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handoutMasterIdLst>
    <p:handoutMasterId r:id="rId105"/>
  </p:handoutMasterIdLst>
  <p:sldIdLst>
    <p:sldId id="258" r:id="rId2"/>
    <p:sldId id="259" r:id="rId3"/>
    <p:sldId id="369" r:id="rId4"/>
    <p:sldId id="260" r:id="rId5"/>
    <p:sldId id="370" r:id="rId6"/>
    <p:sldId id="371" r:id="rId7"/>
    <p:sldId id="372" r:id="rId8"/>
    <p:sldId id="266" r:id="rId9"/>
    <p:sldId id="267" r:id="rId10"/>
    <p:sldId id="268" r:id="rId11"/>
    <p:sldId id="269" r:id="rId12"/>
    <p:sldId id="270" r:id="rId13"/>
    <p:sldId id="365" r:id="rId14"/>
    <p:sldId id="366" r:id="rId15"/>
    <p:sldId id="383" r:id="rId16"/>
    <p:sldId id="367"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53" r:id="rId31"/>
    <p:sldId id="352" r:id="rId32"/>
    <p:sldId id="285" r:id="rId33"/>
    <p:sldId id="368" r:id="rId34"/>
    <p:sldId id="286" r:id="rId35"/>
    <p:sldId id="287" r:id="rId36"/>
    <p:sldId id="289" r:id="rId37"/>
    <p:sldId id="290" r:id="rId38"/>
    <p:sldId id="288" r:id="rId39"/>
    <p:sldId id="291" r:id="rId40"/>
    <p:sldId id="292" r:id="rId41"/>
    <p:sldId id="350"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73" r:id="rId57"/>
    <p:sldId id="374" r:id="rId58"/>
    <p:sldId id="313" r:id="rId59"/>
    <p:sldId id="314" r:id="rId60"/>
    <p:sldId id="315" r:id="rId61"/>
    <p:sldId id="331" r:id="rId62"/>
    <p:sldId id="332" r:id="rId63"/>
    <p:sldId id="333" r:id="rId64"/>
    <p:sldId id="375" r:id="rId65"/>
    <p:sldId id="335" r:id="rId66"/>
    <p:sldId id="376" r:id="rId67"/>
    <p:sldId id="337" r:id="rId68"/>
    <p:sldId id="338" r:id="rId69"/>
    <p:sldId id="339" r:id="rId70"/>
    <p:sldId id="340" r:id="rId71"/>
    <p:sldId id="342" r:id="rId72"/>
    <p:sldId id="343" r:id="rId73"/>
    <p:sldId id="341" r:id="rId74"/>
    <p:sldId id="344" r:id="rId75"/>
    <p:sldId id="316" r:id="rId76"/>
    <p:sldId id="317" r:id="rId77"/>
    <p:sldId id="377" r:id="rId78"/>
    <p:sldId id="378" r:id="rId79"/>
    <p:sldId id="380" r:id="rId80"/>
    <p:sldId id="321" r:id="rId81"/>
    <p:sldId id="379" r:id="rId82"/>
    <p:sldId id="381" r:id="rId83"/>
    <p:sldId id="382" r:id="rId84"/>
    <p:sldId id="323" r:id="rId85"/>
    <p:sldId id="324" r:id="rId86"/>
    <p:sldId id="325" r:id="rId87"/>
    <p:sldId id="326" r:id="rId88"/>
    <p:sldId id="327" r:id="rId89"/>
    <p:sldId id="328" r:id="rId90"/>
    <p:sldId id="329" r:id="rId91"/>
    <p:sldId id="354" r:id="rId92"/>
    <p:sldId id="355" r:id="rId93"/>
    <p:sldId id="356" r:id="rId94"/>
    <p:sldId id="357" r:id="rId95"/>
    <p:sldId id="358" r:id="rId96"/>
    <p:sldId id="359" r:id="rId97"/>
    <p:sldId id="360" r:id="rId98"/>
    <p:sldId id="361" r:id="rId99"/>
    <p:sldId id="362" r:id="rId100"/>
    <p:sldId id="363" r:id="rId101"/>
    <p:sldId id="364" r:id="rId102"/>
    <p:sldId id="263" r:id="rId103"/>
  </p:sldIdLst>
  <p:sldSz cx="9144000" cy="6858000" type="screen4x3"/>
  <p:notesSz cx="7099300" cy="10234613"/>
  <p:defaultTextStyle>
    <a:defPPr>
      <a:defRPr lang="zh-CN"/>
    </a:defPPr>
    <a:lvl1pPr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0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0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0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0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B3D002"/>
    <a:srgbClr val="FF0000"/>
    <a:srgbClr val="BE2C14"/>
    <a:srgbClr val="AEBA18"/>
    <a:srgbClr val="1E86B4"/>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p:cViewPr varScale="1">
        <p:scale>
          <a:sx n="82" d="100"/>
          <a:sy n="82" d="100"/>
        </p:scale>
        <p:origin x="854" y="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940"/>
    </p:cViewPr>
  </p:sorterViewPr>
  <p:notesViewPr>
    <p:cSldViewPr>
      <p:cViewPr varScale="1">
        <p:scale>
          <a:sx n="54" d="100"/>
          <a:sy n="54" d="100"/>
        </p:scale>
        <p:origin x="-2892"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emf"/><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2.wmf"/><Relationship Id="rId5" Type="http://schemas.openxmlformats.org/officeDocument/2006/relationships/image" Target="../media/image29.wmf"/><Relationship Id="rId4"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emf"/><Relationship Id="rId1" Type="http://schemas.openxmlformats.org/officeDocument/2006/relationships/image" Target="../media/image4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6" Type="http://schemas.openxmlformats.org/officeDocument/2006/relationships/image" Target="../media/image47.wmf"/><Relationship Id="rId5" Type="http://schemas.openxmlformats.org/officeDocument/2006/relationships/image" Target="../media/image53.emf"/><Relationship Id="rId4" Type="http://schemas.openxmlformats.org/officeDocument/2006/relationships/image" Target="../media/image5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wmf"/><Relationship Id="rId1" Type="http://schemas.openxmlformats.org/officeDocument/2006/relationships/image" Target="../media/image56.emf"/><Relationship Id="rId4"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 Id="rId4" Type="http://schemas.openxmlformats.org/officeDocument/2006/relationships/image" Target="../media/image65.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5" Type="http://schemas.openxmlformats.org/officeDocument/2006/relationships/image" Target="../media/image70.emf"/><Relationship Id="rId4" Type="http://schemas.openxmlformats.org/officeDocument/2006/relationships/image" Target="../media/image6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13.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79.wmf"/><Relationship Id="rId6" Type="http://schemas.openxmlformats.org/officeDocument/2006/relationships/image" Target="../media/image99.wmf"/><Relationship Id="rId5" Type="http://schemas.openxmlformats.org/officeDocument/2006/relationships/image" Target="../media/image82.wmf"/><Relationship Id="rId4" Type="http://schemas.openxmlformats.org/officeDocument/2006/relationships/image" Target="../media/image9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5" Type="http://schemas.openxmlformats.org/officeDocument/2006/relationships/image" Target="../media/image107.wmf"/><Relationship Id="rId4" Type="http://schemas.openxmlformats.org/officeDocument/2006/relationships/image" Target="../media/image10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 Id="rId9" Type="http://schemas.openxmlformats.org/officeDocument/2006/relationships/image" Target="../media/image12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image" Target="../media/image8.wmf"/><Relationship Id="rId7" Type="http://schemas.openxmlformats.org/officeDocument/2006/relationships/image" Target="../media/image4.wmf"/><Relationship Id="rId12" Type="http://schemas.openxmlformats.org/officeDocument/2006/relationships/image" Target="../media/image12.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3.wmf"/><Relationship Id="rId11" Type="http://schemas.openxmlformats.org/officeDocument/2006/relationships/image" Target="../media/image11.wmf"/><Relationship Id="rId5" Type="http://schemas.openxmlformats.org/officeDocument/2006/relationships/image" Target="../media/image10.wmf"/><Relationship Id="rId10" Type="http://schemas.openxmlformats.org/officeDocument/2006/relationships/image" Target="../media/image7.wmf"/><Relationship Id="rId4" Type="http://schemas.openxmlformats.org/officeDocument/2006/relationships/image" Target="../media/image9.wmf"/><Relationship Id="rId9"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image" Target="../media/image145.wmf"/><Relationship Id="rId7" Type="http://schemas.openxmlformats.org/officeDocument/2006/relationships/image" Target="../media/image149.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11" Type="http://schemas.openxmlformats.org/officeDocument/2006/relationships/image" Target="../media/image153.wmf"/><Relationship Id="rId5" Type="http://schemas.openxmlformats.org/officeDocument/2006/relationships/image" Target="../media/image147.wmf"/><Relationship Id="rId10" Type="http://schemas.openxmlformats.org/officeDocument/2006/relationships/image" Target="../media/image152.wmf"/><Relationship Id="rId4" Type="http://schemas.openxmlformats.org/officeDocument/2006/relationships/image" Target="../media/image146.wmf"/><Relationship Id="rId9" Type="http://schemas.openxmlformats.org/officeDocument/2006/relationships/image" Target="../media/image151.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5" Type="http://schemas.openxmlformats.org/officeDocument/2006/relationships/image" Target="../media/image158.wmf"/><Relationship Id="rId4" Type="http://schemas.openxmlformats.org/officeDocument/2006/relationships/image" Target="../media/image157.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41.wmf"/><Relationship Id="rId7" Type="http://schemas.openxmlformats.org/officeDocument/2006/relationships/image" Target="../media/image164.wmf"/><Relationship Id="rId2" Type="http://schemas.openxmlformats.org/officeDocument/2006/relationships/image" Target="../media/image138.wmf"/><Relationship Id="rId1" Type="http://schemas.openxmlformats.org/officeDocument/2006/relationships/image" Target="../media/image161.w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42.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68.wmf"/><Relationship Id="rId7" Type="http://schemas.openxmlformats.org/officeDocument/2006/relationships/image" Target="../media/image165.wmf"/><Relationship Id="rId12" Type="http://schemas.openxmlformats.org/officeDocument/2006/relationships/image" Target="../media/image175.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1.wmf"/><Relationship Id="rId11" Type="http://schemas.openxmlformats.org/officeDocument/2006/relationships/image" Target="../media/image174.wmf"/><Relationship Id="rId5" Type="http://schemas.openxmlformats.org/officeDocument/2006/relationships/image" Target="../media/image170.wmf"/><Relationship Id="rId10" Type="http://schemas.openxmlformats.org/officeDocument/2006/relationships/image" Target="../media/image173.wmf"/><Relationship Id="rId4" Type="http://schemas.openxmlformats.org/officeDocument/2006/relationships/image" Target="../media/image169.wmf"/><Relationship Id="rId9" Type="http://schemas.openxmlformats.org/officeDocument/2006/relationships/image" Target="../media/image172.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7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4" Type="http://schemas.openxmlformats.org/officeDocument/2006/relationships/image" Target="../media/image180.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81.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 Id="rId4" Type="http://schemas.openxmlformats.org/officeDocument/2006/relationships/image" Target="../media/image188.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90.emf"/><Relationship Id="rId1" Type="http://schemas.openxmlformats.org/officeDocument/2006/relationships/image" Target="../media/image189.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 Id="rId4" Type="http://schemas.openxmlformats.org/officeDocument/2006/relationships/image" Target="../media/image194.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96.emf"/><Relationship Id="rId1" Type="http://schemas.openxmlformats.org/officeDocument/2006/relationships/image" Target="../media/image195.e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98.emf"/><Relationship Id="rId1" Type="http://schemas.openxmlformats.org/officeDocument/2006/relationships/image" Target="../media/image197.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99.e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4" Type="http://schemas.openxmlformats.org/officeDocument/2006/relationships/image" Target="../media/image205.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6.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 Id="rId6" Type="http://schemas.openxmlformats.org/officeDocument/2006/relationships/image" Target="../media/image215.wmf"/><Relationship Id="rId5" Type="http://schemas.openxmlformats.org/officeDocument/2006/relationships/image" Target="../media/image214.wmf"/><Relationship Id="rId4" Type="http://schemas.openxmlformats.org/officeDocument/2006/relationships/image" Target="../media/image213.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17.wmf"/><Relationship Id="rId1" Type="http://schemas.openxmlformats.org/officeDocument/2006/relationships/image" Target="../media/image216.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9.wmf"/><Relationship Id="rId1" Type="http://schemas.openxmlformats.org/officeDocument/2006/relationships/image" Target="../media/image218.wmf"/><Relationship Id="rId4" Type="http://schemas.openxmlformats.org/officeDocument/2006/relationships/image" Target="../media/image214.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 Id="rId5" Type="http://schemas.openxmlformats.org/officeDocument/2006/relationships/image" Target="../media/image225.wmf"/><Relationship Id="rId4" Type="http://schemas.openxmlformats.org/officeDocument/2006/relationships/image" Target="../media/image224.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5" Type="http://schemas.openxmlformats.org/officeDocument/2006/relationships/image" Target="../media/image230.wmf"/><Relationship Id="rId4" Type="http://schemas.openxmlformats.org/officeDocument/2006/relationships/image" Target="../media/image2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US" altLang="zh-CN"/>
          </a:p>
        </p:txBody>
      </p:sp>
      <p:sp>
        <p:nvSpPr>
          <p:cNvPr id="27651"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ltLang="zh-CN"/>
          </a:p>
        </p:txBody>
      </p:sp>
      <p:sp>
        <p:nvSpPr>
          <p:cNvPr id="27652"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US" altLang="zh-CN"/>
          </a:p>
        </p:txBody>
      </p:sp>
      <p:sp>
        <p:nvSpPr>
          <p:cNvPr id="27653"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B848E382-74F2-4571-B3F0-6A8A66C3666B}" type="slidenum">
              <a:rPr lang="en-US" altLang="zh-CN"/>
              <a:pPr/>
              <a:t>‹#›</a:t>
            </a:fld>
            <a:endParaRPr lang="en-US" altLang="zh-CN"/>
          </a:p>
        </p:txBody>
      </p:sp>
    </p:spTree>
    <p:extLst>
      <p:ext uri="{BB962C8B-B14F-4D97-AF65-F5344CB8AC3E}">
        <p14:creationId xmlns:p14="http://schemas.microsoft.com/office/powerpoint/2010/main" val="118033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US" altLang="zh-CN"/>
          </a:p>
        </p:txBody>
      </p:sp>
      <p:sp>
        <p:nvSpPr>
          <p:cNvPr id="15360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ltLang="zh-CN"/>
          </a:p>
        </p:txBody>
      </p:sp>
      <p:sp>
        <p:nvSpPr>
          <p:cNvPr id="15360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15360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0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US" altLang="zh-CN"/>
          </a:p>
        </p:txBody>
      </p:sp>
      <p:sp>
        <p:nvSpPr>
          <p:cNvPr id="15360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3BE67CC7-F8FE-4AC9-8C8B-BFE8AAF251FF}" type="slidenum">
              <a:rPr lang="en-US" altLang="zh-CN"/>
              <a:pPr/>
              <a:t>‹#›</a:t>
            </a:fld>
            <a:endParaRPr lang="en-US" altLang="zh-CN"/>
          </a:p>
        </p:txBody>
      </p:sp>
    </p:spTree>
    <p:extLst>
      <p:ext uri="{BB962C8B-B14F-4D97-AF65-F5344CB8AC3E}">
        <p14:creationId xmlns:p14="http://schemas.microsoft.com/office/powerpoint/2010/main" val="27099680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50F4F9-C7BF-4937-97AA-681717439783}" type="slidenum">
              <a:rPr lang="en-US" altLang="zh-CN"/>
              <a:pPr/>
              <a:t>14</a:t>
            </a:fld>
            <a:endParaRPr lang="en-US" altLang="zh-CN"/>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r>
              <a:rPr lang="zh-CN" altLang="en-US" b="1">
                <a:latin typeface="楷体_GB2312" pitchFamily="49" charset="-122"/>
                <a:ea typeface="楷体_GB2312" pitchFamily="49" charset="-122"/>
              </a:rPr>
              <a:t>当</a:t>
            </a:r>
            <a:r>
              <a:rPr lang="en-US" altLang="zh-CN" b="1">
                <a:latin typeface="楷体_GB2312" pitchFamily="49" charset="-122"/>
                <a:ea typeface="楷体_GB2312" pitchFamily="49" charset="-122"/>
              </a:rPr>
              <a:t>T</a:t>
            </a:r>
            <a:r>
              <a:rPr lang="zh-CN" altLang="en-US" b="1">
                <a:latin typeface="楷体_GB2312" pitchFamily="49" charset="-122"/>
                <a:ea typeface="楷体_GB2312" pitchFamily="49" charset="-122"/>
              </a:rPr>
              <a:t>很小时，零阶保持器</a:t>
            </a:r>
            <a:r>
              <a:rPr lang="en-US" altLang="zh-CN" b="1">
                <a:latin typeface="楷体_GB2312" pitchFamily="49" charset="-122"/>
                <a:ea typeface="楷体_GB2312" pitchFamily="49" charset="-122"/>
              </a:rPr>
              <a:t>H(S)</a:t>
            </a:r>
            <a:r>
              <a:rPr lang="zh-CN" altLang="en-US" b="1">
                <a:latin typeface="楷体_GB2312" pitchFamily="49" charset="-122"/>
                <a:ea typeface="楷体_GB2312" pitchFamily="49" charset="-122"/>
              </a:rPr>
              <a:t>可用半个采样周期的时间滞后环节来近似。它使得相角滞后了。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50F4F9-C7BF-4937-97AA-681717439783}" type="slidenum">
              <a:rPr lang="en-US" altLang="zh-CN"/>
              <a:pPr/>
              <a:t>15</a:t>
            </a:fld>
            <a:endParaRPr lang="en-US" altLang="zh-CN"/>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r>
              <a:rPr lang="zh-CN" altLang="en-US" b="1">
                <a:latin typeface="楷体_GB2312" pitchFamily="49" charset="-122"/>
                <a:ea typeface="楷体_GB2312" pitchFamily="49" charset="-122"/>
              </a:rPr>
              <a:t>当</a:t>
            </a:r>
            <a:r>
              <a:rPr lang="en-US" altLang="zh-CN" b="1">
                <a:latin typeface="楷体_GB2312" pitchFamily="49" charset="-122"/>
                <a:ea typeface="楷体_GB2312" pitchFamily="49" charset="-122"/>
              </a:rPr>
              <a:t>T</a:t>
            </a:r>
            <a:r>
              <a:rPr lang="zh-CN" altLang="en-US" b="1">
                <a:latin typeface="楷体_GB2312" pitchFamily="49" charset="-122"/>
                <a:ea typeface="楷体_GB2312" pitchFamily="49" charset="-122"/>
              </a:rPr>
              <a:t>很小时，零阶保持器</a:t>
            </a:r>
            <a:r>
              <a:rPr lang="en-US" altLang="zh-CN" b="1">
                <a:latin typeface="楷体_GB2312" pitchFamily="49" charset="-122"/>
                <a:ea typeface="楷体_GB2312" pitchFamily="49" charset="-122"/>
              </a:rPr>
              <a:t>H(S)</a:t>
            </a:r>
            <a:r>
              <a:rPr lang="zh-CN" altLang="en-US" b="1">
                <a:latin typeface="楷体_GB2312" pitchFamily="49" charset="-122"/>
                <a:ea typeface="楷体_GB2312" pitchFamily="49" charset="-122"/>
              </a:rPr>
              <a:t>可用半个采样周期的时间滞后环节来近似。它使得相角滞后了。</a:t>
            </a:r>
          </a:p>
        </p:txBody>
      </p:sp>
    </p:spTree>
    <p:extLst>
      <p:ext uri="{BB962C8B-B14F-4D97-AF65-F5344CB8AC3E}">
        <p14:creationId xmlns:p14="http://schemas.microsoft.com/office/powerpoint/2010/main" val="400669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49D8D19-5060-44C3-8FE5-A148ED51632A}"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E151292-1380-4D16-B217-A10648F298ED}"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B3D4E7A-4691-477D-B992-398DF288B0B4}"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6B2CC0C-BCC1-47DE-8A8D-CE5209F0C42D}"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8F9E4AB-749C-45A6-A961-CD21751B8C5C}"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85D1DAD-FC9E-4B81-8BC0-34EE842BAF06}"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4FF31A0-2DED-4411-BC85-9B82ABC0FBFA}"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973B25-AB35-4E02-953F-2B905B24C016}"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D16E54A-0E66-402C-A1E2-A15AB3D92DA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43385DD-AEC2-4F73-B357-DFF287DFDF00}"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D1AB96-7954-418A-A770-D2DEDF52745F}"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E982842-9DA6-4A00-8FE8-6733872FA305}" type="slidenum">
              <a:rPr lang="en-US" altLang="zh-CN"/>
              <a:pPr/>
              <a:t>‹#›</a:t>
            </a:fld>
            <a:endParaRPr lang="en-US" altLang="zh-CN"/>
          </a:p>
        </p:txBody>
      </p:sp>
      <p:pic>
        <p:nvPicPr>
          <p:cNvPr id="1031" name="Picture 7" descr="校徽"/>
          <p:cNvPicPr>
            <a:picLocks noChangeAspect="1" noChangeArrowheads="1"/>
          </p:cNvPicPr>
          <p:nvPr userDrawn="1"/>
        </p:nvPicPr>
        <p:blipFill>
          <a:blip r:embed="rId14" cstate="print">
            <a:lum bright="76000" contrast="-36000"/>
          </a:blip>
          <a:srcRect/>
          <a:stretch>
            <a:fillRect/>
          </a:stretch>
        </p:blipFill>
        <p:spPr bwMode="auto">
          <a:xfrm>
            <a:off x="2339975" y="1270000"/>
            <a:ext cx="4679950" cy="4679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00.xml.rels><?xml version="1.0" encoding="UTF-8" standalone="yes"?>
<Relationships xmlns="http://schemas.openxmlformats.org/package/2006/relationships"><Relationship Id="rId8" Type="http://schemas.openxmlformats.org/officeDocument/2006/relationships/image" Target="../media/image223.wmf"/><Relationship Id="rId3" Type="http://schemas.openxmlformats.org/officeDocument/2006/relationships/oleObject" Target="../embeddings/oleObject259.bin"/><Relationship Id="rId7" Type="http://schemas.openxmlformats.org/officeDocument/2006/relationships/oleObject" Target="../embeddings/oleObject261.bin"/><Relationship Id="rId12" Type="http://schemas.openxmlformats.org/officeDocument/2006/relationships/image" Target="../media/image225.wmf"/><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222.wmf"/><Relationship Id="rId11" Type="http://schemas.openxmlformats.org/officeDocument/2006/relationships/oleObject" Target="../embeddings/oleObject263.bin"/><Relationship Id="rId5" Type="http://schemas.openxmlformats.org/officeDocument/2006/relationships/oleObject" Target="../embeddings/oleObject260.bin"/><Relationship Id="rId10" Type="http://schemas.openxmlformats.org/officeDocument/2006/relationships/image" Target="../media/image224.wmf"/><Relationship Id="rId4" Type="http://schemas.openxmlformats.org/officeDocument/2006/relationships/image" Target="../media/image221.wmf"/><Relationship Id="rId9" Type="http://schemas.openxmlformats.org/officeDocument/2006/relationships/oleObject" Target="../embeddings/oleObject262.bin"/></Relationships>
</file>

<file path=ppt/slides/_rels/slide101.x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oleObject" Target="../embeddings/oleObject264.bin"/><Relationship Id="rId7" Type="http://schemas.openxmlformats.org/officeDocument/2006/relationships/oleObject" Target="../embeddings/oleObject266.bin"/><Relationship Id="rId12" Type="http://schemas.openxmlformats.org/officeDocument/2006/relationships/image" Target="../media/image230.w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227.wmf"/><Relationship Id="rId11" Type="http://schemas.openxmlformats.org/officeDocument/2006/relationships/oleObject" Target="../embeddings/oleObject268.bin"/><Relationship Id="rId5" Type="http://schemas.openxmlformats.org/officeDocument/2006/relationships/oleObject" Target="../embeddings/oleObject265.bin"/><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267.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1.xml"/><Relationship Id="rId7" Type="http://schemas.openxmlformats.org/officeDocument/2006/relationships/image" Target="../media/image18.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53.bin"/><Relationship Id="rId5" Type="http://schemas.openxmlformats.org/officeDocument/2006/relationships/image" Target="../media/image17.emf"/><Relationship Id="rId4" Type="http://schemas.openxmlformats.org/officeDocument/2006/relationships/oleObject" Target="../embeddings/oleObject52.bin"/><Relationship Id="rId9"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2.emf"/><Relationship Id="rId5" Type="http://schemas.openxmlformats.org/officeDocument/2006/relationships/oleObject" Target="../embeddings/oleObject57.bin"/><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6.emf"/><Relationship Id="rId5" Type="http://schemas.openxmlformats.org/officeDocument/2006/relationships/oleObject" Target="../embeddings/oleObject60.bin"/><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63.bin"/><Relationship Id="rId4" Type="http://schemas.openxmlformats.org/officeDocument/2006/relationships/image" Target="../media/image28.wmf"/><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3.emf"/><Relationship Id="rId5" Type="http://schemas.openxmlformats.org/officeDocument/2006/relationships/oleObject" Target="../embeddings/oleObject66.bin"/><Relationship Id="rId10" Type="http://schemas.openxmlformats.org/officeDocument/2006/relationships/image" Target="../media/image35.emf"/><Relationship Id="rId4" Type="http://schemas.openxmlformats.org/officeDocument/2006/relationships/image" Target="../media/image32.emf"/><Relationship Id="rId9" Type="http://schemas.openxmlformats.org/officeDocument/2006/relationships/oleObject" Target="../embeddings/oleObject6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37.gif"/><Relationship Id="rId4" Type="http://schemas.openxmlformats.org/officeDocument/2006/relationships/image" Target="../media/image3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9.w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73.bin"/><Relationship Id="rId14" Type="http://schemas.openxmlformats.org/officeDocument/2006/relationships/image" Target="../media/image42.wmf"/></Relationships>
</file>

<file path=ppt/slides/_rels/slide26.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4.emf"/><Relationship Id="rId5" Type="http://schemas.openxmlformats.org/officeDocument/2006/relationships/oleObject" Target="../embeddings/oleObject77.bin"/><Relationship Id="rId4" Type="http://schemas.openxmlformats.org/officeDocument/2006/relationships/image" Target="../media/image43.emf"/></Relationships>
</file>

<file path=ppt/slides/_rels/slide2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80.bin"/><Relationship Id="rId4" Type="http://schemas.openxmlformats.org/officeDocument/2006/relationships/image" Target="../media/image46.wmf"/><Relationship Id="rId9" Type="http://schemas.openxmlformats.org/officeDocument/2006/relationships/image" Target="../media/image31.png"/></Relationships>
</file>

<file path=ppt/slides/_rels/slide28.x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oleObject" Target="../embeddings/oleObject87.bin"/><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53.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0.emf"/><Relationship Id="rId11" Type="http://schemas.openxmlformats.org/officeDocument/2006/relationships/oleObject" Target="../embeddings/oleObject86.bin"/><Relationship Id="rId5" Type="http://schemas.openxmlformats.org/officeDocument/2006/relationships/oleObject" Target="../embeddings/oleObject83.bin"/><Relationship Id="rId10" Type="http://schemas.openxmlformats.org/officeDocument/2006/relationships/image" Target="../media/image52.emf"/><Relationship Id="rId4" Type="http://schemas.openxmlformats.org/officeDocument/2006/relationships/image" Target="../media/image49.emf"/><Relationship Id="rId9" Type="http://schemas.openxmlformats.org/officeDocument/2006/relationships/oleObject" Target="../embeddings/oleObject85.bin"/><Relationship Id="rId14" Type="http://schemas.openxmlformats.org/officeDocument/2006/relationships/image" Target="../media/image47.wmf"/></Relationships>
</file>

<file path=ppt/slides/_rels/slide29.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55.wmf"/></Relationships>
</file>

<file path=ppt/slides/_rels/slide31.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7.wmf"/><Relationship Id="rId5" Type="http://schemas.openxmlformats.org/officeDocument/2006/relationships/oleObject" Target="../embeddings/oleObject90.bin"/><Relationship Id="rId10" Type="http://schemas.openxmlformats.org/officeDocument/2006/relationships/image" Target="../media/image59.wmf"/><Relationship Id="rId4" Type="http://schemas.openxmlformats.org/officeDocument/2006/relationships/image" Target="../media/image56.emf"/><Relationship Id="rId9" Type="http://schemas.openxmlformats.org/officeDocument/2006/relationships/oleObject" Target="../embeddings/oleObject9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3.bin"/><Relationship Id="rId7"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61.emf"/><Relationship Id="rId5" Type="http://schemas.openxmlformats.org/officeDocument/2006/relationships/oleObject" Target="../embeddings/oleObject94.bin"/><Relationship Id="rId4" Type="http://schemas.openxmlformats.org/officeDocument/2006/relationships/image" Target="../media/image60.emf"/></Relationships>
</file>

<file path=ppt/slides/_rels/slide33.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3.emf"/><Relationship Id="rId11" Type="http://schemas.openxmlformats.org/officeDocument/2006/relationships/image" Target="../media/image31.png"/><Relationship Id="rId5" Type="http://schemas.openxmlformats.org/officeDocument/2006/relationships/oleObject" Target="../embeddings/oleObject96.bin"/><Relationship Id="rId10" Type="http://schemas.openxmlformats.org/officeDocument/2006/relationships/image" Target="../media/image65.emf"/><Relationship Id="rId4" Type="http://schemas.openxmlformats.org/officeDocument/2006/relationships/image" Target="../media/image62.emf"/><Relationship Id="rId9" Type="http://schemas.openxmlformats.org/officeDocument/2006/relationships/oleObject" Target="../embeddings/oleObject98.bin"/></Relationships>
</file>

<file path=ppt/slides/_rels/slide34.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70.e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67.e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69.emf"/><Relationship Id="rId4" Type="http://schemas.openxmlformats.org/officeDocument/2006/relationships/image" Target="../media/image66.emf"/><Relationship Id="rId9" Type="http://schemas.openxmlformats.org/officeDocument/2006/relationships/oleObject" Target="../embeddings/oleObject10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71.emf"/></Relationships>
</file>

<file path=ppt/slides/_rels/slide36.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3.wmf"/><Relationship Id="rId5" Type="http://schemas.openxmlformats.org/officeDocument/2006/relationships/oleObject" Target="../embeddings/oleObject106.bin"/><Relationship Id="rId4" Type="http://schemas.openxmlformats.org/officeDocument/2006/relationships/image" Target="../media/image7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76.wmf"/><Relationship Id="rId5" Type="http://schemas.openxmlformats.org/officeDocument/2006/relationships/oleObject" Target="../embeddings/oleObject109.bin"/><Relationship Id="rId4" Type="http://schemas.openxmlformats.org/officeDocument/2006/relationships/image" Target="../media/image75.wmf"/></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77.wmf"/><Relationship Id="rId4" Type="http://schemas.openxmlformats.org/officeDocument/2006/relationships/oleObject" Target="../embeddings/oleObject110.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18" Type="http://schemas.openxmlformats.org/officeDocument/2006/relationships/image" Target="../media/image10.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9.wmf"/><Relationship Id="rId20" Type="http://schemas.openxmlformats.org/officeDocument/2006/relationships/image" Target="../media/image11.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image" Target="../media/image12.wmf"/><Relationship Id="rId10" Type="http://schemas.openxmlformats.org/officeDocument/2006/relationships/image" Target="../media/image6.wmf"/><Relationship Id="rId19" Type="http://schemas.openxmlformats.org/officeDocument/2006/relationships/oleObject" Target="../embeddings/oleObject9.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oleObject" Target="../embeddings/oleObject11.bin"/></Relationships>
</file>

<file path=ppt/slides/_rels/slide40.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80.wmf"/><Relationship Id="rId11" Type="http://schemas.openxmlformats.org/officeDocument/2006/relationships/oleObject" Target="../embeddings/oleObject115.bin"/><Relationship Id="rId5" Type="http://schemas.openxmlformats.org/officeDocument/2006/relationships/oleObject" Target="../embeddings/oleObject112.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114.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8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86.emf"/><Relationship Id="rId5" Type="http://schemas.openxmlformats.org/officeDocument/2006/relationships/oleObject" Target="../embeddings/oleObject118.bin"/><Relationship Id="rId4" Type="http://schemas.openxmlformats.org/officeDocument/2006/relationships/image" Target="../media/image85.emf"/></Relationships>
</file>

<file path=ppt/slides/_rels/slide44.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125.bin"/><Relationship Id="rId18" Type="http://schemas.openxmlformats.org/officeDocument/2006/relationships/image" Target="../media/image95.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92.wmf"/><Relationship Id="rId17" Type="http://schemas.openxmlformats.org/officeDocument/2006/relationships/oleObject" Target="../embeddings/oleObject127.bin"/><Relationship Id="rId2" Type="http://schemas.openxmlformats.org/officeDocument/2006/relationships/slideLayout" Target="../slideLayouts/slideLayout7.xml"/><Relationship Id="rId16" Type="http://schemas.openxmlformats.org/officeDocument/2006/relationships/image" Target="../media/image94.wmf"/><Relationship Id="rId1" Type="http://schemas.openxmlformats.org/officeDocument/2006/relationships/vmlDrawing" Target="../drawings/vmlDrawing30.vml"/><Relationship Id="rId6" Type="http://schemas.openxmlformats.org/officeDocument/2006/relationships/image" Target="../media/image89.wmf"/><Relationship Id="rId11" Type="http://schemas.openxmlformats.org/officeDocument/2006/relationships/oleObject" Target="../embeddings/oleObject124.bin"/><Relationship Id="rId5" Type="http://schemas.openxmlformats.org/officeDocument/2006/relationships/oleObject" Target="../embeddings/oleObject121.bin"/><Relationship Id="rId15" Type="http://schemas.openxmlformats.org/officeDocument/2006/relationships/oleObject" Target="../embeddings/oleObject126.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123.bin"/><Relationship Id="rId14" Type="http://schemas.openxmlformats.org/officeDocument/2006/relationships/image" Target="../media/image9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133.bin"/><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96.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98.wmf"/><Relationship Id="rId4" Type="http://schemas.openxmlformats.org/officeDocument/2006/relationships/image" Target="../media/image79.wmf"/><Relationship Id="rId9" Type="http://schemas.openxmlformats.org/officeDocument/2006/relationships/oleObject" Target="../embeddings/oleObject131.bin"/><Relationship Id="rId14" Type="http://schemas.openxmlformats.org/officeDocument/2006/relationships/image" Target="../media/image99.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17.bin"/><Relationship Id="rId18" Type="http://schemas.openxmlformats.org/officeDocument/2006/relationships/image" Target="../media/image10.wmf"/><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7.wmf"/><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9.wmf"/><Relationship Id="rId20"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image" Target="../media/image12.wmf"/><Relationship Id="rId10" Type="http://schemas.openxmlformats.org/officeDocument/2006/relationships/image" Target="../media/image6.wmf"/><Relationship Id="rId19" Type="http://schemas.openxmlformats.org/officeDocument/2006/relationships/oleObject" Target="../embeddings/oleObject20.bin"/><Relationship Id="rId4" Type="http://schemas.openxmlformats.org/officeDocument/2006/relationships/image" Target="../media/image3.wmf"/><Relationship Id="rId9" Type="http://schemas.openxmlformats.org/officeDocument/2006/relationships/oleObject" Target="../embeddings/oleObject15.bin"/><Relationship Id="rId14" Type="http://schemas.openxmlformats.org/officeDocument/2006/relationships/image" Target="../media/image8.wmf"/><Relationship Id="rId22" Type="http://schemas.openxmlformats.org/officeDocument/2006/relationships/oleObject" Target="../embeddings/oleObject22.bin"/></Relationships>
</file>

<file path=ppt/slides/_rels/slide50.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01.wmf"/><Relationship Id="rId5" Type="http://schemas.openxmlformats.org/officeDocument/2006/relationships/oleObject" Target="../embeddings/oleObject135.bin"/><Relationship Id="rId4" Type="http://schemas.openxmlformats.org/officeDocument/2006/relationships/image" Target="../media/image100.wmf"/></Relationships>
</file>

<file path=ppt/slides/_rels/slide51.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37.bin"/><Relationship Id="rId7" Type="http://schemas.openxmlformats.org/officeDocument/2006/relationships/oleObject" Target="../embeddings/oleObject139.bin"/><Relationship Id="rId12" Type="http://schemas.openxmlformats.org/officeDocument/2006/relationships/image" Target="../media/image107.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04.wmf"/><Relationship Id="rId11" Type="http://schemas.openxmlformats.org/officeDocument/2006/relationships/oleObject" Target="../embeddings/oleObject141.bin"/><Relationship Id="rId5" Type="http://schemas.openxmlformats.org/officeDocument/2006/relationships/oleObject" Target="../embeddings/oleObject138.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40.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09.wmf"/><Relationship Id="rId5" Type="http://schemas.openxmlformats.org/officeDocument/2006/relationships/oleObject" Target="../embeddings/oleObject143.bin"/><Relationship Id="rId4" Type="http://schemas.openxmlformats.org/officeDocument/2006/relationships/image" Target="../media/image10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111.wmf"/></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47.bin"/><Relationship Id="rId5" Type="http://schemas.openxmlformats.org/officeDocument/2006/relationships/image" Target="../media/image112.wmf"/><Relationship Id="rId4" Type="http://schemas.openxmlformats.org/officeDocument/2006/relationships/oleObject" Target="../embeddings/oleObject146.bin"/></Relationships>
</file>

<file path=ppt/slides/_rels/slide57.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53.bin"/><Relationship Id="rId18" Type="http://schemas.openxmlformats.org/officeDocument/2006/relationships/image" Target="../media/image121.w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18.wmf"/><Relationship Id="rId17" Type="http://schemas.openxmlformats.org/officeDocument/2006/relationships/oleObject" Target="../embeddings/oleObject155.bin"/><Relationship Id="rId2" Type="http://schemas.openxmlformats.org/officeDocument/2006/relationships/slideLayout" Target="../slideLayouts/slideLayout7.xml"/><Relationship Id="rId16" Type="http://schemas.openxmlformats.org/officeDocument/2006/relationships/image" Target="../media/image120.wmf"/><Relationship Id="rId20" Type="http://schemas.openxmlformats.org/officeDocument/2006/relationships/image" Target="../media/image122.wmf"/><Relationship Id="rId1" Type="http://schemas.openxmlformats.org/officeDocument/2006/relationships/vmlDrawing" Target="../drawings/vmlDrawing37.vml"/><Relationship Id="rId6" Type="http://schemas.openxmlformats.org/officeDocument/2006/relationships/image" Target="../media/image115.wmf"/><Relationship Id="rId11" Type="http://schemas.openxmlformats.org/officeDocument/2006/relationships/oleObject" Target="../embeddings/oleObject152.bin"/><Relationship Id="rId5" Type="http://schemas.openxmlformats.org/officeDocument/2006/relationships/oleObject" Target="../embeddings/oleObject149.bin"/><Relationship Id="rId15" Type="http://schemas.openxmlformats.org/officeDocument/2006/relationships/oleObject" Target="../embeddings/oleObject154.bin"/><Relationship Id="rId10" Type="http://schemas.openxmlformats.org/officeDocument/2006/relationships/image" Target="../media/image117.wmf"/><Relationship Id="rId19" Type="http://schemas.openxmlformats.org/officeDocument/2006/relationships/oleObject" Target="../embeddings/oleObject156.bin"/><Relationship Id="rId4" Type="http://schemas.openxmlformats.org/officeDocument/2006/relationships/image" Target="../media/image114.wmf"/><Relationship Id="rId9" Type="http://schemas.openxmlformats.org/officeDocument/2006/relationships/oleObject" Target="../embeddings/oleObject151.bin"/><Relationship Id="rId14" Type="http://schemas.openxmlformats.org/officeDocument/2006/relationships/image" Target="../media/image119.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123.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28.bin"/><Relationship Id="rId18" Type="http://schemas.openxmlformats.org/officeDocument/2006/relationships/image" Target="../media/image9.wmf"/><Relationship Id="rId3" Type="http://schemas.openxmlformats.org/officeDocument/2006/relationships/oleObject" Target="../embeddings/oleObject23.bin"/><Relationship Id="rId21" Type="http://schemas.openxmlformats.org/officeDocument/2006/relationships/oleObject" Target="../embeddings/oleObject32.bin"/><Relationship Id="rId7" Type="http://schemas.openxmlformats.org/officeDocument/2006/relationships/oleObject" Target="../embeddings/oleObject25.bin"/><Relationship Id="rId12" Type="http://schemas.openxmlformats.org/officeDocument/2006/relationships/image" Target="../media/image6.wmf"/><Relationship Id="rId17" Type="http://schemas.openxmlformats.org/officeDocument/2006/relationships/oleObject" Target="../embeddings/oleObject30.bin"/><Relationship Id="rId25" Type="http://schemas.openxmlformats.org/officeDocument/2006/relationships/image" Target="../media/image12.wmf"/><Relationship Id="rId2" Type="http://schemas.openxmlformats.org/officeDocument/2006/relationships/slideLayout" Target="../slideLayouts/slideLayout7.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3.vml"/><Relationship Id="rId6" Type="http://schemas.openxmlformats.org/officeDocument/2006/relationships/image" Target="../media/image3.wmf"/><Relationship Id="rId11" Type="http://schemas.openxmlformats.org/officeDocument/2006/relationships/oleObject" Target="../embeddings/oleObject27.bin"/><Relationship Id="rId24" Type="http://schemas.openxmlformats.org/officeDocument/2006/relationships/oleObject" Target="../embeddings/oleObject34.bin"/><Relationship Id="rId5" Type="http://schemas.openxmlformats.org/officeDocument/2006/relationships/oleObject" Target="../embeddings/oleObject24.bin"/><Relationship Id="rId15" Type="http://schemas.openxmlformats.org/officeDocument/2006/relationships/oleObject" Target="../embeddings/oleObject29.bin"/><Relationship Id="rId23" Type="http://schemas.openxmlformats.org/officeDocument/2006/relationships/oleObject" Target="../embeddings/oleObject33.bin"/><Relationship Id="rId10" Type="http://schemas.openxmlformats.org/officeDocument/2006/relationships/image" Target="../media/image5.wmf"/><Relationship Id="rId19" Type="http://schemas.openxmlformats.org/officeDocument/2006/relationships/oleObject" Target="../embeddings/oleObject31.bin"/><Relationship Id="rId4" Type="http://schemas.openxmlformats.org/officeDocument/2006/relationships/image" Target="../media/image13.wmf"/><Relationship Id="rId9" Type="http://schemas.openxmlformats.org/officeDocument/2006/relationships/oleObject" Target="../embeddings/oleObject26.bin"/><Relationship Id="rId14" Type="http://schemas.openxmlformats.org/officeDocument/2006/relationships/image" Target="../media/image7.wmf"/><Relationship Id="rId22" Type="http://schemas.openxmlformats.org/officeDocument/2006/relationships/image" Target="../media/image1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25.wmf"/><Relationship Id="rId5" Type="http://schemas.openxmlformats.org/officeDocument/2006/relationships/oleObject" Target="../embeddings/oleObject159.bin"/><Relationship Id="rId4" Type="http://schemas.openxmlformats.org/officeDocument/2006/relationships/image" Target="../media/image124.wmf"/></Relationships>
</file>

<file path=ppt/slides/_rels/slide63.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29.wmf"/><Relationship Id="rId5" Type="http://schemas.openxmlformats.org/officeDocument/2006/relationships/oleObject" Target="../embeddings/oleObject162.bin"/><Relationship Id="rId4" Type="http://schemas.openxmlformats.org/officeDocument/2006/relationships/image" Target="../media/image128.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130.wmf"/></Relationships>
</file>

<file path=ppt/slides/_rels/slide66.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69.bin"/><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35.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32.wmf"/><Relationship Id="rId11" Type="http://schemas.openxmlformats.org/officeDocument/2006/relationships/oleObject" Target="../embeddings/oleObject168.bin"/><Relationship Id="rId5" Type="http://schemas.openxmlformats.org/officeDocument/2006/relationships/oleObject" Target="../embeddings/oleObject165.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67.bin"/><Relationship Id="rId14" Type="http://schemas.openxmlformats.org/officeDocument/2006/relationships/image" Target="../media/image136.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41.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38.wmf"/><Relationship Id="rId11" Type="http://schemas.openxmlformats.org/officeDocument/2006/relationships/oleObject" Target="../embeddings/oleObject174.bin"/><Relationship Id="rId5" Type="http://schemas.openxmlformats.org/officeDocument/2006/relationships/oleObject" Target="../embeddings/oleObject171.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73.bin"/><Relationship Id="rId14" Type="http://schemas.openxmlformats.org/officeDocument/2006/relationships/image" Target="../media/image142.wmf"/></Relationships>
</file>

<file path=ppt/slides/_rels/slide69.x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oleObject" Target="../embeddings/oleObject181.bin"/><Relationship Id="rId18" Type="http://schemas.openxmlformats.org/officeDocument/2006/relationships/image" Target="../media/image150.wmf"/><Relationship Id="rId3" Type="http://schemas.openxmlformats.org/officeDocument/2006/relationships/oleObject" Target="../embeddings/oleObject176.bin"/><Relationship Id="rId21" Type="http://schemas.openxmlformats.org/officeDocument/2006/relationships/oleObject" Target="../embeddings/oleObject185.bin"/><Relationship Id="rId7" Type="http://schemas.openxmlformats.org/officeDocument/2006/relationships/oleObject" Target="../embeddings/oleObject178.bin"/><Relationship Id="rId12" Type="http://schemas.openxmlformats.org/officeDocument/2006/relationships/image" Target="../media/image147.wmf"/><Relationship Id="rId17" Type="http://schemas.openxmlformats.org/officeDocument/2006/relationships/oleObject" Target="../embeddings/oleObject183.bin"/><Relationship Id="rId2" Type="http://schemas.openxmlformats.org/officeDocument/2006/relationships/slideLayout" Target="../slideLayouts/slideLayout7.xml"/><Relationship Id="rId16" Type="http://schemas.openxmlformats.org/officeDocument/2006/relationships/image" Target="../media/image149.wmf"/><Relationship Id="rId20" Type="http://schemas.openxmlformats.org/officeDocument/2006/relationships/image" Target="../media/image151.wmf"/><Relationship Id="rId1" Type="http://schemas.openxmlformats.org/officeDocument/2006/relationships/vmlDrawing" Target="../drawings/vmlDrawing44.vml"/><Relationship Id="rId6" Type="http://schemas.openxmlformats.org/officeDocument/2006/relationships/image" Target="../media/image144.wmf"/><Relationship Id="rId11" Type="http://schemas.openxmlformats.org/officeDocument/2006/relationships/oleObject" Target="../embeddings/oleObject180.bin"/><Relationship Id="rId24" Type="http://schemas.openxmlformats.org/officeDocument/2006/relationships/image" Target="../media/image153.wmf"/><Relationship Id="rId5" Type="http://schemas.openxmlformats.org/officeDocument/2006/relationships/oleObject" Target="../embeddings/oleObject177.bin"/><Relationship Id="rId15" Type="http://schemas.openxmlformats.org/officeDocument/2006/relationships/oleObject" Target="../embeddings/oleObject182.bin"/><Relationship Id="rId23" Type="http://schemas.openxmlformats.org/officeDocument/2006/relationships/oleObject" Target="../embeddings/oleObject186.bin"/><Relationship Id="rId10" Type="http://schemas.openxmlformats.org/officeDocument/2006/relationships/image" Target="../media/image146.wmf"/><Relationship Id="rId19" Type="http://schemas.openxmlformats.org/officeDocument/2006/relationships/oleObject" Target="../embeddings/oleObject184.bin"/><Relationship Id="rId4" Type="http://schemas.openxmlformats.org/officeDocument/2006/relationships/image" Target="../media/image143.wmf"/><Relationship Id="rId9" Type="http://schemas.openxmlformats.org/officeDocument/2006/relationships/oleObject" Target="../embeddings/oleObject179.bin"/><Relationship Id="rId14" Type="http://schemas.openxmlformats.org/officeDocument/2006/relationships/image" Target="../media/image148.wmf"/><Relationship Id="rId22" Type="http://schemas.openxmlformats.org/officeDocument/2006/relationships/image" Target="../media/image152.wmf"/></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40.bin"/><Relationship Id="rId18" Type="http://schemas.openxmlformats.org/officeDocument/2006/relationships/image" Target="../media/image5.wmf"/><Relationship Id="rId26" Type="http://schemas.openxmlformats.org/officeDocument/2006/relationships/oleObject" Target="../embeddings/oleObject48.bin"/><Relationship Id="rId3" Type="http://schemas.openxmlformats.org/officeDocument/2006/relationships/oleObject" Target="../embeddings/oleObject35.bin"/><Relationship Id="rId21" Type="http://schemas.openxmlformats.org/officeDocument/2006/relationships/oleObject" Target="../embeddings/oleObject44.bin"/><Relationship Id="rId7" Type="http://schemas.openxmlformats.org/officeDocument/2006/relationships/oleObject" Target="../embeddings/oleObject37.bin"/><Relationship Id="rId12" Type="http://schemas.openxmlformats.org/officeDocument/2006/relationships/image" Target="../media/image10.wmf"/><Relationship Id="rId17" Type="http://schemas.openxmlformats.org/officeDocument/2006/relationships/oleObject" Target="../embeddings/oleObject42.bin"/><Relationship Id="rId25"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4.wmf"/><Relationship Id="rId20" Type="http://schemas.openxmlformats.org/officeDocument/2006/relationships/image" Target="../media/image6.wmf"/><Relationship Id="rId29" Type="http://schemas.openxmlformats.org/officeDocument/2006/relationships/oleObject" Target="../embeddings/oleObject50.bin"/><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39.bin"/><Relationship Id="rId24" Type="http://schemas.openxmlformats.org/officeDocument/2006/relationships/oleObject" Target="../embeddings/oleObject46.bin"/><Relationship Id="rId5" Type="http://schemas.openxmlformats.org/officeDocument/2006/relationships/oleObject" Target="../embeddings/oleObject36.bin"/><Relationship Id="rId15" Type="http://schemas.openxmlformats.org/officeDocument/2006/relationships/oleObject" Target="../embeddings/oleObject41.bin"/><Relationship Id="rId23" Type="http://schemas.openxmlformats.org/officeDocument/2006/relationships/oleObject" Target="../embeddings/oleObject45.bin"/><Relationship Id="rId28" Type="http://schemas.openxmlformats.org/officeDocument/2006/relationships/oleObject" Target="../embeddings/oleObject49.bin"/><Relationship Id="rId10" Type="http://schemas.openxmlformats.org/officeDocument/2006/relationships/image" Target="../media/image9.wmf"/><Relationship Id="rId19" Type="http://schemas.openxmlformats.org/officeDocument/2006/relationships/oleObject" Target="../embeddings/oleObject43.bin"/><Relationship Id="rId4" Type="http://schemas.openxmlformats.org/officeDocument/2006/relationships/image" Target="../media/image14.wmf"/><Relationship Id="rId9" Type="http://schemas.openxmlformats.org/officeDocument/2006/relationships/oleObject" Target="../embeddings/oleObject38.bin"/><Relationship Id="rId14" Type="http://schemas.openxmlformats.org/officeDocument/2006/relationships/image" Target="../media/image3.wmf"/><Relationship Id="rId22" Type="http://schemas.openxmlformats.org/officeDocument/2006/relationships/image" Target="../media/image7.wmf"/><Relationship Id="rId27" Type="http://schemas.openxmlformats.org/officeDocument/2006/relationships/image" Target="../media/image11.wmf"/><Relationship Id="rId30" Type="http://schemas.openxmlformats.org/officeDocument/2006/relationships/image" Target="../media/image12.wmf"/></Relationships>
</file>

<file path=ppt/slides/_rels/slide70.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87.bin"/><Relationship Id="rId7" Type="http://schemas.openxmlformats.org/officeDocument/2006/relationships/oleObject" Target="../embeddings/oleObject189.bin"/><Relationship Id="rId12" Type="http://schemas.openxmlformats.org/officeDocument/2006/relationships/image" Target="../media/image158.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55.wmf"/><Relationship Id="rId11" Type="http://schemas.openxmlformats.org/officeDocument/2006/relationships/oleObject" Target="../embeddings/oleObject191.bin"/><Relationship Id="rId5" Type="http://schemas.openxmlformats.org/officeDocument/2006/relationships/oleObject" Target="../embeddings/oleObject188.bin"/><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190.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60.wmf"/><Relationship Id="rId5" Type="http://schemas.openxmlformats.org/officeDocument/2006/relationships/oleObject" Target="../embeddings/oleObject193.bin"/><Relationship Id="rId4" Type="http://schemas.openxmlformats.org/officeDocument/2006/relationships/image" Target="../media/image159.wmf"/></Relationships>
</file>

<file path=ppt/slides/_rels/slide73.xml.rels><?xml version="1.0" encoding="UTF-8" standalone="yes"?>
<Relationships xmlns="http://schemas.openxmlformats.org/package/2006/relationships"><Relationship Id="rId8" Type="http://schemas.openxmlformats.org/officeDocument/2006/relationships/image" Target="../media/image141.wmf"/><Relationship Id="rId13" Type="http://schemas.openxmlformats.org/officeDocument/2006/relationships/oleObject" Target="../embeddings/oleObject199.bin"/><Relationship Id="rId18" Type="http://schemas.openxmlformats.org/officeDocument/2006/relationships/image" Target="../media/image165.wmf"/><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162.wmf"/><Relationship Id="rId17" Type="http://schemas.openxmlformats.org/officeDocument/2006/relationships/oleObject" Target="../embeddings/oleObject201.bin"/><Relationship Id="rId2" Type="http://schemas.openxmlformats.org/officeDocument/2006/relationships/slideLayout" Target="../slideLayouts/slideLayout7.xml"/><Relationship Id="rId16" Type="http://schemas.openxmlformats.org/officeDocument/2006/relationships/image" Target="../media/image164.wmf"/><Relationship Id="rId20" Type="http://schemas.openxmlformats.org/officeDocument/2006/relationships/oleObject" Target="../embeddings/oleObject203.bin"/><Relationship Id="rId1" Type="http://schemas.openxmlformats.org/officeDocument/2006/relationships/vmlDrawing" Target="../drawings/vmlDrawing47.vml"/><Relationship Id="rId6" Type="http://schemas.openxmlformats.org/officeDocument/2006/relationships/image" Target="../media/image138.wmf"/><Relationship Id="rId11" Type="http://schemas.openxmlformats.org/officeDocument/2006/relationships/oleObject" Target="../embeddings/oleObject198.bin"/><Relationship Id="rId5" Type="http://schemas.openxmlformats.org/officeDocument/2006/relationships/oleObject" Target="../embeddings/oleObject195.bin"/><Relationship Id="rId15" Type="http://schemas.openxmlformats.org/officeDocument/2006/relationships/oleObject" Target="../embeddings/oleObject200.bin"/><Relationship Id="rId10" Type="http://schemas.openxmlformats.org/officeDocument/2006/relationships/image" Target="../media/image142.wmf"/><Relationship Id="rId19" Type="http://schemas.openxmlformats.org/officeDocument/2006/relationships/oleObject" Target="../embeddings/oleObject202.bin"/><Relationship Id="rId4" Type="http://schemas.openxmlformats.org/officeDocument/2006/relationships/image" Target="../media/image161.wmf"/><Relationship Id="rId9" Type="http://schemas.openxmlformats.org/officeDocument/2006/relationships/oleObject" Target="../embeddings/oleObject197.bin"/><Relationship Id="rId14" Type="http://schemas.openxmlformats.org/officeDocument/2006/relationships/image" Target="../media/image163.wmf"/></Relationships>
</file>

<file path=ppt/slides/_rels/slide74.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209.bin"/><Relationship Id="rId18" Type="http://schemas.openxmlformats.org/officeDocument/2006/relationships/image" Target="../media/image142.wmf"/><Relationship Id="rId26" Type="http://schemas.openxmlformats.org/officeDocument/2006/relationships/image" Target="../media/image175.wmf"/><Relationship Id="rId3" Type="http://schemas.openxmlformats.org/officeDocument/2006/relationships/oleObject" Target="../embeddings/oleObject204.bin"/><Relationship Id="rId21" Type="http://schemas.openxmlformats.org/officeDocument/2006/relationships/oleObject" Target="../embeddings/oleObject213.bin"/><Relationship Id="rId7" Type="http://schemas.openxmlformats.org/officeDocument/2006/relationships/oleObject" Target="../embeddings/oleObject206.bin"/><Relationship Id="rId12" Type="http://schemas.openxmlformats.org/officeDocument/2006/relationships/image" Target="../media/image170.wmf"/><Relationship Id="rId17" Type="http://schemas.openxmlformats.org/officeDocument/2006/relationships/oleObject" Target="../embeddings/oleObject211.bin"/><Relationship Id="rId25" Type="http://schemas.openxmlformats.org/officeDocument/2006/relationships/oleObject" Target="../embeddings/oleObject215.bin"/><Relationship Id="rId2" Type="http://schemas.openxmlformats.org/officeDocument/2006/relationships/slideLayout" Target="../slideLayouts/slideLayout7.xml"/><Relationship Id="rId16" Type="http://schemas.openxmlformats.org/officeDocument/2006/relationships/image" Target="../media/image165.wmf"/><Relationship Id="rId20" Type="http://schemas.openxmlformats.org/officeDocument/2006/relationships/image" Target="../media/image172.wmf"/><Relationship Id="rId1" Type="http://schemas.openxmlformats.org/officeDocument/2006/relationships/vmlDrawing" Target="../drawings/vmlDrawing48.vml"/><Relationship Id="rId6" Type="http://schemas.openxmlformats.org/officeDocument/2006/relationships/image" Target="../media/image167.wmf"/><Relationship Id="rId11" Type="http://schemas.openxmlformats.org/officeDocument/2006/relationships/oleObject" Target="../embeddings/oleObject208.bin"/><Relationship Id="rId24" Type="http://schemas.openxmlformats.org/officeDocument/2006/relationships/image" Target="../media/image174.wmf"/><Relationship Id="rId5" Type="http://schemas.openxmlformats.org/officeDocument/2006/relationships/oleObject" Target="../embeddings/oleObject205.bin"/><Relationship Id="rId15" Type="http://schemas.openxmlformats.org/officeDocument/2006/relationships/oleObject" Target="../embeddings/oleObject210.bin"/><Relationship Id="rId23" Type="http://schemas.openxmlformats.org/officeDocument/2006/relationships/oleObject" Target="../embeddings/oleObject214.bin"/><Relationship Id="rId10" Type="http://schemas.openxmlformats.org/officeDocument/2006/relationships/image" Target="../media/image169.wmf"/><Relationship Id="rId19" Type="http://schemas.openxmlformats.org/officeDocument/2006/relationships/oleObject" Target="../embeddings/oleObject212.bin"/><Relationship Id="rId4" Type="http://schemas.openxmlformats.org/officeDocument/2006/relationships/image" Target="../media/image166.wmf"/><Relationship Id="rId9" Type="http://schemas.openxmlformats.org/officeDocument/2006/relationships/oleObject" Target="../embeddings/oleObject207.bin"/><Relationship Id="rId14" Type="http://schemas.openxmlformats.org/officeDocument/2006/relationships/image" Target="../media/image171.wmf"/><Relationship Id="rId22" Type="http://schemas.openxmlformats.org/officeDocument/2006/relationships/image" Target="../media/image173.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16.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image" Target="../media/image176.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217.bin"/><Relationship Id="rId7" Type="http://schemas.openxmlformats.org/officeDocument/2006/relationships/oleObject" Target="../embeddings/oleObject219.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78.wmf"/><Relationship Id="rId5" Type="http://schemas.openxmlformats.org/officeDocument/2006/relationships/oleObject" Target="../embeddings/oleObject218.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22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21.bin"/><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image" Target="../media/image181.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22.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183.wmf"/><Relationship Id="rId5" Type="http://schemas.openxmlformats.org/officeDocument/2006/relationships/oleObject" Target="../embeddings/oleObject223.bin"/><Relationship Id="rId4" Type="http://schemas.openxmlformats.org/officeDocument/2006/relationships/image" Target="../media/image182.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224.bin"/><Relationship Id="rId7" Type="http://schemas.openxmlformats.org/officeDocument/2006/relationships/oleObject" Target="../embeddings/oleObject226.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86.wmf"/><Relationship Id="rId5" Type="http://schemas.openxmlformats.org/officeDocument/2006/relationships/oleObject" Target="../embeddings/oleObject225.bin"/><Relationship Id="rId10" Type="http://schemas.openxmlformats.org/officeDocument/2006/relationships/image" Target="../media/image188.wmf"/><Relationship Id="rId4" Type="http://schemas.openxmlformats.org/officeDocument/2006/relationships/image" Target="../media/image185.wmf"/><Relationship Id="rId9" Type="http://schemas.openxmlformats.org/officeDocument/2006/relationships/oleObject" Target="../embeddings/oleObject227.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28.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190.emf"/><Relationship Id="rId5" Type="http://schemas.openxmlformats.org/officeDocument/2006/relationships/oleObject" Target="../embeddings/oleObject229.bin"/><Relationship Id="rId4" Type="http://schemas.openxmlformats.org/officeDocument/2006/relationships/image" Target="../media/image189.wmf"/></Relationships>
</file>

<file path=ppt/slides/_rels/slide88.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230.bin"/><Relationship Id="rId7" Type="http://schemas.openxmlformats.org/officeDocument/2006/relationships/oleObject" Target="../embeddings/oleObject232.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192.wmf"/><Relationship Id="rId5" Type="http://schemas.openxmlformats.org/officeDocument/2006/relationships/oleObject" Target="../embeddings/oleObject231.bin"/><Relationship Id="rId10" Type="http://schemas.openxmlformats.org/officeDocument/2006/relationships/image" Target="../media/image194.wmf"/><Relationship Id="rId4" Type="http://schemas.openxmlformats.org/officeDocument/2006/relationships/image" Target="../media/image191.wmf"/><Relationship Id="rId9" Type="http://schemas.openxmlformats.org/officeDocument/2006/relationships/oleObject" Target="../embeddings/oleObject233.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34.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196.emf"/><Relationship Id="rId5" Type="http://schemas.openxmlformats.org/officeDocument/2006/relationships/oleObject" Target="../embeddings/oleObject235.bin"/><Relationship Id="rId4" Type="http://schemas.openxmlformats.org/officeDocument/2006/relationships/image" Target="../media/image19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36.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198.emf"/><Relationship Id="rId5" Type="http://schemas.openxmlformats.org/officeDocument/2006/relationships/oleObject" Target="../embeddings/oleObject237.bin"/><Relationship Id="rId4" Type="http://schemas.openxmlformats.org/officeDocument/2006/relationships/image" Target="../media/image197.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38.bin"/><Relationship Id="rId2" Type="http://schemas.openxmlformats.org/officeDocument/2006/relationships/slideLayout" Target="../slideLayouts/slideLayout7.xml"/><Relationship Id="rId1" Type="http://schemas.openxmlformats.org/officeDocument/2006/relationships/vmlDrawing" Target="../drawings/vmlDrawing58.vml"/><Relationship Id="rId4" Type="http://schemas.openxmlformats.org/officeDocument/2006/relationships/image" Target="../media/image199.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39.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201.wmf"/><Relationship Id="rId5" Type="http://schemas.openxmlformats.org/officeDocument/2006/relationships/oleObject" Target="../embeddings/oleObject240.bin"/><Relationship Id="rId4" Type="http://schemas.openxmlformats.org/officeDocument/2006/relationships/image" Target="../media/image200.wmf"/></Relationships>
</file>

<file path=ppt/slides/_rels/slide93.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241.bin"/><Relationship Id="rId7" Type="http://schemas.openxmlformats.org/officeDocument/2006/relationships/oleObject" Target="../embeddings/oleObject243.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03.wmf"/><Relationship Id="rId5" Type="http://schemas.openxmlformats.org/officeDocument/2006/relationships/oleObject" Target="../embeddings/oleObject242.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244.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45.bin"/><Relationship Id="rId7" Type="http://schemas.openxmlformats.org/officeDocument/2006/relationships/image" Target="../media/image208.png"/><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207.wmf"/><Relationship Id="rId5" Type="http://schemas.openxmlformats.org/officeDocument/2006/relationships/oleObject" Target="../embeddings/oleObject246.bin"/><Relationship Id="rId4" Type="http://schemas.openxmlformats.org/officeDocument/2006/relationships/image" Target="../media/image206.wmf"/></Relationships>
</file>

<file path=ppt/slides/_rels/slide95.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8" Type="http://schemas.openxmlformats.org/officeDocument/2006/relationships/image" Target="../media/image212.wmf"/><Relationship Id="rId13" Type="http://schemas.openxmlformats.org/officeDocument/2006/relationships/oleObject" Target="../embeddings/oleObject252.bin"/><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214.w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211.wmf"/><Relationship Id="rId11" Type="http://schemas.openxmlformats.org/officeDocument/2006/relationships/oleObject" Target="../embeddings/oleObject251.bin"/><Relationship Id="rId5" Type="http://schemas.openxmlformats.org/officeDocument/2006/relationships/oleObject" Target="../embeddings/oleObject248.bin"/><Relationship Id="rId10" Type="http://schemas.openxmlformats.org/officeDocument/2006/relationships/image" Target="../media/image213.wmf"/><Relationship Id="rId4" Type="http://schemas.openxmlformats.org/officeDocument/2006/relationships/image" Target="../media/image210.wmf"/><Relationship Id="rId9" Type="http://schemas.openxmlformats.org/officeDocument/2006/relationships/oleObject" Target="../embeddings/oleObject250.bin"/><Relationship Id="rId14" Type="http://schemas.openxmlformats.org/officeDocument/2006/relationships/image" Target="../media/image215.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53.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217.wmf"/><Relationship Id="rId5" Type="http://schemas.openxmlformats.org/officeDocument/2006/relationships/oleObject" Target="../embeddings/oleObject254.bin"/><Relationship Id="rId4" Type="http://schemas.openxmlformats.org/officeDocument/2006/relationships/image" Target="../media/image216.wmf"/></Relationships>
</file>

<file path=ppt/slides/_rels/slide98.x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oleObject" Target="../embeddings/oleObject255.bin"/><Relationship Id="rId7" Type="http://schemas.openxmlformats.org/officeDocument/2006/relationships/oleObject" Target="../embeddings/oleObject257.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219.wmf"/><Relationship Id="rId5" Type="http://schemas.openxmlformats.org/officeDocument/2006/relationships/oleObject" Target="../embeddings/oleObject256.bin"/><Relationship Id="rId10" Type="http://schemas.openxmlformats.org/officeDocument/2006/relationships/image" Target="../media/image214.wmf"/><Relationship Id="rId4" Type="http://schemas.openxmlformats.org/officeDocument/2006/relationships/image" Target="../media/image218.wmf"/><Relationship Id="rId9" Type="http://schemas.openxmlformats.org/officeDocument/2006/relationships/oleObject" Target="../embeddings/oleObject258.bin"/></Relationships>
</file>

<file path=ppt/slides/_rels/slide99.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258888" y="1989138"/>
            <a:ext cx="6791325" cy="1555750"/>
          </a:xfrm>
          <a:prstGeom prst="rect">
            <a:avLst/>
          </a:prstGeom>
          <a:noFill/>
          <a:ln w="9525">
            <a:noFill/>
            <a:miter lim="800000"/>
            <a:headEnd/>
            <a:tailEnd/>
          </a:ln>
          <a:effectLst/>
        </p:spPr>
        <p:txBody>
          <a:bodyPr>
            <a:spAutoFit/>
          </a:bodyPr>
          <a:lstStyle/>
          <a:p>
            <a:pPr algn="ctr"/>
            <a:r>
              <a:rPr kumimoji="0" lang="zh-CN" altLang="en-US" sz="4800" b="1">
                <a:solidFill>
                  <a:srgbClr val="FF0000"/>
                </a:solidFill>
                <a:effectLst>
                  <a:outerShdw blurRad="38100" dist="38100" dir="2700000" algn="tl">
                    <a:srgbClr val="C0C0C0"/>
                  </a:outerShdw>
                </a:effectLst>
                <a:latin typeface="Arial" charset="0"/>
                <a:ea typeface="方正大黑简体" pitchFamily="2" charset="-122"/>
              </a:rPr>
              <a:t>第</a:t>
            </a:r>
            <a:r>
              <a:rPr kumimoji="0" lang="en-US" altLang="zh-CN" sz="4800" b="1">
                <a:solidFill>
                  <a:srgbClr val="FF0000"/>
                </a:solidFill>
                <a:effectLst>
                  <a:outerShdw blurRad="38100" dist="38100" dir="2700000" algn="tl">
                    <a:srgbClr val="C0C0C0"/>
                  </a:outerShdw>
                </a:effectLst>
                <a:latin typeface="Arial" charset="0"/>
                <a:ea typeface="方正大黑简体" pitchFamily="2" charset="-122"/>
              </a:rPr>
              <a:t>4</a:t>
            </a:r>
            <a:r>
              <a:rPr kumimoji="0" lang="zh-CN" altLang="en-US" sz="4800" b="1">
                <a:solidFill>
                  <a:srgbClr val="FF0000"/>
                </a:solidFill>
                <a:effectLst>
                  <a:outerShdw blurRad="38100" dist="38100" dir="2700000" algn="tl">
                    <a:srgbClr val="C0C0C0"/>
                  </a:outerShdw>
                </a:effectLst>
                <a:latin typeface="Arial" charset="0"/>
                <a:ea typeface="方正大黑简体" pitchFamily="2" charset="-122"/>
              </a:rPr>
              <a:t>章 数字控制器的模拟化设计方法</a:t>
            </a:r>
          </a:p>
        </p:txBody>
      </p:sp>
      <p:sp>
        <p:nvSpPr>
          <p:cNvPr id="4099" name="Text Box 3"/>
          <p:cNvSpPr txBox="1">
            <a:spLocks noChangeArrowheads="1"/>
          </p:cNvSpPr>
          <p:nvPr/>
        </p:nvSpPr>
        <p:spPr bwMode="auto">
          <a:xfrm>
            <a:off x="1450181" y="4005064"/>
            <a:ext cx="6408738" cy="1446550"/>
          </a:xfrm>
          <a:prstGeom prst="rect">
            <a:avLst/>
          </a:prstGeom>
          <a:noFill/>
          <a:ln w="9525">
            <a:noFill/>
            <a:miter lim="800000"/>
            <a:headEnd/>
            <a:tailEnd/>
          </a:ln>
          <a:effectLst/>
        </p:spPr>
        <p:txBody>
          <a:bodyPr>
            <a:spAutoFit/>
          </a:bodyPr>
          <a:lstStyle/>
          <a:p>
            <a:pPr algn="ctr"/>
            <a:r>
              <a:rPr kumimoji="0" lang="zh-CN" altLang="en-US" sz="3200" b="1" dirty="0">
                <a:effectLst>
                  <a:outerShdw blurRad="38100" dist="38100" dir="2700000" algn="tl">
                    <a:srgbClr val="C0C0C0"/>
                  </a:outerShdw>
                </a:effectLst>
                <a:latin typeface="Arial" charset="0"/>
                <a:ea typeface="黑体" pitchFamily="2" charset="-122"/>
              </a:rPr>
              <a:t>信息学院</a:t>
            </a:r>
            <a:r>
              <a:rPr kumimoji="0" lang="en-US" altLang="zh-CN" sz="3200" b="1" dirty="0">
                <a:effectLst>
                  <a:outerShdw blurRad="38100" dist="38100" dir="2700000" algn="tl">
                    <a:srgbClr val="C0C0C0"/>
                  </a:outerShdw>
                </a:effectLst>
                <a:latin typeface="华文细黑"/>
                <a:ea typeface="黑体" pitchFamily="2" charset="-122"/>
              </a:rPr>
              <a:t>·</a:t>
            </a:r>
            <a:r>
              <a:rPr kumimoji="0" lang="zh-CN" altLang="en-US" sz="3200" b="1" dirty="0">
                <a:effectLst>
                  <a:outerShdw blurRad="38100" dist="38100" dir="2700000" algn="tl">
                    <a:srgbClr val="C0C0C0"/>
                  </a:outerShdw>
                </a:effectLst>
                <a:latin typeface="Arial" charset="0"/>
                <a:ea typeface="黑体" pitchFamily="2" charset="-122"/>
              </a:rPr>
              <a:t>于霞</a:t>
            </a:r>
          </a:p>
          <a:p>
            <a:pPr algn="ctr"/>
            <a:r>
              <a:rPr kumimoji="0" lang="en-US" altLang="zh-CN" sz="2400" b="1" dirty="0">
                <a:effectLst>
                  <a:outerShdw blurRad="38100" dist="38100" dir="2700000" algn="tl">
                    <a:srgbClr val="C0C0C0"/>
                  </a:outerShdw>
                </a:effectLst>
                <a:latin typeface="Arial" charset="0"/>
                <a:ea typeface="黑体" pitchFamily="2" charset="-122"/>
              </a:rPr>
              <a:t>yuxia@ise.neu.edu.cn</a:t>
            </a:r>
          </a:p>
          <a:p>
            <a:pPr algn="ctr"/>
            <a:endParaRPr kumimoji="0" lang="en-US" altLang="zh-CN" sz="3200" b="1" dirty="0">
              <a:effectLst>
                <a:outerShdw blurRad="38100" dist="38100" dir="2700000" algn="tl">
                  <a:srgbClr val="C0C0C0"/>
                </a:outerShdw>
              </a:effectLst>
              <a:latin typeface="Arial" charset="0"/>
              <a:ea typeface="黑体" pitchFamily="2" charset="-122"/>
            </a:endParaRPr>
          </a:p>
        </p:txBody>
      </p:sp>
      <p:sp>
        <p:nvSpPr>
          <p:cNvPr id="4100" name="Text Box 4"/>
          <p:cNvSpPr txBox="1">
            <a:spLocks noChangeArrowheads="1"/>
          </p:cNvSpPr>
          <p:nvPr/>
        </p:nvSpPr>
        <p:spPr bwMode="auto">
          <a:xfrm>
            <a:off x="2411413" y="5157788"/>
            <a:ext cx="4729162" cy="427037"/>
          </a:xfrm>
          <a:prstGeom prst="rect">
            <a:avLst/>
          </a:prstGeom>
          <a:noFill/>
          <a:ln w="9525">
            <a:noFill/>
            <a:miter lim="800000"/>
            <a:headEnd/>
            <a:tailEnd/>
          </a:ln>
          <a:effectLst/>
        </p:spPr>
        <p:txBody>
          <a:bodyPr>
            <a:spAutoFit/>
          </a:bodyPr>
          <a:lstStyle/>
          <a:p>
            <a:pPr algn="ctr"/>
            <a:r>
              <a:rPr kumimoji="0" lang="en-US" altLang="zh-CN" sz="2200" b="1" dirty="0">
                <a:effectLst>
                  <a:outerShdw blurRad="38100" dist="38100" dir="2700000" algn="tl">
                    <a:srgbClr val="C0C0C0"/>
                  </a:outerShdw>
                </a:effectLst>
                <a:latin typeface="Arial" charset="0"/>
                <a:ea typeface="黑体" pitchFamily="2" charset="-122"/>
              </a:rPr>
              <a:t>2019 </a:t>
            </a:r>
            <a:r>
              <a:rPr kumimoji="0" lang="zh-CN" altLang="en-US" sz="2200" b="1" dirty="0">
                <a:effectLst>
                  <a:outerShdw blurRad="38100" dist="38100" dir="2700000" algn="tl">
                    <a:srgbClr val="C0C0C0"/>
                  </a:outerShdw>
                </a:effectLst>
                <a:latin typeface="Arial" charset="0"/>
                <a:ea typeface="黑体" pitchFamily="2" charset="-122"/>
              </a:rPr>
              <a:t>年 </a:t>
            </a:r>
            <a:r>
              <a:rPr kumimoji="0" lang="en-US" altLang="zh-CN" sz="2200" b="1" dirty="0">
                <a:effectLst>
                  <a:outerShdw blurRad="38100" dist="38100" dir="2700000" algn="tl">
                    <a:srgbClr val="C0C0C0"/>
                  </a:outerShdw>
                </a:effectLst>
                <a:latin typeface="Arial" charset="0"/>
                <a:ea typeface="黑体" pitchFamily="2" charset="-122"/>
              </a:rPr>
              <a:t>3</a:t>
            </a:r>
            <a:r>
              <a:rPr kumimoji="0" lang="zh-CN" altLang="en-US" sz="2200" b="1" dirty="0">
                <a:effectLst>
                  <a:outerShdw blurRad="38100" dist="38100" dir="2700000" algn="tl">
                    <a:srgbClr val="C0C0C0"/>
                  </a:outerShdw>
                </a:effectLst>
                <a:latin typeface="Arial" charset="0"/>
                <a:ea typeface="黑体" pitchFamily="2" charset="-122"/>
              </a:rPr>
              <a:t>月</a:t>
            </a:r>
          </a:p>
        </p:txBody>
      </p:sp>
      <p:sp>
        <p:nvSpPr>
          <p:cNvPr id="4115" name="Rectangle 19"/>
          <p:cNvSpPr>
            <a:spLocks noGrp="1" noChangeArrowheads="1"/>
          </p:cNvSpPr>
          <p:nvPr>
            <p:ph type="title"/>
          </p:nvPr>
        </p:nvSpPr>
        <p:spPr/>
        <p:txBody>
          <a:bodyPr/>
          <a:lstStyle/>
          <a:p>
            <a:pPr algn="l"/>
            <a:r>
              <a:rPr lang="zh-CN" altLang="en-US" sz="2400" b="1">
                <a:solidFill>
                  <a:schemeClr val="tx1"/>
                </a:solidFill>
                <a:effectLst>
                  <a:outerShdw blurRad="38100" dist="38100" dir="2700000" algn="tl">
                    <a:srgbClr val="C0C0C0"/>
                  </a:outerShdw>
                </a:effectLst>
              </a:rPr>
              <a:t>计算机控制系统</a:t>
            </a: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539750" y="1196975"/>
            <a:ext cx="8191500" cy="4291013"/>
          </a:xfrm>
          <a:prstGeom prst="rect">
            <a:avLst/>
          </a:prstGeom>
          <a:noFill/>
          <a:ln w="9525">
            <a:noFill/>
            <a:miter lim="800000"/>
            <a:headEnd/>
            <a:tailEnd/>
          </a:ln>
          <a:effectLst/>
        </p:spPr>
        <p:txBody>
          <a:bodyPr>
            <a:spAutoFit/>
          </a:bodyPr>
          <a:lstStyle/>
          <a:p>
            <a:pPr algn="just">
              <a:spcBef>
                <a:spcPct val="50000"/>
              </a:spcBef>
            </a:pPr>
            <a:r>
              <a:rPr kumimoji="0" lang="zh-CN" altLang="en-US" sz="2400" b="1">
                <a:solidFill>
                  <a:srgbClr val="0033CC"/>
                </a:solidFill>
                <a:effectLst>
                  <a:outerShdw blurRad="38100" dist="38100" dir="2700000" algn="tl">
                    <a:srgbClr val="C0C0C0"/>
                  </a:outerShdw>
                </a:effectLst>
                <a:latin typeface="Arial" charset="0"/>
              </a:rPr>
              <a:t>为什么数字控制系统要用模拟化设计方法来设计？</a:t>
            </a:r>
          </a:p>
          <a:p>
            <a:pPr algn="just">
              <a:spcBef>
                <a:spcPct val="50000"/>
              </a:spcBef>
            </a:pPr>
            <a:r>
              <a:rPr kumimoji="0" lang="en-US" altLang="zh-CN" sz="2400" b="1">
                <a:effectLst>
                  <a:outerShdw blurRad="38100" dist="38100" dir="2700000" algn="tl">
                    <a:srgbClr val="C0C0C0"/>
                  </a:outerShdw>
                </a:effectLst>
                <a:latin typeface="Arial" charset="0"/>
              </a:rPr>
              <a:t>——</a:t>
            </a:r>
            <a:r>
              <a:rPr kumimoji="0" lang="zh-CN" altLang="en-US" sz="2400" b="1">
                <a:effectLst>
                  <a:outerShdw blurRad="38100" dist="38100" dir="2700000" algn="tl">
                    <a:srgbClr val="C0C0C0"/>
                  </a:outerShdw>
                </a:effectLst>
                <a:latin typeface="Arial" charset="0"/>
              </a:rPr>
              <a:t>大部分控制对象是模拟的，连续系统的设计方法早已为人们所熟悉。</a:t>
            </a:r>
          </a:p>
          <a:p>
            <a:pPr algn="just">
              <a:spcBef>
                <a:spcPct val="50000"/>
              </a:spcBef>
            </a:pPr>
            <a:r>
              <a:rPr kumimoji="0" lang="zh-CN" altLang="en-US" sz="2400" b="1">
                <a:solidFill>
                  <a:srgbClr val="0033CC"/>
                </a:solidFill>
                <a:effectLst>
                  <a:outerShdw blurRad="38100" dist="38100" dir="2700000" algn="tl">
                    <a:srgbClr val="C0C0C0"/>
                  </a:outerShdw>
                </a:effectLst>
                <a:latin typeface="Arial" charset="0"/>
              </a:rPr>
              <a:t>为什么数字控制系统可以用模拟化设计方法来设计？</a:t>
            </a:r>
          </a:p>
          <a:p>
            <a:pPr algn="just">
              <a:spcBef>
                <a:spcPct val="50000"/>
              </a:spcBef>
            </a:pPr>
            <a:r>
              <a:rPr kumimoji="0" lang="en-US" altLang="zh-CN" sz="2400" b="1">
                <a:effectLst>
                  <a:outerShdw blurRad="38100" dist="38100" dir="2700000" algn="tl">
                    <a:srgbClr val="C0C0C0"/>
                  </a:outerShdw>
                </a:effectLst>
                <a:latin typeface="Arial" charset="0"/>
              </a:rPr>
              <a:t>——</a:t>
            </a:r>
            <a:r>
              <a:rPr kumimoji="0" lang="zh-CN" altLang="en-US" sz="2400" b="1">
                <a:effectLst>
                  <a:outerShdw blurRad="38100" dist="38100" dir="2700000" algn="tl">
                    <a:srgbClr val="C0C0C0"/>
                  </a:outerShdw>
                </a:effectLst>
                <a:latin typeface="Arial" charset="0"/>
              </a:rPr>
              <a:t>采样频率比系统的工作频率高得多时，采样、保持等所引起的附加影响非常小，甚至可以忽略。</a:t>
            </a:r>
          </a:p>
          <a:p>
            <a:pPr algn="just">
              <a:spcBef>
                <a:spcPct val="50000"/>
              </a:spcBef>
            </a:pPr>
            <a:r>
              <a:rPr kumimoji="0" lang="zh-CN" altLang="en-US" sz="2400" b="1">
                <a:solidFill>
                  <a:srgbClr val="FF3300"/>
                </a:solidFill>
                <a:effectLst>
                  <a:outerShdw blurRad="38100" dist="38100" dir="2700000" algn="tl">
                    <a:srgbClr val="C0C0C0"/>
                  </a:outerShdw>
                </a:effectLst>
                <a:latin typeface="Arial" charset="0"/>
              </a:rPr>
              <a:t>核心问题是什么</a:t>
            </a:r>
            <a:r>
              <a:rPr kumimoji="0" lang="en-US" altLang="zh-CN" sz="2400" b="1">
                <a:solidFill>
                  <a:srgbClr val="FF3300"/>
                </a:solidFill>
                <a:effectLst>
                  <a:outerShdw blurRad="38100" dist="38100" dir="2700000" algn="tl">
                    <a:srgbClr val="C0C0C0"/>
                  </a:outerShdw>
                </a:effectLst>
                <a:latin typeface="Arial" charset="0"/>
              </a:rPr>
              <a:t>?</a:t>
            </a:r>
          </a:p>
          <a:p>
            <a:pPr algn="just">
              <a:spcBef>
                <a:spcPct val="50000"/>
              </a:spcBef>
            </a:pPr>
            <a:r>
              <a:rPr kumimoji="0" lang="en-US" altLang="zh-CN" sz="2400" b="1">
                <a:effectLst>
                  <a:outerShdw blurRad="38100" dist="38100" dir="2700000" algn="tl">
                    <a:srgbClr val="C0C0C0"/>
                  </a:outerShdw>
                </a:effectLst>
                <a:latin typeface="Arial" charset="0"/>
              </a:rPr>
              <a:t>——</a:t>
            </a:r>
            <a:r>
              <a:rPr kumimoji="0" lang="zh-CN" altLang="en-US" sz="2400" b="1">
                <a:solidFill>
                  <a:srgbClr val="0033CC"/>
                </a:solidFill>
                <a:effectLst>
                  <a:outerShdw blurRad="38100" dist="38100" dir="2700000" algn="tl">
                    <a:srgbClr val="C0C0C0"/>
                  </a:outerShdw>
                </a:effectLst>
                <a:latin typeface="Arial" charset="0"/>
              </a:rPr>
              <a:t>模拟控制器的离散化</a:t>
            </a:r>
            <a:r>
              <a:rPr kumimoji="0" lang="zh-CN" altLang="en-US" sz="2400" b="1">
                <a:effectLst>
                  <a:outerShdw blurRad="38100" dist="38100" dir="2700000" algn="tl">
                    <a:srgbClr val="C0C0C0"/>
                  </a:outerShdw>
                </a:effectLst>
                <a:latin typeface="Arial" charset="0"/>
              </a:rPr>
              <a:t>，</a:t>
            </a:r>
            <a:r>
              <a:rPr kumimoji="0" lang="zh-CN" altLang="en-US" sz="2400" b="1">
                <a:solidFill>
                  <a:srgbClr val="FF0066"/>
                </a:solidFill>
                <a:effectLst>
                  <a:outerShdw blurRad="38100" dist="38100" dir="2700000" algn="tl">
                    <a:srgbClr val="C0C0C0"/>
                  </a:outerShdw>
                </a:effectLst>
                <a:latin typeface="Arial" charset="0"/>
              </a:rPr>
              <a:t>保证系统的稳定性</a:t>
            </a:r>
            <a:r>
              <a:rPr kumimoji="0" lang="zh-CN" altLang="en-US" sz="2400" b="1">
                <a:effectLst>
                  <a:outerShdw blurRad="38100" dist="38100" dir="2700000" algn="tl">
                    <a:srgbClr val="C0C0C0"/>
                  </a:outerShdw>
                </a:effectLst>
                <a:latin typeface="Arial" charset="0"/>
              </a:rPr>
              <a:t>，使数字控制器与模拟控制器在频率响应上相似</a:t>
            </a:r>
          </a:p>
        </p:txBody>
      </p:sp>
      <p:graphicFrame>
        <p:nvGraphicFramePr>
          <p:cNvPr id="35845" name="Object 5"/>
          <p:cNvGraphicFramePr>
            <a:graphicFrameLocks noChangeAspect="1"/>
          </p:cNvGraphicFramePr>
          <p:nvPr/>
        </p:nvGraphicFramePr>
        <p:xfrm>
          <a:off x="5292725" y="5084763"/>
          <a:ext cx="2773363" cy="581025"/>
        </p:xfrm>
        <a:graphic>
          <a:graphicData uri="http://schemas.openxmlformats.org/presentationml/2006/ole">
            <mc:AlternateContent xmlns:mc="http://schemas.openxmlformats.org/markup-compatibility/2006">
              <mc:Choice xmlns:v="urn:schemas-microsoft-com:vml" Requires="v">
                <p:oleObj spid="_x0000_s35866" name="Equation" r:id="rId3" imgW="1333500" imgH="279400" progId="Equation.DSMT4">
                  <p:embed/>
                </p:oleObj>
              </mc:Choice>
              <mc:Fallback>
                <p:oleObj name="Equation" r:id="rId3" imgW="1333500" imgH="279400" progId="Equation.DSMT4">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5084763"/>
                        <a:ext cx="27733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Text Box 6"/>
          <p:cNvSpPr txBox="1">
            <a:spLocks noChangeArrowheads="1"/>
          </p:cNvSpPr>
          <p:nvPr/>
        </p:nvSpPr>
        <p:spPr bwMode="auto">
          <a:xfrm>
            <a:off x="611188" y="5516563"/>
            <a:ext cx="3841750" cy="457200"/>
          </a:xfrm>
          <a:prstGeom prst="rect">
            <a:avLst/>
          </a:prstGeom>
          <a:noFill/>
          <a:ln w="9525">
            <a:noFill/>
            <a:miter lim="800000"/>
            <a:headEnd/>
            <a:tailEnd/>
          </a:ln>
          <a:effectLst/>
        </p:spPr>
        <p:txBody>
          <a:bodyPr wrap="none">
            <a:spAutoFit/>
          </a:bodyPr>
          <a:lstStyle/>
          <a:p>
            <a:r>
              <a:rPr kumimoji="0" lang="zh-CN" altLang="en-US" sz="2400" b="1">
                <a:effectLst>
                  <a:outerShdw blurRad="38100" dist="38100" dir="2700000" algn="tl">
                    <a:srgbClr val="C0C0C0"/>
                  </a:outerShdw>
                </a:effectLst>
                <a:latin typeface="Arial" charset="0"/>
              </a:rPr>
              <a:t>即尽量保持动态特性相同。</a:t>
            </a:r>
          </a:p>
        </p:txBody>
      </p:sp>
      <p:sp>
        <p:nvSpPr>
          <p:cNvPr id="35847" name="Text Box 7"/>
          <p:cNvSpPr txBox="1">
            <a:spLocks noChangeArrowheads="1"/>
          </p:cNvSpPr>
          <p:nvPr/>
        </p:nvSpPr>
        <p:spPr bwMode="auto">
          <a:xfrm>
            <a:off x="539750" y="476250"/>
            <a:ext cx="4752975" cy="457200"/>
          </a:xfrm>
          <a:prstGeom prst="rect">
            <a:avLst/>
          </a:prstGeom>
          <a:noFill/>
          <a:ln w="12700" cap="sq">
            <a:noFill/>
            <a:miter lim="800000"/>
            <a:headEnd type="none" w="sm" len="sm"/>
            <a:tailEnd type="none" w="sm" len="sm"/>
          </a:ln>
          <a:effectLst/>
        </p:spPr>
        <p:txBody>
          <a:bodyPr>
            <a:spAutoFit/>
          </a:bodyPr>
          <a:lstStyle/>
          <a:p>
            <a:pPr eaLnBrk="0" fontAlgn="ctr" hangingPunct="0"/>
            <a:r>
              <a:rPr kumimoji="0" lang="zh-CN" altLang="en-US" sz="2400" b="1">
                <a:solidFill>
                  <a:srgbClr val="FF3300"/>
                </a:solidFill>
                <a:effectLst>
                  <a:outerShdw blurRad="38100" dist="38100" dir="2700000" algn="tl">
                    <a:srgbClr val="C0C0C0"/>
                  </a:outerShdw>
                </a:effectLst>
              </a:rPr>
              <a:t>模拟化设计方法需考虑的问题：</a:t>
            </a:r>
          </a:p>
        </p:txBody>
      </p:sp>
    </p:spTree>
  </p:cSld>
  <p:clrMapOvr>
    <a:masterClrMapping/>
  </p:clrMapOvr>
  <p:transition>
    <p:cover dir="l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1042988" y="1844675"/>
            <a:ext cx="5976937"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当                                    ，                    时，有</a:t>
            </a:r>
          </a:p>
        </p:txBody>
      </p:sp>
      <p:sp>
        <p:nvSpPr>
          <p:cNvPr id="135172" name="Rectangle 4"/>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5171" name="Object 3"/>
          <p:cNvGraphicFramePr>
            <a:graphicFrameLocks noChangeAspect="1"/>
          </p:cNvGraphicFramePr>
          <p:nvPr/>
        </p:nvGraphicFramePr>
        <p:xfrm>
          <a:off x="1762125" y="1919288"/>
          <a:ext cx="1871663" cy="436562"/>
        </p:xfrm>
        <a:graphic>
          <a:graphicData uri="http://schemas.openxmlformats.org/presentationml/2006/ole">
            <mc:AlternateContent xmlns:mc="http://schemas.openxmlformats.org/markup-compatibility/2006">
              <mc:Choice xmlns:v="urn:schemas-microsoft-com:vml" Requires="v">
                <p:oleObj spid="_x0000_s135283" name="Equation" r:id="rId3" imgW="977900" imgH="228600" progId="Equation.DSMT4">
                  <p:embed/>
                </p:oleObj>
              </mc:Choice>
              <mc:Fallback>
                <p:oleObj name="Equation" r:id="rId3" imgW="977900" imgH="228600" progId="Equation.DSMT4">
                  <p:embed/>
                  <p:pic>
                    <p:nvPicPr>
                      <p:cNvPr id="0"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1919288"/>
                        <a:ext cx="1871663"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4"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5173" name="Object 5"/>
          <p:cNvGraphicFramePr>
            <a:graphicFrameLocks noChangeAspect="1"/>
          </p:cNvGraphicFramePr>
          <p:nvPr/>
        </p:nvGraphicFramePr>
        <p:xfrm>
          <a:off x="4138613" y="1846263"/>
          <a:ext cx="865187" cy="442912"/>
        </p:xfrm>
        <a:graphic>
          <a:graphicData uri="http://schemas.openxmlformats.org/presentationml/2006/ole">
            <mc:AlternateContent xmlns:mc="http://schemas.openxmlformats.org/markup-compatibility/2006">
              <mc:Choice xmlns:v="urn:schemas-microsoft-com:vml" Requires="v">
                <p:oleObj spid="_x0000_s135284" name="Equation" r:id="rId5" imgW="393529" imgH="203112" progId="Equation.DSMT4">
                  <p:embed/>
                </p:oleObj>
              </mc:Choice>
              <mc:Fallback>
                <p:oleObj name="Equation" r:id="rId5" imgW="393529" imgH="203112" progId="Equation.DSMT4">
                  <p:embed/>
                  <p:pic>
                    <p:nvPicPr>
                      <p:cNvPr id="0"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8613" y="1846263"/>
                        <a:ext cx="865187"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5" name="Text Box 7"/>
          <p:cNvSpPr txBox="1">
            <a:spLocks noChangeArrowheads="1"/>
          </p:cNvSpPr>
          <p:nvPr/>
        </p:nvSpPr>
        <p:spPr bwMode="auto">
          <a:xfrm>
            <a:off x="1116013" y="2492375"/>
            <a:ext cx="2808287"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除法器的输出为：</a:t>
            </a:r>
          </a:p>
        </p:txBody>
      </p:sp>
      <p:sp>
        <p:nvSpPr>
          <p:cNvPr id="135177" name="Rectangle 9"/>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5176" name="Object 8"/>
          <p:cNvGraphicFramePr>
            <a:graphicFrameLocks noChangeAspect="1"/>
          </p:cNvGraphicFramePr>
          <p:nvPr/>
        </p:nvGraphicFramePr>
        <p:xfrm>
          <a:off x="3490913" y="2422525"/>
          <a:ext cx="2447925" cy="477838"/>
        </p:xfrm>
        <a:graphic>
          <a:graphicData uri="http://schemas.openxmlformats.org/presentationml/2006/ole">
            <mc:AlternateContent xmlns:mc="http://schemas.openxmlformats.org/markup-compatibility/2006">
              <mc:Choice xmlns:v="urn:schemas-microsoft-com:vml" Requires="v">
                <p:oleObj spid="_x0000_s135285" name="Equation" r:id="rId7" imgW="1218671" imgH="241195" progId="Equation.DSMT4">
                  <p:embed/>
                </p:oleObj>
              </mc:Choice>
              <mc:Fallback>
                <p:oleObj name="Equation" r:id="rId7" imgW="1218671" imgH="241195" progId="Equation.DSMT4">
                  <p:embed/>
                  <p:pic>
                    <p:nvPicPr>
                      <p:cNvPr id="0"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0913" y="2422525"/>
                        <a:ext cx="2447925"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8" name="Text Box 10"/>
          <p:cNvSpPr txBox="1">
            <a:spLocks noChangeArrowheads="1"/>
          </p:cNvSpPr>
          <p:nvPr/>
        </p:nvSpPr>
        <p:spPr bwMode="auto">
          <a:xfrm>
            <a:off x="1042988" y="2997200"/>
            <a:ext cx="2808287"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识别器的输出为：</a:t>
            </a:r>
          </a:p>
        </p:txBody>
      </p:sp>
      <p:sp>
        <p:nvSpPr>
          <p:cNvPr id="135180" name="Rectangle 12"/>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5179" name="Object 11"/>
          <p:cNvGraphicFramePr>
            <a:graphicFrameLocks noChangeAspect="1"/>
          </p:cNvGraphicFramePr>
          <p:nvPr/>
        </p:nvGraphicFramePr>
        <p:xfrm>
          <a:off x="3490913" y="2998788"/>
          <a:ext cx="792162" cy="352425"/>
        </p:xfrm>
        <a:graphic>
          <a:graphicData uri="http://schemas.openxmlformats.org/presentationml/2006/ole">
            <mc:AlternateContent xmlns:mc="http://schemas.openxmlformats.org/markup-compatibility/2006">
              <mc:Choice xmlns:v="urn:schemas-microsoft-com:vml" Requires="v">
                <p:oleObj spid="_x0000_s135286" name="Equation" r:id="rId9" imgW="342751" imgH="152334" progId="Equation.DSMT4">
                  <p:embed/>
                </p:oleObj>
              </mc:Choice>
              <mc:Fallback>
                <p:oleObj name="Equation" r:id="rId9" imgW="342751" imgH="152334" progId="Equation.DSMT4">
                  <p:embed/>
                  <p:pic>
                    <p:nvPicPr>
                      <p:cNvPr id="0" name="Picture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0913" y="2998788"/>
                        <a:ext cx="7921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81" name="Text Box 13"/>
          <p:cNvSpPr txBox="1">
            <a:spLocks noChangeArrowheads="1"/>
          </p:cNvSpPr>
          <p:nvPr/>
        </p:nvSpPr>
        <p:spPr bwMode="auto">
          <a:xfrm>
            <a:off x="1116013" y="3573463"/>
            <a:ext cx="2879725"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乘法器的输出为：</a:t>
            </a:r>
          </a:p>
        </p:txBody>
      </p:sp>
      <p:sp>
        <p:nvSpPr>
          <p:cNvPr id="135183" name="Rectangle 1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5182" name="Object 14"/>
          <p:cNvGraphicFramePr>
            <a:graphicFrameLocks noChangeAspect="1"/>
          </p:cNvGraphicFramePr>
          <p:nvPr/>
        </p:nvGraphicFramePr>
        <p:xfrm>
          <a:off x="3419475" y="3575050"/>
          <a:ext cx="3959225" cy="473075"/>
        </p:xfrm>
        <a:graphic>
          <a:graphicData uri="http://schemas.openxmlformats.org/presentationml/2006/ole">
            <mc:AlternateContent xmlns:mc="http://schemas.openxmlformats.org/markup-compatibility/2006">
              <mc:Choice xmlns:v="urn:schemas-microsoft-com:vml" Requires="v">
                <p:oleObj spid="_x0000_s135287" name="Equation" r:id="rId11" imgW="1993900" imgH="241300" progId="Equation.DSMT4">
                  <p:embed/>
                </p:oleObj>
              </mc:Choice>
              <mc:Fallback>
                <p:oleObj name="Equation" r:id="rId11" imgW="1993900" imgH="241300" progId="Equation.DSMT4">
                  <p:embed/>
                  <p:pic>
                    <p:nvPicPr>
                      <p:cNvPr id="0" name="Picture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475" y="3575050"/>
                        <a:ext cx="3959225"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84" name="Text Box 16"/>
          <p:cNvSpPr txBox="1">
            <a:spLocks noChangeArrowheads="1"/>
          </p:cNvSpPr>
          <p:nvPr/>
        </p:nvSpPr>
        <p:spPr bwMode="auto">
          <a:xfrm>
            <a:off x="1114425" y="4438650"/>
            <a:ext cx="6770688" cy="396875"/>
          </a:xfrm>
          <a:prstGeom prst="rect">
            <a:avLst/>
          </a:prstGeom>
          <a:noFill/>
          <a:ln w="9525">
            <a:noFill/>
            <a:miter lim="800000"/>
            <a:headEnd/>
            <a:tailEnd/>
          </a:ln>
          <a:effectLst/>
        </p:spPr>
        <p:txBody>
          <a:bodyPr>
            <a:spAutoFit/>
          </a:bodyPr>
          <a:lstStyle/>
          <a:p>
            <a:r>
              <a:rPr lang="zh-CN" altLang="en-US" b="1">
                <a:solidFill>
                  <a:srgbClr val="FF0000"/>
                </a:solidFill>
                <a:effectLst>
                  <a:outerShdw blurRad="38100" dist="38100" dir="2700000" algn="tl">
                    <a:srgbClr val="C0C0C0"/>
                  </a:outerShdw>
                </a:effectLst>
              </a:rPr>
              <a:t>此时该控制方案表现为理想的</a:t>
            </a:r>
            <a:r>
              <a:rPr lang="en-US" altLang="zh-CN" b="1">
                <a:solidFill>
                  <a:srgbClr val="FF0000"/>
                </a:solidFill>
                <a:effectLst>
                  <a:outerShdw blurRad="38100" dist="38100" dir="2700000" algn="tl">
                    <a:srgbClr val="C0C0C0"/>
                  </a:outerShdw>
                </a:effectLst>
              </a:rPr>
              <a:t>Smith</a:t>
            </a:r>
            <a:r>
              <a:rPr lang="zh-CN" altLang="en-US" b="1">
                <a:solidFill>
                  <a:srgbClr val="FF0000"/>
                </a:solidFill>
                <a:effectLst>
                  <a:outerShdw blurRad="38100" dist="38100" dir="2700000" algn="tl">
                    <a:srgbClr val="C0C0C0"/>
                  </a:outerShdw>
                </a:effectLst>
              </a:rPr>
              <a:t>预估补偿控制。</a:t>
            </a:r>
          </a:p>
        </p:txBody>
      </p:sp>
    </p:spTree>
  </p:cSld>
  <p:clrMapOvr>
    <a:masterClrMapping/>
  </p:clrMapOvr>
  <p:transition>
    <p:push/>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166813" y="1338263"/>
            <a:ext cx="4557712"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过程模型增益由              变化为</a:t>
            </a:r>
          </a:p>
        </p:txBody>
      </p:sp>
      <p:sp>
        <p:nvSpPr>
          <p:cNvPr id="134148" name="Rectangle 4"/>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4147" name="Object 3"/>
          <p:cNvGraphicFramePr>
            <a:graphicFrameLocks noChangeAspect="1"/>
          </p:cNvGraphicFramePr>
          <p:nvPr/>
        </p:nvGraphicFramePr>
        <p:xfrm>
          <a:off x="3203575" y="1341438"/>
          <a:ext cx="504825" cy="431800"/>
        </p:xfrm>
        <a:graphic>
          <a:graphicData uri="http://schemas.openxmlformats.org/presentationml/2006/ole">
            <mc:AlternateContent xmlns:mc="http://schemas.openxmlformats.org/markup-compatibility/2006">
              <mc:Choice xmlns:v="urn:schemas-microsoft-com:vml" Requires="v">
                <p:oleObj spid="_x0000_s134263" name="Equation" r:id="rId3" imgW="266584" imgH="228501" progId="Equation.DSMT4">
                  <p:embed/>
                </p:oleObj>
              </mc:Choice>
              <mc:Fallback>
                <p:oleObj name="Equation" r:id="rId3" imgW="266584" imgH="228501" progId="Equation.DSMT4">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341438"/>
                        <a:ext cx="5048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0"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4149" name="Object 5"/>
          <p:cNvGraphicFramePr>
            <a:graphicFrameLocks noChangeAspect="1"/>
          </p:cNvGraphicFramePr>
          <p:nvPr/>
        </p:nvGraphicFramePr>
        <p:xfrm>
          <a:off x="4932363" y="1341438"/>
          <a:ext cx="2016125" cy="452437"/>
        </p:xfrm>
        <a:graphic>
          <a:graphicData uri="http://schemas.openxmlformats.org/presentationml/2006/ole">
            <mc:AlternateContent xmlns:mc="http://schemas.openxmlformats.org/markup-compatibility/2006">
              <mc:Choice xmlns:v="urn:schemas-microsoft-com:vml" Requires="v">
                <p:oleObj spid="_x0000_s134264" name="Equation" r:id="rId5" imgW="1016000" imgH="228600" progId="Equation.DSMT4">
                  <p:embed/>
                </p:oleObj>
              </mc:Choice>
              <mc:Fallback>
                <p:oleObj name="Equation" r:id="rId5" imgW="1016000" imgH="228600" progId="Equation.DSMT4">
                  <p:embed/>
                  <p:pic>
                    <p:nvPicPr>
                      <p:cNvPr id="0"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1341438"/>
                        <a:ext cx="2016125"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1" name="Text Box 7"/>
          <p:cNvSpPr txBox="1">
            <a:spLocks noChangeArrowheads="1"/>
          </p:cNvSpPr>
          <p:nvPr/>
        </p:nvSpPr>
        <p:spPr bwMode="auto">
          <a:xfrm>
            <a:off x="1187450" y="2060575"/>
            <a:ext cx="3240088"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除法器的输出为：</a:t>
            </a:r>
          </a:p>
        </p:txBody>
      </p:sp>
      <p:sp>
        <p:nvSpPr>
          <p:cNvPr id="134153" name="Text Box 9"/>
          <p:cNvSpPr txBox="1">
            <a:spLocks noChangeArrowheads="1"/>
          </p:cNvSpPr>
          <p:nvPr/>
        </p:nvSpPr>
        <p:spPr bwMode="auto">
          <a:xfrm>
            <a:off x="1187450" y="2781300"/>
            <a:ext cx="3024188"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识别器的输出为：</a:t>
            </a:r>
          </a:p>
        </p:txBody>
      </p:sp>
      <p:sp>
        <p:nvSpPr>
          <p:cNvPr id="134155" name="Text Box 11"/>
          <p:cNvSpPr txBox="1">
            <a:spLocks noChangeArrowheads="1"/>
          </p:cNvSpPr>
          <p:nvPr/>
        </p:nvSpPr>
        <p:spPr bwMode="auto">
          <a:xfrm>
            <a:off x="1187450" y="3357563"/>
            <a:ext cx="3097213"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乘法器的输出为：</a:t>
            </a:r>
          </a:p>
        </p:txBody>
      </p:sp>
      <p:sp>
        <p:nvSpPr>
          <p:cNvPr id="134157" name="Text Box 13"/>
          <p:cNvSpPr txBox="1">
            <a:spLocks noChangeArrowheads="1"/>
          </p:cNvSpPr>
          <p:nvPr/>
        </p:nvSpPr>
        <p:spPr bwMode="auto">
          <a:xfrm>
            <a:off x="971550" y="5229225"/>
            <a:ext cx="7200900" cy="854075"/>
          </a:xfrm>
          <a:prstGeom prst="rect">
            <a:avLst/>
          </a:prstGeom>
          <a:noFill/>
          <a:ln w="9525">
            <a:noFill/>
            <a:miter lim="800000"/>
            <a:headEnd/>
            <a:tailEnd/>
          </a:ln>
          <a:effectLst/>
        </p:spPr>
        <p:txBody>
          <a:bodyPr>
            <a:spAutoFit/>
          </a:bodyPr>
          <a:lstStyle/>
          <a:p>
            <a:pPr>
              <a:lnSpc>
                <a:spcPct val="125000"/>
              </a:lnSpc>
            </a:pPr>
            <a:r>
              <a:rPr lang="zh-CN" altLang="en-US" b="1">
                <a:solidFill>
                  <a:srgbClr val="FF0000"/>
                </a:solidFill>
                <a:effectLst>
                  <a:outerShdw blurRad="38100" dist="38100" dir="2700000" algn="tl">
                    <a:srgbClr val="C0C0C0"/>
                  </a:outerShdw>
                </a:effectLst>
              </a:rPr>
              <a:t>从反馈信号来看，预估模型增益自适应地随着过程模型增益的变化而变化，达到了增益自适应</a:t>
            </a:r>
            <a:r>
              <a:rPr lang="en-US" altLang="zh-CN" b="1">
                <a:solidFill>
                  <a:srgbClr val="FF0000"/>
                </a:solidFill>
                <a:effectLst>
                  <a:outerShdw blurRad="38100" dist="38100" dir="2700000" algn="tl">
                    <a:srgbClr val="C0C0C0"/>
                  </a:outerShdw>
                </a:effectLst>
              </a:rPr>
              <a:t>Smith</a:t>
            </a:r>
            <a:r>
              <a:rPr lang="zh-CN" altLang="en-US" b="1">
                <a:solidFill>
                  <a:srgbClr val="FF0000"/>
                </a:solidFill>
                <a:effectLst>
                  <a:outerShdw blurRad="38100" dist="38100" dir="2700000" algn="tl">
                    <a:srgbClr val="C0C0C0"/>
                  </a:outerShdw>
                </a:effectLst>
              </a:rPr>
              <a:t>预估补偿控制的目的。</a:t>
            </a:r>
          </a:p>
        </p:txBody>
      </p:sp>
      <p:sp>
        <p:nvSpPr>
          <p:cNvPr id="134159" name="Rectangle 15"/>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4158" name="Object 14"/>
          <p:cNvGraphicFramePr>
            <a:graphicFrameLocks noChangeAspect="1"/>
          </p:cNvGraphicFramePr>
          <p:nvPr/>
        </p:nvGraphicFramePr>
        <p:xfrm>
          <a:off x="3348038" y="1916113"/>
          <a:ext cx="3600450" cy="825500"/>
        </p:xfrm>
        <a:graphic>
          <a:graphicData uri="http://schemas.openxmlformats.org/presentationml/2006/ole">
            <mc:AlternateContent xmlns:mc="http://schemas.openxmlformats.org/markup-compatibility/2006">
              <mc:Choice xmlns:v="urn:schemas-microsoft-com:vml" Requires="v">
                <p:oleObj spid="_x0000_s134265" name="Equation" r:id="rId7" imgW="1954951" imgH="444307" progId="Equation.DSMT4">
                  <p:embed/>
                </p:oleObj>
              </mc:Choice>
              <mc:Fallback>
                <p:oleObj name="Equation" r:id="rId7" imgW="1954951" imgH="444307" progId="Equation.DSMT4">
                  <p:embed/>
                  <p:pic>
                    <p:nvPicPr>
                      <p:cNvPr id="0"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1916113"/>
                        <a:ext cx="360045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61" name="Rectangle 1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4160" name="Object 16"/>
          <p:cNvGraphicFramePr>
            <a:graphicFrameLocks noChangeAspect="1"/>
          </p:cNvGraphicFramePr>
          <p:nvPr/>
        </p:nvGraphicFramePr>
        <p:xfrm>
          <a:off x="3348038" y="2636838"/>
          <a:ext cx="1692275" cy="771525"/>
        </p:xfrm>
        <a:graphic>
          <a:graphicData uri="http://schemas.openxmlformats.org/presentationml/2006/ole">
            <mc:AlternateContent xmlns:mc="http://schemas.openxmlformats.org/markup-compatibility/2006">
              <mc:Choice xmlns:v="urn:schemas-microsoft-com:vml" Requires="v">
                <p:oleObj spid="_x0000_s134266" name="Equation" r:id="rId9" imgW="977476" imgH="444307" progId="Equation.DSMT4">
                  <p:embed/>
                </p:oleObj>
              </mc:Choice>
              <mc:Fallback>
                <p:oleObj name="Equation" r:id="rId9" imgW="977476" imgH="444307" progId="Equation.DSMT4">
                  <p:embed/>
                  <p:pic>
                    <p:nvPicPr>
                      <p:cNvPr id="0" name="Picture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8038" y="2636838"/>
                        <a:ext cx="16922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63" name="Rectangle 19"/>
          <p:cNvSpPr>
            <a:spLocks noChangeArrowheads="1"/>
          </p:cNvSpPr>
          <p:nvPr/>
        </p:nvSpPr>
        <p:spPr bwMode="auto">
          <a:xfrm>
            <a:off x="0" y="30670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4162" name="Object 18"/>
          <p:cNvGraphicFramePr>
            <a:graphicFrameLocks noChangeAspect="1"/>
          </p:cNvGraphicFramePr>
          <p:nvPr/>
        </p:nvGraphicFramePr>
        <p:xfrm>
          <a:off x="1547813" y="3789363"/>
          <a:ext cx="6696075" cy="1339850"/>
        </p:xfrm>
        <a:graphic>
          <a:graphicData uri="http://schemas.openxmlformats.org/presentationml/2006/ole">
            <mc:AlternateContent xmlns:mc="http://schemas.openxmlformats.org/markup-compatibility/2006">
              <mc:Choice xmlns:v="urn:schemas-microsoft-com:vml" Requires="v">
                <p:oleObj spid="_x0000_s134267" name="Equation" r:id="rId11" imgW="3619500" imgH="723900" progId="Equation.DSMT4">
                  <p:embed/>
                </p:oleObj>
              </mc:Choice>
              <mc:Fallback>
                <p:oleObj name="Equation" r:id="rId11" imgW="3619500" imgH="723900" progId="Equation.DSMT4">
                  <p:embed/>
                  <p:pic>
                    <p:nvPicPr>
                      <p:cNvPr id="0" name="Picture 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3789363"/>
                        <a:ext cx="6696075" cy="133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1835150" y="2636838"/>
            <a:ext cx="5616575" cy="1189037"/>
          </a:xfrm>
          <a:prstGeom prst="rect">
            <a:avLst/>
          </a:prstGeom>
          <a:noFill/>
          <a:ln w="9525">
            <a:noFill/>
            <a:miter lim="800000"/>
            <a:headEnd/>
            <a:tailEnd/>
          </a:ln>
          <a:effectLst/>
        </p:spPr>
        <p:txBody>
          <a:bodyPr>
            <a:spAutoFit/>
          </a:bodyPr>
          <a:lstStyle/>
          <a:p>
            <a:pPr algn="ctr"/>
            <a:r>
              <a:rPr kumimoji="0" lang="en-US" altLang="zh-CN" sz="7200" b="1">
                <a:solidFill>
                  <a:srgbClr val="0033CC"/>
                </a:solidFill>
                <a:effectLst>
                  <a:outerShdw blurRad="38100" dist="38100" dir="2700000" algn="tl">
                    <a:srgbClr val="C0C0C0"/>
                  </a:outerShdw>
                </a:effectLst>
                <a:ea typeface="隶书" pitchFamily="49" charset="-122"/>
              </a:rPr>
              <a:t>·</a:t>
            </a:r>
            <a:r>
              <a:rPr kumimoji="0" lang="zh-CN" altLang="en-US" sz="7200" b="1">
                <a:solidFill>
                  <a:srgbClr val="0033CC"/>
                </a:solidFill>
                <a:effectLst>
                  <a:outerShdw blurRad="38100" dist="38100" dir="2700000" algn="tl">
                    <a:srgbClr val="C0C0C0"/>
                  </a:outerShdw>
                </a:effectLst>
                <a:ea typeface="隶书" pitchFamily="49" charset="-122"/>
              </a:rPr>
              <a:t>本章结束</a:t>
            </a:r>
            <a:r>
              <a:rPr kumimoji="0" lang="en-US" altLang="zh-CN" sz="7200" b="1">
                <a:solidFill>
                  <a:srgbClr val="0033CC"/>
                </a:solidFill>
                <a:effectLst>
                  <a:outerShdw blurRad="38100" dist="38100" dir="2700000" algn="tl">
                    <a:srgbClr val="C0C0C0"/>
                  </a:outerShdw>
                </a:effectLst>
                <a:ea typeface="隶书" pitchFamily="49" charset="-122"/>
              </a:rPr>
              <a:t>·</a:t>
            </a:r>
          </a:p>
        </p:txBody>
      </p:sp>
    </p:spTree>
  </p:cSld>
  <p:clrMapOvr>
    <a:masterClrMapping/>
  </p:clrMapOvr>
  <p:transition>
    <p:split orient="vert"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827088" y="2133600"/>
            <a:ext cx="7416800" cy="3378200"/>
          </a:xfrm>
          <a:prstGeom prst="rect">
            <a:avLst/>
          </a:prstGeom>
          <a:noFill/>
          <a:ln w="12700" cap="sq">
            <a:noFill/>
            <a:miter lim="800000"/>
            <a:headEnd type="none" w="sm" len="sm"/>
            <a:tailEnd type="none" w="sm" len="sm"/>
          </a:ln>
          <a:effectLst/>
        </p:spPr>
        <p:txBody>
          <a:bodyPr>
            <a:spAutoFit/>
          </a:bodyPr>
          <a:lstStyle/>
          <a:p>
            <a:pPr>
              <a:lnSpc>
                <a:spcPct val="150000"/>
              </a:lnSpc>
            </a:pPr>
            <a:r>
              <a:rPr lang="en-US" altLang="zh-CN" sz="2400" b="1">
                <a:effectLst>
                  <a:outerShdw blurRad="38100" dist="38100" dir="2700000" algn="tl">
                    <a:srgbClr val="C0C0C0"/>
                  </a:outerShdw>
                </a:effectLst>
              </a:rPr>
              <a:t>1</a:t>
            </a:r>
            <a:r>
              <a:rPr lang="zh-CN" altLang="en-US" sz="2400" b="1">
                <a:effectLst>
                  <a:outerShdw blurRad="38100" dist="38100" dir="2700000" algn="tl">
                    <a:srgbClr val="C0C0C0"/>
                  </a:outerShdw>
                </a:effectLst>
              </a:rPr>
              <a:t>、离散化处理过程中的前提是：</a:t>
            </a:r>
            <a:r>
              <a:rPr lang="zh-CN" altLang="en-US" sz="2400" b="1" u="sng">
                <a:solidFill>
                  <a:srgbClr val="0066FF"/>
                </a:solidFill>
                <a:effectLst>
                  <a:outerShdw blurRad="38100" dist="38100" dir="2700000" algn="tl">
                    <a:srgbClr val="C0C0C0"/>
                  </a:outerShdw>
                </a:effectLst>
              </a:rPr>
              <a:t>模拟控制器稳定，离散控制器也稳定；</a:t>
            </a:r>
          </a:p>
          <a:p>
            <a:pPr>
              <a:lnSpc>
                <a:spcPct val="150000"/>
              </a:lnSpc>
            </a:pPr>
            <a:endParaRPr lang="zh-CN" altLang="en-US" sz="2400" b="1">
              <a:effectLst>
                <a:outerShdw blurRad="38100" dist="38100" dir="2700000" algn="tl">
                  <a:srgbClr val="C0C0C0"/>
                </a:outerShdw>
              </a:effectLst>
            </a:endParaRPr>
          </a:p>
          <a:p>
            <a:pPr>
              <a:lnSpc>
                <a:spcPct val="150000"/>
              </a:lnSpc>
            </a:pPr>
            <a:r>
              <a:rPr lang="en-US" altLang="zh-CN" sz="2400" b="1">
                <a:effectLst>
                  <a:outerShdw blurRad="38100" dist="38100" dir="2700000" algn="tl">
                    <a:srgbClr val="C0C0C0"/>
                  </a:outerShdw>
                </a:effectLst>
              </a:rPr>
              <a:t>2</a:t>
            </a:r>
            <a:r>
              <a:rPr lang="zh-CN" altLang="en-US" sz="2400" b="1">
                <a:effectLst>
                  <a:outerShdw blurRad="38100" dist="38100" dir="2700000" algn="tl">
                    <a:srgbClr val="C0C0C0"/>
                  </a:outerShdw>
                </a:effectLst>
              </a:rPr>
              <a:t>、离散控制器应该尽量保持</a:t>
            </a:r>
            <a:r>
              <a:rPr lang="zh-CN" altLang="en-US" sz="2400" b="1" u="sng">
                <a:solidFill>
                  <a:srgbClr val="FF3300"/>
                </a:solidFill>
                <a:effectLst>
                  <a:outerShdw blurRad="38100" dist="38100" dir="2700000" algn="tl">
                    <a:srgbClr val="C0C0C0"/>
                  </a:outerShdw>
                </a:effectLst>
              </a:rPr>
              <a:t>模拟控制器的动态性能，一般指离散控制器的的频率尽量接近模拟控制器的频率特性。</a:t>
            </a:r>
            <a:endParaRPr lang="zh-CN" altLang="zh-CN" sz="2400" b="1" u="sng">
              <a:solidFill>
                <a:srgbClr val="FF3300"/>
              </a:solidFill>
              <a:effectLst>
                <a:outerShdw blurRad="38100" dist="38100" dir="2700000" algn="tl">
                  <a:srgbClr val="C0C0C0"/>
                </a:outerShdw>
              </a:effectLst>
            </a:endParaRPr>
          </a:p>
        </p:txBody>
      </p:sp>
      <p:sp>
        <p:nvSpPr>
          <p:cNvPr id="36870" name="Text Box 6"/>
          <p:cNvSpPr txBox="1">
            <a:spLocks noChangeArrowheads="1"/>
          </p:cNvSpPr>
          <p:nvPr/>
        </p:nvSpPr>
        <p:spPr bwMode="auto">
          <a:xfrm>
            <a:off x="900113" y="1222375"/>
            <a:ext cx="6264275" cy="579438"/>
          </a:xfrm>
          <a:prstGeom prst="rect">
            <a:avLst/>
          </a:prstGeom>
          <a:noFill/>
          <a:ln w="12700" cap="sq">
            <a:noFill/>
            <a:miter lim="800000"/>
            <a:headEnd type="none" w="sm" len="sm"/>
            <a:tailEnd type="none" w="sm" len="sm"/>
          </a:ln>
          <a:effectLst/>
        </p:spPr>
        <p:txBody>
          <a:bodyPr>
            <a:spAutoFit/>
          </a:bodyPr>
          <a:lstStyle/>
          <a:p>
            <a:pPr eaLnBrk="0" fontAlgn="ctr" hangingPunct="0"/>
            <a:r>
              <a:rPr kumimoji="0" lang="zh-CN" altLang="en-US" sz="3200" b="1">
                <a:solidFill>
                  <a:srgbClr val="0066FF"/>
                </a:solidFill>
                <a:effectLst>
                  <a:outerShdw blurRad="38100" dist="38100" dir="2700000" algn="tl">
                    <a:srgbClr val="C0C0C0"/>
                  </a:outerShdw>
                </a:effectLst>
              </a:rPr>
              <a:t>控制器离散化需满足的条件：</a:t>
            </a:r>
          </a:p>
        </p:txBody>
      </p:sp>
    </p:spTree>
  </p:cSld>
  <p:clrMapOvr>
    <a:masterClrMapping/>
  </p:clrMapOvr>
  <p:transition>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28" name="Text Box 40"/>
          <p:cNvSpPr txBox="1">
            <a:spLocks noChangeArrowheads="1"/>
          </p:cNvSpPr>
          <p:nvPr/>
        </p:nvSpPr>
        <p:spPr bwMode="auto">
          <a:xfrm>
            <a:off x="1403350" y="2060575"/>
            <a:ext cx="6769100" cy="1735138"/>
          </a:xfrm>
          <a:prstGeom prst="rect">
            <a:avLst/>
          </a:prstGeom>
          <a:noFill/>
          <a:ln w="12700" cap="sq">
            <a:noFill/>
            <a:miter lim="800000"/>
            <a:headEnd type="none" w="sm" len="sm"/>
            <a:tailEnd type="none" w="sm" len="sm"/>
          </a:ln>
          <a:effectLst/>
        </p:spPr>
        <p:txBody>
          <a:bodyPr>
            <a:spAutoFit/>
          </a:bodyPr>
          <a:lstStyle/>
          <a:p>
            <a:pPr eaLnBrk="0" fontAlgn="ctr" hangingPunct="0">
              <a:lnSpc>
                <a:spcPct val="150000"/>
              </a:lnSpc>
            </a:pP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1</a:t>
            </a:r>
            <a:r>
              <a:rPr kumimoji="0" lang="zh-CN" altLang="en-US" sz="2400" b="1">
                <a:effectLst>
                  <a:outerShdw blurRad="38100" dist="38100" dir="2700000" algn="tl">
                    <a:srgbClr val="C0C0C0"/>
                  </a:outerShdw>
                </a:effectLst>
              </a:rPr>
              <a:t>）设计方法简单，易于掌握。</a:t>
            </a:r>
          </a:p>
          <a:p>
            <a:pPr eaLnBrk="0" fontAlgn="ctr" hangingPunct="0">
              <a:lnSpc>
                <a:spcPct val="150000"/>
              </a:lnSpc>
            </a:pP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2</a:t>
            </a:r>
            <a:r>
              <a:rPr kumimoji="0" lang="zh-CN" altLang="en-US" sz="2400" b="1">
                <a:effectLst>
                  <a:outerShdw blurRad="38100" dist="38100" dir="2700000" algn="tl">
                    <a:srgbClr val="C0C0C0"/>
                  </a:outerShdw>
                </a:effectLst>
              </a:rPr>
              <a:t>）采样频率要求高，硬件设备性能要求高。</a:t>
            </a:r>
          </a:p>
          <a:p>
            <a:pPr eaLnBrk="0" fontAlgn="ctr" hangingPunct="0">
              <a:lnSpc>
                <a:spcPct val="150000"/>
              </a:lnSpc>
            </a:pP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3</a:t>
            </a:r>
            <a:r>
              <a:rPr kumimoji="0" lang="zh-CN" altLang="en-US" sz="2400" b="1">
                <a:effectLst>
                  <a:outerShdw blurRad="38100" dist="38100" dir="2700000" algn="tl">
                    <a:srgbClr val="C0C0C0"/>
                  </a:outerShdw>
                </a:effectLst>
              </a:rPr>
              <a:t>）具有一定的近似性（如忽略了保持器）。</a:t>
            </a:r>
          </a:p>
        </p:txBody>
      </p:sp>
      <p:sp>
        <p:nvSpPr>
          <p:cNvPr id="37929" name="Text Box 41"/>
          <p:cNvSpPr txBox="1">
            <a:spLocks noChangeArrowheads="1"/>
          </p:cNvSpPr>
          <p:nvPr/>
        </p:nvSpPr>
        <p:spPr bwMode="auto">
          <a:xfrm>
            <a:off x="900113" y="1484313"/>
            <a:ext cx="5543550" cy="457200"/>
          </a:xfrm>
          <a:prstGeom prst="rect">
            <a:avLst/>
          </a:prstGeom>
          <a:noFill/>
          <a:ln w="12700" cap="sq">
            <a:noFill/>
            <a:miter lim="800000"/>
            <a:headEnd type="none" w="sm" len="sm"/>
            <a:tailEnd type="none" w="sm" len="sm"/>
          </a:ln>
          <a:effectLst/>
        </p:spPr>
        <p:txBody>
          <a:bodyPr>
            <a:spAutoFit/>
          </a:bodyPr>
          <a:lstStyle/>
          <a:p>
            <a:pPr eaLnBrk="0" fontAlgn="ctr" hangingPunct="0"/>
            <a:r>
              <a:rPr kumimoji="0" lang="zh-CN" altLang="en-US" sz="2400" b="1">
                <a:solidFill>
                  <a:srgbClr val="0066FF"/>
                </a:solidFill>
                <a:effectLst>
                  <a:outerShdw blurRad="38100" dist="38100" dir="2700000" algn="tl">
                    <a:srgbClr val="C0C0C0"/>
                  </a:outerShdw>
                </a:effectLst>
              </a:rPr>
              <a:t>模拟化设计方法的特点（优缺点）：</a:t>
            </a:r>
          </a:p>
        </p:txBody>
      </p:sp>
      <p:sp>
        <p:nvSpPr>
          <p:cNvPr id="37930" name="Text Box 42"/>
          <p:cNvSpPr txBox="1">
            <a:spLocks noChangeArrowheads="1"/>
          </p:cNvSpPr>
          <p:nvPr/>
        </p:nvSpPr>
        <p:spPr bwMode="auto">
          <a:xfrm>
            <a:off x="990600" y="3960813"/>
            <a:ext cx="2286000"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solidFill>
                  <a:srgbClr val="0066FF"/>
                </a:solidFill>
                <a:effectLst>
                  <a:outerShdw blurRad="38100" dist="38100" dir="2700000" algn="tl">
                    <a:srgbClr val="C0C0C0"/>
                  </a:outerShdw>
                </a:effectLst>
              </a:rPr>
              <a:t>适用范围</a:t>
            </a:r>
            <a:r>
              <a:rPr kumimoji="0" lang="zh-CN" altLang="zh-CN" sz="2400" b="1">
                <a:solidFill>
                  <a:srgbClr val="0066FF"/>
                </a:solidFill>
                <a:effectLst>
                  <a:outerShdw blurRad="38100" dist="38100" dir="2700000" algn="tl">
                    <a:srgbClr val="C0C0C0"/>
                  </a:outerShdw>
                </a:effectLst>
              </a:rPr>
              <a:t>：</a:t>
            </a:r>
          </a:p>
        </p:txBody>
      </p:sp>
      <p:sp>
        <p:nvSpPr>
          <p:cNvPr id="37931" name="Text Box 43"/>
          <p:cNvSpPr txBox="1">
            <a:spLocks noChangeArrowheads="1"/>
          </p:cNvSpPr>
          <p:nvPr/>
        </p:nvSpPr>
        <p:spPr bwMode="auto">
          <a:xfrm>
            <a:off x="1066800" y="4419600"/>
            <a:ext cx="7177088" cy="1187450"/>
          </a:xfrm>
          <a:prstGeom prst="rect">
            <a:avLst/>
          </a:prstGeom>
          <a:noFill/>
          <a:ln w="12700" cap="sq">
            <a:noFill/>
            <a:miter lim="800000"/>
            <a:headEnd type="none" w="sm" len="sm"/>
            <a:tailEnd type="none" w="sm" len="sm"/>
          </a:ln>
          <a:effectLst/>
        </p:spPr>
        <p:txBody>
          <a:bodyPr>
            <a:spAutoFit/>
          </a:bodyPr>
          <a:lstStyle/>
          <a:p>
            <a:pPr eaLnBrk="0" hangingPunct="0">
              <a:lnSpc>
                <a:spcPct val="150000"/>
              </a:lnSpc>
            </a:pPr>
            <a:r>
              <a:rPr kumimoji="0" lang="zh-CN" altLang="en-US" sz="2400" b="1">
                <a:effectLst>
                  <a:outerShdw blurRad="38100" dist="38100" dir="2700000" algn="tl">
                    <a:srgbClr val="C0C0C0"/>
                  </a:outerShdw>
                </a:effectLst>
              </a:rPr>
              <a:t>只适用于采样周期 </a:t>
            </a:r>
            <a:r>
              <a:rPr kumimoji="0" lang="en-US" altLang="zh-CN" sz="2400" b="1">
                <a:effectLst>
                  <a:outerShdw blurRad="38100" dist="38100" dir="2700000" algn="tl">
                    <a:srgbClr val="C0C0C0"/>
                  </a:outerShdw>
                </a:effectLst>
              </a:rPr>
              <a:t>T </a:t>
            </a:r>
            <a:r>
              <a:rPr kumimoji="0" lang="zh-CN" altLang="en-US" sz="2400" b="1">
                <a:effectLst>
                  <a:outerShdw blurRad="38100" dist="38100" dir="2700000" algn="tl">
                    <a:srgbClr val="C0C0C0"/>
                  </a:outerShdw>
                </a:effectLst>
              </a:rPr>
              <a:t>较小的情况；否则，实际系统的性能与设计有较大偏差。</a:t>
            </a:r>
          </a:p>
        </p:txBody>
      </p:sp>
    </p:spTree>
  </p:cSld>
  <p:clrMapOvr>
    <a:masterClrMapping/>
  </p:clrMapOvr>
  <p:transition>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1258888" y="1557338"/>
            <a:ext cx="6769100" cy="4473575"/>
          </a:xfrm>
          <a:prstGeom prst="rect">
            <a:avLst/>
          </a:prstGeom>
          <a:noFill/>
          <a:ln w="12700" cap="sq">
            <a:noFill/>
            <a:miter lim="800000"/>
            <a:headEnd type="none" w="sm" len="sm"/>
            <a:tailEnd type="none" w="sm" len="sm"/>
          </a:ln>
          <a:effectLst/>
        </p:spPr>
        <p:txBody>
          <a:bodyPr>
            <a:spAutoFit/>
          </a:bodyPr>
          <a:lstStyle/>
          <a:p>
            <a:pPr>
              <a:lnSpc>
                <a:spcPct val="200000"/>
              </a:lnSpc>
            </a:pPr>
            <a:r>
              <a:rPr kumimoji="0" lang="en-US" altLang="zh-CN" sz="2400" b="1">
                <a:effectLst>
                  <a:outerShdw blurRad="38100" dist="38100" dir="2700000" algn="tl">
                    <a:srgbClr val="C0C0C0"/>
                  </a:outerShdw>
                </a:effectLst>
              </a:rPr>
              <a:t>     ►   </a:t>
            </a:r>
            <a:r>
              <a:rPr kumimoji="0" lang="zh-CN" altLang="en-US" sz="2400" b="1">
                <a:effectLst>
                  <a:outerShdw blurRad="38100" dist="38100" dir="2700000" algn="tl">
                    <a:srgbClr val="C0C0C0"/>
                  </a:outerShdw>
                </a:effectLst>
              </a:rPr>
              <a:t>采样周期应远小于对象的扰动信号周期；</a:t>
            </a:r>
          </a:p>
          <a:p>
            <a:pPr>
              <a:lnSpc>
                <a:spcPct val="200000"/>
              </a:lnSpc>
            </a:pPr>
            <a:r>
              <a:rPr kumimoji="0" lang="zh-CN" altLang="en-US" sz="2400" b="1">
                <a:effectLst>
                  <a:outerShdw blurRad="38100" dist="38100" dir="2700000" algn="tl">
                    <a:srgbClr val="C0C0C0"/>
                  </a:outerShdw>
                </a:effectLst>
              </a:rPr>
              <a:t>     ►   采样周期应远远小于对象时间常数；</a:t>
            </a:r>
          </a:p>
          <a:p>
            <a:pPr>
              <a:lnSpc>
                <a:spcPct val="200000"/>
              </a:lnSpc>
            </a:pPr>
            <a:r>
              <a:rPr kumimoji="0" lang="zh-CN" altLang="en-US" sz="2400" b="1">
                <a:effectLst>
                  <a:outerShdw blurRad="38100" dist="38100" dir="2700000" algn="tl">
                    <a:srgbClr val="C0C0C0"/>
                  </a:outerShdw>
                </a:effectLst>
              </a:rPr>
              <a:t>     ►   考虑执行器的响应速度；</a:t>
            </a:r>
          </a:p>
          <a:p>
            <a:pPr>
              <a:lnSpc>
                <a:spcPct val="200000"/>
              </a:lnSpc>
            </a:pPr>
            <a:r>
              <a:rPr kumimoji="0" lang="zh-CN" altLang="en-US" sz="2400" b="1">
                <a:effectLst>
                  <a:outerShdw blurRad="38100" dist="38100" dir="2700000" algn="tl">
                    <a:srgbClr val="C0C0C0"/>
                  </a:outerShdw>
                </a:effectLst>
              </a:rPr>
              <a:t>     ►   考虑对象所要求的调节品质；</a:t>
            </a:r>
          </a:p>
          <a:p>
            <a:pPr>
              <a:lnSpc>
                <a:spcPct val="200000"/>
              </a:lnSpc>
            </a:pPr>
            <a:r>
              <a:rPr kumimoji="0" lang="zh-CN" altLang="en-US" sz="2400" b="1">
                <a:effectLst>
                  <a:outerShdw blurRad="38100" dist="38100" dir="2700000" algn="tl">
                    <a:srgbClr val="C0C0C0"/>
                  </a:outerShdw>
                </a:effectLst>
              </a:rPr>
              <a:t>     ►   考虑控制系统的性能价格比；</a:t>
            </a:r>
          </a:p>
          <a:p>
            <a:pPr>
              <a:lnSpc>
                <a:spcPct val="200000"/>
              </a:lnSpc>
            </a:pPr>
            <a:r>
              <a:rPr kumimoji="0" lang="zh-CN" altLang="en-US" sz="2400" b="1">
                <a:effectLst>
                  <a:outerShdw blurRad="38100" dist="38100" dir="2700000" algn="tl">
                    <a:srgbClr val="C0C0C0"/>
                  </a:outerShdw>
                </a:effectLst>
              </a:rPr>
              <a:t>     ►   考虑计算机所承担的工作量。</a:t>
            </a:r>
          </a:p>
        </p:txBody>
      </p:sp>
      <p:sp>
        <p:nvSpPr>
          <p:cNvPr id="145411" name="Text Box 3"/>
          <p:cNvSpPr txBox="1">
            <a:spLocks noChangeArrowheads="1"/>
          </p:cNvSpPr>
          <p:nvPr/>
        </p:nvSpPr>
        <p:spPr bwMode="auto">
          <a:xfrm>
            <a:off x="827088" y="1196975"/>
            <a:ext cx="5543550" cy="457200"/>
          </a:xfrm>
          <a:prstGeom prst="rect">
            <a:avLst/>
          </a:prstGeom>
          <a:noFill/>
          <a:ln w="12700" cap="sq">
            <a:noFill/>
            <a:miter lim="800000"/>
            <a:headEnd type="none" w="sm" len="sm"/>
            <a:tailEnd type="none" w="sm" len="sm"/>
          </a:ln>
          <a:effectLst/>
        </p:spPr>
        <p:txBody>
          <a:bodyPr>
            <a:spAutoFit/>
          </a:bodyPr>
          <a:lstStyle/>
          <a:p>
            <a:pPr eaLnBrk="0" fontAlgn="ctr" hangingPunct="0"/>
            <a:r>
              <a:rPr kumimoji="0" lang="zh-CN" altLang="en-US" sz="2400" b="1">
                <a:solidFill>
                  <a:srgbClr val="0066FF"/>
                </a:solidFill>
                <a:effectLst>
                  <a:outerShdw blurRad="38100" dist="38100" dir="2700000" algn="tl">
                    <a:srgbClr val="C0C0C0"/>
                  </a:outerShdw>
                </a:effectLst>
              </a:rPr>
              <a:t>选取采样周期时应考虑的几个因素：</a:t>
            </a:r>
          </a:p>
        </p:txBody>
      </p:sp>
    </p:spTree>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900113" y="1736725"/>
            <a:ext cx="3313112" cy="639763"/>
          </a:xfrm>
          <a:prstGeom prst="rect">
            <a:avLst/>
          </a:prstGeom>
          <a:noFill/>
          <a:ln w="12700" cap="sq">
            <a:noFill/>
            <a:miter lim="800000"/>
            <a:headEnd type="none" w="sm" len="sm"/>
            <a:tailEnd type="none" w="sm" len="sm"/>
          </a:ln>
          <a:effectLst/>
        </p:spPr>
        <p:txBody>
          <a:bodyPr>
            <a:spAutoFit/>
          </a:bodyPr>
          <a:lstStyle/>
          <a:p>
            <a:pPr eaLnBrk="0" fontAlgn="ctr" hangingPunct="0">
              <a:lnSpc>
                <a:spcPct val="150000"/>
              </a:lnSpc>
            </a:pPr>
            <a:r>
              <a:rPr kumimoji="0" lang="zh-CN" altLang="en-US" sz="2400" b="1">
                <a:effectLst>
                  <a:outerShdw blurRad="38100" dist="38100" dir="2700000" algn="tl">
                    <a:srgbClr val="C0C0C0"/>
                  </a:outerShdw>
                </a:effectLst>
              </a:rPr>
              <a:t>其频率特性为：</a:t>
            </a:r>
          </a:p>
        </p:txBody>
      </p:sp>
      <p:sp>
        <p:nvSpPr>
          <p:cNvPr id="152579" name="Text Box 3"/>
          <p:cNvSpPr txBox="1">
            <a:spLocks noChangeArrowheads="1"/>
          </p:cNvSpPr>
          <p:nvPr/>
        </p:nvSpPr>
        <p:spPr bwMode="auto">
          <a:xfrm>
            <a:off x="827088" y="1089025"/>
            <a:ext cx="5543550" cy="457200"/>
          </a:xfrm>
          <a:prstGeom prst="rect">
            <a:avLst/>
          </a:prstGeom>
          <a:noFill/>
          <a:ln w="12700" cap="sq">
            <a:noFill/>
            <a:miter lim="800000"/>
            <a:headEnd type="none" w="sm" len="sm"/>
            <a:tailEnd type="none" w="sm" len="sm"/>
          </a:ln>
          <a:effectLst/>
        </p:spPr>
        <p:txBody>
          <a:bodyPr>
            <a:spAutoFit/>
          </a:bodyPr>
          <a:lstStyle/>
          <a:p>
            <a:pPr eaLnBrk="0" fontAlgn="ctr" hangingPunct="0"/>
            <a:r>
              <a:rPr kumimoji="0" lang="zh-CN" altLang="en-US" sz="2400" b="1">
                <a:solidFill>
                  <a:srgbClr val="0066FF"/>
                </a:solidFill>
                <a:effectLst>
                  <a:outerShdw blurRad="38100" dist="38100" dir="2700000" algn="tl">
                    <a:srgbClr val="C0C0C0"/>
                  </a:outerShdw>
                </a:effectLst>
              </a:rPr>
              <a:t>零阶保持器的传递函数为：</a:t>
            </a:r>
          </a:p>
        </p:txBody>
      </p:sp>
      <p:graphicFrame>
        <p:nvGraphicFramePr>
          <p:cNvPr id="152582" name="Object 6"/>
          <p:cNvGraphicFramePr>
            <a:graphicFrameLocks noChangeAspect="1"/>
          </p:cNvGraphicFramePr>
          <p:nvPr/>
        </p:nvGraphicFramePr>
        <p:xfrm>
          <a:off x="4716463" y="944563"/>
          <a:ext cx="1919287" cy="822325"/>
        </p:xfrm>
        <a:graphic>
          <a:graphicData uri="http://schemas.openxmlformats.org/presentationml/2006/ole">
            <mc:AlternateContent xmlns:mc="http://schemas.openxmlformats.org/markup-compatibility/2006">
              <mc:Choice xmlns:v="urn:schemas-microsoft-com:vml" Requires="v">
                <p:oleObj spid="_x0000_s152645" name="公式" r:id="rId4" imgW="31286880" imgH="13401720" progId="Equation.3">
                  <p:embed/>
                </p:oleObj>
              </mc:Choice>
              <mc:Fallback>
                <p:oleObj name="公式" r:id="rId4" imgW="31286880" imgH="13401720" progId="Equation.3">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944563"/>
                        <a:ext cx="1919287"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83" name="Object 7"/>
          <p:cNvGraphicFramePr>
            <a:graphicFrameLocks noChangeAspect="1"/>
          </p:cNvGraphicFramePr>
          <p:nvPr/>
        </p:nvGraphicFramePr>
        <p:xfrm>
          <a:off x="2987675" y="1736725"/>
          <a:ext cx="5040313" cy="2270125"/>
        </p:xfrm>
        <a:graphic>
          <a:graphicData uri="http://schemas.openxmlformats.org/presentationml/2006/ole">
            <mc:AlternateContent xmlns:mc="http://schemas.openxmlformats.org/markup-compatibility/2006">
              <mc:Choice xmlns:v="urn:schemas-microsoft-com:vml" Requires="v">
                <p:oleObj spid="_x0000_s152646" name="公式" r:id="rId6" imgW="90227880" imgH="40637160" progId="Equation.3">
                  <p:embed/>
                </p:oleObj>
              </mc:Choice>
              <mc:Fallback>
                <p:oleObj name="公式" r:id="rId6" imgW="90227880" imgH="40637160" progId="Equation.3">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1736725"/>
                        <a:ext cx="5040313" cy="227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84" name="Object 8"/>
          <p:cNvGraphicFramePr>
            <a:graphicFrameLocks noChangeAspect="1"/>
          </p:cNvGraphicFramePr>
          <p:nvPr/>
        </p:nvGraphicFramePr>
        <p:xfrm>
          <a:off x="1119188" y="4603750"/>
          <a:ext cx="7302500" cy="1489075"/>
        </p:xfrm>
        <a:graphic>
          <a:graphicData uri="http://schemas.openxmlformats.org/presentationml/2006/ole">
            <mc:AlternateContent xmlns:mc="http://schemas.openxmlformats.org/markup-compatibility/2006">
              <mc:Choice xmlns:v="urn:schemas-microsoft-com:vml" Requires="v">
                <p:oleObj spid="_x0000_s152647" name="公式" r:id="rId8" imgW="127624680" imgH="26003160" progId="Equation.3">
                  <p:embed/>
                </p:oleObj>
              </mc:Choice>
              <mc:Fallback>
                <p:oleObj name="公式" r:id="rId8" imgW="127624680" imgH="26003160" progId="Equation.3">
                  <p:embed/>
                  <p:pic>
                    <p:nvPicPr>
                      <p:cNvPr id="0" name="Picture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9188" y="4603750"/>
                        <a:ext cx="7302500" cy="1489075"/>
                      </a:xfrm>
                      <a:prstGeom prst="rect">
                        <a:avLst/>
                      </a:prstGeom>
                      <a:solidFill>
                        <a:srgbClr val="0000FF"/>
                      </a:solidFill>
                    </p:spPr>
                  </p:pic>
                </p:oleObj>
              </mc:Fallback>
            </mc:AlternateContent>
          </a:graphicData>
        </a:graphic>
      </p:graphicFrame>
      <p:sp>
        <p:nvSpPr>
          <p:cNvPr id="152585" name="Rectangle 9"/>
          <p:cNvSpPr>
            <a:spLocks noChangeArrowheads="1"/>
          </p:cNvSpPr>
          <p:nvPr/>
        </p:nvSpPr>
        <p:spPr bwMode="auto">
          <a:xfrm>
            <a:off x="1042988" y="4135438"/>
            <a:ext cx="5264150" cy="396875"/>
          </a:xfrm>
          <a:prstGeom prst="rect">
            <a:avLst/>
          </a:prstGeom>
          <a:noFill/>
          <a:ln w="9525">
            <a:noFill/>
            <a:miter lim="800000"/>
            <a:headEnd/>
            <a:tailEnd/>
          </a:ln>
          <a:effectLst/>
        </p:spPr>
        <p:txBody>
          <a:bodyPr wrap="none">
            <a:spAutoFit/>
          </a:bodyPr>
          <a:lstStyle/>
          <a:p>
            <a:r>
              <a:rPr kumimoji="0" lang="zh-CN" altLang="en-US" b="1">
                <a:effectLst>
                  <a:outerShdw blurRad="38100" dist="38100" dir="2700000" algn="tl">
                    <a:srgbClr val="C0C0C0"/>
                  </a:outerShdw>
                </a:effectLst>
              </a:rPr>
              <a:t>对于小的采样周期，可把零阶保持器近似为：</a:t>
            </a: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2582"/>
                                        </p:tgtEl>
                                        <p:attrNameLst>
                                          <p:attrName>style.visibility</p:attrName>
                                        </p:attrNameLst>
                                      </p:cBhvr>
                                      <p:to>
                                        <p:strVal val="visible"/>
                                      </p:to>
                                    </p:set>
                                    <p:animEffect transition="in" filter="box(in)">
                                      <p:cBhvr>
                                        <p:cTn id="7" dur="500"/>
                                        <p:tgtEl>
                                          <p:spTgt spid="1525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2583"/>
                                        </p:tgtEl>
                                        <p:attrNameLst>
                                          <p:attrName>style.visibility</p:attrName>
                                        </p:attrNameLst>
                                      </p:cBhvr>
                                      <p:to>
                                        <p:strVal val="visible"/>
                                      </p:to>
                                    </p:set>
                                    <p:animEffect transition="in" filter="box(in)">
                                      <p:cBhvr>
                                        <p:cTn id="12" dur="500"/>
                                        <p:tgtEl>
                                          <p:spTgt spid="152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900112" y="1736725"/>
            <a:ext cx="6624215" cy="646331"/>
          </a:xfrm>
          <a:prstGeom prst="rect">
            <a:avLst/>
          </a:prstGeom>
          <a:noFill/>
          <a:ln w="12700" cap="sq">
            <a:noFill/>
            <a:miter lim="800000"/>
            <a:headEnd type="none" w="sm" len="sm"/>
            <a:tailEnd type="none" w="sm" len="sm"/>
          </a:ln>
          <a:effectLst/>
        </p:spPr>
        <p:txBody>
          <a:bodyPr wrap="square">
            <a:spAutoFit/>
          </a:bodyPr>
          <a:lstStyle/>
          <a:p>
            <a:pPr eaLnBrk="0" fontAlgn="ctr" hangingPunct="0">
              <a:lnSpc>
                <a:spcPct val="150000"/>
              </a:lnSpc>
            </a:pPr>
            <a:r>
              <a:rPr kumimoji="0" lang="zh-CN" altLang="en-US" sz="2400" b="1" dirty="0">
                <a:effectLst>
                  <a:outerShdw blurRad="38100" dist="38100" dir="2700000" algn="tl">
                    <a:srgbClr val="C0C0C0"/>
                  </a:outerShdw>
                </a:effectLst>
              </a:rPr>
              <a:t>零阶保持器输出信号</a:t>
            </a:r>
            <a:r>
              <a:rPr kumimoji="0" lang="en-US" altLang="zh-CN" sz="2400" b="1" dirty="0">
                <a:effectLst>
                  <a:outerShdw blurRad="38100" dist="38100" dir="2700000" algn="tl">
                    <a:srgbClr val="C0C0C0"/>
                  </a:outerShdw>
                </a:effectLst>
              </a:rPr>
              <a:t>u(t)</a:t>
            </a:r>
            <a:r>
              <a:rPr kumimoji="0" lang="zh-CN" altLang="en-US" sz="2400" b="1" dirty="0">
                <a:effectLst>
                  <a:outerShdw blurRad="38100" dist="38100" dir="2700000" algn="tl">
                    <a:srgbClr val="C0C0C0"/>
                  </a:outerShdw>
                </a:effectLst>
              </a:rPr>
              <a:t>的频率特性为：</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BF66743-C98B-4CE7-85A2-0E1D757B9296}"/>
                  </a:ext>
                </a:extLst>
              </p:cNvPr>
              <p:cNvSpPr txBox="1"/>
              <p:nvPr/>
            </p:nvSpPr>
            <p:spPr>
              <a:xfrm>
                <a:off x="755576" y="2708921"/>
                <a:ext cx="8208912" cy="9273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altLang="zh-CN" i="1" smtClean="0">
                              <a:latin typeface="Cambria Math" panose="02040503050406030204" pitchFamily="18" charset="0"/>
                            </a:rPr>
                          </m:ctrlPr>
                        </m:sSup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𝑗𝑤</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𝑈</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𝑗𝑤</m:t>
                              </m:r>
                            </m:e>
                          </m:d>
                          <m:r>
                            <a:rPr lang="en-US" altLang="zh-CN" b="0" i="1" smtClean="0">
                              <a:latin typeface="Cambria Math" panose="02040503050406030204" pitchFamily="18" charset="0"/>
                            </a:rPr>
                            <m:t>=</m:t>
                          </m:r>
                          <m:f>
                            <m:fPr>
                              <m:ctrlPr>
                                <a:rPr lang="pt-BR" altLang="zh-CN" i="1">
                                  <a:latin typeface="Cambria Math" panose="02040503050406030204" pitchFamily="18" charset="0"/>
                                </a:rPr>
                              </m:ctrlPr>
                            </m:fPr>
                            <m:num>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r>
                                <a:rPr lang="en-US" altLang="zh-CN" b="0" i="1" smtClean="0">
                                  <a:latin typeface="Cambria Math" panose="02040503050406030204" pitchFamily="18" charset="0"/>
                                </a:rPr>
                                <m:t>𝑤𝑇</m:t>
                              </m:r>
                              <m:r>
                                <a:rPr lang="en-US" altLang="zh-CN" b="0" i="1" smtClean="0">
                                  <a:latin typeface="Cambria Math" panose="02040503050406030204" pitchFamily="18" charset="0"/>
                                </a:rPr>
                                <m:t>/2)</m:t>
                              </m:r>
                            </m:num>
                            <m:den>
                              <m:r>
                                <a:rPr lang="en-US" altLang="zh-CN" b="0" i="1" smtClean="0">
                                  <a:latin typeface="Cambria Math" panose="02040503050406030204" pitchFamily="18" charset="0"/>
                                </a:rPr>
                                <m:t>𝑤𝑇</m:t>
                              </m:r>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𝑗𝑤𝑇</m:t>
                              </m:r>
                              <m:r>
                                <a:rPr lang="en-US" altLang="zh-CN" b="0" i="1" smtClean="0">
                                  <a:latin typeface="Cambria Math" panose="02040503050406030204" pitchFamily="18" charset="0"/>
                                </a:rPr>
                                <m:t>/2</m:t>
                              </m:r>
                            </m:sup>
                          </m:sSup>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𝑈</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𝑗𝑤</m:t>
                              </m:r>
                              <m:r>
                                <a:rPr lang="en-US" altLang="zh-CN" i="1">
                                  <a:latin typeface="Cambria Math" panose="02040503050406030204" pitchFamily="18" charset="0"/>
                                </a:rPr>
                                <m:t>+</m:t>
                              </m:r>
                              <m:r>
                                <a:rPr lang="en-US" altLang="zh-CN" i="1">
                                  <a:latin typeface="Cambria Math" panose="02040503050406030204" pitchFamily="18" charset="0"/>
                                </a:rPr>
                                <m:t>𝑗𝑘</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𝑠</m:t>
                                  </m:r>
                                </m:sub>
                              </m:sSub>
                              <m:r>
                                <a:rPr lang="en-US" altLang="zh-CN" i="1">
                                  <a:latin typeface="Cambria Math" panose="02040503050406030204" pitchFamily="18" charset="0"/>
                                </a:rPr>
                                <m:t>)</m:t>
                              </m:r>
                            </m:e>
                          </m:nary>
                        </m:e>
                        <m:sup/>
                      </m:sSup>
                    </m:oMath>
                  </m:oMathPara>
                </a14:m>
                <a:endParaRPr lang="zh-CN" altLang="en-US" dirty="0"/>
              </a:p>
            </p:txBody>
          </p:sp>
        </mc:Choice>
        <mc:Fallback xmlns="">
          <p:sp>
            <p:nvSpPr>
              <p:cNvPr id="2" name="文本框 1">
                <a:extLst>
                  <a:ext uri="{FF2B5EF4-FFF2-40B4-BE49-F238E27FC236}">
                    <a16:creationId xmlns:a16="http://schemas.microsoft.com/office/drawing/2014/main" id="{EBF66743-C98B-4CE7-85A2-0E1D757B9296}"/>
                  </a:ext>
                </a:extLst>
              </p:cNvPr>
              <p:cNvSpPr txBox="1">
                <a:spLocks noRot="1" noChangeAspect="1" noMove="1" noResize="1" noEditPoints="1" noAdjustHandles="1" noChangeArrowheads="1" noChangeShapeType="1" noTextEdit="1"/>
              </p:cNvSpPr>
              <p:nvPr/>
            </p:nvSpPr>
            <p:spPr>
              <a:xfrm>
                <a:off x="755576" y="2708921"/>
                <a:ext cx="8208912" cy="92730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1325187-504E-4F0A-B261-719A662EDE04}"/>
                  </a:ext>
                </a:extLst>
              </p:cNvPr>
              <p:cNvSpPr txBox="1"/>
              <p:nvPr/>
            </p:nvSpPr>
            <p:spPr>
              <a:xfrm>
                <a:off x="1978429" y="3923607"/>
                <a:ext cx="5041844" cy="765722"/>
              </a:xfrm>
              <a:prstGeom prst="rect">
                <a:avLst/>
              </a:prstGeom>
              <a:solidFill>
                <a:schemeClr val="accent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altLang="zh-CN" sz="2400" i="1" smtClean="0">
                              <a:latin typeface="Cambria Math" panose="02040503050406030204" pitchFamily="18" charset="0"/>
                            </a:rPr>
                          </m:ctrlPr>
                        </m:sSupPr>
                        <m:e>
                          <m:r>
                            <a:rPr lang="en-US" altLang="zh-CN" sz="2400" i="1">
                              <a:latin typeface="Cambria Math" panose="02040503050406030204" pitchFamily="18" charset="0"/>
                            </a:rPr>
                            <m:t>𝑈</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𝑗𝑤</m:t>
                              </m:r>
                            </m:e>
                          </m:d>
                          <m:r>
                            <a:rPr lang="en-US" altLang="zh-CN" sz="2400" b="0" i="1" smtClean="0">
                              <a:latin typeface="Cambria Math" panose="02040503050406030204" pitchFamily="18" charset="0"/>
                            </a:rPr>
                            <m:t>=</m:t>
                          </m:r>
                          <m:f>
                            <m:fPr>
                              <m:ctrlPr>
                                <a:rPr lang="pt-BR" altLang="zh-CN" sz="2400" i="1">
                                  <a:latin typeface="Cambria Math" panose="02040503050406030204" pitchFamily="18" charset="0"/>
                                </a:rPr>
                              </m:ctrlPr>
                            </m:fPr>
                            <m:num>
                              <m:r>
                                <m:rPr>
                                  <m:sty m:val="p"/>
                                </m:rPr>
                                <a:rPr lang="en-US" altLang="zh-CN" sz="2400" b="0" i="0" smtClean="0">
                                  <a:latin typeface="Cambria Math" panose="02040503050406030204" pitchFamily="18" charset="0"/>
                                </a:rPr>
                                <m:t>sin</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𝑤𝑇</m:t>
                              </m:r>
                              <m:r>
                                <a:rPr lang="en-US" altLang="zh-CN" sz="2400" b="0" i="1" smtClean="0">
                                  <a:latin typeface="Cambria Math" panose="02040503050406030204" pitchFamily="18" charset="0"/>
                                </a:rPr>
                                <m:t>/2)</m:t>
                              </m:r>
                            </m:num>
                            <m:den>
                              <m:r>
                                <a:rPr lang="en-US" altLang="zh-CN" sz="2400" b="0" i="1" smtClean="0">
                                  <a:latin typeface="Cambria Math" panose="02040503050406030204" pitchFamily="18" charset="0"/>
                                </a:rPr>
                                <m:t>𝑤𝑇</m:t>
                              </m:r>
                              <m:r>
                                <a:rPr lang="en-US" altLang="zh-CN" sz="2400" b="0" i="1" smtClean="0">
                                  <a:latin typeface="Cambria Math" panose="02040503050406030204" pitchFamily="18" charset="0"/>
                                </a:rPr>
                                <m:t>/2</m:t>
                              </m:r>
                            </m:den>
                          </m:f>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𝑗𝑤𝑇</m:t>
                              </m:r>
                              <m:r>
                                <a:rPr lang="en-US" altLang="zh-CN" sz="2400" b="0" i="1" smtClean="0">
                                  <a:latin typeface="Cambria Math" panose="02040503050406030204" pitchFamily="18" charset="0"/>
                                </a:rPr>
                                <m:t>/2</m:t>
                              </m:r>
                            </m:sup>
                          </m:s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i="1">
                              <a:latin typeface="Cambria Math" panose="02040503050406030204" pitchFamily="18" charset="0"/>
                            </a:rPr>
                            <m:t>𝑗𝑤</m:t>
                          </m:r>
                          <m:r>
                            <a:rPr lang="zh-CN" altLang="en-US" sz="2400" i="1">
                              <a:latin typeface="Cambria Math" panose="02040503050406030204" pitchFamily="18" charset="0"/>
                            </a:rPr>
                            <m:t>）</m:t>
                          </m:r>
                        </m:e>
                        <m:sup/>
                      </m:sSup>
                    </m:oMath>
                  </m:oMathPara>
                </a14:m>
                <a:endParaRPr lang="zh-CN" altLang="en-US" sz="2400" dirty="0"/>
              </a:p>
            </p:txBody>
          </p:sp>
        </mc:Choice>
        <mc:Fallback xmlns="">
          <p:sp>
            <p:nvSpPr>
              <p:cNvPr id="10" name="文本框 9">
                <a:extLst>
                  <a:ext uri="{FF2B5EF4-FFF2-40B4-BE49-F238E27FC236}">
                    <a16:creationId xmlns:a16="http://schemas.microsoft.com/office/drawing/2014/main" id="{01325187-504E-4F0A-B261-719A662EDE04}"/>
                  </a:ext>
                </a:extLst>
              </p:cNvPr>
              <p:cNvSpPr txBox="1">
                <a:spLocks noRot="1" noChangeAspect="1" noMove="1" noResize="1" noEditPoints="1" noAdjustHandles="1" noChangeArrowheads="1" noChangeShapeType="1" noTextEdit="1"/>
              </p:cNvSpPr>
              <p:nvPr/>
            </p:nvSpPr>
            <p:spPr>
              <a:xfrm>
                <a:off x="1978429" y="3923607"/>
                <a:ext cx="5041844" cy="76572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AA6F3D9-810E-4399-A856-F75AE8EC8F9F}"/>
                  </a:ext>
                </a:extLst>
              </p:cNvPr>
              <p:cNvSpPr txBox="1"/>
              <p:nvPr/>
            </p:nvSpPr>
            <p:spPr>
              <a:xfrm>
                <a:off x="1907704" y="5235660"/>
                <a:ext cx="5184576" cy="400944"/>
              </a:xfrm>
              <a:prstGeom prst="rect">
                <a:avLst/>
              </a:prstGeom>
              <a:solidFill>
                <a:schemeClr val="accent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altLang="zh-CN" sz="2400" i="1" smtClean="0">
                              <a:latin typeface="Cambria Math" panose="02040503050406030204" pitchFamily="18" charset="0"/>
                            </a:rPr>
                          </m:ctrlPr>
                        </m:sSupPr>
                        <m:e>
                          <m:r>
                            <a:rPr lang="en-US" altLang="zh-CN" sz="2400" i="1">
                              <a:latin typeface="Cambria Math" panose="02040503050406030204" pitchFamily="18" charset="0"/>
                            </a:rPr>
                            <m:t>𝑈</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𝑗𝑤</m:t>
                              </m:r>
                            </m:e>
                          </m:d>
                          <m:r>
                            <a:rPr lang="en-US" altLang="zh-CN" sz="240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𝑗𝑤𝑇</m:t>
                              </m:r>
                              <m:r>
                                <a:rPr lang="en-US" altLang="zh-CN" sz="2400" b="0" i="1" smtClean="0">
                                  <a:latin typeface="Cambria Math" panose="02040503050406030204" pitchFamily="18" charset="0"/>
                                </a:rPr>
                                <m:t>/2</m:t>
                              </m:r>
                            </m:sup>
                          </m:s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𝑈</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i="1">
                              <a:latin typeface="Cambria Math" panose="02040503050406030204" pitchFamily="18" charset="0"/>
                            </a:rPr>
                            <m:t>𝑗𝑤</m:t>
                          </m:r>
                          <m:r>
                            <a:rPr lang="zh-CN" altLang="en-US" sz="2400" i="1">
                              <a:latin typeface="Cambria Math" panose="02040503050406030204" pitchFamily="18" charset="0"/>
                            </a:rPr>
                            <m:t>）</m:t>
                          </m:r>
                        </m:e>
                        <m:sup/>
                      </m:sSup>
                    </m:oMath>
                  </m:oMathPara>
                </a14:m>
                <a:endParaRPr lang="zh-CN" altLang="en-US" sz="2400" dirty="0"/>
              </a:p>
            </p:txBody>
          </p:sp>
        </mc:Choice>
        <mc:Fallback xmlns="">
          <p:sp>
            <p:nvSpPr>
              <p:cNvPr id="11" name="文本框 10">
                <a:extLst>
                  <a:ext uri="{FF2B5EF4-FFF2-40B4-BE49-F238E27FC236}">
                    <a16:creationId xmlns:a16="http://schemas.microsoft.com/office/drawing/2014/main" id="{EAA6F3D9-810E-4399-A856-F75AE8EC8F9F}"/>
                  </a:ext>
                </a:extLst>
              </p:cNvPr>
              <p:cNvSpPr txBox="1">
                <a:spLocks noRot="1" noChangeAspect="1" noMove="1" noResize="1" noEditPoints="1" noAdjustHandles="1" noChangeArrowheads="1" noChangeShapeType="1" noTextEdit="1"/>
              </p:cNvSpPr>
              <p:nvPr/>
            </p:nvSpPr>
            <p:spPr>
              <a:xfrm>
                <a:off x="1907704" y="5235660"/>
                <a:ext cx="5184576" cy="40094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2659146"/>
      </p:ext>
    </p:extLst>
  </p:cSld>
  <p:clrMapOvr>
    <a:masterClrMapping/>
  </p:clrMapOvr>
  <p:transition>
    <p:cover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838200" y="228600"/>
            <a:ext cx="7334250" cy="701675"/>
          </a:xfrm>
          <a:prstGeom prst="rect">
            <a:avLst/>
          </a:prstGeom>
          <a:noFill/>
          <a:ln w="9525">
            <a:noFill/>
            <a:miter lim="800000"/>
            <a:headEnd/>
            <a:tailEnd/>
          </a:ln>
          <a:effectLst/>
        </p:spPr>
        <p:txBody>
          <a:bodyPr>
            <a:spAutoFit/>
          </a:bodyPr>
          <a:lstStyle/>
          <a:p>
            <a:r>
              <a:rPr kumimoji="0" lang="en-US" altLang="zh-CN" sz="4000" b="1">
                <a:solidFill>
                  <a:srgbClr val="FF0000"/>
                </a:solidFill>
                <a:effectLst>
                  <a:outerShdw blurRad="38100" dist="38100" dir="2700000" algn="tl">
                    <a:srgbClr val="C0C0C0"/>
                  </a:outerShdw>
                </a:effectLst>
                <a:latin typeface="Arial" charset="0"/>
                <a:ea typeface="方正大黑简体" pitchFamily="2" charset="-122"/>
              </a:rPr>
              <a:t>4.3 </a:t>
            </a:r>
            <a:r>
              <a:rPr kumimoji="0" lang="zh-CN" altLang="en-US" sz="4000" b="1">
                <a:solidFill>
                  <a:srgbClr val="FF0000"/>
                </a:solidFill>
                <a:effectLst>
                  <a:outerShdw blurRad="38100" dist="38100" dir="2700000" algn="tl">
                    <a:srgbClr val="C0C0C0"/>
                  </a:outerShdw>
                </a:effectLst>
                <a:latin typeface="Arial" charset="0"/>
                <a:ea typeface="方正大黑简体" pitchFamily="2" charset="-122"/>
              </a:rPr>
              <a:t>连续控制器的离散化方法</a:t>
            </a:r>
          </a:p>
        </p:txBody>
      </p:sp>
      <p:sp>
        <p:nvSpPr>
          <p:cNvPr id="155651" name="Text Box 3"/>
          <p:cNvSpPr txBox="1">
            <a:spLocks noChangeArrowheads="1"/>
          </p:cNvSpPr>
          <p:nvPr/>
        </p:nvSpPr>
        <p:spPr bwMode="auto">
          <a:xfrm>
            <a:off x="2771775" y="2492375"/>
            <a:ext cx="3097213" cy="3013075"/>
          </a:xfrm>
          <a:prstGeom prst="rect">
            <a:avLst/>
          </a:prstGeom>
          <a:noFill/>
          <a:ln w="12700" cap="sq">
            <a:noFill/>
            <a:miter lim="800000"/>
            <a:headEnd type="none" w="sm" len="sm"/>
            <a:tailEnd type="none" w="sm" len="sm"/>
          </a:ln>
          <a:effectLst/>
        </p:spPr>
        <p:txBody>
          <a:bodyPr>
            <a:spAutoFit/>
          </a:bodyPr>
          <a:lstStyle/>
          <a:p>
            <a:pPr>
              <a:lnSpc>
                <a:spcPct val="200000"/>
              </a:lnSpc>
            </a:pPr>
            <a:r>
              <a:rPr lang="en-US" altLang="zh-CN" sz="2400" b="1">
                <a:solidFill>
                  <a:srgbClr val="0033CC"/>
                </a:solidFill>
                <a:effectLst>
                  <a:outerShdw blurRad="38100" dist="38100" dir="2700000" algn="tl">
                    <a:srgbClr val="C0C0C0"/>
                  </a:outerShdw>
                </a:effectLst>
              </a:rPr>
              <a:t>1</a:t>
            </a:r>
            <a:r>
              <a:rPr lang="zh-CN" altLang="en-US" sz="2400" b="1">
                <a:solidFill>
                  <a:srgbClr val="0033CC"/>
                </a:solidFill>
                <a:effectLst>
                  <a:outerShdw blurRad="38100" dist="38100" dir="2700000" algn="tl">
                    <a:srgbClr val="C0C0C0"/>
                  </a:outerShdw>
                </a:effectLst>
              </a:rPr>
              <a:t>、</a:t>
            </a:r>
            <a:r>
              <a:rPr lang="en-US" altLang="zh-CN" sz="2400" b="1" i="1">
                <a:solidFill>
                  <a:srgbClr val="0033CC"/>
                </a:solidFill>
                <a:effectLst>
                  <a:outerShdw blurRad="38100" dist="38100" dir="2700000" algn="tl">
                    <a:srgbClr val="C0C0C0"/>
                  </a:outerShdw>
                </a:effectLst>
              </a:rPr>
              <a:t>z </a:t>
            </a:r>
            <a:r>
              <a:rPr lang="zh-CN" altLang="en-US" sz="2400" b="1">
                <a:solidFill>
                  <a:srgbClr val="0033CC"/>
                </a:solidFill>
                <a:effectLst>
                  <a:outerShdw blurRad="38100" dist="38100" dir="2700000" algn="tl">
                    <a:srgbClr val="C0C0C0"/>
                  </a:outerShdw>
                </a:effectLst>
              </a:rPr>
              <a:t>变换法</a:t>
            </a:r>
          </a:p>
          <a:p>
            <a:pPr>
              <a:lnSpc>
                <a:spcPct val="200000"/>
              </a:lnSpc>
            </a:pPr>
            <a:r>
              <a:rPr lang="en-US" altLang="zh-CN" sz="2400" b="1">
                <a:solidFill>
                  <a:srgbClr val="0033CC"/>
                </a:solidFill>
                <a:effectLst>
                  <a:outerShdw blurRad="38100" dist="38100" dir="2700000" algn="tl">
                    <a:srgbClr val="C0C0C0"/>
                  </a:outerShdw>
                </a:effectLst>
              </a:rPr>
              <a:t>2</a:t>
            </a:r>
            <a:r>
              <a:rPr lang="zh-CN" altLang="en-US" sz="2400" b="1">
                <a:solidFill>
                  <a:srgbClr val="0033CC"/>
                </a:solidFill>
                <a:effectLst>
                  <a:outerShdw blurRad="38100" dist="38100" dir="2700000" algn="tl">
                    <a:srgbClr val="C0C0C0"/>
                  </a:outerShdw>
                </a:effectLst>
              </a:rPr>
              <a:t>、差分变换法</a:t>
            </a:r>
          </a:p>
          <a:p>
            <a:pPr>
              <a:lnSpc>
                <a:spcPct val="200000"/>
              </a:lnSpc>
            </a:pPr>
            <a:r>
              <a:rPr lang="en-US" altLang="zh-CN" sz="2400" b="1">
                <a:solidFill>
                  <a:srgbClr val="0033CC"/>
                </a:solidFill>
                <a:effectLst>
                  <a:outerShdw blurRad="38100" dist="38100" dir="2700000" algn="tl">
                    <a:srgbClr val="C0C0C0"/>
                  </a:outerShdw>
                </a:effectLst>
              </a:rPr>
              <a:t>3</a:t>
            </a:r>
            <a:r>
              <a:rPr lang="zh-CN" altLang="en-US" sz="2400" b="1">
                <a:solidFill>
                  <a:srgbClr val="0033CC"/>
                </a:solidFill>
                <a:effectLst>
                  <a:outerShdw blurRad="38100" dist="38100" dir="2700000" algn="tl">
                    <a:srgbClr val="C0C0C0"/>
                  </a:outerShdw>
                </a:effectLst>
              </a:rPr>
              <a:t>、双线性变换法</a:t>
            </a:r>
          </a:p>
          <a:p>
            <a:pPr>
              <a:lnSpc>
                <a:spcPct val="200000"/>
              </a:lnSpc>
            </a:pPr>
            <a:r>
              <a:rPr lang="en-US" altLang="zh-CN" sz="2400" b="1">
                <a:solidFill>
                  <a:srgbClr val="0033CC"/>
                </a:solidFill>
                <a:effectLst>
                  <a:outerShdw blurRad="38100" dist="38100" dir="2700000" algn="tl">
                    <a:srgbClr val="C0C0C0"/>
                  </a:outerShdw>
                </a:effectLst>
              </a:rPr>
              <a:t>4</a:t>
            </a:r>
            <a:r>
              <a:rPr lang="zh-CN" altLang="en-US" sz="2400" b="1">
                <a:solidFill>
                  <a:srgbClr val="0033CC"/>
                </a:solidFill>
                <a:effectLst>
                  <a:outerShdw blurRad="38100" dist="38100" dir="2700000" algn="tl">
                    <a:srgbClr val="C0C0C0"/>
                  </a:outerShdw>
                </a:effectLst>
              </a:rPr>
              <a:t>、零极点匹配法</a:t>
            </a:r>
            <a:endParaRPr lang="zh-CN" altLang="zh-CN" sz="2400" b="1">
              <a:solidFill>
                <a:srgbClr val="0033CC"/>
              </a:solidFill>
              <a:effectLst>
                <a:outerShdw blurRad="38100" dist="38100" dir="2700000" algn="tl">
                  <a:srgbClr val="C0C0C0"/>
                </a:outerShdw>
              </a:effectLst>
            </a:endParaRPr>
          </a:p>
        </p:txBody>
      </p:sp>
      <p:sp>
        <p:nvSpPr>
          <p:cNvPr id="155656" name="Text Box 8"/>
          <p:cNvSpPr txBox="1">
            <a:spLocks noChangeArrowheads="1"/>
          </p:cNvSpPr>
          <p:nvPr/>
        </p:nvSpPr>
        <p:spPr bwMode="auto">
          <a:xfrm>
            <a:off x="1619250" y="1555750"/>
            <a:ext cx="3024188" cy="457200"/>
          </a:xfrm>
          <a:prstGeom prst="rect">
            <a:avLst/>
          </a:prstGeom>
          <a:noFill/>
          <a:ln w="9525">
            <a:noFill/>
            <a:miter lim="800000"/>
            <a:headEnd/>
            <a:tailEnd/>
          </a:ln>
          <a:effectLst/>
        </p:spPr>
        <p:txBody>
          <a:bodyPr>
            <a:spAutoFit/>
          </a:bodyPr>
          <a:lstStyle/>
          <a:p>
            <a:r>
              <a:rPr kumimoji="0" lang="zh-CN" altLang="en-US" sz="2400" b="1">
                <a:effectLst>
                  <a:outerShdw blurRad="38100" dist="38100" dir="2700000" algn="tl">
                    <a:srgbClr val="C0C0C0"/>
                  </a:outerShdw>
                </a:effectLst>
                <a:latin typeface="Arial" charset="0"/>
              </a:rPr>
              <a:t>在一定条件下：</a:t>
            </a:r>
          </a:p>
        </p:txBody>
      </p:sp>
      <p:graphicFrame>
        <p:nvGraphicFramePr>
          <p:cNvPr id="155657" name="Object 9"/>
          <p:cNvGraphicFramePr>
            <a:graphicFrameLocks noChangeAspect="1"/>
          </p:cNvGraphicFramePr>
          <p:nvPr/>
        </p:nvGraphicFramePr>
        <p:xfrm>
          <a:off x="3851275" y="1484313"/>
          <a:ext cx="2724150" cy="650875"/>
        </p:xfrm>
        <a:graphic>
          <a:graphicData uri="http://schemas.openxmlformats.org/presentationml/2006/ole">
            <mc:AlternateContent xmlns:mc="http://schemas.openxmlformats.org/markup-compatibility/2006">
              <mc:Choice xmlns:v="urn:schemas-microsoft-com:vml" Requires="v">
                <p:oleObj spid="_x0000_s155678" name="Equation" r:id="rId3" imgW="27222120" imgH="6491160" progId="Equation.DSMT4">
                  <p:embed/>
                </p:oleObj>
              </mc:Choice>
              <mc:Fallback>
                <p:oleObj name="Equation" r:id="rId3" imgW="27222120" imgH="649116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484313"/>
                        <a:ext cx="27241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838200" y="228600"/>
            <a:ext cx="7334250" cy="701675"/>
          </a:xfrm>
          <a:prstGeom prst="rect">
            <a:avLst/>
          </a:prstGeom>
          <a:noFill/>
          <a:ln w="9525">
            <a:noFill/>
            <a:miter lim="800000"/>
            <a:headEnd/>
            <a:tailEnd/>
          </a:ln>
          <a:effectLst/>
        </p:spPr>
        <p:txBody>
          <a:bodyPr>
            <a:spAutoFit/>
          </a:bodyPr>
          <a:lstStyle/>
          <a:p>
            <a:r>
              <a:rPr kumimoji="0" lang="en-US" altLang="zh-CN" sz="4000" b="1">
                <a:solidFill>
                  <a:srgbClr val="FF0000"/>
                </a:solidFill>
                <a:effectLst>
                  <a:outerShdw blurRad="38100" dist="38100" dir="2700000" algn="tl">
                    <a:srgbClr val="C0C0C0"/>
                  </a:outerShdw>
                </a:effectLst>
                <a:latin typeface="Arial" charset="0"/>
                <a:ea typeface="方正大黑简体" pitchFamily="2" charset="-122"/>
              </a:rPr>
              <a:t>4.3 </a:t>
            </a:r>
            <a:r>
              <a:rPr kumimoji="0" lang="zh-CN" altLang="en-US" sz="4000" b="1">
                <a:solidFill>
                  <a:srgbClr val="FF0000"/>
                </a:solidFill>
                <a:effectLst>
                  <a:outerShdw blurRad="38100" dist="38100" dir="2700000" algn="tl">
                    <a:srgbClr val="C0C0C0"/>
                  </a:outerShdw>
                </a:effectLst>
                <a:latin typeface="Arial" charset="0"/>
                <a:ea typeface="方正大黑简体" pitchFamily="2" charset="-122"/>
              </a:rPr>
              <a:t>连续控制器的离散化方法</a:t>
            </a:r>
          </a:p>
        </p:txBody>
      </p:sp>
      <p:sp>
        <p:nvSpPr>
          <p:cNvPr id="38917" name="Text Box 5"/>
          <p:cNvSpPr txBox="1">
            <a:spLocks noChangeArrowheads="1"/>
          </p:cNvSpPr>
          <p:nvPr/>
        </p:nvSpPr>
        <p:spPr bwMode="auto">
          <a:xfrm>
            <a:off x="1258888" y="1700213"/>
            <a:ext cx="3097212" cy="733425"/>
          </a:xfrm>
          <a:prstGeom prst="rect">
            <a:avLst/>
          </a:prstGeom>
          <a:noFill/>
          <a:ln w="12700" cap="sq">
            <a:noFill/>
            <a:miter lim="800000"/>
            <a:headEnd type="none" w="sm" len="sm"/>
            <a:tailEnd type="none" w="sm" len="sm"/>
          </a:ln>
          <a:effectLst/>
        </p:spPr>
        <p:txBody>
          <a:bodyPr>
            <a:spAutoFit/>
          </a:bodyPr>
          <a:lstStyle/>
          <a:p>
            <a:pPr>
              <a:lnSpc>
                <a:spcPct val="150000"/>
              </a:lnSpc>
            </a:pPr>
            <a:r>
              <a:rPr lang="en-US" altLang="zh-CN" sz="2800" b="1">
                <a:solidFill>
                  <a:srgbClr val="0033CC"/>
                </a:solidFill>
                <a:effectLst>
                  <a:outerShdw blurRad="38100" dist="38100" dir="2700000" algn="tl">
                    <a:srgbClr val="C0C0C0"/>
                  </a:outerShdw>
                </a:effectLst>
              </a:rPr>
              <a:t>1</a:t>
            </a:r>
            <a:r>
              <a:rPr lang="zh-CN" altLang="en-US" sz="2800" b="1">
                <a:solidFill>
                  <a:srgbClr val="0033CC"/>
                </a:solidFill>
                <a:effectLst>
                  <a:outerShdw blurRad="38100" dist="38100" dir="2700000" algn="tl">
                    <a:srgbClr val="C0C0C0"/>
                  </a:outerShdw>
                </a:effectLst>
              </a:rPr>
              <a:t>、</a:t>
            </a:r>
            <a:r>
              <a:rPr lang="en-US" altLang="zh-CN" sz="2800" b="1" i="1">
                <a:solidFill>
                  <a:srgbClr val="0033CC"/>
                </a:solidFill>
                <a:effectLst>
                  <a:outerShdw blurRad="38100" dist="38100" dir="2700000" algn="tl">
                    <a:srgbClr val="C0C0C0"/>
                  </a:outerShdw>
                </a:effectLst>
              </a:rPr>
              <a:t>z </a:t>
            </a:r>
            <a:r>
              <a:rPr lang="zh-CN" altLang="en-US" sz="2800" b="1">
                <a:solidFill>
                  <a:srgbClr val="0033CC"/>
                </a:solidFill>
                <a:effectLst>
                  <a:outerShdw blurRad="38100" dist="38100" dir="2700000" algn="tl">
                    <a:srgbClr val="C0C0C0"/>
                  </a:outerShdw>
                </a:effectLst>
              </a:rPr>
              <a:t>变换法</a:t>
            </a:r>
            <a:endParaRPr lang="zh-CN" altLang="zh-CN" sz="2800" b="1">
              <a:solidFill>
                <a:srgbClr val="0033CC"/>
              </a:solidFill>
              <a:effectLst>
                <a:outerShdw blurRad="38100" dist="38100" dir="2700000" algn="tl">
                  <a:srgbClr val="C0C0C0"/>
                </a:outerShdw>
              </a:effectLst>
            </a:endParaRPr>
          </a:p>
        </p:txBody>
      </p:sp>
      <p:graphicFrame>
        <p:nvGraphicFramePr>
          <p:cNvPr id="38918" name="Object 6"/>
          <p:cNvGraphicFramePr>
            <a:graphicFrameLocks noChangeAspect="1"/>
          </p:cNvGraphicFramePr>
          <p:nvPr/>
        </p:nvGraphicFramePr>
        <p:xfrm>
          <a:off x="2625725" y="2928938"/>
          <a:ext cx="590550" cy="349250"/>
        </p:xfrm>
        <a:graphic>
          <a:graphicData uri="http://schemas.openxmlformats.org/presentationml/2006/ole">
            <mc:AlternateContent xmlns:mc="http://schemas.openxmlformats.org/markup-compatibility/2006">
              <mc:Choice xmlns:v="urn:schemas-microsoft-com:vml" Requires="v">
                <p:oleObj spid="_x0000_s38962" name="Equation" r:id="rId3" imgW="10962360" imgH="6491160" progId="Equation.DSMT4">
                  <p:embed/>
                </p:oleObj>
              </mc:Choice>
              <mc:Fallback>
                <p:oleObj name="Equation" r:id="rId3" imgW="10962360" imgH="6491160" progId="Equation.DSMT4">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5725" y="2928938"/>
                        <a:ext cx="59055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AutoShape 8"/>
          <p:cNvSpPr>
            <a:spLocks noChangeArrowheads="1"/>
          </p:cNvSpPr>
          <p:nvPr/>
        </p:nvSpPr>
        <p:spPr bwMode="auto">
          <a:xfrm>
            <a:off x="3490913" y="3000375"/>
            <a:ext cx="1943100" cy="215900"/>
          </a:xfrm>
          <a:prstGeom prst="leftRightArrow">
            <a:avLst>
              <a:gd name="adj1" fmla="val 50000"/>
              <a:gd name="adj2" fmla="val 180000"/>
            </a:avLst>
          </a:prstGeom>
          <a:solidFill>
            <a:schemeClr val="accent1"/>
          </a:solidFill>
          <a:ln w="12700" cap="sq">
            <a:solidFill>
              <a:schemeClr val="tx1"/>
            </a:solidFill>
            <a:miter lim="800000"/>
            <a:headEnd type="none" w="sm" len="sm"/>
            <a:tailEnd type="none" w="sm" len="sm"/>
          </a:ln>
          <a:effectLst/>
        </p:spPr>
        <p:txBody>
          <a:bodyPr wrap="none" anchor="ctr"/>
          <a:lstStyle/>
          <a:p>
            <a:endParaRPr lang="zh-CN" altLang="en-US"/>
          </a:p>
        </p:txBody>
      </p:sp>
      <p:graphicFrame>
        <p:nvGraphicFramePr>
          <p:cNvPr id="38921" name="Object 9"/>
          <p:cNvGraphicFramePr>
            <a:graphicFrameLocks noChangeAspect="1"/>
          </p:cNvGraphicFramePr>
          <p:nvPr/>
        </p:nvGraphicFramePr>
        <p:xfrm>
          <a:off x="5651500" y="2928938"/>
          <a:ext cx="590550" cy="349250"/>
        </p:xfrm>
        <a:graphic>
          <a:graphicData uri="http://schemas.openxmlformats.org/presentationml/2006/ole">
            <mc:AlternateContent xmlns:mc="http://schemas.openxmlformats.org/markup-compatibility/2006">
              <mc:Choice xmlns:v="urn:schemas-microsoft-com:vml" Requires="v">
                <p:oleObj spid="_x0000_s38963" name="Equation" r:id="rId5" imgW="10962360" imgH="6491160" progId="Equation.DSMT4">
                  <p:embed/>
                </p:oleObj>
              </mc:Choice>
              <mc:Fallback>
                <p:oleObj name="Equation" r:id="rId5" imgW="10962360" imgH="6491160" progId="Equation.DSMT4">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2928938"/>
                        <a:ext cx="59055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2" name="Text Box 10"/>
          <p:cNvSpPr txBox="1">
            <a:spLocks noChangeArrowheads="1"/>
          </p:cNvSpPr>
          <p:nvPr/>
        </p:nvSpPr>
        <p:spPr bwMode="auto">
          <a:xfrm>
            <a:off x="3778250" y="3387725"/>
            <a:ext cx="1716088" cy="1735138"/>
          </a:xfrm>
          <a:prstGeom prst="rect">
            <a:avLst/>
          </a:prstGeom>
          <a:noFill/>
          <a:ln w="9525">
            <a:noFill/>
            <a:miter lim="800000"/>
            <a:headEnd/>
            <a:tailEnd/>
          </a:ln>
          <a:effectLst/>
        </p:spPr>
        <p:txBody>
          <a:bodyPr wrap="none">
            <a:spAutoFit/>
          </a:bodyPr>
          <a:lstStyle/>
          <a:p>
            <a:pPr>
              <a:lnSpc>
                <a:spcPct val="150000"/>
              </a:lnSpc>
            </a:pPr>
            <a:r>
              <a:rPr kumimoji="0" lang="zh-CN" altLang="en-US" sz="2400" b="1">
                <a:solidFill>
                  <a:srgbClr val="0033CC"/>
                </a:solidFill>
                <a:effectLst>
                  <a:outerShdw blurRad="38100" dist="38100" dir="2700000" algn="tl">
                    <a:srgbClr val="C0C0C0"/>
                  </a:outerShdw>
                </a:effectLst>
                <a:latin typeface="Arial" charset="0"/>
              </a:rPr>
              <a:t>定义法</a:t>
            </a:r>
          </a:p>
          <a:p>
            <a:pPr>
              <a:lnSpc>
                <a:spcPct val="150000"/>
              </a:lnSpc>
            </a:pPr>
            <a:r>
              <a:rPr kumimoji="0" lang="zh-CN" altLang="en-US" sz="2400" b="1">
                <a:solidFill>
                  <a:srgbClr val="0033CC"/>
                </a:solidFill>
                <a:effectLst>
                  <a:outerShdw blurRad="38100" dist="38100" dir="2700000" algn="tl">
                    <a:srgbClr val="C0C0C0"/>
                  </a:outerShdw>
                </a:effectLst>
                <a:latin typeface="Arial" charset="0"/>
              </a:rPr>
              <a:t>部分分式法</a:t>
            </a:r>
          </a:p>
          <a:p>
            <a:pPr>
              <a:lnSpc>
                <a:spcPct val="150000"/>
              </a:lnSpc>
            </a:pPr>
            <a:r>
              <a:rPr kumimoji="0" lang="zh-CN" altLang="en-US" sz="2400" b="1">
                <a:solidFill>
                  <a:srgbClr val="0033CC"/>
                </a:solidFill>
                <a:effectLst>
                  <a:outerShdw blurRad="38100" dist="38100" dir="2700000" algn="tl">
                    <a:srgbClr val="C0C0C0"/>
                  </a:outerShdw>
                </a:effectLst>
                <a:latin typeface="Arial" charset="0"/>
              </a:rPr>
              <a:t>留数计算法</a:t>
            </a:r>
          </a:p>
        </p:txBody>
      </p:sp>
    </p:spTree>
  </p:cSld>
  <p:clrMapOvr>
    <a:masterClrMapping/>
  </p:clrMapOvr>
  <p:transition>
    <p:cover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p:cNvPicPr>
            <a:picLocks noChangeAspect="1" noChangeArrowheads="1"/>
          </p:cNvPicPr>
          <p:nvPr/>
        </p:nvPicPr>
        <p:blipFill>
          <a:blip r:embed="rId2" cstate="print"/>
          <a:srcRect/>
          <a:stretch>
            <a:fillRect/>
          </a:stretch>
        </p:blipFill>
        <p:spPr bwMode="auto">
          <a:xfrm>
            <a:off x="468313" y="1628775"/>
            <a:ext cx="8281987" cy="2957513"/>
          </a:xfrm>
          <a:prstGeom prst="rect">
            <a:avLst/>
          </a:prstGeom>
          <a:noFill/>
          <a:ln w="9525">
            <a:noFill/>
            <a:miter lim="800000"/>
            <a:headEnd/>
            <a:tailEnd/>
          </a:ln>
        </p:spPr>
      </p:pic>
      <p:sp>
        <p:nvSpPr>
          <p:cNvPr id="39941" name="Text Box 5"/>
          <p:cNvSpPr txBox="1">
            <a:spLocks noChangeArrowheads="1"/>
          </p:cNvSpPr>
          <p:nvPr/>
        </p:nvSpPr>
        <p:spPr bwMode="auto">
          <a:xfrm>
            <a:off x="2484438" y="5373688"/>
            <a:ext cx="4629150" cy="396875"/>
          </a:xfrm>
          <a:prstGeom prst="rect">
            <a:avLst/>
          </a:prstGeom>
          <a:noFill/>
          <a:ln w="9525">
            <a:noFill/>
            <a:miter lim="800000"/>
            <a:headEnd/>
            <a:tailEnd/>
          </a:ln>
          <a:effectLst/>
        </p:spPr>
        <p:txBody>
          <a:bodyPr>
            <a:spAutoFit/>
          </a:bodyPr>
          <a:lstStyle/>
          <a:p>
            <a:r>
              <a:rPr lang="en-US" altLang="zh-CN" b="1" i="1">
                <a:effectLst>
                  <a:outerShdw blurRad="38100" dist="38100" dir="2700000" algn="tl">
                    <a:srgbClr val="C0C0C0"/>
                  </a:outerShdw>
                </a:effectLst>
              </a:rPr>
              <a:t>s</a:t>
            </a:r>
            <a:r>
              <a:rPr lang="zh-CN" altLang="en-US" b="1">
                <a:effectLst>
                  <a:outerShdw blurRad="38100" dist="38100" dir="2700000" algn="tl">
                    <a:srgbClr val="C0C0C0"/>
                  </a:outerShdw>
                </a:effectLst>
              </a:rPr>
              <a:t>平面上的极点与</a:t>
            </a:r>
            <a:r>
              <a:rPr lang="en-US" altLang="zh-CN" b="1" i="1">
                <a:effectLst>
                  <a:outerShdw blurRad="38100" dist="38100" dir="2700000" algn="tl">
                    <a:srgbClr val="C0C0C0"/>
                  </a:outerShdw>
                </a:effectLst>
              </a:rPr>
              <a:t>z</a:t>
            </a:r>
            <a:r>
              <a:rPr lang="zh-CN" altLang="en-US" b="1">
                <a:effectLst>
                  <a:outerShdw blurRad="38100" dist="38100" dir="2700000" algn="tl">
                    <a:srgbClr val="C0C0C0"/>
                  </a:outerShdw>
                </a:effectLst>
              </a:rPr>
              <a:t>平面的对应关系</a:t>
            </a:r>
          </a:p>
        </p:txBody>
      </p:sp>
    </p:spTree>
  </p:cSld>
  <p:clrMapOvr>
    <a:masterClrMapping/>
  </p:clrMapOvr>
  <p:transition>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1258888" y="5229225"/>
            <a:ext cx="6767512" cy="457200"/>
          </a:xfrm>
          <a:prstGeom prst="rect">
            <a:avLst/>
          </a:prstGeom>
          <a:noFill/>
          <a:ln w="12700" cap="sq">
            <a:noFill/>
            <a:miter lim="800000"/>
            <a:headEnd type="none" w="sm" len="sm"/>
            <a:tailEnd type="none" w="sm" len="sm"/>
          </a:ln>
          <a:effectLst/>
        </p:spPr>
        <p:txBody>
          <a:bodyPr>
            <a:spAutoFit/>
          </a:bodyPr>
          <a:lstStyle/>
          <a:p>
            <a:pPr eaLnBrk="0" fontAlgn="ctr" hangingPunct="0"/>
            <a:r>
              <a:rPr kumimoji="0" lang="zh-CN" altLang="en-US" sz="2400" b="1">
                <a:solidFill>
                  <a:srgbClr val="0033CC"/>
                </a:solidFill>
                <a:effectLst>
                  <a:outerShdw blurRad="38100" dist="38100" dir="2700000" algn="tl">
                    <a:srgbClr val="C0C0C0"/>
                  </a:outerShdw>
                </a:effectLst>
              </a:rPr>
              <a:t>因此，实际很少使用该方法进行离散化处理。</a:t>
            </a:r>
          </a:p>
        </p:txBody>
      </p:sp>
      <p:sp>
        <p:nvSpPr>
          <p:cNvPr id="40965" name="Text Box 5"/>
          <p:cNvSpPr txBox="1">
            <a:spLocks noChangeArrowheads="1"/>
          </p:cNvSpPr>
          <p:nvPr/>
        </p:nvSpPr>
        <p:spPr bwMode="auto">
          <a:xfrm>
            <a:off x="539750" y="1274763"/>
            <a:ext cx="8353425" cy="3749675"/>
          </a:xfrm>
          <a:prstGeom prst="rect">
            <a:avLst/>
          </a:prstGeom>
          <a:noFill/>
          <a:ln w="12700" cap="sq">
            <a:noFill/>
            <a:miter lim="800000"/>
            <a:headEnd type="none" w="sm" len="sm"/>
            <a:tailEnd type="none" w="sm" len="sm"/>
          </a:ln>
          <a:effectLst/>
        </p:spPr>
        <p:txBody>
          <a:bodyPr>
            <a:spAutoFit/>
          </a:bodyPr>
          <a:lstStyle/>
          <a:p>
            <a:pPr eaLnBrk="0" hangingPunct="0">
              <a:lnSpc>
                <a:spcPct val="125000"/>
              </a:lnSpc>
            </a:pPr>
            <a:r>
              <a:rPr kumimoji="0" lang="zh-CN" altLang="en-US" sz="2400" b="1">
                <a:solidFill>
                  <a:srgbClr val="FF3300"/>
                </a:solidFill>
                <a:effectLst>
                  <a:outerShdw blurRad="38100" dist="38100" dir="2700000" algn="tl">
                    <a:srgbClr val="C0C0C0"/>
                  </a:outerShdw>
                </a:effectLst>
              </a:rPr>
              <a:t>优点：</a:t>
            </a:r>
          </a:p>
          <a:p>
            <a:pPr eaLnBrk="0" hangingPunct="0">
              <a:lnSpc>
                <a:spcPct val="125000"/>
              </a:lnSpc>
            </a:pP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1</a:t>
            </a: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D(z)</a:t>
            </a:r>
            <a:r>
              <a:rPr kumimoji="0" lang="zh-CN" altLang="en-US" sz="2400" b="1">
                <a:effectLst>
                  <a:outerShdw blurRad="38100" dist="38100" dir="2700000" algn="tl">
                    <a:srgbClr val="C0C0C0"/>
                  </a:outerShdw>
                </a:effectLst>
              </a:rPr>
              <a:t>与</a:t>
            </a:r>
            <a:r>
              <a:rPr kumimoji="0" lang="en-US" altLang="zh-CN" sz="2400" b="1">
                <a:effectLst>
                  <a:outerShdw blurRad="38100" dist="38100" dir="2700000" algn="tl">
                    <a:srgbClr val="C0C0C0"/>
                  </a:outerShdw>
                </a:effectLst>
              </a:rPr>
              <a:t>D(s)</a:t>
            </a:r>
            <a:r>
              <a:rPr kumimoji="0" lang="zh-CN" altLang="en-US" sz="2400" b="1">
                <a:effectLst>
                  <a:outerShdw blurRad="38100" dist="38100" dir="2700000" algn="tl">
                    <a:srgbClr val="C0C0C0"/>
                  </a:outerShdw>
                </a:effectLst>
              </a:rPr>
              <a:t>的脉冲响应相同；</a:t>
            </a:r>
          </a:p>
          <a:p>
            <a:pPr eaLnBrk="0" hangingPunct="0">
              <a:lnSpc>
                <a:spcPct val="125000"/>
              </a:lnSpc>
            </a:pP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2</a:t>
            </a: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D(s)</a:t>
            </a:r>
            <a:r>
              <a:rPr kumimoji="0" lang="zh-CN" altLang="en-US" sz="2400" b="1">
                <a:effectLst>
                  <a:outerShdw blurRad="38100" dist="38100" dir="2700000" algn="tl">
                    <a:srgbClr val="C0C0C0"/>
                  </a:outerShdw>
                </a:effectLst>
              </a:rPr>
              <a:t>稳定，则</a:t>
            </a:r>
            <a:r>
              <a:rPr kumimoji="0" lang="en-US" altLang="zh-CN" sz="2400" b="1">
                <a:effectLst>
                  <a:outerShdw blurRad="38100" dist="38100" dir="2700000" algn="tl">
                    <a:srgbClr val="C0C0C0"/>
                  </a:outerShdw>
                </a:effectLst>
              </a:rPr>
              <a:t>D(z)</a:t>
            </a:r>
            <a:r>
              <a:rPr kumimoji="0" lang="zh-CN" altLang="en-US" sz="2400" b="1">
                <a:effectLst>
                  <a:outerShdw blurRad="38100" dist="38100" dir="2700000" algn="tl">
                    <a:srgbClr val="C0C0C0"/>
                  </a:outerShdw>
                </a:effectLst>
              </a:rPr>
              <a:t>稳定。</a:t>
            </a:r>
          </a:p>
          <a:p>
            <a:pPr eaLnBrk="0" hangingPunct="0">
              <a:lnSpc>
                <a:spcPct val="125000"/>
              </a:lnSpc>
            </a:pPr>
            <a:endParaRPr kumimoji="0" lang="zh-CN" altLang="en-US" sz="2400" b="1">
              <a:effectLst>
                <a:outerShdw blurRad="38100" dist="38100" dir="2700000" algn="tl">
                  <a:srgbClr val="C0C0C0"/>
                </a:outerShdw>
              </a:effectLst>
            </a:endParaRPr>
          </a:p>
          <a:p>
            <a:pPr eaLnBrk="0" hangingPunct="0">
              <a:lnSpc>
                <a:spcPct val="125000"/>
              </a:lnSpc>
            </a:pPr>
            <a:r>
              <a:rPr kumimoji="0" lang="zh-CN" altLang="en-US" sz="2400" b="1">
                <a:solidFill>
                  <a:srgbClr val="0033CC"/>
                </a:solidFill>
                <a:effectLst>
                  <a:outerShdw blurRad="38100" dist="38100" dir="2700000" algn="tl">
                    <a:srgbClr val="C0C0C0"/>
                  </a:outerShdw>
                </a:effectLst>
              </a:rPr>
              <a:t>缺点：</a:t>
            </a:r>
          </a:p>
          <a:p>
            <a:pPr eaLnBrk="0" hangingPunct="0">
              <a:lnSpc>
                <a:spcPct val="125000"/>
              </a:lnSpc>
            </a:pP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1</a:t>
            </a: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D(s)</a:t>
            </a:r>
            <a:r>
              <a:rPr kumimoji="0" lang="zh-CN" altLang="en-US" sz="2400" b="1">
                <a:effectLst>
                  <a:outerShdw blurRad="38100" dist="38100" dir="2700000" algn="tl">
                    <a:srgbClr val="C0C0C0"/>
                  </a:outerShdw>
                </a:effectLst>
              </a:rPr>
              <a:t>与</a:t>
            </a:r>
            <a:r>
              <a:rPr kumimoji="0" lang="en-US" altLang="zh-CN" sz="2400" b="1">
                <a:effectLst>
                  <a:outerShdw blurRad="38100" dist="38100" dir="2700000" algn="tl">
                    <a:srgbClr val="C0C0C0"/>
                  </a:outerShdw>
                </a:effectLst>
              </a:rPr>
              <a:t>D(z)</a:t>
            </a:r>
            <a:r>
              <a:rPr kumimoji="0" lang="zh-CN" altLang="en-US" sz="2400" b="1">
                <a:effectLst>
                  <a:outerShdw blurRad="38100" dist="38100" dir="2700000" algn="tl">
                    <a:srgbClr val="C0C0C0"/>
                  </a:outerShdw>
                </a:effectLst>
              </a:rPr>
              <a:t>的频率特性不同，容易出现频率混叠现象；</a:t>
            </a:r>
          </a:p>
          <a:p>
            <a:pPr eaLnBrk="0" hangingPunct="0">
              <a:lnSpc>
                <a:spcPct val="125000"/>
              </a:lnSpc>
            </a:pP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2</a:t>
            </a:r>
            <a:r>
              <a:rPr kumimoji="0" lang="zh-CN" altLang="en-US" sz="2400" b="1">
                <a:effectLst>
                  <a:outerShdw blurRad="38100" dist="38100" dir="2700000" algn="tl">
                    <a:srgbClr val="C0C0C0"/>
                  </a:outerShdw>
                </a:effectLst>
              </a:rPr>
              <a:t>）为防止混叠现象发生，需要提高采样频率，一般      </a:t>
            </a:r>
          </a:p>
          <a:p>
            <a:pPr eaLnBrk="0" hangingPunct="0">
              <a:lnSpc>
                <a:spcPct val="125000"/>
              </a:lnSpc>
            </a:pPr>
            <a:r>
              <a:rPr kumimoji="0" lang="zh-CN" altLang="en-US" sz="2400" b="1">
                <a:effectLst>
                  <a:outerShdw blurRad="38100" dist="38100" dir="2700000" algn="tl">
                    <a:srgbClr val="C0C0C0"/>
                  </a:outerShdw>
                </a:effectLst>
              </a:rPr>
              <a:t>          应至少大于</a:t>
            </a:r>
            <a:r>
              <a:rPr kumimoji="0" lang="en-US" altLang="zh-CN" sz="2400" b="1">
                <a:effectLst>
                  <a:outerShdw blurRad="38100" dist="38100" dir="2700000" algn="tl">
                    <a:srgbClr val="C0C0C0"/>
                  </a:outerShdw>
                </a:effectLst>
              </a:rPr>
              <a:t>D(s)</a:t>
            </a:r>
            <a:r>
              <a:rPr kumimoji="0" lang="zh-CN" altLang="en-US" sz="2400" b="1">
                <a:effectLst>
                  <a:outerShdw blurRad="38100" dist="38100" dir="2700000" algn="tl">
                    <a:srgbClr val="C0C0C0"/>
                  </a:outerShdw>
                </a:effectLst>
              </a:rPr>
              <a:t>带宽的</a:t>
            </a:r>
            <a:r>
              <a:rPr kumimoji="0" lang="en-US" altLang="zh-CN" sz="2400" b="1">
                <a:effectLst>
                  <a:outerShdw blurRad="38100" dist="38100" dir="2700000" algn="tl">
                    <a:srgbClr val="C0C0C0"/>
                  </a:outerShdw>
                </a:effectLst>
              </a:rPr>
              <a:t>10</a:t>
            </a:r>
            <a:r>
              <a:rPr kumimoji="0" lang="zh-CN" altLang="en-US" sz="2400" b="1">
                <a:effectLst>
                  <a:outerShdw blurRad="38100" dist="38100" dir="2700000" algn="tl">
                    <a:srgbClr val="C0C0C0"/>
                  </a:outerShdw>
                </a:effectLst>
              </a:rPr>
              <a:t>倍以上。</a:t>
            </a:r>
          </a:p>
        </p:txBody>
      </p:sp>
      <p:graphicFrame>
        <p:nvGraphicFramePr>
          <p:cNvPr id="40966" name="Object 6"/>
          <p:cNvGraphicFramePr>
            <a:graphicFrameLocks noChangeAspect="1"/>
          </p:cNvGraphicFramePr>
          <p:nvPr/>
        </p:nvGraphicFramePr>
        <p:xfrm>
          <a:off x="7885113" y="4076700"/>
          <a:ext cx="419100" cy="503238"/>
        </p:xfrm>
        <a:graphic>
          <a:graphicData uri="http://schemas.openxmlformats.org/presentationml/2006/ole">
            <mc:AlternateContent xmlns:mc="http://schemas.openxmlformats.org/markup-compatibility/2006">
              <mc:Choice xmlns:v="urn:schemas-microsoft-com:vml" Requires="v">
                <p:oleObj spid="_x0000_s40987" name="Equation" r:id="rId3" imgW="6084720" imgH="7304400" progId="Equation.DSMT4">
                  <p:embed/>
                </p:oleObj>
              </mc:Choice>
              <mc:Fallback>
                <p:oleObj name="Equation" r:id="rId3" imgW="6084720" imgH="7304400" progId="Equation.DSMT4">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4076700"/>
                        <a:ext cx="4191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Text Box 8"/>
          <p:cNvSpPr txBox="1">
            <a:spLocks noChangeArrowheads="1"/>
          </p:cNvSpPr>
          <p:nvPr/>
        </p:nvSpPr>
        <p:spPr bwMode="auto">
          <a:xfrm>
            <a:off x="1835150" y="1644650"/>
            <a:ext cx="5937250" cy="579438"/>
          </a:xfrm>
          <a:prstGeom prst="rect">
            <a:avLst/>
          </a:prstGeom>
          <a:noFill/>
          <a:ln w="9525">
            <a:noFill/>
            <a:miter lim="800000"/>
            <a:headEnd/>
            <a:tailEnd/>
          </a:ln>
          <a:effectLst/>
        </p:spPr>
        <p:txBody>
          <a:bodyPr>
            <a:spAutoFit/>
          </a:bodyPr>
          <a:lstStyle/>
          <a:p>
            <a:r>
              <a:rPr kumimoji="0" lang="zh-CN" altLang="en-US" sz="3200" b="1">
                <a:solidFill>
                  <a:srgbClr val="FF0000"/>
                </a:solidFill>
                <a:effectLst>
                  <a:outerShdw blurRad="38100" dist="38100" dir="2700000" algn="tl">
                    <a:srgbClr val="C0C0C0"/>
                  </a:outerShdw>
                </a:effectLst>
                <a:latin typeface="Arial" charset="0"/>
                <a:ea typeface="方正大黑简体" pitchFamily="2" charset="-122"/>
              </a:rPr>
              <a:t>本章内容</a:t>
            </a:r>
          </a:p>
        </p:txBody>
      </p:sp>
      <p:sp>
        <p:nvSpPr>
          <p:cNvPr id="6153" name="Text Box 9"/>
          <p:cNvSpPr txBox="1">
            <a:spLocks noChangeArrowheads="1"/>
          </p:cNvSpPr>
          <p:nvPr/>
        </p:nvSpPr>
        <p:spPr bwMode="auto">
          <a:xfrm>
            <a:off x="1839913" y="2201863"/>
            <a:ext cx="5756275" cy="2835275"/>
          </a:xfrm>
          <a:prstGeom prst="rect">
            <a:avLst/>
          </a:prstGeom>
          <a:noFill/>
          <a:ln w="9525">
            <a:noFill/>
            <a:miter lim="800000"/>
            <a:headEnd/>
            <a:tailEnd/>
          </a:ln>
          <a:effectLst/>
        </p:spPr>
        <p:txBody>
          <a:bodyPr>
            <a:spAutoFit/>
          </a:bodyPr>
          <a:lstStyle/>
          <a:p>
            <a:pPr>
              <a:lnSpc>
                <a:spcPct val="180000"/>
              </a:lnSpc>
              <a:buFont typeface="Wingdings" pitchFamily="2" charset="2"/>
              <a:buChar char="l"/>
            </a:pPr>
            <a:r>
              <a:rPr kumimoji="0" lang="en-US" altLang="zh-CN" sz="2500" b="1">
                <a:effectLst>
                  <a:outerShdw blurRad="38100" dist="38100" dir="2700000" algn="tl">
                    <a:srgbClr val="C0C0C0"/>
                  </a:outerShdw>
                </a:effectLst>
                <a:latin typeface="黑体" pitchFamily="2" charset="-122"/>
                <a:ea typeface="黑体" pitchFamily="2" charset="-122"/>
              </a:rPr>
              <a:t>   </a:t>
            </a:r>
            <a:r>
              <a:rPr kumimoji="0" lang="zh-CN" altLang="en-US" sz="2500" b="1">
                <a:effectLst>
                  <a:outerShdw blurRad="38100" dist="38100" dir="2700000" algn="tl">
                    <a:srgbClr val="C0C0C0"/>
                  </a:outerShdw>
                </a:effectLst>
                <a:latin typeface="黑体" pitchFamily="2" charset="-122"/>
                <a:ea typeface="黑体" pitchFamily="2" charset="-122"/>
              </a:rPr>
              <a:t>设计基本原理</a:t>
            </a:r>
          </a:p>
          <a:p>
            <a:pPr>
              <a:lnSpc>
                <a:spcPct val="180000"/>
              </a:lnSpc>
              <a:buFont typeface="Wingdings" pitchFamily="2" charset="2"/>
              <a:buChar char="l"/>
            </a:pPr>
            <a:r>
              <a:rPr kumimoji="0" lang="zh-CN" altLang="en-US" sz="2500" b="1">
                <a:effectLst>
                  <a:outerShdw blurRad="38100" dist="38100" dir="2700000" algn="tl">
                    <a:srgbClr val="C0C0C0"/>
                  </a:outerShdw>
                </a:effectLst>
                <a:latin typeface="黑体" pitchFamily="2" charset="-122"/>
                <a:ea typeface="黑体" pitchFamily="2" charset="-122"/>
              </a:rPr>
              <a:t>   连续控制器的离散化方法</a:t>
            </a:r>
          </a:p>
          <a:p>
            <a:pPr>
              <a:lnSpc>
                <a:spcPct val="180000"/>
              </a:lnSpc>
              <a:buFont typeface="Wingdings" pitchFamily="2" charset="2"/>
              <a:buChar char="l"/>
            </a:pPr>
            <a:r>
              <a:rPr kumimoji="0" lang="zh-CN" altLang="en-US" sz="2500" b="1">
                <a:effectLst>
                  <a:outerShdw blurRad="38100" dist="38100" dir="2700000" algn="tl">
                    <a:srgbClr val="C0C0C0"/>
                  </a:outerShdw>
                </a:effectLst>
                <a:latin typeface="黑体" pitchFamily="2" charset="-122"/>
                <a:ea typeface="黑体" pitchFamily="2" charset="-122"/>
              </a:rPr>
              <a:t>   </a:t>
            </a:r>
            <a:r>
              <a:rPr kumimoji="0" lang="zh-CN" altLang="en-US" sz="2500" b="1">
                <a:solidFill>
                  <a:srgbClr val="0033CC"/>
                </a:solidFill>
                <a:effectLst>
                  <a:outerShdw blurRad="38100" dist="38100" dir="2700000" algn="tl">
                    <a:srgbClr val="C0C0C0"/>
                  </a:outerShdw>
                </a:effectLst>
                <a:latin typeface="黑体" pitchFamily="2" charset="-122"/>
                <a:ea typeface="黑体" pitchFamily="2" charset="-122"/>
              </a:rPr>
              <a:t>数字</a:t>
            </a:r>
            <a:r>
              <a:rPr kumimoji="0" lang="en-US" altLang="zh-CN" sz="2500" b="1">
                <a:solidFill>
                  <a:srgbClr val="0033CC"/>
                </a:solidFill>
                <a:effectLst>
                  <a:outerShdw blurRad="38100" dist="38100" dir="2700000" algn="tl">
                    <a:srgbClr val="C0C0C0"/>
                  </a:outerShdw>
                </a:effectLst>
                <a:latin typeface="黑体" pitchFamily="2" charset="-122"/>
                <a:ea typeface="黑体" pitchFamily="2" charset="-122"/>
              </a:rPr>
              <a:t>PID</a:t>
            </a:r>
            <a:r>
              <a:rPr kumimoji="0" lang="zh-CN" altLang="en-US" sz="2500" b="1">
                <a:solidFill>
                  <a:srgbClr val="0033CC"/>
                </a:solidFill>
                <a:effectLst>
                  <a:outerShdw blurRad="38100" dist="38100" dir="2700000" algn="tl">
                    <a:srgbClr val="C0C0C0"/>
                  </a:outerShdw>
                </a:effectLst>
                <a:latin typeface="黑体" pitchFamily="2" charset="-122"/>
                <a:ea typeface="黑体" pitchFamily="2" charset="-122"/>
              </a:rPr>
              <a:t>控制器</a:t>
            </a:r>
          </a:p>
          <a:p>
            <a:pPr>
              <a:lnSpc>
                <a:spcPct val="180000"/>
              </a:lnSpc>
              <a:buFont typeface="Wingdings" pitchFamily="2" charset="2"/>
              <a:buChar char="l"/>
            </a:pPr>
            <a:r>
              <a:rPr kumimoji="0" lang="zh-CN" altLang="en-US" sz="2500" b="1">
                <a:effectLst>
                  <a:outerShdw blurRad="38100" dist="38100" dir="2700000" algn="tl">
                    <a:srgbClr val="C0C0C0"/>
                  </a:outerShdw>
                </a:effectLst>
                <a:latin typeface="黑体" pitchFamily="2" charset="-122"/>
                <a:ea typeface="黑体" pitchFamily="2" charset="-122"/>
              </a:rPr>
              <a:t>   </a:t>
            </a:r>
            <a:r>
              <a:rPr kumimoji="0" lang="en-US" altLang="zh-CN" sz="2500" b="1">
                <a:solidFill>
                  <a:srgbClr val="BE2C14"/>
                </a:solidFill>
                <a:effectLst>
                  <a:outerShdw blurRad="38100" dist="38100" dir="2700000" algn="tl">
                    <a:srgbClr val="C0C0C0"/>
                  </a:outerShdw>
                </a:effectLst>
                <a:latin typeface="黑体" pitchFamily="2" charset="-122"/>
                <a:ea typeface="黑体" pitchFamily="2" charset="-122"/>
              </a:rPr>
              <a:t>Smith</a:t>
            </a:r>
            <a:r>
              <a:rPr kumimoji="0" lang="zh-CN" altLang="en-US" sz="2500" b="1">
                <a:solidFill>
                  <a:srgbClr val="BE2C14"/>
                </a:solidFill>
                <a:effectLst>
                  <a:outerShdw blurRad="38100" dist="38100" dir="2700000" algn="tl">
                    <a:srgbClr val="C0C0C0"/>
                  </a:outerShdw>
                </a:effectLst>
                <a:latin typeface="黑体" pitchFamily="2" charset="-122"/>
                <a:ea typeface="黑体" pitchFamily="2" charset="-122"/>
              </a:rPr>
              <a:t>预估控制</a:t>
            </a:r>
          </a:p>
        </p:txBody>
      </p:sp>
    </p:spTree>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827088" y="476250"/>
            <a:ext cx="2952750" cy="519113"/>
          </a:xfrm>
          <a:prstGeom prst="rect">
            <a:avLst/>
          </a:prstGeom>
          <a:noFill/>
          <a:ln w="12700" cap="sq">
            <a:noFill/>
            <a:miter lim="800000"/>
            <a:headEnd type="none" w="sm" len="sm"/>
            <a:tailEnd type="none" w="sm" len="sm"/>
          </a:ln>
          <a:effectLst/>
        </p:spPr>
        <p:txBody>
          <a:bodyPr>
            <a:spAutoFit/>
          </a:bodyPr>
          <a:lstStyle/>
          <a:p>
            <a:r>
              <a:rPr lang="en-US" altLang="zh-CN" sz="2800" b="1">
                <a:solidFill>
                  <a:srgbClr val="0033CC"/>
                </a:solidFill>
                <a:effectLst>
                  <a:outerShdw blurRad="38100" dist="38100" dir="2700000" algn="tl">
                    <a:srgbClr val="C0C0C0"/>
                  </a:outerShdw>
                </a:effectLst>
              </a:rPr>
              <a:t>2</a:t>
            </a:r>
            <a:r>
              <a:rPr lang="zh-CN" altLang="en-US" sz="2800" b="1">
                <a:solidFill>
                  <a:srgbClr val="0033CC"/>
                </a:solidFill>
                <a:effectLst>
                  <a:outerShdw blurRad="38100" dist="38100" dir="2700000" algn="tl">
                    <a:srgbClr val="C0C0C0"/>
                  </a:outerShdw>
                </a:effectLst>
              </a:rPr>
              <a:t>、差分变换法</a:t>
            </a:r>
            <a:endParaRPr lang="zh-CN" altLang="zh-CN" sz="2800" b="1">
              <a:solidFill>
                <a:srgbClr val="0033CC"/>
              </a:solidFill>
              <a:effectLst>
                <a:outerShdw blurRad="38100" dist="38100" dir="2700000" algn="tl">
                  <a:srgbClr val="C0C0C0"/>
                </a:outerShdw>
              </a:effectLst>
            </a:endParaRPr>
          </a:p>
        </p:txBody>
      </p:sp>
      <p:sp>
        <p:nvSpPr>
          <p:cNvPr id="41989" name="Text Box 5"/>
          <p:cNvSpPr txBox="1">
            <a:spLocks noChangeArrowheads="1"/>
          </p:cNvSpPr>
          <p:nvPr/>
        </p:nvSpPr>
        <p:spPr bwMode="auto">
          <a:xfrm>
            <a:off x="827088" y="1268413"/>
            <a:ext cx="3313112" cy="457200"/>
          </a:xfrm>
          <a:prstGeom prst="rect">
            <a:avLst/>
          </a:prstGeom>
          <a:noFill/>
          <a:ln w="9525">
            <a:noFill/>
            <a:miter lim="800000"/>
            <a:headEnd/>
            <a:tailEnd/>
          </a:ln>
          <a:effectLst/>
        </p:spPr>
        <p:txBody>
          <a:bodyPr>
            <a:spAutoFit/>
          </a:bodyPr>
          <a:lstStyle/>
          <a:p>
            <a:r>
              <a:rPr kumimoji="0" lang="en-US" altLang="zh-CN" sz="2400" b="1">
                <a:solidFill>
                  <a:srgbClr val="BE2C14"/>
                </a:solidFill>
                <a:effectLst>
                  <a:outerShdw blurRad="38100" dist="38100" dir="2700000" algn="tl">
                    <a:srgbClr val="C0C0C0"/>
                  </a:outerShdw>
                </a:effectLst>
                <a:latin typeface="Arial" charset="0"/>
              </a:rPr>
              <a:t>(1) </a:t>
            </a:r>
            <a:r>
              <a:rPr kumimoji="0" lang="zh-CN" altLang="en-US" sz="2400" b="1">
                <a:solidFill>
                  <a:srgbClr val="BE2C14"/>
                </a:solidFill>
                <a:effectLst>
                  <a:outerShdw blurRad="38100" dist="38100" dir="2700000" algn="tl">
                    <a:srgbClr val="C0C0C0"/>
                  </a:outerShdw>
                </a:effectLst>
                <a:latin typeface="Arial" charset="0"/>
              </a:rPr>
              <a:t>后向差分变换法：</a:t>
            </a:r>
          </a:p>
        </p:txBody>
      </p:sp>
      <p:graphicFrame>
        <p:nvGraphicFramePr>
          <p:cNvPr id="41990" name="Object 6"/>
          <p:cNvGraphicFramePr>
            <a:graphicFrameLocks noChangeAspect="1"/>
          </p:cNvGraphicFramePr>
          <p:nvPr/>
        </p:nvGraphicFramePr>
        <p:xfrm>
          <a:off x="1906588" y="1844675"/>
          <a:ext cx="3887787" cy="896938"/>
        </p:xfrm>
        <a:graphic>
          <a:graphicData uri="http://schemas.openxmlformats.org/presentationml/2006/ole">
            <mc:AlternateContent xmlns:mc="http://schemas.openxmlformats.org/markup-compatibility/2006">
              <mc:Choice xmlns:v="urn:schemas-microsoft-com:vml" Requires="v">
                <p:oleObj spid="_x0000_s42055" name="Equation" r:id="rId3" imgW="58115160" imgH="13401720" progId="Equation.DSMT4">
                  <p:embed/>
                </p:oleObj>
              </mc:Choice>
              <mc:Fallback>
                <p:oleObj name="Equation" r:id="rId3" imgW="58115160" imgH="13401720" progId="Equation.DSMT4">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8" y="1844675"/>
                        <a:ext cx="3887787" cy="89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1" name="Object 7"/>
          <p:cNvGraphicFramePr>
            <a:graphicFrameLocks noChangeAspect="1"/>
          </p:cNvGraphicFramePr>
          <p:nvPr/>
        </p:nvGraphicFramePr>
        <p:xfrm>
          <a:off x="2987675" y="3644900"/>
          <a:ext cx="1873250" cy="544513"/>
        </p:xfrm>
        <a:graphic>
          <a:graphicData uri="http://schemas.openxmlformats.org/presentationml/2006/ole">
            <mc:AlternateContent xmlns:mc="http://schemas.openxmlformats.org/markup-compatibility/2006">
              <mc:Choice xmlns:v="urn:schemas-microsoft-com:vml" Requires="v">
                <p:oleObj spid="_x0000_s42056" name="Equation" r:id="rId5" imgW="22344120" imgH="6491160" progId="Equation.DSMT4">
                  <p:embed/>
                </p:oleObj>
              </mc:Choice>
              <mc:Fallback>
                <p:oleObj name="Equation" r:id="rId5" imgW="22344120" imgH="6491160" progId="Equation.DSMT4">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3644900"/>
                        <a:ext cx="187325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2" name="Text Box 8"/>
          <p:cNvSpPr txBox="1">
            <a:spLocks noChangeArrowheads="1"/>
          </p:cNvSpPr>
          <p:nvPr/>
        </p:nvSpPr>
        <p:spPr bwMode="auto">
          <a:xfrm>
            <a:off x="827088" y="2924175"/>
            <a:ext cx="7439025" cy="701675"/>
          </a:xfrm>
          <a:prstGeom prst="rect">
            <a:avLst/>
          </a:prstGeom>
          <a:noFill/>
          <a:ln w="9525">
            <a:noFill/>
            <a:miter lim="800000"/>
            <a:headEnd/>
            <a:tailEnd/>
          </a:ln>
          <a:effectLst/>
        </p:spPr>
        <p:txBody>
          <a:bodyPr>
            <a:spAutoFit/>
          </a:bodyPr>
          <a:lstStyle/>
          <a:p>
            <a:r>
              <a:rPr kumimoji="0" lang="en-US" altLang="zh-CN" b="1">
                <a:effectLst>
                  <a:outerShdw blurRad="38100" dist="38100" dir="2700000" algn="tl">
                    <a:srgbClr val="C0C0C0"/>
                  </a:outerShdw>
                </a:effectLst>
                <a:latin typeface="Arial" charset="0"/>
              </a:rPr>
              <a:t>   z </a:t>
            </a:r>
            <a:r>
              <a:rPr kumimoji="0" lang="zh-CN" altLang="en-US" b="1">
                <a:effectLst>
                  <a:outerShdw blurRad="38100" dist="38100" dir="2700000" algn="tl">
                    <a:srgbClr val="C0C0C0"/>
                  </a:outerShdw>
                </a:effectLst>
                <a:latin typeface="Arial" charset="0"/>
              </a:rPr>
              <a:t>不是 </a:t>
            </a:r>
            <a:r>
              <a:rPr kumimoji="0" lang="en-US" altLang="zh-CN" b="1">
                <a:effectLst>
                  <a:outerShdw blurRad="38100" dist="38100" dir="2700000" algn="tl">
                    <a:srgbClr val="C0C0C0"/>
                  </a:outerShdw>
                </a:effectLst>
                <a:latin typeface="Arial" charset="0"/>
              </a:rPr>
              <a:t>s </a:t>
            </a:r>
            <a:r>
              <a:rPr kumimoji="0" lang="zh-CN" altLang="en-US" b="1">
                <a:effectLst>
                  <a:outerShdw blurRad="38100" dist="38100" dir="2700000" algn="tl">
                    <a:srgbClr val="C0C0C0"/>
                  </a:outerShdw>
                </a:effectLst>
                <a:latin typeface="Arial" charset="0"/>
              </a:rPr>
              <a:t>的有理函数，不便处理。为此取级数前两项作为 </a:t>
            </a:r>
            <a:r>
              <a:rPr kumimoji="0" lang="en-US" altLang="zh-CN" b="1">
                <a:effectLst>
                  <a:outerShdw blurRad="38100" dist="38100" dir="2700000" algn="tl">
                    <a:srgbClr val="C0C0C0"/>
                  </a:outerShdw>
                </a:effectLst>
                <a:latin typeface="Arial" charset="0"/>
              </a:rPr>
              <a:t>z </a:t>
            </a:r>
            <a:r>
              <a:rPr kumimoji="0" lang="zh-CN" altLang="en-US" b="1">
                <a:effectLst>
                  <a:outerShdw blurRad="38100" dist="38100" dir="2700000" algn="tl">
                    <a:srgbClr val="C0C0C0"/>
                  </a:outerShdw>
                </a:effectLst>
                <a:latin typeface="Arial" charset="0"/>
              </a:rPr>
              <a:t>与 </a:t>
            </a:r>
            <a:r>
              <a:rPr kumimoji="0" lang="en-US" altLang="zh-CN" b="1">
                <a:effectLst>
                  <a:outerShdw blurRad="38100" dist="38100" dir="2700000" algn="tl">
                    <a:srgbClr val="C0C0C0"/>
                  </a:outerShdw>
                </a:effectLst>
                <a:latin typeface="Arial" charset="0"/>
              </a:rPr>
              <a:t>s</a:t>
            </a:r>
            <a:r>
              <a:rPr kumimoji="0" lang="zh-CN" altLang="en-US" b="1">
                <a:effectLst>
                  <a:outerShdw blurRad="38100" dist="38100" dir="2700000" algn="tl">
                    <a:srgbClr val="C0C0C0"/>
                  </a:outerShdw>
                </a:effectLst>
                <a:latin typeface="Arial" charset="0"/>
              </a:rPr>
              <a:t>的近似关系：</a:t>
            </a:r>
          </a:p>
        </p:txBody>
      </p:sp>
      <p:sp>
        <p:nvSpPr>
          <p:cNvPr id="41993" name="Text Box 9"/>
          <p:cNvSpPr txBox="1">
            <a:spLocks noChangeArrowheads="1"/>
          </p:cNvSpPr>
          <p:nvPr/>
        </p:nvSpPr>
        <p:spPr bwMode="auto">
          <a:xfrm>
            <a:off x="1042988" y="4699000"/>
            <a:ext cx="1944687" cy="396875"/>
          </a:xfrm>
          <a:prstGeom prst="rect">
            <a:avLst/>
          </a:prstGeom>
          <a:noFill/>
          <a:ln w="9525">
            <a:noFill/>
            <a:miter lim="800000"/>
            <a:headEnd/>
            <a:tailEnd/>
          </a:ln>
          <a:effectLst/>
        </p:spPr>
        <p:txBody>
          <a:bodyPr>
            <a:spAutoFit/>
          </a:bodyPr>
          <a:lstStyle/>
          <a:p>
            <a:r>
              <a:rPr kumimoji="0" lang="zh-CN" altLang="en-US" b="1">
                <a:effectLst>
                  <a:outerShdw blurRad="38100" dist="38100" dir="2700000" algn="tl">
                    <a:srgbClr val="C0C0C0"/>
                  </a:outerShdw>
                </a:effectLst>
                <a:latin typeface="Arial" charset="0"/>
              </a:rPr>
              <a:t>由此得到：</a:t>
            </a:r>
          </a:p>
        </p:txBody>
      </p:sp>
      <p:graphicFrame>
        <p:nvGraphicFramePr>
          <p:cNvPr id="41994" name="Object 10"/>
          <p:cNvGraphicFramePr>
            <a:graphicFrameLocks noChangeAspect="1"/>
          </p:cNvGraphicFramePr>
          <p:nvPr/>
        </p:nvGraphicFramePr>
        <p:xfrm>
          <a:off x="2986088" y="4364038"/>
          <a:ext cx="1441450" cy="931862"/>
        </p:xfrm>
        <a:graphic>
          <a:graphicData uri="http://schemas.openxmlformats.org/presentationml/2006/ole">
            <mc:AlternateContent xmlns:mc="http://schemas.openxmlformats.org/markup-compatibility/2006">
              <mc:Choice xmlns:v="urn:schemas-microsoft-com:vml" Requires="v">
                <p:oleObj spid="_x0000_s42057" name="Equation" r:id="rId7" imgW="647700" imgH="419100" progId="Equation.DSMT4">
                  <p:embed/>
                </p:oleObj>
              </mc:Choice>
              <mc:Fallback>
                <p:oleObj name="Equation" r:id="rId7" imgW="647700" imgH="419100" progId="Equation.DSMT4">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6088" y="4364038"/>
                        <a:ext cx="1441450"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468313" y="1484313"/>
            <a:ext cx="6983412" cy="396875"/>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b="1">
                <a:solidFill>
                  <a:srgbClr val="0033CC"/>
                </a:solidFill>
                <a:effectLst>
                  <a:outerShdw blurRad="38100" dist="38100" dir="2700000" algn="tl">
                    <a:srgbClr val="C0C0C0"/>
                  </a:outerShdw>
                </a:effectLst>
              </a:rPr>
              <a:t>在时域中，相当于用一阶后向差分近似一阶微分，即</a:t>
            </a:r>
          </a:p>
        </p:txBody>
      </p:sp>
      <p:graphicFrame>
        <p:nvGraphicFramePr>
          <p:cNvPr id="43013" name="Object 5"/>
          <p:cNvGraphicFramePr>
            <a:graphicFrameLocks noChangeAspect="1"/>
          </p:cNvGraphicFramePr>
          <p:nvPr/>
        </p:nvGraphicFramePr>
        <p:xfrm>
          <a:off x="1149350" y="2133600"/>
          <a:ext cx="2725738" cy="774700"/>
        </p:xfrm>
        <a:graphic>
          <a:graphicData uri="http://schemas.openxmlformats.org/presentationml/2006/ole">
            <mc:AlternateContent xmlns:mc="http://schemas.openxmlformats.org/markup-compatibility/2006">
              <mc:Choice xmlns:v="urn:schemas-microsoft-com:vml" Requires="v">
                <p:oleObj spid="_x0000_s43076" name="Equation" r:id="rId3" imgW="1371600" imgH="393700" progId="Equation.DSMT4">
                  <p:embed/>
                </p:oleObj>
              </mc:Choice>
              <mc:Fallback>
                <p:oleObj name="Equation" r:id="rId3" imgW="1371600" imgH="393700" progId="Equation.DSMT4">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350" y="2133600"/>
                        <a:ext cx="2725738"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4" name="Object 6"/>
          <p:cNvGraphicFramePr>
            <a:graphicFrameLocks noChangeAspect="1"/>
          </p:cNvGraphicFramePr>
          <p:nvPr/>
        </p:nvGraphicFramePr>
        <p:xfrm>
          <a:off x="1619250" y="3068638"/>
          <a:ext cx="1485900" cy="908050"/>
        </p:xfrm>
        <a:graphic>
          <a:graphicData uri="http://schemas.openxmlformats.org/presentationml/2006/ole">
            <mc:AlternateContent xmlns:mc="http://schemas.openxmlformats.org/markup-compatibility/2006">
              <mc:Choice xmlns:v="urn:schemas-microsoft-com:vml" Requires="v">
                <p:oleObj spid="_x0000_s43077" name="公式" r:id="rId5" imgW="685800" imgH="419100" progId="Equation.3">
                  <p:embed/>
                </p:oleObj>
              </mc:Choice>
              <mc:Fallback>
                <p:oleObj name="公式" r:id="rId5" imgW="685800" imgH="419100" progId="Equation.3">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068638"/>
                        <a:ext cx="148590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5" name="Object 7"/>
          <p:cNvGraphicFramePr>
            <a:graphicFrameLocks noChangeAspect="1"/>
          </p:cNvGraphicFramePr>
          <p:nvPr/>
        </p:nvGraphicFramePr>
        <p:xfrm>
          <a:off x="1908175" y="4292600"/>
          <a:ext cx="1260475" cy="771525"/>
        </p:xfrm>
        <a:graphic>
          <a:graphicData uri="http://schemas.openxmlformats.org/presentationml/2006/ole">
            <mc:AlternateContent xmlns:mc="http://schemas.openxmlformats.org/markup-compatibility/2006">
              <mc:Choice xmlns:v="urn:schemas-microsoft-com:vml" Requires="v">
                <p:oleObj spid="_x0000_s43078" name="公式" r:id="rId7" imgW="634725" imgH="393529" progId="Equation.3">
                  <p:embed/>
                </p:oleObj>
              </mc:Choice>
              <mc:Fallback>
                <p:oleObj name="公式" r:id="rId7" imgW="634725" imgH="393529" progId="Equation.3">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292600"/>
                        <a:ext cx="12604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6" name="Text Box 8"/>
          <p:cNvSpPr txBox="1">
            <a:spLocks noChangeArrowheads="1"/>
          </p:cNvSpPr>
          <p:nvPr/>
        </p:nvSpPr>
        <p:spPr bwMode="auto">
          <a:xfrm>
            <a:off x="754063" y="4508500"/>
            <a:ext cx="898525" cy="396875"/>
          </a:xfrm>
          <a:prstGeom prst="rect">
            <a:avLst/>
          </a:prstGeom>
          <a:noFill/>
          <a:ln w="9525">
            <a:noFill/>
            <a:miter lim="800000"/>
            <a:headEnd/>
            <a:tailEnd/>
          </a:ln>
          <a:effectLst/>
        </p:spPr>
        <p:txBody>
          <a:bodyPr>
            <a:spAutoFit/>
          </a:bodyPr>
          <a:lstStyle/>
          <a:p>
            <a:pPr algn="ctr">
              <a:spcBef>
                <a:spcPct val="50000"/>
              </a:spcBef>
            </a:pPr>
            <a:r>
              <a:rPr kumimoji="0" lang="zh-CN" altLang="en-US" b="1">
                <a:effectLst>
                  <a:outerShdw blurRad="38100" dist="38100" dir="2700000" algn="tl">
                    <a:srgbClr val="C0C0C0"/>
                  </a:outerShdw>
                </a:effectLst>
                <a:latin typeface="Arial" charset="0"/>
              </a:rPr>
              <a:t>或</a:t>
            </a:r>
          </a:p>
        </p:txBody>
      </p:sp>
      <p:sp>
        <p:nvSpPr>
          <p:cNvPr id="43017" name="Text Box 9"/>
          <p:cNvSpPr txBox="1">
            <a:spLocks noChangeArrowheads="1"/>
          </p:cNvSpPr>
          <p:nvPr/>
        </p:nvSpPr>
        <p:spPr bwMode="auto">
          <a:xfrm>
            <a:off x="950913" y="5281613"/>
            <a:ext cx="2828925" cy="396875"/>
          </a:xfrm>
          <a:prstGeom prst="rect">
            <a:avLst/>
          </a:prstGeom>
          <a:noFill/>
          <a:ln w="9525">
            <a:noFill/>
            <a:miter lim="800000"/>
            <a:headEnd/>
            <a:tailEnd/>
          </a:ln>
          <a:effectLst/>
        </p:spPr>
        <p:txBody>
          <a:bodyPr>
            <a:spAutoFit/>
          </a:bodyPr>
          <a:lstStyle/>
          <a:p>
            <a:r>
              <a:rPr kumimoji="0" lang="zh-CN" altLang="en-US" b="1">
                <a:effectLst>
                  <a:outerShdw blurRad="38100" dist="38100" dir="2700000" algn="tl">
                    <a:srgbClr val="C0C0C0"/>
                  </a:outerShdw>
                </a:effectLst>
                <a:latin typeface="Arial" charset="0"/>
              </a:rPr>
              <a:t>也称为后向矩形法。</a:t>
            </a:r>
          </a:p>
        </p:txBody>
      </p:sp>
      <p:sp>
        <p:nvSpPr>
          <p:cNvPr id="43038" name="Text Box 30"/>
          <p:cNvSpPr txBox="1">
            <a:spLocks noChangeArrowheads="1"/>
          </p:cNvSpPr>
          <p:nvPr/>
        </p:nvSpPr>
        <p:spPr bwMode="auto">
          <a:xfrm>
            <a:off x="4859338" y="5229225"/>
            <a:ext cx="4284662" cy="415925"/>
          </a:xfrm>
          <a:prstGeom prst="rect">
            <a:avLst/>
          </a:prstGeom>
          <a:noFill/>
          <a:ln w="9525">
            <a:noFill/>
            <a:miter lim="800000"/>
            <a:headEnd/>
            <a:tailEnd/>
          </a:ln>
        </p:spPr>
        <p:txBody>
          <a:bodyPr/>
          <a:lstStyle/>
          <a:p>
            <a:r>
              <a:rPr kumimoji="0" lang="zh-CN" altLang="en-US" sz="1800" b="1">
                <a:effectLst>
                  <a:outerShdw blurRad="38100" dist="38100" dir="2700000" algn="tl">
                    <a:srgbClr val="C0C0C0"/>
                  </a:outerShdw>
                </a:effectLst>
              </a:rPr>
              <a:t>图</a:t>
            </a:r>
            <a:r>
              <a:rPr kumimoji="0" lang="en-US" altLang="zh-CN" sz="1800" b="1">
                <a:effectLst>
                  <a:outerShdw blurRad="38100" dist="38100" dir="2700000" algn="tl">
                    <a:srgbClr val="C0C0C0"/>
                  </a:outerShdw>
                </a:effectLst>
              </a:rPr>
              <a:t>4.4 </a:t>
            </a:r>
            <a:r>
              <a:rPr kumimoji="0" lang="zh-CN" altLang="en-US" sz="1800" b="1">
                <a:effectLst>
                  <a:outerShdw blurRad="38100" dist="38100" dir="2700000" algn="tl">
                    <a:srgbClr val="C0C0C0"/>
                  </a:outerShdw>
                </a:effectLst>
              </a:rPr>
              <a:t>后向差分变换与后向矩形积分</a:t>
            </a:r>
            <a:endParaRPr kumimoji="0" lang="zh-CN" altLang="en-US" sz="1800" b="1">
              <a:effectLst>
                <a:outerShdw blurRad="38100" dist="38100" dir="2700000" algn="tl">
                  <a:srgbClr val="C0C0C0"/>
                </a:outerShdw>
              </a:effectLst>
              <a:latin typeface="Arial" charset="0"/>
            </a:endParaRPr>
          </a:p>
        </p:txBody>
      </p:sp>
      <p:grpSp>
        <p:nvGrpSpPr>
          <p:cNvPr id="43040" name="Group 32"/>
          <p:cNvGrpSpPr>
            <a:grpSpLocks/>
          </p:cNvGrpSpPr>
          <p:nvPr/>
        </p:nvGrpSpPr>
        <p:grpSpPr bwMode="auto">
          <a:xfrm>
            <a:off x="4643438" y="2708275"/>
            <a:ext cx="4164012" cy="2374900"/>
            <a:chOff x="2925" y="1706"/>
            <a:chExt cx="2623" cy="1496"/>
          </a:xfrm>
        </p:grpSpPr>
        <p:sp>
          <p:nvSpPr>
            <p:cNvPr id="43020" name="Freeform 12"/>
            <p:cNvSpPr>
              <a:spLocks/>
            </p:cNvSpPr>
            <p:nvPr/>
          </p:nvSpPr>
          <p:spPr bwMode="auto">
            <a:xfrm>
              <a:off x="3187" y="1731"/>
              <a:ext cx="2097" cy="1135"/>
            </a:xfrm>
            <a:custGeom>
              <a:avLst/>
              <a:gdLst/>
              <a:ahLst/>
              <a:cxnLst>
                <a:cxn ang="0">
                  <a:pos x="0" y="0"/>
                </a:cxn>
                <a:cxn ang="0">
                  <a:pos x="0" y="1722"/>
                </a:cxn>
                <a:cxn ang="0">
                  <a:pos x="2160" y="1716"/>
                </a:cxn>
              </a:cxnLst>
              <a:rect l="0" t="0" r="r" b="b"/>
              <a:pathLst>
                <a:path w="2160" h="1722">
                  <a:moveTo>
                    <a:pt x="0" y="0"/>
                  </a:moveTo>
                  <a:lnTo>
                    <a:pt x="0" y="1722"/>
                  </a:lnTo>
                  <a:lnTo>
                    <a:pt x="2160" y="1716"/>
                  </a:lnTo>
                </a:path>
              </a:pathLst>
            </a:custGeom>
            <a:noFill/>
            <a:ln w="9525">
              <a:solidFill>
                <a:srgbClr val="000000"/>
              </a:solidFill>
              <a:round/>
              <a:headEnd type="triangle" w="sm" len="sm"/>
              <a:tailEnd type="triangle" w="sm" len="sm"/>
            </a:ln>
          </p:spPr>
          <p:txBody>
            <a:bodyPr/>
            <a:lstStyle/>
            <a:p>
              <a:endParaRPr lang="zh-CN" altLang="en-US"/>
            </a:p>
          </p:txBody>
        </p:sp>
        <p:sp>
          <p:nvSpPr>
            <p:cNvPr id="43021" name="Text Box 13"/>
            <p:cNvSpPr txBox="1">
              <a:spLocks noChangeArrowheads="1"/>
            </p:cNvSpPr>
            <p:nvPr/>
          </p:nvSpPr>
          <p:spPr bwMode="auto">
            <a:xfrm>
              <a:off x="5103" y="2840"/>
              <a:ext cx="445" cy="303"/>
            </a:xfrm>
            <a:prstGeom prst="rect">
              <a:avLst/>
            </a:prstGeom>
            <a:noFill/>
            <a:ln w="9525">
              <a:noFill/>
              <a:miter lim="800000"/>
              <a:headEnd/>
              <a:tailEnd/>
            </a:ln>
          </p:spPr>
          <p:txBody>
            <a:bodyPr/>
            <a:lstStyle/>
            <a:p>
              <a:pPr algn="just"/>
              <a:r>
                <a:rPr kumimoji="0" lang="en-US" altLang="zh-CN" i="1">
                  <a:effectLst>
                    <a:outerShdw blurRad="38100" dist="38100" dir="2700000" algn="tl">
                      <a:srgbClr val="C0C0C0"/>
                    </a:outerShdw>
                  </a:effectLst>
                </a:rPr>
                <a:t>t</a:t>
              </a:r>
              <a:r>
                <a:rPr kumimoji="0" lang="en-US" altLang="zh-CN">
                  <a:effectLst>
                    <a:outerShdw blurRad="38100" dist="38100" dir="2700000" algn="tl">
                      <a:srgbClr val="C0C0C0"/>
                    </a:outerShdw>
                  </a:effectLst>
                </a:rPr>
                <a:t> </a:t>
              </a:r>
              <a:endParaRPr kumimoji="0" lang="en-US" altLang="zh-CN">
                <a:effectLst>
                  <a:outerShdw blurRad="38100" dist="38100" dir="2700000" algn="tl">
                    <a:srgbClr val="C0C0C0"/>
                  </a:outerShdw>
                </a:effectLst>
                <a:latin typeface="Arial" charset="0"/>
              </a:endParaRPr>
            </a:p>
          </p:txBody>
        </p:sp>
        <p:sp>
          <p:nvSpPr>
            <p:cNvPr id="43022" name="Text Box 14"/>
            <p:cNvSpPr txBox="1">
              <a:spLocks noChangeArrowheads="1"/>
            </p:cNvSpPr>
            <p:nvPr/>
          </p:nvSpPr>
          <p:spPr bwMode="auto">
            <a:xfrm>
              <a:off x="2925" y="1706"/>
              <a:ext cx="455" cy="303"/>
            </a:xfrm>
            <a:prstGeom prst="rect">
              <a:avLst/>
            </a:prstGeom>
            <a:noFill/>
            <a:ln w="9525">
              <a:noFill/>
              <a:miter lim="800000"/>
              <a:headEnd/>
              <a:tailEnd/>
            </a:ln>
          </p:spPr>
          <p:txBody>
            <a:bodyPr/>
            <a:lstStyle/>
            <a:p>
              <a:pPr algn="just"/>
              <a:r>
                <a:rPr kumimoji="0" lang="en-US" altLang="zh-CN" i="1">
                  <a:effectLst>
                    <a:outerShdw blurRad="38100" dist="38100" dir="2700000" algn="tl">
                      <a:srgbClr val="C0C0C0"/>
                    </a:outerShdw>
                  </a:effectLst>
                </a:rPr>
                <a:t>e</a:t>
              </a:r>
              <a:r>
                <a:rPr kumimoji="0" lang="en-US" altLang="zh-CN">
                  <a:effectLst>
                    <a:outerShdw blurRad="38100" dist="38100" dir="2700000" algn="tl">
                      <a:srgbClr val="C0C0C0"/>
                    </a:outerShdw>
                  </a:effectLst>
                </a:rPr>
                <a:t>(</a:t>
              </a:r>
              <a:r>
                <a:rPr kumimoji="0" lang="en-US" altLang="zh-CN" i="1">
                  <a:effectLst>
                    <a:outerShdw blurRad="38100" dist="38100" dir="2700000" algn="tl">
                      <a:srgbClr val="C0C0C0"/>
                    </a:outerShdw>
                  </a:effectLst>
                </a:rPr>
                <a:t>t</a:t>
              </a:r>
              <a:r>
                <a:rPr kumimoji="0" lang="en-US" altLang="zh-CN">
                  <a:effectLst>
                    <a:outerShdw blurRad="38100" dist="38100" dir="2700000" algn="tl">
                      <a:srgbClr val="C0C0C0"/>
                    </a:outerShdw>
                  </a:effectLst>
                </a:rPr>
                <a:t>)</a:t>
              </a:r>
              <a:endParaRPr kumimoji="0" lang="en-US" altLang="zh-CN">
                <a:effectLst>
                  <a:outerShdw blurRad="38100" dist="38100" dir="2700000" algn="tl">
                    <a:srgbClr val="C0C0C0"/>
                  </a:outerShdw>
                </a:effectLst>
                <a:latin typeface="Arial" charset="0"/>
              </a:endParaRPr>
            </a:p>
          </p:txBody>
        </p:sp>
        <p:sp>
          <p:nvSpPr>
            <p:cNvPr id="43023" name="Rectangle 15" descr="浅色上对角线"/>
            <p:cNvSpPr>
              <a:spLocks noChangeArrowheads="1"/>
            </p:cNvSpPr>
            <p:nvPr/>
          </p:nvSpPr>
          <p:spPr bwMode="auto">
            <a:xfrm>
              <a:off x="3177" y="2221"/>
              <a:ext cx="207" cy="641"/>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3024" name="Rectangle 16" descr="浅色上对角线"/>
            <p:cNvSpPr>
              <a:spLocks noChangeArrowheads="1"/>
            </p:cNvSpPr>
            <p:nvPr/>
          </p:nvSpPr>
          <p:spPr bwMode="auto">
            <a:xfrm>
              <a:off x="3384" y="2143"/>
              <a:ext cx="206" cy="719"/>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3025" name="Rectangle 17" descr="浅色上对角线"/>
            <p:cNvSpPr>
              <a:spLocks noChangeArrowheads="1"/>
            </p:cNvSpPr>
            <p:nvPr/>
          </p:nvSpPr>
          <p:spPr bwMode="auto">
            <a:xfrm>
              <a:off x="3589" y="2114"/>
              <a:ext cx="197" cy="748"/>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3026" name="Rectangle 18" descr="浅色上对角线"/>
            <p:cNvSpPr>
              <a:spLocks noChangeArrowheads="1"/>
            </p:cNvSpPr>
            <p:nvPr/>
          </p:nvSpPr>
          <p:spPr bwMode="auto">
            <a:xfrm>
              <a:off x="3786" y="2201"/>
              <a:ext cx="207" cy="661"/>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3027" name="Rectangle 19" descr="浅色上对角线"/>
            <p:cNvSpPr>
              <a:spLocks noChangeArrowheads="1"/>
            </p:cNvSpPr>
            <p:nvPr/>
          </p:nvSpPr>
          <p:spPr bwMode="auto">
            <a:xfrm>
              <a:off x="3993" y="2288"/>
              <a:ext cx="237" cy="573"/>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3028" name="Rectangle 20" descr="浅色上对角线"/>
            <p:cNvSpPr>
              <a:spLocks noChangeArrowheads="1"/>
            </p:cNvSpPr>
            <p:nvPr/>
          </p:nvSpPr>
          <p:spPr bwMode="auto">
            <a:xfrm>
              <a:off x="4209" y="2259"/>
              <a:ext cx="207" cy="603"/>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3029" name="Rectangle 21" descr="浅色上对角线"/>
            <p:cNvSpPr>
              <a:spLocks noChangeArrowheads="1"/>
            </p:cNvSpPr>
            <p:nvPr/>
          </p:nvSpPr>
          <p:spPr bwMode="auto">
            <a:xfrm>
              <a:off x="4416" y="2143"/>
              <a:ext cx="207" cy="719"/>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3030" name="Rectangle 22" descr="浅色上对角线"/>
            <p:cNvSpPr>
              <a:spLocks noChangeArrowheads="1"/>
            </p:cNvSpPr>
            <p:nvPr/>
          </p:nvSpPr>
          <p:spPr bwMode="auto">
            <a:xfrm>
              <a:off x="4613" y="2065"/>
              <a:ext cx="207" cy="797"/>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3031" name="Text Box 23"/>
            <p:cNvSpPr txBox="1">
              <a:spLocks noChangeArrowheads="1"/>
            </p:cNvSpPr>
            <p:nvPr/>
          </p:nvSpPr>
          <p:spPr bwMode="auto">
            <a:xfrm>
              <a:off x="3094" y="2889"/>
              <a:ext cx="445" cy="303"/>
            </a:xfrm>
            <a:prstGeom prst="rect">
              <a:avLst/>
            </a:prstGeom>
            <a:noFill/>
            <a:ln w="9525">
              <a:noFill/>
              <a:miter lim="800000"/>
              <a:headEnd/>
              <a:tailEnd/>
            </a:ln>
          </p:spPr>
          <p:txBody>
            <a:bodyPr/>
            <a:lstStyle/>
            <a:p>
              <a:pPr algn="just"/>
              <a:r>
                <a:rPr kumimoji="0" lang="en-US" altLang="zh-CN">
                  <a:effectLst>
                    <a:outerShdw blurRad="38100" dist="38100" dir="2700000" algn="tl">
                      <a:srgbClr val="C0C0C0"/>
                    </a:outerShdw>
                  </a:effectLst>
                </a:rPr>
                <a:t>0 </a:t>
              </a:r>
              <a:endParaRPr kumimoji="0" lang="en-US" altLang="zh-CN">
                <a:effectLst>
                  <a:outerShdw blurRad="38100" dist="38100" dir="2700000" algn="tl">
                    <a:srgbClr val="C0C0C0"/>
                  </a:outerShdw>
                </a:effectLst>
                <a:latin typeface="Arial" charset="0"/>
              </a:endParaRPr>
            </a:p>
          </p:txBody>
        </p:sp>
        <p:sp>
          <p:nvSpPr>
            <p:cNvPr id="43032" name="Text Box 24"/>
            <p:cNvSpPr txBox="1">
              <a:spLocks noChangeArrowheads="1"/>
            </p:cNvSpPr>
            <p:nvPr/>
          </p:nvSpPr>
          <p:spPr bwMode="auto">
            <a:xfrm>
              <a:off x="3312" y="2899"/>
              <a:ext cx="445" cy="303"/>
            </a:xfrm>
            <a:prstGeom prst="rect">
              <a:avLst/>
            </a:prstGeom>
            <a:noFill/>
            <a:ln w="9525">
              <a:noFill/>
              <a:miter lim="800000"/>
              <a:headEnd/>
              <a:tailEnd/>
            </a:ln>
          </p:spPr>
          <p:txBody>
            <a:bodyPr/>
            <a:lstStyle/>
            <a:p>
              <a:pPr algn="just"/>
              <a:r>
                <a:rPr kumimoji="0" lang="en-US" altLang="zh-CN" i="1">
                  <a:effectLst>
                    <a:outerShdw blurRad="38100" dist="38100" dir="2700000" algn="tl">
                      <a:srgbClr val="C0C0C0"/>
                    </a:outerShdw>
                  </a:effectLst>
                </a:rPr>
                <a:t>T</a:t>
              </a:r>
              <a:r>
                <a:rPr kumimoji="0" lang="en-US" altLang="zh-CN">
                  <a:effectLst>
                    <a:outerShdw blurRad="38100" dist="38100" dir="2700000" algn="tl">
                      <a:srgbClr val="C0C0C0"/>
                    </a:outerShdw>
                  </a:effectLst>
                </a:rPr>
                <a:t> </a:t>
              </a:r>
              <a:endParaRPr kumimoji="0" lang="en-US" altLang="zh-CN">
                <a:effectLst>
                  <a:outerShdw blurRad="38100" dist="38100" dir="2700000" algn="tl">
                    <a:srgbClr val="C0C0C0"/>
                  </a:outerShdw>
                </a:effectLst>
                <a:latin typeface="Arial" charset="0"/>
              </a:endParaRPr>
            </a:p>
          </p:txBody>
        </p:sp>
        <p:sp>
          <p:nvSpPr>
            <p:cNvPr id="43033" name="Text Box 25"/>
            <p:cNvSpPr txBox="1">
              <a:spLocks noChangeArrowheads="1"/>
            </p:cNvSpPr>
            <p:nvPr/>
          </p:nvSpPr>
          <p:spPr bwMode="auto">
            <a:xfrm>
              <a:off x="3466" y="2899"/>
              <a:ext cx="445" cy="303"/>
            </a:xfrm>
            <a:prstGeom prst="rect">
              <a:avLst/>
            </a:prstGeom>
            <a:noFill/>
            <a:ln w="9525">
              <a:noFill/>
              <a:miter lim="800000"/>
              <a:headEnd/>
              <a:tailEnd/>
            </a:ln>
          </p:spPr>
          <p:txBody>
            <a:bodyPr/>
            <a:lstStyle/>
            <a:p>
              <a:pPr algn="just"/>
              <a:r>
                <a:rPr kumimoji="0" lang="en-US" altLang="zh-CN">
                  <a:effectLst>
                    <a:outerShdw blurRad="38100" dist="38100" dir="2700000" algn="tl">
                      <a:srgbClr val="C0C0C0"/>
                    </a:outerShdw>
                  </a:effectLst>
                </a:rPr>
                <a:t>2</a:t>
              </a:r>
              <a:r>
                <a:rPr kumimoji="0" lang="en-US" altLang="zh-CN" i="1">
                  <a:effectLst>
                    <a:outerShdw blurRad="38100" dist="38100" dir="2700000" algn="tl">
                      <a:srgbClr val="C0C0C0"/>
                    </a:outerShdw>
                  </a:effectLst>
                </a:rPr>
                <a:t>T</a:t>
              </a:r>
              <a:r>
                <a:rPr kumimoji="0" lang="en-US" altLang="zh-CN">
                  <a:effectLst>
                    <a:outerShdw blurRad="38100" dist="38100" dir="2700000" algn="tl">
                      <a:srgbClr val="C0C0C0"/>
                    </a:outerShdw>
                  </a:effectLst>
                </a:rPr>
                <a:t> </a:t>
              </a:r>
              <a:endParaRPr kumimoji="0" lang="en-US" altLang="zh-CN">
                <a:effectLst>
                  <a:outerShdw blurRad="38100" dist="38100" dir="2700000" algn="tl">
                    <a:srgbClr val="C0C0C0"/>
                  </a:outerShdw>
                </a:effectLst>
                <a:latin typeface="Arial" charset="0"/>
              </a:endParaRPr>
            </a:p>
          </p:txBody>
        </p:sp>
        <p:sp>
          <p:nvSpPr>
            <p:cNvPr id="43034" name="Text Box 26"/>
            <p:cNvSpPr txBox="1">
              <a:spLocks noChangeArrowheads="1"/>
            </p:cNvSpPr>
            <p:nvPr/>
          </p:nvSpPr>
          <p:spPr bwMode="auto">
            <a:xfrm>
              <a:off x="4344" y="2887"/>
              <a:ext cx="445" cy="303"/>
            </a:xfrm>
            <a:prstGeom prst="rect">
              <a:avLst/>
            </a:prstGeom>
            <a:noFill/>
            <a:ln w="9525">
              <a:noFill/>
              <a:miter lim="800000"/>
              <a:headEnd/>
              <a:tailEnd/>
            </a:ln>
          </p:spPr>
          <p:txBody>
            <a:bodyPr/>
            <a:lstStyle/>
            <a:p>
              <a:pPr algn="just"/>
              <a:r>
                <a:rPr kumimoji="0" lang="en-US" altLang="zh-CN" i="1">
                  <a:effectLst>
                    <a:outerShdw blurRad="38100" dist="38100" dir="2700000" algn="tl">
                      <a:srgbClr val="C0C0C0"/>
                    </a:outerShdw>
                  </a:effectLst>
                </a:rPr>
                <a:t>kT</a:t>
              </a:r>
              <a:r>
                <a:rPr kumimoji="0" lang="en-US" altLang="zh-CN">
                  <a:effectLst>
                    <a:outerShdw blurRad="38100" dist="38100" dir="2700000" algn="tl">
                      <a:srgbClr val="C0C0C0"/>
                    </a:outerShdw>
                  </a:effectLst>
                </a:rPr>
                <a:t> </a:t>
              </a:r>
              <a:endParaRPr kumimoji="0" lang="en-US" altLang="zh-CN">
                <a:effectLst>
                  <a:outerShdw blurRad="38100" dist="38100" dir="2700000" algn="tl">
                    <a:srgbClr val="C0C0C0"/>
                  </a:outerShdw>
                </a:effectLst>
                <a:latin typeface="Arial" charset="0"/>
              </a:endParaRPr>
            </a:p>
          </p:txBody>
        </p:sp>
        <p:sp>
          <p:nvSpPr>
            <p:cNvPr id="43035" name="Freeform 27"/>
            <p:cNvSpPr>
              <a:spLocks/>
            </p:cNvSpPr>
            <p:nvPr/>
          </p:nvSpPr>
          <p:spPr bwMode="auto">
            <a:xfrm>
              <a:off x="3175" y="2007"/>
              <a:ext cx="1872" cy="369"/>
            </a:xfrm>
            <a:custGeom>
              <a:avLst/>
              <a:gdLst/>
              <a:ahLst/>
              <a:cxnLst>
                <a:cxn ang="0">
                  <a:pos x="0" y="570"/>
                </a:cxn>
                <a:cxn ang="0">
                  <a:pos x="556" y="225"/>
                </a:cxn>
                <a:cxn ang="0">
                  <a:pos x="871" y="165"/>
                </a:cxn>
                <a:cxn ang="0">
                  <a:pos x="1216" y="330"/>
                </a:cxn>
                <a:cxn ang="0">
                  <a:pos x="1666" y="435"/>
                </a:cxn>
                <a:cxn ang="0">
                  <a:pos x="2280" y="120"/>
                </a:cxn>
                <a:cxn ang="0">
                  <a:pos x="2716" y="0"/>
                </a:cxn>
              </a:cxnLst>
              <a:rect l="0" t="0" r="r" b="b"/>
              <a:pathLst>
                <a:path w="2716" h="570">
                  <a:moveTo>
                    <a:pt x="0" y="570"/>
                  </a:moveTo>
                  <a:cubicBezTo>
                    <a:pt x="176" y="417"/>
                    <a:pt x="411" y="292"/>
                    <a:pt x="556" y="225"/>
                  </a:cubicBezTo>
                  <a:cubicBezTo>
                    <a:pt x="701" y="158"/>
                    <a:pt x="761" y="148"/>
                    <a:pt x="871" y="165"/>
                  </a:cubicBezTo>
                  <a:cubicBezTo>
                    <a:pt x="981" y="182"/>
                    <a:pt x="1084" y="285"/>
                    <a:pt x="1216" y="330"/>
                  </a:cubicBezTo>
                  <a:cubicBezTo>
                    <a:pt x="1348" y="375"/>
                    <a:pt x="1489" y="470"/>
                    <a:pt x="1666" y="435"/>
                  </a:cubicBezTo>
                  <a:cubicBezTo>
                    <a:pt x="1843" y="400"/>
                    <a:pt x="2105" y="192"/>
                    <a:pt x="2280" y="120"/>
                  </a:cubicBezTo>
                  <a:cubicBezTo>
                    <a:pt x="2455" y="48"/>
                    <a:pt x="2585" y="24"/>
                    <a:pt x="2716" y="0"/>
                  </a:cubicBezTo>
                </a:path>
              </a:pathLst>
            </a:custGeom>
            <a:noFill/>
            <a:ln w="9525">
              <a:solidFill>
                <a:srgbClr val="000000"/>
              </a:solidFill>
              <a:round/>
              <a:headEnd/>
              <a:tailEnd/>
            </a:ln>
          </p:spPr>
          <p:txBody>
            <a:bodyPr/>
            <a:lstStyle/>
            <a:p>
              <a:endParaRPr lang="zh-CN" altLang="en-US"/>
            </a:p>
          </p:txBody>
        </p:sp>
        <p:sp>
          <p:nvSpPr>
            <p:cNvPr id="43036" name="Text Box 28"/>
            <p:cNvSpPr txBox="1">
              <a:spLocks noChangeArrowheads="1"/>
            </p:cNvSpPr>
            <p:nvPr/>
          </p:nvSpPr>
          <p:spPr bwMode="auto">
            <a:xfrm>
              <a:off x="3983" y="2899"/>
              <a:ext cx="548" cy="303"/>
            </a:xfrm>
            <a:prstGeom prst="rect">
              <a:avLst/>
            </a:prstGeom>
            <a:noFill/>
            <a:ln w="9525">
              <a:noFill/>
              <a:miter lim="800000"/>
              <a:headEnd/>
              <a:tailEnd/>
            </a:ln>
          </p:spPr>
          <p:txBody>
            <a:bodyPr/>
            <a:lstStyle/>
            <a:p>
              <a:pPr algn="just"/>
              <a:r>
                <a:rPr kumimoji="0" lang="en-US" altLang="zh-CN" sz="1600">
                  <a:effectLst>
                    <a:outerShdw blurRad="38100" dist="38100" dir="2700000" algn="tl">
                      <a:srgbClr val="C0C0C0"/>
                    </a:outerShdw>
                  </a:effectLst>
                </a:rPr>
                <a:t>(</a:t>
              </a:r>
              <a:r>
                <a:rPr kumimoji="0" lang="en-US" altLang="zh-CN" sz="1600" i="1">
                  <a:effectLst>
                    <a:outerShdw blurRad="38100" dist="38100" dir="2700000" algn="tl">
                      <a:srgbClr val="C0C0C0"/>
                    </a:outerShdw>
                  </a:effectLst>
                </a:rPr>
                <a:t>k</a:t>
              </a:r>
              <a:r>
                <a:rPr kumimoji="0" lang="en-US" altLang="zh-CN" sz="1600">
                  <a:effectLst>
                    <a:outerShdw blurRad="38100" dist="38100" dir="2700000" algn="tl">
                      <a:srgbClr val="C0C0C0"/>
                    </a:outerShdw>
                  </a:effectLst>
                </a:rPr>
                <a:t>-1)</a:t>
              </a:r>
              <a:r>
                <a:rPr kumimoji="0" lang="en-US" altLang="zh-CN" sz="1600" i="1">
                  <a:effectLst>
                    <a:outerShdw blurRad="38100" dist="38100" dir="2700000" algn="tl">
                      <a:srgbClr val="C0C0C0"/>
                    </a:outerShdw>
                  </a:effectLst>
                </a:rPr>
                <a:t>T</a:t>
              </a:r>
              <a:r>
                <a:rPr kumimoji="0" lang="en-US" altLang="zh-CN">
                  <a:effectLst>
                    <a:outerShdw blurRad="38100" dist="38100" dir="2700000" algn="tl">
                      <a:srgbClr val="C0C0C0"/>
                    </a:outerShdw>
                  </a:effectLst>
                </a:rPr>
                <a:t> </a:t>
              </a:r>
              <a:endParaRPr kumimoji="0" lang="en-US" altLang="zh-CN">
                <a:effectLst>
                  <a:outerShdw blurRad="38100" dist="38100" dir="2700000" algn="tl">
                    <a:srgbClr val="C0C0C0"/>
                  </a:outerShdw>
                </a:effectLst>
                <a:latin typeface="Arial" charset="0"/>
              </a:endParaRPr>
            </a:p>
          </p:txBody>
        </p:sp>
        <p:sp>
          <p:nvSpPr>
            <p:cNvPr id="43037" name="Text Box 29"/>
            <p:cNvSpPr txBox="1">
              <a:spLocks noChangeArrowheads="1"/>
            </p:cNvSpPr>
            <p:nvPr/>
          </p:nvSpPr>
          <p:spPr bwMode="auto">
            <a:xfrm>
              <a:off x="3695" y="2860"/>
              <a:ext cx="445" cy="303"/>
            </a:xfrm>
            <a:prstGeom prst="rect">
              <a:avLst/>
            </a:prstGeom>
            <a:noFill/>
            <a:ln w="9525">
              <a:noFill/>
              <a:miter lim="800000"/>
              <a:headEnd/>
              <a:tailEnd/>
            </a:ln>
          </p:spPr>
          <p:txBody>
            <a:bodyPr/>
            <a:lstStyle/>
            <a:p>
              <a:pPr algn="just"/>
              <a:r>
                <a:rPr kumimoji="0" lang="en-US" altLang="zh-CN" b="1" i="1">
                  <a:effectLst>
                    <a:outerShdw blurRad="38100" dist="38100" dir="2700000" algn="tl">
                      <a:srgbClr val="C0C0C0"/>
                    </a:outerShdw>
                  </a:effectLst>
                </a:rPr>
                <a:t>…</a:t>
              </a:r>
              <a:endParaRPr kumimoji="0" lang="en-US" altLang="zh-CN">
                <a:effectLst>
                  <a:outerShdw blurRad="38100" dist="38100" dir="2700000" algn="tl">
                    <a:srgbClr val="C0C0C0"/>
                  </a:outerShdw>
                </a:effectLst>
                <a:latin typeface="Arial" charset="0"/>
              </a:endParaRPr>
            </a:p>
          </p:txBody>
        </p:sp>
        <p:sp>
          <p:nvSpPr>
            <p:cNvPr id="43039" name="Text Box 31"/>
            <p:cNvSpPr txBox="1">
              <a:spLocks noChangeArrowheads="1"/>
            </p:cNvSpPr>
            <p:nvPr/>
          </p:nvSpPr>
          <p:spPr bwMode="auto">
            <a:xfrm>
              <a:off x="4584" y="2831"/>
              <a:ext cx="445" cy="303"/>
            </a:xfrm>
            <a:prstGeom prst="rect">
              <a:avLst/>
            </a:prstGeom>
            <a:noFill/>
            <a:ln w="9525">
              <a:noFill/>
              <a:miter lim="800000"/>
              <a:headEnd/>
              <a:tailEnd/>
            </a:ln>
          </p:spPr>
          <p:txBody>
            <a:bodyPr/>
            <a:lstStyle/>
            <a:p>
              <a:pPr algn="just"/>
              <a:r>
                <a:rPr kumimoji="0" lang="en-US" altLang="zh-CN" b="1" i="1">
                  <a:effectLst>
                    <a:outerShdw blurRad="38100" dist="38100" dir="2700000" algn="tl">
                      <a:srgbClr val="C0C0C0"/>
                    </a:outerShdw>
                  </a:effectLst>
                </a:rPr>
                <a:t>…</a:t>
              </a:r>
              <a:endParaRPr kumimoji="0" lang="en-US" altLang="zh-CN">
                <a:effectLst>
                  <a:outerShdw blurRad="38100" dist="38100" dir="2700000" algn="tl">
                    <a:srgbClr val="C0C0C0"/>
                  </a:outerShdw>
                </a:effectLst>
                <a:latin typeface="Arial" charset="0"/>
              </a:endParaRPr>
            </a:p>
          </p:txBody>
        </p:sp>
      </p:grpSp>
    </p:spTree>
  </p:cSld>
  <p:clrMapOvr>
    <a:masterClrMapping/>
  </p:clrMapOvr>
  <p:transition>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Text Box 5"/>
          <p:cNvSpPr txBox="1">
            <a:spLocks noChangeArrowheads="1"/>
          </p:cNvSpPr>
          <p:nvPr/>
        </p:nvSpPr>
        <p:spPr bwMode="auto">
          <a:xfrm>
            <a:off x="900113" y="1052513"/>
            <a:ext cx="4608512"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solidFill>
                  <a:srgbClr val="0033CC"/>
                </a:solidFill>
                <a:effectLst>
                  <a:outerShdw blurRad="38100" dist="38100" dir="2700000" algn="tl">
                    <a:srgbClr val="C0C0C0"/>
                  </a:outerShdw>
                </a:effectLst>
              </a:rPr>
              <a:t>与 </a:t>
            </a:r>
            <a:r>
              <a:rPr kumimoji="0" lang="en-US" altLang="zh-CN" sz="2400" b="1">
                <a:solidFill>
                  <a:srgbClr val="0033CC"/>
                </a:solidFill>
                <a:effectLst>
                  <a:outerShdw blurRad="38100" dist="38100" dir="2700000" algn="tl">
                    <a:srgbClr val="C0C0C0"/>
                  </a:outerShdw>
                </a:effectLst>
              </a:rPr>
              <a:t>S </a:t>
            </a:r>
            <a:r>
              <a:rPr kumimoji="0" lang="zh-CN" altLang="en-US" sz="2400" b="1">
                <a:solidFill>
                  <a:srgbClr val="0033CC"/>
                </a:solidFill>
                <a:effectLst>
                  <a:outerShdw blurRad="38100" dist="38100" dir="2700000" algn="tl">
                    <a:srgbClr val="C0C0C0"/>
                  </a:outerShdw>
                </a:effectLst>
              </a:rPr>
              <a:t>平面的稳定域对应关系：</a:t>
            </a:r>
          </a:p>
        </p:txBody>
      </p:sp>
      <p:sp>
        <p:nvSpPr>
          <p:cNvPr id="44038" name="Text Box 6"/>
          <p:cNvSpPr txBox="1">
            <a:spLocks noChangeArrowheads="1"/>
          </p:cNvSpPr>
          <p:nvPr/>
        </p:nvSpPr>
        <p:spPr bwMode="auto">
          <a:xfrm>
            <a:off x="950913" y="1625600"/>
            <a:ext cx="3255962" cy="396875"/>
          </a:xfrm>
          <a:prstGeom prst="rect">
            <a:avLst/>
          </a:prstGeom>
          <a:noFill/>
          <a:ln w="12700" cap="sq">
            <a:noFill/>
            <a:miter lim="800000"/>
            <a:headEnd type="none" w="sm" len="sm"/>
            <a:tailEnd type="none" w="sm" len="sm"/>
          </a:ln>
          <a:effectLst/>
        </p:spPr>
        <p:txBody>
          <a:bodyPr wrap="none">
            <a:spAutoFit/>
          </a:bodyPr>
          <a:lstStyle/>
          <a:p>
            <a:pPr eaLnBrk="0" hangingPunct="0"/>
            <a:r>
              <a:rPr kumimoji="0" lang="en-US" altLang="zh-CN" b="1">
                <a:effectLst>
                  <a:outerShdw blurRad="38100" dist="38100" dir="2700000" algn="tl">
                    <a:srgbClr val="C0C0C0"/>
                  </a:outerShdw>
                </a:effectLst>
              </a:rPr>
              <a:t>S </a:t>
            </a:r>
            <a:r>
              <a:rPr kumimoji="0" lang="zh-CN" altLang="en-US" b="1">
                <a:effectLst>
                  <a:outerShdw blurRad="38100" dist="38100" dir="2700000" algn="tl">
                    <a:srgbClr val="C0C0C0"/>
                  </a:outerShdw>
                </a:effectLst>
              </a:rPr>
              <a:t>平面的稳定域为：</a:t>
            </a:r>
            <a:r>
              <a:rPr kumimoji="0" lang="en-US" altLang="zh-CN" b="1">
                <a:effectLst>
                  <a:outerShdw blurRad="38100" dist="38100" dir="2700000" algn="tl">
                    <a:srgbClr val="C0C0C0"/>
                  </a:outerShdw>
                </a:effectLst>
              </a:rPr>
              <a:t>Re(s)&lt;0</a:t>
            </a:r>
          </a:p>
        </p:txBody>
      </p:sp>
      <p:sp>
        <p:nvSpPr>
          <p:cNvPr id="44039" name="Text Box 7"/>
          <p:cNvSpPr txBox="1">
            <a:spLocks noChangeArrowheads="1"/>
          </p:cNvSpPr>
          <p:nvPr/>
        </p:nvSpPr>
        <p:spPr bwMode="auto">
          <a:xfrm>
            <a:off x="1023938" y="2298700"/>
            <a:ext cx="2108200" cy="396875"/>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b="1">
                <a:effectLst>
                  <a:outerShdw blurRad="38100" dist="38100" dir="2700000" algn="tl">
                    <a:srgbClr val="C0C0C0"/>
                  </a:outerShdw>
                </a:effectLst>
              </a:rPr>
              <a:t>对应</a:t>
            </a:r>
            <a:r>
              <a:rPr kumimoji="0" lang="en-US" altLang="zh-CN" b="1">
                <a:effectLst>
                  <a:outerShdw blurRad="38100" dist="38100" dir="2700000" algn="tl">
                    <a:srgbClr val="C0C0C0"/>
                  </a:outerShdw>
                </a:effectLst>
              </a:rPr>
              <a:t>Z</a:t>
            </a:r>
            <a:r>
              <a:rPr kumimoji="0" lang="zh-CN" altLang="en-US" b="1">
                <a:effectLst>
                  <a:outerShdw blurRad="38100" dist="38100" dir="2700000" algn="tl">
                    <a:srgbClr val="C0C0C0"/>
                  </a:outerShdw>
                </a:effectLst>
              </a:rPr>
              <a:t>平面：</a:t>
            </a:r>
          </a:p>
        </p:txBody>
      </p:sp>
      <p:graphicFrame>
        <p:nvGraphicFramePr>
          <p:cNvPr id="44040" name="Object 8"/>
          <p:cNvGraphicFramePr>
            <a:graphicFrameLocks noChangeAspect="1"/>
          </p:cNvGraphicFramePr>
          <p:nvPr/>
        </p:nvGraphicFramePr>
        <p:xfrm>
          <a:off x="2916238" y="2205038"/>
          <a:ext cx="2879725" cy="800100"/>
        </p:xfrm>
        <a:graphic>
          <a:graphicData uri="http://schemas.openxmlformats.org/presentationml/2006/ole">
            <mc:AlternateContent xmlns:mc="http://schemas.openxmlformats.org/markup-compatibility/2006">
              <mc:Choice xmlns:v="urn:schemas-microsoft-com:vml" Requires="v">
                <p:oleObj spid="_x0000_s44127" name="Equation" r:id="rId3" imgW="56489400" imgH="15434280" progId="Equation.DSMT4">
                  <p:embed/>
                </p:oleObj>
              </mc:Choice>
              <mc:Fallback>
                <p:oleObj name="Equation" r:id="rId3" imgW="56489400" imgH="15434280" progId="Equation.DSMT4">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205038"/>
                        <a:ext cx="2879725"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1" name="Text Box 9"/>
          <p:cNvSpPr txBox="1">
            <a:spLocks noChangeArrowheads="1"/>
          </p:cNvSpPr>
          <p:nvPr/>
        </p:nvSpPr>
        <p:spPr bwMode="auto">
          <a:xfrm>
            <a:off x="1095375" y="3362325"/>
            <a:ext cx="668338" cy="396875"/>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b="1">
                <a:effectLst>
                  <a:outerShdw blurRad="38100" dist="38100" dir="2700000" algn="tl">
                    <a:srgbClr val="C0C0C0"/>
                  </a:outerShdw>
                </a:effectLst>
              </a:rPr>
              <a:t>令</a:t>
            </a:r>
          </a:p>
        </p:txBody>
      </p:sp>
      <p:graphicFrame>
        <p:nvGraphicFramePr>
          <p:cNvPr id="44042" name="Object 10"/>
          <p:cNvGraphicFramePr>
            <a:graphicFrameLocks noChangeAspect="1"/>
          </p:cNvGraphicFramePr>
          <p:nvPr/>
        </p:nvGraphicFramePr>
        <p:xfrm>
          <a:off x="1692275" y="3429000"/>
          <a:ext cx="1295400" cy="341313"/>
        </p:xfrm>
        <a:graphic>
          <a:graphicData uri="http://schemas.openxmlformats.org/presentationml/2006/ole">
            <mc:AlternateContent xmlns:mc="http://schemas.openxmlformats.org/markup-compatibility/2006">
              <mc:Choice xmlns:v="urn:schemas-microsoft-com:vml" Requires="v">
                <p:oleObj spid="_x0000_s44128" name="Equation" r:id="rId5" imgW="23157000" imgH="6084720" progId="Equation.DSMT4">
                  <p:embed/>
                </p:oleObj>
              </mc:Choice>
              <mc:Fallback>
                <p:oleObj name="Equation" r:id="rId5" imgW="23157000" imgH="6084720" progId="Equation.DSMT4">
                  <p:embed/>
                  <p:pic>
                    <p:nvPicPr>
                      <p:cNvPr id="0"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429000"/>
                        <a:ext cx="12954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3" name="Object 11"/>
          <p:cNvGraphicFramePr>
            <a:graphicFrameLocks noChangeAspect="1"/>
          </p:cNvGraphicFramePr>
          <p:nvPr/>
        </p:nvGraphicFramePr>
        <p:xfrm>
          <a:off x="1835150" y="4005263"/>
          <a:ext cx="2232025" cy="811212"/>
        </p:xfrm>
        <a:graphic>
          <a:graphicData uri="http://schemas.openxmlformats.org/presentationml/2006/ole">
            <mc:AlternateContent xmlns:mc="http://schemas.openxmlformats.org/markup-compatibility/2006">
              <mc:Choice xmlns:v="urn:schemas-microsoft-com:vml" Requires="v">
                <p:oleObj spid="_x0000_s44129" name="Equation" r:id="rId7" imgW="39823200" imgH="14621400" progId="Equation.DSMT4">
                  <p:embed/>
                </p:oleObj>
              </mc:Choice>
              <mc:Fallback>
                <p:oleObj name="Equation" r:id="rId7" imgW="39823200" imgH="14621400" progId="Equation.DSMT4">
                  <p:embed/>
                  <p:pic>
                    <p:nvPicPr>
                      <p:cNvPr id="0" name="Picture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005263"/>
                        <a:ext cx="2232025"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4" name="Text Box 12"/>
          <p:cNvSpPr txBox="1">
            <a:spLocks noChangeArrowheads="1"/>
          </p:cNvSpPr>
          <p:nvPr/>
        </p:nvSpPr>
        <p:spPr bwMode="auto">
          <a:xfrm>
            <a:off x="1095375" y="4225925"/>
            <a:ext cx="955675" cy="396875"/>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b="1">
                <a:effectLst>
                  <a:outerShdw blurRad="38100" dist="38100" dir="2700000" algn="tl">
                    <a:srgbClr val="C0C0C0"/>
                  </a:outerShdw>
                </a:effectLst>
              </a:rPr>
              <a:t>则</a:t>
            </a:r>
          </a:p>
        </p:txBody>
      </p:sp>
      <p:sp>
        <p:nvSpPr>
          <p:cNvPr id="44045" name="Text Box 13"/>
          <p:cNvSpPr txBox="1">
            <a:spLocks noChangeArrowheads="1"/>
          </p:cNvSpPr>
          <p:nvPr/>
        </p:nvSpPr>
        <p:spPr bwMode="auto">
          <a:xfrm>
            <a:off x="1095375" y="5233988"/>
            <a:ext cx="739775" cy="396875"/>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b="1">
                <a:effectLst>
                  <a:outerShdw blurRad="38100" dist="38100" dir="2700000" algn="tl">
                    <a:srgbClr val="C0C0C0"/>
                  </a:outerShdw>
                </a:effectLst>
              </a:rPr>
              <a:t>即</a:t>
            </a:r>
          </a:p>
        </p:txBody>
      </p:sp>
      <p:graphicFrame>
        <p:nvGraphicFramePr>
          <p:cNvPr id="44046" name="Object 14"/>
          <p:cNvGraphicFramePr>
            <a:graphicFrameLocks noChangeAspect="1"/>
          </p:cNvGraphicFramePr>
          <p:nvPr/>
        </p:nvGraphicFramePr>
        <p:xfrm>
          <a:off x="1763713" y="5084763"/>
          <a:ext cx="6911975" cy="760412"/>
        </p:xfrm>
        <a:graphic>
          <a:graphicData uri="http://schemas.openxmlformats.org/presentationml/2006/ole">
            <mc:AlternateContent xmlns:mc="http://schemas.openxmlformats.org/markup-compatibility/2006">
              <mc:Choice xmlns:v="urn:schemas-microsoft-com:vml" Requires="v">
                <p:oleObj spid="_x0000_s44130" name="Equation" r:id="rId9" imgW="141445440" imgH="15434280" progId="Equation.DSMT4">
                  <p:embed/>
                </p:oleObj>
              </mc:Choice>
              <mc:Fallback>
                <p:oleObj name="Equation" r:id="rId9" imgW="141445440" imgH="15434280" progId="Equation.DSMT4">
                  <p:embed/>
                  <p:pic>
                    <p:nvPicPr>
                      <p:cNvPr id="0" name="Picture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5084763"/>
                        <a:ext cx="6911975"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96" name="Text Box 40"/>
          <p:cNvSpPr txBox="1">
            <a:spLocks noChangeArrowheads="1"/>
          </p:cNvSpPr>
          <p:nvPr/>
        </p:nvSpPr>
        <p:spPr bwMode="auto">
          <a:xfrm>
            <a:off x="1042988" y="1171575"/>
            <a:ext cx="2376487" cy="396875"/>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b="1">
                <a:effectLst>
                  <a:outerShdw blurRad="38100" dist="38100" dir="2700000" algn="tl">
                    <a:srgbClr val="C0C0C0"/>
                  </a:outerShdw>
                </a:effectLst>
              </a:rPr>
              <a:t>上式可以写成</a:t>
            </a:r>
          </a:p>
        </p:txBody>
      </p:sp>
      <p:sp>
        <p:nvSpPr>
          <p:cNvPr id="45097" name="Rectangle 41"/>
          <p:cNvSpPr>
            <a:spLocks noChangeArrowheads="1"/>
          </p:cNvSpPr>
          <p:nvPr/>
        </p:nvSpPr>
        <p:spPr bwMode="auto">
          <a:xfrm>
            <a:off x="0" y="3228975"/>
            <a:ext cx="9144000" cy="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45098" name="Object 42"/>
          <p:cNvGraphicFramePr>
            <a:graphicFrameLocks noChangeAspect="1"/>
          </p:cNvGraphicFramePr>
          <p:nvPr/>
        </p:nvGraphicFramePr>
        <p:xfrm>
          <a:off x="2843213" y="1844675"/>
          <a:ext cx="2160587" cy="744538"/>
        </p:xfrm>
        <a:graphic>
          <a:graphicData uri="http://schemas.openxmlformats.org/presentationml/2006/ole">
            <mc:AlternateContent xmlns:mc="http://schemas.openxmlformats.org/markup-compatibility/2006">
              <mc:Choice xmlns:v="urn:schemas-microsoft-com:vml" Requires="v">
                <p:oleObj spid="_x0000_s45119" name="Equation" r:id="rId3" imgW="43075080" imgH="15027840" progId="Equation.DSMT4">
                  <p:embed/>
                </p:oleObj>
              </mc:Choice>
              <mc:Fallback>
                <p:oleObj name="Equation" r:id="rId3" imgW="43075080" imgH="15027840" progId="Equation.DSMT4">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844675"/>
                        <a:ext cx="2160587"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099" name="Picture 43" descr="410"/>
          <p:cNvPicPr>
            <a:picLocks noChangeAspect="1" noChangeArrowheads="1" noCrop="1"/>
          </p:cNvPicPr>
          <p:nvPr/>
        </p:nvPicPr>
        <p:blipFill>
          <a:blip r:embed="rId5" cstate="print"/>
          <a:srcRect/>
          <a:stretch>
            <a:fillRect/>
          </a:stretch>
        </p:blipFill>
        <p:spPr bwMode="auto">
          <a:xfrm>
            <a:off x="1403350" y="3068638"/>
            <a:ext cx="6408738" cy="2746375"/>
          </a:xfrm>
          <a:prstGeom prst="rect">
            <a:avLst/>
          </a:prstGeom>
          <a:noFill/>
        </p:spPr>
      </p:pic>
    </p:spTree>
  </p:cSld>
  <p:clrMapOvr>
    <a:masterClrMapping/>
  </p:clrMapOvr>
  <p:transition>
    <p:comb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1258888" y="1431925"/>
            <a:ext cx="3600450" cy="519113"/>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800" b="1">
                <a:solidFill>
                  <a:srgbClr val="0033CC"/>
                </a:solidFill>
                <a:effectLst>
                  <a:outerShdw blurRad="38100" dist="38100" dir="2700000" algn="tl">
                    <a:srgbClr val="C0C0C0"/>
                  </a:outerShdw>
                </a:effectLst>
              </a:rPr>
              <a:t>后向差分的特点：</a:t>
            </a:r>
          </a:p>
        </p:txBody>
      </p:sp>
      <p:sp>
        <p:nvSpPr>
          <p:cNvPr id="46085" name="Text Box 5"/>
          <p:cNvSpPr txBox="1">
            <a:spLocks noChangeArrowheads="1"/>
          </p:cNvSpPr>
          <p:nvPr/>
        </p:nvSpPr>
        <p:spPr bwMode="auto">
          <a:xfrm>
            <a:off x="1260475" y="2095500"/>
            <a:ext cx="7559675" cy="3013075"/>
          </a:xfrm>
          <a:prstGeom prst="rect">
            <a:avLst/>
          </a:prstGeom>
          <a:noFill/>
          <a:ln w="12700" cap="sq">
            <a:noFill/>
            <a:miter lim="800000"/>
            <a:headEnd type="none" w="sm" len="sm"/>
            <a:tailEnd type="none" w="sm" len="sm"/>
          </a:ln>
          <a:effectLst/>
        </p:spPr>
        <p:txBody>
          <a:bodyPr>
            <a:spAutoFit/>
          </a:bodyPr>
          <a:lstStyle/>
          <a:p>
            <a:pPr eaLnBrk="0" hangingPunct="0">
              <a:lnSpc>
                <a:spcPct val="200000"/>
              </a:lnSpc>
            </a:pP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1</a:t>
            </a:r>
            <a:r>
              <a:rPr kumimoji="0" lang="zh-CN" altLang="en-US" sz="2400" b="1">
                <a:effectLst>
                  <a:outerShdw blurRad="38100" dist="38100" dir="2700000" algn="tl">
                    <a:srgbClr val="C0C0C0"/>
                  </a:outerShdw>
                </a:effectLst>
              </a:rPr>
              <a:t>）</a:t>
            </a:r>
            <a:r>
              <a:rPr kumimoji="0" lang="zh-CN" altLang="en-US" sz="2400" b="1">
                <a:solidFill>
                  <a:srgbClr val="0033CC"/>
                </a:solidFill>
                <a:effectLst>
                  <a:outerShdw blurRad="38100" dist="38100" dir="2700000" algn="tl">
                    <a:srgbClr val="C0C0C0"/>
                  </a:outerShdw>
                </a:effectLst>
              </a:rPr>
              <a:t>使用方便</a:t>
            </a:r>
            <a:r>
              <a:rPr kumimoji="0" lang="zh-CN" altLang="en-US" sz="2400" b="1">
                <a:effectLst>
                  <a:outerShdw blurRad="38100" dist="38100" dir="2700000" algn="tl">
                    <a:srgbClr val="C0C0C0"/>
                  </a:outerShdw>
                </a:effectLst>
              </a:rPr>
              <a:t>，而且不要求传递函数的因式分解；</a:t>
            </a:r>
          </a:p>
          <a:p>
            <a:pPr eaLnBrk="0" hangingPunct="0">
              <a:lnSpc>
                <a:spcPct val="200000"/>
              </a:lnSpc>
            </a:pP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2</a:t>
            </a:r>
            <a:r>
              <a:rPr kumimoji="0" lang="zh-CN" altLang="en-US" sz="2400" b="1">
                <a:effectLst>
                  <a:outerShdw blurRad="38100" dist="38100" dir="2700000" algn="tl">
                    <a:srgbClr val="C0C0C0"/>
                  </a:outerShdw>
                </a:effectLst>
              </a:rPr>
              <a:t>）当</a:t>
            </a:r>
            <a:r>
              <a:rPr kumimoji="0" lang="en-US" altLang="zh-CN" sz="2400" b="1" i="1">
                <a:effectLst>
                  <a:outerShdw blurRad="38100" dist="38100" dir="2700000" algn="tl">
                    <a:srgbClr val="C0C0C0"/>
                  </a:outerShdw>
                </a:effectLst>
              </a:rPr>
              <a:t>D</a:t>
            </a:r>
            <a:r>
              <a:rPr kumimoji="0" lang="en-US" altLang="zh-CN" sz="2400" b="1">
                <a:effectLst>
                  <a:outerShdw blurRad="38100" dist="38100" dir="2700000" algn="tl">
                    <a:srgbClr val="C0C0C0"/>
                  </a:outerShdw>
                </a:effectLst>
              </a:rPr>
              <a:t>(</a:t>
            </a:r>
            <a:r>
              <a:rPr kumimoji="0" lang="en-US" altLang="zh-CN" sz="2400" b="1" i="1">
                <a:effectLst>
                  <a:outerShdw blurRad="38100" dist="38100" dir="2700000" algn="tl">
                    <a:srgbClr val="C0C0C0"/>
                  </a:outerShdw>
                </a:effectLst>
              </a:rPr>
              <a:t>s</a:t>
            </a:r>
            <a:r>
              <a:rPr kumimoji="0" lang="en-US" altLang="zh-CN" sz="2400" b="1">
                <a:effectLst>
                  <a:outerShdw blurRad="38100" dist="38100" dir="2700000" algn="tl">
                    <a:srgbClr val="C0C0C0"/>
                  </a:outerShdw>
                </a:effectLst>
              </a:rPr>
              <a:t>)</a:t>
            </a:r>
            <a:r>
              <a:rPr kumimoji="0" lang="zh-CN" altLang="en-US" sz="2400" b="1">
                <a:effectLst>
                  <a:outerShdw blurRad="38100" dist="38100" dir="2700000" algn="tl">
                    <a:srgbClr val="C0C0C0"/>
                  </a:outerShdw>
                </a:effectLst>
              </a:rPr>
              <a:t>是稳定的，转换后</a:t>
            </a:r>
            <a:r>
              <a:rPr kumimoji="0" lang="en-US" altLang="zh-CN" sz="2400" b="1" i="1">
                <a:effectLst>
                  <a:outerShdw blurRad="38100" dist="38100" dir="2700000" algn="tl">
                    <a:srgbClr val="C0C0C0"/>
                  </a:outerShdw>
                </a:effectLst>
              </a:rPr>
              <a:t>D</a:t>
            </a:r>
            <a:r>
              <a:rPr kumimoji="0" lang="en-US" altLang="zh-CN" sz="2400" b="1">
                <a:effectLst>
                  <a:outerShdw blurRad="38100" dist="38100" dir="2700000" algn="tl">
                    <a:srgbClr val="C0C0C0"/>
                  </a:outerShdw>
                </a:effectLst>
              </a:rPr>
              <a:t>(</a:t>
            </a:r>
            <a:r>
              <a:rPr kumimoji="0" lang="en-US" altLang="zh-CN" sz="2400" b="1" i="1">
                <a:effectLst>
                  <a:outerShdw blurRad="38100" dist="38100" dir="2700000" algn="tl">
                    <a:srgbClr val="C0C0C0"/>
                  </a:outerShdw>
                </a:effectLst>
              </a:rPr>
              <a:t>z</a:t>
            </a:r>
            <a:r>
              <a:rPr kumimoji="0" lang="en-US" altLang="zh-CN" sz="2400" b="1">
                <a:effectLst>
                  <a:outerShdw blurRad="38100" dist="38100" dir="2700000" algn="tl">
                    <a:srgbClr val="C0C0C0"/>
                  </a:outerShdw>
                </a:effectLst>
              </a:rPr>
              <a:t>)</a:t>
            </a:r>
            <a:r>
              <a:rPr kumimoji="0" lang="zh-CN" altLang="en-US" sz="2400" b="1">
                <a:effectLst>
                  <a:outerShdw blurRad="38100" dist="38100" dir="2700000" algn="tl">
                    <a:srgbClr val="C0C0C0"/>
                  </a:outerShdw>
                </a:effectLst>
              </a:rPr>
              <a:t>也是</a:t>
            </a:r>
            <a:r>
              <a:rPr kumimoji="0" lang="zh-CN" altLang="en-US" sz="2400" b="1">
                <a:solidFill>
                  <a:srgbClr val="0033CC"/>
                </a:solidFill>
                <a:effectLst>
                  <a:outerShdw blurRad="38100" dist="38100" dir="2700000" algn="tl">
                    <a:srgbClr val="C0C0C0"/>
                  </a:outerShdw>
                </a:effectLst>
              </a:rPr>
              <a:t>稳定</a:t>
            </a:r>
            <a:r>
              <a:rPr kumimoji="0" lang="zh-CN" altLang="en-US" sz="2400" b="1">
                <a:effectLst>
                  <a:outerShdw blurRad="38100" dist="38100" dir="2700000" algn="tl">
                    <a:srgbClr val="C0C0C0"/>
                  </a:outerShdw>
                </a:effectLst>
              </a:rPr>
              <a:t>的；</a:t>
            </a:r>
          </a:p>
          <a:p>
            <a:pPr eaLnBrk="0" hangingPunct="0">
              <a:lnSpc>
                <a:spcPct val="200000"/>
              </a:lnSpc>
            </a:pP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3</a:t>
            </a:r>
            <a:r>
              <a:rPr kumimoji="0" lang="zh-CN" altLang="en-US" sz="2400" b="1">
                <a:effectLst>
                  <a:outerShdw blurRad="38100" dist="38100" dir="2700000" algn="tl">
                    <a:srgbClr val="C0C0C0"/>
                  </a:outerShdw>
                </a:effectLst>
              </a:rPr>
              <a:t>）不能保持</a:t>
            </a:r>
            <a:r>
              <a:rPr kumimoji="0" lang="en-US" altLang="zh-CN" sz="2400" b="1" i="1">
                <a:effectLst>
                  <a:outerShdw blurRad="38100" dist="38100" dir="2700000" algn="tl">
                    <a:srgbClr val="C0C0C0"/>
                  </a:outerShdw>
                </a:effectLst>
              </a:rPr>
              <a:t>D</a:t>
            </a:r>
            <a:r>
              <a:rPr kumimoji="0" lang="en-US" altLang="zh-CN" sz="2400" b="1">
                <a:effectLst>
                  <a:outerShdw blurRad="38100" dist="38100" dir="2700000" algn="tl">
                    <a:srgbClr val="C0C0C0"/>
                  </a:outerShdw>
                </a:effectLst>
              </a:rPr>
              <a:t>(</a:t>
            </a:r>
            <a:r>
              <a:rPr kumimoji="0" lang="en-US" altLang="zh-CN" sz="2400" b="1" i="1">
                <a:effectLst>
                  <a:outerShdw blurRad="38100" dist="38100" dir="2700000" algn="tl">
                    <a:srgbClr val="C0C0C0"/>
                  </a:outerShdw>
                </a:effectLst>
              </a:rPr>
              <a:t>s</a:t>
            </a:r>
            <a:r>
              <a:rPr kumimoji="0" lang="en-US" altLang="zh-CN" sz="2400" b="1">
                <a:effectLst>
                  <a:outerShdw blurRad="38100" dist="38100" dir="2700000" algn="tl">
                    <a:srgbClr val="C0C0C0"/>
                  </a:outerShdw>
                </a:effectLst>
              </a:rPr>
              <a:t>)</a:t>
            </a:r>
            <a:r>
              <a:rPr kumimoji="0" lang="zh-CN" altLang="en-US" sz="2400" b="1">
                <a:solidFill>
                  <a:srgbClr val="FF3300"/>
                </a:solidFill>
                <a:effectLst>
                  <a:outerShdw blurRad="38100" dist="38100" dir="2700000" algn="tl">
                    <a:srgbClr val="C0C0C0"/>
                  </a:outerShdw>
                </a:effectLst>
              </a:rPr>
              <a:t>脉冲响应</a:t>
            </a:r>
            <a:r>
              <a:rPr kumimoji="0" lang="zh-CN" altLang="en-US" sz="2400" b="1">
                <a:effectLst>
                  <a:outerShdw blurRad="38100" dist="38100" dir="2700000" algn="tl">
                    <a:srgbClr val="C0C0C0"/>
                  </a:outerShdw>
                </a:effectLst>
              </a:rPr>
              <a:t>和频率响应不</a:t>
            </a:r>
            <a:r>
              <a:rPr kumimoji="0" lang="zh-CN" altLang="en-US" sz="2400" b="1">
                <a:solidFill>
                  <a:srgbClr val="FF3300"/>
                </a:solidFill>
                <a:effectLst>
                  <a:outerShdw blurRad="38100" dist="38100" dir="2700000" algn="tl">
                    <a:srgbClr val="C0C0C0"/>
                  </a:outerShdw>
                </a:effectLst>
              </a:rPr>
              <a:t>畸变</a:t>
            </a:r>
            <a:r>
              <a:rPr kumimoji="0" lang="zh-CN" altLang="en-US" sz="2400" b="1">
                <a:effectLst>
                  <a:outerShdw blurRad="38100" dist="38100" dir="2700000" algn="tl">
                    <a:srgbClr val="C0C0C0"/>
                  </a:outerShdw>
                </a:effectLst>
              </a:rPr>
              <a:t>；</a:t>
            </a:r>
          </a:p>
          <a:p>
            <a:pPr eaLnBrk="0" hangingPunct="0">
              <a:lnSpc>
                <a:spcPct val="200000"/>
              </a:lnSpc>
            </a:pPr>
            <a:r>
              <a:rPr kumimoji="0" lang="zh-CN" altLang="en-US" sz="2400" b="1">
                <a:effectLst>
                  <a:outerShdw blurRad="38100" dist="38100" dir="2700000" algn="tl">
                    <a:srgbClr val="C0C0C0"/>
                  </a:outerShdw>
                </a:effectLst>
              </a:rPr>
              <a:t>（</a:t>
            </a:r>
            <a:r>
              <a:rPr kumimoji="0" lang="en-US" altLang="zh-CN" sz="2400" b="1">
                <a:effectLst>
                  <a:outerShdw blurRad="38100" dist="38100" dir="2700000" algn="tl">
                    <a:srgbClr val="C0C0C0"/>
                  </a:outerShdw>
                </a:effectLst>
              </a:rPr>
              <a:t>4</a:t>
            </a:r>
            <a:r>
              <a:rPr kumimoji="0" lang="zh-CN" altLang="en-US" sz="2400" b="1">
                <a:effectLst>
                  <a:outerShdw blurRad="38100" dist="38100" dir="2700000" algn="tl">
                    <a:srgbClr val="C0C0C0"/>
                  </a:outerShdw>
                </a:effectLst>
              </a:rPr>
              <a:t>）是一种</a:t>
            </a:r>
            <a:r>
              <a:rPr kumimoji="0" lang="zh-CN" altLang="en-US" sz="2400" b="1">
                <a:solidFill>
                  <a:srgbClr val="FF3300"/>
                </a:solidFill>
                <a:effectLst>
                  <a:outerShdw blurRad="38100" dist="38100" dir="2700000" algn="tl">
                    <a:srgbClr val="C0C0C0"/>
                  </a:outerShdw>
                </a:effectLst>
              </a:rPr>
              <a:t>近似</a:t>
            </a:r>
            <a:r>
              <a:rPr kumimoji="0" lang="zh-CN" altLang="en-US" sz="2400" b="1">
                <a:effectLst>
                  <a:outerShdw blurRad="38100" dist="38100" dir="2700000" algn="tl">
                    <a:srgbClr val="C0C0C0"/>
                  </a:outerShdw>
                </a:effectLst>
              </a:rPr>
              <a:t>的变换方法。</a:t>
            </a:r>
          </a:p>
        </p:txBody>
      </p:sp>
    </p:spTree>
  </p:cSld>
  <p:clrMapOvr>
    <a:masterClrMapping/>
  </p:clrMapOvr>
  <p:transition>
    <p:comb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21" name="Text Box 17"/>
          <p:cNvSpPr txBox="1">
            <a:spLocks noChangeArrowheads="1"/>
          </p:cNvSpPr>
          <p:nvPr/>
        </p:nvSpPr>
        <p:spPr bwMode="auto">
          <a:xfrm>
            <a:off x="395288" y="2276475"/>
            <a:ext cx="6931025" cy="396875"/>
          </a:xfrm>
          <a:prstGeom prst="rect">
            <a:avLst/>
          </a:prstGeom>
          <a:noFill/>
          <a:ln w="9525">
            <a:noFill/>
            <a:miter lim="800000"/>
            <a:headEnd/>
            <a:tailEnd/>
          </a:ln>
          <a:effectLst/>
        </p:spPr>
        <p:txBody>
          <a:bodyPr>
            <a:spAutoFit/>
          </a:bodyPr>
          <a:lstStyle/>
          <a:p>
            <a:pPr algn="just">
              <a:spcBef>
                <a:spcPct val="50000"/>
              </a:spcBef>
            </a:pPr>
            <a:r>
              <a:rPr kumimoji="0" lang="zh-CN" altLang="en-US" b="1">
                <a:solidFill>
                  <a:srgbClr val="FF0000"/>
                </a:solidFill>
                <a:effectLst>
                  <a:outerShdw blurRad="38100" dist="38100" dir="2700000" algn="tl">
                    <a:srgbClr val="C0C0C0"/>
                  </a:outerShdw>
                </a:effectLst>
                <a:latin typeface="Arial" charset="0"/>
              </a:rPr>
              <a:t>解：</a:t>
            </a:r>
            <a:r>
              <a:rPr kumimoji="0" lang="zh-CN" altLang="en-US" b="1">
                <a:effectLst>
                  <a:outerShdw blurRad="38100" dist="38100" dir="2700000" algn="tl">
                    <a:srgbClr val="C0C0C0"/>
                  </a:outerShdw>
                </a:effectLst>
                <a:latin typeface="Arial" charset="0"/>
              </a:rPr>
              <a:t>用后向差分变换，                    代入</a:t>
            </a:r>
            <a:r>
              <a:rPr kumimoji="0" lang="en-US" altLang="zh-CN" b="1" i="1">
                <a:effectLst>
                  <a:outerShdw blurRad="38100" dist="38100" dir="2700000" algn="tl">
                    <a:srgbClr val="C0C0C0"/>
                  </a:outerShdw>
                </a:effectLst>
                <a:latin typeface="Arial" charset="0"/>
              </a:rPr>
              <a:t>D</a:t>
            </a:r>
            <a:r>
              <a:rPr kumimoji="0" lang="en-US" altLang="zh-CN" b="1">
                <a:effectLst>
                  <a:outerShdw blurRad="38100" dist="38100" dir="2700000" algn="tl">
                    <a:srgbClr val="C0C0C0"/>
                  </a:outerShdw>
                </a:effectLst>
                <a:latin typeface="Arial" charset="0"/>
              </a:rPr>
              <a:t>(</a:t>
            </a:r>
            <a:r>
              <a:rPr kumimoji="0" lang="en-US" altLang="zh-CN" b="1" i="1">
                <a:effectLst>
                  <a:outerShdw blurRad="38100" dist="38100" dir="2700000" algn="tl">
                    <a:srgbClr val="C0C0C0"/>
                  </a:outerShdw>
                </a:effectLst>
                <a:latin typeface="Arial" charset="0"/>
              </a:rPr>
              <a:t>s</a:t>
            </a:r>
            <a:r>
              <a:rPr kumimoji="0" lang="en-US" altLang="zh-CN" b="1">
                <a:effectLst>
                  <a:outerShdw blurRad="38100" dist="38100" dir="2700000" algn="tl">
                    <a:srgbClr val="C0C0C0"/>
                  </a:outerShdw>
                </a:effectLst>
                <a:latin typeface="Arial" charset="0"/>
              </a:rPr>
              <a:t>)</a:t>
            </a:r>
            <a:r>
              <a:rPr kumimoji="0" lang="zh-CN" altLang="en-US" b="1">
                <a:effectLst>
                  <a:outerShdw blurRad="38100" dist="38100" dir="2700000" algn="tl">
                    <a:srgbClr val="C0C0C0"/>
                  </a:outerShdw>
                </a:effectLst>
                <a:latin typeface="Arial" charset="0"/>
              </a:rPr>
              <a:t>，</a:t>
            </a:r>
          </a:p>
        </p:txBody>
      </p:sp>
      <p:sp>
        <p:nvSpPr>
          <p:cNvPr id="47108" name="Text Box 4"/>
          <p:cNvSpPr txBox="1">
            <a:spLocks noChangeArrowheads="1"/>
          </p:cNvSpPr>
          <p:nvPr/>
        </p:nvSpPr>
        <p:spPr bwMode="auto">
          <a:xfrm>
            <a:off x="250825" y="1052513"/>
            <a:ext cx="8461375" cy="1006475"/>
          </a:xfrm>
          <a:prstGeom prst="rect">
            <a:avLst/>
          </a:prstGeom>
          <a:noFill/>
          <a:ln w="9525">
            <a:noFill/>
            <a:miter lim="800000"/>
            <a:headEnd/>
            <a:tailEnd/>
          </a:ln>
          <a:effectLst/>
        </p:spPr>
        <p:txBody>
          <a:bodyPr>
            <a:spAutoFit/>
          </a:bodyPr>
          <a:lstStyle/>
          <a:p>
            <a:pPr algn="just">
              <a:lnSpc>
                <a:spcPct val="150000"/>
              </a:lnSpc>
              <a:spcBef>
                <a:spcPct val="50000"/>
              </a:spcBef>
            </a:pPr>
            <a:r>
              <a:rPr kumimoji="0" lang="zh-CN" altLang="en-US" b="1">
                <a:solidFill>
                  <a:srgbClr val="FF0000"/>
                </a:solidFill>
                <a:effectLst>
                  <a:outerShdw blurRad="38100" dist="38100" dir="2700000" algn="tl">
                    <a:srgbClr val="C0C0C0"/>
                  </a:outerShdw>
                </a:effectLst>
                <a:latin typeface="Arial" charset="0"/>
              </a:rPr>
              <a:t>例</a:t>
            </a:r>
            <a:r>
              <a:rPr kumimoji="0" lang="en-US" altLang="zh-CN" b="1">
                <a:solidFill>
                  <a:srgbClr val="FF0000"/>
                </a:solidFill>
                <a:effectLst>
                  <a:outerShdw blurRad="38100" dist="38100" dir="2700000" algn="tl">
                    <a:srgbClr val="C0C0C0"/>
                  </a:outerShdw>
                </a:effectLst>
                <a:latin typeface="Arial" charset="0"/>
              </a:rPr>
              <a:t>: </a:t>
            </a:r>
            <a:r>
              <a:rPr kumimoji="0" lang="zh-CN" altLang="en-US" b="1">
                <a:effectLst>
                  <a:outerShdw blurRad="38100" dist="38100" dir="2700000" algn="tl">
                    <a:srgbClr val="C0C0C0"/>
                  </a:outerShdw>
                </a:effectLst>
                <a:latin typeface="Arial" charset="0"/>
              </a:rPr>
              <a:t>已知                                 ，</a:t>
            </a:r>
            <a:r>
              <a:rPr kumimoji="0" lang="en-US" altLang="zh-CN" b="1" i="1">
                <a:effectLst>
                  <a:outerShdw blurRad="38100" dist="38100" dir="2700000" algn="tl">
                    <a:srgbClr val="C0C0C0"/>
                  </a:outerShdw>
                </a:effectLst>
                <a:latin typeface="Arial" charset="0"/>
              </a:rPr>
              <a:t>T</a:t>
            </a:r>
            <a:r>
              <a:rPr kumimoji="0" lang="en-US" altLang="zh-CN" b="1">
                <a:effectLst>
                  <a:outerShdw blurRad="38100" dist="38100" dir="2700000" algn="tl">
                    <a:srgbClr val="C0C0C0"/>
                  </a:outerShdw>
                </a:effectLst>
                <a:latin typeface="Arial" charset="0"/>
              </a:rPr>
              <a:t>=0.015s</a:t>
            </a:r>
            <a:r>
              <a:rPr kumimoji="0" lang="zh-CN" altLang="en-US" b="1">
                <a:effectLst>
                  <a:outerShdw blurRad="38100" dist="38100" dir="2700000" algn="tl">
                    <a:srgbClr val="C0C0C0"/>
                  </a:outerShdw>
                </a:effectLst>
                <a:latin typeface="Arial" charset="0"/>
              </a:rPr>
              <a:t>，用后向差分法求</a:t>
            </a:r>
            <a:r>
              <a:rPr kumimoji="0" lang="en-US" altLang="zh-CN" b="1" i="1">
                <a:effectLst>
                  <a:outerShdw blurRad="38100" dist="38100" dir="2700000" algn="tl">
                    <a:srgbClr val="C0C0C0"/>
                  </a:outerShdw>
                </a:effectLst>
                <a:latin typeface="Arial" charset="0"/>
              </a:rPr>
              <a:t>D</a:t>
            </a:r>
            <a:r>
              <a:rPr kumimoji="0" lang="en-US" altLang="zh-CN" b="1">
                <a:effectLst>
                  <a:outerShdw blurRad="38100" dist="38100" dir="2700000" algn="tl">
                    <a:srgbClr val="C0C0C0"/>
                  </a:outerShdw>
                </a:effectLst>
                <a:latin typeface="Arial" charset="0"/>
              </a:rPr>
              <a:t>(</a:t>
            </a:r>
            <a:r>
              <a:rPr kumimoji="0" lang="en-US" altLang="zh-CN" b="1" i="1">
                <a:effectLst>
                  <a:outerShdw blurRad="38100" dist="38100" dir="2700000" algn="tl">
                    <a:srgbClr val="C0C0C0"/>
                  </a:outerShdw>
                </a:effectLst>
                <a:latin typeface="Arial" charset="0"/>
              </a:rPr>
              <a:t>z</a:t>
            </a:r>
            <a:r>
              <a:rPr kumimoji="0" lang="en-US" altLang="zh-CN" b="1">
                <a:effectLst>
                  <a:outerShdw blurRad="38100" dist="38100" dir="2700000" algn="tl">
                    <a:srgbClr val="C0C0C0"/>
                  </a:outerShdw>
                </a:effectLst>
                <a:latin typeface="Arial" charset="0"/>
              </a:rPr>
              <a:t>)</a:t>
            </a:r>
            <a:r>
              <a:rPr kumimoji="0" lang="zh-CN" altLang="en-US" b="1">
                <a:effectLst>
                  <a:outerShdw blurRad="38100" dist="38100" dir="2700000" algn="tl">
                    <a:srgbClr val="C0C0C0"/>
                  </a:outerShdw>
                </a:effectLst>
                <a:latin typeface="Arial" charset="0"/>
              </a:rPr>
              <a:t>及控制器的差分表达式。</a:t>
            </a:r>
          </a:p>
        </p:txBody>
      </p:sp>
      <p:graphicFrame>
        <p:nvGraphicFramePr>
          <p:cNvPr id="47109" name="Object 5"/>
          <p:cNvGraphicFramePr>
            <a:graphicFrameLocks noChangeAspect="1"/>
          </p:cNvGraphicFramePr>
          <p:nvPr/>
        </p:nvGraphicFramePr>
        <p:xfrm>
          <a:off x="1403350" y="1052513"/>
          <a:ext cx="2205038" cy="769937"/>
        </p:xfrm>
        <a:graphic>
          <a:graphicData uri="http://schemas.openxmlformats.org/presentationml/2006/ole">
            <mc:AlternateContent xmlns:mc="http://schemas.openxmlformats.org/markup-compatibility/2006">
              <mc:Choice xmlns:v="urn:schemas-microsoft-com:vml" Requires="v">
                <p:oleObj spid="_x0000_s47243" name="公式" r:id="rId3" imgW="1040948" imgH="393529" progId="Equation.3">
                  <p:embed/>
                </p:oleObj>
              </mc:Choice>
              <mc:Fallback>
                <p:oleObj name="公式" r:id="rId3" imgW="1040948" imgH="393529" progId="Equation.3">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052513"/>
                        <a:ext cx="2205038"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0" name="Rectangle 6"/>
          <p:cNvSpPr>
            <a:spLocks noChangeArrowheads="1"/>
          </p:cNvSpPr>
          <p:nvPr/>
        </p:nvSpPr>
        <p:spPr bwMode="auto">
          <a:xfrm>
            <a:off x="0" y="29670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7111" name="Rectangle 7"/>
          <p:cNvSpPr>
            <a:spLocks noChangeArrowheads="1"/>
          </p:cNvSpPr>
          <p:nvPr/>
        </p:nvSpPr>
        <p:spPr bwMode="auto">
          <a:xfrm>
            <a:off x="0" y="27384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7112" name="Rectangle 8"/>
          <p:cNvSpPr>
            <a:spLocks noChangeArrowheads="1"/>
          </p:cNvSpPr>
          <p:nvPr/>
        </p:nvSpPr>
        <p:spPr bwMode="auto">
          <a:xfrm>
            <a:off x="0" y="29670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7113" name="Rectangle 9"/>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7114" name="Object 10"/>
          <p:cNvGraphicFramePr>
            <a:graphicFrameLocks noChangeAspect="1"/>
          </p:cNvGraphicFramePr>
          <p:nvPr/>
        </p:nvGraphicFramePr>
        <p:xfrm>
          <a:off x="1376363" y="5765800"/>
          <a:ext cx="5986462" cy="471488"/>
        </p:xfrm>
        <a:graphic>
          <a:graphicData uri="http://schemas.openxmlformats.org/presentationml/2006/ole">
            <mc:AlternateContent xmlns:mc="http://schemas.openxmlformats.org/markup-compatibility/2006">
              <mc:Choice xmlns:v="urn:schemas-microsoft-com:vml" Requires="v">
                <p:oleObj spid="_x0000_s47244" name="公式" r:id="rId5" imgW="2781300" imgH="215900" progId="Equation.3">
                  <p:embed/>
                </p:oleObj>
              </mc:Choice>
              <mc:Fallback>
                <p:oleObj name="公式" r:id="rId5" imgW="2781300" imgH="215900" progId="Equation.3">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6363" y="5765800"/>
                        <a:ext cx="5986462"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5" name="Rectangle 11"/>
          <p:cNvSpPr>
            <a:spLocks noChangeArrowheads="1"/>
          </p:cNvSpPr>
          <p:nvPr/>
        </p:nvSpPr>
        <p:spPr bwMode="auto">
          <a:xfrm>
            <a:off x="0" y="273843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47116" name="Group 12"/>
          <p:cNvGrpSpPr>
            <a:grpSpLocks/>
          </p:cNvGrpSpPr>
          <p:nvPr/>
        </p:nvGrpSpPr>
        <p:grpSpPr bwMode="auto">
          <a:xfrm>
            <a:off x="792163" y="4711700"/>
            <a:ext cx="7605712" cy="895350"/>
            <a:chOff x="499" y="3127"/>
            <a:chExt cx="4791" cy="564"/>
          </a:xfrm>
        </p:grpSpPr>
        <p:graphicFrame>
          <p:nvGraphicFramePr>
            <p:cNvPr id="47117" name="Object 13"/>
            <p:cNvGraphicFramePr>
              <a:graphicFrameLocks noChangeAspect="1"/>
            </p:cNvGraphicFramePr>
            <p:nvPr/>
          </p:nvGraphicFramePr>
          <p:xfrm>
            <a:off x="499" y="3127"/>
            <a:ext cx="1077" cy="564"/>
          </p:xfrm>
          <a:graphic>
            <a:graphicData uri="http://schemas.openxmlformats.org/presentationml/2006/ole">
              <mc:AlternateContent xmlns:mc="http://schemas.openxmlformats.org/markup-compatibility/2006">
                <mc:Choice xmlns:v="urn:schemas-microsoft-com:vml" Requires="v">
                  <p:oleObj spid="_x0000_s47245" name="公式" r:id="rId7" imgW="800100" imgH="419100" progId="Equation.3">
                    <p:embed/>
                  </p:oleObj>
                </mc:Choice>
                <mc:Fallback>
                  <p:oleObj name="公式" r:id="rId7" imgW="800100" imgH="419100" progId="Equation.3">
                    <p:embed/>
                    <p:pic>
                      <p:nvPicPr>
                        <p:cNvPr id="0" name="Picture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 y="3127"/>
                          <a:ext cx="1077" cy="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8" name="Object 14"/>
            <p:cNvGraphicFramePr>
              <a:graphicFrameLocks noChangeAspect="1"/>
            </p:cNvGraphicFramePr>
            <p:nvPr/>
          </p:nvGraphicFramePr>
          <p:xfrm>
            <a:off x="1888" y="3209"/>
            <a:ext cx="3402" cy="309"/>
          </p:xfrm>
          <a:graphic>
            <a:graphicData uri="http://schemas.openxmlformats.org/presentationml/2006/ole">
              <mc:AlternateContent xmlns:mc="http://schemas.openxmlformats.org/markup-compatibility/2006">
                <mc:Choice xmlns:v="urn:schemas-microsoft-com:vml" Requires="v">
                  <p:oleObj spid="_x0000_s47246" name="公式" r:id="rId9" imgW="2514600" imgH="228600" progId="Equation.3">
                    <p:embed/>
                  </p:oleObj>
                </mc:Choice>
                <mc:Fallback>
                  <p:oleObj name="公式" r:id="rId9" imgW="2514600" imgH="228600" progId="Equation.3">
                    <p:embed/>
                    <p:pic>
                      <p:nvPicPr>
                        <p:cNvPr id="0" name="Picture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8" y="3209"/>
                          <a:ext cx="3402"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7120" name="Object 16"/>
          <p:cNvGraphicFramePr>
            <a:graphicFrameLocks noChangeAspect="1"/>
          </p:cNvGraphicFramePr>
          <p:nvPr/>
        </p:nvGraphicFramePr>
        <p:xfrm>
          <a:off x="2987675" y="2060575"/>
          <a:ext cx="1350963" cy="825500"/>
        </p:xfrm>
        <a:graphic>
          <a:graphicData uri="http://schemas.openxmlformats.org/presentationml/2006/ole">
            <mc:AlternateContent xmlns:mc="http://schemas.openxmlformats.org/markup-compatibility/2006">
              <mc:Choice xmlns:v="urn:schemas-microsoft-com:vml" Requires="v">
                <p:oleObj spid="_x0000_s47247" name="公式" r:id="rId11" imgW="685800" imgH="419100" progId="Equation.3">
                  <p:embed/>
                </p:oleObj>
              </mc:Choice>
              <mc:Fallback>
                <p:oleObj name="公式" r:id="rId11" imgW="685800" imgH="419100" progId="Equation.3">
                  <p:embed/>
                  <p:pic>
                    <p:nvPicPr>
                      <p:cNvPr id="0" name="Picture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675" y="2060575"/>
                        <a:ext cx="13509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22" name="Object 18"/>
          <p:cNvGraphicFramePr>
            <a:graphicFrameLocks noChangeAspect="1"/>
          </p:cNvGraphicFramePr>
          <p:nvPr/>
        </p:nvGraphicFramePr>
        <p:xfrm>
          <a:off x="971550" y="2924175"/>
          <a:ext cx="7426325" cy="1739900"/>
        </p:xfrm>
        <a:graphic>
          <a:graphicData uri="http://schemas.openxmlformats.org/presentationml/2006/ole">
            <mc:AlternateContent xmlns:mc="http://schemas.openxmlformats.org/markup-compatibility/2006">
              <mc:Choice xmlns:v="urn:schemas-microsoft-com:vml" Requires="v">
                <p:oleObj spid="_x0000_s47248" name="公式" r:id="rId13" imgW="3632200" imgH="850900" progId="Equation.3">
                  <p:embed/>
                </p:oleObj>
              </mc:Choice>
              <mc:Fallback>
                <p:oleObj name="公式" r:id="rId13" imgW="3632200" imgH="850900" progId="Equation.3">
                  <p:embed/>
                  <p:pic>
                    <p:nvPicPr>
                      <p:cNvPr id="0" name="Picture 6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550" y="2924175"/>
                        <a:ext cx="74263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mb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4"/>
          <p:cNvSpPr txBox="1">
            <a:spLocks noChangeArrowheads="1"/>
          </p:cNvSpPr>
          <p:nvPr/>
        </p:nvSpPr>
        <p:spPr bwMode="auto">
          <a:xfrm>
            <a:off x="827088" y="476250"/>
            <a:ext cx="3673475" cy="519113"/>
          </a:xfrm>
          <a:prstGeom prst="rect">
            <a:avLst/>
          </a:prstGeom>
          <a:noFill/>
          <a:ln w="12700" cap="sq">
            <a:noFill/>
            <a:miter lim="800000"/>
            <a:headEnd type="none" w="sm" len="sm"/>
            <a:tailEnd type="none" w="sm" len="sm"/>
          </a:ln>
          <a:effectLst/>
        </p:spPr>
        <p:txBody>
          <a:bodyPr>
            <a:spAutoFit/>
          </a:bodyPr>
          <a:lstStyle/>
          <a:p>
            <a:r>
              <a:rPr lang="en-US" altLang="zh-CN" sz="2800" b="1">
                <a:solidFill>
                  <a:srgbClr val="0033CC"/>
                </a:solidFill>
                <a:effectLst>
                  <a:outerShdw blurRad="38100" dist="38100" dir="2700000" algn="tl">
                    <a:srgbClr val="C0C0C0"/>
                  </a:outerShdw>
                </a:effectLst>
              </a:rPr>
              <a:t>2</a:t>
            </a:r>
            <a:r>
              <a:rPr lang="zh-CN" altLang="en-US" sz="2800" b="1">
                <a:solidFill>
                  <a:srgbClr val="0033CC"/>
                </a:solidFill>
                <a:effectLst>
                  <a:outerShdw blurRad="38100" dist="38100" dir="2700000" algn="tl">
                    <a:srgbClr val="C0C0C0"/>
                  </a:outerShdw>
                </a:effectLst>
              </a:rPr>
              <a:t>、差分变换法</a:t>
            </a:r>
            <a:endParaRPr lang="zh-CN" altLang="zh-CN" sz="2800" b="1">
              <a:solidFill>
                <a:srgbClr val="0033CC"/>
              </a:solidFill>
              <a:effectLst>
                <a:outerShdw blurRad="38100" dist="38100" dir="2700000" algn="tl">
                  <a:srgbClr val="C0C0C0"/>
                </a:outerShdw>
              </a:effectLst>
            </a:endParaRPr>
          </a:p>
        </p:txBody>
      </p:sp>
      <p:sp>
        <p:nvSpPr>
          <p:cNvPr id="48133" name="Text Box 5"/>
          <p:cNvSpPr txBox="1">
            <a:spLocks noChangeArrowheads="1"/>
          </p:cNvSpPr>
          <p:nvPr/>
        </p:nvSpPr>
        <p:spPr bwMode="auto">
          <a:xfrm>
            <a:off x="827088" y="1268413"/>
            <a:ext cx="3384550" cy="457200"/>
          </a:xfrm>
          <a:prstGeom prst="rect">
            <a:avLst/>
          </a:prstGeom>
          <a:noFill/>
          <a:ln w="9525">
            <a:noFill/>
            <a:miter lim="800000"/>
            <a:headEnd/>
            <a:tailEnd/>
          </a:ln>
          <a:effectLst/>
        </p:spPr>
        <p:txBody>
          <a:bodyPr>
            <a:spAutoFit/>
          </a:bodyPr>
          <a:lstStyle/>
          <a:p>
            <a:r>
              <a:rPr kumimoji="0" lang="en-US" altLang="zh-CN" sz="2400" b="1">
                <a:solidFill>
                  <a:srgbClr val="BE2C14"/>
                </a:solidFill>
                <a:effectLst>
                  <a:outerShdw blurRad="38100" dist="38100" dir="2700000" algn="tl">
                    <a:srgbClr val="C0C0C0"/>
                  </a:outerShdw>
                </a:effectLst>
                <a:latin typeface="Arial" charset="0"/>
              </a:rPr>
              <a:t>(2) </a:t>
            </a:r>
            <a:r>
              <a:rPr kumimoji="0" lang="zh-CN" altLang="en-US" sz="2400" b="1">
                <a:solidFill>
                  <a:srgbClr val="BE2C14"/>
                </a:solidFill>
                <a:effectLst>
                  <a:outerShdw blurRad="38100" dist="38100" dir="2700000" algn="tl">
                    <a:srgbClr val="C0C0C0"/>
                  </a:outerShdw>
                </a:effectLst>
                <a:latin typeface="Arial" charset="0"/>
              </a:rPr>
              <a:t>前向差分变换法：</a:t>
            </a:r>
          </a:p>
        </p:txBody>
      </p:sp>
      <p:graphicFrame>
        <p:nvGraphicFramePr>
          <p:cNvPr id="48134" name="Object 6"/>
          <p:cNvGraphicFramePr>
            <a:graphicFrameLocks noChangeAspect="1"/>
          </p:cNvGraphicFramePr>
          <p:nvPr/>
        </p:nvGraphicFramePr>
        <p:xfrm>
          <a:off x="2155825" y="2133600"/>
          <a:ext cx="3533775" cy="896938"/>
        </p:xfrm>
        <a:graphic>
          <a:graphicData uri="http://schemas.openxmlformats.org/presentationml/2006/ole">
            <mc:AlternateContent xmlns:mc="http://schemas.openxmlformats.org/markup-compatibility/2006">
              <mc:Choice xmlns:v="urn:schemas-microsoft-com:vml" Requires="v">
                <p:oleObj spid="_x0000_s48199" name="Equation" r:id="rId3" imgW="52830720" imgH="13401720" progId="Equation.DSMT4">
                  <p:embed/>
                </p:oleObj>
              </mc:Choice>
              <mc:Fallback>
                <p:oleObj name="Equation" r:id="rId3" imgW="52830720" imgH="13401720" progId="Equation.DSMT4">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825" y="2133600"/>
                        <a:ext cx="3533775" cy="89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5" name="Object 7"/>
          <p:cNvGraphicFramePr>
            <a:graphicFrameLocks noChangeAspect="1"/>
          </p:cNvGraphicFramePr>
          <p:nvPr/>
        </p:nvGraphicFramePr>
        <p:xfrm>
          <a:off x="3276600" y="3976688"/>
          <a:ext cx="1557338" cy="463550"/>
        </p:xfrm>
        <a:graphic>
          <a:graphicData uri="http://schemas.openxmlformats.org/presentationml/2006/ole">
            <mc:AlternateContent xmlns:mc="http://schemas.openxmlformats.org/markup-compatibility/2006">
              <mc:Choice xmlns:v="urn:schemas-microsoft-com:vml" Requires="v">
                <p:oleObj spid="_x0000_s48200" name="Equation" r:id="rId5" imgW="19092240" imgH="5678280" progId="Equation.DSMT4">
                  <p:embed/>
                </p:oleObj>
              </mc:Choice>
              <mc:Fallback>
                <p:oleObj name="Equation" r:id="rId5" imgW="19092240" imgH="5678280" progId="Equation.DSMT4">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976688"/>
                        <a:ext cx="1557338"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Text Box 8"/>
          <p:cNvSpPr txBox="1">
            <a:spLocks noChangeArrowheads="1"/>
          </p:cNvSpPr>
          <p:nvPr/>
        </p:nvSpPr>
        <p:spPr bwMode="auto">
          <a:xfrm>
            <a:off x="900113" y="3141663"/>
            <a:ext cx="7437437" cy="701675"/>
          </a:xfrm>
          <a:prstGeom prst="rect">
            <a:avLst/>
          </a:prstGeom>
          <a:noFill/>
          <a:ln w="9525">
            <a:noFill/>
            <a:miter lim="800000"/>
            <a:headEnd/>
            <a:tailEnd/>
          </a:ln>
          <a:effectLst/>
        </p:spPr>
        <p:txBody>
          <a:bodyPr>
            <a:spAutoFit/>
          </a:bodyPr>
          <a:lstStyle/>
          <a:p>
            <a:r>
              <a:rPr kumimoji="0" lang="en-US" altLang="zh-CN" b="1">
                <a:effectLst>
                  <a:outerShdw blurRad="38100" dist="38100" dir="2700000" algn="tl">
                    <a:srgbClr val="C0C0C0"/>
                  </a:outerShdw>
                </a:effectLst>
                <a:latin typeface="Arial" charset="0"/>
              </a:rPr>
              <a:t>z </a:t>
            </a:r>
            <a:r>
              <a:rPr kumimoji="0" lang="zh-CN" altLang="en-US" b="1">
                <a:effectLst>
                  <a:outerShdw blurRad="38100" dist="38100" dir="2700000" algn="tl">
                    <a:srgbClr val="C0C0C0"/>
                  </a:outerShdw>
                </a:effectLst>
                <a:latin typeface="Arial" charset="0"/>
              </a:rPr>
              <a:t>不是 </a:t>
            </a:r>
            <a:r>
              <a:rPr kumimoji="0" lang="en-US" altLang="zh-CN" b="1">
                <a:effectLst>
                  <a:outerShdw blurRad="38100" dist="38100" dir="2700000" algn="tl">
                    <a:srgbClr val="C0C0C0"/>
                  </a:outerShdw>
                </a:effectLst>
                <a:latin typeface="Arial" charset="0"/>
              </a:rPr>
              <a:t>s </a:t>
            </a:r>
            <a:r>
              <a:rPr kumimoji="0" lang="zh-CN" altLang="en-US" b="1">
                <a:effectLst>
                  <a:outerShdw blurRad="38100" dist="38100" dir="2700000" algn="tl">
                    <a:srgbClr val="C0C0C0"/>
                  </a:outerShdw>
                </a:effectLst>
                <a:latin typeface="Arial" charset="0"/>
              </a:rPr>
              <a:t>的有理函数，不便处理。为此取级数前两项作为 </a:t>
            </a:r>
            <a:r>
              <a:rPr kumimoji="0" lang="en-US" altLang="zh-CN" b="1">
                <a:effectLst>
                  <a:outerShdw blurRad="38100" dist="38100" dir="2700000" algn="tl">
                    <a:srgbClr val="C0C0C0"/>
                  </a:outerShdw>
                </a:effectLst>
                <a:latin typeface="Arial" charset="0"/>
              </a:rPr>
              <a:t>z </a:t>
            </a:r>
            <a:r>
              <a:rPr kumimoji="0" lang="zh-CN" altLang="en-US" b="1">
                <a:effectLst>
                  <a:outerShdw blurRad="38100" dist="38100" dir="2700000" algn="tl">
                    <a:srgbClr val="C0C0C0"/>
                  </a:outerShdw>
                </a:effectLst>
                <a:latin typeface="Arial" charset="0"/>
              </a:rPr>
              <a:t>与 </a:t>
            </a:r>
            <a:r>
              <a:rPr kumimoji="0" lang="en-US" altLang="zh-CN" b="1">
                <a:effectLst>
                  <a:outerShdw blurRad="38100" dist="38100" dir="2700000" algn="tl">
                    <a:srgbClr val="C0C0C0"/>
                  </a:outerShdw>
                </a:effectLst>
                <a:latin typeface="Arial" charset="0"/>
              </a:rPr>
              <a:t>s</a:t>
            </a:r>
            <a:r>
              <a:rPr kumimoji="0" lang="zh-CN" altLang="en-US" b="1">
                <a:effectLst>
                  <a:outerShdw blurRad="38100" dist="38100" dir="2700000" algn="tl">
                    <a:srgbClr val="C0C0C0"/>
                  </a:outerShdw>
                </a:effectLst>
                <a:latin typeface="Arial" charset="0"/>
              </a:rPr>
              <a:t>的近似关系：</a:t>
            </a:r>
          </a:p>
        </p:txBody>
      </p:sp>
      <p:sp>
        <p:nvSpPr>
          <p:cNvPr id="48137" name="Text Box 9"/>
          <p:cNvSpPr txBox="1">
            <a:spLocks noChangeArrowheads="1"/>
          </p:cNvSpPr>
          <p:nvPr/>
        </p:nvSpPr>
        <p:spPr bwMode="auto">
          <a:xfrm>
            <a:off x="1116013" y="4987925"/>
            <a:ext cx="2447925" cy="396875"/>
          </a:xfrm>
          <a:prstGeom prst="rect">
            <a:avLst/>
          </a:prstGeom>
          <a:noFill/>
          <a:ln w="9525">
            <a:noFill/>
            <a:miter lim="800000"/>
            <a:headEnd/>
            <a:tailEnd/>
          </a:ln>
          <a:effectLst/>
        </p:spPr>
        <p:txBody>
          <a:bodyPr>
            <a:spAutoFit/>
          </a:bodyPr>
          <a:lstStyle/>
          <a:p>
            <a:r>
              <a:rPr kumimoji="0" lang="zh-CN" altLang="en-US" b="1">
                <a:effectLst>
                  <a:outerShdw blurRad="38100" dist="38100" dir="2700000" algn="tl">
                    <a:srgbClr val="C0C0C0"/>
                  </a:outerShdw>
                </a:effectLst>
                <a:latin typeface="Arial" charset="0"/>
              </a:rPr>
              <a:t>由此得到：</a:t>
            </a:r>
          </a:p>
        </p:txBody>
      </p:sp>
      <p:graphicFrame>
        <p:nvGraphicFramePr>
          <p:cNvPr id="48138" name="Object 10"/>
          <p:cNvGraphicFramePr>
            <a:graphicFrameLocks noChangeAspect="1"/>
          </p:cNvGraphicFramePr>
          <p:nvPr/>
        </p:nvGraphicFramePr>
        <p:xfrm>
          <a:off x="3133725" y="4652963"/>
          <a:ext cx="1292225" cy="931862"/>
        </p:xfrm>
        <a:graphic>
          <a:graphicData uri="http://schemas.openxmlformats.org/presentationml/2006/ole">
            <mc:AlternateContent xmlns:mc="http://schemas.openxmlformats.org/markup-compatibility/2006">
              <mc:Choice xmlns:v="urn:schemas-microsoft-com:vml" Requires="v">
                <p:oleObj spid="_x0000_s48201" name="Equation" r:id="rId7" imgW="545863" imgH="393529" progId="Equation.DSMT4">
                  <p:embed/>
                </p:oleObj>
              </mc:Choice>
              <mc:Fallback>
                <p:oleObj name="Equation" r:id="rId7" imgW="545863" imgH="393529" progId="Equation.DSMT4">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3725" y="4652963"/>
                        <a:ext cx="1292225"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539750" y="1412875"/>
            <a:ext cx="6840538" cy="396875"/>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b="1">
                <a:solidFill>
                  <a:srgbClr val="0033CC"/>
                </a:solidFill>
                <a:effectLst>
                  <a:outerShdw blurRad="38100" dist="38100" dir="2700000" algn="tl">
                    <a:srgbClr val="C0C0C0"/>
                  </a:outerShdw>
                </a:effectLst>
              </a:rPr>
              <a:t>在时域中，相当于用一阶前向差分近似一阶微分，即</a:t>
            </a:r>
          </a:p>
        </p:txBody>
      </p:sp>
      <p:graphicFrame>
        <p:nvGraphicFramePr>
          <p:cNvPr id="49157" name="Object 5"/>
          <p:cNvGraphicFramePr>
            <a:graphicFrameLocks noChangeAspect="1"/>
          </p:cNvGraphicFramePr>
          <p:nvPr/>
        </p:nvGraphicFramePr>
        <p:xfrm>
          <a:off x="1365250" y="2060575"/>
          <a:ext cx="2725738" cy="774700"/>
        </p:xfrm>
        <a:graphic>
          <a:graphicData uri="http://schemas.openxmlformats.org/presentationml/2006/ole">
            <mc:AlternateContent xmlns:mc="http://schemas.openxmlformats.org/markup-compatibility/2006">
              <mc:Choice xmlns:v="urn:schemas-microsoft-com:vml" Requires="v">
                <p:oleObj spid="_x0000_s49220" name="Equation" r:id="rId3" imgW="1371600" imgH="393700" progId="Equation.DSMT4">
                  <p:embed/>
                </p:oleObj>
              </mc:Choice>
              <mc:Fallback>
                <p:oleObj name="Equation" r:id="rId3" imgW="1371600" imgH="393700" progId="Equation.DSMT4">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2060575"/>
                        <a:ext cx="2725738"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8" name="Object 6"/>
          <p:cNvGraphicFramePr>
            <a:graphicFrameLocks noChangeAspect="1"/>
          </p:cNvGraphicFramePr>
          <p:nvPr/>
        </p:nvGraphicFramePr>
        <p:xfrm>
          <a:off x="2274888" y="3168650"/>
          <a:ext cx="1182687" cy="852488"/>
        </p:xfrm>
        <a:graphic>
          <a:graphicData uri="http://schemas.openxmlformats.org/presentationml/2006/ole">
            <mc:AlternateContent xmlns:mc="http://schemas.openxmlformats.org/markup-compatibility/2006">
              <mc:Choice xmlns:v="urn:schemas-microsoft-com:vml" Requires="v">
                <p:oleObj spid="_x0000_s49221" name="Equation" r:id="rId5" imgW="545863" imgH="393529" progId="Equation.3">
                  <p:embed/>
                </p:oleObj>
              </mc:Choice>
              <mc:Fallback>
                <p:oleObj name="Equation" r:id="rId5" imgW="545863" imgH="393529" progId="Equation.3">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4888" y="3168650"/>
                        <a:ext cx="1182687"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9" name="Object 7"/>
          <p:cNvGraphicFramePr>
            <a:graphicFrameLocks noChangeAspect="1"/>
          </p:cNvGraphicFramePr>
          <p:nvPr/>
        </p:nvGraphicFramePr>
        <p:xfrm>
          <a:off x="2124075" y="4581525"/>
          <a:ext cx="1184275" cy="349250"/>
        </p:xfrm>
        <a:graphic>
          <a:graphicData uri="http://schemas.openxmlformats.org/presentationml/2006/ole">
            <mc:AlternateContent xmlns:mc="http://schemas.openxmlformats.org/markup-compatibility/2006">
              <mc:Choice xmlns:v="urn:schemas-microsoft-com:vml" Requires="v">
                <p:oleObj spid="_x0000_s49222" name="公式" r:id="rId7" imgW="596641" imgH="177723" progId="Equation.3">
                  <p:embed/>
                </p:oleObj>
              </mc:Choice>
              <mc:Fallback>
                <p:oleObj name="公式" r:id="rId7" imgW="596641" imgH="177723" progId="Equation.3">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4581525"/>
                        <a:ext cx="1184275"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Text Box 8"/>
          <p:cNvSpPr txBox="1">
            <a:spLocks noChangeArrowheads="1"/>
          </p:cNvSpPr>
          <p:nvPr/>
        </p:nvSpPr>
        <p:spPr bwMode="auto">
          <a:xfrm>
            <a:off x="827088" y="4508500"/>
            <a:ext cx="1223962" cy="396875"/>
          </a:xfrm>
          <a:prstGeom prst="rect">
            <a:avLst/>
          </a:prstGeom>
          <a:noFill/>
          <a:ln w="9525">
            <a:noFill/>
            <a:miter lim="800000"/>
            <a:headEnd/>
            <a:tailEnd/>
          </a:ln>
          <a:effectLst/>
        </p:spPr>
        <p:txBody>
          <a:bodyPr>
            <a:spAutoFit/>
          </a:bodyPr>
          <a:lstStyle/>
          <a:p>
            <a:pPr>
              <a:spcBef>
                <a:spcPct val="50000"/>
              </a:spcBef>
            </a:pPr>
            <a:r>
              <a:rPr kumimoji="0" lang="zh-CN" altLang="en-US" b="1">
                <a:effectLst>
                  <a:outerShdw blurRad="38100" dist="38100" dir="2700000" algn="tl">
                    <a:srgbClr val="C0C0C0"/>
                  </a:outerShdw>
                </a:effectLst>
                <a:latin typeface="Arial" charset="0"/>
              </a:rPr>
              <a:t>或</a:t>
            </a:r>
          </a:p>
        </p:txBody>
      </p:sp>
      <p:sp>
        <p:nvSpPr>
          <p:cNvPr id="49161" name="Text Box 9"/>
          <p:cNvSpPr txBox="1">
            <a:spLocks noChangeArrowheads="1"/>
          </p:cNvSpPr>
          <p:nvPr/>
        </p:nvSpPr>
        <p:spPr bwMode="auto">
          <a:xfrm>
            <a:off x="1023938" y="5281613"/>
            <a:ext cx="2470150" cy="396875"/>
          </a:xfrm>
          <a:prstGeom prst="rect">
            <a:avLst/>
          </a:prstGeom>
          <a:noFill/>
          <a:ln w="9525">
            <a:noFill/>
            <a:miter lim="800000"/>
            <a:headEnd/>
            <a:tailEnd/>
          </a:ln>
          <a:effectLst/>
        </p:spPr>
        <p:txBody>
          <a:bodyPr wrap="none">
            <a:spAutoFit/>
          </a:bodyPr>
          <a:lstStyle/>
          <a:p>
            <a:r>
              <a:rPr kumimoji="0" lang="zh-CN" altLang="en-US" b="1">
                <a:solidFill>
                  <a:srgbClr val="0033CC"/>
                </a:solidFill>
                <a:effectLst>
                  <a:outerShdw blurRad="38100" dist="38100" dir="2700000" algn="tl">
                    <a:srgbClr val="C0C0C0"/>
                  </a:outerShdw>
                </a:effectLst>
                <a:latin typeface="Arial" charset="0"/>
              </a:rPr>
              <a:t>也称为前向矩形法。</a:t>
            </a:r>
          </a:p>
        </p:txBody>
      </p:sp>
      <p:sp>
        <p:nvSpPr>
          <p:cNvPr id="49182" name="Text Box 30"/>
          <p:cNvSpPr txBox="1">
            <a:spLocks noChangeArrowheads="1"/>
          </p:cNvSpPr>
          <p:nvPr/>
        </p:nvSpPr>
        <p:spPr bwMode="auto">
          <a:xfrm>
            <a:off x="4859338" y="5013325"/>
            <a:ext cx="3816350" cy="369888"/>
          </a:xfrm>
          <a:prstGeom prst="rect">
            <a:avLst/>
          </a:prstGeom>
          <a:noFill/>
          <a:ln w="9525">
            <a:noFill/>
            <a:miter lim="800000"/>
            <a:headEnd/>
            <a:tailEnd/>
          </a:ln>
        </p:spPr>
        <p:txBody>
          <a:bodyPr/>
          <a:lstStyle/>
          <a:p>
            <a:pPr algn="just"/>
            <a:r>
              <a:rPr kumimoji="0" lang="zh-CN" altLang="en-US" sz="1600" b="1">
                <a:effectLst>
                  <a:outerShdw blurRad="38100" dist="38100" dir="2700000" algn="tl">
                    <a:srgbClr val="C0C0C0"/>
                  </a:outerShdw>
                </a:effectLst>
              </a:rPr>
              <a:t>图</a:t>
            </a:r>
            <a:r>
              <a:rPr kumimoji="0" lang="en-US" altLang="zh-CN" sz="1600" b="1">
                <a:effectLst>
                  <a:outerShdw blurRad="38100" dist="38100" dir="2700000" algn="tl">
                    <a:srgbClr val="C0C0C0"/>
                  </a:outerShdw>
                </a:effectLst>
              </a:rPr>
              <a:t>4.6 </a:t>
            </a:r>
            <a:r>
              <a:rPr kumimoji="0" lang="zh-CN" altLang="en-US" sz="1600" b="1">
                <a:effectLst>
                  <a:outerShdw blurRad="38100" dist="38100" dir="2700000" algn="tl">
                    <a:srgbClr val="C0C0C0"/>
                  </a:outerShdw>
                </a:effectLst>
              </a:rPr>
              <a:t>前向差分变换与前向矩形积分</a:t>
            </a:r>
            <a:endParaRPr kumimoji="0" lang="zh-CN" altLang="en-US" sz="1600" b="1">
              <a:effectLst>
                <a:outerShdw blurRad="38100" dist="38100" dir="2700000" algn="tl">
                  <a:srgbClr val="C0C0C0"/>
                </a:outerShdw>
              </a:effectLst>
              <a:latin typeface="Arial" charset="0"/>
            </a:endParaRPr>
          </a:p>
        </p:txBody>
      </p:sp>
      <p:grpSp>
        <p:nvGrpSpPr>
          <p:cNvPr id="49184" name="Group 32"/>
          <p:cNvGrpSpPr>
            <a:grpSpLocks/>
          </p:cNvGrpSpPr>
          <p:nvPr/>
        </p:nvGrpSpPr>
        <p:grpSpPr bwMode="auto">
          <a:xfrm>
            <a:off x="4500563" y="2708275"/>
            <a:ext cx="3960812" cy="2151063"/>
            <a:chOff x="2835" y="1706"/>
            <a:chExt cx="2495" cy="1355"/>
          </a:xfrm>
        </p:grpSpPr>
        <p:sp>
          <p:nvSpPr>
            <p:cNvPr id="49164" name="Freeform 12"/>
            <p:cNvSpPr>
              <a:spLocks/>
            </p:cNvSpPr>
            <p:nvPr/>
          </p:nvSpPr>
          <p:spPr bwMode="auto">
            <a:xfrm>
              <a:off x="3158" y="1763"/>
              <a:ext cx="1929" cy="1009"/>
            </a:xfrm>
            <a:custGeom>
              <a:avLst/>
              <a:gdLst/>
              <a:ahLst/>
              <a:cxnLst>
                <a:cxn ang="0">
                  <a:pos x="0" y="0"/>
                </a:cxn>
                <a:cxn ang="0">
                  <a:pos x="0" y="1722"/>
                </a:cxn>
                <a:cxn ang="0">
                  <a:pos x="2160" y="1716"/>
                </a:cxn>
              </a:cxnLst>
              <a:rect l="0" t="0" r="r" b="b"/>
              <a:pathLst>
                <a:path w="2160" h="1722">
                  <a:moveTo>
                    <a:pt x="0" y="0"/>
                  </a:moveTo>
                  <a:lnTo>
                    <a:pt x="0" y="1722"/>
                  </a:lnTo>
                  <a:lnTo>
                    <a:pt x="2160" y="1716"/>
                  </a:lnTo>
                </a:path>
              </a:pathLst>
            </a:custGeom>
            <a:noFill/>
            <a:ln w="9525">
              <a:solidFill>
                <a:srgbClr val="000000"/>
              </a:solidFill>
              <a:round/>
              <a:headEnd type="triangle" w="sm" len="sm"/>
              <a:tailEnd type="triangle" w="sm" len="sm"/>
            </a:ln>
          </p:spPr>
          <p:txBody>
            <a:bodyPr/>
            <a:lstStyle/>
            <a:p>
              <a:endParaRPr lang="zh-CN" altLang="en-US"/>
            </a:p>
          </p:txBody>
        </p:sp>
        <p:sp>
          <p:nvSpPr>
            <p:cNvPr id="49165" name="Text Box 13"/>
            <p:cNvSpPr txBox="1">
              <a:spLocks noChangeArrowheads="1"/>
            </p:cNvSpPr>
            <p:nvPr/>
          </p:nvSpPr>
          <p:spPr bwMode="auto">
            <a:xfrm>
              <a:off x="4921" y="2750"/>
              <a:ext cx="409" cy="269"/>
            </a:xfrm>
            <a:prstGeom prst="rect">
              <a:avLst/>
            </a:prstGeom>
            <a:noFill/>
            <a:ln w="9525">
              <a:noFill/>
              <a:miter lim="800000"/>
              <a:headEnd/>
              <a:tailEnd/>
            </a:ln>
          </p:spPr>
          <p:txBody>
            <a:bodyPr/>
            <a:lstStyle/>
            <a:p>
              <a:pPr algn="just"/>
              <a:r>
                <a:rPr kumimoji="0" lang="en-US" altLang="zh-CN" sz="1800" i="1">
                  <a:effectLst>
                    <a:outerShdw blurRad="38100" dist="38100" dir="2700000" algn="tl">
                      <a:srgbClr val="C0C0C0"/>
                    </a:outerShdw>
                  </a:effectLst>
                </a:rPr>
                <a:t>t</a:t>
              </a:r>
              <a:r>
                <a:rPr kumimoji="0" lang="en-US" altLang="zh-CN" sz="1800">
                  <a:effectLst>
                    <a:outerShdw blurRad="38100" dist="38100" dir="2700000" algn="tl">
                      <a:srgbClr val="C0C0C0"/>
                    </a:outerShdw>
                  </a:effectLst>
                </a:rPr>
                <a:t> </a:t>
              </a:r>
              <a:endParaRPr kumimoji="0" lang="en-US" altLang="zh-CN" sz="1800">
                <a:effectLst>
                  <a:outerShdw blurRad="38100" dist="38100" dir="2700000" algn="tl">
                    <a:srgbClr val="C0C0C0"/>
                  </a:outerShdw>
                </a:effectLst>
                <a:latin typeface="Arial" charset="0"/>
              </a:endParaRPr>
            </a:p>
          </p:txBody>
        </p:sp>
        <p:sp>
          <p:nvSpPr>
            <p:cNvPr id="49166" name="Text Box 14"/>
            <p:cNvSpPr txBox="1">
              <a:spLocks noChangeArrowheads="1"/>
            </p:cNvSpPr>
            <p:nvPr/>
          </p:nvSpPr>
          <p:spPr bwMode="auto">
            <a:xfrm>
              <a:off x="2835" y="1706"/>
              <a:ext cx="418" cy="270"/>
            </a:xfrm>
            <a:prstGeom prst="rect">
              <a:avLst/>
            </a:prstGeom>
            <a:noFill/>
            <a:ln w="9525">
              <a:noFill/>
              <a:miter lim="800000"/>
              <a:headEnd/>
              <a:tailEnd/>
            </a:ln>
          </p:spPr>
          <p:txBody>
            <a:bodyPr/>
            <a:lstStyle/>
            <a:p>
              <a:pPr algn="just"/>
              <a:r>
                <a:rPr kumimoji="0" lang="en-US" altLang="zh-CN" sz="1600" i="1">
                  <a:effectLst>
                    <a:outerShdw blurRad="38100" dist="38100" dir="2700000" algn="tl">
                      <a:srgbClr val="C0C0C0"/>
                    </a:outerShdw>
                  </a:effectLst>
                </a:rPr>
                <a:t>e</a:t>
              </a:r>
              <a:r>
                <a:rPr kumimoji="0" lang="en-US" altLang="zh-CN" sz="1600">
                  <a:effectLst>
                    <a:outerShdw blurRad="38100" dist="38100" dir="2700000" algn="tl">
                      <a:srgbClr val="C0C0C0"/>
                    </a:outerShdw>
                  </a:effectLst>
                </a:rPr>
                <a:t>(</a:t>
              </a:r>
              <a:r>
                <a:rPr kumimoji="0" lang="en-US" altLang="zh-CN" sz="1600" i="1">
                  <a:effectLst>
                    <a:outerShdw blurRad="38100" dist="38100" dir="2700000" algn="tl">
                      <a:srgbClr val="C0C0C0"/>
                    </a:outerShdw>
                  </a:effectLst>
                </a:rPr>
                <a:t>t</a:t>
              </a:r>
              <a:r>
                <a:rPr kumimoji="0" lang="en-US" altLang="zh-CN" sz="1600">
                  <a:effectLst>
                    <a:outerShdw blurRad="38100" dist="38100" dir="2700000" algn="tl">
                      <a:srgbClr val="C0C0C0"/>
                    </a:outerShdw>
                  </a:effectLst>
                </a:rPr>
                <a:t>)</a:t>
              </a:r>
              <a:endParaRPr kumimoji="0" lang="en-US" altLang="zh-CN" sz="1600">
                <a:effectLst>
                  <a:outerShdw blurRad="38100" dist="38100" dir="2700000" algn="tl">
                    <a:srgbClr val="C0C0C0"/>
                  </a:outerShdw>
                </a:effectLst>
                <a:latin typeface="Arial" charset="0"/>
              </a:endParaRPr>
            </a:p>
          </p:txBody>
        </p:sp>
        <p:sp>
          <p:nvSpPr>
            <p:cNvPr id="49167" name="Rectangle 15" descr="浅色上对角线"/>
            <p:cNvSpPr>
              <a:spLocks noChangeArrowheads="1"/>
            </p:cNvSpPr>
            <p:nvPr/>
          </p:nvSpPr>
          <p:spPr bwMode="auto">
            <a:xfrm>
              <a:off x="3157" y="2337"/>
              <a:ext cx="190" cy="432"/>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9168" name="Rectangle 16" descr="浅色上对角线"/>
            <p:cNvSpPr>
              <a:spLocks noChangeArrowheads="1"/>
            </p:cNvSpPr>
            <p:nvPr/>
          </p:nvSpPr>
          <p:spPr bwMode="auto">
            <a:xfrm>
              <a:off x="3346" y="2216"/>
              <a:ext cx="190" cy="553"/>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9169" name="Rectangle 17" descr="浅色上对角线"/>
            <p:cNvSpPr>
              <a:spLocks noChangeArrowheads="1"/>
            </p:cNvSpPr>
            <p:nvPr/>
          </p:nvSpPr>
          <p:spPr bwMode="auto">
            <a:xfrm>
              <a:off x="3536" y="2129"/>
              <a:ext cx="181" cy="640"/>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9170" name="Rectangle 18" descr="浅色上对角线"/>
            <p:cNvSpPr>
              <a:spLocks noChangeArrowheads="1"/>
            </p:cNvSpPr>
            <p:nvPr/>
          </p:nvSpPr>
          <p:spPr bwMode="auto">
            <a:xfrm>
              <a:off x="3717" y="2112"/>
              <a:ext cx="190" cy="657"/>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9171" name="Rectangle 19" descr="浅色上对角线"/>
            <p:cNvSpPr>
              <a:spLocks noChangeArrowheads="1"/>
            </p:cNvSpPr>
            <p:nvPr/>
          </p:nvSpPr>
          <p:spPr bwMode="auto">
            <a:xfrm>
              <a:off x="3908" y="2199"/>
              <a:ext cx="190" cy="570"/>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9172" name="Rectangle 20" descr="浅色上对角线"/>
            <p:cNvSpPr>
              <a:spLocks noChangeArrowheads="1"/>
            </p:cNvSpPr>
            <p:nvPr/>
          </p:nvSpPr>
          <p:spPr bwMode="auto">
            <a:xfrm>
              <a:off x="4098" y="2259"/>
              <a:ext cx="190" cy="510"/>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9173" name="Rectangle 21" descr="浅色上对角线"/>
            <p:cNvSpPr>
              <a:spLocks noChangeArrowheads="1"/>
            </p:cNvSpPr>
            <p:nvPr/>
          </p:nvSpPr>
          <p:spPr bwMode="auto">
            <a:xfrm>
              <a:off x="4288" y="2233"/>
              <a:ext cx="191" cy="536"/>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9174" name="Rectangle 22" descr="浅色上对角线"/>
            <p:cNvSpPr>
              <a:spLocks noChangeArrowheads="1"/>
            </p:cNvSpPr>
            <p:nvPr/>
          </p:nvSpPr>
          <p:spPr bwMode="auto">
            <a:xfrm>
              <a:off x="4470" y="2138"/>
              <a:ext cx="190" cy="631"/>
            </a:xfrm>
            <a:prstGeom prst="rect">
              <a:avLst/>
            </a:prstGeom>
            <a:blipFill dpi="0" rotWithShape="0">
              <a:blip r:embed="rId9" cstate="print"/>
              <a:srcRect/>
              <a:tile tx="0" ty="0" sx="100000" sy="100000" flip="none" algn="tl"/>
            </a:blipFill>
            <a:ln w="9525">
              <a:solidFill>
                <a:srgbClr val="000000"/>
              </a:solidFill>
              <a:miter lim="800000"/>
              <a:headEnd/>
              <a:tailEnd/>
            </a:ln>
          </p:spPr>
          <p:txBody>
            <a:bodyPr/>
            <a:lstStyle/>
            <a:p>
              <a:endParaRPr lang="zh-CN" altLang="en-US"/>
            </a:p>
          </p:txBody>
        </p:sp>
        <p:sp>
          <p:nvSpPr>
            <p:cNvPr id="49175" name="Text Box 23"/>
            <p:cNvSpPr txBox="1">
              <a:spLocks noChangeArrowheads="1"/>
            </p:cNvSpPr>
            <p:nvPr/>
          </p:nvSpPr>
          <p:spPr bwMode="auto">
            <a:xfrm>
              <a:off x="3055" y="2767"/>
              <a:ext cx="409" cy="270"/>
            </a:xfrm>
            <a:prstGeom prst="rect">
              <a:avLst/>
            </a:prstGeom>
            <a:noFill/>
            <a:ln w="9525">
              <a:noFill/>
              <a:miter lim="800000"/>
              <a:headEnd/>
              <a:tailEnd/>
            </a:ln>
          </p:spPr>
          <p:txBody>
            <a:bodyPr/>
            <a:lstStyle/>
            <a:p>
              <a:pPr algn="just"/>
              <a:r>
                <a:rPr kumimoji="0" lang="en-US" altLang="zh-CN" sz="1400">
                  <a:effectLst>
                    <a:outerShdw blurRad="38100" dist="38100" dir="2700000" algn="tl">
                      <a:srgbClr val="C0C0C0"/>
                    </a:outerShdw>
                  </a:effectLst>
                </a:rPr>
                <a:t>0 </a:t>
              </a:r>
              <a:endParaRPr kumimoji="0" lang="en-US" altLang="zh-CN" sz="1400">
                <a:effectLst>
                  <a:outerShdw blurRad="38100" dist="38100" dir="2700000" algn="tl">
                    <a:srgbClr val="C0C0C0"/>
                  </a:outerShdw>
                </a:effectLst>
                <a:latin typeface="Arial" charset="0"/>
              </a:endParaRPr>
            </a:p>
          </p:txBody>
        </p:sp>
        <p:sp>
          <p:nvSpPr>
            <p:cNvPr id="49176" name="Text Box 24"/>
            <p:cNvSpPr txBox="1">
              <a:spLocks noChangeArrowheads="1"/>
            </p:cNvSpPr>
            <p:nvPr/>
          </p:nvSpPr>
          <p:spPr bwMode="auto">
            <a:xfrm>
              <a:off x="3255" y="2776"/>
              <a:ext cx="409" cy="269"/>
            </a:xfrm>
            <a:prstGeom prst="rect">
              <a:avLst/>
            </a:prstGeom>
            <a:noFill/>
            <a:ln w="9525">
              <a:noFill/>
              <a:miter lim="800000"/>
              <a:headEnd/>
              <a:tailEnd/>
            </a:ln>
          </p:spPr>
          <p:txBody>
            <a:bodyPr/>
            <a:lstStyle/>
            <a:p>
              <a:pPr algn="just"/>
              <a:r>
                <a:rPr kumimoji="0" lang="en-US" altLang="zh-CN" sz="1400" i="1">
                  <a:effectLst>
                    <a:outerShdw blurRad="38100" dist="38100" dir="2700000" algn="tl">
                      <a:srgbClr val="C0C0C0"/>
                    </a:outerShdw>
                  </a:effectLst>
                </a:rPr>
                <a:t>T</a:t>
              </a:r>
              <a:r>
                <a:rPr kumimoji="0" lang="en-US" altLang="zh-CN" sz="1400">
                  <a:effectLst>
                    <a:outerShdw blurRad="38100" dist="38100" dir="2700000" algn="tl">
                      <a:srgbClr val="C0C0C0"/>
                    </a:outerShdw>
                  </a:effectLst>
                </a:rPr>
                <a:t> </a:t>
              </a:r>
              <a:endParaRPr kumimoji="0" lang="en-US" altLang="zh-CN" sz="1400">
                <a:effectLst>
                  <a:outerShdw blurRad="38100" dist="38100" dir="2700000" algn="tl">
                    <a:srgbClr val="C0C0C0"/>
                  </a:outerShdw>
                </a:effectLst>
                <a:latin typeface="Arial" charset="0"/>
              </a:endParaRPr>
            </a:p>
          </p:txBody>
        </p:sp>
        <p:sp>
          <p:nvSpPr>
            <p:cNvPr id="49177" name="Text Box 25"/>
            <p:cNvSpPr txBox="1">
              <a:spLocks noChangeArrowheads="1"/>
            </p:cNvSpPr>
            <p:nvPr/>
          </p:nvSpPr>
          <p:spPr bwMode="auto">
            <a:xfrm>
              <a:off x="3397" y="2776"/>
              <a:ext cx="409" cy="269"/>
            </a:xfrm>
            <a:prstGeom prst="rect">
              <a:avLst/>
            </a:prstGeom>
            <a:noFill/>
            <a:ln w="9525">
              <a:noFill/>
              <a:miter lim="800000"/>
              <a:headEnd/>
              <a:tailEnd/>
            </a:ln>
          </p:spPr>
          <p:txBody>
            <a:bodyPr/>
            <a:lstStyle/>
            <a:p>
              <a:pPr algn="just"/>
              <a:r>
                <a:rPr kumimoji="0" lang="en-US" altLang="zh-CN" sz="1400">
                  <a:effectLst>
                    <a:outerShdw blurRad="38100" dist="38100" dir="2700000" algn="tl">
                      <a:srgbClr val="C0C0C0"/>
                    </a:outerShdw>
                  </a:effectLst>
                </a:rPr>
                <a:t>2</a:t>
              </a:r>
              <a:r>
                <a:rPr kumimoji="0" lang="en-US" altLang="zh-CN" sz="1400" i="1">
                  <a:effectLst>
                    <a:outerShdw blurRad="38100" dist="38100" dir="2700000" algn="tl">
                      <a:srgbClr val="C0C0C0"/>
                    </a:outerShdw>
                  </a:effectLst>
                </a:rPr>
                <a:t>T</a:t>
              </a:r>
              <a:r>
                <a:rPr kumimoji="0" lang="en-US" altLang="zh-CN" sz="1400">
                  <a:effectLst>
                    <a:outerShdw blurRad="38100" dist="38100" dir="2700000" algn="tl">
                      <a:srgbClr val="C0C0C0"/>
                    </a:outerShdw>
                  </a:effectLst>
                </a:rPr>
                <a:t> </a:t>
              </a:r>
              <a:endParaRPr kumimoji="0" lang="en-US" altLang="zh-CN" sz="1400">
                <a:effectLst>
                  <a:outerShdw blurRad="38100" dist="38100" dir="2700000" algn="tl">
                    <a:srgbClr val="C0C0C0"/>
                  </a:outerShdw>
                </a:effectLst>
                <a:latin typeface="Arial" charset="0"/>
              </a:endParaRPr>
            </a:p>
          </p:txBody>
        </p:sp>
        <p:sp>
          <p:nvSpPr>
            <p:cNvPr id="49178" name="Text Box 26"/>
            <p:cNvSpPr txBox="1">
              <a:spLocks noChangeArrowheads="1"/>
            </p:cNvSpPr>
            <p:nvPr/>
          </p:nvSpPr>
          <p:spPr bwMode="auto">
            <a:xfrm>
              <a:off x="3785" y="2791"/>
              <a:ext cx="409" cy="270"/>
            </a:xfrm>
            <a:prstGeom prst="rect">
              <a:avLst/>
            </a:prstGeom>
            <a:noFill/>
            <a:ln w="9525">
              <a:noFill/>
              <a:miter lim="800000"/>
              <a:headEnd/>
              <a:tailEnd/>
            </a:ln>
          </p:spPr>
          <p:txBody>
            <a:bodyPr/>
            <a:lstStyle/>
            <a:p>
              <a:pPr algn="just"/>
              <a:r>
                <a:rPr kumimoji="0" lang="en-US" altLang="zh-CN" sz="1400" i="1">
                  <a:effectLst>
                    <a:outerShdw blurRad="38100" dist="38100" dir="2700000" algn="tl">
                      <a:srgbClr val="C0C0C0"/>
                    </a:outerShdw>
                  </a:effectLst>
                </a:rPr>
                <a:t>kT</a:t>
              </a:r>
              <a:r>
                <a:rPr kumimoji="0" lang="en-US" altLang="zh-CN" sz="1400">
                  <a:effectLst>
                    <a:outerShdw blurRad="38100" dist="38100" dir="2700000" algn="tl">
                      <a:srgbClr val="C0C0C0"/>
                    </a:outerShdw>
                  </a:effectLst>
                </a:rPr>
                <a:t> </a:t>
              </a:r>
              <a:endParaRPr kumimoji="0" lang="en-US" altLang="zh-CN" sz="1400">
                <a:effectLst>
                  <a:outerShdw blurRad="38100" dist="38100" dir="2700000" algn="tl">
                    <a:srgbClr val="C0C0C0"/>
                  </a:outerShdw>
                </a:effectLst>
                <a:latin typeface="Arial" charset="0"/>
              </a:endParaRPr>
            </a:p>
          </p:txBody>
        </p:sp>
        <p:sp>
          <p:nvSpPr>
            <p:cNvPr id="49179" name="Freeform 27"/>
            <p:cNvSpPr>
              <a:spLocks/>
            </p:cNvSpPr>
            <p:nvPr/>
          </p:nvSpPr>
          <p:spPr bwMode="auto">
            <a:xfrm>
              <a:off x="3158" y="2008"/>
              <a:ext cx="1721" cy="329"/>
            </a:xfrm>
            <a:custGeom>
              <a:avLst/>
              <a:gdLst/>
              <a:ahLst/>
              <a:cxnLst>
                <a:cxn ang="0">
                  <a:pos x="0" y="570"/>
                </a:cxn>
                <a:cxn ang="0">
                  <a:pos x="556" y="225"/>
                </a:cxn>
                <a:cxn ang="0">
                  <a:pos x="871" y="165"/>
                </a:cxn>
                <a:cxn ang="0">
                  <a:pos x="1216" y="330"/>
                </a:cxn>
                <a:cxn ang="0">
                  <a:pos x="1666" y="435"/>
                </a:cxn>
                <a:cxn ang="0">
                  <a:pos x="2280" y="120"/>
                </a:cxn>
                <a:cxn ang="0">
                  <a:pos x="2716" y="0"/>
                </a:cxn>
              </a:cxnLst>
              <a:rect l="0" t="0" r="r" b="b"/>
              <a:pathLst>
                <a:path w="2716" h="570">
                  <a:moveTo>
                    <a:pt x="0" y="570"/>
                  </a:moveTo>
                  <a:cubicBezTo>
                    <a:pt x="176" y="417"/>
                    <a:pt x="411" y="292"/>
                    <a:pt x="556" y="225"/>
                  </a:cubicBezTo>
                  <a:cubicBezTo>
                    <a:pt x="701" y="158"/>
                    <a:pt x="761" y="148"/>
                    <a:pt x="871" y="165"/>
                  </a:cubicBezTo>
                  <a:cubicBezTo>
                    <a:pt x="981" y="182"/>
                    <a:pt x="1084" y="285"/>
                    <a:pt x="1216" y="330"/>
                  </a:cubicBezTo>
                  <a:cubicBezTo>
                    <a:pt x="1348" y="375"/>
                    <a:pt x="1489" y="470"/>
                    <a:pt x="1666" y="435"/>
                  </a:cubicBezTo>
                  <a:cubicBezTo>
                    <a:pt x="1843" y="400"/>
                    <a:pt x="2105" y="192"/>
                    <a:pt x="2280" y="120"/>
                  </a:cubicBezTo>
                  <a:cubicBezTo>
                    <a:pt x="2455" y="48"/>
                    <a:pt x="2585" y="24"/>
                    <a:pt x="2716" y="0"/>
                  </a:cubicBezTo>
                </a:path>
              </a:pathLst>
            </a:custGeom>
            <a:noFill/>
            <a:ln w="9525">
              <a:solidFill>
                <a:srgbClr val="000000"/>
              </a:solidFill>
              <a:round/>
              <a:headEnd/>
              <a:tailEnd/>
            </a:ln>
          </p:spPr>
          <p:txBody>
            <a:bodyPr/>
            <a:lstStyle/>
            <a:p>
              <a:endParaRPr lang="zh-CN" altLang="en-US"/>
            </a:p>
          </p:txBody>
        </p:sp>
        <p:sp>
          <p:nvSpPr>
            <p:cNvPr id="49180" name="Text Box 28"/>
            <p:cNvSpPr txBox="1">
              <a:spLocks noChangeArrowheads="1"/>
            </p:cNvSpPr>
            <p:nvPr/>
          </p:nvSpPr>
          <p:spPr bwMode="auto">
            <a:xfrm>
              <a:off x="3947" y="2786"/>
              <a:ext cx="504" cy="270"/>
            </a:xfrm>
            <a:prstGeom prst="rect">
              <a:avLst/>
            </a:prstGeom>
            <a:noFill/>
            <a:ln w="9525">
              <a:noFill/>
              <a:miter lim="800000"/>
              <a:headEnd/>
              <a:tailEnd/>
            </a:ln>
          </p:spPr>
          <p:txBody>
            <a:bodyPr/>
            <a:lstStyle/>
            <a:p>
              <a:pPr algn="just"/>
              <a:r>
                <a:rPr kumimoji="0" lang="en-US" altLang="zh-CN" sz="1400">
                  <a:effectLst>
                    <a:outerShdw blurRad="38100" dist="38100" dir="2700000" algn="tl">
                      <a:srgbClr val="C0C0C0"/>
                    </a:outerShdw>
                  </a:effectLst>
                </a:rPr>
                <a:t>(</a:t>
              </a:r>
              <a:r>
                <a:rPr kumimoji="0" lang="en-US" altLang="zh-CN" sz="1400" i="1">
                  <a:effectLst>
                    <a:outerShdw blurRad="38100" dist="38100" dir="2700000" algn="tl">
                      <a:srgbClr val="C0C0C0"/>
                    </a:outerShdw>
                  </a:effectLst>
                </a:rPr>
                <a:t>k</a:t>
              </a:r>
              <a:r>
                <a:rPr kumimoji="0" lang="en-US" altLang="zh-CN" sz="1400">
                  <a:effectLst>
                    <a:outerShdw blurRad="38100" dist="38100" dir="2700000" algn="tl">
                      <a:srgbClr val="C0C0C0"/>
                    </a:outerShdw>
                  </a:effectLst>
                </a:rPr>
                <a:t>+1)</a:t>
              </a:r>
              <a:r>
                <a:rPr kumimoji="0" lang="en-US" altLang="zh-CN" sz="1400" i="1">
                  <a:effectLst>
                    <a:outerShdw blurRad="38100" dist="38100" dir="2700000" algn="tl">
                      <a:srgbClr val="C0C0C0"/>
                    </a:outerShdw>
                  </a:effectLst>
                </a:rPr>
                <a:t>T</a:t>
              </a:r>
              <a:r>
                <a:rPr kumimoji="0" lang="en-US" altLang="zh-CN" sz="1400">
                  <a:effectLst>
                    <a:outerShdw blurRad="38100" dist="38100" dir="2700000" algn="tl">
                      <a:srgbClr val="C0C0C0"/>
                    </a:outerShdw>
                  </a:effectLst>
                </a:rPr>
                <a:t> </a:t>
              </a:r>
              <a:endParaRPr kumimoji="0" lang="en-US" altLang="zh-CN" sz="1400">
                <a:effectLst>
                  <a:outerShdw blurRad="38100" dist="38100" dir="2700000" algn="tl">
                    <a:srgbClr val="C0C0C0"/>
                  </a:outerShdw>
                </a:effectLst>
                <a:latin typeface="Arial" charset="0"/>
              </a:endParaRPr>
            </a:p>
          </p:txBody>
        </p:sp>
        <p:sp>
          <p:nvSpPr>
            <p:cNvPr id="49181" name="Text Box 29"/>
            <p:cNvSpPr txBox="1">
              <a:spLocks noChangeArrowheads="1"/>
            </p:cNvSpPr>
            <p:nvPr/>
          </p:nvSpPr>
          <p:spPr bwMode="auto">
            <a:xfrm>
              <a:off x="3607" y="2741"/>
              <a:ext cx="410" cy="270"/>
            </a:xfrm>
            <a:prstGeom prst="rect">
              <a:avLst/>
            </a:prstGeom>
            <a:noFill/>
            <a:ln w="9525">
              <a:noFill/>
              <a:miter lim="800000"/>
              <a:headEnd/>
              <a:tailEnd/>
            </a:ln>
          </p:spPr>
          <p:txBody>
            <a:bodyPr/>
            <a:lstStyle/>
            <a:p>
              <a:pPr algn="just"/>
              <a:r>
                <a:rPr kumimoji="0" lang="en-US" altLang="zh-CN" sz="1400" i="1">
                  <a:effectLst>
                    <a:outerShdw blurRad="38100" dist="38100" dir="2700000" algn="tl">
                      <a:srgbClr val="C0C0C0"/>
                    </a:outerShdw>
                  </a:effectLst>
                </a:rPr>
                <a:t>…</a:t>
              </a:r>
              <a:endParaRPr kumimoji="0" lang="en-US" altLang="zh-CN" sz="1400">
                <a:effectLst>
                  <a:outerShdw blurRad="38100" dist="38100" dir="2700000" algn="tl">
                    <a:srgbClr val="C0C0C0"/>
                  </a:outerShdw>
                </a:effectLst>
                <a:latin typeface="Arial" charset="0"/>
              </a:endParaRPr>
            </a:p>
          </p:txBody>
        </p:sp>
        <p:sp>
          <p:nvSpPr>
            <p:cNvPr id="49183" name="Text Box 31"/>
            <p:cNvSpPr txBox="1">
              <a:spLocks noChangeArrowheads="1"/>
            </p:cNvSpPr>
            <p:nvPr/>
          </p:nvSpPr>
          <p:spPr bwMode="auto">
            <a:xfrm>
              <a:off x="4377" y="2750"/>
              <a:ext cx="409" cy="269"/>
            </a:xfrm>
            <a:prstGeom prst="rect">
              <a:avLst/>
            </a:prstGeom>
            <a:noFill/>
            <a:ln w="9525">
              <a:noFill/>
              <a:miter lim="800000"/>
              <a:headEnd/>
              <a:tailEnd/>
            </a:ln>
          </p:spPr>
          <p:txBody>
            <a:bodyPr/>
            <a:lstStyle/>
            <a:p>
              <a:pPr algn="just"/>
              <a:r>
                <a:rPr kumimoji="0" lang="en-US" altLang="zh-CN" sz="1400" i="1">
                  <a:effectLst>
                    <a:outerShdw blurRad="38100" dist="38100" dir="2700000" algn="tl">
                      <a:srgbClr val="C0C0C0"/>
                    </a:outerShdw>
                  </a:effectLst>
                </a:rPr>
                <a:t>…</a:t>
              </a:r>
              <a:endParaRPr kumimoji="0" lang="en-US" altLang="zh-CN" sz="1400">
                <a:effectLst>
                  <a:outerShdw blurRad="38100" dist="38100" dir="2700000" algn="tl">
                    <a:srgbClr val="C0C0C0"/>
                  </a:outerShdw>
                </a:effectLst>
                <a:latin typeface="Arial" charset="0"/>
              </a:endParaRPr>
            </a:p>
          </p:txBody>
        </p:sp>
      </p:grpSp>
    </p:spTree>
  </p:cSld>
  <p:clrMapOvr>
    <a:masterClrMapping/>
  </p:clrMapOvr>
  <p:transition>
    <p:cover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a:spLocks noChangeArrowheads="1"/>
          </p:cNvSpPr>
          <p:nvPr/>
        </p:nvSpPr>
        <p:spPr bwMode="auto">
          <a:xfrm>
            <a:off x="1311275" y="1700213"/>
            <a:ext cx="884238"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effectLst>
                  <a:outerShdw blurRad="38100" dist="38100" dir="2700000" algn="tl">
                    <a:srgbClr val="C0C0C0"/>
                  </a:outerShdw>
                </a:effectLst>
              </a:rPr>
              <a:t>令</a:t>
            </a:r>
          </a:p>
        </p:txBody>
      </p:sp>
      <p:graphicFrame>
        <p:nvGraphicFramePr>
          <p:cNvPr id="50181" name="Object 5"/>
          <p:cNvGraphicFramePr>
            <a:graphicFrameLocks noChangeAspect="1"/>
          </p:cNvGraphicFramePr>
          <p:nvPr/>
        </p:nvGraphicFramePr>
        <p:xfrm>
          <a:off x="2051050" y="1773238"/>
          <a:ext cx="1295400" cy="341312"/>
        </p:xfrm>
        <a:graphic>
          <a:graphicData uri="http://schemas.openxmlformats.org/presentationml/2006/ole">
            <mc:AlternateContent xmlns:mc="http://schemas.openxmlformats.org/markup-compatibility/2006">
              <mc:Choice xmlns:v="urn:schemas-microsoft-com:vml" Requires="v">
                <p:oleObj spid="_x0000_s50311" name="Equation" r:id="rId3" imgW="952560" imgH="241200" progId="Equation.DSMT4">
                  <p:embed/>
                </p:oleObj>
              </mc:Choice>
              <mc:Fallback>
                <p:oleObj name="Equation" r:id="rId3" imgW="952560" imgH="241200" progId="Equation.DSMT4">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773238"/>
                        <a:ext cx="1295400"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2" name="Text Box 6"/>
          <p:cNvSpPr txBox="1">
            <a:spLocks noChangeArrowheads="1"/>
          </p:cNvSpPr>
          <p:nvPr/>
        </p:nvSpPr>
        <p:spPr bwMode="auto">
          <a:xfrm>
            <a:off x="1311275" y="2563813"/>
            <a:ext cx="957263"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effectLst>
                  <a:outerShdw blurRad="38100" dist="38100" dir="2700000" algn="tl">
                    <a:srgbClr val="C0C0C0"/>
                  </a:outerShdw>
                </a:effectLst>
              </a:rPr>
              <a:t>则</a:t>
            </a:r>
          </a:p>
        </p:txBody>
      </p:sp>
      <p:graphicFrame>
        <p:nvGraphicFramePr>
          <p:cNvPr id="50183" name="Object 7"/>
          <p:cNvGraphicFramePr>
            <a:graphicFrameLocks noChangeAspect="1"/>
          </p:cNvGraphicFramePr>
          <p:nvPr/>
        </p:nvGraphicFramePr>
        <p:xfrm>
          <a:off x="2124075" y="2420938"/>
          <a:ext cx="2735263" cy="935037"/>
        </p:xfrm>
        <a:graphic>
          <a:graphicData uri="http://schemas.openxmlformats.org/presentationml/2006/ole">
            <mc:AlternateContent xmlns:mc="http://schemas.openxmlformats.org/markup-compatibility/2006">
              <mc:Choice xmlns:v="urn:schemas-microsoft-com:vml" Requires="v">
                <p:oleObj spid="_x0000_s50312" name="Equation" r:id="rId5" imgW="39823200" imgH="13808160" progId="Equation.DSMT4">
                  <p:embed/>
                </p:oleObj>
              </mc:Choice>
              <mc:Fallback>
                <p:oleObj name="Equation" r:id="rId5" imgW="39823200" imgH="13808160" progId="Equation.DSMT4">
                  <p:embed/>
                  <p:pic>
                    <p:nvPicPr>
                      <p:cNvPr id="0"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420938"/>
                        <a:ext cx="2735263"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4" name="Text Box 8"/>
          <p:cNvSpPr txBox="1">
            <a:spLocks noChangeArrowheads="1"/>
          </p:cNvSpPr>
          <p:nvPr/>
        </p:nvSpPr>
        <p:spPr bwMode="auto">
          <a:xfrm>
            <a:off x="1384300" y="3644900"/>
            <a:ext cx="811213"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effectLst>
                  <a:outerShdw blurRad="38100" dist="38100" dir="2700000" algn="tl">
                    <a:srgbClr val="C0C0C0"/>
                  </a:outerShdw>
                </a:effectLst>
              </a:rPr>
              <a:t>即</a:t>
            </a:r>
          </a:p>
        </p:txBody>
      </p:sp>
      <p:graphicFrame>
        <p:nvGraphicFramePr>
          <p:cNvPr id="50185" name="Object 9"/>
          <p:cNvGraphicFramePr>
            <a:graphicFrameLocks noChangeAspect="1"/>
          </p:cNvGraphicFramePr>
          <p:nvPr/>
        </p:nvGraphicFramePr>
        <p:xfrm>
          <a:off x="2339975" y="3500438"/>
          <a:ext cx="1284288" cy="852487"/>
        </p:xfrm>
        <a:graphic>
          <a:graphicData uri="http://schemas.openxmlformats.org/presentationml/2006/ole">
            <mc:AlternateContent xmlns:mc="http://schemas.openxmlformats.org/markup-compatibility/2006">
              <mc:Choice xmlns:v="urn:schemas-microsoft-com:vml" Requires="v">
                <p:oleObj spid="_x0000_s50313" name="Equation" r:id="rId7" imgW="18685800" imgH="12588840" progId="Equation.DSMT4">
                  <p:embed/>
                </p:oleObj>
              </mc:Choice>
              <mc:Fallback>
                <p:oleObj name="Equation" r:id="rId7" imgW="18685800" imgH="12588840" progId="Equation.DSMT4">
                  <p:embed/>
                  <p:pic>
                    <p:nvPicPr>
                      <p:cNvPr id="0" name="Picture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3500438"/>
                        <a:ext cx="1284288" cy="852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6" name="Text Box 10"/>
          <p:cNvSpPr txBox="1">
            <a:spLocks noChangeArrowheads="1"/>
          </p:cNvSpPr>
          <p:nvPr/>
        </p:nvSpPr>
        <p:spPr bwMode="auto">
          <a:xfrm>
            <a:off x="1384300" y="4797425"/>
            <a:ext cx="1171575"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effectLst>
                  <a:outerShdw blurRad="38100" dist="38100" dir="2700000" algn="tl">
                    <a:srgbClr val="C0C0C0"/>
                  </a:outerShdw>
                </a:effectLst>
              </a:rPr>
              <a:t>从而</a:t>
            </a:r>
          </a:p>
        </p:txBody>
      </p:sp>
      <p:graphicFrame>
        <p:nvGraphicFramePr>
          <p:cNvPr id="50187" name="Object 11"/>
          <p:cNvGraphicFramePr>
            <a:graphicFrameLocks noChangeAspect="1"/>
          </p:cNvGraphicFramePr>
          <p:nvPr/>
        </p:nvGraphicFramePr>
        <p:xfrm>
          <a:off x="2339975" y="4868863"/>
          <a:ext cx="1228725" cy="385762"/>
        </p:xfrm>
        <a:graphic>
          <a:graphicData uri="http://schemas.openxmlformats.org/presentationml/2006/ole">
            <mc:AlternateContent xmlns:mc="http://schemas.openxmlformats.org/markup-compatibility/2006">
              <mc:Choice xmlns:v="urn:schemas-microsoft-com:vml" Requires="v">
                <p:oleObj spid="_x0000_s50314" name="Equation" r:id="rId9" imgW="17872920" imgH="5678280" progId="Equation.DSMT4">
                  <p:embed/>
                </p:oleObj>
              </mc:Choice>
              <mc:Fallback>
                <p:oleObj name="Equation" r:id="rId9" imgW="17872920" imgH="5678280" progId="Equation.DSMT4">
                  <p:embed/>
                  <p:pic>
                    <p:nvPicPr>
                      <p:cNvPr id="0" name="Picture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4868863"/>
                        <a:ext cx="122872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8" name="Object 12"/>
          <p:cNvGraphicFramePr>
            <a:graphicFrameLocks noChangeAspect="1"/>
          </p:cNvGraphicFramePr>
          <p:nvPr/>
        </p:nvGraphicFramePr>
        <p:xfrm>
          <a:off x="2339975" y="5445125"/>
          <a:ext cx="782638" cy="385763"/>
        </p:xfrm>
        <a:graphic>
          <a:graphicData uri="http://schemas.openxmlformats.org/presentationml/2006/ole">
            <mc:AlternateContent xmlns:mc="http://schemas.openxmlformats.org/markup-compatibility/2006">
              <mc:Choice xmlns:v="urn:schemas-microsoft-com:vml" Requires="v">
                <p:oleObj spid="_x0000_s50315" name="Equation" r:id="rId11" imgW="11369160" imgH="5678280" progId="Equation.DSMT4">
                  <p:embed/>
                </p:oleObj>
              </mc:Choice>
              <mc:Fallback>
                <p:oleObj name="Equation" r:id="rId11" imgW="11369160" imgH="5678280" progId="Equation.DSMT4">
                  <p:embed/>
                  <p:pic>
                    <p:nvPicPr>
                      <p:cNvPr id="0" name="Picture 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975" y="5445125"/>
                        <a:ext cx="782638"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9" name="Text Box 13"/>
          <p:cNvSpPr txBox="1">
            <a:spLocks noChangeArrowheads="1"/>
          </p:cNvSpPr>
          <p:nvPr/>
        </p:nvSpPr>
        <p:spPr bwMode="auto">
          <a:xfrm>
            <a:off x="1258888" y="1052513"/>
            <a:ext cx="5041900"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solidFill>
                  <a:srgbClr val="BE2C14"/>
                </a:solidFill>
                <a:effectLst>
                  <a:outerShdw blurRad="38100" dist="38100" dir="2700000" algn="tl">
                    <a:srgbClr val="C0C0C0"/>
                  </a:outerShdw>
                </a:effectLst>
              </a:rPr>
              <a:t>与 </a:t>
            </a:r>
            <a:r>
              <a:rPr kumimoji="0" lang="en-US" altLang="zh-CN" sz="2400" b="1">
                <a:solidFill>
                  <a:srgbClr val="BE2C14"/>
                </a:solidFill>
                <a:effectLst>
                  <a:outerShdw blurRad="38100" dist="38100" dir="2700000" algn="tl">
                    <a:srgbClr val="C0C0C0"/>
                  </a:outerShdw>
                </a:effectLst>
              </a:rPr>
              <a:t>S </a:t>
            </a:r>
            <a:r>
              <a:rPr kumimoji="0" lang="zh-CN" altLang="en-US" sz="2400" b="1">
                <a:solidFill>
                  <a:srgbClr val="BE2C14"/>
                </a:solidFill>
                <a:effectLst>
                  <a:outerShdw blurRad="38100" dist="38100" dir="2700000" algn="tl">
                    <a:srgbClr val="C0C0C0"/>
                  </a:outerShdw>
                </a:effectLst>
              </a:rPr>
              <a:t>平面的稳定域对应关系：</a:t>
            </a:r>
          </a:p>
        </p:txBody>
      </p:sp>
      <p:graphicFrame>
        <p:nvGraphicFramePr>
          <p:cNvPr id="50190" name="Object 14"/>
          <p:cNvGraphicFramePr>
            <a:graphicFrameLocks noChangeAspect="1"/>
          </p:cNvGraphicFramePr>
          <p:nvPr/>
        </p:nvGraphicFramePr>
        <p:xfrm>
          <a:off x="5795963" y="1557338"/>
          <a:ext cx="1182687" cy="852487"/>
        </p:xfrm>
        <a:graphic>
          <a:graphicData uri="http://schemas.openxmlformats.org/presentationml/2006/ole">
            <mc:AlternateContent xmlns:mc="http://schemas.openxmlformats.org/markup-compatibility/2006">
              <mc:Choice xmlns:v="urn:schemas-microsoft-com:vml" Requires="v">
                <p:oleObj spid="_x0000_s50316" name="Equation" r:id="rId13" imgW="545863" imgH="393529" progId="Equation.DSMT4">
                  <p:embed/>
                </p:oleObj>
              </mc:Choice>
              <mc:Fallback>
                <p:oleObj name="Equation" r:id="rId13" imgW="545863" imgH="393529" progId="Equation.DSMT4">
                  <p:embed/>
                  <p:pic>
                    <p:nvPicPr>
                      <p:cNvPr id="0" name="Picture 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5963" y="1557338"/>
                        <a:ext cx="1182687" cy="852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91" name="Text Box 15"/>
          <p:cNvSpPr txBox="1">
            <a:spLocks noChangeArrowheads="1"/>
          </p:cNvSpPr>
          <p:nvPr/>
        </p:nvSpPr>
        <p:spPr bwMode="auto">
          <a:xfrm>
            <a:off x="4624388" y="1700213"/>
            <a:ext cx="1387475" cy="457200"/>
          </a:xfrm>
          <a:prstGeom prst="rect">
            <a:avLst/>
          </a:prstGeom>
          <a:noFill/>
          <a:ln w="9525">
            <a:noFill/>
            <a:miter lim="800000"/>
            <a:headEnd/>
            <a:tailEnd/>
          </a:ln>
          <a:effectLst/>
        </p:spPr>
        <p:txBody>
          <a:bodyPr>
            <a:spAutoFit/>
          </a:bodyPr>
          <a:lstStyle/>
          <a:p>
            <a:r>
              <a:rPr kumimoji="0" lang="zh-CN" altLang="en-US" sz="2400" b="1">
                <a:effectLst>
                  <a:outerShdw blurRad="38100" dist="38100" dir="2700000" algn="tl">
                    <a:srgbClr val="C0C0C0"/>
                  </a:outerShdw>
                </a:effectLst>
                <a:latin typeface="Arial" charset="0"/>
              </a:rPr>
              <a:t>根据</a:t>
            </a:r>
          </a:p>
        </p:txBody>
      </p:sp>
    </p:spTree>
  </p:cSld>
  <p:clrMapOvr>
    <a:masterClrMapping/>
  </p:clrMapOvr>
  <p:transition>
    <p:cover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Text Box 5"/>
          <p:cNvSpPr txBox="1">
            <a:spLocks noChangeArrowheads="1"/>
          </p:cNvSpPr>
          <p:nvPr/>
        </p:nvSpPr>
        <p:spPr bwMode="auto">
          <a:xfrm>
            <a:off x="900113" y="4797425"/>
            <a:ext cx="7653337" cy="1311275"/>
          </a:xfrm>
          <a:prstGeom prst="rect">
            <a:avLst/>
          </a:prstGeom>
          <a:noFill/>
          <a:ln w="12700" cap="sq">
            <a:noFill/>
            <a:miter lim="800000"/>
            <a:headEnd type="none" w="sm" len="sm"/>
            <a:tailEnd type="none" w="sm" len="sm"/>
          </a:ln>
          <a:effectLst/>
        </p:spPr>
        <p:txBody>
          <a:bodyPr>
            <a:spAutoFit/>
          </a:bodyPr>
          <a:lstStyle/>
          <a:p>
            <a:pPr eaLnBrk="0" hangingPunct="0">
              <a:lnSpc>
                <a:spcPct val="200000"/>
              </a:lnSpc>
            </a:pPr>
            <a:r>
              <a:rPr kumimoji="0" lang="en-US" altLang="zh-CN" b="1">
                <a:effectLst>
                  <a:outerShdw blurRad="38100" dist="38100" dir="2700000" algn="tl">
                    <a:srgbClr val="C0C0C0"/>
                  </a:outerShdw>
                </a:effectLst>
              </a:rPr>
              <a:t>s</a:t>
            </a:r>
            <a:r>
              <a:rPr kumimoji="0" lang="zh-CN" altLang="en-US" b="1">
                <a:effectLst>
                  <a:outerShdw blurRad="38100" dist="38100" dir="2700000" algn="tl">
                    <a:srgbClr val="C0C0C0"/>
                  </a:outerShdw>
                </a:effectLst>
              </a:rPr>
              <a:t>平面左半平面的极点可能映射到</a:t>
            </a:r>
            <a:r>
              <a:rPr kumimoji="0" lang="en-US" altLang="zh-CN" b="1">
                <a:effectLst>
                  <a:outerShdw blurRad="38100" dist="38100" dir="2700000" algn="tl">
                    <a:srgbClr val="C0C0C0"/>
                  </a:outerShdw>
                </a:effectLst>
              </a:rPr>
              <a:t>z</a:t>
            </a:r>
            <a:r>
              <a:rPr kumimoji="0" lang="zh-CN" altLang="en-US" b="1">
                <a:effectLst>
                  <a:outerShdw blurRad="38100" dist="38100" dir="2700000" algn="tl">
                    <a:srgbClr val="C0C0C0"/>
                  </a:outerShdw>
                </a:effectLst>
              </a:rPr>
              <a:t>平面单位圆外，因而用这种方法所进行的</a:t>
            </a:r>
            <a:r>
              <a:rPr kumimoji="0" lang="en-US" altLang="zh-CN" b="1">
                <a:effectLst>
                  <a:outerShdw blurRad="38100" dist="38100" dir="2700000" algn="tl">
                    <a:srgbClr val="C0C0C0"/>
                  </a:outerShdw>
                </a:effectLst>
              </a:rPr>
              <a:t>z</a:t>
            </a:r>
            <a:r>
              <a:rPr kumimoji="0" lang="zh-CN" altLang="en-US" b="1">
                <a:effectLst>
                  <a:outerShdw blurRad="38100" dist="38100" dir="2700000" algn="tl">
                    <a:srgbClr val="C0C0C0"/>
                  </a:outerShdw>
                </a:effectLst>
              </a:rPr>
              <a:t>变换可能是不稳定的，实际应用中一般不采用此方法。 </a:t>
            </a:r>
          </a:p>
        </p:txBody>
      </p:sp>
      <p:sp>
        <p:nvSpPr>
          <p:cNvPr id="51206" name="Text Box 6"/>
          <p:cNvSpPr txBox="1">
            <a:spLocks noChangeArrowheads="1"/>
          </p:cNvSpPr>
          <p:nvPr/>
        </p:nvSpPr>
        <p:spPr bwMode="auto">
          <a:xfrm>
            <a:off x="971550" y="4437063"/>
            <a:ext cx="2447925" cy="396875"/>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b="1">
                <a:solidFill>
                  <a:srgbClr val="0033CC"/>
                </a:solidFill>
                <a:effectLst>
                  <a:outerShdw blurRad="38100" dist="38100" dir="2700000" algn="tl">
                    <a:srgbClr val="C0C0C0"/>
                  </a:outerShdw>
                </a:effectLst>
              </a:rPr>
              <a:t>前向差分的特点：</a:t>
            </a:r>
          </a:p>
        </p:txBody>
      </p:sp>
      <p:pic>
        <p:nvPicPr>
          <p:cNvPr id="51207" name="Picture 7" descr="411"/>
          <p:cNvPicPr>
            <a:picLocks noChangeAspect="1" noChangeArrowheads="1" noCrop="1"/>
          </p:cNvPicPr>
          <p:nvPr/>
        </p:nvPicPr>
        <p:blipFill>
          <a:blip r:embed="rId2" cstate="print"/>
          <a:srcRect/>
          <a:stretch>
            <a:fillRect/>
          </a:stretch>
        </p:blipFill>
        <p:spPr bwMode="auto">
          <a:xfrm>
            <a:off x="900113" y="1484313"/>
            <a:ext cx="7164387" cy="2686050"/>
          </a:xfrm>
          <a:prstGeom prst="rect">
            <a:avLst/>
          </a:prstGeom>
          <a:noFill/>
        </p:spPr>
      </p:pic>
    </p:spTree>
  </p:cSld>
  <p:clrMapOvr>
    <a:masterClrMapping/>
  </p:clrMapOvr>
  <p:transition>
    <p:cover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838200" y="228600"/>
            <a:ext cx="5572125" cy="701675"/>
          </a:xfrm>
          <a:prstGeom prst="rect">
            <a:avLst/>
          </a:prstGeom>
          <a:noFill/>
          <a:ln w="9525">
            <a:noFill/>
            <a:miter lim="800000"/>
            <a:headEnd/>
            <a:tailEnd/>
          </a:ln>
          <a:effectLst/>
        </p:spPr>
        <p:txBody>
          <a:bodyPr>
            <a:spAutoFit/>
          </a:bodyPr>
          <a:lstStyle/>
          <a:p>
            <a:r>
              <a:rPr kumimoji="0" lang="en-US" altLang="zh-CN" sz="4000" b="1">
                <a:solidFill>
                  <a:srgbClr val="FF0000"/>
                </a:solidFill>
                <a:effectLst>
                  <a:outerShdw blurRad="38100" dist="38100" dir="2700000" algn="tl">
                    <a:srgbClr val="C0C0C0"/>
                  </a:outerShdw>
                </a:effectLst>
                <a:latin typeface="Arial" charset="0"/>
                <a:ea typeface="方正大黑简体" pitchFamily="2" charset="-122"/>
              </a:rPr>
              <a:t>4.2 </a:t>
            </a:r>
            <a:r>
              <a:rPr kumimoji="0" lang="zh-CN" altLang="en-US" sz="4000" b="1">
                <a:solidFill>
                  <a:srgbClr val="FF0000"/>
                </a:solidFill>
                <a:effectLst>
                  <a:outerShdw blurRad="38100" dist="38100" dir="2700000" algn="tl">
                    <a:srgbClr val="C0C0C0"/>
                  </a:outerShdw>
                </a:effectLst>
                <a:latin typeface="Arial" charset="0"/>
                <a:ea typeface="方正大黑简体" pitchFamily="2" charset="-122"/>
              </a:rPr>
              <a:t>设计基本原理</a:t>
            </a:r>
          </a:p>
        </p:txBody>
      </p:sp>
      <p:sp>
        <p:nvSpPr>
          <p:cNvPr id="159747" name="Text Box 3"/>
          <p:cNvSpPr txBox="1">
            <a:spLocks noChangeArrowheads="1"/>
          </p:cNvSpPr>
          <p:nvPr/>
        </p:nvSpPr>
        <p:spPr bwMode="auto">
          <a:xfrm>
            <a:off x="215900" y="1125538"/>
            <a:ext cx="6069013"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典型计算机控制系统的基本结构：</a:t>
            </a:r>
          </a:p>
        </p:txBody>
      </p:sp>
      <p:grpSp>
        <p:nvGrpSpPr>
          <p:cNvPr id="159748" name="Group 4"/>
          <p:cNvGrpSpPr>
            <a:grpSpLocks/>
          </p:cNvGrpSpPr>
          <p:nvPr/>
        </p:nvGrpSpPr>
        <p:grpSpPr bwMode="auto">
          <a:xfrm>
            <a:off x="250825" y="1557338"/>
            <a:ext cx="8605838" cy="2206625"/>
            <a:chOff x="158" y="981"/>
            <a:chExt cx="5421" cy="1390"/>
          </a:xfrm>
        </p:grpSpPr>
        <p:grpSp>
          <p:nvGrpSpPr>
            <p:cNvPr id="159749" name="Group 5"/>
            <p:cNvGrpSpPr>
              <a:grpSpLocks/>
            </p:cNvGrpSpPr>
            <p:nvPr/>
          </p:nvGrpSpPr>
          <p:grpSpPr bwMode="auto">
            <a:xfrm>
              <a:off x="1088" y="1208"/>
              <a:ext cx="953" cy="454"/>
              <a:chOff x="1042" y="2795"/>
              <a:chExt cx="953" cy="454"/>
            </a:xfrm>
          </p:grpSpPr>
          <p:sp>
            <p:nvSpPr>
              <p:cNvPr id="159750" name="Text Box 6"/>
              <p:cNvSpPr txBox="1">
                <a:spLocks noChangeArrowheads="1"/>
              </p:cNvSpPr>
              <p:nvPr/>
            </p:nvSpPr>
            <p:spPr bwMode="auto">
              <a:xfrm>
                <a:off x="1042" y="2886"/>
                <a:ext cx="953" cy="231"/>
              </a:xfrm>
              <a:prstGeom prst="rect">
                <a:avLst/>
              </a:prstGeom>
              <a:noFill/>
              <a:ln w="9525">
                <a:noFill/>
                <a:miter lim="800000"/>
                <a:headEnd/>
                <a:tailEnd/>
              </a:ln>
              <a:effectLst/>
            </p:spPr>
            <p:txBody>
              <a:bodyPr>
                <a:spAutoFit/>
              </a:bodyPr>
              <a:lstStyle/>
              <a:p>
                <a:pPr algn="ctr">
                  <a:spcBef>
                    <a:spcPct val="50000"/>
                  </a:spcBef>
                </a:pPr>
                <a:r>
                  <a:rPr lang="zh-CN" altLang="en-US" sz="1800" b="1"/>
                  <a:t>数字控制器</a:t>
                </a:r>
              </a:p>
            </p:txBody>
          </p:sp>
          <p:sp>
            <p:nvSpPr>
              <p:cNvPr id="159751" name="Rectangle 7"/>
              <p:cNvSpPr>
                <a:spLocks noChangeArrowheads="1"/>
              </p:cNvSpPr>
              <p:nvPr/>
            </p:nvSpPr>
            <p:spPr bwMode="auto">
              <a:xfrm>
                <a:off x="1088" y="2795"/>
                <a:ext cx="862" cy="454"/>
              </a:xfrm>
              <a:prstGeom prst="rect">
                <a:avLst/>
              </a:prstGeom>
              <a:noFill/>
              <a:ln w="28575">
                <a:solidFill>
                  <a:schemeClr val="tx1"/>
                </a:solidFill>
                <a:miter lim="800000"/>
                <a:headEnd/>
                <a:tailEnd/>
              </a:ln>
              <a:effectLst/>
            </p:spPr>
            <p:txBody>
              <a:bodyPr wrap="none" anchor="ctr"/>
              <a:lstStyle/>
              <a:p>
                <a:endParaRPr lang="zh-CN" altLang="en-US"/>
              </a:p>
            </p:txBody>
          </p:sp>
        </p:grpSp>
        <p:grpSp>
          <p:nvGrpSpPr>
            <p:cNvPr id="159752" name="Group 8"/>
            <p:cNvGrpSpPr>
              <a:grpSpLocks/>
            </p:cNvGrpSpPr>
            <p:nvPr/>
          </p:nvGrpSpPr>
          <p:grpSpPr bwMode="auto">
            <a:xfrm>
              <a:off x="3356" y="1208"/>
              <a:ext cx="839" cy="454"/>
              <a:chOff x="1020" y="3067"/>
              <a:chExt cx="953" cy="454"/>
            </a:xfrm>
          </p:grpSpPr>
          <p:sp>
            <p:nvSpPr>
              <p:cNvPr id="159753" name="Text Box 9"/>
              <p:cNvSpPr txBox="1">
                <a:spLocks noChangeArrowheads="1"/>
              </p:cNvSpPr>
              <p:nvPr/>
            </p:nvSpPr>
            <p:spPr bwMode="auto">
              <a:xfrm>
                <a:off x="1020" y="3158"/>
                <a:ext cx="953" cy="231"/>
              </a:xfrm>
              <a:prstGeom prst="rect">
                <a:avLst/>
              </a:prstGeom>
              <a:noFill/>
              <a:ln w="9525">
                <a:noFill/>
                <a:miter lim="800000"/>
                <a:headEnd/>
                <a:tailEnd/>
              </a:ln>
              <a:effectLst/>
            </p:spPr>
            <p:txBody>
              <a:bodyPr>
                <a:spAutoFit/>
              </a:bodyPr>
              <a:lstStyle/>
              <a:p>
                <a:pPr algn="ctr">
                  <a:spcBef>
                    <a:spcPct val="50000"/>
                  </a:spcBef>
                </a:pPr>
                <a:r>
                  <a:rPr lang="zh-CN" altLang="en-US" sz="1800" b="1"/>
                  <a:t>执行机构</a:t>
                </a:r>
              </a:p>
            </p:txBody>
          </p:sp>
          <p:sp>
            <p:nvSpPr>
              <p:cNvPr id="159754" name="Rectangle 10"/>
              <p:cNvSpPr>
                <a:spLocks noChangeArrowheads="1"/>
              </p:cNvSpPr>
              <p:nvPr/>
            </p:nvSpPr>
            <p:spPr bwMode="auto">
              <a:xfrm>
                <a:off x="1020" y="3067"/>
                <a:ext cx="953" cy="454"/>
              </a:xfrm>
              <a:prstGeom prst="rect">
                <a:avLst/>
              </a:prstGeom>
              <a:noFill/>
              <a:ln w="28575">
                <a:solidFill>
                  <a:schemeClr val="tx1"/>
                </a:solidFill>
                <a:miter lim="800000"/>
                <a:headEnd/>
                <a:tailEnd/>
              </a:ln>
              <a:effectLst/>
            </p:spPr>
            <p:txBody>
              <a:bodyPr wrap="none" anchor="ctr"/>
              <a:lstStyle/>
              <a:p>
                <a:endParaRPr lang="zh-CN" altLang="en-US"/>
              </a:p>
            </p:txBody>
          </p:sp>
        </p:grpSp>
        <p:grpSp>
          <p:nvGrpSpPr>
            <p:cNvPr id="159755" name="Group 11"/>
            <p:cNvGrpSpPr>
              <a:grpSpLocks/>
            </p:cNvGrpSpPr>
            <p:nvPr/>
          </p:nvGrpSpPr>
          <p:grpSpPr bwMode="auto">
            <a:xfrm>
              <a:off x="4468" y="1208"/>
              <a:ext cx="748" cy="454"/>
              <a:chOff x="1020" y="3067"/>
              <a:chExt cx="953" cy="454"/>
            </a:xfrm>
          </p:grpSpPr>
          <p:sp>
            <p:nvSpPr>
              <p:cNvPr id="159756" name="Text Box 12"/>
              <p:cNvSpPr txBox="1">
                <a:spLocks noChangeArrowheads="1"/>
              </p:cNvSpPr>
              <p:nvPr/>
            </p:nvSpPr>
            <p:spPr bwMode="auto">
              <a:xfrm>
                <a:off x="1020" y="3158"/>
                <a:ext cx="953" cy="231"/>
              </a:xfrm>
              <a:prstGeom prst="rect">
                <a:avLst/>
              </a:prstGeom>
              <a:noFill/>
              <a:ln w="9525">
                <a:noFill/>
                <a:miter lim="800000"/>
                <a:headEnd/>
                <a:tailEnd/>
              </a:ln>
              <a:effectLst/>
            </p:spPr>
            <p:txBody>
              <a:bodyPr>
                <a:spAutoFit/>
              </a:bodyPr>
              <a:lstStyle/>
              <a:p>
                <a:pPr algn="ctr">
                  <a:spcBef>
                    <a:spcPct val="50000"/>
                  </a:spcBef>
                </a:pPr>
                <a:r>
                  <a:rPr lang="zh-CN" altLang="en-US" sz="1800" b="1"/>
                  <a:t>被控对象</a:t>
                </a:r>
              </a:p>
            </p:txBody>
          </p:sp>
          <p:sp>
            <p:nvSpPr>
              <p:cNvPr id="159757" name="Rectangle 13"/>
              <p:cNvSpPr>
                <a:spLocks noChangeArrowheads="1"/>
              </p:cNvSpPr>
              <p:nvPr/>
            </p:nvSpPr>
            <p:spPr bwMode="auto">
              <a:xfrm>
                <a:off x="1020" y="3067"/>
                <a:ext cx="953" cy="454"/>
              </a:xfrm>
              <a:prstGeom prst="rect">
                <a:avLst/>
              </a:prstGeom>
              <a:noFill/>
              <a:ln w="28575">
                <a:solidFill>
                  <a:schemeClr val="tx1"/>
                </a:solidFill>
                <a:miter lim="800000"/>
                <a:headEnd/>
                <a:tailEnd/>
              </a:ln>
              <a:effectLst/>
            </p:spPr>
            <p:txBody>
              <a:bodyPr wrap="none" anchor="ctr"/>
              <a:lstStyle/>
              <a:p>
                <a:endParaRPr lang="zh-CN" altLang="en-US"/>
              </a:p>
            </p:txBody>
          </p:sp>
        </p:grpSp>
        <p:grpSp>
          <p:nvGrpSpPr>
            <p:cNvPr id="159758" name="Group 14"/>
            <p:cNvGrpSpPr>
              <a:grpSpLocks/>
            </p:cNvGrpSpPr>
            <p:nvPr/>
          </p:nvGrpSpPr>
          <p:grpSpPr bwMode="auto">
            <a:xfrm>
              <a:off x="2381" y="1208"/>
              <a:ext cx="522" cy="454"/>
              <a:chOff x="1020" y="3067"/>
              <a:chExt cx="953" cy="454"/>
            </a:xfrm>
          </p:grpSpPr>
          <p:sp>
            <p:nvSpPr>
              <p:cNvPr id="159759" name="Text Box 15"/>
              <p:cNvSpPr txBox="1">
                <a:spLocks noChangeArrowheads="1"/>
              </p:cNvSpPr>
              <p:nvPr/>
            </p:nvSpPr>
            <p:spPr bwMode="auto">
              <a:xfrm>
                <a:off x="1020" y="3158"/>
                <a:ext cx="953" cy="250"/>
              </a:xfrm>
              <a:prstGeom prst="rect">
                <a:avLst/>
              </a:prstGeom>
              <a:noFill/>
              <a:ln w="9525">
                <a:noFill/>
                <a:miter lim="800000"/>
                <a:headEnd/>
                <a:tailEnd/>
              </a:ln>
              <a:effectLst/>
            </p:spPr>
            <p:txBody>
              <a:bodyPr>
                <a:spAutoFit/>
              </a:bodyPr>
              <a:lstStyle/>
              <a:p>
                <a:pPr algn="ctr">
                  <a:spcBef>
                    <a:spcPct val="50000"/>
                  </a:spcBef>
                </a:pPr>
                <a:r>
                  <a:rPr lang="en-US" altLang="zh-CN" b="1"/>
                  <a:t>D/A</a:t>
                </a:r>
              </a:p>
            </p:txBody>
          </p:sp>
          <p:sp>
            <p:nvSpPr>
              <p:cNvPr id="159760" name="Rectangle 16"/>
              <p:cNvSpPr>
                <a:spLocks noChangeArrowheads="1"/>
              </p:cNvSpPr>
              <p:nvPr/>
            </p:nvSpPr>
            <p:spPr bwMode="auto">
              <a:xfrm>
                <a:off x="1020" y="3067"/>
                <a:ext cx="953" cy="454"/>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159761" name="AutoShape 17"/>
            <p:cNvSpPr>
              <a:spLocks noChangeArrowheads="1"/>
            </p:cNvSpPr>
            <p:nvPr/>
          </p:nvSpPr>
          <p:spPr bwMode="auto">
            <a:xfrm>
              <a:off x="589" y="1344"/>
              <a:ext cx="181" cy="182"/>
            </a:xfrm>
            <a:prstGeom prst="flowChartSummingJunction">
              <a:avLst/>
            </a:prstGeom>
            <a:noFill/>
            <a:ln w="28575">
              <a:solidFill>
                <a:schemeClr val="tx1"/>
              </a:solidFill>
              <a:round/>
              <a:headEnd/>
              <a:tailEnd/>
            </a:ln>
            <a:effectLst/>
          </p:spPr>
          <p:txBody>
            <a:bodyPr wrap="none" anchor="ctr"/>
            <a:lstStyle/>
            <a:p>
              <a:endParaRPr lang="zh-CN" altLang="en-US"/>
            </a:p>
          </p:txBody>
        </p:sp>
        <p:sp>
          <p:nvSpPr>
            <p:cNvPr id="159762" name="Line 18"/>
            <p:cNvSpPr>
              <a:spLocks noChangeShapeType="1"/>
            </p:cNvSpPr>
            <p:nvPr/>
          </p:nvSpPr>
          <p:spPr bwMode="auto">
            <a:xfrm>
              <a:off x="295" y="1435"/>
              <a:ext cx="294" cy="0"/>
            </a:xfrm>
            <a:prstGeom prst="line">
              <a:avLst/>
            </a:prstGeom>
            <a:noFill/>
            <a:ln w="28575">
              <a:solidFill>
                <a:schemeClr val="tx1"/>
              </a:solidFill>
              <a:round/>
              <a:headEnd/>
              <a:tailEnd type="triangle" w="med" len="med"/>
            </a:ln>
            <a:effectLst/>
          </p:spPr>
          <p:txBody>
            <a:bodyPr/>
            <a:lstStyle/>
            <a:p>
              <a:endParaRPr lang="zh-CN" altLang="en-US"/>
            </a:p>
          </p:txBody>
        </p:sp>
        <p:sp>
          <p:nvSpPr>
            <p:cNvPr id="159763" name="Line 19"/>
            <p:cNvSpPr>
              <a:spLocks noChangeShapeType="1"/>
            </p:cNvSpPr>
            <p:nvPr/>
          </p:nvSpPr>
          <p:spPr bwMode="auto">
            <a:xfrm>
              <a:off x="771" y="1435"/>
              <a:ext cx="363" cy="0"/>
            </a:xfrm>
            <a:prstGeom prst="line">
              <a:avLst/>
            </a:prstGeom>
            <a:noFill/>
            <a:ln w="28575">
              <a:solidFill>
                <a:schemeClr val="tx1"/>
              </a:solidFill>
              <a:round/>
              <a:headEnd/>
              <a:tailEnd type="triangle" w="med" len="med"/>
            </a:ln>
            <a:effectLst/>
          </p:spPr>
          <p:txBody>
            <a:bodyPr/>
            <a:lstStyle/>
            <a:p>
              <a:endParaRPr lang="zh-CN" altLang="en-US"/>
            </a:p>
          </p:txBody>
        </p:sp>
        <p:sp>
          <p:nvSpPr>
            <p:cNvPr id="159764" name="Line 20"/>
            <p:cNvSpPr>
              <a:spLocks noChangeShapeType="1"/>
            </p:cNvSpPr>
            <p:nvPr/>
          </p:nvSpPr>
          <p:spPr bwMode="auto">
            <a:xfrm>
              <a:off x="1995" y="1435"/>
              <a:ext cx="386" cy="0"/>
            </a:xfrm>
            <a:prstGeom prst="line">
              <a:avLst/>
            </a:prstGeom>
            <a:noFill/>
            <a:ln w="28575">
              <a:solidFill>
                <a:schemeClr val="tx1"/>
              </a:solidFill>
              <a:round/>
              <a:headEnd/>
              <a:tailEnd type="triangle" w="med" len="med"/>
            </a:ln>
            <a:effectLst/>
          </p:spPr>
          <p:txBody>
            <a:bodyPr/>
            <a:lstStyle/>
            <a:p>
              <a:endParaRPr lang="zh-CN" altLang="en-US"/>
            </a:p>
          </p:txBody>
        </p:sp>
        <p:sp>
          <p:nvSpPr>
            <p:cNvPr id="159765" name="Line 21"/>
            <p:cNvSpPr>
              <a:spLocks noChangeShapeType="1"/>
            </p:cNvSpPr>
            <p:nvPr/>
          </p:nvSpPr>
          <p:spPr bwMode="auto">
            <a:xfrm>
              <a:off x="2903" y="1435"/>
              <a:ext cx="453" cy="0"/>
            </a:xfrm>
            <a:prstGeom prst="line">
              <a:avLst/>
            </a:prstGeom>
            <a:noFill/>
            <a:ln w="28575">
              <a:solidFill>
                <a:schemeClr val="tx1"/>
              </a:solidFill>
              <a:round/>
              <a:headEnd/>
              <a:tailEnd type="triangle" w="med" len="med"/>
            </a:ln>
            <a:effectLst/>
          </p:spPr>
          <p:txBody>
            <a:bodyPr/>
            <a:lstStyle/>
            <a:p>
              <a:endParaRPr lang="zh-CN" altLang="en-US"/>
            </a:p>
          </p:txBody>
        </p:sp>
        <p:sp>
          <p:nvSpPr>
            <p:cNvPr id="159766" name="Line 22"/>
            <p:cNvSpPr>
              <a:spLocks noChangeShapeType="1"/>
            </p:cNvSpPr>
            <p:nvPr/>
          </p:nvSpPr>
          <p:spPr bwMode="auto">
            <a:xfrm>
              <a:off x="4196" y="1435"/>
              <a:ext cx="272" cy="0"/>
            </a:xfrm>
            <a:prstGeom prst="line">
              <a:avLst/>
            </a:prstGeom>
            <a:noFill/>
            <a:ln w="28575">
              <a:solidFill>
                <a:schemeClr val="tx1"/>
              </a:solidFill>
              <a:round/>
              <a:headEnd/>
              <a:tailEnd type="triangle" w="med" len="med"/>
            </a:ln>
            <a:effectLst/>
          </p:spPr>
          <p:txBody>
            <a:bodyPr/>
            <a:lstStyle/>
            <a:p>
              <a:endParaRPr lang="zh-CN" altLang="en-US"/>
            </a:p>
          </p:txBody>
        </p:sp>
        <p:sp>
          <p:nvSpPr>
            <p:cNvPr id="159767" name="Line 23"/>
            <p:cNvSpPr>
              <a:spLocks noChangeShapeType="1"/>
            </p:cNvSpPr>
            <p:nvPr/>
          </p:nvSpPr>
          <p:spPr bwMode="auto">
            <a:xfrm>
              <a:off x="5216" y="1435"/>
              <a:ext cx="317" cy="0"/>
            </a:xfrm>
            <a:prstGeom prst="line">
              <a:avLst/>
            </a:prstGeom>
            <a:noFill/>
            <a:ln w="28575">
              <a:solidFill>
                <a:schemeClr val="tx1"/>
              </a:solidFill>
              <a:round/>
              <a:headEnd/>
              <a:tailEnd type="triangle" w="med" len="med"/>
            </a:ln>
            <a:effectLst/>
          </p:spPr>
          <p:txBody>
            <a:bodyPr/>
            <a:lstStyle/>
            <a:p>
              <a:endParaRPr lang="zh-CN" altLang="en-US"/>
            </a:p>
          </p:txBody>
        </p:sp>
        <p:grpSp>
          <p:nvGrpSpPr>
            <p:cNvPr id="159768" name="Group 24"/>
            <p:cNvGrpSpPr>
              <a:grpSpLocks/>
            </p:cNvGrpSpPr>
            <p:nvPr/>
          </p:nvGrpSpPr>
          <p:grpSpPr bwMode="auto">
            <a:xfrm>
              <a:off x="1633" y="1917"/>
              <a:ext cx="521" cy="454"/>
              <a:chOff x="1020" y="3067"/>
              <a:chExt cx="953" cy="454"/>
            </a:xfrm>
          </p:grpSpPr>
          <p:sp>
            <p:nvSpPr>
              <p:cNvPr id="159769" name="Text Box 25"/>
              <p:cNvSpPr txBox="1">
                <a:spLocks noChangeArrowheads="1"/>
              </p:cNvSpPr>
              <p:nvPr/>
            </p:nvSpPr>
            <p:spPr bwMode="auto">
              <a:xfrm>
                <a:off x="1020" y="3158"/>
                <a:ext cx="953" cy="250"/>
              </a:xfrm>
              <a:prstGeom prst="rect">
                <a:avLst/>
              </a:prstGeom>
              <a:noFill/>
              <a:ln w="9525">
                <a:noFill/>
                <a:miter lim="800000"/>
                <a:headEnd/>
                <a:tailEnd/>
              </a:ln>
              <a:effectLst/>
            </p:spPr>
            <p:txBody>
              <a:bodyPr>
                <a:spAutoFit/>
              </a:bodyPr>
              <a:lstStyle/>
              <a:p>
                <a:pPr algn="ctr">
                  <a:spcBef>
                    <a:spcPct val="50000"/>
                  </a:spcBef>
                </a:pPr>
                <a:r>
                  <a:rPr lang="en-US" altLang="zh-CN" b="1"/>
                  <a:t>A/D</a:t>
                </a:r>
              </a:p>
            </p:txBody>
          </p:sp>
          <p:sp>
            <p:nvSpPr>
              <p:cNvPr id="159770" name="Rectangle 26"/>
              <p:cNvSpPr>
                <a:spLocks noChangeArrowheads="1"/>
              </p:cNvSpPr>
              <p:nvPr/>
            </p:nvSpPr>
            <p:spPr bwMode="auto">
              <a:xfrm>
                <a:off x="1020" y="3067"/>
                <a:ext cx="953" cy="454"/>
              </a:xfrm>
              <a:prstGeom prst="rect">
                <a:avLst/>
              </a:prstGeom>
              <a:noFill/>
              <a:ln w="28575">
                <a:solidFill>
                  <a:schemeClr val="tx1"/>
                </a:solidFill>
                <a:miter lim="800000"/>
                <a:headEnd/>
                <a:tailEnd/>
              </a:ln>
              <a:effectLst/>
            </p:spPr>
            <p:txBody>
              <a:bodyPr wrap="none" anchor="ctr"/>
              <a:lstStyle/>
              <a:p>
                <a:endParaRPr lang="zh-CN" altLang="en-US"/>
              </a:p>
            </p:txBody>
          </p:sp>
        </p:grpSp>
        <p:grpSp>
          <p:nvGrpSpPr>
            <p:cNvPr id="159771" name="Group 27"/>
            <p:cNvGrpSpPr>
              <a:grpSpLocks/>
            </p:cNvGrpSpPr>
            <p:nvPr/>
          </p:nvGrpSpPr>
          <p:grpSpPr bwMode="auto">
            <a:xfrm>
              <a:off x="2676" y="1917"/>
              <a:ext cx="748" cy="454"/>
              <a:chOff x="2812" y="3453"/>
              <a:chExt cx="748" cy="454"/>
            </a:xfrm>
          </p:grpSpPr>
          <p:sp>
            <p:nvSpPr>
              <p:cNvPr id="159772" name="Rectangle 28"/>
              <p:cNvSpPr>
                <a:spLocks noChangeArrowheads="1"/>
              </p:cNvSpPr>
              <p:nvPr/>
            </p:nvSpPr>
            <p:spPr bwMode="auto">
              <a:xfrm>
                <a:off x="2812" y="3453"/>
                <a:ext cx="748" cy="454"/>
              </a:xfrm>
              <a:prstGeom prst="rect">
                <a:avLst/>
              </a:prstGeom>
              <a:noFill/>
              <a:ln w="28575">
                <a:solidFill>
                  <a:schemeClr val="tx1"/>
                </a:solidFill>
                <a:miter lim="800000"/>
                <a:headEnd/>
                <a:tailEnd/>
              </a:ln>
              <a:effectLst/>
            </p:spPr>
            <p:txBody>
              <a:bodyPr wrap="none" anchor="ctr"/>
              <a:lstStyle/>
              <a:p>
                <a:endParaRPr lang="zh-CN" altLang="en-US"/>
              </a:p>
            </p:txBody>
          </p:sp>
          <p:sp>
            <p:nvSpPr>
              <p:cNvPr id="159773" name="Freeform 29"/>
              <p:cNvSpPr>
                <a:spLocks/>
              </p:cNvSpPr>
              <p:nvPr/>
            </p:nvSpPr>
            <p:spPr bwMode="auto">
              <a:xfrm>
                <a:off x="2903" y="3584"/>
                <a:ext cx="344" cy="118"/>
              </a:xfrm>
              <a:custGeom>
                <a:avLst/>
                <a:gdLst/>
                <a:ahLst/>
                <a:cxnLst>
                  <a:cxn ang="0">
                    <a:pos x="0" y="118"/>
                  </a:cxn>
                  <a:cxn ang="0">
                    <a:pos x="225" y="115"/>
                  </a:cxn>
                  <a:cxn ang="0">
                    <a:pos x="344" y="0"/>
                  </a:cxn>
                </a:cxnLst>
                <a:rect l="0" t="0" r="r" b="b"/>
                <a:pathLst>
                  <a:path w="344" h="118">
                    <a:moveTo>
                      <a:pt x="0" y="118"/>
                    </a:moveTo>
                    <a:lnTo>
                      <a:pt x="225" y="115"/>
                    </a:lnTo>
                    <a:lnTo>
                      <a:pt x="344" y="0"/>
                    </a:lnTo>
                  </a:path>
                </a:pathLst>
              </a:custGeom>
              <a:noFill/>
              <a:ln w="28575" cmpd="sng">
                <a:solidFill>
                  <a:schemeClr val="tx1"/>
                </a:solidFill>
                <a:round/>
                <a:headEnd type="none" w="med" len="med"/>
                <a:tailEnd type="none" w="med" len="med"/>
              </a:ln>
              <a:effectLst/>
            </p:spPr>
            <p:txBody>
              <a:bodyPr/>
              <a:lstStyle/>
              <a:p>
                <a:endParaRPr lang="zh-CN" altLang="en-US"/>
              </a:p>
            </p:txBody>
          </p:sp>
          <p:sp>
            <p:nvSpPr>
              <p:cNvPr id="159774" name="Line 30"/>
              <p:cNvSpPr>
                <a:spLocks noChangeShapeType="1"/>
              </p:cNvSpPr>
              <p:nvPr/>
            </p:nvSpPr>
            <p:spPr bwMode="auto">
              <a:xfrm>
                <a:off x="3220" y="3702"/>
                <a:ext cx="228" cy="0"/>
              </a:xfrm>
              <a:prstGeom prst="line">
                <a:avLst/>
              </a:prstGeom>
              <a:noFill/>
              <a:ln w="28575">
                <a:solidFill>
                  <a:schemeClr val="tx1"/>
                </a:solidFill>
                <a:round/>
                <a:headEnd/>
                <a:tailEnd/>
              </a:ln>
              <a:effectLst/>
            </p:spPr>
            <p:txBody>
              <a:bodyPr/>
              <a:lstStyle/>
              <a:p>
                <a:endParaRPr lang="zh-CN" altLang="en-US"/>
              </a:p>
            </p:txBody>
          </p:sp>
        </p:grpSp>
        <p:grpSp>
          <p:nvGrpSpPr>
            <p:cNvPr id="159775" name="Group 31"/>
            <p:cNvGrpSpPr>
              <a:grpSpLocks/>
            </p:cNvGrpSpPr>
            <p:nvPr/>
          </p:nvGrpSpPr>
          <p:grpSpPr bwMode="auto">
            <a:xfrm>
              <a:off x="3945" y="1916"/>
              <a:ext cx="795" cy="454"/>
              <a:chOff x="1020" y="3067"/>
              <a:chExt cx="953" cy="454"/>
            </a:xfrm>
          </p:grpSpPr>
          <p:sp>
            <p:nvSpPr>
              <p:cNvPr id="159776" name="Text Box 32"/>
              <p:cNvSpPr txBox="1">
                <a:spLocks noChangeArrowheads="1"/>
              </p:cNvSpPr>
              <p:nvPr/>
            </p:nvSpPr>
            <p:spPr bwMode="auto">
              <a:xfrm>
                <a:off x="1020" y="3158"/>
                <a:ext cx="953" cy="231"/>
              </a:xfrm>
              <a:prstGeom prst="rect">
                <a:avLst/>
              </a:prstGeom>
              <a:noFill/>
              <a:ln w="9525">
                <a:noFill/>
                <a:miter lim="800000"/>
                <a:headEnd/>
                <a:tailEnd/>
              </a:ln>
              <a:effectLst/>
            </p:spPr>
            <p:txBody>
              <a:bodyPr>
                <a:spAutoFit/>
              </a:bodyPr>
              <a:lstStyle/>
              <a:p>
                <a:pPr algn="ctr">
                  <a:spcBef>
                    <a:spcPct val="50000"/>
                  </a:spcBef>
                </a:pPr>
                <a:r>
                  <a:rPr lang="zh-CN" altLang="en-US" sz="1800" b="1"/>
                  <a:t>测量变送</a:t>
                </a:r>
              </a:p>
            </p:txBody>
          </p:sp>
          <p:sp>
            <p:nvSpPr>
              <p:cNvPr id="159777" name="Rectangle 33"/>
              <p:cNvSpPr>
                <a:spLocks noChangeArrowheads="1"/>
              </p:cNvSpPr>
              <p:nvPr/>
            </p:nvSpPr>
            <p:spPr bwMode="auto">
              <a:xfrm>
                <a:off x="1020" y="3067"/>
                <a:ext cx="953" cy="454"/>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159778" name="Line 34"/>
            <p:cNvSpPr>
              <a:spLocks noChangeShapeType="1"/>
            </p:cNvSpPr>
            <p:nvPr/>
          </p:nvSpPr>
          <p:spPr bwMode="auto">
            <a:xfrm flipH="1">
              <a:off x="3424" y="2144"/>
              <a:ext cx="522" cy="0"/>
            </a:xfrm>
            <a:prstGeom prst="line">
              <a:avLst/>
            </a:prstGeom>
            <a:noFill/>
            <a:ln w="28575">
              <a:solidFill>
                <a:schemeClr val="tx1"/>
              </a:solidFill>
              <a:round/>
              <a:headEnd/>
              <a:tailEnd type="triangle" w="med" len="med"/>
            </a:ln>
            <a:effectLst/>
          </p:spPr>
          <p:txBody>
            <a:bodyPr/>
            <a:lstStyle/>
            <a:p>
              <a:endParaRPr lang="zh-CN" altLang="en-US"/>
            </a:p>
          </p:txBody>
        </p:sp>
        <p:sp>
          <p:nvSpPr>
            <p:cNvPr id="159779" name="Line 35"/>
            <p:cNvSpPr>
              <a:spLocks noChangeShapeType="1"/>
            </p:cNvSpPr>
            <p:nvPr/>
          </p:nvSpPr>
          <p:spPr bwMode="auto">
            <a:xfrm flipH="1">
              <a:off x="2154" y="2144"/>
              <a:ext cx="522" cy="0"/>
            </a:xfrm>
            <a:prstGeom prst="line">
              <a:avLst/>
            </a:prstGeom>
            <a:noFill/>
            <a:ln w="28575">
              <a:solidFill>
                <a:schemeClr val="tx1"/>
              </a:solidFill>
              <a:round/>
              <a:headEnd/>
              <a:tailEnd type="triangle" w="med" len="med"/>
            </a:ln>
            <a:effectLst/>
          </p:spPr>
          <p:txBody>
            <a:bodyPr/>
            <a:lstStyle/>
            <a:p>
              <a:endParaRPr lang="zh-CN" altLang="en-US"/>
            </a:p>
          </p:txBody>
        </p:sp>
        <p:sp>
          <p:nvSpPr>
            <p:cNvPr id="159780" name="Freeform 36"/>
            <p:cNvSpPr>
              <a:spLocks/>
            </p:cNvSpPr>
            <p:nvPr/>
          </p:nvSpPr>
          <p:spPr bwMode="auto">
            <a:xfrm>
              <a:off x="681" y="1527"/>
              <a:ext cx="952" cy="610"/>
            </a:xfrm>
            <a:custGeom>
              <a:avLst/>
              <a:gdLst/>
              <a:ahLst/>
              <a:cxnLst>
                <a:cxn ang="0">
                  <a:pos x="885" y="589"/>
                </a:cxn>
                <a:cxn ang="0">
                  <a:pos x="0" y="586"/>
                </a:cxn>
                <a:cxn ang="0">
                  <a:pos x="0" y="0"/>
                </a:cxn>
              </a:cxnLst>
              <a:rect l="0" t="0" r="r" b="b"/>
              <a:pathLst>
                <a:path w="885" h="589">
                  <a:moveTo>
                    <a:pt x="885" y="589"/>
                  </a:moveTo>
                  <a:lnTo>
                    <a:pt x="0" y="586"/>
                  </a:lnTo>
                  <a:lnTo>
                    <a:pt x="0" y="0"/>
                  </a:ln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159781" name="Freeform 37"/>
            <p:cNvSpPr>
              <a:spLocks/>
            </p:cNvSpPr>
            <p:nvPr/>
          </p:nvSpPr>
          <p:spPr bwMode="auto">
            <a:xfrm>
              <a:off x="4740" y="1435"/>
              <a:ext cx="637" cy="702"/>
            </a:xfrm>
            <a:custGeom>
              <a:avLst/>
              <a:gdLst/>
              <a:ahLst/>
              <a:cxnLst>
                <a:cxn ang="0">
                  <a:pos x="567" y="0"/>
                </a:cxn>
                <a:cxn ang="0">
                  <a:pos x="569" y="678"/>
                </a:cxn>
                <a:cxn ang="0">
                  <a:pos x="0" y="680"/>
                </a:cxn>
              </a:cxnLst>
              <a:rect l="0" t="0" r="r" b="b"/>
              <a:pathLst>
                <a:path w="569" h="680">
                  <a:moveTo>
                    <a:pt x="567" y="0"/>
                  </a:moveTo>
                  <a:lnTo>
                    <a:pt x="569" y="678"/>
                  </a:lnTo>
                  <a:lnTo>
                    <a:pt x="0" y="680"/>
                  </a:ln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159782" name="Text Box 38"/>
            <p:cNvSpPr txBox="1">
              <a:spLocks noChangeArrowheads="1"/>
            </p:cNvSpPr>
            <p:nvPr/>
          </p:nvSpPr>
          <p:spPr bwMode="auto">
            <a:xfrm>
              <a:off x="5239" y="1163"/>
              <a:ext cx="340" cy="231"/>
            </a:xfrm>
            <a:prstGeom prst="rect">
              <a:avLst/>
            </a:prstGeom>
            <a:noFill/>
            <a:ln w="9525">
              <a:noFill/>
              <a:miter lim="800000"/>
              <a:headEnd/>
              <a:tailEnd/>
            </a:ln>
            <a:effectLst/>
          </p:spPr>
          <p:txBody>
            <a:bodyPr>
              <a:spAutoFit/>
            </a:bodyPr>
            <a:lstStyle/>
            <a:p>
              <a:pPr>
                <a:spcBef>
                  <a:spcPct val="50000"/>
                </a:spcBef>
              </a:pPr>
              <a:r>
                <a:rPr lang="en-US" altLang="zh-CN" sz="1800" b="1" i="1"/>
                <a:t>y</a:t>
              </a:r>
              <a:r>
                <a:rPr lang="en-US" altLang="zh-CN" sz="1800" b="1"/>
                <a:t>(</a:t>
              </a:r>
              <a:r>
                <a:rPr lang="en-US" altLang="zh-CN" sz="1800" b="1" i="1"/>
                <a:t>t</a:t>
              </a:r>
              <a:r>
                <a:rPr lang="en-US" altLang="zh-CN" sz="1800" b="1"/>
                <a:t>)</a:t>
              </a:r>
            </a:p>
          </p:txBody>
        </p:sp>
        <p:sp>
          <p:nvSpPr>
            <p:cNvPr id="159783" name="Text Box 39"/>
            <p:cNvSpPr txBox="1">
              <a:spLocks noChangeArrowheads="1"/>
            </p:cNvSpPr>
            <p:nvPr/>
          </p:nvSpPr>
          <p:spPr bwMode="auto">
            <a:xfrm>
              <a:off x="3515" y="1883"/>
              <a:ext cx="454" cy="231"/>
            </a:xfrm>
            <a:prstGeom prst="rect">
              <a:avLst/>
            </a:prstGeom>
            <a:noFill/>
            <a:ln w="9525">
              <a:noFill/>
              <a:miter lim="800000"/>
              <a:headEnd/>
              <a:tailEnd/>
            </a:ln>
            <a:effectLst/>
          </p:spPr>
          <p:txBody>
            <a:bodyPr>
              <a:spAutoFit/>
            </a:bodyPr>
            <a:lstStyle/>
            <a:p>
              <a:pPr>
                <a:spcBef>
                  <a:spcPct val="50000"/>
                </a:spcBef>
              </a:pPr>
              <a:r>
                <a:rPr lang="en-US" altLang="zh-CN" sz="1800" b="1" i="1"/>
                <a:t>y</a:t>
              </a:r>
              <a:r>
                <a:rPr lang="en-US" altLang="zh-CN" sz="1800" b="1"/>
                <a:t>(</a:t>
              </a:r>
              <a:r>
                <a:rPr lang="en-US" altLang="zh-CN" sz="1800" b="1" i="1"/>
                <a:t>t</a:t>
              </a:r>
              <a:r>
                <a:rPr lang="en-US" altLang="zh-CN" sz="1800" b="1"/>
                <a:t>)</a:t>
              </a:r>
            </a:p>
          </p:txBody>
        </p:sp>
        <p:sp>
          <p:nvSpPr>
            <p:cNvPr id="159784" name="Text Box 40"/>
            <p:cNvSpPr txBox="1">
              <a:spLocks noChangeArrowheads="1"/>
            </p:cNvSpPr>
            <p:nvPr/>
          </p:nvSpPr>
          <p:spPr bwMode="auto">
            <a:xfrm>
              <a:off x="2222" y="1883"/>
              <a:ext cx="454" cy="231"/>
            </a:xfrm>
            <a:prstGeom prst="rect">
              <a:avLst/>
            </a:prstGeom>
            <a:noFill/>
            <a:ln w="9525">
              <a:noFill/>
              <a:miter lim="800000"/>
              <a:headEnd/>
              <a:tailEnd/>
            </a:ln>
            <a:effectLst/>
          </p:spPr>
          <p:txBody>
            <a:bodyPr>
              <a:spAutoFit/>
            </a:bodyPr>
            <a:lstStyle/>
            <a:p>
              <a:pPr>
                <a:spcBef>
                  <a:spcPct val="50000"/>
                </a:spcBef>
              </a:pPr>
              <a:r>
                <a:rPr lang="en-US" altLang="zh-CN" sz="1800" b="1" i="1"/>
                <a:t>y</a:t>
              </a:r>
              <a:r>
                <a:rPr lang="en-US" altLang="zh-CN" sz="1800" b="1" i="1" baseline="30000"/>
                <a:t>*</a:t>
              </a:r>
              <a:r>
                <a:rPr lang="en-US" altLang="zh-CN" sz="1800" b="1"/>
                <a:t>(</a:t>
              </a:r>
              <a:r>
                <a:rPr lang="en-US" altLang="zh-CN" sz="1800" b="1" i="1"/>
                <a:t>t</a:t>
              </a:r>
              <a:r>
                <a:rPr lang="en-US" altLang="zh-CN" sz="1800" b="1"/>
                <a:t>)</a:t>
              </a:r>
            </a:p>
          </p:txBody>
        </p:sp>
        <p:sp>
          <p:nvSpPr>
            <p:cNvPr id="159785" name="Text Box 41"/>
            <p:cNvSpPr txBox="1">
              <a:spLocks noChangeArrowheads="1"/>
            </p:cNvSpPr>
            <p:nvPr/>
          </p:nvSpPr>
          <p:spPr bwMode="auto">
            <a:xfrm>
              <a:off x="249" y="1729"/>
              <a:ext cx="454" cy="231"/>
            </a:xfrm>
            <a:prstGeom prst="rect">
              <a:avLst/>
            </a:prstGeom>
            <a:noFill/>
            <a:ln w="9525">
              <a:noFill/>
              <a:miter lim="800000"/>
              <a:headEnd/>
              <a:tailEnd/>
            </a:ln>
            <a:effectLst/>
          </p:spPr>
          <p:txBody>
            <a:bodyPr>
              <a:spAutoFit/>
            </a:bodyPr>
            <a:lstStyle/>
            <a:p>
              <a:pPr>
                <a:spcBef>
                  <a:spcPct val="50000"/>
                </a:spcBef>
              </a:pPr>
              <a:r>
                <a:rPr lang="en-US" altLang="zh-CN" sz="1800" b="1" i="1"/>
                <a:t>y</a:t>
              </a:r>
              <a:r>
                <a:rPr lang="en-US" altLang="zh-CN" sz="1800" b="1"/>
                <a:t>(</a:t>
              </a:r>
              <a:r>
                <a:rPr lang="en-US" altLang="zh-CN" sz="1800" b="1" i="1"/>
                <a:t>kT</a:t>
              </a:r>
              <a:r>
                <a:rPr lang="en-US" altLang="zh-CN" sz="1800" b="1"/>
                <a:t>)</a:t>
              </a:r>
            </a:p>
          </p:txBody>
        </p:sp>
        <p:sp>
          <p:nvSpPr>
            <p:cNvPr id="159786" name="Text Box 42"/>
            <p:cNvSpPr txBox="1">
              <a:spLocks noChangeArrowheads="1"/>
            </p:cNvSpPr>
            <p:nvPr/>
          </p:nvSpPr>
          <p:spPr bwMode="auto">
            <a:xfrm>
              <a:off x="158" y="1185"/>
              <a:ext cx="454" cy="231"/>
            </a:xfrm>
            <a:prstGeom prst="rect">
              <a:avLst/>
            </a:prstGeom>
            <a:noFill/>
            <a:ln w="9525">
              <a:noFill/>
              <a:miter lim="800000"/>
              <a:headEnd/>
              <a:tailEnd/>
            </a:ln>
            <a:effectLst/>
          </p:spPr>
          <p:txBody>
            <a:bodyPr>
              <a:spAutoFit/>
            </a:bodyPr>
            <a:lstStyle/>
            <a:p>
              <a:pPr>
                <a:spcBef>
                  <a:spcPct val="50000"/>
                </a:spcBef>
              </a:pPr>
              <a:r>
                <a:rPr lang="en-US" altLang="zh-CN" sz="1800" b="1" i="1"/>
                <a:t>r</a:t>
              </a:r>
              <a:r>
                <a:rPr lang="en-US" altLang="zh-CN" sz="1800" b="1"/>
                <a:t>(</a:t>
              </a:r>
              <a:r>
                <a:rPr lang="en-US" altLang="zh-CN" sz="1800" b="1" i="1"/>
                <a:t>kT</a:t>
              </a:r>
              <a:r>
                <a:rPr lang="en-US" altLang="zh-CN" sz="1800" b="1"/>
                <a:t>)</a:t>
              </a:r>
            </a:p>
          </p:txBody>
        </p:sp>
        <p:sp>
          <p:nvSpPr>
            <p:cNvPr id="159787" name="Text Box 43"/>
            <p:cNvSpPr txBox="1">
              <a:spLocks noChangeArrowheads="1"/>
            </p:cNvSpPr>
            <p:nvPr/>
          </p:nvSpPr>
          <p:spPr bwMode="auto">
            <a:xfrm>
              <a:off x="748" y="1223"/>
              <a:ext cx="454" cy="212"/>
            </a:xfrm>
            <a:prstGeom prst="rect">
              <a:avLst/>
            </a:prstGeom>
            <a:noFill/>
            <a:ln w="9525">
              <a:noFill/>
              <a:miter lim="800000"/>
              <a:headEnd/>
              <a:tailEnd/>
            </a:ln>
            <a:effectLst/>
          </p:spPr>
          <p:txBody>
            <a:bodyPr>
              <a:spAutoFit/>
            </a:bodyPr>
            <a:lstStyle/>
            <a:p>
              <a:pPr>
                <a:spcBef>
                  <a:spcPct val="50000"/>
                </a:spcBef>
              </a:pPr>
              <a:r>
                <a:rPr lang="en-US" altLang="zh-CN" sz="1600" b="1" i="1"/>
                <a:t>e</a:t>
              </a:r>
              <a:r>
                <a:rPr lang="en-US" altLang="zh-CN" sz="1600" b="1"/>
                <a:t>(</a:t>
              </a:r>
              <a:r>
                <a:rPr lang="en-US" altLang="zh-CN" sz="1600" b="1" i="1"/>
                <a:t>kT</a:t>
              </a:r>
              <a:r>
                <a:rPr lang="en-US" altLang="zh-CN" sz="1600" b="1"/>
                <a:t>)</a:t>
              </a:r>
            </a:p>
          </p:txBody>
        </p:sp>
        <p:sp>
          <p:nvSpPr>
            <p:cNvPr id="159788" name="Text Box 44"/>
            <p:cNvSpPr txBox="1">
              <a:spLocks noChangeArrowheads="1"/>
            </p:cNvSpPr>
            <p:nvPr/>
          </p:nvSpPr>
          <p:spPr bwMode="auto">
            <a:xfrm>
              <a:off x="1995" y="1208"/>
              <a:ext cx="454" cy="212"/>
            </a:xfrm>
            <a:prstGeom prst="rect">
              <a:avLst/>
            </a:prstGeom>
            <a:noFill/>
            <a:ln w="9525">
              <a:noFill/>
              <a:miter lim="800000"/>
              <a:headEnd/>
              <a:tailEnd/>
            </a:ln>
            <a:effectLst/>
          </p:spPr>
          <p:txBody>
            <a:bodyPr>
              <a:spAutoFit/>
            </a:bodyPr>
            <a:lstStyle/>
            <a:p>
              <a:pPr>
                <a:spcBef>
                  <a:spcPct val="50000"/>
                </a:spcBef>
              </a:pPr>
              <a:r>
                <a:rPr lang="en-US" altLang="zh-CN" sz="1600" b="1" i="1"/>
                <a:t>u</a:t>
              </a:r>
              <a:r>
                <a:rPr lang="en-US" altLang="zh-CN" sz="1600" b="1"/>
                <a:t>(</a:t>
              </a:r>
              <a:r>
                <a:rPr lang="en-US" altLang="zh-CN" sz="1600" b="1" i="1"/>
                <a:t>kT</a:t>
              </a:r>
              <a:r>
                <a:rPr lang="en-US" altLang="zh-CN" sz="1600" b="1"/>
                <a:t>)</a:t>
              </a:r>
            </a:p>
          </p:txBody>
        </p:sp>
        <p:sp>
          <p:nvSpPr>
            <p:cNvPr id="159789" name="Text Box 45"/>
            <p:cNvSpPr txBox="1">
              <a:spLocks noChangeArrowheads="1"/>
            </p:cNvSpPr>
            <p:nvPr/>
          </p:nvSpPr>
          <p:spPr bwMode="auto">
            <a:xfrm>
              <a:off x="2902" y="1208"/>
              <a:ext cx="454" cy="212"/>
            </a:xfrm>
            <a:prstGeom prst="rect">
              <a:avLst/>
            </a:prstGeom>
            <a:noFill/>
            <a:ln w="9525">
              <a:noFill/>
              <a:miter lim="800000"/>
              <a:headEnd/>
              <a:tailEnd/>
            </a:ln>
            <a:effectLst/>
          </p:spPr>
          <p:txBody>
            <a:bodyPr>
              <a:spAutoFit/>
            </a:bodyPr>
            <a:lstStyle/>
            <a:p>
              <a:pPr>
                <a:spcBef>
                  <a:spcPct val="50000"/>
                </a:spcBef>
              </a:pPr>
              <a:r>
                <a:rPr lang="en-US" altLang="zh-CN" sz="1600" b="1" i="1"/>
                <a:t>u*</a:t>
              </a:r>
              <a:r>
                <a:rPr lang="en-US" altLang="zh-CN" sz="1600" b="1"/>
                <a:t>(</a:t>
              </a:r>
              <a:r>
                <a:rPr lang="en-US" altLang="zh-CN" sz="1600" b="1" i="1"/>
                <a:t>kT</a:t>
              </a:r>
              <a:r>
                <a:rPr lang="en-US" altLang="zh-CN" sz="1600" b="1"/>
                <a:t>)</a:t>
              </a:r>
            </a:p>
          </p:txBody>
        </p:sp>
        <p:sp>
          <p:nvSpPr>
            <p:cNvPr id="159790" name="Text Box 46"/>
            <p:cNvSpPr txBox="1">
              <a:spLocks noChangeArrowheads="1"/>
            </p:cNvSpPr>
            <p:nvPr/>
          </p:nvSpPr>
          <p:spPr bwMode="auto">
            <a:xfrm>
              <a:off x="340" y="1412"/>
              <a:ext cx="249" cy="231"/>
            </a:xfrm>
            <a:prstGeom prst="rect">
              <a:avLst/>
            </a:prstGeom>
            <a:noFill/>
            <a:ln w="9525">
              <a:noFill/>
              <a:miter lim="800000"/>
              <a:headEnd/>
              <a:tailEnd/>
            </a:ln>
            <a:effectLst/>
          </p:spPr>
          <p:txBody>
            <a:bodyPr>
              <a:spAutoFit/>
            </a:bodyPr>
            <a:lstStyle/>
            <a:p>
              <a:pPr>
                <a:spcBef>
                  <a:spcPct val="50000"/>
                </a:spcBef>
              </a:pPr>
              <a:r>
                <a:rPr lang="en-US" altLang="zh-CN" sz="1800" b="1" i="1"/>
                <a:t>+</a:t>
              </a:r>
              <a:endParaRPr lang="en-US" altLang="zh-CN" sz="1800" b="1"/>
            </a:p>
          </p:txBody>
        </p:sp>
        <p:sp>
          <p:nvSpPr>
            <p:cNvPr id="159791" name="Text Box 47"/>
            <p:cNvSpPr txBox="1">
              <a:spLocks noChangeArrowheads="1"/>
            </p:cNvSpPr>
            <p:nvPr/>
          </p:nvSpPr>
          <p:spPr bwMode="auto">
            <a:xfrm>
              <a:off x="521" y="1503"/>
              <a:ext cx="249" cy="250"/>
            </a:xfrm>
            <a:prstGeom prst="rect">
              <a:avLst/>
            </a:prstGeom>
            <a:noFill/>
            <a:ln w="9525">
              <a:noFill/>
              <a:miter lim="800000"/>
              <a:headEnd/>
              <a:tailEnd/>
            </a:ln>
            <a:effectLst/>
          </p:spPr>
          <p:txBody>
            <a:bodyPr>
              <a:spAutoFit/>
            </a:bodyPr>
            <a:lstStyle/>
            <a:p>
              <a:pPr>
                <a:spcBef>
                  <a:spcPct val="50000"/>
                </a:spcBef>
              </a:pPr>
              <a:r>
                <a:rPr lang="en-US" altLang="zh-CN" b="1" i="1"/>
                <a:t>-</a:t>
              </a:r>
              <a:endParaRPr lang="en-US" altLang="zh-CN" b="1"/>
            </a:p>
          </p:txBody>
        </p:sp>
        <p:sp>
          <p:nvSpPr>
            <p:cNvPr id="159792" name="Text Box 48"/>
            <p:cNvSpPr txBox="1">
              <a:spLocks noChangeArrowheads="1"/>
            </p:cNvSpPr>
            <p:nvPr/>
          </p:nvSpPr>
          <p:spPr bwMode="auto">
            <a:xfrm>
              <a:off x="1270" y="981"/>
              <a:ext cx="635" cy="231"/>
            </a:xfrm>
            <a:prstGeom prst="rect">
              <a:avLst/>
            </a:prstGeom>
            <a:noFill/>
            <a:ln w="9525">
              <a:noFill/>
              <a:miter lim="800000"/>
              <a:headEnd/>
              <a:tailEnd/>
            </a:ln>
            <a:effectLst/>
          </p:spPr>
          <p:txBody>
            <a:bodyPr>
              <a:spAutoFit/>
            </a:bodyPr>
            <a:lstStyle/>
            <a:p>
              <a:pPr>
                <a:spcBef>
                  <a:spcPct val="50000"/>
                </a:spcBef>
              </a:pPr>
              <a:r>
                <a:rPr lang="zh-CN" altLang="en-US" sz="1800" b="1"/>
                <a:t>计算机</a:t>
              </a:r>
            </a:p>
          </p:txBody>
        </p:sp>
        <p:sp>
          <p:nvSpPr>
            <p:cNvPr id="159793" name="Text Box 49"/>
            <p:cNvSpPr txBox="1">
              <a:spLocks noChangeArrowheads="1"/>
            </p:cNvSpPr>
            <p:nvPr/>
          </p:nvSpPr>
          <p:spPr bwMode="auto">
            <a:xfrm>
              <a:off x="2699" y="1683"/>
              <a:ext cx="748" cy="231"/>
            </a:xfrm>
            <a:prstGeom prst="rect">
              <a:avLst/>
            </a:prstGeom>
            <a:noFill/>
            <a:ln w="9525">
              <a:noFill/>
              <a:miter lim="800000"/>
              <a:headEnd/>
              <a:tailEnd/>
            </a:ln>
            <a:effectLst/>
          </p:spPr>
          <p:txBody>
            <a:bodyPr>
              <a:spAutoFit/>
            </a:bodyPr>
            <a:lstStyle/>
            <a:p>
              <a:pPr>
                <a:spcBef>
                  <a:spcPct val="50000"/>
                </a:spcBef>
              </a:pPr>
              <a:r>
                <a:rPr lang="zh-CN" altLang="en-US" sz="1800" b="1"/>
                <a:t>采样开关</a:t>
              </a:r>
            </a:p>
          </p:txBody>
        </p:sp>
      </p:grpSp>
      <p:sp>
        <p:nvSpPr>
          <p:cNvPr id="159794" name="Text Box 50"/>
          <p:cNvSpPr txBox="1">
            <a:spLocks noChangeArrowheads="1"/>
          </p:cNvSpPr>
          <p:nvPr/>
        </p:nvSpPr>
        <p:spPr bwMode="auto">
          <a:xfrm>
            <a:off x="503238" y="4076700"/>
            <a:ext cx="8281987" cy="2017713"/>
          </a:xfrm>
          <a:prstGeom prst="rect">
            <a:avLst/>
          </a:prstGeom>
          <a:noFill/>
          <a:ln w="9525">
            <a:noFill/>
            <a:miter lim="800000"/>
            <a:headEnd/>
            <a:tailEnd/>
          </a:ln>
          <a:effectLst/>
        </p:spPr>
        <p:txBody>
          <a:bodyPr>
            <a:spAutoFit/>
          </a:bodyPr>
          <a:lstStyle/>
          <a:p>
            <a:pPr>
              <a:spcBef>
                <a:spcPct val="50000"/>
              </a:spcBef>
            </a:pPr>
            <a:r>
              <a:rPr lang="zh-CN" altLang="en-US" sz="1800" b="1"/>
              <a:t>数字信号：</a:t>
            </a:r>
            <a:r>
              <a:rPr lang="en-US" altLang="zh-CN" sz="1800" b="1" i="1"/>
              <a:t>r</a:t>
            </a:r>
            <a:r>
              <a:rPr lang="en-US" altLang="zh-CN" sz="1800" b="1"/>
              <a:t>(</a:t>
            </a:r>
            <a:r>
              <a:rPr lang="en-US" altLang="zh-CN" sz="1800" b="1" i="1"/>
              <a:t>kT</a:t>
            </a:r>
            <a:r>
              <a:rPr lang="en-US" altLang="zh-CN" sz="1800" b="1"/>
              <a:t>)——</a:t>
            </a:r>
            <a:r>
              <a:rPr lang="zh-CN" altLang="en-US" sz="1800" b="1"/>
              <a:t>给定输入，</a:t>
            </a:r>
            <a:r>
              <a:rPr lang="en-US" altLang="zh-CN" sz="1800" b="1" i="1"/>
              <a:t>y</a:t>
            </a:r>
            <a:r>
              <a:rPr lang="en-US" altLang="zh-CN" sz="1800" b="1"/>
              <a:t>(</a:t>
            </a:r>
            <a:r>
              <a:rPr lang="en-US" altLang="zh-CN" sz="1800" b="1" i="1"/>
              <a:t>kT</a:t>
            </a:r>
            <a:r>
              <a:rPr lang="en-US" altLang="zh-CN" sz="1800" b="1"/>
              <a:t>)——</a:t>
            </a:r>
            <a:r>
              <a:rPr lang="zh-CN" altLang="en-US" sz="1800" b="1"/>
              <a:t>系统输出，</a:t>
            </a:r>
          </a:p>
          <a:p>
            <a:pPr>
              <a:spcBef>
                <a:spcPct val="50000"/>
              </a:spcBef>
            </a:pPr>
            <a:r>
              <a:rPr lang="zh-CN" altLang="en-US" sz="1800" b="1"/>
              <a:t>                    </a:t>
            </a:r>
            <a:r>
              <a:rPr lang="en-US" altLang="zh-CN" sz="1800" b="1" i="1"/>
              <a:t>e</a:t>
            </a:r>
            <a:r>
              <a:rPr lang="en-US" altLang="zh-CN" sz="1800" b="1"/>
              <a:t>(</a:t>
            </a:r>
            <a:r>
              <a:rPr lang="en-US" altLang="zh-CN" sz="1800" b="1" i="1"/>
              <a:t>kT</a:t>
            </a:r>
            <a:r>
              <a:rPr lang="en-US" altLang="zh-CN" sz="1800" b="1"/>
              <a:t>)= </a:t>
            </a:r>
            <a:r>
              <a:rPr lang="en-US" altLang="zh-CN" sz="1800" b="1" i="1"/>
              <a:t>r</a:t>
            </a:r>
            <a:r>
              <a:rPr lang="en-US" altLang="zh-CN" sz="1800" b="1"/>
              <a:t>(</a:t>
            </a:r>
            <a:r>
              <a:rPr lang="en-US" altLang="zh-CN" sz="1800" b="1" i="1"/>
              <a:t>kT</a:t>
            </a:r>
            <a:r>
              <a:rPr lang="en-US" altLang="zh-CN" sz="1800" b="1"/>
              <a:t>)- </a:t>
            </a:r>
            <a:r>
              <a:rPr lang="en-US" altLang="zh-CN" sz="1800" b="1" i="1"/>
              <a:t>y</a:t>
            </a:r>
            <a:r>
              <a:rPr lang="en-US" altLang="zh-CN" sz="1800" b="1"/>
              <a:t>(</a:t>
            </a:r>
            <a:r>
              <a:rPr lang="en-US" altLang="zh-CN" sz="1800" b="1" i="1"/>
              <a:t>kT</a:t>
            </a:r>
            <a:r>
              <a:rPr lang="en-US" altLang="zh-CN" sz="1800" b="1"/>
              <a:t>)——</a:t>
            </a:r>
            <a:r>
              <a:rPr lang="zh-CN" altLang="en-US" sz="1800" b="1"/>
              <a:t>偏差信号，</a:t>
            </a:r>
            <a:r>
              <a:rPr lang="en-US" altLang="zh-CN" sz="1800" b="1" i="1"/>
              <a:t>u</a:t>
            </a:r>
            <a:r>
              <a:rPr lang="en-US" altLang="zh-CN" sz="1800" b="1"/>
              <a:t>(</a:t>
            </a:r>
            <a:r>
              <a:rPr lang="en-US" altLang="zh-CN" sz="1800" b="1" i="1"/>
              <a:t>kT</a:t>
            </a:r>
            <a:r>
              <a:rPr lang="en-US" altLang="zh-CN" sz="1800" b="1"/>
              <a:t>)——</a:t>
            </a:r>
            <a:r>
              <a:rPr lang="zh-CN" altLang="en-US" sz="1800" b="1"/>
              <a:t>控制信号，；</a:t>
            </a:r>
          </a:p>
          <a:p>
            <a:pPr>
              <a:spcBef>
                <a:spcPct val="50000"/>
              </a:spcBef>
            </a:pPr>
            <a:r>
              <a:rPr lang="zh-CN" altLang="en-US" sz="1800" b="1"/>
              <a:t>模拟信号：</a:t>
            </a:r>
            <a:r>
              <a:rPr lang="en-US" altLang="zh-CN" sz="1800" b="1" i="1"/>
              <a:t>y</a:t>
            </a:r>
            <a:r>
              <a:rPr lang="en-US" altLang="zh-CN" sz="1800" b="1"/>
              <a:t>(</a:t>
            </a:r>
            <a:r>
              <a:rPr lang="en-US" altLang="zh-CN" sz="1800" b="1" i="1"/>
              <a:t>t</a:t>
            </a:r>
            <a:r>
              <a:rPr lang="en-US" altLang="zh-CN" sz="1800" b="1"/>
              <a:t>)——</a:t>
            </a:r>
            <a:r>
              <a:rPr lang="zh-CN" altLang="en-US" sz="1800" b="1"/>
              <a:t>系统输出（被控制量）；</a:t>
            </a:r>
          </a:p>
          <a:p>
            <a:pPr>
              <a:spcBef>
                <a:spcPct val="50000"/>
              </a:spcBef>
            </a:pPr>
            <a:r>
              <a:rPr lang="zh-CN" altLang="en-US" sz="1800" b="1"/>
              <a:t>离散模拟信号： </a:t>
            </a:r>
            <a:r>
              <a:rPr lang="en-US" altLang="zh-CN" sz="1800" b="1" i="1"/>
              <a:t>y*</a:t>
            </a:r>
            <a:r>
              <a:rPr lang="en-US" altLang="zh-CN" sz="1800" b="1"/>
              <a:t>(</a:t>
            </a:r>
            <a:r>
              <a:rPr lang="en-US" altLang="zh-CN" sz="1800" b="1" i="1"/>
              <a:t>t</a:t>
            </a:r>
            <a:r>
              <a:rPr lang="en-US" altLang="zh-CN" sz="1800" b="1"/>
              <a:t>)——</a:t>
            </a:r>
            <a:r>
              <a:rPr lang="zh-CN" altLang="en-US" sz="1800" b="1"/>
              <a:t>被控量信号（时间散上离散，</a:t>
            </a:r>
            <a:r>
              <a:rPr lang="zh-CN" altLang="en-US" sz="1800" b="1">
                <a:solidFill>
                  <a:srgbClr val="0033CC"/>
                </a:solidFill>
              </a:rPr>
              <a:t>幅值上连续</a:t>
            </a:r>
            <a:r>
              <a:rPr lang="zh-CN" altLang="en-US" sz="1800" b="1"/>
              <a:t>）；</a:t>
            </a:r>
          </a:p>
          <a:p>
            <a:pPr>
              <a:spcBef>
                <a:spcPct val="50000"/>
              </a:spcBef>
            </a:pPr>
            <a:r>
              <a:rPr lang="zh-CN" altLang="en-US" sz="1800" b="1"/>
              <a:t>量化模拟信号：</a:t>
            </a:r>
            <a:r>
              <a:rPr lang="en-US" altLang="zh-CN" sz="1800" b="1" i="1"/>
              <a:t>u*</a:t>
            </a:r>
            <a:r>
              <a:rPr lang="en-US" altLang="zh-CN" sz="1800" b="1"/>
              <a:t>(</a:t>
            </a:r>
            <a:r>
              <a:rPr lang="en-US" altLang="zh-CN" sz="1800" b="1" i="1"/>
              <a:t>t</a:t>
            </a:r>
            <a:r>
              <a:rPr lang="en-US" altLang="zh-CN" sz="1800" b="1"/>
              <a:t>)——</a:t>
            </a:r>
            <a:r>
              <a:rPr lang="zh-CN" altLang="en-US" sz="1800" b="1"/>
              <a:t>模拟控制信号（</a:t>
            </a:r>
            <a:r>
              <a:rPr lang="zh-CN" altLang="en-US" sz="1800" b="1">
                <a:solidFill>
                  <a:srgbClr val="0033CC"/>
                </a:solidFill>
              </a:rPr>
              <a:t>时间上连续</a:t>
            </a:r>
            <a:r>
              <a:rPr lang="zh-CN" altLang="en-US" sz="1800" b="1"/>
              <a:t>、幅值上量化）。 </a:t>
            </a:r>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684213" y="1412875"/>
            <a:ext cx="3114675" cy="706438"/>
          </a:xfrm>
          <a:prstGeom prst="rect">
            <a:avLst/>
          </a:prstGeom>
          <a:noFill/>
          <a:ln w="9525">
            <a:noFill/>
            <a:miter lim="800000"/>
            <a:headEnd/>
            <a:tailEnd/>
          </a:ln>
          <a:effectLst/>
        </p:spPr>
        <p:txBody>
          <a:bodyPr anchor="ctr"/>
          <a:lstStyle/>
          <a:p>
            <a:r>
              <a:rPr lang="zh-CN" altLang="en-US" sz="3800" b="1">
                <a:solidFill>
                  <a:srgbClr val="FF0000"/>
                </a:solidFill>
                <a:effectLst>
                  <a:outerShdw blurRad="38100" dist="38100" dir="2700000" algn="tl">
                    <a:srgbClr val="C0C0C0"/>
                  </a:outerShdw>
                </a:effectLst>
              </a:rPr>
              <a:t>课堂练习：</a:t>
            </a:r>
          </a:p>
        </p:txBody>
      </p:sp>
      <p:sp>
        <p:nvSpPr>
          <p:cNvPr id="125955" name="Text Box 3"/>
          <p:cNvSpPr txBox="1">
            <a:spLocks noChangeArrowheads="1"/>
          </p:cNvSpPr>
          <p:nvPr/>
        </p:nvSpPr>
        <p:spPr bwMode="auto">
          <a:xfrm>
            <a:off x="611188" y="2420938"/>
            <a:ext cx="3816350" cy="519112"/>
          </a:xfrm>
          <a:prstGeom prst="rect">
            <a:avLst/>
          </a:prstGeom>
          <a:noFill/>
          <a:ln w="9525">
            <a:noFill/>
            <a:miter lim="800000"/>
            <a:headEnd/>
            <a:tailEnd/>
          </a:ln>
          <a:effectLst/>
        </p:spPr>
        <p:txBody>
          <a:bodyPr>
            <a:spAutoFit/>
          </a:bodyPr>
          <a:lstStyle/>
          <a:p>
            <a:pPr>
              <a:spcBef>
                <a:spcPct val="50000"/>
              </a:spcBef>
            </a:pPr>
            <a:r>
              <a:rPr kumimoji="0" lang="zh-CN" altLang="en-US" sz="2800" b="1">
                <a:effectLst>
                  <a:outerShdw blurRad="38100" dist="38100" dir="2700000" algn="tl">
                    <a:srgbClr val="C0C0C0"/>
                  </a:outerShdw>
                </a:effectLst>
                <a:latin typeface="Arial" charset="0"/>
              </a:rPr>
              <a:t>模拟控制器传递函数为</a:t>
            </a:r>
          </a:p>
        </p:txBody>
      </p:sp>
      <p:sp>
        <p:nvSpPr>
          <p:cNvPr id="125957" name="Text Box 5"/>
          <p:cNvSpPr txBox="1">
            <a:spLocks noChangeArrowheads="1"/>
          </p:cNvSpPr>
          <p:nvPr/>
        </p:nvSpPr>
        <p:spPr bwMode="auto">
          <a:xfrm>
            <a:off x="682625" y="3332163"/>
            <a:ext cx="7848600" cy="519112"/>
          </a:xfrm>
          <a:prstGeom prst="rect">
            <a:avLst/>
          </a:prstGeom>
          <a:noFill/>
          <a:ln w="9525">
            <a:noFill/>
            <a:miter lim="800000"/>
            <a:headEnd/>
            <a:tailEnd/>
          </a:ln>
          <a:effectLst/>
        </p:spPr>
        <p:txBody>
          <a:bodyPr>
            <a:spAutoFit/>
          </a:bodyPr>
          <a:lstStyle/>
          <a:p>
            <a:pPr>
              <a:spcBef>
                <a:spcPct val="50000"/>
              </a:spcBef>
            </a:pPr>
            <a:r>
              <a:rPr kumimoji="0" lang="zh-CN" altLang="en-US" sz="2800" b="1">
                <a:effectLst>
                  <a:outerShdw blurRad="38100" dist="38100" dir="2700000" algn="tl">
                    <a:srgbClr val="C0C0C0"/>
                  </a:outerShdw>
                </a:effectLst>
                <a:latin typeface="Arial" charset="0"/>
              </a:rPr>
              <a:t>采样周期为</a:t>
            </a:r>
            <a:r>
              <a:rPr kumimoji="0" lang="en-US" altLang="zh-CN" sz="2800" b="1">
                <a:effectLst>
                  <a:outerShdw blurRad="38100" dist="38100" dir="2700000" algn="tl">
                    <a:srgbClr val="C0C0C0"/>
                  </a:outerShdw>
                </a:effectLst>
                <a:latin typeface="Arial" charset="0"/>
              </a:rPr>
              <a:t>T=0.1s</a:t>
            </a:r>
          </a:p>
        </p:txBody>
      </p:sp>
      <p:sp>
        <p:nvSpPr>
          <p:cNvPr id="125959" name="Rectangle 7"/>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5958" name="Object 6"/>
          <p:cNvGraphicFramePr>
            <a:graphicFrameLocks noChangeAspect="1"/>
          </p:cNvGraphicFramePr>
          <p:nvPr/>
        </p:nvGraphicFramePr>
        <p:xfrm>
          <a:off x="4572000" y="2205038"/>
          <a:ext cx="3168650" cy="1046162"/>
        </p:xfrm>
        <a:graphic>
          <a:graphicData uri="http://schemas.openxmlformats.org/presentationml/2006/ole">
            <mc:AlternateContent xmlns:mc="http://schemas.openxmlformats.org/markup-compatibility/2006">
              <mc:Choice xmlns:v="urn:schemas-microsoft-com:vml" Requires="v">
                <p:oleObj spid="_x0000_s125979" name="Equation" r:id="rId3" imgW="1066337" imgH="355446" progId="Equation.DSMT4">
                  <p:embed/>
                </p:oleObj>
              </mc:Choice>
              <mc:Fallback>
                <p:oleObj name="Equation" r:id="rId3" imgW="1066337" imgH="355446" progId="Equation.DSMT4">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205038"/>
                        <a:ext cx="316865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0" name="Text Box 8"/>
          <p:cNvSpPr txBox="1">
            <a:spLocks noChangeArrowheads="1"/>
          </p:cNvSpPr>
          <p:nvPr/>
        </p:nvSpPr>
        <p:spPr bwMode="auto">
          <a:xfrm>
            <a:off x="735013" y="4168775"/>
            <a:ext cx="7940675" cy="1374775"/>
          </a:xfrm>
          <a:prstGeom prst="rect">
            <a:avLst/>
          </a:prstGeom>
          <a:noFill/>
          <a:ln w="9525">
            <a:noFill/>
            <a:miter lim="800000"/>
            <a:headEnd/>
            <a:tailEnd/>
          </a:ln>
          <a:effectLst/>
        </p:spPr>
        <p:txBody>
          <a:bodyPr>
            <a:spAutoFit/>
          </a:bodyPr>
          <a:lstStyle/>
          <a:p>
            <a:pPr>
              <a:lnSpc>
                <a:spcPct val="150000"/>
              </a:lnSpc>
            </a:pPr>
            <a:r>
              <a:rPr lang="en-US" altLang="zh-CN" sz="2800" b="1">
                <a:effectLst>
                  <a:outerShdw blurRad="38100" dist="38100" dir="2700000" algn="tl">
                    <a:srgbClr val="C0C0C0"/>
                  </a:outerShdw>
                </a:effectLst>
              </a:rPr>
              <a:t>    </a:t>
            </a:r>
            <a:r>
              <a:rPr lang="zh-CN" altLang="en-US" sz="2800" b="1">
                <a:effectLst>
                  <a:outerShdw blurRad="38100" dist="38100" dir="2700000" algn="tl">
                    <a:srgbClr val="C0C0C0"/>
                  </a:outerShdw>
                </a:effectLst>
              </a:rPr>
              <a:t>分别采用</a:t>
            </a:r>
            <a:r>
              <a:rPr lang="zh-CN" altLang="en-US" sz="2800" b="1">
                <a:solidFill>
                  <a:schemeClr val="accent2"/>
                </a:solidFill>
                <a:effectLst>
                  <a:outerShdw blurRad="38100" dist="38100" dir="2700000" algn="tl">
                    <a:srgbClr val="C0C0C0"/>
                  </a:outerShdw>
                </a:effectLst>
              </a:rPr>
              <a:t>前向差分和后向差分法</a:t>
            </a:r>
            <a:r>
              <a:rPr lang="zh-CN" altLang="en-US" sz="2800" b="1">
                <a:effectLst>
                  <a:outerShdw blurRad="38100" dist="38100" dir="2700000" algn="tl">
                    <a:srgbClr val="C0C0C0"/>
                  </a:outerShdw>
                </a:effectLst>
              </a:rPr>
              <a:t>求出数字控制器传递函数</a:t>
            </a:r>
            <a:r>
              <a:rPr lang="en-US" altLang="zh-CN" sz="2800" b="1">
                <a:effectLst>
                  <a:outerShdw blurRad="38100" dist="38100" dir="2700000" algn="tl">
                    <a:srgbClr val="C0C0C0"/>
                  </a:outerShdw>
                </a:effectLst>
              </a:rPr>
              <a:t>D(z)</a:t>
            </a:r>
            <a:r>
              <a:rPr lang="zh-CN" altLang="en-US" sz="2800" b="1">
                <a:effectLst>
                  <a:outerShdw blurRad="38100" dist="38100" dir="2700000" algn="tl">
                    <a:srgbClr val="C0C0C0"/>
                  </a:outerShdw>
                </a:effectLst>
              </a:rPr>
              <a:t>及差分形式的控制算法。</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1042988" y="3213100"/>
            <a:ext cx="7850187" cy="396875"/>
          </a:xfrm>
          <a:prstGeom prst="rect">
            <a:avLst/>
          </a:prstGeom>
          <a:noFill/>
          <a:ln w="12700" cap="sq">
            <a:noFill/>
            <a:miter lim="800000"/>
            <a:headEnd type="none" w="sm" len="sm"/>
            <a:tailEnd type="none" w="sm" len="sm"/>
          </a:ln>
          <a:effectLst/>
        </p:spPr>
        <p:txBody>
          <a:bodyPr>
            <a:spAutoFit/>
          </a:bodyPr>
          <a:lstStyle/>
          <a:p>
            <a:r>
              <a:rPr lang="zh-CN" altLang="en-US" b="1">
                <a:effectLst>
                  <a:outerShdw blurRad="38100" dist="38100" dir="2700000" algn="tl">
                    <a:srgbClr val="C0C0C0"/>
                  </a:outerShdw>
                </a:effectLst>
              </a:rPr>
              <a:t>将其中的         和            展开成</a:t>
            </a:r>
            <a:r>
              <a:rPr lang="en-US" altLang="zh-CN" b="1">
                <a:effectLst>
                  <a:outerShdw blurRad="38100" dist="38100" dir="2700000" algn="tl">
                    <a:srgbClr val="C0C0C0"/>
                  </a:outerShdw>
                </a:effectLst>
              </a:rPr>
              <a:t>Taylor</a:t>
            </a:r>
            <a:r>
              <a:rPr lang="zh-CN" altLang="en-US" b="1">
                <a:effectLst>
                  <a:outerShdw blurRad="38100" dist="38100" dir="2700000" algn="tl">
                    <a:srgbClr val="C0C0C0"/>
                  </a:outerShdw>
                </a:effectLst>
              </a:rPr>
              <a:t>级数，并取前两项近似，即</a:t>
            </a:r>
          </a:p>
        </p:txBody>
      </p:sp>
      <p:sp>
        <p:nvSpPr>
          <p:cNvPr id="124931" name="Text Box 3"/>
          <p:cNvSpPr txBox="1">
            <a:spLocks noChangeArrowheads="1"/>
          </p:cNvSpPr>
          <p:nvPr/>
        </p:nvSpPr>
        <p:spPr bwMode="auto">
          <a:xfrm>
            <a:off x="900113" y="404813"/>
            <a:ext cx="4032250" cy="519112"/>
          </a:xfrm>
          <a:prstGeom prst="rect">
            <a:avLst/>
          </a:prstGeom>
          <a:noFill/>
          <a:ln w="12700" cap="sq">
            <a:noFill/>
            <a:miter lim="800000"/>
            <a:headEnd type="none" w="sm" len="sm"/>
            <a:tailEnd type="none" w="sm" len="sm"/>
          </a:ln>
          <a:effectLst/>
        </p:spPr>
        <p:txBody>
          <a:bodyPr>
            <a:spAutoFit/>
          </a:bodyPr>
          <a:lstStyle/>
          <a:p>
            <a:r>
              <a:rPr lang="en-US" altLang="zh-CN" sz="2800" b="1">
                <a:solidFill>
                  <a:srgbClr val="0033CC"/>
                </a:solidFill>
                <a:effectLst>
                  <a:outerShdw blurRad="38100" dist="38100" dir="2700000" algn="tl">
                    <a:srgbClr val="C0C0C0"/>
                  </a:outerShdw>
                </a:effectLst>
              </a:rPr>
              <a:t>3</a:t>
            </a:r>
            <a:r>
              <a:rPr lang="zh-CN" altLang="en-US" sz="2800" b="1">
                <a:solidFill>
                  <a:srgbClr val="0033CC"/>
                </a:solidFill>
                <a:effectLst>
                  <a:outerShdw blurRad="38100" dist="38100" dir="2700000" algn="tl">
                    <a:srgbClr val="C0C0C0"/>
                  </a:outerShdw>
                </a:effectLst>
              </a:rPr>
              <a:t>、双线性变换法</a:t>
            </a:r>
            <a:endParaRPr lang="zh-CN" altLang="zh-CN" sz="2800" b="1">
              <a:solidFill>
                <a:srgbClr val="0033CC"/>
              </a:solidFill>
              <a:effectLst>
                <a:outerShdw blurRad="38100" dist="38100" dir="2700000" algn="tl">
                  <a:srgbClr val="C0C0C0"/>
                </a:outerShdw>
              </a:effectLst>
            </a:endParaRPr>
          </a:p>
        </p:txBody>
      </p:sp>
      <p:graphicFrame>
        <p:nvGraphicFramePr>
          <p:cNvPr id="124932" name="Object 4"/>
          <p:cNvGraphicFramePr>
            <a:graphicFrameLocks noChangeAspect="1"/>
          </p:cNvGraphicFramePr>
          <p:nvPr/>
        </p:nvGraphicFramePr>
        <p:xfrm>
          <a:off x="2771775" y="1557338"/>
          <a:ext cx="2232025" cy="1631950"/>
        </p:xfrm>
        <a:graphic>
          <a:graphicData uri="http://schemas.openxmlformats.org/presentationml/2006/ole">
            <mc:AlternateContent xmlns:mc="http://schemas.openxmlformats.org/markup-compatibility/2006">
              <mc:Choice xmlns:v="urn:schemas-microsoft-com:vml" Requires="v">
                <p:oleObj spid="_x0000_s125016" name="Equation" r:id="rId3" imgW="27222120" imgH="19905840" progId="Equation.DSMT4">
                  <p:embed/>
                </p:oleObj>
              </mc:Choice>
              <mc:Fallback>
                <p:oleObj name="Equation" r:id="rId3" imgW="27222120" imgH="19905840" progId="Equation.DSMT4">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557338"/>
                        <a:ext cx="2232025" cy="16319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33" name="Object 5"/>
          <p:cNvGraphicFramePr>
            <a:graphicFrameLocks noChangeAspect="1"/>
          </p:cNvGraphicFramePr>
          <p:nvPr/>
        </p:nvGraphicFramePr>
        <p:xfrm>
          <a:off x="3059113" y="3141663"/>
          <a:ext cx="525462" cy="600075"/>
        </p:xfrm>
        <a:graphic>
          <a:graphicData uri="http://schemas.openxmlformats.org/presentationml/2006/ole">
            <mc:AlternateContent xmlns:mc="http://schemas.openxmlformats.org/markup-compatibility/2006">
              <mc:Choice xmlns:v="urn:schemas-microsoft-com:vml" Requires="v">
                <p:oleObj spid="_x0000_s125017" name="Equation" r:id="rId5" imgW="266469" imgH="304536" progId="Equation.DSMT4">
                  <p:embed/>
                </p:oleObj>
              </mc:Choice>
              <mc:Fallback>
                <p:oleObj name="Equation" r:id="rId5" imgW="266469" imgH="304536" progId="Equation.DSMT4">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141663"/>
                        <a:ext cx="525462"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34" name="Object 6"/>
          <p:cNvGraphicFramePr>
            <a:graphicFrameLocks noChangeAspect="1"/>
          </p:cNvGraphicFramePr>
          <p:nvPr/>
        </p:nvGraphicFramePr>
        <p:xfrm>
          <a:off x="2195513" y="2997200"/>
          <a:ext cx="490537" cy="693738"/>
        </p:xfrm>
        <a:graphic>
          <a:graphicData uri="http://schemas.openxmlformats.org/presentationml/2006/ole">
            <mc:AlternateContent xmlns:mc="http://schemas.openxmlformats.org/markup-compatibility/2006">
              <mc:Choice xmlns:v="urn:schemas-microsoft-com:vml" Requires="v">
                <p:oleObj spid="_x0000_s125018" name="Equation" r:id="rId7" imgW="6897600" imgH="9743400" progId="Equation.DSMT4">
                  <p:embed/>
                </p:oleObj>
              </mc:Choice>
              <mc:Fallback>
                <p:oleObj name="Equation" r:id="rId7" imgW="6897600" imgH="9743400" progId="Equation.DSMT4">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997200"/>
                        <a:ext cx="490537" cy="6937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24935" name="Object 7"/>
          <p:cNvGraphicFramePr>
            <a:graphicFrameLocks noChangeAspect="1"/>
          </p:cNvGraphicFramePr>
          <p:nvPr/>
        </p:nvGraphicFramePr>
        <p:xfrm>
          <a:off x="2843213" y="3860800"/>
          <a:ext cx="2852737" cy="1901825"/>
        </p:xfrm>
        <a:graphic>
          <a:graphicData uri="http://schemas.openxmlformats.org/presentationml/2006/ole">
            <mc:AlternateContent xmlns:mc="http://schemas.openxmlformats.org/markup-compatibility/2006">
              <mc:Choice xmlns:v="urn:schemas-microsoft-com:vml" Requires="v">
                <p:oleObj spid="_x0000_s125019" name="公式" r:id="rId9" imgW="1143000" imgH="762000" progId="Equation.3">
                  <p:embed/>
                </p:oleObj>
              </mc:Choice>
              <mc:Fallback>
                <p:oleObj name="公式" r:id="rId9" imgW="1143000" imgH="762000" progId="Equation.3">
                  <p:embed/>
                  <p:pic>
                    <p:nvPicPr>
                      <p:cNvPr id="0"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3860800"/>
                        <a:ext cx="2852737" cy="190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4"/>
          <p:cNvSpPr txBox="1">
            <a:spLocks noChangeArrowheads="1"/>
          </p:cNvSpPr>
          <p:nvPr/>
        </p:nvSpPr>
        <p:spPr bwMode="auto">
          <a:xfrm>
            <a:off x="900113" y="1550988"/>
            <a:ext cx="2447925" cy="457200"/>
          </a:xfrm>
          <a:prstGeom prst="rect">
            <a:avLst/>
          </a:prstGeom>
          <a:noFill/>
          <a:ln w="12700" cap="sq">
            <a:noFill/>
            <a:miter lim="800000"/>
            <a:headEnd type="none" w="sm" len="sm"/>
            <a:tailEnd type="none" w="sm" len="sm"/>
          </a:ln>
          <a:effectLst/>
        </p:spPr>
        <p:txBody>
          <a:bodyPr>
            <a:spAutoFit/>
          </a:bodyPr>
          <a:lstStyle/>
          <a:p>
            <a:r>
              <a:rPr lang="zh-CN" altLang="en-US" sz="2400" b="1">
                <a:effectLst>
                  <a:outerShdw blurRad="38100" dist="38100" dir="2700000" algn="tl">
                    <a:srgbClr val="C0C0C0"/>
                  </a:outerShdw>
                </a:effectLst>
              </a:rPr>
              <a:t>进而得到：</a:t>
            </a:r>
          </a:p>
        </p:txBody>
      </p:sp>
      <p:graphicFrame>
        <p:nvGraphicFramePr>
          <p:cNvPr id="53253" name="Object 5"/>
          <p:cNvGraphicFramePr>
            <a:graphicFrameLocks noChangeAspect="1"/>
          </p:cNvGraphicFramePr>
          <p:nvPr/>
        </p:nvGraphicFramePr>
        <p:xfrm>
          <a:off x="1619250" y="2060575"/>
          <a:ext cx="1730375" cy="911225"/>
        </p:xfrm>
        <a:graphic>
          <a:graphicData uri="http://schemas.openxmlformats.org/presentationml/2006/ole">
            <mc:AlternateContent xmlns:mc="http://schemas.openxmlformats.org/markup-compatibility/2006">
              <mc:Choice xmlns:v="urn:schemas-microsoft-com:vml" Requires="v">
                <p:oleObj spid="_x0000_s53296" name="Equation" r:id="rId3" imgW="25189560" imgH="13401720" progId="Equation.DSMT4">
                  <p:embed/>
                </p:oleObj>
              </mc:Choice>
              <mc:Fallback>
                <p:oleObj name="Equation" r:id="rId3" imgW="25189560" imgH="1340172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060575"/>
                        <a:ext cx="173037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4" name="Text Box 6"/>
          <p:cNvSpPr txBox="1">
            <a:spLocks noChangeArrowheads="1"/>
          </p:cNvSpPr>
          <p:nvPr/>
        </p:nvSpPr>
        <p:spPr bwMode="auto">
          <a:xfrm>
            <a:off x="1042988" y="3063875"/>
            <a:ext cx="2016125"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effectLst>
                  <a:outerShdw blurRad="38100" dist="38100" dir="2700000" algn="tl">
                    <a:srgbClr val="C0C0C0"/>
                  </a:outerShdw>
                </a:effectLst>
              </a:rPr>
              <a:t>于是有</a:t>
            </a:r>
          </a:p>
        </p:txBody>
      </p:sp>
      <p:graphicFrame>
        <p:nvGraphicFramePr>
          <p:cNvPr id="53255" name="Object 7"/>
          <p:cNvGraphicFramePr>
            <a:graphicFrameLocks noChangeAspect="1"/>
          </p:cNvGraphicFramePr>
          <p:nvPr/>
        </p:nvGraphicFramePr>
        <p:xfrm>
          <a:off x="1619250" y="3860800"/>
          <a:ext cx="2376488" cy="687388"/>
        </p:xfrm>
        <a:graphic>
          <a:graphicData uri="http://schemas.openxmlformats.org/presentationml/2006/ole">
            <mc:AlternateContent xmlns:mc="http://schemas.openxmlformats.org/markup-compatibility/2006">
              <mc:Choice xmlns:v="urn:schemas-microsoft-com:vml" Requires="v">
                <p:oleObj spid="_x0000_s53297" name="Equation" r:id="rId5" imgW="36977760" imgH="10556280" progId="Equation.DSMT4">
                  <p:embed/>
                </p:oleObj>
              </mc:Choice>
              <mc:Fallback>
                <p:oleObj name="Equation" r:id="rId5" imgW="36977760" imgH="10556280"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860800"/>
                        <a:ext cx="2376488"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6" name="Text Box 8"/>
          <p:cNvSpPr txBox="1">
            <a:spLocks noChangeArrowheads="1"/>
          </p:cNvSpPr>
          <p:nvPr/>
        </p:nvSpPr>
        <p:spPr bwMode="auto">
          <a:xfrm>
            <a:off x="1095375" y="4652963"/>
            <a:ext cx="3332163" cy="457200"/>
          </a:xfrm>
          <a:prstGeom prst="rect">
            <a:avLst/>
          </a:prstGeom>
          <a:noFill/>
          <a:ln w="9525">
            <a:noFill/>
            <a:miter lim="800000"/>
            <a:headEnd/>
            <a:tailEnd/>
          </a:ln>
          <a:effectLst/>
        </p:spPr>
        <p:txBody>
          <a:bodyPr>
            <a:spAutoFit/>
          </a:bodyPr>
          <a:lstStyle/>
          <a:p>
            <a:r>
              <a:rPr kumimoji="0" lang="zh-CN" altLang="en-US" sz="2400" b="1">
                <a:effectLst>
                  <a:outerShdw blurRad="38100" dist="38100" dir="2700000" algn="tl">
                    <a:srgbClr val="C0C0C0"/>
                  </a:outerShdw>
                </a:effectLst>
                <a:latin typeface="Arial" charset="0"/>
              </a:rPr>
              <a:t>也称为</a:t>
            </a:r>
            <a:r>
              <a:rPr kumimoji="0" lang="zh-CN" altLang="en-US" sz="2400" b="1">
                <a:solidFill>
                  <a:srgbClr val="0033CC"/>
                </a:solidFill>
                <a:effectLst>
                  <a:outerShdw blurRad="38100" dist="38100" dir="2700000" algn="tl">
                    <a:srgbClr val="C0C0C0"/>
                  </a:outerShdw>
                </a:effectLst>
                <a:latin typeface="Arial" charset="0"/>
              </a:rPr>
              <a:t>梯形近似法</a:t>
            </a:r>
            <a:r>
              <a:rPr kumimoji="0" lang="zh-CN" altLang="en-US" sz="2400" b="1">
                <a:effectLst>
                  <a:outerShdw blurRad="38100" dist="38100" dir="2700000" algn="tl">
                    <a:srgbClr val="C0C0C0"/>
                  </a:outerShdw>
                </a:effectLst>
                <a:latin typeface="Arial" charset="0"/>
              </a:rPr>
              <a:t>。</a:t>
            </a:r>
          </a:p>
        </p:txBody>
      </p:sp>
      <p:sp>
        <p:nvSpPr>
          <p:cNvPr id="53267" name="Text Box 19"/>
          <p:cNvSpPr txBox="1">
            <a:spLocks noChangeArrowheads="1"/>
          </p:cNvSpPr>
          <p:nvPr/>
        </p:nvSpPr>
        <p:spPr bwMode="auto">
          <a:xfrm>
            <a:off x="4787900" y="4868863"/>
            <a:ext cx="3240088" cy="433387"/>
          </a:xfrm>
          <a:prstGeom prst="rect">
            <a:avLst/>
          </a:prstGeom>
          <a:noFill/>
          <a:ln w="9525">
            <a:noFill/>
            <a:miter lim="800000"/>
            <a:headEnd/>
            <a:tailEnd/>
          </a:ln>
        </p:spPr>
        <p:txBody>
          <a:bodyPr/>
          <a:lstStyle/>
          <a:p>
            <a:pPr algn="just"/>
            <a:r>
              <a:rPr kumimoji="0" lang="zh-CN" altLang="en-US" sz="1800" b="1">
                <a:effectLst>
                  <a:outerShdw blurRad="38100" dist="38100" dir="2700000" algn="tl">
                    <a:srgbClr val="C0C0C0"/>
                  </a:outerShdw>
                </a:effectLst>
              </a:rPr>
              <a:t>图</a:t>
            </a:r>
            <a:r>
              <a:rPr kumimoji="0" lang="en-US" altLang="zh-CN" sz="1800" b="1">
                <a:effectLst>
                  <a:outerShdw blurRad="38100" dist="38100" dir="2700000" algn="tl">
                    <a:srgbClr val="C0C0C0"/>
                  </a:outerShdw>
                </a:effectLst>
              </a:rPr>
              <a:t>4.8</a:t>
            </a:r>
            <a:r>
              <a:rPr kumimoji="0" lang="zh-CN" altLang="en-US" sz="1800" b="1">
                <a:effectLst>
                  <a:outerShdw blurRad="38100" dist="38100" dir="2700000" algn="tl">
                    <a:srgbClr val="C0C0C0"/>
                  </a:outerShdw>
                </a:effectLst>
              </a:rPr>
              <a:t>双线性变换与梯形积分</a:t>
            </a:r>
            <a:endParaRPr kumimoji="0" lang="zh-CN" altLang="en-US" sz="1800" b="1">
              <a:effectLst>
                <a:outerShdw blurRad="38100" dist="38100" dir="2700000" algn="tl">
                  <a:srgbClr val="C0C0C0"/>
                </a:outerShdw>
              </a:effectLst>
              <a:latin typeface="Arial" charset="0"/>
            </a:endParaRPr>
          </a:p>
        </p:txBody>
      </p:sp>
      <p:grpSp>
        <p:nvGrpSpPr>
          <p:cNvPr id="53278" name="Group 30"/>
          <p:cNvGrpSpPr>
            <a:grpSpLocks/>
          </p:cNvGrpSpPr>
          <p:nvPr/>
        </p:nvGrpSpPr>
        <p:grpSpPr bwMode="auto">
          <a:xfrm>
            <a:off x="4284663" y="2420938"/>
            <a:ext cx="4140200" cy="2557462"/>
            <a:chOff x="2699" y="1525"/>
            <a:chExt cx="2608" cy="1611"/>
          </a:xfrm>
        </p:grpSpPr>
        <p:sp>
          <p:nvSpPr>
            <p:cNvPr id="53258" name="Freeform 10"/>
            <p:cNvSpPr>
              <a:spLocks/>
            </p:cNvSpPr>
            <p:nvPr/>
          </p:nvSpPr>
          <p:spPr bwMode="auto">
            <a:xfrm>
              <a:off x="3031" y="1599"/>
              <a:ext cx="2030" cy="1181"/>
            </a:xfrm>
            <a:custGeom>
              <a:avLst/>
              <a:gdLst/>
              <a:ahLst/>
              <a:cxnLst>
                <a:cxn ang="0">
                  <a:pos x="0" y="0"/>
                </a:cxn>
                <a:cxn ang="0">
                  <a:pos x="0" y="1722"/>
                </a:cxn>
                <a:cxn ang="0">
                  <a:pos x="2160" y="1716"/>
                </a:cxn>
              </a:cxnLst>
              <a:rect l="0" t="0" r="r" b="b"/>
              <a:pathLst>
                <a:path w="2160" h="1722">
                  <a:moveTo>
                    <a:pt x="0" y="0"/>
                  </a:moveTo>
                  <a:lnTo>
                    <a:pt x="0" y="1722"/>
                  </a:lnTo>
                  <a:lnTo>
                    <a:pt x="2160" y="1716"/>
                  </a:lnTo>
                </a:path>
              </a:pathLst>
            </a:custGeom>
            <a:noFill/>
            <a:ln w="9525">
              <a:solidFill>
                <a:srgbClr val="000000"/>
              </a:solidFill>
              <a:round/>
              <a:headEnd type="triangle" w="sm" len="sm"/>
              <a:tailEnd type="triangle" w="sm" len="sm"/>
            </a:ln>
          </p:spPr>
          <p:txBody>
            <a:bodyPr/>
            <a:lstStyle/>
            <a:p>
              <a:endParaRPr lang="zh-CN" altLang="en-US"/>
            </a:p>
          </p:txBody>
        </p:sp>
        <p:sp>
          <p:nvSpPr>
            <p:cNvPr id="53259" name="Text Box 11"/>
            <p:cNvSpPr txBox="1">
              <a:spLocks noChangeArrowheads="1"/>
            </p:cNvSpPr>
            <p:nvPr/>
          </p:nvSpPr>
          <p:spPr bwMode="auto">
            <a:xfrm>
              <a:off x="4876" y="2795"/>
              <a:ext cx="431" cy="316"/>
            </a:xfrm>
            <a:prstGeom prst="rect">
              <a:avLst/>
            </a:prstGeom>
            <a:noFill/>
            <a:ln w="9525">
              <a:noFill/>
              <a:miter lim="800000"/>
              <a:headEnd/>
              <a:tailEnd/>
            </a:ln>
          </p:spPr>
          <p:txBody>
            <a:bodyPr/>
            <a:lstStyle/>
            <a:p>
              <a:pPr algn="just"/>
              <a:r>
                <a:rPr kumimoji="0" lang="en-US" altLang="zh-CN" sz="1800" i="1">
                  <a:effectLst>
                    <a:outerShdw blurRad="38100" dist="38100" dir="2700000" algn="tl">
                      <a:srgbClr val="C0C0C0"/>
                    </a:outerShdw>
                  </a:effectLst>
                </a:rPr>
                <a:t>t</a:t>
              </a:r>
              <a:r>
                <a:rPr kumimoji="0" lang="en-US" altLang="zh-CN" sz="1800">
                  <a:effectLst>
                    <a:outerShdw blurRad="38100" dist="38100" dir="2700000" algn="tl">
                      <a:srgbClr val="C0C0C0"/>
                    </a:outerShdw>
                  </a:effectLst>
                </a:rPr>
                <a:t> </a:t>
              </a:r>
              <a:endParaRPr kumimoji="0" lang="en-US" altLang="zh-CN" sz="1800">
                <a:effectLst>
                  <a:outerShdw blurRad="38100" dist="38100" dir="2700000" algn="tl">
                    <a:srgbClr val="C0C0C0"/>
                  </a:outerShdw>
                </a:effectLst>
                <a:latin typeface="Arial" charset="0"/>
              </a:endParaRPr>
            </a:p>
          </p:txBody>
        </p:sp>
        <p:sp>
          <p:nvSpPr>
            <p:cNvPr id="53260" name="Text Box 12"/>
            <p:cNvSpPr txBox="1">
              <a:spLocks noChangeArrowheads="1"/>
            </p:cNvSpPr>
            <p:nvPr/>
          </p:nvSpPr>
          <p:spPr bwMode="auto">
            <a:xfrm>
              <a:off x="2699" y="1525"/>
              <a:ext cx="440" cy="315"/>
            </a:xfrm>
            <a:prstGeom prst="rect">
              <a:avLst/>
            </a:prstGeom>
            <a:noFill/>
            <a:ln w="9525">
              <a:noFill/>
              <a:miter lim="800000"/>
              <a:headEnd/>
              <a:tailEnd/>
            </a:ln>
          </p:spPr>
          <p:txBody>
            <a:bodyPr/>
            <a:lstStyle/>
            <a:p>
              <a:pPr algn="just"/>
              <a:r>
                <a:rPr kumimoji="0" lang="en-US" altLang="zh-CN" sz="1600" i="1">
                  <a:effectLst>
                    <a:outerShdw blurRad="38100" dist="38100" dir="2700000" algn="tl">
                      <a:srgbClr val="C0C0C0"/>
                    </a:outerShdw>
                  </a:effectLst>
                </a:rPr>
                <a:t>e</a:t>
              </a:r>
              <a:r>
                <a:rPr kumimoji="0" lang="en-US" altLang="zh-CN" sz="1600">
                  <a:effectLst>
                    <a:outerShdw blurRad="38100" dist="38100" dir="2700000" algn="tl">
                      <a:srgbClr val="C0C0C0"/>
                    </a:outerShdw>
                  </a:effectLst>
                </a:rPr>
                <a:t>(</a:t>
              </a:r>
              <a:r>
                <a:rPr kumimoji="0" lang="en-US" altLang="zh-CN" sz="1600" i="1">
                  <a:effectLst>
                    <a:outerShdw blurRad="38100" dist="38100" dir="2700000" algn="tl">
                      <a:srgbClr val="C0C0C0"/>
                    </a:outerShdw>
                  </a:effectLst>
                </a:rPr>
                <a:t>t</a:t>
              </a:r>
              <a:r>
                <a:rPr kumimoji="0" lang="en-US" altLang="zh-CN" sz="1600">
                  <a:effectLst>
                    <a:outerShdw blurRad="38100" dist="38100" dir="2700000" algn="tl">
                      <a:srgbClr val="C0C0C0"/>
                    </a:outerShdw>
                  </a:effectLst>
                </a:rPr>
                <a:t>)</a:t>
              </a:r>
              <a:endParaRPr kumimoji="0" lang="en-US" altLang="zh-CN" sz="1600">
                <a:effectLst>
                  <a:outerShdw blurRad="38100" dist="38100" dir="2700000" algn="tl">
                    <a:srgbClr val="C0C0C0"/>
                  </a:outerShdw>
                </a:effectLst>
                <a:latin typeface="Arial" charset="0"/>
              </a:endParaRPr>
            </a:p>
          </p:txBody>
        </p:sp>
        <p:sp>
          <p:nvSpPr>
            <p:cNvPr id="53261" name="Text Box 13"/>
            <p:cNvSpPr txBox="1">
              <a:spLocks noChangeArrowheads="1"/>
            </p:cNvSpPr>
            <p:nvPr/>
          </p:nvSpPr>
          <p:spPr bwMode="auto">
            <a:xfrm>
              <a:off x="2935" y="2810"/>
              <a:ext cx="431" cy="316"/>
            </a:xfrm>
            <a:prstGeom prst="rect">
              <a:avLst/>
            </a:prstGeom>
            <a:noFill/>
            <a:ln w="9525">
              <a:noFill/>
              <a:miter lim="800000"/>
              <a:headEnd/>
              <a:tailEnd/>
            </a:ln>
          </p:spPr>
          <p:txBody>
            <a:bodyPr/>
            <a:lstStyle/>
            <a:p>
              <a:pPr algn="just"/>
              <a:r>
                <a:rPr kumimoji="0" lang="en-US" altLang="zh-CN" sz="1400">
                  <a:effectLst>
                    <a:outerShdw blurRad="38100" dist="38100" dir="2700000" algn="tl">
                      <a:srgbClr val="C0C0C0"/>
                    </a:outerShdw>
                  </a:effectLst>
                </a:rPr>
                <a:t>0 </a:t>
              </a:r>
              <a:endParaRPr kumimoji="0" lang="en-US" altLang="zh-CN" sz="1400">
                <a:effectLst>
                  <a:outerShdw blurRad="38100" dist="38100" dir="2700000" algn="tl">
                    <a:srgbClr val="C0C0C0"/>
                  </a:outerShdw>
                </a:effectLst>
                <a:latin typeface="Arial" charset="0"/>
              </a:endParaRPr>
            </a:p>
          </p:txBody>
        </p:sp>
        <p:sp>
          <p:nvSpPr>
            <p:cNvPr id="53262" name="Text Box 14"/>
            <p:cNvSpPr txBox="1">
              <a:spLocks noChangeArrowheads="1"/>
            </p:cNvSpPr>
            <p:nvPr/>
          </p:nvSpPr>
          <p:spPr bwMode="auto">
            <a:xfrm>
              <a:off x="3146" y="2820"/>
              <a:ext cx="431" cy="316"/>
            </a:xfrm>
            <a:prstGeom prst="rect">
              <a:avLst/>
            </a:prstGeom>
            <a:noFill/>
            <a:ln w="9525">
              <a:noFill/>
              <a:miter lim="800000"/>
              <a:headEnd/>
              <a:tailEnd/>
            </a:ln>
          </p:spPr>
          <p:txBody>
            <a:bodyPr/>
            <a:lstStyle/>
            <a:p>
              <a:pPr algn="just"/>
              <a:r>
                <a:rPr kumimoji="0" lang="en-US" altLang="zh-CN" sz="1400" i="1">
                  <a:effectLst>
                    <a:outerShdw blurRad="38100" dist="38100" dir="2700000" algn="tl">
                      <a:srgbClr val="C0C0C0"/>
                    </a:outerShdw>
                  </a:effectLst>
                </a:rPr>
                <a:t>T</a:t>
              </a:r>
              <a:r>
                <a:rPr kumimoji="0" lang="en-US" altLang="zh-CN" sz="1400">
                  <a:effectLst>
                    <a:outerShdw blurRad="38100" dist="38100" dir="2700000" algn="tl">
                      <a:srgbClr val="C0C0C0"/>
                    </a:outerShdw>
                  </a:effectLst>
                </a:rPr>
                <a:t> </a:t>
              </a:r>
              <a:endParaRPr kumimoji="0" lang="en-US" altLang="zh-CN" sz="1400">
                <a:effectLst>
                  <a:outerShdw blurRad="38100" dist="38100" dir="2700000" algn="tl">
                    <a:srgbClr val="C0C0C0"/>
                  </a:outerShdw>
                </a:effectLst>
                <a:latin typeface="Arial" charset="0"/>
              </a:endParaRPr>
            </a:p>
          </p:txBody>
        </p:sp>
        <p:sp>
          <p:nvSpPr>
            <p:cNvPr id="53263" name="Text Box 15"/>
            <p:cNvSpPr txBox="1">
              <a:spLocks noChangeArrowheads="1"/>
            </p:cNvSpPr>
            <p:nvPr/>
          </p:nvSpPr>
          <p:spPr bwMode="auto">
            <a:xfrm>
              <a:off x="3296" y="2820"/>
              <a:ext cx="430" cy="316"/>
            </a:xfrm>
            <a:prstGeom prst="rect">
              <a:avLst/>
            </a:prstGeom>
            <a:noFill/>
            <a:ln w="9525">
              <a:noFill/>
              <a:miter lim="800000"/>
              <a:headEnd/>
              <a:tailEnd/>
            </a:ln>
          </p:spPr>
          <p:txBody>
            <a:bodyPr/>
            <a:lstStyle/>
            <a:p>
              <a:pPr algn="just"/>
              <a:r>
                <a:rPr kumimoji="0" lang="en-US" altLang="zh-CN" sz="1400">
                  <a:effectLst>
                    <a:outerShdw blurRad="38100" dist="38100" dir="2700000" algn="tl">
                      <a:srgbClr val="C0C0C0"/>
                    </a:outerShdw>
                  </a:effectLst>
                </a:rPr>
                <a:t>2</a:t>
              </a:r>
              <a:r>
                <a:rPr kumimoji="0" lang="en-US" altLang="zh-CN" sz="1400" i="1">
                  <a:effectLst>
                    <a:outerShdw blurRad="38100" dist="38100" dir="2700000" algn="tl">
                      <a:srgbClr val="C0C0C0"/>
                    </a:outerShdw>
                  </a:effectLst>
                </a:rPr>
                <a:t>T</a:t>
              </a:r>
              <a:r>
                <a:rPr kumimoji="0" lang="en-US" altLang="zh-CN" sz="1400">
                  <a:effectLst>
                    <a:outerShdw blurRad="38100" dist="38100" dir="2700000" algn="tl">
                      <a:srgbClr val="C0C0C0"/>
                    </a:outerShdw>
                  </a:effectLst>
                </a:rPr>
                <a:t> </a:t>
              </a:r>
              <a:endParaRPr kumimoji="0" lang="en-US" altLang="zh-CN" sz="1400">
                <a:effectLst>
                  <a:outerShdw blurRad="38100" dist="38100" dir="2700000" algn="tl">
                    <a:srgbClr val="C0C0C0"/>
                  </a:outerShdw>
                </a:effectLst>
                <a:latin typeface="Arial" charset="0"/>
              </a:endParaRPr>
            </a:p>
          </p:txBody>
        </p:sp>
        <p:sp>
          <p:nvSpPr>
            <p:cNvPr id="53264" name="Text Box 16"/>
            <p:cNvSpPr txBox="1">
              <a:spLocks noChangeArrowheads="1"/>
            </p:cNvSpPr>
            <p:nvPr/>
          </p:nvSpPr>
          <p:spPr bwMode="auto">
            <a:xfrm>
              <a:off x="4145" y="2808"/>
              <a:ext cx="431" cy="316"/>
            </a:xfrm>
            <a:prstGeom prst="rect">
              <a:avLst/>
            </a:prstGeom>
            <a:noFill/>
            <a:ln w="9525">
              <a:noFill/>
              <a:miter lim="800000"/>
              <a:headEnd/>
              <a:tailEnd/>
            </a:ln>
          </p:spPr>
          <p:txBody>
            <a:bodyPr/>
            <a:lstStyle/>
            <a:p>
              <a:pPr algn="just"/>
              <a:r>
                <a:rPr kumimoji="0" lang="en-US" altLang="zh-CN" sz="1400" i="1">
                  <a:effectLst>
                    <a:outerShdw blurRad="38100" dist="38100" dir="2700000" algn="tl">
                      <a:srgbClr val="C0C0C0"/>
                    </a:outerShdw>
                  </a:effectLst>
                </a:rPr>
                <a:t>kT</a:t>
              </a:r>
              <a:r>
                <a:rPr kumimoji="0" lang="en-US" altLang="zh-CN" sz="1400">
                  <a:effectLst>
                    <a:outerShdw blurRad="38100" dist="38100" dir="2700000" algn="tl">
                      <a:srgbClr val="C0C0C0"/>
                    </a:outerShdw>
                  </a:effectLst>
                </a:rPr>
                <a:t> </a:t>
              </a:r>
              <a:endParaRPr kumimoji="0" lang="en-US" altLang="zh-CN" sz="1400">
                <a:effectLst>
                  <a:outerShdw blurRad="38100" dist="38100" dir="2700000" algn="tl">
                    <a:srgbClr val="C0C0C0"/>
                  </a:outerShdw>
                </a:effectLst>
                <a:latin typeface="Arial" charset="0"/>
              </a:endParaRPr>
            </a:p>
          </p:txBody>
        </p:sp>
        <p:sp>
          <p:nvSpPr>
            <p:cNvPr id="53265" name="Text Box 17"/>
            <p:cNvSpPr txBox="1">
              <a:spLocks noChangeArrowheads="1"/>
            </p:cNvSpPr>
            <p:nvPr/>
          </p:nvSpPr>
          <p:spPr bwMode="auto">
            <a:xfrm>
              <a:off x="3796" y="2820"/>
              <a:ext cx="531" cy="316"/>
            </a:xfrm>
            <a:prstGeom prst="rect">
              <a:avLst/>
            </a:prstGeom>
            <a:noFill/>
            <a:ln w="9525">
              <a:noFill/>
              <a:miter lim="800000"/>
              <a:headEnd/>
              <a:tailEnd/>
            </a:ln>
          </p:spPr>
          <p:txBody>
            <a:bodyPr/>
            <a:lstStyle/>
            <a:p>
              <a:pPr algn="just"/>
              <a:r>
                <a:rPr kumimoji="0" lang="en-US" altLang="zh-CN" sz="1400">
                  <a:effectLst>
                    <a:outerShdw blurRad="38100" dist="38100" dir="2700000" algn="tl">
                      <a:srgbClr val="C0C0C0"/>
                    </a:outerShdw>
                  </a:effectLst>
                </a:rPr>
                <a:t>(</a:t>
              </a:r>
              <a:r>
                <a:rPr kumimoji="0" lang="en-US" altLang="zh-CN" sz="1400" i="1">
                  <a:effectLst>
                    <a:outerShdw blurRad="38100" dist="38100" dir="2700000" algn="tl">
                      <a:srgbClr val="C0C0C0"/>
                    </a:outerShdw>
                  </a:effectLst>
                </a:rPr>
                <a:t>k</a:t>
              </a:r>
              <a:r>
                <a:rPr kumimoji="0" lang="en-US" altLang="zh-CN" sz="1400">
                  <a:effectLst>
                    <a:outerShdw blurRad="38100" dist="38100" dir="2700000" algn="tl">
                      <a:srgbClr val="C0C0C0"/>
                    </a:outerShdw>
                  </a:effectLst>
                </a:rPr>
                <a:t>-1)</a:t>
              </a:r>
              <a:r>
                <a:rPr kumimoji="0" lang="en-US" altLang="zh-CN" sz="1400" i="1">
                  <a:effectLst>
                    <a:outerShdw blurRad="38100" dist="38100" dir="2700000" algn="tl">
                      <a:srgbClr val="C0C0C0"/>
                    </a:outerShdw>
                  </a:effectLst>
                </a:rPr>
                <a:t>T</a:t>
              </a:r>
              <a:r>
                <a:rPr kumimoji="0" lang="en-US" altLang="zh-CN" sz="1400">
                  <a:effectLst>
                    <a:outerShdw blurRad="38100" dist="38100" dir="2700000" algn="tl">
                      <a:srgbClr val="C0C0C0"/>
                    </a:outerShdw>
                  </a:effectLst>
                </a:rPr>
                <a:t> </a:t>
              </a:r>
              <a:endParaRPr kumimoji="0" lang="en-US" altLang="zh-CN" sz="1400">
                <a:effectLst>
                  <a:outerShdw blurRad="38100" dist="38100" dir="2700000" algn="tl">
                    <a:srgbClr val="C0C0C0"/>
                  </a:outerShdw>
                </a:effectLst>
                <a:latin typeface="Arial" charset="0"/>
              </a:endParaRPr>
            </a:p>
          </p:txBody>
        </p:sp>
        <p:sp>
          <p:nvSpPr>
            <p:cNvPr id="53266" name="Text Box 18"/>
            <p:cNvSpPr txBox="1">
              <a:spLocks noChangeArrowheads="1"/>
            </p:cNvSpPr>
            <p:nvPr/>
          </p:nvSpPr>
          <p:spPr bwMode="auto">
            <a:xfrm>
              <a:off x="3517" y="2780"/>
              <a:ext cx="431" cy="315"/>
            </a:xfrm>
            <a:prstGeom prst="rect">
              <a:avLst/>
            </a:prstGeom>
            <a:noFill/>
            <a:ln w="9525">
              <a:noFill/>
              <a:miter lim="800000"/>
              <a:headEnd/>
              <a:tailEnd/>
            </a:ln>
          </p:spPr>
          <p:txBody>
            <a:bodyPr/>
            <a:lstStyle/>
            <a:p>
              <a:pPr algn="just"/>
              <a:r>
                <a:rPr kumimoji="0" lang="en-US" altLang="zh-CN" sz="1400" i="1">
                  <a:effectLst>
                    <a:outerShdw blurRad="38100" dist="38100" dir="2700000" algn="tl">
                      <a:srgbClr val="C0C0C0"/>
                    </a:outerShdw>
                  </a:effectLst>
                </a:rPr>
                <a:t>…</a:t>
              </a:r>
              <a:endParaRPr kumimoji="0" lang="en-US" altLang="zh-CN" sz="1400">
                <a:effectLst>
                  <a:outerShdw blurRad="38100" dist="38100" dir="2700000" algn="tl">
                    <a:srgbClr val="C0C0C0"/>
                  </a:outerShdw>
                </a:effectLst>
                <a:latin typeface="Arial" charset="0"/>
              </a:endParaRPr>
            </a:p>
          </p:txBody>
        </p:sp>
        <p:sp>
          <p:nvSpPr>
            <p:cNvPr id="53268" name="Text Box 20"/>
            <p:cNvSpPr txBox="1">
              <a:spLocks noChangeArrowheads="1"/>
            </p:cNvSpPr>
            <p:nvPr/>
          </p:nvSpPr>
          <p:spPr bwMode="auto">
            <a:xfrm>
              <a:off x="4377" y="2750"/>
              <a:ext cx="431" cy="315"/>
            </a:xfrm>
            <a:prstGeom prst="rect">
              <a:avLst/>
            </a:prstGeom>
            <a:noFill/>
            <a:ln w="9525">
              <a:noFill/>
              <a:miter lim="800000"/>
              <a:headEnd/>
              <a:tailEnd/>
            </a:ln>
          </p:spPr>
          <p:txBody>
            <a:bodyPr/>
            <a:lstStyle/>
            <a:p>
              <a:pPr algn="just"/>
              <a:r>
                <a:rPr kumimoji="0" lang="en-US" altLang="zh-CN" sz="1400" i="1">
                  <a:effectLst>
                    <a:outerShdw blurRad="38100" dist="38100" dir="2700000" algn="tl">
                      <a:srgbClr val="C0C0C0"/>
                    </a:outerShdw>
                  </a:effectLst>
                </a:rPr>
                <a:t>…</a:t>
              </a:r>
              <a:endParaRPr kumimoji="0" lang="en-US" altLang="zh-CN" sz="1400">
                <a:effectLst>
                  <a:outerShdw blurRad="38100" dist="38100" dir="2700000" algn="tl">
                    <a:srgbClr val="C0C0C0"/>
                  </a:outerShdw>
                </a:effectLst>
                <a:latin typeface="Arial" charset="0"/>
              </a:endParaRPr>
            </a:p>
          </p:txBody>
        </p:sp>
        <p:sp>
          <p:nvSpPr>
            <p:cNvPr id="53269" name="Freeform 21" descr="浅色上对角线"/>
            <p:cNvSpPr>
              <a:spLocks/>
            </p:cNvSpPr>
            <p:nvPr/>
          </p:nvSpPr>
          <p:spPr bwMode="auto">
            <a:xfrm>
              <a:off x="3030" y="2129"/>
              <a:ext cx="212" cy="647"/>
            </a:xfrm>
            <a:custGeom>
              <a:avLst/>
              <a:gdLst/>
              <a:ahLst/>
              <a:cxnLst>
                <a:cxn ang="0">
                  <a:pos x="4" y="945"/>
                </a:cxn>
                <a:cxn ang="0">
                  <a:pos x="289" y="945"/>
                </a:cxn>
                <a:cxn ang="0">
                  <a:pos x="289" y="0"/>
                </a:cxn>
                <a:cxn ang="0">
                  <a:pos x="0" y="194"/>
                </a:cxn>
                <a:cxn ang="0">
                  <a:pos x="4" y="945"/>
                </a:cxn>
              </a:cxnLst>
              <a:rect l="0" t="0" r="r" b="b"/>
              <a:pathLst>
                <a:path w="289" h="945">
                  <a:moveTo>
                    <a:pt x="4" y="945"/>
                  </a:moveTo>
                  <a:lnTo>
                    <a:pt x="289" y="945"/>
                  </a:lnTo>
                  <a:lnTo>
                    <a:pt x="289" y="0"/>
                  </a:lnTo>
                  <a:lnTo>
                    <a:pt x="0" y="194"/>
                  </a:lnTo>
                  <a:lnTo>
                    <a:pt x="4" y="945"/>
                  </a:lnTo>
                  <a:close/>
                </a:path>
              </a:pathLst>
            </a:custGeom>
            <a:blipFill dpi="0" rotWithShape="0">
              <a:blip r:embed="rId7" cstate="print"/>
              <a:srcRect/>
              <a:tile tx="0" ty="0" sx="100000" sy="100000" flip="none" algn="tl"/>
            </a:blipFill>
            <a:ln w="9525">
              <a:solidFill>
                <a:srgbClr val="000000"/>
              </a:solidFill>
              <a:round/>
              <a:headEnd/>
              <a:tailEnd/>
            </a:ln>
          </p:spPr>
          <p:txBody>
            <a:bodyPr/>
            <a:lstStyle/>
            <a:p>
              <a:endParaRPr lang="zh-CN" altLang="en-US"/>
            </a:p>
          </p:txBody>
        </p:sp>
        <p:sp>
          <p:nvSpPr>
            <p:cNvPr id="53270" name="Freeform 22" descr="浅色上对角线"/>
            <p:cNvSpPr>
              <a:spLocks/>
            </p:cNvSpPr>
            <p:nvPr/>
          </p:nvSpPr>
          <p:spPr bwMode="auto">
            <a:xfrm>
              <a:off x="3239" y="2026"/>
              <a:ext cx="192" cy="750"/>
            </a:xfrm>
            <a:custGeom>
              <a:avLst/>
              <a:gdLst/>
              <a:ahLst/>
              <a:cxnLst>
                <a:cxn ang="0">
                  <a:pos x="4" y="1096"/>
                </a:cxn>
                <a:cxn ang="0">
                  <a:pos x="288" y="1096"/>
                </a:cxn>
                <a:cxn ang="0">
                  <a:pos x="282" y="0"/>
                </a:cxn>
                <a:cxn ang="0">
                  <a:pos x="0" y="142"/>
                </a:cxn>
                <a:cxn ang="0">
                  <a:pos x="4" y="1096"/>
                </a:cxn>
              </a:cxnLst>
              <a:rect l="0" t="0" r="r" b="b"/>
              <a:pathLst>
                <a:path w="288" h="1096">
                  <a:moveTo>
                    <a:pt x="4" y="1096"/>
                  </a:moveTo>
                  <a:lnTo>
                    <a:pt x="288" y="1096"/>
                  </a:lnTo>
                  <a:lnTo>
                    <a:pt x="282" y="0"/>
                  </a:lnTo>
                  <a:lnTo>
                    <a:pt x="0" y="142"/>
                  </a:lnTo>
                  <a:lnTo>
                    <a:pt x="4" y="1096"/>
                  </a:lnTo>
                  <a:close/>
                </a:path>
              </a:pathLst>
            </a:custGeom>
            <a:blipFill dpi="0" rotWithShape="0">
              <a:blip r:embed="rId7" cstate="print"/>
              <a:srcRect/>
              <a:tile tx="0" ty="0" sx="100000" sy="100000" flip="none" algn="tl"/>
            </a:blipFill>
            <a:ln w="9525">
              <a:solidFill>
                <a:srgbClr val="000000"/>
              </a:solidFill>
              <a:round/>
              <a:headEnd/>
              <a:tailEnd/>
            </a:ln>
          </p:spPr>
          <p:txBody>
            <a:bodyPr/>
            <a:lstStyle/>
            <a:p>
              <a:endParaRPr lang="zh-CN" altLang="en-US"/>
            </a:p>
          </p:txBody>
        </p:sp>
        <p:sp>
          <p:nvSpPr>
            <p:cNvPr id="53271" name="Freeform 23" descr="浅色上对角线"/>
            <p:cNvSpPr>
              <a:spLocks/>
            </p:cNvSpPr>
            <p:nvPr/>
          </p:nvSpPr>
          <p:spPr bwMode="auto">
            <a:xfrm>
              <a:off x="3427" y="1998"/>
              <a:ext cx="215" cy="778"/>
            </a:xfrm>
            <a:custGeom>
              <a:avLst/>
              <a:gdLst/>
              <a:ahLst/>
              <a:cxnLst>
                <a:cxn ang="0">
                  <a:pos x="8" y="1155"/>
                </a:cxn>
                <a:cxn ang="0">
                  <a:pos x="322" y="1155"/>
                </a:cxn>
                <a:cxn ang="0">
                  <a:pos x="322" y="0"/>
                </a:cxn>
                <a:cxn ang="0">
                  <a:pos x="0" y="44"/>
                </a:cxn>
                <a:cxn ang="0">
                  <a:pos x="8" y="1155"/>
                </a:cxn>
              </a:cxnLst>
              <a:rect l="0" t="0" r="r" b="b"/>
              <a:pathLst>
                <a:path w="322" h="1155">
                  <a:moveTo>
                    <a:pt x="8" y="1155"/>
                  </a:moveTo>
                  <a:lnTo>
                    <a:pt x="322" y="1155"/>
                  </a:lnTo>
                  <a:lnTo>
                    <a:pt x="322" y="0"/>
                  </a:lnTo>
                  <a:lnTo>
                    <a:pt x="0" y="44"/>
                  </a:lnTo>
                  <a:lnTo>
                    <a:pt x="8" y="1155"/>
                  </a:lnTo>
                  <a:close/>
                </a:path>
              </a:pathLst>
            </a:custGeom>
            <a:blipFill dpi="0" rotWithShape="0">
              <a:blip r:embed="rId7" cstate="print"/>
              <a:srcRect/>
              <a:tile tx="0" ty="0" sx="100000" sy="100000" flip="none" algn="tl"/>
            </a:blipFill>
            <a:ln w="9525">
              <a:solidFill>
                <a:srgbClr val="000000"/>
              </a:solidFill>
              <a:round/>
              <a:headEnd/>
              <a:tailEnd/>
            </a:ln>
          </p:spPr>
          <p:txBody>
            <a:bodyPr/>
            <a:lstStyle/>
            <a:p>
              <a:endParaRPr lang="zh-CN" altLang="en-US"/>
            </a:p>
          </p:txBody>
        </p:sp>
        <p:sp>
          <p:nvSpPr>
            <p:cNvPr id="53272" name="Freeform 24" descr="浅色上对角线"/>
            <p:cNvSpPr>
              <a:spLocks/>
            </p:cNvSpPr>
            <p:nvPr/>
          </p:nvSpPr>
          <p:spPr bwMode="auto">
            <a:xfrm>
              <a:off x="3637" y="1997"/>
              <a:ext cx="217" cy="779"/>
            </a:xfrm>
            <a:custGeom>
              <a:avLst/>
              <a:gdLst/>
              <a:ahLst/>
              <a:cxnLst>
                <a:cxn ang="0">
                  <a:pos x="9" y="1156"/>
                </a:cxn>
                <a:cxn ang="0">
                  <a:pos x="325" y="1156"/>
                </a:cxn>
                <a:cxn ang="0">
                  <a:pos x="325" y="181"/>
                </a:cxn>
                <a:cxn ang="0">
                  <a:pos x="0" y="0"/>
                </a:cxn>
                <a:cxn ang="0">
                  <a:pos x="9" y="1156"/>
                </a:cxn>
              </a:cxnLst>
              <a:rect l="0" t="0" r="r" b="b"/>
              <a:pathLst>
                <a:path w="325" h="1156">
                  <a:moveTo>
                    <a:pt x="9" y="1156"/>
                  </a:moveTo>
                  <a:lnTo>
                    <a:pt x="325" y="1156"/>
                  </a:lnTo>
                  <a:lnTo>
                    <a:pt x="325" y="181"/>
                  </a:lnTo>
                  <a:lnTo>
                    <a:pt x="0" y="0"/>
                  </a:lnTo>
                  <a:lnTo>
                    <a:pt x="9" y="1156"/>
                  </a:lnTo>
                  <a:close/>
                </a:path>
              </a:pathLst>
            </a:custGeom>
            <a:blipFill dpi="0" rotWithShape="0">
              <a:blip r:embed="rId7" cstate="print"/>
              <a:srcRect/>
              <a:tile tx="0" ty="0" sx="100000" sy="100000" flip="none" algn="tl"/>
            </a:blipFill>
            <a:ln w="9525">
              <a:solidFill>
                <a:srgbClr val="000000"/>
              </a:solidFill>
              <a:round/>
              <a:headEnd/>
              <a:tailEnd/>
            </a:ln>
          </p:spPr>
          <p:txBody>
            <a:bodyPr/>
            <a:lstStyle/>
            <a:p>
              <a:endParaRPr lang="zh-CN" altLang="en-US"/>
            </a:p>
          </p:txBody>
        </p:sp>
        <p:sp>
          <p:nvSpPr>
            <p:cNvPr id="53273" name="Freeform 25" descr="浅色上对角线"/>
            <p:cNvSpPr>
              <a:spLocks/>
            </p:cNvSpPr>
            <p:nvPr/>
          </p:nvSpPr>
          <p:spPr bwMode="auto">
            <a:xfrm>
              <a:off x="3843" y="2118"/>
              <a:ext cx="210" cy="658"/>
            </a:xfrm>
            <a:custGeom>
              <a:avLst/>
              <a:gdLst/>
              <a:ahLst/>
              <a:cxnLst>
                <a:cxn ang="0">
                  <a:pos x="0" y="976"/>
                </a:cxn>
                <a:cxn ang="0">
                  <a:pos x="298" y="976"/>
                </a:cxn>
                <a:cxn ang="0">
                  <a:pos x="298" y="106"/>
                </a:cxn>
                <a:cxn ang="0">
                  <a:pos x="5" y="0"/>
                </a:cxn>
                <a:cxn ang="0">
                  <a:pos x="0" y="976"/>
                </a:cxn>
              </a:cxnLst>
              <a:rect l="0" t="0" r="r" b="b"/>
              <a:pathLst>
                <a:path w="298" h="976">
                  <a:moveTo>
                    <a:pt x="0" y="976"/>
                  </a:moveTo>
                  <a:lnTo>
                    <a:pt x="298" y="976"/>
                  </a:lnTo>
                  <a:lnTo>
                    <a:pt x="298" y="106"/>
                  </a:lnTo>
                  <a:lnTo>
                    <a:pt x="5" y="0"/>
                  </a:lnTo>
                  <a:lnTo>
                    <a:pt x="0" y="976"/>
                  </a:lnTo>
                  <a:close/>
                </a:path>
              </a:pathLst>
            </a:custGeom>
            <a:blipFill dpi="0" rotWithShape="0">
              <a:blip r:embed="rId7" cstate="print"/>
              <a:srcRect/>
              <a:tile tx="0" ty="0" sx="100000" sy="100000" flip="none" algn="tl"/>
            </a:blipFill>
            <a:ln w="9525">
              <a:solidFill>
                <a:srgbClr val="000000"/>
              </a:solidFill>
              <a:round/>
              <a:headEnd/>
              <a:tailEnd/>
            </a:ln>
          </p:spPr>
          <p:txBody>
            <a:bodyPr/>
            <a:lstStyle/>
            <a:p>
              <a:endParaRPr lang="zh-CN" altLang="en-US"/>
            </a:p>
          </p:txBody>
        </p:sp>
        <p:sp>
          <p:nvSpPr>
            <p:cNvPr id="53274" name="Freeform 26" descr="浅色上对角线"/>
            <p:cNvSpPr>
              <a:spLocks/>
            </p:cNvSpPr>
            <p:nvPr/>
          </p:nvSpPr>
          <p:spPr bwMode="auto">
            <a:xfrm>
              <a:off x="4055" y="2129"/>
              <a:ext cx="210" cy="647"/>
            </a:xfrm>
            <a:custGeom>
              <a:avLst/>
              <a:gdLst/>
              <a:ahLst/>
              <a:cxnLst>
                <a:cxn ang="0">
                  <a:pos x="0" y="960"/>
                </a:cxn>
                <a:cxn ang="0">
                  <a:pos x="314" y="960"/>
                </a:cxn>
                <a:cxn ang="0">
                  <a:pos x="314" y="0"/>
                </a:cxn>
                <a:cxn ang="0">
                  <a:pos x="3" y="74"/>
                </a:cxn>
                <a:cxn ang="0">
                  <a:pos x="0" y="960"/>
                </a:cxn>
              </a:cxnLst>
              <a:rect l="0" t="0" r="r" b="b"/>
              <a:pathLst>
                <a:path w="314" h="960">
                  <a:moveTo>
                    <a:pt x="0" y="960"/>
                  </a:moveTo>
                  <a:lnTo>
                    <a:pt x="314" y="960"/>
                  </a:lnTo>
                  <a:lnTo>
                    <a:pt x="314" y="0"/>
                  </a:lnTo>
                  <a:lnTo>
                    <a:pt x="3" y="74"/>
                  </a:lnTo>
                  <a:lnTo>
                    <a:pt x="0" y="960"/>
                  </a:lnTo>
                  <a:close/>
                </a:path>
              </a:pathLst>
            </a:custGeom>
            <a:blipFill dpi="0" rotWithShape="0">
              <a:blip r:embed="rId7" cstate="print"/>
              <a:srcRect/>
              <a:tile tx="0" ty="0" sx="100000" sy="100000" flip="none" algn="tl"/>
            </a:blipFill>
            <a:ln w="9525">
              <a:solidFill>
                <a:srgbClr val="000000"/>
              </a:solidFill>
              <a:round/>
              <a:headEnd/>
              <a:tailEnd/>
            </a:ln>
          </p:spPr>
          <p:txBody>
            <a:bodyPr/>
            <a:lstStyle/>
            <a:p>
              <a:endParaRPr lang="zh-CN" altLang="en-US"/>
            </a:p>
          </p:txBody>
        </p:sp>
        <p:sp>
          <p:nvSpPr>
            <p:cNvPr id="53275" name="Freeform 27" descr="浅色上对角线"/>
            <p:cNvSpPr>
              <a:spLocks/>
            </p:cNvSpPr>
            <p:nvPr/>
          </p:nvSpPr>
          <p:spPr bwMode="auto">
            <a:xfrm>
              <a:off x="4468" y="1915"/>
              <a:ext cx="216" cy="861"/>
            </a:xfrm>
            <a:custGeom>
              <a:avLst/>
              <a:gdLst/>
              <a:ahLst/>
              <a:cxnLst>
                <a:cxn ang="0">
                  <a:pos x="10" y="1291"/>
                </a:cxn>
                <a:cxn ang="0">
                  <a:pos x="324" y="1291"/>
                </a:cxn>
                <a:cxn ang="0">
                  <a:pos x="315" y="0"/>
                </a:cxn>
                <a:cxn ang="0">
                  <a:pos x="0" y="150"/>
                </a:cxn>
                <a:cxn ang="0">
                  <a:pos x="10" y="1291"/>
                </a:cxn>
              </a:cxnLst>
              <a:rect l="0" t="0" r="r" b="b"/>
              <a:pathLst>
                <a:path w="324" h="1291">
                  <a:moveTo>
                    <a:pt x="10" y="1291"/>
                  </a:moveTo>
                  <a:lnTo>
                    <a:pt x="324" y="1291"/>
                  </a:lnTo>
                  <a:lnTo>
                    <a:pt x="315" y="0"/>
                  </a:lnTo>
                  <a:lnTo>
                    <a:pt x="0" y="150"/>
                  </a:lnTo>
                  <a:lnTo>
                    <a:pt x="10" y="1291"/>
                  </a:lnTo>
                  <a:close/>
                </a:path>
              </a:pathLst>
            </a:custGeom>
            <a:blipFill dpi="0" rotWithShape="0">
              <a:blip r:embed="rId7" cstate="print"/>
              <a:srcRect/>
              <a:tile tx="0" ty="0" sx="100000" sy="100000" flip="none" algn="tl"/>
            </a:blipFill>
            <a:ln w="9525">
              <a:solidFill>
                <a:srgbClr val="000000"/>
              </a:solidFill>
              <a:round/>
              <a:headEnd/>
              <a:tailEnd/>
            </a:ln>
          </p:spPr>
          <p:txBody>
            <a:bodyPr/>
            <a:lstStyle/>
            <a:p>
              <a:endParaRPr lang="zh-CN" altLang="en-US"/>
            </a:p>
          </p:txBody>
        </p:sp>
        <p:sp>
          <p:nvSpPr>
            <p:cNvPr id="53276" name="Freeform 28" descr="浅色上对角线"/>
            <p:cNvSpPr>
              <a:spLocks/>
            </p:cNvSpPr>
            <p:nvPr/>
          </p:nvSpPr>
          <p:spPr bwMode="auto">
            <a:xfrm>
              <a:off x="4258" y="2007"/>
              <a:ext cx="216" cy="769"/>
            </a:xfrm>
            <a:custGeom>
              <a:avLst/>
              <a:gdLst/>
              <a:ahLst/>
              <a:cxnLst>
                <a:cxn ang="0">
                  <a:pos x="11" y="1141"/>
                </a:cxn>
                <a:cxn ang="0">
                  <a:pos x="325" y="1141"/>
                </a:cxn>
                <a:cxn ang="0">
                  <a:pos x="315" y="0"/>
                </a:cxn>
                <a:cxn ang="0">
                  <a:pos x="0" y="180"/>
                </a:cxn>
                <a:cxn ang="0">
                  <a:pos x="11" y="1141"/>
                </a:cxn>
              </a:cxnLst>
              <a:rect l="0" t="0" r="r" b="b"/>
              <a:pathLst>
                <a:path w="325" h="1141">
                  <a:moveTo>
                    <a:pt x="11" y="1141"/>
                  </a:moveTo>
                  <a:lnTo>
                    <a:pt x="325" y="1141"/>
                  </a:lnTo>
                  <a:lnTo>
                    <a:pt x="315" y="0"/>
                  </a:lnTo>
                  <a:lnTo>
                    <a:pt x="0" y="180"/>
                  </a:lnTo>
                  <a:lnTo>
                    <a:pt x="11" y="1141"/>
                  </a:lnTo>
                  <a:close/>
                </a:path>
              </a:pathLst>
            </a:custGeom>
            <a:blipFill dpi="0" rotWithShape="0">
              <a:blip r:embed="rId7" cstate="print"/>
              <a:srcRect/>
              <a:tile tx="0" ty="0" sx="100000" sy="100000" flip="none" algn="tl"/>
            </a:blipFill>
            <a:ln w="9525">
              <a:solidFill>
                <a:srgbClr val="000000"/>
              </a:solidFill>
              <a:round/>
              <a:headEnd/>
              <a:tailEnd/>
            </a:ln>
          </p:spPr>
          <p:txBody>
            <a:bodyPr/>
            <a:lstStyle/>
            <a:p>
              <a:endParaRPr lang="zh-CN" altLang="en-US"/>
            </a:p>
          </p:txBody>
        </p:sp>
        <p:sp>
          <p:nvSpPr>
            <p:cNvPr id="53277" name="Freeform 29"/>
            <p:cNvSpPr>
              <a:spLocks/>
            </p:cNvSpPr>
            <p:nvPr/>
          </p:nvSpPr>
          <p:spPr bwMode="auto">
            <a:xfrm>
              <a:off x="3028" y="1886"/>
              <a:ext cx="1812" cy="384"/>
            </a:xfrm>
            <a:custGeom>
              <a:avLst/>
              <a:gdLst/>
              <a:ahLst/>
              <a:cxnLst>
                <a:cxn ang="0">
                  <a:pos x="0" y="570"/>
                </a:cxn>
                <a:cxn ang="0">
                  <a:pos x="556" y="225"/>
                </a:cxn>
                <a:cxn ang="0">
                  <a:pos x="871" y="165"/>
                </a:cxn>
                <a:cxn ang="0">
                  <a:pos x="1216" y="330"/>
                </a:cxn>
                <a:cxn ang="0">
                  <a:pos x="1666" y="435"/>
                </a:cxn>
                <a:cxn ang="0">
                  <a:pos x="2280" y="120"/>
                </a:cxn>
                <a:cxn ang="0">
                  <a:pos x="2716" y="0"/>
                </a:cxn>
              </a:cxnLst>
              <a:rect l="0" t="0" r="r" b="b"/>
              <a:pathLst>
                <a:path w="2716" h="570">
                  <a:moveTo>
                    <a:pt x="0" y="570"/>
                  </a:moveTo>
                  <a:cubicBezTo>
                    <a:pt x="176" y="417"/>
                    <a:pt x="411" y="292"/>
                    <a:pt x="556" y="225"/>
                  </a:cubicBezTo>
                  <a:cubicBezTo>
                    <a:pt x="701" y="158"/>
                    <a:pt x="761" y="148"/>
                    <a:pt x="871" y="165"/>
                  </a:cubicBezTo>
                  <a:cubicBezTo>
                    <a:pt x="981" y="182"/>
                    <a:pt x="1084" y="285"/>
                    <a:pt x="1216" y="330"/>
                  </a:cubicBezTo>
                  <a:cubicBezTo>
                    <a:pt x="1348" y="375"/>
                    <a:pt x="1489" y="470"/>
                    <a:pt x="1666" y="435"/>
                  </a:cubicBezTo>
                  <a:cubicBezTo>
                    <a:pt x="1843" y="400"/>
                    <a:pt x="2105" y="192"/>
                    <a:pt x="2280" y="120"/>
                  </a:cubicBezTo>
                  <a:cubicBezTo>
                    <a:pt x="2455" y="48"/>
                    <a:pt x="2585" y="24"/>
                    <a:pt x="2716" y="0"/>
                  </a:cubicBezTo>
                </a:path>
              </a:pathLst>
            </a:custGeom>
            <a:noFill/>
            <a:ln w="9525">
              <a:solidFill>
                <a:srgbClr val="000000"/>
              </a:solidFill>
              <a:round/>
              <a:headEnd/>
              <a:tailEnd/>
            </a:ln>
          </p:spPr>
          <p:txBody>
            <a:bodyPr/>
            <a:lstStyle/>
            <a:p>
              <a:endParaRPr lang="zh-CN" altLang="en-US"/>
            </a:p>
          </p:txBody>
        </p:sp>
      </p:grpSp>
    </p:spTree>
  </p:cSld>
  <p:clrMapOvr>
    <a:masterClrMapping/>
  </p:clrMapOvr>
  <p:transition>
    <p:cover dir="l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48" name="Rectangle 28"/>
          <p:cNvSpPr>
            <a:spLocks noChangeArrowheads="1"/>
          </p:cNvSpPr>
          <p:nvPr/>
        </p:nvSpPr>
        <p:spPr bwMode="auto">
          <a:xfrm>
            <a:off x="457200" y="1125538"/>
            <a:ext cx="7643813" cy="4575175"/>
          </a:xfrm>
          <a:prstGeom prst="rect">
            <a:avLst/>
          </a:prstGeom>
          <a:noFill/>
          <a:ln w="9525">
            <a:noFill/>
            <a:miter lim="800000"/>
            <a:headEnd/>
            <a:tailEnd/>
          </a:ln>
          <a:effectLst/>
        </p:spPr>
        <p:txBody>
          <a:bodyPr/>
          <a:lstStyle/>
          <a:p>
            <a:pPr algn="just">
              <a:spcBef>
                <a:spcPct val="20000"/>
              </a:spcBef>
            </a:pPr>
            <a:r>
              <a:rPr lang="zh-CN" altLang="en-US" sz="2400" b="1" dirty="0">
                <a:latin typeface="楷体_GB2312" pitchFamily="49" charset="-122"/>
                <a:ea typeface="楷体_GB2312" pitchFamily="49" charset="-122"/>
              </a:rPr>
              <a:t>设积分控制规律为</a:t>
            </a:r>
          </a:p>
          <a:p>
            <a:pPr algn="just">
              <a:spcBef>
                <a:spcPct val="20000"/>
              </a:spcBef>
            </a:pPr>
            <a:r>
              <a:rPr lang="zh-CN" altLang="en-US" sz="2400" b="1" dirty="0">
                <a:latin typeface="楷体_GB2312" pitchFamily="49" charset="-122"/>
                <a:ea typeface="楷体_GB2312" pitchFamily="49" charset="-122"/>
              </a:rPr>
              <a:t>                                                          </a:t>
            </a:r>
          </a:p>
          <a:p>
            <a:pPr algn="just">
              <a:spcBef>
                <a:spcPct val="20000"/>
              </a:spcBef>
            </a:pPr>
            <a:r>
              <a:rPr lang="zh-CN" altLang="en-US" sz="2400" b="1" dirty="0">
                <a:latin typeface="楷体_GB2312" pitchFamily="49" charset="-122"/>
                <a:ea typeface="楷体_GB2312" pitchFamily="49" charset="-122"/>
              </a:rPr>
              <a:t>两边求拉氏变换后可推导得出控制器为</a:t>
            </a:r>
          </a:p>
          <a:p>
            <a:pPr algn="just">
              <a:spcBef>
                <a:spcPct val="20000"/>
              </a:spcBef>
              <a:buFontTx/>
              <a:buChar char="•"/>
            </a:pPr>
            <a:endParaRPr lang="zh-CN" altLang="en-US" sz="2400" b="1" dirty="0">
              <a:latin typeface="楷体_GB2312" pitchFamily="49" charset="-122"/>
              <a:ea typeface="楷体_GB2312" pitchFamily="49" charset="-122"/>
            </a:endParaRPr>
          </a:p>
          <a:p>
            <a:pPr algn="just">
              <a:spcBef>
                <a:spcPct val="20000"/>
              </a:spcBef>
              <a:buFontTx/>
              <a:buChar char="•"/>
            </a:pPr>
            <a:endParaRPr lang="zh-CN" altLang="en-US" sz="2400" b="1" dirty="0">
              <a:latin typeface="楷体_GB2312" pitchFamily="49" charset="-122"/>
              <a:ea typeface="楷体_GB2312" pitchFamily="49" charset="-122"/>
            </a:endParaRPr>
          </a:p>
          <a:p>
            <a:pPr algn="just">
              <a:spcBef>
                <a:spcPct val="20000"/>
              </a:spcBef>
            </a:pPr>
            <a:r>
              <a:rPr lang="zh-CN" altLang="en-US" sz="2400" b="1" dirty="0">
                <a:latin typeface="楷体_GB2312" pitchFamily="49" charset="-122"/>
                <a:ea typeface="楷体_GB2312" pitchFamily="49" charset="-122"/>
                <a:cs typeface="Times New Roman" pitchFamily="18" charset="0"/>
              </a:rPr>
              <a:t>当用梯形法求积分运算可得算式如下</a:t>
            </a:r>
          </a:p>
          <a:p>
            <a:pPr algn="just">
              <a:spcBef>
                <a:spcPct val="20000"/>
              </a:spcBef>
              <a:buFontTx/>
              <a:buChar char="•"/>
            </a:pPr>
            <a:endParaRPr lang="zh-CN" altLang="en-US" sz="2400" b="1" dirty="0">
              <a:latin typeface="楷体_GB2312" pitchFamily="49" charset="-122"/>
              <a:ea typeface="楷体_GB2312" pitchFamily="49" charset="-122"/>
              <a:cs typeface="Times New Roman" pitchFamily="18" charset="0"/>
            </a:endParaRPr>
          </a:p>
          <a:p>
            <a:pPr algn="just">
              <a:spcBef>
                <a:spcPct val="20000"/>
              </a:spcBef>
              <a:buFontTx/>
              <a:buChar char="•"/>
            </a:pPr>
            <a:endParaRPr lang="zh-CN" altLang="en-US" sz="2400" b="1" dirty="0">
              <a:latin typeface="楷体_GB2312" pitchFamily="49" charset="-122"/>
              <a:ea typeface="楷体_GB2312" pitchFamily="49" charset="-122"/>
              <a:cs typeface="Times New Roman" pitchFamily="18" charset="0"/>
            </a:endParaRPr>
          </a:p>
          <a:p>
            <a:pPr algn="just">
              <a:spcBef>
                <a:spcPct val="20000"/>
              </a:spcBef>
            </a:pPr>
            <a:r>
              <a:rPr lang="zh-CN" altLang="en-US" sz="2400" b="1" dirty="0">
                <a:latin typeface="楷体_GB2312" pitchFamily="49" charset="-122"/>
                <a:ea typeface="楷体_GB2312" pitchFamily="49" charset="-122"/>
                <a:cs typeface="Times New Roman" pitchFamily="18" charset="0"/>
              </a:rPr>
              <a:t>上式两边求</a:t>
            </a:r>
            <a:r>
              <a:rPr lang="en-US" altLang="zh-CN" sz="2400" b="1" dirty="0">
                <a:latin typeface="楷体_GB2312" pitchFamily="49" charset="-122"/>
                <a:ea typeface="楷体_GB2312" pitchFamily="49" charset="-122"/>
                <a:cs typeface="Times New Roman" pitchFamily="18" charset="0"/>
              </a:rPr>
              <a:t>Z</a:t>
            </a:r>
            <a:r>
              <a:rPr lang="zh-CN" altLang="en-US" sz="2400" b="1" dirty="0">
                <a:latin typeface="楷体_GB2312" pitchFamily="49" charset="-122"/>
                <a:ea typeface="楷体_GB2312" pitchFamily="49" charset="-122"/>
                <a:cs typeface="Times New Roman" pitchFamily="18" charset="0"/>
              </a:rPr>
              <a:t>变换后可推导得出数字控制器为</a:t>
            </a:r>
            <a:endParaRPr lang="zh-CN" altLang="en-US" sz="2400" b="1" dirty="0">
              <a:latin typeface="楷体_GB2312" pitchFamily="49" charset="-122"/>
              <a:ea typeface="楷体_GB2312" pitchFamily="49" charset="-122"/>
            </a:endParaRPr>
          </a:p>
          <a:p>
            <a:pPr algn="just">
              <a:spcBef>
                <a:spcPct val="20000"/>
              </a:spcBef>
            </a:pPr>
            <a:r>
              <a:rPr lang="zh-CN" altLang="en-US" sz="2400" b="1" dirty="0">
                <a:latin typeface="楷体_GB2312" pitchFamily="49" charset="-122"/>
                <a:ea typeface="楷体_GB2312" pitchFamily="49" charset="-122"/>
              </a:rPr>
              <a:t>                                                        </a:t>
            </a:r>
            <a:endParaRPr lang="zh-CN" altLang="en-US" sz="3200" b="1" dirty="0">
              <a:latin typeface="楷体_GB2312" pitchFamily="49" charset="-122"/>
              <a:ea typeface="楷体_GB2312" pitchFamily="49" charset="-122"/>
            </a:endParaRPr>
          </a:p>
        </p:txBody>
      </p:sp>
      <p:graphicFrame>
        <p:nvGraphicFramePr>
          <p:cNvPr id="158749" name="Object 29"/>
          <p:cNvGraphicFramePr>
            <a:graphicFrameLocks noChangeAspect="1"/>
          </p:cNvGraphicFramePr>
          <p:nvPr/>
        </p:nvGraphicFramePr>
        <p:xfrm>
          <a:off x="3419475" y="1125538"/>
          <a:ext cx="2159000" cy="771525"/>
        </p:xfrm>
        <a:graphic>
          <a:graphicData uri="http://schemas.openxmlformats.org/presentationml/2006/ole">
            <mc:AlternateContent xmlns:mc="http://schemas.openxmlformats.org/markup-compatibility/2006">
              <mc:Choice xmlns:v="urn:schemas-microsoft-com:vml" Requires="v">
                <p:oleObj spid="_x0000_s158833" name="公式" r:id="rId3" imgW="29254680" imgH="10556280" progId="Equation.3">
                  <p:embed/>
                </p:oleObj>
              </mc:Choice>
              <mc:Fallback>
                <p:oleObj name="公式" r:id="rId3" imgW="29254680" imgH="10556280" progId="Equation.3">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125538"/>
                        <a:ext cx="21590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50" name="Object 30"/>
          <p:cNvGraphicFramePr>
            <a:graphicFrameLocks noChangeAspect="1"/>
          </p:cNvGraphicFramePr>
          <p:nvPr/>
        </p:nvGraphicFramePr>
        <p:xfrm>
          <a:off x="2843213" y="2492375"/>
          <a:ext cx="2232025" cy="876300"/>
        </p:xfrm>
        <a:graphic>
          <a:graphicData uri="http://schemas.openxmlformats.org/presentationml/2006/ole">
            <mc:AlternateContent xmlns:mc="http://schemas.openxmlformats.org/markup-compatibility/2006">
              <mc:Choice xmlns:v="urn:schemas-microsoft-com:vml" Requires="v">
                <p:oleObj spid="_x0000_s158834" name="公式" r:id="rId5" imgW="34132320" imgH="13401720" progId="Equation.3">
                  <p:embed/>
                </p:oleObj>
              </mc:Choice>
              <mc:Fallback>
                <p:oleObj name="公式" r:id="rId5" imgW="34132320" imgH="13401720" progId="Equation.3">
                  <p:embed/>
                  <p:pic>
                    <p:nvPicPr>
                      <p:cNvPr id="0"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2492375"/>
                        <a:ext cx="223202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51" name="Object 31"/>
          <p:cNvGraphicFramePr>
            <a:graphicFrameLocks noChangeAspect="1"/>
          </p:cNvGraphicFramePr>
          <p:nvPr/>
        </p:nvGraphicFramePr>
        <p:xfrm>
          <a:off x="2070100" y="3789363"/>
          <a:ext cx="3994150" cy="779462"/>
        </p:xfrm>
        <a:graphic>
          <a:graphicData uri="http://schemas.openxmlformats.org/presentationml/2006/ole">
            <mc:AlternateContent xmlns:mc="http://schemas.openxmlformats.org/markup-compatibility/2006">
              <mc:Choice xmlns:v="urn:schemas-microsoft-com:vml" Requires="v">
                <p:oleObj spid="_x0000_s158835" name="Equation" r:id="rId7" imgW="65025360" imgH="12588840" progId="Equation.DSMT4">
                  <p:embed/>
                </p:oleObj>
              </mc:Choice>
              <mc:Fallback>
                <p:oleObj name="Equation" r:id="rId7" imgW="65025360" imgH="12588840" progId="Equation.DSMT4">
                  <p:embed/>
                  <p:pic>
                    <p:nvPicPr>
                      <p:cNvPr id="0" name="Picture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0100" y="3789363"/>
                        <a:ext cx="3994150"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52" name="Object 32"/>
          <p:cNvGraphicFramePr>
            <a:graphicFrameLocks noChangeAspect="1"/>
          </p:cNvGraphicFramePr>
          <p:nvPr/>
        </p:nvGraphicFramePr>
        <p:xfrm>
          <a:off x="1187450" y="5013325"/>
          <a:ext cx="5040313" cy="1416050"/>
        </p:xfrm>
        <a:graphic>
          <a:graphicData uri="http://schemas.openxmlformats.org/presentationml/2006/ole">
            <mc:AlternateContent xmlns:mc="http://schemas.openxmlformats.org/markup-compatibility/2006">
              <mc:Choice xmlns:v="urn:schemas-microsoft-com:vml" Requires="v">
                <p:oleObj spid="_x0000_s158836" name="公式" r:id="rId9" imgW="73968120" imgH="20718720" progId="Equation.3">
                  <p:embed/>
                </p:oleObj>
              </mc:Choice>
              <mc:Fallback>
                <p:oleObj name="公式" r:id="rId9" imgW="73968120" imgH="20718720" progId="Equation.3">
                  <p:embed/>
                  <p:pic>
                    <p:nvPicPr>
                      <p:cNvPr id="0" name="Picture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5013325"/>
                        <a:ext cx="5040313" cy="141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8753" name="Group 33"/>
          <p:cNvGrpSpPr>
            <a:grpSpLocks/>
          </p:cNvGrpSpPr>
          <p:nvPr/>
        </p:nvGrpSpPr>
        <p:grpSpPr bwMode="auto">
          <a:xfrm>
            <a:off x="5724525" y="2277418"/>
            <a:ext cx="3240088" cy="1871662"/>
            <a:chOff x="2699" y="1525"/>
            <a:chExt cx="2608" cy="1611"/>
          </a:xfrm>
        </p:grpSpPr>
        <p:sp>
          <p:nvSpPr>
            <p:cNvPr id="158754" name="Freeform 34"/>
            <p:cNvSpPr>
              <a:spLocks/>
            </p:cNvSpPr>
            <p:nvPr/>
          </p:nvSpPr>
          <p:spPr bwMode="auto">
            <a:xfrm>
              <a:off x="3031" y="1599"/>
              <a:ext cx="2030" cy="1181"/>
            </a:xfrm>
            <a:custGeom>
              <a:avLst/>
              <a:gdLst/>
              <a:ahLst/>
              <a:cxnLst>
                <a:cxn ang="0">
                  <a:pos x="0" y="0"/>
                </a:cxn>
                <a:cxn ang="0">
                  <a:pos x="0" y="1722"/>
                </a:cxn>
                <a:cxn ang="0">
                  <a:pos x="2160" y="1716"/>
                </a:cxn>
              </a:cxnLst>
              <a:rect l="0" t="0" r="r" b="b"/>
              <a:pathLst>
                <a:path w="2160" h="1722">
                  <a:moveTo>
                    <a:pt x="0" y="0"/>
                  </a:moveTo>
                  <a:lnTo>
                    <a:pt x="0" y="1722"/>
                  </a:lnTo>
                  <a:lnTo>
                    <a:pt x="2160" y="1716"/>
                  </a:lnTo>
                </a:path>
              </a:pathLst>
            </a:custGeom>
            <a:noFill/>
            <a:ln w="9525">
              <a:solidFill>
                <a:srgbClr val="000000"/>
              </a:solidFill>
              <a:round/>
              <a:headEnd type="triangle" w="sm" len="sm"/>
              <a:tailEnd type="triangle" w="sm" len="sm"/>
            </a:ln>
          </p:spPr>
          <p:txBody>
            <a:bodyPr/>
            <a:lstStyle/>
            <a:p>
              <a:endParaRPr lang="zh-CN" altLang="en-US"/>
            </a:p>
          </p:txBody>
        </p:sp>
        <p:sp>
          <p:nvSpPr>
            <p:cNvPr id="158755" name="Text Box 35"/>
            <p:cNvSpPr txBox="1">
              <a:spLocks noChangeArrowheads="1"/>
            </p:cNvSpPr>
            <p:nvPr/>
          </p:nvSpPr>
          <p:spPr bwMode="auto">
            <a:xfrm>
              <a:off x="4876" y="2795"/>
              <a:ext cx="431" cy="316"/>
            </a:xfrm>
            <a:prstGeom prst="rect">
              <a:avLst/>
            </a:prstGeom>
            <a:noFill/>
            <a:ln w="9525">
              <a:noFill/>
              <a:miter lim="800000"/>
              <a:headEnd/>
              <a:tailEnd/>
            </a:ln>
          </p:spPr>
          <p:txBody>
            <a:bodyPr/>
            <a:lstStyle/>
            <a:p>
              <a:pPr algn="just"/>
              <a:r>
                <a:rPr kumimoji="0" lang="en-US" altLang="zh-CN" sz="1800" i="1">
                  <a:effectLst>
                    <a:outerShdw blurRad="38100" dist="38100" dir="2700000" algn="tl">
                      <a:srgbClr val="C0C0C0"/>
                    </a:outerShdw>
                  </a:effectLst>
                </a:rPr>
                <a:t>t</a:t>
              </a:r>
              <a:r>
                <a:rPr kumimoji="0" lang="en-US" altLang="zh-CN" sz="1800">
                  <a:effectLst>
                    <a:outerShdw blurRad="38100" dist="38100" dir="2700000" algn="tl">
                      <a:srgbClr val="C0C0C0"/>
                    </a:outerShdw>
                  </a:effectLst>
                </a:rPr>
                <a:t> </a:t>
              </a:r>
              <a:endParaRPr kumimoji="0" lang="en-US" altLang="zh-CN" sz="1800">
                <a:effectLst>
                  <a:outerShdw blurRad="38100" dist="38100" dir="2700000" algn="tl">
                    <a:srgbClr val="C0C0C0"/>
                  </a:outerShdw>
                </a:effectLst>
                <a:latin typeface="Arial" charset="0"/>
              </a:endParaRPr>
            </a:p>
          </p:txBody>
        </p:sp>
        <p:sp>
          <p:nvSpPr>
            <p:cNvPr id="158756" name="Text Box 36"/>
            <p:cNvSpPr txBox="1">
              <a:spLocks noChangeArrowheads="1"/>
            </p:cNvSpPr>
            <p:nvPr/>
          </p:nvSpPr>
          <p:spPr bwMode="auto">
            <a:xfrm>
              <a:off x="2699" y="1525"/>
              <a:ext cx="440" cy="315"/>
            </a:xfrm>
            <a:prstGeom prst="rect">
              <a:avLst/>
            </a:prstGeom>
            <a:noFill/>
            <a:ln w="9525">
              <a:noFill/>
              <a:miter lim="800000"/>
              <a:headEnd/>
              <a:tailEnd/>
            </a:ln>
          </p:spPr>
          <p:txBody>
            <a:bodyPr/>
            <a:lstStyle/>
            <a:p>
              <a:pPr algn="just"/>
              <a:r>
                <a:rPr kumimoji="0" lang="en-US" altLang="zh-CN" sz="1600" i="1" dirty="0">
                  <a:effectLst>
                    <a:outerShdw blurRad="38100" dist="38100" dir="2700000" algn="tl">
                      <a:srgbClr val="C0C0C0"/>
                    </a:outerShdw>
                  </a:effectLst>
                </a:rPr>
                <a:t>e</a:t>
              </a:r>
              <a:r>
                <a:rPr kumimoji="0" lang="en-US" altLang="zh-CN" sz="1600" dirty="0">
                  <a:effectLst>
                    <a:outerShdw blurRad="38100" dist="38100" dir="2700000" algn="tl">
                      <a:srgbClr val="C0C0C0"/>
                    </a:outerShdw>
                  </a:effectLst>
                </a:rPr>
                <a:t>(</a:t>
              </a:r>
              <a:r>
                <a:rPr kumimoji="0" lang="en-US" altLang="zh-CN" sz="1600" i="1" dirty="0">
                  <a:effectLst>
                    <a:outerShdw blurRad="38100" dist="38100" dir="2700000" algn="tl">
                      <a:srgbClr val="C0C0C0"/>
                    </a:outerShdw>
                  </a:effectLst>
                </a:rPr>
                <a:t>t</a:t>
              </a:r>
              <a:r>
                <a:rPr kumimoji="0" lang="en-US" altLang="zh-CN" sz="1600" dirty="0">
                  <a:effectLst>
                    <a:outerShdw blurRad="38100" dist="38100" dir="2700000" algn="tl">
                      <a:srgbClr val="C0C0C0"/>
                    </a:outerShdw>
                  </a:effectLst>
                </a:rPr>
                <a:t>)</a:t>
              </a:r>
              <a:endParaRPr kumimoji="0" lang="en-US" altLang="zh-CN" sz="1600" dirty="0">
                <a:effectLst>
                  <a:outerShdw blurRad="38100" dist="38100" dir="2700000" algn="tl">
                    <a:srgbClr val="C0C0C0"/>
                  </a:outerShdw>
                </a:effectLst>
                <a:latin typeface="Arial" charset="0"/>
              </a:endParaRPr>
            </a:p>
          </p:txBody>
        </p:sp>
        <p:sp>
          <p:nvSpPr>
            <p:cNvPr id="158757" name="Text Box 37"/>
            <p:cNvSpPr txBox="1">
              <a:spLocks noChangeArrowheads="1"/>
            </p:cNvSpPr>
            <p:nvPr/>
          </p:nvSpPr>
          <p:spPr bwMode="auto">
            <a:xfrm>
              <a:off x="2935" y="2810"/>
              <a:ext cx="431" cy="316"/>
            </a:xfrm>
            <a:prstGeom prst="rect">
              <a:avLst/>
            </a:prstGeom>
            <a:noFill/>
            <a:ln w="9525">
              <a:noFill/>
              <a:miter lim="800000"/>
              <a:headEnd/>
              <a:tailEnd/>
            </a:ln>
          </p:spPr>
          <p:txBody>
            <a:bodyPr/>
            <a:lstStyle/>
            <a:p>
              <a:pPr algn="just"/>
              <a:r>
                <a:rPr kumimoji="0" lang="en-US" altLang="zh-CN" sz="1400">
                  <a:effectLst>
                    <a:outerShdw blurRad="38100" dist="38100" dir="2700000" algn="tl">
                      <a:srgbClr val="C0C0C0"/>
                    </a:outerShdw>
                  </a:effectLst>
                </a:rPr>
                <a:t>0 </a:t>
              </a:r>
              <a:endParaRPr kumimoji="0" lang="en-US" altLang="zh-CN" sz="1400">
                <a:effectLst>
                  <a:outerShdw blurRad="38100" dist="38100" dir="2700000" algn="tl">
                    <a:srgbClr val="C0C0C0"/>
                  </a:outerShdw>
                </a:effectLst>
                <a:latin typeface="Arial" charset="0"/>
              </a:endParaRPr>
            </a:p>
          </p:txBody>
        </p:sp>
        <p:sp>
          <p:nvSpPr>
            <p:cNvPr id="158758" name="Text Box 38"/>
            <p:cNvSpPr txBox="1">
              <a:spLocks noChangeArrowheads="1"/>
            </p:cNvSpPr>
            <p:nvPr/>
          </p:nvSpPr>
          <p:spPr bwMode="auto">
            <a:xfrm>
              <a:off x="3146" y="2820"/>
              <a:ext cx="431" cy="316"/>
            </a:xfrm>
            <a:prstGeom prst="rect">
              <a:avLst/>
            </a:prstGeom>
            <a:noFill/>
            <a:ln w="9525">
              <a:noFill/>
              <a:miter lim="800000"/>
              <a:headEnd/>
              <a:tailEnd/>
            </a:ln>
          </p:spPr>
          <p:txBody>
            <a:bodyPr/>
            <a:lstStyle/>
            <a:p>
              <a:pPr algn="just"/>
              <a:r>
                <a:rPr kumimoji="0" lang="en-US" altLang="zh-CN" sz="1400" i="1">
                  <a:effectLst>
                    <a:outerShdw blurRad="38100" dist="38100" dir="2700000" algn="tl">
                      <a:srgbClr val="C0C0C0"/>
                    </a:outerShdw>
                  </a:effectLst>
                </a:rPr>
                <a:t>T</a:t>
              </a:r>
              <a:r>
                <a:rPr kumimoji="0" lang="en-US" altLang="zh-CN" sz="1400">
                  <a:effectLst>
                    <a:outerShdw blurRad="38100" dist="38100" dir="2700000" algn="tl">
                      <a:srgbClr val="C0C0C0"/>
                    </a:outerShdw>
                  </a:effectLst>
                </a:rPr>
                <a:t> </a:t>
              </a:r>
              <a:endParaRPr kumimoji="0" lang="en-US" altLang="zh-CN" sz="1400">
                <a:effectLst>
                  <a:outerShdw blurRad="38100" dist="38100" dir="2700000" algn="tl">
                    <a:srgbClr val="C0C0C0"/>
                  </a:outerShdw>
                </a:effectLst>
                <a:latin typeface="Arial" charset="0"/>
              </a:endParaRPr>
            </a:p>
          </p:txBody>
        </p:sp>
        <p:sp>
          <p:nvSpPr>
            <p:cNvPr id="158759" name="Text Box 39"/>
            <p:cNvSpPr txBox="1">
              <a:spLocks noChangeArrowheads="1"/>
            </p:cNvSpPr>
            <p:nvPr/>
          </p:nvSpPr>
          <p:spPr bwMode="auto">
            <a:xfrm>
              <a:off x="3296" y="2820"/>
              <a:ext cx="430" cy="316"/>
            </a:xfrm>
            <a:prstGeom prst="rect">
              <a:avLst/>
            </a:prstGeom>
            <a:noFill/>
            <a:ln w="9525">
              <a:noFill/>
              <a:miter lim="800000"/>
              <a:headEnd/>
              <a:tailEnd/>
            </a:ln>
          </p:spPr>
          <p:txBody>
            <a:bodyPr/>
            <a:lstStyle/>
            <a:p>
              <a:pPr algn="just"/>
              <a:r>
                <a:rPr kumimoji="0" lang="en-US" altLang="zh-CN" sz="1400">
                  <a:effectLst>
                    <a:outerShdw blurRad="38100" dist="38100" dir="2700000" algn="tl">
                      <a:srgbClr val="C0C0C0"/>
                    </a:outerShdw>
                  </a:effectLst>
                </a:rPr>
                <a:t>2</a:t>
              </a:r>
              <a:r>
                <a:rPr kumimoji="0" lang="en-US" altLang="zh-CN" sz="1400" i="1">
                  <a:effectLst>
                    <a:outerShdw blurRad="38100" dist="38100" dir="2700000" algn="tl">
                      <a:srgbClr val="C0C0C0"/>
                    </a:outerShdw>
                  </a:effectLst>
                </a:rPr>
                <a:t>T</a:t>
              </a:r>
              <a:r>
                <a:rPr kumimoji="0" lang="en-US" altLang="zh-CN" sz="1400">
                  <a:effectLst>
                    <a:outerShdw blurRad="38100" dist="38100" dir="2700000" algn="tl">
                      <a:srgbClr val="C0C0C0"/>
                    </a:outerShdw>
                  </a:effectLst>
                </a:rPr>
                <a:t> </a:t>
              </a:r>
              <a:endParaRPr kumimoji="0" lang="en-US" altLang="zh-CN" sz="1400">
                <a:effectLst>
                  <a:outerShdw blurRad="38100" dist="38100" dir="2700000" algn="tl">
                    <a:srgbClr val="C0C0C0"/>
                  </a:outerShdw>
                </a:effectLst>
                <a:latin typeface="Arial" charset="0"/>
              </a:endParaRPr>
            </a:p>
          </p:txBody>
        </p:sp>
        <p:sp>
          <p:nvSpPr>
            <p:cNvPr id="158760" name="Text Box 40"/>
            <p:cNvSpPr txBox="1">
              <a:spLocks noChangeArrowheads="1"/>
            </p:cNvSpPr>
            <p:nvPr/>
          </p:nvSpPr>
          <p:spPr bwMode="auto">
            <a:xfrm>
              <a:off x="4145" y="2808"/>
              <a:ext cx="431" cy="316"/>
            </a:xfrm>
            <a:prstGeom prst="rect">
              <a:avLst/>
            </a:prstGeom>
            <a:noFill/>
            <a:ln w="9525">
              <a:noFill/>
              <a:miter lim="800000"/>
              <a:headEnd/>
              <a:tailEnd/>
            </a:ln>
          </p:spPr>
          <p:txBody>
            <a:bodyPr/>
            <a:lstStyle/>
            <a:p>
              <a:pPr algn="just"/>
              <a:r>
                <a:rPr kumimoji="0" lang="en-US" altLang="zh-CN" sz="1400" i="1">
                  <a:effectLst>
                    <a:outerShdw blurRad="38100" dist="38100" dir="2700000" algn="tl">
                      <a:srgbClr val="C0C0C0"/>
                    </a:outerShdw>
                  </a:effectLst>
                </a:rPr>
                <a:t>kT</a:t>
              </a:r>
              <a:r>
                <a:rPr kumimoji="0" lang="en-US" altLang="zh-CN" sz="1400">
                  <a:effectLst>
                    <a:outerShdw blurRad="38100" dist="38100" dir="2700000" algn="tl">
                      <a:srgbClr val="C0C0C0"/>
                    </a:outerShdw>
                  </a:effectLst>
                </a:rPr>
                <a:t> </a:t>
              </a:r>
              <a:endParaRPr kumimoji="0" lang="en-US" altLang="zh-CN" sz="1400">
                <a:effectLst>
                  <a:outerShdw blurRad="38100" dist="38100" dir="2700000" algn="tl">
                    <a:srgbClr val="C0C0C0"/>
                  </a:outerShdw>
                </a:effectLst>
                <a:latin typeface="Arial" charset="0"/>
              </a:endParaRPr>
            </a:p>
          </p:txBody>
        </p:sp>
        <p:sp>
          <p:nvSpPr>
            <p:cNvPr id="158761" name="Text Box 41"/>
            <p:cNvSpPr txBox="1">
              <a:spLocks noChangeArrowheads="1"/>
            </p:cNvSpPr>
            <p:nvPr/>
          </p:nvSpPr>
          <p:spPr bwMode="auto">
            <a:xfrm>
              <a:off x="3796" y="2820"/>
              <a:ext cx="531" cy="316"/>
            </a:xfrm>
            <a:prstGeom prst="rect">
              <a:avLst/>
            </a:prstGeom>
            <a:noFill/>
            <a:ln w="9525">
              <a:noFill/>
              <a:miter lim="800000"/>
              <a:headEnd/>
              <a:tailEnd/>
            </a:ln>
          </p:spPr>
          <p:txBody>
            <a:bodyPr/>
            <a:lstStyle/>
            <a:p>
              <a:pPr algn="just"/>
              <a:r>
                <a:rPr kumimoji="0" lang="en-US" altLang="zh-CN" sz="1400">
                  <a:effectLst>
                    <a:outerShdw blurRad="38100" dist="38100" dir="2700000" algn="tl">
                      <a:srgbClr val="C0C0C0"/>
                    </a:outerShdw>
                  </a:effectLst>
                </a:rPr>
                <a:t>(</a:t>
              </a:r>
              <a:r>
                <a:rPr kumimoji="0" lang="en-US" altLang="zh-CN" sz="1400" i="1">
                  <a:effectLst>
                    <a:outerShdw blurRad="38100" dist="38100" dir="2700000" algn="tl">
                      <a:srgbClr val="C0C0C0"/>
                    </a:outerShdw>
                  </a:effectLst>
                </a:rPr>
                <a:t>k</a:t>
              </a:r>
              <a:r>
                <a:rPr kumimoji="0" lang="en-US" altLang="zh-CN" sz="1400">
                  <a:effectLst>
                    <a:outerShdw blurRad="38100" dist="38100" dir="2700000" algn="tl">
                      <a:srgbClr val="C0C0C0"/>
                    </a:outerShdw>
                  </a:effectLst>
                </a:rPr>
                <a:t>-1)</a:t>
              </a:r>
              <a:r>
                <a:rPr kumimoji="0" lang="en-US" altLang="zh-CN" sz="1400" i="1">
                  <a:effectLst>
                    <a:outerShdw blurRad="38100" dist="38100" dir="2700000" algn="tl">
                      <a:srgbClr val="C0C0C0"/>
                    </a:outerShdw>
                  </a:effectLst>
                </a:rPr>
                <a:t>T</a:t>
              </a:r>
              <a:r>
                <a:rPr kumimoji="0" lang="en-US" altLang="zh-CN" sz="1400">
                  <a:effectLst>
                    <a:outerShdw blurRad="38100" dist="38100" dir="2700000" algn="tl">
                      <a:srgbClr val="C0C0C0"/>
                    </a:outerShdw>
                  </a:effectLst>
                </a:rPr>
                <a:t> </a:t>
              </a:r>
              <a:endParaRPr kumimoji="0" lang="en-US" altLang="zh-CN" sz="1400">
                <a:effectLst>
                  <a:outerShdw blurRad="38100" dist="38100" dir="2700000" algn="tl">
                    <a:srgbClr val="C0C0C0"/>
                  </a:outerShdw>
                </a:effectLst>
                <a:latin typeface="Arial" charset="0"/>
              </a:endParaRPr>
            </a:p>
          </p:txBody>
        </p:sp>
        <p:sp>
          <p:nvSpPr>
            <p:cNvPr id="158762" name="Text Box 42"/>
            <p:cNvSpPr txBox="1">
              <a:spLocks noChangeArrowheads="1"/>
            </p:cNvSpPr>
            <p:nvPr/>
          </p:nvSpPr>
          <p:spPr bwMode="auto">
            <a:xfrm>
              <a:off x="3517" y="2780"/>
              <a:ext cx="431" cy="315"/>
            </a:xfrm>
            <a:prstGeom prst="rect">
              <a:avLst/>
            </a:prstGeom>
            <a:noFill/>
            <a:ln w="9525">
              <a:noFill/>
              <a:miter lim="800000"/>
              <a:headEnd/>
              <a:tailEnd/>
            </a:ln>
          </p:spPr>
          <p:txBody>
            <a:bodyPr/>
            <a:lstStyle/>
            <a:p>
              <a:pPr algn="just"/>
              <a:r>
                <a:rPr kumimoji="0" lang="en-US" altLang="zh-CN" sz="1400" i="1">
                  <a:effectLst>
                    <a:outerShdw blurRad="38100" dist="38100" dir="2700000" algn="tl">
                      <a:srgbClr val="C0C0C0"/>
                    </a:outerShdw>
                  </a:effectLst>
                </a:rPr>
                <a:t>…</a:t>
              </a:r>
              <a:endParaRPr kumimoji="0" lang="en-US" altLang="zh-CN" sz="1400">
                <a:effectLst>
                  <a:outerShdw blurRad="38100" dist="38100" dir="2700000" algn="tl">
                    <a:srgbClr val="C0C0C0"/>
                  </a:outerShdw>
                </a:effectLst>
                <a:latin typeface="Arial" charset="0"/>
              </a:endParaRPr>
            </a:p>
          </p:txBody>
        </p:sp>
        <p:sp>
          <p:nvSpPr>
            <p:cNvPr id="158763" name="Text Box 43"/>
            <p:cNvSpPr txBox="1">
              <a:spLocks noChangeArrowheads="1"/>
            </p:cNvSpPr>
            <p:nvPr/>
          </p:nvSpPr>
          <p:spPr bwMode="auto">
            <a:xfrm>
              <a:off x="4377" y="2750"/>
              <a:ext cx="431" cy="315"/>
            </a:xfrm>
            <a:prstGeom prst="rect">
              <a:avLst/>
            </a:prstGeom>
            <a:noFill/>
            <a:ln w="9525">
              <a:noFill/>
              <a:miter lim="800000"/>
              <a:headEnd/>
              <a:tailEnd/>
            </a:ln>
          </p:spPr>
          <p:txBody>
            <a:bodyPr/>
            <a:lstStyle/>
            <a:p>
              <a:pPr algn="just"/>
              <a:r>
                <a:rPr kumimoji="0" lang="en-US" altLang="zh-CN" sz="1400" i="1">
                  <a:effectLst>
                    <a:outerShdw blurRad="38100" dist="38100" dir="2700000" algn="tl">
                      <a:srgbClr val="C0C0C0"/>
                    </a:outerShdw>
                  </a:effectLst>
                </a:rPr>
                <a:t>…</a:t>
              </a:r>
              <a:endParaRPr kumimoji="0" lang="en-US" altLang="zh-CN" sz="1400">
                <a:effectLst>
                  <a:outerShdw blurRad="38100" dist="38100" dir="2700000" algn="tl">
                    <a:srgbClr val="C0C0C0"/>
                  </a:outerShdw>
                </a:effectLst>
                <a:latin typeface="Arial" charset="0"/>
              </a:endParaRPr>
            </a:p>
          </p:txBody>
        </p:sp>
        <p:sp>
          <p:nvSpPr>
            <p:cNvPr id="158764" name="Freeform 44" descr="浅色上对角线"/>
            <p:cNvSpPr>
              <a:spLocks/>
            </p:cNvSpPr>
            <p:nvPr/>
          </p:nvSpPr>
          <p:spPr bwMode="auto">
            <a:xfrm>
              <a:off x="3030" y="2129"/>
              <a:ext cx="212" cy="647"/>
            </a:xfrm>
            <a:custGeom>
              <a:avLst/>
              <a:gdLst/>
              <a:ahLst/>
              <a:cxnLst>
                <a:cxn ang="0">
                  <a:pos x="4" y="945"/>
                </a:cxn>
                <a:cxn ang="0">
                  <a:pos x="289" y="945"/>
                </a:cxn>
                <a:cxn ang="0">
                  <a:pos x="289" y="0"/>
                </a:cxn>
                <a:cxn ang="0">
                  <a:pos x="0" y="194"/>
                </a:cxn>
                <a:cxn ang="0">
                  <a:pos x="4" y="945"/>
                </a:cxn>
              </a:cxnLst>
              <a:rect l="0" t="0" r="r" b="b"/>
              <a:pathLst>
                <a:path w="289" h="945">
                  <a:moveTo>
                    <a:pt x="4" y="945"/>
                  </a:moveTo>
                  <a:lnTo>
                    <a:pt x="289" y="945"/>
                  </a:lnTo>
                  <a:lnTo>
                    <a:pt x="289" y="0"/>
                  </a:lnTo>
                  <a:lnTo>
                    <a:pt x="0" y="194"/>
                  </a:lnTo>
                  <a:lnTo>
                    <a:pt x="4" y="945"/>
                  </a:lnTo>
                  <a:close/>
                </a:path>
              </a:pathLst>
            </a:custGeom>
            <a:blipFill dpi="0" rotWithShape="0">
              <a:blip r:embed="rId11" cstate="print"/>
              <a:srcRect/>
              <a:tile tx="0" ty="0" sx="100000" sy="100000" flip="none" algn="tl"/>
            </a:blipFill>
            <a:ln w="9525">
              <a:solidFill>
                <a:srgbClr val="000000"/>
              </a:solidFill>
              <a:round/>
              <a:headEnd/>
              <a:tailEnd/>
            </a:ln>
          </p:spPr>
          <p:txBody>
            <a:bodyPr/>
            <a:lstStyle/>
            <a:p>
              <a:endParaRPr lang="zh-CN" altLang="en-US"/>
            </a:p>
          </p:txBody>
        </p:sp>
        <p:sp>
          <p:nvSpPr>
            <p:cNvPr id="158765" name="Freeform 45" descr="浅色上对角线"/>
            <p:cNvSpPr>
              <a:spLocks/>
            </p:cNvSpPr>
            <p:nvPr/>
          </p:nvSpPr>
          <p:spPr bwMode="auto">
            <a:xfrm>
              <a:off x="3239" y="2026"/>
              <a:ext cx="192" cy="750"/>
            </a:xfrm>
            <a:custGeom>
              <a:avLst/>
              <a:gdLst/>
              <a:ahLst/>
              <a:cxnLst>
                <a:cxn ang="0">
                  <a:pos x="4" y="1096"/>
                </a:cxn>
                <a:cxn ang="0">
                  <a:pos x="288" y="1096"/>
                </a:cxn>
                <a:cxn ang="0">
                  <a:pos x="282" y="0"/>
                </a:cxn>
                <a:cxn ang="0">
                  <a:pos x="0" y="142"/>
                </a:cxn>
                <a:cxn ang="0">
                  <a:pos x="4" y="1096"/>
                </a:cxn>
              </a:cxnLst>
              <a:rect l="0" t="0" r="r" b="b"/>
              <a:pathLst>
                <a:path w="288" h="1096">
                  <a:moveTo>
                    <a:pt x="4" y="1096"/>
                  </a:moveTo>
                  <a:lnTo>
                    <a:pt x="288" y="1096"/>
                  </a:lnTo>
                  <a:lnTo>
                    <a:pt x="282" y="0"/>
                  </a:lnTo>
                  <a:lnTo>
                    <a:pt x="0" y="142"/>
                  </a:lnTo>
                  <a:lnTo>
                    <a:pt x="4" y="1096"/>
                  </a:lnTo>
                  <a:close/>
                </a:path>
              </a:pathLst>
            </a:custGeom>
            <a:blipFill dpi="0" rotWithShape="0">
              <a:blip r:embed="rId11" cstate="print"/>
              <a:srcRect/>
              <a:tile tx="0" ty="0" sx="100000" sy="100000" flip="none" algn="tl"/>
            </a:blipFill>
            <a:ln w="9525">
              <a:solidFill>
                <a:srgbClr val="000000"/>
              </a:solidFill>
              <a:round/>
              <a:headEnd/>
              <a:tailEnd/>
            </a:ln>
          </p:spPr>
          <p:txBody>
            <a:bodyPr/>
            <a:lstStyle/>
            <a:p>
              <a:endParaRPr lang="zh-CN" altLang="en-US"/>
            </a:p>
          </p:txBody>
        </p:sp>
        <p:sp>
          <p:nvSpPr>
            <p:cNvPr id="158766" name="Freeform 46" descr="浅色上对角线"/>
            <p:cNvSpPr>
              <a:spLocks/>
            </p:cNvSpPr>
            <p:nvPr/>
          </p:nvSpPr>
          <p:spPr bwMode="auto">
            <a:xfrm>
              <a:off x="3427" y="1998"/>
              <a:ext cx="215" cy="778"/>
            </a:xfrm>
            <a:custGeom>
              <a:avLst/>
              <a:gdLst/>
              <a:ahLst/>
              <a:cxnLst>
                <a:cxn ang="0">
                  <a:pos x="8" y="1155"/>
                </a:cxn>
                <a:cxn ang="0">
                  <a:pos x="322" y="1155"/>
                </a:cxn>
                <a:cxn ang="0">
                  <a:pos x="322" y="0"/>
                </a:cxn>
                <a:cxn ang="0">
                  <a:pos x="0" y="44"/>
                </a:cxn>
                <a:cxn ang="0">
                  <a:pos x="8" y="1155"/>
                </a:cxn>
              </a:cxnLst>
              <a:rect l="0" t="0" r="r" b="b"/>
              <a:pathLst>
                <a:path w="322" h="1155">
                  <a:moveTo>
                    <a:pt x="8" y="1155"/>
                  </a:moveTo>
                  <a:lnTo>
                    <a:pt x="322" y="1155"/>
                  </a:lnTo>
                  <a:lnTo>
                    <a:pt x="322" y="0"/>
                  </a:lnTo>
                  <a:lnTo>
                    <a:pt x="0" y="44"/>
                  </a:lnTo>
                  <a:lnTo>
                    <a:pt x="8" y="1155"/>
                  </a:lnTo>
                  <a:close/>
                </a:path>
              </a:pathLst>
            </a:custGeom>
            <a:blipFill dpi="0" rotWithShape="0">
              <a:blip r:embed="rId11" cstate="print"/>
              <a:srcRect/>
              <a:tile tx="0" ty="0" sx="100000" sy="100000" flip="none" algn="tl"/>
            </a:blipFill>
            <a:ln w="9525">
              <a:solidFill>
                <a:srgbClr val="000000"/>
              </a:solidFill>
              <a:round/>
              <a:headEnd/>
              <a:tailEnd/>
            </a:ln>
          </p:spPr>
          <p:txBody>
            <a:bodyPr/>
            <a:lstStyle/>
            <a:p>
              <a:endParaRPr lang="zh-CN" altLang="en-US"/>
            </a:p>
          </p:txBody>
        </p:sp>
        <p:sp>
          <p:nvSpPr>
            <p:cNvPr id="158767" name="Freeform 47" descr="浅色上对角线"/>
            <p:cNvSpPr>
              <a:spLocks/>
            </p:cNvSpPr>
            <p:nvPr/>
          </p:nvSpPr>
          <p:spPr bwMode="auto">
            <a:xfrm>
              <a:off x="3637" y="1997"/>
              <a:ext cx="217" cy="779"/>
            </a:xfrm>
            <a:custGeom>
              <a:avLst/>
              <a:gdLst/>
              <a:ahLst/>
              <a:cxnLst>
                <a:cxn ang="0">
                  <a:pos x="9" y="1156"/>
                </a:cxn>
                <a:cxn ang="0">
                  <a:pos x="325" y="1156"/>
                </a:cxn>
                <a:cxn ang="0">
                  <a:pos x="325" y="181"/>
                </a:cxn>
                <a:cxn ang="0">
                  <a:pos x="0" y="0"/>
                </a:cxn>
                <a:cxn ang="0">
                  <a:pos x="9" y="1156"/>
                </a:cxn>
              </a:cxnLst>
              <a:rect l="0" t="0" r="r" b="b"/>
              <a:pathLst>
                <a:path w="325" h="1156">
                  <a:moveTo>
                    <a:pt x="9" y="1156"/>
                  </a:moveTo>
                  <a:lnTo>
                    <a:pt x="325" y="1156"/>
                  </a:lnTo>
                  <a:lnTo>
                    <a:pt x="325" y="181"/>
                  </a:lnTo>
                  <a:lnTo>
                    <a:pt x="0" y="0"/>
                  </a:lnTo>
                  <a:lnTo>
                    <a:pt x="9" y="1156"/>
                  </a:lnTo>
                  <a:close/>
                </a:path>
              </a:pathLst>
            </a:custGeom>
            <a:blipFill dpi="0" rotWithShape="0">
              <a:blip r:embed="rId11" cstate="print"/>
              <a:srcRect/>
              <a:tile tx="0" ty="0" sx="100000" sy="100000" flip="none" algn="tl"/>
            </a:blipFill>
            <a:ln w="9525">
              <a:solidFill>
                <a:srgbClr val="000000"/>
              </a:solidFill>
              <a:round/>
              <a:headEnd/>
              <a:tailEnd/>
            </a:ln>
          </p:spPr>
          <p:txBody>
            <a:bodyPr/>
            <a:lstStyle/>
            <a:p>
              <a:endParaRPr lang="zh-CN" altLang="en-US"/>
            </a:p>
          </p:txBody>
        </p:sp>
        <p:sp>
          <p:nvSpPr>
            <p:cNvPr id="158768" name="Freeform 48" descr="浅色上对角线"/>
            <p:cNvSpPr>
              <a:spLocks/>
            </p:cNvSpPr>
            <p:nvPr/>
          </p:nvSpPr>
          <p:spPr bwMode="auto">
            <a:xfrm>
              <a:off x="3843" y="2118"/>
              <a:ext cx="210" cy="658"/>
            </a:xfrm>
            <a:custGeom>
              <a:avLst/>
              <a:gdLst/>
              <a:ahLst/>
              <a:cxnLst>
                <a:cxn ang="0">
                  <a:pos x="0" y="976"/>
                </a:cxn>
                <a:cxn ang="0">
                  <a:pos x="298" y="976"/>
                </a:cxn>
                <a:cxn ang="0">
                  <a:pos x="298" y="106"/>
                </a:cxn>
                <a:cxn ang="0">
                  <a:pos x="5" y="0"/>
                </a:cxn>
                <a:cxn ang="0">
                  <a:pos x="0" y="976"/>
                </a:cxn>
              </a:cxnLst>
              <a:rect l="0" t="0" r="r" b="b"/>
              <a:pathLst>
                <a:path w="298" h="976">
                  <a:moveTo>
                    <a:pt x="0" y="976"/>
                  </a:moveTo>
                  <a:lnTo>
                    <a:pt x="298" y="976"/>
                  </a:lnTo>
                  <a:lnTo>
                    <a:pt x="298" y="106"/>
                  </a:lnTo>
                  <a:lnTo>
                    <a:pt x="5" y="0"/>
                  </a:lnTo>
                  <a:lnTo>
                    <a:pt x="0" y="976"/>
                  </a:lnTo>
                  <a:close/>
                </a:path>
              </a:pathLst>
            </a:custGeom>
            <a:blipFill dpi="0" rotWithShape="0">
              <a:blip r:embed="rId11" cstate="print"/>
              <a:srcRect/>
              <a:tile tx="0" ty="0" sx="100000" sy="100000" flip="none" algn="tl"/>
            </a:blipFill>
            <a:ln w="9525">
              <a:solidFill>
                <a:srgbClr val="000000"/>
              </a:solidFill>
              <a:round/>
              <a:headEnd/>
              <a:tailEnd/>
            </a:ln>
          </p:spPr>
          <p:txBody>
            <a:bodyPr/>
            <a:lstStyle/>
            <a:p>
              <a:endParaRPr lang="zh-CN" altLang="en-US"/>
            </a:p>
          </p:txBody>
        </p:sp>
        <p:sp>
          <p:nvSpPr>
            <p:cNvPr id="158769" name="Freeform 49" descr="浅色上对角线"/>
            <p:cNvSpPr>
              <a:spLocks/>
            </p:cNvSpPr>
            <p:nvPr/>
          </p:nvSpPr>
          <p:spPr bwMode="auto">
            <a:xfrm>
              <a:off x="4055" y="2129"/>
              <a:ext cx="210" cy="647"/>
            </a:xfrm>
            <a:custGeom>
              <a:avLst/>
              <a:gdLst/>
              <a:ahLst/>
              <a:cxnLst>
                <a:cxn ang="0">
                  <a:pos x="0" y="960"/>
                </a:cxn>
                <a:cxn ang="0">
                  <a:pos x="314" y="960"/>
                </a:cxn>
                <a:cxn ang="0">
                  <a:pos x="314" y="0"/>
                </a:cxn>
                <a:cxn ang="0">
                  <a:pos x="3" y="74"/>
                </a:cxn>
                <a:cxn ang="0">
                  <a:pos x="0" y="960"/>
                </a:cxn>
              </a:cxnLst>
              <a:rect l="0" t="0" r="r" b="b"/>
              <a:pathLst>
                <a:path w="314" h="960">
                  <a:moveTo>
                    <a:pt x="0" y="960"/>
                  </a:moveTo>
                  <a:lnTo>
                    <a:pt x="314" y="960"/>
                  </a:lnTo>
                  <a:lnTo>
                    <a:pt x="314" y="0"/>
                  </a:lnTo>
                  <a:lnTo>
                    <a:pt x="3" y="74"/>
                  </a:lnTo>
                  <a:lnTo>
                    <a:pt x="0" y="960"/>
                  </a:lnTo>
                  <a:close/>
                </a:path>
              </a:pathLst>
            </a:custGeom>
            <a:blipFill dpi="0" rotWithShape="0">
              <a:blip r:embed="rId11" cstate="print"/>
              <a:srcRect/>
              <a:tile tx="0" ty="0" sx="100000" sy="100000" flip="none" algn="tl"/>
            </a:blipFill>
            <a:ln w="9525">
              <a:solidFill>
                <a:srgbClr val="000000"/>
              </a:solidFill>
              <a:round/>
              <a:headEnd/>
              <a:tailEnd/>
            </a:ln>
          </p:spPr>
          <p:txBody>
            <a:bodyPr/>
            <a:lstStyle/>
            <a:p>
              <a:endParaRPr lang="zh-CN" altLang="en-US"/>
            </a:p>
          </p:txBody>
        </p:sp>
        <p:sp>
          <p:nvSpPr>
            <p:cNvPr id="158770" name="Freeform 50" descr="浅色上对角线"/>
            <p:cNvSpPr>
              <a:spLocks/>
            </p:cNvSpPr>
            <p:nvPr/>
          </p:nvSpPr>
          <p:spPr bwMode="auto">
            <a:xfrm>
              <a:off x="4468" y="1915"/>
              <a:ext cx="216" cy="861"/>
            </a:xfrm>
            <a:custGeom>
              <a:avLst/>
              <a:gdLst/>
              <a:ahLst/>
              <a:cxnLst>
                <a:cxn ang="0">
                  <a:pos x="10" y="1291"/>
                </a:cxn>
                <a:cxn ang="0">
                  <a:pos x="324" y="1291"/>
                </a:cxn>
                <a:cxn ang="0">
                  <a:pos x="315" y="0"/>
                </a:cxn>
                <a:cxn ang="0">
                  <a:pos x="0" y="150"/>
                </a:cxn>
                <a:cxn ang="0">
                  <a:pos x="10" y="1291"/>
                </a:cxn>
              </a:cxnLst>
              <a:rect l="0" t="0" r="r" b="b"/>
              <a:pathLst>
                <a:path w="324" h="1291">
                  <a:moveTo>
                    <a:pt x="10" y="1291"/>
                  </a:moveTo>
                  <a:lnTo>
                    <a:pt x="324" y="1291"/>
                  </a:lnTo>
                  <a:lnTo>
                    <a:pt x="315" y="0"/>
                  </a:lnTo>
                  <a:lnTo>
                    <a:pt x="0" y="150"/>
                  </a:lnTo>
                  <a:lnTo>
                    <a:pt x="10" y="1291"/>
                  </a:lnTo>
                  <a:close/>
                </a:path>
              </a:pathLst>
            </a:custGeom>
            <a:blipFill dpi="0" rotWithShape="0">
              <a:blip r:embed="rId11" cstate="print"/>
              <a:srcRect/>
              <a:tile tx="0" ty="0" sx="100000" sy="100000" flip="none" algn="tl"/>
            </a:blipFill>
            <a:ln w="9525">
              <a:solidFill>
                <a:srgbClr val="000000"/>
              </a:solidFill>
              <a:round/>
              <a:headEnd/>
              <a:tailEnd/>
            </a:ln>
          </p:spPr>
          <p:txBody>
            <a:bodyPr/>
            <a:lstStyle/>
            <a:p>
              <a:endParaRPr lang="zh-CN" altLang="en-US"/>
            </a:p>
          </p:txBody>
        </p:sp>
        <p:sp>
          <p:nvSpPr>
            <p:cNvPr id="158771" name="Freeform 51" descr="浅色上对角线"/>
            <p:cNvSpPr>
              <a:spLocks/>
            </p:cNvSpPr>
            <p:nvPr/>
          </p:nvSpPr>
          <p:spPr bwMode="auto">
            <a:xfrm>
              <a:off x="4258" y="2007"/>
              <a:ext cx="216" cy="769"/>
            </a:xfrm>
            <a:custGeom>
              <a:avLst/>
              <a:gdLst/>
              <a:ahLst/>
              <a:cxnLst>
                <a:cxn ang="0">
                  <a:pos x="11" y="1141"/>
                </a:cxn>
                <a:cxn ang="0">
                  <a:pos x="325" y="1141"/>
                </a:cxn>
                <a:cxn ang="0">
                  <a:pos x="315" y="0"/>
                </a:cxn>
                <a:cxn ang="0">
                  <a:pos x="0" y="180"/>
                </a:cxn>
                <a:cxn ang="0">
                  <a:pos x="11" y="1141"/>
                </a:cxn>
              </a:cxnLst>
              <a:rect l="0" t="0" r="r" b="b"/>
              <a:pathLst>
                <a:path w="325" h="1141">
                  <a:moveTo>
                    <a:pt x="11" y="1141"/>
                  </a:moveTo>
                  <a:lnTo>
                    <a:pt x="325" y="1141"/>
                  </a:lnTo>
                  <a:lnTo>
                    <a:pt x="315" y="0"/>
                  </a:lnTo>
                  <a:lnTo>
                    <a:pt x="0" y="180"/>
                  </a:lnTo>
                  <a:lnTo>
                    <a:pt x="11" y="1141"/>
                  </a:lnTo>
                  <a:close/>
                </a:path>
              </a:pathLst>
            </a:custGeom>
            <a:blipFill dpi="0" rotWithShape="0">
              <a:blip r:embed="rId11" cstate="print"/>
              <a:srcRect/>
              <a:tile tx="0" ty="0" sx="100000" sy="100000" flip="none" algn="tl"/>
            </a:blipFill>
            <a:ln w="9525">
              <a:solidFill>
                <a:srgbClr val="000000"/>
              </a:solidFill>
              <a:round/>
              <a:headEnd/>
              <a:tailEnd/>
            </a:ln>
          </p:spPr>
          <p:txBody>
            <a:bodyPr/>
            <a:lstStyle/>
            <a:p>
              <a:endParaRPr lang="zh-CN" altLang="en-US"/>
            </a:p>
          </p:txBody>
        </p:sp>
        <p:sp>
          <p:nvSpPr>
            <p:cNvPr id="158772" name="Freeform 52"/>
            <p:cNvSpPr>
              <a:spLocks/>
            </p:cNvSpPr>
            <p:nvPr/>
          </p:nvSpPr>
          <p:spPr bwMode="auto">
            <a:xfrm>
              <a:off x="3028" y="1886"/>
              <a:ext cx="1812" cy="384"/>
            </a:xfrm>
            <a:custGeom>
              <a:avLst/>
              <a:gdLst/>
              <a:ahLst/>
              <a:cxnLst>
                <a:cxn ang="0">
                  <a:pos x="0" y="570"/>
                </a:cxn>
                <a:cxn ang="0">
                  <a:pos x="556" y="225"/>
                </a:cxn>
                <a:cxn ang="0">
                  <a:pos x="871" y="165"/>
                </a:cxn>
                <a:cxn ang="0">
                  <a:pos x="1216" y="330"/>
                </a:cxn>
                <a:cxn ang="0">
                  <a:pos x="1666" y="435"/>
                </a:cxn>
                <a:cxn ang="0">
                  <a:pos x="2280" y="120"/>
                </a:cxn>
                <a:cxn ang="0">
                  <a:pos x="2716" y="0"/>
                </a:cxn>
              </a:cxnLst>
              <a:rect l="0" t="0" r="r" b="b"/>
              <a:pathLst>
                <a:path w="2716" h="570">
                  <a:moveTo>
                    <a:pt x="0" y="570"/>
                  </a:moveTo>
                  <a:cubicBezTo>
                    <a:pt x="176" y="417"/>
                    <a:pt x="411" y="292"/>
                    <a:pt x="556" y="225"/>
                  </a:cubicBezTo>
                  <a:cubicBezTo>
                    <a:pt x="701" y="158"/>
                    <a:pt x="761" y="148"/>
                    <a:pt x="871" y="165"/>
                  </a:cubicBezTo>
                  <a:cubicBezTo>
                    <a:pt x="981" y="182"/>
                    <a:pt x="1084" y="285"/>
                    <a:pt x="1216" y="330"/>
                  </a:cubicBezTo>
                  <a:cubicBezTo>
                    <a:pt x="1348" y="375"/>
                    <a:pt x="1489" y="470"/>
                    <a:pt x="1666" y="435"/>
                  </a:cubicBezTo>
                  <a:cubicBezTo>
                    <a:pt x="1843" y="400"/>
                    <a:pt x="2105" y="192"/>
                    <a:pt x="2280" y="120"/>
                  </a:cubicBezTo>
                  <a:cubicBezTo>
                    <a:pt x="2455" y="48"/>
                    <a:pt x="2585" y="24"/>
                    <a:pt x="2716" y="0"/>
                  </a:cubicBezTo>
                </a:path>
              </a:pathLst>
            </a:custGeom>
            <a:noFill/>
            <a:ln w="9525">
              <a:solidFill>
                <a:srgbClr val="000000"/>
              </a:solidFill>
              <a:round/>
              <a:headEnd/>
              <a:tailEnd/>
            </a:ln>
          </p:spPr>
          <p:txBody>
            <a:bodyPr/>
            <a:lstStyle/>
            <a:p>
              <a:endParaRPr lang="zh-CN" altLang="en-US"/>
            </a:p>
          </p:txBody>
        </p:sp>
      </p:grpSp>
    </p:spTree>
  </p:cSld>
  <p:clrMapOvr>
    <a:masterClrMapping/>
  </p:clrMapOvr>
  <p:transition>
    <p:cover dir="l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900113" y="1052513"/>
            <a:ext cx="5184775"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solidFill>
                  <a:srgbClr val="0033CC"/>
                </a:solidFill>
                <a:effectLst>
                  <a:outerShdw blurRad="38100" dist="38100" dir="2700000" algn="tl">
                    <a:srgbClr val="C0C0C0"/>
                  </a:outerShdw>
                </a:effectLst>
              </a:rPr>
              <a:t>与 </a:t>
            </a:r>
            <a:r>
              <a:rPr kumimoji="0" lang="en-US" altLang="zh-CN" sz="2400" b="1">
                <a:solidFill>
                  <a:srgbClr val="0033CC"/>
                </a:solidFill>
                <a:effectLst>
                  <a:outerShdw blurRad="38100" dist="38100" dir="2700000" algn="tl">
                    <a:srgbClr val="C0C0C0"/>
                  </a:outerShdw>
                </a:effectLst>
              </a:rPr>
              <a:t>S </a:t>
            </a:r>
            <a:r>
              <a:rPr kumimoji="0" lang="zh-CN" altLang="en-US" sz="2400" b="1">
                <a:solidFill>
                  <a:srgbClr val="0033CC"/>
                </a:solidFill>
                <a:effectLst>
                  <a:outerShdw blurRad="38100" dist="38100" dir="2700000" algn="tl">
                    <a:srgbClr val="C0C0C0"/>
                  </a:outerShdw>
                </a:effectLst>
              </a:rPr>
              <a:t>平面的稳定域对应关系：</a:t>
            </a:r>
          </a:p>
        </p:txBody>
      </p:sp>
      <p:sp>
        <p:nvSpPr>
          <p:cNvPr id="54277" name="Text Box 5"/>
          <p:cNvSpPr txBox="1">
            <a:spLocks noChangeArrowheads="1"/>
          </p:cNvSpPr>
          <p:nvPr/>
        </p:nvSpPr>
        <p:spPr bwMode="auto">
          <a:xfrm>
            <a:off x="971550" y="1749425"/>
            <a:ext cx="4105275" cy="396875"/>
          </a:xfrm>
          <a:prstGeom prst="rect">
            <a:avLst/>
          </a:prstGeom>
          <a:noFill/>
          <a:ln w="12700" cap="sq">
            <a:noFill/>
            <a:miter lim="800000"/>
            <a:headEnd type="none" w="sm" len="sm"/>
            <a:tailEnd type="none" w="sm" len="sm"/>
          </a:ln>
          <a:effectLst/>
        </p:spPr>
        <p:txBody>
          <a:bodyPr>
            <a:spAutoFit/>
          </a:bodyPr>
          <a:lstStyle/>
          <a:p>
            <a:pPr eaLnBrk="0" hangingPunct="0"/>
            <a:r>
              <a:rPr kumimoji="0" lang="en-US" altLang="zh-CN" b="1">
                <a:effectLst>
                  <a:outerShdw blurRad="38100" dist="38100" dir="2700000" algn="tl">
                    <a:srgbClr val="C0C0C0"/>
                  </a:outerShdw>
                </a:effectLst>
              </a:rPr>
              <a:t>S </a:t>
            </a:r>
            <a:r>
              <a:rPr kumimoji="0" lang="zh-CN" altLang="en-US" b="1">
                <a:effectLst>
                  <a:outerShdw blurRad="38100" dist="38100" dir="2700000" algn="tl">
                    <a:srgbClr val="C0C0C0"/>
                  </a:outerShdw>
                </a:effectLst>
              </a:rPr>
              <a:t>平面的稳定域为：</a:t>
            </a:r>
            <a:r>
              <a:rPr kumimoji="0" lang="en-US" altLang="zh-CN" b="1">
                <a:effectLst>
                  <a:outerShdw blurRad="38100" dist="38100" dir="2700000" algn="tl">
                    <a:srgbClr val="C0C0C0"/>
                  </a:outerShdw>
                </a:effectLst>
              </a:rPr>
              <a:t>Re(s)&lt;0</a:t>
            </a:r>
          </a:p>
        </p:txBody>
      </p:sp>
      <p:sp>
        <p:nvSpPr>
          <p:cNvPr id="54278" name="Text Box 6"/>
          <p:cNvSpPr txBox="1">
            <a:spLocks noChangeArrowheads="1"/>
          </p:cNvSpPr>
          <p:nvPr/>
        </p:nvSpPr>
        <p:spPr bwMode="auto">
          <a:xfrm>
            <a:off x="1044575" y="2398713"/>
            <a:ext cx="2087563" cy="396875"/>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b="1">
                <a:effectLst>
                  <a:outerShdw blurRad="38100" dist="38100" dir="2700000" algn="tl">
                    <a:srgbClr val="C0C0C0"/>
                  </a:outerShdw>
                </a:effectLst>
              </a:rPr>
              <a:t>对应</a:t>
            </a:r>
            <a:r>
              <a:rPr kumimoji="0" lang="en-US" altLang="zh-CN" b="1">
                <a:effectLst>
                  <a:outerShdw blurRad="38100" dist="38100" dir="2700000" algn="tl">
                    <a:srgbClr val="C0C0C0"/>
                  </a:outerShdw>
                </a:effectLst>
              </a:rPr>
              <a:t>Z</a:t>
            </a:r>
            <a:r>
              <a:rPr kumimoji="0" lang="zh-CN" altLang="en-US" b="1">
                <a:effectLst>
                  <a:outerShdw blurRad="38100" dist="38100" dir="2700000" algn="tl">
                    <a:srgbClr val="C0C0C0"/>
                  </a:outerShdw>
                </a:effectLst>
              </a:rPr>
              <a:t>平面：</a:t>
            </a:r>
          </a:p>
        </p:txBody>
      </p:sp>
      <p:sp>
        <p:nvSpPr>
          <p:cNvPr id="54279" name="Rectangle 7"/>
          <p:cNvSpPr>
            <a:spLocks noChangeArrowheads="1"/>
          </p:cNvSpPr>
          <p:nvPr/>
        </p:nvSpPr>
        <p:spPr bwMode="auto">
          <a:xfrm>
            <a:off x="20638" y="3333750"/>
            <a:ext cx="9144000" cy="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sp>
        <p:nvSpPr>
          <p:cNvPr id="54280" name="Text Box 8"/>
          <p:cNvSpPr txBox="1">
            <a:spLocks noChangeArrowheads="1"/>
          </p:cNvSpPr>
          <p:nvPr/>
        </p:nvSpPr>
        <p:spPr bwMode="auto">
          <a:xfrm>
            <a:off x="1116013" y="3460750"/>
            <a:ext cx="935037" cy="396875"/>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b="1">
                <a:effectLst>
                  <a:outerShdw blurRad="38100" dist="38100" dir="2700000" algn="tl">
                    <a:srgbClr val="C0C0C0"/>
                  </a:outerShdw>
                </a:effectLst>
              </a:rPr>
              <a:t>令</a:t>
            </a:r>
          </a:p>
        </p:txBody>
      </p:sp>
      <p:sp>
        <p:nvSpPr>
          <p:cNvPr id="54281" name="Rectangle 9"/>
          <p:cNvSpPr>
            <a:spLocks noChangeArrowheads="1"/>
          </p:cNvSpPr>
          <p:nvPr/>
        </p:nvSpPr>
        <p:spPr bwMode="auto">
          <a:xfrm>
            <a:off x="20638" y="3457575"/>
            <a:ext cx="9144000" cy="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54282" name="Object 10"/>
          <p:cNvGraphicFramePr>
            <a:graphicFrameLocks noChangeAspect="1"/>
          </p:cNvGraphicFramePr>
          <p:nvPr/>
        </p:nvGraphicFramePr>
        <p:xfrm>
          <a:off x="1712913" y="3552825"/>
          <a:ext cx="1295400" cy="341313"/>
        </p:xfrm>
        <a:graphic>
          <a:graphicData uri="http://schemas.openxmlformats.org/presentationml/2006/ole">
            <mc:AlternateContent xmlns:mc="http://schemas.openxmlformats.org/markup-compatibility/2006">
              <mc:Choice xmlns:v="urn:schemas-microsoft-com:vml" Requires="v">
                <p:oleObj spid="_x0000_s54395" name="Equation" r:id="rId3" imgW="952560" imgH="241200" progId="Equation.DSMT4">
                  <p:embed/>
                </p:oleObj>
              </mc:Choice>
              <mc:Fallback>
                <p:oleObj name="Equation" r:id="rId3" imgW="952560" imgH="241200" progId="Equation.DSMT4">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13" y="3552825"/>
                        <a:ext cx="12954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3" name="Rectangle 11"/>
          <p:cNvSpPr>
            <a:spLocks noChangeArrowheads="1"/>
          </p:cNvSpPr>
          <p:nvPr/>
        </p:nvSpPr>
        <p:spPr bwMode="auto">
          <a:xfrm>
            <a:off x="20638" y="3343275"/>
            <a:ext cx="9144000" cy="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54284" name="Object 12"/>
          <p:cNvGraphicFramePr>
            <a:graphicFrameLocks noChangeAspect="1"/>
          </p:cNvGraphicFramePr>
          <p:nvPr/>
        </p:nvGraphicFramePr>
        <p:xfrm>
          <a:off x="1855788" y="4129088"/>
          <a:ext cx="2232025" cy="811212"/>
        </p:xfrm>
        <a:graphic>
          <a:graphicData uri="http://schemas.openxmlformats.org/presentationml/2006/ole">
            <mc:AlternateContent xmlns:mc="http://schemas.openxmlformats.org/markup-compatibility/2006">
              <mc:Choice xmlns:v="urn:schemas-microsoft-com:vml" Requires="v">
                <p:oleObj spid="_x0000_s54396" name="Equation" r:id="rId5" imgW="39823200" imgH="14621400" progId="Equation.DSMT4">
                  <p:embed/>
                </p:oleObj>
              </mc:Choice>
              <mc:Fallback>
                <p:oleObj name="Equation" r:id="rId5" imgW="39823200" imgH="14621400" progId="Equation.DSMT4">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5788" y="4129088"/>
                        <a:ext cx="2232025"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5" name="Text Box 13"/>
          <p:cNvSpPr txBox="1">
            <a:spLocks noChangeArrowheads="1"/>
          </p:cNvSpPr>
          <p:nvPr/>
        </p:nvSpPr>
        <p:spPr bwMode="auto">
          <a:xfrm>
            <a:off x="1116013" y="4324350"/>
            <a:ext cx="935037" cy="396875"/>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b="1">
                <a:effectLst>
                  <a:outerShdw blurRad="38100" dist="38100" dir="2700000" algn="tl">
                    <a:srgbClr val="C0C0C0"/>
                  </a:outerShdw>
                </a:effectLst>
              </a:rPr>
              <a:t>则</a:t>
            </a:r>
          </a:p>
        </p:txBody>
      </p:sp>
      <p:sp>
        <p:nvSpPr>
          <p:cNvPr id="54286" name="Text Box 14"/>
          <p:cNvSpPr txBox="1">
            <a:spLocks noChangeArrowheads="1"/>
          </p:cNvSpPr>
          <p:nvPr/>
        </p:nvSpPr>
        <p:spPr bwMode="auto">
          <a:xfrm>
            <a:off x="1116013" y="5332413"/>
            <a:ext cx="863600" cy="396875"/>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b="1">
                <a:effectLst>
                  <a:outerShdw blurRad="38100" dist="38100" dir="2700000" algn="tl">
                    <a:srgbClr val="C0C0C0"/>
                  </a:outerShdw>
                </a:effectLst>
              </a:rPr>
              <a:t>即</a:t>
            </a:r>
          </a:p>
        </p:txBody>
      </p:sp>
      <p:sp>
        <p:nvSpPr>
          <p:cNvPr id="54287" name="Rectangle 15"/>
          <p:cNvSpPr>
            <a:spLocks noChangeArrowheads="1"/>
          </p:cNvSpPr>
          <p:nvPr/>
        </p:nvSpPr>
        <p:spPr bwMode="auto">
          <a:xfrm>
            <a:off x="4500563" y="3141663"/>
            <a:ext cx="184150" cy="396875"/>
          </a:xfrm>
          <a:prstGeom prst="rect">
            <a:avLst/>
          </a:prstGeom>
          <a:noFill/>
          <a:ln w="12700" cap="sq">
            <a:noFill/>
            <a:miter lim="800000"/>
            <a:headEnd type="none" w="sm" len="sm"/>
            <a:tailEnd type="none" w="sm" len="sm"/>
          </a:ln>
          <a:effectLst/>
        </p:spPr>
        <p:txBody>
          <a:bodyPr wrap="none" anchor="ctr">
            <a:spAutoFit/>
          </a:bodyPr>
          <a:lstStyle/>
          <a:p>
            <a:pPr algn="ctr" eaLnBrk="0" hangingPunct="0"/>
            <a:endParaRPr kumimoji="0" lang="zh-CN" altLang="zh-CN" b="1">
              <a:effectLst>
                <a:outerShdw blurRad="38100" dist="38100" dir="2700000" algn="tl">
                  <a:srgbClr val="C0C0C0"/>
                </a:outerShdw>
              </a:effectLst>
            </a:endParaRPr>
          </a:p>
        </p:txBody>
      </p:sp>
      <p:sp>
        <p:nvSpPr>
          <p:cNvPr id="54288" name="Rectangle 16"/>
          <p:cNvSpPr>
            <a:spLocks noChangeArrowheads="1"/>
          </p:cNvSpPr>
          <p:nvPr/>
        </p:nvSpPr>
        <p:spPr bwMode="auto">
          <a:xfrm>
            <a:off x="20638" y="3371850"/>
            <a:ext cx="9144000" cy="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54289" name="Object 17"/>
          <p:cNvGraphicFramePr>
            <a:graphicFrameLocks noChangeAspect="1"/>
          </p:cNvGraphicFramePr>
          <p:nvPr/>
        </p:nvGraphicFramePr>
        <p:xfrm>
          <a:off x="2720975" y="2328863"/>
          <a:ext cx="2159000" cy="892175"/>
        </p:xfrm>
        <a:graphic>
          <a:graphicData uri="http://schemas.openxmlformats.org/presentationml/2006/ole">
            <mc:AlternateContent xmlns:mc="http://schemas.openxmlformats.org/markup-compatibility/2006">
              <mc:Choice xmlns:v="urn:schemas-microsoft-com:vml" Requires="v">
                <p:oleObj spid="_x0000_s54397" name="Equation" r:id="rId7" imgW="32913000" imgH="13808160" progId="Equation.DSMT4">
                  <p:embed/>
                </p:oleObj>
              </mc:Choice>
              <mc:Fallback>
                <p:oleObj name="Equation" r:id="rId7" imgW="32913000" imgH="13808160" progId="Equation.DSMT4">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0975" y="2328863"/>
                        <a:ext cx="21590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90" name="Text Box 18"/>
          <p:cNvSpPr txBox="1">
            <a:spLocks noChangeArrowheads="1"/>
          </p:cNvSpPr>
          <p:nvPr/>
        </p:nvSpPr>
        <p:spPr bwMode="auto">
          <a:xfrm>
            <a:off x="5580063" y="2524125"/>
            <a:ext cx="936625" cy="396875"/>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b="1">
                <a:effectLst>
                  <a:outerShdw blurRad="38100" dist="38100" dir="2700000" algn="tl">
                    <a:srgbClr val="C0C0C0"/>
                  </a:outerShdw>
                </a:effectLst>
              </a:rPr>
              <a:t>即</a:t>
            </a:r>
          </a:p>
        </p:txBody>
      </p:sp>
      <p:sp>
        <p:nvSpPr>
          <p:cNvPr id="54291" name="Rectangle 19"/>
          <p:cNvSpPr>
            <a:spLocks noChangeArrowheads="1"/>
          </p:cNvSpPr>
          <p:nvPr/>
        </p:nvSpPr>
        <p:spPr bwMode="auto">
          <a:xfrm>
            <a:off x="20638" y="3357563"/>
            <a:ext cx="9144000" cy="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54292" name="Object 20"/>
          <p:cNvGraphicFramePr>
            <a:graphicFrameLocks noChangeAspect="1"/>
          </p:cNvGraphicFramePr>
          <p:nvPr/>
        </p:nvGraphicFramePr>
        <p:xfrm>
          <a:off x="6392863" y="2328863"/>
          <a:ext cx="1728787" cy="833437"/>
        </p:xfrm>
        <a:graphic>
          <a:graphicData uri="http://schemas.openxmlformats.org/presentationml/2006/ole">
            <mc:AlternateContent xmlns:mc="http://schemas.openxmlformats.org/markup-compatibility/2006">
              <mc:Choice xmlns:v="urn:schemas-microsoft-com:vml" Requires="v">
                <p:oleObj spid="_x0000_s54398" name="Equation" r:id="rId9" imgW="28441440" imgH="13808160" progId="Equation.DSMT4">
                  <p:embed/>
                </p:oleObj>
              </mc:Choice>
              <mc:Fallback>
                <p:oleObj name="Equation" r:id="rId9" imgW="28441440" imgH="13808160" progId="Equation.DSMT4">
                  <p:embed/>
                  <p:pic>
                    <p:nvPicPr>
                      <p:cNvPr id="0" name="Picture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92863" y="2328863"/>
                        <a:ext cx="1728787"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93" name="Rectangle 21"/>
          <p:cNvSpPr>
            <a:spLocks noChangeArrowheads="1"/>
          </p:cNvSpPr>
          <p:nvPr/>
        </p:nvSpPr>
        <p:spPr bwMode="auto">
          <a:xfrm>
            <a:off x="20638" y="3338513"/>
            <a:ext cx="9144000" cy="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54294" name="Object 22"/>
          <p:cNvGraphicFramePr>
            <a:graphicFrameLocks noChangeAspect="1"/>
          </p:cNvGraphicFramePr>
          <p:nvPr/>
        </p:nvGraphicFramePr>
        <p:xfrm>
          <a:off x="1928813" y="5208588"/>
          <a:ext cx="4895850" cy="828675"/>
        </p:xfrm>
        <a:graphic>
          <a:graphicData uri="http://schemas.openxmlformats.org/presentationml/2006/ole">
            <mc:AlternateContent xmlns:mc="http://schemas.openxmlformats.org/markup-compatibility/2006">
              <mc:Choice xmlns:v="urn:schemas-microsoft-com:vml" Requires="v">
                <p:oleObj spid="_x0000_s54399" name="Equation" r:id="rId11" imgW="91447200" imgH="15434280" progId="Equation.DSMT4">
                  <p:embed/>
                </p:oleObj>
              </mc:Choice>
              <mc:Fallback>
                <p:oleObj name="Equation" r:id="rId11" imgW="91447200" imgH="15434280" progId="Equation.DSMT4">
                  <p:embed/>
                  <p:pic>
                    <p:nvPicPr>
                      <p:cNvPr id="0" name="Picture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8813" y="5208588"/>
                        <a:ext cx="489585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95" name="Oval 23"/>
          <p:cNvSpPr>
            <a:spLocks noChangeArrowheads="1"/>
          </p:cNvSpPr>
          <p:nvPr/>
        </p:nvSpPr>
        <p:spPr bwMode="auto">
          <a:xfrm>
            <a:off x="4284663" y="5157788"/>
            <a:ext cx="1366837" cy="503237"/>
          </a:xfrm>
          <a:prstGeom prst="ellipse">
            <a:avLst/>
          </a:prstGeom>
          <a:noFill/>
          <a:ln w="9525">
            <a:solidFill>
              <a:srgbClr val="FF0000"/>
            </a:solidFill>
            <a:round/>
            <a:headEnd/>
            <a:tailEnd/>
          </a:ln>
          <a:effectLst/>
        </p:spPr>
        <p:txBody>
          <a:bodyPr wrap="none" anchor="ctr"/>
          <a:lstStyle/>
          <a:p>
            <a:endParaRPr lang="zh-CN" altLang="en-US"/>
          </a:p>
        </p:txBody>
      </p:sp>
    </p:spTree>
  </p:cSld>
  <p:clrMapOvr>
    <a:masterClrMapping/>
  </p:clrMapOvr>
  <p:transition>
    <p:cover dir="l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4"/>
          <p:cNvSpPr txBox="1">
            <a:spLocks noChangeArrowheads="1"/>
          </p:cNvSpPr>
          <p:nvPr/>
        </p:nvSpPr>
        <p:spPr bwMode="auto">
          <a:xfrm>
            <a:off x="1023938" y="1249363"/>
            <a:ext cx="2540000"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effectLst>
                  <a:outerShdw blurRad="38100" dist="38100" dir="2700000" algn="tl">
                    <a:srgbClr val="C0C0C0"/>
                  </a:outerShdw>
                </a:effectLst>
              </a:rPr>
              <a:t>上式可以写成</a:t>
            </a:r>
          </a:p>
        </p:txBody>
      </p:sp>
      <p:sp>
        <p:nvSpPr>
          <p:cNvPr id="55301" name="Rectangle 5"/>
          <p:cNvSpPr>
            <a:spLocks noChangeArrowheads="1"/>
          </p:cNvSpPr>
          <p:nvPr/>
        </p:nvSpPr>
        <p:spPr bwMode="auto">
          <a:xfrm>
            <a:off x="0" y="3228975"/>
            <a:ext cx="9144000" cy="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sp>
        <p:nvSpPr>
          <p:cNvPr id="55302" name="Text Box 6"/>
          <p:cNvSpPr txBox="1">
            <a:spLocks noChangeArrowheads="1"/>
          </p:cNvSpPr>
          <p:nvPr/>
        </p:nvSpPr>
        <p:spPr bwMode="auto">
          <a:xfrm>
            <a:off x="7380288" y="1916113"/>
            <a:ext cx="869950" cy="366712"/>
          </a:xfrm>
          <a:prstGeom prst="rect">
            <a:avLst/>
          </a:prstGeom>
          <a:noFill/>
          <a:ln w="12700" cap="sq">
            <a:noFill/>
            <a:miter lim="800000"/>
            <a:headEnd type="none" w="sm" len="sm"/>
            <a:tailEnd type="none" w="sm" len="sm"/>
          </a:ln>
          <a:effectLst/>
        </p:spPr>
        <p:txBody>
          <a:bodyPr wrap="none">
            <a:spAutoFit/>
          </a:bodyPr>
          <a:lstStyle/>
          <a:p>
            <a:pPr eaLnBrk="0" hangingPunct="0"/>
            <a:r>
              <a:rPr kumimoji="0" lang="zh-CN" altLang="en-US" sz="1800">
                <a:effectLst>
                  <a:outerShdw blurRad="38100" dist="38100" dir="2700000" algn="tl">
                    <a:srgbClr val="C0C0C0"/>
                  </a:outerShdw>
                </a:effectLst>
              </a:rPr>
              <a:t>（</a:t>
            </a:r>
            <a:r>
              <a:rPr kumimoji="0" lang="en-US" altLang="zh-CN" sz="1800">
                <a:effectLst>
                  <a:outerShdw blurRad="38100" dist="38100" dir="2700000" algn="tl">
                    <a:srgbClr val="C0C0C0"/>
                  </a:outerShdw>
                </a:effectLst>
              </a:rPr>
              <a:t>26</a:t>
            </a:r>
            <a:r>
              <a:rPr kumimoji="0" lang="zh-CN" altLang="en-US" sz="1800">
                <a:effectLst>
                  <a:outerShdw blurRad="38100" dist="38100" dir="2700000" algn="tl">
                    <a:srgbClr val="C0C0C0"/>
                  </a:outerShdw>
                </a:effectLst>
              </a:rPr>
              <a:t>）</a:t>
            </a:r>
          </a:p>
        </p:txBody>
      </p:sp>
      <p:sp>
        <p:nvSpPr>
          <p:cNvPr id="55303" name="Rectangle 7"/>
          <p:cNvSpPr>
            <a:spLocks noChangeArrowheads="1"/>
          </p:cNvSpPr>
          <p:nvPr/>
        </p:nvSpPr>
        <p:spPr bwMode="auto">
          <a:xfrm>
            <a:off x="0" y="3328988"/>
            <a:ext cx="9144000" cy="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55304" name="Object 8"/>
          <p:cNvGraphicFramePr>
            <a:graphicFrameLocks noChangeAspect="1"/>
          </p:cNvGraphicFramePr>
          <p:nvPr/>
        </p:nvGraphicFramePr>
        <p:xfrm>
          <a:off x="2700338" y="1700213"/>
          <a:ext cx="2447925" cy="642937"/>
        </p:xfrm>
        <a:graphic>
          <a:graphicData uri="http://schemas.openxmlformats.org/presentationml/2006/ole">
            <mc:AlternateContent xmlns:mc="http://schemas.openxmlformats.org/markup-compatibility/2006">
              <mc:Choice xmlns:v="urn:schemas-microsoft-com:vml" Requires="v">
                <p:oleObj spid="_x0000_s55325" name="Equation" r:id="rId3" imgW="24376680" imgH="6491160" progId="Equation.DSMT4">
                  <p:embed/>
                </p:oleObj>
              </mc:Choice>
              <mc:Fallback>
                <p:oleObj name="Equation" r:id="rId3" imgW="24376680" imgH="6491160" progId="Equation.DSMT4">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700213"/>
                        <a:ext cx="244792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5305" name="Group 9"/>
          <p:cNvGrpSpPr>
            <a:grpSpLocks/>
          </p:cNvGrpSpPr>
          <p:nvPr/>
        </p:nvGrpSpPr>
        <p:grpSpPr bwMode="auto">
          <a:xfrm>
            <a:off x="1258888" y="2854325"/>
            <a:ext cx="6907212" cy="3267075"/>
            <a:chOff x="793" y="1798"/>
            <a:chExt cx="4351" cy="2058"/>
          </a:xfrm>
        </p:grpSpPr>
        <p:sp>
          <p:nvSpPr>
            <p:cNvPr id="55306" name="Oval 10"/>
            <p:cNvSpPr>
              <a:spLocks noChangeArrowheads="1"/>
            </p:cNvSpPr>
            <p:nvPr/>
          </p:nvSpPr>
          <p:spPr bwMode="auto">
            <a:xfrm>
              <a:off x="3288" y="2341"/>
              <a:ext cx="998" cy="908"/>
            </a:xfrm>
            <a:prstGeom prst="ellipse">
              <a:avLst/>
            </a:prstGeom>
            <a:solidFill>
              <a:srgbClr val="008000"/>
            </a:solidFill>
            <a:ln w="12700" cap="sq">
              <a:solidFill>
                <a:schemeClr val="tx1"/>
              </a:solidFill>
              <a:round/>
              <a:headEnd type="none" w="sm" len="sm"/>
              <a:tailEnd type="none" w="sm" len="sm"/>
            </a:ln>
            <a:effectLst/>
          </p:spPr>
          <p:txBody>
            <a:bodyPr wrap="none" anchor="ctr"/>
            <a:lstStyle/>
            <a:p>
              <a:endParaRPr lang="zh-CN" altLang="en-US"/>
            </a:p>
          </p:txBody>
        </p:sp>
        <p:sp>
          <p:nvSpPr>
            <p:cNvPr id="55307" name="Line 11"/>
            <p:cNvSpPr>
              <a:spLocks noChangeShapeType="1"/>
            </p:cNvSpPr>
            <p:nvPr/>
          </p:nvSpPr>
          <p:spPr bwMode="auto">
            <a:xfrm flipV="1">
              <a:off x="1565" y="1888"/>
              <a:ext cx="0" cy="1587"/>
            </a:xfrm>
            <a:prstGeom prst="line">
              <a:avLst/>
            </a:prstGeom>
            <a:noFill/>
            <a:ln w="12700" cap="sq">
              <a:solidFill>
                <a:schemeClr val="tx1"/>
              </a:solidFill>
              <a:round/>
              <a:headEnd type="none" w="sm" len="sm"/>
              <a:tailEnd type="triangle" w="med" len="med"/>
            </a:ln>
            <a:effectLst/>
          </p:spPr>
          <p:txBody>
            <a:bodyPr/>
            <a:lstStyle/>
            <a:p>
              <a:endParaRPr lang="zh-CN" altLang="en-US"/>
            </a:p>
          </p:txBody>
        </p:sp>
        <p:sp>
          <p:nvSpPr>
            <p:cNvPr id="55308" name="Rectangle 12"/>
            <p:cNvSpPr>
              <a:spLocks noChangeArrowheads="1"/>
            </p:cNvSpPr>
            <p:nvPr/>
          </p:nvSpPr>
          <p:spPr bwMode="auto">
            <a:xfrm>
              <a:off x="1066" y="2205"/>
              <a:ext cx="499" cy="1089"/>
            </a:xfrm>
            <a:prstGeom prst="rect">
              <a:avLst/>
            </a:prstGeom>
            <a:solidFill>
              <a:srgbClr val="008000"/>
            </a:solidFill>
            <a:ln w="12700" cap="sq">
              <a:noFill/>
              <a:miter lim="800000"/>
              <a:headEnd type="none" w="sm" len="sm"/>
              <a:tailEnd type="none" w="sm" len="sm"/>
            </a:ln>
            <a:effectLst/>
          </p:spPr>
          <p:txBody>
            <a:bodyPr wrap="none" anchor="ctr"/>
            <a:lstStyle/>
            <a:p>
              <a:endParaRPr lang="zh-CN" altLang="en-US"/>
            </a:p>
          </p:txBody>
        </p:sp>
        <p:sp>
          <p:nvSpPr>
            <p:cNvPr id="55309" name="Line 13"/>
            <p:cNvSpPr>
              <a:spLocks noChangeShapeType="1"/>
            </p:cNvSpPr>
            <p:nvPr/>
          </p:nvSpPr>
          <p:spPr bwMode="auto">
            <a:xfrm>
              <a:off x="793" y="2795"/>
              <a:ext cx="1633" cy="0"/>
            </a:xfrm>
            <a:prstGeom prst="line">
              <a:avLst/>
            </a:prstGeom>
            <a:noFill/>
            <a:ln w="12700" cap="sq">
              <a:solidFill>
                <a:schemeClr val="tx1"/>
              </a:solidFill>
              <a:round/>
              <a:headEnd type="none" w="sm" len="sm"/>
              <a:tailEnd type="triangle" w="med" len="med"/>
            </a:ln>
            <a:effectLst/>
          </p:spPr>
          <p:txBody>
            <a:bodyPr/>
            <a:lstStyle/>
            <a:p>
              <a:endParaRPr lang="zh-CN" altLang="en-US"/>
            </a:p>
          </p:txBody>
        </p:sp>
        <p:sp>
          <p:nvSpPr>
            <p:cNvPr id="55310" name="Text Box 14"/>
            <p:cNvSpPr txBox="1">
              <a:spLocks noChangeArrowheads="1"/>
            </p:cNvSpPr>
            <p:nvPr/>
          </p:nvSpPr>
          <p:spPr bwMode="auto">
            <a:xfrm>
              <a:off x="1597" y="2808"/>
              <a:ext cx="188" cy="231"/>
            </a:xfrm>
            <a:prstGeom prst="rect">
              <a:avLst/>
            </a:prstGeom>
            <a:noFill/>
            <a:ln w="12700" cap="sq">
              <a:noFill/>
              <a:miter lim="800000"/>
              <a:headEnd type="none" w="sm" len="sm"/>
              <a:tailEnd type="none" w="sm" len="sm"/>
            </a:ln>
            <a:effectLst/>
          </p:spPr>
          <p:txBody>
            <a:bodyPr wrap="none">
              <a:spAutoFit/>
            </a:bodyPr>
            <a:lstStyle/>
            <a:p>
              <a:pPr eaLnBrk="0" hangingPunct="0"/>
              <a:r>
                <a:rPr kumimoji="0" lang="en-US" altLang="zh-CN" sz="1800" i="1">
                  <a:effectLst>
                    <a:outerShdw blurRad="38100" dist="38100" dir="2700000" algn="tl">
                      <a:srgbClr val="C0C0C0"/>
                    </a:outerShdw>
                  </a:effectLst>
                </a:rPr>
                <a:t>o</a:t>
              </a:r>
            </a:p>
          </p:txBody>
        </p:sp>
        <p:sp>
          <p:nvSpPr>
            <p:cNvPr id="55311" name="Text Box 15"/>
            <p:cNvSpPr txBox="1">
              <a:spLocks noChangeArrowheads="1"/>
            </p:cNvSpPr>
            <p:nvPr/>
          </p:nvSpPr>
          <p:spPr bwMode="auto">
            <a:xfrm>
              <a:off x="1597" y="1811"/>
              <a:ext cx="252" cy="231"/>
            </a:xfrm>
            <a:prstGeom prst="rect">
              <a:avLst/>
            </a:prstGeom>
            <a:noFill/>
            <a:ln w="12700" cap="sq">
              <a:noFill/>
              <a:miter lim="800000"/>
              <a:headEnd type="none" w="sm" len="sm"/>
              <a:tailEnd type="none" w="sm" len="sm"/>
            </a:ln>
            <a:effectLst/>
          </p:spPr>
          <p:txBody>
            <a:bodyPr wrap="none">
              <a:spAutoFit/>
            </a:bodyPr>
            <a:lstStyle/>
            <a:p>
              <a:pPr eaLnBrk="0" hangingPunct="0"/>
              <a:r>
                <a:rPr kumimoji="0" lang="en-US" altLang="zh-CN" sz="1800" i="1">
                  <a:effectLst>
                    <a:outerShdw blurRad="38100" dist="38100" dir="2700000" algn="tl">
                      <a:srgbClr val="C0C0C0"/>
                    </a:outerShdw>
                  </a:effectLst>
                </a:rPr>
                <a:t>jw</a:t>
              </a:r>
            </a:p>
          </p:txBody>
        </p:sp>
        <p:sp>
          <p:nvSpPr>
            <p:cNvPr id="55312" name="Text Box 16"/>
            <p:cNvSpPr txBox="1">
              <a:spLocks noChangeArrowheads="1"/>
            </p:cNvSpPr>
            <p:nvPr/>
          </p:nvSpPr>
          <p:spPr bwMode="auto">
            <a:xfrm>
              <a:off x="1144" y="3625"/>
              <a:ext cx="496" cy="231"/>
            </a:xfrm>
            <a:prstGeom prst="rect">
              <a:avLst/>
            </a:prstGeom>
            <a:noFill/>
            <a:ln w="12700" cap="sq">
              <a:noFill/>
              <a:miter lim="800000"/>
              <a:headEnd type="none" w="sm" len="sm"/>
              <a:tailEnd type="none" w="sm" len="sm"/>
            </a:ln>
            <a:effectLst/>
          </p:spPr>
          <p:txBody>
            <a:bodyPr wrap="none">
              <a:spAutoFit/>
            </a:bodyPr>
            <a:lstStyle/>
            <a:p>
              <a:pPr eaLnBrk="0" hangingPunct="0"/>
              <a:r>
                <a:rPr kumimoji="0" lang="en-US" altLang="zh-CN" sz="1800" b="1" i="1">
                  <a:effectLst>
                    <a:outerShdw blurRad="38100" dist="38100" dir="2700000" algn="tl">
                      <a:srgbClr val="C0C0C0"/>
                    </a:outerShdw>
                  </a:effectLst>
                </a:rPr>
                <a:t>s</a:t>
              </a:r>
              <a:r>
                <a:rPr kumimoji="0" lang="en-US" altLang="zh-CN" sz="1800" b="1">
                  <a:effectLst>
                    <a:outerShdw blurRad="38100" dist="38100" dir="2700000" algn="tl">
                      <a:srgbClr val="C0C0C0"/>
                    </a:outerShdw>
                  </a:effectLst>
                </a:rPr>
                <a:t> </a:t>
              </a:r>
              <a:r>
                <a:rPr kumimoji="0" lang="zh-CN" altLang="en-US" sz="1800" b="1">
                  <a:effectLst>
                    <a:outerShdw blurRad="38100" dist="38100" dir="2700000" algn="tl">
                      <a:srgbClr val="C0C0C0"/>
                    </a:outerShdw>
                  </a:effectLst>
                </a:rPr>
                <a:t>平面</a:t>
              </a:r>
            </a:p>
          </p:txBody>
        </p:sp>
        <p:sp>
          <p:nvSpPr>
            <p:cNvPr id="55313" name="Line 17"/>
            <p:cNvSpPr>
              <a:spLocks noChangeShapeType="1"/>
            </p:cNvSpPr>
            <p:nvPr/>
          </p:nvSpPr>
          <p:spPr bwMode="auto">
            <a:xfrm flipV="1">
              <a:off x="3801" y="1875"/>
              <a:ext cx="0" cy="1587"/>
            </a:xfrm>
            <a:prstGeom prst="line">
              <a:avLst/>
            </a:prstGeom>
            <a:noFill/>
            <a:ln w="12700" cap="sq">
              <a:solidFill>
                <a:schemeClr val="tx1"/>
              </a:solidFill>
              <a:round/>
              <a:headEnd type="none" w="sm" len="sm"/>
              <a:tailEnd type="triangle" w="med" len="med"/>
            </a:ln>
            <a:effectLst/>
          </p:spPr>
          <p:txBody>
            <a:bodyPr/>
            <a:lstStyle/>
            <a:p>
              <a:endParaRPr lang="zh-CN" altLang="en-US"/>
            </a:p>
          </p:txBody>
        </p:sp>
        <p:sp>
          <p:nvSpPr>
            <p:cNvPr id="55314" name="Text Box 18"/>
            <p:cNvSpPr txBox="1">
              <a:spLocks noChangeArrowheads="1"/>
            </p:cNvSpPr>
            <p:nvPr/>
          </p:nvSpPr>
          <p:spPr bwMode="auto">
            <a:xfrm>
              <a:off x="3606" y="2795"/>
              <a:ext cx="188" cy="231"/>
            </a:xfrm>
            <a:prstGeom prst="rect">
              <a:avLst/>
            </a:prstGeom>
            <a:noFill/>
            <a:ln w="12700" cap="sq">
              <a:noFill/>
              <a:miter lim="800000"/>
              <a:headEnd type="none" w="sm" len="sm"/>
              <a:tailEnd type="none" w="sm" len="sm"/>
            </a:ln>
            <a:effectLst/>
          </p:spPr>
          <p:txBody>
            <a:bodyPr wrap="none">
              <a:spAutoFit/>
            </a:bodyPr>
            <a:lstStyle/>
            <a:p>
              <a:pPr eaLnBrk="0" hangingPunct="0"/>
              <a:r>
                <a:rPr kumimoji="0" lang="en-US" altLang="zh-CN" sz="1800" i="1">
                  <a:effectLst>
                    <a:outerShdw blurRad="38100" dist="38100" dir="2700000" algn="tl">
                      <a:srgbClr val="C0C0C0"/>
                    </a:outerShdw>
                  </a:effectLst>
                </a:rPr>
                <a:t>o</a:t>
              </a:r>
            </a:p>
          </p:txBody>
        </p:sp>
        <p:sp>
          <p:nvSpPr>
            <p:cNvPr id="55315" name="Text Box 19"/>
            <p:cNvSpPr txBox="1">
              <a:spLocks noChangeArrowheads="1"/>
            </p:cNvSpPr>
            <p:nvPr/>
          </p:nvSpPr>
          <p:spPr bwMode="auto">
            <a:xfrm>
              <a:off x="3833" y="1798"/>
              <a:ext cx="268" cy="231"/>
            </a:xfrm>
            <a:prstGeom prst="rect">
              <a:avLst/>
            </a:prstGeom>
            <a:noFill/>
            <a:ln w="12700" cap="sq">
              <a:noFill/>
              <a:miter lim="800000"/>
              <a:headEnd type="none" w="sm" len="sm"/>
              <a:tailEnd type="none" w="sm" len="sm"/>
            </a:ln>
            <a:effectLst/>
          </p:spPr>
          <p:txBody>
            <a:bodyPr wrap="none">
              <a:spAutoFit/>
            </a:bodyPr>
            <a:lstStyle/>
            <a:p>
              <a:pPr eaLnBrk="0" hangingPunct="0"/>
              <a:r>
                <a:rPr kumimoji="0" lang="en-US" altLang="zh-CN" sz="1800" i="1">
                  <a:effectLst>
                    <a:outerShdw blurRad="38100" dist="38100" dir="2700000" algn="tl">
                      <a:srgbClr val="C0C0C0"/>
                    </a:outerShdw>
                  </a:effectLst>
                </a:rPr>
                <a:t>Im</a:t>
              </a:r>
            </a:p>
          </p:txBody>
        </p:sp>
        <p:sp>
          <p:nvSpPr>
            <p:cNvPr id="55316" name="Text Box 20"/>
            <p:cNvSpPr txBox="1">
              <a:spLocks noChangeArrowheads="1"/>
            </p:cNvSpPr>
            <p:nvPr/>
          </p:nvSpPr>
          <p:spPr bwMode="auto">
            <a:xfrm>
              <a:off x="4876" y="2704"/>
              <a:ext cx="268" cy="231"/>
            </a:xfrm>
            <a:prstGeom prst="rect">
              <a:avLst/>
            </a:prstGeom>
            <a:noFill/>
            <a:ln w="12700" cap="sq">
              <a:noFill/>
              <a:miter lim="800000"/>
              <a:headEnd type="none" w="sm" len="sm"/>
              <a:tailEnd type="none" w="sm" len="sm"/>
            </a:ln>
            <a:effectLst/>
          </p:spPr>
          <p:txBody>
            <a:bodyPr wrap="none">
              <a:spAutoFit/>
            </a:bodyPr>
            <a:lstStyle/>
            <a:p>
              <a:pPr eaLnBrk="0" hangingPunct="0"/>
              <a:r>
                <a:rPr kumimoji="0" lang="en-US" altLang="zh-CN" sz="1800" i="1">
                  <a:effectLst>
                    <a:outerShdw blurRad="38100" dist="38100" dir="2700000" algn="tl">
                      <a:srgbClr val="C0C0C0"/>
                    </a:outerShdw>
                  </a:effectLst>
                </a:rPr>
                <a:t>Re</a:t>
              </a:r>
            </a:p>
          </p:txBody>
        </p:sp>
        <p:sp>
          <p:nvSpPr>
            <p:cNvPr id="55317" name="Line 21"/>
            <p:cNvSpPr>
              <a:spLocks noChangeShapeType="1"/>
            </p:cNvSpPr>
            <p:nvPr/>
          </p:nvSpPr>
          <p:spPr bwMode="auto">
            <a:xfrm>
              <a:off x="3029" y="2782"/>
              <a:ext cx="1633" cy="0"/>
            </a:xfrm>
            <a:prstGeom prst="line">
              <a:avLst/>
            </a:prstGeom>
            <a:noFill/>
            <a:ln w="12700" cap="sq">
              <a:solidFill>
                <a:schemeClr val="tx1"/>
              </a:solidFill>
              <a:round/>
              <a:headEnd type="none" w="sm" len="sm"/>
              <a:tailEnd type="triangle" w="med" len="med"/>
            </a:ln>
            <a:effectLst/>
          </p:spPr>
          <p:txBody>
            <a:bodyPr/>
            <a:lstStyle/>
            <a:p>
              <a:endParaRPr lang="zh-CN" altLang="en-US"/>
            </a:p>
          </p:txBody>
        </p:sp>
        <p:sp>
          <p:nvSpPr>
            <p:cNvPr id="55318" name="Text Box 22"/>
            <p:cNvSpPr txBox="1">
              <a:spLocks noChangeArrowheads="1"/>
            </p:cNvSpPr>
            <p:nvPr/>
          </p:nvSpPr>
          <p:spPr bwMode="auto">
            <a:xfrm>
              <a:off x="3560" y="3612"/>
              <a:ext cx="496" cy="231"/>
            </a:xfrm>
            <a:prstGeom prst="rect">
              <a:avLst/>
            </a:prstGeom>
            <a:noFill/>
            <a:ln w="12700" cap="sq">
              <a:noFill/>
              <a:miter lim="800000"/>
              <a:headEnd type="none" w="sm" len="sm"/>
              <a:tailEnd type="none" w="sm" len="sm"/>
            </a:ln>
            <a:effectLst/>
          </p:spPr>
          <p:txBody>
            <a:bodyPr wrap="none">
              <a:spAutoFit/>
            </a:bodyPr>
            <a:lstStyle/>
            <a:p>
              <a:pPr eaLnBrk="0" hangingPunct="0"/>
              <a:r>
                <a:rPr kumimoji="0" lang="en-US" altLang="zh-CN" sz="1800" b="1" i="1">
                  <a:effectLst>
                    <a:outerShdw blurRad="38100" dist="38100" dir="2700000" algn="tl">
                      <a:srgbClr val="C0C0C0"/>
                    </a:outerShdw>
                  </a:effectLst>
                </a:rPr>
                <a:t>z</a:t>
              </a:r>
              <a:r>
                <a:rPr kumimoji="0" lang="en-US" altLang="zh-CN" sz="1800" b="1">
                  <a:effectLst>
                    <a:outerShdw blurRad="38100" dist="38100" dir="2700000" algn="tl">
                      <a:srgbClr val="C0C0C0"/>
                    </a:outerShdw>
                  </a:effectLst>
                </a:rPr>
                <a:t> </a:t>
              </a:r>
              <a:r>
                <a:rPr kumimoji="0" lang="zh-CN" altLang="en-US" sz="1800" b="1">
                  <a:effectLst>
                    <a:outerShdw blurRad="38100" dist="38100" dir="2700000" algn="tl">
                      <a:srgbClr val="C0C0C0"/>
                    </a:outerShdw>
                  </a:effectLst>
                </a:rPr>
                <a:t>平面</a:t>
              </a:r>
            </a:p>
          </p:txBody>
        </p:sp>
        <p:sp>
          <p:nvSpPr>
            <p:cNvPr id="55319" name="Text Box 23"/>
            <p:cNvSpPr txBox="1">
              <a:spLocks noChangeArrowheads="1"/>
            </p:cNvSpPr>
            <p:nvPr/>
          </p:nvSpPr>
          <p:spPr bwMode="auto">
            <a:xfrm>
              <a:off x="4274" y="2808"/>
              <a:ext cx="188" cy="231"/>
            </a:xfrm>
            <a:prstGeom prst="rect">
              <a:avLst/>
            </a:prstGeom>
            <a:noFill/>
            <a:ln w="12700" cap="sq">
              <a:noFill/>
              <a:miter lim="800000"/>
              <a:headEnd type="none" w="sm" len="sm"/>
              <a:tailEnd type="none" w="sm" len="sm"/>
            </a:ln>
            <a:effectLst/>
          </p:spPr>
          <p:txBody>
            <a:bodyPr wrap="none">
              <a:spAutoFit/>
            </a:bodyPr>
            <a:lstStyle/>
            <a:p>
              <a:pPr eaLnBrk="0" hangingPunct="0"/>
              <a:r>
                <a:rPr kumimoji="0" lang="en-US" altLang="zh-CN" sz="1800">
                  <a:effectLst>
                    <a:outerShdw blurRad="38100" dist="38100" dir="2700000" algn="tl">
                      <a:srgbClr val="C0C0C0"/>
                    </a:outerShdw>
                  </a:effectLst>
                </a:rPr>
                <a:t>1</a:t>
              </a:r>
            </a:p>
          </p:txBody>
        </p:sp>
      </p:grpSp>
    </p:spTree>
  </p:cSld>
  <p:clrMapOvr>
    <a:masterClrMapping/>
  </p:clrMapOvr>
  <p:transition>
    <p:cover dir="l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8" name="Object 4"/>
          <p:cNvGraphicFramePr>
            <a:graphicFrameLocks noChangeAspect="1"/>
          </p:cNvGraphicFramePr>
          <p:nvPr/>
        </p:nvGraphicFramePr>
        <p:xfrm>
          <a:off x="468313" y="2492375"/>
          <a:ext cx="8353425" cy="1638300"/>
        </p:xfrm>
        <a:graphic>
          <a:graphicData uri="http://schemas.openxmlformats.org/presentationml/2006/ole">
            <mc:AlternateContent xmlns:mc="http://schemas.openxmlformats.org/markup-compatibility/2006">
              <mc:Choice xmlns:v="urn:schemas-microsoft-com:vml" Requires="v">
                <p:oleObj spid="_x0000_s57411" name="公式" r:id="rId3" imgW="4013200" imgH="787400" progId="Equation.3">
                  <p:embed/>
                </p:oleObj>
              </mc:Choice>
              <mc:Fallback>
                <p:oleObj name="公式" r:id="rId3" imgW="4013200" imgH="787400" progId="Equation.3">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492375"/>
                        <a:ext cx="8353425" cy="163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5"/>
          <p:cNvGraphicFramePr>
            <a:graphicFrameLocks noChangeAspect="1"/>
          </p:cNvGraphicFramePr>
          <p:nvPr/>
        </p:nvGraphicFramePr>
        <p:xfrm>
          <a:off x="1908175" y="4579938"/>
          <a:ext cx="1938338" cy="865187"/>
        </p:xfrm>
        <a:graphic>
          <a:graphicData uri="http://schemas.openxmlformats.org/presentationml/2006/ole">
            <mc:AlternateContent xmlns:mc="http://schemas.openxmlformats.org/markup-compatibility/2006">
              <mc:Choice xmlns:v="urn:schemas-microsoft-com:vml" Requires="v">
                <p:oleObj spid="_x0000_s57412" name="Equation" r:id="rId5" imgW="926698" imgH="406224" progId="Equation.DSMT4">
                  <p:embed/>
                </p:oleObj>
              </mc:Choice>
              <mc:Fallback>
                <p:oleObj name="Equation" r:id="rId5" imgW="926698" imgH="406224" progId="Equation.DSMT4">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4579938"/>
                        <a:ext cx="1938338"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0" name="Object 6"/>
          <p:cNvGraphicFramePr>
            <a:graphicFrameLocks noChangeAspect="1"/>
          </p:cNvGraphicFramePr>
          <p:nvPr/>
        </p:nvGraphicFramePr>
        <p:xfrm>
          <a:off x="4543425" y="4597400"/>
          <a:ext cx="2336800" cy="842963"/>
        </p:xfrm>
        <a:graphic>
          <a:graphicData uri="http://schemas.openxmlformats.org/presentationml/2006/ole">
            <mc:AlternateContent xmlns:mc="http://schemas.openxmlformats.org/markup-compatibility/2006">
              <mc:Choice xmlns:v="urn:schemas-microsoft-com:vml" Requires="v">
                <p:oleObj spid="_x0000_s57413" name="Equation" r:id="rId7" imgW="1091726" imgH="393529" progId="Equation.DSMT4">
                  <p:embed/>
                </p:oleObj>
              </mc:Choice>
              <mc:Fallback>
                <p:oleObj name="Equation" r:id="rId7" imgW="1091726" imgH="393529" progId="Equation.DSMT4">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3425" y="4597400"/>
                        <a:ext cx="2336800"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1" name="AutoShape 7"/>
          <p:cNvSpPr>
            <a:spLocks noChangeAspect="1" noChangeArrowheads="1" noTextEdit="1"/>
          </p:cNvSpPr>
          <p:nvPr/>
        </p:nvSpPr>
        <p:spPr bwMode="auto">
          <a:xfrm>
            <a:off x="1476375" y="1271588"/>
            <a:ext cx="5715000" cy="890587"/>
          </a:xfrm>
          <a:prstGeom prst="rect">
            <a:avLst/>
          </a:prstGeom>
          <a:noFill/>
          <a:ln w="9525">
            <a:noFill/>
            <a:miter lim="800000"/>
            <a:headEnd/>
            <a:tailEnd/>
          </a:ln>
        </p:spPr>
        <p:txBody>
          <a:bodyPr/>
          <a:lstStyle/>
          <a:p>
            <a:endParaRPr lang="zh-CN" altLang="en-US"/>
          </a:p>
        </p:txBody>
      </p:sp>
      <p:sp>
        <p:nvSpPr>
          <p:cNvPr id="57352" name="Line 8"/>
          <p:cNvSpPr>
            <a:spLocks noChangeShapeType="1"/>
          </p:cNvSpPr>
          <p:nvPr/>
        </p:nvSpPr>
        <p:spPr bwMode="auto">
          <a:xfrm>
            <a:off x="1985963" y="1752600"/>
            <a:ext cx="231775" cy="1588"/>
          </a:xfrm>
          <a:prstGeom prst="line">
            <a:avLst/>
          </a:prstGeom>
          <a:noFill/>
          <a:ln w="11113">
            <a:solidFill>
              <a:srgbClr val="000000"/>
            </a:solidFill>
            <a:round/>
            <a:headEnd/>
            <a:tailEnd/>
          </a:ln>
        </p:spPr>
        <p:txBody>
          <a:bodyPr/>
          <a:lstStyle/>
          <a:p>
            <a:endParaRPr lang="zh-CN" altLang="en-US"/>
          </a:p>
        </p:txBody>
      </p:sp>
      <p:sp>
        <p:nvSpPr>
          <p:cNvPr id="57353" name="Line 9"/>
          <p:cNvSpPr>
            <a:spLocks noChangeShapeType="1"/>
          </p:cNvSpPr>
          <p:nvPr/>
        </p:nvSpPr>
        <p:spPr bwMode="auto">
          <a:xfrm>
            <a:off x="2270125" y="1752600"/>
            <a:ext cx="868363" cy="1588"/>
          </a:xfrm>
          <a:prstGeom prst="line">
            <a:avLst/>
          </a:prstGeom>
          <a:noFill/>
          <a:ln w="11113">
            <a:solidFill>
              <a:srgbClr val="000000"/>
            </a:solidFill>
            <a:round/>
            <a:headEnd/>
            <a:tailEnd/>
          </a:ln>
        </p:spPr>
        <p:txBody>
          <a:bodyPr/>
          <a:lstStyle/>
          <a:p>
            <a:endParaRPr lang="zh-CN" altLang="en-US"/>
          </a:p>
        </p:txBody>
      </p:sp>
      <p:sp>
        <p:nvSpPr>
          <p:cNvPr id="57354" name="Rectangle 10"/>
          <p:cNvSpPr>
            <a:spLocks noChangeArrowheads="1"/>
          </p:cNvSpPr>
          <p:nvPr/>
        </p:nvSpPr>
        <p:spPr bwMode="auto">
          <a:xfrm>
            <a:off x="7085013" y="1541463"/>
            <a:ext cx="92075" cy="396875"/>
          </a:xfrm>
          <a:prstGeom prst="rect">
            <a:avLst/>
          </a:prstGeom>
          <a:noFill/>
          <a:ln w="9525">
            <a:noFill/>
            <a:miter lim="800000"/>
            <a:headEnd/>
            <a:tailEnd/>
          </a:ln>
        </p:spPr>
        <p:txBody>
          <a:bodyPr wrap="none" lIns="0" tIns="0" rIns="0" bIns="0">
            <a:spAutoFit/>
          </a:bodyPr>
          <a:lstStyle/>
          <a:p>
            <a:r>
              <a:rPr kumimoji="0" lang="en-US" altLang="zh-CN" sz="2600">
                <a:solidFill>
                  <a:srgbClr val="000000"/>
                </a:solidFill>
              </a:rPr>
              <a:t>:</a:t>
            </a:r>
            <a:endParaRPr kumimoji="0" lang="en-US" altLang="zh-CN" sz="1800">
              <a:latin typeface="Arial" charset="0"/>
            </a:endParaRPr>
          </a:p>
        </p:txBody>
      </p:sp>
      <p:sp>
        <p:nvSpPr>
          <p:cNvPr id="57355" name="Rectangle 11"/>
          <p:cNvSpPr>
            <a:spLocks noChangeArrowheads="1"/>
          </p:cNvSpPr>
          <p:nvPr/>
        </p:nvSpPr>
        <p:spPr bwMode="auto">
          <a:xfrm>
            <a:off x="2257425" y="1812925"/>
            <a:ext cx="165100" cy="396875"/>
          </a:xfrm>
          <a:prstGeom prst="rect">
            <a:avLst/>
          </a:prstGeom>
          <a:noFill/>
          <a:ln w="9525">
            <a:noFill/>
            <a:miter lim="800000"/>
            <a:headEnd/>
            <a:tailEnd/>
          </a:ln>
        </p:spPr>
        <p:txBody>
          <a:bodyPr wrap="none" lIns="0" tIns="0" rIns="0" bIns="0">
            <a:spAutoFit/>
          </a:bodyPr>
          <a:lstStyle/>
          <a:p>
            <a:r>
              <a:rPr kumimoji="0" lang="en-US" altLang="zh-CN" sz="2600">
                <a:solidFill>
                  <a:srgbClr val="000000"/>
                </a:solidFill>
              </a:rPr>
              <a:t>1</a:t>
            </a:r>
            <a:endParaRPr kumimoji="0" lang="en-US" altLang="zh-CN" sz="1800">
              <a:latin typeface="Arial" charset="0"/>
            </a:endParaRPr>
          </a:p>
        </p:txBody>
      </p:sp>
      <p:sp>
        <p:nvSpPr>
          <p:cNvPr id="57356" name="Rectangle 12"/>
          <p:cNvSpPr>
            <a:spLocks noChangeArrowheads="1"/>
          </p:cNvSpPr>
          <p:nvPr/>
        </p:nvSpPr>
        <p:spPr bwMode="auto">
          <a:xfrm>
            <a:off x="2252663" y="1336675"/>
            <a:ext cx="165100" cy="396875"/>
          </a:xfrm>
          <a:prstGeom prst="rect">
            <a:avLst/>
          </a:prstGeom>
          <a:noFill/>
          <a:ln w="9525">
            <a:noFill/>
            <a:miter lim="800000"/>
            <a:headEnd/>
            <a:tailEnd/>
          </a:ln>
        </p:spPr>
        <p:txBody>
          <a:bodyPr wrap="none" lIns="0" tIns="0" rIns="0" bIns="0">
            <a:spAutoFit/>
          </a:bodyPr>
          <a:lstStyle/>
          <a:p>
            <a:r>
              <a:rPr kumimoji="0" lang="en-US" altLang="zh-CN" sz="2600">
                <a:solidFill>
                  <a:srgbClr val="000000"/>
                </a:solidFill>
              </a:rPr>
              <a:t>1</a:t>
            </a:r>
            <a:endParaRPr kumimoji="0" lang="en-US" altLang="zh-CN" sz="1800">
              <a:latin typeface="Arial" charset="0"/>
            </a:endParaRPr>
          </a:p>
        </p:txBody>
      </p:sp>
      <p:sp>
        <p:nvSpPr>
          <p:cNvPr id="57357" name="Rectangle 13"/>
          <p:cNvSpPr>
            <a:spLocks noChangeArrowheads="1"/>
          </p:cNvSpPr>
          <p:nvPr/>
        </p:nvSpPr>
        <p:spPr bwMode="auto">
          <a:xfrm>
            <a:off x="2024063" y="1336675"/>
            <a:ext cx="165100" cy="396875"/>
          </a:xfrm>
          <a:prstGeom prst="rect">
            <a:avLst/>
          </a:prstGeom>
          <a:noFill/>
          <a:ln w="9525">
            <a:noFill/>
            <a:miter lim="800000"/>
            <a:headEnd/>
            <a:tailEnd/>
          </a:ln>
        </p:spPr>
        <p:txBody>
          <a:bodyPr wrap="none" lIns="0" tIns="0" rIns="0" bIns="0">
            <a:spAutoFit/>
          </a:bodyPr>
          <a:lstStyle/>
          <a:p>
            <a:r>
              <a:rPr kumimoji="0" lang="en-US" altLang="zh-CN" sz="2600">
                <a:solidFill>
                  <a:srgbClr val="000000"/>
                </a:solidFill>
              </a:rPr>
              <a:t>2</a:t>
            </a:r>
            <a:endParaRPr kumimoji="0" lang="en-US" altLang="zh-CN" sz="1800">
              <a:latin typeface="Arial" charset="0"/>
            </a:endParaRPr>
          </a:p>
        </p:txBody>
      </p:sp>
      <p:sp>
        <p:nvSpPr>
          <p:cNvPr id="57358" name="Rectangle 14"/>
          <p:cNvSpPr>
            <a:spLocks noChangeArrowheads="1"/>
          </p:cNvSpPr>
          <p:nvPr/>
        </p:nvSpPr>
        <p:spPr bwMode="auto">
          <a:xfrm>
            <a:off x="6111875" y="1587500"/>
            <a:ext cx="82550" cy="198438"/>
          </a:xfrm>
          <a:prstGeom prst="rect">
            <a:avLst/>
          </a:prstGeom>
          <a:noFill/>
          <a:ln w="9525">
            <a:noFill/>
            <a:miter lim="800000"/>
            <a:headEnd/>
            <a:tailEnd/>
          </a:ln>
        </p:spPr>
        <p:txBody>
          <a:bodyPr wrap="none" lIns="0" tIns="0" rIns="0" bIns="0">
            <a:spAutoFit/>
          </a:bodyPr>
          <a:lstStyle/>
          <a:p>
            <a:r>
              <a:rPr kumimoji="0" lang="en-US" altLang="zh-CN" sz="1300">
                <a:solidFill>
                  <a:srgbClr val="000000"/>
                </a:solidFill>
              </a:rPr>
              <a:t>1</a:t>
            </a:r>
            <a:endParaRPr kumimoji="0" lang="en-US" altLang="zh-CN" sz="1800">
              <a:latin typeface="Arial" charset="0"/>
            </a:endParaRPr>
          </a:p>
        </p:txBody>
      </p:sp>
      <p:sp>
        <p:nvSpPr>
          <p:cNvPr id="57359" name="Rectangle 15"/>
          <p:cNvSpPr>
            <a:spLocks noChangeArrowheads="1"/>
          </p:cNvSpPr>
          <p:nvPr/>
        </p:nvSpPr>
        <p:spPr bwMode="auto">
          <a:xfrm>
            <a:off x="2995613" y="1768475"/>
            <a:ext cx="107950" cy="258763"/>
          </a:xfrm>
          <a:prstGeom prst="rect">
            <a:avLst/>
          </a:prstGeom>
          <a:noFill/>
          <a:ln w="9525">
            <a:noFill/>
            <a:miter lim="800000"/>
            <a:headEnd/>
            <a:tailEnd/>
          </a:ln>
        </p:spPr>
        <p:txBody>
          <a:bodyPr wrap="none" lIns="0" tIns="0" rIns="0" bIns="0">
            <a:spAutoFit/>
          </a:bodyPr>
          <a:lstStyle/>
          <a:p>
            <a:r>
              <a:rPr kumimoji="0" lang="en-US" altLang="zh-CN" sz="1700">
                <a:solidFill>
                  <a:srgbClr val="000000"/>
                </a:solidFill>
              </a:rPr>
              <a:t>1</a:t>
            </a:r>
            <a:endParaRPr kumimoji="0" lang="en-US" altLang="zh-CN" sz="1800">
              <a:latin typeface="Arial" charset="0"/>
            </a:endParaRPr>
          </a:p>
        </p:txBody>
      </p:sp>
      <p:sp>
        <p:nvSpPr>
          <p:cNvPr id="57360" name="Rectangle 16"/>
          <p:cNvSpPr>
            <a:spLocks noChangeArrowheads="1"/>
          </p:cNvSpPr>
          <p:nvPr/>
        </p:nvSpPr>
        <p:spPr bwMode="auto">
          <a:xfrm>
            <a:off x="3000375" y="1292225"/>
            <a:ext cx="107950" cy="258763"/>
          </a:xfrm>
          <a:prstGeom prst="rect">
            <a:avLst/>
          </a:prstGeom>
          <a:noFill/>
          <a:ln w="9525">
            <a:noFill/>
            <a:miter lim="800000"/>
            <a:headEnd/>
            <a:tailEnd/>
          </a:ln>
        </p:spPr>
        <p:txBody>
          <a:bodyPr wrap="none" lIns="0" tIns="0" rIns="0" bIns="0">
            <a:spAutoFit/>
          </a:bodyPr>
          <a:lstStyle/>
          <a:p>
            <a:r>
              <a:rPr kumimoji="0" lang="en-US" altLang="zh-CN" sz="1700">
                <a:solidFill>
                  <a:srgbClr val="000000"/>
                </a:solidFill>
              </a:rPr>
              <a:t>1</a:t>
            </a:r>
            <a:endParaRPr kumimoji="0" lang="en-US" altLang="zh-CN" sz="1800">
              <a:latin typeface="Arial" charset="0"/>
            </a:endParaRPr>
          </a:p>
        </p:txBody>
      </p:sp>
      <p:sp>
        <p:nvSpPr>
          <p:cNvPr id="57361" name="Rectangle 17"/>
          <p:cNvSpPr>
            <a:spLocks noChangeArrowheads="1"/>
          </p:cNvSpPr>
          <p:nvPr/>
        </p:nvSpPr>
        <p:spPr bwMode="auto">
          <a:xfrm>
            <a:off x="6388100" y="1550988"/>
            <a:ext cx="660400" cy="396875"/>
          </a:xfrm>
          <a:prstGeom prst="rect">
            <a:avLst/>
          </a:prstGeom>
          <a:noFill/>
          <a:ln w="9525">
            <a:noFill/>
            <a:miter lim="800000"/>
            <a:headEnd/>
            <a:tailEnd/>
          </a:ln>
        </p:spPr>
        <p:txBody>
          <a:bodyPr wrap="none" lIns="0" tIns="0" rIns="0" bIns="0">
            <a:spAutoFit/>
          </a:bodyPr>
          <a:lstStyle/>
          <a:p>
            <a:r>
              <a:rPr kumimoji="0" lang="zh-CN" altLang="en-US" sz="2600">
                <a:solidFill>
                  <a:srgbClr val="000000"/>
                </a:solidFill>
                <a:latin typeface="宋体" pitchFamily="2" charset="-122"/>
              </a:rPr>
              <a:t>代入</a:t>
            </a:r>
            <a:endParaRPr kumimoji="0" lang="zh-CN" altLang="en-US" sz="1800">
              <a:latin typeface="Arial" charset="0"/>
            </a:endParaRPr>
          </a:p>
        </p:txBody>
      </p:sp>
      <p:sp>
        <p:nvSpPr>
          <p:cNvPr id="57362" name="Rectangle 18"/>
          <p:cNvSpPr>
            <a:spLocks noChangeArrowheads="1"/>
          </p:cNvSpPr>
          <p:nvPr/>
        </p:nvSpPr>
        <p:spPr bwMode="auto">
          <a:xfrm>
            <a:off x="4821238" y="1550988"/>
            <a:ext cx="330200" cy="396875"/>
          </a:xfrm>
          <a:prstGeom prst="rect">
            <a:avLst/>
          </a:prstGeom>
          <a:noFill/>
          <a:ln w="9525">
            <a:noFill/>
            <a:miter lim="800000"/>
            <a:headEnd/>
            <a:tailEnd/>
          </a:ln>
        </p:spPr>
        <p:txBody>
          <a:bodyPr wrap="none" lIns="0" tIns="0" rIns="0" bIns="0">
            <a:spAutoFit/>
          </a:bodyPr>
          <a:lstStyle/>
          <a:p>
            <a:r>
              <a:rPr kumimoji="0" lang="zh-CN" altLang="en-US" sz="2600">
                <a:solidFill>
                  <a:srgbClr val="000000"/>
                </a:solidFill>
                <a:latin typeface="宋体" pitchFamily="2" charset="-122"/>
              </a:rPr>
              <a:t>和</a:t>
            </a:r>
            <a:endParaRPr kumimoji="0" lang="zh-CN" altLang="en-US" sz="1800">
              <a:latin typeface="Arial" charset="0"/>
            </a:endParaRPr>
          </a:p>
        </p:txBody>
      </p:sp>
      <p:sp>
        <p:nvSpPr>
          <p:cNvPr id="57363" name="Rectangle 19"/>
          <p:cNvSpPr>
            <a:spLocks noChangeArrowheads="1"/>
          </p:cNvSpPr>
          <p:nvPr/>
        </p:nvSpPr>
        <p:spPr bwMode="auto">
          <a:xfrm>
            <a:off x="3455988" y="1550988"/>
            <a:ext cx="330200" cy="396875"/>
          </a:xfrm>
          <a:prstGeom prst="rect">
            <a:avLst/>
          </a:prstGeom>
          <a:noFill/>
          <a:ln w="9525">
            <a:noFill/>
            <a:miter lim="800000"/>
            <a:headEnd/>
            <a:tailEnd/>
          </a:ln>
        </p:spPr>
        <p:txBody>
          <a:bodyPr wrap="none" lIns="0" tIns="0" rIns="0" bIns="0">
            <a:spAutoFit/>
          </a:bodyPr>
          <a:lstStyle/>
          <a:p>
            <a:r>
              <a:rPr kumimoji="0" lang="zh-CN" altLang="en-US" sz="2600">
                <a:solidFill>
                  <a:srgbClr val="000000"/>
                </a:solidFill>
                <a:latin typeface="宋体" pitchFamily="2" charset="-122"/>
              </a:rPr>
              <a:t>把</a:t>
            </a:r>
            <a:endParaRPr kumimoji="0" lang="zh-CN" altLang="en-US" sz="1800">
              <a:latin typeface="Arial" charset="0"/>
            </a:endParaRPr>
          </a:p>
        </p:txBody>
      </p:sp>
      <p:sp>
        <p:nvSpPr>
          <p:cNvPr id="57364" name="Rectangle 20"/>
          <p:cNvSpPr>
            <a:spLocks noChangeArrowheads="1"/>
          </p:cNvSpPr>
          <p:nvPr/>
        </p:nvSpPr>
        <p:spPr bwMode="auto">
          <a:xfrm>
            <a:off x="6227763" y="1452563"/>
            <a:ext cx="120650" cy="258762"/>
          </a:xfrm>
          <a:prstGeom prst="rect">
            <a:avLst/>
          </a:prstGeom>
          <a:noFill/>
          <a:ln w="9525">
            <a:noFill/>
            <a:miter lim="800000"/>
            <a:headEnd/>
            <a:tailEnd/>
          </a:ln>
        </p:spPr>
        <p:txBody>
          <a:bodyPr wrap="none" lIns="0" tIns="0" rIns="0" bIns="0">
            <a:spAutoFit/>
          </a:bodyPr>
          <a:lstStyle/>
          <a:p>
            <a:r>
              <a:rPr kumimoji="0" lang="en-US" altLang="zh-CN" sz="1700" i="1">
                <a:solidFill>
                  <a:srgbClr val="000000"/>
                </a:solidFill>
              </a:rPr>
              <a:t>T</a:t>
            </a:r>
            <a:endParaRPr kumimoji="0" lang="en-US" altLang="zh-CN" sz="1800">
              <a:latin typeface="Arial" charset="0"/>
            </a:endParaRPr>
          </a:p>
        </p:txBody>
      </p:sp>
      <p:sp>
        <p:nvSpPr>
          <p:cNvPr id="57365" name="Rectangle 21"/>
          <p:cNvSpPr>
            <a:spLocks noChangeArrowheads="1"/>
          </p:cNvSpPr>
          <p:nvPr/>
        </p:nvSpPr>
        <p:spPr bwMode="auto">
          <a:xfrm>
            <a:off x="5883275" y="1452563"/>
            <a:ext cx="60325" cy="258762"/>
          </a:xfrm>
          <a:prstGeom prst="rect">
            <a:avLst/>
          </a:prstGeom>
          <a:noFill/>
          <a:ln w="9525">
            <a:noFill/>
            <a:miter lim="800000"/>
            <a:headEnd/>
            <a:tailEnd/>
          </a:ln>
        </p:spPr>
        <p:txBody>
          <a:bodyPr wrap="none" lIns="0" tIns="0" rIns="0" bIns="0">
            <a:spAutoFit/>
          </a:bodyPr>
          <a:lstStyle/>
          <a:p>
            <a:r>
              <a:rPr kumimoji="0" lang="en-US" altLang="zh-CN" sz="1700" i="1">
                <a:solidFill>
                  <a:srgbClr val="000000"/>
                </a:solidFill>
              </a:rPr>
              <a:t>j</a:t>
            </a:r>
            <a:endParaRPr kumimoji="0" lang="en-US" altLang="zh-CN" sz="1800">
              <a:latin typeface="Arial" charset="0"/>
            </a:endParaRPr>
          </a:p>
        </p:txBody>
      </p:sp>
      <p:sp>
        <p:nvSpPr>
          <p:cNvPr id="57366" name="Rectangle 22"/>
          <p:cNvSpPr>
            <a:spLocks noChangeArrowheads="1"/>
          </p:cNvSpPr>
          <p:nvPr/>
        </p:nvSpPr>
        <p:spPr bwMode="auto">
          <a:xfrm>
            <a:off x="5678488" y="1541463"/>
            <a:ext cx="146050" cy="396875"/>
          </a:xfrm>
          <a:prstGeom prst="rect">
            <a:avLst/>
          </a:prstGeom>
          <a:noFill/>
          <a:ln w="9525">
            <a:noFill/>
            <a:miter lim="800000"/>
            <a:headEnd/>
            <a:tailEnd/>
          </a:ln>
        </p:spPr>
        <p:txBody>
          <a:bodyPr wrap="none" lIns="0" tIns="0" rIns="0" bIns="0">
            <a:spAutoFit/>
          </a:bodyPr>
          <a:lstStyle/>
          <a:p>
            <a:r>
              <a:rPr kumimoji="0" lang="en-US" altLang="zh-CN" sz="2600" i="1">
                <a:solidFill>
                  <a:srgbClr val="000000"/>
                </a:solidFill>
              </a:rPr>
              <a:t>e</a:t>
            </a:r>
            <a:endParaRPr kumimoji="0" lang="en-US" altLang="zh-CN" sz="1800">
              <a:latin typeface="Arial" charset="0"/>
            </a:endParaRPr>
          </a:p>
        </p:txBody>
      </p:sp>
      <p:sp>
        <p:nvSpPr>
          <p:cNvPr id="57367" name="Rectangle 23"/>
          <p:cNvSpPr>
            <a:spLocks noChangeArrowheads="1"/>
          </p:cNvSpPr>
          <p:nvPr/>
        </p:nvSpPr>
        <p:spPr bwMode="auto">
          <a:xfrm>
            <a:off x="5221288" y="1541463"/>
            <a:ext cx="128587" cy="396875"/>
          </a:xfrm>
          <a:prstGeom prst="rect">
            <a:avLst/>
          </a:prstGeom>
          <a:noFill/>
          <a:ln w="9525">
            <a:noFill/>
            <a:miter lim="800000"/>
            <a:headEnd/>
            <a:tailEnd/>
          </a:ln>
        </p:spPr>
        <p:txBody>
          <a:bodyPr wrap="none" lIns="0" tIns="0" rIns="0" bIns="0">
            <a:spAutoFit/>
          </a:bodyPr>
          <a:lstStyle/>
          <a:p>
            <a:r>
              <a:rPr kumimoji="0" lang="en-US" altLang="zh-CN" sz="2600" i="1">
                <a:solidFill>
                  <a:srgbClr val="000000"/>
                </a:solidFill>
              </a:rPr>
              <a:t>z</a:t>
            </a:r>
            <a:endParaRPr kumimoji="0" lang="en-US" altLang="zh-CN" sz="1800">
              <a:latin typeface="Arial" charset="0"/>
            </a:endParaRPr>
          </a:p>
        </p:txBody>
      </p:sp>
      <p:sp>
        <p:nvSpPr>
          <p:cNvPr id="57368" name="Rectangle 24"/>
          <p:cNvSpPr>
            <a:spLocks noChangeArrowheads="1"/>
          </p:cNvSpPr>
          <p:nvPr/>
        </p:nvSpPr>
        <p:spPr bwMode="auto">
          <a:xfrm>
            <a:off x="4340225" y="1541463"/>
            <a:ext cx="92075" cy="396875"/>
          </a:xfrm>
          <a:prstGeom prst="rect">
            <a:avLst/>
          </a:prstGeom>
          <a:noFill/>
          <a:ln w="9525">
            <a:noFill/>
            <a:miter lim="800000"/>
            <a:headEnd/>
            <a:tailEnd/>
          </a:ln>
        </p:spPr>
        <p:txBody>
          <a:bodyPr wrap="none" lIns="0" tIns="0" rIns="0" bIns="0">
            <a:spAutoFit/>
          </a:bodyPr>
          <a:lstStyle/>
          <a:p>
            <a:r>
              <a:rPr kumimoji="0" lang="en-US" altLang="zh-CN" sz="2600" i="1">
                <a:solidFill>
                  <a:srgbClr val="000000"/>
                </a:solidFill>
              </a:rPr>
              <a:t>j</a:t>
            </a:r>
            <a:endParaRPr kumimoji="0" lang="en-US" altLang="zh-CN" sz="1800">
              <a:latin typeface="Arial" charset="0"/>
            </a:endParaRPr>
          </a:p>
        </p:txBody>
      </p:sp>
      <p:sp>
        <p:nvSpPr>
          <p:cNvPr id="57369" name="Rectangle 25"/>
          <p:cNvSpPr>
            <a:spLocks noChangeArrowheads="1"/>
          </p:cNvSpPr>
          <p:nvPr/>
        </p:nvSpPr>
        <p:spPr bwMode="auto">
          <a:xfrm>
            <a:off x="3821113" y="1541463"/>
            <a:ext cx="128587" cy="396875"/>
          </a:xfrm>
          <a:prstGeom prst="rect">
            <a:avLst/>
          </a:prstGeom>
          <a:noFill/>
          <a:ln w="9525">
            <a:noFill/>
            <a:miter lim="800000"/>
            <a:headEnd/>
            <a:tailEnd/>
          </a:ln>
        </p:spPr>
        <p:txBody>
          <a:bodyPr wrap="none" lIns="0" tIns="0" rIns="0" bIns="0">
            <a:spAutoFit/>
          </a:bodyPr>
          <a:lstStyle/>
          <a:p>
            <a:r>
              <a:rPr kumimoji="0" lang="en-US" altLang="zh-CN" sz="2600" i="1">
                <a:solidFill>
                  <a:srgbClr val="000000"/>
                </a:solidFill>
              </a:rPr>
              <a:t>s</a:t>
            </a:r>
            <a:endParaRPr kumimoji="0" lang="en-US" altLang="zh-CN" sz="1800">
              <a:latin typeface="Arial" charset="0"/>
            </a:endParaRPr>
          </a:p>
        </p:txBody>
      </p:sp>
      <p:sp>
        <p:nvSpPr>
          <p:cNvPr id="57370" name="Rectangle 26"/>
          <p:cNvSpPr>
            <a:spLocks noChangeArrowheads="1"/>
          </p:cNvSpPr>
          <p:nvPr/>
        </p:nvSpPr>
        <p:spPr bwMode="auto">
          <a:xfrm>
            <a:off x="2735263" y="1812925"/>
            <a:ext cx="128587" cy="396875"/>
          </a:xfrm>
          <a:prstGeom prst="rect">
            <a:avLst/>
          </a:prstGeom>
          <a:noFill/>
          <a:ln w="9525">
            <a:noFill/>
            <a:miter lim="800000"/>
            <a:headEnd/>
            <a:tailEnd/>
          </a:ln>
        </p:spPr>
        <p:txBody>
          <a:bodyPr wrap="none" lIns="0" tIns="0" rIns="0" bIns="0">
            <a:spAutoFit/>
          </a:bodyPr>
          <a:lstStyle/>
          <a:p>
            <a:r>
              <a:rPr kumimoji="0" lang="en-US" altLang="zh-CN" sz="2600" i="1">
                <a:solidFill>
                  <a:srgbClr val="000000"/>
                </a:solidFill>
              </a:rPr>
              <a:t>z</a:t>
            </a:r>
            <a:endParaRPr kumimoji="0" lang="en-US" altLang="zh-CN" sz="1800">
              <a:latin typeface="Arial" charset="0"/>
            </a:endParaRPr>
          </a:p>
        </p:txBody>
      </p:sp>
      <p:sp>
        <p:nvSpPr>
          <p:cNvPr id="57371" name="Rectangle 27"/>
          <p:cNvSpPr>
            <a:spLocks noChangeArrowheads="1"/>
          </p:cNvSpPr>
          <p:nvPr/>
        </p:nvSpPr>
        <p:spPr bwMode="auto">
          <a:xfrm>
            <a:off x="2725738" y="1336675"/>
            <a:ext cx="128587" cy="396875"/>
          </a:xfrm>
          <a:prstGeom prst="rect">
            <a:avLst/>
          </a:prstGeom>
          <a:noFill/>
          <a:ln w="9525">
            <a:noFill/>
            <a:miter lim="800000"/>
            <a:headEnd/>
            <a:tailEnd/>
          </a:ln>
        </p:spPr>
        <p:txBody>
          <a:bodyPr wrap="none" lIns="0" tIns="0" rIns="0" bIns="0">
            <a:spAutoFit/>
          </a:bodyPr>
          <a:lstStyle/>
          <a:p>
            <a:r>
              <a:rPr kumimoji="0" lang="en-US" altLang="zh-CN" sz="2600" i="1">
                <a:solidFill>
                  <a:srgbClr val="000000"/>
                </a:solidFill>
              </a:rPr>
              <a:t>z</a:t>
            </a:r>
            <a:endParaRPr kumimoji="0" lang="en-US" altLang="zh-CN" sz="1800">
              <a:latin typeface="Arial" charset="0"/>
            </a:endParaRPr>
          </a:p>
        </p:txBody>
      </p:sp>
      <p:sp>
        <p:nvSpPr>
          <p:cNvPr id="57372" name="Rectangle 28"/>
          <p:cNvSpPr>
            <a:spLocks noChangeArrowheads="1"/>
          </p:cNvSpPr>
          <p:nvPr/>
        </p:nvSpPr>
        <p:spPr bwMode="auto">
          <a:xfrm>
            <a:off x="1984375" y="1797050"/>
            <a:ext cx="184150" cy="396875"/>
          </a:xfrm>
          <a:prstGeom prst="rect">
            <a:avLst/>
          </a:prstGeom>
          <a:noFill/>
          <a:ln w="9525">
            <a:noFill/>
            <a:miter lim="800000"/>
            <a:headEnd/>
            <a:tailEnd/>
          </a:ln>
        </p:spPr>
        <p:txBody>
          <a:bodyPr wrap="none" lIns="0" tIns="0" rIns="0" bIns="0">
            <a:spAutoFit/>
          </a:bodyPr>
          <a:lstStyle/>
          <a:p>
            <a:r>
              <a:rPr kumimoji="0" lang="en-US" altLang="zh-CN" sz="2600" i="1">
                <a:solidFill>
                  <a:srgbClr val="000000"/>
                </a:solidFill>
              </a:rPr>
              <a:t>T</a:t>
            </a:r>
            <a:endParaRPr kumimoji="0" lang="en-US" altLang="zh-CN" sz="1800">
              <a:latin typeface="Arial" charset="0"/>
            </a:endParaRPr>
          </a:p>
        </p:txBody>
      </p:sp>
      <p:sp>
        <p:nvSpPr>
          <p:cNvPr id="57373" name="Rectangle 29"/>
          <p:cNvSpPr>
            <a:spLocks noChangeArrowheads="1"/>
          </p:cNvSpPr>
          <p:nvPr/>
        </p:nvSpPr>
        <p:spPr bwMode="auto">
          <a:xfrm>
            <a:off x="1524000" y="1541463"/>
            <a:ext cx="128588" cy="396875"/>
          </a:xfrm>
          <a:prstGeom prst="rect">
            <a:avLst/>
          </a:prstGeom>
          <a:noFill/>
          <a:ln w="9525">
            <a:noFill/>
            <a:miter lim="800000"/>
            <a:headEnd/>
            <a:tailEnd/>
          </a:ln>
        </p:spPr>
        <p:txBody>
          <a:bodyPr wrap="none" lIns="0" tIns="0" rIns="0" bIns="0">
            <a:spAutoFit/>
          </a:bodyPr>
          <a:lstStyle/>
          <a:p>
            <a:r>
              <a:rPr kumimoji="0" lang="en-US" altLang="zh-CN" sz="2600" i="1">
                <a:solidFill>
                  <a:srgbClr val="000000"/>
                </a:solidFill>
              </a:rPr>
              <a:t>s</a:t>
            </a:r>
            <a:endParaRPr kumimoji="0" lang="en-US" altLang="zh-CN" sz="1800">
              <a:latin typeface="Arial" charset="0"/>
            </a:endParaRPr>
          </a:p>
        </p:txBody>
      </p:sp>
      <p:sp>
        <p:nvSpPr>
          <p:cNvPr id="57374" name="Rectangle 30"/>
          <p:cNvSpPr>
            <a:spLocks noChangeArrowheads="1"/>
          </p:cNvSpPr>
          <p:nvPr/>
        </p:nvSpPr>
        <p:spPr bwMode="auto">
          <a:xfrm>
            <a:off x="5957888" y="1428750"/>
            <a:ext cx="147637" cy="258763"/>
          </a:xfrm>
          <a:prstGeom prst="rect">
            <a:avLst/>
          </a:prstGeom>
          <a:noFill/>
          <a:ln w="9525">
            <a:noFill/>
            <a:miter lim="800000"/>
            <a:headEnd/>
            <a:tailEnd/>
          </a:ln>
        </p:spPr>
        <p:txBody>
          <a:bodyPr wrap="none" lIns="0" tIns="0" rIns="0" bIns="0">
            <a:spAutoFit/>
          </a:bodyPr>
          <a:lstStyle/>
          <a:p>
            <a:r>
              <a:rPr kumimoji="0" lang="en-US" altLang="zh-CN" sz="1700" i="1">
                <a:solidFill>
                  <a:srgbClr val="000000"/>
                </a:solidFill>
                <a:latin typeface="Symbol" pitchFamily="18" charset="2"/>
              </a:rPr>
              <a:t>w</a:t>
            </a:r>
            <a:endParaRPr kumimoji="0" lang="en-US" altLang="zh-CN" sz="1800">
              <a:latin typeface="Arial" charset="0"/>
            </a:endParaRPr>
          </a:p>
        </p:txBody>
      </p:sp>
      <p:sp>
        <p:nvSpPr>
          <p:cNvPr id="57375" name="Rectangle 31"/>
          <p:cNvSpPr>
            <a:spLocks noChangeArrowheads="1"/>
          </p:cNvSpPr>
          <p:nvPr/>
        </p:nvSpPr>
        <p:spPr bwMode="auto">
          <a:xfrm>
            <a:off x="4454525" y="1503363"/>
            <a:ext cx="227013" cy="396875"/>
          </a:xfrm>
          <a:prstGeom prst="rect">
            <a:avLst/>
          </a:prstGeom>
          <a:noFill/>
          <a:ln w="9525">
            <a:noFill/>
            <a:miter lim="800000"/>
            <a:headEnd/>
            <a:tailEnd/>
          </a:ln>
        </p:spPr>
        <p:txBody>
          <a:bodyPr wrap="none" lIns="0" tIns="0" rIns="0" bIns="0">
            <a:spAutoFit/>
          </a:bodyPr>
          <a:lstStyle/>
          <a:p>
            <a:r>
              <a:rPr kumimoji="0" lang="en-US" altLang="zh-CN" sz="2600" i="1">
                <a:solidFill>
                  <a:srgbClr val="000000"/>
                </a:solidFill>
                <a:latin typeface="Symbol" pitchFamily="18" charset="2"/>
              </a:rPr>
              <a:t>w</a:t>
            </a:r>
            <a:endParaRPr kumimoji="0" lang="en-US" altLang="zh-CN" sz="1800">
              <a:latin typeface="Arial" charset="0"/>
            </a:endParaRPr>
          </a:p>
        </p:txBody>
      </p:sp>
      <p:sp>
        <p:nvSpPr>
          <p:cNvPr id="57376" name="Rectangle 32"/>
          <p:cNvSpPr>
            <a:spLocks noChangeArrowheads="1"/>
          </p:cNvSpPr>
          <p:nvPr/>
        </p:nvSpPr>
        <p:spPr bwMode="auto">
          <a:xfrm>
            <a:off x="5432425" y="1503363"/>
            <a:ext cx="180975" cy="396875"/>
          </a:xfrm>
          <a:prstGeom prst="rect">
            <a:avLst/>
          </a:prstGeom>
          <a:noFill/>
          <a:ln w="9525">
            <a:noFill/>
            <a:miter lim="800000"/>
            <a:headEnd/>
            <a:tailEnd/>
          </a:ln>
        </p:spPr>
        <p:txBody>
          <a:bodyPr wrap="none" lIns="0" tIns="0" rIns="0" bIns="0">
            <a:spAutoFit/>
          </a:bodyPr>
          <a:lstStyle/>
          <a:p>
            <a:r>
              <a:rPr kumimoji="0" lang="en-US" altLang="zh-CN" sz="2600">
                <a:solidFill>
                  <a:srgbClr val="000000"/>
                </a:solidFill>
                <a:latin typeface="Symbol" pitchFamily="18" charset="2"/>
              </a:rPr>
              <a:t>=</a:t>
            </a:r>
            <a:endParaRPr kumimoji="0" lang="en-US" altLang="zh-CN" sz="1800">
              <a:latin typeface="Arial" charset="0"/>
            </a:endParaRPr>
          </a:p>
        </p:txBody>
      </p:sp>
      <p:sp>
        <p:nvSpPr>
          <p:cNvPr id="57377" name="Rectangle 33"/>
          <p:cNvSpPr>
            <a:spLocks noChangeArrowheads="1"/>
          </p:cNvSpPr>
          <p:nvPr/>
        </p:nvSpPr>
        <p:spPr bwMode="auto">
          <a:xfrm>
            <a:off x="4027488" y="1503363"/>
            <a:ext cx="180975" cy="396875"/>
          </a:xfrm>
          <a:prstGeom prst="rect">
            <a:avLst/>
          </a:prstGeom>
          <a:noFill/>
          <a:ln w="9525">
            <a:noFill/>
            <a:miter lim="800000"/>
            <a:headEnd/>
            <a:tailEnd/>
          </a:ln>
        </p:spPr>
        <p:txBody>
          <a:bodyPr wrap="none" lIns="0" tIns="0" rIns="0" bIns="0">
            <a:spAutoFit/>
          </a:bodyPr>
          <a:lstStyle/>
          <a:p>
            <a:r>
              <a:rPr kumimoji="0" lang="en-US" altLang="zh-CN" sz="2600">
                <a:solidFill>
                  <a:srgbClr val="000000"/>
                </a:solidFill>
                <a:latin typeface="Symbol" pitchFamily="18" charset="2"/>
              </a:rPr>
              <a:t>=</a:t>
            </a:r>
            <a:endParaRPr kumimoji="0" lang="en-US" altLang="zh-CN" sz="1800">
              <a:latin typeface="Arial" charset="0"/>
            </a:endParaRPr>
          </a:p>
        </p:txBody>
      </p:sp>
      <p:sp>
        <p:nvSpPr>
          <p:cNvPr id="57378" name="Rectangle 34"/>
          <p:cNvSpPr>
            <a:spLocks noChangeArrowheads="1"/>
          </p:cNvSpPr>
          <p:nvPr/>
        </p:nvSpPr>
        <p:spPr bwMode="auto">
          <a:xfrm>
            <a:off x="2463800" y="1774825"/>
            <a:ext cx="180975" cy="396875"/>
          </a:xfrm>
          <a:prstGeom prst="rect">
            <a:avLst/>
          </a:prstGeom>
          <a:noFill/>
          <a:ln w="9525">
            <a:noFill/>
            <a:miter lim="800000"/>
            <a:headEnd/>
            <a:tailEnd/>
          </a:ln>
        </p:spPr>
        <p:txBody>
          <a:bodyPr wrap="none" lIns="0" tIns="0" rIns="0" bIns="0">
            <a:spAutoFit/>
          </a:bodyPr>
          <a:lstStyle/>
          <a:p>
            <a:r>
              <a:rPr kumimoji="0" lang="en-US" altLang="zh-CN" sz="2600">
                <a:solidFill>
                  <a:srgbClr val="000000"/>
                </a:solidFill>
                <a:latin typeface="Symbol" pitchFamily="18" charset="2"/>
              </a:rPr>
              <a:t>+</a:t>
            </a:r>
            <a:endParaRPr kumimoji="0" lang="en-US" altLang="zh-CN" sz="1800">
              <a:latin typeface="Arial" charset="0"/>
            </a:endParaRPr>
          </a:p>
        </p:txBody>
      </p:sp>
      <p:sp>
        <p:nvSpPr>
          <p:cNvPr id="57379" name="Rectangle 35"/>
          <p:cNvSpPr>
            <a:spLocks noChangeArrowheads="1"/>
          </p:cNvSpPr>
          <p:nvPr/>
        </p:nvSpPr>
        <p:spPr bwMode="auto">
          <a:xfrm>
            <a:off x="2457450" y="1298575"/>
            <a:ext cx="180975" cy="396875"/>
          </a:xfrm>
          <a:prstGeom prst="rect">
            <a:avLst/>
          </a:prstGeom>
          <a:noFill/>
          <a:ln w="9525">
            <a:noFill/>
            <a:miter lim="800000"/>
            <a:headEnd/>
            <a:tailEnd/>
          </a:ln>
        </p:spPr>
        <p:txBody>
          <a:bodyPr wrap="none" lIns="0" tIns="0" rIns="0" bIns="0">
            <a:spAutoFit/>
          </a:bodyPr>
          <a:lstStyle/>
          <a:p>
            <a:r>
              <a:rPr kumimoji="0" lang="en-US" altLang="zh-CN" sz="2600">
                <a:solidFill>
                  <a:srgbClr val="000000"/>
                </a:solidFill>
                <a:latin typeface="Symbol" pitchFamily="18" charset="2"/>
              </a:rPr>
              <a:t>-</a:t>
            </a:r>
            <a:endParaRPr kumimoji="0" lang="en-US" altLang="zh-CN" sz="1800">
              <a:latin typeface="Arial" charset="0"/>
            </a:endParaRPr>
          </a:p>
        </p:txBody>
      </p:sp>
      <p:sp>
        <p:nvSpPr>
          <p:cNvPr id="57380" name="Rectangle 36"/>
          <p:cNvSpPr>
            <a:spLocks noChangeArrowheads="1"/>
          </p:cNvSpPr>
          <p:nvPr/>
        </p:nvSpPr>
        <p:spPr bwMode="auto">
          <a:xfrm>
            <a:off x="1728788" y="1503363"/>
            <a:ext cx="180975" cy="396875"/>
          </a:xfrm>
          <a:prstGeom prst="rect">
            <a:avLst/>
          </a:prstGeom>
          <a:noFill/>
          <a:ln w="9525">
            <a:noFill/>
            <a:miter lim="800000"/>
            <a:headEnd/>
            <a:tailEnd/>
          </a:ln>
        </p:spPr>
        <p:txBody>
          <a:bodyPr wrap="none" lIns="0" tIns="0" rIns="0" bIns="0">
            <a:spAutoFit/>
          </a:bodyPr>
          <a:lstStyle/>
          <a:p>
            <a:r>
              <a:rPr kumimoji="0" lang="en-US" altLang="zh-CN" sz="2600">
                <a:solidFill>
                  <a:srgbClr val="000000"/>
                </a:solidFill>
                <a:latin typeface="Symbol" pitchFamily="18" charset="2"/>
              </a:rPr>
              <a:t>=</a:t>
            </a:r>
            <a:endParaRPr kumimoji="0" lang="en-US" altLang="zh-CN" sz="1800">
              <a:latin typeface="Arial" charset="0"/>
            </a:endParaRPr>
          </a:p>
        </p:txBody>
      </p:sp>
      <p:sp>
        <p:nvSpPr>
          <p:cNvPr id="57381" name="Rectangle 37"/>
          <p:cNvSpPr>
            <a:spLocks noChangeArrowheads="1"/>
          </p:cNvSpPr>
          <p:nvPr/>
        </p:nvSpPr>
        <p:spPr bwMode="auto">
          <a:xfrm>
            <a:off x="2895600" y="1744663"/>
            <a:ext cx="119063" cy="258762"/>
          </a:xfrm>
          <a:prstGeom prst="rect">
            <a:avLst/>
          </a:prstGeom>
          <a:noFill/>
          <a:ln w="9525">
            <a:noFill/>
            <a:miter lim="800000"/>
            <a:headEnd/>
            <a:tailEnd/>
          </a:ln>
        </p:spPr>
        <p:txBody>
          <a:bodyPr wrap="none" lIns="0" tIns="0" rIns="0" bIns="0">
            <a:spAutoFit/>
          </a:bodyPr>
          <a:lstStyle/>
          <a:p>
            <a:r>
              <a:rPr kumimoji="0" lang="en-US" altLang="zh-CN" sz="1700">
                <a:solidFill>
                  <a:srgbClr val="000000"/>
                </a:solidFill>
                <a:latin typeface="Symbol" pitchFamily="18" charset="2"/>
              </a:rPr>
              <a:t>-</a:t>
            </a:r>
            <a:endParaRPr kumimoji="0" lang="en-US" altLang="zh-CN" sz="1800">
              <a:latin typeface="Arial" charset="0"/>
            </a:endParaRPr>
          </a:p>
        </p:txBody>
      </p:sp>
      <p:sp>
        <p:nvSpPr>
          <p:cNvPr id="57382" name="Rectangle 38"/>
          <p:cNvSpPr>
            <a:spLocks noChangeArrowheads="1"/>
          </p:cNvSpPr>
          <p:nvPr/>
        </p:nvSpPr>
        <p:spPr bwMode="auto">
          <a:xfrm>
            <a:off x="2886075" y="1268413"/>
            <a:ext cx="119063" cy="258762"/>
          </a:xfrm>
          <a:prstGeom prst="rect">
            <a:avLst/>
          </a:prstGeom>
          <a:noFill/>
          <a:ln w="9525">
            <a:noFill/>
            <a:miter lim="800000"/>
            <a:headEnd/>
            <a:tailEnd/>
          </a:ln>
        </p:spPr>
        <p:txBody>
          <a:bodyPr wrap="none" lIns="0" tIns="0" rIns="0" bIns="0">
            <a:spAutoFit/>
          </a:bodyPr>
          <a:lstStyle/>
          <a:p>
            <a:r>
              <a:rPr kumimoji="0" lang="en-US" altLang="zh-CN" sz="1700">
                <a:solidFill>
                  <a:srgbClr val="000000"/>
                </a:solidFill>
                <a:latin typeface="Symbol" pitchFamily="18" charset="2"/>
              </a:rPr>
              <a:t>-</a:t>
            </a:r>
            <a:endParaRPr kumimoji="0" lang="en-US" altLang="zh-CN" sz="1800">
              <a:latin typeface="Arial" charset="0"/>
            </a:endParaRPr>
          </a:p>
        </p:txBody>
      </p:sp>
    </p:spTree>
  </p:cSld>
  <p:clrMapOvr>
    <a:masterClrMapping/>
  </p:clrMapOvr>
  <p:transition>
    <p:push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5"/>
          <p:cNvSpPr>
            <a:spLocks noChangeArrowheads="1"/>
          </p:cNvSpPr>
          <p:nvPr/>
        </p:nvSpPr>
        <p:spPr bwMode="auto">
          <a:xfrm>
            <a:off x="574675" y="3716338"/>
            <a:ext cx="8569325" cy="2428875"/>
          </a:xfrm>
          <a:prstGeom prst="rect">
            <a:avLst/>
          </a:prstGeom>
          <a:noFill/>
          <a:ln w="9525">
            <a:noFill/>
            <a:miter lim="800000"/>
            <a:headEnd/>
            <a:tailEnd/>
          </a:ln>
          <a:effectLst/>
        </p:spPr>
        <p:txBody>
          <a:bodyPr>
            <a:spAutoFit/>
          </a:bodyPr>
          <a:lstStyle/>
          <a:p>
            <a:pPr>
              <a:lnSpc>
                <a:spcPct val="160000"/>
              </a:lnSpc>
            </a:pPr>
            <a:r>
              <a:rPr kumimoji="0" lang="en-US" altLang="zh-CN" sz="2400" b="1" i="1">
                <a:effectLst>
                  <a:outerShdw blurRad="38100" dist="38100" dir="2700000" algn="tl">
                    <a:srgbClr val="C0C0C0"/>
                  </a:outerShdw>
                </a:effectLst>
              </a:rPr>
              <a:t>s</a:t>
            </a:r>
            <a:r>
              <a:rPr kumimoji="0" lang="zh-CN" altLang="en-US" sz="2400" b="1">
                <a:effectLst>
                  <a:outerShdw blurRad="38100" dist="38100" dir="2700000" algn="tl">
                    <a:srgbClr val="C0C0C0"/>
                  </a:outerShdw>
                </a:effectLst>
              </a:rPr>
              <a:t>平面和</a:t>
            </a:r>
            <a:r>
              <a:rPr kumimoji="0" lang="en-US" altLang="zh-CN" sz="2400" b="1">
                <a:effectLst>
                  <a:outerShdw blurRad="38100" dist="38100" dir="2700000" algn="tl">
                    <a:srgbClr val="C0C0C0"/>
                  </a:outerShdw>
                </a:effectLst>
              </a:rPr>
              <a:t>z</a:t>
            </a:r>
            <a:r>
              <a:rPr kumimoji="0" lang="zh-CN" altLang="en-US" sz="2400" b="1">
                <a:effectLst>
                  <a:outerShdw blurRad="38100" dist="38100" dir="2700000" algn="tl">
                    <a:srgbClr val="C0C0C0"/>
                  </a:outerShdw>
                </a:effectLst>
              </a:rPr>
              <a:t>平面的频率特性呈非线性关系，</a:t>
            </a:r>
            <a:r>
              <a:rPr kumimoji="0" lang="en-US" altLang="zh-CN" sz="2400" b="1" i="1">
                <a:effectLst>
                  <a:outerShdw blurRad="38100" dist="38100" dir="2700000" algn="tl">
                    <a:srgbClr val="C0C0C0"/>
                  </a:outerShdw>
                </a:effectLst>
              </a:rPr>
              <a:t>ω </a:t>
            </a:r>
            <a:r>
              <a:rPr kumimoji="0" lang="zh-CN" altLang="en-US" sz="2400" b="1">
                <a:effectLst>
                  <a:outerShdw blurRad="38100" dist="38100" dir="2700000" algn="tl">
                    <a:srgbClr val="C0C0C0"/>
                  </a:outerShdw>
                </a:effectLst>
              </a:rPr>
              <a:t>由</a:t>
            </a:r>
            <a:r>
              <a:rPr kumimoji="0" lang="en-US" altLang="zh-CN" sz="2400" b="1">
                <a:effectLst>
                  <a:outerShdw blurRad="38100" dist="38100" dir="2700000" algn="tl">
                    <a:srgbClr val="C0C0C0"/>
                  </a:outerShdw>
                </a:effectLst>
              </a:rPr>
              <a:t>0→±∞ </a:t>
            </a:r>
            <a:r>
              <a:rPr kumimoji="0" lang="zh-CN" altLang="en-US" sz="2400" b="1">
                <a:effectLst>
                  <a:outerShdw blurRad="38100" dist="38100" dir="2700000" algn="tl">
                    <a:srgbClr val="C0C0C0"/>
                  </a:outerShdw>
                </a:effectLst>
              </a:rPr>
              <a:t>时，</a:t>
            </a:r>
          </a:p>
          <a:p>
            <a:pPr>
              <a:lnSpc>
                <a:spcPct val="160000"/>
              </a:lnSpc>
            </a:pPr>
            <a:r>
              <a:rPr kumimoji="0" lang="zh-CN" altLang="en-US" sz="2400" b="1" i="1">
                <a:effectLst>
                  <a:outerShdw blurRad="38100" dist="38100" dir="2700000" algn="tl">
                    <a:srgbClr val="C0C0C0"/>
                  </a:outerShdw>
                </a:effectLst>
              </a:rPr>
              <a:t>            </a:t>
            </a:r>
            <a:r>
              <a:rPr kumimoji="0" lang="zh-CN" altLang="en-US" sz="2400" b="1">
                <a:effectLst>
                  <a:outerShdw blurRad="38100" dist="38100" dir="2700000" algn="tl">
                    <a:srgbClr val="C0C0C0"/>
                  </a:outerShdw>
                </a:effectLst>
              </a:rPr>
              <a:t>由</a:t>
            </a:r>
            <a:r>
              <a:rPr kumimoji="0" lang="en-US" altLang="zh-CN" sz="2400" b="1">
                <a:effectLst>
                  <a:outerShdw blurRad="38100" dist="38100" dir="2700000" algn="tl">
                    <a:srgbClr val="C0C0C0"/>
                  </a:outerShdw>
                </a:effectLst>
              </a:rPr>
              <a:t>0 → ±π</a:t>
            </a:r>
            <a:r>
              <a:rPr kumimoji="0" lang="zh-CN" altLang="en-US" sz="2400" b="1">
                <a:effectLst>
                  <a:outerShdw blurRad="38100" dist="38100" dir="2700000" algn="tl">
                    <a:srgbClr val="C0C0C0"/>
                  </a:outerShdw>
                </a:effectLst>
              </a:rPr>
              <a:t>，即 </a:t>
            </a:r>
            <a:r>
              <a:rPr kumimoji="0" lang="en-US" altLang="zh-CN" sz="2400" b="1" i="1">
                <a:effectLst>
                  <a:outerShdw blurRad="38100" dist="38100" dir="2700000" algn="tl">
                    <a:srgbClr val="C0C0C0"/>
                  </a:outerShdw>
                </a:effectLst>
              </a:rPr>
              <a:t>S </a:t>
            </a:r>
            <a:r>
              <a:rPr kumimoji="0" lang="zh-CN" altLang="en-US" sz="2400" b="1">
                <a:effectLst>
                  <a:outerShdw blurRad="38100" dist="38100" dir="2700000" algn="tl">
                    <a:srgbClr val="C0C0C0"/>
                  </a:outerShdw>
                </a:effectLst>
              </a:rPr>
              <a:t>平面在 </a:t>
            </a:r>
            <a:r>
              <a:rPr kumimoji="0" lang="en-US" altLang="zh-CN" sz="2400" b="1" i="1">
                <a:effectLst>
                  <a:outerShdw blurRad="38100" dist="38100" dir="2700000" algn="tl">
                    <a:srgbClr val="C0C0C0"/>
                  </a:outerShdw>
                </a:effectLst>
              </a:rPr>
              <a:t>Z </a:t>
            </a:r>
            <a:r>
              <a:rPr kumimoji="0" lang="zh-CN" altLang="en-US" sz="2400" b="1">
                <a:effectLst>
                  <a:outerShdw blurRad="38100" dist="38100" dir="2700000" algn="tl">
                    <a:srgbClr val="C0C0C0"/>
                  </a:outerShdw>
                </a:effectLst>
              </a:rPr>
              <a:t>平面的投影为 </a:t>
            </a:r>
            <a:r>
              <a:rPr kumimoji="0" lang="en-US" altLang="zh-CN" sz="2400" b="1">
                <a:effectLst>
                  <a:outerShdw blurRad="38100" dist="38100" dir="2700000" algn="tl">
                    <a:srgbClr val="C0C0C0"/>
                  </a:outerShdw>
                </a:effectLst>
              </a:rPr>
              <a:t>±</a:t>
            </a:r>
            <a:r>
              <a:rPr kumimoji="0" lang="en-US" altLang="zh-CN" sz="2400" b="1" i="1">
                <a:effectLst>
                  <a:outerShdw blurRad="38100" dist="38100" dir="2700000" algn="tl">
                    <a:srgbClr val="C0C0C0"/>
                  </a:outerShdw>
                </a:effectLst>
              </a:rPr>
              <a:t>jπ</a:t>
            </a:r>
            <a:r>
              <a:rPr kumimoji="0" lang="en-US" altLang="zh-CN" sz="2400" b="1">
                <a:effectLst>
                  <a:outerShdw blurRad="38100" dist="38100" dir="2700000" algn="tl">
                    <a:srgbClr val="C0C0C0"/>
                  </a:outerShdw>
                </a:effectLst>
              </a:rPr>
              <a:t>/</a:t>
            </a:r>
            <a:r>
              <a:rPr kumimoji="0" lang="en-US" altLang="zh-CN" sz="2400" b="1" i="1">
                <a:effectLst>
                  <a:outerShdw blurRad="38100" dist="38100" dir="2700000" algn="tl">
                    <a:srgbClr val="C0C0C0"/>
                  </a:outerShdw>
                </a:effectLst>
              </a:rPr>
              <a:t>T </a:t>
            </a:r>
            <a:r>
              <a:rPr kumimoji="0" lang="en-US" altLang="zh-CN" sz="2400" b="1">
                <a:effectLst>
                  <a:outerShdw blurRad="38100" dist="38100" dir="2700000" algn="tl">
                    <a:srgbClr val="C0C0C0"/>
                  </a:outerShdw>
                </a:effectLst>
              </a:rPr>
              <a:t>(±</a:t>
            </a:r>
            <a:r>
              <a:rPr kumimoji="0" lang="en-US" altLang="zh-CN" sz="2400" b="1" i="1">
                <a:effectLst>
                  <a:outerShdw blurRad="38100" dist="38100" dir="2700000" algn="tl">
                    <a:srgbClr val="C0C0C0"/>
                  </a:outerShdw>
                </a:effectLst>
              </a:rPr>
              <a:t>jωs </a:t>
            </a:r>
            <a:r>
              <a:rPr kumimoji="0" lang="en-US" altLang="zh-CN" sz="2400" b="1">
                <a:effectLst>
                  <a:outerShdw blurRad="38100" dist="38100" dir="2700000" algn="tl">
                    <a:srgbClr val="C0C0C0"/>
                  </a:outerShdw>
                </a:effectLst>
              </a:rPr>
              <a:t>/ 2 )</a:t>
            </a:r>
            <a:r>
              <a:rPr kumimoji="0" lang="zh-CN" altLang="en-US" sz="2400" b="1">
                <a:effectLst>
                  <a:outerShdw blurRad="38100" dist="38100" dir="2700000" algn="tl">
                    <a:srgbClr val="C0C0C0"/>
                  </a:outerShdw>
                </a:effectLst>
              </a:rPr>
              <a:t>之间的狭带区域。</a:t>
            </a:r>
          </a:p>
          <a:p>
            <a:pPr>
              <a:lnSpc>
                <a:spcPct val="160000"/>
              </a:lnSpc>
            </a:pPr>
            <a:r>
              <a:rPr kumimoji="0" lang="zh-CN" altLang="en-US" sz="2400" b="1">
                <a:effectLst>
                  <a:outerShdw blurRad="38100" dist="38100" dir="2700000" algn="tl">
                    <a:srgbClr val="C0C0C0"/>
                  </a:outerShdw>
                </a:effectLst>
              </a:rPr>
              <a:t> </a:t>
            </a:r>
          </a:p>
        </p:txBody>
      </p:sp>
      <p:graphicFrame>
        <p:nvGraphicFramePr>
          <p:cNvPr id="58374" name="Object 6"/>
          <p:cNvGraphicFramePr>
            <a:graphicFrameLocks noChangeAspect="1"/>
          </p:cNvGraphicFramePr>
          <p:nvPr/>
        </p:nvGraphicFramePr>
        <p:xfrm>
          <a:off x="863600" y="4508500"/>
          <a:ext cx="574675" cy="469900"/>
        </p:xfrm>
        <a:graphic>
          <a:graphicData uri="http://schemas.openxmlformats.org/presentationml/2006/ole">
            <mc:AlternateContent xmlns:mc="http://schemas.openxmlformats.org/markup-compatibility/2006">
              <mc:Choice xmlns:v="urn:schemas-microsoft-com:vml" Requires="v">
                <p:oleObj spid="_x0000_s58431" name="Equation" r:id="rId3" imgW="279400" imgH="228600" progId="Equation.DSMT4">
                  <p:embed/>
                </p:oleObj>
              </mc:Choice>
              <mc:Fallback>
                <p:oleObj name="Equation" r:id="rId3" imgW="279400" imgH="228600" progId="Equation.DSMT4">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4508500"/>
                        <a:ext cx="57467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5" name="Rectangle 7"/>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8376" name="Rectangle 8"/>
          <p:cNvSpPr>
            <a:spLocks noChangeArrowheads="1"/>
          </p:cNvSpPr>
          <p:nvPr/>
        </p:nvSpPr>
        <p:spPr bwMode="auto">
          <a:xfrm>
            <a:off x="0" y="32956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8377" name="Rectangle 9"/>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8378" name="Rectangle 10"/>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8379" name="Rectangle 11"/>
          <p:cNvSpPr>
            <a:spLocks noChangeArrowheads="1"/>
          </p:cNvSpPr>
          <p:nvPr/>
        </p:nvSpPr>
        <p:spPr bwMode="auto">
          <a:xfrm>
            <a:off x="0" y="3203575"/>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58380" name="Group 12"/>
          <p:cNvGrpSpPr>
            <a:grpSpLocks/>
          </p:cNvGrpSpPr>
          <p:nvPr/>
        </p:nvGrpSpPr>
        <p:grpSpPr bwMode="auto">
          <a:xfrm>
            <a:off x="3357563" y="954088"/>
            <a:ext cx="5378450" cy="2611437"/>
            <a:chOff x="924" y="1054"/>
            <a:chExt cx="3388" cy="1645"/>
          </a:xfrm>
        </p:grpSpPr>
        <p:sp>
          <p:nvSpPr>
            <p:cNvPr id="58381" name="Line 13"/>
            <p:cNvSpPr>
              <a:spLocks noChangeShapeType="1"/>
            </p:cNvSpPr>
            <p:nvPr/>
          </p:nvSpPr>
          <p:spPr bwMode="auto">
            <a:xfrm flipV="1">
              <a:off x="2352" y="1228"/>
              <a:ext cx="0" cy="1433"/>
            </a:xfrm>
            <a:prstGeom prst="line">
              <a:avLst/>
            </a:prstGeom>
            <a:noFill/>
            <a:ln w="28575">
              <a:solidFill>
                <a:srgbClr val="000000"/>
              </a:solidFill>
              <a:round/>
              <a:headEnd/>
              <a:tailEnd type="triangle" w="med" len="med"/>
            </a:ln>
          </p:spPr>
          <p:txBody>
            <a:bodyPr/>
            <a:lstStyle/>
            <a:p>
              <a:endParaRPr lang="zh-CN" altLang="en-US"/>
            </a:p>
          </p:txBody>
        </p:sp>
        <p:sp>
          <p:nvSpPr>
            <p:cNvPr id="58382" name="Line 14"/>
            <p:cNvSpPr>
              <a:spLocks noChangeShapeType="1"/>
            </p:cNvSpPr>
            <p:nvPr/>
          </p:nvSpPr>
          <p:spPr bwMode="auto">
            <a:xfrm>
              <a:off x="924" y="1969"/>
              <a:ext cx="2963" cy="0"/>
            </a:xfrm>
            <a:prstGeom prst="line">
              <a:avLst/>
            </a:prstGeom>
            <a:noFill/>
            <a:ln w="28575">
              <a:solidFill>
                <a:srgbClr val="000000"/>
              </a:solidFill>
              <a:round/>
              <a:headEnd/>
              <a:tailEnd type="triangle" w="med" len="med"/>
            </a:ln>
          </p:spPr>
          <p:txBody>
            <a:bodyPr/>
            <a:lstStyle/>
            <a:p>
              <a:endParaRPr lang="zh-CN" altLang="en-US"/>
            </a:p>
          </p:txBody>
        </p:sp>
        <p:sp>
          <p:nvSpPr>
            <p:cNvPr id="58383" name="Line 15"/>
            <p:cNvSpPr>
              <a:spLocks noChangeShapeType="1"/>
            </p:cNvSpPr>
            <p:nvPr/>
          </p:nvSpPr>
          <p:spPr bwMode="auto">
            <a:xfrm>
              <a:off x="945" y="1556"/>
              <a:ext cx="2737" cy="0"/>
            </a:xfrm>
            <a:prstGeom prst="line">
              <a:avLst/>
            </a:prstGeom>
            <a:noFill/>
            <a:ln w="28575">
              <a:solidFill>
                <a:srgbClr val="000000"/>
              </a:solidFill>
              <a:prstDash val="dash"/>
              <a:round/>
              <a:headEnd/>
              <a:tailEnd/>
            </a:ln>
          </p:spPr>
          <p:txBody>
            <a:bodyPr/>
            <a:lstStyle/>
            <a:p>
              <a:endParaRPr lang="zh-CN" altLang="en-US"/>
            </a:p>
          </p:txBody>
        </p:sp>
        <p:sp>
          <p:nvSpPr>
            <p:cNvPr id="58384" name="Freeform 16"/>
            <p:cNvSpPr>
              <a:spLocks/>
            </p:cNvSpPr>
            <p:nvPr/>
          </p:nvSpPr>
          <p:spPr bwMode="auto">
            <a:xfrm>
              <a:off x="1138" y="1581"/>
              <a:ext cx="2404" cy="760"/>
            </a:xfrm>
            <a:custGeom>
              <a:avLst/>
              <a:gdLst/>
              <a:ahLst/>
              <a:cxnLst>
                <a:cxn ang="0">
                  <a:pos x="0" y="1504"/>
                </a:cxn>
                <a:cxn ang="0">
                  <a:pos x="531" y="1485"/>
                </a:cxn>
                <a:cxn ang="0">
                  <a:pos x="924" y="1408"/>
                </a:cxn>
                <a:cxn ang="0">
                  <a:pos x="1260" y="1330"/>
                </a:cxn>
                <a:cxn ang="0">
                  <a:pos x="1575" y="1210"/>
                </a:cxn>
                <a:cxn ang="0">
                  <a:pos x="1885" y="1061"/>
                </a:cxn>
                <a:cxn ang="0">
                  <a:pos x="2082" y="906"/>
                </a:cxn>
                <a:cxn ang="0">
                  <a:pos x="2396" y="617"/>
                </a:cxn>
                <a:cxn ang="0">
                  <a:pos x="2651" y="386"/>
                </a:cxn>
                <a:cxn ang="0">
                  <a:pos x="2965" y="193"/>
                </a:cxn>
                <a:cxn ang="0">
                  <a:pos x="3279" y="96"/>
                </a:cxn>
                <a:cxn ang="0">
                  <a:pos x="3514" y="39"/>
                </a:cxn>
                <a:cxn ang="0">
                  <a:pos x="3848" y="0"/>
                </a:cxn>
                <a:cxn ang="0">
                  <a:pos x="4396" y="0"/>
                </a:cxn>
              </a:cxnLst>
              <a:rect l="0" t="0" r="r" b="b"/>
              <a:pathLst>
                <a:path w="4396" h="1504">
                  <a:moveTo>
                    <a:pt x="0" y="1504"/>
                  </a:moveTo>
                  <a:lnTo>
                    <a:pt x="531" y="1485"/>
                  </a:lnTo>
                  <a:lnTo>
                    <a:pt x="924" y="1408"/>
                  </a:lnTo>
                  <a:lnTo>
                    <a:pt x="1260" y="1330"/>
                  </a:lnTo>
                  <a:lnTo>
                    <a:pt x="1575" y="1210"/>
                  </a:lnTo>
                  <a:lnTo>
                    <a:pt x="1885" y="1061"/>
                  </a:lnTo>
                  <a:lnTo>
                    <a:pt x="2082" y="906"/>
                  </a:lnTo>
                  <a:lnTo>
                    <a:pt x="2396" y="617"/>
                  </a:lnTo>
                  <a:lnTo>
                    <a:pt x="2651" y="386"/>
                  </a:lnTo>
                  <a:lnTo>
                    <a:pt x="2965" y="193"/>
                  </a:lnTo>
                  <a:lnTo>
                    <a:pt x="3279" y="96"/>
                  </a:lnTo>
                  <a:lnTo>
                    <a:pt x="3514" y="39"/>
                  </a:lnTo>
                  <a:lnTo>
                    <a:pt x="3848" y="0"/>
                  </a:lnTo>
                  <a:lnTo>
                    <a:pt x="4396" y="0"/>
                  </a:lnTo>
                </a:path>
              </a:pathLst>
            </a:custGeom>
            <a:noFill/>
            <a:ln w="28575" cmpd="sng">
              <a:solidFill>
                <a:srgbClr val="000000"/>
              </a:solidFill>
              <a:round/>
              <a:headEnd type="none" w="med" len="med"/>
              <a:tailEnd type="none" w="med" len="med"/>
            </a:ln>
          </p:spPr>
          <p:txBody>
            <a:bodyPr/>
            <a:lstStyle/>
            <a:p>
              <a:endParaRPr lang="zh-CN" altLang="en-US"/>
            </a:p>
          </p:txBody>
        </p:sp>
        <p:sp>
          <p:nvSpPr>
            <p:cNvPr id="58385" name="Line 17"/>
            <p:cNvSpPr>
              <a:spLocks noChangeShapeType="1"/>
            </p:cNvSpPr>
            <p:nvPr/>
          </p:nvSpPr>
          <p:spPr bwMode="auto">
            <a:xfrm>
              <a:off x="956" y="2374"/>
              <a:ext cx="2736" cy="0"/>
            </a:xfrm>
            <a:prstGeom prst="line">
              <a:avLst/>
            </a:prstGeom>
            <a:noFill/>
            <a:ln w="28575">
              <a:solidFill>
                <a:srgbClr val="000000"/>
              </a:solidFill>
              <a:prstDash val="dash"/>
              <a:round/>
              <a:headEnd/>
              <a:tailEnd/>
            </a:ln>
          </p:spPr>
          <p:txBody>
            <a:bodyPr/>
            <a:lstStyle/>
            <a:p>
              <a:endParaRPr lang="zh-CN" altLang="en-US"/>
            </a:p>
          </p:txBody>
        </p:sp>
        <p:sp>
          <p:nvSpPr>
            <p:cNvPr id="58386" name="Text Box 18"/>
            <p:cNvSpPr txBox="1">
              <a:spLocks noChangeArrowheads="1"/>
            </p:cNvSpPr>
            <p:nvPr/>
          </p:nvSpPr>
          <p:spPr bwMode="auto">
            <a:xfrm>
              <a:off x="1916" y="1054"/>
              <a:ext cx="468" cy="371"/>
            </a:xfrm>
            <a:prstGeom prst="rect">
              <a:avLst/>
            </a:prstGeom>
            <a:noFill/>
            <a:ln w="28575">
              <a:noFill/>
              <a:miter lim="800000"/>
              <a:headEnd/>
              <a:tailEnd/>
            </a:ln>
          </p:spPr>
          <p:txBody>
            <a:bodyPr/>
            <a:lstStyle/>
            <a:p>
              <a:pPr algn="just"/>
              <a:r>
                <a:rPr kumimoji="0" lang="en-US" altLang="zh-CN" sz="2400" b="1" i="1">
                  <a:effectLst>
                    <a:outerShdw blurRad="38100" dist="38100" dir="2700000" algn="tl">
                      <a:srgbClr val="C0C0C0"/>
                    </a:outerShdw>
                  </a:effectLst>
                  <a:sym typeface="Symbol" pitchFamily="18" charset="2"/>
                </a:rPr>
                <a:t></a:t>
              </a:r>
              <a:r>
                <a:rPr kumimoji="0" lang="en-US" altLang="zh-CN" sz="2400" b="1" baseline="-25000">
                  <a:effectLst>
                    <a:outerShdw blurRad="38100" dist="38100" dir="2700000" algn="tl">
                      <a:srgbClr val="C0C0C0"/>
                    </a:outerShdw>
                  </a:effectLst>
                </a:rPr>
                <a:t>1</a:t>
              </a:r>
              <a:r>
                <a:rPr kumimoji="0" lang="en-US" altLang="zh-CN" sz="2400" b="1" i="1">
                  <a:effectLst>
                    <a:outerShdw blurRad="38100" dist="38100" dir="2700000" algn="tl">
                      <a:srgbClr val="C0C0C0"/>
                    </a:outerShdw>
                  </a:effectLst>
                </a:rPr>
                <a:t>T</a:t>
              </a:r>
              <a:endParaRPr kumimoji="0" lang="en-US" altLang="zh-CN" sz="2400" b="1">
                <a:effectLst>
                  <a:outerShdw blurRad="38100" dist="38100" dir="2700000" algn="tl">
                    <a:srgbClr val="C0C0C0"/>
                  </a:outerShdw>
                </a:effectLst>
                <a:latin typeface="Arial" charset="0"/>
              </a:endParaRPr>
            </a:p>
          </p:txBody>
        </p:sp>
        <p:sp>
          <p:nvSpPr>
            <p:cNvPr id="58387" name="Text Box 19"/>
            <p:cNvSpPr txBox="1">
              <a:spLocks noChangeArrowheads="1"/>
            </p:cNvSpPr>
            <p:nvPr/>
          </p:nvSpPr>
          <p:spPr bwMode="auto">
            <a:xfrm>
              <a:off x="3844" y="1820"/>
              <a:ext cx="468" cy="371"/>
            </a:xfrm>
            <a:prstGeom prst="rect">
              <a:avLst/>
            </a:prstGeom>
            <a:noFill/>
            <a:ln w="28575">
              <a:noFill/>
              <a:miter lim="800000"/>
              <a:headEnd/>
              <a:tailEnd/>
            </a:ln>
          </p:spPr>
          <p:txBody>
            <a:bodyPr/>
            <a:lstStyle/>
            <a:p>
              <a:pPr algn="just"/>
              <a:r>
                <a:rPr kumimoji="0" lang="en-US" altLang="zh-CN" sz="2400" b="1" i="1">
                  <a:effectLst>
                    <a:outerShdw blurRad="38100" dist="38100" dir="2700000" algn="tl">
                      <a:srgbClr val="C0C0C0"/>
                    </a:outerShdw>
                  </a:effectLst>
                  <a:sym typeface="Symbol" pitchFamily="18" charset="2"/>
                </a:rPr>
                <a:t></a:t>
              </a:r>
              <a:r>
                <a:rPr kumimoji="0" lang="en-US" altLang="zh-CN" sz="2400" b="1" i="1">
                  <a:effectLst>
                    <a:outerShdw blurRad="38100" dist="38100" dir="2700000" algn="tl">
                      <a:srgbClr val="C0C0C0"/>
                    </a:outerShdw>
                  </a:effectLst>
                </a:rPr>
                <a:t>T</a:t>
              </a:r>
              <a:endParaRPr kumimoji="0" lang="en-US" altLang="zh-CN" sz="2400" b="1">
                <a:effectLst>
                  <a:outerShdw blurRad="38100" dist="38100" dir="2700000" algn="tl">
                    <a:srgbClr val="C0C0C0"/>
                  </a:outerShdw>
                </a:effectLst>
                <a:latin typeface="Arial" charset="0"/>
              </a:endParaRPr>
            </a:p>
          </p:txBody>
        </p:sp>
        <p:sp>
          <p:nvSpPr>
            <p:cNvPr id="58388" name="Text Box 20"/>
            <p:cNvSpPr txBox="1">
              <a:spLocks noChangeArrowheads="1"/>
            </p:cNvSpPr>
            <p:nvPr/>
          </p:nvSpPr>
          <p:spPr bwMode="auto">
            <a:xfrm>
              <a:off x="2341" y="1281"/>
              <a:ext cx="468" cy="371"/>
            </a:xfrm>
            <a:prstGeom prst="rect">
              <a:avLst/>
            </a:prstGeom>
            <a:noFill/>
            <a:ln w="28575">
              <a:noFill/>
              <a:miter lim="800000"/>
              <a:headEnd/>
              <a:tailEnd/>
            </a:ln>
          </p:spPr>
          <p:txBody>
            <a:bodyPr/>
            <a:lstStyle/>
            <a:p>
              <a:pPr algn="just"/>
              <a:r>
                <a:rPr kumimoji="0" lang="en-US" altLang="zh-CN" sz="2400" b="1" i="1">
                  <a:effectLst>
                    <a:outerShdw blurRad="38100" dist="38100" dir="2700000" algn="tl">
                      <a:srgbClr val="C0C0C0"/>
                    </a:outerShdw>
                  </a:effectLst>
                  <a:sym typeface="Symbol" pitchFamily="18" charset="2"/>
                </a:rPr>
                <a:t></a:t>
              </a:r>
              <a:endParaRPr kumimoji="0" lang="en-US" altLang="zh-CN" sz="2400" b="1">
                <a:effectLst>
                  <a:outerShdw blurRad="38100" dist="38100" dir="2700000" algn="tl">
                    <a:srgbClr val="C0C0C0"/>
                  </a:outerShdw>
                </a:effectLst>
                <a:latin typeface="Arial" charset="0"/>
              </a:endParaRPr>
            </a:p>
          </p:txBody>
        </p:sp>
        <p:sp>
          <p:nvSpPr>
            <p:cNvPr id="58389" name="Text Box 21"/>
            <p:cNvSpPr txBox="1">
              <a:spLocks noChangeArrowheads="1"/>
            </p:cNvSpPr>
            <p:nvPr/>
          </p:nvSpPr>
          <p:spPr bwMode="auto">
            <a:xfrm>
              <a:off x="2328" y="2328"/>
              <a:ext cx="468" cy="371"/>
            </a:xfrm>
            <a:prstGeom prst="rect">
              <a:avLst/>
            </a:prstGeom>
            <a:noFill/>
            <a:ln w="28575">
              <a:noFill/>
              <a:miter lim="800000"/>
              <a:headEnd/>
              <a:tailEnd/>
            </a:ln>
          </p:spPr>
          <p:txBody>
            <a:bodyPr/>
            <a:lstStyle/>
            <a:p>
              <a:pPr algn="just"/>
              <a:r>
                <a:rPr kumimoji="0" lang="en-US" altLang="zh-CN" sz="2400" b="1" i="1">
                  <a:effectLst>
                    <a:outerShdw blurRad="38100" dist="38100" dir="2700000" algn="tl">
                      <a:srgbClr val="C0C0C0"/>
                    </a:outerShdw>
                  </a:effectLst>
                </a:rPr>
                <a:t>-</a:t>
              </a:r>
              <a:r>
                <a:rPr kumimoji="0" lang="en-US" altLang="zh-CN" sz="2400" b="1" i="1">
                  <a:effectLst>
                    <a:outerShdw blurRad="38100" dist="38100" dir="2700000" algn="tl">
                      <a:srgbClr val="C0C0C0"/>
                    </a:outerShdw>
                  </a:effectLst>
                  <a:sym typeface="Symbol" pitchFamily="18" charset="2"/>
                </a:rPr>
                <a:t></a:t>
              </a:r>
              <a:endParaRPr kumimoji="0" lang="en-US" altLang="zh-CN" sz="2400" b="1">
                <a:effectLst>
                  <a:outerShdw blurRad="38100" dist="38100" dir="2700000" algn="tl">
                    <a:srgbClr val="C0C0C0"/>
                  </a:outerShdw>
                </a:effectLst>
                <a:latin typeface="Arial" charset="0"/>
              </a:endParaRPr>
            </a:p>
          </p:txBody>
        </p:sp>
      </p:grpSp>
      <p:graphicFrame>
        <p:nvGraphicFramePr>
          <p:cNvPr id="58390" name="Object 22"/>
          <p:cNvGraphicFramePr>
            <a:graphicFrameLocks noChangeAspect="1"/>
          </p:cNvGraphicFramePr>
          <p:nvPr/>
        </p:nvGraphicFramePr>
        <p:xfrm>
          <a:off x="409575" y="1133475"/>
          <a:ext cx="2381250" cy="858838"/>
        </p:xfrm>
        <a:graphic>
          <a:graphicData uri="http://schemas.openxmlformats.org/presentationml/2006/ole">
            <mc:AlternateContent xmlns:mc="http://schemas.openxmlformats.org/markup-compatibility/2006">
              <mc:Choice xmlns:v="urn:schemas-microsoft-com:vml" Requires="v">
                <p:oleObj spid="_x0000_s58432" name="Equation" r:id="rId5" imgW="1091726" imgH="393529" progId="Equation.DSMT4">
                  <p:embed/>
                </p:oleObj>
              </mc:Choice>
              <mc:Fallback>
                <p:oleObj name="Equation" r:id="rId5" imgW="1091726" imgH="393529" progId="Equation.DSMT4">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575" y="1133475"/>
                        <a:ext cx="2381250"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ChangeArrowheads="1"/>
          </p:cNvSpPr>
          <p:nvPr/>
        </p:nvSpPr>
        <p:spPr bwMode="auto">
          <a:xfrm>
            <a:off x="971550" y="1052513"/>
            <a:ext cx="7848600" cy="2000250"/>
          </a:xfrm>
          <a:prstGeom prst="rect">
            <a:avLst/>
          </a:prstGeom>
          <a:noFill/>
          <a:ln w="9525">
            <a:noFill/>
            <a:miter lim="800000"/>
            <a:headEnd/>
            <a:tailEnd/>
          </a:ln>
          <a:effectLst/>
        </p:spPr>
        <p:txBody>
          <a:bodyPr/>
          <a:lstStyle/>
          <a:p>
            <a:pPr marL="342900" indent="-342900" algn="just">
              <a:lnSpc>
                <a:spcPct val="80000"/>
              </a:lnSpc>
              <a:spcBef>
                <a:spcPct val="20000"/>
              </a:spcBef>
            </a:pPr>
            <a:r>
              <a:rPr lang="zh-CN" altLang="en-US" b="1">
                <a:solidFill>
                  <a:srgbClr val="FF3300"/>
                </a:solidFill>
                <a:effectLst>
                  <a:outerShdw blurRad="38100" dist="38100" dir="2700000" algn="tl">
                    <a:srgbClr val="C0C0C0"/>
                  </a:outerShdw>
                </a:effectLst>
              </a:rPr>
              <a:t>从</a:t>
            </a:r>
            <a:r>
              <a:rPr lang="en-US" altLang="zh-CN" b="1" i="1">
                <a:solidFill>
                  <a:srgbClr val="FF3300"/>
                </a:solidFill>
                <a:effectLst>
                  <a:outerShdw blurRad="38100" dist="38100" dir="2700000" algn="tl">
                    <a:srgbClr val="C0C0C0"/>
                  </a:outerShdw>
                </a:effectLst>
              </a:rPr>
              <a:t>S </a:t>
            </a:r>
            <a:r>
              <a:rPr lang="zh-CN" altLang="en-US" b="1">
                <a:solidFill>
                  <a:srgbClr val="FF3300"/>
                </a:solidFill>
                <a:effectLst>
                  <a:outerShdw blurRad="38100" dist="38100" dir="2700000" algn="tl">
                    <a:srgbClr val="C0C0C0"/>
                  </a:outerShdw>
                </a:effectLst>
              </a:rPr>
              <a:t>平面上的点映射到</a:t>
            </a:r>
            <a:r>
              <a:rPr lang="en-US" altLang="zh-CN" b="1" i="1">
                <a:solidFill>
                  <a:srgbClr val="FF3300"/>
                </a:solidFill>
                <a:effectLst>
                  <a:outerShdw blurRad="38100" dist="38100" dir="2700000" algn="tl">
                    <a:srgbClr val="C0C0C0"/>
                  </a:outerShdw>
                </a:effectLst>
              </a:rPr>
              <a:t>Z </a:t>
            </a:r>
            <a:r>
              <a:rPr lang="zh-CN" altLang="en-US" b="1">
                <a:solidFill>
                  <a:srgbClr val="FF3300"/>
                </a:solidFill>
                <a:effectLst>
                  <a:outerShdw blurRad="38100" dist="38100" dir="2700000" algn="tl">
                    <a:srgbClr val="C0C0C0"/>
                  </a:outerShdw>
                </a:effectLst>
              </a:rPr>
              <a:t>平面，实质上经过两次变换，</a:t>
            </a:r>
          </a:p>
          <a:p>
            <a:pPr marL="342900" indent="-342900" algn="just">
              <a:lnSpc>
                <a:spcPct val="80000"/>
              </a:lnSpc>
              <a:spcBef>
                <a:spcPct val="20000"/>
              </a:spcBef>
            </a:pPr>
            <a:r>
              <a:rPr lang="zh-CN" altLang="en-US" b="1" i="1">
                <a:solidFill>
                  <a:srgbClr val="FF3300"/>
                </a:solidFill>
                <a:effectLst>
                  <a:outerShdw blurRad="38100" dist="38100" dir="2700000" algn="tl">
                    <a:srgbClr val="C0C0C0"/>
                  </a:outerShdw>
                </a:effectLst>
              </a:rPr>
              <a:t>   </a:t>
            </a:r>
            <a:r>
              <a:rPr lang="en-US" altLang="zh-CN" b="1" i="1">
                <a:solidFill>
                  <a:srgbClr val="FF3300"/>
                </a:solidFill>
                <a:effectLst>
                  <a:outerShdw blurRad="38100" dist="38100" dir="2700000" algn="tl">
                    <a:srgbClr val="C0C0C0"/>
                  </a:outerShdw>
                </a:effectLst>
              </a:rPr>
              <a:t>s </a:t>
            </a:r>
            <a:r>
              <a:rPr lang="en-US" altLang="zh-CN" b="1">
                <a:solidFill>
                  <a:srgbClr val="FF3300"/>
                </a:solidFill>
                <a:effectLst>
                  <a:outerShdw blurRad="38100" dist="38100" dir="2700000" algn="tl">
                    <a:srgbClr val="C0C0C0"/>
                  </a:outerShdw>
                </a:effectLst>
              </a:rPr>
              <a:t>→ </a:t>
            </a:r>
            <a:r>
              <a:rPr lang="en-US" altLang="zh-CN" b="1" i="1">
                <a:solidFill>
                  <a:srgbClr val="FF3300"/>
                </a:solidFill>
                <a:effectLst>
                  <a:outerShdw blurRad="38100" dist="38100" dir="2700000" algn="tl">
                    <a:srgbClr val="C0C0C0"/>
                  </a:outerShdw>
                </a:effectLst>
              </a:rPr>
              <a:t>s</a:t>
            </a:r>
            <a:r>
              <a:rPr lang="en-US" altLang="zh-CN" b="1" baseline="-30000">
                <a:solidFill>
                  <a:srgbClr val="FF3300"/>
                </a:solidFill>
                <a:effectLst>
                  <a:outerShdw blurRad="38100" dist="38100" dir="2700000" algn="tl">
                    <a:srgbClr val="C0C0C0"/>
                  </a:outerShdw>
                </a:effectLst>
              </a:rPr>
              <a:t>1</a:t>
            </a:r>
            <a:r>
              <a:rPr lang="en-US" altLang="zh-CN" b="1">
                <a:solidFill>
                  <a:srgbClr val="FF3300"/>
                </a:solidFill>
                <a:effectLst>
                  <a:outerShdw blurRad="38100" dist="38100" dir="2700000" algn="tl">
                    <a:srgbClr val="C0C0C0"/>
                  </a:outerShdw>
                </a:effectLst>
              </a:rPr>
              <a:t>→</a:t>
            </a:r>
            <a:r>
              <a:rPr lang="en-US" altLang="zh-CN" b="1" i="1">
                <a:solidFill>
                  <a:srgbClr val="FF3300"/>
                </a:solidFill>
                <a:effectLst>
                  <a:outerShdw blurRad="38100" dist="38100" dir="2700000" algn="tl">
                    <a:srgbClr val="C0C0C0"/>
                  </a:outerShdw>
                </a:effectLst>
              </a:rPr>
              <a:t>z </a:t>
            </a:r>
            <a:r>
              <a:rPr lang="zh-CN" altLang="en-US" b="1">
                <a:solidFill>
                  <a:srgbClr val="FF3300"/>
                </a:solidFill>
                <a:effectLst>
                  <a:outerShdw blurRad="38100" dist="38100" dir="2700000" algn="tl">
                    <a:srgbClr val="C0C0C0"/>
                  </a:outerShdw>
                </a:effectLst>
              </a:rPr>
              <a:t>；</a:t>
            </a:r>
          </a:p>
          <a:p>
            <a:pPr marL="342900" indent="-342900" algn="just">
              <a:lnSpc>
                <a:spcPct val="80000"/>
              </a:lnSpc>
              <a:spcBef>
                <a:spcPct val="20000"/>
              </a:spcBef>
            </a:pPr>
            <a:endParaRPr lang="zh-CN" altLang="en-US" b="1">
              <a:solidFill>
                <a:srgbClr val="FF3300"/>
              </a:solidFill>
              <a:effectLst>
                <a:outerShdw blurRad="38100" dist="38100" dir="2700000" algn="tl">
                  <a:srgbClr val="C0C0C0"/>
                </a:outerShdw>
              </a:effectLst>
            </a:endParaRPr>
          </a:p>
          <a:p>
            <a:pPr marL="342900" indent="-342900" algn="just">
              <a:lnSpc>
                <a:spcPct val="80000"/>
              </a:lnSpc>
              <a:spcBef>
                <a:spcPct val="20000"/>
              </a:spcBef>
            </a:pPr>
            <a:r>
              <a:rPr lang="en-US" altLang="zh-CN" b="1">
                <a:effectLst>
                  <a:outerShdw blurRad="38100" dist="38100" dir="2700000" algn="tl">
                    <a:srgbClr val="C0C0C0"/>
                  </a:outerShdw>
                </a:effectLst>
              </a:rPr>
              <a:t>1) </a:t>
            </a:r>
            <a:r>
              <a:rPr lang="zh-CN" altLang="en-US" b="1">
                <a:effectLst>
                  <a:outerShdw blurRad="38100" dist="38100" dir="2700000" algn="tl">
                    <a:srgbClr val="C0C0C0"/>
                  </a:outerShdw>
                </a:effectLst>
              </a:rPr>
              <a:t>将 </a:t>
            </a:r>
            <a:r>
              <a:rPr lang="en-US" altLang="zh-CN" b="1" i="1">
                <a:effectLst>
                  <a:outerShdw blurRad="38100" dist="38100" dir="2700000" algn="tl">
                    <a:srgbClr val="C0C0C0"/>
                  </a:outerShdw>
                </a:effectLst>
              </a:rPr>
              <a:t>S </a:t>
            </a:r>
            <a:r>
              <a:rPr lang="zh-CN" altLang="en-US" b="1">
                <a:effectLst>
                  <a:outerShdw blurRad="38100" dist="38100" dir="2700000" algn="tl">
                    <a:srgbClr val="C0C0C0"/>
                  </a:outerShdw>
                </a:effectLst>
              </a:rPr>
              <a:t>平面压缩到 </a:t>
            </a:r>
            <a:r>
              <a:rPr lang="en-US" altLang="zh-CN" b="1" i="1">
                <a:effectLst>
                  <a:outerShdw blurRad="38100" dist="38100" dir="2700000" algn="tl">
                    <a:srgbClr val="C0C0C0"/>
                  </a:outerShdw>
                </a:effectLst>
              </a:rPr>
              <a:t>S</a:t>
            </a:r>
            <a:r>
              <a:rPr lang="en-US" altLang="zh-CN" b="1" baseline="-30000">
                <a:effectLst>
                  <a:outerShdw blurRad="38100" dist="38100" dir="2700000" algn="tl">
                    <a:srgbClr val="C0C0C0"/>
                  </a:outerShdw>
                </a:effectLst>
              </a:rPr>
              <a:t>1</a:t>
            </a:r>
            <a:r>
              <a:rPr lang="zh-CN" altLang="en-US" b="1">
                <a:effectLst>
                  <a:outerShdw blurRad="38100" dist="38100" dir="2700000" algn="tl">
                    <a:srgbClr val="C0C0C0"/>
                  </a:outerShdw>
                </a:effectLst>
              </a:rPr>
              <a:t>平面的主频带内；</a:t>
            </a:r>
          </a:p>
          <a:p>
            <a:pPr marL="342900" indent="-342900" algn="just">
              <a:lnSpc>
                <a:spcPct val="80000"/>
              </a:lnSpc>
              <a:spcBef>
                <a:spcPct val="20000"/>
              </a:spcBef>
            </a:pPr>
            <a:endParaRPr lang="zh-CN" altLang="en-US" b="1">
              <a:effectLst>
                <a:outerShdw blurRad="38100" dist="38100" dir="2700000" algn="tl">
                  <a:srgbClr val="C0C0C0"/>
                </a:outerShdw>
              </a:effectLst>
            </a:endParaRPr>
          </a:p>
          <a:p>
            <a:pPr marL="342900" indent="-342900" algn="just">
              <a:lnSpc>
                <a:spcPct val="80000"/>
              </a:lnSpc>
              <a:spcBef>
                <a:spcPct val="20000"/>
              </a:spcBef>
            </a:pPr>
            <a:r>
              <a:rPr lang="en-US" altLang="zh-CN" b="1">
                <a:effectLst>
                  <a:outerShdw blurRad="38100" dist="38100" dir="2700000" algn="tl">
                    <a:srgbClr val="C0C0C0"/>
                  </a:outerShdw>
                </a:effectLst>
              </a:rPr>
              <a:t>2) </a:t>
            </a:r>
            <a:r>
              <a:rPr lang="zh-CN" altLang="en-US" b="1">
                <a:effectLst>
                  <a:outerShdw blurRad="38100" dist="38100" dir="2700000" algn="tl">
                    <a:srgbClr val="C0C0C0"/>
                  </a:outerShdw>
                </a:effectLst>
              </a:rPr>
              <a:t>将 </a:t>
            </a:r>
            <a:r>
              <a:rPr lang="en-US" altLang="zh-CN" b="1" i="1">
                <a:effectLst>
                  <a:outerShdw blurRad="38100" dist="38100" dir="2700000" algn="tl">
                    <a:srgbClr val="C0C0C0"/>
                  </a:outerShdw>
                </a:effectLst>
              </a:rPr>
              <a:t>S</a:t>
            </a:r>
            <a:r>
              <a:rPr lang="en-US" altLang="zh-CN" b="1" baseline="-30000">
                <a:effectLst>
                  <a:outerShdw blurRad="38100" dist="38100" dir="2700000" algn="tl">
                    <a:srgbClr val="C0C0C0"/>
                  </a:outerShdw>
                </a:effectLst>
              </a:rPr>
              <a:t>1</a:t>
            </a:r>
            <a:r>
              <a:rPr lang="zh-CN" altLang="en-US" b="1">
                <a:effectLst>
                  <a:outerShdw blurRad="38100" dist="38100" dir="2700000" algn="tl">
                    <a:srgbClr val="C0C0C0"/>
                  </a:outerShdw>
                </a:effectLst>
              </a:rPr>
              <a:t>平面用                     映射到</a:t>
            </a:r>
            <a:r>
              <a:rPr lang="en-US" altLang="zh-CN" b="1" i="1">
                <a:effectLst>
                  <a:outerShdw blurRad="38100" dist="38100" dir="2700000" algn="tl">
                    <a:srgbClr val="C0C0C0"/>
                  </a:outerShdw>
                </a:effectLst>
              </a:rPr>
              <a:t>Z </a:t>
            </a:r>
            <a:r>
              <a:rPr lang="zh-CN" altLang="en-US" b="1">
                <a:effectLst>
                  <a:outerShdw blurRad="38100" dist="38100" dir="2700000" algn="tl">
                    <a:srgbClr val="C0C0C0"/>
                  </a:outerShdw>
                </a:effectLst>
              </a:rPr>
              <a:t>平面，其值一一对应。</a:t>
            </a:r>
          </a:p>
          <a:p>
            <a:pPr marL="342900" indent="-342900" algn="just">
              <a:lnSpc>
                <a:spcPct val="80000"/>
              </a:lnSpc>
              <a:spcBef>
                <a:spcPct val="20000"/>
              </a:spcBef>
            </a:pPr>
            <a:endParaRPr lang="zh-CN" altLang="en-US" b="1">
              <a:effectLst>
                <a:outerShdw blurRad="38100" dist="38100" dir="2700000" algn="tl">
                  <a:srgbClr val="C0C0C0"/>
                </a:outerShdw>
              </a:effectLst>
            </a:endParaRPr>
          </a:p>
          <a:p>
            <a:pPr marL="342900" indent="-342900">
              <a:lnSpc>
                <a:spcPct val="80000"/>
              </a:lnSpc>
              <a:spcBef>
                <a:spcPct val="20000"/>
              </a:spcBef>
            </a:pPr>
            <a:endParaRPr lang="en-US" altLang="zh-CN" b="1">
              <a:effectLst>
                <a:outerShdw blurRad="38100" dist="38100" dir="2700000" algn="tl">
                  <a:srgbClr val="C0C0C0"/>
                </a:outerShdw>
              </a:effectLst>
            </a:endParaRPr>
          </a:p>
        </p:txBody>
      </p:sp>
      <p:pic>
        <p:nvPicPr>
          <p:cNvPr id="56325" name="Picture 5" descr="sxx"/>
          <p:cNvPicPr>
            <a:picLocks noChangeAspect="1" noChangeArrowheads="1"/>
          </p:cNvPicPr>
          <p:nvPr/>
        </p:nvPicPr>
        <p:blipFill>
          <a:blip r:embed="rId3" cstate="print"/>
          <a:srcRect/>
          <a:stretch>
            <a:fillRect/>
          </a:stretch>
        </p:blipFill>
        <p:spPr bwMode="auto">
          <a:xfrm>
            <a:off x="1187450" y="2852738"/>
            <a:ext cx="6337300" cy="3463925"/>
          </a:xfrm>
          <a:prstGeom prst="rect">
            <a:avLst/>
          </a:prstGeom>
          <a:noFill/>
        </p:spPr>
      </p:pic>
      <p:graphicFrame>
        <p:nvGraphicFramePr>
          <p:cNvPr id="56326" name="Object 6"/>
          <p:cNvGraphicFramePr>
            <a:graphicFrameLocks noChangeAspect="1"/>
          </p:cNvGraphicFramePr>
          <p:nvPr/>
        </p:nvGraphicFramePr>
        <p:xfrm>
          <a:off x="2916238" y="2492375"/>
          <a:ext cx="935037" cy="400050"/>
        </p:xfrm>
        <a:graphic>
          <a:graphicData uri="http://schemas.openxmlformats.org/presentationml/2006/ole">
            <mc:AlternateContent xmlns:mc="http://schemas.openxmlformats.org/markup-compatibility/2006">
              <mc:Choice xmlns:v="urn:schemas-microsoft-com:vml" Requires="v">
                <p:oleObj spid="_x0000_s56347" name="Equation" r:id="rId4" imgW="457002" imgH="203112" progId="Equation.DSMT4">
                  <p:embed/>
                </p:oleObj>
              </mc:Choice>
              <mc:Fallback>
                <p:oleObj name="Equation" r:id="rId4" imgW="457002" imgH="203112"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2492375"/>
                        <a:ext cx="935037"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32" name="Text Box 40"/>
          <p:cNvSpPr txBox="1">
            <a:spLocks noChangeArrowheads="1"/>
          </p:cNvSpPr>
          <p:nvPr/>
        </p:nvSpPr>
        <p:spPr bwMode="auto">
          <a:xfrm>
            <a:off x="827088" y="1268413"/>
            <a:ext cx="3529012"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solidFill>
                  <a:srgbClr val="0033CC"/>
                </a:solidFill>
                <a:effectLst>
                  <a:outerShdw blurRad="38100" dist="38100" dir="2700000" algn="tl">
                    <a:srgbClr val="C0C0C0"/>
                  </a:outerShdw>
                </a:effectLst>
              </a:rPr>
              <a:t>双线性变换的特点：</a:t>
            </a:r>
          </a:p>
        </p:txBody>
      </p:sp>
      <p:sp>
        <p:nvSpPr>
          <p:cNvPr id="59433" name="Text Box 41"/>
          <p:cNvSpPr txBox="1">
            <a:spLocks noChangeArrowheads="1"/>
          </p:cNvSpPr>
          <p:nvPr/>
        </p:nvSpPr>
        <p:spPr bwMode="auto">
          <a:xfrm>
            <a:off x="539750" y="1916113"/>
            <a:ext cx="8351838" cy="3749675"/>
          </a:xfrm>
          <a:prstGeom prst="rect">
            <a:avLst/>
          </a:prstGeom>
          <a:noFill/>
          <a:ln w="12700" cap="sq">
            <a:noFill/>
            <a:miter lim="800000"/>
            <a:headEnd type="none" w="sm" len="sm"/>
            <a:tailEnd type="none" w="sm" len="sm"/>
          </a:ln>
          <a:effectLst/>
        </p:spPr>
        <p:txBody>
          <a:bodyPr>
            <a:spAutoFit/>
          </a:bodyPr>
          <a:lstStyle/>
          <a:p>
            <a:pPr eaLnBrk="0" hangingPunct="0">
              <a:lnSpc>
                <a:spcPct val="200000"/>
              </a:lnSpc>
            </a:pPr>
            <a:r>
              <a:rPr kumimoji="0" lang="zh-CN" altLang="en-US" b="1">
                <a:effectLst>
                  <a:outerShdw blurRad="38100" dist="38100" dir="2700000" algn="tl">
                    <a:srgbClr val="C0C0C0"/>
                  </a:outerShdw>
                </a:effectLst>
              </a:rPr>
              <a:t>（</a:t>
            </a:r>
            <a:r>
              <a:rPr kumimoji="0" lang="en-US" altLang="zh-CN" b="1">
                <a:effectLst>
                  <a:outerShdw blurRad="38100" dist="38100" dir="2700000" algn="tl">
                    <a:srgbClr val="C0C0C0"/>
                  </a:outerShdw>
                </a:effectLst>
              </a:rPr>
              <a:t>1</a:t>
            </a:r>
            <a:r>
              <a:rPr kumimoji="0" lang="zh-CN" altLang="en-US" b="1">
                <a:effectLst>
                  <a:outerShdw blurRad="38100" dist="38100" dir="2700000" algn="tl">
                    <a:srgbClr val="C0C0C0"/>
                  </a:outerShdw>
                </a:effectLst>
              </a:rPr>
              <a:t>）将整个</a:t>
            </a:r>
            <a:r>
              <a:rPr kumimoji="0" lang="en-US" altLang="zh-CN" b="1">
                <a:effectLst>
                  <a:outerShdw blurRad="38100" dist="38100" dir="2700000" algn="tl">
                    <a:srgbClr val="C0C0C0"/>
                  </a:outerShdw>
                </a:effectLst>
              </a:rPr>
              <a:t>s</a:t>
            </a:r>
            <a:r>
              <a:rPr kumimoji="0" lang="zh-CN" altLang="en-US" b="1">
                <a:effectLst>
                  <a:outerShdw blurRad="38100" dist="38100" dir="2700000" algn="tl">
                    <a:srgbClr val="C0C0C0"/>
                  </a:outerShdw>
                </a:effectLst>
              </a:rPr>
              <a:t>左半平面变换为</a:t>
            </a:r>
            <a:r>
              <a:rPr kumimoji="0" lang="en-US" altLang="zh-CN" b="1">
                <a:effectLst>
                  <a:outerShdw blurRad="38100" dist="38100" dir="2700000" algn="tl">
                    <a:srgbClr val="C0C0C0"/>
                  </a:outerShdw>
                </a:effectLst>
              </a:rPr>
              <a:t>z</a:t>
            </a:r>
            <a:r>
              <a:rPr kumimoji="0" lang="zh-CN" altLang="en-US" b="1">
                <a:effectLst>
                  <a:outerShdw blurRad="38100" dist="38100" dir="2700000" algn="tl">
                    <a:srgbClr val="C0C0C0"/>
                  </a:outerShdw>
                </a:effectLst>
              </a:rPr>
              <a:t>平面单位圆内，因此</a:t>
            </a:r>
            <a:r>
              <a:rPr kumimoji="0" lang="zh-CN" altLang="en-US" b="1">
                <a:solidFill>
                  <a:srgbClr val="0033CC"/>
                </a:solidFill>
                <a:effectLst>
                  <a:outerShdw blurRad="38100" dist="38100" dir="2700000" algn="tl">
                    <a:srgbClr val="C0C0C0"/>
                  </a:outerShdw>
                </a:effectLst>
              </a:rPr>
              <a:t>没有频率混叠效应</a:t>
            </a:r>
            <a:r>
              <a:rPr kumimoji="0" lang="zh-CN" altLang="en-US" b="1">
                <a:effectLst>
                  <a:outerShdw blurRad="38100" dist="38100" dir="2700000" algn="tl">
                    <a:srgbClr val="C0C0C0"/>
                  </a:outerShdw>
                </a:effectLst>
              </a:rPr>
              <a:t>；</a:t>
            </a:r>
          </a:p>
          <a:p>
            <a:pPr eaLnBrk="0" hangingPunct="0">
              <a:lnSpc>
                <a:spcPct val="200000"/>
              </a:lnSpc>
            </a:pPr>
            <a:r>
              <a:rPr kumimoji="0" lang="zh-CN" altLang="en-US" b="1">
                <a:effectLst>
                  <a:outerShdw blurRad="38100" dist="38100" dir="2700000" algn="tl">
                    <a:srgbClr val="C0C0C0"/>
                  </a:outerShdw>
                </a:effectLst>
              </a:rPr>
              <a:t>（</a:t>
            </a:r>
            <a:r>
              <a:rPr kumimoji="0" lang="en-US" altLang="zh-CN" b="1">
                <a:effectLst>
                  <a:outerShdw blurRad="38100" dist="38100" dir="2700000" algn="tl">
                    <a:srgbClr val="C0C0C0"/>
                  </a:outerShdw>
                </a:effectLst>
              </a:rPr>
              <a:t>2</a:t>
            </a:r>
            <a:r>
              <a:rPr kumimoji="0" lang="zh-CN" altLang="en-US" b="1">
                <a:effectLst>
                  <a:outerShdw blurRad="38100" dist="38100" dir="2700000" algn="tl">
                    <a:srgbClr val="C0C0C0"/>
                  </a:outerShdw>
                </a:effectLst>
              </a:rPr>
              <a:t>）</a:t>
            </a:r>
            <a:r>
              <a:rPr kumimoji="0" lang="en-US" altLang="zh-CN" b="1" i="1">
                <a:effectLst>
                  <a:outerShdw blurRad="38100" dist="38100" dir="2700000" algn="tl">
                    <a:srgbClr val="C0C0C0"/>
                  </a:outerShdw>
                </a:effectLst>
              </a:rPr>
              <a:t>D</a:t>
            </a:r>
            <a:r>
              <a:rPr kumimoji="0" lang="en-US" altLang="zh-CN" b="1">
                <a:effectLst>
                  <a:outerShdw blurRad="38100" dist="38100" dir="2700000" algn="tl">
                    <a:srgbClr val="C0C0C0"/>
                  </a:outerShdw>
                </a:effectLst>
              </a:rPr>
              <a:t>(</a:t>
            </a:r>
            <a:r>
              <a:rPr kumimoji="0" lang="en-US" altLang="zh-CN" b="1" i="1">
                <a:effectLst>
                  <a:outerShdw blurRad="38100" dist="38100" dir="2700000" algn="tl">
                    <a:srgbClr val="C0C0C0"/>
                  </a:outerShdw>
                </a:effectLst>
              </a:rPr>
              <a:t>s</a:t>
            </a:r>
            <a:r>
              <a:rPr kumimoji="0" lang="en-US" altLang="zh-CN" b="1">
                <a:effectLst>
                  <a:outerShdw blurRad="38100" dist="38100" dir="2700000" algn="tl">
                    <a:srgbClr val="C0C0C0"/>
                  </a:outerShdw>
                </a:effectLst>
              </a:rPr>
              <a:t>)</a:t>
            </a:r>
            <a:r>
              <a:rPr kumimoji="0" lang="zh-CN" altLang="en-US" b="1">
                <a:effectLst>
                  <a:outerShdw blurRad="38100" dist="38100" dir="2700000" algn="tl">
                    <a:srgbClr val="C0C0C0"/>
                  </a:outerShdw>
                </a:effectLst>
              </a:rPr>
              <a:t>稳定，则相应的</a:t>
            </a:r>
            <a:r>
              <a:rPr kumimoji="0" lang="en-US" altLang="zh-CN" b="1" i="1">
                <a:effectLst>
                  <a:outerShdw blurRad="38100" dist="38100" dir="2700000" algn="tl">
                    <a:srgbClr val="C0C0C0"/>
                  </a:outerShdw>
                </a:effectLst>
              </a:rPr>
              <a:t>D</a:t>
            </a:r>
            <a:r>
              <a:rPr kumimoji="0" lang="en-US" altLang="zh-CN" b="1">
                <a:effectLst>
                  <a:outerShdw blurRad="38100" dist="38100" dir="2700000" algn="tl">
                    <a:srgbClr val="C0C0C0"/>
                  </a:outerShdw>
                </a:effectLst>
              </a:rPr>
              <a:t>(</a:t>
            </a:r>
            <a:r>
              <a:rPr kumimoji="0" lang="en-US" altLang="zh-CN" b="1" i="1">
                <a:effectLst>
                  <a:outerShdw blurRad="38100" dist="38100" dir="2700000" algn="tl">
                    <a:srgbClr val="C0C0C0"/>
                  </a:outerShdw>
                </a:effectLst>
              </a:rPr>
              <a:t>z</a:t>
            </a:r>
            <a:r>
              <a:rPr kumimoji="0" lang="en-US" altLang="zh-CN" b="1">
                <a:effectLst>
                  <a:outerShdw blurRad="38100" dist="38100" dir="2700000" algn="tl">
                    <a:srgbClr val="C0C0C0"/>
                  </a:outerShdw>
                </a:effectLst>
              </a:rPr>
              <a:t>)</a:t>
            </a:r>
            <a:r>
              <a:rPr kumimoji="0" lang="zh-CN" altLang="en-US" b="1">
                <a:effectLst>
                  <a:outerShdw blurRad="38100" dist="38100" dir="2700000" algn="tl">
                    <a:srgbClr val="C0C0C0"/>
                  </a:outerShdw>
                </a:effectLst>
              </a:rPr>
              <a:t>也</a:t>
            </a:r>
            <a:r>
              <a:rPr kumimoji="0" lang="zh-CN" altLang="en-US" b="1">
                <a:solidFill>
                  <a:srgbClr val="0033CC"/>
                </a:solidFill>
                <a:effectLst>
                  <a:outerShdw blurRad="38100" dist="38100" dir="2700000" algn="tl">
                    <a:srgbClr val="C0C0C0"/>
                  </a:outerShdw>
                </a:effectLst>
              </a:rPr>
              <a:t>稳定</a:t>
            </a:r>
            <a:r>
              <a:rPr kumimoji="0" lang="zh-CN" altLang="en-US" b="1">
                <a:effectLst>
                  <a:outerShdw blurRad="38100" dist="38100" dir="2700000" algn="tl">
                    <a:srgbClr val="C0C0C0"/>
                  </a:outerShdw>
                </a:effectLst>
              </a:rPr>
              <a:t>；</a:t>
            </a:r>
          </a:p>
          <a:p>
            <a:pPr eaLnBrk="0" hangingPunct="0">
              <a:lnSpc>
                <a:spcPct val="200000"/>
              </a:lnSpc>
            </a:pPr>
            <a:r>
              <a:rPr kumimoji="0" lang="zh-CN" altLang="en-US" b="1">
                <a:effectLst>
                  <a:outerShdw blurRad="38100" dist="38100" dir="2700000" algn="tl">
                    <a:srgbClr val="C0C0C0"/>
                  </a:outerShdw>
                </a:effectLst>
              </a:rPr>
              <a:t>（</a:t>
            </a:r>
            <a:r>
              <a:rPr kumimoji="0" lang="en-US" altLang="zh-CN" b="1">
                <a:effectLst>
                  <a:outerShdw blurRad="38100" dist="38100" dir="2700000" algn="tl">
                    <a:srgbClr val="C0C0C0"/>
                  </a:outerShdw>
                </a:effectLst>
              </a:rPr>
              <a:t>3</a:t>
            </a:r>
            <a:r>
              <a:rPr kumimoji="0" lang="zh-CN" altLang="en-US" b="1">
                <a:effectLst>
                  <a:outerShdw blurRad="38100" dist="38100" dir="2700000" algn="tl">
                    <a:srgbClr val="C0C0C0"/>
                  </a:outerShdw>
                </a:effectLst>
              </a:rPr>
              <a:t>）</a:t>
            </a:r>
            <a:r>
              <a:rPr kumimoji="0" lang="en-US" altLang="zh-CN" b="1" i="1">
                <a:effectLst>
                  <a:outerShdw blurRad="38100" dist="38100" dir="2700000" algn="tl">
                    <a:srgbClr val="C0C0C0"/>
                  </a:outerShdw>
                </a:effectLst>
              </a:rPr>
              <a:t>D</a:t>
            </a:r>
            <a:r>
              <a:rPr kumimoji="0" lang="en-US" altLang="zh-CN" b="1">
                <a:effectLst>
                  <a:outerShdw blurRad="38100" dist="38100" dir="2700000" algn="tl">
                    <a:srgbClr val="C0C0C0"/>
                  </a:outerShdw>
                </a:effectLst>
              </a:rPr>
              <a:t>(</a:t>
            </a:r>
            <a:r>
              <a:rPr kumimoji="0" lang="en-US" altLang="zh-CN" b="1" i="1">
                <a:effectLst>
                  <a:outerShdw blurRad="38100" dist="38100" dir="2700000" algn="tl">
                    <a:srgbClr val="C0C0C0"/>
                  </a:outerShdw>
                </a:effectLst>
              </a:rPr>
              <a:t>z</a:t>
            </a:r>
            <a:r>
              <a:rPr kumimoji="0" lang="en-US" altLang="zh-CN" b="1">
                <a:effectLst>
                  <a:outerShdw blurRad="38100" dist="38100" dir="2700000" algn="tl">
                    <a:srgbClr val="C0C0C0"/>
                  </a:outerShdw>
                </a:effectLst>
              </a:rPr>
              <a:t>)</a:t>
            </a:r>
            <a:r>
              <a:rPr kumimoji="0" lang="zh-CN" altLang="en-US" b="1">
                <a:effectLst>
                  <a:outerShdw blurRad="38100" dist="38100" dir="2700000" algn="tl">
                    <a:srgbClr val="C0C0C0"/>
                  </a:outerShdw>
                </a:effectLst>
              </a:rPr>
              <a:t>的频率响应在低频段与</a:t>
            </a:r>
            <a:r>
              <a:rPr kumimoji="0" lang="en-US" altLang="zh-CN" b="1" i="1">
                <a:effectLst>
                  <a:outerShdw blurRad="38100" dist="38100" dir="2700000" algn="tl">
                    <a:srgbClr val="C0C0C0"/>
                  </a:outerShdw>
                </a:effectLst>
              </a:rPr>
              <a:t>D</a:t>
            </a:r>
            <a:r>
              <a:rPr kumimoji="0" lang="en-US" altLang="zh-CN" b="1">
                <a:effectLst>
                  <a:outerShdw blurRad="38100" dist="38100" dir="2700000" algn="tl">
                    <a:srgbClr val="C0C0C0"/>
                  </a:outerShdw>
                </a:effectLst>
              </a:rPr>
              <a:t>(</a:t>
            </a:r>
            <a:r>
              <a:rPr kumimoji="0" lang="en-US" altLang="zh-CN" b="1" i="1">
                <a:effectLst>
                  <a:outerShdw blurRad="38100" dist="38100" dir="2700000" algn="tl">
                    <a:srgbClr val="C0C0C0"/>
                  </a:outerShdw>
                </a:effectLst>
              </a:rPr>
              <a:t>s</a:t>
            </a:r>
            <a:r>
              <a:rPr kumimoji="0" lang="en-US" altLang="zh-CN" b="1">
                <a:effectLst>
                  <a:outerShdw blurRad="38100" dist="38100" dir="2700000" algn="tl">
                    <a:srgbClr val="C0C0C0"/>
                  </a:outerShdw>
                </a:effectLst>
              </a:rPr>
              <a:t>)</a:t>
            </a:r>
            <a:r>
              <a:rPr kumimoji="0" lang="zh-CN" altLang="en-US" b="1">
                <a:effectLst>
                  <a:outerShdw blurRad="38100" dist="38100" dir="2700000" algn="tl">
                    <a:srgbClr val="C0C0C0"/>
                  </a:outerShdw>
                </a:effectLst>
              </a:rPr>
              <a:t>的频率响应相近，而在高频段相对</a:t>
            </a:r>
          </a:p>
          <a:p>
            <a:pPr eaLnBrk="0" hangingPunct="0">
              <a:lnSpc>
                <a:spcPct val="200000"/>
              </a:lnSpc>
            </a:pPr>
            <a:r>
              <a:rPr kumimoji="0" lang="zh-CN" altLang="en-US" b="1">
                <a:effectLst>
                  <a:outerShdw blurRad="38100" dist="38100" dir="2700000" algn="tl">
                    <a:srgbClr val="C0C0C0"/>
                  </a:outerShdw>
                </a:effectLst>
              </a:rPr>
              <a:t>         于</a:t>
            </a:r>
            <a:r>
              <a:rPr kumimoji="0" lang="en-US" altLang="zh-CN" b="1" i="1">
                <a:effectLst>
                  <a:outerShdw blurRad="38100" dist="38100" dir="2700000" algn="tl">
                    <a:srgbClr val="C0C0C0"/>
                  </a:outerShdw>
                </a:effectLst>
              </a:rPr>
              <a:t>D</a:t>
            </a:r>
            <a:r>
              <a:rPr kumimoji="0" lang="en-US" altLang="zh-CN" b="1">
                <a:effectLst>
                  <a:outerShdw blurRad="38100" dist="38100" dir="2700000" algn="tl">
                    <a:srgbClr val="C0C0C0"/>
                  </a:outerShdw>
                </a:effectLst>
              </a:rPr>
              <a:t>(</a:t>
            </a:r>
            <a:r>
              <a:rPr kumimoji="0" lang="en-US" altLang="zh-CN" b="1" i="1">
                <a:effectLst>
                  <a:outerShdw blurRad="38100" dist="38100" dir="2700000" algn="tl">
                    <a:srgbClr val="C0C0C0"/>
                  </a:outerShdw>
                </a:effectLst>
              </a:rPr>
              <a:t>s</a:t>
            </a:r>
            <a:r>
              <a:rPr kumimoji="0" lang="en-US" altLang="zh-CN" b="1">
                <a:effectLst>
                  <a:outerShdw blurRad="38100" dist="38100" dir="2700000" algn="tl">
                    <a:srgbClr val="C0C0C0"/>
                  </a:outerShdw>
                </a:effectLst>
              </a:rPr>
              <a:t>)</a:t>
            </a:r>
            <a:r>
              <a:rPr kumimoji="0" lang="zh-CN" altLang="en-US" b="1">
                <a:effectLst>
                  <a:outerShdw blurRad="38100" dist="38100" dir="2700000" algn="tl">
                    <a:srgbClr val="C0C0C0"/>
                  </a:outerShdw>
                </a:effectLst>
              </a:rPr>
              <a:t>的频率响应有严重</a:t>
            </a:r>
            <a:r>
              <a:rPr kumimoji="0" lang="zh-CN" altLang="en-US" b="1">
                <a:solidFill>
                  <a:srgbClr val="FF3300"/>
                </a:solidFill>
                <a:effectLst>
                  <a:outerShdw blurRad="38100" dist="38100" dir="2700000" algn="tl">
                    <a:srgbClr val="C0C0C0"/>
                  </a:outerShdw>
                </a:effectLst>
              </a:rPr>
              <a:t>畸变</a:t>
            </a:r>
            <a:r>
              <a:rPr kumimoji="0" lang="zh-CN" altLang="en-US" b="1">
                <a:effectLst>
                  <a:outerShdw blurRad="38100" dist="38100" dir="2700000" algn="tl">
                    <a:srgbClr val="C0C0C0"/>
                  </a:outerShdw>
                </a:effectLst>
              </a:rPr>
              <a:t>；</a:t>
            </a:r>
          </a:p>
          <a:p>
            <a:pPr eaLnBrk="0" hangingPunct="0">
              <a:lnSpc>
                <a:spcPct val="200000"/>
              </a:lnSpc>
            </a:pPr>
            <a:r>
              <a:rPr kumimoji="0" lang="zh-CN" altLang="en-US" b="1">
                <a:effectLst>
                  <a:outerShdw blurRad="38100" dist="38100" dir="2700000" algn="tl">
                    <a:srgbClr val="C0C0C0"/>
                  </a:outerShdw>
                </a:effectLst>
              </a:rPr>
              <a:t>（</a:t>
            </a:r>
            <a:r>
              <a:rPr kumimoji="0" lang="en-US" altLang="zh-CN" b="1">
                <a:effectLst>
                  <a:outerShdw blurRad="38100" dist="38100" dir="2700000" algn="tl">
                    <a:srgbClr val="C0C0C0"/>
                  </a:outerShdw>
                </a:effectLst>
              </a:rPr>
              <a:t>4</a:t>
            </a:r>
            <a:r>
              <a:rPr kumimoji="0" lang="zh-CN" altLang="en-US" b="1">
                <a:effectLst>
                  <a:outerShdw blurRad="38100" dist="38100" dir="2700000" algn="tl">
                    <a:srgbClr val="C0C0C0"/>
                  </a:outerShdw>
                </a:effectLst>
              </a:rPr>
              <a:t>）是一种</a:t>
            </a:r>
            <a:r>
              <a:rPr kumimoji="0" lang="zh-CN" altLang="en-US" b="1">
                <a:solidFill>
                  <a:srgbClr val="FF3300"/>
                </a:solidFill>
                <a:effectLst>
                  <a:outerShdw blurRad="38100" dist="38100" dir="2700000" algn="tl">
                    <a:srgbClr val="C0C0C0"/>
                  </a:outerShdw>
                </a:effectLst>
              </a:rPr>
              <a:t>近似</a:t>
            </a:r>
            <a:r>
              <a:rPr kumimoji="0" lang="zh-CN" altLang="en-US" b="1">
                <a:effectLst>
                  <a:outerShdw blurRad="38100" dist="38100" dir="2700000" algn="tl">
                    <a:srgbClr val="C0C0C0"/>
                  </a:outerShdw>
                </a:effectLst>
              </a:rPr>
              <a:t>的变换方法；</a:t>
            </a:r>
          </a:p>
          <a:p>
            <a:pPr eaLnBrk="0" hangingPunct="0">
              <a:lnSpc>
                <a:spcPct val="200000"/>
              </a:lnSpc>
            </a:pPr>
            <a:r>
              <a:rPr kumimoji="0" lang="zh-CN" altLang="en-US" b="1">
                <a:effectLst>
                  <a:outerShdw blurRad="38100" dist="38100" dir="2700000" algn="tl">
                    <a:srgbClr val="C0C0C0"/>
                  </a:outerShdw>
                </a:effectLst>
              </a:rPr>
              <a:t>（</a:t>
            </a:r>
            <a:r>
              <a:rPr kumimoji="0" lang="en-US" altLang="zh-CN" b="1">
                <a:effectLst>
                  <a:outerShdw blurRad="38100" dist="38100" dir="2700000" algn="tl">
                    <a:srgbClr val="C0C0C0"/>
                  </a:outerShdw>
                </a:effectLst>
              </a:rPr>
              <a:t>5</a:t>
            </a:r>
            <a:r>
              <a:rPr kumimoji="0" lang="zh-CN" altLang="en-US" b="1">
                <a:effectLst>
                  <a:outerShdw blurRad="38100" dist="38100" dir="2700000" algn="tl">
                    <a:srgbClr val="C0C0C0"/>
                  </a:outerShdw>
                </a:effectLst>
              </a:rPr>
              <a:t>）适用于对象的</a:t>
            </a:r>
            <a:r>
              <a:rPr lang="zh-CN" altLang="zh-CN" b="1">
                <a:effectLst>
                  <a:outerShdw blurRad="38100" dist="38100" dir="2700000" algn="tl">
                    <a:srgbClr val="C0C0C0"/>
                  </a:outerShdw>
                </a:effectLst>
              </a:rPr>
              <a:t>分子和分母已展开成多项式的形式</a:t>
            </a:r>
            <a:r>
              <a:rPr lang="zh-CN" altLang="en-US" b="1">
                <a:effectLst>
                  <a:outerShdw blurRad="38100" dist="38100" dir="2700000" algn="tl">
                    <a:srgbClr val="C0C0C0"/>
                  </a:outerShdw>
                </a:effectLst>
              </a:rPr>
              <a:t>。</a:t>
            </a:r>
          </a:p>
        </p:txBody>
      </p:sp>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Text Box 10"/>
          <p:cNvSpPr txBox="1">
            <a:spLocks noChangeArrowheads="1"/>
          </p:cNvSpPr>
          <p:nvPr/>
        </p:nvSpPr>
        <p:spPr bwMode="auto">
          <a:xfrm>
            <a:off x="503238" y="3690938"/>
            <a:ext cx="8640762" cy="2446337"/>
          </a:xfrm>
          <a:prstGeom prst="rect">
            <a:avLst/>
          </a:prstGeom>
          <a:noFill/>
          <a:ln w="9525">
            <a:noFill/>
            <a:miter lim="800000"/>
            <a:headEnd/>
            <a:tailEnd/>
          </a:ln>
          <a:effectLst/>
        </p:spPr>
        <p:txBody>
          <a:bodyPr>
            <a:spAutoFit/>
          </a:bodyPr>
          <a:lstStyle/>
          <a:p>
            <a:pPr algn="just">
              <a:lnSpc>
                <a:spcPct val="110000"/>
              </a:lnSpc>
              <a:spcBef>
                <a:spcPct val="50000"/>
              </a:spcBef>
            </a:pPr>
            <a:r>
              <a:rPr kumimoji="0" lang="en-US" altLang="zh-CN" sz="2400" b="1" i="1">
                <a:solidFill>
                  <a:srgbClr val="0033CC"/>
                </a:solidFill>
                <a:effectLst>
                  <a:outerShdw blurRad="38100" dist="38100" dir="2700000" algn="tl">
                    <a:srgbClr val="C0C0C0"/>
                  </a:outerShdw>
                </a:effectLst>
              </a:rPr>
              <a:t>D</a:t>
            </a:r>
            <a:r>
              <a:rPr kumimoji="0" lang="en-US" altLang="zh-CN" sz="2400" b="1">
                <a:solidFill>
                  <a:srgbClr val="0033CC"/>
                </a:solidFill>
                <a:effectLst>
                  <a:outerShdw blurRad="38100" dist="38100" dir="2700000" algn="tl">
                    <a:srgbClr val="C0C0C0"/>
                  </a:outerShdw>
                </a:effectLst>
              </a:rPr>
              <a:t>(</a:t>
            </a:r>
            <a:r>
              <a:rPr kumimoji="0" lang="en-US" altLang="zh-CN" sz="2400" b="1" i="1">
                <a:solidFill>
                  <a:srgbClr val="0033CC"/>
                </a:solidFill>
                <a:effectLst>
                  <a:outerShdw blurRad="38100" dist="38100" dir="2700000" algn="tl">
                    <a:srgbClr val="C0C0C0"/>
                  </a:outerShdw>
                </a:effectLst>
              </a:rPr>
              <a:t>z</a:t>
            </a:r>
            <a:r>
              <a:rPr kumimoji="0" lang="en-US" altLang="zh-CN" sz="2400" b="1">
                <a:solidFill>
                  <a:srgbClr val="0033CC"/>
                </a:solidFill>
                <a:effectLst>
                  <a:outerShdw blurRad="38100" dist="38100" dir="2700000" algn="tl">
                    <a:srgbClr val="C0C0C0"/>
                  </a:outerShdw>
                </a:effectLst>
              </a:rPr>
              <a:t>)——</a:t>
            </a:r>
            <a:r>
              <a:rPr kumimoji="0" lang="zh-CN" altLang="en-US" sz="2400" b="1">
                <a:solidFill>
                  <a:srgbClr val="0033CC"/>
                </a:solidFill>
                <a:effectLst>
                  <a:outerShdw blurRad="38100" dist="38100" dir="2700000" algn="tl">
                    <a:srgbClr val="C0C0C0"/>
                  </a:outerShdw>
                </a:effectLst>
              </a:rPr>
              <a:t>离散部分的数字控制器； </a:t>
            </a:r>
            <a:r>
              <a:rPr kumimoji="0" lang="en-US" altLang="zh-CN" sz="2400" b="1" i="1">
                <a:solidFill>
                  <a:srgbClr val="0033CC"/>
                </a:solidFill>
                <a:effectLst>
                  <a:outerShdw blurRad="38100" dist="38100" dir="2700000" algn="tl">
                    <a:srgbClr val="C0C0C0"/>
                  </a:outerShdw>
                </a:effectLst>
              </a:rPr>
              <a:t>e</a:t>
            </a:r>
            <a:r>
              <a:rPr kumimoji="0" lang="en-US" altLang="zh-CN" sz="2400" b="1">
                <a:solidFill>
                  <a:srgbClr val="0033CC"/>
                </a:solidFill>
                <a:effectLst>
                  <a:outerShdw blurRad="38100" dist="38100" dir="2700000" algn="tl">
                    <a:srgbClr val="C0C0C0"/>
                  </a:outerShdw>
                </a:effectLst>
              </a:rPr>
              <a:t>(</a:t>
            </a:r>
            <a:r>
              <a:rPr kumimoji="0" lang="en-US" altLang="zh-CN" sz="2400" b="1" i="1">
                <a:solidFill>
                  <a:srgbClr val="0033CC"/>
                </a:solidFill>
                <a:effectLst>
                  <a:outerShdw blurRad="38100" dist="38100" dir="2700000" algn="tl">
                    <a:srgbClr val="C0C0C0"/>
                  </a:outerShdw>
                </a:effectLst>
              </a:rPr>
              <a:t>k</a:t>
            </a:r>
            <a:r>
              <a:rPr kumimoji="0" lang="en-US" altLang="zh-CN" sz="2400" b="1">
                <a:solidFill>
                  <a:srgbClr val="0033CC"/>
                </a:solidFill>
                <a:effectLst>
                  <a:outerShdw blurRad="38100" dist="38100" dir="2700000" algn="tl">
                    <a:srgbClr val="C0C0C0"/>
                  </a:outerShdw>
                </a:effectLst>
              </a:rPr>
              <a:t>)——</a:t>
            </a:r>
            <a:r>
              <a:rPr kumimoji="0" lang="zh-CN" altLang="en-US" sz="2400" b="1">
                <a:solidFill>
                  <a:srgbClr val="0033CC"/>
                </a:solidFill>
                <a:effectLst>
                  <a:outerShdw blurRad="38100" dist="38100" dir="2700000" algn="tl">
                    <a:srgbClr val="C0C0C0"/>
                  </a:outerShdw>
                </a:effectLst>
              </a:rPr>
              <a:t>离散偏差；</a:t>
            </a:r>
          </a:p>
          <a:p>
            <a:pPr algn="just">
              <a:lnSpc>
                <a:spcPct val="110000"/>
              </a:lnSpc>
              <a:spcBef>
                <a:spcPct val="50000"/>
              </a:spcBef>
            </a:pPr>
            <a:r>
              <a:rPr kumimoji="0" lang="zh-CN" altLang="en-US" sz="2400" b="1">
                <a:solidFill>
                  <a:srgbClr val="0033CC"/>
                </a:solidFill>
                <a:effectLst>
                  <a:outerShdw blurRad="38100" dist="38100" dir="2700000" algn="tl">
                    <a:srgbClr val="C0C0C0"/>
                  </a:outerShdw>
                </a:effectLst>
              </a:rPr>
              <a:t> </a:t>
            </a:r>
            <a:r>
              <a:rPr kumimoji="0" lang="en-US" altLang="zh-CN" sz="2400" b="1" i="1">
                <a:solidFill>
                  <a:srgbClr val="0033CC"/>
                </a:solidFill>
                <a:effectLst>
                  <a:outerShdw blurRad="38100" dist="38100" dir="2700000" algn="tl">
                    <a:srgbClr val="C0C0C0"/>
                  </a:outerShdw>
                </a:effectLst>
              </a:rPr>
              <a:t>u</a:t>
            </a:r>
            <a:r>
              <a:rPr kumimoji="0" lang="en-US" altLang="zh-CN" sz="2400" b="1">
                <a:solidFill>
                  <a:srgbClr val="0033CC"/>
                </a:solidFill>
                <a:effectLst>
                  <a:outerShdw blurRad="38100" dist="38100" dir="2700000" algn="tl">
                    <a:srgbClr val="C0C0C0"/>
                  </a:outerShdw>
                </a:effectLst>
              </a:rPr>
              <a:t>(</a:t>
            </a:r>
            <a:r>
              <a:rPr kumimoji="0" lang="en-US" altLang="zh-CN" sz="2400" b="1" i="1">
                <a:solidFill>
                  <a:srgbClr val="0033CC"/>
                </a:solidFill>
                <a:effectLst>
                  <a:outerShdw blurRad="38100" dist="38100" dir="2700000" algn="tl">
                    <a:srgbClr val="C0C0C0"/>
                  </a:outerShdw>
                </a:effectLst>
              </a:rPr>
              <a:t>k</a:t>
            </a:r>
            <a:r>
              <a:rPr kumimoji="0" lang="en-US" altLang="zh-CN" sz="2400" b="1">
                <a:solidFill>
                  <a:srgbClr val="0033CC"/>
                </a:solidFill>
                <a:effectLst>
                  <a:outerShdw blurRad="38100" dist="38100" dir="2700000" algn="tl">
                    <a:srgbClr val="C0C0C0"/>
                  </a:outerShdw>
                </a:effectLst>
              </a:rPr>
              <a:t>)——</a:t>
            </a:r>
            <a:r>
              <a:rPr kumimoji="0" lang="zh-CN" altLang="en-US" sz="2400" b="1">
                <a:solidFill>
                  <a:srgbClr val="0033CC"/>
                </a:solidFill>
                <a:effectLst>
                  <a:outerShdw blurRad="38100" dist="38100" dir="2700000" algn="tl">
                    <a:srgbClr val="C0C0C0"/>
                  </a:outerShdw>
                </a:effectLst>
              </a:rPr>
              <a:t>离散控制量；</a:t>
            </a:r>
            <a:r>
              <a:rPr kumimoji="0" lang="en-US" altLang="zh-CN" sz="2400" b="1" i="1">
                <a:solidFill>
                  <a:srgbClr val="0033CC"/>
                </a:solidFill>
                <a:effectLst>
                  <a:outerShdw blurRad="38100" dist="38100" dir="2700000" algn="tl">
                    <a:srgbClr val="C0C0C0"/>
                  </a:outerShdw>
                </a:effectLst>
              </a:rPr>
              <a:t>r</a:t>
            </a:r>
            <a:r>
              <a:rPr kumimoji="0" lang="en-US" altLang="zh-CN" sz="2400" b="1">
                <a:solidFill>
                  <a:srgbClr val="0033CC"/>
                </a:solidFill>
                <a:effectLst>
                  <a:outerShdw blurRad="38100" dist="38100" dir="2700000" algn="tl">
                    <a:srgbClr val="C0C0C0"/>
                  </a:outerShdw>
                </a:effectLst>
              </a:rPr>
              <a:t>(</a:t>
            </a:r>
            <a:r>
              <a:rPr kumimoji="0" lang="en-US" altLang="zh-CN" sz="2400" b="1" i="1">
                <a:solidFill>
                  <a:srgbClr val="0033CC"/>
                </a:solidFill>
                <a:effectLst>
                  <a:outerShdw blurRad="38100" dist="38100" dir="2700000" algn="tl">
                    <a:srgbClr val="C0C0C0"/>
                  </a:outerShdw>
                </a:effectLst>
              </a:rPr>
              <a:t>k</a:t>
            </a:r>
            <a:r>
              <a:rPr kumimoji="0" lang="en-US" altLang="zh-CN" sz="2400" b="1">
                <a:solidFill>
                  <a:srgbClr val="0033CC"/>
                </a:solidFill>
                <a:effectLst>
                  <a:outerShdw blurRad="38100" dist="38100" dir="2700000" algn="tl">
                    <a:srgbClr val="C0C0C0"/>
                  </a:outerShdw>
                </a:effectLst>
              </a:rPr>
              <a:t>)——</a:t>
            </a:r>
            <a:r>
              <a:rPr kumimoji="0" lang="zh-CN" altLang="en-US" sz="2400" b="1">
                <a:solidFill>
                  <a:srgbClr val="0033CC"/>
                </a:solidFill>
                <a:effectLst>
                  <a:outerShdw blurRad="38100" dist="38100" dir="2700000" algn="tl">
                    <a:srgbClr val="C0C0C0"/>
                  </a:outerShdw>
                </a:effectLst>
              </a:rPr>
              <a:t>离散输入；</a:t>
            </a:r>
            <a:r>
              <a:rPr kumimoji="0" lang="en-US" altLang="zh-CN" sz="2400" b="1" i="1">
                <a:solidFill>
                  <a:srgbClr val="0033CC"/>
                </a:solidFill>
                <a:effectLst>
                  <a:outerShdw blurRad="38100" dist="38100" dir="2700000" algn="tl">
                    <a:srgbClr val="C0C0C0"/>
                  </a:outerShdw>
                </a:effectLst>
              </a:rPr>
              <a:t>y</a:t>
            </a:r>
            <a:r>
              <a:rPr kumimoji="0" lang="en-US" altLang="zh-CN" sz="2400" b="1">
                <a:solidFill>
                  <a:srgbClr val="0033CC"/>
                </a:solidFill>
                <a:effectLst>
                  <a:outerShdw blurRad="38100" dist="38100" dir="2700000" algn="tl">
                    <a:srgbClr val="C0C0C0"/>
                  </a:outerShdw>
                </a:effectLst>
              </a:rPr>
              <a:t>(</a:t>
            </a:r>
            <a:r>
              <a:rPr kumimoji="0" lang="en-US" altLang="zh-CN" sz="2400" b="1" i="1">
                <a:solidFill>
                  <a:srgbClr val="0033CC"/>
                </a:solidFill>
                <a:effectLst>
                  <a:outerShdw blurRad="38100" dist="38100" dir="2700000" algn="tl">
                    <a:srgbClr val="C0C0C0"/>
                  </a:outerShdw>
                </a:effectLst>
              </a:rPr>
              <a:t>k</a:t>
            </a:r>
            <a:r>
              <a:rPr kumimoji="0" lang="en-US" altLang="zh-CN" sz="2400" b="1">
                <a:solidFill>
                  <a:srgbClr val="0033CC"/>
                </a:solidFill>
                <a:effectLst>
                  <a:outerShdw blurRad="38100" dist="38100" dir="2700000" algn="tl">
                    <a:srgbClr val="C0C0C0"/>
                  </a:outerShdw>
                </a:effectLst>
              </a:rPr>
              <a:t>)——</a:t>
            </a:r>
            <a:r>
              <a:rPr kumimoji="0" lang="zh-CN" altLang="en-US" sz="2400" b="1">
                <a:solidFill>
                  <a:srgbClr val="0033CC"/>
                </a:solidFill>
                <a:effectLst>
                  <a:outerShdw blurRad="38100" dist="38100" dir="2700000" algn="tl">
                    <a:srgbClr val="C0C0C0"/>
                  </a:outerShdw>
                </a:effectLst>
              </a:rPr>
              <a:t>离散输出；</a:t>
            </a:r>
          </a:p>
          <a:p>
            <a:pPr algn="just">
              <a:lnSpc>
                <a:spcPct val="110000"/>
              </a:lnSpc>
              <a:spcBef>
                <a:spcPct val="50000"/>
              </a:spcBef>
            </a:pPr>
            <a:r>
              <a:rPr kumimoji="0" lang="en-US" altLang="zh-CN" sz="2800" b="1" i="1">
                <a:effectLst>
                  <a:outerShdw blurRad="38100" dist="38100" dir="2700000" algn="tl">
                    <a:srgbClr val="C0C0C0"/>
                  </a:outerShdw>
                </a:effectLst>
              </a:rPr>
              <a:t>W</a:t>
            </a:r>
            <a:r>
              <a:rPr kumimoji="0" lang="en-US" altLang="zh-CN" sz="2800" b="1" i="1" baseline="-25000">
                <a:effectLst>
                  <a:outerShdw blurRad="38100" dist="38100" dir="2700000" algn="tl">
                    <a:srgbClr val="C0C0C0"/>
                  </a:outerShdw>
                </a:effectLst>
              </a:rPr>
              <a:t>h0</a:t>
            </a:r>
            <a:r>
              <a:rPr kumimoji="0" lang="en-US" altLang="zh-CN" sz="2800" b="1">
                <a:effectLst>
                  <a:outerShdw blurRad="38100" dist="38100" dir="2700000" algn="tl">
                    <a:srgbClr val="C0C0C0"/>
                  </a:outerShdw>
                </a:effectLst>
              </a:rPr>
              <a:t>(</a:t>
            </a:r>
            <a:r>
              <a:rPr kumimoji="0" lang="en-US" altLang="zh-CN" sz="2800" b="1" i="1">
                <a:effectLst>
                  <a:outerShdw blurRad="38100" dist="38100" dir="2700000" algn="tl">
                    <a:srgbClr val="C0C0C0"/>
                  </a:outerShdw>
                </a:effectLst>
              </a:rPr>
              <a:t>s</a:t>
            </a:r>
            <a:r>
              <a:rPr kumimoji="0" lang="en-US" altLang="zh-CN" sz="2800" b="1">
                <a:effectLst>
                  <a:outerShdw blurRad="38100" dist="38100" dir="2700000" algn="tl">
                    <a:srgbClr val="C0C0C0"/>
                  </a:outerShdw>
                </a:effectLst>
              </a:rPr>
              <a:t>)——</a:t>
            </a:r>
            <a:r>
              <a:rPr kumimoji="0" lang="zh-CN" altLang="en-US" sz="2800" b="1">
                <a:effectLst>
                  <a:outerShdw blurRad="38100" dist="38100" dir="2700000" algn="tl">
                    <a:srgbClr val="C0C0C0"/>
                  </a:outerShdw>
                </a:effectLst>
              </a:rPr>
              <a:t>零阶保持器；</a:t>
            </a:r>
            <a:r>
              <a:rPr kumimoji="0" lang="en-US" altLang="zh-CN" sz="2400" b="1" i="1">
                <a:effectLst>
                  <a:outerShdw blurRad="38100" dist="38100" dir="2700000" algn="tl">
                    <a:srgbClr val="C0C0C0"/>
                  </a:outerShdw>
                </a:effectLst>
              </a:rPr>
              <a:t>u</a:t>
            </a:r>
            <a:r>
              <a:rPr kumimoji="0" lang="en-US" altLang="zh-CN" sz="2400" b="1">
                <a:effectLst>
                  <a:outerShdw blurRad="38100" dist="38100" dir="2700000" algn="tl">
                    <a:srgbClr val="C0C0C0"/>
                  </a:outerShdw>
                </a:effectLst>
              </a:rPr>
              <a:t>(</a:t>
            </a:r>
            <a:r>
              <a:rPr kumimoji="0" lang="en-US" altLang="zh-CN" sz="2400" b="1" i="1">
                <a:effectLst>
                  <a:outerShdw blurRad="38100" dist="38100" dir="2700000" algn="tl">
                    <a:srgbClr val="C0C0C0"/>
                  </a:outerShdw>
                </a:effectLst>
              </a:rPr>
              <a:t>t</a:t>
            </a:r>
            <a:r>
              <a:rPr kumimoji="0" lang="en-US" altLang="zh-CN" sz="2400" b="1">
                <a:effectLst>
                  <a:outerShdw blurRad="38100" dist="38100" dir="2700000" algn="tl">
                    <a:srgbClr val="C0C0C0"/>
                  </a:outerShdw>
                </a:effectLst>
              </a:rPr>
              <a:t>)——</a:t>
            </a:r>
            <a:r>
              <a:rPr kumimoji="0" lang="zh-CN" altLang="en-US" sz="2400" b="1">
                <a:effectLst>
                  <a:outerShdw blurRad="38100" dist="38100" dir="2700000" algn="tl">
                    <a:srgbClr val="C0C0C0"/>
                  </a:outerShdw>
                </a:effectLst>
              </a:rPr>
              <a:t>连续控制量。</a:t>
            </a:r>
          </a:p>
          <a:p>
            <a:pPr algn="just">
              <a:lnSpc>
                <a:spcPct val="110000"/>
              </a:lnSpc>
              <a:spcBef>
                <a:spcPct val="50000"/>
              </a:spcBef>
            </a:pPr>
            <a:r>
              <a:rPr kumimoji="0" lang="zh-CN" altLang="en-US" sz="2400" b="1" i="1">
                <a:effectLst>
                  <a:outerShdw blurRad="38100" dist="38100" dir="2700000" algn="tl">
                    <a:srgbClr val="C0C0C0"/>
                  </a:outerShdw>
                </a:effectLst>
              </a:rPr>
              <a:t> </a:t>
            </a:r>
            <a:r>
              <a:rPr kumimoji="0" lang="en-US" altLang="zh-CN" sz="2800" b="1" i="1">
                <a:solidFill>
                  <a:srgbClr val="FF0066"/>
                </a:solidFill>
                <a:effectLst>
                  <a:outerShdw blurRad="38100" dist="38100" dir="2700000" algn="tl">
                    <a:srgbClr val="C0C0C0"/>
                  </a:outerShdw>
                </a:effectLst>
              </a:rPr>
              <a:t>W</a:t>
            </a:r>
            <a:r>
              <a:rPr kumimoji="0" lang="en-US" altLang="zh-CN" sz="2800" b="1">
                <a:solidFill>
                  <a:srgbClr val="FF0066"/>
                </a:solidFill>
                <a:effectLst>
                  <a:outerShdw blurRad="38100" dist="38100" dir="2700000" algn="tl">
                    <a:srgbClr val="C0C0C0"/>
                  </a:outerShdw>
                </a:effectLst>
              </a:rPr>
              <a:t>(</a:t>
            </a:r>
            <a:r>
              <a:rPr kumimoji="0" lang="en-US" altLang="zh-CN" sz="2800" b="1" i="1">
                <a:solidFill>
                  <a:srgbClr val="FF0066"/>
                </a:solidFill>
                <a:effectLst>
                  <a:outerShdw blurRad="38100" dist="38100" dir="2700000" algn="tl">
                    <a:srgbClr val="C0C0C0"/>
                  </a:outerShdw>
                </a:effectLst>
              </a:rPr>
              <a:t>s</a:t>
            </a:r>
            <a:r>
              <a:rPr kumimoji="0" lang="en-US" altLang="zh-CN" sz="2800" b="1">
                <a:solidFill>
                  <a:srgbClr val="FF0066"/>
                </a:solidFill>
                <a:effectLst>
                  <a:outerShdw blurRad="38100" dist="38100" dir="2700000" algn="tl">
                    <a:srgbClr val="C0C0C0"/>
                  </a:outerShdw>
                </a:effectLst>
              </a:rPr>
              <a:t>)——</a:t>
            </a:r>
            <a:r>
              <a:rPr kumimoji="0" lang="zh-CN" altLang="en-US" sz="2800" b="1">
                <a:solidFill>
                  <a:srgbClr val="FF0066"/>
                </a:solidFill>
                <a:effectLst>
                  <a:outerShdw blurRad="38100" dist="38100" dir="2700000" algn="tl">
                    <a:srgbClr val="C0C0C0"/>
                  </a:outerShdw>
                </a:effectLst>
              </a:rPr>
              <a:t>连续部分的被控对象；</a:t>
            </a:r>
            <a:r>
              <a:rPr kumimoji="0" lang="zh-CN" altLang="en-US" sz="2400" b="1">
                <a:solidFill>
                  <a:srgbClr val="FF0066"/>
                </a:solidFill>
                <a:effectLst>
                  <a:outerShdw blurRad="38100" dist="38100" dir="2700000" algn="tl">
                    <a:srgbClr val="C0C0C0"/>
                  </a:outerShdw>
                </a:effectLst>
              </a:rPr>
              <a:t> </a:t>
            </a:r>
            <a:r>
              <a:rPr kumimoji="0" lang="en-US" altLang="zh-CN" sz="2400" b="1" i="1">
                <a:solidFill>
                  <a:srgbClr val="FF0066"/>
                </a:solidFill>
                <a:effectLst>
                  <a:outerShdw blurRad="38100" dist="38100" dir="2700000" algn="tl">
                    <a:srgbClr val="C0C0C0"/>
                  </a:outerShdw>
                </a:effectLst>
              </a:rPr>
              <a:t>y</a:t>
            </a:r>
            <a:r>
              <a:rPr kumimoji="0" lang="en-US" altLang="zh-CN" sz="2400" b="1">
                <a:solidFill>
                  <a:srgbClr val="FF0066"/>
                </a:solidFill>
                <a:effectLst>
                  <a:outerShdw blurRad="38100" dist="38100" dir="2700000" algn="tl">
                    <a:srgbClr val="C0C0C0"/>
                  </a:outerShdw>
                </a:effectLst>
              </a:rPr>
              <a:t>(</a:t>
            </a:r>
            <a:r>
              <a:rPr kumimoji="0" lang="en-US" altLang="zh-CN" sz="2400" b="1" i="1">
                <a:solidFill>
                  <a:srgbClr val="FF0066"/>
                </a:solidFill>
                <a:effectLst>
                  <a:outerShdw blurRad="38100" dist="38100" dir="2700000" algn="tl">
                    <a:srgbClr val="C0C0C0"/>
                  </a:outerShdw>
                </a:effectLst>
              </a:rPr>
              <a:t>t</a:t>
            </a:r>
            <a:r>
              <a:rPr kumimoji="0" lang="en-US" altLang="zh-CN" sz="2400" b="1">
                <a:solidFill>
                  <a:srgbClr val="FF0066"/>
                </a:solidFill>
                <a:effectLst>
                  <a:outerShdw blurRad="38100" dist="38100" dir="2700000" algn="tl">
                    <a:srgbClr val="C0C0C0"/>
                  </a:outerShdw>
                </a:effectLst>
              </a:rPr>
              <a:t>)——</a:t>
            </a:r>
            <a:r>
              <a:rPr kumimoji="0" lang="zh-CN" altLang="en-US" sz="2400" b="1">
                <a:solidFill>
                  <a:srgbClr val="FF0066"/>
                </a:solidFill>
                <a:effectLst>
                  <a:outerShdw blurRad="38100" dist="38100" dir="2700000" algn="tl">
                    <a:srgbClr val="C0C0C0"/>
                  </a:outerShdw>
                </a:effectLst>
              </a:rPr>
              <a:t>连续输出。</a:t>
            </a:r>
            <a:endParaRPr kumimoji="0" lang="zh-CN" altLang="en-US" sz="2400" b="1">
              <a:effectLst>
                <a:outerShdw blurRad="38100" dist="38100" dir="2700000" algn="tl">
                  <a:srgbClr val="C0C0C0"/>
                </a:outerShdw>
              </a:effectLst>
            </a:endParaRPr>
          </a:p>
        </p:txBody>
      </p:sp>
      <p:sp>
        <p:nvSpPr>
          <p:cNvPr id="7179" name="Text Box 11"/>
          <p:cNvSpPr txBox="1">
            <a:spLocks noChangeArrowheads="1"/>
          </p:cNvSpPr>
          <p:nvPr/>
        </p:nvSpPr>
        <p:spPr bwMode="auto">
          <a:xfrm>
            <a:off x="593725" y="1125538"/>
            <a:ext cx="4824413" cy="457200"/>
          </a:xfrm>
          <a:prstGeom prst="rect">
            <a:avLst/>
          </a:prstGeom>
          <a:noFill/>
          <a:ln w="9525">
            <a:noFill/>
            <a:miter lim="800000"/>
            <a:headEnd/>
            <a:tailEnd/>
          </a:ln>
          <a:effectLst/>
        </p:spPr>
        <p:txBody>
          <a:bodyPr>
            <a:spAutoFit/>
          </a:bodyPr>
          <a:lstStyle/>
          <a:p>
            <a:pPr algn="just">
              <a:spcBef>
                <a:spcPct val="50000"/>
              </a:spcBef>
            </a:pPr>
            <a:r>
              <a:rPr kumimoji="0" lang="zh-CN" altLang="en-US" sz="2400" b="1">
                <a:solidFill>
                  <a:srgbClr val="000000"/>
                </a:solidFill>
                <a:effectLst>
                  <a:outerShdw blurRad="38100" dist="38100" dir="2700000" algn="tl">
                    <a:srgbClr val="C0C0C0"/>
                  </a:outerShdw>
                </a:effectLst>
                <a:latin typeface="Arial" charset="0"/>
              </a:rPr>
              <a:t>数字控制系统的简化结构</a:t>
            </a:r>
          </a:p>
        </p:txBody>
      </p:sp>
      <p:grpSp>
        <p:nvGrpSpPr>
          <p:cNvPr id="7180" name="Group 12"/>
          <p:cNvGrpSpPr>
            <a:grpSpLocks/>
          </p:cNvGrpSpPr>
          <p:nvPr/>
        </p:nvGrpSpPr>
        <p:grpSpPr bwMode="auto">
          <a:xfrm>
            <a:off x="1133475" y="1665288"/>
            <a:ext cx="7245350" cy="1741487"/>
            <a:chOff x="555" y="1508"/>
            <a:chExt cx="4564" cy="1097"/>
          </a:xfrm>
        </p:grpSpPr>
        <p:sp>
          <p:nvSpPr>
            <p:cNvPr id="7181" name="Text Box 13"/>
            <p:cNvSpPr txBox="1">
              <a:spLocks noChangeArrowheads="1"/>
            </p:cNvSpPr>
            <p:nvPr/>
          </p:nvSpPr>
          <p:spPr bwMode="auto">
            <a:xfrm>
              <a:off x="4675" y="1922"/>
              <a:ext cx="345" cy="359"/>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7182" name="Text Box 14"/>
            <p:cNvSpPr txBox="1">
              <a:spLocks noChangeArrowheads="1"/>
            </p:cNvSpPr>
            <p:nvPr/>
          </p:nvSpPr>
          <p:spPr bwMode="auto">
            <a:xfrm>
              <a:off x="3508" y="1538"/>
              <a:ext cx="455" cy="390"/>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7183" name="Text Box 15"/>
            <p:cNvSpPr txBox="1">
              <a:spLocks noChangeArrowheads="1"/>
            </p:cNvSpPr>
            <p:nvPr/>
          </p:nvSpPr>
          <p:spPr bwMode="auto">
            <a:xfrm>
              <a:off x="602" y="1508"/>
              <a:ext cx="499"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7184" name="Text Box 16"/>
            <p:cNvSpPr txBox="1">
              <a:spLocks noChangeArrowheads="1"/>
            </p:cNvSpPr>
            <p:nvPr/>
          </p:nvSpPr>
          <p:spPr bwMode="auto">
            <a:xfrm>
              <a:off x="1088" y="1508"/>
              <a:ext cx="488"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7185" name="Text Box 17"/>
            <p:cNvSpPr txBox="1">
              <a:spLocks noChangeArrowheads="1"/>
            </p:cNvSpPr>
            <p:nvPr/>
          </p:nvSpPr>
          <p:spPr bwMode="auto">
            <a:xfrm>
              <a:off x="977" y="1806"/>
              <a:ext cx="478" cy="633"/>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7186" name="Text Box 18"/>
            <p:cNvSpPr txBox="1">
              <a:spLocks noChangeArrowheads="1"/>
            </p:cNvSpPr>
            <p:nvPr/>
          </p:nvSpPr>
          <p:spPr bwMode="auto">
            <a:xfrm>
              <a:off x="4641" y="1508"/>
              <a:ext cx="478"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7187" name="Text Box 19"/>
            <p:cNvSpPr txBox="1">
              <a:spLocks noChangeArrowheads="1"/>
            </p:cNvSpPr>
            <p:nvPr/>
          </p:nvSpPr>
          <p:spPr bwMode="auto">
            <a:xfrm>
              <a:off x="2125" y="1523"/>
              <a:ext cx="488" cy="390"/>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7188" name="AutoShape 20"/>
            <p:cNvSpPr>
              <a:spLocks noChangeArrowheads="1"/>
            </p:cNvSpPr>
            <p:nvPr/>
          </p:nvSpPr>
          <p:spPr bwMode="auto">
            <a:xfrm>
              <a:off x="946" y="1820"/>
              <a:ext cx="179" cy="187"/>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7189" name="Text Box 21"/>
            <p:cNvSpPr txBox="1">
              <a:spLocks noChangeArrowheads="1"/>
            </p:cNvSpPr>
            <p:nvPr/>
          </p:nvSpPr>
          <p:spPr bwMode="auto">
            <a:xfrm>
              <a:off x="1596" y="1708"/>
              <a:ext cx="499" cy="390"/>
            </a:xfrm>
            <a:prstGeom prst="rect">
              <a:avLst/>
            </a:prstGeom>
            <a:solidFill>
              <a:srgbClr val="FFFFFF"/>
            </a:solidFill>
            <a:ln w="952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7190" name="Text Box 22"/>
            <p:cNvSpPr txBox="1">
              <a:spLocks noChangeArrowheads="1"/>
            </p:cNvSpPr>
            <p:nvPr/>
          </p:nvSpPr>
          <p:spPr bwMode="auto">
            <a:xfrm>
              <a:off x="2883" y="1693"/>
              <a:ext cx="581" cy="418"/>
            </a:xfrm>
            <a:prstGeom prst="rect">
              <a:avLst/>
            </a:prstGeom>
            <a:solidFill>
              <a:srgbClr val="FFFFFF"/>
            </a:solidFill>
            <a:ln w="952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7191" name="Text Box 23"/>
            <p:cNvSpPr txBox="1">
              <a:spLocks noChangeArrowheads="1"/>
            </p:cNvSpPr>
            <p:nvPr/>
          </p:nvSpPr>
          <p:spPr bwMode="auto">
            <a:xfrm>
              <a:off x="3985" y="1678"/>
              <a:ext cx="549" cy="418"/>
            </a:xfrm>
            <a:prstGeom prst="rect">
              <a:avLst/>
            </a:prstGeom>
            <a:solidFill>
              <a:srgbClr val="FFFFFF"/>
            </a:solidFill>
            <a:ln w="952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7192" name="Line 24"/>
            <p:cNvSpPr>
              <a:spLocks noChangeShapeType="1"/>
            </p:cNvSpPr>
            <p:nvPr/>
          </p:nvSpPr>
          <p:spPr bwMode="auto">
            <a:xfrm>
              <a:off x="555" y="1916"/>
              <a:ext cx="397" cy="0"/>
            </a:xfrm>
            <a:prstGeom prst="line">
              <a:avLst/>
            </a:prstGeom>
            <a:noFill/>
            <a:ln w="9525">
              <a:solidFill>
                <a:srgbClr val="000000"/>
              </a:solidFill>
              <a:round/>
              <a:headEnd/>
              <a:tailEnd type="stealth" w="sm" len="med"/>
            </a:ln>
          </p:spPr>
          <p:txBody>
            <a:bodyPr/>
            <a:lstStyle/>
            <a:p>
              <a:endParaRPr lang="zh-CN" altLang="en-US"/>
            </a:p>
          </p:txBody>
        </p:sp>
        <p:sp>
          <p:nvSpPr>
            <p:cNvPr id="7193" name="Line 25"/>
            <p:cNvSpPr>
              <a:spLocks noChangeShapeType="1"/>
            </p:cNvSpPr>
            <p:nvPr/>
          </p:nvSpPr>
          <p:spPr bwMode="auto">
            <a:xfrm>
              <a:off x="2095" y="1903"/>
              <a:ext cx="217" cy="0"/>
            </a:xfrm>
            <a:prstGeom prst="line">
              <a:avLst/>
            </a:prstGeom>
            <a:noFill/>
            <a:ln w="9525">
              <a:solidFill>
                <a:srgbClr val="000000"/>
              </a:solidFill>
              <a:round/>
              <a:headEnd/>
              <a:tailEnd type="stealth" w="sm" len="med"/>
            </a:ln>
          </p:spPr>
          <p:txBody>
            <a:bodyPr/>
            <a:lstStyle/>
            <a:p>
              <a:endParaRPr lang="zh-CN" altLang="en-US"/>
            </a:p>
          </p:txBody>
        </p:sp>
        <p:sp>
          <p:nvSpPr>
            <p:cNvPr id="7194" name="Line 26"/>
            <p:cNvSpPr>
              <a:spLocks noChangeShapeType="1"/>
            </p:cNvSpPr>
            <p:nvPr/>
          </p:nvSpPr>
          <p:spPr bwMode="auto">
            <a:xfrm>
              <a:off x="2305" y="1903"/>
              <a:ext cx="132" cy="0"/>
            </a:xfrm>
            <a:prstGeom prst="line">
              <a:avLst/>
            </a:prstGeom>
            <a:noFill/>
            <a:ln w="9525">
              <a:solidFill>
                <a:srgbClr val="000000"/>
              </a:solidFill>
              <a:round/>
              <a:headEnd/>
              <a:tailEnd/>
            </a:ln>
          </p:spPr>
          <p:txBody>
            <a:bodyPr/>
            <a:lstStyle/>
            <a:p>
              <a:endParaRPr lang="zh-CN" altLang="en-US"/>
            </a:p>
          </p:txBody>
        </p:sp>
        <p:sp>
          <p:nvSpPr>
            <p:cNvPr id="7195" name="Line 27"/>
            <p:cNvSpPr>
              <a:spLocks noChangeShapeType="1"/>
            </p:cNvSpPr>
            <p:nvPr/>
          </p:nvSpPr>
          <p:spPr bwMode="auto">
            <a:xfrm>
              <a:off x="2614" y="1903"/>
              <a:ext cx="265" cy="0"/>
            </a:xfrm>
            <a:prstGeom prst="line">
              <a:avLst/>
            </a:prstGeom>
            <a:noFill/>
            <a:ln w="9525">
              <a:solidFill>
                <a:srgbClr val="000000"/>
              </a:solidFill>
              <a:round/>
              <a:headEnd/>
              <a:tailEnd type="stealth" w="sm" len="med"/>
            </a:ln>
          </p:spPr>
          <p:txBody>
            <a:bodyPr/>
            <a:lstStyle/>
            <a:p>
              <a:endParaRPr lang="zh-CN" altLang="en-US"/>
            </a:p>
          </p:txBody>
        </p:sp>
        <p:sp>
          <p:nvSpPr>
            <p:cNvPr id="7196" name="Line 28"/>
            <p:cNvSpPr>
              <a:spLocks noChangeShapeType="1"/>
            </p:cNvSpPr>
            <p:nvPr/>
          </p:nvSpPr>
          <p:spPr bwMode="auto">
            <a:xfrm>
              <a:off x="3464" y="1912"/>
              <a:ext cx="529" cy="0"/>
            </a:xfrm>
            <a:prstGeom prst="line">
              <a:avLst/>
            </a:prstGeom>
            <a:noFill/>
            <a:ln w="9525">
              <a:solidFill>
                <a:srgbClr val="000000"/>
              </a:solidFill>
              <a:round/>
              <a:headEnd/>
              <a:tailEnd type="stealth" w="sm" len="med"/>
            </a:ln>
          </p:spPr>
          <p:txBody>
            <a:bodyPr/>
            <a:lstStyle/>
            <a:p>
              <a:endParaRPr lang="zh-CN" altLang="en-US"/>
            </a:p>
          </p:txBody>
        </p:sp>
        <p:sp>
          <p:nvSpPr>
            <p:cNvPr id="7197" name="Line 29"/>
            <p:cNvSpPr>
              <a:spLocks noChangeShapeType="1"/>
            </p:cNvSpPr>
            <p:nvPr/>
          </p:nvSpPr>
          <p:spPr bwMode="auto">
            <a:xfrm>
              <a:off x="4534" y="1897"/>
              <a:ext cx="175" cy="0"/>
            </a:xfrm>
            <a:prstGeom prst="line">
              <a:avLst/>
            </a:prstGeom>
            <a:noFill/>
            <a:ln w="9525">
              <a:solidFill>
                <a:srgbClr val="000000"/>
              </a:solidFill>
              <a:round/>
              <a:headEnd/>
              <a:tailEnd type="stealth" w="sm" len="med"/>
            </a:ln>
          </p:spPr>
          <p:txBody>
            <a:bodyPr/>
            <a:lstStyle/>
            <a:p>
              <a:endParaRPr lang="zh-CN" altLang="en-US"/>
            </a:p>
          </p:txBody>
        </p:sp>
        <p:sp>
          <p:nvSpPr>
            <p:cNvPr id="7198" name="Line 30"/>
            <p:cNvSpPr>
              <a:spLocks noChangeShapeType="1"/>
            </p:cNvSpPr>
            <p:nvPr/>
          </p:nvSpPr>
          <p:spPr bwMode="auto">
            <a:xfrm>
              <a:off x="4667" y="1897"/>
              <a:ext cx="397" cy="0"/>
            </a:xfrm>
            <a:prstGeom prst="line">
              <a:avLst/>
            </a:prstGeom>
            <a:noFill/>
            <a:ln w="9525">
              <a:solidFill>
                <a:srgbClr val="000000"/>
              </a:solidFill>
              <a:round/>
              <a:headEnd/>
              <a:tailEnd/>
            </a:ln>
          </p:spPr>
          <p:txBody>
            <a:bodyPr/>
            <a:lstStyle/>
            <a:p>
              <a:endParaRPr lang="zh-CN" altLang="en-US"/>
            </a:p>
          </p:txBody>
        </p:sp>
        <p:sp>
          <p:nvSpPr>
            <p:cNvPr id="7199" name="Freeform 31"/>
            <p:cNvSpPr>
              <a:spLocks/>
            </p:cNvSpPr>
            <p:nvPr/>
          </p:nvSpPr>
          <p:spPr bwMode="auto">
            <a:xfrm>
              <a:off x="1037" y="2007"/>
              <a:ext cx="3835" cy="598"/>
            </a:xfrm>
            <a:custGeom>
              <a:avLst/>
              <a:gdLst/>
              <a:ahLst/>
              <a:cxnLst>
                <a:cxn ang="0">
                  <a:pos x="3835" y="288"/>
                </a:cxn>
                <a:cxn ang="0">
                  <a:pos x="3835" y="598"/>
                </a:cxn>
                <a:cxn ang="0">
                  <a:pos x="4" y="598"/>
                </a:cxn>
                <a:cxn ang="0">
                  <a:pos x="0" y="0"/>
                </a:cxn>
              </a:cxnLst>
              <a:rect l="0" t="0" r="r" b="b"/>
              <a:pathLst>
                <a:path w="3835" h="598">
                  <a:moveTo>
                    <a:pt x="3835" y="288"/>
                  </a:moveTo>
                  <a:lnTo>
                    <a:pt x="3835" y="598"/>
                  </a:lnTo>
                  <a:lnTo>
                    <a:pt x="4" y="598"/>
                  </a:lnTo>
                  <a:lnTo>
                    <a:pt x="0" y="0"/>
                  </a:lnTo>
                </a:path>
              </a:pathLst>
            </a:custGeom>
            <a:noFill/>
            <a:ln w="9525">
              <a:solidFill>
                <a:srgbClr val="000000"/>
              </a:solidFill>
              <a:round/>
              <a:headEnd/>
              <a:tailEnd type="stealth" w="sm" len="med"/>
            </a:ln>
          </p:spPr>
          <p:txBody>
            <a:bodyPr/>
            <a:lstStyle/>
            <a:p>
              <a:endParaRPr lang="zh-CN" altLang="en-US"/>
            </a:p>
          </p:txBody>
        </p:sp>
        <p:sp>
          <p:nvSpPr>
            <p:cNvPr id="7200" name="Line 32"/>
            <p:cNvSpPr>
              <a:spLocks noChangeShapeType="1"/>
            </p:cNvSpPr>
            <p:nvPr/>
          </p:nvSpPr>
          <p:spPr bwMode="auto">
            <a:xfrm flipV="1">
              <a:off x="1124" y="1888"/>
              <a:ext cx="480" cy="15"/>
            </a:xfrm>
            <a:prstGeom prst="line">
              <a:avLst/>
            </a:prstGeom>
            <a:noFill/>
            <a:ln w="9525">
              <a:solidFill>
                <a:srgbClr val="000000"/>
              </a:solidFill>
              <a:round/>
              <a:headEnd/>
              <a:tailEnd type="stealth" w="sm" len="med"/>
            </a:ln>
          </p:spPr>
          <p:txBody>
            <a:bodyPr/>
            <a:lstStyle/>
            <a:p>
              <a:endParaRPr lang="zh-CN" altLang="en-US"/>
            </a:p>
          </p:txBody>
        </p:sp>
        <p:sp>
          <p:nvSpPr>
            <p:cNvPr id="7201" name="Line 33"/>
            <p:cNvSpPr>
              <a:spLocks noChangeShapeType="1"/>
            </p:cNvSpPr>
            <p:nvPr/>
          </p:nvSpPr>
          <p:spPr bwMode="auto">
            <a:xfrm flipV="1">
              <a:off x="2426" y="1754"/>
              <a:ext cx="133" cy="158"/>
            </a:xfrm>
            <a:prstGeom prst="line">
              <a:avLst/>
            </a:prstGeom>
            <a:noFill/>
            <a:ln w="9525">
              <a:solidFill>
                <a:srgbClr val="000000"/>
              </a:solidFill>
              <a:round/>
              <a:headEnd/>
              <a:tailEnd/>
            </a:ln>
          </p:spPr>
          <p:txBody>
            <a:bodyPr/>
            <a:lstStyle/>
            <a:p>
              <a:endParaRPr lang="zh-CN" altLang="en-US"/>
            </a:p>
          </p:txBody>
        </p:sp>
        <p:sp>
          <p:nvSpPr>
            <p:cNvPr id="7202" name="Line 34"/>
            <p:cNvSpPr>
              <a:spLocks noChangeShapeType="1"/>
            </p:cNvSpPr>
            <p:nvPr/>
          </p:nvSpPr>
          <p:spPr bwMode="auto">
            <a:xfrm>
              <a:off x="4864" y="1888"/>
              <a:ext cx="0" cy="227"/>
            </a:xfrm>
            <a:prstGeom prst="line">
              <a:avLst/>
            </a:prstGeom>
            <a:noFill/>
            <a:ln w="9525">
              <a:solidFill>
                <a:srgbClr val="000000"/>
              </a:solidFill>
              <a:round/>
              <a:headEnd/>
              <a:tailEnd/>
            </a:ln>
          </p:spPr>
          <p:txBody>
            <a:bodyPr/>
            <a:lstStyle/>
            <a:p>
              <a:endParaRPr lang="zh-CN" altLang="en-US"/>
            </a:p>
          </p:txBody>
        </p:sp>
        <p:sp>
          <p:nvSpPr>
            <p:cNvPr id="7203" name="Line 35"/>
            <p:cNvSpPr>
              <a:spLocks noChangeShapeType="1"/>
            </p:cNvSpPr>
            <p:nvPr/>
          </p:nvSpPr>
          <p:spPr bwMode="auto">
            <a:xfrm flipV="1">
              <a:off x="4876" y="2143"/>
              <a:ext cx="133" cy="158"/>
            </a:xfrm>
            <a:prstGeom prst="line">
              <a:avLst/>
            </a:prstGeom>
            <a:noFill/>
            <a:ln w="9525">
              <a:solidFill>
                <a:srgbClr val="000000"/>
              </a:solidFill>
              <a:round/>
              <a:headEnd/>
              <a:tailEnd/>
            </a:ln>
          </p:spPr>
          <p:txBody>
            <a:bodyPr/>
            <a:lstStyle/>
            <a:p>
              <a:endParaRPr lang="zh-CN" altLang="en-US"/>
            </a:p>
          </p:txBody>
        </p:sp>
        <p:graphicFrame>
          <p:nvGraphicFramePr>
            <p:cNvPr id="7204" name="Object 36"/>
            <p:cNvGraphicFramePr>
              <a:graphicFrameLocks noChangeAspect="1"/>
            </p:cNvGraphicFramePr>
            <p:nvPr/>
          </p:nvGraphicFramePr>
          <p:xfrm>
            <a:off x="562" y="1605"/>
            <a:ext cx="371" cy="311"/>
          </p:xfrm>
          <a:graphic>
            <a:graphicData uri="http://schemas.openxmlformats.org/presentationml/2006/ole">
              <mc:AlternateContent xmlns:mc="http://schemas.openxmlformats.org/markup-compatibility/2006">
                <mc:Choice xmlns:v="urn:schemas-microsoft-com:vml" Requires="v">
                  <p:oleObj spid="_x0000_s7435" name="Equation" r:id="rId3" imgW="304536" imgH="203024" progId="Equation.DSMT4">
                    <p:embed/>
                  </p:oleObj>
                </mc:Choice>
                <mc:Fallback>
                  <p:oleObj name="Equation" r:id="rId3" imgW="304536" imgH="203024" progId="Equation.DSMT4">
                    <p:embed/>
                    <p:pic>
                      <p:nvPicPr>
                        <p:cNvPr id="0"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 y="1605"/>
                          <a:ext cx="371"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5" name="Object 37"/>
            <p:cNvGraphicFramePr>
              <a:graphicFrameLocks noChangeAspect="1"/>
            </p:cNvGraphicFramePr>
            <p:nvPr/>
          </p:nvGraphicFramePr>
          <p:xfrm>
            <a:off x="1122" y="1576"/>
            <a:ext cx="362" cy="303"/>
          </p:xfrm>
          <a:graphic>
            <a:graphicData uri="http://schemas.openxmlformats.org/presentationml/2006/ole">
              <mc:AlternateContent xmlns:mc="http://schemas.openxmlformats.org/markup-compatibility/2006">
                <mc:Choice xmlns:v="urn:schemas-microsoft-com:vml" Requires="v">
                  <p:oleObj spid="_x0000_s7436" name="Equation" r:id="rId5" imgW="304536" imgH="203024" progId="Equation.DSMT4">
                    <p:embed/>
                  </p:oleObj>
                </mc:Choice>
                <mc:Fallback>
                  <p:oleObj name="Equation" r:id="rId5" imgW="304536" imgH="203024" progId="Equation.DSMT4">
                    <p:embed/>
                    <p:pic>
                      <p:nvPicPr>
                        <p:cNvPr id="0" name="Picture 1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 y="1576"/>
                          <a:ext cx="362"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6" name="Object 38"/>
            <p:cNvGraphicFramePr>
              <a:graphicFrameLocks noChangeAspect="1"/>
            </p:cNvGraphicFramePr>
            <p:nvPr/>
          </p:nvGraphicFramePr>
          <p:xfrm>
            <a:off x="1117" y="2023"/>
            <a:ext cx="265" cy="319"/>
          </p:xfrm>
          <a:graphic>
            <a:graphicData uri="http://schemas.openxmlformats.org/presentationml/2006/ole">
              <mc:AlternateContent xmlns:mc="http://schemas.openxmlformats.org/markup-compatibility/2006">
                <mc:Choice xmlns:v="urn:schemas-microsoft-com:vml" Requires="v">
                  <p:oleObj spid="_x0000_s7437" name="公式" r:id="rId7" imgW="317225" imgH="304536" progId="Equation.3">
                    <p:embed/>
                  </p:oleObj>
                </mc:Choice>
                <mc:Fallback>
                  <p:oleObj name="公式" r:id="rId7" imgW="317225" imgH="304536" progId="Equation.3">
                    <p:embed/>
                    <p:pic>
                      <p:nvPicPr>
                        <p:cNvPr id="0" name="Picture 1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7" y="2023"/>
                          <a:ext cx="265"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7" name="Object 39"/>
            <p:cNvGraphicFramePr>
              <a:graphicFrameLocks noChangeAspect="1"/>
            </p:cNvGraphicFramePr>
            <p:nvPr/>
          </p:nvGraphicFramePr>
          <p:xfrm>
            <a:off x="1645" y="1744"/>
            <a:ext cx="386" cy="291"/>
          </p:xfrm>
          <a:graphic>
            <a:graphicData uri="http://schemas.openxmlformats.org/presentationml/2006/ole">
              <mc:AlternateContent xmlns:mc="http://schemas.openxmlformats.org/markup-compatibility/2006">
                <mc:Choice xmlns:v="urn:schemas-microsoft-com:vml" Requires="v">
                  <p:oleObj spid="_x0000_s7438" name="公式" r:id="rId9" imgW="342751" imgH="203112" progId="Equation.3">
                    <p:embed/>
                  </p:oleObj>
                </mc:Choice>
                <mc:Fallback>
                  <p:oleObj name="公式" r:id="rId9" imgW="342751" imgH="203112" progId="Equation.3">
                    <p:embed/>
                    <p:pic>
                      <p:nvPicPr>
                        <p:cNvPr id="0" name="Picture 1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5" y="1744"/>
                          <a:ext cx="386"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8" name="Object 40"/>
            <p:cNvGraphicFramePr>
              <a:graphicFrameLocks noChangeAspect="1"/>
            </p:cNvGraphicFramePr>
            <p:nvPr/>
          </p:nvGraphicFramePr>
          <p:xfrm>
            <a:off x="2923" y="1714"/>
            <a:ext cx="507" cy="328"/>
          </p:xfrm>
          <a:graphic>
            <a:graphicData uri="http://schemas.openxmlformats.org/presentationml/2006/ole">
              <mc:AlternateContent xmlns:mc="http://schemas.openxmlformats.org/markup-compatibility/2006">
                <mc:Choice xmlns:v="urn:schemas-microsoft-com:vml" Requires="v">
                  <p:oleObj spid="_x0000_s7439" name="Equation" r:id="rId11" imgW="444307" imgH="228501" progId="Equation.DSMT4">
                    <p:embed/>
                  </p:oleObj>
                </mc:Choice>
                <mc:Fallback>
                  <p:oleObj name="Equation" r:id="rId11" imgW="444307" imgH="228501" progId="Equation.DSMT4">
                    <p:embed/>
                    <p:pic>
                      <p:nvPicPr>
                        <p:cNvPr id="0" name="Picture 1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3" y="1714"/>
                          <a:ext cx="507"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 name="Object 41"/>
            <p:cNvGraphicFramePr>
              <a:graphicFrameLocks noChangeAspect="1"/>
            </p:cNvGraphicFramePr>
            <p:nvPr/>
          </p:nvGraphicFramePr>
          <p:xfrm>
            <a:off x="4082" y="1748"/>
            <a:ext cx="359" cy="258"/>
          </p:xfrm>
          <a:graphic>
            <a:graphicData uri="http://schemas.openxmlformats.org/presentationml/2006/ole">
              <mc:AlternateContent xmlns:mc="http://schemas.openxmlformats.org/markup-compatibility/2006">
                <mc:Choice xmlns:v="urn:schemas-microsoft-com:vml" Requires="v">
                  <p:oleObj spid="_x0000_s7440" name="Equation" r:id="rId13" imgW="355292" imgH="203024" progId="Equation.DSMT4">
                    <p:embed/>
                  </p:oleObj>
                </mc:Choice>
                <mc:Fallback>
                  <p:oleObj name="Equation" r:id="rId13" imgW="355292" imgH="203024" progId="Equation.DSMT4">
                    <p:embed/>
                    <p:pic>
                      <p:nvPicPr>
                        <p:cNvPr id="0" name="Picture 1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2" y="1748"/>
                          <a:ext cx="359"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10" name="Object 42"/>
            <p:cNvGraphicFramePr>
              <a:graphicFrameLocks noChangeAspect="1"/>
            </p:cNvGraphicFramePr>
            <p:nvPr/>
          </p:nvGraphicFramePr>
          <p:xfrm>
            <a:off x="3574" y="1644"/>
            <a:ext cx="314" cy="287"/>
          </p:xfrm>
          <a:graphic>
            <a:graphicData uri="http://schemas.openxmlformats.org/presentationml/2006/ole">
              <mc:AlternateContent xmlns:mc="http://schemas.openxmlformats.org/markup-compatibility/2006">
                <mc:Choice xmlns:v="urn:schemas-microsoft-com:vml" Requires="v">
                  <p:oleObj spid="_x0000_s7441" name="公式" r:id="rId15" imgW="279279" imgH="203112" progId="Equation.3">
                    <p:embed/>
                  </p:oleObj>
                </mc:Choice>
                <mc:Fallback>
                  <p:oleObj name="公式" r:id="rId15" imgW="279279" imgH="203112" progId="Equation.3">
                    <p:embed/>
                    <p:pic>
                      <p:nvPicPr>
                        <p:cNvPr id="0" name="Picture 1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4" y="1644"/>
                          <a:ext cx="314"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11" name="Object 43"/>
            <p:cNvGraphicFramePr>
              <a:graphicFrameLocks noChangeAspect="1"/>
            </p:cNvGraphicFramePr>
            <p:nvPr/>
          </p:nvGraphicFramePr>
          <p:xfrm>
            <a:off x="4666" y="1593"/>
            <a:ext cx="337" cy="294"/>
          </p:xfrm>
          <a:graphic>
            <a:graphicData uri="http://schemas.openxmlformats.org/presentationml/2006/ole">
              <mc:AlternateContent xmlns:mc="http://schemas.openxmlformats.org/markup-compatibility/2006">
                <mc:Choice xmlns:v="urn:schemas-microsoft-com:vml" Requires="v">
                  <p:oleObj spid="_x0000_s7442" name="公式" r:id="rId17" imgW="291973" imgH="203112" progId="Equation.3">
                    <p:embed/>
                  </p:oleObj>
                </mc:Choice>
                <mc:Fallback>
                  <p:oleObj name="公式" r:id="rId17" imgW="291973" imgH="203112" progId="Equation.3">
                    <p:embed/>
                    <p:pic>
                      <p:nvPicPr>
                        <p:cNvPr id="0" name="Picture 1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66" y="1593"/>
                          <a:ext cx="337"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12" name="Object 44"/>
            <p:cNvGraphicFramePr>
              <a:graphicFrameLocks noChangeAspect="1"/>
            </p:cNvGraphicFramePr>
            <p:nvPr/>
          </p:nvGraphicFramePr>
          <p:xfrm>
            <a:off x="2398" y="1933"/>
            <a:ext cx="153" cy="227"/>
          </p:xfrm>
          <a:graphic>
            <a:graphicData uri="http://schemas.openxmlformats.org/presentationml/2006/ole">
              <mc:AlternateContent xmlns:mc="http://schemas.openxmlformats.org/markup-compatibility/2006">
                <mc:Choice xmlns:v="urn:schemas-microsoft-com:vml" Requires="v">
                  <p:oleObj spid="_x0000_s7443" name="公式" r:id="rId19" imgW="139579" imgH="164957" progId="Equation.3">
                    <p:embed/>
                  </p:oleObj>
                </mc:Choice>
                <mc:Fallback>
                  <p:oleObj name="公式" r:id="rId19" imgW="139579" imgH="164957" progId="Equation.3">
                    <p:embed/>
                    <p:pic>
                      <p:nvPicPr>
                        <p:cNvPr id="0" name="Picture 1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98" y="1933"/>
                          <a:ext cx="15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13" name="Object 45"/>
            <p:cNvGraphicFramePr>
              <a:graphicFrameLocks noChangeAspect="1"/>
            </p:cNvGraphicFramePr>
            <p:nvPr/>
          </p:nvGraphicFramePr>
          <p:xfrm>
            <a:off x="4666" y="2075"/>
            <a:ext cx="192" cy="227"/>
          </p:xfrm>
          <a:graphic>
            <a:graphicData uri="http://schemas.openxmlformats.org/presentationml/2006/ole">
              <mc:AlternateContent xmlns:mc="http://schemas.openxmlformats.org/markup-compatibility/2006">
                <mc:Choice xmlns:v="urn:schemas-microsoft-com:vml" Requires="v">
                  <p:oleObj spid="_x0000_s7444" name="公式" r:id="rId21" imgW="139579" imgH="164957" progId="Equation.3">
                    <p:embed/>
                  </p:oleObj>
                </mc:Choice>
                <mc:Fallback>
                  <p:oleObj name="公式" r:id="rId21" imgW="139579" imgH="164957" progId="Equation.3">
                    <p:embed/>
                    <p:pic>
                      <p:nvPicPr>
                        <p:cNvPr id="0" name="Picture 1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66" y="2075"/>
                          <a:ext cx="192"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14" name="Object 46"/>
            <p:cNvGraphicFramePr>
              <a:graphicFrameLocks noChangeAspect="1"/>
            </p:cNvGraphicFramePr>
            <p:nvPr/>
          </p:nvGraphicFramePr>
          <p:xfrm>
            <a:off x="2164" y="1568"/>
            <a:ext cx="376" cy="303"/>
          </p:xfrm>
          <a:graphic>
            <a:graphicData uri="http://schemas.openxmlformats.org/presentationml/2006/ole">
              <mc:AlternateContent xmlns:mc="http://schemas.openxmlformats.org/markup-compatibility/2006">
                <mc:Choice xmlns:v="urn:schemas-microsoft-com:vml" Requires="v">
                  <p:oleObj spid="_x0000_s7445" name="Equation" r:id="rId22" imgW="317225" imgH="203024" progId="Equation.DSMT4">
                    <p:embed/>
                  </p:oleObj>
                </mc:Choice>
                <mc:Fallback>
                  <p:oleObj name="Equation" r:id="rId22" imgW="317225" imgH="203024" progId="Equation.DSMT4">
                    <p:embed/>
                    <p:pic>
                      <p:nvPicPr>
                        <p:cNvPr id="0" name="Picture 1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64" y="1568"/>
                          <a:ext cx="376"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15" name="Text Box 47"/>
            <p:cNvSpPr txBox="1">
              <a:spLocks noChangeArrowheads="1"/>
            </p:cNvSpPr>
            <p:nvPr/>
          </p:nvSpPr>
          <p:spPr bwMode="auto">
            <a:xfrm>
              <a:off x="1944" y="2273"/>
              <a:ext cx="1475" cy="288"/>
            </a:xfrm>
            <a:prstGeom prst="rect">
              <a:avLst/>
            </a:prstGeom>
            <a:noFill/>
            <a:ln w="9525">
              <a:noFill/>
              <a:miter lim="800000"/>
              <a:headEnd/>
              <a:tailEnd/>
            </a:ln>
            <a:effectLst/>
          </p:spPr>
          <p:txBody>
            <a:bodyPr>
              <a:spAutoFit/>
            </a:bodyPr>
            <a:lstStyle/>
            <a:p>
              <a:pPr algn="ctr">
                <a:spcBef>
                  <a:spcPct val="50000"/>
                </a:spcBef>
              </a:pPr>
              <a:r>
                <a:rPr kumimoji="0" lang="en-US" altLang="zh-CN" sz="2400" b="1" i="1">
                  <a:effectLst>
                    <a:outerShdw blurRad="38100" dist="38100" dir="2700000" algn="tl">
                      <a:srgbClr val="C0C0C0"/>
                    </a:outerShdw>
                  </a:effectLst>
                </a:rPr>
                <a:t>T</a:t>
              </a:r>
              <a:r>
                <a:rPr kumimoji="0" lang="en-US" altLang="zh-CN" sz="2400" b="1">
                  <a:effectLst>
                    <a:outerShdw blurRad="38100" dist="38100" dir="2700000" algn="tl">
                      <a:srgbClr val="C0C0C0"/>
                    </a:outerShdw>
                  </a:effectLst>
                  <a:latin typeface="Arial" charset="0"/>
                </a:rPr>
                <a:t>——</a:t>
              </a:r>
              <a:r>
                <a:rPr kumimoji="0" lang="zh-CN" altLang="en-US" sz="2400" b="1">
                  <a:effectLst>
                    <a:outerShdw blurRad="38100" dist="38100" dir="2700000" algn="tl">
                      <a:srgbClr val="C0C0C0"/>
                    </a:outerShdw>
                  </a:effectLst>
                  <a:latin typeface="Arial" charset="0"/>
                </a:rPr>
                <a:t>采样周期</a:t>
              </a:r>
            </a:p>
          </p:txBody>
        </p:sp>
      </p:grpSp>
    </p:spTree>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6" name="Text Box 10"/>
          <p:cNvSpPr txBox="1">
            <a:spLocks noChangeArrowheads="1"/>
          </p:cNvSpPr>
          <p:nvPr/>
        </p:nvSpPr>
        <p:spPr bwMode="auto">
          <a:xfrm>
            <a:off x="206375" y="1163638"/>
            <a:ext cx="8613775" cy="1004887"/>
          </a:xfrm>
          <a:prstGeom prst="rect">
            <a:avLst/>
          </a:prstGeom>
          <a:noFill/>
          <a:ln w="9525">
            <a:noFill/>
            <a:miter lim="800000"/>
            <a:headEnd/>
            <a:tailEnd/>
          </a:ln>
          <a:effectLst/>
        </p:spPr>
        <p:txBody>
          <a:bodyPr>
            <a:spAutoFit/>
          </a:bodyPr>
          <a:lstStyle/>
          <a:p>
            <a:pPr algn="just">
              <a:spcBef>
                <a:spcPct val="50000"/>
              </a:spcBef>
            </a:pPr>
            <a:r>
              <a:rPr kumimoji="0" lang="zh-CN" altLang="en-US" sz="2400" b="1">
                <a:solidFill>
                  <a:srgbClr val="FF0000"/>
                </a:solidFill>
                <a:effectLst>
                  <a:outerShdw blurRad="38100" dist="38100" dir="2700000" algn="tl">
                    <a:srgbClr val="C0C0C0"/>
                  </a:outerShdw>
                </a:effectLst>
                <a:latin typeface="Arial" charset="0"/>
              </a:rPr>
              <a:t>例：</a:t>
            </a:r>
            <a:r>
              <a:rPr kumimoji="0" lang="zh-CN" altLang="en-US" sz="2400" b="1">
                <a:effectLst>
                  <a:outerShdw blurRad="38100" dist="38100" dir="2700000" algn="tl">
                    <a:srgbClr val="C0C0C0"/>
                  </a:outerShdw>
                </a:effectLst>
                <a:latin typeface="Arial" charset="0"/>
              </a:rPr>
              <a:t>已知                             ，</a:t>
            </a:r>
            <a:r>
              <a:rPr kumimoji="0" lang="en-US" altLang="zh-CN" sz="2400" b="1" i="1">
                <a:effectLst>
                  <a:outerShdw blurRad="38100" dist="38100" dir="2700000" algn="tl">
                    <a:srgbClr val="C0C0C0"/>
                  </a:outerShdw>
                </a:effectLst>
                <a:latin typeface="Arial" charset="0"/>
              </a:rPr>
              <a:t>T</a:t>
            </a:r>
            <a:r>
              <a:rPr kumimoji="0" lang="en-US" altLang="zh-CN" sz="2400" b="1">
                <a:effectLst>
                  <a:outerShdw blurRad="38100" dist="38100" dir="2700000" algn="tl">
                    <a:srgbClr val="C0C0C0"/>
                  </a:outerShdw>
                </a:effectLst>
                <a:latin typeface="Arial" charset="0"/>
              </a:rPr>
              <a:t>=0.015s</a:t>
            </a:r>
            <a:r>
              <a:rPr kumimoji="0" lang="zh-CN" altLang="en-US" sz="2400" b="1">
                <a:effectLst>
                  <a:outerShdw blurRad="38100" dist="38100" dir="2700000" algn="tl">
                    <a:srgbClr val="C0C0C0"/>
                  </a:outerShdw>
                </a:effectLst>
                <a:latin typeface="Arial" charset="0"/>
              </a:rPr>
              <a:t>，用双线性变换法设计</a:t>
            </a:r>
          </a:p>
          <a:p>
            <a:pPr algn="just">
              <a:spcBef>
                <a:spcPct val="50000"/>
              </a:spcBef>
            </a:pPr>
            <a:r>
              <a:rPr kumimoji="0" lang="zh-CN" altLang="en-US" sz="2400" b="1">
                <a:effectLst>
                  <a:outerShdw blurRad="38100" dist="38100" dir="2700000" algn="tl">
                    <a:srgbClr val="C0C0C0"/>
                  </a:outerShdw>
                </a:effectLst>
                <a:latin typeface="Arial" charset="0"/>
              </a:rPr>
              <a:t>       </a:t>
            </a:r>
            <a:r>
              <a:rPr kumimoji="0" lang="en-US" altLang="zh-CN" sz="2400" b="1" i="1">
                <a:effectLst>
                  <a:outerShdw blurRad="38100" dist="38100" dir="2700000" algn="tl">
                    <a:srgbClr val="C0C0C0"/>
                  </a:outerShdw>
                </a:effectLst>
                <a:latin typeface="Arial" charset="0"/>
              </a:rPr>
              <a:t>D</a:t>
            </a:r>
            <a:r>
              <a:rPr kumimoji="0" lang="en-US" altLang="zh-CN" sz="2400" b="1">
                <a:effectLst>
                  <a:outerShdw blurRad="38100" dist="38100" dir="2700000" algn="tl">
                    <a:srgbClr val="C0C0C0"/>
                  </a:outerShdw>
                </a:effectLst>
                <a:latin typeface="Arial" charset="0"/>
              </a:rPr>
              <a:t>(</a:t>
            </a:r>
            <a:r>
              <a:rPr kumimoji="0" lang="en-US" altLang="zh-CN" sz="2400" b="1" i="1">
                <a:effectLst>
                  <a:outerShdw blurRad="38100" dist="38100" dir="2700000" algn="tl">
                    <a:srgbClr val="C0C0C0"/>
                  </a:outerShdw>
                </a:effectLst>
                <a:latin typeface="Arial" charset="0"/>
              </a:rPr>
              <a:t>z</a:t>
            </a:r>
            <a:r>
              <a:rPr kumimoji="0" lang="en-US" altLang="zh-CN" sz="2400" b="1">
                <a:effectLst>
                  <a:outerShdw blurRad="38100" dist="38100" dir="2700000" algn="tl">
                    <a:srgbClr val="C0C0C0"/>
                  </a:outerShdw>
                </a:effectLst>
                <a:latin typeface="Arial" charset="0"/>
              </a:rPr>
              <a:t>) </a:t>
            </a:r>
            <a:r>
              <a:rPr kumimoji="0" lang="zh-CN" altLang="en-US" sz="2400" b="1">
                <a:effectLst>
                  <a:outerShdw blurRad="38100" dist="38100" dir="2700000" algn="tl">
                    <a:srgbClr val="C0C0C0"/>
                  </a:outerShdw>
                </a:effectLst>
                <a:latin typeface="Arial" charset="0"/>
              </a:rPr>
              <a:t>及控制器的差分方程。</a:t>
            </a:r>
          </a:p>
        </p:txBody>
      </p:sp>
      <p:graphicFrame>
        <p:nvGraphicFramePr>
          <p:cNvPr id="60427" name="Object 11"/>
          <p:cNvGraphicFramePr>
            <a:graphicFrameLocks noChangeAspect="1"/>
          </p:cNvGraphicFramePr>
          <p:nvPr/>
        </p:nvGraphicFramePr>
        <p:xfrm>
          <a:off x="1763713" y="1092200"/>
          <a:ext cx="1965325" cy="708025"/>
        </p:xfrm>
        <a:graphic>
          <a:graphicData uri="http://schemas.openxmlformats.org/presentationml/2006/ole">
            <mc:AlternateContent xmlns:mc="http://schemas.openxmlformats.org/markup-compatibility/2006">
              <mc:Choice xmlns:v="urn:schemas-microsoft-com:vml" Requires="v">
                <p:oleObj spid="_x0000_s60538" name="公式" r:id="rId3" imgW="1040948" imgH="393529" progId="Equation.3">
                  <p:embed/>
                </p:oleObj>
              </mc:Choice>
              <mc:Fallback>
                <p:oleObj name="公式" r:id="rId3" imgW="1040948" imgH="393529" progId="Equation.3">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092200"/>
                        <a:ext cx="1965325"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9" name="Text Box 13"/>
          <p:cNvSpPr txBox="1">
            <a:spLocks noChangeArrowheads="1"/>
          </p:cNvSpPr>
          <p:nvPr/>
        </p:nvSpPr>
        <p:spPr bwMode="auto">
          <a:xfrm>
            <a:off x="250825" y="2276475"/>
            <a:ext cx="8497888" cy="457200"/>
          </a:xfrm>
          <a:prstGeom prst="rect">
            <a:avLst/>
          </a:prstGeom>
          <a:noFill/>
          <a:ln w="9525">
            <a:noFill/>
            <a:miter lim="800000"/>
            <a:headEnd/>
            <a:tailEnd/>
          </a:ln>
          <a:effectLst/>
        </p:spPr>
        <p:txBody>
          <a:bodyPr>
            <a:spAutoFit/>
          </a:bodyPr>
          <a:lstStyle/>
          <a:p>
            <a:pPr algn="just">
              <a:spcBef>
                <a:spcPct val="50000"/>
              </a:spcBef>
            </a:pPr>
            <a:r>
              <a:rPr kumimoji="0" lang="zh-CN" altLang="en-US" sz="2400" b="1">
                <a:solidFill>
                  <a:srgbClr val="FF0000"/>
                </a:solidFill>
                <a:effectLst>
                  <a:outerShdw blurRad="38100" dist="38100" dir="2700000" algn="tl">
                    <a:srgbClr val="C0C0C0"/>
                  </a:outerShdw>
                </a:effectLst>
                <a:latin typeface="Arial" charset="0"/>
              </a:rPr>
              <a:t>解：</a:t>
            </a:r>
            <a:r>
              <a:rPr kumimoji="0" lang="zh-CN" altLang="en-US" sz="2400" b="1">
                <a:effectLst>
                  <a:outerShdw blurRad="38100" dist="38100" dir="2700000" algn="tl">
                    <a:srgbClr val="C0C0C0"/>
                  </a:outerShdw>
                </a:effectLst>
                <a:latin typeface="Arial" charset="0"/>
              </a:rPr>
              <a:t>采用双线性变换，将                    代入</a:t>
            </a:r>
            <a:r>
              <a:rPr kumimoji="0" lang="en-US" altLang="zh-CN" sz="2400" b="1" i="1">
                <a:effectLst>
                  <a:outerShdw blurRad="38100" dist="38100" dir="2700000" algn="tl">
                    <a:srgbClr val="C0C0C0"/>
                  </a:outerShdw>
                </a:effectLst>
                <a:latin typeface="Arial" charset="0"/>
              </a:rPr>
              <a:t>D</a:t>
            </a:r>
            <a:r>
              <a:rPr kumimoji="0" lang="en-US" altLang="zh-CN" sz="2400" b="1">
                <a:effectLst>
                  <a:outerShdw blurRad="38100" dist="38100" dir="2700000" algn="tl">
                    <a:srgbClr val="C0C0C0"/>
                  </a:outerShdw>
                </a:effectLst>
                <a:latin typeface="Arial" charset="0"/>
              </a:rPr>
              <a:t>(</a:t>
            </a:r>
            <a:r>
              <a:rPr kumimoji="0" lang="en-US" altLang="zh-CN" sz="2400" b="1" i="1">
                <a:effectLst>
                  <a:outerShdw blurRad="38100" dist="38100" dir="2700000" algn="tl">
                    <a:srgbClr val="C0C0C0"/>
                  </a:outerShdw>
                </a:effectLst>
                <a:latin typeface="Arial" charset="0"/>
              </a:rPr>
              <a:t>z</a:t>
            </a:r>
            <a:r>
              <a:rPr kumimoji="0" lang="en-US" altLang="zh-CN" sz="2400" b="1">
                <a:effectLst>
                  <a:outerShdw blurRad="38100" dist="38100" dir="2700000" algn="tl">
                    <a:srgbClr val="C0C0C0"/>
                  </a:outerShdw>
                </a:effectLst>
                <a:latin typeface="Arial" charset="0"/>
              </a:rPr>
              <a:t>)</a:t>
            </a:r>
            <a:r>
              <a:rPr kumimoji="0" lang="zh-CN" altLang="en-US" sz="2400" b="1">
                <a:effectLst>
                  <a:outerShdw blurRad="38100" dist="38100" dir="2700000" algn="tl">
                    <a:srgbClr val="C0C0C0"/>
                  </a:outerShdw>
                </a:effectLst>
                <a:latin typeface="Arial" charset="0"/>
              </a:rPr>
              <a:t>，并整理得</a:t>
            </a:r>
          </a:p>
        </p:txBody>
      </p:sp>
      <p:graphicFrame>
        <p:nvGraphicFramePr>
          <p:cNvPr id="60430" name="Object 14"/>
          <p:cNvGraphicFramePr>
            <a:graphicFrameLocks noChangeAspect="1"/>
          </p:cNvGraphicFramePr>
          <p:nvPr/>
        </p:nvGraphicFramePr>
        <p:xfrm>
          <a:off x="3851275" y="2100263"/>
          <a:ext cx="1487488" cy="812800"/>
        </p:xfrm>
        <a:graphic>
          <a:graphicData uri="http://schemas.openxmlformats.org/presentationml/2006/ole">
            <mc:AlternateContent xmlns:mc="http://schemas.openxmlformats.org/markup-compatibility/2006">
              <mc:Choice xmlns:v="urn:schemas-microsoft-com:vml" Requires="v">
                <p:oleObj spid="_x0000_s60539" name="公式" r:id="rId5" imgW="710891" imgH="393529" progId="Equation.3">
                  <p:embed/>
                </p:oleObj>
              </mc:Choice>
              <mc:Fallback>
                <p:oleObj name="公式" r:id="rId5" imgW="710891" imgH="393529" progId="Equation.3">
                  <p:embed/>
                  <p:pic>
                    <p:nvPicPr>
                      <p:cNvPr id="0" name="Picture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2100263"/>
                        <a:ext cx="1487488"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2" name="Rectangle 16"/>
          <p:cNvSpPr>
            <a:spLocks noChangeArrowheads="1"/>
          </p:cNvSpPr>
          <p:nvPr/>
        </p:nvSpPr>
        <p:spPr bwMode="auto">
          <a:xfrm>
            <a:off x="0" y="348932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0433" name="Object 17"/>
          <p:cNvGraphicFramePr>
            <a:graphicFrameLocks noChangeAspect="1"/>
          </p:cNvGraphicFramePr>
          <p:nvPr/>
        </p:nvGraphicFramePr>
        <p:xfrm>
          <a:off x="1908175" y="4764088"/>
          <a:ext cx="4049713" cy="958850"/>
        </p:xfrm>
        <a:graphic>
          <a:graphicData uri="http://schemas.openxmlformats.org/presentationml/2006/ole">
            <mc:AlternateContent xmlns:mc="http://schemas.openxmlformats.org/markup-compatibility/2006">
              <mc:Choice xmlns:v="urn:schemas-microsoft-com:vml" Requires="v">
                <p:oleObj spid="_x0000_s60540" name="公式" r:id="rId7" imgW="1892300" imgH="444500" progId="Equation.3">
                  <p:embed/>
                </p:oleObj>
              </mc:Choice>
              <mc:Fallback>
                <p:oleObj name="公式" r:id="rId7" imgW="1892300" imgH="444500" progId="Equation.3">
                  <p:embed/>
                  <p:pic>
                    <p:nvPicPr>
                      <p:cNvPr id="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764088"/>
                        <a:ext cx="4049713"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4" name="Rectangle 18"/>
          <p:cNvSpPr>
            <a:spLocks noChangeArrowheads="1"/>
          </p:cNvSpPr>
          <p:nvPr/>
        </p:nvSpPr>
        <p:spPr bwMode="auto">
          <a:xfrm>
            <a:off x="0" y="35798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0435" name="Object 19"/>
          <p:cNvGraphicFramePr>
            <a:graphicFrameLocks noChangeAspect="1"/>
          </p:cNvGraphicFramePr>
          <p:nvPr/>
        </p:nvGraphicFramePr>
        <p:xfrm>
          <a:off x="1692275" y="5772150"/>
          <a:ext cx="5715000" cy="465138"/>
        </p:xfrm>
        <a:graphic>
          <a:graphicData uri="http://schemas.openxmlformats.org/presentationml/2006/ole">
            <mc:AlternateContent xmlns:mc="http://schemas.openxmlformats.org/markup-compatibility/2006">
              <mc:Choice xmlns:v="urn:schemas-microsoft-com:vml" Requires="v">
                <p:oleObj spid="_x0000_s60541" name="公式" r:id="rId9" imgW="2692400" imgH="215900" progId="Equation.3">
                  <p:embed/>
                </p:oleObj>
              </mc:Choice>
              <mc:Fallback>
                <p:oleObj name="公式" r:id="rId9" imgW="2692400" imgH="215900" progId="Equation.3">
                  <p:embed/>
                  <p:pic>
                    <p:nvPicPr>
                      <p:cNvPr id="0" name="Picture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5772150"/>
                        <a:ext cx="57150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37" name="Object 21"/>
          <p:cNvGraphicFramePr>
            <a:graphicFrameLocks noChangeAspect="1"/>
          </p:cNvGraphicFramePr>
          <p:nvPr/>
        </p:nvGraphicFramePr>
        <p:xfrm>
          <a:off x="539750" y="3068638"/>
          <a:ext cx="8147050" cy="1571625"/>
        </p:xfrm>
        <a:graphic>
          <a:graphicData uri="http://schemas.openxmlformats.org/presentationml/2006/ole">
            <mc:AlternateContent xmlns:mc="http://schemas.openxmlformats.org/markup-compatibility/2006">
              <mc:Choice xmlns:v="urn:schemas-microsoft-com:vml" Requires="v">
                <p:oleObj spid="_x0000_s60542" name="公式" r:id="rId11" imgW="4203700" imgH="812800" progId="Equation.3">
                  <p:embed/>
                </p:oleObj>
              </mc:Choice>
              <mc:Fallback>
                <p:oleObj name="公式" r:id="rId11" imgW="4203700" imgH="812800" progId="Equation.3">
                  <p:embed/>
                  <p:pic>
                    <p:nvPicPr>
                      <p:cNvPr id="0" name="Picture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3068638"/>
                        <a:ext cx="8147050" cy="157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ircl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971550" y="1628775"/>
            <a:ext cx="3114675" cy="706438"/>
          </a:xfrm>
          <a:prstGeom prst="rect">
            <a:avLst/>
          </a:prstGeom>
          <a:noFill/>
          <a:ln w="9525">
            <a:noFill/>
            <a:miter lim="800000"/>
            <a:headEnd/>
            <a:tailEnd/>
          </a:ln>
          <a:effectLst/>
        </p:spPr>
        <p:txBody>
          <a:bodyPr anchor="ctr"/>
          <a:lstStyle/>
          <a:p>
            <a:r>
              <a:rPr lang="zh-CN" altLang="en-US" sz="3800" b="1">
                <a:solidFill>
                  <a:srgbClr val="FF0000"/>
                </a:solidFill>
                <a:effectLst>
                  <a:outerShdw blurRad="38100" dist="38100" dir="2700000" algn="tl">
                    <a:srgbClr val="C0C0C0"/>
                  </a:outerShdw>
                </a:effectLst>
              </a:rPr>
              <a:t>课堂练习：</a:t>
            </a:r>
          </a:p>
        </p:txBody>
      </p:sp>
      <p:sp>
        <p:nvSpPr>
          <p:cNvPr id="122883" name="Text Box 3"/>
          <p:cNvSpPr txBox="1">
            <a:spLocks noChangeArrowheads="1"/>
          </p:cNvSpPr>
          <p:nvPr/>
        </p:nvSpPr>
        <p:spPr bwMode="auto">
          <a:xfrm>
            <a:off x="917575" y="2654300"/>
            <a:ext cx="3816350" cy="519113"/>
          </a:xfrm>
          <a:prstGeom prst="rect">
            <a:avLst/>
          </a:prstGeom>
          <a:noFill/>
          <a:ln w="9525">
            <a:noFill/>
            <a:miter lim="800000"/>
            <a:headEnd/>
            <a:tailEnd/>
          </a:ln>
          <a:effectLst/>
        </p:spPr>
        <p:txBody>
          <a:bodyPr>
            <a:spAutoFit/>
          </a:bodyPr>
          <a:lstStyle/>
          <a:p>
            <a:pPr>
              <a:spcBef>
                <a:spcPct val="50000"/>
              </a:spcBef>
            </a:pPr>
            <a:r>
              <a:rPr kumimoji="0" lang="zh-CN" altLang="en-US" sz="2800" b="1">
                <a:effectLst>
                  <a:outerShdw blurRad="38100" dist="38100" dir="2700000" algn="tl">
                    <a:srgbClr val="C0C0C0"/>
                  </a:outerShdw>
                </a:effectLst>
                <a:latin typeface="Arial" charset="0"/>
              </a:rPr>
              <a:t>模拟控制器为</a:t>
            </a:r>
          </a:p>
        </p:txBody>
      </p:sp>
      <p:sp>
        <p:nvSpPr>
          <p:cNvPr id="122885" name="Text Box 5"/>
          <p:cNvSpPr txBox="1">
            <a:spLocks noChangeArrowheads="1"/>
          </p:cNvSpPr>
          <p:nvPr/>
        </p:nvSpPr>
        <p:spPr bwMode="auto">
          <a:xfrm>
            <a:off x="989013" y="3565525"/>
            <a:ext cx="7848600" cy="519113"/>
          </a:xfrm>
          <a:prstGeom prst="rect">
            <a:avLst/>
          </a:prstGeom>
          <a:noFill/>
          <a:ln w="9525">
            <a:noFill/>
            <a:miter lim="800000"/>
            <a:headEnd/>
            <a:tailEnd/>
          </a:ln>
          <a:effectLst/>
        </p:spPr>
        <p:txBody>
          <a:bodyPr>
            <a:spAutoFit/>
          </a:bodyPr>
          <a:lstStyle/>
          <a:p>
            <a:pPr>
              <a:spcBef>
                <a:spcPct val="50000"/>
              </a:spcBef>
            </a:pPr>
            <a:r>
              <a:rPr kumimoji="0" lang="zh-CN" altLang="en-US" sz="2800" b="1">
                <a:effectLst>
                  <a:outerShdw blurRad="38100" dist="38100" dir="2700000" algn="tl">
                    <a:srgbClr val="C0C0C0"/>
                  </a:outerShdw>
                </a:effectLst>
                <a:latin typeface="Arial" charset="0"/>
              </a:rPr>
              <a:t>采样周期为 </a:t>
            </a:r>
            <a:r>
              <a:rPr kumimoji="0" lang="en-US" altLang="zh-CN" sz="2800" b="1">
                <a:effectLst>
                  <a:outerShdw blurRad="38100" dist="38100" dir="2700000" algn="tl">
                    <a:srgbClr val="C0C0C0"/>
                  </a:outerShdw>
                </a:effectLst>
                <a:latin typeface="Arial" charset="0"/>
              </a:rPr>
              <a:t>T=0.1s</a:t>
            </a:r>
          </a:p>
        </p:txBody>
      </p:sp>
      <p:sp>
        <p:nvSpPr>
          <p:cNvPr id="122887" name="Rectangle 7"/>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2886" name="Object 6"/>
          <p:cNvGraphicFramePr>
            <a:graphicFrameLocks noChangeAspect="1"/>
          </p:cNvGraphicFramePr>
          <p:nvPr/>
        </p:nvGraphicFramePr>
        <p:xfrm>
          <a:off x="3438525" y="2438400"/>
          <a:ext cx="2087563" cy="847725"/>
        </p:xfrm>
        <a:graphic>
          <a:graphicData uri="http://schemas.openxmlformats.org/presentationml/2006/ole">
            <mc:AlternateContent xmlns:mc="http://schemas.openxmlformats.org/markup-compatibility/2006">
              <mc:Choice xmlns:v="urn:schemas-microsoft-com:vml" Requires="v">
                <p:oleObj spid="_x0000_s122907" name="Equation" r:id="rId3" imgW="914400" imgH="368300" progId="Equation.DSMT4">
                  <p:embed/>
                </p:oleObj>
              </mc:Choice>
              <mc:Fallback>
                <p:oleObj name="Equation" r:id="rId3" imgW="914400" imgH="368300" progId="Equation.DSMT4">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525" y="2438400"/>
                        <a:ext cx="2087563"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8" name="Text Box 8"/>
          <p:cNvSpPr txBox="1">
            <a:spLocks noChangeArrowheads="1"/>
          </p:cNvSpPr>
          <p:nvPr/>
        </p:nvSpPr>
        <p:spPr bwMode="auto">
          <a:xfrm>
            <a:off x="969963" y="4259263"/>
            <a:ext cx="7364412" cy="1374775"/>
          </a:xfrm>
          <a:prstGeom prst="rect">
            <a:avLst/>
          </a:prstGeom>
          <a:noFill/>
          <a:ln w="9525">
            <a:noFill/>
            <a:miter lim="800000"/>
            <a:headEnd/>
            <a:tailEnd/>
          </a:ln>
          <a:effectLst/>
        </p:spPr>
        <p:txBody>
          <a:bodyPr>
            <a:spAutoFit/>
          </a:bodyPr>
          <a:lstStyle/>
          <a:p>
            <a:pPr>
              <a:lnSpc>
                <a:spcPct val="150000"/>
              </a:lnSpc>
            </a:pPr>
            <a:r>
              <a:rPr lang="en-US" altLang="zh-CN" sz="2800" b="1">
                <a:effectLst>
                  <a:outerShdw blurRad="38100" dist="38100" dir="2700000" algn="tl">
                    <a:srgbClr val="C0C0C0"/>
                  </a:outerShdw>
                </a:effectLst>
              </a:rPr>
              <a:t>    </a:t>
            </a:r>
            <a:r>
              <a:rPr lang="zh-CN" altLang="en-US" sz="2800" b="1">
                <a:effectLst>
                  <a:outerShdw blurRad="38100" dist="38100" dir="2700000" algn="tl">
                    <a:srgbClr val="C0C0C0"/>
                  </a:outerShdw>
                </a:effectLst>
              </a:rPr>
              <a:t>试用双线性变换法进行离散化求得数字控制器</a:t>
            </a:r>
            <a:r>
              <a:rPr lang="en-US" altLang="zh-CN" sz="2800" b="1">
                <a:effectLst>
                  <a:outerShdw blurRad="38100" dist="38100" dir="2700000" algn="tl">
                    <a:srgbClr val="C0C0C0"/>
                  </a:outerShdw>
                </a:effectLst>
              </a:rPr>
              <a:t>D(z)</a:t>
            </a:r>
            <a:r>
              <a:rPr lang="zh-CN" altLang="en-US" sz="2800" b="1">
                <a:effectLst>
                  <a:outerShdw blurRad="38100" dist="38100" dir="2700000" algn="tl">
                    <a:srgbClr val="C0C0C0"/>
                  </a:outerShdw>
                </a:effectLst>
              </a:rPr>
              <a:t>及其数字控制算法。</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00" name="Text Box 40"/>
          <p:cNvSpPr txBox="1">
            <a:spLocks noChangeArrowheads="1"/>
          </p:cNvSpPr>
          <p:nvPr/>
        </p:nvSpPr>
        <p:spPr bwMode="auto">
          <a:xfrm>
            <a:off x="827088" y="404813"/>
            <a:ext cx="3097212" cy="519112"/>
          </a:xfrm>
          <a:prstGeom prst="rect">
            <a:avLst/>
          </a:prstGeom>
          <a:noFill/>
          <a:ln w="12700" cap="sq">
            <a:noFill/>
            <a:miter lim="800000"/>
            <a:headEnd type="none" w="sm" len="sm"/>
            <a:tailEnd type="none" w="sm" len="sm"/>
          </a:ln>
          <a:effectLst/>
        </p:spPr>
        <p:txBody>
          <a:bodyPr>
            <a:spAutoFit/>
          </a:bodyPr>
          <a:lstStyle/>
          <a:p>
            <a:r>
              <a:rPr lang="en-US" altLang="zh-CN" sz="2800" b="1">
                <a:solidFill>
                  <a:srgbClr val="0033CC"/>
                </a:solidFill>
                <a:effectLst>
                  <a:outerShdw blurRad="38100" dist="38100" dir="2700000" algn="tl">
                    <a:srgbClr val="C0C0C0"/>
                  </a:outerShdw>
                </a:effectLst>
              </a:rPr>
              <a:t>4</a:t>
            </a:r>
            <a:r>
              <a:rPr lang="zh-CN" altLang="en-US" sz="2800" b="1">
                <a:solidFill>
                  <a:srgbClr val="0033CC"/>
                </a:solidFill>
                <a:effectLst>
                  <a:outerShdw blurRad="38100" dist="38100" dir="2700000" algn="tl">
                    <a:srgbClr val="C0C0C0"/>
                  </a:outerShdw>
                </a:effectLst>
              </a:rPr>
              <a:t>、零极点匹配法</a:t>
            </a:r>
          </a:p>
        </p:txBody>
      </p:sp>
      <p:sp>
        <p:nvSpPr>
          <p:cNvPr id="66601" name="Rectangle 41"/>
          <p:cNvSpPr>
            <a:spLocks noChangeArrowheads="1"/>
          </p:cNvSpPr>
          <p:nvPr/>
        </p:nvSpPr>
        <p:spPr bwMode="auto">
          <a:xfrm>
            <a:off x="755650" y="1196975"/>
            <a:ext cx="7694613" cy="4619625"/>
          </a:xfrm>
          <a:prstGeom prst="rect">
            <a:avLst/>
          </a:prstGeom>
          <a:noFill/>
          <a:ln w="9525">
            <a:noFill/>
            <a:miter lim="800000"/>
            <a:headEnd/>
            <a:tailEnd/>
          </a:ln>
          <a:effectLst/>
        </p:spPr>
        <p:txBody>
          <a:bodyPr>
            <a:spAutoFit/>
          </a:bodyPr>
          <a:lstStyle/>
          <a:p>
            <a:pPr algn="just">
              <a:lnSpc>
                <a:spcPct val="200000"/>
              </a:lnSpc>
              <a:spcBef>
                <a:spcPct val="20000"/>
              </a:spcBef>
            </a:pPr>
            <a:r>
              <a:rPr kumimoji="0" lang="en-US" altLang="zh-CN" sz="2400" b="1">
                <a:effectLst>
                  <a:outerShdw blurRad="38100" dist="38100" dir="2700000" algn="tl">
                    <a:srgbClr val="C0C0C0"/>
                  </a:outerShdw>
                </a:effectLst>
                <a:latin typeface="Arial" charset="0"/>
              </a:rPr>
              <a:t>    </a:t>
            </a:r>
            <a:r>
              <a:rPr kumimoji="0" lang="zh-CN" altLang="en-US" sz="2400" b="1">
                <a:effectLst>
                  <a:outerShdw blurRad="38100" dist="38100" dir="2700000" algn="tl">
                    <a:srgbClr val="C0C0C0"/>
                  </a:outerShdw>
                </a:effectLst>
                <a:latin typeface="Arial" charset="0"/>
              </a:rPr>
              <a:t>通过</a:t>
            </a:r>
            <a:r>
              <a:rPr kumimoji="0" lang="en-US" altLang="zh-CN" sz="2400" b="1" i="1">
                <a:solidFill>
                  <a:srgbClr val="0033CC"/>
                </a:solidFill>
                <a:effectLst>
                  <a:outerShdw blurRad="38100" dist="38100" dir="2700000" algn="tl">
                    <a:srgbClr val="C0C0C0"/>
                  </a:outerShdw>
                </a:effectLst>
                <a:latin typeface="Arial" charset="0"/>
              </a:rPr>
              <a:t>Z </a:t>
            </a:r>
            <a:r>
              <a:rPr kumimoji="0" lang="zh-CN" altLang="en-US" sz="2400" b="1">
                <a:solidFill>
                  <a:srgbClr val="0033CC"/>
                </a:solidFill>
                <a:effectLst>
                  <a:outerShdw blurRad="38100" dist="38100" dir="2700000" algn="tl">
                    <a:srgbClr val="C0C0C0"/>
                  </a:outerShdw>
                </a:effectLst>
                <a:latin typeface="Arial" charset="0"/>
              </a:rPr>
              <a:t>变换</a:t>
            </a:r>
            <a:r>
              <a:rPr kumimoji="0" lang="zh-CN" altLang="en-US" sz="2400" b="1">
                <a:effectLst>
                  <a:outerShdw blurRad="38100" dist="38100" dir="2700000" algn="tl">
                    <a:srgbClr val="C0C0C0"/>
                  </a:outerShdw>
                </a:effectLst>
                <a:latin typeface="Arial" charset="0"/>
              </a:rPr>
              <a:t>直接把控制器在</a:t>
            </a:r>
            <a:r>
              <a:rPr kumimoji="0" lang="en-US" altLang="zh-CN" sz="2400" b="1" i="1">
                <a:effectLst>
                  <a:outerShdw blurRad="38100" dist="38100" dir="2700000" algn="tl">
                    <a:srgbClr val="C0C0C0"/>
                  </a:outerShdw>
                </a:effectLst>
                <a:latin typeface="Arial" charset="0"/>
              </a:rPr>
              <a:t>S </a:t>
            </a:r>
            <a:r>
              <a:rPr kumimoji="0" lang="zh-CN" altLang="en-US" sz="2400" b="1">
                <a:effectLst>
                  <a:outerShdw blurRad="38100" dist="38100" dir="2700000" algn="tl">
                    <a:srgbClr val="C0C0C0"/>
                  </a:outerShdw>
                </a:effectLst>
                <a:latin typeface="Arial" charset="0"/>
              </a:rPr>
              <a:t>平面上的</a:t>
            </a:r>
            <a:r>
              <a:rPr kumimoji="0" lang="zh-CN" altLang="en-US" sz="2400" b="1">
                <a:solidFill>
                  <a:srgbClr val="0033CC"/>
                </a:solidFill>
                <a:effectLst>
                  <a:outerShdw blurRad="38100" dist="38100" dir="2700000" algn="tl">
                    <a:srgbClr val="C0C0C0"/>
                  </a:outerShdw>
                </a:effectLst>
                <a:latin typeface="Arial" charset="0"/>
              </a:rPr>
              <a:t>零极点映射</a:t>
            </a:r>
            <a:r>
              <a:rPr kumimoji="0" lang="zh-CN" altLang="en-US" sz="2400" b="1">
                <a:effectLst>
                  <a:outerShdw blurRad="38100" dist="38100" dir="2700000" algn="tl">
                    <a:srgbClr val="C0C0C0"/>
                  </a:outerShdw>
                </a:effectLst>
                <a:latin typeface="Arial" charset="0"/>
              </a:rPr>
              <a:t>到 </a:t>
            </a:r>
            <a:r>
              <a:rPr kumimoji="0" lang="en-US" altLang="zh-CN" sz="2400" b="1" i="1">
                <a:effectLst>
                  <a:outerShdw blurRad="38100" dist="38100" dir="2700000" algn="tl">
                    <a:srgbClr val="C0C0C0"/>
                  </a:outerShdw>
                </a:effectLst>
                <a:latin typeface="Arial" charset="0"/>
              </a:rPr>
              <a:t>Z </a:t>
            </a:r>
            <a:r>
              <a:rPr kumimoji="0" lang="zh-CN" altLang="en-US" sz="2400" b="1">
                <a:effectLst>
                  <a:outerShdw blurRad="38100" dist="38100" dir="2700000" algn="tl">
                    <a:srgbClr val="C0C0C0"/>
                  </a:outerShdw>
                </a:effectLst>
                <a:latin typeface="Arial" charset="0"/>
              </a:rPr>
              <a:t>平面上，则 </a:t>
            </a:r>
            <a:r>
              <a:rPr kumimoji="0" lang="en-US" altLang="zh-CN" sz="2400" b="1">
                <a:effectLst>
                  <a:outerShdw blurRad="38100" dist="38100" dir="2700000" algn="tl">
                    <a:srgbClr val="C0C0C0"/>
                  </a:outerShdw>
                </a:effectLst>
                <a:latin typeface="Arial" charset="0"/>
              </a:rPr>
              <a:t>D(s)</a:t>
            </a:r>
            <a:r>
              <a:rPr kumimoji="0" lang="zh-CN" altLang="en-US" sz="2400" b="1">
                <a:effectLst>
                  <a:outerShdw blurRad="38100" dist="38100" dir="2700000" algn="tl">
                    <a:srgbClr val="C0C0C0"/>
                  </a:outerShdw>
                </a:effectLst>
                <a:latin typeface="Arial" charset="0"/>
              </a:rPr>
              <a:t>稳定，</a:t>
            </a:r>
            <a:r>
              <a:rPr kumimoji="0" lang="en-US" altLang="zh-CN" sz="2400" b="1">
                <a:effectLst>
                  <a:outerShdw blurRad="38100" dist="38100" dir="2700000" algn="tl">
                    <a:srgbClr val="C0C0C0"/>
                  </a:outerShdw>
                </a:effectLst>
                <a:latin typeface="Arial" charset="0"/>
              </a:rPr>
              <a:t>D(z)</a:t>
            </a:r>
            <a:r>
              <a:rPr kumimoji="0" lang="zh-CN" altLang="en-US" sz="2400" b="1">
                <a:effectLst>
                  <a:outerShdw blurRad="38100" dist="38100" dir="2700000" algn="tl">
                    <a:srgbClr val="C0C0C0"/>
                  </a:outerShdw>
                </a:effectLst>
                <a:latin typeface="Arial" charset="0"/>
              </a:rPr>
              <a:t>也稳定。</a:t>
            </a:r>
          </a:p>
          <a:p>
            <a:pPr algn="just">
              <a:lnSpc>
                <a:spcPct val="200000"/>
              </a:lnSpc>
              <a:spcBef>
                <a:spcPct val="20000"/>
              </a:spcBef>
            </a:pPr>
            <a:r>
              <a:rPr kumimoji="0" lang="zh-CN" altLang="en-US" sz="2400" b="1">
                <a:effectLst>
                  <a:outerShdw blurRad="38100" dist="38100" dir="2700000" algn="tl">
                    <a:srgbClr val="C0C0C0"/>
                  </a:outerShdw>
                </a:effectLst>
                <a:latin typeface="Arial" charset="0"/>
              </a:rPr>
              <a:t>    当</a:t>
            </a:r>
            <a:r>
              <a:rPr kumimoji="0" lang="en-US" altLang="zh-CN" sz="2400" b="1" i="1">
                <a:effectLst>
                  <a:outerShdw blurRad="38100" dist="38100" dir="2700000" algn="tl">
                    <a:srgbClr val="C0C0C0"/>
                  </a:outerShdw>
                </a:effectLst>
                <a:latin typeface="Arial" charset="0"/>
              </a:rPr>
              <a:t>D</a:t>
            </a:r>
            <a:r>
              <a:rPr kumimoji="0" lang="en-US" altLang="zh-CN" sz="2400" b="1">
                <a:effectLst>
                  <a:outerShdw blurRad="38100" dist="38100" dir="2700000" algn="tl">
                    <a:srgbClr val="C0C0C0"/>
                  </a:outerShdw>
                </a:effectLst>
                <a:latin typeface="Arial" charset="0"/>
              </a:rPr>
              <a:t>( </a:t>
            </a:r>
            <a:r>
              <a:rPr kumimoji="0" lang="en-US" altLang="zh-CN" sz="2400" b="1" i="1">
                <a:effectLst>
                  <a:outerShdw blurRad="38100" dist="38100" dir="2700000" algn="tl">
                    <a:srgbClr val="C0C0C0"/>
                  </a:outerShdw>
                </a:effectLst>
                <a:latin typeface="Arial" charset="0"/>
              </a:rPr>
              <a:t>s </a:t>
            </a:r>
            <a:r>
              <a:rPr kumimoji="0" lang="en-US" altLang="zh-CN" sz="2400" b="1">
                <a:effectLst>
                  <a:outerShdw blurRad="38100" dist="38100" dir="2700000" algn="tl">
                    <a:srgbClr val="C0C0C0"/>
                  </a:outerShdw>
                </a:effectLst>
                <a:latin typeface="Arial" charset="0"/>
              </a:rPr>
              <a:t>)</a:t>
            </a:r>
            <a:r>
              <a:rPr kumimoji="0" lang="zh-CN" altLang="en-US" sz="2400" b="1">
                <a:effectLst>
                  <a:outerShdw blurRad="38100" dist="38100" dir="2700000" algn="tl">
                    <a:srgbClr val="C0C0C0"/>
                  </a:outerShdw>
                </a:effectLst>
                <a:latin typeface="Arial" charset="0"/>
              </a:rPr>
              <a:t>的极点数比零点数多时，缺少的零点可视作在无穷远处存在零点，可用</a:t>
            </a:r>
            <a:r>
              <a:rPr kumimoji="0" lang="en-US" altLang="zh-CN" sz="2400" b="1" i="1">
                <a:effectLst>
                  <a:outerShdw blurRad="38100" dist="38100" dir="2700000" algn="tl">
                    <a:srgbClr val="C0C0C0"/>
                  </a:outerShdw>
                </a:effectLst>
                <a:latin typeface="Arial" charset="0"/>
              </a:rPr>
              <a:t>Z</a:t>
            </a:r>
            <a:r>
              <a:rPr kumimoji="0" lang="zh-CN" altLang="en-US" sz="2400" b="1">
                <a:effectLst>
                  <a:outerShdw blurRad="38100" dist="38100" dir="2700000" algn="tl">
                    <a:srgbClr val="C0C0C0"/>
                  </a:outerShdw>
                </a:effectLst>
                <a:latin typeface="Arial" charset="0"/>
              </a:rPr>
              <a:t>平面上的 </a:t>
            </a:r>
            <a:r>
              <a:rPr kumimoji="0" lang="en-US" altLang="zh-CN" sz="2400" b="1" i="1">
                <a:solidFill>
                  <a:srgbClr val="FF3300"/>
                </a:solidFill>
                <a:effectLst>
                  <a:outerShdw blurRad="38100" dist="38100" dir="2700000" algn="tl">
                    <a:srgbClr val="C0C0C0"/>
                  </a:outerShdw>
                </a:effectLst>
                <a:latin typeface="Arial" charset="0"/>
              </a:rPr>
              <a:t>z </a:t>
            </a:r>
            <a:r>
              <a:rPr kumimoji="0" lang="en-US" altLang="zh-CN" sz="2400" b="1">
                <a:solidFill>
                  <a:srgbClr val="FF3300"/>
                </a:solidFill>
                <a:effectLst>
                  <a:outerShdw blurRad="38100" dist="38100" dir="2700000" algn="tl">
                    <a:srgbClr val="C0C0C0"/>
                  </a:outerShdw>
                </a:effectLst>
                <a:latin typeface="Arial" charset="0"/>
              </a:rPr>
              <a:t>=-1</a:t>
            </a:r>
            <a:r>
              <a:rPr kumimoji="0" lang="zh-CN" altLang="en-US" sz="2400" b="1">
                <a:effectLst>
                  <a:outerShdw blurRad="38100" dist="38100" dir="2700000" algn="tl">
                    <a:srgbClr val="C0C0C0"/>
                  </a:outerShdw>
                </a:effectLst>
                <a:latin typeface="Arial" charset="0"/>
              </a:rPr>
              <a:t>的零点匹配，  则</a:t>
            </a:r>
            <a:r>
              <a:rPr kumimoji="0" lang="en-US" altLang="zh-CN" sz="2400" b="1" i="1">
                <a:solidFill>
                  <a:srgbClr val="0033CC"/>
                </a:solidFill>
                <a:effectLst>
                  <a:outerShdw blurRad="38100" dist="38100" dir="2700000" algn="tl">
                    <a:srgbClr val="C0C0C0"/>
                  </a:outerShdw>
                </a:effectLst>
                <a:latin typeface="Arial" charset="0"/>
              </a:rPr>
              <a:t>D</a:t>
            </a:r>
            <a:r>
              <a:rPr kumimoji="0" lang="en-US" altLang="zh-CN" sz="2400" b="1">
                <a:solidFill>
                  <a:srgbClr val="0033CC"/>
                </a:solidFill>
                <a:effectLst>
                  <a:outerShdw blurRad="38100" dist="38100" dir="2700000" algn="tl">
                    <a:srgbClr val="C0C0C0"/>
                  </a:outerShdw>
                </a:effectLst>
                <a:latin typeface="Arial" charset="0"/>
              </a:rPr>
              <a:t>(</a:t>
            </a:r>
            <a:r>
              <a:rPr kumimoji="0" lang="en-US" altLang="zh-CN" sz="2400" b="1" i="1">
                <a:solidFill>
                  <a:srgbClr val="0033CC"/>
                </a:solidFill>
                <a:effectLst>
                  <a:outerShdw blurRad="38100" dist="38100" dir="2700000" algn="tl">
                    <a:srgbClr val="C0C0C0"/>
                  </a:outerShdw>
                </a:effectLst>
                <a:latin typeface="Arial" charset="0"/>
              </a:rPr>
              <a:t>z</a:t>
            </a:r>
            <a:r>
              <a:rPr kumimoji="0" lang="en-US" altLang="zh-CN" sz="2400" b="1">
                <a:solidFill>
                  <a:srgbClr val="0033CC"/>
                </a:solidFill>
                <a:effectLst>
                  <a:outerShdw blurRad="38100" dist="38100" dir="2700000" algn="tl">
                    <a:srgbClr val="C0C0C0"/>
                  </a:outerShdw>
                </a:effectLst>
                <a:latin typeface="Arial" charset="0"/>
              </a:rPr>
              <a:t>)</a:t>
            </a:r>
            <a:r>
              <a:rPr kumimoji="0" lang="zh-CN" altLang="en-US" sz="2400" b="1">
                <a:solidFill>
                  <a:srgbClr val="0033CC"/>
                </a:solidFill>
                <a:effectLst>
                  <a:outerShdw blurRad="38100" dist="38100" dir="2700000" algn="tl">
                    <a:srgbClr val="C0C0C0"/>
                  </a:outerShdw>
                </a:effectLst>
                <a:latin typeface="Arial" charset="0"/>
              </a:rPr>
              <a:t>的分母和分子的阶次总是相等的，</a:t>
            </a:r>
            <a:endParaRPr kumimoji="0" lang="zh-CN" altLang="en-US" sz="2400" b="1">
              <a:effectLst>
                <a:outerShdw blurRad="38100" dist="38100" dir="2700000" algn="tl">
                  <a:srgbClr val="C0C0C0"/>
                </a:outerShdw>
              </a:effectLst>
              <a:latin typeface="Arial" charset="0"/>
            </a:endParaRPr>
          </a:p>
          <a:p>
            <a:pPr algn="just">
              <a:lnSpc>
                <a:spcPct val="200000"/>
              </a:lnSpc>
              <a:spcBef>
                <a:spcPct val="20000"/>
              </a:spcBef>
            </a:pPr>
            <a:r>
              <a:rPr kumimoji="0" lang="zh-CN" altLang="en-US" sz="2400" b="1">
                <a:solidFill>
                  <a:srgbClr val="0033CC"/>
                </a:solidFill>
                <a:effectLst>
                  <a:outerShdw blurRad="38100" dist="38100" dir="2700000" algn="tl">
                    <a:srgbClr val="C0C0C0"/>
                  </a:outerShdw>
                </a:effectLst>
                <a:latin typeface="Arial" charset="0"/>
              </a:rPr>
              <a:t>    要求：</a:t>
            </a:r>
            <a:r>
              <a:rPr kumimoji="0" lang="en-US" altLang="zh-CN" sz="2400" b="1" i="1">
                <a:solidFill>
                  <a:srgbClr val="0033CC"/>
                </a:solidFill>
                <a:effectLst>
                  <a:outerShdw blurRad="38100" dist="38100" dir="2700000" algn="tl">
                    <a:srgbClr val="C0C0C0"/>
                  </a:outerShdw>
                </a:effectLst>
                <a:latin typeface="Arial" charset="0"/>
              </a:rPr>
              <a:t>D</a:t>
            </a:r>
            <a:r>
              <a:rPr kumimoji="0" lang="en-US" altLang="zh-CN" sz="2400" b="1">
                <a:solidFill>
                  <a:srgbClr val="0033CC"/>
                </a:solidFill>
                <a:effectLst>
                  <a:outerShdw blurRad="38100" dist="38100" dir="2700000" algn="tl">
                    <a:srgbClr val="C0C0C0"/>
                  </a:outerShdw>
                </a:effectLst>
                <a:latin typeface="Arial" charset="0"/>
              </a:rPr>
              <a:t>(</a:t>
            </a:r>
            <a:r>
              <a:rPr kumimoji="0" lang="en-US" altLang="zh-CN" sz="2400" b="1" i="1">
                <a:solidFill>
                  <a:srgbClr val="0033CC"/>
                </a:solidFill>
                <a:effectLst>
                  <a:outerShdw blurRad="38100" dist="38100" dir="2700000" algn="tl">
                    <a:srgbClr val="C0C0C0"/>
                  </a:outerShdw>
                </a:effectLst>
                <a:latin typeface="Arial" charset="0"/>
              </a:rPr>
              <a:t>z</a:t>
            </a:r>
            <a:r>
              <a:rPr kumimoji="0" lang="en-US" altLang="zh-CN" sz="2400" b="1">
                <a:solidFill>
                  <a:srgbClr val="0033CC"/>
                </a:solidFill>
                <a:effectLst>
                  <a:outerShdw blurRad="38100" dist="38100" dir="2700000" algn="tl">
                    <a:srgbClr val="C0C0C0"/>
                  </a:outerShdw>
                </a:effectLst>
                <a:latin typeface="Arial" charset="0"/>
              </a:rPr>
              <a:t>) </a:t>
            </a:r>
            <a:r>
              <a:rPr kumimoji="0" lang="zh-CN" altLang="en-US" sz="2400" b="1">
                <a:solidFill>
                  <a:srgbClr val="0033CC"/>
                </a:solidFill>
                <a:effectLst>
                  <a:outerShdw blurRad="38100" dist="38100" dir="2700000" algn="tl">
                    <a:srgbClr val="C0C0C0"/>
                  </a:outerShdw>
                </a:effectLst>
                <a:latin typeface="Arial" charset="0"/>
              </a:rPr>
              <a:t>与</a:t>
            </a:r>
            <a:r>
              <a:rPr kumimoji="0" lang="en-US" altLang="zh-CN" sz="2400" b="1" i="1">
                <a:solidFill>
                  <a:srgbClr val="0033CC"/>
                </a:solidFill>
                <a:effectLst>
                  <a:outerShdw blurRad="38100" dist="38100" dir="2700000" algn="tl">
                    <a:srgbClr val="C0C0C0"/>
                  </a:outerShdw>
                </a:effectLst>
                <a:latin typeface="Arial" charset="0"/>
              </a:rPr>
              <a:t>D</a:t>
            </a:r>
            <a:r>
              <a:rPr kumimoji="0" lang="en-US" altLang="zh-CN" sz="2400" b="1">
                <a:solidFill>
                  <a:srgbClr val="0033CC"/>
                </a:solidFill>
                <a:effectLst>
                  <a:outerShdw blurRad="38100" dist="38100" dir="2700000" algn="tl">
                    <a:srgbClr val="C0C0C0"/>
                  </a:outerShdw>
                </a:effectLst>
                <a:latin typeface="Arial" charset="0"/>
              </a:rPr>
              <a:t>( </a:t>
            </a:r>
            <a:r>
              <a:rPr kumimoji="0" lang="en-US" altLang="zh-CN" sz="2400" b="1" i="1">
                <a:solidFill>
                  <a:srgbClr val="0033CC"/>
                </a:solidFill>
                <a:effectLst>
                  <a:outerShdw blurRad="38100" dist="38100" dir="2700000" algn="tl">
                    <a:srgbClr val="C0C0C0"/>
                  </a:outerShdw>
                </a:effectLst>
                <a:latin typeface="Arial" charset="0"/>
              </a:rPr>
              <a:t>s </a:t>
            </a:r>
            <a:r>
              <a:rPr kumimoji="0" lang="en-US" altLang="zh-CN" sz="2400" b="1">
                <a:solidFill>
                  <a:srgbClr val="0033CC"/>
                </a:solidFill>
                <a:effectLst>
                  <a:outerShdw blurRad="38100" dist="38100" dir="2700000" algn="tl">
                    <a:srgbClr val="C0C0C0"/>
                  </a:outerShdw>
                </a:effectLst>
                <a:latin typeface="Arial" charset="0"/>
              </a:rPr>
              <a:t>) </a:t>
            </a:r>
            <a:r>
              <a:rPr kumimoji="0" lang="zh-CN" altLang="en-US" sz="2400" b="1">
                <a:solidFill>
                  <a:srgbClr val="0033CC"/>
                </a:solidFill>
                <a:effectLst>
                  <a:outerShdw blurRad="38100" dist="38100" dir="2700000" algn="tl">
                    <a:srgbClr val="C0C0C0"/>
                  </a:outerShdw>
                </a:effectLst>
                <a:latin typeface="Arial" charset="0"/>
              </a:rPr>
              <a:t>在稳态时具有相同的增益。</a:t>
            </a:r>
          </a:p>
        </p:txBody>
      </p:sp>
    </p:spTree>
  </p:cSld>
  <p:clrMapOvr>
    <a:masterClrMapping/>
  </p:clrMapOvr>
  <p:transition>
    <p:strip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p:cNvSpPr txBox="1">
            <a:spLocks noChangeArrowheads="1"/>
          </p:cNvSpPr>
          <p:nvPr/>
        </p:nvSpPr>
        <p:spPr bwMode="auto">
          <a:xfrm>
            <a:off x="1042988" y="1196975"/>
            <a:ext cx="7056437" cy="1006475"/>
          </a:xfrm>
          <a:prstGeom prst="rect">
            <a:avLst/>
          </a:prstGeom>
          <a:noFill/>
          <a:ln w="9525">
            <a:noFill/>
            <a:miter lim="800000"/>
            <a:headEnd/>
            <a:tailEnd/>
          </a:ln>
          <a:effectLst/>
        </p:spPr>
        <p:txBody>
          <a:bodyPr>
            <a:spAutoFit/>
          </a:bodyPr>
          <a:lstStyle/>
          <a:p>
            <a:pPr>
              <a:lnSpc>
                <a:spcPct val="125000"/>
              </a:lnSpc>
            </a:pPr>
            <a:r>
              <a:rPr kumimoji="0" lang="en-US" altLang="zh-CN" sz="2400" b="1">
                <a:effectLst>
                  <a:outerShdw blurRad="38100" dist="38100" dir="2700000" algn="tl">
                    <a:srgbClr val="C0C0C0"/>
                  </a:outerShdw>
                </a:effectLst>
                <a:latin typeface="Arial" charset="0"/>
              </a:rPr>
              <a:t>        </a:t>
            </a:r>
            <a:r>
              <a:rPr kumimoji="0" lang="zh-CN" altLang="en-US" sz="2400" b="1">
                <a:effectLst>
                  <a:outerShdw blurRad="38100" dist="38100" dir="2700000" algn="tl">
                    <a:srgbClr val="C0C0C0"/>
                  </a:outerShdw>
                </a:effectLst>
                <a:latin typeface="Arial" charset="0"/>
              </a:rPr>
              <a:t>为什么无穷远处存在零点，可以用</a:t>
            </a:r>
            <a:r>
              <a:rPr kumimoji="0" lang="en-US" altLang="zh-CN" sz="2400" b="1" i="1">
                <a:effectLst>
                  <a:outerShdw blurRad="38100" dist="38100" dir="2700000" algn="tl">
                    <a:srgbClr val="C0C0C0"/>
                  </a:outerShdw>
                </a:effectLst>
                <a:latin typeface="Arial" charset="0"/>
              </a:rPr>
              <a:t>Z</a:t>
            </a:r>
            <a:r>
              <a:rPr kumimoji="0" lang="zh-CN" altLang="en-US" sz="2400" b="1">
                <a:effectLst>
                  <a:outerShdw blurRad="38100" dist="38100" dir="2700000" algn="tl">
                    <a:srgbClr val="C0C0C0"/>
                  </a:outerShdw>
                </a:effectLst>
                <a:latin typeface="Arial" charset="0"/>
              </a:rPr>
              <a:t>平面上的 </a:t>
            </a:r>
            <a:r>
              <a:rPr kumimoji="0" lang="en-US" altLang="zh-CN" sz="2400" b="1" i="1">
                <a:solidFill>
                  <a:srgbClr val="FF3300"/>
                </a:solidFill>
                <a:effectLst>
                  <a:outerShdw blurRad="38100" dist="38100" dir="2700000" algn="tl">
                    <a:srgbClr val="C0C0C0"/>
                  </a:outerShdw>
                </a:effectLst>
                <a:latin typeface="Arial" charset="0"/>
              </a:rPr>
              <a:t>z </a:t>
            </a:r>
            <a:r>
              <a:rPr kumimoji="0" lang="en-US" altLang="zh-CN" sz="2400" b="1">
                <a:solidFill>
                  <a:srgbClr val="FF3300"/>
                </a:solidFill>
                <a:effectLst>
                  <a:outerShdw blurRad="38100" dist="38100" dir="2700000" algn="tl">
                    <a:srgbClr val="C0C0C0"/>
                  </a:outerShdw>
                </a:effectLst>
                <a:latin typeface="Arial" charset="0"/>
              </a:rPr>
              <a:t>=-1</a:t>
            </a:r>
            <a:r>
              <a:rPr kumimoji="0" lang="zh-CN" altLang="en-US" sz="2400" b="1">
                <a:effectLst>
                  <a:outerShdw blurRad="38100" dist="38100" dir="2700000" algn="tl">
                    <a:srgbClr val="C0C0C0"/>
                  </a:outerShdw>
                </a:effectLst>
                <a:latin typeface="Arial" charset="0"/>
              </a:rPr>
              <a:t>的零点匹配？</a:t>
            </a:r>
          </a:p>
        </p:txBody>
      </p:sp>
      <p:sp>
        <p:nvSpPr>
          <p:cNvPr id="67589" name="Text Box 5"/>
          <p:cNvSpPr txBox="1">
            <a:spLocks noChangeArrowheads="1"/>
          </p:cNvSpPr>
          <p:nvPr/>
        </p:nvSpPr>
        <p:spPr bwMode="auto">
          <a:xfrm>
            <a:off x="971550" y="2565400"/>
            <a:ext cx="2592388" cy="457200"/>
          </a:xfrm>
          <a:prstGeom prst="rect">
            <a:avLst/>
          </a:prstGeom>
          <a:noFill/>
          <a:ln w="9525">
            <a:noFill/>
            <a:miter lim="800000"/>
            <a:headEnd/>
            <a:tailEnd/>
          </a:ln>
          <a:effectLst/>
        </p:spPr>
        <p:txBody>
          <a:bodyPr>
            <a:spAutoFit/>
          </a:bodyPr>
          <a:lstStyle/>
          <a:p>
            <a:r>
              <a:rPr kumimoji="0" lang="zh-CN" altLang="en-US" sz="2400" b="1">
                <a:effectLst>
                  <a:outerShdw blurRad="38100" dist="38100" dir="2700000" algn="tl">
                    <a:srgbClr val="C0C0C0"/>
                  </a:outerShdw>
                </a:effectLst>
                <a:latin typeface="Arial" charset="0"/>
              </a:rPr>
              <a:t>由双线性变化</a:t>
            </a:r>
          </a:p>
        </p:txBody>
      </p:sp>
      <p:graphicFrame>
        <p:nvGraphicFramePr>
          <p:cNvPr id="67590" name="Object 6"/>
          <p:cNvGraphicFramePr>
            <a:graphicFrameLocks noChangeAspect="1"/>
          </p:cNvGraphicFramePr>
          <p:nvPr/>
        </p:nvGraphicFramePr>
        <p:xfrm>
          <a:off x="3059113" y="2276475"/>
          <a:ext cx="1730375" cy="911225"/>
        </p:xfrm>
        <a:graphic>
          <a:graphicData uri="http://schemas.openxmlformats.org/presentationml/2006/ole">
            <mc:AlternateContent xmlns:mc="http://schemas.openxmlformats.org/markup-compatibility/2006">
              <mc:Choice xmlns:v="urn:schemas-microsoft-com:vml" Requires="v">
                <p:oleObj spid="_x0000_s67656" name="Equation" r:id="rId3" imgW="1041480" imgH="546120" progId="Equation.DSMT4">
                  <p:embed/>
                </p:oleObj>
              </mc:Choice>
              <mc:Fallback>
                <p:oleObj name="Equation" r:id="rId3" imgW="1041480" imgH="546120"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276475"/>
                        <a:ext cx="173037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1" name="Object 7"/>
          <p:cNvGraphicFramePr>
            <a:graphicFrameLocks noChangeAspect="1"/>
          </p:cNvGraphicFramePr>
          <p:nvPr/>
        </p:nvGraphicFramePr>
        <p:xfrm>
          <a:off x="6443663" y="2276475"/>
          <a:ext cx="1674812" cy="855663"/>
        </p:xfrm>
        <a:graphic>
          <a:graphicData uri="http://schemas.openxmlformats.org/presentationml/2006/ole">
            <mc:AlternateContent xmlns:mc="http://schemas.openxmlformats.org/markup-compatibility/2006">
              <mc:Choice xmlns:v="urn:schemas-microsoft-com:vml" Requires="v">
                <p:oleObj spid="_x0000_s67657" name="Equation" r:id="rId5" imgW="24376680" imgH="12588840" progId="Equation.DSMT4">
                  <p:embed/>
                </p:oleObj>
              </mc:Choice>
              <mc:Fallback>
                <p:oleObj name="Equation" r:id="rId5" imgW="24376680" imgH="12588840"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2276475"/>
                        <a:ext cx="1674812"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2" name="Text Box 8"/>
          <p:cNvSpPr txBox="1">
            <a:spLocks noChangeArrowheads="1"/>
          </p:cNvSpPr>
          <p:nvPr/>
        </p:nvSpPr>
        <p:spPr bwMode="auto">
          <a:xfrm>
            <a:off x="5364163" y="2492375"/>
            <a:ext cx="1439862" cy="457200"/>
          </a:xfrm>
          <a:prstGeom prst="rect">
            <a:avLst/>
          </a:prstGeom>
          <a:noFill/>
          <a:ln w="9525">
            <a:noFill/>
            <a:miter lim="800000"/>
            <a:headEnd/>
            <a:tailEnd/>
          </a:ln>
          <a:effectLst/>
        </p:spPr>
        <p:txBody>
          <a:bodyPr>
            <a:spAutoFit/>
          </a:bodyPr>
          <a:lstStyle/>
          <a:p>
            <a:r>
              <a:rPr kumimoji="0" lang="zh-CN" altLang="en-US" sz="2400" b="1">
                <a:effectLst>
                  <a:outerShdw blurRad="38100" dist="38100" dir="2700000" algn="tl">
                    <a:srgbClr val="C0C0C0"/>
                  </a:outerShdw>
                </a:effectLst>
                <a:latin typeface="Arial" charset="0"/>
              </a:rPr>
              <a:t>得到：</a:t>
            </a:r>
          </a:p>
        </p:txBody>
      </p:sp>
      <p:sp>
        <p:nvSpPr>
          <p:cNvPr id="67593" name="Text Box 9"/>
          <p:cNvSpPr txBox="1">
            <a:spLocks noChangeArrowheads="1"/>
          </p:cNvSpPr>
          <p:nvPr/>
        </p:nvSpPr>
        <p:spPr bwMode="auto">
          <a:xfrm>
            <a:off x="1476375" y="4508500"/>
            <a:ext cx="2879725" cy="457200"/>
          </a:xfrm>
          <a:prstGeom prst="rect">
            <a:avLst/>
          </a:prstGeom>
          <a:noFill/>
          <a:ln w="9525">
            <a:noFill/>
            <a:miter lim="800000"/>
            <a:headEnd/>
            <a:tailEnd/>
          </a:ln>
          <a:effectLst/>
        </p:spPr>
        <p:txBody>
          <a:bodyPr>
            <a:spAutoFit/>
          </a:bodyPr>
          <a:lstStyle/>
          <a:p>
            <a:r>
              <a:rPr kumimoji="0" lang="zh-CN" altLang="en-US" sz="2400" b="1">
                <a:solidFill>
                  <a:srgbClr val="FF3300"/>
                </a:solidFill>
                <a:effectLst>
                  <a:outerShdw blurRad="38100" dist="38100" dir="2700000" algn="tl">
                    <a:srgbClr val="C0C0C0"/>
                  </a:outerShdw>
                </a:effectLst>
                <a:latin typeface="Arial" charset="0"/>
              </a:rPr>
              <a:t>当</a:t>
            </a:r>
            <a:r>
              <a:rPr kumimoji="0" lang="el-GR" altLang="zh-CN" sz="2400" b="1" i="1">
                <a:solidFill>
                  <a:srgbClr val="FF3300"/>
                </a:solidFill>
                <a:effectLst>
                  <a:outerShdw blurRad="38100" dist="38100" dir="2700000" algn="tl">
                    <a:srgbClr val="C0C0C0"/>
                  </a:outerShdw>
                </a:effectLst>
              </a:rPr>
              <a:t>ω</a:t>
            </a:r>
            <a:r>
              <a:rPr kumimoji="0" lang="en-US" altLang="zh-CN" sz="2400" b="1">
                <a:solidFill>
                  <a:srgbClr val="FF3300"/>
                </a:solidFill>
                <a:effectLst>
                  <a:outerShdw blurRad="38100" dist="38100" dir="2700000" algn="tl">
                    <a:srgbClr val="C0C0C0"/>
                  </a:outerShdw>
                </a:effectLst>
                <a:latin typeface="宋体" pitchFamily="2" charset="-122"/>
              </a:rPr>
              <a:t>=0</a:t>
            </a:r>
            <a:r>
              <a:rPr kumimoji="0" lang="zh-CN" altLang="en-US" sz="2400" b="1">
                <a:solidFill>
                  <a:srgbClr val="FF3300"/>
                </a:solidFill>
                <a:effectLst>
                  <a:outerShdw blurRad="38100" dist="38100" dir="2700000" algn="tl">
                    <a:srgbClr val="C0C0C0"/>
                  </a:outerShdw>
                </a:effectLst>
                <a:latin typeface="宋体" pitchFamily="2" charset="-122"/>
              </a:rPr>
              <a:t>时，</a:t>
            </a:r>
            <a:r>
              <a:rPr kumimoji="0" lang="en-US" altLang="zh-CN" sz="2400" b="1">
                <a:solidFill>
                  <a:srgbClr val="FF3300"/>
                </a:solidFill>
                <a:effectLst>
                  <a:outerShdw blurRad="38100" dist="38100" dir="2700000" algn="tl">
                    <a:srgbClr val="C0C0C0"/>
                  </a:outerShdw>
                </a:effectLst>
                <a:latin typeface="宋体" pitchFamily="2" charset="-122"/>
              </a:rPr>
              <a:t>z=1;</a:t>
            </a:r>
            <a:endParaRPr kumimoji="0" lang="el-GR" altLang="zh-CN" sz="2400" b="1">
              <a:solidFill>
                <a:srgbClr val="FF3300"/>
              </a:solidFill>
              <a:effectLst>
                <a:outerShdw blurRad="38100" dist="38100" dir="2700000" algn="tl">
                  <a:srgbClr val="C0C0C0"/>
                </a:outerShdw>
              </a:effectLst>
              <a:latin typeface="宋体" pitchFamily="2" charset="-122"/>
            </a:endParaRPr>
          </a:p>
        </p:txBody>
      </p:sp>
      <p:sp>
        <p:nvSpPr>
          <p:cNvPr id="67594" name="Text Box 10"/>
          <p:cNvSpPr txBox="1">
            <a:spLocks noChangeArrowheads="1"/>
          </p:cNvSpPr>
          <p:nvPr/>
        </p:nvSpPr>
        <p:spPr bwMode="auto">
          <a:xfrm>
            <a:off x="1455738" y="3573463"/>
            <a:ext cx="1892300" cy="457200"/>
          </a:xfrm>
          <a:prstGeom prst="rect">
            <a:avLst/>
          </a:prstGeom>
          <a:noFill/>
          <a:ln w="9525">
            <a:noFill/>
            <a:miter lim="800000"/>
            <a:headEnd/>
            <a:tailEnd/>
          </a:ln>
          <a:effectLst/>
        </p:spPr>
        <p:txBody>
          <a:bodyPr>
            <a:spAutoFit/>
          </a:bodyPr>
          <a:lstStyle/>
          <a:p>
            <a:r>
              <a:rPr kumimoji="0" lang="zh-CN" altLang="en-US" sz="2400" b="1">
                <a:effectLst>
                  <a:outerShdw blurRad="38100" dist="38100" dir="2700000" algn="tl">
                    <a:srgbClr val="C0C0C0"/>
                  </a:outerShdw>
                </a:effectLst>
                <a:latin typeface="Arial" charset="0"/>
              </a:rPr>
              <a:t>于是有</a:t>
            </a:r>
          </a:p>
        </p:txBody>
      </p:sp>
      <p:graphicFrame>
        <p:nvGraphicFramePr>
          <p:cNvPr id="67595" name="Object 11"/>
          <p:cNvGraphicFramePr>
            <a:graphicFrameLocks noChangeAspect="1"/>
          </p:cNvGraphicFramePr>
          <p:nvPr/>
        </p:nvGraphicFramePr>
        <p:xfrm>
          <a:off x="2771775" y="3357563"/>
          <a:ext cx="3851275" cy="911225"/>
        </p:xfrm>
        <a:graphic>
          <a:graphicData uri="http://schemas.openxmlformats.org/presentationml/2006/ole">
            <mc:AlternateContent xmlns:mc="http://schemas.openxmlformats.org/markup-compatibility/2006">
              <mc:Choice xmlns:v="urn:schemas-microsoft-com:vml" Requires="v">
                <p:oleObj spid="_x0000_s67658" name="Equation" r:id="rId7" imgW="56082600" imgH="13401720" progId="Equation.DSMT4">
                  <p:embed/>
                </p:oleObj>
              </mc:Choice>
              <mc:Fallback>
                <p:oleObj name="Equation" r:id="rId7" imgW="56082600" imgH="13401720"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3357563"/>
                        <a:ext cx="385127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6" name="Text Box 12"/>
          <p:cNvSpPr txBox="1">
            <a:spLocks noChangeArrowheads="1"/>
          </p:cNvSpPr>
          <p:nvPr/>
        </p:nvSpPr>
        <p:spPr bwMode="auto">
          <a:xfrm>
            <a:off x="1403350" y="5157788"/>
            <a:ext cx="6264275" cy="457200"/>
          </a:xfrm>
          <a:prstGeom prst="rect">
            <a:avLst/>
          </a:prstGeom>
          <a:noFill/>
          <a:ln w="9525">
            <a:noFill/>
            <a:miter lim="800000"/>
            <a:headEnd/>
            <a:tailEnd/>
          </a:ln>
          <a:effectLst/>
        </p:spPr>
        <p:txBody>
          <a:bodyPr>
            <a:spAutoFit/>
          </a:bodyPr>
          <a:lstStyle/>
          <a:p>
            <a:r>
              <a:rPr kumimoji="0" lang="zh-CN" altLang="en-US" sz="2400" b="1">
                <a:solidFill>
                  <a:srgbClr val="0066FF"/>
                </a:solidFill>
                <a:effectLst>
                  <a:outerShdw blurRad="38100" dist="38100" dir="2700000" algn="tl">
                    <a:srgbClr val="C0C0C0"/>
                  </a:outerShdw>
                </a:effectLst>
                <a:latin typeface="Arial" charset="0"/>
              </a:rPr>
              <a:t>当</a:t>
            </a:r>
            <a:r>
              <a:rPr kumimoji="0" lang="el-GR" altLang="zh-CN" sz="2400" b="1" i="1">
                <a:solidFill>
                  <a:srgbClr val="0066FF"/>
                </a:solidFill>
                <a:effectLst>
                  <a:outerShdw blurRad="38100" dist="38100" dir="2700000" algn="tl">
                    <a:srgbClr val="C0C0C0"/>
                  </a:outerShdw>
                </a:effectLst>
              </a:rPr>
              <a:t>ω</a:t>
            </a:r>
            <a:r>
              <a:rPr kumimoji="0" lang="en-US" altLang="zh-CN" sz="2400" b="1">
                <a:solidFill>
                  <a:srgbClr val="0066FF"/>
                </a:solidFill>
                <a:effectLst>
                  <a:outerShdw blurRad="38100" dist="38100" dir="2700000" algn="tl">
                    <a:srgbClr val="C0C0C0"/>
                  </a:outerShdw>
                </a:effectLst>
                <a:latin typeface="宋体" pitchFamily="2" charset="-122"/>
              </a:rPr>
              <a:t>=∞</a:t>
            </a:r>
            <a:r>
              <a:rPr kumimoji="0" lang="zh-CN" altLang="en-US" sz="2400" b="1">
                <a:solidFill>
                  <a:srgbClr val="0066FF"/>
                </a:solidFill>
                <a:effectLst>
                  <a:outerShdw blurRad="38100" dist="38100" dir="2700000" algn="tl">
                    <a:srgbClr val="C0C0C0"/>
                  </a:outerShdw>
                </a:effectLst>
                <a:latin typeface="宋体" pitchFamily="2" charset="-122"/>
              </a:rPr>
              <a:t>时（相当于无穷远零点），</a:t>
            </a:r>
            <a:r>
              <a:rPr kumimoji="0" lang="en-US" altLang="zh-CN" sz="2400" b="1">
                <a:solidFill>
                  <a:srgbClr val="0066FF"/>
                </a:solidFill>
                <a:effectLst>
                  <a:outerShdw blurRad="38100" dist="38100" dir="2700000" algn="tl">
                    <a:srgbClr val="C0C0C0"/>
                  </a:outerShdw>
                </a:effectLst>
                <a:latin typeface="宋体" pitchFamily="2" charset="-122"/>
              </a:rPr>
              <a:t>z=-1;</a:t>
            </a:r>
            <a:endParaRPr kumimoji="0" lang="el-GR" altLang="zh-CN" sz="2400" b="1">
              <a:solidFill>
                <a:srgbClr val="0066FF"/>
              </a:solidFill>
              <a:effectLst>
                <a:outerShdw blurRad="38100" dist="38100" dir="2700000" algn="tl">
                  <a:srgbClr val="C0C0C0"/>
                </a:outerShdw>
              </a:effectLst>
              <a:latin typeface="宋体" pitchFamily="2" charset="-122"/>
            </a:endParaRPr>
          </a:p>
        </p:txBody>
      </p:sp>
    </p:spTree>
  </p:cSld>
  <p:clrMapOvr>
    <a:masterClrMapping/>
  </p:clrMapOvr>
  <p:transition>
    <p:strip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22" name="Rectangle 14"/>
          <p:cNvSpPr>
            <a:spLocks noChangeArrowheads="1"/>
          </p:cNvSpPr>
          <p:nvPr/>
        </p:nvSpPr>
        <p:spPr bwMode="auto">
          <a:xfrm>
            <a:off x="1258888" y="4652963"/>
            <a:ext cx="8461375" cy="457200"/>
          </a:xfrm>
          <a:prstGeom prst="rect">
            <a:avLst/>
          </a:prstGeom>
          <a:noFill/>
          <a:ln w="9525">
            <a:noFill/>
            <a:miter lim="800000"/>
            <a:headEnd/>
            <a:tailEnd/>
          </a:ln>
          <a:effectLst/>
        </p:spPr>
        <p:txBody>
          <a:bodyPr>
            <a:spAutoFit/>
          </a:bodyPr>
          <a:lstStyle/>
          <a:p>
            <a:r>
              <a:rPr kumimoji="0" lang="zh-CN" altLang="en-US" sz="2400" b="1">
                <a:effectLst>
                  <a:outerShdw blurRad="38100" dist="38100" dir="2700000" algn="tl">
                    <a:srgbClr val="C0C0C0"/>
                  </a:outerShdw>
                </a:effectLst>
                <a:latin typeface="Arial" charset="0"/>
              </a:rPr>
              <a:t>的选择要使得          与         在稳态时具有相同的增益</a:t>
            </a:r>
          </a:p>
        </p:txBody>
      </p:sp>
      <p:sp>
        <p:nvSpPr>
          <p:cNvPr id="68612" name="Rectangle 4"/>
          <p:cNvSpPr>
            <a:spLocks noChangeArrowheads="1"/>
          </p:cNvSpPr>
          <p:nvPr/>
        </p:nvSpPr>
        <p:spPr bwMode="auto">
          <a:xfrm>
            <a:off x="395288" y="1196975"/>
            <a:ext cx="5446712" cy="457200"/>
          </a:xfrm>
          <a:prstGeom prst="rect">
            <a:avLst/>
          </a:prstGeom>
          <a:noFill/>
          <a:ln w="9525">
            <a:noFill/>
            <a:miter lim="800000"/>
            <a:headEnd/>
            <a:tailEnd/>
          </a:ln>
          <a:effectLst/>
        </p:spPr>
        <p:txBody>
          <a:bodyPr>
            <a:spAutoFit/>
          </a:bodyPr>
          <a:lstStyle/>
          <a:p>
            <a:pPr algn="just">
              <a:buFont typeface="Wingdings" pitchFamily="2" charset="2"/>
              <a:buChar char="u"/>
            </a:pPr>
            <a:r>
              <a:rPr kumimoji="0" lang="en-US" altLang="zh-CN" sz="2400" b="1">
                <a:solidFill>
                  <a:srgbClr val="0033CC"/>
                </a:solidFill>
                <a:effectLst>
                  <a:outerShdw blurRad="38100" dist="38100" dir="2700000" algn="tl">
                    <a:srgbClr val="C0C0C0"/>
                  </a:outerShdw>
                </a:effectLst>
                <a:latin typeface="Arial" charset="0"/>
              </a:rPr>
              <a:t>  </a:t>
            </a:r>
            <a:r>
              <a:rPr kumimoji="0" lang="en-US" altLang="zh-CN" sz="2400" b="1" i="1">
                <a:solidFill>
                  <a:srgbClr val="0033CC"/>
                </a:solidFill>
                <a:effectLst>
                  <a:outerShdw blurRad="38100" dist="38100" dir="2700000" algn="tl">
                    <a:srgbClr val="C0C0C0"/>
                  </a:outerShdw>
                </a:effectLst>
                <a:latin typeface="Arial" charset="0"/>
              </a:rPr>
              <a:t>D</a:t>
            </a:r>
            <a:r>
              <a:rPr kumimoji="0" lang="en-US" altLang="zh-CN" sz="2400" b="1">
                <a:solidFill>
                  <a:srgbClr val="0033CC"/>
                </a:solidFill>
                <a:effectLst>
                  <a:outerShdw blurRad="38100" dist="38100" dir="2700000" algn="tl">
                    <a:srgbClr val="C0C0C0"/>
                  </a:outerShdw>
                </a:effectLst>
                <a:latin typeface="Arial" charset="0"/>
              </a:rPr>
              <a:t>(</a:t>
            </a:r>
            <a:r>
              <a:rPr kumimoji="0" lang="en-US" altLang="zh-CN" sz="2400" b="1" i="1">
                <a:solidFill>
                  <a:srgbClr val="0033CC"/>
                </a:solidFill>
                <a:effectLst>
                  <a:outerShdw blurRad="38100" dist="38100" dir="2700000" algn="tl">
                    <a:srgbClr val="C0C0C0"/>
                  </a:outerShdw>
                </a:effectLst>
                <a:latin typeface="Arial" charset="0"/>
              </a:rPr>
              <a:t>s</a:t>
            </a:r>
            <a:r>
              <a:rPr kumimoji="0" lang="en-US" altLang="zh-CN" sz="2400" b="1">
                <a:solidFill>
                  <a:srgbClr val="0033CC"/>
                </a:solidFill>
                <a:effectLst>
                  <a:outerShdw blurRad="38100" dist="38100" dir="2700000" algn="tl">
                    <a:srgbClr val="C0C0C0"/>
                  </a:outerShdw>
                </a:effectLst>
                <a:latin typeface="Arial" charset="0"/>
              </a:rPr>
              <a:t>)</a:t>
            </a:r>
            <a:r>
              <a:rPr kumimoji="0" lang="zh-CN" altLang="en-US" sz="2400" b="1">
                <a:solidFill>
                  <a:srgbClr val="0033CC"/>
                </a:solidFill>
                <a:effectLst>
                  <a:outerShdw blurRad="38100" dist="38100" dir="2700000" algn="tl">
                    <a:srgbClr val="C0C0C0"/>
                  </a:outerShdw>
                </a:effectLst>
                <a:latin typeface="Arial" charset="0"/>
              </a:rPr>
              <a:t>以零极点的形式出现</a:t>
            </a:r>
          </a:p>
        </p:txBody>
      </p:sp>
      <p:graphicFrame>
        <p:nvGraphicFramePr>
          <p:cNvPr id="68613" name="Object 5"/>
          <p:cNvGraphicFramePr>
            <a:graphicFrameLocks noChangeAspect="1"/>
          </p:cNvGraphicFramePr>
          <p:nvPr/>
        </p:nvGraphicFramePr>
        <p:xfrm>
          <a:off x="6786563" y="1933575"/>
          <a:ext cx="935037" cy="387350"/>
        </p:xfrm>
        <a:graphic>
          <a:graphicData uri="http://schemas.openxmlformats.org/presentationml/2006/ole">
            <mc:AlternateContent xmlns:mc="http://schemas.openxmlformats.org/markup-compatibility/2006">
              <mc:Choice xmlns:v="urn:schemas-microsoft-com:vml" Requires="v">
                <p:oleObj spid="_x0000_s68787" name="公式" r:id="rId3" imgW="393359" imgH="164957" progId="Equation.3">
                  <p:embed/>
                </p:oleObj>
              </mc:Choice>
              <mc:Fallback>
                <p:oleObj name="公式" r:id="rId3" imgW="393359" imgH="164957" progId="Equation.3">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3" y="1933575"/>
                        <a:ext cx="935037"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4" name="Rectangle 6"/>
          <p:cNvSpPr>
            <a:spLocks noChangeArrowheads="1"/>
          </p:cNvSpPr>
          <p:nvPr/>
        </p:nvSpPr>
        <p:spPr bwMode="auto">
          <a:xfrm>
            <a:off x="5483225" y="1889125"/>
            <a:ext cx="1250950" cy="519113"/>
          </a:xfrm>
          <a:prstGeom prst="rect">
            <a:avLst/>
          </a:prstGeom>
          <a:noFill/>
          <a:ln w="9525">
            <a:noFill/>
            <a:miter lim="800000"/>
            <a:headEnd/>
            <a:tailEnd/>
          </a:ln>
          <a:effectLst/>
        </p:spPr>
        <p:txBody>
          <a:bodyPr wrap="none">
            <a:spAutoFit/>
          </a:bodyPr>
          <a:lstStyle/>
          <a:p>
            <a:pPr algn="ctr"/>
            <a:r>
              <a:rPr kumimoji="0" lang="zh-CN" altLang="en-US" sz="2800" b="1">
                <a:effectLst>
                  <a:outerShdw blurRad="38100" dist="38100" dir="2700000" algn="tl">
                    <a:srgbClr val="C0C0C0"/>
                  </a:outerShdw>
                </a:effectLst>
                <a:latin typeface="Arial" charset="0"/>
              </a:rPr>
              <a:t>，其中</a:t>
            </a:r>
          </a:p>
        </p:txBody>
      </p:sp>
      <p:sp>
        <p:nvSpPr>
          <p:cNvPr id="68615" name="Rectangle 7"/>
          <p:cNvSpPr>
            <a:spLocks noChangeArrowheads="1"/>
          </p:cNvSpPr>
          <p:nvPr/>
        </p:nvSpPr>
        <p:spPr bwMode="auto">
          <a:xfrm>
            <a:off x="350838" y="2860675"/>
            <a:ext cx="8010525" cy="457200"/>
          </a:xfrm>
          <a:prstGeom prst="rect">
            <a:avLst/>
          </a:prstGeom>
          <a:noFill/>
          <a:ln w="9525">
            <a:noFill/>
            <a:miter lim="800000"/>
            <a:headEnd/>
            <a:tailEnd/>
          </a:ln>
          <a:effectLst/>
        </p:spPr>
        <p:txBody>
          <a:bodyPr>
            <a:spAutoFit/>
          </a:bodyPr>
          <a:lstStyle/>
          <a:p>
            <a:pPr algn="just">
              <a:buFont typeface="Wingdings" pitchFamily="2" charset="2"/>
              <a:buChar char="u"/>
            </a:pPr>
            <a:r>
              <a:rPr kumimoji="0" lang="en-US" altLang="zh-CN" sz="2400" b="1" i="1">
                <a:solidFill>
                  <a:srgbClr val="0033CC"/>
                </a:solidFill>
                <a:effectLst>
                  <a:outerShdw blurRad="38100" dist="38100" dir="2700000" algn="tl">
                    <a:srgbClr val="C0C0C0"/>
                  </a:outerShdw>
                </a:effectLst>
                <a:latin typeface="Arial" charset="0"/>
              </a:rPr>
              <a:t> </a:t>
            </a:r>
            <a:r>
              <a:rPr kumimoji="0" lang="zh-CN" altLang="en-US" sz="2400" b="1">
                <a:solidFill>
                  <a:srgbClr val="0033CC"/>
                </a:solidFill>
                <a:effectLst>
                  <a:outerShdw blurRad="38100" dist="38100" dir="2700000" algn="tl">
                    <a:srgbClr val="C0C0C0"/>
                  </a:outerShdw>
                </a:effectLst>
                <a:latin typeface="Arial" charset="0"/>
              </a:rPr>
              <a:t>用零极点匹配法设计</a:t>
            </a:r>
            <a:r>
              <a:rPr kumimoji="0" lang="en-US" altLang="zh-CN" sz="2400" b="1" i="1">
                <a:solidFill>
                  <a:srgbClr val="0033CC"/>
                </a:solidFill>
                <a:effectLst>
                  <a:outerShdw blurRad="38100" dist="38100" dir="2700000" algn="tl">
                    <a:srgbClr val="C0C0C0"/>
                  </a:outerShdw>
                </a:effectLst>
                <a:latin typeface="Arial" charset="0"/>
              </a:rPr>
              <a:t>D</a:t>
            </a:r>
            <a:r>
              <a:rPr kumimoji="0" lang="en-US" altLang="zh-CN" sz="2400" b="1">
                <a:solidFill>
                  <a:srgbClr val="0033CC"/>
                </a:solidFill>
                <a:effectLst>
                  <a:outerShdw blurRad="38100" dist="38100" dir="2700000" algn="tl">
                    <a:srgbClr val="C0C0C0"/>
                  </a:outerShdw>
                </a:effectLst>
                <a:latin typeface="Arial" charset="0"/>
              </a:rPr>
              <a:t>(</a:t>
            </a:r>
            <a:r>
              <a:rPr kumimoji="0" lang="en-US" altLang="zh-CN" sz="2400" b="1" i="1">
                <a:solidFill>
                  <a:srgbClr val="0033CC"/>
                </a:solidFill>
                <a:effectLst>
                  <a:outerShdw blurRad="38100" dist="38100" dir="2700000" algn="tl">
                    <a:srgbClr val="C0C0C0"/>
                  </a:outerShdw>
                </a:effectLst>
                <a:latin typeface="Arial" charset="0"/>
              </a:rPr>
              <a:t>z</a:t>
            </a:r>
            <a:r>
              <a:rPr kumimoji="0" lang="en-US" altLang="zh-CN" sz="2400" b="1">
                <a:solidFill>
                  <a:srgbClr val="0033CC"/>
                </a:solidFill>
                <a:effectLst>
                  <a:outerShdw blurRad="38100" dist="38100" dir="2700000" algn="tl">
                    <a:srgbClr val="C0C0C0"/>
                  </a:outerShdw>
                </a:effectLst>
                <a:latin typeface="Arial" charset="0"/>
              </a:rPr>
              <a:t>)</a:t>
            </a:r>
          </a:p>
        </p:txBody>
      </p:sp>
      <p:graphicFrame>
        <p:nvGraphicFramePr>
          <p:cNvPr id="68617" name="Object 9"/>
          <p:cNvGraphicFramePr>
            <a:graphicFrameLocks noChangeAspect="1"/>
          </p:cNvGraphicFramePr>
          <p:nvPr/>
        </p:nvGraphicFramePr>
        <p:xfrm>
          <a:off x="2771775" y="5300663"/>
          <a:ext cx="3162300" cy="673100"/>
        </p:xfrm>
        <a:graphic>
          <a:graphicData uri="http://schemas.openxmlformats.org/presentationml/2006/ole">
            <mc:AlternateContent xmlns:mc="http://schemas.openxmlformats.org/markup-compatibility/2006">
              <mc:Choice xmlns:v="urn:schemas-microsoft-com:vml" Requires="v">
                <p:oleObj spid="_x0000_s68788" name="Equation" r:id="rId5" imgW="1205977" imgH="253890" progId="Equation.DSMT4">
                  <p:embed/>
                </p:oleObj>
              </mc:Choice>
              <mc:Fallback>
                <p:oleObj name="Equation" r:id="rId5" imgW="1205977" imgH="253890" progId="Equation.DSMT4">
                  <p:embed/>
                  <p:pic>
                    <p:nvPicPr>
                      <p:cNvPr id="0" name="Picture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5300663"/>
                        <a:ext cx="31623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9" name="Object 11"/>
          <p:cNvGraphicFramePr>
            <a:graphicFrameLocks noChangeAspect="1"/>
          </p:cNvGraphicFramePr>
          <p:nvPr/>
        </p:nvGraphicFramePr>
        <p:xfrm>
          <a:off x="746125" y="4635500"/>
          <a:ext cx="525463" cy="611188"/>
        </p:xfrm>
        <a:graphic>
          <a:graphicData uri="http://schemas.openxmlformats.org/presentationml/2006/ole">
            <mc:AlternateContent xmlns:mc="http://schemas.openxmlformats.org/markup-compatibility/2006">
              <mc:Choice xmlns:v="urn:schemas-microsoft-com:vml" Requires="v">
                <p:oleObj spid="_x0000_s68789" name="Equation" r:id="rId7" imgW="203112" imgH="228501" progId="Equation.DSMT4">
                  <p:embed/>
                </p:oleObj>
              </mc:Choice>
              <mc:Fallback>
                <p:oleObj name="Equation" r:id="rId7" imgW="203112" imgH="228501" progId="Equation.DSMT4">
                  <p:embed/>
                  <p:pic>
                    <p:nvPicPr>
                      <p:cNvPr id="0" name="Picture 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125" y="4635500"/>
                        <a:ext cx="525463"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20" name="Object 12"/>
          <p:cNvGraphicFramePr>
            <a:graphicFrameLocks noChangeAspect="1"/>
          </p:cNvGraphicFramePr>
          <p:nvPr/>
        </p:nvGraphicFramePr>
        <p:xfrm>
          <a:off x="3203575" y="4724400"/>
          <a:ext cx="719138" cy="419100"/>
        </p:xfrm>
        <a:graphic>
          <a:graphicData uri="http://schemas.openxmlformats.org/presentationml/2006/ole">
            <mc:AlternateContent xmlns:mc="http://schemas.openxmlformats.org/markup-compatibility/2006">
              <mc:Choice xmlns:v="urn:schemas-microsoft-com:vml" Requires="v">
                <p:oleObj spid="_x0000_s68790" name="公式" r:id="rId9" imgW="342751" imgH="203112" progId="Equation.3">
                  <p:embed/>
                </p:oleObj>
              </mc:Choice>
              <mc:Fallback>
                <p:oleObj name="公式" r:id="rId9" imgW="342751" imgH="203112" progId="Equation.3">
                  <p:embed/>
                  <p:pic>
                    <p:nvPicPr>
                      <p:cNvPr id="0" name="Picture 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4724400"/>
                        <a:ext cx="719138"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21" name="Object 13"/>
          <p:cNvGraphicFramePr>
            <a:graphicFrameLocks noChangeAspect="1"/>
          </p:cNvGraphicFramePr>
          <p:nvPr/>
        </p:nvGraphicFramePr>
        <p:xfrm>
          <a:off x="4329113" y="4729163"/>
          <a:ext cx="720725" cy="419100"/>
        </p:xfrm>
        <a:graphic>
          <a:graphicData uri="http://schemas.openxmlformats.org/presentationml/2006/ole">
            <mc:AlternateContent xmlns:mc="http://schemas.openxmlformats.org/markup-compatibility/2006">
              <mc:Choice xmlns:v="urn:schemas-microsoft-com:vml" Requires="v">
                <p:oleObj spid="_x0000_s68791" name="公式" r:id="rId11" imgW="342751" imgH="203112" progId="Equation.3">
                  <p:embed/>
                </p:oleObj>
              </mc:Choice>
              <mc:Fallback>
                <p:oleObj name="公式" r:id="rId11" imgW="342751" imgH="203112" progId="Equation.3">
                  <p:embed/>
                  <p:pic>
                    <p:nvPicPr>
                      <p:cNvPr id="0" name="Picture 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9113" y="4729163"/>
                        <a:ext cx="7207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23" name="Object 15"/>
          <p:cNvGraphicFramePr>
            <a:graphicFrameLocks noChangeAspect="1"/>
          </p:cNvGraphicFramePr>
          <p:nvPr/>
        </p:nvGraphicFramePr>
        <p:xfrm>
          <a:off x="608013" y="3560763"/>
          <a:ext cx="8129587" cy="971550"/>
        </p:xfrm>
        <a:graphic>
          <a:graphicData uri="http://schemas.openxmlformats.org/presentationml/2006/ole">
            <mc:AlternateContent xmlns:mc="http://schemas.openxmlformats.org/markup-compatibility/2006">
              <mc:Choice xmlns:v="urn:schemas-microsoft-com:vml" Requires="v">
                <p:oleObj spid="_x0000_s68792" name="Equation" r:id="rId13" imgW="3721100" imgH="444500" progId="Equation.DSMT4">
                  <p:embed/>
                </p:oleObj>
              </mc:Choice>
              <mc:Fallback>
                <p:oleObj name="Equation" r:id="rId13" imgW="3721100" imgH="444500" progId="Equation.DSMT4">
                  <p:embed/>
                  <p:pic>
                    <p:nvPicPr>
                      <p:cNvPr id="0" name="Picture 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013" y="3560763"/>
                        <a:ext cx="8129587"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24" name="Object 16"/>
          <p:cNvGraphicFramePr>
            <a:graphicFrameLocks noChangeAspect="1"/>
          </p:cNvGraphicFramePr>
          <p:nvPr/>
        </p:nvGraphicFramePr>
        <p:xfrm>
          <a:off x="930275" y="1798638"/>
          <a:ext cx="4600575" cy="912812"/>
        </p:xfrm>
        <a:graphic>
          <a:graphicData uri="http://schemas.openxmlformats.org/presentationml/2006/ole">
            <mc:AlternateContent xmlns:mc="http://schemas.openxmlformats.org/markup-compatibility/2006">
              <mc:Choice xmlns:v="urn:schemas-microsoft-com:vml" Requires="v">
                <p:oleObj spid="_x0000_s68793" name="Equation" r:id="rId15" imgW="2171700" imgH="431800" progId="Equation.DSMT4">
                  <p:embed/>
                </p:oleObj>
              </mc:Choice>
              <mc:Fallback>
                <p:oleObj name="Equation" r:id="rId15" imgW="2171700" imgH="431800" progId="Equation.DSMT4">
                  <p:embed/>
                  <p:pic>
                    <p:nvPicPr>
                      <p:cNvPr id="0" name="Picture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30275" y="1798638"/>
                        <a:ext cx="4600575"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26" name="Object 18"/>
          <p:cNvGraphicFramePr>
            <a:graphicFrameLocks noChangeAspect="1"/>
          </p:cNvGraphicFramePr>
          <p:nvPr/>
        </p:nvGraphicFramePr>
        <p:xfrm>
          <a:off x="4859338" y="2852738"/>
          <a:ext cx="2990850" cy="423862"/>
        </p:xfrm>
        <a:graphic>
          <a:graphicData uri="http://schemas.openxmlformats.org/presentationml/2006/ole">
            <mc:AlternateContent xmlns:mc="http://schemas.openxmlformats.org/markup-compatibility/2006">
              <mc:Choice xmlns:v="urn:schemas-microsoft-com:vml" Requires="v">
                <p:oleObj spid="_x0000_s68794" r:id="rId17" imgW="1409700" imgH="228600" progId="Equation.DSMT4">
                  <p:embed/>
                </p:oleObj>
              </mc:Choice>
              <mc:Fallback>
                <p:oleObj r:id="rId17" imgW="1409700" imgH="228600" progId="Equation.DSMT4">
                  <p:embed/>
                  <p:pic>
                    <p:nvPicPr>
                      <p:cNvPr id="0" name="Picture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59338" y="2852738"/>
                        <a:ext cx="2990850" cy="423862"/>
                      </a:xfrm>
                      <a:prstGeom prst="rect">
                        <a:avLst/>
                      </a:prstGeom>
                      <a:solidFill>
                        <a:srgbClr val="FFFF99"/>
                      </a:solidFill>
                    </p:spPr>
                  </p:pic>
                </p:oleObj>
              </mc:Fallback>
            </mc:AlternateContent>
          </a:graphicData>
        </a:graphic>
      </p:graphicFrame>
    </p:spTree>
  </p:cSld>
  <p:clrMapOvr>
    <a:masterClrMapping/>
  </p:clrMapOvr>
  <p:transition>
    <p:comb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4"/>
          <p:cNvSpPr txBox="1">
            <a:spLocks noChangeArrowheads="1"/>
          </p:cNvSpPr>
          <p:nvPr/>
        </p:nvSpPr>
        <p:spPr bwMode="auto">
          <a:xfrm>
            <a:off x="1042988" y="1341438"/>
            <a:ext cx="4176712" cy="519112"/>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800" b="1">
                <a:solidFill>
                  <a:srgbClr val="0033CC"/>
                </a:solidFill>
                <a:effectLst>
                  <a:outerShdw blurRad="38100" dist="38100" dir="2700000" algn="tl">
                    <a:srgbClr val="C0C0C0"/>
                  </a:outerShdw>
                </a:effectLst>
              </a:rPr>
              <a:t>零极点匹配的特点：</a:t>
            </a:r>
          </a:p>
        </p:txBody>
      </p:sp>
      <p:sp>
        <p:nvSpPr>
          <p:cNvPr id="69637" name="Text Box 5"/>
          <p:cNvSpPr txBox="1">
            <a:spLocks noChangeArrowheads="1"/>
          </p:cNvSpPr>
          <p:nvPr/>
        </p:nvSpPr>
        <p:spPr bwMode="auto">
          <a:xfrm>
            <a:off x="1042988" y="1914525"/>
            <a:ext cx="7488237" cy="3749675"/>
          </a:xfrm>
          <a:prstGeom prst="rect">
            <a:avLst/>
          </a:prstGeom>
          <a:noFill/>
          <a:ln w="12700" cap="sq">
            <a:noFill/>
            <a:miter lim="800000"/>
            <a:headEnd type="none" w="sm" len="sm"/>
            <a:tailEnd type="none" w="sm" len="sm"/>
          </a:ln>
          <a:effectLst/>
        </p:spPr>
        <p:txBody>
          <a:bodyPr>
            <a:spAutoFit/>
          </a:bodyPr>
          <a:lstStyle/>
          <a:p>
            <a:pPr eaLnBrk="0" hangingPunct="0">
              <a:lnSpc>
                <a:spcPct val="200000"/>
              </a:lnSpc>
            </a:pPr>
            <a:r>
              <a:rPr kumimoji="0" lang="zh-CN" altLang="en-US" b="1">
                <a:effectLst>
                  <a:outerShdw blurRad="38100" dist="38100" dir="2700000" algn="tl">
                    <a:srgbClr val="C0C0C0"/>
                  </a:outerShdw>
                </a:effectLst>
              </a:rPr>
              <a:t>（</a:t>
            </a:r>
            <a:r>
              <a:rPr kumimoji="0" lang="en-US" altLang="zh-CN" b="1">
                <a:effectLst>
                  <a:outerShdw blurRad="38100" dist="38100" dir="2700000" algn="tl">
                    <a:srgbClr val="C0C0C0"/>
                  </a:outerShdw>
                </a:effectLst>
              </a:rPr>
              <a:t>1</a:t>
            </a:r>
            <a:r>
              <a:rPr kumimoji="0" lang="zh-CN" altLang="en-US" b="1">
                <a:effectLst>
                  <a:outerShdw blurRad="38100" dist="38100" dir="2700000" algn="tl">
                    <a:srgbClr val="C0C0C0"/>
                  </a:outerShdw>
                </a:effectLst>
              </a:rPr>
              <a:t>） </a:t>
            </a:r>
            <a:r>
              <a:rPr kumimoji="0" lang="en-US" altLang="zh-CN" b="1" i="1">
                <a:effectLst>
                  <a:outerShdw blurRad="38100" dist="38100" dir="2700000" algn="tl">
                    <a:srgbClr val="C0C0C0"/>
                  </a:outerShdw>
                </a:effectLst>
              </a:rPr>
              <a:t>D</a:t>
            </a:r>
            <a:r>
              <a:rPr kumimoji="0" lang="en-US" altLang="zh-CN" b="1">
                <a:effectLst>
                  <a:outerShdw blurRad="38100" dist="38100" dir="2700000" algn="tl">
                    <a:srgbClr val="C0C0C0"/>
                  </a:outerShdw>
                </a:effectLst>
              </a:rPr>
              <a:t>(</a:t>
            </a:r>
            <a:r>
              <a:rPr kumimoji="0" lang="en-US" altLang="zh-CN" b="1" i="1">
                <a:effectLst>
                  <a:outerShdw blurRad="38100" dist="38100" dir="2700000" algn="tl">
                    <a:srgbClr val="C0C0C0"/>
                  </a:outerShdw>
                </a:effectLst>
              </a:rPr>
              <a:t>s</a:t>
            </a:r>
            <a:r>
              <a:rPr kumimoji="0" lang="en-US" altLang="zh-CN" b="1">
                <a:effectLst>
                  <a:outerShdw blurRad="38100" dist="38100" dir="2700000" algn="tl">
                    <a:srgbClr val="C0C0C0"/>
                  </a:outerShdw>
                </a:effectLst>
              </a:rPr>
              <a:t>)</a:t>
            </a:r>
            <a:r>
              <a:rPr kumimoji="0" lang="zh-CN" altLang="en-US" b="1">
                <a:effectLst>
                  <a:outerShdw blurRad="38100" dist="38100" dir="2700000" algn="tl">
                    <a:srgbClr val="C0C0C0"/>
                  </a:outerShdw>
                </a:effectLst>
              </a:rPr>
              <a:t>稳定，则相应的</a:t>
            </a:r>
            <a:r>
              <a:rPr kumimoji="0" lang="en-US" altLang="zh-CN" b="1" i="1">
                <a:effectLst>
                  <a:outerShdw blurRad="38100" dist="38100" dir="2700000" algn="tl">
                    <a:srgbClr val="C0C0C0"/>
                  </a:outerShdw>
                </a:effectLst>
              </a:rPr>
              <a:t>D</a:t>
            </a:r>
            <a:r>
              <a:rPr kumimoji="0" lang="en-US" altLang="zh-CN" b="1">
                <a:effectLst>
                  <a:outerShdw blurRad="38100" dist="38100" dir="2700000" algn="tl">
                    <a:srgbClr val="C0C0C0"/>
                  </a:outerShdw>
                </a:effectLst>
              </a:rPr>
              <a:t>(</a:t>
            </a:r>
            <a:r>
              <a:rPr kumimoji="0" lang="en-US" altLang="zh-CN" b="1" i="1">
                <a:effectLst>
                  <a:outerShdw blurRad="38100" dist="38100" dir="2700000" algn="tl">
                    <a:srgbClr val="C0C0C0"/>
                  </a:outerShdw>
                </a:effectLst>
              </a:rPr>
              <a:t>z</a:t>
            </a:r>
            <a:r>
              <a:rPr kumimoji="0" lang="en-US" altLang="zh-CN" b="1">
                <a:effectLst>
                  <a:outerShdw blurRad="38100" dist="38100" dir="2700000" algn="tl">
                    <a:srgbClr val="C0C0C0"/>
                  </a:outerShdw>
                </a:effectLst>
              </a:rPr>
              <a:t>)</a:t>
            </a:r>
            <a:r>
              <a:rPr kumimoji="0" lang="zh-CN" altLang="en-US" b="1">
                <a:effectLst>
                  <a:outerShdw blurRad="38100" dist="38100" dir="2700000" algn="tl">
                    <a:srgbClr val="C0C0C0"/>
                  </a:outerShdw>
                </a:effectLst>
              </a:rPr>
              <a:t>也</a:t>
            </a:r>
            <a:r>
              <a:rPr kumimoji="0" lang="zh-CN" altLang="en-US" b="1">
                <a:solidFill>
                  <a:srgbClr val="0033CC"/>
                </a:solidFill>
                <a:effectLst>
                  <a:outerShdw blurRad="38100" dist="38100" dir="2700000" algn="tl">
                    <a:srgbClr val="C0C0C0"/>
                  </a:outerShdw>
                </a:effectLst>
              </a:rPr>
              <a:t>稳定</a:t>
            </a:r>
            <a:r>
              <a:rPr kumimoji="0" lang="zh-CN" altLang="en-US" b="1">
                <a:effectLst>
                  <a:outerShdw blurRad="38100" dist="38100" dir="2700000" algn="tl">
                    <a:srgbClr val="C0C0C0"/>
                  </a:outerShdw>
                </a:effectLst>
              </a:rPr>
              <a:t>；</a:t>
            </a:r>
          </a:p>
          <a:p>
            <a:pPr eaLnBrk="0" hangingPunct="0">
              <a:lnSpc>
                <a:spcPct val="200000"/>
              </a:lnSpc>
            </a:pPr>
            <a:r>
              <a:rPr kumimoji="0" lang="zh-CN" altLang="en-US" b="1">
                <a:effectLst>
                  <a:outerShdw blurRad="38100" dist="38100" dir="2700000" algn="tl">
                    <a:srgbClr val="C0C0C0"/>
                  </a:outerShdw>
                </a:effectLst>
              </a:rPr>
              <a:t>（</a:t>
            </a:r>
            <a:r>
              <a:rPr kumimoji="0" lang="en-US" altLang="zh-CN" b="1">
                <a:effectLst>
                  <a:outerShdw blurRad="38100" dist="38100" dir="2700000" algn="tl">
                    <a:srgbClr val="C0C0C0"/>
                  </a:outerShdw>
                </a:effectLst>
              </a:rPr>
              <a:t>2</a:t>
            </a:r>
            <a:r>
              <a:rPr kumimoji="0" lang="zh-CN" altLang="en-US" b="1">
                <a:effectLst>
                  <a:outerShdw blurRad="38100" dist="38100" dir="2700000" algn="tl">
                    <a:srgbClr val="C0C0C0"/>
                  </a:outerShdw>
                </a:effectLst>
              </a:rPr>
              <a:t>）当</a:t>
            </a:r>
            <a:r>
              <a:rPr kumimoji="0" lang="en-US" altLang="zh-CN" b="1">
                <a:effectLst>
                  <a:outerShdw blurRad="38100" dist="38100" dir="2700000" algn="tl">
                    <a:srgbClr val="C0C0C0"/>
                  </a:outerShdw>
                </a:effectLst>
              </a:rPr>
              <a:t>D(s)</a:t>
            </a:r>
            <a:r>
              <a:rPr kumimoji="0" lang="zh-CN" altLang="en-US" b="1">
                <a:effectLst>
                  <a:outerShdw blurRad="38100" dist="38100" dir="2700000" algn="tl">
                    <a:srgbClr val="C0C0C0"/>
                  </a:outerShdw>
                </a:effectLst>
              </a:rPr>
              <a:t>分子阶次比分母阶次低时，在</a:t>
            </a:r>
            <a:r>
              <a:rPr kumimoji="0" lang="en-US" altLang="zh-CN" b="1">
                <a:effectLst>
                  <a:outerShdw blurRad="38100" dist="38100" dir="2700000" algn="tl">
                    <a:srgbClr val="C0C0C0"/>
                  </a:outerShdw>
                </a:effectLst>
              </a:rPr>
              <a:t>D(z)</a:t>
            </a:r>
            <a:r>
              <a:rPr kumimoji="0" lang="zh-CN" altLang="en-US" b="1">
                <a:effectLst>
                  <a:outerShdw blurRad="38100" dist="38100" dir="2700000" algn="tl">
                    <a:srgbClr val="C0C0C0"/>
                  </a:outerShdw>
                </a:effectLst>
              </a:rPr>
              <a:t>分子上匹配</a:t>
            </a:r>
            <a:r>
              <a:rPr kumimoji="0" lang="en-US" altLang="zh-CN" b="1">
                <a:effectLst>
                  <a:outerShdw blurRad="38100" dist="38100" dir="2700000" algn="tl">
                    <a:srgbClr val="C0C0C0"/>
                  </a:outerShdw>
                </a:effectLst>
              </a:rPr>
              <a:t>(z+1)</a:t>
            </a:r>
            <a:r>
              <a:rPr kumimoji="0" lang="zh-CN" altLang="en-US" b="1">
                <a:effectLst>
                  <a:outerShdw blurRad="38100" dist="38100" dir="2700000" algn="tl">
                    <a:srgbClr val="C0C0C0"/>
                  </a:outerShdw>
                </a:effectLst>
              </a:rPr>
              <a:t>的</a:t>
            </a:r>
          </a:p>
          <a:p>
            <a:pPr eaLnBrk="0" hangingPunct="0">
              <a:lnSpc>
                <a:spcPct val="200000"/>
              </a:lnSpc>
            </a:pPr>
            <a:r>
              <a:rPr kumimoji="0" lang="zh-CN" altLang="en-US" b="1">
                <a:effectLst>
                  <a:outerShdw blurRad="38100" dist="38100" dir="2700000" algn="tl">
                    <a:srgbClr val="C0C0C0"/>
                  </a:outerShdw>
                </a:effectLst>
              </a:rPr>
              <a:t>          因子，可获得双线性变换的效果，即可防止</a:t>
            </a:r>
            <a:r>
              <a:rPr kumimoji="0" lang="zh-CN" altLang="en-US" b="1">
                <a:solidFill>
                  <a:srgbClr val="0033CC"/>
                </a:solidFill>
                <a:effectLst>
                  <a:outerShdw blurRad="38100" dist="38100" dir="2700000" algn="tl">
                    <a:srgbClr val="C0C0C0"/>
                  </a:outerShdw>
                </a:effectLst>
              </a:rPr>
              <a:t>频率混叠效应</a:t>
            </a:r>
            <a:r>
              <a:rPr kumimoji="0" lang="zh-CN" altLang="en-US" b="1">
                <a:effectLst>
                  <a:outerShdw blurRad="38100" dist="38100" dir="2700000" algn="tl">
                    <a:srgbClr val="C0C0C0"/>
                  </a:outerShdw>
                </a:effectLst>
              </a:rPr>
              <a:t>；</a:t>
            </a:r>
          </a:p>
          <a:p>
            <a:pPr eaLnBrk="0" hangingPunct="0">
              <a:lnSpc>
                <a:spcPct val="200000"/>
              </a:lnSpc>
            </a:pPr>
            <a:r>
              <a:rPr kumimoji="0" lang="zh-CN" altLang="en-US" b="1">
                <a:effectLst>
                  <a:outerShdw blurRad="38100" dist="38100" dir="2700000" algn="tl">
                    <a:srgbClr val="C0C0C0"/>
                  </a:outerShdw>
                </a:effectLst>
              </a:rPr>
              <a:t>（</a:t>
            </a:r>
            <a:r>
              <a:rPr kumimoji="0" lang="en-US" altLang="zh-CN" b="1">
                <a:effectLst>
                  <a:outerShdw blurRad="38100" dist="38100" dir="2700000" algn="tl">
                    <a:srgbClr val="C0C0C0"/>
                  </a:outerShdw>
                </a:effectLst>
              </a:rPr>
              <a:t>3</a:t>
            </a:r>
            <a:r>
              <a:rPr kumimoji="0" lang="zh-CN" altLang="en-US" b="1">
                <a:effectLst>
                  <a:outerShdw blurRad="38100" dist="38100" dir="2700000" algn="tl">
                    <a:srgbClr val="C0C0C0"/>
                  </a:outerShdw>
                </a:effectLst>
              </a:rPr>
              <a:t>）不能保证</a:t>
            </a:r>
            <a:r>
              <a:rPr kumimoji="0" lang="en-US" altLang="zh-CN" b="1" i="1">
                <a:effectLst>
                  <a:outerShdw blurRad="38100" dist="38100" dir="2700000" algn="tl">
                    <a:srgbClr val="C0C0C0"/>
                  </a:outerShdw>
                </a:effectLst>
              </a:rPr>
              <a:t>D</a:t>
            </a:r>
            <a:r>
              <a:rPr kumimoji="0" lang="en-US" altLang="zh-CN" b="1">
                <a:effectLst>
                  <a:outerShdw blurRad="38100" dist="38100" dir="2700000" algn="tl">
                    <a:srgbClr val="C0C0C0"/>
                  </a:outerShdw>
                </a:effectLst>
              </a:rPr>
              <a:t>(</a:t>
            </a:r>
            <a:r>
              <a:rPr kumimoji="0" lang="en-US" altLang="zh-CN" b="1" i="1">
                <a:effectLst>
                  <a:outerShdw blurRad="38100" dist="38100" dir="2700000" algn="tl">
                    <a:srgbClr val="C0C0C0"/>
                  </a:outerShdw>
                </a:effectLst>
              </a:rPr>
              <a:t>z</a:t>
            </a:r>
            <a:r>
              <a:rPr kumimoji="0" lang="en-US" altLang="zh-CN" b="1">
                <a:effectLst>
                  <a:outerShdw blurRad="38100" dist="38100" dir="2700000" algn="tl">
                    <a:srgbClr val="C0C0C0"/>
                  </a:outerShdw>
                </a:effectLst>
              </a:rPr>
              <a:t>)</a:t>
            </a:r>
            <a:r>
              <a:rPr kumimoji="0" lang="zh-CN" altLang="en-US" b="1">
                <a:effectLst>
                  <a:outerShdw blurRad="38100" dist="38100" dir="2700000" algn="tl">
                    <a:srgbClr val="C0C0C0"/>
                  </a:outerShdw>
                </a:effectLst>
              </a:rPr>
              <a:t>的频率响应不</a:t>
            </a:r>
            <a:r>
              <a:rPr kumimoji="0" lang="zh-CN" altLang="en-US" b="1">
                <a:solidFill>
                  <a:srgbClr val="FF3300"/>
                </a:solidFill>
                <a:effectLst>
                  <a:outerShdw blurRad="38100" dist="38100" dir="2700000" algn="tl">
                    <a:srgbClr val="C0C0C0"/>
                  </a:outerShdw>
                </a:effectLst>
              </a:rPr>
              <a:t>畸变</a:t>
            </a:r>
            <a:r>
              <a:rPr kumimoji="0" lang="zh-CN" altLang="en-US" b="1">
                <a:effectLst>
                  <a:outerShdw blurRad="38100" dist="38100" dir="2700000" algn="tl">
                    <a:srgbClr val="C0C0C0"/>
                  </a:outerShdw>
                </a:effectLst>
              </a:rPr>
              <a:t>；</a:t>
            </a:r>
          </a:p>
          <a:p>
            <a:pPr eaLnBrk="0" hangingPunct="0">
              <a:lnSpc>
                <a:spcPct val="200000"/>
              </a:lnSpc>
            </a:pPr>
            <a:r>
              <a:rPr kumimoji="0" lang="zh-CN" altLang="en-US" b="1">
                <a:effectLst>
                  <a:outerShdw blurRad="38100" dist="38100" dir="2700000" algn="tl">
                    <a:srgbClr val="C0C0C0"/>
                  </a:outerShdw>
                </a:effectLst>
              </a:rPr>
              <a:t>（</a:t>
            </a:r>
            <a:r>
              <a:rPr kumimoji="0" lang="en-US" altLang="zh-CN" b="1">
                <a:effectLst>
                  <a:outerShdw blurRad="38100" dist="38100" dir="2700000" algn="tl">
                    <a:srgbClr val="C0C0C0"/>
                  </a:outerShdw>
                </a:effectLst>
              </a:rPr>
              <a:t>4</a:t>
            </a:r>
            <a:r>
              <a:rPr kumimoji="0" lang="zh-CN" altLang="en-US" b="1">
                <a:effectLst>
                  <a:outerShdw blurRad="38100" dist="38100" dir="2700000" algn="tl">
                    <a:srgbClr val="C0C0C0"/>
                  </a:outerShdw>
                </a:effectLst>
              </a:rPr>
              <a:t>）是一种</a:t>
            </a:r>
            <a:r>
              <a:rPr kumimoji="0" lang="zh-CN" altLang="en-US" b="1">
                <a:solidFill>
                  <a:srgbClr val="FF3300"/>
                </a:solidFill>
                <a:effectLst>
                  <a:outerShdw blurRad="38100" dist="38100" dir="2700000" algn="tl">
                    <a:srgbClr val="C0C0C0"/>
                  </a:outerShdw>
                </a:effectLst>
              </a:rPr>
              <a:t>近似</a:t>
            </a:r>
            <a:r>
              <a:rPr kumimoji="0" lang="zh-CN" altLang="en-US" b="1">
                <a:effectLst>
                  <a:outerShdw blurRad="38100" dist="38100" dir="2700000" algn="tl">
                    <a:srgbClr val="C0C0C0"/>
                  </a:outerShdw>
                </a:effectLst>
              </a:rPr>
              <a:t>的变换方法；</a:t>
            </a:r>
          </a:p>
          <a:p>
            <a:pPr eaLnBrk="0" hangingPunct="0">
              <a:lnSpc>
                <a:spcPct val="200000"/>
              </a:lnSpc>
            </a:pPr>
            <a:r>
              <a:rPr kumimoji="0" lang="zh-CN" altLang="en-US" b="1">
                <a:effectLst>
                  <a:outerShdw blurRad="38100" dist="38100" dir="2700000" algn="tl">
                    <a:srgbClr val="C0C0C0"/>
                  </a:outerShdw>
                </a:effectLst>
              </a:rPr>
              <a:t>（</a:t>
            </a:r>
            <a:r>
              <a:rPr kumimoji="0" lang="en-US" altLang="zh-CN" b="1">
                <a:effectLst>
                  <a:outerShdw blurRad="38100" dist="38100" dir="2700000" algn="tl">
                    <a:srgbClr val="C0C0C0"/>
                  </a:outerShdw>
                </a:effectLst>
              </a:rPr>
              <a:t>5</a:t>
            </a:r>
            <a:r>
              <a:rPr kumimoji="0" lang="zh-CN" altLang="en-US" b="1">
                <a:effectLst>
                  <a:outerShdw blurRad="38100" dist="38100" dir="2700000" algn="tl">
                    <a:srgbClr val="C0C0C0"/>
                  </a:outerShdw>
                </a:effectLst>
              </a:rPr>
              <a:t>）适用于对象的</a:t>
            </a:r>
            <a:r>
              <a:rPr lang="zh-CN" altLang="zh-CN" b="1">
                <a:effectLst>
                  <a:outerShdw blurRad="38100" dist="38100" dir="2700000" algn="tl">
                    <a:srgbClr val="C0C0C0"/>
                  </a:outerShdw>
                </a:effectLst>
              </a:rPr>
              <a:t>分子和分母</a:t>
            </a:r>
            <a:r>
              <a:rPr lang="zh-CN" altLang="en-US" b="1">
                <a:effectLst>
                  <a:outerShdw blurRad="38100" dist="38100" dir="2700000" algn="tl">
                    <a:srgbClr val="C0C0C0"/>
                  </a:outerShdw>
                </a:effectLst>
              </a:rPr>
              <a:t>以</a:t>
            </a:r>
            <a:r>
              <a:rPr lang="zh-CN" altLang="en-US" b="1">
                <a:solidFill>
                  <a:srgbClr val="FF3300"/>
                </a:solidFill>
                <a:effectLst>
                  <a:outerShdw blurRad="38100" dist="38100" dir="2700000" algn="tl">
                    <a:srgbClr val="C0C0C0"/>
                  </a:outerShdw>
                </a:effectLst>
              </a:rPr>
              <a:t>零极点</a:t>
            </a:r>
            <a:r>
              <a:rPr lang="zh-CN" altLang="en-US" b="1">
                <a:effectLst>
                  <a:outerShdw blurRad="38100" dist="38100" dir="2700000" algn="tl">
                    <a:srgbClr val="C0C0C0"/>
                  </a:outerShdw>
                </a:effectLst>
              </a:rPr>
              <a:t>的形式出现。</a:t>
            </a:r>
          </a:p>
        </p:txBody>
      </p:sp>
    </p:spTree>
  </p:cSld>
  <p:clrMapOvr>
    <a:masterClrMapping/>
  </p:clrMapOvr>
  <p:transition>
    <p:comb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0661" name="Text Box 5"/>
          <p:cNvSpPr txBox="1">
            <a:spLocks noChangeArrowheads="1"/>
          </p:cNvSpPr>
          <p:nvPr/>
        </p:nvSpPr>
        <p:spPr bwMode="auto">
          <a:xfrm>
            <a:off x="250825" y="1125538"/>
            <a:ext cx="8596313" cy="1163637"/>
          </a:xfrm>
          <a:prstGeom prst="rect">
            <a:avLst/>
          </a:prstGeom>
          <a:noFill/>
          <a:ln w="9525">
            <a:noFill/>
            <a:miter lim="800000"/>
            <a:headEnd/>
            <a:tailEnd/>
          </a:ln>
          <a:effectLst/>
        </p:spPr>
        <p:txBody>
          <a:bodyPr>
            <a:spAutoFit/>
          </a:bodyPr>
          <a:lstStyle/>
          <a:p>
            <a:pPr algn="just">
              <a:lnSpc>
                <a:spcPct val="160000"/>
              </a:lnSpc>
              <a:spcBef>
                <a:spcPct val="50000"/>
              </a:spcBef>
            </a:pPr>
            <a:r>
              <a:rPr kumimoji="0" lang="zh-CN" altLang="en-US" sz="2400" b="1">
                <a:solidFill>
                  <a:srgbClr val="FF0000"/>
                </a:solidFill>
                <a:effectLst>
                  <a:outerShdw blurRad="38100" dist="38100" dir="2700000" algn="tl">
                    <a:srgbClr val="C0C0C0"/>
                  </a:outerShdw>
                </a:effectLst>
                <a:latin typeface="Arial" charset="0"/>
              </a:rPr>
              <a:t>例</a:t>
            </a:r>
            <a:r>
              <a:rPr kumimoji="0" lang="en-US" altLang="zh-CN" sz="2400" b="1">
                <a:solidFill>
                  <a:srgbClr val="FF0000"/>
                </a:solidFill>
                <a:effectLst>
                  <a:outerShdw blurRad="38100" dist="38100" dir="2700000" algn="tl">
                    <a:srgbClr val="C0C0C0"/>
                  </a:outerShdw>
                </a:effectLst>
                <a:latin typeface="Arial" charset="0"/>
              </a:rPr>
              <a:t>:</a:t>
            </a:r>
            <a:r>
              <a:rPr kumimoji="0" lang="en-US" altLang="zh-CN" b="1">
                <a:solidFill>
                  <a:srgbClr val="FF0000"/>
                </a:solidFill>
                <a:effectLst>
                  <a:outerShdw blurRad="38100" dist="38100" dir="2700000" algn="tl">
                    <a:srgbClr val="C0C0C0"/>
                  </a:outerShdw>
                </a:effectLst>
                <a:latin typeface="Arial" charset="0"/>
              </a:rPr>
              <a:t> </a:t>
            </a:r>
            <a:r>
              <a:rPr kumimoji="0" lang="zh-CN" altLang="en-US" b="1">
                <a:effectLst>
                  <a:outerShdw blurRad="38100" dist="38100" dir="2700000" algn="tl">
                    <a:srgbClr val="C0C0C0"/>
                  </a:outerShdw>
                </a:effectLst>
                <a:latin typeface="Arial" charset="0"/>
              </a:rPr>
              <a:t>已知                           ，</a:t>
            </a:r>
            <a:r>
              <a:rPr kumimoji="0" lang="en-US" altLang="zh-CN" b="1" i="1">
                <a:effectLst>
                  <a:outerShdw blurRad="38100" dist="38100" dir="2700000" algn="tl">
                    <a:srgbClr val="C0C0C0"/>
                  </a:outerShdw>
                </a:effectLst>
                <a:latin typeface="Arial" charset="0"/>
              </a:rPr>
              <a:t>T</a:t>
            </a:r>
            <a:r>
              <a:rPr kumimoji="0" lang="en-US" altLang="zh-CN" b="1">
                <a:effectLst>
                  <a:outerShdw blurRad="38100" dist="38100" dir="2700000" algn="tl">
                    <a:srgbClr val="C0C0C0"/>
                  </a:outerShdw>
                </a:effectLst>
                <a:latin typeface="Arial" charset="0"/>
              </a:rPr>
              <a:t>=0.015s </a:t>
            </a:r>
            <a:r>
              <a:rPr kumimoji="0" lang="zh-CN" altLang="en-US" b="1">
                <a:effectLst>
                  <a:outerShdw blurRad="38100" dist="38100" dir="2700000" algn="tl">
                    <a:srgbClr val="C0C0C0"/>
                  </a:outerShdw>
                </a:effectLst>
                <a:latin typeface="Arial" charset="0"/>
              </a:rPr>
              <a:t>，用零极点匹配法设计</a:t>
            </a:r>
            <a:r>
              <a:rPr kumimoji="0" lang="en-US" altLang="zh-CN" b="1" i="1">
                <a:effectLst>
                  <a:outerShdw blurRad="38100" dist="38100" dir="2700000" algn="tl">
                    <a:srgbClr val="C0C0C0"/>
                  </a:outerShdw>
                </a:effectLst>
                <a:latin typeface="Arial" charset="0"/>
              </a:rPr>
              <a:t>D</a:t>
            </a:r>
            <a:r>
              <a:rPr kumimoji="0" lang="en-US" altLang="zh-CN" b="1">
                <a:effectLst>
                  <a:outerShdw blurRad="38100" dist="38100" dir="2700000" algn="tl">
                    <a:srgbClr val="C0C0C0"/>
                  </a:outerShdw>
                </a:effectLst>
                <a:latin typeface="Arial" charset="0"/>
              </a:rPr>
              <a:t>(</a:t>
            </a:r>
            <a:r>
              <a:rPr kumimoji="0" lang="en-US" altLang="zh-CN" b="1" i="1">
                <a:effectLst>
                  <a:outerShdw blurRad="38100" dist="38100" dir="2700000" algn="tl">
                    <a:srgbClr val="C0C0C0"/>
                  </a:outerShdw>
                </a:effectLst>
                <a:latin typeface="Arial" charset="0"/>
              </a:rPr>
              <a:t>z</a:t>
            </a:r>
            <a:r>
              <a:rPr kumimoji="0" lang="en-US" altLang="zh-CN" b="1">
                <a:effectLst>
                  <a:outerShdw blurRad="38100" dist="38100" dir="2700000" algn="tl">
                    <a:srgbClr val="C0C0C0"/>
                  </a:outerShdw>
                </a:effectLst>
                <a:latin typeface="Arial" charset="0"/>
              </a:rPr>
              <a:t>) </a:t>
            </a:r>
            <a:r>
              <a:rPr kumimoji="0" lang="zh-CN" altLang="en-US" b="1">
                <a:effectLst>
                  <a:outerShdw blurRad="38100" dist="38100" dir="2700000" algn="tl">
                    <a:srgbClr val="C0C0C0"/>
                  </a:outerShdw>
                </a:effectLst>
                <a:latin typeface="Arial" charset="0"/>
              </a:rPr>
              <a:t>及控制器差分方程。</a:t>
            </a:r>
          </a:p>
        </p:txBody>
      </p:sp>
      <p:graphicFrame>
        <p:nvGraphicFramePr>
          <p:cNvPr id="70662" name="Object 6"/>
          <p:cNvGraphicFramePr>
            <a:graphicFrameLocks noChangeAspect="1"/>
          </p:cNvGraphicFramePr>
          <p:nvPr/>
        </p:nvGraphicFramePr>
        <p:xfrm>
          <a:off x="1331913" y="1196975"/>
          <a:ext cx="1916112" cy="720725"/>
        </p:xfrm>
        <a:graphic>
          <a:graphicData uri="http://schemas.openxmlformats.org/presentationml/2006/ole">
            <mc:AlternateContent xmlns:mc="http://schemas.openxmlformats.org/markup-compatibility/2006">
              <mc:Choice xmlns:v="urn:schemas-microsoft-com:vml" Requires="v">
                <p:oleObj spid="_x0000_s70800" name="公式" r:id="rId3" imgW="1040948" imgH="393529" progId="Equation.3">
                  <p:embed/>
                </p:oleObj>
              </mc:Choice>
              <mc:Fallback>
                <p:oleObj name="公式" r:id="rId3" imgW="1040948" imgH="393529" progId="Equation.3">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96975"/>
                        <a:ext cx="191611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3" name="Rectangle 7"/>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70664" name="Group 8"/>
          <p:cNvGrpSpPr>
            <a:grpSpLocks/>
          </p:cNvGrpSpPr>
          <p:nvPr/>
        </p:nvGrpSpPr>
        <p:grpSpPr bwMode="auto">
          <a:xfrm>
            <a:off x="557213" y="2079625"/>
            <a:ext cx="7759700" cy="844550"/>
            <a:chOff x="215" y="1735"/>
            <a:chExt cx="5245" cy="584"/>
          </a:xfrm>
        </p:grpSpPr>
        <p:sp>
          <p:nvSpPr>
            <p:cNvPr id="70665" name="Text Box 9"/>
            <p:cNvSpPr txBox="1">
              <a:spLocks noChangeArrowheads="1"/>
            </p:cNvSpPr>
            <p:nvPr/>
          </p:nvSpPr>
          <p:spPr bwMode="auto">
            <a:xfrm>
              <a:off x="215" y="1844"/>
              <a:ext cx="567" cy="316"/>
            </a:xfrm>
            <a:prstGeom prst="rect">
              <a:avLst/>
            </a:prstGeom>
            <a:noFill/>
            <a:ln w="9525">
              <a:noFill/>
              <a:miter lim="800000"/>
              <a:headEnd/>
              <a:tailEnd/>
            </a:ln>
            <a:effectLst/>
          </p:spPr>
          <p:txBody>
            <a:bodyPr>
              <a:spAutoFit/>
            </a:bodyPr>
            <a:lstStyle/>
            <a:p>
              <a:pPr algn="just">
                <a:spcBef>
                  <a:spcPct val="50000"/>
                </a:spcBef>
              </a:pPr>
              <a:r>
                <a:rPr kumimoji="0" lang="zh-CN" altLang="en-US" sz="2400" b="1">
                  <a:solidFill>
                    <a:srgbClr val="FF0000"/>
                  </a:solidFill>
                  <a:effectLst>
                    <a:outerShdw blurRad="38100" dist="38100" dir="2700000" algn="tl">
                      <a:srgbClr val="C0C0C0"/>
                    </a:outerShdw>
                  </a:effectLst>
                  <a:latin typeface="Arial" charset="0"/>
                </a:rPr>
                <a:t>解：</a:t>
              </a:r>
            </a:p>
          </p:txBody>
        </p:sp>
        <p:graphicFrame>
          <p:nvGraphicFramePr>
            <p:cNvPr id="70666" name="Object 10"/>
            <p:cNvGraphicFramePr>
              <a:graphicFrameLocks noChangeAspect="1"/>
            </p:cNvGraphicFramePr>
            <p:nvPr/>
          </p:nvGraphicFramePr>
          <p:xfrm>
            <a:off x="640" y="1735"/>
            <a:ext cx="4820" cy="584"/>
          </p:xfrm>
          <a:graphic>
            <a:graphicData uri="http://schemas.openxmlformats.org/presentationml/2006/ole">
              <mc:AlternateContent xmlns:mc="http://schemas.openxmlformats.org/markup-compatibility/2006">
                <mc:Choice xmlns:v="urn:schemas-microsoft-com:vml" Requires="v">
                  <p:oleObj spid="_x0000_s70801" name="公式" r:id="rId5" imgW="3771900" imgH="457200" progId="Equation.3">
                    <p:embed/>
                  </p:oleObj>
                </mc:Choice>
                <mc:Fallback>
                  <p:oleObj name="公式" r:id="rId5" imgW="3771900" imgH="457200" progId="Equation.3">
                    <p:embed/>
                    <p:pic>
                      <p:nvPicPr>
                        <p:cNvPr id="0" name="Picture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 y="1735"/>
                          <a:ext cx="4820" cy="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0667" name="Rectangle 11"/>
          <p:cNvSpPr>
            <a:spLocks noChangeArrowheads="1"/>
          </p:cNvSpPr>
          <p:nvPr/>
        </p:nvSpPr>
        <p:spPr bwMode="auto">
          <a:xfrm>
            <a:off x="0" y="3114675"/>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70668" name="Group 12"/>
          <p:cNvGrpSpPr>
            <a:grpSpLocks/>
          </p:cNvGrpSpPr>
          <p:nvPr/>
        </p:nvGrpSpPr>
        <p:grpSpPr bwMode="auto">
          <a:xfrm>
            <a:off x="566738" y="3068638"/>
            <a:ext cx="7318375" cy="865187"/>
            <a:chOff x="357" y="1933"/>
            <a:chExt cx="4819" cy="618"/>
          </a:xfrm>
        </p:grpSpPr>
        <p:sp>
          <p:nvSpPr>
            <p:cNvPr id="70669" name="Text Box 13"/>
            <p:cNvSpPr txBox="1">
              <a:spLocks noChangeArrowheads="1"/>
            </p:cNvSpPr>
            <p:nvPr/>
          </p:nvSpPr>
          <p:spPr bwMode="auto">
            <a:xfrm>
              <a:off x="357" y="2075"/>
              <a:ext cx="879" cy="326"/>
            </a:xfrm>
            <a:prstGeom prst="rect">
              <a:avLst/>
            </a:prstGeom>
            <a:noFill/>
            <a:ln w="9525">
              <a:noFill/>
              <a:miter lim="800000"/>
              <a:headEnd/>
              <a:tailEnd/>
            </a:ln>
            <a:effectLst/>
          </p:spPr>
          <p:txBody>
            <a:bodyPr>
              <a:spAutoFit/>
            </a:bodyPr>
            <a:lstStyle/>
            <a:p>
              <a:pPr algn="just">
                <a:spcBef>
                  <a:spcPct val="50000"/>
                </a:spcBef>
              </a:pPr>
              <a:r>
                <a:rPr kumimoji="0" lang="zh-CN" altLang="en-US" sz="2400" b="1">
                  <a:effectLst>
                    <a:outerShdw blurRad="38100" dist="38100" dir="2700000" algn="tl">
                      <a:srgbClr val="C0C0C0"/>
                    </a:outerShdw>
                  </a:effectLst>
                  <a:latin typeface="Arial" charset="0"/>
                </a:rPr>
                <a:t>求</a:t>
              </a:r>
              <a:r>
                <a:rPr kumimoji="0" lang="en-US" altLang="zh-CN" sz="2400" b="1" i="1">
                  <a:effectLst>
                    <a:outerShdw blurRad="38100" dist="38100" dir="2700000" algn="tl">
                      <a:srgbClr val="C0C0C0"/>
                    </a:outerShdw>
                  </a:effectLst>
                  <a:latin typeface="Arial" charset="0"/>
                </a:rPr>
                <a:t>K</a:t>
              </a:r>
              <a:r>
                <a:rPr kumimoji="0" lang="en-US" altLang="zh-CN" sz="2400" b="1" i="1" baseline="-25000">
                  <a:effectLst>
                    <a:outerShdw blurRad="38100" dist="38100" dir="2700000" algn="tl">
                      <a:srgbClr val="C0C0C0"/>
                    </a:outerShdw>
                  </a:effectLst>
                  <a:latin typeface="Arial" charset="0"/>
                </a:rPr>
                <a:t>z</a:t>
              </a:r>
              <a:r>
                <a:rPr kumimoji="0" lang="en-US" altLang="zh-CN" sz="2400" b="1">
                  <a:effectLst>
                    <a:outerShdw blurRad="38100" dist="38100" dir="2700000" algn="tl">
                      <a:srgbClr val="C0C0C0"/>
                    </a:outerShdw>
                  </a:effectLst>
                  <a:latin typeface="Arial" charset="0"/>
                </a:rPr>
                <a:t> </a:t>
              </a:r>
            </a:p>
          </p:txBody>
        </p:sp>
        <p:graphicFrame>
          <p:nvGraphicFramePr>
            <p:cNvPr id="70670" name="Object 14"/>
            <p:cNvGraphicFramePr>
              <a:graphicFrameLocks noChangeAspect="1"/>
            </p:cNvGraphicFramePr>
            <p:nvPr/>
          </p:nvGraphicFramePr>
          <p:xfrm>
            <a:off x="1009" y="1933"/>
            <a:ext cx="2580" cy="618"/>
          </p:xfrm>
          <a:graphic>
            <a:graphicData uri="http://schemas.openxmlformats.org/presentationml/2006/ole">
              <mc:AlternateContent xmlns:mc="http://schemas.openxmlformats.org/markup-compatibility/2006">
                <mc:Choice xmlns:v="urn:schemas-microsoft-com:vml" Requires="v">
                  <p:oleObj spid="_x0000_s70802" name="公式" r:id="rId7" imgW="2070100" imgH="495300" progId="Equation.3">
                    <p:embed/>
                  </p:oleObj>
                </mc:Choice>
                <mc:Fallback>
                  <p:oleObj name="公式" r:id="rId7" imgW="2070100" imgH="495300" progId="Equation.3">
                    <p:embed/>
                    <p:pic>
                      <p:nvPicPr>
                        <p:cNvPr id="0" name="Picture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 y="1933"/>
                          <a:ext cx="2580" cy="6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1" name="Text Box 15"/>
            <p:cNvSpPr txBox="1">
              <a:spLocks noChangeArrowheads="1"/>
            </p:cNvSpPr>
            <p:nvPr/>
          </p:nvSpPr>
          <p:spPr bwMode="auto">
            <a:xfrm>
              <a:off x="3702" y="2075"/>
              <a:ext cx="1474" cy="326"/>
            </a:xfrm>
            <a:prstGeom prst="rect">
              <a:avLst/>
            </a:prstGeom>
            <a:noFill/>
            <a:ln w="9525">
              <a:noFill/>
              <a:miter lim="800000"/>
              <a:headEnd/>
              <a:tailEnd/>
            </a:ln>
            <a:effectLst/>
          </p:spPr>
          <p:txBody>
            <a:bodyPr>
              <a:spAutoFit/>
            </a:bodyPr>
            <a:lstStyle/>
            <a:p>
              <a:pPr algn="just">
                <a:spcBef>
                  <a:spcPct val="50000"/>
                </a:spcBef>
              </a:pPr>
              <a:r>
                <a:rPr kumimoji="0" lang="en-US" altLang="zh-CN" sz="2400" b="1" i="1">
                  <a:solidFill>
                    <a:srgbClr val="0033CC"/>
                  </a:solidFill>
                  <a:effectLst>
                    <a:outerShdw blurRad="38100" dist="38100" dir="2700000" algn="tl">
                      <a:srgbClr val="C0C0C0"/>
                    </a:outerShdw>
                  </a:effectLst>
                  <a:latin typeface="Arial" charset="0"/>
                </a:rPr>
                <a:t>K</a:t>
              </a:r>
              <a:r>
                <a:rPr kumimoji="0" lang="en-US" altLang="zh-CN" sz="2400" b="1" i="1" baseline="-25000">
                  <a:solidFill>
                    <a:srgbClr val="0033CC"/>
                  </a:solidFill>
                  <a:effectLst>
                    <a:outerShdw blurRad="38100" dist="38100" dir="2700000" algn="tl">
                      <a:srgbClr val="C0C0C0"/>
                    </a:outerShdw>
                  </a:effectLst>
                  <a:latin typeface="Arial" charset="0"/>
                </a:rPr>
                <a:t>z</a:t>
              </a:r>
              <a:r>
                <a:rPr kumimoji="0" lang="en-US" altLang="zh-CN" sz="2400" b="1">
                  <a:solidFill>
                    <a:srgbClr val="0033CC"/>
                  </a:solidFill>
                  <a:effectLst>
                    <a:outerShdw blurRad="38100" dist="38100" dir="2700000" algn="tl">
                      <a:srgbClr val="C0C0C0"/>
                    </a:outerShdw>
                  </a:effectLst>
                  <a:latin typeface="Arial" charset="0"/>
                </a:rPr>
                <a:t>=18.67  </a:t>
              </a:r>
            </a:p>
          </p:txBody>
        </p:sp>
      </p:grpSp>
      <p:sp>
        <p:nvSpPr>
          <p:cNvPr id="70672" name="Rectangle 16"/>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70673" name="Group 17"/>
          <p:cNvGrpSpPr>
            <a:grpSpLocks/>
          </p:cNvGrpSpPr>
          <p:nvPr/>
        </p:nvGrpSpPr>
        <p:grpSpPr bwMode="auto">
          <a:xfrm>
            <a:off x="539750" y="4868863"/>
            <a:ext cx="7785100" cy="701675"/>
            <a:chOff x="329" y="3124"/>
            <a:chExt cx="4904" cy="442"/>
          </a:xfrm>
        </p:grpSpPr>
        <p:sp>
          <p:nvSpPr>
            <p:cNvPr id="70674" name="Text Box 18"/>
            <p:cNvSpPr txBox="1">
              <a:spLocks noChangeArrowheads="1"/>
            </p:cNvSpPr>
            <p:nvPr/>
          </p:nvSpPr>
          <p:spPr bwMode="auto">
            <a:xfrm>
              <a:off x="329" y="3124"/>
              <a:ext cx="1021" cy="442"/>
            </a:xfrm>
            <a:prstGeom prst="rect">
              <a:avLst/>
            </a:prstGeom>
            <a:noFill/>
            <a:ln w="9525">
              <a:noFill/>
              <a:miter lim="800000"/>
              <a:headEnd/>
              <a:tailEnd/>
            </a:ln>
            <a:effectLst/>
          </p:spPr>
          <p:txBody>
            <a:bodyPr>
              <a:spAutoFit/>
            </a:bodyPr>
            <a:lstStyle/>
            <a:p>
              <a:pPr algn="ctr">
                <a:spcBef>
                  <a:spcPct val="50000"/>
                </a:spcBef>
              </a:pPr>
              <a:r>
                <a:rPr kumimoji="0" lang="zh-CN" altLang="en-US" b="1">
                  <a:solidFill>
                    <a:srgbClr val="0033CC"/>
                  </a:solidFill>
                  <a:effectLst>
                    <a:outerShdw blurRad="38100" dist="38100" dir="2700000" algn="tl">
                      <a:srgbClr val="C0C0C0"/>
                    </a:outerShdw>
                  </a:effectLst>
                  <a:latin typeface="Arial" charset="0"/>
                </a:rPr>
                <a:t>控制器的差分方程</a:t>
              </a:r>
              <a:endParaRPr kumimoji="0" lang="zh-CN" altLang="en-US" b="1">
                <a:effectLst>
                  <a:outerShdw blurRad="38100" dist="38100" dir="2700000" algn="tl">
                    <a:srgbClr val="C0C0C0"/>
                  </a:outerShdw>
                </a:effectLst>
                <a:latin typeface="Arial" charset="0"/>
              </a:endParaRPr>
            </a:p>
          </p:txBody>
        </p:sp>
        <p:graphicFrame>
          <p:nvGraphicFramePr>
            <p:cNvPr id="70675" name="Object 19"/>
            <p:cNvGraphicFramePr>
              <a:graphicFrameLocks noChangeAspect="1"/>
            </p:cNvGraphicFramePr>
            <p:nvPr/>
          </p:nvGraphicFramePr>
          <p:xfrm>
            <a:off x="1321" y="3237"/>
            <a:ext cx="3912" cy="308"/>
          </p:xfrm>
          <a:graphic>
            <a:graphicData uri="http://schemas.openxmlformats.org/presentationml/2006/ole">
              <mc:AlternateContent xmlns:mc="http://schemas.openxmlformats.org/markup-compatibility/2006">
                <mc:Choice xmlns:v="urn:schemas-microsoft-com:vml" Requires="v">
                  <p:oleObj spid="_x0000_s70803" name="公式" r:id="rId9" imgW="2781300" imgH="215900" progId="Equation.3">
                    <p:embed/>
                  </p:oleObj>
                </mc:Choice>
                <mc:Fallback>
                  <p:oleObj name="公式" r:id="rId9" imgW="2781300" imgH="215900" progId="Equation.3">
                    <p:embed/>
                    <p:pic>
                      <p:nvPicPr>
                        <p:cNvPr id="0" name="Picture 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1" y="3237"/>
                          <a:ext cx="3912"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0676" name="Group 20"/>
          <p:cNvGrpSpPr>
            <a:grpSpLocks/>
          </p:cNvGrpSpPr>
          <p:nvPr/>
        </p:nvGrpSpPr>
        <p:grpSpPr bwMode="auto">
          <a:xfrm>
            <a:off x="701675" y="5570538"/>
            <a:ext cx="7650163" cy="701675"/>
            <a:chOff x="442" y="3663"/>
            <a:chExt cx="4819" cy="442"/>
          </a:xfrm>
        </p:grpSpPr>
        <p:graphicFrame>
          <p:nvGraphicFramePr>
            <p:cNvPr id="70677" name="Object 21"/>
            <p:cNvGraphicFramePr>
              <a:graphicFrameLocks noChangeAspect="1"/>
            </p:cNvGraphicFramePr>
            <p:nvPr/>
          </p:nvGraphicFramePr>
          <p:xfrm>
            <a:off x="1321" y="3776"/>
            <a:ext cx="3940" cy="317"/>
          </p:xfrm>
          <a:graphic>
            <a:graphicData uri="http://schemas.openxmlformats.org/presentationml/2006/ole">
              <mc:AlternateContent xmlns:mc="http://schemas.openxmlformats.org/markup-compatibility/2006">
                <mc:Choice xmlns:v="urn:schemas-microsoft-com:vml" Requires="v">
                  <p:oleObj spid="_x0000_s70804" name="公式" r:id="rId11" imgW="2692400" imgH="215900" progId="Equation.3">
                    <p:embed/>
                  </p:oleObj>
                </mc:Choice>
                <mc:Fallback>
                  <p:oleObj name="公式" r:id="rId11" imgW="2692400" imgH="215900" progId="Equation.3">
                    <p:embed/>
                    <p:pic>
                      <p:nvPicPr>
                        <p:cNvPr id="0" name="Picture 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21" y="3776"/>
                          <a:ext cx="3940"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8" name="Text Box 22"/>
            <p:cNvSpPr txBox="1">
              <a:spLocks noChangeArrowheads="1"/>
            </p:cNvSpPr>
            <p:nvPr/>
          </p:nvSpPr>
          <p:spPr bwMode="auto">
            <a:xfrm>
              <a:off x="442" y="3663"/>
              <a:ext cx="737" cy="442"/>
            </a:xfrm>
            <a:prstGeom prst="rect">
              <a:avLst/>
            </a:prstGeom>
            <a:noFill/>
            <a:ln w="9525">
              <a:noFill/>
              <a:miter lim="800000"/>
              <a:headEnd/>
              <a:tailEnd/>
            </a:ln>
            <a:effectLst/>
          </p:spPr>
          <p:txBody>
            <a:bodyPr>
              <a:spAutoFit/>
            </a:bodyPr>
            <a:lstStyle/>
            <a:p>
              <a:pPr algn="just">
                <a:spcBef>
                  <a:spcPct val="50000"/>
                </a:spcBef>
              </a:pPr>
              <a:r>
                <a:rPr kumimoji="0" lang="zh-CN" altLang="en-US" b="1">
                  <a:solidFill>
                    <a:srgbClr val="FF3300"/>
                  </a:solidFill>
                  <a:effectLst>
                    <a:outerShdw blurRad="38100" dist="38100" dir="2700000" algn="tl">
                      <a:srgbClr val="C0C0C0"/>
                    </a:outerShdw>
                  </a:effectLst>
                  <a:latin typeface="Arial" charset="0"/>
                </a:rPr>
                <a:t>双线性变换法</a:t>
              </a:r>
              <a:r>
                <a:rPr kumimoji="0" lang="zh-CN" altLang="en-US" b="1">
                  <a:effectLst>
                    <a:outerShdw blurRad="38100" dist="38100" dir="2700000" algn="tl">
                      <a:srgbClr val="C0C0C0"/>
                    </a:outerShdw>
                  </a:effectLst>
                  <a:latin typeface="Arial" charset="0"/>
                </a:rPr>
                <a:t> </a:t>
              </a:r>
            </a:p>
          </p:txBody>
        </p:sp>
      </p:grpSp>
      <p:graphicFrame>
        <p:nvGraphicFramePr>
          <p:cNvPr id="70679" name="Object 23"/>
          <p:cNvGraphicFramePr>
            <a:graphicFrameLocks noChangeAspect="1"/>
          </p:cNvGraphicFramePr>
          <p:nvPr/>
        </p:nvGraphicFramePr>
        <p:xfrm>
          <a:off x="2700338" y="4005263"/>
          <a:ext cx="3024187" cy="817562"/>
        </p:xfrm>
        <a:graphic>
          <a:graphicData uri="http://schemas.openxmlformats.org/presentationml/2006/ole">
            <mc:AlternateContent xmlns:mc="http://schemas.openxmlformats.org/markup-compatibility/2006">
              <mc:Choice xmlns:v="urn:schemas-microsoft-com:vml" Requires="v">
                <p:oleObj spid="_x0000_s70805" name="公式" r:id="rId13" imgW="1549400" imgH="419100" progId="Equation.3">
                  <p:embed/>
                </p:oleObj>
              </mc:Choice>
              <mc:Fallback>
                <p:oleObj name="公式" r:id="rId13" imgW="1549400" imgH="419100" progId="Equation.3">
                  <p:embed/>
                  <p:pic>
                    <p:nvPicPr>
                      <p:cNvPr id="0" name="Picture 6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4005263"/>
                        <a:ext cx="3024187"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mb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Text Box 4"/>
          <p:cNvSpPr txBox="1">
            <a:spLocks noChangeArrowheads="1"/>
          </p:cNvSpPr>
          <p:nvPr/>
        </p:nvSpPr>
        <p:spPr bwMode="auto">
          <a:xfrm>
            <a:off x="539750" y="404813"/>
            <a:ext cx="5184775" cy="519112"/>
          </a:xfrm>
          <a:prstGeom prst="rect">
            <a:avLst/>
          </a:prstGeom>
          <a:noFill/>
          <a:ln w="9525">
            <a:noFill/>
            <a:miter lim="800000"/>
            <a:headEnd/>
            <a:tailEnd/>
          </a:ln>
          <a:effectLst/>
        </p:spPr>
        <p:txBody>
          <a:bodyPr>
            <a:spAutoFit/>
          </a:bodyPr>
          <a:lstStyle/>
          <a:p>
            <a:pPr algn="just">
              <a:spcBef>
                <a:spcPct val="50000"/>
              </a:spcBef>
            </a:pPr>
            <a:r>
              <a:rPr kumimoji="0" lang="zh-CN" altLang="en-US" sz="2800" b="1">
                <a:effectLst>
                  <a:outerShdw blurRad="38100" dist="38100" dir="2700000" algn="tl">
                    <a:srgbClr val="C0C0C0"/>
                  </a:outerShdw>
                </a:effectLst>
                <a:latin typeface="Arial" charset="0"/>
              </a:rPr>
              <a:t>几种变换方法的比较</a:t>
            </a:r>
          </a:p>
        </p:txBody>
      </p:sp>
      <p:sp>
        <p:nvSpPr>
          <p:cNvPr id="71685" name="Rectangle 5"/>
          <p:cNvSpPr>
            <a:spLocks noChangeArrowheads="1"/>
          </p:cNvSpPr>
          <p:nvPr/>
        </p:nvSpPr>
        <p:spPr bwMode="auto">
          <a:xfrm>
            <a:off x="539750" y="1592263"/>
            <a:ext cx="3286125" cy="1758950"/>
          </a:xfrm>
          <a:prstGeom prst="rect">
            <a:avLst/>
          </a:prstGeom>
          <a:noFill/>
          <a:ln w="9525">
            <a:noFill/>
            <a:miter lim="800000"/>
            <a:headEnd/>
            <a:tailEnd/>
          </a:ln>
          <a:effectLst/>
        </p:spPr>
        <p:txBody>
          <a:bodyPr>
            <a:spAutoFit/>
          </a:bodyPr>
          <a:lstStyle/>
          <a:p>
            <a:pPr algn="just">
              <a:lnSpc>
                <a:spcPct val="130000"/>
              </a:lnSpc>
              <a:buClr>
                <a:srgbClr val="0033CC"/>
              </a:buClr>
              <a:buFont typeface="Wingdings" pitchFamily="2" charset="2"/>
              <a:buChar char="Ø"/>
            </a:pPr>
            <a:r>
              <a:rPr kumimoji="0" lang="en-US" altLang="zh-CN" sz="2800" b="1">
                <a:effectLst>
                  <a:outerShdw blurRad="38100" dist="38100" dir="2700000" algn="tl">
                    <a:srgbClr val="C0C0C0"/>
                  </a:outerShdw>
                </a:effectLst>
                <a:latin typeface="Arial" charset="0"/>
              </a:rPr>
              <a:t> </a:t>
            </a:r>
            <a:r>
              <a:rPr kumimoji="0" lang="zh-CN" altLang="en-US" sz="2800" b="1">
                <a:solidFill>
                  <a:srgbClr val="0033CC"/>
                </a:solidFill>
                <a:effectLst>
                  <a:outerShdw blurRad="38100" dist="38100" dir="2700000" algn="tl">
                    <a:srgbClr val="C0C0C0"/>
                  </a:outerShdw>
                </a:effectLst>
                <a:latin typeface="Arial" charset="0"/>
              </a:rPr>
              <a:t>后向差分变换法</a:t>
            </a:r>
          </a:p>
          <a:p>
            <a:pPr algn="just">
              <a:lnSpc>
                <a:spcPct val="130000"/>
              </a:lnSpc>
              <a:buClr>
                <a:srgbClr val="FF3300"/>
              </a:buClr>
              <a:buFont typeface="Wingdings" pitchFamily="2" charset="2"/>
              <a:buChar char="Ø"/>
            </a:pPr>
            <a:r>
              <a:rPr kumimoji="0" lang="zh-CN" altLang="en-US" sz="2800" b="1">
                <a:solidFill>
                  <a:srgbClr val="0033CC"/>
                </a:solidFill>
                <a:effectLst>
                  <a:outerShdw blurRad="38100" dist="38100" dir="2700000" algn="tl">
                    <a:srgbClr val="C0C0C0"/>
                  </a:outerShdw>
                </a:effectLst>
                <a:latin typeface="Arial" charset="0"/>
              </a:rPr>
              <a:t> </a:t>
            </a:r>
            <a:r>
              <a:rPr kumimoji="0" lang="zh-CN" altLang="en-US" sz="2800" b="1">
                <a:solidFill>
                  <a:srgbClr val="FF3300"/>
                </a:solidFill>
                <a:effectLst>
                  <a:outerShdw blurRad="38100" dist="38100" dir="2700000" algn="tl">
                    <a:srgbClr val="C0C0C0"/>
                  </a:outerShdw>
                </a:effectLst>
                <a:latin typeface="Arial" charset="0"/>
              </a:rPr>
              <a:t>双线性变换法</a:t>
            </a:r>
          </a:p>
          <a:p>
            <a:pPr algn="just">
              <a:lnSpc>
                <a:spcPct val="130000"/>
              </a:lnSpc>
              <a:buClr>
                <a:schemeClr val="tx1"/>
              </a:buClr>
              <a:buFont typeface="Wingdings" pitchFamily="2" charset="2"/>
              <a:buChar char="Ø"/>
            </a:pPr>
            <a:r>
              <a:rPr kumimoji="0" lang="zh-CN" altLang="en-US" sz="2800" b="1">
                <a:solidFill>
                  <a:srgbClr val="0033CC"/>
                </a:solidFill>
                <a:effectLst>
                  <a:outerShdw blurRad="38100" dist="38100" dir="2700000" algn="tl">
                    <a:srgbClr val="C0C0C0"/>
                  </a:outerShdw>
                </a:effectLst>
                <a:latin typeface="Arial" charset="0"/>
              </a:rPr>
              <a:t> </a:t>
            </a:r>
            <a:r>
              <a:rPr kumimoji="0" lang="zh-CN" altLang="en-US" sz="2800" b="1">
                <a:effectLst>
                  <a:outerShdw blurRad="38100" dist="38100" dir="2700000" algn="tl">
                    <a:srgbClr val="C0C0C0"/>
                  </a:outerShdw>
                </a:effectLst>
                <a:latin typeface="Arial" charset="0"/>
              </a:rPr>
              <a:t>零极点匹配法</a:t>
            </a:r>
          </a:p>
        </p:txBody>
      </p:sp>
      <p:sp>
        <p:nvSpPr>
          <p:cNvPr id="71686" name="Rectangle 6"/>
          <p:cNvSpPr>
            <a:spLocks noChangeArrowheads="1"/>
          </p:cNvSpPr>
          <p:nvPr/>
        </p:nvSpPr>
        <p:spPr bwMode="auto">
          <a:xfrm>
            <a:off x="584200" y="4248150"/>
            <a:ext cx="3690938" cy="1990725"/>
          </a:xfrm>
          <a:prstGeom prst="rect">
            <a:avLst/>
          </a:prstGeom>
          <a:noFill/>
          <a:ln w="9525">
            <a:noFill/>
            <a:miter lim="800000"/>
            <a:headEnd/>
            <a:tailEnd/>
          </a:ln>
          <a:effectLst/>
        </p:spPr>
        <p:txBody>
          <a:bodyPr>
            <a:spAutoFit/>
          </a:bodyPr>
          <a:lstStyle/>
          <a:p>
            <a:pPr algn="just">
              <a:lnSpc>
                <a:spcPct val="130000"/>
              </a:lnSpc>
              <a:buFont typeface="Wingdings" pitchFamily="2" charset="2"/>
              <a:buChar char="u"/>
            </a:pPr>
            <a:r>
              <a:rPr kumimoji="0" lang="en-US" altLang="zh-CN" sz="2400" b="1">
                <a:solidFill>
                  <a:srgbClr val="0033CC"/>
                </a:solidFill>
                <a:effectLst>
                  <a:outerShdw blurRad="38100" dist="38100" dir="2700000" algn="tl">
                    <a:srgbClr val="C0C0C0"/>
                  </a:outerShdw>
                </a:effectLst>
                <a:latin typeface="Arial" charset="0"/>
              </a:rPr>
              <a:t> </a:t>
            </a:r>
            <a:r>
              <a:rPr kumimoji="0" lang="zh-CN" altLang="en-US" sz="2400" b="1">
                <a:solidFill>
                  <a:srgbClr val="0033CC"/>
                </a:solidFill>
                <a:effectLst>
                  <a:outerShdw blurRad="38100" dist="38100" dir="2700000" algn="tl">
                    <a:srgbClr val="C0C0C0"/>
                  </a:outerShdw>
                </a:effectLst>
                <a:latin typeface="Arial" charset="0"/>
              </a:rPr>
              <a:t>稳定性</a:t>
            </a:r>
          </a:p>
          <a:p>
            <a:pPr algn="just">
              <a:lnSpc>
                <a:spcPct val="130000"/>
              </a:lnSpc>
              <a:buFont typeface="Wingdings" pitchFamily="2" charset="2"/>
              <a:buChar char="u"/>
            </a:pPr>
            <a:r>
              <a:rPr kumimoji="0" lang="zh-CN" altLang="en-US" sz="2400" b="1">
                <a:solidFill>
                  <a:srgbClr val="0033CC"/>
                </a:solidFill>
                <a:effectLst>
                  <a:outerShdw blurRad="38100" dist="38100" dir="2700000" algn="tl">
                    <a:srgbClr val="C0C0C0"/>
                  </a:outerShdw>
                </a:effectLst>
                <a:latin typeface="Arial" charset="0"/>
              </a:rPr>
              <a:t> 复杂程度、适用形式</a:t>
            </a:r>
          </a:p>
          <a:p>
            <a:pPr algn="just">
              <a:lnSpc>
                <a:spcPct val="130000"/>
              </a:lnSpc>
              <a:buFont typeface="Wingdings" pitchFamily="2" charset="2"/>
              <a:buChar char="u"/>
            </a:pPr>
            <a:r>
              <a:rPr kumimoji="0" lang="zh-CN" altLang="en-US" sz="2400" b="1">
                <a:solidFill>
                  <a:srgbClr val="0033CC"/>
                </a:solidFill>
                <a:effectLst>
                  <a:outerShdw blurRad="38100" dist="38100" dir="2700000" algn="tl">
                    <a:srgbClr val="C0C0C0"/>
                  </a:outerShdw>
                </a:effectLst>
                <a:latin typeface="Arial" charset="0"/>
              </a:rPr>
              <a:t> 频率特性</a:t>
            </a:r>
          </a:p>
          <a:p>
            <a:pPr algn="just">
              <a:lnSpc>
                <a:spcPct val="130000"/>
              </a:lnSpc>
              <a:buFont typeface="Wingdings" pitchFamily="2" charset="2"/>
              <a:buChar char="u"/>
            </a:pPr>
            <a:r>
              <a:rPr kumimoji="0" lang="zh-CN" altLang="en-US" sz="2400" b="1">
                <a:solidFill>
                  <a:srgbClr val="0033CC"/>
                </a:solidFill>
                <a:effectLst>
                  <a:outerShdw blurRad="38100" dist="38100" dir="2700000" algn="tl">
                    <a:srgbClr val="C0C0C0"/>
                  </a:outerShdw>
                </a:effectLst>
                <a:latin typeface="Arial" charset="0"/>
              </a:rPr>
              <a:t> 综合效果</a:t>
            </a:r>
          </a:p>
        </p:txBody>
      </p:sp>
      <p:grpSp>
        <p:nvGrpSpPr>
          <p:cNvPr id="71687" name="Group 7"/>
          <p:cNvGrpSpPr>
            <a:grpSpLocks/>
          </p:cNvGrpSpPr>
          <p:nvPr/>
        </p:nvGrpSpPr>
        <p:grpSpPr bwMode="auto">
          <a:xfrm>
            <a:off x="4545013" y="3527425"/>
            <a:ext cx="3959225" cy="1528763"/>
            <a:chOff x="2880" y="2047"/>
            <a:chExt cx="2494" cy="963"/>
          </a:xfrm>
        </p:grpSpPr>
        <p:sp>
          <p:nvSpPr>
            <p:cNvPr id="71688" name="Oval 8"/>
            <p:cNvSpPr>
              <a:spLocks noChangeArrowheads="1"/>
            </p:cNvSpPr>
            <p:nvPr/>
          </p:nvSpPr>
          <p:spPr bwMode="auto">
            <a:xfrm>
              <a:off x="4322" y="2469"/>
              <a:ext cx="350" cy="348"/>
            </a:xfrm>
            <a:prstGeom prst="ellipse">
              <a:avLst/>
            </a:prstGeom>
            <a:solidFill>
              <a:srgbClr val="00FF00"/>
            </a:solidFill>
            <a:ln w="9525">
              <a:solidFill>
                <a:srgbClr val="FF0000"/>
              </a:solidFill>
              <a:round/>
              <a:headEnd/>
              <a:tailEnd/>
            </a:ln>
          </p:spPr>
          <p:txBody>
            <a:bodyPr/>
            <a:lstStyle/>
            <a:p>
              <a:endParaRPr lang="zh-CN" altLang="en-US"/>
            </a:p>
          </p:txBody>
        </p:sp>
        <p:sp>
          <p:nvSpPr>
            <p:cNvPr id="71689" name="Rectangle 9"/>
            <p:cNvSpPr>
              <a:spLocks noChangeArrowheads="1"/>
            </p:cNvSpPr>
            <p:nvPr/>
          </p:nvSpPr>
          <p:spPr bwMode="auto">
            <a:xfrm>
              <a:off x="2880" y="2375"/>
              <a:ext cx="461" cy="606"/>
            </a:xfrm>
            <a:prstGeom prst="rect">
              <a:avLst/>
            </a:prstGeom>
            <a:solidFill>
              <a:srgbClr val="00FF00"/>
            </a:solidFill>
            <a:ln w="9525">
              <a:solidFill>
                <a:srgbClr val="00FF00"/>
              </a:solidFill>
              <a:miter lim="800000"/>
              <a:headEnd/>
              <a:tailEnd/>
            </a:ln>
          </p:spPr>
          <p:txBody>
            <a:bodyPr/>
            <a:lstStyle/>
            <a:p>
              <a:endParaRPr lang="zh-CN" altLang="en-US"/>
            </a:p>
          </p:txBody>
        </p:sp>
        <p:sp>
          <p:nvSpPr>
            <p:cNvPr id="71690" name="Line 10"/>
            <p:cNvSpPr>
              <a:spLocks noChangeShapeType="1"/>
            </p:cNvSpPr>
            <p:nvPr/>
          </p:nvSpPr>
          <p:spPr bwMode="auto">
            <a:xfrm flipV="1">
              <a:off x="4490" y="2279"/>
              <a:ext cx="0" cy="724"/>
            </a:xfrm>
            <a:prstGeom prst="line">
              <a:avLst/>
            </a:prstGeom>
            <a:noFill/>
            <a:ln w="9525">
              <a:solidFill>
                <a:srgbClr val="000000"/>
              </a:solidFill>
              <a:round/>
              <a:headEnd/>
              <a:tailEnd type="triangle" w="med" len="med"/>
            </a:ln>
          </p:spPr>
          <p:txBody>
            <a:bodyPr/>
            <a:lstStyle/>
            <a:p>
              <a:endParaRPr lang="zh-CN" altLang="en-US"/>
            </a:p>
          </p:txBody>
        </p:sp>
        <p:sp>
          <p:nvSpPr>
            <p:cNvPr id="71691" name="Line 11"/>
            <p:cNvSpPr>
              <a:spLocks noChangeShapeType="1"/>
            </p:cNvSpPr>
            <p:nvPr/>
          </p:nvSpPr>
          <p:spPr bwMode="auto">
            <a:xfrm>
              <a:off x="4155" y="2641"/>
              <a:ext cx="754" cy="0"/>
            </a:xfrm>
            <a:prstGeom prst="line">
              <a:avLst/>
            </a:prstGeom>
            <a:noFill/>
            <a:ln w="9525">
              <a:solidFill>
                <a:srgbClr val="000000"/>
              </a:solidFill>
              <a:round/>
              <a:headEnd/>
              <a:tailEnd type="triangle" w="med" len="med"/>
            </a:ln>
          </p:spPr>
          <p:txBody>
            <a:bodyPr/>
            <a:lstStyle/>
            <a:p>
              <a:endParaRPr lang="zh-CN" altLang="en-US"/>
            </a:p>
          </p:txBody>
        </p:sp>
        <p:sp>
          <p:nvSpPr>
            <p:cNvPr id="71692" name="Text Box 12"/>
            <p:cNvSpPr txBox="1">
              <a:spLocks noChangeArrowheads="1"/>
            </p:cNvSpPr>
            <p:nvPr/>
          </p:nvSpPr>
          <p:spPr bwMode="auto">
            <a:xfrm>
              <a:off x="4650" y="2251"/>
              <a:ext cx="724" cy="279"/>
            </a:xfrm>
            <a:prstGeom prst="rect">
              <a:avLst/>
            </a:prstGeom>
            <a:noFill/>
            <a:ln w="9525">
              <a:noFill/>
              <a:miter lim="800000"/>
              <a:headEnd/>
              <a:tailEnd/>
            </a:ln>
          </p:spPr>
          <p:txBody>
            <a:bodyPr/>
            <a:lstStyle/>
            <a:p>
              <a:pPr algn="just"/>
              <a:r>
                <a:rPr kumimoji="0" lang="en-US" altLang="zh-CN" sz="2400" b="1" i="1">
                  <a:effectLst>
                    <a:outerShdw blurRad="38100" dist="38100" dir="2700000" algn="tl">
                      <a:srgbClr val="C0C0C0"/>
                    </a:outerShdw>
                  </a:effectLst>
                </a:rPr>
                <a:t>Z</a:t>
              </a:r>
              <a:r>
                <a:rPr kumimoji="0" lang="zh-CN" altLang="en-US" sz="2400" b="1">
                  <a:effectLst>
                    <a:outerShdw blurRad="38100" dist="38100" dir="2700000" algn="tl">
                      <a:srgbClr val="C0C0C0"/>
                    </a:outerShdw>
                  </a:effectLst>
                </a:rPr>
                <a:t>平面</a:t>
              </a:r>
              <a:endParaRPr kumimoji="0" lang="zh-CN" altLang="en-US" sz="2400" b="1">
                <a:effectLst>
                  <a:outerShdw blurRad="38100" dist="38100" dir="2700000" algn="tl">
                    <a:srgbClr val="C0C0C0"/>
                  </a:outerShdw>
                </a:effectLst>
                <a:latin typeface="Arial" charset="0"/>
              </a:endParaRPr>
            </a:p>
          </p:txBody>
        </p:sp>
        <p:sp>
          <p:nvSpPr>
            <p:cNvPr id="71693" name="Text Box 13"/>
            <p:cNvSpPr txBox="1">
              <a:spLocks noChangeArrowheads="1"/>
            </p:cNvSpPr>
            <p:nvPr/>
          </p:nvSpPr>
          <p:spPr bwMode="auto">
            <a:xfrm>
              <a:off x="4864" y="2500"/>
              <a:ext cx="419" cy="278"/>
            </a:xfrm>
            <a:prstGeom prst="rect">
              <a:avLst/>
            </a:prstGeom>
            <a:noFill/>
            <a:ln w="9525">
              <a:noFill/>
              <a:miter lim="800000"/>
              <a:headEnd/>
              <a:tailEnd/>
            </a:ln>
          </p:spPr>
          <p:txBody>
            <a:bodyPr/>
            <a:lstStyle/>
            <a:p>
              <a:pPr algn="just"/>
              <a:r>
                <a:rPr kumimoji="0" lang="en-US" altLang="zh-CN" sz="2400" b="1">
                  <a:effectLst>
                    <a:outerShdw blurRad="38100" dist="38100" dir="2700000" algn="tl">
                      <a:srgbClr val="C0C0C0"/>
                    </a:outerShdw>
                  </a:effectLst>
                </a:rPr>
                <a:t>Re</a:t>
              </a:r>
              <a:endParaRPr kumimoji="0" lang="en-US" altLang="zh-CN" sz="2400" b="1">
                <a:effectLst>
                  <a:outerShdw blurRad="38100" dist="38100" dir="2700000" algn="tl">
                    <a:srgbClr val="C0C0C0"/>
                  </a:outerShdw>
                </a:effectLst>
                <a:latin typeface="Arial" charset="0"/>
              </a:endParaRPr>
            </a:p>
          </p:txBody>
        </p:sp>
        <p:sp>
          <p:nvSpPr>
            <p:cNvPr id="71694" name="Text Box 14"/>
            <p:cNvSpPr txBox="1">
              <a:spLocks noChangeArrowheads="1"/>
            </p:cNvSpPr>
            <p:nvPr/>
          </p:nvSpPr>
          <p:spPr bwMode="auto">
            <a:xfrm>
              <a:off x="4354" y="2047"/>
              <a:ext cx="420" cy="279"/>
            </a:xfrm>
            <a:prstGeom prst="rect">
              <a:avLst/>
            </a:prstGeom>
            <a:noFill/>
            <a:ln w="9525">
              <a:noFill/>
              <a:miter lim="800000"/>
              <a:headEnd/>
              <a:tailEnd/>
            </a:ln>
          </p:spPr>
          <p:txBody>
            <a:bodyPr/>
            <a:lstStyle/>
            <a:p>
              <a:pPr algn="just"/>
              <a:r>
                <a:rPr kumimoji="0" lang="en-US" altLang="zh-CN" sz="2400" b="1">
                  <a:effectLst>
                    <a:outerShdw blurRad="38100" dist="38100" dir="2700000" algn="tl">
                      <a:srgbClr val="C0C0C0"/>
                    </a:outerShdw>
                  </a:effectLst>
                </a:rPr>
                <a:t>Im</a:t>
              </a:r>
              <a:endParaRPr kumimoji="0" lang="en-US" altLang="zh-CN" sz="2400" b="1">
                <a:effectLst>
                  <a:outerShdw blurRad="38100" dist="38100" dir="2700000" algn="tl">
                    <a:srgbClr val="C0C0C0"/>
                  </a:outerShdw>
                </a:effectLst>
                <a:latin typeface="Arial" charset="0"/>
              </a:endParaRPr>
            </a:p>
          </p:txBody>
        </p:sp>
        <p:sp>
          <p:nvSpPr>
            <p:cNvPr id="71695" name="Line 15"/>
            <p:cNvSpPr>
              <a:spLocks noChangeShapeType="1"/>
            </p:cNvSpPr>
            <p:nvPr/>
          </p:nvSpPr>
          <p:spPr bwMode="auto">
            <a:xfrm flipV="1">
              <a:off x="3344" y="2286"/>
              <a:ext cx="0" cy="724"/>
            </a:xfrm>
            <a:prstGeom prst="line">
              <a:avLst/>
            </a:prstGeom>
            <a:noFill/>
            <a:ln w="9525">
              <a:solidFill>
                <a:srgbClr val="FF0000"/>
              </a:solidFill>
              <a:round/>
              <a:headEnd/>
              <a:tailEnd type="triangle" w="med" len="med"/>
            </a:ln>
          </p:spPr>
          <p:txBody>
            <a:bodyPr/>
            <a:lstStyle/>
            <a:p>
              <a:endParaRPr lang="zh-CN" altLang="en-US"/>
            </a:p>
          </p:txBody>
        </p:sp>
        <p:sp>
          <p:nvSpPr>
            <p:cNvPr id="71696" name="Line 16"/>
            <p:cNvSpPr>
              <a:spLocks noChangeShapeType="1"/>
            </p:cNvSpPr>
            <p:nvPr/>
          </p:nvSpPr>
          <p:spPr bwMode="auto">
            <a:xfrm>
              <a:off x="3008" y="2648"/>
              <a:ext cx="756" cy="0"/>
            </a:xfrm>
            <a:prstGeom prst="line">
              <a:avLst/>
            </a:prstGeom>
            <a:noFill/>
            <a:ln w="9525">
              <a:solidFill>
                <a:srgbClr val="000000"/>
              </a:solidFill>
              <a:round/>
              <a:headEnd/>
              <a:tailEnd type="triangle" w="med" len="med"/>
            </a:ln>
          </p:spPr>
          <p:txBody>
            <a:bodyPr/>
            <a:lstStyle/>
            <a:p>
              <a:endParaRPr lang="zh-CN" altLang="en-US"/>
            </a:p>
          </p:txBody>
        </p:sp>
        <p:sp>
          <p:nvSpPr>
            <p:cNvPr id="71697" name="Text Box 17"/>
            <p:cNvSpPr txBox="1">
              <a:spLocks noChangeArrowheads="1"/>
            </p:cNvSpPr>
            <p:nvPr/>
          </p:nvSpPr>
          <p:spPr bwMode="auto">
            <a:xfrm>
              <a:off x="3497" y="2209"/>
              <a:ext cx="715" cy="278"/>
            </a:xfrm>
            <a:prstGeom prst="rect">
              <a:avLst/>
            </a:prstGeom>
            <a:noFill/>
            <a:ln w="9525">
              <a:noFill/>
              <a:miter lim="800000"/>
              <a:headEnd/>
              <a:tailEnd/>
            </a:ln>
          </p:spPr>
          <p:txBody>
            <a:bodyPr/>
            <a:lstStyle/>
            <a:p>
              <a:pPr algn="just"/>
              <a:r>
                <a:rPr kumimoji="0" lang="en-US" altLang="zh-CN" sz="2400" b="1" i="1">
                  <a:effectLst>
                    <a:outerShdw blurRad="38100" dist="38100" dir="2700000" algn="tl">
                      <a:srgbClr val="C0C0C0"/>
                    </a:outerShdw>
                  </a:effectLst>
                </a:rPr>
                <a:t>S</a:t>
              </a:r>
              <a:r>
                <a:rPr kumimoji="0" lang="zh-CN" altLang="en-US" sz="2400" b="1">
                  <a:effectLst>
                    <a:outerShdw blurRad="38100" dist="38100" dir="2700000" algn="tl">
                      <a:srgbClr val="C0C0C0"/>
                    </a:outerShdw>
                  </a:effectLst>
                </a:rPr>
                <a:t>平面</a:t>
              </a:r>
              <a:endParaRPr kumimoji="0" lang="zh-CN" altLang="en-US" sz="2400" b="1">
                <a:effectLst>
                  <a:outerShdw blurRad="38100" dist="38100" dir="2700000" algn="tl">
                    <a:srgbClr val="C0C0C0"/>
                  </a:outerShdw>
                </a:effectLst>
                <a:latin typeface="Arial" charset="0"/>
              </a:endParaRPr>
            </a:p>
          </p:txBody>
        </p:sp>
        <p:sp>
          <p:nvSpPr>
            <p:cNvPr id="71698" name="Text Box 18"/>
            <p:cNvSpPr txBox="1">
              <a:spLocks noChangeArrowheads="1"/>
            </p:cNvSpPr>
            <p:nvPr/>
          </p:nvSpPr>
          <p:spPr bwMode="auto">
            <a:xfrm>
              <a:off x="3730" y="2500"/>
              <a:ext cx="419" cy="278"/>
            </a:xfrm>
            <a:prstGeom prst="rect">
              <a:avLst/>
            </a:prstGeom>
            <a:noFill/>
            <a:ln w="9525">
              <a:noFill/>
              <a:miter lim="800000"/>
              <a:headEnd/>
              <a:tailEnd/>
            </a:ln>
          </p:spPr>
          <p:txBody>
            <a:bodyPr/>
            <a:lstStyle/>
            <a:p>
              <a:pPr algn="just"/>
              <a:r>
                <a:rPr kumimoji="0" lang="en-US" altLang="zh-CN" sz="2400" b="1">
                  <a:effectLst>
                    <a:outerShdw blurRad="38100" dist="38100" dir="2700000" algn="tl">
                      <a:srgbClr val="C0C0C0"/>
                    </a:outerShdw>
                  </a:effectLst>
                </a:rPr>
                <a:t>Re</a:t>
              </a:r>
              <a:endParaRPr kumimoji="0" lang="en-US" altLang="zh-CN" sz="2400" b="1">
                <a:effectLst>
                  <a:outerShdw blurRad="38100" dist="38100" dir="2700000" algn="tl">
                    <a:srgbClr val="C0C0C0"/>
                  </a:outerShdw>
                </a:effectLst>
                <a:latin typeface="Arial" charset="0"/>
              </a:endParaRPr>
            </a:p>
          </p:txBody>
        </p:sp>
        <p:sp>
          <p:nvSpPr>
            <p:cNvPr id="71699" name="Text Box 19"/>
            <p:cNvSpPr txBox="1">
              <a:spLocks noChangeArrowheads="1"/>
            </p:cNvSpPr>
            <p:nvPr/>
          </p:nvSpPr>
          <p:spPr bwMode="auto">
            <a:xfrm>
              <a:off x="3163" y="2047"/>
              <a:ext cx="419" cy="279"/>
            </a:xfrm>
            <a:prstGeom prst="rect">
              <a:avLst/>
            </a:prstGeom>
            <a:noFill/>
            <a:ln w="9525">
              <a:noFill/>
              <a:miter lim="800000"/>
              <a:headEnd/>
              <a:tailEnd/>
            </a:ln>
          </p:spPr>
          <p:txBody>
            <a:bodyPr/>
            <a:lstStyle/>
            <a:p>
              <a:pPr algn="just"/>
              <a:r>
                <a:rPr kumimoji="0" lang="en-US" altLang="zh-CN" sz="2400" b="1">
                  <a:effectLst>
                    <a:outerShdw blurRad="38100" dist="38100" dir="2700000" algn="tl">
                      <a:srgbClr val="C0C0C0"/>
                    </a:outerShdw>
                  </a:effectLst>
                </a:rPr>
                <a:t>Im</a:t>
              </a:r>
              <a:endParaRPr kumimoji="0" lang="en-US" altLang="zh-CN" sz="2400" b="1">
                <a:effectLst>
                  <a:outerShdw blurRad="38100" dist="38100" dir="2700000" algn="tl">
                    <a:srgbClr val="C0C0C0"/>
                  </a:outerShdw>
                </a:effectLst>
                <a:latin typeface="Arial" charset="0"/>
              </a:endParaRPr>
            </a:p>
          </p:txBody>
        </p:sp>
        <p:sp>
          <p:nvSpPr>
            <p:cNvPr id="71700" name="Text Box 20"/>
            <p:cNvSpPr txBox="1">
              <a:spLocks noChangeArrowheads="1"/>
            </p:cNvSpPr>
            <p:nvPr/>
          </p:nvSpPr>
          <p:spPr bwMode="auto">
            <a:xfrm>
              <a:off x="4627" y="2588"/>
              <a:ext cx="420" cy="279"/>
            </a:xfrm>
            <a:prstGeom prst="rect">
              <a:avLst/>
            </a:prstGeom>
            <a:noFill/>
            <a:ln w="9525">
              <a:noFill/>
              <a:miter lim="800000"/>
              <a:headEnd/>
              <a:tailEnd/>
            </a:ln>
          </p:spPr>
          <p:txBody>
            <a:bodyPr/>
            <a:lstStyle/>
            <a:p>
              <a:pPr algn="just"/>
              <a:r>
                <a:rPr kumimoji="0" lang="en-US" altLang="zh-CN" sz="2400" b="1">
                  <a:effectLst>
                    <a:outerShdw blurRad="38100" dist="38100" dir="2700000" algn="tl">
                      <a:srgbClr val="C0C0C0"/>
                    </a:outerShdw>
                  </a:effectLst>
                </a:rPr>
                <a:t>1</a:t>
              </a:r>
              <a:endParaRPr kumimoji="0" lang="en-US" altLang="zh-CN" sz="2400" b="1">
                <a:effectLst>
                  <a:outerShdw blurRad="38100" dist="38100" dir="2700000" algn="tl">
                    <a:srgbClr val="C0C0C0"/>
                  </a:outerShdw>
                </a:effectLst>
                <a:latin typeface="Arial" charset="0"/>
              </a:endParaRPr>
            </a:p>
          </p:txBody>
        </p:sp>
        <p:sp>
          <p:nvSpPr>
            <p:cNvPr id="71701" name="Text Box 21"/>
            <p:cNvSpPr txBox="1">
              <a:spLocks noChangeArrowheads="1"/>
            </p:cNvSpPr>
            <p:nvPr/>
          </p:nvSpPr>
          <p:spPr bwMode="auto">
            <a:xfrm>
              <a:off x="4099" y="2585"/>
              <a:ext cx="420" cy="278"/>
            </a:xfrm>
            <a:prstGeom prst="rect">
              <a:avLst/>
            </a:prstGeom>
            <a:noFill/>
            <a:ln w="9525">
              <a:noFill/>
              <a:miter lim="800000"/>
              <a:headEnd/>
              <a:tailEnd/>
            </a:ln>
          </p:spPr>
          <p:txBody>
            <a:bodyPr/>
            <a:lstStyle/>
            <a:p>
              <a:pPr algn="just"/>
              <a:r>
                <a:rPr kumimoji="0" lang="en-US" altLang="zh-CN" sz="2400" b="1">
                  <a:effectLst>
                    <a:outerShdw blurRad="38100" dist="38100" dir="2700000" algn="tl">
                      <a:srgbClr val="C0C0C0"/>
                    </a:outerShdw>
                  </a:effectLst>
                </a:rPr>
                <a:t>-1</a:t>
              </a:r>
              <a:endParaRPr kumimoji="0" lang="en-US" altLang="zh-CN" sz="2400" b="1">
                <a:effectLst>
                  <a:outerShdw blurRad="38100" dist="38100" dir="2700000" algn="tl">
                    <a:srgbClr val="C0C0C0"/>
                  </a:outerShdw>
                </a:effectLst>
                <a:latin typeface="Arial" charset="0"/>
              </a:endParaRPr>
            </a:p>
          </p:txBody>
        </p:sp>
      </p:grpSp>
      <p:grpSp>
        <p:nvGrpSpPr>
          <p:cNvPr id="71702" name="Group 22"/>
          <p:cNvGrpSpPr>
            <a:grpSpLocks/>
          </p:cNvGrpSpPr>
          <p:nvPr/>
        </p:nvGrpSpPr>
        <p:grpSpPr bwMode="auto">
          <a:xfrm>
            <a:off x="4545013" y="1096963"/>
            <a:ext cx="4005262" cy="1576387"/>
            <a:chOff x="2880" y="884"/>
            <a:chExt cx="2523" cy="993"/>
          </a:xfrm>
        </p:grpSpPr>
        <p:sp>
          <p:nvSpPr>
            <p:cNvPr id="71703" name="Rectangle 23"/>
            <p:cNvSpPr>
              <a:spLocks noChangeArrowheads="1"/>
            </p:cNvSpPr>
            <p:nvPr/>
          </p:nvSpPr>
          <p:spPr bwMode="auto">
            <a:xfrm>
              <a:off x="2880" y="1226"/>
              <a:ext cx="443" cy="621"/>
            </a:xfrm>
            <a:prstGeom prst="rect">
              <a:avLst/>
            </a:prstGeom>
            <a:solidFill>
              <a:srgbClr val="00FF00"/>
            </a:solidFill>
            <a:ln w="9525">
              <a:solidFill>
                <a:srgbClr val="00FF00"/>
              </a:solidFill>
              <a:miter lim="800000"/>
              <a:headEnd/>
              <a:tailEnd/>
            </a:ln>
          </p:spPr>
          <p:txBody>
            <a:bodyPr/>
            <a:lstStyle/>
            <a:p>
              <a:endParaRPr lang="zh-CN" altLang="en-US"/>
            </a:p>
          </p:txBody>
        </p:sp>
        <p:sp>
          <p:nvSpPr>
            <p:cNvPr id="71704" name="Line 24"/>
            <p:cNvSpPr>
              <a:spLocks noChangeShapeType="1"/>
            </p:cNvSpPr>
            <p:nvPr/>
          </p:nvSpPr>
          <p:spPr bwMode="auto">
            <a:xfrm flipV="1">
              <a:off x="3331" y="1135"/>
              <a:ext cx="0" cy="742"/>
            </a:xfrm>
            <a:prstGeom prst="line">
              <a:avLst/>
            </a:prstGeom>
            <a:noFill/>
            <a:ln w="9525">
              <a:solidFill>
                <a:srgbClr val="FF0000"/>
              </a:solidFill>
              <a:round/>
              <a:headEnd/>
              <a:tailEnd type="triangle" w="med" len="med"/>
            </a:ln>
          </p:spPr>
          <p:txBody>
            <a:bodyPr/>
            <a:lstStyle/>
            <a:p>
              <a:endParaRPr lang="zh-CN" altLang="en-US"/>
            </a:p>
          </p:txBody>
        </p:sp>
        <p:sp>
          <p:nvSpPr>
            <p:cNvPr id="71705" name="Line 25"/>
            <p:cNvSpPr>
              <a:spLocks noChangeShapeType="1"/>
            </p:cNvSpPr>
            <p:nvPr/>
          </p:nvSpPr>
          <p:spPr bwMode="auto">
            <a:xfrm>
              <a:off x="3008" y="1506"/>
              <a:ext cx="726" cy="0"/>
            </a:xfrm>
            <a:prstGeom prst="line">
              <a:avLst/>
            </a:prstGeom>
            <a:noFill/>
            <a:ln w="9525">
              <a:solidFill>
                <a:srgbClr val="000000"/>
              </a:solidFill>
              <a:round/>
              <a:headEnd/>
              <a:tailEnd type="triangle" w="med" len="med"/>
            </a:ln>
          </p:spPr>
          <p:txBody>
            <a:bodyPr/>
            <a:lstStyle/>
            <a:p>
              <a:endParaRPr lang="zh-CN" altLang="en-US"/>
            </a:p>
          </p:txBody>
        </p:sp>
        <p:sp>
          <p:nvSpPr>
            <p:cNvPr id="71706" name="Text Box 26"/>
            <p:cNvSpPr txBox="1">
              <a:spLocks noChangeArrowheads="1"/>
            </p:cNvSpPr>
            <p:nvPr/>
          </p:nvSpPr>
          <p:spPr bwMode="auto">
            <a:xfrm>
              <a:off x="3492" y="1076"/>
              <a:ext cx="635" cy="286"/>
            </a:xfrm>
            <a:prstGeom prst="rect">
              <a:avLst/>
            </a:prstGeom>
            <a:noFill/>
            <a:ln w="9525">
              <a:noFill/>
              <a:miter lim="800000"/>
              <a:headEnd/>
              <a:tailEnd/>
            </a:ln>
          </p:spPr>
          <p:txBody>
            <a:bodyPr/>
            <a:lstStyle/>
            <a:p>
              <a:pPr algn="just"/>
              <a:r>
                <a:rPr kumimoji="0" lang="en-US" altLang="zh-CN" sz="2400" b="1" i="1">
                  <a:effectLst>
                    <a:outerShdw blurRad="38100" dist="38100" dir="2700000" algn="tl">
                      <a:srgbClr val="C0C0C0"/>
                    </a:outerShdw>
                  </a:effectLst>
                </a:rPr>
                <a:t>S</a:t>
              </a:r>
              <a:r>
                <a:rPr kumimoji="0" lang="zh-CN" altLang="en-US" sz="2400" b="1">
                  <a:effectLst>
                    <a:outerShdw blurRad="38100" dist="38100" dir="2700000" algn="tl">
                      <a:srgbClr val="C0C0C0"/>
                    </a:outerShdw>
                  </a:effectLst>
                </a:rPr>
                <a:t>平面</a:t>
              </a:r>
              <a:endParaRPr kumimoji="0" lang="zh-CN" altLang="en-US" sz="2400" b="1">
                <a:effectLst>
                  <a:outerShdw blurRad="38100" dist="38100" dir="2700000" algn="tl">
                    <a:srgbClr val="C0C0C0"/>
                  </a:outerShdw>
                </a:effectLst>
                <a:latin typeface="Arial" charset="0"/>
              </a:endParaRPr>
            </a:p>
          </p:txBody>
        </p:sp>
        <p:sp>
          <p:nvSpPr>
            <p:cNvPr id="71707" name="Text Box 27"/>
            <p:cNvSpPr txBox="1">
              <a:spLocks noChangeArrowheads="1"/>
            </p:cNvSpPr>
            <p:nvPr/>
          </p:nvSpPr>
          <p:spPr bwMode="auto">
            <a:xfrm>
              <a:off x="3730" y="1366"/>
              <a:ext cx="403" cy="285"/>
            </a:xfrm>
            <a:prstGeom prst="rect">
              <a:avLst/>
            </a:prstGeom>
            <a:noFill/>
            <a:ln w="9525">
              <a:noFill/>
              <a:miter lim="800000"/>
              <a:headEnd/>
              <a:tailEnd/>
            </a:ln>
          </p:spPr>
          <p:txBody>
            <a:bodyPr/>
            <a:lstStyle/>
            <a:p>
              <a:pPr algn="just"/>
              <a:r>
                <a:rPr kumimoji="0" lang="en-US" altLang="zh-CN" sz="2400" b="1">
                  <a:effectLst>
                    <a:outerShdw blurRad="38100" dist="38100" dir="2700000" algn="tl">
                      <a:srgbClr val="C0C0C0"/>
                    </a:outerShdw>
                  </a:effectLst>
                </a:rPr>
                <a:t>Re</a:t>
              </a:r>
              <a:endParaRPr kumimoji="0" lang="en-US" altLang="zh-CN" sz="2400" b="1">
                <a:effectLst>
                  <a:outerShdw blurRad="38100" dist="38100" dir="2700000" algn="tl">
                    <a:srgbClr val="C0C0C0"/>
                  </a:outerShdw>
                </a:effectLst>
                <a:latin typeface="Arial" charset="0"/>
              </a:endParaRPr>
            </a:p>
          </p:txBody>
        </p:sp>
        <p:sp>
          <p:nvSpPr>
            <p:cNvPr id="71708" name="Text Box 28"/>
            <p:cNvSpPr txBox="1">
              <a:spLocks noChangeArrowheads="1"/>
            </p:cNvSpPr>
            <p:nvPr/>
          </p:nvSpPr>
          <p:spPr bwMode="auto">
            <a:xfrm>
              <a:off x="3192" y="884"/>
              <a:ext cx="403" cy="286"/>
            </a:xfrm>
            <a:prstGeom prst="rect">
              <a:avLst/>
            </a:prstGeom>
            <a:noFill/>
            <a:ln w="9525">
              <a:noFill/>
              <a:miter lim="800000"/>
              <a:headEnd/>
              <a:tailEnd/>
            </a:ln>
          </p:spPr>
          <p:txBody>
            <a:bodyPr/>
            <a:lstStyle/>
            <a:p>
              <a:pPr algn="just"/>
              <a:r>
                <a:rPr kumimoji="0" lang="en-US" altLang="zh-CN" sz="2400" b="1">
                  <a:effectLst>
                    <a:outerShdw blurRad="38100" dist="38100" dir="2700000" algn="tl">
                      <a:srgbClr val="C0C0C0"/>
                    </a:outerShdw>
                  </a:effectLst>
                </a:rPr>
                <a:t>Im</a:t>
              </a:r>
              <a:endParaRPr kumimoji="0" lang="en-US" altLang="zh-CN" sz="2400" b="1">
                <a:effectLst>
                  <a:outerShdw blurRad="38100" dist="38100" dir="2700000" algn="tl">
                    <a:srgbClr val="C0C0C0"/>
                  </a:outerShdw>
                </a:effectLst>
                <a:latin typeface="Arial" charset="0"/>
              </a:endParaRPr>
            </a:p>
          </p:txBody>
        </p:sp>
        <p:grpSp>
          <p:nvGrpSpPr>
            <p:cNvPr id="71709" name="Group 29"/>
            <p:cNvGrpSpPr>
              <a:grpSpLocks/>
            </p:cNvGrpSpPr>
            <p:nvPr/>
          </p:nvGrpSpPr>
          <p:grpSpPr bwMode="auto">
            <a:xfrm>
              <a:off x="4099" y="884"/>
              <a:ext cx="1304" cy="986"/>
              <a:chOff x="4042" y="884"/>
              <a:chExt cx="1304" cy="986"/>
            </a:xfrm>
          </p:grpSpPr>
          <p:sp>
            <p:nvSpPr>
              <p:cNvPr id="71710" name="Line 30"/>
              <p:cNvSpPr>
                <a:spLocks noChangeShapeType="1"/>
              </p:cNvSpPr>
              <p:nvPr/>
            </p:nvSpPr>
            <p:spPr bwMode="auto">
              <a:xfrm flipV="1">
                <a:off x="4433" y="1127"/>
                <a:ext cx="0" cy="743"/>
              </a:xfrm>
              <a:prstGeom prst="line">
                <a:avLst/>
              </a:prstGeom>
              <a:noFill/>
              <a:ln w="9525">
                <a:solidFill>
                  <a:srgbClr val="000000"/>
                </a:solidFill>
                <a:round/>
                <a:headEnd/>
                <a:tailEnd type="triangle" w="med" len="med"/>
              </a:ln>
            </p:spPr>
            <p:txBody>
              <a:bodyPr/>
              <a:lstStyle/>
              <a:p>
                <a:endParaRPr lang="zh-CN" altLang="en-US"/>
              </a:p>
            </p:txBody>
          </p:sp>
          <p:sp>
            <p:nvSpPr>
              <p:cNvPr id="71711" name="Oval 31"/>
              <p:cNvSpPr>
                <a:spLocks noChangeArrowheads="1"/>
              </p:cNvSpPr>
              <p:nvPr/>
            </p:nvSpPr>
            <p:spPr bwMode="auto">
              <a:xfrm>
                <a:off x="4271" y="1322"/>
                <a:ext cx="336" cy="357"/>
              </a:xfrm>
              <a:prstGeom prst="ellipse">
                <a:avLst/>
              </a:prstGeom>
              <a:noFill/>
              <a:ln w="9525">
                <a:solidFill>
                  <a:srgbClr val="000000"/>
                </a:solidFill>
                <a:round/>
                <a:headEnd/>
                <a:tailEnd/>
              </a:ln>
            </p:spPr>
            <p:txBody>
              <a:bodyPr/>
              <a:lstStyle/>
              <a:p>
                <a:endParaRPr lang="zh-CN" altLang="en-US"/>
              </a:p>
            </p:txBody>
          </p:sp>
          <p:sp>
            <p:nvSpPr>
              <p:cNvPr id="71712" name="Oval 32"/>
              <p:cNvSpPr>
                <a:spLocks noChangeArrowheads="1"/>
              </p:cNvSpPr>
              <p:nvPr/>
            </p:nvSpPr>
            <p:spPr bwMode="auto">
              <a:xfrm>
                <a:off x="4436" y="1404"/>
                <a:ext cx="162" cy="179"/>
              </a:xfrm>
              <a:prstGeom prst="ellipse">
                <a:avLst/>
              </a:prstGeom>
              <a:solidFill>
                <a:srgbClr val="00FF00"/>
              </a:solidFill>
              <a:ln w="9525">
                <a:solidFill>
                  <a:srgbClr val="FF0000"/>
                </a:solidFill>
                <a:round/>
                <a:headEnd/>
                <a:tailEnd/>
              </a:ln>
            </p:spPr>
            <p:txBody>
              <a:bodyPr/>
              <a:lstStyle/>
              <a:p>
                <a:endParaRPr lang="zh-CN" altLang="en-US"/>
              </a:p>
            </p:txBody>
          </p:sp>
          <p:sp>
            <p:nvSpPr>
              <p:cNvPr id="71713" name="Line 33"/>
              <p:cNvSpPr>
                <a:spLocks noChangeShapeType="1"/>
              </p:cNvSpPr>
              <p:nvPr/>
            </p:nvSpPr>
            <p:spPr bwMode="auto">
              <a:xfrm>
                <a:off x="4110" y="1499"/>
                <a:ext cx="726" cy="0"/>
              </a:xfrm>
              <a:prstGeom prst="line">
                <a:avLst/>
              </a:prstGeom>
              <a:noFill/>
              <a:ln w="9525">
                <a:solidFill>
                  <a:srgbClr val="000000"/>
                </a:solidFill>
                <a:round/>
                <a:headEnd/>
                <a:tailEnd type="triangle" w="med" len="med"/>
              </a:ln>
            </p:spPr>
            <p:txBody>
              <a:bodyPr/>
              <a:lstStyle/>
              <a:p>
                <a:endParaRPr lang="zh-CN" altLang="en-US"/>
              </a:p>
            </p:txBody>
          </p:sp>
          <p:sp>
            <p:nvSpPr>
              <p:cNvPr id="71714" name="Text Box 34"/>
              <p:cNvSpPr txBox="1">
                <a:spLocks noChangeArrowheads="1"/>
              </p:cNvSpPr>
              <p:nvPr/>
            </p:nvSpPr>
            <p:spPr bwMode="auto">
              <a:xfrm>
                <a:off x="4594" y="1069"/>
                <a:ext cx="752" cy="285"/>
              </a:xfrm>
              <a:prstGeom prst="rect">
                <a:avLst/>
              </a:prstGeom>
              <a:noFill/>
              <a:ln w="9525">
                <a:noFill/>
                <a:miter lim="800000"/>
                <a:headEnd/>
                <a:tailEnd/>
              </a:ln>
            </p:spPr>
            <p:txBody>
              <a:bodyPr/>
              <a:lstStyle/>
              <a:p>
                <a:pPr algn="just"/>
                <a:r>
                  <a:rPr kumimoji="0" lang="en-US" altLang="zh-CN" sz="2400" b="1" i="1">
                    <a:effectLst>
                      <a:outerShdw blurRad="38100" dist="38100" dir="2700000" algn="tl">
                        <a:srgbClr val="C0C0C0"/>
                      </a:outerShdw>
                    </a:effectLst>
                  </a:rPr>
                  <a:t>Z</a:t>
                </a:r>
                <a:r>
                  <a:rPr kumimoji="0" lang="zh-CN" altLang="en-US" sz="2400" b="1">
                    <a:effectLst>
                      <a:outerShdw blurRad="38100" dist="38100" dir="2700000" algn="tl">
                        <a:srgbClr val="C0C0C0"/>
                      </a:outerShdw>
                    </a:effectLst>
                  </a:rPr>
                  <a:t>平面</a:t>
                </a:r>
                <a:endParaRPr kumimoji="0" lang="zh-CN" altLang="en-US" sz="2400" b="1">
                  <a:effectLst>
                    <a:outerShdw blurRad="38100" dist="38100" dir="2700000" algn="tl">
                      <a:srgbClr val="C0C0C0"/>
                    </a:outerShdw>
                  </a:effectLst>
                  <a:latin typeface="Arial" charset="0"/>
                </a:endParaRPr>
              </a:p>
            </p:txBody>
          </p:sp>
          <p:sp>
            <p:nvSpPr>
              <p:cNvPr id="71715" name="Text Box 35"/>
              <p:cNvSpPr txBox="1">
                <a:spLocks noChangeArrowheads="1"/>
              </p:cNvSpPr>
              <p:nvPr/>
            </p:nvSpPr>
            <p:spPr bwMode="auto">
              <a:xfrm>
                <a:off x="4808" y="1366"/>
                <a:ext cx="403" cy="286"/>
              </a:xfrm>
              <a:prstGeom prst="rect">
                <a:avLst/>
              </a:prstGeom>
              <a:noFill/>
              <a:ln w="9525">
                <a:noFill/>
                <a:miter lim="800000"/>
                <a:headEnd/>
                <a:tailEnd/>
              </a:ln>
            </p:spPr>
            <p:txBody>
              <a:bodyPr/>
              <a:lstStyle/>
              <a:p>
                <a:pPr algn="just"/>
                <a:r>
                  <a:rPr kumimoji="0" lang="en-US" altLang="zh-CN" sz="2400" b="1">
                    <a:effectLst>
                      <a:outerShdw blurRad="38100" dist="38100" dir="2700000" algn="tl">
                        <a:srgbClr val="C0C0C0"/>
                      </a:outerShdw>
                    </a:effectLst>
                  </a:rPr>
                  <a:t>Re</a:t>
                </a:r>
                <a:endParaRPr kumimoji="0" lang="en-US" altLang="zh-CN" sz="2400" b="1">
                  <a:effectLst>
                    <a:outerShdw blurRad="38100" dist="38100" dir="2700000" algn="tl">
                      <a:srgbClr val="C0C0C0"/>
                    </a:outerShdw>
                  </a:effectLst>
                  <a:latin typeface="Arial" charset="0"/>
                </a:endParaRPr>
              </a:p>
            </p:txBody>
          </p:sp>
          <p:sp>
            <p:nvSpPr>
              <p:cNvPr id="71716" name="Text Box 36"/>
              <p:cNvSpPr txBox="1">
                <a:spLocks noChangeArrowheads="1"/>
              </p:cNvSpPr>
              <p:nvPr/>
            </p:nvSpPr>
            <p:spPr bwMode="auto">
              <a:xfrm>
                <a:off x="4297" y="884"/>
                <a:ext cx="403" cy="286"/>
              </a:xfrm>
              <a:prstGeom prst="rect">
                <a:avLst/>
              </a:prstGeom>
              <a:noFill/>
              <a:ln w="9525">
                <a:noFill/>
                <a:miter lim="800000"/>
                <a:headEnd/>
                <a:tailEnd/>
              </a:ln>
            </p:spPr>
            <p:txBody>
              <a:bodyPr/>
              <a:lstStyle/>
              <a:p>
                <a:pPr algn="just"/>
                <a:r>
                  <a:rPr kumimoji="0" lang="en-US" altLang="zh-CN" sz="2400" b="1">
                    <a:effectLst>
                      <a:outerShdw blurRad="38100" dist="38100" dir="2700000" algn="tl">
                        <a:srgbClr val="C0C0C0"/>
                      </a:outerShdw>
                    </a:effectLst>
                  </a:rPr>
                  <a:t>Im</a:t>
                </a:r>
                <a:endParaRPr kumimoji="0" lang="en-US" altLang="zh-CN" sz="2400" b="1">
                  <a:effectLst>
                    <a:outerShdw blurRad="38100" dist="38100" dir="2700000" algn="tl">
                      <a:srgbClr val="C0C0C0"/>
                    </a:outerShdw>
                  </a:effectLst>
                  <a:latin typeface="Arial" charset="0"/>
                </a:endParaRPr>
              </a:p>
            </p:txBody>
          </p:sp>
          <p:sp>
            <p:nvSpPr>
              <p:cNvPr id="71717" name="Text Box 37"/>
              <p:cNvSpPr txBox="1">
                <a:spLocks noChangeArrowheads="1"/>
              </p:cNvSpPr>
              <p:nvPr/>
            </p:nvSpPr>
            <p:spPr bwMode="auto">
              <a:xfrm>
                <a:off x="4554" y="1454"/>
                <a:ext cx="403" cy="286"/>
              </a:xfrm>
              <a:prstGeom prst="rect">
                <a:avLst/>
              </a:prstGeom>
              <a:noFill/>
              <a:ln w="9525">
                <a:noFill/>
                <a:miter lim="800000"/>
                <a:headEnd/>
                <a:tailEnd/>
              </a:ln>
            </p:spPr>
            <p:txBody>
              <a:bodyPr/>
              <a:lstStyle/>
              <a:p>
                <a:pPr algn="just"/>
                <a:r>
                  <a:rPr kumimoji="0" lang="en-US" altLang="zh-CN" sz="2400" b="1">
                    <a:effectLst>
                      <a:outerShdw blurRad="38100" dist="38100" dir="2700000" algn="tl">
                        <a:srgbClr val="C0C0C0"/>
                      </a:outerShdw>
                    </a:effectLst>
                  </a:rPr>
                  <a:t>1</a:t>
                </a:r>
                <a:endParaRPr kumimoji="0" lang="en-US" altLang="zh-CN" sz="2400" b="1">
                  <a:effectLst>
                    <a:outerShdw blurRad="38100" dist="38100" dir="2700000" algn="tl">
                      <a:srgbClr val="C0C0C0"/>
                    </a:outerShdw>
                  </a:effectLst>
                  <a:latin typeface="Arial" charset="0"/>
                </a:endParaRPr>
              </a:p>
            </p:txBody>
          </p:sp>
          <p:sp>
            <p:nvSpPr>
              <p:cNvPr id="71718" name="Text Box 38"/>
              <p:cNvSpPr txBox="1">
                <a:spLocks noChangeArrowheads="1"/>
              </p:cNvSpPr>
              <p:nvPr/>
            </p:nvSpPr>
            <p:spPr bwMode="auto">
              <a:xfrm>
                <a:off x="4042" y="1451"/>
                <a:ext cx="404" cy="286"/>
              </a:xfrm>
              <a:prstGeom prst="rect">
                <a:avLst/>
              </a:prstGeom>
              <a:noFill/>
              <a:ln w="9525">
                <a:noFill/>
                <a:miter lim="800000"/>
                <a:headEnd/>
                <a:tailEnd/>
              </a:ln>
            </p:spPr>
            <p:txBody>
              <a:bodyPr/>
              <a:lstStyle/>
              <a:p>
                <a:pPr algn="just"/>
                <a:r>
                  <a:rPr kumimoji="0" lang="en-US" altLang="zh-CN" sz="2400" b="1">
                    <a:effectLst>
                      <a:outerShdw blurRad="38100" dist="38100" dir="2700000" algn="tl">
                        <a:srgbClr val="C0C0C0"/>
                      </a:outerShdw>
                    </a:effectLst>
                  </a:rPr>
                  <a:t>-1</a:t>
                </a:r>
                <a:endParaRPr kumimoji="0" lang="en-US" altLang="zh-CN" sz="2400" b="1">
                  <a:effectLst>
                    <a:outerShdw blurRad="38100" dist="38100" dir="2700000" algn="tl">
                      <a:srgbClr val="C0C0C0"/>
                    </a:outerShdw>
                  </a:effectLst>
                  <a:latin typeface="Arial" charset="0"/>
                </a:endParaRPr>
              </a:p>
            </p:txBody>
          </p:sp>
        </p:grpSp>
      </p:grpSp>
      <p:sp>
        <p:nvSpPr>
          <p:cNvPr id="71719" name="Rectangle 39"/>
          <p:cNvSpPr>
            <a:spLocks noChangeArrowheads="1"/>
          </p:cNvSpPr>
          <p:nvPr/>
        </p:nvSpPr>
        <p:spPr bwMode="auto">
          <a:xfrm>
            <a:off x="5195888" y="2684463"/>
            <a:ext cx="2689225" cy="457200"/>
          </a:xfrm>
          <a:prstGeom prst="rect">
            <a:avLst/>
          </a:prstGeom>
          <a:noFill/>
          <a:ln w="9525">
            <a:noFill/>
            <a:miter lim="800000"/>
            <a:headEnd/>
            <a:tailEnd/>
          </a:ln>
          <a:effectLst/>
        </p:spPr>
        <p:txBody>
          <a:bodyPr>
            <a:spAutoFit/>
          </a:bodyPr>
          <a:lstStyle/>
          <a:p>
            <a:pPr algn="ctr"/>
            <a:r>
              <a:rPr kumimoji="0" lang="zh-CN" altLang="en-US" sz="2400" b="1">
                <a:solidFill>
                  <a:srgbClr val="0033CC"/>
                </a:solidFill>
                <a:effectLst>
                  <a:outerShdw blurRad="38100" dist="38100" dir="2700000" algn="tl">
                    <a:srgbClr val="C0C0C0"/>
                  </a:outerShdw>
                </a:effectLst>
                <a:latin typeface="Arial" charset="0"/>
              </a:rPr>
              <a:t>后向差分变换</a:t>
            </a:r>
          </a:p>
        </p:txBody>
      </p:sp>
      <p:sp>
        <p:nvSpPr>
          <p:cNvPr id="71720" name="Rectangle 40"/>
          <p:cNvSpPr>
            <a:spLocks noChangeArrowheads="1"/>
          </p:cNvSpPr>
          <p:nvPr/>
        </p:nvSpPr>
        <p:spPr bwMode="auto">
          <a:xfrm>
            <a:off x="5313363" y="5102225"/>
            <a:ext cx="2427287" cy="457200"/>
          </a:xfrm>
          <a:prstGeom prst="rect">
            <a:avLst/>
          </a:prstGeom>
          <a:noFill/>
          <a:ln w="9525">
            <a:noFill/>
            <a:miter lim="800000"/>
            <a:headEnd/>
            <a:tailEnd/>
          </a:ln>
          <a:effectLst/>
        </p:spPr>
        <p:txBody>
          <a:bodyPr>
            <a:spAutoFit/>
          </a:bodyPr>
          <a:lstStyle/>
          <a:p>
            <a:pPr algn="ctr"/>
            <a:r>
              <a:rPr kumimoji="0" lang="zh-CN" altLang="en-US" sz="2400" b="1">
                <a:solidFill>
                  <a:srgbClr val="FF3300"/>
                </a:solidFill>
                <a:effectLst>
                  <a:outerShdw blurRad="38100" dist="38100" dir="2700000" algn="tl">
                    <a:srgbClr val="C0C0C0"/>
                  </a:outerShdw>
                </a:effectLst>
                <a:latin typeface="Arial" charset="0"/>
              </a:rPr>
              <a:t>双线性变换</a:t>
            </a:r>
          </a:p>
        </p:txBody>
      </p:sp>
    </p:spTree>
  </p:cSld>
  <p:clrMapOvr>
    <a:masterClrMapping/>
  </p:clrMapOvr>
  <p:transition>
    <p:comb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ChangeArrowheads="1"/>
          </p:cNvSpPr>
          <p:nvPr/>
        </p:nvSpPr>
        <p:spPr bwMode="auto">
          <a:xfrm>
            <a:off x="0" y="260350"/>
            <a:ext cx="5580063" cy="809625"/>
          </a:xfrm>
          <a:prstGeom prst="rect">
            <a:avLst/>
          </a:prstGeom>
          <a:noFill/>
          <a:ln w="9525">
            <a:noFill/>
            <a:miter lim="800000"/>
            <a:headEnd/>
            <a:tailEnd/>
          </a:ln>
          <a:effectLst/>
        </p:spPr>
        <p:txBody>
          <a:bodyPr anchor="ctr"/>
          <a:lstStyle/>
          <a:p>
            <a:pPr algn="ctr"/>
            <a:r>
              <a:rPr lang="en-US" altLang="zh-CN" sz="3800" b="1">
                <a:solidFill>
                  <a:srgbClr val="FF0000"/>
                </a:solidFill>
                <a:effectLst>
                  <a:outerShdw blurRad="38100" dist="38100" dir="2700000" algn="tl">
                    <a:srgbClr val="C0C0C0"/>
                  </a:outerShdw>
                </a:effectLst>
              </a:rPr>
              <a:t> 4.3 </a:t>
            </a:r>
            <a:r>
              <a:rPr lang="zh-CN" altLang="en-US" sz="3800" b="1">
                <a:solidFill>
                  <a:srgbClr val="FF0000"/>
                </a:solidFill>
                <a:effectLst>
                  <a:outerShdw blurRad="38100" dist="38100" dir="2700000" algn="tl">
                    <a:srgbClr val="C0C0C0"/>
                  </a:outerShdw>
                </a:effectLst>
              </a:rPr>
              <a:t>数字</a:t>
            </a:r>
            <a:r>
              <a:rPr lang="en-US" altLang="zh-CN" sz="3800" b="1">
                <a:solidFill>
                  <a:srgbClr val="FF0000"/>
                </a:solidFill>
                <a:effectLst>
                  <a:outerShdw blurRad="38100" dist="38100" dir="2700000" algn="tl">
                    <a:srgbClr val="C0C0C0"/>
                  </a:outerShdw>
                </a:effectLst>
              </a:rPr>
              <a:t>PID</a:t>
            </a:r>
            <a:r>
              <a:rPr lang="zh-CN" altLang="en-US" sz="3800" b="1">
                <a:solidFill>
                  <a:srgbClr val="FF0000"/>
                </a:solidFill>
                <a:effectLst>
                  <a:outerShdw blurRad="38100" dist="38100" dir="2700000" algn="tl">
                    <a:srgbClr val="C0C0C0"/>
                  </a:outerShdw>
                </a:effectLst>
              </a:rPr>
              <a:t>控制算法 </a:t>
            </a:r>
          </a:p>
        </p:txBody>
      </p:sp>
      <p:sp>
        <p:nvSpPr>
          <p:cNvPr id="72710" name="Rectangle 6"/>
          <p:cNvSpPr>
            <a:spLocks noChangeArrowheads="1"/>
          </p:cNvSpPr>
          <p:nvPr/>
        </p:nvSpPr>
        <p:spPr bwMode="auto">
          <a:xfrm>
            <a:off x="179388" y="1341438"/>
            <a:ext cx="8596312" cy="1828800"/>
          </a:xfrm>
          <a:prstGeom prst="rect">
            <a:avLst/>
          </a:prstGeom>
          <a:noFill/>
          <a:ln w="9525">
            <a:noFill/>
            <a:miter lim="800000"/>
            <a:headEnd/>
            <a:tailEnd/>
          </a:ln>
          <a:effectLst/>
        </p:spPr>
        <p:txBody>
          <a:bodyPr/>
          <a:lstStyle/>
          <a:p>
            <a:pPr marL="342900" indent="-342900" algn="just">
              <a:lnSpc>
                <a:spcPct val="120000"/>
              </a:lnSpc>
            </a:pPr>
            <a:r>
              <a:rPr lang="en-US" altLang="zh-CN" sz="2800" b="1">
                <a:effectLst>
                  <a:outerShdw blurRad="38100" dist="38100" dir="2700000" algn="tl">
                    <a:srgbClr val="C0C0C0"/>
                  </a:outerShdw>
                </a:effectLst>
              </a:rPr>
              <a:t>    </a:t>
            </a:r>
            <a:r>
              <a:rPr lang="en-US" altLang="zh-CN" sz="2800" b="1">
                <a:solidFill>
                  <a:srgbClr val="0033CC"/>
                </a:solidFill>
                <a:effectLst>
                  <a:outerShdw blurRad="38100" dist="38100" dir="2700000" algn="tl">
                    <a:srgbClr val="C0C0C0"/>
                  </a:outerShdw>
                </a:effectLst>
              </a:rPr>
              <a:t>PID</a:t>
            </a:r>
            <a:r>
              <a:rPr lang="en-US" altLang="zh-CN" sz="2800" b="1">
                <a:effectLst>
                  <a:outerShdw blurRad="38100" dist="38100" dir="2700000" algn="tl">
                    <a:srgbClr val="C0C0C0"/>
                  </a:outerShdw>
                </a:effectLst>
              </a:rPr>
              <a:t>——</a:t>
            </a:r>
            <a:r>
              <a:rPr lang="zh-CN" altLang="en-US" sz="2800" b="1">
                <a:effectLst>
                  <a:outerShdw blurRad="38100" dist="38100" dir="2700000" algn="tl">
                    <a:srgbClr val="C0C0C0"/>
                  </a:outerShdw>
                </a:effectLst>
              </a:rPr>
              <a:t>比例</a:t>
            </a:r>
            <a:r>
              <a:rPr lang="en-US" altLang="zh-CN" sz="2800" b="1">
                <a:effectLst>
                  <a:outerShdw blurRad="38100" dist="38100" dir="2700000" algn="tl">
                    <a:srgbClr val="C0C0C0"/>
                  </a:outerShdw>
                </a:effectLst>
              </a:rPr>
              <a:t>(</a:t>
            </a:r>
            <a:r>
              <a:rPr lang="en-US" altLang="zh-CN" sz="2800" b="1">
                <a:solidFill>
                  <a:srgbClr val="0033CC"/>
                </a:solidFill>
                <a:effectLst>
                  <a:outerShdw blurRad="38100" dist="38100" dir="2700000" algn="tl">
                    <a:srgbClr val="C0C0C0"/>
                  </a:outerShdw>
                </a:effectLst>
              </a:rPr>
              <a:t>P</a:t>
            </a:r>
            <a:r>
              <a:rPr lang="en-US" altLang="zh-CN" sz="2800" b="1">
                <a:effectLst>
                  <a:outerShdw blurRad="38100" dist="38100" dir="2700000" algn="tl">
                    <a:srgbClr val="C0C0C0"/>
                  </a:outerShdw>
                </a:effectLst>
              </a:rPr>
              <a:t>roportional) </a:t>
            </a:r>
            <a:r>
              <a:rPr lang="zh-CN" altLang="en-US" sz="2800" b="1">
                <a:effectLst>
                  <a:outerShdw blurRad="38100" dist="38100" dir="2700000" algn="tl">
                    <a:srgbClr val="C0C0C0"/>
                  </a:outerShdw>
                </a:effectLst>
              </a:rPr>
              <a:t>积分</a:t>
            </a:r>
            <a:r>
              <a:rPr lang="en-US" altLang="zh-CN" sz="2800" b="1">
                <a:effectLst>
                  <a:outerShdw blurRad="38100" dist="38100" dir="2700000" algn="tl">
                    <a:srgbClr val="C0C0C0"/>
                  </a:outerShdw>
                </a:effectLst>
              </a:rPr>
              <a:t>(</a:t>
            </a:r>
            <a:r>
              <a:rPr lang="en-US" altLang="zh-CN" sz="2800" b="1">
                <a:solidFill>
                  <a:srgbClr val="0033CC"/>
                </a:solidFill>
                <a:effectLst>
                  <a:outerShdw blurRad="38100" dist="38100" dir="2700000" algn="tl">
                    <a:srgbClr val="C0C0C0"/>
                  </a:outerShdw>
                </a:effectLst>
              </a:rPr>
              <a:t>I</a:t>
            </a:r>
            <a:r>
              <a:rPr lang="en-US" altLang="zh-CN" sz="2800" b="1">
                <a:effectLst>
                  <a:outerShdw blurRad="38100" dist="38100" dir="2700000" algn="tl">
                    <a:srgbClr val="C0C0C0"/>
                  </a:outerShdw>
                </a:effectLst>
              </a:rPr>
              <a:t>ntegral) </a:t>
            </a:r>
            <a:r>
              <a:rPr lang="zh-CN" altLang="en-US" sz="2800" b="1">
                <a:effectLst>
                  <a:outerShdw blurRad="38100" dist="38100" dir="2700000" algn="tl">
                    <a:srgbClr val="C0C0C0"/>
                  </a:outerShdw>
                </a:effectLst>
              </a:rPr>
              <a:t>微分</a:t>
            </a:r>
            <a:r>
              <a:rPr lang="en-US" altLang="zh-CN" sz="2800" b="1">
                <a:effectLst>
                  <a:outerShdw blurRad="38100" dist="38100" dir="2700000" algn="tl">
                    <a:srgbClr val="C0C0C0"/>
                  </a:outerShdw>
                </a:effectLst>
              </a:rPr>
              <a:t>(</a:t>
            </a:r>
            <a:r>
              <a:rPr lang="en-US" altLang="zh-CN" sz="2800" b="1">
                <a:solidFill>
                  <a:srgbClr val="0033CC"/>
                </a:solidFill>
                <a:effectLst>
                  <a:outerShdw blurRad="38100" dist="38100" dir="2700000" algn="tl">
                    <a:srgbClr val="C0C0C0"/>
                  </a:outerShdw>
                </a:effectLst>
              </a:rPr>
              <a:t>D</a:t>
            </a:r>
            <a:r>
              <a:rPr lang="en-US" altLang="zh-CN" sz="2800" b="1">
                <a:effectLst>
                  <a:outerShdw blurRad="38100" dist="38100" dir="2700000" algn="tl">
                    <a:srgbClr val="C0C0C0"/>
                  </a:outerShdw>
                </a:effectLst>
              </a:rPr>
              <a:t>ifferential) </a:t>
            </a:r>
            <a:r>
              <a:rPr lang="zh-CN" altLang="en-US" sz="2800" b="1">
                <a:effectLst>
                  <a:outerShdw blurRad="38100" dist="38100" dir="2700000" algn="tl">
                    <a:srgbClr val="C0C0C0"/>
                  </a:outerShdw>
                </a:effectLst>
              </a:rPr>
              <a:t>， </a:t>
            </a:r>
            <a:r>
              <a:rPr lang="en-US" altLang="zh-CN" sz="2800" b="1">
                <a:solidFill>
                  <a:srgbClr val="FF3300"/>
                </a:solidFill>
                <a:effectLst>
                  <a:outerShdw blurRad="38100" dist="38100" dir="2700000" algn="tl">
                    <a:srgbClr val="C0C0C0"/>
                  </a:outerShdw>
                </a:effectLst>
              </a:rPr>
              <a:t>PID</a:t>
            </a:r>
            <a:r>
              <a:rPr lang="zh-CN" altLang="en-US" sz="2800" b="1">
                <a:solidFill>
                  <a:srgbClr val="FF3300"/>
                </a:solidFill>
                <a:effectLst>
                  <a:outerShdw blurRad="38100" dist="38100" dir="2700000" algn="tl">
                    <a:srgbClr val="C0C0C0"/>
                  </a:outerShdw>
                </a:effectLst>
              </a:rPr>
              <a:t>控制算法</a:t>
            </a:r>
            <a:r>
              <a:rPr lang="en-US" altLang="zh-CN" sz="2800" b="1">
                <a:effectLst>
                  <a:outerShdw blurRad="38100" dist="38100" dir="2700000" algn="tl">
                    <a:srgbClr val="C0C0C0"/>
                  </a:outerShdw>
                </a:effectLst>
              </a:rPr>
              <a:t>——</a:t>
            </a:r>
            <a:r>
              <a:rPr lang="zh-CN" altLang="en-US" sz="2800" b="1">
                <a:effectLst>
                  <a:outerShdw blurRad="38100" dist="38100" dir="2700000" algn="tl">
                    <a:srgbClr val="C0C0C0"/>
                  </a:outerShdw>
                </a:effectLst>
              </a:rPr>
              <a:t>控制器的输出与输入是比例</a:t>
            </a:r>
            <a:r>
              <a:rPr lang="en-US" altLang="zh-CN" sz="2800" b="1">
                <a:effectLst>
                  <a:outerShdw blurRad="38100" dist="38100" dir="2700000" algn="tl">
                    <a:srgbClr val="C0C0C0"/>
                  </a:outerShdw>
                </a:effectLst>
              </a:rPr>
              <a:t>-</a:t>
            </a:r>
            <a:r>
              <a:rPr lang="zh-CN" altLang="en-US" sz="2800" b="1">
                <a:effectLst>
                  <a:outerShdw blurRad="38100" dist="38100" dir="2700000" algn="tl">
                    <a:srgbClr val="C0C0C0"/>
                  </a:outerShdw>
                </a:effectLst>
              </a:rPr>
              <a:t>积分</a:t>
            </a:r>
            <a:r>
              <a:rPr lang="en-US" altLang="zh-CN" sz="2800" b="1">
                <a:effectLst>
                  <a:outerShdw blurRad="38100" dist="38100" dir="2700000" algn="tl">
                    <a:srgbClr val="C0C0C0"/>
                  </a:outerShdw>
                </a:effectLst>
              </a:rPr>
              <a:t>-</a:t>
            </a:r>
            <a:r>
              <a:rPr lang="zh-CN" altLang="en-US" sz="2800" b="1">
                <a:effectLst>
                  <a:outerShdw blurRad="38100" dist="38100" dir="2700000" algn="tl">
                    <a:srgbClr val="C0C0C0"/>
                  </a:outerShdw>
                </a:effectLst>
              </a:rPr>
              <a:t>微分的关系。</a:t>
            </a:r>
          </a:p>
        </p:txBody>
      </p:sp>
      <p:sp>
        <p:nvSpPr>
          <p:cNvPr id="72711" name="Text Box 7"/>
          <p:cNvSpPr txBox="1">
            <a:spLocks noChangeArrowheads="1"/>
          </p:cNvSpPr>
          <p:nvPr/>
        </p:nvSpPr>
        <p:spPr bwMode="auto">
          <a:xfrm>
            <a:off x="539750" y="3141663"/>
            <a:ext cx="8191500" cy="2143125"/>
          </a:xfrm>
          <a:prstGeom prst="rect">
            <a:avLst/>
          </a:prstGeom>
          <a:noFill/>
          <a:ln w="9525">
            <a:noFill/>
            <a:miter lim="800000"/>
            <a:headEnd/>
            <a:tailEnd/>
          </a:ln>
          <a:effectLst/>
        </p:spPr>
        <p:txBody>
          <a:bodyPr>
            <a:spAutoFit/>
          </a:bodyPr>
          <a:lstStyle/>
          <a:p>
            <a:pPr algn="just">
              <a:lnSpc>
                <a:spcPct val="120000"/>
              </a:lnSpc>
            </a:pPr>
            <a:r>
              <a:rPr kumimoji="0" lang="en-US" altLang="zh-CN" sz="2800" b="1">
                <a:solidFill>
                  <a:srgbClr val="0033CC"/>
                </a:solidFill>
                <a:effectLst>
                  <a:outerShdw blurRad="38100" dist="38100" dir="2700000" algn="tl">
                    <a:srgbClr val="C0C0C0"/>
                  </a:outerShdw>
                </a:effectLst>
                <a:latin typeface="Arial" charset="0"/>
              </a:rPr>
              <a:t>PID</a:t>
            </a:r>
            <a:r>
              <a:rPr kumimoji="0" lang="zh-CN" altLang="en-US" sz="2800" b="1">
                <a:solidFill>
                  <a:srgbClr val="0033CC"/>
                </a:solidFill>
                <a:effectLst>
                  <a:outerShdw blurRad="38100" dist="38100" dir="2700000" algn="tl">
                    <a:srgbClr val="C0C0C0"/>
                  </a:outerShdw>
                </a:effectLst>
                <a:latin typeface="Arial" charset="0"/>
              </a:rPr>
              <a:t>控制算法</a:t>
            </a:r>
            <a:r>
              <a:rPr kumimoji="0" lang="zh-CN" altLang="en-US" sz="2800" b="1">
                <a:effectLst>
                  <a:outerShdw blurRad="38100" dist="38100" dir="2700000" algn="tl">
                    <a:srgbClr val="C0C0C0"/>
                  </a:outerShdw>
                </a:effectLst>
                <a:latin typeface="Arial" charset="0"/>
              </a:rPr>
              <a:t>问世至今已有近</a:t>
            </a:r>
            <a:r>
              <a:rPr kumimoji="0" lang="en-US" altLang="zh-CN" sz="2800" b="1">
                <a:effectLst>
                  <a:outerShdw blurRad="38100" dist="38100" dir="2700000" algn="tl">
                    <a:srgbClr val="C0C0C0"/>
                  </a:outerShdw>
                </a:effectLst>
                <a:latin typeface="Arial" charset="0"/>
              </a:rPr>
              <a:t>70</a:t>
            </a:r>
            <a:r>
              <a:rPr kumimoji="0" lang="zh-CN" altLang="en-US" sz="2800" b="1">
                <a:effectLst>
                  <a:outerShdw blurRad="38100" dist="38100" dir="2700000" algn="tl">
                    <a:srgbClr val="C0C0C0"/>
                  </a:outerShdw>
                </a:effectLst>
                <a:latin typeface="Arial" charset="0"/>
              </a:rPr>
              <a:t>年历史，它以结构简单、稳定性好、工作可靠、调整方便而成为工业控制领域</a:t>
            </a:r>
            <a:r>
              <a:rPr kumimoji="0" lang="zh-CN" altLang="en-US" sz="2800" b="1">
                <a:solidFill>
                  <a:srgbClr val="0033CC"/>
                </a:solidFill>
                <a:effectLst>
                  <a:outerShdw blurRad="38100" dist="38100" dir="2700000" algn="tl">
                    <a:srgbClr val="C0C0C0"/>
                  </a:outerShdw>
                </a:effectLst>
                <a:latin typeface="Arial" charset="0"/>
              </a:rPr>
              <a:t>应用最为广泛</a:t>
            </a:r>
            <a:r>
              <a:rPr kumimoji="0" lang="zh-CN" altLang="en-US" sz="2800" b="1">
                <a:effectLst>
                  <a:outerShdw blurRad="38100" dist="38100" dir="2700000" algn="tl">
                    <a:srgbClr val="C0C0C0"/>
                  </a:outerShdw>
                </a:effectLst>
                <a:latin typeface="Arial" charset="0"/>
              </a:rPr>
              <a:t>的核心控制器算法和控制技术。</a:t>
            </a:r>
          </a:p>
        </p:txBody>
      </p:sp>
      <p:sp>
        <p:nvSpPr>
          <p:cNvPr id="72712" name="Text Box 8"/>
          <p:cNvSpPr txBox="1">
            <a:spLocks noChangeArrowheads="1"/>
          </p:cNvSpPr>
          <p:nvPr/>
        </p:nvSpPr>
        <p:spPr bwMode="auto">
          <a:xfrm>
            <a:off x="584200" y="5354638"/>
            <a:ext cx="8235950" cy="604837"/>
          </a:xfrm>
          <a:prstGeom prst="rect">
            <a:avLst/>
          </a:prstGeom>
          <a:noFill/>
          <a:ln w="9525">
            <a:noFill/>
            <a:miter lim="800000"/>
            <a:headEnd/>
            <a:tailEnd/>
          </a:ln>
          <a:effectLst/>
        </p:spPr>
        <p:txBody>
          <a:bodyPr>
            <a:spAutoFit/>
          </a:bodyPr>
          <a:lstStyle/>
          <a:p>
            <a:pPr algn="just">
              <a:lnSpc>
                <a:spcPct val="120000"/>
              </a:lnSpc>
            </a:pPr>
            <a:r>
              <a:rPr kumimoji="0" lang="en-US" altLang="zh-CN" sz="2800" b="1">
                <a:solidFill>
                  <a:srgbClr val="0033CC"/>
                </a:solidFill>
                <a:effectLst>
                  <a:outerShdw blurRad="38100" dist="38100" dir="2700000" algn="tl">
                    <a:srgbClr val="C0C0C0"/>
                  </a:outerShdw>
                </a:effectLst>
                <a:latin typeface="Arial" charset="0"/>
              </a:rPr>
              <a:t>PID</a:t>
            </a:r>
            <a:r>
              <a:rPr kumimoji="0" lang="zh-CN" altLang="en-US" sz="2800" b="1">
                <a:solidFill>
                  <a:srgbClr val="0033CC"/>
                </a:solidFill>
                <a:effectLst>
                  <a:outerShdw blurRad="38100" dist="38100" dir="2700000" algn="tl">
                    <a:srgbClr val="C0C0C0"/>
                  </a:outerShdw>
                </a:effectLst>
                <a:latin typeface="Arial" charset="0"/>
              </a:rPr>
              <a:t>控制算法</a:t>
            </a:r>
            <a:r>
              <a:rPr kumimoji="0" lang="zh-CN" altLang="en-US" sz="2800" b="1">
                <a:effectLst>
                  <a:outerShdw blurRad="38100" dist="38100" dir="2700000" algn="tl">
                    <a:srgbClr val="C0C0C0"/>
                  </a:outerShdw>
                </a:effectLst>
                <a:latin typeface="Arial" charset="0"/>
              </a:rPr>
              <a:t>为什么</a:t>
            </a:r>
            <a:r>
              <a:rPr kumimoji="0" lang="zh-CN" altLang="en-US" sz="2800" b="1">
                <a:solidFill>
                  <a:srgbClr val="0033CC"/>
                </a:solidFill>
                <a:effectLst>
                  <a:outerShdw blurRad="38100" dist="38100" dir="2700000" algn="tl">
                    <a:srgbClr val="C0C0C0"/>
                  </a:outerShdw>
                </a:effectLst>
                <a:latin typeface="Arial" charset="0"/>
              </a:rPr>
              <a:t>长盛不衰</a:t>
            </a:r>
            <a:r>
              <a:rPr kumimoji="0" lang="zh-CN" altLang="en-US" sz="2800" b="1">
                <a:effectLst>
                  <a:outerShdw blurRad="38100" dist="38100" dir="2700000" algn="tl">
                    <a:srgbClr val="C0C0C0"/>
                  </a:outerShdw>
                </a:effectLst>
                <a:latin typeface="Arial" charset="0"/>
              </a:rPr>
              <a:t>？</a:t>
            </a:r>
            <a:endParaRPr kumimoji="0" lang="zh-CN" altLang="en-US" sz="1800" b="1">
              <a:effectLst>
                <a:outerShdw blurRad="38100" dist="38100" dir="2700000" algn="tl">
                  <a:srgbClr val="C0C0C0"/>
                </a:outerShdw>
              </a:effectLst>
              <a:latin typeface="Arial" charset="0"/>
            </a:endParaRPr>
          </a:p>
        </p:txBody>
      </p:sp>
    </p:spTree>
  </p:cSld>
  <p:clrMapOvr>
    <a:masterClrMapping/>
  </p:clrMapOvr>
  <p:transition>
    <p:checke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68" name="Rectangle 40"/>
          <p:cNvSpPr>
            <a:spLocks noChangeArrowheads="1"/>
          </p:cNvSpPr>
          <p:nvPr/>
        </p:nvSpPr>
        <p:spPr bwMode="auto">
          <a:xfrm>
            <a:off x="1116013" y="1628775"/>
            <a:ext cx="7056437" cy="3538538"/>
          </a:xfrm>
          <a:prstGeom prst="rect">
            <a:avLst/>
          </a:prstGeom>
          <a:noFill/>
          <a:ln w="9525">
            <a:noFill/>
            <a:miter lim="800000"/>
            <a:headEnd/>
            <a:tailEnd/>
          </a:ln>
          <a:effectLst/>
        </p:spPr>
        <p:txBody>
          <a:bodyPr/>
          <a:lstStyle/>
          <a:p>
            <a:pPr marL="342900" indent="-342900">
              <a:lnSpc>
                <a:spcPct val="140000"/>
              </a:lnSpc>
              <a:spcBef>
                <a:spcPct val="20000"/>
              </a:spcBef>
              <a:buFont typeface="Wingdings" pitchFamily="2" charset="2"/>
              <a:buNone/>
            </a:pPr>
            <a:r>
              <a:rPr lang="zh-CN" altLang="en-US" sz="2800" b="1">
                <a:solidFill>
                  <a:srgbClr val="FF0000"/>
                </a:solidFill>
                <a:effectLst>
                  <a:outerShdw blurRad="38100" dist="38100" dir="2700000" algn="tl">
                    <a:srgbClr val="C0C0C0"/>
                  </a:outerShdw>
                </a:effectLst>
              </a:rPr>
              <a:t>主要内容：</a:t>
            </a:r>
            <a:r>
              <a:rPr lang="zh-CN" altLang="en-US" sz="2800" b="1">
                <a:solidFill>
                  <a:srgbClr val="0033CC"/>
                </a:solidFill>
                <a:effectLst>
                  <a:outerShdw blurRad="38100" dist="38100" dir="2700000" algn="tl">
                    <a:srgbClr val="C0C0C0"/>
                  </a:outerShdw>
                </a:effectLst>
              </a:rPr>
              <a:t> </a:t>
            </a:r>
          </a:p>
          <a:p>
            <a:pPr marL="742950" lvl="1" indent="-285750">
              <a:lnSpc>
                <a:spcPct val="140000"/>
              </a:lnSpc>
              <a:spcBef>
                <a:spcPct val="20000"/>
              </a:spcBef>
              <a:buFont typeface="Wingdings" pitchFamily="2" charset="2"/>
              <a:buChar char="u"/>
            </a:pPr>
            <a:r>
              <a:rPr lang="zh-CN" altLang="en-US" sz="2800" b="1">
                <a:solidFill>
                  <a:srgbClr val="0033CC"/>
                </a:solidFill>
                <a:effectLst>
                  <a:outerShdw blurRad="38100" dist="38100" dir="2700000" algn="tl">
                    <a:srgbClr val="C0C0C0"/>
                  </a:outerShdw>
                </a:effectLst>
              </a:rPr>
              <a:t> </a:t>
            </a:r>
            <a:r>
              <a:rPr lang="en-US" altLang="zh-CN" sz="2800" b="1">
                <a:solidFill>
                  <a:srgbClr val="0033CC"/>
                </a:solidFill>
                <a:effectLst>
                  <a:outerShdw blurRad="38100" dist="38100" dir="2700000" algn="tl">
                    <a:srgbClr val="C0C0C0"/>
                  </a:outerShdw>
                </a:effectLst>
              </a:rPr>
              <a:t>PID</a:t>
            </a:r>
            <a:r>
              <a:rPr lang="zh-CN" altLang="en-US" sz="2800" b="1">
                <a:solidFill>
                  <a:srgbClr val="0033CC"/>
                </a:solidFill>
                <a:effectLst>
                  <a:outerShdw blurRad="38100" dist="38100" dir="2700000" algn="tl">
                    <a:srgbClr val="C0C0C0"/>
                  </a:outerShdw>
                </a:effectLst>
              </a:rPr>
              <a:t>控制算法 </a:t>
            </a:r>
          </a:p>
          <a:p>
            <a:pPr marL="742950" lvl="1" indent="-285750">
              <a:lnSpc>
                <a:spcPct val="140000"/>
              </a:lnSpc>
              <a:spcBef>
                <a:spcPct val="20000"/>
              </a:spcBef>
              <a:buFont typeface="Wingdings" pitchFamily="2" charset="2"/>
              <a:buChar char="u"/>
            </a:pPr>
            <a:r>
              <a:rPr lang="zh-CN" altLang="en-US" sz="2800" b="1">
                <a:solidFill>
                  <a:srgbClr val="0033CC"/>
                </a:solidFill>
                <a:effectLst>
                  <a:outerShdw blurRad="38100" dist="38100" dir="2700000" algn="tl">
                    <a:srgbClr val="C0C0C0"/>
                  </a:outerShdw>
                </a:effectLst>
              </a:rPr>
              <a:t> 数字</a:t>
            </a:r>
            <a:r>
              <a:rPr lang="en-US" altLang="zh-CN" sz="2800" b="1">
                <a:solidFill>
                  <a:srgbClr val="0033CC"/>
                </a:solidFill>
                <a:effectLst>
                  <a:outerShdw blurRad="38100" dist="38100" dir="2700000" algn="tl">
                    <a:srgbClr val="C0C0C0"/>
                  </a:outerShdw>
                </a:effectLst>
              </a:rPr>
              <a:t>PID</a:t>
            </a:r>
            <a:r>
              <a:rPr lang="zh-CN" altLang="en-US" sz="2800" b="1">
                <a:solidFill>
                  <a:srgbClr val="0033CC"/>
                </a:solidFill>
                <a:effectLst>
                  <a:outerShdw blurRad="38100" dist="38100" dir="2700000" algn="tl">
                    <a:srgbClr val="C0C0C0"/>
                  </a:outerShdw>
                </a:effectLst>
              </a:rPr>
              <a:t>的工程化改进</a:t>
            </a:r>
          </a:p>
          <a:p>
            <a:pPr marL="742950" lvl="1" indent="-285750">
              <a:lnSpc>
                <a:spcPct val="140000"/>
              </a:lnSpc>
              <a:spcBef>
                <a:spcPct val="20000"/>
              </a:spcBef>
              <a:buFont typeface="Wingdings" pitchFamily="2" charset="2"/>
              <a:buChar char="u"/>
            </a:pPr>
            <a:r>
              <a:rPr lang="zh-CN" altLang="en-US" sz="2800" b="1">
                <a:solidFill>
                  <a:srgbClr val="0033CC"/>
                </a:solidFill>
                <a:effectLst>
                  <a:outerShdw blurRad="38100" dist="38100" dir="2700000" algn="tl">
                    <a:srgbClr val="C0C0C0"/>
                  </a:outerShdw>
                </a:effectLst>
              </a:rPr>
              <a:t>数字</a:t>
            </a:r>
            <a:r>
              <a:rPr lang="en-US" altLang="zh-CN" sz="2800" b="1">
                <a:solidFill>
                  <a:srgbClr val="0033CC"/>
                </a:solidFill>
                <a:effectLst>
                  <a:outerShdw blurRad="38100" dist="38100" dir="2700000" algn="tl">
                    <a:srgbClr val="C0C0C0"/>
                  </a:outerShdw>
                </a:effectLst>
              </a:rPr>
              <a:t>PID</a:t>
            </a:r>
            <a:r>
              <a:rPr lang="zh-CN" altLang="en-US" sz="2800" b="1">
                <a:solidFill>
                  <a:srgbClr val="0033CC"/>
                </a:solidFill>
                <a:effectLst>
                  <a:outerShdw blurRad="38100" dist="38100" dir="2700000" algn="tl">
                    <a:srgbClr val="C0C0C0"/>
                  </a:outerShdw>
                </a:effectLst>
              </a:rPr>
              <a:t>参数对系统性能的影响</a:t>
            </a:r>
          </a:p>
          <a:p>
            <a:pPr marL="742950" lvl="1" indent="-285750">
              <a:lnSpc>
                <a:spcPct val="140000"/>
              </a:lnSpc>
              <a:spcBef>
                <a:spcPct val="20000"/>
              </a:spcBef>
              <a:buFont typeface="Wingdings" pitchFamily="2" charset="2"/>
              <a:buChar char="u"/>
            </a:pPr>
            <a:r>
              <a:rPr lang="zh-CN" altLang="en-US" sz="2800" b="1">
                <a:solidFill>
                  <a:srgbClr val="0033CC"/>
                </a:solidFill>
                <a:effectLst>
                  <a:outerShdw blurRad="38100" dist="38100" dir="2700000" algn="tl">
                    <a:srgbClr val="C0C0C0"/>
                  </a:outerShdw>
                </a:effectLst>
              </a:rPr>
              <a:t> 数字</a:t>
            </a:r>
            <a:r>
              <a:rPr lang="en-US" altLang="zh-CN" sz="2800" b="1">
                <a:solidFill>
                  <a:srgbClr val="0033CC"/>
                </a:solidFill>
                <a:effectLst>
                  <a:outerShdw blurRad="38100" dist="38100" dir="2700000" algn="tl">
                    <a:srgbClr val="C0C0C0"/>
                  </a:outerShdw>
                </a:effectLst>
              </a:rPr>
              <a:t>PID</a:t>
            </a:r>
            <a:r>
              <a:rPr lang="zh-CN" altLang="en-US" sz="2800" b="1">
                <a:solidFill>
                  <a:srgbClr val="0033CC"/>
                </a:solidFill>
                <a:effectLst>
                  <a:outerShdw blurRad="38100" dist="38100" dir="2700000" algn="tl">
                    <a:srgbClr val="C0C0C0"/>
                  </a:outerShdw>
                </a:effectLst>
              </a:rPr>
              <a:t>控制算法的参数整定方法</a:t>
            </a:r>
          </a:p>
        </p:txBody>
      </p:sp>
    </p:spTree>
  </p:cSld>
  <p:clrMapOvr>
    <a:masterClrMapping/>
  </p:clrMapOvr>
  <p:transition>
    <p:checke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431800" y="5876925"/>
            <a:ext cx="6049963" cy="695325"/>
          </a:xfrm>
          <a:prstGeom prst="rect">
            <a:avLst/>
          </a:prstGeom>
          <a:noFill/>
          <a:ln w="9525">
            <a:noFill/>
            <a:miter lim="800000"/>
            <a:headEnd/>
            <a:tailEnd/>
          </a:ln>
          <a:effectLst/>
        </p:spPr>
        <p:txBody>
          <a:bodyPr>
            <a:spAutoFit/>
          </a:bodyPr>
          <a:lstStyle/>
          <a:p>
            <a:pPr algn="just">
              <a:lnSpc>
                <a:spcPct val="110000"/>
              </a:lnSpc>
              <a:spcBef>
                <a:spcPct val="50000"/>
              </a:spcBef>
            </a:pPr>
            <a:r>
              <a:rPr kumimoji="0" lang="en-US" altLang="zh-CN" sz="1800" b="1" i="1">
                <a:solidFill>
                  <a:srgbClr val="0033CC"/>
                </a:solidFill>
                <a:effectLst>
                  <a:outerShdw blurRad="38100" dist="38100" dir="2700000" algn="tl">
                    <a:srgbClr val="C0C0C0"/>
                  </a:outerShdw>
                </a:effectLst>
              </a:rPr>
              <a:t>D</a:t>
            </a:r>
            <a:r>
              <a:rPr kumimoji="0" lang="en-US" altLang="zh-CN" sz="1800" b="1">
                <a:solidFill>
                  <a:srgbClr val="0033CC"/>
                </a:solidFill>
                <a:effectLst>
                  <a:outerShdw blurRad="38100" dist="38100" dir="2700000" algn="tl">
                    <a:srgbClr val="C0C0C0"/>
                  </a:outerShdw>
                </a:effectLst>
              </a:rPr>
              <a:t>(</a:t>
            </a:r>
            <a:r>
              <a:rPr kumimoji="0" lang="en-US" altLang="zh-CN" sz="1800" b="1" i="1">
                <a:solidFill>
                  <a:srgbClr val="0033CC"/>
                </a:solidFill>
                <a:effectLst>
                  <a:outerShdw blurRad="38100" dist="38100" dir="2700000" algn="tl">
                    <a:srgbClr val="C0C0C0"/>
                  </a:outerShdw>
                </a:effectLst>
              </a:rPr>
              <a:t>z</a:t>
            </a:r>
            <a:r>
              <a:rPr kumimoji="0" lang="en-US" altLang="zh-CN" sz="1800" b="1">
                <a:solidFill>
                  <a:srgbClr val="0033CC"/>
                </a:solidFill>
                <a:effectLst>
                  <a:outerShdw blurRad="38100" dist="38100" dir="2700000" algn="tl">
                    <a:srgbClr val="C0C0C0"/>
                  </a:outerShdw>
                </a:effectLst>
              </a:rPr>
              <a:t>)——</a:t>
            </a:r>
            <a:r>
              <a:rPr kumimoji="0" lang="zh-CN" altLang="en-US" sz="1800" b="1">
                <a:solidFill>
                  <a:srgbClr val="0033CC"/>
                </a:solidFill>
                <a:effectLst>
                  <a:outerShdw blurRad="38100" dist="38100" dir="2700000" algn="tl">
                    <a:srgbClr val="C0C0C0"/>
                  </a:outerShdw>
                </a:effectLst>
              </a:rPr>
              <a:t>离散部分的数字控制器；</a:t>
            </a:r>
            <a:r>
              <a:rPr kumimoji="0" lang="en-US" altLang="zh-CN" sz="1800" b="1" i="1">
                <a:effectLst>
                  <a:outerShdw blurRad="38100" dist="38100" dir="2700000" algn="tl">
                    <a:srgbClr val="C0C0C0"/>
                  </a:outerShdw>
                </a:effectLst>
              </a:rPr>
              <a:t>W</a:t>
            </a:r>
            <a:r>
              <a:rPr kumimoji="0" lang="en-US" altLang="zh-CN" sz="1800" b="1" i="1" baseline="-25000">
                <a:effectLst>
                  <a:outerShdw blurRad="38100" dist="38100" dir="2700000" algn="tl">
                    <a:srgbClr val="C0C0C0"/>
                  </a:outerShdw>
                </a:effectLst>
              </a:rPr>
              <a:t>h0</a:t>
            </a:r>
            <a:r>
              <a:rPr kumimoji="0" lang="en-US" altLang="zh-CN" sz="1800" b="1">
                <a:effectLst>
                  <a:outerShdw blurRad="38100" dist="38100" dir="2700000" algn="tl">
                    <a:srgbClr val="C0C0C0"/>
                  </a:outerShdw>
                </a:effectLst>
              </a:rPr>
              <a:t>(</a:t>
            </a:r>
            <a:r>
              <a:rPr kumimoji="0" lang="en-US" altLang="zh-CN" sz="1800" b="1" i="1">
                <a:effectLst>
                  <a:outerShdw blurRad="38100" dist="38100" dir="2700000" algn="tl">
                    <a:srgbClr val="C0C0C0"/>
                  </a:outerShdw>
                </a:effectLst>
              </a:rPr>
              <a:t>s</a:t>
            </a:r>
            <a:r>
              <a:rPr kumimoji="0" lang="en-US" altLang="zh-CN" sz="1800" b="1">
                <a:effectLst>
                  <a:outerShdw blurRad="38100" dist="38100" dir="2700000" algn="tl">
                    <a:srgbClr val="C0C0C0"/>
                  </a:outerShdw>
                </a:effectLst>
              </a:rPr>
              <a:t>)——</a:t>
            </a:r>
            <a:r>
              <a:rPr kumimoji="0" lang="zh-CN" altLang="en-US" sz="1800" b="1">
                <a:effectLst>
                  <a:outerShdw blurRad="38100" dist="38100" dir="2700000" algn="tl">
                    <a:srgbClr val="C0C0C0"/>
                  </a:outerShdw>
                </a:effectLst>
              </a:rPr>
              <a:t>零阶保持器；</a:t>
            </a:r>
            <a:r>
              <a:rPr kumimoji="0" lang="zh-CN" altLang="en-US" sz="1800" b="1" i="1">
                <a:effectLst>
                  <a:outerShdw blurRad="38100" dist="38100" dir="2700000" algn="tl">
                    <a:srgbClr val="C0C0C0"/>
                  </a:outerShdw>
                </a:effectLst>
              </a:rPr>
              <a:t> </a:t>
            </a:r>
            <a:r>
              <a:rPr kumimoji="0" lang="en-US" altLang="zh-CN" sz="1800" b="1" i="1">
                <a:solidFill>
                  <a:srgbClr val="FF0066"/>
                </a:solidFill>
                <a:effectLst>
                  <a:outerShdw blurRad="38100" dist="38100" dir="2700000" algn="tl">
                    <a:srgbClr val="C0C0C0"/>
                  </a:outerShdw>
                </a:effectLst>
              </a:rPr>
              <a:t>W</a:t>
            </a:r>
            <a:r>
              <a:rPr kumimoji="0" lang="en-US" altLang="zh-CN" sz="1800" b="1">
                <a:solidFill>
                  <a:srgbClr val="FF0066"/>
                </a:solidFill>
                <a:effectLst>
                  <a:outerShdw blurRad="38100" dist="38100" dir="2700000" algn="tl">
                    <a:srgbClr val="C0C0C0"/>
                  </a:outerShdw>
                </a:effectLst>
              </a:rPr>
              <a:t>(</a:t>
            </a:r>
            <a:r>
              <a:rPr kumimoji="0" lang="en-US" altLang="zh-CN" sz="1800" b="1" i="1">
                <a:solidFill>
                  <a:srgbClr val="FF0066"/>
                </a:solidFill>
                <a:effectLst>
                  <a:outerShdw blurRad="38100" dist="38100" dir="2700000" algn="tl">
                    <a:srgbClr val="C0C0C0"/>
                  </a:outerShdw>
                </a:effectLst>
              </a:rPr>
              <a:t>s</a:t>
            </a:r>
            <a:r>
              <a:rPr kumimoji="0" lang="en-US" altLang="zh-CN" sz="1800" b="1">
                <a:solidFill>
                  <a:srgbClr val="FF0066"/>
                </a:solidFill>
                <a:effectLst>
                  <a:outerShdw blurRad="38100" dist="38100" dir="2700000" algn="tl">
                    <a:srgbClr val="C0C0C0"/>
                  </a:outerShdw>
                </a:effectLst>
              </a:rPr>
              <a:t>)——</a:t>
            </a:r>
            <a:r>
              <a:rPr kumimoji="0" lang="zh-CN" altLang="en-US" sz="1800" b="1">
                <a:solidFill>
                  <a:srgbClr val="FF0066"/>
                </a:solidFill>
                <a:effectLst>
                  <a:outerShdw blurRad="38100" dist="38100" dir="2700000" algn="tl">
                    <a:srgbClr val="C0C0C0"/>
                  </a:outerShdw>
                </a:effectLst>
              </a:rPr>
              <a:t>连续部分的被控对象。</a:t>
            </a:r>
            <a:endParaRPr kumimoji="0" lang="zh-CN" altLang="en-US" sz="1800" b="1">
              <a:effectLst>
                <a:outerShdw blurRad="38100" dist="38100" dir="2700000" algn="tl">
                  <a:srgbClr val="C0C0C0"/>
                </a:outerShdw>
              </a:effectLst>
            </a:endParaRPr>
          </a:p>
        </p:txBody>
      </p:sp>
      <p:sp>
        <p:nvSpPr>
          <p:cNvPr id="160771" name="Text Box 3"/>
          <p:cNvSpPr txBox="1">
            <a:spLocks noChangeArrowheads="1"/>
          </p:cNvSpPr>
          <p:nvPr/>
        </p:nvSpPr>
        <p:spPr bwMode="auto">
          <a:xfrm>
            <a:off x="323850" y="476250"/>
            <a:ext cx="4824413" cy="457200"/>
          </a:xfrm>
          <a:prstGeom prst="rect">
            <a:avLst/>
          </a:prstGeom>
          <a:noFill/>
          <a:ln w="9525">
            <a:noFill/>
            <a:miter lim="800000"/>
            <a:headEnd/>
            <a:tailEnd/>
          </a:ln>
          <a:effectLst/>
        </p:spPr>
        <p:txBody>
          <a:bodyPr>
            <a:spAutoFit/>
          </a:bodyPr>
          <a:lstStyle/>
          <a:p>
            <a:pPr algn="just">
              <a:spcBef>
                <a:spcPct val="50000"/>
              </a:spcBef>
            </a:pPr>
            <a:r>
              <a:rPr kumimoji="0" lang="zh-CN" altLang="en-US" sz="2400" b="1">
                <a:solidFill>
                  <a:srgbClr val="000000"/>
                </a:solidFill>
                <a:effectLst>
                  <a:outerShdw blurRad="38100" dist="38100" dir="2700000" algn="tl">
                    <a:srgbClr val="C0C0C0"/>
                  </a:outerShdw>
                </a:effectLst>
                <a:latin typeface="Arial" charset="0"/>
              </a:rPr>
              <a:t>数字控制系统的简化结构</a:t>
            </a:r>
          </a:p>
        </p:txBody>
      </p:sp>
      <p:grpSp>
        <p:nvGrpSpPr>
          <p:cNvPr id="160772" name="Group 4"/>
          <p:cNvGrpSpPr>
            <a:grpSpLocks/>
          </p:cNvGrpSpPr>
          <p:nvPr/>
        </p:nvGrpSpPr>
        <p:grpSpPr bwMode="auto">
          <a:xfrm>
            <a:off x="863600" y="4041775"/>
            <a:ext cx="7245350" cy="1741488"/>
            <a:chOff x="714" y="1049"/>
            <a:chExt cx="4564" cy="1097"/>
          </a:xfrm>
        </p:grpSpPr>
        <p:sp>
          <p:nvSpPr>
            <p:cNvPr id="160773" name="Text Box 5"/>
            <p:cNvSpPr txBox="1">
              <a:spLocks noChangeArrowheads="1"/>
            </p:cNvSpPr>
            <p:nvPr/>
          </p:nvSpPr>
          <p:spPr bwMode="auto">
            <a:xfrm>
              <a:off x="4834" y="1463"/>
              <a:ext cx="345" cy="359"/>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0774" name="Text Box 6"/>
            <p:cNvSpPr txBox="1">
              <a:spLocks noChangeArrowheads="1"/>
            </p:cNvSpPr>
            <p:nvPr/>
          </p:nvSpPr>
          <p:spPr bwMode="auto">
            <a:xfrm>
              <a:off x="3667" y="1079"/>
              <a:ext cx="455" cy="390"/>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0775" name="Text Box 7"/>
            <p:cNvSpPr txBox="1">
              <a:spLocks noChangeArrowheads="1"/>
            </p:cNvSpPr>
            <p:nvPr/>
          </p:nvSpPr>
          <p:spPr bwMode="auto">
            <a:xfrm>
              <a:off x="761" y="1049"/>
              <a:ext cx="499"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0776" name="Text Box 8"/>
            <p:cNvSpPr txBox="1">
              <a:spLocks noChangeArrowheads="1"/>
            </p:cNvSpPr>
            <p:nvPr/>
          </p:nvSpPr>
          <p:spPr bwMode="auto">
            <a:xfrm>
              <a:off x="1247" y="1049"/>
              <a:ext cx="488"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0777" name="Text Box 9"/>
            <p:cNvSpPr txBox="1">
              <a:spLocks noChangeArrowheads="1"/>
            </p:cNvSpPr>
            <p:nvPr/>
          </p:nvSpPr>
          <p:spPr bwMode="auto">
            <a:xfrm>
              <a:off x="1136" y="1347"/>
              <a:ext cx="478" cy="633"/>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0778" name="Text Box 10"/>
            <p:cNvSpPr txBox="1">
              <a:spLocks noChangeArrowheads="1"/>
            </p:cNvSpPr>
            <p:nvPr/>
          </p:nvSpPr>
          <p:spPr bwMode="auto">
            <a:xfrm>
              <a:off x="4800" y="1049"/>
              <a:ext cx="478"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0779" name="Text Box 11"/>
            <p:cNvSpPr txBox="1">
              <a:spLocks noChangeArrowheads="1"/>
            </p:cNvSpPr>
            <p:nvPr/>
          </p:nvSpPr>
          <p:spPr bwMode="auto">
            <a:xfrm>
              <a:off x="2284" y="1064"/>
              <a:ext cx="488" cy="390"/>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0780" name="AutoShape 12"/>
            <p:cNvSpPr>
              <a:spLocks noChangeArrowheads="1"/>
            </p:cNvSpPr>
            <p:nvPr/>
          </p:nvSpPr>
          <p:spPr bwMode="auto">
            <a:xfrm>
              <a:off x="1105" y="1361"/>
              <a:ext cx="179" cy="187"/>
            </a:xfrm>
            <a:prstGeom prst="flowChartSummingJunction">
              <a:avLst/>
            </a:prstGeom>
            <a:solidFill>
              <a:srgbClr val="FFFFFF"/>
            </a:solidFill>
            <a:ln w="28575">
              <a:solidFill>
                <a:srgbClr val="000000"/>
              </a:solidFill>
              <a:round/>
              <a:headEnd/>
              <a:tailEnd/>
            </a:ln>
          </p:spPr>
          <p:txBody>
            <a:bodyPr/>
            <a:lstStyle/>
            <a:p>
              <a:endParaRPr lang="zh-CN" altLang="en-US"/>
            </a:p>
          </p:txBody>
        </p:sp>
        <p:sp>
          <p:nvSpPr>
            <p:cNvPr id="160781" name="Text Box 13"/>
            <p:cNvSpPr txBox="1">
              <a:spLocks noChangeArrowheads="1"/>
            </p:cNvSpPr>
            <p:nvPr/>
          </p:nvSpPr>
          <p:spPr bwMode="auto">
            <a:xfrm>
              <a:off x="1755" y="1249"/>
              <a:ext cx="499" cy="390"/>
            </a:xfrm>
            <a:prstGeom prst="rect">
              <a:avLst/>
            </a:prstGeom>
            <a:solidFill>
              <a:srgbClr val="FFFFFF"/>
            </a:solidFill>
            <a:ln w="2857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0782" name="Text Box 14"/>
            <p:cNvSpPr txBox="1">
              <a:spLocks noChangeArrowheads="1"/>
            </p:cNvSpPr>
            <p:nvPr/>
          </p:nvSpPr>
          <p:spPr bwMode="auto">
            <a:xfrm>
              <a:off x="3042" y="1234"/>
              <a:ext cx="581" cy="418"/>
            </a:xfrm>
            <a:prstGeom prst="rect">
              <a:avLst/>
            </a:prstGeom>
            <a:solidFill>
              <a:srgbClr val="FFFFFF"/>
            </a:solidFill>
            <a:ln w="2857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0783" name="Text Box 15"/>
            <p:cNvSpPr txBox="1">
              <a:spLocks noChangeArrowheads="1"/>
            </p:cNvSpPr>
            <p:nvPr/>
          </p:nvSpPr>
          <p:spPr bwMode="auto">
            <a:xfrm>
              <a:off x="4144" y="1219"/>
              <a:ext cx="549" cy="418"/>
            </a:xfrm>
            <a:prstGeom prst="rect">
              <a:avLst/>
            </a:prstGeom>
            <a:solidFill>
              <a:srgbClr val="FFFFFF"/>
            </a:solidFill>
            <a:ln w="2857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0784" name="Line 16"/>
            <p:cNvSpPr>
              <a:spLocks noChangeShapeType="1"/>
            </p:cNvSpPr>
            <p:nvPr/>
          </p:nvSpPr>
          <p:spPr bwMode="auto">
            <a:xfrm>
              <a:off x="714" y="1457"/>
              <a:ext cx="397" cy="0"/>
            </a:xfrm>
            <a:prstGeom prst="line">
              <a:avLst/>
            </a:prstGeom>
            <a:noFill/>
            <a:ln w="28575">
              <a:solidFill>
                <a:srgbClr val="000000"/>
              </a:solidFill>
              <a:round/>
              <a:headEnd/>
              <a:tailEnd type="stealth" w="sm" len="med"/>
            </a:ln>
          </p:spPr>
          <p:txBody>
            <a:bodyPr/>
            <a:lstStyle/>
            <a:p>
              <a:endParaRPr lang="zh-CN" altLang="en-US"/>
            </a:p>
          </p:txBody>
        </p:sp>
        <p:sp>
          <p:nvSpPr>
            <p:cNvPr id="160785" name="Freeform 17"/>
            <p:cNvSpPr>
              <a:spLocks/>
            </p:cNvSpPr>
            <p:nvPr/>
          </p:nvSpPr>
          <p:spPr bwMode="auto">
            <a:xfrm>
              <a:off x="2254" y="1309"/>
              <a:ext cx="533" cy="135"/>
            </a:xfrm>
            <a:custGeom>
              <a:avLst/>
              <a:gdLst/>
              <a:ahLst/>
              <a:cxnLst>
                <a:cxn ang="0">
                  <a:pos x="0" y="135"/>
                </a:cxn>
                <a:cxn ang="0">
                  <a:pos x="341" y="134"/>
                </a:cxn>
                <a:cxn ang="0">
                  <a:pos x="533" y="0"/>
                </a:cxn>
              </a:cxnLst>
              <a:rect l="0" t="0" r="r" b="b"/>
              <a:pathLst>
                <a:path w="533" h="135">
                  <a:moveTo>
                    <a:pt x="0" y="135"/>
                  </a:moveTo>
                  <a:lnTo>
                    <a:pt x="341" y="134"/>
                  </a:lnTo>
                  <a:lnTo>
                    <a:pt x="533" y="0"/>
                  </a:lnTo>
                </a:path>
              </a:pathLst>
            </a:custGeom>
            <a:noFill/>
            <a:ln w="28575" cmpd="sng">
              <a:solidFill>
                <a:srgbClr val="000000"/>
              </a:solidFill>
              <a:round/>
              <a:headEnd type="none" w="med" len="med"/>
              <a:tailEnd type="none" w="sm" len="med"/>
            </a:ln>
          </p:spPr>
          <p:txBody>
            <a:bodyPr/>
            <a:lstStyle/>
            <a:p>
              <a:endParaRPr lang="zh-CN" altLang="en-US"/>
            </a:p>
          </p:txBody>
        </p:sp>
        <p:sp>
          <p:nvSpPr>
            <p:cNvPr id="160786" name="Line 18"/>
            <p:cNvSpPr>
              <a:spLocks noChangeShapeType="1"/>
            </p:cNvSpPr>
            <p:nvPr/>
          </p:nvSpPr>
          <p:spPr bwMode="auto">
            <a:xfrm>
              <a:off x="2773" y="1444"/>
              <a:ext cx="265" cy="0"/>
            </a:xfrm>
            <a:prstGeom prst="line">
              <a:avLst/>
            </a:prstGeom>
            <a:noFill/>
            <a:ln w="28575">
              <a:solidFill>
                <a:srgbClr val="000000"/>
              </a:solidFill>
              <a:round/>
              <a:headEnd/>
              <a:tailEnd type="stealth" w="sm" len="med"/>
            </a:ln>
          </p:spPr>
          <p:txBody>
            <a:bodyPr/>
            <a:lstStyle/>
            <a:p>
              <a:endParaRPr lang="zh-CN" altLang="en-US"/>
            </a:p>
          </p:txBody>
        </p:sp>
        <p:sp>
          <p:nvSpPr>
            <p:cNvPr id="160787" name="Line 19"/>
            <p:cNvSpPr>
              <a:spLocks noChangeShapeType="1"/>
            </p:cNvSpPr>
            <p:nvPr/>
          </p:nvSpPr>
          <p:spPr bwMode="auto">
            <a:xfrm>
              <a:off x="3623" y="1453"/>
              <a:ext cx="529" cy="0"/>
            </a:xfrm>
            <a:prstGeom prst="line">
              <a:avLst/>
            </a:prstGeom>
            <a:noFill/>
            <a:ln w="28575">
              <a:solidFill>
                <a:srgbClr val="000000"/>
              </a:solidFill>
              <a:round/>
              <a:headEnd/>
              <a:tailEnd type="stealth" w="sm" len="med"/>
            </a:ln>
          </p:spPr>
          <p:txBody>
            <a:bodyPr/>
            <a:lstStyle/>
            <a:p>
              <a:endParaRPr lang="zh-CN" altLang="en-US"/>
            </a:p>
          </p:txBody>
        </p:sp>
        <p:sp>
          <p:nvSpPr>
            <p:cNvPr id="160788" name="Line 20"/>
            <p:cNvSpPr>
              <a:spLocks noChangeShapeType="1"/>
            </p:cNvSpPr>
            <p:nvPr/>
          </p:nvSpPr>
          <p:spPr bwMode="auto">
            <a:xfrm flipV="1">
              <a:off x="4693" y="1434"/>
              <a:ext cx="523" cy="4"/>
            </a:xfrm>
            <a:prstGeom prst="line">
              <a:avLst/>
            </a:prstGeom>
            <a:noFill/>
            <a:ln w="28575">
              <a:solidFill>
                <a:srgbClr val="000000"/>
              </a:solidFill>
              <a:round/>
              <a:headEnd/>
              <a:tailEnd type="stealth" w="sm" len="med"/>
            </a:ln>
          </p:spPr>
          <p:txBody>
            <a:bodyPr/>
            <a:lstStyle/>
            <a:p>
              <a:endParaRPr lang="zh-CN" altLang="en-US"/>
            </a:p>
          </p:txBody>
        </p:sp>
        <p:sp>
          <p:nvSpPr>
            <p:cNvPr id="160789" name="Freeform 21"/>
            <p:cNvSpPr>
              <a:spLocks/>
            </p:cNvSpPr>
            <p:nvPr/>
          </p:nvSpPr>
          <p:spPr bwMode="auto">
            <a:xfrm>
              <a:off x="1196" y="1548"/>
              <a:ext cx="3936" cy="598"/>
            </a:xfrm>
            <a:custGeom>
              <a:avLst/>
              <a:gdLst/>
              <a:ahLst/>
              <a:cxnLst>
                <a:cxn ang="0">
                  <a:pos x="3936" y="81"/>
                </a:cxn>
                <a:cxn ang="0">
                  <a:pos x="3837" y="285"/>
                </a:cxn>
                <a:cxn ang="0">
                  <a:pos x="3835" y="598"/>
                </a:cxn>
                <a:cxn ang="0">
                  <a:pos x="4" y="598"/>
                </a:cxn>
                <a:cxn ang="0">
                  <a:pos x="0" y="0"/>
                </a:cxn>
              </a:cxnLst>
              <a:rect l="0" t="0" r="r" b="b"/>
              <a:pathLst>
                <a:path w="3936" h="598">
                  <a:moveTo>
                    <a:pt x="3936" y="81"/>
                  </a:moveTo>
                  <a:lnTo>
                    <a:pt x="3837" y="285"/>
                  </a:lnTo>
                  <a:lnTo>
                    <a:pt x="3835" y="598"/>
                  </a:lnTo>
                  <a:lnTo>
                    <a:pt x="4" y="598"/>
                  </a:lnTo>
                  <a:lnTo>
                    <a:pt x="0" y="0"/>
                  </a:lnTo>
                </a:path>
              </a:pathLst>
            </a:custGeom>
            <a:noFill/>
            <a:ln w="28575" cmpd="sng">
              <a:solidFill>
                <a:srgbClr val="000000"/>
              </a:solidFill>
              <a:round/>
              <a:headEnd/>
              <a:tailEnd type="stealth" w="sm" len="med"/>
            </a:ln>
          </p:spPr>
          <p:txBody>
            <a:bodyPr/>
            <a:lstStyle/>
            <a:p>
              <a:endParaRPr lang="zh-CN" altLang="en-US"/>
            </a:p>
          </p:txBody>
        </p:sp>
        <p:sp>
          <p:nvSpPr>
            <p:cNvPr id="160790" name="Line 22"/>
            <p:cNvSpPr>
              <a:spLocks noChangeShapeType="1"/>
            </p:cNvSpPr>
            <p:nvPr/>
          </p:nvSpPr>
          <p:spPr bwMode="auto">
            <a:xfrm flipV="1">
              <a:off x="1283" y="1457"/>
              <a:ext cx="463" cy="0"/>
            </a:xfrm>
            <a:prstGeom prst="line">
              <a:avLst/>
            </a:prstGeom>
            <a:noFill/>
            <a:ln w="28575">
              <a:solidFill>
                <a:srgbClr val="000000"/>
              </a:solidFill>
              <a:round/>
              <a:headEnd/>
              <a:tailEnd type="stealth" w="sm" len="med"/>
            </a:ln>
          </p:spPr>
          <p:txBody>
            <a:bodyPr/>
            <a:lstStyle/>
            <a:p>
              <a:endParaRPr lang="zh-CN" altLang="en-US"/>
            </a:p>
          </p:txBody>
        </p:sp>
        <p:sp>
          <p:nvSpPr>
            <p:cNvPr id="160791" name="Line 23"/>
            <p:cNvSpPr>
              <a:spLocks noChangeShapeType="1"/>
            </p:cNvSpPr>
            <p:nvPr/>
          </p:nvSpPr>
          <p:spPr bwMode="auto">
            <a:xfrm>
              <a:off x="5023" y="1434"/>
              <a:ext cx="0" cy="227"/>
            </a:xfrm>
            <a:prstGeom prst="line">
              <a:avLst/>
            </a:prstGeom>
            <a:noFill/>
            <a:ln w="28575">
              <a:solidFill>
                <a:srgbClr val="000000"/>
              </a:solidFill>
              <a:round/>
              <a:headEnd/>
              <a:tailEnd/>
            </a:ln>
          </p:spPr>
          <p:txBody>
            <a:bodyPr/>
            <a:lstStyle/>
            <a:p>
              <a:endParaRPr lang="zh-CN" altLang="en-US"/>
            </a:p>
          </p:txBody>
        </p:sp>
        <p:graphicFrame>
          <p:nvGraphicFramePr>
            <p:cNvPr id="160792" name="Object 24"/>
            <p:cNvGraphicFramePr>
              <a:graphicFrameLocks noChangeAspect="1"/>
            </p:cNvGraphicFramePr>
            <p:nvPr/>
          </p:nvGraphicFramePr>
          <p:xfrm>
            <a:off x="721" y="1146"/>
            <a:ext cx="371" cy="311"/>
          </p:xfrm>
          <a:graphic>
            <a:graphicData uri="http://schemas.openxmlformats.org/presentationml/2006/ole">
              <mc:AlternateContent xmlns:mc="http://schemas.openxmlformats.org/markup-compatibility/2006">
                <mc:Choice xmlns:v="urn:schemas-microsoft-com:vml" Requires="v">
                  <p:oleObj spid="_x0000_s161023" name="Equation" r:id="rId3" imgW="304536" imgH="203024" progId="Equation.DSMT4">
                    <p:embed/>
                  </p:oleObj>
                </mc:Choice>
                <mc:Fallback>
                  <p:oleObj name="Equation" r:id="rId3" imgW="304536" imgH="203024" progId="Equation.DSMT4">
                    <p:embed/>
                    <p:pic>
                      <p:nvPicPr>
                        <p:cNvPr id="0" name="Picture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 y="1146"/>
                          <a:ext cx="371"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3" name="Object 25"/>
            <p:cNvGraphicFramePr>
              <a:graphicFrameLocks noChangeAspect="1"/>
            </p:cNvGraphicFramePr>
            <p:nvPr/>
          </p:nvGraphicFramePr>
          <p:xfrm>
            <a:off x="1281" y="1117"/>
            <a:ext cx="362" cy="303"/>
          </p:xfrm>
          <a:graphic>
            <a:graphicData uri="http://schemas.openxmlformats.org/presentationml/2006/ole">
              <mc:AlternateContent xmlns:mc="http://schemas.openxmlformats.org/markup-compatibility/2006">
                <mc:Choice xmlns:v="urn:schemas-microsoft-com:vml" Requires="v">
                  <p:oleObj spid="_x0000_s161024" name="Equation" r:id="rId5" imgW="304536" imgH="203024" progId="Equation.DSMT4">
                    <p:embed/>
                  </p:oleObj>
                </mc:Choice>
                <mc:Fallback>
                  <p:oleObj name="Equation" r:id="rId5" imgW="304536" imgH="203024" progId="Equation.DSMT4">
                    <p:embed/>
                    <p:pic>
                      <p:nvPicPr>
                        <p:cNvPr id="0" name="Picture 1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1" y="1117"/>
                          <a:ext cx="362"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4" name="Object 26"/>
            <p:cNvGraphicFramePr>
              <a:graphicFrameLocks noChangeAspect="1"/>
            </p:cNvGraphicFramePr>
            <p:nvPr/>
          </p:nvGraphicFramePr>
          <p:xfrm>
            <a:off x="1224" y="1593"/>
            <a:ext cx="325" cy="392"/>
          </p:xfrm>
          <a:graphic>
            <a:graphicData uri="http://schemas.openxmlformats.org/presentationml/2006/ole">
              <mc:AlternateContent xmlns:mc="http://schemas.openxmlformats.org/markup-compatibility/2006">
                <mc:Choice xmlns:v="urn:schemas-microsoft-com:vml" Requires="v">
                  <p:oleObj spid="_x0000_s161025" name="公式" r:id="rId7" imgW="317225" imgH="304536" progId="Equation.3">
                    <p:embed/>
                  </p:oleObj>
                </mc:Choice>
                <mc:Fallback>
                  <p:oleObj name="公式" r:id="rId7" imgW="317225" imgH="304536" progId="Equation.3">
                    <p:embed/>
                    <p:pic>
                      <p:nvPicPr>
                        <p:cNvPr id="0" name="Picture 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4" y="1593"/>
                          <a:ext cx="325"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5" name="Object 27"/>
            <p:cNvGraphicFramePr>
              <a:graphicFrameLocks noChangeAspect="1"/>
            </p:cNvGraphicFramePr>
            <p:nvPr/>
          </p:nvGraphicFramePr>
          <p:xfrm>
            <a:off x="1804" y="1285"/>
            <a:ext cx="386" cy="291"/>
          </p:xfrm>
          <a:graphic>
            <a:graphicData uri="http://schemas.openxmlformats.org/presentationml/2006/ole">
              <mc:AlternateContent xmlns:mc="http://schemas.openxmlformats.org/markup-compatibility/2006">
                <mc:Choice xmlns:v="urn:schemas-microsoft-com:vml" Requires="v">
                  <p:oleObj spid="_x0000_s161026" name="公式" r:id="rId9" imgW="342751" imgH="203112" progId="Equation.3">
                    <p:embed/>
                  </p:oleObj>
                </mc:Choice>
                <mc:Fallback>
                  <p:oleObj name="公式" r:id="rId9" imgW="342751" imgH="203112" progId="Equation.3">
                    <p:embed/>
                    <p:pic>
                      <p:nvPicPr>
                        <p:cNvPr id="0" name="Picture 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4" y="1285"/>
                          <a:ext cx="386"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6" name="Object 28"/>
            <p:cNvGraphicFramePr>
              <a:graphicFrameLocks noChangeAspect="1"/>
            </p:cNvGraphicFramePr>
            <p:nvPr/>
          </p:nvGraphicFramePr>
          <p:xfrm>
            <a:off x="3082" y="1255"/>
            <a:ext cx="507" cy="328"/>
          </p:xfrm>
          <a:graphic>
            <a:graphicData uri="http://schemas.openxmlformats.org/presentationml/2006/ole">
              <mc:AlternateContent xmlns:mc="http://schemas.openxmlformats.org/markup-compatibility/2006">
                <mc:Choice xmlns:v="urn:schemas-microsoft-com:vml" Requires="v">
                  <p:oleObj spid="_x0000_s161027" name="Equation" r:id="rId11" imgW="444307" imgH="228501" progId="Equation.DSMT4">
                    <p:embed/>
                  </p:oleObj>
                </mc:Choice>
                <mc:Fallback>
                  <p:oleObj name="Equation" r:id="rId11" imgW="444307" imgH="228501" progId="Equation.DSMT4">
                    <p:embed/>
                    <p:pic>
                      <p:nvPicPr>
                        <p:cNvPr id="0"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82" y="1255"/>
                          <a:ext cx="507"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7" name="Object 29"/>
            <p:cNvGraphicFramePr>
              <a:graphicFrameLocks noChangeAspect="1"/>
            </p:cNvGraphicFramePr>
            <p:nvPr/>
          </p:nvGraphicFramePr>
          <p:xfrm>
            <a:off x="4241" y="1289"/>
            <a:ext cx="359" cy="258"/>
          </p:xfrm>
          <a:graphic>
            <a:graphicData uri="http://schemas.openxmlformats.org/presentationml/2006/ole">
              <mc:AlternateContent xmlns:mc="http://schemas.openxmlformats.org/markup-compatibility/2006">
                <mc:Choice xmlns:v="urn:schemas-microsoft-com:vml" Requires="v">
                  <p:oleObj spid="_x0000_s161028" name="Equation" r:id="rId13" imgW="355292" imgH="203024" progId="Equation.DSMT4">
                    <p:embed/>
                  </p:oleObj>
                </mc:Choice>
                <mc:Fallback>
                  <p:oleObj name="Equation" r:id="rId13" imgW="355292" imgH="203024" progId="Equation.DSMT4">
                    <p:embed/>
                    <p:pic>
                      <p:nvPicPr>
                        <p:cNvPr id="0" name="Picture 1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41" y="1289"/>
                          <a:ext cx="359"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8" name="Object 30"/>
            <p:cNvGraphicFramePr>
              <a:graphicFrameLocks noChangeAspect="1"/>
            </p:cNvGraphicFramePr>
            <p:nvPr/>
          </p:nvGraphicFramePr>
          <p:xfrm>
            <a:off x="3733" y="1185"/>
            <a:ext cx="314" cy="287"/>
          </p:xfrm>
          <a:graphic>
            <a:graphicData uri="http://schemas.openxmlformats.org/presentationml/2006/ole">
              <mc:AlternateContent xmlns:mc="http://schemas.openxmlformats.org/markup-compatibility/2006">
                <mc:Choice xmlns:v="urn:schemas-microsoft-com:vml" Requires="v">
                  <p:oleObj spid="_x0000_s161029" name="公式" r:id="rId15" imgW="279279" imgH="203112" progId="Equation.3">
                    <p:embed/>
                  </p:oleObj>
                </mc:Choice>
                <mc:Fallback>
                  <p:oleObj name="公式" r:id="rId15" imgW="279279" imgH="203112" progId="Equation.3">
                    <p:embed/>
                    <p:pic>
                      <p:nvPicPr>
                        <p:cNvPr id="0" name="Picture 10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33" y="1185"/>
                          <a:ext cx="314"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9" name="Object 31"/>
            <p:cNvGraphicFramePr>
              <a:graphicFrameLocks noChangeAspect="1"/>
            </p:cNvGraphicFramePr>
            <p:nvPr/>
          </p:nvGraphicFramePr>
          <p:xfrm>
            <a:off x="4825" y="1134"/>
            <a:ext cx="337" cy="294"/>
          </p:xfrm>
          <a:graphic>
            <a:graphicData uri="http://schemas.openxmlformats.org/presentationml/2006/ole">
              <mc:AlternateContent xmlns:mc="http://schemas.openxmlformats.org/markup-compatibility/2006">
                <mc:Choice xmlns:v="urn:schemas-microsoft-com:vml" Requires="v">
                  <p:oleObj spid="_x0000_s161030" name="公式" r:id="rId17" imgW="291973" imgH="203112" progId="Equation.3">
                    <p:embed/>
                  </p:oleObj>
                </mc:Choice>
                <mc:Fallback>
                  <p:oleObj name="公式" r:id="rId17" imgW="291973" imgH="203112" progId="Equation.3">
                    <p:embed/>
                    <p:pic>
                      <p:nvPicPr>
                        <p:cNvPr id="0" name="Picture 10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25" y="1134"/>
                          <a:ext cx="337"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00" name="Object 32"/>
            <p:cNvGraphicFramePr>
              <a:graphicFrameLocks noChangeAspect="1"/>
            </p:cNvGraphicFramePr>
            <p:nvPr/>
          </p:nvGraphicFramePr>
          <p:xfrm>
            <a:off x="2557" y="1474"/>
            <a:ext cx="153" cy="227"/>
          </p:xfrm>
          <a:graphic>
            <a:graphicData uri="http://schemas.openxmlformats.org/presentationml/2006/ole">
              <mc:AlternateContent xmlns:mc="http://schemas.openxmlformats.org/markup-compatibility/2006">
                <mc:Choice xmlns:v="urn:schemas-microsoft-com:vml" Requires="v">
                  <p:oleObj spid="_x0000_s161031" name="公式" r:id="rId19" imgW="139579" imgH="164957" progId="Equation.3">
                    <p:embed/>
                  </p:oleObj>
                </mc:Choice>
                <mc:Fallback>
                  <p:oleObj name="公式" r:id="rId19" imgW="139579" imgH="164957" progId="Equation.3">
                    <p:embed/>
                    <p:pic>
                      <p:nvPicPr>
                        <p:cNvPr id="0" name="Picture 10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57" y="1474"/>
                          <a:ext cx="15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01" name="Object 33"/>
            <p:cNvGraphicFramePr>
              <a:graphicFrameLocks noChangeAspect="1"/>
            </p:cNvGraphicFramePr>
            <p:nvPr/>
          </p:nvGraphicFramePr>
          <p:xfrm>
            <a:off x="4825" y="1616"/>
            <a:ext cx="192" cy="227"/>
          </p:xfrm>
          <a:graphic>
            <a:graphicData uri="http://schemas.openxmlformats.org/presentationml/2006/ole">
              <mc:AlternateContent xmlns:mc="http://schemas.openxmlformats.org/markup-compatibility/2006">
                <mc:Choice xmlns:v="urn:schemas-microsoft-com:vml" Requires="v">
                  <p:oleObj spid="_x0000_s161032" name="公式" r:id="rId21" imgW="139579" imgH="164957" progId="Equation.3">
                    <p:embed/>
                  </p:oleObj>
                </mc:Choice>
                <mc:Fallback>
                  <p:oleObj name="公式" r:id="rId21" imgW="139579" imgH="164957" progId="Equation.3">
                    <p:embed/>
                    <p:pic>
                      <p:nvPicPr>
                        <p:cNvPr id="0" name="Picture 1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5" y="1616"/>
                          <a:ext cx="192"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02" name="Object 34"/>
            <p:cNvGraphicFramePr>
              <a:graphicFrameLocks noChangeAspect="1"/>
            </p:cNvGraphicFramePr>
            <p:nvPr/>
          </p:nvGraphicFramePr>
          <p:xfrm>
            <a:off x="2268" y="1162"/>
            <a:ext cx="376" cy="303"/>
          </p:xfrm>
          <a:graphic>
            <a:graphicData uri="http://schemas.openxmlformats.org/presentationml/2006/ole">
              <mc:AlternateContent xmlns:mc="http://schemas.openxmlformats.org/markup-compatibility/2006">
                <mc:Choice xmlns:v="urn:schemas-microsoft-com:vml" Requires="v">
                  <p:oleObj spid="_x0000_s161033" name="Equation" r:id="rId22" imgW="317225" imgH="203024" progId="Equation.DSMT4">
                    <p:embed/>
                  </p:oleObj>
                </mc:Choice>
                <mc:Fallback>
                  <p:oleObj name="Equation" r:id="rId22" imgW="317225" imgH="203024" progId="Equation.DSMT4">
                    <p:embed/>
                    <p:pic>
                      <p:nvPicPr>
                        <p:cNvPr id="0" name="Picture 1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68" y="1162"/>
                          <a:ext cx="376"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3" name="Text Box 35"/>
            <p:cNvSpPr txBox="1">
              <a:spLocks noChangeArrowheads="1"/>
            </p:cNvSpPr>
            <p:nvPr/>
          </p:nvSpPr>
          <p:spPr bwMode="auto">
            <a:xfrm>
              <a:off x="2103" y="1814"/>
              <a:ext cx="1475" cy="250"/>
            </a:xfrm>
            <a:prstGeom prst="rect">
              <a:avLst/>
            </a:prstGeom>
            <a:noFill/>
            <a:ln w="9525">
              <a:noFill/>
              <a:miter lim="800000"/>
              <a:headEnd/>
              <a:tailEnd/>
            </a:ln>
            <a:effectLst/>
          </p:spPr>
          <p:txBody>
            <a:bodyPr>
              <a:spAutoFit/>
            </a:bodyPr>
            <a:lstStyle/>
            <a:p>
              <a:pPr algn="ctr">
                <a:spcBef>
                  <a:spcPct val="50000"/>
                </a:spcBef>
              </a:pPr>
              <a:r>
                <a:rPr kumimoji="0" lang="en-US" altLang="zh-CN" b="1" i="1">
                  <a:effectLst>
                    <a:outerShdw blurRad="38100" dist="38100" dir="2700000" algn="tl">
                      <a:srgbClr val="C0C0C0"/>
                    </a:outerShdw>
                  </a:effectLst>
                </a:rPr>
                <a:t>T</a:t>
              </a:r>
              <a:r>
                <a:rPr kumimoji="0" lang="en-US" altLang="zh-CN" b="1">
                  <a:effectLst>
                    <a:outerShdw blurRad="38100" dist="38100" dir="2700000" algn="tl">
                      <a:srgbClr val="C0C0C0"/>
                    </a:outerShdw>
                  </a:effectLst>
                  <a:latin typeface="Arial" charset="0"/>
                </a:rPr>
                <a:t>——</a:t>
              </a:r>
              <a:r>
                <a:rPr kumimoji="0" lang="zh-CN" altLang="en-US" b="1">
                  <a:effectLst>
                    <a:outerShdw blurRad="38100" dist="38100" dir="2700000" algn="tl">
                      <a:srgbClr val="C0C0C0"/>
                    </a:outerShdw>
                  </a:effectLst>
                  <a:latin typeface="Arial" charset="0"/>
                </a:rPr>
                <a:t>采样周期</a:t>
              </a:r>
            </a:p>
          </p:txBody>
        </p:sp>
      </p:grpSp>
      <p:grpSp>
        <p:nvGrpSpPr>
          <p:cNvPr id="160804" name="Group 36"/>
          <p:cNvGrpSpPr>
            <a:grpSpLocks/>
          </p:cNvGrpSpPr>
          <p:nvPr/>
        </p:nvGrpSpPr>
        <p:grpSpPr bwMode="auto">
          <a:xfrm>
            <a:off x="179388" y="1089025"/>
            <a:ext cx="8605837" cy="2206625"/>
            <a:chOff x="158" y="981"/>
            <a:chExt cx="5421" cy="1390"/>
          </a:xfrm>
        </p:grpSpPr>
        <p:grpSp>
          <p:nvGrpSpPr>
            <p:cNvPr id="160805" name="Group 37"/>
            <p:cNvGrpSpPr>
              <a:grpSpLocks/>
            </p:cNvGrpSpPr>
            <p:nvPr/>
          </p:nvGrpSpPr>
          <p:grpSpPr bwMode="auto">
            <a:xfrm>
              <a:off x="1088" y="1208"/>
              <a:ext cx="953" cy="454"/>
              <a:chOff x="1042" y="2795"/>
              <a:chExt cx="953" cy="454"/>
            </a:xfrm>
          </p:grpSpPr>
          <p:sp>
            <p:nvSpPr>
              <p:cNvPr id="160806" name="Text Box 38"/>
              <p:cNvSpPr txBox="1">
                <a:spLocks noChangeArrowheads="1"/>
              </p:cNvSpPr>
              <p:nvPr/>
            </p:nvSpPr>
            <p:spPr bwMode="auto">
              <a:xfrm>
                <a:off x="1042" y="2886"/>
                <a:ext cx="953" cy="231"/>
              </a:xfrm>
              <a:prstGeom prst="rect">
                <a:avLst/>
              </a:prstGeom>
              <a:noFill/>
              <a:ln w="9525">
                <a:noFill/>
                <a:miter lim="800000"/>
                <a:headEnd/>
                <a:tailEnd/>
              </a:ln>
              <a:effectLst/>
            </p:spPr>
            <p:txBody>
              <a:bodyPr>
                <a:spAutoFit/>
              </a:bodyPr>
              <a:lstStyle/>
              <a:p>
                <a:pPr algn="ctr">
                  <a:spcBef>
                    <a:spcPct val="50000"/>
                  </a:spcBef>
                </a:pPr>
                <a:r>
                  <a:rPr lang="zh-CN" altLang="en-US" sz="1800" b="1"/>
                  <a:t>数字控制器</a:t>
                </a:r>
              </a:p>
            </p:txBody>
          </p:sp>
          <p:sp>
            <p:nvSpPr>
              <p:cNvPr id="160807" name="Rectangle 39"/>
              <p:cNvSpPr>
                <a:spLocks noChangeArrowheads="1"/>
              </p:cNvSpPr>
              <p:nvPr/>
            </p:nvSpPr>
            <p:spPr bwMode="auto">
              <a:xfrm>
                <a:off x="1088" y="2795"/>
                <a:ext cx="862" cy="454"/>
              </a:xfrm>
              <a:prstGeom prst="rect">
                <a:avLst/>
              </a:prstGeom>
              <a:noFill/>
              <a:ln w="28575">
                <a:solidFill>
                  <a:schemeClr val="tx1"/>
                </a:solidFill>
                <a:miter lim="800000"/>
                <a:headEnd/>
                <a:tailEnd/>
              </a:ln>
              <a:effectLst/>
            </p:spPr>
            <p:txBody>
              <a:bodyPr wrap="none" anchor="ctr"/>
              <a:lstStyle/>
              <a:p>
                <a:endParaRPr lang="zh-CN" altLang="en-US"/>
              </a:p>
            </p:txBody>
          </p:sp>
        </p:grpSp>
        <p:grpSp>
          <p:nvGrpSpPr>
            <p:cNvPr id="160808" name="Group 40"/>
            <p:cNvGrpSpPr>
              <a:grpSpLocks/>
            </p:cNvGrpSpPr>
            <p:nvPr/>
          </p:nvGrpSpPr>
          <p:grpSpPr bwMode="auto">
            <a:xfrm>
              <a:off x="3356" y="1208"/>
              <a:ext cx="839" cy="454"/>
              <a:chOff x="1020" y="3067"/>
              <a:chExt cx="953" cy="454"/>
            </a:xfrm>
          </p:grpSpPr>
          <p:sp>
            <p:nvSpPr>
              <p:cNvPr id="160809" name="Text Box 41"/>
              <p:cNvSpPr txBox="1">
                <a:spLocks noChangeArrowheads="1"/>
              </p:cNvSpPr>
              <p:nvPr/>
            </p:nvSpPr>
            <p:spPr bwMode="auto">
              <a:xfrm>
                <a:off x="1020" y="3158"/>
                <a:ext cx="953" cy="231"/>
              </a:xfrm>
              <a:prstGeom prst="rect">
                <a:avLst/>
              </a:prstGeom>
              <a:noFill/>
              <a:ln w="9525">
                <a:noFill/>
                <a:miter lim="800000"/>
                <a:headEnd/>
                <a:tailEnd/>
              </a:ln>
              <a:effectLst/>
            </p:spPr>
            <p:txBody>
              <a:bodyPr>
                <a:spAutoFit/>
              </a:bodyPr>
              <a:lstStyle/>
              <a:p>
                <a:pPr algn="ctr">
                  <a:spcBef>
                    <a:spcPct val="50000"/>
                  </a:spcBef>
                </a:pPr>
                <a:r>
                  <a:rPr lang="zh-CN" altLang="en-US" sz="1800" b="1"/>
                  <a:t>执行机构</a:t>
                </a:r>
              </a:p>
            </p:txBody>
          </p:sp>
          <p:sp>
            <p:nvSpPr>
              <p:cNvPr id="160810" name="Rectangle 42"/>
              <p:cNvSpPr>
                <a:spLocks noChangeArrowheads="1"/>
              </p:cNvSpPr>
              <p:nvPr/>
            </p:nvSpPr>
            <p:spPr bwMode="auto">
              <a:xfrm>
                <a:off x="1020" y="3067"/>
                <a:ext cx="953" cy="454"/>
              </a:xfrm>
              <a:prstGeom prst="rect">
                <a:avLst/>
              </a:prstGeom>
              <a:noFill/>
              <a:ln w="28575">
                <a:solidFill>
                  <a:schemeClr val="tx1"/>
                </a:solidFill>
                <a:miter lim="800000"/>
                <a:headEnd/>
                <a:tailEnd/>
              </a:ln>
              <a:effectLst/>
            </p:spPr>
            <p:txBody>
              <a:bodyPr wrap="none" anchor="ctr"/>
              <a:lstStyle/>
              <a:p>
                <a:endParaRPr lang="zh-CN" altLang="en-US"/>
              </a:p>
            </p:txBody>
          </p:sp>
        </p:grpSp>
        <p:grpSp>
          <p:nvGrpSpPr>
            <p:cNvPr id="160811" name="Group 43"/>
            <p:cNvGrpSpPr>
              <a:grpSpLocks/>
            </p:cNvGrpSpPr>
            <p:nvPr/>
          </p:nvGrpSpPr>
          <p:grpSpPr bwMode="auto">
            <a:xfrm>
              <a:off x="4468" y="1208"/>
              <a:ext cx="748" cy="454"/>
              <a:chOff x="1020" y="3067"/>
              <a:chExt cx="953" cy="454"/>
            </a:xfrm>
          </p:grpSpPr>
          <p:sp>
            <p:nvSpPr>
              <p:cNvPr id="160812" name="Text Box 44"/>
              <p:cNvSpPr txBox="1">
                <a:spLocks noChangeArrowheads="1"/>
              </p:cNvSpPr>
              <p:nvPr/>
            </p:nvSpPr>
            <p:spPr bwMode="auto">
              <a:xfrm>
                <a:off x="1020" y="3158"/>
                <a:ext cx="953" cy="231"/>
              </a:xfrm>
              <a:prstGeom prst="rect">
                <a:avLst/>
              </a:prstGeom>
              <a:noFill/>
              <a:ln w="9525">
                <a:noFill/>
                <a:miter lim="800000"/>
                <a:headEnd/>
                <a:tailEnd/>
              </a:ln>
              <a:effectLst/>
            </p:spPr>
            <p:txBody>
              <a:bodyPr>
                <a:spAutoFit/>
              </a:bodyPr>
              <a:lstStyle/>
              <a:p>
                <a:pPr algn="ctr">
                  <a:spcBef>
                    <a:spcPct val="50000"/>
                  </a:spcBef>
                </a:pPr>
                <a:r>
                  <a:rPr lang="zh-CN" altLang="en-US" sz="1800" b="1"/>
                  <a:t>被控对象</a:t>
                </a:r>
              </a:p>
            </p:txBody>
          </p:sp>
          <p:sp>
            <p:nvSpPr>
              <p:cNvPr id="160813" name="Rectangle 45"/>
              <p:cNvSpPr>
                <a:spLocks noChangeArrowheads="1"/>
              </p:cNvSpPr>
              <p:nvPr/>
            </p:nvSpPr>
            <p:spPr bwMode="auto">
              <a:xfrm>
                <a:off x="1020" y="3067"/>
                <a:ext cx="953" cy="454"/>
              </a:xfrm>
              <a:prstGeom prst="rect">
                <a:avLst/>
              </a:prstGeom>
              <a:noFill/>
              <a:ln w="28575">
                <a:solidFill>
                  <a:schemeClr val="tx1"/>
                </a:solidFill>
                <a:miter lim="800000"/>
                <a:headEnd/>
                <a:tailEnd/>
              </a:ln>
              <a:effectLst/>
            </p:spPr>
            <p:txBody>
              <a:bodyPr wrap="none" anchor="ctr"/>
              <a:lstStyle/>
              <a:p>
                <a:endParaRPr lang="zh-CN" altLang="en-US"/>
              </a:p>
            </p:txBody>
          </p:sp>
        </p:grpSp>
        <p:grpSp>
          <p:nvGrpSpPr>
            <p:cNvPr id="160814" name="Group 46"/>
            <p:cNvGrpSpPr>
              <a:grpSpLocks/>
            </p:cNvGrpSpPr>
            <p:nvPr/>
          </p:nvGrpSpPr>
          <p:grpSpPr bwMode="auto">
            <a:xfrm>
              <a:off x="2381" y="1208"/>
              <a:ext cx="522" cy="454"/>
              <a:chOff x="1020" y="3067"/>
              <a:chExt cx="953" cy="454"/>
            </a:xfrm>
          </p:grpSpPr>
          <p:sp>
            <p:nvSpPr>
              <p:cNvPr id="160815" name="Text Box 47"/>
              <p:cNvSpPr txBox="1">
                <a:spLocks noChangeArrowheads="1"/>
              </p:cNvSpPr>
              <p:nvPr/>
            </p:nvSpPr>
            <p:spPr bwMode="auto">
              <a:xfrm>
                <a:off x="1020" y="3158"/>
                <a:ext cx="953" cy="250"/>
              </a:xfrm>
              <a:prstGeom prst="rect">
                <a:avLst/>
              </a:prstGeom>
              <a:noFill/>
              <a:ln w="9525">
                <a:noFill/>
                <a:miter lim="800000"/>
                <a:headEnd/>
                <a:tailEnd/>
              </a:ln>
              <a:effectLst/>
            </p:spPr>
            <p:txBody>
              <a:bodyPr>
                <a:spAutoFit/>
              </a:bodyPr>
              <a:lstStyle/>
              <a:p>
                <a:pPr algn="ctr">
                  <a:spcBef>
                    <a:spcPct val="50000"/>
                  </a:spcBef>
                </a:pPr>
                <a:r>
                  <a:rPr lang="en-US" altLang="zh-CN" b="1"/>
                  <a:t>D/A</a:t>
                </a:r>
              </a:p>
            </p:txBody>
          </p:sp>
          <p:sp>
            <p:nvSpPr>
              <p:cNvPr id="160816" name="Rectangle 48"/>
              <p:cNvSpPr>
                <a:spLocks noChangeArrowheads="1"/>
              </p:cNvSpPr>
              <p:nvPr/>
            </p:nvSpPr>
            <p:spPr bwMode="auto">
              <a:xfrm>
                <a:off x="1020" y="3067"/>
                <a:ext cx="953" cy="454"/>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160817" name="AutoShape 49"/>
            <p:cNvSpPr>
              <a:spLocks noChangeArrowheads="1"/>
            </p:cNvSpPr>
            <p:nvPr/>
          </p:nvSpPr>
          <p:spPr bwMode="auto">
            <a:xfrm>
              <a:off x="589" y="1344"/>
              <a:ext cx="181" cy="182"/>
            </a:xfrm>
            <a:prstGeom prst="flowChartSummingJunction">
              <a:avLst/>
            </a:prstGeom>
            <a:noFill/>
            <a:ln w="28575">
              <a:solidFill>
                <a:schemeClr val="tx1"/>
              </a:solidFill>
              <a:round/>
              <a:headEnd/>
              <a:tailEnd/>
            </a:ln>
            <a:effectLst/>
          </p:spPr>
          <p:txBody>
            <a:bodyPr wrap="none" anchor="ctr"/>
            <a:lstStyle/>
            <a:p>
              <a:endParaRPr lang="zh-CN" altLang="en-US"/>
            </a:p>
          </p:txBody>
        </p:sp>
        <p:sp>
          <p:nvSpPr>
            <p:cNvPr id="160818" name="Line 50"/>
            <p:cNvSpPr>
              <a:spLocks noChangeShapeType="1"/>
            </p:cNvSpPr>
            <p:nvPr/>
          </p:nvSpPr>
          <p:spPr bwMode="auto">
            <a:xfrm>
              <a:off x="295" y="1435"/>
              <a:ext cx="294" cy="0"/>
            </a:xfrm>
            <a:prstGeom prst="line">
              <a:avLst/>
            </a:prstGeom>
            <a:noFill/>
            <a:ln w="28575">
              <a:solidFill>
                <a:schemeClr val="tx1"/>
              </a:solidFill>
              <a:round/>
              <a:headEnd/>
              <a:tailEnd type="triangle" w="med" len="med"/>
            </a:ln>
            <a:effectLst/>
          </p:spPr>
          <p:txBody>
            <a:bodyPr/>
            <a:lstStyle/>
            <a:p>
              <a:endParaRPr lang="zh-CN" altLang="en-US"/>
            </a:p>
          </p:txBody>
        </p:sp>
        <p:sp>
          <p:nvSpPr>
            <p:cNvPr id="160819" name="Line 51"/>
            <p:cNvSpPr>
              <a:spLocks noChangeShapeType="1"/>
            </p:cNvSpPr>
            <p:nvPr/>
          </p:nvSpPr>
          <p:spPr bwMode="auto">
            <a:xfrm>
              <a:off x="771" y="1435"/>
              <a:ext cx="363" cy="0"/>
            </a:xfrm>
            <a:prstGeom prst="line">
              <a:avLst/>
            </a:prstGeom>
            <a:noFill/>
            <a:ln w="28575">
              <a:solidFill>
                <a:schemeClr val="tx1"/>
              </a:solidFill>
              <a:round/>
              <a:headEnd/>
              <a:tailEnd type="triangle" w="med" len="med"/>
            </a:ln>
            <a:effectLst/>
          </p:spPr>
          <p:txBody>
            <a:bodyPr/>
            <a:lstStyle/>
            <a:p>
              <a:endParaRPr lang="zh-CN" altLang="en-US"/>
            </a:p>
          </p:txBody>
        </p:sp>
        <p:sp>
          <p:nvSpPr>
            <p:cNvPr id="160820" name="Line 52"/>
            <p:cNvSpPr>
              <a:spLocks noChangeShapeType="1"/>
            </p:cNvSpPr>
            <p:nvPr/>
          </p:nvSpPr>
          <p:spPr bwMode="auto">
            <a:xfrm>
              <a:off x="1995" y="1435"/>
              <a:ext cx="386" cy="0"/>
            </a:xfrm>
            <a:prstGeom prst="line">
              <a:avLst/>
            </a:prstGeom>
            <a:noFill/>
            <a:ln w="28575">
              <a:solidFill>
                <a:schemeClr val="tx1"/>
              </a:solidFill>
              <a:round/>
              <a:headEnd/>
              <a:tailEnd type="triangle" w="med" len="med"/>
            </a:ln>
            <a:effectLst/>
          </p:spPr>
          <p:txBody>
            <a:bodyPr/>
            <a:lstStyle/>
            <a:p>
              <a:endParaRPr lang="zh-CN" altLang="en-US"/>
            </a:p>
          </p:txBody>
        </p:sp>
        <p:sp>
          <p:nvSpPr>
            <p:cNvPr id="160821" name="Line 53"/>
            <p:cNvSpPr>
              <a:spLocks noChangeShapeType="1"/>
            </p:cNvSpPr>
            <p:nvPr/>
          </p:nvSpPr>
          <p:spPr bwMode="auto">
            <a:xfrm>
              <a:off x="2903" y="1435"/>
              <a:ext cx="453" cy="0"/>
            </a:xfrm>
            <a:prstGeom prst="line">
              <a:avLst/>
            </a:prstGeom>
            <a:noFill/>
            <a:ln w="28575">
              <a:solidFill>
                <a:schemeClr val="tx1"/>
              </a:solidFill>
              <a:round/>
              <a:headEnd/>
              <a:tailEnd type="triangle" w="med" len="med"/>
            </a:ln>
            <a:effectLst/>
          </p:spPr>
          <p:txBody>
            <a:bodyPr/>
            <a:lstStyle/>
            <a:p>
              <a:endParaRPr lang="zh-CN" altLang="en-US"/>
            </a:p>
          </p:txBody>
        </p:sp>
        <p:sp>
          <p:nvSpPr>
            <p:cNvPr id="160822" name="Line 54"/>
            <p:cNvSpPr>
              <a:spLocks noChangeShapeType="1"/>
            </p:cNvSpPr>
            <p:nvPr/>
          </p:nvSpPr>
          <p:spPr bwMode="auto">
            <a:xfrm>
              <a:off x="4196" y="1435"/>
              <a:ext cx="272" cy="0"/>
            </a:xfrm>
            <a:prstGeom prst="line">
              <a:avLst/>
            </a:prstGeom>
            <a:noFill/>
            <a:ln w="28575">
              <a:solidFill>
                <a:schemeClr val="tx1"/>
              </a:solidFill>
              <a:round/>
              <a:headEnd/>
              <a:tailEnd type="triangle" w="med" len="med"/>
            </a:ln>
            <a:effectLst/>
          </p:spPr>
          <p:txBody>
            <a:bodyPr/>
            <a:lstStyle/>
            <a:p>
              <a:endParaRPr lang="zh-CN" altLang="en-US"/>
            </a:p>
          </p:txBody>
        </p:sp>
        <p:sp>
          <p:nvSpPr>
            <p:cNvPr id="160823" name="Line 55"/>
            <p:cNvSpPr>
              <a:spLocks noChangeShapeType="1"/>
            </p:cNvSpPr>
            <p:nvPr/>
          </p:nvSpPr>
          <p:spPr bwMode="auto">
            <a:xfrm>
              <a:off x="5216" y="1435"/>
              <a:ext cx="317" cy="0"/>
            </a:xfrm>
            <a:prstGeom prst="line">
              <a:avLst/>
            </a:prstGeom>
            <a:noFill/>
            <a:ln w="28575">
              <a:solidFill>
                <a:schemeClr val="tx1"/>
              </a:solidFill>
              <a:round/>
              <a:headEnd/>
              <a:tailEnd type="triangle" w="med" len="med"/>
            </a:ln>
            <a:effectLst/>
          </p:spPr>
          <p:txBody>
            <a:bodyPr/>
            <a:lstStyle/>
            <a:p>
              <a:endParaRPr lang="zh-CN" altLang="en-US"/>
            </a:p>
          </p:txBody>
        </p:sp>
        <p:grpSp>
          <p:nvGrpSpPr>
            <p:cNvPr id="160824" name="Group 56"/>
            <p:cNvGrpSpPr>
              <a:grpSpLocks/>
            </p:cNvGrpSpPr>
            <p:nvPr/>
          </p:nvGrpSpPr>
          <p:grpSpPr bwMode="auto">
            <a:xfrm>
              <a:off x="1633" y="1917"/>
              <a:ext cx="521" cy="454"/>
              <a:chOff x="1020" y="3067"/>
              <a:chExt cx="953" cy="454"/>
            </a:xfrm>
          </p:grpSpPr>
          <p:sp>
            <p:nvSpPr>
              <p:cNvPr id="160825" name="Text Box 57"/>
              <p:cNvSpPr txBox="1">
                <a:spLocks noChangeArrowheads="1"/>
              </p:cNvSpPr>
              <p:nvPr/>
            </p:nvSpPr>
            <p:spPr bwMode="auto">
              <a:xfrm>
                <a:off x="1020" y="3158"/>
                <a:ext cx="953" cy="250"/>
              </a:xfrm>
              <a:prstGeom prst="rect">
                <a:avLst/>
              </a:prstGeom>
              <a:noFill/>
              <a:ln w="9525">
                <a:noFill/>
                <a:miter lim="800000"/>
                <a:headEnd/>
                <a:tailEnd/>
              </a:ln>
              <a:effectLst/>
            </p:spPr>
            <p:txBody>
              <a:bodyPr>
                <a:spAutoFit/>
              </a:bodyPr>
              <a:lstStyle/>
              <a:p>
                <a:pPr algn="ctr">
                  <a:spcBef>
                    <a:spcPct val="50000"/>
                  </a:spcBef>
                </a:pPr>
                <a:r>
                  <a:rPr lang="en-US" altLang="zh-CN" b="1"/>
                  <a:t>A/D</a:t>
                </a:r>
              </a:p>
            </p:txBody>
          </p:sp>
          <p:sp>
            <p:nvSpPr>
              <p:cNvPr id="160826" name="Rectangle 58"/>
              <p:cNvSpPr>
                <a:spLocks noChangeArrowheads="1"/>
              </p:cNvSpPr>
              <p:nvPr/>
            </p:nvSpPr>
            <p:spPr bwMode="auto">
              <a:xfrm>
                <a:off x="1020" y="3067"/>
                <a:ext cx="953" cy="454"/>
              </a:xfrm>
              <a:prstGeom prst="rect">
                <a:avLst/>
              </a:prstGeom>
              <a:noFill/>
              <a:ln w="28575">
                <a:solidFill>
                  <a:schemeClr val="tx1"/>
                </a:solidFill>
                <a:miter lim="800000"/>
                <a:headEnd/>
                <a:tailEnd/>
              </a:ln>
              <a:effectLst/>
            </p:spPr>
            <p:txBody>
              <a:bodyPr wrap="none" anchor="ctr"/>
              <a:lstStyle/>
              <a:p>
                <a:endParaRPr lang="zh-CN" altLang="en-US"/>
              </a:p>
            </p:txBody>
          </p:sp>
        </p:grpSp>
        <p:grpSp>
          <p:nvGrpSpPr>
            <p:cNvPr id="160827" name="Group 59"/>
            <p:cNvGrpSpPr>
              <a:grpSpLocks/>
            </p:cNvGrpSpPr>
            <p:nvPr/>
          </p:nvGrpSpPr>
          <p:grpSpPr bwMode="auto">
            <a:xfrm>
              <a:off x="2676" y="1917"/>
              <a:ext cx="748" cy="454"/>
              <a:chOff x="2812" y="3453"/>
              <a:chExt cx="748" cy="454"/>
            </a:xfrm>
          </p:grpSpPr>
          <p:sp>
            <p:nvSpPr>
              <p:cNvPr id="160828" name="Rectangle 60"/>
              <p:cNvSpPr>
                <a:spLocks noChangeArrowheads="1"/>
              </p:cNvSpPr>
              <p:nvPr/>
            </p:nvSpPr>
            <p:spPr bwMode="auto">
              <a:xfrm>
                <a:off x="2812" y="3453"/>
                <a:ext cx="748" cy="454"/>
              </a:xfrm>
              <a:prstGeom prst="rect">
                <a:avLst/>
              </a:prstGeom>
              <a:noFill/>
              <a:ln w="28575">
                <a:solidFill>
                  <a:schemeClr val="tx1"/>
                </a:solidFill>
                <a:miter lim="800000"/>
                <a:headEnd/>
                <a:tailEnd/>
              </a:ln>
              <a:effectLst/>
            </p:spPr>
            <p:txBody>
              <a:bodyPr wrap="none" anchor="ctr"/>
              <a:lstStyle/>
              <a:p>
                <a:endParaRPr lang="zh-CN" altLang="en-US"/>
              </a:p>
            </p:txBody>
          </p:sp>
          <p:sp>
            <p:nvSpPr>
              <p:cNvPr id="160829" name="Freeform 61"/>
              <p:cNvSpPr>
                <a:spLocks/>
              </p:cNvSpPr>
              <p:nvPr/>
            </p:nvSpPr>
            <p:spPr bwMode="auto">
              <a:xfrm>
                <a:off x="2903" y="3584"/>
                <a:ext cx="344" cy="118"/>
              </a:xfrm>
              <a:custGeom>
                <a:avLst/>
                <a:gdLst/>
                <a:ahLst/>
                <a:cxnLst>
                  <a:cxn ang="0">
                    <a:pos x="0" y="118"/>
                  </a:cxn>
                  <a:cxn ang="0">
                    <a:pos x="225" y="115"/>
                  </a:cxn>
                  <a:cxn ang="0">
                    <a:pos x="344" y="0"/>
                  </a:cxn>
                </a:cxnLst>
                <a:rect l="0" t="0" r="r" b="b"/>
                <a:pathLst>
                  <a:path w="344" h="118">
                    <a:moveTo>
                      <a:pt x="0" y="118"/>
                    </a:moveTo>
                    <a:lnTo>
                      <a:pt x="225" y="115"/>
                    </a:lnTo>
                    <a:lnTo>
                      <a:pt x="344" y="0"/>
                    </a:lnTo>
                  </a:path>
                </a:pathLst>
              </a:custGeom>
              <a:noFill/>
              <a:ln w="28575" cmpd="sng">
                <a:solidFill>
                  <a:schemeClr val="tx1"/>
                </a:solidFill>
                <a:round/>
                <a:headEnd type="none" w="med" len="med"/>
                <a:tailEnd type="none" w="med" len="med"/>
              </a:ln>
              <a:effectLst/>
            </p:spPr>
            <p:txBody>
              <a:bodyPr/>
              <a:lstStyle/>
              <a:p>
                <a:endParaRPr lang="zh-CN" altLang="en-US"/>
              </a:p>
            </p:txBody>
          </p:sp>
          <p:sp>
            <p:nvSpPr>
              <p:cNvPr id="160830" name="Line 62"/>
              <p:cNvSpPr>
                <a:spLocks noChangeShapeType="1"/>
              </p:cNvSpPr>
              <p:nvPr/>
            </p:nvSpPr>
            <p:spPr bwMode="auto">
              <a:xfrm>
                <a:off x="3220" y="3702"/>
                <a:ext cx="228" cy="0"/>
              </a:xfrm>
              <a:prstGeom prst="line">
                <a:avLst/>
              </a:prstGeom>
              <a:noFill/>
              <a:ln w="28575">
                <a:solidFill>
                  <a:schemeClr val="tx1"/>
                </a:solidFill>
                <a:round/>
                <a:headEnd/>
                <a:tailEnd/>
              </a:ln>
              <a:effectLst/>
            </p:spPr>
            <p:txBody>
              <a:bodyPr/>
              <a:lstStyle/>
              <a:p>
                <a:endParaRPr lang="zh-CN" altLang="en-US"/>
              </a:p>
            </p:txBody>
          </p:sp>
        </p:grpSp>
        <p:grpSp>
          <p:nvGrpSpPr>
            <p:cNvPr id="160831" name="Group 63"/>
            <p:cNvGrpSpPr>
              <a:grpSpLocks/>
            </p:cNvGrpSpPr>
            <p:nvPr/>
          </p:nvGrpSpPr>
          <p:grpSpPr bwMode="auto">
            <a:xfrm>
              <a:off x="3945" y="1916"/>
              <a:ext cx="795" cy="454"/>
              <a:chOff x="1020" y="3067"/>
              <a:chExt cx="953" cy="454"/>
            </a:xfrm>
          </p:grpSpPr>
          <p:sp>
            <p:nvSpPr>
              <p:cNvPr id="160832" name="Text Box 64"/>
              <p:cNvSpPr txBox="1">
                <a:spLocks noChangeArrowheads="1"/>
              </p:cNvSpPr>
              <p:nvPr/>
            </p:nvSpPr>
            <p:spPr bwMode="auto">
              <a:xfrm>
                <a:off x="1020" y="3158"/>
                <a:ext cx="953" cy="231"/>
              </a:xfrm>
              <a:prstGeom prst="rect">
                <a:avLst/>
              </a:prstGeom>
              <a:noFill/>
              <a:ln w="9525">
                <a:noFill/>
                <a:miter lim="800000"/>
                <a:headEnd/>
                <a:tailEnd/>
              </a:ln>
              <a:effectLst/>
            </p:spPr>
            <p:txBody>
              <a:bodyPr>
                <a:spAutoFit/>
              </a:bodyPr>
              <a:lstStyle/>
              <a:p>
                <a:pPr algn="ctr">
                  <a:spcBef>
                    <a:spcPct val="50000"/>
                  </a:spcBef>
                </a:pPr>
                <a:r>
                  <a:rPr lang="zh-CN" altLang="en-US" sz="1800" b="1"/>
                  <a:t>测量变送</a:t>
                </a:r>
              </a:p>
            </p:txBody>
          </p:sp>
          <p:sp>
            <p:nvSpPr>
              <p:cNvPr id="160833" name="Rectangle 65"/>
              <p:cNvSpPr>
                <a:spLocks noChangeArrowheads="1"/>
              </p:cNvSpPr>
              <p:nvPr/>
            </p:nvSpPr>
            <p:spPr bwMode="auto">
              <a:xfrm>
                <a:off x="1020" y="3067"/>
                <a:ext cx="953" cy="454"/>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160834" name="Line 66"/>
            <p:cNvSpPr>
              <a:spLocks noChangeShapeType="1"/>
            </p:cNvSpPr>
            <p:nvPr/>
          </p:nvSpPr>
          <p:spPr bwMode="auto">
            <a:xfrm flipH="1">
              <a:off x="3424" y="2144"/>
              <a:ext cx="522" cy="0"/>
            </a:xfrm>
            <a:prstGeom prst="line">
              <a:avLst/>
            </a:prstGeom>
            <a:noFill/>
            <a:ln w="28575">
              <a:solidFill>
                <a:schemeClr val="tx1"/>
              </a:solidFill>
              <a:round/>
              <a:headEnd/>
              <a:tailEnd type="triangle" w="med" len="med"/>
            </a:ln>
            <a:effectLst/>
          </p:spPr>
          <p:txBody>
            <a:bodyPr/>
            <a:lstStyle/>
            <a:p>
              <a:endParaRPr lang="zh-CN" altLang="en-US"/>
            </a:p>
          </p:txBody>
        </p:sp>
        <p:sp>
          <p:nvSpPr>
            <p:cNvPr id="160835" name="Line 67"/>
            <p:cNvSpPr>
              <a:spLocks noChangeShapeType="1"/>
            </p:cNvSpPr>
            <p:nvPr/>
          </p:nvSpPr>
          <p:spPr bwMode="auto">
            <a:xfrm flipH="1">
              <a:off x="2154" y="2144"/>
              <a:ext cx="522" cy="0"/>
            </a:xfrm>
            <a:prstGeom prst="line">
              <a:avLst/>
            </a:prstGeom>
            <a:noFill/>
            <a:ln w="28575">
              <a:solidFill>
                <a:schemeClr val="tx1"/>
              </a:solidFill>
              <a:round/>
              <a:headEnd/>
              <a:tailEnd type="triangle" w="med" len="med"/>
            </a:ln>
            <a:effectLst/>
          </p:spPr>
          <p:txBody>
            <a:bodyPr/>
            <a:lstStyle/>
            <a:p>
              <a:endParaRPr lang="zh-CN" altLang="en-US"/>
            </a:p>
          </p:txBody>
        </p:sp>
        <p:sp>
          <p:nvSpPr>
            <p:cNvPr id="160836" name="Freeform 68"/>
            <p:cNvSpPr>
              <a:spLocks/>
            </p:cNvSpPr>
            <p:nvPr/>
          </p:nvSpPr>
          <p:spPr bwMode="auto">
            <a:xfrm>
              <a:off x="681" y="1527"/>
              <a:ext cx="952" cy="610"/>
            </a:xfrm>
            <a:custGeom>
              <a:avLst/>
              <a:gdLst/>
              <a:ahLst/>
              <a:cxnLst>
                <a:cxn ang="0">
                  <a:pos x="885" y="589"/>
                </a:cxn>
                <a:cxn ang="0">
                  <a:pos x="0" y="586"/>
                </a:cxn>
                <a:cxn ang="0">
                  <a:pos x="0" y="0"/>
                </a:cxn>
              </a:cxnLst>
              <a:rect l="0" t="0" r="r" b="b"/>
              <a:pathLst>
                <a:path w="885" h="589">
                  <a:moveTo>
                    <a:pt x="885" y="589"/>
                  </a:moveTo>
                  <a:lnTo>
                    <a:pt x="0" y="586"/>
                  </a:lnTo>
                  <a:lnTo>
                    <a:pt x="0" y="0"/>
                  </a:ln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160837" name="Freeform 69"/>
            <p:cNvSpPr>
              <a:spLocks/>
            </p:cNvSpPr>
            <p:nvPr/>
          </p:nvSpPr>
          <p:spPr bwMode="auto">
            <a:xfrm>
              <a:off x="4740" y="1435"/>
              <a:ext cx="637" cy="702"/>
            </a:xfrm>
            <a:custGeom>
              <a:avLst/>
              <a:gdLst/>
              <a:ahLst/>
              <a:cxnLst>
                <a:cxn ang="0">
                  <a:pos x="567" y="0"/>
                </a:cxn>
                <a:cxn ang="0">
                  <a:pos x="569" y="678"/>
                </a:cxn>
                <a:cxn ang="0">
                  <a:pos x="0" y="680"/>
                </a:cxn>
              </a:cxnLst>
              <a:rect l="0" t="0" r="r" b="b"/>
              <a:pathLst>
                <a:path w="569" h="680">
                  <a:moveTo>
                    <a:pt x="567" y="0"/>
                  </a:moveTo>
                  <a:lnTo>
                    <a:pt x="569" y="678"/>
                  </a:lnTo>
                  <a:lnTo>
                    <a:pt x="0" y="680"/>
                  </a:ln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160838" name="Text Box 70"/>
            <p:cNvSpPr txBox="1">
              <a:spLocks noChangeArrowheads="1"/>
            </p:cNvSpPr>
            <p:nvPr/>
          </p:nvSpPr>
          <p:spPr bwMode="auto">
            <a:xfrm>
              <a:off x="5239" y="1163"/>
              <a:ext cx="340" cy="231"/>
            </a:xfrm>
            <a:prstGeom prst="rect">
              <a:avLst/>
            </a:prstGeom>
            <a:noFill/>
            <a:ln w="9525">
              <a:noFill/>
              <a:miter lim="800000"/>
              <a:headEnd/>
              <a:tailEnd/>
            </a:ln>
            <a:effectLst/>
          </p:spPr>
          <p:txBody>
            <a:bodyPr>
              <a:spAutoFit/>
            </a:bodyPr>
            <a:lstStyle/>
            <a:p>
              <a:pPr>
                <a:spcBef>
                  <a:spcPct val="50000"/>
                </a:spcBef>
              </a:pPr>
              <a:r>
                <a:rPr lang="en-US" altLang="zh-CN" sz="1800" b="1" i="1"/>
                <a:t>y</a:t>
              </a:r>
              <a:r>
                <a:rPr lang="en-US" altLang="zh-CN" sz="1800" b="1"/>
                <a:t>(</a:t>
              </a:r>
              <a:r>
                <a:rPr lang="en-US" altLang="zh-CN" sz="1800" b="1" i="1"/>
                <a:t>t</a:t>
              </a:r>
              <a:r>
                <a:rPr lang="en-US" altLang="zh-CN" sz="1800" b="1"/>
                <a:t>)</a:t>
              </a:r>
            </a:p>
          </p:txBody>
        </p:sp>
        <p:sp>
          <p:nvSpPr>
            <p:cNvPr id="160839" name="Text Box 71"/>
            <p:cNvSpPr txBox="1">
              <a:spLocks noChangeArrowheads="1"/>
            </p:cNvSpPr>
            <p:nvPr/>
          </p:nvSpPr>
          <p:spPr bwMode="auto">
            <a:xfrm>
              <a:off x="3515" y="1883"/>
              <a:ext cx="454" cy="231"/>
            </a:xfrm>
            <a:prstGeom prst="rect">
              <a:avLst/>
            </a:prstGeom>
            <a:noFill/>
            <a:ln w="9525">
              <a:noFill/>
              <a:miter lim="800000"/>
              <a:headEnd/>
              <a:tailEnd/>
            </a:ln>
            <a:effectLst/>
          </p:spPr>
          <p:txBody>
            <a:bodyPr>
              <a:spAutoFit/>
            </a:bodyPr>
            <a:lstStyle/>
            <a:p>
              <a:pPr>
                <a:spcBef>
                  <a:spcPct val="50000"/>
                </a:spcBef>
              </a:pPr>
              <a:r>
                <a:rPr lang="en-US" altLang="zh-CN" sz="1800" b="1" i="1"/>
                <a:t>y</a:t>
              </a:r>
              <a:r>
                <a:rPr lang="en-US" altLang="zh-CN" sz="1800" b="1"/>
                <a:t>(</a:t>
              </a:r>
              <a:r>
                <a:rPr lang="en-US" altLang="zh-CN" sz="1800" b="1" i="1"/>
                <a:t>t</a:t>
              </a:r>
              <a:r>
                <a:rPr lang="en-US" altLang="zh-CN" sz="1800" b="1"/>
                <a:t>)</a:t>
              </a:r>
            </a:p>
          </p:txBody>
        </p:sp>
        <p:sp>
          <p:nvSpPr>
            <p:cNvPr id="160840" name="Text Box 72"/>
            <p:cNvSpPr txBox="1">
              <a:spLocks noChangeArrowheads="1"/>
            </p:cNvSpPr>
            <p:nvPr/>
          </p:nvSpPr>
          <p:spPr bwMode="auto">
            <a:xfrm>
              <a:off x="2222" y="1883"/>
              <a:ext cx="454" cy="231"/>
            </a:xfrm>
            <a:prstGeom prst="rect">
              <a:avLst/>
            </a:prstGeom>
            <a:noFill/>
            <a:ln w="9525">
              <a:noFill/>
              <a:miter lim="800000"/>
              <a:headEnd/>
              <a:tailEnd/>
            </a:ln>
            <a:effectLst/>
          </p:spPr>
          <p:txBody>
            <a:bodyPr>
              <a:spAutoFit/>
            </a:bodyPr>
            <a:lstStyle/>
            <a:p>
              <a:pPr>
                <a:spcBef>
                  <a:spcPct val="50000"/>
                </a:spcBef>
              </a:pPr>
              <a:r>
                <a:rPr lang="en-US" altLang="zh-CN" sz="1800" b="1" i="1"/>
                <a:t>y</a:t>
              </a:r>
              <a:r>
                <a:rPr lang="en-US" altLang="zh-CN" sz="1800" b="1" i="1" baseline="30000"/>
                <a:t>*</a:t>
              </a:r>
              <a:r>
                <a:rPr lang="en-US" altLang="zh-CN" sz="1800" b="1"/>
                <a:t>(</a:t>
              </a:r>
              <a:r>
                <a:rPr lang="en-US" altLang="zh-CN" sz="1800" b="1" i="1"/>
                <a:t>t</a:t>
              </a:r>
              <a:r>
                <a:rPr lang="en-US" altLang="zh-CN" sz="1800" b="1"/>
                <a:t>)</a:t>
              </a:r>
            </a:p>
          </p:txBody>
        </p:sp>
        <p:sp>
          <p:nvSpPr>
            <p:cNvPr id="160841" name="Text Box 73"/>
            <p:cNvSpPr txBox="1">
              <a:spLocks noChangeArrowheads="1"/>
            </p:cNvSpPr>
            <p:nvPr/>
          </p:nvSpPr>
          <p:spPr bwMode="auto">
            <a:xfrm>
              <a:off x="249" y="1729"/>
              <a:ext cx="454" cy="231"/>
            </a:xfrm>
            <a:prstGeom prst="rect">
              <a:avLst/>
            </a:prstGeom>
            <a:noFill/>
            <a:ln w="9525">
              <a:noFill/>
              <a:miter lim="800000"/>
              <a:headEnd/>
              <a:tailEnd/>
            </a:ln>
            <a:effectLst/>
          </p:spPr>
          <p:txBody>
            <a:bodyPr>
              <a:spAutoFit/>
            </a:bodyPr>
            <a:lstStyle/>
            <a:p>
              <a:pPr>
                <a:spcBef>
                  <a:spcPct val="50000"/>
                </a:spcBef>
              </a:pPr>
              <a:r>
                <a:rPr lang="en-US" altLang="zh-CN" sz="1800" b="1" i="1"/>
                <a:t>y</a:t>
              </a:r>
              <a:r>
                <a:rPr lang="en-US" altLang="zh-CN" sz="1800" b="1"/>
                <a:t>(</a:t>
              </a:r>
              <a:r>
                <a:rPr lang="en-US" altLang="zh-CN" sz="1800" b="1" i="1"/>
                <a:t>kT</a:t>
              </a:r>
              <a:r>
                <a:rPr lang="en-US" altLang="zh-CN" sz="1800" b="1"/>
                <a:t>)</a:t>
              </a:r>
            </a:p>
          </p:txBody>
        </p:sp>
        <p:sp>
          <p:nvSpPr>
            <p:cNvPr id="160842" name="Text Box 74"/>
            <p:cNvSpPr txBox="1">
              <a:spLocks noChangeArrowheads="1"/>
            </p:cNvSpPr>
            <p:nvPr/>
          </p:nvSpPr>
          <p:spPr bwMode="auto">
            <a:xfrm>
              <a:off x="158" y="1185"/>
              <a:ext cx="454" cy="231"/>
            </a:xfrm>
            <a:prstGeom prst="rect">
              <a:avLst/>
            </a:prstGeom>
            <a:noFill/>
            <a:ln w="9525">
              <a:noFill/>
              <a:miter lim="800000"/>
              <a:headEnd/>
              <a:tailEnd/>
            </a:ln>
            <a:effectLst/>
          </p:spPr>
          <p:txBody>
            <a:bodyPr>
              <a:spAutoFit/>
            </a:bodyPr>
            <a:lstStyle/>
            <a:p>
              <a:pPr>
                <a:spcBef>
                  <a:spcPct val="50000"/>
                </a:spcBef>
              </a:pPr>
              <a:r>
                <a:rPr lang="en-US" altLang="zh-CN" sz="1800" b="1" i="1"/>
                <a:t>r</a:t>
              </a:r>
              <a:r>
                <a:rPr lang="en-US" altLang="zh-CN" sz="1800" b="1"/>
                <a:t>(</a:t>
              </a:r>
              <a:r>
                <a:rPr lang="en-US" altLang="zh-CN" sz="1800" b="1" i="1"/>
                <a:t>kT</a:t>
              </a:r>
              <a:r>
                <a:rPr lang="en-US" altLang="zh-CN" sz="1800" b="1"/>
                <a:t>)</a:t>
              </a:r>
            </a:p>
          </p:txBody>
        </p:sp>
        <p:sp>
          <p:nvSpPr>
            <p:cNvPr id="160843" name="Text Box 75"/>
            <p:cNvSpPr txBox="1">
              <a:spLocks noChangeArrowheads="1"/>
            </p:cNvSpPr>
            <p:nvPr/>
          </p:nvSpPr>
          <p:spPr bwMode="auto">
            <a:xfrm>
              <a:off x="748" y="1223"/>
              <a:ext cx="454" cy="212"/>
            </a:xfrm>
            <a:prstGeom prst="rect">
              <a:avLst/>
            </a:prstGeom>
            <a:noFill/>
            <a:ln w="9525">
              <a:noFill/>
              <a:miter lim="800000"/>
              <a:headEnd/>
              <a:tailEnd/>
            </a:ln>
            <a:effectLst/>
          </p:spPr>
          <p:txBody>
            <a:bodyPr>
              <a:spAutoFit/>
            </a:bodyPr>
            <a:lstStyle/>
            <a:p>
              <a:pPr>
                <a:spcBef>
                  <a:spcPct val="50000"/>
                </a:spcBef>
              </a:pPr>
              <a:r>
                <a:rPr lang="en-US" altLang="zh-CN" sz="1600" b="1" i="1"/>
                <a:t>e</a:t>
              </a:r>
              <a:r>
                <a:rPr lang="en-US" altLang="zh-CN" sz="1600" b="1"/>
                <a:t>(</a:t>
              </a:r>
              <a:r>
                <a:rPr lang="en-US" altLang="zh-CN" sz="1600" b="1" i="1"/>
                <a:t>kT</a:t>
              </a:r>
              <a:r>
                <a:rPr lang="en-US" altLang="zh-CN" sz="1600" b="1"/>
                <a:t>)</a:t>
              </a:r>
            </a:p>
          </p:txBody>
        </p:sp>
        <p:sp>
          <p:nvSpPr>
            <p:cNvPr id="160844" name="Text Box 76"/>
            <p:cNvSpPr txBox="1">
              <a:spLocks noChangeArrowheads="1"/>
            </p:cNvSpPr>
            <p:nvPr/>
          </p:nvSpPr>
          <p:spPr bwMode="auto">
            <a:xfrm>
              <a:off x="1995" y="1208"/>
              <a:ext cx="454" cy="212"/>
            </a:xfrm>
            <a:prstGeom prst="rect">
              <a:avLst/>
            </a:prstGeom>
            <a:noFill/>
            <a:ln w="9525">
              <a:noFill/>
              <a:miter lim="800000"/>
              <a:headEnd/>
              <a:tailEnd/>
            </a:ln>
            <a:effectLst/>
          </p:spPr>
          <p:txBody>
            <a:bodyPr>
              <a:spAutoFit/>
            </a:bodyPr>
            <a:lstStyle/>
            <a:p>
              <a:pPr>
                <a:spcBef>
                  <a:spcPct val="50000"/>
                </a:spcBef>
              </a:pPr>
              <a:r>
                <a:rPr lang="en-US" altLang="zh-CN" sz="1600" b="1" i="1"/>
                <a:t>u</a:t>
              </a:r>
              <a:r>
                <a:rPr lang="en-US" altLang="zh-CN" sz="1600" b="1"/>
                <a:t>(</a:t>
              </a:r>
              <a:r>
                <a:rPr lang="en-US" altLang="zh-CN" sz="1600" b="1" i="1"/>
                <a:t>kT</a:t>
              </a:r>
              <a:r>
                <a:rPr lang="en-US" altLang="zh-CN" sz="1600" b="1"/>
                <a:t>)</a:t>
              </a:r>
            </a:p>
          </p:txBody>
        </p:sp>
        <p:sp>
          <p:nvSpPr>
            <p:cNvPr id="160845" name="Text Box 77"/>
            <p:cNvSpPr txBox="1">
              <a:spLocks noChangeArrowheads="1"/>
            </p:cNvSpPr>
            <p:nvPr/>
          </p:nvSpPr>
          <p:spPr bwMode="auto">
            <a:xfrm>
              <a:off x="2902" y="1208"/>
              <a:ext cx="454" cy="212"/>
            </a:xfrm>
            <a:prstGeom prst="rect">
              <a:avLst/>
            </a:prstGeom>
            <a:noFill/>
            <a:ln w="9525">
              <a:noFill/>
              <a:miter lim="800000"/>
              <a:headEnd/>
              <a:tailEnd/>
            </a:ln>
            <a:effectLst/>
          </p:spPr>
          <p:txBody>
            <a:bodyPr>
              <a:spAutoFit/>
            </a:bodyPr>
            <a:lstStyle/>
            <a:p>
              <a:pPr>
                <a:spcBef>
                  <a:spcPct val="50000"/>
                </a:spcBef>
              </a:pPr>
              <a:r>
                <a:rPr lang="en-US" altLang="zh-CN" sz="1600" b="1" i="1"/>
                <a:t>u*</a:t>
              </a:r>
              <a:r>
                <a:rPr lang="en-US" altLang="zh-CN" sz="1600" b="1"/>
                <a:t>(</a:t>
              </a:r>
              <a:r>
                <a:rPr lang="en-US" altLang="zh-CN" sz="1600" b="1" i="1"/>
                <a:t>kT</a:t>
              </a:r>
              <a:r>
                <a:rPr lang="en-US" altLang="zh-CN" sz="1600" b="1"/>
                <a:t>)</a:t>
              </a:r>
            </a:p>
          </p:txBody>
        </p:sp>
        <p:sp>
          <p:nvSpPr>
            <p:cNvPr id="160846" name="Text Box 78"/>
            <p:cNvSpPr txBox="1">
              <a:spLocks noChangeArrowheads="1"/>
            </p:cNvSpPr>
            <p:nvPr/>
          </p:nvSpPr>
          <p:spPr bwMode="auto">
            <a:xfrm>
              <a:off x="340" y="1412"/>
              <a:ext cx="249" cy="231"/>
            </a:xfrm>
            <a:prstGeom prst="rect">
              <a:avLst/>
            </a:prstGeom>
            <a:noFill/>
            <a:ln w="9525">
              <a:noFill/>
              <a:miter lim="800000"/>
              <a:headEnd/>
              <a:tailEnd/>
            </a:ln>
            <a:effectLst/>
          </p:spPr>
          <p:txBody>
            <a:bodyPr>
              <a:spAutoFit/>
            </a:bodyPr>
            <a:lstStyle/>
            <a:p>
              <a:pPr>
                <a:spcBef>
                  <a:spcPct val="50000"/>
                </a:spcBef>
              </a:pPr>
              <a:r>
                <a:rPr lang="en-US" altLang="zh-CN" sz="1800" b="1" i="1"/>
                <a:t>+</a:t>
              </a:r>
              <a:endParaRPr lang="en-US" altLang="zh-CN" sz="1800" b="1"/>
            </a:p>
          </p:txBody>
        </p:sp>
        <p:sp>
          <p:nvSpPr>
            <p:cNvPr id="160847" name="Text Box 79"/>
            <p:cNvSpPr txBox="1">
              <a:spLocks noChangeArrowheads="1"/>
            </p:cNvSpPr>
            <p:nvPr/>
          </p:nvSpPr>
          <p:spPr bwMode="auto">
            <a:xfrm>
              <a:off x="521" y="1503"/>
              <a:ext cx="249" cy="250"/>
            </a:xfrm>
            <a:prstGeom prst="rect">
              <a:avLst/>
            </a:prstGeom>
            <a:noFill/>
            <a:ln w="9525">
              <a:noFill/>
              <a:miter lim="800000"/>
              <a:headEnd/>
              <a:tailEnd/>
            </a:ln>
            <a:effectLst/>
          </p:spPr>
          <p:txBody>
            <a:bodyPr>
              <a:spAutoFit/>
            </a:bodyPr>
            <a:lstStyle/>
            <a:p>
              <a:pPr>
                <a:spcBef>
                  <a:spcPct val="50000"/>
                </a:spcBef>
              </a:pPr>
              <a:r>
                <a:rPr lang="en-US" altLang="zh-CN" b="1" i="1"/>
                <a:t>-</a:t>
              </a:r>
              <a:endParaRPr lang="en-US" altLang="zh-CN" b="1"/>
            </a:p>
          </p:txBody>
        </p:sp>
        <p:sp>
          <p:nvSpPr>
            <p:cNvPr id="160848" name="Text Box 80"/>
            <p:cNvSpPr txBox="1">
              <a:spLocks noChangeArrowheads="1"/>
            </p:cNvSpPr>
            <p:nvPr/>
          </p:nvSpPr>
          <p:spPr bwMode="auto">
            <a:xfrm>
              <a:off x="1270" y="981"/>
              <a:ext cx="635" cy="231"/>
            </a:xfrm>
            <a:prstGeom prst="rect">
              <a:avLst/>
            </a:prstGeom>
            <a:noFill/>
            <a:ln w="9525">
              <a:noFill/>
              <a:miter lim="800000"/>
              <a:headEnd/>
              <a:tailEnd/>
            </a:ln>
            <a:effectLst/>
          </p:spPr>
          <p:txBody>
            <a:bodyPr>
              <a:spAutoFit/>
            </a:bodyPr>
            <a:lstStyle/>
            <a:p>
              <a:pPr>
                <a:spcBef>
                  <a:spcPct val="50000"/>
                </a:spcBef>
              </a:pPr>
              <a:r>
                <a:rPr lang="zh-CN" altLang="en-US" sz="1800" b="1"/>
                <a:t>计算机</a:t>
              </a:r>
            </a:p>
          </p:txBody>
        </p:sp>
        <p:sp>
          <p:nvSpPr>
            <p:cNvPr id="160849" name="Text Box 81"/>
            <p:cNvSpPr txBox="1">
              <a:spLocks noChangeArrowheads="1"/>
            </p:cNvSpPr>
            <p:nvPr/>
          </p:nvSpPr>
          <p:spPr bwMode="auto">
            <a:xfrm>
              <a:off x="2699" y="1683"/>
              <a:ext cx="748" cy="231"/>
            </a:xfrm>
            <a:prstGeom prst="rect">
              <a:avLst/>
            </a:prstGeom>
            <a:noFill/>
            <a:ln w="9525">
              <a:noFill/>
              <a:miter lim="800000"/>
              <a:headEnd/>
              <a:tailEnd/>
            </a:ln>
            <a:effectLst/>
          </p:spPr>
          <p:txBody>
            <a:bodyPr>
              <a:spAutoFit/>
            </a:bodyPr>
            <a:lstStyle/>
            <a:p>
              <a:pPr>
                <a:spcBef>
                  <a:spcPct val="50000"/>
                </a:spcBef>
              </a:pPr>
              <a:r>
                <a:rPr lang="zh-CN" altLang="en-US" sz="1800" b="1"/>
                <a:t>采样开关</a:t>
              </a:r>
            </a:p>
          </p:txBody>
        </p:sp>
      </p:grpSp>
      <p:sp>
        <p:nvSpPr>
          <p:cNvPr id="160850" name="Line 82"/>
          <p:cNvSpPr>
            <a:spLocks noChangeShapeType="1"/>
          </p:cNvSpPr>
          <p:nvPr/>
        </p:nvSpPr>
        <p:spPr bwMode="auto">
          <a:xfrm>
            <a:off x="1079500" y="3284538"/>
            <a:ext cx="0" cy="792162"/>
          </a:xfrm>
          <a:prstGeom prst="line">
            <a:avLst/>
          </a:prstGeom>
          <a:noFill/>
          <a:ln w="28575">
            <a:solidFill>
              <a:srgbClr val="FF0000"/>
            </a:solidFill>
            <a:round/>
            <a:headEnd/>
            <a:tailEnd type="triangle" w="med" len="med"/>
          </a:ln>
          <a:effectLst/>
        </p:spPr>
        <p:txBody>
          <a:bodyPr/>
          <a:lstStyle/>
          <a:p>
            <a:endParaRPr lang="zh-CN" altLang="en-US"/>
          </a:p>
        </p:txBody>
      </p:sp>
      <p:sp>
        <p:nvSpPr>
          <p:cNvPr id="160851" name="Text Box 83"/>
          <p:cNvSpPr txBox="1">
            <a:spLocks noChangeArrowheads="1"/>
          </p:cNvSpPr>
          <p:nvPr/>
        </p:nvSpPr>
        <p:spPr bwMode="auto">
          <a:xfrm>
            <a:off x="1187450" y="3465513"/>
            <a:ext cx="973138" cy="396875"/>
          </a:xfrm>
          <a:prstGeom prst="rect">
            <a:avLst/>
          </a:prstGeom>
          <a:noFill/>
          <a:ln w="9525">
            <a:noFill/>
            <a:miter lim="800000"/>
            <a:headEnd/>
            <a:tailEnd/>
          </a:ln>
          <a:effectLst/>
        </p:spPr>
        <p:txBody>
          <a:bodyPr>
            <a:spAutoFit/>
          </a:bodyPr>
          <a:lstStyle/>
          <a:p>
            <a:pPr>
              <a:spcBef>
                <a:spcPct val="50000"/>
              </a:spcBef>
            </a:pPr>
            <a:r>
              <a:rPr lang="zh-CN" altLang="en-US" b="1">
                <a:solidFill>
                  <a:srgbClr val="FF0000"/>
                </a:solidFill>
              </a:rPr>
              <a:t>简化</a:t>
            </a:r>
          </a:p>
        </p:txBody>
      </p:sp>
    </p:spTree>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4757" name="Object 5"/>
          <p:cNvGraphicFramePr>
            <a:graphicFrameLocks noChangeAspect="1"/>
          </p:cNvGraphicFramePr>
          <p:nvPr/>
        </p:nvGraphicFramePr>
        <p:xfrm>
          <a:off x="971550" y="1660525"/>
          <a:ext cx="5849938" cy="1222375"/>
        </p:xfrm>
        <a:graphic>
          <a:graphicData uri="http://schemas.openxmlformats.org/presentationml/2006/ole">
            <mc:AlternateContent xmlns:mc="http://schemas.openxmlformats.org/markup-compatibility/2006">
              <mc:Choice xmlns:v="urn:schemas-microsoft-com:vml" Requires="v">
                <p:oleObj spid="_x0000_s74825" name="公式" r:id="rId3" imgW="2324100" imgH="482600" progId="Equation.3">
                  <p:embed/>
                </p:oleObj>
              </mc:Choice>
              <mc:Fallback>
                <p:oleObj name="公式" r:id="rId3" imgW="2324100" imgH="482600"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660525"/>
                        <a:ext cx="5849938" cy="122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58" name="Text Box 6"/>
          <p:cNvSpPr txBox="1">
            <a:spLocks noChangeArrowheads="1"/>
          </p:cNvSpPr>
          <p:nvPr/>
        </p:nvSpPr>
        <p:spPr bwMode="auto">
          <a:xfrm>
            <a:off x="1116013" y="2924175"/>
            <a:ext cx="7740650" cy="1990725"/>
          </a:xfrm>
          <a:prstGeom prst="rect">
            <a:avLst/>
          </a:prstGeom>
          <a:noFill/>
          <a:ln w="9525">
            <a:noFill/>
            <a:miter lim="800000"/>
            <a:headEnd/>
            <a:tailEnd/>
          </a:ln>
          <a:effectLst/>
        </p:spPr>
        <p:txBody>
          <a:bodyPr>
            <a:spAutoFit/>
          </a:bodyPr>
          <a:lstStyle/>
          <a:p>
            <a:pPr algn="just">
              <a:lnSpc>
                <a:spcPct val="130000"/>
              </a:lnSpc>
            </a:pPr>
            <a:r>
              <a:rPr kumimoji="0" lang="en-US" altLang="zh-CN" sz="2400" b="1" i="1">
                <a:effectLst>
                  <a:outerShdw blurRad="38100" dist="38100" dir="2700000" algn="tl">
                    <a:srgbClr val="C0C0C0"/>
                  </a:outerShdw>
                </a:effectLst>
              </a:rPr>
              <a:t>u</a:t>
            </a:r>
            <a:r>
              <a:rPr kumimoji="0" lang="en-US" altLang="zh-CN" sz="2400" b="1">
                <a:effectLst>
                  <a:outerShdw blurRad="38100" dist="38100" dir="2700000" algn="tl">
                    <a:srgbClr val="C0C0C0"/>
                  </a:outerShdw>
                </a:effectLst>
              </a:rPr>
              <a:t>(</a:t>
            </a:r>
            <a:r>
              <a:rPr kumimoji="0" lang="en-US" altLang="zh-CN" sz="2400" b="1" i="1">
                <a:effectLst>
                  <a:outerShdw blurRad="38100" dist="38100" dir="2700000" algn="tl">
                    <a:srgbClr val="C0C0C0"/>
                  </a:outerShdw>
                </a:effectLst>
              </a:rPr>
              <a:t>t</a:t>
            </a:r>
            <a:r>
              <a:rPr kumimoji="0" lang="en-US" altLang="zh-CN" sz="2400" b="1">
                <a:effectLst>
                  <a:outerShdw blurRad="38100" dist="38100" dir="2700000" algn="tl">
                    <a:srgbClr val="C0C0C0"/>
                  </a:outerShdw>
                </a:effectLst>
              </a:rPr>
              <a:t>)——</a:t>
            </a:r>
            <a:r>
              <a:rPr kumimoji="0" lang="zh-CN" altLang="en-US" sz="2400" b="1">
                <a:effectLst>
                  <a:outerShdw blurRad="38100" dist="38100" dir="2700000" algn="tl">
                    <a:srgbClr val="C0C0C0"/>
                  </a:outerShdw>
                </a:effectLst>
              </a:rPr>
              <a:t>控制器的输出；</a:t>
            </a:r>
            <a:r>
              <a:rPr kumimoji="0" lang="en-US" altLang="zh-CN" sz="2400" b="1" i="1">
                <a:effectLst>
                  <a:outerShdw blurRad="38100" dist="38100" dir="2700000" algn="tl">
                    <a:srgbClr val="C0C0C0"/>
                  </a:outerShdw>
                </a:effectLst>
              </a:rPr>
              <a:t>e</a:t>
            </a:r>
            <a:r>
              <a:rPr kumimoji="0" lang="en-US" altLang="zh-CN" sz="2400" b="1">
                <a:effectLst>
                  <a:outerShdw blurRad="38100" dist="38100" dir="2700000" algn="tl">
                    <a:srgbClr val="C0C0C0"/>
                  </a:outerShdw>
                </a:effectLst>
              </a:rPr>
              <a:t>(</a:t>
            </a:r>
            <a:r>
              <a:rPr kumimoji="0" lang="en-US" altLang="zh-CN" sz="2400" b="1" i="1">
                <a:effectLst>
                  <a:outerShdw blurRad="38100" dist="38100" dir="2700000" algn="tl">
                    <a:srgbClr val="C0C0C0"/>
                  </a:outerShdw>
                </a:effectLst>
              </a:rPr>
              <a:t>t</a:t>
            </a:r>
            <a:r>
              <a:rPr kumimoji="0" lang="en-US" altLang="zh-CN" sz="2400" b="1">
                <a:effectLst>
                  <a:outerShdw blurRad="38100" dist="38100" dir="2700000" algn="tl">
                    <a:srgbClr val="C0C0C0"/>
                  </a:outerShdw>
                </a:effectLst>
              </a:rPr>
              <a:t>)——</a:t>
            </a:r>
            <a:r>
              <a:rPr kumimoji="0" lang="zh-CN" altLang="en-US" sz="2400" b="1">
                <a:effectLst>
                  <a:outerShdw blurRad="38100" dist="38100" dir="2700000" algn="tl">
                    <a:srgbClr val="C0C0C0"/>
                  </a:outerShdw>
                </a:effectLst>
              </a:rPr>
              <a:t>控制器的输入；</a:t>
            </a:r>
          </a:p>
          <a:p>
            <a:pPr algn="just">
              <a:lnSpc>
                <a:spcPct val="130000"/>
              </a:lnSpc>
            </a:pPr>
            <a:r>
              <a:rPr kumimoji="0" lang="en-US" altLang="zh-CN" sz="2400" b="1" i="1">
                <a:effectLst>
                  <a:outerShdw blurRad="38100" dist="38100" dir="2700000" algn="tl">
                    <a:srgbClr val="C0C0C0"/>
                  </a:outerShdw>
                </a:effectLst>
              </a:rPr>
              <a:t>K</a:t>
            </a:r>
            <a:r>
              <a:rPr kumimoji="0" lang="en-US" altLang="zh-CN" sz="2400" b="1" i="1" baseline="-25000">
                <a:effectLst>
                  <a:outerShdw blurRad="38100" dist="38100" dir="2700000" algn="tl">
                    <a:srgbClr val="C0C0C0"/>
                  </a:outerShdw>
                </a:effectLst>
              </a:rPr>
              <a:t>p</a:t>
            </a:r>
            <a:r>
              <a:rPr kumimoji="0" lang="en-US" altLang="zh-CN" sz="2400" b="1">
                <a:effectLst>
                  <a:outerShdw blurRad="38100" dist="38100" dir="2700000" algn="tl">
                    <a:srgbClr val="C0C0C0"/>
                  </a:outerShdw>
                </a:effectLst>
              </a:rPr>
              <a:t>——</a:t>
            </a:r>
            <a:r>
              <a:rPr kumimoji="0" lang="zh-CN" altLang="en-US" sz="2400" b="1">
                <a:effectLst>
                  <a:outerShdw blurRad="38100" dist="38100" dir="2700000" algn="tl">
                    <a:srgbClr val="C0C0C0"/>
                  </a:outerShdw>
                </a:effectLst>
              </a:rPr>
              <a:t>比例系数；</a:t>
            </a:r>
            <a:endParaRPr kumimoji="0" lang="zh-CN" altLang="en-US" sz="2400" b="1" i="1">
              <a:effectLst>
                <a:outerShdw blurRad="38100" dist="38100" dir="2700000" algn="tl">
                  <a:srgbClr val="C0C0C0"/>
                </a:outerShdw>
              </a:effectLst>
            </a:endParaRPr>
          </a:p>
          <a:p>
            <a:pPr algn="just">
              <a:lnSpc>
                <a:spcPct val="130000"/>
              </a:lnSpc>
            </a:pPr>
            <a:r>
              <a:rPr kumimoji="0" lang="en-US" altLang="zh-CN" sz="2400" b="1" i="1">
                <a:effectLst>
                  <a:outerShdw blurRad="38100" dist="38100" dir="2700000" algn="tl">
                    <a:srgbClr val="C0C0C0"/>
                  </a:outerShdw>
                </a:effectLst>
              </a:rPr>
              <a:t>T</a:t>
            </a:r>
            <a:r>
              <a:rPr kumimoji="0" lang="en-US" altLang="zh-CN" sz="2400" b="1" i="1" baseline="-25000">
                <a:effectLst>
                  <a:outerShdw blurRad="38100" dist="38100" dir="2700000" algn="tl">
                    <a:srgbClr val="C0C0C0"/>
                  </a:outerShdw>
                </a:effectLst>
              </a:rPr>
              <a:t>i</a:t>
            </a:r>
            <a:r>
              <a:rPr kumimoji="0" lang="en-US" altLang="zh-CN" sz="2400" b="1">
                <a:effectLst>
                  <a:outerShdw blurRad="38100" dist="38100" dir="2700000" algn="tl">
                    <a:srgbClr val="C0C0C0"/>
                  </a:outerShdw>
                </a:effectLst>
              </a:rPr>
              <a:t>——</a:t>
            </a:r>
            <a:r>
              <a:rPr kumimoji="0" lang="zh-CN" altLang="en-US" sz="2400" b="1">
                <a:effectLst>
                  <a:outerShdw blurRad="38100" dist="38100" dir="2700000" algn="tl">
                    <a:srgbClr val="C0C0C0"/>
                  </a:outerShdw>
                </a:effectLst>
              </a:rPr>
              <a:t>积分时间常数；</a:t>
            </a:r>
          </a:p>
          <a:p>
            <a:pPr algn="just">
              <a:lnSpc>
                <a:spcPct val="130000"/>
              </a:lnSpc>
            </a:pPr>
            <a:r>
              <a:rPr kumimoji="0" lang="en-US" altLang="zh-CN" sz="2400" b="1" i="1">
                <a:effectLst>
                  <a:outerShdw blurRad="38100" dist="38100" dir="2700000" algn="tl">
                    <a:srgbClr val="C0C0C0"/>
                  </a:outerShdw>
                </a:effectLst>
              </a:rPr>
              <a:t>T</a:t>
            </a:r>
            <a:r>
              <a:rPr kumimoji="0" lang="en-US" altLang="zh-CN" sz="2400" b="1" i="1" baseline="-25000">
                <a:effectLst>
                  <a:outerShdw blurRad="38100" dist="38100" dir="2700000" algn="tl">
                    <a:srgbClr val="C0C0C0"/>
                  </a:outerShdw>
                </a:effectLst>
              </a:rPr>
              <a:t>d</a:t>
            </a:r>
            <a:r>
              <a:rPr kumimoji="0" lang="en-US" altLang="zh-CN" sz="2400" b="1">
                <a:effectLst>
                  <a:outerShdw blurRad="38100" dist="38100" dir="2700000" algn="tl">
                    <a:srgbClr val="C0C0C0"/>
                  </a:outerShdw>
                </a:effectLst>
              </a:rPr>
              <a:t>——</a:t>
            </a:r>
            <a:r>
              <a:rPr kumimoji="0" lang="zh-CN" altLang="en-US" sz="2400" b="1">
                <a:effectLst>
                  <a:outerShdw blurRad="38100" dist="38100" dir="2700000" algn="tl">
                    <a:srgbClr val="C0C0C0"/>
                  </a:outerShdw>
                </a:effectLst>
              </a:rPr>
              <a:t>微分时间常数。</a:t>
            </a:r>
          </a:p>
        </p:txBody>
      </p:sp>
      <p:grpSp>
        <p:nvGrpSpPr>
          <p:cNvPr id="74759" name="Group 7"/>
          <p:cNvGrpSpPr>
            <a:grpSpLocks/>
          </p:cNvGrpSpPr>
          <p:nvPr/>
        </p:nvGrpSpPr>
        <p:grpSpPr bwMode="auto">
          <a:xfrm>
            <a:off x="1042988" y="4941888"/>
            <a:ext cx="5716587" cy="620712"/>
            <a:chOff x="668" y="2947"/>
            <a:chExt cx="3601" cy="391"/>
          </a:xfrm>
        </p:grpSpPr>
        <p:graphicFrame>
          <p:nvGraphicFramePr>
            <p:cNvPr id="74760" name="Object 8"/>
            <p:cNvGraphicFramePr>
              <a:graphicFrameLocks noChangeAspect="1"/>
            </p:cNvGraphicFramePr>
            <p:nvPr/>
          </p:nvGraphicFramePr>
          <p:xfrm>
            <a:off x="2908" y="2947"/>
            <a:ext cx="1361" cy="391"/>
          </p:xfrm>
          <a:graphic>
            <a:graphicData uri="http://schemas.openxmlformats.org/presentationml/2006/ole">
              <mc:AlternateContent xmlns:mc="http://schemas.openxmlformats.org/markup-compatibility/2006">
                <mc:Choice xmlns:v="urn:schemas-microsoft-com:vml" Requires="v">
                  <p:oleObj spid="_x0000_s74826" name="公式" r:id="rId5" imgW="838200" imgH="241300" progId="Equation.3">
                    <p:embed/>
                  </p:oleObj>
                </mc:Choice>
                <mc:Fallback>
                  <p:oleObj name="公式" r:id="rId5" imgW="838200" imgH="241300" progId="Equation.3">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8" y="2947"/>
                          <a:ext cx="1361"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61" name="Rectangle 9"/>
            <p:cNvSpPr>
              <a:spLocks noChangeArrowheads="1"/>
            </p:cNvSpPr>
            <p:nvPr/>
          </p:nvSpPr>
          <p:spPr bwMode="auto">
            <a:xfrm>
              <a:off x="668" y="2947"/>
              <a:ext cx="2693" cy="288"/>
            </a:xfrm>
            <a:prstGeom prst="rect">
              <a:avLst/>
            </a:prstGeom>
            <a:noFill/>
            <a:ln w="9525">
              <a:noFill/>
              <a:miter lim="800000"/>
              <a:headEnd/>
              <a:tailEnd/>
            </a:ln>
            <a:effectLst/>
          </p:spPr>
          <p:txBody>
            <a:bodyPr>
              <a:spAutoFit/>
            </a:bodyPr>
            <a:lstStyle/>
            <a:p>
              <a:r>
                <a:rPr lang="zh-CN" altLang="en-US" sz="2400" b="1">
                  <a:solidFill>
                    <a:srgbClr val="0033CC"/>
                  </a:solidFill>
                  <a:effectLst>
                    <a:outerShdw blurRad="38100" dist="38100" dir="2700000" algn="tl">
                      <a:srgbClr val="C0C0C0"/>
                    </a:outerShdw>
                  </a:effectLst>
                  <a:latin typeface="宋体" pitchFamily="2" charset="-122"/>
                </a:rPr>
                <a:t>比例（</a:t>
              </a:r>
              <a:r>
                <a:rPr lang="en-US" altLang="zh-CN" sz="2400" b="1">
                  <a:solidFill>
                    <a:srgbClr val="0033CC"/>
                  </a:solidFill>
                  <a:effectLst>
                    <a:outerShdw blurRad="38100" dist="38100" dir="2700000" algn="tl">
                      <a:srgbClr val="C0C0C0"/>
                    </a:outerShdw>
                  </a:effectLst>
                  <a:latin typeface="宋体" pitchFamily="2" charset="-122"/>
                </a:rPr>
                <a:t>P</a:t>
              </a:r>
              <a:r>
                <a:rPr lang="zh-CN" altLang="en-US" sz="2400" b="1">
                  <a:solidFill>
                    <a:srgbClr val="0033CC"/>
                  </a:solidFill>
                  <a:effectLst>
                    <a:outerShdw blurRad="38100" dist="38100" dir="2700000" algn="tl">
                      <a:srgbClr val="C0C0C0"/>
                    </a:outerShdw>
                  </a:effectLst>
                  <a:latin typeface="宋体" pitchFamily="2" charset="-122"/>
                </a:rPr>
                <a:t>）控制器</a:t>
              </a:r>
              <a:r>
                <a:rPr lang="en-US" altLang="zh-CN" sz="2400" b="1">
                  <a:solidFill>
                    <a:srgbClr val="0033CC"/>
                  </a:solidFill>
                  <a:effectLst>
                    <a:outerShdw blurRad="38100" dist="38100" dir="2700000" algn="tl">
                      <a:srgbClr val="C0C0C0"/>
                    </a:outerShdw>
                  </a:effectLst>
                  <a:latin typeface="宋体" pitchFamily="2" charset="-122"/>
                </a:rPr>
                <a:t>:</a:t>
              </a:r>
            </a:p>
          </p:txBody>
        </p:sp>
      </p:grpSp>
      <p:sp>
        <p:nvSpPr>
          <p:cNvPr id="74763" name="Rectangle 11"/>
          <p:cNvSpPr>
            <a:spLocks noChangeArrowheads="1"/>
          </p:cNvSpPr>
          <p:nvPr/>
        </p:nvSpPr>
        <p:spPr bwMode="auto">
          <a:xfrm>
            <a:off x="395288" y="5805488"/>
            <a:ext cx="3060700" cy="457200"/>
          </a:xfrm>
          <a:prstGeom prst="rect">
            <a:avLst/>
          </a:prstGeom>
          <a:noFill/>
          <a:ln w="9525">
            <a:noFill/>
            <a:miter lim="800000"/>
            <a:headEnd/>
            <a:tailEnd/>
          </a:ln>
          <a:effectLst/>
        </p:spPr>
        <p:txBody>
          <a:bodyPr>
            <a:spAutoFit/>
          </a:bodyPr>
          <a:lstStyle/>
          <a:p>
            <a:r>
              <a:rPr lang="en-US" altLang="zh-CN" sz="2400" b="1">
                <a:solidFill>
                  <a:srgbClr val="0033CC"/>
                </a:solidFill>
                <a:effectLst>
                  <a:outerShdw blurRad="38100" dist="38100" dir="2700000" algn="tl">
                    <a:srgbClr val="C0C0C0"/>
                  </a:outerShdw>
                </a:effectLst>
                <a:latin typeface="宋体" pitchFamily="2" charset="-122"/>
              </a:rPr>
              <a:t>PI</a:t>
            </a:r>
            <a:r>
              <a:rPr lang="zh-CN" altLang="en-US" sz="2400" b="1">
                <a:solidFill>
                  <a:srgbClr val="0033CC"/>
                </a:solidFill>
                <a:effectLst>
                  <a:outerShdw blurRad="38100" dist="38100" dir="2700000" algn="tl">
                    <a:srgbClr val="C0C0C0"/>
                  </a:outerShdw>
                </a:effectLst>
                <a:latin typeface="宋体" pitchFamily="2" charset="-122"/>
              </a:rPr>
              <a:t>控制器</a:t>
            </a:r>
            <a:r>
              <a:rPr lang="en-US" altLang="zh-CN" sz="2400" b="1">
                <a:solidFill>
                  <a:srgbClr val="0033CC"/>
                </a:solidFill>
                <a:effectLst>
                  <a:outerShdw blurRad="38100" dist="38100" dir="2700000" algn="tl">
                    <a:srgbClr val="C0C0C0"/>
                  </a:outerShdw>
                </a:effectLst>
                <a:latin typeface="宋体" pitchFamily="2" charset="-122"/>
              </a:rPr>
              <a:t>:</a:t>
            </a:r>
          </a:p>
        </p:txBody>
      </p:sp>
      <p:graphicFrame>
        <p:nvGraphicFramePr>
          <p:cNvPr id="74764" name="Object 12"/>
          <p:cNvGraphicFramePr>
            <a:graphicFrameLocks noGrp="1" noChangeAspect="1"/>
          </p:cNvGraphicFramePr>
          <p:nvPr>
            <p:ph sz="half" idx="4294967295"/>
          </p:nvPr>
        </p:nvGraphicFramePr>
        <p:xfrm>
          <a:off x="1835150" y="5516563"/>
          <a:ext cx="3986213" cy="1130300"/>
        </p:xfrm>
        <a:graphic>
          <a:graphicData uri="http://schemas.openxmlformats.org/presentationml/2006/ole">
            <mc:AlternateContent xmlns:mc="http://schemas.openxmlformats.org/markup-compatibility/2006">
              <mc:Choice xmlns:v="urn:schemas-microsoft-com:vml" Requires="v">
                <p:oleObj spid="_x0000_s74827" name="公式" r:id="rId7" imgW="1701800" imgH="482600" progId="Equation.3">
                  <p:embed/>
                </p:oleObj>
              </mc:Choice>
              <mc:Fallback>
                <p:oleObj name="公式" r:id="rId7" imgW="1701800" imgH="482600" progId="Equation.3">
                  <p:embed/>
                  <p:pic>
                    <p:nvPicPr>
                      <p:cNvPr id="0" name="Picture 33"/>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5516563"/>
                        <a:ext cx="3986213"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65" name="Rectangle 13"/>
          <p:cNvSpPr>
            <a:spLocks noChangeArrowheads="1"/>
          </p:cNvSpPr>
          <p:nvPr/>
        </p:nvSpPr>
        <p:spPr bwMode="auto">
          <a:xfrm>
            <a:off x="1763713" y="1125538"/>
            <a:ext cx="4103687" cy="457200"/>
          </a:xfrm>
          <a:prstGeom prst="rect">
            <a:avLst/>
          </a:prstGeom>
          <a:noFill/>
          <a:ln w="9525">
            <a:noFill/>
            <a:miter lim="800000"/>
            <a:headEnd/>
            <a:tailEnd/>
          </a:ln>
          <a:effectLst/>
        </p:spPr>
        <p:txBody>
          <a:bodyPr>
            <a:spAutoFit/>
          </a:bodyPr>
          <a:lstStyle/>
          <a:p>
            <a:pPr algn="ctr"/>
            <a:r>
              <a:rPr kumimoji="0" lang="en-US" altLang="zh-CN" sz="2400" b="1">
                <a:solidFill>
                  <a:srgbClr val="BE2C14"/>
                </a:solidFill>
                <a:effectLst>
                  <a:outerShdw blurRad="38100" dist="38100" dir="2700000" algn="tl">
                    <a:srgbClr val="C0C0C0"/>
                  </a:outerShdw>
                </a:effectLst>
                <a:latin typeface="Arial" charset="0"/>
              </a:rPr>
              <a:t>—— </a:t>
            </a:r>
            <a:r>
              <a:rPr kumimoji="0" lang="zh-CN" altLang="en-US" sz="2400" b="1">
                <a:solidFill>
                  <a:srgbClr val="BE2C14"/>
                </a:solidFill>
                <a:effectLst>
                  <a:outerShdw blurRad="38100" dist="38100" dir="2700000" algn="tl">
                    <a:srgbClr val="C0C0C0"/>
                  </a:outerShdw>
                </a:effectLst>
                <a:latin typeface="Arial" charset="0"/>
              </a:rPr>
              <a:t>连续</a:t>
            </a:r>
            <a:r>
              <a:rPr kumimoji="0" lang="en-US" altLang="zh-CN" sz="2400" b="1">
                <a:solidFill>
                  <a:srgbClr val="BE2C14"/>
                </a:solidFill>
                <a:effectLst>
                  <a:outerShdw blurRad="38100" dist="38100" dir="2700000" algn="tl">
                    <a:srgbClr val="C0C0C0"/>
                  </a:outerShdw>
                </a:effectLst>
                <a:latin typeface="Arial" charset="0"/>
              </a:rPr>
              <a:t>PID</a:t>
            </a:r>
            <a:r>
              <a:rPr kumimoji="0" lang="zh-CN" altLang="en-US" sz="2400" b="1">
                <a:solidFill>
                  <a:srgbClr val="BE2C14"/>
                </a:solidFill>
                <a:effectLst>
                  <a:outerShdw blurRad="38100" dist="38100" dir="2700000" algn="tl">
                    <a:srgbClr val="C0C0C0"/>
                  </a:outerShdw>
                </a:effectLst>
                <a:latin typeface="Arial" charset="0"/>
              </a:rPr>
              <a:t>控制算法</a:t>
            </a:r>
          </a:p>
        </p:txBody>
      </p:sp>
      <p:sp>
        <p:nvSpPr>
          <p:cNvPr id="74766" name="Rectangle 14"/>
          <p:cNvSpPr>
            <a:spLocks noChangeArrowheads="1"/>
          </p:cNvSpPr>
          <p:nvPr/>
        </p:nvSpPr>
        <p:spPr bwMode="auto">
          <a:xfrm>
            <a:off x="827088" y="260350"/>
            <a:ext cx="5310187" cy="946150"/>
          </a:xfrm>
          <a:prstGeom prst="rect">
            <a:avLst/>
          </a:prstGeom>
          <a:noFill/>
          <a:ln w="9525">
            <a:noFill/>
            <a:miter lim="800000"/>
            <a:headEnd/>
            <a:tailEnd/>
          </a:ln>
          <a:effectLst/>
        </p:spPr>
        <p:txBody>
          <a:bodyPr anchor="ctr"/>
          <a:lstStyle/>
          <a:p>
            <a:r>
              <a:rPr lang="en-US" altLang="zh-CN" sz="3200" b="1">
                <a:solidFill>
                  <a:srgbClr val="0033CC"/>
                </a:solidFill>
                <a:effectLst>
                  <a:outerShdw blurRad="38100" dist="38100" dir="2700000" algn="tl">
                    <a:srgbClr val="C0C0C0"/>
                  </a:outerShdw>
                </a:effectLst>
              </a:rPr>
              <a:t>1</a:t>
            </a:r>
            <a:r>
              <a:rPr lang="zh-CN" altLang="en-US" sz="3200" b="1">
                <a:solidFill>
                  <a:srgbClr val="0033CC"/>
                </a:solidFill>
                <a:effectLst>
                  <a:outerShdw blurRad="38100" dist="38100" dir="2700000" algn="tl">
                    <a:srgbClr val="C0C0C0"/>
                  </a:outerShdw>
                </a:effectLst>
              </a:rPr>
              <a:t>、</a:t>
            </a:r>
            <a:r>
              <a:rPr lang="en-US" altLang="zh-CN" sz="3200" b="1">
                <a:solidFill>
                  <a:srgbClr val="0033CC"/>
                </a:solidFill>
                <a:effectLst>
                  <a:outerShdw blurRad="38100" dist="38100" dir="2700000" algn="tl">
                    <a:srgbClr val="C0C0C0"/>
                  </a:outerShdw>
                </a:effectLst>
              </a:rPr>
              <a:t>PID</a:t>
            </a:r>
            <a:r>
              <a:rPr lang="zh-CN" altLang="en-US" sz="3200" b="1">
                <a:solidFill>
                  <a:srgbClr val="0033CC"/>
                </a:solidFill>
                <a:effectLst>
                  <a:outerShdw blurRad="38100" dist="38100" dir="2700000" algn="tl">
                    <a:srgbClr val="C0C0C0"/>
                  </a:outerShdw>
                </a:effectLst>
              </a:rPr>
              <a:t>控制算法</a:t>
            </a:r>
          </a:p>
        </p:txBody>
      </p:sp>
    </p:spTree>
  </p:cSld>
  <p:clrMapOvr>
    <a:masterClrMapping/>
  </p:clrMapOvr>
  <p:transition>
    <p:checke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4"/>
          <p:cNvSpPr txBox="1">
            <a:spLocks noChangeArrowheads="1"/>
          </p:cNvSpPr>
          <p:nvPr/>
        </p:nvSpPr>
        <p:spPr bwMode="auto">
          <a:xfrm>
            <a:off x="385763" y="1989138"/>
            <a:ext cx="7381875" cy="530225"/>
          </a:xfrm>
          <a:prstGeom prst="rect">
            <a:avLst/>
          </a:prstGeom>
          <a:noFill/>
          <a:ln w="9525">
            <a:noFill/>
            <a:miter lim="800000"/>
            <a:headEnd/>
            <a:tailEnd/>
          </a:ln>
          <a:effectLst/>
        </p:spPr>
        <p:txBody>
          <a:bodyPr>
            <a:spAutoFit/>
          </a:bodyPr>
          <a:lstStyle/>
          <a:p>
            <a:pPr algn="just">
              <a:lnSpc>
                <a:spcPct val="120000"/>
              </a:lnSpc>
            </a:pPr>
            <a:r>
              <a:rPr kumimoji="0" lang="zh-CN" altLang="en-US" sz="2400" b="1">
                <a:effectLst>
                  <a:outerShdw blurRad="38100" dist="38100" dir="2700000" algn="tl">
                    <a:srgbClr val="C0C0C0"/>
                  </a:outerShdw>
                </a:effectLst>
                <a:latin typeface="Arial" charset="0"/>
              </a:rPr>
              <a:t>对模拟式</a:t>
            </a:r>
            <a:r>
              <a:rPr kumimoji="0" lang="en-US" altLang="zh-CN" sz="2400" b="1">
                <a:effectLst>
                  <a:outerShdw blurRad="38100" dist="38100" dir="2700000" algn="tl">
                    <a:srgbClr val="C0C0C0"/>
                  </a:outerShdw>
                </a:effectLst>
                <a:latin typeface="Arial" charset="0"/>
              </a:rPr>
              <a:t>PID</a:t>
            </a:r>
            <a:r>
              <a:rPr kumimoji="0" lang="zh-CN" altLang="en-US" sz="2400" b="1">
                <a:effectLst>
                  <a:outerShdw blurRad="38100" dist="38100" dir="2700000" algn="tl">
                    <a:srgbClr val="C0C0C0"/>
                  </a:outerShdw>
                </a:effectLst>
                <a:latin typeface="Arial" charset="0"/>
              </a:rPr>
              <a:t>算法离散化</a:t>
            </a:r>
            <a:r>
              <a:rPr kumimoji="0" lang="en-US" altLang="zh-CN" sz="2400" b="1">
                <a:effectLst>
                  <a:outerShdw blurRad="38100" dist="38100" dir="2700000" algn="tl">
                    <a:srgbClr val="C0C0C0"/>
                  </a:outerShdw>
                </a:effectLst>
                <a:latin typeface="Arial" charset="0"/>
              </a:rPr>
              <a:t>(</a:t>
            </a:r>
            <a:r>
              <a:rPr kumimoji="0" lang="zh-CN" altLang="en-US" sz="2400" b="1">
                <a:effectLst>
                  <a:outerShdw blurRad="38100" dist="38100" dir="2700000" algn="tl">
                    <a:srgbClr val="C0C0C0"/>
                  </a:outerShdw>
                </a:effectLst>
                <a:latin typeface="Arial" charset="0"/>
              </a:rPr>
              <a:t>后向差分法</a:t>
            </a:r>
            <a:r>
              <a:rPr kumimoji="0" lang="en-US" altLang="zh-CN" sz="2400" b="1">
                <a:effectLst>
                  <a:outerShdw blurRad="38100" dist="38100" dir="2700000" algn="tl">
                    <a:srgbClr val="C0C0C0"/>
                  </a:outerShdw>
                </a:effectLst>
                <a:latin typeface="Arial" charset="0"/>
              </a:rPr>
              <a:t>)</a:t>
            </a:r>
            <a:r>
              <a:rPr kumimoji="0" lang="zh-CN" altLang="en-US" sz="2400" b="1">
                <a:effectLst>
                  <a:outerShdw blurRad="38100" dist="38100" dir="2700000" algn="tl">
                    <a:srgbClr val="C0C0C0"/>
                  </a:outerShdw>
                </a:effectLst>
                <a:latin typeface="Arial" charset="0"/>
              </a:rPr>
              <a:t>，设： </a:t>
            </a:r>
          </a:p>
        </p:txBody>
      </p:sp>
      <p:sp>
        <p:nvSpPr>
          <p:cNvPr id="75782" name="Rectangle 6"/>
          <p:cNvSpPr>
            <a:spLocks noChangeArrowheads="1"/>
          </p:cNvSpPr>
          <p:nvPr/>
        </p:nvSpPr>
        <p:spPr bwMode="auto">
          <a:xfrm>
            <a:off x="0" y="337502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783" name="Object 7"/>
          <p:cNvGraphicFramePr>
            <a:graphicFrameLocks noChangeAspect="1"/>
          </p:cNvGraphicFramePr>
          <p:nvPr/>
        </p:nvGraphicFramePr>
        <p:xfrm>
          <a:off x="395288" y="2590800"/>
          <a:ext cx="3016250" cy="444500"/>
        </p:xfrm>
        <a:graphic>
          <a:graphicData uri="http://schemas.openxmlformats.org/presentationml/2006/ole">
            <mc:AlternateContent xmlns:mc="http://schemas.openxmlformats.org/markup-compatibility/2006">
              <mc:Choice xmlns:v="urn:schemas-microsoft-com:vml" Requires="v">
                <p:oleObj spid="_x0000_s75902" name="公式" r:id="rId3" imgW="1485255" imgH="215806" progId="Equation.3">
                  <p:embed/>
                </p:oleObj>
              </mc:Choice>
              <mc:Fallback>
                <p:oleObj name="公式" r:id="rId3" imgW="1485255" imgH="215806" progId="Equation.3">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590800"/>
                        <a:ext cx="30162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4" name="Object 8"/>
          <p:cNvGraphicFramePr>
            <a:graphicFrameLocks noChangeAspect="1"/>
          </p:cNvGraphicFramePr>
          <p:nvPr/>
        </p:nvGraphicFramePr>
        <p:xfrm>
          <a:off x="3635375" y="2420938"/>
          <a:ext cx="5195888" cy="857250"/>
        </p:xfrm>
        <a:graphic>
          <a:graphicData uri="http://schemas.openxmlformats.org/presentationml/2006/ole">
            <mc:AlternateContent xmlns:mc="http://schemas.openxmlformats.org/markup-compatibility/2006">
              <mc:Choice xmlns:v="urn:schemas-microsoft-com:vml" Requires="v">
                <p:oleObj spid="_x0000_s75903" name="Equation" r:id="rId5" imgW="2717800" imgH="444500" progId="Equation.DSMT4">
                  <p:embed/>
                </p:oleObj>
              </mc:Choice>
              <mc:Fallback>
                <p:oleObj name="Equation" r:id="rId5" imgW="2717800" imgH="444500" progId="Equation.DSMT4">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2420938"/>
                        <a:ext cx="5195888"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5"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5786" name="Rectangle 10"/>
          <p:cNvSpPr>
            <a:spLocks noChangeArrowheads="1"/>
          </p:cNvSpPr>
          <p:nvPr/>
        </p:nvSpPr>
        <p:spPr bwMode="auto">
          <a:xfrm>
            <a:off x="0" y="33559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5787" name="Rectangle 11"/>
          <p:cNvSpPr>
            <a:spLocks noChangeArrowheads="1"/>
          </p:cNvSpPr>
          <p:nvPr/>
        </p:nvSpPr>
        <p:spPr bwMode="auto">
          <a:xfrm>
            <a:off x="0" y="33559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5788" name="Rectangle 12"/>
          <p:cNvSpPr>
            <a:spLocks noChangeArrowheads="1"/>
          </p:cNvSpPr>
          <p:nvPr/>
        </p:nvSpPr>
        <p:spPr bwMode="auto">
          <a:xfrm>
            <a:off x="0" y="3384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5789" name="Rectangle 13"/>
          <p:cNvSpPr>
            <a:spLocks noChangeArrowheads="1"/>
          </p:cNvSpPr>
          <p:nvPr/>
        </p:nvSpPr>
        <p:spPr bwMode="auto">
          <a:xfrm>
            <a:off x="0" y="33734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5790"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75791" name="Group 15"/>
          <p:cNvGrpSpPr>
            <a:grpSpLocks/>
          </p:cNvGrpSpPr>
          <p:nvPr/>
        </p:nvGrpSpPr>
        <p:grpSpPr bwMode="auto">
          <a:xfrm>
            <a:off x="468313" y="5607050"/>
            <a:ext cx="8058150" cy="911225"/>
            <a:chOff x="555" y="3521"/>
            <a:chExt cx="5076" cy="574"/>
          </a:xfrm>
        </p:grpSpPr>
        <p:grpSp>
          <p:nvGrpSpPr>
            <p:cNvPr id="75792" name="Group 16"/>
            <p:cNvGrpSpPr>
              <a:grpSpLocks/>
            </p:cNvGrpSpPr>
            <p:nvPr/>
          </p:nvGrpSpPr>
          <p:grpSpPr bwMode="auto">
            <a:xfrm>
              <a:off x="555" y="3521"/>
              <a:ext cx="3544" cy="574"/>
              <a:chOff x="555" y="3521"/>
              <a:chExt cx="3544" cy="574"/>
            </a:xfrm>
          </p:grpSpPr>
          <p:graphicFrame>
            <p:nvGraphicFramePr>
              <p:cNvPr id="75793" name="Object 17"/>
              <p:cNvGraphicFramePr>
                <a:graphicFrameLocks noChangeAspect="1"/>
              </p:cNvGraphicFramePr>
              <p:nvPr/>
            </p:nvGraphicFramePr>
            <p:xfrm>
              <a:off x="555" y="3521"/>
              <a:ext cx="1020" cy="574"/>
            </p:xfrm>
            <a:graphic>
              <a:graphicData uri="http://schemas.openxmlformats.org/presentationml/2006/ole">
                <mc:AlternateContent xmlns:mc="http://schemas.openxmlformats.org/markup-compatibility/2006">
                  <mc:Choice xmlns:v="urn:schemas-microsoft-com:vml" Requires="v">
                    <p:oleObj spid="_x0000_s75904" name="公式" r:id="rId7" imgW="761669" imgH="431613" progId="Equation.3">
                      <p:embed/>
                    </p:oleObj>
                  </mc:Choice>
                  <mc:Fallback>
                    <p:oleObj name="公式" r:id="rId7" imgW="761669" imgH="431613" progId="Equation.3">
                      <p:embed/>
                      <p:pic>
                        <p:nvPicPr>
                          <p:cNvPr id="0"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 y="3521"/>
                            <a:ext cx="1020" cy="5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94" name="Object 18"/>
              <p:cNvGraphicFramePr>
                <a:graphicFrameLocks noChangeAspect="1"/>
              </p:cNvGraphicFramePr>
              <p:nvPr/>
            </p:nvGraphicFramePr>
            <p:xfrm>
              <a:off x="2965" y="3521"/>
              <a:ext cx="1134" cy="560"/>
            </p:xfrm>
            <a:graphic>
              <a:graphicData uri="http://schemas.openxmlformats.org/presentationml/2006/ole">
                <mc:AlternateContent xmlns:mc="http://schemas.openxmlformats.org/markup-compatibility/2006">
                  <mc:Choice xmlns:v="urn:schemas-microsoft-com:vml" Requires="v">
                    <p:oleObj spid="_x0000_s75905" name="公式" r:id="rId9" imgW="825142" imgH="406224" progId="Equation.3">
                      <p:embed/>
                    </p:oleObj>
                  </mc:Choice>
                  <mc:Fallback>
                    <p:oleObj name="公式" r:id="rId9" imgW="825142" imgH="406224" progId="Equation.3">
                      <p:embed/>
                      <p:pic>
                        <p:nvPicPr>
                          <p:cNvPr id="0" name="Picture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5" y="3521"/>
                            <a:ext cx="1134" cy="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5795" name="Text Box 19"/>
            <p:cNvSpPr txBox="1">
              <a:spLocks noChangeArrowheads="1"/>
            </p:cNvSpPr>
            <p:nvPr/>
          </p:nvSpPr>
          <p:spPr bwMode="auto">
            <a:xfrm>
              <a:off x="1491" y="3634"/>
              <a:ext cx="4140" cy="288"/>
            </a:xfrm>
            <a:prstGeom prst="rect">
              <a:avLst/>
            </a:prstGeom>
            <a:noFill/>
            <a:ln w="9525">
              <a:noFill/>
              <a:miter lim="800000"/>
              <a:headEnd/>
              <a:tailEnd/>
            </a:ln>
            <a:effectLst/>
          </p:spPr>
          <p:txBody>
            <a:bodyPr>
              <a:spAutoFit/>
            </a:bodyPr>
            <a:lstStyle/>
            <a:p>
              <a:pPr algn="just">
                <a:spcBef>
                  <a:spcPct val="50000"/>
                </a:spcBef>
              </a:pPr>
              <a:r>
                <a:rPr kumimoji="0" lang="en-US" altLang="zh-CN" sz="2400" b="1">
                  <a:effectLst>
                    <a:outerShdw blurRad="38100" dist="38100" dir="2700000" algn="tl">
                      <a:srgbClr val="C0C0C0"/>
                    </a:outerShdw>
                  </a:effectLst>
                  <a:latin typeface="Arial" charset="0"/>
                </a:rPr>
                <a:t>——</a:t>
              </a:r>
              <a:r>
                <a:rPr kumimoji="0" lang="zh-CN" altLang="en-US" sz="2400" b="1">
                  <a:effectLst>
                    <a:outerShdw blurRad="38100" dist="38100" dir="2700000" algn="tl">
                      <a:srgbClr val="C0C0C0"/>
                    </a:outerShdw>
                  </a:effectLst>
                  <a:latin typeface="Arial" charset="0"/>
                </a:rPr>
                <a:t>积分系数；                        </a:t>
              </a:r>
              <a:r>
                <a:rPr kumimoji="0" lang="en-US" altLang="zh-CN" sz="2400" b="1">
                  <a:effectLst>
                    <a:outerShdw blurRad="38100" dist="38100" dir="2700000" algn="tl">
                      <a:srgbClr val="C0C0C0"/>
                    </a:outerShdw>
                  </a:effectLst>
                  <a:latin typeface="Arial" charset="0"/>
                </a:rPr>
                <a:t>——</a:t>
              </a:r>
              <a:r>
                <a:rPr kumimoji="0" lang="zh-CN" altLang="en-US" sz="2400" b="1">
                  <a:effectLst>
                    <a:outerShdw blurRad="38100" dist="38100" dir="2700000" algn="tl">
                      <a:srgbClr val="C0C0C0"/>
                    </a:outerShdw>
                  </a:effectLst>
                  <a:latin typeface="Arial" charset="0"/>
                </a:rPr>
                <a:t>微分系数</a:t>
              </a:r>
            </a:p>
          </p:txBody>
        </p:sp>
      </p:grpSp>
      <p:sp>
        <p:nvSpPr>
          <p:cNvPr id="75797" name="Text Box 21"/>
          <p:cNvSpPr txBox="1">
            <a:spLocks noChangeArrowheads="1"/>
          </p:cNvSpPr>
          <p:nvPr/>
        </p:nvSpPr>
        <p:spPr bwMode="auto">
          <a:xfrm>
            <a:off x="746125" y="5132388"/>
            <a:ext cx="8235950" cy="457200"/>
          </a:xfrm>
          <a:prstGeom prst="rect">
            <a:avLst/>
          </a:prstGeom>
          <a:noFill/>
          <a:ln w="9525">
            <a:noFill/>
            <a:miter lim="800000"/>
            <a:headEnd/>
            <a:tailEnd/>
          </a:ln>
          <a:effectLst/>
        </p:spPr>
        <p:txBody>
          <a:bodyPr>
            <a:spAutoFit/>
          </a:bodyPr>
          <a:lstStyle/>
          <a:p>
            <a:pPr algn="ctr">
              <a:spcBef>
                <a:spcPct val="50000"/>
              </a:spcBef>
            </a:pPr>
            <a:r>
              <a:rPr kumimoji="0" lang="en-US" altLang="zh-CN" sz="2400" b="1">
                <a:solidFill>
                  <a:srgbClr val="0033CC"/>
                </a:solidFill>
                <a:effectLst>
                  <a:outerShdw blurRad="38100" dist="38100" dir="2700000" algn="tl">
                    <a:srgbClr val="C0C0C0"/>
                  </a:outerShdw>
                </a:effectLst>
                <a:latin typeface="Arial" charset="0"/>
              </a:rPr>
              <a:t>——</a:t>
            </a:r>
            <a:r>
              <a:rPr kumimoji="0" lang="zh-CN" altLang="en-US" sz="2400" b="1">
                <a:solidFill>
                  <a:srgbClr val="0033CC"/>
                </a:solidFill>
                <a:effectLst>
                  <a:outerShdw blurRad="38100" dist="38100" dir="2700000" algn="tl">
                    <a:srgbClr val="C0C0C0"/>
                  </a:outerShdw>
                </a:effectLst>
                <a:latin typeface="Arial" charset="0"/>
              </a:rPr>
              <a:t>位置式</a:t>
            </a:r>
            <a:r>
              <a:rPr kumimoji="0" lang="en-US" altLang="zh-CN" sz="2400" b="1">
                <a:solidFill>
                  <a:srgbClr val="0033CC"/>
                </a:solidFill>
                <a:effectLst>
                  <a:outerShdw blurRad="38100" dist="38100" dir="2700000" algn="tl">
                    <a:srgbClr val="C0C0C0"/>
                  </a:outerShdw>
                </a:effectLst>
                <a:latin typeface="Arial" charset="0"/>
              </a:rPr>
              <a:t>PID</a:t>
            </a:r>
            <a:r>
              <a:rPr kumimoji="0" lang="zh-CN" altLang="en-US" sz="2400" b="1">
                <a:solidFill>
                  <a:srgbClr val="0033CC"/>
                </a:solidFill>
                <a:effectLst>
                  <a:outerShdw blurRad="38100" dist="38100" dir="2700000" algn="tl">
                    <a:srgbClr val="C0C0C0"/>
                  </a:outerShdw>
                </a:effectLst>
                <a:latin typeface="Arial" charset="0"/>
              </a:rPr>
              <a:t>算法</a:t>
            </a:r>
            <a:r>
              <a:rPr kumimoji="0" lang="en-US" altLang="zh-CN" sz="2400" b="1">
                <a:solidFill>
                  <a:srgbClr val="FF3300"/>
                </a:solidFill>
                <a:effectLst>
                  <a:outerShdw blurRad="38100" dist="38100" dir="2700000" algn="tl">
                    <a:srgbClr val="C0C0C0"/>
                  </a:outerShdw>
                </a:effectLst>
                <a:latin typeface="Arial" charset="0"/>
              </a:rPr>
              <a:t>——</a:t>
            </a:r>
            <a:r>
              <a:rPr kumimoji="0" lang="zh-CN" altLang="en-US" sz="2400" b="1">
                <a:solidFill>
                  <a:srgbClr val="FF3300"/>
                </a:solidFill>
                <a:effectLst>
                  <a:outerShdw blurRad="38100" dist="38100" dir="2700000" algn="tl">
                    <a:srgbClr val="C0C0C0"/>
                  </a:outerShdw>
                </a:effectLst>
                <a:latin typeface="Arial" charset="0"/>
              </a:rPr>
              <a:t>表示执行机构应该达到的位置</a:t>
            </a:r>
            <a:r>
              <a:rPr kumimoji="0" lang="zh-CN" altLang="en-US" sz="2400" b="1">
                <a:effectLst>
                  <a:outerShdw blurRad="38100" dist="38100" dir="2700000" algn="tl">
                    <a:srgbClr val="C0C0C0"/>
                  </a:outerShdw>
                </a:effectLst>
                <a:latin typeface="Arial" charset="0"/>
              </a:rPr>
              <a:t> </a:t>
            </a:r>
          </a:p>
        </p:txBody>
      </p:sp>
      <p:sp>
        <p:nvSpPr>
          <p:cNvPr id="75798" name="Rectangle 22"/>
          <p:cNvSpPr>
            <a:spLocks noChangeArrowheads="1"/>
          </p:cNvSpPr>
          <p:nvPr/>
        </p:nvSpPr>
        <p:spPr bwMode="auto">
          <a:xfrm>
            <a:off x="250825" y="1412875"/>
            <a:ext cx="3857625" cy="530225"/>
          </a:xfrm>
          <a:prstGeom prst="rect">
            <a:avLst/>
          </a:prstGeom>
          <a:noFill/>
          <a:ln w="9525">
            <a:noFill/>
            <a:miter lim="800000"/>
            <a:headEnd/>
            <a:tailEnd/>
          </a:ln>
          <a:effectLst/>
        </p:spPr>
        <p:txBody>
          <a:bodyPr>
            <a:spAutoFit/>
          </a:bodyPr>
          <a:lstStyle/>
          <a:p>
            <a:pPr algn="just">
              <a:lnSpc>
                <a:spcPct val="120000"/>
              </a:lnSpc>
            </a:pPr>
            <a:r>
              <a:rPr kumimoji="0" lang="zh-CN" altLang="en-US" sz="2400" b="1">
                <a:solidFill>
                  <a:srgbClr val="0033CC"/>
                </a:solidFill>
                <a:effectLst>
                  <a:outerShdw blurRad="38100" dist="38100" dir="2700000" algn="tl">
                    <a:srgbClr val="C0C0C0"/>
                  </a:outerShdw>
                </a:effectLst>
                <a:latin typeface="Arial" charset="0"/>
              </a:rPr>
              <a:t>（</a:t>
            </a:r>
            <a:r>
              <a:rPr kumimoji="0" lang="en-US" altLang="zh-CN" sz="2400" b="1">
                <a:solidFill>
                  <a:srgbClr val="0033CC"/>
                </a:solidFill>
                <a:effectLst>
                  <a:outerShdw blurRad="38100" dist="38100" dir="2700000" algn="tl">
                    <a:srgbClr val="C0C0C0"/>
                  </a:outerShdw>
                </a:effectLst>
                <a:latin typeface="Arial" charset="0"/>
              </a:rPr>
              <a:t>1</a:t>
            </a:r>
            <a:r>
              <a:rPr kumimoji="0" lang="zh-CN" altLang="en-US" sz="2400" b="1">
                <a:solidFill>
                  <a:srgbClr val="0033CC"/>
                </a:solidFill>
                <a:effectLst>
                  <a:outerShdw blurRad="38100" dist="38100" dir="2700000" algn="tl">
                    <a:srgbClr val="C0C0C0"/>
                  </a:outerShdw>
                </a:effectLst>
                <a:latin typeface="Arial" charset="0"/>
              </a:rPr>
              <a:t>）位置式</a:t>
            </a:r>
            <a:r>
              <a:rPr kumimoji="0" lang="en-US" altLang="zh-CN" sz="2400" b="1">
                <a:solidFill>
                  <a:srgbClr val="0033CC"/>
                </a:solidFill>
                <a:effectLst>
                  <a:outerShdw blurRad="38100" dist="38100" dir="2700000" algn="tl">
                    <a:srgbClr val="C0C0C0"/>
                  </a:outerShdw>
                </a:effectLst>
                <a:latin typeface="Arial" charset="0"/>
              </a:rPr>
              <a:t>PID</a:t>
            </a:r>
            <a:r>
              <a:rPr kumimoji="0" lang="zh-CN" altLang="en-US" sz="2400" b="1">
                <a:solidFill>
                  <a:srgbClr val="0033CC"/>
                </a:solidFill>
                <a:effectLst>
                  <a:outerShdw blurRad="38100" dist="38100" dir="2700000" algn="tl">
                    <a:srgbClr val="C0C0C0"/>
                  </a:outerShdw>
                </a:effectLst>
                <a:latin typeface="Arial" charset="0"/>
              </a:rPr>
              <a:t>算法</a:t>
            </a:r>
          </a:p>
        </p:txBody>
      </p:sp>
      <p:sp>
        <p:nvSpPr>
          <p:cNvPr id="75799" name="Text Box 23"/>
          <p:cNvSpPr txBox="1">
            <a:spLocks noChangeArrowheads="1"/>
          </p:cNvSpPr>
          <p:nvPr/>
        </p:nvSpPr>
        <p:spPr bwMode="auto">
          <a:xfrm>
            <a:off x="468313" y="3382963"/>
            <a:ext cx="720725" cy="457200"/>
          </a:xfrm>
          <a:prstGeom prst="rect">
            <a:avLst/>
          </a:prstGeom>
          <a:noFill/>
          <a:ln w="9525">
            <a:noFill/>
            <a:miter lim="800000"/>
            <a:headEnd/>
            <a:tailEnd/>
          </a:ln>
          <a:effectLst/>
        </p:spPr>
        <p:txBody>
          <a:bodyPr>
            <a:spAutoFit/>
          </a:bodyPr>
          <a:lstStyle/>
          <a:p>
            <a:pPr algn="ctr">
              <a:spcBef>
                <a:spcPct val="50000"/>
              </a:spcBef>
            </a:pPr>
            <a:r>
              <a:rPr kumimoji="0" lang="zh-CN" altLang="en-US" sz="2400" b="1">
                <a:effectLst>
                  <a:outerShdw blurRad="38100" dist="38100" dir="2700000" algn="tl">
                    <a:srgbClr val="C0C0C0"/>
                  </a:outerShdw>
                </a:effectLst>
                <a:latin typeface="Arial" charset="0"/>
              </a:rPr>
              <a:t>则</a:t>
            </a:r>
          </a:p>
        </p:txBody>
      </p:sp>
      <p:sp>
        <p:nvSpPr>
          <p:cNvPr id="75800" name="Rectangle 24"/>
          <p:cNvSpPr>
            <a:spLocks noChangeArrowheads="1"/>
          </p:cNvSpPr>
          <p:nvPr/>
        </p:nvSpPr>
        <p:spPr bwMode="auto">
          <a:xfrm>
            <a:off x="0" y="31178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801" name="Object 25"/>
          <p:cNvGraphicFramePr>
            <a:graphicFrameLocks noChangeAspect="1"/>
          </p:cNvGraphicFramePr>
          <p:nvPr/>
        </p:nvGraphicFramePr>
        <p:xfrm>
          <a:off x="1331913" y="3284538"/>
          <a:ext cx="6367462" cy="1854200"/>
        </p:xfrm>
        <a:graphic>
          <a:graphicData uri="http://schemas.openxmlformats.org/presentationml/2006/ole">
            <mc:AlternateContent xmlns:mc="http://schemas.openxmlformats.org/markup-compatibility/2006">
              <mc:Choice xmlns:v="urn:schemas-microsoft-com:vml" Requires="v">
                <p:oleObj spid="_x0000_s75906" name="Equation" r:id="rId11" imgW="3225800" imgH="939800" progId="Equation.DSMT4">
                  <p:embed/>
                </p:oleObj>
              </mc:Choice>
              <mc:Fallback>
                <p:oleObj name="Equation" r:id="rId11" imgW="3225800" imgH="939800" progId="Equation.DSMT4">
                  <p:embed/>
                  <p:pic>
                    <p:nvPicPr>
                      <p:cNvPr id="0" name="Picture 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3284538"/>
                        <a:ext cx="6367462"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802" name="Rectangle 26"/>
          <p:cNvSpPr>
            <a:spLocks noChangeArrowheads="1"/>
          </p:cNvSpPr>
          <p:nvPr/>
        </p:nvSpPr>
        <p:spPr bwMode="auto">
          <a:xfrm>
            <a:off x="2771775" y="1052513"/>
            <a:ext cx="4608513" cy="519112"/>
          </a:xfrm>
          <a:prstGeom prst="rect">
            <a:avLst/>
          </a:prstGeom>
          <a:noFill/>
          <a:ln w="9525">
            <a:noFill/>
            <a:miter lim="800000"/>
            <a:headEnd/>
            <a:tailEnd/>
          </a:ln>
          <a:effectLst/>
        </p:spPr>
        <p:txBody>
          <a:bodyPr>
            <a:spAutoFit/>
          </a:bodyPr>
          <a:lstStyle/>
          <a:p>
            <a:pPr algn="ctr"/>
            <a:r>
              <a:rPr kumimoji="0" lang="en-US" altLang="zh-CN" sz="2800" b="1">
                <a:solidFill>
                  <a:srgbClr val="BE2C14"/>
                </a:solidFill>
                <a:effectLst>
                  <a:outerShdw blurRad="38100" dist="38100" dir="2700000" algn="tl">
                    <a:srgbClr val="C0C0C0"/>
                  </a:outerShdw>
                </a:effectLst>
                <a:latin typeface="Arial" charset="0"/>
              </a:rPr>
              <a:t>——</a:t>
            </a:r>
            <a:r>
              <a:rPr kumimoji="0" lang="zh-CN" altLang="en-US" sz="2800" b="1">
                <a:solidFill>
                  <a:srgbClr val="BE2C14"/>
                </a:solidFill>
                <a:effectLst>
                  <a:outerShdw blurRad="38100" dist="38100" dir="2700000" algn="tl">
                    <a:srgbClr val="C0C0C0"/>
                  </a:outerShdw>
                </a:effectLst>
                <a:latin typeface="Arial" charset="0"/>
              </a:rPr>
              <a:t>数字</a:t>
            </a:r>
            <a:r>
              <a:rPr kumimoji="0" lang="en-US" altLang="zh-CN" sz="2800" b="1">
                <a:solidFill>
                  <a:srgbClr val="BE2C14"/>
                </a:solidFill>
                <a:effectLst>
                  <a:outerShdw blurRad="38100" dist="38100" dir="2700000" algn="tl">
                    <a:srgbClr val="C0C0C0"/>
                  </a:outerShdw>
                </a:effectLst>
                <a:latin typeface="Arial" charset="0"/>
              </a:rPr>
              <a:t>PID</a:t>
            </a:r>
            <a:r>
              <a:rPr kumimoji="0" lang="zh-CN" altLang="en-US" sz="2800" b="1">
                <a:solidFill>
                  <a:srgbClr val="BE2C14"/>
                </a:solidFill>
                <a:effectLst>
                  <a:outerShdw blurRad="38100" dist="38100" dir="2700000" algn="tl">
                    <a:srgbClr val="C0C0C0"/>
                  </a:outerShdw>
                </a:effectLst>
                <a:latin typeface="Arial" charset="0"/>
              </a:rPr>
              <a:t>控制算法</a:t>
            </a:r>
          </a:p>
        </p:txBody>
      </p:sp>
      <p:sp>
        <p:nvSpPr>
          <p:cNvPr id="75803" name="Rectangle 27"/>
          <p:cNvSpPr>
            <a:spLocks noChangeArrowheads="1"/>
          </p:cNvSpPr>
          <p:nvPr/>
        </p:nvSpPr>
        <p:spPr bwMode="auto">
          <a:xfrm>
            <a:off x="539750" y="188913"/>
            <a:ext cx="5310188" cy="946150"/>
          </a:xfrm>
          <a:prstGeom prst="rect">
            <a:avLst/>
          </a:prstGeom>
          <a:noFill/>
          <a:ln w="9525">
            <a:noFill/>
            <a:miter lim="800000"/>
            <a:headEnd/>
            <a:tailEnd/>
          </a:ln>
          <a:effectLst/>
        </p:spPr>
        <p:txBody>
          <a:bodyPr anchor="ctr"/>
          <a:lstStyle/>
          <a:p>
            <a:r>
              <a:rPr lang="en-US" altLang="zh-CN" sz="3200" b="1">
                <a:solidFill>
                  <a:srgbClr val="0033CC"/>
                </a:solidFill>
                <a:effectLst>
                  <a:outerShdw blurRad="38100" dist="38100" dir="2700000" algn="tl">
                    <a:srgbClr val="C0C0C0"/>
                  </a:outerShdw>
                </a:effectLst>
              </a:rPr>
              <a:t>1</a:t>
            </a:r>
            <a:r>
              <a:rPr lang="zh-CN" altLang="en-US" sz="3200" b="1">
                <a:solidFill>
                  <a:srgbClr val="0033CC"/>
                </a:solidFill>
                <a:effectLst>
                  <a:outerShdw blurRad="38100" dist="38100" dir="2700000" algn="tl">
                    <a:srgbClr val="C0C0C0"/>
                  </a:outerShdw>
                </a:effectLst>
              </a:rPr>
              <a:t>、</a:t>
            </a:r>
            <a:r>
              <a:rPr lang="en-US" altLang="zh-CN" sz="3200" b="1">
                <a:solidFill>
                  <a:srgbClr val="0033CC"/>
                </a:solidFill>
                <a:effectLst>
                  <a:outerShdw blurRad="38100" dist="38100" dir="2700000" algn="tl">
                    <a:srgbClr val="C0C0C0"/>
                  </a:outerShdw>
                </a:effectLst>
              </a:rPr>
              <a:t>PID</a:t>
            </a:r>
            <a:r>
              <a:rPr lang="zh-CN" altLang="en-US" sz="3200" b="1">
                <a:solidFill>
                  <a:srgbClr val="0033CC"/>
                </a:solidFill>
                <a:effectLst>
                  <a:outerShdw blurRad="38100" dist="38100" dir="2700000" algn="tl">
                    <a:srgbClr val="C0C0C0"/>
                  </a:outerShdw>
                </a:effectLst>
              </a:rPr>
              <a:t>控制算法</a:t>
            </a:r>
            <a:endParaRPr lang="zh-CN" altLang="en-US" sz="3200">
              <a:solidFill>
                <a:srgbClr val="0033CC"/>
              </a:solidFill>
              <a:effectLst>
                <a:outerShdw blurRad="38100" dist="38100" dir="2700000" algn="tl">
                  <a:srgbClr val="C0C0C0"/>
                </a:outerShdw>
              </a:effectLst>
            </a:endParaRPr>
          </a:p>
        </p:txBody>
      </p:sp>
    </p:spTree>
  </p:cSld>
  <p:clrMapOvr>
    <a:masterClrMapping/>
  </p:clrMapOvr>
  <p:transition>
    <p:checke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4"/>
          <p:cNvSpPr txBox="1">
            <a:spLocks noChangeArrowheads="1"/>
          </p:cNvSpPr>
          <p:nvPr/>
        </p:nvSpPr>
        <p:spPr bwMode="auto">
          <a:xfrm>
            <a:off x="827088" y="1268413"/>
            <a:ext cx="3889375" cy="457200"/>
          </a:xfrm>
          <a:prstGeom prst="rect">
            <a:avLst/>
          </a:prstGeom>
          <a:noFill/>
          <a:ln w="9525">
            <a:noFill/>
            <a:miter lim="800000"/>
            <a:headEnd/>
            <a:tailEnd/>
          </a:ln>
          <a:effectLst/>
        </p:spPr>
        <p:txBody>
          <a:bodyPr>
            <a:spAutoFit/>
          </a:bodyPr>
          <a:lstStyle/>
          <a:p>
            <a:r>
              <a:rPr kumimoji="0" lang="zh-CN" altLang="en-US" sz="2400" b="1">
                <a:solidFill>
                  <a:srgbClr val="0033CC"/>
                </a:solidFill>
                <a:effectLst>
                  <a:outerShdw blurRad="38100" dist="38100" dir="2700000" algn="tl">
                    <a:srgbClr val="C0C0C0"/>
                  </a:outerShdw>
                </a:effectLst>
                <a:latin typeface="Arial" charset="0"/>
              </a:rPr>
              <a:t>位置式</a:t>
            </a:r>
            <a:r>
              <a:rPr kumimoji="0" lang="en-US" altLang="zh-CN" sz="2400" b="1">
                <a:solidFill>
                  <a:srgbClr val="0033CC"/>
                </a:solidFill>
                <a:effectLst>
                  <a:outerShdw blurRad="38100" dist="38100" dir="2700000" algn="tl">
                    <a:srgbClr val="C0C0C0"/>
                  </a:outerShdw>
                </a:effectLst>
                <a:latin typeface="Arial" charset="0"/>
              </a:rPr>
              <a:t>PID</a:t>
            </a:r>
            <a:r>
              <a:rPr kumimoji="0" lang="zh-CN" altLang="en-US" sz="2400" b="1">
                <a:solidFill>
                  <a:srgbClr val="0033CC"/>
                </a:solidFill>
                <a:effectLst>
                  <a:outerShdw blurRad="38100" dist="38100" dir="2700000" algn="tl">
                    <a:srgbClr val="C0C0C0"/>
                  </a:outerShdw>
                </a:effectLst>
                <a:latin typeface="Arial" charset="0"/>
              </a:rPr>
              <a:t>算法特点：</a:t>
            </a:r>
          </a:p>
        </p:txBody>
      </p:sp>
      <p:sp>
        <p:nvSpPr>
          <p:cNvPr id="76805" name="Text Box 5"/>
          <p:cNvSpPr txBox="1">
            <a:spLocks noChangeArrowheads="1"/>
          </p:cNvSpPr>
          <p:nvPr/>
        </p:nvSpPr>
        <p:spPr bwMode="auto">
          <a:xfrm>
            <a:off x="1276350" y="2052638"/>
            <a:ext cx="7399338" cy="457200"/>
          </a:xfrm>
          <a:prstGeom prst="rect">
            <a:avLst/>
          </a:prstGeom>
          <a:noFill/>
          <a:ln w="9525">
            <a:noFill/>
            <a:miter lim="800000"/>
            <a:headEnd/>
            <a:tailEnd/>
          </a:ln>
          <a:effectLst/>
        </p:spPr>
        <p:txBody>
          <a:bodyPr>
            <a:spAutoFit/>
          </a:bodyPr>
          <a:lstStyle/>
          <a:p>
            <a:r>
              <a:rPr kumimoji="0" lang="zh-CN" altLang="en-US" sz="2400" b="1">
                <a:effectLst>
                  <a:outerShdw blurRad="38100" dist="38100" dir="2700000" algn="tl">
                    <a:srgbClr val="C0C0C0"/>
                  </a:outerShdw>
                </a:effectLst>
                <a:latin typeface="Arial" charset="0"/>
              </a:rPr>
              <a:t>容易产生积分饱和，并且不利于手动</a:t>
            </a:r>
            <a:r>
              <a:rPr kumimoji="0" lang="en-US" altLang="zh-CN" sz="2400" b="1">
                <a:effectLst>
                  <a:outerShdw blurRad="38100" dist="38100" dir="2700000" algn="tl">
                    <a:srgbClr val="C0C0C0"/>
                  </a:outerShdw>
                </a:effectLst>
                <a:latin typeface="Arial" charset="0"/>
              </a:rPr>
              <a:t>/</a:t>
            </a:r>
            <a:r>
              <a:rPr kumimoji="0" lang="zh-CN" altLang="en-US" sz="2400" b="1">
                <a:effectLst>
                  <a:outerShdw blurRad="38100" dist="38100" dir="2700000" algn="tl">
                    <a:srgbClr val="C0C0C0"/>
                  </a:outerShdw>
                </a:effectLst>
                <a:latin typeface="Arial" charset="0"/>
              </a:rPr>
              <a:t>自动的切换。</a:t>
            </a:r>
          </a:p>
        </p:txBody>
      </p:sp>
      <p:sp>
        <p:nvSpPr>
          <p:cNvPr id="76806" name="Text Box 6"/>
          <p:cNvSpPr txBox="1">
            <a:spLocks noChangeArrowheads="1"/>
          </p:cNvSpPr>
          <p:nvPr/>
        </p:nvSpPr>
        <p:spPr bwMode="auto">
          <a:xfrm>
            <a:off x="915988" y="3024188"/>
            <a:ext cx="2432050" cy="457200"/>
          </a:xfrm>
          <a:prstGeom prst="rect">
            <a:avLst/>
          </a:prstGeom>
          <a:noFill/>
          <a:ln w="9525">
            <a:noFill/>
            <a:miter lim="800000"/>
            <a:headEnd/>
            <a:tailEnd/>
          </a:ln>
          <a:effectLst/>
        </p:spPr>
        <p:txBody>
          <a:bodyPr>
            <a:spAutoFit/>
          </a:bodyPr>
          <a:lstStyle/>
          <a:p>
            <a:pPr algn="ctr"/>
            <a:r>
              <a:rPr kumimoji="0" lang="zh-CN" altLang="en-US" sz="2400" b="1">
                <a:solidFill>
                  <a:srgbClr val="FF0066"/>
                </a:solidFill>
                <a:effectLst>
                  <a:outerShdw blurRad="38100" dist="38100" dir="2700000" algn="tl">
                    <a:srgbClr val="C0C0C0"/>
                  </a:outerShdw>
                </a:effectLst>
                <a:latin typeface="Arial" charset="0"/>
              </a:rPr>
              <a:t>适用于：</a:t>
            </a:r>
          </a:p>
        </p:txBody>
      </p:sp>
      <p:sp>
        <p:nvSpPr>
          <p:cNvPr id="76807" name="Text Box 7"/>
          <p:cNvSpPr txBox="1">
            <a:spLocks noChangeArrowheads="1"/>
          </p:cNvSpPr>
          <p:nvPr/>
        </p:nvSpPr>
        <p:spPr bwMode="auto">
          <a:xfrm>
            <a:off x="1366838" y="3833813"/>
            <a:ext cx="5653087" cy="457200"/>
          </a:xfrm>
          <a:prstGeom prst="rect">
            <a:avLst/>
          </a:prstGeom>
          <a:noFill/>
          <a:ln w="9525">
            <a:noFill/>
            <a:miter lim="800000"/>
            <a:headEnd/>
            <a:tailEnd/>
          </a:ln>
          <a:effectLst/>
        </p:spPr>
        <p:txBody>
          <a:bodyPr>
            <a:spAutoFit/>
          </a:bodyPr>
          <a:lstStyle/>
          <a:p>
            <a:r>
              <a:rPr kumimoji="0" lang="zh-CN" altLang="en-US" sz="2400" b="1">
                <a:effectLst>
                  <a:outerShdw blurRad="38100" dist="38100" dir="2700000" algn="tl">
                    <a:srgbClr val="C0C0C0"/>
                  </a:outerShdw>
                </a:effectLst>
                <a:latin typeface="Arial" charset="0"/>
              </a:rPr>
              <a:t>执行机构没有积分性质的被控对象。</a:t>
            </a:r>
          </a:p>
        </p:txBody>
      </p:sp>
    </p:spTree>
  </p:cSld>
  <p:clrMapOvr>
    <a:masterClrMapping/>
  </p:clrMapOvr>
  <p:transition>
    <p:cover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250825" y="1052513"/>
            <a:ext cx="5356225" cy="566737"/>
          </a:xfrm>
          <a:prstGeom prst="rect">
            <a:avLst/>
          </a:prstGeom>
          <a:noFill/>
          <a:ln w="9525">
            <a:noFill/>
            <a:miter lim="800000"/>
            <a:headEnd/>
            <a:tailEnd/>
          </a:ln>
          <a:effectLst/>
        </p:spPr>
        <p:txBody>
          <a:bodyPr>
            <a:spAutoFit/>
          </a:bodyPr>
          <a:lstStyle/>
          <a:p>
            <a:pPr algn="just">
              <a:lnSpc>
                <a:spcPct val="130000"/>
              </a:lnSpc>
            </a:pPr>
            <a:r>
              <a:rPr kumimoji="0" lang="zh-CN" altLang="en-US" sz="2400" b="1">
                <a:solidFill>
                  <a:srgbClr val="0033CC"/>
                </a:solidFill>
                <a:effectLst>
                  <a:outerShdw blurRad="38100" dist="38100" dir="2700000" algn="tl">
                    <a:srgbClr val="C0C0C0"/>
                  </a:outerShdw>
                </a:effectLst>
                <a:latin typeface="Arial" charset="0"/>
              </a:rPr>
              <a:t>（</a:t>
            </a:r>
            <a:r>
              <a:rPr kumimoji="0" lang="en-US" altLang="zh-CN" sz="2400" b="1">
                <a:solidFill>
                  <a:srgbClr val="0033CC"/>
                </a:solidFill>
                <a:effectLst>
                  <a:outerShdw blurRad="38100" dist="38100" dir="2700000" algn="tl">
                    <a:srgbClr val="C0C0C0"/>
                  </a:outerShdw>
                </a:effectLst>
                <a:latin typeface="Arial" charset="0"/>
              </a:rPr>
              <a:t>2</a:t>
            </a:r>
            <a:r>
              <a:rPr kumimoji="0" lang="zh-CN" altLang="en-US" sz="2400" b="1">
                <a:solidFill>
                  <a:srgbClr val="0033CC"/>
                </a:solidFill>
                <a:effectLst>
                  <a:outerShdw blurRad="38100" dist="38100" dir="2700000" algn="tl">
                    <a:srgbClr val="C0C0C0"/>
                  </a:outerShdw>
                </a:effectLst>
                <a:latin typeface="Arial" charset="0"/>
              </a:rPr>
              <a:t>）增量式</a:t>
            </a:r>
            <a:r>
              <a:rPr kumimoji="0" lang="en-US" altLang="zh-CN" sz="2400" b="1">
                <a:solidFill>
                  <a:srgbClr val="0033CC"/>
                </a:solidFill>
                <a:effectLst>
                  <a:outerShdw blurRad="38100" dist="38100" dir="2700000" algn="tl">
                    <a:srgbClr val="C0C0C0"/>
                  </a:outerShdw>
                </a:effectLst>
                <a:latin typeface="Arial" charset="0"/>
              </a:rPr>
              <a:t>PID</a:t>
            </a:r>
            <a:r>
              <a:rPr kumimoji="0" lang="zh-CN" altLang="en-US" sz="2400" b="1">
                <a:solidFill>
                  <a:srgbClr val="0033CC"/>
                </a:solidFill>
                <a:effectLst>
                  <a:outerShdw blurRad="38100" dist="38100" dir="2700000" algn="tl">
                    <a:srgbClr val="C0C0C0"/>
                  </a:outerShdw>
                </a:effectLst>
                <a:latin typeface="Arial" charset="0"/>
              </a:rPr>
              <a:t>算法</a:t>
            </a:r>
          </a:p>
        </p:txBody>
      </p:sp>
      <p:sp>
        <p:nvSpPr>
          <p:cNvPr id="77829" name="Rectangle 5"/>
          <p:cNvSpPr>
            <a:spLocks noChangeArrowheads="1"/>
          </p:cNvSpPr>
          <p:nvPr/>
        </p:nvSpPr>
        <p:spPr bwMode="auto">
          <a:xfrm>
            <a:off x="250825" y="36433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7830" name="Rectangle 6"/>
          <p:cNvSpPr>
            <a:spLocks noChangeArrowheads="1"/>
          </p:cNvSpPr>
          <p:nvPr/>
        </p:nvSpPr>
        <p:spPr bwMode="auto">
          <a:xfrm>
            <a:off x="250825" y="35290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7831" name="Rectangle 7"/>
          <p:cNvSpPr>
            <a:spLocks noChangeArrowheads="1"/>
          </p:cNvSpPr>
          <p:nvPr/>
        </p:nvSpPr>
        <p:spPr bwMode="auto">
          <a:xfrm>
            <a:off x="250825" y="35099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7832" name="Rectangle 8"/>
          <p:cNvSpPr>
            <a:spLocks noChangeArrowheads="1"/>
          </p:cNvSpPr>
          <p:nvPr/>
        </p:nvSpPr>
        <p:spPr bwMode="auto">
          <a:xfrm>
            <a:off x="250825" y="35099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7833" name="Rectangle 9"/>
          <p:cNvSpPr>
            <a:spLocks noChangeArrowheads="1"/>
          </p:cNvSpPr>
          <p:nvPr/>
        </p:nvSpPr>
        <p:spPr bwMode="auto">
          <a:xfrm>
            <a:off x="250825" y="30321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7834" name="Rectangle 10"/>
          <p:cNvSpPr>
            <a:spLocks noChangeArrowheads="1"/>
          </p:cNvSpPr>
          <p:nvPr/>
        </p:nvSpPr>
        <p:spPr bwMode="auto">
          <a:xfrm>
            <a:off x="250825" y="35385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7835" name="Rectangle 11"/>
          <p:cNvSpPr>
            <a:spLocks noChangeArrowheads="1"/>
          </p:cNvSpPr>
          <p:nvPr/>
        </p:nvSpPr>
        <p:spPr bwMode="auto">
          <a:xfrm>
            <a:off x="250825" y="35274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7837" name="Text Box 13"/>
          <p:cNvSpPr txBox="1">
            <a:spLocks noChangeArrowheads="1"/>
          </p:cNvSpPr>
          <p:nvPr/>
        </p:nvSpPr>
        <p:spPr bwMode="auto">
          <a:xfrm>
            <a:off x="1079500" y="6130925"/>
            <a:ext cx="5535613" cy="457200"/>
          </a:xfrm>
          <a:prstGeom prst="rect">
            <a:avLst/>
          </a:prstGeom>
          <a:noFill/>
          <a:ln w="9525">
            <a:noFill/>
            <a:miter lim="800000"/>
            <a:headEnd/>
            <a:tailEnd/>
          </a:ln>
          <a:effectLst/>
        </p:spPr>
        <p:txBody>
          <a:bodyPr>
            <a:spAutoFit/>
          </a:bodyPr>
          <a:lstStyle/>
          <a:p>
            <a:pPr algn="ctr">
              <a:spcBef>
                <a:spcPct val="50000"/>
              </a:spcBef>
            </a:pPr>
            <a:endParaRPr kumimoji="0" lang="zh-CN" altLang="zh-CN" sz="2400">
              <a:effectLst>
                <a:outerShdw blurRad="38100" dist="38100" dir="2700000" algn="tl">
                  <a:srgbClr val="C0C0C0"/>
                </a:outerShdw>
              </a:effectLst>
              <a:latin typeface="Arial" charset="0"/>
            </a:endParaRPr>
          </a:p>
        </p:txBody>
      </p:sp>
      <p:sp>
        <p:nvSpPr>
          <p:cNvPr id="77838" name="Text Box 14"/>
          <p:cNvSpPr txBox="1">
            <a:spLocks noChangeArrowheads="1"/>
          </p:cNvSpPr>
          <p:nvPr/>
        </p:nvSpPr>
        <p:spPr bwMode="auto">
          <a:xfrm>
            <a:off x="539750" y="5365750"/>
            <a:ext cx="8235950" cy="1041400"/>
          </a:xfrm>
          <a:prstGeom prst="rect">
            <a:avLst/>
          </a:prstGeom>
          <a:noFill/>
          <a:ln w="9525">
            <a:noFill/>
            <a:miter lim="800000"/>
            <a:headEnd/>
            <a:tailEnd/>
          </a:ln>
          <a:effectLst/>
        </p:spPr>
        <p:txBody>
          <a:bodyPr>
            <a:spAutoFit/>
          </a:bodyPr>
          <a:lstStyle/>
          <a:p>
            <a:pPr algn="just">
              <a:lnSpc>
                <a:spcPct val="130000"/>
              </a:lnSpc>
              <a:spcBef>
                <a:spcPct val="50000"/>
              </a:spcBef>
            </a:pPr>
            <a:r>
              <a:rPr kumimoji="0" lang="en-US" altLang="zh-CN" sz="2400" b="1">
                <a:solidFill>
                  <a:srgbClr val="0033CC"/>
                </a:solidFill>
                <a:effectLst>
                  <a:outerShdw blurRad="38100" dist="38100" dir="2700000" algn="tl">
                    <a:srgbClr val="C0C0C0"/>
                  </a:outerShdw>
                </a:effectLst>
                <a:latin typeface="Arial" charset="0"/>
              </a:rPr>
              <a:t>——</a:t>
            </a:r>
            <a:r>
              <a:rPr kumimoji="0" lang="zh-CN" altLang="en-US" sz="2400" b="1">
                <a:solidFill>
                  <a:srgbClr val="0033CC"/>
                </a:solidFill>
                <a:effectLst>
                  <a:outerShdw blurRad="38100" dist="38100" dir="2700000" algn="tl">
                    <a:srgbClr val="C0C0C0"/>
                  </a:outerShdw>
                </a:effectLst>
                <a:latin typeface="Arial" charset="0"/>
              </a:rPr>
              <a:t>增量式</a:t>
            </a:r>
            <a:r>
              <a:rPr kumimoji="0" lang="en-US" altLang="zh-CN" sz="2400" b="1">
                <a:solidFill>
                  <a:srgbClr val="0033CC"/>
                </a:solidFill>
                <a:effectLst>
                  <a:outerShdw blurRad="38100" dist="38100" dir="2700000" algn="tl">
                    <a:srgbClr val="C0C0C0"/>
                  </a:outerShdw>
                </a:effectLst>
                <a:latin typeface="Arial" charset="0"/>
              </a:rPr>
              <a:t>PID</a:t>
            </a:r>
            <a:r>
              <a:rPr kumimoji="0" lang="zh-CN" altLang="en-US" sz="2400" b="1">
                <a:solidFill>
                  <a:srgbClr val="0033CC"/>
                </a:solidFill>
                <a:effectLst>
                  <a:outerShdw blurRad="38100" dist="38100" dir="2700000" algn="tl">
                    <a:srgbClr val="C0C0C0"/>
                  </a:outerShdw>
                </a:effectLst>
                <a:latin typeface="Arial" charset="0"/>
              </a:rPr>
              <a:t>算法</a:t>
            </a:r>
            <a:r>
              <a:rPr kumimoji="0" lang="en-US" altLang="zh-CN" sz="2400" b="1">
                <a:solidFill>
                  <a:srgbClr val="FF3300"/>
                </a:solidFill>
                <a:effectLst>
                  <a:outerShdw blurRad="38100" dist="38100" dir="2700000" algn="tl">
                    <a:srgbClr val="C0C0C0"/>
                  </a:outerShdw>
                </a:effectLst>
                <a:latin typeface="Arial" charset="0"/>
              </a:rPr>
              <a:t>——</a:t>
            </a:r>
            <a:r>
              <a:rPr kumimoji="0" lang="zh-CN" altLang="en-US" sz="2400" b="1">
                <a:solidFill>
                  <a:srgbClr val="FF3300"/>
                </a:solidFill>
                <a:effectLst>
                  <a:outerShdw blurRad="38100" dist="38100" dir="2700000" algn="tl">
                    <a:srgbClr val="C0C0C0"/>
                  </a:outerShdw>
                </a:effectLst>
              </a:rPr>
              <a:t>表示执行机构的调节增量（</a:t>
            </a:r>
            <a:r>
              <a:rPr kumimoji="0" lang="en-US" altLang="zh-CN" sz="2400" b="1" i="1">
                <a:solidFill>
                  <a:srgbClr val="FF3300"/>
                </a:solidFill>
                <a:effectLst>
                  <a:outerShdw blurRad="38100" dist="38100" dir="2700000" algn="tl">
                    <a:srgbClr val="C0C0C0"/>
                  </a:outerShdw>
                </a:effectLst>
              </a:rPr>
              <a:t>k</a:t>
            </a:r>
            <a:r>
              <a:rPr kumimoji="0" lang="zh-CN" altLang="en-US" sz="2400" b="1">
                <a:solidFill>
                  <a:srgbClr val="FF3300"/>
                </a:solidFill>
                <a:effectLst>
                  <a:outerShdw blurRad="38100" dist="38100" dir="2700000" algn="tl">
                    <a:srgbClr val="C0C0C0"/>
                  </a:outerShdw>
                </a:effectLst>
              </a:rPr>
              <a:t>时刻比</a:t>
            </a:r>
            <a:r>
              <a:rPr kumimoji="0" lang="en-US" altLang="zh-CN" sz="2400" b="1" i="1">
                <a:solidFill>
                  <a:srgbClr val="FF3300"/>
                </a:solidFill>
                <a:effectLst>
                  <a:outerShdw blurRad="38100" dist="38100" dir="2700000" algn="tl">
                    <a:srgbClr val="C0C0C0"/>
                  </a:outerShdw>
                </a:effectLst>
              </a:rPr>
              <a:t>k</a:t>
            </a:r>
            <a:r>
              <a:rPr kumimoji="0" lang="en-US" altLang="zh-CN" sz="2400" b="1">
                <a:solidFill>
                  <a:srgbClr val="FF3300"/>
                </a:solidFill>
                <a:effectLst>
                  <a:outerShdw blurRad="38100" dist="38100" dir="2700000" algn="tl">
                    <a:srgbClr val="C0C0C0"/>
                  </a:outerShdw>
                </a:effectLst>
              </a:rPr>
              <a:t>-1</a:t>
            </a:r>
            <a:r>
              <a:rPr kumimoji="0" lang="zh-CN" altLang="en-US" sz="2400" b="1">
                <a:solidFill>
                  <a:srgbClr val="FF3300"/>
                </a:solidFill>
                <a:effectLst>
                  <a:outerShdw blurRad="38100" dist="38100" dir="2700000" algn="tl">
                    <a:srgbClr val="C0C0C0"/>
                  </a:outerShdw>
                </a:effectLst>
              </a:rPr>
              <a:t>时刻的调节增量）</a:t>
            </a:r>
          </a:p>
        </p:txBody>
      </p:sp>
      <p:sp>
        <p:nvSpPr>
          <p:cNvPr id="77839" name="Rectangle 15"/>
          <p:cNvSpPr>
            <a:spLocks noChangeArrowheads="1"/>
          </p:cNvSpPr>
          <p:nvPr/>
        </p:nvSpPr>
        <p:spPr bwMode="auto">
          <a:xfrm>
            <a:off x="250825" y="35385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7840" name="Rectangle 16"/>
          <p:cNvSpPr>
            <a:spLocks noChangeArrowheads="1"/>
          </p:cNvSpPr>
          <p:nvPr/>
        </p:nvSpPr>
        <p:spPr bwMode="auto">
          <a:xfrm>
            <a:off x="250825" y="35242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41" name="Object 17"/>
          <p:cNvGraphicFramePr>
            <a:graphicFrameLocks noChangeAspect="1"/>
          </p:cNvGraphicFramePr>
          <p:nvPr/>
        </p:nvGraphicFramePr>
        <p:xfrm>
          <a:off x="755650" y="4149725"/>
          <a:ext cx="8181975" cy="925513"/>
        </p:xfrm>
        <a:graphic>
          <a:graphicData uri="http://schemas.openxmlformats.org/presentationml/2006/ole">
            <mc:AlternateContent xmlns:mc="http://schemas.openxmlformats.org/markup-compatibility/2006">
              <mc:Choice xmlns:v="urn:schemas-microsoft-com:vml" Requires="v">
                <p:oleObj spid="_x0000_s77906" name="公式" r:id="rId3" imgW="4051300" imgH="457200" progId="Equation.3">
                  <p:embed/>
                </p:oleObj>
              </mc:Choice>
              <mc:Fallback>
                <p:oleObj name="公式" r:id="rId3" imgW="4051300" imgH="457200" progId="Equation.3">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149725"/>
                        <a:ext cx="8181975"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42" name="Rectangle 18"/>
          <p:cNvSpPr>
            <a:spLocks noChangeArrowheads="1"/>
          </p:cNvSpPr>
          <p:nvPr/>
        </p:nvSpPr>
        <p:spPr bwMode="auto">
          <a:xfrm>
            <a:off x="592138" y="1817688"/>
            <a:ext cx="3908425" cy="566737"/>
          </a:xfrm>
          <a:prstGeom prst="rect">
            <a:avLst/>
          </a:prstGeom>
          <a:noFill/>
          <a:ln w="9525">
            <a:noFill/>
            <a:miter lim="800000"/>
            <a:headEnd/>
            <a:tailEnd/>
          </a:ln>
          <a:effectLst/>
        </p:spPr>
        <p:txBody>
          <a:bodyPr>
            <a:spAutoFit/>
          </a:bodyPr>
          <a:lstStyle/>
          <a:p>
            <a:pPr algn="just">
              <a:lnSpc>
                <a:spcPct val="130000"/>
              </a:lnSpc>
            </a:pPr>
            <a:r>
              <a:rPr kumimoji="0" lang="zh-CN" altLang="en-US" sz="2400" b="1">
                <a:effectLst>
                  <a:outerShdw blurRad="38100" dist="38100" dir="2700000" algn="tl">
                    <a:srgbClr val="C0C0C0"/>
                  </a:outerShdw>
                </a:effectLst>
                <a:latin typeface="Arial" charset="0"/>
              </a:rPr>
              <a:t>由位置式</a:t>
            </a:r>
            <a:r>
              <a:rPr kumimoji="0" lang="en-US" altLang="zh-CN" sz="2400" b="1">
                <a:effectLst>
                  <a:outerShdw blurRad="38100" dist="38100" dir="2700000" algn="tl">
                    <a:srgbClr val="C0C0C0"/>
                  </a:outerShdw>
                </a:effectLst>
                <a:latin typeface="Arial" charset="0"/>
              </a:rPr>
              <a:t>PID</a:t>
            </a:r>
            <a:r>
              <a:rPr kumimoji="0" lang="zh-CN" altLang="en-US" sz="2400" b="1">
                <a:effectLst>
                  <a:outerShdw blurRad="38100" dist="38100" dir="2700000" algn="tl">
                    <a:srgbClr val="C0C0C0"/>
                  </a:outerShdw>
                </a:effectLst>
                <a:latin typeface="Arial" charset="0"/>
              </a:rPr>
              <a:t>算法：</a:t>
            </a:r>
          </a:p>
        </p:txBody>
      </p:sp>
      <p:graphicFrame>
        <p:nvGraphicFramePr>
          <p:cNvPr id="77843" name="Object 19"/>
          <p:cNvGraphicFramePr>
            <a:graphicFrameLocks noChangeAspect="1"/>
          </p:cNvGraphicFramePr>
          <p:nvPr/>
        </p:nvGraphicFramePr>
        <p:xfrm>
          <a:off x="1574800" y="2312988"/>
          <a:ext cx="6811963" cy="985837"/>
        </p:xfrm>
        <a:graphic>
          <a:graphicData uri="http://schemas.openxmlformats.org/presentationml/2006/ole">
            <mc:AlternateContent xmlns:mc="http://schemas.openxmlformats.org/markup-compatibility/2006">
              <mc:Choice xmlns:v="urn:schemas-microsoft-com:vml" Requires="v">
                <p:oleObj spid="_x0000_s77907" name="Equation" r:id="rId5" imgW="3073400" imgH="444500" progId="Equation.DSMT4">
                  <p:embed/>
                </p:oleObj>
              </mc:Choice>
              <mc:Fallback>
                <p:oleObj name="Equation" r:id="rId5" imgW="3073400" imgH="444500" progId="Equation.DSMT4">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4800" y="2312988"/>
                        <a:ext cx="6811963"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44" name="Text Box 20"/>
          <p:cNvSpPr txBox="1">
            <a:spLocks noChangeArrowheads="1"/>
          </p:cNvSpPr>
          <p:nvPr/>
        </p:nvSpPr>
        <p:spPr bwMode="auto">
          <a:xfrm>
            <a:off x="250825" y="4067175"/>
            <a:ext cx="1081088" cy="457200"/>
          </a:xfrm>
          <a:prstGeom prst="rect">
            <a:avLst/>
          </a:prstGeom>
          <a:noFill/>
          <a:ln w="9525">
            <a:noFill/>
            <a:miter lim="800000"/>
            <a:headEnd/>
            <a:tailEnd/>
          </a:ln>
          <a:effectLst/>
        </p:spPr>
        <p:txBody>
          <a:bodyPr>
            <a:spAutoFit/>
          </a:bodyPr>
          <a:lstStyle/>
          <a:p>
            <a:pPr algn="just">
              <a:spcBef>
                <a:spcPct val="50000"/>
              </a:spcBef>
            </a:pPr>
            <a:r>
              <a:rPr kumimoji="0" lang="zh-CN" altLang="en-US" sz="2400" b="1">
                <a:effectLst>
                  <a:outerShdw blurRad="38100" dist="38100" dir="2700000" algn="tl">
                    <a:srgbClr val="C0C0C0"/>
                  </a:outerShdw>
                </a:effectLst>
                <a:latin typeface="Arial" charset="0"/>
              </a:rPr>
              <a:t>得：</a:t>
            </a:r>
          </a:p>
        </p:txBody>
      </p:sp>
      <p:graphicFrame>
        <p:nvGraphicFramePr>
          <p:cNvPr id="77845" name="Object 21"/>
          <p:cNvGraphicFramePr>
            <a:graphicFrameLocks noChangeAspect="1"/>
          </p:cNvGraphicFramePr>
          <p:nvPr/>
        </p:nvGraphicFramePr>
        <p:xfrm>
          <a:off x="1622425" y="3284538"/>
          <a:ext cx="7142163" cy="871537"/>
        </p:xfrm>
        <a:graphic>
          <a:graphicData uri="http://schemas.openxmlformats.org/presentationml/2006/ole">
            <mc:AlternateContent xmlns:mc="http://schemas.openxmlformats.org/markup-compatibility/2006">
              <mc:Choice xmlns:v="urn:schemas-microsoft-com:vml" Requires="v">
                <p:oleObj spid="_x0000_s77908" name="Equation" r:id="rId7" imgW="3644900" imgH="444500" progId="Equation.DSMT4">
                  <p:embed/>
                </p:oleObj>
              </mc:Choice>
              <mc:Fallback>
                <p:oleObj name="Equation" r:id="rId7" imgW="3644900" imgH="444500" progId="Equation.DSMT4">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2425" y="3284538"/>
                        <a:ext cx="714216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ver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p:cNvSpPr txBox="1">
            <a:spLocks noChangeArrowheads="1"/>
          </p:cNvSpPr>
          <p:nvPr/>
        </p:nvSpPr>
        <p:spPr bwMode="auto">
          <a:xfrm>
            <a:off x="900113" y="1484313"/>
            <a:ext cx="3743325" cy="457200"/>
          </a:xfrm>
          <a:prstGeom prst="rect">
            <a:avLst/>
          </a:prstGeom>
          <a:noFill/>
          <a:ln w="9525">
            <a:noFill/>
            <a:miter lim="800000"/>
            <a:headEnd/>
            <a:tailEnd/>
          </a:ln>
          <a:effectLst/>
        </p:spPr>
        <p:txBody>
          <a:bodyPr>
            <a:spAutoFit/>
          </a:bodyPr>
          <a:lstStyle/>
          <a:p>
            <a:r>
              <a:rPr kumimoji="0" lang="zh-CN" altLang="en-US" sz="2400" b="1">
                <a:solidFill>
                  <a:srgbClr val="0033CC"/>
                </a:solidFill>
                <a:effectLst>
                  <a:outerShdw blurRad="38100" dist="38100" dir="2700000" algn="tl">
                    <a:srgbClr val="C0C0C0"/>
                  </a:outerShdw>
                </a:effectLst>
                <a:latin typeface="Arial" charset="0"/>
              </a:rPr>
              <a:t>增量式</a:t>
            </a:r>
            <a:r>
              <a:rPr kumimoji="0" lang="en-US" altLang="zh-CN" sz="2400" b="1">
                <a:solidFill>
                  <a:srgbClr val="0033CC"/>
                </a:solidFill>
                <a:effectLst>
                  <a:outerShdw blurRad="38100" dist="38100" dir="2700000" algn="tl">
                    <a:srgbClr val="C0C0C0"/>
                  </a:outerShdw>
                </a:effectLst>
                <a:latin typeface="Arial" charset="0"/>
              </a:rPr>
              <a:t>PID</a:t>
            </a:r>
            <a:r>
              <a:rPr kumimoji="0" lang="zh-CN" altLang="en-US" sz="2400" b="1">
                <a:solidFill>
                  <a:srgbClr val="0033CC"/>
                </a:solidFill>
                <a:effectLst>
                  <a:outerShdw blurRad="38100" dist="38100" dir="2700000" algn="tl">
                    <a:srgbClr val="C0C0C0"/>
                  </a:outerShdw>
                </a:effectLst>
                <a:latin typeface="Arial" charset="0"/>
              </a:rPr>
              <a:t>算法特点：</a:t>
            </a:r>
          </a:p>
        </p:txBody>
      </p:sp>
      <p:sp>
        <p:nvSpPr>
          <p:cNvPr id="78853" name="Text Box 5"/>
          <p:cNvSpPr txBox="1">
            <a:spLocks noChangeArrowheads="1"/>
          </p:cNvSpPr>
          <p:nvPr/>
        </p:nvSpPr>
        <p:spPr bwMode="auto">
          <a:xfrm>
            <a:off x="1123950" y="2114550"/>
            <a:ext cx="6480175" cy="822325"/>
          </a:xfrm>
          <a:prstGeom prst="rect">
            <a:avLst/>
          </a:prstGeom>
          <a:noFill/>
          <a:ln w="9525">
            <a:noFill/>
            <a:miter lim="800000"/>
            <a:headEnd/>
            <a:tailEnd/>
          </a:ln>
          <a:effectLst/>
        </p:spPr>
        <p:txBody>
          <a:bodyPr>
            <a:spAutoFit/>
          </a:bodyPr>
          <a:lstStyle/>
          <a:p>
            <a:r>
              <a:rPr kumimoji="0" lang="zh-CN" altLang="en-US" sz="2400" b="1">
                <a:effectLst>
                  <a:outerShdw blurRad="38100" dist="38100" dir="2700000" algn="tl">
                    <a:srgbClr val="C0C0C0"/>
                  </a:outerShdw>
                </a:effectLst>
                <a:latin typeface="Arial" charset="0"/>
              </a:rPr>
              <a:t>改善积分饱和，手动</a:t>
            </a:r>
            <a:r>
              <a:rPr kumimoji="0" lang="en-US" altLang="zh-CN" sz="2400" b="1">
                <a:effectLst>
                  <a:outerShdw blurRad="38100" dist="38100" dir="2700000" algn="tl">
                    <a:srgbClr val="C0C0C0"/>
                  </a:outerShdw>
                </a:effectLst>
                <a:latin typeface="Arial" charset="0"/>
              </a:rPr>
              <a:t>/</a:t>
            </a:r>
            <a:r>
              <a:rPr kumimoji="0" lang="zh-CN" altLang="en-US" sz="2400" b="1">
                <a:effectLst>
                  <a:outerShdw blurRad="38100" dist="38100" dir="2700000" algn="tl">
                    <a:srgbClr val="C0C0C0"/>
                  </a:outerShdw>
                </a:effectLst>
                <a:latin typeface="Arial" charset="0"/>
              </a:rPr>
              <a:t>自动切换冲击小，系统动态性能得到改善。</a:t>
            </a:r>
          </a:p>
        </p:txBody>
      </p:sp>
      <p:sp>
        <p:nvSpPr>
          <p:cNvPr id="78854" name="Text Box 6"/>
          <p:cNvSpPr txBox="1">
            <a:spLocks noChangeArrowheads="1"/>
          </p:cNvSpPr>
          <p:nvPr/>
        </p:nvSpPr>
        <p:spPr bwMode="auto">
          <a:xfrm>
            <a:off x="989013" y="3240088"/>
            <a:ext cx="2070100" cy="457200"/>
          </a:xfrm>
          <a:prstGeom prst="rect">
            <a:avLst/>
          </a:prstGeom>
          <a:noFill/>
          <a:ln w="9525">
            <a:noFill/>
            <a:miter lim="800000"/>
            <a:headEnd/>
            <a:tailEnd/>
          </a:ln>
          <a:effectLst/>
        </p:spPr>
        <p:txBody>
          <a:bodyPr>
            <a:spAutoFit/>
          </a:bodyPr>
          <a:lstStyle/>
          <a:p>
            <a:pPr algn="ctr"/>
            <a:r>
              <a:rPr kumimoji="0" lang="zh-CN" altLang="en-US" sz="2400" b="1">
                <a:solidFill>
                  <a:srgbClr val="FF0066"/>
                </a:solidFill>
                <a:effectLst>
                  <a:outerShdw blurRad="38100" dist="38100" dir="2700000" algn="tl">
                    <a:srgbClr val="C0C0C0"/>
                  </a:outerShdw>
                </a:effectLst>
                <a:latin typeface="Arial" charset="0"/>
              </a:rPr>
              <a:t>适用于：</a:t>
            </a:r>
          </a:p>
        </p:txBody>
      </p:sp>
      <p:sp>
        <p:nvSpPr>
          <p:cNvPr id="78855" name="Text Box 7"/>
          <p:cNvSpPr txBox="1">
            <a:spLocks noChangeArrowheads="1"/>
          </p:cNvSpPr>
          <p:nvPr/>
        </p:nvSpPr>
        <p:spPr bwMode="auto">
          <a:xfrm>
            <a:off x="1439863" y="4049713"/>
            <a:ext cx="5580062" cy="457200"/>
          </a:xfrm>
          <a:prstGeom prst="rect">
            <a:avLst/>
          </a:prstGeom>
          <a:noFill/>
          <a:ln w="9525">
            <a:noFill/>
            <a:miter lim="800000"/>
            <a:headEnd/>
            <a:tailEnd/>
          </a:ln>
          <a:effectLst/>
        </p:spPr>
        <p:txBody>
          <a:bodyPr>
            <a:spAutoFit/>
          </a:bodyPr>
          <a:lstStyle/>
          <a:p>
            <a:r>
              <a:rPr kumimoji="0" lang="zh-CN" altLang="en-US" sz="2400" b="1">
                <a:effectLst>
                  <a:outerShdw blurRad="38100" dist="38100" dir="2700000" algn="tl">
                    <a:srgbClr val="C0C0C0"/>
                  </a:outerShdw>
                </a:effectLst>
                <a:latin typeface="Arial" charset="0"/>
              </a:rPr>
              <a:t>执行机构带有积分性质的被控对象。</a:t>
            </a:r>
          </a:p>
        </p:txBody>
      </p:sp>
    </p:spTree>
  </p:cSld>
  <p:clrMapOvr>
    <a:masterClrMapping/>
  </p:clrMapOvr>
  <p:transition>
    <p:cover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Text Box 5"/>
          <p:cNvSpPr txBox="1">
            <a:spLocks noChangeArrowheads="1"/>
          </p:cNvSpPr>
          <p:nvPr/>
        </p:nvSpPr>
        <p:spPr bwMode="auto">
          <a:xfrm>
            <a:off x="0" y="981075"/>
            <a:ext cx="5356225" cy="566738"/>
          </a:xfrm>
          <a:prstGeom prst="rect">
            <a:avLst/>
          </a:prstGeom>
          <a:noFill/>
          <a:ln w="9525">
            <a:noFill/>
            <a:miter lim="800000"/>
            <a:headEnd/>
            <a:tailEnd/>
          </a:ln>
          <a:effectLst/>
        </p:spPr>
        <p:txBody>
          <a:bodyPr>
            <a:spAutoFit/>
          </a:bodyPr>
          <a:lstStyle/>
          <a:p>
            <a:pPr algn="just">
              <a:lnSpc>
                <a:spcPct val="130000"/>
              </a:lnSpc>
            </a:pPr>
            <a:r>
              <a:rPr kumimoji="0" lang="en-US" altLang="zh-CN" sz="2400" b="1">
                <a:solidFill>
                  <a:srgbClr val="0033CC"/>
                </a:solidFill>
                <a:effectLst>
                  <a:outerShdw blurRad="38100" dist="38100" dir="2700000" algn="tl">
                    <a:srgbClr val="C0C0C0"/>
                  </a:outerShdw>
                </a:effectLst>
                <a:latin typeface="Arial" charset="0"/>
              </a:rPr>
              <a:t> </a:t>
            </a:r>
            <a:r>
              <a:rPr kumimoji="0" lang="zh-CN" altLang="en-US" sz="2400" b="1">
                <a:solidFill>
                  <a:srgbClr val="0033CC"/>
                </a:solidFill>
                <a:effectLst>
                  <a:outerShdw blurRad="38100" dist="38100" dir="2700000" algn="tl">
                    <a:srgbClr val="C0C0C0"/>
                  </a:outerShdw>
                </a:effectLst>
                <a:latin typeface="Arial" charset="0"/>
              </a:rPr>
              <a:t>两种</a:t>
            </a:r>
            <a:r>
              <a:rPr kumimoji="0" lang="en-US" altLang="zh-CN" sz="2400" b="1">
                <a:solidFill>
                  <a:srgbClr val="0033CC"/>
                </a:solidFill>
                <a:effectLst>
                  <a:outerShdw blurRad="38100" dist="38100" dir="2700000" algn="tl">
                    <a:srgbClr val="C0C0C0"/>
                  </a:outerShdw>
                </a:effectLst>
                <a:latin typeface="Arial" charset="0"/>
              </a:rPr>
              <a:t>PID</a:t>
            </a:r>
            <a:r>
              <a:rPr kumimoji="0" lang="zh-CN" altLang="en-US" sz="2400" b="1">
                <a:solidFill>
                  <a:srgbClr val="0033CC"/>
                </a:solidFill>
                <a:effectLst>
                  <a:outerShdw blurRad="38100" dist="38100" dir="2700000" algn="tl">
                    <a:srgbClr val="C0C0C0"/>
                  </a:outerShdw>
                </a:effectLst>
                <a:latin typeface="Arial" charset="0"/>
              </a:rPr>
              <a:t>算法的关系：</a:t>
            </a:r>
          </a:p>
        </p:txBody>
      </p:sp>
      <p:sp>
        <p:nvSpPr>
          <p:cNvPr id="79878" name="Rectangle 6"/>
          <p:cNvSpPr>
            <a:spLocks noChangeArrowheads="1"/>
          </p:cNvSpPr>
          <p:nvPr/>
        </p:nvSpPr>
        <p:spPr bwMode="auto">
          <a:xfrm>
            <a:off x="0" y="33670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79" name="Rectangle 7"/>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80" name="Rectangle 8"/>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81" name="Rectangle 9"/>
          <p:cNvSpPr>
            <a:spLocks noChangeArrowheads="1"/>
          </p:cNvSpPr>
          <p:nvPr/>
        </p:nvSpPr>
        <p:spPr bwMode="auto">
          <a:xfrm>
            <a:off x="0" y="28702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82" name="Rectangle 10"/>
          <p:cNvSpPr>
            <a:spLocks noChangeArrowheads="1"/>
          </p:cNvSpPr>
          <p:nvPr/>
        </p:nvSpPr>
        <p:spPr bwMode="auto">
          <a:xfrm>
            <a:off x="0" y="33766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83" name="Rectangle 11"/>
          <p:cNvSpPr>
            <a:spLocks noChangeArrowheads="1"/>
          </p:cNvSpPr>
          <p:nvPr/>
        </p:nvSpPr>
        <p:spPr bwMode="auto">
          <a:xfrm>
            <a:off x="0" y="33655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85" name="Text Box 13"/>
          <p:cNvSpPr txBox="1">
            <a:spLocks noChangeArrowheads="1"/>
          </p:cNvSpPr>
          <p:nvPr/>
        </p:nvSpPr>
        <p:spPr bwMode="auto">
          <a:xfrm>
            <a:off x="1150938" y="6219825"/>
            <a:ext cx="5535612" cy="457200"/>
          </a:xfrm>
          <a:prstGeom prst="rect">
            <a:avLst/>
          </a:prstGeom>
          <a:noFill/>
          <a:ln w="9525">
            <a:noFill/>
            <a:miter lim="800000"/>
            <a:headEnd/>
            <a:tailEnd/>
          </a:ln>
          <a:effectLst/>
        </p:spPr>
        <p:txBody>
          <a:bodyPr>
            <a:spAutoFit/>
          </a:bodyPr>
          <a:lstStyle/>
          <a:p>
            <a:pPr algn="ctr">
              <a:spcBef>
                <a:spcPct val="50000"/>
              </a:spcBef>
            </a:pPr>
            <a:endParaRPr kumimoji="0" lang="zh-CN" altLang="zh-CN" sz="2400">
              <a:effectLst>
                <a:outerShdw blurRad="38100" dist="38100" dir="2700000" algn="tl">
                  <a:srgbClr val="C0C0C0"/>
                </a:outerShdw>
              </a:effectLst>
              <a:latin typeface="Arial" charset="0"/>
            </a:endParaRPr>
          </a:p>
        </p:txBody>
      </p:sp>
      <p:sp>
        <p:nvSpPr>
          <p:cNvPr id="79886" name="Text Box 14"/>
          <p:cNvSpPr txBox="1">
            <a:spLocks noChangeArrowheads="1"/>
          </p:cNvSpPr>
          <p:nvPr/>
        </p:nvSpPr>
        <p:spPr bwMode="auto">
          <a:xfrm>
            <a:off x="611188" y="2600325"/>
            <a:ext cx="8235950" cy="566738"/>
          </a:xfrm>
          <a:prstGeom prst="rect">
            <a:avLst/>
          </a:prstGeom>
          <a:noFill/>
          <a:ln w="9525">
            <a:noFill/>
            <a:miter lim="800000"/>
            <a:headEnd/>
            <a:tailEnd/>
          </a:ln>
          <a:effectLst/>
        </p:spPr>
        <p:txBody>
          <a:bodyPr>
            <a:spAutoFit/>
          </a:bodyPr>
          <a:lstStyle/>
          <a:p>
            <a:pPr algn="just">
              <a:lnSpc>
                <a:spcPct val="130000"/>
              </a:lnSpc>
              <a:spcBef>
                <a:spcPct val="50000"/>
              </a:spcBef>
            </a:pPr>
            <a:r>
              <a:rPr kumimoji="0" lang="en-US" altLang="zh-CN" sz="2400" b="1">
                <a:solidFill>
                  <a:srgbClr val="FF3300"/>
                </a:solidFill>
                <a:effectLst>
                  <a:outerShdw blurRad="38100" dist="38100" dir="2700000" algn="tl">
                    <a:srgbClr val="C0C0C0"/>
                  </a:outerShdw>
                </a:effectLst>
                <a:latin typeface="Arial" charset="0"/>
              </a:rPr>
              <a:t>——</a:t>
            </a:r>
            <a:r>
              <a:rPr kumimoji="0" lang="zh-CN" altLang="en-US" sz="2400" b="1">
                <a:solidFill>
                  <a:srgbClr val="FF3300"/>
                </a:solidFill>
                <a:effectLst>
                  <a:outerShdw blurRad="38100" dist="38100" dir="2700000" algn="tl">
                    <a:srgbClr val="C0C0C0"/>
                  </a:outerShdw>
                </a:effectLst>
                <a:latin typeface="Arial" charset="0"/>
              </a:rPr>
              <a:t>用增量式</a:t>
            </a:r>
            <a:r>
              <a:rPr kumimoji="0" lang="en-US" altLang="zh-CN" sz="2400" b="1">
                <a:solidFill>
                  <a:srgbClr val="FF3300"/>
                </a:solidFill>
                <a:effectLst>
                  <a:outerShdw blurRad="38100" dist="38100" dir="2700000" algn="tl">
                    <a:srgbClr val="C0C0C0"/>
                  </a:outerShdw>
                </a:effectLst>
                <a:latin typeface="Arial" charset="0"/>
              </a:rPr>
              <a:t>PID</a:t>
            </a:r>
            <a:r>
              <a:rPr kumimoji="0" lang="zh-CN" altLang="en-US" sz="2400" b="1">
                <a:solidFill>
                  <a:srgbClr val="FF3300"/>
                </a:solidFill>
                <a:effectLst>
                  <a:outerShdw blurRad="38100" dist="38100" dir="2700000" algn="tl">
                    <a:srgbClr val="C0C0C0"/>
                  </a:outerShdw>
                </a:effectLst>
                <a:latin typeface="Arial" charset="0"/>
              </a:rPr>
              <a:t>表示的位置式</a:t>
            </a:r>
            <a:r>
              <a:rPr kumimoji="0" lang="en-US" altLang="zh-CN" sz="2400" b="1">
                <a:solidFill>
                  <a:srgbClr val="FF3300"/>
                </a:solidFill>
                <a:effectLst>
                  <a:outerShdw blurRad="38100" dist="38100" dir="2700000" algn="tl">
                    <a:srgbClr val="C0C0C0"/>
                  </a:outerShdw>
                </a:effectLst>
                <a:latin typeface="Arial" charset="0"/>
              </a:rPr>
              <a:t>PID</a:t>
            </a:r>
            <a:r>
              <a:rPr kumimoji="0" lang="zh-CN" altLang="en-US" sz="2400" b="1">
                <a:solidFill>
                  <a:srgbClr val="FF3300"/>
                </a:solidFill>
                <a:effectLst>
                  <a:outerShdw blurRad="38100" dist="38100" dir="2700000" algn="tl">
                    <a:srgbClr val="C0C0C0"/>
                  </a:outerShdw>
                </a:effectLst>
                <a:latin typeface="Arial" charset="0"/>
              </a:rPr>
              <a:t>算法</a:t>
            </a:r>
          </a:p>
        </p:txBody>
      </p:sp>
      <p:sp>
        <p:nvSpPr>
          <p:cNvPr id="79887" name="Rectangle 15"/>
          <p:cNvSpPr>
            <a:spLocks noChangeArrowheads="1"/>
          </p:cNvSpPr>
          <p:nvPr/>
        </p:nvSpPr>
        <p:spPr bwMode="auto">
          <a:xfrm>
            <a:off x="0" y="33766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88" name="Rectangle 16"/>
          <p:cNvSpPr>
            <a:spLocks noChangeArrowheads="1"/>
          </p:cNvSpPr>
          <p:nvPr/>
        </p:nvSpPr>
        <p:spPr bwMode="auto">
          <a:xfrm>
            <a:off x="0" y="33623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89" name="Text Box 17"/>
          <p:cNvSpPr txBox="1">
            <a:spLocks noChangeArrowheads="1"/>
          </p:cNvSpPr>
          <p:nvPr/>
        </p:nvSpPr>
        <p:spPr bwMode="auto">
          <a:xfrm>
            <a:off x="395288" y="5516563"/>
            <a:ext cx="6840537" cy="457200"/>
          </a:xfrm>
          <a:prstGeom prst="rect">
            <a:avLst/>
          </a:prstGeom>
          <a:noFill/>
          <a:ln w="9525">
            <a:noFill/>
            <a:miter lim="800000"/>
            <a:headEnd/>
            <a:tailEnd/>
          </a:ln>
          <a:effectLst/>
        </p:spPr>
        <p:txBody>
          <a:bodyPr>
            <a:spAutoFit/>
          </a:bodyPr>
          <a:lstStyle/>
          <a:p>
            <a:pPr algn="just">
              <a:spcBef>
                <a:spcPct val="50000"/>
              </a:spcBef>
            </a:pPr>
            <a:r>
              <a:rPr lang="zh-CN" altLang="en-US" sz="2400" b="1"/>
              <a:t>注意对执行机构所在位置的理解，一个实例：</a:t>
            </a:r>
          </a:p>
        </p:txBody>
      </p:sp>
      <p:sp>
        <p:nvSpPr>
          <p:cNvPr id="79890" name="Text Box 18"/>
          <p:cNvSpPr txBox="1">
            <a:spLocks noChangeArrowheads="1"/>
          </p:cNvSpPr>
          <p:nvPr/>
        </p:nvSpPr>
        <p:spPr bwMode="auto">
          <a:xfrm>
            <a:off x="341313" y="3384550"/>
            <a:ext cx="8461375" cy="1844675"/>
          </a:xfrm>
          <a:prstGeom prst="rect">
            <a:avLst/>
          </a:prstGeom>
          <a:noFill/>
          <a:ln w="9525">
            <a:noFill/>
            <a:miter lim="800000"/>
            <a:headEnd/>
            <a:tailEnd/>
          </a:ln>
          <a:effectLst/>
        </p:spPr>
        <p:txBody>
          <a:bodyPr>
            <a:spAutoFit/>
          </a:bodyPr>
          <a:lstStyle/>
          <a:p>
            <a:pPr algn="just">
              <a:lnSpc>
                <a:spcPct val="120000"/>
              </a:lnSpc>
              <a:spcBef>
                <a:spcPct val="50000"/>
              </a:spcBef>
            </a:pPr>
            <a:r>
              <a:rPr kumimoji="0" lang="zh-CN" altLang="en-US" sz="2400" b="1">
                <a:solidFill>
                  <a:srgbClr val="FF3300"/>
                </a:solidFill>
                <a:effectLst>
                  <a:outerShdw blurRad="38100" dist="38100" dir="2700000" algn="tl">
                    <a:srgbClr val="C0C0C0"/>
                  </a:outerShdw>
                </a:effectLst>
                <a:latin typeface="Arial" charset="0"/>
              </a:rPr>
              <a:t>注意：</a:t>
            </a:r>
            <a:r>
              <a:rPr kumimoji="0" lang="zh-CN" altLang="en-US" sz="2400" b="1">
                <a:effectLst>
                  <a:outerShdw blurRad="38100" dist="38100" dir="2700000" algn="tl">
                    <a:srgbClr val="C0C0C0"/>
                  </a:outerShdw>
                </a:effectLst>
                <a:latin typeface="Arial" charset="0"/>
              </a:rPr>
              <a:t>位置式</a:t>
            </a:r>
            <a:r>
              <a:rPr kumimoji="0" lang="en-US" altLang="zh-CN" sz="2400" b="1">
                <a:effectLst>
                  <a:outerShdw blurRad="38100" dist="38100" dir="2700000" algn="tl">
                    <a:srgbClr val="C0C0C0"/>
                  </a:outerShdw>
                </a:effectLst>
                <a:latin typeface="Arial" charset="0"/>
              </a:rPr>
              <a:t>PID</a:t>
            </a:r>
            <a:r>
              <a:rPr kumimoji="0" lang="zh-CN" altLang="en-US" sz="2400" b="1">
                <a:effectLst>
                  <a:outerShdw blurRad="38100" dist="38100" dir="2700000" algn="tl">
                    <a:srgbClr val="C0C0C0"/>
                  </a:outerShdw>
                </a:effectLst>
                <a:latin typeface="Arial" charset="0"/>
              </a:rPr>
              <a:t>算法和增量式</a:t>
            </a:r>
            <a:r>
              <a:rPr kumimoji="0" lang="en-US" altLang="zh-CN" sz="2400" b="1">
                <a:effectLst>
                  <a:outerShdw blurRad="38100" dist="38100" dir="2700000" algn="tl">
                    <a:srgbClr val="C0C0C0"/>
                  </a:outerShdw>
                </a:effectLst>
                <a:latin typeface="Arial" charset="0"/>
              </a:rPr>
              <a:t>PID</a:t>
            </a:r>
            <a:r>
              <a:rPr kumimoji="0" lang="zh-CN" altLang="en-US" sz="2400" b="1">
                <a:effectLst>
                  <a:outerShdw blurRad="38100" dist="38100" dir="2700000" algn="tl">
                    <a:srgbClr val="C0C0C0"/>
                  </a:outerShdw>
                </a:effectLst>
                <a:latin typeface="Arial" charset="0"/>
              </a:rPr>
              <a:t>算法是</a:t>
            </a:r>
            <a:r>
              <a:rPr kumimoji="0" lang="en-US" altLang="zh-CN" sz="2400" b="1">
                <a:effectLst>
                  <a:outerShdw blurRad="38100" dist="38100" dir="2700000" algn="tl">
                    <a:srgbClr val="C0C0C0"/>
                  </a:outerShdw>
                </a:effectLst>
                <a:latin typeface="Arial" charset="0"/>
              </a:rPr>
              <a:t>PID</a:t>
            </a:r>
            <a:r>
              <a:rPr kumimoji="0" lang="zh-CN" altLang="en-US" sz="2400" b="1">
                <a:effectLst>
                  <a:outerShdw blurRad="38100" dist="38100" dir="2700000" algn="tl">
                    <a:srgbClr val="C0C0C0"/>
                  </a:outerShdw>
                </a:effectLst>
                <a:latin typeface="Arial" charset="0"/>
              </a:rPr>
              <a:t>算法的两种表现形式，选择何种形式必须考虑执行机构的特性，</a:t>
            </a:r>
            <a:r>
              <a:rPr kumimoji="0" lang="zh-CN" altLang="en-US" sz="2400" b="1">
                <a:solidFill>
                  <a:srgbClr val="0033CC"/>
                </a:solidFill>
                <a:effectLst>
                  <a:outerShdw blurRad="38100" dist="38100" dir="2700000" algn="tl">
                    <a:srgbClr val="C0C0C0"/>
                  </a:outerShdw>
                </a:effectLst>
                <a:latin typeface="Arial" charset="0"/>
              </a:rPr>
              <a:t>如果执行机构带有积分性质，则选择增量式；</a:t>
            </a:r>
            <a:r>
              <a:rPr kumimoji="0" lang="zh-CN" altLang="en-US" sz="2400" b="1">
                <a:solidFill>
                  <a:srgbClr val="FF3300"/>
                </a:solidFill>
                <a:effectLst>
                  <a:outerShdw blurRad="38100" dist="38100" dir="2700000" algn="tl">
                    <a:srgbClr val="C0C0C0"/>
                  </a:outerShdw>
                </a:effectLst>
                <a:latin typeface="Arial" charset="0"/>
              </a:rPr>
              <a:t>若执行机构没有积分性质，则选择位置式</a:t>
            </a:r>
            <a:r>
              <a:rPr kumimoji="0" lang="zh-CN" altLang="en-US" sz="2400" b="1">
                <a:effectLst>
                  <a:outerShdw blurRad="38100" dist="38100" dir="2700000" algn="tl">
                    <a:srgbClr val="C0C0C0"/>
                  </a:outerShdw>
                </a:effectLst>
                <a:latin typeface="Arial" charset="0"/>
              </a:rPr>
              <a:t>。</a:t>
            </a:r>
          </a:p>
        </p:txBody>
      </p:sp>
      <p:graphicFrame>
        <p:nvGraphicFramePr>
          <p:cNvPr id="79891" name="Object 19"/>
          <p:cNvGraphicFramePr>
            <a:graphicFrameLocks noChangeAspect="1"/>
          </p:cNvGraphicFramePr>
          <p:nvPr/>
        </p:nvGraphicFramePr>
        <p:xfrm>
          <a:off x="250825" y="1682750"/>
          <a:ext cx="8802688" cy="963613"/>
        </p:xfrm>
        <a:graphic>
          <a:graphicData uri="http://schemas.openxmlformats.org/presentationml/2006/ole">
            <mc:AlternateContent xmlns:mc="http://schemas.openxmlformats.org/markup-compatibility/2006">
              <mc:Choice xmlns:v="urn:schemas-microsoft-com:vml" Requires="v">
                <p:oleObj spid="_x0000_s79912" name="公式" r:id="rId3" imgW="4178300" imgH="457200" progId="Equation.3">
                  <p:embed/>
                </p:oleObj>
              </mc:Choice>
              <mc:Fallback>
                <p:oleObj name="公式" r:id="rId3" imgW="4178300" imgH="457200"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682750"/>
                        <a:ext cx="8802688"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ver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AutoShape 2"/>
          <p:cNvSpPr>
            <a:spLocks noChangeArrowheads="1"/>
          </p:cNvSpPr>
          <p:nvPr/>
        </p:nvSpPr>
        <p:spPr bwMode="auto">
          <a:xfrm flipV="1">
            <a:off x="3455988" y="4221163"/>
            <a:ext cx="1044575" cy="576262"/>
          </a:xfrm>
          <a:prstGeom prst="wedgeRoundRectCallout">
            <a:avLst>
              <a:gd name="adj1" fmla="val -40731"/>
              <a:gd name="adj2" fmla="val 167903"/>
              <a:gd name="adj3" fmla="val 16667"/>
            </a:avLst>
          </a:prstGeom>
          <a:solidFill>
            <a:srgbClr val="0033CC"/>
          </a:solidFill>
          <a:ln w="9525">
            <a:noFill/>
            <a:miter lim="800000"/>
            <a:headEnd/>
            <a:tailEnd/>
          </a:ln>
          <a:effectLst/>
        </p:spPr>
        <p:txBody>
          <a:bodyPr rot="10800000"/>
          <a:lstStyle/>
          <a:p>
            <a:pPr algn="ctr"/>
            <a:r>
              <a:rPr lang="zh-CN" altLang="en-US" sz="1600" b="1">
                <a:solidFill>
                  <a:schemeClr val="bg1"/>
                </a:solidFill>
              </a:rPr>
              <a:t>辊缝实际值</a:t>
            </a:r>
          </a:p>
        </p:txBody>
      </p:sp>
      <p:sp>
        <p:nvSpPr>
          <p:cNvPr id="163843" name="Text Box 3"/>
          <p:cNvSpPr txBox="1">
            <a:spLocks noChangeArrowheads="1"/>
          </p:cNvSpPr>
          <p:nvPr/>
        </p:nvSpPr>
        <p:spPr bwMode="auto">
          <a:xfrm>
            <a:off x="250825" y="476250"/>
            <a:ext cx="5356225" cy="566738"/>
          </a:xfrm>
          <a:prstGeom prst="rect">
            <a:avLst/>
          </a:prstGeom>
          <a:noFill/>
          <a:ln w="9525">
            <a:noFill/>
            <a:miter lim="800000"/>
            <a:headEnd/>
            <a:tailEnd/>
          </a:ln>
          <a:effectLst/>
        </p:spPr>
        <p:txBody>
          <a:bodyPr>
            <a:spAutoFit/>
          </a:bodyPr>
          <a:lstStyle/>
          <a:p>
            <a:pPr algn="just">
              <a:lnSpc>
                <a:spcPct val="130000"/>
              </a:lnSpc>
            </a:pPr>
            <a:r>
              <a:rPr kumimoji="0" lang="en-US" altLang="zh-CN" sz="2400" b="1">
                <a:solidFill>
                  <a:srgbClr val="0033CC"/>
                </a:solidFill>
                <a:effectLst>
                  <a:outerShdw blurRad="38100" dist="38100" dir="2700000" algn="tl">
                    <a:srgbClr val="C0C0C0"/>
                  </a:outerShdw>
                </a:effectLst>
                <a:latin typeface="Arial" charset="0"/>
              </a:rPr>
              <a:t> </a:t>
            </a:r>
            <a:r>
              <a:rPr kumimoji="0" lang="zh-CN" altLang="en-US" sz="2400" b="1">
                <a:solidFill>
                  <a:srgbClr val="0033CC"/>
                </a:solidFill>
                <a:effectLst>
                  <a:outerShdw blurRad="38100" dist="38100" dir="2700000" algn="tl">
                    <a:srgbClr val="C0C0C0"/>
                  </a:outerShdw>
                </a:effectLst>
                <a:latin typeface="Arial" charset="0"/>
              </a:rPr>
              <a:t>两种</a:t>
            </a:r>
            <a:r>
              <a:rPr kumimoji="0" lang="en-US" altLang="zh-CN" sz="2400" b="1">
                <a:solidFill>
                  <a:srgbClr val="0033CC"/>
                </a:solidFill>
                <a:effectLst>
                  <a:outerShdw blurRad="38100" dist="38100" dir="2700000" algn="tl">
                    <a:srgbClr val="C0C0C0"/>
                  </a:outerShdw>
                </a:effectLst>
                <a:latin typeface="Arial" charset="0"/>
              </a:rPr>
              <a:t>PID</a:t>
            </a:r>
            <a:r>
              <a:rPr kumimoji="0" lang="zh-CN" altLang="en-US" sz="2400" b="1">
                <a:solidFill>
                  <a:srgbClr val="0033CC"/>
                </a:solidFill>
                <a:effectLst>
                  <a:outerShdw blurRad="38100" dist="38100" dir="2700000" algn="tl">
                    <a:srgbClr val="C0C0C0"/>
                  </a:outerShdw>
                </a:effectLst>
                <a:latin typeface="Arial" charset="0"/>
              </a:rPr>
              <a:t>算法的关系：</a:t>
            </a:r>
          </a:p>
        </p:txBody>
      </p:sp>
      <p:sp>
        <p:nvSpPr>
          <p:cNvPr id="163844" name="Rectangle 4"/>
          <p:cNvSpPr>
            <a:spLocks noChangeArrowheads="1"/>
          </p:cNvSpPr>
          <p:nvPr/>
        </p:nvSpPr>
        <p:spPr bwMode="auto">
          <a:xfrm>
            <a:off x="0" y="33670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3845" name="Rectangle 5"/>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3846" name="Rectangle 6"/>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3847" name="Rectangle 7"/>
          <p:cNvSpPr>
            <a:spLocks noChangeArrowheads="1"/>
          </p:cNvSpPr>
          <p:nvPr/>
        </p:nvSpPr>
        <p:spPr bwMode="auto">
          <a:xfrm>
            <a:off x="0" y="28702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3848" name="Rectangle 8"/>
          <p:cNvSpPr>
            <a:spLocks noChangeArrowheads="1"/>
          </p:cNvSpPr>
          <p:nvPr/>
        </p:nvSpPr>
        <p:spPr bwMode="auto">
          <a:xfrm>
            <a:off x="0" y="33766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3849" name="Rectangle 9"/>
          <p:cNvSpPr>
            <a:spLocks noChangeArrowheads="1"/>
          </p:cNvSpPr>
          <p:nvPr/>
        </p:nvSpPr>
        <p:spPr bwMode="auto">
          <a:xfrm>
            <a:off x="0" y="33655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3850" name="Rectangle 10"/>
          <p:cNvSpPr>
            <a:spLocks noChangeArrowheads="1"/>
          </p:cNvSpPr>
          <p:nvPr/>
        </p:nvSpPr>
        <p:spPr bwMode="auto">
          <a:xfrm>
            <a:off x="0" y="33766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3851" name="Rectangle 11"/>
          <p:cNvSpPr>
            <a:spLocks noChangeArrowheads="1"/>
          </p:cNvSpPr>
          <p:nvPr/>
        </p:nvSpPr>
        <p:spPr bwMode="auto">
          <a:xfrm>
            <a:off x="0" y="33623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3852" name="Text Box 12"/>
          <p:cNvSpPr txBox="1">
            <a:spLocks noChangeArrowheads="1"/>
          </p:cNvSpPr>
          <p:nvPr/>
        </p:nvSpPr>
        <p:spPr bwMode="auto">
          <a:xfrm>
            <a:off x="323850" y="1125538"/>
            <a:ext cx="8461375" cy="396875"/>
          </a:xfrm>
          <a:prstGeom prst="rect">
            <a:avLst/>
          </a:prstGeom>
          <a:noFill/>
          <a:ln w="9525">
            <a:noFill/>
            <a:miter lim="800000"/>
            <a:headEnd/>
            <a:tailEnd/>
          </a:ln>
          <a:effectLst/>
        </p:spPr>
        <p:txBody>
          <a:bodyPr>
            <a:spAutoFit/>
          </a:bodyPr>
          <a:lstStyle/>
          <a:p>
            <a:pPr>
              <a:spcBef>
                <a:spcPct val="50000"/>
              </a:spcBef>
            </a:pPr>
            <a:r>
              <a:rPr lang="zh-CN" altLang="en-US" b="1"/>
              <a:t>注意对执行机构所在位置的理解，一个实例</a:t>
            </a:r>
            <a:r>
              <a:rPr lang="en-US" altLang="zh-CN" b="1"/>
              <a:t>——</a:t>
            </a:r>
            <a:r>
              <a:rPr lang="zh-CN" altLang="en-US" b="1">
                <a:solidFill>
                  <a:srgbClr val="FF0000"/>
                </a:solidFill>
              </a:rPr>
              <a:t>带钢厚度自动控制系统</a:t>
            </a:r>
          </a:p>
        </p:txBody>
      </p:sp>
      <p:sp>
        <p:nvSpPr>
          <p:cNvPr id="163853" name="Oval 13"/>
          <p:cNvSpPr>
            <a:spLocks noChangeArrowheads="1"/>
          </p:cNvSpPr>
          <p:nvPr/>
        </p:nvSpPr>
        <p:spPr bwMode="auto">
          <a:xfrm>
            <a:off x="1408113" y="5153025"/>
            <a:ext cx="325437" cy="333375"/>
          </a:xfrm>
          <a:prstGeom prst="ellipse">
            <a:avLst/>
          </a:prstGeom>
          <a:solidFill>
            <a:schemeClr val="accent2"/>
          </a:solidFill>
          <a:ln w="19050">
            <a:solidFill>
              <a:srgbClr val="000000"/>
            </a:solidFill>
            <a:round/>
            <a:headEnd/>
            <a:tailEnd/>
          </a:ln>
          <a:effectLst/>
        </p:spPr>
        <p:txBody>
          <a:bodyPr/>
          <a:lstStyle/>
          <a:p>
            <a:endParaRPr lang="zh-CN" altLang="en-US"/>
          </a:p>
        </p:txBody>
      </p:sp>
      <p:sp>
        <p:nvSpPr>
          <p:cNvPr id="163854" name="Oval 14"/>
          <p:cNvSpPr>
            <a:spLocks noChangeArrowheads="1"/>
          </p:cNvSpPr>
          <p:nvPr/>
        </p:nvSpPr>
        <p:spPr bwMode="auto">
          <a:xfrm>
            <a:off x="1460500" y="5483225"/>
            <a:ext cx="228600" cy="228600"/>
          </a:xfrm>
          <a:prstGeom prst="ellipse">
            <a:avLst/>
          </a:prstGeom>
          <a:solidFill>
            <a:srgbClr val="339933"/>
          </a:solidFill>
          <a:ln w="19050">
            <a:solidFill>
              <a:srgbClr val="000000"/>
            </a:solidFill>
            <a:round/>
            <a:headEnd/>
            <a:tailEnd/>
          </a:ln>
          <a:effectLst/>
        </p:spPr>
        <p:txBody>
          <a:bodyPr/>
          <a:lstStyle/>
          <a:p>
            <a:endParaRPr lang="zh-CN" altLang="en-US"/>
          </a:p>
        </p:txBody>
      </p:sp>
      <p:sp>
        <p:nvSpPr>
          <p:cNvPr id="163855" name="Oval 15"/>
          <p:cNvSpPr>
            <a:spLocks noChangeArrowheads="1"/>
          </p:cNvSpPr>
          <p:nvPr/>
        </p:nvSpPr>
        <p:spPr bwMode="auto">
          <a:xfrm flipV="1">
            <a:off x="1408113" y="6018213"/>
            <a:ext cx="325437" cy="333375"/>
          </a:xfrm>
          <a:prstGeom prst="ellipse">
            <a:avLst/>
          </a:prstGeom>
          <a:solidFill>
            <a:schemeClr val="accent2"/>
          </a:solidFill>
          <a:ln w="19050">
            <a:solidFill>
              <a:srgbClr val="000000"/>
            </a:solidFill>
            <a:round/>
            <a:headEnd/>
            <a:tailEnd/>
          </a:ln>
          <a:effectLst/>
        </p:spPr>
        <p:txBody>
          <a:bodyPr/>
          <a:lstStyle/>
          <a:p>
            <a:endParaRPr lang="zh-CN" altLang="en-US"/>
          </a:p>
        </p:txBody>
      </p:sp>
      <p:sp>
        <p:nvSpPr>
          <p:cNvPr id="163856" name="Oval 16"/>
          <p:cNvSpPr>
            <a:spLocks noChangeArrowheads="1"/>
          </p:cNvSpPr>
          <p:nvPr/>
        </p:nvSpPr>
        <p:spPr bwMode="auto">
          <a:xfrm flipV="1">
            <a:off x="1460500" y="5789613"/>
            <a:ext cx="228600" cy="228600"/>
          </a:xfrm>
          <a:prstGeom prst="ellipse">
            <a:avLst/>
          </a:prstGeom>
          <a:solidFill>
            <a:srgbClr val="339933"/>
          </a:solidFill>
          <a:ln w="19050">
            <a:solidFill>
              <a:srgbClr val="000000"/>
            </a:solidFill>
            <a:round/>
            <a:headEnd/>
            <a:tailEnd/>
          </a:ln>
          <a:effectLst/>
        </p:spPr>
        <p:txBody>
          <a:bodyPr/>
          <a:lstStyle/>
          <a:p>
            <a:endParaRPr lang="zh-CN" altLang="en-US"/>
          </a:p>
        </p:txBody>
      </p:sp>
      <p:sp>
        <p:nvSpPr>
          <p:cNvPr id="163857" name="Rectangle 17" descr="浅色上对角线"/>
          <p:cNvSpPr>
            <a:spLocks noChangeArrowheads="1"/>
          </p:cNvSpPr>
          <p:nvPr/>
        </p:nvSpPr>
        <p:spPr bwMode="auto">
          <a:xfrm>
            <a:off x="1466850" y="5084763"/>
            <a:ext cx="200025" cy="76200"/>
          </a:xfrm>
          <a:prstGeom prst="rect">
            <a:avLst/>
          </a:prstGeom>
          <a:blipFill dpi="0" rotWithShape="0">
            <a:blip r:embed="rId3" cstate="print"/>
            <a:srcRect/>
            <a:tile tx="0" ty="0" sx="100000" sy="100000" flip="none" algn="tl"/>
          </a:blipFill>
          <a:ln w="9525">
            <a:solidFill>
              <a:srgbClr val="000000"/>
            </a:solidFill>
            <a:miter lim="800000"/>
            <a:headEnd/>
            <a:tailEnd/>
          </a:ln>
        </p:spPr>
        <p:txBody>
          <a:bodyPr/>
          <a:lstStyle/>
          <a:p>
            <a:endParaRPr lang="zh-CN" altLang="en-US"/>
          </a:p>
        </p:txBody>
      </p:sp>
      <p:sp>
        <p:nvSpPr>
          <p:cNvPr id="163858" name="Line 18"/>
          <p:cNvSpPr>
            <a:spLocks noChangeShapeType="1"/>
          </p:cNvSpPr>
          <p:nvPr/>
        </p:nvSpPr>
        <p:spPr bwMode="auto">
          <a:xfrm flipV="1">
            <a:off x="2303463" y="5768975"/>
            <a:ext cx="1587" cy="288925"/>
          </a:xfrm>
          <a:prstGeom prst="line">
            <a:avLst/>
          </a:prstGeom>
          <a:noFill/>
          <a:ln w="19050">
            <a:solidFill>
              <a:srgbClr val="000000"/>
            </a:solidFill>
            <a:round/>
            <a:headEnd/>
            <a:tailEnd type="triangle" w="sm" len="sm"/>
          </a:ln>
        </p:spPr>
        <p:txBody>
          <a:bodyPr/>
          <a:lstStyle/>
          <a:p>
            <a:endParaRPr lang="zh-CN" altLang="en-US"/>
          </a:p>
        </p:txBody>
      </p:sp>
      <p:sp>
        <p:nvSpPr>
          <p:cNvPr id="163859" name="Text Box 19"/>
          <p:cNvSpPr txBox="1">
            <a:spLocks noChangeArrowheads="1"/>
          </p:cNvSpPr>
          <p:nvPr/>
        </p:nvSpPr>
        <p:spPr bwMode="auto">
          <a:xfrm>
            <a:off x="2268538" y="5192713"/>
            <a:ext cx="304800" cy="304800"/>
          </a:xfrm>
          <a:prstGeom prst="rect">
            <a:avLst/>
          </a:prstGeom>
          <a:noFill/>
          <a:ln w="9525">
            <a:noFill/>
            <a:miter lim="800000"/>
            <a:headEnd/>
            <a:tailEnd/>
          </a:ln>
        </p:spPr>
        <p:txBody>
          <a:bodyPr/>
          <a:lstStyle/>
          <a:p>
            <a:pPr algn="just"/>
            <a:r>
              <a:rPr lang="en-US" altLang="zh-CN" sz="1800" b="1" i="1"/>
              <a:t>h</a:t>
            </a:r>
            <a:endParaRPr lang="en-US" altLang="zh-CN" sz="1800" b="1"/>
          </a:p>
        </p:txBody>
      </p:sp>
      <p:sp>
        <p:nvSpPr>
          <p:cNvPr id="163860" name="Line 20"/>
          <p:cNvSpPr>
            <a:spLocks noChangeShapeType="1"/>
          </p:cNvSpPr>
          <p:nvPr/>
        </p:nvSpPr>
        <p:spPr bwMode="auto">
          <a:xfrm flipH="1">
            <a:off x="733425" y="5672138"/>
            <a:ext cx="742950" cy="0"/>
          </a:xfrm>
          <a:prstGeom prst="line">
            <a:avLst/>
          </a:prstGeom>
          <a:noFill/>
          <a:ln w="19050">
            <a:solidFill>
              <a:srgbClr val="000000"/>
            </a:solidFill>
            <a:round/>
            <a:headEnd/>
            <a:tailEnd/>
          </a:ln>
        </p:spPr>
        <p:txBody>
          <a:bodyPr/>
          <a:lstStyle/>
          <a:p>
            <a:endParaRPr lang="zh-CN" altLang="en-US"/>
          </a:p>
        </p:txBody>
      </p:sp>
      <p:sp>
        <p:nvSpPr>
          <p:cNvPr id="163861" name="Line 21"/>
          <p:cNvSpPr>
            <a:spLocks noChangeShapeType="1"/>
          </p:cNvSpPr>
          <p:nvPr/>
        </p:nvSpPr>
        <p:spPr bwMode="auto">
          <a:xfrm flipH="1">
            <a:off x="733425" y="5834063"/>
            <a:ext cx="742950" cy="0"/>
          </a:xfrm>
          <a:prstGeom prst="line">
            <a:avLst/>
          </a:prstGeom>
          <a:noFill/>
          <a:ln w="19050">
            <a:solidFill>
              <a:srgbClr val="000000"/>
            </a:solidFill>
            <a:round/>
            <a:headEnd/>
            <a:tailEnd/>
          </a:ln>
        </p:spPr>
        <p:txBody>
          <a:bodyPr/>
          <a:lstStyle/>
          <a:p>
            <a:endParaRPr lang="zh-CN" altLang="en-US"/>
          </a:p>
        </p:txBody>
      </p:sp>
      <p:sp>
        <p:nvSpPr>
          <p:cNvPr id="163862" name="Freeform 22"/>
          <p:cNvSpPr>
            <a:spLocks/>
          </p:cNvSpPr>
          <p:nvPr/>
        </p:nvSpPr>
        <p:spPr bwMode="auto">
          <a:xfrm>
            <a:off x="712788" y="5672138"/>
            <a:ext cx="30162" cy="152400"/>
          </a:xfrm>
          <a:custGeom>
            <a:avLst/>
            <a:gdLst/>
            <a:ahLst/>
            <a:cxnLst>
              <a:cxn ang="0">
                <a:pos x="121" y="0"/>
              </a:cxn>
              <a:cxn ang="0">
                <a:pos x="195" y="195"/>
              </a:cxn>
              <a:cxn ang="0">
                <a:pos x="15" y="360"/>
              </a:cxn>
              <a:cxn ang="0">
                <a:pos x="105" y="570"/>
              </a:cxn>
            </a:cxnLst>
            <a:rect l="0" t="0" r="r" b="b"/>
            <a:pathLst>
              <a:path w="213" h="570">
                <a:moveTo>
                  <a:pt x="121" y="0"/>
                </a:moveTo>
                <a:cubicBezTo>
                  <a:pt x="167" y="67"/>
                  <a:pt x="213" y="135"/>
                  <a:pt x="195" y="195"/>
                </a:cubicBezTo>
                <a:cubicBezTo>
                  <a:pt x="177" y="255"/>
                  <a:pt x="30" y="298"/>
                  <a:pt x="15" y="360"/>
                </a:cubicBezTo>
                <a:cubicBezTo>
                  <a:pt x="0" y="422"/>
                  <a:pt x="52" y="496"/>
                  <a:pt x="105" y="570"/>
                </a:cubicBezTo>
              </a:path>
            </a:pathLst>
          </a:custGeom>
          <a:noFill/>
          <a:ln w="19050" cmpd="sng">
            <a:solidFill>
              <a:srgbClr val="000000"/>
            </a:solidFill>
            <a:round/>
            <a:headEnd/>
            <a:tailEnd/>
          </a:ln>
        </p:spPr>
        <p:txBody>
          <a:bodyPr/>
          <a:lstStyle/>
          <a:p>
            <a:endParaRPr lang="zh-CN" altLang="en-US"/>
          </a:p>
        </p:txBody>
      </p:sp>
      <p:grpSp>
        <p:nvGrpSpPr>
          <p:cNvPr id="163863" name="Group 23"/>
          <p:cNvGrpSpPr>
            <a:grpSpLocks/>
          </p:cNvGrpSpPr>
          <p:nvPr/>
        </p:nvGrpSpPr>
        <p:grpSpPr bwMode="auto">
          <a:xfrm>
            <a:off x="1571625" y="5710238"/>
            <a:ext cx="1916113" cy="69850"/>
            <a:chOff x="4940" y="10222"/>
            <a:chExt cx="3618" cy="126"/>
          </a:xfrm>
        </p:grpSpPr>
        <p:sp>
          <p:nvSpPr>
            <p:cNvPr id="163864" name="Line 24"/>
            <p:cNvSpPr>
              <a:spLocks noChangeShapeType="1"/>
            </p:cNvSpPr>
            <p:nvPr/>
          </p:nvSpPr>
          <p:spPr bwMode="auto">
            <a:xfrm flipV="1">
              <a:off x="4940" y="10228"/>
              <a:ext cx="3614" cy="0"/>
            </a:xfrm>
            <a:prstGeom prst="line">
              <a:avLst/>
            </a:prstGeom>
            <a:noFill/>
            <a:ln w="19050">
              <a:solidFill>
                <a:srgbClr val="000000"/>
              </a:solidFill>
              <a:round/>
              <a:headEnd/>
              <a:tailEnd/>
            </a:ln>
          </p:spPr>
          <p:txBody>
            <a:bodyPr/>
            <a:lstStyle/>
            <a:p>
              <a:endParaRPr lang="zh-CN" altLang="en-US"/>
            </a:p>
          </p:txBody>
        </p:sp>
        <p:sp>
          <p:nvSpPr>
            <p:cNvPr id="163865" name="Line 25"/>
            <p:cNvSpPr>
              <a:spLocks noChangeShapeType="1"/>
            </p:cNvSpPr>
            <p:nvPr/>
          </p:nvSpPr>
          <p:spPr bwMode="auto">
            <a:xfrm flipV="1">
              <a:off x="4940" y="10348"/>
              <a:ext cx="3614" cy="0"/>
            </a:xfrm>
            <a:prstGeom prst="line">
              <a:avLst/>
            </a:prstGeom>
            <a:noFill/>
            <a:ln w="19050">
              <a:solidFill>
                <a:srgbClr val="000000"/>
              </a:solidFill>
              <a:round/>
              <a:headEnd/>
              <a:tailEnd/>
            </a:ln>
          </p:spPr>
          <p:txBody>
            <a:bodyPr/>
            <a:lstStyle/>
            <a:p>
              <a:endParaRPr lang="zh-CN" altLang="en-US"/>
            </a:p>
          </p:txBody>
        </p:sp>
        <p:sp>
          <p:nvSpPr>
            <p:cNvPr id="163866" name="Freeform 26"/>
            <p:cNvSpPr>
              <a:spLocks/>
            </p:cNvSpPr>
            <p:nvPr/>
          </p:nvSpPr>
          <p:spPr bwMode="auto">
            <a:xfrm>
              <a:off x="8526" y="10222"/>
              <a:ext cx="32" cy="120"/>
            </a:xfrm>
            <a:custGeom>
              <a:avLst/>
              <a:gdLst/>
              <a:ahLst/>
              <a:cxnLst>
                <a:cxn ang="0">
                  <a:pos x="121" y="0"/>
                </a:cxn>
                <a:cxn ang="0">
                  <a:pos x="195" y="195"/>
                </a:cxn>
                <a:cxn ang="0">
                  <a:pos x="15" y="360"/>
                </a:cxn>
                <a:cxn ang="0">
                  <a:pos x="105" y="570"/>
                </a:cxn>
              </a:cxnLst>
              <a:rect l="0" t="0" r="r" b="b"/>
              <a:pathLst>
                <a:path w="213" h="570">
                  <a:moveTo>
                    <a:pt x="121" y="0"/>
                  </a:moveTo>
                  <a:cubicBezTo>
                    <a:pt x="167" y="67"/>
                    <a:pt x="213" y="135"/>
                    <a:pt x="195" y="195"/>
                  </a:cubicBezTo>
                  <a:cubicBezTo>
                    <a:pt x="177" y="255"/>
                    <a:pt x="30" y="298"/>
                    <a:pt x="15" y="360"/>
                  </a:cubicBezTo>
                  <a:cubicBezTo>
                    <a:pt x="0" y="422"/>
                    <a:pt x="52" y="496"/>
                    <a:pt x="105" y="570"/>
                  </a:cubicBezTo>
                </a:path>
              </a:pathLst>
            </a:custGeom>
            <a:noFill/>
            <a:ln w="19050" cmpd="sng">
              <a:solidFill>
                <a:srgbClr val="000000"/>
              </a:solidFill>
              <a:round/>
              <a:headEnd/>
              <a:tailEnd/>
            </a:ln>
          </p:spPr>
          <p:txBody>
            <a:bodyPr/>
            <a:lstStyle/>
            <a:p>
              <a:endParaRPr lang="zh-CN" altLang="en-US"/>
            </a:p>
          </p:txBody>
        </p:sp>
      </p:grpSp>
      <p:sp>
        <p:nvSpPr>
          <p:cNvPr id="163867" name="Text Box 27"/>
          <p:cNvSpPr txBox="1">
            <a:spLocks noChangeArrowheads="1"/>
          </p:cNvSpPr>
          <p:nvPr/>
        </p:nvSpPr>
        <p:spPr bwMode="auto">
          <a:xfrm>
            <a:off x="2555875" y="5337175"/>
            <a:ext cx="1189038" cy="323850"/>
          </a:xfrm>
          <a:prstGeom prst="rect">
            <a:avLst/>
          </a:prstGeom>
          <a:noFill/>
          <a:ln w="9525">
            <a:noFill/>
            <a:miter lim="800000"/>
            <a:headEnd/>
            <a:tailEnd/>
          </a:ln>
        </p:spPr>
        <p:txBody>
          <a:bodyPr/>
          <a:lstStyle/>
          <a:p>
            <a:pPr algn="just"/>
            <a:r>
              <a:rPr lang="zh-CN" altLang="en-US" sz="1800" b="1"/>
              <a:t>带钢</a:t>
            </a:r>
          </a:p>
        </p:txBody>
      </p:sp>
      <p:sp>
        <p:nvSpPr>
          <p:cNvPr id="163868" name="Line 28"/>
          <p:cNvSpPr>
            <a:spLocks noChangeShapeType="1"/>
          </p:cNvSpPr>
          <p:nvPr/>
        </p:nvSpPr>
        <p:spPr bwMode="auto">
          <a:xfrm>
            <a:off x="936625" y="5734050"/>
            <a:ext cx="354013" cy="0"/>
          </a:xfrm>
          <a:prstGeom prst="line">
            <a:avLst/>
          </a:prstGeom>
          <a:noFill/>
          <a:ln w="19050">
            <a:solidFill>
              <a:srgbClr val="000000"/>
            </a:solidFill>
            <a:round/>
            <a:headEnd/>
            <a:tailEnd type="triangle" w="sm" len="sm"/>
          </a:ln>
        </p:spPr>
        <p:txBody>
          <a:bodyPr/>
          <a:lstStyle/>
          <a:p>
            <a:endParaRPr lang="zh-CN" altLang="en-US"/>
          </a:p>
        </p:txBody>
      </p:sp>
      <p:sp>
        <p:nvSpPr>
          <p:cNvPr id="163869" name="Rectangle 29"/>
          <p:cNvSpPr>
            <a:spLocks noChangeArrowheads="1"/>
          </p:cNvSpPr>
          <p:nvPr/>
        </p:nvSpPr>
        <p:spPr bwMode="auto">
          <a:xfrm>
            <a:off x="1368425" y="4710113"/>
            <a:ext cx="395288" cy="374650"/>
          </a:xfrm>
          <a:prstGeom prst="rect">
            <a:avLst/>
          </a:prstGeom>
          <a:solidFill>
            <a:schemeClr val="accent1"/>
          </a:solidFill>
          <a:ln w="9525">
            <a:solidFill>
              <a:srgbClr val="000000"/>
            </a:solidFill>
            <a:miter lim="800000"/>
            <a:headEnd/>
            <a:tailEnd/>
          </a:ln>
        </p:spPr>
        <p:txBody>
          <a:bodyPr/>
          <a:lstStyle/>
          <a:p>
            <a:endParaRPr lang="zh-CN" altLang="en-US"/>
          </a:p>
        </p:txBody>
      </p:sp>
      <p:sp>
        <p:nvSpPr>
          <p:cNvPr id="163870" name="Rectangle 30"/>
          <p:cNvSpPr>
            <a:spLocks noChangeArrowheads="1"/>
          </p:cNvSpPr>
          <p:nvPr/>
        </p:nvSpPr>
        <p:spPr bwMode="auto">
          <a:xfrm>
            <a:off x="1368425" y="4689475"/>
            <a:ext cx="395288" cy="1727200"/>
          </a:xfrm>
          <a:prstGeom prst="rect">
            <a:avLst/>
          </a:prstGeom>
          <a:noFill/>
          <a:ln w="19050">
            <a:solidFill>
              <a:schemeClr val="tx1"/>
            </a:solidFill>
            <a:miter lim="800000"/>
            <a:headEnd/>
            <a:tailEnd/>
          </a:ln>
          <a:effectLst/>
        </p:spPr>
        <p:txBody>
          <a:bodyPr wrap="none" anchor="ctr"/>
          <a:lstStyle/>
          <a:p>
            <a:endParaRPr lang="zh-CN" altLang="en-US"/>
          </a:p>
        </p:txBody>
      </p:sp>
      <p:sp>
        <p:nvSpPr>
          <p:cNvPr id="163871" name="Line 31"/>
          <p:cNvSpPr>
            <a:spLocks noChangeShapeType="1"/>
          </p:cNvSpPr>
          <p:nvPr/>
        </p:nvSpPr>
        <p:spPr bwMode="auto">
          <a:xfrm>
            <a:off x="2303463" y="5373688"/>
            <a:ext cx="1587" cy="323850"/>
          </a:xfrm>
          <a:prstGeom prst="line">
            <a:avLst/>
          </a:prstGeom>
          <a:noFill/>
          <a:ln w="19050">
            <a:solidFill>
              <a:srgbClr val="000000"/>
            </a:solidFill>
            <a:round/>
            <a:headEnd/>
            <a:tailEnd type="triangle" w="sm" len="sm"/>
          </a:ln>
        </p:spPr>
        <p:txBody>
          <a:bodyPr/>
          <a:lstStyle/>
          <a:p>
            <a:endParaRPr lang="zh-CN" altLang="en-US"/>
          </a:p>
        </p:txBody>
      </p:sp>
      <p:sp>
        <p:nvSpPr>
          <p:cNvPr id="163872" name="AutoShape 32"/>
          <p:cNvSpPr>
            <a:spLocks noChangeArrowheads="1"/>
          </p:cNvSpPr>
          <p:nvPr/>
        </p:nvSpPr>
        <p:spPr bwMode="auto">
          <a:xfrm>
            <a:off x="3348038" y="2962275"/>
            <a:ext cx="252412" cy="252413"/>
          </a:xfrm>
          <a:prstGeom prst="flowChartSummingJunction">
            <a:avLst/>
          </a:prstGeom>
          <a:noFill/>
          <a:ln w="19050">
            <a:solidFill>
              <a:schemeClr val="tx1"/>
            </a:solidFill>
            <a:round/>
            <a:headEnd/>
            <a:tailEnd/>
          </a:ln>
          <a:effectLst/>
        </p:spPr>
        <p:txBody>
          <a:bodyPr wrap="none" anchor="ctr"/>
          <a:lstStyle/>
          <a:p>
            <a:endParaRPr lang="zh-CN" altLang="en-US"/>
          </a:p>
        </p:txBody>
      </p:sp>
      <p:sp>
        <p:nvSpPr>
          <p:cNvPr id="163873" name="Rectangle 33"/>
          <p:cNvSpPr>
            <a:spLocks noChangeArrowheads="1"/>
          </p:cNvSpPr>
          <p:nvPr/>
        </p:nvSpPr>
        <p:spPr bwMode="auto">
          <a:xfrm>
            <a:off x="1738313" y="2746375"/>
            <a:ext cx="879475" cy="720725"/>
          </a:xfrm>
          <a:prstGeom prst="rect">
            <a:avLst/>
          </a:prstGeom>
          <a:noFill/>
          <a:ln w="28575">
            <a:solidFill>
              <a:schemeClr val="tx1"/>
            </a:solidFill>
            <a:miter lim="800000"/>
            <a:headEnd/>
            <a:tailEnd/>
          </a:ln>
          <a:effectLst/>
        </p:spPr>
        <p:txBody>
          <a:bodyPr wrap="none" anchor="ctr"/>
          <a:lstStyle/>
          <a:p>
            <a:endParaRPr lang="zh-CN" altLang="en-US"/>
          </a:p>
        </p:txBody>
      </p:sp>
      <p:grpSp>
        <p:nvGrpSpPr>
          <p:cNvPr id="163874" name="Group 34"/>
          <p:cNvGrpSpPr>
            <a:grpSpLocks/>
          </p:cNvGrpSpPr>
          <p:nvPr/>
        </p:nvGrpSpPr>
        <p:grpSpPr bwMode="auto">
          <a:xfrm>
            <a:off x="5472113" y="2746375"/>
            <a:ext cx="1187450" cy="720725"/>
            <a:chOff x="1020" y="3067"/>
            <a:chExt cx="953" cy="454"/>
          </a:xfrm>
        </p:grpSpPr>
        <p:sp>
          <p:nvSpPr>
            <p:cNvPr id="163875" name="Text Box 35"/>
            <p:cNvSpPr txBox="1">
              <a:spLocks noChangeArrowheads="1"/>
            </p:cNvSpPr>
            <p:nvPr/>
          </p:nvSpPr>
          <p:spPr bwMode="auto">
            <a:xfrm>
              <a:off x="1020" y="3158"/>
              <a:ext cx="953" cy="231"/>
            </a:xfrm>
            <a:prstGeom prst="rect">
              <a:avLst/>
            </a:prstGeom>
            <a:noFill/>
            <a:ln w="9525">
              <a:noFill/>
              <a:miter lim="800000"/>
              <a:headEnd/>
              <a:tailEnd/>
            </a:ln>
            <a:effectLst/>
          </p:spPr>
          <p:txBody>
            <a:bodyPr>
              <a:spAutoFit/>
            </a:bodyPr>
            <a:lstStyle/>
            <a:p>
              <a:pPr algn="ctr">
                <a:spcBef>
                  <a:spcPct val="50000"/>
                </a:spcBef>
              </a:pPr>
              <a:r>
                <a:rPr lang="zh-CN" altLang="en-US" sz="1800" b="1"/>
                <a:t>执行机构</a:t>
              </a:r>
            </a:p>
          </p:txBody>
        </p:sp>
        <p:sp>
          <p:nvSpPr>
            <p:cNvPr id="163876" name="Rectangle 36"/>
            <p:cNvSpPr>
              <a:spLocks noChangeArrowheads="1"/>
            </p:cNvSpPr>
            <p:nvPr/>
          </p:nvSpPr>
          <p:spPr bwMode="auto">
            <a:xfrm>
              <a:off x="1020" y="3067"/>
              <a:ext cx="953" cy="454"/>
            </a:xfrm>
            <a:prstGeom prst="rect">
              <a:avLst/>
            </a:prstGeom>
            <a:noFill/>
            <a:ln w="28575">
              <a:solidFill>
                <a:schemeClr val="tx1"/>
              </a:solidFill>
              <a:miter lim="800000"/>
              <a:headEnd/>
              <a:tailEnd/>
            </a:ln>
            <a:effectLst/>
          </p:spPr>
          <p:txBody>
            <a:bodyPr wrap="none" anchor="ctr"/>
            <a:lstStyle/>
            <a:p>
              <a:endParaRPr lang="zh-CN" altLang="en-US"/>
            </a:p>
          </p:txBody>
        </p:sp>
      </p:grpSp>
      <p:grpSp>
        <p:nvGrpSpPr>
          <p:cNvPr id="163877" name="Group 37"/>
          <p:cNvGrpSpPr>
            <a:grpSpLocks/>
          </p:cNvGrpSpPr>
          <p:nvPr/>
        </p:nvGrpSpPr>
        <p:grpSpPr bwMode="auto">
          <a:xfrm>
            <a:off x="7092950" y="2744788"/>
            <a:ext cx="1150938" cy="720725"/>
            <a:chOff x="1020" y="3067"/>
            <a:chExt cx="953" cy="454"/>
          </a:xfrm>
        </p:grpSpPr>
        <p:sp>
          <p:nvSpPr>
            <p:cNvPr id="163878" name="Text Box 38"/>
            <p:cNvSpPr txBox="1">
              <a:spLocks noChangeArrowheads="1"/>
            </p:cNvSpPr>
            <p:nvPr/>
          </p:nvSpPr>
          <p:spPr bwMode="auto">
            <a:xfrm>
              <a:off x="1020" y="3158"/>
              <a:ext cx="953" cy="231"/>
            </a:xfrm>
            <a:prstGeom prst="rect">
              <a:avLst/>
            </a:prstGeom>
            <a:noFill/>
            <a:ln w="9525">
              <a:noFill/>
              <a:miter lim="800000"/>
              <a:headEnd/>
              <a:tailEnd/>
            </a:ln>
            <a:effectLst/>
          </p:spPr>
          <p:txBody>
            <a:bodyPr>
              <a:spAutoFit/>
            </a:bodyPr>
            <a:lstStyle/>
            <a:p>
              <a:pPr algn="ctr">
                <a:spcBef>
                  <a:spcPct val="50000"/>
                </a:spcBef>
              </a:pPr>
              <a:r>
                <a:rPr lang="zh-CN" altLang="en-US" sz="1800" b="1"/>
                <a:t>轧钢机</a:t>
              </a:r>
            </a:p>
          </p:txBody>
        </p:sp>
        <p:sp>
          <p:nvSpPr>
            <p:cNvPr id="163879" name="Rectangle 39"/>
            <p:cNvSpPr>
              <a:spLocks noChangeArrowheads="1"/>
            </p:cNvSpPr>
            <p:nvPr/>
          </p:nvSpPr>
          <p:spPr bwMode="auto">
            <a:xfrm>
              <a:off x="1020" y="3067"/>
              <a:ext cx="953" cy="454"/>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163880" name="Rectangle 40"/>
          <p:cNvSpPr>
            <a:spLocks noChangeArrowheads="1"/>
          </p:cNvSpPr>
          <p:nvPr/>
        </p:nvSpPr>
        <p:spPr bwMode="auto">
          <a:xfrm>
            <a:off x="4175125" y="2746375"/>
            <a:ext cx="828675" cy="720725"/>
          </a:xfrm>
          <a:prstGeom prst="rect">
            <a:avLst/>
          </a:prstGeom>
          <a:noFill/>
          <a:ln w="28575">
            <a:solidFill>
              <a:schemeClr val="tx1"/>
            </a:solidFill>
            <a:miter lim="800000"/>
            <a:headEnd/>
            <a:tailEnd/>
          </a:ln>
          <a:effectLst/>
        </p:spPr>
        <p:txBody>
          <a:bodyPr wrap="none" anchor="ctr"/>
          <a:lstStyle/>
          <a:p>
            <a:endParaRPr lang="zh-CN" altLang="en-US"/>
          </a:p>
        </p:txBody>
      </p:sp>
      <p:sp>
        <p:nvSpPr>
          <p:cNvPr id="163881" name="AutoShape 41"/>
          <p:cNvSpPr>
            <a:spLocks noChangeArrowheads="1"/>
          </p:cNvSpPr>
          <p:nvPr/>
        </p:nvSpPr>
        <p:spPr bwMode="auto">
          <a:xfrm>
            <a:off x="898525" y="2962275"/>
            <a:ext cx="287338" cy="288925"/>
          </a:xfrm>
          <a:prstGeom prst="flowChartSummingJunction">
            <a:avLst/>
          </a:prstGeom>
          <a:noFill/>
          <a:ln w="28575">
            <a:solidFill>
              <a:schemeClr val="tx1"/>
            </a:solidFill>
            <a:round/>
            <a:headEnd/>
            <a:tailEnd/>
          </a:ln>
          <a:effectLst/>
        </p:spPr>
        <p:txBody>
          <a:bodyPr wrap="none" anchor="ctr"/>
          <a:lstStyle/>
          <a:p>
            <a:endParaRPr lang="zh-CN" altLang="en-US"/>
          </a:p>
        </p:txBody>
      </p:sp>
      <p:sp>
        <p:nvSpPr>
          <p:cNvPr id="163882" name="Line 42"/>
          <p:cNvSpPr>
            <a:spLocks noChangeShapeType="1"/>
          </p:cNvSpPr>
          <p:nvPr/>
        </p:nvSpPr>
        <p:spPr bwMode="auto">
          <a:xfrm>
            <a:off x="431800" y="3106738"/>
            <a:ext cx="466725" cy="0"/>
          </a:xfrm>
          <a:prstGeom prst="line">
            <a:avLst/>
          </a:prstGeom>
          <a:noFill/>
          <a:ln w="28575">
            <a:solidFill>
              <a:schemeClr val="tx1"/>
            </a:solidFill>
            <a:round/>
            <a:headEnd/>
            <a:tailEnd type="triangle" w="med" len="med"/>
          </a:ln>
          <a:effectLst/>
        </p:spPr>
        <p:txBody>
          <a:bodyPr/>
          <a:lstStyle/>
          <a:p>
            <a:endParaRPr lang="zh-CN" altLang="en-US"/>
          </a:p>
        </p:txBody>
      </p:sp>
      <p:sp>
        <p:nvSpPr>
          <p:cNvPr id="163883" name="Line 43"/>
          <p:cNvSpPr>
            <a:spLocks noChangeShapeType="1"/>
          </p:cNvSpPr>
          <p:nvPr/>
        </p:nvSpPr>
        <p:spPr bwMode="auto">
          <a:xfrm>
            <a:off x="1187450" y="3106738"/>
            <a:ext cx="576263" cy="0"/>
          </a:xfrm>
          <a:prstGeom prst="line">
            <a:avLst/>
          </a:prstGeom>
          <a:noFill/>
          <a:ln w="28575">
            <a:solidFill>
              <a:schemeClr val="tx1"/>
            </a:solidFill>
            <a:round/>
            <a:headEnd/>
            <a:tailEnd type="triangle" w="med" len="med"/>
          </a:ln>
          <a:effectLst/>
        </p:spPr>
        <p:txBody>
          <a:bodyPr/>
          <a:lstStyle/>
          <a:p>
            <a:endParaRPr lang="zh-CN" altLang="en-US"/>
          </a:p>
        </p:txBody>
      </p:sp>
      <p:sp>
        <p:nvSpPr>
          <p:cNvPr id="163884" name="Line 44"/>
          <p:cNvSpPr>
            <a:spLocks noChangeShapeType="1"/>
          </p:cNvSpPr>
          <p:nvPr/>
        </p:nvSpPr>
        <p:spPr bwMode="auto">
          <a:xfrm flipV="1">
            <a:off x="2627313" y="3105150"/>
            <a:ext cx="720725" cy="1588"/>
          </a:xfrm>
          <a:prstGeom prst="line">
            <a:avLst/>
          </a:prstGeom>
          <a:noFill/>
          <a:ln w="28575">
            <a:solidFill>
              <a:schemeClr val="tx1"/>
            </a:solidFill>
            <a:round/>
            <a:headEnd/>
            <a:tailEnd type="triangle" w="med" len="med"/>
          </a:ln>
          <a:effectLst/>
        </p:spPr>
        <p:txBody>
          <a:bodyPr/>
          <a:lstStyle/>
          <a:p>
            <a:endParaRPr lang="zh-CN" altLang="en-US"/>
          </a:p>
        </p:txBody>
      </p:sp>
      <p:sp>
        <p:nvSpPr>
          <p:cNvPr id="163885" name="Line 45"/>
          <p:cNvSpPr>
            <a:spLocks noChangeShapeType="1"/>
          </p:cNvSpPr>
          <p:nvPr/>
        </p:nvSpPr>
        <p:spPr bwMode="auto">
          <a:xfrm>
            <a:off x="5003800" y="3105150"/>
            <a:ext cx="468313" cy="1588"/>
          </a:xfrm>
          <a:prstGeom prst="line">
            <a:avLst/>
          </a:prstGeom>
          <a:noFill/>
          <a:ln w="28575">
            <a:solidFill>
              <a:schemeClr val="tx1"/>
            </a:solidFill>
            <a:round/>
            <a:headEnd/>
            <a:tailEnd type="triangle" w="med" len="med"/>
          </a:ln>
          <a:effectLst/>
        </p:spPr>
        <p:txBody>
          <a:bodyPr/>
          <a:lstStyle/>
          <a:p>
            <a:endParaRPr lang="zh-CN" altLang="en-US"/>
          </a:p>
        </p:txBody>
      </p:sp>
      <p:sp>
        <p:nvSpPr>
          <p:cNvPr id="163886" name="Line 46"/>
          <p:cNvSpPr>
            <a:spLocks noChangeShapeType="1"/>
          </p:cNvSpPr>
          <p:nvPr/>
        </p:nvSpPr>
        <p:spPr bwMode="auto">
          <a:xfrm>
            <a:off x="6659563" y="3106738"/>
            <a:ext cx="431800" cy="0"/>
          </a:xfrm>
          <a:prstGeom prst="line">
            <a:avLst/>
          </a:prstGeom>
          <a:noFill/>
          <a:ln w="28575">
            <a:solidFill>
              <a:schemeClr val="tx1"/>
            </a:solidFill>
            <a:round/>
            <a:headEnd/>
            <a:tailEnd type="triangle" w="med" len="med"/>
          </a:ln>
          <a:effectLst/>
        </p:spPr>
        <p:txBody>
          <a:bodyPr/>
          <a:lstStyle/>
          <a:p>
            <a:endParaRPr lang="zh-CN" altLang="en-US"/>
          </a:p>
        </p:txBody>
      </p:sp>
      <p:sp>
        <p:nvSpPr>
          <p:cNvPr id="163887" name="Line 47"/>
          <p:cNvSpPr>
            <a:spLocks noChangeShapeType="1"/>
          </p:cNvSpPr>
          <p:nvPr/>
        </p:nvSpPr>
        <p:spPr bwMode="auto">
          <a:xfrm>
            <a:off x="8243888" y="3106738"/>
            <a:ext cx="503237" cy="0"/>
          </a:xfrm>
          <a:prstGeom prst="line">
            <a:avLst/>
          </a:prstGeom>
          <a:noFill/>
          <a:ln w="28575">
            <a:solidFill>
              <a:schemeClr val="tx1"/>
            </a:solidFill>
            <a:round/>
            <a:headEnd/>
            <a:tailEnd type="triangle" w="med" len="med"/>
          </a:ln>
          <a:effectLst/>
        </p:spPr>
        <p:txBody>
          <a:bodyPr/>
          <a:lstStyle/>
          <a:p>
            <a:endParaRPr lang="zh-CN" altLang="en-US"/>
          </a:p>
        </p:txBody>
      </p:sp>
      <p:sp>
        <p:nvSpPr>
          <p:cNvPr id="163888" name="Freeform 48"/>
          <p:cNvSpPr>
            <a:spLocks/>
          </p:cNvSpPr>
          <p:nvPr/>
        </p:nvSpPr>
        <p:spPr bwMode="auto">
          <a:xfrm>
            <a:off x="1042988" y="3106738"/>
            <a:ext cx="7454900" cy="993775"/>
          </a:xfrm>
          <a:custGeom>
            <a:avLst/>
            <a:gdLst/>
            <a:ahLst/>
            <a:cxnLst>
              <a:cxn ang="0">
                <a:pos x="4680" y="0"/>
              </a:cxn>
              <a:cxn ang="0">
                <a:pos x="4696" y="619"/>
              </a:cxn>
              <a:cxn ang="0">
                <a:pos x="0" y="626"/>
              </a:cxn>
              <a:cxn ang="0">
                <a:pos x="0" y="90"/>
              </a:cxn>
            </a:cxnLst>
            <a:rect l="0" t="0" r="r" b="b"/>
            <a:pathLst>
              <a:path w="4696" h="626">
                <a:moveTo>
                  <a:pt x="4680" y="0"/>
                </a:moveTo>
                <a:lnTo>
                  <a:pt x="4696" y="619"/>
                </a:lnTo>
                <a:lnTo>
                  <a:pt x="0" y="626"/>
                </a:lnTo>
                <a:lnTo>
                  <a:pt x="0" y="90"/>
                </a:ln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163889" name="Text Box 49"/>
          <p:cNvSpPr txBox="1">
            <a:spLocks noChangeArrowheads="1"/>
          </p:cNvSpPr>
          <p:nvPr/>
        </p:nvSpPr>
        <p:spPr bwMode="auto">
          <a:xfrm>
            <a:off x="8280400" y="2746375"/>
            <a:ext cx="539750" cy="366713"/>
          </a:xfrm>
          <a:prstGeom prst="rect">
            <a:avLst/>
          </a:prstGeom>
          <a:noFill/>
          <a:ln w="9525">
            <a:noFill/>
            <a:miter lim="800000"/>
            <a:headEnd/>
            <a:tailEnd/>
          </a:ln>
          <a:effectLst/>
        </p:spPr>
        <p:txBody>
          <a:bodyPr>
            <a:spAutoFit/>
          </a:bodyPr>
          <a:lstStyle/>
          <a:p>
            <a:pPr>
              <a:spcBef>
                <a:spcPct val="50000"/>
              </a:spcBef>
            </a:pPr>
            <a:r>
              <a:rPr lang="en-US" altLang="zh-CN" sz="1800" b="1" i="1"/>
              <a:t>h</a:t>
            </a:r>
            <a:endParaRPr lang="en-US" altLang="zh-CN" sz="1800" b="1"/>
          </a:p>
        </p:txBody>
      </p:sp>
      <p:sp>
        <p:nvSpPr>
          <p:cNvPr id="163890" name="Text Box 50"/>
          <p:cNvSpPr txBox="1">
            <a:spLocks noChangeArrowheads="1"/>
          </p:cNvSpPr>
          <p:nvPr/>
        </p:nvSpPr>
        <p:spPr bwMode="auto">
          <a:xfrm>
            <a:off x="1042988" y="3463925"/>
            <a:ext cx="720725" cy="366713"/>
          </a:xfrm>
          <a:prstGeom prst="rect">
            <a:avLst/>
          </a:prstGeom>
          <a:noFill/>
          <a:ln w="9525">
            <a:noFill/>
            <a:miter lim="800000"/>
            <a:headEnd/>
            <a:tailEnd/>
          </a:ln>
          <a:effectLst/>
        </p:spPr>
        <p:txBody>
          <a:bodyPr>
            <a:spAutoFit/>
          </a:bodyPr>
          <a:lstStyle/>
          <a:p>
            <a:pPr>
              <a:spcBef>
                <a:spcPct val="50000"/>
              </a:spcBef>
            </a:pPr>
            <a:r>
              <a:rPr lang="en-US" altLang="zh-CN" sz="1800" b="1" i="1"/>
              <a:t>h</a:t>
            </a:r>
            <a:endParaRPr lang="en-US" altLang="zh-CN" sz="1800" b="1"/>
          </a:p>
        </p:txBody>
      </p:sp>
      <p:sp>
        <p:nvSpPr>
          <p:cNvPr id="163891" name="Text Box 51"/>
          <p:cNvSpPr txBox="1">
            <a:spLocks noChangeArrowheads="1"/>
          </p:cNvSpPr>
          <p:nvPr/>
        </p:nvSpPr>
        <p:spPr bwMode="auto">
          <a:xfrm>
            <a:off x="287338" y="2709863"/>
            <a:ext cx="720725" cy="366712"/>
          </a:xfrm>
          <a:prstGeom prst="rect">
            <a:avLst/>
          </a:prstGeom>
          <a:noFill/>
          <a:ln w="9525">
            <a:noFill/>
            <a:miter lim="800000"/>
            <a:headEnd/>
            <a:tailEnd/>
          </a:ln>
          <a:effectLst/>
        </p:spPr>
        <p:txBody>
          <a:bodyPr>
            <a:spAutoFit/>
          </a:bodyPr>
          <a:lstStyle/>
          <a:p>
            <a:pPr>
              <a:spcBef>
                <a:spcPct val="50000"/>
              </a:spcBef>
            </a:pPr>
            <a:r>
              <a:rPr lang="en-US" altLang="zh-CN" sz="1800" b="1" i="1"/>
              <a:t>h</a:t>
            </a:r>
            <a:r>
              <a:rPr lang="en-US" altLang="zh-CN" sz="1800" b="1" i="1" baseline="-25000"/>
              <a:t>r</a:t>
            </a:r>
            <a:endParaRPr lang="en-US" altLang="zh-CN" sz="1800" b="1"/>
          </a:p>
        </p:txBody>
      </p:sp>
      <p:sp>
        <p:nvSpPr>
          <p:cNvPr id="163892" name="Text Box 52"/>
          <p:cNvSpPr txBox="1">
            <a:spLocks noChangeArrowheads="1"/>
          </p:cNvSpPr>
          <p:nvPr/>
        </p:nvSpPr>
        <p:spPr bwMode="auto">
          <a:xfrm>
            <a:off x="503238" y="3070225"/>
            <a:ext cx="395287" cy="366713"/>
          </a:xfrm>
          <a:prstGeom prst="rect">
            <a:avLst/>
          </a:prstGeom>
          <a:noFill/>
          <a:ln w="9525">
            <a:noFill/>
            <a:miter lim="800000"/>
            <a:headEnd/>
            <a:tailEnd/>
          </a:ln>
          <a:effectLst/>
        </p:spPr>
        <p:txBody>
          <a:bodyPr>
            <a:spAutoFit/>
          </a:bodyPr>
          <a:lstStyle/>
          <a:p>
            <a:pPr>
              <a:spcBef>
                <a:spcPct val="50000"/>
              </a:spcBef>
            </a:pPr>
            <a:r>
              <a:rPr lang="en-US" altLang="zh-CN" sz="1800" b="1" i="1"/>
              <a:t>+</a:t>
            </a:r>
            <a:endParaRPr lang="en-US" altLang="zh-CN" sz="1800" b="1"/>
          </a:p>
        </p:txBody>
      </p:sp>
      <p:sp>
        <p:nvSpPr>
          <p:cNvPr id="163893" name="Text Box 53"/>
          <p:cNvSpPr txBox="1">
            <a:spLocks noChangeArrowheads="1"/>
          </p:cNvSpPr>
          <p:nvPr/>
        </p:nvSpPr>
        <p:spPr bwMode="auto">
          <a:xfrm>
            <a:off x="790575" y="3214688"/>
            <a:ext cx="395288" cy="396875"/>
          </a:xfrm>
          <a:prstGeom prst="rect">
            <a:avLst/>
          </a:prstGeom>
          <a:noFill/>
          <a:ln w="9525">
            <a:noFill/>
            <a:miter lim="800000"/>
            <a:headEnd/>
            <a:tailEnd/>
          </a:ln>
          <a:effectLst/>
        </p:spPr>
        <p:txBody>
          <a:bodyPr>
            <a:spAutoFit/>
          </a:bodyPr>
          <a:lstStyle/>
          <a:p>
            <a:pPr>
              <a:spcBef>
                <a:spcPct val="50000"/>
              </a:spcBef>
            </a:pPr>
            <a:r>
              <a:rPr lang="en-US" altLang="zh-CN" b="1" i="1"/>
              <a:t>-</a:t>
            </a:r>
            <a:endParaRPr lang="en-US" altLang="zh-CN" b="1"/>
          </a:p>
        </p:txBody>
      </p:sp>
      <p:sp>
        <p:nvSpPr>
          <p:cNvPr id="163894" name="Line 54"/>
          <p:cNvSpPr>
            <a:spLocks noChangeShapeType="1"/>
          </p:cNvSpPr>
          <p:nvPr/>
        </p:nvSpPr>
        <p:spPr bwMode="auto">
          <a:xfrm flipV="1">
            <a:off x="3600450" y="3105150"/>
            <a:ext cx="576263" cy="0"/>
          </a:xfrm>
          <a:prstGeom prst="line">
            <a:avLst/>
          </a:prstGeom>
          <a:noFill/>
          <a:ln w="28575">
            <a:solidFill>
              <a:schemeClr val="tx1"/>
            </a:solidFill>
            <a:round/>
            <a:headEnd/>
            <a:tailEnd type="triangle" w="med" len="med"/>
          </a:ln>
          <a:effectLst/>
        </p:spPr>
        <p:txBody>
          <a:bodyPr/>
          <a:lstStyle/>
          <a:p>
            <a:endParaRPr lang="zh-CN" altLang="en-US"/>
          </a:p>
        </p:txBody>
      </p:sp>
      <p:sp>
        <p:nvSpPr>
          <p:cNvPr id="163895" name="Freeform 55"/>
          <p:cNvSpPr>
            <a:spLocks/>
          </p:cNvSpPr>
          <p:nvPr/>
        </p:nvSpPr>
        <p:spPr bwMode="auto">
          <a:xfrm>
            <a:off x="3452813" y="3105150"/>
            <a:ext cx="3409950" cy="727075"/>
          </a:xfrm>
          <a:custGeom>
            <a:avLst/>
            <a:gdLst/>
            <a:ahLst/>
            <a:cxnLst>
              <a:cxn ang="0">
                <a:pos x="2134" y="0"/>
              </a:cxn>
              <a:cxn ang="0">
                <a:pos x="2148" y="451"/>
              </a:cxn>
              <a:cxn ang="0">
                <a:pos x="0" y="458"/>
              </a:cxn>
              <a:cxn ang="0">
                <a:pos x="2" y="68"/>
              </a:cxn>
            </a:cxnLst>
            <a:rect l="0" t="0" r="r" b="b"/>
            <a:pathLst>
              <a:path w="2148" h="458">
                <a:moveTo>
                  <a:pt x="2134" y="0"/>
                </a:moveTo>
                <a:lnTo>
                  <a:pt x="2148" y="451"/>
                </a:lnTo>
                <a:lnTo>
                  <a:pt x="0" y="458"/>
                </a:lnTo>
                <a:lnTo>
                  <a:pt x="2" y="68"/>
                </a:ln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163896" name="Line 56"/>
          <p:cNvSpPr>
            <a:spLocks noChangeShapeType="1"/>
          </p:cNvSpPr>
          <p:nvPr/>
        </p:nvSpPr>
        <p:spPr bwMode="auto">
          <a:xfrm>
            <a:off x="3455988" y="2493963"/>
            <a:ext cx="0" cy="468312"/>
          </a:xfrm>
          <a:prstGeom prst="line">
            <a:avLst/>
          </a:prstGeom>
          <a:noFill/>
          <a:ln w="28575">
            <a:solidFill>
              <a:schemeClr val="tx1"/>
            </a:solidFill>
            <a:round/>
            <a:headEnd/>
            <a:tailEnd type="triangle" w="med" len="med"/>
          </a:ln>
          <a:effectLst/>
        </p:spPr>
        <p:txBody>
          <a:bodyPr/>
          <a:lstStyle/>
          <a:p>
            <a:endParaRPr lang="zh-CN" altLang="en-US"/>
          </a:p>
        </p:txBody>
      </p:sp>
      <p:sp>
        <p:nvSpPr>
          <p:cNvPr id="163897" name="Text Box 57"/>
          <p:cNvSpPr txBox="1">
            <a:spLocks noChangeArrowheads="1"/>
          </p:cNvSpPr>
          <p:nvPr/>
        </p:nvSpPr>
        <p:spPr bwMode="auto">
          <a:xfrm>
            <a:off x="2843213" y="3033713"/>
            <a:ext cx="395287" cy="366712"/>
          </a:xfrm>
          <a:prstGeom prst="rect">
            <a:avLst/>
          </a:prstGeom>
          <a:noFill/>
          <a:ln w="9525">
            <a:noFill/>
            <a:miter lim="800000"/>
            <a:headEnd/>
            <a:tailEnd/>
          </a:ln>
          <a:effectLst/>
        </p:spPr>
        <p:txBody>
          <a:bodyPr>
            <a:spAutoFit/>
          </a:bodyPr>
          <a:lstStyle/>
          <a:p>
            <a:pPr>
              <a:spcBef>
                <a:spcPct val="50000"/>
              </a:spcBef>
            </a:pPr>
            <a:r>
              <a:rPr lang="en-US" altLang="zh-CN" sz="1800" b="1" i="1"/>
              <a:t>+</a:t>
            </a:r>
            <a:endParaRPr lang="en-US" altLang="zh-CN" sz="1800" b="1"/>
          </a:p>
        </p:txBody>
      </p:sp>
      <p:sp>
        <p:nvSpPr>
          <p:cNvPr id="163898" name="Text Box 58"/>
          <p:cNvSpPr txBox="1">
            <a:spLocks noChangeArrowheads="1"/>
          </p:cNvSpPr>
          <p:nvPr/>
        </p:nvSpPr>
        <p:spPr bwMode="auto">
          <a:xfrm>
            <a:off x="3384550" y="2530475"/>
            <a:ext cx="395288" cy="366713"/>
          </a:xfrm>
          <a:prstGeom prst="rect">
            <a:avLst/>
          </a:prstGeom>
          <a:noFill/>
          <a:ln w="9525">
            <a:noFill/>
            <a:miter lim="800000"/>
            <a:headEnd/>
            <a:tailEnd/>
          </a:ln>
          <a:effectLst/>
        </p:spPr>
        <p:txBody>
          <a:bodyPr>
            <a:spAutoFit/>
          </a:bodyPr>
          <a:lstStyle/>
          <a:p>
            <a:pPr>
              <a:spcBef>
                <a:spcPct val="50000"/>
              </a:spcBef>
            </a:pPr>
            <a:r>
              <a:rPr lang="en-US" altLang="zh-CN" sz="1800" b="1" i="1"/>
              <a:t>+</a:t>
            </a:r>
            <a:endParaRPr lang="en-US" altLang="zh-CN" sz="1800" b="1"/>
          </a:p>
        </p:txBody>
      </p:sp>
      <p:sp>
        <p:nvSpPr>
          <p:cNvPr id="163899" name="Text Box 59"/>
          <p:cNvSpPr txBox="1">
            <a:spLocks noChangeArrowheads="1"/>
          </p:cNvSpPr>
          <p:nvPr/>
        </p:nvSpPr>
        <p:spPr bwMode="auto">
          <a:xfrm>
            <a:off x="3203575" y="3286125"/>
            <a:ext cx="395288" cy="396875"/>
          </a:xfrm>
          <a:prstGeom prst="rect">
            <a:avLst/>
          </a:prstGeom>
          <a:noFill/>
          <a:ln w="9525">
            <a:noFill/>
            <a:miter lim="800000"/>
            <a:headEnd/>
            <a:tailEnd/>
          </a:ln>
          <a:effectLst/>
        </p:spPr>
        <p:txBody>
          <a:bodyPr>
            <a:spAutoFit/>
          </a:bodyPr>
          <a:lstStyle/>
          <a:p>
            <a:pPr>
              <a:spcBef>
                <a:spcPct val="50000"/>
              </a:spcBef>
            </a:pPr>
            <a:r>
              <a:rPr lang="en-US" altLang="zh-CN" b="1" i="1"/>
              <a:t>-</a:t>
            </a:r>
            <a:endParaRPr lang="en-US" altLang="zh-CN" b="1"/>
          </a:p>
        </p:txBody>
      </p:sp>
      <p:graphicFrame>
        <p:nvGraphicFramePr>
          <p:cNvPr id="163900" name="Object 60"/>
          <p:cNvGraphicFramePr>
            <a:graphicFrameLocks noChangeAspect="1"/>
          </p:cNvGraphicFramePr>
          <p:nvPr/>
        </p:nvGraphicFramePr>
        <p:xfrm>
          <a:off x="1258888" y="2781300"/>
          <a:ext cx="358775" cy="274638"/>
        </p:xfrm>
        <a:graphic>
          <a:graphicData uri="http://schemas.openxmlformats.org/presentationml/2006/ole">
            <mc:AlternateContent xmlns:mc="http://schemas.openxmlformats.org/markup-compatibility/2006">
              <mc:Choice xmlns:v="urn:schemas-microsoft-com:vml" Requires="v">
                <p:oleObj spid="_x0000_s163943" name="公式" r:id="rId4" imgW="215619" imgH="164885" progId="Equation.3">
                  <p:embed/>
                </p:oleObj>
              </mc:Choice>
              <mc:Fallback>
                <p:oleObj name="公式" r:id="rId4" imgW="215619" imgH="164885" progId="Equation.3">
                  <p:embed/>
                  <p:pic>
                    <p:nvPicPr>
                      <p:cNvPr id="0" name="Picture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781300"/>
                        <a:ext cx="358775"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1" name="Text Box 61"/>
          <p:cNvSpPr txBox="1">
            <a:spLocks noChangeArrowheads="1"/>
          </p:cNvSpPr>
          <p:nvPr/>
        </p:nvSpPr>
        <p:spPr bwMode="auto">
          <a:xfrm>
            <a:off x="3419475" y="3286125"/>
            <a:ext cx="720725" cy="336550"/>
          </a:xfrm>
          <a:prstGeom prst="rect">
            <a:avLst/>
          </a:prstGeom>
          <a:noFill/>
          <a:ln w="9525">
            <a:noFill/>
            <a:miter lim="800000"/>
            <a:headEnd/>
            <a:tailEnd/>
          </a:ln>
          <a:effectLst/>
        </p:spPr>
        <p:txBody>
          <a:bodyPr>
            <a:spAutoFit/>
          </a:bodyPr>
          <a:lstStyle/>
          <a:p>
            <a:pPr>
              <a:spcBef>
                <a:spcPct val="50000"/>
              </a:spcBef>
            </a:pPr>
            <a:r>
              <a:rPr lang="en-US" altLang="zh-CN" sz="1600" b="1" i="1"/>
              <a:t>S</a:t>
            </a:r>
            <a:endParaRPr lang="en-US" altLang="zh-CN" sz="1600" b="1"/>
          </a:p>
        </p:txBody>
      </p:sp>
      <p:graphicFrame>
        <p:nvGraphicFramePr>
          <p:cNvPr id="163902" name="Object 62"/>
          <p:cNvGraphicFramePr>
            <a:graphicFrameLocks noChangeAspect="1"/>
          </p:cNvGraphicFramePr>
          <p:nvPr/>
        </p:nvGraphicFramePr>
        <p:xfrm>
          <a:off x="2735263" y="2781300"/>
          <a:ext cx="396875" cy="287338"/>
        </p:xfrm>
        <a:graphic>
          <a:graphicData uri="http://schemas.openxmlformats.org/presentationml/2006/ole">
            <mc:AlternateContent xmlns:mc="http://schemas.openxmlformats.org/markup-compatibility/2006">
              <mc:Choice xmlns:v="urn:schemas-microsoft-com:vml" Requires="v">
                <p:oleObj spid="_x0000_s163944" name="公式" r:id="rId6" imgW="228501" imgH="165028" progId="Equation.3">
                  <p:embed/>
                </p:oleObj>
              </mc:Choice>
              <mc:Fallback>
                <p:oleObj name="公式" r:id="rId6" imgW="228501" imgH="165028" progId="Equation.3">
                  <p:embed/>
                  <p:pic>
                    <p:nvPicPr>
                      <p:cNvPr id="0" name="Picture 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5263" y="2781300"/>
                        <a:ext cx="396875"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3" name="Text Box 63"/>
          <p:cNvSpPr txBox="1">
            <a:spLocks noChangeArrowheads="1"/>
          </p:cNvSpPr>
          <p:nvPr/>
        </p:nvSpPr>
        <p:spPr bwMode="auto">
          <a:xfrm>
            <a:off x="5364163" y="2349500"/>
            <a:ext cx="1368425" cy="366713"/>
          </a:xfrm>
          <a:prstGeom prst="rect">
            <a:avLst/>
          </a:prstGeom>
          <a:noFill/>
          <a:ln w="9525">
            <a:noFill/>
            <a:miter lim="800000"/>
            <a:headEnd/>
            <a:tailEnd/>
          </a:ln>
          <a:effectLst/>
        </p:spPr>
        <p:txBody>
          <a:bodyPr>
            <a:spAutoFit/>
          </a:bodyPr>
          <a:lstStyle/>
          <a:p>
            <a:pPr>
              <a:spcBef>
                <a:spcPct val="50000"/>
              </a:spcBef>
            </a:pPr>
            <a:r>
              <a:rPr lang="zh-CN" altLang="en-US" sz="1800" b="1"/>
              <a:t>有积分环节</a:t>
            </a:r>
          </a:p>
        </p:txBody>
      </p:sp>
      <p:sp>
        <p:nvSpPr>
          <p:cNvPr id="163904" name="Text Box 64"/>
          <p:cNvSpPr txBox="1">
            <a:spLocks noChangeArrowheads="1"/>
          </p:cNvSpPr>
          <p:nvPr/>
        </p:nvSpPr>
        <p:spPr bwMode="auto">
          <a:xfrm>
            <a:off x="7019925" y="2343150"/>
            <a:ext cx="1368425" cy="366713"/>
          </a:xfrm>
          <a:prstGeom prst="rect">
            <a:avLst/>
          </a:prstGeom>
          <a:noFill/>
          <a:ln w="9525">
            <a:noFill/>
            <a:miter lim="800000"/>
            <a:headEnd/>
            <a:tailEnd/>
          </a:ln>
          <a:effectLst/>
        </p:spPr>
        <p:txBody>
          <a:bodyPr>
            <a:spAutoFit/>
          </a:bodyPr>
          <a:lstStyle/>
          <a:p>
            <a:pPr>
              <a:spcBef>
                <a:spcPct val="50000"/>
              </a:spcBef>
            </a:pPr>
            <a:r>
              <a:rPr lang="zh-CN" altLang="en-US" sz="1800" b="1"/>
              <a:t>无积分环节</a:t>
            </a:r>
          </a:p>
        </p:txBody>
      </p:sp>
      <p:sp>
        <p:nvSpPr>
          <p:cNvPr id="163905" name="Text Box 65"/>
          <p:cNvSpPr txBox="1">
            <a:spLocks noChangeArrowheads="1"/>
          </p:cNvSpPr>
          <p:nvPr/>
        </p:nvSpPr>
        <p:spPr bwMode="auto">
          <a:xfrm>
            <a:off x="4140200" y="2889250"/>
            <a:ext cx="936625" cy="366713"/>
          </a:xfrm>
          <a:prstGeom prst="rect">
            <a:avLst/>
          </a:prstGeom>
          <a:noFill/>
          <a:ln w="9525">
            <a:noFill/>
            <a:miter lim="800000"/>
            <a:headEnd/>
            <a:tailEnd/>
          </a:ln>
          <a:effectLst/>
        </p:spPr>
        <p:txBody>
          <a:bodyPr>
            <a:spAutoFit/>
          </a:bodyPr>
          <a:lstStyle/>
          <a:p>
            <a:pPr>
              <a:spcBef>
                <a:spcPct val="50000"/>
              </a:spcBef>
            </a:pPr>
            <a:r>
              <a:rPr lang="en-US" altLang="zh-CN" sz="1800" b="1"/>
              <a:t>PID</a:t>
            </a:r>
            <a:r>
              <a:rPr lang="en-US" altLang="zh-CN" sz="1800" b="1" baseline="-25000"/>
              <a:t>APC</a:t>
            </a:r>
            <a:endParaRPr lang="en-US" altLang="zh-CN" sz="1800" b="1"/>
          </a:p>
        </p:txBody>
      </p:sp>
      <p:sp>
        <p:nvSpPr>
          <p:cNvPr id="163906" name="Text Box 66"/>
          <p:cNvSpPr txBox="1">
            <a:spLocks noChangeArrowheads="1"/>
          </p:cNvSpPr>
          <p:nvPr/>
        </p:nvSpPr>
        <p:spPr bwMode="auto">
          <a:xfrm>
            <a:off x="1727200" y="2924175"/>
            <a:ext cx="936625" cy="366713"/>
          </a:xfrm>
          <a:prstGeom prst="rect">
            <a:avLst/>
          </a:prstGeom>
          <a:noFill/>
          <a:ln w="9525">
            <a:noFill/>
            <a:miter lim="800000"/>
            <a:headEnd/>
            <a:tailEnd/>
          </a:ln>
          <a:effectLst/>
        </p:spPr>
        <p:txBody>
          <a:bodyPr>
            <a:spAutoFit/>
          </a:bodyPr>
          <a:lstStyle/>
          <a:p>
            <a:pPr>
              <a:spcBef>
                <a:spcPct val="50000"/>
              </a:spcBef>
            </a:pPr>
            <a:r>
              <a:rPr lang="en-US" altLang="zh-CN" sz="1800" b="1"/>
              <a:t>PID</a:t>
            </a:r>
            <a:r>
              <a:rPr lang="en-US" altLang="zh-CN" sz="1800" b="1" baseline="-25000"/>
              <a:t>AGC</a:t>
            </a:r>
            <a:endParaRPr lang="en-US" altLang="zh-CN" sz="1800" b="1"/>
          </a:p>
        </p:txBody>
      </p:sp>
      <p:sp>
        <p:nvSpPr>
          <p:cNvPr id="163907" name="Text Box 67"/>
          <p:cNvSpPr txBox="1">
            <a:spLocks noChangeArrowheads="1"/>
          </p:cNvSpPr>
          <p:nvPr/>
        </p:nvSpPr>
        <p:spPr bwMode="auto">
          <a:xfrm>
            <a:off x="3419475" y="2276475"/>
            <a:ext cx="720725" cy="336550"/>
          </a:xfrm>
          <a:prstGeom prst="rect">
            <a:avLst/>
          </a:prstGeom>
          <a:noFill/>
          <a:ln w="9525">
            <a:noFill/>
            <a:miter lim="800000"/>
            <a:headEnd/>
            <a:tailEnd/>
          </a:ln>
          <a:effectLst/>
        </p:spPr>
        <p:txBody>
          <a:bodyPr>
            <a:spAutoFit/>
          </a:bodyPr>
          <a:lstStyle/>
          <a:p>
            <a:pPr>
              <a:spcBef>
                <a:spcPct val="50000"/>
              </a:spcBef>
            </a:pPr>
            <a:r>
              <a:rPr lang="en-US" altLang="zh-CN" sz="1600" b="1" i="1"/>
              <a:t>S</a:t>
            </a:r>
            <a:r>
              <a:rPr lang="en-US" altLang="zh-CN" sz="1600" b="1" baseline="-25000"/>
              <a:t>0</a:t>
            </a:r>
            <a:endParaRPr lang="en-US" altLang="zh-CN" sz="1600" b="1"/>
          </a:p>
        </p:txBody>
      </p:sp>
      <p:sp>
        <p:nvSpPr>
          <p:cNvPr id="163908" name="Rectangle 68"/>
          <p:cNvSpPr>
            <a:spLocks noChangeArrowheads="1"/>
          </p:cNvSpPr>
          <p:nvPr/>
        </p:nvSpPr>
        <p:spPr bwMode="auto">
          <a:xfrm>
            <a:off x="3240088" y="2312988"/>
            <a:ext cx="3744912" cy="1655762"/>
          </a:xfrm>
          <a:prstGeom prst="rect">
            <a:avLst/>
          </a:prstGeom>
          <a:noFill/>
          <a:ln w="19050">
            <a:solidFill>
              <a:schemeClr val="tx1"/>
            </a:solidFill>
            <a:prstDash val="dash"/>
            <a:miter lim="800000"/>
            <a:headEnd/>
            <a:tailEnd/>
          </a:ln>
          <a:effectLst/>
        </p:spPr>
        <p:txBody>
          <a:bodyPr wrap="none" anchor="ctr"/>
          <a:lstStyle/>
          <a:p>
            <a:endParaRPr lang="zh-CN" altLang="en-US"/>
          </a:p>
        </p:txBody>
      </p:sp>
      <p:sp>
        <p:nvSpPr>
          <p:cNvPr id="163909" name="Text Box 69"/>
          <p:cNvSpPr txBox="1">
            <a:spLocks noChangeArrowheads="1"/>
          </p:cNvSpPr>
          <p:nvPr/>
        </p:nvSpPr>
        <p:spPr bwMode="auto">
          <a:xfrm>
            <a:off x="4751388" y="4221163"/>
            <a:ext cx="4140200" cy="696912"/>
          </a:xfrm>
          <a:prstGeom prst="rect">
            <a:avLst/>
          </a:prstGeom>
          <a:noFill/>
          <a:ln w="9525">
            <a:noFill/>
            <a:miter lim="800000"/>
            <a:headEnd/>
            <a:tailEnd/>
          </a:ln>
          <a:effectLst/>
        </p:spPr>
        <p:txBody>
          <a:bodyPr>
            <a:spAutoFit/>
          </a:bodyPr>
          <a:lstStyle/>
          <a:p>
            <a:pPr>
              <a:spcBef>
                <a:spcPct val="20000"/>
              </a:spcBef>
            </a:pPr>
            <a:r>
              <a:rPr lang="en-US" altLang="zh-CN" sz="1800" b="1"/>
              <a:t>AGC——Automatic Gauge Control</a:t>
            </a:r>
            <a:r>
              <a:rPr lang="zh-CN" altLang="en-US" sz="1800" b="1"/>
              <a:t>；</a:t>
            </a:r>
          </a:p>
          <a:p>
            <a:pPr>
              <a:spcBef>
                <a:spcPct val="20000"/>
              </a:spcBef>
            </a:pPr>
            <a:r>
              <a:rPr lang="en-US" altLang="zh-CN" sz="1800" b="1"/>
              <a:t>APC——Automatic Position Control</a:t>
            </a:r>
          </a:p>
        </p:txBody>
      </p:sp>
      <p:sp>
        <p:nvSpPr>
          <p:cNvPr id="163910" name="Rectangle 70"/>
          <p:cNvSpPr>
            <a:spLocks noChangeArrowheads="1"/>
          </p:cNvSpPr>
          <p:nvPr/>
        </p:nvSpPr>
        <p:spPr bwMode="auto">
          <a:xfrm>
            <a:off x="4356100" y="5265738"/>
            <a:ext cx="4068763" cy="854075"/>
          </a:xfrm>
          <a:prstGeom prst="rect">
            <a:avLst/>
          </a:prstGeom>
          <a:solidFill>
            <a:srgbClr val="B3D002"/>
          </a:solidFill>
          <a:ln w="9525">
            <a:noFill/>
            <a:miter lim="800000"/>
            <a:headEnd/>
            <a:tailEnd/>
          </a:ln>
          <a:effectLst/>
        </p:spPr>
        <p:txBody>
          <a:bodyPr>
            <a:spAutoFit/>
          </a:bodyPr>
          <a:lstStyle/>
          <a:p>
            <a:pPr>
              <a:spcBef>
                <a:spcPct val="50000"/>
              </a:spcBef>
            </a:pPr>
            <a:r>
              <a:rPr lang="zh-CN" altLang="en-US" b="1">
                <a:solidFill>
                  <a:srgbClr val="FF0000"/>
                </a:solidFill>
              </a:rPr>
              <a:t>两个</a:t>
            </a:r>
            <a:r>
              <a:rPr lang="en-US" altLang="zh-CN" b="1">
                <a:solidFill>
                  <a:srgbClr val="FF0000"/>
                </a:solidFill>
              </a:rPr>
              <a:t>PID</a:t>
            </a:r>
            <a:r>
              <a:rPr lang="zh-CN" altLang="en-US" b="1">
                <a:solidFill>
                  <a:srgbClr val="FF0000"/>
                </a:solidFill>
              </a:rPr>
              <a:t>的选择，</a:t>
            </a:r>
          </a:p>
          <a:p>
            <a:pPr>
              <a:spcBef>
                <a:spcPct val="50000"/>
              </a:spcBef>
            </a:pPr>
            <a:r>
              <a:rPr lang="zh-CN" altLang="en-US" b="1">
                <a:solidFill>
                  <a:srgbClr val="FF0000"/>
                </a:solidFill>
              </a:rPr>
              <a:t>位置式</a:t>
            </a:r>
            <a:r>
              <a:rPr lang="en-US" altLang="zh-CN" b="1">
                <a:solidFill>
                  <a:srgbClr val="FF0000"/>
                </a:solidFill>
              </a:rPr>
              <a:t>PID</a:t>
            </a:r>
            <a:r>
              <a:rPr lang="zh-CN" altLang="en-US" b="1">
                <a:solidFill>
                  <a:srgbClr val="FF0000"/>
                </a:solidFill>
              </a:rPr>
              <a:t>？增量式</a:t>
            </a:r>
            <a:r>
              <a:rPr lang="en-US" altLang="zh-CN" b="1">
                <a:solidFill>
                  <a:srgbClr val="FF0000"/>
                </a:solidFill>
              </a:rPr>
              <a:t>PID</a:t>
            </a:r>
            <a:r>
              <a:rPr lang="zh-CN" altLang="en-US" b="1">
                <a:solidFill>
                  <a:srgbClr val="FF0000"/>
                </a:solidFill>
              </a:rPr>
              <a:t>？</a:t>
            </a:r>
          </a:p>
        </p:txBody>
      </p:sp>
      <p:sp>
        <p:nvSpPr>
          <p:cNvPr id="163911" name="AutoShape 71"/>
          <p:cNvSpPr>
            <a:spLocks noChangeArrowheads="1"/>
          </p:cNvSpPr>
          <p:nvPr/>
        </p:nvSpPr>
        <p:spPr bwMode="auto">
          <a:xfrm flipV="1">
            <a:off x="503238" y="1736725"/>
            <a:ext cx="971550" cy="576263"/>
          </a:xfrm>
          <a:prstGeom prst="wedgeRoundRectCallout">
            <a:avLst>
              <a:gd name="adj1" fmla="val -49676"/>
              <a:gd name="adj2" fmla="val -144218"/>
              <a:gd name="adj3" fmla="val 16667"/>
            </a:avLst>
          </a:prstGeom>
          <a:solidFill>
            <a:srgbClr val="0033CC"/>
          </a:solidFill>
          <a:ln w="9525">
            <a:noFill/>
            <a:miter lim="800000"/>
            <a:headEnd/>
            <a:tailEnd/>
          </a:ln>
          <a:effectLst/>
        </p:spPr>
        <p:txBody>
          <a:bodyPr rot="10800000"/>
          <a:lstStyle/>
          <a:p>
            <a:pPr algn="ctr"/>
            <a:r>
              <a:rPr lang="zh-CN" altLang="en-US" sz="1600" b="1">
                <a:solidFill>
                  <a:schemeClr val="bg1"/>
                </a:solidFill>
              </a:rPr>
              <a:t>厚度基准值</a:t>
            </a:r>
          </a:p>
        </p:txBody>
      </p:sp>
      <p:sp>
        <p:nvSpPr>
          <p:cNvPr id="163912" name="AutoShape 72"/>
          <p:cNvSpPr>
            <a:spLocks noChangeArrowheads="1"/>
          </p:cNvSpPr>
          <p:nvPr/>
        </p:nvSpPr>
        <p:spPr bwMode="auto">
          <a:xfrm flipV="1">
            <a:off x="7920038" y="1557338"/>
            <a:ext cx="1044575" cy="576262"/>
          </a:xfrm>
          <a:prstGeom prst="wedgeRoundRectCallout">
            <a:avLst>
              <a:gd name="adj1" fmla="val 759"/>
              <a:gd name="adj2" fmla="val -160194"/>
              <a:gd name="adj3" fmla="val 16667"/>
            </a:avLst>
          </a:prstGeom>
          <a:solidFill>
            <a:srgbClr val="0033CC"/>
          </a:solidFill>
          <a:ln w="9525">
            <a:noFill/>
            <a:miter lim="800000"/>
            <a:headEnd/>
            <a:tailEnd/>
          </a:ln>
          <a:effectLst/>
        </p:spPr>
        <p:txBody>
          <a:bodyPr rot="10800000"/>
          <a:lstStyle/>
          <a:p>
            <a:pPr algn="ctr"/>
            <a:r>
              <a:rPr lang="zh-CN" altLang="en-US" sz="1600" b="1">
                <a:solidFill>
                  <a:schemeClr val="bg1"/>
                </a:solidFill>
              </a:rPr>
              <a:t>厚度实际值</a:t>
            </a:r>
          </a:p>
        </p:txBody>
      </p:sp>
      <p:sp>
        <p:nvSpPr>
          <p:cNvPr id="163913" name="AutoShape 73"/>
          <p:cNvSpPr>
            <a:spLocks noChangeArrowheads="1"/>
          </p:cNvSpPr>
          <p:nvPr/>
        </p:nvSpPr>
        <p:spPr bwMode="auto">
          <a:xfrm flipV="1">
            <a:off x="3024188" y="1520825"/>
            <a:ext cx="971550" cy="576263"/>
          </a:xfrm>
          <a:prstGeom prst="wedgeRoundRectCallout">
            <a:avLst>
              <a:gd name="adj1" fmla="val 3102"/>
              <a:gd name="adj2" fmla="val -98486"/>
              <a:gd name="adj3" fmla="val 16667"/>
            </a:avLst>
          </a:prstGeom>
          <a:solidFill>
            <a:srgbClr val="0033CC"/>
          </a:solidFill>
          <a:ln w="9525">
            <a:noFill/>
            <a:miter lim="800000"/>
            <a:headEnd/>
            <a:tailEnd/>
          </a:ln>
          <a:effectLst/>
        </p:spPr>
        <p:txBody>
          <a:bodyPr rot="10800000"/>
          <a:lstStyle/>
          <a:p>
            <a:pPr algn="ctr"/>
            <a:r>
              <a:rPr lang="zh-CN" altLang="en-US" sz="1600" b="1">
                <a:solidFill>
                  <a:schemeClr val="bg1"/>
                </a:solidFill>
              </a:rPr>
              <a:t>辊缝基准值</a:t>
            </a:r>
          </a:p>
        </p:txBody>
      </p:sp>
      <p:sp>
        <p:nvSpPr>
          <p:cNvPr id="163914" name="AutoShape 74"/>
          <p:cNvSpPr>
            <a:spLocks noChangeArrowheads="1"/>
          </p:cNvSpPr>
          <p:nvPr/>
        </p:nvSpPr>
        <p:spPr bwMode="auto">
          <a:xfrm flipV="1">
            <a:off x="1871663" y="1700213"/>
            <a:ext cx="936625" cy="576262"/>
          </a:xfrm>
          <a:prstGeom prst="wedgeRoundRectCallout">
            <a:avLst>
              <a:gd name="adj1" fmla="val 68301"/>
              <a:gd name="adj2" fmla="val -145593"/>
              <a:gd name="adj3" fmla="val 16667"/>
            </a:avLst>
          </a:prstGeom>
          <a:solidFill>
            <a:srgbClr val="0033CC"/>
          </a:solidFill>
          <a:ln w="9525">
            <a:noFill/>
            <a:miter lim="800000"/>
            <a:headEnd/>
            <a:tailEnd/>
          </a:ln>
          <a:effectLst/>
        </p:spPr>
        <p:txBody>
          <a:bodyPr rot="10800000"/>
          <a:lstStyle/>
          <a:p>
            <a:pPr algn="ctr"/>
            <a:r>
              <a:rPr lang="zh-CN" altLang="en-US" sz="1600" b="1">
                <a:solidFill>
                  <a:schemeClr val="bg1"/>
                </a:solidFill>
              </a:rPr>
              <a:t>辊缝调节量</a:t>
            </a:r>
          </a:p>
        </p:txBody>
      </p:sp>
      <p:sp>
        <p:nvSpPr>
          <p:cNvPr id="163915" name="AutoShape 75"/>
          <p:cNvSpPr>
            <a:spLocks noChangeArrowheads="1"/>
          </p:cNvSpPr>
          <p:nvPr/>
        </p:nvSpPr>
        <p:spPr bwMode="auto">
          <a:xfrm>
            <a:off x="250825" y="4329113"/>
            <a:ext cx="790575" cy="720725"/>
          </a:xfrm>
          <a:prstGeom prst="wedgeRectCallout">
            <a:avLst>
              <a:gd name="adj1" fmla="val 103815"/>
              <a:gd name="adj2" fmla="val 30616"/>
            </a:avLst>
          </a:prstGeom>
          <a:solidFill>
            <a:srgbClr val="0033CC"/>
          </a:solidFill>
          <a:ln w="9525">
            <a:noFill/>
            <a:miter lim="800000"/>
            <a:headEnd/>
            <a:tailEnd/>
          </a:ln>
          <a:effectLst/>
        </p:spPr>
        <p:txBody>
          <a:bodyPr/>
          <a:lstStyle/>
          <a:p>
            <a:pPr algn="ctr"/>
            <a:r>
              <a:rPr lang="zh-CN" altLang="en-US" sz="1800" b="1">
                <a:solidFill>
                  <a:srgbClr val="B3D002"/>
                </a:solidFill>
              </a:rPr>
              <a:t>执行机构</a:t>
            </a:r>
          </a:p>
        </p:txBody>
      </p:sp>
      <p:sp>
        <p:nvSpPr>
          <p:cNvPr id="163916" name="AutoShape 76"/>
          <p:cNvSpPr>
            <a:spLocks noChangeArrowheads="1"/>
          </p:cNvSpPr>
          <p:nvPr/>
        </p:nvSpPr>
        <p:spPr bwMode="auto">
          <a:xfrm>
            <a:off x="1979613" y="6200775"/>
            <a:ext cx="936625" cy="396875"/>
          </a:xfrm>
          <a:prstGeom prst="wedgeRectCallout">
            <a:avLst>
              <a:gd name="adj1" fmla="val -72542"/>
              <a:gd name="adj2" fmla="val -86000"/>
            </a:avLst>
          </a:prstGeom>
          <a:solidFill>
            <a:srgbClr val="0033CC"/>
          </a:solidFill>
          <a:ln w="9525">
            <a:solidFill>
              <a:schemeClr val="tx1"/>
            </a:solidFill>
            <a:miter lim="800000"/>
            <a:headEnd/>
            <a:tailEnd/>
          </a:ln>
          <a:effectLst/>
        </p:spPr>
        <p:txBody>
          <a:bodyPr/>
          <a:lstStyle/>
          <a:p>
            <a:pPr algn="ctr"/>
            <a:r>
              <a:rPr lang="zh-CN" altLang="en-US" sz="1800" b="1">
                <a:solidFill>
                  <a:srgbClr val="B3D002"/>
                </a:solidFill>
              </a:rPr>
              <a:t>轧钢机</a:t>
            </a:r>
          </a:p>
        </p:txBody>
      </p:sp>
      <p:sp>
        <p:nvSpPr>
          <p:cNvPr id="163917" name="Line 77"/>
          <p:cNvSpPr>
            <a:spLocks noChangeShapeType="1"/>
          </p:cNvSpPr>
          <p:nvPr/>
        </p:nvSpPr>
        <p:spPr bwMode="auto">
          <a:xfrm>
            <a:off x="900113" y="5373688"/>
            <a:ext cx="0" cy="288925"/>
          </a:xfrm>
          <a:prstGeom prst="line">
            <a:avLst/>
          </a:prstGeom>
          <a:noFill/>
          <a:ln w="19050">
            <a:solidFill>
              <a:srgbClr val="000000"/>
            </a:solidFill>
            <a:round/>
            <a:headEnd/>
            <a:tailEnd type="triangle" w="sm" len="sm"/>
          </a:ln>
        </p:spPr>
        <p:txBody>
          <a:bodyPr/>
          <a:lstStyle/>
          <a:p>
            <a:endParaRPr lang="zh-CN" altLang="en-US"/>
          </a:p>
        </p:txBody>
      </p:sp>
      <p:sp>
        <p:nvSpPr>
          <p:cNvPr id="163918" name="Line 78"/>
          <p:cNvSpPr>
            <a:spLocks noChangeShapeType="1"/>
          </p:cNvSpPr>
          <p:nvPr/>
        </p:nvSpPr>
        <p:spPr bwMode="auto">
          <a:xfrm flipV="1">
            <a:off x="900113" y="5842000"/>
            <a:ext cx="0" cy="287338"/>
          </a:xfrm>
          <a:prstGeom prst="line">
            <a:avLst/>
          </a:prstGeom>
          <a:noFill/>
          <a:ln w="19050">
            <a:solidFill>
              <a:srgbClr val="000000"/>
            </a:solidFill>
            <a:round/>
            <a:headEnd/>
            <a:tailEnd type="triangle" w="sm" len="sm"/>
          </a:ln>
        </p:spPr>
        <p:txBody>
          <a:bodyPr/>
          <a:lstStyle/>
          <a:p>
            <a:endParaRPr lang="zh-CN" altLang="en-US"/>
          </a:p>
        </p:txBody>
      </p:sp>
      <p:sp>
        <p:nvSpPr>
          <p:cNvPr id="163919" name="Text Box 79"/>
          <p:cNvSpPr txBox="1">
            <a:spLocks noChangeArrowheads="1"/>
          </p:cNvSpPr>
          <p:nvPr/>
        </p:nvSpPr>
        <p:spPr bwMode="auto">
          <a:xfrm>
            <a:off x="863600" y="5192713"/>
            <a:ext cx="377825" cy="304800"/>
          </a:xfrm>
          <a:prstGeom prst="rect">
            <a:avLst/>
          </a:prstGeom>
          <a:noFill/>
          <a:ln w="9525">
            <a:noFill/>
            <a:miter lim="800000"/>
            <a:headEnd/>
            <a:tailEnd/>
          </a:ln>
        </p:spPr>
        <p:txBody>
          <a:bodyPr/>
          <a:lstStyle/>
          <a:p>
            <a:pPr algn="just"/>
            <a:r>
              <a:rPr lang="en-US" altLang="zh-CN" sz="1800" b="1" i="1"/>
              <a:t>H</a:t>
            </a:r>
            <a:endParaRPr lang="en-US" altLang="zh-CN" sz="1800" b="1"/>
          </a:p>
        </p:txBody>
      </p:sp>
      <p:sp>
        <p:nvSpPr>
          <p:cNvPr id="163920" name="AutoShape 80"/>
          <p:cNvSpPr>
            <a:spLocks noChangeArrowheads="1"/>
          </p:cNvSpPr>
          <p:nvPr/>
        </p:nvSpPr>
        <p:spPr bwMode="auto">
          <a:xfrm>
            <a:off x="4464050" y="1736725"/>
            <a:ext cx="1260475" cy="468313"/>
          </a:xfrm>
          <a:prstGeom prst="wedgeEllipseCallout">
            <a:avLst>
              <a:gd name="adj1" fmla="val -43074"/>
              <a:gd name="adj2" fmla="val 177458"/>
            </a:avLst>
          </a:prstGeom>
          <a:solidFill>
            <a:srgbClr val="B3D002"/>
          </a:solidFill>
          <a:ln w="9525">
            <a:noFill/>
            <a:miter lim="800000"/>
            <a:headEnd/>
            <a:tailEnd/>
          </a:ln>
          <a:effectLst/>
        </p:spPr>
        <p:txBody>
          <a:bodyPr/>
          <a:lstStyle/>
          <a:p>
            <a:pPr algn="ctr"/>
            <a:r>
              <a:rPr lang="zh-CN" altLang="en-US" sz="1800" b="1">
                <a:solidFill>
                  <a:srgbClr val="FF0000"/>
                </a:solidFill>
              </a:rPr>
              <a:t>增量式</a:t>
            </a:r>
          </a:p>
        </p:txBody>
      </p:sp>
      <p:sp>
        <p:nvSpPr>
          <p:cNvPr id="163921" name="AutoShape 81"/>
          <p:cNvSpPr>
            <a:spLocks noChangeArrowheads="1"/>
          </p:cNvSpPr>
          <p:nvPr/>
        </p:nvSpPr>
        <p:spPr bwMode="auto">
          <a:xfrm>
            <a:off x="1871663" y="3573463"/>
            <a:ext cx="971550" cy="396875"/>
          </a:xfrm>
          <a:prstGeom prst="wedgeEllipseCallout">
            <a:avLst>
              <a:gd name="adj1" fmla="val -17648"/>
              <a:gd name="adj2" fmla="val -94398"/>
            </a:avLst>
          </a:prstGeom>
          <a:solidFill>
            <a:srgbClr val="B3D002"/>
          </a:solidFill>
          <a:ln w="9525">
            <a:noFill/>
            <a:miter lim="800000"/>
            <a:headEnd/>
            <a:tailEnd/>
          </a:ln>
          <a:effectLst/>
        </p:spPr>
        <p:txBody>
          <a:bodyPr/>
          <a:lstStyle/>
          <a:p>
            <a:pPr algn="ctr"/>
            <a:r>
              <a:rPr lang="zh-CN" altLang="en-US" b="1">
                <a:solidFill>
                  <a:srgbClr val="FF0000"/>
                </a:solidFill>
              </a:rPr>
              <a:t>？</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63920"/>
                                        </p:tgtEl>
                                        <p:attrNameLst>
                                          <p:attrName>style.visibility</p:attrName>
                                        </p:attrNameLst>
                                      </p:cBhvr>
                                      <p:to>
                                        <p:strVal val="visible"/>
                                      </p:to>
                                    </p:set>
                                    <p:animEffect transition="in" filter="wedge">
                                      <p:cBhvr>
                                        <p:cTn id="7" dur="2000"/>
                                        <p:tgtEl>
                                          <p:spTgt spid="163920"/>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63921"/>
                                        </p:tgtEl>
                                        <p:attrNameLst>
                                          <p:attrName>style.visibility</p:attrName>
                                        </p:attrNameLst>
                                      </p:cBhvr>
                                      <p:to>
                                        <p:strVal val="visible"/>
                                      </p:to>
                                    </p:set>
                                    <p:animEffect transition="in" filter="wedge">
                                      <p:cBhvr>
                                        <p:cTn id="12" dur="2000"/>
                                        <p:tgtEl>
                                          <p:spTgt spid="163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0" grpId="0" animBg="1"/>
      <p:bldP spid="16392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2654300" y="368300"/>
            <a:ext cx="906463" cy="493713"/>
          </a:xfrm>
          <a:prstGeom prst="rect">
            <a:avLst/>
          </a:prstGeom>
          <a:noFill/>
          <a:ln w="12700">
            <a:noFill/>
            <a:miter lim="800000"/>
            <a:headEnd/>
            <a:tailEnd/>
          </a:ln>
        </p:spPr>
        <p:txBody>
          <a:bodyPr/>
          <a:lstStyle/>
          <a:p>
            <a:pPr algn="just"/>
            <a:r>
              <a:rPr kumimoji="0" lang="zh-CN" altLang="en-US" sz="2400" b="1">
                <a:effectLst>
                  <a:outerShdw blurRad="38100" dist="38100" dir="2700000" algn="tl">
                    <a:srgbClr val="C0C0C0"/>
                  </a:outerShdw>
                </a:effectLst>
              </a:rPr>
              <a:t>入口</a:t>
            </a:r>
            <a:endParaRPr kumimoji="0" lang="zh-CN" altLang="en-US" sz="2400" b="1">
              <a:effectLst>
                <a:outerShdw blurRad="38100" dist="38100" dir="2700000" algn="tl">
                  <a:srgbClr val="C0C0C0"/>
                </a:outerShdw>
              </a:effectLst>
              <a:latin typeface="Arial" charset="0"/>
            </a:endParaRPr>
          </a:p>
        </p:txBody>
      </p:sp>
      <p:sp>
        <p:nvSpPr>
          <p:cNvPr id="164867" name="Text Box 3"/>
          <p:cNvSpPr txBox="1">
            <a:spLocks noChangeArrowheads="1"/>
          </p:cNvSpPr>
          <p:nvPr/>
        </p:nvSpPr>
        <p:spPr bwMode="auto">
          <a:xfrm>
            <a:off x="2654300" y="5408613"/>
            <a:ext cx="900113" cy="450850"/>
          </a:xfrm>
          <a:prstGeom prst="rect">
            <a:avLst/>
          </a:prstGeom>
          <a:solidFill>
            <a:srgbClr val="FFFFFF"/>
          </a:solidFill>
          <a:ln w="12700">
            <a:noFill/>
            <a:miter lim="800000"/>
            <a:headEnd/>
            <a:tailEnd/>
          </a:ln>
        </p:spPr>
        <p:txBody>
          <a:bodyPr/>
          <a:lstStyle/>
          <a:p>
            <a:pPr algn="ctr"/>
            <a:r>
              <a:rPr kumimoji="0" lang="zh-CN" altLang="en-US" sz="2400" b="1">
                <a:effectLst>
                  <a:outerShdw blurRad="38100" dist="38100" dir="2700000" algn="tl">
                    <a:srgbClr val="C0C0C0"/>
                  </a:outerShdw>
                </a:effectLst>
              </a:rPr>
              <a:t>出口</a:t>
            </a:r>
            <a:endParaRPr kumimoji="0" lang="zh-CN" altLang="en-US" sz="2400" b="1">
              <a:effectLst>
                <a:outerShdw blurRad="38100" dist="38100" dir="2700000" algn="tl">
                  <a:srgbClr val="C0C0C0"/>
                </a:outerShdw>
              </a:effectLst>
              <a:latin typeface="Arial" charset="0"/>
            </a:endParaRPr>
          </a:p>
        </p:txBody>
      </p:sp>
      <p:sp>
        <p:nvSpPr>
          <p:cNvPr id="164868" name="Line 4"/>
          <p:cNvSpPr>
            <a:spLocks noChangeShapeType="1"/>
          </p:cNvSpPr>
          <p:nvPr/>
        </p:nvSpPr>
        <p:spPr bwMode="auto">
          <a:xfrm>
            <a:off x="3125788" y="1543050"/>
            <a:ext cx="0" cy="311150"/>
          </a:xfrm>
          <a:prstGeom prst="line">
            <a:avLst/>
          </a:prstGeom>
          <a:noFill/>
          <a:ln w="19050">
            <a:solidFill>
              <a:srgbClr val="0033CC"/>
            </a:solidFill>
            <a:round/>
            <a:headEnd/>
            <a:tailEnd type="triangle" w="lg" len="sm"/>
          </a:ln>
        </p:spPr>
        <p:txBody>
          <a:bodyPr/>
          <a:lstStyle/>
          <a:p>
            <a:endParaRPr lang="zh-CN" altLang="en-US"/>
          </a:p>
        </p:txBody>
      </p:sp>
      <p:graphicFrame>
        <p:nvGraphicFramePr>
          <p:cNvPr id="164869" name="Object 5"/>
          <p:cNvGraphicFramePr>
            <a:graphicFrameLocks noChangeAspect="1"/>
          </p:cNvGraphicFramePr>
          <p:nvPr/>
        </p:nvGraphicFramePr>
        <p:xfrm>
          <a:off x="2451100" y="1096963"/>
          <a:ext cx="1349375" cy="441325"/>
        </p:xfrm>
        <a:graphic>
          <a:graphicData uri="http://schemas.openxmlformats.org/presentationml/2006/ole">
            <mc:AlternateContent xmlns:mc="http://schemas.openxmlformats.org/markup-compatibility/2006">
              <mc:Choice xmlns:v="urn:schemas-microsoft-com:vml" Requires="v">
                <p:oleObj spid="_x0000_s165065" r:id="rId3" imgW="609336" imgH="215806" progId="Equation.3">
                  <p:embed/>
                </p:oleObj>
              </mc:Choice>
              <mc:Fallback>
                <p:oleObj r:id="rId3" imgW="609336" imgH="215806" progId="Equation.3">
                  <p:embed/>
                  <p:pic>
                    <p:nvPicPr>
                      <p:cNvPr id="0"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100" y="1096963"/>
                        <a:ext cx="1349375" cy="441325"/>
                      </a:xfrm>
                      <a:prstGeom prst="rect">
                        <a:avLst/>
                      </a:prstGeom>
                      <a:noFill/>
                      <a:ln w="19050">
                        <a:solidFill>
                          <a:srgbClr val="0033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70" name="Object 6"/>
          <p:cNvGraphicFramePr>
            <a:graphicFrameLocks noChangeAspect="1"/>
          </p:cNvGraphicFramePr>
          <p:nvPr/>
        </p:nvGraphicFramePr>
        <p:xfrm>
          <a:off x="1693863" y="1851025"/>
          <a:ext cx="2862262" cy="452438"/>
        </p:xfrm>
        <a:graphic>
          <a:graphicData uri="http://schemas.openxmlformats.org/presentationml/2006/ole">
            <mc:AlternateContent xmlns:mc="http://schemas.openxmlformats.org/markup-compatibility/2006">
              <mc:Choice xmlns:v="urn:schemas-microsoft-com:vml" Requires="v">
                <p:oleObj spid="_x0000_s165066" name="Equation" r:id="rId5" imgW="1180588" imgH="203112" progId="Equation.DSMT4">
                  <p:embed/>
                </p:oleObj>
              </mc:Choice>
              <mc:Fallback>
                <p:oleObj name="Equation" r:id="rId5" imgW="1180588" imgH="203112" progId="Equation.DSMT4">
                  <p:embed/>
                  <p:pic>
                    <p:nvPicPr>
                      <p:cNvPr id="0" name="Picture 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863" y="1851025"/>
                        <a:ext cx="2862262" cy="452438"/>
                      </a:xfrm>
                      <a:prstGeom prst="rect">
                        <a:avLst/>
                      </a:prstGeom>
                      <a:noFill/>
                      <a:ln w="19050">
                        <a:solidFill>
                          <a:srgbClr val="0033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71" name="Object 7"/>
          <p:cNvGraphicFramePr>
            <a:graphicFrameLocks noChangeAspect="1"/>
          </p:cNvGraphicFramePr>
          <p:nvPr/>
        </p:nvGraphicFramePr>
        <p:xfrm>
          <a:off x="1258888" y="2619375"/>
          <a:ext cx="3736975" cy="1360488"/>
        </p:xfrm>
        <a:graphic>
          <a:graphicData uri="http://schemas.openxmlformats.org/presentationml/2006/ole">
            <mc:AlternateContent xmlns:mc="http://schemas.openxmlformats.org/markup-compatibility/2006">
              <mc:Choice xmlns:v="urn:schemas-microsoft-com:vml" Requires="v">
                <p:oleObj spid="_x0000_s165067" r:id="rId7" imgW="1752600" imgH="673100" progId="Equation.3">
                  <p:embed/>
                </p:oleObj>
              </mc:Choice>
              <mc:Fallback>
                <p:oleObj r:id="rId7" imgW="1752600" imgH="673100" progId="Equation.3">
                  <p:embed/>
                  <p:pic>
                    <p:nvPicPr>
                      <p:cNvPr id="0" name="Picture 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619375"/>
                        <a:ext cx="3736975" cy="1360488"/>
                      </a:xfrm>
                      <a:prstGeom prst="rect">
                        <a:avLst/>
                      </a:prstGeom>
                      <a:solidFill>
                        <a:srgbClr val="B3D002"/>
                      </a:solidFill>
                      <a:ln w="19050">
                        <a:solidFill>
                          <a:srgbClr val="0033CC"/>
                        </a:solidFill>
                        <a:miter lim="800000"/>
                        <a:headEnd/>
                        <a:tailEnd/>
                      </a:ln>
                    </p:spPr>
                  </p:pic>
                </p:oleObj>
              </mc:Fallback>
            </mc:AlternateContent>
          </a:graphicData>
        </a:graphic>
      </p:graphicFrame>
      <p:graphicFrame>
        <p:nvGraphicFramePr>
          <p:cNvPr id="164872" name="Object 8"/>
          <p:cNvGraphicFramePr>
            <a:graphicFrameLocks noChangeAspect="1"/>
          </p:cNvGraphicFramePr>
          <p:nvPr/>
        </p:nvGraphicFramePr>
        <p:xfrm>
          <a:off x="1754188" y="4284663"/>
          <a:ext cx="2746375" cy="869950"/>
        </p:xfrm>
        <a:graphic>
          <a:graphicData uri="http://schemas.openxmlformats.org/presentationml/2006/ole">
            <mc:AlternateContent xmlns:mc="http://schemas.openxmlformats.org/markup-compatibility/2006">
              <mc:Choice xmlns:v="urn:schemas-microsoft-com:vml" Requires="v">
                <p:oleObj spid="_x0000_s165068" r:id="rId9" imgW="1193800" imgH="431800" progId="Equation.3">
                  <p:embed/>
                </p:oleObj>
              </mc:Choice>
              <mc:Fallback>
                <p:oleObj r:id="rId9" imgW="1193800" imgH="431800" progId="Equation.3">
                  <p:embed/>
                  <p:pic>
                    <p:nvPicPr>
                      <p:cNvPr id="0" name="Picture 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4188" y="4284663"/>
                        <a:ext cx="2746375" cy="869950"/>
                      </a:xfrm>
                      <a:prstGeom prst="rect">
                        <a:avLst/>
                      </a:prstGeom>
                      <a:noFill/>
                      <a:ln w="19050">
                        <a:solidFill>
                          <a:srgbClr val="0033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873" name="Rectangle 9"/>
          <p:cNvSpPr>
            <a:spLocks noChangeArrowheads="1"/>
          </p:cNvSpPr>
          <p:nvPr/>
        </p:nvSpPr>
        <p:spPr bwMode="auto">
          <a:xfrm>
            <a:off x="1304925" y="6024563"/>
            <a:ext cx="4019550" cy="396875"/>
          </a:xfrm>
          <a:prstGeom prst="rect">
            <a:avLst/>
          </a:prstGeom>
          <a:noFill/>
          <a:ln w="9525">
            <a:noFill/>
            <a:miter lim="800000"/>
            <a:headEnd/>
            <a:tailEnd/>
          </a:ln>
          <a:effectLst/>
        </p:spPr>
        <p:txBody>
          <a:bodyPr anchor="ctr">
            <a:spAutoFit/>
          </a:bodyPr>
          <a:lstStyle/>
          <a:p>
            <a:r>
              <a:rPr kumimoji="0" lang="zh-CN" altLang="en-US" b="1">
                <a:effectLst>
                  <a:outerShdw blurRad="38100" dist="38100" dir="2700000" algn="tl">
                    <a:srgbClr val="C0C0C0"/>
                  </a:outerShdw>
                </a:effectLst>
                <a:latin typeface="Arial" charset="0"/>
              </a:rPr>
              <a:t>增量式</a:t>
            </a:r>
            <a:r>
              <a:rPr kumimoji="0" lang="en-US" altLang="zh-CN" b="1">
                <a:effectLst>
                  <a:outerShdw blurRad="38100" dist="38100" dir="2700000" algn="tl">
                    <a:srgbClr val="C0C0C0"/>
                  </a:outerShdw>
                </a:effectLst>
                <a:latin typeface="Arial" charset="0"/>
              </a:rPr>
              <a:t>PID</a:t>
            </a:r>
            <a:r>
              <a:rPr kumimoji="0" lang="zh-CN" altLang="en-US" b="1">
                <a:effectLst>
                  <a:outerShdw blurRad="38100" dist="38100" dir="2700000" algn="tl">
                    <a:srgbClr val="C0C0C0"/>
                  </a:outerShdw>
                </a:effectLst>
                <a:latin typeface="Arial" charset="0"/>
              </a:rPr>
              <a:t>算法程序流程图 </a:t>
            </a:r>
          </a:p>
        </p:txBody>
      </p:sp>
      <p:sp>
        <p:nvSpPr>
          <p:cNvPr id="164874" name="Line 10"/>
          <p:cNvSpPr>
            <a:spLocks noChangeShapeType="1"/>
          </p:cNvSpPr>
          <p:nvPr/>
        </p:nvSpPr>
        <p:spPr bwMode="auto">
          <a:xfrm>
            <a:off x="3105150" y="773113"/>
            <a:ext cx="0" cy="311150"/>
          </a:xfrm>
          <a:prstGeom prst="line">
            <a:avLst/>
          </a:prstGeom>
          <a:noFill/>
          <a:ln w="19050">
            <a:solidFill>
              <a:srgbClr val="0033CC"/>
            </a:solidFill>
            <a:round/>
            <a:headEnd/>
            <a:tailEnd type="triangle" w="lg" len="sm"/>
          </a:ln>
        </p:spPr>
        <p:txBody>
          <a:bodyPr/>
          <a:lstStyle/>
          <a:p>
            <a:endParaRPr lang="zh-CN" altLang="en-US"/>
          </a:p>
        </p:txBody>
      </p:sp>
      <p:sp>
        <p:nvSpPr>
          <p:cNvPr id="164875" name="Line 11"/>
          <p:cNvSpPr>
            <a:spLocks noChangeShapeType="1"/>
          </p:cNvSpPr>
          <p:nvPr/>
        </p:nvSpPr>
        <p:spPr bwMode="auto">
          <a:xfrm>
            <a:off x="3149600" y="2303463"/>
            <a:ext cx="0" cy="311150"/>
          </a:xfrm>
          <a:prstGeom prst="line">
            <a:avLst/>
          </a:prstGeom>
          <a:noFill/>
          <a:ln w="19050">
            <a:solidFill>
              <a:srgbClr val="0033CC"/>
            </a:solidFill>
            <a:round/>
            <a:headEnd/>
            <a:tailEnd type="triangle" w="lg" len="sm"/>
          </a:ln>
        </p:spPr>
        <p:txBody>
          <a:bodyPr/>
          <a:lstStyle/>
          <a:p>
            <a:endParaRPr lang="zh-CN" altLang="en-US"/>
          </a:p>
        </p:txBody>
      </p:sp>
      <p:sp>
        <p:nvSpPr>
          <p:cNvPr id="164876" name="Line 12"/>
          <p:cNvSpPr>
            <a:spLocks noChangeShapeType="1"/>
          </p:cNvSpPr>
          <p:nvPr/>
        </p:nvSpPr>
        <p:spPr bwMode="auto">
          <a:xfrm>
            <a:off x="3105150" y="3968750"/>
            <a:ext cx="0" cy="311150"/>
          </a:xfrm>
          <a:prstGeom prst="line">
            <a:avLst/>
          </a:prstGeom>
          <a:noFill/>
          <a:ln w="19050">
            <a:solidFill>
              <a:srgbClr val="0033CC"/>
            </a:solidFill>
            <a:round/>
            <a:headEnd/>
            <a:tailEnd type="triangle" w="lg" len="sm"/>
          </a:ln>
        </p:spPr>
        <p:txBody>
          <a:bodyPr/>
          <a:lstStyle/>
          <a:p>
            <a:endParaRPr lang="zh-CN" altLang="en-US"/>
          </a:p>
        </p:txBody>
      </p:sp>
      <p:sp>
        <p:nvSpPr>
          <p:cNvPr id="164877" name="Line 13"/>
          <p:cNvSpPr>
            <a:spLocks noChangeShapeType="1"/>
          </p:cNvSpPr>
          <p:nvPr/>
        </p:nvSpPr>
        <p:spPr bwMode="auto">
          <a:xfrm>
            <a:off x="3105150" y="5138738"/>
            <a:ext cx="0" cy="311150"/>
          </a:xfrm>
          <a:prstGeom prst="line">
            <a:avLst/>
          </a:prstGeom>
          <a:noFill/>
          <a:ln w="28575">
            <a:solidFill>
              <a:srgbClr val="000000"/>
            </a:solidFill>
            <a:round/>
            <a:headEnd/>
            <a:tailEnd type="triangle" w="lg" len="sm"/>
          </a:ln>
        </p:spPr>
        <p:txBody>
          <a:bodyPr/>
          <a:lstStyle/>
          <a:p>
            <a:endParaRPr lang="zh-CN" altLang="en-US"/>
          </a:p>
        </p:txBody>
      </p:sp>
      <p:sp>
        <p:nvSpPr>
          <p:cNvPr id="164878" name="Text Box 14"/>
          <p:cNvSpPr txBox="1">
            <a:spLocks noChangeArrowheads="1"/>
          </p:cNvSpPr>
          <p:nvPr/>
        </p:nvSpPr>
        <p:spPr bwMode="auto">
          <a:xfrm>
            <a:off x="7029450" y="5532438"/>
            <a:ext cx="852488" cy="481012"/>
          </a:xfrm>
          <a:prstGeom prst="rect">
            <a:avLst/>
          </a:prstGeom>
          <a:solidFill>
            <a:srgbClr val="FFFFFF"/>
          </a:solidFill>
          <a:ln w="19050">
            <a:noFill/>
            <a:miter lim="800000"/>
            <a:headEnd/>
            <a:tailEnd/>
          </a:ln>
        </p:spPr>
        <p:txBody>
          <a:bodyPr/>
          <a:lstStyle/>
          <a:p>
            <a:pPr algn="just"/>
            <a:r>
              <a:rPr kumimoji="0" lang="zh-CN" altLang="en-US" sz="2400" b="1">
                <a:effectLst>
                  <a:outerShdw blurRad="38100" dist="38100" dir="2700000" algn="tl">
                    <a:srgbClr val="C0C0C0"/>
                  </a:outerShdw>
                </a:effectLst>
              </a:rPr>
              <a:t>出口</a:t>
            </a:r>
            <a:endParaRPr kumimoji="0" lang="zh-CN" altLang="en-US" sz="2400" b="1">
              <a:effectLst>
                <a:outerShdw blurRad="38100" dist="38100" dir="2700000" algn="tl">
                  <a:srgbClr val="C0C0C0"/>
                </a:outerShdw>
              </a:effectLst>
              <a:latin typeface="Arial" charset="0"/>
            </a:endParaRPr>
          </a:p>
        </p:txBody>
      </p:sp>
      <p:sp>
        <p:nvSpPr>
          <p:cNvPr id="164879" name="Text Box 15"/>
          <p:cNvSpPr txBox="1">
            <a:spLocks noChangeArrowheads="1"/>
          </p:cNvSpPr>
          <p:nvPr/>
        </p:nvSpPr>
        <p:spPr bwMode="auto">
          <a:xfrm>
            <a:off x="7129463" y="0"/>
            <a:ext cx="852487" cy="481013"/>
          </a:xfrm>
          <a:prstGeom prst="rect">
            <a:avLst/>
          </a:prstGeom>
          <a:noFill/>
          <a:ln w="19050">
            <a:noFill/>
            <a:miter lim="800000"/>
            <a:headEnd/>
            <a:tailEnd/>
          </a:ln>
        </p:spPr>
        <p:txBody>
          <a:bodyPr/>
          <a:lstStyle/>
          <a:p>
            <a:pPr algn="just"/>
            <a:r>
              <a:rPr kumimoji="0" lang="zh-CN" altLang="en-US" sz="2400" b="1">
                <a:effectLst>
                  <a:outerShdw blurRad="38100" dist="38100" dir="2700000" algn="tl">
                    <a:srgbClr val="C0C0C0"/>
                  </a:outerShdw>
                </a:effectLst>
              </a:rPr>
              <a:t>入口</a:t>
            </a:r>
            <a:endParaRPr kumimoji="0" lang="zh-CN" altLang="en-US" sz="2400" b="1">
              <a:effectLst>
                <a:outerShdw blurRad="38100" dist="38100" dir="2700000" algn="tl">
                  <a:srgbClr val="C0C0C0"/>
                </a:outerShdw>
              </a:effectLst>
              <a:latin typeface="Arial" charset="0"/>
            </a:endParaRPr>
          </a:p>
        </p:txBody>
      </p:sp>
      <p:graphicFrame>
        <p:nvGraphicFramePr>
          <p:cNvPr id="164880" name="Object 16"/>
          <p:cNvGraphicFramePr>
            <a:graphicFrameLocks noChangeAspect="1"/>
          </p:cNvGraphicFramePr>
          <p:nvPr/>
        </p:nvGraphicFramePr>
        <p:xfrm>
          <a:off x="6535738" y="477838"/>
          <a:ext cx="1079500" cy="374650"/>
        </p:xfrm>
        <a:graphic>
          <a:graphicData uri="http://schemas.openxmlformats.org/presentationml/2006/ole">
            <mc:AlternateContent xmlns:mc="http://schemas.openxmlformats.org/markup-compatibility/2006">
              <mc:Choice xmlns:v="urn:schemas-microsoft-com:vml" Requires="v">
                <p:oleObj spid="_x0000_s165069" r:id="rId11" imgW="609336" imgH="215806" progId="Equation.3">
                  <p:embed/>
                </p:oleObj>
              </mc:Choice>
              <mc:Fallback>
                <p:oleObj r:id="rId11" imgW="609336" imgH="215806" progId="Equation.3">
                  <p:embed/>
                  <p:pic>
                    <p:nvPicPr>
                      <p:cNvPr id="0" name="Picture 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35738" y="477838"/>
                        <a:ext cx="1079500" cy="374650"/>
                      </a:xfrm>
                      <a:prstGeom prst="rect">
                        <a:avLst/>
                      </a:prstGeom>
                      <a:noFill/>
                      <a:ln w="19050">
                        <a:solidFill>
                          <a:srgbClr val="0033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81" name="Object 17"/>
          <p:cNvGraphicFramePr>
            <a:graphicFrameLocks noChangeAspect="1"/>
          </p:cNvGraphicFramePr>
          <p:nvPr/>
        </p:nvGraphicFramePr>
        <p:xfrm>
          <a:off x="5862638" y="1152525"/>
          <a:ext cx="2422525" cy="409575"/>
        </p:xfrm>
        <a:graphic>
          <a:graphicData uri="http://schemas.openxmlformats.org/presentationml/2006/ole">
            <mc:AlternateContent xmlns:mc="http://schemas.openxmlformats.org/markup-compatibility/2006">
              <mc:Choice xmlns:v="urn:schemas-microsoft-com:vml" Requires="v">
                <p:oleObj spid="_x0000_s165070" name="Equation" r:id="rId13" imgW="1180588" imgH="203112" progId="Equation.DSMT4">
                  <p:embed/>
                </p:oleObj>
              </mc:Choice>
              <mc:Fallback>
                <p:oleObj name="Equation" r:id="rId13" imgW="1180588" imgH="203112" progId="Equation.DSMT4">
                  <p:embed/>
                  <p:pic>
                    <p:nvPicPr>
                      <p:cNvPr id="0" name="Picture 8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2638" y="1152525"/>
                        <a:ext cx="2422525" cy="409575"/>
                      </a:xfrm>
                      <a:prstGeom prst="rect">
                        <a:avLst/>
                      </a:prstGeom>
                      <a:noFill/>
                      <a:ln w="19050">
                        <a:solidFill>
                          <a:srgbClr val="0033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82" name="Object 18"/>
          <p:cNvGraphicFramePr>
            <a:graphicFrameLocks noChangeAspect="1"/>
          </p:cNvGraphicFramePr>
          <p:nvPr/>
        </p:nvGraphicFramePr>
        <p:xfrm>
          <a:off x="5454650" y="1884363"/>
          <a:ext cx="3195638" cy="1365250"/>
        </p:xfrm>
        <a:graphic>
          <a:graphicData uri="http://schemas.openxmlformats.org/presentationml/2006/ole">
            <mc:AlternateContent xmlns:mc="http://schemas.openxmlformats.org/markup-compatibility/2006">
              <mc:Choice xmlns:v="urn:schemas-microsoft-com:vml" Requires="v">
                <p:oleObj spid="_x0000_s165071" r:id="rId15" imgW="1714500" imgH="673100" progId="Equation.3">
                  <p:embed/>
                </p:oleObj>
              </mc:Choice>
              <mc:Fallback>
                <p:oleObj r:id="rId15" imgW="1714500" imgH="673100" progId="Equation.3">
                  <p:embed/>
                  <p:pic>
                    <p:nvPicPr>
                      <p:cNvPr id="0" name="Picture 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54650" y="1884363"/>
                        <a:ext cx="3195638" cy="1365250"/>
                      </a:xfrm>
                      <a:prstGeom prst="rect">
                        <a:avLst/>
                      </a:prstGeom>
                      <a:solidFill>
                        <a:srgbClr val="B3D002"/>
                      </a:solidFill>
                      <a:ln w="19050">
                        <a:solidFill>
                          <a:srgbClr val="0033CC"/>
                        </a:solidFill>
                        <a:miter lim="800000"/>
                        <a:headEnd/>
                        <a:tailEnd/>
                      </a:ln>
                    </p:spPr>
                  </p:pic>
                </p:oleObj>
              </mc:Fallback>
            </mc:AlternateContent>
          </a:graphicData>
        </a:graphic>
      </p:graphicFrame>
      <p:graphicFrame>
        <p:nvGraphicFramePr>
          <p:cNvPr id="164883" name="Object 19"/>
          <p:cNvGraphicFramePr>
            <a:graphicFrameLocks noChangeAspect="1"/>
          </p:cNvGraphicFramePr>
          <p:nvPr/>
        </p:nvGraphicFramePr>
        <p:xfrm>
          <a:off x="5454650" y="3538538"/>
          <a:ext cx="3151188" cy="417512"/>
        </p:xfrm>
        <a:graphic>
          <a:graphicData uri="http://schemas.openxmlformats.org/presentationml/2006/ole">
            <mc:AlternateContent xmlns:mc="http://schemas.openxmlformats.org/markup-compatibility/2006">
              <mc:Choice xmlns:v="urn:schemas-microsoft-com:vml" Requires="v">
                <p:oleObj spid="_x0000_s165072" r:id="rId17" imgW="1497950" imgH="203112" progId="Equation.3">
                  <p:embed/>
                </p:oleObj>
              </mc:Choice>
              <mc:Fallback>
                <p:oleObj r:id="rId17" imgW="1497950" imgH="203112" progId="Equation.3">
                  <p:embed/>
                  <p:pic>
                    <p:nvPicPr>
                      <p:cNvPr id="0" name="Picture 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54650" y="3538538"/>
                        <a:ext cx="3151188" cy="417512"/>
                      </a:xfrm>
                      <a:prstGeom prst="rect">
                        <a:avLst/>
                      </a:prstGeom>
                      <a:solidFill>
                        <a:srgbClr val="B3D002"/>
                      </a:solidFill>
                      <a:ln w="19050">
                        <a:solidFill>
                          <a:srgbClr val="0033CC"/>
                        </a:solidFill>
                        <a:miter lim="800000"/>
                        <a:headEnd/>
                        <a:tailEnd/>
                      </a:ln>
                    </p:spPr>
                  </p:pic>
                </p:oleObj>
              </mc:Fallback>
            </mc:AlternateContent>
          </a:graphicData>
        </a:graphic>
      </p:graphicFrame>
      <p:graphicFrame>
        <p:nvGraphicFramePr>
          <p:cNvPr id="164884" name="Object 20"/>
          <p:cNvGraphicFramePr>
            <a:graphicFrameLocks noChangeAspect="1"/>
          </p:cNvGraphicFramePr>
          <p:nvPr/>
        </p:nvGraphicFramePr>
        <p:xfrm>
          <a:off x="5859463" y="4262438"/>
          <a:ext cx="2386012" cy="1293812"/>
        </p:xfrm>
        <a:graphic>
          <a:graphicData uri="http://schemas.openxmlformats.org/presentationml/2006/ole">
            <mc:AlternateContent xmlns:mc="http://schemas.openxmlformats.org/markup-compatibility/2006">
              <mc:Choice xmlns:v="urn:schemas-microsoft-com:vml" Requires="v">
                <p:oleObj spid="_x0000_s165073" r:id="rId19" imgW="1193800" imgH="660400" progId="Equation.3">
                  <p:embed/>
                </p:oleObj>
              </mc:Choice>
              <mc:Fallback>
                <p:oleObj r:id="rId19" imgW="1193800" imgH="660400" progId="Equation.3">
                  <p:embed/>
                  <p:pic>
                    <p:nvPicPr>
                      <p:cNvPr id="0" name="Picture 8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59463" y="4262438"/>
                        <a:ext cx="2386012" cy="1293812"/>
                      </a:xfrm>
                      <a:prstGeom prst="rect">
                        <a:avLst/>
                      </a:prstGeom>
                      <a:noFill/>
                      <a:ln w="19050">
                        <a:solidFill>
                          <a:srgbClr val="0033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885" name="Rectangle 21"/>
          <p:cNvSpPr>
            <a:spLocks noChangeArrowheads="1"/>
          </p:cNvSpPr>
          <p:nvPr/>
        </p:nvSpPr>
        <p:spPr bwMode="auto">
          <a:xfrm>
            <a:off x="5364163" y="5908675"/>
            <a:ext cx="4021137" cy="396875"/>
          </a:xfrm>
          <a:prstGeom prst="rect">
            <a:avLst/>
          </a:prstGeom>
          <a:noFill/>
          <a:ln w="9525">
            <a:noFill/>
            <a:miter lim="800000"/>
            <a:headEnd/>
            <a:tailEnd/>
          </a:ln>
          <a:effectLst/>
        </p:spPr>
        <p:txBody>
          <a:bodyPr anchor="ctr">
            <a:spAutoFit/>
          </a:bodyPr>
          <a:lstStyle/>
          <a:p>
            <a:r>
              <a:rPr kumimoji="0" lang="zh-CN" altLang="en-US" b="1">
                <a:effectLst>
                  <a:outerShdw blurRad="38100" dist="38100" dir="2700000" algn="tl">
                    <a:srgbClr val="C0C0C0"/>
                  </a:outerShdw>
                </a:effectLst>
                <a:latin typeface="Arial" charset="0"/>
              </a:rPr>
              <a:t>位置式</a:t>
            </a:r>
            <a:r>
              <a:rPr kumimoji="0" lang="en-US" altLang="zh-CN" b="1">
                <a:effectLst>
                  <a:outerShdw blurRad="38100" dist="38100" dir="2700000" algn="tl">
                    <a:srgbClr val="C0C0C0"/>
                  </a:outerShdw>
                </a:effectLst>
                <a:latin typeface="Arial" charset="0"/>
              </a:rPr>
              <a:t>PID</a:t>
            </a:r>
            <a:r>
              <a:rPr kumimoji="0" lang="zh-CN" altLang="en-US" b="1">
                <a:effectLst>
                  <a:outerShdw blurRad="38100" dist="38100" dir="2700000" algn="tl">
                    <a:srgbClr val="C0C0C0"/>
                  </a:outerShdw>
                </a:effectLst>
                <a:latin typeface="Arial" charset="0"/>
              </a:rPr>
              <a:t>算法程序流程图 </a:t>
            </a:r>
          </a:p>
        </p:txBody>
      </p:sp>
      <p:sp>
        <p:nvSpPr>
          <p:cNvPr id="164886" name="Line 22"/>
          <p:cNvSpPr>
            <a:spLocks noChangeShapeType="1"/>
          </p:cNvSpPr>
          <p:nvPr/>
        </p:nvSpPr>
        <p:spPr bwMode="auto">
          <a:xfrm>
            <a:off x="7056438" y="166688"/>
            <a:ext cx="0" cy="311150"/>
          </a:xfrm>
          <a:prstGeom prst="line">
            <a:avLst/>
          </a:prstGeom>
          <a:noFill/>
          <a:ln w="28575">
            <a:solidFill>
              <a:srgbClr val="000000"/>
            </a:solidFill>
            <a:round/>
            <a:headEnd/>
            <a:tailEnd type="triangle" w="lg" len="sm"/>
          </a:ln>
        </p:spPr>
        <p:txBody>
          <a:bodyPr/>
          <a:lstStyle/>
          <a:p>
            <a:endParaRPr lang="zh-CN" altLang="en-US"/>
          </a:p>
        </p:txBody>
      </p:sp>
      <p:sp>
        <p:nvSpPr>
          <p:cNvPr id="164887" name="Line 23"/>
          <p:cNvSpPr>
            <a:spLocks noChangeShapeType="1"/>
          </p:cNvSpPr>
          <p:nvPr/>
        </p:nvSpPr>
        <p:spPr bwMode="auto">
          <a:xfrm>
            <a:off x="7065963" y="838200"/>
            <a:ext cx="0" cy="311150"/>
          </a:xfrm>
          <a:prstGeom prst="line">
            <a:avLst/>
          </a:prstGeom>
          <a:noFill/>
          <a:ln w="28575">
            <a:solidFill>
              <a:srgbClr val="0033CC"/>
            </a:solidFill>
            <a:round/>
            <a:headEnd/>
            <a:tailEnd type="triangle" w="lg" len="sm"/>
          </a:ln>
        </p:spPr>
        <p:txBody>
          <a:bodyPr/>
          <a:lstStyle/>
          <a:p>
            <a:endParaRPr lang="zh-CN" altLang="en-US"/>
          </a:p>
        </p:txBody>
      </p:sp>
      <p:sp>
        <p:nvSpPr>
          <p:cNvPr id="164888" name="Line 24"/>
          <p:cNvSpPr>
            <a:spLocks noChangeShapeType="1"/>
          </p:cNvSpPr>
          <p:nvPr/>
        </p:nvSpPr>
        <p:spPr bwMode="auto">
          <a:xfrm>
            <a:off x="7075488" y="1557338"/>
            <a:ext cx="0" cy="311150"/>
          </a:xfrm>
          <a:prstGeom prst="line">
            <a:avLst/>
          </a:prstGeom>
          <a:noFill/>
          <a:ln w="28575">
            <a:solidFill>
              <a:srgbClr val="0033CC"/>
            </a:solidFill>
            <a:round/>
            <a:headEnd/>
            <a:tailEnd type="triangle" w="lg" len="sm"/>
          </a:ln>
        </p:spPr>
        <p:txBody>
          <a:bodyPr/>
          <a:lstStyle/>
          <a:p>
            <a:endParaRPr lang="zh-CN" altLang="en-US"/>
          </a:p>
        </p:txBody>
      </p:sp>
      <p:sp>
        <p:nvSpPr>
          <p:cNvPr id="164889" name="Line 25"/>
          <p:cNvSpPr>
            <a:spLocks noChangeShapeType="1"/>
          </p:cNvSpPr>
          <p:nvPr/>
        </p:nvSpPr>
        <p:spPr bwMode="auto">
          <a:xfrm>
            <a:off x="7029450" y="3268663"/>
            <a:ext cx="0" cy="269875"/>
          </a:xfrm>
          <a:prstGeom prst="line">
            <a:avLst/>
          </a:prstGeom>
          <a:noFill/>
          <a:ln w="28575">
            <a:solidFill>
              <a:srgbClr val="0033CC"/>
            </a:solidFill>
            <a:round/>
            <a:headEnd/>
            <a:tailEnd type="triangle" w="lg" len="sm"/>
          </a:ln>
        </p:spPr>
        <p:txBody>
          <a:bodyPr/>
          <a:lstStyle/>
          <a:p>
            <a:endParaRPr lang="zh-CN" altLang="en-US"/>
          </a:p>
        </p:txBody>
      </p:sp>
      <p:sp>
        <p:nvSpPr>
          <p:cNvPr id="164890" name="Line 26"/>
          <p:cNvSpPr>
            <a:spLocks noChangeShapeType="1"/>
          </p:cNvSpPr>
          <p:nvPr/>
        </p:nvSpPr>
        <p:spPr bwMode="auto">
          <a:xfrm>
            <a:off x="7029450" y="3943350"/>
            <a:ext cx="7938" cy="311150"/>
          </a:xfrm>
          <a:prstGeom prst="line">
            <a:avLst/>
          </a:prstGeom>
          <a:noFill/>
          <a:ln w="28575">
            <a:solidFill>
              <a:srgbClr val="0033CC"/>
            </a:solidFill>
            <a:round/>
            <a:headEnd/>
            <a:tailEnd type="triangle" w="lg" len="sm"/>
          </a:ln>
        </p:spPr>
        <p:txBody>
          <a:bodyPr/>
          <a:lstStyle/>
          <a:p>
            <a:endParaRPr lang="zh-CN" altLang="en-US"/>
          </a:p>
        </p:txBody>
      </p:sp>
      <p:sp>
        <p:nvSpPr>
          <p:cNvPr id="164891" name="Line 27"/>
          <p:cNvSpPr>
            <a:spLocks noChangeShapeType="1"/>
          </p:cNvSpPr>
          <p:nvPr/>
        </p:nvSpPr>
        <p:spPr bwMode="auto">
          <a:xfrm>
            <a:off x="7046913" y="5567363"/>
            <a:ext cx="0" cy="311150"/>
          </a:xfrm>
          <a:prstGeom prst="line">
            <a:avLst/>
          </a:prstGeom>
          <a:noFill/>
          <a:ln w="28575">
            <a:solidFill>
              <a:srgbClr val="000000"/>
            </a:solidFill>
            <a:round/>
            <a:headEnd/>
            <a:tailEnd type="triangle" w="lg" len="sm"/>
          </a:ln>
        </p:spPr>
        <p:txBody>
          <a:bodyPr/>
          <a:lstStyle/>
          <a:p>
            <a:endParaRPr lang="zh-CN" altLang="en-US"/>
          </a:p>
        </p:txBody>
      </p:sp>
      <p:sp>
        <p:nvSpPr>
          <p:cNvPr id="164892" name="Text Box 28"/>
          <p:cNvSpPr txBox="1">
            <a:spLocks noChangeArrowheads="1"/>
          </p:cNvSpPr>
          <p:nvPr/>
        </p:nvSpPr>
        <p:spPr bwMode="auto">
          <a:xfrm>
            <a:off x="287338" y="1196975"/>
            <a:ext cx="468312" cy="4838700"/>
          </a:xfrm>
          <a:prstGeom prst="rect">
            <a:avLst/>
          </a:prstGeom>
          <a:noFill/>
          <a:ln w="9525">
            <a:noFill/>
            <a:miter lim="800000"/>
            <a:headEnd/>
            <a:tailEnd/>
          </a:ln>
          <a:effectLst/>
        </p:spPr>
        <p:txBody>
          <a:bodyPr>
            <a:spAutoFit/>
          </a:bodyPr>
          <a:lstStyle/>
          <a:p>
            <a:pPr algn="just">
              <a:spcBef>
                <a:spcPct val="50000"/>
              </a:spcBef>
            </a:pPr>
            <a:r>
              <a:rPr kumimoji="0" lang="zh-CN" altLang="en-US" sz="2400" b="1">
                <a:solidFill>
                  <a:srgbClr val="FF0000"/>
                </a:solidFill>
                <a:effectLst>
                  <a:outerShdw blurRad="38100" dist="38100" dir="2700000" algn="tl">
                    <a:srgbClr val="C0C0C0"/>
                  </a:outerShdw>
                </a:effectLst>
                <a:latin typeface="Arial" charset="0"/>
              </a:rPr>
              <a:t>两种</a:t>
            </a:r>
            <a:r>
              <a:rPr kumimoji="0" lang="en-US" altLang="zh-CN" sz="2400" b="1">
                <a:solidFill>
                  <a:srgbClr val="FF0000"/>
                </a:solidFill>
                <a:effectLst>
                  <a:outerShdw blurRad="38100" dist="38100" dir="2700000" algn="tl">
                    <a:srgbClr val="C0C0C0"/>
                  </a:outerShdw>
                </a:effectLst>
                <a:latin typeface="Arial" charset="0"/>
              </a:rPr>
              <a:t>PID</a:t>
            </a:r>
            <a:r>
              <a:rPr kumimoji="0" lang="zh-CN" altLang="en-US" sz="2400" b="1">
                <a:solidFill>
                  <a:srgbClr val="FF0000"/>
                </a:solidFill>
                <a:effectLst>
                  <a:outerShdw blurRad="38100" dist="38100" dir="2700000" algn="tl">
                    <a:srgbClr val="C0C0C0"/>
                  </a:outerShdw>
                </a:effectLst>
                <a:latin typeface="Arial" charset="0"/>
              </a:rPr>
              <a:t>算法的程序流程图</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ChangeArrowheads="1"/>
          </p:cNvSpPr>
          <p:nvPr/>
        </p:nvSpPr>
        <p:spPr bwMode="auto">
          <a:xfrm>
            <a:off x="665163" y="1827213"/>
            <a:ext cx="3114675" cy="706437"/>
          </a:xfrm>
          <a:prstGeom prst="rect">
            <a:avLst/>
          </a:prstGeom>
          <a:noFill/>
          <a:ln w="9525">
            <a:noFill/>
            <a:miter lim="800000"/>
            <a:headEnd/>
            <a:tailEnd/>
          </a:ln>
          <a:effectLst/>
        </p:spPr>
        <p:txBody>
          <a:bodyPr anchor="ctr"/>
          <a:lstStyle/>
          <a:p>
            <a:r>
              <a:rPr lang="zh-CN" altLang="en-US" sz="3800" b="1">
                <a:solidFill>
                  <a:srgbClr val="FF0000"/>
                </a:solidFill>
                <a:effectLst>
                  <a:outerShdw blurRad="38100" dist="38100" dir="2700000" algn="tl">
                    <a:srgbClr val="C0C0C0"/>
                  </a:outerShdw>
                </a:effectLst>
              </a:rPr>
              <a:t>课堂练习：</a:t>
            </a:r>
          </a:p>
        </p:txBody>
      </p:sp>
      <p:sp>
        <p:nvSpPr>
          <p:cNvPr id="81925" name="Text Box 5"/>
          <p:cNvSpPr txBox="1">
            <a:spLocks noChangeArrowheads="1"/>
          </p:cNvSpPr>
          <p:nvPr/>
        </p:nvSpPr>
        <p:spPr bwMode="auto">
          <a:xfrm>
            <a:off x="611188" y="2852738"/>
            <a:ext cx="3816350" cy="519112"/>
          </a:xfrm>
          <a:prstGeom prst="rect">
            <a:avLst/>
          </a:prstGeom>
          <a:noFill/>
          <a:ln w="9525">
            <a:noFill/>
            <a:miter lim="800000"/>
            <a:headEnd/>
            <a:tailEnd/>
          </a:ln>
          <a:effectLst/>
        </p:spPr>
        <p:txBody>
          <a:bodyPr>
            <a:spAutoFit/>
          </a:bodyPr>
          <a:lstStyle/>
          <a:p>
            <a:pPr>
              <a:spcBef>
                <a:spcPct val="50000"/>
              </a:spcBef>
            </a:pPr>
            <a:r>
              <a:rPr kumimoji="0" lang="zh-CN" altLang="en-US" sz="2800" b="1">
                <a:effectLst>
                  <a:outerShdw blurRad="38100" dist="38100" dir="2700000" algn="tl">
                    <a:srgbClr val="C0C0C0"/>
                  </a:outerShdw>
                </a:effectLst>
                <a:latin typeface="Arial" charset="0"/>
              </a:rPr>
              <a:t>系统校正装置为</a:t>
            </a:r>
            <a:r>
              <a:rPr kumimoji="0" lang="en-US" altLang="zh-CN" sz="2800" b="1">
                <a:effectLst>
                  <a:outerShdw blurRad="38100" dist="38100" dir="2700000" algn="tl">
                    <a:srgbClr val="C0C0C0"/>
                  </a:outerShdw>
                </a:effectLst>
              </a:rPr>
              <a:t>PID</a:t>
            </a:r>
            <a:r>
              <a:rPr kumimoji="0" lang="zh-CN" altLang="en-US" sz="2800" b="1">
                <a:effectLst>
                  <a:outerShdw blurRad="38100" dist="38100" dir="2700000" algn="tl">
                    <a:srgbClr val="C0C0C0"/>
                  </a:outerShdw>
                </a:effectLst>
                <a:latin typeface="Arial" charset="0"/>
              </a:rPr>
              <a:t>，</a:t>
            </a:r>
          </a:p>
        </p:txBody>
      </p:sp>
      <p:graphicFrame>
        <p:nvGraphicFramePr>
          <p:cNvPr id="81926" name="Object 6"/>
          <p:cNvGraphicFramePr>
            <a:graphicFrameLocks noChangeAspect="1"/>
          </p:cNvGraphicFramePr>
          <p:nvPr/>
        </p:nvGraphicFramePr>
        <p:xfrm>
          <a:off x="4219575" y="2636838"/>
          <a:ext cx="3554413" cy="958850"/>
        </p:xfrm>
        <a:graphic>
          <a:graphicData uri="http://schemas.openxmlformats.org/presentationml/2006/ole">
            <mc:AlternateContent xmlns:mc="http://schemas.openxmlformats.org/markup-compatibility/2006">
              <mc:Choice xmlns:v="urn:schemas-microsoft-com:vml" Requires="v">
                <p:oleObj spid="_x0000_s81947" name="Equation" r:id="rId3" imgW="1459866" imgH="393529" progId="Equation.DSMT4">
                  <p:embed/>
                </p:oleObj>
              </mc:Choice>
              <mc:Fallback>
                <p:oleObj name="Equation" r:id="rId3" imgW="1459866" imgH="393529" progId="Equation.DSMT4">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9575" y="2636838"/>
                        <a:ext cx="3554413"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7" name="Text Box 7"/>
          <p:cNvSpPr txBox="1">
            <a:spLocks noChangeArrowheads="1"/>
          </p:cNvSpPr>
          <p:nvPr/>
        </p:nvSpPr>
        <p:spPr bwMode="auto">
          <a:xfrm>
            <a:off x="682625" y="3763963"/>
            <a:ext cx="7848600" cy="519112"/>
          </a:xfrm>
          <a:prstGeom prst="rect">
            <a:avLst/>
          </a:prstGeom>
          <a:noFill/>
          <a:ln w="9525">
            <a:noFill/>
            <a:miter lim="800000"/>
            <a:headEnd/>
            <a:tailEnd/>
          </a:ln>
          <a:effectLst/>
        </p:spPr>
        <p:txBody>
          <a:bodyPr>
            <a:spAutoFit/>
          </a:bodyPr>
          <a:lstStyle/>
          <a:p>
            <a:pPr>
              <a:spcBef>
                <a:spcPct val="50000"/>
              </a:spcBef>
            </a:pPr>
            <a:r>
              <a:rPr kumimoji="0" lang="zh-CN" altLang="en-US" sz="2800" b="1">
                <a:effectLst>
                  <a:outerShdw blurRad="38100" dist="38100" dir="2700000" algn="tl">
                    <a:srgbClr val="C0C0C0"/>
                  </a:outerShdw>
                </a:effectLst>
                <a:latin typeface="Arial" charset="0"/>
              </a:rPr>
              <a:t>求其位置式和增量式</a:t>
            </a:r>
            <a:r>
              <a:rPr kumimoji="0" lang="en-US" altLang="zh-CN" sz="2800" b="1">
                <a:solidFill>
                  <a:srgbClr val="0033CC"/>
                </a:solidFill>
                <a:effectLst>
                  <a:outerShdw blurRad="38100" dist="38100" dir="2700000" algn="tl">
                    <a:srgbClr val="C0C0C0"/>
                  </a:outerShdw>
                </a:effectLst>
                <a:latin typeface="Arial" charset="0"/>
              </a:rPr>
              <a:t>PID</a:t>
            </a:r>
            <a:r>
              <a:rPr kumimoji="0" lang="zh-CN" altLang="en-US" sz="2800" b="1">
                <a:effectLst>
                  <a:outerShdw blurRad="38100" dist="38100" dir="2700000" algn="tl">
                    <a:srgbClr val="C0C0C0"/>
                  </a:outerShdw>
                </a:effectLst>
                <a:latin typeface="Arial" charset="0"/>
              </a:rPr>
              <a:t>控制算法</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ChangeArrowheads="1"/>
          </p:cNvSpPr>
          <p:nvPr/>
        </p:nvSpPr>
        <p:spPr bwMode="auto">
          <a:xfrm>
            <a:off x="468313" y="188913"/>
            <a:ext cx="7488237" cy="1143000"/>
          </a:xfrm>
          <a:prstGeom prst="rect">
            <a:avLst/>
          </a:prstGeom>
          <a:noFill/>
          <a:ln w="9525">
            <a:noFill/>
            <a:miter lim="800000"/>
            <a:headEnd/>
            <a:tailEnd/>
          </a:ln>
          <a:effectLst/>
        </p:spPr>
        <p:txBody>
          <a:bodyPr anchor="ctr"/>
          <a:lstStyle/>
          <a:p>
            <a:r>
              <a:rPr lang="en-US" altLang="zh-CN" sz="3200" b="1">
                <a:solidFill>
                  <a:srgbClr val="0033CC"/>
                </a:solidFill>
                <a:effectLst>
                  <a:outerShdw blurRad="38100" dist="38100" dir="2700000" algn="tl">
                    <a:srgbClr val="C0C0C0"/>
                  </a:outerShdw>
                </a:effectLst>
              </a:rPr>
              <a:t>2</a:t>
            </a:r>
            <a:r>
              <a:rPr lang="zh-CN" altLang="en-US" sz="3200" b="1">
                <a:solidFill>
                  <a:srgbClr val="0033CC"/>
                </a:solidFill>
                <a:effectLst>
                  <a:outerShdw blurRad="38100" dist="38100" dir="2700000" algn="tl">
                    <a:srgbClr val="C0C0C0"/>
                  </a:outerShdw>
                </a:effectLst>
              </a:rPr>
              <a:t>、数字</a:t>
            </a:r>
            <a:r>
              <a:rPr lang="en-US" altLang="zh-CN" sz="3200" b="1">
                <a:solidFill>
                  <a:srgbClr val="0033CC"/>
                </a:solidFill>
                <a:effectLst>
                  <a:outerShdw blurRad="38100" dist="38100" dir="2700000" algn="tl">
                    <a:srgbClr val="C0C0C0"/>
                  </a:outerShdw>
                </a:effectLst>
              </a:rPr>
              <a:t>PID</a:t>
            </a:r>
            <a:r>
              <a:rPr lang="zh-CN" altLang="en-US" sz="3200" b="1">
                <a:solidFill>
                  <a:srgbClr val="0033CC"/>
                </a:solidFill>
                <a:effectLst>
                  <a:outerShdw blurRad="38100" dist="38100" dir="2700000" algn="tl">
                    <a:srgbClr val="C0C0C0"/>
                  </a:outerShdw>
                </a:effectLst>
              </a:rPr>
              <a:t>控制算法的工程化改进 </a:t>
            </a:r>
          </a:p>
        </p:txBody>
      </p:sp>
      <p:sp>
        <p:nvSpPr>
          <p:cNvPr id="82951" name="Text Box 7"/>
          <p:cNvSpPr txBox="1">
            <a:spLocks noChangeArrowheads="1"/>
          </p:cNvSpPr>
          <p:nvPr/>
        </p:nvSpPr>
        <p:spPr bwMode="auto">
          <a:xfrm>
            <a:off x="1527175" y="1470025"/>
            <a:ext cx="4543425" cy="3508375"/>
          </a:xfrm>
          <a:prstGeom prst="rect">
            <a:avLst/>
          </a:prstGeom>
          <a:noFill/>
          <a:ln w="9525">
            <a:noFill/>
            <a:miter lim="800000"/>
            <a:headEnd/>
            <a:tailEnd/>
          </a:ln>
          <a:effectLst/>
        </p:spPr>
        <p:txBody>
          <a:bodyPr wrap="none">
            <a:spAutoFit/>
          </a:bodyPr>
          <a:lstStyle/>
          <a:p>
            <a:pPr marL="457200" indent="-457200">
              <a:lnSpc>
                <a:spcPct val="200000"/>
              </a:lnSpc>
              <a:buFontTx/>
              <a:buAutoNum type="arabicParenBoth"/>
            </a:pPr>
            <a:r>
              <a:rPr lang="zh-CN" altLang="en-US" sz="2800" b="1">
                <a:solidFill>
                  <a:srgbClr val="1E86B4"/>
                </a:solidFill>
                <a:effectLst>
                  <a:outerShdw blurRad="38100" dist="38100" dir="2700000" algn="tl">
                    <a:srgbClr val="C0C0C0"/>
                  </a:outerShdw>
                </a:effectLst>
              </a:rPr>
              <a:t>积分分离</a:t>
            </a:r>
            <a:r>
              <a:rPr lang="en-US" altLang="zh-CN" sz="2800" b="1">
                <a:solidFill>
                  <a:srgbClr val="1E86B4"/>
                </a:solidFill>
                <a:effectLst>
                  <a:outerShdw blurRad="38100" dist="38100" dir="2700000" algn="tl">
                    <a:srgbClr val="C0C0C0"/>
                  </a:outerShdw>
                </a:effectLst>
              </a:rPr>
              <a:t>PID</a:t>
            </a:r>
            <a:r>
              <a:rPr lang="zh-CN" altLang="en-US" sz="2800" b="1">
                <a:solidFill>
                  <a:srgbClr val="1E86B4"/>
                </a:solidFill>
                <a:effectLst>
                  <a:outerShdw blurRad="38100" dist="38100" dir="2700000" algn="tl">
                    <a:srgbClr val="C0C0C0"/>
                  </a:outerShdw>
                </a:effectLst>
              </a:rPr>
              <a:t>控制算法 </a:t>
            </a:r>
          </a:p>
          <a:p>
            <a:pPr marL="457200" indent="-457200">
              <a:lnSpc>
                <a:spcPct val="200000"/>
              </a:lnSpc>
              <a:buFontTx/>
              <a:buAutoNum type="arabicParenBoth"/>
            </a:pPr>
            <a:r>
              <a:rPr lang="zh-CN" altLang="en-US" sz="2800" b="1">
                <a:solidFill>
                  <a:srgbClr val="1E86B4"/>
                </a:solidFill>
                <a:effectLst>
                  <a:outerShdw blurRad="38100" dist="38100" dir="2700000" algn="tl">
                    <a:srgbClr val="C0C0C0"/>
                  </a:outerShdw>
                </a:effectLst>
              </a:rPr>
              <a:t>带有死区的</a:t>
            </a:r>
            <a:r>
              <a:rPr lang="en-US" altLang="zh-CN" sz="2800" b="1">
                <a:solidFill>
                  <a:srgbClr val="1E86B4"/>
                </a:solidFill>
                <a:effectLst>
                  <a:outerShdw blurRad="38100" dist="38100" dir="2700000" algn="tl">
                    <a:srgbClr val="C0C0C0"/>
                  </a:outerShdw>
                </a:effectLst>
              </a:rPr>
              <a:t>PID</a:t>
            </a:r>
            <a:r>
              <a:rPr lang="zh-CN" altLang="en-US" sz="2800" b="1">
                <a:solidFill>
                  <a:srgbClr val="1E86B4"/>
                </a:solidFill>
                <a:effectLst>
                  <a:outerShdw blurRad="38100" dist="38100" dir="2700000" algn="tl">
                    <a:srgbClr val="C0C0C0"/>
                  </a:outerShdw>
                </a:effectLst>
              </a:rPr>
              <a:t>控制算法 </a:t>
            </a:r>
          </a:p>
          <a:p>
            <a:pPr marL="457200" indent="-457200">
              <a:lnSpc>
                <a:spcPct val="200000"/>
              </a:lnSpc>
              <a:buFontTx/>
              <a:buAutoNum type="arabicParenBoth"/>
            </a:pPr>
            <a:r>
              <a:rPr lang="zh-CN" altLang="en-US" sz="2800" b="1">
                <a:solidFill>
                  <a:srgbClr val="1E86B4"/>
                </a:solidFill>
                <a:effectLst>
                  <a:outerShdw blurRad="38100" dist="38100" dir="2700000" algn="tl">
                    <a:srgbClr val="C0C0C0"/>
                  </a:outerShdw>
                </a:effectLst>
              </a:rPr>
              <a:t>不完全微分</a:t>
            </a:r>
            <a:r>
              <a:rPr lang="en-US" altLang="zh-CN" sz="2800" b="1">
                <a:solidFill>
                  <a:srgbClr val="1E86B4"/>
                </a:solidFill>
                <a:effectLst>
                  <a:outerShdw blurRad="38100" dist="38100" dir="2700000" algn="tl">
                    <a:srgbClr val="C0C0C0"/>
                  </a:outerShdw>
                </a:effectLst>
              </a:rPr>
              <a:t>PID</a:t>
            </a:r>
            <a:r>
              <a:rPr lang="zh-CN" altLang="en-US" sz="2800" b="1">
                <a:solidFill>
                  <a:srgbClr val="1E86B4"/>
                </a:solidFill>
                <a:effectLst>
                  <a:outerShdw blurRad="38100" dist="38100" dir="2700000" algn="tl">
                    <a:srgbClr val="C0C0C0"/>
                  </a:outerShdw>
                </a:effectLst>
              </a:rPr>
              <a:t>控制算法</a:t>
            </a:r>
          </a:p>
          <a:p>
            <a:pPr marL="457200" indent="-457200">
              <a:lnSpc>
                <a:spcPct val="200000"/>
              </a:lnSpc>
              <a:buFontTx/>
              <a:buAutoNum type="arabicParenBoth"/>
            </a:pPr>
            <a:r>
              <a:rPr lang="zh-CN" altLang="en-US" sz="2800" b="1">
                <a:solidFill>
                  <a:srgbClr val="1E86B4"/>
                </a:solidFill>
                <a:effectLst>
                  <a:outerShdw blurRad="38100" dist="38100" dir="2700000" algn="tl">
                    <a:srgbClr val="C0C0C0"/>
                  </a:outerShdw>
                </a:effectLst>
              </a:rPr>
              <a:t>微分先行</a:t>
            </a:r>
            <a:r>
              <a:rPr lang="en-US" altLang="zh-CN" sz="2800" b="1">
                <a:solidFill>
                  <a:srgbClr val="1E86B4"/>
                </a:solidFill>
                <a:effectLst>
                  <a:outerShdw blurRad="38100" dist="38100" dir="2700000" algn="tl">
                    <a:srgbClr val="C0C0C0"/>
                  </a:outerShdw>
                </a:effectLst>
              </a:rPr>
              <a:t>PID</a:t>
            </a:r>
            <a:r>
              <a:rPr lang="zh-CN" altLang="en-US" sz="2800" b="1">
                <a:solidFill>
                  <a:srgbClr val="1E86B4"/>
                </a:solidFill>
                <a:effectLst>
                  <a:outerShdw blurRad="38100" dist="38100" dir="2700000" algn="tl">
                    <a:srgbClr val="C0C0C0"/>
                  </a:outerShdw>
                </a:effectLst>
              </a:rPr>
              <a:t>控制算法 </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647700" y="441325"/>
            <a:ext cx="3240088" cy="457200"/>
          </a:xfrm>
          <a:prstGeom prst="rect">
            <a:avLst/>
          </a:prstGeom>
          <a:noFill/>
          <a:ln w="9525">
            <a:noFill/>
            <a:miter lim="800000"/>
            <a:headEnd/>
            <a:tailEnd/>
          </a:ln>
          <a:effectLst/>
        </p:spPr>
        <p:txBody>
          <a:bodyPr>
            <a:spAutoFit/>
          </a:bodyPr>
          <a:lstStyle/>
          <a:p>
            <a:pPr>
              <a:spcBef>
                <a:spcPct val="50000"/>
              </a:spcBef>
            </a:pPr>
            <a:r>
              <a:rPr kumimoji="0" lang="en-US" altLang="zh-CN" sz="2400" b="1">
                <a:solidFill>
                  <a:srgbClr val="FF0000"/>
                </a:solidFill>
                <a:effectLst>
                  <a:outerShdw blurRad="38100" dist="38100" dir="2700000" algn="tl">
                    <a:srgbClr val="C0C0C0"/>
                  </a:outerShdw>
                </a:effectLst>
                <a:latin typeface="Arial" charset="0"/>
              </a:rPr>
              <a:t>  </a:t>
            </a:r>
            <a:r>
              <a:rPr kumimoji="0" lang="zh-CN" altLang="en-US" sz="2400" b="1">
                <a:solidFill>
                  <a:srgbClr val="FF0000"/>
                </a:solidFill>
                <a:effectLst>
                  <a:outerShdw blurRad="38100" dist="38100" dir="2700000" algn="tl">
                    <a:srgbClr val="C0C0C0"/>
                  </a:outerShdw>
                </a:effectLst>
                <a:latin typeface="Arial" charset="0"/>
              </a:rPr>
              <a:t>离散化设计方法：</a:t>
            </a:r>
          </a:p>
        </p:txBody>
      </p:sp>
      <p:sp>
        <p:nvSpPr>
          <p:cNvPr id="161795" name="Text Box 3"/>
          <p:cNvSpPr txBox="1">
            <a:spLocks noChangeArrowheads="1"/>
          </p:cNvSpPr>
          <p:nvPr/>
        </p:nvSpPr>
        <p:spPr bwMode="auto">
          <a:xfrm>
            <a:off x="935038" y="4473575"/>
            <a:ext cx="7058025" cy="1006475"/>
          </a:xfrm>
          <a:prstGeom prst="rect">
            <a:avLst/>
          </a:prstGeom>
          <a:noFill/>
          <a:ln w="9525">
            <a:noFill/>
            <a:miter lim="800000"/>
            <a:headEnd/>
            <a:tailEnd/>
          </a:ln>
          <a:effectLst/>
        </p:spPr>
        <p:txBody>
          <a:bodyPr>
            <a:spAutoFit/>
          </a:bodyPr>
          <a:lstStyle/>
          <a:p>
            <a:pPr algn="just">
              <a:lnSpc>
                <a:spcPct val="150000"/>
              </a:lnSpc>
              <a:spcBef>
                <a:spcPct val="50000"/>
              </a:spcBef>
            </a:pPr>
            <a:r>
              <a:rPr kumimoji="0" lang="zh-CN" altLang="en-US" b="1">
                <a:solidFill>
                  <a:srgbClr val="0033CC"/>
                </a:solidFill>
                <a:effectLst>
                  <a:outerShdw blurRad="38100" dist="38100" dir="2700000" algn="tl">
                    <a:srgbClr val="C0C0C0"/>
                  </a:outerShdw>
                </a:effectLst>
                <a:latin typeface="Arial" charset="0"/>
              </a:rPr>
              <a:t>离散化设计方法</a:t>
            </a:r>
            <a:r>
              <a:rPr kumimoji="0" lang="en-US" altLang="zh-CN" b="1">
                <a:solidFill>
                  <a:srgbClr val="000000"/>
                </a:solidFill>
                <a:effectLst>
                  <a:outerShdw blurRad="38100" dist="38100" dir="2700000" algn="tl">
                    <a:srgbClr val="C0C0C0"/>
                  </a:outerShdw>
                </a:effectLst>
                <a:latin typeface="Arial" charset="0"/>
              </a:rPr>
              <a:t>——</a:t>
            </a:r>
            <a:r>
              <a:rPr kumimoji="0" lang="zh-CN" altLang="en-US" b="1">
                <a:solidFill>
                  <a:srgbClr val="000000"/>
                </a:solidFill>
                <a:effectLst>
                  <a:outerShdw blurRad="38100" dist="38100" dir="2700000" algn="tl">
                    <a:srgbClr val="C0C0C0"/>
                  </a:outerShdw>
                </a:effectLst>
                <a:latin typeface="Arial" charset="0"/>
              </a:rPr>
              <a:t>把连续部分离散化，把整个系统变成离散化系统，直接设计数字控制器</a:t>
            </a:r>
            <a:r>
              <a:rPr kumimoji="0" lang="en-US" altLang="zh-CN" b="1" i="1">
                <a:solidFill>
                  <a:srgbClr val="000000"/>
                </a:solidFill>
                <a:effectLst>
                  <a:outerShdw blurRad="38100" dist="38100" dir="2700000" algn="tl">
                    <a:srgbClr val="C0C0C0"/>
                  </a:outerShdw>
                </a:effectLst>
              </a:rPr>
              <a:t>D</a:t>
            </a:r>
            <a:r>
              <a:rPr kumimoji="0" lang="en-US" altLang="zh-CN" b="1">
                <a:solidFill>
                  <a:srgbClr val="000000"/>
                </a:solidFill>
                <a:effectLst>
                  <a:outerShdw blurRad="38100" dist="38100" dir="2700000" algn="tl">
                    <a:srgbClr val="C0C0C0"/>
                  </a:outerShdw>
                </a:effectLst>
              </a:rPr>
              <a:t>(</a:t>
            </a:r>
            <a:r>
              <a:rPr kumimoji="0" lang="en-US" altLang="zh-CN" b="1" i="1">
                <a:solidFill>
                  <a:srgbClr val="000000"/>
                </a:solidFill>
                <a:effectLst>
                  <a:outerShdw blurRad="38100" dist="38100" dir="2700000" algn="tl">
                    <a:srgbClr val="C0C0C0"/>
                  </a:outerShdw>
                </a:effectLst>
              </a:rPr>
              <a:t>z</a:t>
            </a:r>
            <a:r>
              <a:rPr kumimoji="0" lang="en-US" altLang="zh-CN" b="1">
                <a:solidFill>
                  <a:srgbClr val="000000"/>
                </a:solidFill>
                <a:effectLst>
                  <a:outerShdw blurRad="38100" dist="38100" dir="2700000" algn="tl">
                    <a:srgbClr val="C0C0C0"/>
                  </a:outerShdw>
                </a:effectLst>
              </a:rPr>
              <a:t>)—</a:t>
            </a:r>
            <a:r>
              <a:rPr kumimoji="0" lang="zh-CN" altLang="en-US" b="1">
                <a:solidFill>
                  <a:srgbClr val="0033CC"/>
                </a:solidFill>
                <a:effectLst>
                  <a:outerShdw blurRad="38100" dist="38100" dir="2700000" algn="tl">
                    <a:srgbClr val="C0C0C0"/>
                  </a:outerShdw>
                </a:effectLst>
                <a:latin typeface="Arial" charset="0"/>
              </a:rPr>
              <a:t>直接设计方法</a:t>
            </a:r>
          </a:p>
        </p:txBody>
      </p:sp>
      <p:grpSp>
        <p:nvGrpSpPr>
          <p:cNvPr id="161796" name="Group 4"/>
          <p:cNvGrpSpPr>
            <a:grpSpLocks/>
          </p:cNvGrpSpPr>
          <p:nvPr/>
        </p:nvGrpSpPr>
        <p:grpSpPr bwMode="auto">
          <a:xfrm>
            <a:off x="971550" y="1557338"/>
            <a:ext cx="7245350" cy="2246312"/>
            <a:chOff x="839" y="1865"/>
            <a:chExt cx="4564" cy="1415"/>
          </a:xfrm>
        </p:grpSpPr>
        <p:sp>
          <p:nvSpPr>
            <p:cNvPr id="161797" name="Line 5"/>
            <p:cNvSpPr>
              <a:spLocks noChangeShapeType="1"/>
            </p:cNvSpPr>
            <p:nvPr/>
          </p:nvSpPr>
          <p:spPr bwMode="auto">
            <a:xfrm flipV="1">
              <a:off x="3033" y="1888"/>
              <a:ext cx="6" cy="681"/>
            </a:xfrm>
            <a:prstGeom prst="line">
              <a:avLst/>
            </a:prstGeom>
            <a:noFill/>
            <a:ln w="19050">
              <a:solidFill>
                <a:srgbClr val="000000"/>
              </a:solidFill>
              <a:round/>
              <a:headEnd/>
              <a:tailEnd/>
            </a:ln>
            <a:effectLst/>
          </p:spPr>
          <p:txBody>
            <a:bodyPr/>
            <a:lstStyle/>
            <a:p>
              <a:endParaRPr lang="zh-CN" altLang="en-US"/>
            </a:p>
          </p:txBody>
        </p:sp>
        <p:graphicFrame>
          <p:nvGraphicFramePr>
            <p:cNvPr id="161798" name="Object 6"/>
            <p:cNvGraphicFramePr>
              <a:graphicFrameLocks noChangeAspect="1"/>
            </p:cNvGraphicFramePr>
            <p:nvPr/>
          </p:nvGraphicFramePr>
          <p:xfrm>
            <a:off x="3742" y="1865"/>
            <a:ext cx="673" cy="316"/>
          </p:xfrm>
          <a:graphic>
            <a:graphicData uri="http://schemas.openxmlformats.org/presentationml/2006/ole">
              <mc:AlternateContent xmlns:mc="http://schemas.openxmlformats.org/markup-compatibility/2006">
                <mc:Choice xmlns:v="urn:schemas-microsoft-com:vml" Requires="v">
                  <p:oleObj spid="_x0000_s162072" name="Equation" r:id="rId3" imgW="406224" imgH="228501" progId="Equation.DSMT4">
                    <p:embed/>
                  </p:oleObj>
                </mc:Choice>
                <mc:Fallback>
                  <p:oleObj name="Equation" r:id="rId3" imgW="406224" imgH="228501" progId="Equation.DSMT4">
                    <p:embed/>
                    <p:pic>
                      <p:nvPicPr>
                        <p:cNvPr id="0"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2" y="1865"/>
                          <a:ext cx="673" cy="31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799" name="Line 7"/>
            <p:cNvSpPr>
              <a:spLocks noChangeShapeType="1"/>
            </p:cNvSpPr>
            <p:nvPr/>
          </p:nvSpPr>
          <p:spPr bwMode="auto">
            <a:xfrm>
              <a:off x="4422" y="2024"/>
              <a:ext cx="510" cy="0"/>
            </a:xfrm>
            <a:prstGeom prst="line">
              <a:avLst/>
            </a:prstGeom>
            <a:noFill/>
            <a:ln w="19050">
              <a:solidFill>
                <a:srgbClr val="000000"/>
              </a:solidFill>
              <a:round/>
              <a:headEnd/>
              <a:tailEnd type="triangle" w="med" len="med"/>
            </a:ln>
            <a:effectLst/>
          </p:spPr>
          <p:txBody>
            <a:bodyPr/>
            <a:lstStyle/>
            <a:p>
              <a:endParaRPr lang="zh-CN" altLang="en-US"/>
            </a:p>
          </p:txBody>
        </p:sp>
        <p:sp>
          <p:nvSpPr>
            <p:cNvPr id="161800" name="Line 8"/>
            <p:cNvSpPr>
              <a:spLocks noChangeShapeType="1"/>
            </p:cNvSpPr>
            <p:nvPr/>
          </p:nvSpPr>
          <p:spPr bwMode="auto">
            <a:xfrm flipH="1">
              <a:off x="3040" y="2024"/>
              <a:ext cx="702" cy="0"/>
            </a:xfrm>
            <a:prstGeom prst="line">
              <a:avLst/>
            </a:prstGeom>
            <a:noFill/>
            <a:ln w="19050">
              <a:solidFill>
                <a:srgbClr val="000000"/>
              </a:solidFill>
              <a:round/>
              <a:headEnd/>
              <a:tailEnd type="triangle" w="med" len="med"/>
            </a:ln>
            <a:effectLst/>
          </p:spPr>
          <p:txBody>
            <a:bodyPr/>
            <a:lstStyle/>
            <a:p>
              <a:endParaRPr lang="zh-CN" altLang="en-US"/>
            </a:p>
          </p:txBody>
        </p:sp>
        <p:grpSp>
          <p:nvGrpSpPr>
            <p:cNvPr id="161801" name="Group 9"/>
            <p:cNvGrpSpPr>
              <a:grpSpLocks/>
            </p:cNvGrpSpPr>
            <p:nvPr/>
          </p:nvGrpSpPr>
          <p:grpSpPr bwMode="auto">
            <a:xfrm>
              <a:off x="839" y="2183"/>
              <a:ext cx="4564" cy="1097"/>
              <a:chOff x="714" y="1049"/>
              <a:chExt cx="4564" cy="1097"/>
            </a:xfrm>
          </p:grpSpPr>
          <p:sp>
            <p:nvSpPr>
              <p:cNvPr id="161802" name="Text Box 10"/>
              <p:cNvSpPr txBox="1">
                <a:spLocks noChangeArrowheads="1"/>
              </p:cNvSpPr>
              <p:nvPr/>
            </p:nvSpPr>
            <p:spPr bwMode="auto">
              <a:xfrm>
                <a:off x="4834" y="1463"/>
                <a:ext cx="345" cy="359"/>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1803" name="Text Box 11"/>
              <p:cNvSpPr txBox="1">
                <a:spLocks noChangeArrowheads="1"/>
              </p:cNvSpPr>
              <p:nvPr/>
            </p:nvSpPr>
            <p:spPr bwMode="auto">
              <a:xfrm>
                <a:off x="3667" y="1079"/>
                <a:ext cx="455" cy="390"/>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1804" name="Text Box 12"/>
              <p:cNvSpPr txBox="1">
                <a:spLocks noChangeArrowheads="1"/>
              </p:cNvSpPr>
              <p:nvPr/>
            </p:nvSpPr>
            <p:spPr bwMode="auto">
              <a:xfrm>
                <a:off x="761" y="1049"/>
                <a:ext cx="499"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1805" name="Text Box 13"/>
              <p:cNvSpPr txBox="1">
                <a:spLocks noChangeArrowheads="1"/>
              </p:cNvSpPr>
              <p:nvPr/>
            </p:nvSpPr>
            <p:spPr bwMode="auto">
              <a:xfrm>
                <a:off x="1247" y="1049"/>
                <a:ext cx="488"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1806" name="Text Box 14"/>
              <p:cNvSpPr txBox="1">
                <a:spLocks noChangeArrowheads="1"/>
              </p:cNvSpPr>
              <p:nvPr/>
            </p:nvSpPr>
            <p:spPr bwMode="auto">
              <a:xfrm>
                <a:off x="1136" y="1347"/>
                <a:ext cx="478" cy="633"/>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1807" name="Text Box 15"/>
              <p:cNvSpPr txBox="1">
                <a:spLocks noChangeArrowheads="1"/>
              </p:cNvSpPr>
              <p:nvPr/>
            </p:nvSpPr>
            <p:spPr bwMode="auto">
              <a:xfrm>
                <a:off x="4800" y="1049"/>
                <a:ext cx="478"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1808" name="Text Box 16"/>
              <p:cNvSpPr txBox="1">
                <a:spLocks noChangeArrowheads="1"/>
              </p:cNvSpPr>
              <p:nvPr/>
            </p:nvSpPr>
            <p:spPr bwMode="auto">
              <a:xfrm>
                <a:off x="2284" y="1064"/>
                <a:ext cx="488" cy="390"/>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1809" name="AutoShape 17"/>
              <p:cNvSpPr>
                <a:spLocks noChangeArrowheads="1"/>
              </p:cNvSpPr>
              <p:nvPr/>
            </p:nvSpPr>
            <p:spPr bwMode="auto">
              <a:xfrm>
                <a:off x="1105" y="1361"/>
                <a:ext cx="179" cy="187"/>
              </a:xfrm>
              <a:prstGeom prst="flowChartSummingJunction">
                <a:avLst/>
              </a:prstGeom>
              <a:solidFill>
                <a:srgbClr val="FFFFFF"/>
              </a:solidFill>
              <a:ln w="28575">
                <a:solidFill>
                  <a:srgbClr val="000000"/>
                </a:solidFill>
                <a:round/>
                <a:headEnd/>
                <a:tailEnd/>
              </a:ln>
            </p:spPr>
            <p:txBody>
              <a:bodyPr/>
              <a:lstStyle/>
              <a:p>
                <a:endParaRPr lang="zh-CN" altLang="en-US"/>
              </a:p>
            </p:txBody>
          </p:sp>
          <p:sp>
            <p:nvSpPr>
              <p:cNvPr id="161810" name="Text Box 18"/>
              <p:cNvSpPr txBox="1">
                <a:spLocks noChangeArrowheads="1"/>
              </p:cNvSpPr>
              <p:nvPr/>
            </p:nvSpPr>
            <p:spPr bwMode="auto">
              <a:xfrm>
                <a:off x="1755" y="1249"/>
                <a:ext cx="499" cy="390"/>
              </a:xfrm>
              <a:prstGeom prst="rect">
                <a:avLst/>
              </a:prstGeom>
              <a:solidFill>
                <a:srgbClr val="FFFFFF"/>
              </a:solidFill>
              <a:ln w="2857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1811" name="Text Box 19"/>
              <p:cNvSpPr txBox="1">
                <a:spLocks noChangeArrowheads="1"/>
              </p:cNvSpPr>
              <p:nvPr/>
            </p:nvSpPr>
            <p:spPr bwMode="auto">
              <a:xfrm>
                <a:off x="3042" y="1234"/>
                <a:ext cx="581" cy="418"/>
              </a:xfrm>
              <a:prstGeom prst="rect">
                <a:avLst/>
              </a:prstGeom>
              <a:solidFill>
                <a:srgbClr val="FFFFFF"/>
              </a:solidFill>
              <a:ln w="2857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1812" name="Text Box 20"/>
              <p:cNvSpPr txBox="1">
                <a:spLocks noChangeArrowheads="1"/>
              </p:cNvSpPr>
              <p:nvPr/>
            </p:nvSpPr>
            <p:spPr bwMode="auto">
              <a:xfrm>
                <a:off x="4144" y="1219"/>
                <a:ext cx="549" cy="418"/>
              </a:xfrm>
              <a:prstGeom prst="rect">
                <a:avLst/>
              </a:prstGeom>
              <a:solidFill>
                <a:srgbClr val="FFFFFF"/>
              </a:solidFill>
              <a:ln w="2857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1813" name="Line 21"/>
              <p:cNvSpPr>
                <a:spLocks noChangeShapeType="1"/>
              </p:cNvSpPr>
              <p:nvPr/>
            </p:nvSpPr>
            <p:spPr bwMode="auto">
              <a:xfrm>
                <a:off x="714" y="1457"/>
                <a:ext cx="397" cy="0"/>
              </a:xfrm>
              <a:prstGeom prst="line">
                <a:avLst/>
              </a:prstGeom>
              <a:noFill/>
              <a:ln w="28575">
                <a:solidFill>
                  <a:srgbClr val="000000"/>
                </a:solidFill>
                <a:round/>
                <a:headEnd/>
                <a:tailEnd type="stealth" w="sm" len="med"/>
              </a:ln>
            </p:spPr>
            <p:txBody>
              <a:bodyPr/>
              <a:lstStyle/>
              <a:p>
                <a:endParaRPr lang="zh-CN" altLang="en-US"/>
              </a:p>
            </p:txBody>
          </p:sp>
          <p:sp>
            <p:nvSpPr>
              <p:cNvPr id="161814" name="Freeform 22"/>
              <p:cNvSpPr>
                <a:spLocks/>
              </p:cNvSpPr>
              <p:nvPr/>
            </p:nvSpPr>
            <p:spPr bwMode="auto">
              <a:xfrm>
                <a:off x="2254" y="1309"/>
                <a:ext cx="533" cy="135"/>
              </a:xfrm>
              <a:custGeom>
                <a:avLst/>
                <a:gdLst/>
                <a:ahLst/>
                <a:cxnLst>
                  <a:cxn ang="0">
                    <a:pos x="0" y="135"/>
                  </a:cxn>
                  <a:cxn ang="0">
                    <a:pos x="341" y="134"/>
                  </a:cxn>
                  <a:cxn ang="0">
                    <a:pos x="533" y="0"/>
                  </a:cxn>
                </a:cxnLst>
                <a:rect l="0" t="0" r="r" b="b"/>
                <a:pathLst>
                  <a:path w="533" h="135">
                    <a:moveTo>
                      <a:pt x="0" y="135"/>
                    </a:moveTo>
                    <a:lnTo>
                      <a:pt x="341" y="134"/>
                    </a:lnTo>
                    <a:lnTo>
                      <a:pt x="533" y="0"/>
                    </a:lnTo>
                  </a:path>
                </a:pathLst>
              </a:custGeom>
              <a:noFill/>
              <a:ln w="28575" cmpd="sng">
                <a:solidFill>
                  <a:srgbClr val="000000"/>
                </a:solidFill>
                <a:round/>
                <a:headEnd type="none" w="med" len="med"/>
                <a:tailEnd type="none" w="sm" len="med"/>
              </a:ln>
            </p:spPr>
            <p:txBody>
              <a:bodyPr/>
              <a:lstStyle/>
              <a:p>
                <a:endParaRPr lang="zh-CN" altLang="en-US"/>
              </a:p>
            </p:txBody>
          </p:sp>
          <p:sp>
            <p:nvSpPr>
              <p:cNvPr id="161815" name="Line 23"/>
              <p:cNvSpPr>
                <a:spLocks noChangeShapeType="1"/>
              </p:cNvSpPr>
              <p:nvPr/>
            </p:nvSpPr>
            <p:spPr bwMode="auto">
              <a:xfrm>
                <a:off x="2773" y="1444"/>
                <a:ext cx="265" cy="0"/>
              </a:xfrm>
              <a:prstGeom prst="line">
                <a:avLst/>
              </a:prstGeom>
              <a:noFill/>
              <a:ln w="28575">
                <a:solidFill>
                  <a:srgbClr val="000000"/>
                </a:solidFill>
                <a:round/>
                <a:headEnd/>
                <a:tailEnd type="stealth" w="sm" len="med"/>
              </a:ln>
            </p:spPr>
            <p:txBody>
              <a:bodyPr/>
              <a:lstStyle/>
              <a:p>
                <a:endParaRPr lang="zh-CN" altLang="en-US"/>
              </a:p>
            </p:txBody>
          </p:sp>
          <p:sp>
            <p:nvSpPr>
              <p:cNvPr id="161816" name="Line 24"/>
              <p:cNvSpPr>
                <a:spLocks noChangeShapeType="1"/>
              </p:cNvSpPr>
              <p:nvPr/>
            </p:nvSpPr>
            <p:spPr bwMode="auto">
              <a:xfrm>
                <a:off x="3623" y="1453"/>
                <a:ext cx="529" cy="0"/>
              </a:xfrm>
              <a:prstGeom prst="line">
                <a:avLst/>
              </a:prstGeom>
              <a:noFill/>
              <a:ln w="28575">
                <a:solidFill>
                  <a:srgbClr val="000000"/>
                </a:solidFill>
                <a:round/>
                <a:headEnd/>
                <a:tailEnd type="stealth" w="sm" len="med"/>
              </a:ln>
            </p:spPr>
            <p:txBody>
              <a:bodyPr/>
              <a:lstStyle/>
              <a:p>
                <a:endParaRPr lang="zh-CN" altLang="en-US"/>
              </a:p>
            </p:txBody>
          </p:sp>
          <p:sp>
            <p:nvSpPr>
              <p:cNvPr id="161817" name="Line 25"/>
              <p:cNvSpPr>
                <a:spLocks noChangeShapeType="1"/>
              </p:cNvSpPr>
              <p:nvPr/>
            </p:nvSpPr>
            <p:spPr bwMode="auto">
              <a:xfrm flipV="1">
                <a:off x="4693" y="1434"/>
                <a:ext cx="523" cy="4"/>
              </a:xfrm>
              <a:prstGeom prst="line">
                <a:avLst/>
              </a:prstGeom>
              <a:noFill/>
              <a:ln w="28575">
                <a:solidFill>
                  <a:srgbClr val="000000"/>
                </a:solidFill>
                <a:round/>
                <a:headEnd/>
                <a:tailEnd type="stealth" w="sm" len="med"/>
              </a:ln>
            </p:spPr>
            <p:txBody>
              <a:bodyPr/>
              <a:lstStyle/>
              <a:p>
                <a:endParaRPr lang="zh-CN" altLang="en-US"/>
              </a:p>
            </p:txBody>
          </p:sp>
          <p:sp>
            <p:nvSpPr>
              <p:cNvPr id="161818" name="Freeform 26"/>
              <p:cNvSpPr>
                <a:spLocks/>
              </p:cNvSpPr>
              <p:nvPr/>
            </p:nvSpPr>
            <p:spPr bwMode="auto">
              <a:xfrm>
                <a:off x="1196" y="1548"/>
                <a:ext cx="3936" cy="598"/>
              </a:xfrm>
              <a:custGeom>
                <a:avLst/>
                <a:gdLst/>
                <a:ahLst/>
                <a:cxnLst>
                  <a:cxn ang="0">
                    <a:pos x="3936" y="81"/>
                  </a:cxn>
                  <a:cxn ang="0">
                    <a:pos x="3837" y="285"/>
                  </a:cxn>
                  <a:cxn ang="0">
                    <a:pos x="3835" y="598"/>
                  </a:cxn>
                  <a:cxn ang="0">
                    <a:pos x="4" y="598"/>
                  </a:cxn>
                  <a:cxn ang="0">
                    <a:pos x="0" y="0"/>
                  </a:cxn>
                </a:cxnLst>
                <a:rect l="0" t="0" r="r" b="b"/>
                <a:pathLst>
                  <a:path w="3936" h="598">
                    <a:moveTo>
                      <a:pt x="3936" y="81"/>
                    </a:moveTo>
                    <a:lnTo>
                      <a:pt x="3837" y="285"/>
                    </a:lnTo>
                    <a:lnTo>
                      <a:pt x="3835" y="598"/>
                    </a:lnTo>
                    <a:lnTo>
                      <a:pt x="4" y="598"/>
                    </a:lnTo>
                    <a:lnTo>
                      <a:pt x="0" y="0"/>
                    </a:lnTo>
                  </a:path>
                </a:pathLst>
              </a:custGeom>
              <a:noFill/>
              <a:ln w="28575" cmpd="sng">
                <a:solidFill>
                  <a:srgbClr val="000000"/>
                </a:solidFill>
                <a:round/>
                <a:headEnd/>
                <a:tailEnd type="stealth" w="sm" len="med"/>
              </a:ln>
            </p:spPr>
            <p:txBody>
              <a:bodyPr/>
              <a:lstStyle/>
              <a:p>
                <a:endParaRPr lang="zh-CN" altLang="en-US"/>
              </a:p>
            </p:txBody>
          </p:sp>
          <p:sp>
            <p:nvSpPr>
              <p:cNvPr id="161819" name="Line 27"/>
              <p:cNvSpPr>
                <a:spLocks noChangeShapeType="1"/>
              </p:cNvSpPr>
              <p:nvPr/>
            </p:nvSpPr>
            <p:spPr bwMode="auto">
              <a:xfrm flipV="1">
                <a:off x="1283" y="1457"/>
                <a:ext cx="463" cy="0"/>
              </a:xfrm>
              <a:prstGeom prst="line">
                <a:avLst/>
              </a:prstGeom>
              <a:noFill/>
              <a:ln w="28575">
                <a:solidFill>
                  <a:srgbClr val="000000"/>
                </a:solidFill>
                <a:round/>
                <a:headEnd/>
                <a:tailEnd type="stealth" w="sm" len="med"/>
              </a:ln>
            </p:spPr>
            <p:txBody>
              <a:bodyPr/>
              <a:lstStyle/>
              <a:p>
                <a:endParaRPr lang="zh-CN" altLang="en-US"/>
              </a:p>
            </p:txBody>
          </p:sp>
          <p:sp>
            <p:nvSpPr>
              <p:cNvPr id="161820" name="Line 28"/>
              <p:cNvSpPr>
                <a:spLocks noChangeShapeType="1"/>
              </p:cNvSpPr>
              <p:nvPr/>
            </p:nvSpPr>
            <p:spPr bwMode="auto">
              <a:xfrm>
                <a:off x="5023" y="1434"/>
                <a:ext cx="0" cy="227"/>
              </a:xfrm>
              <a:prstGeom prst="line">
                <a:avLst/>
              </a:prstGeom>
              <a:noFill/>
              <a:ln w="28575">
                <a:solidFill>
                  <a:srgbClr val="000000"/>
                </a:solidFill>
                <a:round/>
                <a:headEnd/>
                <a:tailEnd/>
              </a:ln>
            </p:spPr>
            <p:txBody>
              <a:bodyPr/>
              <a:lstStyle/>
              <a:p>
                <a:endParaRPr lang="zh-CN" altLang="en-US"/>
              </a:p>
            </p:txBody>
          </p:sp>
          <p:graphicFrame>
            <p:nvGraphicFramePr>
              <p:cNvPr id="161821" name="Object 29"/>
              <p:cNvGraphicFramePr>
                <a:graphicFrameLocks noChangeAspect="1"/>
              </p:cNvGraphicFramePr>
              <p:nvPr/>
            </p:nvGraphicFramePr>
            <p:xfrm>
              <a:off x="721" y="1146"/>
              <a:ext cx="371" cy="311"/>
            </p:xfrm>
            <a:graphic>
              <a:graphicData uri="http://schemas.openxmlformats.org/presentationml/2006/ole">
                <mc:AlternateContent xmlns:mc="http://schemas.openxmlformats.org/markup-compatibility/2006">
                  <mc:Choice xmlns:v="urn:schemas-microsoft-com:vml" Requires="v">
                    <p:oleObj spid="_x0000_s162073" name="Equation" r:id="rId5" imgW="304536" imgH="203024" progId="Equation.DSMT4">
                      <p:embed/>
                    </p:oleObj>
                  </mc:Choice>
                  <mc:Fallback>
                    <p:oleObj name="Equation" r:id="rId5" imgW="304536" imgH="203024" progId="Equation.DSMT4">
                      <p:embed/>
                      <p:pic>
                        <p:nvPicPr>
                          <p:cNvPr id="0" name="Picture 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1146"/>
                            <a:ext cx="371"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22" name="Object 30"/>
              <p:cNvGraphicFramePr>
                <a:graphicFrameLocks noChangeAspect="1"/>
              </p:cNvGraphicFramePr>
              <p:nvPr/>
            </p:nvGraphicFramePr>
            <p:xfrm>
              <a:off x="1281" y="1117"/>
              <a:ext cx="362" cy="303"/>
            </p:xfrm>
            <a:graphic>
              <a:graphicData uri="http://schemas.openxmlformats.org/presentationml/2006/ole">
                <mc:AlternateContent xmlns:mc="http://schemas.openxmlformats.org/markup-compatibility/2006">
                  <mc:Choice xmlns:v="urn:schemas-microsoft-com:vml" Requires="v">
                    <p:oleObj spid="_x0000_s162074" name="Equation" r:id="rId7" imgW="304536" imgH="203024" progId="Equation.DSMT4">
                      <p:embed/>
                    </p:oleObj>
                  </mc:Choice>
                  <mc:Fallback>
                    <p:oleObj name="Equation" r:id="rId7" imgW="304536" imgH="203024" progId="Equation.DSMT4">
                      <p:embed/>
                      <p:pic>
                        <p:nvPicPr>
                          <p:cNvPr id="0" name="Picture 1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1" y="1117"/>
                            <a:ext cx="362"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23" name="Object 31"/>
              <p:cNvGraphicFramePr>
                <a:graphicFrameLocks noChangeAspect="1"/>
              </p:cNvGraphicFramePr>
              <p:nvPr/>
            </p:nvGraphicFramePr>
            <p:xfrm>
              <a:off x="1224" y="1593"/>
              <a:ext cx="325" cy="392"/>
            </p:xfrm>
            <a:graphic>
              <a:graphicData uri="http://schemas.openxmlformats.org/presentationml/2006/ole">
                <mc:AlternateContent xmlns:mc="http://schemas.openxmlformats.org/markup-compatibility/2006">
                  <mc:Choice xmlns:v="urn:schemas-microsoft-com:vml" Requires="v">
                    <p:oleObj spid="_x0000_s162075" name="公式" r:id="rId9" imgW="317225" imgH="304536" progId="Equation.3">
                      <p:embed/>
                    </p:oleObj>
                  </mc:Choice>
                  <mc:Fallback>
                    <p:oleObj name="公式" r:id="rId9" imgW="317225" imgH="304536" progId="Equation.3">
                      <p:embed/>
                      <p:pic>
                        <p:nvPicPr>
                          <p:cNvPr id="0" name="Picture 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4" y="1593"/>
                            <a:ext cx="325"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24" name="Object 32"/>
              <p:cNvGraphicFramePr>
                <a:graphicFrameLocks noChangeAspect="1"/>
              </p:cNvGraphicFramePr>
              <p:nvPr/>
            </p:nvGraphicFramePr>
            <p:xfrm>
              <a:off x="1804" y="1285"/>
              <a:ext cx="386" cy="291"/>
            </p:xfrm>
            <a:graphic>
              <a:graphicData uri="http://schemas.openxmlformats.org/presentationml/2006/ole">
                <mc:AlternateContent xmlns:mc="http://schemas.openxmlformats.org/markup-compatibility/2006">
                  <mc:Choice xmlns:v="urn:schemas-microsoft-com:vml" Requires="v">
                    <p:oleObj spid="_x0000_s162076" name="公式" r:id="rId11" imgW="342751" imgH="203112" progId="Equation.3">
                      <p:embed/>
                    </p:oleObj>
                  </mc:Choice>
                  <mc:Fallback>
                    <p:oleObj name="公式" r:id="rId11" imgW="342751" imgH="203112" progId="Equation.3">
                      <p:embed/>
                      <p:pic>
                        <p:nvPicPr>
                          <p:cNvPr id="0" name="Picture 1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4" y="1285"/>
                            <a:ext cx="386"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25" name="Object 33"/>
              <p:cNvGraphicFramePr>
                <a:graphicFrameLocks noChangeAspect="1"/>
              </p:cNvGraphicFramePr>
              <p:nvPr/>
            </p:nvGraphicFramePr>
            <p:xfrm>
              <a:off x="3082" y="1255"/>
              <a:ext cx="507" cy="328"/>
            </p:xfrm>
            <a:graphic>
              <a:graphicData uri="http://schemas.openxmlformats.org/presentationml/2006/ole">
                <mc:AlternateContent xmlns:mc="http://schemas.openxmlformats.org/markup-compatibility/2006">
                  <mc:Choice xmlns:v="urn:schemas-microsoft-com:vml" Requires="v">
                    <p:oleObj spid="_x0000_s162077" name="Equation" r:id="rId13" imgW="444307" imgH="228501" progId="Equation.DSMT4">
                      <p:embed/>
                    </p:oleObj>
                  </mc:Choice>
                  <mc:Fallback>
                    <p:oleObj name="Equation" r:id="rId13" imgW="444307" imgH="228501" progId="Equation.DSMT4">
                      <p:embed/>
                      <p:pic>
                        <p:nvPicPr>
                          <p:cNvPr id="0" name="Picture 1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82" y="1255"/>
                            <a:ext cx="507"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26" name="Object 34"/>
              <p:cNvGraphicFramePr>
                <a:graphicFrameLocks noChangeAspect="1"/>
              </p:cNvGraphicFramePr>
              <p:nvPr/>
            </p:nvGraphicFramePr>
            <p:xfrm>
              <a:off x="4241" y="1289"/>
              <a:ext cx="359" cy="258"/>
            </p:xfrm>
            <a:graphic>
              <a:graphicData uri="http://schemas.openxmlformats.org/presentationml/2006/ole">
                <mc:AlternateContent xmlns:mc="http://schemas.openxmlformats.org/markup-compatibility/2006">
                  <mc:Choice xmlns:v="urn:schemas-microsoft-com:vml" Requires="v">
                    <p:oleObj spid="_x0000_s162078" name="Equation" r:id="rId15" imgW="355292" imgH="203024" progId="Equation.DSMT4">
                      <p:embed/>
                    </p:oleObj>
                  </mc:Choice>
                  <mc:Fallback>
                    <p:oleObj name="Equation" r:id="rId15" imgW="355292" imgH="203024" progId="Equation.DSMT4">
                      <p:embed/>
                      <p:pic>
                        <p:nvPicPr>
                          <p:cNvPr id="0" name="Picture 1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41" y="1289"/>
                            <a:ext cx="359"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27" name="Object 35"/>
              <p:cNvGraphicFramePr>
                <a:graphicFrameLocks noChangeAspect="1"/>
              </p:cNvGraphicFramePr>
              <p:nvPr/>
            </p:nvGraphicFramePr>
            <p:xfrm>
              <a:off x="3733" y="1185"/>
              <a:ext cx="314" cy="287"/>
            </p:xfrm>
            <a:graphic>
              <a:graphicData uri="http://schemas.openxmlformats.org/presentationml/2006/ole">
                <mc:AlternateContent xmlns:mc="http://schemas.openxmlformats.org/markup-compatibility/2006">
                  <mc:Choice xmlns:v="urn:schemas-microsoft-com:vml" Requires="v">
                    <p:oleObj spid="_x0000_s162079" name="公式" r:id="rId17" imgW="279279" imgH="203112" progId="Equation.3">
                      <p:embed/>
                    </p:oleObj>
                  </mc:Choice>
                  <mc:Fallback>
                    <p:oleObj name="公式" r:id="rId17" imgW="279279" imgH="203112" progId="Equation.3">
                      <p:embed/>
                      <p:pic>
                        <p:nvPicPr>
                          <p:cNvPr id="0" name="Picture 1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3" y="1185"/>
                            <a:ext cx="314"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28" name="Object 36"/>
              <p:cNvGraphicFramePr>
                <a:graphicFrameLocks noChangeAspect="1"/>
              </p:cNvGraphicFramePr>
              <p:nvPr/>
            </p:nvGraphicFramePr>
            <p:xfrm>
              <a:off x="4825" y="1134"/>
              <a:ext cx="337" cy="294"/>
            </p:xfrm>
            <a:graphic>
              <a:graphicData uri="http://schemas.openxmlformats.org/presentationml/2006/ole">
                <mc:AlternateContent xmlns:mc="http://schemas.openxmlformats.org/markup-compatibility/2006">
                  <mc:Choice xmlns:v="urn:schemas-microsoft-com:vml" Requires="v">
                    <p:oleObj spid="_x0000_s162080" name="公式" r:id="rId19" imgW="291973" imgH="203112" progId="Equation.3">
                      <p:embed/>
                    </p:oleObj>
                  </mc:Choice>
                  <mc:Fallback>
                    <p:oleObj name="公式" r:id="rId19" imgW="291973" imgH="203112" progId="Equation.3">
                      <p:embed/>
                      <p:pic>
                        <p:nvPicPr>
                          <p:cNvPr id="0" name="Picture 1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5" y="1134"/>
                            <a:ext cx="337"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29" name="Object 37"/>
              <p:cNvGraphicFramePr>
                <a:graphicFrameLocks noChangeAspect="1"/>
              </p:cNvGraphicFramePr>
              <p:nvPr/>
            </p:nvGraphicFramePr>
            <p:xfrm>
              <a:off x="2557" y="1474"/>
              <a:ext cx="153" cy="227"/>
            </p:xfrm>
            <a:graphic>
              <a:graphicData uri="http://schemas.openxmlformats.org/presentationml/2006/ole">
                <mc:AlternateContent xmlns:mc="http://schemas.openxmlformats.org/markup-compatibility/2006">
                  <mc:Choice xmlns:v="urn:schemas-microsoft-com:vml" Requires="v">
                    <p:oleObj spid="_x0000_s162081" name="公式" r:id="rId21" imgW="139579" imgH="164957" progId="Equation.3">
                      <p:embed/>
                    </p:oleObj>
                  </mc:Choice>
                  <mc:Fallback>
                    <p:oleObj name="公式" r:id="rId21" imgW="139579" imgH="164957" progId="Equation.3">
                      <p:embed/>
                      <p:pic>
                        <p:nvPicPr>
                          <p:cNvPr id="0" name="Picture 1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57" y="1474"/>
                            <a:ext cx="15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0" name="Object 38"/>
              <p:cNvGraphicFramePr>
                <a:graphicFrameLocks noChangeAspect="1"/>
              </p:cNvGraphicFramePr>
              <p:nvPr/>
            </p:nvGraphicFramePr>
            <p:xfrm>
              <a:off x="4825" y="1616"/>
              <a:ext cx="192" cy="227"/>
            </p:xfrm>
            <a:graphic>
              <a:graphicData uri="http://schemas.openxmlformats.org/presentationml/2006/ole">
                <mc:AlternateContent xmlns:mc="http://schemas.openxmlformats.org/markup-compatibility/2006">
                  <mc:Choice xmlns:v="urn:schemas-microsoft-com:vml" Requires="v">
                    <p:oleObj spid="_x0000_s162082" name="公式" r:id="rId23" imgW="139579" imgH="164957" progId="Equation.3">
                      <p:embed/>
                    </p:oleObj>
                  </mc:Choice>
                  <mc:Fallback>
                    <p:oleObj name="公式" r:id="rId23" imgW="139579" imgH="164957" progId="Equation.3">
                      <p:embed/>
                      <p:pic>
                        <p:nvPicPr>
                          <p:cNvPr id="0" name="Picture 1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25" y="1616"/>
                            <a:ext cx="192"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2268" y="1162"/>
              <a:ext cx="376" cy="303"/>
            </p:xfrm>
            <a:graphic>
              <a:graphicData uri="http://schemas.openxmlformats.org/presentationml/2006/ole">
                <mc:AlternateContent xmlns:mc="http://schemas.openxmlformats.org/markup-compatibility/2006">
                  <mc:Choice xmlns:v="urn:schemas-microsoft-com:vml" Requires="v">
                    <p:oleObj spid="_x0000_s162083" name="Equation" r:id="rId24" imgW="317225" imgH="203024" progId="Equation.DSMT4">
                      <p:embed/>
                    </p:oleObj>
                  </mc:Choice>
                  <mc:Fallback>
                    <p:oleObj name="Equation" r:id="rId24" imgW="317225" imgH="203024" progId="Equation.DSMT4">
                      <p:embed/>
                      <p:pic>
                        <p:nvPicPr>
                          <p:cNvPr id="0" name="Picture 1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68" y="1162"/>
                            <a:ext cx="376"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Text Box 40"/>
              <p:cNvSpPr txBox="1">
                <a:spLocks noChangeArrowheads="1"/>
              </p:cNvSpPr>
              <p:nvPr/>
            </p:nvSpPr>
            <p:spPr bwMode="auto">
              <a:xfrm>
                <a:off x="2103" y="1814"/>
                <a:ext cx="1475" cy="250"/>
              </a:xfrm>
              <a:prstGeom prst="rect">
                <a:avLst/>
              </a:prstGeom>
              <a:noFill/>
              <a:ln w="9525">
                <a:noFill/>
                <a:miter lim="800000"/>
                <a:headEnd/>
                <a:tailEnd/>
              </a:ln>
              <a:effectLst/>
            </p:spPr>
            <p:txBody>
              <a:bodyPr>
                <a:spAutoFit/>
              </a:bodyPr>
              <a:lstStyle/>
              <a:p>
                <a:pPr algn="ctr">
                  <a:spcBef>
                    <a:spcPct val="50000"/>
                  </a:spcBef>
                </a:pPr>
                <a:r>
                  <a:rPr kumimoji="0" lang="en-US" altLang="zh-CN" b="1" i="1">
                    <a:effectLst>
                      <a:outerShdw blurRad="38100" dist="38100" dir="2700000" algn="tl">
                        <a:srgbClr val="C0C0C0"/>
                      </a:outerShdw>
                    </a:effectLst>
                  </a:rPr>
                  <a:t>T</a:t>
                </a:r>
                <a:r>
                  <a:rPr kumimoji="0" lang="en-US" altLang="zh-CN" b="1">
                    <a:effectLst>
                      <a:outerShdw blurRad="38100" dist="38100" dir="2700000" algn="tl">
                        <a:srgbClr val="C0C0C0"/>
                      </a:outerShdw>
                    </a:effectLst>
                    <a:latin typeface="Arial" charset="0"/>
                  </a:rPr>
                  <a:t>——</a:t>
                </a:r>
                <a:r>
                  <a:rPr kumimoji="0" lang="zh-CN" altLang="en-US" b="1">
                    <a:effectLst>
                      <a:outerShdw blurRad="38100" dist="38100" dir="2700000" algn="tl">
                        <a:srgbClr val="C0C0C0"/>
                      </a:outerShdw>
                    </a:effectLst>
                    <a:latin typeface="Arial" charset="0"/>
                  </a:rPr>
                  <a:t>采样周期</a:t>
                </a:r>
              </a:p>
            </p:txBody>
          </p:sp>
        </p:grpSp>
        <p:sp>
          <p:nvSpPr>
            <p:cNvPr id="161833" name="Line 41"/>
            <p:cNvSpPr>
              <a:spLocks noChangeShapeType="1"/>
            </p:cNvSpPr>
            <p:nvPr/>
          </p:nvSpPr>
          <p:spPr bwMode="auto">
            <a:xfrm flipV="1">
              <a:off x="4921" y="1887"/>
              <a:ext cx="6" cy="681"/>
            </a:xfrm>
            <a:prstGeom prst="line">
              <a:avLst/>
            </a:prstGeom>
            <a:noFill/>
            <a:ln w="19050">
              <a:solidFill>
                <a:srgbClr val="000000"/>
              </a:solidFill>
              <a:round/>
              <a:headEnd/>
              <a:tailEnd/>
            </a:ln>
            <a:effectLst/>
          </p:spPr>
          <p:txBody>
            <a:bodyPr/>
            <a:lstStyle/>
            <a:p>
              <a:endParaRPr lang="zh-CN" altLang="en-US"/>
            </a:p>
          </p:txBody>
        </p:sp>
      </p:grpSp>
    </p:spTree>
  </p:cSld>
  <p:clrMapOvr>
    <a:masterClrMapping/>
  </p:clrMapOvr>
  <p:transition>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ChangeArrowheads="1"/>
          </p:cNvSpPr>
          <p:nvPr/>
        </p:nvSpPr>
        <p:spPr bwMode="auto">
          <a:xfrm>
            <a:off x="539750" y="260350"/>
            <a:ext cx="5915025" cy="850900"/>
          </a:xfrm>
          <a:prstGeom prst="rect">
            <a:avLst/>
          </a:prstGeom>
          <a:noFill/>
          <a:ln w="9525">
            <a:noFill/>
            <a:miter lim="800000"/>
            <a:headEnd/>
            <a:tailEnd/>
          </a:ln>
          <a:effectLst/>
        </p:spPr>
        <p:txBody>
          <a:bodyPr anchor="ctr"/>
          <a:lstStyle/>
          <a:p>
            <a:r>
              <a:rPr lang="zh-CN" altLang="en-US" sz="2800" b="1">
                <a:solidFill>
                  <a:srgbClr val="0033CC"/>
                </a:solidFill>
                <a:effectLst>
                  <a:outerShdw blurRad="38100" dist="38100" dir="2700000" algn="tl">
                    <a:srgbClr val="C0C0C0"/>
                  </a:outerShdw>
                </a:effectLst>
              </a:rPr>
              <a:t>（</a:t>
            </a:r>
            <a:r>
              <a:rPr lang="en-US" altLang="zh-CN" sz="2800" b="1">
                <a:solidFill>
                  <a:srgbClr val="0033CC"/>
                </a:solidFill>
                <a:effectLst>
                  <a:outerShdw blurRad="38100" dist="38100" dir="2700000" algn="tl">
                    <a:srgbClr val="C0C0C0"/>
                  </a:outerShdw>
                </a:effectLst>
              </a:rPr>
              <a:t>2.1</a:t>
            </a:r>
            <a:r>
              <a:rPr lang="zh-CN" altLang="en-US" sz="2800" b="1">
                <a:solidFill>
                  <a:srgbClr val="0033CC"/>
                </a:solidFill>
                <a:effectLst>
                  <a:outerShdw blurRad="38100" dist="38100" dir="2700000" algn="tl">
                    <a:srgbClr val="C0C0C0"/>
                  </a:outerShdw>
                </a:effectLst>
              </a:rPr>
              <a:t>）积分分离控制算法</a:t>
            </a:r>
          </a:p>
        </p:txBody>
      </p:sp>
      <p:sp>
        <p:nvSpPr>
          <p:cNvPr id="83973" name="Text Box 5"/>
          <p:cNvSpPr txBox="1">
            <a:spLocks noChangeArrowheads="1"/>
          </p:cNvSpPr>
          <p:nvPr/>
        </p:nvSpPr>
        <p:spPr bwMode="auto">
          <a:xfrm>
            <a:off x="539750" y="1196975"/>
            <a:ext cx="4895850" cy="457200"/>
          </a:xfrm>
          <a:prstGeom prst="rect">
            <a:avLst/>
          </a:prstGeom>
          <a:noFill/>
          <a:ln w="9525">
            <a:noFill/>
            <a:miter lim="800000"/>
            <a:headEnd/>
            <a:tailEnd/>
          </a:ln>
          <a:effectLst/>
        </p:spPr>
        <p:txBody>
          <a:bodyPr>
            <a:spAutoFit/>
          </a:bodyPr>
          <a:lstStyle/>
          <a:p>
            <a:r>
              <a:rPr kumimoji="0" lang="zh-CN" altLang="en-US" sz="2400" b="1">
                <a:solidFill>
                  <a:srgbClr val="BE2C14"/>
                </a:solidFill>
                <a:effectLst>
                  <a:outerShdw blurRad="38100" dist="38100" dir="2700000" algn="tl">
                    <a:srgbClr val="C0C0C0"/>
                  </a:outerShdw>
                </a:effectLst>
                <a:latin typeface="Arial" charset="0"/>
              </a:rPr>
              <a:t>（</a:t>
            </a:r>
            <a:r>
              <a:rPr kumimoji="0" lang="en-US" altLang="zh-CN" sz="2400" b="1">
                <a:solidFill>
                  <a:srgbClr val="BE2C14"/>
                </a:solidFill>
                <a:effectLst>
                  <a:outerShdw blurRad="38100" dist="38100" dir="2700000" algn="tl">
                    <a:srgbClr val="C0C0C0"/>
                  </a:outerShdw>
                </a:effectLst>
                <a:latin typeface="Arial" charset="0"/>
              </a:rPr>
              <a:t>1</a:t>
            </a:r>
            <a:r>
              <a:rPr kumimoji="0" lang="zh-CN" altLang="en-US" sz="2400" b="1">
                <a:solidFill>
                  <a:srgbClr val="BE2C14"/>
                </a:solidFill>
                <a:effectLst>
                  <a:outerShdw blurRad="38100" dist="38100" dir="2700000" algn="tl">
                    <a:srgbClr val="C0C0C0"/>
                  </a:outerShdw>
                </a:effectLst>
                <a:latin typeface="Arial" charset="0"/>
              </a:rPr>
              <a:t>）积分饱和的原因及影响</a:t>
            </a:r>
          </a:p>
        </p:txBody>
      </p:sp>
      <p:sp>
        <p:nvSpPr>
          <p:cNvPr id="83974" name="Text Box 6"/>
          <p:cNvSpPr txBox="1">
            <a:spLocks noChangeArrowheads="1"/>
          </p:cNvSpPr>
          <p:nvPr/>
        </p:nvSpPr>
        <p:spPr bwMode="auto">
          <a:xfrm>
            <a:off x="755650" y="1700213"/>
            <a:ext cx="7704138" cy="4664075"/>
          </a:xfrm>
          <a:prstGeom prst="rect">
            <a:avLst/>
          </a:prstGeom>
          <a:noFill/>
          <a:ln w="9525">
            <a:noFill/>
            <a:miter lim="800000"/>
            <a:headEnd/>
            <a:tailEnd/>
          </a:ln>
          <a:effectLst/>
        </p:spPr>
        <p:txBody>
          <a:bodyPr>
            <a:spAutoFit/>
          </a:bodyPr>
          <a:lstStyle/>
          <a:p>
            <a:pPr>
              <a:lnSpc>
                <a:spcPct val="125000"/>
              </a:lnSpc>
              <a:buFontTx/>
              <a:buChar char="•"/>
            </a:pPr>
            <a:r>
              <a:rPr kumimoji="0" lang="en-US" altLang="zh-CN" sz="2400" b="1">
                <a:effectLst>
                  <a:outerShdw blurRad="38100" dist="38100" dir="2700000" algn="tl">
                    <a:srgbClr val="C0C0C0"/>
                  </a:outerShdw>
                </a:effectLst>
                <a:latin typeface="Arial" charset="0"/>
              </a:rPr>
              <a:t>   </a:t>
            </a:r>
            <a:r>
              <a:rPr kumimoji="0" lang="zh-CN" altLang="en-US" sz="2400" b="1">
                <a:effectLst>
                  <a:outerShdw blurRad="38100" dist="38100" dir="2700000" algn="tl">
                    <a:srgbClr val="C0C0C0"/>
                  </a:outerShdw>
                </a:effectLst>
                <a:latin typeface="Arial" charset="0"/>
              </a:rPr>
              <a:t>控制系统在开工、停工或大幅度改变给定值时，系统会出现</a:t>
            </a:r>
            <a:r>
              <a:rPr kumimoji="0" lang="zh-CN" altLang="en-US" sz="2400" b="1">
                <a:solidFill>
                  <a:srgbClr val="FF3300"/>
                </a:solidFill>
                <a:effectLst>
                  <a:outerShdw blurRad="38100" dist="38100" dir="2700000" algn="tl">
                    <a:srgbClr val="C0C0C0"/>
                  </a:outerShdw>
                </a:effectLst>
                <a:latin typeface="Arial" charset="0"/>
              </a:rPr>
              <a:t>较大的偏差</a:t>
            </a:r>
            <a:r>
              <a:rPr kumimoji="0" lang="zh-CN" altLang="en-US" sz="2400" b="1">
                <a:effectLst>
                  <a:outerShdw blurRad="38100" dist="38100" dir="2700000" algn="tl">
                    <a:srgbClr val="C0C0C0"/>
                  </a:outerShdw>
                </a:effectLst>
                <a:latin typeface="Arial" charset="0"/>
              </a:rPr>
              <a:t>，不可能在短时间内消除，经过</a:t>
            </a:r>
            <a:r>
              <a:rPr kumimoji="0" lang="en-US" altLang="zh-CN" sz="2400" b="1">
                <a:effectLst>
                  <a:outerShdw blurRad="38100" dist="38100" dir="2700000" algn="tl">
                    <a:srgbClr val="C0C0C0"/>
                  </a:outerShdw>
                </a:effectLst>
                <a:latin typeface="Arial" charset="0"/>
              </a:rPr>
              <a:t>PID</a:t>
            </a:r>
            <a:r>
              <a:rPr kumimoji="0" lang="zh-CN" altLang="en-US" sz="2400" b="1">
                <a:effectLst>
                  <a:outerShdw blurRad="38100" dist="38100" dir="2700000" algn="tl">
                    <a:srgbClr val="C0C0C0"/>
                  </a:outerShdw>
                </a:effectLst>
                <a:latin typeface="Arial" charset="0"/>
              </a:rPr>
              <a:t>算法中积分项的累积后，可能会使</a:t>
            </a:r>
            <a:r>
              <a:rPr kumimoji="0" lang="zh-CN" altLang="en-US" sz="2400" b="1">
                <a:solidFill>
                  <a:srgbClr val="FF3300"/>
                </a:solidFill>
                <a:effectLst>
                  <a:outerShdw blurRad="38100" dist="38100" dir="2700000" algn="tl">
                    <a:srgbClr val="C0C0C0"/>
                  </a:outerShdw>
                </a:effectLst>
                <a:latin typeface="Arial" charset="0"/>
              </a:rPr>
              <a:t>控制作用 </a:t>
            </a:r>
            <a:r>
              <a:rPr kumimoji="0" lang="en-US" altLang="zh-CN" sz="2400" b="1">
                <a:solidFill>
                  <a:srgbClr val="FF3300"/>
                </a:solidFill>
                <a:effectLst>
                  <a:outerShdw blurRad="38100" dist="38100" dir="2700000" algn="tl">
                    <a:srgbClr val="C0C0C0"/>
                  </a:outerShdw>
                </a:effectLst>
                <a:latin typeface="Arial" charset="0"/>
              </a:rPr>
              <a:t>u(k) </a:t>
            </a:r>
            <a:r>
              <a:rPr kumimoji="0" lang="zh-CN" altLang="en-US" sz="2400" b="1">
                <a:solidFill>
                  <a:srgbClr val="FF3300"/>
                </a:solidFill>
                <a:effectLst>
                  <a:outerShdw blurRad="38100" dist="38100" dir="2700000" algn="tl">
                    <a:srgbClr val="C0C0C0"/>
                  </a:outerShdw>
                </a:effectLst>
                <a:latin typeface="Arial" charset="0"/>
              </a:rPr>
              <a:t>很大</a:t>
            </a:r>
            <a:r>
              <a:rPr kumimoji="0" lang="zh-CN" altLang="en-US" sz="2400" b="1">
                <a:effectLst>
                  <a:outerShdw blurRad="38100" dist="38100" dir="2700000" algn="tl">
                    <a:srgbClr val="C0C0C0"/>
                  </a:outerShdw>
                </a:effectLst>
                <a:latin typeface="Arial" charset="0"/>
              </a:rPr>
              <a:t>，甚至甚至超过执行机构由机械或物理性能所确定的极限，即控制量达到了</a:t>
            </a:r>
            <a:r>
              <a:rPr kumimoji="0" lang="zh-CN" altLang="en-US" sz="2400" b="1">
                <a:solidFill>
                  <a:srgbClr val="FF3300"/>
                </a:solidFill>
                <a:effectLst>
                  <a:outerShdw blurRad="38100" dist="38100" dir="2700000" algn="tl">
                    <a:srgbClr val="C0C0C0"/>
                  </a:outerShdw>
                </a:effectLst>
                <a:latin typeface="Arial" charset="0"/>
              </a:rPr>
              <a:t>饱和</a:t>
            </a:r>
            <a:r>
              <a:rPr kumimoji="0" lang="zh-CN" altLang="en-US" sz="2400" b="1">
                <a:effectLst>
                  <a:outerShdw blurRad="38100" dist="38100" dir="2700000" algn="tl">
                    <a:srgbClr val="C0C0C0"/>
                  </a:outerShdw>
                </a:effectLst>
                <a:latin typeface="Arial" charset="0"/>
              </a:rPr>
              <a:t>。</a:t>
            </a:r>
          </a:p>
          <a:p>
            <a:pPr>
              <a:lnSpc>
                <a:spcPct val="125000"/>
              </a:lnSpc>
              <a:buFontTx/>
              <a:buChar char="•"/>
            </a:pPr>
            <a:endParaRPr kumimoji="0" lang="zh-CN" altLang="en-US" sz="2400" b="1">
              <a:effectLst>
                <a:outerShdw blurRad="38100" dist="38100" dir="2700000" algn="tl">
                  <a:srgbClr val="C0C0C0"/>
                </a:outerShdw>
              </a:effectLst>
              <a:latin typeface="Arial" charset="0"/>
            </a:endParaRPr>
          </a:p>
          <a:p>
            <a:pPr>
              <a:lnSpc>
                <a:spcPct val="125000"/>
              </a:lnSpc>
              <a:buFontTx/>
              <a:buChar char="•"/>
            </a:pPr>
            <a:r>
              <a:rPr kumimoji="0" lang="zh-CN" altLang="en-US" sz="2400" b="1">
                <a:effectLst>
                  <a:outerShdw blurRad="38100" dist="38100" dir="2700000" algn="tl">
                    <a:srgbClr val="C0C0C0"/>
                  </a:outerShdw>
                </a:effectLst>
                <a:latin typeface="Arial" charset="0"/>
              </a:rPr>
              <a:t>  当控制量达到饱和后，闭环控制系统相当于被</a:t>
            </a:r>
            <a:r>
              <a:rPr kumimoji="0" lang="zh-CN" altLang="en-US" sz="2400" b="1">
                <a:solidFill>
                  <a:srgbClr val="FF3300"/>
                </a:solidFill>
                <a:effectLst>
                  <a:outerShdw blurRad="38100" dist="38100" dir="2700000" algn="tl">
                    <a:srgbClr val="C0C0C0"/>
                  </a:outerShdw>
                </a:effectLst>
                <a:latin typeface="Arial" charset="0"/>
              </a:rPr>
              <a:t>断开</a:t>
            </a:r>
            <a:r>
              <a:rPr kumimoji="0" lang="zh-CN" altLang="en-US" sz="2400" b="1">
                <a:effectLst>
                  <a:outerShdw blurRad="38100" dist="38100" dir="2700000" algn="tl">
                    <a:srgbClr val="C0C0C0"/>
                  </a:outerShdw>
                </a:effectLst>
                <a:latin typeface="Arial" charset="0"/>
              </a:rPr>
              <a:t>，积分器输出可能达到非常大的数值。当误差最终被减小下来时，积分可能已经变得相当大，以至于要花</a:t>
            </a:r>
            <a:r>
              <a:rPr kumimoji="0" lang="zh-CN" altLang="en-US" sz="2400" b="1">
                <a:solidFill>
                  <a:srgbClr val="FF3300"/>
                </a:solidFill>
                <a:effectLst>
                  <a:outerShdw blurRad="38100" dist="38100" dir="2700000" algn="tl">
                    <a:srgbClr val="C0C0C0"/>
                  </a:outerShdw>
                </a:effectLst>
                <a:latin typeface="Arial" charset="0"/>
              </a:rPr>
              <a:t>相当长的时间</a:t>
            </a:r>
            <a:r>
              <a:rPr kumimoji="0" lang="zh-CN" altLang="en-US" sz="2400" b="1">
                <a:effectLst>
                  <a:outerShdw blurRad="38100" dist="38100" dir="2700000" algn="tl">
                    <a:srgbClr val="C0C0C0"/>
                  </a:outerShdw>
                </a:effectLst>
                <a:latin typeface="Arial" charset="0"/>
              </a:rPr>
              <a:t>，积分才能回到正常值。</a:t>
            </a: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Text Box 4"/>
          <p:cNvSpPr txBox="1">
            <a:spLocks noChangeArrowheads="1"/>
          </p:cNvSpPr>
          <p:nvPr/>
        </p:nvSpPr>
        <p:spPr bwMode="auto">
          <a:xfrm>
            <a:off x="1166813" y="1706563"/>
            <a:ext cx="5926137" cy="457200"/>
          </a:xfrm>
          <a:prstGeom prst="rect">
            <a:avLst/>
          </a:prstGeom>
          <a:noFill/>
          <a:ln w="9525">
            <a:noFill/>
            <a:miter lim="800000"/>
            <a:headEnd/>
            <a:tailEnd/>
          </a:ln>
          <a:effectLst/>
        </p:spPr>
        <p:txBody>
          <a:bodyPr>
            <a:spAutoFit/>
          </a:bodyPr>
          <a:lstStyle/>
          <a:p>
            <a:endParaRPr kumimoji="0" lang="zh-CN" altLang="zh-CN" sz="2400">
              <a:effectLst>
                <a:outerShdw blurRad="38100" dist="38100" dir="2700000" algn="tl">
                  <a:srgbClr val="C0C0C0"/>
                </a:outerShdw>
              </a:effectLst>
              <a:latin typeface="Arial" charset="0"/>
            </a:endParaRPr>
          </a:p>
        </p:txBody>
      </p:sp>
      <p:sp>
        <p:nvSpPr>
          <p:cNvPr id="100357" name="Rectangle 5"/>
          <p:cNvSpPr>
            <a:spLocks noChangeArrowheads="1"/>
          </p:cNvSpPr>
          <p:nvPr/>
        </p:nvSpPr>
        <p:spPr bwMode="auto">
          <a:xfrm>
            <a:off x="755650" y="1557338"/>
            <a:ext cx="7920038" cy="3167062"/>
          </a:xfrm>
          <a:prstGeom prst="rect">
            <a:avLst/>
          </a:prstGeom>
          <a:noFill/>
          <a:ln w="9525">
            <a:noFill/>
            <a:miter lim="800000"/>
            <a:headEnd/>
            <a:tailEnd/>
          </a:ln>
          <a:effectLst/>
        </p:spPr>
        <p:txBody>
          <a:bodyPr/>
          <a:lstStyle/>
          <a:p>
            <a:pPr marL="342900" indent="-342900">
              <a:lnSpc>
                <a:spcPct val="150000"/>
              </a:lnSpc>
              <a:spcBef>
                <a:spcPct val="20000"/>
              </a:spcBef>
              <a:buFontTx/>
              <a:buChar char="•"/>
            </a:pPr>
            <a:r>
              <a:rPr lang="zh-CN" altLang="en-US" sz="2400" b="1">
                <a:effectLst>
                  <a:outerShdw blurRad="38100" dist="38100" dir="2700000" algn="tl">
                    <a:srgbClr val="C0C0C0"/>
                  </a:outerShdw>
                </a:effectLst>
              </a:rPr>
              <a:t>积分饱和使控制量不能根据被控量的误差，按控制算法进行调节，从而影响控制效果，其中最明显的结果是：</a:t>
            </a:r>
            <a:r>
              <a:rPr lang="zh-CN" altLang="en-US" sz="2400" b="1">
                <a:solidFill>
                  <a:srgbClr val="FF3300"/>
                </a:solidFill>
                <a:effectLst>
                  <a:outerShdw blurRad="38100" dist="38100" dir="2700000" algn="tl">
                    <a:srgbClr val="C0C0C0"/>
                  </a:outerShdw>
                </a:effectLst>
              </a:rPr>
              <a:t>系统超调增大，响应延迟</a:t>
            </a:r>
            <a:r>
              <a:rPr lang="zh-CN" altLang="en-US" sz="2400" b="1">
                <a:effectLst>
                  <a:outerShdw blurRad="38100" dist="38100" dir="2700000" algn="tl">
                    <a:srgbClr val="C0C0C0"/>
                  </a:outerShdw>
                </a:effectLst>
              </a:rPr>
              <a:t>。</a:t>
            </a:r>
          </a:p>
          <a:p>
            <a:pPr marL="342900" indent="-342900">
              <a:lnSpc>
                <a:spcPct val="150000"/>
              </a:lnSpc>
              <a:spcBef>
                <a:spcPct val="20000"/>
              </a:spcBef>
              <a:buFontTx/>
              <a:buChar char="•"/>
            </a:pPr>
            <a:endParaRPr lang="zh-CN" altLang="en-US" sz="2400" b="1">
              <a:effectLst>
                <a:outerShdw blurRad="38100" dist="38100" dir="2700000" algn="tl">
                  <a:srgbClr val="C0C0C0"/>
                </a:outerShdw>
              </a:effectLst>
            </a:endParaRPr>
          </a:p>
          <a:p>
            <a:pPr marL="342900" indent="-342900">
              <a:lnSpc>
                <a:spcPct val="150000"/>
              </a:lnSpc>
              <a:spcBef>
                <a:spcPct val="20000"/>
              </a:spcBef>
              <a:buFontTx/>
              <a:buChar char="•"/>
            </a:pPr>
            <a:r>
              <a:rPr lang="zh-CN" altLang="en-US" sz="2400" b="1">
                <a:effectLst>
                  <a:outerShdw blurRad="38100" dist="38100" dir="2700000" algn="tl">
                    <a:srgbClr val="C0C0C0"/>
                  </a:outerShdw>
                </a:effectLst>
              </a:rPr>
              <a:t>积分分离算法的思想是</a:t>
            </a:r>
            <a:r>
              <a:rPr lang="zh-CN" altLang="en-US" sz="2400" b="1">
                <a:solidFill>
                  <a:srgbClr val="0033CC"/>
                </a:solidFill>
                <a:effectLst>
                  <a:outerShdw blurRad="38100" dist="38100" dir="2700000" algn="tl">
                    <a:srgbClr val="C0C0C0"/>
                  </a:outerShdw>
                </a:effectLst>
              </a:rPr>
              <a:t>在</a:t>
            </a:r>
            <a:r>
              <a:rPr lang="en-US" altLang="zh-CN" sz="2400" b="1">
                <a:solidFill>
                  <a:srgbClr val="0033CC"/>
                </a:solidFill>
                <a:effectLst>
                  <a:outerShdw blurRad="38100" dist="38100" dir="2700000" algn="tl">
                    <a:srgbClr val="C0C0C0"/>
                  </a:outerShdw>
                </a:effectLst>
              </a:rPr>
              <a:t>e(k)</a:t>
            </a:r>
            <a:r>
              <a:rPr lang="zh-CN" altLang="en-US" sz="2400" b="1">
                <a:solidFill>
                  <a:srgbClr val="0033CC"/>
                </a:solidFill>
                <a:effectLst>
                  <a:outerShdw blurRad="38100" dist="38100" dir="2700000" algn="tl">
                    <a:srgbClr val="C0C0C0"/>
                  </a:outerShdw>
                </a:effectLst>
              </a:rPr>
              <a:t>较大时，取消积分作用</a:t>
            </a:r>
            <a:r>
              <a:rPr lang="zh-CN" altLang="en-US" sz="2400" b="1">
                <a:effectLst>
                  <a:outerShdw blurRad="38100" dist="38100" dir="2700000" algn="tl">
                    <a:srgbClr val="C0C0C0"/>
                  </a:outerShdw>
                </a:effectLst>
              </a:rPr>
              <a:t>；而</a:t>
            </a:r>
            <a:r>
              <a:rPr lang="zh-CN" altLang="en-US" sz="2400" b="1">
                <a:solidFill>
                  <a:srgbClr val="0033CC"/>
                </a:solidFill>
                <a:effectLst>
                  <a:outerShdw blurRad="38100" dist="38100" dir="2700000" algn="tl">
                    <a:srgbClr val="C0C0C0"/>
                  </a:outerShdw>
                </a:effectLst>
              </a:rPr>
              <a:t>在</a:t>
            </a:r>
            <a:r>
              <a:rPr lang="en-US" altLang="zh-CN" sz="2400" b="1">
                <a:solidFill>
                  <a:srgbClr val="0033CC"/>
                </a:solidFill>
                <a:effectLst>
                  <a:outerShdw blurRad="38100" dist="38100" dir="2700000" algn="tl">
                    <a:srgbClr val="C0C0C0"/>
                  </a:outerShdw>
                </a:effectLst>
              </a:rPr>
              <a:t>e(k)</a:t>
            </a:r>
            <a:r>
              <a:rPr lang="zh-CN" altLang="en-US" sz="2400" b="1">
                <a:solidFill>
                  <a:srgbClr val="0033CC"/>
                </a:solidFill>
                <a:effectLst>
                  <a:outerShdw blurRad="38100" dist="38100" dir="2700000" algn="tl">
                    <a:srgbClr val="C0C0C0"/>
                  </a:outerShdw>
                </a:effectLst>
              </a:rPr>
              <a:t>较小时将积分作用投入</a:t>
            </a:r>
            <a:r>
              <a:rPr lang="zh-CN" altLang="en-US" sz="2400" b="1">
                <a:effectLst>
                  <a:outerShdw blurRad="38100" dist="38100" dir="2700000" algn="tl">
                    <a:srgbClr val="C0C0C0"/>
                  </a:outerShdw>
                </a:effectLst>
              </a:rPr>
              <a:t>。</a:t>
            </a:r>
          </a:p>
        </p:txBody>
      </p:sp>
    </p:spTree>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468313" y="1052513"/>
            <a:ext cx="4679950" cy="604837"/>
          </a:xfrm>
          <a:prstGeom prst="rect">
            <a:avLst/>
          </a:prstGeom>
          <a:noFill/>
          <a:ln w="9525">
            <a:noFill/>
            <a:miter lim="800000"/>
            <a:headEnd/>
            <a:tailEnd/>
          </a:ln>
          <a:effectLst/>
        </p:spPr>
        <p:txBody>
          <a:bodyPr/>
          <a:lstStyle/>
          <a:p>
            <a:pPr marL="342900" indent="-342900">
              <a:spcBef>
                <a:spcPct val="20000"/>
              </a:spcBef>
            </a:pPr>
            <a:r>
              <a:rPr lang="zh-CN" altLang="en-US" sz="2800" b="1">
                <a:solidFill>
                  <a:srgbClr val="0033CC"/>
                </a:solidFill>
                <a:effectLst>
                  <a:outerShdw blurRad="38100" dist="38100" dir="2700000" algn="tl">
                    <a:srgbClr val="C0C0C0"/>
                  </a:outerShdw>
                </a:effectLst>
              </a:rPr>
              <a:t>（</a:t>
            </a:r>
            <a:r>
              <a:rPr lang="en-US" altLang="zh-CN" sz="2800" b="1">
                <a:solidFill>
                  <a:srgbClr val="0033CC"/>
                </a:solidFill>
                <a:effectLst>
                  <a:outerShdw blurRad="38100" dist="38100" dir="2700000" algn="tl">
                    <a:srgbClr val="C0C0C0"/>
                  </a:outerShdw>
                </a:effectLst>
              </a:rPr>
              <a:t>2</a:t>
            </a:r>
            <a:r>
              <a:rPr lang="zh-CN" altLang="en-US" sz="2800" b="1">
                <a:solidFill>
                  <a:srgbClr val="0033CC"/>
                </a:solidFill>
                <a:effectLst>
                  <a:outerShdw blurRad="38100" dist="38100" dir="2700000" algn="tl">
                    <a:srgbClr val="C0C0C0"/>
                  </a:outerShdw>
                </a:effectLst>
              </a:rPr>
              <a:t>）算法公式：</a:t>
            </a:r>
          </a:p>
        </p:txBody>
      </p:sp>
      <p:sp>
        <p:nvSpPr>
          <p:cNvPr id="107523" name="Rectangle 3"/>
          <p:cNvSpPr>
            <a:spLocks noChangeArrowheads="1"/>
          </p:cNvSpPr>
          <p:nvPr/>
        </p:nvSpPr>
        <p:spPr bwMode="auto">
          <a:xfrm>
            <a:off x="468313" y="4448175"/>
            <a:ext cx="8135937" cy="1501775"/>
          </a:xfrm>
          <a:prstGeom prst="rect">
            <a:avLst/>
          </a:prstGeom>
          <a:noFill/>
          <a:ln w="9525">
            <a:noFill/>
            <a:miter lim="800000"/>
            <a:headEnd/>
            <a:tailEnd/>
          </a:ln>
          <a:effectLst/>
        </p:spPr>
        <p:txBody>
          <a:bodyPr>
            <a:spAutoFit/>
          </a:bodyPr>
          <a:lstStyle/>
          <a:p>
            <a:pPr algn="ctr">
              <a:lnSpc>
                <a:spcPct val="110000"/>
              </a:lnSpc>
            </a:pPr>
            <a:endParaRPr lang="en-US" altLang="zh-CN" sz="2800" b="1">
              <a:effectLst>
                <a:outerShdw blurRad="38100" dist="38100" dir="2700000" algn="tl">
                  <a:srgbClr val="C0C0C0"/>
                </a:outerShdw>
              </a:effectLst>
            </a:endParaRPr>
          </a:p>
          <a:p>
            <a:pPr>
              <a:lnSpc>
                <a:spcPct val="110000"/>
              </a:lnSpc>
            </a:pPr>
            <a:r>
              <a:rPr lang="en-US" altLang="zh-CN" sz="2800" b="1">
                <a:effectLst>
                  <a:outerShdw blurRad="38100" dist="38100" dir="2700000" algn="tl">
                    <a:srgbClr val="C0C0C0"/>
                  </a:outerShdw>
                </a:effectLst>
              </a:rPr>
              <a:t> </a:t>
            </a:r>
            <a:r>
              <a:rPr lang="zh-CN" altLang="en-US" sz="2800" b="1">
                <a:solidFill>
                  <a:srgbClr val="0033CC"/>
                </a:solidFill>
                <a:effectLst>
                  <a:outerShdw blurRad="38100" dist="38100" dir="2700000" algn="tl">
                    <a:srgbClr val="C0C0C0"/>
                  </a:outerShdw>
                </a:effectLst>
              </a:rPr>
              <a:t>当偏差绝对值 </a:t>
            </a:r>
            <a:r>
              <a:rPr lang="zh-CN" altLang="en-US" sz="2800" b="1">
                <a:solidFill>
                  <a:srgbClr val="0033CC"/>
                </a:solidFill>
                <a:effectLst>
                  <a:outerShdw blurRad="38100" dist="38100" dir="2700000" algn="tl">
                    <a:srgbClr val="C0C0C0"/>
                  </a:outerShdw>
                </a:effectLst>
                <a:latin typeface="宋体" pitchFamily="2" charset="-122"/>
              </a:rPr>
              <a:t>≥</a:t>
            </a:r>
            <a:r>
              <a:rPr lang="en-US" altLang="zh-CN" sz="2800" b="1">
                <a:solidFill>
                  <a:srgbClr val="0033CC"/>
                </a:solidFill>
                <a:effectLst>
                  <a:outerShdw blurRad="38100" dist="38100" dir="2700000" algn="tl">
                    <a:srgbClr val="C0C0C0"/>
                  </a:outerShdw>
                </a:effectLst>
              </a:rPr>
              <a:t>A </a:t>
            </a:r>
            <a:r>
              <a:rPr lang="zh-CN" altLang="en-US" sz="2800" b="1">
                <a:solidFill>
                  <a:srgbClr val="0033CC"/>
                </a:solidFill>
                <a:effectLst>
                  <a:outerShdw blurRad="38100" dist="38100" dir="2700000" algn="tl">
                    <a:srgbClr val="C0C0C0"/>
                  </a:outerShdw>
                </a:effectLst>
              </a:rPr>
              <a:t>时，积分不起作用</a:t>
            </a:r>
            <a:r>
              <a:rPr lang="en-US" altLang="zh-CN" sz="2800" b="1">
                <a:solidFill>
                  <a:srgbClr val="0033CC"/>
                </a:solidFill>
                <a:effectLst>
                  <a:outerShdw blurRad="38100" dist="38100" dir="2700000" algn="tl">
                    <a:srgbClr val="C0C0C0"/>
                  </a:outerShdw>
                </a:effectLst>
              </a:rPr>
              <a:t>—</a:t>
            </a:r>
            <a:r>
              <a:rPr lang="en-US" altLang="zh-CN" sz="2800" b="1">
                <a:solidFill>
                  <a:srgbClr val="FF3300"/>
                </a:solidFill>
                <a:effectLst>
                  <a:outerShdw blurRad="38100" dist="38100" dir="2700000" algn="tl">
                    <a:srgbClr val="C0C0C0"/>
                  </a:outerShdw>
                </a:effectLst>
              </a:rPr>
              <a:t>PD</a:t>
            </a:r>
            <a:r>
              <a:rPr lang="zh-CN" altLang="en-US" sz="2800" b="1">
                <a:solidFill>
                  <a:srgbClr val="FF3300"/>
                </a:solidFill>
                <a:effectLst>
                  <a:outerShdw blurRad="38100" dist="38100" dir="2700000" algn="tl">
                    <a:srgbClr val="C0C0C0"/>
                  </a:outerShdw>
                </a:effectLst>
              </a:rPr>
              <a:t>控制</a:t>
            </a:r>
            <a:endParaRPr lang="zh-CN" altLang="en-US" sz="2800" b="1">
              <a:solidFill>
                <a:srgbClr val="0033CC"/>
              </a:solidFill>
              <a:effectLst>
                <a:outerShdw blurRad="38100" dist="38100" dir="2700000" algn="tl">
                  <a:srgbClr val="C0C0C0"/>
                </a:outerShdw>
              </a:effectLst>
            </a:endParaRPr>
          </a:p>
          <a:p>
            <a:pPr>
              <a:lnSpc>
                <a:spcPct val="110000"/>
              </a:lnSpc>
            </a:pPr>
            <a:r>
              <a:rPr lang="zh-CN" altLang="en-US" sz="2800" b="1">
                <a:solidFill>
                  <a:srgbClr val="0033CC"/>
                </a:solidFill>
                <a:effectLst>
                  <a:outerShdw blurRad="38100" dist="38100" dir="2700000" algn="tl">
                    <a:srgbClr val="C0C0C0"/>
                  </a:outerShdw>
                </a:effectLst>
              </a:rPr>
              <a:t> 当偏差绝对值 </a:t>
            </a:r>
            <a:r>
              <a:rPr lang="en-US" altLang="zh-CN" sz="2800" b="1">
                <a:solidFill>
                  <a:srgbClr val="0033CC"/>
                </a:solidFill>
                <a:effectLst>
                  <a:outerShdw blurRad="38100" dist="38100" dir="2700000" algn="tl">
                    <a:srgbClr val="C0C0C0"/>
                  </a:outerShdw>
                </a:effectLst>
              </a:rPr>
              <a:t>&lt; A </a:t>
            </a:r>
            <a:r>
              <a:rPr lang="zh-CN" altLang="en-US" sz="2800" b="1">
                <a:solidFill>
                  <a:srgbClr val="0033CC"/>
                </a:solidFill>
                <a:effectLst>
                  <a:outerShdw blurRad="38100" dist="38100" dir="2700000" algn="tl">
                    <a:srgbClr val="C0C0C0"/>
                  </a:outerShdw>
                </a:effectLst>
              </a:rPr>
              <a:t>时， 积分起作用</a:t>
            </a:r>
            <a:r>
              <a:rPr lang="zh-CN" altLang="en-US" sz="2800" b="1">
                <a:effectLst>
                  <a:outerShdw blurRad="38100" dist="38100" dir="2700000" algn="tl">
                    <a:srgbClr val="C0C0C0"/>
                  </a:outerShdw>
                </a:effectLst>
                <a:latin typeface="Arial" charset="0"/>
              </a:rPr>
              <a:t> </a:t>
            </a:r>
            <a:r>
              <a:rPr lang="en-US" altLang="zh-CN" sz="2800" b="1">
                <a:solidFill>
                  <a:srgbClr val="0033CC"/>
                </a:solidFill>
                <a:effectLst>
                  <a:outerShdw blurRad="38100" dist="38100" dir="2700000" algn="tl">
                    <a:srgbClr val="C0C0C0"/>
                  </a:outerShdw>
                </a:effectLst>
              </a:rPr>
              <a:t>—</a:t>
            </a:r>
            <a:r>
              <a:rPr lang="en-US" altLang="zh-CN" sz="2800" b="1">
                <a:solidFill>
                  <a:srgbClr val="FF3300"/>
                </a:solidFill>
                <a:effectLst>
                  <a:outerShdw blurRad="38100" dist="38100" dir="2700000" algn="tl">
                    <a:srgbClr val="C0C0C0"/>
                  </a:outerShdw>
                </a:effectLst>
              </a:rPr>
              <a:t>PID</a:t>
            </a:r>
            <a:r>
              <a:rPr lang="zh-CN" altLang="en-US" sz="2800" b="1">
                <a:solidFill>
                  <a:srgbClr val="FF3300"/>
                </a:solidFill>
                <a:effectLst>
                  <a:outerShdw blurRad="38100" dist="38100" dir="2700000" algn="tl">
                    <a:srgbClr val="C0C0C0"/>
                  </a:outerShdw>
                </a:effectLst>
              </a:rPr>
              <a:t>控制</a:t>
            </a:r>
          </a:p>
        </p:txBody>
      </p:sp>
      <p:graphicFrame>
        <p:nvGraphicFramePr>
          <p:cNvPr id="107525" name="Object 5"/>
          <p:cNvGraphicFramePr>
            <a:graphicFrameLocks noGrp="1" noChangeAspect="1"/>
          </p:cNvGraphicFramePr>
          <p:nvPr>
            <p:ph idx="4294967295"/>
          </p:nvPr>
        </p:nvGraphicFramePr>
        <p:xfrm>
          <a:off x="676275" y="1484313"/>
          <a:ext cx="7105650" cy="1019175"/>
        </p:xfrm>
        <a:graphic>
          <a:graphicData uri="http://schemas.openxmlformats.org/presentationml/2006/ole">
            <mc:AlternateContent xmlns:mc="http://schemas.openxmlformats.org/markup-compatibility/2006">
              <mc:Choice xmlns:v="urn:schemas-microsoft-com:vml" Requires="v">
                <p:oleObj spid="_x0000_s107588" name="Equation" r:id="rId3" imgW="3098800" imgH="444500" progId="Equation.DSMT4">
                  <p:embed/>
                </p:oleObj>
              </mc:Choice>
              <mc:Fallback>
                <p:oleObj name="Equation" r:id="rId3" imgW="3098800" imgH="444500" progId="Equation.DSMT4">
                  <p:embed/>
                  <p:pic>
                    <p:nvPicPr>
                      <p:cNvPr id="0" name="Picture 2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5" y="1484313"/>
                        <a:ext cx="710565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6" name="Object 6"/>
          <p:cNvGraphicFramePr>
            <a:graphicFrameLocks noGrp="1" noChangeAspect="1"/>
          </p:cNvGraphicFramePr>
          <p:nvPr>
            <p:ph idx="4294967295"/>
          </p:nvPr>
        </p:nvGraphicFramePr>
        <p:xfrm>
          <a:off x="611188" y="3451225"/>
          <a:ext cx="3730625" cy="1057275"/>
        </p:xfrm>
        <a:graphic>
          <a:graphicData uri="http://schemas.openxmlformats.org/presentationml/2006/ole">
            <mc:AlternateContent xmlns:mc="http://schemas.openxmlformats.org/markup-compatibility/2006">
              <mc:Choice xmlns:v="urn:schemas-microsoft-com:vml" Requires="v">
                <p:oleObj spid="_x0000_s107589" name="Equation" r:id="rId5" imgW="1612900" imgH="457200" progId="Equation.DSMT4">
                  <p:embed/>
                </p:oleObj>
              </mc:Choice>
              <mc:Fallback>
                <p:oleObj name="Equation" r:id="rId5" imgW="1612900" imgH="457200" progId="Equation.DSMT4">
                  <p:embed/>
                  <p:pic>
                    <p:nvPicPr>
                      <p:cNvPr id="0" name="Picture 2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451225"/>
                        <a:ext cx="3730625"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7" name="Object 7"/>
          <p:cNvGraphicFramePr>
            <a:graphicFrameLocks noChangeAspect="1"/>
          </p:cNvGraphicFramePr>
          <p:nvPr/>
        </p:nvGraphicFramePr>
        <p:xfrm>
          <a:off x="539750" y="2414588"/>
          <a:ext cx="539750" cy="647700"/>
        </p:xfrm>
        <a:graphic>
          <a:graphicData uri="http://schemas.openxmlformats.org/presentationml/2006/ole">
            <mc:AlternateContent xmlns:mc="http://schemas.openxmlformats.org/markup-compatibility/2006">
              <mc:Choice xmlns:v="urn:schemas-microsoft-com:vml" Requires="v">
                <p:oleObj spid="_x0000_s107590" name="Equation" r:id="rId7" imgW="190500" imgH="228600" progId="Equation.DSMT4">
                  <p:embed/>
                </p:oleObj>
              </mc:Choice>
              <mc:Fallback>
                <p:oleObj name="Equation" r:id="rId7" imgW="190500" imgH="228600" progId="Equation.DSMT4">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2414588"/>
                        <a:ext cx="5397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8" name="Line 8"/>
          <p:cNvSpPr>
            <a:spLocks noChangeShapeType="1"/>
          </p:cNvSpPr>
          <p:nvPr/>
        </p:nvSpPr>
        <p:spPr bwMode="auto">
          <a:xfrm>
            <a:off x="1271588" y="2781300"/>
            <a:ext cx="649287" cy="0"/>
          </a:xfrm>
          <a:prstGeom prst="line">
            <a:avLst/>
          </a:prstGeom>
          <a:noFill/>
          <a:ln w="28575">
            <a:solidFill>
              <a:srgbClr val="000000"/>
            </a:solidFill>
            <a:round/>
            <a:headEnd/>
            <a:tailEnd/>
          </a:ln>
          <a:effectLst/>
        </p:spPr>
        <p:txBody>
          <a:bodyPr/>
          <a:lstStyle/>
          <a:p>
            <a:endParaRPr lang="zh-CN" altLang="en-US"/>
          </a:p>
        </p:txBody>
      </p:sp>
      <p:sp>
        <p:nvSpPr>
          <p:cNvPr id="107529" name="Text Box 9"/>
          <p:cNvSpPr txBox="1">
            <a:spLocks noChangeArrowheads="1"/>
          </p:cNvSpPr>
          <p:nvPr/>
        </p:nvSpPr>
        <p:spPr bwMode="auto">
          <a:xfrm>
            <a:off x="2063750" y="2419350"/>
            <a:ext cx="2016125" cy="519113"/>
          </a:xfrm>
          <a:prstGeom prst="rect">
            <a:avLst/>
          </a:prstGeom>
          <a:noFill/>
          <a:ln w="9525">
            <a:noFill/>
            <a:miter lim="800000"/>
            <a:headEnd/>
            <a:tailEnd/>
          </a:ln>
          <a:effectLst/>
        </p:spPr>
        <p:txBody>
          <a:bodyPr>
            <a:spAutoFit/>
          </a:bodyPr>
          <a:lstStyle/>
          <a:p>
            <a:pPr>
              <a:spcBef>
                <a:spcPct val="50000"/>
              </a:spcBef>
            </a:pPr>
            <a:r>
              <a:rPr kumimoji="0" lang="zh-CN" altLang="en-US" sz="2800" b="1">
                <a:effectLst>
                  <a:outerShdw blurRad="38100" dist="38100" dir="2700000" algn="tl">
                    <a:srgbClr val="C0C0C0"/>
                  </a:outerShdw>
                </a:effectLst>
                <a:latin typeface="Arial" charset="0"/>
              </a:rPr>
              <a:t>逻辑系数</a:t>
            </a:r>
          </a:p>
        </p:txBody>
      </p:sp>
      <p:sp>
        <p:nvSpPr>
          <p:cNvPr id="107530" name="Rectangle 10"/>
          <p:cNvSpPr>
            <a:spLocks noChangeArrowheads="1"/>
          </p:cNvSpPr>
          <p:nvPr/>
        </p:nvSpPr>
        <p:spPr bwMode="auto">
          <a:xfrm>
            <a:off x="4014788" y="2439988"/>
            <a:ext cx="4392612" cy="519112"/>
          </a:xfrm>
          <a:prstGeom prst="rect">
            <a:avLst/>
          </a:prstGeom>
          <a:noFill/>
          <a:ln w="9525">
            <a:noFill/>
            <a:miter lim="800000"/>
            <a:headEnd/>
            <a:tailEnd/>
          </a:ln>
          <a:effectLst/>
        </p:spPr>
        <p:txBody>
          <a:bodyPr>
            <a:spAutoFit/>
          </a:bodyPr>
          <a:lstStyle/>
          <a:p>
            <a:pPr algn="ctr"/>
            <a:r>
              <a:rPr lang="en-US" altLang="zh-CN" sz="2800" b="1">
                <a:effectLst>
                  <a:outerShdw blurRad="38100" dist="38100" dir="2700000" algn="tl">
                    <a:srgbClr val="C0C0C0"/>
                  </a:outerShdw>
                </a:effectLst>
              </a:rPr>
              <a:t>A       </a:t>
            </a:r>
            <a:r>
              <a:rPr lang="en-US" altLang="zh-CN" sz="2800" b="1">
                <a:effectLst>
                  <a:outerShdw blurRad="38100" dist="38100" dir="2700000" algn="tl">
                    <a:srgbClr val="C0C0C0"/>
                  </a:outerShdw>
                </a:effectLst>
                <a:latin typeface="Arial" charset="0"/>
              </a:rPr>
              <a:t> </a:t>
            </a:r>
            <a:r>
              <a:rPr lang="zh-CN" altLang="en-US" sz="2800" b="1">
                <a:effectLst>
                  <a:outerShdw blurRad="38100" dist="38100" dir="2700000" algn="tl">
                    <a:srgbClr val="C0C0C0"/>
                  </a:outerShdw>
                </a:effectLst>
                <a:latin typeface="Arial" charset="0"/>
              </a:rPr>
              <a:t>预先设定的门限值</a:t>
            </a:r>
          </a:p>
        </p:txBody>
      </p:sp>
      <p:sp>
        <p:nvSpPr>
          <p:cNvPr id="107531" name="Line 11"/>
          <p:cNvSpPr>
            <a:spLocks noChangeShapeType="1"/>
          </p:cNvSpPr>
          <p:nvPr/>
        </p:nvSpPr>
        <p:spPr bwMode="auto">
          <a:xfrm>
            <a:off x="4576763" y="2708275"/>
            <a:ext cx="649287" cy="0"/>
          </a:xfrm>
          <a:prstGeom prst="line">
            <a:avLst/>
          </a:prstGeom>
          <a:noFill/>
          <a:ln w="28575">
            <a:solidFill>
              <a:srgbClr val="000000"/>
            </a:solidFill>
            <a:round/>
            <a:headEnd/>
            <a:tailEnd/>
          </a:ln>
          <a:effectLst/>
        </p:spPr>
        <p:txBody>
          <a:bodyPr/>
          <a:lstStyle/>
          <a:p>
            <a:endParaRPr lang="zh-CN" altLang="en-US"/>
          </a:p>
        </p:txBody>
      </p:sp>
      <p:grpSp>
        <p:nvGrpSpPr>
          <p:cNvPr id="107532" name="Group 12"/>
          <p:cNvGrpSpPr>
            <a:grpSpLocks/>
          </p:cNvGrpSpPr>
          <p:nvPr/>
        </p:nvGrpSpPr>
        <p:grpSpPr bwMode="auto">
          <a:xfrm>
            <a:off x="4427538" y="3068638"/>
            <a:ext cx="4537075" cy="1728787"/>
            <a:chOff x="1065" y="2840"/>
            <a:chExt cx="2798" cy="1294"/>
          </a:xfrm>
        </p:grpSpPr>
        <p:sp>
          <p:nvSpPr>
            <p:cNvPr id="107533" name="Text Box 13"/>
            <p:cNvSpPr txBox="1">
              <a:spLocks noChangeArrowheads="1"/>
            </p:cNvSpPr>
            <p:nvPr/>
          </p:nvSpPr>
          <p:spPr bwMode="auto">
            <a:xfrm>
              <a:off x="1065" y="2840"/>
              <a:ext cx="454" cy="273"/>
            </a:xfrm>
            <a:prstGeom prst="rect">
              <a:avLst/>
            </a:prstGeom>
            <a:noFill/>
            <a:ln w="9525">
              <a:noFill/>
              <a:miter lim="800000"/>
              <a:headEnd/>
              <a:tailEnd/>
            </a:ln>
          </p:spPr>
          <p:txBody>
            <a:bodyPr/>
            <a:lstStyle/>
            <a:p>
              <a:pPr algn="just"/>
              <a:r>
                <a:rPr kumimoji="0" lang="en-US" altLang="zh-CN" sz="1800" b="1" i="1">
                  <a:effectLst>
                    <a:outerShdw blurRad="38100" dist="38100" dir="2700000" algn="tl">
                      <a:srgbClr val="C0C0C0"/>
                    </a:outerShdw>
                  </a:effectLst>
                </a:rPr>
                <a:t>e</a:t>
              </a:r>
              <a:r>
                <a:rPr kumimoji="0" lang="en-US" altLang="zh-CN" sz="1800" b="1">
                  <a:effectLst>
                    <a:outerShdw blurRad="38100" dist="38100" dir="2700000" algn="tl">
                      <a:srgbClr val="C0C0C0"/>
                    </a:outerShdw>
                  </a:effectLst>
                </a:rPr>
                <a:t>(</a:t>
              </a:r>
              <a:r>
                <a:rPr kumimoji="0" lang="en-US" altLang="zh-CN" sz="1800" b="1" i="1">
                  <a:effectLst>
                    <a:outerShdw blurRad="38100" dist="38100" dir="2700000" algn="tl">
                      <a:srgbClr val="C0C0C0"/>
                    </a:outerShdw>
                  </a:effectLst>
                </a:rPr>
                <a:t>k</a:t>
              </a:r>
              <a:r>
                <a:rPr kumimoji="0" lang="en-US" altLang="zh-CN" sz="1800" b="1">
                  <a:effectLst>
                    <a:outerShdw blurRad="38100" dist="38100" dir="2700000" algn="tl">
                      <a:srgbClr val="C0C0C0"/>
                    </a:outerShdw>
                  </a:effectLst>
                </a:rPr>
                <a:t>)</a:t>
              </a:r>
              <a:endParaRPr kumimoji="0" lang="en-US" altLang="zh-CN" sz="1800" b="1">
                <a:effectLst>
                  <a:outerShdw blurRad="38100" dist="38100" dir="2700000" algn="tl">
                    <a:srgbClr val="C0C0C0"/>
                  </a:outerShdw>
                </a:effectLst>
                <a:latin typeface="Arial" charset="0"/>
              </a:endParaRPr>
            </a:p>
          </p:txBody>
        </p:sp>
        <p:sp>
          <p:nvSpPr>
            <p:cNvPr id="107534" name="Text Box 14"/>
            <p:cNvSpPr txBox="1">
              <a:spLocks noChangeArrowheads="1"/>
            </p:cNvSpPr>
            <p:nvPr/>
          </p:nvSpPr>
          <p:spPr bwMode="auto">
            <a:xfrm>
              <a:off x="3515" y="3453"/>
              <a:ext cx="348" cy="281"/>
            </a:xfrm>
            <a:prstGeom prst="rect">
              <a:avLst/>
            </a:prstGeom>
            <a:noFill/>
            <a:ln w="9525">
              <a:noFill/>
              <a:miter lim="800000"/>
              <a:headEnd/>
              <a:tailEnd/>
            </a:ln>
          </p:spPr>
          <p:txBody>
            <a:bodyPr/>
            <a:lstStyle/>
            <a:p>
              <a:pPr algn="just"/>
              <a:r>
                <a:rPr kumimoji="0" lang="en-US" altLang="zh-CN" sz="1800" b="1" i="1">
                  <a:effectLst>
                    <a:outerShdw blurRad="38100" dist="38100" dir="2700000" algn="tl">
                      <a:srgbClr val="C0C0C0"/>
                    </a:outerShdw>
                  </a:effectLst>
                </a:rPr>
                <a:t>k</a:t>
              </a:r>
              <a:endParaRPr kumimoji="0" lang="en-US" altLang="zh-CN" sz="1800" b="1">
                <a:effectLst>
                  <a:outerShdw blurRad="38100" dist="38100" dir="2700000" algn="tl">
                    <a:srgbClr val="C0C0C0"/>
                  </a:outerShdw>
                </a:effectLst>
                <a:latin typeface="Arial" charset="0"/>
              </a:endParaRPr>
            </a:p>
          </p:txBody>
        </p:sp>
        <p:sp>
          <p:nvSpPr>
            <p:cNvPr id="107535" name="Text Box 15"/>
            <p:cNvSpPr txBox="1">
              <a:spLocks noChangeArrowheads="1"/>
            </p:cNvSpPr>
            <p:nvPr/>
          </p:nvSpPr>
          <p:spPr bwMode="auto">
            <a:xfrm>
              <a:off x="1192" y="3455"/>
              <a:ext cx="327" cy="315"/>
            </a:xfrm>
            <a:prstGeom prst="rect">
              <a:avLst/>
            </a:prstGeom>
            <a:noFill/>
            <a:ln w="9525">
              <a:noFill/>
              <a:miter lim="800000"/>
              <a:headEnd/>
              <a:tailEnd/>
            </a:ln>
          </p:spPr>
          <p:txBody>
            <a:bodyPr/>
            <a:lstStyle/>
            <a:p>
              <a:pPr algn="just"/>
              <a:r>
                <a:rPr kumimoji="0" lang="en-US" altLang="zh-CN" sz="1800" b="1">
                  <a:effectLst>
                    <a:outerShdw blurRad="38100" dist="38100" dir="2700000" algn="tl">
                      <a:srgbClr val="C0C0C0"/>
                    </a:outerShdw>
                  </a:effectLst>
                </a:rPr>
                <a:t>0</a:t>
              </a:r>
              <a:endParaRPr kumimoji="0" lang="en-US" altLang="zh-CN" sz="1800" b="1">
                <a:effectLst>
                  <a:outerShdw blurRad="38100" dist="38100" dir="2700000" algn="tl">
                    <a:srgbClr val="C0C0C0"/>
                  </a:outerShdw>
                </a:effectLst>
                <a:latin typeface="Arial" charset="0"/>
              </a:endParaRPr>
            </a:p>
          </p:txBody>
        </p:sp>
        <p:sp>
          <p:nvSpPr>
            <p:cNvPr id="107536" name="Text Box 16"/>
            <p:cNvSpPr txBox="1">
              <a:spLocks noChangeArrowheads="1"/>
            </p:cNvSpPr>
            <p:nvPr/>
          </p:nvSpPr>
          <p:spPr bwMode="auto">
            <a:xfrm>
              <a:off x="1160" y="3185"/>
              <a:ext cx="473" cy="358"/>
            </a:xfrm>
            <a:prstGeom prst="rect">
              <a:avLst/>
            </a:prstGeom>
            <a:noFill/>
            <a:ln w="9525">
              <a:noFill/>
              <a:miter lim="800000"/>
              <a:headEnd/>
              <a:tailEnd/>
            </a:ln>
          </p:spPr>
          <p:txBody>
            <a:bodyPr/>
            <a:lstStyle/>
            <a:p>
              <a:pPr algn="just"/>
              <a:r>
                <a:rPr kumimoji="0" lang="en-US" altLang="zh-CN" sz="1800" b="1" i="1">
                  <a:effectLst>
                    <a:outerShdw blurRad="38100" dist="38100" dir="2700000" algn="tl">
                      <a:srgbClr val="C0C0C0"/>
                    </a:outerShdw>
                  </a:effectLst>
                </a:rPr>
                <a:t>A</a:t>
              </a:r>
              <a:endParaRPr kumimoji="0" lang="en-US" altLang="zh-CN" sz="1800" b="1">
                <a:effectLst>
                  <a:outerShdw blurRad="38100" dist="38100" dir="2700000" algn="tl">
                    <a:srgbClr val="C0C0C0"/>
                  </a:outerShdw>
                </a:effectLst>
                <a:latin typeface="Arial" charset="0"/>
              </a:endParaRPr>
            </a:p>
          </p:txBody>
        </p:sp>
        <p:sp>
          <p:nvSpPr>
            <p:cNvPr id="107537" name="Text Box 17"/>
            <p:cNvSpPr txBox="1">
              <a:spLocks noChangeArrowheads="1"/>
            </p:cNvSpPr>
            <p:nvPr/>
          </p:nvSpPr>
          <p:spPr bwMode="auto">
            <a:xfrm>
              <a:off x="1125" y="3694"/>
              <a:ext cx="440" cy="280"/>
            </a:xfrm>
            <a:prstGeom prst="rect">
              <a:avLst/>
            </a:prstGeom>
            <a:noFill/>
            <a:ln w="9525">
              <a:noFill/>
              <a:miter lim="800000"/>
              <a:headEnd/>
              <a:tailEnd/>
            </a:ln>
          </p:spPr>
          <p:txBody>
            <a:bodyPr/>
            <a:lstStyle/>
            <a:p>
              <a:pPr algn="just"/>
              <a:r>
                <a:rPr kumimoji="0" lang="en-US" altLang="zh-CN" sz="1800" b="1" i="1">
                  <a:effectLst>
                    <a:outerShdw blurRad="38100" dist="38100" dir="2700000" algn="tl">
                      <a:srgbClr val="C0C0C0"/>
                    </a:outerShdw>
                  </a:effectLst>
                </a:rPr>
                <a:t>-A</a:t>
              </a:r>
              <a:endParaRPr kumimoji="0" lang="en-US" altLang="zh-CN" sz="1800" b="1">
                <a:effectLst>
                  <a:outerShdw blurRad="38100" dist="38100" dir="2700000" algn="tl">
                    <a:srgbClr val="C0C0C0"/>
                  </a:outerShdw>
                </a:effectLst>
                <a:latin typeface="Arial" charset="0"/>
              </a:endParaRPr>
            </a:p>
          </p:txBody>
        </p:sp>
        <p:sp>
          <p:nvSpPr>
            <p:cNvPr id="107538" name="Line 18"/>
            <p:cNvSpPr>
              <a:spLocks noChangeShapeType="1"/>
            </p:cNvSpPr>
            <p:nvPr/>
          </p:nvSpPr>
          <p:spPr bwMode="auto">
            <a:xfrm>
              <a:off x="2624" y="3826"/>
              <a:ext cx="0" cy="239"/>
            </a:xfrm>
            <a:prstGeom prst="line">
              <a:avLst/>
            </a:prstGeom>
            <a:noFill/>
            <a:ln w="28575">
              <a:solidFill>
                <a:schemeClr val="accent1"/>
              </a:solidFill>
              <a:round/>
              <a:headEnd type="none" w="sm" len="sm"/>
              <a:tailEnd type="triangle" w="sm" len="sm"/>
            </a:ln>
          </p:spPr>
          <p:txBody>
            <a:bodyPr/>
            <a:lstStyle/>
            <a:p>
              <a:endParaRPr lang="zh-CN" altLang="en-US"/>
            </a:p>
          </p:txBody>
        </p:sp>
        <p:sp>
          <p:nvSpPr>
            <p:cNvPr id="107539" name="Line 19"/>
            <p:cNvSpPr>
              <a:spLocks noChangeShapeType="1"/>
            </p:cNvSpPr>
            <p:nvPr/>
          </p:nvSpPr>
          <p:spPr bwMode="auto">
            <a:xfrm flipH="1" flipV="1">
              <a:off x="1406" y="2929"/>
              <a:ext cx="0" cy="1160"/>
            </a:xfrm>
            <a:prstGeom prst="line">
              <a:avLst/>
            </a:prstGeom>
            <a:noFill/>
            <a:ln w="19050">
              <a:solidFill>
                <a:srgbClr val="000000"/>
              </a:solidFill>
              <a:round/>
              <a:headEnd/>
              <a:tailEnd type="triangle" w="sm" len="sm"/>
            </a:ln>
          </p:spPr>
          <p:txBody>
            <a:bodyPr/>
            <a:lstStyle/>
            <a:p>
              <a:endParaRPr lang="zh-CN" altLang="en-US"/>
            </a:p>
          </p:txBody>
        </p:sp>
        <p:sp>
          <p:nvSpPr>
            <p:cNvPr id="107540" name="Rectangle 20"/>
            <p:cNvSpPr>
              <a:spLocks noChangeArrowheads="1"/>
            </p:cNvSpPr>
            <p:nvPr/>
          </p:nvSpPr>
          <p:spPr bwMode="auto">
            <a:xfrm>
              <a:off x="1406" y="3294"/>
              <a:ext cx="1934" cy="522"/>
            </a:xfrm>
            <a:prstGeom prst="rect">
              <a:avLst/>
            </a:prstGeom>
            <a:solidFill>
              <a:srgbClr val="B3D002"/>
            </a:solidFill>
            <a:ln w="9525">
              <a:noFill/>
              <a:miter lim="800000"/>
              <a:headEnd/>
              <a:tailEnd/>
            </a:ln>
          </p:spPr>
          <p:txBody>
            <a:bodyPr/>
            <a:lstStyle/>
            <a:p>
              <a:endParaRPr lang="zh-CN" altLang="en-US"/>
            </a:p>
          </p:txBody>
        </p:sp>
        <p:grpSp>
          <p:nvGrpSpPr>
            <p:cNvPr id="107541" name="Group 21"/>
            <p:cNvGrpSpPr>
              <a:grpSpLocks/>
            </p:cNvGrpSpPr>
            <p:nvPr/>
          </p:nvGrpSpPr>
          <p:grpSpPr bwMode="auto">
            <a:xfrm>
              <a:off x="1882" y="2976"/>
              <a:ext cx="742" cy="306"/>
              <a:chOff x="1882" y="2976"/>
              <a:chExt cx="742" cy="306"/>
            </a:xfrm>
          </p:grpSpPr>
          <p:sp>
            <p:nvSpPr>
              <p:cNvPr id="107542" name="Line 22"/>
              <p:cNvSpPr>
                <a:spLocks noChangeShapeType="1"/>
              </p:cNvSpPr>
              <p:nvPr/>
            </p:nvSpPr>
            <p:spPr bwMode="auto">
              <a:xfrm flipV="1">
                <a:off x="2624" y="3022"/>
                <a:ext cx="0" cy="260"/>
              </a:xfrm>
              <a:prstGeom prst="line">
                <a:avLst/>
              </a:prstGeom>
              <a:noFill/>
              <a:ln w="28575">
                <a:solidFill>
                  <a:schemeClr val="accent1"/>
                </a:solidFill>
                <a:round/>
                <a:headEnd type="none" w="sm" len="sm"/>
                <a:tailEnd type="triangle" w="sm" len="sm"/>
              </a:ln>
            </p:spPr>
            <p:txBody>
              <a:bodyPr/>
              <a:lstStyle/>
              <a:p>
                <a:endParaRPr lang="zh-CN" altLang="en-US"/>
              </a:p>
            </p:txBody>
          </p:sp>
          <p:sp>
            <p:nvSpPr>
              <p:cNvPr id="107543" name="AutoShape 23"/>
              <p:cNvSpPr>
                <a:spLocks noChangeArrowheads="1"/>
              </p:cNvSpPr>
              <p:nvPr/>
            </p:nvSpPr>
            <p:spPr bwMode="auto">
              <a:xfrm>
                <a:off x="1882" y="2976"/>
                <a:ext cx="499" cy="250"/>
              </a:xfrm>
              <a:prstGeom prst="cloudCallout">
                <a:avLst>
                  <a:gd name="adj1" fmla="val 94287"/>
                  <a:gd name="adj2" fmla="val 15199"/>
                </a:avLst>
              </a:prstGeom>
              <a:solidFill>
                <a:schemeClr val="accent1"/>
              </a:solidFill>
              <a:ln w="9525">
                <a:solidFill>
                  <a:schemeClr val="accent1"/>
                </a:solidFill>
                <a:round/>
                <a:headEnd/>
                <a:tailEnd/>
              </a:ln>
              <a:effectLst/>
            </p:spPr>
            <p:txBody>
              <a:bodyPr/>
              <a:lstStyle/>
              <a:p>
                <a:pPr algn="ctr"/>
                <a:r>
                  <a:rPr lang="en-US" altLang="zh-CN" b="1"/>
                  <a:t>PD</a:t>
                </a:r>
              </a:p>
            </p:txBody>
          </p:sp>
        </p:grpSp>
        <p:sp>
          <p:nvSpPr>
            <p:cNvPr id="107544" name="AutoShape 24"/>
            <p:cNvSpPr>
              <a:spLocks noChangeArrowheads="1"/>
            </p:cNvSpPr>
            <p:nvPr/>
          </p:nvSpPr>
          <p:spPr bwMode="auto">
            <a:xfrm>
              <a:off x="1814" y="3884"/>
              <a:ext cx="499" cy="250"/>
            </a:xfrm>
            <a:prstGeom prst="cloudCallout">
              <a:avLst>
                <a:gd name="adj1" fmla="val 106912"/>
                <a:gd name="adj2" fmla="val -19602"/>
              </a:avLst>
            </a:prstGeom>
            <a:solidFill>
              <a:schemeClr val="accent1"/>
            </a:solidFill>
            <a:ln w="9525">
              <a:noFill/>
              <a:round/>
              <a:headEnd/>
              <a:tailEnd/>
            </a:ln>
            <a:effectLst/>
          </p:spPr>
          <p:txBody>
            <a:bodyPr/>
            <a:lstStyle/>
            <a:p>
              <a:pPr algn="ctr"/>
              <a:r>
                <a:rPr lang="en-US" altLang="zh-CN" b="1"/>
                <a:t>PD</a:t>
              </a:r>
            </a:p>
          </p:txBody>
        </p:sp>
        <p:sp>
          <p:nvSpPr>
            <p:cNvPr id="107545" name="Line 25"/>
            <p:cNvSpPr>
              <a:spLocks noChangeShapeType="1"/>
            </p:cNvSpPr>
            <p:nvPr/>
          </p:nvSpPr>
          <p:spPr bwMode="auto">
            <a:xfrm>
              <a:off x="1392" y="3569"/>
              <a:ext cx="2166" cy="0"/>
            </a:xfrm>
            <a:prstGeom prst="line">
              <a:avLst/>
            </a:prstGeom>
            <a:noFill/>
            <a:ln w="19050">
              <a:solidFill>
                <a:srgbClr val="000000"/>
              </a:solidFill>
              <a:round/>
              <a:headEnd/>
              <a:tailEnd type="triangle" w="sm" len="sm"/>
            </a:ln>
          </p:spPr>
          <p:txBody>
            <a:bodyPr/>
            <a:lstStyle/>
            <a:p>
              <a:endParaRPr lang="zh-CN" altLang="en-US"/>
            </a:p>
          </p:txBody>
        </p:sp>
        <p:sp>
          <p:nvSpPr>
            <p:cNvPr id="107546" name="Text Box 26"/>
            <p:cNvSpPr txBox="1">
              <a:spLocks noChangeArrowheads="1"/>
            </p:cNvSpPr>
            <p:nvPr/>
          </p:nvSpPr>
          <p:spPr bwMode="auto">
            <a:xfrm>
              <a:off x="2064" y="3362"/>
              <a:ext cx="635" cy="297"/>
            </a:xfrm>
            <a:prstGeom prst="rect">
              <a:avLst/>
            </a:prstGeom>
            <a:noFill/>
            <a:ln w="9525">
              <a:noFill/>
              <a:miter lim="800000"/>
              <a:headEnd/>
              <a:tailEnd/>
            </a:ln>
            <a:effectLst/>
          </p:spPr>
          <p:txBody>
            <a:bodyPr>
              <a:spAutoFit/>
            </a:bodyPr>
            <a:lstStyle/>
            <a:p>
              <a:pPr>
                <a:spcBef>
                  <a:spcPct val="50000"/>
                </a:spcBef>
              </a:pPr>
              <a:r>
                <a:rPr lang="en-US" altLang="zh-CN" b="1">
                  <a:solidFill>
                    <a:srgbClr val="FF0000"/>
                  </a:solidFill>
                </a:rPr>
                <a:t>PID</a:t>
              </a:r>
            </a:p>
          </p:txBody>
        </p:sp>
        <p:sp>
          <p:nvSpPr>
            <p:cNvPr id="107547" name="Line 27"/>
            <p:cNvSpPr>
              <a:spLocks noChangeShapeType="1"/>
            </p:cNvSpPr>
            <p:nvPr/>
          </p:nvSpPr>
          <p:spPr bwMode="auto">
            <a:xfrm flipV="1">
              <a:off x="1403" y="3294"/>
              <a:ext cx="1925" cy="0"/>
            </a:xfrm>
            <a:prstGeom prst="line">
              <a:avLst/>
            </a:prstGeom>
            <a:noFill/>
            <a:ln w="28575">
              <a:solidFill>
                <a:srgbClr val="0033CC"/>
              </a:solidFill>
              <a:round/>
              <a:headEnd/>
              <a:tailEnd/>
            </a:ln>
          </p:spPr>
          <p:txBody>
            <a:bodyPr/>
            <a:lstStyle/>
            <a:p>
              <a:endParaRPr lang="zh-CN" altLang="en-US"/>
            </a:p>
          </p:txBody>
        </p:sp>
        <p:sp>
          <p:nvSpPr>
            <p:cNvPr id="107548" name="Line 28"/>
            <p:cNvSpPr>
              <a:spLocks noChangeShapeType="1"/>
            </p:cNvSpPr>
            <p:nvPr/>
          </p:nvSpPr>
          <p:spPr bwMode="auto">
            <a:xfrm flipV="1">
              <a:off x="1403" y="3816"/>
              <a:ext cx="1925" cy="0"/>
            </a:xfrm>
            <a:prstGeom prst="line">
              <a:avLst/>
            </a:prstGeom>
            <a:noFill/>
            <a:ln w="28575">
              <a:solidFill>
                <a:srgbClr val="0033CC"/>
              </a:solidFill>
              <a:round/>
              <a:headEnd/>
              <a:tailEnd/>
            </a:ln>
          </p:spPr>
          <p:txBody>
            <a:bodyP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07532"/>
                                        </p:tgtEl>
                                        <p:attrNameLst>
                                          <p:attrName>style.visibility</p:attrName>
                                        </p:attrNameLst>
                                      </p:cBhvr>
                                      <p:to>
                                        <p:strVal val="visible"/>
                                      </p:to>
                                    </p:set>
                                    <p:animEffect transition="in" filter="checkerboard(across)">
                                      <p:cBhvr>
                                        <p:cTn id="7" dur="500"/>
                                        <p:tgtEl>
                                          <p:spTgt spid="107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518" name="Group 22"/>
          <p:cNvGrpSpPr>
            <a:grpSpLocks/>
          </p:cNvGrpSpPr>
          <p:nvPr/>
        </p:nvGrpSpPr>
        <p:grpSpPr bwMode="auto">
          <a:xfrm>
            <a:off x="4284663" y="1557338"/>
            <a:ext cx="4465637" cy="2093912"/>
            <a:chOff x="2699" y="981"/>
            <a:chExt cx="2813" cy="1319"/>
          </a:xfrm>
        </p:grpSpPr>
        <p:sp>
          <p:nvSpPr>
            <p:cNvPr id="106499" name="Text Box 3"/>
            <p:cNvSpPr txBox="1">
              <a:spLocks noChangeArrowheads="1"/>
            </p:cNvSpPr>
            <p:nvPr/>
          </p:nvSpPr>
          <p:spPr bwMode="auto">
            <a:xfrm>
              <a:off x="2699" y="981"/>
              <a:ext cx="716" cy="358"/>
            </a:xfrm>
            <a:prstGeom prst="rect">
              <a:avLst/>
            </a:prstGeom>
            <a:noFill/>
            <a:ln w="9525">
              <a:noFill/>
              <a:miter lim="800000"/>
              <a:headEnd/>
              <a:tailEnd/>
            </a:ln>
          </p:spPr>
          <p:txBody>
            <a:bodyPr/>
            <a:lstStyle/>
            <a:p>
              <a:pPr algn="just"/>
              <a:r>
                <a:rPr kumimoji="0" lang="en-US" altLang="zh-CN" sz="1800" b="1" i="1">
                  <a:effectLst>
                    <a:outerShdw blurRad="38100" dist="38100" dir="2700000" algn="tl">
                      <a:srgbClr val="C0C0C0"/>
                    </a:outerShdw>
                  </a:effectLst>
                </a:rPr>
                <a:t>e</a:t>
              </a:r>
              <a:r>
                <a:rPr kumimoji="0" lang="en-US" altLang="zh-CN" sz="1800" b="1">
                  <a:effectLst>
                    <a:outerShdw blurRad="38100" dist="38100" dir="2700000" algn="tl">
                      <a:srgbClr val="C0C0C0"/>
                    </a:outerShdw>
                  </a:effectLst>
                </a:rPr>
                <a:t>(</a:t>
              </a:r>
              <a:r>
                <a:rPr kumimoji="0" lang="en-US" altLang="zh-CN" sz="1800" b="1" i="1">
                  <a:effectLst>
                    <a:outerShdw blurRad="38100" dist="38100" dir="2700000" algn="tl">
                      <a:srgbClr val="C0C0C0"/>
                    </a:outerShdw>
                  </a:effectLst>
                </a:rPr>
                <a:t>k</a:t>
              </a:r>
              <a:r>
                <a:rPr kumimoji="0" lang="en-US" altLang="zh-CN" sz="1800" b="1">
                  <a:effectLst>
                    <a:outerShdw blurRad="38100" dist="38100" dir="2700000" algn="tl">
                      <a:srgbClr val="C0C0C0"/>
                    </a:outerShdw>
                  </a:effectLst>
                </a:rPr>
                <a:t>)</a:t>
              </a:r>
              <a:endParaRPr kumimoji="0" lang="en-US" altLang="zh-CN" sz="1800" b="1">
                <a:effectLst>
                  <a:outerShdw blurRad="38100" dist="38100" dir="2700000" algn="tl">
                    <a:srgbClr val="C0C0C0"/>
                  </a:outerShdw>
                </a:effectLst>
                <a:latin typeface="Arial" charset="0"/>
              </a:endParaRPr>
            </a:p>
          </p:txBody>
        </p:sp>
        <p:sp>
          <p:nvSpPr>
            <p:cNvPr id="106500" name="Text Box 4"/>
            <p:cNvSpPr txBox="1">
              <a:spLocks noChangeArrowheads="1"/>
            </p:cNvSpPr>
            <p:nvPr/>
          </p:nvSpPr>
          <p:spPr bwMode="auto">
            <a:xfrm>
              <a:off x="4982" y="1653"/>
              <a:ext cx="530" cy="358"/>
            </a:xfrm>
            <a:prstGeom prst="rect">
              <a:avLst/>
            </a:prstGeom>
            <a:noFill/>
            <a:ln w="9525">
              <a:noFill/>
              <a:miter lim="800000"/>
              <a:headEnd/>
              <a:tailEnd/>
            </a:ln>
          </p:spPr>
          <p:txBody>
            <a:bodyPr/>
            <a:lstStyle/>
            <a:p>
              <a:pPr algn="just"/>
              <a:r>
                <a:rPr kumimoji="0" lang="en-US" altLang="zh-CN" sz="1800" b="1" i="1">
                  <a:effectLst>
                    <a:outerShdw blurRad="38100" dist="38100" dir="2700000" algn="tl">
                      <a:srgbClr val="C0C0C0"/>
                    </a:outerShdw>
                  </a:effectLst>
                </a:rPr>
                <a:t>k</a:t>
              </a:r>
              <a:endParaRPr kumimoji="0" lang="en-US" altLang="zh-CN" sz="1800" b="1">
                <a:effectLst>
                  <a:outerShdw blurRad="38100" dist="38100" dir="2700000" algn="tl">
                    <a:srgbClr val="C0C0C0"/>
                  </a:outerShdw>
                </a:effectLst>
                <a:latin typeface="Arial" charset="0"/>
              </a:endParaRPr>
            </a:p>
          </p:txBody>
        </p:sp>
        <p:sp>
          <p:nvSpPr>
            <p:cNvPr id="106501" name="Text Box 5"/>
            <p:cNvSpPr txBox="1">
              <a:spLocks noChangeArrowheads="1"/>
            </p:cNvSpPr>
            <p:nvPr/>
          </p:nvSpPr>
          <p:spPr bwMode="auto">
            <a:xfrm>
              <a:off x="2803" y="1551"/>
              <a:ext cx="473" cy="358"/>
            </a:xfrm>
            <a:prstGeom prst="rect">
              <a:avLst/>
            </a:prstGeom>
            <a:noFill/>
            <a:ln w="9525">
              <a:noFill/>
              <a:miter lim="800000"/>
              <a:headEnd/>
              <a:tailEnd/>
            </a:ln>
          </p:spPr>
          <p:txBody>
            <a:bodyPr/>
            <a:lstStyle/>
            <a:p>
              <a:pPr algn="just"/>
              <a:r>
                <a:rPr kumimoji="0" lang="en-US" altLang="zh-CN" sz="1800" b="1">
                  <a:effectLst>
                    <a:outerShdw blurRad="38100" dist="38100" dir="2700000" algn="tl">
                      <a:srgbClr val="C0C0C0"/>
                    </a:outerShdw>
                  </a:effectLst>
                </a:rPr>
                <a:t>0</a:t>
              </a:r>
              <a:endParaRPr kumimoji="0" lang="en-US" altLang="zh-CN" sz="1800" b="1">
                <a:effectLst>
                  <a:outerShdw blurRad="38100" dist="38100" dir="2700000" algn="tl">
                    <a:srgbClr val="C0C0C0"/>
                  </a:outerShdw>
                </a:effectLst>
                <a:latin typeface="Arial" charset="0"/>
              </a:endParaRPr>
            </a:p>
          </p:txBody>
        </p:sp>
        <p:sp>
          <p:nvSpPr>
            <p:cNvPr id="106502" name="Line 6"/>
            <p:cNvSpPr>
              <a:spLocks noChangeShapeType="1"/>
            </p:cNvSpPr>
            <p:nvPr/>
          </p:nvSpPr>
          <p:spPr bwMode="auto">
            <a:xfrm flipV="1">
              <a:off x="3082" y="1968"/>
              <a:ext cx="1925" cy="0"/>
            </a:xfrm>
            <a:prstGeom prst="line">
              <a:avLst/>
            </a:prstGeom>
            <a:noFill/>
            <a:ln w="9525">
              <a:solidFill>
                <a:srgbClr val="000000"/>
              </a:solidFill>
              <a:prstDash val="dash"/>
              <a:round/>
              <a:headEnd/>
              <a:tailEnd/>
            </a:ln>
          </p:spPr>
          <p:txBody>
            <a:bodyPr/>
            <a:lstStyle/>
            <a:p>
              <a:endParaRPr lang="zh-CN" altLang="en-US"/>
            </a:p>
          </p:txBody>
        </p:sp>
        <p:sp>
          <p:nvSpPr>
            <p:cNvPr id="106503" name="Text Box 7"/>
            <p:cNvSpPr txBox="1">
              <a:spLocks noChangeArrowheads="1"/>
            </p:cNvSpPr>
            <p:nvPr/>
          </p:nvSpPr>
          <p:spPr bwMode="auto">
            <a:xfrm>
              <a:off x="2793" y="1291"/>
              <a:ext cx="601" cy="358"/>
            </a:xfrm>
            <a:prstGeom prst="rect">
              <a:avLst/>
            </a:prstGeom>
            <a:noFill/>
            <a:ln w="9525">
              <a:noFill/>
              <a:miter lim="800000"/>
              <a:headEnd/>
              <a:tailEnd/>
            </a:ln>
          </p:spPr>
          <p:txBody>
            <a:bodyPr/>
            <a:lstStyle/>
            <a:p>
              <a:pPr algn="just"/>
              <a:r>
                <a:rPr kumimoji="0" lang="en-US" altLang="zh-CN" sz="1800" b="1" i="1">
                  <a:effectLst>
                    <a:outerShdw blurRad="38100" dist="38100" dir="2700000" algn="tl">
                      <a:srgbClr val="C0C0C0"/>
                    </a:outerShdw>
                  </a:effectLst>
                </a:rPr>
                <a:t>A</a:t>
              </a:r>
              <a:endParaRPr kumimoji="0" lang="en-US" altLang="zh-CN" sz="1800" b="1">
                <a:effectLst>
                  <a:outerShdw blurRad="38100" dist="38100" dir="2700000" algn="tl">
                    <a:srgbClr val="C0C0C0"/>
                  </a:outerShdw>
                </a:effectLst>
                <a:latin typeface="Arial" charset="0"/>
              </a:endParaRPr>
            </a:p>
          </p:txBody>
        </p:sp>
        <p:sp>
          <p:nvSpPr>
            <p:cNvPr id="106504" name="Text Box 8"/>
            <p:cNvSpPr txBox="1">
              <a:spLocks noChangeArrowheads="1"/>
            </p:cNvSpPr>
            <p:nvPr/>
          </p:nvSpPr>
          <p:spPr bwMode="auto">
            <a:xfrm>
              <a:off x="2758" y="1790"/>
              <a:ext cx="473" cy="358"/>
            </a:xfrm>
            <a:prstGeom prst="rect">
              <a:avLst/>
            </a:prstGeom>
            <a:noFill/>
            <a:ln w="9525">
              <a:noFill/>
              <a:miter lim="800000"/>
              <a:headEnd/>
              <a:tailEnd/>
            </a:ln>
          </p:spPr>
          <p:txBody>
            <a:bodyPr/>
            <a:lstStyle/>
            <a:p>
              <a:pPr algn="just"/>
              <a:r>
                <a:rPr kumimoji="0" lang="en-US" altLang="zh-CN" sz="1800" b="1" i="1">
                  <a:effectLst>
                    <a:outerShdw blurRad="38100" dist="38100" dir="2700000" algn="tl">
                      <a:srgbClr val="C0C0C0"/>
                    </a:outerShdw>
                  </a:effectLst>
                </a:rPr>
                <a:t>-A</a:t>
              </a:r>
              <a:endParaRPr kumimoji="0" lang="en-US" altLang="zh-CN" sz="1800" b="1">
                <a:effectLst>
                  <a:outerShdw blurRad="38100" dist="38100" dir="2700000" algn="tl">
                    <a:srgbClr val="C0C0C0"/>
                  </a:outerShdw>
                </a:effectLst>
                <a:latin typeface="Arial" charset="0"/>
              </a:endParaRPr>
            </a:p>
          </p:txBody>
        </p:sp>
        <p:sp>
          <p:nvSpPr>
            <p:cNvPr id="106505" name="Line 9"/>
            <p:cNvSpPr>
              <a:spLocks noChangeShapeType="1"/>
            </p:cNvSpPr>
            <p:nvPr/>
          </p:nvSpPr>
          <p:spPr bwMode="auto">
            <a:xfrm flipV="1">
              <a:off x="4303" y="1194"/>
              <a:ext cx="0" cy="260"/>
            </a:xfrm>
            <a:prstGeom prst="line">
              <a:avLst/>
            </a:prstGeom>
            <a:noFill/>
            <a:ln w="9525">
              <a:solidFill>
                <a:srgbClr val="000000"/>
              </a:solidFill>
              <a:round/>
              <a:headEnd type="none" w="sm" len="sm"/>
              <a:tailEnd type="triangle" w="sm" len="sm"/>
            </a:ln>
          </p:spPr>
          <p:txBody>
            <a:bodyPr/>
            <a:lstStyle/>
            <a:p>
              <a:endParaRPr lang="zh-CN" altLang="en-US"/>
            </a:p>
          </p:txBody>
        </p:sp>
        <p:sp>
          <p:nvSpPr>
            <p:cNvPr id="106506" name="Line 10"/>
            <p:cNvSpPr>
              <a:spLocks noChangeShapeType="1"/>
            </p:cNvSpPr>
            <p:nvPr/>
          </p:nvSpPr>
          <p:spPr bwMode="auto">
            <a:xfrm>
              <a:off x="4303" y="1963"/>
              <a:ext cx="0" cy="239"/>
            </a:xfrm>
            <a:prstGeom prst="line">
              <a:avLst/>
            </a:prstGeom>
            <a:noFill/>
            <a:ln w="9525">
              <a:solidFill>
                <a:srgbClr val="000000"/>
              </a:solidFill>
              <a:round/>
              <a:headEnd type="none" w="sm" len="sm"/>
              <a:tailEnd type="triangle" w="sm" len="sm"/>
            </a:ln>
          </p:spPr>
          <p:txBody>
            <a:bodyPr/>
            <a:lstStyle/>
            <a:p>
              <a:endParaRPr lang="zh-CN" altLang="en-US"/>
            </a:p>
          </p:txBody>
        </p:sp>
        <p:sp>
          <p:nvSpPr>
            <p:cNvPr id="106507" name="Text Box 11"/>
            <p:cNvSpPr txBox="1">
              <a:spLocks noChangeArrowheads="1"/>
            </p:cNvSpPr>
            <p:nvPr/>
          </p:nvSpPr>
          <p:spPr bwMode="auto">
            <a:xfrm>
              <a:off x="4257" y="1118"/>
              <a:ext cx="565" cy="358"/>
            </a:xfrm>
            <a:prstGeom prst="rect">
              <a:avLst/>
            </a:prstGeom>
            <a:noFill/>
            <a:ln w="9525">
              <a:noFill/>
              <a:miter lim="800000"/>
              <a:headEnd/>
              <a:tailEnd/>
            </a:ln>
          </p:spPr>
          <p:txBody>
            <a:bodyPr/>
            <a:lstStyle/>
            <a:p>
              <a:pPr algn="just"/>
              <a:r>
                <a:rPr kumimoji="0" lang="en-US" altLang="zh-CN" sz="1800" b="1">
                  <a:effectLst>
                    <a:outerShdw blurRad="38100" dist="38100" dir="2700000" algn="tl">
                      <a:srgbClr val="C0C0C0"/>
                    </a:outerShdw>
                  </a:effectLst>
                </a:rPr>
                <a:t>PD</a:t>
              </a:r>
              <a:endParaRPr kumimoji="0" lang="en-US" altLang="zh-CN" sz="1800" b="1">
                <a:effectLst>
                  <a:outerShdw blurRad="38100" dist="38100" dir="2700000" algn="tl">
                    <a:srgbClr val="C0C0C0"/>
                  </a:outerShdw>
                </a:effectLst>
                <a:latin typeface="Arial" charset="0"/>
              </a:endParaRPr>
            </a:p>
          </p:txBody>
        </p:sp>
        <p:sp>
          <p:nvSpPr>
            <p:cNvPr id="106508" name="Text Box 12"/>
            <p:cNvSpPr txBox="1">
              <a:spLocks noChangeArrowheads="1"/>
            </p:cNvSpPr>
            <p:nvPr/>
          </p:nvSpPr>
          <p:spPr bwMode="auto">
            <a:xfrm>
              <a:off x="4279" y="1942"/>
              <a:ext cx="542" cy="358"/>
            </a:xfrm>
            <a:prstGeom prst="rect">
              <a:avLst/>
            </a:prstGeom>
            <a:noFill/>
            <a:ln w="9525">
              <a:noFill/>
              <a:miter lim="800000"/>
              <a:headEnd/>
              <a:tailEnd/>
            </a:ln>
          </p:spPr>
          <p:txBody>
            <a:bodyPr/>
            <a:lstStyle/>
            <a:p>
              <a:pPr algn="just"/>
              <a:r>
                <a:rPr kumimoji="0" lang="en-US" altLang="zh-CN" sz="1800" b="1">
                  <a:effectLst>
                    <a:outerShdw blurRad="38100" dist="38100" dir="2700000" algn="tl">
                      <a:srgbClr val="C0C0C0"/>
                    </a:outerShdw>
                  </a:effectLst>
                </a:rPr>
                <a:t>PD</a:t>
              </a:r>
              <a:endParaRPr kumimoji="0" lang="en-US" altLang="zh-CN" sz="1800" b="1">
                <a:effectLst>
                  <a:outerShdw blurRad="38100" dist="38100" dir="2700000" algn="tl">
                    <a:srgbClr val="C0C0C0"/>
                  </a:outerShdw>
                </a:effectLst>
                <a:latin typeface="Arial" charset="0"/>
              </a:endParaRPr>
            </a:p>
          </p:txBody>
        </p:sp>
        <p:sp>
          <p:nvSpPr>
            <p:cNvPr id="106509" name="Line 13"/>
            <p:cNvSpPr>
              <a:spLocks noChangeShapeType="1"/>
            </p:cNvSpPr>
            <p:nvPr/>
          </p:nvSpPr>
          <p:spPr bwMode="auto">
            <a:xfrm flipH="1" flipV="1">
              <a:off x="3071" y="1070"/>
              <a:ext cx="0" cy="1160"/>
            </a:xfrm>
            <a:prstGeom prst="line">
              <a:avLst/>
            </a:prstGeom>
            <a:noFill/>
            <a:ln w="9525">
              <a:solidFill>
                <a:srgbClr val="000000"/>
              </a:solidFill>
              <a:round/>
              <a:headEnd/>
              <a:tailEnd type="triangle" w="sm" len="sm"/>
            </a:ln>
          </p:spPr>
          <p:txBody>
            <a:bodyPr/>
            <a:lstStyle/>
            <a:p>
              <a:endParaRPr lang="zh-CN" altLang="en-US"/>
            </a:p>
          </p:txBody>
        </p:sp>
        <p:sp>
          <p:nvSpPr>
            <p:cNvPr id="106510" name="Line 14"/>
            <p:cNvSpPr>
              <a:spLocks noChangeShapeType="1"/>
            </p:cNvSpPr>
            <p:nvPr/>
          </p:nvSpPr>
          <p:spPr bwMode="auto">
            <a:xfrm flipV="1">
              <a:off x="3061" y="1445"/>
              <a:ext cx="1925" cy="0"/>
            </a:xfrm>
            <a:prstGeom prst="line">
              <a:avLst/>
            </a:prstGeom>
            <a:noFill/>
            <a:ln w="9525">
              <a:solidFill>
                <a:srgbClr val="000000"/>
              </a:solidFill>
              <a:prstDash val="dash"/>
              <a:round/>
              <a:headEnd/>
              <a:tailEnd/>
            </a:ln>
          </p:spPr>
          <p:txBody>
            <a:bodyPr/>
            <a:lstStyle/>
            <a:p>
              <a:endParaRPr lang="zh-CN" altLang="en-US"/>
            </a:p>
          </p:txBody>
        </p:sp>
        <p:sp>
          <p:nvSpPr>
            <p:cNvPr id="106511" name="Rectangle 15" descr="浅色上对角线"/>
            <p:cNvSpPr>
              <a:spLocks noChangeArrowheads="1"/>
            </p:cNvSpPr>
            <p:nvPr/>
          </p:nvSpPr>
          <p:spPr bwMode="auto">
            <a:xfrm>
              <a:off x="3079" y="1458"/>
              <a:ext cx="1889" cy="499"/>
            </a:xfrm>
            <a:prstGeom prst="rect">
              <a:avLst/>
            </a:prstGeom>
            <a:blipFill dpi="0" rotWithShape="0">
              <a:blip r:embed="rId2" cstate="print"/>
              <a:srcRect/>
              <a:tile tx="0" ty="0" sx="100000" sy="100000" flip="none" algn="tl"/>
            </a:blipFill>
            <a:ln w="9525">
              <a:noFill/>
              <a:miter lim="800000"/>
              <a:headEnd/>
              <a:tailEnd/>
            </a:ln>
          </p:spPr>
          <p:txBody>
            <a:bodyPr/>
            <a:lstStyle/>
            <a:p>
              <a:endParaRPr lang="zh-CN" altLang="en-US"/>
            </a:p>
          </p:txBody>
        </p:sp>
        <p:sp>
          <p:nvSpPr>
            <p:cNvPr id="106512" name="Line 16"/>
            <p:cNvSpPr>
              <a:spLocks noChangeShapeType="1"/>
            </p:cNvSpPr>
            <p:nvPr/>
          </p:nvSpPr>
          <p:spPr bwMode="auto">
            <a:xfrm>
              <a:off x="3071" y="1710"/>
              <a:ext cx="2166" cy="0"/>
            </a:xfrm>
            <a:prstGeom prst="line">
              <a:avLst/>
            </a:prstGeom>
            <a:noFill/>
            <a:ln w="9525">
              <a:solidFill>
                <a:srgbClr val="000000"/>
              </a:solidFill>
              <a:round/>
              <a:headEnd/>
              <a:tailEnd type="triangle" w="sm" len="sm"/>
            </a:ln>
          </p:spPr>
          <p:txBody>
            <a:bodyPr/>
            <a:lstStyle/>
            <a:p>
              <a:endParaRPr lang="zh-CN" altLang="en-US"/>
            </a:p>
          </p:txBody>
        </p:sp>
        <p:sp>
          <p:nvSpPr>
            <p:cNvPr id="106513" name="Text Box 17"/>
            <p:cNvSpPr txBox="1">
              <a:spLocks noChangeArrowheads="1"/>
            </p:cNvSpPr>
            <p:nvPr/>
          </p:nvSpPr>
          <p:spPr bwMode="auto">
            <a:xfrm>
              <a:off x="3379" y="988"/>
              <a:ext cx="841" cy="357"/>
            </a:xfrm>
            <a:prstGeom prst="rect">
              <a:avLst/>
            </a:prstGeom>
            <a:noFill/>
            <a:ln w="9525">
              <a:noFill/>
              <a:miter lim="800000"/>
              <a:headEnd/>
              <a:tailEnd/>
            </a:ln>
          </p:spPr>
          <p:txBody>
            <a:bodyPr/>
            <a:lstStyle/>
            <a:p>
              <a:pPr algn="just"/>
              <a:r>
                <a:rPr kumimoji="0" lang="en-US" altLang="zh-CN" sz="1800" b="1">
                  <a:effectLst>
                    <a:outerShdw blurRad="38100" dist="38100" dir="2700000" algn="tl">
                      <a:srgbClr val="C0C0C0"/>
                    </a:outerShdw>
                  </a:effectLst>
                </a:rPr>
                <a:t>PID</a:t>
              </a:r>
              <a:endParaRPr kumimoji="0" lang="en-US" altLang="zh-CN" sz="1800" b="1">
                <a:effectLst>
                  <a:outerShdw blurRad="38100" dist="38100" dir="2700000" algn="tl">
                    <a:srgbClr val="C0C0C0"/>
                  </a:outerShdw>
                </a:effectLst>
                <a:latin typeface="Arial" charset="0"/>
              </a:endParaRPr>
            </a:p>
          </p:txBody>
        </p:sp>
        <p:sp>
          <p:nvSpPr>
            <p:cNvPr id="106514" name="Line 18"/>
            <p:cNvSpPr>
              <a:spLocks noChangeShapeType="1"/>
            </p:cNvSpPr>
            <p:nvPr/>
          </p:nvSpPr>
          <p:spPr bwMode="auto">
            <a:xfrm>
              <a:off x="3578" y="1233"/>
              <a:ext cx="80" cy="336"/>
            </a:xfrm>
            <a:prstGeom prst="line">
              <a:avLst/>
            </a:prstGeom>
            <a:noFill/>
            <a:ln w="9525">
              <a:solidFill>
                <a:srgbClr val="000000"/>
              </a:solidFill>
              <a:round/>
              <a:headEnd/>
              <a:tailEnd type="triangle" w="sm" len="sm"/>
            </a:ln>
          </p:spPr>
          <p:txBody>
            <a:bodyPr/>
            <a:lstStyle/>
            <a:p>
              <a:endParaRPr lang="zh-CN" altLang="en-US"/>
            </a:p>
          </p:txBody>
        </p:sp>
      </p:grpSp>
      <p:sp>
        <p:nvSpPr>
          <p:cNvPr id="106515" name="Text Box 19"/>
          <p:cNvSpPr txBox="1">
            <a:spLocks noChangeArrowheads="1"/>
          </p:cNvSpPr>
          <p:nvPr/>
        </p:nvSpPr>
        <p:spPr bwMode="auto">
          <a:xfrm>
            <a:off x="5076825" y="3789363"/>
            <a:ext cx="3095625" cy="465137"/>
          </a:xfrm>
          <a:prstGeom prst="rect">
            <a:avLst/>
          </a:prstGeom>
          <a:noFill/>
          <a:ln w="9525">
            <a:noFill/>
            <a:miter lim="800000"/>
            <a:headEnd/>
            <a:tailEnd/>
          </a:ln>
        </p:spPr>
        <p:txBody>
          <a:bodyPr/>
          <a:lstStyle/>
          <a:p>
            <a:r>
              <a:rPr kumimoji="0" lang="zh-CN" altLang="en-US" b="1">
                <a:solidFill>
                  <a:srgbClr val="0033CC"/>
                </a:solidFill>
                <a:effectLst>
                  <a:outerShdw blurRad="38100" dist="38100" dir="2700000" algn="tl">
                    <a:srgbClr val="C0C0C0"/>
                  </a:outerShdw>
                </a:effectLst>
              </a:rPr>
              <a:t>图</a:t>
            </a:r>
            <a:r>
              <a:rPr kumimoji="0" lang="en-US" altLang="zh-CN" b="1">
                <a:solidFill>
                  <a:srgbClr val="0033CC"/>
                </a:solidFill>
                <a:effectLst>
                  <a:outerShdw blurRad="38100" dist="38100" dir="2700000" algn="tl">
                    <a:srgbClr val="C0C0C0"/>
                  </a:outerShdw>
                </a:effectLst>
              </a:rPr>
              <a:t>4.11 PD-PID</a:t>
            </a:r>
            <a:r>
              <a:rPr kumimoji="0" lang="zh-CN" altLang="en-US" b="1">
                <a:solidFill>
                  <a:srgbClr val="0033CC"/>
                </a:solidFill>
                <a:effectLst>
                  <a:outerShdw blurRad="38100" dist="38100" dir="2700000" algn="tl">
                    <a:srgbClr val="C0C0C0"/>
                  </a:outerShdw>
                </a:effectLst>
              </a:rPr>
              <a:t>控制算法</a:t>
            </a:r>
            <a:endParaRPr kumimoji="0" lang="zh-CN" altLang="en-US" b="1">
              <a:solidFill>
                <a:srgbClr val="0033CC"/>
              </a:solidFill>
              <a:effectLst>
                <a:outerShdw blurRad="38100" dist="38100" dir="2700000" algn="tl">
                  <a:srgbClr val="C0C0C0"/>
                </a:outerShdw>
              </a:effectLst>
              <a:latin typeface="Arial" charset="0"/>
            </a:endParaRPr>
          </a:p>
        </p:txBody>
      </p:sp>
      <p:pic>
        <p:nvPicPr>
          <p:cNvPr id="106517" name="Picture 21" descr="4m7"/>
          <p:cNvPicPr>
            <a:picLocks noChangeAspect="1" noChangeArrowheads="1"/>
          </p:cNvPicPr>
          <p:nvPr/>
        </p:nvPicPr>
        <p:blipFill>
          <a:blip r:embed="rId3" cstate="print"/>
          <a:srcRect/>
          <a:stretch>
            <a:fillRect/>
          </a:stretch>
        </p:blipFill>
        <p:spPr bwMode="auto">
          <a:xfrm>
            <a:off x="611188" y="3284538"/>
            <a:ext cx="3995737" cy="2806700"/>
          </a:xfrm>
          <a:prstGeom prst="rect">
            <a:avLst/>
          </a:prstGeom>
          <a:noFill/>
        </p:spPr>
      </p:pic>
    </p:spTree>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5891" name="Rectangle 3"/>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5892" name="Text Box 4"/>
          <p:cNvSpPr txBox="1">
            <a:spLocks noChangeArrowheads="1"/>
          </p:cNvSpPr>
          <p:nvPr/>
        </p:nvSpPr>
        <p:spPr bwMode="auto">
          <a:xfrm>
            <a:off x="539750" y="1125538"/>
            <a:ext cx="2835275" cy="519112"/>
          </a:xfrm>
          <a:prstGeom prst="rect">
            <a:avLst/>
          </a:prstGeom>
          <a:noFill/>
          <a:ln w="9525">
            <a:noFill/>
            <a:miter lim="800000"/>
            <a:headEnd/>
            <a:tailEnd/>
          </a:ln>
          <a:effectLst/>
        </p:spPr>
        <p:txBody>
          <a:bodyPr>
            <a:spAutoFit/>
          </a:bodyPr>
          <a:lstStyle/>
          <a:p>
            <a:pPr algn="just">
              <a:spcBef>
                <a:spcPct val="50000"/>
              </a:spcBef>
            </a:pPr>
            <a:r>
              <a:rPr kumimoji="0" lang="zh-CN" altLang="en-US" sz="2800" b="1">
                <a:effectLst>
                  <a:outerShdw blurRad="38100" dist="38100" dir="2700000" algn="tl">
                    <a:srgbClr val="C0C0C0"/>
                  </a:outerShdw>
                </a:effectLst>
                <a:latin typeface="Arial" charset="0"/>
              </a:rPr>
              <a:t>程序流程图</a:t>
            </a:r>
          </a:p>
        </p:txBody>
      </p:sp>
      <p:sp>
        <p:nvSpPr>
          <p:cNvPr id="165893" name="Rectangle 5"/>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5894" name="Rectangle 6"/>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5895" name="Text Box 7"/>
          <p:cNvSpPr txBox="1">
            <a:spLocks noChangeArrowheads="1"/>
          </p:cNvSpPr>
          <p:nvPr/>
        </p:nvSpPr>
        <p:spPr bwMode="auto">
          <a:xfrm>
            <a:off x="2952750" y="1839913"/>
            <a:ext cx="2795588" cy="563562"/>
          </a:xfrm>
          <a:prstGeom prst="rect">
            <a:avLst/>
          </a:prstGeom>
          <a:noFill/>
          <a:ln w="19050">
            <a:solidFill>
              <a:srgbClr val="111111"/>
            </a:solidFill>
            <a:miter lim="800000"/>
            <a:headEnd/>
            <a:tailEnd/>
          </a:ln>
          <a:effectLst/>
        </p:spPr>
        <p:txBody>
          <a:bodyPr/>
          <a:lstStyle/>
          <a:p>
            <a:pPr algn="ctr"/>
            <a:r>
              <a:rPr kumimoji="0" lang="zh-CN" altLang="en-US" sz="2400" b="1">
                <a:solidFill>
                  <a:srgbClr val="111111"/>
                </a:solidFill>
                <a:effectLst>
                  <a:outerShdw blurRad="38100" dist="38100" dir="2700000" algn="tl">
                    <a:srgbClr val="C0C0C0"/>
                  </a:outerShdw>
                </a:effectLst>
                <a:latin typeface="Arial" charset="0"/>
              </a:rPr>
              <a:t>采样</a:t>
            </a:r>
            <a:r>
              <a:rPr kumimoji="0" lang="en-US" altLang="zh-CN" sz="2400" b="1" i="1">
                <a:solidFill>
                  <a:srgbClr val="111111"/>
                </a:solidFill>
                <a:effectLst>
                  <a:outerShdw blurRad="38100" dist="38100" dir="2700000" algn="tl">
                    <a:srgbClr val="C0C0C0"/>
                  </a:outerShdw>
                </a:effectLst>
              </a:rPr>
              <a:t>y</a:t>
            </a:r>
            <a:r>
              <a:rPr kumimoji="0" lang="en-US" altLang="zh-CN" sz="2400" b="1">
                <a:solidFill>
                  <a:srgbClr val="111111"/>
                </a:solidFill>
                <a:effectLst>
                  <a:outerShdw blurRad="38100" dist="38100" dir="2700000" algn="tl">
                    <a:srgbClr val="C0C0C0"/>
                  </a:outerShdw>
                </a:effectLst>
              </a:rPr>
              <a:t>(</a:t>
            </a:r>
            <a:r>
              <a:rPr kumimoji="0" lang="en-US" altLang="zh-CN" sz="2400" b="1" i="1">
                <a:solidFill>
                  <a:srgbClr val="111111"/>
                </a:solidFill>
                <a:effectLst>
                  <a:outerShdw blurRad="38100" dist="38100" dir="2700000" algn="tl">
                    <a:srgbClr val="C0C0C0"/>
                  </a:outerShdw>
                </a:effectLst>
              </a:rPr>
              <a:t>k</a:t>
            </a:r>
            <a:r>
              <a:rPr kumimoji="0" lang="en-US" altLang="zh-CN" sz="2400" b="1">
                <a:solidFill>
                  <a:srgbClr val="111111"/>
                </a:solidFill>
                <a:effectLst>
                  <a:outerShdw blurRad="38100" dist="38100" dir="2700000" algn="tl">
                    <a:srgbClr val="C0C0C0"/>
                  </a:outerShdw>
                </a:effectLst>
              </a:rPr>
              <a:t>)</a:t>
            </a:r>
            <a:endParaRPr kumimoji="0" lang="en-US" altLang="zh-CN" sz="2400" b="1">
              <a:effectLst>
                <a:outerShdw blurRad="38100" dist="38100" dir="2700000" algn="tl">
                  <a:srgbClr val="C0C0C0"/>
                </a:outerShdw>
              </a:effectLst>
            </a:endParaRPr>
          </a:p>
        </p:txBody>
      </p:sp>
      <p:sp>
        <p:nvSpPr>
          <p:cNvPr id="165896" name="AutoShape 8"/>
          <p:cNvSpPr>
            <a:spLocks noChangeArrowheads="1"/>
          </p:cNvSpPr>
          <p:nvPr/>
        </p:nvSpPr>
        <p:spPr bwMode="auto">
          <a:xfrm>
            <a:off x="2700338" y="3752850"/>
            <a:ext cx="3332162" cy="985838"/>
          </a:xfrm>
          <a:prstGeom prst="flowChartDecision">
            <a:avLst/>
          </a:prstGeom>
          <a:solidFill>
            <a:srgbClr val="B3D002"/>
          </a:solidFill>
          <a:ln w="28575">
            <a:solidFill>
              <a:srgbClr val="000000"/>
            </a:solidFill>
            <a:miter lim="800000"/>
            <a:headEnd/>
            <a:tailEnd/>
          </a:ln>
        </p:spPr>
        <p:txBody>
          <a:bodyPr/>
          <a:lstStyle/>
          <a:p>
            <a:endParaRPr lang="zh-CN" altLang="en-US"/>
          </a:p>
        </p:txBody>
      </p:sp>
      <p:sp>
        <p:nvSpPr>
          <p:cNvPr id="165897" name="Text Box 9"/>
          <p:cNvSpPr txBox="1">
            <a:spLocks noChangeArrowheads="1"/>
          </p:cNvSpPr>
          <p:nvPr/>
        </p:nvSpPr>
        <p:spPr bwMode="auto">
          <a:xfrm>
            <a:off x="2979738" y="2789238"/>
            <a:ext cx="2797175" cy="561975"/>
          </a:xfrm>
          <a:prstGeom prst="rect">
            <a:avLst/>
          </a:prstGeom>
          <a:noFill/>
          <a:ln w="28575">
            <a:solidFill>
              <a:srgbClr val="111111"/>
            </a:solidFill>
            <a:miter lim="800000"/>
            <a:headEnd/>
            <a:tailEnd/>
          </a:ln>
          <a:effectLst/>
        </p:spPr>
        <p:txBody>
          <a:bodyPr/>
          <a:lstStyle/>
          <a:p>
            <a:pPr algn="ctr"/>
            <a:endParaRPr kumimoji="0" lang="zh-CN" altLang="zh-CN" sz="2400" b="1">
              <a:effectLst>
                <a:outerShdw blurRad="38100" dist="38100" dir="2700000" algn="tl">
                  <a:srgbClr val="C0C0C0"/>
                </a:outerShdw>
              </a:effectLst>
              <a:latin typeface="Arial" charset="0"/>
            </a:endParaRPr>
          </a:p>
        </p:txBody>
      </p:sp>
      <p:sp>
        <p:nvSpPr>
          <p:cNvPr id="165898" name="Text Box 10"/>
          <p:cNvSpPr txBox="1">
            <a:spLocks noChangeArrowheads="1"/>
          </p:cNvSpPr>
          <p:nvPr/>
        </p:nvSpPr>
        <p:spPr bwMode="auto">
          <a:xfrm>
            <a:off x="3144838" y="5164138"/>
            <a:ext cx="2397125" cy="563562"/>
          </a:xfrm>
          <a:prstGeom prst="rect">
            <a:avLst/>
          </a:prstGeom>
          <a:solidFill>
            <a:srgbClr val="B3D002"/>
          </a:solidFill>
          <a:ln w="28575">
            <a:solidFill>
              <a:srgbClr val="111111"/>
            </a:solidFill>
            <a:miter lim="800000"/>
            <a:headEnd/>
            <a:tailEnd/>
          </a:ln>
          <a:effectLst/>
        </p:spPr>
        <p:txBody>
          <a:bodyPr/>
          <a:lstStyle/>
          <a:p>
            <a:pPr algn="ctr"/>
            <a:r>
              <a:rPr kumimoji="0" lang="en-US" altLang="zh-CN" sz="2400" b="1">
                <a:solidFill>
                  <a:srgbClr val="111111"/>
                </a:solidFill>
                <a:effectLst>
                  <a:outerShdw blurRad="38100" dist="38100" dir="2700000" algn="tl">
                    <a:srgbClr val="000000"/>
                  </a:outerShdw>
                </a:effectLst>
                <a:latin typeface="Arial" charset="0"/>
              </a:rPr>
              <a:t>PID</a:t>
            </a:r>
            <a:r>
              <a:rPr kumimoji="0" lang="zh-CN" altLang="en-US" sz="2400" b="1">
                <a:solidFill>
                  <a:srgbClr val="111111"/>
                </a:solidFill>
                <a:effectLst>
                  <a:outerShdw blurRad="38100" dist="38100" dir="2700000" algn="tl">
                    <a:srgbClr val="000000"/>
                  </a:outerShdw>
                </a:effectLst>
                <a:latin typeface="Arial" charset="0"/>
              </a:rPr>
              <a:t>控制流程</a:t>
            </a:r>
            <a:endParaRPr kumimoji="0" lang="zh-CN" altLang="en-US" sz="2400" b="1">
              <a:effectLst>
                <a:outerShdw blurRad="38100" dist="38100" dir="2700000" algn="tl">
                  <a:srgbClr val="FFFFFF"/>
                </a:outerShdw>
              </a:effectLst>
              <a:latin typeface="Arial" charset="0"/>
            </a:endParaRPr>
          </a:p>
        </p:txBody>
      </p:sp>
      <p:sp>
        <p:nvSpPr>
          <p:cNvPr id="165899" name="Text Box 11"/>
          <p:cNvSpPr txBox="1">
            <a:spLocks noChangeArrowheads="1"/>
          </p:cNvSpPr>
          <p:nvPr/>
        </p:nvSpPr>
        <p:spPr bwMode="auto">
          <a:xfrm>
            <a:off x="6264275" y="5170488"/>
            <a:ext cx="2376488" cy="563562"/>
          </a:xfrm>
          <a:prstGeom prst="rect">
            <a:avLst/>
          </a:prstGeom>
          <a:solidFill>
            <a:srgbClr val="B3D002"/>
          </a:solidFill>
          <a:ln w="9525">
            <a:solidFill>
              <a:srgbClr val="111111"/>
            </a:solidFill>
            <a:miter lim="800000"/>
            <a:headEnd/>
            <a:tailEnd/>
          </a:ln>
          <a:effectLst/>
        </p:spPr>
        <p:txBody>
          <a:bodyPr/>
          <a:lstStyle/>
          <a:p>
            <a:pPr algn="ctr"/>
            <a:r>
              <a:rPr kumimoji="0" lang="en-US" altLang="zh-CN" sz="2400" b="1">
                <a:solidFill>
                  <a:srgbClr val="111111"/>
                </a:solidFill>
                <a:effectLst>
                  <a:outerShdw blurRad="38100" dist="38100" dir="2700000" algn="tl">
                    <a:srgbClr val="000000"/>
                  </a:outerShdw>
                </a:effectLst>
                <a:latin typeface="Arial" charset="0"/>
              </a:rPr>
              <a:t>PD</a:t>
            </a:r>
            <a:r>
              <a:rPr kumimoji="0" lang="zh-CN" altLang="en-US" sz="2400" b="1">
                <a:solidFill>
                  <a:srgbClr val="111111"/>
                </a:solidFill>
                <a:effectLst>
                  <a:outerShdw blurRad="38100" dist="38100" dir="2700000" algn="tl">
                    <a:srgbClr val="000000"/>
                  </a:outerShdw>
                </a:effectLst>
                <a:latin typeface="Arial" charset="0"/>
              </a:rPr>
              <a:t>控制流程</a:t>
            </a:r>
            <a:endParaRPr kumimoji="0" lang="zh-CN" altLang="en-US" sz="2400" b="1">
              <a:effectLst>
                <a:outerShdw blurRad="38100" dist="38100" dir="2700000" algn="tl">
                  <a:srgbClr val="FFFFFF"/>
                </a:outerShdw>
              </a:effectLst>
              <a:latin typeface="Arial" charset="0"/>
            </a:endParaRPr>
          </a:p>
        </p:txBody>
      </p:sp>
      <p:sp>
        <p:nvSpPr>
          <p:cNvPr id="165900" name="Freeform 12"/>
          <p:cNvSpPr>
            <a:spLocks/>
          </p:cNvSpPr>
          <p:nvPr/>
        </p:nvSpPr>
        <p:spPr bwMode="auto">
          <a:xfrm>
            <a:off x="6032500" y="4230688"/>
            <a:ext cx="1430338" cy="954087"/>
          </a:xfrm>
          <a:custGeom>
            <a:avLst/>
            <a:gdLst/>
            <a:ahLst/>
            <a:cxnLst>
              <a:cxn ang="0">
                <a:pos x="0" y="0"/>
              </a:cxn>
              <a:cxn ang="0">
                <a:pos x="1128" y="0"/>
              </a:cxn>
              <a:cxn ang="0">
                <a:pos x="1124" y="900"/>
              </a:cxn>
            </a:cxnLst>
            <a:rect l="0" t="0" r="r" b="b"/>
            <a:pathLst>
              <a:path w="1128" h="900">
                <a:moveTo>
                  <a:pt x="0" y="0"/>
                </a:moveTo>
                <a:lnTo>
                  <a:pt x="1128" y="0"/>
                </a:lnTo>
                <a:lnTo>
                  <a:pt x="1124" y="900"/>
                </a:lnTo>
              </a:path>
            </a:pathLst>
          </a:custGeom>
          <a:noFill/>
          <a:ln w="28575" cmpd="sng">
            <a:solidFill>
              <a:srgbClr val="000000"/>
            </a:solidFill>
            <a:round/>
            <a:headEnd type="none" w="med" len="med"/>
            <a:tailEnd type="triangle" w="sm" len="sm"/>
          </a:ln>
        </p:spPr>
        <p:txBody>
          <a:bodyPr/>
          <a:lstStyle/>
          <a:p>
            <a:endParaRPr lang="zh-CN" altLang="en-US"/>
          </a:p>
        </p:txBody>
      </p:sp>
      <p:sp>
        <p:nvSpPr>
          <p:cNvPr id="165901" name="Line 13"/>
          <p:cNvSpPr>
            <a:spLocks noChangeShapeType="1"/>
          </p:cNvSpPr>
          <p:nvPr/>
        </p:nvSpPr>
        <p:spPr bwMode="auto">
          <a:xfrm>
            <a:off x="4360863" y="1428750"/>
            <a:ext cx="0" cy="398463"/>
          </a:xfrm>
          <a:prstGeom prst="line">
            <a:avLst/>
          </a:prstGeom>
          <a:noFill/>
          <a:ln w="28575">
            <a:solidFill>
              <a:srgbClr val="000000"/>
            </a:solidFill>
            <a:round/>
            <a:headEnd/>
            <a:tailEnd type="triangle" w="sm" len="sm"/>
          </a:ln>
        </p:spPr>
        <p:txBody>
          <a:bodyPr/>
          <a:lstStyle/>
          <a:p>
            <a:endParaRPr lang="zh-CN" altLang="en-US"/>
          </a:p>
        </p:txBody>
      </p:sp>
      <p:sp>
        <p:nvSpPr>
          <p:cNvPr id="165902" name="Line 14"/>
          <p:cNvSpPr>
            <a:spLocks noChangeShapeType="1"/>
          </p:cNvSpPr>
          <p:nvPr/>
        </p:nvSpPr>
        <p:spPr bwMode="auto">
          <a:xfrm>
            <a:off x="4360863" y="2413000"/>
            <a:ext cx="0" cy="381000"/>
          </a:xfrm>
          <a:prstGeom prst="line">
            <a:avLst/>
          </a:prstGeom>
          <a:noFill/>
          <a:ln w="28575">
            <a:solidFill>
              <a:srgbClr val="000000"/>
            </a:solidFill>
            <a:round/>
            <a:headEnd/>
            <a:tailEnd type="triangle" w="sm" len="sm"/>
          </a:ln>
        </p:spPr>
        <p:txBody>
          <a:bodyPr/>
          <a:lstStyle/>
          <a:p>
            <a:endParaRPr lang="zh-CN" altLang="en-US"/>
          </a:p>
        </p:txBody>
      </p:sp>
      <p:sp>
        <p:nvSpPr>
          <p:cNvPr id="165903" name="Line 15"/>
          <p:cNvSpPr>
            <a:spLocks noChangeShapeType="1"/>
          </p:cNvSpPr>
          <p:nvPr/>
        </p:nvSpPr>
        <p:spPr bwMode="auto">
          <a:xfrm>
            <a:off x="4360863" y="3360738"/>
            <a:ext cx="0" cy="396875"/>
          </a:xfrm>
          <a:prstGeom prst="line">
            <a:avLst/>
          </a:prstGeom>
          <a:noFill/>
          <a:ln w="28575">
            <a:solidFill>
              <a:srgbClr val="000000"/>
            </a:solidFill>
            <a:round/>
            <a:headEnd/>
            <a:tailEnd type="triangle" w="sm" len="sm"/>
          </a:ln>
        </p:spPr>
        <p:txBody>
          <a:bodyPr/>
          <a:lstStyle/>
          <a:p>
            <a:endParaRPr lang="zh-CN" altLang="en-US"/>
          </a:p>
        </p:txBody>
      </p:sp>
      <p:sp>
        <p:nvSpPr>
          <p:cNvPr id="165904" name="Line 16"/>
          <p:cNvSpPr>
            <a:spLocks noChangeShapeType="1"/>
          </p:cNvSpPr>
          <p:nvPr/>
        </p:nvSpPr>
        <p:spPr bwMode="auto">
          <a:xfrm>
            <a:off x="4360863" y="4738688"/>
            <a:ext cx="0" cy="430212"/>
          </a:xfrm>
          <a:prstGeom prst="line">
            <a:avLst/>
          </a:prstGeom>
          <a:noFill/>
          <a:ln w="28575">
            <a:solidFill>
              <a:srgbClr val="000000"/>
            </a:solidFill>
            <a:round/>
            <a:headEnd/>
            <a:tailEnd type="triangle" w="sm" len="sm"/>
          </a:ln>
        </p:spPr>
        <p:txBody>
          <a:bodyPr/>
          <a:lstStyle/>
          <a:p>
            <a:endParaRPr lang="zh-CN" altLang="en-US"/>
          </a:p>
        </p:txBody>
      </p:sp>
      <p:sp>
        <p:nvSpPr>
          <p:cNvPr id="165905" name="Line 17"/>
          <p:cNvSpPr>
            <a:spLocks noChangeShapeType="1"/>
          </p:cNvSpPr>
          <p:nvPr/>
        </p:nvSpPr>
        <p:spPr bwMode="auto">
          <a:xfrm>
            <a:off x="4360863" y="5734050"/>
            <a:ext cx="0" cy="604838"/>
          </a:xfrm>
          <a:prstGeom prst="line">
            <a:avLst/>
          </a:prstGeom>
          <a:noFill/>
          <a:ln w="28575">
            <a:solidFill>
              <a:srgbClr val="000000"/>
            </a:solidFill>
            <a:round/>
            <a:headEnd/>
            <a:tailEnd type="triangle" w="sm" len="sm"/>
          </a:ln>
        </p:spPr>
        <p:txBody>
          <a:bodyPr/>
          <a:lstStyle/>
          <a:p>
            <a:endParaRPr lang="zh-CN" altLang="en-US"/>
          </a:p>
        </p:txBody>
      </p:sp>
      <p:sp>
        <p:nvSpPr>
          <p:cNvPr id="165906" name="Freeform 18"/>
          <p:cNvSpPr>
            <a:spLocks/>
          </p:cNvSpPr>
          <p:nvPr/>
        </p:nvSpPr>
        <p:spPr bwMode="auto">
          <a:xfrm>
            <a:off x="4365625" y="5734050"/>
            <a:ext cx="3087688" cy="331788"/>
          </a:xfrm>
          <a:custGeom>
            <a:avLst/>
            <a:gdLst/>
            <a:ahLst/>
            <a:cxnLst>
              <a:cxn ang="0">
                <a:pos x="1761" y="0"/>
              </a:cxn>
              <a:cxn ang="0">
                <a:pos x="1757" y="164"/>
              </a:cxn>
              <a:cxn ang="0">
                <a:pos x="0" y="170"/>
              </a:cxn>
            </a:cxnLst>
            <a:rect l="0" t="0" r="r" b="b"/>
            <a:pathLst>
              <a:path w="1761" h="170">
                <a:moveTo>
                  <a:pt x="1761" y="0"/>
                </a:moveTo>
                <a:lnTo>
                  <a:pt x="1757" y="164"/>
                </a:lnTo>
                <a:lnTo>
                  <a:pt x="0" y="170"/>
                </a:lnTo>
              </a:path>
            </a:pathLst>
          </a:custGeom>
          <a:noFill/>
          <a:ln w="28575" cmpd="sng">
            <a:solidFill>
              <a:srgbClr val="000000"/>
            </a:solidFill>
            <a:round/>
            <a:headEnd type="none" w="med" len="med"/>
            <a:tailEnd type="triangle" w="sm" len="sm"/>
          </a:ln>
        </p:spPr>
        <p:txBody>
          <a:bodyPr/>
          <a:lstStyle/>
          <a:p>
            <a:endParaRPr lang="zh-CN" altLang="en-US"/>
          </a:p>
        </p:txBody>
      </p:sp>
      <p:sp>
        <p:nvSpPr>
          <p:cNvPr id="165907" name="Text Box 19"/>
          <p:cNvSpPr txBox="1">
            <a:spLocks noChangeArrowheads="1"/>
          </p:cNvSpPr>
          <p:nvPr/>
        </p:nvSpPr>
        <p:spPr bwMode="auto">
          <a:xfrm>
            <a:off x="3068638" y="981075"/>
            <a:ext cx="2794000" cy="563563"/>
          </a:xfrm>
          <a:prstGeom prst="rect">
            <a:avLst/>
          </a:prstGeom>
          <a:noFill/>
          <a:ln w="9525">
            <a:noFill/>
            <a:miter lim="800000"/>
            <a:headEnd/>
            <a:tailEnd/>
          </a:ln>
          <a:effectLst/>
        </p:spPr>
        <p:txBody>
          <a:bodyPr/>
          <a:lstStyle/>
          <a:p>
            <a:pPr algn="ctr"/>
            <a:r>
              <a:rPr kumimoji="0" lang="zh-CN" altLang="en-US" sz="2400" b="1">
                <a:solidFill>
                  <a:srgbClr val="111111"/>
                </a:solidFill>
                <a:effectLst>
                  <a:outerShdw blurRad="38100" dist="38100" dir="2700000" algn="tl">
                    <a:srgbClr val="C0C0C0"/>
                  </a:outerShdw>
                </a:effectLst>
                <a:latin typeface="Arial" charset="0"/>
              </a:rPr>
              <a:t>入口</a:t>
            </a:r>
            <a:endParaRPr kumimoji="0" lang="zh-CN" altLang="en-US" sz="2400" b="1">
              <a:effectLst>
                <a:outerShdw blurRad="38100" dist="38100" dir="2700000" algn="tl">
                  <a:srgbClr val="C0C0C0"/>
                </a:outerShdw>
              </a:effectLst>
              <a:latin typeface="Arial" charset="0"/>
            </a:endParaRPr>
          </a:p>
        </p:txBody>
      </p:sp>
      <p:sp>
        <p:nvSpPr>
          <p:cNvPr id="165908" name="Text Box 20"/>
          <p:cNvSpPr txBox="1">
            <a:spLocks noChangeArrowheads="1"/>
          </p:cNvSpPr>
          <p:nvPr/>
        </p:nvSpPr>
        <p:spPr bwMode="auto">
          <a:xfrm>
            <a:off x="2970213" y="6291263"/>
            <a:ext cx="2794000" cy="404812"/>
          </a:xfrm>
          <a:prstGeom prst="rect">
            <a:avLst/>
          </a:prstGeom>
          <a:noFill/>
          <a:ln w="9525">
            <a:noFill/>
            <a:miter lim="800000"/>
            <a:headEnd/>
            <a:tailEnd/>
          </a:ln>
          <a:effectLst/>
        </p:spPr>
        <p:txBody>
          <a:bodyPr/>
          <a:lstStyle/>
          <a:p>
            <a:pPr algn="ctr"/>
            <a:r>
              <a:rPr kumimoji="0" lang="zh-CN" altLang="en-US" sz="2400" b="1">
                <a:solidFill>
                  <a:srgbClr val="111111"/>
                </a:solidFill>
                <a:effectLst>
                  <a:outerShdw blurRad="38100" dist="38100" dir="2700000" algn="tl">
                    <a:srgbClr val="C0C0C0"/>
                  </a:outerShdw>
                </a:effectLst>
                <a:latin typeface="Arial" charset="0"/>
              </a:rPr>
              <a:t>出口</a:t>
            </a:r>
            <a:endParaRPr kumimoji="0" lang="zh-CN" altLang="en-US" sz="2400" b="1">
              <a:effectLst>
                <a:outerShdw blurRad="38100" dist="38100" dir="2700000" algn="tl">
                  <a:srgbClr val="C0C0C0"/>
                </a:outerShdw>
              </a:effectLst>
              <a:latin typeface="Arial" charset="0"/>
            </a:endParaRPr>
          </a:p>
        </p:txBody>
      </p:sp>
      <p:graphicFrame>
        <p:nvGraphicFramePr>
          <p:cNvPr id="165909" name="Object 21"/>
          <p:cNvGraphicFramePr>
            <a:graphicFrameLocks noChangeAspect="1"/>
          </p:cNvGraphicFramePr>
          <p:nvPr/>
        </p:nvGraphicFramePr>
        <p:xfrm>
          <a:off x="3576638" y="3911600"/>
          <a:ext cx="1712912" cy="665163"/>
        </p:xfrm>
        <a:graphic>
          <a:graphicData uri="http://schemas.openxmlformats.org/presentationml/2006/ole">
            <mc:AlternateContent xmlns:mc="http://schemas.openxmlformats.org/markup-compatibility/2006">
              <mc:Choice xmlns:v="urn:schemas-microsoft-com:vml" Requires="v">
                <p:oleObj spid="_x0000_s165951" name="Equation" r:id="rId3" imgW="685800" imgH="254000" progId="Equation.DSMT4">
                  <p:embed/>
                </p:oleObj>
              </mc:Choice>
              <mc:Fallback>
                <p:oleObj name="Equation" r:id="rId3" imgW="685800" imgH="254000" progId="Equation.DSMT4">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3911600"/>
                        <a:ext cx="1712912"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910" name="Object 22"/>
          <p:cNvGraphicFramePr>
            <a:graphicFrameLocks noChangeAspect="1"/>
          </p:cNvGraphicFramePr>
          <p:nvPr/>
        </p:nvGraphicFramePr>
        <p:xfrm>
          <a:off x="2982913" y="2817813"/>
          <a:ext cx="2803525" cy="506412"/>
        </p:xfrm>
        <a:graphic>
          <a:graphicData uri="http://schemas.openxmlformats.org/presentationml/2006/ole">
            <mc:AlternateContent xmlns:mc="http://schemas.openxmlformats.org/markup-compatibility/2006">
              <mc:Choice xmlns:v="urn:schemas-microsoft-com:vml" Requires="v">
                <p:oleObj spid="_x0000_s165952" name="Equation" r:id="rId5" imgW="1180588" imgH="203112" progId="Equation.DSMT4">
                  <p:embed/>
                </p:oleObj>
              </mc:Choice>
              <mc:Fallback>
                <p:oleObj name="Equation" r:id="rId5" imgW="1180588" imgH="203112" progId="Equation.DSMT4">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2913" y="2817813"/>
                        <a:ext cx="2803525"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11" name="Text Box 23"/>
          <p:cNvSpPr txBox="1">
            <a:spLocks noChangeArrowheads="1"/>
          </p:cNvSpPr>
          <p:nvPr/>
        </p:nvSpPr>
        <p:spPr bwMode="auto">
          <a:xfrm>
            <a:off x="4184650" y="4700588"/>
            <a:ext cx="668338" cy="385762"/>
          </a:xfrm>
          <a:prstGeom prst="rect">
            <a:avLst/>
          </a:prstGeom>
          <a:noFill/>
          <a:ln w="9525">
            <a:noFill/>
            <a:miter lim="800000"/>
            <a:headEnd/>
            <a:tailEnd/>
          </a:ln>
          <a:effectLst/>
        </p:spPr>
        <p:txBody>
          <a:bodyPr/>
          <a:lstStyle/>
          <a:p>
            <a:pPr algn="ctr"/>
            <a:r>
              <a:rPr kumimoji="0" lang="en-US" altLang="zh-CN" sz="2400" b="1">
                <a:solidFill>
                  <a:srgbClr val="111111"/>
                </a:solidFill>
                <a:effectLst>
                  <a:outerShdw blurRad="38100" dist="38100" dir="2700000" algn="tl">
                    <a:srgbClr val="C0C0C0"/>
                  </a:outerShdw>
                </a:effectLst>
              </a:rPr>
              <a:t>Y</a:t>
            </a:r>
            <a:endParaRPr kumimoji="0" lang="en-US" altLang="zh-CN" sz="2400" b="1">
              <a:effectLst>
                <a:outerShdw blurRad="38100" dist="38100" dir="2700000" algn="tl">
                  <a:srgbClr val="C0C0C0"/>
                </a:outerShdw>
              </a:effectLst>
            </a:endParaRPr>
          </a:p>
        </p:txBody>
      </p:sp>
      <p:sp>
        <p:nvSpPr>
          <p:cNvPr id="165912" name="Text Box 24"/>
          <p:cNvSpPr txBox="1">
            <a:spLocks noChangeArrowheads="1"/>
          </p:cNvSpPr>
          <p:nvPr/>
        </p:nvSpPr>
        <p:spPr bwMode="auto">
          <a:xfrm>
            <a:off x="5918200" y="4183063"/>
            <a:ext cx="668338" cy="517525"/>
          </a:xfrm>
          <a:prstGeom prst="rect">
            <a:avLst/>
          </a:prstGeom>
          <a:noFill/>
          <a:ln w="9525">
            <a:noFill/>
            <a:miter lim="800000"/>
            <a:headEnd/>
            <a:tailEnd/>
          </a:ln>
          <a:effectLst/>
        </p:spPr>
        <p:txBody>
          <a:bodyPr/>
          <a:lstStyle/>
          <a:p>
            <a:pPr algn="ctr"/>
            <a:r>
              <a:rPr kumimoji="0" lang="en-US" altLang="zh-CN" sz="2400" b="1">
                <a:solidFill>
                  <a:srgbClr val="111111"/>
                </a:solidFill>
                <a:effectLst>
                  <a:outerShdw blurRad="38100" dist="38100" dir="2700000" algn="tl">
                    <a:srgbClr val="C0C0C0"/>
                  </a:outerShdw>
                </a:effectLst>
              </a:rPr>
              <a:t>N</a:t>
            </a:r>
            <a:endParaRPr kumimoji="0" lang="en-US" altLang="zh-CN" sz="2400" b="1">
              <a:effectLst>
                <a:outerShdw blurRad="38100" dist="38100" dir="2700000" algn="tl">
                  <a:srgbClr val="C0C0C0"/>
                </a:outerShdw>
              </a:effectLst>
            </a:endParaRPr>
          </a:p>
        </p:txBody>
      </p:sp>
    </p:spTree>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468313" y="404813"/>
            <a:ext cx="5834062" cy="720725"/>
          </a:xfrm>
          <a:prstGeom prst="rect">
            <a:avLst/>
          </a:prstGeom>
          <a:noFill/>
          <a:ln w="9525">
            <a:noFill/>
            <a:miter lim="800000"/>
            <a:headEnd/>
            <a:tailEnd/>
          </a:ln>
          <a:effectLst/>
        </p:spPr>
        <p:txBody>
          <a:bodyPr anchor="ctr"/>
          <a:lstStyle/>
          <a:p>
            <a:r>
              <a:rPr lang="zh-CN" altLang="en-US" sz="2800" b="1">
                <a:solidFill>
                  <a:srgbClr val="0033CC"/>
                </a:solidFill>
                <a:effectLst>
                  <a:outerShdw blurRad="38100" dist="38100" dir="2700000" algn="tl">
                    <a:srgbClr val="C0C0C0"/>
                  </a:outerShdw>
                </a:effectLst>
              </a:rPr>
              <a:t>（</a:t>
            </a:r>
            <a:r>
              <a:rPr lang="en-US" altLang="zh-CN" sz="2800" b="1">
                <a:solidFill>
                  <a:srgbClr val="0033CC"/>
                </a:solidFill>
                <a:effectLst>
                  <a:outerShdw blurRad="38100" dist="38100" dir="2700000" algn="tl">
                    <a:srgbClr val="C0C0C0"/>
                  </a:outerShdw>
                </a:effectLst>
              </a:rPr>
              <a:t>2.2</a:t>
            </a:r>
            <a:r>
              <a:rPr lang="zh-CN" altLang="en-US" sz="2800" b="1">
                <a:solidFill>
                  <a:srgbClr val="0033CC"/>
                </a:solidFill>
                <a:effectLst>
                  <a:outerShdw blurRad="38100" dist="38100" dir="2700000" algn="tl">
                    <a:srgbClr val="C0C0C0"/>
                  </a:outerShdw>
                </a:effectLst>
              </a:rPr>
              <a:t>）带有死区的</a:t>
            </a:r>
            <a:r>
              <a:rPr lang="en-US" altLang="zh-CN" sz="2800" b="1">
                <a:solidFill>
                  <a:srgbClr val="0033CC"/>
                </a:solidFill>
                <a:effectLst>
                  <a:outerShdw blurRad="38100" dist="38100" dir="2700000" algn="tl">
                    <a:srgbClr val="C0C0C0"/>
                  </a:outerShdw>
                </a:effectLst>
              </a:rPr>
              <a:t>PID</a:t>
            </a:r>
            <a:r>
              <a:rPr lang="zh-CN" altLang="en-US" sz="2800" b="1">
                <a:solidFill>
                  <a:srgbClr val="0033CC"/>
                </a:solidFill>
                <a:effectLst>
                  <a:outerShdw blurRad="38100" dist="38100" dir="2700000" algn="tl">
                    <a:srgbClr val="C0C0C0"/>
                  </a:outerShdw>
                </a:effectLst>
              </a:rPr>
              <a:t>控制算法</a:t>
            </a:r>
          </a:p>
        </p:txBody>
      </p:sp>
      <p:sp>
        <p:nvSpPr>
          <p:cNvPr id="105475" name="Rectangle 3"/>
          <p:cNvSpPr>
            <a:spLocks noChangeArrowheads="1"/>
          </p:cNvSpPr>
          <p:nvPr/>
        </p:nvSpPr>
        <p:spPr bwMode="auto">
          <a:xfrm>
            <a:off x="395288" y="1773238"/>
            <a:ext cx="8569325" cy="1152525"/>
          </a:xfrm>
          <a:prstGeom prst="rect">
            <a:avLst/>
          </a:prstGeom>
          <a:noFill/>
          <a:ln w="9525">
            <a:noFill/>
            <a:miter lim="800000"/>
            <a:headEnd/>
            <a:tailEnd/>
          </a:ln>
          <a:effectLst/>
        </p:spPr>
        <p:txBody>
          <a:bodyPr/>
          <a:lstStyle/>
          <a:p>
            <a:pPr marL="342900" indent="-342900">
              <a:lnSpc>
                <a:spcPct val="90000"/>
              </a:lnSpc>
              <a:spcBef>
                <a:spcPct val="20000"/>
              </a:spcBef>
            </a:pPr>
            <a:r>
              <a:rPr lang="en-US" altLang="zh-CN" sz="2800" b="1">
                <a:effectLst>
                  <a:outerShdw blurRad="38100" dist="38100" dir="2700000" algn="tl">
                    <a:srgbClr val="C0C0C0"/>
                  </a:outerShdw>
                </a:effectLst>
              </a:rPr>
              <a:t>       </a:t>
            </a:r>
            <a:r>
              <a:rPr lang="zh-CN" altLang="en-US" sz="2800" b="1">
                <a:effectLst>
                  <a:outerShdw blurRad="38100" dist="38100" dir="2700000" algn="tl">
                    <a:srgbClr val="C0C0C0"/>
                  </a:outerShdw>
                </a:effectLst>
              </a:rPr>
              <a:t>在要求</a:t>
            </a:r>
            <a:r>
              <a:rPr lang="zh-CN" altLang="en-US" sz="2800" b="1">
                <a:solidFill>
                  <a:srgbClr val="BE2C14"/>
                </a:solidFill>
                <a:effectLst>
                  <a:outerShdw blurRad="38100" dist="38100" dir="2700000" algn="tl">
                    <a:srgbClr val="C0C0C0"/>
                  </a:outerShdw>
                </a:effectLst>
              </a:rPr>
              <a:t>控制作用少变动的场合</a:t>
            </a:r>
            <a:r>
              <a:rPr lang="zh-CN" altLang="en-US" sz="2800" b="1">
                <a:effectLst>
                  <a:outerShdw blurRad="38100" dist="38100" dir="2700000" algn="tl">
                    <a:srgbClr val="C0C0C0"/>
                  </a:outerShdw>
                </a:effectLst>
              </a:rPr>
              <a:t>，常采用带死区</a:t>
            </a:r>
          </a:p>
          <a:p>
            <a:pPr marL="342900" indent="-342900">
              <a:lnSpc>
                <a:spcPct val="90000"/>
              </a:lnSpc>
              <a:spcBef>
                <a:spcPct val="20000"/>
              </a:spcBef>
            </a:pPr>
            <a:r>
              <a:rPr lang="zh-CN" altLang="en-US" sz="2800" b="1">
                <a:effectLst>
                  <a:outerShdw blurRad="38100" dist="38100" dir="2700000" algn="tl">
                    <a:srgbClr val="C0C0C0"/>
                  </a:outerShdw>
                </a:effectLst>
              </a:rPr>
              <a:t>的</a:t>
            </a:r>
            <a:r>
              <a:rPr lang="en-US" altLang="zh-CN" sz="2800" b="1">
                <a:effectLst>
                  <a:outerShdw blurRad="38100" dist="38100" dir="2700000" algn="tl">
                    <a:srgbClr val="C0C0C0"/>
                  </a:outerShdw>
                </a:effectLst>
              </a:rPr>
              <a:t>PID</a:t>
            </a:r>
            <a:r>
              <a:rPr lang="zh-CN" altLang="en-US" sz="2800" b="1">
                <a:effectLst>
                  <a:outerShdw blurRad="38100" dist="38100" dir="2700000" algn="tl">
                    <a:srgbClr val="C0C0C0"/>
                  </a:outerShdw>
                </a:effectLst>
              </a:rPr>
              <a:t>控制，实际上是一个</a:t>
            </a:r>
            <a:r>
              <a:rPr lang="zh-CN" altLang="en-US" sz="2800" b="1">
                <a:solidFill>
                  <a:srgbClr val="BE2C14"/>
                </a:solidFill>
                <a:effectLst>
                  <a:outerShdw blurRad="38100" dist="38100" dir="2700000" algn="tl">
                    <a:srgbClr val="C0C0C0"/>
                  </a:outerShdw>
                </a:effectLst>
              </a:rPr>
              <a:t>非线性系统</a:t>
            </a:r>
            <a:r>
              <a:rPr lang="zh-CN" altLang="en-US" sz="2800" b="1">
                <a:effectLst>
                  <a:outerShdw blurRad="38100" dist="38100" dir="2700000" algn="tl">
                    <a:srgbClr val="C0C0C0"/>
                  </a:outerShdw>
                </a:effectLst>
              </a:rPr>
              <a:t>。如下所示：</a:t>
            </a:r>
          </a:p>
        </p:txBody>
      </p:sp>
      <p:grpSp>
        <p:nvGrpSpPr>
          <p:cNvPr id="105492" name="Group 20"/>
          <p:cNvGrpSpPr>
            <a:grpSpLocks/>
          </p:cNvGrpSpPr>
          <p:nvPr/>
        </p:nvGrpSpPr>
        <p:grpSpPr bwMode="auto">
          <a:xfrm>
            <a:off x="1187450" y="3141663"/>
            <a:ext cx="6910388" cy="1574800"/>
            <a:chOff x="754" y="714"/>
            <a:chExt cx="4252" cy="992"/>
          </a:xfrm>
        </p:grpSpPr>
        <p:graphicFrame>
          <p:nvGraphicFramePr>
            <p:cNvPr id="105493" name="Object 21"/>
            <p:cNvGraphicFramePr>
              <a:graphicFrameLocks noChangeAspect="1"/>
            </p:cNvGraphicFramePr>
            <p:nvPr/>
          </p:nvGraphicFramePr>
          <p:xfrm>
            <a:off x="2511" y="799"/>
            <a:ext cx="426" cy="289"/>
          </p:xfrm>
          <a:graphic>
            <a:graphicData uri="http://schemas.openxmlformats.org/presentationml/2006/ole">
              <mc:AlternateContent xmlns:mc="http://schemas.openxmlformats.org/markup-compatibility/2006">
                <mc:Choice xmlns:v="urn:schemas-microsoft-com:vml" Requires="v">
                  <p:oleObj spid="_x0000_s105514" name="Equation" r:id="rId3" imgW="317087" imgH="215619" progId="Equation.DSMT4">
                    <p:embed/>
                  </p:oleObj>
                </mc:Choice>
                <mc:Fallback>
                  <p:oleObj name="Equation" r:id="rId3" imgW="317087" imgH="215619" progId="Equation.DSMT4">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 y="799"/>
                          <a:ext cx="42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5494" name="Group 22"/>
            <p:cNvGrpSpPr>
              <a:grpSpLocks/>
            </p:cNvGrpSpPr>
            <p:nvPr/>
          </p:nvGrpSpPr>
          <p:grpSpPr bwMode="auto">
            <a:xfrm>
              <a:off x="754" y="714"/>
              <a:ext cx="4252" cy="992"/>
              <a:chOff x="754" y="856"/>
              <a:chExt cx="4252" cy="992"/>
            </a:xfrm>
          </p:grpSpPr>
          <p:sp>
            <p:nvSpPr>
              <p:cNvPr id="105495" name="Text Box 23"/>
              <p:cNvSpPr txBox="1">
                <a:spLocks noChangeArrowheads="1"/>
              </p:cNvSpPr>
              <p:nvPr/>
            </p:nvSpPr>
            <p:spPr bwMode="auto">
              <a:xfrm>
                <a:off x="3040" y="950"/>
                <a:ext cx="950" cy="564"/>
              </a:xfrm>
              <a:prstGeom prst="rect">
                <a:avLst/>
              </a:prstGeom>
              <a:solidFill>
                <a:srgbClr val="FFFFFF"/>
              </a:solidFill>
              <a:ln w="9525">
                <a:solidFill>
                  <a:srgbClr val="000000"/>
                </a:solidFill>
                <a:miter lim="800000"/>
                <a:headEnd/>
                <a:tailEnd/>
              </a:ln>
            </p:spPr>
            <p:txBody>
              <a:bodyPr/>
              <a:lstStyle/>
              <a:p>
                <a:pPr algn="ctr"/>
                <a:r>
                  <a:rPr kumimoji="0" lang="zh-CN" altLang="en-US" sz="2400" b="1">
                    <a:effectLst>
                      <a:outerShdw blurRad="38100" dist="38100" dir="2700000" algn="tl">
                        <a:srgbClr val="C0C0C0"/>
                      </a:outerShdw>
                    </a:effectLst>
                    <a:cs typeface="Times New Roman" pitchFamily="18" charset="0"/>
                  </a:rPr>
                  <a:t>标准</a:t>
                </a:r>
                <a:r>
                  <a:rPr kumimoji="0" lang="en-US" altLang="zh-CN" sz="2400" b="1">
                    <a:effectLst>
                      <a:outerShdw blurRad="38100" dist="38100" dir="2700000" algn="tl">
                        <a:srgbClr val="C0C0C0"/>
                      </a:outerShdw>
                    </a:effectLst>
                    <a:cs typeface="Times New Roman" pitchFamily="18" charset="0"/>
                  </a:rPr>
                  <a:t>PID</a:t>
                </a:r>
                <a:r>
                  <a:rPr kumimoji="0" lang="zh-CN" altLang="en-US" sz="2400" b="1">
                    <a:effectLst>
                      <a:outerShdw blurRad="38100" dist="38100" dir="2700000" algn="tl">
                        <a:srgbClr val="C0C0C0"/>
                      </a:outerShdw>
                    </a:effectLst>
                    <a:cs typeface="Times New Roman" pitchFamily="18" charset="0"/>
                  </a:rPr>
                  <a:t>控制算法</a:t>
                </a:r>
                <a:endParaRPr kumimoji="0" lang="zh-CN" altLang="en-US" sz="2400" b="1">
                  <a:effectLst>
                    <a:outerShdw blurRad="38100" dist="38100" dir="2700000" algn="tl">
                      <a:srgbClr val="C0C0C0"/>
                    </a:outerShdw>
                  </a:effectLst>
                </a:endParaRPr>
              </a:p>
            </p:txBody>
          </p:sp>
          <p:sp>
            <p:nvSpPr>
              <p:cNvPr id="105496" name="Line 24"/>
              <p:cNvSpPr>
                <a:spLocks noChangeShapeType="1"/>
              </p:cNvSpPr>
              <p:nvPr/>
            </p:nvSpPr>
            <p:spPr bwMode="auto">
              <a:xfrm>
                <a:off x="1762" y="1261"/>
                <a:ext cx="607" cy="0"/>
              </a:xfrm>
              <a:prstGeom prst="line">
                <a:avLst/>
              </a:prstGeom>
              <a:noFill/>
              <a:ln w="9525">
                <a:solidFill>
                  <a:srgbClr val="000000"/>
                </a:solidFill>
                <a:round/>
                <a:headEnd/>
                <a:tailEnd type="triangle" w="sm" len="sm"/>
              </a:ln>
            </p:spPr>
            <p:txBody>
              <a:bodyPr/>
              <a:lstStyle/>
              <a:p>
                <a:endParaRPr lang="zh-CN" altLang="en-US"/>
              </a:p>
            </p:txBody>
          </p:sp>
          <p:sp>
            <p:nvSpPr>
              <p:cNvPr id="105497" name="Line 25"/>
              <p:cNvSpPr>
                <a:spLocks noChangeShapeType="1"/>
              </p:cNvSpPr>
              <p:nvPr/>
            </p:nvSpPr>
            <p:spPr bwMode="auto">
              <a:xfrm flipV="1">
                <a:off x="2051" y="1021"/>
                <a:ext cx="0" cy="449"/>
              </a:xfrm>
              <a:prstGeom prst="line">
                <a:avLst/>
              </a:prstGeom>
              <a:noFill/>
              <a:ln w="9525">
                <a:solidFill>
                  <a:srgbClr val="000000"/>
                </a:solidFill>
                <a:round/>
                <a:headEnd/>
                <a:tailEnd type="triangle" w="sm" len="sm"/>
              </a:ln>
            </p:spPr>
            <p:txBody>
              <a:bodyPr/>
              <a:lstStyle/>
              <a:p>
                <a:endParaRPr lang="zh-CN" altLang="en-US"/>
              </a:p>
            </p:txBody>
          </p:sp>
          <p:sp>
            <p:nvSpPr>
              <p:cNvPr id="105498" name="Freeform 26"/>
              <p:cNvSpPr>
                <a:spLocks/>
              </p:cNvSpPr>
              <p:nvPr/>
            </p:nvSpPr>
            <p:spPr bwMode="auto">
              <a:xfrm>
                <a:off x="2143" y="1066"/>
                <a:ext cx="137" cy="195"/>
              </a:xfrm>
              <a:custGeom>
                <a:avLst/>
                <a:gdLst/>
                <a:ahLst/>
                <a:cxnLst>
                  <a:cxn ang="0">
                    <a:pos x="6" y="946"/>
                  </a:cxn>
                  <a:cxn ang="0">
                    <a:pos x="0" y="600"/>
                  </a:cxn>
                  <a:cxn ang="0">
                    <a:pos x="600" y="0"/>
                  </a:cxn>
                </a:cxnLst>
                <a:rect l="0" t="0" r="r" b="b"/>
                <a:pathLst>
                  <a:path w="600" h="946">
                    <a:moveTo>
                      <a:pt x="6" y="946"/>
                    </a:moveTo>
                    <a:lnTo>
                      <a:pt x="0" y="600"/>
                    </a:lnTo>
                    <a:lnTo>
                      <a:pt x="600" y="0"/>
                    </a:lnTo>
                  </a:path>
                </a:pathLst>
              </a:custGeom>
              <a:noFill/>
              <a:ln w="9525">
                <a:solidFill>
                  <a:srgbClr val="000000"/>
                </a:solidFill>
                <a:round/>
                <a:headEnd/>
                <a:tailEnd/>
              </a:ln>
            </p:spPr>
            <p:txBody>
              <a:bodyPr/>
              <a:lstStyle/>
              <a:p>
                <a:endParaRPr lang="zh-CN" altLang="en-US"/>
              </a:p>
            </p:txBody>
          </p:sp>
          <p:sp>
            <p:nvSpPr>
              <p:cNvPr id="105499" name="Freeform 27"/>
              <p:cNvSpPr>
                <a:spLocks/>
              </p:cNvSpPr>
              <p:nvPr/>
            </p:nvSpPr>
            <p:spPr bwMode="auto">
              <a:xfrm flipH="1" flipV="1">
                <a:off x="1852" y="1261"/>
                <a:ext cx="137" cy="196"/>
              </a:xfrm>
              <a:custGeom>
                <a:avLst/>
                <a:gdLst/>
                <a:ahLst/>
                <a:cxnLst>
                  <a:cxn ang="0">
                    <a:pos x="6" y="946"/>
                  </a:cxn>
                  <a:cxn ang="0">
                    <a:pos x="0" y="600"/>
                  </a:cxn>
                  <a:cxn ang="0">
                    <a:pos x="600" y="0"/>
                  </a:cxn>
                </a:cxnLst>
                <a:rect l="0" t="0" r="r" b="b"/>
                <a:pathLst>
                  <a:path w="600" h="946">
                    <a:moveTo>
                      <a:pt x="6" y="946"/>
                    </a:moveTo>
                    <a:lnTo>
                      <a:pt x="0" y="600"/>
                    </a:lnTo>
                    <a:lnTo>
                      <a:pt x="600" y="0"/>
                    </a:lnTo>
                  </a:path>
                </a:pathLst>
              </a:custGeom>
              <a:noFill/>
              <a:ln w="9525">
                <a:solidFill>
                  <a:srgbClr val="000000"/>
                </a:solidFill>
                <a:round/>
                <a:headEnd/>
                <a:tailEnd/>
              </a:ln>
            </p:spPr>
            <p:txBody>
              <a:bodyPr/>
              <a:lstStyle/>
              <a:p>
                <a:endParaRPr lang="zh-CN" altLang="en-US"/>
              </a:p>
            </p:txBody>
          </p:sp>
          <p:sp>
            <p:nvSpPr>
              <p:cNvPr id="105500" name="Rectangle 28"/>
              <p:cNvSpPr>
                <a:spLocks noChangeArrowheads="1"/>
              </p:cNvSpPr>
              <p:nvPr/>
            </p:nvSpPr>
            <p:spPr bwMode="auto">
              <a:xfrm>
                <a:off x="1618" y="967"/>
                <a:ext cx="884" cy="553"/>
              </a:xfrm>
              <a:prstGeom prst="rect">
                <a:avLst/>
              </a:prstGeom>
              <a:noFill/>
              <a:ln w="9525">
                <a:solidFill>
                  <a:srgbClr val="000000"/>
                </a:solidFill>
                <a:miter lim="800000"/>
                <a:headEnd/>
                <a:tailEnd/>
              </a:ln>
            </p:spPr>
            <p:txBody>
              <a:bodyPr/>
              <a:lstStyle/>
              <a:p>
                <a:endParaRPr lang="zh-CN" altLang="en-US"/>
              </a:p>
            </p:txBody>
          </p:sp>
          <p:sp>
            <p:nvSpPr>
              <p:cNvPr id="105501" name="Line 29"/>
              <p:cNvSpPr>
                <a:spLocks noChangeShapeType="1"/>
              </p:cNvSpPr>
              <p:nvPr/>
            </p:nvSpPr>
            <p:spPr bwMode="auto">
              <a:xfrm>
                <a:off x="1177" y="1244"/>
                <a:ext cx="452" cy="0"/>
              </a:xfrm>
              <a:prstGeom prst="line">
                <a:avLst/>
              </a:prstGeom>
              <a:noFill/>
              <a:ln w="9525">
                <a:solidFill>
                  <a:srgbClr val="000000"/>
                </a:solidFill>
                <a:round/>
                <a:headEnd/>
                <a:tailEnd type="triangle" w="sm" len="sm"/>
              </a:ln>
            </p:spPr>
            <p:txBody>
              <a:bodyPr/>
              <a:lstStyle/>
              <a:p>
                <a:endParaRPr lang="zh-CN" altLang="en-US"/>
              </a:p>
            </p:txBody>
          </p:sp>
          <p:sp>
            <p:nvSpPr>
              <p:cNvPr id="105502" name="Line 30"/>
              <p:cNvSpPr>
                <a:spLocks noChangeShapeType="1"/>
              </p:cNvSpPr>
              <p:nvPr/>
            </p:nvSpPr>
            <p:spPr bwMode="auto">
              <a:xfrm>
                <a:off x="2512" y="1244"/>
                <a:ext cx="530" cy="0"/>
              </a:xfrm>
              <a:prstGeom prst="line">
                <a:avLst/>
              </a:prstGeom>
              <a:noFill/>
              <a:ln w="9525">
                <a:solidFill>
                  <a:srgbClr val="000000"/>
                </a:solidFill>
                <a:round/>
                <a:headEnd/>
                <a:tailEnd type="triangle" w="sm" len="sm"/>
              </a:ln>
            </p:spPr>
            <p:txBody>
              <a:bodyPr/>
              <a:lstStyle/>
              <a:p>
                <a:endParaRPr lang="zh-CN" altLang="en-US"/>
              </a:p>
            </p:txBody>
          </p:sp>
          <p:sp>
            <p:nvSpPr>
              <p:cNvPr id="105503" name="Line 31"/>
              <p:cNvSpPr>
                <a:spLocks noChangeShapeType="1"/>
              </p:cNvSpPr>
              <p:nvPr/>
            </p:nvSpPr>
            <p:spPr bwMode="auto">
              <a:xfrm>
                <a:off x="3984" y="1255"/>
                <a:ext cx="452" cy="0"/>
              </a:xfrm>
              <a:prstGeom prst="line">
                <a:avLst/>
              </a:prstGeom>
              <a:noFill/>
              <a:ln w="9525">
                <a:solidFill>
                  <a:srgbClr val="000000"/>
                </a:solidFill>
                <a:round/>
                <a:headEnd/>
                <a:tailEnd type="triangle" w="sm" len="sm"/>
              </a:ln>
            </p:spPr>
            <p:txBody>
              <a:bodyPr/>
              <a:lstStyle/>
              <a:p>
                <a:endParaRPr lang="zh-CN" altLang="en-US"/>
              </a:p>
            </p:txBody>
          </p:sp>
          <p:sp>
            <p:nvSpPr>
              <p:cNvPr id="105504" name="Text Box 32"/>
              <p:cNvSpPr txBox="1">
                <a:spLocks noChangeArrowheads="1"/>
              </p:cNvSpPr>
              <p:nvPr/>
            </p:nvSpPr>
            <p:spPr bwMode="auto">
              <a:xfrm>
                <a:off x="754" y="1096"/>
                <a:ext cx="608" cy="303"/>
              </a:xfrm>
              <a:prstGeom prst="rect">
                <a:avLst/>
              </a:prstGeom>
              <a:noFill/>
              <a:ln w="9525">
                <a:noFill/>
                <a:miter lim="800000"/>
                <a:headEnd/>
                <a:tailEnd/>
              </a:ln>
            </p:spPr>
            <p:txBody>
              <a:bodyPr/>
              <a:lstStyle/>
              <a:p>
                <a:r>
                  <a:rPr kumimoji="0" lang="en-US" altLang="zh-CN" sz="2400" b="1" i="1">
                    <a:effectLst>
                      <a:outerShdw blurRad="38100" dist="38100" dir="2700000" algn="tl">
                        <a:srgbClr val="C0C0C0"/>
                      </a:outerShdw>
                    </a:effectLst>
                    <a:cs typeface="Times New Roman" pitchFamily="18" charset="0"/>
                  </a:rPr>
                  <a:t>e</a:t>
                </a:r>
                <a:r>
                  <a:rPr kumimoji="0" lang="en-US" altLang="zh-CN" sz="2400" b="1">
                    <a:effectLst>
                      <a:outerShdw blurRad="38100" dist="38100" dir="2700000" algn="tl">
                        <a:srgbClr val="C0C0C0"/>
                      </a:outerShdw>
                    </a:effectLst>
                    <a:cs typeface="Times New Roman" pitchFamily="18" charset="0"/>
                  </a:rPr>
                  <a:t>(</a:t>
                </a:r>
                <a:r>
                  <a:rPr kumimoji="0" lang="en-US" altLang="zh-CN" sz="2400" b="1" i="1">
                    <a:effectLst>
                      <a:outerShdw blurRad="38100" dist="38100" dir="2700000" algn="tl">
                        <a:srgbClr val="C0C0C0"/>
                      </a:outerShdw>
                    </a:effectLst>
                    <a:cs typeface="Times New Roman" pitchFamily="18" charset="0"/>
                  </a:rPr>
                  <a:t>k</a:t>
                </a:r>
                <a:r>
                  <a:rPr kumimoji="0" lang="en-US" altLang="zh-CN" sz="2400" b="1">
                    <a:effectLst>
                      <a:outerShdw blurRad="38100" dist="38100" dir="2700000" algn="tl">
                        <a:srgbClr val="C0C0C0"/>
                      </a:outerShdw>
                    </a:effectLst>
                    <a:cs typeface="Times New Roman" pitchFamily="18" charset="0"/>
                  </a:rPr>
                  <a:t>)</a:t>
                </a:r>
                <a:endParaRPr kumimoji="0" lang="en-US" altLang="zh-CN" sz="2400" b="1">
                  <a:effectLst>
                    <a:outerShdw blurRad="38100" dist="38100" dir="2700000" algn="tl">
                      <a:srgbClr val="C0C0C0"/>
                    </a:outerShdw>
                  </a:effectLst>
                </a:endParaRPr>
              </a:p>
            </p:txBody>
          </p:sp>
          <p:sp>
            <p:nvSpPr>
              <p:cNvPr id="105505" name="Text Box 33"/>
              <p:cNvSpPr txBox="1">
                <a:spLocks noChangeArrowheads="1"/>
              </p:cNvSpPr>
              <p:nvPr/>
            </p:nvSpPr>
            <p:spPr bwMode="auto">
              <a:xfrm>
                <a:off x="2466" y="856"/>
                <a:ext cx="599" cy="340"/>
              </a:xfrm>
              <a:prstGeom prst="rect">
                <a:avLst/>
              </a:prstGeom>
              <a:noFill/>
              <a:ln w="9525">
                <a:noFill/>
                <a:miter lim="800000"/>
                <a:headEnd/>
                <a:tailEnd/>
              </a:ln>
            </p:spPr>
            <p:txBody>
              <a:bodyPr wrap="none">
                <a:spAutoFit/>
              </a:bodyPr>
              <a:lstStyle/>
              <a:p>
                <a:endParaRPr lang="zh-CN" altLang="en-US"/>
              </a:p>
            </p:txBody>
          </p:sp>
          <p:sp>
            <p:nvSpPr>
              <p:cNvPr id="105506" name="Text Box 34"/>
              <p:cNvSpPr txBox="1">
                <a:spLocks noChangeArrowheads="1"/>
              </p:cNvSpPr>
              <p:nvPr/>
            </p:nvSpPr>
            <p:spPr bwMode="auto">
              <a:xfrm>
                <a:off x="4398" y="1063"/>
                <a:ext cx="608" cy="303"/>
              </a:xfrm>
              <a:prstGeom prst="rect">
                <a:avLst/>
              </a:prstGeom>
              <a:noFill/>
              <a:ln w="9525">
                <a:noFill/>
                <a:miter lim="800000"/>
                <a:headEnd/>
                <a:tailEnd/>
              </a:ln>
            </p:spPr>
            <p:txBody>
              <a:bodyPr/>
              <a:lstStyle/>
              <a:p>
                <a:r>
                  <a:rPr kumimoji="0" lang="en-US" altLang="zh-CN" sz="2400" b="1" i="1">
                    <a:effectLst>
                      <a:outerShdw blurRad="38100" dist="38100" dir="2700000" algn="tl">
                        <a:srgbClr val="C0C0C0"/>
                      </a:outerShdw>
                    </a:effectLst>
                    <a:cs typeface="Times New Roman" pitchFamily="18" charset="0"/>
                  </a:rPr>
                  <a:t>u</a:t>
                </a:r>
                <a:r>
                  <a:rPr kumimoji="0" lang="en-US" altLang="zh-CN" sz="2400" b="1">
                    <a:effectLst>
                      <a:outerShdw blurRad="38100" dist="38100" dir="2700000" algn="tl">
                        <a:srgbClr val="C0C0C0"/>
                      </a:outerShdw>
                    </a:effectLst>
                    <a:cs typeface="Times New Roman" pitchFamily="18" charset="0"/>
                  </a:rPr>
                  <a:t>(</a:t>
                </a:r>
                <a:r>
                  <a:rPr kumimoji="0" lang="en-US" altLang="zh-CN" sz="2400" b="1" i="1">
                    <a:effectLst>
                      <a:outerShdw blurRad="38100" dist="38100" dir="2700000" algn="tl">
                        <a:srgbClr val="C0C0C0"/>
                      </a:outerShdw>
                    </a:effectLst>
                    <a:cs typeface="Times New Roman" pitchFamily="18" charset="0"/>
                  </a:rPr>
                  <a:t>k</a:t>
                </a:r>
                <a:r>
                  <a:rPr kumimoji="0" lang="en-US" altLang="zh-CN" sz="2400" b="1">
                    <a:effectLst>
                      <a:outerShdw blurRad="38100" dist="38100" dir="2700000" algn="tl">
                        <a:srgbClr val="C0C0C0"/>
                      </a:outerShdw>
                    </a:effectLst>
                    <a:cs typeface="Times New Roman" pitchFamily="18" charset="0"/>
                  </a:rPr>
                  <a:t>)</a:t>
                </a:r>
                <a:endParaRPr kumimoji="0" lang="en-US" altLang="zh-CN" sz="2400" b="1">
                  <a:effectLst>
                    <a:outerShdw blurRad="38100" dist="38100" dir="2700000" algn="tl">
                      <a:srgbClr val="C0C0C0"/>
                    </a:outerShdw>
                  </a:effectLst>
                </a:endParaRPr>
              </a:p>
            </p:txBody>
          </p:sp>
          <p:sp>
            <p:nvSpPr>
              <p:cNvPr id="105507" name="Text Box 35"/>
              <p:cNvSpPr txBox="1">
                <a:spLocks noChangeArrowheads="1"/>
              </p:cNvSpPr>
              <p:nvPr/>
            </p:nvSpPr>
            <p:spPr bwMode="auto">
              <a:xfrm>
                <a:off x="1640" y="1483"/>
                <a:ext cx="884" cy="365"/>
              </a:xfrm>
              <a:prstGeom prst="rect">
                <a:avLst/>
              </a:prstGeom>
              <a:noFill/>
              <a:ln w="9525">
                <a:noFill/>
                <a:miter lim="800000"/>
                <a:headEnd/>
                <a:tailEnd/>
              </a:ln>
            </p:spPr>
            <p:txBody>
              <a:bodyPr/>
              <a:lstStyle/>
              <a:p>
                <a:pPr algn="ctr"/>
                <a:r>
                  <a:rPr kumimoji="0" lang="zh-CN" altLang="en-US" sz="2400" b="1">
                    <a:effectLst>
                      <a:outerShdw blurRad="38100" dist="38100" dir="2700000" algn="tl">
                        <a:srgbClr val="C0C0C0"/>
                      </a:outerShdw>
                    </a:effectLst>
                    <a:cs typeface="Times New Roman" pitchFamily="18" charset="0"/>
                  </a:rPr>
                  <a:t>死区</a:t>
                </a:r>
                <a:endParaRPr kumimoji="0" lang="zh-CN" altLang="en-US" sz="2400" b="1">
                  <a:effectLst>
                    <a:outerShdw blurRad="38100" dist="38100" dir="2700000" algn="tl">
                      <a:srgbClr val="C0C0C0"/>
                    </a:outerShdw>
                  </a:effectLst>
                </a:endParaRPr>
              </a:p>
            </p:txBody>
          </p:sp>
          <p:sp>
            <p:nvSpPr>
              <p:cNvPr id="105508" name="Rectangle 36"/>
              <p:cNvSpPr>
                <a:spLocks noChangeArrowheads="1"/>
              </p:cNvSpPr>
              <p:nvPr/>
            </p:nvSpPr>
            <p:spPr bwMode="auto">
              <a:xfrm>
                <a:off x="1342" y="1470"/>
                <a:ext cx="0" cy="0"/>
              </a:xfrm>
              <a:prstGeom prst="rect">
                <a:avLst/>
              </a:prstGeom>
              <a:solidFill>
                <a:schemeClr val="accent1"/>
              </a:solidFill>
              <a:ln w="9525">
                <a:solidFill>
                  <a:schemeClr val="tx1"/>
                </a:solidFill>
                <a:miter lim="800000"/>
                <a:headEnd/>
                <a:tailEnd/>
              </a:ln>
              <a:effectLst/>
            </p:spPr>
            <p:txBody>
              <a:bodyPr/>
              <a:lstStyle/>
              <a:p>
                <a:endParaRPr lang="zh-CN" altLang="en-US"/>
              </a:p>
            </p:txBody>
          </p:sp>
        </p:grpSp>
      </p:grpSp>
    </p:spTree>
  </p:cSld>
  <p:clrMapOvr>
    <a:masterClrMapping/>
  </p:clrMapOvr>
  <p:transition>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5" name="Group 3"/>
          <p:cNvGrpSpPr>
            <a:grpSpLocks/>
          </p:cNvGrpSpPr>
          <p:nvPr/>
        </p:nvGrpSpPr>
        <p:grpSpPr bwMode="auto">
          <a:xfrm>
            <a:off x="1150938" y="1052513"/>
            <a:ext cx="6715125" cy="1403350"/>
            <a:chOff x="725" y="754"/>
            <a:chExt cx="4230" cy="884"/>
          </a:xfrm>
        </p:grpSpPr>
        <p:graphicFrame>
          <p:nvGraphicFramePr>
            <p:cNvPr id="166916" name="Object 4"/>
            <p:cNvGraphicFramePr>
              <a:graphicFrameLocks noChangeAspect="1"/>
            </p:cNvGraphicFramePr>
            <p:nvPr/>
          </p:nvGraphicFramePr>
          <p:xfrm>
            <a:off x="2460" y="841"/>
            <a:ext cx="426" cy="284"/>
          </p:xfrm>
          <a:graphic>
            <a:graphicData uri="http://schemas.openxmlformats.org/presentationml/2006/ole">
              <mc:AlternateContent xmlns:mc="http://schemas.openxmlformats.org/markup-compatibility/2006">
                <mc:Choice xmlns:v="urn:schemas-microsoft-com:vml" Requires="v">
                  <p:oleObj spid="_x0000_s167077" name="公式" r:id="rId3" imgW="304536" imgH="203024" progId="Equation.3">
                    <p:embed/>
                  </p:oleObj>
                </mc:Choice>
                <mc:Fallback>
                  <p:oleObj name="公式" r:id="rId3" imgW="304536" imgH="203024" progId="Equation.3">
                    <p:embed/>
                    <p:pic>
                      <p:nvPicPr>
                        <p:cNvPr id="0" name="Picture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 y="841"/>
                          <a:ext cx="426"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17" name="Text Box 5"/>
            <p:cNvSpPr txBox="1">
              <a:spLocks noChangeArrowheads="1"/>
            </p:cNvSpPr>
            <p:nvPr/>
          </p:nvSpPr>
          <p:spPr bwMode="auto">
            <a:xfrm>
              <a:off x="2993" y="867"/>
              <a:ext cx="950" cy="564"/>
            </a:xfrm>
            <a:prstGeom prst="rect">
              <a:avLst/>
            </a:prstGeom>
            <a:solidFill>
              <a:srgbClr val="FFFFFF"/>
            </a:solidFill>
            <a:ln w="19050">
              <a:solidFill>
                <a:srgbClr val="000000"/>
              </a:solidFill>
              <a:miter lim="800000"/>
              <a:headEnd/>
              <a:tailEnd/>
            </a:ln>
          </p:spPr>
          <p:txBody>
            <a:bodyPr/>
            <a:lstStyle/>
            <a:p>
              <a:pPr algn="ctr">
                <a:lnSpc>
                  <a:spcPct val="120000"/>
                </a:lnSpc>
                <a:spcBef>
                  <a:spcPct val="50000"/>
                </a:spcBef>
              </a:pPr>
              <a:r>
                <a:rPr kumimoji="0" lang="zh-CN" altLang="en-US" b="1">
                  <a:cs typeface="Times New Roman" pitchFamily="18" charset="0"/>
                </a:rPr>
                <a:t>标准</a:t>
              </a:r>
              <a:r>
                <a:rPr kumimoji="0" lang="en-US" altLang="zh-CN" b="1">
                  <a:cs typeface="Times New Roman" pitchFamily="18" charset="0"/>
                </a:rPr>
                <a:t>PID</a:t>
              </a:r>
              <a:r>
                <a:rPr kumimoji="0" lang="zh-CN" altLang="en-US" b="1">
                  <a:cs typeface="Times New Roman" pitchFamily="18" charset="0"/>
                </a:rPr>
                <a:t>控制算法</a:t>
              </a:r>
              <a:endParaRPr kumimoji="0" lang="zh-CN" altLang="en-US" b="1"/>
            </a:p>
          </p:txBody>
        </p:sp>
        <p:sp>
          <p:nvSpPr>
            <p:cNvPr id="166918" name="Line 6"/>
            <p:cNvSpPr>
              <a:spLocks noChangeShapeType="1"/>
            </p:cNvSpPr>
            <p:nvPr/>
          </p:nvSpPr>
          <p:spPr bwMode="auto">
            <a:xfrm>
              <a:off x="1711" y="1159"/>
              <a:ext cx="607" cy="0"/>
            </a:xfrm>
            <a:prstGeom prst="line">
              <a:avLst/>
            </a:prstGeom>
            <a:noFill/>
            <a:ln w="19050">
              <a:solidFill>
                <a:srgbClr val="000000"/>
              </a:solidFill>
              <a:round/>
              <a:headEnd/>
              <a:tailEnd type="triangle" w="sm" len="sm"/>
            </a:ln>
          </p:spPr>
          <p:txBody>
            <a:bodyPr/>
            <a:lstStyle/>
            <a:p>
              <a:endParaRPr lang="zh-CN" altLang="en-US"/>
            </a:p>
          </p:txBody>
        </p:sp>
        <p:sp>
          <p:nvSpPr>
            <p:cNvPr id="166919" name="Line 7"/>
            <p:cNvSpPr>
              <a:spLocks noChangeShapeType="1"/>
            </p:cNvSpPr>
            <p:nvPr/>
          </p:nvSpPr>
          <p:spPr bwMode="auto">
            <a:xfrm flipV="1">
              <a:off x="2000" y="919"/>
              <a:ext cx="0" cy="449"/>
            </a:xfrm>
            <a:prstGeom prst="line">
              <a:avLst/>
            </a:prstGeom>
            <a:noFill/>
            <a:ln w="19050">
              <a:solidFill>
                <a:srgbClr val="000000"/>
              </a:solidFill>
              <a:round/>
              <a:headEnd/>
              <a:tailEnd type="triangle" w="sm" len="sm"/>
            </a:ln>
          </p:spPr>
          <p:txBody>
            <a:bodyPr/>
            <a:lstStyle/>
            <a:p>
              <a:endParaRPr lang="zh-CN" altLang="en-US"/>
            </a:p>
          </p:txBody>
        </p:sp>
        <p:sp>
          <p:nvSpPr>
            <p:cNvPr id="166920" name="Freeform 8"/>
            <p:cNvSpPr>
              <a:spLocks/>
            </p:cNvSpPr>
            <p:nvPr/>
          </p:nvSpPr>
          <p:spPr bwMode="auto">
            <a:xfrm>
              <a:off x="2092" y="964"/>
              <a:ext cx="137" cy="195"/>
            </a:xfrm>
            <a:custGeom>
              <a:avLst/>
              <a:gdLst/>
              <a:ahLst/>
              <a:cxnLst>
                <a:cxn ang="0">
                  <a:pos x="6" y="946"/>
                </a:cxn>
                <a:cxn ang="0">
                  <a:pos x="0" y="600"/>
                </a:cxn>
                <a:cxn ang="0">
                  <a:pos x="600" y="0"/>
                </a:cxn>
              </a:cxnLst>
              <a:rect l="0" t="0" r="r" b="b"/>
              <a:pathLst>
                <a:path w="600" h="946">
                  <a:moveTo>
                    <a:pt x="6" y="946"/>
                  </a:moveTo>
                  <a:lnTo>
                    <a:pt x="0" y="600"/>
                  </a:lnTo>
                  <a:lnTo>
                    <a:pt x="600" y="0"/>
                  </a:lnTo>
                </a:path>
              </a:pathLst>
            </a:custGeom>
            <a:noFill/>
            <a:ln w="19050" cmpd="sng">
              <a:solidFill>
                <a:srgbClr val="000000"/>
              </a:solidFill>
              <a:round/>
              <a:headEnd/>
              <a:tailEnd/>
            </a:ln>
          </p:spPr>
          <p:txBody>
            <a:bodyPr/>
            <a:lstStyle/>
            <a:p>
              <a:endParaRPr lang="zh-CN" altLang="en-US"/>
            </a:p>
          </p:txBody>
        </p:sp>
        <p:sp>
          <p:nvSpPr>
            <p:cNvPr id="166921" name="Freeform 9"/>
            <p:cNvSpPr>
              <a:spLocks/>
            </p:cNvSpPr>
            <p:nvPr/>
          </p:nvSpPr>
          <p:spPr bwMode="auto">
            <a:xfrm flipH="1" flipV="1">
              <a:off x="1801" y="1159"/>
              <a:ext cx="137" cy="196"/>
            </a:xfrm>
            <a:custGeom>
              <a:avLst/>
              <a:gdLst/>
              <a:ahLst/>
              <a:cxnLst>
                <a:cxn ang="0">
                  <a:pos x="6" y="946"/>
                </a:cxn>
                <a:cxn ang="0">
                  <a:pos x="0" y="600"/>
                </a:cxn>
                <a:cxn ang="0">
                  <a:pos x="600" y="0"/>
                </a:cxn>
              </a:cxnLst>
              <a:rect l="0" t="0" r="r" b="b"/>
              <a:pathLst>
                <a:path w="600" h="946">
                  <a:moveTo>
                    <a:pt x="6" y="946"/>
                  </a:moveTo>
                  <a:lnTo>
                    <a:pt x="0" y="600"/>
                  </a:lnTo>
                  <a:lnTo>
                    <a:pt x="600" y="0"/>
                  </a:lnTo>
                </a:path>
              </a:pathLst>
            </a:custGeom>
            <a:noFill/>
            <a:ln w="19050" cmpd="sng">
              <a:solidFill>
                <a:srgbClr val="000000"/>
              </a:solidFill>
              <a:round/>
              <a:headEnd/>
              <a:tailEnd/>
            </a:ln>
          </p:spPr>
          <p:txBody>
            <a:bodyPr/>
            <a:lstStyle/>
            <a:p>
              <a:endParaRPr lang="zh-CN" altLang="en-US"/>
            </a:p>
          </p:txBody>
        </p:sp>
        <p:sp>
          <p:nvSpPr>
            <p:cNvPr id="166922" name="Rectangle 10"/>
            <p:cNvSpPr>
              <a:spLocks noChangeArrowheads="1"/>
            </p:cNvSpPr>
            <p:nvPr/>
          </p:nvSpPr>
          <p:spPr bwMode="auto">
            <a:xfrm>
              <a:off x="1567" y="865"/>
              <a:ext cx="884" cy="553"/>
            </a:xfrm>
            <a:prstGeom prst="rect">
              <a:avLst/>
            </a:prstGeom>
            <a:noFill/>
            <a:ln w="19050">
              <a:solidFill>
                <a:srgbClr val="000000"/>
              </a:solidFill>
              <a:miter lim="800000"/>
              <a:headEnd/>
              <a:tailEnd/>
            </a:ln>
          </p:spPr>
          <p:txBody>
            <a:bodyPr/>
            <a:lstStyle/>
            <a:p>
              <a:endParaRPr lang="zh-CN" altLang="en-US"/>
            </a:p>
          </p:txBody>
        </p:sp>
        <p:sp>
          <p:nvSpPr>
            <p:cNvPr id="166923" name="Line 11"/>
            <p:cNvSpPr>
              <a:spLocks noChangeShapeType="1"/>
            </p:cNvSpPr>
            <p:nvPr/>
          </p:nvSpPr>
          <p:spPr bwMode="auto">
            <a:xfrm>
              <a:off x="1111" y="1142"/>
              <a:ext cx="452" cy="0"/>
            </a:xfrm>
            <a:prstGeom prst="line">
              <a:avLst/>
            </a:prstGeom>
            <a:noFill/>
            <a:ln w="19050">
              <a:solidFill>
                <a:srgbClr val="000000"/>
              </a:solidFill>
              <a:round/>
              <a:headEnd/>
              <a:tailEnd type="triangle" w="sm" len="sm"/>
            </a:ln>
          </p:spPr>
          <p:txBody>
            <a:bodyPr/>
            <a:lstStyle/>
            <a:p>
              <a:endParaRPr lang="zh-CN" altLang="en-US"/>
            </a:p>
          </p:txBody>
        </p:sp>
        <p:sp>
          <p:nvSpPr>
            <p:cNvPr id="166924" name="Line 12"/>
            <p:cNvSpPr>
              <a:spLocks noChangeShapeType="1"/>
            </p:cNvSpPr>
            <p:nvPr/>
          </p:nvSpPr>
          <p:spPr bwMode="auto">
            <a:xfrm>
              <a:off x="2461" y="1142"/>
              <a:ext cx="530" cy="0"/>
            </a:xfrm>
            <a:prstGeom prst="line">
              <a:avLst/>
            </a:prstGeom>
            <a:noFill/>
            <a:ln w="19050">
              <a:solidFill>
                <a:srgbClr val="000000"/>
              </a:solidFill>
              <a:round/>
              <a:headEnd/>
              <a:tailEnd type="triangle" w="sm" len="sm"/>
            </a:ln>
          </p:spPr>
          <p:txBody>
            <a:bodyPr/>
            <a:lstStyle/>
            <a:p>
              <a:endParaRPr lang="zh-CN" altLang="en-US"/>
            </a:p>
          </p:txBody>
        </p:sp>
        <p:sp>
          <p:nvSpPr>
            <p:cNvPr id="166925" name="Line 13"/>
            <p:cNvSpPr>
              <a:spLocks noChangeShapeType="1"/>
            </p:cNvSpPr>
            <p:nvPr/>
          </p:nvSpPr>
          <p:spPr bwMode="auto">
            <a:xfrm>
              <a:off x="3933" y="1153"/>
              <a:ext cx="452" cy="0"/>
            </a:xfrm>
            <a:prstGeom prst="line">
              <a:avLst/>
            </a:prstGeom>
            <a:noFill/>
            <a:ln w="19050">
              <a:solidFill>
                <a:srgbClr val="000000"/>
              </a:solidFill>
              <a:round/>
              <a:headEnd/>
              <a:tailEnd type="triangle" w="sm" len="sm"/>
            </a:ln>
          </p:spPr>
          <p:txBody>
            <a:bodyPr/>
            <a:lstStyle/>
            <a:p>
              <a:endParaRPr lang="zh-CN" altLang="en-US"/>
            </a:p>
          </p:txBody>
        </p:sp>
        <p:sp>
          <p:nvSpPr>
            <p:cNvPr id="166926" name="Text Box 14"/>
            <p:cNvSpPr txBox="1">
              <a:spLocks noChangeArrowheads="1"/>
            </p:cNvSpPr>
            <p:nvPr/>
          </p:nvSpPr>
          <p:spPr bwMode="auto">
            <a:xfrm>
              <a:off x="725" y="1003"/>
              <a:ext cx="608" cy="303"/>
            </a:xfrm>
            <a:prstGeom prst="rect">
              <a:avLst/>
            </a:prstGeom>
            <a:noFill/>
            <a:ln w="9525">
              <a:noFill/>
              <a:miter lim="800000"/>
              <a:headEnd/>
              <a:tailEnd/>
            </a:ln>
          </p:spPr>
          <p:txBody>
            <a:bodyPr/>
            <a:lstStyle/>
            <a:p>
              <a:r>
                <a:rPr kumimoji="0" lang="en-US" altLang="zh-CN" sz="2400" b="1" i="1">
                  <a:cs typeface="Times New Roman" pitchFamily="18" charset="0"/>
                </a:rPr>
                <a:t>e</a:t>
              </a:r>
              <a:r>
                <a:rPr kumimoji="0" lang="en-US" altLang="zh-CN" sz="2400" b="1">
                  <a:cs typeface="Times New Roman" pitchFamily="18" charset="0"/>
                </a:rPr>
                <a:t>(</a:t>
              </a:r>
              <a:r>
                <a:rPr kumimoji="0" lang="en-US" altLang="zh-CN" sz="2400" b="1" i="1">
                  <a:cs typeface="Times New Roman" pitchFamily="18" charset="0"/>
                </a:rPr>
                <a:t>k</a:t>
              </a:r>
              <a:r>
                <a:rPr kumimoji="0" lang="en-US" altLang="zh-CN" sz="2400" b="1">
                  <a:cs typeface="Times New Roman" pitchFamily="18" charset="0"/>
                </a:rPr>
                <a:t>)</a:t>
              </a:r>
              <a:endParaRPr kumimoji="0" lang="en-US" altLang="zh-CN" sz="2400" b="1"/>
            </a:p>
          </p:txBody>
        </p:sp>
        <p:sp>
          <p:nvSpPr>
            <p:cNvPr id="166927" name="Text Box 15"/>
            <p:cNvSpPr txBox="1">
              <a:spLocks noChangeArrowheads="1"/>
            </p:cNvSpPr>
            <p:nvPr/>
          </p:nvSpPr>
          <p:spPr bwMode="auto">
            <a:xfrm>
              <a:off x="2415" y="754"/>
              <a:ext cx="599" cy="340"/>
            </a:xfrm>
            <a:prstGeom prst="rect">
              <a:avLst/>
            </a:prstGeom>
            <a:noFill/>
            <a:ln w="9525">
              <a:noFill/>
              <a:miter lim="800000"/>
              <a:headEnd/>
              <a:tailEnd/>
            </a:ln>
          </p:spPr>
          <p:txBody>
            <a:bodyPr wrap="none">
              <a:spAutoFit/>
            </a:bodyPr>
            <a:lstStyle/>
            <a:p>
              <a:endParaRPr lang="zh-CN" altLang="en-US"/>
            </a:p>
          </p:txBody>
        </p:sp>
        <p:sp>
          <p:nvSpPr>
            <p:cNvPr id="166928" name="Text Box 16"/>
            <p:cNvSpPr txBox="1">
              <a:spLocks noChangeArrowheads="1"/>
            </p:cNvSpPr>
            <p:nvPr/>
          </p:nvSpPr>
          <p:spPr bwMode="auto">
            <a:xfrm>
              <a:off x="4347" y="961"/>
              <a:ext cx="608" cy="303"/>
            </a:xfrm>
            <a:prstGeom prst="rect">
              <a:avLst/>
            </a:prstGeom>
            <a:noFill/>
            <a:ln w="9525">
              <a:noFill/>
              <a:miter lim="800000"/>
              <a:headEnd/>
              <a:tailEnd/>
            </a:ln>
          </p:spPr>
          <p:txBody>
            <a:bodyPr/>
            <a:lstStyle/>
            <a:p>
              <a:r>
                <a:rPr kumimoji="0" lang="en-US" altLang="zh-CN" sz="2400" b="1" i="1">
                  <a:cs typeface="Times New Roman" pitchFamily="18" charset="0"/>
                </a:rPr>
                <a:t>u</a:t>
              </a:r>
              <a:r>
                <a:rPr kumimoji="0" lang="en-US" altLang="zh-CN" sz="2400" b="1">
                  <a:cs typeface="Times New Roman" pitchFamily="18" charset="0"/>
                </a:rPr>
                <a:t>(</a:t>
              </a:r>
              <a:r>
                <a:rPr kumimoji="0" lang="en-US" altLang="zh-CN" sz="2400" b="1" i="1">
                  <a:cs typeface="Times New Roman" pitchFamily="18" charset="0"/>
                </a:rPr>
                <a:t>k</a:t>
              </a:r>
              <a:r>
                <a:rPr kumimoji="0" lang="en-US" altLang="zh-CN" sz="2400" b="1">
                  <a:cs typeface="Times New Roman" pitchFamily="18" charset="0"/>
                </a:rPr>
                <a:t>)</a:t>
              </a:r>
              <a:endParaRPr kumimoji="0" lang="en-US" altLang="zh-CN" sz="2400" b="1"/>
            </a:p>
          </p:txBody>
        </p:sp>
        <p:sp>
          <p:nvSpPr>
            <p:cNvPr id="166929" name="Text Box 17"/>
            <p:cNvSpPr txBox="1">
              <a:spLocks noChangeArrowheads="1"/>
            </p:cNvSpPr>
            <p:nvPr/>
          </p:nvSpPr>
          <p:spPr bwMode="auto">
            <a:xfrm>
              <a:off x="1611" y="1403"/>
              <a:ext cx="747" cy="235"/>
            </a:xfrm>
            <a:prstGeom prst="rect">
              <a:avLst/>
            </a:prstGeom>
            <a:noFill/>
            <a:ln w="9525">
              <a:noFill/>
              <a:miter lim="800000"/>
              <a:headEnd/>
              <a:tailEnd/>
            </a:ln>
          </p:spPr>
          <p:txBody>
            <a:bodyPr/>
            <a:lstStyle/>
            <a:p>
              <a:pPr algn="ctr"/>
              <a:r>
                <a:rPr kumimoji="0" lang="zh-CN" altLang="en-US" b="1">
                  <a:cs typeface="Times New Roman" pitchFamily="18" charset="0"/>
                </a:rPr>
                <a:t>死区</a:t>
              </a:r>
              <a:endParaRPr kumimoji="0" lang="zh-CN" altLang="en-US" b="1"/>
            </a:p>
          </p:txBody>
        </p:sp>
        <p:sp>
          <p:nvSpPr>
            <p:cNvPr id="166930" name="Rectangle 18"/>
            <p:cNvSpPr>
              <a:spLocks noChangeArrowheads="1"/>
            </p:cNvSpPr>
            <p:nvPr/>
          </p:nvSpPr>
          <p:spPr bwMode="auto">
            <a:xfrm>
              <a:off x="1291" y="1368"/>
              <a:ext cx="0" cy="0"/>
            </a:xfrm>
            <a:prstGeom prst="rect">
              <a:avLst/>
            </a:prstGeom>
            <a:solidFill>
              <a:schemeClr val="accent1"/>
            </a:solidFill>
            <a:ln w="19050">
              <a:solidFill>
                <a:schemeClr val="tx1"/>
              </a:solidFill>
              <a:miter lim="800000"/>
              <a:headEnd/>
              <a:tailEnd/>
            </a:ln>
            <a:effectLst/>
          </p:spPr>
          <p:txBody>
            <a:bodyPr/>
            <a:lstStyle/>
            <a:p>
              <a:endParaRPr lang="zh-CN" altLang="en-US"/>
            </a:p>
          </p:txBody>
        </p:sp>
      </p:grpSp>
      <p:sp>
        <p:nvSpPr>
          <p:cNvPr id="166931" name="Rectangle 19"/>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6932" name="Rectangle 20"/>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6933" name="Rectangle 21"/>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6934" name="Rectangle 22"/>
          <p:cNvSpPr>
            <a:spLocks noChangeArrowheads="1"/>
          </p:cNvSpPr>
          <p:nvPr/>
        </p:nvSpPr>
        <p:spPr bwMode="auto">
          <a:xfrm>
            <a:off x="468313" y="4457700"/>
            <a:ext cx="4681537" cy="396875"/>
          </a:xfrm>
          <a:prstGeom prst="rect">
            <a:avLst/>
          </a:prstGeom>
          <a:noFill/>
          <a:ln w="9525">
            <a:noFill/>
            <a:miter lim="800000"/>
            <a:headEnd/>
            <a:tailEnd/>
          </a:ln>
          <a:effectLst/>
        </p:spPr>
        <p:txBody>
          <a:bodyPr anchor="ctr">
            <a:spAutoFit/>
          </a:bodyPr>
          <a:lstStyle/>
          <a:p>
            <a:pPr algn="just"/>
            <a:r>
              <a:rPr kumimoji="0" lang="zh-CN" altLang="en-US" b="1">
                <a:effectLst>
                  <a:outerShdw blurRad="38100" dist="38100" dir="2700000" algn="tl">
                    <a:srgbClr val="C0C0C0"/>
                  </a:outerShdw>
                </a:effectLst>
                <a:cs typeface="Times New Roman" pitchFamily="18" charset="0"/>
              </a:rPr>
              <a:t>带死区的增量式</a:t>
            </a:r>
            <a:r>
              <a:rPr kumimoji="0" lang="en-US" altLang="zh-CN" b="1">
                <a:effectLst>
                  <a:outerShdw blurRad="38100" dist="38100" dir="2700000" algn="tl">
                    <a:srgbClr val="C0C0C0"/>
                  </a:outerShdw>
                </a:effectLst>
                <a:cs typeface="Times New Roman" pitchFamily="18" charset="0"/>
              </a:rPr>
              <a:t>PID</a:t>
            </a:r>
            <a:r>
              <a:rPr kumimoji="0" lang="zh-CN" altLang="en-US" b="1">
                <a:effectLst>
                  <a:outerShdw blurRad="38100" dist="38100" dir="2700000" algn="tl">
                    <a:srgbClr val="C0C0C0"/>
                  </a:outerShdw>
                </a:effectLst>
                <a:cs typeface="Times New Roman" pitchFamily="18" charset="0"/>
              </a:rPr>
              <a:t>控制算法：</a:t>
            </a:r>
            <a:endParaRPr kumimoji="0" lang="zh-CN" altLang="en-US" b="1">
              <a:effectLst>
                <a:outerShdw blurRad="38100" dist="38100" dir="2700000" algn="tl">
                  <a:srgbClr val="C0C0C0"/>
                </a:outerShdw>
              </a:effectLst>
            </a:endParaRPr>
          </a:p>
        </p:txBody>
      </p:sp>
      <p:sp>
        <p:nvSpPr>
          <p:cNvPr id="166935" name="Rectangle 23"/>
          <p:cNvSpPr>
            <a:spLocks noChangeArrowheads="1"/>
          </p:cNvSpPr>
          <p:nvPr/>
        </p:nvSpPr>
        <p:spPr bwMode="auto">
          <a:xfrm>
            <a:off x="539750" y="5553075"/>
            <a:ext cx="4681538" cy="396875"/>
          </a:xfrm>
          <a:prstGeom prst="rect">
            <a:avLst/>
          </a:prstGeom>
          <a:noFill/>
          <a:ln w="9525">
            <a:noFill/>
            <a:miter lim="800000"/>
            <a:headEnd/>
            <a:tailEnd/>
          </a:ln>
          <a:effectLst/>
        </p:spPr>
        <p:txBody>
          <a:bodyPr anchor="ctr">
            <a:spAutoFit/>
          </a:bodyPr>
          <a:lstStyle/>
          <a:p>
            <a:pPr algn="just"/>
            <a:r>
              <a:rPr kumimoji="0" lang="zh-CN" altLang="en-US" b="1">
                <a:effectLst>
                  <a:outerShdw blurRad="38100" dist="38100" dir="2700000" algn="tl">
                    <a:srgbClr val="C0C0C0"/>
                  </a:outerShdw>
                </a:effectLst>
                <a:cs typeface="Times New Roman" pitchFamily="18" charset="0"/>
              </a:rPr>
              <a:t>带死区的位置式</a:t>
            </a:r>
            <a:r>
              <a:rPr kumimoji="0" lang="en-US" altLang="zh-CN" b="1">
                <a:effectLst>
                  <a:outerShdw blurRad="38100" dist="38100" dir="2700000" algn="tl">
                    <a:srgbClr val="C0C0C0"/>
                  </a:outerShdw>
                </a:effectLst>
                <a:cs typeface="Times New Roman" pitchFamily="18" charset="0"/>
              </a:rPr>
              <a:t>PID</a:t>
            </a:r>
            <a:r>
              <a:rPr kumimoji="0" lang="zh-CN" altLang="en-US" b="1">
                <a:effectLst>
                  <a:outerShdw blurRad="38100" dist="38100" dir="2700000" algn="tl">
                    <a:srgbClr val="C0C0C0"/>
                  </a:outerShdw>
                </a:effectLst>
                <a:cs typeface="Times New Roman" pitchFamily="18" charset="0"/>
              </a:rPr>
              <a:t>控制算法：</a:t>
            </a:r>
            <a:endParaRPr kumimoji="0" lang="zh-CN" altLang="en-US" b="1">
              <a:effectLst>
                <a:outerShdw blurRad="38100" dist="38100" dir="2700000" algn="tl">
                  <a:srgbClr val="C0C0C0"/>
                </a:outerShdw>
              </a:effectLst>
            </a:endParaRPr>
          </a:p>
        </p:txBody>
      </p:sp>
      <p:graphicFrame>
        <p:nvGraphicFramePr>
          <p:cNvPr id="166936" name="Object 24"/>
          <p:cNvGraphicFramePr>
            <a:graphicFrameLocks noChangeAspect="1"/>
          </p:cNvGraphicFramePr>
          <p:nvPr/>
        </p:nvGraphicFramePr>
        <p:xfrm>
          <a:off x="863600" y="4962525"/>
          <a:ext cx="7848600" cy="412750"/>
        </p:xfrm>
        <a:graphic>
          <a:graphicData uri="http://schemas.openxmlformats.org/presentationml/2006/ole">
            <mc:AlternateContent xmlns:mc="http://schemas.openxmlformats.org/markup-compatibility/2006">
              <mc:Choice xmlns:v="urn:schemas-microsoft-com:vml" Requires="v">
                <p:oleObj spid="_x0000_s167078" name="公式" r:id="rId5" imgW="3860800" imgH="203200" progId="Equation.3">
                  <p:embed/>
                </p:oleObj>
              </mc:Choice>
              <mc:Fallback>
                <p:oleObj name="公式" r:id="rId5" imgW="3860800" imgH="203200" progId="Equation.3">
                  <p:embed/>
                  <p:pic>
                    <p:nvPicPr>
                      <p:cNvPr id="0" name="Picture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4962525"/>
                        <a:ext cx="7848600" cy="412750"/>
                      </a:xfrm>
                      <a:prstGeom prst="rect">
                        <a:avLst/>
                      </a:prstGeom>
                      <a:solidFill>
                        <a:srgbClr val="B3D002"/>
                      </a:solidFill>
                    </p:spPr>
                  </p:pic>
                </p:oleObj>
              </mc:Fallback>
            </mc:AlternateContent>
          </a:graphicData>
        </a:graphic>
      </p:graphicFrame>
      <p:graphicFrame>
        <p:nvGraphicFramePr>
          <p:cNvPr id="166937" name="Object 25"/>
          <p:cNvGraphicFramePr>
            <a:graphicFrameLocks noChangeAspect="1"/>
          </p:cNvGraphicFramePr>
          <p:nvPr/>
        </p:nvGraphicFramePr>
        <p:xfrm>
          <a:off x="2411413" y="5984875"/>
          <a:ext cx="3240087" cy="495300"/>
        </p:xfrm>
        <a:graphic>
          <a:graphicData uri="http://schemas.openxmlformats.org/presentationml/2006/ole">
            <mc:AlternateContent xmlns:mc="http://schemas.openxmlformats.org/markup-compatibility/2006">
              <mc:Choice xmlns:v="urn:schemas-microsoft-com:vml" Requires="v">
                <p:oleObj spid="_x0000_s167079" name="公式" r:id="rId7" imgW="1333500" imgH="203200" progId="Equation.3">
                  <p:embed/>
                </p:oleObj>
              </mc:Choice>
              <mc:Fallback>
                <p:oleObj name="公式" r:id="rId7" imgW="1333500" imgH="203200" progId="Equation.3">
                  <p:embed/>
                  <p:pic>
                    <p:nvPicPr>
                      <p:cNvPr id="0" name="Picture 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5984875"/>
                        <a:ext cx="3240087" cy="495300"/>
                      </a:xfrm>
                      <a:prstGeom prst="rect">
                        <a:avLst/>
                      </a:prstGeom>
                      <a:solidFill>
                        <a:srgbClr val="B3D002"/>
                      </a:solidFill>
                    </p:spPr>
                  </p:pic>
                </p:oleObj>
              </mc:Fallback>
            </mc:AlternateContent>
          </a:graphicData>
        </a:graphic>
      </p:graphicFrame>
      <p:grpSp>
        <p:nvGrpSpPr>
          <p:cNvPr id="166938" name="Group 26"/>
          <p:cNvGrpSpPr>
            <a:grpSpLocks/>
          </p:cNvGrpSpPr>
          <p:nvPr/>
        </p:nvGrpSpPr>
        <p:grpSpPr bwMode="auto">
          <a:xfrm>
            <a:off x="503238" y="2600325"/>
            <a:ext cx="7848600" cy="1692275"/>
            <a:chOff x="317" y="1729"/>
            <a:chExt cx="4944" cy="1066"/>
          </a:xfrm>
        </p:grpSpPr>
        <p:grpSp>
          <p:nvGrpSpPr>
            <p:cNvPr id="166939" name="Group 27"/>
            <p:cNvGrpSpPr>
              <a:grpSpLocks/>
            </p:cNvGrpSpPr>
            <p:nvPr/>
          </p:nvGrpSpPr>
          <p:grpSpPr bwMode="auto">
            <a:xfrm>
              <a:off x="2925" y="1729"/>
              <a:ext cx="2336" cy="1017"/>
              <a:chOff x="2925" y="1729"/>
              <a:chExt cx="2336" cy="1017"/>
            </a:xfrm>
          </p:grpSpPr>
          <p:sp>
            <p:nvSpPr>
              <p:cNvPr id="166940" name="Rectangle 28"/>
              <p:cNvSpPr>
                <a:spLocks noChangeArrowheads="1"/>
              </p:cNvSpPr>
              <p:nvPr/>
            </p:nvSpPr>
            <p:spPr bwMode="auto">
              <a:xfrm>
                <a:off x="2925" y="1729"/>
                <a:ext cx="1225" cy="250"/>
              </a:xfrm>
              <a:prstGeom prst="rect">
                <a:avLst/>
              </a:prstGeom>
              <a:noFill/>
              <a:ln w="9525">
                <a:noFill/>
                <a:miter lim="800000"/>
                <a:headEnd/>
                <a:tailEnd/>
              </a:ln>
              <a:effectLst/>
            </p:spPr>
            <p:txBody>
              <a:bodyPr anchor="ctr">
                <a:spAutoFit/>
              </a:bodyPr>
              <a:lstStyle/>
              <a:p>
                <a:pPr eaLnBrk="0" hangingPunct="0"/>
                <a:r>
                  <a:rPr kumimoji="0" lang="zh-CN" altLang="en-US" b="1">
                    <a:solidFill>
                      <a:srgbClr val="0033CC"/>
                    </a:solidFill>
                    <a:cs typeface="Times New Roman" pitchFamily="18" charset="0"/>
                  </a:rPr>
                  <a:t>死区算法：  </a:t>
                </a:r>
                <a:endParaRPr kumimoji="0" lang="zh-CN" altLang="en-US" b="1">
                  <a:solidFill>
                    <a:srgbClr val="0033CC"/>
                  </a:solidFill>
                </a:endParaRPr>
              </a:p>
            </p:txBody>
          </p:sp>
          <p:graphicFrame>
            <p:nvGraphicFramePr>
              <p:cNvPr id="166941" name="Object 29"/>
              <p:cNvGraphicFramePr>
                <a:graphicFrameLocks noChangeAspect="1"/>
              </p:cNvGraphicFramePr>
              <p:nvPr/>
            </p:nvGraphicFramePr>
            <p:xfrm>
              <a:off x="3016" y="2024"/>
              <a:ext cx="2245" cy="722"/>
            </p:xfrm>
            <a:graphic>
              <a:graphicData uri="http://schemas.openxmlformats.org/presentationml/2006/ole">
                <mc:AlternateContent xmlns:mc="http://schemas.openxmlformats.org/markup-compatibility/2006">
                  <mc:Choice xmlns:v="urn:schemas-microsoft-com:vml" Requires="v">
                    <p:oleObj spid="_x0000_s167080" name="公式" r:id="rId9" imgW="1459866" imgH="469696" progId="Equation.3">
                      <p:embed/>
                    </p:oleObj>
                  </mc:Choice>
                  <mc:Fallback>
                    <p:oleObj name="公式" r:id="rId9" imgW="1459866" imgH="469696" progId="Equation.3">
                      <p:embed/>
                      <p:pic>
                        <p:nvPicPr>
                          <p:cNvPr id="0" name="Picture 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6" y="2024"/>
                            <a:ext cx="2245" cy="722"/>
                          </a:xfrm>
                          <a:prstGeom prst="rect">
                            <a:avLst/>
                          </a:prstGeom>
                          <a:solidFill>
                            <a:srgbClr val="B3D00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66942" name="Group 30"/>
            <p:cNvGrpSpPr>
              <a:grpSpLocks/>
            </p:cNvGrpSpPr>
            <p:nvPr/>
          </p:nvGrpSpPr>
          <p:grpSpPr bwMode="auto">
            <a:xfrm>
              <a:off x="317" y="1729"/>
              <a:ext cx="2245" cy="1063"/>
              <a:chOff x="317" y="1729"/>
              <a:chExt cx="2245" cy="1063"/>
            </a:xfrm>
          </p:grpSpPr>
          <p:grpSp>
            <p:nvGrpSpPr>
              <p:cNvPr id="166943" name="Group 31"/>
              <p:cNvGrpSpPr>
                <a:grpSpLocks/>
              </p:cNvGrpSpPr>
              <p:nvPr/>
            </p:nvGrpSpPr>
            <p:grpSpPr bwMode="auto">
              <a:xfrm>
                <a:off x="317" y="1729"/>
                <a:ext cx="2109" cy="1063"/>
                <a:chOff x="317" y="1729"/>
                <a:chExt cx="2109" cy="1063"/>
              </a:xfrm>
            </p:grpSpPr>
            <p:sp>
              <p:nvSpPr>
                <p:cNvPr id="166944" name="Rectangle 32"/>
                <p:cNvSpPr>
                  <a:spLocks noChangeArrowheads="1"/>
                </p:cNvSpPr>
                <p:nvPr/>
              </p:nvSpPr>
              <p:spPr bwMode="auto">
                <a:xfrm>
                  <a:off x="317" y="1729"/>
                  <a:ext cx="1226" cy="250"/>
                </a:xfrm>
                <a:prstGeom prst="rect">
                  <a:avLst/>
                </a:prstGeom>
                <a:noFill/>
                <a:ln w="9525">
                  <a:noFill/>
                  <a:miter lim="800000"/>
                  <a:headEnd/>
                  <a:tailEnd/>
                </a:ln>
                <a:effectLst/>
              </p:spPr>
              <p:txBody>
                <a:bodyPr>
                  <a:spAutoFit/>
                </a:bodyPr>
                <a:lstStyle/>
                <a:p>
                  <a:pPr algn="just"/>
                  <a:r>
                    <a:rPr kumimoji="0" lang="zh-CN" altLang="en-US" b="1">
                      <a:latin typeface="Arial" charset="0"/>
                    </a:rPr>
                    <a:t>死区特性：</a:t>
                  </a:r>
                </a:p>
              </p:txBody>
            </p:sp>
            <p:sp>
              <p:nvSpPr>
                <p:cNvPr id="166945" name="Text Box 33"/>
                <p:cNvSpPr txBox="1">
                  <a:spLocks noChangeArrowheads="1"/>
                </p:cNvSpPr>
                <p:nvPr/>
              </p:nvSpPr>
              <p:spPr bwMode="auto">
                <a:xfrm>
                  <a:off x="1286" y="2047"/>
                  <a:ext cx="116" cy="231"/>
                </a:xfrm>
                <a:prstGeom prst="rect">
                  <a:avLst/>
                </a:prstGeom>
                <a:noFill/>
                <a:ln w="9525">
                  <a:noFill/>
                  <a:miter lim="800000"/>
                  <a:headEnd/>
                  <a:tailEnd/>
                </a:ln>
              </p:spPr>
              <p:txBody>
                <a:bodyPr wrap="none">
                  <a:spAutoFit/>
                </a:bodyPr>
                <a:lstStyle/>
                <a:p>
                  <a:pPr algn="just"/>
                  <a:endParaRPr kumimoji="0" lang="zh-CN" altLang="zh-CN" sz="1800">
                    <a:latin typeface="Arial" charset="0"/>
                  </a:endParaRPr>
                </a:p>
              </p:txBody>
            </p:sp>
            <p:grpSp>
              <p:nvGrpSpPr>
                <p:cNvPr id="166946" name="Group 34"/>
                <p:cNvGrpSpPr>
                  <a:grpSpLocks/>
                </p:cNvGrpSpPr>
                <p:nvPr/>
              </p:nvGrpSpPr>
              <p:grpSpPr bwMode="auto">
                <a:xfrm>
                  <a:off x="884" y="1797"/>
                  <a:ext cx="1542" cy="995"/>
                  <a:chOff x="975" y="2136"/>
                  <a:chExt cx="1542" cy="995"/>
                </a:xfrm>
              </p:grpSpPr>
              <p:sp>
                <p:nvSpPr>
                  <p:cNvPr id="166947" name="Line 35"/>
                  <p:cNvSpPr>
                    <a:spLocks noChangeShapeType="1"/>
                  </p:cNvSpPr>
                  <p:nvPr/>
                </p:nvSpPr>
                <p:spPr bwMode="auto">
                  <a:xfrm>
                    <a:off x="975" y="2677"/>
                    <a:ext cx="1542" cy="0"/>
                  </a:xfrm>
                  <a:prstGeom prst="line">
                    <a:avLst/>
                  </a:prstGeom>
                  <a:noFill/>
                  <a:ln w="19050">
                    <a:solidFill>
                      <a:srgbClr val="000000"/>
                    </a:solidFill>
                    <a:round/>
                    <a:headEnd/>
                    <a:tailEnd type="triangle" w="sm" len="sm"/>
                  </a:ln>
                </p:spPr>
                <p:txBody>
                  <a:bodyPr/>
                  <a:lstStyle/>
                  <a:p>
                    <a:endParaRPr lang="zh-CN" altLang="en-US"/>
                  </a:p>
                </p:txBody>
              </p:sp>
              <p:sp>
                <p:nvSpPr>
                  <p:cNvPr id="166948" name="Line 36"/>
                  <p:cNvSpPr>
                    <a:spLocks noChangeShapeType="1"/>
                  </p:cNvSpPr>
                  <p:nvPr/>
                </p:nvSpPr>
                <p:spPr bwMode="auto">
                  <a:xfrm flipV="1">
                    <a:off x="1732" y="2136"/>
                    <a:ext cx="0" cy="995"/>
                  </a:xfrm>
                  <a:prstGeom prst="line">
                    <a:avLst/>
                  </a:prstGeom>
                  <a:noFill/>
                  <a:ln w="19050">
                    <a:solidFill>
                      <a:srgbClr val="000000"/>
                    </a:solidFill>
                    <a:round/>
                    <a:headEnd/>
                    <a:tailEnd type="triangle" w="sm" len="sm"/>
                  </a:ln>
                </p:spPr>
                <p:txBody>
                  <a:bodyPr/>
                  <a:lstStyle/>
                  <a:p>
                    <a:endParaRPr lang="zh-CN" altLang="en-US"/>
                  </a:p>
                </p:txBody>
              </p:sp>
              <p:sp>
                <p:nvSpPr>
                  <p:cNvPr id="166949" name="Freeform 37"/>
                  <p:cNvSpPr>
                    <a:spLocks/>
                  </p:cNvSpPr>
                  <p:nvPr/>
                </p:nvSpPr>
                <p:spPr bwMode="auto">
                  <a:xfrm>
                    <a:off x="1941" y="2272"/>
                    <a:ext cx="349" cy="405"/>
                  </a:xfrm>
                  <a:custGeom>
                    <a:avLst/>
                    <a:gdLst/>
                    <a:ahLst/>
                    <a:cxnLst>
                      <a:cxn ang="0">
                        <a:pos x="6" y="946"/>
                      </a:cxn>
                      <a:cxn ang="0">
                        <a:pos x="0" y="600"/>
                      </a:cxn>
                      <a:cxn ang="0">
                        <a:pos x="600" y="0"/>
                      </a:cxn>
                    </a:cxnLst>
                    <a:rect l="0" t="0" r="r" b="b"/>
                    <a:pathLst>
                      <a:path w="600" h="946">
                        <a:moveTo>
                          <a:pt x="6" y="946"/>
                        </a:moveTo>
                        <a:lnTo>
                          <a:pt x="0" y="600"/>
                        </a:lnTo>
                        <a:lnTo>
                          <a:pt x="600" y="0"/>
                        </a:lnTo>
                      </a:path>
                    </a:pathLst>
                  </a:custGeom>
                  <a:noFill/>
                  <a:ln w="19050" cmpd="sng">
                    <a:solidFill>
                      <a:srgbClr val="000000"/>
                    </a:solidFill>
                    <a:round/>
                    <a:headEnd type="none" w="med" len="med"/>
                    <a:tailEnd type="none" w="med" len="med"/>
                  </a:ln>
                </p:spPr>
                <p:txBody>
                  <a:bodyPr/>
                  <a:lstStyle/>
                  <a:p>
                    <a:endParaRPr lang="zh-CN" altLang="en-US"/>
                  </a:p>
                </p:txBody>
              </p:sp>
              <p:sp>
                <p:nvSpPr>
                  <p:cNvPr id="166950" name="Freeform 38"/>
                  <p:cNvSpPr>
                    <a:spLocks/>
                  </p:cNvSpPr>
                  <p:nvPr/>
                </p:nvSpPr>
                <p:spPr bwMode="auto">
                  <a:xfrm flipH="1" flipV="1">
                    <a:off x="1202" y="2677"/>
                    <a:ext cx="349" cy="404"/>
                  </a:xfrm>
                  <a:custGeom>
                    <a:avLst/>
                    <a:gdLst/>
                    <a:ahLst/>
                    <a:cxnLst>
                      <a:cxn ang="0">
                        <a:pos x="6" y="946"/>
                      </a:cxn>
                      <a:cxn ang="0">
                        <a:pos x="0" y="600"/>
                      </a:cxn>
                      <a:cxn ang="0">
                        <a:pos x="600" y="0"/>
                      </a:cxn>
                    </a:cxnLst>
                    <a:rect l="0" t="0" r="r" b="b"/>
                    <a:pathLst>
                      <a:path w="600" h="946">
                        <a:moveTo>
                          <a:pt x="6" y="946"/>
                        </a:moveTo>
                        <a:lnTo>
                          <a:pt x="0" y="600"/>
                        </a:lnTo>
                        <a:lnTo>
                          <a:pt x="600" y="0"/>
                        </a:lnTo>
                      </a:path>
                    </a:pathLst>
                  </a:custGeom>
                  <a:noFill/>
                  <a:ln w="19050" cmpd="sng">
                    <a:solidFill>
                      <a:srgbClr val="000000"/>
                    </a:solidFill>
                    <a:round/>
                    <a:headEnd type="none" w="med" len="med"/>
                    <a:tailEnd type="none" w="med" len="med"/>
                  </a:ln>
                </p:spPr>
                <p:txBody>
                  <a:bodyPr/>
                  <a:lstStyle/>
                  <a:p>
                    <a:endParaRPr lang="zh-CN" altLang="en-US"/>
                  </a:p>
                </p:txBody>
              </p:sp>
              <p:sp>
                <p:nvSpPr>
                  <p:cNvPr id="166951" name="Text Box 39"/>
                  <p:cNvSpPr txBox="1">
                    <a:spLocks noChangeArrowheads="1"/>
                  </p:cNvSpPr>
                  <p:nvPr/>
                </p:nvSpPr>
                <p:spPr bwMode="auto">
                  <a:xfrm>
                    <a:off x="1841" y="2645"/>
                    <a:ext cx="291" cy="218"/>
                  </a:xfrm>
                  <a:prstGeom prst="rect">
                    <a:avLst/>
                  </a:prstGeom>
                  <a:noFill/>
                  <a:ln w="9525">
                    <a:noFill/>
                    <a:miter lim="800000"/>
                    <a:headEnd/>
                    <a:tailEnd/>
                  </a:ln>
                </p:spPr>
                <p:txBody>
                  <a:bodyPr/>
                  <a:lstStyle/>
                  <a:p>
                    <a:pPr algn="just"/>
                    <a:r>
                      <a:rPr kumimoji="0" lang="en-US" altLang="zh-CN" sz="1800" i="1"/>
                      <a:t>B</a:t>
                    </a:r>
                    <a:endParaRPr kumimoji="0" lang="en-US" altLang="zh-CN" sz="1800">
                      <a:latin typeface="Arial" charset="0"/>
                    </a:endParaRPr>
                  </a:p>
                </p:txBody>
              </p:sp>
              <p:sp>
                <p:nvSpPr>
                  <p:cNvPr id="166952" name="Text Box 40"/>
                  <p:cNvSpPr txBox="1">
                    <a:spLocks noChangeArrowheads="1"/>
                  </p:cNvSpPr>
                  <p:nvPr/>
                </p:nvSpPr>
                <p:spPr bwMode="auto">
                  <a:xfrm>
                    <a:off x="1382" y="2450"/>
                    <a:ext cx="364" cy="186"/>
                  </a:xfrm>
                  <a:prstGeom prst="rect">
                    <a:avLst/>
                  </a:prstGeom>
                  <a:noFill/>
                  <a:ln w="9525">
                    <a:noFill/>
                    <a:miter lim="800000"/>
                    <a:headEnd/>
                    <a:tailEnd/>
                  </a:ln>
                </p:spPr>
                <p:txBody>
                  <a:bodyPr/>
                  <a:lstStyle/>
                  <a:p>
                    <a:pPr algn="just"/>
                    <a:r>
                      <a:rPr kumimoji="0" lang="en-US" altLang="zh-CN" sz="1800" i="1"/>
                      <a:t>-B</a:t>
                    </a:r>
                    <a:endParaRPr kumimoji="0" lang="en-US" altLang="zh-CN" sz="1800">
                      <a:latin typeface="Arial" charset="0"/>
                    </a:endParaRPr>
                  </a:p>
                </p:txBody>
              </p:sp>
              <p:sp>
                <p:nvSpPr>
                  <p:cNvPr id="166953" name="Text Box 41"/>
                  <p:cNvSpPr txBox="1">
                    <a:spLocks noChangeArrowheads="1"/>
                  </p:cNvSpPr>
                  <p:nvPr/>
                </p:nvSpPr>
                <p:spPr bwMode="auto">
                  <a:xfrm>
                    <a:off x="2271" y="2657"/>
                    <a:ext cx="117" cy="231"/>
                  </a:xfrm>
                  <a:prstGeom prst="rect">
                    <a:avLst/>
                  </a:prstGeom>
                  <a:noFill/>
                  <a:ln w="9525">
                    <a:noFill/>
                    <a:miter lim="800000"/>
                    <a:headEnd/>
                    <a:tailEnd/>
                  </a:ln>
                </p:spPr>
                <p:txBody>
                  <a:bodyPr wrap="none">
                    <a:spAutoFit/>
                  </a:bodyPr>
                  <a:lstStyle/>
                  <a:p>
                    <a:pPr algn="just"/>
                    <a:endParaRPr kumimoji="0" lang="zh-CN" altLang="zh-CN" sz="1800">
                      <a:latin typeface="Arial" charset="0"/>
                    </a:endParaRPr>
                  </a:p>
                </p:txBody>
              </p:sp>
              <p:sp>
                <p:nvSpPr>
                  <p:cNvPr id="166954" name="Line 42"/>
                  <p:cNvSpPr>
                    <a:spLocks noChangeShapeType="1"/>
                  </p:cNvSpPr>
                  <p:nvPr/>
                </p:nvSpPr>
                <p:spPr bwMode="auto">
                  <a:xfrm flipV="1">
                    <a:off x="1540" y="2518"/>
                    <a:ext cx="410" cy="309"/>
                  </a:xfrm>
                  <a:prstGeom prst="line">
                    <a:avLst/>
                  </a:prstGeom>
                  <a:noFill/>
                  <a:ln w="9525">
                    <a:solidFill>
                      <a:srgbClr val="000000"/>
                    </a:solidFill>
                    <a:prstDash val="dash"/>
                    <a:round/>
                    <a:headEnd/>
                    <a:tailEnd/>
                  </a:ln>
                </p:spPr>
                <p:txBody>
                  <a:bodyPr/>
                  <a:lstStyle/>
                  <a:p>
                    <a:endParaRPr lang="zh-CN" altLang="en-US"/>
                  </a:p>
                </p:txBody>
              </p:sp>
            </p:grpSp>
          </p:grpSp>
          <p:graphicFrame>
            <p:nvGraphicFramePr>
              <p:cNvPr id="166955" name="Object 43"/>
              <p:cNvGraphicFramePr>
                <a:graphicFrameLocks noChangeAspect="1"/>
              </p:cNvGraphicFramePr>
              <p:nvPr/>
            </p:nvGraphicFramePr>
            <p:xfrm>
              <a:off x="2268" y="2146"/>
              <a:ext cx="294" cy="191"/>
            </p:xfrm>
            <a:graphic>
              <a:graphicData uri="http://schemas.openxmlformats.org/presentationml/2006/ole">
                <mc:AlternateContent xmlns:mc="http://schemas.openxmlformats.org/markup-compatibility/2006">
                  <mc:Choice xmlns:v="urn:schemas-microsoft-com:vml" Requires="v">
                    <p:oleObj spid="_x0000_s167081" name="公式" r:id="rId11" imgW="291973" imgH="190417" progId="Equation.3">
                      <p:embed/>
                    </p:oleObj>
                  </mc:Choice>
                  <mc:Fallback>
                    <p:oleObj name="公式" r:id="rId11" imgW="291973" imgH="190417" progId="Equation.3">
                      <p:embed/>
                      <p:pic>
                        <p:nvPicPr>
                          <p:cNvPr id="0" name="Picture 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 y="2146"/>
                            <a:ext cx="29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56" name="Object 44"/>
              <p:cNvGraphicFramePr>
                <a:graphicFrameLocks noChangeAspect="1"/>
              </p:cNvGraphicFramePr>
              <p:nvPr/>
            </p:nvGraphicFramePr>
            <p:xfrm>
              <a:off x="1655" y="1729"/>
              <a:ext cx="331" cy="204"/>
            </p:xfrm>
            <a:graphic>
              <a:graphicData uri="http://schemas.openxmlformats.org/presentationml/2006/ole">
                <mc:AlternateContent xmlns:mc="http://schemas.openxmlformats.org/markup-compatibility/2006">
                  <mc:Choice xmlns:v="urn:schemas-microsoft-com:vml" Requires="v">
                    <p:oleObj spid="_x0000_s167082" name="公式" r:id="rId13" imgW="330057" imgH="203112" progId="Equation.3">
                      <p:embed/>
                    </p:oleObj>
                  </mc:Choice>
                  <mc:Fallback>
                    <p:oleObj name="公式" r:id="rId13" imgW="330057" imgH="203112" progId="Equation.3">
                      <p:embed/>
                      <p:pic>
                        <p:nvPicPr>
                          <p:cNvPr id="0" name="Picture 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55" y="1729"/>
                            <a:ext cx="331"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6957" name="AutoShape 45"/>
            <p:cNvSpPr>
              <a:spLocks noChangeArrowheads="1"/>
            </p:cNvSpPr>
            <p:nvPr/>
          </p:nvSpPr>
          <p:spPr bwMode="auto">
            <a:xfrm>
              <a:off x="2018" y="2364"/>
              <a:ext cx="613" cy="431"/>
            </a:xfrm>
            <a:prstGeom prst="wedgeEllipseCallout">
              <a:avLst>
                <a:gd name="adj1" fmla="val -66315"/>
                <a:gd name="adj2" fmla="val -25639"/>
              </a:avLst>
            </a:prstGeom>
            <a:solidFill>
              <a:schemeClr val="accent1"/>
            </a:solidFill>
            <a:ln w="9525">
              <a:noFill/>
              <a:miter lim="800000"/>
              <a:headEnd/>
              <a:tailEnd/>
            </a:ln>
            <a:effectLst/>
          </p:spPr>
          <p:txBody>
            <a:bodyPr/>
            <a:lstStyle/>
            <a:p>
              <a:pPr algn="ctr"/>
              <a:r>
                <a:rPr lang="zh-CN" altLang="en-US" sz="1600" b="1"/>
                <a:t>死区阈值</a:t>
              </a:r>
            </a:p>
          </p:txBody>
        </p:sp>
      </p:grpSp>
    </p:spTree>
  </p:cSld>
  <p:clrMapOvr>
    <a:masterClrMapping/>
  </p:clrMapOvr>
  <p:transition>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4" name="Rectangle 74"/>
          <p:cNvSpPr>
            <a:spLocks noChangeArrowheads="1"/>
          </p:cNvSpPr>
          <p:nvPr/>
        </p:nvSpPr>
        <p:spPr bwMode="auto">
          <a:xfrm>
            <a:off x="900113" y="476250"/>
            <a:ext cx="5122862" cy="647700"/>
          </a:xfrm>
          <a:prstGeom prst="rect">
            <a:avLst/>
          </a:prstGeom>
          <a:noFill/>
          <a:ln w="9525">
            <a:noFill/>
            <a:miter lim="800000"/>
            <a:headEnd/>
            <a:tailEnd/>
          </a:ln>
          <a:effectLst/>
        </p:spPr>
        <p:txBody>
          <a:bodyPr anchor="ctr"/>
          <a:lstStyle/>
          <a:p>
            <a:r>
              <a:rPr lang="zh-CN" altLang="en-US" sz="2800" b="1">
                <a:solidFill>
                  <a:srgbClr val="0033CC"/>
                </a:solidFill>
                <a:effectLst>
                  <a:outerShdw blurRad="38100" dist="38100" dir="2700000" algn="tl">
                    <a:srgbClr val="C0C0C0"/>
                  </a:outerShdw>
                </a:effectLst>
              </a:rPr>
              <a:t>（</a:t>
            </a:r>
            <a:r>
              <a:rPr lang="en-US" altLang="zh-CN" sz="2800" b="1">
                <a:solidFill>
                  <a:srgbClr val="0033CC"/>
                </a:solidFill>
                <a:effectLst>
                  <a:outerShdw blurRad="38100" dist="38100" dir="2700000" algn="tl">
                    <a:srgbClr val="C0C0C0"/>
                  </a:outerShdw>
                </a:effectLst>
              </a:rPr>
              <a:t>2.3</a:t>
            </a:r>
            <a:r>
              <a:rPr lang="zh-CN" altLang="en-US" sz="2800" b="1">
                <a:solidFill>
                  <a:srgbClr val="0033CC"/>
                </a:solidFill>
                <a:effectLst>
                  <a:outerShdw blurRad="38100" dist="38100" dir="2700000" algn="tl">
                    <a:srgbClr val="C0C0C0"/>
                  </a:outerShdw>
                </a:effectLst>
              </a:rPr>
              <a:t>）不完全微分控制算法</a:t>
            </a:r>
          </a:p>
        </p:txBody>
      </p:sp>
      <p:sp>
        <p:nvSpPr>
          <p:cNvPr id="102475" name="Text Box 75"/>
          <p:cNvSpPr txBox="1">
            <a:spLocks noChangeArrowheads="1"/>
          </p:cNvSpPr>
          <p:nvPr/>
        </p:nvSpPr>
        <p:spPr bwMode="auto">
          <a:xfrm>
            <a:off x="611188" y="1412875"/>
            <a:ext cx="4968875" cy="457200"/>
          </a:xfrm>
          <a:prstGeom prst="rect">
            <a:avLst/>
          </a:prstGeom>
          <a:noFill/>
          <a:ln w="9525">
            <a:noFill/>
            <a:miter lim="800000"/>
            <a:headEnd/>
            <a:tailEnd/>
          </a:ln>
          <a:effectLst/>
        </p:spPr>
        <p:txBody>
          <a:bodyPr>
            <a:spAutoFit/>
          </a:bodyPr>
          <a:lstStyle/>
          <a:p>
            <a:r>
              <a:rPr kumimoji="0" lang="zh-CN" altLang="en-US" sz="2400" b="1">
                <a:solidFill>
                  <a:srgbClr val="BE2C14"/>
                </a:solidFill>
                <a:effectLst>
                  <a:outerShdw blurRad="38100" dist="38100" dir="2700000" algn="tl">
                    <a:srgbClr val="C0C0C0"/>
                  </a:outerShdw>
                </a:effectLst>
                <a:latin typeface="Arial" charset="0"/>
              </a:rPr>
              <a:t>（</a:t>
            </a:r>
            <a:r>
              <a:rPr kumimoji="0" lang="en-US" altLang="zh-CN" sz="2400" b="1">
                <a:solidFill>
                  <a:srgbClr val="BE2C14"/>
                </a:solidFill>
                <a:effectLst>
                  <a:outerShdw blurRad="38100" dist="38100" dir="2700000" algn="tl">
                    <a:srgbClr val="C0C0C0"/>
                  </a:outerShdw>
                </a:effectLst>
                <a:latin typeface="Arial" charset="0"/>
              </a:rPr>
              <a:t>1</a:t>
            </a:r>
            <a:r>
              <a:rPr kumimoji="0" lang="zh-CN" altLang="en-US" sz="2400" b="1">
                <a:solidFill>
                  <a:srgbClr val="BE2C14"/>
                </a:solidFill>
                <a:effectLst>
                  <a:outerShdw blurRad="38100" dist="38100" dir="2700000" algn="tl">
                    <a:srgbClr val="C0C0C0"/>
                  </a:outerShdw>
                </a:effectLst>
                <a:latin typeface="Arial" charset="0"/>
              </a:rPr>
              <a:t>）对微分项进行改进的原因</a:t>
            </a:r>
          </a:p>
        </p:txBody>
      </p:sp>
      <p:sp>
        <p:nvSpPr>
          <p:cNvPr id="102476" name="Text Box 76"/>
          <p:cNvSpPr txBox="1">
            <a:spLocks noChangeArrowheads="1"/>
          </p:cNvSpPr>
          <p:nvPr/>
        </p:nvSpPr>
        <p:spPr bwMode="auto">
          <a:xfrm>
            <a:off x="827088" y="2062163"/>
            <a:ext cx="7077075" cy="4206875"/>
          </a:xfrm>
          <a:prstGeom prst="rect">
            <a:avLst/>
          </a:prstGeom>
          <a:noFill/>
          <a:ln w="9525">
            <a:noFill/>
            <a:miter lim="800000"/>
            <a:headEnd/>
            <a:tailEnd/>
          </a:ln>
          <a:effectLst/>
        </p:spPr>
        <p:txBody>
          <a:bodyPr>
            <a:spAutoFit/>
          </a:bodyPr>
          <a:lstStyle/>
          <a:p>
            <a:pPr>
              <a:lnSpc>
                <a:spcPct val="125000"/>
              </a:lnSpc>
              <a:buFontTx/>
              <a:buChar char="•"/>
            </a:pPr>
            <a:r>
              <a:rPr kumimoji="0" lang="en-US" altLang="zh-CN" sz="2400" b="1">
                <a:effectLst>
                  <a:outerShdw blurRad="38100" dist="38100" dir="2700000" algn="tl">
                    <a:srgbClr val="C0C0C0"/>
                  </a:outerShdw>
                </a:effectLst>
                <a:latin typeface="Arial" charset="0"/>
              </a:rPr>
              <a:t>   </a:t>
            </a:r>
            <a:r>
              <a:rPr kumimoji="0" lang="zh-CN" altLang="en-US" sz="2400" b="1">
                <a:effectLst>
                  <a:outerShdw blurRad="38100" dist="38100" dir="2700000" algn="tl">
                    <a:srgbClr val="C0C0C0"/>
                  </a:outerShdw>
                </a:effectLst>
                <a:latin typeface="Arial" charset="0"/>
              </a:rPr>
              <a:t>理想微分控制作用对于幅值变化快的强扰动反应过快，而</a:t>
            </a:r>
            <a:r>
              <a:rPr kumimoji="0" lang="zh-CN" altLang="en-US" sz="2400" b="1">
                <a:solidFill>
                  <a:srgbClr val="0033CC"/>
                </a:solidFill>
                <a:effectLst>
                  <a:outerShdw blurRad="38100" dist="38100" dir="2700000" algn="tl">
                    <a:srgbClr val="C0C0C0"/>
                  </a:outerShdw>
                </a:effectLst>
                <a:latin typeface="Arial" charset="0"/>
              </a:rPr>
              <a:t>工业执行机构动作速度相对比较缓慢</a:t>
            </a:r>
            <a:r>
              <a:rPr kumimoji="0" lang="zh-CN" altLang="en-US" sz="2400" b="1">
                <a:effectLst>
                  <a:outerShdw blurRad="38100" dist="38100" dir="2700000" algn="tl">
                    <a:srgbClr val="C0C0C0"/>
                  </a:outerShdw>
                </a:effectLst>
                <a:latin typeface="Arial" charset="0"/>
              </a:rPr>
              <a:t>，不能及时响应微分控制作用，因而不能充分发挥微分控制改善系统动态性能的作用。</a:t>
            </a:r>
          </a:p>
          <a:p>
            <a:pPr>
              <a:lnSpc>
                <a:spcPct val="125000"/>
              </a:lnSpc>
              <a:buFontTx/>
              <a:buChar char="•"/>
            </a:pPr>
            <a:endParaRPr kumimoji="0" lang="zh-CN" altLang="en-US" sz="2400" b="1">
              <a:effectLst>
                <a:outerShdw blurRad="38100" dist="38100" dir="2700000" algn="tl">
                  <a:srgbClr val="C0C0C0"/>
                </a:outerShdw>
              </a:effectLst>
              <a:latin typeface="Arial" charset="0"/>
            </a:endParaRPr>
          </a:p>
          <a:p>
            <a:pPr>
              <a:lnSpc>
                <a:spcPct val="125000"/>
              </a:lnSpc>
              <a:buFontTx/>
              <a:buChar char="•"/>
            </a:pPr>
            <a:r>
              <a:rPr kumimoji="0" lang="zh-CN" altLang="en-US" sz="2400" b="1">
                <a:effectLst>
                  <a:outerShdw blurRad="38100" dist="38100" dir="2700000" algn="tl">
                    <a:srgbClr val="C0C0C0"/>
                  </a:outerShdw>
                </a:effectLst>
                <a:latin typeface="Arial" charset="0"/>
              </a:rPr>
              <a:t>  理想微分控制对偏差信号中夹杂的噪声干扰十分敏感，即使</a:t>
            </a:r>
            <a:r>
              <a:rPr kumimoji="0" lang="zh-CN" altLang="en-US" sz="2400" b="1">
                <a:solidFill>
                  <a:srgbClr val="0033CC"/>
                </a:solidFill>
                <a:effectLst>
                  <a:outerShdw blurRad="38100" dist="38100" dir="2700000" algn="tl">
                    <a:srgbClr val="C0C0C0"/>
                  </a:outerShdw>
                </a:effectLst>
                <a:latin typeface="Arial" charset="0"/>
              </a:rPr>
              <a:t>噪声干扰</a:t>
            </a:r>
            <a:r>
              <a:rPr kumimoji="0" lang="zh-CN" altLang="en-US" sz="2400" b="1">
                <a:effectLst>
                  <a:outerShdw blurRad="38100" dist="38100" dir="2700000" algn="tl">
                    <a:srgbClr val="C0C0C0"/>
                  </a:outerShdw>
                </a:effectLst>
                <a:latin typeface="Arial" charset="0"/>
              </a:rPr>
              <a:t>的幅值很小，只要它的频率较高，经理想微分后，就会产生较大的噪声输出，影响控制精度。</a:t>
            </a:r>
          </a:p>
        </p:txBody>
      </p:sp>
    </p:spTree>
  </p:cSld>
  <p:clrMapOvr>
    <a:masterClrMapping/>
  </p:clrMapOvr>
  <p:transition>
    <p:zoom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2109788" y="3213100"/>
            <a:ext cx="744537" cy="481013"/>
          </a:xfrm>
          <a:prstGeom prst="rect">
            <a:avLst/>
          </a:prstGeom>
          <a:solidFill>
            <a:srgbClr val="FFFFFF"/>
          </a:solidFill>
          <a:ln w="9525">
            <a:no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03427" name="Text Box 3"/>
          <p:cNvSpPr txBox="1">
            <a:spLocks noChangeArrowheads="1"/>
          </p:cNvSpPr>
          <p:nvPr/>
        </p:nvSpPr>
        <p:spPr bwMode="auto">
          <a:xfrm>
            <a:off x="2833688" y="3213100"/>
            <a:ext cx="730250" cy="481013"/>
          </a:xfrm>
          <a:prstGeom prst="rect">
            <a:avLst/>
          </a:prstGeom>
          <a:solidFill>
            <a:srgbClr val="FFFFFF"/>
          </a:solidFill>
          <a:ln w="9525">
            <a:no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03428" name="Text Box 4"/>
          <p:cNvSpPr txBox="1">
            <a:spLocks noChangeArrowheads="1"/>
          </p:cNvSpPr>
          <p:nvPr/>
        </p:nvSpPr>
        <p:spPr bwMode="auto">
          <a:xfrm>
            <a:off x="2670175" y="3567113"/>
            <a:ext cx="712788" cy="752475"/>
          </a:xfrm>
          <a:prstGeom prst="rect">
            <a:avLst/>
          </a:prstGeom>
          <a:solidFill>
            <a:srgbClr val="FFFFFF"/>
          </a:solidFill>
          <a:ln w="9525">
            <a:no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03430" name="Text Box 6"/>
          <p:cNvSpPr txBox="1">
            <a:spLocks noChangeArrowheads="1"/>
          </p:cNvSpPr>
          <p:nvPr/>
        </p:nvSpPr>
        <p:spPr bwMode="auto">
          <a:xfrm>
            <a:off x="4383088" y="3230563"/>
            <a:ext cx="727075" cy="463550"/>
          </a:xfrm>
          <a:prstGeom prst="rect">
            <a:avLst/>
          </a:prstGeom>
          <a:solidFill>
            <a:srgbClr val="FFFFFF"/>
          </a:solidFill>
          <a:ln w="9525">
            <a:no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03431" name="AutoShape 7"/>
          <p:cNvSpPr>
            <a:spLocks noChangeArrowheads="1"/>
          </p:cNvSpPr>
          <p:nvPr/>
        </p:nvSpPr>
        <p:spPr bwMode="auto">
          <a:xfrm>
            <a:off x="2657475" y="3502025"/>
            <a:ext cx="249238" cy="273050"/>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103432" name="Text Box 8"/>
          <p:cNvSpPr txBox="1">
            <a:spLocks noChangeArrowheads="1"/>
          </p:cNvSpPr>
          <p:nvPr/>
        </p:nvSpPr>
        <p:spPr bwMode="auto">
          <a:xfrm>
            <a:off x="3463925" y="3433763"/>
            <a:ext cx="866775" cy="496887"/>
          </a:xfrm>
          <a:prstGeom prst="rect">
            <a:avLst/>
          </a:prstGeom>
          <a:solidFill>
            <a:srgbClr val="FFFFFF"/>
          </a:solidFill>
          <a:ln w="9525">
            <a:solidFill>
              <a:srgbClr val="000000"/>
            </a:solid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03433" name="Text Box 9"/>
          <p:cNvSpPr txBox="1">
            <a:spLocks noChangeArrowheads="1"/>
          </p:cNvSpPr>
          <p:nvPr/>
        </p:nvSpPr>
        <p:spPr bwMode="auto">
          <a:xfrm>
            <a:off x="4716463" y="3416300"/>
            <a:ext cx="819150" cy="496888"/>
          </a:xfrm>
          <a:prstGeom prst="rect">
            <a:avLst/>
          </a:prstGeom>
          <a:solidFill>
            <a:srgbClr val="FFFFFF"/>
          </a:solidFill>
          <a:ln w="9525">
            <a:solidFill>
              <a:srgbClr val="000000"/>
            </a:solid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03434" name="Line 10"/>
          <p:cNvSpPr>
            <a:spLocks noChangeShapeType="1"/>
          </p:cNvSpPr>
          <p:nvPr/>
        </p:nvSpPr>
        <p:spPr bwMode="auto">
          <a:xfrm>
            <a:off x="2081213" y="3668713"/>
            <a:ext cx="592137" cy="0"/>
          </a:xfrm>
          <a:prstGeom prst="line">
            <a:avLst/>
          </a:prstGeom>
          <a:noFill/>
          <a:ln w="9525">
            <a:solidFill>
              <a:srgbClr val="000000"/>
            </a:solidFill>
            <a:round/>
            <a:headEnd/>
            <a:tailEnd type="stealth" w="sm" len="med"/>
          </a:ln>
        </p:spPr>
        <p:txBody>
          <a:bodyPr/>
          <a:lstStyle/>
          <a:p>
            <a:endParaRPr lang="zh-CN" altLang="en-US"/>
          </a:p>
        </p:txBody>
      </p:sp>
      <p:sp>
        <p:nvSpPr>
          <p:cNvPr id="103435" name="Line 11"/>
          <p:cNvSpPr>
            <a:spLocks noChangeShapeType="1"/>
          </p:cNvSpPr>
          <p:nvPr/>
        </p:nvSpPr>
        <p:spPr bwMode="auto">
          <a:xfrm>
            <a:off x="5537200" y="3657600"/>
            <a:ext cx="323850" cy="0"/>
          </a:xfrm>
          <a:prstGeom prst="line">
            <a:avLst/>
          </a:prstGeom>
          <a:noFill/>
          <a:ln w="9525">
            <a:solidFill>
              <a:srgbClr val="000000"/>
            </a:solidFill>
            <a:round/>
            <a:headEnd/>
            <a:tailEnd type="stealth" w="sm" len="med"/>
          </a:ln>
        </p:spPr>
        <p:txBody>
          <a:bodyPr/>
          <a:lstStyle/>
          <a:p>
            <a:endParaRPr lang="zh-CN" altLang="en-US"/>
          </a:p>
        </p:txBody>
      </p:sp>
      <p:sp>
        <p:nvSpPr>
          <p:cNvPr id="103436" name="Line 12"/>
          <p:cNvSpPr>
            <a:spLocks noChangeShapeType="1"/>
          </p:cNvSpPr>
          <p:nvPr/>
        </p:nvSpPr>
        <p:spPr bwMode="auto">
          <a:xfrm>
            <a:off x="4335463" y="3684588"/>
            <a:ext cx="395287" cy="0"/>
          </a:xfrm>
          <a:prstGeom prst="line">
            <a:avLst/>
          </a:prstGeom>
          <a:noFill/>
          <a:ln w="9525">
            <a:solidFill>
              <a:srgbClr val="000000"/>
            </a:solidFill>
            <a:round/>
            <a:headEnd/>
            <a:tailEnd type="stealth" w="sm" len="med"/>
          </a:ln>
        </p:spPr>
        <p:txBody>
          <a:bodyPr/>
          <a:lstStyle/>
          <a:p>
            <a:endParaRPr lang="zh-CN" altLang="en-US"/>
          </a:p>
        </p:txBody>
      </p:sp>
      <p:sp>
        <p:nvSpPr>
          <p:cNvPr id="103437" name="Line 13"/>
          <p:cNvSpPr>
            <a:spLocks noChangeShapeType="1"/>
          </p:cNvSpPr>
          <p:nvPr/>
        </p:nvSpPr>
        <p:spPr bwMode="auto">
          <a:xfrm flipV="1">
            <a:off x="2773363" y="3798888"/>
            <a:ext cx="0" cy="738187"/>
          </a:xfrm>
          <a:prstGeom prst="line">
            <a:avLst/>
          </a:prstGeom>
          <a:noFill/>
          <a:ln w="9525">
            <a:solidFill>
              <a:srgbClr val="000000"/>
            </a:solidFill>
            <a:round/>
            <a:headEnd/>
            <a:tailEnd type="stealth" w="sm" len="med"/>
          </a:ln>
        </p:spPr>
        <p:txBody>
          <a:bodyPr/>
          <a:lstStyle/>
          <a:p>
            <a:endParaRPr lang="zh-CN" altLang="en-US"/>
          </a:p>
        </p:txBody>
      </p:sp>
      <p:sp>
        <p:nvSpPr>
          <p:cNvPr id="103438" name="Line 14"/>
          <p:cNvSpPr>
            <a:spLocks noChangeShapeType="1"/>
          </p:cNvSpPr>
          <p:nvPr/>
        </p:nvSpPr>
        <p:spPr bwMode="auto">
          <a:xfrm>
            <a:off x="2887663" y="3684588"/>
            <a:ext cx="593725" cy="0"/>
          </a:xfrm>
          <a:prstGeom prst="line">
            <a:avLst/>
          </a:prstGeom>
          <a:noFill/>
          <a:ln w="9525">
            <a:solidFill>
              <a:srgbClr val="000000"/>
            </a:solidFill>
            <a:round/>
            <a:headEnd/>
            <a:tailEnd type="stealth" w="sm" len="med"/>
          </a:ln>
        </p:spPr>
        <p:txBody>
          <a:bodyPr/>
          <a:lstStyle/>
          <a:p>
            <a:endParaRPr lang="zh-CN" altLang="en-US"/>
          </a:p>
        </p:txBody>
      </p:sp>
      <p:graphicFrame>
        <p:nvGraphicFramePr>
          <p:cNvPr id="103439" name="Object 15"/>
          <p:cNvGraphicFramePr>
            <a:graphicFrameLocks noChangeAspect="1"/>
          </p:cNvGraphicFramePr>
          <p:nvPr/>
        </p:nvGraphicFramePr>
        <p:xfrm>
          <a:off x="2081213" y="3254375"/>
          <a:ext cx="576262" cy="369888"/>
        </p:xfrm>
        <a:graphic>
          <a:graphicData uri="http://schemas.openxmlformats.org/presentationml/2006/ole">
            <mc:AlternateContent xmlns:mc="http://schemas.openxmlformats.org/markup-compatibility/2006">
              <mc:Choice xmlns:v="urn:schemas-microsoft-com:vml" Requires="v">
                <p:oleObj spid="_x0000_s103588" name="Equation" r:id="rId3" imgW="317225" imgH="203024" progId="Equation.DSMT4">
                  <p:embed/>
                </p:oleObj>
              </mc:Choice>
              <mc:Fallback>
                <p:oleObj name="Equation" r:id="rId3" imgW="317225" imgH="203024" progId="Equation.DSMT4">
                  <p:embed/>
                  <p:pic>
                    <p:nvPicPr>
                      <p:cNvPr id="0" name="Picture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3" y="3254375"/>
                        <a:ext cx="576262"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40" name="Object 16"/>
          <p:cNvGraphicFramePr>
            <a:graphicFrameLocks noChangeAspect="1"/>
          </p:cNvGraphicFramePr>
          <p:nvPr/>
        </p:nvGraphicFramePr>
        <p:xfrm>
          <a:off x="2454275" y="4652963"/>
          <a:ext cx="563563" cy="360362"/>
        </p:xfrm>
        <a:graphic>
          <a:graphicData uri="http://schemas.openxmlformats.org/presentationml/2006/ole">
            <mc:AlternateContent xmlns:mc="http://schemas.openxmlformats.org/markup-compatibility/2006">
              <mc:Choice xmlns:v="urn:schemas-microsoft-com:vml" Requires="v">
                <p:oleObj spid="_x0000_s103589" name="Equation" r:id="rId5" imgW="317225" imgH="203024" progId="Equation.DSMT4">
                  <p:embed/>
                </p:oleObj>
              </mc:Choice>
              <mc:Fallback>
                <p:oleObj name="Equation" r:id="rId5" imgW="317225" imgH="203024" progId="Equation.DSMT4">
                  <p:embed/>
                  <p:pic>
                    <p:nvPicPr>
                      <p:cNvPr id="0" name="Picture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4275" y="4652963"/>
                        <a:ext cx="563563"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41" name="Object 17"/>
          <p:cNvGraphicFramePr>
            <a:graphicFrameLocks noChangeAspect="1"/>
          </p:cNvGraphicFramePr>
          <p:nvPr/>
        </p:nvGraphicFramePr>
        <p:xfrm>
          <a:off x="3625850" y="3492500"/>
          <a:ext cx="584200" cy="347663"/>
        </p:xfrm>
        <a:graphic>
          <a:graphicData uri="http://schemas.openxmlformats.org/presentationml/2006/ole">
            <mc:AlternateContent xmlns:mc="http://schemas.openxmlformats.org/markup-compatibility/2006">
              <mc:Choice xmlns:v="urn:schemas-microsoft-com:vml" Requires="v">
                <p:oleObj spid="_x0000_s103590" name="Equation" r:id="rId7" imgW="342751" imgH="203112" progId="Equation.DSMT4">
                  <p:embed/>
                </p:oleObj>
              </mc:Choice>
              <mc:Fallback>
                <p:oleObj name="Equation" r:id="rId7" imgW="342751" imgH="203112" progId="Equation.DSMT4">
                  <p:embed/>
                  <p:pic>
                    <p:nvPicPr>
                      <p:cNvPr id="0"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5850" y="3492500"/>
                        <a:ext cx="58420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42" name="Object 18"/>
          <p:cNvGraphicFramePr>
            <a:graphicFrameLocks noChangeAspect="1"/>
          </p:cNvGraphicFramePr>
          <p:nvPr/>
        </p:nvGraphicFramePr>
        <p:xfrm>
          <a:off x="4868863" y="3498850"/>
          <a:ext cx="496887" cy="307975"/>
        </p:xfrm>
        <a:graphic>
          <a:graphicData uri="http://schemas.openxmlformats.org/presentationml/2006/ole">
            <mc:AlternateContent xmlns:mc="http://schemas.openxmlformats.org/markup-compatibility/2006">
              <mc:Choice xmlns:v="urn:schemas-microsoft-com:vml" Requires="v">
                <p:oleObj spid="_x0000_s103591" name="Equation" r:id="rId9" imgW="330057" imgH="203112" progId="Equation.DSMT4">
                  <p:embed/>
                </p:oleObj>
              </mc:Choice>
              <mc:Fallback>
                <p:oleObj name="Equation" r:id="rId9" imgW="330057" imgH="203112" progId="Equation.DSMT4">
                  <p:embed/>
                  <p:pic>
                    <p:nvPicPr>
                      <p:cNvPr id="0" name="Picture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8863" y="3498850"/>
                        <a:ext cx="496887"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43" name="Object 19"/>
          <p:cNvGraphicFramePr>
            <a:graphicFrameLocks noChangeAspect="1"/>
          </p:cNvGraphicFramePr>
          <p:nvPr/>
        </p:nvGraphicFramePr>
        <p:xfrm>
          <a:off x="5610225" y="3240088"/>
          <a:ext cx="574675" cy="341312"/>
        </p:xfrm>
        <a:graphic>
          <a:graphicData uri="http://schemas.openxmlformats.org/presentationml/2006/ole">
            <mc:AlternateContent xmlns:mc="http://schemas.openxmlformats.org/markup-compatibility/2006">
              <mc:Choice xmlns:v="urn:schemas-microsoft-com:vml" Requires="v">
                <p:oleObj spid="_x0000_s103592" name="Equation" r:id="rId11" imgW="342751" imgH="203112" progId="Equation.DSMT4">
                  <p:embed/>
                </p:oleObj>
              </mc:Choice>
              <mc:Fallback>
                <p:oleObj name="Equation" r:id="rId11" imgW="342751" imgH="203112" progId="Equation.DSMT4">
                  <p:embed/>
                  <p:pic>
                    <p:nvPicPr>
                      <p:cNvPr id="0" name="Picture 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0225" y="3240088"/>
                        <a:ext cx="574675"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44" name="Rectangle 20"/>
          <p:cNvSpPr>
            <a:spLocks noChangeArrowheads="1"/>
          </p:cNvSpPr>
          <p:nvPr/>
        </p:nvSpPr>
        <p:spPr bwMode="auto">
          <a:xfrm>
            <a:off x="2922588" y="3716338"/>
            <a:ext cx="95250" cy="228600"/>
          </a:xfrm>
          <a:prstGeom prst="rect">
            <a:avLst/>
          </a:prstGeom>
          <a:noFill/>
          <a:ln w="9525">
            <a:noFill/>
            <a:miter lim="800000"/>
            <a:headEnd/>
            <a:tailEnd/>
          </a:ln>
        </p:spPr>
        <p:txBody>
          <a:bodyPr wrap="none" lIns="0" tIns="0" rIns="0" bIns="0">
            <a:spAutoFit/>
          </a:bodyPr>
          <a:lstStyle/>
          <a:p>
            <a:pPr algn="ctr"/>
            <a:r>
              <a:rPr kumimoji="0" lang="en-US" altLang="zh-CN" sz="1500" b="1">
                <a:solidFill>
                  <a:srgbClr val="000000"/>
                </a:solidFill>
                <a:effectLst>
                  <a:outerShdw blurRad="38100" dist="38100" dir="2700000" algn="tl">
                    <a:srgbClr val="C0C0C0"/>
                  </a:outerShdw>
                </a:effectLst>
              </a:rPr>
              <a:t>_</a:t>
            </a:r>
            <a:endParaRPr kumimoji="0" lang="en-US" altLang="zh-CN" sz="1800" b="1">
              <a:effectLst>
                <a:outerShdw blurRad="38100" dist="38100" dir="2700000" algn="tl">
                  <a:srgbClr val="C0C0C0"/>
                </a:outerShdw>
              </a:effectLst>
              <a:latin typeface="Arial" charset="0"/>
            </a:endParaRPr>
          </a:p>
        </p:txBody>
      </p:sp>
      <p:sp>
        <p:nvSpPr>
          <p:cNvPr id="103463" name="Text Box 39"/>
          <p:cNvSpPr txBox="1">
            <a:spLocks noChangeArrowheads="1"/>
          </p:cNvSpPr>
          <p:nvPr/>
        </p:nvSpPr>
        <p:spPr bwMode="auto">
          <a:xfrm>
            <a:off x="4672013" y="4167188"/>
            <a:ext cx="936625" cy="366712"/>
          </a:xfrm>
          <a:prstGeom prst="rect">
            <a:avLst/>
          </a:prstGeom>
          <a:noFill/>
          <a:ln w="9525">
            <a:noFill/>
            <a:miter lim="800000"/>
            <a:headEnd/>
            <a:tailEnd/>
          </a:ln>
          <a:effectLst/>
        </p:spPr>
        <p:txBody>
          <a:bodyPr>
            <a:spAutoFit/>
          </a:bodyPr>
          <a:lstStyle/>
          <a:p>
            <a:pPr algn="ctr">
              <a:spcBef>
                <a:spcPct val="50000"/>
              </a:spcBef>
            </a:pPr>
            <a:r>
              <a:rPr kumimoji="0" lang="zh-CN" altLang="en-US" sz="1800" b="1">
                <a:effectLst>
                  <a:outerShdw blurRad="38100" dist="38100" dir="2700000" algn="tl">
                    <a:srgbClr val="C0C0C0"/>
                  </a:outerShdw>
                </a:effectLst>
                <a:latin typeface="Arial" charset="0"/>
              </a:rPr>
              <a:t>滤波器</a:t>
            </a:r>
          </a:p>
        </p:txBody>
      </p:sp>
      <p:sp>
        <p:nvSpPr>
          <p:cNvPr id="103464" name="Text Box 40"/>
          <p:cNvSpPr txBox="1">
            <a:spLocks noChangeArrowheads="1"/>
          </p:cNvSpPr>
          <p:nvPr/>
        </p:nvSpPr>
        <p:spPr bwMode="auto">
          <a:xfrm>
            <a:off x="3232150" y="4167188"/>
            <a:ext cx="1368425" cy="366712"/>
          </a:xfrm>
          <a:prstGeom prst="rect">
            <a:avLst/>
          </a:prstGeom>
          <a:noFill/>
          <a:ln w="9525">
            <a:noFill/>
            <a:miter lim="800000"/>
            <a:headEnd/>
            <a:tailEnd/>
          </a:ln>
          <a:effectLst/>
        </p:spPr>
        <p:txBody>
          <a:bodyPr>
            <a:spAutoFit/>
          </a:bodyPr>
          <a:lstStyle/>
          <a:p>
            <a:pPr algn="ctr">
              <a:spcBef>
                <a:spcPct val="50000"/>
              </a:spcBef>
            </a:pPr>
            <a:r>
              <a:rPr kumimoji="0" lang="en-US" altLang="zh-CN" sz="1800" b="1">
                <a:effectLst>
                  <a:outerShdw blurRad="38100" dist="38100" dir="2700000" algn="tl">
                    <a:srgbClr val="C0C0C0"/>
                  </a:outerShdw>
                </a:effectLst>
                <a:latin typeface="Arial" charset="0"/>
              </a:rPr>
              <a:t>PID</a:t>
            </a:r>
            <a:r>
              <a:rPr kumimoji="0" lang="zh-CN" altLang="en-US" sz="1800" b="1">
                <a:effectLst>
                  <a:outerShdw blurRad="38100" dist="38100" dir="2700000" algn="tl">
                    <a:srgbClr val="C0C0C0"/>
                  </a:outerShdw>
                </a:effectLst>
                <a:latin typeface="Arial" charset="0"/>
              </a:rPr>
              <a:t>控制器</a:t>
            </a:r>
          </a:p>
        </p:txBody>
      </p:sp>
      <p:graphicFrame>
        <p:nvGraphicFramePr>
          <p:cNvPr id="103467" name="Object 43"/>
          <p:cNvGraphicFramePr>
            <a:graphicFrameLocks noChangeAspect="1"/>
          </p:cNvGraphicFramePr>
          <p:nvPr/>
        </p:nvGraphicFramePr>
        <p:xfrm>
          <a:off x="2851150" y="3168650"/>
          <a:ext cx="598488" cy="369888"/>
        </p:xfrm>
        <a:graphic>
          <a:graphicData uri="http://schemas.openxmlformats.org/presentationml/2006/ole">
            <mc:AlternateContent xmlns:mc="http://schemas.openxmlformats.org/markup-compatibility/2006">
              <mc:Choice xmlns:v="urn:schemas-microsoft-com:vml" Requires="v">
                <p:oleObj spid="_x0000_s103593" name="Equation" r:id="rId13" imgW="330057" imgH="203112" progId="Equation.DSMT4">
                  <p:embed/>
                </p:oleObj>
              </mc:Choice>
              <mc:Fallback>
                <p:oleObj name="Equation" r:id="rId13" imgW="330057" imgH="203112" progId="Equation.DSMT4">
                  <p:embed/>
                  <p:pic>
                    <p:nvPicPr>
                      <p:cNvPr id="0" name="Picture 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1150" y="3168650"/>
                        <a:ext cx="598488"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69" name="Text Box 45"/>
          <p:cNvSpPr txBox="1">
            <a:spLocks noChangeArrowheads="1"/>
          </p:cNvSpPr>
          <p:nvPr/>
        </p:nvSpPr>
        <p:spPr bwMode="auto">
          <a:xfrm>
            <a:off x="755650" y="1125538"/>
            <a:ext cx="7416800" cy="1463675"/>
          </a:xfrm>
          <a:prstGeom prst="rect">
            <a:avLst/>
          </a:prstGeom>
          <a:noFill/>
          <a:ln w="9525">
            <a:noFill/>
            <a:miter lim="800000"/>
            <a:headEnd/>
            <a:tailEnd/>
          </a:ln>
          <a:effectLst/>
        </p:spPr>
        <p:txBody>
          <a:bodyPr>
            <a:spAutoFit/>
          </a:bodyPr>
          <a:lstStyle/>
          <a:p>
            <a:pPr>
              <a:lnSpc>
                <a:spcPct val="125000"/>
              </a:lnSpc>
            </a:pPr>
            <a:r>
              <a:rPr kumimoji="0" lang="zh-CN" altLang="en-US" sz="2400" b="1">
                <a:solidFill>
                  <a:srgbClr val="BE2C14"/>
                </a:solidFill>
                <a:effectLst>
                  <a:outerShdw blurRad="38100" dist="38100" dir="2700000" algn="tl">
                    <a:srgbClr val="C0C0C0"/>
                  </a:outerShdw>
                </a:effectLst>
                <a:latin typeface="Arial" charset="0"/>
              </a:rPr>
              <a:t>（</a:t>
            </a:r>
            <a:r>
              <a:rPr kumimoji="0" lang="en-US" altLang="zh-CN" sz="2400" b="1">
                <a:solidFill>
                  <a:srgbClr val="BE2C14"/>
                </a:solidFill>
                <a:effectLst>
                  <a:outerShdw blurRad="38100" dist="38100" dir="2700000" algn="tl">
                    <a:srgbClr val="C0C0C0"/>
                  </a:outerShdw>
                </a:effectLst>
                <a:latin typeface="Arial" charset="0"/>
              </a:rPr>
              <a:t>2</a:t>
            </a:r>
            <a:r>
              <a:rPr kumimoji="0" lang="zh-CN" altLang="en-US" sz="2400" b="1">
                <a:solidFill>
                  <a:srgbClr val="BE2C14"/>
                </a:solidFill>
                <a:effectLst>
                  <a:outerShdw blurRad="38100" dist="38100" dir="2700000" algn="tl">
                    <a:srgbClr val="C0C0C0"/>
                  </a:outerShdw>
                </a:effectLst>
                <a:latin typeface="Arial" charset="0"/>
              </a:rPr>
              <a:t>）改进方法：</a:t>
            </a:r>
          </a:p>
          <a:p>
            <a:pPr>
              <a:lnSpc>
                <a:spcPct val="125000"/>
              </a:lnSpc>
            </a:pPr>
            <a:r>
              <a:rPr kumimoji="0" lang="zh-CN" altLang="en-US" sz="2400" b="1">
                <a:effectLst>
                  <a:outerShdw blurRad="38100" dist="38100" dir="2700000" algn="tl">
                    <a:srgbClr val="C0C0C0"/>
                  </a:outerShdw>
                </a:effectLst>
                <a:latin typeface="Arial" charset="0"/>
              </a:rPr>
              <a:t>    在</a:t>
            </a:r>
            <a:r>
              <a:rPr kumimoji="0" lang="zh-CN" altLang="en-US" sz="2400" b="1">
                <a:solidFill>
                  <a:srgbClr val="0033CC"/>
                </a:solidFill>
                <a:effectLst>
                  <a:outerShdw blurRad="38100" dist="38100" dir="2700000" algn="tl">
                    <a:srgbClr val="C0C0C0"/>
                  </a:outerShdw>
                </a:effectLst>
                <a:latin typeface="Arial" charset="0"/>
              </a:rPr>
              <a:t>理想微分项</a:t>
            </a:r>
            <a:r>
              <a:rPr kumimoji="0" lang="zh-CN" altLang="en-US" sz="2400" b="1">
                <a:effectLst>
                  <a:outerShdw blurRad="38100" dist="38100" dir="2700000" algn="tl">
                    <a:srgbClr val="C0C0C0"/>
                  </a:outerShdw>
                </a:effectLst>
                <a:latin typeface="Arial" charset="0"/>
              </a:rPr>
              <a:t>或整个</a:t>
            </a:r>
            <a:r>
              <a:rPr kumimoji="0" lang="en-US" altLang="zh-CN" sz="2400" b="1">
                <a:solidFill>
                  <a:srgbClr val="0033CC"/>
                </a:solidFill>
                <a:effectLst>
                  <a:outerShdw blurRad="38100" dist="38100" dir="2700000" algn="tl">
                    <a:srgbClr val="C0C0C0"/>
                  </a:outerShdw>
                </a:effectLst>
                <a:latin typeface="Arial" charset="0"/>
              </a:rPr>
              <a:t>PID</a:t>
            </a:r>
            <a:r>
              <a:rPr kumimoji="0" lang="zh-CN" altLang="en-US" sz="2400" b="1">
                <a:solidFill>
                  <a:srgbClr val="0033CC"/>
                </a:solidFill>
                <a:effectLst>
                  <a:outerShdw blurRad="38100" dist="38100" dir="2700000" algn="tl">
                    <a:srgbClr val="C0C0C0"/>
                  </a:outerShdw>
                </a:effectLst>
                <a:latin typeface="Arial" charset="0"/>
              </a:rPr>
              <a:t>控制器</a:t>
            </a:r>
            <a:r>
              <a:rPr kumimoji="0" lang="zh-CN" altLang="en-US" sz="2400" b="1">
                <a:solidFill>
                  <a:srgbClr val="FF3300"/>
                </a:solidFill>
                <a:effectLst>
                  <a:outerShdw blurRad="38100" dist="38100" dir="2700000" algn="tl">
                    <a:srgbClr val="C0C0C0"/>
                  </a:outerShdw>
                </a:effectLst>
                <a:latin typeface="Arial" charset="0"/>
              </a:rPr>
              <a:t>前面或后面</a:t>
            </a:r>
            <a:r>
              <a:rPr kumimoji="0" lang="zh-CN" altLang="en-US" sz="2400" b="1">
                <a:effectLst>
                  <a:outerShdw blurRad="38100" dist="38100" dir="2700000" algn="tl">
                    <a:srgbClr val="C0C0C0"/>
                  </a:outerShdw>
                </a:effectLst>
                <a:latin typeface="Arial" charset="0"/>
              </a:rPr>
              <a:t>串接一个</a:t>
            </a:r>
            <a:r>
              <a:rPr kumimoji="0" lang="zh-CN" altLang="en-US" sz="2400" b="1">
                <a:solidFill>
                  <a:srgbClr val="FF3300"/>
                </a:solidFill>
                <a:effectLst>
                  <a:outerShdw blurRad="38100" dist="38100" dir="2700000" algn="tl">
                    <a:srgbClr val="C0C0C0"/>
                  </a:outerShdw>
                </a:effectLst>
                <a:latin typeface="Arial" charset="0"/>
              </a:rPr>
              <a:t>低通滤波器</a:t>
            </a:r>
            <a:r>
              <a:rPr kumimoji="0" lang="zh-CN" altLang="en-US" sz="2400" b="1">
                <a:effectLst>
                  <a:outerShdw blurRad="38100" dist="38100" dir="2700000" algn="tl">
                    <a:srgbClr val="C0C0C0"/>
                  </a:outerShdw>
                </a:effectLst>
                <a:latin typeface="Arial" charset="0"/>
              </a:rPr>
              <a:t>。</a:t>
            </a:r>
          </a:p>
        </p:txBody>
      </p:sp>
    </p:spTree>
  </p:cSld>
  <p:clrMapOvr>
    <a:masterClrMapping/>
  </p:clrMapOvr>
  <p:transition>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0" name="Text Box 6"/>
          <p:cNvSpPr txBox="1">
            <a:spLocks noChangeArrowheads="1"/>
          </p:cNvSpPr>
          <p:nvPr/>
        </p:nvSpPr>
        <p:spPr bwMode="auto">
          <a:xfrm>
            <a:off x="2555875" y="5695950"/>
            <a:ext cx="5059363"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图</a:t>
            </a:r>
            <a:r>
              <a:rPr lang="en-US" altLang="zh-CN" b="1">
                <a:effectLst>
                  <a:outerShdw blurRad="38100" dist="38100" dir="2700000" algn="tl">
                    <a:srgbClr val="C0C0C0"/>
                  </a:outerShdw>
                </a:effectLst>
              </a:rPr>
              <a:t>4.16 </a:t>
            </a:r>
            <a:r>
              <a:rPr lang="zh-CN" altLang="en-US" b="1">
                <a:effectLst>
                  <a:outerShdw blurRad="38100" dist="38100" dir="2700000" algn="tl">
                    <a:srgbClr val="C0C0C0"/>
                  </a:outerShdw>
                </a:effectLst>
              </a:rPr>
              <a:t>不完全微分</a:t>
            </a:r>
            <a:r>
              <a:rPr lang="en-US" altLang="zh-CN" b="1">
                <a:effectLst>
                  <a:outerShdw blurRad="38100" dist="38100" dir="2700000" algn="tl">
                    <a:srgbClr val="C0C0C0"/>
                  </a:outerShdw>
                </a:effectLst>
              </a:rPr>
              <a:t>PID</a:t>
            </a:r>
            <a:r>
              <a:rPr lang="zh-CN" altLang="en-US" b="1">
                <a:effectLst>
                  <a:outerShdw blurRad="38100" dist="38100" dir="2700000" algn="tl">
                    <a:srgbClr val="C0C0C0"/>
                  </a:outerShdw>
                </a:effectLst>
              </a:rPr>
              <a:t>控制算法</a:t>
            </a:r>
          </a:p>
        </p:txBody>
      </p:sp>
      <p:sp>
        <p:nvSpPr>
          <p:cNvPr id="108551" name="Text Box 7"/>
          <p:cNvSpPr txBox="1">
            <a:spLocks noChangeArrowheads="1"/>
          </p:cNvSpPr>
          <p:nvPr/>
        </p:nvSpPr>
        <p:spPr bwMode="auto">
          <a:xfrm>
            <a:off x="7127875" y="2909888"/>
            <a:ext cx="973138" cy="396875"/>
          </a:xfrm>
          <a:prstGeom prst="rect">
            <a:avLst/>
          </a:prstGeom>
          <a:noFill/>
          <a:ln w="9525">
            <a:noFill/>
            <a:miter lim="800000"/>
            <a:headEnd/>
            <a:tailEnd/>
          </a:ln>
        </p:spPr>
        <p:txBody>
          <a:bodyPr>
            <a:spAutoFit/>
          </a:bodyPr>
          <a:lstStyle/>
          <a:p>
            <a:pPr algn="just"/>
            <a:endParaRPr lang="zh-CN" altLang="zh-CN"/>
          </a:p>
        </p:txBody>
      </p:sp>
      <p:sp>
        <p:nvSpPr>
          <p:cNvPr id="108552" name="Text Box 8"/>
          <p:cNvSpPr txBox="1">
            <a:spLocks noChangeArrowheads="1"/>
          </p:cNvSpPr>
          <p:nvPr/>
        </p:nvSpPr>
        <p:spPr bwMode="auto">
          <a:xfrm>
            <a:off x="2962275" y="1268413"/>
            <a:ext cx="1809750" cy="471487"/>
          </a:xfrm>
          <a:prstGeom prst="rect">
            <a:avLst/>
          </a:prstGeom>
          <a:noFill/>
          <a:ln w="9525">
            <a:noFill/>
            <a:miter lim="800000"/>
            <a:headEnd/>
            <a:tailEnd/>
          </a:ln>
        </p:spPr>
        <p:txBody>
          <a:bodyPr/>
          <a:lstStyle/>
          <a:p>
            <a:pPr algn="ctr"/>
            <a:r>
              <a:rPr lang="zh-CN" altLang="en-US" sz="1600" b="1"/>
              <a:t>基本</a:t>
            </a:r>
            <a:r>
              <a:rPr lang="en-US" altLang="zh-CN" sz="1600" b="1"/>
              <a:t>PID</a:t>
            </a:r>
            <a:r>
              <a:rPr lang="zh-CN" altLang="en-US" sz="1600" b="1"/>
              <a:t>算法</a:t>
            </a:r>
          </a:p>
        </p:txBody>
      </p:sp>
      <p:sp>
        <p:nvSpPr>
          <p:cNvPr id="108553" name="Text Box 9"/>
          <p:cNvSpPr txBox="1">
            <a:spLocks noChangeArrowheads="1"/>
          </p:cNvSpPr>
          <p:nvPr/>
        </p:nvSpPr>
        <p:spPr bwMode="auto">
          <a:xfrm>
            <a:off x="5745163" y="2000250"/>
            <a:ext cx="1525587" cy="393700"/>
          </a:xfrm>
          <a:prstGeom prst="rect">
            <a:avLst/>
          </a:prstGeom>
          <a:noFill/>
          <a:ln w="9525">
            <a:noFill/>
            <a:miter lim="800000"/>
            <a:headEnd/>
            <a:tailEnd/>
          </a:ln>
        </p:spPr>
        <p:txBody>
          <a:bodyPr/>
          <a:lstStyle/>
          <a:p>
            <a:pPr algn="just"/>
            <a:r>
              <a:rPr lang="zh-CN" altLang="en-US" sz="1600" b="1">
                <a:solidFill>
                  <a:srgbClr val="0033CC"/>
                </a:solidFill>
              </a:rPr>
              <a:t>低通滤波器</a:t>
            </a:r>
          </a:p>
        </p:txBody>
      </p:sp>
      <p:sp>
        <p:nvSpPr>
          <p:cNvPr id="108554" name="Line 10"/>
          <p:cNvSpPr>
            <a:spLocks noChangeShapeType="1"/>
          </p:cNvSpPr>
          <p:nvPr/>
        </p:nvSpPr>
        <p:spPr bwMode="auto">
          <a:xfrm flipV="1">
            <a:off x="5078413" y="2776538"/>
            <a:ext cx="844550" cy="0"/>
          </a:xfrm>
          <a:prstGeom prst="line">
            <a:avLst/>
          </a:prstGeom>
          <a:noFill/>
          <a:ln w="19050">
            <a:solidFill>
              <a:srgbClr val="000000"/>
            </a:solidFill>
            <a:round/>
            <a:headEnd/>
            <a:tailEnd type="triangle" w="sm" len="sm"/>
          </a:ln>
        </p:spPr>
        <p:txBody>
          <a:bodyPr/>
          <a:lstStyle/>
          <a:p>
            <a:endParaRPr lang="zh-CN" altLang="en-US"/>
          </a:p>
        </p:txBody>
      </p:sp>
      <p:sp>
        <p:nvSpPr>
          <p:cNvPr id="108555" name="Line 11"/>
          <p:cNvSpPr>
            <a:spLocks noChangeShapeType="1"/>
          </p:cNvSpPr>
          <p:nvPr/>
        </p:nvSpPr>
        <p:spPr bwMode="auto">
          <a:xfrm>
            <a:off x="6743700" y="2755900"/>
            <a:ext cx="509588" cy="0"/>
          </a:xfrm>
          <a:prstGeom prst="line">
            <a:avLst/>
          </a:prstGeom>
          <a:noFill/>
          <a:ln w="19050">
            <a:solidFill>
              <a:srgbClr val="000000"/>
            </a:solidFill>
            <a:round/>
            <a:headEnd/>
            <a:tailEnd type="triangle" w="sm" len="sm"/>
          </a:ln>
        </p:spPr>
        <p:txBody>
          <a:bodyPr/>
          <a:lstStyle/>
          <a:p>
            <a:endParaRPr lang="zh-CN" altLang="en-US"/>
          </a:p>
        </p:txBody>
      </p:sp>
      <p:sp>
        <p:nvSpPr>
          <p:cNvPr id="108556" name="Text Box 12"/>
          <p:cNvSpPr txBox="1">
            <a:spLocks noChangeArrowheads="1"/>
          </p:cNvSpPr>
          <p:nvPr/>
        </p:nvSpPr>
        <p:spPr bwMode="auto">
          <a:xfrm>
            <a:off x="4975225" y="2389188"/>
            <a:ext cx="184150" cy="396875"/>
          </a:xfrm>
          <a:prstGeom prst="rect">
            <a:avLst/>
          </a:prstGeom>
          <a:noFill/>
          <a:ln w="9525">
            <a:noFill/>
            <a:miter lim="800000"/>
            <a:headEnd/>
            <a:tailEnd/>
          </a:ln>
        </p:spPr>
        <p:txBody>
          <a:bodyPr wrap="none">
            <a:spAutoFit/>
          </a:bodyPr>
          <a:lstStyle/>
          <a:p>
            <a:pPr algn="just"/>
            <a:endParaRPr lang="zh-CN" altLang="zh-CN"/>
          </a:p>
        </p:txBody>
      </p:sp>
      <p:sp>
        <p:nvSpPr>
          <p:cNvPr id="108557" name="Text Box 13"/>
          <p:cNvSpPr txBox="1">
            <a:spLocks noChangeArrowheads="1"/>
          </p:cNvSpPr>
          <p:nvPr/>
        </p:nvSpPr>
        <p:spPr bwMode="auto">
          <a:xfrm>
            <a:off x="6756400" y="2365375"/>
            <a:ext cx="184150" cy="396875"/>
          </a:xfrm>
          <a:prstGeom prst="rect">
            <a:avLst/>
          </a:prstGeom>
          <a:noFill/>
          <a:ln w="9525">
            <a:noFill/>
            <a:miter lim="800000"/>
            <a:headEnd/>
            <a:tailEnd/>
          </a:ln>
        </p:spPr>
        <p:txBody>
          <a:bodyPr wrap="none">
            <a:spAutoFit/>
          </a:bodyPr>
          <a:lstStyle/>
          <a:p>
            <a:pPr algn="just"/>
            <a:endParaRPr lang="zh-CN" altLang="zh-CN"/>
          </a:p>
        </p:txBody>
      </p:sp>
      <p:sp>
        <p:nvSpPr>
          <p:cNvPr id="108558" name="Rectangle 14"/>
          <p:cNvSpPr>
            <a:spLocks noChangeArrowheads="1"/>
          </p:cNvSpPr>
          <p:nvPr/>
        </p:nvSpPr>
        <p:spPr bwMode="auto">
          <a:xfrm>
            <a:off x="3179763" y="2419350"/>
            <a:ext cx="711200" cy="717550"/>
          </a:xfrm>
          <a:prstGeom prst="rect">
            <a:avLst/>
          </a:prstGeom>
          <a:solidFill>
            <a:srgbClr val="FFFFFF"/>
          </a:solidFill>
          <a:ln w="19050">
            <a:solidFill>
              <a:srgbClr val="000000"/>
            </a:solidFill>
            <a:miter lim="800000"/>
            <a:headEnd/>
            <a:tailEnd/>
          </a:ln>
        </p:spPr>
        <p:txBody>
          <a:bodyPr/>
          <a:lstStyle/>
          <a:p>
            <a:endParaRPr lang="zh-CN" altLang="en-US"/>
          </a:p>
        </p:txBody>
      </p:sp>
      <p:sp>
        <p:nvSpPr>
          <p:cNvPr id="108559" name="Text Box 15"/>
          <p:cNvSpPr txBox="1">
            <a:spLocks noChangeArrowheads="1"/>
          </p:cNvSpPr>
          <p:nvPr/>
        </p:nvSpPr>
        <p:spPr bwMode="auto">
          <a:xfrm>
            <a:off x="2860675" y="2370138"/>
            <a:ext cx="184150" cy="396875"/>
          </a:xfrm>
          <a:prstGeom prst="rect">
            <a:avLst/>
          </a:prstGeom>
          <a:noFill/>
          <a:ln w="9525">
            <a:noFill/>
            <a:miter lim="800000"/>
            <a:headEnd/>
            <a:tailEnd/>
          </a:ln>
        </p:spPr>
        <p:txBody>
          <a:bodyPr wrap="none">
            <a:spAutoFit/>
          </a:bodyPr>
          <a:lstStyle/>
          <a:p>
            <a:pPr algn="just"/>
            <a:endParaRPr lang="zh-CN" altLang="zh-CN"/>
          </a:p>
        </p:txBody>
      </p:sp>
      <p:sp>
        <p:nvSpPr>
          <p:cNvPr id="108560" name="Rectangle 16"/>
          <p:cNvSpPr>
            <a:spLocks noChangeArrowheads="1"/>
          </p:cNvSpPr>
          <p:nvPr/>
        </p:nvSpPr>
        <p:spPr bwMode="auto">
          <a:xfrm>
            <a:off x="3178175" y="3333750"/>
            <a:ext cx="904875" cy="51593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108561" name="Line 17"/>
          <p:cNvSpPr>
            <a:spLocks noChangeShapeType="1"/>
          </p:cNvSpPr>
          <p:nvPr/>
        </p:nvSpPr>
        <p:spPr bwMode="auto">
          <a:xfrm>
            <a:off x="2319338" y="2776538"/>
            <a:ext cx="862012" cy="3175"/>
          </a:xfrm>
          <a:prstGeom prst="line">
            <a:avLst/>
          </a:prstGeom>
          <a:noFill/>
          <a:ln w="19050">
            <a:solidFill>
              <a:srgbClr val="000000"/>
            </a:solidFill>
            <a:round/>
            <a:headEnd/>
            <a:tailEnd type="triangle" w="sm" len="sm"/>
          </a:ln>
        </p:spPr>
        <p:txBody>
          <a:bodyPr/>
          <a:lstStyle/>
          <a:p>
            <a:endParaRPr lang="zh-CN" altLang="en-US"/>
          </a:p>
        </p:txBody>
      </p:sp>
      <p:sp>
        <p:nvSpPr>
          <p:cNvPr id="108562" name="Freeform 18"/>
          <p:cNvSpPr>
            <a:spLocks/>
          </p:cNvSpPr>
          <p:nvPr/>
        </p:nvSpPr>
        <p:spPr bwMode="auto">
          <a:xfrm>
            <a:off x="3890963" y="2051050"/>
            <a:ext cx="1073150" cy="592138"/>
          </a:xfrm>
          <a:custGeom>
            <a:avLst/>
            <a:gdLst/>
            <a:ahLst/>
            <a:cxnLst>
              <a:cxn ang="0">
                <a:pos x="0" y="1"/>
              </a:cxn>
              <a:cxn ang="0">
                <a:pos x="1919" y="0"/>
              </a:cxn>
              <a:cxn ang="0">
                <a:pos x="1920" y="571"/>
              </a:cxn>
            </a:cxnLst>
            <a:rect l="0" t="0" r="r" b="b"/>
            <a:pathLst>
              <a:path w="1920" h="571">
                <a:moveTo>
                  <a:pt x="0" y="1"/>
                </a:moveTo>
                <a:lnTo>
                  <a:pt x="1919" y="0"/>
                </a:lnTo>
                <a:lnTo>
                  <a:pt x="1920" y="571"/>
                </a:lnTo>
              </a:path>
            </a:pathLst>
          </a:custGeom>
          <a:noFill/>
          <a:ln w="19050" cmpd="sng">
            <a:solidFill>
              <a:srgbClr val="000000"/>
            </a:solidFill>
            <a:round/>
            <a:headEnd type="none" w="med" len="med"/>
            <a:tailEnd type="triangle" w="sm" len="sm"/>
          </a:ln>
        </p:spPr>
        <p:txBody>
          <a:bodyPr/>
          <a:lstStyle/>
          <a:p>
            <a:endParaRPr lang="zh-CN" altLang="en-US"/>
          </a:p>
        </p:txBody>
      </p:sp>
      <p:sp>
        <p:nvSpPr>
          <p:cNvPr id="108563" name="Line 19"/>
          <p:cNvSpPr>
            <a:spLocks noChangeShapeType="1"/>
          </p:cNvSpPr>
          <p:nvPr/>
        </p:nvSpPr>
        <p:spPr bwMode="auto">
          <a:xfrm flipV="1">
            <a:off x="3890963" y="2776538"/>
            <a:ext cx="958850" cy="0"/>
          </a:xfrm>
          <a:prstGeom prst="line">
            <a:avLst/>
          </a:prstGeom>
          <a:noFill/>
          <a:ln w="19050">
            <a:solidFill>
              <a:srgbClr val="000000"/>
            </a:solidFill>
            <a:round/>
            <a:headEnd/>
            <a:tailEnd type="triangle" w="sm" len="sm"/>
          </a:ln>
        </p:spPr>
        <p:txBody>
          <a:bodyPr/>
          <a:lstStyle/>
          <a:p>
            <a:endParaRPr lang="zh-CN" altLang="en-US"/>
          </a:p>
        </p:txBody>
      </p:sp>
      <p:sp>
        <p:nvSpPr>
          <p:cNvPr id="108564" name="AutoShape 20"/>
          <p:cNvSpPr>
            <a:spLocks noChangeArrowheads="1"/>
          </p:cNvSpPr>
          <p:nvPr/>
        </p:nvSpPr>
        <p:spPr bwMode="auto">
          <a:xfrm>
            <a:off x="4856163" y="2649538"/>
            <a:ext cx="222250" cy="242887"/>
          </a:xfrm>
          <a:prstGeom prst="flowChartSummingJunction">
            <a:avLst/>
          </a:prstGeom>
          <a:solidFill>
            <a:srgbClr val="FFFFFF"/>
          </a:solidFill>
          <a:ln w="19050">
            <a:solidFill>
              <a:srgbClr val="000000"/>
            </a:solidFill>
            <a:round/>
            <a:headEnd/>
            <a:tailEnd/>
          </a:ln>
        </p:spPr>
        <p:txBody>
          <a:bodyPr/>
          <a:lstStyle/>
          <a:p>
            <a:endParaRPr lang="zh-CN" altLang="en-US"/>
          </a:p>
        </p:txBody>
      </p:sp>
      <p:sp>
        <p:nvSpPr>
          <p:cNvPr id="108565" name="Freeform 21"/>
          <p:cNvSpPr>
            <a:spLocks/>
          </p:cNvSpPr>
          <p:nvPr/>
        </p:nvSpPr>
        <p:spPr bwMode="auto">
          <a:xfrm>
            <a:off x="2741613" y="2062163"/>
            <a:ext cx="420687" cy="1549400"/>
          </a:xfrm>
          <a:custGeom>
            <a:avLst/>
            <a:gdLst/>
            <a:ahLst/>
            <a:cxnLst>
              <a:cxn ang="0">
                <a:pos x="570" y="1411"/>
              </a:cxn>
              <a:cxn ang="0">
                <a:pos x="0" y="1410"/>
              </a:cxn>
              <a:cxn ang="0">
                <a:pos x="0" y="0"/>
              </a:cxn>
              <a:cxn ang="0">
                <a:pos x="571" y="1"/>
              </a:cxn>
            </a:cxnLst>
            <a:rect l="0" t="0" r="r" b="b"/>
            <a:pathLst>
              <a:path w="571" h="1411">
                <a:moveTo>
                  <a:pt x="570" y="1411"/>
                </a:moveTo>
                <a:lnTo>
                  <a:pt x="0" y="1410"/>
                </a:lnTo>
                <a:lnTo>
                  <a:pt x="0" y="0"/>
                </a:lnTo>
                <a:lnTo>
                  <a:pt x="571" y="1"/>
                </a:lnTo>
              </a:path>
            </a:pathLst>
          </a:custGeom>
          <a:noFill/>
          <a:ln w="19050" cmpd="sng">
            <a:solidFill>
              <a:srgbClr val="000000"/>
            </a:solidFill>
            <a:round/>
            <a:headEnd type="triangle" w="sm" len="sm"/>
            <a:tailEnd type="triangle" w="sm" len="sm"/>
          </a:ln>
        </p:spPr>
        <p:txBody>
          <a:bodyPr/>
          <a:lstStyle/>
          <a:p>
            <a:endParaRPr lang="zh-CN" altLang="en-US"/>
          </a:p>
        </p:txBody>
      </p:sp>
      <p:sp>
        <p:nvSpPr>
          <p:cNvPr id="108566" name="Freeform 22"/>
          <p:cNvSpPr>
            <a:spLocks/>
          </p:cNvSpPr>
          <p:nvPr/>
        </p:nvSpPr>
        <p:spPr bwMode="auto">
          <a:xfrm>
            <a:off x="4083050" y="2874963"/>
            <a:ext cx="881063" cy="736600"/>
          </a:xfrm>
          <a:custGeom>
            <a:avLst/>
            <a:gdLst/>
            <a:ahLst/>
            <a:cxnLst>
              <a:cxn ang="0">
                <a:pos x="0" y="600"/>
              </a:cxn>
              <a:cxn ang="0">
                <a:pos x="600" y="599"/>
              </a:cxn>
              <a:cxn ang="0">
                <a:pos x="600" y="0"/>
              </a:cxn>
            </a:cxnLst>
            <a:rect l="0" t="0" r="r" b="b"/>
            <a:pathLst>
              <a:path w="600" h="600">
                <a:moveTo>
                  <a:pt x="0" y="600"/>
                </a:moveTo>
                <a:lnTo>
                  <a:pt x="600" y="599"/>
                </a:lnTo>
                <a:lnTo>
                  <a:pt x="600" y="0"/>
                </a:lnTo>
              </a:path>
            </a:pathLst>
          </a:custGeom>
          <a:noFill/>
          <a:ln w="19050" cmpd="sng">
            <a:solidFill>
              <a:srgbClr val="000000"/>
            </a:solidFill>
            <a:round/>
            <a:headEnd type="none" w="med" len="med"/>
            <a:tailEnd type="triangle" w="sm" len="sm"/>
          </a:ln>
        </p:spPr>
        <p:txBody>
          <a:bodyPr/>
          <a:lstStyle/>
          <a:p>
            <a:endParaRPr lang="zh-CN" altLang="en-US"/>
          </a:p>
        </p:txBody>
      </p:sp>
      <p:sp>
        <p:nvSpPr>
          <p:cNvPr id="108567" name="Text Box 23"/>
          <p:cNvSpPr txBox="1">
            <a:spLocks noChangeArrowheads="1"/>
          </p:cNvSpPr>
          <p:nvPr/>
        </p:nvSpPr>
        <p:spPr bwMode="auto">
          <a:xfrm>
            <a:off x="2205038" y="2384425"/>
            <a:ext cx="184150" cy="396875"/>
          </a:xfrm>
          <a:prstGeom prst="rect">
            <a:avLst/>
          </a:prstGeom>
          <a:noFill/>
          <a:ln w="9525">
            <a:noFill/>
            <a:miter lim="800000"/>
            <a:headEnd/>
            <a:tailEnd/>
          </a:ln>
        </p:spPr>
        <p:txBody>
          <a:bodyPr wrap="none">
            <a:spAutoFit/>
          </a:bodyPr>
          <a:lstStyle/>
          <a:p>
            <a:pPr algn="just"/>
            <a:endParaRPr lang="zh-CN" altLang="zh-CN"/>
          </a:p>
        </p:txBody>
      </p:sp>
      <p:sp>
        <p:nvSpPr>
          <p:cNvPr id="108568" name="Text Box 24"/>
          <p:cNvSpPr txBox="1">
            <a:spLocks noChangeArrowheads="1"/>
          </p:cNvSpPr>
          <p:nvPr/>
        </p:nvSpPr>
        <p:spPr bwMode="auto">
          <a:xfrm>
            <a:off x="4695825" y="2260600"/>
            <a:ext cx="363538" cy="293688"/>
          </a:xfrm>
          <a:prstGeom prst="rect">
            <a:avLst/>
          </a:prstGeom>
          <a:noFill/>
          <a:ln w="9525">
            <a:noFill/>
            <a:miter lim="800000"/>
            <a:headEnd/>
            <a:tailEnd/>
          </a:ln>
        </p:spPr>
        <p:txBody>
          <a:bodyPr/>
          <a:lstStyle/>
          <a:p>
            <a:pPr algn="just"/>
            <a:r>
              <a:rPr lang="en-US" altLang="zh-CN" sz="1600" b="1"/>
              <a:t>+</a:t>
            </a:r>
          </a:p>
        </p:txBody>
      </p:sp>
      <p:sp>
        <p:nvSpPr>
          <p:cNvPr id="108569" name="Text Box 25"/>
          <p:cNvSpPr txBox="1">
            <a:spLocks noChangeArrowheads="1"/>
          </p:cNvSpPr>
          <p:nvPr/>
        </p:nvSpPr>
        <p:spPr bwMode="auto">
          <a:xfrm>
            <a:off x="4695825" y="2816225"/>
            <a:ext cx="414338" cy="392113"/>
          </a:xfrm>
          <a:prstGeom prst="rect">
            <a:avLst/>
          </a:prstGeom>
          <a:noFill/>
          <a:ln w="9525">
            <a:noFill/>
            <a:miter lim="800000"/>
            <a:headEnd/>
            <a:tailEnd/>
          </a:ln>
        </p:spPr>
        <p:txBody>
          <a:bodyPr/>
          <a:lstStyle/>
          <a:p>
            <a:pPr algn="just"/>
            <a:r>
              <a:rPr lang="en-US" altLang="zh-CN" sz="1600" b="1"/>
              <a:t>+</a:t>
            </a:r>
          </a:p>
        </p:txBody>
      </p:sp>
      <p:sp>
        <p:nvSpPr>
          <p:cNvPr id="108570" name="Text Box 26"/>
          <p:cNvSpPr txBox="1">
            <a:spLocks noChangeArrowheads="1"/>
          </p:cNvSpPr>
          <p:nvPr/>
        </p:nvSpPr>
        <p:spPr bwMode="auto">
          <a:xfrm>
            <a:off x="4465638" y="2697163"/>
            <a:ext cx="344487" cy="357187"/>
          </a:xfrm>
          <a:prstGeom prst="rect">
            <a:avLst/>
          </a:prstGeom>
          <a:noFill/>
          <a:ln w="9525">
            <a:noFill/>
            <a:miter lim="800000"/>
            <a:headEnd/>
            <a:tailEnd/>
          </a:ln>
        </p:spPr>
        <p:txBody>
          <a:bodyPr/>
          <a:lstStyle/>
          <a:p>
            <a:pPr algn="just"/>
            <a:r>
              <a:rPr lang="en-US" altLang="zh-CN" sz="1600" b="1"/>
              <a:t>+</a:t>
            </a:r>
          </a:p>
        </p:txBody>
      </p:sp>
      <p:sp>
        <p:nvSpPr>
          <p:cNvPr id="108571" name="Rectangle 27"/>
          <p:cNvSpPr>
            <a:spLocks noChangeArrowheads="1"/>
          </p:cNvSpPr>
          <p:nvPr/>
        </p:nvSpPr>
        <p:spPr bwMode="auto">
          <a:xfrm>
            <a:off x="2627313" y="1641475"/>
            <a:ext cx="2643187" cy="2327275"/>
          </a:xfrm>
          <a:prstGeom prst="rect">
            <a:avLst/>
          </a:prstGeom>
          <a:noFill/>
          <a:ln w="19050">
            <a:solidFill>
              <a:srgbClr val="000000"/>
            </a:solidFill>
            <a:prstDash val="dashDot"/>
            <a:miter lim="800000"/>
            <a:headEnd/>
            <a:tailEnd/>
          </a:ln>
        </p:spPr>
        <p:txBody>
          <a:bodyPr/>
          <a:lstStyle/>
          <a:p>
            <a:endParaRPr lang="zh-CN" altLang="en-US"/>
          </a:p>
        </p:txBody>
      </p:sp>
      <p:graphicFrame>
        <p:nvGraphicFramePr>
          <p:cNvPr id="108572" name="Object 28"/>
          <p:cNvGraphicFramePr>
            <a:graphicFrameLocks noChangeAspect="1"/>
          </p:cNvGraphicFramePr>
          <p:nvPr/>
        </p:nvGraphicFramePr>
        <p:xfrm>
          <a:off x="5922963" y="2379663"/>
          <a:ext cx="804862" cy="758825"/>
        </p:xfrm>
        <a:graphic>
          <a:graphicData uri="http://schemas.openxmlformats.org/presentationml/2006/ole">
            <mc:AlternateContent xmlns:mc="http://schemas.openxmlformats.org/markup-compatibility/2006">
              <mc:Choice xmlns:v="urn:schemas-microsoft-com:vml" Requires="v">
                <p:oleObj spid="_x0000_s108805" name="公式" r:id="rId3" imgW="457200" imgH="419100" progId="Equation.3">
                  <p:embed/>
                </p:oleObj>
              </mc:Choice>
              <mc:Fallback>
                <p:oleObj name="公式" r:id="rId3" imgW="457200" imgH="419100" progId="Equation.3">
                  <p:embed/>
                  <p:pic>
                    <p:nvPicPr>
                      <p:cNvPr id="0" name="Picture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2963" y="2379663"/>
                        <a:ext cx="804862" cy="758825"/>
                      </a:xfrm>
                      <a:prstGeom prst="rect">
                        <a:avLst/>
                      </a:prstGeom>
                      <a:solidFill>
                        <a:srgbClr val="B3D002"/>
                      </a:solidFill>
                      <a:ln w="19050">
                        <a:solidFill>
                          <a:srgbClr val="000000"/>
                        </a:solidFill>
                        <a:miter lim="800000"/>
                        <a:headEnd/>
                        <a:tailEnd/>
                      </a:ln>
                    </p:spPr>
                  </p:pic>
                </p:oleObj>
              </mc:Fallback>
            </mc:AlternateContent>
          </a:graphicData>
        </a:graphic>
      </p:graphicFrame>
      <p:grpSp>
        <p:nvGrpSpPr>
          <p:cNvPr id="108573" name="Group 29"/>
          <p:cNvGrpSpPr>
            <a:grpSpLocks/>
          </p:cNvGrpSpPr>
          <p:nvPr/>
        </p:nvGrpSpPr>
        <p:grpSpPr bwMode="auto">
          <a:xfrm>
            <a:off x="3162300" y="1822450"/>
            <a:ext cx="717550" cy="477838"/>
            <a:chOff x="3674" y="2273"/>
            <a:chExt cx="424" cy="273"/>
          </a:xfrm>
        </p:grpSpPr>
        <p:sp>
          <p:nvSpPr>
            <p:cNvPr id="108574" name="Rectangle 30"/>
            <p:cNvSpPr>
              <a:spLocks noChangeArrowheads="1"/>
            </p:cNvSpPr>
            <p:nvPr/>
          </p:nvSpPr>
          <p:spPr bwMode="auto">
            <a:xfrm>
              <a:off x="3674" y="2279"/>
              <a:ext cx="424" cy="267"/>
            </a:xfrm>
            <a:prstGeom prst="rect">
              <a:avLst/>
            </a:prstGeom>
            <a:solidFill>
              <a:srgbClr val="FFFFFF"/>
            </a:solidFill>
            <a:ln w="19050">
              <a:solidFill>
                <a:srgbClr val="000000"/>
              </a:solidFill>
              <a:miter lim="800000"/>
              <a:headEnd/>
              <a:tailEnd/>
            </a:ln>
          </p:spPr>
          <p:txBody>
            <a:bodyPr/>
            <a:lstStyle/>
            <a:p>
              <a:endParaRPr lang="zh-CN" altLang="en-US"/>
            </a:p>
          </p:txBody>
        </p:sp>
        <p:graphicFrame>
          <p:nvGraphicFramePr>
            <p:cNvPr id="108575" name="Object 31"/>
            <p:cNvGraphicFramePr>
              <a:graphicFrameLocks noChangeAspect="1"/>
            </p:cNvGraphicFramePr>
            <p:nvPr/>
          </p:nvGraphicFramePr>
          <p:xfrm>
            <a:off x="3765" y="2273"/>
            <a:ext cx="258" cy="258"/>
          </p:xfrm>
          <a:graphic>
            <a:graphicData uri="http://schemas.openxmlformats.org/presentationml/2006/ole">
              <mc:AlternateContent xmlns:mc="http://schemas.openxmlformats.org/markup-compatibility/2006">
                <mc:Choice xmlns:v="urn:schemas-microsoft-com:vml" Requires="v">
                  <p:oleObj spid="_x0000_s108806" name="公式" r:id="rId5" imgW="228600" imgH="228600" progId="Equation.3">
                    <p:embed/>
                  </p:oleObj>
                </mc:Choice>
                <mc:Fallback>
                  <p:oleObj name="公式" r:id="rId5" imgW="228600" imgH="228600" progId="Equation.3">
                    <p:embed/>
                    <p:pic>
                      <p:nvPicPr>
                        <p:cNvPr id="0" name="Picture 1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5" y="2273"/>
                          <a:ext cx="258"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8576" name="Object 32"/>
          <p:cNvGraphicFramePr>
            <a:graphicFrameLocks noChangeAspect="1"/>
          </p:cNvGraphicFramePr>
          <p:nvPr/>
        </p:nvGraphicFramePr>
        <p:xfrm>
          <a:off x="3330575" y="2457450"/>
          <a:ext cx="449263" cy="715963"/>
        </p:xfrm>
        <a:graphic>
          <a:graphicData uri="http://schemas.openxmlformats.org/presentationml/2006/ole">
            <mc:AlternateContent xmlns:mc="http://schemas.openxmlformats.org/markup-compatibility/2006">
              <mc:Choice xmlns:v="urn:schemas-microsoft-com:vml" Requires="v">
                <p:oleObj spid="_x0000_s108807" name="公式" r:id="rId7" imgW="266584" imgH="418918" progId="Equation.3">
                  <p:embed/>
                </p:oleObj>
              </mc:Choice>
              <mc:Fallback>
                <p:oleObj name="公式" r:id="rId7" imgW="266584" imgH="418918" progId="Equation.3">
                  <p:embed/>
                  <p:pic>
                    <p:nvPicPr>
                      <p:cNvPr id="0" name="Picture 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0575" y="2457450"/>
                        <a:ext cx="449263"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77" name="Object 33"/>
          <p:cNvGraphicFramePr>
            <a:graphicFrameLocks noChangeAspect="1"/>
          </p:cNvGraphicFramePr>
          <p:nvPr/>
        </p:nvGraphicFramePr>
        <p:xfrm>
          <a:off x="3201988" y="3397250"/>
          <a:ext cx="804862" cy="449263"/>
        </p:xfrm>
        <a:graphic>
          <a:graphicData uri="http://schemas.openxmlformats.org/presentationml/2006/ole">
            <mc:AlternateContent xmlns:mc="http://schemas.openxmlformats.org/markup-compatibility/2006">
              <mc:Choice xmlns:v="urn:schemas-microsoft-com:vml" Requires="v">
                <p:oleObj spid="_x0000_s108808" name="公式" r:id="rId9" imgW="419100" imgH="228600" progId="Equation.3">
                  <p:embed/>
                </p:oleObj>
              </mc:Choice>
              <mc:Fallback>
                <p:oleObj name="公式" r:id="rId9" imgW="419100" imgH="228600" progId="Equation.3">
                  <p:embed/>
                  <p:pic>
                    <p:nvPicPr>
                      <p:cNvPr id="0" name="Picture 1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1988" y="3397250"/>
                        <a:ext cx="804862"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78" name="Object 34"/>
          <p:cNvGraphicFramePr>
            <a:graphicFrameLocks noChangeAspect="1"/>
          </p:cNvGraphicFramePr>
          <p:nvPr/>
        </p:nvGraphicFramePr>
        <p:xfrm>
          <a:off x="4275138" y="1704975"/>
          <a:ext cx="612775" cy="360363"/>
        </p:xfrm>
        <a:graphic>
          <a:graphicData uri="http://schemas.openxmlformats.org/presentationml/2006/ole">
            <mc:AlternateContent xmlns:mc="http://schemas.openxmlformats.org/markup-compatibility/2006">
              <mc:Choice xmlns:v="urn:schemas-microsoft-com:vml" Requires="v">
                <p:oleObj spid="_x0000_s108809" name="公式" r:id="rId11" imgW="393529" imgH="228501" progId="Equation.3">
                  <p:embed/>
                </p:oleObj>
              </mc:Choice>
              <mc:Fallback>
                <p:oleObj name="公式" r:id="rId11" imgW="393529" imgH="228501" progId="Equation.3">
                  <p:embed/>
                  <p:pic>
                    <p:nvPicPr>
                      <p:cNvPr id="0" name="Picture 1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75138" y="1704975"/>
                        <a:ext cx="6127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79" name="Object 35"/>
          <p:cNvGraphicFramePr>
            <a:graphicFrameLocks noChangeAspect="1"/>
          </p:cNvGraphicFramePr>
          <p:nvPr/>
        </p:nvGraphicFramePr>
        <p:xfrm>
          <a:off x="4235450" y="2419350"/>
          <a:ext cx="552450" cy="323850"/>
        </p:xfrm>
        <a:graphic>
          <a:graphicData uri="http://schemas.openxmlformats.org/presentationml/2006/ole">
            <mc:AlternateContent xmlns:mc="http://schemas.openxmlformats.org/markup-compatibility/2006">
              <mc:Choice xmlns:v="urn:schemas-microsoft-com:vml" Requires="v">
                <p:oleObj spid="_x0000_s108810" name="公式" r:id="rId13" imgW="355292" imgH="203024" progId="Equation.3">
                  <p:embed/>
                </p:oleObj>
              </mc:Choice>
              <mc:Fallback>
                <p:oleObj name="公式" r:id="rId13" imgW="355292" imgH="203024" progId="Equation.3">
                  <p:embed/>
                  <p:pic>
                    <p:nvPicPr>
                      <p:cNvPr id="0" name="Picture 1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5450" y="2419350"/>
                        <a:ext cx="5524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80" name="Object 36"/>
          <p:cNvGraphicFramePr>
            <a:graphicFrameLocks noChangeAspect="1"/>
          </p:cNvGraphicFramePr>
          <p:nvPr/>
        </p:nvGraphicFramePr>
        <p:xfrm>
          <a:off x="4351338" y="3254375"/>
          <a:ext cx="536575" cy="300038"/>
        </p:xfrm>
        <a:graphic>
          <a:graphicData uri="http://schemas.openxmlformats.org/presentationml/2006/ole">
            <mc:AlternateContent xmlns:mc="http://schemas.openxmlformats.org/markup-compatibility/2006">
              <mc:Choice xmlns:v="urn:schemas-microsoft-com:vml" Requires="v">
                <p:oleObj spid="_x0000_s108811" name="公式" r:id="rId15" imgW="380835" imgH="203112" progId="Equation.3">
                  <p:embed/>
                </p:oleObj>
              </mc:Choice>
              <mc:Fallback>
                <p:oleObj name="公式" r:id="rId15" imgW="380835" imgH="203112" progId="Equation.3">
                  <p:embed/>
                  <p:pic>
                    <p:nvPicPr>
                      <p:cNvPr id="0" name="Picture 1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1338" y="3254375"/>
                        <a:ext cx="536575"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81" name="Object 37"/>
          <p:cNvGraphicFramePr>
            <a:graphicFrameLocks noChangeAspect="1"/>
          </p:cNvGraphicFramePr>
          <p:nvPr/>
        </p:nvGraphicFramePr>
        <p:xfrm>
          <a:off x="6935788" y="2459038"/>
          <a:ext cx="481012" cy="296862"/>
        </p:xfrm>
        <a:graphic>
          <a:graphicData uri="http://schemas.openxmlformats.org/presentationml/2006/ole">
            <mc:AlternateContent xmlns:mc="http://schemas.openxmlformats.org/markup-compatibility/2006">
              <mc:Choice xmlns:v="urn:schemas-microsoft-com:vml" Requires="v">
                <p:oleObj spid="_x0000_s108812" name="公式" r:id="rId17" imgW="317225" imgH="190335" progId="Equation.3">
                  <p:embed/>
                </p:oleObj>
              </mc:Choice>
              <mc:Fallback>
                <p:oleObj name="公式" r:id="rId17" imgW="317225" imgH="190335" progId="Equation.3">
                  <p:embed/>
                  <p:pic>
                    <p:nvPicPr>
                      <p:cNvPr id="0" name="Picture 1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35788" y="2459038"/>
                        <a:ext cx="481012"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82" name="Object 38"/>
          <p:cNvGraphicFramePr>
            <a:graphicFrameLocks noChangeAspect="1"/>
          </p:cNvGraphicFramePr>
          <p:nvPr/>
        </p:nvGraphicFramePr>
        <p:xfrm>
          <a:off x="2051050" y="2451100"/>
          <a:ext cx="519113" cy="325438"/>
        </p:xfrm>
        <a:graphic>
          <a:graphicData uri="http://schemas.openxmlformats.org/presentationml/2006/ole">
            <mc:AlternateContent xmlns:mc="http://schemas.openxmlformats.org/markup-compatibility/2006">
              <mc:Choice xmlns:v="urn:schemas-microsoft-com:vml" Requires="v">
                <p:oleObj spid="_x0000_s108813" name="公式" r:id="rId19" imgW="317225" imgH="190335" progId="Equation.3">
                  <p:embed/>
                </p:oleObj>
              </mc:Choice>
              <mc:Fallback>
                <p:oleObj name="公式" r:id="rId19" imgW="317225" imgH="190335" progId="Equation.3">
                  <p:embed/>
                  <p:pic>
                    <p:nvPicPr>
                      <p:cNvPr id="0" name="Picture 1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51050" y="2451100"/>
                        <a:ext cx="519113"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83" name="Object 39"/>
          <p:cNvGraphicFramePr>
            <a:graphicFrameLocks noChangeAspect="1"/>
          </p:cNvGraphicFramePr>
          <p:nvPr/>
        </p:nvGraphicFramePr>
        <p:xfrm>
          <a:off x="5348288" y="2459038"/>
          <a:ext cx="490537" cy="288925"/>
        </p:xfrm>
        <a:graphic>
          <a:graphicData uri="http://schemas.openxmlformats.org/presentationml/2006/ole">
            <mc:AlternateContent xmlns:mc="http://schemas.openxmlformats.org/markup-compatibility/2006">
              <mc:Choice xmlns:v="urn:schemas-microsoft-com:vml" Requires="v">
                <p:oleObj spid="_x0000_s108814" name="公式" r:id="rId21" imgW="355292" imgH="203024" progId="Equation.3">
                  <p:embed/>
                </p:oleObj>
              </mc:Choice>
              <mc:Fallback>
                <p:oleObj name="公式" r:id="rId21" imgW="355292" imgH="203024" progId="Equation.3">
                  <p:embed/>
                  <p:pic>
                    <p:nvPicPr>
                      <p:cNvPr id="0" name="Picture 1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48288" y="2459038"/>
                        <a:ext cx="490537"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84" name="Object 40"/>
          <p:cNvGraphicFramePr>
            <a:graphicFrameLocks noChangeAspect="1"/>
          </p:cNvGraphicFramePr>
          <p:nvPr/>
        </p:nvGraphicFramePr>
        <p:xfrm>
          <a:off x="3959225" y="4745038"/>
          <a:ext cx="2700338" cy="771525"/>
        </p:xfrm>
        <a:graphic>
          <a:graphicData uri="http://schemas.openxmlformats.org/presentationml/2006/ole">
            <mc:AlternateContent xmlns:mc="http://schemas.openxmlformats.org/markup-compatibility/2006">
              <mc:Choice xmlns:v="urn:schemas-microsoft-com:vml" Requires="v">
                <p:oleObj spid="_x0000_s108815" name="公式" r:id="rId23" imgW="1295400" imgH="368300" progId="Equation.3">
                  <p:embed/>
                </p:oleObj>
              </mc:Choice>
              <mc:Fallback>
                <p:oleObj name="公式" r:id="rId23" imgW="1295400" imgH="368300" progId="Equation.3">
                  <p:embed/>
                  <p:pic>
                    <p:nvPicPr>
                      <p:cNvPr id="0" name="Picture 1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59225" y="4745038"/>
                        <a:ext cx="2700338" cy="771525"/>
                      </a:xfrm>
                      <a:prstGeom prst="rect">
                        <a:avLst/>
                      </a:prstGeom>
                      <a:solidFill>
                        <a:srgbClr val="B3D002"/>
                      </a:solidFill>
                    </p:spPr>
                  </p:pic>
                </p:oleObj>
              </mc:Fallback>
            </mc:AlternateContent>
          </a:graphicData>
        </a:graphic>
      </p:graphicFrame>
      <p:sp>
        <p:nvSpPr>
          <p:cNvPr id="108585" name="Text Box 41"/>
          <p:cNvSpPr txBox="1">
            <a:spLocks noChangeArrowheads="1"/>
          </p:cNvSpPr>
          <p:nvPr/>
        </p:nvSpPr>
        <p:spPr bwMode="auto">
          <a:xfrm>
            <a:off x="539750" y="4492625"/>
            <a:ext cx="3536950" cy="457200"/>
          </a:xfrm>
          <a:prstGeom prst="rect">
            <a:avLst/>
          </a:prstGeom>
          <a:noFill/>
          <a:ln w="9525">
            <a:noFill/>
            <a:miter lim="800000"/>
            <a:headEnd/>
            <a:tailEnd/>
          </a:ln>
          <a:effectLst/>
        </p:spPr>
        <p:txBody>
          <a:bodyPr wrap="none">
            <a:spAutoFit/>
          </a:bodyPr>
          <a:lstStyle/>
          <a:p>
            <a:r>
              <a:rPr lang="zh-CN" altLang="en-US" sz="2400" b="1">
                <a:effectLst>
                  <a:outerShdw blurRad="38100" dist="38100" dir="2700000" algn="tl">
                    <a:srgbClr val="C0C0C0"/>
                  </a:outerShdw>
                </a:effectLst>
              </a:rPr>
              <a:t>低通滤波器的微分方程：</a:t>
            </a:r>
          </a:p>
        </p:txBody>
      </p:sp>
      <p:sp>
        <p:nvSpPr>
          <p:cNvPr id="108586" name="AutoShape 42"/>
          <p:cNvSpPr>
            <a:spLocks noChangeArrowheads="1"/>
          </p:cNvSpPr>
          <p:nvPr/>
        </p:nvSpPr>
        <p:spPr bwMode="auto">
          <a:xfrm>
            <a:off x="5940425" y="3573463"/>
            <a:ext cx="1655763" cy="757237"/>
          </a:xfrm>
          <a:prstGeom prst="cloudCallout">
            <a:avLst>
              <a:gd name="adj1" fmla="val -129769"/>
              <a:gd name="adj2" fmla="val -45806"/>
            </a:avLst>
          </a:prstGeom>
          <a:solidFill>
            <a:schemeClr val="accent1"/>
          </a:solidFill>
          <a:ln w="9525">
            <a:noFill/>
            <a:round/>
            <a:headEnd/>
            <a:tailEnd/>
          </a:ln>
          <a:effectLst/>
        </p:spPr>
        <p:txBody>
          <a:bodyPr/>
          <a:lstStyle/>
          <a:p>
            <a:pPr algn="ctr"/>
            <a:r>
              <a:rPr lang="zh-CN" altLang="en-US" sz="1800" b="1"/>
              <a:t>低通滤波器？</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86"/>
                                        </p:tgtEl>
                                        <p:attrNameLst>
                                          <p:attrName>style.visibility</p:attrName>
                                        </p:attrNameLst>
                                      </p:cBhvr>
                                      <p:to>
                                        <p:strVal val="visible"/>
                                      </p:to>
                                    </p:set>
                                    <p:animEffect transition="in" filter="blinds(horizontal)">
                                      <p:cBhvr>
                                        <p:cTn id="7" dur="500"/>
                                        <p:tgtEl>
                                          <p:spTgt spid="1085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108586"/>
                                        </p:tgtEl>
                                        <p:attrNameLst>
                                          <p:attrName>ppt_x</p:attrName>
                                        </p:attrNameLst>
                                      </p:cBhvr>
                                      <p:tavLst>
                                        <p:tav tm="0">
                                          <p:val>
                                            <p:strVal val="ppt_x"/>
                                          </p:val>
                                        </p:tav>
                                        <p:tav tm="100000">
                                          <p:val>
                                            <p:strVal val="ppt_x"/>
                                          </p:val>
                                        </p:tav>
                                      </p:tavLst>
                                    </p:anim>
                                    <p:anim calcmode="lin" valueType="num">
                                      <p:cBhvr additive="base">
                                        <p:cTn id="12" dur="500"/>
                                        <p:tgtEl>
                                          <p:spTgt spid="108586"/>
                                        </p:tgtEl>
                                        <p:attrNameLst>
                                          <p:attrName>ppt_y</p:attrName>
                                        </p:attrNameLst>
                                      </p:cBhvr>
                                      <p:tavLst>
                                        <p:tav tm="0">
                                          <p:val>
                                            <p:strVal val="ppt_y"/>
                                          </p:val>
                                        </p:tav>
                                        <p:tav tm="100000">
                                          <p:val>
                                            <p:strVal val="1+ppt_h/2"/>
                                          </p:val>
                                        </p:tav>
                                      </p:tavLst>
                                    </p:anim>
                                    <p:set>
                                      <p:cBhvr>
                                        <p:cTn id="13" dur="1" fill="hold">
                                          <p:stCondLst>
                                            <p:cond delay="499"/>
                                          </p:stCondLst>
                                        </p:cTn>
                                        <p:tgtEl>
                                          <p:spTgt spid="1085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86" grpId="0" animBg="1"/>
      <p:bldP spid="10858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971550" y="549275"/>
            <a:ext cx="3600450" cy="457200"/>
          </a:xfrm>
          <a:prstGeom prst="rect">
            <a:avLst/>
          </a:prstGeom>
          <a:noFill/>
          <a:ln w="9525">
            <a:noFill/>
            <a:miter lim="800000"/>
            <a:headEnd/>
            <a:tailEnd/>
          </a:ln>
          <a:effectLst/>
        </p:spPr>
        <p:txBody>
          <a:bodyPr>
            <a:spAutoFit/>
          </a:bodyPr>
          <a:lstStyle/>
          <a:p>
            <a:pPr>
              <a:spcBef>
                <a:spcPct val="50000"/>
              </a:spcBef>
            </a:pPr>
            <a:r>
              <a:rPr kumimoji="0" lang="en-US" altLang="zh-CN" sz="2400" b="1">
                <a:solidFill>
                  <a:srgbClr val="FF0000"/>
                </a:solidFill>
                <a:effectLst>
                  <a:outerShdw blurRad="38100" dist="38100" dir="2700000" algn="tl">
                    <a:srgbClr val="C0C0C0"/>
                  </a:outerShdw>
                </a:effectLst>
                <a:latin typeface="Arial" charset="0"/>
              </a:rPr>
              <a:t>  </a:t>
            </a:r>
            <a:r>
              <a:rPr kumimoji="0" lang="zh-CN" altLang="en-US" sz="2400" b="1">
                <a:solidFill>
                  <a:srgbClr val="FF0000"/>
                </a:solidFill>
                <a:effectLst>
                  <a:outerShdw blurRad="38100" dist="38100" dir="2700000" algn="tl">
                    <a:srgbClr val="C0C0C0"/>
                  </a:outerShdw>
                </a:effectLst>
                <a:latin typeface="Arial" charset="0"/>
              </a:rPr>
              <a:t>模拟化设计方法：</a:t>
            </a:r>
          </a:p>
        </p:txBody>
      </p:sp>
      <p:sp>
        <p:nvSpPr>
          <p:cNvPr id="162819" name="Text Box 3"/>
          <p:cNvSpPr txBox="1">
            <a:spLocks noChangeArrowheads="1"/>
          </p:cNvSpPr>
          <p:nvPr/>
        </p:nvSpPr>
        <p:spPr bwMode="auto">
          <a:xfrm>
            <a:off x="2592388" y="6057900"/>
            <a:ext cx="3887787" cy="396875"/>
          </a:xfrm>
          <a:prstGeom prst="rect">
            <a:avLst/>
          </a:prstGeom>
          <a:noFill/>
          <a:ln w="9525">
            <a:noFill/>
            <a:miter lim="800000"/>
            <a:headEnd/>
            <a:tailEnd/>
          </a:ln>
          <a:effectLst/>
        </p:spPr>
        <p:txBody>
          <a:bodyPr>
            <a:spAutoFit/>
          </a:bodyPr>
          <a:lstStyle/>
          <a:p>
            <a:pPr algn="ctr">
              <a:spcBef>
                <a:spcPct val="50000"/>
              </a:spcBef>
            </a:pPr>
            <a:r>
              <a:rPr kumimoji="0" lang="zh-CN" altLang="en-US" b="1">
                <a:solidFill>
                  <a:srgbClr val="FF3300"/>
                </a:solidFill>
                <a:effectLst>
                  <a:outerShdw blurRad="38100" dist="38100" dir="2700000" algn="tl">
                    <a:srgbClr val="C0C0C0"/>
                  </a:outerShdw>
                </a:effectLst>
                <a:latin typeface="Arial" charset="0"/>
              </a:rPr>
              <a:t>连续控制系统</a:t>
            </a:r>
          </a:p>
        </p:txBody>
      </p:sp>
      <p:sp>
        <p:nvSpPr>
          <p:cNvPr id="162820" name="Line 4"/>
          <p:cNvSpPr>
            <a:spLocks noChangeShapeType="1"/>
          </p:cNvSpPr>
          <p:nvPr/>
        </p:nvSpPr>
        <p:spPr bwMode="auto">
          <a:xfrm>
            <a:off x="4787900" y="3716338"/>
            <a:ext cx="0" cy="1152525"/>
          </a:xfrm>
          <a:prstGeom prst="line">
            <a:avLst/>
          </a:prstGeom>
          <a:noFill/>
          <a:ln w="28575">
            <a:solidFill>
              <a:srgbClr val="FF0000"/>
            </a:solidFill>
            <a:round/>
            <a:headEnd/>
            <a:tailEnd type="triangle" w="med" len="med"/>
          </a:ln>
          <a:effectLst/>
        </p:spPr>
        <p:txBody>
          <a:bodyPr/>
          <a:lstStyle/>
          <a:p>
            <a:endParaRPr lang="zh-CN" altLang="en-US"/>
          </a:p>
        </p:txBody>
      </p:sp>
      <p:sp>
        <p:nvSpPr>
          <p:cNvPr id="162821" name="Text Box 5"/>
          <p:cNvSpPr txBox="1">
            <a:spLocks noChangeArrowheads="1"/>
          </p:cNvSpPr>
          <p:nvPr/>
        </p:nvSpPr>
        <p:spPr bwMode="auto">
          <a:xfrm>
            <a:off x="2771775" y="3933825"/>
            <a:ext cx="2160588" cy="366713"/>
          </a:xfrm>
          <a:prstGeom prst="rect">
            <a:avLst/>
          </a:prstGeom>
          <a:noFill/>
          <a:ln w="9525">
            <a:noFill/>
            <a:miter lim="800000"/>
            <a:headEnd/>
            <a:tailEnd/>
          </a:ln>
          <a:effectLst/>
        </p:spPr>
        <p:txBody>
          <a:bodyPr>
            <a:spAutoFit/>
          </a:bodyPr>
          <a:lstStyle/>
          <a:p>
            <a:pPr algn="ctr"/>
            <a:r>
              <a:rPr kumimoji="0" lang="zh-CN" altLang="en-US" sz="1800" b="1">
                <a:solidFill>
                  <a:srgbClr val="FF0000"/>
                </a:solidFill>
                <a:effectLst>
                  <a:outerShdw blurRad="38100" dist="38100" dir="2700000" algn="tl">
                    <a:srgbClr val="C0C0C0"/>
                  </a:outerShdw>
                </a:effectLst>
                <a:latin typeface="Arial" charset="0"/>
              </a:rPr>
              <a:t>采样频率足够高</a:t>
            </a:r>
          </a:p>
        </p:txBody>
      </p:sp>
      <p:grpSp>
        <p:nvGrpSpPr>
          <p:cNvPr id="162822" name="Group 6"/>
          <p:cNvGrpSpPr>
            <a:grpSpLocks/>
          </p:cNvGrpSpPr>
          <p:nvPr/>
        </p:nvGrpSpPr>
        <p:grpSpPr bwMode="auto">
          <a:xfrm>
            <a:off x="1042988" y="4365625"/>
            <a:ext cx="7353300" cy="1741488"/>
            <a:chOff x="657" y="2568"/>
            <a:chExt cx="4632" cy="1097"/>
          </a:xfrm>
        </p:grpSpPr>
        <p:sp>
          <p:nvSpPr>
            <p:cNvPr id="162823" name="Text Box 7"/>
            <p:cNvSpPr txBox="1">
              <a:spLocks noChangeArrowheads="1"/>
            </p:cNvSpPr>
            <p:nvPr/>
          </p:nvSpPr>
          <p:spPr bwMode="auto">
            <a:xfrm>
              <a:off x="3678" y="2598"/>
              <a:ext cx="455" cy="390"/>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24" name="Text Box 8"/>
            <p:cNvSpPr txBox="1">
              <a:spLocks noChangeArrowheads="1"/>
            </p:cNvSpPr>
            <p:nvPr/>
          </p:nvSpPr>
          <p:spPr bwMode="auto">
            <a:xfrm>
              <a:off x="1258" y="2568"/>
              <a:ext cx="488"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25" name="Text Box 9"/>
            <p:cNvSpPr txBox="1">
              <a:spLocks noChangeArrowheads="1"/>
            </p:cNvSpPr>
            <p:nvPr/>
          </p:nvSpPr>
          <p:spPr bwMode="auto">
            <a:xfrm>
              <a:off x="1147" y="2866"/>
              <a:ext cx="478" cy="633"/>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26" name="Text Box 10"/>
            <p:cNvSpPr txBox="1">
              <a:spLocks noChangeArrowheads="1"/>
            </p:cNvSpPr>
            <p:nvPr/>
          </p:nvSpPr>
          <p:spPr bwMode="auto">
            <a:xfrm>
              <a:off x="4811" y="2568"/>
              <a:ext cx="478"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27" name="AutoShape 11"/>
            <p:cNvSpPr>
              <a:spLocks noChangeArrowheads="1"/>
            </p:cNvSpPr>
            <p:nvPr/>
          </p:nvSpPr>
          <p:spPr bwMode="auto">
            <a:xfrm>
              <a:off x="1116" y="2880"/>
              <a:ext cx="179" cy="187"/>
            </a:xfrm>
            <a:prstGeom prst="flowChartSummingJunction">
              <a:avLst/>
            </a:prstGeom>
            <a:solidFill>
              <a:srgbClr val="FFFFFF"/>
            </a:solidFill>
            <a:ln w="28575">
              <a:solidFill>
                <a:srgbClr val="000000"/>
              </a:solidFill>
              <a:round/>
              <a:headEnd/>
              <a:tailEnd/>
            </a:ln>
          </p:spPr>
          <p:txBody>
            <a:bodyPr/>
            <a:lstStyle/>
            <a:p>
              <a:endParaRPr lang="zh-CN" altLang="en-US"/>
            </a:p>
          </p:txBody>
        </p:sp>
        <p:sp>
          <p:nvSpPr>
            <p:cNvPr id="162828" name="Text Box 12"/>
            <p:cNvSpPr txBox="1">
              <a:spLocks noChangeArrowheads="1"/>
            </p:cNvSpPr>
            <p:nvPr/>
          </p:nvSpPr>
          <p:spPr bwMode="auto">
            <a:xfrm>
              <a:off x="1766" y="2768"/>
              <a:ext cx="499" cy="390"/>
            </a:xfrm>
            <a:prstGeom prst="rect">
              <a:avLst/>
            </a:prstGeom>
            <a:solidFill>
              <a:srgbClr val="FFFFFF"/>
            </a:solidFill>
            <a:ln w="2857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29" name="Text Box 13"/>
            <p:cNvSpPr txBox="1">
              <a:spLocks noChangeArrowheads="1"/>
            </p:cNvSpPr>
            <p:nvPr/>
          </p:nvSpPr>
          <p:spPr bwMode="auto">
            <a:xfrm>
              <a:off x="4155" y="2738"/>
              <a:ext cx="549" cy="418"/>
            </a:xfrm>
            <a:prstGeom prst="rect">
              <a:avLst/>
            </a:prstGeom>
            <a:solidFill>
              <a:srgbClr val="FFFFFF"/>
            </a:solidFill>
            <a:ln w="2857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30" name="Line 14"/>
            <p:cNvSpPr>
              <a:spLocks noChangeShapeType="1"/>
            </p:cNvSpPr>
            <p:nvPr/>
          </p:nvSpPr>
          <p:spPr bwMode="auto">
            <a:xfrm>
              <a:off x="725" y="2976"/>
              <a:ext cx="397" cy="0"/>
            </a:xfrm>
            <a:prstGeom prst="line">
              <a:avLst/>
            </a:prstGeom>
            <a:noFill/>
            <a:ln w="28575">
              <a:solidFill>
                <a:srgbClr val="000000"/>
              </a:solidFill>
              <a:round/>
              <a:headEnd/>
              <a:tailEnd type="stealth" w="sm" len="med"/>
            </a:ln>
          </p:spPr>
          <p:txBody>
            <a:bodyPr/>
            <a:lstStyle/>
            <a:p>
              <a:endParaRPr lang="zh-CN" altLang="en-US"/>
            </a:p>
          </p:txBody>
        </p:sp>
        <p:sp>
          <p:nvSpPr>
            <p:cNvPr id="162831" name="Line 15"/>
            <p:cNvSpPr>
              <a:spLocks noChangeShapeType="1"/>
            </p:cNvSpPr>
            <p:nvPr/>
          </p:nvSpPr>
          <p:spPr bwMode="auto">
            <a:xfrm flipV="1">
              <a:off x="2268" y="2972"/>
              <a:ext cx="1895" cy="4"/>
            </a:xfrm>
            <a:prstGeom prst="line">
              <a:avLst/>
            </a:prstGeom>
            <a:noFill/>
            <a:ln w="28575">
              <a:solidFill>
                <a:srgbClr val="000000"/>
              </a:solidFill>
              <a:round/>
              <a:headEnd/>
              <a:tailEnd type="stealth" w="sm" len="med"/>
            </a:ln>
          </p:spPr>
          <p:txBody>
            <a:bodyPr/>
            <a:lstStyle/>
            <a:p>
              <a:endParaRPr lang="zh-CN" altLang="en-US"/>
            </a:p>
          </p:txBody>
        </p:sp>
        <p:sp>
          <p:nvSpPr>
            <p:cNvPr id="162832" name="Line 16"/>
            <p:cNvSpPr>
              <a:spLocks noChangeShapeType="1"/>
            </p:cNvSpPr>
            <p:nvPr/>
          </p:nvSpPr>
          <p:spPr bwMode="auto">
            <a:xfrm flipV="1">
              <a:off x="4704" y="2953"/>
              <a:ext cx="523" cy="4"/>
            </a:xfrm>
            <a:prstGeom prst="line">
              <a:avLst/>
            </a:prstGeom>
            <a:noFill/>
            <a:ln w="28575">
              <a:solidFill>
                <a:srgbClr val="000000"/>
              </a:solidFill>
              <a:round/>
              <a:headEnd/>
              <a:tailEnd type="stealth" w="sm" len="med"/>
            </a:ln>
          </p:spPr>
          <p:txBody>
            <a:bodyPr/>
            <a:lstStyle/>
            <a:p>
              <a:endParaRPr lang="zh-CN" altLang="en-US"/>
            </a:p>
          </p:txBody>
        </p:sp>
        <p:sp>
          <p:nvSpPr>
            <p:cNvPr id="162833" name="Freeform 17"/>
            <p:cNvSpPr>
              <a:spLocks/>
            </p:cNvSpPr>
            <p:nvPr/>
          </p:nvSpPr>
          <p:spPr bwMode="auto">
            <a:xfrm>
              <a:off x="1207" y="2950"/>
              <a:ext cx="3837" cy="715"/>
            </a:xfrm>
            <a:custGeom>
              <a:avLst/>
              <a:gdLst/>
              <a:ahLst/>
              <a:cxnLst>
                <a:cxn ang="0">
                  <a:pos x="3837" y="0"/>
                </a:cxn>
                <a:cxn ang="0">
                  <a:pos x="3837" y="402"/>
                </a:cxn>
                <a:cxn ang="0">
                  <a:pos x="3835" y="715"/>
                </a:cxn>
                <a:cxn ang="0">
                  <a:pos x="4" y="715"/>
                </a:cxn>
                <a:cxn ang="0">
                  <a:pos x="0" y="117"/>
                </a:cxn>
              </a:cxnLst>
              <a:rect l="0" t="0" r="r" b="b"/>
              <a:pathLst>
                <a:path w="3837" h="715">
                  <a:moveTo>
                    <a:pt x="3837" y="0"/>
                  </a:moveTo>
                  <a:lnTo>
                    <a:pt x="3837" y="402"/>
                  </a:lnTo>
                  <a:lnTo>
                    <a:pt x="3835" y="715"/>
                  </a:lnTo>
                  <a:lnTo>
                    <a:pt x="4" y="715"/>
                  </a:lnTo>
                  <a:lnTo>
                    <a:pt x="0" y="117"/>
                  </a:lnTo>
                </a:path>
              </a:pathLst>
            </a:custGeom>
            <a:noFill/>
            <a:ln w="28575" cmpd="sng">
              <a:solidFill>
                <a:srgbClr val="000000"/>
              </a:solidFill>
              <a:round/>
              <a:headEnd/>
              <a:tailEnd type="stealth" w="sm" len="med"/>
            </a:ln>
          </p:spPr>
          <p:txBody>
            <a:bodyPr/>
            <a:lstStyle/>
            <a:p>
              <a:endParaRPr lang="zh-CN" altLang="en-US"/>
            </a:p>
          </p:txBody>
        </p:sp>
        <p:sp>
          <p:nvSpPr>
            <p:cNvPr id="162834" name="Line 18"/>
            <p:cNvSpPr>
              <a:spLocks noChangeShapeType="1"/>
            </p:cNvSpPr>
            <p:nvPr/>
          </p:nvSpPr>
          <p:spPr bwMode="auto">
            <a:xfrm flipV="1">
              <a:off x="1294" y="2976"/>
              <a:ext cx="463" cy="0"/>
            </a:xfrm>
            <a:prstGeom prst="line">
              <a:avLst/>
            </a:prstGeom>
            <a:noFill/>
            <a:ln w="28575">
              <a:solidFill>
                <a:srgbClr val="000000"/>
              </a:solidFill>
              <a:round/>
              <a:headEnd/>
              <a:tailEnd type="stealth" w="sm" len="med"/>
            </a:ln>
          </p:spPr>
          <p:txBody>
            <a:bodyPr/>
            <a:lstStyle/>
            <a:p>
              <a:endParaRPr lang="zh-CN" altLang="en-US"/>
            </a:p>
          </p:txBody>
        </p:sp>
        <p:graphicFrame>
          <p:nvGraphicFramePr>
            <p:cNvPr id="162835" name="Object 19"/>
            <p:cNvGraphicFramePr>
              <a:graphicFrameLocks noChangeAspect="1"/>
            </p:cNvGraphicFramePr>
            <p:nvPr/>
          </p:nvGraphicFramePr>
          <p:xfrm>
            <a:off x="1261" y="3185"/>
            <a:ext cx="273" cy="245"/>
          </p:xfrm>
          <a:graphic>
            <a:graphicData uri="http://schemas.openxmlformats.org/presentationml/2006/ole">
              <mc:AlternateContent xmlns:mc="http://schemas.openxmlformats.org/markup-compatibility/2006">
                <mc:Choice xmlns:v="urn:schemas-microsoft-com:vml" Requires="v">
                  <p:oleObj spid="_x0000_s163199" name="公式" r:id="rId3" imgW="266469" imgH="190335" progId="Equation.3">
                    <p:embed/>
                  </p:oleObj>
                </mc:Choice>
                <mc:Fallback>
                  <p:oleObj name="公式" r:id="rId3" imgW="266469" imgH="190335" progId="Equation.3">
                    <p:embed/>
                    <p:pic>
                      <p:nvPicPr>
                        <p:cNvPr id="0" name="Picture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1" y="3185"/>
                          <a:ext cx="273"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36" name="Object 20"/>
            <p:cNvGraphicFramePr>
              <a:graphicFrameLocks noChangeAspect="1"/>
            </p:cNvGraphicFramePr>
            <p:nvPr/>
          </p:nvGraphicFramePr>
          <p:xfrm>
            <a:off x="1829" y="2813"/>
            <a:ext cx="357" cy="273"/>
          </p:xfrm>
          <a:graphic>
            <a:graphicData uri="http://schemas.openxmlformats.org/presentationml/2006/ole">
              <mc:AlternateContent xmlns:mc="http://schemas.openxmlformats.org/markup-compatibility/2006">
                <mc:Choice xmlns:v="urn:schemas-microsoft-com:vml" Requires="v">
                  <p:oleObj spid="_x0000_s163200" name="公式" r:id="rId5" imgW="317225" imgH="190335" progId="Equation.3">
                    <p:embed/>
                  </p:oleObj>
                </mc:Choice>
                <mc:Fallback>
                  <p:oleObj name="公式" r:id="rId5" imgW="317225" imgH="190335" progId="Equation.3">
                    <p:embed/>
                    <p:pic>
                      <p:nvPicPr>
                        <p:cNvPr id="0" name="Picture 1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9" y="2813"/>
                          <a:ext cx="357"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37" name="Object 21"/>
            <p:cNvGraphicFramePr>
              <a:graphicFrameLocks noChangeAspect="1"/>
            </p:cNvGraphicFramePr>
            <p:nvPr/>
          </p:nvGraphicFramePr>
          <p:xfrm>
            <a:off x="4252" y="2808"/>
            <a:ext cx="359" cy="258"/>
          </p:xfrm>
          <a:graphic>
            <a:graphicData uri="http://schemas.openxmlformats.org/presentationml/2006/ole">
              <mc:AlternateContent xmlns:mc="http://schemas.openxmlformats.org/markup-compatibility/2006">
                <mc:Choice xmlns:v="urn:schemas-microsoft-com:vml" Requires="v">
                  <p:oleObj spid="_x0000_s163201" name="Equation" r:id="rId7" imgW="355292" imgH="203024" progId="Equation.DSMT4">
                    <p:embed/>
                  </p:oleObj>
                </mc:Choice>
                <mc:Fallback>
                  <p:oleObj name="Equation" r:id="rId7" imgW="355292" imgH="203024" progId="Equation.DSMT4">
                    <p:embed/>
                    <p:pic>
                      <p:nvPicPr>
                        <p:cNvPr id="0" name="Picture 1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2" y="2808"/>
                          <a:ext cx="359"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38" name="Object 22"/>
            <p:cNvGraphicFramePr>
              <a:graphicFrameLocks noChangeAspect="1"/>
            </p:cNvGraphicFramePr>
            <p:nvPr/>
          </p:nvGraphicFramePr>
          <p:xfrm>
            <a:off x="3744" y="2704"/>
            <a:ext cx="314" cy="287"/>
          </p:xfrm>
          <a:graphic>
            <a:graphicData uri="http://schemas.openxmlformats.org/presentationml/2006/ole">
              <mc:AlternateContent xmlns:mc="http://schemas.openxmlformats.org/markup-compatibility/2006">
                <mc:Choice xmlns:v="urn:schemas-microsoft-com:vml" Requires="v">
                  <p:oleObj spid="_x0000_s163202" name="公式" r:id="rId9" imgW="279279" imgH="203112" progId="Equation.3">
                    <p:embed/>
                  </p:oleObj>
                </mc:Choice>
                <mc:Fallback>
                  <p:oleObj name="公式" r:id="rId9" imgW="279279" imgH="203112" progId="Equation.3">
                    <p:embed/>
                    <p:pic>
                      <p:nvPicPr>
                        <p:cNvPr id="0" name="Picture 1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4" y="2704"/>
                          <a:ext cx="314"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39" name="Object 23"/>
            <p:cNvGraphicFramePr>
              <a:graphicFrameLocks noChangeAspect="1"/>
            </p:cNvGraphicFramePr>
            <p:nvPr/>
          </p:nvGraphicFramePr>
          <p:xfrm>
            <a:off x="4836" y="2653"/>
            <a:ext cx="337" cy="294"/>
          </p:xfrm>
          <a:graphic>
            <a:graphicData uri="http://schemas.openxmlformats.org/presentationml/2006/ole">
              <mc:AlternateContent xmlns:mc="http://schemas.openxmlformats.org/markup-compatibility/2006">
                <mc:Choice xmlns:v="urn:schemas-microsoft-com:vml" Requires="v">
                  <p:oleObj spid="_x0000_s163203" name="公式" r:id="rId11" imgW="291973" imgH="203112" progId="Equation.3">
                    <p:embed/>
                  </p:oleObj>
                </mc:Choice>
                <mc:Fallback>
                  <p:oleObj name="公式" r:id="rId11" imgW="291973" imgH="203112" progId="Equation.3">
                    <p:embed/>
                    <p:pic>
                      <p:nvPicPr>
                        <p:cNvPr id="0" name="Picture 1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36" y="2653"/>
                          <a:ext cx="337"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2840" name="Text Box 24"/>
            <p:cNvSpPr txBox="1">
              <a:spLocks noChangeArrowheads="1"/>
            </p:cNvSpPr>
            <p:nvPr/>
          </p:nvSpPr>
          <p:spPr bwMode="auto">
            <a:xfrm>
              <a:off x="657" y="2688"/>
              <a:ext cx="431" cy="288"/>
            </a:xfrm>
            <a:prstGeom prst="rect">
              <a:avLst/>
            </a:prstGeom>
            <a:noFill/>
            <a:ln w="9525">
              <a:noFill/>
              <a:miter lim="800000"/>
              <a:headEnd/>
              <a:tailEnd/>
            </a:ln>
            <a:effectLst/>
          </p:spPr>
          <p:txBody>
            <a:bodyPr>
              <a:spAutoFit/>
            </a:bodyPr>
            <a:lstStyle/>
            <a:p>
              <a:pPr>
                <a:spcBef>
                  <a:spcPct val="50000"/>
                </a:spcBef>
              </a:pPr>
              <a:r>
                <a:rPr lang="en-US" altLang="zh-CN" sz="2400" b="1" i="1"/>
                <a:t>r</a:t>
              </a:r>
              <a:r>
                <a:rPr lang="en-US" altLang="zh-CN" sz="2400" b="1"/>
                <a:t>(</a:t>
              </a:r>
              <a:r>
                <a:rPr lang="en-US" altLang="zh-CN" sz="2400" b="1" i="1"/>
                <a:t>t</a:t>
              </a:r>
              <a:r>
                <a:rPr lang="en-US" altLang="zh-CN" sz="2400" b="1"/>
                <a:t>)</a:t>
              </a:r>
            </a:p>
          </p:txBody>
        </p:sp>
        <p:sp>
          <p:nvSpPr>
            <p:cNvPr id="162841" name="Text Box 25"/>
            <p:cNvSpPr txBox="1">
              <a:spLocks noChangeArrowheads="1"/>
            </p:cNvSpPr>
            <p:nvPr/>
          </p:nvSpPr>
          <p:spPr bwMode="auto">
            <a:xfrm>
              <a:off x="1292" y="2659"/>
              <a:ext cx="431" cy="288"/>
            </a:xfrm>
            <a:prstGeom prst="rect">
              <a:avLst/>
            </a:prstGeom>
            <a:noFill/>
            <a:ln w="9525">
              <a:noFill/>
              <a:miter lim="800000"/>
              <a:headEnd/>
              <a:tailEnd/>
            </a:ln>
            <a:effectLst/>
          </p:spPr>
          <p:txBody>
            <a:bodyPr>
              <a:spAutoFit/>
            </a:bodyPr>
            <a:lstStyle/>
            <a:p>
              <a:pPr>
                <a:spcBef>
                  <a:spcPct val="50000"/>
                </a:spcBef>
              </a:pPr>
              <a:r>
                <a:rPr lang="en-US" altLang="zh-CN" sz="2400" b="1" i="1"/>
                <a:t>e</a:t>
              </a:r>
              <a:r>
                <a:rPr lang="en-US" altLang="zh-CN" sz="2400" b="1"/>
                <a:t>(</a:t>
              </a:r>
              <a:r>
                <a:rPr lang="en-US" altLang="zh-CN" sz="2400" b="1" i="1"/>
                <a:t>t</a:t>
              </a:r>
              <a:r>
                <a:rPr lang="en-US" altLang="zh-CN" sz="2400" b="1"/>
                <a:t>)</a:t>
              </a:r>
            </a:p>
          </p:txBody>
        </p:sp>
        <p:sp>
          <p:nvSpPr>
            <p:cNvPr id="162842" name="Text Box 26"/>
            <p:cNvSpPr txBox="1">
              <a:spLocks noChangeArrowheads="1"/>
            </p:cNvSpPr>
            <p:nvPr/>
          </p:nvSpPr>
          <p:spPr bwMode="auto">
            <a:xfrm>
              <a:off x="998" y="2999"/>
              <a:ext cx="294" cy="250"/>
            </a:xfrm>
            <a:prstGeom prst="rect">
              <a:avLst/>
            </a:prstGeom>
            <a:noFill/>
            <a:ln w="9525">
              <a:noFill/>
              <a:miter lim="800000"/>
              <a:headEnd/>
              <a:tailEnd/>
            </a:ln>
            <a:effectLst/>
          </p:spPr>
          <p:txBody>
            <a:bodyPr>
              <a:spAutoFit/>
            </a:bodyPr>
            <a:lstStyle/>
            <a:p>
              <a:pPr>
                <a:spcBef>
                  <a:spcPct val="50000"/>
                </a:spcBef>
              </a:pPr>
              <a:r>
                <a:rPr lang="en-US" altLang="zh-CN" b="1"/>
                <a:t>_</a:t>
              </a:r>
            </a:p>
          </p:txBody>
        </p:sp>
      </p:grpSp>
      <p:grpSp>
        <p:nvGrpSpPr>
          <p:cNvPr id="162843" name="Group 27"/>
          <p:cNvGrpSpPr>
            <a:grpSpLocks/>
          </p:cNvGrpSpPr>
          <p:nvPr/>
        </p:nvGrpSpPr>
        <p:grpSpPr bwMode="auto">
          <a:xfrm>
            <a:off x="1079500" y="1052513"/>
            <a:ext cx="7740650" cy="2628900"/>
            <a:chOff x="680" y="663"/>
            <a:chExt cx="4876" cy="1656"/>
          </a:xfrm>
        </p:grpSpPr>
        <p:sp>
          <p:nvSpPr>
            <p:cNvPr id="162844" name="Text Box 28"/>
            <p:cNvSpPr txBox="1">
              <a:spLocks noChangeArrowheads="1"/>
            </p:cNvSpPr>
            <p:nvPr/>
          </p:nvSpPr>
          <p:spPr bwMode="auto">
            <a:xfrm>
              <a:off x="1610" y="2069"/>
              <a:ext cx="2721" cy="250"/>
            </a:xfrm>
            <a:prstGeom prst="rect">
              <a:avLst/>
            </a:prstGeom>
            <a:noFill/>
            <a:ln w="9525">
              <a:noFill/>
              <a:miter lim="800000"/>
              <a:headEnd/>
              <a:tailEnd/>
            </a:ln>
            <a:effectLst/>
          </p:spPr>
          <p:txBody>
            <a:bodyPr>
              <a:spAutoFit/>
            </a:bodyPr>
            <a:lstStyle/>
            <a:p>
              <a:pPr algn="ctr">
                <a:spcBef>
                  <a:spcPct val="50000"/>
                </a:spcBef>
              </a:pPr>
              <a:r>
                <a:rPr kumimoji="0" lang="zh-CN" altLang="en-US" b="1">
                  <a:solidFill>
                    <a:srgbClr val="000000"/>
                  </a:solidFill>
                  <a:effectLst>
                    <a:outerShdw blurRad="38100" dist="38100" dir="2700000" algn="tl">
                      <a:srgbClr val="C0C0C0"/>
                    </a:outerShdw>
                  </a:effectLst>
                  <a:latin typeface="Arial" charset="0"/>
                </a:rPr>
                <a:t>计算机控制系统</a:t>
              </a:r>
            </a:p>
          </p:txBody>
        </p:sp>
        <p:sp>
          <p:nvSpPr>
            <p:cNvPr id="162845" name="Line 29"/>
            <p:cNvSpPr>
              <a:spLocks noChangeShapeType="1"/>
            </p:cNvSpPr>
            <p:nvPr/>
          </p:nvSpPr>
          <p:spPr bwMode="auto">
            <a:xfrm flipH="1">
              <a:off x="3288" y="799"/>
              <a:ext cx="363" cy="182"/>
            </a:xfrm>
            <a:prstGeom prst="line">
              <a:avLst/>
            </a:prstGeom>
            <a:noFill/>
            <a:ln w="19050">
              <a:solidFill>
                <a:schemeClr val="tx1"/>
              </a:solidFill>
              <a:round/>
              <a:headEnd/>
              <a:tailEnd type="triangle" w="med" len="med"/>
            </a:ln>
            <a:effectLst/>
          </p:spPr>
          <p:txBody>
            <a:bodyPr/>
            <a:lstStyle/>
            <a:p>
              <a:endParaRPr lang="zh-CN" altLang="en-US"/>
            </a:p>
          </p:txBody>
        </p:sp>
        <p:sp>
          <p:nvSpPr>
            <p:cNvPr id="162846" name="Text Box 30"/>
            <p:cNvSpPr txBox="1">
              <a:spLocks noChangeArrowheads="1"/>
            </p:cNvSpPr>
            <p:nvPr/>
          </p:nvSpPr>
          <p:spPr bwMode="auto">
            <a:xfrm>
              <a:off x="3470" y="663"/>
              <a:ext cx="726" cy="231"/>
            </a:xfrm>
            <a:prstGeom prst="rect">
              <a:avLst/>
            </a:prstGeom>
            <a:noFill/>
            <a:ln w="9525">
              <a:noFill/>
              <a:miter lim="800000"/>
              <a:headEnd/>
              <a:tailEnd/>
            </a:ln>
            <a:effectLst/>
          </p:spPr>
          <p:txBody>
            <a:bodyPr>
              <a:spAutoFit/>
            </a:bodyPr>
            <a:lstStyle/>
            <a:p>
              <a:pPr algn="ctr"/>
              <a:r>
                <a:rPr kumimoji="0" lang="zh-CN" altLang="en-US" sz="1800" b="1">
                  <a:solidFill>
                    <a:srgbClr val="0066FF"/>
                  </a:solidFill>
                  <a:effectLst>
                    <a:outerShdw blurRad="38100" dist="38100" dir="2700000" algn="tl">
                      <a:srgbClr val="C0C0C0"/>
                    </a:outerShdw>
                  </a:effectLst>
                  <a:latin typeface="Arial" charset="0"/>
                </a:rPr>
                <a:t>忽略</a:t>
              </a:r>
            </a:p>
          </p:txBody>
        </p:sp>
        <p:sp>
          <p:nvSpPr>
            <p:cNvPr id="162847" name="Line 31"/>
            <p:cNvSpPr>
              <a:spLocks noChangeShapeType="1"/>
            </p:cNvSpPr>
            <p:nvPr/>
          </p:nvSpPr>
          <p:spPr bwMode="auto">
            <a:xfrm flipH="1" flipV="1">
              <a:off x="5057" y="1706"/>
              <a:ext cx="182" cy="318"/>
            </a:xfrm>
            <a:prstGeom prst="line">
              <a:avLst/>
            </a:prstGeom>
            <a:noFill/>
            <a:ln w="19050">
              <a:solidFill>
                <a:schemeClr val="tx1"/>
              </a:solidFill>
              <a:round/>
              <a:headEnd/>
              <a:tailEnd type="triangle" w="med" len="med"/>
            </a:ln>
            <a:effectLst/>
          </p:spPr>
          <p:txBody>
            <a:bodyPr/>
            <a:lstStyle/>
            <a:p>
              <a:endParaRPr lang="zh-CN" altLang="en-US"/>
            </a:p>
          </p:txBody>
        </p:sp>
        <p:sp>
          <p:nvSpPr>
            <p:cNvPr id="162848" name="Text Box 32"/>
            <p:cNvSpPr txBox="1">
              <a:spLocks noChangeArrowheads="1"/>
            </p:cNvSpPr>
            <p:nvPr/>
          </p:nvSpPr>
          <p:spPr bwMode="auto">
            <a:xfrm>
              <a:off x="5012" y="2047"/>
              <a:ext cx="544" cy="231"/>
            </a:xfrm>
            <a:prstGeom prst="rect">
              <a:avLst/>
            </a:prstGeom>
            <a:noFill/>
            <a:ln w="9525">
              <a:noFill/>
              <a:miter lim="800000"/>
              <a:headEnd/>
              <a:tailEnd/>
            </a:ln>
            <a:effectLst/>
          </p:spPr>
          <p:txBody>
            <a:bodyPr>
              <a:spAutoFit/>
            </a:bodyPr>
            <a:lstStyle/>
            <a:p>
              <a:pPr algn="ctr"/>
              <a:r>
                <a:rPr kumimoji="0" lang="zh-CN" altLang="en-US" sz="1800" b="1">
                  <a:solidFill>
                    <a:srgbClr val="0066FF"/>
                  </a:solidFill>
                  <a:effectLst>
                    <a:outerShdw blurRad="38100" dist="38100" dir="2700000" algn="tl">
                      <a:srgbClr val="C0C0C0"/>
                    </a:outerShdw>
                  </a:effectLst>
                  <a:latin typeface="Arial" charset="0"/>
                </a:rPr>
                <a:t>忽略</a:t>
              </a:r>
            </a:p>
          </p:txBody>
        </p:sp>
        <p:sp>
          <p:nvSpPr>
            <p:cNvPr id="162849" name="Text Box 33"/>
            <p:cNvSpPr txBox="1">
              <a:spLocks noChangeArrowheads="1"/>
            </p:cNvSpPr>
            <p:nvPr/>
          </p:nvSpPr>
          <p:spPr bwMode="auto">
            <a:xfrm>
              <a:off x="4800" y="1327"/>
              <a:ext cx="345" cy="359"/>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50" name="Text Box 34"/>
            <p:cNvSpPr txBox="1">
              <a:spLocks noChangeArrowheads="1"/>
            </p:cNvSpPr>
            <p:nvPr/>
          </p:nvSpPr>
          <p:spPr bwMode="auto">
            <a:xfrm>
              <a:off x="3633" y="943"/>
              <a:ext cx="455" cy="390"/>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51" name="Text Box 35"/>
            <p:cNvSpPr txBox="1">
              <a:spLocks noChangeArrowheads="1"/>
            </p:cNvSpPr>
            <p:nvPr/>
          </p:nvSpPr>
          <p:spPr bwMode="auto">
            <a:xfrm>
              <a:off x="727" y="913"/>
              <a:ext cx="499"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52" name="Text Box 36"/>
            <p:cNvSpPr txBox="1">
              <a:spLocks noChangeArrowheads="1"/>
            </p:cNvSpPr>
            <p:nvPr/>
          </p:nvSpPr>
          <p:spPr bwMode="auto">
            <a:xfrm>
              <a:off x="1213" y="913"/>
              <a:ext cx="488"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53" name="Text Box 37"/>
            <p:cNvSpPr txBox="1">
              <a:spLocks noChangeArrowheads="1"/>
            </p:cNvSpPr>
            <p:nvPr/>
          </p:nvSpPr>
          <p:spPr bwMode="auto">
            <a:xfrm>
              <a:off x="1102" y="1211"/>
              <a:ext cx="478" cy="633"/>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54" name="Text Box 38"/>
            <p:cNvSpPr txBox="1">
              <a:spLocks noChangeArrowheads="1"/>
            </p:cNvSpPr>
            <p:nvPr/>
          </p:nvSpPr>
          <p:spPr bwMode="auto">
            <a:xfrm>
              <a:off x="4766" y="913"/>
              <a:ext cx="478" cy="405"/>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55" name="Text Box 39"/>
            <p:cNvSpPr txBox="1">
              <a:spLocks noChangeArrowheads="1"/>
            </p:cNvSpPr>
            <p:nvPr/>
          </p:nvSpPr>
          <p:spPr bwMode="auto">
            <a:xfrm>
              <a:off x="2250" y="928"/>
              <a:ext cx="488" cy="390"/>
            </a:xfrm>
            <a:prstGeom prst="rect">
              <a:avLst/>
            </a:prstGeom>
            <a:solidFill>
              <a:srgbClr val="FFFFFF"/>
            </a:solidFill>
            <a:ln w="9525">
              <a:no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56" name="AutoShape 40"/>
            <p:cNvSpPr>
              <a:spLocks noChangeArrowheads="1"/>
            </p:cNvSpPr>
            <p:nvPr/>
          </p:nvSpPr>
          <p:spPr bwMode="auto">
            <a:xfrm>
              <a:off x="1071" y="1225"/>
              <a:ext cx="179" cy="187"/>
            </a:xfrm>
            <a:prstGeom prst="flowChartSummingJunction">
              <a:avLst/>
            </a:prstGeom>
            <a:solidFill>
              <a:srgbClr val="FFFFFF"/>
            </a:solidFill>
            <a:ln w="28575">
              <a:solidFill>
                <a:srgbClr val="000000"/>
              </a:solidFill>
              <a:round/>
              <a:headEnd/>
              <a:tailEnd/>
            </a:ln>
          </p:spPr>
          <p:txBody>
            <a:bodyPr/>
            <a:lstStyle/>
            <a:p>
              <a:endParaRPr lang="zh-CN" altLang="en-US"/>
            </a:p>
          </p:txBody>
        </p:sp>
        <p:sp>
          <p:nvSpPr>
            <p:cNvPr id="162857" name="Text Box 41"/>
            <p:cNvSpPr txBox="1">
              <a:spLocks noChangeArrowheads="1"/>
            </p:cNvSpPr>
            <p:nvPr/>
          </p:nvSpPr>
          <p:spPr bwMode="auto">
            <a:xfrm>
              <a:off x="1721" y="1113"/>
              <a:ext cx="499" cy="390"/>
            </a:xfrm>
            <a:prstGeom prst="rect">
              <a:avLst/>
            </a:prstGeom>
            <a:solidFill>
              <a:srgbClr val="FFFFFF"/>
            </a:solidFill>
            <a:ln w="2857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58" name="Text Box 42"/>
            <p:cNvSpPr txBox="1">
              <a:spLocks noChangeArrowheads="1"/>
            </p:cNvSpPr>
            <p:nvPr/>
          </p:nvSpPr>
          <p:spPr bwMode="auto">
            <a:xfrm>
              <a:off x="3008" y="1098"/>
              <a:ext cx="581" cy="418"/>
            </a:xfrm>
            <a:prstGeom prst="rect">
              <a:avLst/>
            </a:prstGeom>
            <a:solidFill>
              <a:srgbClr val="FFFFFF"/>
            </a:solidFill>
            <a:ln w="2857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59" name="Text Box 43"/>
            <p:cNvSpPr txBox="1">
              <a:spLocks noChangeArrowheads="1"/>
            </p:cNvSpPr>
            <p:nvPr/>
          </p:nvSpPr>
          <p:spPr bwMode="auto">
            <a:xfrm>
              <a:off x="4110" y="1083"/>
              <a:ext cx="549" cy="418"/>
            </a:xfrm>
            <a:prstGeom prst="rect">
              <a:avLst/>
            </a:prstGeom>
            <a:solidFill>
              <a:srgbClr val="FFFFFF"/>
            </a:solidFill>
            <a:ln w="28575">
              <a:solidFill>
                <a:srgbClr val="000000"/>
              </a:solidFill>
              <a:miter lim="800000"/>
              <a:headEnd/>
              <a:tailEnd/>
            </a:ln>
          </p:spPr>
          <p:txBody>
            <a:bodyPr/>
            <a:lstStyle/>
            <a:p>
              <a:endParaRPr kumimoji="0" lang="zh-CN" altLang="zh-CN" sz="1800">
                <a:effectLst>
                  <a:outerShdw blurRad="38100" dist="38100" dir="2700000" algn="tl">
                    <a:srgbClr val="C0C0C0"/>
                  </a:outerShdw>
                </a:effectLst>
                <a:latin typeface="Arial" charset="0"/>
              </a:endParaRPr>
            </a:p>
          </p:txBody>
        </p:sp>
        <p:sp>
          <p:nvSpPr>
            <p:cNvPr id="162860" name="Line 44"/>
            <p:cNvSpPr>
              <a:spLocks noChangeShapeType="1"/>
            </p:cNvSpPr>
            <p:nvPr/>
          </p:nvSpPr>
          <p:spPr bwMode="auto">
            <a:xfrm>
              <a:off x="680" y="1321"/>
              <a:ext cx="397" cy="0"/>
            </a:xfrm>
            <a:prstGeom prst="line">
              <a:avLst/>
            </a:prstGeom>
            <a:noFill/>
            <a:ln w="28575">
              <a:solidFill>
                <a:srgbClr val="000000"/>
              </a:solidFill>
              <a:round/>
              <a:headEnd/>
              <a:tailEnd type="stealth" w="sm" len="med"/>
            </a:ln>
          </p:spPr>
          <p:txBody>
            <a:bodyPr/>
            <a:lstStyle/>
            <a:p>
              <a:endParaRPr lang="zh-CN" altLang="en-US"/>
            </a:p>
          </p:txBody>
        </p:sp>
        <p:sp>
          <p:nvSpPr>
            <p:cNvPr id="162861" name="Freeform 45"/>
            <p:cNvSpPr>
              <a:spLocks/>
            </p:cNvSpPr>
            <p:nvPr/>
          </p:nvSpPr>
          <p:spPr bwMode="auto">
            <a:xfrm>
              <a:off x="2220" y="1173"/>
              <a:ext cx="533" cy="135"/>
            </a:xfrm>
            <a:custGeom>
              <a:avLst/>
              <a:gdLst/>
              <a:ahLst/>
              <a:cxnLst>
                <a:cxn ang="0">
                  <a:pos x="0" y="135"/>
                </a:cxn>
                <a:cxn ang="0">
                  <a:pos x="341" y="134"/>
                </a:cxn>
                <a:cxn ang="0">
                  <a:pos x="533" y="0"/>
                </a:cxn>
              </a:cxnLst>
              <a:rect l="0" t="0" r="r" b="b"/>
              <a:pathLst>
                <a:path w="533" h="135">
                  <a:moveTo>
                    <a:pt x="0" y="135"/>
                  </a:moveTo>
                  <a:lnTo>
                    <a:pt x="341" y="134"/>
                  </a:lnTo>
                  <a:lnTo>
                    <a:pt x="533" y="0"/>
                  </a:lnTo>
                </a:path>
              </a:pathLst>
            </a:custGeom>
            <a:noFill/>
            <a:ln w="28575" cmpd="sng">
              <a:solidFill>
                <a:srgbClr val="000000"/>
              </a:solidFill>
              <a:round/>
              <a:headEnd type="none" w="med" len="med"/>
              <a:tailEnd type="none" w="sm" len="med"/>
            </a:ln>
          </p:spPr>
          <p:txBody>
            <a:bodyPr/>
            <a:lstStyle/>
            <a:p>
              <a:endParaRPr lang="zh-CN" altLang="en-US"/>
            </a:p>
          </p:txBody>
        </p:sp>
        <p:sp>
          <p:nvSpPr>
            <p:cNvPr id="162862" name="Line 46"/>
            <p:cNvSpPr>
              <a:spLocks noChangeShapeType="1"/>
            </p:cNvSpPr>
            <p:nvPr/>
          </p:nvSpPr>
          <p:spPr bwMode="auto">
            <a:xfrm>
              <a:off x="2739" y="1308"/>
              <a:ext cx="265" cy="0"/>
            </a:xfrm>
            <a:prstGeom prst="line">
              <a:avLst/>
            </a:prstGeom>
            <a:noFill/>
            <a:ln w="28575">
              <a:solidFill>
                <a:srgbClr val="000000"/>
              </a:solidFill>
              <a:round/>
              <a:headEnd/>
              <a:tailEnd type="stealth" w="sm" len="med"/>
            </a:ln>
          </p:spPr>
          <p:txBody>
            <a:bodyPr/>
            <a:lstStyle/>
            <a:p>
              <a:endParaRPr lang="zh-CN" altLang="en-US"/>
            </a:p>
          </p:txBody>
        </p:sp>
        <p:sp>
          <p:nvSpPr>
            <p:cNvPr id="162863" name="Line 47"/>
            <p:cNvSpPr>
              <a:spLocks noChangeShapeType="1"/>
            </p:cNvSpPr>
            <p:nvPr/>
          </p:nvSpPr>
          <p:spPr bwMode="auto">
            <a:xfrm>
              <a:off x="3589" y="1317"/>
              <a:ext cx="529" cy="0"/>
            </a:xfrm>
            <a:prstGeom prst="line">
              <a:avLst/>
            </a:prstGeom>
            <a:noFill/>
            <a:ln w="28575">
              <a:solidFill>
                <a:srgbClr val="000000"/>
              </a:solidFill>
              <a:round/>
              <a:headEnd/>
              <a:tailEnd type="stealth" w="sm" len="med"/>
            </a:ln>
          </p:spPr>
          <p:txBody>
            <a:bodyPr/>
            <a:lstStyle/>
            <a:p>
              <a:endParaRPr lang="zh-CN" altLang="en-US"/>
            </a:p>
          </p:txBody>
        </p:sp>
        <p:sp>
          <p:nvSpPr>
            <p:cNvPr id="162864" name="Line 48"/>
            <p:cNvSpPr>
              <a:spLocks noChangeShapeType="1"/>
            </p:cNvSpPr>
            <p:nvPr/>
          </p:nvSpPr>
          <p:spPr bwMode="auto">
            <a:xfrm flipV="1">
              <a:off x="4659" y="1298"/>
              <a:ext cx="523" cy="4"/>
            </a:xfrm>
            <a:prstGeom prst="line">
              <a:avLst/>
            </a:prstGeom>
            <a:noFill/>
            <a:ln w="28575">
              <a:solidFill>
                <a:srgbClr val="000000"/>
              </a:solidFill>
              <a:round/>
              <a:headEnd/>
              <a:tailEnd type="stealth" w="sm" len="med"/>
            </a:ln>
          </p:spPr>
          <p:txBody>
            <a:bodyPr/>
            <a:lstStyle/>
            <a:p>
              <a:endParaRPr lang="zh-CN" altLang="en-US"/>
            </a:p>
          </p:txBody>
        </p:sp>
        <p:sp>
          <p:nvSpPr>
            <p:cNvPr id="162865" name="Freeform 49"/>
            <p:cNvSpPr>
              <a:spLocks/>
            </p:cNvSpPr>
            <p:nvPr/>
          </p:nvSpPr>
          <p:spPr bwMode="auto">
            <a:xfrm>
              <a:off x="1162" y="1412"/>
              <a:ext cx="3936" cy="598"/>
            </a:xfrm>
            <a:custGeom>
              <a:avLst/>
              <a:gdLst/>
              <a:ahLst/>
              <a:cxnLst>
                <a:cxn ang="0">
                  <a:pos x="3936" y="81"/>
                </a:cxn>
                <a:cxn ang="0">
                  <a:pos x="3837" y="285"/>
                </a:cxn>
                <a:cxn ang="0">
                  <a:pos x="3835" y="598"/>
                </a:cxn>
                <a:cxn ang="0">
                  <a:pos x="4" y="598"/>
                </a:cxn>
                <a:cxn ang="0">
                  <a:pos x="0" y="0"/>
                </a:cxn>
              </a:cxnLst>
              <a:rect l="0" t="0" r="r" b="b"/>
              <a:pathLst>
                <a:path w="3936" h="598">
                  <a:moveTo>
                    <a:pt x="3936" y="81"/>
                  </a:moveTo>
                  <a:lnTo>
                    <a:pt x="3837" y="285"/>
                  </a:lnTo>
                  <a:lnTo>
                    <a:pt x="3835" y="598"/>
                  </a:lnTo>
                  <a:lnTo>
                    <a:pt x="4" y="598"/>
                  </a:lnTo>
                  <a:lnTo>
                    <a:pt x="0" y="0"/>
                  </a:lnTo>
                </a:path>
              </a:pathLst>
            </a:custGeom>
            <a:noFill/>
            <a:ln w="28575" cmpd="sng">
              <a:solidFill>
                <a:srgbClr val="000000"/>
              </a:solidFill>
              <a:round/>
              <a:headEnd/>
              <a:tailEnd type="stealth" w="sm" len="med"/>
            </a:ln>
          </p:spPr>
          <p:txBody>
            <a:bodyPr/>
            <a:lstStyle/>
            <a:p>
              <a:endParaRPr lang="zh-CN" altLang="en-US"/>
            </a:p>
          </p:txBody>
        </p:sp>
        <p:sp>
          <p:nvSpPr>
            <p:cNvPr id="162866" name="Line 50"/>
            <p:cNvSpPr>
              <a:spLocks noChangeShapeType="1"/>
            </p:cNvSpPr>
            <p:nvPr/>
          </p:nvSpPr>
          <p:spPr bwMode="auto">
            <a:xfrm flipV="1">
              <a:off x="1249" y="1321"/>
              <a:ext cx="463" cy="0"/>
            </a:xfrm>
            <a:prstGeom prst="line">
              <a:avLst/>
            </a:prstGeom>
            <a:noFill/>
            <a:ln w="28575">
              <a:solidFill>
                <a:srgbClr val="000000"/>
              </a:solidFill>
              <a:round/>
              <a:headEnd/>
              <a:tailEnd type="stealth" w="sm" len="med"/>
            </a:ln>
          </p:spPr>
          <p:txBody>
            <a:bodyPr/>
            <a:lstStyle/>
            <a:p>
              <a:endParaRPr lang="zh-CN" altLang="en-US"/>
            </a:p>
          </p:txBody>
        </p:sp>
        <p:sp>
          <p:nvSpPr>
            <p:cNvPr id="162867" name="Line 51"/>
            <p:cNvSpPr>
              <a:spLocks noChangeShapeType="1"/>
            </p:cNvSpPr>
            <p:nvPr/>
          </p:nvSpPr>
          <p:spPr bwMode="auto">
            <a:xfrm>
              <a:off x="4989" y="1298"/>
              <a:ext cx="0" cy="227"/>
            </a:xfrm>
            <a:prstGeom prst="line">
              <a:avLst/>
            </a:prstGeom>
            <a:noFill/>
            <a:ln w="28575">
              <a:solidFill>
                <a:srgbClr val="000000"/>
              </a:solidFill>
              <a:round/>
              <a:headEnd/>
              <a:tailEnd/>
            </a:ln>
          </p:spPr>
          <p:txBody>
            <a:bodyPr/>
            <a:lstStyle/>
            <a:p>
              <a:endParaRPr lang="zh-CN" altLang="en-US"/>
            </a:p>
          </p:txBody>
        </p:sp>
        <p:graphicFrame>
          <p:nvGraphicFramePr>
            <p:cNvPr id="162868" name="Object 52"/>
            <p:cNvGraphicFramePr>
              <a:graphicFrameLocks noChangeAspect="1"/>
            </p:cNvGraphicFramePr>
            <p:nvPr/>
          </p:nvGraphicFramePr>
          <p:xfrm>
            <a:off x="687" y="1010"/>
            <a:ext cx="371" cy="311"/>
          </p:xfrm>
          <a:graphic>
            <a:graphicData uri="http://schemas.openxmlformats.org/presentationml/2006/ole">
              <mc:AlternateContent xmlns:mc="http://schemas.openxmlformats.org/markup-compatibility/2006">
                <mc:Choice xmlns:v="urn:schemas-microsoft-com:vml" Requires="v">
                  <p:oleObj spid="_x0000_s163204" name="Equation" r:id="rId13" imgW="304536" imgH="203024" progId="Equation.DSMT4">
                    <p:embed/>
                  </p:oleObj>
                </mc:Choice>
                <mc:Fallback>
                  <p:oleObj name="Equation" r:id="rId13" imgW="304536" imgH="203024" progId="Equation.DSMT4">
                    <p:embed/>
                    <p:pic>
                      <p:nvPicPr>
                        <p:cNvPr id="0" name="Picture 1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 y="1010"/>
                          <a:ext cx="371"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69" name="Object 53"/>
            <p:cNvGraphicFramePr>
              <a:graphicFrameLocks noChangeAspect="1"/>
            </p:cNvGraphicFramePr>
            <p:nvPr/>
          </p:nvGraphicFramePr>
          <p:xfrm>
            <a:off x="1247" y="981"/>
            <a:ext cx="362" cy="303"/>
          </p:xfrm>
          <a:graphic>
            <a:graphicData uri="http://schemas.openxmlformats.org/presentationml/2006/ole">
              <mc:AlternateContent xmlns:mc="http://schemas.openxmlformats.org/markup-compatibility/2006">
                <mc:Choice xmlns:v="urn:schemas-microsoft-com:vml" Requires="v">
                  <p:oleObj spid="_x0000_s163205" name="Equation" r:id="rId15" imgW="304536" imgH="203024" progId="Equation.DSMT4">
                    <p:embed/>
                  </p:oleObj>
                </mc:Choice>
                <mc:Fallback>
                  <p:oleObj name="Equation" r:id="rId15" imgW="304536" imgH="203024" progId="Equation.DSMT4">
                    <p:embed/>
                    <p:pic>
                      <p:nvPicPr>
                        <p:cNvPr id="0" name="Picture 16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47" y="981"/>
                          <a:ext cx="362"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70" name="Object 54"/>
            <p:cNvGraphicFramePr>
              <a:graphicFrameLocks noChangeAspect="1"/>
            </p:cNvGraphicFramePr>
            <p:nvPr/>
          </p:nvGraphicFramePr>
          <p:xfrm>
            <a:off x="1190" y="1457"/>
            <a:ext cx="325" cy="392"/>
          </p:xfrm>
          <a:graphic>
            <a:graphicData uri="http://schemas.openxmlformats.org/presentationml/2006/ole">
              <mc:AlternateContent xmlns:mc="http://schemas.openxmlformats.org/markup-compatibility/2006">
                <mc:Choice xmlns:v="urn:schemas-microsoft-com:vml" Requires="v">
                  <p:oleObj spid="_x0000_s163206" name="公式" r:id="rId17" imgW="317225" imgH="304536" progId="Equation.3">
                    <p:embed/>
                  </p:oleObj>
                </mc:Choice>
                <mc:Fallback>
                  <p:oleObj name="公式" r:id="rId17" imgW="317225" imgH="304536" progId="Equation.3">
                    <p:embed/>
                    <p:pic>
                      <p:nvPicPr>
                        <p:cNvPr id="0" name="Picture 16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0" y="1457"/>
                          <a:ext cx="325"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71" name="Object 55"/>
            <p:cNvGraphicFramePr>
              <a:graphicFrameLocks noChangeAspect="1"/>
            </p:cNvGraphicFramePr>
            <p:nvPr/>
          </p:nvGraphicFramePr>
          <p:xfrm>
            <a:off x="1770" y="1149"/>
            <a:ext cx="386" cy="291"/>
          </p:xfrm>
          <a:graphic>
            <a:graphicData uri="http://schemas.openxmlformats.org/presentationml/2006/ole">
              <mc:AlternateContent xmlns:mc="http://schemas.openxmlformats.org/markup-compatibility/2006">
                <mc:Choice xmlns:v="urn:schemas-microsoft-com:vml" Requires="v">
                  <p:oleObj spid="_x0000_s163207" name="公式" r:id="rId19" imgW="342751" imgH="203112" progId="Equation.3">
                    <p:embed/>
                  </p:oleObj>
                </mc:Choice>
                <mc:Fallback>
                  <p:oleObj name="公式" r:id="rId19" imgW="342751" imgH="203112" progId="Equation.3">
                    <p:embed/>
                    <p:pic>
                      <p:nvPicPr>
                        <p:cNvPr id="0" name="Picture 16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70" y="1149"/>
                          <a:ext cx="386"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72" name="Object 56"/>
            <p:cNvGraphicFramePr>
              <a:graphicFrameLocks noChangeAspect="1"/>
            </p:cNvGraphicFramePr>
            <p:nvPr/>
          </p:nvGraphicFramePr>
          <p:xfrm>
            <a:off x="3048" y="1119"/>
            <a:ext cx="507" cy="328"/>
          </p:xfrm>
          <a:graphic>
            <a:graphicData uri="http://schemas.openxmlformats.org/presentationml/2006/ole">
              <mc:AlternateContent xmlns:mc="http://schemas.openxmlformats.org/markup-compatibility/2006">
                <mc:Choice xmlns:v="urn:schemas-microsoft-com:vml" Requires="v">
                  <p:oleObj spid="_x0000_s163208" name="Equation" r:id="rId21" imgW="444307" imgH="228501" progId="Equation.DSMT4">
                    <p:embed/>
                  </p:oleObj>
                </mc:Choice>
                <mc:Fallback>
                  <p:oleObj name="Equation" r:id="rId21" imgW="444307" imgH="228501" progId="Equation.DSMT4">
                    <p:embed/>
                    <p:pic>
                      <p:nvPicPr>
                        <p:cNvPr id="0" name="Picture 16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48" y="1119"/>
                          <a:ext cx="507"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73" name="Object 57"/>
            <p:cNvGraphicFramePr>
              <a:graphicFrameLocks noChangeAspect="1"/>
            </p:cNvGraphicFramePr>
            <p:nvPr/>
          </p:nvGraphicFramePr>
          <p:xfrm>
            <a:off x="4207" y="1153"/>
            <a:ext cx="359" cy="258"/>
          </p:xfrm>
          <a:graphic>
            <a:graphicData uri="http://schemas.openxmlformats.org/presentationml/2006/ole">
              <mc:AlternateContent xmlns:mc="http://schemas.openxmlformats.org/markup-compatibility/2006">
                <mc:Choice xmlns:v="urn:schemas-microsoft-com:vml" Requires="v">
                  <p:oleObj spid="_x0000_s163209" name="Equation" r:id="rId23" imgW="355292" imgH="203024" progId="Equation.DSMT4">
                    <p:embed/>
                  </p:oleObj>
                </mc:Choice>
                <mc:Fallback>
                  <p:oleObj name="Equation" r:id="rId23" imgW="355292" imgH="203024" progId="Equation.DSMT4">
                    <p:embed/>
                    <p:pic>
                      <p:nvPicPr>
                        <p:cNvPr id="0" name="Picture 1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7" y="1153"/>
                          <a:ext cx="359"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74" name="Object 58"/>
            <p:cNvGraphicFramePr>
              <a:graphicFrameLocks noChangeAspect="1"/>
            </p:cNvGraphicFramePr>
            <p:nvPr/>
          </p:nvGraphicFramePr>
          <p:xfrm>
            <a:off x="3699" y="1049"/>
            <a:ext cx="314" cy="287"/>
          </p:xfrm>
          <a:graphic>
            <a:graphicData uri="http://schemas.openxmlformats.org/presentationml/2006/ole">
              <mc:AlternateContent xmlns:mc="http://schemas.openxmlformats.org/markup-compatibility/2006">
                <mc:Choice xmlns:v="urn:schemas-microsoft-com:vml" Requires="v">
                  <p:oleObj spid="_x0000_s163210" name="公式" r:id="rId24" imgW="279279" imgH="203112" progId="Equation.3">
                    <p:embed/>
                  </p:oleObj>
                </mc:Choice>
                <mc:Fallback>
                  <p:oleObj name="公式" r:id="rId24" imgW="279279" imgH="203112" progId="Equation.3">
                    <p:embed/>
                    <p:pic>
                      <p:nvPicPr>
                        <p:cNvPr id="0" name="Picture 1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9" y="1049"/>
                          <a:ext cx="314"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75" name="Object 59"/>
            <p:cNvGraphicFramePr>
              <a:graphicFrameLocks noChangeAspect="1"/>
            </p:cNvGraphicFramePr>
            <p:nvPr/>
          </p:nvGraphicFramePr>
          <p:xfrm>
            <a:off x="4791" y="998"/>
            <a:ext cx="337" cy="294"/>
          </p:xfrm>
          <a:graphic>
            <a:graphicData uri="http://schemas.openxmlformats.org/presentationml/2006/ole">
              <mc:AlternateContent xmlns:mc="http://schemas.openxmlformats.org/markup-compatibility/2006">
                <mc:Choice xmlns:v="urn:schemas-microsoft-com:vml" Requires="v">
                  <p:oleObj spid="_x0000_s163211" name="公式" r:id="rId25" imgW="291973" imgH="203112" progId="Equation.3">
                    <p:embed/>
                  </p:oleObj>
                </mc:Choice>
                <mc:Fallback>
                  <p:oleObj name="公式" r:id="rId25" imgW="291973" imgH="203112" progId="Equation.3">
                    <p:embed/>
                    <p:pic>
                      <p:nvPicPr>
                        <p:cNvPr id="0" name="Picture 1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1" y="998"/>
                          <a:ext cx="337"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76" name="Object 60"/>
            <p:cNvGraphicFramePr>
              <a:graphicFrameLocks noChangeAspect="1"/>
            </p:cNvGraphicFramePr>
            <p:nvPr/>
          </p:nvGraphicFramePr>
          <p:xfrm>
            <a:off x="2585" y="1344"/>
            <a:ext cx="153" cy="227"/>
          </p:xfrm>
          <a:graphic>
            <a:graphicData uri="http://schemas.openxmlformats.org/presentationml/2006/ole">
              <mc:AlternateContent xmlns:mc="http://schemas.openxmlformats.org/markup-compatibility/2006">
                <mc:Choice xmlns:v="urn:schemas-microsoft-com:vml" Requires="v">
                  <p:oleObj spid="_x0000_s163212" name="公式" r:id="rId26" imgW="139579" imgH="164957" progId="Equation.3">
                    <p:embed/>
                  </p:oleObj>
                </mc:Choice>
                <mc:Fallback>
                  <p:oleObj name="公式" r:id="rId26" imgW="139579" imgH="164957" progId="Equation.3">
                    <p:embed/>
                    <p:pic>
                      <p:nvPicPr>
                        <p:cNvPr id="0" name="Picture 17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85" y="1344"/>
                          <a:ext cx="15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77" name="Object 61"/>
            <p:cNvGraphicFramePr>
              <a:graphicFrameLocks noChangeAspect="1"/>
            </p:cNvGraphicFramePr>
            <p:nvPr/>
          </p:nvGraphicFramePr>
          <p:xfrm>
            <a:off x="4791" y="1480"/>
            <a:ext cx="192" cy="227"/>
          </p:xfrm>
          <a:graphic>
            <a:graphicData uri="http://schemas.openxmlformats.org/presentationml/2006/ole">
              <mc:AlternateContent xmlns:mc="http://schemas.openxmlformats.org/markup-compatibility/2006">
                <mc:Choice xmlns:v="urn:schemas-microsoft-com:vml" Requires="v">
                  <p:oleObj spid="_x0000_s163213" name="公式" r:id="rId28" imgW="139579" imgH="164957" progId="Equation.3">
                    <p:embed/>
                  </p:oleObj>
                </mc:Choice>
                <mc:Fallback>
                  <p:oleObj name="公式" r:id="rId28" imgW="139579" imgH="164957" progId="Equation.3">
                    <p:embed/>
                    <p:pic>
                      <p:nvPicPr>
                        <p:cNvPr id="0" name="Picture 17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91" y="1480"/>
                          <a:ext cx="192"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78" name="Object 62"/>
            <p:cNvGraphicFramePr>
              <a:graphicFrameLocks noChangeAspect="1"/>
            </p:cNvGraphicFramePr>
            <p:nvPr/>
          </p:nvGraphicFramePr>
          <p:xfrm>
            <a:off x="2234" y="1101"/>
            <a:ext cx="283" cy="228"/>
          </p:xfrm>
          <a:graphic>
            <a:graphicData uri="http://schemas.openxmlformats.org/presentationml/2006/ole">
              <mc:AlternateContent xmlns:mc="http://schemas.openxmlformats.org/markup-compatibility/2006">
                <mc:Choice xmlns:v="urn:schemas-microsoft-com:vml" Requires="v">
                  <p:oleObj spid="_x0000_s163214" name="Equation" r:id="rId29" imgW="317225" imgH="203024" progId="Equation.DSMT4">
                    <p:embed/>
                  </p:oleObj>
                </mc:Choice>
                <mc:Fallback>
                  <p:oleObj name="Equation" r:id="rId29" imgW="317225" imgH="203024" progId="Equation.DSMT4">
                    <p:embed/>
                    <p:pic>
                      <p:nvPicPr>
                        <p:cNvPr id="0" name="Picture 17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34" y="1101"/>
                          <a:ext cx="283"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2879" name="Text Box 63"/>
            <p:cNvSpPr txBox="1">
              <a:spLocks noChangeArrowheads="1"/>
            </p:cNvSpPr>
            <p:nvPr/>
          </p:nvSpPr>
          <p:spPr bwMode="auto">
            <a:xfrm>
              <a:off x="2069" y="1678"/>
              <a:ext cx="1475" cy="250"/>
            </a:xfrm>
            <a:prstGeom prst="rect">
              <a:avLst/>
            </a:prstGeom>
            <a:noFill/>
            <a:ln w="9525">
              <a:noFill/>
              <a:miter lim="800000"/>
              <a:headEnd/>
              <a:tailEnd/>
            </a:ln>
            <a:effectLst/>
          </p:spPr>
          <p:txBody>
            <a:bodyPr>
              <a:spAutoFit/>
            </a:bodyPr>
            <a:lstStyle/>
            <a:p>
              <a:pPr algn="ctr">
                <a:spcBef>
                  <a:spcPct val="50000"/>
                </a:spcBef>
              </a:pPr>
              <a:r>
                <a:rPr kumimoji="0" lang="en-US" altLang="zh-CN" b="1" i="1">
                  <a:effectLst>
                    <a:outerShdw blurRad="38100" dist="38100" dir="2700000" algn="tl">
                      <a:srgbClr val="C0C0C0"/>
                    </a:outerShdw>
                  </a:effectLst>
                </a:rPr>
                <a:t>T</a:t>
              </a:r>
              <a:r>
                <a:rPr kumimoji="0" lang="en-US" altLang="zh-CN" b="1">
                  <a:effectLst>
                    <a:outerShdw blurRad="38100" dist="38100" dir="2700000" algn="tl">
                      <a:srgbClr val="C0C0C0"/>
                    </a:outerShdw>
                  </a:effectLst>
                  <a:latin typeface="Arial" charset="0"/>
                </a:rPr>
                <a:t>——</a:t>
              </a:r>
              <a:r>
                <a:rPr kumimoji="0" lang="zh-CN" altLang="en-US" b="1">
                  <a:effectLst>
                    <a:outerShdw blurRad="38100" dist="38100" dir="2700000" algn="tl">
                      <a:srgbClr val="C0C0C0"/>
                    </a:outerShdw>
                  </a:effectLst>
                  <a:latin typeface="Arial" charset="0"/>
                </a:rPr>
                <a:t>采样周期</a:t>
              </a:r>
            </a:p>
          </p:txBody>
        </p:sp>
        <p:sp>
          <p:nvSpPr>
            <p:cNvPr id="162880" name="Rectangle 64"/>
            <p:cNvSpPr>
              <a:spLocks noChangeArrowheads="1"/>
            </p:cNvSpPr>
            <p:nvPr/>
          </p:nvSpPr>
          <p:spPr bwMode="auto">
            <a:xfrm>
              <a:off x="2540" y="981"/>
              <a:ext cx="1134" cy="612"/>
            </a:xfrm>
            <a:prstGeom prst="rect">
              <a:avLst/>
            </a:prstGeom>
            <a:noFill/>
            <a:ln w="9525">
              <a:solidFill>
                <a:srgbClr val="FF0000"/>
              </a:solidFill>
              <a:prstDash val="dash"/>
              <a:miter lim="800000"/>
              <a:headEnd/>
              <a:tailEnd/>
            </a:ln>
            <a:effectLst/>
          </p:spPr>
          <p:txBody>
            <a:bodyPr wrap="none" anchor="ctr"/>
            <a:lstStyle/>
            <a:p>
              <a:endParaRPr lang="zh-CN" altLang="en-US"/>
            </a:p>
          </p:txBody>
        </p:sp>
      </p:grpSp>
    </p:spTree>
  </p:cSld>
  <p:clrMapOvr>
    <a:masterClrMapping/>
  </p:clrMapOvr>
  <p:transition>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Text Box 5"/>
          <p:cNvSpPr txBox="1">
            <a:spLocks noChangeArrowheads="1"/>
          </p:cNvSpPr>
          <p:nvPr/>
        </p:nvSpPr>
        <p:spPr bwMode="auto">
          <a:xfrm>
            <a:off x="950913" y="1196975"/>
            <a:ext cx="3841750" cy="457200"/>
          </a:xfrm>
          <a:prstGeom prst="rect">
            <a:avLst/>
          </a:prstGeom>
          <a:noFill/>
          <a:ln w="9525">
            <a:noFill/>
            <a:miter lim="800000"/>
            <a:headEnd/>
            <a:tailEnd/>
          </a:ln>
          <a:effectLst/>
        </p:spPr>
        <p:txBody>
          <a:bodyPr wrap="none">
            <a:spAutoFit/>
          </a:bodyPr>
          <a:lstStyle/>
          <a:p>
            <a:r>
              <a:rPr lang="zh-CN" altLang="en-US" sz="2400" b="1">
                <a:effectLst>
                  <a:outerShdw blurRad="38100" dist="38100" dir="2700000" algn="tl">
                    <a:srgbClr val="C0C0C0"/>
                  </a:outerShdw>
                </a:effectLst>
              </a:rPr>
              <a:t>低通滤波器的微分方程为：</a:t>
            </a:r>
          </a:p>
        </p:txBody>
      </p:sp>
      <p:sp>
        <p:nvSpPr>
          <p:cNvPr id="109575" name="Rectangle 7"/>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9574" name="Object 6"/>
          <p:cNvGraphicFramePr>
            <a:graphicFrameLocks noChangeAspect="1"/>
          </p:cNvGraphicFramePr>
          <p:nvPr/>
        </p:nvGraphicFramePr>
        <p:xfrm>
          <a:off x="4932363" y="1125538"/>
          <a:ext cx="2520950" cy="728662"/>
        </p:xfrm>
        <a:graphic>
          <a:graphicData uri="http://schemas.openxmlformats.org/presentationml/2006/ole">
            <mc:AlternateContent xmlns:mc="http://schemas.openxmlformats.org/markup-compatibility/2006">
              <mc:Choice xmlns:v="urn:schemas-microsoft-com:vml" Requires="v">
                <p:oleObj spid="_x0000_s109686" name="Equation" r:id="rId3" imgW="1282700" imgH="368300" progId="Equation.DSMT4">
                  <p:embed/>
                </p:oleObj>
              </mc:Choice>
              <mc:Fallback>
                <p:oleObj name="Equation" r:id="rId3" imgW="1282700" imgH="368300" progId="Equation.DSMT4">
                  <p:embed/>
                  <p:pic>
                    <p:nvPicPr>
                      <p:cNvPr id="0"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125538"/>
                        <a:ext cx="2520950"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6" name="Text Box 8"/>
          <p:cNvSpPr txBox="1">
            <a:spLocks noChangeArrowheads="1"/>
          </p:cNvSpPr>
          <p:nvPr/>
        </p:nvSpPr>
        <p:spPr bwMode="auto">
          <a:xfrm>
            <a:off x="1023938" y="1844675"/>
            <a:ext cx="3536950" cy="457200"/>
          </a:xfrm>
          <a:prstGeom prst="rect">
            <a:avLst/>
          </a:prstGeom>
          <a:noFill/>
          <a:ln w="9525">
            <a:noFill/>
            <a:miter lim="800000"/>
            <a:headEnd/>
            <a:tailEnd/>
          </a:ln>
          <a:effectLst/>
        </p:spPr>
        <p:txBody>
          <a:bodyPr wrap="none">
            <a:spAutoFit/>
          </a:bodyPr>
          <a:lstStyle/>
          <a:p>
            <a:r>
              <a:rPr lang="zh-CN" altLang="en-US" sz="2400" b="1">
                <a:effectLst>
                  <a:outerShdw blurRad="38100" dist="38100" dir="2700000" algn="tl">
                    <a:srgbClr val="C0C0C0"/>
                  </a:outerShdw>
                </a:effectLst>
              </a:rPr>
              <a:t>后向差分代替并整理得到</a:t>
            </a:r>
          </a:p>
        </p:txBody>
      </p:sp>
      <p:sp>
        <p:nvSpPr>
          <p:cNvPr id="109578" name="Rectangle 10"/>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9577" name="Object 9"/>
          <p:cNvGraphicFramePr>
            <a:graphicFrameLocks noChangeAspect="1"/>
          </p:cNvGraphicFramePr>
          <p:nvPr/>
        </p:nvGraphicFramePr>
        <p:xfrm>
          <a:off x="2051050" y="2349500"/>
          <a:ext cx="4105275" cy="877888"/>
        </p:xfrm>
        <a:graphic>
          <a:graphicData uri="http://schemas.openxmlformats.org/presentationml/2006/ole">
            <mc:AlternateContent xmlns:mc="http://schemas.openxmlformats.org/markup-compatibility/2006">
              <mc:Choice xmlns:v="urn:schemas-microsoft-com:vml" Requires="v">
                <p:oleObj spid="_x0000_s109687" name="Equation" r:id="rId5" imgW="2184400" imgH="469900" progId="Equation.DSMT4">
                  <p:embed/>
                </p:oleObj>
              </mc:Choice>
              <mc:Fallback>
                <p:oleObj name="Equation" r:id="rId5" imgW="2184400" imgH="469900" progId="Equation.DSMT4">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349500"/>
                        <a:ext cx="4105275"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9" name="Text Box 11"/>
          <p:cNvSpPr txBox="1">
            <a:spLocks noChangeArrowheads="1"/>
          </p:cNvSpPr>
          <p:nvPr/>
        </p:nvSpPr>
        <p:spPr bwMode="auto">
          <a:xfrm>
            <a:off x="1096963" y="3429000"/>
            <a:ext cx="488950" cy="457200"/>
          </a:xfrm>
          <a:prstGeom prst="rect">
            <a:avLst/>
          </a:prstGeom>
          <a:noFill/>
          <a:ln w="9525">
            <a:noFill/>
            <a:miter lim="800000"/>
            <a:headEnd/>
            <a:tailEnd/>
          </a:ln>
          <a:effectLst/>
        </p:spPr>
        <p:txBody>
          <a:bodyPr wrap="none">
            <a:spAutoFit/>
          </a:bodyPr>
          <a:lstStyle/>
          <a:p>
            <a:r>
              <a:rPr lang="zh-CN" altLang="en-US" sz="2400" b="1">
                <a:effectLst>
                  <a:outerShdw blurRad="38100" dist="38100" dir="2700000" algn="tl">
                    <a:srgbClr val="C0C0C0"/>
                  </a:outerShdw>
                </a:effectLst>
              </a:rPr>
              <a:t>设</a:t>
            </a:r>
          </a:p>
        </p:txBody>
      </p:sp>
      <p:sp>
        <p:nvSpPr>
          <p:cNvPr id="109581" name="Rectangle 13"/>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9580" name="Object 12"/>
          <p:cNvGraphicFramePr>
            <a:graphicFrameLocks noChangeAspect="1"/>
          </p:cNvGraphicFramePr>
          <p:nvPr/>
        </p:nvGraphicFramePr>
        <p:xfrm>
          <a:off x="1692275" y="3213100"/>
          <a:ext cx="1296988" cy="846138"/>
        </p:xfrm>
        <a:graphic>
          <a:graphicData uri="http://schemas.openxmlformats.org/presentationml/2006/ole">
            <mc:AlternateContent xmlns:mc="http://schemas.openxmlformats.org/markup-compatibility/2006">
              <mc:Choice xmlns:v="urn:schemas-microsoft-com:vml" Requires="v">
                <p:oleObj spid="_x0000_s109688" name="Equation" r:id="rId7" imgW="685502" imgH="444307" progId="Equation.DSMT4">
                  <p:embed/>
                </p:oleObj>
              </mc:Choice>
              <mc:Fallback>
                <p:oleObj name="Equation" r:id="rId7" imgW="685502" imgH="444307" progId="Equation.DSMT4">
                  <p:embed/>
                  <p:pic>
                    <p:nvPicPr>
                      <p:cNvPr id="0" name="Picture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213100"/>
                        <a:ext cx="1296988"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82" name="Text Box 14"/>
          <p:cNvSpPr txBox="1">
            <a:spLocks noChangeArrowheads="1"/>
          </p:cNvSpPr>
          <p:nvPr/>
        </p:nvSpPr>
        <p:spPr bwMode="auto">
          <a:xfrm>
            <a:off x="3132138" y="3429000"/>
            <a:ext cx="5281612" cy="457200"/>
          </a:xfrm>
          <a:prstGeom prst="rect">
            <a:avLst/>
          </a:prstGeom>
          <a:noFill/>
          <a:ln w="9525">
            <a:noFill/>
            <a:miter lim="800000"/>
            <a:headEnd/>
            <a:tailEnd/>
          </a:ln>
          <a:effectLst/>
        </p:spPr>
        <p:txBody>
          <a:bodyPr wrap="none">
            <a:spAutoFit/>
          </a:bodyPr>
          <a:lstStyle/>
          <a:p>
            <a:r>
              <a:rPr lang="zh-CN" altLang="en-US" sz="2400" b="1">
                <a:effectLst>
                  <a:outerShdw blurRad="38100" dist="38100" dir="2700000" algn="tl">
                    <a:srgbClr val="C0C0C0"/>
                  </a:outerShdw>
                </a:effectLst>
              </a:rPr>
              <a:t>则不完全微分位置式</a:t>
            </a:r>
            <a:r>
              <a:rPr lang="en-US" altLang="zh-CN" sz="2400" b="1">
                <a:effectLst>
                  <a:outerShdw blurRad="38100" dist="38100" dir="2700000" algn="tl">
                    <a:srgbClr val="C0C0C0"/>
                  </a:outerShdw>
                </a:effectLst>
              </a:rPr>
              <a:t>PID</a:t>
            </a:r>
            <a:r>
              <a:rPr lang="zh-CN" altLang="en-US" sz="2400" b="1">
                <a:effectLst>
                  <a:outerShdw blurRad="38100" dist="38100" dir="2700000" algn="tl">
                    <a:srgbClr val="C0C0C0"/>
                  </a:outerShdw>
                </a:effectLst>
              </a:rPr>
              <a:t>控制算法为：</a:t>
            </a:r>
          </a:p>
        </p:txBody>
      </p:sp>
      <p:sp>
        <p:nvSpPr>
          <p:cNvPr id="109584" name="Rectangle 1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9583" name="Object 15"/>
          <p:cNvGraphicFramePr>
            <a:graphicFrameLocks noChangeAspect="1"/>
          </p:cNvGraphicFramePr>
          <p:nvPr/>
        </p:nvGraphicFramePr>
        <p:xfrm>
          <a:off x="1403350" y="4149725"/>
          <a:ext cx="5184775" cy="563563"/>
        </p:xfrm>
        <a:graphic>
          <a:graphicData uri="http://schemas.openxmlformats.org/presentationml/2006/ole">
            <mc:AlternateContent xmlns:mc="http://schemas.openxmlformats.org/markup-compatibility/2006">
              <mc:Choice xmlns:v="urn:schemas-microsoft-com:vml" Requires="v">
                <p:oleObj spid="_x0000_s109689" name="Equation" r:id="rId9" imgW="1841500" imgH="203200" progId="Equation.DSMT4">
                  <p:embed/>
                </p:oleObj>
              </mc:Choice>
              <mc:Fallback>
                <p:oleObj name="Equation" r:id="rId9" imgW="1841500" imgH="203200" progId="Equation.DSMT4">
                  <p:embed/>
                  <p:pic>
                    <p:nvPicPr>
                      <p:cNvPr id="0" name="Picture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4149725"/>
                        <a:ext cx="5184775"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86" name="Rectangle 18"/>
          <p:cNvSpPr>
            <a:spLocks noChangeArrowheads="1"/>
          </p:cNvSpPr>
          <p:nvPr/>
        </p:nvSpPr>
        <p:spPr bwMode="auto">
          <a:xfrm>
            <a:off x="0" y="30718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9585" name="Object 17"/>
          <p:cNvGraphicFramePr>
            <a:graphicFrameLocks noChangeAspect="1"/>
          </p:cNvGraphicFramePr>
          <p:nvPr/>
        </p:nvGraphicFramePr>
        <p:xfrm>
          <a:off x="1690688" y="4937125"/>
          <a:ext cx="5761037" cy="1371600"/>
        </p:xfrm>
        <a:graphic>
          <a:graphicData uri="http://schemas.openxmlformats.org/presentationml/2006/ole">
            <mc:AlternateContent xmlns:mc="http://schemas.openxmlformats.org/markup-compatibility/2006">
              <mc:Choice xmlns:v="urn:schemas-microsoft-com:vml" Requires="v">
                <p:oleObj spid="_x0000_s109690" name="Equation" r:id="rId11" imgW="2997200" imgH="711200" progId="Equation.DSMT4">
                  <p:embed/>
                </p:oleObj>
              </mc:Choice>
              <mc:Fallback>
                <p:oleObj name="Equation" r:id="rId11" imgW="2997200" imgH="711200" progId="Equation.DSMT4">
                  <p:embed/>
                  <p:pic>
                    <p:nvPicPr>
                      <p:cNvPr id="0" name="Picture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0688" y="4937125"/>
                        <a:ext cx="5761037"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87" name="Text Box 19"/>
          <p:cNvSpPr txBox="1">
            <a:spLocks noChangeArrowheads="1"/>
          </p:cNvSpPr>
          <p:nvPr/>
        </p:nvSpPr>
        <p:spPr bwMode="auto">
          <a:xfrm>
            <a:off x="539750" y="4724400"/>
            <a:ext cx="1098550" cy="457200"/>
          </a:xfrm>
          <a:prstGeom prst="rect">
            <a:avLst/>
          </a:prstGeom>
          <a:noFill/>
          <a:ln w="9525">
            <a:noFill/>
            <a:miter lim="800000"/>
            <a:headEnd/>
            <a:tailEnd/>
          </a:ln>
          <a:effectLst/>
        </p:spPr>
        <p:txBody>
          <a:bodyPr wrap="none">
            <a:spAutoFit/>
          </a:bodyPr>
          <a:lstStyle/>
          <a:p>
            <a:r>
              <a:rPr lang="zh-CN" altLang="en-US" sz="2400" b="1">
                <a:effectLst>
                  <a:outerShdw blurRad="38100" dist="38100" dir="2700000" algn="tl">
                    <a:srgbClr val="C0C0C0"/>
                  </a:outerShdw>
                </a:effectLst>
              </a:rPr>
              <a:t>其中：</a:t>
            </a:r>
          </a:p>
        </p:txBody>
      </p:sp>
    </p:spTree>
  </p:cSld>
  <p:clrMapOvr>
    <a:masterClrMapping/>
  </p:clrMapOvr>
  <p:transition>
    <p:blinds/>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Text Box 5"/>
          <p:cNvSpPr txBox="1">
            <a:spLocks noChangeArrowheads="1"/>
          </p:cNvSpPr>
          <p:nvPr/>
        </p:nvSpPr>
        <p:spPr bwMode="auto">
          <a:xfrm>
            <a:off x="2268538" y="4941888"/>
            <a:ext cx="5327650" cy="463550"/>
          </a:xfrm>
          <a:prstGeom prst="rect">
            <a:avLst/>
          </a:prstGeom>
          <a:noFill/>
          <a:ln w="9525">
            <a:noFill/>
            <a:miter lim="800000"/>
            <a:headEnd/>
            <a:tailEnd/>
          </a:ln>
        </p:spPr>
        <p:txBody>
          <a:bodyPr/>
          <a:lstStyle/>
          <a:p>
            <a:pPr algn="just"/>
            <a:r>
              <a:rPr lang="zh-CN" altLang="en-US" b="1">
                <a:effectLst>
                  <a:outerShdw blurRad="38100" dist="38100" dir="2700000" algn="tl">
                    <a:srgbClr val="C0C0C0"/>
                  </a:outerShdw>
                </a:effectLst>
              </a:rPr>
              <a:t>图</a:t>
            </a:r>
            <a:r>
              <a:rPr lang="en-US" altLang="zh-CN" b="1">
                <a:effectLst>
                  <a:outerShdw blurRad="38100" dist="38100" dir="2700000" algn="tl">
                    <a:srgbClr val="C0C0C0"/>
                  </a:outerShdw>
                </a:effectLst>
              </a:rPr>
              <a:t>4.17 </a:t>
            </a:r>
            <a:r>
              <a:rPr lang="zh-CN" altLang="en-US" b="1">
                <a:effectLst>
                  <a:outerShdw blurRad="38100" dist="38100" dir="2700000" algn="tl">
                    <a:srgbClr val="C0C0C0"/>
                  </a:outerShdw>
                </a:effectLst>
              </a:rPr>
              <a:t>不完全微分</a:t>
            </a:r>
            <a:r>
              <a:rPr lang="en-US" altLang="zh-CN" b="1">
                <a:effectLst>
                  <a:outerShdw blurRad="38100" dist="38100" dir="2700000" algn="tl">
                    <a:srgbClr val="C0C0C0"/>
                  </a:outerShdw>
                </a:effectLst>
              </a:rPr>
              <a:t>PID</a:t>
            </a:r>
            <a:r>
              <a:rPr lang="zh-CN" altLang="en-US" b="1">
                <a:effectLst>
                  <a:outerShdw blurRad="38100" dist="38100" dir="2700000" algn="tl">
                    <a:srgbClr val="C0C0C0"/>
                  </a:outerShdw>
                </a:effectLst>
              </a:rPr>
              <a:t>的微分作用示意图</a:t>
            </a:r>
          </a:p>
        </p:txBody>
      </p:sp>
      <p:grpSp>
        <p:nvGrpSpPr>
          <p:cNvPr id="111622" name="Group 6"/>
          <p:cNvGrpSpPr>
            <a:grpSpLocks/>
          </p:cNvGrpSpPr>
          <p:nvPr/>
        </p:nvGrpSpPr>
        <p:grpSpPr bwMode="auto">
          <a:xfrm>
            <a:off x="971550" y="1989138"/>
            <a:ext cx="3606800" cy="2767012"/>
            <a:chOff x="1388" y="2557"/>
            <a:chExt cx="3674" cy="2685"/>
          </a:xfrm>
        </p:grpSpPr>
        <p:sp>
          <p:nvSpPr>
            <p:cNvPr id="111623" name="Freeform 7"/>
            <p:cNvSpPr>
              <a:spLocks/>
            </p:cNvSpPr>
            <p:nvPr/>
          </p:nvSpPr>
          <p:spPr bwMode="auto">
            <a:xfrm>
              <a:off x="2048" y="2737"/>
              <a:ext cx="2790" cy="1995"/>
            </a:xfrm>
            <a:custGeom>
              <a:avLst/>
              <a:gdLst/>
              <a:ahLst/>
              <a:cxnLst>
                <a:cxn ang="0">
                  <a:pos x="0" y="0"/>
                </a:cxn>
                <a:cxn ang="0">
                  <a:pos x="0" y="2579"/>
                </a:cxn>
                <a:cxn ang="0">
                  <a:pos x="2790" y="2580"/>
                </a:cxn>
              </a:cxnLst>
              <a:rect l="0" t="0" r="r" b="b"/>
              <a:pathLst>
                <a:path w="2790" h="2580">
                  <a:moveTo>
                    <a:pt x="0" y="0"/>
                  </a:moveTo>
                  <a:lnTo>
                    <a:pt x="0" y="2579"/>
                  </a:lnTo>
                  <a:lnTo>
                    <a:pt x="2790" y="2580"/>
                  </a:lnTo>
                </a:path>
              </a:pathLst>
            </a:custGeom>
            <a:noFill/>
            <a:ln w="9525">
              <a:solidFill>
                <a:srgbClr val="000000"/>
              </a:solidFill>
              <a:round/>
              <a:headEnd type="triangle" w="sm" len="sm"/>
              <a:tailEnd type="triangle" w="sm" len="sm"/>
            </a:ln>
          </p:spPr>
          <p:txBody>
            <a:bodyPr/>
            <a:lstStyle/>
            <a:p>
              <a:endParaRPr lang="zh-CN" altLang="en-US"/>
            </a:p>
          </p:txBody>
        </p:sp>
        <p:sp>
          <p:nvSpPr>
            <p:cNvPr id="111624" name="Line 8"/>
            <p:cNvSpPr>
              <a:spLocks noChangeShapeType="1"/>
            </p:cNvSpPr>
            <p:nvPr/>
          </p:nvSpPr>
          <p:spPr bwMode="auto">
            <a:xfrm>
              <a:off x="2048" y="4372"/>
              <a:ext cx="2414" cy="0"/>
            </a:xfrm>
            <a:prstGeom prst="line">
              <a:avLst/>
            </a:prstGeom>
            <a:noFill/>
            <a:ln w="9525">
              <a:solidFill>
                <a:srgbClr val="000000"/>
              </a:solidFill>
              <a:round/>
              <a:headEnd/>
              <a:tailEnd/>
            </a:ln>
          </p:spPr>
          <p:txBody>
            <a:bodyPr/>
            <a:lstStyle/>
            <a:p>
              <a:endParaRPr lang="zh-CN" altLang="en-US"/>
            </a:p>
          </p:txBody>
        </p:sp>
        <p:sp>
          <p:nvSpPr>
            <p:cNvPr id="111625" name="Freeform 9"/>
            <p:cNvSpPr>
              <a:spLocks/>
            </p:cNvSpPr>
            <p:nvPr/>
          </p:nvSpPr>
          <p:spPr bwMode="auto">
            <a:xfrm>
              <a:off x="2055" y="3064"/>
              <a:ext cx="2391" cy="1670"/>
            </a:xfrm>
            <a:custGeom>
              <a:avLst/>
              <a:gdLst/>
              <a:ahLst/>
              <a:cxnLst>
                <a:cxn ang="0">
                  <a:pos x="0" y="1385"/>
                </a:cxn>
                <a:cxn ang="0">
                  <a:pos x="218" y="1380"/>
                </a:cxn>
                <a:cxn ang="0">
                  <a:pos x="218" y="1215"/>
                </a:cxn>
                <a:cxn ang="0">
                  <a:pos x="458" y="1215"/>
                </a:cxn>
                <a:cxn ang="0">
                  <a:pos x="473" y="1050"/>
                </a:cxn>
                <a:cxn ang="0">
                  <a:pos x="698" y="1050"/>
                </a:cxn>
                <a:cxn ang="0">
                  <a:pos x="698" y="930"/>
                </a:cxn>
                <a:cxn ang="0">
                  <a:pos x="938" y="915"/>
                </a:cxn>
                <a:cxn ang="0">
                  <a:pos x="938" y="765"/>
                </a:cxn>
                <a:cxn ang="0">
                  <a:pos x="1178" y="765"/>
                </a:cxn>
                <a:cxn ang="0">
                  <a:pos x="1178" y="600"/>
                </a:cxn>
                <a:cxn ang="0">
                  <a:pos x="1418" y="600"/>
                </a:cxn>
                <a:cxn ang="0">
                  <a:pos x="1418" y="450"/>
                </a:cxn>
                <a:cxn ang="0">
                  <a:pos x="1658" y="450"/>
                </a:cxn>
                <a:cxn ang="0">
                  <a:pos x="1658" y="315"/>
                </a:cxn>
                <a:cxn ang="0">
                  <a:pos x="1898" y="315"/>
                </a:cxn>
                <a:cxn ang="0">
                  <a:pos x="1898" y="165"/>
                </a:cxn>
                <a:cxn ang="0">
                  <a:pos x="2138" y="165"/>
                </a:cxn>
                <a:cxn ang="0">
                  <a:pos x="2138" y="15"/>
                </a:cxn>
                <a:cxn ang="0">
                  <a:pos x="2378" y="0"/>
                </a:cxn>
              </a:cxnLst>
              <a:rect l="0" t="0" r="r" b="b"/>
              <a:pathLst>
                <a:path w="2378" h="1385">
                  <a:moveTo>
                    <a:pt x="0" y="1385"/>
                  </a:moveTo>
                  <a:lnTo>
                    <a:pt x="218" y="1380"/>
                  </a:lnTo>
                  <a:lnTo>
                    <a:pt x="218" y="1215"/>
                  </a:lnTo>
                  <a:lnTo>
                    <a:pt x="458" y="1215"/>
                  </a:lnTo>
                  <a:lnTo>
                    <a:pt x="473" y="1050"/>
                  </a:lnTo>
                  <a:lnTo>
                    <a:pt x="698" y="1050"/>
                  </a:lnTo>
                  <a:lnTo>
                    <a:pt x="698" y="930"/>
                  </a:lnTo>
                  <a:lnTo>
                    <a:pt x="938" y="915"/>
                  </a:lnTo>
                  <a:lnTo>
                    <a:pt x="938" y="765"/>
                  </a:lnTo>
                  <a:lnTo>
                    <a:pt x="1178" y="765"/>
                  </a:lnTo>
                  <a:lnTo>
                    <a:pt x="1178" y="600"/>
                  </a:lnTo>
                  <a:lnTo>
                    <a:pt x="1418" y="600"/>
                  </a:lnTo>
                  <a:lnTo>
                    <a:pt x="1418" y="450"/>
                  </a:lnTo>
                  <a:lnTo>
                    <a:pt x="1658" y="450"/>
                  </a:lnTo>
                  <a:lnTo>
                    <a:pt x="1658" y="315"/>
                  </a:lnTo>
                  <a:lnTo>
                    <a:pt x="1898" y="315"/>
                  </a:lnTo>
                  <a:lnTo>
                    <a:pt x="1898" y="165"/>
                  </a:lnTo>
                  <a:lnTo>
                    <a:pt x="2138" y="165"/>
                  </a:lnTo>
                  <a:lnTo>
                    <a:pt x="2138" y="15"/>
                  </a:lnTo>
                  <a:lnTo>
                    <a:pt x="2378" y="0"/>
                  </a:lnTo>
                </a:path>
              </a:pathLst>
            </a:custGeom>
            <a:noFill/>
            <a:ln w="9525">
              <a:solidFill>
                <a:srgbClr val="800000"/>
              </a:solidFill>
              <a:round/>
              <a:headEnd type="none" w="med" len="med"/>
              <a:tailEnd type="none" w="med" len="med"/>
            </a:ln>
          </p:spPr>
          <p:txBody>
            <a:bodyPr/>
            <a:lstStyle/>
            <a:p>
              <a:endParaRPr lang="zh-CN" altLang="en-US"/>
            </a:p>
          </p:txBody>
        </p:sp>
        <p:sp>
          <p:nvSpPr>
            <p:cNvPr id="111626" name="Text Box 10"/>
            <p:cNvSpPr txBox="1">
              <a:spLocks noChangeArrowheads="1"/>
            </p:cNvSpPr>
            <p:nvPr/>
          </p:nvSpPr>
          <p:spPr bwMode="auto">
            <a:xfrm>
              <a:off x="3786" y="3997"/>
              <a:ext cx="616" cy="480"/>
            </a:xfrm>
            <a:prstGeom prst="rect">
              <a:avLst/>
            </a:prstGeom>
            <a:noFill/>
            <a:ln w="9525">
              <a:noFill/>
              <a:miter lim="800000"/>
              <a:headEnd/>
              <a:tailEnd/>
            </a:ln>
          </p:spPr>
          <p:txBody>
            <a:bodyPr/>
            <a:lstStyle/>
            <a:p>
              <a:pPr algn="just"/>
              <a:r>
                <a:rPr lang="en-US" altLang="zh-CN" sz="1600" b="1">
                  <a:effectLst>
                    <a:outerShdw blurRad="38100" dist="38100" dir="2700000" algn="tl">
                      <a:srgbClr val="C0C0C0"/>
                    </a:outerShdw>
                  </a:effectLst>
                </a:rPr>
                <a:t>P</a:t>
              </a:r>
            </a:p>
          </p:txBody>
        </p:sp>
        <p:sp>
          <p:nvSpPr>
            <p:cNvPr id="111627" name="Text Box 11"/>
            <p:cNvSpPr txBox="1">
              <a:spLocks noChangeArrowheads="1"/>
            </p:cNvSpPr>
            <p:nvPr/>
          </p:nvSpPr>
          <p:spPr bwMode="auto">
            <a:xfrm>
              <a:off x="3456" y="3217"/>
              <a:ext cx="616" cy="480"/>
            </a:xfrm>
            <a:prstGeom prst="rect">
              <a:avLst/>
            </a:prstGeom>
            <a:noFill/>
            <a:ln w="9525">
              <a:noFill/>
              <a:miter lim="800000"/>
              <a:headEnd/>
              <a:tailEnd/>
            </a:ln>
          </p:spPr>
          <p:txBody>
            <a:bodyPr/>
            <a:lstStyle/>
            <a:p>
              <a:pPr algn="just"/>
              <a:r>
                <a:rPr lang="en-US" altLang="zh-CN" sz="1600" b="1">
                  <a:effectLst>
                    <a:outerShdw blurRad="38100" dist="38100" dir="2700000" algn="tl">
                      <a:srgbClr val="C0C0C0"/>
                    </a:outerShdw>
                  </a:effectLst>
                </a:rPr>
                <a:t>I</a:t>
              </a:r>
            </a:p>
          </p:txBody>
        </p:sp>
        <p:sp>
          <p:nvSpPr>
            <p:cNvPr id="111628" name="Text Box 12"/>
            <p:cNvSpPr txBox="1">
              <a:spLocks noChangeArrowheads="1"/>
            </p:cNvSpPr>
            <p:nvPr/>
          </p:nvSpPr>
          <p:spPr bwMode="auto">
            <a:xfrm>
              <a:off x="2212" y="3427"/>
              <a:ext cx="616" cy="480"/>
            </a:xfrm>
            <a:prstGeom prst="rect">
              <a:avLst/>
            </a:prstGeom>
            <a:noFill/>
            <a:ln w="9525">
              <a:noFill/>
              <a:miter lim="800000"/>
              <a:headEnd/>
              <a:tailEnd/>
            </a:ln>
          </p:spPr>
          <p:txBody>
            <a:bodyPr/>
            <a:lstStyle/>
            <a:p>
              <a:pPr algn="just"/>
              <a:r>
                <a:rPr lang="en-US" altLang="zh-CN" sz="1600" b="1">
                  <a:effectLst>
                    <a:outerShdw blurRad="38100" dist="38100" dir="2700000" algn="tl">
                      <a:srgbClr val="C0C0C0"/>
                    </a:outerShdw>
                  </a:effectLst>
                </a:rPr>
                <a:t>D</a:t>
              </a:r>
            </a:p>
          </p:txBody>
        </p:sp>
        <p:sp>
          <p:nvSpPr>
            <p:cNvPr id="111629" name="Text Box 13"/>
            <p:cNvSpPr txBox="1">
              <a:spLocks noChangeArrowheads="1"/>
            </p:cNvSpPr>
            <p:nvPr/>
          </p:nvSpPr>
          <p:spPr bwMode="auto">
            <a:xfrm>
              <a:off x="4446" y="4672"/>
              <a:ext cx="616" cy="480"/>
            </a:xfrm>
            <a:prstGeom prst="rect">
              <a:avLst/>
            </a:prstGeom>
            <a:noFill/>
            <a:ln w="9525">
              <a:noFill/>
              <a:miter lim="800000"/>
              <a:headEnd/>
              <a:tailEnd/>
            </a:ln>
          </p:spPr>
          <p:txBody>
            <a:bodyPr/>
            <a:lstStyle/>
            <a:p>
              <a:pPr algn="just"/>
              <a:r>
                <a:rPr lang="en-US" altLang="zh-CN" sz="1600" b="1" i="1">
                  <a:effectLst>
                    <a:outerShdw blurRad="38100" dist="38100" dir="2700000" algn="tl">
                      <a:srgbClr val="C0C0C0"/>
                    </a:outerShdw>
                  </a:effectLst>
                </a:rPr>
                <a:t>k</a:t>
              </a:r>
              <a:endParaRPr lang="en-US" altLang="zh-CN" sz="1600" b="1">
                <a:effectLst>
                  <a:outerShdw blurRad="38100" dist="38100" dir="2700000" algn="tl">
                    <a:srgbClr val="C0C0C0"/>
                  </a:outerShdw>
                </a:effectLst>
              </a:endParaRPr>
            </a:p>
          </p:txBody>
        </p:sp>
        <p:sp>
          <p:nvSpPr>
            <p:cNvPr id="111630" name="Text Box 14"/>
            <p:cNvSpPr txBox="1">
              <a:spLocks noChangeArrowheads="1"/>
            </p:cNvSpPr>
            <p:nvPr/>
          </p:nvSpPr>
          <p:spPr bwMode="auto">
            <a:xfrm>
              <a:off x="1388" y="2557"/>
              <a:ext cx="902" cy="480"/>
            </a:xfrm>
            <a:prstGeom prst="rect">
              <a:avLst/>
            </a:prstGeom>
            <a:noFill/>
            <a:ln w="9525">
              <a:noFill/>
              <a:miter lim="800000"/>
              <a:headEnd/>
              <a:tailEnd/>
            </a:ln>
          </p:spPr>
          <p:txBody>
            <a:bodyPr/>
            <a:lstStyle/>
            <a:p>
              <a:pPr algn="just"/>
              <a:r>
                <a:rPr lang="en-US" altLang="zh-CN" sz="1600" b="1" i="1">
                  <a:effectLst>
                    <a:outerShdw blurRad="38100" dist="38100" dir="2700000" algn="tl">
                      <a:srgbClr val="C0C0C0"/>
                    </a:outerShdw>
                  </a:effectLst>
                </a:rPr>
                <a:t>u</a:t>
              </a:r>
              <a:r>
                <a:rPr lang="en-US" altLang="zh-CN" sz="1600" b="1">
                  <a:effectLst>
                    <a:outerShdw blurRad="38100" dist="38100" dir="2700000" algn="tl">
                      <a:srgbClr val="C0C0C0"/>
                    </a:outerShdw>
                  </a:effectLst>
                </a:rPr>
                <a:t>(</a:t>
              </a:r>
              <a:r>
                <a:rPr lang="en-US" altLang="zh-CN" sz="1600" b="1" i="1">
                  <a:effectLst>
                    <a:outerShdw blurRad="38100" dist="38100" dir="2700000" algn="tl">
                      <a:srgbClr val="C0C0C0"/>
                    </a:outerShdw>
                  </a:effectLst>
                </a:rPr>
                <a:t>k</a:t>
              </a:r>
              <a:r>
                <a:rPr lang="en-US" altLang="zh-CN" sz="1600" b="1">
                  <a:effectLst>
                    <a:outerShdw blurRad="38100" dist="38100" dir="2700000" algn="tl">
                      <a:srgbClr val="C0C0C0"/>
                    </a:outerShdw>
                  </a:effectLst>
                </a:rPr>
                <a:t>)</a:t>
              </a:r>
            </a:p>
          </p:txBody>
        </p:sp>
        <p:sp>
          <p:nvSpPr>
            <p:cNvPr id="111631" name="Text Box 15"/>
            <p:cNvSpPr txBox="1">
              <a:spLocks noChangeArrowheads="1"/>
            </p:cNvSpPr>
            <p:nvPr/>
          </p:nvSpPr>
          <p:spPr bwMode="auto">
            <a:xfrm>
              <a:off x="2450" y="4762"/>
              <a:ext cx="1924" cy="480"/>
            </a:xfrm>
            <a:prstGeom prst="rect">
              <a:avLst/>
            </a:prstGeom>
            <a:noFill/>
            <a:ln w="9525">
              <a:noFill/>
              <a:miter lim="800000"/>
              <a:headEnd/>
              <a:tailEnd/>
            </a:ln>
          </p:spPr>
          <p:txBody>
            <a:bodyPr/>
            <a:lstStyle/>
            <a:p>
              <a:pPr algn="just"/>
              <a:r>
                <a:rPr lang="en-US" altLang="zh-CN" sz="1600" b="1">
                  <a:effectLst>
                    <a:outerShdw blurRad="38100" dist="38100" dir="2700000" algn="tl">
                      <a:srgbClr val="C0C0C0"/>
                    </a:outerShdw>
                  </a:effectLst>
                </a:rPr>
                <a:t>(</a:t>
              </a:r>
              <a:r>
                <a:rPr lang="en-US" altLang="zh-CN" sz="1600" b="1" i="1">
                  <a:effectLst>
                    <a:outerShdw blurRad="38100" dist="38100" dir="2700000" algn="tl">
                      <a:srgbClr val="C0C0C0"/>
                    </a:outerShdw>
                  </a:effectLst>
                </a:rPr>
                <a:t>a</a:t>
              </a:r>
              <a:r>
                <a:rPr lang="en-US" altLang="zh-CN" sz="1600" b="1">
                  <a:effectLst>
                    <a:outerShdw blurRad="38100" dist="38100" dir="2700000" algn="tl">
                      <a:srgbClr val="C0C0C0"/>
                    </a:outerShdw>
                  </a:effectLst>
                </a:rPr>
                <a:t>) </a:t>
              </a:r>
              <a:r>
                <a:rPr lang="zh-CN" altLang="en-US" sz="1600" b="1">
                  <a:effectLst>
                    <a:outerShdw blurRad="38100" dist="38100" dir="2700000" algn="tl">
                      <a:srgbClr val="C0C0C0"/>
                    </a:outerShdw>
                  </a:effectLst>
                </a:rPr>
                <a:t>基本</a:t>
              </a:r>
              <a:r>
                <a:rPr lang="en-US" altLang="zh-CN" sz="1600" b="1">
                  <a:effectLst>
                    <a:outerShdw blurRad="38100" dist="38100" dir="2700000" algn="tl">
                      <a:srgbClr val="C0C0C0"/>
                    </a:outerShdw>
                  </a:effectLst>
                </a:rPr>
                <a:t>PID</a:t>
              </a:r>
              <a:r>
                <a:rPr lang="zh-CN" altLang="en-US" sz="1600" b="1">
                  <a:effectLst>
                    <a:outerShdw blurRad="38100" dist="38100" dir="2700000" algn="tl">
                      <a:srgbClr val="C0C0C0"/>
                    </a:outerShdw>
                  </a:effectLst>
                </a:rPr>
                <a:t>算法</a:t>
              </a:r>
            </a:p>
          </p:txBody>
        </p:sp>
        <p:sp>
          <p:nvSpPr>
            <p:cNvPr id="111632" name="Freeform 16"/>
            <p:cNvSpPr>
              <a:spLocks/>
            </p:cNvSpPr>
            <p:nvPr/>
          </p:nvSpPr>
          <p:spPr bwMode="auto">
            <a:xfrm>
              <a:off x="2040" y="3628"/>
              <a:ext cx="226" cy="1098"/>
            </a:xfrm>
            <a:custGeom>
              <a:avLst/>
              <a:gdLst/>
              <a:ahLst/>
              <a:cxnLst>
                <a:cxn ang="0">
                  <a:pos x="0" y="1"/>
                </a:cxn>
                <a:cxn ang="0">
                  <a:pos x="225" y="0"/>
                </a:cxn>
                <a:cxn ang="0">
                  <a:pos x="224" y="1561"/>
                </a:cxn>
              </a:cxnLst>
              <a:rect l="0" t="0" r="r" b="b"/>
              <a:pathLst>
                <a:path w="225" h="1561">
                  <a:moveTo>
                    <a:pt x="0" y="1"/>
                  </a:moveTo>
                  <a:lnTo>
                    <a:pt x="225" y="0"/>
                  </a:lnTo>
                  <a:lnTo>
                    <a:pt x="224" y="1561"/>
                  </a:lnTo>
                </a:path>
              </a:pathLst>
            </a:custGeom>
            <a:noFill/>
            <a:ln w="9525">
              <a:solidFill>
                <a:srgbClr val="0000FF"/>
              </a:solidFill>
              <a:round/>
              <a:headEnd type="none" w="med" len="med"/>
              <a:tailEnd type="none" w="med" len="med"/>
            </a:ln>
          </p:spPr>
          <p:txBody>
            <a:bodyPr/>
            <a:lstStyle/>
            <a:p>
              <a:endParaRPr lang="zh-CN" altLang="en-US"/>
            </a:p>
          </p:txBody>
        </p:sp>
      </p:grpSp>
      <p:grpSp>
        <p:nvGrpSpPr>
          <p:cNvPr id="111633" name="Group 17"/>
          <p:cNvGrpSpPr>
            <a:grpSpLocks/>
          </p:cNvGrpSpPr>
          <p:nvPr/>
        </p:nvGrpSpPr>
        <p:grpSpPr bwMode="auto">
          <a:xfrm>
            <a:off x="4548188" y="2035175"/>
            <a:ext cx="3624262" cy="2767013"/>
            <a:chOff x="5284" y="9427"/>
            <a:chExt cx="3692" cy="2685"/>
          </a:xfrm>
        </p:grpSpPr>
        <p:sp>
          <p:nvSpPr>
            <p:cNvPr id="111634" name="Freeform 18"/>
            <p:cNvSpPr>
              <a:spLocks/>
            </p:cNvSpPr>
            <p:nvPr/>
          </p:nvSpPr>
          <p:spPr bwMode="auto">
            <a:xfrm>
              <a:off x="5992" y="9565"/>
              <a:ext cx="2790" cy="1980"/>
            </a:xfrm>
            <a:custGeom>
              <a:avLst/>
              <a:gdLst/>
              <a:ahLst/>
              <a:cxnLst>
                <a:cxn ang="0">
                  <a:pos x="0" y="0"/>
                </a:cxn>
                <a:cxn ang="0">
                  <a:pos x="0" y="2579"/>
                </a:cxn>
                <a:cxn ang="0">
                  <a:pos x="2790" y="2580"/>
                </a:cxn>
              </a:cxnLst>
              <a:rect l="0" t="0" r="r" b="b"/>
              <a:pathLst>
                <a:path w="2790" h="2580">
                  <a:moveTo>
                    <a:pt x="0" y="0"/>
                  </a:moveTo>
                  <a:lnTo>
                    <a:pt x="0" y="2579"/>
                  </a:lnTo>
                  <a:lnTo>
                    <a:pt x="2790" y="2580"/>
                  </a:lnTo>
                </a:path>
              </a:pathLst>
            </a:custGeom>
            <a:noFill/>
            <a:ln w="9525">
              <a:solidFill>
                <a:srgbClr val="000000"/>
              </a:solidFill>
              <a:round/>
              <a:headEnd type="triangle" w="sm" len="sm"/>
              <a:tailEnd type="triangle" w="sm" len="sm"/>
            </a:ln>
          </p:spPr>
          <p:txBody>
            <a:bodyPr/>
            <a:lstStyle/>
            <a:p>
              <a:endParaRPr lang="zh-CN" altLang="en-US"/>
            </a:p>
          </p:txBody>
        </p:sp>
        <p:sp>
          <p:nvSpPr>
            <p:cNvPr id="111635" name="Freeform 19"/>
            <p:cNvSpPr>
              <a:spLocks/>
            </p:cNvSpPr>
            <p:nvPr/>
          </p:nvSpPr>
          <p:spPr bwMode="auto">
            <a:xfrm>
              <a:off x="5984" y="11186"/>
              <a:ext cx="2422" cy="364"/>
            </a:xfrm>
            <a:custGeom>
              <a:avLst/>
              <a:gdLst/>
              <a:ahLst/>
              <a:cxnLst>
                <a:cxn ang="0">
                  <a:pos x="0" y="364"/>
                </a:cxn>
                <a:cxn ang="0">
                  <a:pos x="0" y="154"/>
                </a:cxn>
                <a:cxn ang="0">
                  <a:pos x="210" y="154"/>
                </a:cxn>
                <a:cxn ang="0">
                  <a:pos x="195" y="64"/>
                </a:cxn>
                <a:cxn ang="0">
                  <a:pos x="450" y="64"/>
                </a:cxn>
                <a:cxn ang="0">
                  <a:pos x="450" y="4"/>
                </a:cxn>
                <a:cxn ang="0">
                  <a:pos x="2422" y="0"/>
                </a:cxn>
              </a:cxnLst>
              <a:rect l="0" t="0" r="r" b="b"/>
              <a:pathLst>
                <a:path w="2422" h="364">
                  <a:moveTo>
                    <a:pt x="0" y="364"/>
                  </a:moveTo>
                  <a:lnTo>
                    <a:pt x="0" y="154"/>
                  </a:lnTo>
                  <a:lnTo>
                    <a:pt x="210" y="154"/>
                  </a:lnTo>
                  <a:lnTo>
                    <a:pt x="195" y="64"/>
                  </a:lnTo>
                  <a:lnTo>
                    <a:pt x="450" y="64"/>
                  </a:lnTo>
                  <a:lnTo>
                    <a:pt x="450" y="4"/>
                  </a:lnTo>
                  <a:lnTo>
                    <a:pt x="2422" y="0"/>
                  </a:lnTo>
                </a:path>
              </a:pathLst>
            </a:custGeom>
            <a:noFill/>
            <a:ln w="9525">
              <a:solidFill>
                <a:srgbClr val="000000"/>
              </a:solidFill>
              <a:round/>
              <a:headEnd/>
              <a:tailEnd/>
            </a:ln>
          </p:spPr>
          <p:txBody>
            <a:bodyPr/>
            <a:lstStyle/>
            <a:p>
              <a:endParaRPr lang="zh-CN" altLang="en-US"/>
            </a:p>
          </p:txBody>
        </p:sp>
        <p:sp>
          <p:nvSpPr>
            <p:cNvPr id="111636" name="Freeform 20"/>
            <p:cNvSpPr>
              <a:spLocks/>
            </p:cNvSpPr>
            <p:nvPr/>
          </p:nvSpPr>
          <p:spPr bwMode="auto">
            <a:xfrm>
              <a:off x="6194" y="10045"/>
              <a:ext cx="2167" cy="1493"/>
            </a:xfrm>
            <a:custGeom>
              <a:avLst/>
              <a:gdLst/>
              <a:ahLst/>
              <a:cxnLst>
                <a:cxn ang="0">
                  <a:pos x="15" y="1493"/>
                </a:cxn>
                <a:cxn ang="0">
                  <a:pos x="15" y="1493"/>
                </a:cxn>
                <a:cxn ang="0">
                  <a:pos x="0" y="1355"/>
                </a:cxn>
                <a:cxn ang="0">
                  <a:pos x="268" y="1363"/>
                </a:cxn>
                <a:cxn ang="0">
                  <a:pos x="255" y="1235"/>
                </a:cxn>
                <a:cxn ang="0">
                  <a:pos x="492" y="1233"/>
                </a:cxn>
                <a:cxn ang="0">
                  <a:pos x="492" y="1067"/>
                </a:cxn>
                <a:cxn ang="0">
                  <a:pos x="730" y="1067"/>
                </a:cxn>
                <a:cxn ang="0">
                  <a:pos x="737" y="945"/>
                </a:cxn>
                <a:cxn ang="0">
                  <a:pos x="975" y="945"/>
                </a:cxn>
                <a:cxn ang="0">
                  <a:pos x="975" y="742"/>
                </a:cxn>
                <a:cxn ang="0">
                  <a:pos x="1214" y="742"/>
                </a:cxn>
                <a:cxn ang="0">
                  <a:pos x="1214" y="556"/>
                </a:cxn>
                <a:cxn ang="0">
                  <a:pos x="1452" y="556"/>
                </a:cxn>
                <a:cxn ang="0">
                  <a:pos x="1452" y="389"/>
                </a:cxn>
                <a:cxn ang="0">
                  <a:pos x="1690" y="389"/>
                </a:cxn>
                <a:cxn ang="0">
                  <a:pos x="1690" y="204"/>
                </a:cxn>
                <a:cxn ang="0">
                  <a:pos x="1929" y="204"/>
                </a:cxn>
                <a:cxn ang="0">
                  <a:pos x="1929" y="19"/>
                </a:cxn>
                <a:cxn ang="0">
                  <a:pos x="2167" y="0"/>
                </a:cxn>
              </a:cxnLst>
              <a:rect l="0" t="0" r="r" b="b"/>
              <a:pathLst>
                <a:path w="2167" h="1493">
                  <a:moveTo>
                    <a:pt x="15" y="1493"/>
                  </a:moveTo>
                  <a:lnTo>
                    <a:pt x="15" y="1493"/>
                  </a:lnTo>
                  <a:lnTo>
                    <a:pt x="0" y="1355"/>
                  </a:lnTo>
                  <a:lnTo>
                    <a:pt x="268" y="1363"/>
                  </a:lnTo>
                  <a:lnTo>
                    <a:pt x="255" y="1235"/>
                  </a:lnTo>
                  <a:lnTo>
                    <a:pt x="492" y="1233"/>
                  </a:lnTo>
                  <a:lnTo>
                    <a:pt x="492" y="1067"/>
                  </a:lnTo>
                  <a:lnTo>
                    <a:pt x="730" y="1067"/>
                  </a:lnTo>
                  <a:lnTo>
                    <a:pt x="737" y="945"/>
                  </a:lnTo>
                  <a:lnTo>
                    <a:pt x="975" y="945"/>
                  </a:lnTo>
                  <a:lnTo>
                    <a:pt x="975" y="742"/>
                  </a:lnTo>
                  <a:lnTo>
                    <a:pt x="1214" y="742"/>
                  </a:lnTo>
                  <a:lnTo>
                    <a:pt x="1214" y="556"/>
                  </a:lnTo>
                  <a:lnTo>
                    <a:pt x="1452" y="556"/>
                  </a:lnTo>
                  <a:lnTo>
                    <a:pt x="1452" y="389"/>
                  </a:lnTo>
                  <a:lnTo>
                    <a:pt x="1690" y="389"/>
                  </a:lnTo>
                  <a:lnTo>
                    <a:pt x="1690" y="204"/>
                  </a:lnTo>
                  <a:lnTo>
                    <a:pt x="1929" y="204"/>
                  </a:lnTo>
                  <a:lnTo>
                    <a:pt x="1929" y="19"/>
                  </a:lnTo>
                  <a:lnTo>
                    <a:pt x="2167" y="0"/>
                  </a:lnTo>
                </a:path>
              </a:pathLst>
            </a:custGeom>
            <a:noFill/>
            <a:ln w="9525">
              <a:solidFill>
                <a:srgbClr val="800000"/>
              </a:solidFill>
              <a:round/>
              <a:headEnd type="none" w="med" len="med"/>
              <a:tailEnd type="none" w="med" len="med"/>
            </a:ln>
          </p:spPr>
          <p:txBody>
            <a:bodyPr/>
            <a:lstStyle/>
            <a:p>
              <a:endParaRPr lang="zh-CN" altLang="en-US"/>
            </a:p>
          </p:txBody>
        </p:sp>
        <p:sp>
          <p:nvSpPr>
            <p:cNvPr id="111637" name="Text Box 21"/>
            <p:cNvSpPr txBox="1">
              <a:spLocks noChangeArrowheads="1"/>
            </p:cNvSpPr>
            <p:nvPr/>
          </p:nvSpPr>
          <p:spPr bwMode="auto">
            <a:xfrm>
              <a:off x="7714" y="10792"/>
              <a:ext cx="616" cy="480"/>
            </a:xfrm>
            <a:prstGeom prst="rect">
              <a:avLst/>
            </a:prstGeom>
            <a:noFill/>
            <a:ln w="9525">
              <a:noFill/>
              <a:miter lim="800000"/>
              <a:headEnd/>
              <a:tailEnd/>
            </a:ln>
          </p:spPr>
          <p:txBody>
            <a:bodyPr/>
            <a:lstStyle/>
            <a:p>
              <a:pPr algn="just"/>
              <a:r>
                <a:rPr lang="en-US" altLang="zh-CN" sz="1600" b="1">
                  <a:effectLst>
                    <a:outerShdw blurRad="38100" dist="38100" dir="2700000" algn="tl">
                      <a:srgbClr val="C0C0C0"/>
                    </a:outerShdw>
                  </a:effectLst>
                </a:rPr>
                <a:t>P</a:t>
              </a:r>
            </a:p>
          </p:txBody>
        </p:sp>
        <p:sp>
          <p:nvSpPr>
            <p:cNvPr id="111638" name="Text Box 22"/>
            <p:cNvSpPr txBox="1">
              <a:spLocks noChangeArrowheads="1"/>
            </p:cNvSpPr>
            <p:nvPr/>
          </p:nvSpPr>
          <p:spPr bwMode="auto">
            <a:xfrm>
              <a:off x="7296" y="10237"/>
              <a:ext cx="616" cy="480"/>
            </a:xfrm>
            <a:prstGeom prst="rect">
              <a:avLst/>
            </a:prstGeom>
            <a:noFill/>
            <a:ln w="9525">
              <a:noFill/>
              <a:miter lim="800000"/>
              <a:headEnd/>
              <a:tailEnd/>
            </a:ln>
          </p:spPr>
          <p:txBody>
            <a:bodyPr/>
            <a:lstStyle/>
            <a:p>
              <a:pPr algn="just"/>
              <a:r>
                <a:rPr lang="en-US" altLang="zh-CN" sz="1600" b="1">
                  <a:effectLst>
                    <a:outerShdw blurRad="38100" dist="38100" dir="2700000" algn="tl">
                      <a:srgbClr val="C0C0C0"/>
                    </a:outerShdw>
                  </a:effectLst>
                </a:rPr>
                <a:t>I</a:t>
              </a:r>
            </a:p>
          </p:txBody>
        </p:sp>
        <p:sp>
          <p:nvSpPr>
            <p:cNvPr id="111639" name="Text Box 23"/>
            <p:cNvSpPr txBox="1">
              <a:spLocks noChangeArrowheads="1"/>
            </p:cNvSpPr>
            <p:nvPr/>
          </p:nvSpPr>
          <p:spPr bwMode="auto">
            <a:xfrm>
              <a:off x="6136" y="10177"/>
              <a:ext cx="616" cy="480"/>
            </a:xfrm>
            <a:prstGeom prst="rect">
              <a:avLst/>
            </a:prstGeom>
            <a:noFill/>
            <a:ln w="9525">
              <a:noFill/>
              <a:miter lim="800000"/>
              <a:headEnd/>
              <a:tailEnd/>
            </a:ln>
          </p:spPr>
          <p:txBody>
            <a:bodyPr/>
            <a:lstStyle/>
            <a:p>
              <a:pPr algn="just"/>
              <a:r>
                <a:rPr lang="en-US" altLang="zh-CN" sz="1600" b="1">
                  <a:effectLst>
                    <a:outerShdw blurRad="38100" dist="38100" dir="2700000" algn="tl">
                      <a:srgbClr val="C0C0C0"/>
                    </a:outerShdw>
                  </a:effectLst>
                </a:rPr>
                <a:t>D</a:t>
              </a:r>
            </a:p>
          </p:txBody>
        </p:sp>
        <p:sp>
          <p:nvSpPr>
            <p:cNvPr id="111640" name="Text Box 24"/>
            <p:cNvSpPr txBox="1">
              <a:spLocks noChangeArrowheads="1"/>
            </p:cNvSpPr>
            <p:nvPr/>
          </p:nvSpPr>
          <p:spPr bwMode="auto">
            <a:xfrm>
              <a:off x="8360" y="11452"/>
              <a:ext cx="616" cy="480"/>
            </a:xfrm>
            <a:prstGeom prst="rect">
              <a:avLst/>
            </a:prstGeom>
            <a:noFill/>
            <a:ln w="9525">
              <a:noFill/>
              <a:miter lim="800000"/>
              <a:headEnd/>
              <a:tailEnd/>
            </a:ln>
          </p:spPr>
          <p:txBody>
            <a:bodyPr/>
            <a:lstStyle/>
            <a:p>
              <a:pPr algn="just"/>
              <a:r>
                <a:rPr lang="en-US" altLang="zh-CN" sz="1600" b="1" i="1">
                  <a:effectLst>
                    <a:outerShdw blurRad="38100" dist="38100" dir="2700000" algn="tl">
                      <a:srgbClr val="C0C0C0"/>
                    </a:outerShdw>
                  </a:effectLst>
                </a:rPr>
                <a:t>k</a:t>
              </a:r>
              <a:endParaRPr lang="en-US" altLang="zh-CN" sz="1600" b="1">
                <a:effectLst>
                  <a:outerShdw blurRad="38100" dist="38100" dir="2700000" algn="tl">
                    <a:srgbClr val="C0C0C0"/>
                  </a:outerShdw>
                </a:effectLst>
              </a:endParaRPr>
            </a:p>
          </p:txBody>
        </p:sp>
        <p:sp>
          <p:nvSpPr>
            <p:cNvPr id="111641" name="Text Box 25"/>
            <p:cNvSpPr txBox="1">
              <a:spLocks noChangeArrowheads="1"/>
            </p:cNvSpPr>
            <p:nvPr/>
          </p:nvSpPr>
          <p:spPr bwMode="auto">
            <a:xfrm>
              <a:off x="5284" y="9427"/>
              <a:ext cx="902" cy="480"/>
            </a:xfrm>
            <a:prstGeom prst="rect">
              <a:avLst/>
            </a:prstGeom>
            <a:noFill/>
            <a:ln w="9525">
              <a:noFill/>
              <a:miter lim="800000"/>
              <a:headEnd/>
              <a:tailEnd/>
            </a:ln>
          </p:spPr>
          <p:txBody>
            <a:bodyPr/>
            <a:lstStyle/>
            <a:p>
              <a:pPr algn="just"/>
              <a:r>
                <a:rPr lang="en-US" altLang="zh-CN" sz="1600" b="1" i="1">
                  <a:effectLst>
                    <a:outerShdw blurRad="38100" dist="38100" dir="2700000" algn="tl">
                      <a:srgbClr val="C0C0C0"/>
                    </a:outerShdw>
                  </a:effectLst>
                </a:rPr>
                <a:t>u</a:t>
              </a:r>
              <a:r>
                <a:rPr lang="en-US" altLang="zh-CN" sz="1600" b="1">
                  <a:effectLst>
                    <a:outerShdw blurRad="38100" dist="38100" dir="2700000" algn="tl">
                      <a:srgbClr val="C0C0C0"/>
                    </a:outerShdw>
                  </a:effectLst>
                </a:rPr>
                <a:t>(</a:t>
              </a:r>
              <a:r>
                <a:rPr lang="en-US" altLang="zh-CN" sz="1600" b="1" i="1">
                  <a:effectLst>
                    <a:outerShdw blurRad="38100" dist="38100" dir="2700000" algn="tl">
                      <a:srgbClr val="C0C0C0"/>
                    </a:outerShdw>
                  </a:effectLst>
                </a:rPr>
                <a:t>k</a:t>
              </a:r>
              <a:r>
                <a:rPr lang="en-US" altLang="zh-CN" sz="1600" b="1">
                  <a:effectLst>
                    <a:outerShdw blurRad="38100" dist="38100" dir="2700000" algn="tl">
                      <a:srgbClr val="C0C0C0"/>
                    </a:outerShdw>
                  </a:effectLst>
                </a:rPr>
                <a:t>)</a:t>
              </a:r>
            </a:p>
          </p:txBody>
        </p:sp>
        <p:sp>
          <p:nvSpPr>
            <p:cNvPr id="111642" name="Text Box 26"/>
            <p:cNvSpPr txBox="1">
              <a:spLocks noChangeArrowheads="1"/>
            </p:cNvSpPr>
            <p:nvPr/>
          </p:nvSpPr>
          <p:spPr bwMode="auto">
            <a:xfrm>
              <a:off x="6062" y="11602"/>
              <a:ext cx="2450" cy="510"/>
            </a:xfrm>
            <a:prstGeom prst="rect">
              <a:avLst/>
            </a:prstGeom>
            <a:noFill/>
            <a:ln w="9525">
              <a:noFill/>
              <a:miter lim="800000"/>
              <a:headEnd/>
              <a:tailEnd/>
            </a:ln>
          </p:spPr>
          <p:txBody>
            <a:bodyPr/>
            <a:lstStyle/>
            <a:p>
              <a:pPr algn="just"/>
              <a:r>
                <a:rPr lang="en-US" altLang="zh-CN" sz="1600" b="1">
                  <a:effectLst>
                    <a:outerShdw blurRad="38100" dist="38100" dir="2700000" algn="tl">
                      <a:srgbClr val="C0C0C0"/>
                    </a:outerShdw>
                  </a:effectLst>
                </a:rPr>
                <a:t>(</a:t>
              </a:r>
              <a:r>
                <a:rPr lang="en-US" altLang="zh-CN" sz="1600" b="1" i="1">
                  <a:effectLst>
                    <a:outerShdw blurRad="38100" dist="38100" dir="2700000" algn="tl">
                      <a:srgbClr val="C0C0C0"/>
                    </a:outerShdw>
                  </a:effectLst>
                </a:rPr>
                <a:t>b</a:t>
              </a:r>
              <a:r>
                <a:rPr lang="en-US" altLang="zh-CN" sz="1600" b="1">
                  <a:effectLst>
                    <a:outerShdw blurRad="38100" dist="38100" dir="2700000" algn="tl">
                      <a:srgbClr val="C0C0C0"/>
                    </a:outerShdw>
                  </a:effectLst>
                </a:rPr>
                <a:t>) </a:t>
              </a:r>
              <a:r>
                <a:rPr lang="zh-CN" altLang="en-US" sz="1600" b="1">
                  <a:effectLst>
                    <a:outerShdw blurRad="38100" dist="38100" dir="2700000" algn="tl">
                      <a:srgbClr val="C0C0C0"/>
                    </a:outerShdw>
                  </a:effectLst>
                </a:rPr>
                <a:t>不完全微分</a:t>
              </a:r>
              <a:r>
                <a:rPr lang="en-US" altLang="zh-CN" sz="1600" b="1">
                  <a:effectLst>
                    <a:outerShdw blurRad="38100" dist="38100" dir="2700000" algn="tl">
                      <a:srgbClr val="C0C0C0"/>
                    </a:outerShdw>
                  </a:effectLst>
                </a:rPr>
                <a:t>PID</a:t>
              </a:r>
              <a:r>
                <a:rPr lang="zh-CN" altLang="en-US" sz="1600" b="1">
                  <a:effectLst>
                    <a:outerShdw blurRad="38100" dist="38100" dir="2700000" algn="tl">
                      <a:srgbClr val="C0C0C0"/>
                    </a:outerShdw>
                  </a:effectLst>
                </a:rPr>
                <a:t>算法</a:t>
              </a:r>
            </a:p>
          </p:txBody>
        </p:sp>
        <p:sp>
          <p:nvSpPr>
            <p:cNvPr id="111643" name="Freeform 27"/>
            <p:cNvSpPr>
              <a:spLocks/>
            </p:cNvSpPr>
            <p:nvPr/>
          </p:nvSpPr>
          <p:spPr bwMode="auto">
            <a:xfrm>
              <a:off x="5984" y="10453"/>
              <a:ext cx="1410" cy="1082"/>
            </a:xfrm>
            <a:custGeom>
              <a:avLst/>
              <a:gdLst/>
              <a:ahLst/>
              <a:cxnLst>
                <a:cxn ang="0">
                  <a:pos x="0" y="1"/>
                </a:cxn>
                <a:cxn ang="0">
                  <a:pos x="225" y="0"/>
                </a:cxn>
                <a:cxn ang="0">
                  <a:pos x="225" y="195"/>
                </a:cxn>
                <a:cxn ang="0">
                  <a:pos x="465" y="210"/>
                </a:cxn>
                <a:cxn ang="0">
                  <a:pos x="465" y="405"/>
                </a:cxn>
                <a:cxn ang="0">
                  <a:pos x="705" y="405"/>
                </a:cxn>
                <a:cxn ang="0">
                  <a:pos x="705" y="630"/>
                </a:cxn>
                <a:cxn ang="0">
                  <a:pos x="945" y="615"/>
                </a:cxn>
                <a:cxn ang="0">
                  <a:pos x="945" y="795"/>
                </a:cxn>
                <a:cxn ang="0">
                  <a:pos x="1185" y="795"/>
                </a:cxn>
                <a:cxn ang="0">
                  <a:pos x="1185" y="962"/>
                </a:cxn>
                <a:cxn ang="0">
                  <a:pos x="1410" y="977"/>
                </a:cxn>
                <a:cxn ang="0">
                  <a:pos x="1410" y="1082"/>
                </a:cxn>
              </a:cxnLst>
              <a:rect l="0" t="0" r="r" b="b"/>
              <a:pathLst>
                <a:path w="1410" h="1082">
                  <a:moveTo>
                    <a:pt x="0" y="1"/>
                  </a:moveTo>
                  <a:lnTo>
                    <a:pt x="225" y="0"/>
                  </a:lnTo>
                  <a:lnTo>
                    <a:pt x="225" y="195"/>
                  </a:lnTo>
                  <a:lnTo>
                    <a:pt x="465" y="210"/>
                  </a:lnTo>
                  <a:lnTo>
                    <a:pt x="465" y="405"/>
                  </a:lnTo>
                  <a:lnTo>
                    <a:pt x="705" y="405"/>
                  </a:lnTo>
                  <a:lnTo>
                    <a:pt x="705" y="630"/>
                  </a:lnTo>
                  <a:lnTo>
                    <a:pt x="945" y="615"/>
                  </a:lnTo>
                  <a:lnTo>
                    <a:pt x="945" y="795"/>
                  </a:lnTo>
                  <a:lnTo>
                    <a:pt x="1185" y="795"/>
                  </a:lnTo>
                  <a:lnTo>
                    <a:pt x="1185" y="962"/>
                  </a:lnTo>
                  <a:lnTo>
                    <a:pt x="1410" y="977"/>
                  </a:lnTo>
                  <a:lnTo>
                    <a:pt x="1410" y="1082"/>
                  </a:lnTo>
                </a:path>
              </a:pathLst>
            </a:custGeom>
            <a:noFill/>
            <a:ln w="9525">
              <a:solidFill>
                <a:srgbClr val="0000FF"/>
              </a:solidFill>
              <a:round/>
              <a:headEnd type="none" w="med" len="med"/>
              <a:tailEnd type="none" w="med" len="med"/>
            </a:ln>
          </p:spPr>
          <p:txBody>
            <a:bodyPr/>
            <a:lstStyle/>
            <a:p>
              <a:endParaRPr lang="zh-CN" altLang="en-US"/>
            </a:p>
          </p:txBody>
        </p:sp>
      </p:grpSp>
    </p:spTree>
  </p:cSld>
  <p:clrMapOvr>
    <a:masterClrMapping/>
  </p:clrMapOvr>
  <p:transition>
    <p:blinds/>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Text Box 4"/>
          <p:cNvSpPr txBox="1">
            <a:spLocks noChangeArrowheads="1"/>
          </p:cNvSpPr>
          <p:nvPr/>
        </p:nvSpPr>
        <p:spPr bwMode="auto">
          <a:xfrm>
            <a:off x="879475" y="1649413"/>
            <a:ext cx="6069013" cy="457200"/>
          </a:xfrm>
          <a:prstGeom prst="rect">
            <a:avLst/>
          </a:prstGeom>
          <a:noFill/>
          <a:ln w="9525">
            <a:noFill/>
            <a:miter lim="800000"/>
            <a:headEnd/>
            <a:tailEnd/>
          </a:ln>
          <a:effectLst/>
        </p:spPr>
        <p:txBody>
          <a:bodyPr>
            <a:spAutoFit/>
          </a:bodyPr>
          <a:lstStyle/>
          <a:p>
            <a:r>
              <a:rPr lang="zh-CN" altLang="en-US" sz="2400" b="1">
                <a:effectLst>
                  <a:outerShdw blurRad="38100" dist="38100" dir="2700000" algn="tl">
                    <a:srgbClr val="C0C0C0"/>
                  </a:outerShdw>
                </a:effectLst>
              </a:rPr>
              <a:t>不完全微分</a:t>
            </a:r>
            <a:r>
              <a:rPr lang="en-US" altLang="zh-CN" sz="2400" b="1">
                <a:effectLst>
                  <a:outerShdw blurRad="38100" dist="38100" dir="2700000" algn="tl">
                    <a:srgbClr val="C0C0C0"/>
                  </a:outerShdw>
                </a:effectLst>
              </a:rPr>
              <a:t>PID</a:t>
            </a:r>
            <a:r>
              <a:rPr lang="zh-CN" altLang="en-US" sz="2400" b="1">
                <a:effectLst>
                  <a:outerShdw blurRad="38100" dist="38100" dir="2700000" algn="tl">
                    <a:srgbClr val="C0C0C0"/>
                  </a:outerShdw>
                </a:effectLst>
              </a:rPr>
              <a:t>控制算法增量形式为：</a:t>
            </a:r>
          </a:p>
        </p:txBody>
      </p:sp>
      <p:graphicFrame>
        <p:nvGraphicFramePr>
          <p:cNvPr id="112645" name="Object 5"/>
          <p:cNvGraphicFramePr>
            <a:graphicFrameLocks noChangeAspect="1"/>
          </p:cNvGraphicFramePr>
          <p:nvPr/>
        </p:nvGraphicFramePr>
        <p:xfrm>
          <a:off x="1619250" y="2205038"/>
          <a:ext cx="5329238" cy="501650"/>
        </p:xfrm>
        <a:graphic>
          <a:graphicData uri="http://schemas.openxmlformats.org/presentationml/2006/ole">
            <mc:AlternateContent xmlns:mc="http://schemas.openxmlformats.org/markup-compatibility/2006">
              <mc:Choice xmlns:v="urn:schemas-microsoft-com:vml" Requires="v">
                <p:oleObj spid="_x0000_s112692" name="Equation" r:id="rId3" imgW="2120900" imgH="203200" progId="Equation.DSMT4">
                  <p:embed/>
                </p:oleObj>
              </mc:Choice>
              <mc:Fallback>
                <p:oleObj name="Equation" r:id="rId3" imgW="2120900" imgH="203200" progId="Equation.DSMT4">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05038"/>
                        <a:ext cx="5329238"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8" name="Text Box 8"/>
          <p:cNvSpPr txBox="1">
            <a:spLocks noChangeArrowheads="1"/>
          </p:cNvSpPr>
          <p:nvPr/>
        </p:nvSpPr>
        <p:spPr bwMode="auto">
          <a:xfrm>
            <a:off x="950913" y="2924175"/>
            <a:ext cx="184150" cy="457200"/>
          </a:xfrm>
          <a:prstGeom prst="rect">
            <a:avLst/>
          </a:prstGeom>
          <a:noFill/>
          <a:ln w="9525">
            <a:noFill/>
            <a:miter lim="800000"/>
            <a:headEnd/>
            <a:tailEnd/>
          </a:ln>
          <a:effectLst/>
        </p:spPr>
        <p:txBody>
          <a:bodyPr wrap="none">
            <a:spAutoFit/>
          </a:bodyPr>
          <a:lstStyle/>
          <a:p>
            <a:endParaRPr lang="zh-CN" altLang="zh-CN" sz="2400" b="1">
              <a:effectLst>
                <a:outerShdw blurRad="38100" dist="38100" dir="2700000" algn="tl">
                  <a:srgbClr val="C0C0C0"/>
                </a:outerShdw>
              </a:effectLst>
            </a:endParaRPr>
          </a:p>
        </p:txBody>
      </p:sp>
      <p:sp>
        <p:nvSpPr>
          <p:cNvPr id="112652" name="Rectangle 12"/>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2651" name="Object 11"/>
          <p:cNvGraphicFramePr>
            <a:graphicFrameLocks noChangeAspect="1"/>
          </p:cNvGraphicFramePr>
          <p:nvPr/>
        </p:nvGraphicFramePr>
        <p:xfrm>
          <a:off x="684213" y="3716338"/>
          <a:ext cx="7777162" cy="476250"/>
        </p:xfrm>
        <a:graphic>
          <a:graphicData uri="http://schemas.openxmlformats.org/presentationml/2006/ole">
            <mc:AlternateContent xmlns:mc="http://schemas.openxmlformats.org/markup-compatibility/2006">
              <mc:Choice xmlns:v="urn:schemas-microsoft-com:vml" Requires="v">
                <p:oleObj spid="_x0000_s112693" name="Equation" r:id="rId5" imgW="4203700" imgH="254000" progId="Equation.DSMT4">
                  <p:embed/>
                </p:oleObj>
              </mc:Choice>
              <mc:Fallback>
                <p:oleObj name="Equation" r:id="rId5" imgW="4203700" imgH="254000" progId="Equation.DSMT4">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716338"/>
                        <a:ext cx="77771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53" name="Text Box 13"/>
          <p:cNvSpPr txBox="1">
            <a:spLocks noChangeArrowheads="1"/>
          </p:cNvSpPr>
          <p:nvPr/>
        </p:nvSpPr>
        <p:spPr bwMode="auto">
          <a:xfrm>
            <a:off x="900113" y="3068638"/>
            <a:ext cx="1943100" cy="457200"/>
          </a:xfrm>
          <a:prstGeom prst="rect">
            <a:avLst/>
          </a:prstGeom>
          <a:noFill/>
          <a:ln w="9525">
            <a:noFill/>
            <a:miter lim="800000"/>
            <a:headEnd/>
            <a:tailEnd/>
          </a:ln>
          <a:effectLst/>
        </p:spPr>
        <p:txBody>
          <a:bodyPr>
            <a:spAutoFit/>
          </a:bodyPr>
          <a:lstStyle/>
          <a:p>
            <a:r>
              <a:rPr lang="zh-CN" altLang="en-US" sz="2400" b="1">
                <a:effectLst>
                  <a:outerShdw blurRad="38100" dist="38100" dir="2700000" algn="tl">
                    <a:srgbClr val="C0C0C0"/>
                  </a:outerShdw>
                </a:effectLst>
              </a:rPr>
              <a:t>其中：</a:t>
            </a:r>
          </a:p>
        </p:txBody>
      </p:sp>
    </p:spTree>
  </p:cSld>
  <p:clrMapOvr>
    <a:masterClrMapping/>
  </p:clrMapOvr>
  <p:transition>
    <p:blinds/>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54" name="Rectangle 62"/>
          <p:cNvSpPr>
            <a:spLocks noChangeArrowheads="1"/>
          </p:cNvSpPr>
          <p:nvPr/>
        </p:nvSpPr>
        <p:spPr bwMode="auto">
          <a:xfrm>
            <a:off x="468313" y="333375"/>
            <a:ext cx="5122862" cy="647700"/>
          </a:xfrm>
          <a:prstGeom prst="rect">
            <a:avLst/>
          </a:prstGeom>
          <a:noFill/>
          <a:ln w="9525">
            <a:noFill/>
            <a:miter lim="800000"/>
            <a:headEnd/>
            <a:tailEnd/>
          </a:ln>
          <a:effectLst/>
        </p:spPr>
        <p:txBody>
          <a:bodyPr anchor="ctr"/>
          <a:lstStyle/>
          <a:p>
            <a:r>
              <a:rPr lang="zh-CN" altLang="en-US" sz="2800" b="1">
                <a:solidFill>
                  <a:srgbClr val="0033CC"/>
                </a:solidFill>
                <a:effectLst>
                  <a:outerShdw blurRad="38100" dist="38100" dir="2700000" algn="tl">
                    <a:srgbClr val="C0C0C0"/>
                  </a:outerShdw>
                </a:effectLst>
              </a:rPr>
              <a:t>（</a:t>
            </a:r>
            <a:r>
              <a:rPr lang="en-US" altLang="zh-CN" sz="2800" b="1">
                <a:solidFill>
                  <a:srgbClr val="0033CC"/>
                </a:solidFill>
                <a:effectLst>
                  <a:outerShdw blurRad="38100" dist="38100" dir="2700000" algn="tl">
                    <a:srgbClr val="C0C0C0"/>
                  </a:outerShdw>
                </a:effectLst>
              </a:rPr>
              <a:t>2.4</a:t>
            </a:r>
            <a:r>
              <a:rPr lang="zh-CN" altLang="en-US" sz="2800" b="1">
                <a:solidFill>
                  <a:srgbClr val="0033CC"/>
                </a:solidFill>
                <a:effectLst>
                  <a:outerShdw blurRad="38100" dist="38100" dir="2700000" algn="tl">
                    <a:srgbClr val="C0C0C0"/>
                  </a:outerShdw>
                </a:effectLst>
              </a:rPr>
              <a:t>）微分先行控制算法</a:t>
            </a:r>
          </a:p>
        </p:txBody>
      </p:sp>
      <p:sp>
        <p:nvSpPr>
          <p:cNvPr id="110655" name="Text Box 63"/>
          <p:cNvSpPr txBox="1">
            <a:spLocks noChangeArrowheads="1"/>
          </p:cNvSpPr>
          <p:nvPr/>
        </p:nvSpPr>
        <p:spPr bwMode="auto">
          <a:xfrm>
            <a:off x="611188" y="1052513"/>
            <a:ext cx="7416800" cy="1920875"/>
          </a:xfrm>
          <a:prstGeom prst="rect">
            <a:avLst/>
          </a:prstGeom>
          <a:noFill/>
          <a:ln w="9525">
            <a:noFill/>
            <a:miter lim="800000"/>
            <a:headEnd/>
            <a:tailEnd/>
          </a:ln>
          <a:effectLst/>
        </p:spPr>
        <p:txBody>
          <a:bodyPr>
            <a:spAutoFit/>
          </a:bodyPr>
          <a:lstStyle/>
          <a:p>
            <a:pPr>
              <a:lnSpc>
                <a:spcPct val="125000"/>
              </a:lnSpc>
            </a:pPr>
            <a:r>
              <a:rPr kumimoji="0" lang="en-US" altLang="zh-CN" sz="2400" b="1">
                <a:effectLst>
                  <a:outerShdw blurRad="38100" dist="38100" dir="2700000" algn="tl">
                    <a:srgbClr val="C0C0C0"/>
                  </a:outerShdw>
                </a:effectLst>
                <a:latin typeface="Arial" charset="0"/>
              </a:rPr>
              <a:t>    </a:t>
            </a:r>
            <a:r>
              <a:rPr kumimoji="0" lang="zh-CN" altLang="en-US" sz="2400" b="1">
                <a:effectLst>
                  <a:outerShdw blurRad="38100" dist="38100" dir="2700000" algn="tl">
                    <a:srgbClr val="C0C0C0"/>
                  </a:outerShdw>
                </a:effectLst>
                <a:latin typeface="Arial" charset="0"/>
              </a:rPr>
              <a:t>基本上属于不完全微分控制算法，但是强调的是微分环节的</a:t>
            </a:r>
            <a:r>
              <a:rPr kumimoji="0" lang="zh-CN" altLang="en-US" sz="2400" b="1">
                <a:solidFill>
                  <a:srgbClr val="0033CC"/>
                </a:solidFill>
                <a:effectLst>
                  <a:outerShdw blurRad="38100" dist="38100" dir="2700000" algn="tl">
                    <a:srgbClr val="C0C0C0"/>
                  </a:outerShdw>
                </a:effectLst>
                <a:latin typeface="Arial" charset="0"/>
              </a:rPr>
              <a:t>先行位置</a:t>
            </a:r>
            <a:r>
              <a:rPr kumimoji="0" lang="zh-CN" altLang="en-US" sz="2400" b="1">
                <a:effectLst>
                  <a:outerShdw blurRad="38100" dist="38100" dir="2700000" algn="tl">
                    <a:srgbClr val="C0C0C0"/>
                  </a:outerShdw>
                </a:effectLst>
                <a:latin typeface="Arial" charset="0"/>
              </a:rPr>
              <a:t>。在整个</a:t>
            </a:r>
            <a:r>
              <a:rPr kumimoji="0" lang="en-US" altLang="zh-CN" sz="2400" b="1">
                <a:solidFill>
                  <a:srgbClr val="0033CC"/>
                </a:solidFill>
                <a:effectLst>
                  <a:outerShdw blurRad="38100" dist="38100" dir="2700000" algn="tl">
                    <a:srgbClr val="C0C0C0"/>
                  </a:outerShdw>
                </a:effectLst>
                <a:latin typeface="Arial" charset="0"/>
              </a:rPr>
              <a:t>PID</a:t>
            </a:r>
            <a:r>
              <a:rPr kumimoji="0" lang="zh-CN" altLang="en-US" sz="2400" b="1">
                <a:solidFill>
                  <a:srgbClr val="0033CC"/>
                </a:solidFill>
                <a:effectLst>
                  <a:outerShdw blurRad="38100" dist="38100" dir="2700000" algn="tl">
                    <a:srgbClr val="C0C0C0"/>
                  </a:outerShdw>
                </a:effectLst>
                <a:latin typeface="Arial" charset="0"/>
              </a:rPr>
              <a:t>控制器</a:t>
            </a:r>
            <a:r>
              <a:rPr kumimoji="0" lang="zh-CN" altLang="en-US" sz="2400" b="1">
                <a:solidFill>
                  <a:srgbClr val="FF3300"/>
                </a:solidFill>
                <a:effectLst>
                  <a:outerShdw blurRad="38100" dist="38100" dir="2700000" algn="tl">
                    <a:srgbClr val="C0C0C0"/>
                  </a:outerShdw>
                </a:effectLst>
                <a:latin typeface="Arial" charset="0"/>
              </a:rPr>
              <a:t>前面或后面</a:t>
            </a:r>
            <a:r>
              <a:rPr kumimoji="0" lang="zh-CN" altLang="en-US" sz="2400" b="1">
                <a:effectLst>
                  <a:outerShdw blurRad="38100" dist="38100" dir="2700000" algn="tl">
                    <a:srgbClr val="C0C0C0"/>
                  </a:outerShdw>
                </a:effectLst>
                <a:latin typeface="Arial" charset="0"/>
              </a:rPr>
              <a:t>串接一个</a:t>
            </a:r>
            <a:r>
              <a:rPr kumimoji="0" lang="zh-CN" altLang="en-US" sz="2400" b="1">
                <a:solidFill>
                  <a:srgbClr val="FF3300"/>
                </a:solidFill>
                <a:effectLst>
                  <a:outerShdw blurRad="38100" dist="38100" dir="2700000" algn="tl">
                    <a:srgbClr val="C0C0C0"/>
                  </a:outerShdw>
                </a:effectLst>
                <a:latin typeface="Arial" charset="0"/>
              </a:rPr>
              <a:t>低通滤波器，</a:t>
            </a:r>
            <a:r>
              <a:rPr kumimoji="0" lang="zh-CN" altLang="en-US" sz="2400" b="1">
                <a:effectLst>
                  <a:outerShdw blurRad="38100" dist="38100" dir="2700000" algn="tl">
                    <a:srgbClr val="C0C0C0"/>
                  </a:outerShdw>
                </a:effectLst>
                <a:latin typeface="Arial" charset="0"/>
              </a:rPr>
              <a:t>或者在</a:t>
            </a:r>
            <a:r>
              <a:rPr kumimoji="0" lang="zh-CN" altLang="en-US" sz="2400" b="1">
                <a:solidFill>
                  <a:srgbClr val="FF0000"/>
                </a:solidFill>
                <a:effectLst>
                  <a:outerShdw blurRad="38100" dist="38100" dir="2700000" algn="tl">
                    <a:srgbClr val="C0C0C0"/>
                  </a:outerShdw>
                </a:effectLst>
                <a:latin typeface="Arial" charset="0"/>
              </a:rPr>
              <a:t>反馈通道</a:t>
            </a:r>
            <a:r>
              <a:rPr kumimoji="0" lang="zh-CN" altLang="en-US" sz="2400" b="1">
                <a:effectLst>
                  <a:outerShdw blurRad="38100" dist="38100" dir="2700000" algn="tl">
                    <a:srgbClr val="C0C0C0"/>
                  </a:outerShdw>
                </a:effectLst>
                <a:latin typeface="Arial" charset="0"/>
              </a:rPr>
              <a:t>串联一个</a:t>
            </a:r>
            <a:r>
              <a:rPr kumimoji="0" lang="zh-CN" altLang="en-US" sz="2400" b="1">
                <a:solidFill>
                  <a:srgbClr val="FF0000"/>
                </a:solidFill>
                <a:effectLst>
                  <a:outerShdw blurRad="38100" dist="38100" dir="2700000" algn="tl">
                    <a:srgbClr val="C0C0C0"/>
                  </a:outerShdw>
                </a:effectLst>
                <a:latin typeface="Arial" charset="0"/>
              </a:rPr>
              <a:t>低通滤波器</a:t>
            </a:r>
            <a:r>
              <a:rPr kumimoji="0" lang="zh-CN" altLang="en-US" sz="2400" b="1">
                <a:effectLst>
                  <a:outerShdw blurRad="38100" dist="38100" dir="2700000" algn="tl">
                    <a:srgbClr val="C0C0C0"/>
                  </a:outerShdw>
                </a:effectLst>
                <a:latin typeface="Arial" charset="0"/>
              </a:rPr>
              <a:t>，实现微分先行。</a:t>
            </a:r>
          </a:p>
        </p:txBody>
      </p:sp>
      <p:sp>
        <p:nvSpPr>
          <p:cNvPr id="110704" name="Text Box 112"/>
          <p:cNvSpPr txBox="1">
            <a:spLocks noChangeArrowheads="1"/>
          </p:cNvSpPr>
          <p:nvPr/>
        </p:nvSpPr>
        <p:spPr bwMode="auto">
          <a:xfrm>
            <a:off x="5651500" y="2852738"/>
            <a:ext cx="2087563" cy="396875"/>
          </a:xfrm>
          <a:prstGeom prst="rect">
            <a:avLst/>
          </a:prstGeom>
          <a:noFill/>
          <a:ln w="9525">
            <a:noFill/>
            <a:miter lim="800000"/>
            <a:headEnd/>
            <a:tailEnd/>
          </a:ln>
          <a:effectLst/>
        </p:spPr>
        <p:txBody>
          <a:bodyPr>
            <a:spAutoFit/>
          </a:bodyPr>
          <a:lstStyle/>
          <a:p>
            <a:pPr algn="ctr">
              <a:spcBef>
                <a:spcPct val="50000"/>
              </a:spcBef>
            </a:pPr>
            <a:r>
              <a:rPr kumimoji="0" lang="zh-CN" altLang="en-US" b="1">
                <a:solidFill>
                  <a:srgbClr val="0033CC"/>
                </a:solidFill>
                <a:effectLst>
                  <a:outerShdw blurRad="38100" dist="38100" dir="2700000" algn="tl">
                    <a:srgbClr val="C0C0C0"/>
                  </a:outerShdw>
                </a:effectLst>
              </a:rPr>
              <a:t>偏差微分先行</a:t>
            </a:r>
          </a:p>
        </p:txBody>
      </p:sp>
      <p:grpSp>
        <p:nvGrpSpPr>
          <p:cNvPr id="110705" name="Group 113"/>
          <p:cNvGrpSpPr>
            <a:grpSpLocks/>
          </p:cNvGrpSpPr>
          <p:nvPr/>
        </p:nvGrpSpPr>
        <p:grpSpPr bwMode="auto">
          <a:xfrm>
            <a:off x="4679950" y="3294063"/>
            <a:ext cx="4175125" cy="1684337"/>
            <a:chOff x="2948" y="1933"/>
            <a:chExt cx="2630" cy="1061"/>
          </a:xfrm>
        </p:grpSpPr>
        <p:sp>
          <p:nvSpPr>
            <p:cNvPr id="110706" name="Text Box 114"/>
            <p:cNvSpPr txBox="1">
              <a:spLocks noChangeArrowheads="1"/>
            </p:cNvSpPr>
            <p:nvPr/>
          </p:nvSpPr>
          <p:spPr bwMode="auto">
            <a:xfrm>
              <a:off x="2989" y="1933"/>
              <a:ext cx="469" cy="303"/>
            </a:xfrm>
            <a:prstGeom prst="rect">
              <a:avLst/>
            </a:prstGeom>
            <a:solidFill>
              <a:srgbClr val="FFFFFF"/>
            </a:solidFill>
            <a:ln w="9525">
              <a:no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10707" name="Text Box 115"/>
            <p:cNvSpPr txBox="1">
              <a:spLocks noChangeArrowheads="1"/>
            </p:cNvSpPr>
            <p:nvPr/>
          </p:nvSpPr>
          <p:spPr bwMode="auto">
            <a:xfrm>
              <a:off x="3445" y="1933"/>
              <a:ext cx="460" cy="303"/>
            </a:xfrm>
            <a:prstGeom prst="rect">
              <a:avLst/>
            </a:prstGeom>
            <a:solidFill>
              <a:srgbClr val="FFFFFF"/>
            </a:solidFill>
            <a:ln w="9525">
              <a:no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10708" name="Text Box 116"/>
            <p:cNvSpPr txBox="1">
              <a:spLocks noChangeArrowheads="1"/>
            </p:cNvSpPr>
            <p:nvPr/>
          </p:nvSpPr>
          <p:spPr bwMode="auto">
            <a:xfrm>
              <a:off x="4421" y="1944"/>
              <a:ext cx="458" cy="292"/>
            </a:xfrm>
            <a:prstGeom prst="rect">
              <a:avLst/>
            </a:prstGeom>
            <a:solidFill>
              <a:srgbClr val="FFFFFF"/>
            </a:solidFill>
            <a:ln w="9525">
              <a:no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10709" name="AutoShape 117"/>
            <p:cNvSpPr>
              <a:spLocks noChangeArrowheads="1"/>
            </p:cNvSpPr>
            <p:nvPr/>
          </p:nvSpPr>
          <p:spPr bwMode="auto">
            <a:xfrm>
              <a:off x="3333" y="2132"/>
              <a:ext cx="157" cy="172"/>
            </a:xfrm>
            <a:prstGeom prst="flowChartSummingJunction">
              <a:avLst/>
            </a:prstGeom>
            <a:solidFill>
              <a:srgbClr val="FFFFFF"/>
            </a:solidFill>
            <a:ln w="19050">
              <a:solidFill>
                <a:srgbClr val="000000"/>
              </a:solidFill>
              <a:round/>
              <a:headEnd/>
              <a:tailEnd/>
            </a:ln>
          </p:spPr>
          <p:txBody>
            <a:bodyPr/>
            <a:lstStyle/>
            <a:p>
              <a:endParaRPr lang="zh-CN" altLang="en-US"/>
            </a:p>
          </p:txBody>
        </p:sp>
        <p:sp>
          <p:nvSpPr>
            <p:cNvPr id="110710" name="Text Box 118"/>
            <p:cNvSpPr txBox="1">
              <a:spLocks noChangeArrowheads="1"/>
            </p:cNvSpPr>
            <p:nvPr/>
          </p:nvSpPr>
          <p:spPr bwMode="auto">
            <a:xfrm>
              <a:off x="4632" y="2064"/>
              <a:ext cx="516" cy="313"/>
            </a:xfrm>
            <a:prstGeom prst="rect">
              <a:avLst/>
            </a:prstGeom>
            <a:solidFill>
              <a:srgbClr val="FFFFFF"/>
            </a:solidFill>
            <a:ln w="19050">
              <a:solidFill>
                <a:srgbClr val="000000"/>
              </a:solidFill>
              <a:miter lim="800000"/>
              <a:headEnd/>
              <a:tailEnd/>
            </a:ln>
          </p:spPr>
          <p:txBody>
            <a:bodyPr/>
            <a:lstStyle/>
            <a:p>
              <a:pPr algn="ctr"/>
              <a:r>
                <a:rPr kumimoji="0" lang="en-US" altLang="zh-CN" b="1" i="1">
                  <a:effectLst>
                    <a:outerShdw blurRad="38100" dist="38100" dir="2700000" algn="tl">
                      <a:srgbClr val="C0C0C0"/>
                    </a:outerShdw>
                  </a:effectLst>
                </a:rPr>
                <a:t>D</a:t>
              </a:r>
              <a:r>
                <a:rPr kumimoji="0" lang="en-US" altLang="zh-CN" b="1">
                  <a:effectLst>
                    <a:outerShdw blurRad="38100" dist="38100" dir="2700000" algn="tl">
                      <a:srgbClr val="C0C0C0"/>
                    </a:outerShdw>
                  </a:effectLst>
                </a:rPr>
                <a:t>(</a:t>
              </a:r>
              <a:r>
                <a:rPr kumimoji="0" lang="en-US" altLang="zh-CN" b="1" i="1">
                  <a:effectLst>
                    <a:outerShdw blurRad="38100" dist="38100" dir="2700000" algn="tl">
                      <a:srgbClr val="C0C0C0"/>
                    </a:outerShdw>
                  </a:effectLst>
                </a:rPr>
                <a:t>s</a:t>
              </a:r>
              <a:r>
                <a:rPr kumimoji="0" lang="en-US" altLang="zh-CN" b="1">
                  <a:effectLst>
                    <a:outerShdw blurRad="38100" dist="38100" dir="2700000" algn="tl">
                      <a:srgbClr val="C0C0C0"/>
                    </a:outerShdw>
                  </a:effectLst>
                </a:rPr>
                <a:t>)</a:t>
              </a:r>
            </a:p>
          </p:txBody>
        </p:sp>
        <p:sp>
          <p:nvSpPr>
            <p:cNvPr id="110711" name="Line 119"/>
            <p:cNvSpPr>
              <a:spLocks noChangeShapeType="1"/>
            </p:cNvSpPr>
            <p:nvPr/>
          </p:nvSpPr>
          <p:spPr bwMode="auto">
            <a:xfrm>
              <a:off x="2971" y="2220"/>
              <a:ext cx="373" cy="0"/>
            </a:xfrm>
            <a:prstGeom prst="line">
              <a:avLst/>
            </a:prstGeom>
            <a:noFill/>
            <a:ln w="19050">
              <a:solidFill>
                <a:srgbClr val="000000"/>
              </a:solidFill>
              <a:round/>
              <a:headEnd/>
              <a:tailEnd type="stealth" w="sm" len="med"/>
            </a:ln>
          </p:spPr>
          <p:txBody>
            <a:bodyPr/>
            <a:lstStyle/>
            <a:p>
              <a:endParaRPr lang="zh-CN" altLang="en-US"/>
            </a:p>
          </p:txBody>
        </p:sp>
        <p:sp>
          <p:nvSpPr>
            <p:cNvPr id="110712" name="Line 120"/>
            <p:cNvSpPr>
              <a:spLocks noChangeShapeType="1"/>
            </p:cNvSpPr>
            <p:nvPr/>
          </p:nvSpPr>
          <p:spPr bwMode="auto">
            <a:xfrm>
              <a:off x="5148" y="2213"/>
              <a:ext cx="204" cy="0"/>
            </a:xfrm>
            <a:prstGeom prst="line">
              <a:avLst/>
            </a:prstGeom>
            <a:noFill/>
            <a:ln w="19050">
              <a:solidFill>
                <a:srgbClr val="000000"/>
              </a:solidFill>
              <a:round/>
              <a:headEnd/>
              <a:tailEnd type="stealth" w="sm" len="med"/>
            </a:ln>
          </p:spPr>
          <p:txBody>
            <a:bodyPr/>
            <a:lstStyle/>
            <a:p>
              <a:endParaRPr lang="zh-CN" altLang="en-US"/>
            </a:p>
          </p:txBody>
        </p:sp>
        <p:sp>
          <p:nvSpPr>
            <p:cNvPr id="110713" name="Line 121"/>
            <p:cNvSpPr>
              <a:spLocks noChangeShapeType="1"/>
            </p:cNvSpPr>
            <p:nvPr/>
          </p:nvSpPr>
          <p:spPr bwMode="auto">
            <a:xfrm>
              <a:off x="4391" y="2230"/>
              <a:ext cx="249" cy="0"/>
            </a:xfrm>
            <a:prstGeom prst="line">
              <a:avLst/>
            </a:prstGeom>
            <a:noFill/>
            <a:ln w="19050">
              <a:solidFill>
                <a:srgbClr val="000000"/>
              </a:solidFill>
              <a:round/>
              <a:headEnd/>
              <a:tailEnd type="stealth" w="sm" len="med"/>
            </a:ln>
          </p:spPr>
          <p:txBody>
            <a:bodyPr/>
            <a:lstStyle/>
            <a:p>
              <a:endParaRPr lang="zh-CN" altLang="en-US"/>
            </a:p>
          </p:txBody>
        </p:sp>
        <p:sp>
          <p:nvSpPr>
            <p:cNvPr id="110714" name="Line 122"/>
            <p:cNvSpPr>
              <a:spLocks noChangeShapeType="1"/>
            </p:cNvSpPr>
            <p:nvPr/>
          </p:nvSpPr>
          <p:spPr bwMode="auto">
            <a:xfrm flipV="1">
              <a:off x="3407" y="2302"/>
              <a:ext cx="0" cy="465"/>
            </a:xfrm>
            <a:prstGeom prst="line">
              <a:avLst/>
            </a:prstGeom>
            <a:noFill/>
            <a:ln w="19050">
              <a:solidFill>
                <a:srgbClr val="000000"/>
              </a:solidFill>
              <a:round/>
              <a:headEnd/>
              <a:tailEnd type="stealth" w="sm" len="med"/>
            </a:ln>
          </p:spPr>
          <p:txBody>
            <a:bodyPr/>
            <a:lstStyle/>
            <a:p>
              <a:endParaRPr lang="zh-CN" altLang="en-US"/>
            </a:p>
          </p:txBody>
        </p:sp>
        <p:sp>
          <p:nvSpPr>
            <p:cNvPr id="110715" name="Line 123"/>
            <p:cNvSpPr>
              <a:spLocks noChangeShapeType="1"/>
            </p:cNvSpPr>
            <p:nvPr/>
          </p:nvSpPr>
          <p:spPr bwMode="auto">
            <a:xfrm>
              <a:off x="3492" y="2223"/>
              <a:ext cx="374" cy="0"/>
            </a:xfrm>
            <a:prstGeom prst="line">
              <a:avLst/>
            </a:prstGeom>
            <a:noFill/>
            <a:ln w="19050">
              <a:solidFill>
                <a:srgbClr val="000000"/>
              </a:solidFill>
              <a:round/>
              <a:headEnd/>
              <a:tailEnd type="stealth" w="sm" len="med"/>
            </a:ln>
          </p:spPr>
          <p:txBody>
            <a:bodyPr/>
            <a:lstStyle/>
            <a:p>
              <a:endParaRPr lang="zh-CN" altLang="en-US"/>
            </a:p>
          </p:txBody>
        </p:sp>
        <p:graphicFrame>
          <p:nvGraphicFramePr>
            <p:cNvPr id="110716" name="Object 124"/>
            <p:cNvGraphicFramePr>
              <a:graphicFrameLocks noChangeAspect="1"/>
            </p:cNvGraphicFramePr>
            <p:nvPr/>
          </p:nvGraphicFramePr>
          <p:xfrm>
            <a:off x="2948" y="1973"/>
            <a:ext cx="362" cy="233"/>
          </p:xfrm>
          <a:graphic>
            <a:graphicData uri="http://schemas.openxmlformats.org/presentationml/2006/ole">
              <mc:AlternateContent xmlns:mc="http://schemas.openxmlformats.org/markup-compatibility/2006">
                <mc:Choice xmlns:v="urn:schemas-microsoft-com:vml" Requires="v">
                  <p:oleObj spid="_x0000_s110942" name="Equation" r:id="rId3" imgW="317225" imgH="203024" progId="Equation.DSMT4">
                    <p:embed/>
                  </p:oleObj>
                </mc:Choice>
                <mc:Fallback>
                  <p:oleObj name="Equation" r:id="rId3" imgW="317225" imgH="203024" progId="Equation.DSMT4">
                    <p:embed/>
                    <p:pic>
                      <p:nvPicPr>
                        <p:cNvPr id="0" name="Picture 2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 y="1973"/>
                          <a:ext cx="362"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17" name="Object 125"/>
            <p:cNvGraphicFramePr>
              <a:graphicFrameLocks noChangeAspect="1"/>
            </p:cNvGraphicFramePr>
            <p:nvPr/>
          </p:nvGraphicFramePr>
          <p:xfrm>
            <a:off x="3265" y="2767"/>
            <a:ext cx="355" cy="227"/>
          </p:xfrm>
          <a:graphic>
            <a:graphicData uri="http://schemas.openxmlformats.org/presentationml/2006/ole">
              <mc:AlternateContent xmlns:mc="http://schemas.openxmlformats.org/markup-compatibility/2006">
                <mc:Choice xmlns:v="urn:schemas-microsoft-com:vml" Requires="v">
                  <p:oleObj spid="_x0000_s110943" name="Equation" r:id="rId5" imgW="317225" imgH="203024" progId="Equation.DSMT4">
                    <p:embed/>
                  </p:oleObj>
                </mc:Choice>
                <mc:Fallback>
                  <p:oleObj name="Equation" r:id="rId5" imgW="317225" imgH="203024" progId="Equation.DSMT4">
                    <p:embed/>
                    <p:pic>
                      <p:nvPicPr>
                        <p:cNvPr id="0" name="Picture 2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5" y="2767"/>
                          <a:ext cx="355"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18" name="Object 126"/>
            <p:cNvGraphicFramePr>
              <a:graphicFrameLocks noChangeAspect="1"/>
            </p:cNvGraphicFramePr>
            <p:nvPr/>
          </p:nvGraphicFramePr>
          <p:xfrm>
            <a:off x="5216" y="1996"/>
            <a:ext cx="362" cy="215"/>
          </p:xfrm>
          <a:graphic>
            <a:graphicData uri="http://schemas.openxmlformats.org/presentationml/2006/ole">
              <mc:AlternateContent xmlns:mc="http://schemas.openxmlformats.org/markup-compatibility/2006">
                <mc:Choice xmlns:v="urn:schemas-microsoft-com:vml" Requires="v">
                  <p:oleObj spid="_x0000_s110944" name="Equation" r:id="rId7" imgW="342751" imgH="203112" progId="Equation.DSMT4">
                    <p:embed/>
                  </p:oleObj>
                </mc:Choice>
                <mc:Fallback>
                  <p:oleObj name="Equation" r:id="rId7" imgW="342751" imgH="203112" progId="Equation.DSMT4">
                    <p:embed/>
                    <p:pic>
                      <p:nvPicPr>
                        <p:cNvPr id="0" name="Picture 2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6" y="1996"/>
                          <a:ext cx="362"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719" name="Rectangle 127"/>
            <p:cNvSpPr>
              <a:spLocks noChangeArrowheads="1"/>
            </p:cNvSpPr>
            <p:nvPr/>
          </p:nvSpPr>
          <p:spPr bwMode="auto">
            <a:xfrm>
              <a:off x="3220" y="2291"/>
              <a:ext cx="224" cy="144"/>
            </a:xfrm>
            <a:prstGeom prst="rect">
              <a:avLst/>
            </a:prstGeom>
            <a:noFill/>
            <a:ln w="19050">
              <a:noFill/>
              <a:miter lim="800000"/>
              <a:headEnd/>
              <a:tailEnd/>
            </a:ln>
          </p:spPr>
          <p:txBody>
            <a:bodyPr lIns="0" tIns="0" rIns="0" bIns="0">
              <a:spAutoFit/>
            </a:bodyPr>
            <a:lstStyle/>
            <a:p>
              <a:pPr algn="ctr"/>
              <a:r>
                <a:rPr kumimoji="0" lang="en-US" altLang="zh-CN" sz="1500" b="1">
                  <a:solidFill>
                    <a:srgbClr val="000000"/>
                  </a:solidFill>
                  <a:effectLst>
                    <a:outerShdw blurRad="38100" dist="38100" dir="2700000" algn="tl">
                      <a:srgbClr val="C0C0C0"/>
                    </a:outerShdw>
                  </a:effectLst>
                </a:rPr>
                <a:t>_</a:t>
              </a:r>
              <a:endParaRPr kumimoji="0" lang="en-US" altLang="zh-CN" sz="1800" b="1">
                <a:effectLst>
                  <a:outerShdw blurRad="38100" dist="38100" dir="2700000" algn="tl">
                    <a:srgbClr val="C0C0C0"/>
                  </a:outerShdw>
                </a:effectLst>
                <a:latin typeface="Arial" charset="0"/>
              </a:endParaRPr>
            </a:p>
          </p:txBody>
        </p:sp>
        <p:sp>
          <p:nvSpPr>
            <p:cNvPr id="110720" name="Text Box 128"/>
            <p:cNvSpPr txBox="1">
              <a:spLocks noChangeArrowheads="1"/>
            </p:cNvSpPr>
            <p:nvPr/>
          </p:nvSpPr>
          <p:spPr bwMode="auto">
            <a:xfrm>
              <a:off x="4535" y="2381"/>
              <a:ext cx="862" cy="231"/>
            </a:xfrm>
            <a:prstGeom prst="rect">
              <a:avLst/>
            </a:prstGeom>
            <a:noFill/>
            <a:ln w="9525">
              <a:noFill/>
              <a:miter lim="800000"/>
              <a:headEnd/>
              <a:tailEnd/>
            </a:ln>
            <a:effectLst/>
          </p:spPr>
          <p:txBody>
            <a:bodyPr>
              <a:spAutoFit/>
            </a:bodyPr>
            <a:lstStyle/>
            <a:p>
              <a:pPr algn="ctr">
                <a:spcBef>
                  <a:spcPct val="50000"/>
                </a:spcBef>
              </a:pPr>
              <a:r>
                <a:rPr kumimoji="0" lang="en-US" altLang="zh-CN" sz="1800" b="1">
                  <a:effectLst>
                    <a:outerShdw blurRad="38100" dist="38100" dir="2700000" algn="tl">
                      <a:srgbClr val="C0C0C0"/>
                    </a:outerShdw>
                  </a:effectLst>
                  <a:latin typeface="Arial" charset="0"/>
                </a:rPr>
                <a:t>PD</a:t>
              </a:r>
              <a:r>
                <a:rPr kumimoji="0" lang="zh-CN" altLang="en-US" sz="1800" b="1">
                  <a:effectLst>
                    <a:outerShdw blurRad="38100" dist="38100" dir="2700000" algn="tl">
                      <a:srgbClr val="C0C0C0"/>
                    </a:outerShdw>
                  </a:effectLst>
                  <a:latin typeface="Arial" charset="0"/>
                </a:rPr>
                <a:t>控制器</a:t>
              </a:r>
            </a:p>
          </p:txBody>
        </p:sp>
        <p:graphicFrame>
          <p:nvGraphicFramePr>
            <p:cNvPr id="110721" name="Object 129"/>
            <p:cNvGraphicFramePr>
              <a:graphicFrameLocks noChangeAspect="1"/>
            </p:cNvGraphicFramePr>
            <p:nvPr/>
          </p:nvGraphicFramePr>
          <p:xfrm>
            <a:off x="3470" y="1973"/>
            <a:ext cx="377" cy="233"/>
          </p:xfrm>
          <a:graphic>
            <a:graphicData uri="http://schemas.openxmlformats.org/presentationml/2006/ole">
              <mc:AlternateContent xmlns:mc="http://schemas.openxmlformats.org/markup-compatibility/2006">
                <mc:Choice xmlns:v="urn:schemas-microsoft-com:vml" Requires="v">
                  <p:oleObj spid="_x0000_s110945" name="Equation" r:id="rId9" imgW="330057" imgH="203112" progId="Equation.DSMT4">
                    <p:embed/>
                  </p:oleObj>
                </mc:Choice>
                <mc:Fallback>
                  <p:oleObj name="Equation" r:id="rId9" imgW="330057" imgH="203112" progId="Equation.DSMT4">
                    <p:embed/>
                    <p:pic>
                      <p:nvPicPr>
                        <p:cNvPr id="0" name="Picture 2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0" y="1973"/>
                          <a:ext cx="377"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22" name="Object 130"/>
            <p:cNvGraphicFramePr>
              <a:graphicFrameLocks noChangeAspect="1"/>
            </p:cNvGraphicFramePr>
            <p:nvPr/>
          </p:nvGraphicFramePr>
          <p:xfrm>
            <a:off x="3878" y="2019"/>
            <a:ext cx="498" cy="477"/>
          </p:xfrm>
          <a:graphic>
            <a:graphicData uri="http://schemas.openxmlformats.org/presentationml/2006/ole">
              <mc:AlternateContent xmlns:mc="http://schemas.openxmlformats.org/markup-compatibility/2006">
                <mc:Choice xmlns:v="urn:schemas-microsoft-com:vml" Requires="v">
                  <p:oleObj spid="_x0000_s110946" name="公式" r:id="rId11" imgW="304668" imgH="291973" progId="Equation.3">
                    <p:embed/>
                  </p:oleObj>
                </mc:Choice>
                <mc:Fallback>
                  <p:oleObj name="公式" r:id="rId11" imgW="304668" imgH="291973" progId="Equation.3">
                    <p:embed/>
                    <p:pic>
                      <p:nvPicPr>
                        <p:cNvPr id="0" name="Picture 2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8" y="2019"/>
                          <a:ext cx="498" cy="47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0723" name="Text Box 131"/>
          <p:cNvSpPr txBox="1">
            <a:spLocks noChangeArrowheads="1"/>
          </p:cNvSpPr>
          <p:nvPr/>
        </p:nvSpPr>
        <p:spPr bwMode="auto">
          <a:xfrm>
            <a:off x="2627313" y="4437063"/>
            <a:ext cx="2087562" cy="396875"/>
          </a:xfrm>
          <a:prstGeom prst="rect">
            <a:avLst/>
          </a:prstGeom>
          <a:noFill/>
          <a:ln w="9525">
            <a:noFill/>
            <a:miter lim="800000"/>
            <a:headEnd/>
            <a:tailEnd/>
          </a:ln>
          <a:effectLst/>
        </p:spPr>
        <p:txBody>
          <a:bodyPr>
            <a:spAutoFit/>
          </a:bodyPr>
          <a:lstStyle/>
          <a:p>
            <a:pPr algn="ctr">
              <a:spcBef>
                <a:spcPct val="50000"/>
              </a:spcBef>
            </a:pPr>
            <a:r>
              <a:rPr kumimoji="0" lang="zh-CN" altLang="en-US" b="1">
                <a:solidFill>
                  <a:srgbClr val="0033CC"/>
                </a:solidFill>
                <a:effectLst>
                  <a:outerShdw blurRad="38100" dist="38100" dir="2700000" algn="tl">
                    <a:srgbClr val="C0C0C0"/>
                  </a:outerShdw>
                </a:effectLst>
              </a:rPr>
              <a:t>输出微分先行</a:t>
            </a:r>
          </a:p>
        </p:txBody>
      </p:sp>
      <p:grpSp>
        <p:nvGrpSpPr>
          <p:cNvPr id="110724" name="Group 132"/>
          <p:cNvGrpSpPr>
            <a:grpSpLocks/>
          </p:cNvGrpSpPr>
          <p:nvPr/>
        </p:nvGrpSpPr>
        <p:grpSpPr bwMode="auto">
          <a:xfrm>
            <a:off x="827088" y="3321050"/>
            <a:ext cx="3195637" cy="2593975"/>
            <a:chOff x="521" y="1979"/>
            <a:chExt cx="2013" cy="1634"/>
          </a:xfrm>
        </p:grpSpPr>
        <p:sp>
          <p:nvSpPr>
            <p:cNvPr id="110725" name="Text Box 133"/>
            <p:cNvSpPr txBox="1">
              <a:spLocks noChangeArrowheads="1"/>
            </p:cNvSpPr>
            <p:nvPr/>
          </p:nvSpPr>
          <p:spPr bwMode="auto">
            <a:xfrm>
              <a:off x="1320" y="2098"/>
              <a:ext cx="449" cy="303"/>
            </a:xfrm>
            <a:prstGeom prst="rect">
              <a:avLst/>
            </a:prstGeom>
            <a:solidFill>
              <a:srgbClr val="FFFFFF"/>
            </a:solidFill>
            <a:ln w="9525">
              <a:no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10726" name="Text Box 134"/>
            <p:cNvSpPr txBox="1">
              <a:spLocks noChangeArrowheads="1"/>
            </p:cNvSpPr>
            <p:nvPr/>
          </p:nvSpPr>
          <p:spPr bwMode="auto">
            <a:xfrm>
              <a:off x="644" y="2004"/>
              <a:ext cx="469" cy="303"/>
            </a:xfrm>
            <a:prstGeom prst="rect">
              <a:avLst/>
            </a:prstGeom>
            <a:solidFill>
              <a:srgbClr val="FFFFFF"/>
            </a:solidFill>
            <a:ln w="9525">
              <a:no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10727" name="Text Box 135"/>
            <p:cNvSpPr txBox="1">
              <a:spLocks noChangeArrowheads="1"/>
            </p:cNvSpPr>
            <p:nvPr/>
          </p:nvSpPr>
          <p:spPr bwMode="auto">
            <a:xfrm>
              <a:off x="1100" y="2004"/>
              <a:ext cx="460" cy="303"/>
            </a:xfrm>
            <a:prstGeom prst="rect">
              <a:avLst/>
            </a:prstGeom>
            <a:solidFill>
              <a:srgbClr val="FFFFFF"/>
            </a:solidFill>
            <a:ln w="9525">
              <a:no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10728" name="Text Box 136"/>
            <p:cNvSpPr txBox="1">
              <a:spLocks noChangeArrowheads="1"/>
            </p:cNvSpPr>
            <p:nvPr/>
          </p:nvSpPr>
          <p:spPr bwMode="auto">
            <a:xfrm>
              <a:off x="997" y="2227"/>
              <a:ext cx="449" cy="474"/>
            </a:xfrm>
            <a:prstGeom prst="rect">
              <a:avLst/>
            </a:prstGeom>
            <a:solidFill>
              <a:srgbClr val="FFFFFF"/>
            </a:solidFill>
            <a:ln w="9525">
              <a:no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10729" name="Text Box 137"/>
            <p:cNvSpPr txBox="1">
              <a:spLocks noChangeArrowheads="1"/>
            </p:cNvSpPr>
            <p:nvPr/>
          </p:nvSpPr>
          <p:spPr bwMode="auto">
            <a:xfrm>
              <a:off x="2076" y="2015"/>
              <a:ext cx="458" cy="292"/>
            </a:xfrm>
            <a:prstGeom prst="rect">
              <a:avLst/>
            </a:prstGeom>
            <a:solidFill>
              <a:srgbClr val="FFFFFF"/>
            </a:solidFill>
            <a:ln w="9525">
              <a:no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10730" name="AutoShape 138"/>
            <p:cNvSpPr>
              <a:spLocks noChangeArrowheads="1"/>
            </p:cNvSpPr>
            <p:nvPr/>
          </p:nvSpPr>
          <p:spPr bwMode="auto">
            <a:xfrm>
              <a:off x="989" y="2216"/>
              <a:ext cx="157" cy="172"/>
            </a:xfrm>
            <a:prstGeom prst="flowChartSummingJunction">
              <a:avLst/>
            </a:prstGeom>
            <a:solidFill>
              <a:srgbClr val="FFFFFF"/>
            </a:solidFill>
            <a:ln w="19050">
              <a:solidFill>
                <a:srgbClr val="000000"/>
              </a:solidFill>
              <a:round/>
              <a:headEnd/>
              <a:tailEnd/>
            </a:ln>
          </p:spPr>
          <p:txBody>
            <a:bodyPr/>
            <a:lstStyle/>
            <a:p>
              <a:endParaRPr lang="zh-CN" altLang="en-US"/>
            </a:p>
          </p:txBody>
        </p:sp>
        <p:sp>
          <p:nvSpPr>
            <p:cNvPr id="110731" name="Line 139"/>
            <p:cNvSpPr>
              <a:spLocks noChangeShapeType="1"/>
            </p:cNvSpPr>
            <p:nvPr/>
          </p:nvSpPr>
          <p:spPr bwMode="auto">
            <a:xfrm>
              <a:off x="626" y="2291"/>
              <a:ext cx="373" cy="0"/>
            </a:xfrm>
            <a:prstGeom prst="line">
              <a:avLst/>
            </a:prstGeom>
            <a:noFill/>
            <a:ln w="19050">
              <a:solidFill>
                <a:srgbClr val="000000"/>
              </a:solidFill>
              <a:round/>
              <a:headEnd/>
              <a:tailEnd type="stealth" w="sm" len="med"/>
            </a:ln>
          </p:spPr>
          <p:txBody>
            <a:bodyPr/>
            <a:lstStyle/>
            <a:p>
              <a:endParaRPr lang="zh-CN" altLang="en-US"/>
            </a:p>
          </p:txBody>
        </p:sp>
        <p:sp>
          <p:nvSpPr>
            <p:cNvPr id="110732" name="Line 140"/>
            <p:cNvSpPr>
              <a:spLocks noChangeShapeType="1"/>
            </p:cNvSpPr>
            <p:nvPr/>
          </p:nvSpPr>
          <p:spPr bwMode="auto">
            <a:xfrm flipV="1">
              <a:off x="1088" y="3136"/>
              <a:ext cx="0" cy="261"/>
            </a:xfrm>
            <a:prstGeom prst="line">
              <a:avLst/>
            </a:prstGeom>
            <a:noFill/>
            <a:ln w="19050">
              <a:solidFill>
                <a:srgbClr val="000000"/>
              </a:solidFill>
              <a:round/>
              <a:headEnd/>
              <a:tailEnd type="stealth" w="sm" len="med"/>
            </a:ln>
          </p:spPr>
          <p:txBody>
            <a:bodyPr/>
            <a:lstStyle/>
            <a:p>
              <a:endParaRPr lang="zh-CN" altLang="en-US"/>
            </a:p>
          </p:txBody>
        </p:sp>
        <p:sp>
          <p:nvSpPr>
            <p:cNvPr id="110733" name="Line 141"/>
            <p:cNvSpPr>
              <a:spLocks noChangeShapeType="1"/>
            </p:cNvSpPr>
            <p:nvPr/>
          </p:nvSpPr>
          <p:spPr bwMode="auto">
            <a:xfrm>
              <a:off x="1134" y="2301"/>
              <a:ext cx="374" cy="0"/>
            </a:xfrm>
            <a:prstGeom prst="line">
              <a:avLst/>
            </a:prstGeom>
            <a:noFill/>
            <a:ln w="19050">
              <a:solidFill>
                <a:srgbClr val="000000"/>
              </a:solidFill>
              <a:round/>
              <a:headEnd/>
              <a:tailEnd type="stealth" w="sm" len="med"/>
            </a:ln>
          </p:spPr>
          <p:txBody>
            <a:bodyPr/>
            <a:lstStyle/>
            <a:p>
              <a:endParaRPr lang="zh-CN" altLang="en-US"/>
            </a:p>
          </p:txBody>
        </p:sp>
        <p:graphicFrame>
          <p:nvGraphicFramePr>
            <p:cNvPr id="110734" name="Object 142"/>
            <p:cNvGraphicFramePr>
              <a:graphicFrameLocks noChangeAspect="1"/>
            </p:cNvGraphicFramePr>
            <p:nvPr/>
          </p:nvGraphicFramePr>
          <p:xfrm>
            <a:off x="521" y="2048"/>
            <a:ext cx="363" cy="233"/>
          </p:xfrm>
          <a:graphic>
            <a:graphicData uri="http://schemas.openxmlformats.org/presentationml/2006/ole">
              <mc:AlternateContent xmlns:mc="http://schemas.openxmlformats.org/markup-compatibility/2006">
                <mc:Choice xmlns:v="urn:schemas-microsoft-com:vml" Requires="v">
                  <p:oleObj spid="_x0000_s110947" name="Equation" r:id="rId13" imgW="317225" imgH="203024" progId="Equation.DSMT4">
                    <p:embed/>
                  </p:oleObj>
                </mc:Choice>
                <mc:Fallback>
                  <p:oleObj name="Equation" r:id="rId13" imgW="317225" imgH="203024" progId="Equation.DSMT4">
                    <p:embed/>
                    <p:pic>
                      <p:nvPicPr>
                        <p:cNvPr id="0" name="Picture 2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 y="2048"/>
                          <a:ext cx="363"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35" name="Object 143"/>
            <p:cNvGraphicFramePr>
              <a:graphicFrameLocks noChangeAspect="1"/>
            </p:cNvGraphicFramePr>
            <p:nvPr/>
          </p:nvGraphicFramePr>
          <p:xfrm>
            <a:off x="929" y="3386"/>
            <a:ext cx="355" cy="227"/>
          </p:xfrm>
          <a:graphic>
            <a:graphicData uri="http://schemas.openxmlformats.org/presentationml/2006/ole">
              <mc:AlternateContent xmlns:mc="http://schemas.openxmlformats.org/markup-compatibility/2006">
                <mc:Choice xmlns:v="urn:schemas-microsoft-com:vml" Requires="v">
                  <p:oleObj spid="_x0000_s110948" name="Equation" r:id="rId15" imgW="317225" imgH="203024" progId="Equation.DSMT4">
                    <p:embed/>
                  </p:oleObj>
                </mc:Choice>
                <mc:Fallback>
                  <p:oleObj name="Equation" r:id="rId15" imgW="317225" imgH="203024" progId="Equation.DSMT4">
                    <p:embed/>
                    <p:pic>
                      <p:nvPicPr>
                        <p:cNvPr id="0" name="Picture 2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9" y="3386"/>
                          <a:ext cx="355"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36" name="Object 144"/>
            <p:cNvGraphicFramePr>
              <a:graphicFrameLocks noChangeAspect="1"/>
            </p:cNvGraphicFramePr>
            <p:nvPr/>
          </p:nvGraphicFramePr>
          <p:xfrm>
            <a:off x="2086" y="2048"/>
            <a:ext cx="362" cy="215"/>
          </p:xfrm>
          <a:graphic>
            <a:graphicData uri="http://schemas.openxmlformats.org/presentationml/2006/ole">
              <mc:AlternateContent xmlns:mc="http://schemas.openxmlformats.org/markup-compatibility/2006">
                <mc:Choice xmlns:v="urn:schemas-microsoft-com:vml" Requires="v">
                  <p:oleObj spid="_x0000_s110949" name="Equation" r:id="rId17" imgW="342751" imgH="203112" progId="Equation.DSMT4">
                    <p:embed/>
                  </p:oleObj>
                </mc:Choice>
                <mc:Fallback>
                  <p:oleObj name="Equation" r:id="rId17" imgW="342751" imgH="203112" progId="Equation.DSMT4">
                    <p:embed/>
                    <p:pic>
                      <p:nvPicPr>
                        <p:cNvPr id="0" name="Picture 2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86" y="2048"/>
                          <a:ext cx="362"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737" name="Rectangle 145"/>
            <p:cNvSpPr>
              <a:spLocks noChangeArrowheads="1"/>
            </p:cNvSpPr>
            <p:nvPr/>
          </p:nvSpPr>
          <p:spPr bwMode="auto">
            <a:xfrm>
              <a:off x="1156" y="2321"/>
              <a:ext cx="60" cy="144"/>
            </a:xfrm>
            <a:prstGeom prst="rect">
              <a:avLst/>
            </a:prstGeom>
            <a:noFill/>
            <a:ln w="9525">
              <a:noFill/>
              <a:miter lim="800000"/>
              <a:headEnd/>
              <a:tailEnd/>
            </a:ln>
          </p:spPr>
          <p:txBody>
            <a:bodyPr wrap="none" lIns="0" tIns="0" rIns="0" bIns="0">
              <a:spAutoFit/>
            </a:bodyPr>
            <a:lstStyle/>
            <a:p>
              <a:pPr algn="ctr"/>
              <a:r>
                <a:rPr kumimoji="0" lang="en-US" altLang="zh-CN" sz="1500" b="1">
                  <a:solidFill>
                    <a:srgbClr val="000000"/>
                  </a:solidFill>
                  <a:effectLst>
                    <a:outerShdw blurRad="38100" dist="38100" dir="2700000" algn="tl">
                      <a:srgbClr val="C0C0C0"/>
                    </a:outerShdw>
                  </a:effectLst>
                </a:rPr>
                <a:t>_</a:t>
              </a:r>
              <a:endParaRPr kumimoji="0" lang="en-US" altLang="zh-CN" sz="1800" b="1">
                <a:effectLst>
                  <a:outerShdw blurRad="38100" dist="38100" dir="2700000" algn="tl">
                    <a:srgbClr val="C0C0C0"/>
                  </a:outerShdw>
                </a:effectLst>
                <a:latin typeface="Arial" charset="0"/>
              </a:endParaRPr>
            </a:p>
          </p:txBody>
        </p:sp>
        <p:sp>
          <p:nvSpPr>
            <p:cNvPr id="110738" name="Line 146"/>
            <p:cNvSpPr>
              <a:spLocks noChangeShapeType="1"/>
            </p:cNvSpPr>
            <p:nvPr/>
          </p:nvSpPr>
          <p:spPr bwMode="auto">
            <a:xfrm>
              <a:off x="1061" y="2388"/>
              <a:ext cx="0" cy="272"/>
            </a:xfrm>
            <a:prstGeom prst="line">
              <a:avLst/>
            </a:prstGeom>
            <a:noFill/>
            <a:ln w="19050">
              <a:solidFill>
                <a:schemeClr val="tx1"/>
              </a:solidFill>
              <a:round/>
              <a:headEnd type="triangle" w="med" len="med"/>
              <a:tailEnd/>
            </a:ln>
            <a:effectLst/>
          </p:spPr>
          <p:txBody>
            <a:bodyPr/>
            <a:lstStyle/>
            <a:p>
              <a:endParaRPr lang="zh-CN" altLang="en-US"/>
            </a:p>
          </p:txBody>
        </p:sp>
        <p:graphicFrame>
          <p:nvGraphicFramePr>
            <p:cNvPr id="110739" name="Object 147"/>
            <p:cNvGraphicFramePr>
              <a:graphicFrameLocks noChangeAspect="1"/>
            </p:cNvGraphicFramePr>
            <p:nvPr/>
          </p:nvGraphicFramePr>
          <p:xfrm>
            <a:off x="1115" y="1979"/>
            <a:ext cx="377" cy="233"/>
          </p:xfrm>
          <a:graphic>
            <a:graphicData uri="http://schemas.openxmlformats.org/presentationml/2006/ole">
              <mc:AlternateContent xmlns:mc="http://schemas.openxmlformats.org/markup-compatibility/2006">
                <mc:Choice xmlns:v="urn:schemas-microsoft-com:vml" Requires="v">
                  <p:oleObj spid="_x0000_s110950" name="Equation" r:id="rId19" imgW="330057" imgH="203112" progId="Equation.DSMT4">
                    <p:embed/>
                  </p:oleObj>
                </mc:Choice>
                <mc:Fallback>
                  <p:oleObj name="Equation" r:id="rId19" imgW="330057" imgH="203112" progId="Equation.DSMT4">
                    <p:embed/>
                    <p:pic>
                      <p:nvPicPr>
                        <p:cNvPr id="0" name="Picture 2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5" y="1979"/>
                          <a:ext cx="377"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740" name="Text Box 148"/>
            <p:cNvSpPr txBox="1">
              <a:spLocks noChangeArrowheads="1"/>
            </p:cNvSpPr>
            <p:nvPr/>
          </p:nvSpPr>
          <p:spPr bwMode="auto">
            <a:xfrm>
              <a:off x="1360" y="2456"/>
              <a:ext cx="862" cy="231"/>
            </a:xfrm>
            <a:prstGeom prst="rect">
              <a:avLst/>
            </a:prstGeom>
            <a:noFill/>
            <a:ln w="9525">
              <a:noFill/>
              <a:miter lim="800000"/>
              <a:headEnd/>
              <a:tailEnd/>
            </a:ln>
            <a:effectLst/>
          </p:spPr>
          <p:txBody>
            <a:bodyPr>
              <a:spAutoFit/>
            </a:bodyPr>
            <a:lstStyle/>
            <a:p>
              <a:pPr algn="ctr">
                <a:spcBef>
                  <a:spcPct val="50000"/>
                </a:spcBef>
              </a:pPr>
              <a:r>
                <a:rPr kumimoji="0" lang="en-US" altLang="zh-CN" sz="1800" b="1">
                  <a:effectLst>
                    <a:outerShdw blurRad="38100" dist="38100" dir="2700000" algn="tl">
                      <a:srgbClr val="C0C0C0"/>
                    </a:outerShdw>
                  </a:effectLst>
                  <a:latin typeface="Arial" charset="0"/>
                </a:rPr>
                <a:t>PI</a:t>
              </a:r>
              <a:r>
                <a:rPr kumimoji="0" lang="zh-CN" altLang="en-US" sz="1800" b="1">
                  <a:effectLst>
                    <a:outerShdw blurRad="38100" dist="38100" dir="2700000" algn="tl">
                      <a:srgbClr val="C0C0C0"/>
                    </a:outerShdw>
                  </a:effectLst>
                  <a:latin typeface="Arial" charset="0"/>
                </a:rPr>
                <a:t>控制器</a:t>
              </a:r>
            </a:p>
          </p:txBody>
        </p:sp>
        <p:graphicFrame>
          <p:nvGraphicFramePr>
            <p:cNvPr id="110741" name="Object 149"/>
            <p:cNvGraphicFramePr>
              <a:graphicFrameLocks noChangeAspect="1"/>
            </p:cNvGraphicFramePr>
            <p:nvPr/>
          </p:nvGraphicFramePr>
          <p:xfrm>
            <a:off x="816" y="2660"/>
            <a:ext cx="498" cy="477"/>
          </p:xfrm>
          <a:graphic>
            <a:graphicData uri="http://schemas.openxmlformats.org/presentationml/2006/ole">
              <mc:AlternateContent xmlns:mc="http://schemas.openxmlformats.org/markup-compatibility/2006">
                <mc:Choice xmlns:v="urn:schemas-microsoft-com:vml" Requires="v">
                  <p:oleObj spid="_x0000_s110951" name="公式" r:id="rId20" imgW="304668" imgH="291973" progId="Equation.3">
                    <p:embed/>
                  </p:oleObj>
                </mc:Choice>
                <mc:Fallback>
                  <p:oleObj name="公式" r:id="rId20" imgW="304668" imgH="291973" progId="Equation.3">
                    <p:embed/>
                    <p:pic>
                      <p:nvPicPr>
                        <p:cNvPr id="0" name="Picture 2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6" y="2660"/>
                          <a:ext cx="498" cy="47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742" name="Line 150"/>
            <p:cNvSpPr>
              <a:spLocks noChangeShapeType="1"/>
            </p:cNvSpPr>
            <p:nvPr/>
          </p:nvSpPr>
          <p:spPr bwMode="auto">
            <a:xfrm>
              <a:off x="2018" y="2297"/>
              <a:ext cx="373" cy="0"/>
            </a:xfrm>
            <a:prstGeom prst="line">
              <a:avLst/>
            </a:prstGeom>
            <a:noFill/>
            <a:ln w="19050">
              <a:solidFill>
                <a:srgbClr val="000000"/>
              </a:solidFill>
              <a:round/>
              <a:headEnd/>
              <a:tailEnd type="stealth" w="sm" len="med"/>
            </a:ln>
          </p:spPr>
          <p:txBody>
            <a:bodyPr/>
            <a:lstStyle/>
            <a:p>
              <a:endParaRPr lang="zh-CN" altLang="en-US"/>
            </a:p>
          </p:txBody>
        </p:sp>
        <p:sp>
          <p:nvSpPr>
            <p:cNvPr id="110743" name="Text Box 151"/>
            <p:cNvSpPr txBox="1">
              <a:spLocks noChangeArrowheads="1"/>
            </p:cNvSpPr>
            <p:nvPr/>
          </p:nvSpPr>
          <p:spPr bwMode="auto">
            <a:xfrm>
              <a:off x="1496" y="2138"/>
              <a:ext cx="516" cy="313"/>
            </a:xfrm>
            <a:prstGeom prst="rect">
              <a:avLst/>
            </a:prstGeom>
            <a:solidFill>
              <a:srgbClr val="FFFFFF"/>
            </a:solidFill>
            <a:ln w="19050">
              <a:solidFill>
                <a:srgbClr val="000000"/>
              </a:solidFill>
              <a:miter lim="800000"/>
              <a:headEnd/>
              <a:tailEnd/>
            </a:ln>
          </p:spPr>
          <p:txBody>
            <a:bodyPr/>
            <a:lstStyle/>
            <a:p>
              <a:pPr algn="ctr"/>
              <a:r>
                <a:rPr kumimoji="0" lang="en-US" altLang="zh-CN" b="1" i="1">
                  <a:effectLst>
                    <a:outerShdw blurRad="38100" dist="38100" dir="2700000" algn="tl">
                      <a:srgbClr val="C0C0C0"/>
                    </a:outerShdw>
                  </a:effectLst>
                </a:rPr>
                <a:t>D</a:t>
              </a:r>
              <a:r>
                <a:rPr kumimoji="0" lang="en-US" altLang="zh-CN" b="1">
                  <a:effectLst>
                    <a:outerShdw blurRad="38100" dist="38100" dir="2700000" algn="tl">
                      <a:srgbClr val="C0C0C0"/>
                    </a:outerShdw>
                  </a:effectLst>
                </a:rPr>
                <a:t>(</a:t>
              </a:r>
              <a:r>
                <a:rPr kumimoji="0" lang="en-US" altLang="zh-CN" b="1" i="1">
                  <a:effectLst>
                    <a:outerShdw blurRad="38100" dist="38100" dir="2700000" algn="tl">
                      <a:srgbClr val="C0C0C0"/>
                    </a:outerShdw>
                  </a:effectLst>
                </a:rPr>
                <a:t>s</a:t>
              </a:r>
              <a:r>
                <a:rPr kumimoji="0" lang="en-US" altLang="zh-CN" b="1">
                  <a:effectLst>
                    <a:outerShdw blurRad="38100" dist="38100" dir="2700000" algn="tl">
                      <a:srgbClr val="C0C0C0"/>
                    </a:outerShdw>
                  </a:effectLst>
                </a:rPr>
                <a:t>)</a:t>
              </a:r>
            </a:p>
          </p:txBody>
        </p:sp>
      </p:grpSp>
      <p:sp>
        <p:nvSpPr>
          <p:cNvPr id="110744" name="AutoShape 152"/>
          <p:cNvSpPr>
            <a:spLocks noChangeArrowheads="1"/>
          </p:cNvSpPr>
          <p:nvPr/>
        </p:nvSpPr>
        <p:spPr bwMode="auto">
          <a:xfrm>
            <a:off x="1943100" y="5302250"/>
            <a:ext cx="3421063" cy="1439863"/>
          </a:xfrm>
          <a:prstGeom prst="cloudCallout">
            <a:avLst>
              <a:gd name="adj1" fmla="val -41370"/>
              <a:gd name="adj2" fmla="val -85722"/>
            </a:avLst>
          </a:prstGeom>
          <a:solidFill>
            <a:schemeClr val="accent1"/>
          </a:solidFill>
          <a:ln w="9525">
            <a:noFill/>
            <a:round/>
            <a:headEnd/>
            <a:tailEnd/>
          </a:ln>
          <a:effectLst/>
        </p:spPr>
        <p:txBody>
          <a:bodyPr/>
          <a:lstStyle/>
          <a:p>
            <a:pPr algn="just"/>
            <a:r>
              <a:rPr lang="zh-CN" altLang="en-US" sz="1800" b="1">
                <a:solidFill>
                  <a:srgbClr val="0033CC"/>
                </a:solidFill>
              </a:rPr>
              <a:t>适合于给定值频繁升降的场合，可以避免升降给定值所引起的超调量过大。 </a:t>
            </a:r>
          </a:p>
        </p:txBody>
      </p:sp>
      <p:sp>
        <p:nvSpPr>
          <p:cNvPr id="110745" name="AutoShape 153"/>
          <p:cNvSpPr>
            <a:spLocks noChangeArrowheads="1"/>
          </p:cNvSpPr>
          <p:nvPr/>
        </p:nvSpPr>
        <p:spPr bwMode="auto">
          <a:xfrm>
            <a:off x="6011863" y="4906963"/>
            <a:ext cx="2844800" cy="1079500"/>
          </a:xfrm>
          <a:prstGeom prst="cloudCallout">
            <a:avLst>
              <a:gd name="adj1" fmla="val -30806"/>
              <a:gd name="adj2" fmla="val -98676"/>
            </a:avLst>
          </a:prstGeom>
          <a:solidFill>
            <a:schemeClr val="accent1"/>
          </a:solidFill>
          <a:ln w="9525">
            <a:noFill/>
            <a:round/>
            <a:headEnd/>
            <a:tailEnd/>
          </a:ln>
          <a:effectLst/>
        </p:spPr>
        <p:txBody>
          <a:bodyPr/>
          <a:lstStyle/>
          <a:p>
            <a:pPr algn="just"/>
            <a:r>
              <a:rPr lang="zh-CN" altLang="en-US" sz="1800" b="1">
                <a:solidFill>
                  <a:srgbClr val="0033CC"/>
                </a:solidFill>
              </a:rPr>
              <a:t>适用于串级控制的副控制回路。 </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0744"/>
                                        </p:tgtEl>
                                        <p:attrNameLst>
                                          <p:attrName>style.visibility</p:attrName>
                                        </p:attrNameLst>
                                      </p:cBhvr>
                                      <p:to>
                                        <p:strVal val="visible"/>
                                      </p:to>
                                    </p:set>
                                    <p:animEffect transition="in" filter="checkerboard(across)">
                                      <p:cBhvr>
                                        <p:cTn id="7" dur="500"/>
                                        <p:tgtEl>
                                          <p:spTgt spid="11074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0745"/>
                                        </p:tgtEl>
                                        <p:attrNameLst>
                                          <p:attrName>style.visibility</p:attrName>
                                        </p:attrNameLst>
                                      </p:cBhvr>
                                      <p:to>
                                        <p:strVal val="visible"/>
                                      </p:to>
                                    </p:set>
                                    <p:animEffect transition="in" filter="diamond(in)">
                                      <p:cBhvr>
                                        <p:cTn id="12" dur="2000"/>
                                        <p:tgtEl>
                                          <p:spTgt spid="110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44" grpId="0" animBg="1"/>
      <p:bldP spid="11074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68" name="Object 4"/>
          <p:cNvGraphicFramePr>
            <a:graphicFrameLocks noChangeAspect="1"/>
          </p:cNvGraphicFramePr>
          <p:nvPr/>
        </p:nvGraphicFramePr>
        <p:xfrm>
          <a:off x="539750" y="3217863"/>
          <a:ext cx="8242300" cy="931862"/>
        </p:xfrm>
        <a:graphic>
          <a:graphicData uri="http://schemas.openxmlformats.org/presentationml/2006/ole">
            <mc:AlternateContent xmlns:mc="http://schemas.openxmlformats.org/markup-compatibility/2006">
              <mc:Choice xmlns:v="urn:schemas-microsoft-com:vml" Requires="v">
                <p:oleObj spid="_x0000_s113936" name="Equation" r:id="rId3" imgW="3327400" imgH="431800" progId="Equation.DSMT4">
                  <p:embed/>
                </p:oleObj>
              </mc:Choice>
              <mc:Fallback>
                <p:oleObj name="Equation" r:id="rId3" imgW="3327400" imgH="431800" progId="Equation.DSMT4">
                  <p:embed/>
                  <p:pic>
                    <p:nvPicPr>
                      <p:cNvPr id="0" name="Picture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217863"/>
                        <a:ext cx="8242300"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69" name="Object 5"/>
          <p:cNvGraphicFramePr>
            <a:graphicFrameLocks noChangeAspect="1"/>
          </p:cNvGraphicFramePr>
          <p:nvPr/>
        </p:nvGraphicFramePr>
        <p:xfrm>
          <a:off x="900113" y="2278063"/>
          <a:ext cx="6954837" cy="931862"/>
        </p:xfrm>
        <a:graphic>
          <a:graphicData uri="http://schemas.openxmlformats.org/presentationml/2006/ole">
            <mc:AlternateContent xmlns:mc="http://schemas.openxmlformats.org/markup-compatibility/2006">
              <mc:Choice xmlns:v="urn:schemas-microsoft-com:vml" Requires="v">
                <p:oleObj spid="_x0000_s113937" name="Equation" r:id="rId5" imgW="2806700" imgH="431800" progId="Equation.DSMT4">
                  <p:embed/>
                </p:oleObj>
              </mc:Choice>
              <mc:Fallback>
                <p:oleObj name="Equation" r:id="rId5" imgW="2806700" imgH="431800" progId="Equation.DSMT4">
                  <p:embed/>
                  <p:pic>
                    <p:nvPicPr>
                      <p:cNvPr id="0" name="Picture 1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278063"/>
                        <a:ext cx="6954837"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3670" name="Group 6"/>
          <p:cNvGrpSpPr>
            <a:grpSpLocks/>
          </p:cNvGrpSpPr>
          <p:nvPr/>
        </p:nvGrpSpPr>
        <p:grpSpPr bwMode="auto">
          <a:xfrm>
            <a:off x="1052513" y="4071938"/>
            <a:ext cx="5464175" cy="1738312"/>
            <a:chOff x="872" y="2478"/>
            <a:chExt cx="3442" cy="1095"/>
          </a:xfrm>
        </p:grpSpPr>
        <p:sp>
          <p:nvSpPr>
            <p:cNvPr id="113671" name="Text Box 7"/>
            <p:cNvSpPr txBox="1">
              <a:spLocks noChangeArrowheads="1"/>
            </p:cNvSpPr>
            <p:nvPr/>
          </p:nvSpPr>
          <p:spPr bwMode="auto">
            <a:xfrm>
              <a:off x="2700" y="2600"/>
              <a:ext cx="546" cy="313"/>
            </a:xfrm>
            <a:prstGeom prst="rect">
              <a:avLst/>
            </a:prstGeom>
            <a:solidFill>
              <a:srgbClr val="FFFFFF"/>
            </a:solidFill>
            <a:ln w="9525">
              <a:solidFill>
                <a:srgbClr val="000000"/>
              </a:solid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13672" name="Text Box 8"/>
            <p:cNvSpPr txBox="1">
              <a:spLocks noChangeArrowheads="1"/>
            </p:cNvSpPr>
            <p:nvPr/>
          </p:nvSpPr>
          <p:spPr bwMode="auto">
            <a:xfrm>
              <a:off x="2692" y="3172"/>
              <a:ext cx="546" cy="313"/>
            </a:xfrm>
            <a:prstGeom prst="rect">
              <a:avLst/>
            </a:prstGeom>
            <a:solidFill>
              <a:srgbClr val="FFFFFF"/>
            </a:solidFill>
            <a:ln w="9525">
              <a:solidFill>
                <a:srgbClr val="000000"/>
              </a:solid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13673" name="Text Box 9"/>
            <p:cNvSpPr txBox="1">
              <a:spLocks noChangeArrowheads="1"/>
            </p:cNvSpPr>
            <p:nvPr/>
          </p:nvSpPr>
          <p:spPr bwMode="auto">
            <a:xfrm>
              <a:off x="992" y="2746"/>
              <a:ext cx="460" cy="303"/>
            </a:xfrm>
            <a:prstGeom prst="rect">
              <a:avLst/>
            </a:prstGeom>
            <a:solidFill>
              <a:srgbClr val="FFFFFF"/>
            </a:solidFill>
            <a:ln w="9525">
              <a:no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13674" name="Text Box 10"/>
            <p:cNvSpPr txBox="1">
              <a:spLocks noChangeArrowheads="1"/>
            </p:cNvSpPr>
            <p:nvPr/>
          </p:nvSpPr>
          <p:spPr bwMode="auto">
            <a:xfrm>
              <a:off x="1349" y="2827"/>
              <a:ext cx="592" cy="449"/>
            </a:xfrm>
            <a:prstGeom prst="rect">
              <a:avLst/>
            </a:prstGeom>
            <a:solidFill>
              <a:srgbClr val="FFFFFF"/>
            </a:solidFill>
            <a:ln w="9525">
              <a:solidFill>
                <a:srgbClr val="000000"/>
              </a:solidFill>
              <a:miter lim="800000"/>
              <a:headEnd/>
              <a:tailEnd/>
            </a:ln>
          </p:spPr>
          <p:txBody>
            <a:bodyPr/>
            <a:lstStyle/>
            <a:p>
              <a:endParaRPr kumimoji="0" lang="zh-CN" altLang="zh-CN" sz="1800" b="1">
                <a:effectLst>
                  <a:outerShdw blurRad="38100" dist="38100" dir="2700000" algn="tl">
                    <a:srgbClr val="C0C0C0"/>
                  </a:outerShdw>
                </a:effectLst>
                <a:latin typeface="Arial" charset="0"/>
              </a:endParaRPr>
            </a:p>
          </p:txBody>
        </p:sp>
        <p:sp>
          <p:nvSpPr>
            <p:cNvPr id="113675" name="Line 11"/>
            <p:cNvSpPr>
              <a:spLocks noChangeShapeType="1"/>
            </p:cNvSpPr>
            <p:nvPr/>
          </p:nvSpPr>
          <p:spPr bwMode="auto">
            <a:xfrm>
              <a:off x="3717" y="3027"/>
              <a:ext cx="487" cy="0"/>
            </a:xfrm>
            <a:prstGeom prst="line">
              <a:avLst/>
            </a:prstGeom>
            <a:noFill/>
            <a:ln w="9525">
              <a:solidFill>
                <a:srgbClr val="000000"/>
              </a:solidFill>
              <a:round/>
              <a:headEnd/>
              <a:tailEnd type="stealth" w="sm" len="med"/>
            </a:ln>
          </p:spPr>
          <p:txBody>
            <a:bodyPr/>
            <a:lstStyle/>
            <a:p>
              <a:endParaRPr lang="zh-CN" altLang="en-US"/>
            </a:p>
          </p:txBody>
        </p:sp>
        <p:sp>
          <p:nvSpPr>
            <p:cNvPr id="113676" name="Line 12"/>
            <p:cNvSpPr>
              <a:spLocks noChangeShapeType="1"/>
            </p:cNvSpPr>
            <p:nvPr/>
          </p:nvSpPr>
          <p:spPr bwMode="auto">
            <a:xfrm>
              <a:off x="2500" y="2746"/>
              <a:ext cx="204" cy="0"/>
            </a:xfrm>
            <a:prstGeom prst="line">
              <a:avLst/>
            </a:prstGeom>
            <a:noFill/>
            <a:ln w="9525">
              <a:solidFill>
                <a:srgbClr val="000000"/>
              </a:solidFill>
              <a:round/>
              <a:headEnd/>
              <a:tailEnd type="stealth" w="sm" len="med"/>
            </a:ln>
          </p:spPr>
          <p:txBody>
            <a:bodyPr/>
            <a:lstStyle/>
            <a:p>
              <a:endParaRPr lang="zh-CN" altLang="en-US"/>
            </a:p>
          </p:txBody>
        </p:sp>
        <p:sp>
          <p:nvSpPr>
            <p:cNvPr id="113677" name="Line 13"/>
            <p:cNvSpPr>
              <a:spLocks noChangeShapeType="1"/>
            </p:cNvSpPr>
            <p:nvPr/>
          </p:nvSpPr>
          <p:spPr bwMode="auto">
            <a:xfrm>
              <a:off x="1948" y="3043"/>
              <a:ext cx="544" cy="0"/>
            </a:xfrm>
            <a:prstGeom prst="line">
              <a:avLst/>
            </a:prstGeom>
            <a:noFill/>
            <a:ln w="9525">
              <a:solidFill>
                <a:srgbClr val="000000"/>
              </a:solidFill>
              <a:round/>
              <a:headEnd/>
              <a:tailEnd type="stealth" w="sm" len="med"/>
            </a:ln>
          </p:spPr>
          <p:txBody>
            <a:bodyPr/>
            <a:lstStyle/>
            <a:p>
              <a:endParaRPr lang="zh-CN" altLang="en-US"/>
            </a:p>
          </p:txBody>
        </p:sp>
        <p:sp>
          <p:nvSpPr>
            <p:cNvPr id="113678" name="Line 14"/>
            <p:cNvSpPr>
              <a:spLocks noChangeShapeType="1"/>
            </p:cNvSpPr>
            <p:nvPr/>
          </p:nvSpPr>
          <p:spPr bwMode="auto">
            <a:xfrm flipV="1">
              <a:off x="2492" y="2744"/>
              <a:ext cx="0" cy="601"/>
            </a:xfrm>
            <a:prstGeom prst="line">
              <a:avLst/>
            </a:prstGeom>
            <a:noFill/>
            <a:ln w="9525">
              <a:solidFill>
                <a:srgbClr val="000000"/>
              </a:solidFill>
              <a:round/>
              <a:headEnd/>
              <a:tailEnd type="none" w="sm" len="med"/>
            </a:ln>
          </p:spPr>
          <p:txBody>
            <a:bodyPr/>
            <a:lstStyle/>
            <a:p>
              <a:endParaRPr lang="zh-CN" altLang="en-US"/>
            </a:p>
          </p:txBody>
        </p:sp>
        <p:sp>
          <p:nvSpPr>
            <p:cNvPr id="113679" name="Line 15"/>
            <p:cNvSpPr>
              <a:spLocks noChangeShapeType="1"/>
            </p:cNvSpPr>
            <p:nvPr/>
          </p:nvSpPr>
          <p:spPr bwMode="auto">
            <a:xfrm>
              <a:off x="893" y="3043"/>
              <a:ext cx="465" cy="0"/>
            </a:xfrm>
            <a:prstGeom prst="line">
              <a:avLst/>
            </a:prstGeom>
            <a:noFill/>
            <a:ln w="9525">
              <a:solidFill>
                <a:srgbClr val="000000"/>
              </a:solidFill>
              <a:round/>
              <a:headEnd/>
              <a:tailEnd type="stealth" w="sm" len="med"/>
            </a:ln>
          </p:spPr>
          <p:txBody>
            <a:bodyPr/>
            <a:lstStyle/>
            <a:p>
              <a:endParaRPr lang="zh-CN" altLang="en-US"/>
            </a:p>
          </p:txBody>
        </p:sp>
        <p:graphicFrame>
          <p:nvGraphicFramePr>
            <p:cNvPr id="113680" name="Object 16"/>
            <p:cNvGraphicFramePr>
              <a:graphicFrameLocks noChangeAspect="1"/>
            </p:cNvGraphicFramePr>
            <p:nvPr/>
          </p:nvGraphicFramePr>
          <p:xfrm>
            <a:off x="1387" y="2827"/>
            <a:ext cx="559" cy="465"/>
          </p:xfrm>
          <a:graphic>
            <a:graphicData uri="http://schemas.openxmlformats.org/presentationml/2006/ole">
              <mc:AlternateContent xmlns:mc="http://schemas.openxmlformats.org/markup-compatibility/2006">
                <mc:Choice xmlns:v="urn:schemas-microsoft-com:vml" Requires="v">
                  <p:oleObj spid="_x0000_s113938" name="Equation" r:id="rId7" imgW="520474" imgH="431613" progId="Equation.DSMT4">
                    <p:embed/>
                  </p:oleObj>
                </mc:Choice>
                <mc:Fallback>
                  <p:oleObj name="Equation" r:id="rId7" imgW="520474" imgH="431613" progId="Equation.DSMT4">
                    <p:embed/>
                    <p:pic>
                      <p:nvPicPr>
                        <p:cNvPr id="0" name="Picture 1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7" y="2827"/>
                          <a:ext cx="559" cy="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81" name="AutoShape 17"/>
            <p:cNvSpPr>
              <a:spLocks noChangeArrowheads="1"/>
            </p:cNvSpPr>
            <p:nvPr/>
          </p:nvSpPr>
          <p:spPr bwMode="auto">
            <a:xfrm>
              <a:off x="3545" y="2945"/>
              <a:ext cx="157" cy="172"/>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113682" name="Line 18"/>
            <p:cNvSpPr>
              <a:spLocks noChangeShapeType="1"/>
            </p:cNvSpPr>
            <p:nvPr/>
          </p:nvSpPr>
          <p:spPr bwMode="auto">
            <a:xfrm>
              <a:off x="3245" y="2737"/>
              <a:ext cx="373" cy="0"/>
            </a:xfrm>
            <a:prstGeom prst="line">
              <a:avLst/>
            </a:prstGeom>
            <a:noFill/>
            <a:ln w="9525">
              <a:solidFill>
                <a:srgbClr val="000000"/>
              </a:solidFill>
              <a:round/>
              <a:headEnd/>
              <a:tailEnd type="none" w="sm" len="med"/>
            </a:ln>
          </p:spPr>
          <p:txBody>
            <a:bodyPr/>
            <a:lstStyle/>
            <a:p>
              <a:endParaRPr lang="zh-CN" altLang="en-US"/>
            </a:p>
          </p:txBody>
        </p:sp>
        <p:graphicFrame>
          <p:nvGraphicFramePr>
            <p:cNvPr id="113683" name="Object 19"/>
            <p:cNvGraphicFramePr>
              <a:graphicFrameLocks noChangeAspect="1"/>
            </p:cNvGraphicFramePr>
            <p:nvPr/>
          </p:nvGraphicFramePr>
          <p:xfrm>
            <a:off x="2833" y="2632"/>
            <a:ext cx="232" cy="262"/>
          </p:xfrm>
          <a:graphic>
            <a:graphicData uri="http://schemas.openxmlformats.org/presentationml/2006/ole">
              <mc:AlternateContent xmlns:mc="http://schemas.openxmlformats.org/markup-compatibility/2006">
                <mc:Choice xmlns:v="urn:schemas-microsoft-com:vml" Requires="v">
                  <p:oleObj spid="_x0000_s113939" name="Equation" r:id="rId9" imgW="203112" imgH="228501" progId="Equation.DSMT4">
                    <p:embed/>
                  </p:oleObj>
                </mc:Choice>
                <mc:Fallback>
                  <p:oleObj name="Equation" r:id="rId9" imgW="203112" imgH="228501" progId="Equation.DSMT4">
                    <p:embed/>
                    <p:pic>
                      <p:nvPicPr>
                        <p:cNvPr id="0" name="Picture 1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3" y="2632"/>
                          <a:ext cx="232"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84" name="Object 20"/>
            <p:cNvGraphicFramePr>
              <a:graphicFrameLocks noChangeAspect="1"/>
            </p:cNvGraphicFramePr>
            <p:nvPr/>
          </p:nvGraphicFramePr>
          <p:xfrm>
            <a:off x="2705" y="3190"/>
            <a:ext cx="504" cy="246"/>
          </p:xfrm>
          <a:graphic>
            <a:graphicData uri="http://schemas.openxmlformats.org/presentationml/2006/ole">
              <mc:AlternateContent xmlns:mc="http://schemas.openxmlformats.org/markup-compatibility/2006">
                <mc:Choice xmlns:v="urn:schemas-microsoft-com:vml" Requires="v">
                  <p:oleObj spid="_x0000_s113940" name="Equation" r:id="rId11" imgW="469900" imgH="228600" progId="Equation.DSMT4">
                    <p:embed/>
                  </p:oleObj>
                </mc:Choice>
                <mc:Fallback>
                  <p:oleObj name="Equation" r:id="rId11" imgW="469900" imgH="228600" progId="Equation.DSMT4">
                    <p:embed/>
                    <p:pic>
                      <p:nvPicPr>
                        <p:cNvPr id="0" name="Picture 10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5" y="3190"/>
                          <a:ext cx="50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85" name="Object 21"/>
            <p:cNvGraphicFramePr>
              <a:graphicFrameLocks noChangeAspect="1"/>
            </p:cNvGraphicFramePr>
            <p:nvPr/>
          </p:nvGraphicFramePr>
          <p:xfrm>
            <a:off x="3989" y="3293"/>
            <a:ext cx="325" cy="194"/>
          </p:xfrm>
          <a:graphic>
            <a:graphicData uri="http://schemas.openxmlformats.org/presentationml/2006/ole">
              <mc:AlternateContent xmlns:mc="http://schemas.openxmlformats.org/markup-compatibility/2006">
                <mc:Choice xmlns:v="urn:schemas-microsoft-com:vml" Requires="v">
                  <p:oleObj spid="_x0000_s113941" name="Equation" r:id="rId13" imgW="342751" imgH="203112" progId="Equation.DSMT4">
                    <p:embed/>
                  </p:oleObj>
                </mc:Choice>
                <mc:Fallback>
                  <p:oleObj name="Equation" r:id="rId13" imgW="342751" imgH="203112" progId="Equation.DSMT4">
                    <p:embed/>
                    <p:pic>
                      <p:nvPicPr>
                        <p:cNvPr id="0" name="Picture 10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9" y="3293"/>
                          <a:ext cx="325" cy="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86" name="Object 22"/>
            <p:cNvGraphicFramePr>
              <a:graphicFrameLocks noChangeAspect="1"/>
            </p:cNvGraphicFramePr>
            <p:nvPr/>
          </p:nvGraphicFramePr>
          <p:xfrm>
            <a:off x="3789" y="2794"/>
            <a:ext cx="362" cy="215"/>
          </p:xfrm>
          <a:graphic>
            <a:graphicData uri="http://schemas.openxmlformats.org/presentationml/2006/ole">
              <mc:AlternateContent xmlns:mc="http://schemas.openxmlformats.org/markup-compatibility/2006">
                <mc:Choice xmlns:v="urn:schemas-microsoft-com:vml" Requires="v">
                  <p:oleObj spid="_x0000_s113942" name="Equation" r:id="rId15" imgW="342751" imgH="203112" progId="Equation.DSMT4">
                    <p:embed/>
                  </p:oleObj>
                </mc:Choice>
                <mc:Fallback>
                  <p:oleObj name="Equation" r:id="rId15" imgW="342751" imgH="203112" progId="Equation.DSMT4">
                    <p:embed/>
                    <p:pic>
                      <p:nvPicPr>
                        <p:cNvPr id="0" name="Picture 1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89" y="2794"/>
                          <a:ext cx="362"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87" name="Line 23"/>
            <p:cNvSpPr>
              <a:spLocks noChangeShapeType="1"/>
            </p:cNvSpPr>
            <p:nvPr/>
          </p:nvSpPr>
          <p:spPr bwMode="auto">
            <a:xfrm>
              <a:off x="3627" y="3118"/>
              <a:ext cx="0" cy="204"/>
            </a:xfrm>
            <a:prstGeom prst="line">
              <a:avLst/>
            </a:prstGeom>
            <a:noFill/>
            <a:ln w="9525">
              <a:solidFill>
                <a:schemeClr val="tx1"/>
              </a:solidFill>
              <a:round/>
              <a:headEnd type="triangle" w="med" len="med"/>
              <a:tailEnd/>
            </a:ln>
            <a:effectLst/>
          </p:spPr>
          <p:txBody>
            <a:bodyPr/>
            <a:lstStyle/>
            <a:p>
              <a:endParaRPr lang="zh-CN" altLang="en-US"/>
            </a:p>
          </p:txBody>
        </p:sp>
        <p:graphicFrame>
          <p:nvGraphicFramePr>
            <p:cNvPr id="113688" name="Object 24"/>
            <p:cNvGraphicFramePr>
              <a:graphicFrameLocks noChangeAspect="1"/>
            </p:cNvGraphicFramePr>
            <p:nvPr/>
          </p:nvGraphicFramePr>
          <p:xfrm>
            <a:off x="872" y="2785"/>
            <a:ext cx="377" cy="233"/>
          </p:xfrm>
          <a:graphic>
            <a:graphicData uri="http://schemas.openxmlformats.org/presentationml/2006/ole">
              <mc:AlternateContent xmlns:mc="http://schemas.openxmlformats.org/markup-compatibility/2006">
                <mc:Choice xmlns:v="urn:schemas-microsoft-com:vml" Requires="v">
                  <p:oleObj spid="_x0000_s113943" name="Equation" r:id="rId17" imgW="330057" imgH="203112" progId="Equation.DSMT4">
                    <p:embed/>
                  </p:oleObj>
                </mc:Choice>
                <mc:Fallback>
                  <p:oleObj name="Equation" r:id="rId17" imgW="330057" imgH="203112" progId="Equation.DSMT4">
                    <p:embed/>
                    <p:pic>
                      <p:nvPicPr>
                        <p:cNvPr id="0" name="Picture 1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2" y="2785"/>
                          <a:ext cx="377"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89" name="Object 25"/>
            <p:cNvGraphicFramePr>
              <a:graphicFrameLocks noChangeAspect="1"/>
            </p:cNvGraphicFramePr>
            <p:nvPr/>
          </p:nvGraphicFramePr>
          <p:xfrm>
            <a:off x="1979" y="2677"/>
            <a:ext cx="406" cy="262"/>
          </p:xfrm>
          <a:graphic>
            <a:graphicData uri="http://schemas.openxmlformats.org/presentationml/2006/ole">
              <mc:AlternateContent xmlns:mc="http://schemas.openxmlformats.org/markup-compatibility/2006">
                <mc:Choice xmlns:v="urn:schemas-microsoft-com:vml" Requires="v">
                  <p:oleObj spid="_x0000_s113944" name="Equation" r:id="rId19" imgW="355446" imgH="228501" progId="Equation.DSMT4">
                    <p:embed/>
                  </p:oleObj>
                </mc:Choice>
                <mc:Fallback>
                  <p:oleObj name="Equation" r:id="rId19" imgW="355446" imgH="228501" progId="Equation.DSMT4">
                    <p:embed/>
                    <p:pic>
                      <p:nvPicPr>
                        <p:cNvPr id="0" name="Picture 1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79" y="2677"/>
                          <a:ext cx="406"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90" name="Line 26"/>
            <p:cNvSpPr>
              <a:spLocks noChangeShapeType="1"/>
            </p:cNvSpPr>
            <p:nvPr/>
          </p:nvSpPr>
          <p:spPr bwMode="auto">
            <a:xfrm>
              <a:off x="2500" y="3344"/>
              <a:ext cx="204" cy="0"/>
            </a:xfrm>
            <a:prstGeom prst="line">
              <a:avLst/>
            </a:prstGeom>
            <a:noFill/>
            <a:ln w="9525">
              <a:solidFill>
                <a:srgbClr val="000000"/>
              </a:solidFill>
              <a:round/>
              <a:headEnd/>
              <a:tailEnd type="stealth" w="sm" len="med"/>
            </a:ln>
          </p:spPr>
          <p:txBody>
            <a:bodyPr/>
            <a:lstStyle/>
            <a:p>
              <a:endParaRPr lang="zh-CN" altLang="en-US"/>
            </a:p>
          </p:txBody>
        </p:sp>
        <p:sp>
          <p:nvSpPr>
            <p:cNvPr id="113691" name="Line 27"/>
            <p:cNvSpPr>
              <a:spLocks noChangeShapeType="1"/>
            </p:cNvSpPr>
            <p:nvPr/>
          </p:nvSpPr>
          <p:spPr bwMode="auto">
            <a:xfrm>
              <a:off x="3245" y="3326"/>
              <a:ext cx="373" cy="0"/>
            </a:xfrm>
            <a:prstGeom prst="line">
              <a:avLst/>
            </a:prstGeom>
            <a:noFill/>
            <a:ln w="9525">
              <a:solidFill>
                <a:srgbClr val="000000"/>
              </a:solidFill>
              <a:round/>
              <a:headEnd/>
              <a:tailEnd type="none" w="sm" len="med"/>
            </a:ln>
          </p:spPr>
          <p:txBody>
            <a:bodyPr/>
            <a:lstStyle/>
            <a:p>
              <a:endParaRPr lang="zh-CN" altLang="en-US"/>
            </a:p>
          </p:txBody>
        </p:sp>
        <p:sp>
          <p:nvSpPr>
            <p:cNvPr id="113692" name="Line 28"/>
            <p:cNvSpPr>
              <a:spLocks noChangeShapeType="1"/>
            </p:cNvSpPr>
            <p:nvPr/>
          </p:nvSpPr>
          <p:spPr bwMode="auto">
            <a:xfrm>
              <a:off x="3617" y="2736"/>
              <a:ext cx="0" cy="204"/>
            </a:xfrm>
            <a:prstGeom prst="line">
              <a:avLst/>
            </a:prstGeom>
            <a:noFill/>
            <a:ln w="9525">
              <a:solidFill>
                <a:schemeClr val="tx1"/>
              </a:solidFill>
              <a:round/>
              <a:headEnd/>
              <a:tailEnd type="triangle" w="med" len="med"/>
            </a:ln>
            <a:effectLst/>
          </p:spPr>
          <p:txBody>
            <a:bodyPr/>
            <a:lstStyle/>
            <a:p>
              <a:endParaRPr lang="zh-CN" altLang="en-US"/>
            </a:p>
          </p:txBody>
        </p:sp>
        <p:graphicFrame>
          <p:nvGraphicFramePr>
            <p:cNvPr id="113693" name="Object 29"/>
            <p:cNvGraphicFramePr>
              <a:graphicFrameLocks noChangeAspect="1"/>
            </p:cNvGraphicFramePr>
            <p:nvPr/>
          </p:nvGraphicFramePr>
          <p:xfrm>
            <a:off x="3295" y="2478"/>
            <a:ext cx="389" cy="242"/>
          </p:xfrm>
          <a:graphic>
            <a:graphicData uri="http://schemas.openxmlformats.org/presentationml/2006/ole">
              <mc:AlternateContent xmlns:mc="http://schemas.openxmlformats.org/markup-compatibility/2006">
                <mc:Choice xmlns:v="urn:schemas-microsoft-com:vml" Requires="v">
                  <p:oleObj spid="_x0000_s113945" name="Equation" r:id="rId21" imgW="368300" imgH="228600" progId="Equation.DSMT4">
                    <p:embed/>
                  </p:oleObj>
                </mc:Choice>
                <mc:Fallback>
                  <p:oleObj name="Equation" r:id="rId21" imgW="368300" imgH="228600" progId="Equation.DSMT4">
                    <p:embed/>
                    <p:pic>
                      <p:nvPicPr>
                        <p:cNvPr id="0" name="Picture 1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95" y="2478"/>
                          <a:ext cx="389"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94" name="Object 30"/>
            <p:cNvGraphicFramePr>
              <a:graphicFrameLocks noChangeAspect="1"/>
            </p:cNvGraphicFramePr>
            <p:nvPr/>
          </p:nvGraphicFramePr>
          <p:xfrm>
            <a:off x="3282" y="3331"/>
            <a:ext cx="416" cy="242"/>
          </p:xfrm>
          <a:graphic>
            <a:graphicData uri="http://schemas.openxmlformats.org/presentationml/2006/ole">
              <mc:AlternateContent xmlns:mc="http://schemas.openxmlformats.org/markup-compatibility/2006">
                <mc:Choice xmlns:v="urn:schemas-microsoft-com:vml" Requires="v">
                  <p:oleObj spid="_x0000_s113946" name="Equation" r:id="rId23" imgW="393529" imgH="228501" progId="Equation.DSMT4">
                    <p:embed/>
                  </p:oleObj>
                </mc:Choice>
                <mc:Fallback>
                  <p:oleObj name="Equation" r:id="rId23" imgW="393529" imgH="228501" progId="Equation.DSMT4">
                    <p:embed/>
                    <p:pic>
                      <p:nvPicPr>
                        <p:cNvPr id="0" name="Picture 1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82" y="3331"/>
                          <a:ext cx="416"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3695" name="Object 31"/>
          <p:cNvGraphicFramePr>
            <a:graphicFrameLocks noChangeAspect="1"/>
          </p:cNvGraphicFramePr>
          <p:nvPr/>
        </p:nvGraphicFramePr>
        <p:xfrm>
          <a:off x="889000" y="1412875"/>
          <a:ext cx="2173288" cy="931863"/>
        </p:xfrm>
        <a:graphic>
          <a:graphicData uri="http://schemas.openxmlformats.org/presentationml/2006/ole">
            <mc:AlternateContent xmlns:mc="http://schemas.openxmlformats.org/markup-compatibility/2006">
              <mc:Choice xmlns:v="urn:schemas-microsoft-com:vml" Requires="v">
                <p:oleObj spid="_x0000_s113947" name="Equation" r:id="rId25" imgW="876300" imgH="431800" progId="Equation.DSMT4">
                  <p:embed/>
                </p:oleObj>
              </mc:Choice>
              <mc:Fallback>
                <p:oleObj name="Equation" r:id="rId25" imgW="876300" imgH="431800" progId="Equation.DSMT4">
                  <p:embed/>
                  <p:pic>
                    <p:nvPicPr>
                      <p:cNvPr id="0" name="Picture 1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89000" y="1412875"/>
                        <a:ext cx="2173288"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96" name="Text Box 32"/>
          <p:cNvSpPr txBox="1">
            <a:spLocks noChangeArrowheads="1"/>
          </p:cNvSpPr>
          <p:nvPr/>
        </p:nvSpPr>
        <p:spPr bwMode="auto">
          <a:xfrm>
            <a:off x="6443663" y="3938588"/>
            <a:ext cx="2359025" cy="366712"/>
          </a:xfrm>
          <a:prstGeom prst="rect">
            <a:avLst/>
          </a:prstGeom>
          <a:noFill/>
          <a:ln w="9525">
            <a:noFill/>
            <a:miter lim="800000"/>
            <a:headEnd/>
            <a:tailEnd/>
          </a:ln>
          <a:effectLst/>
        </p:spPr>
        <p:txBody>
          <a:bodyPr>
            <a:spAutoFit/>
          </a:bodyPr>
          <a:lstStyle/>
          <a:p>
            <a:r>
              <a:rPr kumimoji="0" lang="en-US" altLang="zh-CN" sz="1800" b="1" i="1">
                <a:effectLst>
                  <a:outerShdw blurRad="38100" dist="38100" dir="2700000" algn="tl">
                    <a:srgbClr val="C0C0C0"/>
                  </a:outerShdw>
                </a:effectLst>
                <a:latin typeface="Arial" charset="0"/>
              </a:rPr>
              <a:t>K</a:t>
            </a:r>
            <a:r>
              <a:rPr kumimoji="0" lang="en-US" altLang="zh-CN" sz="1800" b="1" i="1" baseline="-25000">
                <a:effectLst>
                  <a:outerShdw blurRad="38100" dist="38100" dir="2700000" algn="tl">
                    <a:srgbClr val="C0C0C0"/>
                  </a:outerShdw>
                </a:effectLst>
                <a:latin typeface="Arial" charset="0"/>
              </a:rPr>
              <a:t>c</a:t>
            </a:r>
            <a:r>
              <a:rPr kumimoji="0" lang="en-US" altLang="zh-CN" sz="1800" b="1">
                <a:effectLst>
                  <a:outerShdw blurRad="38100" dist="38100" dir="2700000" algn="tl">
                    <a:srgbClr val="C0C0C0"/>
                  </a:outerShdw>
                </a:effectLst>
                <a:latin typeface="Arial" charset="0"/>
              </a:rPr>
              <a:t>—</a:t>
            </a:r>
            <a:r>
              <a:rPr kumimoji="0" lang="zh-CN" altLang="en-US" sz="1800" b="1">
                <a:effectLst>
                  <a:outerShdw blurRad="38100" dist="38100" dir="2700000" algn="tl">
                    <a:srgbClr val="C0C0C0"/>
                  </a:outerShdw>
                </a:effectLst>
                <a:latin typeface="Arial" charset="0"/>
              </a:rPr>
              <a:t>频域比例系数</a:t>
            </a:r>
          </a:p>
        </p:txBody>
      </p:sp>
      <p:sp>
        <p:nvSpPr>
          <p:cNvPr id="113697" name="Text Box 33"/>
          <p:cNvSpPr txBox="1">
            <a:spLocks noChangeArrowheads="1"/>
          </p:cNvSpPr>
          <p:nvPr/>
        </p:nvSpPr>
        <p:spPr bwMode="auto">
          <a:xfrm>
            <a:off x="395288" y="404813"/>
            <a:ext cx="3816350" cy="519112"/>
          </a:xfrm>
          <a:prstGeom prst="rect">
            <a:avLst/>
          </a:prstGeom>
          <a:noFill/>
          <a:ln w="9525">
            <a:noFill/>
            <a:miter lim="800000"/>
            <a:headEnd/>
            <a:tailEnd/>
          </a:ln>
          <a:effectLst/>
        </p:spPr>
        <p:txBody>
          <a:bodyPr>
            <a:spAutoFit/>
          </a:bodyPr>
          <a:lstStyle/>
          <a:p>
            <a:r>
              <a:rPr kumimoji="0" lang="zh-CN" altLang="en-US" sz="2800" b="1">
                <a:solidFill>
                  <a:srgbClr val="0033CC"/>
                </a:solidFill>
                <a:effectLst>
                  <a:outerShdw blurRad="38100" dist="38100" dir="2700000" algn="tl">
                    <a:srgbClr val="C0C0C0"/>
                  </a:outerShdw>
                </a:effectLst>
                <a:latin typeface="Arial" charset="0"/>
              </a:rPr>
              <a:t>对于（</a:t>
            </a:r>
            <a:r>
              <a:rPr kumimoji="0" lang="en-US" altLang="zh-CN" sz="2800" b="1">
                <a:solidFill>
                  <a:srgbClr val="0033CC"/>
                </a:solidFill>
                <a:effectLst>
                  <a:outerShdw blurRad="38100" dist="38100" dir="2700000" algn="tl">
                    <a:srgbClr val="C0C0C0"/>
                  </a:outerShdw>
                </a:effectLst>
                <a:latin typeface="Arial" charset="0"/>
              </a:rPr>
              <a:t>b</a:t>
            </a:r>
            <a:r>
              <a:rPr kumimoji="0" lang="zh-CN" altLang="en-US" sz="2800" b="1">
                <a:solidFill>
                  <a:srgbClr val="0033CC"/>
                </a:solidFill>
                <a:effectLst>
                  <a:outerShdw blurRad="38100" dist="38100" dir="2700000" algn="tl">
                    <a:srgbClr val="C0C0C0"/>
                  </a:outerShdw>
                </a:effectLst>
                <a:latin typeface="Arial" charset="0"/>
              </a:rPr>
              <a:t>）结构：</a:t>
            </a:r>
          </a:p>
        </p:txBody>
      </p:sp>
      <p:sp>
        <p:nvSpPr>
          <p:cNvPr id="113698" name="Line 34"/>
          <p:cNvSpPr>
            <a:spLocks noChangeShapeType="1"/>
          </p:cNvSpPr>
          <p:nvPr/>
        </p:nvSpPr>
        <p:spPr bwMode="auto">
          <a:xfrm flipV="1">
            <a:off x="1619250" y="5300663"/>
            <a:ext cx="1008063" cy="576262"/>
          </a:xfrm>
          <a:prstGeom prst="line">
            <a:avLst/>
          </a:prstGeom>
          <a:noFill/>
          <a:ln w="9525">
            <a:solidFill>
              <a:schemeClr val="tx1"/>
            </a:solidFill>
            <a:round/>
            <a:headEnd/>
            <a:tailEnd type="triangle" w="med" len="med"/>
          </a:ln>
          <a:effectLst/>
        </p:spPr>
        <p:txBody>
          <a:bodyPr/>
          <a:lstStyle/>
          <a:p>
            <a:endParaRPr lang="zh-CN" altLang="en-US"/>
          </a:p>
        </p:txBody>
      </p:sp>
      <p:sp>
        <p:nvSpPr>
          <p:cNvPr id="113699" name="Text Box 35"/>
          <p:cNvSpPr txBox="1">
            <a:spLocks noChangeArrowheads="1"/>
          </p:cNvSpPr>
          <p:nvPr/>
        </p:nvSpPr>
        <p:spPr bwMode="auto">
          <a:xfrm>
            <a:off x="1042988" y="5948363"/>
            <a:ext cx="1657350" cy="366712"/>
          </a:xfrm>
          <a:prstGeom prst="rect">
            <a:avLst/>
          </a:prstGeom>
          <a:noFill/>
          <a:ln w="9525">
            <a:noFill/>
            <a:miter lim="800000"/>
            <a:headEnd/>
            <a:tailEnd/>
          </a:ln>
          <a:effectLst/>
        </p:spPr>
        <p:txBody>
          <a:bodyPr>
            <a:spAutoFit/>
          </a:bodyPr>
          <a:lstStyle/>
          <a:p>
            <a:r>
              <a:rPr kumimoji="0" lang="zh-CN" altLang="en-US" sz="1800" b="1">
                <a:solidFill>
                  <a:srgbClr val="FF3300"/>
                </a:solidFill>
                <a:effectLst>
                  <a:outerShdw blurRad="38100" dist="38100" dir="2700000" algn="tl">
                    <a:srgbClr val="C0C0C0"/>
                  </a:outerShdw>
                </a:effectLst>
                <a:latin typeface="Arial" charset="0"/>
              </a:rPr>
              <a:t>微分先行</a:t>
            </a:r>
          </a:p>
        </p:txBody>
      </p:sp>
      <p:sp>
        <p:nvSpPr>
          <p:cNvPr id="113700" name="Text Box 36"/>
          <p:cNvSpPr txBox="1">
            <a:spLocks noChangeArrowheads="1"/>
          </p:cNvSpPr>
          <p:nvPr/>
        </p:nvSpPr>
        <p:spPr bwMode="auto">
          <a:xfrm>
            <a:off x="3471863" y="5895975"/>
            <a:ext cx="1820862" cy="366713"/>
          </a:xfrm>
          <a:prstGeom prst="rect">
            <a:avLst/>
          </a:prstGeom>
          <a:noFill/>
          <a:ln w="9525">
            <a:noFill/>
            <a:miter lim="800000"/>
            <a:headEnd/>
            <a:tailEnd/>
          </a:ln>
          <a:effectLst/>
        </p:spPr>
        <p:txBody>
          <a:bodyPr>
            <a:spAutoFit/>
          </a:bodyPr>
          <a:lstStyle/>
          <a:p>
            <a:r>
              <a:rPr kumimoji="0" lang="zh-CN" altLang="en-US" sz="1800" b="1">
                <a:effectLst>
                  <a:outerShdw blurRad="38100" dist="38100" dir="2700000" algn="tl">
                    <a:srgbClr val="C0C0C0"/>
                  </a:outerShdw>
                </a:effectLst>
                <a:latin typeface="Arial" charset="0"/>
              </a:rPr>
              <a:t>结构（</a:t>
            </a:r>
            <a:r>
              <a:rPr kumimoji="0" lang="en-US" altLang="zh-CN" sz="1800" b="1">
                <a:effectLst>
                  <a:outerShdw blurRad="38100" dist="38100" dir="2700000" algn="tl">
                    <a:srgbClr val="C0C0C0"/>
                  </a:outerShdw>
                </a:effectLst>
                <a:latin typeface="Arial" charset="0"/>
              </a:rPr>
              <a:t>a</a:t>
            </a:r>
            <a:r>
              <a:rPr kumimoji="0" lang="zh-CN" altLang="en-US" sz="1800" b="1">
                <a:effectLst>
                  <a:outerShdw blurRad="38100" dist="38100" dir="2700000" algn="tl">
                    <a:srgbClr val="C0C0C0"/>
                  </a:outerShdw>
                </a:effectLst>
                <a:latin typeface="Arial" charset="0"/>
              </a:rPr>
              <a:t>）</a:t>
            </a:r>
          </a:p>
        </p:txBody>
      </p:sp>
      <p:sp>
        <p:nvSpPr>
          <p:cNvPr id="113701" name="Text Box 37"/>
          <p:cNvSpPr txBox="1">
            <a:spLocks noChangeArrowheads="1"/>
          </p:cNvSpPr>
          <p:nvPr/>
        </p:nvSpPr>
        <p:spPr bwMode="auto">
          <a:xfrm>
            <a:off x="5508625" y="1628775"/>
            <a:ext cx="3167063" cy="457200"/>
          </a:xfrm>
          <a:prstGeom prst="rect">
            <a:avLst/>
          </a:prstGeom>
          <a:noFill/>
          <a:ln w="9525">
            <a:noFill/>
            <a:miter lim="800000"/>
            <a:headEnd/>
            <a:tailEnd/>
          </a:ln>
          <a:effectLst/>
        </p:spPr>
        <p:txBody>
          <a:bodyPr>
            <a:spAutoFit/>
          </a:bodyPr>
          <a:lstStyle/>
          <a:p>
            <a:r>
              <a:rPr kumimoji="0" lang="zh-CN" altLang="en-US" sz="2400" b="1">
                <a:solidFill>
                  <a:srgbClr val="0033CC"/>
                </a:solidFill>
                <a:effectLst>
                  <a:outerShdw blurRad="38100" dist="38100" dir="2700000" algn="tl">
                    <a:srgbClr val="C0C0C0"/>
                  </a:outerShdw>
                </a:effectLst>
                <a:latin typeface="Arial" charset="0"/>
              </a:rPr>
              <a:t>控制器为</a:t>
            </a:r>
            <a:r>
              <a:rPr kumimoji="0" lang="en-US" altLang="zh-CN" sz="2400" b="1">
                <a:solidFill>
                  <a:srgbClr val="0033CC"/>
                </a:solidFill>
                <a:effectLst>
                  <a:outerShdw blurRad="38100" dist="38100" dir="2700000" algn="tl">
                    <a:srgbClr val="C0C0C0"/>
                  </a:outerShdw>
                </a:effectLst>
                <a:latin typeface="Arial" charset="0"/>
              </a:rPr>
              <a:t>PID</a:t>
            </a:r>
            <a:r>
              <a:rPr kumimoji="0" lang="zh-CN" altLang="en-US" sz="2400" b="1">
                <a:solidFill>
                  <a:srgbClr val="0033CC"/>
                </a:solidFill>
                <a:effectLst>
                  <a:outerShdw blurRad="38100" dist="38100" dir="2700000" algn="tl">
                    <a:srgbClr val="C0C0C0"/>
                  </a:outerShdw>
                </a:effectLst>
                <a:latin typeface="Arial" charset="0"/>
              </a:rPr>
              <a:t>控制器</a:t>
            </a:r>
            <a:endParaRPr kumimoji="0" lang="zh-CN" altLang="en-US" sz="2400" b="1">
              <a:effectLst>
                <a:outerShdw blurRad="38100" dist="38100" dir="2700000" algn="tl">
                  <a:srgbClr val="C0C0C0"/>
                </a:outerShdw>
              </a:effectLst>
              <a:latin typeface="Arial" charset="0"/>
            </a:endParaRPr>
          </a:p>
        </p:txBody>
      </p:sp>
      <p:sp>
        <p:nvSpPr>
          <p:cNvPr id="113702" name="Line 38"/>
          <p:cNvSpPr>
            <a:spLocks noChangeShapeType="1"/>
          </p:cNvSpPr>
          <p:nvPr/>
        </p:nvSpPr>
        <p:spPr bwMode="auto">
          <a:xfrm flipH="1">
            <a:off x="5724525" y="2062163"/>
            <a:ext cx="431800" cy="431800"/>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ransition>
    <p:cover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ChangeArrowheads="1"/>
          </p:cNvSpPr>
          <p:nvPr/>
        </p:nvSpPr>
        <p:spPr bwMode="auto">
          <a:xfrm>
            <a:off x="179388" y="260350"/>
            <a:ext cx="8686800" cy="765175"/>
          </a:xfrm>
          <a:prstGeom prst="rect">
            <a:avLst/>
          </a:prstGeom>
          <a:noFill/>
          <a:ln w="9525">
            <a:noFill/>
            <a:miter lim="800000"/>
            <a:headEnd/>
            <a:tailEnd/>
          </a:ln>
          <a:effectLst/>
        </p:spPr>
        <p:txBody>
          <a:bodyPr anchor="ctr"/>
          <a:lstStyle/>
          <a:p>
            <a:r>
              <a:rPr lang="en-US" altLang="zh-CN" sz="3200" b="1">
                <a:solidFill>
                  <a:srgbClr val="0033CC"/>
                </a:solidFill>
                <a:effectLst>
                  <a:outerShdw blurRad="38100" dist="38100" dir="2700000" algn="tl">
                    <a:srgbClr val="C0C0C0"/>
                  </a:outerShdw>
                </a:effectLst>
              </a:rPr>
              <a:t>3</a:t>
            </a:r>
            <a:r>
              <a:rPr lang="zh-CN" altLang="en-US" sz="3200" b="1">
                <a:solidFill>
                  <a:srgbClr val="0033CC"/>
                </a:solidFill>
                <a:effectLst>
                  <a:outerShdw blurRad="38100" dist="38100" dir="2700000" algn="tl">
                    <a:srgbClr val="C0C0C0"/>
                  </a:outerShdw>
                </a:effectLst>
              </a:rPr>
              <a:t>、数字</a:t>
            </a:r>
            <a:r>
              <a:rPr lang="en-US" altLang="zh-CN" sz="3200" b="1">
                <a:solidFill>
                  <a:srgbClr val="0033CC"/>
                </a:solidFill>
                <a:effectLst>
                  <a:outerShdw blurRad="38100" dist="38100" dir="2700000" algn="tl">
                    <a:srgbClr val="C0C0C0"/>
                  </a:outerShdw>
                </a:effectLst>
              </a:rPr>
              <a:t>PID</a:t>
            </a:r>
            <a:r>
              <a:rPr lang="zh-CN" altLang="en-US" sz="3200" b="1">
                <a:solidFill>
                  <a:srgbClr val="0033CC"/>
                </a:solidFill>
                <a:effectLst>
                  <a:outerShdw blurRad="38100" dist="38100" dir="2700000" algn="tl">
                    <a:srgbClr val="C0C0C0"/>
                  </a:outerShdw>
                </a:effectLst>
              </a:rPr>
              <a:t>参数对系统性能的影响</a:t>
            </a:r>
          </a:p>
        </p:txBody>
      </p:sp>
      <p:sp>
        <p:nvSpPr>
          <p:cNvPr id="84997" name="Rectangle 5"/>
          <p:cNvSpPr>
            <a:spLocks noChangeArrowheads="1"/>
          </p:cNvSpPr>
          <p:nvPr/>
        </p:nvSpPr>
        <p:spPr bwMode="auto">
          <a:xfrm>
            <a:off x="657225" y="1657350"/>
            <a:ext cx="8101013" cy="1311275"/>
          </a:xfrm>
          <a:prstGeom prst="rect">
            <a:avLst/>
          </a:prstGeom>
          <a:noFill/>
          <a:ln w="9525">
            <a:noFill/>
            <a:miter lim="800000"/>
            <a:headEnd/>
            <a:tailEnd/>
          </a:ln>
          <a:effectLst/>
        </p:spPr>
        <p:txBody>
          <a:bodyPr>
            <a:spAutoFit/>
          </a:bodyPr>
          <a:lstStyle/>
          <a:p>
            <a:pPr algn="just"/>
            <a:r>
              <a:rPr kumimoji="0" lang="zh-CN" altLang="en-US" b="1">
                <a:solidFill>
                  <a:srgbClr val="0033CC"/>
                </a:solidFill>
                <a:effectLst>
                  <a:outerShdw blurRad="38100" dist="38100" dir="2700000" algn="tl">
                    <a:srgbClr val="C0C0C0"/>
                  </a:outerShdw>
                </a:effectLst>
                <a:latin typeface="Arial" charset="0"/>
              </a:rPr>
              <a:t>静态性能：</a:t>
            </a:r>
            <a:r>
              <a:rPr kumimoji="0" lang="zh-CN" altLang="en-US" b="1">
                <a:effectLst>
                  <a:outerShdw blurRad="38100" dist="38100" dir="2700000" algn="tl">
                    <a:srgbClr val="C0C0C0"/>
                  </a:outerShdw>
                </a:effectLst>
                <a:latin typeface="Arial" charset="0"/>
              </a:rPr>
              <a:t> 在系统稳定的情况下，</a:t>
            </a:r>
            <a:r>
              <a:rPr kumimoji="0" lang="en-US" altLang="zh-CN" b="1" i="1">
                <a:effectLst>
                  <a:outerShdw blurRad="38100" dist="38100" dir="2700000" algn="tl">
                    <a:srgbClr val="C0C0C0"/>
                  </a:outerShdw>
                </a:effectLst>
                <a:latin typeface="Arial" charset="0"/>
              </a:rPr>
              <a:t>K</a:t>
            </a:r>
            <a:r>
              <a:rPr kumimoji="0" lang="en-US" altLang="zh-CN" b="1" i="1" baseline="-25000">
                <a:effectLst>
                  <a:outerShdw blurRad="38100" dist="38100" dir="2700000" algn="tl">
                    <a:srgbClr val="C0C0C0"/>
                  </a:outerShdw>
                </a:effectLst>
                <a:latin typeface="Arial" charset="0"/>
              </a:rPr>
              <a:t>p</a:t>
            </a:r>
            <a:r>
              <a:rPr kumimoji="0" lang="zh-CN" altLang="en-US" b="1">
                <a:effectLst>
                  <a:outerShdw blurRad="38100" dist="38100" dir="2700000" algn="tl">
                    <a:srgbClr val="C0C0C0"/>
                  </a:outerShdw>
                </a:effectLst>
                <a:latin typeface="Arial" charset="0"/>
              </a:rPr>
              <a:t>增加，稳态误差减小，提高控制   </a:t>
            </a:r>
          </a:p>
          <a:p>
            <a:pPr algn="just"/>
            <a:r>
              <a:rPr kumimoji="0" lang="zh-CN" altLang="en-US" b="1">
                <a:effectLst>
                  <a:outerShdw blurRad="38100" dist="38100" dir="2700000" algn="tl">
                    <a:srgbClr val="C0C0C0"/>
                  </a:outerShdw>
                </a:effectLst>
                <a:latin typeface="Arial" charset="0"/>
              </a:rPr>
              <a:t>                   精度；</a:t>
            </a:r>
          </a:p>
          <a:p>
            <a:pPr algn="just"/>
            <a:r>
              <a:rPr kumimoji="0" lang="zh-CN" altLang="en-US" b="1">
                <a:solidFill>
                  <a:srgbClr val="0033CC"/>
                </a:solidFill>
                <a:effectLst>
                  <a:outerShdw blurRad="38100" dist="38100" dir="2700000" algn="tl">
                    <a:srgbClr val="C0C0C0"/>
                  </a:outerShdw>
                </a:effectLst>
                <a:latin typeface="Arial" charset="0"/>
              </a:rPr>
              <a:t>动态性能：</a:t>
            </a:r>
            <a:r>
              <a:rPr kumimoji="0" lang="zh-CN" altLang="en-US" b="1">
                <a:effectLst>
                  <a:outerShdw blurRad="38100" dist="38100" dir="2700000" algn="tl">
                    <a:srgbClr val="C0C0C0"/>
                  </a:outerShdw>
                </a:effectLst>
                <a:latin typeface="Arial" charset="0"/>
              </a:rPr>
              <a:t> </a:t>
            </a:r>
            <a:r>
              <a:rPr kumimoji="0" lang="en-US" altLang="zh-CN" b="1" i="1">
                <a:effectLst>
                  <a:outerShdw blurRad="38100" dist="38100" dir="2700000" algn="tl">
                    <a:srgbClr val="C0C0C0"/>
                  </a:outerShdw>
                </a:effectLst>
                <a:latin typeface="Arial" charset="0"/>
              </a:rPr>
              <a:t>K</a:t>
            </a:r>
            <a:r>
              <a:rPr kumimoji="0" lang="en-US" altLang="zh-CN" b="1" i="1" baseline="-25000">
                <a:effectLst>
                  <a:outerShdw blurRad="38100" dist="38100" dir="2700000" algn="tl">
                    <a:srgbClr val="C0C0C0"/>
                  </a:outerShdw>
                </a:effectLst>
                <a:latin typeface="Arial" charset="0"/>
              </a:rPr>
              <a:t>p</a:t>
            </a:r>
            <a:r>
              <a:rPr kumimoji="0" lang="zh-CN" altLang="en-US" b="1">
                <a:effectLst>
                  <a:outerShdw blurRad="38100" dist="38100" dir="2700000" algn="tl">
                    <a:srgbClr val="C0C0C0"/>
                  </a:outerShdw>
                </a:effectLst>
                <a:latin typeface="Arial" charset="0"/>
              </a:rPr>
              <a:t>增加，系统反应速度加快； </a:t>
            </a:r>
            <a:r>
              <a:rPr kumimoji="0" lang="en-US" altLang="zh-CN" b="1" i="1">
                <a:effectLst>
                  <a:outerShdw blurRad="38100" dist="38100" dir="2700000" algn="tl">
                    <a:srgbClr val="C0C0C0"/>
                  </a:outerShdw>
                </a:effectLst>
                <a:latin typeface="Arial" charset="0"/>
              </a:rPr>
              <a:t>K</a:t>
            </a:r>
            <a:r>
              <a:rPr kumimoji="0" lang="en-US" altLang="zh-CN" b="1" i="1" baseline="-25000">
                <a:effectLst>
                  <a:outerShdw blurRad="38100" dist="38100" dir="2700000" algn="tl">
                    <a:srgbClr val="C0C0C0"/>
                  </a:outerShdw>
                </a:effectLst>
                <a:latin typeface="Arial" charset="0"/>
              </a:rPr>
              <a:t>p</a:t>
            </a:r>
            <a:r>
              <a:rPr kumimoji="0" lang="zh-CN" altLang="en-US" b="1">
                <a:effectLst>
                  <a:outerShdw blurRad="38100" dist="38100" dir="2700000" algn="tl">
                    <a:srgbClr val="C0C0C0"/>
                  </a:outerShdw>
                </a:effectLst>
                <a:latin typeface="Arial" charset="0"/>
              </a:rPr>
              <a:t>偏大，振荡次数增多，调</a:t>
            </a:r>
          </a:p>
          <a:p>
            <a:pPr algn="just"/>
            <a:r>
              <a:rPr kumimoji="0" lang="zh-CN" altLang="en-US" b="1">
                <a:effectLst>
                  <a:outerShdw blurRad="38100" dist="38100" dir="2700000" algn="tl">
                    <a:srgbClr val="C0C0C0"/>
                  </a:outerShdw>
                </a:effectLst>
                <a:latin typeface="Arial" charset="0"/>
              </a:rPr>
              <a:t>                  节时间加长； </a:t>
            </a:r>
            <a:r>
              <a:rPr kumimoji="0" lang="en-US" altLang="zh-CN" b="1" i="1">
                <a:effectLst>
                  <a:outerShdw blurRad="38100" dist="38100" dir="2700000" algn="tl">
                    <a:srgbClr val="C0C0C0"/>
                  </a:outerShdw>
                </a:effectLst>
                <a:latin typeface="Arial" charset="0"/>
              </a:rPr>
              <a:t>K</a:t>
            </a:r>
            <a:r>
              <a:rPr kumimoji="0" lang="en-US" altLang="zh-CN" b="1" i="1" baseline="-25000">
                <a:effectLst>
                  <a:outerShdw blurRad="38100" dist="38100" dir="2700000" algn="tl">
                    <a:srgbClr val="C0C0C0"/>
                  </a:outerShdw>
                </a:effectLst>
                <a:latin typeface="Arial" charset="0"/>
              </a:rPr>
              <a:t>p</a:t>
            </a:r>
            <a:r>
              <a:rPr kumimoji="0" lang="zh-CN" altLang="en-US" b="1">
                <a:effectLst>
                  <a:outerShdw blurRad="38100" dist="38100" dir="2700000" algn="tl">
                    <a:srgbClr val="C0C0C0"/>
                  </a:outerShdw>
                </a:effectLst>
                <a:latin typeface="Arial" charset="0"/>
              </a:rPr>
              <a:t>过大，系统趋于不稳定。</a:t>
            </a:r>
          </a:p>
        </p:txBody>
      </p:sp>
      <p:sp>
        <p:nvSpPr>
          <p:cNvPr id="84998" name="Rectangle 6"/>
          <p:cNvSpPr>
            <a:spLocks noChangeArrowheads="1"/>
          </p:cNvSpPr>
          <p:nvPr/>
        </p:nvSpPr>
        <p:spPr bwMode="auto">
          <a:xfrm>
            <a:off x="296863" y="1117600"/>
            <a:ext cx="5400675" cy="396875"/>
          </a:xfrm>
          <a:prstGeom prst="rect">
            <a:avLst/>
          </a:prstGeom>
          <a:noFill/>
          <a:ln w="9525">
            <a:noFill/>
            <a:miter lim="800000"/>
            <a:headEnd/>
            <a:tailEnd/>
          </a:ln>
          <a:effectLst/>
        </p:spPr>
        <p:txBody>
          <a:bodyPr>
            <a:spAutoFit/>
          </a:bodyPr>
          <a:lstStyle/>
          <a:p>
            <a:pPr algn="just"/>
            <a:r>
              <a:rPr kumimoji="0" lang="en-US" altLang="zh-CN" b="1">
                <a:solidFill>
                  <a:srgbClr val="BE2C14"/>
                </a:solidFill>
                <a:effectLst>
                  <a:outerShdw blurRad="38100" dist="38100" dir="2700000" algn="tl">
                    <a:srgbClr val="C0C0C0"/>
                  </a:outerShdw>
                </a:effectLst>
                <a:latin typeface="Arial" charset="0"/>
              </a:rPr>
              <a:t>(1) </a:t>
            </a:r>
            <a:r>
              <a:rPr kumimoji="0" lang="zh-CN" altLang="en-US" b="1">
                <a:solidFill>
                  <a:srgbClr val="BE2C14"/>
                </a:solidFill>
                <a:effectLst>
                  <a:outerShdw blurRad="38100" dist="38100" dir="2700000" algn="tl">
                    <a:srgbClr val="C0C0C0"/>
                  </a:outerShdw>
                </a:effectLst>
                <a:latin typeface="Arial" charset="0"/>
              </a:rPr>
              <a:t>比例系数</a:t>
            </a:r>
            <a:r>
              <a:rPr kumimoji="0" lang="en-US" altLang="zh-CN" b="1" i="1">
                <a:solidFill>
                  <a:srgbClr val="BE2C14"/>
                </a:solidFill>
                <a:effectLst>
                  <a:outerShdw blurRad="38100" dist="38100" dir="2700000" algn="tl">
                    <a:srgbClr val="C0C0C0"/>
                  </a:outerShdw>
                </a:effectLst>
                <a:latin typeface="Arial" charset="0"/>
              </a:rPr>
              <a:t>K</a:t>
            </a:r>
            <a:r>
              <a:rPr kumimoji="0" lang="en-US" altLang="zh-CN" b="1" i="1" baseline="-25000">
                <a:solidFill>
                  <a:srgbClr val="BE2C14"/>
                </a:solidFill>
                <a:effectLst>
                  <a:outerShdw blurRad="38100" dist="38100" dir="2700000" algn="tl">
                    <a:srgbClr val="C0C0C0"/>
                  </a:outerShdw>
                </a:effectLst>
                <a:latin typeface="Arial" charset="0"/>
              </a:rPr>
              <a:t>p</a:t>
            </a:r>
            <a:r>
              <a:rPr kumimoji="0" lang="zh-CN" altLang="en-US" b="1">
                <a:solidFill>
                  <a:srgbClr val="BE2C14"/>
                </a:solidFill>
                <a:effectLst>
                  <a:outerShdw blurRad="38100" dist="38100" dir="2700000" algn="tl">
                    <a:srgbClr val="C0C0C0"/>
                  </a:outerShdw>
                </a:effectLst>
                <a:latin typeface="Arial" charset="0"/>
              </a:rPr>
              <a:t>对系统性能的影响</a:t>
            </a:r>
          </a:p>
        </p:txBody>
      </p:sp>
      <p:grpSp>
        <p:nvGrpSpPr>
          <p:cNvPr id="84999" name="Group 7"/>
          <p:cNvGrpSpPr>
            <a:grpSpLocks/>
          </p:cNvGrpSpPr>
          <p:nvPr/>
        </p:nvGrpSpPr>
        <p:grpSpPr bwMode="auto">
          <a:xfrm>
            <a:off x="296863" y="3125788"/>
            <a:ext cx="8415337" cy="1511300"/>
            <a:chOff x="187" y="1990"/>
            <a:chExt cx="5301" cy="952"/>
          </a:xfrm>
        </p:grpSpPr>
        <p:sp>
          <p:nvSpPr>
            <p:cNvPr id="85000" name="Rectangle 8"/>
            <p:cNvSpPr>
              <a:spLocks noChangeArrowheads="1"/>
            </p:cNvSpPr>
            <p:nvPr/>
          </p:nvSpPr>
          <p:spPr bwMode="auto">
            <a:xfrm>
              <a:off x="414" y="2302"/>
              <a:ext cx="5074" cy="640"/>
            </a:xfrm>
            <a:prstGeom prst="rect">
              <a:avLst/>
            </a:prstGeom>
            <a:noFill/>
            <a:ln w="9525">
              <a:noFill/>
              <a:miter lim="800000"/>
              <a:headEnd/>
              <a:tailEnd/>
            </a:ln>
            <a:effectLst/>
          </p:spPr>
          <p:txBody>
            <a:bodyPr>
              <a:spAutoFit/>
            </a:bodyPr>
            <a:lstStyle/>
            <a:p>
              <a:pPr algn="just"/>
              <a:r>
                <a:rPr kumimoji="0" lang="zh-CN" altLang="en-US" b="1" dirty="0">
                  <a:solidFill>
                    <a:srgbClr val="0033CC"/>
                  </a:solidFill>
                  <a:effectLst>
                    <a:outerShdw blurRad="38100" dist="38100" dir="2700000" algn="tl">
                      <a:srgbClr val="C0C0C0"/>
                    </a:outerShdw>
                  </a:effectLst>
                  <a:latin typeface="Arial" charset="0"/>
                </a:rPr>
                <a:t>静态性能：</a:t>
              </a:r>
              <a:r>
                <a:rPr kumimoji="0" lang="zh-CN" altLang="en-US" b="1" dirty="0">
                  <a:effectLst>
                    <a:outerShdw blurRad="38100" dist="38100" dir="2700000" algn="tl">
                      <a:srgbClr val="C0C0C0"/>
                    </a:outerShdw>
                  </a:effectLst>
                  <a:latin typeface="Arial" charset="0"/>
                </a:rPr>
                <a:t>积分控制能消除系统静差，但若</a:t>
              </a:r>
              <a:r>
                <a:rPr kumimoji="0" lang="en-US" altLang="zh-CN" b="1" i="1" dirty="0">
                  <a:effectLst>
                    <a:outerShdw blurRad="38100" dist="38100" dir="2700000" algn="tl">
                      <a:srgbClr val="C0C0C0"/>
                    </a:outerShdw>
                  </a:effectLst>
                  <a:latin typeface="Arial" charset="0"/>
                </a:rPr>
                <a:t>K</a:t>
              </a:r>
              <a:r>
                <a:rPr kumimoji="0" lang="en-US" altLang="zh-CN" b="1" i="1" baseline="-25000" dirty="0">
                  <a:effectLst>
                    <a:outerShdw blurRad="38100" dist="38100" dir="2700000" algn="tl">
                      <a:srgbClr val="C0C0C0"/>
                    </a:outerShdw>
                  </a:effectLst>
                  <a:latin typeface="Arial" charset="0"/>
                </a:rPr>
                <a:t>i</a:t>
              </a:r>
              <a:r>
                <a:rPr kumimoji="0" lang="zh-CN" altLang="en-US" b="1" dirty="0">
                  <a:effectLst>
                    <a:outerShdw blurRad="38100" dist="38100" dir="2700000" algn="tl">
                      <a:srgbClr val="C0C0C0"/>
                    </a:outerShdw>
                  </a:effectLst>
                  <a:latin typeface="Arial" charset="0"/>
                </a:rPr>
                <a:t>太小，积分作用太弱，</a:t>
              </a:r>
              <a:endParaRPr kumimoji="0" lang="en-US" altLang="zh-CN" b="1" dirty="0">
                <a:effectLst>
                  <a:outerShdw blurRad="38100" dist="38100" dir="2700000" algn="tl">
                    <a:srgbClr val="C0C0C0"/>
                  </a:outerShdw>
                </a:effectLst>
                <a:latin typeface="Arial" charset="0"/>
              </a:endParaRPr>
            </a:p>
            <a:p>
              <a:pPr algn="just"/>
              <a:r>
                <a:rPr kumimoji="0" lang="en-US" altLang="zh-CN" b="1" dirty="0">
                  <a:effectLst>
                    <a:outerShdw blurRad="38100" dist="38100" dir="2700000" algn="tl">
                      <a:srgbClr val="C0C0C0"/>
                    </a:outerShdw>
                  </a:effectLst>
                  <a:latin typeface="Arial" charset="0"/>
                </a:rPr>
                <a:t>                  </a:t>
              </a:r>
              <a:r>
                <a:rPr kumimoji="0" lang="zh-CN" altLang="en-US" b="1" dirty="0">
                  <a:effectLst>
                    <a:outerShdw blurRad="38100" dist="38100" dir="2700000" algn="tl">
                      <a:srgbClr val="C0C0C0"/>
                    </a:outerShdw>
                  </a:effectLst>
                  <a:latin typeface="Arial" charset="0"/>
                </a:rPr>
                <a:t>以致不能消除静差；</a:t>
              </a:r>
            </a:p>
            <a:p>
              <a:pPr algn="just"/>
              <a:r>
                <a:rPr kumimoji="0" lang="zh-CN" altLang="en-US" b="1" dirty="0">
                  <a:solidFill>
                    <a:srgbClr val="0033CC"/>
                  </a:solidFill>
                  <a:effectLst>
                    <a:outerShdw blurRad="38100" dist="38100" dir="2700000" algn="tl">
                      <a:srgbClr val="C0C0C0"/>
                    </a:outerShdw>
                  </a:effectLst>
                  <a:latin typeface="Arial" charset="0"/>
                </a:rPr>
                <a:t>动态性能：</a:t>
              </a:r>
              <a:r>
                <a:rPr kumimoji="0" lang="en-US" altLang="zh-CN" b="1" i="1" dirty="0">
                  <a:effectLst>
                    <a:outerShdw blurRad="38100" dist="38100" dir="2700000" algn="tl">
                      <a:srgbClr val="C0C0C0"/>
                    </a:outerShdw>
                  </a:effectLst>
                  <a:latin typeface="Arial" charset="0"/>
                </a:rPr>
                <a:t>K</a:t>
              </a:r>
              <a:r>
                <a:rPr kumimoji="0" lang="en-US" altLang="zh-CN" b="1" i="1" baseline="-25000" dirty="0">
                  <a:effectLst>
                    <a:outerShdw blurRad="38100" dist="38100" dir="2700000" algn="tl">
                      <a:srgbClr val="C0C0C0"/>
                    </a:outerShdw>
                  </a:effectLst>
                  <a:latin typeface="Arial" charset="0"/>
                </a:rPr>
                <a:t>i</a:t>
              </a:r>
              <a:r>
                <a:rPr kumimoji="0" lang="zh-CN" altLang="en-US" b="1" dirty="0">
                  <a:effectLst>
                    <a:outerShdw blurRad="38100" dist="38100" dir="2700000" algn="tl">
                      <a:srgbClr val="C0C0C0"/>
                    </a:outerShdw>
                  </a:effectLst>
                  <a:latin typeface="Arial" charset="0"/>
                </a:rPr>
                <a:t>太大，系统将不稳定，</a:t>
              </a:r>
              <a:r>
                <a:rPr kumimoji="0" lang="zh-CN" altLang="en-US" b="1" i="1" dirty="0">
                  <a:effectLst>
                    <a:outerShdw blurRad="38100" dist="38100" dir="2700000" algn="tl">
                      <a:srgbClr val="C0C0C0"/>
                    </a:outerShdw>
                  </a:effectLst>
                  <a:latin typeface="Arial" charset="0"/>
                </a:rPr>
                <a:t> </a:t>
              </a:r>
              <a:r>
                <a:rPr kumimoji="0" lang="en-US" altLang="zh-CN" b="1" i="1" dirty="0">
                  <a:effectLst>
                    <a:outerShdw blurRad="38100" dist="38100" dir="2700000" algn="tl">
                      <a:srgbClr val="C0C0C0"/>
                    </a:outerShdw>
                  </a:effectLst>
                  <a:latin typeface="Arial" charset="0"/>
                </a:rPr>
                <a:t>K</a:t>
              </a:r>
              <a:r>
                <a:rPr kumimoji="0" lang="en-US" altLang="zh-CN" b="1" i="1" baseline="-25000" dirty="0">
                  <a:effectLst>
                    <a:outerShdw blurRad="38100" dist="38100" dir="2700000" algn="tl">
                      <a:srgbClr val="C0C0C0"/>
                    </a:outerShdw>
                  </a:effectLst>
                  <a:latin typeface="Arial" charset="0"/>
                </a:rPr>
                <a:t>i</a:t>
              </a:r>
              <a:r>
                <a:rPr kumimoji="0" lang="zh-CN" altLang="en-US" b="1" dirty="0">
                  <a:effectLst>
                    <a:outerShdw blurRad="38100" dist="38100" dir="2700000" algn="tl">
                      <a:srgbClr val="C0C0C0"/>
                    </a:outerShdw>
                  </a:effectLst>
                  <a:latin typeface="Arial" charset="0"/>
                </a:rPr>
                <a:t>太小，对系统性能影响减小。</a:t>
              </a:r>
            </a:p>
          </p:txBody>
        </p:sp>
        <p:sp>
          <p:nvSpPr>
            <p:cNvPr id="85001" name="Rectangle 9"/>
            <p:cNvSpPr>
              <a:spLocks noChangeArrowheads="1"/>
            </p:cNvSpPr>
            <p:nvPr/>
          </p:nvSpPr>
          <p:spPr bwMode="auto">
            <a:xfrm>
              <a:off x="187" y="1990"/>
              <a:ext cx="3789" cy="250"/>
            </a:xfrm>
            <a:prstGeom prst="rect">
              <a:avLst/>
            </a:prstGeom>
            <a:noFill/>
            <a:ln w="9525">
              <a:noFill/>
              <a:miter lim="800000"/>
              <a:headEnd/>
              <a:tailEnd/>
            </a:ln>
            <a:effectLst/>
          </p:spPr>
          <p:txBody>
            <a:bodyPr>
              <a:spAutoFit/>
            </a:bodyPr>
            <a:lstStyle/>
            <a:p>
              <a:pPr algn="just"/>
              <a:r>
                <a:rPr kumimoji="0" lang="en-US" altLang="zh-CN" b="1">
                  <a:solidFill>
                    <a:srgbClr val="BE2C14"/>
                  </a:solidFill>
                  <a:effectLst>
                    <a:outerShdw blurRad="38100" dist="38100" dir="2700000" algn="tl">
                      <a:srgbClr val="C0C0C0"/>
                    </a:outerShdw>
                  </a:effectLst>
                  <a:latin typeface="Arial" charset="0"/>
                </a:rPr>
                <a:t>(2) </a:t>
              </a:r>
              <a:r>
                <a:rPr kumimoji="0" lang="zh-CN" altLang="en-US" b="1">
                  <a:solidFill>
                    <a:srgbClr val="BE2C14"/>
                  </a:solidFill>
                  <a:effectLst>
                    <a:outerShdw blurRad="38100" dist="38100" dir="2700000" algn="tl">
                      <a:srgbClr val="C0C0C0"/>
                    </a:outerShdw>
                  </a:effectLst>
                  <a:latin typeface="Arial" charset="0"/>
                </a:rPr>
                <a:t>积分系数 </a:t>
              </a:r>
              <a:r>
                <a:rPr kumimoji="0" lang="en-US" altLang="zh-CN" b="1" i="1">
                  <a:solidFill>
                    <a:srgbClr val="BE2C14"/>
                  </a:solidFill>
                  <a:effectLst>
                    <a:outerShdw blurRad="38100" dist="38100" dir="2700000" algn="tl">
                      <a:srgbClr val="C0C0C0"/>
                    </a:outerShdw>
                  </a:effectLst>
                  <a:latin typeface="Arial" charset="0"/>
                </a:rPr>
                <a:t>K</a:t>
              </a:r>
              <a:r>
                <a:rPr kumimoji="0" lang="en-US" altLang="zh-CN" b="1" i="1" baseline="-25000">
                  <a:solidFill>
                    <a:srgbClr val="BE2C14"/>
                  </a:solidFill>
                  <a:effectLst>
                    <a:outerShdw blurRad="38100" dist="38100" dir="2700000" algn="tl">
                      <a:srgbClr val="C0C0C0"/>
                    </a:outerShdw>
                  </a:effectLst>
                  <a:latin typeface="Arial" charset="0"/>
                </a:rPr>
                <a:t>i </a:t>
              </a:r>
              <a:r>
                <a:rPr kumimoji="0" lang="zh-CN" altLang="en-US" b="1">
                  <a:solidFill>
                    <a:srgbClr val="BE2C14"/>
                  </a:solidFill>
                  <a:effectLst>
                    <a:outerShdw blurRad="38100" dist="38100" dir="2700000" algn="tl">
                      <a:srgbClr val="C0C0C0"/>
                    </a:outerShdw>
                  </a:effectLst>
                  <a:latin typeface="Arial" charset="0"/>
                </a:rPr>
                <a:t>对系统性能的影响</a:t>
              </a:r>
            </a:p>
          </p:txBody>
        </p:sp>
      </p:grpSp>
      <p:grpSp>
        <p:nvGrpSpPr>
          <p:cNvPr id="85002" name="Group 10"/>
          <p:cNvGrpSpPr>
            <a:grpSpLocks/>
          </p:cNvGrpSpPr>
          <p:nvPr/>
        </p:nvGrpSpPr>
        <p:grpSpPr bwMode="auto">
          <a:xfrm>
            <a:off x="341313" y="4843463"/>
            <a:ext cx="8370887" cy="1177925"/>
            <a:chOff x="215" y="3294"/>
            <a:chExt cx="5273" cy="742"/>
          </a:xfrm>
        </p:grpSpPr>
        <p:sp>
          <p:nvSpPr>
            <p:cNvPr id="85003" name="Rectangle 11"/>
            <p:cNvSpPr>
              <a:spLocks noChangeArrowheads="1"/>
            </p:cNvSpPr>
            <p:nvPr/>
          </p:nvSpPr>
          <p:spPr bwMode="auto">
            <a:xfrm>
              <a:off x="414" y="3594"/>
              <a:ext cx="5074" cy="442"/>
            </a:xfrm>
            <a:prstGeom prst="rect">
              <a:avLst/>
            </a:prstGeom>
            <a:noFill/>
            <a:ln w="9525">
              <a:noFill/>
              <a:miter lim="800000"/>
              <a:headEnd/>
              <a:tailEnd/>
            </a:ln>
            <a:effectLst/>
          </p:spPr>
          <p:txBody>
            <a:bodyPr>
              <a:spAutoFit/>
            </a:bodyPr>
            <a:lstStyle/>
            <a:p>
              <a:pPr algn="just"/>
              <a:r>
                <a:rPr kumimoji="0" lang="zh-CN" altLang="en-US" b="1">
                  <a:solidFill>
                    <a:srgbClr val="0033CC"/>
                  </a:solidFill>
                  <a:effectLst>
                    <a:outerShdw blurRad="38100" dist="38100" dir="2700000" algn="tl">
                      <a:srgbClr val="C0C0C0"/>
                    </a:outerShdw>
                  </a:effectLst>
                  <a:latin typeface="Arial" charset="0"/>
                </a:rPr>
                <a:t>动态性能：</a:t>
              </a:r>
              <a:r>
                <a:rPr kumimoji="0" lang="zh-CN" altLang="en-US" b="1">
                  <a:effectLst>
                    <a:outerShdw blurRad="38100" dist="38100" dir="2700000" algn="tl">
                      <a:srgbClr val="C0C0C0"/>
                    </a:outerShdw>
                  </a:effectLst>
                  <a:latin typeface="Arial" charset="0"/>
                </a:rPr>
                <a:t>合适的</a:t>
              </a:r>
              <a:r>
                <a:rPr kumimoji="0" lang="en-US" altLang="zh-CN" b="1" i="1">
                  <a:effectLst>
                    <a:outerShdw blurRad="38100" dist="38100" dir="2700000" algn="tl">
                      <a:srgbClr val="C0C0C0"/>
                    </a:outerShdw>
                  </a:effectLst>
                  <a:latin typeface="Arial" charset="0"/>
                </a:rPr>
                <a:t>K</a:t>
              </a:r>
              <a:r>
                <a:rPr kumimoji="0" lang="en-US" altLang="zh-CN" b="1" i="1" baseline="-25000">
                  <a:effectLst>
                    <a:outerShdw blurRad="38100" dist="38100" dir="2700000" algn="tl">
                      <a:srgbClr val="C0C0C0"/>
                    </a:outerShdw>
                  </a:effectLst>
                  <a:latin typeface="Arial" charset="0"/>
                </a:rPr>
                <a:t>d</a:t>
              </a:r>
              <a:r>
                <a:rPr kumimoji="0" lang="en-US" altLang="zh-CN" b="1">
                  <a:effectLst>
                    <a:outerShdw blurRad="38100" dist="38100" dir="2700000" algn="tl">
                      <a:srgbClr val="C0C0C0"/>
                    </a:outerShdw>
                  </a:effectLst>
                  <a:latin typeface="Arial" charset="0"/>
                </a:rPr>
                <a:t> </a:t>
              </a:r>
              <a:r>
                <a:rPr kumimoji="0" lang="zh-CN" altLang="en-US" b="1">
                  <a:effectLst>
                    <a:outerShdw blurRad="38100" dist="38100" dir="2700000" algn="tl">
                      <a:srgbClr val="C0C0C0"/>
                    </a:outerShdw>
                  </a:effectLst>
                  <a:latin typeface="Arial" charset="0"/>
                </a:rPr>
                <a:t>，超调量减小，调节时间缩短，允许加大比例控</a:t>
              </a:r>
            </a:p>
            <a:p>
              <a:pPr algn="just"/>
              <a:r>
                <a:rPr kumimoji="0" lang="zh-CN" altLang="en-US" b="1">
                  <a:effectLst>
                    <a:outerShdw blurRad="38100" dist="38100" dir="2700000" algn="tl">
                      <a:srgbClr val="C0C0C0"/>
                    </a:outerShdw>
                  </a:effectLst>
                  <a:latin typeface="Arial" charset="0"/>
                </a:rPr>
                <a:t>                  制； </a:t>
              </a:r>
              <a:r>
                <a:rPr kumimoji="0" lang="en-US" altLang="zh-CN" b="1" i="1">
                  <a:effectLst>
                    <a:outerShdw blurRad="38100" dist="38100" dir="2700000" algn="tl">
                      <a:srgbClr val="C0C0C0"/>
                    </a:outerShdw>
                  </a:effectLst>
                  <a:latin typeface="Arial" charset="0"/>
                </a:rPr>
                <a:t>K</a:t>
              </a:r>
              <a:r>
                <a:rPr kumimoji="0" lang="en-US" altLang="zh-CN" b="1" i="1" baseline="-25000">
                  <a:effectLst>
                    <a:outerShdw blurRad="38100" dist="38100" dir="2700000" algn="tl">
                      <a:srgbClr val="C0C0C0"/>
                    </a:outerShdw>
                  </a:effectLst>
                  <a:latin typeface="Arial" charset="0"/>
                </a:rPr>
                <a:t>d</a:t>
              </a:r>
              <a:r>
                <a:rPr kumimoji="0" lang="en-US" altLang="zh-CN" b="1">
                  <a:effectLst>
                    <a:outerShdw blurRad="38100" dist="38100" dir="2700000" algn="tl">
                      <a:srgbClr val="C0C0C0"/>
                    </a:outerShdw>
                  </a:effectLst>
                  <a:latin typeface="Arial" charset="0"/>
                </a:rPr>
                <a:t> </a:t>
              </a:r>
              <a:r>
                <a:rPr kumimoji="0" lang="zh-CN" altLang="en-US" b="1">
                  <a:effectLst>
                    <a:outerShdw blurRad="38100" dist="38100" dir="2700000" algn="tl">
                      <a:srgbClr val="C0C0C0"/>
                    </a:outerShdw>
                  </a:effectLst>
                  <a:latin typeface="Arial" charset="0"/>
                </a:rPr>
                <a:t>过大或过小都会适得其反。</a:t>
              </a:r>
            </a:p>
          </p:txBody>
        </p:sp>
        <p:sp>
          <p:nvSpPr>
            <p:cNvPr id="85004" name="Rectangle 12"/>
            <p:cNvSpPr>
              <a:spLocks noChangeArrowheads="1"/>
            </p:cNvSpPr>
            <p:nvPr/>
          </p:nvSpPr>
          <p:spPr bwMode="auto">
            <a:xfrm>
              <a:off x="215" y="3294"/>
              <a:ext cx="3789" cy="250"/>
            </a:xfrm>
            <a:prstGeom prst="rect">
              <a:avLst/>
            </a:prstGeom>
            <a:noFill/>
            <a:ln w="9525">
              <a:noFill/>
              <a:miter lim="800000"/>
              <a:headEnd/>
              <a:tailEnd/>
            </a:ln>
            <a:effectLst/>
          </p:spPr>
          <p:txBody>
            <a:bodyPr>
              <a:spAutoFit/>
            </a:bodyPr>
            <a:lstStyle/>
            <a:p>
              <a:pPr algn="just"/>
              <a:r>
                <a:rPr kumimoji="0" lang="en-US" altLang="zh-CN" b="1">
                  <a:solidFill>
                    <a:srgbClr val="BE2C14"/>
                  </a:solidFill>
                  <a:effectLst>
                    <a:outerShdw blurRad="38100" dist="38100" dir="2700000" algn="tl">
                      <a:srgbClr val="C0C0C0"/>
                    </a:outerShdw>
                  </a:effectLst>
                  <a:latin typeface="Arial" charset="0"/>
                </a:rPr>
                <a:t>(3) </a:t>
              </a:r>
              <a:r>
                <a:rPr kumimoji="0" lang="zh-CN" altLang="en-US" b="1">
                  <a:solidFill>
                    <a:srgbClr val="BE2C14"/>
                  </a:solidFill>
                  <a:effectLst>
                    <a:outerShdw blurRad="38100" dist="38100" dir="2700000" algn="tl">
                      <a:srgbClr val="C0C0C0"/>
                    </a:outerShdw>
                  </a:effectLst>
                  <a:latin typeface="Arial" charset="0"/>
                </a:rPr>
                <a:t>微分系数</a:t>
              </a:r>
              <a:r>
                <a:rPr kumimoji="0" lang="en-US" altLang="zh-CN" b="1" i="1">
                  <a:solidFill>
                    <a:srgbClr val="BE2C14"/>
                  </a:solidFill>
                  <a:effectLst>
                    <a:outerShdw blurRad="38100" dist="38100" dir="2700000" algn="tl">
                      <a:srgbClr val="C0C0C0"/>
                    </a:outerShdw>
                  </a:effectLst>
                  <a:latin typeface="Arial" charset="0"/>
                </a:rPr>
                <a:t>K</a:t>
              </a:r>
              <a:r>
                <a:rPr kumimoji="0" lang="en-US" altLang="zh-CN" b="1" i="1" baseline="-25000">
                  <a:solidFill>
                    <a:srgbClr val="BE2C14"/>
                  </a:solidFill>
                  <a:effectLst>
                    <a:outerShdw blurRad="38100" dist="38100" dir="2700000" algn="tl">
                      <a:srgbClr val="C0C0C0"/>
                    </a:outerShdw>
                  </a:effectLst>
                  <a:latin typeface="Arial" charset="0"/>
                </a:rPr>
                <a:t>d</a:t>
              </a:r>
              <a:r>
                <a:rPr kumimoji="0" lang="zh-CN" altLang="en-US" b="1">
                  <a:solidFill>
                    <a:srgbClr val="BE2C14"/>
                  </a:solidFill>
                  <a:effectLst>
                    <a:outerShdw blurRad="38100" dist="38100" dir="2700000" algn="tl">
                      <a:srgbClr val="C0C0C0"/>
                    </a:outerShdw>
                  </a:effectLst>
                  <a:latin typeface="Arial" charset="0"/>
                </a:rPr>
                <a:t>对系统性能的影响</a:t>
              </a:r>
            </a:p>
          </p:txBody>
        </p:sp>
      </p:grpSp>
    </p:spTree>
  </p:cSld>
  <p:clrMapOvr>
    <a:masterClrMapping/>
  </p:clrMapOvr>
  <p:transition>
    <p:push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457200" y="274638"/>
            <a:ext cx="8229600" cy="850900"/>
          </a:xfrm>
          <a:prstGeom prst="rect">
            <a:avLst/>
          </a:prstGeom>
          <a:noFill/>
          <a:ln w="9525">
            <a:noFill/>
            <a:miter lim="800000"/>
            <a:headEnd/>
            <a:tailEnd/>
          </a:ln>
          <a:effectLst/>
        </p:spPr>
        <p:txBody>
          <a:bodyPr anchor="ctr"/>
          <a:lstStyle/>
          <a:p>
            <a:r>
              <a:rPr lang="en-US" altLang="zh-CN" sz="3200" b="1">
                <a:solidFill>
                  <a:srgbClr val="0033CC"/>
                </a:solidFill>
                <a:effectLst>
                  <a:outerShdw blurRad="38100" dist="38100" dir="2700000" algn="tl">
                    <a:srgbClr val="C0C0C0"/>
                  </a:outerShdw>
                </a:effectLst>
                <a:latin typeface="宋体" pitchFamily="2" charset="-122"/>
              </a:rPr>
              <a:t>4</a:t>
            </a:r>
            <a:r>
              <a:rPr lang="zh-CN" altLang="en-US" sz="3200" b="1">
                <a:solidFill>
                  <a:srgbClr val="0033CC"/>
                </a:solidFill>
                <a:effectLst>
                  <a:outerShdw blurRad="38100" dist="38100" dir="2700000" algn="tl">
                    <a:srgbClr val="C0C0C0"/>
                  </a:outerShdw>
                </a:effectLst>
                <a:latin typeface="宋体" pitchFamily="2" charset="-122"/>
              </a:rPr>
              <a:t>、数字</a:t>
            </a:r>
            <a:r>
              <a:rPr lang="en-US" altLang="zh-CN" sz="3200" b="1">
                <a:solidFill>
                  <a:srgbClr val="0033CC"/>
                </a:solidFill>
                <a:effectLst>
                  <a:outerShdw blurRad="38100" dist="38100" dir="2700000" algn="tl">
                    <a:srgbClr val="C0C0C0"/>
                  </a:outerShdw>
                </a:effectLst>
                <a:latin typeface="宋体" pitchFamily="2" charset="-122"/>
              </a:rPr>
              <a:t>PID</a:t>
            </a:r>
            <a:r>
              <a:rPr lang="zh-CN" altLang="en-US" sz="3200" b="1">
                <a:solidFill>
                  <a:srgbClr val="0033CC"/>
                </a:solidFill>
                <a:effectLst>
                  <a:outerShdw blurRad="38100" dist="38100" dir="2700000" algn="tl">
                    <a:srgbClr val="C0C0C0"/>
                  </a:outerShdw>
                </a:effectLst>
                <a:latin typeface="宋体" pitchFamily="2" charset="-122"/>
              </a:rPr>
              <a:t>调节器参数的整定方法 </a:t>
            </a:r>
          </a:p>
        </p:txBody>
      </p:sp>
      <p:sp>
        <p:nvSpPr>
          <p:cNvPr id="86022" name="Text Box 6"/>
          <p:cNvSpPr txBox="1">
            <a:spLocks noChangeArrowheads="1"/>
          </p:cNvSpPr>
          <p:nvPr/>
        </p:nvSpPr>
        <p:spPr bwMode="auto">
          <a:xfrm>
            <a:off x="1116013" y="1665288"/>
            <a:ext cx="6851650" cy="3508375"/>
          </a:xfrm>
          <a:prstGeom prst="rect">
            <a:avLst/>
          </a:prstGeom>
          <a:noFill/>
          <a:ln w="9525">
            <a:noFill/>
            <a:miter lim="800000"/>
            <a:headEnd/>
            <a:tailEnd/>
          </a:ln>
          <a:effectLst/>
        </p:spPr>
        <p:txBody>
          <a:bodyPr wrap="none">
            <a:spAutoFit/>
          </a:bodyPr>
          <a:lstStyle/>
          <a:p>
            <a:pPr>
              <a:lnSpc>
                <a:spcPct val="200000"/>
              </a:lnSpc>
            </a:pP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1</a:t>
            </a:r>
            <a:r>
              <a:rPr lang="zh-CN" altLang="en-US" sz="2800" b="1">
                <a:effectLst>
                  <a:outerShdw blurRad="38100" dist="38100" dir="2700000" algn="tl">
                    <a:srgbClr val="C0C0C0"/>
                  </a:outerShdw>
                </a:effectLst>
              </a:rPr>
              <a:t>）扩充临界比例度法</a:t>
            </a:r>
          </a:p>
          <a:p>
            <a:pPr>
              <a:lnSpc>
                <a:spcPct val="200000"/>
              </a:lnSpc>
            </a:pP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2</a:t>
            </a:r>
            <a:r>
              <a:rPr lang="zh-CN" altLang="en-US" sz="2800" b="1">
                <a:effectLst>
                  <a:outerShdw blurRad="38100" dist="38100" dir="2700000" algn="tl">
                    <a:srgbClr val="C0C0C0"/>
                  </a:outerShdw>
                </a:effectLst>
              </a:rPr>
              <a:t>）扩充响应曲线法（过渡过程响应法） </a:t>
            </a:r>
          </a:p>
          <a:p>
            <a:pPr>
              <a:lnSpc>
                <a:spcPct val="200000"/>
              </a:lnSpc>
            </a:pP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3</a:t>
            </a:r>
            <a:r>
              <a:rPr lang="zh-CN" altLang="en-US" sz="2800" b="1">
                <a:effectLst>
                  <a:outerShdw blurRad="38100" dist="38100" dir="2700000" algn="tl">
                    <a:srgbClr val="C0C0C0"/>
                  </a:outerShdw>
                </a:effectLst>
              </a:rPr>
              <a:t>）归一参数整定法</a:t>
            </a:r>
          </a:p>
          <a:p>
            <a:pPr>
              <a:lnSpc>
                <a:spcPct val="200000"/>
              </a:lnSpc>
            </a:pP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4</a:t>
            </a:r>
            <a:r>
              <a:rPr lang="zh-CN" altLang="en-US" sz="2800" b="1">
                <a:effectLst>
                  <a:outerShdw blurRad="38100" dist="38100" dir="2700000" algn="tl">
                    <a:srgbClr val="C0C0C0"/>
                  </a:outerShdw>
                </a:effectLst>
              </a:rPr>
              <a:t>）试凑法</a:t>
            </a:r>
          </a:p>
        </p:txBody>
      </p:sp>
    </p:spTree>
  </p:cSld>
  <p:clrMapOvr>
    <a:masterClrMapping/>
  </p:clrMapOvr>
  <p:transition>
    <p:push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215900" y="1089025"/>
            <a:ext cx="8750300" cy="720725"/>
          </a:xfrm>
          <a:prstGeom prst="rect">
            <a:avLst/>
          </a:prstGeom>
          <a:noFill/>
          <a:ln w="9525">
            <a:noFill/>
            <a:miter lim="800000"/>
            <a:headEnd/>
            <a:tailEnd/>
          </a:ln>
          <a:effectLst/>
        </p:spPr>
        <p:txBody>
          <a:bodyPr anchor="ctr"/>
          <a:lstStyle/>
          <a:p>
            <a:pPr algn="just"/>
            <a:r>
              <a:rPr lang="zh-CN" altLang="en-US" b="1">
                <a:solidFill>
                  <a:schemeClr val="tx2"/>
                </a:solidFill>
                <a:effectLst>
                  <a:outerShdw blurRad="38100" dist="38100" dir="2700000" algn="tl">
                    <a:srgbClr val="C0C0C0"/>
                  </a:outerShdw>
                </a:effectLst>
                <a:latin typeface="宋体" pitchFamily="2" charset="-122"/>
              </a:rPr>
              <a:t>（</a:t>
            </a:r>
            <a:r>
              <a:rPr lang="en-US" altLang="zh-CN" b="1">
                <a:solidFill>
                  <a:schemeClr val="tx2"/>
                </a:solidFill>
                <a:effectLst>
                  <a:outerShdw blurRad="38100" dist="38100" dir="2700000" algn="tl">
                    <a:srgbClr val="C0C0C0"/>
                  </a:outerShdw>
                </a:effectLst>
                <a:latin typeface="宋体" pitchFamily="2" charset="-122"/>
              </a:rPr>
              <a:t>1</a:t>
            </a:r>
            <a:r>
              <a:rPr lang="zh-CN" altLang="en-US" b="1">
                <a:solidFill>
                  <a:schemeClr val="tx2"/>
                </a:solidFill>
                <a:effectLst>
                  <a:outerShdw blurRad="38100" dist="38100" dir="2700000" algn="tl">
                    <a:srgbClr val="C0C0C0"/>
                  </a:outerShdw>
                </a:effectLst>
                <a:latin typeface="宋体" pitchFamily="2" charset="-122"/>
              </a:rPr>
              <a:t>）</a:t>
            </a:r>
            <a:r>
              <a:rPr lang="zh-CN" altLang="en-US" b="1">
                <a:solidFill>
                  <a:srgbClr val="0033CC"/>
                </a:solidFill>
                <a:effectLst>
                  <a:outerShdw blurRad="38100" dist="38100" dir="2700000" algn="tl">
                    <a:srgbClr val="C0C0C0"/>
                  </a:outerShdw>
                </a:effectLst>
                <a:latin typeface="宋体" pitchFamily="2" charset="-122"/>
              </a:rPr>
              <a:t>选择一个合适的采样周期</a:t>
            </a:r>
            <a:r>
              <a:rPr lang="en-US" altLang="zh-CN" b="1" i="1">
                <a:solidFill>
                  <a:srgbClr val="0033CC"/>
                </a:solidFill>
                <a:effectLst>
                  <a:outerShdw blurRad="38100" dist="38100" dir="2700000" algn="tl">
                    <a:srgbClr val="C0C0C0"/>
                  </a:outerShdw>
                </a:effectLst>
              </a:rPr>
              <a:t>T</a:t>
            </a:r>
            <a:r>
              <a:rPr lang="zh-CN" altLang="en-US" b="1">
                <a:solidFill>
                  <a:schemeClr val="tx2"/>
                </a:solidFill>
                <a:effectLst>
                  <a:outerShdw blurRad="38100" dist="38100" dir="2700000" algn="tl">
                    <a:srgbClr val="C0C0C0"/>
                  </a:outerShdw>
                </a:effectLst>
                <a:latin typeface="宋体" pitchFamily="2" charset="-122"/>
              </a:rPr>
              <a:t>。按照采样定理或工程经验选择采样周期，例如，如果被控过程有纯滞后时，可选取滞后时间的</a:t>
            </a:r>
            <a:r>
              <a:rPr lang="en-US" altLang="zh-CN" b="1">
                <a:solidFill>
                  <a:schemeClr val="tx2"/>
                </a:solidFill>
                <a:effectLst>
                  <a:outerShdw blurRad="38100" dist="38100" dir="2700000" algn="tl">
                    <a:srgbClr val="C0C0C0"/>
                  </a:outerShdw>
                </a:effectLst>
                <a:latin typeface="宋体" pitchFamily="2" charset="-122"/>
              </a:rPr>
              <a:t>1/10</a:t>
            </a:r>
            <a:r>
              <a:rPr lang="zh-CN" altLang="en-US" b="1">
                <a:solidFill>
                  <a:schemeClr val="tx2"/>
                </a:solidFill>
                <a:effectLst>
                  <a:outerShdw blurRad="38100" dist="38100" dir="2700000" algn="tl">
                    <a:srgbClr val="C0C0C0"/>
                  </a:outerShdw>
                </a:effectLst>
                <a:latin typeface="宋体" pitchFamily="2" charset="-122"/>
              </a:rPr>
              <a:t>为采样周期</a:t>
            </a:r>
            <a:r>
              <a:rPr lang="en-US" altLang="zh-CN" b="1" i="1">
                <a:solidFill>
                  <a:schemeClr val="tx2"/>
                </a:solidFill>
                <a:effectLst>
                  <a:outerShdw blurRad="38100" dist="38100" dir="2700000" algn="tl">
                    <a:srgbClr val="C0C0C0"/>
                  </a:outerShdw>
                </a:effectLst>
              </a:rPr>
              <a:t>T</a:t>
            </a:r>
            <a:r>
              <a:rPr lang="en-US" altLang="zh-CN" b="1">
                <a:solidFill>
                  <a:schemeClr val="tx2"/>
                </a:solidFill>
                <a:effectLst>
                  <a:outerShdw blurRad="38100" dist="38100" dir="2700000" algn="tl">
                    <a:srgbClr val="C0C0C0"/>
                  </a:outerShdw>
                </a:effectLst>
                <a:latin typeface="宋体" pitchFamily="2" charset="-122"/>
              </a:rPr>
              <a:t> </a:t>
            </a:r>
            <a:r>
              <a:rPr lang="zh-CN" altLang="en-US" b="1">
                <a:solidFill>
                  <a:schemeClr val="tx2"/>
                </a:solidFill>
                <a:effectLst>
                  <a:outerShdw blurRad="38100" dist="38100" dir="2700000" algn="tl">
                    <a:srgbClr val="C0C0C0"/>
                  </a:outerShdw>
                </a:effectLst>
                <a:latin typeface="宋体" pitchFamily="2" charset="-122"/>
              </a:rPr>
              <a:t>；</a:t>
            </a:r>
          </a:p>
        </p:txBody>
      </p:sp>
      <p:sp>
        <p:nvSpPr>
          <p:cNvPr id="167939" name="Rectangle 3"/>
          <p:cNvSpPr>
            <a:spLocks noChangeArrowheads="1"/>
          </p:cNvSpPr>
          <p:nvPr/>
        </p:nvSpPr>
        <p:spPr bwMode="auto">
          <a:xfrm>
            <a:off x="215900" y="1881188"/>
            <a:ext cx="4860925" cy="2160587"/>
          </a:xfrm>
          <a:prstGeom prst="rect">
            <a:avLst/>
          </a:prstGeom>
          <a:noFill/>
          <a:ln w="9525">
            <a:noFill/>
            <a:miter lim="800000"/>
            <a:headEnd/>
            <a:tailEnd/>
          </a:ln>
          <a:effectLst/>
        </p:spPr>
        <p:txBody>
          <a:bodyPr/>
          <a:lstStyle/>
          <a:p>
            <a:pPr marL="342900" indent="-342900" algn="just">
              <a:spcBef>
                <a:spcPct val="20000"/>
              </a:spcBef>
            </a:pPr>
            <a:r>
              <a:rPr lang="zh-CN" altLang="en-US"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latin typeface="宋体" pitchFamily="2" charset="-122"/>
              </a:rPr>
              <a:t>2</a:t>
            </a:r>
            <a:r>
              <a:rPr lang="zh-CN" altLang="en-US" b="1">
                <a:effectLst>
                  <a:outerShdw blurRad="38100" dist="38100" dir="2700000" algn="tl">
                    <a:srgbClr val="C0C0C0"/>
                  </a:outerShdw>
                </a:effectLst>
                <a:latin typeface="宋体" pitchFamily="2" charset="-122"/>
              </a:rPr>
              <a:t>）</a:t>
            </a:r>
            <a:r>
              <a:rPr lang="zh-CN" altLang="en-US" b="1">
                <a:solidFill>
                  <a:srgbClr val="0033CC"/>
                </a:solidFill>
                <a:effectLst>
                  <a:outerShdw blurRad="38100" dist="38100" dir="2700000" algn="tl">
                    <a:srgbClr val="C0C0C0"/>
                  </a:outerShdw>
                </a:effectLst>
                <a:latin typeface="宋体" pitchFamily="2" charset="-122"/>
              </a:rPr>
              <a:t>只投入比例控制</a:t>
            </a:r>
            <a:r>
              <a:rPr lang="zh-CN" altLang="en-US" b="1">
                <a:effectLst>
                  <a:outerShdw blurRad="38100" dist="38100" dir="2700000" algn="tl">
                    <a:srgbClr val="C0C0C0"/>
                  </a:outerShdw>
                </a:effectLst>
                <a:latin typeface="宋体" pitchFamily="2" charset="-122"/>
              </a:rPr>
              <a:t>，给定输入为单位阶跃信号，逐渐加大比例系数</a:t>
            </a:r>
            <a:r>
              <a:rPr lang="en-US" altLang="zh-CN" b="1" i="1">
                <a:effectLst>
                  <a:outerShdw blurRad="38100" dist="38100" dir="2700000" algn="tl">
                    <a:srgbClr val="C0C0C0"/>
                  </a:outerShdw>
                </a:effectLst>
              </a:rPr>
              <a:t>K</a:t>
            </a:r>
            <a:r>
              <a:rPr lang="en-US" altLang="zh-CN" b="1" i="1" baseline="-25000">
                <a:effectLst>
                  <a:outerShdw blurRad="38100" dist="38100" dir="2700000" algn="tl">
                    <a:srgbClr val="C0C0C0"/>
                  </a:outerShdw>
                </a:effectLst>
              </a:rPr>
              <a:t>p</a:t>
            </a:r>
            <a:r>
              <a:rPr lang="zh-CN" altLang="en-US" b="1">
                <a:effectLst>
                  <a:outerShdw blurRad="38100" dist="38100" dir="2700000" algn="tl">
                    <a:srgbClr val="C0C0C0"/>
                  </a:outerShdw>
                </a:effectLst>
                <a:latin typeface="宋体" pitchFamily="2" charset="-122"/>
              </a:rPr>
              <a:t>，</a:t>
            </a:r>
            <a:r>
              <a:rPr lang="zh-CN" altLang="en-US" b="1">
                <a:solidFill>
                  <a:srgbClr val="0033CC"/>
                </a:solidFill>
                <a:effectLst>
                  <a:outerShdw blurRad="38100" dist="38100" dir="2700000" algn="tl">
                    <a:srgbClr val="C0C0C0"/>
                  </a:outerShdw>
                </a:effectLst>
                <a:latin typeface="宋体" pitchFamily="2" charset="-122"/>
              </a:rPr>
              <a:t>使控制系统出现临界振荡</a:t>
            </a:r>
            <a:r>
              <a:rPr lang="en-US" altLang="zh-CN" b="1">
                <a:effectLst>
                  <a:outerShdw blurRad="38100" dist="38100" dir="2700000" algn="tl">
                    <a:srgbClr val="C0C0C0"/>
                  </a:outerShdw>
                </a:effectLst>
                <a:latin typeface="宋体" pitchFamily="2" charset="-122"/>
              </a:rPr>
              <a:t>,</a:t>
            </a:r>
          </a:p>
          <a:p>
            <a:pPr marL="342900" indent="-342900" algn="just">
              <a:spcBef>
                <a:spcPct val="20000"/>
              </a:spcBef>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由临界振荡曲线求得相应的</a:t>
            </a:r>
            <a:r>
              <a:rPr lang="zh-CN" altLang="en-US" b="1">
                <a:solidFill>
                  <a:srgbClr val="0033CC"/>
                </a:solidFill>
                <a:effectLst>
                  <a:outerShdw blurRad="38100" dist="38100" dir="2700000" algn="tl">
                    <a:srgbClr val="C0C0C0"/>
                  </a:outerShdw>
                </a:effectLst>
              </a:rPr>
              <a:t>临界振荡周期</a:t>
            </a:r>
            <a:r>
              <a:rPr lang="en-US" altLang="zh-CN" b="1" i="1">
                <a:solidFill>
                  <a:srgbClr val="0033CC"/>
                </a:solidFill>
                <a:effectLst>
                  <a:outerShdw blurRad="38100" dist="38100" dir="2700000" algn="tl">
                    <a:srgbClr val="C0C0C0"/>
                  </a:outerShdw>
                </a:effectLst>
              </a:rPr>
              <a:t>T</a:t>
            </a:r>
            <a:r>
              <a:rPr lang="en-US" altLang="zh-CN" b="1" i="1" baseline="-25000">
                <a:solidFill>
                  <a:srgbClr val="0033CC"/>
                </a:solidFill>
                <a:effectLst>
                  <a:outerShdw blurRad="38100" dist="38100" dir="2700000" algn="tl">
                    <a:srgbClr val="C0C0C0"/>
                  </a:outerShdw>
                </a:effectLst>
              </a:rPr>
              <a:t>u</a:t>
            </a:r>
            <a:r>
              <a:rPr lang="zh-CN" altLang="en-US" b="1">
                <a:effectLst>
                  <a:outerShdw blurRad="38100" dist="38100" dir="2700000" algn="tl">
                    <a:srgbClr val="C0C0C0"/>
                  </a:outerShdw>
                </a:effectLst>
              </a:rPr>
              <a:t>，</a:t>
            </a:r>
          </a:p>
          <a:p>
            <a:pPr marL="342900" indent="-342900" algn="just">
              <a:spcBef>
                <a:spcPct val="20000"/>
              </a:spcBef>
            </a:pPr>
            <a:r>
              <a:rPr lang="zh-CN" altLang="en-US" b="1">
                <a:effectLst>
                  <a:outerShdw blurRad="38100" dist="38100" dir="2700000" algn="tl">
                    <a:srgbClr val="C0C0C0"/>
                  </a:outerShdw>
                </a:effectLst>
              </a:rPr>
              <a:t>     此时的比例系数</a:t>
            </a:r>
            <a:r>
              <a:rPr lang="en-US" altLang="zh-CN" b="1" i="1">
                <a:effectLst>
                  <a:outerShdw blurRad="38100" dist="38100" dir="2700000" algn="tl">
                    <a:srgbClr val="C0C0C0"/>
                  </a:outerShdw>
                </a:effectLst>
              </a:rPr>
              <a:t>K</a:t>
            </a:r>
            <a:r>
              <a:rPr lang="en-US" altLang="zh-CN" b="1" i="1" baseline="-25000">
                <a:effectLst>
                  <a:outerShdw blurRad="38100" dist="38100" dir="2700000" algn="tl">
                    <a:srgbClr val="C0C0C0"/>
                  </a:outerShdw>
                </a:effectLst>
              </a:rPr>
              <a:t>p</a:t>
            </a:r>
            <a:r>
              <a:rPr lang="zh-CN" altLang="en-US" b="1">
                <a:effectLst>
                  <a:outerShdw blurRad="38100" dist="38100" dir="2700000" algn="tl">
                    <a:srgbClr val="C0C0C0"/>
                  </a:outerShdw>
                </a:effectLst>
              </a:rPr>
              <a:t>为</a:t>
            </a:r>
            <a:r>
              <a:rPr lang="zh-CN" altLang="en-US" b="1">
                <a:solidFill>
                  <a:srgbClr val="0033CC"/>
                </a:solidFill>
                <a:effectLst>
                  <a:outerShdw blurRad="38100" dist="38100" dir="2700000" algn="tl">
                    <a:srgbClr val="C0C0C0"/>
                  </a:outerShdw>
                </a:effectLst>
              </a:rPr>
              <a:t>临界振荡增益</a:t>
            </a:r>
            <a:r>
              <a:rPr lang="en-US" altLang="zh-CN" b="1" i="1">
                <a:solidFill>
                  <a:srgbClr val="0033CC"/>
                </a:solidFill>
                <a:effectLst>
                  <a:outerShdw blurRad="38100" dist="38100" dir="2700000" algn="tl">
                    <a:srgbClr val="C0C0C0"/>
                  </a:outerShdw>
                </a:effectLst>
              </a:rPr>
              <a:t>K</a:t>
            </a:r>
            <a:r>
              <a:rPr lang="en-US" altLang="zh-CN" b="1" i="1" baseline="-25000">
                <a:solidFill>
                  <a:srgbClr val="0033CC"/>
                </a:solidFill>
                <a:effectLst>
                  <a:outerShdw blurRad="38100" dist="38100" dir="2700000" algn="tl">
                    <a:srgbClr val="C0C0C0"/>
                  </a:outerShdw>
                </a:effectLst>
              </a:rPr>
              <a:t>u</a:t>
            </a:r>
            <a:r>
              <a:rPr lang="en-US" altLang="zh-CN" b="1">
                <a:effectLst>
                  <a:outerShdw blurRad="38100" dist="38100" dir="2700000" algn="tl">
                    <a:srgbClr val="C0C0C0"/>
                  </a:outerShdw>
                </a:effectLst>
              </a:rPr>
              <a:t>;</a:t>
            </a:r>
          </a:p>
        </p:txBody>
      </p:sp>
      <p:sp>
        <p:nvSpPr>
          <p:cNvPr id="167940" name="Rectangle 4"/>
          <p:cNvSpPr>
            <a:spLocks noChangeArrowheads="1"/>
          </p:cNvSpPr>
          <p:nvPr/>
        </p:nvSpPr>
        <p:spPr bwMode="auto">
          <a:xfrm>
            <a:off x="323850" y="4365625"/>
            <a:ext cx="6769100"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rPr>
              <a:t>3</a:t>
            </a:r>
            <a:r>
              <a:rPr lang="zh-CN" altLang="en-US" b="1">
                <a:effectLst>
                  <a:outerShdw blurRad="38100" dist="38100" dir="2700000" algn="tl">
                    <a:srgbClr val="C0C0C0"/>
                  </a:outerShdw>
                </a:effectLst>
              </a:rPr>
              <a:t>）</a:t>
            </a:r>
            <a:r>
              <a:rPr lang="zh-CN" altLang="en-US" b="1">
                <a:solidFill>
                  <a:srgbClr val="0033CC"/>
                </a:solidFill>
                <a:effectLst>
                  <a:outerShdw blurRad="38100" dist="38100" dir="2700000" algn="tl">
                    <a:srgbClr val="C0C0C0"/>
                  </a:outerShdw>
                </a:effectLst>
              </a:rPr>
              <a:t>选择控制度</a:t>
            </a:r>
            <a:r>
              <a:rPr lang="en-US" altLang="zh-CN" b="1">
                <a:effectLst>
                  <a:outerShdw blurRad="38100" dist="38100" dir="2700000" algn="tl">
                    <a:srgbClr val="C0C0C0"/>
                  </a:outerShdw>
                </a:effectLst>
              </a:rPr>
              <a:t>——</a:t>
            </a:r>
            <a:r>
              <a:rPr lang="zh-CN" altLang="en-US" b="1">
                <a:effectLst>
                  <a:outerShdw blurRad="38100" dist="38100" dir="2700000" algn="tl">
                    <a:srgbClr val="C0C0C0"/>
                  </a:outerShdw>
                </a:effectLst>
              </a:rPr>
              <a:t>数字控制相对模拟控制的效果</a:t>
            </a:r>
            <a:r>
              <a:rPr lang="zh-CN" altLang="en-US"/>
              <a:t> </a:t>
            </a:r>
          </a:p>
        </p:txBody>
      </p:sp>
      <p:grpSp>
        <p:nvGrpSpPr>
          <p:cNvPr id="167941" name="Group 5"/>
          <p:cNvGrpSpPr>
            <a:grpSpLocks/>
          </p:cNvGrpSpPr>
          <p:nvPr/>
        </p:nvGrpSpPr>
        <p:grpSpPr bwMode="auto">
          <a:xfrm>
            <a:off x="5292725" y="1844675"/>
            <a:ext cx="3495675" cy="2497138"/>
            <a:chOff x="3334" y="1162"/>
            <a:chExt cx="2202" cy="1573"/>
          </a:xfrm>
        </p:grpSpPr>
        <p:sp>
          <p:nvSpPr>
            <p:cNvPr id="167942" name="Text Box 6"/>
            <p:cNvSpPr txBox="1">
              <a:spLocks noChangeArrowheads="1"/>
            </p:cNvSpPr>
            <p:nvPr/>
          </p:nvSpPr>
          <p:spPr bwMode="auto">
            <a:xfrm>
              <a:off x="5313" y="2360"/>
              <a:ext cx="223" cy="256"/>
            </a:xfrm>
            <a:prstGeom prst="rect">
              <a:avLst/>
            </a:prstGeom>
            <a:noFill/>
            <a:ln w="9525">
              <a:noFill/>
              <a:miter lim="800000"/>
              <a:headEnd/>
              <a:tailEnd/>
            </a:ln>
          </p:spPr>
          <p:txBody>
            <a:bodyPr/>
            <a:lstStyle/>
            <a:p>
              <a:pPr algn="just"/>
              <a:r>
                <a:rPr lang="en-US" altLang="zh-CN" sz="1800" b="1" i="1">
                  <a:effectLst>
                    <a:outerShdw blurRad="38100" dist="38100" dir="2700000" algn="tl">
                      <a:srgbClr val="C0C0C0"/>
                    </a:outerShdw>
                  </a:effectLst>
                </a:rPr>
                <a:t>k</a:t>
              </a:r>
              <a:endParaRPr lang="en-US" altLang="zh-CN" sz="1800" b="1">
                <a:effectLst>
                  <a:outerShdw blurRad="38100" dist="38100" dir="2700000" algn="tl">
                    <a:srgbClr val="C0C0C0"/>
                  </a:outerShdw>
                </a:effectLst>
              </a:endParaRPr>
            </a:p>
          </p:txBody>
        </p:sp>
        <p:sp>
          <p:nvSpPr>
            <p:cNvPr id="167943" name="Freeform 7"/>
            <p:cNvSpPr>
              <a:spLocks/>
            </p:cNvSpPr>
            <p:nvPr/>
          </p:nvSpPr>
          <p:spPr bwMode="auto">
            <a:xfrm>
              <a:off x="3334" y="1242"/>
              <a:ext cx="2014" cy="1214"/>
            </a:xfrm>
            <a:custGeom>
              <a:avLst/>
              <a:gdLst/>
              <a:ahLst/>
              <a:cxnLst>
                <a:cxn ang="0">
                  <a:pos x="0" y="0"/>
                </a:cxn>
                <a:cxn ang="0">
                  <a:pos x="15" y="2340"/>
                </a:cxn>
                <a:cxn ang="0">
                  <a:pos x="4470" y="2340"/>
                </a:cxn>
              </a:cxnLst>
              <a:rect l="0" t="0" r="r" b="b"/>
              <a:pathLst>
                <a:path w="4470" h="2340">
                  <a:moveTo>
                    <a:pt x="0" y="0"/>
                  </a:moveTo>
                  <a:lnTo>
                    <a:pt x="15" y="2340"/>
                  </a:lnTo>
                  <a:lnTo>
                    <a:pt x="4470" y="2340"/>
                  </a:lnTo>
                </a:path>
              </a:pathLst>
            </a:custGeom>
            <a:noFill/>
            <a:ln w="19050" cmpd="sng">
              <a:solidFill>
                <a:srgbClr val="000000"/>
              </a:solidFill>
              <a:round/>
              <a:headEnd type="triangle" w="sm" len="sm"/>
              <a:tailEnd type="triangle" w="sm" len="sm"/>
            </a:ln>
          </p:spPr>
          <p:txBody>
            <a:bodyPr/>
            <a:lstStyle/>
            <a:p>
              <a:endParaRPr lang="zh-CN" altLang="en-US"/>
            </a:p>
          </p:txBody>
        </p:sp>
        <p:sp>
          <p:nvSpPr>
            <p:cNvPr id="167944" name="Text Box 8"/>
            <p:cNvSpPr txBox="1">
              <a:spLocks noChangeArrowheads="1"/>
            </p:cNvSpPr>
            <p:nvPr/>
          </p:nvSpPr>
          <p:spPr bwMode="auto">
            <a:xfrm>
              <a:off x="3336" y="1162"/>
              <a:ext cx="361" cy="202"/>
            </a:xfrm>
            <a:prstGeom prst="rect">
              <a:avLst/>
            </a:prstGeom>
            <a:noFill/>
            <a:ln w="9525">
              <a:noFill/>
              <a:miter lim="800000"/>
              <a:headEnd/>
              <a:tailEnd/>
            </a:ln>
          </p:spPr>
          <p:txBody>
            <a:bodyPr/>
            <a:lstStyle/>
            <a:p>
              <a:pPr algn="just"/>
              <a:r>
                <a:rPr lang="en-US" altLang="zh-CN" sz="1800" b="1" i="1">
                  <a:effectLst>
                    <a:outerShdw blurRad="38100" dist="38100" dir="2700000" algn="tl">
                      <a:srgbClr val="C0C0C0"/>
                    </a:outerShdw>
                  </a:effectLst>
                </a:rPr>
                <a:t>y(k)</a:t>
              </a:r>
              <a:endParaRPr lang="en-US" altLang="zh-CN" sz="1800" b="1">
                <a:effectLst>
                  <a:outerShdw blurRad="38100" dist="38100" dir="2700000" algn="tl">
                    <a:srgbClr val="C0C0C0"/>
                  </a:outerShdw>
                </a:effectLst>
              </a:endParaRPr>
            </a:p>
          </p:txBody>
        </p:sp>
        <p:sp>
          <p:nvSpPr>
            <p:cNvPr id="167945" name="Line 9"/>
            <p:cNvSpPr>
              <a:spLocks noChangeShapeType="1"/>
            </p:cNvSpPr>
            <p:nvPr/>
          </p:nvSpPr>
          <p:spPr bwMode="auto">
            <a:xfrm flipV="1">
              <a:off x="4855" y="1268"/>
              <a:ext cx="0" cy="817"/>
            </a:xfrm>
            <a:prstGeom prst="line">
              <a:avLst/>
            </a:prstGeom>
            <a:noFill/>
            <a:ln w="19050">
              <a:solidFill>
                <a:srgbClr val="000000"/>
              </a:solidFill>
              <a:prstDash val="dash"/>
              <a:round/>
              <a:headEnd/>
              <a:tailEnd/>
            </a:ln>
          </p:spPr>
          <p:txBody>
            <a:bodyPr/>
            <a:lstStyle/>
            <a:p>
              <a:endParaRPr lang="zh-CN" altLang="en-US"/>
            </a:p>
          </p:txBody>
        </p:sp>
        <p:sp>
          <p:nvSpPr>
            <p:cNvPr id="167946" name="Line 10"/>
            <p:cNvSpPr>
              <a:spLocks noChangeShapeType="1"/>
            </p:cNvSpPr>
            <p:nvPr/>
          </p:nvSpPr>
          <p:spPr bwMode="auto">
            <a:xfrm>
              <a:off x="4155" y="1401"/>
              <a:ext cx="692" cy="0"/>
            </a:xfrm>
            <a:prstGeom prst="line">
              <a:avLst/>
            </a:prstGeom>
            <a:noFill/>
            <a:ln w="19050">
              <a:solidFill>
                <a:srgbClr val="000000"/>
              </a:solidFill>
              <a:round/>
              <a:headEnd type="triangle" w="sm" len="sm"/>
              <a:tailEnd type="triangle" w="sm" len="sm"/>
            </a:ln>
          </p:spPr>
          <p:txBody>
            <a:bodyPr/>
            <a:lstStyle/>
            <a:p>
              <a:endParaRPr lang="zh-CN" altLang="en-US"/>
            </a:p>
          </p:txBody>
        </p:sp>
        <p:sp>
          <p:nvSpPr>
            <p:cNvPr id="167947" name="Text Box 11"/>
            <p:cNvSpPr txBox="1">
              <a:spLocks noChangeArrowheads="1"/>
            </p:cNvSpPr>
            <p:nvPr/>
          </p:nvSpPr>
          <p:spPr bwMode="auto">
            <a:xfrm>
              <a:off x="4379" y="1199"/>
              <a:ext cx="257" cy="248"/>
            </a:xfrm>
            <a:prstGeom prst="rect">
              <a:avLst/>
            </a:prstGeom>
            <a:noFill/>
            <a:ln w="9525">
              <a:noFill/>
              <a:miter lim="800000"/>
              <a:headEnd/>
              <a:tailEnd/>
            </a:ln>
          </p:spPr>
          <p:txBody>
            <a:bodyPr/>
            <a:lstStyle/>
            <a:p>
              <a:pPr algn="just"/>
              <a:r>
                <a:rPr lang="en-US" altLang="zh-CN" sz="1800" b="1" i="1">
                  <a:solidFill>
                    <a:srgbClr val="0033CC"/>
                  </a:solidFill>
                  <a:effectLst>
                    <a:outerShdw blurRad="38100" dist="38100" dir="2700000" algn="tl">
                      <a:srgbClr val="C0C0C0"/>
                    </a:outerShdw>
                  </a:effectLst>
                </a:rPr>
                <a:t>T</a:t>
              </a:r>
              <a:r>
                <a:rPr lang="en-US" altLang="zh-CN" sz="1800" b="1" i="1" baseline="-25000">
                  <a:solidFill>
                    <a:srgbClr val="0033CC"/>
                  </a:solidFill>
                  <a:effectLst>
                    <a:outerShdw blurRad="38100" dist="38100" dir="2700000" algn="tl">
                      <a:srgbClr val="C0C0C0"/>
                    </a:outerShdw>
                  </a:effectLst>
                </a:rPr>
                <a:t>u</a:t>
              </a:r>
              <a:endParaRPr lang="en-US" altLang="zh-CN" sz="1800" b="1">
                <a:solidFill>
                  <a:srgbClr val="0033CC"/>
                </a:solidFill>
                <a:effectLst>
                  <a:outerShdw blurRad="38100" dist="38100" dir="2700000" algn="tl">
                    <a:srgbClr val="C0C0C0"/>
                  </a:outerShdw>
                </a:effectLst>
              </a:endParaRPr>
            </a:p>
          </p:txBody>
        </p:sp>
        <p:sp>
          <p:nvSpPr>
            <p:cNvPr id="167948" name="Freeform 12"/>
            <p:cNvSpPr>
              <a:spLocks/>
            </p:cNvSpPr>
            <p:nvPr/>
          </p:nvSpPr>
          <p:spPr bwMode="auto">
            <a:xfrm>
              <a:off x="3349" y="1455"/>
              <a:ext cx="1845" cy="1002"/>
            </a:xfrm>
            <a:custGeom>
              <a:avLst/>
              <a:gdLst/>
              <a:ahLst/>
              <a:cxnLst>
                <a:cxn ang="0">
                  <a:pos x="0" y="1932"/>
                </a:cxn>
                <a:cxn ang="0">
                  <a:pos x="916" y="117"/>
                </a:cxn>
                <a:cxn ang="0">
                  <a:pos x="1606" y="1227"/>
                </a:cxn>
                <a:cxn ang="0">
                  <a:pos x="2296" y="117"/>
                </a:cxn>
                <a:cxn ang="0">
                  <a:pos x="2986" y="1227"/>
                </a:cxn>
                <a:cxn ang="0">
                  <a:pos x="3676" y="117"/>
                </a:cxn>
              </a:cxnLst>
              <a:rect l="0" t="0" r="r" b="b"/>
              <a:pathLst>
                <a:path w="3676" h="1932">
                  <a:moveTo>
                    <a:pt x="0" y="1932"/>
                  </a:moveTo>
                  <a:cubicBezTo>
                    <a:pt x="324" y="1083"/>
                    <a:pt x="648" y="234"/>
                    <a:pt x="916" y="117"/>
                  </a:cubicBezTo>
                  <a:cubicBezTo>
                    <a:pt x="1184" y="0"/>
                    <a:pt x="1376" y="1227"/>
                    <a:pt x="1606" y="1227"/>
                  </a:cubicBezTo>
                  <a:cubicBezTo>
                    <a:pt x="1836" y="1227"/>
                    <a:pt x="2066" y="117"/>
                    <a:pt x="2296" y="117"/>
                  </a:cubicBezTo>
                  <a:cubicBezTo>
                    <a:pt x="2526" y="117"/>
                    <a:pt x="2756" y="1227"/>
                    <a:pt x="2986" y="1227"/>
                  </a:cubicBezTo>
                  <a:cubicBezTo>
                    <a:pt x="3216" y="1227"/>
                    <a:pt x="3446" y="672"/>
                    <a:pt x="3676" y="117"/>
                  </a:cubicBezTo>
                </a:path>
              </a:pathLst>
            </a:custGeom>
            <a:noFill/>
            <a:ln w="19050" cmpd="sng">
              <a:solidFill>
                <a:srgbClr val="FF0000"/>
              </a:solidFill>
              <a:round/>
              <a:headEnd/>
              <a:tailEnd/>
            </a:ln>
          </p:spPr>
          <p:txBody>
            <a:bodyPr/>
            <a:lstStyle/>
            <a:p>
              <a:endParaRPr lang="zh-CN" altLang="en-US"/>
            </a:p>
          </p:txBody>
        </p:sp>
        <p:sp>
          <p:nvSpPr>
            <p:cNvPr id="167949" name="Text Box 13"/>
            <p:cNvSpPr txBox="1">
              <a:spLocks noChangeArrowheads="1"/>
            </p:cNvSpPr>
            <p:nvPr/>
          </p:nvSpPr>
          <p:spPr bwMode="auto">
            <a:xfrm>
              <a:off x="3359" y="2525"/>
              <a:ext cx="1950" cy="210"/>
            </a:xfrm>
            <a:prstGeom prst="rect">
              <a:avLst/>
            </a:prstGeom>
            <a:noFill/>
            <a:ln w="9525">
              <a:noFill/>
              <a:miter lim="800000"/>
              <a:headEnd/>
              <a:tailEnd/>
            </a:ln>
          </p:spPr>
          <p:txBody>
            <a:bodyPr/>
            <a:lstStyle/>
            <a:p>
              <a:pPr algn="just"/>
              <a:r>
                <a:rPr lang="zh-CN" altLang="en-US" sz="1800" b="1">
                  <a:effectLst>
                    <a:outerShdw blurRad="38100" dist="38100" dir="2700000" algn="tl">
                      <a:srgbClr val="C0C0C0"/>
                    </a:outerShdw>
                  </a:effectLst>
                </a:rPr>
                <a:t>图</a:t>
              </a:r>
              <a:r>
                <a:rPr lang="en-US" altLang="zh-CN" sz="1800" b="1">
                  <a:effectLst>
                    <a:outerShdw blurRad="38100" dist="38100" dir="2700000" algn="tl">
                      <a:srgbClr val="C0C0C0"/>
                    </a:outerShdw>
                  </a:effectLst>
                </a:rPr>
                <a:t>4.19 </a:t>
              </a:r>
              <a:r>
                <a:rPr lang="zh-CN" altLang="en-US" sz="1800" b="1">
                  <a:effectLst>
                    <a:outerShdw blurRad="38100" dist="38100" dir="2700000" algn="tl">
                      <a:srgbClr val="C0C0C0"/>
                    </a:outerShdw>
                  </a:effectLst>
                </a:rPr>
                <a:t>系统的临界震荡曲线</a:t>
              </a:r>
            </a:p>
          </p:txBody>
        </p:sp>
        <p:sp>
          <p:nvSpPr>
            <p:cNvPr id="167950" name="Line 14"/>
            <p:cNvSpPr>
              <a:spLocks noChangeShapeType="1"/>
            </p:cNvSpPr>
            <p:nvPr/>
          </p:nvSpPr>
          <p:spPr bwMode="auto">
            <a:xfrm flipV="1">
              <a:off x="4155" y="1268"/>
              <a:ext cx="0" cy="817"/>
            </a:xfrm>
            <a:prstGeom prst="line">
              <a:avLst/>
            </a:prstGeom>
            <a:noFill/>
            <a:ln w="19050">
              <a:solidFill>
                <a:srgbClr val="000000"/>
              </a:solidFill>
              <a:prstDash val="dash"/>
              <a:round/>
              <a:headEnd/>
              <a:tailEnd/>
            </a:ln>
          </p:spPr>
          <p:txBody>
            <a:bodyPr/>
            <a:lstStyle/>
            <a:p>
              <a:endParaRPr lang="zh-CN" altLang="en-US"/>
            </a:p>
          </p:txBody>
        </p:sp>
      </p:grpSp>
      <p:sp>
        <p:nvSpPr>
          <p:cNvPr id="167952" name="Rectangle 16"/>
          <p:cNvSpPr>
            <a:spLocks noChangeArrowheads="1"/>
          </p:cNvSpPr>
          <p:nvPr/>
        </p:nvSpPr>
        <p:spPr bwMode="auto">
          <a:xfrm>
            <a:off x="0" y="30480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7953" name="Object 17"/>
          <p:cNvGraphicFramePr>
            <a:graphicFrameLocks noChangeAspect="1"/>
          </p:cNvGraphicFramePr>
          <p:nvPr/>
        </p:nvGraphicFramePr>
        <p:xfrm>
          <a:off x="1042988" y="4833938"/>
          <a:ext cx="2844800" cy="1293812"/>
        </p:xfrm>
        <a:graphic>
          <a:graphicData uri="http://schemas.openxmlformats.org/presentationml/2006/ole">
            <mc:AlternateContent xmlns:mc="http://schemas.openxmlformats.org/markup-compatibility/2006">
              <mc:Choice xmlns:v="urn:schemas-microsoft-com:vml" Requires="v">
                <p:oleObj spid="_x0000_s167974" name="公式" r:id="rId3" imgW="1651000" imgH="749300" progId="Equation.3">
                  <p:embed/>
                </p:oleObj>
              </mc:Choice>
              <mc:Fallback>
                <p:oleObj name="公式" r:id="rId3" imgW="1651000" imgH="749300" progId="Equation.3">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833938"/>
                        <a:ext cx="2844800" cy="1293812"/>
                      </a:xfrm>
                      <a:prstGeom prst="rect">
                        <a:avLst/>
                      </a:prstGeom>
                      <a:solidFill>
                        <a:srgbClr val="B3D002"/>
                      </a:solidFill>
                    </p:spPr>
                  </p:pic>
                </p:oleObj>
              </mc:Fallback>
            </mc:AlternateContent>
          </a:graphicData>
        </a:graphic>
      </p:graphicFrame>
      <p:sp>
        <p:nvSpPr>
          <p:cNvPr id="167954" name="Text Box 18"/>
          <p:cNvSpPr txBox="1">
            <a:spLocks noChangeArrowheads="1"/>
          </p:cNvSpPr>
          <p:nvPr/>
        </p:nvSpPr>
        <p:spPr bwMode="auto">
          <a:xfrm>
            <a:off x="4319588" y="4868863"/>
            <a:ext cx="4572000" cy="1463675"/>
          </a:xfrm>
          <a:prstGeom prst="rect">
            <a:avLst/>
          </a:prstGeom>
          <a:noFill/>
          <a:ln w="9525">
            <a:noFill/>
            <a:miter lim="800000"/>
            <a:headEnd/>
            <a:tailEnd/>
          </a:ln>
          <a:effectLst/>
        </p:spPr>
        <p:txBody>
          <a:bodyPr>
            <a:spAutoFit/>
          </a:bodyPr>
          <a:lstStyle/>
          <a:p>
            <a:pPr>
              <a:spcBef>
                <a:spcPct val="50000"/>
              </a:spcBef>
              <a:buFont typeface="Wingdings" pitchFamily="2" charset="2"/>
              <a:buChar char="u"/>
            </a:pPr>
            <a:r>
              <a:rPr lang="zh-CN" altLang="en-US" b="1"/>
              <a:t>当控制度</a:t>
            </a:r>
            <a:r>
              <a:rPr lang="en-US" altLang="zh-CN" b="1"/>
              <a:t>=1.05</a:t>
            </a:r>
            <a:r>
              <a:rPr lang="zh-CN" altLang="en-US" b="1"/>
              <a:t>，数字控制与模拟控制效果相当；</a:t>
            </a:r>
          </a:p>
          <a:p>
            <a:pPr>
              <a:spcBef>
                <a:spcPct val="50000"/>
              </a:spcBef>
              <a:buFont typeface="Wingdings" pitchFamily="2" charset="2"/>
              <a:buChar char="u"/>
            </a:pPr>
            <a:r>
              <a:rPr lang="zh-CN" altLang="en-US" b="1"/>
              <a:t>控制度</a:t>
            </a:r>
            <a:r>
              <a:rPr lang="en-US" altLang="zh-CN" b="1"/>
              <a:t>=2</a:t>
            </a:r>
            <a:r>
              <a:rPr lang="zh-CN" altLang="en-US" b="1"/>
              <a:t>，数字控制比模拟控制效果差一倍。 </a:t>
            </a:r>
          </a:p>
        </p:txBody>
      </p:sp>
      <p:sp>
        <p:nvSpPr>
          <p:cNvPr id="167955" name="Rectangle 19"/>
          <p:cNvSpPr>
            <a:spLocks noChangeArrowheads="1"/>
          </p:cNvSpPr>
          <p:nvPr/>
        </p:nvSpPr>
        <p:spPr bwMode="auto">
          <a:xfrm>
            <a:off x="457200" y="274638"/>
            <a:ext cx="8229600" cy="777875"/>
          </a:xfrm>
          <a:prstGeom prst="rect">
            <a:avLst/>
          </a:prstGeom>
          <a:noFill/>
          <a:ln w="9525">
            <a:noFill/>
            <a:miter lim="800000"/>
            <a:headEnd/>
            <a:tailEnd/>
          </a:ln>
          <a:effectLst/>
        </p:spPr>
        <p:txBody>
          <a:bodyPr anchor="ctr"/>
          <a:lstStyle/>
          <a:p>
            <a:r>
              <a:rPr lang="zh-CN" altLang="en-US" sz="3200" b="1">
                <a:solidFill>
                  <a:srgbClr val="0033CC"/>
                </a:solidFill>
                <a:effectLst>
                  <a:outerShdw blurRad="38100" dist="38100" dir="2700000" algn="tl">
                    <a:srgbClr val="C0C0C0"/>
                  </a:outerShdw>
                </a:effectLst>
                <a:latin typeface="宋体" pitchFamily="2" charset="-122"/>
              </a:rPr>
              <a:t>（</a:t>
            </a:r>
            <a:r>
              <a:rPr lang="en-US" altLang="zh-CN" sz="3200" b="1">
                <a:solidFill>
                  <a:srgbClr val="0033CC"/>
                </a:solidFill>
                <a:effectLst>
                  <a:outerShdw blurRad="38100" dist="38100" dir="2700000" algn="tl">
                    <a:srgbClr val="C0C0C0"/>
                  </a:outerShdw>
                </a:effectLst>
                <a:latin typeface="宋体" pitchFamily="2" charset="-122"/>
              </a:rPr>
              <a:t>4.1</a:t>
            </a:r>
            <a:r>
              <a:rPr lang="zh-CN" altLang="en-US" sz="3200" b="1">
                <a:solidFill>
                  <a:srgbClr val="0033CC"/>
                </a:solidFill>
                <a:effectLst>
                  <a:outerShdw blurRad="38100" dist="38100" dir="2700000" algn="tl">
                    <a:srgbClr val="C0C0C0"/>
                  </a:outerShdw>
                </a:effectLst>
                <a:latin typeface="宋体" pitchFamily="2" charset="-122"/>
              </a:rPr>
              <a:t>）扩充临界比例度法</a:t>
            </a: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Effect transition="in" filter="blinds(horizontal)">
                                      <p:cBhvr>
                                        <p:cTn id="7" dur="500"/>
                                        <p:tgtEl>
                                          <p:spTgt spid="167939"/>
                                        </p:tgtEl>
                                      </p:cBhvr>
                                    </p:animEffect>
                                  </p:childTnLst>
                                </p:cTn>
                              </p:par>
                              <p:par>
                                <p:cTn id="8" presetID="3" presetClass="entr" presetSubtype="10" fill="hold" nodeType="withEffect">
                                  <p:stCondLst>
                                    <p:cond delay="0"/>
                                  </p:stCondLst>
                                  <p:childTnLst>
                                    <p:set>
                                      <p:cBhvr>
                                        <p:cTn id="9" dur="1" fill="hold">
                                          <p:stCondLst>
                                            <p:cond delay="0"/>
                                          </p:stCondLst>
                                        </p:cTn>
                                        <p:tgtEl>
                                          <p:spTgt spid="167941"/>
                                        </p:tgtEl>
                                        <p:attrNameLst>
                                          <p:attrName>style.visibility</p:attrName>
                                        </p:attrNameLst>
                                      </p:cBhvr>
                                      <p:to>
                                        <p:strVal val="visible"/>
                                      </p:to>
                                    </p:set>
                                    <p:animEffect transition="in" filter="blinds(horizontal)">
                                      <p:cBhvr>
                                        <p:cTn id="10" dur="500"/>
                                        <p:tgtEl>
                                          <p:spTgt spid="16794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7940"/>
                                        </p:tgtEl>
                                        <p:attrNameLst>
                                          <p:attrName>style.visibility</p:attrName>
                                        </p:attrNameLst>
                                      </p:cBhvr>
                                      <p:to>
                                        <p:strVal val="visible"/>
                                      </p:to>
                                    </p:set>
                                    <p:animEffect transition="in" filter="blinds(horizontal)">
                                      <p:cBhvr>
                                        <p:cTn id="15" dur="500"/>
                                        <p:tgtEl>
                                          <p:spTgt spid="167940"/>
                                        </p:tgtEl>
                                      </p:cBhvr>
                                    </p:animEffect>
                                  </p:childTnLst>
                                </p:cTn>
                              </p:par>
                              <p:par>
                                <p:cTn id="16" presetID="3" presetClass="entr" presetSubtype="10" fill="hold" nodeType="withEffect">
                                  <p:stCondLst>
                                    <p:cond delay="0"/>
                                  </p:stCondLst>
                                  <p:childTnLst>
                                    <p:set>
                                      <p:cBhvr>
                                        <p:cTn id="17" dur="1" fill="hold">
                                          <p:stCondLst>
                                            <p:cond delay="0"/>
                                          </p:stCondLst>
                                        </p:cTn>
                                        <p:tgtEl>
                                          <p:spTgt spid="167953"/>
                                        </p:tgtEl>
                                        <p:attrNameLst>
                                          <p:attrName>style.visibility</p:attrName>
                                        </p:attrNameLst>
                                      </p:cBhvr>
                                      <p:to>
                                        <p:strVal val="visible"/>
                                      </p:to>
                                    </p:set>
                                    <p:animEffect transition="in" filter="blinds(horizontal)">
                                      <p:cBhvr>
                                        <p:cTn id="18" dur="500"/>
                                        <p:tgtEl>
                                          <p:spTgt spid="16795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7954"/>
                                        </p:tgtEl>
                                        <p:attrNameLst>
                                          <p:attrName>style.visibility</p:attrName>
                                        </p:attrNameLst>
                                      </p:cBhvr>
                                      <p:to>
                                        <p:strVal val="visible"/>
                                      </p:to>
                                    </p:set>
                                    <p:animEffect transition="in" filter="blinds(horizontal)">
                                      <p:cBhvr>
                                        <p:cTn id="21" dur="500"/>
                                        <p:tgtEl>
                                          <p:spTgt spid="167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p:bldP spid="167940" grpId="0"/>
      <p:bldP spid="16795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431800" y="1089025"/>
            <a:ext cx="7561263" cy="7016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rPr>
              <a:t>4</a:t>
            </a:r>
            <a:r>
              <a:rPr lang="zh-CN" altLang="en-US" b="1">
                <a:effectLst>
                  <a:outerShdw blurRad="38100" dist="38100" dir="2700000" algn="tl">
                    <a:srgbClr val="C0C0C0"/>
                  </a:outerShdw>
                </a:effectLst>
              </a:rPr>
              <a:t>）</a:t>
            </a:r>
            <a:r>
              <a:rPr lang="zh-CN" altLang="en-US" b="1">
                <a:solidFill>
                  <a:srgbClr val="0033CC"/>
                </a:solidFill>
                <a:effectLst>
                  <a:outerShdw blurRad="38100" dist="38100" dir="2700000" algn="tl">
                    <a:srgbClr val="C0C0C0"/>
                  </a:outerShdw>
                </a:effectLst>
              </a:rPr>
              <a:t>根据控制度查表求</a:t>
            </a:r>
            <a:r>
              <a:rPr lang="en-US" altLang="zh-CN" b="1" i="1">
                <a:solidFill>
                  <a:srgbClr val="0033CC"/>
                </a:solidFill>
                <a:effectLst>
                  <a:outerShdw blurRad="38100" dist="38100" dir="2700000" algn="tl">
                    <a:srgbClr val="C0C0C0"/>
                  </a:outerShdw>
                </a:effectLst>
              </a:rPr>
              <a:t>T</a:t>
            </a:r>
            <a:r>
              <a:rPr lang="zh-CN" altLang="en-US" b="1">
                <a:solidFill>
                  <a:srgbClr val="0033CC"/>
                </a:solidFill>
                <a:effectLst>
                  <a:outerShdw blurRad="38100" dist="38100" dir="2700000" algn="tl">
                    <a:srgbClr val="C0C0C0"/>
                  </a:outerShdw>
                </a:effectLst>
              </a:rPr>
              <a:t>、</a:t>
            </a:r>
            <a:r>
              <a:rPr lang="en-US" altLang="zh-CN" b="1" i="1">
                <a:solidFill>
                  <a:srgbClr val="0033CC"/>
                </a:solidFill>
                <a:effectLst>
                  <a:outerShdw blurRad="38100" dist="38100" dir="2700000" algn="tl">
                    <a:srgbClr val="C0C0C0"/>
                  </a:outerShdw>
                </a:effectLst>
              </a:rPr>
              <a:t>K</a:t>
            </a:r>
            <a:r>
              <a:rPr lang="en-US" altLang="zh-CN" b="1" i="1" baseline="-25000">
                <a:solidFill>
                  <a:srgbClr val="0033CC"/>
                </a:solidFill>
                <a:effectLst>
                  <a:outerShdw blurRad="38100" dist="38100" dir="2700000" algn="tl">
                    <a:srgbClr val="C0C0C0"/>
                  </a:outerShdw>
                </a:effectLst>
              </a:rPr>
              <a:t>p</a:t>
            </a:r>
            <a:r>
              <a:rPr lang="zh-CN" altLang="en-US" b="1">
                <a:solidFill>
                  <a:srgbClr val="0033CC"/>
                </a:solidFill>
                <a:effectLst>
                  <a:outerShdw blurRad="38100" dist="38100" dir="2700000" algn="tl">
                    <a:srgbClr val="C0C0C0"/>
                  </a:outerShdw>
                </a:effectLst>
              </a:rPr>
              <a:t>、</a:t>
            </a:r>
            <a:r>
              <a:rPr lang="en-US" altLang="zh-CN" b="1" i="1">
                <a:solidFill>
                  <a:srgbClr val="0033CC"/>
                </a:solidFill>
                <a:effectLst>
                  <a:outerShdw blurRad="38100" dist="38100" dir="2700000" algn="tl">
                    <a:srgbClr val="C0C0C0"/>
                  </a:outerShdw>
                </a:effectLst>
              </a:rPr>
              <a:t>T</a:t>
            </a:r>
            <a:r>
              <a:rPr lang="en-US" altLang="zh-CN" b="1" i="1" baseline="-25000">
                <a:solidFill>
                  <a:srgbClr val="0033CC"/>
                </a:solidFill>
                <a:effectLst>
                  <a:outerShdw blurRad="38100" dist="38100" dir="2700000" algn="tl">
                    <a:srgbClr val="C0C0C0"/>
                  </a:outerShdw>
                </a:effectLst>
              </a:rPr>
              <a:t>i</a:t>
            </a:r>
            <a:r>
              <a:rPr lang="zh-CN" altLang="en-US" b="1">
                <a:solidFill>
                  <a:srgbClr val="0033CC"/>
                </a:solidFill>
                <a:effectLst>
                  <a:outerShdw blurRad="38100" dist="38100" dir="2700000" algn="tl">
                    <a:srgbClr val="C0C0C0"/>
                  </a:outerShdw>
                </a:effectLst>
              </a:rPr>
              <a:t>和</a:t>
            </a:r>
            <a:r>
              <a:rPr lang="en-US" altLang="zh-CN" b="1" i="1">
                <a:solidFill>
                  <a:srgbClr val="0033CC"/>
                </a:solidFill>
                <a:effectLst>
                  <a:outerShdw blurRad="38100" dist="38100" dir="2700000" algn="tl">
                    <a:srgbClr val="C0C0C0"/>
                  </a:outerShdw>
                </a:effectLst>
              </a:rPr>
              <a:t>T</a:t>
            </a:r>
            <a:r>
              <a:rPr lang="en-US" altLang="zh-CN" b="1" i="1" baseline="-25000">
                <a:solidFill>
                  <a:srgbClr val="0033CC"/>
                </a:solidFill>
                <a:effectLst>
                  <a:outerShdw blurRad="38100" dist="38100" dir="2700000" algn="tl">
                    <a:srgbClr val="C0C0C0"/>
                  </a:outerShdw>
                </a:effectLst>
              </a:rPr>
              <a:t>d</a:t>
            </a:r>
            <a:r>
              <a:rPr lang="zh-CN" altLang="en-US" b="1">
                <a:solidFill>
                  <a:srgbClr val="0033CC"/>
                </a:solidFill>
                <a:effectLst>
                  <a:outerShdw blurRad="38100" dist="38100" dir="2700000" algn="tl">
                    <a:srgbClr val="C0C0C0"/>
                  </a:outerShdw>
                </a:effectLst>
              </a:rPr>
              <a:t>值</a:t>
            </a:r>
            <a:r>
              <a:rPr lang="zh-CN" altLang="en-US" b="1">
                <a:effectLst>
                  <a:outerShdw blurRad="38100" dist="38100" dir="2700000" algn="tl">
                    <a:srgbClr val="C0C0C0"/>
                  </a:outerShdw>
                </a:effectLst>
              </a:rPr>
              <a:t>。</a:t>
            </a:r>
          </a:p>
          <a:p>
            <a:endParaRPr lang="en-US" altLang="zh-CN" b="1">
              <a:effectLst>
                <a:outerShdw blurRad="38100" dist="38100" dir="2700000" algn="tl">
                  <a:srgbClr val="C0C0C0"/>
                </a:outerShdw>
              </a:effectLst>
            </a:endParaRPr>
          </a:p>
        </p:txBody>
      </p:sp>
      <p:sp>
        <p:nvSpPr>
          <p:cNvPr id="168964" name="Rectangle 4"/>
          <p:cNvSpPr>
            <a:spLocks noChangeArrowheads="1"/>
          </p:cNvSpPr>
          <p:nvPr/>
        </p:nvSpPr>
        <p:spPr bwMode="auto">
          <a:xfrm>
            <a:off x="647700" y="5553075"/>
            <a:ext cx="8101013" cy="7016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rPr>
              <a:t>5</a:t>
            </a:r>
            <a:r>
              <a:rPr lang="zh-CN" altLang="en-US" b="1">
                <a:effectLst>
                  <a:outerShdw blurRad="38100" dist="38100" dir="2700000" algn="tl">
                    <a:srgbClr val="C0C0C0"/>
                  </a:outerShdw>
                </a:effectLst>
              </a:rPr>
              <a:t>）按照求得的整定参数，系统投入运行，</a:t>
            </a:r>
            <a:r>
              <a:rPr lang="zh-CN" altLang="en-US" b="1">
                <a:solidFill>
                  <a:srgbClr val="0033CC"/>
                </a:solidFill>
                <a:effectLst>
                  <a:outerShdw blurRad="38100" dist="38100" dir="2700000" algn="tl">
                    <a:srgbClr val="C0C0C0"/>
                  </a:outerShdw>
                </a:effectLst>
              </a:rPr>
              <a:t>观察控制效果，再适当调整参数，直到获得满意的控制效果</a:t>
            </a:r>
            <a:r>
              <a:rPr lang="zh-CN" altLang="en-US" b="1">
                <a:effectLst>
                  <a:outerShdw blurRad="38100" dist="38100" dir="2700000" algn="tl">
                    <a:srgbClr val="C0C0C0"/>
                  </a:outerShdw>
                </a:effectLst>
              </a:rPr>
              <a:t>。</a:t>
            </a:r>
          </a:p>
        </p:txBody>
      </p:sp>
      <p:graphicFrame>
        <p:nvGraphicFramePr>
          <p:cNvPr id="168965" name="Group 5"/>
          <p:cNvGraphicFramePr>
            <a:graphicFrameLocks noGrp="1"/>
          </p:cNvGraphicFramePr>
          <p:nvPr/>
        </p:nvGraphicFramePr>
        <p:xfrm>
          <a:off x="719138" y="1628775"/>
          <a:ext cx="7740650" cy="3763328"/>
        </p:xfrm>
        <a:graphic>
          <a:graphicData uri="http://schemas.openxmlformats.org/drawingml/2006/table">
            <a:tbl>
              <a:tblPr/>
              <a:tblGrid>
                <a:gridCol w="1290637">
                  <a:extLst>
                    <a:ext uri="{9D8B030D-6E8A-4147-A177-3AD203B41FA5}">
                      <a16:colId xmlns:a16="http://schemas.microsoft.com/office/drawing/2014/main" val="20000"/>
                    </a:ext>
                  </a:extLst>
                </a:gridCol>
                <a:gridCol w="1289050">
                  <a:extLst>
                    <a:ext uri="{9D8B030D-6E8A-4147-A177-3AD203B41FA5}">
                      <a16:colId xmlns:a16="http://schemas.microsoft.com/office/drawing/2014/main" val="20001"/>
                    </a:ext>
                  </a:extLst>
                </a:gridCol>
                <a:gridCol w="1290638">
                  <a:extLst>
                    <a:ext uri="{9D8B030D-6E8A-4147-A177-3AD203B41FA5}">
                      <a16:colId xmlns:a16="http://schemas.microsoft.com/office/drawing/2014/main" val="20002"/>
                    </a:ext>
                  </a:extLst>
                </a:gridCol>
                <a:gridCol w="1290637">
                  <a:extLst>
                    <a:ext uri="{9D8B030D-6E8A-4147-A177-3AD203B41FA5}">
                      <a16:colId xmlns:a16="http://schemas.microsoft.com/office/drawing/2014/main" val="20003"/>
                    </a:ext>
                  </a:extLst>
                </a:gridCol>
                <a:gridCol w="1289050">
                  <a:extLst>
                    <a:ext uri="{9D8B030D-6E8A-4147-A177-3AD203B41FA5}">
                      <a16:colId xmlns:a16="http://schemas.microsoft.com/office/drawing/2014/main" val="20004"/>
                    </a:ext>
                  </a:extLst>
                </a:gridCol>
                <a:gridCol w="1290638">
                  <a:extLst>
                    <a:ext uri="{9D8B030D-6E8A-4147-A177-3AD203B41FA5}">
                      <a16:colId xmlns:a16="http://schemas.microsoft.com/office/drawing/2014/main" val="20005"/>
                    </a:ext>
                  </a:extLst>
                </a:gridCol>
              </a:tblGrid>
              <a:tr h="258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控制度</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控制规律</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1600" b="1" i="1" u="none" strike="noStrike" cap="none" normalizeH="0" baseline="-30000">
                          <a:ln>
                            <a:noFill/>
                          </a:ln>
                          <a:solidFill>
                            <a:schemeClr val="tx1"/>
                          </a:solidFill>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K</a:t>
                      </a:r>
                      <a:r>
                        <a:rPr kumimoji="1" lang="en-US" altLang="zh-CN" sz="1600" b="1" i="1" u="none" strike="noStrike" cap="none" normalizeH="0" baseline="-30000">
                          <a:ln>
                            <a:noFill/>
                          </a:ln>
                          <a:solidFill>
                            <a:schemeClr val="tx1"/>
                          </a:solidFill>
                          <a:effectLst/>
                          <a:latin typeface="Times New Roman" pitchFamily="18" charset="0"/>
                          <a:ea typeface="宋体" pitchFamily="2" charset="-122"/>
                          <a:cs typeface="Times New Roman" pitchFamily="18" charset="0"/>
                        </a:rPr>
                        <a:t>p</a:t>
                      </a: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K</a:t>
                      </a:r>
                      <a:r>
                        <a:rPr kumimoji="1" lang="en-US" altLang="zh-CN" sz="1600" b="1" i="1" u="none" strike="noStrike" cap="none" normalizeH="0" baseline="-30000">
                          <a:ln>
                            <a:noFill/>
                          </a:ln>
                          <a:solidFill>
                            <a:schemeClr val="tx1"/>
                          </a:solidFill>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1600" b="1" i="1" u="none" strike="noStrike" cap="none" normalizeH="0" baseline="-30000">
                          <a:ln>
                            <a:noFill/>
                          </a:ln>
                          <a:solidFill>
                            <a:schemeClr val="tx1"/>
                          </a:solidFill>
                          <a:effectLst/>
                          <a:latin typeface="Times New Roman" pitchFamily="18" charset="0"/>
                          <a:ea typeface="宋体" pitchFamily="2" charset="-122"/>
                          <a:cs typeface="Times New Roman" pitchFamily="18" charset="0"/>
                        </a:rPr>
                        <a:t>i</a:t>
                      </a: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1600" b="1" i="1" u="none" strike="noStrike" cap="none" normalizeH="0" baseline="-30000">
                          <a:ln>
                            <a:noFill/>
                          </a:ln>
                          <a:solidFill>
                            <a:schemeClr val="tx1"/>
                          </a:solidFill>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1600" b="1" i="1" u="none" strike="noStrike" cap="none" normalizeH="0" baseline="-30000">
                          <a:ln>
                            <a:noFill/>
                          </a:ln>
                          <a:solidFill>
                            <a:schemeClr val="tx1"/>
                          </a:solidFill>
                          <a:effectLst/>
                          <a:latin typeface="Times New Roman" pitchFamily="18" charset="0"/>
                          <a:ea typeface="宋体" pitchFamily="2" charset="-122"/>
                          <a:cs typeface="Times New Roman" pitchFamily="18" charset="0"/>
                        </a:rPr>
                        <a:t>d</a:t>
                      </a: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1600" b="1" i="1" u="none" strike="noStrike" cap="none" normalizeH="0" baseline="-30000">
                          <a:ln>
                            <a:noFill/>
                          </a:ln>
                          <a:solidFill>
                            <a:schemeClr val="tx1"/>
                          </a:solidFill>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extLst>
                  <a:ext uri="{0D108BD9-81ED-4DB2-BD59-A6C34878D82A}">
                    <a16:rowId xmlns:a16="http://schemas.microsoft.com/office/drawing/2014/main" val="10000"/>
                  </a:ext>
                </a:extLst>
              </a:tr>
              <a:tr h="36830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1.05</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PI</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0.03</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0.53</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0.88</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extLst>
                  <a:ext uri="{0D108BD9-81ED-4DB2-BD59-A6C34878D82A}">
                    <a16:rowId xmlns:a16="http://schemas.microsoft.com/office/drawing/2014/main" val="10001"/>
                  </a:ext>
                </a:extLst>
              </a:tr>
              <a:tr h="3032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PID</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0.014</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0.63</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0.49</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0.14</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extLst>
                  <a:ext uri="{0D108BD9-81ED-4DB2-BD59-A6C34878D82A}">
                    <a16:rowId xmlns:a16="http://schemas.microsoft.com/office/drawing/2014/main" val="10002"/>
                  </a:ext>
                </a:extLst>
              </a:tr>
              <a:tr h="35560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1.20</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PI</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0.05</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0.49</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0.91</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extLst>
                  <a:ext uri="{0D108BD9-81ED-4DB2-BD59-A6C34878D82A}">
                    <a16:rowId xmlns:a16="http://schemas.microsoft.com/office/drawing/2014/main" val="10003"/>
                  </a:ext>
                </a:extLst>
              </a:tr>
              <a:tr h="3143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PID</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0.043</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0.47</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0.47</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0.16</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extLst>
                  <a:ext uri="{0D108BD9-81ED-4DB2-BD59-A6C34878D82A}">
                    <a16:rowId xmlns:a16="http://schemas.microsoft.com/office/drawing/2014/main" val="10004"/>
                  </a:ext>
                </a:extLst>
              </a:tr>
              <a:tr h="33496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PI</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0.14</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0.42</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0.99</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extLst>
                  <a:ext uri="{0D108BD9-81ED-4DB2-BD59-A6C34878D82A}">
                    <a16:rowId xmlns:a16="http://schemas.microsoft.com/office/drawing/2014/main" val="10005"/>
                  </a:ext>
                </a:extLst>
              </a:tr>
              <a:tr h="3349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PID</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0.09</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0.34</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0.43</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0.20</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extLst>
                  <a:ext uri="{0D108BD9-81ED-4DB2-BD59-A6C34878D82A}">
                    <a16:rowId xmlns:a16="http://schemas.microsoft.com/office/drawing/2014/main" val="10006"/>
                  </a:ext>
                </a:extLst>
              </a:tr>
              <a:tr h="35718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PI</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0.22</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0.36</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1.05</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extLst>
                  <a:ext uri="{0D108BD9-81ED-4DB2-BD59-A6C34878D82A}">
                    <a16:rowId xmlns:a16="http://schemas.microsoft.com/office/drawing/2014/main" val="10007"/>
                  </a:ext>
                </a:extLst>
              </a:tr>
              <a:tr h="3238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PID</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0.16</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0.27</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0.40</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0.22</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D002"/>
                    </a:solidFill>
                  </a:tcPr>
                </a:tc>
                <a:extLst>
                  <a:ext uri="{0D108BD9-81ED-4DB2-BD59-A6C34878D82A}">
                    <a16:rowId xmlns:a16="http://schemas.microsoft.com/office/drawing/2014/main" val="10008"/>
                  </a:ext>
                </a:extLst>
              </a:tr>
              <a:tr h="325438">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模拟控制器</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PI</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0.57</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0.83</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3D002"/>
                    </a:solidFill>
                  </a:tcPr>
                </a:tc>
                <a:extLst>
                  <a:ext uri="{0D108BD9-81ED-4DB2-BD59-A6C34878D82A}">
                    <a16:rowId xmlns:a16="http://schemas.microsoft.com/office/drawing/2014/main" val="10009"/>
                  </a:ext>
                </a:extLst>
              </a:tr>
              <a:tr h="3238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PID</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0.70</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0.50</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D00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0.13</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D002"/>
                    </a:solidFill>
                  </a:tcPr>
                </a:tc>
                <a:extLst>
                  <a:ext uri="{0D108BD9-81ED-4DB2-BD59-A6C34878D82A}">
                    <a16:rowId xmlns:a16="http://schemas.microsoft.com/office/drawing/2014/main" val="10010"/>
                  </a:ext>
                </a:extLst>
              </a:tr>
            </a:tbl>
          </a:graphicData>
        </a:graphic>
      </p:graphicFrame>
    </p:spTree>
  </p:cSld>
  <p:clrMapOvr>
    <a:masterClrMapping/>
  </p:clrMapOvr>
  <p:transition>
    <p:push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142875" y="1125538"/>
            <a:ext cx="8677275" cy="863600"/>
          </a:xfrm>
          <a:prstGeom prst="rect">
            <a:avLst/>
          </a:prstGeom>
          <a:noFill/>
          <a:ln w="9525">
            <a:noFill/>
            <a:miter lim="800000"/>
            <a:headEnd/>
            <a:tailEnd/>
          </a:ln>
          <a:effectLst/>
        </p:spPr>
        <p:txBody>
          <a:bodyPr/>
          <a:lstStyle/>
          <a:p>
            <a:pPr marL="342900" indent="-342900" algn="just">
              <a:lnSpc>
                <a:spcPct val="120000"/>
              </a:lnSpc>
              <a:spcBef>
                <a:spcPct val="20000"/>
              </a:spcBef>
            </a:pPr>
            <a:r>
              <a:rPr lang="zh-CN" altLang="en-US"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latin typeface="宋体" pitchFamily="2" charset="-122"/>
              </a:rPr>
              <a:t>1</a:t>
            </a:r>
            <a:r>
              <a:rPr lang="zh-CN" altLang="en-US" b="1">
                <a:effectLst>
                  <a:outerShdw blurRad="38100" dist="38100" dir="2700000" algn="tl">
                    <a:srgbClr val="C0C0C0"/>
                  </a:outerShdw>
                </a:effectLst>
                <a:latin typeface="宋体" pitchFamily="2" charset="-122"/>
              </a:rPr>
              <a:t>）断开数字调节器，将一个单位阶跃信号作为控制信号加到被控对象，记录响应曲线；</a:t>
            </a:r>
          </a:p>
        </p:txBody>
      </p:sp>
      <p:grpSp>
        <p:nvGrpSpPr>
          <p:cNvPr id="171012" name="Group 4"/>
          <p:cNvGrpSpPr>
            <a:grpSpLocks/>
          </p:cNvGrpSpPr>
          <p:nvPr/>
        </p:nvGrpSpPr>
        <p:grpSpPr bwMode="auto">
          <a:xfrm>
            <a:off x="2195513" y="1808163"/>
            <a:ext cx="4695825" cy="2987675"/>
            <a:chOff x="873" y="1049"/>
            <a:chExt cx="3504" cy="2245"/>
          </a:xfrm>
        </p:grpSpPr>
        <p:sp>
          <p:nvSpPr>
            <p:cNvPr id="171013" name="Text Box 5"/>
            <p:cNvSpPr txBox="1">
              <a:spLocks noChangeArrowheads="1"/>
            </p:cNvSpPr>
            <p:nvPr/>
          </p:nvSpPr>
          <p:spPr bwMode="auto">
            <a:xfrm>
              <a:off x="2363" y="2764"/>
              <a:ext cx="522" cy="372"/>
            </a:xfrm>
            <a:prstGeom prst="rect">
              <a:avLst/>
            </a:prstGeom>
            <a:noFill/>
            <a:ln w="9525">
              <a:noFill/>
              <a:miter lim="800000"/>
              <a:headEnd/>
              <a:tailEnd/>
            </a:ln>
          </p:spPr>
          <p:txBody>
            <a:bodyPr/>
            <a:lstStyle/>
            <a:p>
              <a:pPr algn="just"/>
              <a:r>
                <a:rPr lang="en-US" altLang="zh-CN" sz="1800" b="1" i="1">
                  <a:effectLst>
                    <a:outerShdw blurRad="38100" dist="38100" dir="2700000" algn="tl">
                      <a:srgbClr val="C0C0C0"/>
                    </a:outerShdw>
                  </a:effectLst>
                </a:rPr>
                <a:t>T</a:t>
              </a:r>
              <a:r>
                <a:rPr lang="en-US" altLang="zh-CN" sz="1800" b="1" i="1" baseline="-25000">
                  <a:effectLst>
                    <a:outerShdw blurRad="38100" dist="38100" dir="2700000" algn="tl">
                      <a:srgbClr val="C0C0C0"/>
                    </a:outerShdw>
                  </a:effectLst>
                </a:rPr>
                <a:t>m</a:t>
              </a:r>
              <a:endParaRPr lang="en-US" altLang="zh-CN" sz="1800" b="1">
                <a:effectLst>
                  <a:outerShdw blurRad="38100" dist="38100" dir="2700000" algn="tl">
                    <a:srgbClr val="C0C0C0"/>
                  </a:outerShdw>
                </a:effectLst>
              </a:endParaRPr>
            </a:p>
          </p:txBody>
        </p:sp>
        <p:sp>
          <p:nvSpPr>
            <p:cNvPr id="171014" name="Text Box 6"/>
            <p:cNvSpPr txBox="1">
              <a:spLocks noChangeArrowheads="1"/>
            </p:cNvSpPr>
            <p:nvPr/>
          </p:nvSpPr>
          <p:spPr bwMode="auto">
            <a:xfrm>
              <a:off x="1429" y="2995"/>
              <a:ext cx="2314" cy="299"/>
            </a:xfrm>
            <a:prstGeom prst="rect">
              <a:avLst/>
            </a:prstGeom>
            <a:noFill/>
            <a:ln w="9525">
              <a:noFill/>
              <a:miter lim="800000"/>
              <a:headEnd/>
              <a:tailEnd/>
            </a:ln>
          </p:spPr>
          <p:txBody>
            <a:bodyPr/>
            <a:lstStyle/>
            <a:p>
              <a:pPr algn="ctr"/>
              <a:r>
                <a:rPr lang="zh-CN" altLang="en-US" sz="1800" b="1">
                  <a:effectLst>
                    <a:outerShdw blurRad="38100" dist="38100" dir="2700000" algn="tl">
                      <a:srgbClr val="C0C0C0"/>
                    </a:outerShdw>
                  </a:effectLst>
                </a:rPr>
                <a:t>图</a:t>
              </a:r>
              <a:r>
                <a:rPr lang="en-US" altLang="zh-CN" sz="1800" b="1">
                  <a:effectLst>
                    <a:outerShdw blurRad="38100" dist="38100" dir="2700000" algn="tl">
                      <a:srgbClr val="C0C0C0"/>
                    </a:outerShdw>
                  </a:effectLst>
                </a:rPr>
                <a:t>4.20 </a:t>
              </a:r>
              <a:r>
                <a:rPr lang="zh-CN" altLang="en-US" sz="1800" b="1">
                  <a:effectLst>
                    <a:outerShdw blurRad="38100" dist="38100" dir="2700000" algn="tl">
                      <a:srgbClr val="C0C0C0"/>
                    </a:outerShdw>
                  </a:effectLst>
                </a:rPr>
                <a:t>对象阶跃响应曲线</a:t>
              </a:r>
            </a:p>
          </p:txBody>
        </p:sp>
        <p:sp>
          <p:nvSpPr>
            <p:cNvPr id="171015" name="Freeform 7"/>
            <p:cNvSpPr>
              <a:spLocks/>
            </p:cNvSpPr>
            <p:nvPr/>
          </p:nvSpPr>
          <p:spPr bwMode="auto">
            <a:xfrm>
              <a:off x="1508" y="1146"/>
              <a:ext cx="2755" cy="1505"/>
            </a:xfrm>
            <a:custGeom>
              <a:avLst/>
              <a:gdLst/>
              <a:ahLst/>
              <a:cxnLst>
                <a:cxn ang="0">
                  <a:pos x="0" y="0"/>
                </a:cxn>
                <a:cxn ang="0">
                  <a:pos x="0" y="2639"/>
                </a:cxn>
                <a:cxn ang="0">
                  <a:pos x="2624" y="2640"/>
                </a:cxn>
              </a:cxnLst>
              <a:rect l="0" t="0" r="r" b="b"/>
              <a:pathLst>
                <a:path w="2624" h="2640">
                  <a:moveTo>
                    <a:pt x="0" y="0"/>
                  </a:moveTo>
                  <a:lnTo>
                    <a:pt x="0" y="2639"/>
                  </a:lnTo>
                  <a:lnTo>
                    <a:pt x="2624" y="2640"/>
                  </a:lnTo>
                </a:path>
              </a:pathLst>
            </a:custGeom>
            <a:noFill/>
            <a:ln w="19050" cmpd="sng">
              <a:solidFill>
                <a:srgbClr val="000000"/>
              </a:solidFill>
              <a:round/>
              <a:headEnd type="triangle" w="sm" len="sm"/>
              <a:tailEnd type="triangle" w="sm" len="sm"/>
            </a:ln>
          </p:spPr>
          <p:txBody>
            <a:bodyPr/>
            <a:lstStyle/>
            <a:p>
              <a:endParaRPr lang="zh-CN" altLang="en-US"/>
            </a:p>
          </p:txBody>
        </p:sp>
        <p:sp>
          <p:nvSpPr>
            <p:cNvPr id="171016" name="Line 8"/>
            <p:cNvSpPr>
              <a:spLocks noChangeShapeType="1"/>
            </p:cNvSpPr>
            <p:nvPr/>
          </p:nvSpPr>
          <p:spPr bwMode="auto">
            <a:xfrm>
              <a:off x="1508" y="1507"/>
              <a:ext cx="2740" cy="0"/>
            </a:xfrm>
            <a:prstGeom prst="line">
              <a:avLst/>
            </a:prstGeom>
            <a:noFill/>
            <a:ln w="19050">
              <a:solidFill>
                <a:srgbClr val="000000"/>
              </a:solidFill>
              <a:prstDash val="dash"/>
              <a:round/>
              <a:headEnd/>
              <a:tailEnd/>
            </a:ln>
          </p:spPr>
          <p:txBody>
            <a:bodyPr/>
            <a:lstStyle/>
            <a:p>
              <a:endParaRPr lang="zh-CN" altLang="en-US"/>
            </a:p>
          </p:txBody>
        </p:sp>
        <p:sp>
          <p:nvSpPr>
            <p:cNvPr id="171017" name="Line 9"/>
            <p:cNvSpPr>
              <a:spLocks noChangeShapeType="1"/>
            </p:cNvSpPr>
            <p:nvPr/>
          </p:nvSpPr>
          <p:spPr bwMode="auto">
            <a:xfrm flipV="1">
              <a:off x="1882" y="1507"/>
              <a:ext cx="1508" cy="1144"/>
            </a:xfrm>
            <a:prstGeom prst="line">
              <a:avLst/>
            </a:prstGeom>
            <a:noFill/>
            <a:ln w="19050">
              <a:solidFill>
                <a:srgbClr val="0000FF"/>
              </a:solidFill>
              <a:round/>
              <a:headEnd/>
              <a:tailEnd/>
            </a:ln>
          </p:spPr>
          <p:txBody>
            <a:bodyPr/>
            <a:lstStyle/>
            <a:p>
              <a:endParaRPr lang="zh-CN" altLang="en-US"/>
            </a:p>
          </p:txBody>
        </p:sp>
        <p:sp>
          <p:nvSpPr>
            <p:cNvPr id="171018" name="Line 10"/>
            <p:cNvSpPr>
              <a:spLocks noChangeShapeType="1"/>
            </p:cNvSpPr>
            <p:nvPr/>
          </p:nvSpPr>
          <p:spPr bwMode="auto">
            <a:xfrm>
              <a:off x="3378" y="1507"/>
              <a:ext cx="0" cy="1154"/>
            </a:xfrm>
            <a:prstGeom prst="line">
              <a:avLst/>
            </a:prstGeom>
            <a:noFill/>
            <a:ln w="19050">
              <a:solidFill>
                <a:srgbClr val="000000"/>
              </a:solidFill>
              <a:prstDash val="dash"/>
              <a:round/>
              <a:headEnd/>
              <a:tailEnd/>
            </a:ln>
          </p:spPr>
          <p:txBody>
            <a:bodyPr/>
            <a:lstStyle/>
            <a:p>
              <a:endParaRPr lang="zh-CN" altLang="en-US"/>
            </a:p>
          </p:txBody>
        </p:sp>
        <p:sp>
          <p:nvSpPr>
            <p:cNvPr id="171019" name="Freeform 11"/>
            <p:cNvSpPr>
              <a:spLocks/>
            </p:cNvSpPr>
            <p:nvPr/>
          </p:nvSpPr>
          <p:spPr bwMode="auto">
            <a:xfrm>
              <a:off x="1505" y="1502"/>
              <a:ext cx="2509" cy="1145"/>
            </a:xfrm>
            <a:custGeom>
              <a:avLst/>
              <a:gdLst/>
              <a:ahLst/>
              <a:cxnLst>
                <a:cxn ang="0">
                  <a:pos x="0" y="1666"/>
                </a:cxn>
                <a:cxn ang="0">
                  <a:pos x="301" y="1515"/>
                </a:cxn>
                <a:cxn ang="0">
                  <a:pos x="556" y="1350"/>
                </a:cxn>
                <a:cxn ang="0">
                  <a:pos x="886" y="1080"/>
                </a:cxn>
                <a:cxn ang="0">
                  <a:pos x="1200" y="796"/>
                </a:cxn>
                <a:cxn ang="0">
                  <a:pos x="1471" y="540"/>
                </a:cxn>
                <a:cxn ang="0">
                  <a:pos x="1696" y="345"/>
                </a:cxn>
                <a:cxn ang="0">
                  <a:pos x="2056" y="120"/>
                </a:cxn>
                <a:cxn ang="0">
                  <a:pos x="2596" y="0"/>
                </a:cxn>
              </a:cxnLst>
              <a:rect l="0" t="0" r="r" b="b"/>
              <a:pathLst>
                <a:path w="2596" h="1666">
                  <a:moveTo>
                    <a:pt x="0" y="1666"/>
                  </a:moveTo>
                  <a:cubicBezTo>
                    <a:pt x="50" y="1641"/>
                    <a:pt x="208" y="1568"/>
                    <a:pt x="301" y="1515"/>
                  </a:cubicBezTo>
                  <a:cubicBezTo>
                    <a:pt x="394" y="1462"/>
                    <a:pt x="459" y="1422"/>
                    <a:pt x="556" y="1350"/>
                  </a:cubicBezTo>
                  <a:cubicBezTo>
                    <a:pt x="653" y="1278"/>
                    <a:pt x="779" y="1172"/>
                    <a:pt x="886" y="1080"/>
                  </a:cubicBezTo>
                  <a:cubicBezTo>
                    <a:pt x="993" y="988"/>
                    <a:pt x="1103" y="886"/>
                    <a:pt x="1200" y="796"/>
                  </a:cubicBezTo>
                  <a:cubicBezTo>
                    <a:pt x="1297" y="706"/>
                    <a:pt x="1388" y="615"/>
                    <a:pt x="1471" y="540"/>
                  </a:cubicBezTo>
                  <a:cubicBezTo>
                    <a:pt x="1554" y="465"/>
                    <a:pt x="1598" y="415"/>
                    <a:pt x="1696" y="345"/>
                  </a:cubicBezTo>
                  <a:cubicBezTo>
                    <a:pt x="1794" y="275"/>
                    <a:pt x="1906" y="177"/>
                    <a:pt x="2056" y="120"/>
                  </a:cubicBezTo>
                  <a:cubicBezTo>
                    <a:pt x="2206" y="63"/>
                    <a:pt x="2484" y="25"/>
                    <a:pt x="2596" y="0"/>
                  </a:cubicBezTo>
                </a:path>
              </a:pathLst>
            </a:custGeom>
            <a:noFill/>
            <a:ln w="19050" cmpd="sng">
              <a:solidFill>
                <a:srgbClr val="FF0000"/>
              </a:solidFill>
              <a:round/>
              <a:headEnd/>
              <a:tailEnd/>
            </a:ln>
          </p:spPr>
          <p:txBody>
            <a:bodyPr/>
            <a:lstStyle/>
            <a:p>
              <a:endParaRPr lang="zh-CN" altLang="en-US"/>
            </a:p>
          </p:txBody>
        </p:sp>
        <p:sp>
          <p:nvSpPr>
            <p:cNvPr id="171020" name="Text Box 12"/>
            <p:cNvSpPr txBox="1">
              <a:spLocks noChangeArrowheads="1"/>
            </p:cNvSpPr>
            <p:nvPr/>
          </p:nvSpPr>
          <p:spPr bwMode="auto">
            <a:xfrm>
              <a:off x="2508" y="1775"/>
              <a:ext cx="464" cy="371"/>
            </a:xfrm>
            <a:prstGeom prst="rect">
              <a:avLst/>
            </a:prstGeom>
            <a:noFill/>
            <a:ln w="9525">
              <a:noFill/>
              <a:miter lim="800000"/>
              <a:headEnd/>
              <a:tailEnd/>
            </a:ln>
          </p:spPr>
          <p:txBody>
            <a:bodyPr/>
            <a:lstStyle/>
            <a:p>
              <a:endParaRPr lang="zh-CN" altLang="zh-CN" sz="1800" b="1">
                <a:effectLst>
                  <a:outerShdw blurRad="38100" dist="38100" dir="2700000" algn="tl">
                    <a:srgbClr val="C0C0C0"/>
                  </a:outerShdw>
                </a:effectLst>
              </a:endParaRPr>
            </a:p>
          </p:txBody>
        </p:sp>
        <p:sp>
          <p:nvSpPr>
            <p:cNvPr id="171021" name="Text Box 13"/>
            <p:cNvSpPr txBox="1">
              <a:spLocks noChangeArrowheads="1"/>
            </p:cNvSpPr>
            <p:nvPr/>
          </p:nvSpPr>
          <p:spPr bwMode="auto">
            <a:xfrm>
              <a:off x="4127" y="2614"/>
              <a:ext cx="250" cy="371"/>
            </a:xfrm>
            <a:prstGeom prst="rect">
              <a:avLst/>
            </a:prstGeom>
            <a:noFill/>
            <a:ln w="9525">
              <a:noFill/>
              <a:miter lim="800000"/>
              <a:headEnd/>
              <a:tailEnd/>
            </a:ln>
          </p:spPr>
          <p:txBody>
            <a:bodyPr/>
            <a:lstStyle/>
            <a:p>
              <a:pPr algn="just"/>
              <a:r>
                <a:rPr lang="en-US" altLang="zh-CN" sz="1800" b="1" i="1">
                  <a:effectLst>
                    <a:outerShdw blurRad="38100" dist="38100" dir="2700000" algn="tl">
                      <a:srgbClr val="C0C0C0"/>
                    </a:outerShdw>
                  </a:effectLst>
                </a:rPr>
                <a:t>t</a:t>
              </a:r>
              <a:endParaRPr lang="en-US" altLang="zh-CN" sz="1800" b="1">
                <a:effectLst>
                  <a:outerShdw blurRad="38100" dist="38100" dir="2700000" algn="tl">
                    <a:srgbClr val="C0C0C0"/>
                  </a:outerShdw>
                </a:effectLst>
              </a:endParaRPr>
            </a:p>
          </p:txBody>
        </p:sp>
        <p:sp>
          <p:nvSpPr>
            <p:cNvPr id="171022" name="Text Box 14"/>
            <p:cNvSpPr txBox="1">
              <a:spLocks noChangeArrowheads="1"/>
            </p:cNvSpPr>
            <p:nvPr/>
          </p:nvSpPr>
          <p:spPr bwMode="auto">
            <a:xfrm>
              <a:off x="1179" y="1049"/>
              <a:ext cx="408" cy="371"/>
            </a:xfrm>
            <a:prstGeom prst="rect">
              <a:avLst/>
            </a:prstGeom>
            <a:noFill/>
            <a:ln w="9525">
              <a:noFill/>
              <a:miter lim="800000"/>
              <a:headEnd/>
              <a:tailEnd/>
            </a:ln>
          </p:spPr>
          <p:txBody>
            <a:bodyPr/>
            <a:lstStyle/>
            <a:p>
              <a:pPr algn="just"/>
              <a:r>
                <a:rPr lang="en-US" altLang="zh-CN" sz="1800" b="1" i="1">
                  <a:effectLst>
                    <a:outerShdw blurRad="38100" dist="38100" dir="2700000" algn="tl">
                      <a:srgbClr val="C0C0C0"/>
                    </a:outerShdw>
                  </a:effectLst>
                </a:rPr>
                <a:t>y</a:t>
              </a:r>
              <a:r>
                <a:rPr lang="en-US" altLang="zh-CN" sz="1800" b="1">
                  <a:effectLst>
                    <a:outerShdw blurRad="38100" dist="38100" dir="2700000" algn="tl">
                      <a:srgbClr val="C0C0C0"/>
                    </a:outerShdw>
                  </a:effectLst>
                </a:rPr>
                <a:t>(</a:t>
              </a:r>
              <a:r>
                <a:rPr lang="en-US" altLang="zh-CN" sz="1800" b="1" i="1">
                  <a:effectLst>
                    <a:outerShdw blurRad="38100" dist="38100" dir="2700000" algn="tl">
                      <a:srgbClr val="C0C0C0"/>
                    </a:outerShdw>
                  </a:effectLst>
                </a:rPr>
                <a:t>t)</a:t>
              </a:r>
              <a:endParaRPr lang="en-US" altLang="zh-CN" sz="1800" b="1">
                <a:effectLst>
                  <a:outerShdw blurRad="38100" dist="38100" dir="2700000" algn="tl">
                    <a:srgbClr val="C0C0C0"/>
                  </a:outerShdw>
                </a:effectLst>
              </a:endParaRPr>
            </a:p>
          </p:txBody>
        </p:sp>
        <p:sp>
          <p:nvSpPr>
            <p:cNvPr id="171023" name="Text Box 15"/>
            <p:cNvSpPr txBox="1">
              <a:spLocks noChangeArrowheads="1"/>
            </p:cNvSpPr>
            <p:nvPr/>
          </p:nvSpPr>
          <p:spPr bwMode="auto">
            <a:xfrm>
              <a:off x="873" y="1290"/>
              <a:ext cx="138" cy="276"/>
            </a:xfrm>
            <a:prstGeom prst="rect">
              <a:avLst/>
            </a:prstGeom>
            <a:noFill/>
            <a:ln w="9525">
              <a:noFill/>
              <a:miter lim="800000"/>
              <a:headEnd/>
              <a:tailEnd/>
            </a:ln>
          </p:spPr>
          <p:txBody>
            <a:bodyPr wrap="none">
              <a:spAutoFit/>
            </a:bodyPr>
            <a:lstStyle/>
            <a:p>
              <a:pPr algn="just"/>
              <a:endParaRPr lang="zh-CN" altLang="zh-CN" sz="1800" b="1">
                <a:effectLst>
                  <a:outerShdw blurRad="38100" dist="38100" dir="2700000" algn="tl">
                    <a:srgbClr val="C0C0C0"/>
                  </a:outerShdw>
                </a:effectLst>
              </a:endParaRPr>
            </a:p>
          </p:txBody>
        </p:sp>
        <p:sp>
          <p:nvSpPr>
            <p:cNvPr id="171024" name="Line 16"/>
            <p:cNvSpPr>
              <a:spLocks noChangeShapeType="1"/>
            </p:cNvSpPr>
            <p:nvPr/>
          </p:nvSpPr>
          <p:spPr bwMode="auto">
            <a:xfrm>
              <a:off x="3379" y="2630"/>
              <a:ext cx="0" cy="248"/>
            </a:xfrm>
            <a:prstGeom prst="line">
              <a:avLst/>
            </a:prstGeom>
            <a:noFill/>
            <a:ln w="19050">
              <a:solidFill>
                <a:srgbClr val="000000"/>
              </a:solidFill>
              <a:round/>
              <a:headEnd/>
              <a:tailEnd/>
            </a:ln>
          </p:spPr>
          <p:txBody>
            <a:bodyPr/>
            <a:lstStyle/>
            <a:p>
              <a:endParaRPr lang="zh-CN" altLang="en-US"/>
            </a:p>
          </p:txBody>
        </p:sp>
        <p:sp>
          <p:nvSpPr>
            <p:cNvPr id="171025" name="Line 17"/>
            <p:cNvSpPr>
              <a:spLocks noChangeShapeType="1"/>
            </p:cNvSpPr>
            <p:nvPr/>
          </p:nvSpPr>
          <p:spPr bwMode="auto">
            <a:xfrm>
              <a:off x="1507" y="2589"/>
              <a:ext cx="0" cy="248"/>
            </a:xfrm>
            <a:prstGeom prst="line">
              <a:avLst/>
            </a:prstGeom>
            <a:noFill/>
            <a:ln w="19050">
              <a:solidFill>
                <a:srgbClr val="000000"/>
              </a:solidFill>
              <a:round/>
              <a:headEnd/>
              <a:tailEnd/>
            </a:ln>
          </p:spPr>
          <p:txBody>
            <a:bodyPr/>
            <a:lstStyle/>
            <a:p>
              <a:endParaRPr lang="zh-CN" altLang="en-US"/>
            </a:p>
          </p:txBody>
        </p:sp>
        <p:sp>
          <p:nvSpPr>
            <p:cNvPr id="171026" name="Line 18"/>
            <p:cNvSpPr>
              <a:spLocks noChangeShapeType="1"/>
            </p:cNvSpPr>
            <p:nvPr/>
          </p:nvSpPr>
          <p:spPr bwMode="auto">
            <a:xfrm>
              <a:off x="1882" y="2651"/>
              <a:ext cx="0" cy="196"/>
            </a:xfrm>
            <a:prstGeom prst="line">
              <a:avLst/>
            </a:prstGeom>
            <a:noFill/>
            <a:ln w="19050">
              <a:solidFill>
                <a:srgbClr val="000000"/>
              </a:solidFill>
              <a:round/>
              <a:headEnd/>
              <a:tailEnd/>
            </a:ln>
          </p:spPr>
          <p:txBody>
            <a:bodyPr/>
            <a:lstStyle/>
            <a:p>
              <a:endParaRPr lang="zh-CN" altLang="en-US"/>
            </a:p>
          </p:txBody>
        </p:sp>
        <p:sp>
          <p:nvSpPr>
            <p:cNvPr id="171027" name="Text Box 19"/>
            <p:cNvSpPr txBox="1">
              <a:spLocks noChangeArrowheads="1"/>
            </p:cNvSpPr>
            <p:nvPr/>
          </p:nvSpPr>
          <p:spPr bwMode="auto">
            <a:xfrm>
              <a:off x="1337" y="2523"/>
              <a:ext cx="318" cy="295"/>
            </a:xfrm>
            <a:prstGeom prst="rect">
              <a:avLst/>
            </a:prstGeom>
            <a:noFill/>
            <a:ln w="9525">
              <a:noFill/>
              <a:miter lim="800000"/>
              <a:headEnd/>
              <a:tailEnd/>
            </a:ln>
          </p:spPr>
          <p:txBody>
            <a:bodyPr/>
            <a:lstStyle/>
            <a:p>
              <a:pPr algn="just"/>
              <a:r>
                <a:rPr lang="en-US" altLang="zh-CN" sz="1800" b="1">
                  <a:effectLst>
                    <a:outerShdw blurRad="38100" dist="38100" dir="2700000" algn="tl">
                      <a:srgbClr val="C0C0C0"/>
                    </a:outerShdw>
                  </a:effectLst>
                </a:rPr>
                <a:t>0</a:t>
              </a:r>
            </a:p>
          </p:txBody>
        </p:sp>
        <p:sp>
          <p:nvSpPr>
            <p:cNvPr id="171028" name="Text Box 20"/>
            <p:cNvSpPr txBox="1">
              <a:spLocks noChangeArrowheads="1"/>
            </p:cNvSpPr>
            <p:nvPr/>
          </p:nvSpPr>
          <p:spPr bwMode="auto">
            <a:xfrm>
              <a:off x="1882" y="2614"/>
              <a:ext cx="464" cy="371"/>
            </a:xfrm>
            <a:prstGeom prst="rect">
              <a:avLst/>
            </a:prstGeom>
            <a:noFill/>
            <a:ln w="9525">
              <a:noFill/>
              <a:miter lim="800000"/>
              <a:headEnd/>
              <a:tailEnd/>
            </a:ln>
          </p:spPr>
          <p:txBody>
            <a:bodyPr/>
            <a:lstStyle/>
            <a:p>
              <a:pPr algn="just"/>
              <a:r>
                <a:rPr lang="en-US" altLang="zh-CN" sz="1800" b="1" i="1">
                  <a:effectLst>
                    <a:outerShdw blurRad="38100" dist="38100" dir="2700000" algn="tl">
                      <a:srgbClr val="C0C0C0"/>
                    </a:outerShdw>
                  </a:effectLst>
                </a:rPr>
                <a:t>A</a:t>
              </a:r>
              <a:endParaRPr lang="en-US" altLang="zh-CN" sz="1800" b="1">
                <a:effectLst>
                  <a:outerShdw blurRad="38100" dist="38100" dir="2700000" algn="tl">
                    <a:srgbClr val="C0C0C0"/>
                  </a:outerShdw>
                </a:effectLst>
              </a:endParaRPr>
            </a:p>
          </p:txBody>
        </p:sp>
        <p:sp>
          <p:nvSpPr>
            <p:cNvPr id="171029" name="Text Box 21"/>
            <p:cNvSpPr txBox="1">
              <a:spLocks noChangeArrowheads="1"/>
            </p:cNvSpPr>
            <p:nvPr/>
          </p:nvSpPr>
          <p:spPr bwMode="auto">
            <a:xfrm>
              <a:off x="3160" y="1280"/>
              <a:ext cx="464" cy="371"/>
            </a:xfrm>
            <a:prstGeom prst="rect">
              <a:avLst/>
            </a:prstGeom>
            <a:noFill/>
            <a:ln w="9525">
              <a:noFill/>
              <a:miter lim="800000"/>
              <a:headEnd/>
              <a:tailEnd/>
            </a:ln>
          </p:spPr>
          <p:txBody>
            <a:bodyPr/>
            <a:lstStyle/>
            <a:p>
              <a:pPr algn="just"/>
              <a:r>
                <a:rPr lang="en-US" altLang="zh-CN" sz="1800" b="1" i="1">
                  <a:effectLst>
                    <a:outerShdw blurRad="38100" dist="38100" dir="2700000" algn="tl">
                      <a:srgbClr val="C0C0C0"/>
                    </a:outerShdw>
                  </a:effectLst>
                </a:rPr>
                <a:t>B</a:t>
              </a:r>
              <a:endParaRPr lang="en-US" altLang="zh-CN" sz="1800" b="1">
                <a:effectLst>
                  <a:outerShdw blurRad="38100" dist="38100" dir="2700000" algn="tl">
                    <a:srgbClr val="C0C0C0"/>
                  </a:outerShdw>
                </a:effectLst>
              </a:endParaRPr>
            </a:p>
          </p:txBody>
        </p:sp>
        <p:sp>
          <p:nvSpPr>
            <p:cNvPr id="171030" name="Text Box 22"/>
            <p:cNvSpPr txBox="1">
              <a:spLocks noChangeArrowheads="1"/>
            </p:cNvSpPr>
            <p:nvPr/>
          </p:nvSpPr>
          <p:spPr bwMode="auto">
            <a:xfrm>
              <a:off x="3356" y="2614"/>
              <a:ext cx="464" cy="371"/>
            </a:xfrm>
            <a:prstGeom prst="rect">
              <a:avLst/>
            </a:prstGeom>
            <a:noFill/>
            <a:ln w="9525">
              <a:noFill/>
              <a:miter lim="800000"/>
              <a:headEnd/>
              <a:tailEnd/>
            </a:ln>
          </p:spPr>
          <p:txBody>
            <a:bodyPr/>
            <a:lstStyle/>
            <a:p>
              <a:pPr algn="just"/>
              <a:r>
                <a:rPr lang="en-US" altLang="zh-CN" sz="1800" b="1" i="1">
                  <a:effectLst>
                    <a:outerShdw blurRad="38100" dist="38100" dir="2700000" algn="tl">
                      <a:srgbClr val="C0C0C0"/>
                    </a:outerShdw>
                  </a:effectLst>
                </a:rPr>
                <a:t>C</a:t>
              </a:r>
              <a:endParaRPr lang="en-US" altLang="zh-CN" sz="1800" b="1">
                <a:effectLst>
                  <a:outerShdw blurRad="38100" dist="38100" dir="2700000" algn="tl">
                    <a:srgbClr val="C0C0C0"/>
                  </a:outerShdw>
                </a:effectLst>
              </a:endParaRPr>
            </a:p>
          </p:txBody>
        </p:sp>
        <p:sp>
          <p:nvSpPr>
            <p:cNvPr id="171031" name="Line 23"/>
            <p:cNvSpPr>
              <a:spLocks noChangeShapeType="1"/>
            </p:cNvSpPr>
            <p:nvPr/>
          </p:nvSpPr>
          <p:spPr bwMode="auto">
            <a:xfrm>
              <a:off x="1870" y="2816"/>
              <a:ext cx="1510" cy="0"/>
            </a:xfrm>
            <a:prstGeom prst="line">
              <a:avLst/>
            </a:prstGeom>
            <a:noFill/>
            <a:ln w="19050">
              <a:solidFill>
                <a:srgbClr val="000000"/>
              </a:solidFill>
              <a:round/>
              <a:headEnd type="triangle" w="sm" len="sm"/>
              <a:tailEnd type="triangle" w="sm" len="sm"/>
            </a:ln>
          </p:spPr>
          <p:txBody>
            <a:bodyPr/>
            <a:lstStyle/>
            <a:p>
              <a:endParaRPr lang="zh-CN" altLang="en-US"/>
            </a:p>
          </p:txBody>
        </p:sp>
        <p:sp>
          <p:nvSpPr>
            <p:cNvPr id="171032" name="Line 24"/>
            <p:cNvSpPr>
              <a:spLocks noChangeShapeType="1"/>
            </p:cNvSpPr>
            <p:nvPr/>
          </p:nvSpPr>
          <p:spPr bwMode="auto">
            <a:xfrm>
              <a:off x="1496" y="2816"/>
              <a:ext cx="386" cy="2"/>
            </a:xfrm>
            <a:prstGeom prst="line">
              <a:avLst/>
            </a:prstGeom>
            <a:noFill/>
            <a:ln w="19050">
              <a:solidFill>
                <a:srgbClr val="000000"/>
              </a:solidFill>
              <a:round/>
              <a:headEnd type="triangle" w="sm" len="sm"/>
              <a:tailEnd type="triangle" w="sm" len="sm"/>
            </a:ln>
          </p:spPr>
          <p:txBody>
            <a:bodyPr/>
            <a:lstStyle/>
            <a:p>
              <a:endParaRPr lang="zh-CN" altLang="en-US"/>
            </a:p>
          </p:txBody>
        </p:sp>
        <p:sp>
          <p:nvSpPr>
            <p:cNvPr id="171033" name="Text Box 25"/>
            <p:cNvSpPr txBox="1">
              <a:spLocks noChangeArrowheads="1"/>
            </p:cNvSpPr>
            <p:nvPr/>
          </p:nvSpPr>
          <p:spPr bwMode="auto">
            <a:xfrm>
              <a:off x="1707" y="2767"/>
              <a:ext cx="343" cy="69"/>
            </a:xfrm>
            <a:prstGeom prst="rect">
              <a:avLst/>
            </a:prstGeom>
            <a:noFill/>
            <a:ln w="9525">
              <a:noFill/>
              <a:miter lim="800000"/>
              <a:headEnd/>
              <a:tailEnd/>
            </a:ln>
          </p:spPr>
          <p:txBody>
            <a:bodyPr vert="eaVert" wrap="none">
              <a:spAutoFit/>
            </a:bodyPr>
            <a:lstStyle/>
            <a:p>
              <a:pPr algn="just"/>
              <a:endParaRPr lang="zh-CN" altLang="zh-CN" sz="1800" b="1">
                <a:effectLst>
                  <a:outerShdw blurRad="38100" dist="38100" dir="2700000" algn="tl">
                    <a:srgbClr val="C0C0C0"/>
                  </a:outerShdw>
                </a:effectLst>
              </a:endParaRPr>
            </a:p>
          </p:txBody>
        </p:sp>
        <p:graphicFrame>
          <p:nvGraphicFramePr>
            <p:cNvPr id="171034" name="Object 26"/>
            <p:cNvGraphicFramePr>
              <a:graphicFrameLocks noChangeAspect="1"/>
            </p:cNvGraphicFramePr>
            <p:nvPr/>
          </p:nvGraphicFramePr>
          <p:xfrm>
            <a:off x="1610" y="2840"/>
            <a:ext cx="161" cy="173"/>
          </p:xfrm>
          <a:graphic>
            <a:graphicData uri="http://schemas.openxmlformats.org/presentationml/2006/ole">
              <mc:AlternateContent xmlns:mc="http://schemas.openxmlformats.org/markup-compatibility/2006">
                <mc:Choice xmlns:v="urn:schemas-microsoft-com:vml" Requires="v">
                  <p:oleObj spid="_x0000_s171122" name="Equation" r:id="rId3" imgW="126835" imgH="139518" progId="Equation.DSMT4">
                    <p:embed/>
                  </p:oleObj>
                </mc:Choice>
                <mc:Fallback>
                  <p:oleObj name="Equation" r:id="rId3" imgW="126835" imgH="139518" progId="Equation.DSMT4">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2840"/>
                          <a:ext cx="161" cy="1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1035" name="Object 27"/>
            <p:cNvGraphicFramePr>
              <a:graphicFrameLocks noChangeAspect="1"/>
            </p:cNvGraphicFramePr>
            <p:nvPr/>
          </p:nvGraphicFramePr>
          <p:xfrm>
            <a:off x="1111" y="1434"/>
            <a:ext cx="359" cy="201"/>
          </p:xfrm>
          <a:graphic>
            <a:graphicData uri="http://schemas.openxmlformats.org/presentationml/2006/ole">
              <mc:AlternateContent xmlns:mc="http://schemas.openxmlformats.org/markup-compatibility/2006">
                <mc:Choice xmlns:v="urn:schemas-microsoft-com:vml" Requires="v">
                  <p:oleObj spid="_x0000_s171123" name="Equation" r:id="rId5" imgW="355292" imgH="203024" progId="Equation.DSMT4">
                    <p:embed/>
                  </p:oleObj>
                </mc:Choice>
                <mc:Fallback>
                  <p:oleObj name="Equation" r:id="rId5" imgW="355292" imgH="203024" progId="Equation.DSMT4">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 y="1434"/>
                          <a:ext cx="359"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1036" name="Oval 28"/>
            <p:cNvSpPr>
              <a:spLocks noChangeArrowheads="1"/>
            </p:cNvSpPr>
            <p:nvPr/>
          </p:nvSpPr>
          <p:spPr bwMode="auto">
            <a:xfrm>
              <a:off x="2699" y="1979"/>
              <a:ext cx="45" cy="45"/>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71037" name="Rectangle 29"/>
          <p:cNvSpPr>
            <a:spLocks noChangeArrowheads="1"/>
          </p:cNvSpPr>
          <p:nvPr/>
        </p:nvSpPr>
        <p:spPr bwMode="auto">
          <a:xfrm>
            <a:off x="179388" y="5121275"/>
            <a:ext cx="8532812" cy="396875"/>
          </a:xfrm>
          <a:prstGeom prst="rect">
            <a:avLst/>
          </a:prstGeom>
          <a:noFill/>
          <a:ln w="9525">
            <a:noFill/>
            <a:miter lim="800000"/>
            <a:headEnd/>
            <a:tailEnd/>
          </a:ln>
          <a:effectLst/>
        </p:spPr>
        <p:txBody>
          <a:bodyPr>
            <a:spAutoFit/>
          </a:bodyPr>
          <a:lstStyle/>
          <a:p>
            <a:pPr algn="just"/>
            <a:r>
              <a:rPr lang="zh-CN" altLang="en-US"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latin typeface="宋体" pitchFamily="2" charset="-122"/>
              </a:rPr>
              <a:t>2</a:t>
            </a:r>
            <a:r>
              <a:rPr lang="zh-CN" altLang="en-US" b="1">
                <a:effectLst>
                  <a:outerShdw blurRad="38100" dist="38100" dir="2700000" algn="tl">
                    <a:srgbClr val="C0C0C0"/>
                  </a:outerShdw>
                </a:effectLst>
                <a:latin typeface="宋体" pitchFamily="2" charset="-122"/>
              </a:rPr>
              <a:t>）在曲线最大斜率处作切线，求得滞后时间</a:t>
            </a:r>
            <a:r>
              <a:rPr lang="en-US" altLang="zh-CN" b="1" i="1">
                <a:effectLst>
                  <a:outerShdw blurRad="38100" dist="38100" dir="2700000" algn="tl">
                    <a:srgbClr val="C0C0C0"/>
                  </a:outerShdw>
                </a:effectLst>
                <a:latin typeface="宋体" pitchFamily="2" charset="-122"/>
              </a:rPr>
              <a:t>τ</a:t>
            </a:r>
            <a:r>
              <a:rPr lang="zh-CN" altLang="en-US" b="1">
                <a:effectLst>
                  <a:outerShdw blurRad="38100" dist="38100" dir="2700000" algn="tl">
                    <a:srgbClr val="C0C0C0"/>
                  </a:outerShdw>
                </a:effectLst>
                <a:latin typeface="宋体" pitchFamily="2" charset="-122"/>
              </a:rPr>
              <a:t>、被控对象的时间常数</a:t>
            </a:r>
            <a:r>
              <a:rPr lang="en-US" altLang="zh-CN" b="1" i="1">
                <a:effectLst>
                  <a:outerShdw blurRad="38100" dist="38100" dir="2700000" algn="tl">
                    <a:srgbClr val="C0C0C0"/>
                  </a:outerShdw>
                </a:effectLst>
                <a:latin typeface="宋体" pitchFamily="2" charset="-122"/>
              </a:rPr>
              <a:t>T</a:t>
            </a:r>
            <a:r>
              <a:rPr lang="en-US" altLang="zh-CN" b="1" i="1" baseline="-25000">
                <a:effectLst>
                  <a:outerShdw blurRad="38100" dist="38100" dir="2700000" algn="tl">
                    <a:srgbClr val="C0C0C0"/>
                  </a:outerShdw>
                </a:effectLst>
                <a:latin typeface="宋体" pitchFamily="2" charset="-122"/>
              </a:rPr>
              <a:t>m</a:t>
            </a:r>
            <a:r>
              <a:rPr lang="zh-CN" altLang="en-US" b="1">
                <a:effectLst>
                  <a:outerShdw blurRad="38100" dist="38100" dir="2700000" algn="tl">
                    <a:srgbClr val="C0C0C0"/>
                  </a:outerShdw>
                </a:effectLst>
                <a:latin typeface="宋体" pitchFamily="2" charset="-122"/>
              </a:rPr>
              <a:t>：</a:t>
            </a:r>
          </a:p>
        </p:txBody>
      </p:sp>
      <p:sp>
        <p:nvSpPr>
          <p:cNvPr id="171038" name="Rectangle 30"/>
          <p:cNvSpPr>
            <a:spLocks noChangeArrowheads="1"/>
          </p:cNvSpPr>
          <p:nvPr/>
        </p:nvSpPr>
        <p:spPr bwMode="auto">
          <a:xfrm>
            <a:off x="0" y="300355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171039" name="Group 31"/>
          <p:cNvGrpSpPr>
            <a:grpSpLocks/>
          </p:cNvGrpSpPr>
          <p:nvPr/>
        </p:nvGrpSpPr>
        <p:grpSpPr bwMode="auto">
          <a:xfrm>
            <a:off x="1943100" y="5553075"/>
            <a:ext cx="2490788" cy="414338"/>
            <a:chOff x="793" y="2636"/>
            <a:chExt cx="1569" cy="261"/>
          </a:xfrm>
        </p:grpSpPr>
        <p:graphicFrame>
          <p:nvGraphicFramePr>
            <p:cNvPr id="171040" name="Object 32"/>
            <p:cNvGraphicFramePr>
              <a:graphicFrameLocks noChangeAspect="1"/>
            </p:cNvGraphicFramePr>
            <p:nvPr/>
          </p:nvGraphicFramePr>
          <p:xfrm>
            <a:off x="793" y="2659"/>
            <a:ext cx="617" cy="231"/>
          </p:xfrm>
          <a:graphic>
            <a:graphicData uri="http://schemas.openxmlformats.org/presentationml/2006/ole">
              <mc:AlternateContent xmlns:mc="http://schemas.openxmlformats.org/markup-compatibility/2006">
                <mc:Choice xmlns:v="urn:schemas-microsoft-com:vml" Requires="v">
                  <p:oleObj spid="_x0000_s171124" name="公式" r:id="rId7" imgW="431613" imgH="165028" progId="Equation.3">
                    <p:embed/>
                  </p:oleObj>
                </mc:Choice>
                <mc:Fallback>
                  <p:oleObj name="公式" r:id="rId7" imgW="431613" imgH="165028" progId="Equation.3">
                    <p:embed/>
                    <p:pic>
                      <p:nvPicPr>
                        <p:cNvPr id="0" name="Picture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2659"/>
                          <a:ext cx="617"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1041" name="Object 33"/>
            <p:cNvGraphicFramePr>
              <a:graphicFrameLocks noChangeAspect="1"/>
            </p:cNvGraphicFramePr>
            <p:nvPr/>
          </p:nvGraphicFramePr>
          <p:xfrm>
            <a:off x="1655" y="2636"/>
            <a:ext cx="707" cy="255"/>
          </p:xfrm>
          <a:graphic>
            <a:graphicData uri="http://schemas.openxmlformats.org/presentationml/2006/ole">
              <mc:AlternateContent xmlns:mc="http://schemas.openxmlformats.org/markup-compatibility/2006">
                <mc:Choice xmlns:v="urn:schemas-microsoft-com:vml" Requires="v">
                  <p:oleObj spid="_x0000_s171125" name="公式" r:id="rId9" imgW="558558" imgH="203112" progId="Equation.3">
                    <p:embed/>
                  </p:oleObj>
                </mc:Choice>
                <mc:Fallback>
                  <p:oleObj name="公式" r:id="rId9" imgW="558558" imgH="203112" progId="Equation.3">
                    <p:embed/>
                    <p:pic>
                      <p:nvPicPr>
                        <p:cNvPr id="0" name="Picture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5" y="2636"/>
                          <a:ext cx="707"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1042" name="Rectangle 34"/>
            <p:cNvSpPr>
              <a:spLocks noChangeArrowheads="1"/>
            </p:cNvSpPr>
            <p:nvPr/>
          </p:nvSpPr>
          <p:spPr bwMode="auto">
            <a:xfrm>
              <a:off x="1429" y="2666"/>
              <a:ext cx="261" cy="231"/>
            </a:xfrm>
            <a:prstGeom prst="rect">
              <a:avLst/>
            </a:prstGeom>
            <a:noFill/>
            <a:ln w="9525">
              <a:noFill/>
              <a:miter lim="800000"/>
              <a:headEnd/>
              <a:tailEnd/>
            </a:ln>
            <a:effectLst/>
          </p:spPr>
          <p:txBody>
            <a:bodyPr wrap="none" anchor="ctr">
              <a:spAutoFit/>
            </a:bodyPr>
            <a:lstStyle/>
            <a:p>
              <a:r>
                <a:rPr lang="zh-CN" altLang="en-US" sz="1800" b="1"/>
                <a:t>，</a:t>
              </a:r>
            </a:p>
          </p:txBody>
        </p:sp>
      </p:grpSp>
      <p:sp>
        <p:nvSpPr>
          <p:cNvPr id="171043" name="Rectangle 35"/>
          <p:cNvSpPr>
            <a:spLocks noChangeArrowheads="1"/>
          </p:cNvSpPr>
          <p:nvPr/>
        </p:nvSpPr>
        <p:spPr bwMode="auto">
          <a:xfrm>
            <a:off x="179388" y="6021388"/>
            <a:ext cx="3097212" cy="396875"/>
          </a:xfrm>
          <a:prstGeom prst="rect">
            <a:avLst/>
          </a:prstGeom>
          <a:noFill/>
          <a:ln w="9525">
            <a:noFill/>
            <a:miter lim="800000"/>
            <a:headEnd/>
            <a:tailEnd/>
          </a:ln>
          <a:effectLst/>
        </p:spPr>
        <p:txBody>
          <a:bodyPr>
            <a:spAutoFit/>
          </a:bodyPr>
          <a:lstStyle/>
          <a:p>
            <a:pPr algn="just"/>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rPr>
              <a:t>3</a:t>
            </a:r>
            <a:r>
              <a:rPr lang="zh-CN" altLang="en-US" b="1">
                <a:effectLst>
                  <a:outerShdw blurRad="38100" dist="38100" dir="2700000" algn="tl">
                    <a:srgbClr val="C0C0C0"/>
                  </a:outerShdw>
                </a:effectLst>
              </a:rPr>
              <a:t>）选择控制度；</a:t>
            </a:r>
          </a:p>
        </p:txBody>
      </p:sp>
      <p:sp>
        <p:nvSpPr>
          <p:cNvPr id="171044" name="Rectangle 36"/>
          <p:cNvSpPr>
            <a:spLocks noChangeArrowheads="1"/>
          </p:cNvSpPr>
          <p:nvPr/>
        </p:nvSpPr>
        <p:spPr bwMode="auto">
          <a:xfrm>
            <a:off x="250825" y="260350"/>
            <a:ext cx="8497888" cy="850900"/>
          </a:xfrm>
          <a:prstGeom prst="rect">
            <a:avLst/>
          </a:prstGeom>
          <a:noFill/>
          <a:ln w="9525">
            <a:noFill/>
            <a:miter lim="800000"/>
            <a:headEnd/>
            <a:tailEnd/>
          </a:ln>
          <a:effectLst/>
        </p:spPr>
        <p:txBody>
          <a:bodyPr anchor="ctr"/>
          <a:lstStyle/>
          <a:p>
            <a:r>
              <a:rPr lang="zh-CN" altLang="en-US" sz="3200" b="1">
                <a:solidFill>
                  <a:srgbClr val="0033CC"/>
                </a:solidFill>
                <a:effectLst>
                  <a:outerShdw blurRad="38100" dist="38100" dir="2700000" algn="tl">
                    <a:srgbClr val="C0C0C0"/>
                  </a:outerShdw>
                </a:effectLst>
                <a:latin typeface="宋体" pitchFamily="2" charset="-122"/>
              </a:rPr>
              <a:t>（</a:t>
            </a:r>
            <a:r>
              <a:rPr lang="en-US" altLang="zh-CN" sz="3200" b="1">
                <a:solidFill>
                  <a:srgbClr val="0033CC"/>
                </a:solidFill>
                <a:effectLst>
                  <a:outerShdw blurRad="38100" dist="38100" dir="2700000" algn="tl">
                    <a:srgbClr val="C0C0C0"/>
                  </a:outerShdw>
                </a:effectLst>
                <a:latin typeface="宋体" pitchFamily="2" charset="-122"/>
              </a:rPr>
              <a:t>4.2</a:t>
            </a:r>
            <a:r>
              <a:rPr lang="zh-CN" altLang="en-US" sz="3200" b="1">
                <a:solidFill>
                  <a:srgbClr val="0033CC"/>
                </a:solidFill>
                <a:effectLst>
                  <a:outerShdw blurRad="38100" dist="38100" dir="2700000" algn="tl">
                    <a:srgbClr val="C0C0C0"/>
                  </a:outerShdw>
                </a:effectLst>
                <a:latin typeface="宋体" pitchFamily="2" charset="-122"/>
              </a:rPr>
              <a:t>）扩充响应曲线法（过渡过程响应法）</a:t>
            </a: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037"/>
                                        </p:tgtEl>
                                        <p:attrNameLst>
                                          <p:attrName>style.visibility</p:attrName>
                                        </p:attrNameLst>
                                      </p:cBhvr>
                                      <p:to>
                                        <p:strVal val="visible"/>
                                      </p:to>
                                    </p:set>
                                    <p:animEffect transition="in" filter="blinds(horizontal)">
                                      <p:cBhvr>
                                        <p:cTn id="7" dur="500"/>
                                        <p:tgtEl>
                                          <p:spTgt spid="171037"/>
                                        </p:tgtEl>
                                      </p:cBhvr>
                                    </p:animEffect>
                                  </p:childTnLst>
                                </p:cTn>
                              </p:par>
                              <p:par>
                                <p:cTn id="8" presetID="3" presetClass="entr" presetSubtype="10" fill="hold" nodeType="withEffect">
                                  <p:stCondLst>
                                    <p:cond delay="0"/>
                                  </p:stCondLst>
                                  <p:childTnLst>
                                    <p:set>
                                      <p:cBhvr>
                                        <p:cTn id="9" dur="1" fill="hold">
                                          <p:stCondLst>
                                            <p:cond delay="0"/>
                                          </p:stCondLst>
                                        </p:cTn>
                                        <p:tgtEl>
                                          <p:spTgt spid="171039"/>
                                        </p:tgtEl>
                                        <p:attrNameLst>
                                          <p:attrName>style.visibility</p:attrName>
                                        </p:attrNameLst>
                                      </p:cBhvr>
                                      <p:to>
                                        <p:strVal val="visible"/>
                                      </p:to>
                                    </p:set>
                                    <p:animEffect transition="in" filter="blinds(horizontal)">
                                      <p:cBhvr>
                                        <p:cTn id="10" dur="500"/>
                                        <p:tgtEl>
                                          <p:spTgt spid="1710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1043"/>
                                        </p:tgtEl>
                                        <p:attrNameLst>
                                          <p:attrName>style.visibility</p:attrName>
                                        </p:attrNameLst>
                                      </p:cBhvr>
                                      <p:to>
                                        <p:strVal val="visible"/>
                                      </p:to>
                                    </p:set>
                                    <p:animEffect transition="in" filter="fade">
                                      <p:cBhvr>
                                        <p:cTn id="15" dur="500"/>
                                        <p:tgtEl>
                                          <p:spTgt spid="171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37" grpId="0"/>
      <p:bldP spid="1710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p:cNvSpPr txBox="1">
            <a:spLocks noChangeArrowheads="1"/>
          </p:cNvSpPr>
          <p:nvPr/>
        </p:nvSpPr>
        <p:spPr bwMode="auto">
          <a:xfrm>
            <a:off x="827088" y="1341438"/>
            <a:ext cx="2808287" cy="457200"/>
          </a:xfrm>
          <a:prstGeom prst="rect">
            <a:avLst/>
          </a:prstGeom>
          <a:noFill/>
          <a:ln w="12700" cap="sq">
            <a:noFill/>
            <a:miter lim="800000"/>
            <a:headEnd type="none" w="sm" len="sm"/>
            <a:tailEnd type="none" w="sm" len="sm"/>
          </a:ln>
          <a:effectLst/>
        </p:spPr>
        <p:txBody>
          <a:bodyPr>
            <a:spAutoFit/>
          </a:bodyPr>
          <a:lstStyle/>
          <a:p>
            <a:pPr eaLnBrk="0" fontAlgn="ctr" hangingPunct="0"/>
            <a:r>
              <a:rPr kumimoji="0" lang="zh-CN" altLang="en-US" sz="2400" b="1">
                <a:solidFill>
                  <a:srgbClr val="0033CC"/>
                </a:solidFill>
                <a:effectLst>
                  <a:outerShdw blurRad="38100" dist="38100" dir="2700000" algn="tl">
                    <a:srgbClr val="C0C0C0"/>
                  </a:outerShdw>
                </a:effectLst>
              </a:rPr>
              <a:t>设计思想过程：</a:t>
            </a:r>
          </a:p>
        </p:txBody>
      </p:sp>
      <p:sp>
        <p:nvSpPr>
          <p:cNvPr id="33797" name="Rectangle 5"/>
          <p:cNvSpPr>
            <a:spLocks noChangeArrowheads="1"/>
          </p:cNvSpPr>
          <p:nvPr/>
        </p:nvSpPr>
        <p:spPr bwMode="auto">
          <a:xfrm>
            <a:off x="1258888" y="2974975"/>
            <a:ext cx="1584325" cy="792163"/>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eaLnBrk="0" fontAlgn="ctr" hangingPunct="0"/>
            <a:r>
              <a:rPr kumimoji="0" lang="zh-CN" altLang="en-US" b="1">
                <a:effectLst>
                  <a:outerShdw blurRad="38100" dist="38100" dir="2700000" algn="tl">
                    <a:srgbClr val="FFFFFF"/>
                  </a:outerShdw>
                </a:effectLst>
              </a:rPr>
              <a:t>连续系统</a:t>
            </a:r>
          </a:p>
          <a:p>
            <a:pPr algn="ctr" eaLnBrk="0" fontAlgn="ctr" hangingPunct="0"/>
            <a:r>
              <a:rPr kumimoji="0" lang="zh-CN" altLang="en-US" b="1">
                <a:effectLst>
                  <a:outerShdw blurRad="38100" dist="38100" dir="2700000" algn="tl">
                    <a:srgbClr val="FFFFFF"/>
                  </a:outerShdw>
                </a:effectLst>
              </a:rPr>
              <a:t>对象与指标</a:t>
            </a:r>
          </a:p>
        </p:txBody>
      </p:sp>
      <p:sp>
        <p:nvSpPr>
          <p:cNvPr id="33798" name="Rectangle 6"/>
          <p:cNvSpPr>
            <a:spLocks noChangeArrowheads="1"/>
          </p:cNvSpPr>
          <p:nvPr/>
        </p:nvSpPr>
        <p:spPr bwMode="auto">
          <a:xfrm>
            <a:off x="3995738" y="2974975"/>
            <a:ext cx="1800225" cy="792163"/>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eaLnBrk="0" fontAlgn="ctr" hangingPunct="0"/>
            <a:r>
              <a:rPr kumimoji="0" lang="zh-CN" altLang="en-US" b="1">
                <a:effectLst>
                  <a:outerShdw blurRad="38100" dist="38100" dir="2700000" algn="tl">
                    <a:srgbClr val="FFFFFF"/>
                  </a:outerShdw>
                </a:effectLst>
              </a:rPr>
              <a:t>连续控制器模型</a:t>
            </a:r>
          </a:p>
          <a:p>
            <a:pPr algn="ctr" eaLnBrk="0" fontAlgn="ctr" hangingPunct="0"/>
            <a:r>
              <a:rPr kumimoji="0" lang="en-US" altLang="zh-CN" b="1">
                <a:effectLst>
                  <a:outerShdw blurRad="38100" dist="38100" dir="2700000" algn="tl">
                    <a:srgbClr val="FFFFFF"/>
                  </a:outerShdw>
                </a:effectLst>
              </a:rPr>
              <a:t>D(s)</a:t>
            </a:r>
          </a:p>
        </p:txBody>
      </p:sp>
      <p:sp>
        <p:nvSpPr>
          <p:cNvPr id="33799" name="AutoShape 7"/>
          <p:cNvSpPr>
            <a:spLocks noChangeArrowheads="1"/>
          </p:cNvSpPr>
          <p:nvPr/>
        </p:nvSpPr>
        <p:spPr bwMode="auto">
          <a:xfrm>
            <a:off x="2843213" y="3263900"/>
            <a:ext cx="1150937" cy="215900"/>
          </a:xfrm>
          <a:prstGeom prst="rightArrow">
            <a:avLst>
              <a:gd name="adj1" fmla="val 50000"/>
              <a:gd name="adj2" fmla="val 133272"/>
            </a:avLst>
          </a:prstGeom>
          <a:solidFill>
            <a:schemeClr val="accent1"/>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33800" name="Text Box 8"/>
          <p:cNvSpPr txBox="1">
            <a:spLocks noChangeArrowheads="1"/>
          </p:cNvSpPr>
          <p:nvPr/>
        </p:nvSpPr>
        <p:spPr bwMode="auto">
          <a:xfrm>
            <a:off x="2700338" y="2255838"/>
            <a:ext cx="2376487" cy="366712"/>
          </a:xfrm>
          <a:prstGeom prst="rect">
            <a:avLst/>
          </a:prstGeom>
          <a:noFill/>
          <a:ln w="12700" cap="sq">
            <a:noFill/>
            <a:miter lim="800000"/>
            <a:headEnd type="none" w="sm" len="sm"/>
            <a:tailEnd type="none" w="sm" len="sm"/>
          </a:ln>
          <a:effectLst/>
        </p:spPr>
        <p:txBody>
          <a:bodyPr>
            <a:spAutoFit/>
          </a:bodyPr>
          <a:lstStyle/>
          <a:p>
            <a:pPr eaLnBrk="0" fontAlgn="ctr" hangingPunct="0"/>
            <a:r>
              <a:rPr kumimoji="0" lang="zh-CN" altLang="en-US" sz="1800" b="1">
                <a:solidFill>
                  <a:srgbClr val="1E86B4"/>
                </a:solidFill>
                <a:effectLst>
                  <a:outerShdw blurRad="38100" dist="38100" dir="2700000" algn="tl">
                    <a:srgbClr val="C0C0C0"/>
                  </a:outerShdw>
                </a:effectLst>
              </a:rPr>
              <a:t>连续系统设计方法</a:t>
            </a:r>
          </a:p>
        </p:txBody>
      </p:sp>
      <p:sp>
        <p:nvSpPr>
          <p:cNvPr id="33801" name="Line 9"/>
          <p:cNvSpPr>
            <a:spLocks noChangeShapeType="1"/>
          </p:cNvSpPr>
          <p:nvPr/>
        </p:nvSpPr>
        <p:spPr bwMode="auto">
          <a:xfrm>
            <a:off x="3419475" y="2616200"/>
            <a:ext cx="0" cy="719138"/>
          </a:xfrm>
          <a:prstGeom prst="line">
            <a:avLst/>
          </a:prstGeom>
          <a:noFill/>
          <a:ln w="12700" cap="sq">
            <a:solidFill>
              <a:schemeClr val="tx1"/>
            </a:solidFill>
            <a:round/>
            <a:headEnd type="none" w="sm" len="sm"/>
            <a:tailEnd type="triangle" w="sm" len="sm"/>
          </a:ln>
          <a:effectLst/>
        </p:spPr>
        <p:txBody>
          <a:bodyPr/>
          <a:lstStyle/>
          <a:p>
            <a:endParaRPr lang="zh-CN" altLang="en-US"/>
          </a:p>
        </p:txBody>
      </p:sp>
      <p:sp>
        <p:nvSpPr>
          <p:cNvPr id="33802" name="Rectangle 10"/>
          <p:cNvSpPr>
            <a:spLocks noChangeArrowheads="1"/>
          </p:cNvSpPr>
          <p:nvPr/>
        </p:nvSpPr>
        <p:spPr bwMode="auto">
          <a:xfrm>
            <a:off x="6659563" y="2974975"/>
            <a:ext cx="1800225" cy="720725"/>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eaLnBrk="0" fontAlgn="ctr" hangingPunct="0"/>
            <a:r>
              <a:rPr kumimoji="0" lang="zh-CN" altLang="en-US" b="1">
                <a:effectLst>
                  <a:outerShdw blurRad="38100" dist="38100" dir="2700000" algn="tl">
                    <a:srgbClr val="FFFFFF"/>
                  </a:outerShdw>
                </a:effectLst>
              </a:rPr>
              <a:t>离散控制器模型</a:t>
            </a:r>
          </a:p>
          <a:p>
            <a:pPr algn="ctr" eaLnBrk="0" fontAlgn="ctr" hangingPunct="0"/>
            <a:r>
              <a:rPr kumimoji="0" lang="en-US" altLang="zh-CN" b="1">
                <a:effectLst>
                  <a:outerShdw blurRad="38100" dist="38100" dir="2700000" algn="tl">
                    <a:srgbClr val="FFFFFF"/>
                  </a:outerShdw>
                </a:effectLst>
              </a:rPr>
              <a:t>D(z)</a:t>
            </a:r>
          </a:p>
        </p:txBody>
      </p:sp>
      <p:sp>
        <p:nvSpPr>
          <p:cNvPr id="33803" name="Text Box 11"/>
          <p:cNvSpPr txBox="1">
            <a:spLocks noChangeArrowheads="1"/>
          </p:cNvSpPr>
          <p:nvPr/>
        </p:nvSpPr>
        <p:spPr bwMode="auto">
          <a:xfrm>
            <a:off x="6011863" y="2039938"/>
            <a:ext cx="1728787" cy="366712"/>
          </a:xfrm>
          <a:prstGeom prst="rect">
            <a:avLst/>
          </a:prstGeom>
          <a:noFill/>
          <a:ln w="12700" cap="sq">
            <a:noFill/>
            <a:miter lim="800000"/>
            <a:headEnd type="none" w="sm" len="sm"/>
            <a:tailEnd type="none" w="sm" len="sm"/>
          </a:ln>
          <a:effectLst/>
        </p:spPr>
        <p:txBody>
          <a:bodyPr>
            <a:spAutoFit/>
          </a:bodyPr>
          <a:lstStyle/>
          <a:p>
            <a:pPr eaLnBrk="0" fontAlgn="ctr" hangingPunct="0"/>
            <a:r>
              <a:rPr kumimoji="0" lang="zh-CN" altLang="en-US" sz="1800" b="1">
                <a:solidFill>
                  <a:srgbClr val="FF0000"/>
                </a:solidFill>
                <a:effectLst>
                  <a:outerShdw blurRad="38100" dist="38100" dir="2700000" algn="tl">
                    <a:srgbClr val="C0C0C0"/>
                  </a:outerShdw>
                </a:effectLst>
              </a:rPr>
              <a:t>离散化处理</a:t>
            </a:r>
          </a:p>
        </p:txBody>
      </p:sp>
      <p:sp>
        <p:nvSpPr>
          <p:cNvPr id="33804" name="Line 12"/>
          <p:cNvSpPr>
            <a:spLocks noChangeShapeType="1"/>
          </p:cNvSpPr>
          <p:nvPr/>
        </p:nvSpPr>
        <p:spPr bwMode="auto">
          <a:xfrm flipH="1">
            <a:off x="6156325" y="2471738"/>
            <a:ext cx="503238" cy="792162"/>
          </a:xfrm>
          <a:prstGeom prst="line">
            <a:avLst/>
          </a:prstGeom>
          <a:noFill/>
          <a:ln w="12700" cap="sq">
            <a:solidFill>
              <a:schemeClr val="tx1"/>
            </a:solidFill>
            <a:round/>
            <a:headEnd type="none" w="sm" len="sm"/>
            <a:tailEnd type="triangle" w="sm" len="sm"/>
          </a:ln>
          <a:effectLst/>
        </p:spPr>
        <p:txBody>
          <a:bodyPr/>
          <a:lstStyle/>
          <a:p>
            <a:endParaRPr lang="zh-CN" altLang="en-US"/>
          </a:p>
        </p:txBody>
      </p:sp>
      <p:sp>
        <p:nvSpPr>
          <p:cNvPr id="33805" name="AutoShape 13"/>
          <p:cNvSpPr>
            <a:spLocks noChangeArrowheads="1"/>
          </p:cNvSpPr>
          <p:nvPr/>
        </p:nvSpPr>
        <p:spPr bwMode="auto">
          <a:xfrm>
            <a:off x="5795963" y="3190875"/>
            <a:ext cx="863600" cy="288925"/>
          </a:xfrm>
          <a:prstGeom prst="rightArrow">
            <a:avLst>
              <a:gd name="adj1" fmla="val 50000"/>
              <a:gd name="adj2" fmla="val 74725"/>
            </a:avLst>
          </a:prstGeom>
          <a:solidFill>
            <a:schemeClr val="accent1"/>
          </a:solidFill>
          <a:ln w="12700" cap="sq">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ChangeArrowheads="1"/>
          </p:cNvSpPr>
          <p:nvPr/>
        </p:nvSpPr>
        <p:spPr bwMode="auto">
          <a:xfrm>
            <a:off x="457200" y="274638"/>
            <a:ext cx="8229600" cy="850900"/>
          </a:xfrm>
          <a:prstGeom prst="rect">
            <a:avLst/>
          </a:prstGeom>
          <a:noFill/>
          <a:ln w="9525">
            <a:noFill/>
            <a:miter lim="800000"/>
            <a:headEnd/>
            <a:tailEnd/>
          </a:ln>
          <a:effectLst/>
        </p:spPr>
        <p:txBody>
          <a:bodyPr anchor="ctr"/>
          <a:lstStyle/>
          <a:p>
            <a:r>
              <a:rPr lang="zh-CN" altLang="en-US" sz="2800" b="1">
                <a:solidFill>
                  <a:srgbClr val="0033CC"/>
                </a:solidFill>
                <a:effectLst>
                  <a:outerShdw blurRad="38100" dist="38100" dir="2700000" algn="tl">
                    <a:srgbClr val="C0C0C0"/>
                  </a:outerShdw>
                </a:effectLst>
              </a:rPr>
              <a:t>（</a:t>
            </a:r>
            <a:r>
              <a:rPr lang="en-US" altLang="zh-CN" sz="2800" b="1">
                <a:solidFill>
                  <a:srgbClr val="0033CC"/>
                </a:solidFill>
                <a:effectLst>
                  <a:outerShdw blurRad="38100" dist="38100" dir="2700000" algn="tl">
                    <a:srgbClr val="C0C0C0"/>
                  </a:outerShdw>
                </a:effectLst>
              </a:rPr>
              <a:t>4.3</a:t>
            </a:r>
            <a:r>
              <a:rPr lang="zh-CN" altLang="en-US" sz="2800" b="1">
                <a:solidFill>
                  <a:srgbClr val="0033CC"/>
                </a:solidFill>
                <a:effectLst>
                  <a:outerShdw blurRad="38100" dist="38100" dir="2700000" algn="tl">
                    <a:srgbClr val="C0C0C0"/>
                  </a:outerShdw>
                </a:effectLst>
              </a:rPr>
              <a:t>）参数归一整定法</a:t>
            </a:r>
          </a:p>
        </p:txBody>
      </p:sp>
      <p:sp>
        <p:nvSpPr>
          <p:cNvPr id="90117" name="Rectangle 5"/>
          <p:cNvSpPr>
            <a:spLocks noChangeArrowheads="1"/>
          </p:cNvSpPr>
          <p:nvPr/>
        </p:nvSpPr>
        <p:spPr bwMode="auto">
          <a:xfrm>
            <a:off x="215900" y="1395413"/>
            <a:ext cx="8388350" cy="4071937"/>
          </a:xfrm>
          <a:prstGeom prst="rect">
            <a:avLst/>
          </a:prstGeom>
          <a:noFill/>
          <a:ln w="9525">
            <a:noFill/>
            <a:miter lim="800000"/>
            <a:headEnd/>
            <a:tailEnd/>
          </a:ln>
          <a:effectLst/>
        </p:spPr>
        <p:txBody>
          <a:bodyPr>
            <a:spAutoFit/>
          </a:bodyPr>
          <a:lstStyle/>
          <a:p>
            <a:pPr lvl="1">
              <a:spcBef>
                <a:spcPct val="20000"/>
              </a:spcBef>
              <a:buClr>
                <a:schemeClr val="accent1"/>
              </a:buClr>
              <a:buFont typeface="Wingdings" pitchFamily="2" charset="2"/>
              <a:buNone/>
            </a:pPr>
            <a:r>
              <a:rPr kumimoji="0" lang="zh-CN" altLang="en-US" sz="2400" b="1">
                <a:solidFill>
                  <a:srgbClr val="BE2C14"/>
                </a:solidFill>
                <a:effectLst>
                  <a:outerShdw blurRad="38100" dist="38100" dir="2700000" algn="tl">
                    <a:srgbClr val="C0C0C0"/>
                  </a:outerShdw>
                </a:effectLst>
                <a:latin typeface="宋体" pitchFamily="2" charset="-122"/>
              </a:rPr>
              <a:t>概念：</a:t>
            </a:r>
            <a:r>
              <a:rPr kumimoji="0" lang="zh-CN" altLang="en-US" sz="2400" b="1">
                <a:effectLst>
                  <a:outerShdw blurRad="38100" dist="38100" dir="2700000" algn="tl">
                    <a:srgbClr val="C0C0C0"/>
                  </a:outerShdw>
                </a:effectLst>
                <a:latin typeface="宋体" pitchFamily="2" charset="-122"/>
              </a:rPr>
              <a:t>简化扩充临界比例法，只需整定一个参数，因此称   </a:t>
            </a:r>
          </a:p>
          <a:p>
            <a:pPr lvl="1">
              <a:spcBef>
                <a:spcPct val="20000"/>
              </a:spcBef>
              <a:buClr>
                <a:schemeClr val="accent1"/>
              </a:buClr>
              <a:buFont typeface="Wingdings" pitchFamily="2" charset="2"/>
              <a:buNone/>
            </a:pPr>
            <a:r>
              <a:rPr kumimoji="0" lang="zh-CN" altLang="en-US" sz="2400" b="1">
                <a:effectLst>
                  <a:outerShdw blurRad="38100" dist="38100" dir="2700000" algn="tl">
                    <a:srgbClr val="C0C0C0"/>
                  </a:outerShdw>
                </a:effectLst>
                <a:latin typeface="宋体" pitchFamily="2" charset="-122"/>
              </a:rPr>
              <a:t>      为归一参数整定法</a:t>
            </a:r>
          </a:p>
          <a:p>
            <a:pPr lvl="1">
              <a:spcBef>
                <a:spcPct val="20000"/>
              </a:spcBef>
              <a:buClr>
                <a:schemeClr val="accent1"/>
              </a:buClr>
              <a:buFont typeface="Wingdings" pitchFamily="2" charset="2"/>
              <a:buNone/>
            </a:pPr>
            <a:r>
              <a:rPr kumimoji="0" lang="zh-CN" altLang="en-US" sz="2400" b="1">
                <a:solidFill>
                  <a:srgbClr val="BE2C14"/>
                </a:solidFill>
                <a:effectLst>
                  <a:outerShdw blurRad="38100" dist="38100" dir="2700000" algn="tl">
                    <a:srgbClr val="C0C0C0"/>
                  </a:outerShdw>
                </a:effectLst>
                <a:latin typeface="宋体" pitchFamily="2" charset="-122"/>
              </a:rPr>
              <a:t>思想：</a:t>
            </a:r>
            <a:r>
              <a:rPr kumimoji="0" lang="zh-CN" altLang="en-US" sz="2400" b="1">
                <a:effectLst>
                  <a:outerShdw blurRad="38100" dist="38100" dir="2700000" algn="tl">
                    <a:srgbClr val="C0C0C0"/>
                  </a:outerShdw>
                </a:effectLst>
                <a:latin typeface="宋体" pitchFamily="2" charset="-122"/>
              </a:rPr>
              <a:t>根据经验数据，对多变量、相互耦合较强的系数，</a:t>
            </a:r>
          </a:p>
          <a:p>
            <a:pPr lvl="1">
              <a:spcBef>
                <a:spcPct val="20000"/>
              </a:spcBef>
              <a:buClr>
                <a:schemeClr val="accent1"/>
              </a:buClr>
              <a:buFont typeface="Wingdings" pitchFamily="2" charset="2"/>
              <a:buNone/>
            </a:pPr>
            <a:r>
              <a:rPr kumimoji="0" lang="zh-CN" altLang="en-US" sz="2400" b="1">
                <a:effectLst>
                  <a:outerShdw blurRad="38100" dist="38100" dir="2700000" algn="tl">
                    <a:srgbClr val="C0C0C0"/>
                  </a:outerShdw>
                </a:effectLst>
                <a:latin typeface="宋体" pitchFamily="2" charset="-122"/>
              </a:rPr>
              <a:t>      人为地设定“约束条件”，以减少变量的个数，达</a:t>
            </a:r>
          </a:p>
          <a:p>
            <a:pPr lvl="1">
              <a:spcBef>
                <a:spcPct val="20000"/>
              </a:spcBef>
              <a:buClr>
                <a:schemeClr val="accent1"/>
              </a:buClr>
              <a:buFont typeface="Wingdings" pitchFamily="2" charset="2"/>
              <a:buNone/>
            </a:pPr>
            <a:r>
              <a:rPr kumimoji="0" lang="zh-CN" altLang="en-US" sz="2400" b="1">
                <a:effectLst>
                  <a:outerShdw blurRad="38100" dist="38100" dir="2700000" algn="tl">
                    <a:srgbClr val="C0C0C0"/>
                  </a:outerShdw>
                </a:effectLst>
                <a:latin typeface="宋体" pitchFamily="2" charset="-122"/>
              </a:rPr>
              <a:t>      到减少整定参数数目，简易、快速调节参数的目的</a:t>
            </a:r>
          </a:p>
          <a:p>
            <a:pPr lvl="1">
              <a:lnSpc>
                <a:spcPct val="150000"/>
              </a:lnSpc>
              <a:spcBef>
                <a:spcPct val="20000"/>
              </a:spcBef>
              <a:buClr>
                <a:schemeClr val="accent1"/>
              </a:buClr>
              <a:buFont typeface="Wingdings" pitchFamily="2" charset="2"/>
              <a:buNone/>
            </a:pPr>
            <a:r>
              <a:rPr kumimoji="0" lang="zh-CN" altLang="en-US" sz="2400" b="1">
                <a:solidFill>
                  <a:srgbClr val="BE2C14"/>
                </a:solidFill>
                <a:effectLst>
                  <a:outerShdw blurRad="38100" dist="38100" dir="2700000" algn="tl">
                    <a:srgbClr val="C0C0C0"/>
                  </a:outerShdw>
                </a:effectLst>
                <a:latin typeface="宋体" pitchFamily="2" charset="-122"/>
              </a:rPr>
              <a:t>方法：</a:t>
            </a:r>
            <a:r>
              <a:rPr kumimoji="0" lang="zh-CN" altLang="en-US" sz="2400" b="1">
                <a:effectLst>
                  <a:outerShdw blurRad="38100" dist="38100" dir="2700000" algn="tl">
                    <a:srgbClr val="C0C0C0"/>
                  </a:outerShdw>
                </a:effectLst>
                <a:latin typeface="宋体" pitchFamily="2" charset="-122"/>
              </a:rPr>
              <a:t>设 </a:t>
            </a:r>
            <a:r>
              <a:rPr kumimoji="0" lang="en-US" altLang="zh-CN" sz="2400" b="1">
                <a:effectLst>
                  <a:outerShdw blurRad="38100" dist="38100" dir="2700000" algn="tl">
                    <a:srgbClr val="C0C0C0"/>
                  </a:outerShdw>
                </a:effectLst>
                <a:latin typeface="宋体" pitchFamily="2" charset="-122"/>
              </a:rPr>
              <a:t>T</a:t>
            </a:r>
            <a:r>
              <a:rPr kumimoji="0" lang="en-US" altLang="zh-CN" sz="2400" b="1" baseline="-25000">
                <a:effectLst>
                  <a:outerShdw blurRad="38100" dist="38100" dir="2700000" algn="tl">
                    <a:srgbClr val="C0C0C0"/>
                  </a:outerShdw>
                </a:effectLst>
                <a:latin typeface="宋体" pitchFamily="2" charset="-122"/>
              </a:rPr>
              <a:t>u</a:t>
            </a:r>
            <a:r>
              <a:rPr kumimoji="0" lang="zh-CN" altLang="en-US" sz="2400" b="1">
                <a:effectLst>
                  <a:outerShdw blurRad="38100" dist="38100" dir="2700000" algn="tl">
                    <a:srgbClr val="C0C0C0"/>
                  </a:outerShdw>
                </a:effectLst>
                <a:latin typeface="宋体" pitchFamily="2" charset="-122"/>
              </a:rPr>
              <a:t>为纯比例作用下的临界振荡周期，</a:t>
            </a:r>
          </a:p>
          <a:p>
            <a:pPr lvl="1">
              <a:lnSpc>
                <a:spcPct val="150000"/>
              </a:lnSpc>
              <a:spcBef>
                <a:spcPct val="20000"/>
              </a:spcBef>
              <a:buClr>
                <a:schemeClr val="accent1"/>
              </a:buClr>
              <a:buFont typeface="Wingdings" pitchFamily="2" charset="2"/>
              <a:buNone/>
            </a:pPr>
            <a:r>
              <a:rPr kumimoji="0" lang="zh-CN" altLang="en-US" sz="2400" b="1">
                <a:effectLst>
                  <a:outerShdw blurRad="38100" dist="38100" dir="2700000" algn="tl">
                    <a:srgbClr val="C0C0C0"/>
                  </a:outerShdw>
                </a:effectLst>
                <a:latin typeface="宋体" pitchFamily="2" charset="-122"/>
              </a:rPr>
              <a:t>     可令</a:t>
            </a:r>
            <a:r>
              <a:rPr kumimoji="0" lang="en-US" altLang="zh-CN" sz="2400" b="1">
                <a:effectLst>
                  <a:outerShdw blurRad="38100" dist="38100" dir="2700000" algn="tl">
                    <a:srgbClr val="C0C0C0"/>
                  </a:outerShdw>
                </a:effectLst>
                <a:latin typeface="宋体" pitchFamily="2" charset="-122"/>
              </a:rPr>
              <a:t>T=0.1T</a:t>
            </a:r>
            <a:r>
              <a:rPr kumimoji="0" lang="en-US" altLang="zh-CN" sz="2400" b="1" baseline="-25000">
                <a:effectLst>
                  <a:outerShdw blurRad="38100" dist="38100" dir="2700000" algn="tl">
                    <a:srgbClr val="C0C0C0"/>
                  </a:outerShdw>
                </a:effectLst>
                <a:latin typeface="宋体" pitchFamily="2" charset="-122"/>
              </a:rPr>
              <a:t>u</a:t>
            </a:r>
            <a:r>
              <a:rPr kumimoji="0" lang="zh-CN" altLang="en-US" sz="2400" b="1">
                <a:effectLst>
                  <a:outerShdw blurRad="38100" dist="38100" dir="2700000" algn="tl">
                    <a:srgbClr val="C0C0C0"/>
                  </a:outerShdw>
                </a:effectLst>
                <a:latin typeface="宋体" pitchFamily="2" charset="-122"/>
              </a:rPr>
              <a:t>； </a:t>
            </a:r>
            <a:r>
              <a:rPr kumimoji="0" lang="en-US" altLang="zh-CN" sz="2400" b="1">
                <a:effectLst>
                  <a:outerShdw blurRad="38100" dist="38100" dir="2700000" algn="tl">
                    <a:srgbClr val="C0C0C0"/>
                  </a:outerShdw>
                </a:effectLst>
                <a:latin typeface="宋体" pitchFamily="2" charset="-122"/>
              </a:rPr>
              <a:t>T</a:t>
            </a:r>
            <a:r>
              <a:rPr kumimoji="0" lang="en-US" altLang="zh-CN" sz="2400" b="1" baseline="-25000">
                <a:effectLst>
                  <a:outerShdw blurRad="38100" dist="38100" dir="2700000" algn="tl">
                    <a:srgbClr val="C0C0C0"/>
                  </a:outerShdw>
                </a:effectLst>
                <a:latin typeface="宋体" pitchFamily="2" charset="-122"/>
              </a:rPr>
              <a:t>i</a:t>
            </a:r>
            <a:r>
              <a:rPr kumimoji="0" lang="en-US" altLang="zh-CN" sz="2400" b="1">
                <a:effectLst>
                  <a:outerShdw blurRad="38100" dist="38100" dir="2700000" algn="tl">
                    <a:srgbClr val="C0C0C0"/>
                  </a:outerShdw>
                </a:effectLst>
                <a:latin typeface="宋体" pitchFamily="2" charset="-122"/>
              </a:rPr>
              <a:t>=0.5T</a:t>
            </a:r>
            <a:r>
              <a:rPr kumimoji="0" lang="en-US" altLang="zh-CN" sz="2400" b="1" baseline="-25000">
                <a:effectLst>
                  <a:outerShdw blurRad="38100" dist="38100" dir="2700000" algn="tl">
                    <a:srgbClr val="C0C0C0"/>
                  </a:outerShdw>
                </a:effectLst>
                <a:latin typeface="宋体" pitchFamily="2" charset="-122"/>
              </a:rPr>
              <a:t>u</a:t>
            </a:r>
            <a:r>
              <a:rPr kumimoji="0" lang="zh-CN" altLang="en-US" sz="2400" b="1">
                <a:effectLst>
                  <a:outerShdw blurRad="38100" dist="38100" dir="2700000" algn="tl">
                    <a:srgbClr val="C0C0C0"/>
                  </a:outerShdw>
                </a:effectLst>
                <a:latin typeface="宋体" pitchFamily="2" charset="-122"/>
              </a:rPr>
              <a:t>； </a:t>
            </a:r>
            <a:r>
              <a:rPr kumimoji="0" lang="en-US" altLang="zh-CN" sz="2400" b="1">
                <a:effectLst>
                  <a:outerShdw blurRad="38100" dist="38100" dir="2700000" algn="tl">
                    <a:srgbClr val="C0C0C0"/>
                  </a:outerShdw>
                </a:effectLst>
                <a:latin typeface="宋体" pitchFamily="2" charset="-122"/>
              </a:rPr>
              <a:t>T</a:t>
            </a:r>
            <a:r>
              <a:rPr kumimoji="0" lang="en-US" altLang="zh-CN" sz="2400" b="1" baseline="-25000">
                <a:effectLst>
                  <a:outerShdw blurRad="38100" dist="38100" dir="2700000" algn="tl">
                    <a:srgbClr val="C0C0C0"/>
                  </a:outerShdw>
                </a:effectLst>
                <a:latin typeface="宋体" pitchFamily="2" charset="-122"/>
              </a:rPr>
              <a:t>d</a:t>
            </a:r>
            <a:r>
              <a:rPr kumimoji="0" lang="en-US" altLang="zh-CN" sz="2400" b="1">
                <a:effectLst>
                  <a:outerShdw blurRad="38100" dist="38100" dir="2700000" algn="tl">
                    <a:srgbClr val="C0C0C0"/>
                  </a:outerShdw>
                </a:effectLst>
                <a:latin typeface="宋体" pitchFamily="2" charset="-122"/>
              </a:rPr>
              <a:t>=0.125T</a:t>
            </a:r>
            <a:r>
              <a:rPr kumimoji="0" lang="en-US" altLang="zh-CN" sz="2400" b="1" baseline="-25000">
                <a:effectLst>
                  <a:outerShdw blurRad="38100" dist="38100" dir="2700000" algn="tl">
                    <a:srgbClr val="C0C0C0"/>
                  </a:outerShdw>
                </a:effectLst>
                <a:latin typeface="宋体" pitchFamily="2" charset="-122"/>
              </a:rPr>
              <a:t>u</a:t>
            </a:r>
            <a:r>
              <a:rPr kumimoji="0" lang="zh-CN" altLang="en-US" sz="2400" b="1">
                <a:effectLst>
                  <a:outerShdw blurRad="38100" dist="38100" dir="2700000" algn="tl">
                    <a:srgbClr val="C0C0C0"/>
                  </a:outerShdw>
                </a:effectLst>
                <a:latin typeface="宋体" pitchFamily="2" charset="-122"/>
              </a:rPr>
              <a:t>，</a:t>
            </a:r>
          </a:p>
          <a:p>
            <a:pPr lvl="1">
              <a:lnSpc>
                <a:spcPct val="150000"/>
              </a:lnSpc>
              <a:spcBef>
                <a:spcPct val="20000"/>
              </a:spcBef>
              <a:buClr>
                <a:schemeClr val="accent1"/>
              </a:buClr>
              <a:buFont typeface="Wingdings" pitchFamily="2" charset="2"/>
              <a:buNone/>
            </a:pPr>
            <a:r>
              <a:rPr kumimoji="0" lang="zh-CN" altLang="en-US" sz="2400" b="1">
                <a:effectLst>
                  <a:outerShdw blurRad="38100" dist="38100" dir="2700000" algn="tl">
                    <a:srgbClr val="C0C0C0"/>
                  </a:outerShdw>
                </a:effectLst>
                <a:latin typeface="宋体" pitchFamily="2" charset="-122"/>
              </a:rPr>
              <a:t>    则：只需整定</a:t>
            </a:r>
            <a:r>
              <a:rPr kumimoji="0" lang="en-US" altLang="zh-CN" sz="2400" b="1">
                <a:effectLst>
                  <a:outerShdw blurRad="38100" dist="38100" dir="2700000" algn="tl">
                    <a:srgbClr val="C0C0C0"/>
                  </a:outerShdw>
                </a:effectLst>
                <a:latin typeface="宋体" pitchFamily="2" charset="-122"/>
              </a:rPr>
              <a:t>Kp</a:t>
            </a:r>
            <a:r>
              <a:rPr kumimoji="0" lang="zh-CN" altLang="en-US" sz="2400" b="1">
                <a:effectLst>
                  <a:outerShdw blurRad="38100" dist="38100" dir="2700000" algn="tl">
                    <a:srgbClr val="C0C0C0"/>
                  </a:outerShdw>
                </a:effectLst>
                <a:latin typeface="宋体" pitchFamily="2" charset="-122"/>
              </a:rPr>
              <a:t>，观察效果，直到满意为止。</a:t>
            </a:r>
          </a:p>
        </p:txBody>
      </p:sp>
      <p:sp>
        <p:nvSpPr>
          <p:cNvPr id="90119" name="Rectangle 7"/>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0118" name="Object 6"/>
          <p:cNvGraphicFramePr>
            <a:graphicFrameLocks noChangeAspect="1"/>
          </p:cNvGraphicFramePr>
          <p:nvPr/>
        </p:nvGraphicFramePr>
        <p:xfrm>
          <a:off x="1330325" y="5605463"/>
          <a:ext cx="5689600" cy="487362"/>
        </p:xfrm>
        <a:graphic>
          <a:graphicData uri="http://schemas.openxmlformats.org/presentationml/2006/ole">
            <mc:AlternateContent xmlns:mc="http://schemas.openxmlformats.org/markup-compatibility/2006">
              <mc:Choice xmlns:v="urn:schemas-microsoft-com:vml" Requires="v">
                <p:oleObj spid="_x0000_s90139" name="Equation" r:id="rId3" imgW="2997200" imgH="254000" progId="Equation.DSMT4">
                  <p:embed/>
                </p:oleObj>
              </mc:Choice>
              <mc:Fallback>
                <p:oleObj name="Equation" r:id="rId3" imgW="2997200" imgH="254000" progId="Equation.DSMT4">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325" y="5605463"/>
                        <a:ext cx="56896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ChangeArrowheads="1"/>
          </p:cNvSpPr>
          <p:nvPr/>
        </p:nvSpPr>
        <p:spPr bwMode="auto">
          <a:xfrm>
            <a:off x="142875" y="1160463"/>
            <a:ext cx="4464050" cy="396875"/>
          </a:xfrm>
          <a:prstGeom prst="rect">
            <a:avLst/>
          </a:prstGeom>
          <a:noFill/>
          <a:ln w="9525">
            <a:noFill/>
            <a:miter lim="800000"/>
            <a:headEnd/>
            <a:tailEnd/>
          </a:ln>
          <a:effectLst/>
        </p:spPr>
        <p:txBody>
          <a:bodyPr>
            <a:spAutoFit/>
          </a:bodyPr>
          <a:lstStyle/>
          <a:p>
            <a:pPr lvl="1">
              <a:spcBef>
                <a:spcPct val="20000"/>
              </a:spcBef>
              <a:buClr>
                <a:schemeClr val="accent1"/>
              </a:buClr>
              <a:buFont typeface="Wingdings" pitchFamily="2" charset="2"/>
              <a:buNone/>
            </a:pPr>
            <a:r>
              <a:rPr kumimoji="0" lang="en-US" altLang="zh-CN" b="1">
                <a:solidFill>
                  <a:srgbClr val="BE2C14"/>
                </a:solidFill>
                <a:effectLst>
                  <a:outerShdw blurRad="38100" dist="38100" dir="2700000" algn="tl">
                    <a:srgbClr val="C0C0C0"/>
                  </a:outerShdw>
                </a:effectLst>
                <a:latin typeface="宋体" pitchFamily="2" charset="-122"/>
              </a:rPr>
              <a:t>——</a:t>
            </a:r>
            <a:r>
              <a:rPr kumimoji="0" lang="zh-CN" altLang="en-US" b="1">
                <a:effectLst>
                  <a:outerShdw blurRad="38100" dist="38100" dir="2700000" algn="tl">
                    <a:srgbClr val="C0C0C0"/>
                  </a:outerShdw>
                </a:effectLst>
                <a:latin typeface="宋体" pitchFamily="2" charset="-122"/>
              </a:rPr>
              <a:t>简化的扩充临界比例法</a:t>
            </a:r>
          </a:p>
        </p:txBody>
      </p:sp>
      <p:sp>
        <p:nvSpPr>
          <p:cNvPr id="169988" name="Rectangle 4"/>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9989" name="Rectangle 5"/>
          <p:cNvSpPr>
            <a:spLocks noChangeArrowheads="1"/>
          </p:cNvSpPr>
          <p:nvPr/>
        </p:nvSpPr>
        <p:spPr bwMode="auto">
          <a:xfrm>
            <a:off x="539750" y="4365625"/>
            <a:ext cx="7956550" cy="1282700"/>
          </a:xfrm>
          <a:prstGeom prst="rect">
            <a:avLst/>
          </a:prstGeom>
          <a:noFill/>
          <a:ln w="9525">
            <a:noFill/>
            <a:miter lim="800000"/>
            <a:headEnd/>
            <a:tailEnd/>
          </a:ln>
          <a:effectLst/>
        </p:spPr>
        <p:txBody>
          <a:bodyPr>
            <a:spAutoFit/>
          </a:bodyPr>
          <a:lstStyle/>
          <a:p>
            <a:pPr lvl="1">
              <a:lnSpc>
                <a:spcPct val="130000"/>
              </a:lnSpc>
            </a:pPr>
            <a:r>
              <a:rPr kumimoji="0" lang="zh-CN" altLang="en-US" b="1">
                <a:solidFill>
                  <a:srgbClr val="BE2C14"/>
                </a:solidFill>
                <a:effectLst>
                  <a:outerShdw blurRad="38100" dist="38100" dir="2700000" algn="tl">
                    <a:srgbClr val="C0C0C0"/>
                  </a:outerShdw>
                </a:effectLst>
              </a:rPr>
              <a:t>为减少</a:t>
            </a:r>
            <a:r>
              <a:rPr kumimoji="0" lang="en-US" altLang="zh-CN" b="1">
                <a:solidFill>
                  <a:srgbClr val="BE2C14"/>
                </a:solidFill>
                <a:effectLst>
                  <a:outerShdw blurRad="38100" dist="38100" dir="2700000" algn="tl">
                    <a:srgbClr val="C0C0C0"/>
                  </a:outerShdw>
                </a:effectLst>
              </a:rPr>
              <a:t>PID</a:t>
            </a:r>
            <a:r>
              <a:rPr kumimoji="0" lang="zh-CN" altLang="en-US" b="1">
                <a:solidFill>
                  <a:srgbClr val="BE2C14"/>
                </a:solidFill>
                <a:effectLst>
                  <a:outerShdw blurRad="38100" dist="38100" dir="2700000" algn="tl">
                    <a:srgbClr val="C0C0C0"/>
                  </a:outerShdw>
                </a:effectLst>
              </a:rPr>
              <a:t>参数的数目，根据大量的实际经验</a:t>
            </a:r>
            <a:r>
              <a:rPr kumimoji="0" lang="zh-CN" altLang="en-US" b="1">
                <a:effectLst>
                  <a:outerShdw blurRad="38100" dist="38100" dir="2700000" algn="tl">
                    <a:srgbClr val="C0C0C0"/>
                  </a:outerShdw>
                </a:effectLst>
              </a:rPr>
              <a:t>，设定约束条件，如</a:t>
            </a:r>
          </a:p>
          <a:p>
            <a:pPr lvl="1" algn="ctr">
              <a:lnSpc>
                <a:spcPct val="130000"/>
              </a:lnSpc>
            </a:pPr>
            <a:r>
              <a:rPr kumimoji="0" lang="en-US" altLang="zh-CN" b="1" i="1">
                <a:effectLst>
                  <a:outerShdw blurRad="38100" dist="38100" dir="2700000" algn="tl">
                    <a:srgbClr val="C0C0C0"/>
                  </a:outerShdw>
                </a:effectLst>
              </a:rPr>
              <a:t>T</a:t>
            </a:r>
            <a:r>
              <a:rPr kumimoji="0" lang="en-US" altLang="zh-CN" b="1">
                <a:effectLst>
                  <a:outerShdw blurRad="38100" dist="38100" dir="2700000" algn="tl">
                    <a:srgbClr val="C0C0C0"/>
                  </a:outerShdw>
                </a:effectLst>
              </a:rPr>
              <a:t>≈0.1</a:t>
            </a:r>
            <a:r>
              <a:rPr kumimoji="0" lang="en-US" altLang="zh-CN" b="1" i="1">
                <a:effectLst>
                  <a:outerShdw blurRad="38100" dist="38100" dir="2700000" algn="tl">
                    <a:srgbClr val="C0C0C0"/>
                  </a:outerShdw>
                </a:effectLst>
              </a:rPr>
              <a:t>T</a:t>
            </a:r>
            <a:r>
              <a:rPr kumimoji="0" lang="en-US" altLang="zh-CN" b="1" i="1" baseline="-25000">
                <a:effectLst>
                  <a:outerShdw blurRad="38100" dist="38100" dir="2700000" algn="tl">
                    <a:srgbClr val="C0C0C0"/>
                  </a:outerShdw>
                </a:effectLst>
              </a:rPr>
              <a:t>u</a:t>
            </a:r>
            <a:r>
              <a:rPr kumimoji="0" lang="zh-CN" altLang="en-US" b="1">
                <a:effectLst>
                  <a:outerShdw blurRad="38100" dist="38100" dir="2700000" algn="tl">
                    <a:srgbClr val="C0C0C0"/>
                  </a:outerShdw>
                </a:effectLst>
              </a:rPr>
              <a:t>； </a:t>
            </a:r>
            <a:r>
              <a:rPr kumimoji="0" lang="en-US" altLang="zh-CN" b="1" i="1">
                <a:effectLst>
                  <a:outerShdw blurRad="38100" dist="38100" dir="2700000" algn="tl">
                    <a:srgbClr val="C0C0C0"/>
                  </a:outerShdw>
                </a:effectLst>
              </a:rPr>
              <a:t>T</a:t>
            </a:r>
            <a:r>
              <a:rPr kumimoji="0" lang="en-US" altLang="zh-CN" b="1" i="1" baseline="-25000">
                <a:effectLst>
                  <a:outerShdw blurRad="38100" dist="38100" dir="2700000" algn="tl">
                    <a:srgbClr val="C0C0C0"/>
                  </a:outerShdw>
                </a:effectLst>
              </a:rPr>
              <a:t>i</a:t>
            </a:r>
            <a:r>
              <a:rPr kumimoji="0" lang="en-US" altLang="zh-CN" b="1" i="1">
                <a:effectLst>
                  <a:outerShdw blurRad="38100" dist="38100" dir="2700000" algn="tl">
                    <a:srgbClr val="C0C0C0"/>
                  </a:outerShdw>
                </a:effectLst>
              </a:rPr>
              <a:t> </a:t>
            </a:r>
            <a:r>
              <a:rPr kumimoji="0" lang="en-US" altLang="zh-CN" b="1">
                <a:effectLst>
                  <a:outerShdw blurRad="38100" dist="38100" dir="2700000" algn="tl">
                    <a:srgbClr val="C0C0C0"/>
                  </a:outerShdw>
                </a:effectLst>
              </a:rPr>
              <a:t>≈</a:t>
            </a:r>
            <a:r>
              <a:rPr kumimoji="0" lang="en-US" altLang="zh-CN"/>
              <a:t> </a:t>
            </a:r>
            <a:r>
              <a:rPr kumimoji="0" lang="en-US" altLang="zh-CN" b="1">
                <a:effectLst>
                  <a:outerShdw blurRad="38100" dist="38100" dir="2700000" algn="tl">
                    <a:srgbClr val="C0C0C0"/>
                  </a:outerShdw>
                </a:effectLst>
              </a:rPr>
              <a:t>0.5</a:t>
            </a:r>
            <a:r>
              <a:rPr kumimoji="0" lang="en-US" altLang="zh-CN" b="1" i="1">
                <a:effectLst>
                  <a:outerShdw blurRad="38100" dist="38100" dir="2700000" algn="tl">
                    <a:srgbClr val="C0C0C0"/>
                  </a:outerShdw>
                </a:effectLst>
              </a:rPr>
              <a:t>T</a:t>
            </a:r>
            <a:r>
              <a:rPr kumimoji="0" lang="en-US" altLang="zh-CN" b="1" i="1" baseline="-25000">
                <a:effectLst>
                  <a:outerShdw blurRad="38100" dist="38100" dir="2700000" algn="tl">
                    <a:srgbClr val="C0C0C0"/>
                  </a:outerShdw>
                </a:effectLst>
              </a:rPr>
              <a:t>u</a:t>
            </a:r>
            <a:r>
              <a:rPr kumimoji="0" lang="zh-CN" altLang="en-US" b="1">
                <a:effectLst>
                  <a:outerShdw blurRad="38100" dist="38100" dir="2700000" algn="tl">
                    <a:srgbClr val="C0C0C0"/>
                  </a:outerShdw>
                </a:effectLst>
              </a:rPr>
              <a:t>； </a:t>
            </a:r>
            <a:r>
              <a:rPr kumimoji="0" lang="en-US" altLang="zh-CN" b="1" i="1">
                <a:effectLst>
                  <a:outerShdw blurRad="38100" dist="38100" dir="2700000" algn="tl">
                    <a:srgbClr val="C0C0C0"/>
                  </a:outerShdw>
                </a:effectLst>
              </a:rPr>
              <a:t>T</a:t>
            </a:r>
            <a:r>
              <a:rPr kumimoji="0" lang="en-US" altLang="zh-CN" b="1" i="1" baseline="-25000">
                <a:effectLst>
                  <a:outerShdw blurRad="38100" dist="38100" dir="2700000" algn="tl">
                    <a:srgbClr val="C0C0C0"/>
                  </a:outerShdw>
                </a:effectLst>
              </a:rPr>
              <a:t>d</a:t>
            </a:r>
            <a:r>
              <a:rPr kumimoji="0" lang="en-US" altLang="zh-CN" b="1" i="1">
                <a:effectLst>
                  <a:outerShdw blurRad="38100" dist="38100" dir="2700000" algn="tl">
                    <a:srgbClr val="C0C0C0"/>
                  </a:outerShdw>
                </a:effectLst>
              </a:rPr>
              <a:t> </a:t>
            </a:r>
            <a:r>
              <a:rPr kumimoji="0" lang="en-US" altLang="zh-CN" b="1">
                <a:effectLst>
                  <a:outerShdw blurRad="38100" dist="38100" dir="2700000" algn="tl">
                    <a:srgbClr val="C0C0C0"/>
                  </a:outerShdw>
                </a:effectLst>
              </a:rPr>
              <a:t>≈</a:t>
            </a:r>
            <a:r>
              <a:rPr kumimoji="0" lang="en-US" altLang="zh-CN"/>
              <a:t> </a:t>
            </a:r>
            <a:r>
              <a:rPr kumimoji="0" lang="en-US" altLang="zh-CN" b="1">
                <a:effectLst>
                  <a:outerShdw blurRad="38100" dist="38100" dir="2700000" algn="tl">
                    <a:srgbClr val="C0C0C0"/>
                  </a:outerShdw>
                </a:effectLst>
              </a:rPr>
              <a:t>0.125</a:t>
            </a:r>
            <a:r>
              <a:rPr kumimoji="0" lang="en-US" altLang="zh-CN" b="1" i="1">
                <a:effectLst>
                  <a:outerShdw blurRad="38100" dist="38100" dir="2700000" algn="tl">
                    <a:srgbClr val="C0C0C0"/>
                  </a:outerShdw>
                </a:effectLst>
              </a:rPr>
              <a:t>T</a:t>
            </a:r>
            <a:r>
              <a:rPr kumimoji="0" lang="en-US" altLang="zh-CN" b="1" i="1" baseline="-25000">
                <a:effectLst>
                  <a:outerShdw blurRad="38100" dist="38100" dir="2700000" algn="tl">
                    <a:srgbClr val="C0C0C0"/>
                  </a:outerShdw>
                </a:effectLst>
              </a:rPr>
              <a:t>u</a:t>
            </a:r>
          </a:p>
          <a:p>
            <a:pPr lvl="1" algn="just">
              <a:lnSpc>
                <a:spcPct val="130000"/>
              </a:lnSpc>
            </a:pPr>
            <a:r>
              <a:rPr kumimoji="0" lang="zh-CN" altLang="en-US" b="1">
                <a:effectLst>
                  <a:outerShdw blurRad="38100" dist="38100" dir="2700000" algn="tl">
                    <a:srgbClr val="C0C0C0"/>
                  </a:outerShdw>
                </a:effectLst>
              </a:rPr>
              <a:t>则</a:t>
            </a:r>
          </a:p>
        </p:txBody>
      </p:sp>
      <p:grpSp>
        <p:nvGrpSpPr>
          <p:cNvPr id="169990" name="Group 6"/>
          <p:cNvGrpSpPr>
            <a:grpSpLocks/>
          </p:cNvGrpSpPr>
          <p:nvPr/>
        </p:nvGrpSpPr>
        <p:grpSpPr bwMode="auto">
          <a:xfrm>
            <a:off x="4679950" y="981075"/>
            <a:ext cx="3495675" cy="2497138"/>
            <a:chOff x="3334" y="1162"/>
            <a:chExt cx="2202" cy="1573"/>
          </a:xfrm>
        </p:grpSpPr>
        <p:sp>
          <p:nvSpPr>
            <p:cNvPr id="169991" name="Text Box 7"/>
            <p:cNvSpPr txBox="1">
              <a:spLocks noChangeArrowheads="1"/>
            </p:cNvSpPr>
            <p:nvPr/>
          </p:nvSpPr>
          <p:spPr bwMode="auto">
            <a:xfrm>
              <a:off x="5313" y="2360"/>
              <a:ext cx="223" cy="256"/>
            </a:xfrm>
            <a:prstGeom prst="rect">
              <a:avLst/>
            </a:prstGeom>
            <a:noFill/>
            <a:ln w="9525">
              <a:noFill/>
              <a:miter lim="800000"/>
              <a:headEnd/>
              <a:tailEnd/>
            </a:ln>
          </p:spPr>
          <p:txBody>
            <a:bodyPr/>
            <a:lstStyle/>
            <a:p>
              <a:pPr algn="just"/>
              <a:r>
                <a:rPr lang="en-US" altLang="zh-CN" sz="1800" b="1" i="1">
                  <a:effectLst>
                    <a:outerShdw blurRad="38100" dist="38100" dir="2700000" algn="tl">
                      <a:srgbClr val="C0C0C0"/>
                    </a:outerShdw>
                  </a:effectLst>
                </a:rPr>
                <a:t>k</a:t>
              </a:r>
              <a:endParaRPr lang="en-US" altLang="zh-CN" sz="1800" b="1">
                <a:effectLst>
                  <a:outerShdw blurRad="38100" dist="38100" dir="2700000" algn="tl">
                    <a:srgbClr val="C0C0C0"/>
                  </a:outerShdw>
                </a:effectLst>
              </a:endParaRPr>
            </a:p>
          </p:txBody>
        </p:sp>
        <p:sp>
          <p:nvSpPr>
            <p:cNvPr id="169992" name="Freeform 8"/>
            <p:cNvSpPr>
              <a:spLocks/>
            </p:cNvSpPr>
            <p:nvPr/>
          </p:nvSpPr>
          <p:spPr bwMode="auto">
            <a:xfrm>
              <a:off x="3334" y="1242"/>
              <a:ext cx="2014" cy="1214"/>
            </a:xfrm>
            <a:custGeom>
              <a:avLst/>
              <a:gdLst/>
              <a:ahLst/>
              <a:cxnLst>
                <a:cxn ang="0">
                  <a:pos x="0" y="0"/>
                </a:cxn>
                <a:cxn ang="0">
                  <a:pos x="15" y="2340"/>
                </a:cxn>
                <a:cxn ang="0">
                  <a:pos x="4470" y="2340"/>
                </a:cxn>
              </a:cxnLst>
              <a:rect l="0" t="0" r="r" b="b"/>
              <a:pathLst>
                <a:path w="4470" h="2340">
                  <a:moveTo>
                    <a:pt x="0" y="0"/>
                  </a:moveTo>
                  <a:lnTo>
                    <a:pt x="15" y="2340"/>
                  </a:lnTo>
                  <a:lnTo>
                    <a:pt x="4470" y="2340"/>
                  </a:lnTo>
                </a:path>
              </a:pathLst>
            </a:custGeom>
            <a:noFill/>
            <a:ln w="19050" cmpd="sng">
              <a:solidFill>
                <a:srgbClr val="000000"/>
              </a:solidFill>
              <a:round/>
              <a:headEnd type="triangle" w="sm" len="sm"/>
              <a:tailEnd type="triangle" w="sm" len="sm"/>
            </a:ln>
          </p:spPr>
          <p:txBody>
            <a:bodyPr/>
            <a:lstStyle/>
            <a:p>
              <a:endParaRPr lang="zh-CN" altLang="en-US"/>
            </a:p>
          </p:txBody>
        </p:sp>
        <p:sp>
          <p:nvSpPr>
            <p:cNvPr id="169993" name="Text Box 9"/>
            <p:cNvSpPr txBox="1">
              <a:spLocks noChangeArrowheads="1"/>
            </p:cNvSpPr>
            <p:nvPr/>
          </p:nvSpPr>
          <p:spPr bwMode="auto">
            <a:xfrm>
              <a:off x="3336" y="1162"/>
              <a:ext cx="361" cy="202"/>
            </a:xfrm>
            <a:prstGeom prst="rect">
              <a:avLst/>
            </a:prstGeom>
            <a:noFill/>
            <a:ln w="9525">
              <a:noFill/>
              <a:miter lim="800000"/>
              <a:headEnd/>
              <a:tailEnd/>
            </a:ln>
          </p:spPr>
          <p:txBody>
            <a:bodyPr/>
            <a:lstStyle/>
            <a:p>
              <a:pPr algn="just"/>
              <a:r>
                <a:rPr lang="en-US" altLang="zh-CN" sz="1800" b="1" i="1">
                  <a:effectLst>
                    <a:outerShdw blurRad="38100" dist="38100" dir="2700000" algn="tl">
                      <a:srgbClr val="C0C0C0"/>
                    </a:outerShdw>
                  </a:effectLst>
                </a:rPr>
                <a:t>y(k)</a:t>
              </a:r>
              <a:endParaRPr lang="en-US" altLang="zh-CN" sz="1800" b="1">
                <a:effectLst>
                  <a:outerShdw blurRad="38100" dist="38100" dir="2700000" algn="tl">
                    <a:srgbClr val="C0C0C0"/>
                  </a:outerShdw>
                </a:effectLst>
              </a:endParaRPr>
            </a:p>
          </p:txBody>
        </p:sp>
        <p:sp>
          <p:nvSpPr>
            <p:cNvPr id="169994" name="Line 10"/>
            <p:cNvSpPr>
              <a:spLocks noChangeShapeType="1"/>
            </p:cNvSpPr>
            <p:nvPr/>
          </p:nvSpPr>
          <p:spPr bwMode="auto">
            <a:xfrm flipV="1">
              <a:off x="4855" y="1268"/>
              <a:ext cx="0" cy="817"/>
            </a:xfrm>
            <a:prstGeom prst="line">
              <a:avLst/>
            </a:prstGeom>
            <a:noFill/>
            <a:ln w="19050">
              <a:solidFill>
                <a:srgbClr val="000000"/>
              </a:solidFill>
              <a:prstDash val="dash"/>
              <a:round/>
              <a:headEnd/>
              <a:tailEnd/>
            </a:ln>
          </p:spPr>
          <p:txBody>
            <a:bodyPr/>
            <a:lstStyle/>
            <a:p>
              <a:endParaRPr lang="zh-CN" altLang="en-US"/>
            </a:p>
          </p:txBody>
        </p:sp>
        <p:sp>
          <p:nvSpPr>
            <p:cNvPr id="169995" name="Line 11"/>
            <p:cNvSpPr>
              <a:spLocks noChangeShapeType="1"/>
            </p:cNvSpPr>
            <p:nvPr/>
          </p:nvSpPr>
          <p:spPr bwMode="auto">
            <a:xfrm>
              <a:off x="4155" y="1401"/>
              <a:ext cx="692" cy="0"/>
            </a:xfrm>
            <a:prstGeom prst="line">
              <a:avLst/>
            </a:prstGeom>
            <a:noFill/>
            <a:ln w="19050">
              <a:solidFill>
                <a:srgbClr val="000000"/>
              </a:solidFill>
              <a:round/>
              <a:headEnd type="triangle" w="sm" len="sm"/>
              <a:tailEnd type="triangle" w="sm" len="sm"/>
            </a:ln>
          </p:spPr>
          <p:txBody>
            <a:bodyPr/>
            <a:lstStyle/>
            <a:p>
              <a:endParaRPr lang="zh-CN" altLang="en-US"/>
            </a:p>
          </p:txBody>
        </p:sp>
        <p:sp>
          <p:nvSpPr>
            <p:cNvPr id="169996" name="Text Box 12"/>
            <p:cNvSpPr txBox="1">
              <a:spLocks noChangeArrowheads="1"/>
            </p:cNvSpPr>
            <p:nvPr/>
          </p:nvSpPr>
          <p:spPr bwMode="auto">
            <a:xfrm>
              <a:off x="4379" y="1199"/>
              <a:ext cx="257" cy="248"/>
            </a:xfrm>
            <a:prstGeom prst="rect">
              <a:avLst/>
            </a:prstGeom>
            <a:noFill/>
            <a:ln w="9525">
              <a:noFill/>
              <a:miter lim="800000"/>
              <a:headEnd/>
              <a:tailEnd/>
            </a:ln>
          </p:spPr>
          <p:txBody>
            <a:bodyPr/>
            <a:lstStyle/>
            <a:p>
              <a:pPr algn="just"/>
              <a:r>
                <a:rPr lang="en-US" altLang="zh-CN" sz="1800" b="1" i="1">
                  <a:solidFill>
                    <a:srgbClr val="0033CC"/>
                  </a:solidFill>
                  <a:effectLst>
                    <a:outerShdw blurRad="38100" dist="38100" dir="2700000" algn="tl">
                      <a:srgbClr val="C0C0C0"/>
                    </a:outerShdw>
                  </a:effectLst>
                </a:rPr>
                <a:t>T</a:t>
              </a:r>
              <a:r>
                <a:rPr lang="en-US" altLang="zh-CN" sz="1800" b="1" i="1" baseline="-25000">
                  <a:solidFill>
                    <a:srgbClr val="0033CC"/>
                  </a:solidFill>
                  <a:effectLst>
                    <a:outerShdw blurRad="38100" dist="38100" dir="2700000" algn="tl">
                      <a:srgbClr val="C0C0C0"/>
                    </a:outerShdw>
                  </a:effectLst>
                </a:rPr>
                <a:t>u</a:t>
              </a:r>
              <a:endParaRPr lang="en-US" altLang="zh-CN" sz="1800" b="1">
                <a:solidFill>
                  <a:srgbClr val="0033CC"/>
                </a:solidFill>
                <a:effectLst>
                  <a:outerShdw blurRad="38100" dist="38100" dir="2700000" algn="tl">
                    <a:srgbClr val="C0C0C0"/>
                  </a:outerShdw>
                </a:effectLst>
              </a:endParaRPr>
            </a:p>
          </p:txBody>
        </p:sp>
        <p:sp>
          <p:nvSpPr>
            <p:cNvPr id="169997" name="Freeform 13"/>
            <p:cNvSpPr>
              <a:spLocks/>
            </p:cNvSpPr>
            <p:nvPr/>
          </p:nvSpPr>
          <p:spPr bwMode="auto">
            <a:xfrm>
              <a:off x="3349" y="1455"/>
              <a:ext cx="1845" cy="1002"/>
            </a:xfrm>
            <a:custGeom>
              <a:avLst/>
              <a:gdLst/>
              <a:ahLst/>
              <a:cxnLst>
                <a:cxn ang="0">
                  <a:pos x="0" y="1932"/>
                </a:cxn>
                <a:cxn ang="0">
                  <a:pos x="916" y="117"/>
                </a:cxn>
                <a:cxn ang="0">
                  <a:pos x="1606" y="1227"/>
                </a:cxn>
                <a:cxn ang="0">
                  <a:pos x="2296" y="117"/>
                </a:cxn>
                <a:cxn ang="0">
                  <a:pos x="2986" y="1227"/>
                </a:cxn>
                <a:cxn ang="0">
                  <a:pos x="3676" y="117"/>
                </a:cxn>
              </a:cxnLst>
              <a:rect l="0" t="0" r="r" b="b"/>
              <a:pathLst>
                <a:path w="3676" h="1932">
                  <a:moveTo>
                    <a:pt x="0" y="1932"/>
                  </a:moveTo>
                  <a:cubicBezTo>
                    <a:pt x="324" y="1083"/>
                    <a:pt x="648" y="234"/>
                    <a:pt x="916" y="117"/>
                  </a:cubicBezTo>
                  <a:cubicBezTo>
                    <a:pt x="1184" y="0"/>
                    <a:pt x="1376" y="1227"/>
                    <a:pt x="1606" y="1227"/>
                  </a:cubicBezTo>
                  <a:cubicBezTo>
                    <a:pt x="1836" y="1227"/>
                    <a:pt x="2066" y="117"/>
                    <a:pt x="2296" y="117"/>
                  </a:cubicBezTo>
                  <a:cubicBezTo>
                    <a:pt x="2526" y="117"/>
                    <a:pt x="2756" y="1227"/>
                    <a:pt x="2986" y="1227"/>
                  </a:cubicBezTo>
                  <a:cubicBezTo>
                    <a:pt x="3216" y="1227"/>
                    <a:pt x="3446" y="672"/>
                    <a:pt x="3676" y="117"/>
                  </a:cubicBezTo>
                </a:path>
              </a:pathLst>
            </a:custGeom>
            <a:noFill/>
            <a:ln w="19050" cmpd="sng">
              <a:solidFill>
                <a:srgbClr val="FF0000"/>
              </a:solidFill>
              <a:round/>
              <a:headEnd/>
              <a:tailEnd/>
            </a:ln>
          </p:spPr>
          <p:txBody>
            <a:bodyPr/>
            <a:lstStyle/>
            <a:p>
              <a:endParaRPr lang="zh-CN" altLang="en-US"/>
            </a:p>
          </p:txBody>
        </p:sp>
        <p:sp>
          <p:nvSpPr>
            <p:cNvPr id="169998" name="Text Box 14"/>
            <p:cNvSpPr txBox="1">
              <a:spLocks noChangeArrowheads="1"/>
            </p:cNvSpPr>
            <p:nvPr/>
          </p:nvSpPr>
          <p:spPr bwMode="auto">
            <a:xfrm>
              <a:off x="3359" y="2525"/>
              <a:ext cx="1950" cy="210"/>
            </a:xfrm>
            <a:prstGeom prst="rect">
              <a:avLst/>
            </a:prstGeom>
            <a:noFill/>
            <a:ln w="9525">
              <a:noFill/>
              <a:miter lim="800000"/>
              <a:headEnd/>
              <a:tailEnd/>
            </a:ln>
          </p:spPr>
          <p:txBody>
            <a:bodyPr/>
            <a:lstStyle/>
            <a:p>
              <a:pPr algn="just"/>
              <a:r>
                <a:rPr lang="zh-CN" altLang="en-US" sz="1800" b="1">
                  <a:effectLst>
                    <a:outerShdw blurRad="38100" dist="38100" dir="2700000" algn="tl">
                      <a:srgbClr val="C0C0C0"/>
                    </a:outerShdw>
                  </a:effectLst>
                </a:rPr>
                <a:t>图</a:t>
              </a:r>
              <a:r>
                <a:rPr lang="en-US" altLang="zh-CN" sz="1800" b="1">
                  <a:effectLst>
                    <a:outerShdw blurRad="38100" dist="38100" dir="2700000" algn="tl">
                      <a:srgbClr val="C0C0C0"/>
                    </a:outerShdw>
                  </a:effectLst>
                </a:rPr>
                <a:t>4.19 </a:t>
              </a:r>
              <a:r>
                <a:rPr lang="zh-CN" altLang="en-US" sz="1800" b="1">
                  <a:effectLst>
                    <a:outerShdw blurRad="38100" dist="38100" dir="2700000" algn="tl">
                      <a:srgbClr val="C0C0C0"/>
                    </a:outerShdw>
                  </a:effectLst>
                </a:rPr>
                <a:t>系统的临界震荡曲线</a:t>
              </a:r>
            </a:p>
          </p:txBody>
        </p:sp>
        <p:sp>
          <p:nvSpPr>
            <p:cNvPr id="169999" name="Line 15"/>
            <p:cNvSpPr>
              <a:spLocks noChangeShapeType="1"/>
            </p:cNvSpPr>
            <p:nvPr/>
          </p:nvSpPr>
          <p:spPr bwMode="auto">
            <a:xfrm flipV="1">
              <a:off x="4155" y="1268"/>
              <a:ext cx="0" cy="817"/>
            </a:xfrm>
            <a:prstGeom prst="line">
              <a:avLst/>
            </a:prstGeom>
            <a:noFill/>
            <a:ln w="19050">
              <a:solidFill>
                <a:srgbClr val="000000"/>
              </a:solidFill>
              <a:prstDash val="dash"/>
              <a:round/>
              <a:headEnd/>
              <a:tailEnd/>
            </a:ln>
          </p:spPr>
          <p:txBody>
            <a:bodyPr/>
            <a:lstStyle/>
            <a:p>
              <a:endParaRPr lang="zh-CN" altLang="en-US"/>
            </a:p>
          </p:txBody>
        </p:sp>
      </p:grpSp>
      <p:sp>
        <p:nvSpPr>
          <p:cNvPr id="170000" name="Rectangle 16"/>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0001" name="Rectangle 17"/>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70002" name="Object 18"/>
          <p:cNvGraphicFramePr>
            <a:graphicFrameLocks noChangeAspect="1"/>
          </p:cNvGraphicFramePr>
          <p:nvPr/>
        </p:nvGraphicFramePr>
        <p:xfrm>
          <a:off x="1347788" y="3536950"/>
          <a:ext cx="6805612" cy="744538"/>
        </p:xfrm>
        <a:graphic>
          <a:graphicData uri="http://schemas.openxmlformats.org/presentationml/2006/ole">
            <mc:AlternateContent xmlns:mc="http://schemas.openxmlformats.org/markup-compatibility/2006">
              <mc:Choice xmlns:v="urn:schemas-microsoft-com:vml" Requires="v">
                <p:oleObj spid="_x0000_s170046" name="公式" r:id="rId3" imgW="4064000" imgH="444500" progId="Equation.3">
                  <p:embed/>
                </p:oleObj>
              </mc:Choice>
              <mc:Fallback>
                <p:oleObj name="公式" r:id="rId3" imgW="4064000" imgH="444500"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788" y="3536950"/>
                        <a:ext cx="6805612" cy="744538"/>
                      </a:xfrm>
                      <a:prstGeom prst="rect">
                        <a:avLst/>
                      </a:prstGeom>
                      <a:solidFill>
                        <a:srgbClr val="B3D002"/>
                      </a:solidFill>
                    </p:spPr>
                  </p:pic>
                </p:oleObj>
              </mc:Fallback>
            </mc:AlternateContent>
          </a:graphicData>
        </a:graphic>
      </p:graphicFrame>
      <p:sp>
        <p:nvSpPr>
          <p:cNvPr id="170003" name="Text Box 19"/>
          <p:cNvSpPr txBox="1">
            <a:spLocks noChangeArrowheads="1"/>
          </p:cNvSpPr>
          <p:nvPr/>
        </p:nvSpPr>
        <p:spPr bwMode="auto">
          <a:xfrm>
            <a:off x="468313" y="3176588"/>
            <a:ext cx="2303462" cy="396875"/>
          </a:xfrm>
          <a:prstGeom prst="rect">
            <a:avLst/>
          </a:prstGeom>
          <a:noFill/>
          <a:ln w="9525">
            <a:noFill/>
            <a:miter lim="800000"/>
            <a:headEnd/>
            <a:tailEnd/>
          </a:ln>
          <a:effectLst/>
        </p:spPr>
        <p:txBody>
          <a:bodyPr>
            <a:spAutoFit/>
          </a:bodyPr>
          <a:lstStyle/>
          <a:p>
            <a:pPr>
              <a:spcBef>
                <a:spcPct val="50000"/>
              </a:spcBef>
            </a:pPr>
            <a:r>
              <a:rPr lang="zh-CN" altLang="en-US" b="1"/>
              <a:t>增量式</a:t>
            </a:r>
            <a:r>
              <a:rPr lang="en-US" altLang="zh-CN" b="1"/>
              <a:t>PID</a:t>
            </a:r>
            <a:r>
              <a:rPr lang="zh-CN" altLang="en-US" b="1"/>
              <a:t>：</a:t>
            </a:r>
          </a:p>
        </p:txBody>
      </p:sp>
      <p:sp>
        <p:nvSpPr>
          <p:cNvPr id="170004" name="Rectangle 20"/>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70005" name="Object 21"/>
          <p:cNvGraphicFramePr>
            <a:graphicFrameLocks noChangeAspect="1"/>
          </p:cNvGraphicFramePr>
          <p:nvPr/>
        </p:nvGraphicFramePr>
        <p:xfrm>
          <a:off x="2049463" y="5265738"/>
          <a:ext cx="5002212" cy="409575"/>
        </p:xfrm>
        <a:graphic>
          <a:graphicData uri="http://schemas.openxmlformats.org/presentationml/2006/ole">
            <mc:AlternateContent xmlns:mc="http://schemas.openxmlformats.org/markup-compatibility/2006">
              <mc:Choice xmlns:v="urn:schemas-microsoft-com:vml" Requires="v">
                <p:oleObj spid="_x0000_s170047" name="公式" r:id="rId5" imgW="2794000" imgH="228600" progId="Equation.3">
                  <p:embed/>
                </p:oleObj>
              </mc:Choice>
              <mc:Fallback>
                <p:oleObj name="公式" r:id="rId5" imgW="2794000" imgH="228600" progId="Equation.3">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9463" y="5265738"/>
                        <a:ext cx="5002212" cy="409575"/>
                      </a:xfrm>
                      <a:prstGeom prst="rect">
                        <a:avLst/>
                      </a:prstGeom>
                      <a:solidFill>
                        <a:srgbClr val="B3D002"/>
                      </a:solidFill>
                    </p:spPr>
                  </p:pic>
                </p:oleObj>
              </mc:Fallback>
            </mc:AlternateContent>
          </a:graphicData>
        </a:graphic>
      </p:graphicFrame>
      <p:sp>
        <p:nvSpPr>
          <p:cNvPr id="170006" name="Rectangle 22"/>
          <p:cNvSpPr>
            <a:spLocks noChangeArrowheads="1"/>
          </p:cNvSpPr>
          <p:nvPr/>
        </p:nvSpPr>
        <p:spPr bwMode="auto">
          <a:xfrm>
            <a:off x="539750" y="5805488"/>
            <a:ext cx="6985000" cy="396875"/>
          </a:xfrm>
          <a:prstGeom prst="rect">
            <a:avLst/>
          </a:prstGeom>
          <a:noFill/>
          <a:ln w="9525">
            <a:noFill/>
            <a:miter lim="800000"/>
            <a:headEnd/>
            <a:tailEnd/>
          </a:ln>
          <a:effectLst/>
        </p:spPr>
        <p:txBody>
          <a:bodyPr wrap="none">
            <a:spAutoFit/>
          </a:bodyPr>
          <a:lstStyle/>
          <a:p>
            <a:r>
              <a:rPr kumimoji="0" lang="en-US" altLang="zh-CN" b="1">
                <a:effectLst>
                  <a:outerShdw blurRad="38100" dist="38100" dir="2700000" algn="tl">
                    <a:srgbClr val="C0C0C0"/>
                  </a:outerShdw>
                </a:effectLst>
              </a:rPr>
              <a:t>——</a:t>
            </a:r>
            <a:r>
              <a:rPr kumimoji="0" lang="zh-CN" altLang="en-US" b="1">
                <a:effectLst>
                  <a:outerShdw blurRad="38100" dist="38100" dir="2700000" algn="tl">
                    <a:srgbClr val="C0C0C0"/>
                  </a:outerShdw>
                </a:effectLst>
              </a:rPr>
              <a:t>只需整定</a:t>
            </a:r>
            <a:r>
              <a:rPr kumimoji="0" lang="en-US" altLang="zh-CN" b="1" i="1">
                <a:effectLst>
                  <a:outerShdw blurRad="38100" dist="38100" dir="2700000" algn="tl">
                    <a:srgbClr val="C0C0C0"/>
                  </a:outerShdw>
                </a:effectLst>
              </a:rPr>
              <a:t>K</a:t>
            </a:r>
            <a:r>
              <a:rPr kumimoji="0" lang="en-US" altLang="zh-CN" b="1" i="1" baseline="-25000">
                <a:effectLst>
                  <a:outerShdw blurRad="38100" dist="38100" dir="2700000" algn="tl">
                    <a:srgbClr val="C0C0C0"/>
                  </a:outerShdw>
                </a:effectLst>
              </a:rPr>
              <a:t>p</a:t>
            </a:r>
            <a:r>
              <a:rPr kumimoji="0" lang="en-US" altLang="zh-CN" b="1" i="1">
                <a:effectLst>
                  <a:outerShdw blurRad="38100" dist="38100" dir="2700000" algn="tl">
                    <a:srgbClr val="C0C0C0"/>
                  </a:outerShdw>
                </a:effectLst>
              </a:rPr>
              <a:t>——</a:t>
            </a:r>
            <a:r>
              <a:rPr kumimoji="0" lang="zh-CN" altLang="en-US" b="1">
                <a:solidFill>
                  <a:srgbClr val="FF0000"/>
                </a:solidFill>
                <a:effectLst>
                  <a:outerShdw blurRad="38100" dist="38100" dir="2700000" algn="tl">
                    <a:srgbClr val="C0C0C0"/>
                  </a:outerShdw>
                </a:effectLst>
              </a:rPr>
              <a:t>参数归一</a:t>
            </a:r>
            <a:r>
              <a:rPr kumimoji="0" lang="zh-CN" altLang="en-US" b="1">
                <a:effectLst>
                  <a:outerShdw blurRad="38100" dist="38100" dir="2700000" algn="tl">
                    <a:srgbClr val="C0C0C0"/>
                  </a:outerShdw>
                </a:effectLst>
              </a:rPr>
              <a:t>。可试凑</a:t>
            </a:r>
            <a:r>
              <a:rPr kumimoji="0" lang="en-US" altLang="zh-CN" b="1" i="1">
                <a:effectLst>
                  <a:outerShdw blurRad="38100" dist="38100" dir="2700000" algn="tl">
                    <a:srgbClr val="C0C0C0"/>
                  </a:outerShdw>
                </a:effectLst>
              </a:rPr>
              <a:t>K</a:t>
            </a:r>
            <a:r>
              <a:rPr kumimoji="0" lang="en-US" altLang="zh-CN" b="1" i="1" baseline="-25000">
                <a:effectLst>
                  <a:outerShdw blurRad="38100" dist="38100" dir="2700000" algn="tl">
                    <a:srgbClr val="C0C0C0"/>
                  </a:outerShdw>
                </a:effectLst>
              </a:rPr>
              <a:t>p</a:t>
            </a:r>
            <a:r>
              <a:rPr kumimoji="0" lang="en-US" altLang="zh-CN" baseline="-25000"/>
              <a:t> </a:t>
            </a:r>
            <a:r>
              <a:rPr kumimoji="0" lang="zh-CN" altLang="en-US" b="1">
                <a:effectLst>
                  <a:outerShdw blurRad="38100" dist="38100" dir="2700000" algn="tl">
                    <a:srgbClr val="C0C0C0"/>
                  </a:outerShdw>
                </a:effectLst>
              </a:rPr>
              <a:t>，直到满意为止。  </a:t>
            </a:r>
          </a:p>
        </p:txBody>
      </p:sp>
      <p:sp>
        <p:nvSpPr>
          <p:cNvPr id="170007" name="AutoShape 23"/>
          <p:cNvSpPr>
            <a:spLocks noChangeArrowheads="1"/>
          </p:cNvSpPr>
          <p:nvPr/>
        </p:nvSpPr>
        <p:spPr bwMode="auto">
          <a:xfrm>
            <a:off x="6551613" y="260350"/>
            <a:ext cx="1584325" cy="720725"/>
          </a:xfrm>
          <a:prstGeom prst="wedgeEllipseCallout">
            <a:avLst>
              <a:gd name="adj1" fmla="val -50602"/>
              <a:gd name="adj2" fmla="val 68282"/>
            </a:avLst>
          </a:prstGeom>
          <a:solidFill>
            <a:schemeClr val="accent1"/>
          </a:solidFill>
          <a:ln w="9525">
            <a:noFill/>
            <a:miter lim="800000"/>
            <a:headEnd/>
            <a:tailEnd/>
          </a:ln>
          <a:effectLst/>
        </p:spPr>
        <p:txBody>
          <a:bodyPr/>
          <a:lstStyle/>
          <a:p>
            <a:pPr algn="ctr"/>
            <a:r>
              <a:rPr lang="zh-CN" altLang="en-US" sz="1800" b="1"/>
              <a:t>临界震荡周期</a:t>
            </a:r>
          </a:p>
        </p:txBody>
      </p:sp>
    </p:spTree>
  </p:cSld>
  <p:clrMapOvr>
    <a:masterClrMapping/>
  </p:clrMapOvr>
  <p:transition>
    <p:push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ChangeArrowheads="1"/>
          </p:cNvSpPr>
          <p:nvPr/>
        </p:nvSpPr>
        <p:spPr bwMode="auto">
          <a:xfrm>
            <a:off x="684213" y="2097088"/>
            <a:ext cx="7993062" cy="3600450"/>
          </a:xfrm>
          <a:prstGeom prst="rect">
            <a:avLst/>
          </a:prstGeom>
          <a:noFill/>
          <a:ln w="9525">
            <a:noFill/>
            <a:miter lim="800000"/>
            <a:headEnd/>
            <a:tailEnd/>
          </a:ln>
          <a:effectLst/>
        </p:spPr>
        <p:txBody>
          <a:bodyPr/>
          <a:lstStyle/>
          <a:p>
            <a:pPr marL="342900" indent="-342900" algn="just">
              <a:lnSpc>
                <a:spcPct val="135000"/>
              </a:lnSpc>
              <a:spcBef>
                <a:spcPct val="20000"/>
              </a:spcBef>
            </a:pPr>
            <a:r>
              <a:rPr lang="zh-CN" altLang="en-US"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latin typeface="宋体" pitchFamily="2" charset="-122"/>
              </a:rPr>
              <a:t>1</a:t>
            </a:r>
            <a:r>
              <a:rPr lang="zh-CN" altLang="en-US" b="1">
                <a:effectLst>
                  <a:outerShdw blurRad="38100" dist="38100" dir="2700000" algn="tl">
                    <a:srgbClr val="C0C0C0"/>
                  </a:outerShdw>
                </a:effectLst>
                <a:latin typeface="宋体" pitchFamily="2" charset="-122"/>
              </a:rPr>
              <a:t>）只采用比例控制，</a:t>
            </a:r>
            <a:r>
              <a:rPr lang="en-US" altLang="zh-CN" b="1" i="1">
                <a:effectLst>
                  <a:outerShdw blurRad="38100" dist="38100" dir="2700000" algn="tl">
                    <a:srgbClr val="C0C0C0"/>
                  </a:outerShdw>
                </a:effectLst>
              </a:rPr>
              <a:t>K</a:t>
            </a:r>
            <a:r>
              <a:rPr lang="en-US" altLang="zh-CN" b="1" i="1" baseline="-25000">
                <a:effectLst>
                  <a:outerShdw blurRad="38100" dist="38100" dir="2700000" algn="tl">
                    <a:srgbClr val="C0C0C0"/>
                  </a:outerShdw>
                </a:effectLst>
              </a:rPr>
              <a:t>p</a:t>
            </a:r>
            <a:r>
              <a:rPr lang="zh-CN" altLang="en-US" b="1">
                <a:effectLst>
                  <a:outerShdw blurRad="38100" dist="38100" dir="2700000" algn="tl">
                    <a:srgbClr val="C0C0C0"/>
                  </a:outerShdw>
                </a:effectLst>
                <a:latin typeface="宋体" pitchFamily="2" charset="-122"/>
              </a:rPr>
              <a:t>由小变大，若响应时间、超调、静差已达到要求，只采用比例调节即可； </a:t>
            </a:r>
          </a:p>
          <a:p>
            <a:pPr marL="342900" indent="-342900" algn="just">
              <a:lnSpc>
                <a:spcPct val="135000"/>
              </a:lnSpc>
              <a:spcBef>
                <a:spcPct val="20000"/>
              </a:spcBef>
            </a:pPr>
            <a:r>
              <a:rPr lang="zh-CN" altLang="en-US"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latin typeface="宋体" pitchFamily="2" charset="-122"/>
              </a:rPr>
              <a:t>2</a:t>
            </a:r>
            <a:r>
              <a:rPr lang="zh-CN" altLang="en-US" b="1">
                <a:effectLst>
                  <a:outerShdw blurRad="38100" dist="38100" dir="2700000" algn="tl">
                    <a:srgbClr val="C0C0C0"/>
                  </a:outerShdw>
                </a:effectLst>
                <a:latin typeface="宋体" pitchFamily="2" charset="-122"/>
              </a:rPr>
              <a:t>）若静差不满足，则加入积分控制，将</a:t>
            </a:r>
            <a:r>
              <a:rPr lang="en-US" altLang="zh-CN" b="1" i="1">
                <a:effectLst>
                  <a:outerShdw blurRad="38100" dist="38100" dir="2700000" algn="tl">
                    <a:srgbClr val="C0C0C0"/>
                  </a:outerShdw>
                </a:effectLst>
              </a:rPr>
              <a:t>K</a:t>
            </a:r>
            <a:r>
              <a:rPr lang="en-US" altLang="zh-CN" b="1" i="1" baseline="-25000">
                <a:effectLst>
                  <a:outerShdw blurRad="38100" dist="38100" dir="2700000" algn="tl">
                    <a:srgbClr val="C0C0C0"/>
                  </a:outerShdw>
                </a:effectLst>
              </a:rPr>
              <a:t>p</a:t>
            </a:r>
            <a:r>
              <a:rPr lang="zh-CN" altLang="en-US" b="1">
                <a:effectLst>
                  <a:outerShdw blurRad="38100" dist="38100" dir="2700000" algn="tl">
                    <a:srgbClr val="C0C0C0"/>
                  </a:outerShdw>
                </a:effectLst>
                <a:latin typeface="宋体" pitchFamily="2" charset="-122"/>
              </a:rPr>
              <a:t>减小，例如取</a:t>
            </a:r>
            <a:r>
              <a:rPr lang="en-US" altLang="zh-CN" b="1">
                <a:effectLst>
                  <a:outerShdw blurRad="38100" dist="38100" dir="2700000" algn="tl">
                    <a:srgbClr val="C0C0C0"/>
                  </a:outerShdw>
                </a:effectLst>
              </a:rPr>
              <a:t>0.8</a:t>
            </a:r>
            <a:r>
              <a:rPr lang="en-US" altLang="zh-CN" b="1" i="1">
                <a:effectLst>
                  <a:outerShdw blurRad="38100" dist="38100" dir="2700000" algn="tl">
                    <a:srgbClr val="C0C0C0"/>
                  </a:outerShdw>
                </a:effectLst>
              </a:rPr>
              <a:t>K</a:t>
            </a:r>
            <a:r>
              <a:rPr lang="en-US" altLang="zh-CN" b="1" i="1" baseline="-25000">
                <a:effectLst>
                  <a:outerShdw blurRad="38100" dist="38100" dir="2700000" algn="tl">
                    <a:srgbClr val="C0C0C0"/>
                  </a:outerShdw>
                </a:effectLst>
              </a:rPr>
              <a:t>p</a:t>
            </a:r>
            <a:r>
              <a:rPr lang="zh-CN" altLang="en-US" b="1">
                <a:effectLst>
                  <a:outerShdw blurRad="38100" dist="38100" dir="2700000" algn="tl">
                    <a:srgbClr val="C0C0C0"/>
                  </a:outerShdw>
                </a:effectLst>
                <a:latin typeface="宋体" pitchFamily="2" charset="-122"/>
              </a:rPr>
              <a:t>代替</a:t>
            </a:r>
            <a:r>
              <a:rPr lang="en-US" altLang="zh-CN" b="1" i="1">
                <a:effectLst>
                  <a:outerShdw blurRad="38100" dist="38100" dir="2700000" algn="tl">
                    <a:srgbClr val="C0C0C0"/>
                  </a:outerShdw>
                </a:effectLst>
              </a:rPr>
              <a:t>K</a:t>
            </a:r>
            <a:r>
              <a:rPr lang="en-US" altLang="zh-CN" b="1" i="1" baseline="-25000">
                <a:effectLst>
                  <a:outerShdw blurRad="38100" dist="38100" dir="2700000" algn="tl">
                    <a:srgbClr val="C0C0C0"/>
                  </a:outerShdw>
                </a:effectLst>
              </a:rPr>
              <a:t>p</a:t>
            </a:r>
            <a:r>
              <a:rPr lang="zh-CN" altLang="en-US" b="1">
                <a:effectLst>
                  <a:outerShdw blurRad="38100" dist="38100" dir="2700000" algn="tl">
                    <a:srgbClr val="C0C0C0"/>
                  </a:outerShdw>
                </a:effectLst>
                <a:latin typeface="宋体" pitchFamily="2" charset="-122"/>
              </a:rPr>
              <a:t>，</a:t>
            </a:r>
            <a:r>
              <a:rPr lang="en-US" altLang="zh-CN" b="1" i="1">
                <a:effectLst>
                  <a:outerShdw blurRad="38100" dist="38100" dir="2700000" algn="tl">
                    <a:srgbClr val="C0C0C0"/>
                  </a:outerShdw>
                </a:effectLst>
              </a:rPr>
              <a:t>T</a:t>
            </a:r>
            <a:r>
              <a:rPr lang="en-US" altLang="zh-CN" b="1" i="1" baseline="-25000">
                <a:effectLst>
                  <a:outerShdw blurRad="38100" dist="38100" dir="2700000" algn="tl">
                    <a:srgbClr val="C0C0C0"/>
                  </a:outerShdw>
                </a:effectLst>
              </a:rPr>
              <a:t>i</a:t>
            </a:r>
            <a:r>
              <a:rPr lang="zh-CN" altLang="en-US" b="1">
                <a:effectLst>
                  <a:outerShdw blurRad="38100" dist="38100" dir="2700000" algn="tl">
                    <a:srgbClr val="C0C0C0"/>
                  </a:outerShdw>
                </a:effectLst>
                <a:latin typeface="宋体" pitchFamily="2" charset="-122"/>
              </a:rPr>
              <a:t>由大到小，反复修改</a:t>
            </a:r>
            <a:r>
              <a:rPr lang="en-US" altLang="zh-CN" b="1" i="1">
                <a:effectLst>
                  <a:outerShdw blurRad="38100" dist="38100" dir="2700000" algn="tl">
                    <a:srgbClr val="C0C0C0"/>
                  </a:outerShdw>
                </a:effectLst>
              </a:rPr>
              <a:t>K</a:t>
            </a:r>
            <a:r>
              <a:rPr lang="en-US" altLang="zh-CN" b="1" i="1" baseline="-25000">
                <a:effectLst>
                  <a:outerShdw blurRad="38100" dist="38100" dir="2700000" algn="tl">
                    <a:srgbClr val="C0C0C0"/>
                  </a:outerShdw>
                </a:effectLst>
              </a:rPr>
              <a:t>p</a:t>
            </a:r>
            <a:r>
              <a:rPr lang="zh-CN" altLang="en-US" b="1">
                <a:effectLst>
                  <a:outerShdw blurRad="38100" dist="38100" dir="2700000" algn="tl">
                    <a:srgbClr val="C0C0C0"/>
                  </a:outerShdw>
                </a:effectLst>
                <a:latin typeface="宋体" pitchFamily="2" charset="-122"/>
              </a:rPr>
              <a:t>和</a:t>
            </a:r>
            <a:r>
              <a:rPr lang="en-US" altLang="zh-CN" b="1" i="1">
                <a:effectLst>
                  <a:outerShdw blurRad="38100" dist="38100" dir="2700000" algn="tl">
                    <a:srgbClr val="C0C0C0"/>
                  </a:outerShdw>
                </a:effectLst>
              </a:rPr>
              <a:t>T</a:t>
            </a:r>
            <a:r>
              <a:rPr lang="en-US" altLang="zh-CN" b="1" i="1" baseline="-25000">
                <a:effectLst>
                  <a:outerShdw blurRad="38100" dist="38100" dir="2700000" algn="tl">
                    <a:srgbClr val="C0C0C0"/>
                  </a:outerShdw>
                </a:effectLst>
              </a:rPr>
              <a:t>i</a:t>
            </a:r>
            <a:r>
              <a:rPr lang="zh-CN" altLang="en-US" b="1">
                <a:effectLst>
                  <a:outerShdw blurRad="38100" dist="38100" dir="2700000" algn="tl">
                    <a:srgbClr val="C0C0C0"/>
                  </a:outerShdw>
                </a:effectLst>
                <a:latin typeface="宋体" pitchFamily="2" charset="-122"/>
              </a:rPr>
              <a:t>值，力争在消除静差的前提下，得到满意的响应过程； </a:t>
            </a:r>
          </a:p>
          <a:p>
            <a:pPr marL="342900" indent="-342900" algn="just">
              <a:lnSpc>
                <a:spcPct val="135000"/>
              </a:lnSpc>
              <a:spcBef>
                <a:spcPct val="20000"/>
              </a:spcBef>
            </a:pPr>
            <a:r>
              <a:rPr lang="zh-CN" altLang="en-US"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latin typeface="宋体" pitchFamily="2" charset="-122"/>
              </a:rPr>
              <a:t>3</a:t>
            </a:r>
            <a:r>
              <a:rPr lang="zh-CN" altLang="en-US" b="1">
                <a:effectLst>
                  <a:outerShdw blurRad="38100" dist="38100" dir="2700000" algn="tl">
                    <a:srgbClr val="C0C0C0"/>
                  </a:outerShdw>
                </a:effectLst>
                <a:latin typeface="宋体" pitchFamily="2" charset="-122"/>
              </a:rPr>
              <a:t>）若动特性不满足设计要求（超调量过大或调节时间过长），则加入微分控制，</a:t>
            </a:r>
            <a:r>
              <a:rPr lang="en-US" altLang="zh-CN" b="1" i="1">
                <a:effectLst>
                  <a:outerShdw blurRad="38100" dist="38100" dir="2700000" algn="tl">
                    <a:srgbClr val="C0C0C0"/>
                  </a:outerShdw>
                </a:effectLst>
              </a:rPr>
              <a:t>T</a:t>
            </a:r>
            <a:r>
              <a:rPr lang="en-US" altLang="zh-CN" b="1" i="1" baseline="-25000">
                <a:effectLst>
                  <a:outerShdw blurRad="38100" dist="38100" dir="2700000" algn="tl">
                    <a:srgbClr val="C0C0C0"/>
                  </a:outerShdw>
                </a:effectLst>
              </a:rPr>
              <a:t>d</a:t>
            </a:r>
            <a:r>
              <a:rPr lang="zh-CN" altLang="en-US" b="1">
                <a:effectLst>
                  <a:outerShdw blurRad="38100" dist="38100" dir="2700000" algn="tl">
                    <a:srgbClr val="C0C0C0"/>
                  </a:outerShdw>
                </a:effectLst>
                <a:latin typeface="宋体" pitchFamily="2" charset="-122"/>
              </a:rPr>
              <a:t>由小到大，同时改变</a:t>
            </a:r>
            <a:r>
              <a:rPr lang="en-US" altLang="zh-CN" b="1" i="1">
                <a:effectLst>
                  <a:outerShdw blurRad="38100" dist="38100" dir="2700000" algn="tl">
                    <a:srgbClr val="C0C0C0"/>
                  </a:outerShdw>
                </a:effectLst>
              </a:rPr>
              <a:t>K</a:t>
            </a:r>
            <a:r>
              <a:rPr lang="en-US" altLang="zh-CN" b="1" i="1" baseline="-25000">
                <a:effectLst>
                  <a:outerShdw blurRad="38100" dist="38100" dir="2700000" algn="tl">
                    <a:srgbClr val="C0C0C0"/>
                  </a:outerShdw>
                </a:effectLst>
              </a:rPr>
              <a:t>p</a:t>
            </a:r>
            <a:r>
              <a:rPr lang="zh-CN" altLang="en-US" b="1">
                <a:effectLst>
                  <a:outerShdw blurRad="38100" dist="38100" dir="2700000" algn="tl">
                    <a:srgbClr val="C0C0C0"/>
                  </a:outerShdw>
                </a:effectLst>
                <a:latin typeface="宋体" pitchFamily="2" charset="-122"/>
              </a:rPr>
              <a:t>和</a:t>
            </a:r>
            <a:r>
              <a:rPr lang="en-US" altLang="zh-CN" b="1" i="1">
                <a:effectLst>
                  <a:outerShdw blurRad="38100" dist="38100" dir="2700000" algn="tl">
                    <a:srgbClr val="C0C0C0"/>
                  </a:outerShdw>
                </a:effectLst>
              </a:rPr>
              <a:t>T</a:t>
            </a:r>
            <a:r>
              <a:rPr lang="en-US" altLang="zh-CN" b="1" i="1" baseline="-25000">
                <a:effectLst>
                  <a:outerShdw blurRad="38100" dist="38100" dir="2700000" algn="tl">
                    <a:srgbClr val="C0C0C0"/>
                  </a:outerShdw>
                </a:effectLst>
              </a:rPr>
              <a:t>i</a:t>
            </a:r>
            <a:r>
              <a:rPr lang="zh-CN" altLang="en-US" b="1">
                <a:effectLst>
                  <a:outerShdw blurRad="38100" dist="38100" dir="2700000" algn="tl">
                    <a:srgbClr val="C0C0C0"/>
                  </a:outerShdw>
                </a:effectLst>
                <a:latin typeface="宋体" pitchFamily="2" charset="-122"/>
              </a:rPr>
              <a:t>值，直到得到满意的控制效果</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latin typeface="宋体" pitchFamily="2" charset="-122"/>
              </a:rPr>
              <a:t>找出一组最佳调节参数。</a:t>
            </a:r>
          </a:p>
        </p:txBody>
      </p:sp>
      <p:sp>
        <p:nvSpPr>
          <p:cNvPr id="172036" name="Text Box 4"/>
          <p:cNvSpPr txBox="1">
            <a:spLocks noChangeArrowheads="1"/>
          </p:cNvSpPr>
          <p:nvPr/>
        </p:nvSpPr>
        <p:spPr bwMode="auto">
          <a:xfrm>
            <a:off x="611188" y="1125538"/>
            <a:ext cx="8101012" cy="946150"/>
          </a:xfrm>
          <a:prstGeom prst="rect">
            <a:avLst/>
          </a:prstGeom>
          <a:noFill/>
          <a:ln w="9525">
            <a:noFill/>
            <a:miter lim="800000"/>
            <a:headEnd/>
            <a:tailEnd/>
          </a:ln>
          <a:effectLst/>
        </p:spPr>
        <p:txBody>
          <a:bodyPr>
            <a:spAutoFit/>
          </a:bodyPr>
          <a:lstStyle/>
          <a:p>
            <a:pPr>
              <a:lnSpc>
                <a:spcPct val="140000"/>
              </a:lnSpc>
              <a:spcBef>
                <a:spcPct val="50000"/>
              </a:spcBef>
            </a:pPr>
            <a:r>
              <a:rPr lang="en-US" altLang="zh-CN" b="1">
                <a:solidFill>
                  <a:srgbClr val="FF0000"/>
                </a:solidFill>
              </a:rPr>
              <a:t>——</a:t>
            </a:r>
            <a:r>
              <a:rPr lang="zh-CN" altLang="en-US" b="1">
                <a:solidFill>
                  <a:srgbClr val="FF0000"/>
                </a:solidFill>
              </a:rPr>
              <a:t>根据</a:t>
            </a:r>
            <a:r>
              <a:rPr lang="en-US" altLang="zh-CN" b="1">
                <a:solidFill>
                  <a:srgbClr val="FF0000"/>
                </a:solidFill>
              </a:rPr>
              <a:t>PID</a:t>
            </a:r>
            <a:r>
              <a:rPr lang="zh-CN" altLang="en-US" b="1">
                <a:solidFill>
                  <a:srgbClr val="FF0000"/>
                </a:solidFill>
              </a:rPr>
              <a:t>各个参数变化对系统性能的影响，按照先比例、后积分、再微分的步骤进行整定 </a:t>
            </a:r>
          </a:p>
        </p:txBody>
      </p:sp>
      <p:sp>
        <p:nvSpPr>
          <p:cNvPr id="172037" name="Text Box 5"/>
          <p:cNvSpPr txBox="1">
            <a:spLocks noChangeArrowheads="1"/>
          </p:cNvSpPr>
          <p:nvPr/>
        </p:nvSpPr>
        <p:spPr bwMode="auto">
          <a:xfrm>
            <a:off x="863600" y="5661025"/>
            <a:ext cx="8029575" cy="885825"/>
          </a:xfrm>
          <a:prstGeom prst="rect">
            <a:avLst/>
          </a:prstGeom>
          <a:noFill/>
          <a:ln w="9525">
            <a:noFill/>
            <a:miter lim="800000"/>
            <a:headEnd/>
            <a:tailEnd/>
          </a:ln>
          <a:effectLst/>
        </p:spPr>
        <p:txBody>
          <a:bodyPr>
            <a:spAutoFit/>
          </a:bodyPr>
          <a:lstStyle/>
          <a:p>
            <a:pPr>
              <a:lnSpc>
                <a:spcPct val="130000"/>
              </a:lnSpc>
              <a:spcBef>
                <a:spcPct val="50000"/>
              </a:spcBef>
            </a:pPr>
            <a:r>
              <a:rPr lang="zh-CN" altLang="en-US" b="1">
                <a:solidFill>
                  <a:srgbClr val="0033CC"/>
                </a:solidFill>
              </a:rPr>
              <a:t>注意，各种</a:t>
            </a:r>
            <a:r>
              <a:rPr lang="en-US" altLang="zh-CN" b="1">
                <a:solidFill>
                  <a:srgbClr val="0033CC"/>
                </a:solidFill>
              </a:rPr>
              <a:t>PID</a:t>
            </a:r>
            <a:r>
              <a:rPr lang="zh-CN" altLang="en-US" b="1">
                <a:solidFill>
                  <a:srgbClr val="0033CC"/>
                </a:solidFill>
              </a:rPr>
              <a:t>参数整定方法的最后一步，都具有是凑思想，所以明确各个参数对系统性能的影响至关重要！</a:t>
            </a:r>
          </a:p>
        </p:txBody>
      </p:sp>
      <p:sp>
        <p:nvSpPr>
          <p:cNvPr id="172038" name="Rectangle 6"/>
          <p:cNvSpPr>
            <a:spLocks noChangeArrowheads="1"/>
          </p:cNvSpPr>
          <p:nvPr/>
        </p:nvSpPr>
        <p:spPr bwMode="auto">
          <a:xfrm>
            <a:off x="457200" y="274638"/>
            <a:ext cx="4691063" cy="850900"/>
          </a:xfrm>
          <a:prstGeom prst="rect">
            <a:avLst/>
          </a:prstGeom>
          <a:noFill/>
          <a:ln w="9525">
            <a:noFill/>
            <a:miter lim="800000"/>
            <a:headEnd/>
            <a:tailEnd/>
          </a:ln>
          <a:effectLst/>
        </p:spPr>
        <p:txBody>
          <a:bodyPr anchor="ctr"/>
          <a:lstStyle/>
          <a:p>
            <a:r>
              <a:rPr lang="zh-CN" altLang="en-US" sz="3200" b="1">
                <a:solidFill>
                  <a:srgbClr val="0033CC"/>
                </a:solidFill>
                <a:effectLst>
                  <a:outerShdw blurRad="38100" dist="38100" dir="2700000" algn="tl">
                    <a:srgbClr val="C0C0C0"/>
                  </a:outerShdw>
                </a:effectLst>
                <a:latin typeface="宋体" pitchFamily="2" charset="-122"/>
              </a:rPr>
              <a:t>（</a:t>
            </a:r>
            <a:r>
              <a:rPr lang="en-US" altLang="zh-CN" sz="3200" b="1">
                <a:solidFill>
                  <a:srgbClr val="0033CC"/>
                </a:solidFill>
                <a:effectLst>
                  <a:outerShdw blurRad="38100" dist="38100" dir="2700000" algn="tl">
                    <a:srgbClr val="C0C0C0"/>
                  </a:outerShdw>
                </a:effectLst>
                <a:latin typeface="宋体" pitchFamily="2" charset="-122"/>
              </a:rPr>
              <a:t>4.4</a:t>
            </a:r>
            <a:r>
              <a:rPr lang="zh-CN" altLang="en-US" sz="3200" b="1">
                <a:solidFill>
                  <a:srgbClr val="0033CC"/>
                </a:solidFill>
                <a:effectLst>
                  <a:outerShdw blurRad="38100" dist="38100" dir="2700000" algn="tl">
                    <a:srgbClr val="C0C0C0"/>
                  </a:outerShdw>
                </a:effectLst>
                <a:latin typeface="宋体" pitchFamily="2" charset="-122"/>
              </a:rPr>
              <a:t>）试凑法</a:t>
            </a:r>
          </a:p>
        </p:txBody>
      </p:sp>
    </p:spTree>
  </p:cSld>
  <p:clrMapOvr>
    <a:masterClrMapping/>
  </p:clrMapOvr>
  <p:transition>
    <p:push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ChangeArrowheads="1"/>
          </p:cNvSpPr>
          <p:nvPr/>
        </p:nvSpPr>
        <p:spPr bwMode="auto">
          <a:xfrm>
            <a:off x="323850" y="296863"/>
            <a:ext cx="5795963" cy="792162"/>
          </a:xfrm>
          <a:prstGeom prst="rect">
            <a:avLst/>
          </a:prstGeom>
          <a:noFill/>
          <a:ln w="9525">
            <a:noFill/>
            <a:miter lim="800000"/>
            <a:headEnd/>
            <a:tailEnd/>
          </a:ln>
          <a:effectLst/>
        </p:spPr>
        <p:txBody>
          <a:bodyPr anchor="ctr"/>
          <a:lstStyle/>
          <a:p>
            <a:endParaRPr lang="zh-CN" altLang="zh-CN" sz="2800" b="1">
              <a:solidFill>
                <a:srgbClr val="0033CC"/>
              </a:solidFill>
              <a:effectLst>
                <a:outerShdw blurRad="38100" dist="38100" dir="2700000" algn="tl">
                  <a:srgbClr val="C0C0C0"/>
                </a:outerShdw>
              </a:effectLst>
              <a:latin typeface="宋体" pitchFamily="2" charset="-122"/>
            </a:endParaRPr>
          </a:p>
        </p:txBody>
      </p:sp>
      <p:sp>
        <p:nvSpPr>
          <p:cNvPr id="173060" name="Text Box 4"/>
          <p:cNvSpPr txBox="1">
            <a:spLocks noChangeArrowheads="1"/>
          </p:cNvSpPr>
          <p:nvPr/>
        </p:nvSpPr>
        <p:spPr bwMode="auto">
          <a:xfrm>
            <a:off x="1619250" y="1989138"/>
            <a:ext cx="5400675" cy="1801812"/>
          </a:xfrm>
          <a:prstGeom prst="rect">
            <a:avLst/>
          </a:prstGeom>
          <a:noFill/>
          <a:ln w="9525">
            <a:noFill/>
            <a:miter lim="800000"/>
            <a:headEnd/>
            <a:tailEnd/>
          </a:ln>
          <a:effectLst/>
        </p:spPr>
        <p:txBody>
          <a:bodyPr>
            <a:spAutoFit/>
          </a:bodyPr>
          <a:lstStyle/>
          <a:p>
            <a:pPr>
              <a:spcBef>
                <a:spcPct val="50000"/>
              </a:spcBef>
              <a:buFont typeface="Wingdings" pitchFamily="2" charset="2"/>
              <a:buChar char="u"/>
            </a:pPr>
            <a:r>
              <a:rPr lang="en-US" altLang="zh-CN" sz="2800" b="1"/>
              <a:t> </a:t>
            </a:r>
            <a:r>
              <a:rPr lang="zh-CN" altLang="en-US" sz="2800" b="1"/>
              <a:t>典型系统工程设计法；</a:t>
            </a:r>
          </a:p>
          <a:p>
            <a:pPr>
              <a:spcBef>
                <a:spcPct val="50000"/>
              </a:spcBef>
              <a:buFont typeface="Wingdings" pitchFamily="2" charset="2"/>
              <a:buChar char="u"/>
            </a:pPr>
            <a:r>
              <a:rPr lang="zh-CN" altLang="en-US" sz="2800" b="1"/>
              <a:t> 特定对象经验法；</a:t>
            </a:r>
          </a:p>
          <a:p>
            <a:pPr>
              <a:spcBef>
                <a:spcPct val="50000"/>
              </a:spcBef>
              <a:buFont typeface="Wingdings" pitchFamily="2" charset="2"/>
              <a:buChar char="u"/>
            </a:pPr>
            <a:r>
              <a:rPr lang="zh-CN" altLang="en-US" sz="2800" b="1"/>
              <a:t> </a:t>
            </a:r>
            <a:r>
              <a:rPr lang="en-US" altLang="zh-CN" sz="2800" b="1"/>
              <a:t>……</a:t>
            </a:r>
          </a:p>
        </p:txBody>
      </p:sp>
      <p:sp>
        <p:nvSpPr>
          <p:cNvPr id="173062" name="Rectangle 6"/>
          <p:cNvSpPr>
            <a:spLocks noChangeArrowheads="1"/>
          </p:cNvSpPr>
          <p:nvPr/>
        </p:nvSpPr>
        <p:spPr bwMode="auto">
          <a:xfrm>
            <a:off x="457200" y="274638"/>
            <a:ext cx="4691063" cy="850900"/>
          </a:xfrm>
          <a:prstGeom prst="rect">
            <a:avLst/>
          </a:prstGeom>
          <a:noFill/>
          <a:ln w="9525">
            <a:noFill/>
            <a:miter lim="800000"/>
            <a:headEnd/>
            <a:tailEnd/>
          </a:ln>
          <a:effectLst/>
        </p:spPr>
        <p:txBody>
          <a:bodyPr anchor="ctr"/>
          <a:lstStyle/>
          <a:p>
            <a:r>
              <a:rPr lang="zh-CN" altLang="en-US" sz="3200" b="1">
                <a:solidFill>
                  <a:srgbClr val="0033CC"/>
                </a:solidFill>
                <a:effectLst>
                  <a:outerShdw blurRad="38100" dist="38100" dir="2700000" algn="tl">
                    <a:srgbClr val="C0C0C0"/>
                  </a:outerShdw>
                </a:effectLst>
                <a:latin typeface="宋体" pitchFamily="2" charset="-122"/>
              </a:rPr>
              <a:t>（</a:t>
            </a:r>
            <a:r>
              <a:rPr lang="en-US" altLang="zh-CN" sz="3200" b="1">
                <a:solidFill>
                  <a:srgbClr val="0033CC"/>
                </a:solidFill>
                <a:effectLst>
                  <a:outerShdw blurRad="38100" dist="38100" dir="2700000" algn="tl">
                    <a:srgbClr val="C0C0C0"/>
                  </a:outerShdw>
                </a:effectLst>
                <a:latin typeface="宋体" pitchFamily="2" charset="-122"/>
              </a:rPr>
              <a:t>4.5</a:t>
            </a:r>
            <a:r>
              <a:rPr lang="zh-CN" altLang="en-US" sz="3200" b="1">
                <a:solidFill>
                  <a:srgbClr val="0033CC"/>
                </a:solidFill>
                <a:effectLst>
                  <a:outerShdw blurRad="38100" dist="38100" dir="2700000" algn="tl">
                    <a:srgbClr val="C0C0C0"/>
                  </a:outerShdw>
                </a:effectLst>
                <a:latin typeface="宋体" pitchFamily="2" charset="-122"/>
              </a:rPr>
              <a:t>）其他方法</a:t>
            </a:r>
          </a:p>
        </p:txBody>
      </p:sp>
    </p:spTree>
  </p:cSld>
  <p:clrMapOvr>
    <a:masterClrMapping/>
  </p:clrMapOvr>
  <p:transition>
    <p:push di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1062038" y="1844675"/>
            <a:ext cx="7056437" cy="4321175"/>
          </a:xfrm>
          <a:prstGeom prst="rect">
            <a:avLst/>
          </a:prstGeom>
          <a:noFill/>
          <a:ln w="9525">
            <a:noFill/>
            <a:miter lim="800000"/>
            <a:headEnd/>
            <a:tailEnd/>
          </a:ln>
          <a:effectLst/>
        </p:spPr>
        <p:txBody>
          <a:bodyPr/>
          <a:lstStyle/>
          <a:p>
            <a:pPr marL="342900" indent="-342900">
              <a:spcBef>
                <a:spcPct val="20000"/>
              </a:spcBef>
              <a:buClr>
                <a:schemeClr val="tx2"/>
              </a:buClr>
              <a:buFont typeface="Wingdings" pitchFamily="2" charset="2"/>
              <a:buChar char="u"/>
            </a:pPr>
            <a:r>
              <a:rPr lang="en-US" altLang="zh-CN" sz="2800" b="1">
                <a:effectLst>
                  <a:outerShdw blurRad="38100" dist="38100" dir="2700000" algn="tl">
                    <a:srgbClr val="C0C0C0"/>
                  </a:outerShdw>
                </a:effectLst>
              </a:rPr>
              <a:t> </a:t>
            </a:r>
            <a:r>
              <a:rPr lang="zh-CN" altLang="en-US" sz="2800" b="1">
                <a:effectLst>
                  <a:outerShdw blurRad="38100" dist="38100" dir="2700000" algn="tl">
                    <a:srgbClr val="C0C0C0"/>
                  </a:outerShdw>
                </a:effectLst>
              </a:rPr>
              <a:t>整定参数寻最佳，从小到大逐步查；</a:t>
            </a:r>
          </a:p>
          <a:p>
            <a:pPr marL="342900" indent="-342900">
              <a:spcBef>
                <a:spcPct val="20000"/>
              </a:spcBef>
              <a:buClr>
                <a:schemeClr val="tx2"/>
              </a:buClr>
              <a:buFont typeface="Wingdings" pitchFamily="2" charset="2"/>
              <a:buChar char="u"/>
            </a:pPr>
            <a:r>
              <a:rPr lang="zh-CN" altLang="en-US" sz="2800" b="1">
                <a:solidFill>
                  <a:srgbClr val="0033CC"/>
                </a:solidFill>
                <a:effectLst>
                  <a:outerShdw blurRad="38100" dist="38100" dir="2700000" algn="tl">
                    <a:srgbClr val="C0C0C0"/>
                  </a:outerShdw>
                </a:effectLst>
              </a:rPr>
              <a:t> 先调比例后积分，微分作用最后加；</a:t>
            </a:r>
          </a:p>
          <a:p>
            <a:pPr marL="342900" indent="-342900">
              <a:spcBef>
                <a:spcPct val="20000"/>
              </a:spcBef>
              <a:buClr>
                <a:schemeClr val="tx2"/>
              </a:buClr>
              <a:buFont typeface="Wingdings" pitchFamily="2" charset="2"/>
              <a:buChar char="u"/>
            </a:pPr>
            <a:r>
              <a:rPr lang="zh-CN" altLang="en-US" sz="2800" b="1">
                <a:solidFill>
                  <a:srgbClr val="FF3300"/>
                </a:solidFill>
                <a:effectLst>
                  <a:outerShdw blurRad="38100" dist="38100" dir="2700000" algn="tl">
                    <a:srgbClr val="C0C0C0"/>
                  </a:outerShdw>
                </a:effectLst>
              </a:rPr>
              <a:t> 曲线震荡很频繁，比例刻度要放大；</a:t>
            </a:r>
          </a:p>
          <a:p>
            <a:pPr marL="342900" indent="-342900">
              <a:spcBef>
                <a:spcPct val="20000"/>
              </a:spcBef>
              <a:buClr>
                <a:schemeClr val="tx2"/>
              </a:buClr>
              <a:buFont typeface="Wingdings" pitchFamily="2" charset="2"/>
              <a:buChar char="u"/>
            </a:pPr>
            <a:r>
              <a:rPr lang="zh-CN" altLang="en-US" sz="2800" b="1">
                <a:solidFill>
                  <a:srgbClr val="0066FF"/>
                </a:solidFill>
                <a:effectLst>
                  <a:outerShdw blurRad="38100" dist="38100" dir="2700000" algn="tl">
                    <a:srgbClr val="C0C0C0"/>
                  </a:outerShdw>
                </a:effectLst>
              </a:rPr>
              <a:t> 曲线漂浮波动大，比例刻度要拉小；</a:t>
            </a:r>
          </a:p>
          <a:p>
            <a:pPr marL="342900" indent="-342900">
              <a:spcBef>
                <a:spcPct val="20000"/>
              </a:spcBef>
              <a:buClr>
                <a:schemeClr val="tx2"/>
              </a:buClr>
              <a:buFont typeface="Wingdings" pitchFamily="2" charset="2"/>
              <a:buChar char="u"/>
            </a:pPr>
            <a:r>
              <a:rPr lang="zh-CN" altLang="en-US" sz="2800" b="1">
                <a:solidFill>
                  <a:srgbClr val="FF0066"/>
                </a:solidFill>
                <a:effectLst>
                  <a:outerShdw blurRad="38100" dist="38100" dir="2700000" algn="tl">
                    <a:srgbClr val="C0C0C0"/>
                  </a:outerShdw>
                </a:effectLst>
              </a:rPr>
              <a:t> 曲线偏离回复慢，积分时间往小降；</a:t>
            </a:r>
          </a:p>
          <a:p>
            <a:pPr marL="342900" indent="-342900">
              <a:spcBef>
                <a:spcPct val="20000"/>
              </a:spcBef>
              <a:buClr>
                <a:schemeClr val="tx2"/>
              </a:buClr>
              <a:buFont typeface="Wingdings" pitchFamily="2" charset="2"/>
              <a:buChar char="u"/>
            </a:pPr>
            <a:r>
              <a:rPr lang="zh-CN" altLang="en-US" sz="2800" b="1">
                <a:effectLst>
                  <a:outerShdw blurRad="38100" dist="38100" dir="2700000" algn="tl">
                    <a:srgbClr val="C0C0C0"/>
                  </a:outerShdw>
                </a:effectLst>
              </a:rPr>
              <a:t> 曲线波动周期长，积分时间要加长；</a:t>
            </a:r>
          </a:p>
          <a:p>
            <a:pPr marL="342900" indent="-342900">
              <a:spcBef>
                <a:spcPct val="20000"/>
              </a:spcBef>
              <a:buClr>
                <a:schemeClr val="tx2"/>
              </a:buClr>
              <a:buFont typeface="Wingdings" pitchFamily="2" charset="2"/>
              <a:buChar char="u"/>
            </a:pPr>
            <a:r>
              <a:rPr lang="zh-CN" altLang="en-US" sz="2800" b="1">
                <a:solidFill>
                  <a:srgbClr val="0033CC"/>
                </a:solidFill>
                <a:effectLst>
                  <a:outerShdw blurRad="38100" dist="38100" dir="2700000" algn="tl">
                    <a:srgbClr val="C0C0C0"/>
                  </a:outerShdw>
                </a:effectLst>
              </a:rPr>
              <a:t> 曲线振荡频率快，先把微分降下来；</a:t>
            </a:r>
          </a:p>
          <a:p>
            <a:pPr marL="342900" indent="-342900">
              <a:spcBef>
                <a:spcPct val="20000"/>
              </a:spcBef>
              <a:buClr>
                <a:schemeClr val="tx2"/>
              </a:buClr>
              <a:buFont typeface="Wingdings" pitchFamily="2" charset="2"/>
              <a:buChar char="u"/>
            </a:pPr>
            <a:r>
              <a:rPr lang="zh-CN" altLang="en-US" sz="2800" b="1">
                <a:solidFill>
                  <a:srgbClr val="FF3300"/>
                </a:solidFill>
                <a:effectLst>
                  <a:outerShdw blurRad="38100" dist="38100" dir="2700000" algn="tl">
                    <a:srgbClr val="C0C0C0"/>
                  </a:outerShdw>
                </a:effectLst>
              </a:rPr>
              <a:t> 动差大来波动慢，微分时间应加长。</a:t>
            </a:r>
          </a:p>
        </p:txBody>
      </p:sp>
      <p:sp>
        <p:nvSpPr>
          <p:cNvPr id="92165" name="Rectangle 5"/>
          <p:cNvSpPr>
            <a:spLocks noChangeArrowheads="1"/>
          </p:cNvSpPr>
          <p:nvPr/>
        </p:nvSpPr>
        <p:spPr bwMode="auto">
          <a:xfrm>
            <a:off x="900113" y="1017588"/>
            <a:ext cx="3311525" cy="519112"/>
          </a:xfrm>
          <a:prstGeom prst="rect">
            <a:avLst/>
          </a:prstGeom>
          <a:noFill/>
          <a:ln w="9525">
            <a:noFill/>
            <a:miter lim="800000"/>
            <a:headEnd/>
            <a:tailEnd/>
          </a:ln>
          <a:effectLst/>
        </p:spPr>
        <p:txBody>
          <a:bodyPr anchor="ctr">
            <a:spAutoFit/>
          </a:bodyPr>
          <a:lstStyle/>
          <a:p>
            <a:r>
              <a:rPr kumimoji="0" lang="en-US" altLang="zh-CN" sz="2800" b="1">
                <a:solidFill>
                  <a:srgbClr val="0033CC"/>
                </a:solidFill>
                <a:effectLst>
                  <a:outerShdw blurRad="38100" dist="38100" dir="2700000" algn="tl">
                    <a:srgbClr val="C0C0C0"/>
                  </a:outerShdw>
                </a:effectLst>
                <a:latin typeface="Arial" charset="0"/>
              </a:rPr>
              <a:t>PID</a:t>
            </a:r>
            <a:r>
              <a:rPr kumimoji="0" lang="zh-CN" altLang="en-US" sz="2800" b="1">
                <a:solidFill>
                  <a:srgbClr val="0033CC"/>
                </a:solidFill>
                <a:effectLst>
                  <a:outerShdw blurRad="38100" dist="38100" dir="2700000" algn="tl">
                    <a:srgbClr val="C0C0C0"/>
                  </a:outerShdw>
                </a:effectLst>
                <a:latin typeface="Arial" charset="0"/>
              </a:rPr>
              <a:t>常用口诀 </a:t>
            </a:r>
          </a:p>
        </p:txBody>
      </p:sp>
    </p:spTree>
  </p:cSld>
  <p:clrMapOvr>
    <a:masterClrMapping/>
  </p:clrMapOvr>
  <p:transition>
    <p:push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p:cNvSpPr>
            <a:spLocks noChangeArrowheads="1"/>
          </p:cNvSpPr>
          <p:nvPr/>
        </p:nvSpPr>
        <p:spPr bwMode="auto">
          <a:xfrm>
            <a:off x="684213" y="260350"/>
            <a:ext cx="6877050" cy="809625"/>
          </a:xfrm>
          <a:prstGeom prst="rect">
            <a:avLst/>
          </a:prstGeom>
          <a:noFill/>
          <a:ln w="9525">
            <a:noFill/>
            <a:miter lim="800000"/>
            <a:headEnd/>
            <a:tailEnd/>
          </a:ln>
          <a:effectLst/>
        </p:spPr>
        <p:txBody>
          <a:bodyPr anchor="ctr"/>
          <a:lstStyle/>
          <a:p>
            <a:r>
              <a:rPr lang="en-US" altLang="zh-CN" sz="3800" b="1">
                <a:solidFill>
                  <a:srgbClr val="FF0000"/>
                </a:solidFill>
                <a:effectLst>
                  <a:outerShdw blurRad="38100" dist="38100" dir="2700000" algn="tl">
                    <a:srgbClr val="C0C0C0"/>
                  </a:outerShdw>
                </a:effectLst>
              </a:rPr>
              <a:t> 4.4 Smith</a:t>
            </a:r>
            <a:r>
              <a:rPr lang="zh-CN" altLang="en-US" sz="3800" b="1">
                <a:solidFill>
                  <a:srgbClr val="FF0000"/>
                </a:solidFill>
                <a:effectLst>
                  <a:outerShdw blurRad="38100" dist="38100" dir="2700000" algn="tl">
                    <a:srgbClr val="C0C0C0"/>
                  </a:outerShdw>
                </a:effectLst>
              </a:rPr>
              <a:t>预估控制 </a:t>
            </a:r>
          </a:p>
        </p:txBody>
      </p:sp>
      <p:sp>
        <p:nvSpPr>
          <p:cNvPr id="93189" name="Text Box 5"/>
          <p:cNvSpPr txBox="1">
            <a:spLocks noChangeArrowheads="1"/>
          </p:cNvSpPr>
          <p:nvPr/>
        </p:nvSpPr>
        <p:spPr bwMode="auto">
          <a:xfrm>
            <a:off x="879475" y="1289050"/>
            <a:ext cx="3692525" cy="457200"/>
          </a:xfrm>
          <a:prstGeom prst="rect">
            <a:avLst/>
          </a:prstGeom>
          <a:noFill/>
          <a:ln w="9525">
            <a:noFill/>
            <a:miter lim="800000"/>
            <a:headEnd/>
            <a:tailEnd/>
          </a:ln>
          <a:effectLst/>
        </p:spPr>
        <p:txBody>
          <a:bodyPr>
            <a:spAutoFit/>
          </a:bodyPr>
          <a:lstStyle/>
          <a:p>
            <a:r>
              <a:rPr lang="en-US" altLang="zh-CN" sz="2400" b="1">
                <a:solidFill>
                  <a:srgbClr val="0033CC"/>
                </a:solidFill>
                <a:effectLst>
                  <a:outerShdw blurRad="38100" dist="38100" dir="2700000" algn="tl">
                    <a:srgbClr val="C0C0C0"/>
                  </a:outerShdw>
                </a:effectLst>
              </a:rPr>
              <a:t>1</a:t>
            </a:r>
            <a:r>
              <a:rPr lang="zh-CN" altLang="en-US" sz="2400" b="1">
                <a:solidFill>
                  <a:srgbClr val="0033CC"/>
                </a:solidFill>
                <a:effectLst>
                  <a:outerShdw blurRad="38100" dist="38100" dir="2700000" algn="tl">
                    <a:srgbClr val="C0C0C0"/>
                  </a:outerShdw>
                </a:effectLst>
              </a:rPr>
              <a:t>、纯滞后问题的提出</a:t>
            </a:r>
          </a:p>
        </p:txBody>
      </p:sp>
      <p:pic>
        <p:nvPicPr>
          <p:cNvPr id="93226" name="Picture 42"/>
          <p:cNvPicPr>
            <a:picLocks noChangeAspect="1" noChangeArrowheads="1"/>
          </p:cNvPicPr>
          <p:nvPr/>
        </p:nvPicPr>
        <p:blipFill>
          <a:blip r:embed="rId2" cstate="print"/>
          <a:srcRect/>
          <a:stretch>
            <a:fillRect/>
          </a:stretch>
        </p:blipFill>
        <p:spPr bwMode="auto">
          <a:xfrm>
            <a:off x="1908175" y="1916113"/>
            <a:ext cx="4752975" cy="3857625"/>
          </a:xfrm>
          <a:prstGeom prst="rect">
            <a:avLst/>
          </a:prstGeom>
          <a:noFill/>
        </p:spPr>
      </p:pic>
    </p:spTree>
  </p:cSld>
  <p:clrMapOvr>
    <a:masterClrMapping/>
  </p:clrMapOvr>
  <p:transition>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4" name="Group 5"/>
          <p:cNvGrpSpPr>
            <a:grpSpLocks/>
          </p:cNvGrpSpPr>
          <p:nvPr/>
        </p:nvGrpSpPr>
        <p:grpSpPr bwMode="auto">
          <a:xfrm>
            <a:off x="322263" y="765175"/>
            <a:ext cx="8642350" cy="3887788"/>
            <a:chOff x="2367" y="4078"/>
            <a:chExt cx="6819" cy="3116"/>
          </a:xfrm>
        </p:grpSpPr>
        <p:sp>
          <p:nvSpPr>
            <p:cNvPr id="94215" name="Line 6"/>
            <p:cNvSpPr>
              <a:spLocks noChangeShapeType="1"/>
            </p:cNvSpPr>
            <p:nvPr/>
          </p:nvSpPr>
          <p:spPr bwMode="auto">
            <a:xfrm>
              <a:off x="6122" y="5020"/>
              <a:ext cx="0" cy="1491"/>
            </a:xfrm>
            <a:prstGeom prst="line">
              <a:avLst/>
            </a:prstGeom>
            <a:noFill/>
            <a:ln w="9525">
              <a:solidFill>
                <a:srgbClr val="000066"/>
              </a:solidFill>
              <a:round/>
              <a:headEnd/>
              <a:tailEnd/>
            </a:ln>
          </p:spPr>
          <p:txBody>
            <a:bodyPr/>
            <a:lstStyle/>
            <a:p>
              <a:endParaRPr lang="zh-CN" altLang="en-US"/>
            </a:p>
          </p:txBody>
        </p:sp>
        <p:sp>
          <p:nvSpPr>
            <p:cNvPr id="94216" name="Oval 7"/>
            <p:cNvSpPr>
              <a:spLocks noChangeArrowheads="1"/>
            </p:cNvSpPr>
            <p:nvPr/>
          </p:nvSpPr>
          <p:spPr bwMode="auto">
            <a:xfrm>
              <a:off x="6466" y="4483"/>
              <a:ext cx="660" cy="639"/>
            </a:xfrm>
            <a:prstGeom prst="ellipse">
              <a:avLst/>
            </a:prstGeom>
            <a:solidFill>
              <a:srgbClr val="FFFFFF"/>
            </a:solidFill>
            <a:ln w="9525">
              <a:solidFill>
                <a:srgbClr val="000000"/>
              </a:solidFill>
              <a:round/>
              <a:headEnd/>
              <a:tailEnd/>
            </a:ln>
          </p:spPr>
          <p:txBody>
            <a:bodyPr/>
            <a:lstStyle/>
            <a:p>
              <a:pPr algn="ctr"/>
              <a:endParaRPr lang="zh-CN" altLang="zh-CN"/>
            </a:p>
          </p:txBody>
        </p:sp>
        <p:sp>
          <p:nvSpPr>
            <p:cNvPr id="94217" name="Oval 8"/>
            <p:cNvSpPr>
              <a:spLocks noChangeArrowheads="1"/>
            </p:cNvSpPr>
            <p:nvPr/>
          </p:nvSpPr>
          <p:spPr bwMode="auto">
            <a:xfrm>
              <a:off x="6466" y="5443"/>
              <a:ext cx="660" cy="639"/>
            </a:xfrm>
            <a:prstGeom prst="ellipse">
              <a:avLst/>
            </a:prstGeom>
            <a:solidFill>
              <a:srgbClr val="FFFFFF"/>
            </a:solidFill>
            <a:ln w="9525">
              <a:solidFill>
                <a:srgbClr val="000000"/>
              </a:solidFill>
              <a:round/>
              <a:headEnd/>
              <a:tailEnd/>
            </a:ln>
          </p:spPr>
          <p:txBody>
            <a:bodyPr/>
            <a:lstStyle/>
            <a:p>
              <a:pPr algn="ctr"/>
              <a:endParaRPr lang="zh-CN" altLang="zh-CN"/>
            </a:p>
          </p:txBody>
        </p:sp>
        <p:sp>
          <p:nvSpPr>
            <p:cNvPr id="94218" name="Freeform 9"/>
            <p:cNvSpPr>
              <a:spLocks/>
            </p:cNvSpPr>
            <p:nvPr/>
          </p:nvSpPr>
          <p:spPr bwMode="auto">
            <a:xfrm>
              <a:off x="6766" y="5128"/>
              <a:ext cx="900" cy="90"/>
            </a:xfrm>
            <a:custGeom>
              <a:avLst/>
              <a:gdLst>
                <a:gd name="T0" fmla="*/ 900 w 5759"/>
                <a:gd name="T1" fmla="*/ 90 h 105"/>
                <a:gd name="T2" fmla="*/ 900 w 5759"/>
                <a:gd name="T3" fmla="*/ 0 h 105"/>
                <a:gd name="T4" fmla="*/ 0 w 5759"/>
                <a:gd name="T5" fmla="*/ 1 h 105"/>
                <a:gd name="T6" fmla="*/ 0 60000 65536"/>
                <a:gd name="T7" fmla="*/ 0 60000 65536"/>
                <a:gd name="T8" fmla="*/ 0 60000 65536"/>
                <a:gd name="T9" fmla="*/ 0 w 5759"/>
                <a:gd name="T10" fmla="*/ 0 h 105"/>
                <a:gd name="T11" fmla="*/ 5759 w 5759"/>
                <a:gd name="T12" fmla="*/ 105 h 105"/>
              </a:gdLst>
              <a:ahLst/>
              <a:cxnLst>
                <a:cxn ang="T6">
                  <a:pos x="T0" y="T1"/>
                </a:cxn>
                <a:cxn ang="T7">
                  <a:pos x="T2" y="T3"/>
                </a:cxn>
                <a:cxn ang="T8">
                  <a:pos x="T4" y="T5"/>
                </a:cxn>
              </a:cxnLst>
              <a:rect l="T9" t="T10" r="T11" b="T12"/>
              <a:pathLst>
                <a:path w="5759" h="105">
                  <a:moveTo>
                    <a:pt x="5759" y="105"/>
                  </a:moveTo>
                  <a:lnTo>
                    <a:pt x="5759" y="0"/>
                  </a:lnTo>
                  <a:lnTo>
                    <a:pt x="0" y="1"/>
                  </a:lnTo>
                </a:path>
              </a:pathLst>
            </a:custGeom>
            <a:noFill/>
            <a:ln w="19050">
              <a:solidFill>
                <a:srgbClr val="000000"/>
              </a:solidFill>
              <a:round/>
              <a:headEnd/>
              <a:tailEnd/>
            </a:ln>
          </p:spPr>
          <p:txBody>
            <a:bodyPr/>
            <a:lstStyle/>
            <a:p>
              <a:pPr algn="ctr"/>
              <a:endParaRPr lang="zh-CN" altLang="zh-CN"/>
            </a:p>
          </p:txBody>
        </p:sp>
        <p:sp>
          <p:nvSpPr>
            <p:cNvPr id="94219" name="Line 10"/>
            <p:cNvSpPr>
              <a:spLocks noChangeShapeType="1"/>
            </p:cNvSpPr>
            <p:nvPr/>
          </p:nvSpPr>
          <p:spPr bwMode="auto">
            <a:xfrm>
              <a:off x="6798" y="5443"/>
              <a:ext cx="2382" cy="0"/>
            </a:xfrm>
            <a:prstGeom prst="line">
              <a:avLst/>
            </a:prstGeom>
            <a:noFill/>
            <a:ln w="19050">
              <a:solidFill>
                <a:srgbClr val="000000"/>
              </a:solidFill>
              <a:round/>
              <a:headEnd/>
              <a:tailEnd/>
            </a:ln>
          </p:spPr>
          <p:txBody>
            <a:bodyPr/>
            <a:lstStyle/>
            <a:p>
              <a:endParaRPr lang="zh-CN" altLang="en-US"/>
            </a:p>
          </p:txBody>
        </p:sp>
        <p:sp>
          <p:nvSpPr>
            <p:cNvPr id="94220" name="Line 11"/>
            <p:cNvSpPr>
              <a:spLocks noChangeShapeType="1"/>
            </p:cNvSpPr>
            <p:nvPr/>
          </p:nvSpPr>
          <p:spPr bwMode="auto">
            <a:xfrm>
              <a:off x="2464" y="5593"/>
              <a:ext cx="4064" cy="0"/>
            </a:xfrm>
            <a:prstGeom prst="line">
              <a:avLst/>
            </a:prstGeom>
            <a:noFill/>
            <a:ln w="19050">
              <a:solidFill>
                <a:srgbClr val="000000"/>
              </a:solidFill>
              <a:round/>
              <a:headEnd/>
              <a:tailEnd/>
            </a:ln>
          </p:spPr>
          <p:txBody>
            <a:bodyPr/>
            <a:lstStyle/>
            <a:p>
              <a:endParaRPr lang="zh-CN" altLang="en-US"/>
            </a:p>
          </p:txBody>
        </p:sp>
        <p:sp>
          <p:nvSpPr>
            <p:cNvPr id="94221" name="Line 12"/>
            <p:cNvSpPr>
              <a:spLocks noChangeShapeType="1"/>
            </p:cNvSpPr>
            <p:nvPr/>
          </p:nvSpPr>
          <p:spPr bwMode="auto">
            <a:xfrm>
              <a:off x="2402" y="4984"/>
              <a:ext cx="4126" cy="0"/>
            </a:xfrm>
            <a:prstGeom prst="line">
              <a:avLst/>
            </a:prstGeom>
            <a:noFill/>
            <a:ln w="19050">
              <a:solidFill>
                <a:srgbClr val="000000"/>
              </a:solidFill>
              <a:round/>
              <a:headEnd/>
              <a:tailEnd/>
            </a:ln>
          </p:spPr>
          <p:txBody>
            <a:bodyPr/>
            <a:lstStyle/>
            <a:p>
              <a:endParaRPr lang="zh-CN" altLang="en-US"/>
            </a:p>
          </p:txBody>
        </p:sp>
        <p:sp>
          <p:nvSpPr>
            <p:cNvPr id="94222" name="AutoShape 13"/>
            <p:cNvSpPr>
              <a:spLocks noChangeArrowheads="1"/>
            </p:cNvSpPr>
            <p:nvPr/>
          </p:nvSpPr>
          <p:spPr bwMode="auto">
            <a:xfrm>
              <a:off x="7516" y="4822"/>
              <a:ext cx="300" cy="315"/>
            </a:xfrm>
            <a:prstGeom prst="flowChartMerge">
              <a:avLst/>
            </a:prstGeom>
            <a:solidFill>
              <a:srgbClr val="FFFFFF"/>
            </a:solidFill>
            <a:ln w="9525">
              <a:solidFill>
                <a:srgbClr val="000000"/>
              </a:solidFill>
              <a:miter lim="800000"/>
              <a:headEnd/>
              <a:tailEnd/>
            </a:ln>
          </p:spPr>
          <p:txBody>
            <a:bodyPr/>
            <a:lstStyle/>
            <a:p>
              <a:pPr algn="ctr"/>
              <a:endParaRPr lang="zh-CN" altLang="zh-CN"/>
            </a:p>
          </p:txBody>
        </p:sp>
        <p:sp>
          <p:nvSpPr>
            <p:cNvPr id="94223" name="AutoShape 14"/>
            <p:cNvSpPr>
              <a:spLocks noChangeArrowheads="1"/>
            </p:cNvSpPr>
            <p:nvPr/>
          </p:nvSpPr>
          <p:spPr bwMode="auto">
            <a:xfrm flipV="1">
              <a:off x="7516" y="5443"/>
              <a:ext cx="300" cy="315"/>
            </a:xfrm>
            <a:prstGeom prst="flowChartMerge">
              <a:avLst/>
            </a:prstGeom>
            <a:solidFill>
              <a:srgbClr val="FFFFFF"/>
            </a:solidFill>
            <a:ln w="9525">
              <a:solidFill>
                <a:srgbClr val="000000"/>
              </a:solidFill>
              <a:miter lim="800000"/>
              <a:headEnd/>
              <a:tailEnd/>
            </a:ln>
          </p:spPr>
          <p:txBody>
            <a:bodyPr rot="10800000"/>
            <a:lstStyle/>
            <a:p>
              <a:pPr algn="ctr"/>
              <a:endParaRPr lang="zh-CN" altLang="zh-CN"/>
            </a:p>
          </p:txBody>
        </p:sp>
        <p:sp>
          <p:nvSpPr>
            <p:cNvPr id="94224" name="Line 15"/>
            <p:cNvSpPr>
              <a:spLocks noChangeShapeType="1"/>
            </p:cNvSpPr>
            <p:nvPr/>
          </p:nvSpPr>
          <p:spPr bwMode="auto">
            <a:xfrm flipH="1">
              <a:off x="2464" y="5218"/>
              <a:ext cx="6692" cy="0"/>
            </a:xfrm>
            <a:prstGeom prst="line">
              <a:avLst/>
            </a:prstGeom>
            <a:noFill/>
            <a:ln w="9525">
              <a:solidFill>
                <a:srgbClr val="000000"/>
              </a:solidFill>
              <a:prstDash val="dash"/>
              <a:round/>
              <a:headEnd/>
              <a:tailEnd/>
            </a:ln>
          </p:spPr>
          <p:txBody>
            <a:bodyPr/>
            <a:lstStyle/>
            <a:p>
              <a:endParaRPr lang="zh-CN" altLang="en-US"/>
            </a:p>
          </p:txBody>
        </p:sp>
        <p:sp>
          <p:nvSpPr>
            <p:cNvPr id="94225" name="Line 16"/>
            <p:cNvSpPr>
              <a:spLocks noChangeShapeType="1"/>
            </p:cNvSpPr>
            <p:nvPr/>
          </p:nvSpPr>
          <p:spPr bwMode="auto">
            <a:xfrm>
              <a:off x="7660" y="5758"/>
              <a:ext cx="0" cy="750"/>
            </a:xfrm>
            <a:prstGeom prst="line">
              <a:avLst/>
            </a:prstGeom>
            <a:noFill/>
            <a:ln w="9525">
              <a:solidFill>
                <a:srgbClr val="000066"/>
              </a:solidFill>
              <a:round/>
              <a:headEnd/>
              <a:tailEnd/>
            </a:ln>
          </p:spPr>
          <p:txBody>
            <a:bodyPr/>
            <a:lstStyle/>
            <a:p>
              <a:endParaRPr lang="zh-CN" altLang="en-US"/>
            </a:p>
          </p:txBody>
        </p:sp>
        <p:sp>
          <p:nvSpPr>
            <p:cNvPr id="94226" name="Freeform 17"/>
            <p:cNvSpPr>
              <a:spLocks/>
            </p:cNvSpPr>
            <p:nvPr/>
          </p:nvSpPr>
          <p:spPr bwMode="auto">
            <a:xfrm>
              <a:off x="3498" y="6253"/>
              <a:ext cx="870" cy="1"/>
            </a:xfrm>
            <a:custGeom>
              <a:avLst/>
              <a:gdLst>
                <a:gd name="T0" fmla="*/ 0 w 870"/>
                <a:gd name="T1" fmla="*/ 0 h 1"/>
                <a:gd name="T2" fmla="*/ 523 w 870"/>
                <a:gd name="T3" fmla="*/ 0 h 1"/>
                <a:gd name="T4" fmla="*/ 870 w 870"/>
                <a:gd name="T5" fmla="*/ 1 h 1"/>
                <a:gd name="T6" fmla="*/ 0 60000 65536"/>
                <a:gd name="T7" fmla="*/ 0 60000 65536"/>
                <a:gd name="T8" fmla="*/ 0 60000 65536"/>
                <a:gd name="T9" fmla="*/ 0 w 870"/>
                <a:gd name="T10" fmla="*/ 0 h 1"/>
                <a:gd name="T11" fmla="*/ 870 w 870"/>
                <a:gd name="T12" fmla="*/ 1 h 1"/>
              </a:gdLst>
              <a:ahLst/>
              <a:cxnLst>
                <a:cxn ang="T6">
                  <a:pos x="T0" y="T1"/>
                </a:cxn>
                <a:cxn ang="T7">
                  <a:pos x="T2" y="T3"/>
                </a:cxn>
                <a:cxn ang="T8">
                  <a:pos x="T4" y="T5"/>
                </a:cxn>
              </a:cxnLst>
              <a:rect l="T9" t="T10" r="T11" b="T12"/>
              <a:pathLst>
                <a:path w="870" h="1">
                  <a:moveTo>
                    <a:pt x="0" y="0"/>
                  </a:moveTo>
                  <a:lnTo>
                    <a:pt x="523" y="0"/>
                  </a:lnTo>
                  <a:lnTo>
                    <a:pt x="870" y="1"/>
                  </a:lnTo>
                </a:path>
              </a:pathLst>
            </a:custGeom>
            <a:noFill/>
            <a:ln w="9525">
              <a:solidFill>
                <a:srgbClr val="003300"/>
              </a:solidFill>
              <a:round/>
              <a:headEnd type="triangle" w="med" len="med"/>
              <a:tailEnd type="triangle" w="med" len="med"/>
            </a:ln>
          </p:spPr>
          <p:txBody>
            <a:bodyPr/>
            <a:lstStyle/>
            <a:p>
              <a:pPr algn="ctr"/>
              <a:endParaRPr lang="zh-CN" altLang="zh-CN"/>
            </a:p>
          </p:txBody>
        </p:sp>
        <p:sp>
          <p:nvSpPr>
            <p:cNvPr id="94227" name="Line 18"/>
            <p:cNvSpPr>
              <a:spLocks noChangeShapeType="1"/>
            </p:cNvSpPr>
            <p:nvPr/>
          </p:nvSpPr>
          <p:spPr bwMode="auto">
            <a:xfrm>
              <a:off x="4366" y="5035"/>
              <a:ext cx="0" cy="1461"/>
            </a:xfrm>
            <a:prstGeom prst="line">
              <a:avLst/>
            </a:prstGeom>
            <a:noFill/>
            <a:ln w="9525">
              <a:solidFill>
                <a:srgbClr val="000066"/>
              </a:solidFill>
              <a:round/>
              <a:headEnd/>
              <a:tailEnd/>
            </a:ln>
          </p:spPr>
          <p:txBody>
            <a:bodyPr/>
            <a:lstStyle/>
            <a:p>
              <a:endParaRPr lang="zh-CN" altLang="en-US"/>
            </a:p>
          </p:txBody>
        </p:sp>
        <p:sp>
          <p:nvSpPr>
            <p:cNvPr id="94228" name="Line 19"/>
            <p:cNvSpPr>
              <a:spLocks noChangeShapeType="1"/>
            </p:cNvSpPr>
            <p:nvPr/>
          </p:nvSpPr>
          <p:spPr bwMode="auto">
            <a:xfrm>
              <a:off x="6796" y="6085"/>
              <a:ext cx="0" cy="456"/>
            </a:xfrm>
            <a:prstGeom prst="line">
              <a:avLst/>
            </a:prstGeom>
            <a:noFill/>
            <a:ln w="9525">
              <a:solidFill>
                <a:srgbClr val="FF0000"/>
              </a:solidFill>
              <a:round/>
              <a:headEnd/>
              <a:tailEnd/>
            </a:ln>
          </p:spPr>
          <p:txBody>
            <a:bodyPr/>
            <a:lstStyle/>
            <a:p>
              <a:endParaRPr lang="zh-CN" altLang="en-US"/>
            </a:p>
          </p:txBody>
        </p:sp>
        <p:sp>
          <p:nvSpPr>
            <p:cNvPr id="94229" name="Line 20"/>
            <p:cNvSpPr>
              <a:spLocks noChangeShapeType="1"/>
            </p:cNvSpPr>
            <p:nvPr/>
          </p:nvSpPr>
          <p:spPr bwMode="auto">
            <a:xfrm>
              <a:off x="5250" y="5020"/>
              <a:ext cx="0" cy="1506"/>
            </a:xfrm>
            <a:prstGeom prst="line">
              <a:avLst/>
            </a:prstGeom>
            <a:noFill/>
            <a:ln w="9525">
              <a:solidFill>
                <a:srgbClr val="FF0000"/>
              </a:solidFill>
              <a:round/>
              <a:headEnd/>
              <a:tailEnd/>
            </a:ln>
          </p:spPr>
          <p:txBody>
            <a:bodyPr/>
            <a:lstStyle/>
            <a:p>
              <a:endParaRPr lang="zh-CN" altLang="en-US"/>
            </a:p>
          </p:txBody>
        </p:sp>
        <p:sp>
          <p:nvSpPr>
            <p:cNvPr id="94230" name="Freeform 21"/>
            <p:cNvSpPr>
              <a:spLocks/>
            </p:cNvSpPr>
            <p:nvPr/>
          </p:nvSpPr>
          <p:spPr bwMode="auto">
            <a:xfrm>
              <a:off x="5264" y="6268"/>
              <a:ext cx="870" cy="1"/>
            </a:xfrm>
            <a:custGeom>
              <a:avLst/>
              <a:gdLst>
                <a:gd name="T0" fmla="*/ 0 w 870"/>
                <a:gd name="T1" fmla="*/ 0 h 1"/>
                <a:gd name="T2" fmla="*/ 422 w 870"/>
                <a:gd name="T3" fmla="*/ 0 h 1"/>
                <a:gd name="T4" fmla="*/ 870 w 870"/>
                <a:gd name="T5" fmla="*/ 1 h 1"/>
                <a:gd name="T6" fmla="*/ 0 60000 65536"/>
                <a:gd name="T7" fmla="*/ 0 60000 65536"/>
                <a:gd name="T8" fmla="*/ 0 60000 65536"/>
                <a:gd name="T9" fmla="*/ 0 w 870"/>
                <a:gd name="T10" fmla="*/ 0 h 1"/>
                <a:gd name="T11" fmla="*/ 870 w 870"/>
                <a:gd name="T12" fmla="*/ 1 h 1"/>
              </a:gdLst>
              <a:ahLst/>
              <a:cxnLst>
                <a:cxn ang="T6">
                  <a:pos x="T0" y="T1"/>
                </a:cxn>
                <a:cxn ang="T7">
                  <a:pos x="T2" y="T3"/>
                </a:cxn>
                <a:cxn ang="T8">
                  <a:pos x="T4" y="T5"/>
                </a:cxn>
              </a:cxnLst>
              <a:rect l="T9" t="T10" r="T11" b="T12"/>
              <a:pathLst>
                <a:path w="870" h="1">
                  <a:moveTo>
                    <a:pt x="0" y="0"/>
                  </a:moveTo>
                  <a:lnTo>
                    <a:pt x="422" y="0"/>
                  </a:lnTo>
                  <a:lnTo>
                    <a:pt x="870" y="1"/>
                  </a:lnTo>
                </a:path>
              </a:pathLst>
            </a:custGeom>
            <a:noFill/>
            <a:ln w="9525">
              <a:solidFill>
                <a:srgbClr val="003300"/>
              </a:solidFill>
              <a:round/>
              <a:headEnd type="triangle" w="med" len="med"/>
              <a:tailEnd type="triangle" w="med" len="med"/>
            </a:ln>
          </p:spPr>
          <p:txBody>
            <a:bodyPr/>
            <a:lstStyle/>
            <a:p>
              <a:pPr algn="ctr"/>
              <a:endParaRPr lang="zh-CN" altLang="zh-CN"/>
            </a:p>
          </p:txBody>
        </p:sp>
        <p:sp>
          <p:nvSpPr>
            <p:cNvPr id="94231" name="Line 22"/>
            <p:cNvSpPr>
              <a:spLocks noChangeShapeType="1"/>
            </p:cNvSpPr>
            <p:nvPr/>
          </p:nvSpPr>
          <p:spPr bwMode="auto">
            <a:xfrm>
              <a:off x="3480" y="5050"/>
              <a:ext cx="0" cy="1461"/>
            </a:xfrm>
            <a:prstGeom prst="line">
              <a:avLst/>
            </a:prstGeom>
            <a:noFill/>
            <a:ln w="9525">
              <a:solidFill>
                <a:srgbClr val="FF0000"/>
              </a:solidFill>
              <a:round/>
              <a:headEnd/>
              <a:tailEnd/>
            </a:ln>
          </p:spPr>
          <p:txBody>
            <a:bodyPr/>
            <a:lstStyle/>
            <a:p>
              <a:endParaRPr lang="zh-CN" altLang="en-US"/>
            </a:p>
          </p:txBody>
        </p:sp>
        <p:sp>
          <p:nvSpPr>
            <p:cNvPr id="94232" name="Line 23"/>
            <p:cNvSpPr>
              <a:spLocks noChangeShapeType="1"/>
            </p:cNvSpPr>
            <p:nvPr/>
          </p:nvSpPr>
          <p:spPr bwMode="auto">
            <a:xfrm>
              <a:off x="6782" y="6268"/>
              <a:ext cx="870" cy="0"/>
            </a:xfrm>
            <a:prstGeom prst="line">
              <a:avLst/>
            </a:prstGeom>
            <a:noFill/>
            <a:ln w="9525">
              <a:solidFill>
                <a:srgbClr val="003300"/>
              </a:solidFill>
              <a:round/>
              <a:headEnd type="triangle" w="med" len="med"/>
              <a:tailEnd type="triangle" w="med" len="med"/>
            </a:ln>
          </p:spPr>
          <p:txBody>
            <a:bodyPr/>
            <a:lstStyle/>
            <a:p>
              <a:endParaRPr lang="zh-CN" altLang="en-US"/>
            </a:p>
          </p:txBody>
        </p:sp>
        <p:sp>
          <p:nvSpPr>
            <p:cNvPr id="94233" name="Freeform 24"/>
            <p:cNvSpPr>
              <a:spLocks/>
            </p:cNvSpPr>
            <p:nvPr/>
          </p:nvSpPr>
          <p:spPr bwMode="auto">
            <a:xfrm>
              <a:off x="2446" y="5098"/>
              <a:ext cx="4350" cy="240"/>
            </a:xfrm>
            <a:custGeom>
              <a:avLst/>
              <a:gdLst>
                <a:gd name="T0" fmla="*/ 4350 w 4350"/>
                <a:gd name="T1" fmla="*/ 30 h 240"/>
                <a:gd name="T2" fmla="*/ 2805 w 4350"/>
                <a:gd name="T3" fmla="*/ 240 h 240"/>
                <a:gd name="T4" fmla="*/ 1035 w 4350"/>
                <a:gd name="T5" fmla="*/ 0 h 240"/>
                <a:gd name="T6" fmla="*/ 255 w 4350"/>
                <a:gd name="T7" fmla="*/ 180 h 240"/>
                <a:gd name="T8" fmla="*/ 0 w 4350"/>
                <a:gd name="T9" fmla="*/ 240 h 240"/>
                <a:gd name="T10" fmla="*/ 0 60000 65536"/>
                <a:gd name="T11" fmla="*/ 0 60000 65536"/>
                <a:gd name="T12" fmla="*/ 0 60000 65536"/>
                <a:gd name="T13" fmla="*/ 0 60000 65536"/>
                <a:gd name="T14" fmla="*/ 0 60000 65536"/>
                <a:gd name="T15" fmla="*/ 0 w 4350"/>
                <a:gd name="T16" fmla="*/ 0 h 240"/>
                <a:gd name="T17" fmla="*/ 4350 w 4350"/>
                <a:gd name="T18" fmla="*/ 240 h 240"/>
              </a:gdLst>
              <a:ahLst/>
              <a:cxnLst>
                <a:cxn ang="T10">
                  <a:pos x="T0" y="T1"/>
                </a:cxn>
                <a:cxn ang="T11">
                  <a:pos x="T2" y="T3"/>
                </a:cxn>
                <a:cxn ang="T12">
                  <a:pos x="T4" y="T5"/>
                </a:cxn>
                <a:cxn ang="T13">
                  <a:pos x="T6" y="T7"/>
                </a:cxn>
                <a:cxn ang="T14">
                  <a:pos x="T8" y="T9"/>
                </a:cxn>
              </a:cxnLst>
              <a:rect l="T15" t="T16" r="T17" b="T18"/>
              <a:pathLst>
                <a:path w="4350" h="240">
                  <a:moveTo>
                    <a:pt x="4350" y="30"/>
                  </a:moveTo>
                  <a:lnTo>
                    <a:pt x="2805" y="240"/>
                  </a:lnTo>
                  <a:lnTo>
                    <a:pt x="1035" y="0"/>
                  </a:lnTo>
                  <a:lnTo>
                    <a:pt x="255" y="180"/>
                  </a:lnTo>
                  <a:lnTo>
                    <a:pt x="0" y="240"/>
                  </a:lnTo>
                </a:path>
              </a:pathLst>
            </a:custGeom>
            <a:noFill/>
            <a:ln w="19050">
              <a:solidFill>
                <a:srgbClr val="000080"/>
              </a:solidFill>
              <a:round/>
              <a:headEnd/>
              <a:tailEnd/>
            </a:ln>
          </p:spPr>
          <p:txBody>
            <a:bodyPr/>
            <a:lstStyle/>
            <a:p>
              <a:pPr algn="ctr"/>
              <a:endParaRPr lang="zh-CN" altLang="zh-CN"/>
            </a:p>
          </p:txBody>
        </p:sp>
        <p:sp>
          <p:nvSpPr>
            <p:cNvPr id="94234" name="Text Box 25"/>
            <p:cNvSpPr txBox="1">
              <a:spLocks noChangeArrowheads="1"/>
            </p:cNvSpPr>
            <p:nvPr/>
          </p:nvSpPr>
          <p:spPr bwMode="auto">
            <a:xfrm>
              <a:off x="7036" y="6163"/>
              <a:ext cx="404" cy="479"/>
            </a:xfrm>
            <a:prstGeom prst="rect">
              <a:avLst/>
            </a:prstGeom>
            <a:noFill/>
            <a:ln w="9525">
              <a:noFill/>
              <a:miter lim="800000"/>
              <a:headEnd/>
              <a:tailEnd/>
            </a:ln>
          </p:spPr>
          <p:txBody>
            <a:bodyPr/>
            <a:lstStyle/>
            <a:p>
              <a:pPr algn="just"/>
              <a:r>
                <a:rPr lang="en-US" altLang="zh-CN" b="1" i="1"/>
                <a:t>L</a:t>
              </a:r>
              <a:endParaRPr lang="en-US" altLang="zh-CN" b="1"/>
            </a:p>
          </p:txBody>
        </p:sp>
        <p:sp>
          <p:nvSpPr>
            <p:cNvPr id="94235" name="Text Box 26"/>
            <p:cNvSpPr txBox="1">
              <a:spLocks noChangeArrowheads="1"/>
            </p:cNvSpPr>
            <p:nvPr/>
          </p:nvSpPr>
          <p:spPr bwMode="auto">
            <a:xfrm>
              <a:off x="5476" y="6178"/>
              <a:ext cx="404" cy="480"/>
            </a:xfrm>
            <a:prstGeom prst="rect">
              <a:avLst/>
            </a:prstGeom>
            <a:noFill/>
            <a:ln w="9525">
              <a:noFill/>
              <a:miter lim="800000"/>
              <a:headEnd/>
              <a:tailEnd/>
            </a:ln>
          </p:spPr>
          <p:txBody>
            <a:bodyPr/>
            <a:lstStyle/>
            <a:p>
              <a:pPr algn="just"/>
              <a:r>
                <a:rPr lang="en-US" altLang="zh-CN" b="1" i="1"/>
                <a:t>L</a:t>
              </a:r>
              <a:endParaRPr lang="en-US" altLang="zh-CN" b="1"/>
            </a:p>
          </p:txBody>
        </p:sp>
        <p:sp>
          <p:nvSpPr>
            <p:cNvPr id="94236" name="Text Box 27"/>
            <p:cNvSpPr txBox="1">
              <a:spLocks noChangeArrowheads="1"/>
            </p:cNvSpPr>
            <p:nvPr/>
          </p:nvSpPr>
          <p:spPr bwMode="auto">
            <a:xfrm>
              <a:off x="3706" y="6178"/>
              <a:ext cx="404" cy="448"/>
            </a:xfrm>
            <a:prstGeom prst="rect">
              <a:avLst/>
            </a:prstGeom>
            <a:noFill/>
            <a:ln w="9525">
              <a:noFill/>
              <a:miter lim="800000"/>
              <a:headEnd/>
              <a:tailEnd/>
            </a:ln>
          </p:spPr>
          <p:txBody>
            <a:bodyPr/>
            <a:lstStyle/>
            <a:p>
              <a:pPr algn="just"/>
              <a:r>
                <a:rPr lang="en-US" altLang="zh-CN" b="1" i="1"/>
                <a:t>L</a:t>
              </a:r>
              <a:endParaRPr lang="en-US" altLang="zh-CN" b="1"/>
            </a:p>
          </p:txBody>
        </p:sp>
        <p:sp>
          <p:nvSpPr>
            <p:cNvPr id="94237" name="Freeform 28"/>
            <p:cNvSpPr>
              <a:spLocks/>
            </p:cNvSpPr>
            <p:nvPr/>
          </p:nvSpPr>
          <p:spPr bwMode="auto">
            <a:xfrm>
              <a:off x="2367" y="4978"/>
              <a:ext cx="114" cy="615"/>
            </a:xfrm>
            <a:custGeom>
              <a:avLst/>
              <a:gdLst>
                <a:gd name="T0" fmla="*/ 33 w 114"/>
                <a:gd name="T1" fmla="*/ 0 h 615"/>
                <a:gd name="T2" fmla="*/ 109 w 114"/>
                <a:gd name="T3" fmla="*/ 210 h 615"/>
                <a:gd name="T4" fmla="*/ 5 w 114"/>
                <a:gd name="T5" fmla="*/ 420 h 615"/>
                <a:gd name="T6" fmla="*/ 79 w 114"/>
                <a:gd name="T7" fmla="*/ 615 h 615"/>
                <a:gd name="T8" fmla="*/ 0 60000 65536"/>
                <a:gd name="T9" fmla="*/ 0 60000 65536"/>
                <a:gd name="T10" fmla="*/ 0 60000 65536"/>
                <a:gd name="T11" fmla="*/ 0 60000 65536"/>
                <a:gd name="T12" fmla="*/ 0 w 114"/>
                <a:gd name="T13" fmla="*/ 0 h 615"/>
                <a:gd name="T14" fmla="*/ 114 w 114"/>
                <a:gd name="T15" fmla="*/ 615 h 615"/>
              </a:gdLst>
              <a:ahLst/>
              <a:cxnLst>
                <a:cxn ang="T8">
                  <a:pos x="T0" y="T1"/>
                </a:cxn>
                <a:cxn ang="T9">
                  <a:pos x="T2" y="T3"/>
                </a:cxn>
                <a:cxn ang="T10">
                  <a:pos x="T4" y="T5"/>
                </a:cxn>
                <a:cxn ang="T11">
                  <a:pos x="T6" y="T7"/>
                </a:cxn>
              </a:cxnLst>
              <a:rect l="T12" t="T13" r="T14" b="T15"/>
              <a:pathLst>
                <a:path w="114" h="615">
                  <a:moveTo>
                    <a:pt x="33" y="0"/>
                  </a:moveTo>
                  <a:cubicBezTo>
                    <a:pt x="73" y="70"/>
                    <a:pt x="114" y="140"/>
                    <a:pt x="109" y="210"/>
                  </a:cubicBezTo>
                  <a:cubicBezTo>
                    <a:pt x="104" y="280"/>
                    <a:pt x="10" y="353"/>
                    <a:pt x="5" y="420"/>
                  </a:cubicBezTo>
                  <a:cubicBezTo>
                    <a:pt x="0" y="487"/>
                    <a:pt x="67" y="583"/>
                    <a:pt x="79" y="615"/>
                  </a:cubicBezTo>
                </a:path>
              </a:pathLst>
            </a:custGeom>
            <a:noFill/>
            <a:ln w="9525">
              <a:solidFill>
                <a:srgbClr val="000000"/>
              </a:solidFill>
              <a:round/>
              <a:headEnd/>
              <a:tailEnd/>
            </a:ln>
          </p:spPr>
          <p:txBody>
            <a:bodyPr/>
            <a:lstStyle/>
            <a:p>
              <a:pPr algn="ctr"/>
              <a:endParaRPr lang="zh-CN" altLang="zh-CN"/>
            </a:p>
          </p:txBody>
        </p:sp>
        <p:sp>
          <p:nvSpPr>
            <p:cNvPr id="94238" name="Freeform 29"/>
            <p:cNvSpPr>
              <a:spLocks/>
            </p:cNvSpPr>
            <p:nvPr/>
          </p:nvSpPr>
          <p:spPr bwMode="auto">
            <a:xfrm>
              <a:off x="9132" y="5233"/>
              <a:ext cx="54" cy="195"/>
            </a:xfrm>
            <a:custGeom>
              <a:avLst/>
              <a:gdLst>
                <a:gd name="T0" fmla="*/ 16 w 114"/>
                <a:gd name="T1" fmla="*/ 0 h 615"/>
                <a:gd name="T2" fmla="*/ 52 w 114"/>
                <a:gd name="T3" fmla="*/ 67 h 615"/>
                <a:gd name="T4" fmla="*/ 2 w 114"/>
                <a:gd name="T5" fmla="*/ 133 h 615"/>
                <a:gd name="T6" fmla="*/ 37 w 114"/>
                <a:gd name="T7" fmla="*/ 195 h 615"/>
                <a:gd name="T8" fmla="*/ 0 60000 65536"/>
                <a:gd name="T9" fmla="*/ 0 60000 65536"/>
                <a:gd name="T10" fmla="*/ 0 60000 65536"/>
                <a:gd name="T11" fmla="*/ 0 60000 65536"/>
                <a:gd name="T12" fmla="*/ 0 w 114"/>
                <a:gd name="T13" fmla="*/ 0 h 615"/>
                <a:gd name="T14" fmla="*/ 114 w 114"/>
                <a:gd name="T15" fmla="*/ 615 h 615"/>
              </a:gdLst>
              <a:ahLst/>
              <a:cxnLst>
                <a:cxn ang="T8">
                  <a:pos x="T0" y="T1"/>
                </a:cxn>
                <a:cxn ang="T9">
                  <a:pos x="T2" y="T3"/>
                </a:cxn>
                <a:cxn ang="T10">
                  <a:pos x="T4" y="T5"/>
                </a:cxn>
                <a:cxn ang="T11">
                  <a:pos x="T6" y="T7"/>
                </a:cxn>
              </a:cxnLst>
              <a:rect l="T12" t="T13" r="T14" b="T15"/>
              <a:pathLst>
                <a:path w="114" h="615">
                  <a:moveTo>
                    <a:pt x="33" y="0"/>
                  </a:moveTo>
                  <a:cubicBezTo>
                    <a:pt x="73" y="70"/>
                    <a:pt x="114" y="140"/>
                    <a:pt x="109" y="210"/>
                  </a:cubicBezTo>
                  <a:cubicBezTo>
                    <a:pt x="104" y="280"/>
                    <a:pt x="10" y="353"/>
                    <a:pt x="5" y="420"/>
                  </a:cubicBezTo>
                  <a:cubicBezTo>
                    <a:pt x="0" y="487"/>
                    <a:pt x="67" y="583"/>
                    <a:pt x="79" y="615"/>
                  </a:cubicBezTo>
                </a:path>
              </a:pathLst>
            </a:custGeom>
            <a:noFill/>
            <a:ln w="9525">
              <a:solidFill>
                <a:srgbClr val="000000"/>
              </a:solidFill>
              <a:round/>
              <a:headEnd/>
              <a:tailEnd/>
            </a:ln>
          </p:spPr>
          <p:txBody>
            <a:bodyPr/>
            <a:lstStyle/>
            <a:p>
              <a:pPr algn="ctr"/>
              <a:endParaRPr lang="zh-CN" altLang="zh-CN"/>
            </a:p>
          </p:txBody>
        </p:sp>
        <p:sp>
          <p:nvSpPr>
            <p:cNvPr id="94239" name="Line 30"/>
            <p:cNvSpPr>
              <a:spLocks noChangeShapeType="1"/>
            </p:cNvSpPr>
            <p:nvPr/>
          </p:nvSpPr>
          <p:spPr bwMode="auto">
            <a:xfrm>
              <a:off x="6586" y="5308"/>
              <a:ext cx="766" cy="0"/>
            </a:xfrm>
            <a:prstGeom prst="line">
              <a:avLst/>
            </a:prstGeom>
            <a:noFill/>
            <a:ln w="9525">
              <a:solidFill>
                <a:srgbClr val="000000"/>
              </a:solidFill>
              <a:round/>
              <a:headEnd/>
              <a:tailEnd type="triangle" w="med" len="med"/>
            </a:ln>
          </p:spPr>
          <p:txBody>
            <a:bodyPr/>
            <a:lstStyle/>
            <a:p>
              <a:endParaRPr lang="zh-CN" altLang="en-US"/>
            </a:p>
          </p:txBody>
        </p:sp>
        <p:sp>
          <p:nvSpPr>
            <p:cNvPr id="94240" name="Line 31"/>
            <p:cNvSpPr>
              <a:spLocks noChangeShapeType="1"/>
            </p:cNvSpPr>
            <p:nvPr/>
          </p:nvSpPr>
          <p:spPr bwMode="auto">
            <a:xfrm>
              <a:off x="8432" y="4798"/>
              <a:ext cx="0" cy="435"/>
            </a:xfrm>
            <a:prstGeom prst="line">
              <a:avLst/>
            </a:prstGeom>
            <a:noFill/>
            <a:ln w="9525">
              <a:solidFill>
                <a:srgbClr val="000000"/>
              </a:solidFill>
              <a:round/>
              <a:headEnd/>
              <a:tailEnd type="triangle" w="med" len="med"/>
            </a:ln>
          </p:spPr>
          <p:txBody>
            <a:bodyPr/>
            <a:lstStyle/>
            <a:p>
              <a:endParaRPr lang="zh-CN" altLang="en-US"/>
            </a:p>
          </p:txBody>
        </p:sp>
        <p:sp>
          <p:nvSpPr>
            <p:cNvPr id="94241" name="Line 32"/>
            <p:cNvSpPr>
              <a:spLocks noChangeShapeType="1"/>
            </p:cNvSpPr>
            <p:nvPr/>
          </p:nvSpPr>
          <p:spPr bwMode="auto">
            <a:xfrm flipV="1">
              <a:off x="8432" y="5443"/>
              <a:ext cx="0" cy="435"/>
            </a:xfrm>
            <a:prstGeom prst="line">
              <a:avLst/>
            </a:prstGeom>
            <a:noFill/>
            <a:ln w="9525">
              <a:solidFill>
                <a:srgbClr val="000000"/>
              </a:solidFill>
              <a:round/>
              <a:headEnd/>
              <a:tailEnd type="triangle" w="med" len="med"/>
            </a:ln>
          </p:spPr>
          <p:txBody>
            <a:bodyPr/>
            <a:lstStyle/>
            <a:p>
              <a:endParaRPr lang="zh-CN" altLang="en-US"/>
            </a:p>
          </p:txBody>
        </p:sp>
        <p:sp>
          <p:nvSpPr>
            <p:cNvPr id="94242" name="Text Box 33"/>
            <p:cNvSpPr txBox="1">
              <a:spLocks noChangeArrowheads="1"/>
            </p:cNvSpPr>
            <p:nvPr/>
          </p:nvSpPr>
          <p:spPr bwMode="auto">
            <a:xfrm>
              <a:off x="8152" y="5086"/>
              <a:ext cx="824" cy="555"/>
            </a:xfrm>
            <a:prstGeom prst="rect">
              <a:avLst/>
            </a:prstGeom>
            <a:noFill/>
            <a:ln w="9525">
              <a:noFill/>
              <a:miter lim="800000"/>
              <a:headEnd/>
              <a:tailEnd/>
            </a:ln>
          </p:spPr>
          <p:txBody>
            <a:bodyPr/>
            <a:lstStyle/>
            <a:p>
              <a:pPr algn="just"/>
              <a:r>
                <a:rPr lang="en-US" altLang="zh-CN" b="1" i="1"/>
                <a:t>h</a:t>
              </a:r>
              <a:r>
                <a:rPr lang="en-US" altLang="zh-CN" b="1" i="1" baseline="-25000"/>
                <a:t>REF</a:t>
              </a:r>
              <a:endParaRPr lang="en-US" altLang="zh-CN" b="1"/>
            </a:p>
          </p:txBody>
        </p:sp>
        <p:sp>
          <p:nvSpPr>
            <p:cNvPr id="94243" name="Text Box 34"/>
            <p:cNvSpPr txBox="1">
              <a:spLocks noChangeArrowheads="1"/>
            </p:cNvSpPr>
            <p:nvPr/>
          </p:nvSpPr>
          <p:spPr bwMode="auto">
            <a:xfrm>
              <a:off x="7230" y="4423"/>
              <a:ext cx="1036" cy="540"/>
            </a:xfrm>
            <a:prstGeom prst="rect">
              <a:avLst/>
            </a:prstGeom>
            <a:noFill/>
            <a:ln w="9525">
              <a:noFill/>
              <a:miter lim="800000"/>
              <a:headEnd/>
              <a:tailEnd/>
            </a:ln>
          </p:spPr>
          <p:txBody>
            <a:bodyPr/>
            <a:lstStyle/>
            <a:p>
              <a:pPr algn="just"/>
              <a:r>
                <a:rPr lang="zh-CN" altLang="en-US" b="1"/>
                <a:t>测厚仪</a:t>
              </a:r>
            </a:p>
          </p:txBody>
        </p:sp>
        <p:sp>
          <p:nvSpPr>
            <p:cNvPr id="94244" name="Text Box 35"/>
            <p:cNvSpPr txBox="1">
              <a:spLocks noChangeArrowheads="1"/>
            </p:cNvSpPr>
            <p:nvPr/>
          </p:nvSpPr>
          <p:spPr bwMode="auto">
            <a:xfrm>
              <a:off x="6434" y="4078"/>
              <a:ext cx="1020" cy="525"/>
            </a:xfrm>
            <a:prstGeom prst="rect">
              <a:avLst/>
            </a:prstGeom>
            <a:noFill/>
            <a:ln w="9525">
              <a:noFill/>
              <a:miter lim="800000"/>
              <a:headEnd/>
              <a:tailEnd/>
            </a:ln>
          </p:spPr>
          <p:txBody>
            <a:bodyPr/>
            <a:lstStyle/>
            <a:p>
              <a:pPr algn="just"/>
              <a:r>
                <a:rPr lang="zh-CN" altLang="en-US" b="1"/>
                <a:t>轧机</a:t>
              </a:r>
            </a:p>
          </p:txBody>
        </p:sp>
        <p:sp>
          <p:nvSpPr>
            <p:cNvPr id="94245" name="Text Box 36"/>
            <p:cNvSpPr txBox="1">
              <a:spLocks noChangeArrowheads="1"/>
            </p:cNvSpPr>
            <p:nvPr/>
          </p:nvSpPr>
          <p:spPr bwMode="auto">
            <a:xfrm>
              <a:off x="4096" y="4573"/>
              <a:ext cx="1080" cy="525"/>
            </a:xfrm>
            <a:prstGeom prst="rect">
              <a:avLst/>
            </a:prstGeom>
            <a:noFill/>
            <a:ln w="9525">
              <a:noFill/>
              <a:miter lim="800000"/>
              <a:headEnd/>
              <a:tailEnd/>
            </a:ln>
          </p:spPr>
          <p:txBody>
            <a:bodyPr/>
            <a:lstStyle/>
            <a:p>
              <a:pPr algn="just"/>
              <a:r>
                <a:rPr lang="zh-CN" altLang="en-US" b="1"/>
                <a:t>轧件</a:t>
              </a:r>
            </a:p>
          </p:txBody>
        </p:sp>
        <p:sp>
          <p:nvSpPr>
            <p:cNvPr id="94246" name="Text Box 37"/>
            <p:cNvSpPr txBox="1">
              <a:spLocks noChangeArrowheads="1"/>
            </p:cNvSpPr>
            <p:nvPr/>
          </p:nvSpPr>
          <p:spPr bwMode="auto">
            <a:xfrm>
              <a:off x="3661" y="6686"/>
              <a:ext cx="4034" cy="508"/>
            </a:xfrm>
            <a:prstGeom prst="rect">
              <a:avLst/>
            </a:prstGeom>
            <a:noFill/>
            <a:ln w="9525">
              <a:noFill/>
              <a:miter lim="800000"/>
              <a:headEnd/>
              <a:tailEnd/>
            </a:ln>
          </p:spPr>
          <p:txBody>
            <a:bodyPr/>
            <a:lstStyle/>
            <a:p>
              <a:pPr algn="just"/>
              <a:r>
                <a:rPr lang="en-US" altLang="zh-CN" b="1"/>
                <a:t>   </a:t>
              </a:r>
              <a:r>
                <a:rPr lang="zh-CN" altLang="en-US" b="1"/>
                <a:t>测厚仪式厚度自动控制系统的不稳定现象</a:t>
              </a:r>
            </a:p>
          </p:txBody>
        </p:sp>
      </p:grpSp>
      <p:sp>
        <p:nvSpPr>
          <p:cNvPr id="94248" name="Text Box 40"/>
          <p:cNvSpPr txBox="1">
            <a:spLocks noChangeArrowheads="1"/>
          </p:cNvSpPr>
          <p:nvPr/>
        </p:nvSpPr>
        <p:spPr bwMode="auto">
          <a:xfrm>
            <a:off x="2484438" y="5700713"/>
            <a:ext cx="3635375" cy="823912"/>
          </a:xfrm>
          <a:prstGeom prst="rect">
            <a:avLst/>
          </a:prstGeom>
          <a:noFill/>
          <a:ln w="9525">
            <a:noFill/>
            <a:miter lim="800000"/>
            <a:headEnd/>
            <a:tailEnd/>
          </a:ln>
          <a:effectLst/>
        </p:spPr>
        <p:txBody>
          <a:bodyPr>
            <a:spAutoFit/>
          </a:bodyPr>
          <a:lstStyle/>
          <a:p>
            <a:pPr>
              <a:spcBef>
                <a:spcPct val="50000"/>
              </a:spcBef>
            </a:pPr>
            <a:r>
              <a:rPr lang="en-US" altLang="zh-CN" sz="1800" b="1"/>
              <a:t>      ——</a:t>
            </a:r>
            <a:r>
              <a:rPr lang="zh-CN" altLang="en-US" sz="1800" b="1"/>
              <a:t>纯滞后时间      </a:t>
            </a:r>
          </a:p>
          <a:p>
            <a:pPr>
              <a:spcBef>
                <a:spcPct val="50000"/>
              </a:spcBef>
            </a:pPr>
            <a:r>
              <a:rPr lang="zh-CN" altLang="en-US" sz="1800" b="1"/>
              <a:t>      </a:t>
            </a:r>
            <a:r>
              <a:rPr lang="en-US" altLang="zh-CN" sz="1800" b="1"/>
              <a:t>——</a:t>
            </a:r>
            <a:r>
              <a:rPr lang="zh-CN" altLang="en-US" sz="1800" b="1"/>
              <a:t>对象的主导时间常数</a:t>
            </a:r>
            <a:r>
              <a:rPr lang="zh-CN" altLang="en-US" b="1"/>
              <a:t>    </a:t>
            </a:r>
          </a:p>
        </p:txBody>
      </p:sp>
      <p:graphicFrame>
        <p:nvGraphicFramePr>
          <p:cNvPr id="94249" name="Object 41"/>
          <p:cNvGraphicFramePr>
            <a:graphicFrameLocks noChangeAspect="1"/>
          </p:cNvGraphicFramePr>
          <p:nvPr/>
        </p:nvGraphicFramePr>
        <p:xfrm>
          <a:off x="2614613" y="5810250"/>
          <a:ext cx="265112" cy="287338"/>
        </p:xfrm>
        <a:graphic>
          <a:graphicData uri="http://schemas.openxmlformats.org/presentationml/2006/ole">
            <mc:AlternateContent xmlns:mc="http://schemas.openxmlformats.org/markup-compatibility/2006">
              <mc:Choice xmlns:v="urn:schemas-microsoft-com:vml" Requires="v">
                <p:oleObj spid="_x0000_s94334" name="公式" r:id="rId3" imgW="114102" imgH="126780" progId="Equation.3">
                  <p:embed/>
                </p:oleObj>
              </mc:Choice>
              <mc:Fallback>
                <p:oleObj name="公式" r:id="rId3" imgW="114102" imgH="126780" progId="Equation.3">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613" y="5810250"/>
                        <a:ext cx="265112"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50" name="Object 42"/>
          <p:cNvGraphicFramePr>
            <a:graphicFrameLocks noChangeAspect="1"/>
          </p:cNvGraphicFramePr>
          <p:nvPr/>
        </p:nvGraphicFramePr>
        <p:xfrm>
          <a:off x="2627313" y="6169025"/>
          <a:ext cx="307975" cy="323850"/>
        </p:xfrm>
        <a:graphic>
          <a:graphicData uri="http://schemas.openxmlformats.org/presentationml/2006/ole">
            <mc:AlternateContent xmlns:mc="http://schemas.openxmlformats.org/markup-compatibility/2006">
              <mc:Choice xmlns:v="urn:schemas-microsoft-com:vml" Requires="v">
                <p:oleObj spid="_x0000_s94335" name="公式" r:id="rId5" imgW="190417" imgH="203112" progId="Equation.3">
                  <p:embed/>
                </p:oleObj>
              </mc:Choice>
              <mc:Fallback>
                <p:oleObj name="公式" r:id="rId5" imgW="190417" imgH="203112" progId="Equation.3">
                  <p:embed/>
                  <p:pic>
                    <p:nvPicPr>
                      <p:cNvPr id="0"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6169025"/>
                        <a:ext cx="30797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51" name="Object 43"/>
          <p:cNvGraphicFramePr>
            <a:graphicFrameLocks noChangeAspect="1"/>
          </p:cNvGraphicFramePr>
          <p:nvPr/>
        </p:nvGraphicFramePr>
        <p:xfrm>
          <a:off x="466725" y="4765675"/>
          <a:ext cx="1296988" cy="393700"/>
        </p:xfrm>
        <a:graphic>
          <a:graphicData uri="http://schemas.openxmlformats.org/presentationml/2006/ole">
            <mc:AlternateContent xmlns:mc="http://schemas.openxmlformats.org/markup-compatibility/2006">
              <mc:Choice xmlns:v="urn:schemas-microsoft-com:vml" Requires="v">
                <p:oleObj spid="_x0000_s94336" name="公式" r:id="rId7" imgW="660113" imgH="203112" progId="Equation.3">
                  <p:embed/>
                </p:oleObj>
              </mc:Choice>
              <mc:Fallback>
                <p:oleObj name="公式" r:id="rId7" imgW="660113" imgH="203112" progId="Equation.3">
                  <p:embed/>
                  <p:pic>
                    <p:nvPicPr>
                      <p:cNvPr id="0"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725" y="4765675"/>
                        <a:ext cx="1296988" cy="393700"/>
                      </a:xfrm>
                      <a:prstGeom prst="rect">
                        <a:avLst/>
                      </a:prstGeom>
                      <a:solidFill>
                        <a:srgbClr val="B3D002"/>
                      </a:solidFill>
                    </p:spPr>
                  </p:pic>
                </p:oleObj>
              </mc:Fallback>
            </mc:AlternateContent>
          </a:graphicData>
        </a:graphic>
      </p:graphicFrame>
      <p:sp>
        <p:nvSpPr>
          <p:cNvPr id="94252" name="Text Box 44"/>
          <p:cNvSpPr txBox="1">
            <a:spLocks noChangeArrowheads="1"/>
          </p:cNvSpPr>
          <p:nvPr/>
        </p:nvSpPr>
        <p:spPr bwMode="auto">
          <a:xfrm>
            <a:off x="1763713" y="4765675"/>
            <a:ext cx="4537075" cy="366713"/>
          </a:xfrm>
          <a:prstGeom prst="rect">
            <a:avLst/>
          </a:prstGeom>
          <a:noFill/>
          <a:ln w="9525">
            <a:noFill/>
            <a:miter lim="800000"/>
            <a:headEnd/>
            <a:tailEnd/>
          </a:ln>
          <a:effectLst/>
        </p:spPr>
        <p:txBody>
          <a:bodyPr>
            <a:spAutoFit/>
          </a:bodyPr>
          <a:lstStyle/>
          <a:p>
            <a:pPr>
              <a:spcBef>
                <a:spcPct val="50000"/>
              </a:spcBef>
            </a:pPr>
            <a:r>
              <a:rPr lang="en-US" altLang="zh-CN" sz="1800" b="1"/>
              <a:t>——</a:t>
            </a:r>
            <a:r>
              <a:rPr lang="zh-CN" altLang="en-US" sz="1800" b="1"/>
              <a:t>具有大滞后或大迟延的工艺过程 </a:t>
            </a:r>
          </a:p>
        </p:txBody>
      </p:sp>
      <p:graphicFrame>
        <p:nvGraphicFramePr>
          <p:cNvPr id="94253" name="Object 45"/>
          <p:cNvGraphicFramePr>
            <a:graphicFrameLocks noChangeAspect="1"/>
          </p:cNvGraphicFramePr>
          <p:nvPr/>
        </p:nvGraphicFramePr>
        <p:xfrm>
          <a:off x="466725" y="5270500"/>
          <a:ext cx="1296988" cy="393700"/>
        </p:xfrm>
        <a:graphic>
          <a:graphicData uri="http://schemas.openxmlformats.org/presentationml/2006/ole">
            <mc:AlternateContent xmlns:mc="http://schemas.openxmlformats.org/markup-compatibility/2006">
              <mc:Choice xmlns:v="urn:schemas-microsoft-com:vml" Requires="v">
                <p:oleObj spid="_x0000_s94337" name="公式" r:id="rId9" imgW="660113" imgH="203112" progId="Equation.3">
                  <p:embed/>
                </p:oleObj>
              </mc:Choice>
              <mc:Fallback>
                <p:oleObj name="公式" r:id="rId9" imgW="660113" imgH="203112" progId="Equation.3">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725" y="5270500"/>
                        <a:ext cx="1296988" cy="393700"/>
                      </a:xfrm>
                      <a:prstGeom prst="rect">
                        <a:avLst/>
                      </a:prstGeom>
                      <a:solidFill>
                        <a:srgbClr val="B3D002"/>
                      </a:solidFill>
                    </p:spPr>
                  </p:pic>
                </p:oleObj>
              </mc:Fallback>
            </mc:AlternateContent>
          </a:graphicData>
        </a:graphic>
      </p:graphicFrame>
      <p:sp>
        <p:nvSpPr>
          <p:cNvPr id="94254" name="Text Box 46"/>
          <p:cNvSpPr txBox="1">
            <a:spLocks noChangeArrowheads="1"/>
          </p:cNvSpPr>
          <p:nvPr/>
        </p:nvSpPr>
        <p:spPr bwMode="auto">
          <a:xfrm>
            <a:off x="1763713" y="5270500"/>
            <a:ext cx="6445250" cy="366713"/>
          </a:xfrm>
          <a:prstGeom prst="rect">
            <a:avLst/>
          </a:prstGeom>
          <a:noFill/>
          <a:ln w="9525">
            <a:noFill/>
            <a:miter lim="800000"/>
            <a:headEnd/>
            <a:tailEnd/>
          </a:ln>
          <a:effectLst/>
        </p:spPr>
        <p:txBody>
          <a:bodyPr>
            <a:spAutoFit/>
          </a:bodyPr>
          <a:lstStyle/>
          <a:p>
            <a:pPr>
              <a:spcBef>
                <a:spcPct val="50000"/>
              </a:spcBef>
            </a:pPr>
            <a:r>
              <a:rPr lang="en-US" altLang="zh-CN" sz="1800" b="1"/>
              <a:t>——</a:t>
            </a:r>
            <a:r>
              <a:rPr lang="zh-CN" altLang="en-US" sz="1800" b="1"/>
              <a:t>采用常规的</a:t>
            </a:r>
            <a:r>
              <a:rPr lang="en-US" altLang="zh-CN" sz="1800" b="1"/>
              <a:t>PID</a:t>
            </a:r>
            <a:r>
              <a:rPr lang="zh-CN" altLang="en-US" sz="1800" b="1"/>
              <a:t>控制会使系统稳定性变差，甚至产生振荡 </a:t>
            </a:r>
          </a:p>
        </p:txBody>
      </p:sp>
    </p:spTree>
  </p:cSld>
  <p:clrMapOvr>
    <a:masterClrMapping/>
  </p:clrMapOvr>
  <p:transition>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72" name="Text Box 40"/>
          <p:cNvSpPr txBox="1">
            <a:spLocks noChangeArrowheads="1"/>
          </p:cNvSpPr>
          <p:nvPr/>
        </p:nvSpPr>
        <p:spPr bwMode="auto">
          <a:xfrm>
            <a:off x="879475" y="1289050"/>
            <a:ext cx="5564188" cy="457200"/>
          </a:xfrm>
          <a:prstGeom prst="rect">
            <a:avLst/>
          </a:prstGeom>
          <a:noFill/>
          <a:ln w="9525">
            <a:noFill/>
            <a:miter lim="800000"/>
            <a:headEnd/>
            <a:tailEnd/>
          </a:ln>
          <a:effectLst/>
        </p:spPr>
        <p:txBody>
          <a:bodyPr>
            <a:spAutoFit/>
          </a:bodyPr>
          <a:lstStyle/>
          <a:p>
            <a:r>
              <a:rPr lang="en-US" altLang="zh-CN" sz="2400" b="1">
                <a:solidFill>
                  <a:srgbClr val="0033CC"/>
                </a:solidFill>
                <a:effectLst>
                  <a:outerShdw blurRad="38100" dist="38100" dir="2700000" algn="tl">
                    <a:srgbClr val="C0C0C0"/>
                  </a:outerShdw>
                </a:effectLst>
              </a:rPr>
              <a:t>2</a:t>
            </a:r>
            <a:r>
              <a:rPr lang="zh-CN" altLang="en-US" sz="2400" b="1">
                <a:solidFill>
                  <a:srgbClr val="0033CC"/>
                </a:solidFill>
                <a:effectLst>
                  <a:outerShdw blurRad="38100" dist="38100" dir="2700000" algn="tl">
                    <a:srgbClr val="C0C0C0"/>
                  </a:outerShdw>
                </a:effectLst>
              </a:rPr>
              <a:t>、</a:t>
            </a:r>
            <a:r>
              <a:rPr lang="en-US" altLang="zh-CN" sz="2400" b="1">
                <a:solidFill>
                  <a:srgbClr val="0033CC"/>
                </a:solidFill>
                <a:effectLst>
                  <a:outerShdw blurRad="38100" dist="38100" dir="2700000" algn="tl">
                    <a:srgbClr val="C0C0C0"/>
                  </a:outerShdw>
                </a:effectLst>
              </a:rPr>
              <a:t>Smith</a:t>
            </a:r>
            <a:r>
              <a:rPr lang="zh-CN" altLang="en-US" sz="2400" b="1">
                <a:solidFill>
                  <a:srgbClr val="0033CC"/>
                </a:solidFill>
                <a:effectLst>
                  <a:outerShdw blurRad="38100" dist="38100" dir="2700000" algn="tl">
                    <a:srgbClr val="C0C0C0"/>
                  </a:outerShdw>
                </a:effectLst>
              </a:rPr>
              <a:t>预估控制设计原理</a:t>
            </a:r>
          </a:p>
        </p:txBody>
      </p:sp>
      <p:sp>
        <p:nvSpPr>
          <p:cNvPr id="95274" name="Text Box 42"/>
          <p:cNvSpPr txBox="1">
            <a:spLocks noChangeArrowheads="1"/>
          </p:cNvSpPr>
          <p:nvPr/>
        </p:nvSpPr>
        <p:spPr bwMode="auto">
          <a:xfrm>
            <a:off x="1095375" y="4221163"/>
            <a:ext cx="4413250" cy="457200"/>
          </a:xfrm>
          <a:prstGeom prst="rect">
            <a:avLst/>
          </a:prstGeom>
          <a:noFill/>
          <a:ln w="9525">
            <a:noFill/>
            <a:miter lim="800000"/>
            <a:headEnd/>
            <a:tailEnd/>
          </a:ln>
          <a:effectLst/>
        </p:spPr>
        <p:txBody>
          <a:bodyPr>
            <a:spAutoFit/>
          </a:bodyPr>
          <a:lstStyle/>
          <a:p>
            <a:r>
              <a:rPr lang="zh-CN" altLang="en-US" sz="2400" b="1">
                <a:solidFill>
                  <a:srgbClr val="1E86B4"/>
                </a:solidFill>
                <a:effectLst>
                  <a:outerShdw blurRad="38100" dist="38100" dir="2700000" algn="tl">
                    <a:srgbClr val="C0C0C0"/>
                  </a:outerShdw>
                </a:effectLst>
              </a:rPr>
              <a:t>系统的闭环传递函数为：</a:t>
            </a:r>
          </a:p>
        </p:txBody>
      </p:sp>
      <p:sp>
        <p:nvSpPr>
          <p:cNvPr id="95276" name="Rectangle 44"/>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5275" name="Object 43"/>
          <p:cNvGraphicFramePr>
            <a:graphicFrameLocks noChangeAspect="1"/>
          </p:cNvGraphicFramePr>
          <p:nvPr/>
        </p:nvGraphicFramePr>
        <p:xfrm>
          <a:off x="1908175" y="4797425"/>
          <a:ext cx="3959225" cy="1223963"/>
        </p:xfrm>
        <a:graphic>
          <a:graphicData uri="http://schemas.openxmlformats.org/presentationml/2006/ole">
            <mc:AlternateContent xmlns:mc="http://schemas.openxmlformats.org/markup-compatibility/2006">
              <mc:Choice xmlns:v="urn:schemas-microsoft-com:vml" Requires="v">
                <p:oleObj spid="_x0000_s95318" name="Equation" r:id="rId3" imgW="1574800" imgH="482600" progId="Equation.DSMT4">
                  <p:embed/>
                </p:oleObj>
              </mc:Choice>
              <mc:Fallback>
                <p:oleObj name="Equation" r:id="rId3" imgW="1574800" imgH="482600" progId="Equation.DSMT4">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797425"/>
                        <a:ext cx="3959225" cy="1223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77" name="Object 159"/>
          <p:cNvGraphicFramePr>
            <a:graphicFrameLocks noChangeAspect="1"/>
          </p:cNvGraphicFramePr>
          <p:nvPr/>
        </p:nvGraphicFramePr>
        <p:xfrm>
          <a:off x="1258888" y="1808163"/>
          <a:ext cx="6337300" cy="1768475"/>
        </p:xfrm>
        <a:graphic>
          <a:graphicData uri="http://schemas.openxmlformats.org/presentationml/2006/ole">
            <mc:AlternateContent xmlns:mc="http://schemas.openxmlformats.org/markup-compatibility/2006">
              <mc:Choice xmlns:v="urn:schemas-microsoft-com:vml" Requires="v">
                <p:oleObj spid="_x0000_s95319" name="Visio" r:id="rId5" imgW="4784598" imgH="1330833" progId="Visio.Drawing.11">
                  <p:embed/>
                </p:oleObj>
              </mc:Choice>
              <mc:Fallback>
                <p:oleObj name="Visio" r:id="rId5" imgW="4784598" imgH="1330833" progId="Visio.Drawing.11">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808163"/>
                        <a:ext cx="6337300"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78" name="Rectangle 162"/>
          <p:cNvSpPr>
            <a:spLocks noChangeArrowheads="1"/>
          </p:cNvSpPr>
          <p:nvPr/>
        </p:nvSpPr>
        <p:spPr bwMode="auto">
          <a:xfrm>
            <a:off x="2116138" y="3679825"/>
            <a:ext cx="4756150" cy="396875"/>
          </a:xfrm>
          <a:prstGeom prst="rect">
            <a:avLst/>
          </a:prstGeom>
          <a:noFill/>
          <a:ln w="9525" algn="ctr">
            <a:noFill/>
            <a:miter lim="800000"/>
            <a:headEnd/>
            <a:tailEnd/>
          </a:ln>
        </p:spPr>
        <p:txBody>
          <a:bodyPr wrap="none">
            <a:spAutoFit/>
          </a:bodyPr>
          <a:lstStyle/>
          <a:p>
            <a:pPr algn="ctr"/>
            <a:r>
              <a:rPr lang="zh-CN" altLang="en-US" b="1"/>
              <a:t>图</a:t>
            </a:r>
            <a:r>
              <a:rPr lang="en-US" altLang="zh-CN" b="1"/>
              <a:t>4.23 </a:t>
            </a:r>
            <a:r>
              <a:rPr lang="zh-CN" altLang="en-US" b="1"/>
              <a:t>有纯滞后环节的常规反馈控制系统</a:t>
            </a:r>
          </a:p>
        </p:txBody>
      </p:sp>
    </p:spTree>
  </p:cSld>
  <p:clrMapOvr>
    <a:masterClrMapping/>
  </p:clrMapOvr>
  <p:transition>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Text Box 4"/>
          <p:cNvSpPr txBox="1">
            <a:spLocks noChangeArrowheads="1"/>
          </p:cNvSpPr>
          <p:nvPr/>
        </p:nvSpPr>
        <p:spPr bwMode="auto">
          <a:xfrm>
            <a:off x="879475" y="1555750"/>
            <a:ext cx="3763963" cy="457200"/>
          </a:xfrm>
          <a:prstGeom prst="rect">
            <a:avLst/>
          </a:prstGeom>
          <a:noFill/>
          <a:ln w="9525">
            <a:noFill/>
            <a:miter lim="800000"/>
            <a:headEnd/>
            <a:tailEnd/>
          </a:ln>
          <a:effectLst/>
        </p:spPr>
        <p:txBody>
          <a:bodyPr>
            <a:spAutoFit/>
          </a:bodyPr>
          <a:lstStyle/>
          <a:p>
            <a:r>
              <a:rPr lang="zh-CN" altLang="en-US" sz="2400" b="1">
                <a:solidFill>
                  <a:srgbClr val="1E86B4"/>
                </a:solidFill>
                <a:effectLst>
                  <a:outerShdw blurRad="38100" dist="38100" dir="2700000" algn="tl">
                    <a:srgbClr val="C0C0C0"/>
                  </a:outerShdw>
                </a:effectLst>
              </a:rPr>
              <a:t>系统特征方程为：</a:t>
            </a:r>
          </a:p>
        </p:txBody>
      </p:sp>
      <p:sp>
        <p:nvSpPr>
          <p:cNvPr id="96262" name="Rectangle 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6261" name="Object 5"/>
          <p:cNvGraphicFramePr>
            <a:graphicFrameLocks noChangeAspect="1"/>
          </p:cNvGraphicFramePr>
          <p:nvPr/>
        </p:nvGraphicFramePr>
        <p:xfrm>
          <a:off x="2051050" y="2276475"/>
          <a:ext cx="4751388" cy="963613"/>
        </p:xfrm>
        <a:graphic>
          <a:graphicData uri="http://schemas.openxmlformats.org/presentationml/2006/ole">
            <mc:AlternateContent xmlns:mc="http://schemas.openxmlformats.org/markup-compatibility/2006">
              <mc:Choice xmlns:v="urn:schemas-microsoft-com:vml" Requires="v">
                <p:oleObj spid="_x0000_s96352" name="Equation" r:id="rId3" imgW="1269449" imgH="253890" progId="Equation.DSMT4">
                  <p:embed/>
                </p:oleObj>
              </mc:Choice>
              <mc:Fallback>
                <p:oleObj name="Equation" r:id="rId3" imgW="1269449" imgH="253890" progId="Equation.DSMT4">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276475"/>
                        <a:ext cx="4751388"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3" name="Text Box 7"/>
          <p:cNvSpPr txBox="1">
            <a:spLocks noChangeArrowheads="1"/>
          </p:cNvSpPr>
          <p:nvPr/>
        </p:nvSpPr>
        <p:spPr bwMode="auto">
          <a:xfrm>
            <a:off x="971550" y="3429000"/>
            <a:ext cx="4700588" cy="457200"/>
          </a:xfrm>
          <a:prstGeom prst="rect">
            <a:avLst/>
          </a:prstGeom>
          <a:noFill/>
          <a:ln w="9525">
            <a:noFill/>
            <a:miter lim="800000"/>
            <a:headEnd/>
            <a:tailEnd/>
          </a:ln>
          <a:effectLst/>
        </p:spPr>
        <p:txBody>
          <a:bodyPr>
            <a:spAutoFit/>
          </a:bodyPr>
          <a:lstStyle/>
          <a:p>
            <a:r>
              <a:rPr lang="zh-CN" altLang="en-US" sz="2400" b="1">
                <a:solidFill>
                  <a:srgbClr val="1E86B4"/>
                </a:solidFill>
                <a:effectLst>
                  <a:outerShdw blurRad="38100" dist="38100" dir="2700000" algn="tl">
                    <a:srgbClr val="C0C0C0"/>
                  </a:outerShdw>
                </a:effectLst>
              </a:rPr>
              <a:t>时滞环节的相频特性为：</a:t>
            </a:r>
          </a:p>
        </p:txBody>
      </p:sp>
      <p:sp>
        <p:nvSpPr>
          <p:cNvPr id="96265" name="Rectangle 9"/>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6264" name="Object 8"/>
          <p:cNvGraphicFramePr>
            <a:graphicFrameLocks noChangeAspect="1"/>
          </p:cNvGraphicFramePr>
          <p:nvPr/>
        </p:nvGraphicFramePr>
        <p:xfrm>
          <a:off x="1476375" y="4221163"/>
          <a:ext cx="2527300" cy="663575"/>
        </p:xfrm>
        <a:graphic>
          <a:graphicData uri="http://schemas.openxmlformats.org/presentationml/2006/ole">
            <mc:AlternateContent xmlns:mc="http://schemas.openxmlformats.org/markup-compatibility/2006">
              <mc:Choice xmlns:v="urn:schemas-microsoft-com:vml" Requires="v">
                <p:oleObj spid="_x0000_s96353" name="Equation" r:id="rId5" imgW="787058" imgH="203112" progId="Equation.DSMT4">
                  <p:embed/>
                </p:oleObj>
              </mc:Choice>
              <mc:Fallback>
                <p:oleObj name="Equation" r:id="rId5" imgW="787058" imgH="203112" progId="Equation.DSMT4">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221163"/>
                        <a:ext cx="25273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6" name="Line 10"/>
          <p:cNvSpPr>
            <a:spLocks noChangeShapeType="1"/>
          </p:cNvSpPr>
          <p:nvPr/>
        </p:nvSpPr>
        <p:spPr bwMode="auto">
          <a:xfrm>
            <a:off x="5292725" y="4076700"/>
            <a:ext cx="3168650" cy="0"/>
          </a:xfrm>
          <a:prstGeom prst="line">
            <a:avLst/>
          </a:prstGeom>
          <a:noFill/>
          <a:ln w="9525">
            <a:solidFill>
              <a:schemeClr val="tx1"/>
            </a:solidFill>
            <a:round/>
            <a:headEnd/>
            <a:tailEnd type="triangle" w="med" len="med"/>
          </a:ln>
          <a:effectLst/>
        </p:spPr>
        <p:txBody>
          <a:bodyPr/>
          <a:lstStyle/>
          <a:p>
            <a:endParaRPr lang="zh-CN" altLang="en-US"/>
          </a:p>
        </p:txBody>
      </p:sp>
      <p:sp>
        <p:nvSpPr>
          <p:cNvPr id="96267" name="Line 11"/>
          <p:cNvSpPr>
            <a:spLocks noChangeShapeType="1"/>
          </p:cNvSpPr>
          <p:nvPr/>
        </p:nvSpPr>
        <p:spPr bwMode="auto">
          <a:xfrm>
            <a:off x="5795963" y="3644900"/>
            <a:ext cx="0" cy="2520950"/>
          </a:xfrm>
          <a:prstGeom prst="line">
            <a:avLst/>
          </a:prstGeom>
          <a:noFill/>
          <a:ln w="9525">
            <a:solidFill>
              <a:schemeClr val="tx1"/>
            </a:solidFill>
            <a:round/>
            <a:headEnd/>
            <a:tailEnd type="triangle" w="med" len="med"/>
          </a:ln>
          <a:effectLst/>
        </p:spPr>
        <p:txBody>
          <a:bodyPr/>
          <a:lstStyle/>
          <a:p>
            <a:endParaRPr lang="zh-CN" altLang="en-US"/>
          </a:p>
        </p:txBody>
      </p:sp>
      <p:sp>
        <p:nvSpPr>
          <p:cNvPr id="96269" name="Line 13"/>
          <p:cNvSpPr>
            <a:spLocks noChangeShapeType="1"/>
          </p:cNvSpPr>
          <p:nvPr/>
        </p:nvSpPr>
        <p:spPr bwMode="auto">
          <a:xfrm>
            <a:off x="5795963" y="4076700"/>
            <a:ext cx="1152525" cy="1800225"/>
          </a:xfrm>
          <a:prstGeom prst="line">
            <a:avLst/>
          </a:prstGeom>
          <a:noFill/>
          <a:ln w="19050">
            <a:solidFill>
              <a:schemeClr val="tx1"/>
            </a:solidFill>
            <a:round/>
            <a:headEnd/>
            <a:tailEnd/>
          </a:ln>
          <a:effectLst/>
        </p:spPr>
        <p:txBody>
          <a:bodyPr/>
          <a:lstStyle/>
          <a:p>
            <a:endParaRPr lang="zh-CN" altLang="en-US"/>
          </a:p>
        </p:txBody>
      </p:sp>
      <p:graphicFrame>
        <p:nvGraphicFramePr>
          <p:cNvPr id="96270" name="Object 14"/>
          <p:cNvGraphicFramePr>
            <a:graphicFrameLocks noChangeAspect="1"/>
          </p:cNvGraphicFramePr>
          <p:nvPr/>
        </p:nvGraphicFramePr>
        <p:xfrm>
          <a:off x="7667625" y="3573463"/>
          <a:ext cx="652463" cy="455612"/>
        </p:xfrm>
        <a:graphic>
          <a:graphicData uri="http://schemas.openxmlformats.org/presentationml/2006/ole">
            <mc:AlternateContent xmlns:mc="http://schemas.openxmlformats.org/markup-compatibility/2006">
              <mc:Choice xmlns:v="urn:schemas-microsoft-com:vml" Requires="v">
                <p:oleObj spid="_x0000_s96354" name="Equation" r:id="rId7" imgW="203112" imgH="139639" progId="Equation.DSMT4">
                  <p:embed/>
                </p:oleObj>
              </mc:Choice>
              <mc:Fallback>
                <p:oleObj name="Equation" r:id="rId7" imgW="203112" imgH="139639" progId="Equation.DSMT4">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7625" y="3573463"/>
                        <a:ext cx="652463"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71" name="Object 15"/>
          <p:cNvGraphicFramePr>
            <a:graphicFrameLocks noChangeAspect="1"/>
          </p:cNvGraphicFramePr>
          <p:nvPr/>
        </p:nvGraphicFramePr>
        <p:xfrm>
          <a:off x="4284663" y="5300663"/>
          <a:ext cx="1303337" cy="663575"/>
        </p:xfrm>
        <a:graphic>
          <a:graphicData uri="http://schemas.openxmlformats.org/presentationml/2006/ole">
            <mc:AlternateContent xmlns:mc="http://schemas.openxmlformats.org/markup-compatibility/2006">
              <mc:Choice xmlns:v="urn:schemas-microsoft-com:vml" Requires="v">
                <p:oleObj spid="_x0000_s96355" name="Equation" r:id="rId9" imgW="406048" imgH="203024" progId="Equation.DSMT4">
                  <p:embed/>
                </p:oleObj>
              </mc:Choice>
              <mc:Fallback>
                <p:oleObj name="Equation" r:id="rId9" imgW="406048" imgH="203024" progId="Equation.DSMT4">
                  <p:embed/>
                  <p:pic>
                    <p:nvPicPr>
                      <p:cNvPr id="0" name="Picture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5300663"/>
                        <a:ext cx="1303337"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72" name="Text Box 16"/>
          <p:cNvSpPr txBox="1">
            <a:spLocks noChangeArrowheads="1"/>
          </p:cNvSpPr>
          <p:nvPr/>
        </p:nvSpPr>
        <p:spPr bwMode="auto">
          <a:xfrm>
            <a:off x="827088" y="5300663"/>
            <a:ext cx="3260725" cy="701675"/>
          </a:xfrm>
          <a:prstGeom prst="rect">
            <a:avLst/>
          </a:prstGeom>
          <a:noFill/>
          <a:ln w="9525">
            <a:noFill/>
            <a:miter lim="800000"/>
            <a:headEnd/>
            <a:tailEnd/>
          </a:ln>
          <a:effectLst/>
        </p:spPr>
        <p:txBody>
          <a:bodyPr>
            <a:spAutoFit/>
          </a:bodyPr>
          <a:lstStyle/>
          <a:p>
            <a:r>
              <a:rPr lang="zh-CN" altLang="en-US" b="1">
                <a:solidFill>
                  <a:srgbClr val="FF0000"/>
                </a:solidFill>
                <a:effectLst>
                  <a:outerShdw blurRad="38100" dist="38100" dir="2700000" algn="tl">
                    <a:srgbClr val="C0C0C0"/>
                  </a:outerShdw>
                </a:effectLst>
              </a:rPr>
              <a:t>因此，系统纯滞后大时，系统性能变差，甚至不稳定。</a:t>
            </a:r>
          </a:p>
        </p:txBody>
      </p:sp>
    </p:spTree>
  </p:cSld>
  <p:clrMapOvr>
    <a:masterClrMapping/>
  </p:clrMapOvr>
  <p:transition>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6" name="Object 159"/>
          <p:cNvGraphicFramePr>
            <a:graphicFrameLocks noChangeAspect="1"/>
          </p:cNvGraphicFramePr>
          <p:nvPr/>
        </p:nvGraphicFramePr>
        <p:xfrm>
          <a:off x="1258888" y="1196975"/>
          <a:ext cx="6337300" cy="1768475"/>
        </p:xfrm>
        <a:graphic>
          <a:graphicData uri="http://schemas.openxmlformats.org/presentationml/2006/ole">
            <mc:AlternateContent xmlns:mc="http://schemas.openxmlformats.org/markup-compatibility/2006">
              <mc:Choice xmlns:v="urn:schemas-microsoft-com:vml" Requires="v">
                <p:oleObj spid="_x0000_s97329" name="Visio" r:id="rId3" imgW="4784446" imgH="1330757" progId="Visio.Drawing.11">
                  <p:embed/>
                </p:oleObj>
              </mc:Choice>
              <mc:Fallback>
                <p:oleObj name="Visio" r:id="rId3" imgW="4784446" imgH="1330757" progId="Visio.Drawing.11">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196975"/>
                        <a:ext cx="6337300"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7" name="Rectangle 162"/>
          <p:cNvSpPr>
            <a:spLocks noChangeArrowheads="1"/>
          </p:cNvSpPr>
          <p:nvPr/>
        </p:nvSpPr>
        <p:spPr bwMode="auto">
          <a:xfrm>
            <a:off x="3132138" y="3068638"/>
            <a:ext cx="2724150" cy="396875"/>
          </a:xfrm>
          <a:prstGeom prst="rect">
            <a:avLst/>
          </a:prstGeom>
          <a:noFill/>
          <a:ln w="9525" algn="ctr">
            <a:noFill/>
            <a:miter lim="800000"/>
            <a:headEnd/>
            <a:tailEnd/>
          </a:ln>
        </p:spPr>
        <p:txBody>
          <a:bodyPr wrap="none">
            <a:spAutoFit/>
          </a:bodyPr>
          <a:lstStyle/>
          <a:p>
            <a:pPr algn="ctr"/>
            <a:r>
              <a:rPr lang="zh-CN" altLang="en-US"/>
              <a:t>带有纯滞后的控制系统</a:t>
            </a:r>
          </a:p>
        </p:txBody>
      </p:sp>
      <p:graphicFrame>
        <p:nvGraphicFramePr>
          <p:cNvPr id="97288" name="Object 163"/>
          <p:cNvGraphicFramePr>
            <a:graphicFrameLocks noChangeAspect="1"/>
          </p:cNvGraphicFramePr>
          <p:nvPr/>
        </p:nvGraphicFramePr>
        <p:xfrm>
          <a:off x="1258888" y="3933825"/>
          <a:ext cx="6659562" cy="1809750"/>
        </p:xfrm>
        <a:graphic>
          <a:graphicData uri="http://schemas.openxmlformats.org/presentationml/2006/ole">
            <mc:AlternateContent xmlns:mc="http://schemas.openxmlformats.org/markup-compatibility/2006">
              <mc:Choice xmlns:v="urn:schemas-microsoft-com:vml" Requires="v">
                <p:oleObj spid="_x0000_s97330" name="Visio" r:id="rId5" imgW="4784446" imgH="1294790" progId="Visio.Drawing.11">
                  <p:embed/>
                </p:oleObj>
              </mc:Choice>
              <mc:Fallback>
                <p:oleObj name="Visio" r:id="rId5" imgW="4784446" imgH="1294790" progId="Visio.Drawing.11">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933825"/>
                        <a:ext cx="6659562" cy="180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9" name="Rectangle 166"/>
          <p:cNvSpPr>
            <a:spLocks noChangeArrowheads="1"/>
          </p:cNvSpPr>
          <p:nvPr/>
        </p:nvSpPr>
        <p:spPr bwMode="auto">
          <a:xfrm>
            <a:off x="3419475" y="5734050"/>
            <a:ext cx="2470150" cy="396875"/>
          </a:xfrm>
          <a:prstGeom prst="rect">
            <a:avLst/>
          </a:prstGeom>
          <a:noFill/>
          <a:ln w="9525" algn="ctr">
            <a:noFill/>
            <a:miter lim="800000"/>
            <a:headEnd/>
            <a:tailEnd/>
          </a:ln>
        </p:spPr>
        <p:txBody>
          <a:bodyPr wrap="none">
            <a:spAutoFit/>
          </a:bodyPr>
          <a:lstStyle/>
          <a:p>
            <a:pPr algn="ctr"/>
            <a:r>
              <a:rPr lang="zh-CN" altLang="en-US"/>
              <a:t>反馈回路的期望配置</a:t>
            </a:r>
          </a:p>
        </p:txBody>
      </p:sp>
    </p:spTree>
  </p:cSld>
  <p:clrMapOvr>
    <a:masterClrMapping/>
  </p:clrMapOvr>
  <p:transition>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755650" y="1268413"/>
            <a:ext cx="4032250" cy="519112"/>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800" b="1">
                <a:solidFill>
                  <a:srgbClr val="0066FF"/>
                </a:solidFill>
                <a:effectLst>
                  <a:outerShdw blurRad="38100" dist="38100" dir="2700000" algn="tl">
                    <a:srgbClr val="C0C0C0"/>
                  </a:outerShdw>
                </a:effectLst>
              </a:rPr>
              <a:t>控制器设计思想：</a:t>
            </a:r>
          </a:p>
        </p:txBody>
      </p:sp>
      <p:sp>
        <p:nvSpPr>
          <p:cNvPr id="34821" name="Text Box 5"/>
          <p:cNvSpPr txBox="1">
            <a:spLocks noChangeArrowheads="1"/>
          </p:cNvSpPr>
          <p:nvPr/>
        </p:nvSpPr>
        <p:spPr bwMode="auto">
          <a:xfrm>
            <a:off x="250825" y="2492375"/>
            <a:ext cx="2952750"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effectLst>
                  <a:outerShdw blurRad="38100" dist="38100" dir="2700000" algn="tl">
                    <a:srgbClr val="C0C0C0"/>
                  </a:outerShdw>
                </a:effectLst>
              </a:rPr>
              <a:t>连续系统设计方法</a:t>
            </a:r>
          </a:p>
        </p:txBody>
      </p:sp>
      <p:sp>
        <p:nvSpPr>
          <p:cNvPr id="34822" name="Line 6"/>
          <p:cNvSpPr>
            <a:spLocks noChangeShapeType="1"/>
          </p:cNvSpPr>
          <p:nvPr/>
        </p:nvSpPr>
        <p:spPr bwMode="auto">
          <a:xfrm>
            <a:off x="3119438" y="2349500"/>
            <a:ext cx="0" cy="304800"/>
          </a:xfrm>
          <a:prstGeom prst="line">
            <a:avLst/>
          </a:prstGeom>
          <a:noFill/>
          <a:ln w="12700" cap="sq">
            <a:solidFill>
              <a:schemeClr val="tx1"/>
            </a:solidFill>
            <a:round/>
            <a:headEnd type="none" w="sm" len="sm"/>
            <a:tailEnd type="none" w="sm" len="sm"/>
          </a:ln>
          <a:effectLst/>
        </p:spPr>
        <p:txBody>
          <a:bodyPr/>
          <a:lstStyle/>
          <a:p>
            <a:endParaRPr lang="zh-CN" altLang="en-US"/>
          </a:p>
        </p:txBody>
      </p:sp>
      <p:sp>
        <p:nvSpPr>
          <p:cNvPr id="34823" name="Line 7"/>
          <p:cNvSpPr>
            <a:spLocks noChangeShapeType="1"/>
          </p:cNvSpPr>
          <p:nvPr/>
        </p:nvSpPr>
        <p:spPr bwMode="auto">
          <a:xfrm flipH="1">
            <a:off x="2967038" y="2654300"/>
            <a:ext cx="152400" cy="76200"/>
          </a:xfrm>
          <a:prstGeom prst="line">
            <a:avLst/>
          </a:prstGeom>
          <a:noFill/>
          <a:ln w="12700" cap="sq">
            <a:solidFill>
              <a:schemeClr val="tx1"/>
            </a:solidFill>
            <a:round/>
            <a:headEnd type="none" w="sm" len="sm"/>
            <a:tailEnd type="none" w="sm" len="sm"/>
          </a:ln>
          <a:effectLst/>
        </p:spPr>
        <p:txBody>
          <a:bodyPr/>
          <a:lstStyle/>
          <a:p>
            <a:endParaRPr lang="zh-CN" altLang="en-US"/>
          </a:p>
        </p:txBody>
      </p:sp>
      <p:sp>
        <p:nvSpPr>
          <p:cNvPr id="34824" name="Line 8"/>
          <p:cNvSpPr>
            <a:spLocks noChangeShapeType="1"/>
          </p:cNvSpPr>
          <p:nvPr/>
        </p:nvSpPr>
        <p:spPr bwMode="auto">
          <a:xfrm>
            <a:off x="2967038" y="2730500"/>
            <a:ext cx="152400" cy="76200"/>
          </a:xfrm>
          <a:prstGeom prst="line">
            <a:avLst/>
          </a:prstGeom>
          <a:noFill/>
          <a:ln w="12700" cap="sq">
            <a:solidFill>
              <a:schemeClr val="tx1"/>
            </a:solidFill>
            <a:round/>
            <a:headEnd type="none" w="sm" len="sm"/>
            <a:tailEnd type="none" w="sm" len="sm"/>
          </a:ln>
          <a:effectLst/>
        </p:spPr>
        <p:txBody>
          <a:bodyPr/>
          <a:lstStyle/>
          <a:p>
            <a:endParaRPr lang="zh-CN" altLang="en-US"/>
          </a:p>
        </p:txBody>
      </p:sp>
      <p:sp>
        <p:nvSpPr>
          <p:cNvPr id="34825" name="Line 9"/>
          <p:cNvSpPr>
            <a:spLocks noChangeShapeType="1"/>
          </p:cNvSpPr>
          <p:nvPr/>
        </p:nvSpPr>
        <p:spPr bwMode="auto">
          <a:xfrm>
            <a:off x="3119438" y="2806700"/>
            <a:ext cx="0" cy="381000"/>
          </a:xfrm>
          <a:prstGeom prst="line">
            <a:avLst/>
          </a:prstGeom>
          <a:noFill/>
          <a:ln w="12700" cap="sq">
            <a:solidFill>
              <a:schemeClr val="tx1"/>
            </a:solidFill>
            <a:round/>
            <a:headEnd type="none" w="sm" len="sm"/>
            <a:tailEnd type="none" w="sm" len="sm"/>
          </a:ln>
          <a:effectLst/>
        </p:spPr>
        <p:txBody>
          <a:bodyPr/>
          <a:lstStyle/>
          <a:p>
            <a:endParaRPr lang="zh-CN" altLang="en-US"/>
          </a:p>
        </p:txBody>
      </p:sp>
      <p:sp>
        <p:nvSpPr>
          <p:cNvPr id="34826" name="Line 10"/>
          <p:cNvSpPr>
            <a:spLocks noChangeShapeType="1"/>
          </p:cNvSpPr>
          <p:nvPr/>
        </p:nvSpPr>
        <p:spPr bwMode="auto">
          <a:xfrm>
            <a:off x="3119438" y="3187700"/>
            <a:ext cx="152400" cy="76200"/>
          </a:xfrm>
          <a:prstGeom prst="line">
            <a:avLst/>
          </a:prstGeom>
          <a:noFill/>
          <a:ln w="12700" cap="sq">
            <a:solidFill>
              <a:schemeClr val="tx1"/>
            </a:solidFill>
            <a:round/>
            <a:headEnd type="none" w="sm" len="sm"/>
            <a:tailEnd type="none" w="sm" len="sm"/>
          </a:ln>
          <a:effectLst/>
        </p:spPr>
        <p:txBody>
          <a:bodyPr/>
          <a:lstStyle/>
          <a:p>
            <a:endParaRPr lang="zh-CN" altLang="en-US"/>
          </a:p>
        </p:txBody>
      </p:sp>
      <p:sp>
        <p:nvSpPr>
          <p:cNvPr id="34827" name="Line 11"/>
          <p:cNvSpPr>
            <a:spLocks noChangeShapeType="1"/>
          </p:cNvSpPr>
          <p:nvPr/>
        </p:nvSpPr>
        <p:spPr bwMode="auto">
          <a:xfrm flipV="1">
            <a:off x="3119438" y="2273300"/>
            <a:ext cx="76200" cy="76200"/>
          </a:xfrm>
          <a:prstGeom prst="line">
            <a:avLst/>
          </a:prstGeom>
          <a:noFill/>
          <a:ln w="12700" cap="sq">
            <a:solidFill>
              <a:schemeClr val="tx1"/>
            </a:solidFill>
            <a:round/>
            <a:headEnd type="none" w="sm" len="sm"/>
            <a:tailEnd type="none" w="sm" len="sm"/>
          </a:ln>
          <a:effectLst/>
        </p:spPr>
        <p:txBody>
          <a:bodyPr/>
          <a:lstStyle/>
          <a:p>
            <a:endParaRPr lang="zh-CN" altLang="en-US"/>
          </a:p>
        </p:txBody>
      </p:sp>
      <p:sp>
        <p:nvSpPr>
          <p:cNvPr id="34828" name="Text Box 12"/>
          <p:cNvSpPr txBox="1">
            <a:spLocks noChangeArrowheads="1"/>
          </p:cNvSpPr>
          <p:nvPr/>
        </p:nvSpPr>
        <p:spPr bwMode="auto">
          <a:xfrm>
            <a:off x="3348038" y="2271713"/>
            <a:ext cx="1871662"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solidFill>
                  <a:srgbClr val="FF3300"/>
                </a:solidFill>
                <a:effectLst>
                  <a:outerShdw blurRad="38100" dist="38100" dir="2700000" algn="tl">
                    <a:srgbClr val="C0C0C0"/>
                  </a:outerShdw>
                </a:effectLst>
              </a:rPr>
              <a:t>根轨迹法</a:t>
            </a:r>
          </a:p>
        </p:txBody>
      </p:sp>
      <p:sp>
        <p:nvSpPr>
          <p:cNvPr id="34829" name="Text Box 13"/>
          <p:cNvSpPr txBox="1">
            <a:spLocks noChangeArrowheads="1"/>
          </p:cNvSpPr>
          <p:nvPr/>
        </p:nvSpPr>
        <p:spPr bwMode="auto">
          <a:xfrm>
            <a:off x="3348038" y="2728913"/>
            <a:ext cx="2016125"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solidFill>
                  <a:srgbClr val="0066FF"/>
                </a:solidFill>
                <a:effectLst>
                  <a:outerShdw blurRad="38100" dist="38100" dir="2700000" algn="tl">
                    <a:srgbClr val="C0C0C0"/>
                  </a:outerShdw>
                </a:effectLst>
              </a:rPr>
              <a:t>频率特性法</a:t>
            </a:r>
          </a:p>
        </p:txBody>
      </p:sp>
      <p:sp>
        <p:nvSpPr>
          <p:cNvPr id="34830" name="Line 14"/>
          <p:cNvSpPr>
            <a:spLocks noChangeShapeType="1"/>
          </p:cNvSpPr>
          <p:nvPr/>
        </p:nvSpPr>
        <p:spPr bwMode="auto">
          <a:xfrm>
            <a:off x="4795838" y="2806700"/>
            <a:ext cx="1828800" cy="0"/>
          </a:xfrm>
          <a:prstGeom prst="line">
            <a:avLst/>
          </a:prstGeom>
          <a:noFill/>
          <a:ln w="12700" cap="sq">
            <a:solidFill>
              <a:schemeClr val="tx1"/>
            </a:solidFill>
            <a:round/>
            <a:headEnd type="none" w="sm" len="sm"/>
            <a:tailEnd type="arrow" w="med" len="med"/>
          </a:ln>
          <a:effectLst/>
        </p:spPr>
        <p:txBody>
          <a:bodyPr/>
          <a:lstStyle/>
          <a:p>
            <a:endParaRPr lang="zh-CN" altLang="en-US"/>
          </a:p>
        </p:txBody>
      </p:sp>
      <p:sp>
        <p:nvSpPr>
          <p:cNvPr id="34831" name="Text Box 15"/>
          <p:cNvSpPr txBox="1">
            <a:spLocks noChangeArrowheads="1"/>
          </p:cNvSpPr>
          <p:nvPr/>
        </p:nvSpPr>
        <p:spPr bwMode="auto">
          <a:xfrm>
            <a:off x="4872038" y="2271713"/>
            <a:ext cx="1931987"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effectLst>
                  <a:outerShdw blurRad="38100" dist="38100" dir="2700000" algn="tl">
                    <a:srgbClr val="C0C0C0"/>
                  </a:outerShdw>
                </a:effectLst>
              </a:rPr>
              <a:t>离散化变换</a:t>
            </a:r>
          </a:p>
        </p:txBody>
      </p:sp>
      <p:sp>
        <p:nvSpPr>
          <p:cNvPr id="34832" name="Text Box 16"/>
          <p:cNvSpPr txBox="1">
            <a:spLocks noChangeArrowheads="1"/>
          </p:cNvSpPr>
          <p:nvPr/>
        </p:nvSpPr>
        <p:spPr bwMode="auto">
          <a:xfrm>
            <a:off x="6777038" y="2500313"/>
            <a:ext cx="1971675"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effectLst>
                  <a:outerShdw blurRad="38100" dist="38100" dir="2700000" algn="tl">
                    <a:srgbClr val="C0C0C0"/>
                  </a:outerShdw>
                </a:effectLst>
              </a:rPr>
              <a:t>离散系统</a:t>
            </a:r>
          </a:p>
        </p:txBody>
      </p:sp>
      <p:sp>
        <p:nvSpPr>
          <p:cNvPr id="34833" name="Line 17"/>
          <p:cNvSpPr>
            <a:spLocks noChangeShapeType="1"/>
          </p:cNvSpPr>
          <p:nvPr/>
        </p:nvSpPr>
        <p:spPr bwMode="auto">
          <a:xfrm>
            <a:off x="4795838" y="4178300"/>
            <a:ext cx="1828800" cy="0"/>
          </a:xfrm>
          <a:prstGeom prst="line">
            <a:avLst/>
          </a:prstGeom>
          <a:noFill/>
          <a:ln w="12700" cap="sq">
            <a:solidFill>
              <a:schemeClr val="tx1"/>
            </a:solidFill>
            <a:round/>
            <a:headEnd type="none" w="sm" len="sm"/>
            <a:tailEnd type="arrow" w="med" len="med"/>
          </a:ln>
          <a:effectLst/>
        </p:spPr>
        <p:txBody>
          <a:bodyPr/>
          <a:lstStyle/>
          <a:p>
            <a:endParaRPr lang="zh-CN" altLang="en-US"/>
          </a:p>
        </p:txBody>
      </p:sp>
      <p:sp>
        <p:nvSpPr>
          <p:cNvPr id="34834" name="Text Box 18"/>
          <p:cNvSpPr txBox="1">
            <a:spLocks noChangeArrowheads="1"/>
          </p:cNvSpPr>
          <p:nvPr/>
        </p:nvSpPr>
        <p:spPr bwMode="auto">
          <a:xfrm>
            <a:off x="5024438" y="3643313"/>
            <a:ext cx="1708150"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effectLst>
                  <a:outerShdw blurRad="38100" dist="38100" dir="2700000" algn="tl">
                    <a:srgbClr val="C0C0C0"/>
                  </a:outerShdw>
                </a:effectLst>
              </a:rPr>
              <a:t>算法编程</a:t>
            </a:r>
          </a:p>
        </p:txBody>
      </p:sp>
      <p:sp>
        <p:nvSpPr>
          <p:cNvPr id="34835" name="Text Box 19"/>
          <p:cNvSpPr txBox="1">
            <a:spLocks noChangeArrowheads="1"/>
          </p:cNvSpPr>
          <p:nvPr/>
        </p:nvSpPr>
        <p:spPr bwMode="auto">
          <a:xfrm>
            <a:off x="6700838" y="3876675"/>
            <a:ext cx="2047875" cy="457200"/>
          </a:xfrm>
          <a:prstGeom prst="rect">
            <a:avLst/>
          </a:prstGeom>
          <a:noFill/>
          <a:ln w="12700" cap="sq">
            <a:noFill/>
            <a:miter lim="800000"/>
            <a:headEnd type="none" w="sm" len="sm"/>
            <a:tailEnd type="none" w="sm" len="sm"/>
          </a:ln>
          <a:effectLst/>
        </p:spPr>
        <p:txBody>
          <a:bodyPr>
            <a:spAutoFit/>
          </a:bodyPr>
          <a:lstStyle/>
          <a:p>
            <a:pPr eaLnBrk="0" hangingPunct="0"/>
            <a:r>
              <a:rPr kumimoji="0" lang="zh-CN" altLang="en-US" sz="2400" b="1">
                <a:effectLst>
                  <a:outerShdw blurRad="38100" dist="38100" dir="2700000" algn="tl">
                    <a:srgbClr val="C0C0C0"/>
                  </a:outerShdw>
                </a:effectLst>
              </a:rPr>
              <a:t>控制器</a:t>
            </a:r>
            <a:r>
              <a:rPr kumimoji="0" lang="en-US" altLang="zh-CN" sz="2400" b="1">
                <a:effectLst>
                  <a:outerShdw blurRad="38100" dist="38100" dir="2700000" algn="tl">
                    <a:srgbClr val="C0C0C0"/>
                  </a:outerShdw>
                </a:effectLst>
              </a:rPr>
              <a:t>D(z)</a:t>
            </a:r>
          </a:p>
        </p:txBody>
      </p:sp>
      <p:sp>
        <p:nvSpPr>
          <p:cNvPr id="34836" name="Rectangle 20"/>
          <p:cNvSpPr>
            <a:spLocks noChangeArrowheads="1"/>
          </p:cNvSpPr>
          <p:nvPr/>
        </p:nvSpPr>
        <p:spPr bwMode="auto">
          <a:xfrm>
            <a:off x="684213" y="4797425"/>
            <a:ext cx="7777162" cy="1187450"/>
          </a:xfrm>
          <a:prstGeom prst="rect">
            <a:avLst/>
          </a:prstGeom>
          <a:noFill/>
          <a:ln w="9525">
            <a:noFill/>
            <a:miter lim="800000"/>
            <a:headEnd/>
            <a:tailEnd/>
          </a:ln>
          <a:effectLst/>
        </p:spPr>
        <p:txBody>
          <a:bodyPr>
            <a:spAutoFit/>
          </a:bodyPr>
          <a:lstStyle/>
          <a:p>
            <a:pPr>
              <a:lnSpc>
                <a:spcPct val="120000"/>
              </a:lnSpc>
            </a:pPr>
            <a:r>
              <a:rPr lang="en-US" altLang="zh-CN" b="1">
                <a:latin typeface="宋体" pitchFamily="2" charset="-122"/>
              </a:rPr>
              <a:t>  </a:t>
            </a:r>
            <a:r>
              <a:rPr lang="zh-CN" altLang="en-US" b="1">
                <a:latin typeface="宋体" pitchFamily="2" charset="-122"/>
              </a:rPr>
              <a:t>把整个控制系统看成是模拟系统，利用模拟系统的理论和方法进行分析和设计，得到模拟控制器后再通过某种近似，将模拟控制器离散化为数字控制器，并由计算机来实现。 </a:t>
            </a:r>
          </a:p>
        </p:txBody>
      </p:sp>
    </p:spTree>
  </p:cSld>
  <p:clrMapOvr>
    <a:masterClrMapping/>
  </p:clrMapOvr>
  <p:transition>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9" name="Object 10"/>
          <p:cNvGraphicFramePr>
            <a:graphicFrameLocks noChangeAspect="1"/>
          </p:cNvGraphicFramePr>
          <p:nvPr/>
        </p:nvGraphicFramePr>
        <p:xfrm>
          <a:off x="755650" y="836613"/>
          <a:ext cx="6553200" cy="2552700"/>
        </p:xfrm>
        <a:graphic>
          <a:graphicData uri="http://schemas.openxmlformats.org/presentationml/2006/ole">
            <mc:AlternateContent xmlns:mc="http://schemas.openxmlformats.org/markup-compatibility/2006">
              <mc:Choice xmlns:v="urn:schemas-microsoft-com:vml" Requires="v">
                <p:oleObj spid="_x0000_s98352" name="Visio" r:id="rId3" imgW="5144110" imgH="2000098" progId="Visio.Drawing.11">
                  <p:embed/>
                </p:oleObj>
              </mc:Choice>
              <mc:Fallback>
                <p:oleObj name="Visio" r:id="rId3" imgW="5144110" imgH="2000098" progId="Visio.Drawing.11">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836613"/>
                        <a:ext cx="6553200" cy="2552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0" name="Rectangle 13"/>
          <p:cNvSpPr>
            <a:spLocks noChangeArrowheads="1"/>
          </p:cNvSpPr>
          <p:nvPr/>
        </p:nvSpPr>
        <p:spPr bwMode="auto">
          <a:xfrm>
            <a:off x="2411413" y="3213100"/>
            <a:ext cx="3138487" cy="396875"/>
          </a:xfrm>
          <a:prstGeom prst="rect">
            <a:avLst/>
          </a:prstGeom>
          <a:noFill/>
          <a:ln w="9525" algn="ctr">
            <a:noFill/>
            <a:miter lim="800000"/>
            <a:headEnd/>
            <a:tailEnd/>
          </a:ln>
        </p:spPr>
        <p:txBody>
          <a:bodyPr wrap="none">
            <a:spAutoFit/>
          </a:bodyPr>
          <a:lstStyle/>
          <a:p>
            <a:pPr algn="ctr" eaLnBrk="0" hangingPunct="0"/>
            <a:r>
              <a:rPr lang="zh-CN" altLang="en-US"/>
              <a:t>初步的</a:t>
            </a:r>
            <a:r>
              <a:rPr lang="en-US" altLang="zh-CN"/>
              <a:t>Smith</a:t>
            </a:r>
            <a:r>
              <a:rPr lang="zh-CN" altLang="en-US"/>
              <a:t>预估控制策略 </a:t>
            </a:r>
          </a:p>
        </p:txBody>
      </p:sp>
      <p:graphicFrame>
        <p:nvGraphicFramePr>
          <p:cNvPr id="98311" name="Object 14"/>
          <p:cNvGraphicFramePr>
            <a:graphicFrameLocks noChangeAspect="1"/>
          </p:cNvGraphicFramePr>
          <p:nvPr/>
        </p:nvGraphicFramePr>
        <p:xfrm>
          <a:off x="827088" y="3644900"/>
          <a:ext cx="6048375" cy="2616200"/>
        </p:xfrm>
        <a:graphic>
          <a:graphicData uri="http://schemas.openxmlformats.org/presentationml/2006/ole">
            <mc:AlternateContent xmlns:mc="http://schemas.openxmlformats.org/markup-compatibility/2006">
              <mc:Choice xmlns:v="urn:schemas-microsoft-com:vml" Requires="v">
                <p:oleObj spid="_x0000_s98353" name="Visio" r:id="rId5" imgW="5817718" imgH="2517343" progId="Visio.Drawing.11">
                  <p:embed/>
                </p:oleObj>
              </mc:Choice>
              <mc:Fallback>
                <p:oleObj name="Visio" r:id="rId5" imgW="5817718" imgH="2517343" progId="Visio.Drawing.11">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644900"/>
                        <a:ext cx="6048375" cy="261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2" name="Rectangle 17"/>
          <p:cNvSpPr>
            <a:spLocks noChangeArrowheads="1"/>
          </p:cNvSpPr>
          <p:nvPr/>
        </p:nvSpPr>
        <p:spPr bwMode="auto">
          <a:xfrm>
            <a:off x="2627313" y="6237288"/>
            <a:ext cx="3074987" cy="396875"/>
          </a:xfrm>
          <a:prstGeom prst="rect">
            <a:avLst/>
          </a:prstGeom>
          <a:noFill/>
          <a:ln w="9525" algn="ctr">
            <a:noFill/>
            <a:miter lim="800000"/>
            <a:headEnd/>
            <a:tailEnd/>
          </a:ln>
        </p:spPr>
        <p:txBody>
          <a:bodyPr wrap="none">
            <a:spAutoFit/>
          </a:bodyPr>
          <a:lstStyle/>
          <a:p>
            <a:pPr algn="ctr"/>
            <a:r>
              <a:rPr lang="zh-CN" altLang="en-US"/>
              <a:t>完整的</a:t>
            </a:r>
            <a:r>
              <a:rPr lang="en-US" altLang="zh-CN"/>
              <a:t>Smith</a:t>
            </a:r>
            <a:r>
              <a:rPr lang="zh-CN" altLang="en-US"/>
              <a:t>预估控制策略</a:t>
            </a:r>
          </a:p>
        </p:txBody>
      </p:sp>
    </p:spTree>
  </p:cSld>
  <p:clrMapOvr>
    <a:masterClrMapping/>
  </p:clrMapOvr>
  <p:transition>
    <p:cover dir="l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Text Box 3"/>
          <p:cNvSpPr txBox="1">
            <a:spLocks noChangeArrowheads="1"/>
          </p:cNvSpPr>
          <p:nvPr/>
        </p:nvSpPr>
        <p:spPr bwMode="auto">
          <a:xfrm>
            <a:off x="2411413" y="5132388"/>
            <a:ext cx="5761037" cy="457200"/>
          </a:xfrm>
          <a:prstGeom prst="rect">
            <a:avLst/>
          </a:prstGeom>
          <a:noFill/>
          <a:ln w="9525">
            <a:noFill/>
            <a:miter lim="800000"/>
            <a:headEnd/>
            <a:tailEnd/>
          </a:ln>
          <a:effectLst/>
        </p:spPr>
        <p:txBody>
          <a:bodyPr>
            <a:spAutoFit/>
          </a:bodyPr>
          <a:lstStyle/>
          <a:p>
            <a:r>
              <a:rPr lang="zh-CN" altLang="en-US" sz="2400" b="1">
                <a:effectLst>
                  <a:outerShdw blurRad="38100" dist="38100" dir="2700000" algn="tl">
                    <a:srgbClr val="C0C0C0"/>
                  </a:outerShdw>
                </a:effectLst>
              </a:rPr>
              <a:t>图</a:t>
            </a:r>
            <a:r>
              <a:rPr lang="en-US" altLang="zh-CN" sz="2400" b="1">
                <a:effectLst>
                  <a:outerShdw blurRad="38100" dist="38100" dir="2700000" algn="tl">
                    <a:srgbClr val="C0C0C0"/>
                  </a:outerShdw>
                </a:effectLst>
              </a:rPr>
              <a:t>4.25 </a:t>
            </a:r>
            <a:r>
              <a:rPr lang="zh-CN" altLang="en-US" sz="2400" b="1">
                <a:effectLst>
                  <a:outerShdw blurRad="38100" dist="38100" dir="2700000" algn="tl">
                    <a:srgbClr val="C0C0C0"/>
                  </a:outerShdw>
                </a:effectLst>
              </a:rPr>
              <a:t>等效的</a:t>
            </a:r>
            <a:r>
              <a:rPr lang="en-US" altLang="zh-CN" sz="2400" b="1">
                <a:effectLst>
                  <a:outerShdw blurRad="38100" dist="38100" dir="2700000" algn="tl">
                    <a:srgbClr val="C0C0C0"/>
                  </a:outerShdw>
                </a:effectLst>
              </a:rPr>
              <a:t>Smith</a:t>
            </a:r>
            <a:r>
              <a:rPr lang="zh-CN" altLang="en-US" sz="2400" b="1">
                <a:effectLst>
                  <a:outerShdw blurRad="38100" dist="38100" dir="2700000" algn="tl">
                    <a:srgbClr val="C0C0C0"/>
                  </a:outerShdw>
                </a:effectLst>
              </a:rPr>
              <a:t>预估控制方案</a:t>
            </a:r>
          </a:p>
        </p:txBody>
      </p:sp>
      <p:graphicFrame>
        <p:nvGraphicFramePr>
          <p:cNvPr id="133125" name="Object 12"/>
          <p:cNvGraphicFramePr>
            <a:graphicFrameLocks noChangeAspect="1"/>
          </p:cNvGraphicFramePr>
          <p:nvPr/>
        </p:nvGraphicFramePr>
        <p:xfrm>
          <a:off x="539750" y="1493838"/>
          <a:ext cx="8280400" cy="3422650"/>
        </p:xfrm>
        <a:graphic>
          <a:graphicData uri="http://schemas.openxmlformats.org/presentationml/2006/ole">
            <mc:AlternateContent xmlns:mc="http://schemas.openxmlformats.org/markup-compatibility/2006">
              <mc:Choice xmlns:v="urn:schemas-microsoft-com:vml" Requires="v">
                <p:oleObj spid="_x0000_s133146" name="Visio" r:id="rId3" imgW="5486705" imgH="2264664" progId="Visio.Drawing.11">
                  <p:embed/>
                </p:oleObj>
              </mc:Choice>
              <mc:Fallback>
                <p:oleObj name="Visio" r:id="rId3" imgW="5486705" imgH="2264664" progId="Visio.Drawing.11">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93838"/>
                        <a:ext cx="8280400" cy="342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1095375" y="1539875"/>
            <a:ext cx="5132388" cy="457200"/>
          </a:xfrm>
          <a:prstGeom prst="rect">
            <a:avLst/>
          </a:prstGeom>
          <a:noFill/>
          <a:ln w="9525">
            <a:noFill/>
            <a:miter lim="800000"/>
            <a:headEnd/>
            <a:tailEnd/>
          </a:ln>
          <a:effectLst/>
        </p:spPr>
        <p:txBody>
          <a:bodyPr>
            <a:spAutoFit/>
          </a:bodyPr>
          <a:lstStyle/>
          <a:p>
            <a:r>
              <a:rPr lang="en-US" altLang="zh-CN" sz="2400" b="1">
                <a:effectLst>
                  <a:outerShdw blurRad="38100" dist="38100" dir="2700000" algn="tl">
                    <a:srgbClr val="C0C0C0"/>
                  </a:outerShdw>
                </a:effectLst>
              </a:rPr>
              <a:t>Smith</a:t>
            </a:r>
            <a:r>
              <a:rPr lang="zh-CN" altLang="en-US" sz="2400" b="1">
                <a:effectLst>
                  <a:outerShdw blurRad="38100" dist="38100" dir="2700000" algn="tl">
                    <a:srgbClr val="C0C0C0"/>
                  </a:outerShdw>
                </a:effectLst>
              </a:rPr>
              <a:t>预估器的传递函数为：</a:t>
            </a:r>
          </a:p>
        </p:txBody>
      </p:sp>
      <p:sp>
        <p:nvSpPr>
          <p:cNvPr id="143364" name="Rectangle 4"/>
          <p:cNvSpPr>
            <a:spLocks noChangeArrowheads="1"/>
          </p:cNvSpPr>
          <p:nvPr/>
        </p:nvSpPr>
        <p:spPr bwMode="auto">
          <a:xfrm>
            <a:off x="0" y="34750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3363" name="Object 3"/>
          <p:cNvGraphicFramePr>
            <a:graphicFrameLocks noChangeAspect="1"/>
          </p:cNvGraphicFramePr>
          <p:nvPr/>
        </p:nvGraphicFramePr>
        <p:xfrm>
          <a:off x="2124075" y="2095500"/>
          <a:ext cx="4537075" cy="990600"/>
        </p:xfrm>
        <a:graphic>
          <a:graphicData uri="http://schemas.openxmlformats.org/presentationml/2006/ole">
            <mc:AlternateContent xmlns:mc="http://schemas.openxmlformats.org/markup-compatibility/2006">
              <mc:Choice xmlns:v="urn:schemas-microsoft-com:vml" Requires="v">
                <p:oleObj spid="_x0000_s143407" name="Equation" r:id="rId3" imgW="1879600" imgH="406400" progId="Equation.DSMT4">
                  <p:embed/>
                </p:oleObj>
              </mc:Choice>
              <mc:Fallback>
                <p:oleObj name="Equation" r:id="rId3" imgW="1879600" imgH="406400" progId="Equation.DSMT4">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095500"/>
                        <a:ext cx="453707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65" name="Text Box 5"/>
          <p:cNvSpPr txBox="1">
            <a:spLocks noChangeArrowheads="1"/>
          </p:cNvSpPr>
          <p:nvPr/>
        </p:nvSpPr>
        <p:spPr bwMode="auto">
          <a:xfrm>
            <a:off x="1239838" y="3175000"/>
            <a:ext cx="4340225" cy="457200"/>
          </a:xfrm>
          <a:prstGeom prst="rect">
            <a:avLst/>
          </a:prstGeom>
          <a:noFill/>
          <a:ln w="9525">
            <a:noFill/>
            <a:miter lim="800000"/>
            <a:headEnd/>
            <a:tailEnd/>
          </a:ln>
          <a:effectLst/>
        </p:spPr>
        <p:txBody>
          <a:bodyPr>
            <a:spAutoFit/>
          </a:bodyPr>
          <a:lstStyle/>
          <a:p>
            <a:r>
              <a:rPr lang="zh-CN" altLang="en-US" sz="2400" b="1">
                <a:effectLst>
                  <a:outerShdw blurRad="38100" dist="38100" dir="2700000" algn="tl">
                    <a:srgbClr val="C0C0C0"/>
                  </a:outerShdw>
                </a:effectLst>
              </a:rPr>
              <a:t>系统闭环传递函数为：</a:t>
            </a:r>
          </a:p>
        </p:txBody>
      </p:sp>
      <p:sp>
        <p:nvSpPr>
          <p:cNvPr id="143367" name="Rectangle 7"/>
          <p:cNvSpPr>
            <a:spLocks noChangeArrowheads="1"/>
          </p:cNvSpPr>
          <p:nvPr/>
        </p:nvSpPr>
        <p:spPr bwMode="auto">
          <a:xfrm>
            <a:off x="0" y="3436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3366" name="Object 6"/>
          <p:cNvGraphicFramePr>
            <a:graphicFrameLocks noChangeAspect="1"/>
          </p:cNvGraphicFramePr>
          <p:nvPr/>
        </p:nvGraphicFramePr>
        <p:xfrm>
          <a:off x="1331913" y="3967163"/>
          <a:ext cx="6696075" cy="901700"/>
        </p:xfrm>
        <a:graphic>
          <a:graphicData uri="http://schemas.openxmlformats.org/presentationml/2006/ole">
            <mc:AlternateContent xmlns:mc="http://schemas.openxmlformats.org/markup-compatibility/2006">
              <mc:Choice xmlns:v="urn:schemas-microsoft-com:vml" Requires="v">
                <p:oleObj spid="_x0000_s143408" name="Equation" r:id="rId5" imgW="3606800" imgH="482600" progId="Equation.DSMT4">
                  <p:embed/>
                </p:oleObj>
              </mc:Choice>
              <mc:Fallback>
                <p:oleObj name="Equation" r:id="rId5" imgW="3606800" imgH="482600" progId="Equation.DSMT4">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967163"/>
                        <a:ext cx="669607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1166813" y="1339850"/>
            <a:ext cx="3621087" cy="457200"/>
          </a:xfrm>
          <a:prstGeom prst="rect">
            <a:avLst/>
          </a:prstGeom>
          <a:noFill/>
          <a:ln w="9525">
            <a:noFill/>
            <a:miter lim="800000"/>
            <a:headEnd/>
            <a:tailEnd/>
          </a:ln>
          <a:effectLst/>
        </p:spPr>
        <p:txBody>
          <a:bodyPr>
            <a:spAutoFit/>
          </a:bodyPr>
          <a:lstStyle/>
          <a:p>
            <a:r>
              <a:rPr lang="zh-CN" altLang="en-US" sz="2400" b="1">
                <a:solidFill>
                  <a:srgbClr val="1E86B4"/>
                </a:solidFill>
                <a:effectLst>
                  <a:outerShdw blurRad="38100" dist="38100" dir="2700000" algn="tl">
                    <a:srgbClr val="C0C0C0"/>
                  </a:outerShdw>
                </a:effectLst>
              </a:rPr>
              <a:t>系统特征方程为：</a:t>
            </a:r>
          </a:p>
        </p:txBody>
      </p:sp>
      <p:sp>
        <p:nvSpPr>
          <p:cNvPr id="142340" name="Rectangle 4"/>
          <p:cNvSpPr>
            <a:spLocks noChangeArrowheads="1"/>
          </p:cNvSpPr>
          <p:nvPr/>
        </p:nvSpPr>
        <p:spPr bwMode="auto">
          <a:xfrm>
            <a:off x="0" y="32956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2339" name="Object 3"/>
          <p:cNvGraphicFramePr>
            <a:graphicFrameLocks noChangeAspect="1"/>
          </p:cNvGraphicFramePr>
          <p:nvPr/>
        </p:nvGraphicFramePr>
        <p:xfrm>
          <a:off x="1258888" y="2060575"/>
          <a:ext cx="6767512" cy="530225"/>
        </p:xfrm>
        <a:graphic>
          <a:graphicData uri="http://schemas.openxmlformats.org/presentationml/2006/ole">
            <mc:AlternateContent xmlns:mc="http://schemas.openxmlformats.org/markup-compatibility/2006">
              <mc:Choice xmlns:v="urn:schemas-microsoft-com:vml" Requires="v">
                <p:oleObj spid="_x0000_s142428" name="Equation" r:id="rId3" imgW="3263900" imgH="254000" progId="Equation.DSMT4">
                  <p:embed/>
                </p:oleObj>
              </mc:Choice>
              <mc:Fallback>
                <p:oleObj name="Equation" r:id="rId3" imgW="3263900" imgH="254000" progId="Equation.DSMT4">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060575"/>
                        <a:ext cx="6767512"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1" name="Text Box 5"/>
          <p:cNvSpPr txBox="1">
            <a:spLocks noChangeArrowheads="1"/>
          </p:cNvSpPr>
          <p:nvPr/>
        </p:nvSpPr>
        <p:spPr bwMode="auto">
          <a:xfrm>
            <a:off x="1311275" y="2708275"/>
            <a:ext cx="1316038" cy="457200"/>
          </a:xfrm>
          <a:prstGeom prst="rect">
            <a:avLst/>
          </a:prstGeom>
          <a:noFill/>
          <a:ln w="9525">
            <a:noFill/>
            <a:miter lim="800000"/>
            <a:headEnd/>
            <a:tailEnd/>
          </a:ln>
          <a:effectLst/>
        </p:spPr>
        <p:txBody>
          <a:bodyPr>
            <a:spAutoFit/>
          </a:bodyPr>
          <a:lstStyle/>
          <a:p>
            <a:r>
              <a:rPr lang="zh-CN" altLang="en-US" sz="2400" b="1">
                <a:solidFill>
                  <a:srgbClr val="FF0000"/>
                </a:solidFill>
                <a:effectLst>
                  <a:outerShdw blurRad="38100" dist="38100" dir="2700000" algn="tl">
                    <a:srgbClr val="C0C0C0"/>
                  </a:outerShdw>
                </a:effectLst>
              </a:rPr>
              <a:t>若</a:t>
            </a:r>
          </a:p>
        </p:txBody>
      </p:sp>
      <p:sp>
        <p:nvSpPr>
          <p:cNvPr id="142343"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2342" name="Object 6"/>
          <p:cNvGraphicFramePr>
            <a:graphicFrameLocks noChangeAspect="1"/>
          </p:cNvGraphicFramePr>
          <p:nvPr/>
        </p:nvGraphicFramePr>
        <p:xfrm>
          <a:off x="1979613" y="2781300"/>
          <a:ext cx="1800225" cy="450850"/>
        </p:xfrm>
        <a:graphic>
          <a:graphicData uri="http://schemas.openxmlformats.org/presentationml/2006/ole">
            <mc:AlternateContent xmlns:mc="http://schemas.openxmlformats.org/markup-compatibility/2006">
              <mc:Choice xmlns:v="urn:schemas-microsoft-com:vml" Requires="v">
                <p:oleObj spid="_x0000_s142429" name="Equation" r:id="rId5" imgW="914400" imgH="228600" progId="Equation.DSMT4">
                  <p:embed/>
                </p:oleObj>
              </mc:Choice>
              <mc:Fallback>
                <p:oleObj name="Equation" r:id="rId5" imgW="914400" imgH="228600" progId="Equation.DSMT4">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781300"/>
                        <a:ext cx="18002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5" name="Rectangle 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2344" name="Object 8"/>
          <p:cNvGraphicFramePr>
            <a:graphicFrameLocks noChangeAspect="1"/>
          </p:cNvGraphicFramePr>
          <p:nvPr/>
        </p:nvGraphicFramePr>
        <p:xfrm>
          <a:off x="4284663" y="2708275"/>
          <a:ext cx="1079500" cy="490538"/>
        </p:xfrm>
        <a:graphic>
          <a:graphicData uri="http://schemas.openxmlformats.org/presentationml/2006/ole">
            <mc:AlternateContent xmlns:mc="http://schemas.openxmlformats.org/markup-compatibility/2006">
              <mc:Choice xmlns:v="urn:schemas-microsoft-com:vml" Requires="v">
                <p:oleObj spid="_x0000_s142430" name="Equation" r:id="rId7" imgW="406048" imgH="203024" progId="Equation.DSMT4">
                  <p:embed/>
                </p:oleObj>
              </mc:Choice>
              <mc:Fallback>
                <p:oleObj name="Equation" r:id="rId7" imgW="406048" imgH="203024" progId="Equation.DSMT4">
                  <p:embed/>
                  <p:pic>
                    <p:nvPicPr>
                      <p:cNvPr id="0"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2708275"/>
                        <a:ext cx="10795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6" name="Text Box 10"/>
          <p:cNvSpPr txBox="1">
            <a:spLocks noChangeArrowheads="1"/>
          </p:cNvSpPr>
          <p:nvPr/>
        </p:nvSpPr>
        <p:spPr bwMode="auto">
          <a:xfrm>
            <a:off x="1239838" y="3355975"/>
            <a:ext cx="3836987" cy="457200"/>
          </a:xfrm>
          <a:prstGeom prst="rect">
            <a:avLst/>
          </a:prstGeom>
          <a:noFill/>
          <a:ln w="9525">
            <a:noFill/>
            <a:miter lim="800000"/>
            <a:headEnd/>
            <a:tailEnd/>
          </a:ln>
          <a:effectLst/>
        </p:spPr>
        <p:txBody>
          <a:bodyPr>
            <a:spAutoFit/>
          </a:bodyPr>
          <a:lstStyle/>
          <a:p>
            <a:r>
              <a:rPr lang="zh-CN" altLang="en-US" sz="2400" b="1">
                <a:solidFill>
                  <a:srgbClr val="1E86B4"/>
                </a:solidFill>
                <a:effectLst>
                  <a:outerShdw blurRad="38100" dist="38100" dir="2700000" algn="tl">
                    <a:srgbClr val="C0C0C0"/>
                  </a:outerShdw>
                </a:effectLst>
              </a:rPr>
              <a:t>系统特征方程变为：</a:t>
            </a:r>
          </a:p>
        </p:txBody>
      </p:sp>
      <p:sp>
        <p:nvSpPr>
          <p:cNvPr id="142348" name="Rectangle 12"/>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2347" name="Object 11"/>
          <p:cNvGraphicFramePr>
            <a:graphicFrameLocks noChangeAspect="1"/>
          </p:cNvGraphicFramePr>
          <p:nvPr/>
        </p:nvGraphicFramePr>
        <p:xfrm>
          <a:off x="2627313" y="3933825"/>
          <a:ext cx="3097212" cy="654050"/>
        </p:xfrm>
        <a:graphic>
          <a:graphicData uri="http://schemas.openxmlformats.org/presentationml/2006/ole">
            <mc:AlternateContent xmlns:mc="http://schemas.openxmlformats.org/markup-compatibility/2006">
              <mc:Choice xmlns:v="urn:schemas-microsoft-com:vml" Requires="v">
                <p:oleObj spid="_x0000_s142431" name="Equation" r:id="rId9" imgW="952087" imgH="203112" progId="Equation.DSMT4">
                  <p:embed/>
                </p:oleObj>
              </mc:Choice>
              <mc:Fallback>
                <p:oleObj name="Equation" r:id="rId9" imgW="952087" imgH="203112" progId="Equation.DSMT4">
                  <p:embed/>
                  <p:pic>
                    <p:nvPicPr>
                      <p:cNvPr id="0" name="Picture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3933825"/>
                        <a:ext cx="3097212"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9" name="Text Box 13"/>
          <p:cNvSpPr txBox="1">
            <a:spLocks noChangeArrowheads="1"/>
          </p:cNvSpPr>
          <p:nvPr/>
        </p:nvSpPr>
        <p:spPr bwMode="auto">
          <a:xfrm>
            <a:off x="1258888" y="4797425"/>
            <a:ext cx="4700587" cy="457200"/>
          </a:xfrm>
          <a:prstGeom prst="rect">
            <a:avLst/>
          </a:prstGeom>
          <a:noFill/>
          <a:ln w="9525">
            <a:noFill/>
            <a:miter lim="800000"/>
            <a:headEnd/>
            <a:tailEnd/>
          </a:ln>
          <a:effectLst/>
        </p:spPr>
        <p:txBody>
          <a:bodyPr>
            <a:spAutoFit/>
          </a:bodyPr>
          <a:lstStyle/>
          <a:p>
            <a:r>
              <a:rPr lang="zh-CN" altLang="en-US" sz="2400" b="1">
                <a:solidFill>
                  <a:srgbClr val="FF0000"/>
                </a:solidFill>
                <a:effectLst>
                  <a:outerShdw blurRad="38100" dist="38100" dir="2700000" algn="tl">
                    <a:srgbClr val="C0C0C0"/>
                  </a:outerShdw>
                </a:effectLst>
              </a:rPr>
              <a:t>特征方程中无时滞环节存在。</a:t>
            </a:r>
          </a:p>
        </p:txBody>
      </p:sp>
    </p:spTree>
  </p:cSld>
  <p:clrMapOvr>
    <a:masterClrMapping/>
  </p:clrMapOvr>
  <p:transition>
    <p:comb/>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Text Box 3"/>
          <p:cNvSpPr txBox="1">
            <a:spLocks noChangeArrowheads="1"/>
          </p:cNvSpPr>
          <p:nvPr/>
        </p:nvSpPr>
        <p:spPr bwMode="auto">
          <a:xfrm>
            <a:off x="879475" y="1289050"/>
            <a:ext cx="5564188" cy="457200"/>
          </a:xfrm>
          <a:prstGeom prst="rect">
            <a:avLst/>
          </a:prstGeom>
          <a:noFill/>
          <a:ln w="9525">
            <a:noFill/>
            <a:miter lim="800000"/>
            <a:headEnd/>
            <a:tailEnd/>
          </a:ln>
          <a:effectLst/>
        </p:spPr>
        <p:txBody>
          <a:bodyPr>
            <a:spAutoFit/>
          </a:bodyPr>
          <a:lstStyle/>
          <a:p>
            <a:r>
              <a:rPr lang="en-US" altLang="zh-CN" sz="2400" b="1">
                <a:solidFill>
                  <a:srgbClr val="0033CC"/>
                </a:solidFill>
                <a:effectLst>
                  <a:outerShdw blurRad="38100" dist="38100" dir="2700000" algn="tl">
                    <a:srgbClr val="C0C0C0"/>
                  </a:outerShdw>
                </a:effectLst>
              </a:rPr>
              <a:t>3</a:t>
            </a:r>
            <a:r>
              <a:rPr lang="zh-CN" altLang="en-US" sz="2400" b="1">
                <a:solidFill>
                  <a:srgbClr val="0033CC"/>
                </a:solidFill>
                <a:effectLst>
                  <a:outerShdw blurRad="38100" dist="38100" dir="2700000" algn="tl">
                    <a:srgbClr val="C0C0C0"/>
                  </a:outerShdw>
                </a:effectLst>
              </a:rPr>
              <a:t>、数字</a:t>
            </a:r>
            <a:r>
              <a:rPr lang="en-US" altLang="zh-CN" sz="2400" b="1">
                <a:solidFill>
                  <a:srgbClr val="0033CC"/>
                </a:solidFill>
                <a:effectLst>
                  <a:outerShdw blurRad="38100" dist="38100" dir="2700000" algn="tl">
                    <a:srgbClr val="C0C0C0"/>
                  </a:outerShdw>
                </a:effectLst>
              </a:rPr>
              <a:t>Smith</a:t>
            </a:r>
            <a:r>
              <a:rPr lang="zh-CN" altLang="en-US" sz="2400" b="1">
                <a:solidFill>
                  <a:srgbClr val="0033CC"/>
                </a:solidFill>
                <a:effectLst>
                  <a:outerShdw blurRad="38100" dist="38100" dir="2700000" algn="tl">
                    <a:srgbClr val="C0C0C0"/>
                  </a:outerShdw>
                </a:effectLst>
              </a:rPr>
              <a:t>预估控制系统的设计</a:t>
            </a:r>
          </a:p>
        </p:txBody>
      </p:sp>
      <p:graphicFrame>
        <p:nvGraphicFramePr>
          <p:cNvPr id="141318" name="Object 6"/>
          <p:cNvGraphicFramePr>
            <a:graphicFrameLocks noChangeAspect="1"/>
          </p:cNvGraphicFramePr>
          <p:nvPr/>
        </p:nvGraphicFramePr>
        <p:xfrm>
          <a:off x="5219700" y="3500438"/>
          <a:ext cx="647700" cy="314325"/>
        </p:xfrm>
        <a:graphic>
          <a:graphicData uri="http://schemas.openxmlformats.org/presentationml/2006/ole">
            <mc:AlternateContent xmlns:mc="http://schemas.openxmlformats.org/markup-compatibility/2006">
              <mc:Choice xmlns:v="urn:schemas-microsoft-com:vml" Requires="v">
                <p:oleObj spid="_x0000_s141360" name="Equation" r:id="rId3" imgW="380835" imgH="203112" progId="Equation.DSMT4">
                  <p:embed/>
                </p:oleObj>
              </mc:Choice>
              <mc:Fallback>
                <p:oleObj name="Equation" r:id="rId3" imgW="380835" imgH="203112"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3500438"/>
                        <a:ext cx="64770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9" name="Object 7"/>
          <p:cNvGraphicFramePr>
            <a:graphicFrameLocks noChangeAspect="1"/>
          </p:cNvGraphicFramePr>
          <p:nvPr/>
        </p:nvGraphicFramePr>
        <p:xfrm>
          <a:off x="1679575" y="5373688"/>
          <a:ext cx="3640138" cy="790575"/>
        </p:xfrm>
        <a:graphic>
          <a:graphicData uri="http://schemas.openxmlformats.org/presentationml/2006/ole">
            <mc:AlternateContent xmlns:mc="http://schemas.openxmlformats.org/markup-compatibility/2006">
              <mc:Choice xmlns:v="urn:schemas-microsoft-com:vml" Requires="v">
                <p:oleObj spid="_x0000_s141361" name="Equation" r:id="rId5" imgW="1752600" imgH="419100" progId="Equation.DSMT4">
                  <p:embed/>
                </p:oleObj>
              </mc:Choice>
              <mc:Fallback>
                <p:oleObj name="Equation" r:id="rId5" imgW="1752600" imgH="419100"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9575" y="5373688"/>
                        <a:ext cx="3640138"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20" name="Text Box 8"/>
          <p:cNvSpPr txBox="1">
            <a:spLocks noChangeArrowheads="1"/>
          </p:cNvSpPr>
          <p:nvPr/>
        </p:nvSpPr>
        <p:spPr bwMode="auto">
          <a:xfrm>
            <a:off x="900113" y="4724400"/>
            <a:ext cx="3959225" cy="457200"/>
          </a:xfrm>
          <a:prstGeom prst="rect">
            <a:avLst/>
          </a:prstGeom>
          <a:noFill/>
          <a:ln w="9525">
            <a:noFill/>
            <a:miter lim="800000"/>
            <a:headEnd/>
            <a:tailEnd/>
          </a:ln>
          <a:effectLst/>
        </p:spPr>
        <p:txBody>
          <a:bodyPr>
            <a:spAutoFit/>
          </a:bodyPr>
          <a:lstStyle/>
          <a:p>
            <a:r>
              <a:rPr lang="zh-CN" altLang="en-US" sz="2400" b="1">
                <a:solidFill>
                  <a:srgbClr val="FF0000"/>
                </a:solidFill>
                <a:effectLst>
                  <a:outerShdw blurRad="38100" dist="38100" dir="2700000" algn="tl">
                    <a:srgbClr val="C0C0C0"/>
                  </a:outerShdw>
                </a:effectLst>
              </a:rPr>
              <a:t>整个控制器模型为：</a:t>
            </a:r>
          </a:p>
        </p:txBody>
      </p:sp>
      <p:pic>
        <p:nvPicPr>
          <p:cNvPr id="141321" name="Picture 9"/>
          <p:cNvPicPr>
            <a:picLocks noChangeAspect="1" noChangeArrowheads="1"/>
          </p:cNvPicPr>
          <p:nvPr/>
        </p:nvPicPr>
        <p:blipFill>
          <a:blip r:embed="rId7" cstate="print"/>
          <a:srcRect/>
          <a:stretch>
            <a:fillRect/>
          </a:stretch>
        </p:blipFill>
        <p:spPr bwMode="auto">
          <a:xfrm>
            <a:off x="539750" y="1989138"/>
            <a:ext cx="8064500" cy="2559050"/>
          </a:xfrm>
          <a:prstGeom prst="rect">
            <a:avLst/>
          </a:prstGeom>
          <a:noFill/>
        </p:spPr>
      </p:pic>
    </p:spTree>
  </p:cSld>
  <p:clrMapOvr>
    <a:masterClrMapping/>
  </p:clrMapOvr>
  <p:transition>
    <p:comb/>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879475" y="1289050"/>
            <a:ext cx="5564188" cy="457200"/>
          </a:xfrm>
          <a:prstGeom prst="rect">
            <a:avLst/>
          </a:prstGeom>
          <a:noFill/>
          <a:ln w="9525">
            <a:noFill/>
            <a:miter lim="800000"/>
            <a:headEnd/>
            <a:tailEnd/>
          </a:ln>
          <a:effectLst/>
        </p:spPr>
        <p:txBody>
          <a:bodyPr>
            <a:spAutoFit/>
          </a:bodyPr>
          <a:lstStyle/>
          <a:p>
            <a:r>
              <a:rPr lang="en-US" altLang="zh-CN" sz="2400" b="1">
                <a:solidFill>
                  <a:srgbClr val="0033CC"/>
                </a:solidFill>
                <a:effectLst>
                  <a:outerShdw blurRad="38100" dist="38100" dir="2700000" algn="tl">
                    <a:srgbClr val="C0C0C0"/>
                  </a:outerShdw>
                </a:effectLst>
              </a:rPr>
              <a:t>4</a:t>
            </a:r>
            <a:r>
              <a:rPr lang="zh-CN" altLang="en-US" sz="2400" b="1">
                <a:solidFill>
                  <a:srgbClr val="0033CC"/>
                </a:solidFill>
                <a:effectLst>
                  <a:outerShdw blurRad="38100" dist="38100" dir="2700000" algn="tl">
                    <a:srgbClr val="C0C0C0"/>
                  </a:outerShdw>
                </a:effectLst>
              </a:rPr>
              <a:t>、</a:t>
            </a:r>
            <a:r>
              <a:rPr lang="en-US" altLang="zh-CN" sz="2400" b="1">
                <a:solidFill>
                  <a:srgbClr val="0033CC"/>
                </a:solidFill>
                <a:effectLst>
                  <a:outerShdw blurRad="38100" dist="38100" dir="2700000" algn="tl">
                    <a:srgbClr val="C0C0C0"/>
                  </a:outerShdw>
                </a:effectLst>
              </a:rPr>
              <a:t>Smith</a:t>
            </a:r>
            <a:r>
              <a:rPr lang="zh-CN" altLang="en-US" sz="2400" b="1">
                <a:solidFill>
                  <a:srgbClr val="0033CC"/>
                </a:solidFill>
                <a:effectLst>
                  <a:outerShdw blurRad="38100" dist="38100" dir="2700000" algn="tl">
                    <a:srgbClr val="C0C0C0"/>
                  </a:outerShdw>
                </a:effectLst>
              </a:rPr>
              <a:t>预估控制算法的工程化改进</a:t>
            </a:r>
          </a:p>
        </p:txBody>
      </p:sp>
      <p:sp>
        <p:nvSpPr>
          <p:cNvPr id="140291" name="Text Box 3"/>
          <p:cNvSpPr txBox="1">
            <a:spLocks noChangeArrowheads="1"/>
          </p:cNvSpPr>
          <p:nvPr/>
        </p:nvSpPr>
        <p:spPr bwMode="auto">
          <a:xfrm>
            <a:off x="950913" y="1936750"/>
            <a:ext cx="5926137" cy="457200"/>
          </a:xfrm>
          <a:prstGeom prst="rect">
            <a:avLst/>
          </a:prstGeom>
          <a:noFill/>
          <a:ln w="9525">
            <a:noFill/>
            <a:miter lim="800000"/>
            <a:headEnd/>
            <a:tailEnd/>
          </a:ln>
          <a:effectLst/>
        </p:spPr>
        <p:txBody>
          <a:bodyPr>
            <a:spAutoFit/>
          </a:bodyPr>
          <a:lstStyle/>
          <a:p>
            <a:r>
              <a:rPr lang="zh-CN" altLang="en-US" sz="2400" b="1">
                <a:solidFill>
                  <a:srgbClr val="1E86B4"/>
                </a:solidFill>
                <a:effectLst>
                  <a:outerShdw blurRad="38100" dist="38100" dir="2700000" algn="tl">
                    <a:srgbClr val="C0C0C0"/>
                  </a:outerShdw>
                </a:effectLst>
              </a:rPr>
              <a:t>（</a:t>
            </a:r>
            <a:r>
              <a:rPr lang="en-US" altLang="zh-CN" sz="2400" b="1">
                <a:solidFill>
                  <a:srgbClr val="1E86B4"/>
                </a:solidFill>
                <a:effectLst>
                  <a:outerShdw blurRad="38100" dist="38100" dir="2700000" algn="tl">
                    <a:srgbClr val="C0C0C0"/>
                  </a:outerShdw>
                </a:effectLst>
              </a:rPr>
              <a:t>1</a:t>
            </a:r>
            <a:r>
              <a:rPr lang="zh-CN" altLang="en-US" sz="2400" b="1">
                <a:solidFill>
                  <a:srgbClr val="1E86B4"/>
                </a:solidFill>
                <a:effectLst>
                  <a:outerShdw blurRad="38100" dist="38100" dir="2700000" algn="tl">
                    <a:srgbClr val="C0C0C0"/>
                  </a:outerShdw>
                </a:effectLst>
              </a:rPr>
              <a:t>）</a:t>
            </a:r>
            <a:r>
              <a:rPr lang="en-US" altLang="zh-CN" sz="2400" b="1">
                <a:solidFill>
                  <a:srgbClr val="1E86B4"/>
                </a:solidFill>
                <a:effectLst>
                  <a:outerShdw blurRad="38100" dist="38100" dir="2700000" algn="tl">
                    <a:srgbClr val="C0C0C0"/>
                  </a:outerShdw>
                </a:effectLst>
              </a:rPr>
              <a:t>Smith</a:t>
            </a:r>
            <a:r>
              <a:rPr lang="zh-CN" altLang="en-US" sz="2400" b="1">
                <a:solidFill>
                  <a:srgbClr val="1E86B4"/>
                </a:solidFill>
                <a:effectLst>
                  <a:outerShdw blurRad="38100" dist="38100" dir="2700000" algn="tl">
                    <a:srgbClr val="C0C0C0"/>
                  </a:outerShdw>
                </a:effectLst>
              </a:rPr>
              <a:t>预估器的完全抗干扰改进</a:t>
            </a:r>
          </a:p>
        </p:txBody>
      </p:sp>
      <p:pic>
        <p:nvPicPr>
          <p:cNvPr id="140292" name="Picture 4"/>
          <p:cNvPicPr>
            <a:picLocks noChangeAspect="1" noChangeArrowheads="1"/>
          </p:cNvPicPr>
          <p:nvPr/>
        </p:nvPicPr>
        <p:blipFill>
          <a:blip r:embed="rId2" cstate="print"/>
          <a:srcRect/>
          <a:stretch>
            <a:fillRect/>
          </a:stretch>
        </p:blipFill>
        <p:spPr bwMode="auto">
          <a:xfrm>
            <a:off x="1116013" y="2708275"/>
            <a:ext cx="7200900" cy="2840038"/>
          </a:xfrm>
          <a:prstGeom prst="rect">
            <a:avLst/>
          </a:prstGeom>
          <a:noFill/>
          <a:ln w="9525">
            <a:noFill/>
            <a:miter lim="800000"/>
            <a:headEnd/>
            <a:tailEnd/>
          </a:ln>
        </p:spPr>
      </p:pic>
      <p:sp>
        <p:nvSpPr>
          <p:cNvPr id="140293" name="Line 5"/>
          <p:cNvSpPr>
            <a:spLocks noChangeShapeType="1"/>
          </p:cNvSpPr>
          <p:nvPr/>
        </p:nvSpPr>
        <p:spPr bwMode="auto">
          <a:xfrm flipH="1">
            <a:off x="3851275" y="3213100"/>
            <a:ext cx="360363" cy="720725"/>
          </a:xfrm>
          <a:prstGeom prst="line">
            <a:avLst/>
          </a:prstGeom>
          <a:noFill/>
          <a:ln w="9525">
            <a:solidFill>
              <a:srgbClr val="FF0000"/>
            </a:solidFill>
            <a:round/>
            <a:headEnd/>
            <a:tailEnd type="triangle" w="med" len="med"/>
          </a:ln>
          <a:effectLst/>
        </p:spPr>
        <p:txBody>
          <a:bodyPr/>
          <a:lstStyle/>
          <a:p>
            <a:endParaRPr lang="zh-CN" altLang="en-US"/>
          </a:p>
        </p:txBody>
      </p:sp>
      <p:sp>
        <p:nvSpPr>
          <p:cNvPr id="140294" name="Text Box 6"/>
          <p:cNvSpPr txBox="1">
            <a:spLocks noChangeArrowheads="1"/>
          </p:cNvSpPr>
          <p:nvPr/>
        </p:nvSpPr>
        <p:spPr bwMode="auto">
          <a:xfrm>
            <a:off x="3832225" y="2714625"/>
            <a:ext cx="1098550" cy="366713"/>
          </a:xfrm>
          <a:prstGeom prst="rect">
            <a:avLst/>
          </a:prstGeom>
          <a:noFill/>
          <a:ln w="9525">
            <a:noFill/>
            <a:miter lim="800000"/>
            <a:headEnd/>
            <a:tailEnd/>
          </a:ln>
          <a:effectLst/>
        </p:spPr>
        <p:txBody>
          <a:bodyPr wrap="none">
            <a:spAutoFit/>
          </a:bodyPr>
          <a:lstStyle/>
          <a:p>
            <a:r>
              <a:rPr lang="zh-CN" altLang="en-US" sz="1800" b="1">
                <a:solidFill>
                  <a:srgbClr val="FF0000"/>
                </a:solidFill>
                <a:effectLst>
                  <a:outerShdw blurRad="38100" dist="38100" dir="2700000" algn="tl">
                    <a:srgbClr val="C0C0C0"/>
                  </a:outerShdw>
                </a:effectLst>
              </a:rPr>
              <a:t>新增环节</a:t>
            </a:r>
          </a:p>
        </p:txBody>
      </p:sp>
    </p:spTree>
  </p:cSld>
  <p:clrMapOvr>
    <a:masterClrMapping/>
  </p:clrMapOvr>
  <p:transition>
    <p:comb/>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808038" y="1249363"/>
            <a:ext cx="5419725"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假设建立的对象模型是准确的，并且</a:t>
            </a:r>
          </a:p>
        </p:txBody>
      </p:sp>
      <p:sp>
        <p:nvSpPr>
          <p:cNvPr id="139268" name="Rectangle 4"/>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9267" name="Object 3"/>
          <p:cNvGraphicFramePr>
            <a:graphicFrameLocks noChangeAspect="1"/>
          </p:cNvGraphicFramePr>
          <p:nvPr/>
        </p:nvGraphicFramePr>
        <p:xfrm>
          <a:off x="1763713" y="1844675"/>
          <a:ext cx="2089150" cy="522288"/>
        </p:xfrm>
        <a:graphic>
          <a:graphicData uri="http://schemas.openxmlformats.org/presentationml/2006/ole">
            <mc:AlternateContent xmlns:mc="http://schemas.openxmlformats.org/markup-compatibility/2006">
              <mc:Choice xmlns:v="urn:schemas-microsoft-com:vml" Requires="v">
                <p:oleObj spid="_x0000_s139401" name="Equation" r:id="rId3" imgW="914400" imgH="228600" progId="Equation.DSMT4">
                  <p:embed/>
                </p:oleObj>
              </mc:Choice>
              <mc:Fallback>
                <p:oleObj name="Equation" r:id="rId3" imgW="914400" imgH="228600" progId="Equation.DSMT4">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844675"/>
                        <a:ext cx="208915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0"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9269" name="Object 5"/>
          <p:cNvGraphicFramePr>
            <a:graphicFrameLocks noChangeAspect="1"/>
          </p:cNvGraphicFramePr>
          <p:nvPr/>
        </p:nvGraphicFramePr>
        <p:xfrm>
          <a:off x="4500563" y="1844675"/>
          <a:ext cx="935037" cy="457200"/>
        </p:xfrm>
        <a:graphic>
          <a:graphicData uri="http://schemas.openxmlformats.org/presentationml/2006/ole">
            <mc:AlternateContent xmlns:mc="http://schemas.openxmlformats.org/markup-compatibility/2006">
              <mc:Choice xmlns:v="urn:schemas-microsoft-com:vml" Requires="v">
                <p:oleObj spid="_x0000_s139402" name="Equation" r:id="rId5" imgW="406048" imgH="203024" progId="Equation.DSMT4">
                  <p:embed/>
                </p:oleObj>
              </mc:Choice>
              <mc:Fallback>
                <p:oleObj name="Equation" r:id="rId5" imgW="406048" imgH="203024" progId="Equation.DSMT4">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844675"/>
                        <a:ext cx="9350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2" name="Rectangle 8"/>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9271" name="Object 7"/>
          <p:cNvGraphicFramePr>
            <a:graphicFrameLocks noChangeAspect="1"/>
          </p:cNvGraphicFramePr>
          <p:nvPr/>
        </p:nvGraphicFramePr>
        <p:xfrm>
          <a:off x="1116013" y="2924175"/>
          <a:ext cx="6840537" cy="982663"/>
        </p:xfrm>
        <a:graphic>
          <a:graphicData uri="http://schemas.openxmlformats.org/presentationml/2006/ole">
            <mc:AlternateContent xmlns:mc="http://schemas.openxmlformats.org/markup-compatibility/2006">
              <mc:Choice xmlns:v="urn:schemas-microsoft-com:vml" Requires="v">
                <p:oleObj spid="_x0000_s139403" name="Equation" r:id="rId7" imgW="3517900" imgH="508000" progId="Equation.DSMT4">
                  <p:embed/>
                </p:oleObj>
              </mc:Choice>
              <mc:Fallback>
                <p:oleObj name="Equation" r:id="rId7" imgW="3517900" imgH="508000" progId="Equation.DSMT4">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2924175"/>
                        <a:ext cx="6840537"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3" name="Text Box 9"/>
          <p:cNvSpPr txBox="1">
            <a:spLocks noChangeArrowheads="1"/>
          </p:cNvSpPr>
          <p:nvPr/>
        </p:nvSpPr>
        <p:spPr bwMode="auto">
          <a:xfrm>
            <a:off x="879475" y="3984625"/>
            <a:ext cx="4556125" cy="396875"/>
          </a:xfrm>
          <a:prstGeom prst="rect">
            <a:avLst/>
          </a:prstGeom>
          <a:noFill/>
          <a:ln w="9525">
            <a:noFill/>
            <a:miter lim="800000"/>
            <a:headEnd/>
            <a:tailEnd/>
          </a:ln>
          <a:effectLst/>
        </p:spPr>
        <p:txBody>
          <a:bodyPr>
            <a:spAutoFit/>
          </a:bodyPr>
          <a:lstStyle/>
          <a:p>
            <a:r>
              <a:rPr lang="zh-CN" altLang="en-US" b="1">
                <a:solidFill>
                  <a:srgbClr val="FF0000"/>
                </a:solidFill>
                <a:effectLst>
                  <a:outerShdw blurRad="38100" dist="38100" dir="2700000" algn="tl">
                    <a:srgbClr val="C0C0C0"/>
                  </a:outerShdw>
                </a:effectLst>
              </a:rPr>
              <a:t>为了使系统能完全抗干扰，使得</a:t>
            </a:r>
          </a:p>
        </p:txBody>
      </p:sp>
      <p:sp>
        <p:nvSpPr>
          <p:cNvPr id="139275" name="Rectangle 11"/>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9274" name="Object 10"/>
          <p:cNvGraphicFramePr>
            <a:graphicFrameLocks noChangeAspect="1"/>
          </p:cNvGraphicFramePr>
          <p:nvPr/>
        </p:nvGraphicFramePr>
        <p:xfrm>
          <a:off x="1476375" y="4581525"/>
          <a:ext cx="5184775" cy="538163"/>
        </p:xfrm>
        <a:graphic>
          <a:graphicData uri="http://schemas.openxmlformats.org/presentationml/2006/ole">
            <mc:AlternateContent xmlns:mc="http://schemas.openxmlformats.org/markup-compatibility/2006">
              <mc:Choice xmlns:v="urn:schemas-microsoft-com:vml" Requires="v">
                <p:oleObj spid="_x0000_s139404" name="Equation" r:id="rId9" imgW="2476500" imgH="254000" progId="Equation.DSMT4">
                  <p:embed/>
                </p:oleObj>
              </mc:Choice>
              <mc:Fallback>
                <p:oleObj name="Equation" r:id="rId9" imgW="2476500" imgH="254000" progId="Equation.DSMT4">
                  <p:embed/>
                  <p:pic>
                    <p:nvPicPr>
                      <p:cNvPr id="0" name="Picture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4581525"/>
                        <a:ext cx="5184775"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7" name="Rectangle 13"/>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9276" name="Object 12"/>
          <p:cNvGraphicFramePr>
            <a:graphicFrameLocks noChangeAspect="1"/>
          </p:cNvGraphicFramePr>
          <p:nvPr/>
        </p:nvGraphicFramePr>
        <p:xfrm>
          <a:off x="2843213" y="5373688"/>
          <a:ext cx="3455987" cy="868362"/>
        </p:xfrm>
        <a:graphic>
          <a:graphicData uri="http://schemas.openxmlformats.org/presentationml/2006/ole">
            <mc:AlternateContent xmlns:mc="http://schemas.openxmlformats.org/markup-compatibility/2006">
              <mc:Choice xmlns:v="urn:schemas-microsoft-com:vml" Requires="v">
                <p:oleObj spid="_x0000_s139405" name="Equation" r:id="rId11" imgW="1930400" imgH="482600" progId="Equation.DSMT4">
                  <p:embed/>
                </p:oleObj>
              </mc:Choice>
              <mc:Fallback>
                <p:oleObj name="Equation" r:id="rId11" imgW="1930400" imgH="482600" progId="Equation.DSMT4">
                  <p:embed/>
                  <p:pic>
                    <p:nvPicPr>
                      <p:cNvPr id="0" name="Picture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213" y="5373688"/>
                        <a:ext cx="3455987"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8" name="Text Box 14"/>
          <p:cNvSpPr txBox="1">
            <a:spLocks noChangeArrowheads="1"/>
          </p:cNvSpPr>
          <p:nvPr/>
        </p:nvSpPr>
        <p:spPr bwMode="auto">
          <a:xfrm>
            <a:off x="1095375" y="5594350"/>
            <a:ext cx="1028700" cy="396875"/>
          </a:xfrm>
          <a:prstGeom prst="rect">
            <a:avLst/>
          </a:prstGeom>
          <a:noFill/>
          <a:ln w="9525">
            <a:noFill/>
            <a:miter lim="800000"/>
            <a:headEnd/>
            <a:tailEnd/>
          </a:ln>
          <a:effectLst/>
        </p:spPr>
        <p:txBody>
          <a:bodyPr>
            <a:spAutoFit/>
          </a:bodyPr>
          <a:lstStyle/>
          <a:p>
            <a:r>
              <a:rPr lang="zh-CN" altLang="en-US" b="1">
                <a:solidFill>
                  <a:srgbClr val="FF0000"/>
                </a:solidFill>
                <a:effectLst>
                  <a:outerShdw blurRad="38100" dist="38100" dir="2700000" algn="tl">
                    <a:srgbClr val="C0C0C0"/>
                  </a:outerShdw>
                </a:effectLst>
              </a:rPr>
              <a:t>即</a:t>
            </a:r>
          </a:p>
        </p:txBody>
      </p:sp>
      <p:sp>
        <p:nvSpPr>
          <p:cNvPr id="139279" name="Text Box 15"/>
          <p:cNvSpPr txBox="1">
            <a:spLocks noChangeArrowheads="1"/>
          </p:cNvSpPr>
          <p:nvPr/>
        </p:nvSpPr>
        <p:spPr bwMode="auto">
          <a:xfrm>
            <a:off x="879475" y="2400300"/>
            <a:ext cx="2613025"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对于干扰信号</a:t>
            </a:r>
          </a:p>
        </p:txBody>
      </p:sp>
      <p:sp>
        <p:nvSpPr>
          <p:cNvPr id="139281" name="Rectangle 17"/>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9280" name="Object 16"/>
          <p:cNvGraphicFramePr>
            <a:graphicFrameLocks noChangeAspect="1"/>
          </p:cNvGraphicFramePr>
          <p:nvPr/>
        </p:nvGraphicFramePr>
        <p:xfrm>
          <a:off x="2627313" y="2492375"/>
          <a:ext cx="647700" cy="349250"/>
        </p:xfrm>
        <a:graphic>
          <a:graphicData uri="http://schemas.openxmlformats.org/presentationml/2006/ole">
            <mc:AlternateContent xmlns:mc="http://schemas.openxmlformats.org/markup-compatibility/2006">
              <mc:Choice xmlns:v="urn:schemas-microsoft-com:vml" Requires="v">
                <p:oleObj spid="_x0000_s139406" name="Equation" r:id="rId13" imgW="368140" imgH="203112" progId="Equation.DSMT4">
                  <p:embed/>
                </p:oleObj>
              </mc:Choice>
              <mc:Fallback>
                <p:oleObj name="Equation" r:id="rId13" imgW="368140" imgH="203112" progId="Equation.DSMT4">
                  <p:embed/>
                  <p:pic>
                    <p:nvPicPr>
                      <p:cNvPr id="0" name="Picture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7313" y="2492375"/>
                        <a:ext cx="6477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1116013" y="1700213"/>
            <a:ext cx="1871662"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此时，对于</a:t>
            </a:r>
          </a:p>
        </p:txBody>
      </p:sp>
      <p:sp>
        <p:nvSpPr>
          <p:cNvPr id="138244" name="Rectangle 4"/>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8243" name="Object 3"/>
          <p:cNvGraphicFramePr>
            <a:graphicFrameLocks noChangeAspect="1"/>
          </p:cNvGraphicFramePr>
          <p:nvPr/>
        </p:nvGraphicFramePr>
        <p:xfrm>
          <a:off x="3203575" y="1484313"/>
          <a:ext cx="4176713" cy="917575"/>
        </p:xfrm>
        <a:graphic>
          <a:graphicData uri="http://schemas.openxmlformats.org/presentationml/2006/ole">
            <mc:AlternateContent xmlns:mc="http://schemas.openxmlformats.org/markup-compatibility/2006">
              <mc:Choice xmlns:v="urn:schemas-microsoft-com:vml" Requires="v">
                <p:oleObj spid="_x0000_s138287" name="Equation" r:id="rId3" imgW="2120900" imgH="469900" progId="Equation.DSMT4">
                  <p:embed/>
                </p:oleObj>
              </mc:Choice>
              <mc:Fallback>
                <p:oleObj name="Equation" r:id="rId3" imgW="2120900" imgH="469900" progId="Equation.DSMT4">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484313"/>
                        <a:ext cx="4176713"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45" name="Text Box 5"/>
          <p:cNvSpPr txBox="1">
            <a:spLocks noChangeArrowheads="1"/>
          </p:cNvSpPr>
          <p:nvPr/>
        </p:nvSpPr>
        <p:spPr bwMode="auto">
          <a:xfrm>
            <a:off x="1166813" y="3049588"/>
            <a:ext cx="1101725"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有</a:t>
            </a:r>
          </a:p>
        </p:txBody>
      </p:sp>
      <p:sp>
        <p:nvSpPr>
          <p:cNvPr id="138247" name="Rectangle 7"/>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8246" name="Object 6"/>
          <p:cNvGraphicFramePr>
            <a:graphicFrameLocks noChangeAspect="1"/>
          </p:cNvGraphicFramePr>
          <p:nvPr/>
        </p:nvGraphicFramePr>
        <p:xfrm>
          <a:off x="2411413" y="2852738"/>
          <a:ext cx="2879725" cy="935037"/>
        </p:xfrm>
        <a:graphic>
          <a:graphicData uri="http://schemas.openxmlformats.org/presentationml/2006/ole">
            <mc:AlternateContent xmlns:mc="http://schemas.openxmlformats.org/markup-compatibility/2006">
              <mc:Choice xmlns:v="urn:schemas-microsoft-com:vml" Requires="v">
                <p:oleObj spid="_x0000_s138288" name="Equation" r:id="rId5" imgW="1497950" imgH="482391" progId="Equation.DSMT4">
                  <p:embed/>
                </p:oleObj>
              </mc:Choice>
              <mc:Fallback>
                <p:oleObj name="Equation" r:id="rId5" imgW="1497950" imgH="482391" progId="Equation.DSMT4">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2852738"/>
                        <a:ext cx="2879725"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48" name="Text Box 8"/>
          <p:cNvSpPr txBox="1">
            <a:spLocks noChangeArrowheads="1"/>
          </p:cNvSpPr>
          <p:nvPr/>
        </p:nvSpPr>
        <p:spPr bwMode="auto">
          <a:xfrm>
            <a:off x="1187450" y="4292600"/>
            <a:ext cx="5545138" cy="396875"/>
          </a:xfrm>
          <a:prstGeom prst="rect">
            <a:avLst/>
          </a:prstGeom>
          <a:noFill/>
          <a:ln w="9525">
            <a:noFill/>
            <a:miter lim="800000"/>
            <a:headEnd/>
            <a:tailEnd/>
          </a:ln>
          <a:effectLst/>
        </p:spPr>
        <p:txBody>
          <a:bodyPr>
            <a:spAutoFit/>
          </a:bodyPr>
          <a:lstStyle/>
          <a:p>
            <a:r>
              <a:rPr lang="zh-CN" altLang="en-US" b="1">
                <a:solidFill>
                  <a:srgbClr val="FF0000"/>
                </a:solidFill>
                <a:effectLst>
                  <a:outerShdw blurRad="38100" dist="38100" dir="2700000" algn="tl">
                    <a:srgbClr val="C0C0C0"/>
                  </a:outerShdw>
                </a:effectLst>
              </a:rPr>
              <a:t>可以实现完全跟踪或完全无偏差控制。</a:t>
            </a:r>
          </a:p>
        </p:txBody>
      </p:sp>
    </p:spTree>
  </p:cSld>
  <p:clrMapOvr>
    <a:masterClrMapping/>
  </p:clrMapOvr>
  <p:transition>
    <p:push/>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1166813" y="1392238"/>
            <a:ext cx="2684462" cy="396875"/>
          </a:xfrm>
          <a:prstGeom prst="rect">
            <a:avLst/>
          </a:prstGeom>
          <a:noFill/>
          <a:ln w="9525">
            <a:noFill/>
            <a:miter lim="800000"/>
            <a:headEnd/>
            <a:tailEnd/>
          </a:ln>
          <a:effectLst/>
        </p:spPr>
        <p:txBody>
          <a:bodyPr>
            <a:spAutoFit/>
          </a:bodyPr>
          <a:lstStyle/>
          <a:p>
            <a:r>
              <a:rPr lang="zh-CN" altLang="en-US" b="1">
                <a:effectLst>
                  <a:outerShdw blurRad="38100" dist="38100" dir="2700000" algn="tl">
                    <a:srgbClr val="C0C0C0"/>
                  </a:outerShdw>
                </a:effectLst>
              </a:rPr>
              <a:t>对干扰信号</a:t>
            </a:r>
          </a:p>
        </p:txBody>
      </p:sp>
      <p:sp>
        <p:nvSpPr>
          <p:cNvPr id="137220" name="Rectangle 4"/>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lgn="ctr"/>
            <a:endParaRPr lang="zh-CN" altLang="zh-CN" sz="2400"/>
          </a:p>
        </p:txBody>
      </p:sp>
      <p:graphicFrame>
        <p:nvGraphicFramePr>
          <p:cNvPr id="137219" name="Object 3"/>
          <p:cNvGraphicFramePr>
            <a:graphicFrameLocks noChangeAspect="1"/>
          </p:cNvGraphicFramePr>
          <p:nvPr/>
        </p:nvGraphicFramePr>
        <p:xfrm>
          <a:off x="2700338" y="1412875"/>
          <a:ext cx="792162" cy="406400"/>
        </p:xfrm>
        <a:graphic>
          <a:graphicData uri="http://schemas.openxmlformats.org/presentationml/2006/ole">
            <mc:AlternateContent xmlns:mc="http://schemas.openxmlformats.org/markup-compatibility/2006">
              <mc:Choice xmlns:v="urn:schemas-microsoft-com:vml" Requires="v">
                <p:oleObj spid="_x0000_s137306" name="Equation" r:id="rId3" imgW="393529" imgH="203112" progId="Equation.DSMT4">
                  <p:embed/>
                </p:oleObj>
              </mc:Choice>
              <mc:Fallback>
                <p:oleObj name="Equation" r:id="rId3" imgW="393529" imgH="203112"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412875"/>
                        <a:ext cx="79216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222"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7221" name="Object 5"/>
          <p:cNvGraphicFramePr>
            <a:graphicFrameLocks noChangeAspect="1"/>
          </p:cNvGraphicFramePr>
          <p:nvPr/>
        </p:nvGraphicFramePr>
        <p:xfrm>
          <a:off x="1403350" y="2133600"/>
          <a:ext cx="5689600" cy="990600"/>
        </p:xfrm>
        <a:graphic>
          <a:graphicData uri="http://schemas.openxmlformats.org/presentationml/2006/ole">
            <mc:AlternateContent xmlns:mc="http://schemas.openxmlformats.org/markup-compatibility/2006">
              <mc:Choice xmlns:v="urn:schemas-microsoft-com:vml" Requires="v">
                <p:oleObj spid="_x0000_s137307" name="Equation" r:id="rId5" imgW="2794000" imgH="482600" progId="Equation.DSMT4">
                  <p:embed/>
                </p:oleObj>
              </mc:Choice>
              <mc:Fallback>
                <p:oleObj name="Equation" r:id="rId5" imgW="2794000" imgH="482600" progId="Equation.DSMT4">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133600"/>
                        <a:ext cx="56896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223" name="Text Box 7"/>
          <p:cNvSpPr txBox="1">
            <a:spLocks noChangeArrowheads="1"/>
          </p:cNvSpPr>
          <p:nvPr/>
        </p:nvSpPr>
        <p:spPr bwMode="auto">
          <a:xfrm>
            <a:off x="971550" y="3500438"/>
            <a:ext cx="4895850" cy="396875"/>
          </a:xfrm>
          <a:prstGeom prst="rect">
            <a:avLst/>
          </a:prstGeom>
          <a:noFill/>
          <a:ln w="9525">
            <a:noFill/>
            <a:miter lim="800000"/>
            <a:headEnd/>
            <a:tailEnd/>
          </a:ln>
          <a:effectLst/>
        </p:spPr>
        <p:txBody>
          <a:bodyPr>
            <a:spAutoFit/>
          </a:bodyPr>
          <a:lstStyle/>
          <a:p>
            <a:r>
              <a:rPr lang="zh-CN" altLang="en-US" b="1">
                <a:solidFill>
                  <a:srgbClr val="FF0000"/>
                </a:solidFill>
                <a:effectLst>
                  <a:outerShdw blurRad="38100" dist="38100" dir="2700000" algn="tl">
                    <a:srgbClr val="C0C0C0"/>
                  </a:outerShdw>
                </a:effectLst>
              </a:rPr>
              <a:t>为了使系统能完全抗干扰，使得</a:t>
            </a:r>
          </a:p>
        </p:txBody>
      </p:sp>
      <p:graphicFrame>
        <p:nvGraphicFramePr>
          <p:cNvPr id="137224" name="Object 8"/>
          <p:cNvGraphicFramePr>
            <a:graphicFrameLocks noChangeAspect="1"/>
          </p:cNvGraphicFramePr>
          <p:nvPr/>
        </p:nvGraphicFramePr>
        <p:xfrm>
          <a:off x="1568450" y="4097338"/>
          <a:ext cx="5184775" cy="538162"/>
        </p:xfrm>
        <a:graphic>
          <a:graphicData uri="http://schemas.openxmlformats.org/presentationml/2006/ole">
            <mc:AlternateContent xmlns:mc="http://schemas.openxmlformats.org/markup-compatibility/2006">
              <mc:Choice xmlns:v="urn:schemas-microsoft-com:vml" Requires="v">
                <p:oleObj spid="_x0000_s137308" name="Equation" r:id="rId7" imgW="2476500" imgH="254000" progId="Equation.DSMT4">
                  <p:embed/>
                </p:oleObj>
              </mc:Choice>
              <mc:Fallback>
                <p:oleObj name="Equation" r:id="rId7" imgW="2476500" imgH="254000" progId="Equation.DSMT4">
                  <p:embed/>
                  <p:pic>
                    <p:nvPicPr>
                      <p:cNvPr id="0"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8450" y="4097338"/>
                        <a:ext cx="5184775"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5" name="Object 9"/>
          <p:cNvGraphicFramePr>
            <a:graphicFrameLocks noChangeAspect="1"/>
          </p:cNvGraphicFramePr>
          <p:nvPr/>
        </p:nvGraphicFramePr>
        <p:xfrm>
          <a:off x="2935288" y="4889500"/>
          <a:ext cx="3455987" cy="868363"/>
        </p:xfrm>
        <a:graphic>
          <a:graphicData uri="http://schemas.openxmlformats.org/presentationml/2006/ole">
            <mc:AlternateContent xmlns:mc="http://schemas.openxmlformats.org/markup-compatibility/2006">
              <mc:Choice xmlns:v="urn:schemas-microsoft-com:vml" Requires="v">
                <p:oleObj spid="_x0000_s137309" name="Equation" r:id="rId9" imgW="1930400" imgH="482600" progId="Equation.DSMT4">
                  <p:embed/>
                </p:oleObj>
              </mc:Choice>
              <mc:Fallback>
                <p:oleObj name="Equation" r:id="rId9" imgW="1930400" imgH="482600" progId="Equation.DSMT4">
                  <p:embed/>
                  <p:pic>
                    <p:nvPicPr>
                      <p:cNvPr id="0" name="Picture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5288" y="4889500"/>
                        <a:ext cx="3455987"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226" name="Text Box 10"/>
          <p:cNvSpPr txBox="1">
            <a:spLocks noChangeArrowheads="1"/>
          </p:cNvSpPr>
          <p:nvPr/>
        </p:nvSpPr>
        <p:spPr bwMode="auto">
          <a:xfrm>
            <a:off x="1187450" y="5110163"/>
            <a:ext cx="1152525" cy="366712"/>
          </a:xfrm>
          <a:prstGeom prst="rect">
            <a:avLst/>
          </a:prstGeom>
          <a:noFill/>
          <a:ln w="9525">
            <a:noFill/>
            <a:miter lim="800000"/>
            <a:headEnd/>
            <a:tailEnd/>
          </a:ln>
          <a:effectLst/>
        </p:spPr>
        <p:txBody>
          <a:bodyPr>
            <a:spAutoFit/>
          </a:bodyPr>
          <a:lstStyle/>
          <a:p>
            <a:r>
              <a:rPr lang="zh-CN" altLang="en-US" sz="1800" b="1">
                <a:solidFill>
                  <a:srgbClr val="FF0000"/>
                </a:solidFill>
                <a:effectLst>
                  <a:outerShdw blurRad="38100" dist="38100" dir="2700000" algn="tl">
                    <a:srgbClr val="C0C0C0"/>
                  </a:outerShdw>
                </a:effectLst>
              </a:rPr>
              <a:t>即</a:t>
            </a:r>
          </a:p>
        </p:txBody>
      </p:sp>
      <p:sp>
        <p:nvSpPr>
          <p:cNvPr id="137227" name="Text Box 11"/>
          <p:cNvSpPr txBox="1">
            <a:spLocks noChangeArrowheads="1"/>
          </p:cNvSpPr>
          <p:nvPr/>
        </p:nvSpPr>
        <p:spPr bwMode="auto">
          <a:xfrm>
            <a:off x="1116013" y="5876925"/>
            <a:ext cx="5040312" cy="396875"/>
          </a:xfrm>
          <a:prstGeom prst="rect">
            <a:avLst/>
          </a:prstGeom>
          <a:noFill/>
          <a:ln w="9525">
            <a:noFill/>
            <a:miter lim="800000"/>
            <a:headEnd/>
            <a:tailEnd/>
          </a:ln>
          <a:effectLst/>
        </p:spPr>
        <p:txBody>
          <a:bodyPr>
            <a:spAutoFit/>
          </a:bodyPr>
          <a:lstStyle/>
          <a:p>
            <a:r>
              <a:rPr lang="zh-CN" altLang="en-US" b="1">
                <a:solidFill>
                  <a:srgbClr val="0033CC"/>
                </a:solidFill>
                <a:effectLst>
                  <a:outerShdw blurRad="38100" dist="38100" dir="2700000" algn="tl">
                    <a:srgbClr val="C0C0C0"/>
                  </a:outerShdw>
                </a:effectLst>
              </a:rPr>
              <a:t>与消除干扰信号</a:t>
            </a:r>
            <a:r>
              <a:rPr lang="en-US" altLang="zh-CN" b="1" i="1">
                <a:solidFill>
                  <a:srgbClr val="0033CC"/>
                </a:solidFill>
                <a:effectLst>
                  <a:outerShdw blurRad="38100" dist="38100" dir="2700000" algn="tl">
                    <a:srgbClr val="C0C0C0"/>
                  </a:outerShdw>
                </a:effectLst>
              </a:rPr>
              <a:t>N</a:t>
            </a:r>
            <a:r>
              <a:rPr lang="en-US" altLang="zh-CN" b="1" baseline="-25000">
                <a:solidFill>
                  <a:srgbClr val="0033CC"/>
                </a:solidFill>
                <a:effectLst>
                  <a:outerShdw blurRad="38100" dist="38100" dir="2700000" algn="tl">
                    <a:srgbClr val="C0C0C0"/>
                  </a:outerShdw>
                </a:effectLst>
              </a:rPr>
              <a:t>1</a:t>
            </a:r>
            <a:r>
              <a:rPr lang="en-US" altLang="zh-CN" b="1">
                <a:solidFill>
                  <a:srgbClr val="0033CC"/>
                </a:solidFill>
                <a:effectLst>
                  <a:outerShdw blurRad="38100" dist="38100" dir="2700000" algn="tl">
                    <a:srgbClr val="C0C0C0"/>
                  </a:outerShdw>
                </a:effectLst>
              </a:rPr>
              <a:t>(</a:t>
            </a:r>
            <a:r>
              <a:rPr lang="en-US" altLang="zh-CN" b="1" i="1">
                <a:solidFill>
                  <a:srgbClr val="0033CC"/>
                </a:solidFill>
                <a:effectLst>
                  <a:outerShdw blurRad="38100" dist="38100" dir="2700000" algn="tl">
                    <a:srgbClr val="C0C0C0"/>
                  </a:outerShdw>
                </a:effectLst>
              </a:rPr>
              <a:t>s</a:t>
            </a:r>
            <a:r>
              <a:rPr lang="en-US" altLang="zh-CN" b="1">
                <a:solidFill>
                  <a:srgbClr val="0033CC"/>
                </a:solidFill>
                <a:effectLst>
                  <a:outerShdw blurRad="38100" dist="38100" dir="2700000" algn="tl">
                    <a:srgbClr val="C0C0C0"/>
                  </a:outerShdw>
                </a:effectLst>
              </a:rPr>
              <a:t>)</a:t>
            </a:r>
            <a:r>
              <a:rPr lang="zh-CN" altLang="en-US" b="1">
                <a:solidFill>
                  <a:srgbClr val="0033CC"/>
                </a:solidFill>
                <a:effectLst>
                  <a:outerShdw blurRad="38100" dist="38100" dir="2700000" algn="tl">
                    <a:srgbClr val="C0C0C0"/>
                  </a:outerShdw>
                </a:effectLst>
              </a:rPr>
              <a:t>时的</a:t>
            </a:r>
            <a:r>
              <a:rPr lang="en-US" altLang="zh-CN" b="1" i="1">
                <a:solidFill>
                  <a:srgbClr val="0033CC"/>
                </a:solidFill>
                <a:effectLst>
                  <a:outerShdw blurRad="38100" dist="38100" dir="2700000" algn="tl">
                    <a:srgbClr val="C0C0C0"/>
                  </a:outerShdw>
                </a:effectLst>
              </a:rPr>
              <a:t>W</a:t>
            </a:r>
            <a:r>
              <a:rPr lang="en-US" altLang="zh-CN" b="1" i="1" baseline="-25000">
                <a:solidFill>
                  <a:srgbClr val="0033CC"/>
                </a:solidFill>
                <a:effectLst>
                  <a:outerShdw blurRad="38100" dist="38100" dir="2700000" algn="tl">
                    <a:srgbClr val="C0C0C0"/>
                  </a:outerShdw>
                </a:effectLst>
              </a:rPr>
              <a:t>f</a:t>
            </a:r>
            <a:r>
              <a:rPr lang="en-US" altLang="zh-CN" b="1">
                <a:solidFill>
                  <a:srgbClr val="0033CC"/>
                </a:solidFill>
                <a:effectLst>
                  <a:outerShdw blurRad="38100" dist="38100" dir="2700000" algn="tl">
                    <a:srgbClr val="C0C0C0"/>
                  </a:outerShdw>
                </a:effectLst>
              </a:rPr>
              <a:t>(</a:t>
            </a:r>
            <a:r>
              <a:rPr lang="en-US" altLang="zh-CN" b="1" i="1">
                <a:solidFill>
                  <a:srgbClr val="0033CC"/>
                </a:solidFill>
                <a:effectLst>
                  <a:outerShdw blurRad="38100" dist="38100" dir="2700000" algn="tl">
                    <a:srgbClr val="C0C0C0"/>
                  </a:outerShdw>
                </a:effectLst>
              </a:rPr>
              <a:t>s</a:t>
            </a:r>
            <a:r>
              <a:rPr lang="en-US" altLang="zh-CN" b="1">
                <a:solidFill>
                  <a:srgbClr val="0033CC"/>
                </a:solidFill>
                <a:effectLst>
                  <a:outerShdw blurRad="38100" dist="38100" dir="2700000" algn="tl">
                    <a:srgbClr val="C0C0C0"/>
                  </a:outerShdw>
                </a:effectLst>
              </a:rPr>
              <a:t>)</a:t>
            </a:r>
            <a:r>
              <a:rPr lang="zh-CN" altLang="en-US" b="1">
                <a:solidFill>
                  <a:srgbClr val="0033CC"/>
                </a:solidFill>
                <a:effectLst>
                  <a:outerShdw blurRad="38100" dist="38100" dir="2700000" algn="tl">
                    <a:srgbClr val="C0C0C0"/>
                  </a:outerShdw>
                </a:effectLst>
              </a:rPr>
              <a:t>相同。</a:t>
            </a:r>
          </a:p>
        </p:txBody>
      </p:sp>
    </p:spTree>
  </p:cSld>
  <p:clrMapOvr>
    <a:masterClrMapping/>
  </p:clrMapOvr>
  <p:transition>
    <p:push/>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827088" y="1125538"/>
            <a:ext cx="6265862" cy="457200"/>
          </a:xfrm>
          <a:prstGeom prst="rect">
            <a:avLst/>
          </a:prstGeom>
          <a:noFill/>
          <a:ln w="9525">
            <a:noFill/>
            <a:miter lim="800000"/>
            <a:headEnd/>
            <a:tailEnd/>
          </a:ln>
          <a:effectLst/>
        </p:spPr>
        <p:txBody>
          <a:bodyPr>
            <a:spAutoFit/>
          </a:bodyPr>
          <a:lstStyle/>
          <a:p>
            <a:r>
              <a:rPr lang="zh-CN" altLang="en-US" sz="2400" b="1">
                <a:solidFill>
                  <a:srgbClr val="1E86B4"/>
                </a:solidFill>
              </a:rPr>
              <a:t>（</a:t>
            </a:r>
            <a:r>
              <a:rPr lang="en-US" altLang="zh-CN" sz="2400" b="1">
                <a:solidFill>
                  <a:srgbClr val="1E86B4"/>
                </a:solidFill>
              </a:rPr>
              <a:t>2</a:t>
            </a:r>
            <a:r>
              <a:rPr lang="zh-CN" altLang="en-US" sz="2400" b="1">
                <a:solidFill>
                  <a:srgbClr val="1E86B4"/>
                </a:solidFill>
              </a:rPr>
              <a:t>）增益自适应</a:t>
            </a:r>
            <a:r>
              <a:rPr lang="en-US" altLang="zh-CN" sz="2400" b="1">
                <a:solidFill>
                  <a:srgbClr val="1E86B4"/>
                </a:solidFill>
              </a:rPr>
              <a:t>Smith</a:t>
            </a:r>
            <a:r>
              <a:rPr lang="zh-CN" altLang="en-US" sz="2400" b="1">
                <a:solidFill>
                  <a:srgbClr val="1E86B4"/>
                </a:solidFill>
              </a:rPr>
              <a:t>预估补偿控制</a:t>
            </a:r>
          </a:p>
        </p:txBody>
      </p:sp>
      <p:pic>
        <p:nvPicPr>
          <p:cNvPr id="136195" name="Picture 3"/>
          <p:cNvPicPr>
            <a:picLocks noChangeAspect="1" noChangeArrowheads="1"/>
          </p:cNvPicPr>
          <p:nvPr/>
        </p:nvPicPr>
        <p:blipFill>
          <a:blip r:embed="rId2" cstate="print"/>
          <a:srcRect/>
          <a:stretch>
            <a:fillRect/>
          </a:stretch>
        </p:blipFill>
        <p:spPr bwMode="auto">
          <a:xfrm>
            <a:off x="971550" y="2349500"/>
            <a:ext cx="7056438" cy="2878138"/>
          </a:xfrm>
          <a:prstGeom prst="rect">
            <a:avLst/>
          </a:prstGeom>
          <a:noFill/>
          <a:ln w="9525">
            <a:noFill/>
            <a:miter lim="800000"/>
            <a:headEnd/>
            <a:tailEnd/>
          </a:ln>
        </p:spPr>
      </p:pic>
      <p:sp>
        <p:nvSpPr>
          <p:cNvPr id="136196" name="Line 4"/>
          <p:cNvSpPr>
            <a:spLocks noChangeShapeType="1"/>
          </p:cNvSpPr>
          <p:nvPr/>
        </p:nvSpPr>
        <p:spPr bwMode="auto">
          <a:xfrm flipV="1">
            <a:off x="4427538" y="4941888"/>
            <a:ext cx="649287" cy="503237"/>
          </a:xfrm>
          <a:prstGeom prst="line">
            <a:avLst/>
          </a:prstGeom>
          <a:noFill/>
          <a:ln w="9525">
            <a:solidFill>
              <a:schemeClr val="tx1"/>
            </a:solidFill>
            <a:round/>
            <a:headEnd/>
            <a:tailEnd type="triangle" w="med" len="med"/>
          </a:ln>
          <a:effectLst/>
        </p:spPr>
        <p:txBody>
          <a:bodyPr/>
          <a:lstStyle/>
          <a:p>
            <a:endParaRPr lang="zh-CN" altLang="en-US"/>
          </a:p>
        </p:txBody>
      </p:sp>
      <p:sp>
        <p:nvSpPr>
          <p:cNvPr id="136197" name="Line 5"/>
          <p:cNvSpPr>
            <a:spLocks noChangeShapeType="1"/>
          </p:cNvSpPr>
          <p:nvPr/>
        </p:nvSpPr>
        <p:spPr bwMode="auto">
          <a:xfrm flipV="1">
            <a:off x="4427538" y="3933825"/>
            <a:ext cx="2881312" cy="1511300"/>
          </a:xfrm>
          <a:prstGeom prst="line">
            <a:avLst/>
          </a:prstGeom>
          <a:noFill/>
          <a:ln w="9525">
            <a:solidFill>
              <a:schemeClr val="tx1"/>
            </a:solidFill>
            <a:round/>
            <a:headEnd/>
            <a:tailEnd type="triangle" w="med" len="med"/>
          </a:ln>
          <a:effectLst/>
        </p:spPr>
        <p:txBody>
          <a:bodyPr/>
          <a:lstStyle/>
          <a:p>
            <a:endParaRPr lang="zh-CN" altLang="en-US"/>
          </a:p>
        </p:txBody>
      </p:sp>
      <p:sp>
        <p:nvSpPr>
          <p:cNvPr id="136198" name="Line 6"/>
          <p:cNvSpPr>
            <a:spLocks noChangeShapeType="1"/>
          </p:cNvSpPr>
          <p:nvPr/>
        </p:nvSpPr>
        <p:spPr bwMode="auto">
          <a:xfrm flipV="1">
            <a:off x="4427538" y="5013325"/>
            <a:ext cx="1944687" cy="431800"/>
          </a:xfrm>
          <a:prstGeom prst="line">
            <a:avLst/>
          </a:prstGeom>
          <a:noFill/>
          <a:ln w="9525">
            <a:solidFill>
              <a:schemeClr val="tx1"/>
            </a:solidFill>
            <a:round/>
            <a:headEnd/>
            <a:tailEnd type="triangle" w="med" len="med"/>
          </a:ln>
          <a:effectLst/>
        </p:spPr>
        <p:txBody>
          <a:bodyPr/>
          <a:lstStyle/>
          <a:p>
            <a:endParaRPr lang="zh-CN" altLang="en-US"/>
          </a:p>
        </p:txBody>
      </p:sp>
      <p:sp>
        <p:nvSpPr>
          <p:cNvPr id="136199" name="Text Box 7"/>
          <p:cNvSpPr txBox="1">
            <a:spLocks noChangeArrowheads="1"/>
          </p:cNvSpPr>
          <p:nvPr/>
        </p:nvSpPr>
        <p:spPr bwMode="auto">
          <a:xfrm>
            <a:off x="3203575" y="5445125"/>
            <a:ext cx="2016125" cy="396875"/>
          </a:xfrm>
          <a:prstGeom prst="rect">
            <a:avLst/>
          </a:prstGeom>
          <a:noFill/>
          <a:ln w="9525">
            <a:noFill/>
            <a:miter lim="800000"/>
            <a:headEnd/>
            <a:tailEnd/>
          </a:ln>
          <a:effectLst/>
        </p:spPr>
        <p:txBody>
          <a:bodyPr>
            <a:spAutoFit/>
          </a:bodyPr>
          <a:lstStyle/>
          <a:p>
            <a:r>
              <a:rPr lang="zh-CN" altLang="en-US" b="1">
                <a:solidFill>
                  <a:srgbClr val="FF0000"/>
                </a:solidFill>
                <a:effectLst>
                  <a:outerShdw blurRad="38100" dist="38100" dir="2700000" algn="tl">
                    <a:srgbClr val="C0C0C0"/>
                  </a:outerShdw>
                </a:effectLst>
              </a:rPr>
              <a:t>增加的环节</a:t>
            </a:r>
          </a:p>
        </p:txBody>
      </p:sp>
      <p:sp>
        <p:nvSpPr>
          <p:cNvPr id="136200" name="Text Box 8"/>
          <p:cNvSpPr txBox="1">
            <a:spLocks noChangeArrowheads="1"/>
          </p:cNvSpPr>
          <p:nvPr/>
        </p:nvSpPr>
        <p:spPr bwMode="auto">
          <a:xfrm>
            <a:off x="7864475" y="3481388"/>
            <a:ext cx="1279525" cy="396875"/>
          </a:xfrm>
          <a:prstGeom prst="rect">
            <a:avLst/>
          </a:prstGeom>
          <a:noFill/>
          <a:ln w="9525">
            <a:noFill/>
            <a:miter lim="800000"/>
            <a:headEnd/>
            <a:tailEnd/>
          </a:ln>
          <a:effectLst/>
        </p:spPr>
        <p:txBody>
          <a:bodyPr>
            <a:spAutoFit/>
          </a:bodyPr>
          <a:lstStyle/>
          <a:p>
            <a:r>
              <a:rPr lang="zh-CN" altLang="en-US" b="1">
                <a:solidFill>
                  <a:srgbClr val="1E86B4"/>
                </a:solidFill>
              </a:rPr>
              <a:t>除法器</a:t>
            </a:r>
          </a:p>
        </p:txBody>
      </p:sp>
      <p:sp>
        <p:nvSpPr>
          <p:cNvPr id="136201" name="Text Box 9"/>
          <p:cNvSpPr txBox="1">
            <a:spLocks noChangeArrowheads="1"/>
          </p:cNvSpPr>
          <p:nvPr/>
        </p:nvSpPr>
        <p:spPr bwMode="auto">
          <a:xfrm>
            <a:off x="6351588" y="5065713"/>
            <a:ext cx="1604962" cy="396875"/>
          </a:xfrm>
          <a:prstGeom prst="rect">
            <a:avLst/>
          </a:prstGeom>
          <a:noFill/>
          <a:ln w="9525">
            <a:noFill/>
            <a:miter lim="800000"/>
            <a:headEnd/>
            <a:tailEnd/>
          </a:ln>
          <a:effectLst/>
        </p:spPr>
        <p:txBody>
          <a:bodyPr>
            <a:spAutoFit/>
          </a:bodyPr>
          <a:lstStyle/>
          <a:p>
            <a:r>
              <a:rPr lang="zh-CN" altLang="en-US" b="1">
                <a:solidFill>
                  <a:srgbClr val="1E86B4"/>
                </a:solidFill>
                <a:effectLst>
                  <a:outerShdw blurRad="38100" dist="38100" dir="2700000" algn="tl">
                    <a:srgbClr val="C0C0C0"/>
                  </a:outerShdw>
                </a:effectLst>
              </a:rPr>
              <a:t>识别器</a:t>
            </a:r>
          </a:p>
        </p:txBody>
      </p:sp>
      <p:sp>
        <p:nvSpPr>
          <p:cNvPr id="136202" name="Text Box 10"/>
          <p:cNvSpPr txBox="1">
            <a:spLocks noChangeArrowheads="1"/>
          </p:cNvSpPr>
          <p:nvPr/>
        </p:nvSpPr>
        <p:spPr bwMode="auto">
          <a:xfrm>
            <a:off x="4356100" y="4149725"/>
            <a:ext cx="1439863" cy="396875"/>
          </a:xfrm>
          <a:prstGeom prst="rect">
            <a:avLst/>
          </a:prstGeom>
          <a:noFill/>
          <a:ln w="9525">
            <a:noFill/>
            <a:miter lim="800000"/>
            <a:headEnd/>
            <a:tailEnd/>
          </a:ln>
          <a:effectLst/>
        </p:spPr>
        <p:txBody>
          <a:bodyPr>
            <a:spAutoFit/>
          </a:bodyPr>
          <a:lstStyle/>
          <a:p>
            <a:r>
              <a:rPr lang="zh-CN" altLang="en-US" b="1">
                <a:solidFill>
                  <a:srgbClr val="1E86B4"/>
                </a:solidFill>
                <a:effectLst>
                  <a:outerShdw blurRad="38100" dist="38100" dir="2700000" algn="tl">
                    <a:srgbClr val="C0C0C0"/>
                  </a:outerShdw>
                </a:effectLst>
              </a:rPr>
              <a:t>乘法器</a:t>
            </a:r>
          </a:p>
        </p:txBody>
      </p:sp>
      <p:sp>
        <p:nvSpPr>
          <p:cNvPr id="136203" name="Text Box 11"/>
          <p:cNvSpPr txBox="1">
            <a:spLocks noChangeArrowheads="1"/>
          </p:cNvSpPr>
          <p:nvPr/>
        </p:nvSpPr>
        <p:spPr bwMode="auto">
          <a:xfrm>
            <a:off x="519113" y="5948363"/>
            <a:ext cx="5637212" cy="701675"/>
          </a:xfrm>
          <a:prstGeom prst="rect">
            <a:avLst/>
          </a:prstGeom>
          <a:noFill/>
          <a:ln w="9525">
            <a:noFill/>
            <a:miter lim="800000"/>
            <a:headEnd/>
            <a:tailEnd/>
          </a:ln>
          <a:effectLst/>
        </p:spPr>
        <p:txBody>
          <a:bodyPr>
            <a:spAutoFit/>
          </a:bodyPr>
          <a:lstStyle/>
          <a:p>
            <a:r>
              <a:rPr lang="zh-CN" altLang="en-US" b="1">
                <a:solidFill>
                  <a:srgbClr val="0033CC"/>
                </a:solidFill>
                <a:effectLst>
                  <a:outerShdw blurRad="38100" dist="38100" dir="2700000" algn="tl">
                    <a:srgbClr val="C0C0C0"/>
                  </a:outerShdw>
                </a:effectLst>
              </a:rPr>
              <a:t>作用：根据预估补偿模型和过程输出信号之间的比值来提供一个自动校正预估器增益的信号。</a:t>
            </a:r>
          </a:p>
        </p:txBody>
      </p:sp>
      <p:sp>
        <p:nvSpPr>
          <p:cNvPr id="136204" name="Text Box 12"/>
          <p:cNvSpPr txBox="1">
            <a:spLocks noChangeArrowheads="1"/>
          </p:cNvSpPr>
          <p:nvPr/>
        </p:nvSpPr>
        <p:spPr bwMode="auto">
          <a:xfrm>
            <a:off x="1239838" y="1681163"/>
            <a:ext cx="4411662" cy="396875"/>
          </a:xfrm>
          <a:prstGeom prst="rect">
            <a:avLst/>
          </a:prstGeom>
          <a:noFill/>
          <a:ln w="9525">
            <a:noFill/>
            <a:miter lim="800000"/>
            <a:headEnd/>
            <a:tailEnd/>
          </a:ln>
          <a:effectLst/>
        </p:spPr>
        <p:txBody>
          <a:bodyPr>
            <a:spAutoFit/>
          </a:bodyPr>
          <a:lstStyle/>
          <a:p>
            <a:r>
              <a:rPr lang="zh-CN" altLang="en-US" b="1" u="sng">
                <a:solidFill>
                  <a:srgbClr val="BE2C14"/>
                </a:solidFill>
                <a:effectLst>
                  <a:outerShdw blurRad="38100" dist="38100" dir="2700000" algn="tl">
                    <a:srgbClr val="C0C0C0"/>
                  </a:outerShdw>
                </a:effectLst>
              </a:rPr>
              <a:t>解决对象参数变化的问题。</a:t>
            </a:r>
          </a:p>
        </p:txBody>
      </p:sp>
    </p:spTree>
  </p:cSld>
  <p:clrMapOvr>
    <a:masterClrMapping/>
  </p:clrMapOvr>
  <p:transition>
    <p:push/>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3000</TotalTime>
  <Words>5026</Words>
  <Application>Microsoft Office PowerPoint</Application>
  <PresentationFormat>全屏显示(4:3)</PresentationFormat>
  <Paragraphs>782</Paragraphs>
  <Slides>102</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102</vt:i4>
      </vt:variant>
    </vt:vector>
  </HeadingPairs>
  <TitlesOfParts>
    <vt:vector size="117" baseType="lpstr">
      <vt:lpstr>黑体</vt:lpstr>
      <vt:lpstr>华文细黑</vt:lpstr>
      <vt:lpstr>楷体_GB2312</vt:lpstr>
      <vt:lpstr>宋体</vt:lpstr>
      <vt:lpstr>Arial</vt:lpstr>
      <vt:lpstr>Cambria Math</vt:lpstr>
      <vt:lpstr>Symbol</vt:lpstr>
      <vt:lpstr>Times New Roman</vt:lpstr>
      <vt:lpstr>Wingdings</vt:lpstr>
      <vt:lpstr>默认设计模板</vt:lpstr>
      <vt:lpstr>Equation</vt:lpstr>
      <vt:lpstr>公式</vt:lpstr>
      <vt:lpstr>MathType 6.0 Equation</vt:lpstr>
      <vt:lpstr>Microsoft 公式 3.0</vt:lpstr>
      <vt:lpstr>Visio</vt:lpstr>
      <vt:lpstr>计算机控制系统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雨薇在线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tanshb</dc:creator>
  <cp:lastModifiedBy>Yu Xia</cp:lastModifiedBy>
  <cp:revision>269</cp:revision>
  <cp:lastPrinted>2019-02-27T09:18:30Z</cp:lastPrinted>
  <dcterms:created xsi:type="dcterms:W3CDTF">2005-11-09T06:08:36Z</dcterms:created>
  <dcterms:modified xsi:type="dcterms:W3CDTF">2019-04-02T01:57:17Z</dcterms:modified>
</cp:coreProperties>
</file>