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handoutMasterIdLst>
    <p:handoutMasterId r:id="rId176"/>
  </p:handoutMasterIdLst>
  <p:sldIdLst>
    <p:sldId id="258" r:id="rId2"/>
    <p:sldId id="365" r:id="rId3"/>
    <p:sldId id="259" r:id="rId4"/>
    <p:sldId id="261" r:id="rId5"/>
    <p:sldId id="264" r:id="rId6"/>
    <p:sldId id="260" r:id="rId7"/>
    <p:sldId id="265" r:id="rId8"/>
    <p:sldId id="266" r:id="rId9"/>
    <p:sldId id="267" r:id="rId10"/>
    <p:sldId id="268" r:id="rId11"/>
    <p:sldId id="269" r:id="rId12"/>
    <p:sldId id="270" r:id="rId13"/>
    <p:sldId id="271" r:id="rId14"/>
    <p:sldId id="272" r:id="rId15"/>
    <p:sldId id="407" r:id="rId16"/>
    <p:sldId id="408" r:id="rId17"/>
    <p:sldId id="409" r:id="rId18"/>
    <p:sldId id="273" r:id="rId19"/>
    <p:sldId id="274" r:id="rId20"/>
    <p:sldId id="275" r:id="rId21"/>
    <p:sldId id="276" r:id="rId22"/>
    <p:sldId id="277" r:id="rId23"/>
    <p:sldId id="278" r:id="rId24"/>
    <p:sldId id="279" r:id="rId25"/>
    <p:sldId id="280" r:id="rId26"/>
    <p:sldId id="281" r:id="rId27"/>
    <p:sldId id="282" r:id="rId28"/>
    <p:sldId id="283" r:id="rId29"/>
    <p:sldId id="353" r:id="rId30"/>
    <p:sldId id="352" r:id="rId31"/>
    <p:sldId id="285" r:id="rId32"/>
    <p:sldId id="286" r:id="rId33"/>
    <p:sldId id="287" r:id="rId34"/>
    <p:sldId id="415" r:id="rId35"/>
    <p:sldId id="417" r:id="rId36"/>
    <p:sldId id="418" r:id="rId37"/>
    <p:sldId id="419" r:id="rId38"/>
    <p:sldId id="420" r:id="rId39"/>
    <p:sldId id="421" r:id="rId40"/>
    <p:sldId id="423" r:id="rId41"/>
    <p:sldId id="422" r:id="rId42"/>
    <p:sldId id="288" r:id="rId43"/>
    <p:sldId id="289" r:id="rId44"/>
    <p:sldId id="290" r:id="rId45"/>
    <p:sldId id="291" r:id="rId46"/>
    <p:sldId id="292" r:id="rId47"/>
    <p:sldId id="293" r:id="rId48"/>
    <p:sldId id="294" r:id="rId49"/>
    <p:sldId id="295" r:id="rId50"/>
    <p:sldId id="296" r:id="rId51"/>
    <p:sldId id="297" r:id="rId52"/>
    <p:sldId id="350" r:id="rId53"/>
    <p:sldId id="298" r:id="rId54"/>
    <p:sldId id="299" r:id="rId55"/>
    <p:sldId id="300" r:id="rId56"/>
    <p:sldId id="430" r:id="rId57"/>
    <p:sldId id="431" r:id="rId58"/>
    <p:sldId id="432" r:id="rId59"/>
    <p:sldId id="433" r:id="rId60"/>
    <p:sldId id="434" r:id="rId61"/>
    <p:sldId id="435" r:id="rId62"/>
    <p:sldId id="424" r:id="rId63"/>
    <p:sldId id="410"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31" r:id="rId79"/>
    <p:sldId id="332" r:id="rId80"/>
    <p:sldId id="333" r:id="rId81"/>
    <p:sldId id="334" r:id="rId82"/>
    <p:sldId id="335" r:id="rId83"/>
    <p:sldId id="336" r:id="rId84"/>
    <p:sldId id="337" r:id="rId85"/>
    <p:sldId id="338" r:id="rId86"/>
    <p:sldId id="339" r:id="rId87"/>
    <p:sldId id="340" r:id="rId88"/>
    <p:sldId id="342" r:id="rId89"/>
    <p:sldId id="343" r:id="rId90"/>
    <p:sldId id="341" r:id="rId91"/>
    <p:sldId id="344" r:id="rId92"/>
    <p:sldId id="345" r:id="rId93"/>
    <p:sldId id="346" r:id="rId94"/>
    <p:sldId id="347" r:id="rId95"/>
    <p:sldId id="316" r:id="rId96"/>
    <p:sldId id="317" r:id="rId97"/>
    <p:sldId id="318" r:id="rId98"/>
    <p:sldId id="349" r:id="rId99"/>
    <p:sldId id="319" r:id="rId100"/>
    <p:sldId id="320" r:id="rId101"/>
    <p:sldId id="321" r:id="rId102"/>
    <p:sldId id="322" r:id="rId103"/>
    <p:sldId id="323" r:id="rId104"/>
    <p:sldId id="324" r:id="rId105"/>
    <p:sldId id="325" r:id="rId106"/>
    <p:sldId id="326" r:id="rId107"/>
    <p:sldId id="327" r:id="rId108"/>
    <p:sldId id="328" r:id="rId109"/>
    <p:sldId id="329" r:id="rId110"/>
    <p:sldId id="330" r:id="rId111"/>
    <p:sldId id="354" r:id="rId112"/>
    <p:sldId id="355" r:id="rId113"/>
    <p:sldId id="356" r:id="rId114"/>
    <p:sldId id="394" r:id="rId115"/>
    <p:sldId id="357" r:id="rId116"/>
    <p:sldId id="358" r:id="rId117"/>
    <p:sldId id="359" r:id="rId118"/>
    <p:sldId id="360" r:id="rId119"/>
    <p:sldId id="436" r:id="rId120"/>
    <p:sldId id="437" r:id="rId121"/>
    <p:sldId id="438" r:id="rId122"/>
    <p:sldId id="361" r:id="rId123"/>
    <p:sldId id="362" r:id="rId124"/>
    <p:sldId id="363" r:id="rId125"/>
    <p:sldId id="364" r:id="rId126"/>
    <p:sldId id="366" r:id="rId127"/>
    <p:sldId id="367" r:id="rId128"/>
    <p:sldId id="368" r:id="rId129"/>
    <p:sldId id="369" r:id="rId130"/>
    <p:sldId id="370" r:id="rId131"/>
    <p:sldId id="371" r:id="rId132"/>
    <p:sldId id="372" r:id="rId133"/>
    <p:sldId id="373" r:id="rId134"/>
    <p:sldId id="374" r:id="rId135"/>
    <p:sldId id="375" r:id="rId136"/>
    <p:sldId id="376" r:id="rId137"/>
    <p:sldId id="377" r:id="rId138"/>
    <p:sldId id="378" r:id="rId139"/>
    <p:sldId id="380" r:id="rId140"/>
    <p:sldId id="381" r:id="rId141"/>
    <p:sldId id="382" r:id="rId142"/>
    <p:sldId id="383" r:id="rId143"/>
    <p:sldId id="384" r:id="rId144"/>
    <p:sldId id="395" r:id="rId145"/>
    <p:sldId id="396" r:id="rId146"/>
    <p:sldId id="397" r:id="rId147"/>
    <p:sldId id="385" r:id="rId148"/>
    <p:sldId id="386" r:id="rId149"/>
    <p:sldId id="387" r:id="rId150"/>
    <p:sldId id="388" r:id="rId151"/>
    <p:sldId id="389" r:id="rId152"/>
    <p:sldId id="390" r:id="rId153"/>
    <p:sldId id="391" r:id="rId154"/>
    <p:sldId id="392" r:id="rId155"/>
    <p:sldId id="393" r:id="rId156"/>
    <p:sldId id="398" r:id="rId157"/>
    <p:sldId id="399" r:id="rId158"/>
    <p:sldId id="400" r:id="rId159"/>
    <p:sldId id="439" r:id="rId160"/>
    <p:sldId id="401" r:id="rId161"/>
    <p:sldId id="403" r:id="rId162"/>
    <p:sldId id="440" r:id="rId163"/>
    <p:sldId id="404" r:id="rId164"/>
    <p:sldId id="405" r:id="rId165"/>
    <p:sldId id="406" r:id="rId166"/>
    <p:sldId id="263" r:id="rId167"/>
    <p:sldId id="441" r:id="rId168"/>
    <p:sldId id="443" r:id="rId169"/>
    <p:sldId id="444" r:id="rId170"/>
    <p:sldId id="445" r:id="rId171"/>
    <p:sldId id="447" r:id="rId172"/>
    <p:sldId id="446" r:id="rId173"/>
    <p:sldId id="442" r:id="rId174"/>
  </p:sldIdLst>
  <p:sldSz cx="9144000" cy="6858000" type="screen4x3"/>
  <p:notesSz cx="7099300" cy="10234613"/>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33CC"/>
    <a:srgbClr val="B3D002"/>
    <a:srgbClr val="FF0000"/>
    <a:srgbClr val="BE2C14"/>
    <a:srgbClr val="AEBA18"/>
    <a:srgbClr val="1E86B4"/>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82" d="100"/>
          <a:sy n="82" d="100"/>
        </p:scale>
        <p:origin x="854" y="5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940"/>
    </p:cViewPr>
  </p:sorterViewPr>
  <p:notesViewPr>
    <p:cSldViewPr>
      <p:cViewPr varScale="1">
        <p:scale>
          <a:sx n="54" d="100"/>
          <a:sy n="54" d="100"/>
        </p:scale>
        <p:origin x="-2892"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wmf"/><Relationship Id="rId1" Type="http://schemas.openxmlformats.org/officeDocument/2006/relationships/image" Target="../media/image37.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274.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275.wmf"/><Relationship Id="rId1" Type="http://schemas.openxmlformats.org/officeDocument/2006/relationships/image" Target="../media/image242.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278.wmf"/><Relationship Id="rId2" Type="http://schemas.openxmlformats.org/officeDocument/2006/relationships/image" Target="../media/image277.wmf"/><Relationship Id="rId1" Type="http://schemas.openxmlformats.org/officeDocument/2006/relationships/image" Target="../media/image276.wmf"/><Relationship Id="rId4" Type="http://schemas.openxmlformats.org/officeDocument/2006/relationships/image" Target="../media/image279.wmf"/></Relationships>
</file>

<file path=ppt/drawings/_rels/vmlDrawing103.vml.rels><?xml version="1.0" encoding="UTF-8" standalone="yes"?>
<Relationships xmlns="http://schemas.openxmlformats.org/package/2006/relationships"><Relationship Id="rId1" Type="http://schemas.openxmlformats.org/officeDocument/2006/relationships/image" Target="../media/image280.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105.vml.rels><?xml version="1.0" encoding="UTF-8" standalone="yes"?>
<Relationships xmlns="http://schemas.openxmlformats.org/package/2006/relationships"><Relationship Id="rId2" Type="http://schemas.openxmlformats.org/officeDocument/2006/relationships/image" Target="../media/image286.wmf"/><Relationship Id="rId1" Type="http://schemas.openxmlformats.org/officeDocument/2006/relationships/image" Target="../media/image285.wmf"/></Relationships>
</file>

<file path=ppt/drawings/_rels/vmlDrawing106.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 Id="rId5" Type="http://schemas.openxmlformats.org/officeDocument/2006/relationships/image" Target="../media/image291.wmf"/><Relationship Id="rId4" Type="http://schemas.openxmlformats.org/officeDocument/2006/relationships/image" Target="../media/image290.wmf"/></Relationships>
</file>

<file path=ppt/drawings/_rels/vmlDrawing107.vml.rels><?xml version="1.0" encoding="UTF-8" standalone="yes"?>
<Relationships xmlns="http://schemas.openxmlformats.org/package/2006/relationships"><Relationship Id="rId1" Type="http://schemas.openxmlformats.org/officeDocument/2006/relationships/image" Target="../media/image292.wmf"/></Relationships>
</file>

<file path=ppt/drawings/_rels/vmlDrawing108.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83.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emf"/><Relationship Id="rId1" Type="http://schemas.openxmlformats.org/officeDocument/2006/relationships/image" Target="../media/image40.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304.wmf"/></Relationships>
</file>

<file path=ppt/drawings/_rels/vmlDrawing111.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283.wmf"/><Relationship Id="rId1" Type="http://schemas.openxmlformats.org/officeDocument/2006/relationships/image" Target="../media/image305.wmf"/></Relationships>
</file>

<file path=ppt/drawings/_rels/vmlDrawing112.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283.wmf"/><Relationship Id="rId1" Type="http://schemas.openxmlformats.org/officeDocument/2006/relationships/image" Target="../media/image307.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283.wmf"/><Relationship Id="rId1" Type="http://schemas.openxmlformats.org/officeDocument/2006/relationships/image" Target="../media/image307.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310.wmf"/><Relationship Id="rId2" Type="http://schemas.openxmlformats.org/officeDocument/2006/relationships/image" Target="../media/image283.wmf"/><Relationship Id="rId1" Type="http://schemas.openxmlformats.org/officeDocument/2006/relationships/image" Target="../media/image309.wmf"/></Relationships>
</file>

<file path=ppt/drawings/_rels/vmlDrawing115.vml.rels><?xml version="1.0" encoding="UTF-8" standalone="yes"?>
<Relationships xmlns="http://schemas.openxmlformats.org/package/2006/relationships"><Relationship Id="rId3" Type="http://schemas.openxmlformats.org/officeDocument/2006/relationships/image" Target="../media/image313.wmf"/><Relationship Id="rId2" Type="http://schemas.openxmlformats.org/officeDocument/2006/relationships/image" Target="../media/image312.wmf"/><Relationship Id="rId1" Type="http://schemas.openxmlformats.org/officeDocument/2006/relationships/image" Target="../media/image311.wmf"/><Relationship Id="rId5" Type="http://schemas.openxmlformats.org/officeDocument/2006/relationships/image" Target="../media/image315.wmf"/><Relationship Id="rId4" Type="http://schemas.openxmlformats.org/officeDocument/2006/relationships/image" Target="../media/image314.wmf"/></Relationships>
</file>

<file path=ppt/drawings/_rels/vmlDrawing116.vml.rels><?xml version="1.0" encoding="UTF-8" standalone="yes"?>
<Relationships xmlns="http://schemas.openxmlformats.org/package/2006/relationships"><Relationship Id="rId1" Type="http://schemas.openxmlformats.org/officeDocument/2006/relationships/image" Target="../media/image317.wmf"/></Relationships>
</file>

<file path=ppt/drawings/_rels/vmlDrawing117.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 Id="rId4" Type="http://schemas.openxmlformats.org/officeDocument/2006/relationships/image" Target="../media/image322.wmf"/></Relationships>
</file>

<file path=ppt/drawings/_rels/vmlDrawing118.vml.rels><?xml version="1.0" encoding="UTF-8" standalone="yes"?>
<Relationships xmlns="http://schemas.openxmlformats.org/package/2006/relationships"><Relationship Id="rId1" Type="http://schemas.openxmlformats.org/officeDocument/2006/relationships/image" Target="../media/image322.wmf"/></Relationships>
</file>

<file path=ppt/drawings/_rels/vmlDrawing119.v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18" Type="http://schemas.openxmlformats.org/officeDocument/2006/relationships/image" Target="../media/image60.e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17" Type="http://schemas.openxmlformats.org/officeDocument/2006/relationships/image" Target="../media/image59.wmf"/><Relationship Id="rId2" Type="http://schemas.openxmlformats.org/officeDocument/2006/relationships/image" Target="../media/image44.wmf"/><Relationship Id="rId16" Type="http://schemas.openxmlformats.org/officeDocument/2006/relationships/image" Target="../media/image58.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5" Type="http://schemas.openxmlformats.org/officeDocument/2006/relationships/image" Target="../media/image5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 Id="rId14" Type="http://schemas.openxmlformats.org/officeDocument/2006/relationships/image" Target="../media/image56.wmf"/></Relationships>
</file>

<file path=ppt/drawings/_rels/vmlDrawing120.vml.rels><?xml version="1.0" encoding="UTF-8" standalone="yes"?>
<Relationships xmlns="http://schemas.openxmlformats.org/package/2006/relationships"><Relationship Id="rId1" Type="http://schemas.openxmlformats.org/officeDocument/2006/relationships/image" Target="../media/image326.wmf"/></Relationships>
</file>

<file path=ppt/drawings/_rels/vmlDrawing121.vml.rels><?xml version="1.0" encoding="UTF-8" standalone="yes"?>
<Relationships xmlns="http://schemas.openxmlformats.org/package/2006/relationships"><Relationship Id="rId1" Type="http://schemas.openxmlformats.org/officeDocument/2006/relationships/image" Target="../media/image327.wmf"/></Relationships>
</file>

<file path=ppt/drawings/_rels/vmlDrawing122.vml.rels><?xml version="1.0" encoding="UTF-8" standalone="yes"?>
<Relationships xmlns="http://schemas.openxmlformats.org/package/2006/relationships"><Relationship Id="rId2" Type="http://schemas.openxmlformats.org/officeDocument/2006/relationships/image" Target="../media/image329.wmf"/><Relationship Id="rId1" Type="http://schemas.openxmlformats.org/officeDocument/2006/relationships/image" Target="../media/image328.wmf"/></Relationships>
</file>

<file path=ppt/drawings/_rels/vmlDrawing123.vml.rels><?xml version="1.0" encoding="UTF-8" standalone="yes"?>
<Relationships xmlns="http://schemas.openxmlformats.org/package/2006/relationships"><Relationship Id="rId2" Type="http://schemas.openxmlformats.org/officeDocument/2006/relationships/image" Target="../media/image331.wmf"/><Relationship Id="rId1" Type="http://schemas.openxmlformats.org/officeDocument/2006/relationships/image" Target="../media/image330.wmf"/></Relationships>
</file>

<file path=ppt/drawings/_rels/vmlDrawing124.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125.vml.rels><?xml version="1.0" encoding="UTF-8" standalone="yes"?>
<Relationships xmlns="http://schemas.openxmlformats.org/package/2006/relationships"><Relationship Id="rId2" Type="http://schemas.openxmlformats.org/officeDocument/2006/relationships/image" Target="../media/image333.wmf"/><Relationship Id="rId1" Type="http://schemas.openxmlformats.org/officeDocument/2006/relationships/image" Target="../media/image332.wmf"/></Relationships>
</file>

<file path=ppt/drawings/_rels/vmlDrawing126.vml.rels><?xml version="1.0" encoding="UTF-8" standalone="yes"?>
<Relationships xmlns="http://schemas.openxmlformats.org/package/2006/relationships"><Relationship Id="rId1" Type="http://schemas.openxmlformats.org/officeDocument/2006/relationships/image" Target="../media/image334.wmf"/></Relationships>
</file>

<file path=ppt/drawings/_rels/vmlDrawing127.vml.rels><?xml version="1.0" encoding="UTF-8" standalone="yes"?>
<Relationships xmlns="http://schemas.openxmlformats.org/package/2006/relationships"><Relationship Id="rId2" Type="http://schemas.openxmlformats.org/officeDocument/2006/relationships/image" Target="../media/image336.wmf"/><Relationship Id="rId1" Type="http://schemas.openxmlformats.org/officeDocument/2006/relationships/image" Target="../media/image335.wmf"/></Relationships>
</file>

<file path=ppt/drawings/_rels/vmlDrawing128.vml.rels><?xml version="1.0" encoding="UTF-8" standalone="yes"?>
<Relationships xmlns="http://schemas.openxmlformats.org/package/2006/relationships"><Relationship Id="rId2" Type="http://schemas.openxmlformats.org/officeDocument/2006/relationships/image" Target="../media/image338.wmf"/><Relationship Id="rId1" Type="http://schemas.openxmlformats.org/officeDocument/2006/relationships/image" Target="../media/image337.wmf"/></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3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3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6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 Id="rId5" Type="http://schemas.openxmlformats.org/officeDocument/2006/relationships/image" Target="../media/image108.emf"/><Relationship Id="rId4" Type="http://schemas.openxmlformats.org/officeDocument/2006/relationships/image" Target="../media/image107.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 Id="rId4" Type="http://schemas.openxmlformats.org/officeDocument/2006/relationships/image" Target="../media/image11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 Id="rId5" Type="http://schemas.openxmlformats.org/officeDocument/2006/relationships/image" Target="../media/image123.emf"/><Relationship Id="rId4" Type="http://schemas.openxmlformats.org/officeDocument/2006/relationships/image" Target="../media/image122.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4" Type="http://schemas.openxmlformats.org/officeDocument/2006/relationships/image" Target="../media/image127.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34.emf"/><Relationship Id="rId3" Type="http://schemas.openxmlformats.org/officeDocument/2006/relationships/image" Target="../media/image131.wmf"/><Relationship Id="rId7" Type="http://schemas.openxmlformats.org/officeDocument/2006/relationships/image" Target="../media/image11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1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4" Type="http://schemas.openxmlformats.org/officeDocument/2006/relationships/image" Target="../media/image15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8.wmf"/><Relationship Id="rId1" Type="http://schemas.openxmlformats.org/officeDocument/2006/relationships/image" Target="../media/image15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1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64.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67.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4" Type="http://schemas.openxmlformats.org/officeDocument/2006/relationships/image" Target="../media/image171.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74.wmf"/><Relationship Id="rId1" Type="http://schemas.openxmlformats.org/officeDocument/2006/relationships/image" Target="../media/image17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image" Target="../media/image17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83.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90.wmf"/><Relationship Id="rId1" Type="http://schemas.openxmlformats.org/officeDocument/2006/relationships/image" Target="../media/image189.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93.wmf"/><Relationship Id="rId1" Type="http://schemas.openxmlformats.org/officeDocument/2006/relationships/image" Target="../media/image19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99.wmf"/><Relationship Id="rId1" Type="http://schemas.openxmlformats.org/officeDocument/2006/relationships/image" Target="../media/image198.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 Id="rId4" Type="http://schemas.openxmlformats.org/officeDocument/2006/relationships/image" Target="../media/image203.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05.wmf"/><Relationship Id="rId1" Type="http://schemas.openxmlformats.org/officeDocument/2006/relationships/image" Target="../media/image20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199.wmf"/><Relationship Id="rId1" Type="http://schemas.openxmlformats.org/officeDocument/2006/relationships/image" Target="../media/image198.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1.wmf"/><Relationship Id="rId4" Type="http://schemas.openxmlformats.org/officeDocument/2006/relationships/image" Target="../media/image209.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182.wmf"/><Relationship Id="rId1" Type="http://schemas.openxmlformats.org/officeDocument/2006/relationships/image" Target="../media/image212.wmf"/><Relationship Id="rId5" Type="http://schemas.openxmlformats.org/officeDocument/2006/relationships/image" Target="../media/image214.wmf"/><Relationship Id="rId4" Type="http://schemas.openxmlformats.org/officeDocument/2006/relationships/image" Target="../media/image183.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5" Type="http://schemas.openxmlformats.org/officeDocument/2006/relationships/image" Target="../media/image219.wmf"/><Relationship Id="rId4" Type="http://schemas.openxmlformats.org/officeDocument/2006/relationships/image" Target="../media/image218.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image" Target="../media/image204.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199.wmf"/><Relationship Id="rId1" Type="http://schemas.openxmlformats.org/officeDocument/2006/relationships/image" Target="../media/image198.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23.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image" Target="../media/image230.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84.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45.wmf"/></Relationships>
</file>

<file path=ppt/drawings/_rels/vmlDrawing88.vml.rels><?xml version="1.0" encoding="UTF-8" standalone="yes"?>
<Relationships xmlns="http://schemas.openxmlformats.org/package/2006/relationships"><Relationship Id="rId2" Type="http://schemas.openxmlformats.org/officeDocument/2006/relationships/image" Target="../media/image250.wmf"/><Relationship Id="rId1" Type="http://schemas.openxmlformats.org/officeDocument/2006/relationships/image" Target="../media/image249.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emf"/><Relationship Id="rId4" Type="http://schemas.openxmlformats.org/officeDocument/2006/relationships/image" Target="../media/image35.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w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262.wmf"/><Relationship Id="rId1" Type="http://schemas.openxmlformats.org/officeDocument/2006/relationships/image" Target="../media/image261.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 Id="rId4" Type="http://schemas.openxmlformats.org/officeDocument/2006/relationships/image" Target="../media/image266.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268.wmf"/><Relationship Id="rId2" Type="http://schemas.openxmlformats.org/officeDocument/2006/relationships/image" Target="../media/image254.wmf"/><Relationship Id="rId1" Type="http://schemas.openxmlformats.org/officeDocument/2006/relationships/image" Target="../media/image267.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69.wmf"/></Relationships>
</file>

<file path=ppt/drawings/_rels/vmlDrawing96.vml.rels><?xml version="1.0" encoding="UTF-8" standalone="yes"?>
<Relationships xmlns="http://schemas.openxmlformats.org/package/2006/relationships"><Relationship Id="rId2" Type="http://schemas.openxmlformats.org/officeDocument/2006/relationships/image" Target="../media/image270.wmf"/><Relationship Id="rId1" Type="http://schemas.openxmlformats.org/officeDocument/2006/relationships/image" Target="../media/image242.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271.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273.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27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effectLst/>
              </a:defRPr>
            </a:lvl1pPr>
          </a:lstStyle>
          <a:p>
            <a:pPr>
              <a:defRPr/>
            </a:pPr>
            <a:endParaRPr lang="en-US" altLang="zh-CN"/>
          </a:p>
        </p:txBody>
      </p:sp>
      <p:sp>
        <p:nvSpPr>
          <p:cNvPr id="2765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ffectLst/>
              </a:defRPr>
            </a:lvl1pPr>
          </a:lstStyle>
          <a:p>
            <a:pPr>
              <a:defRPr/>
            </a:pPr>
            <a:endParaRPr lang="en-US" altLang="zh-CN"/>
          </a:p>
        </p:txBody>
      </p:sp>
      <p:sp>
        <p:nvSpPr>
          <p:cNvPr id="2765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effectLst/>
              </a:defRPr>
            </a:lvl1pPr>
          </a:lstStyle>
          <a:p>
            <a:pPr>
              <a:defRPr/>
            </a:pPr>
            <a:endParaRPr lang="en-US" altLang="zh-CN"/>
          </a:p>
        </p:txBody>
      </p:sp>
      <p:sp>
        <p:nvSpPr>
          <p:cNvPr id="2765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ffectLst/>
              </a:defRPr>
            </a:lvl1pPr>
          </a:lstStyle>
          <a:p>
            <a:pPr>
              <a:defRPr/>
            </a:pPr>
            <a:fld id="{E67417EA-A014-429A-B8AD-E284D1C33C7E}" type="slidenum">
              <a:rPr lang="en-US" altLang="zh-CN"/>
              <a:pPr>
                <a:defRPr/>
              </a:pPr>
              <a:t>‹#›</a:t>
            </a:fld>
            <a:endParaRPr lang="en-US" altLang="zh-CN"/>
          </a:p>
        </p:txBody>
      </p:sp>
    </p:spTree>
    <p:extLst>
      <p:ext uri="{BB962C8B-B14F-4D97-AF65-F5344CB8AC3E}">
        <p14:creationId xmlns:p14="http://schemas.microsoft.com/office/powerpoint/2010/main" val="922993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b="0">
                <a:effectLst/>
              </a:defRPr>
            </a:lvl1pPr>
          </a:lstStyle>
          <a:p>
            <a:pPr>
              <a:defRPr/>
            </a:pPr>
            <a:endParaRPr lang="en-US" altLang="zh-CN"/>
          </a:p>
        </p:txBody>
      </p:sp>
      <p:sp>
        <p:nvSpPr>
          <p:cNvPr id="1945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ffectLst/>
              </a:defRPr>
            </a:lvl1pPr>
          </a:lstStyle>
          <a:p>
            <a:pPr>
              <a:defRPr/>
            </a:pPr>
            <a:endParaRPr lang="en-US" altLang="zh-CN"/>
          </a:p>
        </p:txBody>
      </p:sp>
      <p:sp>
        <p:nvSpPr>
          <p:cNvPr id="17920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1945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5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b="0">
                <a:effectLst/>
              </a:defRPr>
            </a:lvl1pPr>
          </a:lstStyle>
          <a:p>
            <a:pPr>
              <a:defRPr/>
            </a:pPr>
            <a:endParaRPr lang="en-US" altLang="zh-CN"/>
          </a:p>
        </p:txBody>
      </p:sp>
      <p:sp>
        <p:nvSpPr>
          <p:cNvPr id="1945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ffectLst/>
              </a:defRPr>
            </a:lvl1pPr>
          </a:lstStyle>
          <a:p>
            <a:pPr>
              <a:defRPr/>
            </a:pPr>
            <a:fld id="{B72340CB-DC44-4B8F-A8F5-3A9E3CCC0BFD}" type="slidenum">
              <a:rPr lang="en-US" altLang="zh-CN"/>
              <a:pPr>
                <a:defRPr/>
              </a:pPr>
              <a:t>‹#›</a:t>
            </a:fld>
            <a:endParaRPr lang="en-US" altLang="zh-CN"/>
          </a:p>
        </p:txBody>
      </p:sp>
    </p:spTree>
    <p:extLst>
      <p:ext uri="{BB962C8B-B14F-4D97-AF65-F5344CB8AC3E}">
        <p14:creationId xmlns:p14="http://schemas.microsoft.com/office/powerpoint/2010/main" val="34573712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FE72EC12-9B2C-4CCA-94BE-D24FDCC76E1E}" type="slidenum">
              <a:rPr lang="en-US" altLang="zh-CN" smtClean="0"/>
              <a:pPr/>
              <a:t>36</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43268214-C66D-4359-BB79-4DFABFA36160}" type="slidenum">
              <a:rPr lang="en-US" altLang="zh-CN" smtClean="0"/>
              <a:pPr/>
              <a:t>73</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r>
              <a:rPr lang="zh-CN" altLang="en-US" b="1">
                <a:latin typeface="楷体_GB2312" pitchFamily="49" charset="-122"/>
                <a:ea typeface="楷体_GB2312" pitchFamily="49" charset="-122"/>
              </a:rPr>
              <a:t>在本设计中，有一个零点，因此多了一个</a:t>
            </a:r>
            <a:r>
              <a:rPr lang="en-US" altLang="zh-CN" b="1">
                <a:latin typeface="楷体_GB2312" pitchFamily="49" charset="-122"/>
                <a:ea typeface="楷体_GB2312" pitchFamily="49" charset="-122"/>
              </a:rPr>
              <a:t>z</a:t>
            </a:r>
            <a:r>
              <a:rPr lang="en-US" altLang="zh-CN" b="1" baseline="30000">
                <a:latin typeface="楷体_GB2312" pitchFamily="49" charset="-122"/>
                <a:ea typeface="楷体_GB2312" pitchFamily="49" charset="-122"/>
              </a:rPr>
              <a:t>-1</a:t>
            </a:r>
            <a:r>
              <a:rPr lang="zh-CN" altLang="en-US" b="1">
                <a:latin typeface="楷体_GB2312" pitchFamily="49" charset="-122"/>
                <a:ea typeface="楷体_GB2312" pitchFamily="49" charset="-122"/>
              </a:rPr>
              <a:t>项，于是调节时间多了一个周期</a:t>
            </a:r>
          </a:p>
          <a:p>
            <a:pPr eaLnBrk="1" hangingPunct="1"/>
            <a:r>
              <a:rPr lang="zh-CN" altLang="en-US" b="1">
                <a:latin typeface="楷体_GB2312" pitchFamily="49" charset="-122"/>
                <a:ea typeface="楷体_GB2312" pitchFamily="49" charset="-122"/>
              </a:rPr>
              <a:t>要得到最少拍无纹波系统设计，其闭环脉冲传递函数必须包含被控对象的所有零点。这样，设计的控制器终消除 所有引起纹波的极点，采样点之间的纹波就消失了，但是，这样设计的系统，闭环脉冲传递函数中的</a:t>
            </a:r>
            <a:r>
              <a:rPr lang="en-US" altLang="zh-CN" b="1">
                <a:latin typeface="楷体_GB2312" pitchFamily="49" charset="-122"/>
                <a:ea typeface="楷体_GB2312" pitchFamily="49" charset="-122"/>
              </a:rPr>
              <a:t>z</a:t>
            </a:r>
            <a:r>
              <a:rPr lang="en-US" altLang="zh-CN" b="1" baseline="30000">
                <a:latin typeface="楷体_GB2312" pitchFamily="49" charset="-122"/>
                <a:ea typeface="楷体_GB2312" pitchFamily="49" charset="-122"/>
              </a:rPr>
              <a:t>-1</a:t>
            </a:r>
            <a:r>
              <a:rPr lang="zh-CN" altLang="en-US" b="1">
                <a:latin typeface="楷体_GB2312" pitchFamily="49" charset="-122"/>
                <a:ea typeface="楷体_GB2312" pitchFamily="49" charset="-122"/>
              </a:rPr>
              <a:t>的幂次增高，系统的调整时间就增长了。</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83BEE9E7-2556-4836-B81B-0D289349CAF0}" type="slidenum">
              <a:rPr lang="en-US" altLang="zh-CN" smtClean="0"/>
              <a:pPr/>
              <a:t>113</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algn="just" eaLnBrk="1" hangingPunct="1"/>
            <a:r>
              <a:rPr lang="zh-CN" altLang="en-US"/>
              <a:t>振铃现象与被控对象的特性、闭环时间常数、采样周期、纯滞后时间的大小等有关。振铃现象中的振荡是衰减的，并且由于被控对象中惯性环节的低通持性，使得这种振荡对系统的输出几乎无任何影响，但是振铃现象却会增加执行机构的磨损。</a:t>
            </a:r>
          </a:p>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00D96088-EB47-4BA2-B8F1-A8F46148940B}" type="slidenum">
              <a:rPr lang="en-US" altLang="zh-CN" smtClean="0"/>
              <a:pPr/>
              <a:t>120</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algn="just" eaLnBrk="1" hangingPunct="1">
              <a:lnSpc>
                <a:spcPct val="110000"/>
              </a:lnSpc>
            </a:pPr>
            <a:r>
              <a:rPr lang="zh-CN" altLang="en-US" sz="1000" b="1" dirty="0"/>
              <a:t>由于振铃现象容易损坏系统的执行机构，因此，应设法消除振铃现象。</a:t>
            </a:r>
          </a:p>
          <a:p>
            <a:pPr eaLnBrk="1" hangingPunct="1"/>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56455295-37AB-4AB7-B127-3619E340C9FE}" type="slidenum">
              <a:rPr lang="en-US" altLang="zh-CN" smtClean="0"/>
              <a:pPr/>
              <a:t>122</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r>
              <a:rPr lang="zh-CN" altLang="en-US"/>
              <a:t>增加一个</a:t>
            </a:r>
            <a:r>
              <a:rPr lang="en-US" altLang="zh-CN"/>
              <a:t>z</a:t>
            </a:r>
            <a:r>
              <a:rPr lang="zh-CN" altLang="en-US"/>
              <a:t>＝</a:t>
            </a:r>
            <a:r>
              <a:rPr lang="en-US" altLang="zh-CN"/>
              <a:t>1</a:t>
            </a:r>
            <a:r>
              <a:rPr lang="zh-CN" altLang="en-US"/>
              <a:t>的极点，相当于增加一个积分环节</a:t>
            </a:r>
            <a:r>
              <a:rPr lang="en-US" altLang="zh-CN"/>
              <a:t>s</a:t>
            </a:r>
            <a:r>
              <a:rPr lang="zh-CN" altLang="en-US"/>
              <a:t>，在分母中无论是</a:t>
            </a:r>
            <a:r>
              <a:rPr lang="en-US" altLang="zh-CN"/>
              <a:t>z-1</a:t>
            </a:r>
            <a:r>
              <a:rPr lang="zh-CN" altLang="en-US"/>
              <a:t>还是</a:t>
            </a:r>
            <a:r>
              <a:rPr lang="en-US" altLang="zh-CN"/>
              <a:t>s</a:t>
            </a:r>
            <a:r>
              <a:rPr lang="zh-CN" altLang="en-US"/>
              <a:t>，根据终值定理都不影响稳态值</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494EBC86-7BCC-4F04-9A34-F715A1A9A9CA}" type="slidenum">
              <a:rPr lang="en-US" altLang="zh-CN" smtClean="0"/>
              <a:pPr/>
              <a:t>132</a:t>
            </a:fld>
            <a:endParaRPr lang="en-US" altLang="zh-CN"/>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r>
              <a:rPr lang="zh-CN" altLang="en-US"/>
              <a:t>振铃是</a:t>
            </a:r>
            <a:r>
              <a:rPr lang="en-US" altLang="zh-CN"/>
              <a:t>1/2</a:t>
            </a:r>
            <a:r>
              <a:rPr lang="zh-CN" altLang="en-US"/>
              <a:t>采样周期振荡，采样周期大，意味着采样频率低，则振荡要少，机械磨损也要少很多。</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C3E3A0D6-77D9-4425-BD40-F2E4F8C853B3}" type="slidenum">
              <a:rPr lang="en-US" altLang="zh-CN" smtClean="0"/>
              <a:pPr/>
              <a:t>138</a:t>
            </a:fld>
            <a:endParaRPr lang="en-US" altLang="zh-CN"/>
          </a:p>
        </p:txBody>
      </p:sp>
      <p:sp>
        <p:nvSpPr>
          <p:cNvPr id="194563"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pPr eaLnBrk="1" hangingPunct="1">
              <a:defRPr/>
            </a:pPr>
            <a:r>
              <a:rPr lang="zh-CN" altLang="en-US" b="1">
                <a:solidFill>
                  <a:srgbClr val="BE2C14"/>
                </a:solidFill>
                <a:effectLst>
                  <a:outerShdw blurRad="38100" dist="38100" dir="2700000" algn="tl">
                    <a:srgbClr val="C0C0C0"/>
                  </a:outerShdw>
                </a:effectLst>
              </a:rPr>
              <a:t>与例</a:t>
            </a:r>
            <a:r>
              <a:rPr lang="en-US" altLang="zh-CN" b="1">
                <a:solidFill>
                  <a:srgbClr val="BE2C14"/>
                </a:solidFill>
                <a:effectLst>
                  <a:outerShdw blurRad="38100" dist="38100" dir="2700000" algn="tl">
                    <a:srgbClr val="C0C0C0"/>
                  </a:outerShdw>
                </a:effectLst>
              </a:rPr>
              <a:t>5.10</a:t>
            </a:r>
            <a:r>
              <a:rPr lang="zh-CN" altLang="en-US" b="1">
                <a:solidFill>
                  <a:srgbClr val="BE2C14"/>
                </a:solidFill>
                <a:effectLst>
                  <a:outerShdw blurRad="38100" dist="38100" dir="2700000" algn="tl">
                    <a:srgbClr val="C0C0C0"/>
                  </a:outerShdw>
                </a:effectLst>
              </a:rPr>
              <a:t>的仿真</a:t>
            </a:r>
            <a:r>
              <a:rPr lang="zh-CN" altLang="en-US" b="1">
                <a:solidFill>
                  <a:srgbClr val="1E86B4"/>
                </a:solidFill>
                <a:effectLst>
                  <a:outerShdw blurRad="38100" dist="38100" dir="2700000" algn="tl">
                    <a:srgbClr val="C0C0C0"/>
                  </a:outerShdw>
                </a:effectLst>
              </a:rPr>
              <a:t>图</a:t>
            </a:r>
            <a:r>
              <a:rPr lang="en-US" altLang="zh-CN" b="1">
                <a:solidFill>
                  <a:srgbClr val="1E86B4"/>
                </a:solidFill>
                <a:effectLst>
                  <a:outerShdw blurRad="38100" dist="38100" dir="2700000" algn="tl">
                    <a:srgbClr val="C0C0C0"/>
                  </a:outerShdw>
                </a:effectLst>
              </a:rPr>
              <a:t>5.19</a:t>
            </a:r>
            <a:r>
              <a:rPr lang="zh-CN" altLang="en-US" b="1">
                <a:solidFill>
                  <a:srgbClr val="BE2C14"/>
                </a:solidFill>
                <a:effectLst>
                  <a:outerShdw blurRad="38100" dist="38100" dir="2700000" algn="tl">
                    <a:srgbClr val="C0C0C0"/>
                  </a:outerShdw>
                </a:effectLst>
              </a:rPr>
              <a:t>相比，振铃幅度明显减小。</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383737CD-492D-45C5-9519-A205A39B6E69}" type="slidenum">
              <a:rPr lang="en-US" altLang="zh-CN" smtClean="0"/>
              <a:pPr/>
              <a:t>157</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BBFEB18B-A636-4B0A-BCB9-95381D92093F}" type="slidenum">
              <a:rPr lang="en-US" altLang="zh-CN" smtClean="0"/>
              <a:pPr/>
              <a:t>40</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DB6DC103-8616-4E5D-AEA7-7EF4023BCCAA}" type="slidenum">
              <a:rPr lang="en-US" altLang="zh-CN" smtClean="0"/>
              <a:pPr/>
              <a:t>41</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ED349862-701E-4530-A890-6BF90E0B8750}" type="slidenum">
              <a:rPr lang="en-US" altLang="zh-CN" smtClean="0"/>
              <a:pPr/>
              <a:t>43</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r>
              <a:rPr lang="en-US" altLang="zh-CN"/>
              <a:t>W</a:t>
            </a:r>
            <a:r>
              <a:rPr lang="en-US" altLang="zh-CN" baseline="-25000"/>
              <a:t>B</a:t>
            </a:r>
            <a:r>
              <a:rPr lang="en-US" altLang="zh-CN"/>
              <a:t>(z)=1-We(z)</a:t>
            </a:r>
            <a:r>
              <a:rPr lang="zh-CN" altLang="en-US"/>
              <a:t>，二者分母相同，即特征方程或特征根相同</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C81B2F97-9A4A-4866-85B1-B66789CBE37C}" type="slidenum">
              <a:rPr lang="en-US" altLang="zh-CN" smtClean="0"/>
              <a:pPr/>
              <a:t>55</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r>
              <a:rPr lang="zh-CN" altLang="en-US" b="1" dirty="0"/>
              <a:t>最少拍无差控制器的设计 ；简单，但是本身缺陷多</a:t>
            </a:r>
          </a:p>
          <a:p>
            <a:pPr eaLnBrk="1" hangingPunct="1"/>
            <a:r>
              <a:rPr lang="zh-CN" altLang="en-US" b="1" dirty="0"/>
              <a:t>最少拍有纹波控制器的设计；考虑了系统稳定性，但输出不稳定</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CC69CA00-D6B9-43D0-B9DA-AAA839B0D8E1}" type="slidenum">
              <a:rPr lang="en-US" altLang="zh-CN" smtClean="0"/>
              <a:pPr/>
              <a:t>56</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algn="just" eaLnBrk="1" hangingPunct="1">
              <a:lnSpc>
                <a:spcPct val="130000"/>
              </a:lnSpc>
            </a:pPr>
            <a:r>
              <a:rPr lang="zh-CN" altLang="en-US" b="1"/>
              <a:t>下面通过实例说明最少拍系统波纹的存在。</a:t>
            </a:r>
          </a:p>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4D70B1E6-4EE7-4E43-8D34-31EE7BD11777}" type="slidenum">
              <a:rPr lang="en-US" altLang="zh-CN" smtClean="0"/>
              <a:pPr/>
              <a:t>62</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r>
              <a:rPr lang="zh-CN" altLang="en-US">
                <a:latin typeface="宋体" pitchFamily="2" charset="-122"/>
              </a:rPr>
              <a:t>进一步分析可知，产生波纹的原因是数字控制器</a:t>
            </a:r>
            <a:r>
              <a:rPr lang="en-US" altLang="zh-CN" i="1"/>
              <a:t>D</a:t>
            </a:r>
            <a:r>
              <a:rPr lang="en-US" altLang="zh-CN"/>
              <a:t>(</a:t>
            </a:r>
            <a:r>
              <a:rPr lang="en-US" altLang="zh-CN" i="1"/>
              <a:t>z</a:t>
            </a:r>
            <a:r>
              <a:rPr lang="en-US" altLang="zh-CN"/>
              <a:t>)</a:t>
            </a:r>
            <a:r>
              <a:rPr lang="zh-CN" altLang="en-US">
                <a:latin typeface="宋体" pitchFamily="2" charset="-122"/>
              </a:rPr>
              <a:t>输出序列</a:t>
            </a:r>
            <a:r>
              <a:rPr lang="en-US" altLang="zh-CN" i="1"/>
              <a:t>u</a:t>
            </a:r>
            <a:r>
              <a:rPr lang="en-US" altLang="zh-CN" baseline="30000"/>
              <a:t>*</a:t>
            </a:r>
            <a:r>
              <a:rPr lang="en-US" altLang="zh-CN"/>
              <a:t>(</a:t>
            </a:r>
            <a:r>
              <a:rPr lang="en-US" altLang="zh-CN" i="1"/>
              <a:t>t</a:t>
            </a:r>
            <a:r>
              <a:rPr lang="en-US" altLang="zh-CN"/>
              <a:t>)</a:t>
            </a:r>
            <a:r>
              <a:rPr lang="zh-CN" altLang="en-US">
                <a:latin typeface="宋体" pitchFamily="2" charset="-122"/>
              </a:rPr>
              <a:t>在系统输出</a:t>
            </a:r>
            <a:r>
              <a:rPr lang="en-US" altLang="zh-CN" i="1"/>
              <a:t>y</a:t>
            </a:r>
            <a:r>
              <a:rPr lang="en-US" altLang="zh-CN" baseline="30000"/>
              <a:t>*</a:t>
            </a:r>
            <a:r>
              <a:rPr lang="en-US" altLang="zh-CN"/>
              <a:t>(</a:t>
            </a:r>
            <a:r>
              <a:rPr lang="en-US" altLang="zh-CN" i="1"/>
              <a:t>t</a:t>
            </a:r>
            <a:r>
              <a:rPr lang="en-US" altLang="zh-CN"/>
              <a:t>)</a:t>
            </a:r>
            <a:r>
              <a:rPr lang="zh-CN" altLang="en-US">
                <a:latin typeface="宋体" pitchFamily="2" charset="-122"/>
              </a:rPr>
              <a:t>过渡过程结束后，还在围绕其平均值不停地波动。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D0300107-8CDE-4801-BD73-A74BE543B5D6}" type="slidenum">
              <a:rPr lang="en-US" altLang="zh-CN" smtClean="0"/>
              <a:pPr/>
              <a:t>63</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r>
              <a:rPr lang="en-US" altLang="zh-CN" b="1">
                <a:solidFill>
                  <a:srgbClr val="008000"/>
                </a:solidFill>
              </a:rPr>
              <a:t>U(Z)</a:t>
            </a:r>
            <a:r>
              <a:rPr lang="zh-CN" altLang="en-US" b="1">
                <a:solidFill>
                  <a:srgbClr val="008000"/>
                </a:solidFill>
              </a:rPr>
              <a:t>是</a:t>
            </a:r>
            <a:r>
              <a:rPr lang="en-US" altLang="zh-CN" b="1">
                <a:solidFill>
                  <a:srgbClr val="008000"/>
                </a:solidFill>
              </a:rPr>
              <a:t>1/z</a:t>
            </a:r>
            <a:r>
              <a:rPr lang="zh-CN" altLang="en-US" b="1">
                <a:solidFill>
                  <a:srgbClr val="008000"/>
                </a:solidFill>
              </a:rPr>
              <a:t>的有限多项式。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9BF6EF3F-FC86-41F3-B2DC-B61425D76A70}" type="slidenum">
              <a:rPr lang="en-US" altLang="zh-CN" smtClean="0"/>
              <a:pPr/>
              <a:t>64</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r>
              <a:rPr lang="en-US" altLang="zh-CN" b="1">
                <a:solidFill>
                  <a:srgbClr val="008000"/>
                </a:solidFill>
              </a:rPr>
              <a:t>U(Z)</a:t>
            </a:r>
            <a:r>
              <a:rPr lang="zh-CN" altLang="en-US" b="1">
                <a:solidFill>
                  <a:srgbClr val="008000"/>
                </a:solidFill>
              </a:rPr>
              <a:t>是</a:t>
            </a:r>
            <a:r>
              <a:rPr lang="en-US" altLang="zh-CN" b="1">
                <a:solidFill>
                  <a:srgbClr val="008000"/>
                </a:solidFill>
              </a:rPr>
              <a:t>1/z</a:t>
            </a:r>
            <a:r>
              <a:rPr lang="zh-CN" altLang="en-US" b="1">
                <a:solidFill>
                  <a:srgbClr val="008000"/>
                </a:solidFill>
              </a:rPr>
              <a:t>的有限多项式。</a:t>
            </a:r>
          </a:p>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6A717D-3E43-4095-A203-0341E46A20E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5E5021-70A9-48B8-A72C-E01477983F1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14A9FF-51D4-400F-A46F-556CCE0F574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F2AC4F-3759-4129-A421-EC91A321A1A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A74E82-106A-4715-8FA0-B53A8814A7C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78921A-3237-43DE-9E7D-D1265E76B43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ABC9990-273D-448D-90D7-CD43399C020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02C4578-55FD-422F-8C23-4C7ABB82186A}"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pPr>
              <a:defRPr/>
            </a:pPr>
            <a:fld id="{DEACE7C4-0ABC-4AD0-BD2D-EC9328C6E51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0A4CA3-A7F2-4B95-AE80-E59E46869B8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4296C48-C4B4-45AF-8834-8EF65FCA328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4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ffectLs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ffectLs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ffectLst/>
              </a:defRPr>
            </a:lvl1pPr>
          </a:lstStyle>
          <a:p>
            <a:pPr>
              <a:defRPr/>
            </a:pPr>
            <a:fld id="{0AF61826-B844-4D52-BED5-7518E5995FE2}" type="slidenum">
              <a:rPr lang="en-US" altLang="zh-CN"/>
              <a:pPr>
                <a:defRPr/>
              </a:pPr>
              <a:t>‹#›</a:t>
            </a:fld>
            <a:endParaRPr lang="en-US" altLang="zh-CN"/>
          </a:p>
        </p:txBody>
      </p:sp>
      <p:pic>
        <p:nvPicPr>
          <p:cNvPr id="134151" name="Picture 8" descr="校徽"/>
          <p:cNvPicPr>
            <a:picLocks noChangeAspect="1" noChangeArrowheads="1"/>
          </p:cNvPicPr>
          <p:nvPr userDrawn="1"/>
        </p:nvPicPr>
        <p:blipFill>
          <a:blip r:embed="rId14" cstate="print">
            <a:lum bright="82000" contrast="-80000"/>
          </a:blip>
          <a:srcRect/>
          <a:stretch>
            <a:fillRect/>
          </a:stretch>
        </p:blipFill>
        <p:spPr bwMode="auto">
          <a:xfrm>
            <a:off x="2339975" y="1844675"/>
            <a:ext cx="4248150" cy="4248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226.wmf"/><Relationship Id="rId5" Type="http://schemas.openxmlformats.org/officeDocument/2006/relationships/oleObject" Target="../embeddings/oleObject241.bin"/><Relationship Id="rId4" Type="http://schemas.openxmlformats.org/officeDocument/2006/relationships/image" Target="../media/image225.w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79.vml"/><Relationship Id="rId4" Type="http://schemas.openxmlformats.org/officeDocument/2006/relationships/image" Target="../media/image227.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7.xml"/><Relationship Id="rId1" Type="http://schemas.openxmlformats.org/officeDocument/2006/relationships/vmlDrawing" Target="../drawings/vmlDrawing80.vml"/><Relationship Id="rId4" Type="http://schemas.openxmlformats.org/officeDocument/2006/relationships/image" Target="../media/image228.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81.vml"/><Relationship Id="rId4" Type="http://schemas.openxmlformats.org/officeDocument/2006/relationships/image" Target="../media/image229.w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45.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231.wmf"/><Relationship Id="rId5" Type="http://schemas.openxmlformats.org/officeDocument/2006/relationships/oleObject" Target="../embeddings/oleObject246.bin"/><Relationship Id="rId4" Type="http://schemas.openxmlformats.org/officeDocument/2006/relationships/image" Target="../media/image230.wmf"/></Relationships>
</file>

<file path=ppt/slides/_rels/slide106.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247.bin"/><Relationship Id="rId7" Type="http://schemas.openxmlformats.org/officeDocument/2006/relationships/oleObject" Target="../embeddings/oleObject249.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image" Target="../media/image233.wmf"/><Relationship Id="rId5" Type="http://schemas.openxmlformats.org/officeDocument/2006/relationships/oleObject" Target="../embeddings/oleObject248.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50.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51.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237.wmf"/><Relationship Id="rId5" Type="http://schemas.openxmlformats.org/officeDocument/2006/relationships/oleObject" Target="../embeddings/oleObject252.bin"/><Relationship Id="rId4" Type="http://schemas.openxmlformats.org/officeDocument/2006/relationships/image" Target="../media/image236.wmf"/></Relationships>
</file>

<file path=ppt/slides/_rels/slide108.x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oleObject" Target="../embeddings/oleObject253.bin"/><Relationship Id="rId7" Type="http://schemas.openxmlformats.org/officeDocument/2006/relationships/oleObject" Target="../embeddings/oleObject255.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239.wmf"/><Relationship Id="rId5" Type="http://schemas.openxmlformats.org/officeDocument/2006/relationships/oleObject" Target="../embeddings/oleObject254.bin"/><Relationship Id="rId4" Type="http://schemas.openxmlformats.org/officeDocument/2006/relationships/image" Target="../media/image238.wmf"/></Relationships>
</file>

<file path=ppt/slides/_rels/slide109.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18.emf"/></Relationships>
</file>

<file path=ppt/slides/_rels/slide110.x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oleObject" Target="../embeddings/oleObject256.bin"/><Relationship Id="rId7" Type="http://schemas.openxmlformats.org/officeDocument/2006/relationships/oleObject" Target="../embeddings/oleObject258.bin"/><Relationship Id="rId2" Type="http://schemas.openxmlformats.org/officeDocument/2006/relationships/slideLayout" Target="../slideLayouts/slideLayout7.xml"/><Relationship Id="rId1" Type="http://schemas.openxmlformats.org/officeDocument/2006/relationships/vmlDrawing" Target="../drawings/vmlDrawing86.vml"/><Relationship Id="rId6" Type="http://schemas.openxmlformats.org/officeDocument/2006/relationships/image" Target="../media/image243.wmf"/><Relationship Id="rId5" Type="http://schemas.openxmlformats.org/officeDocument/2006/relationships/oleObject" Target="../embeddings/oleObject257.bin"/><Relationship Id="rId4" Type="http://schemas.openxmlformats.org/officeDocument/2006/relationships/image" Target="../media/image242.wmf"/></Relationships>
</file>

<file path=ppt/slides/_rels/slide111.xml.rels><?xml version="1.0" encoding="UTF-8" standalone="yes"?>
<Relationships xmlns="http://schemas.openxmlformats.org/package/2006/relationships"><Relationship Id="rId8" Type="http://schemas.openxmlformats.org/officeDocument/2006/relationships/image" Target="../media/image247.wmf"/><Relationship Id="rId3" Type="http://schemas.openxmlformats.org/officeDocument/2006/relationships/oleObject" Target="../embeddings/oleObject259.bin"/><Relationship Id="rId7" Type="http://schemas.openxmlformats.org/officeDocument/2006/relationships/oleObject" Target="../embeddings/oleObject261.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246.wmf"/><Relationship Id="rId5" Type="http://schemas.openxmlformats.org/officeDocument/2006/relationships/oleObject" Target="../embeddings/oleObject260.bin"/><Relationship Id="rId4" Type="http://schemas.openxmlformats.org/officeDocument/2006/relationships/image" Target="../media/image245.wmf"/></Relationships>
</file>

<file path=ppt/slides/_rels/slide112.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62.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250.wmf"/><Relationship Id="rId5" Type="http://schemas.openxmlformats.org/officeDocument/2006/relationships/oleObject" Target="../embeddings/oleObject263.bin"/><Relationship Id="rId4" Type="http://schemas.openxmlformats.org/officeDocument/2006/relationships/image" Target="../media/image249.wmf"/></Relationships>
</file>

<file path=ppt/slides/_rels/slide116.xml.rels><?xml version="1.0" encoding="UTF-8" standalone="yes"?>
<Relationships xmlns="http://schemas.openxmlformats.org/package/2006/relationships"><Relationship Id="rId8" Type="http://schemas.openxmlformats.org/officeDocument/2006/relationships/image" Target="../media/image253.wmf"/><Relationship Id="rId3" Type="http://schemas.openxmlformats.org/officeDocument/2006/relationships/oleObject" Target="../embeddings/oleObject264.bin"/><Relationship Id="rId7" Type="http://schemas.openxmlformats.org/officeDocument/2006/relationships/oleObject" Target="../embeddings/oleObject266.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252.wmf"/><Relationship Id="rId5" Type="http://schemas.openxmlformats.org/officeDocument/2006/relationships/oleObject" Target="../embeddings/oleObject265.bin"/><Relationship Id="rId4" Type="http://schemas.openxmlformats.org/officeDocument/2006/relationships/image" Target="../media/image251.wmf"/></Relationships>
</file>

<file path=ppt/slides/_rels/slide117.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7.xml"/><Relationship Id="rId1" Type="http://schemas.openxmlformats.org/officeDocument/2006/relationships/vmlDrawing" Target="../drawings/vmlDrawing90.vml"/><Relationship Id="rId6" Type="http://schemas.openxmlformats.org/officeDocument/2006/relationships/image" Target="../media/image255.wmf"/><Relationship Id="rId5" Type="http://schemas.openxmlformats.org/officeDocument/2006/relationships/oleObject" Target="../embeddings/oleObject268.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70.bin"/></Relationships>
</file>

<file path=ppt/slides/_rels/slide118.xml.rels><?xml version="1.0" encoding="UTF-8" standalone="yes"?>
<Relationships xmlns="http://schemas.openxmlformats.org/package/2006/relationships"><Relationship Id="rId8" Type="http://schemas.openxmlformats.org/officeDocument/2006/relationships/image" Target="../media/image260.wmf"/><Relationship Id="rId3" Type="http://schemas.openxmlformats.org/officeDocument/2006/relationships/oleObject" Target="../embeddings/oleObject271.bin"/><Relationship Id="rId7" Type="http://schemas.openxmlformats.org/officeDocument/2006/relationships/oleObject" Target="../embeddings/oleObject273.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259.wmf"/><Relationship Id="rId5" Type="http://schemas.openxmlformats.org/officeDocument/2006/relationships/oleObject" Target="../embeddings/oleObject272.bin"/><Relationship Id="rId4" Type="http://schemas.openxmlformats.org/officeDocument/2006/relationships/image" Target="../media/image258.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image" Target="../media/image262.wmf"/><Relationship Id="rId5" Type="http://schemas.openxmlformats.org/officeDocument/2006/relationships/oleObject" Target="../embeddings/oleObject275.bin"/><Relationship Id="rId4" Type="http://schemas.openxmlformats.org/officeDocument/2006/relationships/image" Target="../media/image261.wmf"/></Relationships>
</file>

<file path=ppt/slides/_rels/slide1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20.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2.bin"/></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278.bin"/><Relationship Id="rId3" Type="http://schemas.openxmlformats.org/officeDocument/2006/relationships/notesSlide" Target="../notesSlides/notesSlide12.xml"/><Relationship Id="rId7" Type="http://schemas.openxmlformats.org/officeDocument/2006/relationships/image" Target="../media/image264.wmf"/><Relationship Id="rId2" Type="http://schemas.openxmlformats.org/officeDocument/2006/relationships/slideLayout" Target="../slideLayouts/slideLayout7.xml"/><Relationship Id="rId1" Type="http://schemas.openxmlformats.org/officeDocument/2006/relationships/vmlDrawing" Target="../drawings/vmlDrawing93.vml"/><Relationship Id="rId6" Type="http://schemas.openxmlformats.org/officeDocument/2006/relationships/oleObject" Target="../embeddings/oleObject277.bin"/><Relationship Id="rId11" Type="http://schemas.openxmlformats.org/officeDocument/2006/relationships/image" Target="../media/image266.wmf"/><Relationship Id="rId5" Type="http://schemas.openxmlformats.org/officeDocument/2006/relationships/image" Target="../media/image263.wmf"/><Relationship Id="rId10" Type="http://schemas.openxmlformats.org/officeDocument/2006/relationships/oleObject" Target="../embeddings/oleObject279.bin"/><Relationship Id="rId4" Type="http://schemas.openxmlformats.org/officeDocument/2006/relationships/oleObject" Target="../embeddings/oleObject276.bin"/><Relationship Id="rId9" Type="http://schemas.openxmlformats.org/officeDocument/2006/relationships/image" Target="../media/image265.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268.wmf"/><Relationship Id="rId3" Type="http://schemas.openxmlformats.org/officeDocument/2006/relationships/oleObject" Target="../embeddings/oleObject280.bin"/><Relationship Id="rId7" Type="http://schemas.openxmlformats.org/officeDocument/2006/relationships/oleObject" Target="../embeddings/oleObject282.bin"/><Relationship Id="rId2" Type="http://schemas.openxmlformats.org/officeDocument/2006/relationships/slideLayout" Target="../slideLayouts/slideLayout7.xml"/><Relationship Id="rId1" Type="http://schemas.openxmlformats.org/officeDocument/2006/relationships/vmlDrawing" Target="../drawings/vmlDrawing94.vml"/><Relationship Id="rId6" Type="http://schemas.openxmlformats.org/officeDocument/2006/relationships/image" Target="../media/image254.wmf"/><Relationship Id="rId5" Type="http://schemas.openxmlformats.org/officeDocument/2006/relationships/oleObject" Target="../embeddings/oleObject281.bin"/><Relationship Id="rId4" Type="http://schemas.openxmlformats.org/officeDocument/2006/relationships/image" Target="../media/image267.wmf"/></Relationships>
</file>

<file path=ppt/slides/_rels/slide124.x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oleObject" Target="../embeddings/oleObject283.bin"/><Relationship Id="rId7" Type="http://schemas.openxmlformats.org/officeDocument/2006/relationships/oleObject" Target="../embeddings/oleObject285.bin"/><Relationship Id="rId2" Type="http://schemas.openxmlformats.org/officeDocument/2006/relationships/slideLayout" Target="../slideLayouts/slideLayout7.xml"/><Relationship Id="rId1" Type="http://schemas.openxmlformats.org/officeDocument/2006/relationships/vmlDrawing" Target="../drawings/vmlDrawing95.vml"/><Relationship Id="rId6" Type="http://schemas.openxmlformats.org/officeDocument/2006/relationships/image" Target="../media/image256.wmf"/><Relationship Id="rId5" Type="http://schemas.openxmlformats.org/officeDocument/2006/relationships/oleObject" Target="../embeddings/oleObject284.bin"/><Relationship Id="rId4" Type="http://schemas.openxmlformats.org/officeDocument/2006/relationships/image" Target="../media/image269.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86.bin"/><Relationship Id="rId2" Type="http://schemas.openxmlformats.org/officeDocument/2006/relationships/slideLayout" Target="../slideLayouts/slideLayout7.xml"/><Relationship Id="rId1" Type="http://schemas.openxmlformats.org/officeDocument/2006/relationships/vmlDrawing" Target="../drawings/vmlDrawing96.vml"/><Relationship Id="rId6" Type="http://schemas.openxmlformats.org/officeDocument/2006/relationships/image" Target="../media/image270.wmf"/><Relationship Id="rId5" Type="http://schemas.openxmlformats.org/officeDocument/2006/relationships/oleObject" Target="../embeddings/oleObject287.bin"/><Relationship Id="rId4" Type="http://schemas.openxmlformats.org/officeDocument/2006/relationships/image" Target="../media/image242.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7.xml"/><Relationship Id="rId1" Type="http://schemas.openxmlformats.org/officeDocument/2006/relationships/vmlDrawing" Target="../drawings/vmlDrawing97.vml"/><Relationship Id="rId4" Type="http://schemas.openxmlformats.org/officeDocument/2006/relationships/image" Target="../media/image271.wmf"/></Relationships>
</file>

<file path=ppt/slides/_rels/slide127.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emf"/><Relationship Id="rId5" Type="http://schemas.openxmlformats.org/officeDocument/2006/relationships/oleObject" Target="../embeddings/oleObject24.bin"/><Relationship Id="rId4" Type="http://schemas.openxmlformats.org/officeDocument/2006/relationships/image" Target="../media/image24.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98.vml"/><Relationship Id="rId4" Type="http://schemas.openxmlformats.org/officeDocument/2006/relationships/image" Target="../media/image273.wmf"/></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99.vml"/><Relationship Id="rId5" Type="http://schemas.openxmlformats.org/officeDocument/2006/relationships/image" Target="../media/image273.wmf"/><Relationship Id="rId4" Type="http://schemas.openxmlformats.org/officeDocument/2006/relationships/oleObject" Target="../embeddings/oleObject290.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Layout" Target="../slideLayouts/slideLayout7.xml"/><Relationship Id="rId1" Type="http://schemas.openxmlformats.org/officeDocument/2006/relationships/vmlDrawing" Target="../drawings/vmlDrawing100.vml"/><Relationship Id="rId4" Type="http://schemas.openxmlformats.org/officeDocument/2006/relationships/image" Target="../media/image274.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101.vml"/><Relationship Id="rId6" Type="http://schemas.openxmlformats.org/officeDocument/2006/relationships/image" Target="../media/image275.wmf"/><Relationship Id="rId5" Type="http://schemas.openxmlformats.org/officeDocument/2006/relationships/oleObject" Target="../embeddings/oleObject293.bin"/><Relationship Id="rId4" Type="http://schemas.openxmlformats.org/officeDocument/2006/relationships/image" Target="../media/image242.w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8" Type="http://schemas.openxmlformats.org/officeDocument/2006/relationships/image" Target="../media/image278.wmf"/><Relationship Id="rId3" Type="http://schemas.openxmlformats.org/officeDocument/2006/relationships/oleObject" Target="../embeddings/oleObject294.bin"/><Relationship Id="rId7" Type="http://schemas.openxmlformats.org/officeDocument/2006/relationships/oleObject" Target="../embeddings/oleObject296.bin"/><Relationship Id="rId2" Type="http://schemas.openxmlformats.org/officeDocument/2006/relationships/slideLayout" Target="../slideLayouts/slideLayout7.xml"/><Relationship Id="rId1" Type="http://schemas.openxmlformats.org/officeDocument/2006/relationships/vmlDrawing" Target="../drawings/vmlDrawing102.vml"/><Relationship Id="rId6" Type="http://schemas.openxmlformats.org/officeDocument/2006/relationships/image" Target="../media/image277.wmf"/><Relationship Id="rId5" Type="http://schemas.openxmlformats.org/officeDocument/2006/relationships/oleObject" Target="../embeddings/oleObject295.bin"/><Relationship Id="rId10" Type="http://schemas.openxmlformats.org/officeDocument/2006/relationships/image" Target="../media/image279.wmf"/><Relationship Id="rId4" Type="http://schemas.openxmlformats.org/officeDocument/2006/relationships/image" Target="../media/image276.wmf"/><Relationship Id="rId9" Type="http://schemas.openxmlformats.org/officeDocument/2006/relationships/oleObject" Target="../embeddings/oleObject297.bin"/></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103.vml"/><Relationship Id="rId4" Type="http://schemas.openxmlformats.org/officeDocument/2006/relationships/image" Target="../media/image280.wmf"/></Relationships>
</file>

<file path=ppt/slides/_rels/slide138.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8.png"/></Relationships>
</file>

<file path=ppt/slides/_rels/slide139.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oleObject" Target="../embeddings/oleObject299.bin"/><Relationship Id="rId7" Type="http://schemas.openxmlformats.org/officeDocument/2006/relationships/oleObject" Target="../embeddings/oleObject301.bin"/><Relationship Id="rId2" Type="http://schemas.openxmlformats.org/officeDocument/2006/relationships/slideLayout" Target="../slideLayouts/slideLayout7.xml"/><Relationship Id="rId1" Type="http://schemas.openxmlformats.org/officeDocument/2006/relationships/vmlDrawing" Target="../drawings/vmlDrawing104.vml"/><Relationship Id="rId6" Type="http://schemas.openxmlformats.org/officeDocument/2006/relationships/image" Target="../media/image283.wmf"/><Relationship Id="rId5" Type="http://schemas.openxmlformats.org/officeDocument/2006/relationships/oleObject" Target="../embeddings/oleObject300.bin"/><Relationship Id="rId4" Type="http://schemas.openxmlformats.org/officeDocument/2006/relationships/image" Target="../media/image282.wmf"/></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0.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7.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8.bin"/><Relationship Id="rId14" Type="http://schemas.openxmlformats.org/officeDocument/2006/relationships/image" Target="../media/image31.emf"/></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302.bin"/><Relationship Id="rId2" Type="http://schemas.openxmlformats.org/officeDocument/2006/relationships/slideLayout" Target="../slideLayouts/slideLayout7.xml"/><Relationship Id="rId1" Type="http://schemas.openxmlformats.org/officeDocument/2006/relationships/vmlDrawing" Target="../drawings/vmlDrawing105.vml"/><Relationship Id="rId6" Type="http://schemas.openxmlformats.org/officeDocument/2006/relationships/image" Target="../media/image286.wmf"/><Relationship Id="rId5" Type="http://schemas.openxmlformats.org/officeDocument/2006/relationships/oleObject" Target="../embeddings/oleObject303.bin"/><Relationship Id="rId4" Type="http://schemas.openxmlformats.org/officeDocument/2006/relationships/image" Target="../media/image285.wmf"/></Relationships>
</file>

<file path=ppt/slides/_rels/slide141.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304.bin"/><Relationship Id="rId7" Type="http://schemas.openxmlformats.org/officeDocument/2006/relationships/oleObject" Target="../embeddings/oleObject306.bin"/><Relationship Id="rId12" Type="http://schemas.openxmlformats.org/officeDocument/2006/relationships/image" Target="../media/image291.wmf"/><Relationship Id="rId2" Type="http://schemas.openxmlformats.org/officeDocument/2006/relationships/slideLayout" Target="../slideLayouts/slideLayout7.xml"/><Relationship Id="rId1" Type="http://schemas.openxmlformats.org/officeDocument/2006/relationships/vmlDrawing" Target="../drawings/vmlDrawing106.vml"/><Relationship Id="rId6" Type="http://schemas.openxmlformats.org/officeDocument/2006/relationships/image" Target="../media/image288.wmf"/><Relationship Id="rId11" Type="http://schemas.openxmlformats.org/officeDocument/2006/relationships/oleObject" Target="../embeddings/oleObject308.bin"/><Relationship Id="rId5" Type="http://schemas.openxmlformats.org/officeDocument/2006/relationships/oleObject" Target="../embeddings/oleObject305.bin"/><Relationship Id="rId10"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307.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309.bin"/><Relationship Id="rId2" Type="http://schemas.openxmlformats.org/officeDocument/2006/relationships/slideLayout" Target="../slideLayouts/slideLayout7.xml"/><Relationship Id="rId1" Type="http://schemas.openxmlformats.org/officeDocument/2006/relationships/vmlDrawing" Target="../drawings/vmlDrawing107.vml"/><Relationship Id="rId4" Type="http://schemas.openxmlformats.org/officeDocument/2006/relationships/image" Target="../media/image292.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315.bin"/><Relationship Id="rId3" Type="http://schemas.openxmlformats.org/officeDocument/2006/relationships/oleObject" Target="../embeddings/oleObject310.bin"/><Relationship Id="rId7" Type="http://schemas.openxmlformats.org/officeDocument/2006/relationships/oleObject" Target="../embeddings/oleObject312.bin"/><Relationship Id="rId12" Type="http://schemas.openxmlformats.org/officeDocument/2006/relationships/image" Target="../media/image296.wmf"/><Relationship Id="rId2" Type="http://schemas.openxmlformats.org/officeDocument/2006/relationships/slideLayout" Target="../slideLayouts/slideLayout7.xml"/><Relationship Id="rId1" Type="http://schemas.openxmlformats.org/officeDocument/2006/relationships/vmlDrawing" Target="../drawings/vmlDrawing108.vml"/><Relationship Id="rId6" Type="http://schemas.openxmlformats.org/officeDocument/2006/relationships/image" Target="../media/image293.wmf"/><Relationship Id="rId11" Type="http://schemas.openxmlformats.org/officeDocument/2006/relationships/oleObject" Target="../embeddings/oleObject314.bin"/><Relationship Id="rId5" Type="http://schemas.openxmlformats.org/officeDocument/2006/relationships/oleObject" Target="../embeddings/oleObject311.bin"/><Relationship Id="rId10" Type="http://schemas.openxmlformats.org/officeDocument/2006/relationships/image" Target="../media/image295.wmf"/><Relationship Id="rId4" Type="http://schemas.openxmlformats.org/officeDocument/2006/relationships/image" Target="../media/image283.wmf"/><Relationship Id="rId9" Type="http://schemas.openxmlformats.org/officeDocument/2006/relationships/oleObject" Target="../embeddings/oleObject313.bin"/><Relationship Id="rId14" Type="http://schemas.openxmlformats.org/officeDocument/2006/relationships/image" Target="../media/image297.wmf"/></Relationships>
</file>

<file path=ppt/slides/_rels/slide145.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21.bin"/><Relationship Id="rId3" Type="http://schemas.openxmlformats.org/officeDocument/2006/relationships/oleObject" Target="../embeddings/oleObject316.bin"/><Relationship Id="rId7" Type="http://schemas.openxmlformats.org/officeDocument/2006/relationships/oleObject" Target="../embeddings/oleObject318.bin"/><Relationship Id="rId12" Type="http://schemas.openxmlformats.org/officeDocument/2006/relationships/image" Target="../media/image302.wmf"/><Relationship Id="rId2" Type="http://schemas.openxmlformats.org/officeDocument/2006/relationships/slideLayout" Target="../slideLayouts/slideLayout7.xml"/><Relationship Id="rId1" Type="http://schemas.openxmlformats.org/officeDocument/2006/relationships/vmlDrawing" Target="../drawings/vmlDrawing109.vml"/><Relationship Id="rId6" Type="http://schemas.openxmlformats.org/officeDocument/2006/relationships/image" Target="../media/image299.wmf"/><Relationship Id="rId11" Type="http://schemas.openxmlformats.org/officeDocument/2006/relationships/oleObject" Target="../embeddings/oleObject320.bin"/><Relationship Id="rId5" Type="http://schemas.openxmlformats.org/officeDocument/2006/relationships/oleObject" Target="../embeddings/oleObject317.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319.bin"/><Relationship Id="rId14" Type="http://schemas.openxmlformats.org/officeDocument/2006/relationships/image" Target="../media/image303.w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322.bin"/><Relationship Id="rId2" Type="http://schemas.openxmlformats.org/officeDocument/2006/relationships/slideLayout" Target="../slideLayouts/slideLayout7.xml"/><Relationship Id="rId1" Type="http://schemas.openxmlformats.org/officeDocument/2006/relationships/vmlDrawing" Target="../drawings/vmlDrawing110.vml"/><Relationship Id="rId4" Type="http://schemas.openxmlformats.org/officeDocument/2006/relationships/image" Target="../media/image304.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8" Type="http://schemas.openxmlformats.org/officeDocument/2006/relationships/image" Target="../media/image306.wmf"/><Relationship Id="rId3" Type="http://schemas.openxmlformats.org/officeDocument/2006/relationships/oleObject" Target="../embeddings/oleObject323.bin"/><Relationship Id="rId7" Type="http://schemas.openxmlformats.org/officeDocument/2006/relationships/oleObject" Target="../embeddings/oleObject325.bin"/><Relationship Id="rId2" Type="http://schemas.openxmlformats.org/officeDocument/2006/relationships/slideLayout" Target="../slideLayouts/slideLayout7.xml"/><Relationship Id="rId1" Type="http://schemas.openxmlformats.org/officeDocument/2006/relationships/vmlDrawing" Target="../drawings/vmlDrawing111.vml"/><Relationship Id="rId6" Type="http://schemas.openxmlformats.org/officeDocument/2006/relationships/image" Target="../media/image283.wmf"/><Relationship Id="rId5" Type="http://schemas.openxmlformats.org/officeDocument/2006/relationships/oleObject" Target="../embeddings/oleObject324.bin"/><Relationship Id="rId4" Type="http://schemas.openxmlformats.org/officeDocument/2006/relationships/image" Target="../media/image305.wmf"/></Relationships>
</file>

<file path=ppt/slides/_rels/slide149.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26.bin"/><Relationship Id="rId7" Type="http://schemas.openxmlformats.org/officeDocument/2006/relationships/oleObject" Target="../embeddings/oleObject328.bin"/><Relationship Id="rId2" Type="http://schemas.openxmlformats.org/officeDocument/2006/relationships/slideLayout" Target="../slideLayouts/slideLayout7.xml"/><Relationship Id="rId1" Type="http://schemas.openxmlformats.org/officeDocument/2006/relationships/vmlDrawing" Target="../drawings/vmlDrawing112.vml"/><Relationship Id="rId6" Type="http://schemas.openxmlformats.org/officeDocument/2006/relationships/image" Target="../media/image283.wmf"/><Relationship Id="rId5" Type="http://schemas.openxmlformats.org/officeDocument/2006/relationships/oleObject" Target="../embeddings/oleObject327.bin"/><Relationship Id="rId4" Type="http://schemas.openxmlformats.org/officeDocument/2006/relationships/image" Target="../media/image307.wmf"/></Relationships>
</file>

<file path=ppt/slides/_rels/slide1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6.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4.bin"/></Relationships>
</file>

<file path=ppt/slides/_rels/slide150.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29.bin"/><Relationship Id="rId7" Type="http://schemas.openxmlformats.org/officeDocument/2006/relationships/oleObject" Target="../embeddings/oleObject331.bin"/><Relationship Id="rId2" Type="http://schemas.openxmlformats.org/officeDocument/2006/relationships/slideLayout" Target="../slideLayouts/slideLayout7.xml"/><Relationship Id="rId1" Type="http://schemas.openxmlformats.org/officeDocument/2006/relationships/vmlDrawing" Target="../drawings/vmlDrawing113.vml"/><Relationship Id="rId6" Type="http://schemas.openxmlformats.org/officeDocument/2006/relationships/image" Target="../media/image283.wmf"/><Relationship Id="rId5" Type="http://schemas.openxmlformats.org/officeDocument/2006/relationships/oleObject" Target="../embeddings/oleObject330.bin"/><Relationship Id="rId4" Type="http://schemas.openxmlformats.org/officeDocument/2006/relationships/image" Target="../media/image307.wmf"/></Relationships>
</file>

<file path=ppt/slides/_rels/slide151.xml.rels><?xml version="1.0" encoding="UTF-8" standalone="yes"?>
<Relationships xmlns="http://schemas.openxmlformats.org/package/2006/relationships"><Relationship Id="rId8" Type="http://schemas.openxmlformats.org/officeDocument/2006/relationships/image" Target="../media/image310.wmf"/><Relationship Id="rId3" Type="http://schemas.openxmlformats.org/officeDocument/2006/relationships/oleObject" Target="../embeddings/oleObject332.bin"/><Relationship Id="rId7" Type="http://schemas.openxmlformats.org/officeDocument/2006/relationships/oleObject" Target="../embeddings/oleObject334.bin"/><Relationship Id="rId2" Type="http://schemas.openxmlformats.org/officeDocument/2006/relationships/slideLayout" Target="../slideLayouts/slideLayout7.xml"/><Relationship Id="rId1" Type="http://schemas.openxmlformats.org/officeDocument/2006/relationships/vmlDrawing" Target="../drawings/vmlDrawing114.vml"/><Relationship Id="rId6" Type="http://schemas.openxmlformats.org/officeDocument/2006/relationships/image" Target="../media/image283.wmf"/><Relationship Id="rId5" Type="http://schemas.openxmlformats.org/officeDocument/2006/relationships/oleObject" Target="../embeddings/oleObject333.bin"/><Relationship Id="rId4" Type="http://schemas.openxmlformats.org/officeDocument/2006/relationships/image" Target="../media/image309.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oleObject" Target="../embeddings/oleObject335.bin"/><Relationship Id="rId7" Type="http://schemas.openxmlformats.org/officeDocument/2006/relationships/oleObject" Target="../embeddings/oleObject337.bin"/><Relationship Id="rId12" Type="http://schemas.openxmlformats.org/officeDocument/2006/relationships/image" Target="../media/image315.wmf"/><Relationship Id="rId2" Type="http://schemas.openxmlformats.org/officeDocument/2006/relationships/slideLayout" Target="../slideLayouts/slideLayout7.xml"/><Relationship Id="rId1" Type="http://schemas.openxmlformats.org/officeDocument/2006/relationships/vmlDrawing" Target="../drawings/vmlDrawing115.vml"/><Relationship Id="rId6" Type="http://schemas.openxmlformats.org/officeDocument/2006/relationships/image" Target="../media/image312.wmf"/><Relationship Id="rId11" Type="http://schemas.openxmlformats.org/officeDocument/2006/relationships/oleObject" Target="../embeddings/oleObject339.bin"/><Relationship Id="rId5" Type="http://schemas.openxmlformats.org/officeDocument/2006/relationships/oleObject" Target="../embeddings/oleObject336.bin"/><Relationship Id="rId10" Type="http://schemas.openxmlformats.org/officeDocument/2006/relationships/image" Target="../media/image314.wmf"/><Relationship Id="rId4" Type="http://schemas.openxmlformats.org/officeDocument/2006/relationships/image" Target="../media/image311.wmf"/><Relationship Id="rId9" Type="http://schemas.openxmlformats.org/officeDocument/2006/relationships/oleObject" Target="../embeddings/oleObject338.bin"/></Relationships>
</file>

<file path=ppt/slides/_rels/slide155.xml.rels><?xml version="1.0" encoding="UTF-8" standalone="yes"?>
<Relationships xmlns="http://schemas.openxmlformats.org/package/2006/relationships"><Relationship Id="rId2" Type="http://schemas.openxmlformats.org/officeDocument/2006/relationships/image" Target="../media/image316.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340.bin"/><Relationship Id="rId2" Type="http://schemas.openxmlformats.org/officeDocument/2006/relationships/slideLayout" Target="../slideLayouts/slideLayout7.xml"/><Relationship Id="rId1" Type="http://schemas.openxmlformats.org/officeDocument/2006/relationships/vmlDrawing" Target="../drawings/vmlDrawing116.vml"/><Relationship Id="rId5" Type="http://schemas.openxmlformats.org/officeDocument/2006/relationships/image" Target="../media/image318.png"/><Relationship Id="rId4" Type="http://schemas.openxmlformats.org/officeDocument/2006/relationships/image" Target="../media/image317.wmf"/></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oleObject" Target="../embeddings/oleObject341.bin"/><Relationship Id="rId7" Type="http://schemas.openxmlformats.org/officeDocument/2006/relationships/oleObject" Target="../embeddings/oleObject343.bin"/><Relationship Id="rId2" Type="http://schemas.openxmlformats.org/officeDocument/2006/relationships/slideLayout" Target="../slideLayouts/slideLayout7.xml"/><Relationship Id="rId1" Type="http://schemas.openxmlformats.org/officeDocument/2006/relationships/vmlDrawing" Target="../drawings/vmlDrawing117.vml"/><Relationship Id="rId6" Type="http://schemas.openxmlformats.org/officeDocument/2006/relationships/image" Target="../media/image320.wmf"/><Relationship Id="rId5" Type="http://schemas.openxmlformats.org/officeDocument/2006/relationships/oleObject" Target="../embeddings/oleObject342.bin"/><Relationship Id="rId10" Type="http://schemas.openxmlformats.org/officeDocument/2006/relationships/image" Target="../media/image322.wmf"/><Relationship Id="rId4" Type="http://schemas.openxmlformats.org/officeDocument/2006/relationships/image" Target="../media/image319.wmf"/><Relationship Id="rId9" Type="http://schemas.openxmlformats.org/officeDocument/2006/relationships/oleObject" Target="../embeddings/oleObject344.bin"/></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345.bin"/><Relationship Id="rId2" Type="http://schemas.openxmlformats.org/officeDocument/2006/relationships/slideLayout" Target="../slideLayouts/slideLayout7.xml"/><Relationship Id="rId1" Type="http://schemas.openxmlformats.org/officeDocument/2006/relationships/vmlDrawing" Target="../drawings/vmlDrawing118.vml"/><Relationship Id="rId4" Type="http://schemas.openxmlformats.org/officeDocument/2006/relationships/image" Target="../media/image322.wmf"/></Relationships>
</file>

<file path=ppt/slides/_rels/slide1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s>
</file>

<file path=ppt/slides/_rels/slide160.xml.rels><?xml version="1.0" encoding="UTF-8" standalone="yes"?>
<Relationships xmlns="http://schemas.openxmlformats.org/package/2006/relationships"><Relationship Id="rId8" Type="http://schemas.openxmlformats.org/officeDocument/2006/relationships/image" Target="../media/image325.wmf"/><Relationship Id="rId3" Type="http://schemas.openxmlformats.org/officeDocument/2006/relationships/oleObject" Target="../embeddings/oleObject346.bin"/><Relationship Id="rId7" Type="http://schemas.openxmlformats.org/officeDocument/2006/relationships/oleObject" Target="../embeddings/oleObject348.bin"/><Relationship Id="rId2" Type="http://schemas.openxmlformats.org/officeDocument/2006/relationships/slideLayout" Target="../slideLayouts/slideLayout7.xml"/><Relationship Id="rId1" Type="http://schemas.openxmlformats.org/officeDocument/2006/relationships/vmlDrawing" Target="../drawings/vmlDrawing119.vml"/><Relationship Id="rId6" Type="http://schemas.openxmlformats.org/officeDocument/2006/relationships/image" Target="../media/image324.wmf"/><Relationship Id="rId5" Type="http://schemas.openxmlformats.org/officeDocument/2006/relationships/oleObject" Target="../embeddings/oleObject347.bin"/><Relationship Id="rId4" Type="http://schemas.openxmlformats.org/officeDocument/2006/relationships/image" Target="../media/image323.wmf"/></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349.bin"/><Relationship Id="rId2" Type="http://schemas.openxmlformats.org/officeDocument/2006/relationships/slideLayout" Target="../slideLayouts/slideLayout7.xml"/><Relationship Id="rId1" Type="http://schemas.openxmlformats.org/officeDocument/2006/relationships/vmlDrawing" Target="../drawings/vmlDrawing120.vml"/><Relationship Id="rId4" Type="http://schemas.openxmlformats.org/officeDocument/2006/relationships/image" Target="../media/image326.w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350.bin"/><Relationship Id="rId2" Type="http://schemas.openxmlformats.org/officeDocument/2006/relationships/slideLayout" Target="../slideLayouts/slideLayout7.xml"/><Relationship Id="rId1" Type="http://schemas.openxmlformats.org/officeDocument/2006/relationships/vmlDrawing" Target="../drawings/vmlDrawing121.vml"/><Relationship Id="rId4" Type="http://schemas.openxmlformats.org/officeDocument/2006/relationships/image" Target="../media/image327.w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351.bin"/><Relationship Id="rId2" Type="http://schemas.openxmlformats.org/officeDocument/2006/relationships/slideLayout" Target="../slideLayouts/slideLayout7.xml"/><Relationship Id="rId1" Type="http://schemas.openxmlformats.org/officeDocument/2006/relationships/vmlDrawing" Target="../drawings/vmlDrawing122.vml"/><Relationship Id="rId6" Type="http://schemas.openxmlformats.org/officeDocument/2006/relationships/image" Target="../media/image329.wmf"/><Relationship Id="rId5" Type="http://schemas.openxmlformats.org/officeDocument/2006/relationships/oleObject" Target="../embeddings/oleObject352.bin"/><Relationship Id="rId4" Type="http://schemas.openxmlformats.org/officeDocument/2006/relationships/image" Target="../media/image328.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353.bin"/><Relationship Id="rId2" Type="http://schemas.openxmlformats.org/officeDocument/2006/relationships/slideLayout" Target="../slideLayouts/slideLayout7.xml"/><Relationship Id="rId1" Type="http://schemas.openxmlformats.org/officeDocument/2006/relationships/vmlDrawing" Target="../drawings/vmlDrawing123.vml"/><Relationship Id="rId6" Type="http://schemas.openxmlformats.org/officeDocument/2006/relationships/image" Target="../media/image331.wmf"/><Relationship Id="rId5" Type="http://schemas.openxmlformats.org/officeDocument/2006/relationships/oleObject" Target="../embeddings/oleObject354.bin"/><Relationship Id="rId4" Type="http://schemas.openxmlformats.org/officeDocument/2006/relationships/image" Target="../media/image330.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355.bin"/><Relationship Id="rId2" Type="http://schemas.openxmlformats.org/officeDocument/2006/relationships/slideLayout" Target="../slideLayouts/slideLayout7.xml"/><Relationship Id="rId1" Type="http://schemas.openxmlformats.org/officeDocument/2006/relationships/vmlDrawing" Target="../drawings/vmlDrawing124.vml"/><Relationship Id="rId4" Type="http://schemas.openxmlformats.org/officeDocument/2006/relationships/image" Target="../media/image331.w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7.xml"/><Relationship Id="rId1" Type="http://schemas.openxmlformats.org/officeDocument/2006/relationships/vmlDrawing" Target="../drawings/vmlDrawing125.vml"/><Relationship Id="rId6" Type="http://schemas.openxmlformats.org/officeDocument/2006/relationships/image" Target="../media/image333.wmf"/><Relationship Id="rId5" Type="http://schemas.openxmlformats.org/officeDocument/2006/relationships/oleObject" Target="../embeddings/oleObject357.bin"/><Relationship Id="rId4" Type="http://schemas.openxmlformats.org/officeDocument/2006/relationships/image" Target="../media/image332.w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358.bin"/><Relationship Id="rId2" Type="http://schemas.openxmlformats.org/officeDocument/2006/relationships/slideLayout" Target="../slideLayouts/slideLayout7.xml"/><Relationship Id="rId1" Type="http://schemas.openxmlformats.org/officeDocument/2006/relationships/vmlDrawing" Target="../drawings/vmlDrawing126.vml"/><Relationship Id="rId4" Type="http://schemas.openxmlformats.org/officeDocument/2006/relationships/image" Target="../media/image334.w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359.bin"/><Relationship Id="rId2" Type="http://schemas.openxmlformats.org/officeDocument/2006/relationships/slideLayout" Target="../slideLayouts/slideLayout7.xml"/><Relationship Id="rId1" Type="http://schemas.openxmlformats.org/officeDocument/2006/relationships/vmlDrawing" Target="../drawings/vmlDrawing127.vml"/><Relationship Id="rId6" Type="http://schemas.openxmlformats.org/officeDocument/2006/relationships/image" Target="../media/image336.wmf"/><Relationship Id="rId5" Type="http://schemas.openxmlformats.org/officeDocument/2006/relationships/oleObject" Target="../embeddings/oleObject360.bin"/><Relationship Id="rId4" Type="http://schemas.openxmlformats.org/officeDocument/2006/relationships/image" Target="../media/image335.wmf"/></Relationships>
</file>

<file path=ppt/slides/_rels/slide17.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1.emf"/><Relationship Id="rId5" Type="http://schemas.openxmlformats.org/officeDocument/2006/relationships/oleObject" Target="../embeddings/oleObject40.bin"/><Relationship Id="rId4" Type="http://schemas.openxmlformats.org/officeDocument/2006/relationships/image" Target="../media/image40.wmf"/></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361.bin"/><Relationship Id="rId2" Type="http://schemas.openxmlformats.org/officeDocument/2006/relationships/slideLayout" Target="../slideLayouts/slideLayout7.xml"/><Relationship Id="rId1" Type="http://schemas.openxmlformats.org/officeDocument/2006/relationships/vmlDrawing" Target="../drawings/vmlDrawing128.vml"/><Relationship Id="rId6" Type="http://schemas.openxmlformats.org/officeDocument/2006/relationships/image" Target="../media/image338.wmf"/><Relationship Id="rId5" Type="http://schemas.openxmlformats.org/officeDocument/2006/relationships/oleObject" Target="../embeddings/oleObject362.bin"/><Relationship Id="rId4" Type="http://schemas.openxmlformats.org/officeDocument/2006/relationships/image" Target="../media/image337.wmf"/></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363.bin"/><Relationship Id="rId2" Type="http://schemas.openxmlformats.org/officeDocument/2006/relationships/slideLayout" Target="../slideLayouts/slideLayout7.xml"/><Relationship Id="rId1" Type="http://schemas.openxmlformats.org/officeDocument/2006/relationships/vmlDrawing" Target="../drawings/vmlDrawing129.vml"/><Relationship Id="rId4" Type="http://schemas.openxmlformats.org/officeDocument/2006/relationships/image" Target="../media/image339.w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364.bin"/><Relationship Id="rId2" Type="http://schemas.openxmlformats.org/officeDocument/2006/relationships/slideLayout" Target="../slideLayouts/slideLayout7.xml"/><Relationship Id="rId1" Type="http://schemas.openxmlformats.org/officeDocument/2006/relationships/vmlDrawing" Target="../drawings/vmlDrawing130.vml"/><Relationship Id="rId4" Type="http://schemas.openxmlformats.org/officeDocument/2006/relationships/image" Target="../media/image340.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7.bin"/><Relationship Id="rId18" Type="http://schemas.openxmlformats.org/officeDocument/2006/relationships/image" Target="../media/image50.wmf"/><Relationship Id="rId26" Type="http://schemas.openxmlformats.org/officeDocument/2006/relationships/image" Target="../media/image54.wmf"/><Relationship Id="rId3" Type="http://schemas.openxmlformats.org/officeDocument/2006/relationships/oleObject" Target="../embeddings/oleObject42.bin"/><Relationship Id="rId21" Type="http://schemas.openxmlformats.org/officeDocument/2006/relationships/oleObject" Target="../embeddings/oleObject51.bin"/><Relationship Id="rId34" Type="http://schemas.openxmlformats.org/officeDocument/2006/relationships/image" Target="../media/image58.wmf"/><Relationship Id="rId7" Type="http://schemas.openxmlformats.org/officeDocument/2006/relationships/oleObject" Target="../embeddings/oleObject44.bin"/><Relationship Id="rId12" Type="http://schemas.openxmlformats.org/officeDocument/2006/relationships/image" Target="../media/image47.wmf"/><Relationship Id="rId17" Type="http://schemas.openxmlformats.org/officeDocument/2006/relationships/oleObject" Target="../embeddings/oleObject49.bin"/><Relationship Id="rId25" Type="http://schemas.openxmlformats.org/officeDocument/2006/relationships/oleObject" Target="../embeddings/oleObject53.bin"/><Relationship Id="rId33" Type="http://schemas.openxmlformats.org/officeDocument/2006/relationships/oleObject" Target="../embeddings/oleObject57.bin"/><Relationship Id="rId38" Type="http://schemas.openxmlformats.org/officeDocument/2006/relationships/image" Target="../media/image60.emf"/><Relationship Id="rId2" Type="http://schemas.openxmlformats.org/officeDocument/2006/relationships/slideLayout" Target="../slideLayouts/slideLayout7.xml"/><Relationship Id="rId16" Type="http://schemas.openxmlformats.org/officeDocument/2006/relationships/image" Target="../media/image49.wmf"/><Relationship Id="rId20" Type="http://schemas.openxmlformats.org/officeDocument/2006/relationships/image" Target="../media/image51.wmf"/><Relationship Id="rId29"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oleObject" Target="../embeddings/oleObject46.bin"/><Relationship Id="rId24" Type="http://schemas.openxmlformats.org/officeDocument/2006/relationships/image" Target="../media/image53.wmf"/><Relationship Id="rId32" Type="http://schemas.openxmlformats.org/officeDocument/2006/relationships/image" Target="../media/image57.wmf"/><Relationship Id="rId37" Type="http://schemas.openxmlformats.org/officeDocument/2006/relationships/oleObject" Target="../embeddings/oleObject59.bin"/><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28" Type="http://schemas.openxmlformats.org/officeDocument/2006/relationships/image" Target="../media/image55.wmf"/><Relationship Id="rId36" Type="http://schemas.openxmlformats.org/officeDocument/2006/relationships/image" Target="../media/image59.wmf"/><Relationship Id="rId10" Type="http://schemas.openxmlformats.org/officeDocument/2006/relationships/image" Target="../media/image46.wmf"/><Relationship Id="rId19" Type="http://schemas.openxmlformats.org/officeDocument/2006/relationships/oleObject" Target="../embeddings/oleObject50.bin"/><Relationship Id="rId31" Type="http://schemas.openxmlformats.org/officeDocument/2006/relationships/oleObject" Target="../embeddings/oleObject56.bin"/><Relationship Id="rId4" Type="http://schemas.openxmlformats.org/officeDocument/2006/relationships/image" Target="../media/image43.wmf"/><Relationship Id="rId9" Type="http://schemas.openxmlformats.org/officeDocument/2006/relationships/oleObject" Target="../embeddings/oleObject45.bin"/><Relationship Id="rId14" Type="http://schemas.openxmlformats.org/officeDocument/2006/relationships/image" Target="../media/image48.wmf"/><Relationship Id="rId22" Type="http://schemas.openxmlformats.org/officeDocument/2006/relationships/image" Target="../media/image52.wmf"/><Relationship Id="rId27" Type="http://schemas.openxmlformats.org/officeDocument/2006/relationships/oleObject" Target="../embeddings/oleObject54.bin"/><Relationship Id="rId30" Type="http://schemas.openxmlformats.org/officeDocument/2006/relationships/image" Target="../media/image56.wmf"/><Relationship Id="rId35" Type="http://schemas.openxmlformats.org/officeDocument/2006/relationships/oleObject" Target="../embeddings/oleObject5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6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3.wmf"/><Relationship Id="rId5" Type="http://schemas.openxmlformats.org/officeDocument/2006/relationships/oleObject" Target="../embeddings/oleObject62.bin"/><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5.wmf"/><Relationship Id="rId5" Type="http://schemas.openxmlformats.org/officeDocument/2006/relationships/oleObject" Target="../embeddings/oleObject64.bin"/><Relationship Id="rId4" Type="http://schemas.openxmlformats.org/officeDocument/2006/relationships/image" Target="../media/image64.wmf"/></Relationships>
</file>

<file path=ppt/slides/_rels/slide22.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23.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0.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71.bin"/><Relationship Id="rId14" Type="http://schemas.openxmlformats.org/officeDocument/2006/relationships/image" Target="../media/image7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75.wmf"/></Relationships>
</file>

<file path=ppt/slides/_rels/slide25.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7.wmf"/><Relationship Id="rId5" Type="http://schemas.openxmlformats.org/officeDocument/2006/relationships/oleObject" Target="../embeddings/oleObject76.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8.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6.wmf"/><Relationship Id="rId5" Type="http://schemas.openxmlformats.org/officeDocument/2006/relationships/oleObject" Target="../embeddings/oleObject80.bin"/><Relationship Id="rId4" Type="http://schemas.openxmlformats.org/officeDocument/2006/relationships/image" Target="../media/image80.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3.png"/><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82.bin"/><Relationship Id="rId5" Type="http://schemas.openxmlformats.org/officeDocument/2006/relationships/image" Target="../media/image81.wmf"/><Relationship Id="rId4" Type="http://schemas.openxmlformats.org/officeDocument/2006/relationships/oleObject" Target="../embeddings/oleObject81.bin"/><Relationship Id="rId9" Type="http://schemas.openxmlformats.org/officeDocument/2006/relationships/image" Target="../media/image82.wmf"/></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85.bin"/><Relationship Id="rId5" Type="http://schemas.openxmlformats.org/officeDocument/2006/relationships/image" Target="../media/image84.wmf"/><Relationship Id="rId4" Type="http://schemas.openxmlformats.org/officeDocument/2006/relationships/oleObject" Target="../embeddings/oleObject8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90.png"/><Relationship Id="rId7"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87.bin"/><Relationship Id="rId5" Type="http://schemas.openxmlformats.org/officeDocument/2006/relationships/image" Target="../media/image87.wmf"/><Relationship Id="rId4" Type="http://schemas.openxmlformats.org/officeDocument/2006/relationships/oleObject" Target="../embeddings/oleObject86.bin"/><Relationship Id="rId9" Type="http://schemas.openxmlformats.org/officeDocument/2006/relationships/image" Target="../media/image8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9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9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4.wmf"/><Relationship Id="rId5" Type="http://schemas.openxmlformats.org/officeDocument/2006/relationships/oleObject" Target="../embeddings/oleObject92.bin"/><Relationship Id="rId4" Type="http://schemas.openxmlformats.org/officeDocument/2006/relationships/image" Target="../media/image93.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9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2.wmf"/><Relationship Id="rId5" Type="http://schemas.openxmlformats.org/officeDocument/2006/relationships/oleObject" Target="../embeddings/oleObject95.bin"/><Relationship Id="rId4" Type="http://schemas.openxmlformats.org/officeDocument/2006/relationships/image" Target="../media/image96.wmf"/></Relationships>
</file>

<file path=ppt/slides/_rels/slide39.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8.wmf"/><Relationship Id="rId5" Type="http://schemas.openxmlformats.org/officeDocument/2006/relationships/oleObject" Target="../embeddings/oleObject97.bin"/><Relationship Id="rId4" Type="http://schemas.openxmlformats.org/officeDocument/2006/relationships/image" Target="../media/image97.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image" Target="../media/image9.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oleObject" Target="../embeddings/oleObject1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2.wmf"/><Relationship Id="rId10" Type="http://schemas.openxmlformats.org/officeDocument/2006/relationships/image" Target="../media/image6.wmf"/><Relationship Id="rId19" Type="http://schemas.openxmlformats.org/officeDocument/2006/relationships/oleObject" Target="../embeddings/oleObject9.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0.bin"/><Relationship Id="rId5" Type="http://schemas.openxmlformats.org/officeDocument/2006/relationships/image" Target="../media/image99.wmf"/><Relationship Id="rId4" Type="http://schemas.openxmlformats.org/officeDocument/2006/relationships/oleObject" Target="../embeddings/oleObject9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notesSlide" Target="../notesSlides/notesSlide3.xml"/><Relationship Id="rId7" Type="http://schemas.openxmlformats.org/officeDocument/2006/relationships/image" Target="../media/image102.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102.bin"/><Relationship Id="rId11" Type="http://schemas.openxmlformats.org/officeDocument/2006/relationships/image" Target="../media/image103.wmf"/><Relationship Id="rId5" Type="http://schemas.openxmlformats.org/officeDocument/2006/relationships/image" Target="../media/image101.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96.wmf"/></Relationships>
</file>

<file path=ppt/slides/_rels/slide42.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08.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05.e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07.emf"/><Relationship Id="rId4" Type="http://schemas.openxmlformats.org/officeDocument/2006/relationships/image" Target="../media/image104.emf"/><Relationship Id="rId9" Type="http://schemas.openxmlformats.org/officeDocument/2006/relationships/oleObject" Target="../embeddings/oleObject10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4.xml"/><Relationship Id="rId7" Type="http://schemas.openxmlformats.org/officeDocument/2006/relationships/image" Target="../media/image110.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1.bin"/><Relationship Id="rId11" Type="http://schemas.openxmlformats.org/officeDocument/2006/relationships/image" Target="../media/image112.emf"/><Relationship Id="rId5" Type="http://schemas.openxmlformats.org/officeDocument/2006/relationships/image" Target="../media/image109.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113.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15.wmf"/><Relationship Id="rId5" Type="http://schemas.openxmlformats.org/officeDocument/2006/relationships/oleObject" Target="../embeddings/oleObject116.bin"/><Relationship Id="rId4" Type="http://schemas.openxmlformats.org/officeDocument/2006/relationships/image" Target="../media/image114.wmf"/></Relationships>
</file>

<file path=ppt/slides/_rels/slide46.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17.wmf"/><Relationship Id="rId5" Type="http://schemas.openxmlformats.org/officeDocument/2006/relationships/oleObject" Target="../embeddings/oleObject118.bin"/><Relationship Id="rId4" Type="http://schemas.openxmlformats.org/officeDocument/2006/relationships/image" Target="../media/image116.wmf"/></Relationships>
</file>

<file path=ppt/slides/_rels/slide47.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3.e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0.e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2.emf"/><Relationship Id="rId4" Type="http://schemas.openxmlformats.org/officeDocument/2006/relationships/image" Target="../media/image119.emf"/><Relationship Id="rId9" Type="http://schemas.openxmlformats.org/officeDocument/2006/relationships/oleObject" Target="../embeddings/oleObject123.bin"/></Relationships>
</file>

<file path=ppt/slides/_rels/slide48.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25.emf"/><Relationship Id="rId5" Type="http://schemas.openxmlformats.org/officeDocument/2006/relationships/oleObject" Target="../embeddings/oleObject126.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8.bin"/></Relationships>
</file>

<file path=ppt/slides/_rels/slide4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34.bin"/><Relationship Id="rId18" Type="http://schemas.openxmlformats.org/officeDocument/2006/relationships/image" Target="../media/image134.e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33.wmf"/><Relationship Id="rId17" Type="http://schemas.openxmlformats.org/officeDocument/2006/relationships/oleObject" Target="../embeddings/oleObject136.bin"/><Relationship Id="rId2" Type="http://schemas.openxmlformats.org/officeDocument/2006/relationships/slideLayout" Target="../slideLayouts/slideLayout7.xml"/><Relationship Id="rId16" Type="http://schemas.openxmlformats.org/officeDocument/2006/relationships/image" Target="../media/image115.wmf"/><Relationship Id="rId1" Type="http://schemas.openxmlformats.org/officeDocument/2006/relationships/vmlDrawing" Target="../drawings/vmlDrawing39.vml"/><Relationship Id="rId6" Type="http://schemas.openxmlformats.org/officeDocument/2006/relationships/image" Target="../media/image130.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32.bin"/><Relationship Id="rId14" Type="http://schemas.openxmlformats.org/officeDocument/2006/relationships/image" Target="../media/image114.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36.wmf"/><Relationship Id="rId5" Type="http://schemas.openxmlformats.org/officeDocument/2006/relationships/oleObject" Target="../embeddings/oleObject138.bin"/><Relationship Id="rId4" Type="http://schemas.openxmlformats.org/officeDocument/2006/relationships/image" Target="../media/image135.wmf"/></Relationships>
</file>

<file path=ppt/slides/_rels/slide52.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8.wmf"/><Relationship Id="rId5" Type="http://schemas.openxmlformats.org/officeDocument/2006/relationships/oleObject" Target="../embeddings/oleObject140.bin"/><Relationship Id="rId4" Type="http://schemas.openxmlformats.org/officeDocument/2006/relationships/image" Target="../media/image137.emf"/></Relationships>
</file>

<file path=ppt/slides/_rels/slide5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44.bin"/><Relationship Id="rId3" Type="http://schemas.openxmlformats.org/officeDocument/2006/relationships/notesSlide" Target="../notesSlides/notesSlide5.xml"/><Relationship Id="rId7"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43.bin"/><Relationship Id="rId5" Type="http://schemas.openxmlformats.org/officeDocument/2006/relationships/image" Target="../media/image141.wmf"/><Relationship Id="rId4" Type="http://schemas.openxmlformats.org/officeDocument/2006/relationships/oleObject" Target="../embeddings/oleObject142.bin"/><Relationship Id="rId9" Type="http://schemas.openxmlformats.org/officeDocument/2006/relationships/image" Target="../media/image143.w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44.wmf"/></Relationships>
</file>

<file path=ppt/slides/_rels/slide58.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6.bin"/><Relationship Id="rId7" Type="http://schemas.openxmlformats.org/officeDocument/2006/relationships/oleObject" Target="../embeddings/oleObject148.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46.wmf"/><Relationship Id="rId5" Type="http://schemas.openxmlformats.org/officeDocument/2006/relationships/oleObject" Target="../embeddings/oleObject147.bin"/><Relationship Id="rId4" Type="http://schemas.openxmlformats.org/officeDocument/2006/relationships/image" Target="../media/image14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4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49.wmf"/></Relationships>
</file>

<file path=ppt/slides/_rels/slide6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150.wmf"/><Relationship Id="rId4" Type="http://schemas.openxmlformats.org/officeDocument/2006/relationships/oleObject" Target="../embeddings/oleObject151.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notesSlide" Target="../notesSlides/notesSlide9.xml"/><Relationship Id="rId7"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53.bin"/><Relationship Id="rId11" Type="http://schemas.openxmlformats.org/officeDocument/2006/relationships/image" Target="../media/image154.wmf"/><Relationship Id="rId5" Type="http://schemas.openxmlformats.org/officeDocument/2006/relationships/image" Target="../media/image151.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53.wmf"/></Relationships>
</file>

<file path=ppt/slides/_rels/slide65.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1.bin"/><Relationship Id="rId3" Type="http://schemas.openxmlformats.org/officeDocument/2006/relationships/oleObject" Target="../embeddings/oleObject156.bin"/><Relationship Id="rId7" Type="http://schemas.openxmlformats.org/officeDocument/2006/relationships/oleObject" Target="../embeddings/oleObject158.bin"/><Relationship Id="rId12"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image" Target="../media/image161.wmf"/><Relationship Id="rId1" Type="http://schemas.openxmlformats.org/officeDocument/2006/relationships/vmlDrawing" Target="../drawings/vmlDrawing49.vml"/><Relationship Id="rId6" Type="http://schemas.openxmlformats.org/officeDocument/2006/relationships/image" Target="../media/image156.w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9.bin"/><Relationship Id="rId14" Type="http://schemas.openxmlformats.org/officeDocument/2006/relationships/image" Target="../media/image160.wmf"/></Relationships>
</file>

<file path=ppt/slides/_rels/slide66.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63.bin"/><Relationship Id="rId7"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58.wmf"/><Relationship Id="rId5" Type="http://schemas.openxmlformats.org/officeDocument/2006/relationships/oleObject" Target="../embeddings/oleObject164.bin"/><Relationship Id="rId4" Type="http://schemas.openxmlformats.org/officeDocument/2006/relationships/image" Target="../media/image15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162.wmf"/><Relationship Id="rId5" Type="http://schemas.openxmlformats.org/officeDocument/2006/relationships/oleObject" Target="../embeddings/oleObject167.bin"/><Relationship Id="rId4" Type="http://schemas.openxmlformats.org/officeDocument/2006/relationships/image" Target="../media/image114.wmf"/></Relationships>
</file>

<file path=ppt/slides/_rels/slide68.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17.wmf"/><Relationship Id="rId5" Type="http://schemas.openxmlformats.org/officeDocument/2006/relationships/oleObject" Target="../embeddings/oleObject169.bin"/><Relationship Id="rId4" Type="http://schemas.openxmlformats.org/officeDocument/2006/relationships/image" Target="../media/image11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63.wmf"/><Relationship Id="rId5" Type="http://schemas.openxmlformats.org/officeDocument/2006/relationships/oleObject" Target="../embeddings/oleObject172.bin"/><Relationship Id="rId4" Type="http://schemas.openxmlformats.org/officeDocument/2006/relationships/image" Target="../media/image6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163.wmf"/><Relationship Id="rId5" Type="http://schemas.openxmlformats.org/officeDocument/2006/relationships/oleObject" Target="../embeddings/oleObject174.bin"/><Relationship Id="rId4" Type="http://schemas.openxmlformats.org/officeDocument/2006/relationships/image" Target="../media/image64.wmf"/></Relationships>
</file>

<file path=ppt/slides/_rels/slide71.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75.bin"/><Relationship Id="rId7" Type="http://schemas.openxmlformats.org/officeDocument/2006/relationships/oleObject" Target="../embeddings/oleObject177.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65.wmf"/><Relationship Id="rId5" Type="http://schemas.openxmlformats.org/officeDocument/2006/relationships/oleObject" Target="../embeddings/oleObject176.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78.bin"/></Relationships>
</file>

<file path=ppt/slides/_rels/slide72.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69.wmf"/><Relationship Id="rId5" Type="http://schemas.openxmlformats.org/officeDocument/2006/relationships/oleObject" Target="../embeddings/oleObject180.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82.bin"/></Relationships>
</file>

<file path=ppt/slides/_rels/slide73.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74.wmf"/><Relationship Id="rId5" Type="http://schemas.openxmlformats.org/officeDocument/2006/relationships/oleObject" Target="../embeddings/oleObject184.bin"/><Relationship Id="rId4" Type="http://schemas.openxmlformats.org/officeDocument/2006/relationships/image" Target="../media/image17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76.wmf"/><Relationship Id="rId5" Type="http://schemas.openxmlformats.org/officeDocument/2006/relationships/oleObject" Target="../embeddings/oleObject186.bin"/><Relationship Id="rId4" Type="http://schemas.openxmlformats.org/officeDocument/2006/relationships/image" Target="../media/image175.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77.wmf"/><Relationship Id="rId5" Type="http://schemas.openxmlformats.org/officeDocument/2006/relationships/oleObject" Target="../embeddings/oleObject188.bin"/><Relationship Id="rId4" Type="http://schemas.openxmlformats.org/officeDocument/2006/relationships/image" Target="../media/image17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79.wmf"/><Relationship Id="rId5" Type="http://schemas.openxmlformats.org/officeDocument/2006/relationships/oleObject" Target="../embeddings/oleObject190.bin"/><Relationship Id="rId4" Type="http://schemas.openxmlformats.org/officeDocument/2006/relationships/image" Target="../media/image17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63.wmf"/><Relationship Id="rId5" Type="http://schemas.openxmlformats.org/officeDocument/2006/relationships/oleObject" Target="../embeddings/oleObject192.bin"/><Relationship Id="rId4" Type="http://schemas.openxmlformats.org/officeDocument/2006/relationships/image" Target="../media/image62.wmf"/></Relationships>
</file>

<file path=ppt/slides/_rels/slide82.xml.rels><?xml version="1.0" encoding="UTF-8" standalone="yes"?>
<Relationships xmlns="http://schemas.openxmlformats.org/package/2006/relationships"><Relationship Id="rId8" Type="http://schemas.openxmlformats.org/officeDocument/2006/relationships/image" Target="../media/image182.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84.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181.w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96.bin"/><Relationship Id="rId14" Type="http://schemas.openxmlformats.org/officeDocument/2006/relationships/image" Target="../media/image185.wmf"/></Relationships>
</file>

<file path=ppt/slides/_rels/slide83.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99.bin"/><Relationship Id="rId7" Type="http://schemas.openxmlformats.org/officeDocument/2006/relationships/oleObject" Target="../embeddings/oleObject201.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87.wmf"/><Relationship Id="rId5" Type="http://schemas.openxmlformats.org/officeDocument/2006/relationships/oleObject" Target="../embeddings/oleObject200.bin"/><Relationship Id="rId4" Type="http://schemas.openxmlformats.org/officeDocument/2006/relationships/image" Target="../media/image186.wmf"/></Relationships>
</file>

<file path=ppt/slides/_rels/slide84.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190.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oleObject" Target="../embeddings/oleObject203.bin"/><Relationship Id="rId5" Type="http://schemas.openxmlformats.org/officeDocument/2006/relationships/image" Target="../media/image189.wmf"/><Relationship Id="rId4" Type="http://schemas.openxmlformats.org/officeDocument/2006/relationships/oleObject" Target="../embeddings/oleObject202.bin"/></Relationships>
</file>

<file path=ppt/slides/_rels/slide85.xml.rels><?xml version="1.0" encoding="UTF-8" standalone="yes"?>
<Relationships xmlns="http://schemas.openxmlformats.org/package/2006/relationships"><Relationship Id="rId3" Type="http://schemas.openxmlformats.org/officeDocument/2006/relationships/image" Target="../media/image194.png"/><Relationship Id="rId7" Type="http://schemas.openxmlformats.org/officeDocument/2006/relationships/image" Target="../media/image193.wmf"/><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oleObject" Target="../embeddings/oleObject205.bin"/><Relationship Id="rId5" Type="http://schemas.openxmlformats.org/officeDocument/2006/relationships/image" Target="../media/image192.wmf"/><Relationship Id="rId4" Type="http://schemas.openxmlformats.org/officeDocument/2006/relationships/oleObject" Target="../embeddings/oleObject204.bin"/></Relationships>
</file>

<file path=ppt/slides/_rels/slide86.xml.rels><?xml version="1.0" encoding="UTF-8" standalone="yes"?>
<Relationships xmlns="http://schemas.openxmlformats.org/package/2006/relationships"><Relationship Id="rId3" Type="http://schemas.openxmlformats.org/officeDocument/2006/relationships/image" Target="../media/image197.png"/><Relationship Id="rId7" Type="http://schemas.openxmlformats.org/officeDocument/2006/relationships/image" Target="../media/image196.wmf"/><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oleObject" Target="../embeddings/oleObject207.bin"/><Relationship Id="rId5" Type="http://schemas.openxmlformats.org/officeDocument/2006/relationships/image" Target="../media/image195.wmf"/><Relationship Id="rId4" Type="http://schemas.openxmlformats.org/officeDocument/2006/relationships/oleObject" Target="../embeddings/oleObject206.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199.wmf"/><Relationship Id="rId5" Type="http://schemas.openxmlformats.org/officeDocument/2006/relationships/oleObject" Target="../embeddings/oleObject209.bin"/><Relationship Id="rId4" Type="http://schemas.openxmlformats.org/officeDocument/2006/relationships/image" Target="../media/image19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01.wmf"/><Relationship Id="rId5" Type="http://schemas.openxmlformats.org/officeDocument/2006/relationships/oleObject" Target="../embeddings/oleObject211.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213.bin"/></Relationships>
</file>

<file path=ppt/slides/_rels/slide91.xml.rels><?xml version="1.0" encoding="UTF-8" standalone="yes"?>
<Relationships xmlns="http://schemas.openxmlformats.org/package/2006/relationships"><Relationship Id="rId3" Type="http://schemas.openxmlformats.org/officeDocument/2006/relationships/image" Target="../media/image206.png"/><Relationship Id="rId7" Type="http://schemas.openxmlformats.org/officeDocument/2006/relationships/image" Target="../media/image205.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oleObject" Target="../embeddings/oleObject215.bin"/><Relationship Id="rId5" Type="http://schemas.openxmlformats.org/officeDocument/2006/relationships/image" Target="../media/image204.wmf"/><Relationship Id="rId4" Type="http://schemas.openxmlformats.org/officeDocument/2006/relationships/oleObject" Target="../embeddings/oleObject214.bin"/></Relationships>
</file>

<file path=ppt/slides/_rels/slide92.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16.bin"/><Relationship Id="rId7" Type="http://schemas.openxmlformats.org/officeDocument/2006/relationships/oleObject" Target="../embeddings/oleObject218.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99.wmf"/><Relationship Id="rId5" Type="http://schemas.openxmlformats.org/officeDocument/2006/relationships/oleObject" Target="../embeddings/oleObject217.bin"/><Relationship Id="rId4" Type="http://schemas.openxmlformats.org/officeDocument/2006/relationships/image" Target="../media/image198.wmf"/></Relationships>
</file>

<file path=ppt/slides/_rels/slide93.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219.bin"/><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207.wmf"/><Relationship Id="rId5" Type="http://schemas.openxmlformats.org/officeDocument/2006/relationships/oleObject" Target="../embeddings/oleObject220.bin"/><Relationship Id="rId10" Type="http://schemas.openxmlformats.org/officeDocument/2006/relationships/image" Target="../media/image209.wmf"/><Relationship Id="rId4" Type="http://schemas.openxmlformats.org/officeDocument/2006/relationships/image" Target="../media/image201.wmf"/><Relationship Id="rId9" Type="http://schemas.openxmlformats.org/officeDocument/2006/relationships/oleObject" Target="../embeddings/oleObject222.bin"/></Relationships>
</file>

<file path=ppt/slides/_rels/slide94.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slideLayout" Target="../slideLayouts/slideLayout7.xml"/><Relationship Id="rId1" Type="http://schemas.openxmlformats.org/officeDocument/2006/relationships/vmlDrawing" Target="../drawings/vmlDrawing72.vml"/><Relationship Id="rId5" Type="http://schemas.openxmlformats.org/officeDocument/2006/relationships/image" Target="../media/image210.wmf"/><Relationship Id="rId4" Type="http://schemas.openxmlformats.org/officeDocument/2006/relationships/oleObject" Target="../embeddings/oleObject223.bin"/></Relationships>
</file>

<file path=ppt/slides/_rels/slide95.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214.wmf"/><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82.wmf"/><Relationship Id="rId11" Type="http://schemas.openxmlformats.org/officeDocument/2006/relationships/oleObject" Target="../embeddings/oleObject228.bin"/><Relationship Id="rId5" Type="http://schemas.openxmlformats.org/officeDocument/2006/relationships/oleObject" Target="../embeddings/oleObject225.bin"/><Relationship Id="rId10" Type="http://schemas.openxmlformats.org/officeDocument/2006/relationships/image" Target="../media/image183.wmf"/><Relationship Id="rId4" Type="http://schemas.openxmlformats.org/officeDocument/2006/relationships/image" Target="../media/image212.wmf"/><Relationship Id="rId9" Type="http://schemas.openxmlformats.org/officeDocument/2006/relationships/oleObject" Target="../embeddings/oleObject227.bin"/></Relationships>
</file>

<file path=ppt/slides/_rels/slide96.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29.bin"/><Relationship Id="rId7" Type="http://schemas.openxmlformats.org/officeDocument/2006/relationships/oleObject" Target="../embeddings/oleObject231.bin"/><Relationship Id="rId12" Type="http://schemas.openxmlformats.org/officeDocument/2006/relationships/image" Target="../media/image219.wmf"/><Relationship Id="rId2" Type="http://schemas.openxmlformats.org/officeDocument/2006/relationships/slideLayout" Target="../slideLayouts/slideLayout7.xml"/><Relationship Id="rId1" Type="http://schemas.openxmlformats.org/officeDocument/2006/relationships/vmlDrawing" Target="../drawings/vmlDrawing74.vml"/><Relationship Id="rId6" Type="http://schemas.openxmlformats.org/officeDocument/2006/relationships/image" Target="../media/image216.wmf"/><Relationship Id="rId11" Type="http://schemas.openxmlformats.org/officeDocument/2006/relationships/oleObject" Target="../embeddings/oleObject233.bin"/><Relationship Id="rId5" Type="http://schemas.openxmlformats.org/officeDocument/2006/relationships/oleObject" Target="../embeddings/oleObject230.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32.bin"/></Relationships>
</file>

<file path=ppt/slides/_rels/slide97.xml.rels><?xml version="1.0" encoding="UTF-8" standalone="yes"?>
<Relationships xmlns="http://schemas.openxmlformats.org/package/2006/relationships"><Relationship Id="rId3" Type="http://schemas.openxmlformats.org/officeDocument/2006/relationships/image" Target="../media/image221.png"/><Relationship Id="rId7" Type="http://schemas.openxmlformats.org/officeDocument/2006/relationships/image" Target="../media/image220.wmf"/><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oleObject" Target="../embeddings/oleObject235.bin"/><Relationship Id="rId5" Type="http://schemas.openxmlformats.org/officeDocument/2006/relationships/image" Target="../media/image204.wmf"/><Relationship Id="rId4" Type="http://schemas.openxmlformats.org/officeDocument/2006/relationships/oleObject" Target="../embeddings/oleObject234.bin"/></Relationships>
</file>

<file path=ppt/slides/_rels/slide98.x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oleObject" Target="../embeddings/oleObject236.bin"/><Relationship Id="rId7" Type="http://schemas.openxmlformats.org/officeDocument/2006/relationships/oleObject" Target="../embeddings/oleObject238.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199.wmf"/><Relationship Id="rId5" Type="http://schemas.openxmlformats.org/officeDocument/2006/relationships/oleObject" Target="../embeddings/oleObject237.bin"/><Relationship Id="rId4" Type="http://schemas.openxmlformats.org/officeDocument/2006/relationships/image" Target="../media/image198.wmf"/></Relationships>
</file>

<file path=ppt/slides/_rels/slide99.xml.rels><?xml version="1.0" encoding="UTF-8" standalone="yes"?>
<Relationships xmlns="http://schemas.openxmlformats.org/package/2006/relationships"><Relationship Id="rId3" Type="http://schemas.openxmlformats.org/officeDocument/2006/relationships/image" Target="../media/image224.png"/><Relationship Id="rId2" Type="http://schemas.openxmlformats.org/officeDocument/2006/relationships/slideLayout" Target="../slideLayouts/slideLayout7.xml"/><Relationship Id="rId1" Type="http://schemas.openxmlformats.org/officeDocument/2006/relationships/vmlDrawing" Target="../drawings/vmlDrawing77.vml"/><Relationship Id="rId5" Type="http://schemas.openxmlformats.org/officeDocument/2006/relationships/image" Target="../media/image223.wmf"/><Relationship Id="rId4" Type="http://schemas.openxmlformats.org/officeDocument/2006/relationships/oleObject" Target="../embeddings/oleObject23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258888" y="1989138"/>
            <a:ext cx="6791325" cy="1555750"/>
          </a:xfrm>
          <a:prstGeom prst="rect">
            <a:avLst/>
          </a:prstGeom>
          <a:noFill/>
          <a:ln w="9525">
            <a:noFill/>
            <a:miter lim="800000"/>
            <a:headEnd/>
            <a:tailEnd/>
          </a:ln>
          <a:effectLst/>
        </p:spPr>
        <p:txBody>
          <a:bodyPr>
            <a:spAutoFit/>
          </a:bodyPr>
          <a:lstStyle/>
          <a:p>
            <a:pPr algn="ctr">
              <a:defRPr/>
            </a:pPr>
            <a:r>
              <a:rPr kumimoji="0" lang="zh-CN" altLang="en-US" sz="4800">
                <a:solidFill>
                  <a:srgbClr val="FF0000"/>
                </a:solidFill>
                <a:effectLst>
                  <a:outerShdw blurRad="38100" dist="38100" dir="2700000" algn="tl">
                    <a:srgbClr val="C0C0C0"/>
                  </a:outerShdw>
                </a:effectLst>
                <a:latin typeface="Arial" charset="0"/>
                <a:ea typeface="方正大黑简体" pitchFamily="2" charset="-122"/>
              </a:rPr>
              <a:t>第</a:t>
            </a:r>
            <a:r>
              <a:rPr kumimoji="0" lang="en-US" altLang="zh-CN" sz="4800">
                <a:solidFill>
                  <a:srgbClr val="FF0000"/>
                </a:solidFill>
                <a:effectLst>
                  <a:outerShdw blurRad="38100" dist="38100" dir="2700000" algn="tl">
                    <a:srgbClr val="C0C0C0"/>
                  </a:outerShdw>
                </a:effectLst>
                <a:latin typeface="Arial" charset="0"/>
                <a:ea typeface="方正大黑简体" pitchFamily="2" charset="-122"/>
              </a:rPr>
              <a:t>5</a:t>
            </a:r>
            <a:r>
              <a:rPr kumimoji="0" lang="zh-CN" altLang="en-US" sz="4800">
                <a:solidFill>
                  <a:srgbClr val="FF0000"/>
                </a:solidFill>
                <a:effectLst>
                  <a:outerShdw blurRad="38100" dist="38100" dir="2700000" algn="tl">
                    <a:srgbClr val="C0C0C0"/>
                  </a:outerShdw>
                </a:effectLst>
                <a:latin typeface="Arial" charset="0"/>
                <a:ea typeface="方正大黑简体" pitchFamily="2" charset="-122"/>
              </a:rPr>
              <a:t>章 数字控制器的直接设计方法</a:t>
            </a:r>
          </a:p>
        </p:txBody>
      </p:sp>
      <p:sp>
        <p:nvSpPr>
          <p:cNvPr id="4099" name="Text Box 3"/>
          <p:cNvSpPr txBox="1">
            <a:spLocks noChangeArrowheads="1"/>
          </p:cNvSpPr>
          <p:nvPr/>
        </p:nvSpPr>
        <p:spPr bwMode="auto">
          <a:xfrm>
            <a:off x="1450181" y="3959036"/>
            <a:ext cx="6408738" cy="1446550"/>
          </a:xfrm>
          <a:prstGeom prst="rect">
            <a:avLst/>
          </a:prstGeom>
          <a:noFill/>
          <a:ln w="9525">
            <a:noFill/>
            <a:miter lim="800000"/>
            <a:headEnd/>
            <a:tailEnd/>
          </a:ln>
          <a:effectLst/>
        </p:spPr>
        <p:txBody>
          <a:bodyPr>
            <a:spAutoFit/>
          </a:bodyPr>
          <a:lstStyle/>
          <a:p>
            <a:pPr algn="ctr"/>
            <a:r>
              <a:rPr kumimoji="0" lang="zh-CN" altLang="en-US" sz="2800" b="0" dirty="0">
                <a:latin typeface="Arial" charset="0"/>
                <a:ea typeface="黑体" pitchFamily="2" charset="-122"/>
              </a:rPr>
              <a:t>信息学院</a:t>
            </a:r>
            <a:r>
              <a:rPr kumimoji="0" lang="en-US" altLang="zh-CN" sz="2800" b="0" dirty="0">
                <a:latin typeface="华文细黑"/>
                <a:ea typeface="黑体" pitchFamily="2" charset="-122"/>
              </a:rPr>
              <a:t>·</a:t>
            </a:r>
            <a:r>
              <a:rPr kumimoji="0" lang="zh-CN" altLang="en-US" sz="2800" b="0" dirty="0">
                <a:latin typeface="Arial" charset="0"/>
                <a:ea typeface="黑体" pitchFamily="2" charset="-122"/>
              </a:rPr>
              <a:t>于霞</a:t>
            </a:r>
          </a:p>
          <a:p>
            <a:pPr algn="ctr"/>
            <a:r>
              <a:rPr kumimoji="0" lang="en-US" altLang="zh-CN" sz="2800" b="0" dirty="0">
                <a:latin typeface="Arial" charset="0"/>
                <a:ea typeface="黑体" pitchFamily="2" charset="-122"/>
              </a:rPr>
              <a:t>yuxia@ise.neu.edu.cn</a:t>
            </a:r>
          </a:p>
          <a:p>
            <a:pPr algn="ctr">
              <a:defRPr/>
            </a:pPr>
            <a:endParaRPr kumimoji="0" lang="en-US" altLang="zh-CN" sz="3200" b="0" dirty="0">
              <a:effectLst>
                <a:outerShdw blurRad="38100" dist="38100" dir="2700000" algn="tl">
                  <a:srgbClr val="C0C0C0"/>
                </a:outerShdw>
              </a:effectLst>
              <a:latin typeface="Arial" charset="0"/>
              <a:ea typeface="黑体" pitchFamily="2" charset="-122"/>
            </a:endParaRPr>
          </a:p>
        </p:txBody>
      </p:sp>
      <p:sp>
        <p:nvSpPr>
          <p:cNvPr id="4100" name="Text Box 4"/>
          <p:cNvSpPr txBox="1">
            <a:spLocks noChangeArrowheads="1"/>
          </p:cNvSpPr>
          <p:nvPr/>
        </p:nvSpPr>
        <p:spPr bwMode="auto">
          <a:xfrm>
            <a:off x="2411413" y="5157788"/>
            <a:ext cx="4729162" cy="427037"/>
          </a:xfrm>
          <a:prstGeom prst="rect">
            <a:avLst/>
          </a:prstGeom>
          <a:noFill/>
          <a:ln w="9525">
            <a:noFill/>
            <a:miter lim="800000"/>
            <a:headEnd/>
            <a:tailEnd/>
          </a:ln>
          <a:effectLst/>
        </p:spPr>
        <p:txBody>
          <a:bodyPr>
            <a:spAutoFit/>
          </a:bodyPr>
          <a:lstStyle/>
          <a:p>
            <a:pPr algn="ctr"/>
            <a:r>
              <a:rPr kumimoji="0" lang="en-US" altLang="zh-CN" sz="2200" b="0" dirty="0">
                <a:effectLst>
                  <a:outerShdw blurRad="38100" dist="38100" dir="2700000" algn="tl">
                    <a:srgbClr val="C0C0C0"/>
                  </a:outerShdw>
                </a:effectLst>
                <a:latin typeface="Arial" charset="0"/>
                <a:ea typeface="黑体" pitchFamily="2" charset="-122"/>
              </a:rPr>
              <a:t>2019 </a:t>
            </a:r>
            <a:r>
              <a:rPr kumimoji="0" lang="zh-CN" altLang="en-US" sz="2200" b="0" dirty="0">
                <a:effectLst>
                  <a:outerShdw blurRad="38100" dist="38100" dir="2700000" algn="tl">
                    <a:srgbClr val="C0C0C0"/>
                  </a:outerShdw>
                </a:effectLst>
                <a:latin typeface="Arial" charset="0"/>
                <a:ea typeface="黑体" pitchFamily="2" charset="-122"/>
              </a:rPr>
              <a:t>年 </a:t>
            </a:r>
            <a:r>
              <a:rPr kumimoji="0" lang="en-US" altLang="zh-CN" sz="2200" b="0" dirty="0">
                <a:effectLst>
                  <a:outerShdw blurRad="38100" dist="38100" dir="2700000" algn="tl">
                    <a:srgbClr val="C0C0C0"/>
                  </a:outerShdw>
                </a:effectLst>
                <a:latin typeface="Arial" charset="0"/>
                <a:ea typeface="黑体" pitchFamily="2" charset="-122"/>
              </a:rPr>
              <a:t>3</a:t>
            </a:r>
            <a:r>
              <a:rPr kumimoji="0" lang="zh-CN" altLang="en-US" sz="2200" b="0" dirty="0">
                <a:effectLst>
                  <a:outerShdw blurRad="38100" dist="38100" dir="2700000" algn="tl">
                    <a:srgbClr val="C0C0C0"/>
                  </a:outerShdw>
                </a:effectLst>
                <a:latin typeface="Arial" charset="0"/>
                <a:ea typeface="黑体" pitchFamily="2" charset="-122"/>
              </a:rPr>
              <a:t>月</a:t>
            </a:r>
          </a:p>
        </p:txBody>
      </p:sp>
      <p:sp>
        <p:nvSpPr>
          <p:cNvPr id="4115" name="Rectangle 19"/>
          <p:cNvSpPr>
            <a:spLocks noGrp="1" noChangeArrowheads="1"/>
          </p:cNvSpPr>
          <p:nvPr>
            <p:ph type="title"/>
          </p:nvPr>
        </p:nvSpPr>
        <p:spPr/>
        <p:txBody>
          <a:bodyPr/>
          <a:lstStyle/>
          <a:p>
            <a:pPr algn="l" eaLnBrk="1" hangingPunct="1">
              <a:defRPr/>
            </a:pPr>
            <a:r>
              <a:rPr lang="zh-CN" altLang="en-US" sz="2400" b="1">
                <a:solidFill>
                  <a:schemeClr val="tx1"/>
                </a:solidFill>
                <a:effectLst>
                  <a:outerShdw blurRad="38100" dist="38100" dir="2700000" algn="tl">
                    <a:srgbClr val="C0C0C0"/>
                  </a:outerShdw>
                </a:effectLst>
              </a:rPr>
              <a:t>计算机控制系统</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ChangeArrowheads="1"/>
          </p:cNvSpPr>
          <p:nvPr/>
        </p:nvSpPr>
        <p:spPr bwMode="auto">
          <a:xfrm>
            <a:off x="900113" y="981075"/>
            <a:ext cx="6551612" cy="1143000"/>
          </a:xfrm>
          <a:prstGeom prst="rect">
            <a:avLst/>
          </a:prstGeom>
          <a:noFill/>
          <a:ln w="9525">
            <a:noFill/>
            <a:miter lim="800000"/>
            <a:headEnd/>
            <a:tailEnd/>
          </a:ln>
          <a:effectLst/>
        </p:spPr>
        <p:txBody>
          <a:bodyPr anchor="ctr"/>
          <a:lstStyle/>
          <a:p>
            <a:pPr>
              <a:defRPr/>
            </a:pPr>
            <a:r>
              <a:rPr lang="en-US" altLang="zh-CN" sz="3400">
                <a:solidFill>
                  <a:srgbClr val="0033CC"/>
                </a:solidFill>
                <a:effectLst>
                  <a:outerShdw blurRad="38100" dist="38100" dir="2700000" algn="tl">
                    <a:srgbClr val="C0C0C0"/>
                  </a:outerShdw>
                </a:effectLst>
              </a:rPr>
              <a:t>1</a:t>
            </a:r>
            <a:r>
              <a:rPr lang="zh-CN" altLang="en-US" sz="3400">
                <a:solidFill>
                  <a:srgbClr val="0033CC"/>
                </a:solidFill>
                <a:effectLst>
                  <a:outerShdw blurRad="38100" dist="38100" dir="2700000" algn="tl">
                    <a:srgbClr val="C0C0C0"/>
                  </a:outerShdw>
                </a:effectLst>
              </a:rPr>
              <a:t>、简单对象最小拍控制器设计</a:t>
            </a:r>
            <a:r>
              <a:rPr lang="zh-CN" altLang="en-US" sz="4400">
                <a:solidFill>
                  <a:srgbClr val="0033CC"/>
                </a:solidFill>
                <a:effectLst>
                  <a:outerShdw blurRad="38100" dist="38100" dir="2700000" algn="tl">
                    <a:srgbClr val="C0C0C0"/>
                  </a:outerShdw>
                </a:effectLst>
              </a:rPr>
              <a:t> </a:t>
            </a:r>
          </a:p>
        </p:txBody>
      </p:sp>
      <p:sp>
        <p:nvSpPr>
          <p:cNvPr id="35849" name="Text Box 9"/>
          <p:cNvSpPr txBox="1">
            <a:spLocks noChangeArrowheads="1"/>
          </p:cNvSpPr>
          <p:nvPr/>
        </p:nvSpPr>
        <p:spPr bwMode="auto">
          <a:xfrm>
            <a:off x="611188" y="2205038"/>
            <a:ext cx="8353425" cy="3560762"/>
          </a:xfrm>
          <a:prstGeom prst="rect">
            <a:avLst/>
          </a:prstGeom>
          <a:noFill/>
          <a:ln w="9525">
            <a:noFill/>
            <a:miter lim="800000"/>
            <a:headEnd/>
            <a:tailEnd/>
          </a:ln>
          <a:effectLst/>
        </p:spPr>
        <p:txBody>
          <a:bodyPr>
            <a:spAutoFit/>
          </a:bodyPr>
          <a:lstStyle/>
          <a:p>
            <a:pPr>
              <a:lnSpc>
                <a:spcPct val="200000"/>
              </a:lnSpc>
              <a:spcBef>
                <a:spcPct val="50000"/>
              </a:spcBef>
              <a:defRPr/>
            </a:pPr>
            <a:r>
              <a:rPr kumimoji="0" lang="zh-CN" altLang="en-US">
                <a:solidFill>
                  <a:srgbClr val="000000"/>
                </a:solidFill>
                <a:latin typeface="Arial" charset="0"/>
              </a:rPr>
              <a:t>广义对象的脉冲传递函数</a:t>
            </a:r>
            <a:r>
              <a:rPr kumimoji="0" lang="en-US" altLang="zh-CN">
                <a:solidFill>
                  <a:srgbClr val="000000"/>
                </a:solidFill>
                <a:latin typeface="Arial" charset="0"/>
              </a:rPr>
              <a:t>W</a:t>
            </a:r>
            <a:r>
              <a:rPr kumimoji="0" lang="en-US" altLang="zh-CN" baseline="-25000">
                <a:solidFill>
                  <a:srgbClr val="000000"/>
                </a:solidFill>
                <a:latin typeface="Arial" charset="0"/>
              </a:rPr>
              <a:t>d</a:t>
            </a:r>
            <a:r>
              <a:rPr kumimoji="0" lang="en-US" altLang="zh-CN">
                <a:solidFill>
                  <a:srgbClr val="000000"/>
                </a:solidFill>
                <a:latin typeface="Arial" charset="0"/>
              </a:rPr>
              <a:t>(z)</a:t>
            </a:r>
            <a:r>
              <a:rPr kumimoji="0" lang="zh-CN" altLang="en-US">
                <a:solidFill>
                  <a:srgbClr val="000000"/>
                </a:solidFill>
                <a:latin typeface="Arial" charset="0"/>
              </a:rPr>
              <a:t>：</a:t>
            </a:r>
          </a:p>
          <a:p>
            <a:pPr>
              <a:lnSpc>
                <a:spcPct val="200000"/>
              </a:lnSpc>
              <a:spcBef>
                <a:spcPct val="50000"/>
              </a:spcBef>
              <a:defRPr/>
            </a:pPr>
            <a:r>
              <a:rPr kumimoji="0" lang="zh-CN" altLang="en-US">
                <a:solidFill>
                  <a:srgbClr val="000000"/>
                </a:solidFill>
                <a:latin typeface="Arial" charset="0"/>
              </a:rPr>
              <a:t>（</a:t>
            </a:r>
            <a:r>
              <a:rPr kumimoji="0" lang="en-US" altLang="zh-CN">
                <a:solidFill>
                  <a:srgbClr val="000000"/>
                </a:solidFill>
                <a:latin typeface="Arial" charset="0"/>
              </a:rPr>
              <a:t>1</a:t>
            </a:r>
            <a:r>
              <a:rPr kumimoji="0" lang="zh-CN" altLang="en-US">
                <a:solidFill>
                  <a:srgbClr val="000000"/>
                </a:solidFill>
                <a:latin typeface="Arial" charset="0"/>
              </a:rPr>
              <a:t>）</a:t>
            </a:r>
            <a:r>
              <a:rPr kumimoji="0" lang="zh-CN" altLang="en-US">
                <a:solidFill>
                  <a:srgbClr val="1E86B4"/>
                </a:solidFill>
                <a:effectLst>
                  <a:outerShdw blurRad="38100" dist="38100" dir="2700000" algn="tl">
                    <a:srgbClr val="C0C0C0"/>
                  </a:outerShdw>
                </a:effectLst>
                <a:latin typeface="Arial" charset="0"/>
              </a:rPr>
              <a:t>是稳定的</a:t>
            </a:r>
            <a:r>
              <a:rPr kumimoji="0" lang="zh-CN" altLang="en-US">
                <a:solidFill>
                  <a:srgbClr val="1E86B4"/>
                </a:solidFill>
                <a:latin typeface="Arial" charset="0"/>
              </a:rPr>
              <a:t>，</a:t>
            </a:r>
            <a:r>
              <a:rPr kumimoji="0" lang="zh-CN" altLang="en-US">
                <a:solidFill>
                  <a:srgbClr val="000000"/>
                </a:solidFill>
                <a:latin typeface="Arial" charset="0"/>
              </a:rPr>
              <a:t>即在单位圆上或圆外没有极点；</a:t>
            </a:r>
          </a:p>
          <a:p>
            <a:pPr>
              <a:lnSpc>
                <a:spcPct val="200000"/>
              </a:lnSpc>
              <a:spcBef>
                <a:spcPct val="50000"/>
              </a:spcBef>
              <a:defRPr/>
            </a:pPr>
            <a:r>
              <a:rPr kumimoji="0" lang="zh-CN" altLang="en-US">
                <a:solidFill>
                  <a:srgbClr val="000000"/>
                </a:solidFill>
                <a:latin typeface="Arial" charset="0"/>
              </a:rPr>
              <a:t>（</a:t>
            </a:r>
            <a:r>
              <a:rPr kumimoji="0" lang="en-US" altLang="zh-CN">
                <a:solidFill>
                  <a:srgbClr val="000000"/>
                </a:solidFill>
                <a:latin typeface="Arial" charset="0"/>
              </a:rPr>
              <a:t>2</a:t>
            </a:r>
            <a:r>
              <a:rPr kumimoji="0" lang="zh-CN" altLang="en-US">
                <a:solidFill>
                  <a:srgbClr val="000000"/>
                </a:solidFill>
                <a:latin typeface="Arial" charset="0"/>
              </a:rPr>
              <a:t>）</a:t>
            </a:r>
            <a:r>
              <a:rPr kumimoji="0" lang="zh-CN" altLang="en-US">
                <a:solidFill>
                  <a:srgbClr val="1E86B4"/>
                </a:solidFill>
                <a:effectLst>
                  <a:outerShdw blurRad="38100" dist="38100" dir="2700000" algn="tl">
                    <a:srgbClr val="C0C0C0"/>
                  </a:outerShdw>
                </a:effectLst>
                <a:latin typeface="Arial" charset="0"/>
              </a:rPr>
              <a:t>最小相位系统</a:t>
            </a:r>
            <a:r>
              <a:rPr kumimoji="0" lang="zh-CN" altLang="en-US">
                <a:solidFill>
                  <a:srgbClr val="1E86B4"/>
                </a:solidFill>
                <a:latin typeface="Arial" charset="0"/>
              </a:rPr>
              <a:t>，</a:t>
            </a:r>
            <a:r>
              <a:rPr kumimoji="0" lang="zh-CN" altLang="en-US">
                <a:solidFill>
                  <a:srgbClr val="000000"/>
                </a:solidFill>
                <a:latin typeface="Arial" charset="0"/>
              </a:rPr>
              <a:t>即在单位圆上或圆外没有零点和极点；</a:t>
            </a:r>
          </a:p>
          <a:p>
            <a:pPr>
              <a:lnSpc>
                <a:spcPct val="200000"/>
              </a:lnSpc>
              <a:spcBef>
                <a:spcPct val="50000"/>
              </a:spcBef>
              <a:defRPr/>
            </a:pPr>
            <a:r>
              <a:rPr kumimoji="0" lang="zh-CN" altLang="en-US">
                <a:solidFill>
                  <a:srgbClr val="000000"/>
                </a:solidFill>
                <a:latin typeface="Arial" charset="0"/>
              </a:rPr>
              <a:t>（</a:t>
            </a:r>
            <a:r>
              <a:rPr kumimoji="0" lang="en-US" altLang="zh-CN">
                <a:solidFill>
                  <a:srgbClr val="000000"/>
                </a:solidFill>
                <a:latin typeface="Arial" charset="0"/>
              </a:rPr>
              <a:t>3</a:t>
            </a:r>
            <a:r>
              <a:rPr kumimoji="0" lang="zh-CN" altLang="en-US">
                <a:solidFill>
                  <a:srgbClr val="000000"/>
                </a:solidFill>
                <a:latin typeface="Arial" charset="0"/>
              </a:rPr>
              <a:t>）</a:t>
            </a:r>
            <a:r>
              <a:rPr kumimoji="0" lang="zh-CN" altLang="en-US">
                <a:solidFill>
                  <a:srgbClr val="1E86B4"/>
                </a:solidFill>
                <a:effectLst>
                  <a:outerShdw blurRad="38100" dist="38100" dir="2700000" algn="tl">
                    <a:srgbClr val="C0C0C0"/>
                  </a:outerShdw>
                </a:effectLst>
                <a:latin typeface="Arial" charset="0"/>
              </a:rPr>
              <a:t>不含有纯滞后环节。</a:t>
            </a:r>
          </a:p>
        </p:txBody>
      </p:sp>
    </p:spTree>
  </p:cSld>
  <p:clrMapOvr>
    <a:masterClrMapping/>
  </p:clrMapOvr>
  <p:transition>
    <p:cover dir="l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38" name="Rectangle 50"/>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89142" name="Text Box 54"/>
          <p:cNvSpPr txBox="1">
            <a:spLocks noChangeArrowheads="1"/>
          </p:cNvSpPr>
          <p:nvPr/>
        </p:nvSpPr>
        <p:spPr bwMode="auto">
          <a:xfrm>
            <a:off x="539750" y="260350"/>
            <a:ext cx="8305800"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charset="0"/>
                <a:ea typeface="方正大黑简体" pitchFamily="2" charset="-122"/>
              </a:rPr>
              <a:t>5.5  </a:t>
            </a:r>
            <a:r>
              <a:rPr kumimoji="0" lang="zh-CN" altLang="en-US" sz="4000">
                <a:solidFill>
                  <a:srgbClr val="FF0000"/>
                </a:solidFill>
                <a:effectLst>
                  <a:outerShdw blurRad="38100" dist="38100" dir="2700000" algn="tl">
                    <a:srgbClr val="C0C0C0"/>
                  </a:outerShdw>
                </a:effectLst>
                <a:latin typeface="Arial" charset="0"/>
                <a:ea typeface="方正大黑简体" pitchFamily="2" charset="-122"/>
              </a:rPr>
              <a:t>大林算法（</a:t>
            </a:r>
            <a:r>
              <a:rPr kumimoji="0" lang="en-US" altLang="zh-CN" sz="4000">
                <a:solidFill>
                  <a:srgbClr val="FF0000"/>
                </a:solidFill>
                <a:effectLst>
                  <a:outerShdw blurRad="38100" dist="38100" dir="2700000" algn="tl">
                    <a:srgbClr val="C0C0C0"/>
                  </a:outerShdw>
                </a:effectLst>
                <a:latin typeface="Arial" charset="0"/>
                <a:ea typeface="方正大黑简体" pitchFamily="2" charset="-122"/>
              </a:rPr>
              <a:t>Dahlin</a:t>
            </a:r>
            <a:r>
              <a:rPr kumimoji="0" lang="zh-CN" altLang="en-US" sz="4000">
                <a:solidFill>
                  <a:srgbClr val="FF0000"/>
                </a:solidFill>
                <a:effectLst>
                  <a:outerShdw blurRad="38100" dist="38100" dir="2700000" algn="tl">
                    <a:srgbClr val="C0C0C0"/>
                  </a:outerShdw>
                </a:effectLst>
                <a:latin typeface="Arial" charset="0"/>
                <a:ea typeface="方正大黑简体" pitchFamily="2" charset="-122"/>
              </a:rPr>
              <a:t>）</a:t>
            </a:r>
          </a:p>
        </p:txBody>
      </p:sp>
      <p:sp>
        <p:nvSpPr>
          <p:cNvPr id="89143" name="Text Box 55"/>
          <p:cNvSpPr txBox="1">
            <a:spLocks noChangeArrowheads="1"/>
          </p:cNvSpPr>
          <p:nvPr/>
        </p:nvSpPr>
        <p:spPr bwMode="auto">
          <a:xfrm>
            <a:off x="971550" y="1412875"/>
            <a:ext cx="4895850"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研究意义</a:t>
            </a:r>
            <a:r>
              <a:rPr lang="en-US" altLang="zh-CN" sz="3200">
                <a:solidFill>
                  <a:schemeClr val="accent2"/>
                </a:solidFill>
                <a:effectLst>
                  <a:outerShdw blurRad="38100" dist="38100" dir="2700000" algn="tl">
                    <a:srgbClr val="C0C0C0"/>
                  </a:outerShdw>
                </a:effectLst>
              </a:rPr>
              <a:t>:</a:t>
            </a:r>
          </a:p>
        </p:txBody>
      </p:sp>
      <p:sp>
        <p:nvSpPr>
          <p:cNvPr id="89144" name="Text Box 56"/>
          <p:cNvSpPr txBox="1">
            <a:spLocks noChangeArrowheads="1"/>
          </p:cNvSpPr>
          <p:nvPr/>
        </p:nvSpPr>
        <p:spPr bwMode="auto">
          <a:xfrm>
            <a:off x="879475" y="2132013"/>
            <a:ext cx="7724775"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最小拍控制：</a:t>
            </a:r>
            <a:r>
              <a:rPr lang="zh-CN" altLang="en-US">
                <a:solidFill>
                  <a:srgbClr val="1E86B4"/>
                </a:solidFill>
                <a:effectLst>
                  <a:outerShdw blurRad="38100" dist="38100" dir="2700000" algn="tl">
                    <a:srgbClr val="C0C0C0"/>
                  </a:outerShdw>
                </a:effectLst>
              </a:rPr>
              <a:t>时间最优</a:t>
            </a:r>
            <a:r>
              <a:rPr lang="zh-CN" altLang="en-US">
                <a:effectLst>
                  <a:outerShdw blurRad="38100" dist="38100" dir="2700000" algn="tl">
                    <a:srgbClr val="C0C0C0"/>
                  </a:outerShdw>
                </a:effectLst>
              </a:rPr>
              <a:t>，其它动态指标无约束。</a:t>
            </a:r>
          </a:p>
        </p:txBody>
      </p:sp>
      <p:sp>
        <p:nvSpPr>
          <p:cNvPr id="89145" name="Text Box 57"/>
          <p:cNvSpPr txBox="1">
            <a:spLocks noChangeArrowheads="1"/>
          </p:cNvSpPr>
          <p:nvPr/>
        </p:nvSpPr>
        <p:spPr bwMode="auto">
          <a:xfrm>
            <a:off x="900113" y="2852738"/>
            <a:ext cx="8013700"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大林算法：</a:t>
            </a:r>
            <a:r>
              <a:rPr lang="zh-CN" altLang="en-US">
                <a:solidFill>
                  <a:srgbClr val="1E86B4"/>
                </a:solidFill>
                <a:effectLst>
                  <a:outerShdw blurRad="38100" dist="38100" dir="2700000" algn="tl">
                    <a:srgbClr val="C0C0C0"/>
                  </a:outerShdw>
                </a:effectLst>
              </a:rPr>
              <a:t>约束超调量</a:t>
            </a:r>
            <a:r>
              <a:rPr lang="zh-CN" altLang="en-US">
                <a:effectLst>
                  <a:outerShdw blurRad="38100" dist="38100" dir="2700000" algn="tl">
                    <a:srgbClr val="C0C0C0"/>
                  </a:outerShdw>
                </a:effectLst>
              </a:rPr>
              <a:t>，对调节时间不加以严格限制。</a:t>
            </a:r>
          </a:p>
        </p:txBody>
      </p:sp>
      <p:sp>
        <p:nvSpPr>
          <p:cNvPr id="89146" name="Text Box 58"/>
          <p:cNvSpPr txBox="1">
            <a:spLocks noChangeArrowheads="1"/>
          </p:cNvSpPr>
          <p:nvPr/>
        </p:nvSpPr>
        <p:spPr bwMode="auto">
          <a:xfrm>
            <a:off x="1023938" y="4292600"/>
            <a:ext cx="2971800"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纯滞后系统</a:t>
            </a:r>
          </a:p>
        </p:txBody>
      </p:sp>
      <p:sp>
        <p:nvSpPr>
          <p:cNvPr id="89147" name="Line 59"/>
          <p:cNvSpPr>
            <a:spLocks noChangeShapeType="1"/>
          </p:cNvSpPr>
          <p:nvPr/>
        </p:nvSpPr>
        <p:spPr bwMode="auto">
          <a:xfrm flipH="1">
            <a:off x="2771775" y="4005263"/>
            <a:ext cx="1079500" cy="503237"/>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9148" name="Line 60"/>
          <p:cNvSpPr>
            <a:spLocks noChangeShapeType="1"/>
          </p:cNvSpPr>
          <p:nvPr/>
        </p:nvSpPr>
        <p:spPr bwMode="auto">
          <a:xfrm flipH="1" flipV="1">
            <a:off x="2771775" y="4581525"/>
            <a:ext cx="1079500" cy="71913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9149" name="Text Box 61"/>
          <p:cNvSpPr txBox="1">
            <a:spLocks noChangeArrowheads="1"/>
          </p:cNvSpPr>
          <p:nvPr/>
        </p:nvSpPr>
        <p:spPr bwMode="auto">
          <a:xfrm>
            <a:off x="4048125" y="3716338"/>
            <a:ext cx="20367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大林算法</a:t>
            </a:r>
          </a:p>
        </p:txBody>
      </p:sp>
      <p:sp>
        <p:nvSpPr>
          <p:cNvPr id="89150" name="Text Box 62"/>
          <p:cNvSpPr txBox="1">
            <a:spLocks noChangeArrowheads="1"/>
          </p:cNvSpPr>
          <p:nvPr/>
        </p:nvSpPr>
        <p:spPr bwMode="auto">
          <a:xfrm>
            <a:off x="4119563" y="5033963"/>
            <a:ext cx="2613025" cy="45720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Smith</a:t>
            </a:r>
            <a:r>
              <a:rPr lang="zh-CN" altLang="en-US">
                <a:effectLst>
                  <a:outerShdw blurRad="38100" dist="38100" dir="2700000" algn="tl">
                    <a:srgbClr val="C0C0C0"/>
                  </a:outerShdw>
                </a:effectLst>
              </a:rPr>
              <a:t>预估</a:t>
            </a:r>
          </a:p>
        </p:txBody>
      </p:sp>
      <p:sp>
        <p:nvSpPr>
          <p:cNvPr id="89152" name="AutoShape 64"/>
          <p:cNvSpPr>
            <a:spLocks noChangeArrowheads="1"/>
          </p:cNvSpPr>
          <p:nvPr/>
        </p:nvSpPr>
        <p:spPr bwMode="auto">
          <a:xfrm>
            <a:off x="5724525" y="3933825"/>
            <a:ext cx="431800" cy="1582738"/>
          </a:xfrm>
          <a:prstGeom prst="curvedLeftArrow">
            <a:avLst>
              <a:gd name="adj1" fmla="val 73309"/>
              <a:gd name="adj2" fmla="val 146618"/>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9153" name="Text Box 65"/>
          <p:cNvSpPr txBox="1">
            <a:spLocks noChangeArrowheads="1"/>
          </p:cNvSpPr>
          <p:nvPr/>
        </p:nvSpPr>
        <p:spPr bwMode="auto">
          <a:xfrm>
            <a:off x="6496050" y="4292600"/>
            <a:ext cx="2036763"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特例</a:t>
            </a:r>
          </a:p>
        </p:txBody>
      </p:sp>
      <p:sp>
        <p:nvSpPr>
          <p:cNvPr id="89154" name="Line 66"/>
          <p:cNvSpPr>
            <a:spLocks noChangeShapeType="1"/>
          </p:cNvSpPr>
          <p:nvPr/>
        </p:nvSpPr>
        <p:spPr bwMode="auto">
          <a:xfrm flipV="1">
            <a:off x="1835150" y="4797425"/>
            <a:ext cx="0" cy="576263"/>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9155" name="Text Box 67"/>
          <p:cNvSpPr txBox="1">
            <a:spLocks noChangeArrowheads="1"/>
          </p:cNvSpPr>
          <p:nvPr/>
        </p:nvSpPr>
        <p:spPr bwMode="auto">
          <a:xfrm>
            <a:off x="1116013" y="5445125"/>
            <a:ext cx="2592387" cy="45720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PID</a:t>
            </a:r>
            <a:r>
              <a:rPr lang="zh-CN" altLang="en-US">
                <a:effectLst>
                  <a:outerShdw blurRad="38100" dist="38100" dir="2700000" algn="tl">
                    <a:srgbClr val="C0C0C0"/>
                  </a:outerShdw>
                </a:effectLst>
              </a:rPr>
              <a:t>控制</a:t>
            </a:r>
          </a:p>
        </p:txBody>
      </p:sp>
      <p:sp>
        <p:nvSpPr>
          <p:cNvPr id="89157" name="Text Box 69"/>
          <p:cNvSpPr txBox="1">
            <a:spLocks noChangeArrowheads="1"/>
          </p:cNvSpPr>
          <p:nvPr/>
        </p:nvSpPr>
        <p:spPr bwMode="auto">
          <a:xfrm>
            <a:off x="684213" y="6021388"/>
            <a:ext cx="3887787" cy="396875"/>
          </a:xfrm>
          <a:prstGeom prst="rect">
            <a:avLst/>
          </a:prstGeom>
          <a:noFill/>
          <a:ln w="9525">
            <a:noFill/>
            <a:miter lim="800000"/>
            <a:headEnd/>
            <a:tailEnd/>
          </a:ln>
          <a:effectLst/>
        </p:spPr>
        <p:txBody>
          <a:bodyPr>
            <a:spAutoFit/>
          </a:bodyPr>
          <a:lstStyle/>
          <a:p>
            <a:pPr>
              <a:defRPr/>
            </a:pPr>
            <a:r>
              <a:rPr lang="zh-CN" altLang="en-US" sz="2000">
                <a:solidFill>
                  <a:srgbClr val="1E86B4"/>
                </a:solidFill>
                <a:effectLst>
                  <a:outerShdw blurRad="38100" dist="38100" dir="2700000" algn="tl">
                    <a:srgbClr val="C0C0C0"/>
                  </a:outerShdw>
                </a:effectLst>
              </a:rPr>
              <a:t>适合于滞后较小的情况</a:t>
            </a:r>
          </a:p>
        </p:txBody>
      </p:sp>
      <p:sp>
        <p:nvSpPr>
          <p:cNvPr id="89158" name="Line 70"/>
          <p:cNvSpPr>
            <a:spLocks noChangeShapeType="1"/>
          </p:cNvSpPr>
          <p:nvPr/>
        </p:nvSpPr>
        <p:spPr bwMode="auto">
          <a:xfrm>
            <a:off x="1042988" y="5876925"/>
            <a:ext cx="1441450" cy="0"/>
          </a:xfrm>
          <a:prstGeom prst="line">
            <a:avLst/>
          </a:prstGeom>
          <a:noFill/>
          <a:ln w="952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0" name="Text Box 8"/>
          <p:cNvSpPr txBox="1">
            <a:spLocks noChangeArrowheads="1"/>
          </p:cNvSpPr>
          <p:nvPr/>
        </p:nvSpPr>
        <p:spPr bwMode="auto">
          <a:xfrm>
            <a:off x="879475" y="1190625"/>
            <a:ext cx="6069013" cy="579438"/>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1</a:t>
            </a:r>
            <a:r>
              <a:rPr lang="zh-CN" altLang="en-US" sz="3200">
                <a:solidFill>
                  <a:schemeClr val="accent2"/>
                </a:solidFill>
                <a:effectLst>
                  <a:outerShdw blurRad="38100" dist="38100" dir="2700000" algn="tl">
                    <a:srgbClr val="C0C0C0"/>
                  </a:outerShdw>
                </a:effectLst>
              </a:rPr>
              <a:t>、大林算法设计原理</a:t>
            </a:r>
          </a:p>
        </p:txBody>
      </p:sp>
      <p:sp>
        <p:nvSpPr>
          <p:cNvPr id="90121" name="Text Box 9"/>
          <p:cNvSpPr txBox="1">
            <a:spLocks noChangeArrowheads="1"/>
          </p:cNvSpPr>
          <p:nvPr/>
        </p:nvSpPr>
        <p:spPr bwMode="auto">
          <a:xfrm>
            <a:off x="1023938" y="1989138"/>
            <a:ext cx="758031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被控对象为带有纯滞后的</a:t>
            </a:r>
            <a:r>
              <a:rPr lang="zh-CN" altLang="en-US">
                <a:solidFill>
                  <a:srgbClr val="BE2C14"/>
                </a:solidFill>
                <a:effectLst>
                  <a:outerShdw blurRad="38100" dist="38100" dir="2700000" algn="tl">
                    <a:srgbClr val="C0C0C0"/>
                  </a:outerShdw>
                </a:effectLst>
              </a:rPr>
              <a:t>一阶或二阶环节</a:t>
            </a:r>
            <a:r>
              <a:rPr lang="zh-CN" altLang="en-US">
                <a:effectLst>
                  <a:outerShdw blurRad="38100" dist="38100" dir="2700000" algn="tl">
                    <a:srgbClr val="C0C0C0"/>
                  </a:outerShdw>
                </a:effectLst>
              </a:rPr>
              <a:t>：</a:t>
            </a:r>
          </a:p>
        </p:txBody>
      </p:sp>
      <p:sp>
        <p:nvSpPr>
          <p:cNvPr id="90123" name="Rectangle 11"/>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9874" name="Object 10"/>
          <p:cNvGraphicFramePr>
            <a:graphicFrameLocks noChangeAspect="1"/>
          </p:cNvGraphicFramePr>
          <p:nvPr/>
        </p:nvGraphicFramePr>
        <p:xfrm>
          <a:off x="2124075" y="2852738"/>
          <a:ext cx="3959225" cy="954087"/>
        </p:xfrm>
        <a:graphic>
          <a:graphicData uri="http://schemas.openxmlformats.org/presentationml/2006/ole">
            <mc:AlternateContent xmlns:mc="http://schemas.openxmlformats.org/markup-compatibility/2006">
              <mc:Choice xmlns:v="urn:schemas-microsoft-com:vml" Requires="v">
                <p:oleObj spid="_x0000_s79900" name="Equation" r:id="rId3" imgW="1816100" imgH="431800" progId="Equation.DSMT4">
                  <p:embed/>
                </p:oleObj>
              </mc:Choice>
              <mc:Fallback>
                <p:oleObj name="Equation" r:id="rId3" imgW="1816100" imgH="431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852738"/>
                        <a:ext cx="3959225" cy="95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5" name="Rectangle 13"/>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9875" name="Object 12"/>
          <p:cNvGraphicFramePr>
            <a:graphicFrameLocks noChangeAspect="1"/>
          </p:cNvGraphicFramePr>
          <p:nvPr/>
        </p:nvGraphicFramePr>
        <p:xfrm>
          <a:off x="2124075" y="4292600"/>
          <a:ext cx="4968875" cy="911225"/>
        </p:xfrm>
        <a:graphic>
          <a:graphicData uri="http://schemas.openxmlformats.org/presentationml/2006/ole">
            <mc:AlternateContent xmlns:mc="http://schemas.openxmlformats.org/markup-compatibility/2006">
              <mc:Choice xmlns:v="urn:schemas-microsoft-com:vml" Requires="v">
                <p:oleObj spid="_x0000_s79901" name="Equation" r:id="rId5" imgW="2387600" imgH="431800" progId="Equation.DSMT4">
                  <p:embed/>
                </p:oleObj>
              </mc:Choice>
              <mc:Fallback>
                <p:oleObj name="Equation" r:id="rId5" imgW="23876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292600"/>
                        <a:ext cx="49688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Text Box 6"/>
          <p:cNvSpPr txBox="1">
            <a:spLocks noChangeArrowheads="1"/>
          </p:cNvSpPr>
          <p:nvPr/>
        </p:nvSpPr>
        <p:spPr bwMode="auto">
          <a:xfrm>
            <a:off x="950913" y="1339850"/>
            <a:ext cx="7292975" cy="1406525"/>
          </a:xfrm>
          <a:prstGeom prst="rect">
            <a:avLst/>
          </a:prstGeom>
          <a:noFill/>
          <a:ln w="9525">
            <a:noFill/>
            <a:miter lim="800000"/>
            <a:headEnd/>
            <a:tailEnd/>
          </a:ln>
          <a:effectLst/>
        </p:spPr>
        <p:txBody>
          <a:bodyPr>
            <a:spAutoFit/>
          </a:bodyPr>
          <a:lstStyle/>
          <a:p>
            <a:pPr>
              <a:lnSpc>
                <a:spcPct val="120000"/>
              </a:lnSpc>
              <a:defRPr/>
            </a:pPr>
            <a:r>
              <a:rPr lang="zh-CN" altLang="en-US">
                <a:effectLst>
                  <a:outerShdw blurRad="38100" dist="38100" dir="2700000" algn="tl">
                    <a:srgbClr val="C0C0C0"/>
                  </a:outerShdw>
                </a:effectLst>
              </a:rPr>
              <a:t>大林算法的设计目标是设计一个合适的数字控制器，使整个闭环系统的传递函数相当于一个</a:t>
            </a:r>
            <a:r>
              <a:rPr lang="zh-CN" altLang="en-US">
                <a:solidFill>
                  <a:srgbClr val="BE2C14"/>
                </a:solidFill>
                <a:effectLst>
                  <a:outerShdw blurRad="38100" dist="38100" dir="2700000" algn="tl">
                    <a:srgbClr val="C0C0C0"/>
                  </a:outerShdw>
                </a:effectLst>
              </a:rPr>
              <a:t>带有纯滞后的一阶惯性环节</a:t>
            </a:r>
            <a:r>
              <a:rPr lang="zh-CN" altLang="en-US">
                <a:effectLst>
                  <a:outerShdw blurRad="38100" dist="38100" dir="2700000" algn="tl">
                    <a:srgbClr val="C0C0C0"/>
                  </a:outerShdw>
                </a:effectLst>
              </a:rPr>
              <a:t>，即：</a:t>
            </a:r>
          </a:p>
        </p:txBody>
      </p:sp>
      <p:sp>
        <p:nvSpPr>
          <p:cNvPr id="91144" name="Rectangle 8"/>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0898" name="Object 7"/>
          <p:cNvGraphicFramePr>
            <a:graphicFrameLocks noChangeAspect="1"/>
          </p:cNvGraphicFramePr>
          <p:nvPr/>
        </p:nvGraphicFramePr>
        <p:xfrm>
          <a:off x="2051050" y="3068638"/>
          <a:ext cx="3887788" cy="1077912"/>
        </p:xfrm>
        <a:graphic>
          <a:graphicData uri="http://schemas.openxmlformats.org/presentationml/2006/ole">
            <mc:AlternateContent xmlns:mc="http://schemas.openxmlformats.org/markup-compatibility/2006">
              <mc:Choice xmlns:v="urn:schemas-microsoft-com:vml" Requires="v">
                <p:oleObj spid="_x0000_s80911" name="Equation" r:id="rId3" imgW="1651000" imgH="457200" progId="Equation.DSMT4">
                  <p:embed/>
                </p:oleObj>
              </mc:Choice>
              <mc:Fallback>
                <p:oleObj name="Equation" r:id="rId3" imgW="1651000" imgH="457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068638"/>
                        <a:ext cx="3887788"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5" name="Text Box 9"/>
          <p:cNvSpPr txBox="1">
            <a:spLocks noChangeArrowheads="1"/>
          </p:cNvSpPr>
          <p:nvPr/>
        </p:nvSpPr>
        <p:spPr bwMode="auto">
          <a:xfrm>
            <a:off x="1116013" y="4508500"/>
            <a:ext cx="5543550" cy="457200"/>
          </a:xfrm>
          <a:prstGeom prst="rect">
            <a:avLst/>
          </a:prstGeom>
          <a:noFill/>
          <a:ln w="9525">
            <a:noFill/>
            <a:miter lim="800000"/>
            <a:headEnd/>
            <a:tailEnd/>
          </a:ln>
          <a:effectLst/>
        </p:spPr>
        <p:txBody>
          <a:bodyPr>
            <a:spAutoFit/>
          </a:bodyPr>
          <a:lstStyle/>
          <a:p>
            <a:pPr>
              <a:defRPr/>
            </a:pPr>
            <a:r>
              <a:rPr kumimoji="0" lang="en-US" altLang="zh-CN">
                <a:solidFill>
                  <a:schemeClr val="accent2"/>
                </a:solidFill>
                <a:effectLst>
                  <a:outerShdw blurRad="38100" dist="38100" dir="2700000" algn="tl">
                    <a:srgbClr val="C0C0C0"/>
                  </a:outerShdw>
                </a:effectLst>
                <a:latin typeface="Arial" charset="0"/>
              </a:rPr>
              <a:t>T</a:t>
            </a:r>
            <a:r>
              <a:rPr kumimoji="0" lang="en-US" altLang="zh-CN" baseline="-25000">
                <a:solidFill>
                  <a:schemeClr val="accent2"/>
                </a:solidFill>
                <a:effectLst>
                  <a:outerShdw blurRad="38100" dist="38100" dir="2700000" algn="tl">
                    <a:srgbClr val="C0C0C0"/>
                  </a:outerShdw>
                </a:effectLst>
                <a:latin typeface="Arial" charset="0"/>
              </a:rPr>
              <a:t>0</a:t>
            </a:r>
            <a:r>
              <a:rPr kumimoji="0" lang="zh-CN" altLang="en-US">
                <a:solidFill>
                  <a:schemeClr val="accent2"/>
                </a:solidFill>
                <a:effectLst>
                  <a:outerShdw blurRad="38100" dist="38100" dir="2700000" algn="tl">
                    <a:srgbClr val="C0C0C0"/>
                  </a:outerShdw>
                </a:effectLst>
                <a:latin typeface="Arial" charset="0"/>
              </a:rPr>
              <a:t>比</a:t>
            </a:r>
            <a:r>
              <a:rPr kumimoji="0" lang="en-US" altLang="zh-CN">
                <a:solidFill>
                  <a:schemeClr val="accent2"/>
                </a:solidFill>
                <a:effectLst>
                  <a:outerShdw blurRad="38100" dist="38100" dir="2700000" algn="tl">
                    <a:srgbClr val="C0C0C0"/>
                  </a:outerShdw>
                </a:effectLst>
                <a:latin typeface="Arial" charset="0"/>
              </a:rPr>
              <a:t>T</a:t>
            </a:r>
            <a:r>
              <a:rPr kumimoji="0" lang="en-US" altLang="zh-CN" baseline="-25000">
                <a:solidFill>
                  <a:schemeClr val="accent2"/>
                </a:solidFill>
                <a:effectLst>
                  <a:outerShdw blurRad="38100" dist="38100" dir="2700000" algn="tl">
                    <a:srgbClr val="C0C0C0"/>
                  </a:outerShdw>
                </a:effectLst>
                <a:latin typeface="Arial" charset="0"/>
              </a:rPr>
              <a:t>1</a:t>
            </a:r>
            <a:r>
              <a:rPr kumimoji="0" lang="zh-CN" altLang="en-US">
                <a:solidFill>
                  <a:schemeClr val="accent2"/>
                </a:solidFill>
                <a:effectLst>
                  <a:outerShdw blurRad="38100" dist="38100" dir="2700000" algn="tl">
                    <a:srgbClr val="C0C0C0"/>
                  </a:outerShdw>
                </a:effectLst>
                <a:latin typeface="Arial" charset="0"/>
              </a:rPr>
              <a:t>和</a:t>
            </a:r>
            <a:r>
              <a:rPr kumimoji="0" lang="en-US" altLang="zh-CN">
                <a:solidFill>
                  <a:schemeClr val="accent2"/>
                </a:solidFill>
                <a:effectLst>
                  <a:outerShdw blurRad="38100" dist="38100" dir="2700000" algn="tl">
                    <a:srgbClr val="C0C0C0"/>
                  </a:outerShdw>
                </a:effectLst>
                <a:latin typeface="Arial" charset="0"/>
              </a:rPr>
              <a:t>T</a:t>
            </a:r>
            <a:r>
              <a:rPr kumimoji="0" lang="en-US" altLang="zh-CN" baseline="-25000">
                <a:solidFill>
                  <a:schemeClr val="accent2"/>
                </a:solidFill>
                <a:effectLst>
                  <a:outerShdw blurRad="38100" dist="38100" dir="2700000" algn="tl">
                    <a:srgbClr val="C0C0C0"/>
                  </a:outerShdw>
                </a:effectLst>
                <a:latin typeface="Arial" charset="0"/>
              </a:rPr>
              <a:t>2</a:t>
            </a:r>
            <a:r>
              <a:rPr kumimoji="0" lang="zh-CN" altLang="en-US">
                <a:solidFill>
                  <a:schemeClr val="accent2"/>
                </a:solidFill>
                <a:effectLst>
                  <a:outerShdw blurRad="38100" dist="38100" dir="2700000" algn="tl">
                    <a:srgbClr val="C0C0C0"/>
                  </a:outerShdw>
                </a:effectLst>
                <a:latin typeface="Arial" charset="0"/>
              </a:rPr>
              <a:t>中最小的还要小。</a:t>
            </a:r>
          </a:p>
        </p:txBody>
      </p:sp>
      <p:sp>
        <p:nvSpPr>
          <p:cNvPr id="91146" name="Line 10"/>
          <p:cNvSpPr>
            <a:spLocks noChangeShapeType="1"/>
          </p:cNvSpPr>
          <p:nvPr/>
        </p:nvSpPr>
        <p:spPr bwMode="auto">
          <a:xfrm flipH="1">
            <a:off x="4067175" y="2852738"/>
            <a:ext cx="433388" cy="288925"/>
          </a:xfrm>
          <a:prstGeom prst="line">
            <a:avLst/>
          </a:prstGeom>
          <a:noFill/>
          <a:ln w="9525">
            <a:solidFill>
              <a:schemeClr val="accent2"/>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91147" name="Text Box 11"/>
          <p:cNvSpPr txBox="1">
            <a:spLocks noChangeArrowheads="1"/>
          </p:cNvSpPr>
          <p:nvPr/>
        </p:nvSpPr>
        <p:spPr bwMode="auto">
          <a:xfrm>
            <a:off x="4572000" y="2565400"/>
            <a:ext cx="3816350" cy="396875"/>
          </a:xfrm>
          <a:prstGeom prst="rect">
            <a:avLst/>
          </a:prstGeom>
          <a:noFill/>
          <a:ln w="9525">
            <a:noFill/>
            <a:miter lim="800000"/>
            <a:headEnd/>
            <a:tailEnd/>
          </a:ln>
          <a:effectLst/>
        </p:spPr>
        <p:txBody>
          <a:bodyPr>
            <a:spAutoFit/>
          </a:bodyPr>
          <a:lstStyle/>
          <a:p>
            <a:pPr>
              <a:defRPr/>
            </a:pPr>
            <a:r>
              <a:rPr lang="zh-CN" altLang="en-US" sz="2000">
                <a:solidFill>
                  <a:srgbClr val="1E86B4"/>
                </a:solidFill>
                <a:effectLst>
                  <a:outerShdw blurRad="38100" dist="38100" dir="2700000" algn="tl">
                    <a:srgbClr val="C0C0C0"/>
                  </a:outerShdw>
                </a:effectLst>
              </a:rPr>
              <a:t>滞后与被控对象相同</a:t>
            </a:r>
          </a:p>
        </p:txBody>
      </p:sp>
    </p:spTree>
  </p:cSld>
  <p:clrMapOvr>
    <a:masterClrMapping/>
  </p:clrMapOvr>
  <p:transition>
    <p:push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ChangeArrowheads="1"/>
          </p:cNvSpPr>
          <p:nvPr/>
        </p:nvSpPr>
        <p:spPr bwMode="auto">
          <a:xfrm>
            <a:off x="900113" y="1125538"/>
            <a:ext cx="7127875" cy="519112"/>
          </a:xfrm>
          <a:prstGeom prst="rect">
            <a:avLst/>
          </a:prstGeom>
          <a:noFill/>
          <a:ln w="9525">
            <a:noFill/>
            <a:miter lim="800000"/>
            <a:headEnd/>
            <a:tailEnd/>
          </a:ln>
          <a:effectLst/>
        </p:spPr>
        <p:txBody>
          <a:bodyPr anchor="ctr">
            <a:spAutoFit/>
          </a:bodyPr>
          <a:lstStyle/>
          <a:p>
            <a:pPr>
              <a:defRPr/>
            </a:pPr>
            <a:r>
              <a:rPr kumimoji="0" lang="zh-CN" altLang="en-US" sz="2800">
                <a:solidFill>
                  <a:srgbClr val="0033CC"/>
                </a:solidFill>
                <a:effectLst>
                  <a:outerShdw blurRad="38100" dist="38100" dir="2700000" algn="tl">
                    <a:srgbClr val="C0C0C0"/>
                  </a:outerShdw>
                </a:effectLst>
                <a:latin typeface="Arial" charset="0"/>
              </a:rPr>
              <a:t>整个系统的闭环脉冲传递函数为：</a:t>
            </a:r>
          </a:p>
        </p:txBody>
      </p:sp>
      <p:sp>
        <p:nvSpPr>
          <p:cNvPr id="92167"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1922" name="Object 6"/>
          <p:cNvGraphicFramePr>
            <a:graphicFrameLocks noChangeAspect="1"/>
          </p:cNvGraphicFramePr>
          <p:nvPr/>
        </p:nvGraphicFramePr>
        <p:xfrm>
          <a:off x="971550" y="1989138"/>
          <a:ext cx="6985000" cy="1011237"/>
        </p:xfrm>
        <a:graphic>
          <a:graphicData uri="http://schemas.openxmlformats.org/presentationml/2006/ole">
            <mc:AlternateContent xmlns:mc="http://schemas.openxmlformats.org/markup-compatibility/2006">
              <mc:Choice xmlns:v="urn:schemas-microsoft-com:vml" Requires="v">
                <p:oleObj spid="_x0000_s81935" name="Equation" r:id="rId3" imgW="3352800" imgH="482600" progId="Equation.DSMT4">
                  <p:embed/>
                </p:oleObj>
              </mc:Choice>
              <mc:Fallback>
                <p:oleObj name="Equation" r:id="rId3" imgW="3352800" imgH="482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89138"/>
                        <a:ext cx="698500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8" name="Line 8"/>
          <p:cNvSpPr>
            <a:spLocks noChangeShapeType="1"/>
          </p:cNvSpPr>
          <p:nvPr/>
        </p:nvSpPr>
        <p:spPr bwMode="auto">
          <a:xfrm>
            <a:off x="3635375" y="3068638"/>
            <a:ext cx="792163" cy="0"/>
          </a:xfrm>
          <a:prstGeom prst="line">
            <a:avLst/>
          </a:prstGeom>
          <a:noFill/>
          <a:ln w="952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92169" name="Text Box 9"/>
          <p:cNvSpPr txBox="1">
            <a:spLocks noChangeArrowheads="1"/>
          </p:cNvSpPr>
          <p:nvPr/>
        </p:nvSpPr>
        <p:spPr bwMode="auto">
          <a:xfrm>
            <a:off x="3492500" y="3141663"/>
            <a:ext cx="5327650"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为什么加零阶保持器？</a:t>
            </a:r>
          </a:p>
        </p:txBody>
      </p:sp>
      <p:sp>
        <p:nvSpPr>
          <p:cNvPr id="92170" name="Text Box 10"/>
          <p:cNvSpPr txBox="1">
            <a:spLocks noChangeArrowheads="1"/>
          </p:cNvSpPr>
          <p:nvPr/>
        </p:nvSpPr>
        <p:spPr bwMode="auto">
          <a:xfrm>
            <a:off x="611188" y="3860800"/>
            <a:ext cx="8137525" cy="1552575"/>
          </a:xfrm>
          <a:prstGeom prst="rect">
            <a:avLst/>
          </a:prstGeom>
          <a:noFill/>
          <a:ln w="9525">
            <a:noFill/>
            <a:miter lim="800000"/>
            <a:headEnd/>
            <a:tailEnd/>
          </a:ln>
          <a:effectLst/>
        </p:spPr>
        <p:txBody>
          <a:bodyPr>
            <a:spAutoFit/>
          </a:bodyPr>
          <a:lstStyle/>
          <a:p>
            <a:pPr>
              <a:lnSpc>
                <a:spcPct val="120000"/>
              </a:lnSpc>
              <a:defRPr/>
            </a:pPr>
            <a:r>
              <a:rPr lang="zh-CN" altLang="en-US" sz="3200">
                <a:solidFill>
                  <a:srgbClr val="BE2C14"/>
                </a:solidFill>
                <a:effectLst>
                  <a:outerShdw blurRad="38100" dist="38100" dir="2700000" algn="tl">
                    <a:srgbClr val="C0C0C0"/>
                  </a:outerShdw>
                </a:effectLst>
              </a:rPr>
              <a:t>原因：</a:t>
            </a:r>
          </a:p>
          <a:p>
            <a:pPr>
              <a:lnSpc>
                <a:spcPct val="120000"/>
              </a:lnSpc>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）加入零阶保持器：保证离散前后的</a:t>
            </a:r>
            <a:r>
              <a:rPr lang="zh-CN" altLang="en-US">
                <a:solidFill>
                  <a:srgbClr val="1E86B4"/>
                </a:solidFill>
                <a:effectLst>
                  <a:outerShdw blurRad="38100" dist="38100" dir="2700000" algn="tl">
                    <a:srgbClr val="C0C0C0"/>
                  </a:outerShdw>
                </a:effectLst>
              </a:rPr>
              <a:t>阶跃响应相等</a:t>
            </a:r>
          </a:p>
          <a:p>
            <a:pPr>
              <a:lnSpc>
                <a:spcPct val="120000"/>
              </a:lnSpc>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）不加零阶保持器：保证离散前后的</a:t>
            </a:r>
            <a:r>
              <a:rPr lang="zh-CN" altLang="en-US">
                <a:solidFill>
                  <a:schemeClr val="accent2"/>
                </a:solidFill>
                <a:effectLst>
                  <a:outerShdw blurRad="38100" dist="38100" dir="2700000" algn="tl">
                    <a:srgbClr val="C0C0C0"/>
                  </a:outerShdw>
                </a:effectLst>
              </a:rPr>
              <a:t>脉冲响应相等</a:t>
            </a:r>
          </a:p>
        </p:txBody>
      </p:sp>
    </p:spTree>
  </p:cSld>
  <p:clrMapOvr>
    <a:masterClrMapping/>
  </p:clrMapOvr>
  <p:transition>
    <p:push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7" name="Text Box 43"/>
          <p:cNvSpPr txBox="1">
            <a:spLocks noChangeArrowheads="1"/>
          </p:cNvSpPr>
          <p:nvPr/>
        </p:nvSpPr>
        <p:spPr bwMode="auto">
          <a:xfrm>
            <a:off x="900113" y="1916113"/>
            <a:ext cx="4989512"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得到控制器传递函数为：</a:t>
            </a:r>
          </a:p>
        </p:txBody>
      </p:sp>
      <p:sp>
        <p:nvSpPr>
          <p:cNvPr id="93229" name="Rectangle 45"/>
          <p:cNvSpPr>
            <a:spLocks noChangeArrowheads="1"/>
          </p:cNvSpPr>
          <p:nvPr/>
        </p:nvSpPr>
        <p:spPr bwMode="auto">
          <a:xfrm>
            <a:off x="0" y="41370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2946" name="Object 44"/>
          <p:cNvGraphicFramePr>
            <a:graphicFrameLocks noChangeAspect="1"/>
          </p:cNvGraphicFramePr>
          <p:nvPr/>
        </p:nvGraphicFramePr>
        <p:xfrm>
          <a:off x="755650" y="2852738"/>
          <a:ext cx="7416800" cy="847725"/>
        </p:xfrm>
        <a:graphic>
          <a:graphicData uri="http://schemas.openxmlformats.org/presentationml/2006/ole">
            <mc:AlternateContent xmlns:mc="http://schemas.openxmlformats.org/markup-compatibility/2006">
              <mc:Choice xmlns:v="urn:schemas-microsoft-com:vml" Requires="v">
                <p:oleObj spid="_x0000_s82959" name="Equation" r:id="rId3" imgW="4000500" imgH="457200" progId="Equation.DSMT4">
                  <p:embed/>
                </p:oleObj>
              </mc:Choice>
              <mc:Fallback>
                <p:oleObj name="Equation" r:id="rId3" imgW="4000500" imgH="457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52738"/>
                        <a:ext cx="7416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Text Box 6"/>
          <p:cNvSpPr txBox="1">
            <a:spLocks noChangeArrowheads="1"/>
          </p:cNvSpPr>
          <p:nvPr/>
        </p:nvSpPr>
        <p:spPr bwMode="auto">
          <a:xfrm>
            <a:off x="1095375" y="1339850"/>
            <a:ext cx="758031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对象为具有纯滞后的</a:t>
            </a:r>
            <a:r>
              <a:rPr lang="zh-CN" altLang="en-US">
                <a:solidFill>
                  <a:srgbClr val="BE2C14"/>
                </a:solidFill>
                <a:effectLst>
                  <a:outerShdw blurRad="38100" dist="38100" dir="2700000" algn="tl">
                    <a:srgbClr val="C0C0C0"/>
                  </a:outerShdw>
                </a:effectLst>
              </a:rPr>
              <a:t>一阶惯性环节</a:t>
            </a:r>
            <a:r>
              <a:rPr lang="zh-CN" altLang="en-US">
                <a:solidFill>
                  <a:schemeClr val="accent2"/>
                </a:solidFill>
                <a:effectLst>
                  <a:outerShdw blurRad="38100" dist="38100" dir="2700000" algn="tl">
                    <a:srgbClr val="C0C0C0"/>
                  </a:outerShdw>
                </a:effectLst>
              </a:rPr>
              <a:t>时：</a:t>
            </a:r>
          </a:p>
        </p:txBody>
      </p:sp>
      <p:sp>
        <p:nvSpPr>
          <p:cNvPr id="94216" name="Rectangle 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3970" name="Object 7"/>
          <p:cNvGraphicFramePr>
            <a:graphicFrameLocks noChangeAspect="1"/>
          </p:cNvGraphicFramePr>
          <p:nvPr/>
        </p:nvGraphicFramePr>
        <p:xfrm>
          <a:off x="1258888" y="2060575"/>
          <a:ext cx="6264275" cy="998538"/>
        </p:xfrm>
        <a:graphic>
          <a:graphicData uri="http://schemas.openxmlformats.org/presentationml/2006/ole">
            <mc:AlternateContent xmlns:mc="http://schemas.openxmlformats.org/markup-compatibility/2006">
              <mc:Choice xmlns:v="urn:schemas-microsoft-com:vml" Requires="v">
                <p:oleObj spid="_x0000_s83996" name="Equation" r:id="rId3" imgW="3048000" imgH="482600" progId="Equation.DSMT4">
                  <p:embed/>
                </p:oleObj>
              </mc:Choice>
              <mc:Fallback>
                <p:oleObj name="Equation" r:id="rId3" imgW="3048000" imgH="4826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060575"/>
                        <a:ext cx="6264275"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7" name="Text Box 9"/>
          <p:cNvSpPr txBox="1">
            <a:spLocks noChangeArrowheads="1"/>
          </p:cNvSpPr>
          <p:nvPr/>
        </p:nvSpPr>
        <p:spPr bwMode="auto">
          <a:xfrm>
            <a:off x="1239838" y="3284538"/>
            <a:ext cx="54197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得到控制器传递函数为：</a:t>
            </a:r>
          </a:p>
        </p:txBody>
      </p:sp>
      <p:sp>
        <p:nvSpPr>
          <p:cNvPr id="94219" name="Rectangle 11"/>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3971" name="Object 10"/>
          <p:cNvGraphicFramePr>
            <a:graphicFrameLocks noChangeAspect="1"/>
          </p:cNvGraphicFramePr>
          <p:nvPr/>
        </p:nvGraphicFramePr>
        <p:xfrm>
          <a:off x="244475" y="4222750"/>
          <a:ext cx="8685213" cy="920750"/>
        </p:xfrm>
        <a:graphic>
          <a:graphicData uri="http://schemas.openxmlformats.org/presentationml/2006/ole">
            <mc:AlternateContent xmlns:mc="http://schemas.openxmlformats.org/markup-compatibility/2006">
              <mc:Choice xmlns:v="urn:schemas-microsoft-com:vml" Requires="v">
                <p:oleObj spid="_x0000_s83997" name="Equation" r:id="rId5" imgW="4368800" imgH="457200" progId="Equation.DSMT4">
                  <p:embed/>
                </p:oleObj>
              </mc:Choice>
              <mc:Fallback>
                <p:oleObj name="Equation" r:id="rId5" imgW="4368800" imgH="4572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475" y="4222750"/>
                        <a:ext cx="8685213"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76" name="Rectangle 44"/>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95277" name="Text Box 45"/>
          <p:cNvSpPr txBox="1">
            <a:spLocks noChangeArrowheads="1"/>
          </p:cNvSpPr>
          <p:nvPr/>
        </p:nvSpPr>
        <p:spPr bwMode="auto">
          <a:xfrm>
            <a:off x="1095375" y="1339850"/>
            <a:ext cx="758031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对象为具有纯滞后的</a:t>
            </a:r>
            <a:r>
              <a:rPr lang="zh-CN" altLang="en-US">
                <a:solidFill>
                  <a:srgbClr val="BE2C14"/>
                </a:solidFill>
                <a:effectLst>
                  <a:outerShdw blurRad="38100" dist="38100" dir="2700000" algn="tl">
                    <a:srgbClr val="C0C0C0"/>
                  </a:outerShdw>
                </a:effectLst>
              </a:rPr>
              <a:t>二阶惯性环节</a:t>
            </a:r>
            <a:r>
              <a:rPr lang="zh-CN" altLang="en-US">
                <a:solidFill>
                  <a:schemeClr val="accent2"/>
                </a:solidFill>
                <a:effectLst>
                  <a:outerShdw blurRad="38100" dist="38100" dir="2700000" algn="tl">
                    <a:srgbClr val="C0C0C0"/>
                  </a:outerShdw>
                </a:effectLst>
              </a:rPr>
              <a:t>时：</a:t>
            </a:r>
          </a:p>
        </p:txBody>
      </p:sp>
      <p:sp>
        <p:nvSpPr>
          <p:cNvPr id="95279" name="Text Box 47"/>
          <p:cNvSpPr txBox="1">
            <a:spLocks noChangeArrowheads="1"/>
          </p:cNvSpPr>
          <p:nvPr/>
        </p:nvSpPr>
        <p:spPr bwMode="auto">
          <a:xfrm>
            <a:off x="1095375" y="4292600"/>
            <a:ext cx="54197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得到控制器传递函数为：</a:t>
            </a:r>
          </a:p>
        </p:txBody>
      </p:sp>
      <p:sp>
        <p:nvSpPr>
          <p:cNvPr id="95282" name="Rectangle 50"/>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4994" name="Object 49"/>
          <p:cNvGraphicFramePr>
            <a:graphicFrameLocks noChangeAspect="1"/>
          </p:cNvGraphicFramePr>
          <p:nvPr/>
        </p:nvGraphicFramePr>
        <p:xfrm>
          <a:off x="1042988" y="1989138"/>
          <a:ext cx="7343775" cy="876300"/>
        </p:xfrm>
        <a:graphic>
          <a:graphicData uri="http://schemas.openxmlformats.org/presentationml/2006/ole">
            <mc:AlternateContent xmlns:mc="http://schemas.openxmlformats.org/markup-compatibility/2006">
              <mc:Choice xmlns:v="urn:schemas-microsoft-com:vml" Requires="v">
                <p:oleObj spid="_x0000_s85046" name="Equation" r:id="rId3" imgW="4064000" imgH="482600" progId="Equation.DSMT4">
                  <p:embed/>
                </p:oleObj>
              </mc:Choice>
              <mc:Fallback>
                <p:oleObj name="Equation" r:id="rId3" imgW="4064000" imgH="4826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89138"/>
                        <a:ext cx="734377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84" name="Rectangle 5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4995" name="Object 51"/>
          <p:cNvGraphicFramePr>
            <a:graphicFrameLocks noChangeAspect="1"/>
          </p:cNvGraphicFramePr>
          <p:nvPr/>
        </p:nvGraphicFramePr>
        <p:xfrm>
          <a:off x="2124075" y="2997200"/>
          <a:ext cx="3671888" cy="700088"/>
        </p:xfrm>
        <a:graphic>
          <a:graphicData uri="http://schemas.openxmlformats.org/presentationml/2006/ole">
            <mc:AlternateContent xmlns:mc="http://schemas.openxmlformats.org/markup-compatibility/2006">
              <mc:Choice xmlns:v="urn:schemas-microsoft-com:vml" Requires="v">
                <p:oleObj spid="_x0000_s85047" name="Equation" r:id="rId5" imgW="2298700" imgH="431800" progId="Equation.DSMT4">
                  <p:embed/>
                </p:oleObj>
              </mc:Choice>
              <mc:Fallback>
                <p:oleObj name="Equation" r:id="rId5" imgW="2298700" imgH="4318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997200"/>
                        <a:ext cx="3671888"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86" name="Rectangle 54"/>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4996" name="Object 53"/>
          <p:cNvGraphicFramePr>
            <a:graphicFrameLocks noChangeAspect="1"/>
          </p:cNvGraphicFramePr>
          <p:nvPr/>
        </p:nvGraphicFramePr>
        <p:xfrm>
          <a:off x="2124075" y="3644900"/>
          <a:ext cx="5113338" cy="735013"/>
        </p:xfrm>
        <a:graphic>
          <a:graphicData uri="http://schemas.openxmlformats.org/presentationml/2006/ole">
            <mc:AlternateContent xmlns:mc="http://schemas.openxmlformats.org/markup-compatibility/2006">
              <mc:Choice xmlns:v="urn:schemas-microsoft-com:vml" Requires="v">
                <p:oleObj spid="_x0000_s85048" name="Equation" r:id="rId7" imgW="3048000" imgH="431800" progId="Equation.DSMT4">
                  <p:embed/>
                </p:oleObj>
              </mc:Choice>
              <mc:Fallback>
                <p:oleObj name="Equation" r:id="rId7" imgW="3048000" imgH="431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644900"/>
                        <a:ext cx="5113338"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87" name="Text Box 55"/>
          <p:cNvSpPr txBox="1">
            <a:spLocks noChangeArrowheads="1"/>
          </p:cNvSpPr>
          <p:nvPr/>
        </p:nvSpPr>
        <p:spPr bwMode="auto">
          <a:xfrm>
            <a:off x="1166813" y="3068638"/>
            <a:ext cx="232568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其中：</a:t>
            </a:r>
          </a:p>
        </p:txBody>
      </p:sp>
      <p:sp>
        <p:nvSpPr>
          <p:cNvPr id="95289" name="Rectangle 57"/>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4997" name="Object 56"/>
          <p:cNvGraphicFramePr>
            <a:graphicFrameLocks noChangeAspect="1"/>
          </p:cNvGraphicFramePr>
          <p:nvPr/>
        </p:nvGraphicFramePr>
        <p:xfrm>
          <a:off x="163513" y="5013325"/>
          <a:ext cx="8820150" cy="911225"/>
        </p:xfrm>
        <a:graphic>
          <a:graphicData uri="http://schemas.openxmlformats.org/presentationml/2006/ole">
            <mc:AlternateContent xmlns:mc="http://schemas.openxmlformats.org/markup-compatibility/2006">
              <mc:Choice xmlns:v="urn:schemas-microsoft-com:vml" Requires="v">
                <p:oleObj spid="_x0000_s85049" name="Equation" r:id="rId9" imgW="4406900" imgH="457200" progId="Equation.DSMT4">
                  <p:embed/>
                </p:oleObj>
              </mc:Choice>
              <mc:Fallback>
                <p:oleObj name="Equation" r:id="rId9" imgW="4406900" imgH="4572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13" y="5013325"/>
                        <a:ext cx="882015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3" name="Text Box 17"/>
          <p:cNvSpPr txBox="1">
            <a:spLocks noChangeArrowheads="1"/>
          </p:cNvSpPr>
          <p:nvPr/>
        </p:nvSpPr>
        <p:spPr bwMode="auto">
          <a:xfrm>
            <a:off x="808038" y="1339850"/>
            <a:ext cx="7364412" cy="19177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5.9</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已知某控制系统被控对象的传递函数为</a:t>
            </a:r>
          </a:p>
          <a:p>
            <a:pPr>
              <a:defRPr/>
            </a:pPr>
            <a:endParaRPr lang="zh-CN" altLang="en-US">
              <a:effectLst>
                <a:outerShdw blurRad="38100" dist="38100" dir="2700000" algn="tl">
                  <a:srgbClr val="C0C0C0"/>
                </a:outerShdw>
              </a:effectLst>
            </a:endParaRPr>
          </a:p>
          <a:p>
            <a:pPr>
              <a:defRPr/>
            </a:pPr>
            <a:endParaRPr lang="zh-CN" altLang="en-US">
              <a:effectLst>
                <a:outerShdw blurRad="38100" dist="38100" dir="2700000" algn="tl">
                  <a:srgbClr val="C0C0C0"/>
                </a:outerShdw>
              </a:effectLst>
            </a:endParaRPr>
          </a:p>
          <a:p>
            <a:pPr>
              <a:defRPr/>
            </a:pPr>
            <a:endParaRPr lang="zh-CN" altLang="en-US">
              <a:effectLst>
                <a:outerShdw blurRad="38100" dist="38100" dir="2700000" algn="tl">
                  <a:srgbClr val="C0C0C0"/>
                </a:outerShdw>
              </a:effectLst>
            </a:endParaRPr>
          </a:p>
          <a:p>
            <a:pPr>
              <a:defRPr/>
            </a:pPr>
            <a:r>
              <a:rPr lang="zh-CN" altLang="en-US">
                <a:effectLst>
                  <a:outerShdw blurRad="38100" dist="38100" dir="2700000" algn="tl">
                    <a:srgbClr val="C0C0C0"/>
                  </a:outerShdw>
                </a:effectLst>
              </a:rPr>
              <a:t>采样周期 </a:t>
            </a:r>
            <a:r>
              <a:rPr lang="en-US" altLang="zh-CN">
                <a:effectLst>
                  <a:outerShdw blurRad="38100" dist="38100" dir="2700000" algn="tl">
                    <a:srgbClr val="C0C0C0"/>
                  </a:outerShdw>
                </a:effectLst>
              </a:rPr>
              <a:t>T=0.5s</a:t>
            </a:r>
            <a:r>
              <a:rPr lang="zh-CN" altLang="en-US">
                <a:effectLst>
                  <a:outerShdw blurRad="38100" dist="38100" dir="2700000" algn="tl">
                    <a:srgbClr val="C0C0C0"/>
                  </a:outerShdw>
                </a:effectLst>
              </a:rPr>
              <a:t>，试用大林算法设计数字控制器。</a:t>
            </a:r>
          </a:p>
        </p:txBody>
      </p:sp>
      <p:sp>
        <p:nvSpPr>
          <p:cNvPr id="96275" name="Rectangle 19"/>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6018" name="Object 18"/>
          <p:cNvGraphicFramePr>
            <a:graphicFrameLocks noChangeAspect="1"/>
          </p:cNvGraphicFramePr>
          <p:nvPr/>
        </p:nvGraphicFramePr>
        <p:xfrm>
          <a:off x="3059113" y="1844675"/>
          <a:ext cx="1547812" cy="820738"/>
        </p:xfrm>
        <a:graphic>
          <a:graphicData uri="http://schemas.openxmlformats.org/presentationml/2006/ole">
            <mc:AlternateContent xmlns:mc="http://schemas.openxmlformats.org/markup-compatibility/2006">
              <mc:Choice xmlns:v="urn:schemas-microsoft-com:vml" Requires="v">
                <p:oleObj spid="_x0000_s86044" name="Equation" r:id="rId3" imgW="787400" imgH="419100" progId="Equation.DSMT4">
                  <p:embed/>
                </p:oleObj>
              </mc:Choice>
              <mc:Fallback>
                <p:oleObj name="Equation" r:id="rId3" imgW="787400" imgH="4191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844675"/>
                        <a:ext cx="1547812" cy="820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76" name="Text Box 20"/>
          <p:cNvSpPr txBox="1">
            <a:spLocks noChangeArrowheads="1"/>
          </p:cNvSpPr>
          <p:nvPr/>
        </p:nvSpPr>
        <p:spPr bwMode="auto">
          <a:xfrm>
            <a:off x="879475" y="3500438"/>
            <a:ext cx="6572250"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effectLst>
                  <a:outerShdw blurRad="38100" dist="38100" dir="2700000" algn="tl">
                    <a:srgbClr val="C0C0C0"/>
                  </a:outerShdw>
                </a:effectLst>
              </a:rPr>
              <a:t>系统广义被控对象传递函数为</a:t>
            </a:r>
          </a:p>
        </p:txBody>
      </p:sp>
      <p:sp>
        <p:nvSpPr>
          <p:cNvPr id="96279" name="Rectangle 2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6019" name="Object 22"/>
          <p:cNvGraphicFramePr>
            <a:graphicFrameLocks noChangeAspect="1"/>
          </p:cNvGraphicFramePr>
          <p:nvPr/>
        </p:nvGraphicFramePr>
        <p:xfrm>
          <a:off x="1763713" y="4149725"/>
          <a:ext cx="4968875" cy="985838"/>
        </p:xfrm>
        <a:graphic>
          <a:graphicData uri="http://schemas.openxmlformats.org/presentationml/2006/ole">
            <mc:AlternateContent xmlns:mc="http://schemas.openxmlformats.org/markup-compatibility/2006">
              <mc:Choice xmlns:v="urn:schemas-microsoft-com:vml" Requires="v">
                <p:oleObj spid="_x0000_s86045" name="Equation" r:id="rId5" imgW="2260600" imgH="444500" progId="Equation.DSMT4">
                  <p:embed/>
                </p:oleObj>
              </mc:Choice>
              <mc:Fallback>
                <p:oleObj name="Equation" r:id="rId5" imgW="2260600" imgH="4445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149725"/>
                        <a:ext cx="4968875"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Text Box 6"/>
          <p:cNvSpPr txBox="1">
            <a:spLocks noChangeArrowheads="1"/>
          </p:cNvSpPr>
          <p:nvPr/>
        </p:nvSpPr>
        <p:spPr bwMode="auto">
          <a:xfrm>
            <a:off x="1095375" y="1339850"/>
            <a:ext cx="729297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求得广义被控对象的脉冲传递函数为：</a:t>
            </a:r>
          </a:p>
        </p:txBody>
      </p:sp>
      <p:sp>
        <p:nvSpPr>
          <p:cNvPr id="97288" name="Rectangle 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7042" name="Object 7"/>
          <p:cNvGraphicFramePr>
            <a:graphicFrameLocks noChangeAspect="1"/>
          </p:cNvGraphicFramePr>
          <p:nvPr/>
        </p:nvGraphicFramePr>
        <p:xfrm>
          <a:off x="900113" y="2060575"/>
          <a:ext cx="7343775" cy="833438"/>
        </p:xfrm>
        <a:graphic>
          <a:graphicData uri="http://schemas.openxmlformats.org/presentationml/2006/ole">
            <mc:AlternateContent xmlns:mc="http://schemas.openxmlformats.org/markup-compatibility/2006">
              <mc:Choice xmlns:v="urn:schemas-microsoft-com:vml" Requires="v">
                <p:oleObj spid="_x0000_s87081" name="Equation" r:id="rId3" imgW="3695700" imgH="419100" progId="Equation.DSMT4">
                  <p:embed/>
                </p:oleObj>
              </mc:Choice>
              <mc:Fallback>
                <p:oleObj name="Equation" r:id="rId3" imgW="3695700" imgH="4191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73437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9" name="Text Box 9"/>
          <p:cNvSpPr txBox="1">
            <a:spLocks noChangeArrowheads="1"/>
          </p:cNvSpPr>
          <p:nvPr/>
        </p:nvSpPr>
        <p:spPr bwMode="auto">
          <a:xfrm>
            <a:off x="1239838" y="3233738"/>
            <a:ext cx="556418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于是得到数字控制器</a:t>
            </a:r>
            <a:r>
              <a:rPr lang="en-US" altLang="zh-CN">
                <a:solidFill>
                  <a:schemeClr val="accent2"/>
                </a:solidFill>
                <a:effectLst>
                  <a:outerShdw blurRad="38100" dist="38100" dir="2700000" algn="tl">
                    <a:srgbClr val="C0C0C0"/>
                  </a:outerShdw>
                </a:effectLst>
              </a:rPr>
              <a:t>D(z)</a:t>
            </a:r>
            <a:r>
              <a:rPr lang="zh-CN" altLang="en-US">
                <a:solidFill>
                  <a:schemeClr val="accent2"/>
                </a:solidFill>
                <a:effectLst>
                  <a:outerShdw blurRad="38100" dist="38100" dir="2700000" algn="tl">
                    <a:srgbClr val="C0C0C0"/>
                  </a:outerShdw>
                </a:effectLst>
              </a:rPr>
              <a:t>：</a:t>
            </a:r>
          </a:p>
        </p:txBody>
      </p:sp>
      <p:sp>
        <p:nvSpPr>
          <p:cNvPr id="97291" name="Rectangle 11"/>
          <p:cNvSpPr>
            <a:spLocks noChangeArrowheads="1"/>
          </p:cNvSpPr>
          <p:nvPr/>
        </p:nvSpPr>
        <p:spPr bwMode="auto">
          <a:xfrm>
            <a:off x="0" y="30099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7043" name="Object 10"/>
          <p:cNvGraphicFramePr>
            <a:graphicFrameLocks noChangeAspect="1"/>
          </p:cNvGraphicFramePr>
          <p:nvPr/>
        </p:nvGraphicFramePr>
        <p:xfrm>
          <a:off x="323850" y="4005263"/>
          <a:ext cx="8604250" cy="1590675"/>
        </p:xfrm>
        <a:graphic>
          <a:graphicData uri="http://schemas.openxmlformats.org/presentationml/2006/ole">
            <mc:AlternateContent xmlns:mc="http://schemas.openxmlformats.org/markup-compatibility/2006">
              <mc:Choice xmlns:v="urn:schemas-microsoft-com:vml" Requires="v">
                <p:oleObj spid="_x0000_s87082" name="Equation" r:id="rId5" imgW="4991100" imgH="914400" progId="Equation.DSMT4">
                  <p:embed/>
                </p:oleObj>
              </mc:Choice>
              <mc:Fallback>
                <p:oleObj name="Equation" r:id="rId5" imgW="4991100" imgH="9144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005263"/>
                        <a:ext cx="8604250" cy="159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2" name="Text Box 12"/>
          <p:cNvSpPr txBox="1">
            <a:spLocks noChangeArrowheads="1"/>
          </p:cNvSpPr>
          <p:nvPr/>
        </p:nvSpPr>
        <p:spPr bwMode="auto">
          <a:xfrm>
            <a:off x="950913" y="5732463"/>
            <a:ext cx="17494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取</a:t>
            </a:r>
          </a:p>
        </p:txBody>
      </p:sp>
      <p:sp>
        <p:nvSpPr>
          <p:cNvPr id="97294" name="Rectangle 1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7044" name="Object 13"/>
          <p:cNvGraphicFramePr>
            <a:graphicFrameLocks noChangeAspect="1"/>
          </p:cNvGraphicFramePr>
          <p:nvPr/>
        </p:nvGraphicFramePr>
        <p:xfrm>
          <a:off x="1692275" y="5734050"/>
          <a:ext cx="1150938" cy="520700"/>
        </p:xfrm>
        <a:graphic>
          <a:graphicData uri="http://schemas.openxmlformats.org/presentationml/2006/ole">
            <mc:AlternateContent xmlns:mc="http://schemas.openxmlformats.org/markup-compatibility/2006">
              <mc:Choice xmlns:v="urn:schemas-microsoft-com:vml" Requires="v">
                <p:oleObj spid="_x0000_s87083" name="Equation" r:id="rId7" imgW="508000" imgH="228600" progId="Equation.DSMT4">
                  <p:embed/>
                </p:oleObj>
              </mc:Choice>
              <mc:Fallback>
                <p:oleObj name="Equation" r:id="rId7" imgW="508000" imgH="2286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734050"/>
                        <a:ext cx="115093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Text Box 5"/>
          <p:cNvSpPr txBox="1">
            <a:spLocks noChangeArrowheads="1"/>
          </p:cNvSpPr>
          <p:nvPr/>
        </p:nvSpPr>
        <p:spPr bwMode="auto">
          <a:xfrm>
            <a:off x="1095375" y="1339850"/>
            <a:ext cx="693261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阶跃输入下系统控制信号序列和阶跃响应序列：</a:t>
            </a:r>
          </a:p>
        </p:txBody>
      </p:sp>
      <p:pic>
        <p:nvPicPr>
          <p:cNvPr id="158723" name="Picture 6"/>
          <p:cNvPicPr>
            <a:picLocks noChangeAspect="1" noChangeArrowheads="1"/>
          </p:cNvPicPr>
          <p:nvPr/>
        </p:nvPicPr>
        <p:blipFill>
          <a:blip r:embed="rId2" cstate="print"/>
          <a:srcRect/>
          <a:stretch>
            <a:fillRect/>
          </a:stretch>
        </p:blipFill>
        <p:spPr bwMode="auto">
          <a:xfrm>
            <a:off x="755650" y="2133600"/>
            <a:ext cx="7920038" cy="2863850"/>
          </a:xfrm>
          <a:prstGeom prst="rect">
            <a:avLst/>
          </a:prstGeom>
          <a:noFill/>
          <a:ln w="9525">
            <a:noFill/>
            <a:miter lim="800000"/>
            <a:headEnd/>
            <a:tailEnd/>
          </a:ln>
        </p:spPr>
      </p:pic>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Text Box 7"/>
          <p:cNvSpPr txBox="1">
            <a:spLocks noChangeArrowheads="1"/>
          </p:cNvSpPr>
          <p:nvPr/>
        </p:nvSpPr>
        <p:spPr bwMode="auto">
          <a:xfrm>
            <a:off x="1203325" y="4343400"/>
            <a:ext cx="6248400" cy="457200"/>
          </a:xfrm>
          <a:prstGeom prst="rect">
            <a:avLst/>
          </a:prstGeom>
          <a:noFill/>
          <a:ln w="9525">
            <a:noFill/>
            <a:miter lim="800000"/>
            <a:headEnd/>
            <a:tailEnd/>
          </a:ln>
          <a:effectLst/>
        </p:spPr>
        <p:txBody>
          <a:bodyPr>
            <a:spAutoFit/>
          </a:bodyPr>
          <a:lstStyle/>
          <a:p>
            <a:pPr>
              <a:defRPr/>
            </a:pPr>
            <a:r>
              <a:rPr kumimoji="0" lang="zh-CN" altLang="en-US">
                <a:solidFill>
                  <a:srgbClr val="FF0000"/>
                </a:solidFill>
                <a:effectLst>
                  <a:outerShdw blurRad="38100" dist="38100" dir="2700000" algn="tl">
                    <a:srgbClr val="C0C0C0"/>
                  </a:outerShdw>
                </a:effectLst>
                <a:latin typeface="Arial" charset="0"/>
              </a:rPr>
              <a:t>典型输入的通用表达式可以写成：</a:t>
            </a:r>
          </a:p>
        </p:txBody>
      </p:sp>
      <p:graphicFrame>
        <p:nvGraphicFramePr>
          <p:cNvPr id="5122" name="Object 8"/>
          <p:cNvGraphicFramePr>
            <a:graphicFrameLocks noChangeAspect="1"/>
          </p:cNvGraphicFramePr>
          <p:nvPr/>
        </p:nvGraphicFramePr>
        <p:xfrm>
          <a:off x="2779713" y="5084763"/>
          <a:ext cx="1989137" cy="792162"/>
        </p:xfrm>
        <a:graphic>
          <a:graphicData uri="http://schemas.openxmlformats.org/presentationml/2006/ole">
            <mc:AlternateContent xmlns:mc="http://schemas.openxmlformats.org/markup-compatibility/2006">
              <mc:Choice xmlns:v="urn:schemas-microsoft-com:vml" Requires="v">
                <p:oleObj spid="_x0000_s5148" name="Equation" r:id="rId3" imgW="19382040" imgH="7714800" progId="Equation.DSMT4">
                  <p:embed/>
                </p:oleObj>
              </mc:Choice>
              <mc:Fallback>
                <p:oleObj name="Equation" r:id="rId3" imgW="19382040" imgH="7714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5084763"/>
                        <a:ext cx="1989137" cy="792162"/>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125" name="Text Box 9"/>
          <p:cNvSpPr txBox="1">
            <a:spLocks noChangeArrowheads="1"/>
          </p:cNvSpPr>
          <p:nvPr/>
        </p:nvSpPr>
        <p:spPr bwMode="auto">
          <a:xfrm>
            <a:off x="6248400" y="5313363"/>
            <a:ext cx="768350" cy="366712"/>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4</a:t>
            </a:r>
            <a:r>
              <a:rPr kumimoji="0" lang="zh-CN" altLang="en-US" sz="1800" b="0">
                <a:solidFill>
                  <a:srgbClr val="000000"/>
                </a:solidFill>
                <a:latin typeface="Arial" charset="0"/>
              </a:rPr>
              <a:t>）</a:t>
            </a:r>
          </a:p>
        </p:txBody>
      </p:sp>
      <p:sp>
        <p:nvSpPr>
          <p:cNvPr id="36876" name="Text Box 12"/>
          <p:cNvSpPr txBox="1">
            <a:spLocks noChangeArrowheads="1"/>
          </p:cNvSpPr>
          <p:nvPr/>
        </p:nvSpPr>
        <p:spPr bwMode="auto">
          <a:xfrm>
            <a:off x="827088" y="1125538"/>
            <a:ext cx="7200900" cy="1539875"/>
          </a:xfrm>
          <a:prstGeom prst="rect">
            <a:avLst/>
          </a:prstGeom>
          <a:noFill/>
          <a:ln w="9525">
            <a:noFill/>
            <a:miter lim="800000"/>
            <a:headEnd/>
            <a:tailEnd/>
          </a:ln>
          <a:effectLst/>
        </p:spPr>
        <p:txBody>
          <a:bodyPr>
            <a:spAutoFit/>
          </a:bodyPr>
          <a:lstStyle/>
          <a:p>
            <a:pPr>
              <a:lnSpc>
                <a:spcPct val="125000"/>
              </a:lnSpc>
              <a:defRPr/>
            </a:pPr>
            <a:r>
              <a:rPr kumimoji="0" lang="zh-CN" altLang="en-US" sz="2800">
                <a:solidFill>
                  <a:srgbClr val="FF0000"/>
                </a:solidFill>
                <a:effectLst>
                  <a:outerShdw blurRad="38100" dist="38100" dir="2700000" algn="tl">
                    <a:srgbClr val="C0C0C0"/>
                  </a:outerShdw>
                </a:effectLst>
                <a:latin typeface="Arial" charset="0"/>
              </a:rPr>
              <a:t>思想：</a:t>
            </a:r>
          </a:p>
          <a:p>
            <a:pPr>
              <a:lnSpc>
                <a:spcPct val="125000"/>
              </a:lnSpc>
              <a:defRPr/>
            </a:pPr>
            <a:r>
              <a:rPr kumimoji="0" lang="zh-CN" altLang="en-US" sz="2000">
                <a:solidFill>
                  <a:srgbClr val="000000"/>
                </a:solidFill>
                <a:effectLst>
                  <a:outerShdw blurRad="38100" dist="38100" dir="2700000" algn="tl">
                    <a:srgbClr val="C0C0C0"/>
                  </a:outerShdw>
                </a:effectLst>
                <a:latin typeface="Arial" charset="0"/>
              </a:rPr>
              <a:t>      </a:t>
            </a:r>
            <a:r>
              <a:rPr kumimoji="0" lang="zh-CN" altLang="en-US">
                <a:solidFill>
                  <a:srgbClr val="000000"/>
                </a:solidFill>
                <a:effectLst>
                  <a:outerShdw blurRad="38100" dist="38100" dir="2700000" algn="tl">
                    <a:srgbClr val="C0C0C0"/>
                  </a:outerShdw>
                </a:effectLst>
                <a:latin typeface="Arial" charset="0"/>
              </a:rPr>
              <a:t>根据</a:t>
            </a:r>
            <a:r>
              <a:rPr kumimoji="0" lang="zh-CN" altLang="en-US">
                <a:solidFill>
                  <a:srgbClr val="0033CC"/>
                </a:solidFill>
                <a:effectLst>
                  <a:outerShdw blurRad="38100" dist="38100" dir="2700000" algn="tl">
                    <a:srgbClr val="C0C0C0"/>
                  </a:outerShdw>
                </a:effectLst>
                <a:latin typeface="Arial" charset="0"/>
              </a:rPr>
              <a:t>稳态误差为零，</a:t>
            </a:r>
            <a:r>
              <a:rPr kumimoji="0" lang="zh-CN" altLang="en-US">
                <a:solidFill>
                  <a:srgbClr val="000000"/>
                </a:solidFill>
                <a:effectLst>
                  <a:outerShdw blurRad="38100" dist="38100" dir="2700000" algn="tl">
                    <a:srgbClr val="C0C0C0"/>
                  </a:outerShdw>
                </a:effectLst>
                <a:latin typeface="Arial" charset="0"/>
              </a:rPr>
              <a:t>且</a:t>
            </a:r>
            <a:r>
              <a:rPr kumimoji="0" lang="zh-CN" altLang="en-US">
                <a:solidFill>
                  <a:srgbClr val="0033CC"/>
                </a:solidFill>
                <a:effectLst>
                  <a:outerShdw blurRad="38100" dist="38100" dir="2700000" algn="tl">
                    <a:srgbClr val="C0C0C0"/>
                  </a:outerShdw>
                </a:effectLst>
                <a:latin typeface="Arial" charset="0"/>
              </a:rPr>
              <a:t>拍数最小</a:t>
            </a:r>
            <a:r>
              <a:rPr kumimoji="0" lang="zh-CN" altLang="en-US">
                <a:solidFill>
                  <a:srgbClr val="000000"/>
                </a:solidFill>
                <a:effectLst>
                  <a:outerShdw blurRad="38100" dist="38100" dir="2700000" algn="tl">
                    <a:srgbClr val="C0C0C0"/>
                  </a:outerShdw>
                </a:effectLst>
                <a:latin typeface="Arial" charset="0"/>
              </a:rPr>
              <a:t>的原则给定</a:t>
            </a:r>
            <a:r>
              <a:rPr kumimoji="0" lang="en-US" altLang="zh-CN" i="1">
                <a:solidFill>
                  <a:srgbClr val="0033CC"/>
                </a:solidFill>
                <a:effectLst>
                  <a:outerShdw blurRad="38100" dist="38100" dir="2700000" algn="tl">
                    <a:srgbClr val="C0C0C0"/>
                  </a:outerShdw>
                </a:effectLst>
                <a:latin typeface="Arial" charset="0"/>
              </a:rPr>
              <a:t>W</a:t>
            </a:r>
            <a:r>
              <a:rPr kumimoji="0" lang="en-US" altLang="zh-CN" i="1" baseline="-25000">
                <a:solidFill>
                  <a:srgbClr val="0033CC"/>
                </a:solidFill>
                <a:effectLst>
                  <a:outerShdw blurRad="38100" dist="38100" dir="2700000" algn="tl">
                    <a:srgbClr val="C0C0C0"/>
                  </a:outerShdw>
                </a:effectLst>
                <a:latin typeface="Arial" charset="0"/>
              </a:rPr>
              <a:t>e</a:t>
            </a:r>
            <a:r>
              <a:rPr kumimoji="0" lang="en-US" altLang="zh-CN">
                <a:solidFill>
                  <a:srgbClr val="0033CC"/>
                </a:solidFill>
                <a:effectLst>
                  <a:outerShdw blurRad="38100" dist="38100" dir="2700000" algn="tl">
                    <a:srgbClr val="C0C0C0"/>
                  </a:outerShdw>
                </a:effectLst>
                <a:latin typeface="Arial" charset="0"/>
              </a:rPr>
              <a:t>(z)=1-</a:t>
            </a:r>
            <a:r>
              <a:rPr kumimoji="0" lang="en-US" altLang="zh-CN" i="1">
                <a:solidFill>
                  <a:srgbClr val="0033CC"/>
                </a:solidFill>
                <a:effectLst>
                  <a:outerShdw blurRad="38100" dist="38100" dir="2700000" algn="tl">
                    <a:srgbClr val="C0C0C0"/>
                  </a:outerShdw>
                </a:effectLst>
                <a:latin typeface="Arial" charset="0"/>
              </a:rPr>
              <a:t>W</a:t>
            </a:r>
            <a:r>
              <a:rPr kumimoji="0" lang="en-US" altLang="zh-CN" i="1" baseline="-25000">
                <a:solidFill>
                  <a:srgbClr val="0033CC"/>
                </a:solidFill>
                <a:effectLst>
                  <a:outerShdw blurRad="38100" dist="38100" dir="2700000" algn="tl">
                    <a:srgbClr val="C0C0C0"/>
                  </a:outerShdw>
                </a:effectLst>
                <a:latin typeface="Arial" charset="0"/>
              </a:rPr>
              <a:t>B</a:t>
            </a:r>
            <a:r>
              <a:rPr kumimoji="0" lang="en-US" altLang="zh-CN">
                <a:solidFill>
                  <a:srgbClr val="0033CC"/>
                </a:solidFill>
                <a:effectLst>
                  <a:outerShdw blurRad="38100" dist="38100" dir="2700000" algn="tl">
                    <a:srgbClr val="C0C0C0"/>
                  </a:outerShdw>
                </a:effectLst>
                <a:latin typeface="Arial" charset="0"/>
              </a:rPr>
              <a:t>(z)</a:t>
            </a:r>
            <a:r>
              <a:rPr kumimoji="0" lang="zh-CN" altLang="en-US">
                <a:solidFill>
                  <a:srgbClr val="000000"/>
                </a:solidFill>
                <a:effectLst>
                  <a:outerShdw blurRad="38100" dist="38100" dir="2700000" algn="tl">
                    <a:srgbClr val="C0C0C0"/>
                  </a:outerShdw>
                </a:effectLst>
                <a:latin typeface="Arial" charset="0"/>
              </a:rPr>
              <a:t>，从而确定控制器</a:t>
            </a:r>
            <a:r>
              <a:rPr kumimoji="0" lang="en-US" altLang="zh-CN">
                <a:solidFill>
                  <a:srgbClr val="0033CC"/>
                </a:solidFill>
                <a:effectLst>
                  <a:outerShdw blurRad="38100" dist="38100" dir="2700000" algn="tl">
                    <a:srgbClr val="C0C0C0"/>
                  </a:outerShdw>
                </a:effectLst>
                <a:latin typeface="Arial" charset="0"/>
              </a:rPr>
              <a:t>D(z)</a:t>
            </a:r>
            <a:r>
              <a:rPr kumimoji="0" lang="zh-CN" altLang="en-US">
                <a:solidFill>
                  <a:srgbClr val="0033CC"/>
                </a:solidFill>
                <a:effectLst>
                  <a:outerShdw blurRad="38100" dist="38100" dir="2700000" algn="tl">
                    <a:srgbClr val="C0C0C0"/>
                  </a:outerShdw>
                </a:effectLst>
                <a:latin typeface="Arial" charset="0"/>
              </a:rPr>
              <a:t>。</a:t>
            </a:r>
          </a:p>
        </p:txBody>
      </p:sp>
      <p:graphicFrame>
        <p:nvGraphicFramePr>
          <p:cNvPr id="5123" name="Object 13"/>
          <p:cNvGraphicFramePr>
            <a:graphicFrameLocks noChangeAspect="1"/>
          </p:cNvGraphicFramePr>
          <p:nvPr/>
        </p:nvGraphicFramePr>
        <p:xfrm>
          <a:off x="2493963" y="2781300"/>
          <a:ext cx="3976687" cy="1295400"/>
        </p:xfrm>
        <a:graphic>
          <a:graphicData uri="http://schemas.openxmlformats.org/presentationml/2006/ole">
            <mc:AlternateContent xmlns:mc="http://schemas.openxmlformats.org/markup-compatibility/2006">
              <mc:Choice xmlns:v="urn:schemas-microsoft-com:vml" Requires="v">
                <p:oleObj spid="_x0000_s5149" name="Equation" r:id="rId5" imgW="38770920" imgH="12628800" progId="Equation.DSMT4">
                  <p:embed/>
                </p:oleObj>
              </mc:Choice>
              <mc:Fallback>
                <p:oleObj name="Equation" r:id="rId5" imgW="38770920" imgH="12628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3" y="2781300"/>
                        <a:ext cx="3976687" cy="12954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Tree>
  </p:cSld>
  <p:clrMapOvr>
    <a:masterClrMapping/>
  </p:clrMapOvr>
  <p:transition>
    <p:cover dir="l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663575" y="1339850"/>
            <a:ext cx="7653338" cy="19177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5.10</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被控对象为带有纯滞后的二阶惯性环节</a:t>
            </a:r>
          </a:p>
          <a:p>
            <a:pPr>
              <a:defRPr/>
            </a:pPr>
            <a:r>
              <a:rPr lang="zh-CN" altLang="en-US">
                <a:effectLst>
                  <a:outerShdw blurRad="38100" dist="38100" dir="2700000" algn="tl">
                    <a:srgbClr val="C0C0C0"/>
                  </a:outerShdw>
                </a:effectLst>
              </a:rPr>
              <a:t> </a:t>
            </a:r>
          </a:p>
          <a:p>
            <a:pPr>
              <a:defRPr/>
            </a:pPr>
            <a:endParaRPr lang="zh-CN" altLang="en-US">
              <a:effectLst>
                <a:outerShdw blurRad="38100" dist="38100" dir="2700000" algn="tl">
                  <a:srgbClr val="C0C0C0"/>
                </a:outerShdw>
              </a:effectLst>
            </a:endParaRPr>
          </a:p>
          <a:p>
            <a:pPr>
              <a:defRPr/>
            </a:pPr>
            <a:endParaRPr lang="zh-CN" altLang="en-US">
              <a:effectLst>
                <a:outerShdw blurRad="38100" dist="38100" dir="2700000" algn="tl">
                  <a:srgbClr val="C0C0C0"/>
                </a:outerShdw>
              </a:effectLst>
            </a:endParaRPr>
          </a:p>
          <a:p>
            <a:pPr>
              <a:defRPr/>
            </a:pPr>
            <a:r>
              <a:rPr lang="zh-CN" altLang="en-US">
                <a:effectLst>
                  <a:outerShdw blurRad="38100" dist="38100" dir="2700000" algn="tl">
                    <a:srgbClr val="C0C0C0"/>
                  </a:outerShdw>
                </a:effectLst>
              </a:rPr>
              <a:t>采样周期 </a:t>
            </a:r>
            <a:r>
              <a:rPr lang="en-US" altLang="zh-CN">
                <a:effectLst>
                  <a:outerShdw blurRad="38100" dist="38100" dir="2700000" algn="tl">
                    <a:srgbClr val="C0C0C0"/>
                  </a:outerShdw>
                </a:effectLst>
              </a:rPr>
              <a:t>T=2s</a:t>
            </a:r>
            <a:r>
              <a:rPr lang="zh-CN" altLang="en-US">
                <a:effectLst>
                  <a:outerShdw blurRad="38100" dist="38100" dir="2700000" algn="tl">
                    <a:srgbClr val="C0C0C0"/>
                  </a:outerShdw>
                </a:effectLst>
              </a:rPr>
              <a:t>，试用大林算法设计数字控制器</a:t>
            </a:r>
            <a:r>
              <a:rPr lang="en-US" altLang="zh-CN">
                <a:effectLst>
                  <a:outerShdw blurRad="38100" dist="38100" dir="2700000" algn="tl">
                    <a:srgbClr val="C0C0C0"/>
                  </a:outerShdw>
                </a:effectLst>
              </a:rPr>
              <a:t>D(z)</a:t>
            </a:r>
            <a:r>
              <a:rPr lang="zh-CN" altLang="en-US">
                <a:effectLst>
                  <a:outerShdw blurRad="38100" dist="38100" dir="2700000" algn="tl">
                    <a:srgbClr val="C0C0C0"/>
                  </a:outerShdw>
                </a:effectLst>
              </a:rPr>
              <a:t>。</a:t>
            </a:r>
          </a:p>
        </p:txBody>
      </p:sp>
      <p:sp>
        <p:nvSpPr>
          <p:cNvPr id="99335" name="Rectangle 7"/>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8066" name="Object 6"/>
          <p:cNvGraphicFramePr>
            <a:graphicFrameLocks noChangeAspect="1"/>
          </p:cNvGraphicFramePr>
          <p:nvPr/>
        </p:nvGraphicFramePr>
        <p:xfrm>
          <a:off x="2411413" y="1844675"/>
          <a:ext cx="3168650" cy="917575"/>
        </p:xfrm>
        <a:graphic>
          <a:graphicData uri="http://schemas.openxmlformats.org/presentationml/2006/ole">
            <mc:AlternateContent xmlns:mc="http://schemas.openxmlformats.org/markup-compatibility/2006">
              <mc:Choice xmlns:v="urn:schemas-microsoft-com:vml" Requires="v">
                <p:oleObj spid="_x0000_s88105" name="Equation" r:id="rId3" imgW="1548728" imgH="444307" progId="Equation.DSMT4">
                  <p:embed/>
                </p:oleObj>
              </mc:Choice>
              <mc:Fallback>
                <p:oleObj name="Equation" r:id="rId3" imgW="1548728" imgH="444307"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844675"/>
                        <a:ext cx="31686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6" name="Text Box 8"/>
          <p:cNvSpPr txBox="1">
            <a:spLocks noChangeArrowheads="1"/>
          </p:cNvSpPr>
          <p:nvPr/>
        </p:nvSpPr>
        <p:spPr bwMode="auto">
          <a:xfrm>
            <a:off x="808038" y="3500438"/>
            <a:ext cx="6788150"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effectLst>
                  <a:outerShdw blurRad="38100" dist="38100" dir="2700000" algn="tl">
                    <a:srgbClr val="C0C0C0"/>
                  </a:outerShdw>
                </a:effectLst>
              </a:rPr>
              <a:t>首先计算对象模型离散化后的参数</a:t>
            </a:r>
          </a:p>
        </p:txBody>
      </p:sp>
      <p:sp>
        <p:nvSpPr>
          <p:cNvPr id="99338" name="Rectangle 10"/>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8067" name="Object 9"/>
          <p:cNvGraphicFramePr>
            <a:graphicFrameLocks noChangeAspect="1"/>
          </p:cNvGraphicFramePr>
          <p:nvPr/>
        </p:nvGraphicFramePr>
        <p:xfrm>
          <a:off x="1476375" y="4076700"/>
          <a:ext cx="4967288" cy="804863"/>
        </p:xfrm>
        <a:graphic>
          <a:graphicData uri="http://schemas.openxmlformats.org/presentationml/2006/ole">
            <mc:AlternateContent xmlns:mc="http://schemas.openxmlformats.org/markup-compatibility/2006">
              <mc:Choice xmlns:v="urn:schemas-microsoft-com:vml" Requires="v">
                <p:oleObj spid="_x0000_s88106" name="Equation" r:id="rId5" imgW="2705100" imgH="431800" progId="Equation.DSMT4">
                  <p:embed/>
                </p:oleObj>
              </mc:Choice>
              <mc:Fallback>
                <p:oleObj name="Equation" r:id="rId5" imgW="2705100" imgH="431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076700"/>
                        <a:ext cx="4967288"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0" name="Rectangle 1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8068" name="Object 11"/>
          <p:cNvGraphicFramePr>
            <a:graphicFrameLocks noChangeAspect="1"/>
          </p:cNvGraphicFramePr>
          <p:nvPr/>
        </p:nvGraphicFramePr>
        <p:xfrm>
          <a:off x="1476375" y="4941888"/>
          <a:ext cx="6408738" cy="847725"/>
        </p:xfrm>
        <a:graphic>
          <a:graphicData uri="http://schemas.openxmlformats.org/presentationml/2006/ole">
            <mc:AlternateContent xmlns:mc="http://schemas.openxmlformats.org/markup-compatibility/2006">
              <mc:Choice xmlns:v="urn:schemas-microsoft-com:vml" Requires="v">
                <p:oleObj spid="_x0000_s88107" name="Equation" r:id="rId7" imgW="3314700" imgH="431800" progId="Equation.DSMT4">
                  <p:embed/>
                </p:oleObj>
              </mc:Choice>
              <mc:Fallback>
                <p:oleObj name="Equation" r:id="rId7" imgW="3314700" imgH="4318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941888"/>
                        <a:ext cx="6408738"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Text Box 5"/>
          <p:cNvSpPr txBox="1">
            <a:spLocks noChangeArrowheads="1"/>
          </p:cNvSpPr>
          <p:nvPr/>
        </p:nvSpPr>
        <p:spPr bwMode="auto">
          <a:xfrm>
            <a:off x="1023938" y="1339850"/>
            <a:ext cx="6284912"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选取闭环传递函数中的时间常数：</a:t>
            </a:r>
          </a:p>
        </p:txBody>
      </p:sp>
      <p:sp>
        <p:nvSpPr>
          <p:cNvPr id="133127"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9090" name="Object 6"/>
          <p:cNvGraphicFramePr>
            <a:graphicFrameLocks noChangeAspect="1"/>
          </p:cNvGraphicFramePr>
          <p:nvPr/>
        </p:nvGraphicFramePr>
        <p:xfrm>
          <a:off x="3071813" y="1857375"/>
          <a:ext cx="3797300" cy="468313"/>
        </p:xfrm>
        <a:graphic>
          <a:graphicData uri="http://schemas.openxmlformats.org/presentationml/2006/ole">
            <mc:AlternateContent xmlns:mc="http://schemas.openxmlformats.org/markup-compatibility/2006">
              <mc:Choice xmlns:v="urn:schemas-microsoft-com:vml" Requires="v">
                <p:oleObj spid="_x0000_s89129" name="Equation" r:id="rId3" imgW="1854200" imgH="228600" progId="Equation.DSMT4">
                  <p:embed/>
                </p:oleObj>
              </mc:Choice>
              <mc:Fallback>
                <p:oleObj name="Equation" r:id="rId3" imgW="1854200" imgH="228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1857375"/>
                        <a:ext cx="37973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8" name="Text Box 8"/>
          <p:cNvSpPr txBox="1">
            <a:spLocks noChangeArrowheads="1"/>
          </p:cNvSpPr>
          <p:nvPr/>
        </p:nvSpPr>
        <p:spPr bwMode="auto">
          <a:xfrm>
            <a:off x="1095375" y="2854325"/>
            <a:ext cx="642937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得到数字控制器的传递函数模型：</a:t>
            </a:r>
          </a:p>
        </p:txBody>
      </p:sp>
      <p:sp>
        <p:nvSpPr>
          <p:cNvPr id="133130" name="Rectangle 10"/>
          <p:cNvSpPr>
            <a:spLocks noChangeArrowheads="1"/>
          </p:cNvSpPr>
          <p:nvPr/>
        </p:nvSpPr>
        <p:spPr bwMode="auto">
          <a:xfrm>
            <a:off x="0" y="31813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9091" name="Object 9"/>
          <p:cNvGraphicFramePr>
            <a:graphicFrameLocks noChangeAspect="1"/>
          </p:cNvGraphicFramePr>
          <p:nvPr/>
        </p:nvGraphicFramePr>
        <p:xfrm>
          <a:off x="1331913" y="3717925"/>
          <a:ext cx="6335712" cy="890588"/>
        </p:xfrm>
        <a:graphic>
          <a:graphicData uri="http://schemas.openxmlformats.org/presentationml/2006/ole">
            <mc:AlternateContent xmlns:mc="http://schemas.openxmlformats.org/markup-compatibility/2006">
              <mc:Choice xmlns:v="urn:schemas-microsoft-com:vml" Requires="v">
                <p:oleObj spid="_x0000_s89130" name="Equation" r:id="rId5" imgW="3238500" imgH="457200" progId="Equation.DSMT4">
                  <p:embed/>
                </p:oleObj>
              </mc:Choice>
              <mc:Fallback>
                <p:oleObj name="Equation" r:id="rId5" imgW="3238500" imgH="457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717925"/>
                        <a:ext cx="6335712"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Rectangle 1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89092" name="Object 11"/>
          <p:cNvGraphicFramePr>
            <a:graphicFrameLocks noChangeAspect="1"/>
          </p:cNvGraphicFramePr>
          <p:nvPr/>
        </p:nvGraphicFramePr>
        <p:xfrm>
          <a:off x="1835150" y="4870450"/>
          <a:ext cx="5327650" cy="844550"/>
        </p:xfrm>
        <a:graphic>
          <a:graphicData uri="http://schemas.openxmlformats.org/presentationml/2006/ole">
            <mc:AlternateContent xmlns:mc="http://schemas.openxmlformats.org/markup-compatibility/2006">
              <mc:Choice xmlns:v="urn:schemas-microsoft-com:vml" Requires="v">
                <p:oleObj spid="_x0000_s89131" name="Equation" r:id="rId7" imgW="2857500" imgH="444500" progId="Equation.DSMT4">
                  <p:embed/>
                </p:oleObj>
              </mc:Choice>
              <mc:Fallback>
                <p:oleObj name="Equation" r:id="rId7" imgW="2857500" imgH="4445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870450"/>
                        <a:ext cx="532765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3367" name="Rectangle 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3368" name="Text Box 8"/>
          <p:cNvSpPr txBox="1">
            <a:spLocks noChangeArrowheads="1"/>
          </p:cNvSpPr>
          <p:nvPr/>
        </p:nvSpPr>
        <p:spPr bwMode="auto">
          <a:xfrm>
            <a:off x="684213" y="1557338"/>
            <a:ext cx="845978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阶跃输入信号下系统控制信号序列和阶跃响应序列：</a:t>
            </a:r>
          </a:p>
        </p:txBody>
      </p:sp>
      <p:pic>
        <p:nvPicPr>
          <p:cNvPr id="159749" name="Picture 9"/>
          <p:cNvPicPr>
            <a:picLocks noChangeAspect="1" noChangeArrowheads="1"/>
          </p:cNvPicPr>
          <p:nvPr/>
        </p:nvPicPr>
        <p:blipFill>
          <a:blip r:embed="rId2" cstate="print"/>
          <a:srcRect/>
          <a:stretch>
            <a:fillRect/>
          </a:stretch>
        </p:blipFill>
        <p:spPr bwMode="auto">
          <a:xfrm>
            <a:off x="539750" y="2349500"/>
            <a:ext cx="8064500" cy="2779713"/>
          </a:xfrm>
          <a:prstGeom prst="rect">
            <a:avLst/>
          </a:prstGeom>
          <a:noFill/>
          <a:ln w="9525">
            <a:noFill/>
            <a:miter lim="800000"/>
            <a:headEnd/>
            <a:tailEnd/>
          </a:ln>
        </p:spPr>
      </p:pic>
      <p:sp>
        <p:nvSpPr>
          <p:cNvPr id="143370" name="Line 10"/>
          <p:cNvSpPr>
            <a:spLocks noChangeShapeType="1"/>
          </p:cNvSpPr>
          <p:nvPr/>
        </p:nvSpPr>
        <p:spPr bwMode="auto">
          <a:xfrm flipV="1">
            <a:off x="1547813" y="4292600"/>
            <a:ext cx="287337" cy="129698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71" name="Text Box 11"/>
          <p:cNvSpPr txBox="1">
            <a:spLocks noChangeArrowheads="1"/>
          </p:cNvSpPr>
          <p:nvPr/>
        </p:nvSpPr>
        <p:spPr bwMode="auto">
          <a:xfrm>
            <a:off x="735013" y="5713413"/>
            <a:ext cx="2684462" cy="396875"/>
          </a:xfrm>
          <a:prstGeom prst="rect">
            <a:avLst/>
          </a:prstGeom>
          <a:noFill/>
          <a:ln w="9525">
            <a:noFill/>
            <a:miter lim="800000"/>
            <a:headEnd/>
            <a:tailEnd/>
          </a:ln>
          <a:effectLst/>
        </p:spPr>
        <p:txBody>
          <a:bodyPr>
            <a:spAutoFit/>
          </a:bodyPr>
          <a:lstStyle/>
          <a:p>
            <a:pPr>
              <a:defRPr/>
            </a:pPr>
            <a:r>
              <a:rPr lang="zh-CN" altLang="en-US" sz="2000">
                <a:solidFill>
                  <a:srgbClr val="BE2C14"/>
                </a:solidFill>
                <a:effectLst>
                  <a:outerShdw blurRad="38100" dist="38100" dir="2700000" algn="tl">
                    <a:srgbClr val="C0C0C0"/>
                  </a:outerShdw>
                </a:effectLst>
              </a:rPr>
              <a:t>控制量振荡收敛</a:t>
            </a:r>
          </a:p>
        </p:txBody>
      </p:sp>
      <p:sp>
        <p:nvSpPr>
          <p:cNvPr id="143372" name="Line 12"/>
          <p:cNvSpPr>
            <a:spLocks noChangeShapeType="1"/>
          </p:cNvSpPr>
          <p:nvPr/>
        </p:nvSpPr>
        <p:spPr bwMode="auto">
          <a:xfrm flipH="1">
            <a:off x="2700338" y="5949950"/>
            <a:ext cx="576262" cy="0"/>
          </a:xfrm>
          <a:prstGeom prst="line">
            <a:avLst/>
          </a:prstGeom>
          <a:noFill/>
          <a:ln w="9525">
            <a:solidFill>
              <a:schemeClr val="tx1"/>
            </a:solidFill>
            <a:round/>
            <a:headEnd type="triangle" w="med" len="me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73" name="Text Box 13"/>
          <p:cNvSpPr txBox="1">
            <a:spLocks noChangeArrowheads="1"/>
          </p:cNvSpPr>
          <p:nvPr/>
        </p:nvSpPr>
        <p:spPr bwMode="auto">
          <a:xfrm>
            <a:off x="3348038" y="5734050"/>
            <a:ext cx="2757487"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振铃现象</a:t>
            </a:r>
          </a:p>
        </p:txBody>
      </p:sp>
      <p:sp>
        <p:nvSpPr>
          <p:cNvPr id="143374" name="Line 14"/>
          <p:cNvSpPr>
            <a:spLocks noChangeShapeType="1"/>
          </p:cNvSpPr>
          <p:nvPr/>
        </p:nvSpPr>
        <p:spPr bwMode="auto">
          <a:xfrm flipH="1">
            <a:off x="971550" y="2492375"/>
            <a:ext cx="936625" cy="360363"/>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3375" name="Text Box 15"/>
          <p:cNvSpPr txBox="1">
            <a:spLocks noChangeArrowheads="1"/>
          </p:cNvSpPr>
          <p:nvPr/>
        </p:nvSpPr>
        <p:spPr bwMode="auto">
          <a:xfrm>
            <a:off x="1979613" y="2060575"/>
            <a:ext cx="5256212" cy="396875"/>
          </a:xfrm>
          <a:prstGeom prst="rect">
            <a:avLst/>
          </a:prstGeom>
          <a:noFill/>
          <a:ln w="9525">
            <a:noFill/>
            <a:miter lim="800000"/>
            <a:headEnd/>
            <a:tailEnd/>
          </a:ln>
          <a:effectLst/>
        </p:spPr>
        <p:txBody>
          <a:bodyPr>
            <a:spAutoFit/>
          </a:bodyPr>
          <a:lstStyle/>
          <a:p>
            <a:pPr>
              <a:defRPr/>
            </a:pPr>
            <a:r>
              <a:rPr lang="zh-CN" altLang="en-US" sz="2000">
                <a:solidFill>
                  <a:srgbClr val="FF0000"/>
                </a:solidFill>
                <a:effectLst>
                  <a:outerShdw blurRad="38100" dist="38100" dir="2700000" algn="tl">
                    <a:srgbClr val="C0C0C0"/>
                  </a:outerShdw>
                </a:effectLst>
              </a:rPr>
              <a:t>振荡周期：</a:t>
            </a:r>
            <a:r>
              <a:rPr lang="en-US" altLang="zh-CN" sz="2000">
                <a:solidFill>
                  <a:srgbClr val="FF0000"/>
                </a:solidFill>
                <a:effectLst>
                  <a:outerShdw blurRad="38100" dist="38100" dir="2700000" algn="tl">
                    <a:srgbClr val="C0C0C0"/>
                  </a:outerShdw>
                </a:effectLst>
              </a:rPr>
              <a:t>4s</a:t>
            </a:r>
            <a:r>
              <a:rPr lang="zh-CN" altLang="en-US" sz="2000">
                <a:solidFill>
                  <a:srgbClr val="FF0000"/>
                </a:solidFill>
                <a:effectLst>
                  <a:outerShdw blurRad="38100" dist="38100" dir="2700000" algn="tl">
                    <a:srgbClr val="C0C0C0"/>
                  </a:outerShdw>
                </a:effectLst>
              </a:rPr>
              <a:t>； </a:t>
            </a:r>
            <a:r>
              <a:rPr lang="zh-CN" altLang="en-US" sz="2000">
                <a:effectLst>
                  <a:outerShdw blurRad="38100" dist="38100" dir="2700000" algn="tl">
                    <a:srgbClr val="C0C0C0"/>
                  </a:outerShdw>
                </a:effectLst>
              </a:rPr>
              <a:t>系统采样周期 为</a:t>
            </a:r>
            <a:r>
              <a:rPr lang="en-US" altLang="zh-CN" sz="2000">
                <a:effectLst>
                  <a:outerShdw blurRad="38100" dist="38100" dir="2700000" algn="tl">
                    <a:srgbClr val="C0C0C0"/>
                  </a:outerShdw>
                </a:effectLst>
              </a:rPr>
              <a:t>T=2s</a:t>
            </a:r>
          </a:p>
        </p:txBody>
      </p:sp>
    </p:spTree>
  </p:cSld>
  <p:clrMapOvr>
    <a:masterClrMapping/>
  </p:clrMapOvr>
  <p:transition>
    <p:comb/>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ChangeArrowheads="1"/>
          </p:cNvSpPr>
          <p:nvPr/>
        </p:nvSpPr>
        <p:spPr bwMode="auto">
          <a:xfrm>
            <a:off x="0" y="32956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2343" name="Rectangle 7"/>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2345" name="Rectangle 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2350" name="Text Box 14"/>
          <p:cNvSpPr txBox="1">
            <a:spLocks noChangeArrowheads="1"/>
          </p:cNvSpPr>
          <p:nvPr/>
        </p:nvSpPr>
        <p:spPr bwMode="auto">
          <a:xfrm>
            <a:off x="468313" y="1125538"/>
            <a:ext cx="7797800" cy="579437"/>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2</a:t>
            </a:r>
            <a:r>
              <a:rPr lang="zh-CN" altLang="en-US" sz="3200">
                <a:solidFill>
                  <a:schemeClr val="accent2"/>
                </a:solidFill>
                <a:effectLst>
                  <a:outerShdw blurRad="38100" dist="38100" dir="2700000" algn="tl">
                    <a:srgbClr val="C0C0C0"/>
                  </a:outerShdw>
                </a:effectLst>
              </a:rPr>
              <a:t>、振铃现象及其消除方法</a:t>
            </a:r>
          </a:p>
        </p:txBody>
      </p:sp>
      <p:sp>
        <p:nvSpPr>
          <p:cNvPr id="142351" name="Text Box 15"/>
          <p:cNvSpPr txBox="1">
            <a:spLocks noChangeArrowheads="1"/>
          </p:cNvSpPr>
          <p:nvPr/>
        </p:nvSpPr>
        <p:spPr bwMode="auto">
          <a:xfrm>
            <a:off x="827088" y="1844675"/>
            <a:ext cx="7364412" cy="968375"/>
          </a:xfrm>
          <a:prstGeom prst="rect">
            <a:avLst/>
          </a:prstGeom>
          <a:noFill/>
          <a:ln w="9525">
            <a:noFill/>
            <a:miter lim="800000"/>
            <a:headEnd/>
            <a:tailEnd/>
          </a:ln>
          <a:effectLst/>
        </p:spPr>
        <p:txBody>
          <a:bodyPr>
            <a:spAutoFit/>
          </a:bodyPr>
          <a:lstStyle/>
          <a:p>
            <a:pPr>
              <a:lnSpc>
                <a:spcPct val="120000"/>
              </a:lnSpc>
              <a:defRPr/>
            </a:pPr>
            <a:r>
              <a:rPr lang="zh-CN" altLang="en-US">
                <a:solidFill>
                  <a:srgbClr val="BE2C14"/>
                </a:solidFill>
                <a:effectLst>
                  <a:outerShdw blurRad="38100" dist="38100" dir="2700000" algn="tl">
                    <a:srgbClr val="C0C0C0"/>
                  </a:outerShdw>
                </a:effectLst>
              </a:rPr>
              <a:t>振铃（</a:t>
            </a:r>
            <a:r>
              <a:rPr lang="en-US" altLang="zh-CN">
                <a:solidFill>
                  <a:srgbClr val="BE2C14"/>
                </a:solidFill>
                <a:effectLst>
                  <a:outerShdw blurRad="38100" dist="38100" dir="2700000" algn="tl">
                    <a:srgbClr val="C0C0C0"/>
                  </a:outerShdw>
                </a:effectLst>
              </a:rPr>
              <a:t>Ringing</a:t>
            </a:r>
            <a:r>
              <a:rPr lang="zh-CN" altLang="en-US">
                <a:solidFill>
                  <a:srgbClr val="BE2C14"/>
                </a:solidFill>
                <a:effectLst>
                  <a:outerShdw blurRad="38100" dist="38100" dir="2700000" algn="tl">
                    <a:srgbClr val="C0C0C0"/>
                  </a:outerShdw>
                </a:effectLst>
              </a:rPr>
              <a:t>）现象：</a:t>
            </a:r>
            <a:r>
              <a:rPr lang="zh-CN" altLang="en-US">
                <a:effectLst>
                  <a:outerShdw blurRad="38100" dist="38100" dir="2700000" algn="tl">
                    <a:srgbClr val="C0C0C0"/>
                  </a:outerShdw>
                </a:effectLst>
              </a:rPr>
              <a:t>指数字控制器的输出以</a:t>
            </a:r>
            <a:r>
              <a:rPr lang="en-US" altLang="zh-CN">
                <a:solidFill>
                  <a:schemeClr val="accent2"/>
                </a:solidFill>
                <a:effectLst>
                  <a:outerShdw blurRad="38100" dist="38100" dir="2700000" algn="tl">
                    <a:srgbClr val="C0C0C0"/>
                  </a:outerShdw>
                </a:effectLst>
              </a:rPr>
              <a:t>1/2</a:t>
            </a:r>
            <a:r>
              <a:rPr lang="zh-CN" altLang="en-US">
                <a:solidFill>
                  <a:schemeClr val="accent2"/>
                </a:solidFill>
                <a:effectLst>
                  <a:outerShdw blurRad="38100" dist="38100" dir="2700000" algn="tl">
                    <a:srgbClr val="C0C0C0"/>
                  </a:outerShdw>
                </a:effectLst>
              </a:rPr>
              <a:t>采样频率</a:t>
            </a:r>
            <a:r>
              <a:rPr lang="zh-CN" altLang="en-US">
                <a:effectLst>
                  <a:outerShdw blurRad="38100" dist="38100" dir="2700000" algn="tl">
                    <a:srgbClr val="C0C0C0"/>
                  </a:outerShdw>
                </a:effectLst>
              </a:rPr>
              <a:t>大幅度衰减的</a:t>
            </a:r>
            <a:r>
              <a:rPr lang="zh-CN" altLang="en-US">
                <a:solidFill>
                  <a:schemeClr val="accent2"/>
                </a:solidFill>
                <a:effectLst>
                  <a:outerShdw blurRad="38100" dist="38100" dir="2700000" algn="tl">
                    <a:srgbClr val="C0C0C0"/>
                  </a:outerShdw>
                </a:effectLst>
              </a:rPr>
              <a:t>振荡</a:t>
            </a:r>
            <a:r>
              <a:rPr lang="zh-CN" altLang="en-US">
                <a:effectLst>
                  <a:outerShdw blurRad="38100" dist="38100" dir="2700000" algn="tl">
                    <a:srgbClr val="C0C0C0"/>
                  </a:outerShdw>
                </a:effectLst>
              </a:rPr>
              <a:t>。</a:t>
            </a:r>
          </a:p>
        </p:txBody>
      </p:sp>
      <p:sp>
        <p:nvSpPr>
          <p:cNvPr id="142353" name="Text Box 17"/>
          <p:cNvSpPr txBox="1">
            <a:spLocks noChangeArrowheads="1"/>
          </p:cNvSpPr>
          <p:nvPr/>
        </p:nvSpPr>
        <p:spPr bwMode="auto">
          <a:xfrm>
            <a:off x="684213" y="3068638"/>
            <a:ext cx="217963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结果：</a:t>
            </a:r>
          </a:p>
        </p:txBody>
      </p:sp>
      <p:sp>
        <p:nvSpPr>
          <p:cNvPr id="142354" name="Text Box 18"/>
          <p:cNvSpPr txBox="1">
            <a:spLocks noChangeArrowheads="1"/>
          </p:cNvSpPr>
          <p:nvPr/>
        </p:nvSpPr>
        <p:spPr bwMode="auto">
          <a:xfrm>
            <a:off x="684213" y="3716338"/>
            <a:ext cx="5492750"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对系统的输出几乎无任何影响</a:t>
            </a:r>
          </a:p>
        </p:txBody>
      </p:sp>
      <p:sp>
        <p:nvSpPr>
          <p:cNvPr id="142355" name="Line 19"/>
          <p:cNvSpPr>
            <a:spLocks noChangeShapeType="1"/>
          </p:cNvSpPr>
          <p:nvPr/>
        </p:nvSpPr>
        <p:spPr bwMode="auto">
          <a:xfrm flipH="1">
            <a:off x="4881563" y="3933825"/>
            <a:ext cx="647700"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2356" name="Text Box 20"/>
          <p:cNvSpPr txBox="1">
            <a:spLocks noChangeArrowheads="1"/>
          </p:cNvSpPr>
          <p:nvPr/>
        </p:nvSpPr>
        <p:spPr bwMode="auto">
          <a:xfrm>
            <a:off x="5724525" y="3500438"/>
            <a:ext cx="2879725" cy="822325"/>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被控对象中惯性环节的低通滤波特性</a:t>
            </a:r>
          </a:p>
        </p:txBody>
      </p:sp>
      <p:sp>
        <p:nvSpPr>
          <p:cNvPr id="142357" name="Text Box 21"/>
          <p:cNvSpPr txBox="1">
            <a:spLocks noChangeArrowheads="1"/>
          </p:cNvSpPr>
          <p:nvPr/>
        </p:nvSpPr>
        <p:spPr bwMode="auto">
          <a:xfrm>
            <a:off x="684213" y="4437063"/>
            <a:ext cx="812006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增加执行机构的磨损，还有可能影响到系统的稳定性</a:t>
            </a:r>
          </a:p>
        </p:txBody>
      </p:sp>
    </p:spTree>
  </p:cSld>
  <p:clrMapOvr>
    <a:masterClrMapping/>
  </p:clrMapOvr>
  <p:transition>
    <p:comb/>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Text Box 5"/>
          <p:cNvSpPr txBox="1">
            <a:spLocks noChangeArrowheads="1"/>
          </p:cNvSpPr>
          <p:nvPr/>
        </p:nvSpPr>
        <p:spPr bwMode="auto">
          <a:xfrm>
            <a:off x="900113" y="1503363"/>
            <a:ext cx="4248150" cy="823912"/>
          </a:xfrm>
          <a:prstGeom prst="rect">
            <a:avLst/>
          </a:prstGeom>
          <a:noFill/>
          <a:ln w="9525">
            <a:noFill/>
            <a:miter lim="800000"/>
            <a:headEnd/>
            <a:tailEnd/>
          </a:ln>
          <a:effectLst/>
        </p:spPr>
        <p:txBody>
          <a:bodyPr>
            <a:spAutoFit/>
          </a:bodyPr>
          <a:lstStyle/>
          <a:p>
            <a:pPr>
              <a:defRPr/>
            </a:pPr>
            <a:r>
              <a:rPr lang="zh-CN" altLang="en-US" sz="4800">
                <a:solidFill>
                  <a:srgbClr val="FF0000"/>
                </a:solidFill>
                <a:effectLst>
                  <a:outerShdw blurRad="38100" dist="38100" dir="2700000" algn="tl">
                    <a:srgbClr val="C0C0C0"/>
                  </a:outerShdw>
                </a:effectLst>
              </a:rPr>
              <a:t>思考题：</a:t>
            </a:r>
          </a:p>
        </p:txBody>
      </p:sp>
      <p:sp>
        <p:nvSpPr>
          <p:cNvPr id="174092" name="Text Box 12"/>
          <p:cNvSpPr txBox="1">
            <a:spLocks noChangeArrowheads="1"/>
          </p:cNvSpPr>
          <p:nvPr/>
        </p:nvSpPr>
        <p:spPr bwMode="auto">
          <a:xfrm>
            <a:off x="900113" y="2781300"/>
            <a:ext cx="8064500" cy="701675"/>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振铃现象与纹波现象的</a:t>
            </a:r>
            <a:r>
              <a:rPr lang="zh-CN" altLang="en-US" sz="4000">
                <a:solidFill>
                  <a:srgbClr val="BE2C14"/>
                </a:solidFill>
                <a:effectLst>
                  <a:outerShdw blurRad="38100" dist="38100" dir="2700000" algn="tl">
                    <a:srgbClr val="C0C0C0"/>
                  </a:outerShdw>
                </a:effectLst>
              </a:rPr>
              <a:t>区别</a:t>
            </a:r>
            <a:r>
              <a:rPr lang="zh-CN" altLang="en-US" sz="3200">
                <a:solidFill>
                  <a:schemeClr val="accent2"/>
                </a:solidFill>
                <a:effectLst>
                  <a:outerShdw blurRad="38100" dist="38100" dir="2700000" algn="tl">
                    <a:srgbClr val="C0C0C0"/>
                  </a:outerShdw>
                </a:effectLst>
              </a:rPr>
              <a:t>与</a:t>
            </a:r>
            <a:r>
              <a:rPr lang="zh-CN" altLang="en-US" sz="4000">
                <a:solidFill>
                  <a:srgbClr val="BE2C14"/>
                </a:solidFill>
                <a:effectLst>
                  <a:outerShdw blurRad="38100" dist="38100" dir="2700000" algn="tl">
                    <a:srgbClr val="C0C0C0"/>
                  </a:outerShdw>
                </a:effectLst>
              </a:rPr>
              <a:t>联系</a:t>
            </a:r>
            <a:r>
              <a:rPr lang="zh-CN" altLang="en-US" sz="3200">
                <a:solidFill>
                  <a:schemeClr val="accent2"/>
                </a:solidFill>
                <a:effectLst>
                  <a:outerShdw blurRad="38100" dist="38100" dir="2700000" algn="tl">
                    <a:srgbClr val="C0C0C0"/>
                  </a:outerShdw>
                </a:effectLst>
              </a:rPr>
              <a:t>？</a:t>
            </a:r>
          </a:p>
        </p:txBody>
      </p:sp>
      <p:sp>
        <p:nvSpPr>
          <p:cNvPr id="174093" name="Line 13"/>
          <p:cNvSpPr>
            <a:spLocks noChangeShapeType="1"/>
          </p:cNvSpPr>
          <p:nvPr/>
        </p:nvSpPr>
        <p:spPr bwMode="auto">
          <a:xfrm>
            <a:off x="971550" y="3587750"/>
            <a:ext cx="1635125" cy="1588"/>
          </a:xfrm>
          <a:prstGeom prst="line">
            <a:avLst/>
          </a:prstGeom>
          <a:noFill/>
          <a:ln w="952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4094" name="Line 14"/>
          <p:cNvSpPr>
            <a:spLocks noChangeShapeType="1"/>
          </p:cNvSpPr>
          <p:nvPr/>
        </p:nvSpPr>
        <p:spPr bwMode="auto">
          <a:xfrm>
            <a:off x="3132138" y="3587750"/>
            <a:ext cx="1485900" cy="1588"/>
          </a:xfrm>
          <a:prstGeom prst="line">
            <a:avLst/>
          </a:prstGeom>
          <a:noFill/>
          <a:ln w="952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22" name="Text Box 10"/>
          <p:cNvSpPr txBox="1">
            <a:spLocks noChangeArrowheads="1"/>
          </p:cNvSpPr>
          <p:nvPr/>
        </p:nvSpPr>
        <p:spPr bwMode="auto">
          <a:xfrm>
            <a:off x="950913" y="1092200"/>
            <a:ext cx="5997575"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振铃现象原因分析：</a:t>
            </a:r>
          </a:p>
        </p:txBody>
      </p:sp>
      <p:sp>
        <p:nvSpPr>
          <p:cNvPr id="141323" name="Text Box 11"/>
          <p:cNvSpPr txBox="1">
            <a:spLocks noChangeArrowheads="1"/>
          </p:cNvSpPr>
          <p:nvPr/>
        </p:nvSpPr>
        <p:spPr bwMode="auto">
          <a:xfrm>
            <a:off x="1023938" y="2081213"/>
            <a:ext cx="736441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控制器输出 </a:t>
            </a:r>
            <a:r>
              <a:rPr lang="en-US" altLang="zh-CN">
                <a:effectLst>
                  <a:outerShdw blurRad="38100" dist="38100" dir="2700000" algn="tl">
                    <a:srgbClr val="C0C0C0"/>
                  </a:outerShdw>
                </a:effectLst>
              </a:rPr>
              <a:t>U(z) </a:t>
            </a:r>
            <a:r>
              <a:rPr lang="zh-CN" altLang="en-US">
                <a:effectLst>
                  <a:outerShdw blurRad="38100" dist="38100" dir="2700000" algn="tl">
                    <a:srgbClr val="C0C0C0"/>
                  </a:outerShdw>
                </a:effectLst>
              </a:rPr>
              <a:t>与参考输入 </a:t>
            </a:r>
            <a:r>
              <a:rPr lang="en-US" altLang="zh-CN">
                <a:effectLst>
                  <a:outerShdw blurRad="38100" dist="38100" dir="2700000" algn="tl">
                    <a:srgbClr val="C0C0C0"/>
                  </a:outerShdw>
                </a:effectLst>
              </a:rPr>
              <a:t>R(z) </a:t>
            </a:r>
            <a:r>
              <a:rPr lang="zh-CN" altLang="en-US">
                <a:effectLst>
                  <a:outerShdw blurRad="38100" dist="38100" dir="2700000" algn="tl">
                    <a:srgbClr val="C0C0C0"/>
                  </a:outerShdw>
                </a:effectLst>
              </a:rPr>
              <a:t>之间的关系为：</a:t>
            </a:r>
          </a:p>
        </p:txBody>
      </p:sp>
      <p:sp>
        <p:nvSpPr>
          <p:cNvPr id="141325" name="Rectangle 13"/>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0114" name="Object 12"/>
          <p:cNvGraphicFramePr>
            <a:graphicFrameLocks noChangeAspect="1"/>
          </p:cNvGraphicFramePr>
          <p:nvPr/>
        </p:nvGraphicFramePr>
        <p:xfrm>
          <a:off x="1476375" y="2781300"/>
          <a:ext cx="5400675" cy="893763"/>
        </p:xfrm>
        <a:graphic>
          <a:graphicData uri="http://schemas.openxmlformats.org/presentationml/2006/ole">
            <mc:AlternateContent xmlns:mc="http://schemas.openxmlformats.org/markup-compatibility/2006">
              <mc:Choice xmlns:v="urn:schemas-microsoft-com:vml" Requires="v">
                <p:oleObj spid="_x0000_s90140" name="Equation" r:id="rId3" imgW="2565400" imgH="431800" progId="Equation.DSMT4">
                  <p:embed/>
                </p:oleObj>
              </mc:Choice>
              <mc:Fallback>
                <p:oleObj name="Equation" r:id="rId3" imgW="2565400" imgH="431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781300"/>
                        <a:ext cx="5400675"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6" name="Text Box 14"/>
          <p:cNvSpPr txBox="1">
            <a:spLocks noChangeArrowheads="1"/>
          </p:cNvSpPr>
          <p:nvPr/>
        </p:nvSpPr>
        <p:spPr bwMode="auto">
          <a:xfrm>
            <a:off x="1042988" y="4005263"/>
            <a:ext cx="36925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于是得到：</a:t>
            </a:r>
          </a:p>
        </p:txBody>
      </p:sp>
      <p:sp>
        <p:nvSpPr>
          <p:cNvPr id="141328" name="Rectangle 16"/>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0115" name="Object 15"/>
          <p:cNvGraphicFramePr>
            <a:graphicFrameLocks noChangeAspect="1"/>
          </p:cNvGraphicFramePr>
          <p:nvPr/>
        </p:nvGraphicFramePr>
        <p:xfrm>
          <a:off x="2843213" y="3789363"/>
          <a:ext cx="4535487" cy="984250"/>
        </p:xfrm>
        <a:graphic>
          <a:graphicData uri="http://schemas.openxmlformats.org/presentationml/2006/ole">
            <mc:AlternateContent xmlns:mc="http://schemas.openxmlformats.org/markup-compatibility/2006">
              <mc:Choice xmlns:v="urn:schemas-microsoft-com:vml" Requires="v">
                <p:oleObj spid="_x0000_s90141" name="Equation" r:id="rId5" imgW="2019300" imgH="431800" progId="Equation.DSMT4">
                  <p:embed/>
                </p:oleObj>
              </mc:Choice>
              <mc:Fallback>
                <p:oleObj name="Equation" r:id="rId5" imgW="20193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89363"/>
                        <a:ext cx="453548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29" name="Text Box 17"/>
          <p:cNvSpPr txBox="1">
            <a:spLocks noChangeArrowheads="1"/>
          </p:cNvSpPr>
          <p:nvPr/>
        </p:nvSpPr>
        <p:spPr bwMode="auto">
          <a:xfrm>
            <a:off x="1042988" y="5084763"/>
            <a:ext cx="6789737" cy="1041400"/>
          </a:xfrm>
          <a:prstGeom prst="rect">
            <a:avLst/>
          </a:prstGeom>
          <a:noFill/>
          <a:ln w="9525">
            <a:noFill/>
            <a:miter lim="800000"/>
            <a:headEnd/>
            <a:tailEnd/>
          </a:ln>
          <a:effectLst/>
        </p:spPr>
        <p:txBody>
          <a:bodyPr>
            <a:spAutoFit/>
          </a:bodyPr>
          <a:lstStyle/>
          <a:p>
            <a:pPr>
              <a:lnSpc>
                <a:spcPct val="130000"/>
              </a:lnSpc>
              <a:defRPr/>
            </a:pPr>
            <a:r>
              <a:rPr lang="zh-CN" altLang="en-US">
                <a:solidFill>
                  <a:schemeClr val="accent2"/>
                </a:solidFill>
                <a:effectLst>
                  <a:outerShdw blurRad="38100" dist="38100" dir="2700000" algn="tl">
                    <a:srgbClr val="C0C0C0"/>
                  </a:outerShdw>
                </a:effectLst>
              </a:rPr>
              <a:t>若</a:t>
            </a:r>
            <a:r>
              <a:rPr lang="en-US" altLang="zh-CN" i="1">
                <a:solidFill>
                  <a:schemeClr val="accent2"/>
                </a:solidFill>
                <a:effectLst>
                  <a:outerShdw blurRad="38100" dist="38100" dir="2700000" algn="tl">
                    <a:srgbClr val="C0C0C0"/>
                  </a:outerShdw>
                </a:effectLst>
              </a:rPr>
              <a:t>W</a:t>
            </a:r>
            <a:r>
              <a:rPr lang="en-US" altLang="zh-CN" i="1" baseline="-25000">
                <a:solidFill>
                  <a:schemeClr val="accent2"/>
                </a:solidFill>
                <a:effectLst>
                  <a:outerShdw blurRad="38100" dist="38100" dir="2700000" algn="tl">
                    <a:srgbClr val="C0C0C0"/>
                  </a:outerShdw>
                </a:effectLst>
              </a:rPr>
              <a:t>u</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rgbClr val="BE2C14"/>
                </a:solidFill>
                <a:effectLst>
                  <a:outerShdw blurRad="38100" dist="38100" dir="2700000" algn="tl">
                    <a:srgbClr val="C0C0C0"/>
                  </a:outerShdw>
                </a:effectLst>
              </a:rPr>
              <a:t>有或有接近于</a:t>
            </a:r>
            <a:r>
              <a:rPr lang="en-US" altLang="zh-CN">
                <a:solidFill>
                  <a:srgbClr val="BE2C14"/>
                </a:solidFill>
                <a:effectLst>
                  <a:outerShdw blurRad="38100" dist="38100" dir="2700000" algn="tl">
                    <a:srgbClr val="C0C0C0"/>
                  </a:outerShdw>
                </a:effectLst>
              </a:rPr>
              <a:t>z=-1</a:t>
            </a:r>
            <a:r>
              <a:rPr lang="zh-CN" altLang="en-US">
                <a:solidFill>
                  <a:srgbClr val="BE2C14"/>
                </a:solidFill>
                <a:effectLst>
                  <a:outerShdw blurRad="38100" dist="38100" dir="2700000" algn="tl">
                    <a:srgbClr val="C0C0C0"/>
                  </a:outerShdw>
                </a:effectLst>
              </a:rPr>
              <a:t>的极点</a:t>
            </a:r>
            <a:r>
              <a:rPr lang="zh-CN" altLang="en-US">
                <a:solidFill>
                  <a:schemeClr val="accent2"/>
                </a:solidFill>
                <a:effectLst>
                  <a:outerShdw blurRad="38100" dist="38100" dir="2700000" algn="tl">
                    <a:srgbClr val="C0C0C0"/>
                  </a:outerShdw>
                </a:effectLst>
              </a:rPr>
              <a:t>，则将引起输出序列</a:t>
            </a:r>
            <a:r>
              <a:rPr lang="en-US" altLang="zh-CN">
                <a:solidFill>
                  <a:schemeClr val="accent2"/>
                </a:solidFill>
                <a:effectLst>
                  <a:outerShdw blurRad="38100" dist="38100" dir="2700000" algn="tl">
                    <a:srgbClr val="C0C0C0"/>
                  </a:outerShdw>
                </a:effectLst>
              </a:rPr>
              <a:t>u(k)</a:t>
            </a:r>
            <a:r>
              <a:rPr lang="zh-CN" altLang="en-US">
                <a:solidFill>
                  <a:schemeClr val="accent2"/>
                </a:solidFill>
                <a:effectLst>
                  <a:outerShdw blurRad="38100" dist="38100" dir="2700000" algn="tl">
                    <a:srgbClr val="C0C0C0"/>
                  </a:outerShdw>
                </a:effectLst>
              </a:rPr>
              <a:t>的振荡。</a:t>
            </a:r>
          </a:p>
        </p:txBody>
      </p:sp>
    </p:spTree>
  </p:cSld>
  <p:clrMapOvr>
    <a:masterClrMapping/>
  </p:clrMapOvr>
  <p:transition>
    <p:comb/>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5" name="Text Box 7"/>
          <p:cNvSpPr txBox="1">
            <a:spLocks noChangeArrowheads="1"/>
          </p:cNvSpPr>
          <p:nvPr/>
        </p:nvSpPr>
        <p:spPr bwMode="auto">
          <a:xfrm>
            <a:off x="1023938" y="1217613"/>
            <a:ext cx="664368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对于带纯滞后的</a:t>
            </a:r>
            <a:r>
              <a:rPr lang="zh-CN" altLang="en-US">
                <a:solidFill>
                  <a:srgbClr val="BE2C14"/>
                </a:solidFill>
                <a:effectLst>
                  <a:outerShdw blurRad="38100" dist="38100" dir="2700000" algn="tl">
                    <a:srgbClr val="C0C0C0"/>
                  </a:outerShdw>
                </a:effectLst>
              </a:rPr>
              <a:t>一阶惯性环节</a:t>
            </a:r>
            <a:r>
              <a:rPr lang="zh-CN" altLang="en-US">
                <a:effectLst>
                  <a:outerShdw blurRad="38100" dist="38100" dir="2700000" algn="tl">
                    <a:srgbClr val="C0C0C0"/>
                  </a:outerShdw>
                </a:effectLst>
              </a:rPr>
              <a:t>有</a:t>
            </a:r>
            <a:r>
              <a:rPr lang="en-US" altLang="zh-CN">
                <a:effectLst>
                  <a:outerShdw blurRad="38100" dist="38100" dir="2700000" algn="tl">
                    <a:srgbClr val="C0C0C0"/>
                  </a:outerShdw>
                </a:effectLst>
              </a:rPr>
              <a:t>:</a:t>
            </a:r>
          </a:p>
        </p:txBody>
      </p:sp>
      <p:sp>
        <p:nvSpPr>
          <p:cNvPr id="140297" name="Rectangle 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1138" name="Object 8"/>
          <p:cNvGraphicFramePr>
            <a:graphicFrameLocks noChangeAspect="1"/>
          </p:cNvGraphicFramePr>
          <p:nvPr/>
        </p:nvGraphicFramePr>
        <p:xfrm>
          <a:off x="1476375" y="2060575"/>
          <a:ext cx="5688013" cy="971550"/>
        </p:xfrm>
        <a:graphic>
          <a:graphicData uri="http://schemas.openxmlformats.org/presentationml/2006/ole">
            <mc:AlternateContent xmlns:mc="http://schemas.openxmlformats.org/markup-compatibility/2006">
              <mc:Choice xmlns:v="urn:schemas-microsoft-com:vml" Requires="v">
                <p:oleObj spid="_x0000_s91177" name="Equation" r:id="rId3" imgW="2679700" imgH="457200" progId="Equation.DSMT4">
                  <p:embed/>
                </p:oleObj>
              </mc:Choice>
              <mc:Fallback>
                <p:oleObj name="Equation" r:id="rId3" imgW="2679700" imgH="4572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060575"/>
                        <a:ext cx="568801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298" name="Text Box 10"/>
          <p:cNvSpPr txBox="1">
            <a:spLocks noChangeArrowheads="1"/>
          </p:cNvSpPr>
          <p:nvPr/>
        </p:nvSpPr>
        <p:spPr bwMode="auto">
          <a:xfrm>
            <a:off x="5580063" y="3141663"/>
            <a:ext cx="3095625" cy="396875"/>
          </a:xfrm>
          <a:prstGeom prst="rect">
            <a:avLst/>
          </a:prstGeom>
          <a:noFill/>
          <a:ln w="9525">
            <a:noFill/>
            <a:miter lim="800000"/>
            <a:headEnd/>
            <a:tailEnd/>
          </a:ln>
          <a:effectLst/>
        </p:spPr>
        <p:txBody>
          <a:bodyPr>
            <a:spAutoFit/>
          </a:bodyPr>
          <a:lstStyle/>
          <a:p>
            <a:pPr>
              <a:defRPr/>
            </a:pPr>
            <a:r>
              <a:rPr lang="en-US" altLang="zh-CN" sz="2000">
                <a:solidFill>
                  <a:schemeClr val="accent2"/>
                </a:solidFill>
                <a:effectLst>
                  <a:outerShdw blurRad="38100" dist="38100" dir="2700000" algn="tl">
                    <a:srgbClr val="C0C0C0"/>
                  </a:outerShdw>
                </a:effectLst>
              </a:rPr>
              <a:t> </a:t>
            </a:r>
            <a:r>
              <a:rPr lang="zh-CN" altLang="en-US" sz="2000">
                <a:solidFill>
                  <a:schemeClr val="accent2"/>
                </a:solidFill>
                <a:effectLst>
                  <a:outerShdw blurRad="38100" dist="38100" dir="2700000" algn="tl">
                    <a:srgbClr val="C0C0C0"/>
                  </a:outerShdw>
                </a:effectLst>
              </a:rPr>
              <a:t>大于零</a:t>
            </a:r>
          </a:p>
        </p:txBody>
      </p:sp>
      <p:sp>
        <p:nvSpPr>
          <p:cNvPr id="140300" name="Rectangle 12"/>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0301" name="Text Box 13"/>
          <p:cNvSpPr txBox="1">
            <a:spLocks noChangeArrowheads="1"/>
          </p:cNvSpPr>
          <p:nvPr/>
        </p:nvSpPr>
        <p:spPr bwMode="auto">
          <a:xfrm>
            <a:off x="1042988" y="4508500"/>
            <a:ext cx="7127875" cy="1371600"/>
          </a:xfrm>
          <a:prstGeom prst="rect">
            <a:avLst/>
          </a:prstGeom>
          <a:noFill/>
          <a:ln w="9525">
            <a:noFill/>
            <a:miter lim="800000"/>
            <a:headEnd/>
            <a:tailEnd/>
          </a:ln>
          <a:effectLst/>
        </p:spPr>
        <p:txBody>
          <a:bodyPr>
            <a:spAutoFit/>
          </a:bodyPr>
          <a:lstStyle/>
          <a:p>
            <a:pPr>
              <a:lnSpc>
                <a:spcPct val="150000"/>
              </a:lnSpc>
              <a:defRPr/>
            </a:pPr>
            <a:r>
              <a:rPr lang="zh-CN" altLang="en-US" sz="3200">
                <a:solidFill>
                  <a:srgbClr val="BE2C14"/>
                </a:solidFill>
                <a:effectLst>
                  <a:outerShdw blurRad="38100" dist="38100" dir="2700000" algn="tl">
                    <a:srgbClr val="C0C0C0"/>
                  </a:outerShdw>
                </a:effectLst>
              </a:rPr>
              <a:t>结论：</a:t>
            </a:r>
          </a:p>
          <a:p>
            <a:pPr>
              <a:lnSpc>
                <a:spcPct val="150000"/>
              </a:lnSpc>
              <a:defRPr/>
            </a:pPr>
            <a:r>
              <a:rPr lang="zh-CN" altLang="en-US">
                <a:solidFill>
                  <a:schemeClr val="accent2"/>
                </a:solidFill>
                <a:effectLst>
                  <a:outerShdw blurRad="38100" dist="38100" dir="2700000" algn="tl">
                    <a:srgbClr val="C0C0C0"/>
                  </a:outerShdw>
                </a:effectLst>
              </a:rPr>
              <a:t>    不存在负实轴上的极点，因此不存在振铃现象。</a:t>
            </a:r>
          </a:p>
        </p:txBody>
      </p:sp>
      <p:sp>
        <p:nvSpPr>
          <p:cNvPr id="140302" name="Line 14"/>
          <p:cNvSpPr>
            <a:spLocks noChangeShapeType="1"/>
          </p:cNvSpPr>
          <p:nvPr/>
        </p:nvSpPr>
        <p:spPr bwMode="auto">
          <a:xfrm>
            <a:off x="5435600" y="3068638"/>
            <a:ext cx="1728788" cy="0"/>
          </a:xfrm>
          <a:prstGeom prst="line">
            <a:avLst/>
          </a:prstGeom>
          <a:noFill/>
          <a:ln w="2857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91139" name="Object 15"/>
          <p:cNvGraphicFramePr>
            <a:graphicFrameLocks noChangeAspect="1"/>
          </p:cNvGraphicFramePr>
          <p:nvPr/>
        </p:nvGraphicFramePr>
        <p:xfrm>
          <a:off x="1547813" y="3860800"/>
          <a:ext cx="2952750" cy="704850"/>
        </p:xfrm>
        <a:graphic>
          <a:graphicData uri="http://schemas.openxmlformats.org/presentationml/2006/ole">
            <mc:AlternateContent xmlns:mc="http://schemas.openxmlformats.org/markup-compatibility/2006">
              <mc:Choice xmlns:v="urn:schemas-microsoft-com:vml" Requires="v">
                <p:oleObj spid="_x0000_s91178" name="Equation" r:id="rId5" imgW="1765300" imgH="419100" progId="Equation.DSMT4">
                  <p:embed/>
                </p:oleObj>
              </mc:Choice>
              <mc:Fallback>
                <p:oleObj name="Equation" r:id="rId5" imgW="1765300" imgH="4191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860800"/>
                        <a:ext cx="2952750" cy="704850"/>
                      </a:xfrm>
                      <a:prstGeom prst="rect">
                        <a:avLst/>
                      </a:prstGeom>
                      <a:solidFill>
                        <a:srgbClr val="CCFFCC"/>
                      </a:solidFill>
                    </p:spPr>
                  </p:pic>
                </p:oleObj>
              </mc:Fallback>
            </mc:AlternateContent>
          </a:graphicData>
        </a:graphic>
      </p:graphicFrame>
      <p:graphicFrame>
        <p:nvGraphicFramePr>
          <p:cNvPr id="91140" name="Object 16"/>
          <p:cNvGraphicFramePr>
            <a:graphicFrameLocks noChangeAspect="1"/>
          </p:cNvGraphicFramePr>
          <p:nvPr/>
        </p:nvGraphicFramePr>
        <p:xfrm>
          <a:off x="4716463" y="3860800"/>
          <a:ext cx="2808287" cy="722313"/>
        </p:xfrm>
        <a:graphic>
          <a:graphicData uri="http://schemas.openxmlformats.org/presentationml/2006/ole">
            <mc:AlternateContent xmlns:mc="http://schemas.openxmlformats.org/markup-compatibility/2006">
              <mc:Choice xmlns:v="urn:schemas-microsoft-com:vml" Requires="v">
                <p:oleObj spid="_x0000_s91179" name="Equation" r:id="rId7" imgW="1638300" imgH="419100" progId="Equation.DSMT4">
                  <p:embed/>
                </p:oleObj>
              </mc:Choice>
              <mc:Fallback>
                <p:oleObj name="Equation" r:id="rId7" imgW="1638300" imgH="4191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3860800"/>
                        <a:ext cx="2808287" cy="722313"/>
                      </a:xfrm>
                      <a:prstGeom prst="rect">
                        <a:avLst/>
                      </a:prstGeom>
                      <a:solidFill>
                        <a:srgbClr val="CCFFCC"/>
                      </a:solidFill>
                    </p:spPr>
                  </p:pic>
                </p:oleObj>
              </mc:Fallback>
            </mc:AlternateContent>
          </a:graphicData>
        </a:graphic>
      </p:graphicFrame>
      <p:sp>
        <p:nvSpPr>
          <p:cNvPr id="140305" name="Rectangle 17"/>
          <p:cNvSpPr>
            <a:spLocks noChangeArrowheads="1"/>
          </p:cNvSpPr>
          <p:nvPr/>
        </p:nvSpPr>
        <p:spPr bwMode="auto">
          <a:xfrm>
            <a:off x="900113" y="3357563"/>
            <a:ext cx="1098550"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已知：</a:t>
            </a:r>
          </a:p>
        </p:txBody>
      </p:sp>
    </p:spTree>
  </p:cSld>
  <p:clrMapOvr>
    <a:masterClrMapping/>
  </p:clrMapOvr>
  <p:transition>
    <p:comb/>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70"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72" name="Rectangle 8"/>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75" name="Rectangle 1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77" name="Rectangle 1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81" name="Rectangle 1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9282" name="Text Box 18"/>
          <p:cNvSpPr txBox="1">
            <a:spLocks noChangeArrowheads="1"/>
          </p:cNvSpPr>
          <p:nvPr/>
        </p:nvSpPr>
        <p:spPr bwMode="auto">
          <a:xfrm>
            <a:off x="1095375" y="1412875"/>
            <a:ext cx="671671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对于带纯滞后的</a:t>
            </a:r>
            <a:r>
              <a:rPr lang="zh-CN" altLang="en-US">
                <a:solidFill>
                  <a:srgbClr val="BE2C14"/>
                </a:solidFill>
                <a:effectLst>
                  <a:outerShdw blurRad="38100" dist="38100" dir="2700000" algn="tl">
                    <a:srgbClr val="C0C0C0"/>
                  </a:outerShdw>
                </a:effectLst>
              </a:rPr>
              <a:t>二阶惯性环节</a:t>
            </a:r>
            <a:r>
              <a:rPr lang="zh-CN" altLang="en-US">
                <a:effectLst>
                  <a:outerShdw blurRad="38100" dist="38100" dir="2700000" algn="tl">
                    <a:srgbClr val="C0C0C0"/>
                  </a:outerShdw>
                </a:effectLst>
              </a:rPr>
              <a:t>，有</a:t>
            </a:r>
          </a:p>
        </p:txBody>
      </p:sp>
      <p:sp>
        <p:nvSpPr>
          <p:cNvPr id="139284" name="Rectangle 20"/>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162" name="Object 19"/>
          <p:cNvGraphicFramePr>
            <a:graphicFrameLocks noChangeAspect="1"/>
          </p:cNvGraphicFramePr>
          <p:nvPr/>
        </p:nvGraphicFramePr>
        <p:xfrm>
          <a:off x="1187450" y="2133600"/>
          <a:ext cx="6408738" cy="1257300"/>
        </p:xfrm>
        <a:graphic>
          <a:graphicData uri="http://schemas.openxmlformats.org/presentationml/2006/ole">
            <mc:AlternateContent xmlns:mc="http://schemas.openxmlformats.org/markup-compatibility/2006">
              <mc:Choice xmlns:v="urn:schemas-microsoft-com:vml" Requires="v">
                <p:oleObj spid="_x0000_s92214" name="Equation" r:id="rId3" imgW="3340100" imgH="647700" progId="Equation.DSMT4">
                  <p:embed/>
                </p:oleObj>
              </mc:Choice>
              <mc:Fallback>
                <p:oleObj name="Equation" r:id="rId3" imgW="3340100" imgH="6477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6408738"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85" name="Line 21"/>
          <p:cNvSpPr>
            <a:spLocks noChangeShapeType="1"/>
          </p:cNvSpPr>
          <p:nvPr/>
        </p:nvSpPr>
        <p:spPr bwMode="auto">
          <a:xfrm>
            <a:off x="4356100" y="3429000"/>
            <a:ext cx="1295400"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6" name="Line 22"/>
          <p:cNvSpPr>
            <a:spLocks noChangeShapeType="1"/>
          </p:cNvSpPr>
          <p:nvPr/>
        </p:nvSpPr>
        <p:spPr bwMode="auto">
          <a:xfrm>
            <a:off x="5867400" y="3429000"/>
            <a:ext cx="1081088"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87" name="Text Box 23"/>
          <p:cNvSpPr txBox="1">
            <a:spLocks noChangeArrowheads="1"/>
          </p:cNvSpPr>
          <p:nvPr/>
        </p:nvSpPr>
        <p:spPr bwMode="auto">
          <a:xfrm>
            <a:off x="4427538" y="3429000"/>
            <a:ext cx="2016125"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大于零</a:t>
            </a:r>
          </a:p>
        </p:txBody>
      </p:sp>
      <p:sp>
        <p:nvSpPr>
          <p:cNvPr id="139289" name="Text Box 25"/>
          <p:cNvSpPr txBox="1">
            <a:spLocks noChangeArrowheads="1"/>
          </p:cNvSpPr>
          <p:nvPr/>
        </p:nvSpPr>
        <p:spPr bwMode="auto">
          <a:xfrm>
            <a:off x="5795963" y="3429000"/>
            <a:ext cx="2663825" cy="396875"/>
          </a:xfrm>
          <a:prstGeom prst="rect">
            <a:avLst/>
          </a:prstGeom>
          <a:noFill/>
          <a:ln w="9525">
            <a:noFill/>
            <a:miter lim="800000"/>
            <a:headEnd/>
            <a:tailEnd/>
          </a:ln>
          <a:effectLst/>
        </p:spPr>
        <p:txBody>
          <a:bodyPr>
            <a:spAutoFit/>
          </a:bodyPr>
          <a:lstStyle/>
          <a:p>
            <a:pPr>
              <a:defRPr/>
            </a:pPr>
            <a:r>
              <a:rPr lang="zh-CN" altLang="en-US" sz="2000">
                <a:solidFill>
                  <a:srgbClr val="BE2C14"/>
                </a:solidFill>
                <a:effectLst>
                  <a:outerShdw blurRad="38100" dist="38100" dir="2700000" algn="tl">
                    <a:srgbClr val="C0C0C0"/>
                  </a:outerShdw>
                </a:effectLst>
              </a:rPr>
              <a:t>小于零，且</a:t>
            </a:r>
          </a:p>
        </p:txBody>
      </p:sp>
      <p:sp>
        <p:nvSpPr>
          <p:cNvPr id="139291" name="Rectangle 2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2163" name="Object 26"/>
          <p:cNvGraphicFramePr>
            <a:graphicFrameLocks noChangeAspect="1"/>
          </p:cNvGraphicFramePr>
          <p:nvPr/>
        </p:nvGraphicFramePr>
        <p:xfrm>
          <a:off x="5795963" y="3860800"/>
          <a:ext cx="1655762" cy="788988"/>
        </p:xfrm>
        <a:graphic>
          <a:graphicData uri="http://schemas.openxmlformats.org/presentationml/2006/ole">
            <mc:AlternateContent xmlns:mc="http://schemas.openxmlformats.org/markup-compatibility/2006">
              <mc:Choice xmlns:v="urn:schemas-microsoft-com:vml" Requires="v">
                <p:oleObj spid="_x0000_s92215" name="Equation" r:id="rId5" imgW="1016000" imgH="482600" progId="Equation.DSMT4">
                  <p:embed/>
                </p:oleObj>
              </mc:Choice>
              <mc:Fallback>
                <p:oleObj name="Equation" r:id="rId5" imgW="1016000" imgH="4826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860800"/>
                        <a:ext cx="1655762"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92" name="Line 28"/>
          <p:cNvSpPr>
            <a:spLocks noChangeShapeType="1"/>
          </p:cNvSpPr>
          <p:nvPr/>
        </p:nvSpPr>
        <p:spPr bwMode="auto">
          <a:xfrm>
            <a:off x="6300788" y="4724400"/>
            <a:ext cx="0" cy="504825"/>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9293" name="Text Box 29"/>
          <p:cNvSpPr txBox="1">
            <a:spLocks noChangeArrowheads="1"/>
          </p:cNvSpPr>
          <p:nvPr/>
        </p:nvSpPr>
        <p:spPr bwMode="auto">
          <a:xfrm>
            <a:off x="5435600" y="5373688"/>
            <a:ext cx="3043238"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引起振铃现象</a:t>
            </a:r>
          </a:p>
        </p:txBody>
      </p:sp>
      <p:sp>
        <p:nvSpPr>
          <p:cNvPr id="139294" name="Text Box 30"/>
          <p:cNvSpPr txBox="1">
            <a:spLocks noChangeArrowheads="1"/>
          </p:cNvSpPr>
          <p:nvPr/>
        </p:nvSpPr>
        <p:spPr bwMode="auto">
          <a:xfrm>
            <a:off x="4211638" y="5300663"/>
            <a:ext cx="2232025" cy="519112"/>
          </a:xfrm>
          <a:prstGeom prst="rect">
            <a:avLst/>
          </a:prstGeom>
          <a:noFill/>
          <a:ln w="9525">
            <a:noFill/>
            <a:miter lim="800000"/>
            <a:headEnd/>
            <a:tailEnd/>
          </a:ln>
          <a:effectLst/>
        </p:spPr>
        <p:txBody>
          <a:bodyPr>
            <a:spAutoFit/>
          </a:bodyPr>
          <a:lstStyle/>
          <a:p>
            <a:pPr>
              <a:defRPr/>
            </a:pPr>
            <a:r>
              <a:rPr lang="zh-CN" altLang="en-US" sz="2800">
                <a:solidFill>
                  <a:schemeClr val="accent2"/>
                </a:solidFill>
                <a:effectLst>
                  <a:outerShdw blurRad="38100" dist="38100" dir="2700000" algn="tl">
                    <a:srgbClr val="C0C0C0"/>
                  </a:outerShdw>
                </a:effectLst>
              </a:rPr>
              <a:t>结论：</a:t>
            </a:r>
          </a:p>
        </p:txBody>
      </p:sp>
      <p:graphicFrame>
        <p:nvGraphicFramePr>
          <p:cNvPr id="92164" name="Object 32"/>
          <p:cNvGraphicFramePr>
            <a:graphicFrameLocks noChangeAspect="1"/>
          </p:cNvGraphicFramePr>
          <p:nvPr/>
        </p:nvGraphicFramePr>
        <p:xfrm>
          <a:off x="468313" y="3714750"/>
          <a:ext cx="3778250" cy="804863"/>
        </p:xfrm>
        <a:graphic>
          <a:graphicData uri="http://schemas.openxmlformats.org/presentationml/2006/ole">
            <mc:AlternateContent xmlns:mc="http://schemas.openxmlformats.org/markup-compatibility/2006">
              <mc:Choice xmlns:v="urn:schemas-microsoft-com:vml" Requires="v">
                <p:oleObj spid="_x0000_s92216" name="Equation" r:id="rId7" imgW="2057400" imgH="431800" progId="Equation.DSMT4">
                  <p:embed/>
                </p:oleObj>
              </mc:Choice>
              <mc:Fallback>
                <p:oleObj name="Equation" r:id="rId7" imgW="2057400" imgH="431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3714750"/>
                        <a:ext cx="3778250" cy="804863"/>
                      </a:xfrm>
                      <a:prstGeom prst="rect">
                        <a:avLst/>
                      </a:prstGeom>
                      <a:solidFill>
                        <a:srgbClr val="CCFFCC"/>
                      </a:solidFill>
                    </p:spPr>
                  </p:pic>
                </p:oleObj>
              </mc:Fallback>
            </mc:AlternateContent>
          </a:graphicData>
        </a:graphic>
      </p:graphicFrame>
      <p:graphicFrame>
        <p:nvGraphicFramePr>
          <p:cNvPr id="92165" name="Object 33"/>
          <p:cNvGraphicFramePr>
            <a:graphicFrameLocks noChangeAspect="1"/>
          </p:cNvGraphicFramePr>
          <p:nvPr/>
        </p:nvGraphicFramePr>
        <p:xfrm>
          <a:off x="468313" y="4505325"/>
          <a:ext cx="4746625" cy="781050"/>
        </p:xfrm>
        <a:graphic>
          <a:graphicData uri="http://schemas.openxmlformats.org/presentationml/2006/ole">
            <mc:AlternateContent xmlns:mc="http://schemas.openxmlformats.org/markup-compatibility/2006">
              <mc:Choice xmlns:v="urn:schemas-microsoft-com:vml" Requires="v">
                <p:oleObj spid="_x0000_s92217" name="Equation" r:id="rId9" imgW="2667000" imgH="431800" progId="Equation.DSMT4">
                  <p:embed/>
                </p:oleObj>
              </mc:Choice>
              <mc:Fallback>
                <p:oleObj name="Equation" r:id="rId9" imgW="2667000" imgH="4318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505325"/>
                        <a:ext cx="4746625" cy="781050"/>
                      </a:xfrm>
                      <a:prstGeom prst="rect">
                        <a:avLst/>
                      </a:prstGeom>
                      <a:solidFill>
                        <a:srgbClr val="CCFFCC"/>
                      </a:solidFill>
                    </p:spPr>
                  </p:pic>
                </p:oleObj>
              </mc:Fallback>
            </mc:AlternateContent>
          </a:graphicData>
        </a:graphic>
      </p:graphicFrame>
    </p:spTree>
  </p:cSld>
  <p:clrMapOvr>
    <a:masterClrMapping/>
  </p:clrMapOvr>
  <p:transition>
    <p:push/>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9" name="Text Box 9"/>
          <p:cNvSpPr txBox="1">
            <a:spLocks noChangeArrowheads="1"/>
          </p:cNvSpPr>
          <p:nvPr/>
        </p:nvSpPr>
        <p:spPr bwMode="auto">
          <a:xfrm>
            <a:off x="1239838" y="1144588"/>
            <a:ext cx="43402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振铃幅度</a:t>
            </a:r>
            <a:r>
              <a:rPr lang="en-US" altLang="zh-CN">
                <a:solidFill>
                  <a:schemeClr val="accent2"/>
                </a:solidFill>
                <a:effectLst>
                  <a:outerShdw blurRad="38100" dist="38100" dir="2700000" algn="tl">
                    <a:srgbClr val="C0C0C0"/>
                  </a:outerShdw>
                </a:effectLst>
              </a:rPr>
              <a:t>RA</a:t>
            </a:r>
            <a:r>
              <a:rPr lang="zh-CN" altLang="en-US">
                <a:solidFill>
                  <a:schemeClr val="accent2"/>
                </a:solidFill>
                <a:effectLst>
                  <a:outerShdw blurRad="38100" dist="38100" dir="2700000" algn="tl">
                    <a:srgbClr val="C0C0C0"/>
                  </a:outerShdw>
                </a:effectLst>
              </a:rPr>
              <a:t>：</a:t>
            </a:r>
          </a:p>
        </p:txBody>
      </p:sp>
      <p:sp>
        <p:nvSpPr>
          <p:cNvPr id="138250" name="Text Box 10"/>
          <p:cNvSpPr txBox="1">
            <a:spLocks noChangeArrowheads="1"/>
          </p:cNvSpPr>
          <p:nvPr/>
        </p:nvSpPr>
        <p:spPr bwMode="auto">
          <a:xfrm>
            <a:off x="1331913" y="1773238"/>
            <a:ext cx="6645275" cy="968375"/>
          </a:xfrm>
          <a:prstGeom prst="rect">
            <a:avLst/>
          </a:prstGeom>
          <a:noFill/>
          <a:ln w="9525">
            <a:noFill/>
            <a:miter lim="800000"/>
            <a:headEnd/>
            <a:tailEnd/>
          </a:ln>
          <a:effectLst/>
        </p:spPr>
        <p:txBody>
          <a:bodyPr>
            <a:spAutoFit/>
          </a:bodyPr>
          <a:lstStyle/>
          <a:p>
            <a:pPr>
              <a:lnSpc>
                <a:spcPct val="120000"/>
              </a:lnSpc>
            </a:pPr>
            <a:r>
              <a:rPr lang="zh-CN" altLang="en-US">
                <a:effectLst>
                  <a:outerShdw blurRad="38100" dist="38100" dir="2700000" algn="tl">
                    <a:srgbClr val="C0C0C0"/>
                  </a:outerShdw>
                </a:effectLst>
              </a:rPr>
              <a:t>    在</a:t>
            </a:r>
            <a:r>
              <a:rPr lang="zh-CN" altLang="en-US">
                <a:solidFill>
                  <a:srgbClr val="FF0000"/>
                </a:solidFill>
                <a:effectLst>
                  <a:outerShdw blurRad="38100" dist="38100" dir="2700000" algn="tl">
                    <a:srgbClr val="C0C0C0"/>
                  </a:outerShdw>
                </a:effectLst>
              </a:rPr>
              <a:t>单位阶跃</a:t>
            </a:r>
            <a:r>
              <a:rPr lang="zh-CN" altLang="en-US">
                <a:effectLst>
                  <a:outerShdw blurRad="38100" dist="38100" dir="2700000" algn="tl">
                    <a:srgbClr val="C0C0C0"/>
                  </a:outerShdw>
                </a:effectLst>
              </a:rPr>
              <a:t>作用下数字控制器第</a:t>
            </a:r>
            <a:r>
              <a:rPr lang="en-US" altLang="zh-CN">
                <a:effectLst>
                  <a:outerShdw blurRad="38100" dist="38100" dir="2700000" algn="tl">
                    <a:srgbClr val="C0C0C0"/>
                  </a:outerShdw>
                </a:effectLst>
              </a:rPr>
              <a:t>0</a:t>
            </a:r>
            <a:r>
              <a:rPr lang="zh-CN" altLang="en-US">
                <a:effectLst>
                  <a:outerShdw blurRad="38100" dist="38100" dir="2700000" algn="tl">
                    <a:srgbClr val="C0C0C0"/>
                  </a:outerShdw>
                </a:effectLst>
              </a:rPr>
              <a:t>拍输出与第</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拍输出的差值来衡量振铃现象强烈的程度。</a:t>
            </a:r>
          </a:p>
        </p:txBody>
      </p:sp>
      <p:graphicFrame>
        <p:nvGraphicFramePr>
          <p:cNvPr id="93186" name="Object 11"/>
          <p:cNvGraphicFramePr>
            <a:graphicFrameLocks noChangeAspect="1"/>
          </p:cNvGraphicFramePr>
          <p:nvPr/>
        </p:nvGraphicFramePr>
        <p:xfrm>
          <a:off x="1741488" y="2781300"/>
          <a:ext cx="5373687" cy="2108200"/>
        </p:xfrm>
        <a:graphic>
          <a:graphicData uri="http://schemas.openxmlformats.org/presentationml/2006/ole">
            <mc:AlternateContent xmlns:mc="http://schemas.openxmlformats.org/markup-compatibility/2006">
              <mc:Choice xmlns:v="urn:schemas-microsoft-com:vml" Requires="v">
                <p:oleObj spid="_x0000_s93225" name="Equation" r:id="rId3" imgW="2984500" imgH="1168400" progId="Equation.DSMT4">
                  <p:embed/>
                </p:oleObj>
              </mc:Choice>
              <mc:Fallback>
                <p:oleObj name="Equation" r:id="rId3" imgW="2984500" imgH="11684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488" y="2781300"/>
                        <a:ext cx="5373687"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53" name="Line 13"/>
          <p:cNvSpPr>
            <a:spLocks noChangeShapeType="1"/>
          </p:cNvSpPr>
          <p:nvPr/>
        </p:nvSpPr>
        <p:spPr bwMode="auto">
          <a:xfrm>
            <a:off x="3203575" y="3357563"/>
            <a:ext cx="720725"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8254" name="Line 14"/>
          <p:cNvSpPr>
            <a:spLocks noChangeShapeType="1"/>
          </p:cNvSpPr>
          <p:nvPr/>
        </p:nvSpPr>
        <p:spPr bwMode="auto">
          <a:xfrm flipV="1">
            <a:off x="1258888" y="3357563"/>
            <a:ext cx="2233612" cy="719137"/>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8255" name="Text Box 15"/>
          <p:cNvSpPr txBox="1">
            <a:spLocks noChangeArrowheads="1"/>
          </p:cNvSpPr>
          <p:nvPr/>
        </p:nvSpPr>
        <p:spPr bwMode="auto">
          <a:xfrm>
            <a:off x="539750" y="4149725"/>
            <a:ext cx="3095625"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归一化处理</a:t>
            </a:r>
          </a:p>
        </p:txBody>
      </p:sp>
      <p:sp>
        <p:nvSpPr>
          <p:cNvPr id="138256" name="Text Box 16"/>
          <p:cNvSpPr txBox="1">
            <a:spLocks noChangeArrowheads="1"/>
          </p:cNvSpPr>
          <p:nvPr/>
        </p:nvSpPr>
        <p:spPr bwMode="auto">
          <a:xfrm>
            <a:off x="1527175" y="4868863"/>
            <a:ext cx="650081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对于带纯滞后的</a:t>
            </a:r>
            <a:r>
              <a:rPr lang="zh-CN" altLang="en-US">
                <a:solidFill>
                  <a:srgbClr val="BE2C14"/>
                </a:solidFill>
                <a:effectLst>
                  <a:outerShdw blurRad="38100" dist="38100" dir="2700000" algn="tl">
                    <a:srgbClr val="C0C0C0"/>
                  </a:outerShdw>
                </a:effectLst>
              </a:rPr>
              <a:t>二阶惯性环节</a:t>
            </a:r>
            <a:r>
              <a:rPr lang="zh-CN" altLang="en-US">
                <a:solidFill>
                  <a:schemeClr val="accent2"/>
                </a:solidFill>
                <a:effectLst>
                  <a:outerShdw blurRad="38100" dist="38100" dir="2700000" algn="tl">
                    <a:srgbClr val="C0C0C0"/>
                  </a:outerShdw>
                </a:effectLst>
              </a:rPr>
              <a:t>：</a:t>
            </a:r>
          </a:p>
        </p:txBody>
      </p:sp>
      <p:graphicFrame>
        <p:nvGraphicFramePr>
          <p:cNvPr id="93187" name="Object 17"/>
          <p:cNvGraphicFramePr>
            <a:graphicFrameLocks noChangeAspect="1"/>
          </p:cNvGraphicFramePr>
          <p:nvPr/>
        </p:nvGraphicFramePr>
        <p:xfrm>
          <a:off x="827088" y="5421313"/>
          <a:ext cx="5373687" cy="815975"/>
        </p:xfrm>
        <a:graphic>
          <a:graphicData uri="http://schemas.openxmlformats.org/presentationml/2006/ole">
            <mc:AlternateContent xmlns:mc="http://schemas.openxmlformats.org/markup-compatibility/2006">
              <mc:Choice xmlns:v="urn:schemas-microsoft-com:vml" Requires="v">
                <p:oleObj spid="_x0000_s93226" name="Equation" r:id="rId5" imgW="2882900" imgH="431800" progId="Equation.DSMT4">
                  <p:embed/>
                </p:oleObj>
              </mc:Choice>
              <mc:Fallback>
                <p:oleObj name="Equation" r:id="rId5" imgW="2882900" imgH="431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421313"/>
                        <a:ext cx="5373687"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19"/>
          <p:cNvGraphicFramePr>
            <a:graphicFrameLocks noChangeAspect="1"/>
          </p:cNvGraphicFramePr>
          <p:nvPr/>
        </p:nvGraphicFramePr>
        <p:xfrm>
          <a:off x="7019925" y="5445125"/>
          <a:ext cx="1655763" cy="687388"/>
        </p:xfrm>
        <a:graphic>
          <a:graphicData uri="http://schemas.openxmlformats.org/presentationml/2006/ole">
            <mc:AlternateContent xmlns:mc="http://schemas.openxmlformats.org/markup-compatibility/2006">
              <mc:Choice xmlns:v="urn:schemas-microsoft-com:vml" Requires="v">
                <p:oleObj spid="_x0000_s93227" name="Equation" r:id="rId7" imgW="736280" imgH="304668" progId="Equation.DSMT4">
                  <p:embed/>
                </p:oleObj>
              </mc:Choice>
              <mc:Fallback>
                <p:oleObj name="Equation" r:id="rId7" imgW="736280" imgH="304668"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925" y="5445125"/>
                        <a:ext cx="1655763"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262" name="AutoShape 22"/>
          <p:cNvSpPr>
            <a:spLocks noChangeArrowheads="1"/>
          </p:cNvSpPr>
          <p:nvPr/>
        </p:nvSpPr>
        <p:spPr bwMode="auto">
          <a:xfrm>
            <a:off x="6156325" y="5661025"/>
            <a:ext cx="792163" cy="287338"/>
          </a:xfrm>
          <a:prstGeom prst="rightArrow">
            <a:avLst>
              <a:gd name="adj1" fmla="val 50000"/>
              <a:gd name="adj2" fmla="val 68923"/>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12"/>
          <p:cNvSpPr>
            <a:spLocks noChangeArrowheads="1"/>
          </p:cNvSpPr>
          <p:nvPr/>
        </p:nvSpPr>
        <p:spPr bwMode="auto">
          <a:xfrm>
            <a:off x="684213" y="1543050"/>
            <a:ext cx="7772400" cy="4191000"/>
          </a:xfrm>
          <a:prstGeom prst="rect">
            <a:avLst/>
          </a:prstGeom>
          <a:noFill/>
          <a:ln w="9525">
            <a:noFill/>
            <a:miter lim="800000"/>
            <a:headEnd/>
            <a:tailEnd/>
          </a:ln>
        </p:spPr>
        <p:txBody>
          <a:bodyPr/>
          <a:lstStyle/>
          <a:p>
            <a:pPr marL="342900" indent="-342900" algn="just">
              <a:spcBef>
                <a:spcPct val="20000"/>
              </a:spcBef>
            </a:pPr>
            <a:r>
              <a:rPr lang="zh-CN" altLang="en-US">
                <a:solidFill>
                  <a:srgbClr val="0033CC"/>
                </a:solidFill>
              </a:rPr>
              <a:t>例</a:t>
            </a:r>
            <a:r>
              <a:rPr lang="en-US" altLang="zh-CN">
                <a:solidFill>
                  <a:srgbClr val="0033CC"/>
                </a:solidFill>
              </a:rPr>
              <a:t>A</a:t>
            </a:r>
            <a:r>
              <a:rPr lang="zh-CN" altLang="en-US">
                <a:solidFill>
                  <a:srgbClr val="0033CC"/>
                </a:solidFill>
                <a:latin typeface="宋体" pitchFamily="2" charset="-122"/>
              </a:rPr>
              <a:t>：</a:t>
            </a:r>
            <a:r>
              <a:rPr lang="zh-CN" altLang="en-US">
                <a:latin typeface="宋体" pitchFamily="2" charset="-122"/>
              </a:rPr>
              <a:t> </a:t>
            </a:r>
            <a:r>
              <a:rPr lang="zh-CN" altLang="en-US"/>
              <a:t>设数字控制器                           ，求振铃幅度</a:t>
            </a:r>
            <a:r>
              <a:rPr lang="en-US" altLang="zh-CN" i="1">
                <a:latin typeface="宋体" pitchFamily="2" charset="-122"/>
              </a:rPr>
              <a:t>RA</a:t>
            </a:r>
            <a:r>
              <a:rPr lang="zh-CN" altLang="en-US"/>
              <a:t>。</a:t>
            </a:r>
          </a:p>
          <a:p>
            <a:pPr marL="342900" indent="-342900" algn="just">
              <a:spcBef>
                <a:spcPct val="20000"/>
              </a:spcBef>
            </a:pPr>
            <a:endParaRPr lang="zh-CN" altLang="en-US">
              <a:latin typeface="宋体" pitchFamily="2" charset="-122"/>
            </a:endParaRPr>
          </a:p>
          <a:p>
            <a:pPr marL="342900" indent="-342900" algn="just">
              <a:spcBef>
                <a:spcPct val="20000"/>
              </a:spcBef>
            </a:pPr>
            <a:r>
              <a:rPr lang="zh-CN" altLang="en-US"/>
              <a:t>解：数字控制器在单位阶跃信号作用下的输出为</a:t>
            </a:r>
          </a:p>
          <a:p>
            <a:pPr marL="342900" indent="-342900" algn="just">
              <a:spcBef>
                <a:spcPct val="20000"/>
              </a:spcBef>
            </a:pPr>
            <a:endParaRPr lang="zh-CN" altLang="en-US"/>
          </a:p>
          <a:p>
            <a:pPr marL="342900" indent="-342900" algn="just">
              <a:spcBef>
                <a:spcPct val="20000"/>
              </a:spcBef>
            </a:pPr>
            <a:endParaRPr lang="zh-CN" altLang="en-US"/>
          </a:p>
          <a:p>
            <a:pPr marL="342900" indent="-342900" algn="just">
              <a:spcBef>
                <a:spcPct val="20000"/>
              </a:spcBef>
            </a:pPr>
            <a:endParaRPr lang="zh-CN" altLang="en-US"/>
          </a:p>
          <a:p>
            <a:pPr marL="342900" indent="-342900" algn="just">
              <a:spcBef>
                <a:spcPct val="20000"/>
              </a:spcBef>
            </a:pPr>
            <a:endParaRPr lang="zh-CN" altLang="en-US"/>
          </a:p>
          <a:p>
            <a:pPr marL="342900" indent="-342900" algn="just">
              <a:spcBef>
                <a:spcPct val="20000"/>
              </a:spcBef>
            </a:pPr>
            <a:r>
              <a:rPr lang="zh-CN" altLang="en-US"/>
              <a:t>     则  </a:t>
            </a:r>
            <a:r>
              <a:rPr lang="en-US" altLang="zh-CN" i="1"/>
              <a:t>RA</a:t>
            </a:r>
            <a:r>
              <a:rPr lang="en-US" altLang="zh-CN"/>
              <a:t>=</a:t>
            </a:r>
            <a:r>
              <a:rPr lang="en-US" altLang="zh-CN" i="1"/>
              <a:t>u</a:t>
            </a:r>
            <a:r>
              <a:rPr lang="en-US" altLang="zh-CN"/>
              <a:t>(0)</a:t>
            </a:r>
            <a:r>
              <a:rPr lang="en-US" altLang="zh-CN">
                <a:latin typeface="宋体" pitchFamily="2" charset="-122"/>
              </a:rPr>
              <a:t>-</a:t>
            </a:r>
            <a:r>
              <a:rPr lang="en-US" altLang="zh-CN" i="1"/>
              <a:t>u</a:t>
            </a:r>
            <a:r>
              <a:rPr lang="en-US" altLang="zh-CN"/>
              <a:t>(1)=1</a:t>
            </a:r>
            <a:r>
              <a:rPr lang="en-US" altLang="zh-CN">
                <a:latin typeface="宋体" pitchFamily="2" charset="-122"/>
              </a:rPr>
              <a:t>-</a:t>
            </a:r>
            <a:r>
              <a:rPr lang="en-US" altLang="zh-CN"/>
              <a:t>0=1</a:t>
            </a:r>
          </a:p>
          <a:p>
            <a:pPr marL="342900" indent="-342900" algn="just">
              <a:spcBef>
                <a:spcPct val="20000"/>
              </a:spcBef>
            </a:pPr>
            <a:endParaRPr lang="en-US" altLang="zh-CN"/>
          </a:p>
        </p:txBody>
      </p:sp>
      <p:graphicFrame>
        <p:nvGraphicFramePr>
          <p:cNvPr id="94210" name="Object 14"/>
          <p:cNvGraphicFramePr>
            <a:graphicFrameLocks noChangeAspect="1"/>
          </p:cNvGraphicFramePr>
          <p:nvPr/>
        </p:nvGraphicFramePr>
        <p:xfrm>
          <a:off x="3635375" y="1398588"/>
          <a:ext cx="1828800" cy="666750"/>
        </p:xfrm>
        <a:graphic>
          <a:graphicData uri="http://schemas.openxmlformats.org/presentationml/2006/ole">
            <mc:AlternateContent xmlns:mc="http://schemas.openxmlformats.org/markup-compatibility/2006">
              <mc:Choice xmlns:v="urn:schemas-microsoft-com:vml" Requires="v">
                <p:oleObj spid="_x0000_s94236" r:id="rId3" imgW="914400" imgH="393700" progId="Equation.DSMT4">
                  <p:embed/>
                </p:oleObj>
              </mc:Choice>
              <mc:Fallback>
                <p:oleObj r:id="rId3" imgW="914400" imgH="3937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398588"/>
                        <a:ext cx="18288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1" name="Object 15"/>
          <p:cNvGraphicFramePr>
            <a:graphicFrameLocks noChangeAspect="1"/>
          </p:cNvGraphicFramePr>
          <p:nvPr/>
        </p:nvGraphicFramePr>
        <p:xfrm>
          <a:off x="1331913" y="3054350"/>
          <a:ext cx="6324600" cy="819150"/>
        </p:xfrm>
        <a:graphic>
          <a:graphicData uri="http://schemas.openxmlformats.org/presentationml/2006/ole">
            <mc:AlternateContent xmlns:mc="http://schemas.openxmlformats.org/markup-compatibility/2006">
              <mc:Choice xmlns:v="urn:schemas-microsoft-com:vml" Requires="v">
                <p:oleObj spid="_x0000_s94237" r:id="rId5" imgW="2578100" imgH="393700" progId="Equation.DSMT4">
                  <p:embed/>
                </p:oleObj>
              </mc:Choice>
              <mc:Fallback>
                <p:oleObj r:id="rId5" imgW="2578100" imgH="3937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054350"/>
                        <a:ext cx="63246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32" name="Text Box 44"/>
          <p:cNvSpPr txBox="1">
            <a:spLocks noChangeArrowheads="1"/>
          </p:cNvSpPr>
          <p:nvPr/>
        </p:nvSpPr>
        <p:spPr bwMode="auto">
          <a:xfrm>
            <a:off x="911225" y="2824163"/>
            <a:ext cx="4021138"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2</a:t>
            </a:r>
            <a:r>
              <a:rPr kumimoji="0" lang="zh-CN" altLang="en-US">
                <a:solidFill>
                  <a:srgbClr val="0033CC"/>
                </a:solidFill>
                <a:effectLst>
                  <a:outerShdw blurRad="38100" dist="38100" dir="2700000" algn="tl">
                    <a:srgbClr val="C0C0C0"/>
                  </a:outerShdw>
                </a:effectLst>
                <a:latin typeface="Arial" charset="0"/>
              </a:rPr>
              <a:t>）单位速度输入：</a:t>
            </a:r>
          </a:p>
        </p:txBody>
      </p:sp>
      <p:graphicFrame>
        <p:nvGraphicFramePr>
          <p:cNvPr id="6146" name="Object 45"/>
          <p:cNvGraphicFramePr>
            <a:graphicFrameLocks noChangeAspect="1"/>
          </p:cNvGraphicFramePr>
          <p:nvPr/>
        </p:nvGraphicFramePr>
        <p:xfrm>
          <a:off x="2473325" y="3446463"/>
          <a:ext cx="3070225" cy="839787"/>
        </p:xfrm>
        <a:graphic>
          <a:graphicData uri="http://schemas.openxmlformats.org/presentationml/2006/ole">
            <mc:AlternateContent xmlns:mc="http://schemas.openxmlformats.org/markup-compatibility/2006">
              <mc:Choice xmlns:v="urn:schemas-microsoft-com:vml" Requires="v">
                <p:oleObj spid="_x0000_s6198" name="Equation" r:id="rId3" imgW="29894040" imgH="8182800" progId="Equation.DSMT4">
                  <p:embed/>
                </p:oleObj>
              </mc:Choice>
              <mc:Fallback>
                <p:oleObj name="Equation" r:id="rId3" imgW="29894040" imgH="81828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325" y="3446463"/>
                        <a:ext cx="3070225" cy="839787"/>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7934" name="Text Box 46"/>
          <p:cNvSpPr txBox="1">
            <a:spLocks noChangeArrowheads="1"/>
          </p:cNvSpPr>
          <p:nvPr/>
        </p:nvSpPr>
        <p:spPr bwMode="auto">
          <a:xfrm>
            <a:off x="987425" y="4576763"/>
            <a:ext cx="3944938"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3</a:t>
            </a:r>
            <a:r>
              <a:rPr kumimoji="0" lang="zh-CN" altLang="en-US">
                <a:solidFill>
                  <a:srgbClr val="0033CC"/>
                </a:solidFill>
                <a:effectLst>
                  <a:outerShdw blurRad="38100" dist="38100" dir="2700000" algn="tl">
                    <a:srgbClr val="C0C0C0"/>
                  </a:outerShdw>
                </a:effectLst>
                <a:latin typeface="Arial" charset="0"/>
              </a:rPr>
              <a:t>）加速度输入：</a:t>
            </a:r>
          </a:p>
        </p:txBody>
      </p:sp>
      <p:graphicFrame>
        <p:nvGraphicFramePr>
          <p:cNvPr id="6147" name="Object 47"/>
          <p:cNvGraphicFramePr>
            <a:graphicFrameLocks noChangeAspect="1"/>
          </p:cNvGraphicFramePr>
          <p:nvPr/>
        </p:nvGraphicFramePr>
        <p:xfrm>
          <a:off x="2324100" y="5251450"/>
          <a:ext cx="3932238" cy="841375"/>
        </p:xfrm>
        <a:graphic>
          <a:graphicData uri="http://schemas.openxmlformats.org/presentationml/2006/ole">
            <mc:AlternateContent xmlns:mc="http://schemas.openxmlformats.org/markup-compatibility/2006">
              <mc:Choice xmlns:v="urn:schemas-microsoft-com:vml" Requires="v">
                <p:oleObj spid="_x0000_s6199" name="Equation" r:id="rId5" imgW="38304000" imgH="8182800" progId="Equation.DSMT4">
                  <p:embed/>
                </p:oleObj>
              </mc:Choice>
              <mc:Fallback>
                <p:oleObj name="Equation" r:id="rId5" imgW="38304000" imgH="81828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5251450"/>
                        <a:ext cx="3932238" cy="841375"/>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7936" name="Text Box 48"/>
          <p:cNvSpPr txBox="1">
            <a:spLocks noChangeArrowheads="1"/>
          </p:cNvSpPr>
          <p:nvPr/>
        </p:nvSpPr>
        <p:spPr bwMode="auto">
          <a:xfrm>
            <a:off x="827088" y="1195388"/>
            <a:ext cx="430530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1</a:t>
            </a:r>
            <a:r>
              <a:rPr kumimoji="0" lang="zh-CN" altLang="en-US">
                <a:solidFill>
                  <a:srgbClr val="0033CC"/>
                </a:solidFill>
                <a:effectLst>
                  <a:outerShdw blurRad="38100" dist="38100" dir="2700000" algn="tl">
                    <a:srgbClr val="C0C0C0"/>
                  </a:outerShdw>
                </a:effectLst>
                <a:latin typeface="Arial" charset="0"/>
              </a:rPr>
              <a:t>）单位阶跃输入：</a:t>
            </a:r>
          </a:p>
        </p:txBody>
      </p:sp>
      <p:graphicFrame>
        <p:nvGraphicFramePr>
          <p:cNvPr id="6148" name="Object 49"/>
          <p:cNvGraphicFramePr>
            <a:graphicFrameLocks noChangeAspect="1"/>
          </p:cNvGraphicFramePr>
          <p:nvPr/>
        </p:nvGraphicFramePr>
        <p:xfrm>
          <a:off x="2606675" y="1917700"/>
          <a:ext cx="3046413" cy="744538"/>
        </p:xfrm>
        <a:graphic>
          <a:graphicData uri="http://schemas.openxmlformats.org/presentationml/2006/ole">
            <mc:AlternateContent xmlns:mc="http://schemas.openxmlformats.org/markup-compatibility/2006">
              <mc:Choice xmlns:v="urn:schemas-microsoft-com:vml" Requires="v">
                <p:oleObj spid="_x0000_s6200" name="Equation" r:id="rId7" imgW="29660400" imgH="7246800" progId="Equation.DSMT4">
                  <p:embed/>
                </p:oleObj>
              </mc:Choice>
              <mc:Fallback>
                <p:oleObj name="Equation" r:id="rId7" imgW="29660400" imgH="7246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6675" y="1917700"/>
                        <a:ext cx="3046413" cy="744538"/>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6149" name="Object 50"/>
          <p:cNvGraphicFramePr>
            <a:graphicFrameLocks noChangeAspect="1"/>
          </p:cNvGraphicFramePr>
          <p:nvPr/>
        </p:nvGraphicFramePr>
        <p:xfrm>
          <a:off x="6516688" y="3284538"/>
          <a:ext cx="1989137" cy="792162"/>
        </p:xfrm>
        <a:graphic>
          <a:graphicData uri="http://schemas.openxmlformats.org/presentationml/2006/ole">
            <mc:AlternateContent xmlns:mc="http://schemas.openxmlformats.org/markup-compatibility/2006">
              <mc:Choice xmlns:v="urn:schemas-microsoft-com:vml" Requires="v">
                <p:oleObj spid="_x0000_s6201" name="Equation" r:id="rId9" imgW="803160" imgH="314280" progId="Equation.DSMT4">
                  <p:embed/>
                </p:oleObj>
              </mc:Choice>
              <mc:Fallback>
                <p:oleObj name="Equation" r:id="rId9" imgW="803160" imgH="31428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284538"/>
                        <a:ext cx="1989137" cy="792162"/>
                      </a:xfrm>
                      <a:prstGeom prst="rect">
                        <a:avLst/>
                      </a:prstGeom>
                      <a:solidFill>
                        <a:srgbClr val="CCFFFF"/>
                      </a:solidFill>
                    </p:spPr>
                  </p:pic>
                </p:oleObj>
              </mc:Fallback>
            </mc:AlternateContent>
          </a:graphicData>
        </a:graphic>
      </p:graphicFrame>
    </p:spTree>
  </p:cSld>
  <p:clrMapOvr>
    <a:masterClrMapping/>
  </p:clrMapOvr>
  <p:transition>
    <p:cover dir="l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12"/>
          <p:cNvSpPr>
            <a:spLocks noChangeArrowheads="1"/>
          </p:cNvSpPr>
          <p:nvPr/>
        </p:nvSpPr>
        <p:spPr bwMode="auto">
          <a:xfrm>
            <a:off x="685800" y="3702050"/>
            <a:ext cx="7772400" cy="2895600"/>
          </a:xfrm>
          <a:prstGeom prst="rect">
            <a:avLst/>
          </a:prstGeom>
          <a:noFill/>
          <a:ln w="9525">
            <a:noFill/>
            <a:miter lim="800000"/>
            <a:headEnd/>
            <a:tailEnd/>
          </a:ln>
        </p:spPr>
        <p:txBody>
          <a:bodyPr/>
          <a:lstStyle/>
          <a:p>
            <a:pPr marL="342900" indent="-342900">
              <a:lnSpc>
                <a:spcPct val="110000"/>
              </a:lnSpc>
              <a:spcBef>
                <a:spcPct val="20000"/>
              </a:spcBef>
            </a:pPr>
            <a:endParaRPr lang="en-US" altLang="zh-CN" sz="1200">
              <a:solidFill>
                <a:srgbClr val="0033CC"/>
              </a:solidFill>
              <a:latin typeface="宋体" pitchFamily="2" charset="-122"/>
            </a:endParaRPr>
          </a:p>
          <a:p>
            <a:pPr marL="342900" indent="-342900">
              <a:lnSpc>
                <a:spcPct val="110000"/>
              </a:lnSpc>
              <a:spcBef>
                <a:spcPct val="20000"/>
              </a:spcBef>
            </a:pPr>
            <a:r>
              <a:rPr lang="zh-CN" altLang="en-US">
                <a:solidFill>
                  <a:srgbClr val="0033CC"/>
                </a:solidFill>
                <a:latin typeface="宋体" pitchFamily="2" charset="-122"/>
              </a:rPr>
              <a:t>例</a:t>
            </a:r>
            <a:r>
              <a:rPr lang="en-US" altLang="zh-CN">
                <a:solidFill>
                  <a:srgbClr val="0033CC"/>
                </a:solidFill>
              </a:rPr>
              <a:t>C</a:t>
            </a:r>
            <a:r>
              <a:rPr lang="zh-CN" altLang="en-US"/>
              <a:t>： </a:t>
            </a:r>
            <a:r>
              <a:rPr lang="zh-CN" altLang="en-US">
                <a:latin typeface="宋体" pitchFamily="2" charset="-122"/>
              </a:rPr>
              <a:t>设数字控制器                         </a:t>
            </a:r>
            <a:r>
              <a:rPr lang="zh-CN" altLang="en-US"/>
              <a:t> </a:t>
            </a:r>
            <a:r>
              <a:rPr lang="zh-CN" altLang="en-US">
                <a:latin typeface="宋体" pitchFamily="2" charset="-122"/>
              </a:rPr>
              <a:t>，求振铃幅度</a:t>
            </a:r>
            <a:r>
              <a:rPr lang="en-US" altLang="zh-CN" i="1"/>
              <a:t>RA</a:t>
            </a:r>
            <a:r>
              <a:rPr lang="zh-CN" altLang="en-US">
                <a:latin typeface="宋体" pitchFamily="2" charset="-122"/>
              </a:rPr>
              <a:t>。</a:t>
            </a:r>
          </a:p>
          <a:p>
            <a:pPr marL="342900" indent="-342900" algn="just">
              <a:lnSpc>
                <a:spcPct val="110000"/>
              </a:lnSpc>
              <a:spcBef>
                <a:spcPct val="20000"/>
              </a:spcBef>
            </a:pPr>
            <a:r>
              <a:rPr lang="zh-CN" altLang="en-US"/>
              <a:t>解：数字控制器在单位阶跃信号作用下的输出为</a:t>
            </a:r>
            <a:endParaRPr lang="zh-CN" altLang="en-US">
              <a:latin typeface="宋体" pitchFamily="2" charset="-122"/>
            </a:endParaRPr>
          </a:p>
          <a:p>
            <a:pPr marL="342900" indent="-342900">
              <a:lnSpc>
                <a:spcPct val="110000"/>
              </a:lnSpc>
              <a:spcBef>
                <a:spcPct val="20000"/>
              </a:spcBef>
            </a:pPr>
            <a:r>
              <a:rPr lang="zh-CN" altLang="en-US"/>
              <a:t> </a:t>
            </a:r>
          </a:p>
          <a:p>
            <a:pPr marL="342900" indent="-342900">
              <a:lnSpc>
                <a:spcPct val="110000"/>
              </a:lnSpc>
              <a:spcBef>
                <a:spcPct val="20000"/>
              </a:spcBef>
            </a:pPr>
            <a:endParaRPr lang="zh-CN" altLang="en-US" sz="2000"/>
          </a:p>
          <a:p>
            <a:pPr marL="342900" indent="-342900" algn="just">
              <a:lnSpc>
                <a:spcPct val="110000"/>
              </a:lnSpc>
              <a:spcBef>
                <a:spcPct val="20000"/>
              </a:spcBef>
            </a:pPr>
            <a:r>
              <a:rPr lang="zh-CN" altLang="en-US">
                <a:solidFill>
                  <a:srgbClr val="BE2C14"/>
                </a:solidFill>
              </a:rPr>
              <a:t>则  </a:t>
            </a:r>
            <a:r>
              <a:rPr lang="en-US" altLang="zh-CN" i="1">
                <a:solidFill>
                  <a:srgbClr val="BE2C14"/>
                </a:solidFill>
              </a:rPr>
              <a:t>RA</a:t>
            </a:r>
            <a:r>
              <a:rPr lang="en-US" altLang="zh-CN">
                <a:solidFill>
                  <a:srgbClr val="BE2C14"/>
                </a:solidFill>
              </a:rPr>
              <a:t>=</a:t>
            </a:r>
            <a:r>
              <a:rPr lang="en-US" altLang="zh-CN" i="1">
                <a:solidFill>
                  <a:srgbClr val="BE2C14"/>
                </a:solidFill>
              </a:rPr>
              <a:t>u</a:t>
            </a:r>
            <a:r>
              <a:rPr lang="en-US" altLang="zh-CN">
                <a:solidFill>
                  <a:srgbClr val="BE2C14"/>
                </a:solidFill>
              </a:rPr>
              <a:t>(0)</a:t>
            </a:r>
            <a:r>
              <a:rPr lang="en-US" altLang="zh-CN">
                <a:solidFill>
                  <a:srgbClr val="BE2C14"/>
                </a:solidFill>
                <a:latin typeface="宋体" pitchFamily="2" charset="-122"/>
              </a:rPr>
              <a:t>-</a:t>
            </a:r>
            <a:r>
              <a:rPr lang="en-US" altLang="zh-CN" i="1">
                <a:solidFill>
                  <a:srgbClr val="BE2C14"/>
                </a:solidFill>
              </a:rPr>
              <a:t>u</a:t>
            </a:r>
            <a:r>
              <a:rPr lang="en-US" altLang="zh-CN">
                <a:solidFill>
                  <a:srgbClr val="BE2C14"/>
                </a:solidFill>
              </a:rPr>
              <a:t>(1)=1</a:t>
            </a:r>
            <a:r>
              <a:rPr lang="en-US" altLang="zh-CN">
                <a:solidFill>
                  <a:srgbClr val="BE2C14"/>
                </a:solidFill>
                <a:latin typeface="宋体" pitchFamily="2" charset="-122"/>
              </a:rPr>
              <a:t>-</a:t>
            </a:r>
            <a:r>
              <a:rPr lang="en-US" altLang="zh-CN">
                <a:solidFill>
                  <a:srgbClr val="BE2C14"/>
                </a:solidFill>
              </a:rPr>
              <a:t>0.2=0.8</a:t>
            </a:r>
            <a:r>
              <a:rPr lang="en-US" altLang="zh-CN" sz="1200"/>
              <a:t>     </a:t>
            </a:r>
            <a:r>
              <a:rPr lang="en-US" altLang="zh-CN"/>
              <a:t>         </a:t>
            </a:r>
          </a:p>
        </p:txBody>
      </p:sp>
      <p:graphicFrame>
        <p:nvGraphicFramePr>
          <p:cNvPr id="95234" name="Object 13"/>
          <p:cNvGraphicFramePr>
            <a:graphicFrameLocks noChangeAspect="1"/>
          </p:cNvGraphicFramePr>
          <p:nvPr/>
        </p:nvGraphicFramePr>
        <p:xfrm>
          <a:off x="3492500" y="3860800"/>
          <a:ext cx="3757613" cy="782638"/>
        </p:xfrm>
        <a:graphic>
          <a:graphicData uri="http://schemas.openxmlformats.org/presentationml/2006/ole">
            <mc:AlternateContent xmlns:mc="http://schemas.openxmlformats.org/markup-compatibility/2006">
              <mc:Choice xmlns:v="urn:schemas-microsoft-com:vml" Requires="v">
                <p:oleObj spid="_x0000_s95286" r:id="rId4" imgW="1879600" imgH="457200" progId="Equation.DSMT4">
                  <p:embed/>
                </p:oleObj>
              </mc:Choice>
              <mc:Fallback>
                <p:oleObj r:id="rId4" imgW="1879600" imgH="457200"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3860800"/>
                        <a:ext cx="3757613"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5" name="Object 14"/>
          <p:cNvGraphicFramePr>
            <a:graphicFrameLocks noChangeAspect="1"/>
          </p:cNvGraphicFramePr>
          <p:nvPr/>
        </p:nvGraphicFramePr>
        <p:xfrm>
          <a:off x="395288" y="5373688"/>
          <a:ext cx="8534400" cy="738187"/>
        </p:xfrm>
        <a:graphic>
          <a:graphicData uri="http://schemas.openxmlformats.org/presentationml/2006/ole">
            <mc:AlternateContent xmlns:mc="http://schemas.openxmlformats.org/markup-compatibility/2006">
              <mc:Choice xmlns:v="urn:schemas-microsoft-com:vml" Requires="v">
                <p:oleObj spid="_x0000_s95287" r:id="rId6" imgW="4521200" imgH="457200" progId="Equation.DSMT4">
                  <p:embed/>
                </p:oleObj>
              </mc:Choice>
              <mc:Fallback>
                <p:oleObj r:id="rId6" imgW="4521200" imgH="45720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5373688"/>
                        <a:ext cx="8534400" cy="738187"/>
                      </a:xfrm>
                      <a:prstGeom prst="rect">
                        <a:avLst/>
                      </a:prstGeom>
                      <a:solidFill>
                        <a:srgbClr val="CCFFCC"/>
                      </a:solidFill>
                    </p:spPr>
                  </p:pic>
                </p:oleObj>
              </mc:Fallback>
            </mc:AlternateContent>
          </a:graphicData>
        </a:graphic>
      </p:graphicFrame>
      <p:sp>
        <p:nvSpPr>
          <p:cNvPr id="95239" name="Rectangle 20"/>
          <p:cNvSpPr>
            <a:spLocks noChangeArrowheads="1"/>
          </p:cNvSpPr>
          <p:nvPr/>
        </p:nvSpPr>
        <p:spPr bwMode="auto">
          <a:xfrm>
            <a:off x="620713" y="685800"/>
            <a:ext cx="7772400" cy="3103563"/>
          </a:xfrm>
          <a:prstGeom prst="rect">
            <a:avLst/>
          </a:prstGeom>
          <a:noFill/>
          <a:ln w="9525">
            <a:noFill/>
            <a:miter lim="800000"/>
            <a:headEnd/>
            <a:tailEnd/>
          </a:ln>
        </p:spPr>
        <p:txBody>
          <a:bodyPr/>
          <a:lstStyle/>
          <a:p>
            <a:pPr marL="342900" indent="-342900" algn="just">
              <a:spcBef>
                <a:spcPct val="20000"/>
              </a:spcBef>
            </a:pPr>
            <a:endParaRPr lang="en-US" altLang="zh-CN"/>
          </a:p>
          <a:p>
            <a:pPr marL="342900" indent="-342900" algn="just">
              <a:spcBef>
                <a:spcPct val="20000"/>
              </a:spcBef>
            </a:pPr>
            <a:r>
              <a:rPr lang="zh-CN" altLang="en-US">
                <a:solidFill>
                  <a:srgbClr val="0033CC"/>
                </a:solidFill>
              </a:rPr>
              <a:t>例</a:t>
            </a:r>
            <a:r>
              <a:rPr lang="en-US" altLang="zh-CN">
                <a:solidFill>
                  <a:srgbClr val="0033CC"/>
                </a:solidFill>
              </a:rPr>
              <a:t>B:</a:t>
            </a:r>
            <a:r>
              <a:rPr lang="en-US" altLang="zh-CN"/>
              <a:t>  </a:t>
            </a:r>
            <a:r>
              <a:rPr lang="zh-CN" altLang="en-US"/>
              <a:t>设数字控制器                                                  ，求振铃幅度</a:t>
            </a:r>
            <a:r>
              <a:rPr lang="en-US" altLang="zh-CN" i="1"/>
              <a:t>RA</a:t>
            </a:r>
            <a:r>
              <a:rPr lang="zh-CN" altLang="en-US"/>
              <a:t>。</a:t>
            </a:r>
          </a:p>
          <a:p>
            <a:pPr marL="342900" indent="-342900" algn="just">
              <a:spcBef>
                <a:spcPct val="20000"/>
              </a:spcBef>
            </a:pPr>
            <a:r>
              <a:rPr lang="zh-CN" altLang="en-US"/>
              <a:t>解：数字控制器在单位阶跃信号作用下的输出为</a:t>
            </a:r>
          </a:p>
          <a:p>
            <a:pPr marL="342900" indent="-342900">
              <a:spcBef>
                <a:spcPct val="20000"/>
              </a:spcBef>
            </a:pPr>
            <a:endParaRPr lang="zh-CN" altLang="en-US"/>
          </a:p>
          <a:p>
            <a:pPr marL="342900" indent="-342900">
              <a:spcBef>
                <a:spcPct val="20000"/>
              </a:spcBef>
            </a:pPr>
            <a:endParaRPr lang="zh-CN" altLang="en-US"/>
          </a:p>
          <a:p>
            <a:pPr marL="342900" indent="-342900" algn="just">
              <a:spcBef>
                <a:spcPct val="20000"/>
              </a:spcBef>
            </a:pPr>
            <a:r>
              <a:rPr lang="zh-CN" altLang="en-US">
                <a:solidFill>
                  <a:srgbClr val="BE2C14"/>
                </a:solidFill>
              </a:rPr>
              <a:t>则  </a:t>
            </a:r>
            <a:r>
              <a:rPr lang="en-US" altLang="zh-CN" i="1">
                <a:solidFill>
                  <a:srgbClr val="BE2C14"/>
                </a:solidFill>
              </a:rPr>
              <a:t>RA</a:t>
            </a:r>
            <a:r>
              <a:rPr lang="en-US" altLang="zh-CN">
                <a:solidFill>
                  <a:srgbClr val="BE2C14"/>
                </a:solidFill>
              </a:rPr>
              <a:t>=</a:t>
            </a:r>
            <a:r>
              <a:rPr lang="en-US" altLang="zh-CN" i="1">
                <a:solidFill>
                  <a:srgbClr val="BE2C14"/>
                </a:solidFill>
              </a:rPr>
              <a:t>u</a:t>
            </a:r>
            <a:r>
              <a:rPr lang="en-US" altLang="zh-CN">
                <a:solidFill>
                  <a:srgbClr val="BE2C14"/>
                </a:solidFill>
              </a:rPr>
              <a:t>(0)</a:t>
            </a:r>
            <a:r>
              <a:rPr lang="en-US" altLang="zh-CN">
                <a:solidFill>
                  <a:srgbClr val="BE2C14"/>
                </a:solidFill>
                <a:latin typeface="宋体" pitchFamily="2" charset="-122"/>
              </a:rPr>
              <a:t>-</a:t>
            </a:r>
            <a:r>
              <a:rPr lang="en-US" altLang="zh-CN" i="1">
                <a:solidFill>
                  <a:srgbClr val="BE2C14"/>
                </a:solidFill>
              </a:rPr>
              <a:t>u</a:t>
            </a:r>
            <a:r>
              <a:rPr lang="en-US" altLang="zh-CN">
                <a:solidFill>
                  <a:srgbClr val="BE2C14"/>
                </a:solidFill>
              </a:rPr>
              <a:t>(1)=1</a:t>
            </a:r>
            <a:r>
              <a:rPr lang="en-US" altLang="zh-CN">
                <a:solidFill>
                  <a:srgbClr val="BE2C14"/>
                </a:solidFill>
                <a:latin typeface="宋体" pitchFamily="2" charset="-122"/>
              </a:rPr>
              <a:t>-</a:t>
            </a:r>
            <a:r>
              <a:rPr lang="en-US" altLang="zh-CN">
                <a:solidFill>
                  <a:srgbClr val="BE2C14"/>
                </a:solidFill>
              </a:rPr>
              <a:t>0.7=0.3</a:t>
            </a:r>
          </a:p>
        </p:txBody>
      </p:sp>
      <p:graphicFrame>
        <p:nvGraphicFramePr>
          <p:cNvPr id="95236" name="Object 21"/>
          <p:cNvGraphicFramePr>
            <a:graphicFrameLocks noChangeAspect="1"/>
          </p:cNvGraphicFramePr>
          <p:nvPr/>
        </p:nvGraphicFramePr>
        <p:xfrm>
          <a:off x="3492500" y="1052513"/>
          <a:ext cx="3665538" cy="725487"/>
        </p:xfrm>
        <a:graphic>
          <a:graphicData uri="http://schemas.openxmlformats.org/presentationml/2006/ole">
            <mc:AlternateContent xmlns:mc="http://schemas.openxmlformats.org/markup-compatibility/2006">
              <mc:Choice xmlns:v="urn:schemas-microsoft-com:vml" Requires="v">
                <p:oleObj spid="_x0000_s95288" r:id="rId8" imgW="1879600" imgH="431800" progId="Equation.DSMT4">
                  <p:embed/>
                </p:oleObj>
              </mc:Choice>
              <mc:Fallback>
                <p:oleObj r:id="rId8" imgW="1879600" imgH="431800" progId="Equation.DSMT4">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1052513"/>
                        <a:ext cx="3665538"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22"/>
          <p:cNvGraphicFramePr>
            <a:graphicFrameLocks noChangeAspect="1"/>
          </p:cNvGraphicFramePr>
          <p:nvPr/>
        </p:nvGraphicFramePr>
        <p:xfrm>
          <a:off x="468313" y="2492375"/>
          <a:ext cx="8610600" cy="685800"/>
        </p:xfrm>
        <a:graphic>
          <a:graphicData uri="http://schemas.openxmlformats.org/presentationml/2006/ole">
            <mc:AlternateContent xmlns:mc="http://schemas.openxmlformats.org/markup-compatibility/2006">
              <mc:Choice xmlns:v="urn:schemas-microsoft-com:vml" Requires="v">
                <p:oleObj spid="_x0000_s95289" r:id="rId10" imgW="4673600" imgH="431800" progId="Equation.DSMT4">
                  <p:embed/>
                </p:oleObj>
              </mc:Choice>
              <mc:Fallback>
                <p:oleObj r:id="rId10" imgW="4673600" imgH="431800" progId="Equation.DSMT4">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2492375"/>
                        <a:ext cx="8610600" cy="685800"/>
                      </a:xfrm>
                      <a:prstGeom prst="rect">
                        <a:avLst/>
                      </a:prstGeom>
                      <a:solidFill>
                        <a:srgbClr val="CCFFCC"/>
                      </a:solidFill>
                    </p:spPr>
                  </p:pic>
                </p:oleObj>
              </mc:Fallback>
            </mc:AlternateContent>
          </a:graphicData>
        </a:graphic>
      </p:graphicFrame>
    </p:spTree>
  </p:cSld>
  <p:clrMapOvr>
    <a:masterClrMapping/>
  </p:clrMapOvr>
  <p:transition>
    <p:push/>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2"/>
          <p:cNvSpPr>
            <a:spLocks noChangeArrowheads="1"/>
          </p:cNvSpPr>
          <p:nvPr/>
        </p:nvSpPr>
        <p:spPr bwMode="auto">
          <a:xfrm>
            <a:off x="1042988" y="1412875"/>
            <a:ext cx="6911975" cy="4338638"/>
          </a:xfrm>
          <a:prstGeom prst="rect">
            <a:avLst/>
          </a:prstGeom>
          <a:noFill/>
          <a:ln w="9525">
            <a:noFill/>
            <a:miter lim="800000"/>
            <a:headEnd/>
            <a:tailEnd/>
          </a:ln>
        </p:spPr>
        <p:txBody>
          <a:bodyPr>
            <a:spAutoFit/>
          </a:bodyPr>
          <a:lstStyle/>
          <a:p>
            <a:pPr>
              <a:lnSpc>
                <a:spcPct val="150000"/>
              </a:lnSpc>
            </a:pPr>
            <a:r>
              <a:rPr lang="en-US" altLang="zh-CN">
                <a:solidFill>
                  <a:srgbClr val="FF0000"/>
                </a:solidFill>
              </a:rPr>
              <a:t> </a:t>
            </a:r>
            <a:r>
              <a:rPr lang="zh-CN" altLang="en-US" sz="2800">
                <a:solidFill>
                  <a:srgbClr val="FF0000"/>
                </a:solidFill>
              </a:rPr>
              <a:t>因 此：</a:t>
            </a:r>
          </a:p>
          <a:p>
            <a:pPr>
              <a:lnSpc>
                <a:spcPct val="150000"/>
              </a:lnSpc>
            </a:pPr>
            <a:endParaRPr lang="zh-CN" altLang="en-US" sz="1400">
              <a:solidFill>
                <a:srgbClr val="FF0000"/>
              </a:solidFill>
            </a:endParaRPr>
          </a:p>
          <a:p>
            <a:pPr>
              <a:lnSpc>
                <a:spcPct val="150000"/>
              </a:lnSpc>
            </a:pPr>
            <a:r>
              <a:rPr lang="zh-CN" altLang="en-US"/>
              <a:t>       产生振铃现象的原因是数字控制器</a:t>
            </a:r>
            <a:r>
              <a:rPr lang="en-US" altLang="zh-CN" i="1"/>
              <a:t>D</a:t>
            </a:r>
            <a:r>
              <a:rPr lang="en-US" altLang="zh-CN"/>
              <a:t>(</a:t>
            </a:r>
            <a:r>
              <a:rPr lang="en-US" altLang="zh-CN" i="1"/>
              <a:t>z</a:t>
            </a:r>
            <a:r>
              <a:rPr lang="en-US" altLang="zh-CN"/>
              <a:t>)</a:t>
            </a:r>
            <a:r>
              <a:rPr lang="zh-CN" altLang="en-US"/>
              <a:t>在</a:t>
            </a:r>
            <a:r>
              <a:rPr lang="en-US" altLang="zh-CN" i="1"/>
              <a:t>z</a:t>
            </a:r>
            <a:r>
              <a:rPr lang="zh-CN" altLang="en-US"/>
              <a:t>平面上位于</a:t>
            </a:r>
            <a:r>
              <a:rPr lang="en-US" altLang="zh-CN" i="1">
                <a:solidFill>
                  <a:srgbClr val="0033CC"/>
                </a:solidFill>
              </a:rPr>
              <a:t>z</a:t>
            </a:r>
            <a:r>
              <a:rPr lang="en-US" altLang="zh-CN">
                <a:solidFill>
                  <a:srgbClr val="0033CC"/>
                </a:solidFill>
              </a:rPr>
              <a:t>=-1</a:t>
            </a:r>
            <a:r>
              <a:rPr lang="zh-CN" altLang="en-US"/>
              <a:t>附近有极点；</a:t>
            </a:r>
          </a:p>
          <a:p>
            <a:pPr>
              <a:lnSpc>
                <a:spcPct val="150000"/>
              </a:lnSpc>
            </a:pPr>
            <a:r>
              <a:rPr lang="zh-CN" altLang="en-US"/>
              <a:t>      当</a:t>
            </a:r>
            <a:r>
              <a:rPr lang="en-US" altLang="zh-CN" i="1">
                <a:solidFill>
                  <a:srgbClr val="0033CC"/>
                </a:solidFill>
              </a:rPr>
              <a:t>z</a:t>
            </a:r>
            <a:r>
              <a:rPr lang="en-US" altLang="zh-CN">
                <a:solidFill>
                  <a:srgbClr val="0033CC"/>
                </a:solidFill>
              </a:rPr>
              <a:t>=-1</a:t>
            </a:r>
            <a:r>
              <a:rPr lang="zh-CN" altLang="en-US"/>
              <a:t>时，振铃现象最严重；</a:t>
            </a:r>
          </a:p>
          <a:p>
            <a:pPr>
              <a:lnSpc>
                <a:spcPct val="150000"/>
              </a:lnSpc>
            </a:pPr>
            <a:r>
              <a:rPr lang="zh-CN" altLang="en-US"/>
              <a:t>      在单位圆内，离</a:t>
            </a:r>
            <a:r>
              <a:rPr lang="en-US" altLang="zh-CN" i="1">
                <a:solidFill>
                  <a:srgbClr val="0033CC"/>
                </a:solidFill>
              </a:rPr>
              <a:t>z</a:t>
            </a:r>
            <a:r>
              <a:rPr lang="en-US" altLang="zh-CN">
                <a:solidFill>
                  <a:srgbClr val="0033CC"/>
                </a:solidFill>
              </a:rPr>
              <a:t>=-1</a:t>
            </a:r>
            <a:r>
              <a:rPr lang="zh-CN" altLang="en-US"/>
              <a:t>越远，振铃现象越弱；</a:t>
            </a:r>
          </a:p>
          <a:p>
            <a:pPr>
              <a:lnSpc>
                <a:spcPct val="150000"/>
              </a:lnSpc>
            </a:pPr>
            <a:r>
              <a:rPr lang="zh-CN" altLang="en-US"/>
              <a:t>      在单位圆内</a:t>
            </a:r>
            <a:r>
              <a:rPr lang="zh-CN" altLang="en-US">
                <a:solidFill>
                  <a:srgbClr val="FF0000"/>
                </a:solidFill>
              </a:rPr>
              <a:t>右</a:t>
            </a:r>
            <a:r>
              <a:rPr lang="zh-CN" altLang="en-US"/>
              <a:t>半面的</a:t>
            </a:r>
            <a:r>
              <a:rPr lang="zh-CN" altLang="en-US">
                <a:solidFill>
                  <a:srgbClr val="FF0000"/>
                </a:solidFill>
              </a:rPr>
              <a:t>极点</a:t>
            </a:r>
            <a:r>
              <a:rPr lang="zh-CN" altLang="en-US"/>
              <a:t>会</a:t>
            </a:r>
            <a:r>
              <a:rPr lang="zh-CN" altLang="en-US">
                <a:solidFill>
                  <a:srgbClr val="0033CC"/>
                </a:solidFill>
              </a:rPr>
              <a:t>减弱</a:t>
            </a:r>
            <a:r>
              <a:rPr lang="zh-CN" altLang="en-US"/>
              <a:t>振铃现象，而在单位圆内</a:t>
            </a:r>
            <a:r>
              <a:rPr lang="zh-CN" altLang="en-US">
                <a:solidFill>
                  <a:srgbClr val="FF0000"/>
                </a:solidFill>
              </a:rPr>
              <a:t>右</a:t>
            </a:r>
            <a:r>
              <a:rPr lang="zh-CN" altLang="en-US"/>
              <a:t>半面的</a:t>
            </a:r>
            <a:r>
              <a:rPr lang="zh-CN" altLang="en-US">
                <a:solidFill>
                  <a:srgbClr val="FF0000"/>
                </a:solidFill>
              </a:rPr>
              <a:t>零点</a:t>
            </a:r>
            <a:r>
              <a:rPr lang="zh-CN" altLang="en-US"/>
              <a:t>会</a:t>
            </a:r>
            <a:r>
              <a:rPr lang="zh-CN" altLang="en-US">
                <a:solidFill>
                  <a:srgbClr val="0033CC"/>
                </a:solidFill>
              </a:rPr>
              <a:t>加剧</a:t>
            </a:r>
            <a:r>
              <a:rPr lang="zh-CN" altLang="en-US"/>
              <a:t>振铃现象。</a:t>
            </a:r>
          </a:p>
        </p:txBody>
      </p:sp>
    </p:spTree>
  </p:cSld>
  <p:clrMapOvr>
    <a:masterClrMapping/>
  </p:clrMapOvr>
  <p:transition>
    <p:push/>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pPr algn="ctr"/>
            <a:endParaRPr lang="zh-CN" altLang="zh-CN" b="0"/>
          </a:p>
        </p:txBody>
      </p:sp>
      <p:sp>
        <p:nvSpPr>
          <p:cNvPr id="13722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7228" name="Text Box 12"/>
          <p:cNvSpPr txBox="1">
            <a:spLocks noChangeArrowheads="1"/>
          </p:cNvSpPr>
          <p:nvPr/>
        </p:nvSpPr>
        <p:spPr bwMode="auto">
          <a:xfrm>
            <a:off x="1095375" y="1308100"/>
            <a:ext cx="6645275"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消除振铃现象的方法：</a:t>
            </a:r>
          </a:p>
        </p:txBody>
      </p:sp>
      <p:sp>
        <p:nvSpPr>
          <p:cNvPr id="137229" name="Text Box 13"/>
          <p:cNvSpPr txBox="1">
            <a:spLocks noChangeArrowheads="1"/>
          </p:cNvSpPr>
          <p:nvPr/>
        </p:nvSpPr>
        <p:spPr bwMode="auto">
          <a:xfrm>
            <a:off x="971550" y="2205038"/>
            <a:ext cx="7004050" cy="822325"/>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找出 </a:t>
            </a:r>
            <a:r>
              <a:rPr lang="en-US" altLang="zh-CN">
                <a:solidFill>
                  <a:srgbClr val="FF0000"/>
                </a:solidFill>
                <a:effectLst>
                  <a:outerShdw blurRad="38100" dist="38100" dir="2700000" algn="tl">
                    <a:srgbClr val="C0C0C0"/>
                  </a:outerShdw>
                </a:effectLst>
              </a:rPr>
              <a:t>D(z)</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中引起振铃现象的因子（</a:t>
            </a:r>
            <a:r>
              <a:rPr lang="en-US" altLang="zh-CN">
                <a:effectLst>
                  <a:outerShdw blurRad="38100" dist="38100" dir="2700000" algn="tl">
                    <a:srgbClr val="C0C0C0"/>
                  </a:outerShdw>
                </a:effectLst>
              </a:rPr>
              <a:t>z=-1 </a:t>
            </a:r>
            <a:r>
              <a:rPr lang="zh-CN" altLang="en-US">
                <a:effectLst>
                  <a:outerShdw blurRad="38100" dist="38100" dir="2700000" algn="tl">
                    <a:srgbClr val="C0C0C0"/>
                  </a:outerShdw>
                </a:effectLst>
              </a:rPr>
              <a:t>附近的极点），然后令其中的 </a:t>
            </a:r>
            <a:r>
              <a:rPr lang="en-US" altLang="zh-CN">
                <a:solidFill>
                  <a:srgbClr val="FF0000"/>
                </a:solidFill>
                <a:effectLst>
                  <a:outerShdw blurRad="38100" dist="38100" dir="2700000" algn="tl">
                    <a:srgbClr val="C0C0C0"/>
                  </a:outerShdw>
                </a:effectLst>
              </a:rPr>
              <a:t>z=1</a:t>
            </a:r>
            <a:r>
              <a:rPr lang="zh-CN" altLang="en-US">
                <a:effectLst>
                  <a:outerShdw blurRad="38100" dist="38100" dir="2700000" algn="tl">
                    <a:srgbClr val="C0C0C0"/>
                  </a:outerShdw>
                </a:effectLst>
              </a:rPr>
              <a:t>。</a:t>
            </a:r>
          </a:p>
        </p:txBody>
      </p:sp>
      <p:sp>
        <p:nvSpPr>
          <p:cNvPr id="137230" name="Text Box 14"/>
          <p:cNvSpPr txBox="1">
            <a:spLocks noChangeArrowheads="1"/>
          </p:cNvSpPr>
          <p:nvPr/>
        </p:nvSpPr>
        <p:spPr bwMode="auto">
          <a:xfrm>
            <a:off x="684213" y="3213100"/>
            <a:ext cx="2108200"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结果：</a:t>
            </a:r>
          </a:p>
        </p:txBody>
      </p:sp>
      <p:sp>
        <p:nvSpPr>
          <p:cNvPr id="137231" name="Text Box 15"/>
          <p:cNvSpPr txBox="1">
            <a:spLocks noChangeArrowheads="1"/>
          </p:cNvSpPr>
          <p:nvPr/>
        </p:nvSpPr>
        <p:spPr bwMode="auto">
          <a:xfrm>
            <a:off x="1006475" y="3933825"/>
            <a:ext cx="7742238"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消除了振铃现象，不影响稳态值，改变了系统动态特性</a:t>
            </a:r>
          </a:p>
        </p:txBody>
      </p:sp>
      <p:sp>
        <p:nvSpPr>
          <p:cNvPr id="137232" name="Line 16"/>
          <p:cNvSpPr>
            <a:spLocks noChangeShapeType="1"/>
          </p:cNvSpPr>
          <p:nvPr/>
        </p:nvSpPr>
        <p:spPr bwMode="auto">
          <a:xfrm>
            <a:off x="3563938" y="4508500"/>
            <a:ext cx="1800225" cy="0"/>
          </a:xfrm>
          <a:prstGeom prst="line">
            <a:avLst/>
          </a:prstGeom>
          <a:noFill/>
          <a:ln w="190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7233" name="Text Box 17"/>
          <p:cNvSpPr txBox="1">
            <a:spLocks noChangeArrowheads="1"/>
          </p:cNvSpPr>
          <p:nvPr/>
        </p:nvSpPr>
        <p:spPr bwMode="auto">
          <a:xfrm>
            <a:off x="3924300" y="4581525"/>
            <a:ext cx="2376488"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终值定理</a:t>
            </a:r>
          </a:p>
        </p:txBody>
      </p:sp>
      <p:sp>
        <p:nvSpPr>
          <p:cNvPr id="137234" name="Line 18"/>
          <p:cNvSpPr>
            <a:spLocks noChangeShapeType="1"/>
          </p:cNvSpPr>
          <p:nvPr/>
        </p:nvSpPr>
        <p:spPr bwMode="auto">
          <a:xfrm>
            <a:off x="1547813" y="4652963"/>
            <a:ext cx="0" cy="165735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7235" name="Line 19"/>
          <p:cNvSpPr>
            <a:spLocks noChangeShapeType="1"/>
          </p:cNvSpPr>
          <p:nvPr/>
        </p:nvSpPr>
        <p:spPr bwMode="auto">
          <a:xfrm>
            <a:off x="1116013" y="4508500"/>
            <a:ext cx="2087562" cy="0"/>
          </a:xfrm>
          <a:prstGeom prst="line">
            <a:avLst/>
          </a:prstGeom>
          <a:noFill/>
          <a:ln w="19050">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7236" name="Text Box 20"/>
          <p:cNvSpPr txBox="1">
            <a:spLocks noChangeArrowheads="1"/>
          </p:cNvSpPr>
          <p:nvPr/>
        </p:nvSpPr>
        <p:spPr bwMode="auto">
          <a:xfrm>
            <a:off x="1671638" y="5353050"/>
            <a:ext cx="1892300" cy="396875"/>
          </a:xfrm>
          <a:prstGeom prst="rect">
            <a:avLst/>
          </a:prstGeom>
          <a:noFill/>
          <a:ln w="9525">
            <a:noFill/>
            <a:miter lim="800000"/>
            <a:headEnd/>
            <a:tailEnd/>
          </a:ln>
          <a:effectLst/>
        </p:spPr>
        <p:txBody>
          <a:bodyPr>
            <a:spAutoFit/>
          </a:bodyPr>
          <a:lstStyle/>
          <a:p>
            <a:pPr>
              <a:defRPr/>
            </a:pPr>
            <a:r>
              <a:rPr lang="zh-CN" altLang="en-US" sz="2000">
                <a:solidFill>
                  <a:schemeClr val="accent2"/>
                </a:solidFill>
                <a:effectLst>
                  <a:outerShdw blurRad="38100" dist="38100" dir="2700000" algn="tl">
                    <a:srgbClr val="C0C0C0"/>
                  </a:outerShdw>
                </a:effectLst>
              </a:rPr>
              <a:t>见下页</a:t>
            </a:r>
          </a:p>
        </p:txBody>
      </p:sp>
    </p:spTree>
  </p:cSld>
  <p:clrMapOvr>
    <a:masterClrMapping/>
  </p:clrMapOvr>
  <p:transition>
    <p:push/>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13"/>
          <p:cNvGraphicFramePr>
            <a:graphicFrameLocks noChangeAspect="1"/>
          </p:cNvGraphicFramePr>
          <p:nvPr/>
        </p:nvGraphicFramePr>
        <p:xfrm>
          <a:off x="1042988" y="4868863"/>
          <a:ext cx="6481762" cy="911225"/>
        </p:xfrm>
        <a:graphic>
          <a:graphicData uri="http://schemas.openxmlformats.org/presentationml/2006/ole">
            <mc:AlternateContent xmlns:mc="http://schemas.openxmlformats.org/markup-compatibility/2006">
              <mc:Choice xmlns:v="urn:schemas-microsoft-com:vml" Requires="v">
                <p:oleObj spid="_x0000_s96297" name="Equation" r:id="rId3" imgW="3238500" imgH="457200" progId="Equation.DSMT4">
                  <p:embed/>
                </p:oleObj>
              </mc:Choice>
              <mc:Fallback>
                <p:oleObj name="Equation" r:id="rId3" imgW="3238500" imgH="4572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868863"/>
                        <a:ext cx="6481762"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59" name="Object 14"/>
          <p:cNvGraphicFramePr>
            <a:graphicFrameLocks noChangeAspect="1"/>
          </p:cNvGraphicFramePr>
          <p:nvPr/>
        </p:nvGraphicFramePr>
        <p:xfrm>
          <a:off x="1331913" y="1700213"/>
          <a:ext cx="6408737" cy="1257300"/>
        </p:xfrm>
        <a:graphic>
          <a:graphicData uri="http://schemas.openxmlformats.org/presentationml/2006/ole">
            <mc:AlternateContent xmlns:mc="http://schemas.openxmlformats.org/markup-compatibility/2006">
              <mc:Choice xmlns:v="urn:schemas-microsoft-com:vml" Requires="v">
                <p:oleObj spid="_x0000_s96298" name="Equation" r:id="rId5" imgW="3340100" imgH="647700" progId="Equation.DSMT4">
                  <p:embed/>
                </p:oleObj>
              </mc:Choice>
              <mc:Fallback>
                <p:oleObj name="Equation" r:id="rId5" imgW="3340100" imgH="6477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700213"/>
                        <a:ext cx="6408737"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7" name="Text Box 15"/>
          <p:cNvSpPr txBox="1">
            <a:spLocks noChangeArrowheads="1"/>
          </p:cNvSpPr>
          <p:nvPr/>
        </p:nvSpPr>
        <p:spPr bwMode="auto">
          <a:xfrm>
            <a:off x="1166813" y="1196975"/>
            <a:ext cx="4197350"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对于二阶环节：</a:t>
            </a:r>
          </a:p>
        </p:txBody>
      </p:sp>
      <p:sp>
        <p:nvSpPr>
          <p:cNvPr id="136208" name="Line 16"/>
          <p:cNvSpPr>
            <a:spLocks noChangeShapeType="1"/>
          </p:cNvSpPr>
          <p:nvPr/>
        </p:nvSpPr>
        <p:spPr bwMode="auto">
          <a:xfrm>
            <a:off x="5940425" y="2924175"/>
            <a:ext cx="1079500" cy="0"/>
          </a:xfrm>
          <a:prstGeom prst="line">
            <a:avLst/>
          </a:prstGeom>
          <a:noFill/>
          <a:ln w="19050">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09" name="Text Box 17"/>
          <p:cNvSpPr txBox="1">
            <a:spLocks noChangeArrowheads="1"/>
          </p:cNvSpPr>
          <p:nvPr/>
        </p:nvSpPr>
        <p:spPr bwMode="auto">
          <a:xfrm>
            <a:off x="539750" y="3068638"/>
            <a:ext cx="2736850"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目标：消除</a:t>
            </a:r>
          </a:p>
        </p:txBody>
      </p:sp>
      <p:graphicFrame>
        <p:nvGraphicFramePr>
          <p:cNvPr id="96260" name="Object 18"/>
          <p:cNvGraphicFramePr>
            <a:graphicFrameLocks noChangeAspect="1"/>
          </p:cNvGraphicFramePr>
          <p:nvPr/>
        </p:nvGraphicFramePr>
        <p:xfrm>
          <a:off x="3924300" y="3500438"/>
          <a:ext cx="3309938" cy="984250"/>
        </p:xfrm>
        <a:graphic>
          <a:graphicData uri="http://schemas.openxmlformats.org/presentationml/2006/ole">
            <mc:AlternateContent xmlns:mc="http://schemas.openxmlformats.org/markup-compatibility/2006">
              <mc:Choice xmlns:v="urn:schemas-microsoft-com:vml" Requires="v">
                <p:oleObj spid="_x0000_s96299" name="Equation" r:id="rId7" imgW="1473200" imgH="431800" progId="Equation.DSMT4">
                  <p:embed/>
                </p:oleObj>
              </mc:Choice>
              <mc:Fallback>
                <p:oleObj name="Equation" r:id="rId7" imgW="1473200" imgH="4318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3500438"/>
                        <a:ext cx="3309938"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13" name="AutoShape 21"/>
          <p:cNvSpPr>
            <a:spLocks noChangeArrowheads="1"/>
          </p:cNvSpPr>
          <p:nvPr/>
        </p:nvSpPr>
        <p:spPr bwMode="auto">
          <a:xfrm>
            <a:off x="7596188" y="2492375"/>
            <a:ext cx="576262" cy="1441450"/>
          </a:xfrm>
          <a:prstGeom prst="curvedLeftArrow">
            <a:avLst>
              <a:gd name="adj1" fmla="val 50028"/>
              <a:gd name="adj2" fmla="val 100055"/>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214" name="AutoShape 22"/>
          <p:cNvSpPr>
            <a:spLocks noChangeArrowheads="1"/>
          </p:cNvSpPr>
          <p:nvPr/>
        </p:nvSpPr>
        <p:spPr bwMode="auto">
          <a:xfrm>
            <a:off x="7667625" y="4292600"/>
            <a:ext cx="719138" cy="1441450"/>
          </a:xfrm>
          <a:prstGeom prst="curvedLeftArrow">
            <a:avLst>
              <a:gd name="adj1" fmla="val 40088"/>
              <a:gd name="adj2" fmla="val 80177"/>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6215" name="Line 23"/>
          <p:cNvSpPr>
            <a:spLocks noChangeShapeType="1"/>
          </p:cNvSpPr>
          <p:nvPr/>
        </p:nvSpPr>
        <p:spPr bwMode="auto">
          <a:xfrm>
            <a:off x="2339975" y="5805488"/>
            <a:ext cx="1223963" cy="0"/>
          </a:xfrm>
          <a:prstGeom prst="line">
            <a:avLst/>
          </a:prstGeom>
          <a:noFill/>
          <a:ln w="19050">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16" name="Line 24"/>
          <p:cNvSpPr>
            <a:spLocks noChangeShapeType="1"/>
          </p:cNvSpPr>
          <p:nvPr/>
        </p:nvSpPr>
        <p:spPr bwMode="auto">
          <a:xfrm flipV="1">
            <a:off x="2411413" y="2924175"/>
            <a:ext cx="3889375" cy="433388"/>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17" name="Line 25"/>
          <p:cNvSpPr>
            <a:spLocks noChangeShapeType="1"/>
          </p:cNvSpPr>
          <p:nvPr/>
        </p:nvSpPr>
        <p:spPr bwMode="auto">
          <a:xfrm>
            <a:off x="2051050" y="4149725"/>
            <a:ext cx="865188" cy="1655763"/>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218" name="Text Box 26"/>
          <p:cNvSpPr txBox="1">
            <a:spLocks noChangeArrowheads="1"/>
          </p:cNvSpPr>
          <p:nvPr/>
        </p:nvSpPr>
        <p:spPr bwMode="auto">
          <a:xfrm>
            <a:off x="539750" y="3716338"/>
            <a:ext cx="2808288"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方法：消除</a:t>
            </a:r>
          </a:p>
        </p:txBody>
      </p:sp>
      <p:sp>
        <p:nvSpPr>
          <p:cNvPr id="136219" name="Text Box 27"/>
          <p:cNvSpPr txBox="1">
            <a:spLocks noChangeArrowheads="1"/>
          </p:cNvSpPr>
          <p:nvPr/>
        </p:nvSpPr>
        <p:spPr bwMode="auto">
          <a:xfrm>
            <a:off x="2555875" y="5876925"/>
            <a:ext cx="1944688" cy="396875"/>
          </a:xfrm>
          <a:prstGeom prst="rect">
            <a:avLst/>
          </a:prstGeom>
          <a:noFill/>
          <a:ln w="9525">
            <a:noFill/>
            <a:miter lim="800000"/>
            <a:headEnd/>
            <a:tailEnd/>
          </a:ln>
          <a:effectLst/>
        </p:spPr>
        <p:txBody>
          <a:bodyPr>
            <a:spAutoFit/>
          </a:bodyPr>
          <a:lstStyle/>
          <a:p>
            <a:pPr>
              <a:defRPr/>
            </a:pPr>
            <a:r>
              <a:rPr lang="zh-CN" altLang="en-US" sz="2000">
                <a:solidFill>
                  <a:srgbClr val="BE2C14"/>
                </a:solidFill>
                <a:effectLst>
                  <a:outerShdw blurRad="38100" dist="38100" dir="2700000" algn="tl">
                    <a:srgbClr val="C0C0C0"/>
                  </a:outerShdw>
                </a:effectLst>
              </a:rPr>
              <a:t>令</a:t>
            </a:r>
            <a:r>
              <a:rPr lang="en-US" altLang="zh-CN" sz="2000">
                <a:solidFill>
                  <a:srgbClr val="BE2C14"/>
                </a:solidFill>
                <a:effectLst>
                  <a:outerShdw blurRad="38100" dist="38100" dir="2700000" algn="tl">
                    <a:srgbClr val="C0C0C0"/>
                  </a:outerShdw>
                </a:effectLst>
              </a:rPr>
              <a:t>z=1</a:t>
            </a:r>
          </a:p>
        </p:txBody>
      </p:sp>
    </p:spTree>
  </p:cSld>
  <p:clrMapOvr>
    <a:masterClrMapping/>
  </p:clrMapOvr>
  <p:transition>
    <p:push/>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5174"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5177"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5180" name="Rectangle 12"/>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5183" name="Rectangle 1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35185" name="Text Box 17"/>
          <p:cNvSpPr txBox="1">
            <a:spLocks noChangeArrowheads="1"/>
          </p:cNvSpPr>
          <p:nvPr/>
        </p:nvSpPr>
        <p:spPr bwMode="auto">
          <a:xfrm>
            <a:off x="1311275" y="1576388"/>
            <a:ext cx="693261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消除振铃极点后控制器的形式为</a:t>
            </a:r>
            <a:r>
              <a:rPr lang="en-US" altLang="zh-CN">
                <a:solidFill>
                  <a:srgbClr val="BE2C14"/>
                </a:solidFill>
                <a:effectLst>
                  <a:outerShdw blurRad="38100" dist="38100" dir="2700000" algn="tl">
                    <a:srgbClr val="C0C0C0"/>
                  </a:outerShdw>
                </a:effectLst>
              </a:rPr>
              <a:t>:</a:t>
            </a:r>
          </a:p>
        </p:txBody>
      </p:sp>
      <p:sp>
        <p:nvSpPr>
          <p:cNvPr id="135187" name="Rectangle 19"/>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7282" name="Object 18"/>
          <p:cNvGraphicFramePr>
            <a:graphicFrameLocks noChangeAspect="1"/>
          </p:cNvGraphicFramePr>
          <p:nvPr/>
        </p:nvGraphicFramePr>
        <p:xfrm>
          <a:off x="611188" y="2636838"/>
          <a:ext cx="7777162" cy="900112"/>
        </p:xfrm>
        <a:graphic>
          <a:graphicData uri="http://schemas.openxmlformats.org/presentationml/2006/ole">
            <mc:AlternateContent xmlns:mc="http://schemas.openxmlformats.org/markup-compatibility/2006">
              <mc:Choice xmlns:v="urn:schemas-microsoft-com:vml" Requires="v">
                <p:oleObj spid="_x0000_s97321" name="Equation" r:id="rId3" imgW="3797300" imgH="444500" progId="Equation.DSMT4">
                  <p:embed/>
                </p:oleObj>
              </mc:Choice>
              <mc:Fallback>
                <p:oleObj name="Equation" r:id="rId3" imgW="3797300" imgH="4445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36838"/>
                        <a:ext cx="7777162"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7292" name="Group 21"/>
          <p:cNvGrpSpPr>
            <a:grpSpLocks/>
          </p:cNvGrpSpPr>
          <p:nvPr/>
        </p:nvGrpSpPr>
        <p:grpSpPr bwMode="auto">
          <a:xfrm>
            <a:off x="1000125" y="4365625"/>
            <a:ext cx="5156200" cy="1638300"/>
            <a:chOff x="295" y="2478"/>
            <a:chExt cx="3248" cy="1032"/>
          </a:xfrm>
        </p:grpSpPr>
        <p:graphicFrame>
          <p:nvGraphicFramePr>
            <p:cNvPr id="97283" name="Object 22"/>
            <p:cNvGraphicFramePr>
              <a:graphicFrameLocks noChangeAspect="1"/>
            </p:cNvGraphicFramePr>
            <p:nvPr/>
          </p:nvGraphicFramePr>
          <p:xfrm>
            <a:off x="295" y="2478"/>
            <a:ext cx="2380" cy="507"/>
          </p:xfrm>
          <a:graphic>
            <a:graphicData uri="http://schemas.openxmlformats.org/presentationml/2006/ole">
              <mc:AlternateContent xmlns:mc="http://schemas.openxmlformats.org/markup-compatibility/2006">
                <mc:Choice xmlns:v="urn:schemas-microsoft-com:vml" Requires="v">
                  <p:oleObj spid="_x0000_s97322" name="Equation" r:id="rId5" imgW="2057400" imgH="431800" progId="Equation.DSMT4">
                    <p:embed/>
                  </p:oleObj>
                </mc:Choice>
                <mc:Fallback>
                  <p:oleObj name="Equation" r:id="rId5" imgW="2057400" imgH="431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2478"/>
                          <a:ext cx="2380" cy="507"/>
                        </a:xfrm>
                        <a:prstGeom prst="rect">
                          <a:avLst/>
                        </a:prstGeom>
                        <a:solidFill>
                          <a:srgbClr val="CCFFCC"/>
                        </a:solidFill>
                      </p:spPr>
                    </p:pic>
                  </p:oleObj>
                </mc:Fallback>
              </mc:AlternateContent>
            </a:graphicData>
          </a:graphic>
        </p:graphicFrame>
        <p:graphicFrame>
          <p:nvGraphicFramePr>
            <p:cNvPr id="97284" name="Object 23"/>
            <p:cNvGraphicFramePr>
              <a:graphicFrameLocks noChangeAspect="1"/>
            </p:cNvGraphicFramePr>
            <p:nvPr/>
          </p:nvGraphicFramePr>
          <p:xfrm>
            <a:off x="295" y="2976"/>
            <a:ext cx="3248" cy="534"/>
          </p:xfrm>
          <a:graphic>
            <a:graphicData uri="http://schemas.openxmlformats.org/presentationml/2006/ole">
              <mc:AlternateContent xmlns:mc="http://schemas.openxmlformats.org/markup-compatibility/2006">
                <mc:Choice xmlns:v="urn:schemas-microsoft-com:vml" Requires="v">
                  <p:oleObj spid="_x0000_s97323" name="Equation" r:id="rId7" imgW="2667000" imgH="431800" progId="Equation.DSMT4">
                    <p:embed/>
                  </p:oleObj>
                </mc:Choice>
                <mc:Fallback>
                  <p:oleObj name="Equation" r:id="rId7" imgW="2667000" imgH="4318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 y="2976"/>
                          <a:ext cx="3248" cy="534"/>
                        </a:xfrm>
                        <a:prstGeom prst="rect">
                          <a:avLst/>
                        </a:prstGeom>
                        <a:solidFill>
                          <a:srgbClr val="CCFFCC"/>
                        </a:solidFill>
                      </p:spPr>
                    </p:pic>
                  </p:oleObj>
                </mc:Fallback>
              </mc:AlternateContent>
            </a:graphicData>
          </a:graphic>
        </p:graphicFrame>
      </p:grpSp>
      <p:sp>
        <p:nvSpPr>
          <p:cNvPr id="135192" name="Line 24"/>
          <p:cNvSpPr>
            <a:spLocks noChangeShapeType="1"/>
          </p:cNvSpPr>
          <p:nvPr/>
        </p:nvSpPr>
        <p:spPr bwMode="auto">
          <a:xfrm>
            <a:off x="1979613" y="3573463"/>
            <a:ext cx="2376487" cy="0"/>
          </a:xfrm>
          <a:prstGeom prst="line">
            <a:avLst/>
          </a:prstGeom>
          <a:noFill/>
          <a:ln w="19050">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5193" name="Text Box 25"/>
          <p:cNvSpPr txBox="1">
            <a:spLocks noChangeArrowheads="1"/>
          </p:cNvSpPr>
          <p:nvPr/>
        </p:nvSpPr>
        <p:spPr bwMode="auto">
          <a:xfrm>
            <a:off x="2628900" y="3500438"/>
            <a:ext cx="1079500" cy="457200"/>
          </a:xfrm>
          <a:prstGeom prst="rect">
            <a:avLst/>
          </a:prstGeom>
          <a:noFill/>
          <a:ln w="9525">
            <a:noFill/>
            <a:miter lim="800000"/>
            <a:headEnd/>
            <a:tailEnd/>
          </a:ln>
          <a:effectLst/>
        </p:spPr>
        <p:txBody>
          <a:bodyPr>
            <a:spAutoFit/>
          </a:bodyPr>
          <a:lstStyle/>
          <a:p>
            <a:pPr>
              <a:defRPr/>
            </a:pPr>
            <a:r>
              <a:rPr lang="en-US" altLang="zh-CN">
                <a:solidFill>
                  <a:srgbClr val="BE2C14"/>
                </a:solidFill>
                <a:effectLst>
                  <a:outerShdw blurRad="38100" dist="38100" dir="2700000" algn="tl">
                    <a:srgbClr val="C0C0C0"/>
                  </a:outerShdw>
                </a:effectLst>
              </a:rPr>
              <a:t>c</a:t>
            </a:r>
            <a:r>
              <a:rPr lang="en-US" altLang="zh-CN" baseline="-25000">
                <a:solidFill>
                  <a:srgbClr val="BE2C14"/>
                </a:solidFill>
                <a:effectLst>
                  <a:outerShdw blurRad="38100" dist="38100" dir="2700000" algn="tl">
                    <a:srgbClr val="C0C0C0"/>
                  </a:outerShdw>
                </a:effectLst>
              </a:rPr>
              <a:t>1</a:t>
            </a:r>
            <a:r>
              <a:rPr lang="en-US" altLang="zh-CN">
                <a:solidFill>
                  <a:srgbClr val="BE2C14"/>
                </a:solidFill>
                <a:effectLst>
                  <a:outerShdw blurRad="38100" dist="38100" dir="2700000" algn="tl">
                    <a:srgbClr val="C0C0C0"/>
                  </a:outerShdw>
                </a:effectLst>
              </a:rPr>
              <a:t>+c</a:t>
            </a:r>
            <a:r>
              <a:rPr lang="en-US" altLang="zh-CN" baseline="-25000">
                <a:solidFill>
                  <a:srgbClr val="BE2C14"/>
                </a:solidFill>
                <a:effectLst>
                  <a:outerShdw blurRad="38100" dist="38100" dir="2700000" algn="tl">
                    <a:srgbClr val="C0C0C0"/>
                  </a:outerShdw>
                </a:effectLst>
              </a:rPr>
              <a:t>2</a:t>
            </a:r>
          </a:p>
        </p:txBody>
      </p:sp>
    </p:spTree>
  </p:cSld>
  <p:clrMapOvr>
    <a:masterClrMapping/>
  </p:clrMapOvr>
  <p:transition>
    <p:push/>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64" name="Text Box 20"/>
          <p:cNvSpPr txBox="1">
            <a:spLocks noChangeArrowheads="1"/>
          </p:cNvSpPr>
          <p:nvPr/>
        </p:nvSpPr>
        <p:spPr bwMode="auto">
          <a:xfrm>
            <a:off x="879475" y="1339850"/>
            <a:ext cx="7437438" cy="968375"/>
          </a:xfrm>
          <a:prstGeom prst="rect">
            <a:avLst/>
          </a:prstGeom>
          <a:noFill/>
          <a:ln w="9525">
            <a:noFill/>
            <a:miter lim="800000"/>
            <a:headEnd/>
            <a:tailEnd/>
          </a:ln>
          <a:effectLst/>
        </p:spPr>
        <p:txBody>
          <a:bodyPr>
            <a:spAutoFit/>
          </a:bodyPr>
          <a:lstStyle/>
          <a:p>
            <a:pPr>
              <a:lnSpc>
                <a:spcPct val="120000"/>
              </a:lnSpc>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对</a:t>
            </a: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5.10</a:t>
            </a:r>
            <a:r>
              <a:rPr lang="zh-CN" altLang="en-US">
                <a:effectLst>
                  <a:outerShdw blurRad="38100" dist="38100" dir="2700000" algn="tl">
                    <a:srgbClr val="C0C0C0"/>
                  </a:outerShdw>
                </a:effectLst>
              </a:rPr>
              <a:t>的被控对象，考虑消除振铃现象的影响，试用大林控制算法设计数字控制器</a:t>
            </a:r>
            <a:r>
              <a:rPr lang="en-US" altLang="zh-CN">
                <a:effectLst>
                  <a:outerShdw blurRad="38100" dist="38100" dir="2700000" algn="tl">
                    <a:srgbClr val="C0C0C0"/>
                  </a:outerShdw>
                </a:effectLst>
              </a:rPr>
              <a:t>D(z).</a:t>
            </a:r>
          </a:p>
        </p:txBody>
      </p:sp>
      <p:graphicFrame>
        <p:nvGraphicFramePr>
          <p:cNvPr id="98306" name="Object 21"/>
          <p:cNvGraphicFramePr>
            <a:graphicFrameLocks noChangeAspect="1"/>
          </p:cNvGraphicFramePr>
          <p:nvPr/>
        </p:nvGraphicFramePr>
        <p:xfrm>
          <a:off x="2555875" y="2492375"/>
          <a:ext cx="3168650" cy="917575"/>
        </p:xfrm>
        <a:graphic>
          <a:graphicData uri="http://schemas.openxmlformats.org/presentationml/2006/ole">
            <mc:AlternateContent xmlns:mc="http://schemas.openxmlformats.org/markup-compatibility/2006">
              <mc:Choice xmlns:v="urn:schemas-microsoft-com:vml" Requires="v">
                <p:oleObj spid="_x0000_s98332" name="Equation" r:id="rId3" imgW="1548728" imgH="444307" progId="Equation.DSMT4">
                  <p:embed/>
                </p:oleObj>
              </mc:Choice>
              <mc:Fallback>
                <p:oleObj name="Equation" r:id="rId3" imgW="1548728" imgH="444307"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492375"/>
                        <a:ext cx="31686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6" name="Text Box 22"/>
          <p:cNvSpPr txBox="1">
            <a:spLocks noChangeArrowheads="1"/>
          </p:cNvSpPr>
          <p:nvPr/>
        </p:nvSpPr>
        <p:spPr bwMode="auto">
          <a:xfrm>
            <a:off x="1023938" y="3644900"/>
            <a:ext cx="7364412"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effectLst>
                  <a:outerShdw blurRad="38100" dist="38100" dir="2700000" algn="tl">
                    <a:srgbClr val="C0C0C0"/>
                  </a:outerShdw>
                </a:effectLst>
              </a:rPr>
              <a:t>根据</a:t>
            </a: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5.10</a:t>
            </a:r>
            <a:r>
              <a:rPr lang="zh-CN" altLang="en-US">
                <a:effectLst>
                  <a:outerShdw blurRad="38100" dist="38100" dir="2700000" algn="tl">
                    <a:srgbClr val="C0C0C0"/>
                  </a:outerShdw>
                </a:effectLst>
              </a:rPr>
              <a:t>，数字控制器传递函数模型为：</a:t>
            </a:r>
          </a:p>
        </p:txBody>
      </p:sp>
      <p:sp>
        <p:nvSpPr>
          <p:cNvPr id="134168" name="Rectangle 24"/>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8307" name="Object 23"/>
          <p:cNvGraphicFramePr>
            <a:graphicFrameLocks noChangeAspect="1"/>
          </p:cNvGraphicFramePr>
          <p:nvPr/>
        </p:nvGraphicFramePr>
        <p:xfrm>
          <a:off x="1331913" y="4292600"/>
          <a:ext cx="6840537" cy="984250"/>
        </p:xfrm>
        <a:graphic>
          <a:graphicData uri="http://schemas.openxmlformats.org/presentationml/2006/ole">
            <mc:AlternateContent xmlns:mc="http://schemas.openxmlformats.org/markup-compatibility/2006">
              <mc:Choice xmlns:v="urn:schemas-microsoft-com:vml" Requires="v">
                <p:oleObj spid="_x0000_s98333" name="Equation" r:id="rId5" imgW="3149600" imgH="444500" progId="Equation.DSMT4">
                  <p:embed/>
                </p:oleObj>
              </mc:Choice>
              <mc:Fallback>
                <p:oleObj name="Equation" r:id="rId5" imgW="3149600" imgH="4445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292600"/>
                        <a:ext cx="684053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69" name="Line 25"/>
          <p:cNvSpPr>
            <a:spLocks noChangeShapeType="1"/>
          </p:cNvSpPr>
          <p:nvPr/>
        </p:nvSpPr>
        <p:spPr bwMode="auto">
          <a:xfrm>
            <a:off x="2484438" y="5373688"/>
            <a:ext cx="1727200" cy="0"/>
          </a:xfrm>
          <a:prstGeom prst="line">
            <a:avLst/>
          </a:prstGeom>
          <a:noFill/>
          <a:ln w="2857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4170" name="Text Box 26"/>
          <p:cNvSpPr txBox="1">
            <a:spLocks noChangeArrowheads="1"/>
          </p:cNvSpPr>
          <p:nvPr/>
        </p:nvSpPr>
        <p:spPr bwMode="auto">
          <a:xfrm>
            <a:off x="2268538" y="5516563"/>
            <a:ext cx="3692525" cy="396875"/>
          </a:xfrm>
          <a:prstGeom prst="rect">
            <a:avLst/>
          </a:prstGeom>
          <a:noFill/>
          <a:ln w="9525">
            <a:noFill/>
            <a:miter lim="800000"/>
            <a:headEnd/>
            <a:tailEnd/>
          </a:ln>
          <a:effectLst/>
        </p:spPr>
        <p:txBody>
          <a:bodyPr>
            <a:spAutoFit/>
          </a:bodyPr>
          <a:lstStyle/>
          <a:p>
            <a:pPr>
              <a:defRPr/>
            </a:pPr>
            <a:r>
              <a:rPr lang="zh-CN" altLang="en-US" sz="2000">
                <a:solidFill>
                  <a:srgbClr val="BE2C14"/>
                </a:solidFill>
                <a:effectLst>
                  <a:outerShdw blurRad="38100" dist="38100" dir="2700000" algn="tl">
                    <a:srgbClr val="C0C0C0"/>
                  </a:outerShdw>
                </a:effectLst>
              </a:rPr>
              <a:t>振铃因子，令</a:t>
            </a:r>
            <a:r>
              <a:rPr lang="en-US" altLang="zh-CN" sz="2000">
                <a:solidFill>
                  <a:srgbClr val="BE2C14"/>
                </a:solidFill>
                <a:effectLst>
                  <a:outerShdw blurRad="38100" dist="38100" dir="2700000" algn="tl">
                    <a:srgbClr val="C0C0C0"/>
                  </a:outerShdw>
                </a:effectLst>
              </a:rPr>
              <a:t>z=1</a:t>
            </a:r>
          </a:p>
        </p:txBody>
      </p:sp>
    </p:spTree>
  </p:cSld>
  <p:clrMapOvr>
    <a:masterClrMapping/>
  </p:clrMapOvr>
  <p:transition>
    <p:push/>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9" name="Rectangle 11"/>
          <p:cNvSpPr>
            <a:spLocks noChangeArrowheads="1"/>
          </p:cNvSpPr>
          <p:nvPr/>
        </p:nvSpPr>
        <p:spPr bwMode="auto">
          <a:xfrm>
            <a:off x="0" y="30051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9330" name="Object 10"/>
          <p:cNvGraphicFramePr>
            <a:graphicFrameLocks noChangeAspect="1"/>
          </p:cNvGraphicFramePr>
          <p:nvPr/>
        </p:nvGraphicFramePr>
        <p:xfrm>
          <a:off x="1187450" y="2314575"/>
          <a:ext cx="5832475" cy="2266950"/>
        </p:xfrm>
        <a:graphic>
          <a:graphicData uri="http://schemas.openxmlformats.org/presentationml/2006/ole">
            <mc:AlternateContent xmlns:mc="http://schemas.openxmlformats.org/markup-compatibility/2006">
              <mc:Choice xmlns:v="urn:schemas-microsoft-com:vml" Requires="v">
                <p:oleObj spid="_x0000_s99343" name="Equation" r:id="rId3" imgW="2882900" imgH="1104900" progId="Equation.DSMT4">
                  <p:embed/>
                </p:oleObj>
              </mc:Choice>
              <mc:Fallback>
                <p:oleObj name="Equation" r:id="rId3" imgW="2882900" imgH="11049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314575"/>
                        <a:ext cx="5832475" cy="226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20" name="Text Box 12"/>
          <p:cNvSpPr txBox="1">
            <a:spLocks noChangeArrowheads="1"/>
          </p:cNvSpPr>
          <p:nvPr/>
        </p:nvSpPr>
        <p:spPr bwMode="auto">
          <a:xfrm>
            <a:off x="1239838" y="1412875"/>
            <a:ext cx="599598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于是控制器传递函数模型变为：</a:t>
            </a:r>
          </a:p>
        </p:txBody>
      </p:sp>
      <p:sp>
        <p:nvSpPr>
          <p:cNvPr id="145422" name="Line 14"/>
          <p:cNvSpPr>
            <a:spLocks noChangeShapeType="1"/>
          </p:cNvSpPr>
          <p:nvPr/>
        </p:nvSpPr>
        <p:spPr bwMode="auto">
          <a:xfrm>
            <a:off x="2484438" y="3213100"/>
            <a:ext cx="647700" cy="0"/>
          </a:xfrm>
          <a:prstGeom prst="line">
            <a:avLst/>
          </a:prstGeom>
          <a:noFill/>
          <a:ln w="381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6438"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pic>
        <p:nvPicPr>
          <p:cNvPr id="164868" name="Picture 9"/>
          <p:cNvPicPr>
            <a:picLocks noChangeAspect="1" noChangeArrowheads="1"/>
          </p:cNvPicPr>
          <p:nvPr/>
        </p:nvPicPr>
        <p:blipFill>
          <a:blip r:embed="rId2" cstate="print"/>
          <a:srcRect/>
          <a:stretch>
            <a:fillRect/>
          </a:stretch>
        </p:blipFill>
        <p:spPr bwMode="auto">
          <a:xfrm>
            <a:off x="611188" y="2349500"/>
            <a:ext cx="7596187" cy="2647950"/>
          </a:xfrm>
          <a:prstGeom prst="rect">
            <a:avLst/>
          </a:prstGeom>
          <a:noFill/>
          <a:ln w="9525">
            <a:noFill/>
            <a:miter lim="800000"/>
            <a:headEnd/>
            <a:tailEnd/>
          </a:ln>
        </p:spPr>
      </p:pic>
      <p:sp>
        <p:nvSpPr>
          <p:cNvPr id="146442" name="Text Box 10"/>
          <p:cNvSpPr txBox="1">
            <a:spLocks noChangeArrowheads="1"/>
          </p:cNvSpPr>
          <p:nvPr/>
        </p:nvSpPr>
        <p:spPr bwMode="auto">
          <a:xfrm>
            <a:off x="611188" y="1341438"/>
            <a:ext cx="8208962"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令振铃因子</a:t>
            </a:r>
            <a:r>
              <a:rPr lang="en-US" altLang="zh-CN">
                <a:solidFill>
                  <a:schemeClr val="accent2"/>
                </a:solidFill>
                <a:effectLst>
                  <a:outerShdw blurRad="38100" dist="38100" dir="2700000" algn="tl">
                    <a:srgbClr val="C0C0C0"/>
                  </a:outerShdw>
                </a:effectLst>
              </a:rPr>
              <a:t>z=1</a:t>
            </a:r>
            <a:r>
              <a:rPr lang="zh-CN" altLang="en-US">
                <a:solidFill>
                  <a:schemeClr val="accent2"/>
                </a:solidFill>
                <a:effectLst>
                  <a:outerShdw blurRad="38100" dist="38100" dir="2700000" algn="tl">
                    <a:srgbClr val="C0C0C0"/>
                  </a:outerShdw>
                </a:effectLst>
              </a:rPr>
              <a:t>后系统的控制信号和输出信号曲线</a:t>
            </a:r>
            <a:r>
              <a:rPr lang="en-US" altLang="zh-CN">
                <a:solidFill>
                  <a:schemeClr val="accent2"/>
                </a:solidFill>
                <a:effectLst>
                  <a:outerShdw blurRad="38100" dist="38100" dir="2700000" algn="tl">
                    <a:srgbClr val="C0C0C0"/>
                  </a:outerShdw>
                </a:effectLst>
              </a:rPr>
              <a:t>:</a:t>
            </a:r>
          </a:p>
        </p:txBody>
      </p:sp>
      <p:sp>
        <p:nvSpPr>
          <p:cNvPr id="146443" name="Text Box 11"/>
          <p:cNvSpPr txBox="1">
            <a:spLocks noChangeArrowheads="1"/>
          </p:cNvSpPr>
          <p:nvPr/>
        </p:nvSpPr>
        <p:spPr bwMode="auto">
          <a:xfrm>
            <a:off x="879475" y="5156200"/>
            <a:ext cx="5387975" cy="822325"/>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效果：</a:t>
            </a:r>
            <a:r>
              <a:rPr lang="zh-CN" altLang="en-US">
                <a:solidFill>
                  <a:srgbClr val="BE2C14"/>
                </a:solidFill>
                <a:effectLst>
                  <a:outerShdw blurRad="38100" dist="38100" dir="2700000" algn="tl">
                    <a:srgbClr val="C0C0C0"/>
                  </a:outerShdw>
                </a:effectLst>
              </a:rPr>
              <a:t>消除了振铃现象</a:t>
            </a:r>
          </a:p>
          <a:p>
            <a:pPr>
              <a:defRPr/>
            </a:pPr>
            <a:r>
              <a:rPr lang="zh-CN" altLang="en-US">
                <a:solidFill>
                  <a:srgbClr val="BE2C14"/>
                </a:solidFill>
                <a:effectLst>
                  <a:outerShdw blurRad="38100" dist="38100" dir="2700000" algn="tl">
                    <a:srgbClr val="C0C0C0"/>
                  </a:outerShdw>
                </a:effectLst>
              </a:rPr>
              <a:t>            出现了超调，过渡过程时间变长</a:t>
            </a:r>
          </a:p>
        </p:txBody>
      </p:sp>
      <p:sp>
        <p:nvSpPr>
          <p:cNvPr id="146444" name="Line 12"/>
          <p:cNvSpPr>
            <a:spLocks noChangeShapeType="1"/>
          </p:cNvSpPr>
          <p:nvPr/>
        </p:nvSpPr>
        <p:spPr bwMode="auto">
          <a:xfrm>
            <a:off x="4211638" y="3225800"/>
            <a:ext cx="4392612" cy="0"/>
          </a:xfrm>
          <a:prstGeom prst="line">
            <a:avLst/>
          </a:prstGeom>
          <a:noFill/>
          <a:ln w="952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6445" name="Line 13"/>
          <p:cNvSpPr>
            <a:spLocks noChangeShapeType="1"/>
          </p:cNvSpPr>
          <p:nvPr/>
        </p:nvSpPr>
        <p:spPr bwMode="auto">
          <a:xfrm flipV="1">
            <a:off x="4643438" y="3213100"/>
            <a:ext cx="1944687" cy="2232025"/>
          </a:xfrm>
          <a:prstGeom prst="line">
            <a:avLst/>
          </a:prstGeom>
          <a:noFill/>
          <a:ln w="9525">
            <a:solidFill>
              <a:srgbClr val="1E86B4"/>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6446" name="Line 14"/>
          <p:cNvSpPr>
            <a:spLocks noChangeShapeType="1"/>
          </p:cNvSpPr>
          <p:nvPr/>
        </p:nvSpPr>
        <p:spPr bwMode="auto">
          <a:xfrm>
            <a:off x="1908175" y="5949950"/>
            <a:ext cx="1511300" cy="0"/>
          </a:xfrm>
          <a:prstGeom prst="line">
            <a:avLst/>
          </a:prstGeom>
          <a:noFill/>
          <a:ln w="1905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6447" name="Line 15"/>
          <p:cNvSpPr>
            <a:spLocks noChangeShapeType="1"/>
          </p:cNvSpPr>
          <p:nvPr/>
        </p:nvSpPr>
        <p:spPr bwMode="auto">
          <a:xfrm flipH="1" flipV="1">
            <a:off x="1908175" y="4365625"/>
            <a:ext cx="719138" cy="792163"/>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59"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60" name="Rectangle 4"/>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61" name="Rectangle 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62"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63"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65" name="Rectangle 9"/>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71" name="Rectangle 1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76" name="Text Box 20"/>
          <p:cNvSpPr txBox="1">
            <a:spLocks noChangeArrowheads="1"/>
          </p:cNvSpPr>
          <p:nvPr/>
        </p:nvSpPr>
        <p:spPr bwMode="auto">
          <a:xfrm>
            <a:off x="179388" y="260350"/>
            <a:ext cx="8964612" cy="641350"/>
          </a:xfrm>
          <a:prstGeom prst="rect">
            <a:avLst/>
          </a:prstGeom>
          <a:noFill/>
          <a:ln w="9525">
            <a:noFill/>
            <a:miter lim="800000"/>
            <a:headEnd/>
            <a:tailEnd/>
          </a:ln>
          <a:effectLst/>
        </p:spPr>
        <p:txBody>
          <a:bodyPr>
            <a:spAutoFit/>
          </a:bodyPr>
          <a:lstStyle/>
          <a:p>
            <a:pPr>
              <a:defRPr/>
            </a:pPr>
            <a:r>
              <a:rPr kumimoji="0" lang="en-US" altLang="zh-CN" sz="3600">
                <a:solidFill>
                  <a:srgbClr val="FF0000"/>
                </a:solidFill>
                <a:effectLst>
                  <a:outerShdw blurRad="38100" dist="38100" dir="2700000" algn="tl">
                    <a:srgbClr val="C0C0C0"/>
                  </a:outerShdw>
                </a:effectLst>
                <a:latin typeface="Arial" charset="0"/>
                <a:ea typeface="方正大黑简体" pitchFamily="2" charset="-122"/>
              </a:rPr>
              <a:t>5.6 </a:t>
            </a:r>
            <a:r>
              <a:rPr kumimoji="0" lang="zh-CN" altLang="en-US" sz="3600">
                <a:solidFill>
                  <a:srgbClr val="FF0000"/>
                </a:solidFill>
                <a:effectLst>
                  <a:outerShdw blurRad="38100" dist="38100" dir="2700000" algn="tl">
                    <a:srgbClr val="C0C0C0"/>
                  </a:outerShdw>
                </a:effectLst>
                <a:latin typeface="Arial" charset="0"/>
                <a:ea typeface="方正大黑简体" pitchFamily="2" charset="-122"/>
              </a:rPr>
              <a:t>大林算法工程应用中关键参数的选择</a:t>
            </a:r>
          </a:p>
        </p:txBody>
      </p:sp>
      <p:sp>
        <p:nvSpPr>
          <p:cNvPr id="147477" name="Rectangle 2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78" name="Rectangle 22"/>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79" name="Rectangle 23"/>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80" name="Rectangle 2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81" name="Rectangle 2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82" name="Rectangle 26"/>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83" name="Rectangle 27"/>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7484" name="Text Box 28"/>
          <p:cNvSpPr txBox="1">
            <a:spLocks noChangeArrowheads="1"/>
          </p:cNvSpPr>
          <p:nvPr/>
        </p:nvSpPr>
        <p:spPr bwMode="auto">
          <a:xfrm>
            <a:off x="395288" y="1360488"/>
            <a:ext cx="8748712" cy="519112"/>
          </a:xfrm>
          <a:prstGeom prst="rect">
            <a:avLst/>
          </a:prstGeom>
          <a:noFill/>
          <a:ln w="9525">
            <a:noFill/>
            <a:miter lim="800000"/>
            <a:headEnd/>
            <a:tailEnd/>
          </a:ln>
          <a:effectLst/>
        </p:spPr>
        <p:txBody>
          <a:bodyPr>
            <a:spAutoFit/>
          </a:bodyPr>
          <a:lstStyle/>
          <a:p>
            <a:pPr>
              <a:defRPr/>
            </a:pPr>
            <a:r>
              <a:rPr lang="zh-CN" altLang="en-US" sz="2800">
                <a:solidFill>
                  <a:schemeClr val="accent2"/>
                </a:solidFill>
                <a:effectLst>
                  <a:outerShdw blurRad="38100" dist="38100" dir="2700000" algn="tl">
                    <a:srgbClr val="C0C0C0"/>
                  </a:outerShdw>
                </a:effectLst>
              </a:rPr>
              <a:t>大林算法在实际应用过程中常面临的问题：</a:t>
            </a:r>
          </a:p>
        </p:txBody>
      </p:sp>
      <p:sp>
        <p:nvSpPr>
          <p:cNvPr id="147485" name="Text Box 29"/>
          <p:cNvSpPr txBox="1">
            <a:spLocks noChangeArrowheads="1"/>
          </p:cNvSpPr>
          <p:nvPr/>
        </p:nvSpPr>
        <p:spPr bwMode="auto">
          <a:xfrm>
            <a:off x="1095375" y="2276475"/>
            <a:ext cx="5132388"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振铃现象：</a:t>
            </a:r>
            <a:r>
              <a:rPr lang="zh-CN" altLang="en-US">
                <a:effectLst>
                  <a:outerShdw blurRad="38100" dist="38100" dir="2700000" algn="tl">
                    <a:srgbClr val="C0C0C0"/>
                  </a:outerShdw>
                </a:effectLst>
              </a:rPr>
              <a:t>控制量振荡</a:t>
            </a:r>
          </a:p>
        </p:txBody>
      </p:sp>
      <p:sp>
        <p:nvSpPr>
          <p:cNvPr id="147486" name="Text Box 30"/>
          <p:cNvSpPr txBox="1">
            <a:spLocks noChangeArrowheads="1"/>
          </p:cNvSpPr>
          <p:nvPr/>
        </p:nvSpPr>
        <p:spPr bwMode="auto">
          <a:xfrm>
            <a:off x="1116013" y="3068638"/>
            <a:ext cx="8027987"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分数时滞：</a:t>
            </a:r>
            <a:r>
              <a:rPr lang="zh-CN" altLang="en-US">
                <a:solidFill>
                  <a:schemeClr val="accent2"/>
                </a:solidFill>
                <a:effectLst>
                  <a:outerShdw blurRad="38100" dist="38100" dir="2700000" algn="tl">
                    <a:srgbClr val="C0C0C0"/>
                  </a:outerShdw>
                </a:effectLst>
              </a:rPr>
              <a:t>时滞不是采样周期的整数倍</a:t>
            </a:r>
          </a:p>
        </p:txBody>
      </p:sp>
      <p:sp>
        <p:nvSpPr>
          <p:cNvPr id="147487" name="Line 31"/>
          <p:cNvSpPr>
            <a:spLocks noChangeShapeType="1"/>
          </p:cNvSpPr>
          <p:nvPr/>
        </p:nvSpPr>
        <p:spPr bwMode="auto">
          <a:xfrm>
            <a:off x="4572000" y="2565400"/>
            <a:ext cx="792163"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7488" name="Text Box 32"/>
          <p:cNvSpPr txBox="1">
            <a:spLocks noChangeArrowheads="1"/>
          </p:cNvSpPr>
          <p:nvPr/>
        </p:nvSpPr>
        <p:spPr bwMode="auto">
          <a:xfrm>
            <a:off x="5435600" y="2276475"/>
            <a:ext cx="37084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增加执行机构的磨损</a:t>
            </a:r>
          </a:p>
        </p:txBody>
      </p:sp>
      <p:sp>
        <p:nvSpPr>
          <p:cNvPr id="147489" name="Line 33"/>
          <p:cNvSpPr>
            <a:spLocks noChangeShapeType="1"/>
          </p:cNvSpPr>
          <p:nvPr/>
        </p:nvSpPr>
        <p:spPr bwMode="auto">
          <a:xfrm>
            <a:off x="1763713" y="3933825"/>
            <a:ext cx="792162"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7490" name="Text Box 34"/>
          <p:cNvSpPr txBox="1">
            <a:spLocks noChangeArrowheads="1"/>
          </p:cNvSpPr>
          <p:nvPr/>
        </p:nvSpPr>
        <p:spPr bwMode="auto">
          <a:xfrm>
            <a:off x="2627313" y="3716338"/>
            <a:ext cx="63373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控制效果严重恶化，甚至使系统不稳定</a:t>
            </a:r>
          </a:p>
        </p:txBody>
      </p:sp>
      <p:sp>
        <p:nvSpPr>
          <p:cNvPr id="147491" name="Text Box 35"/>
          <p:cNvSpPr txBox="1">
            <a:spLocks noChangeArrowheads="1"/>
          </p:cNvSpPr>
          <p:nvPr/>
        </p:nvSpPr>
        <p:spPr bwMode="auto">
          <a:xfrm>
            <a:off x="1239838" y="4364038"/>
            <a:ext cx="6716712" cy="968375"/>
          </a:xfrm>
          <a:prstGeom prst="rect">
            <a:avLst/>
          </a:prstGeom>
          <a:noFill/>
          <a:ln w="9525">
            <a:noFill/>
            <a:miter lim="800000"/>
            <a:headEnd/>
            <a:tailEnd/>
          </a:ln>
          <a:effectLst/>
        </p:spPr>
        <p:txBody>
          <a:bodyPr>
            <a:spAutoFit/>
          </a:bodyPr>
          <a:lstStyle/>
          <a:p>
            <a:pPr>
              <a:lnSpc>
                <a:spcPct val="120000"/>
              </a:lnSpc>
              <a:defRPr/>
            </a:pPr>
            <a:r>
              <a:rPr lang="zh-CN" altLang="en-US">
                <a:solidFill>
                  <a:srgbClr val="1E86B4"/>
                </a:solidFill>
                <a:effectLst>
                  <a:outerShdw blurRad="38100" dist="38100" dir="2700000" algn="tl">
                    <a:srgbClr val="C0C0C0"/>
                  </a:outerShdw>
                </a:effectLst>
              </a:rPr>
              <a:t>原因分析：</a:t>
            </a:r>
            <a:r>
              <a:rPr lang="zh-CN" altLang="en-US">
                <a:effectLst>
                  <a:outerShdw blurRad="38100" dist="38100" dir="2700000" algn="tl">
                    <a:srgbClr val="C0C0C0"/>
                  </a:outerShdw>
                </a:effectLst>
              </a:rPr>
              <a:t>大林算法是在时滞常数等于采样周期的整数倍的情况下推导得到的</a:t>
            </a:r>
          </a:p>
        </p:txBody>
      </p:sp>
    </p:spTree>
  </p:cSld>
  <p:clrMapOvr>
    <a:masterClrMapping/>
  </p:clrMapOvr>
  <p:transition>
    <p:push/>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9" name="Text Box 19"/>
          <p:cNvSpPr txBox="1">
            <a:spLocks noChangeArrowheads="1"/>
          </p:cNvSpPr>
          <p:nvPr/>
        </p:nvSpPr>
        <p:spPr bwMode="auto">
          <a:xfrm>
            <a:off x="1042988" y="1774825"/>
            <a:ext cx="4340225"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解决方法：</a:t>
            </a:r>
          </a:p>
        </p:txBody>
      </p:sp>
      <p:sp>
        <p:nvSpPr>
          <p:cNvPr id="148503" name="Text Box 23"/>
          <p:cNvSpPr txBox="1">
            <a:spLocks noChangeArrowheads="1"/>
          </p:cNvSpPr>
          <p:nvPr/>
        </p:nvSpPr>
        <p:spPr bwMode="auto">
          <a:xfrm>
            <a:off x="990600" y="2763838"/>
            <a:ext cx="1871663" cy="2465387"/>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选择合适的</a:t>
            </a:r>
            <a:r>
              <a:rPr lang="zh-CN" altLang="en-US">
                <a:solidFill>
                  <a:srgbClr val="BE2C14"/>
                </a:solidFill>
                <a:effectLst>
                  <a:outerShdw blurRad="38100" dist="38100" dir="2700000" algn="tl">
                    <a:srgbClr val="C0C0C0"/>
                  </a:outerShdw>
                </a:effectLst>
              </a:rPr>
              <a:t>采样周期 </a:t>
            </a:r>
            <a:r>
              <a:rPr lang="en-US" altLang="zh-CN">
                <a:solidFill>
                  <a:srgbClr val="BE2C14"/>
                </a:solidFill>
                <a:effectLst>
                  <a:outerShdw blurRad="38100" dist="38100" dir="2700000" algn="tl">
                    <a:srgbClr val="C0C0C0"/>
                  </a:outerShdw>
                </a:effectLst>
              </a:rPr>
              <a:t>T</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和</a:t>
            </a:r>
            <a:r>
              <a:rPr lang="zh-CN" altLang="en-US">
                <a:solidFill>
                  <a:srgbClr val="BE2C14"/>
                </a:solidFill>
                <a:effectLst>
                  <a:outerShdw blurRad="38100" dist="38100" dir="2700000" algn="tl">
                    <a:srgbClr val="C0C0C0"/>
                  </a:outerShdw>
                </a:effectLst>
              </a:rPr>
              <a:t>闭环系统时间常数 </a:t>
            </a:r>
            <a:r>
              <a:rPr lang="en-US" altLang="zh-CN">
                <a:solidFill>
                  <a:srgbClr val="BE2C14"/>
                </a:solidFill>
                <a:effectLst>
                  <a:outerShdw blurRad="38100" dist="38100" dir="2700000" algn="tl">
                    <a:srgbClr val="C0C0C0"/>
                  </a:outerShdw>
                </a:effectLst>
              </a:rPr>
              <a:t>T</a:t>
            </a:r>
            <a:r>
              <a:rPr lang="en-US" altLang="zh-CN" baseline="-25000">
                <a:solidFill>
                  <a:srgbClr val="BE2C14"/>
                </a:solidFill>
                <a:effectLst>
                  <a:outerShdw blurRad="38100" dist="38100" dir="2700000" algn="tl">
                    <a:srgbClr val="C0C0C0"/>
                  </a:outerShdw>
                </a:effectLst>
              </a:rPr>
              <a:t>0</a:t>
            </a:r>
            <a:r>
              <a:rPr lang="zh-CN" altLang="en-US">
                <a:effectLst>
                  <a:outerShdw blurRad="38100" dist="38100" dir="2700000" algn="tl">
                    <a:srgbClr val="C0C0C0"/>
                  </a:outerShdw>
                </a:effectLst>
              </a:rPr>
              <a:t>的方法</a:t>
            </a:r>
          </a:p>
        </p:txBody>
      </p:sp>
      <p:sp>
        <p:nvSpPr>
          <p:cNvPr id="148505" name="Line 25"/>
          <p:cNvSpPr>
            <a:spLocks noChangeShapeType="1"/>
          </p:cNvSpPr>
          <p:nvPr/>
        </p:nvSpPr>
        <p:spPr bwMode="auto">
          <a:xfrm>
            <a:off x="2935288" y="4203700"/>
            <a:ext cx="719137" cy="792163"/>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8506" name="Text Box 26"/>
          <p:cNvSpPr txBox="1">
            <a:spLocks noChangeArrowheads="1"/>
          </p:cNvSpPr>
          <p:nvPr/>
        </p:nvSpPr>
        <p:spPr bwMode="auto">
          <a:xfrm>
            <a:off x="3851275" y="2835275"/>
            <a:ext cx="2827338"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削弱</a:t>
            </a:r>
            <a:r>
              <a:rPr lang="zh-CN" altLang="en-US">
                <a:effectLst>
                  <a:outerShdw blurRad="38100" dist="38100" dir="2700000" algn="tl">
                    <a:srgbClr val="C0C0C0"/>
                  </a:outerShdw>
                </a:effectLst>
              </a:rPr>
              <a:t>振铃现象</a:t>
            </a:r>
          </a:p>
        </p:txBody>
      </p:sp>
      <p:sp>
        <p:nvSpPr>
          <p:cNvPr id="148507" name="Text Box 27"/>
          <p:cNvSpPr txBox="1">
            <a:spLocks noChangeArrowheads="1"/>
          </p:cNvSpPr>
          <p:nvPr/>
        </p:nvSpPr>
        <p:spPr bwMode="auto">
          <a:xfrm>
            <a:off x="3851275" y="4706938"/>
            <a:ext cx="354806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解决</a:t>
            </a:r>
            <a:r>
              <a:rPr lang="zh-CN" altLang="en-US">
                <a:effectLst>
                  <a:outerShdw blurRad="38100" dist="38100" dir="2700000" algn="tl">
                    <a:srgbClr val="C0C0C0"/>
                  </a:outerShdw>
                </a:effectLst>
              </a:rPr>
              <a:t>分数时滞问题</a:t>
            </a:r>
          </a:p>
        </p:txBody>
      </p:sp>
      <p:sp>
        <p:nvSpPr>
          <p:cNvPr id="148509" name="Text Box 29"/>
          <p:cNvSpPr txBox="1">
            <a:spLocks noChangeArrowheads="1"/>
          </p:cNvSpPr>
          <p:nvPr/>
        </p:nvSpPr>
        <p:spPr bwMode="auto">
          <a:xfrm>
            <a:off x="4570413" y="3552825"/>
            <a:ext cx="4268787" cy="396875"/>
          </a:xfrm>
          <a:prstGeom prst="rect">
            <a:avLst/>
          </a:prstGeom>
          <a:noFill/>
          <a:ln w="9525">
            <a:noFill/>
            <a:miter lim="800000"/>
            <a:headEnd/>
            <a:tailEnd/>
          </a:ln>
          <a:effectLst/>
        </p:spPr>
        <p:txBody>
          <a:bodyPr>
            <a:spAutoFit/>
          </a:bodyPr>
          <a:lstStyle/>
          <a:p>
            <a:pPr>
              <a:defRPr/>
            </a:pPr>
            <a:r>
              <a:rPr lang="zh-CN" altLang="en-US" sz="2000">
                <a:solidFill>
                  <a:srgbClr val="1E86B4"/>
                </a:solidFill>
                <a:effectLst>
                  <a:outerShdw blurRad="38100" dist="38100" dir="2700000" algn="tl">
                    <a:srgbClr val="C0C0C0"/>
                  </a:outerShdw>
                </a:effectLst>
              </a:rPr>
              <a:t>消除方法：</a:t>
            </a:r>
            <a:r>
              <a:rPr lang="zh-CN" altLang="en-US" sz="2000">
                <a:effectLst>
                  <a:outerShdw blurRad="38100" dist="38100" dir="2700000" algn="tl">
                    <a:srgbClr val="C0C0C0"/>
                  </a:outerShdw>
                </a:effectLst>
              </a:rPr>
              <a:t>令振铃因子中</a:t>
            </a:r>
            <a:r>
              <a:rPr lang="en-US" altLang="zh-CN" sz="2000">
                <a:effectLst>
                  <a:outerShdw blurRad="38100" dist="38100" dir="2700000" algn="tl">
                    <a:srgbClr val="C0C0C0"/>
                  </a:outerShdw>
                </a:effectLst>
              </a:rPr>
              <a:t>z=1</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5" name="Text Box 13"/>
          <p:cNvSpPr txBox="1">
            <a:spLocks noChangeArrowheads="1"/>
          </p:cNvSpPr>
          <p:nvPr/>
        </p:nvSpPr>
        <p:spPr bwMode="auto">
          <a:xfrm>
            <a:off x="990600" y="1508125"/>
            <a:ext cx="466090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于是得到系统误差为：</a:t>
            </a:r>
          </a:p>
        </p:txBody>
      </p:sp>
      <p:graphicFrame>
        <p:nvGraphicFramePr>
          <p:cNvPr id="7170" name="Object 14"/>
          <p:cNvGraphicFramePr>
            <a:graphicFrameLocks noChangeAspect="1"/>
          </p:cNvGraphicFramePr>
          <p:nvPr/>
        </p:nvGraphicFramePr>
        <p:xfrm>
          <a:off x="863600" y="2349500"/>
          <a:ext cx="6762750" cy="792163"/>
        </p:xfrm>
        <a:graphic>
          <a:graphicData uri="http://schemas.openxmlformats.org/presentationml/2006/ole">
            <mc:AlternateContent xmlns:mc="http://schemas.openxmlformats.org/markup-compatibility/2006">
              <mc:Choice xmlns:v="urn:schemas-microsoft-com:vml" Requires="v">
                <p:oleObj spid="_x0000_s7196" name="Equation" r:id="rId3" imgW="65869200" imgH="7714800" progId="Equation.DSMT4">
                  <p:embed/>
                </p:oleObj>
              </mc:Choice>
              <mc:Fallback>
                <p:oleObj name="Equation" r:id="rId3" imgW="65869200" imgH="7714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349500"/>
                        <a:ext cx="6762750" cy="792163"/>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7173" name="Text Box 15"/>
          <p:cNvSpPr txBox="1">
            <a:spLocks noChangeArrowheads="1"/>
          </p:cNvSpPr>
          <p:nvPr/>
        </p:nvSpPr>
        <p:spPr bwMode="auto">
          <a:xfrm>
            <a:off x="7885113" y="2565400"/>
            <a:ext cx="768350" cy="366713"/>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5</a:t>
            </a:r>
            <a:r>
              <a:rPr kumimoji="0" lang="zh-CN" altLang="en-US" sz="1800" b="0">
                <a:solidFill>
                  <a:srgbClr val="000000"/>
                </a:solidFill>
                <a:latin typeface="Arial" charset="0"/>
              </a:rPr>
              <a:t>）</a:t>
            </a:r>
          </a:p>
        </p:txBody>
      </p:sp>
      <p:sp>
        <p:nvSpPr>
          <p:cNvPr id="38928" name="Text Box 16"/>
          <p:cNvSpPr txBox="1">
            <a:spLocks noChangeArrowheads="1"/>
          </p:cNvSpPr>
          <p:nvPr/>
        </p:nvSpPr>
        <p:spPr bwMode="auto">
          <a:xfrm>
            <a:off x="1042988" y="3422650"/>
            <a:ext cx="3673475"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系统稳态误差为：</a:t>
            </a:r>
          </a:p>
        </p:txBody>
      </p:sp>
      <p:graphicFrame>
        <p:nvGraphicFramePr>
          <p:cNvPr id="7171" name="Object 17"/>
          <p:cNvGraphicFramePr>
            <a:graphicFrameLocks noChangeAspect="1"/>
          </p:cNvGraphicFramePr>
          <p:nvPr/>
        </p:nvGraphicFramePr>
        <p:xfrm>
          <a:off x="900113" y="4292600"/>
          <a:ext cx="6618287" cy="792163"/>
        </p:xfrm>
        <a:graphic>
          <a:graphicData uri="http://schemas.openxmlformats.org/presentationml/2006/ole">
            <mc:AlternateContent xmlns:mc="http://schemas.openxmlformats.org/markup-compatibility/2006">
              <mc:Choice xmlns:v="urn:schemas-microsoft-com:vml" Requires="v">
                <p:oleObj spid="_x0000_s7197" name="Equation" r:id="rId5" imgW="64467720" imgH="7714800" progId="Equation.DSMT4">
                  <p:embed/>
                </p:oleObj>
              </mc:Choice>
              <mc:Fallback>
                <p:oleObj name="Equation" r:id="rId5" imgW="64467720" imgH="7714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292600"/>
                        <a:ext cx="6618287" cy="792163"/>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7175" name="Text Box 18"/>
          <p:cNvSpPr txBox="1">
            <a:spLocks noChangeArrowheads="1"/>
          </p:cNvSpPr>
          <p:nvPr/>
        </p:nvSpPr>
        <p:spPr bwMode="auto">
          <a:xfrm>
            <a:off x="7740650" y="4437063"/>
            <a:ext cx="768350" cy="366712"/>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6</a:t>
            </a:r>
            <a:r>
              <a:rPr kumimoji="0" lang="zh-CN" altLang="en-US" sz="1800" b="0">
                <a:solidFill>
                  <a:srgbClr val="000000"/>
                </a:solidFill>
                <a:latin typeface="Arial" charset="0"/>
              </a:rPr>
              <a:t>）</a:t>
            </a:r>
          </a:p>
        </p:txBody>
      </p:sp>
    </p:spTree>
  </p:cSld>
  <p:clrMapOvr>
    <a:masterClrMapping/>
  </p:clrMapOvr>
  <p:transition>
    <p:cover dir="l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49516" name="Text Box 12"/>
          <p:cNvSpPr txBox="1">
            <a:spLocks noChangeArrowheads="1"/>
          </p:cNvSpPr>
          <p:nvPr/>
        </p:nvSpPr>
        <p:spPr bwMode="auto">
          <a:xfrm>
            <a:off x="684213" y="1268413"/>
            <a:ext cx="7559675" cy="579437"/>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1</a:t>
            </a:r>
            <a:r>
              <a:rPr lang="zh-CN" altLang="en-US" sz="3200">
                <a:solidFill>
                  <a:schemeClr val="accent2"/>
                </a:solidFill>
                <a:effectLst>
                  <a:outerShdw blurRad="38100" dist="38100" dir="2700000" algn="tl">
                    <a:srgbClr val="C0C0C0"/>
                  </a:outerShdw>
                </a:effectLst>
              </a:rPr>
              <a:t>、解决振铃现象中关键参数的选择</a:t>
            </a:r>
          </a:p>
        </p:txBody>
      </p:sp>
      <p:sp>
        <p:nvSpPr>
          <p:cNvPr id="149517" name="Text Box 13"/>
          <p:cNvSpPr txBox="1">
            <a:spLocks noChangeArrowheads="1"/>
          </p:cNvSpPr>
          <p:nvPr/>
        </p:nvSpPr>
        <p:spPr bwMode="auto">
          <a:xfrm>
            <a:off x="1116013" y="2205038"/>
            <a:ext cx="2036762" cy="519112"/>
          </a:xfrm>
          <a:prstGeom prst="rect">
            <a:avLst/>
          </a:prstGeom>
          <a:noFill/>
          <a:ln w="9525">
            <a:noFill/>
            <a:miter lim="800000"/>
            <a:headEnd/>
            <a:tailEnd/>
          </a:ln>
          <a:effectLst/>
        </p:spPr>
        <p:txBody>
          <a:bodyPr>
            <a:spAutoFit/>
          </a:bodyPr>
          <a:lstStyle/>
          <a:p>
            <a:pPr>
              <a:defRPr/>
            </a:pPr>
            <a:r>
              <a:rPr lang="zh-CN" altLang="en-US" sz="2800">
                <a:solidFill>
                  <a:srgbClr val="BE2C14"/>
                </a:solidFill>
                <a:effectLst>
                  <a:outerShdw blurRad="38100" dist="38100" dir="2700000" algn="tl">
                    <a:srgbClr val="C0C0C0"/>
                  </a:outerShdw>
                </a:effectLst>
              </a:rPr>
              <a:t>目的：</a:t>
            </a:r>
          </a:p>
        </p:txBody>
      </p:sp>
      <p:sp>
        <p:nvSpPr>
          <p:cNvPr id="149518" name="Text Box 14"/>
          <p:cNvSpPr txBox="1">
            <a:spLocks noChangeArrowheads="1"/>
          </p:cNvSpPr>
          <p:nvPr/>
        </p:nvSpPr>
        <p:spPr bwMode="auto">
          <a:xfrm>
            <a:off x="1116013" y="2852738"/>
            <a:ext cx="7005637" cy="1041400"/>
          </a:xfrm>
          <a:prstGeom prst="rect">
            <a:avLst/>
          </a:prstGeom>
          <a:noFill/>
          <a:ln w="9525">
            <a:noFill/>
            <a:miter lim="800000"/>
            <a:headEnd/>
            <a:tailEnd/>
          </a:ln>
          <a:effectLst/>
        </p:spPr>
        <p:txBody>
          <a:bodyPr>
            <a:spAutoFit/>
          </a:bodyPr>
          <a:lstStyle/>
          <a:p>
            <a:pPr>
              <a:lnSpc>
                <a:spcPct val="13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在尽量削弱振铃幅度的同时，不希望系统的动态性能有太大的改变</a:t>
            </a:r>
          </a:p>
        </p:txBody>
      </p:sp>
    </p:spTree>
  </p:cSld>
  <p:clrMapOvr>
    <a:masterClrMapping/>
  </p:clrMapOvr>
  <p:transition>
    <p:push/>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43" name="Text Box 15"/>
          <p:cNvSpPr txBox="1">
            <a:spLocks noChangeArrowheads="1"/>
          </p:cNvSpPr>
          <p:nvPr/>
        </p:nvSpPr>
        <p:spPr bwMode="auto">
          <a:xfrm>
            <a:off x="1311275" y="1576388"/>
            <a:ext cx="6932613" cy="519112"/>
          </a:xfrm>
          <a:prstGeom prst="rect">
            <a:avLst/>
          </a:prstGeom>
          <a:noFill/>
          <a:ln w="9525">
            <a:noFill/>
            <a:miter lim="800000"/>
            <a:headEnd/>
            <a:tailEnd/>
          </a:ln>
          <a:effectLst/>
        </p:spPr>
        <p:txBody>
          <a:bodyPr>
            <a:spAutoFit/>
          </a:bodyPr>
          <a:lstStyle/>
          <a:p>
            <a:pPr>
              <a:defRPr/>
            </a:pPr>
            <a:r>
              <a:rPr lang="zh-CN" altLang="en-US" sz="2800">
                <a:solidFill>
                  <a:srgbClr val="BE2C14"/>
                </a:solidFill>
                <a:effectLst>
                  <a:outerShdw blurRad="38100" dist="38100" dir="2700000" algn="tl">
                    <a:srgbClr val="C0C0C0"/>
                  </a:outerShdw>
                </a:effectLst>
              </a:rPr>
              <a:t>与振铃幅度有关的参数</a:t>
            </a:r>
            <a:r>
              <a:rPr lang="en-US" altLang="zh-CN" sz="2800">
                <a:solidFill>
                  <a:srgbClr val="BE2C14"/>
                </a:solidFill>
                <a:effectLst>
                  <a:outerShdw blurRad="38100" dist="38100" dir="2700000" algn="tl">
                    <a:srgbClr val="C0C0C0"/>
                  </a:outerShdw>
                </a:effectLst>
              </a:rPr>
              <a:t>:</a:t>
            </a:r>
          </a:p>
        </p:txBody>
      </p:sp>
      <p:graphicFrame>
        <p:nvGraphicFramePr>
          <p:cNvPr id="100354" name="Object 16"/>
          <p:cNvGraphicFramePr>
            <a:graphicFrameLocks noChangeAspect="1"/>
          </p:cNvGraphicFramePr>
          <p:nvPr/>
        </p:nvGraphicFramePr>
        <p:xfrm>
          <a:off x="1403350" y="2276475"/>
          <a:ext cx="4968875" cy="1149350"/>
        </p:xfrm>
        <a:graphic>
          <a:graphicData uri="http://schemas.openxmlformats.org/presentationml/2006/ole">
            <mc:AlternateContent xmlns:mc="http://schemas.openxmlformats.org/markup-compatibility/2006">
              <mc:Choice xmlns:v="urn:schemas-microsoft-com:vml" Requires="v">
                <p:oleObj spid="_x0000_s100367" name="Equation" r:id="rId3" imgW="1892300" imgH="431800" progId="Equation.DSMT4">
                  <p:embed/>
                </p:oleObj>
              </mc:Choice>
              <mc:Fallback>
                <p:oleObj name="Equation" r:id="rId3" imgW="1892300" imgH="431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496887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0545" name="Text Box 17"/>
          <p:cNvSpPr txBox="1">
            <a:spLocks noChangeArrowheads="1"/>
          </p:cNvSpPr>
          <p:nvPr/>
        </p:nvSpPr>
        <p:spPr bwMode="auto">
          <a:xfrm>
            <a:off x="971550" y="3716338"/>
            <a:ext cx="777716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与</a:t>
            </a:r>
            <a:r>
              <a:rPr lang="en-US" altLang="zh-CN">
                <a:solidFill>
                  <a:schemeClr val="accent2"/>
                </a:solidFill>
                <a:effectLst>
                  <a:outerShdw blurRad="38100" dist="38100" dir="2700000" algn="tl">
                    <a:srgbClr val="C0C0C0"/>
                  </a:outerShdw>
                </a:effectLst>
              </a:rPr>
              <a:t>T</a:t>
            </a:r>
            <a:r>
              <a:rPr lang="en-US" altLang="zh-CN" baseline="-25000">
                <a:solidFill>
                  <a:schemeClr val="accent2"/>
                </a:solidFill>
                <a:effectLst>
                  <a:outerShdw blurRad="38100" dist="38100" dir="2700000" algn="tl">
                    <a:srgbClr val="C0C0C0"/>
                  </a:outerShdw>
                </a:effectLst>
              </a:rPr>
              <a:t>1</a:t>
            </a: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T</a:t>
            </a:r>
            <a:r>
              <a:rPr lang="en-US" altLang="zh-CN" baseline="-25000">
                <a:solidFill>
                  <a:schemeClr val="accent2"/>
                </a:solidFill>
                <a:effectLst>
                  <a:outerShdw blurRad="38100" dist="38100" dir="2700000" algn="tl">
                    <a:srgbClr val="C0C0C0"/>
                  </a:outerShdw>
                </a:effectLst>
              </a:rPr>
              <a:t>2</a:t>
            </a:r>
            <a:r>
              <a:rPr lang="zh-CN" altLang="en-US">
                <a:solidFill>
                  <a:schemeClr val="accent2"/>
                </a:solidFill>
                <a:effectLst>
                  <a:outerShdw blurRad="38100" dist="38100" dir="2700000" algn="tl">
                    <a:srgbClr val="C0C0C0"/>
                  </a:outerShdw>
                </a:effectLst>
              </a:rPr>
              <a:t>有关：</a:t>
            </a:r>
            <a:r>
              <a:rPr lang="zh-CN" altLang="en-US">
                <a:effectLst>
                  <a:outerShdw blurRad="38100" dist="38100" dir="2700000" algn="tl">
                    <a:srgbClr val="C0C0C0"/>
                  </a:outerShdw>
                </a:effectLst>
              </a:rPr>
              <a:t>被控对象固有参数，不能改变</a:t>
            </a:r>
          </a:p>
        </p:txBody>
      </p:sp>
      <p:sp>
        <p:nvSpPr>
          <p:cNvPr id="150546" name="Text Box 18"/>
          <p:cNvSpPr txBox="1">
            <a:spLocks noChangeArrowheads="1"/>
          </p:cNvSpPr>
          <p:nvPr/>
        </p:nvSpPr>
        <p:spPr bwMode="auto">
          <a:xfrm>
            <a:off x="1023938" y="4529138"/>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与</a:t>
            </a:r>
            <a:r>
              <a:rPr lang="en-US" altLang="zh-CN">
                <a:solidFill>
                  <a:schemeClr val="accent2"/>
                </a:solidFill>
                <a:effectLst>
                  <a:outerShdw blurRad="38100" dist="38100" dir="2700000" algn="tl">
                    <a:srgbClr val="C0C0C0"/>
                  </a:outerShdw>
                </a:effectLst>
              </a:rPr>
              <a:t>T</a:t>
            </a: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T</a:t>
            </a:r>
            <a:r>
              <a:rPr lang="en-US" altLang="zh-CN" baseline="-25000">
                <a:solidFill>
                  <a:schemeClr val="accent2"/>
                </a:solidFill>
                <a:effectLst>
                  <a:outerShdw blurRad="38100" dist="38100" dir="2700000" algn="tl">
                    <a:srgbClr val="C0C0C0"/>
                  </a:outerShdw>
                </a:effectLst>
              </a:rPr>
              <a:t>0</a:t>
            </a:r>
            <a:r>
              <a:rPr lang="zh-CN" altLang="en-US">
                <a:solidFill>
                  <a:schemeClr val="accent2"/>
                </a:solidFill>
                <a:effectLst>
                  <a:outerShdw blurRad="38100" dist="38100" dir="2700000" algn="tl">
                    <a:srgbClr val="C0C0C0"/>
                  </a:outerShdw>
                </a:effectLst>
              </a:rPr>
              <a:t>有关：</a:t>
            </a:r>
            <a:r>
              <a:rPr lang="zh-CN" altLang="en-US">
                <a:effectLst>
                  <a:outerShdw blurRad="38100" dist="38100" dir="2700000" algn="tl">
                    <a:srgbClr val="C0C0C0"/>
                  </a:outerShdw>
                </a:effectLst>
              </a:rPr>
              <a:t>设定的参数，可以改变</a:t>
            </a:r>
          </a:p>
        </p:txBody>
      </p:sp>
    </p:spTree>
  </p:cSld>
  <p:clrMapOvr>
    <a:masterClrMapping/>
  </p:clrMapOvr>
  <p:transition>
    <p:push/>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Text Box 10"/>
          <p:cNvSpPr txBox="1">
            <a:spLocks noChangeArrowheads="1"/>
          </p:cNvSpPr>
          <p:nvPr/>
        </p:nvSpPr>
        <p:spPr bwMode="auto">
          <a:xfrm>
            <a:off x="950913" y="1092200"/>
            <a:ext cx="4125912" cy="579438"/>
          </a:xfrm>
          <a:prstGeom prst="rect">
            <a:avLst/>
          </a:prstGeom>
          <a:noFill/>
          <a:ln w="9525">
            <a:noFill/>
            <a:miter lim="800000"/>
            <a:headEnd/>
            <a:tailEnd/>
          </a:ln>
          <a:effectLst/>
        </p:spPr>
        <p:txBody>
          <a:bodyPr>
            <a:spAutoFit/>
          </a:bodyPr>
          <a:lstStyle/>
          <a:p>
            <a:pPr>
              <a:defRPr/>
            </a:pPr>
            <a:r>
              <a:rPr lang="zh-CN" altLang="en-US" sz="3200">
                <a:solidFill>
                  <a:srgbClr val="BE2C14"/>
                </a:solidFill>
                <a:effectLst>
                  <a:outerShdw blurRad="38100" dist="38100" dir="2700000" algn="tl">
                    <a:srgbClr val="C0C0C0"/>
                  </a:outerShdw>
                </a:effectLst>
              </a:rPr>
              <a:t>设计方法：</a:t>
            </a:r>
          </a:p>
        </p:txBody>
      </p:sp>
      <p:sp>
        <p:nvSpPr>
          <p:cNvPr id="151563" name="Text Box 11"/>
          <p:cNvSpPr txBox="1">
            <a:spLocks noChangeArrowheads="1"/>
          </p:cNvSpPr>
          <p:nvPr/>
        </p:nvSpPr>
        <p:spPr bwMode="auto">
          <a:xfrm>
            <a:off x="900113" y="1989138"/>
            <a:ext cx="824388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）确定闭环系统的参数</a:t>
            </a:r>
            <a:r>
              <a:rPr lang="en-US" altLang="zh-CN">
                <a:solidFill>
                  <a:srgbClr val="1E86B4"/>
                </a:solidFill>
                <a:effectLst>
                  <a:outerShdw blurRad="38100" dist="38100" dir="2700000" algn="tl">
                    <a:srgbClr val="C0C0C0"/>
                  </a:outerShdw>
                </a:effectLst>
              </a:rPr>
              <a:t>T</a:t>
            </a:r>
            <a:r>
              <a:rPr lang="en-US" altLang="zh-CN" baseline="-25000">
                <a:solidFill>
                  <a:srgbClr val="1E86B4"/>
                </a:solidFill>
                <a:effectLst>
                  <a:outerShdw blurRad="38100" dist="38100" dir="2700000" algn="tl">
                    <a:srgbClr val="C0C0C0"/>
                  </a:outerShdw>
                </a:effectLst>
              </a:rPr>
              <a:t>0</a:t>
            </a:r>
            <a:r>
              <a:rPr lang="zh-CN" altLang="en-US">
                <a:effectLst>
                  <a:outerShdw blurRad="38100" dist="38100" dir="2700000" algn="tl">
                    <a:srgbClr val="C0C0C0"/>
                  </a:outerShdw>
                </a:effectLst>
              </a:rPr>
              <a:t>，给出振铃幅度</a:t>
            </a:r>
            <a:r>
              <a:rPr lang="en-US" altLang="zh-CN">
                <a:solidFill>
                  <a:srgbClr val="1E86B4"/>
                </a:solidFill>
                <a:effectLst>
                  <a:outerShdw blurRad="38100" dist="38100" dir="2700000" algn="tl">
                    <a:srgbClr val="C0C0C0"/>
                  </a:outerShdw>
                </a:effectLst>
              </a:rPr>
              <a:t>RA</a:t>
            </a:r>
            <a:r>
              <a:rPr lang="zh-CN" altLang="en-US">
                <a:effectLst>
                  <a:outerShdw blurRad="38100" dist="38100" dir="2700000" algn="tl">
                    <a:srgbClr val="C0C0C0"/>
                  </a:outerShdw>
                </a:effectLst>
              </a:rPr>
              <a:t>的指标；</a:t>
            </a:r>
          </a:p>
        </p:txBody>
      </p:sp>
      <p:sp>
        <p:nvSpPr>
          <p:cNvPr id="151564" name="Text Box 12"/>
          <p:cNvSpPr txBox="1">
            <a:spLocks noChangeArrowheads="1"/>
          </p:cNvSpPr>
          <p:nvPr/>
        </p:nvSpPr>
        <p:spPr bwMode="auto">
          <a:xfrm>
            <a:off x="900113" y="2708275"/>
            <a:ext cx="489585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）由下式确定采样周期</a:t>
            </a:r>
            <a:r>
              <a:rPr lang="en-US" altLang="zh-CN">
                <a:solidFill>
                  <a:srgbClr val="1E86B4"/>
                </a:solidFill>
                <a:effectLst>
                  <a:outerShdw blurRad="38100" dist="38100" dir="2700000" algn="tl">
                    <a:srgbClr val="C0C0C0"/>
                  </a:outerShdw>
                </a:effectLst>
              </a:rPr>
              <a:t>T</a:t>
            </a:r>
          </a:p>
        </p:txBody>
      </p:sp>
      <p:graphicFrame>
        <p:nvGraphicFramePr>
          <p:cNvPr id="101378" name="Object 13"/>
          <p:cNvGraphicFramePr>
            <a:graphicFrameLocks noChangeAspect="1"/>
          </p:cNvGraphicFramePr>
          <p:nvPr/>
        </p:nvGraphicFramePr>
        <p:xfrm>
          <a:off x="2339975" y="3213100"/>
          <a:ext cx="3959225" cy="915988"/>
        </p:xfrm>
        <a:graphic>
          <a:graphicData uri="http://schemas.openxmlformats.org/presentationml/2006/ole">
            <mc:AlternateContent xmlns:mc="http://schemas.openxmlformats.org/markup-compatibility/2006">
              <mc:Choice xmlns:v="urn:schemas-microsoft-com:vml" Requires="v">
                <p:oleObj spid="_x0000_s101391" name="Equation" r:id="rId4" imgW="1892300" imgH="431800" progId="Equation.DSMT4">
                  <p:embed/>
                </p:oleObj>
              </mc:Choice>
              <mc:Fallback>
                <p:oleObj name="Equation" r:id="rId4" imgW="1892300" imgH="4318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213100"/>
                        <a:ext cx="3959225" cy="915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6" name="Text Box 14"/>
          <p:cNvSpPr txBox="1">
            <a:spLocks noChangeArrowheads="1"/>
          </p:cNvSpPr>
          <p:nvPr/>
        </p:nvSpPr>
        <p:spPr bwMode="auto">
          <a:xfrm>
            <a:off x="1692275" y="4292600"/>
            <a:ext cx="66452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如果</a:t>
            </a:r>
            <a:r>
              <a:rPr lang="en-US" altLang="zh-CN">
                <a:effectLst>
                  <a:outerShdw blurRad="38100" dist="38100" dir="2700000" algn="tl">
                    <a:srgbClr val="C0C0C0"/>
                  </a:outerShdw>
                </a:effectLst>
              </a:rPr>
              <a:t>T</a:t>
            </a:r>
            <a:r>
              <a:rPr lang="zh-CN" altLang="en-US">
                <a:effectLst>
                  <a:outerShdw blurRad="38100" dist="38100" dir="2700000" algn="tl">
                    <a:srgbClr val="C0C0C0"/>
                  </a:outerShdw>
                </a:effectLst>
              </a:rPr>
              <a:t>有多解，则选择较大的采样周期</a:t>
            </a:r>
          </a:p>
        </p:txBody>
      </p:sp>
      <p:sp>
        <p:nvSpPr>
          <p:cNvPr id="151567" name="Line 15"/>
          <p:cNvSpPr>
            <a:spLocks noChangeShapeType="1"/>
          </p:cNvSpPr>
          <p:nvPr/>
        </p:nvSpPr>
        <p:spPr bwMode="auto">
          <a:xfrm>
            <a:off x="1835150" y="4797425"/>
            <a:ext cx="5041900" cy="0"/>
          </a:xfrm>
          <a:prstGeom prst="line">
            <a:avLst/>
          </a:prstGeom>
          <a:noFill/>
          <a:ln w="19050">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1568" name="Text Box 16"/>
          <p:cNvSpPr txBox="1">
            <a:spLocks noChangeArrowheads="1"/>
          </p:cNvSpPr>
          <p:nvPr/>
        </p:nvSpPr>
        <p:spPr bwMode="auto">
          <a:xfrm>
            <a:off x="3327400" y="5013325"/>
            <a:ext cx="26844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为什么</a:t>
            </a:r>
            <a:r>
              <a:rPr lang="zh-CN" altLang="en-US">
                <a:solidFill>
                  <a:srgbClr val="1E86B4"/>
                </a:solidFill>
                <a:effectLst>
                  <a:outerShdw blurRad="38100" dist="38100" dir="2700000" algn="tl">
                    <a:srgbClr val="C0C0C0"/>
                  </a:outerShdw>
                </a:effectLst>
              </a:rPr>
              <a:t>？</a:t>
            </a:r>
          </a:p>
        </p:txBody>
      </p:sp>
    </p:spTree>
  </p:cSld>
  <p:clrMapOvr>
    <a:masterClrMapping/>
  </p:clrMapOvr>
  <p:transition>
    <p:push/>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2583" name="Rectangle 7"/>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2586" name="Text Box 10"/>
          <p:cNvSpPr txBox="1">
            <a:spLocks noChangeArrowheads="1"/>
          </p:cNvSpPr>
          <p:nvPr/>
        </p:nvSpPr>
        <p:spPr bwMode="auto">
          <a:xfrm>
            <a:off x="1166813" y="1433513"/>
            <a:ext cx="318928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）确定</a:t>
            </a:r>
            <a:r>
              <a:rPr lang="en-US" altLang="zh-CN">
                <a:solidFill>
                  <a:srgbClr val="1E86B4"/>
                </a:solidFill>
                <a:effectLst>
                  <a:outerShdw blurRad="38100" dist="38100" dir="2700000" algn="tl">
                    <a:srgbClr val="C0C0C0"/>
                  </a:outerShdw>
                </a:effectLst>
              </a:rPr>
              <a:t>N</a:t>
            </a:r>
            <a:r>
              <a:rPr lang="zh-CN" altLang="en-US">
                <a:effectLst>
                  <a:outerShdw blurRad="38100" dist="38100" dir="2700000" algn="tl">
                    <a:srgbClr val="C0C0C0"/>
                  </a:outerShdw>
                </a:effectLst>
              </a:rPr>
              <a:t>：</a:t>
            </a:r>
          </a:p>
        </p:txBody>
      </p:sp>
      <p:sp>
        <p:nvSpPr>
          <p:cNvPr id="152590" name="Rectangle 1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2402" name="Object 13"/>
          <p:cNvGraphicFramePr>
            <a:graphicFrameLocks noChangeAspect="1"/>
          </p:cNvGraphicFramePr>
          <p:nvPr/>
        </p:nvGraphicFramePr>
        <p:xfrm>
          <a:off x="3276600" y="1484313"/>
          <a:ext cx="1595438" cy="455612"/>
        </p:xfrm>
        <a:graphic>
          <a:graphicData uri="http://schemas.openxmlformats.org/presentationml/2006/ole">
            <mc:AlternateContent xmlns:mc="http://schemas.openxmlformats.org/markup-compatibility/2006">
              <mc:Choice xmlns:v="urn:schemas-microsoft-com:vml" Requires="v">
                <p:oleObj spid="_x0000_s102415" name="Equation" r:id="rId3" imgW="621760" imgH="177646" progId="Equation.DSMT4">
                  <p:embed/>
                </p:oleObj>
              </mc:Choice>
              <mc:Fallback>
                <p:oleObj name="Equation" r:id="rId3" imgW="621760" imgH="177646"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484313"/>
                        <a:ext cx="1595438"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2591" name="Text Box 15"/>
          <p:cNvSpPr txBox="1">
            <a:spLocks noChangeArrowheads="1"/>
          </p:cNvSpPr>
          <p:nvPr/>
        </p:nvSpPr>
        <p:spPr bwMode="auto">
          <a:xfrm>
            <a:off x="1187450" y="2205038"/>
            <a:ext cx="7056438" cy="1041400"/>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）计算对象的脉冲传递函数</a:t>
            </a:r>
            <a:r>
              <a:rPr lang="en-US" altLang="zh-CN" i="1">
                <a:solidFill>
                  <a:srgbClr val="1E86B4"/>
                </a:solidFill>
                <a:effectLst>
                  <a:outerShdw blurRad="38100" dist="38100" dir="2700000" algn="tl">
                    <a:srgbClr val="C0C0C0"/>
                  </a:outerShdw>
                </a:effectLst>
              </a:rPr>
              <a:t>W</a:t>
            </a:r>
            <a:r>
              <a:rPr lang="en-US" altLang="zh-CN" i="1" baseline="-25000">
                <a:solidFill>
                  <a:srgbClr val="1E86B4"/>
                </a:solidFill>
                <a:effectLst>
                  <a:outerShdw blurRad="38100" dist="38100" dir="2700000" algn="tl">
                    <a:srgbClr val="C0C0C0"/>
                  </a:outerShdw>
                </a:effectLst>
              </a:rPr>
              <a:t>d</a:t>
            </a:r>
            <a:r>
              <a:rPr lang="en-US" altLang="zh-CN">
                <a:solidFill>
                  <a:srgbClr val="1E86B4"/>
                </a:solidFill>
                <a:effectLst>
                  <a:outerShdw blurRad="38100" dist="38100" dir="2700000" algn="tl">
                    <a:srgbClr val="C0C0C0"/>
                  </a:outerShdw>
                </a:effectLst>
              </a:rPr>
              <a:t>(z)</a:t>
            </a:r>
            <a:r>
              <a:rPr lang="zh-CN" altLang="en-US">
                <a:effectLst>
                  <a:outerShdw blurRad="38100" dist="38100" dir="2700000" algn="tl">
                    <a:srgbClr val="C0C0C0"/>
                  </a:outerShdw>
                </a:effectLst>
              </a:rPr>
              <a:t>及闭环系统</a:t>
            </a:r>
          </a:p>
          <a:p>
            <a:pPr>
              <a:lnSpc>
                <a:spcPct val="130000"/>
              </a:lnSpc>
              <a:defRPr/>
            </a:pPr>
            <a:r>
              <a:rPr lang="zh-CN" altLang="en-US">
                <a:effectLst>
                  <a:outerShdw blurRad="38100" dist="38100" dir="2700000" algn="tl">
                    <a:srgbClr val="C0C0C0"/>
                  </a:outerShdw>
                </a:effectLst>
              </a:rPr>
              <a:t>          的脉冲传递函数</a:t>
            </a:r>
            <a:r>
              <a:rPr lang="en-US" altLang="zh-CN" i="1">
                <a:solidFill>
                  <a:srgbClr val="1E86B4"/>
                </a:solidFill>
                <a:effectLst>
                  <a:outerShdw blurRad="38100" dist="38100" dir="2700000" algn="tl">
                    <a:srgbClr val="C0C0C0"/>
                  </a:outerShdw>
                </a:effectLst>
              </a:rPr>
              <a:t>W</a:t>
            </a:r>
            <a:r>
              <a:rPr lang="en-US" altLang="zh-CN" i="1" baseline="-25000">
                <a:solidFill>
                  <a:srgbClr val="1E86B4"/>
                </a:solidFill>
                <a:effectLst>
                  <a:outerShdw blurRad="38100" dist="38100" dir="2700000" algn="tl">
                    <a:srgbClr val="C0C0C0"/>
                  </a:outerShdw>
                </a:effectLst>
              </a:rPr>
              <a:t>B</a:t>
            </a:r>
            <a:r>
              <a:rPr lang="en-US" altLang="zh-CN">
                <a:solidFill>
                  <a:srgbClr val="1E86B4"/>
                </a:solidFill>
                <a:effectLst>
                  <a:outerShdw blurRad="38100" dist="38100" dir="2700000" algn="tl">
                    <a:srgbClr val="C0C0C0"/>
                  </a:outerShdw>
                </a:effectLst>
              </a:rPr>
              <a:t>(z)</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a:t>
            </a:r>
          </a:p>
        </p:txBody>
      </p:sp>
      <p:sp>
        <p:nvSpPr>
          <p:cNvPr id="152592" name="Text Box 16"/>
          <p:cNvSpPr txBox="1">
            <a:spLocks noChangeArrowheads="1"/>
          </p:cNvSpPr>
          <p:nvPr/>
        </p:nvSpPr>
        <p:spPr bwMode="auto">
          <a:xfrm>
            <a:off x="1239838" y="3736975"/>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）计算数字控制器的脉冲传递函数</a:t>
            </a:r>
            <a:r>
              <a:rPr lang="en-US" altLang="zh-CN" i="1">
                <a:solidFill>
                  <a:srgbClr val="1E86B4"/>
                </a:solidFill>
                <a:effectLst>
                  <a:outerShdw blurRad="38100" dist="38100" dir="2700000" algn="tl">
                    <a:srgbClr val="C0C0C0"/>
                  </a:outerShdw>
                </a:effectLst>
              </a:rPr>
              <a:t>D</a:t>
            </a:r>
            <a:r>
              <a:rPr lang="en-US" altLang="zh-CN">
                <a:solidFill>
                  <a:srgbClr val="1E86B4"/>
                </a:solidFill>
                <a:effectLst>
                  <a:outerShdw blurRad="38100" dist="38100" dir="2700000" algn="tl">
                    <a:srgbClr val="C0C0C0"/>
                  </a:outerShdw>
                </a:effectLst>
              </a:rPr>
              <a:t>(</a:t>
            </a:r>
            <a:r>
              <a:rPr lang="en-US" altLang="zh-CN" i="1">
                <a:solidFill>
                  <a:srgbClr val="1E86B4"/>
                </a:solidFill>
                <a:effectLst>
                  <a:outerShdw blurRad="38100" dist="38100" dir="2700000" algn="tl">
                    <a:srgbClr val="C0C0C0"/>
                  </a:outerShdw>
                </a:effectLst>
              </a:rPr>
              <a:t>z</a:t>
            </a:r>
            <a:r>
              <a:rPr lang="en-US" altLang="zh-CN">
                <a:solidFill>
                  <a:srgbClr val="1E86B4"/>
                </a:solidFill>
                <a:effectLst>
                  <a:outerShdw blurRad="38100" dist="38100" dir="2700000" algn="tl">
                    <a:srgbClr val="C0C0C0"/>
                  </a:outerShdw>
                </a:effectLst>
              </a:rPr>
              <a:t>)</a:t>
            </a:r>
            <a:r>
              <a:rPr lang="zh-CN" altLang="en-US">
                <a:effectLst>
                  <a:outerShdw blurRad="38100" dist="38100" dir="2700000" algn="tl">
                    <a:srgbClr val="C0C0C0"/>
                  </a:outerShdw>
                </a:effectLst>
              </a:rPr>
              <a:t>。</a:t>
            </a:r>
          </a:p>
        </p:txBody>
      </p:sp>
    </p:spTree>
  </p:cSld>
  <p:clrMapOvr>
    <a:masterClrMapping/>
  </p:clrMapOvr>
  <p:transition>
    <p:comb/>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3606"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3610" name="Rectangle 10"/>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3426" name="Object 9"/>
          <p:cNvGraphicFramePr>
            <a:graphicFrameLocks noChangeAspect="1"/>
          </p:cNvGraphicFramePr>
          <p:nvPr/>
        </p:nvGraphicFramePr>
        <p:xfrm>
          <a:off x="2700338" y="1989138"/>
          <a:ext cx="3097212" cy="895350"/>
        </p:xfrm>
        <a:graphic>
          <a:graphicData uri="http://schemas.openxmlformats.org/presentationml/2006/ole">
            <mc:AlternateContent xmlns:mc="http://schemas.openxmlformats.org/markup-compatibility/2006">
              <mc:Choice xmlns:v="urn:schemas-microsoft-com:vml" Requires="v">
                <p:oleObj spid="_x0000_s103452" name="Equation" r:id="rId3" imgW="1548728" imgH="444307" progId="Equation.DSMT4">
                  <p:embed/>
                </p:oleObj>
              </mc:Choice>
              <mc:Fallback>
                <p:oleObj name="Equation" r:id="rId3" imgW="1548728" imgH="444307"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89138"/>
                        <a:ext cx="3097212"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11" name="Text Box 11"/>
          <p:cNvSpPr txBox="1">
            <a:spLocks noChangeArrowheads="1"/>
          </p:cNvSpPr>
          <p:nvPr/>
        </p:nvSpPr>
        <p:spPr bwMode="auto">
          <a:xfrm>
            <a:off x="1166813" y="1433513"/>
            <a:ext cx="6789737"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5.12</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被控对象为</a:t>
            </a:r>
            <a:r>
              <a:rPr lang="en-US" altLang="zh-CN">
                <a:effectLst>
                  <a:outerShdw blurRad="38100" dist="38100" dir="2700000" algn="tl">
                    <a:srgbClr val="C0C0C0"/>
                  </a:outerShdw>
                </a:effectLst>
              </a:rPr>
              <a:t>:</a:t>
            </a:r>
          </a:p>
        </p:txBody>
      </p:sp>
      <p:sp>
        <p:nvSpPr>
          <p:cNvPr id="153612" name="Text Box 12"/>
          <p:cNvSpPr txBox="1">
            <a:spLocks noChangeArrowheads="1"/>
          </p:cNvSpPr>
          <p:nvPr/>
        </p:nvSpPr>
        <p:spPr bwMode="auto">
          <a:xfrm>
            <a:off x="1239838" y="3284538"/>
            <a:ext cx="6500812" cy="1041400"/>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考虑振铃现象的影响，试用大林控制算法，通过关键参数选择来设计数字控制器</a:t>
            </a:r>
            <a:r>
              <a:rPr lang="en-US" altLang="zh-CN">
                <a:effectLst>
                  <a:outerShdw blurRad="38100" dist="38100" dir="2700000" algn="tl">
                    <a:srgbClr val="C0C0C0"/>
                  </a:outerShdw>
                </a:effectLst>
              </a:rPr>
              <a:t>D(z)</a:t>
            </a:r>
            <a:r>
              <a:rPr lang="zh-CN" altLang="en-US">
                <a:effectLst>
                  <a:outerShdw blurRad="38100" dist="38100" dir="2700000" algn="tl">
                    <a:srgbClr val="C0C0C0"/>
                  </a:outerShdw>
                </a:effectLst>
              </a:rPr>
              <a:t>。</a:t>
            </a:r>
          </a:p>
        </p:txBody>
      </p:sp>
      <p:sp>
        <p:nvSpPr>
          <p:cNvPr id="153613" name="Text Box 13"/>
          <p:cNvSpPr txBox="1">
            <a:spLocks noChangeArrowheads="1"/>
          </p:cNvSpPr>
          <p:nvPr/>
        </p:nvSpPr>
        <p:spPr bwMode="auto">
          <a:xfrm>
            <a:off x="1239838" y="4602163"/>
            <a:ext cx="5780087"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1</a:t>
            </a:r>
            <a:r>
              <a:rPr lang="zh-CN" altLang="en-US">
                <a:solidFill>
                  <a:schemeClr val="accent2"/>
                </a:solidFill>
                <a:effectLst>
                  <a:outerShdw blurRad="38100" dist="38100" dir="2700000" algn="tl">
                    <a:srgbClr val="C0C0C0"/>
                  </a:outerShdw>
                </a:effectLst>
              </a:rPr>
              <a:t>）根据题意取</a:t>
            </a:r>
          </a:p>
        </p:txBody>
      </p:sp>
      <p:sp>
        <p:nvSpPr>
          <p:cNvPr id="153615" name="Rectangle 1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3427" name="Object 14"/>
          <p:cNvGraphicFramePr>
            <a:graphicFrameLocks noChangeAspect="1"/>
          </p:cNvGraphicFramePr>
          <p:nvPr/>
        </p:nvGraphicFramePr>
        <p:xfrm>
          <a:off x="4460875" y="4621213"/>
          <a:ext cx="936625" cy="468312"/>
        </p:xfrm>
        <a:graphic>
          <a:graphicData uri="http://schemas.openxmlformats.org/presentationml/2006/ole">
            <mc:AlternateContent xmlns:mc="http://schemas.openxmlformats.org/markup-compatibility/2006">
              <mc:Choice xmlns:v="urn:schemas-microsoft-com:vml" Requires="v">
                <p:oleObj spid="_x0000_s103453" name="Equation" r:id="rId5" imgW="457200" imgH="228600" progId="Equation.DSMT4">
                  <p:embed/>
                </p:oleObj>
              </mc:Choice>
              <mc:Fallback>
                <p:oleObj name="Equation" r:id="rId5" imgW="457200" imgH="2286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0875" y="4621213"/>
                        <a:ext cx="936625"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27"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28" name="Rectangle 4"/>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29" name="Rectangle 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30"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31"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33" name="Rectangle 9"/>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39" name="Rectangle 1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4644" name="Text Box 20"/>
          <p:cNvSpPr txBox="1">
            <a:spLocks noChangeArrowheads="1"/>
          </p:cNvSpPr>
          <p:nvPr/>
        </p:nvSpPr>
        <p:spPr bwMode="auto">
          <a:xfrm>
            <a:off x="808038" y="1200150"/>
            <a:ext cx="5518150" cy="1041400"/>
          </a:xfrm>
          <a:prstGeom prst="rect">
            <a:avLst/>
          </a:prstGeom>
          <a:noFill/>
          <a:ln w="9525">
            <a:noFill/>
            <a:miter lim="800000"/>
            <a:headEnd/>
            <a:tailEnd/>
          </a:ln>
          <a:effectLst/>
        </p:spPr>
        <p:txBody>
          <a:bodyPr wrap="none">
            <a:spAutoFit/>
          </a:bodyPr>
          <a:lstStyle/>
          <a:p>
            <a:pPr>
              <a:lnSpc>
                <a:spcPct val="130000"/>
              </a:lnSpc>
            </a:pP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2</a:t>
            </a:r>
            <a:r>
              <a:rPr lang="zh-CN" altLang="en-US">
                <a:solidFill>
                  <a:schemeClr val="accent2"/>
                </a:solidFill>
                <a:effectLst>
                  <a:outerShdw blurRad="38100" dist="38100" dir="2700000" algn="tl">
                    <a:srgbClr val="C0C0C0"/>
                  </a:outerShdw>
                </a:effectLst>
              </a:rPr>
              <a:t>）选择采样周期</a:t>
            </a:r>
            <a:r>
              <a:rPr lang="en-US" altLang="zh-CN">
                <a:solidFill>
                  <a:schemeClr val="accent2"/>
                </a:solidFill>
                <a:effectLst>
                  <a:outerShdw blurRad="38100" dist="38100" dir="2700000" algn="tl">
                    <a:srgbClr val="C0C0C0"/>
                  </a:outerShdw>
                </a:effectLst>
              </a:rPr>
              <a:t>T</a:t>
            </a:r>
            <a:endParaRPr lang="zh-CN" altLang="en-US">
              <a:solidFill>
                <a:schemeClr val="accent2"/>
              </a:solidFill>
              <a:effectLst>
                <a:outerShdw blurRad="38100" dist="38100" dir="2700000" algn="tl">
                  <a:srgbClr val="C0C0C0"/>
                </a:outerShdw>
              </a:effectLst>
            </a:endParaRPr>
          </a:p>
          <a:p>
            <a:pPr>
              <a:lnSpc>
                <a:spcPct val="130000"/>
              </a:lnSpc>
            </a:pPr>
            <a:r>
              <a:rPr lang="zh-CN" altLang="en-US">
                <a:effectLst>
                  <a:outerShdw blurRad="38100" dist="38100" dir="2700000" algn="tl">
                    <a:srgbClr val="C0C0C0"/>
                  </a:outerShdw>
                </a:effectLst>
              </a:rPr>
              <a:t>          振铃幅度与采样周期的关系如下：</a:t>
            </a:r>
          </a:p>
        </p:txBody>
      </p:sp>
      <p:sp>
        <p:nvSpPr>
          <p:cNvPr id="154645" name="Text Box 21"/>
          <p:cNvSpPr txBox="1">
            <a:spLocks noChangeArrowheads="1"/>
          </p:cNvSpPr>
          <p:nvPr/>
        </p:nvSpPr>
        <p:spPr bwMode="auto">
          <a:xfrm>
            <a:off x="1671638" y="2563813"/>
            <a:ext cx="5492750" cy="191770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RA=1.91</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T=4s</a:t>
            </a:r>
            <a:r>
              <a:rPr lang="zh-CN" altLang="en-US">
                <a:effectLst>
                  <a:outerShdw blurRad="38100" dist="38100" dir="2700000" algn="tl">
                    <a:srgbClr val="C0C0C0"/>
                  </a:outerShdw>
                </a:effectLst>
              </a:rPr>
              <a:t>；</a:t>
            </a:r>
          </a:p>
          <a:p>
            <a:pPr>
              <a:defRPr/>
            </a:pPr>
            <a:r>
              <a:rPr lang="en-US" altLang="zh-CN">
                <a:effectLst>
                  <a:outerShdw blurRad="38100" dist="38100" dir="2700000" algn="tl">
                    <a:srgbClr val="C0C0C0"/>
                  </a:outerShdw>
                </a:effectLst>
              </a:rPr>
              <a:t>RA=1.88</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T=5s</a:t>
            </a:r>
            <a:r>
              <a:rPr lang="zh-CN" altLang="en-US">
                <a:effectLst>
                  <a:outerShdw blurRad="38100" dist="38100" dir="2700000" algn="tl">
                    <a:srgbClr val="C0C0C0"/>
                  </a:outerShdw>
                </a:effectLst>
              </a:rPr>
              <a:t>；</a:t>
            </a:r>
          </a:p>
          <a:p>
            <a:pPr>
              <a:defRPr/>
            </a:pPr>
            <a:r>
              <a:rPr lang="en-US" altLang="zh-CN">
                <a:effectLst>
                  <a:outerShdw blurRad="38100" dist="38100" dir="2700000" algn="tl">
                    <a:srgbClr val="C0C0C0"/>
                  </a:outerShdw>
                </a:effectLst>
              </a:rPr>
              <a:t>RA=1.85</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T=6s</a:t>
            </a:r>
            <a:r>
              <a:rPr lang="zh-CN" altLang="en-US">
                <a:effectLst>
                  <a:outerShdw blurRad="38100" dist="38100" dir="2700000" algn="tl">
                    <a:srgbClr val="C0C0C0"/>
                  </a:outerShdw>
                </a:effectLst>
              </a:rPr>
              <a:t>；</a:t>
            </a:r>
          </a:p>
          <a:p>
            <a:pPr>
              <a:defRPr/>
            </a:pPr>
            <a:r>
              <a:rPr lang="en-US" altLang="zh-CN">
                <a:effectLst>
                  <a:outerShdw blurRad="38100" dist="38100" dir="2700000" algn="tl">
                    <a:srgbClr val="C0C0C0"/>
                  </a:outerShdw>
                </a:effectLst>
              </a:rPr>
              <a:t>……</a:t>
            </a:r>
          </a:p>
          <a:p>
            <a:pPr>
              <a:defRPr/>
            </a:pPr>
            <a:endParaRPr lang="en-US" altLang="zh-CN">
              <a:effectLst>
                <a:outerShdw blurRad="38100" dist="38100" dir="2700000" algn="tl">
                  <a:srgbClr val="C0C0C0"/>
                </a:outerShdw>
              </a:effectLst>
            </a:endParaRPr>
          </a:p>
        </p:txBody>
      </p:sp>
      <p:sp>
        <p:nvSpPr>
          <p:cNvPr id="154646" name="Text Box 22"/>
          <p:cNvSpPr txBox="1">
            <a:spLocks noChangeArrowheads="1"/>
          </p:cNvSpPr>
          <p:nvPr/>
        </p:nvSpPr>
        <p:spPr bwMode="auto">
          <a:xfrm>
            <a:off x="1600200" y="4364038"/>
            <a:ext cx="6140450" cy="1041400"/>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采样周期的加大，振铃幅度并没有明显地减小，因此，</a:t>
            </a:r>
            <a:r>
              <a:rPr lang="zh-CN" altLang="en-US">
                <a:solidFill>
                  <a:srgbClr val="1E86B4"/>
                </a:solidFill>
                <a:effectLst>
                  <a:outerShdw blurRad="38100" dist="38100" dir="2700000" algn="tl">
                    <a:srgbClr val="C0C0C0"/>
                  </a:outerShdw>
                </a:effectLst>
              </a:rPr>
              <a:t>选取采样周期</a:t>
            </a:r>
            <a:r>
              <a:rPr lang="en-US" altLang="zh-CN">
                <a:solidFill>
                  <a:srgbClr val="1E86B4"/>
                </a:solidFill>
                <a:effectLst>
                  <a:outerShdw blurRad="38100" dist="38100" dir="2700000" algn="tl">
                    <a:srgbClr val="C0C0C0"/>
                  </a:outerShdw>
                </a:effectLst>
              </a:rPr>
              <a:t>T=4s</a:t>
            </a:r>
            <a:r>
              <a:rPr lang="zh-CN" altLang="en-US">
                <a:effectLst>
                  <a:outerShdw blurRad="38100" dist="38100" dir="2700000" algn="tl">
                    <a:srgbClr val="C0C0C0"/>
                  </a:outerShdw>
                </a:effectLst>
              </a:rPr>
              <a:t>。</a:t>
            </a:r>
          </a:p>
        </p:txBody>
      </p:sp>
    </p:spTree>
  </p:cSld>
  <p:clrMapOvr>
    <a:masterClrMapping/>
  </p:clrMapOvr>
  <p:transition>
    <p:push/>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65" name="Text Box 17"/>
          <p:cNvSpPr txBox="1">
            <a:spLocks noChangeArrowheads="1"/>
          </p:cNvSpPr>
          <p:nvPr/>
        </p:nvSpPr>
        <p:spPr bwMode="auto">
          <a:xfrm>
            <a:off x="950913" y="1360488"/>
            <a:ext cx="765333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3</a:t>
            </a:r>
            <a:r>
              <a:rPr lang="zh-CN" altLang="en-US">
                <a:solidFill>
                  <a:schemeClr val="accent2"/>
                </a:solidFill>
                <a:effectLst>
                  <a:outerShdw blurRad="38100" dist="38100" dir="2700000" algn="tl">
                    <a:srgbClr val="C0C0C0"/>
                  </a:outerShdw>
                </a:effectLst>
              </a:rPr>
              <a:t>）确定纯滞后时间与采样周期之比：</a:t>
            </a:r>
          </a:p>
        </p:txBody>
      </p:sp>
      <p:sp>
        <p:nvSpPr>
          <p:cNvPr id="155667" name="Rectangle 19"/>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4450" name="Object 18"/>
          <p:cNvGraphicFramePr>
            <a:graphicFrameLocks noChangeAspect="1"/>
          </p:cNvGraphicFramePr>
          <p:nvPr/>
        </p:nvGraphicFramePr>
        <p:xfrm>
          <a:off x="2555875" y="1989138"/>
          <a:ext cx="3313113" cy="476250"/>
        </p:xfrm>
        <a:graphic>
          <a:graphicData uri="http://schemas.openxmlformats.org/presentationml/2006/ole">
            <mc:AlternateContent xmlns:mc="http://schemas.openxmlformats.org/markup-compatibility/2006">
              <mc:Choice xmlns:v="urn:schemas-microsoft-com:vml" Requires="v">
                <p:oleObj spid="_x0000_s104502" name="Equation" r:id="rId3" imgW="1256755" imgH="177723" progId="Equation.DSMT4">
                  <p:embed/>
                </p:oleObj>
              </mc:Choice>
              <mc:Fallback>
                <p:oleObj name="Equation" r:id="rId3" imgW="1256755" imgH="177723"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89138"/>
                        <a:ext cx="3313113"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68" name="Text Box 20"/>
          <p:cNvSpPr txBox="1">
            <a:spLocks noChangeArrowheads="1"/>
          </p:cNvSpPr>
          <p:nvPr/>
        </p:nvSpPr>
        <p:spPr bwMode="auto">
          <a:xfrm>
            <a:off x="1023938" y="2728913"/>
            <a:ext cx="794067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4</a:t>
            </a:r>
            <a:r>
              <a:rPr lang="zh-CN" altLang="en-US">
                <a:solidFill>
                  <a:schemeClr val="accent2"/>
                </a:solidFill>
                <a:effectLst>
                  <a:outerShdw blurRad="38100" dist="38100" dir="2700000" algn="tl">
                    <a:srgbClr val="C0C0C0"/>
                  </a:outerShdw>
                </a:effectLst>
              </a:rPr>
              <a:t>）确定对象的脉冲传递函数：</a:t>
            </a:r>
          </a:p>
        </p:txBody>
      </p:sp>
      <p:sp>
        <p:nvSpPr>
          <p:cNvPr id="155670" name="Rectangle 22"/>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4451" name="Object 21"/>
          <p:cNvGraphicFramePr>
            <a:graphicFrameLocks noChangeAspect="1"/>
          </p:cNvGraphicFramePr>
          <p:nvPr/>
        </p:nvGraphicFramePr>
        <p:xfrm>
          <a:off x="900113" y="3357563"/>
          <a:ext cx="7416800" cy="798512"/>
        </p:xfrm>
        <a:graphic>
          <a:graphicData uri="http://schemas.openxmlformats.org/presentationml/2006/ole">
            <mc:AlternateContent xmlns:mc="http://schemas.openxmlformats.org/markup-compatibility/2006">
              <mc:Choice xmlns:v="urn:schemas-microsoft-com:vml" Requires="v">
                <p:oleObj spid="_x0000_s104503" name="Equation" r:id="rId5" imgW="4140200" imgH="444500" progId="Equation.DSMT4">
                  <p:embed/>
                </p:oleObj>
              </mc:Choice>
              <mc:Fallback>
                <p:oleObj name="Equation" r:id="rId5" imgW="4140200" imgH="4445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57563"/>
                        <a:ext cx="7416800"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72" name="Rectangle 24"/>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4452" name="Object 23"/>
          <p:cNvGraphicFramePr>
            <a:graphicFrameLocks noChangeAspect="1"/>
          </p:cNvGraphicFramePr>
          <p:nvPr/>
        </p:nvGraphicFramePr>
        <p:xfrm>
          <a:off x="1619250" y="4437063"/>
          <a:ext cx="4824413" cy="736600"/>
        </p:xfrm>
        <a:graphic>
          <a:graphicData uri="http://schemas.openxmlformats.org/presentationml/2006/ole">
            <mc:AlternateContent xmlns:mc="http://schemas.openxmlformats.org/markup-compatibility/2006">
              <mc:Choice xmlns:v="urn:schemas-microsoft-com:vml" Requires="v">
                <p:oleObj spid="_x0000_s104504" name="Equation" r:id="rId7" imgW="2870200" imgH="431800" progId="Equation.DSMT4">
                  <p:embed/>
                </p:oleObj>
              </mc:Choice>
              <mc:Fallback>
                <p:oleObj name="Equation" r:id="rId7" imgW="2870200" imgH="431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437063"/>
                        <a:ext cx="482441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674" name="Rectangle 26"/>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4453" name="Object 25"/>
          <p:cNvGraphicFramePr>
            <a:graphicFrameLocks noChangeAspect="1"/>
          </p:cNvGraphicFramePr>
          <p:nvPr/>
        </p:nvGraphicFramePr>
        <p:xfrm>
          <a:off x="1619250" y="5300663"/>
          <a:ext cx="5975350" cy="723900"/>
        </p:xfrm>
        <a:graphic>
          <a:graphicData uri="http://schemas.openxmlformats.org/presentationml/2006/ole">
            <mc:AlternateContent xmlns:mc="http://schemas.openxmlformats.org/markup-compatibility/2006">
              <mc:Choice xmlns:v="urn:schemas-microsoft-com:vml" Requires="v">
                <p:oleObj spid="_x0000_s104505" name="Equation" r:id="rId9" imgW="3619500" imgH="431800" progId="Equation.DSMT4">
                  <p:embed/>
                </p:oleObj>
              </mc:Choice>
              <mc:Fallback>
                <p:oleObj name="Equation" r:id="rId9" imgW="3619500" imgH="4318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300663"/>
                        <a:ext cx="59753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pPr algn="ctr"/>
            <a:endParaRPr lang="zh-CN" altLang="zh-CN" b="0"/>
          </a:p>
        </p:txBody>
      </p:sp>
      <p:sp>
        <p:nvSpPr>
          <p:cNvPr id="156675"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56684" name="Text Box 12"/>
          <p:cNvSpPr txBox="1">
            <a:spLocks noChangeArrowheads="1"/>
          </p:cNvSpPr>
          <p:nvPr/>
        </p:nvSpPr>
        <p:spPr bwMode="auto">
          <a:xfrm>
            <a:off x="1095375" y="2008188"/>
            <a:ext cx="714851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a:t>
            </a:r>
            <a:r>
              <a:rPr lang="en-US" altLang="zh-CN">
                <a:solidFill>
                  <a:schemeClr val="accent2"/>
                </a:solidFill>
                <a:effectLst>
                  <a:outerShdw blurRad="38100" dist="38100" dir="2700000" algn="tl">
                    <a:srgbClr val="C0C0C0"/>
                  </a:outerShdw>
                </a:effectLst>
              </a:rPr>
              <a:t>5</a:t>
            </a:r>
            <a:r>
              <a:rPr lang="zh-CN" altLang="en-US">
                <a:solidFill>
                  <a:schemeClr val="accent2"/>
                </a:solidFill>
                <a:effectLst>
                  <a:outerShdw blurRad="38100" dist="38100" dir="2700000" algn="tl">
                    <a:srgbClr val="C0C0C0"/>
                  </a:outerShdw>
                </a:effectLst>
              </a:rPr>
              <a:t>）数字控制器的传递函数为：</a:t>
            </a:r>
          </a:p>
        </p:txBody>
      </p:sp>
      <p:sp>
        <p:nvSpPr>
          <p:cNvPr id="156686" name="Rectangle 14"/>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5474" name="Object 13"/>
          <p:cNvGraphicFramePr>
            <a:graphicFrameLocks noChangeAspect="1"/>
          </p:cNvGraphicFramePr>
          <p:nvPr/>
        </p:nvGraphicFramePr>
        <p:xfrm>
          <a:off x="1331913" y="2924175"/>
          <a:ext cx="6335712" cy="1036638"/>
        </p:xfrm>
        <a:graphic>
          <a:graphicData uri="http://schemas.openxmlformats.org/presentationml/2006/ole">
            <mc:AlternateContent xmlns:mc="http://schemas.openxmlformats.org/markup-compatibility/2006">
              <mc:Choice xmlns:v="urn:schemas-microsoft-com:vml" Requires="v">
                <p:oleObj spid="_x0000_s105487" name="Equation" r:id="rId3" imgW="2768600" imgH="444500" progId="Equation.DSMT4">
                  <p:embed/>
                </p:oleObj>
              </mc:Choice>
              <mc:Fallback>
                <p:oleObj name="Equation" r:id="rId3" imgW="2768600" imgH="4445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24175"/>
                        <a:ext cx="6335712"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11" name="Text Box 15"/>
          <p:cNvSpPr txBox="1">
            <a:spLocks noChangeArrowheads="1"/>
          </p:cNvSpPr>
          <p:nvPr/>
        </p:nvSpPr>
        <p:spPr bwMode="auto">
          <a:xfrm>
            <a:off x="395288" y="1125538"/>
            <a:ext cx="743743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阶跃输入下系统控制信号和输出信号曲线</a:t>
            </a:r>
            <a:r>
              <a:rPr lang="en-US" altLang="zh-CN" sz="1600">
                <a:solidFill>
                  <a:srgbClr val="BE2C14"/>
                </a:solidFill>
                <a:effectLst>
                  <a:outerShdw blurRad="38100" dist="38100" dir="2700000" algn="tl">
                    <a:srgbClr val="C0C0C0"/>
                  </a:outerShdw>
                </a:effectLst>
              </a:rPr>
              <a:t>(</a:t>
            </a:r>
            <a:r>
              <a:rPr lang="zh-CN" altLang="en-US" sz="1600">
                <a:solidFill>
                  <a:srgbClr val="BE2C14"/>
                </a:solidFill>
                <a:effectLst>
                  <a:outerShdw blurRad="38100" dist="38100" dir="2700000" algn="tl">
                    <a:srgbClr val="C0C0C0"/>
                  </a:outerShdw>
                </a:effectLst>
              </a:rPr>
              <a:t>例</a:t>
            </a:r>
            <a:r>
              <a:rPr lang="en-US" altLang="zh-CN" sz="1600">
                <a:solidFill>
                  <a:srgbClr val="BE2C14"/>
                </a:solidFill>
                <a:effectLst>
                  <a:outerShdw blurRad="38100" dist="38100" dir="2700000" algn="tl">
                    <a:srgbClr val="C0C0C0"/>
                  </a:outerShdw>
                </a:effectLst>
              </a:rPr>
              <a:t>5.19</a:t>
            </a:r>
            <a:r>
              <a:rPr lang="zh-CN" altLang="en-US" sz="1600">
                <a:solidFill>
                  <a:srgbClr val="BE2C14"/>
                </a:solidFill>
                <a:effectLst>
                  <a:outerShdw blurRad="38100" dist="38100" dir="2700000" algn="tl">
                    <a:srgbClr val="C0C0C0"/>
                  </a:outerShdw>
                </a:effectLst>
              </a:rPr>
              <a:t>和例</a:t>
            </a:r>
            <a:r>
              <a:rPr lang="en-US" altLang="zh-CN" sz="1600">
                <a:solidFill>
                  <a:srgbClr val="BE2C14"/>
                </a:solidFill>
                <a:effectLst>
                  <a:outerShdw blurRad="38100" dist="38100" dir="2700000" algn="tl">
                    <a:srgbClr val="C0C0C0"/>
                  </a:outerShdw>
                </a:effectLst>
              </a:rPr>
              <a:t>5.10)</a:t>
            </a:r>
          </a:p>
        </p:txBody>
      </p:sp>
      <p:pic>
        <p:nvPicPr>
          <p:cNvPr id="169987" name="Picture 16"/>
          <p:cNvPicPr>
            <a:picLocks noChangeAspect="1" noChangeArrowheads="1"/>
          </p:cNvPicPr>
          <p:nvPr/>
        </p:nvPicPr>
        <p:blipFill>
          <a:blip r:embed="rId3" cstate="print"/>
          <a:srcRect/>
          <a:stretch>
            <a:fillRect/>
          </a:stretch>
        </p:blipFill>
        <p:spPr bwMode="auto">
          <a:xfrm>
            <a:off x="1187450" y="1557338"/>
            <a:ext cx="6767513" cy="2424112"/>
          </a:xfrm>
          <a:prstGeom prst="rect">
            <a:avLst/>
          </a:prstGeom>
          <a:noFill/>
          <a:ln w="9525">
            <a:noFill/>
            <a:miter lim="800000"/>
            <a:headEnd/>
            <a:tailEnd/>
          </a:ln>
        </p:spPr>
      </p:pic>
      <p:pic>
        <p:nvPicPr>
          <p:cNvPr id="169988" name="Picture 20"/>
          <p:cNvPicPr>
            <a:picLocks noChangeAspect="1" noChangeArrowheads="1"/>
          </p:cNvPicPr>
          <p:nvPr/>
        </p:nvPicPr>
        <p:blipFill>
          <a:blip r:embed="rId4" cstate="print"/>
          <a:srcRect/>
          <a:stretch>
            <a:fillRect/>
          </a:stretch>
        </p:blipFill>
        <p:spPr bwMode="auto">
          <a:xfrm>
            <a:off x="1187450" y="3857625"/>
            <a:ext cx="6697663" cy="2308225"/>
          </a:xfrm>
          <a:prstGeom prst="rect">
            <a:avLst/>
          </a:prstGeom>
          <a:noFill/>
          <a:ln w="9525">
            <a:noFill/>
            <a:miter lim="800000"/>
            <a:headEnd/>
            <a:tailEnd/>
          </a:ln>
        </p:spPr>
      </p:pic>
    </p:spTree>
  </p:cSld>
  <p:clrMapOvr>
    <a:masterClrMapping/>
  </p:clrMapOvr>
  <p:transition>
    <p:push/>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4" name="Text Box 10"/>
          <p:cNvSpPr txBox="1">
            <a:spLocks noChangeArrowheads="1"/>
          </p:cNvSpPr>
          <p:nvPr/>
        </p:nvSpPr>
        <p:spPr bwMode="auto">
          <a:xfrm>
            <a:off x="611188" y="1196975"/>
            <a:ext cx="8532812" cy="579438"/>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2</a:t>
            </a:r>
            <a:r>
              <a:rPr lang="zh-CN" altLang="en-US" sz="3200">
                <a:solidFill>
                  <a:schemeClr val="accent2"/>
                </a:solidFill>
                <a:effectLst>
                  <a:outerShdw blurRad="38100" dist="38100" dir="2700000" algn="tl">
                    <a:srgbClr val="C0C0C0"/>
                  </a:outerShdw>
                </a:effectLst>
              </a:rPr>
              <a:t>、解决分数时滞问题中关键参数的选择</a:t>
            </a:r>
          </a:p>
        </p:txBody>
      </p:sp>
      <p:sp>
        <p:nvSpPr>
          <p:cNvPr id="159755" name="Text Box 11"/>
          <p:cNvSpPr txBox="1">
            <a:spLocks noChangeArrowheads="1"/>
          </p:cNvSpPr>
          <p:nvPr/>
        </p:nvSpPr>
        <p:spPr bwMode="auto">
          <a:xfrm>
            <a:off x="808038" y="2009775"/>
            <a:ext cx="6788150"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a:t>
            </a:r>
            <a:r>
              <a:rPr lang="en-US" altLang="zh-CN">
                <a:solidFill>
                  <a:srgbClr val="BE2C14"/>
                </a:solidFill>
                <a:effectLst>
                  <a:outerShdw blurRad="38100" dist="38100" dir="2700000" algn="tl">
                    <a:srgbClr val="C0C0C0"/>
                  </a:outerShdw>
                </a:effectLst>
              </a:rPr>
              <a:t>1</a:t>
            </a:r>
            <a:r>
              <a:rPr lang="zh-CN" altLang="en-US">
                <a:solidFill>
                  <a:srgbClr val="BE2C14"/>
                </a:solidFill>
                <a:effectLst>
                  <a:outerShdw blurRad="38100" dist="38100" dir="2700000" algn="tl">
                    <a:srgbClr val="C0C0C0"/>
                  </a:outerShdw>
                </a:effectLst>
              </a:rPr>
              <a:t>）分数时滞对系统稳定性的影响</a:t>
            </a:r>
          </a:p>
        </p:txBody>
      </p:sp>
      <p:sp>
        <p:nvSpPr>
          <p:cNvPr id="159756" name="Text Box 12"/>
          <p:cNvSpPr txBox="1">
            <a:spLocks noChangeArrowheads="1"/>
          </p:cNvSpPr>
          <p:nvPr/>
        </p:nvSpPr>
        <p:spPr bwMode="auto">
          <a:xfrm>
            <a:off x="1023938" y="2636838"/>
            <a:ext cx="7724775"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纯滞后一阶惯性环节</a:t>
            </a:r>
            <a:r>
              <a:rPr lang="zh-CN" altLang="en-US">
                <a:effectLst>
                  <a:outerShdw blurRad="38100" dist="38100" dir="2700000" algn="tl">
                    <a:srgbClr val="C0C0C0"/>
                  </a:outerShdw>
                </a:effectLst>
              </a:rPr>
              <a:t>的大林算法控制器为：</a:t>
            </a:r>
          </a:p>
        </p:txBody>
      </p:sp>
      <p:sp>
        <p:nvSpPr>
          <p:cNvPr id="159758" name="Rectangle 1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6498" name="Object 13"/>
          <p:cNvGraphicFramePr>
            <a:graphicFrameLocks noChangeAspect="1"/>
          </p:cNvGraphicFramePr>
          <p:nvPr/>
        </p:nvGraphicFramePr>
        <p:xfrm>
          <a:off x="1619250" y="3284538"/>
          <a:ext cx="4897438" cy="931862"/>
        </p:xfrm>
        <a:graphic>
          <a:graphicData uri="http://schemas.openxmlformats.org/presentationml/2006/ole">
            <mc:AlternateContent xmlns:mc="http://schemas.openxmlformats.org/markup-compatibility/2006">
              <mc:Choice xmlns:v="urn:schemas-microsoft-com:vml" Requires="v">
                <p:oleObj spid="_x0000_s106537" name="Equation" r:id="rId3" imgW="2349500" imgH="444500" progId="Equation.DSMT4">
                  <p:embed/>
                </p:oleObj>
              </mc:Choice>
              <mc:Fallback>
                <p:oleObj name="Equation" r:id="rId3" imgW="2349500" imgH="4445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284538"/>
                        <a:ext cx="4897438"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59" name="Text Box 15"/>
          <p:cNvSpPr txBox="1">
            <a:spLocks noChangeArrowheads="1"/>
          </p:cNvSpPr>
          <p:nvPr/>
        </p:nvSpPr>
        <p:spPr bwMode="auto">
          <a:xfrm>
            <a:off x="1095375" y="4652963"/>
            <a:ext cx="27559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式中：</a:t>
            </a:r>
          </a:p>
        </p:txBody>
      </p:sp>
      <p:sp>
        <p:nvSpPr>
          <p:cNvPr id="159761" name="Rectangle 1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6499" name="Object 16"/>
          <p:cNvGraphicFramePr>
            <a:graphicFrameLocks noChangeAspect="1"/>
          </p:cNvGraphicFramePr>
          <p:nvPr/>
        </p:nvGraphicFramePr>
        <p:xfrm>
          <a:off x="2339975" y="4581525"/>
          <a:ext cx="1511300" cy="503238"/>
        </p:xfrm>
        <a:graphic>
          <a:graphicData uri="http://schemas.openxmlformats.org/presentationml/2006/ole">
            <mc:AlternateContent xmlns:mc="http://schemas.openxmlformats.org/markup-compatibility/2006">
              <mc:Choice xmlns:v="urn:schemas-microsoft-com:vml" Requires="v">
                <p:oleObj spid="_x0000_s106538" name="Equation" r:id="rId5" imgW="596641" imgH="203112" progId="Equation.DSMT4">
                  <p:embed/>
                </p:oleObj>
              </mc:Choice>
              <mc:Fallback>
                <p:oleObj name="Equation" r:id="rId5" imgW="596641" imgH="203112"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581525"/>
                        <a:ext cx="15113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9763" name="Rectangle 19"/>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6500" name="Object 18"/>
          <p:cNvGraphicFramePr>
            <a:graphicFrameLocks noChangeAspect="1"/>
          </p:cNvGraphicFramePr>
          <p:nvPr/>
        </p:nvGraphicFramePr>
        <p:xfrm>
          <a:off x="4284663" y="4581525"/>
          <a:ext cx="1366837" cy="477838"/>
        </p:xfrm>
        <a:graphic>
          <a:graphicData uri="http://schemas.openxmlformats.org/presentationml/2006/ole">
            <mc:AlternateContent xmlns:mc="http://schemas.openxmlformats.org/markup-compatibility/2006">
              <mc:Choice xmlns:v="urn:schemas-microsoft-com:vml" Requires="v">
                <p:oleObj spid="_x0000_s106539" name="Equation" r:id="rId7" imgW="571252" imgH="203112" progId="Equation.DSMT4">
                  <p:embed/>
                </p:oleObj>
              </mc:Choice>
              <mc:Fallback>
                <p:oleObj name="Equation" r:id="rId7" imgW="571252" imgH="203112"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4581525"/>
                        <a:ext cx="1366837"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Text Box 6"/>
          <p:cNvSpPr txBox="1">
            <a:spLocks noChangeArrowheads="1"/>
          </p:cNvSpPr>
          <p:nvPr/>
        </p:nvSpPr>
        <p:spPr bwMode="auto">
          <a:xfrm>
            <a:off x="911225" y="1214438"/>
            <a:ext cx="294005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于是得到：</a:t>
            </a:r>
          </a:p>
        </p:txBody>
      </p:sp>
      <p:graphicFrame>
        <p:nvGraphicFramePr>
          <p:cNvPr id="8194" name="Object 7"/>
          <p:cNvGraphicFramePr>
            <a:graphicFrameLocks noChangeAspect="1"/>
          </p:cNvGraphicFramePr>
          <p:nvPr/>
        </p:nvGraphicFramePr>
        <p:xfrm>
          <a:off x="1331913" y="1916113"/>
          <a:ext cx="3979862" cy="457200"/>
        </p:xfrm>
        <a:graphic>
          <a:graphicData uri="http://schemas.openxmlformats.org/presentationml/2006/ole">
            <mc:AlternateContent xmlns:mc="http://schemas.openxmlformats.org/markup-compatibility/2006">
              <mc:Choice xmlns:v="urn:schemas-microsoft-com:vml" Requires="v">
                <p:oleObj spid="_x0000_s8272" name="Equation" r:id="rId3" imgW="38770920" imgH="4438800" progId="Equation.DSMT4">
                  <p:embed/>
                </p:oleObj>
              </mc:Choice>
              <mc:Fallback>
                <p:oleObj name="Equation" r:id="rId3" imgW="38770920" imgH="443880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16113"/>
                        <a:ext cx="3979862"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8201" name="Text Box 8"/>
          <p:cNvSpPr txBox="1">
            <a:spLocks noChangeArrowheads="1"/>
          </p:cNvSpPr>
          <p:nvPr/>
        </p:nvSpPr>
        <p:spPr bwMode="auto">
          <a:xfrm>
            <a:off x="6550025" y="1916113"/>
            <a:ext cx="768350" cy="366712"/>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7</a:t>
            </a:r>
            <a:r>
              <a:rPr kumimoji="0" lang="zh-CN" altLang="en-US" sz="1800" b="0">
                <a:solidFill>
                  <a:srgbClr val="000000"/>
                </a:solidFill>
                <a:latin typeface="Arial" charset="0"/>
              </a:rPr>
              <a:t>）</a:t>
            </a:r>
          </a:p>
        </p:txBody>
      </p:sp>
      <p:sp>
        <p:nvSpPr>
          <p:cNvPr id="39945" name="Text Box 9"/>
          <p:cNvSpPr txBox="1">
            <a:spLocks noChangeArrowheads="1"/>
          </p:cNvSpPr>
          <p:nvPr/>
        </p:nvSpPr>
        <p:spPr bwMode="auto">
          <a:xfrm>
            <a:off x="1042988" y="2492375"/>
            <a:ext cx="1098550" cy="457200"/>
          </a:xfrm>
          <a:prstGeom prst="rect">
            <a:avLst/>
          </a:prstGeom>
          <a:noFill/>
          <a:ln w="9525">
            <a:noFill/>
            <a:miter lim="800000"/>
            <a:headEnd/>
            <a:tailEnd/>
          </a:ln>
          <a:effectLst/>
        </p:spPr>
        <p:txBody>
          <a:bodyPr wrap="none">
            <a:spAutoFit/>
          </a:bodyPr>
          <a:lstStyle/>
          <a:p>
            <a:pPr>
              <a:defRPr/>
            </a:pPr>
            <a:r>
              <a:rPr kumimoji="0" lang="zh-CN" altLang="en-US">
                <a:solidFill>
                  <a:srgbClr val="0033CC"/>
                </a:solidFill>
                <a:effectLst>
                  <a:outerShdw blurRad="38100" dist="38100" dir="2700000" algn="tl">
                    <a:srgbClr val="C0C0C0"/>
                  </a:outerShdw>
                </a:effectLst>
                <a:latin typeface="Arial" charset="0"/>
              </a:rPr>
              <a:t>其中：</a:t>
            </a:r>
          </a:p>
        </p:txBody>
      </p:sp>
      <p:sp>
        <p:nvSpPr>
          <p:cNvPr id="39946" name="Text Box 10"/>
          <p:cNvSpPr txBox="1">
            <a:spLocks noChangeArrowheads="1"/>
          </p:cNvSpPr>
          <p:nvPr/>
        </p:nvSpPr>
        <p:spPr bwMode="auto">
          <a:xfrm>
            <a:off x="981075" y="3319463"/>
            <a:ext cx="6111875"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为实现时间最优的最小拍控制，取</a:t>
            </a:r>
          </a:p>
        </p:txBody>
      </p:sp>
      <p:graphicFrame>
        <p:nvGraphicFramePr>
          <p:cNvPr id="8195" name="Object 11"/>
          <p:cNvGraphicFramePr>
            <a:graphicFrameLocks noChangeAspect="1"/>
          </p:cNvGraphicFramePr>
          <p:nvPr/>
        </p:nvGraphicFramePr>
        <p:xfrm>
          <a:off x="2124075" y="2565400"/>
          <a:ext cx="887413" cy="336550"/>
        </p:xfrm>
        <a:graphic>
          <a:graphicData uri="http://schemas.openxmlformats.org/presentationml/2006/ole">
            <mc:AlternateContent xmlns:mc="http://schemas.openxmlformats.org/markup-compatibility/2006">
              <mc:Choice xmlns:v="urn:schemas-microsoft-com:vml" Requires="v">
                <p:oleObj spid="_x0000_s8273" name="Equation" r:id="rId5" imgW="8636040" imgH="3268800" progId="Equation.DSMT4">
                  <p:embed/>
                </p:oleObj>
              </mc:Choice>
              <mc:Fallback>
                <p:oleObj name="Equation" r:id="rId5" imgW="8636040" imgH="32688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565400"/>
                        <a:ext cx="887413" cy="33655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8196" name="Object 12"/>
          <p:cNvGraphicFramePr>
            <a:graphicFrameLocks noChangeAspect="1"/>
          </p:cNvGraphicFramePr>
          <p:nvPr/>
        </p:nvGraphicFramePr>
        <p:xfrm>
          <a:off x="2470150" y="3948113"/>
          <a:ext cx="2206625" cy="385762"/>
        </p:xfrm>
        <a:graphic>
          <a:graphicData uri="http://schemas.openxmlformats.org/presentationml/2006/ole">
            <mc:AlternateContent xmlns:mc="http://schemas.openxmlformats.org/markup-compatibility/2006">
              <mc:Choice xmlns:v="urn:schemas-microsoft-com:vml" Requires="v">
                <p:oleObj spid="_x0000_s8274" name="Equation" r:id="rId7" imgW="21484440" imgH="3736800" progId="Equation.DSMT4">
                  <p:embed/>
                </p:oleObj>
              </mc:Choice>
              <mc:Fallback>
                <p:oleObj name="Equation" r:id="rId7" imgW="21484440" imgH="373680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0150" y="3948113"/>
                        <a:ext cx="2206625" cy="385762"/>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9949" name="Text Box 13"/>
          <p:cNvSpPr txBox="1">
            <a:spLocks noChangeArrowheads="1"/>
          </p:cNvSpPr>
          <p:nvPr/>
        </p:nvSpPr>
        <p:spPr bwMode="auto">
          <a:xfrm>
            <a:off x="1116013" y="5589588"/>
            <a:ext cx="6584950" cy="457200"/>
          </a:xfrm>
          <a:prstGeom prst="rect">
            <a:avLst/>
          </a:prstGeom>
          <a:noFill/>
          <a:ln w="9525">
            <a:noFill/>
            <a:miter lim="800000"/>
            <a:headEnd/>
            <a:tailEnd/>
          </a:ln>
          <a:effectLst/>
        </p:spPr>
        <p:txBody>
          <a:bodyPr wrap="none">
            <a:spAutoFit/>
          </a:bodyPr>
          <a:lstStyle/>
          <a:p>
            <a:pPr>
              <a:defRPr/>
            </a:pPr>
            <a:r>
              <a:rPr kumimoji="0" lang="zh-CN" altLang="en-US">
                <a:solidFill>
                  <a:srgbClr val="0033CC"/>
                </a:solidFill>
                <a:effectLst>
                  <a:outerShdw blurRad="38100" dist="38100" dir="2700000" algn="tl">
                    <a:srgbClr val="C0C0C0"/>
                  </a:outerShdw>
                </a:effectLst>
                <a:latin typeface="Arial" charset="0"/>
              </a:rPr>
              <a:t>所以最小拍控制是与</a:t>
            </a:r>
            <a:r>
              <a:rPr kumimoji="0" lang="zh-CN" altLang="en-US" u="sng">
                <a:solidFill>
                  <a:srgbClr val="FF0000"/>
                </a:solidFill>
                <a:effectLst>
                  <a:outerShdw blurRad="38100" dist="38100" dir="2700000" algn="tl">
                    <a:srgbClr val="C0C0C0"/>
                  </a:outerShdw>
                </a:effectLst>
                <a:latin typeface="Arial" charset="0"/>
              </a:rPr>
              <a:t>输入有关</a:t>
            </a:r>
            <a:r>
              <a:rPr kumimoji="0" lang="zh-CN" altLang="en-US">
                <a:solidFill>
                  <a:srgbClr val="0033CC"/>
                </a:solidFill>
                <a:effectLst>
                  <a:outerShdw blurRad="38100" dist="38100" dir="2700000" algn="tl">
                    <a:srgbClr val="C0C0C0"/>
                  </a:outerShdw>
                </a:effectLst>
                <a:latin typeface="Arial" charset="0"/>
              </a:rPr>
              <a:t>的时间最优控制。</a:t>
            </a:r>
          </a:p>
        </p:txBody>
      </p:sp>
      <p:sp>
        <p:nvSpPr>
          <p:cNvPr id="8205" name="Text Box 14"/>
          <p:cNvSpPr txBox="1">
            <a:spLocks noChangeArrowheads="1"/>
          </p:cNvSpPr>
          <p:nvPr/>
        </p:nvSpPr>
        <p:spPr bwMode="auto">
          <a:xfrm>
            <a:off x="7812088" y="5013325"/>
            <a:ext cx="768350" cy="366713"/>
          </a:xfrm>
          <a:prstGeom prst="rect">
            <a:avLst/>
          </a:prstGeom>
          <a:noFill/>
          <a:ln w="9525">
            <a:noFill/>
            <a:miter lim="800000"/>
            <a:headEnd/>
            <a:tailEnd/>
          </a:ln>
        </p:spPr>
        <p:txBody>
          <a:bodyPr>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8</a:t>
            </a:r>
            <a:r>
              <a:rPr kumimoji="0" lang="zh-CN" altLang="en-US" sz="1800" b="0">
                <a:solidFill>
                  <a:srgbClr val="000000"/>
                </a:solidFill>
                <a:latin typeface="Arial" charset="0"/>
              </a:rPr>
              <a:t>）</a:t>
            </a:r>
          </a:p>
        </p:txBody>
      </p:sp>
      <p:graphicFrame>
        <p:nvGraphicFramePr>
          <p:cNvPr id="8197" name="Object 15"/>
          <p:cNvGraphicFramePr>
            <a:graphicFrameLocks noChangeAspect="1"/>
          </p:cNvGraphicFramePr>
          <p:nvPr/>
        </p:nvGraphicFramePr>
        <p:xfrm>
          <a:off x="1258888" y="5013325"/>
          <a:ext cx="3359150" cy="457200"/>
        </p:xfrm>
        <a:graphic>
          <a:graphicData uri="http://schemas.openxmlformats.org/presentationml/2006/ole">
            <mc:AlternateContent xmlns:mc="http://schemas.openxmlformats.org/markup-compatibility/2006">
              <mc:Choice xmlns:v="urn:schemas-microsoft-com:vml" Requires="v">
                <p:oleObj spid="_x0000_s8275" name="Equation" r:id="rId9" imgW="32697360" imgH="4438800" progId="Equation.DSMT4">
                  <p:embed/>
                </p:oleObj>
              </mc:Choice>
              <mc:Fallback>
                <p:oleObj name="Equation" r:id="rId9" imgW="32697360" imgH="44388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013325"/>
                        <a:ext cx="3359150"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8198" name="Object 16"/>
          <p:cNvGraphicFramePr>
            <a:graphicFrameLocks noChangeAspect="1"/>
          </p:cNvGraphicFramePr>
          <p:nvPr/>
        </p:nvGraphicFramePr>
        <p:xfrm>
          <a:off x="4932363" y="5013325"/>
          <a:ext cx="2422525" cy="457200"/>
        </p:xfrm>
        <a:graphic>
          <a:graphicData uri="http://schemas.openxmlformats.org/presentationml/2006/ole">
            <mc:AlternateContent xmlns:mc="http://schemas.openxmlformats.org/markup-compatibility/2006">
              <mc:Choice xmlns:v="urn:schemas-microsoft-com:vml" Requires="v">
                <p:oleObj spid="_x0000_s8276" name="Equation" r:id="rId11" imgW="23586840" imgH="4438800" progId="Equation.DSMT4">
                  <p:embed/>
                </p:oleObj>
              </mc:Choice>
              <mc:Fallback>
                <p:oleObj name="Equation" r:id="rId11" imgW="23586840" imgH="443880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5013325"/>
                        <a:ext cx="2422525"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9953" name="Text Box 17"/>
          <p:cNvSpPr txBox="1">
            <a:spLocks noChangeArrowheads="1"/>
          </p:cNvSpPr>
          <p:nvPr/>
        </p:nvSpPr>
        <p:spPr bwMode="auto">
          <a:xfrm>
            <a:off x="1116013" y="4437063"/>
            <a:ext cx="3024187"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于是得到：</a:t>
            </a:r>
          </a:p>
        </p:txBody>
      </p:sp>
      <p:graphicFrame>
        <p:nvGraphicFramePr>
          <p:cNvPr id="8199" name="Object 14"/>
          <p:cNvGraphicFramePr>
            <a:graphicFrameLocks noChangeAspect="1"/>
          </p:cNvGraphicFramePr>
          <p:nvPr/>
        </p:nvGraphicFramePr>
        <p:xfrm>
          <a:off x="5795963" y="2852738"/>
          <a:ext cx="2736850" cy="669925"/>
        </p:xfrm>
        <a:graphic>
          <a:graphicData uri="http://schemas.openxmlformats.org/presentationml/2006/ole">
            <mc:AlternateContent xmlns:mc="http://schemas.openxmlformats.org/markup-compatibility/2006">
              <mc:Choice xmlns:v="urn:schemas-microsoft-com:vml" Requires="v">
                <p:oleObj spid="_x0000_s8277" name="Equation" r:id="rId13" imgW="31529160" imgH="7714800" progId="Equation.DSMT4">
                  <p:embed/>
                </p:oleObj>
              </mc:Choice>
              <mc:Fallback>
                <p:oleObj name="Equation" r:id="rId13" imgW="31529160" imgH="7714800"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5963" y="2852738"/>
                        <a:ext cx="2736850" cy="669925"/>
                      </a:xfrm>
                      <a:prstGeom prst="rect">
                        <a:avLst/>
                      </a:prstGeom>
                      <a:solidFill>
                        <a:srgbClr val="CCFFFF"/>
                      </a:solidFill>
                    </p:spPr>
                  </p:pic>
                </p:oleObj>
              </mc:Fallback>
            </mc:AlternateContent>
          </a:graphicData>
        </a:graphic>
      </p:graphicFrame>
    </p:spTree>
  </p:cSld>
  <p:clrMapOvr>
    <a:masterClrMapping/>
  </p:clrMapOvr>
  <p:transition>
    <p:comb/>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0774"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0777" name="Text Box 9"/>
          <p:cNvSpPr txBox="1">
            <a:spLocks noChangeArrowheads="1"/>
          </p:cNvSpPr>
          <p:nvPr/>
        </p:nvSpPr>
        <p:spPr bwMode="auto">
          <a:xfrm>
            <a:off x="1023938" y="1339850"/>
            <a:ext cx="441166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被控对象为：</a:t>
            </a:r>
          </a:p>
        </p:txBody>
      </p:sp>
      <p:sp>
        <p:nvSpPr>
          <p:cNvPr id="160779" name="Rectangle 11"/>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7522" name="Object 10"/>
          <p:cNvGraphicFramePr>
            <a:graphicFrameLocks noChangeAspect="1"/>
          </p:cNvGraphicFramePr>
          <p:nvPr/>
        </p:nvGraphicFramePr>
        <p:xfrm>
          <a:off x="3276600" y="1196975"/>
          <a:ext cx="3240088" cy="965200"/>
        </p:xfrm>
        <a:graphic>
          <a:graphicData uri="http://schemas.openxmlformats.org/presentationml/2006/ole">
            <mc:AlternateContent xmlns:mc="http://schemas.openxmlformats.org/markup-compatibility/2006">
              <mc:Choice xmlns:v="urn:schemas-microsoft-com:vml" Requires="v">
                <p:oleObj spid="_x0000_s107548" name="Equation" r:id="rId3" imgW="1435100" imgH="431800" progId="Equation.DSMT4">
                  <p:embed/>
                </p:oleObj>
              </mc:Choice>
              <mc:Fallback>
                <p:oleObj name="Equation" r:id="rId3" imgW="1435100" imgH="431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196975"/>
                        <a:ext cx="3240088"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Text Box 12"/>
          <p:cNvSpPr txBox="1">
            <a:spLocks noChangeArrowheads="1"/>
          </p:cNvSpPr>
          <p:nvPr/>
        </p:nvSpPr>
        <p:spPr bwMode="auto">
          <a:xfrm>
            <a:off x="971550" y="2420938"/>
            <a:ext cx="7150100" cy="457200"/>
          </a:xfrm>
          <a:prstGeom prst="rect">
            <a:avLst/>
          </a:prstGeom>
          <a:noFill/>
          <a:ln w="9525">
            <a:noFill/>
            <a:miter lim="800000"/>
            <a:headEnd/>
            <a:tailEnd/>
          </a:ln>
          <a:effectLst/>
        </p:spPr>
        <p:txBody>
          <a:bodyPr>
            <a:spAutoFit/>
          </a:bodyPr>
          <a:lstStyle/>
          <a:p>
            <a:pPr>
              <a:defRPr/>
            </a:pPr>
            <a:r>
              <a:rPr lang="el-GR" altLang="zh-CN">
                <a:effectLst>
                  <a:outerShdw blurRad="38100" dist="38100" dir="2700000" algn="tl">
                    <a:srgbClr val="C0C0C0"/>
                  </a:outerShdw>
                </a:effectLst>
                <a:cs typeface="Times New Roman" pitchFamily="18" charset="0"/>
              </a:rPr>
              <a:t>ρ</a:t>
            </a:r>
            <a:r>
              <a:rPr lang="zh-CN" altLang="en-US">
                <a:effectLst>
                  <a:outerShdw blurRad="38100" dist="38100" dir="2700000" algn="tl">
                    <a:srgbClr val="C0C0C0"/>
                  </a:outerShdw>
                </a:effectLst>
              </a:rPr>
              <a:t>为分数时滞</a:t>
            </a:r>
            <a:r>
              <a:rPr lang="el-GR" altLang="zh-CN">
                <a:effectLst>
                  <a:outerShdw blurRad="38100" dist="38100" dir="2700000" algn="tl">
                    <a:srgbClr val="C0C0C0"/>
                  </a:outerShdw>
                </a:effectLst>
                <a:cs typeface="Times New Roman" pitchFamily="18" charset="0"/>
              </a:rPr>
              <a:t>τ</a:t>
            </a:r>
            <a:r>
              <a:rPr lang="zh-CN" altLang="en-US">
                <a:effectLst>
                  <a:outerShdw blurRad="38100" dist="38100" dir="2700000" algn="tl">
                    <a:srgbClr val="C0C0C0"/>
                  </a:outerShdw>
                </a:effectLst>
              </a:rPr>
              <a:t>的小数部分，且</a:t>
            </a:r>
          </a:p>
        </p:txBody>
      </p:sp>
      <p:sp>
        <p:nvSpPr>
          <p:cNvPr id="160782" name="Rectangle 1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7523" name="Object 13"/>
          <p:cNvGraphicFramePr>
            <a:graphicFrameLocks noChangeAspect="1"/>
          </p:cNvGraphicFramePr>
          <p:nvPr/>
        </p:nvGraphicFramePr>
        <p:xfrm>
          <a:off x="5795963" y="2492375"/>
          <a:ext cx="1223962" cy="428625"/>
        </p:xfrm>
        <a:graphic>
          <a:graphicData uri="http://schemas.openxmlformats.org/presentationml/2006/ole">
            <mc:AlternateContent xmlns:mc="http://schemas.openxmlformats.org/markup-compatibility/2006">
              <mc:Choice xmlns:v="urn:schemas-microsoft-com:vml" Requires="v">
                <p:oleObj spid="_x0000_s107549" name="Equation" r:id="rId5" imgW="571252" imgH="203112" progId="Equation.DSMT4">
                  <p:embed/>
                </p:oleObj>
              </mc:Choice>
              <mc:Fallback>
                <p:oleObj name="Equation" r:id="rId5" imgW="571252" imgH="203112"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2492375"/>
                        <a:ext cx="1223962"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3" name="Text Box 15"/>
          <p:cNvSpPr txBox="1">
            <a:spLocks noChangeArrowheads="1"/>
          </p:cNvSpPr>
          <p:nvPr/>
        </p:nvSpPr>
        <p:spPr bwMode="auto">
          <a:xfrm>
            <a:off x="1908175" y="3860800"/>
            <a:ext cx="6624638" cy="641350"/>
          </a:xfrm>
          <a:prstGeom prst="rect">
            <a:avLst/>
          </a:prstGeom>
          <a:noFill/>
          <a:ln w="9525">
            <a:noFill/>
            <a:miter lim="800000"/>
            <a:headEnd/>
            <a:tailEnd/>
          </a:ln>
          <a:effectLst/>
        </p:spPr>
        <p:txBody>
          <a:bodyPr>
            <a:spAutoFit/>
          </a:bodyPr>
          <a:lstStyle/>
          <a:p>
            <a:pPr>
              <a:defRPr/>
            </a:pPr>
            <a:r>
              <a:rPr lang="zh-CN" altLang="en-US" sz="3600">
                <a:solidFill>
                  <a:schemeClr val="accent2"/>
                </a:solidFill>
                <a:effectLst>
                  <a:outerShdw blurRad="38100" dist="38100" dir="2700000" algn="tl">
                    <a:srgbClr val="C0C0C0"/>
                  </a:outerShdw>
                </a:effectLst>
              </a:rPr>
              <a:t>思考：</a:t>
            </a:r>
            <a:r>
              <a:rPr lang="zh-CN" altLang="en-US" sz="3600">
                <a:solidFill>
                  <a:srgbClr val="BE2C14"/>
                </a:solidFill>
                <a:effectLst>
                  <a:outerShdw blurRad="38100" dist="38100" dir="2700000" algn="tl">
                    <a:srgbClr val="C0C0C0"/>
                  </a:outerShdw>
                </a:effectLst>
              </a:rPr>
              <a:t>如何求</a:t>
            </a:r>
            <a:r>
              <a:rPr lang="en-US" altLang="zh-CN" sz="3600" i="1">
                <a:solidFill>
                  <a:srgbClr val="BE2C14"/>
                </a:solidFill>
                <a:effectLst>
                  <a:outerShdw blurRad="38100" dist="38100" dir="2700000" algn="tl">
                    <a:srgbClr val="C0C0C0"/>
                  </a:outerShdw>
                </a:effectLst>
              </a:rPr>
              <a:t>W</a:t>
            </a:r>
            <a:r>
              <a:rPr lang="en-US" altLang="zh-CN" sz="3600" i="1" baseline="-25000">
                <a:solidFill>
                  <a:srgbClr val="BE2C14"/>
                </a:solidFill>
                <a:effectLst>
                  <a:outerShdw blurRad="38100" dist="38100" dir="2700000" algn="tl">
                    <a:srgbClr val="C0C0C0"/>
                  </a:outerShdw>
                </a:effectLst>
              </a:rPr>
              <a:t>d</a:t>
            </a:r>
            <a:r>
              <a:rPr lang="en-US" altLang="zh-CN" sz="3600">
                <a:solidFill>
                  <a:srgbClr val="BE2C14"/>
                </a:solidFill>
                <a:effectLst>
                  <a:outerShdw blurRad="38100" dist="38100" dir="2700000" algn="tl">
                    <a:srgbClr val="C0C0C0"/>
                  </a:outerShdw>
                </a:effectLst>
              </a:rPr>
              <a:t>(</a:t>
            </a:r>
            <a:r>
              <a:rPr lang="en-US" altLang="zh-CN" sz="3600" i="1">
                <a:solidFill>
                  <a:srgbClr val="BE2C14"/>
                </a:solidFill>
                <a:effectLst>
                  <a:outerShdw blurRad="38100" dist="38100" dir="2700000" algn="tl">
                    <a:srgbClr val="C0C0C0"/>
                  </a:outerShdw>
                </a:effectLst>
              </a:rPr>
              <a:t>z</a:t>
            </a:r>
            <a:r>
              <a:rPr lang="en-US" altLang="zh-CN" sz="3600">
                <a:solidFill>
                  <a:srgbClr val="BE2C14"/>
                </a:solidFill>
                <a:effectLst>
                  <a:outerShdw blurRad="38100" dist="38100" dir="2700000" algn="tl">
                    <a:srgbClr val="C0C0C0"/>
                  </a:outerShdw>
                </a:effectLst>
              </a:rPr>
              <a:t>) ?</a:t>
            </a:r>
          </a:p>
        </p:txBody>
      </p:sp>
    </p:spTree>
  </p:cSld>
  <p:clrMapOvr>
    <a:masterClrMapping/>
  </p:clrMapOvr>
  <p:transition>
    <p:comb/>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795"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796" name="Rectangle 4"/>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797" name="Rectangle 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798" name="Rectangle 6"/>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799" name="Rectangle 7"/>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801" name="Rectangle 9"/>
          <p:cNvSpPr>
            <a:spLocks noChangeArrowheads="1"/>
          </p:cNvSpPr>
          <p:nvPr/>
        </p:nvSpPr>
        <p:spPr bwMode="auto">
          <a:xfrm>
            <a:off x="0" y="30908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807" name="Rectangle 1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1813" name="Rectangle 21"/>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8546" name="Object 20"/>
          <p:cNvGraphicFramePr>
            <a:graphicFrameLocks noChangeAspect="1"/>
          </p:cNvGraphicFramePr>
          <p:nvPr/>
        </p:nvGraphicFramePr>
        <p:xfrm>
          <a:off x="611188" y="1484313"/>
          <a:ext cx="6985000" cy="947737"/>
        </p:xfrm>
        <a:graphic>
          <a:graphicData uri="http://schemas.openxmlformats.org/presentationml/2006/ole">
            <mc:AlternateContent xmlns:mc="http://schemas.openxmlformats.org/markup-compatibility/2006">
              <mc:Choice xmlns:v="urn:schemas-microsoft-com:vml" Requires="v">
                <p:oleObj spid="_x0000_s108611" name="Equation" r:id="rId3" imgW="3581400" imgH="482600" progId="Equation.DSMT4">
                  <p:embed/>
                </p:oleObj>
              </mc:Choice>
              <mc:Fallback>
                <p:oleObj name="Equation" r:id="rId3" imgW="3581400" imgH="4826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6985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5" name="Rectangle 2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8547" name="Object 22"/>
          <p:cNvGraphicFramePr>
            <a:graphicFrameLocks noChangeAspect="1"/>
          </p:cNvGraphicFramePr>
          <p:nvPr/>
        </p:nvGraphicFramePr>
        <p:xfrm>
          <a:off x="1476375" y="2781300"/>
          <a:ext cx="7380288" cy="871538"/>
        </p:xfrm>
        <a:graphic>
          <a:graphicData uri="http://schemas.openxmlformats.org/presentationml/2006/ole">
            <mc:AlternateContent xmlns:mc="http://schemas.openxmlformats.org/markup-compatibility/2006">
              <mc:Choice xmlns:v="urn:schemas-microsoft-com:vml" Requires="v">
                <p:oleObj spid="_x0000_s108612" name="Equation" r:id="rId5" imgW="4114800" imgH="482600" progId="Equation.DSMT4">
                  <p:embed/>
                </p:oleObj>
              </mc:Choice>
              <mc:Fallback>
                <p:oleObj name="Equation" r:id="rId5" imgW="4114800" imgH="4826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781300"/>
                        <a:ext cx="7380288"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7" name="Rectangle 25"/>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8548" name="Object 24"/>
          <p:cNvGraphicFramePr>
            <a:graphicFrameLocks noChangeAspect="1"/>
          </p:cNvGraphicFramePr>
          <p:nvPr/>
        </p:nvGraphicFramePr>
        <p:xfrm>
          <a:off x="1439863" y="4652963"/>
          <a:ext cx="6408737" cy="909637"/>
        </p:xfrm>
        <a:graphic>
          <a:graphicData uri="http://schemas.openxmlformats.org/presentationml/2006/ole">
            <mc:AlternateContent xmlns:mc="http://schemas.openxmlformats.org/markup-compatibility/2006">
              <mc:Choice xmlns:v="urn:schemas-microsoft-com:vml" Requires="v">
                <p:oleObj spid="_x0000_s108613" name="Equation" r:id="rId7" imgW="3416300" imgH="482600" progId="Equation.DSMT4">
                  <p:embed/>
                </p:oleObj>
              </mc:Choice>
              <mc:Fallback>
                <p:oleObj name="Equation" r:id="rId7" imgW="3416300" imgH="4826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9863" y="4652963"/>
                        <a:ext cx="6408737"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Line 26"/>
          <p:cNvSpPr>
            <a:spLocks noChangeShapeType="1"/>
          </p:cNvSpPr>
          <p:nvPr/>
        </p:nvSpPr>
        <p:spPr bwMode="auto">
          <a:xfrm>
            <a:off x="6804025" y="3716338"/>
            <a:ext cx="2089150" cy="0"/>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1819" name="Text Box 27"/>
          <p:cNvSpPr txBox="1">
            <a:spLocks noChangeArrowheads="1"/>
          </p:cNvSpPr>
          <p:nvPr/>
        </p:nvSpPr>
        <p:spPr bwMode="auto">
          <a:xfrm>
            <a:off x="7164388" y="3860800"/>
            <a:ext cx="1274762" cy="641350"/>
          </a:xfrm>
          <a:prstGeom prst="rect">
            <a:avLst/>
          </a:prstGeom>
          <a:noFill/>
          <a:ln w="9525">
            <a:noFill/>
            <a:miter lim="800000"/>
            <a:headEnd/>
            <a:tailEnd/>
          </a:ln>
          <a:effectLst/>
        </p:spPr>
        <p:txBody>
          <a:bodyPr wrap="none">
            <a:spAutoFit/>
          </a:bodyPr>
          <a:lstStyle/>
          <a:p>
            <a:pPr>
              <a:defRPr/>
            </a:pPr>
            <a:r>
              <a:rPr lang="zh-CN" altLang="en-US" sz="1800">
                <a:solidFill>
                  <a:schemeClr val="accent2"/>
                </a:solidFill>
                <a:effectLst>
                  <a:outerShdw blurRad="38100" dist="38100" dir="2700000" algn="tl">
                    <a:srgbClr val="C0C0C0"/>
                  </a:outerShdw>
                </a:effectLst>
              </a:rPr>
              <a:t>第</a:t>
            </a:r>
            <a:r>
              <a:rPr lang="en-US" altLang="zh-CN" sz="1800">
                <a:solidFill>
                  <a:schemeClr val="accent2"/>
                </a:solidFill>
                <a:effectLst>
                  <a:outerShdw blurRad="38100" dist="38100" dir="2700000" algn="tl">
                    <a:srgbClr val="C0C0C0"/>
                  </a:outerShdw>
                </a:effectLst>
              </a:rPr>
              <a:t>2</a:t>
            </a:r>
            <a:r>
              <a:rPr lang="zh-CN" altLang="en-US" sz="1800">
                <a:solidFill>
                  <a:schemeClr val="accent2"/>
                </a:solidFill>
                <a:effectLst>
                  <a:outerShdw blurRad="38100" dist="38100" dir="2700000" algn="tl">
                    <a:srgbClr val="C0C0C0"/>
                  </a:outerShdw>
                </a:effectLst>
              </a:rPr>
              <a:t>章表</a:t>
            </a:r>
            <a:r>
              <a:rPr lang="en-US" altLang="zh-CN" sz="1800">
                <a:solidFill>
                  <a:schemeClr val="accent2"/>
                </a:solidFill>
                <a:effectLst>
                  <a:outerShdw blurRad="38100" dist="38100" dir="2700000" algn="tl">
                    <a:srgbClr val="C0C0C0"/>
                  </a:outerShdw>
                </a:effectLst>
              </a:rPr>
              <a:t>2.3</a:t>
            </a:r>
          </a:p>
          <a:p>
            <a:pPr>
              <a:defRPr/>
            </a:pPr>
            <a:r>
              <a:rPr lang="zh-CN" altLang="en-US" sz="1800">
                <a:solidFill>
                  <a:schemeClr val="accent2"/>
                </a:solidFill>
                <a:effectLst>
                  <a:outerShdw blurRad="38100" dist="38100" dir="2700000" algn="tl">
                    <a:srgbClr val="C0C0C0"/>
                  </a:outerShdw>
                </a:effectLst>
              </a:rPr>
              <a:t>标准形式</a:t>
            </a:r>
            <a:r>
              <a:rPr lang="en-US" altLang="zh-CN" sz="1800">
                <a:solidFill>
                  <a:schemeClr val="accent2"/>
                </a:solidFill>
                <a:effectLst>
                  <a:outerShdw blurRad="38100" dist="38100" dir="2700000" algn="tl">
                    <a:srgbClr val="C0C0C0"/>
                  </a:outerShdw>
                </a:effectLst>
              </a:rPr>
              <a:t>6</a:t>
            </a:r>
          </a:p>
        </p:txBody>
      </p:sp>
      <p:sp>
        <p:nvSpPr>
          <p:cNvPr id="161820" name="Text Box 28"/>
          <p:cNvSpPr txBox="1">
            <a:spLocks noChangeArrowheads="1"/>
          </p:cNvSpPr>
          <p:nvPr/>
        </p:nvSpPr>
        <p:spPr bwMode="auto">
          <a:xfrm>
            <a:off x="735013" y="5805488"/>
            <a:ext cx="275748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61822" name="Rectangle 3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8549" name="Object 29"/>
          <p:cNvGraphicFramePr>
            <a:graphicFrameLocks noChangeAspect="1"/>
          </p:cNvGraphicFramePr>
          <p:nvPr/>
        </p:nvGraphicFramePr>
        <p:xfrm>
          <a:off x="1763713" y="5805488"/>
          <a:ext cx="1944687" cy="444500"/>
        </p:xfrm>
        <a:graphic>
          <a:graphicData uri="http://schemas.openxmlformats.org/presentationml/2006/ole">
            <mc:AlternateContent xmlns:mc="http://schemas.openxmlformats.org/markup-compatibility/2006">
              <mc:Choice xmlns:v="urn:schemas-microsoft-com:vml" Requires="v">
                <p:oleObj spid="_x0000_s108614" name="Equation" r:id="rId9" imgW="1002865" imgH="228501" progId="Equation.DSMT4">
                  <p:embed/>
                </p:oleObj>
              </mc:Choice>
              <mc:Fallback>
                <p:oleObj name="Equation" r:id="rId9" imgW="1002865" imgH="228501"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5805488"/>
                        <a:ext cx="19446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4" name="Rectangle 3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8550" name="Object 31"/>
          <p:cNvGraphicFramePr>
            <a:graphicFrameLocks noChangeAspect="1"/>
          </p:cNvGraphicFramePr>
          <p:nvPr/>
        </p:nvGraphicFramePr>
        <p:xfrm>
          <a:off x="3924300" y="5805488"/>
          <a:ext cx="2016125" cy="481012"/>
        </p:xfrm>
        <a:graphic>
          <a:graphicData uri="http://schemas.openxmlformats.org/presentationml/2006/ole">
            <mc:AlternateContent xmlns:mc="http://schemas.openxmlformats.org/markup-compatibility/2006">
              <mc:Choice xmlns:v="urn:schemas-microsoft-com:vml" Requires="v">
                <p:oleObj spid="_x0000_s108615" name="Equation" r:id="rId11" imgW="1002865" imgH="241195" progId="Equation.DSMT4">
                  <p:embed/>
                </p:oleObj>
              </mc:Choice>
              <mc:Fallback>
                <p:oleObj name="Equation" r:id="rId11" imgW="1002865" imgH="241195"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5805488"/>
                        <a:ext cx="20161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2819" name="Rectangle 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2820" name="Text Box 4"/>
          <p:cNvSpPr txBox="1">
            <a:spLocks noChangeArrowheads="1"/>
          </p:cNvSpPr>
          <p:nvPr/>
        </p:nvSpPr>
        <p:spPr bwMode="auto">
          <a:xfrm>
            <a:off x="827088" y="1628775"/>
            <a:ext cx="7488237" cy="1041400"/>
          </a:xfrm>
          <a:prstGeom prst="rect">
            <a:avLst/>
          </a:prstGeom>
          <a:noFill/>
          <a:ln w="9525">
            <a:noFill/>
            <a:miter lim="800000"/>
            <a:headEnd/>
            <a:tailEnd/>
          </a:ln>
          <a:effectLst/>
        </p:spPr>
        <p:txBody>
          <a:bodyPr>
            <a:spAutoFit/>
          </a:bodyPr>
          <a:lstStyle/>
          <a:p>
            <a:pPr>
              <a:lnSpc>
                <a:spcPct val="130000"/>
              </a:lnSpc>
              <a:defRPr/>
            </a:pPr>
            <a:r>
              <a:rPr lang="zh-CN" altLang="en-US">
                <a:solidFill>
                  <a:schemeClr val="accent2"/>
                </a:solidFill>
                <a:effectLst>
                  <a:outerShdw blurRad="38100" dist="38100" dir="2700000" algn="tl">
                    <a:srgbClr val="C0C0C0"/>
                  </a:outerShdw>
                </a:effectLst>
              </a:rPr>
              <a:t>根据被控对象模型</a:t>
            </a:r>
            <a:r>
              <a:rPr lang="en-US" altLang="zh-CN" i="1">
                <a:solidFill>
                  <a:schemeClr val="accent2"/>
                </a:solidFill>
                <a:effectLst>
                  <a:outerShdw blurRad="38100" dist="38100" dir="2700000" algn="tl">
                    <a:srgbClr val="C0C0C0"/>
                  </a:outerShdw>
                </a:effectLst>
              </a:rPr>
              <a:t>W</a:t>
            </a:r>
            <a:r>
              <a:rPr lang="en-US" altLang="zh-CN" i="1" baseline="-25000">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和控制器模型</a:t>
            </a:r>
            <a:r>
              <a:rPr lang="en-US" altLang="zh-CN" i="1">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，求取闭环系统的传递函数，从而得到闭环系统的特征方程为：</a:t>
            </a:r>
          </a:p>
        </p:txBody>
      </p:sp>
      <p:sp>
        <p:nvSpPr>
          <p:cNvPr id="162822" name="Rectangle 6"/>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2828" name="Rectangle 1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2830" name="Rectangle 14"/>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2834" name="Rectangle 1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09570" name="Object 17"/>
          <p:cNvGraphicFramePr>
            <a:graphicFrameLocks noChangeAspect="1"/>
          </p:cNvGraphicFramePr>
          <p:nvPr/>
        </p:nvGraphicFramePr>
        <p:xfrm>
          <a:off x="1330325" y="2925763"/>
          <a:ext cx="6048375" cy="990600"/>
        </p:xfrm>
        <a:graphic>
          <a:graphicData uri="http://schemas.openxmlformats.org/presentationml/2006/ole">
            <mc:AlternateContent xmlns:mc="http://schemas.openxmlformats.org/markup-compatibility/2006">
              <mc:Choice xmlns:v="urn:schemas-microsoft-com:vml" Requires="v">
                <p:oleObj spid="_x0000_s109583" name="Equation" r:id="rId3" imgW="2959100" imgH="482600" progId="Equation.DSMT4">
                  <p:embed/>
                </p:oleObj>
              </mc:Choice>
              <mc:Fallback>
                <p:oleObj name="Equation" r:id="rId3" imgW="2959100" imgH="482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2925763"/>
                        <a:ext cx="6048375"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2835" name="Text Box 19"/>
          <p:cNvSpPr txBox="1">
            <a:spLocks noChangeArrowheads="1"/>
          </p:cNvSpPr>
          <p:nvPr/>
        </p:nvSpPr>
        <p:spPr bwMode="auto">
          <a:xfrm>
            <a:off x="950913" y="4221163"/>
            <a:ext cx="758031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由此可知，闭环系统的特征根为</a:t>
            </a:r>
            <a:r>
              <a:rPr lang="el-GR" altLang="zh-CN">
                <a:solidFill>
                  <a:srgbClr val="1E86B4"/>
                </a:solidFill>
                <a:effectLst>
                  <a:outerShdw blurRad="38100" dist="38100" dir="2700000" algn="tl">
                    <a:srgbClr val="C0C0C0"/>
                  </a:outerShdw>
                </a:effectLst>
                <a:cs typeface="Times New Roman" pitchFamily="18" charset="0"/>
              </a:rPr>
              <a:t>ρ</a:t>
            </a:r>
            <a:r>
              <a:rPr lang="zh-CN" altLang="en-US">
                <a:solidFill>
                  <a:srgbClr val="1E86B4"/>
                </a:solidFill>
                <a:effectLst>
                  <a:outerShdw blurRad="38100" dist="38100" dir="2700000" algn="tl">
                    <a:srgbClr val="C0C0C0"/>
                  </a:outerShdw>
                </a:effectLst>
                <a:cs typeface="Times New Roman" pitchFamily="18" charset="0"/>
              </a:rPr>
              <a:t>的函数。</a:t>
            </a:r>
            <a:endParaRPr lang="zh-CN" altLang="el-GR">
              <a:solidFill>
                <a:srgbClr val="1E86B4"/>
              </a:solidFill>
              <a:effectLst>
                <a:outerShdw blurRad="38100" dist="38100" dir="2700000" algn="tl">
                  <a:srgbClr val="C0C0C0"/>
                </a:outerShdw>
              </a:effectLst>
              <a:cs typeface="Times New Roman" pitchFamily="18" charset="0"/>
            </a:endParaRPr>
          </a:p>
        </p:txBody>
      </p:sp>
    </p:spTree>
  </p:cSld>
  <p:clrMapOvr>
    <a:masterClrMapping/>
  </p:clrMapOvr>
  <p:transition>
    <p:push/>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pPr algn="ctr"/>
            <a:endParaRPr lang="zh-CN" altLang="zh-CN" b="0"/>
          </a:p>
        </p:txBody>
      </p:sp>
      <p:sp>
        <p:nvSpPr>
          <p:cNvPr id="163843"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3852" name="Text Box 12"/>
          <p:cNvSpPr txBox="1">
            <a:spLocks noChangeArrowheads="1"/>
          </p:cNvSpPr>
          <p:nvPr/>
        </p:nvSpPr>
        <p:spPr bwMode="auto">
          <a:xfrm>
            <a:off x="971550" y="1557338"/>
            <a:ext cx="6500813"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当</a:t>
            </a:r>
            <a:r>
              <a:rPr lang="el-GR" altLang="zh-CN">
                <a:solidFill>
                  <a:srgbClr val="1E86B4"/>
                </a:solidFill>
                <a:effectLst>
                  <a:outerShdw blurRad="38100" dist="38100" dir="2700000" algn="tl">
                    <a:srgbClr val="C0C0C0"/>
                  </a:outerShdw>
                </a:effectLst>
                <a:cs typeface="Times New Roman" pitchFamily="18" charset="0"/>
              </a:rPr>
              <a:t>ρ</a:t>
            </a:r>
            <a:r>
              <a:rPr lang="zh-CN" altLang="en-US">
                <a:solidFill>
                  <a:srgbClr val="1E86B4"/>
                </a:solidFill>
                <a:effectLst>
                  <a:outerShdw blurRad="38100" dist="38100" dir="2700000" algn="tl">
                    <a:srgbClr val="C0C0C0"/>
                  </a:outerShdw>
                </a:effectLst>
              </a:rPr>
              <a:t>在</a:t>
            </a:r>
            <a:r>
              <a:rPr lang="en-US" altLang="zh-CN">
                <a:solidFill>
                  <a:srgbClr val="1E86B4"/>
                </a:solidFill>
                <a:effectLst>
                  <a:outerShdw blurRad="38100" dist="38100" dir="2700000" algn="tl">
                    <a:srgbClr val="C0C0C0"/>
                  </a:outerShdw>
                </a:effectLst>
              </a:rPr>
              <a:t>[0,1]</a:t>
            </a:r>
            <a:r>
              <a:rPr lang="zh-CN" altLang="en-US">
                <a:solidFill>
                  <a:srgbClr val="1E86B4"/>
                </a:solidFill>
                <a:effectLst>
                  <a:outerShdw blurRad="38100" dist="38100" dir="2700000" algn="tl">
                    <a:srgbClr val="C0C0C0"/>
                  </a:outerShdw>
                </a:effectLst>
              </a:rPr>
              <a:t>区间内变化时</a:t>
            </a:r>
          </a:p>
        </p:txBody>
      </p:sp>
      <p:sp>
        <p:nvSpPr>
          <p:cNvPr id="163854" name="Text Box 14"/>
          <p:cNvSpPr txBox="1">
            <a:spLocks noChangeArrowheads="1"/>
          </p:cNvSpPr>
          <p:nvPr/>
        </p:nvSpPr>
        <p:spPr bwMode="auto">
          <a:xfrm>
            <a:off x="3490913" y="2205038"/>
            <a:ext cx="5113337"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可能产生不稳定的特征根</a:t>
            </a:r>
          </a:p>
        </p:txBody>
      </p:sp>
      <p:sp>
        <p:nvSpPr>
          <p:cNvPr id="163855" name="AutoShape 15"/>
          <p:cNvSpPr>
            <a:spLocks noChangeArrowheads="1"/>
          </p:cNvSpPr>
          <p:nvPr/>
        </p:nvSpPr>
        <p:spPr bwMode="auto">
          <a:xfrm>
            <a:off x="1763713" y="2276475"/>
            <a:ext cx="1511300" cy="360363"/>
          </a:xfrm>
          <a:prstGeom prst="rightArrow">
            <a:avLst>
              <a:gd name="adj1" fmla="val 50000"/>
              <a:gd name="adj2" fmla="val 104846"/>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3856" name="Text Box 16"/>
          <p:cNvSpPr txBox="1">
            <a:spLocks noChangeArrowheads="1"/>
          </p:cNvSpPr>
          <p:nvPr/>
        </p:nvSpPr>
        <p:spPr bwMode="auto">
          <a:xfrm>
            <a:off x="663575" y="3355975"/>
            <a:ext cx="3260725" cy="579438"/>
          </a:xfrm>
          <a:prstGeom prst="rect">
            <a:avLst/>
          </a:prstGeom>
          <a:noFill/>
          <a:ln w="9525">
            <a:noFill/>
            <a:miter lim="800000"/>
            <a:headEnd/>
            <a:tailEnd/>
          </a:ln>
          <a:effectLst/>
        </p:spPr>
        <p:txBody>
          <a:bodyPr>
            <a:spAutoFit/>
          </a:bodyPr>
          <a:lstStyle/>
          <a:p>
            <a:pPr>
              <a:defRPr/>
            </a:pPr>
            <a:r>
              <a:rPr lang="zh-CN" altLang="en-US" sz="3200">
                <a:solidFill>
                  <a:schemeClr val="accent2"/>
                </a:solidFill>
                <a:effectLst>
                  <a:outerShdw blurRad="38100" dist="38100" dir="2700000" algn="tl">
                    <a:srgbClr val="C0C0C0"/>
                  </a:outerShdw>
                </a:effectLst>
              </a:rPr>
              <a:t>目标：</a:t>
            </a:r>
          </a:p>
        </p:txBody>
      </p:sp>
      <p:sp>
        <p:nvSpPr>
          <p:cNvPr id="163857" name="Text Box 17"/>
          <p:cNvSpPr txBox="1">
            <a:spLocks noChangeArrowheads="1"/>
          </p:cNvSpPr>
          <p:nvPr/>
        </p:nvSpPr>
        <p:spPr bwMode="auto">
          <a:xfrm>
            <a:off x="827088" y="4221163"/>
            <a:ext cx="650081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当</a:t>
            </a:r>
            <a:r>
              <a:rPr lang="el-GR" altLang="zh-CN">
                <a:solidFill>
                  <a:srgbClr val="1E86B4"/>
                </a:solidFill>
                <a:effectLst>
                  <a:outerShdw blurRad="38100" dist="38100" dir="2700000" algn="tl">
                    <a:srgbClr val="C0C0C0"/>
                  </a:outerShdw>
                </a:effectLst>
                <a:cs typeface="Times New Roman" pitchFamily="18" charset="0"/>
              </a:rPr>
              <a:t>ρ</a:t>
            </a:r>
            <a:r>
              <a:rPr lang="zh-CN" altLang="en-US">
                <a:solidFill>
                  <a:srgbClr val="1E86B4"/>
                </a:solidFill>
                <a:effectLst>
                  <a:outerShdw blurRad="38100" dist="38100" dir="2700000" algn="tl">
                    <a:srgbClr val="C0C0C0"/>
                  </a:outerShdw>
                </a:effectLst>
              </a:rPr>
              <a:t>在</a:t>
            </a:r>
            <a:r>
              <a:rPr lang="en-US" altLang="zh-CN">
                <a:solidFill>
                  <a:srgbClr val="1E86B4"/>
                </a:solidFill>
                <a:effectLst>
                  <a:outerShdw blurRad="38100" dist="38100" dir="2700000" algn="tl">
                    <a:srgbClr val="C0C0C0"/>
                  </a:outerShdw>
                </a:effectLst>
              </a:rPr>
              <a:t>[0,1]</a:t>
            </a:r>
            <a:r>
              <a:rPr lang="zh-CN" altLang="en-US">
                <a:solidFill>
                  <a:srgbClr val="1E86B4"/>
                </a:solidFill>
                <a:effectLst>
                  <a:outerShdw blurRad="38100" dist="38100" dir="2700000" algn="tl">
                    <a:srgbClr val="C0C0C0"/>
                  </a:outerShdw>
                </a:effectLst>
              </a:rPr>
              <a:t>区间内变化时</a:t>
            </a:r>
          </a:p>
        </p:txBody>
      </p:sp>
      <p:sp>
        <p:nvSpPr>
          <p:cNvPr id="163858" name="Text Box 18"/>
          <p:cNvSpPr txBox="1">
            <a:spLocks noChangeArrowheads="1"/>
          </p:cNvSpPr>
          <p:nvPr/>
        </p:nvSpPr>
        <p:spPr bwMode="auto">
          <a:xfrm>
            <a:off x="4030663" y="4868863"/>
            <a:ext cx="5113337"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特征根必须在单位圆内</a:t>
            </a:r>
          </a:p>
        </p:txBody>
      </p:sp>
      <p:sp>
        <p:nvSpPr>
          <p:cNvPr id="163859" name="AutoShape 19"/>
          <p:cNvSpPr>
            <a:spLocks noChangeArrowheads="1"/>
          </p:cNvSpPr>
          <p:nvPr/>
        </p:nvSpPr>
        <p:spPr bwMode="auto">
          <a:xfrm>
            <a:off x="2339975" y="4941888"/>
            <a:ext cx="1511300" cy="360362"/>
          </a:xfrm>
          <a:prstGeom prst="rightArrow">
            <a:avLst>
              <a:gd name="adj1" fmla="val 50000"/>
              <a:gd name="adj2" fmla="val 104846"/>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5" name="Text Box 11"/>
          <p:cNvSpPr txBox="1">
            <a:spLocks noChangeArrowheads="1"/>
          </p:cNvSpPr>
          <p:nvPr/>
        </p:nvSpPr>
        <p:spPr bwMode="auto">
          <a:xfrm>
            <a:off x="755650" y="1557338"/>
            <a:ext cx="820896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同理，对于</a:t>
            </a:r>
            <a:r>
              <a:rPr lang="zh-CN" altLang="en-US">
                <a:solidFill>
                  <a:srgbClr val="1E86B4"/>
                </a:solidFill>
                <a:effectLst>
                  <a:outerShdw blurRad="38100" dist="38100" dir="2700000" algn="tl">
                    <a:srgbClr val="C0C0C0"/>
                  </a:outerShdw>
                </a:effectLst>
              </a:rPr>
              <a:t>纯滞后二阶惯性环节</a:t>
            </a:r>
            <a:r>
              <a:rPr lang="zh-CN" altLang="en-US">
                <a:effectLst>
                  <a:outerShdw blurRad="38100" dist="38100" dir="2700000" algn="tl">
                    <a:srgbClr val="C0C0C0"/>
                  </a:outerShdw>
                </a:effectLst>
              </a:rPr>
              <a:t>的大林算法控制器为：</a:t>
            </a:r>
          </a:p>
        </p:txBody>
      </p:sp>
      <p:sp>
        <p:nvSpPr>
          <p:cNvPr id="175117" name="Text Box 13"/>
          <p:cNvSpPr txBox="1">
            <a:spLocks noChangeArrowheads="1"/>
          </p:cNvSpPr>
          <p:nvPr/>
        </p:nvSpPr>
        <p:spPr bwMode="auto">
          <a:xfrm>
            <a:off x="827088" y="3573463"/>
            <a:ext cx="27559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式中：</a:t>
            </a:r>
          </a:p>
        </p:txBody>
      </p:sp>
      <p:graphicFrame>
        <p:nvGraphicFramePr>
          <p:cNvPr id="110594" name="Object 14"/>
          <p:cNvGraphicFramePr>
            <a:graphicFrameLocks noChangeAspect="1"/>
          </p:cNvGraphicFramePr>
          <p:nvPr/>
        </p:nvGraphicFramePr>
        <p:xfrm>
          <a:off x="2071688" y="3502025"/>
          <a:ext cx="1511300" cy="503238"/>
        </p:xfrm>
        <a:graphic>
          <a:graphicData uri="http://schemas.openxmlformats.org/presentationml/2006/ole">
            <mc:AlternateContent xmlns:mc="http://schemas.openxmlformats.org/markup-compatibility/2006">
              <mc:Choice xmlns:v="urn:schemas-microsoft-com:vml" Requires="v">
                <p:oleObj spid="_x0000_s110672" name="Equation" r:id="rId3" imgW="596641" imgH="203112" progId="Equation.DSMT4">
                  <p:embed/>
                </p:oleObj>
              </mc:Choice>
              <mc:Fallback>
                <p:oleObj name="Equation" r:id="rId3" imgW="596641" imgH="203112"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3502025"/>
                        <a:ext cx="15113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5" name="Object 16"/>
          <p:cNvGraphicFramePr>
            <a:graphicFrameLocks noChangeAspect="1"/>
          </p:cNvGraphicFramePr>
          <p:nvPr/>
        </p:nvGraphicFramePr>
        <p:xfrm>
          <a:off x="1539875" y="2276475"/>
          <a:ext cx="5343525" cy="928688"/>
        </p:xfrm>
        <a:graphic>
          <a:graphicData uri="http://schemas.openxmlformats.org/presentationml/2006/ole">
            <mc:AlternateContent xmlns:mc="http://schemas.openxmlformats.org/markup-compatibility/2006">
              <mc:Choice xmlns:v="urn:schemas-microsoft-com:vml" Requires="v">
                <p:oleObj spid="_x0000_s110673" name="Equation" r:id="rId5" imgW="2628900" imgH="457200" progId="Equation.DSMT4">
                  <p:embed/>
                </p:oleObj>
              </mc:Choice>
              <mc:Fallback>
                <p:oleObj name="Equation" r:id="rId5" imgW="2628900" imgH="4572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9875" y="2276475"/>
                        <a:ext cx="534352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6" name="Object 18"/>
          <p:cNvGraphicFramePr>
            <a:graphicFrameLocks noChangeAspect="1"/>
          </p:cNvGraphicFramePr>
          <p:nvPr/>
        </p:nvGraphicFramePr>
        <p:xfrm>
          <a:off x="2051050" y="4221163"/>
          <a:ext cx="1223963" cy="477837"/>
        </p:xfrm>
        <a:graphic>
          <a:graphicData uri="http://schemas.openxmlformats.org/presentationml/2006/ole">
            <mc:AlternateContent xmlns:mc="http://schemas.openxmlformats.org/markup-compatibility/2006">
              <mc:Choice xmlns:v="urn:schemas-microsoft-com:vml" Requires="v">
                <p:oleObj spid="_x0000_s110674" name="Equation" r:id="rId7" imgW="609336" imgH="241195" progId="Equation.DSMT4">
                  <p:embed/>
                </p:oleObj>
              </mc:Choice>
              <mc:Fallback>
                <p:oleObj name="Equation" r:id="rId7" imgW="609336" imgH="241195"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221163"/>
                        <a:ext cx="1223963"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7" name="Object 20"/>
          <p:cNvGraphicFramePr>
            <a:graphicFrameLocks noChangeAspect="1"/>
          </p:cNvGraphicFramePr>
          <p:nvPr/>
        </p:nvGraphicFramePr>
        <p:xfrm>
          <a:off x="2051050" y="4941888"/>
          <a:ext cx="1439863" cy="538162"/>
        </p:xfrm>
        <a:graphic>
          <a:graphicData uri="http://schemas.openxmlformats.org/presentationml/2006/ole">
            <mc:AlternateContent xmlns:mc="http://schemas.openxmlformats.org/markup-compatibility/2006">
              <mc:Choice xmlns:v="urn:schemas-microsoft-com:vml" Requires="v">
                <p:oleObj spid="_x0000_s110675" name="Equation" r:id="rId9" imgW="634725" imgH="241195" progId="Equation.DSMT4">
                  <p:embed/>
                </p:oleObj>
              </mc:Choice>
              <mc:Fallback>
                <p:oleObj name="Equation" r:id="rId9" imgW="634725" imgH="241195"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4941888"/>
                        <a:ext cx="1439863"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8" name="Object 22"/>
          <p:cNvGraphicFramePr>
            <a:graphicFrameLocks noChangeAspect="1"/>
          </p:cNvGraphicFramePr>
          <p:nvPr/>
        </p:nvGraphicFramePr>
        <p:xfrm>
          <a:off x="4284663" y="3573463"/>
          <a:ext cx="3600450" cy="471487"/>
        </p:xfrm>
        <a:graphic>
          <a:graphicData uri="http://schemas.openxmlformats.org/presentationml/2006/ole">
            <mc:AlternateContent xmlns:mc="http://schemas.openxmlformats.org/markup-compatibility/2006">
              <mc:Choice xmlns:v="urn:schemas-microsoft-com:vml" Requires="v">
                <p:oleObj spid="_x0000_s110676" name="Equation" r:id="rId11" imgW="1739900" imgH="228600" progId="Equation.DSMT4">
                  <p:embed/>
                </p:oleObj>
              </mc:Choice>
              <mc:Fallback>
                <p:oleObj name="Equation" r:id="rId11" imgW="1739900" imgH="22860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3573463"/>
                        <a:ext cx="360045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599" name="Object 24"/>
          <p:cNvGraphicFramePr>
            <a:graphicFrameLocks noChangeAspect="1"/>
          </p:cNvGraphicFramePr>
          <p:nvPr/>
        </p:nvGraphicFramePr>
        <p:xfrm>
          <a:off x="4284663" y="4437063"/>
          <a:ext cx="4248150" cy="454025"/>
        </p:xfrm>
        <a:graphic>
          <a:graphicData uri="http://schemas.openxmlformats.org/presentationml/2006/ole">
            <mc:AlternateContent xmlns:mc="http://schemas.openxmlformats.org/markup-compatibility/2006">
              <mc:Choice xmlns:v="urn:schemas-microsoft-com:vml" Requires="v">
                <p:oleObj spid="_x0000_s110677" name="Equation" r:id="rId13" imgW="2043813" imgH="215806" progId="Equation.DSMT4">
                  <p:embed/>
                </p:oleObj>
              </mc:Choice>
              <mc:Fallback>
                <p:oleObj name="Equation" r:id="rId13" imgW="2043813" imgH="215806"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4663" y="4437063"/>
                        <a:ext cx="424815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1" name="Text Box 23"/>
          <p:cNvSpPr txBox="1">
            <a:spLocks noChangeArrowheads="1"/>
          </p:cNvSpPr>
          <p:nvPr/>
        </p:nvSpPr>
        <p:spPr bwMode="auto">
          <a:xfrm>
            <a:off x="879475" y="1052513"/>
            <a:ext cx="606901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广义被控对象脉冲传递函数为：</a:t>
            </a:r>
          </a:p>
        </p:txBody>
      </p:sp>
      <p:graphicFrame>
        <p:nvGraphicFramePr>
          <p:cNvPr id="111618" name="Object 24"/>
          <p:cNvGraphicFramePr>
            <a:graphicFrameLocks noChangeAspect="1"/>
          </p:cNvGraphicFramePr>
          <p:nvPr/>
        </p:nvGraphicFramePr>
        <p:xfrm>
          <a:off x="1222375" y="1844675"/>
          <a:ext cx="5549900" cy="928688"/>
        </p:xfrm>
        <a:graphic>
          <a:graphicData uri="http://schemas.openxmlformats.org/presentationml/2006/ole">
            <mc:AlternateContent xmlns:mc="http://schemas.openxmlformats.org/markup-compatibility/2006">
              <mc:Choice xmlns:v="urn:schemas-microsoft-com:vml" Requires="v">
                <p:oleObj spid="_x0000_s111696" name="Equation" r:id="rId3" imgW="2730500" imgH="457200" progId="Equation.DSMT4">
                  <p:embed/>
                </p:oleObj>
              </mc:Choice>
              <mc:Fallback>
                <p:oleObj name="Equation" r:id="rId3" imgW="2730500" imgH="45720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1844675"/>
                        <a:ext cx="55499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26"/>
          <p:cNvGraphicFramePr>
            <a:graphicFrameLocks noChangeAspect="1"/>
          </p:cNvGraphicFramePr>
          <p:nvPr/>
        </p:nvGraphicFramePr>
        <p:xfrm>
          <a:off x="2124075" y="3573463"/>
          <a:ext cx="4392613" cy="473075"/>
        </p:xfrm>
        <a:graphic>
          <a:graphicData uri="http://schemas.openxmlformats.org/presentationml/2006/ole">
            <mc:AlternateContent xmlns:mc="http://schemas.openxmlformats.org/markup-compatibility/2006">
              <mc:Choice xmlns:v="urn:schemas-microsoft-com:vml" Requires="v">
                <p:oleObj spid="_x0000_s111697" name="Equation" r:id="rId5" imgW="2387600" imgH="254000" progId="Equation.DSMT4">
                  <p:embed/>
                </p:oleObj>
              </mc:Choice>
              <mc:Fallback>
                <p:oleObj name="Equation" r:id="rId5" imgW="2387600" imgH="2540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573463"/>
                        <a:ext cx="439261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6" name="Text Box 28"/>
          <p:cNvSpPr txBox="1">
            <a:spLocks noChangeArrowheads="1"/>
          </p:cNvSpPr>
          <p:nvPr/>
        </p:nvSpPr>
        <p:spPr bwMode="auto">
          <a:xfrm>
            <a:off x="1095375" y="2925763"/>
            <a:ext cx="2109788"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graphicFrame>
        <p:nvGraphicFramePr>
          <p:cNvPr id="111620" name="Object 29"/>
          <p:cNvGraphicFramePr>
            <a:graphicFrameLocks noChangeAspect="1"/>
          </p:cNvGraphicFramePr>
          <p:nvPr/>
        </p:nvGraphicFramePr>
        <p:xfrm>
          <a:off x="4356100" y="2925763"/>
          <a:ext cx="1296988" cy="446087"/>
        </p:xfrm>
        <a:graphic>
          <a:graphicData uri="http://schemas.openxmlformats.org/presentationml/2006/ole">
            <mc:AlternateContent xmlns:mc="http://schemas.openxmlformats.org/markup-compatibility/2006">
              <mc:Choice xmlns:v="urn:schemas-microsoft-com:vml" Requires="v">
                <p:oleObj spid="_x0000_s111698" name="Equation" r:id="rId7" imgW="583947" imgH="203112" progId="Equation.DSMT4">
                  <p:embed/>
                </p:oleObj>
              </mc:Choice>
              <mc:Fallback>
                <p:oleObj name="Equation" r:id="rId7" imgW="583947" imgH="203112"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2925763"/>
                        <a:ext cx="12969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1" name="Object 31"/>
          <p:cNvGraphicFramePr>
            <a:graphicFrameLocks noChangeAspect="1"/>
          </p:cNvGraphicFramePr>
          <p:nvPr/>
        </p:nvGraphicFramePr>
        <p:xfrm>
          <a:off x="2268538" y="2925763"/>
          <a:ext cx="1800225" cy="430212"/>
        </p:xfrm>
        <a:graphic>
          <a:graphicData uri="http://schemas.openxmlformats.org/presentationml/2006/ole">
            <mc:AlternateContent xmlns:mc="http://schemas.openxmlformats.org/markup-compatibility/2006">
              <mc:Choice xmlns:v="urn:schemas-microsoft-com:vml" Requires="v">
                <p:oleObj spid="_x0000_s111699" name="Equation" r:id="rId9" imgW="837836" imgH="203112" progId="Equation.DSMT4">
                  <p:embed/>
                </p:oleObj>
              </mc:Choice>
              <mc:Fallback>
                <p:oleObj name="Equation" r:id="rId9" imgW="837836" imgH="203112"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2925763"/>
                        <a:ext cx="1800225"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2" name="Object 33"/>
          <p:cNvGraphicFramePr>
            <a:graphicFrameLocks noChangeAspect="1"/>
          </p:cNvGraphicFramePr>
          <p:nvPr/>
        </p:nvGraphicFramePr>
        <p:xfrm>
          <a:off x="2124075" y="4365625"/>
          <a:ext cx="6624638" cy="968375"/>
        </p:xfrm>
        <a:graphic>
          <a:graphicData uri="http://schemas.openxmlformats.org/presentationml/2006/ole">
            <mc:AlternateContent xmlns:mc="http://schemas.openxmlformats.org/markup-compatibility/2006">
              <mc:Choice xmlns:v="urn:schemas-microsoft-com:vml" Requires="v">
                <p:oleObj spid="_x0000_s111700" name="Equation" r:id="rId11" imgW="3644900" imgH="533400" progId="Equation.DSMT4">
                  <p:embed/>
                </p:oleObj>
              </mc:Choice>
              <mc:Fallback>
                <p:oleObj name="Equation" r:id="rId11" imgW="3644900" imgH="53340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4365625"/>
                        <a:ext cx="6624638"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3" name="Object 35"/>
          <p:cNvGraphicFramePr>
            <a:graphicFrameLocks noChangeAspect="1"/>
          </p:cNvGraphicFramePr>
          <p:nvPr/>
        </p:nvGraphicFramePr>
        <p:xfrm>
          <a:off x="2124075" y="5589588"/>
          <a:ext cx="5545138" cy="473075"/>
        </p:xfrm>
        <a:graphic>
          <a:graphicData uri="http://schemas.openxmlformats.org/presentationml/2006/ole">
            <mc:AlternateContent xmlns:mc="http://schemas.openxmlformats.org/markup-compatibility/2006">
              <mc:Choice xmlns:v="urn:schemas-microsoft-com:vml" Requires="v">
                <p:oleObj spid="_x0000_s111701" name="Equation" r:id="rId13" imgW="2781300" imgH="241300" progId="Equation.DSMT4">
                  <p:embed/>
                </p:oleObj>
              </mc:Choice>
              <mc:Fallback>
                <p:oleObj name="Equation" r:id="rId13" imgW="2781300" imgH="241300"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5589588"/>
                        <a:ext cx="554513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55" name="Rectangle 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56" name="Text Box 4"/>
          <p:cNvSpPr txBox="1">
            <a:spLocks noChangeArrowheads="1"/>
          </p:cNvSpPr>
          <p:nvPr/>
        </p:nvSpPr>
        <p:spPr bwMode="auto">
          <a:xfrm>
            <a:off x="827088" y="1628775"/>
            <a:ext cx="7488237" cy="1041400"/>
          </a:xfrm>
          <a:prstGeom prst="rect">
            <a:avLst/>
          </a:prstGeom>
          <a:noFill/>
          <a:ln w="9525">
            <a:noFill/>
            <a:miter lim="800000"/>
            <a:headEnd/>
            <a:tailEnd/>
          </a:ln>
          <a:effectLst/>
        </p:spPr>
        <p:txBody>
          <a:bodyPr>
            <a:spAutoFit/>
          </a:bodyPr>
          <a:lstStyle/>
          <a:p>
            <a:pPr>
              <a:lnSpc>
                <a:spcPct val="130000"/>
              </a:lnSpc>
              <a:defRPr/>
            </a:pPr>
            <a:r>
              <a:rPr lang="zh-CN" altLang="en-US">
                <a:solidFill>
                  <a:schemeClr val="accent2"/>
                </a:solidFill>
                <a:effectLst>
                  <a:outerShdw blurRad="38100" dist="38100" dir="2700000" algn="tl">
                    <a:srgbClr val="C0C0C0"/>
                  </a:outerShdw>
                </a:effectLst>
              </a:rPr>
              <a:t>根据被控对象模型</a:t>
            </a:r>
            <a:r>
              <a:rPr lang="en-US" altLang="zh-CN" i="1">
                <a:solidFill>
                  <a:schemeClr val="accent2"/>
                </a:solidFill>
                <a:effectLst>
                  <a:outerShdw blurRad="38100" dist="38100" dir="2700000" algn="tl">
                    <a:srgbClr val="C0C0C0"/>
                  </a:outerShdw>
                </a:effectLst>
              </a:rPr>
              <a:t>W</a:t>
            </a:r>
            <a:r>
              <a:rPr lang="en-US" altLang="zh-CN" i="1" baseline="-25000">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和控制器模型</a:t>
            </a:r>
            <a:r>
              <a:rPr lang="en-US" altLang="zh-CN" i="1">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，得到闭环系统的特征方程为：</a:t>
            </a:r>
          </a:p>
        </p:txBody>
      </p:sp>
      <p:sp>
        <p:nvSpPr>
          <p:cNvPr id="177157" name="Rectangle 5"/>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58" name="Rectangle 6"/>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59" name="Rectangle 7"/>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60" name="Rectangle 8"/>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7162" name="Text Box 10"/>
          <p:cNvSpPr txBox="1">
            <a:spLocks noChangeArrowheads="1"/>
          </p:cNvSpPr>
          <p:nvPr/>
        </p:nvSpPr>
        <p:spPr bwMode="auto">
          <a:xfrm>
            <a:off x="950913" y="4221163"/>
            <a:ext cx="758031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由此可知，闭环系统的特征根仍然为</a:t>
            </a:r>
            <a:r>
              <a:rPr lang="el-GR" altLang="zh-CN">
                <a:solidFill>
                  <a:srgbClr val="1E86B4"/>
                </a:solidFill>
                <a:effectLst>
                  <a:outerShdw blurRad="38100" dist="38100" dir="2700000" algn="tl">
                    <a:srgbClr val="C0C0C0"/>
                  </a:outerShdw>
                </a:effectLst>
                <a:cs typeface="Times New Roman" pitchFamily="18" charset="0"/>
              </a:rPr>
              <a:t>ρ</a:t>
            </a:r>
            <a:r>
              <a:rPr lang="zh-CN" altLang="en-US">
                <a:solidFill>
                  <a:srgbClr val="1E86B4"/>
                </a:solidFill>
                <a:effectLst>
                  <a:outerShdw blurRad="38100" dist="38100" dir="2700000" algn="tl">
                    <a:srgbClr val="C0C0C0"/>
                  </a:outerShdw>
                </a:effectLst>
                <a:cs typeface="Times New Roman" pitchFamily="18" charset="0"/>
              </a:rPr>
              <a:t>的函数。</a:t>
            </a:r>
            <a:endParaRPr lang="zh-CN" altLang="el-GR">
              <a:solidFill>
                <a:srgbClr val="1E86B4"/>
              </a:solidFill>
              <a:effectLst>
                <a:outerShdw blurRad="38100" dist="38100" dir="2700000" algn="tl">
                  <a:srgbClr val="C0C0C0"/>
                </a:outerShdw>
              </a:effectLst>
              <a:cs typeface="Times New Roman" pitchFamily="18" charset="0"/>
            </a:endParaRPr>
          </a:p>
        </p:txBody>
      </p:sp>
      <p:sp>
        <p:nvSpPr>
          <p:cNvPr id="177164" name="Rectangle 12"/>
          <p:cNvSpPr>
            <a:spLocks noChangeArrowheads="1"/>
          </p:cNvSpPr>
          <p:nvPr/>
        </p:nvSpPr>
        <p:spPr bwMode="auto">
          <a:xfrm>
            <a:off x="0" y="31765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2642" name="Object 11"/>
          <p:cNvGraphicFramePr>
            <a:graphicFrameLocks noChangeAspect="1"/>
          </p:cNvGraphicFramePr>
          <p:nvPr/>
        </p:nvGraphicFramePr>
        <p:xfrm>
          <a:off x="727075" y="2852738"/>
          <a:ext cx="7691438" cy="1046162"/>
        </p:xfrm>
        <a:graphic>
          <a:graphicData uri="http://schemas.openxmlformats.org/presentationml/2006/ole">
            <mc:AlternateContent xmlns:mc="http://schemas.openxmlformats.org/markup-compatibility/2006">
              <mc:Choice xmlns:v="urn:schemas-microsoft-com:vml" Requires="v">
                <p:oleObj spid="_x0000_s112655" name="Equation" r:id="rId3" imgW="3708400" imgH="508000" progId="Equation.DSMT4">
                  <p:embed/>
                </p:oleObj>
              </mc:Choice>
              <mc:Fallback>
                <p:oleObj name="Equation" r:id="rId3" imgW="3708400" imgH="5080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2852738"/>
                        <a:ext cx="7691438"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5" name="Text Box 13"/>
          <p:cNvSpPr txBox="1">
            <a:spLocks noChangeArrowheads="1"/>
          </p:cNvSpPr>
          <p:nvPr/>
        </p:nvSpPr>
        <p:spPr bwMode="auto">
          <a:xfrm>
            <a:off x="900113" y="4941888"/>
            <a:ext cx="7580312" cy="822325"/>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由于</a:t>
            </a:r>
            <a:r>
              <a:rPr lang="zh-CN" altLang="en-US">
                <a:solidFill>
                  <a:schemeClr val="accent2"/>
                </a:solidFill>
                <a:effectLst>
                  <a:outerShdw blurRad="38100" dist="38100" dir="2700000" algn="tl">
                    <a:srgbClr val="C0C0C0"/>
                  </a:outerShdw>
                </a:effectLst>
              </a:rPr>
              <a:t>纯滞后二阶惯性环节</a:t>
            </a:r>
            <a:r>
              <a:rPr lang="zh-CN" altLang="en-US">
                <a:solidFill>
                  <a:srgbClr val="BE2C14"/>
                </a:solidFill>
                <a:effectLst>
                  <a:outerShdw blurRad="38100" dist="38100" dir="2700000" algn="tl">
                    <a:srgbClr val="C0C0C0"/>
                  </a:outerShdw>
                </a:effectLst>
              </a:rPr>
              <a:t>的特征方程比较麻烦，因此下面仅以</a:t>
            </a:r>
            <a:r>
              <a:rPr lang="zh-CN" altLang="en-US">
                <a:solidFill>
                  <a:schemeClr val="accent2"/>
                </a:solidFill>
                <a:effectLst>
                  <a:outerShdw blurRad="38100" dist="38100" dir="2700000" algn="tl">
                    <a:srgbClr val="C0C0C0"/>
                  </a:outerShdw>
                </a:effectLst>
              </a:rPr>
              <a:t>纯滞后一阶惯性环节</a:t>
            </a:r>
            <a:r>
              <a:rPr lang="zh-CN" altLang="en-US">
                <a:solidFill>
                  <a:srgbClr val="BE2C14"/>
                </a:solidFill>
                <a:effectLst>
                  <a:outerShdw blurRad="38100" dist="38100" dir="2700000" algn="tl">
                    <a:srgbClr val="C0C0C0"/>
                  </a:outerShdw>
                </a:effectLst>
              </a:rPr>
              <a:t>为对象进行研究。</a:t>
            </a:r>
          </a:p>
        </p:txBody>
      </p:sp>
    </p:spTree>
  </p:cSld>
  <p:clrMapOvr>
    <a:masterClrMapping/>
  </p:clrMapOvr>
  <p:transition>
    <p:push/>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9" name="Text Box 15"/>
          <p:cNvSpPr txBox="1">
            <a:spLocks noChangeArrowheads="1"/>
          </p:cNvSpPr>
          <p:nvPr/>
        </p:nvSpPr>
        <p:spPr bwMode="auto">
          <a:xfrm>
            <a:off x="611188" y="1196975"/>
            <a:ext cx="7724775"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a:t>
            </a:r>
            <a:r>
              <a:rPr lang="en-US" altLang="zh-CN">
                <a:solidFill>
                  <a:srgbClr val="BE2C14"/>
                </a:solidFill>
                <a:effectLst>
                  <a:outerShdw blurRad="38100" dist="38100" dir="2700000" algn="tl">
                    <a:srgbClr val="C0C0C0"/>
                  </a:outerShdw>
                </a:effectLst>
              </a:rPr>
              <a:t>2</a:t>
            </a:r>
            <a:r>
              <a:rPr lang="zh-CN" altLang="en-US">
                <a:solidFill>
                  <a:srgbClr val="BE2C14"/>
                </a:solidFill>
                <a:effectLst>
                  <a:outerShdw blurRad="38100" dist="38100" dir="2700000" algn="tl">
                    <a:srgbClr val="C0C0C0"/>
                  </a:outerShdw>
                </a:effectLst>
              </a:rPr>
              <a:t>）基于朱利稳定性判据的关键参数选择</a:t>
            </a:r>
          </a:p>
        </p:txBody>
      </p:sp>
      <p:sp>
        <p:nvSpPr>
          <p:cNvPr id="164880" name="Text Box 16"/>
          <p:cNvSpPr txBox="1">
            <a:spLocks noChangeArrowheads="1"/>
          </p:cNvSpPr>
          <p:nvPr/>
        </p:nvSpPr>
        <p:spPr bwMode="auto">
          <a:xfrm>
            <a:off x="950913" y="1844675"/>
            <a:ext cx="3981450"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绝对稳定性：</a:t>
            </a:r>
          </a:p>
        </p:txBody>
      </p:sp>
      <p:sp>
        <p:nvSpPr>
          <p:cNvPr id="164881" name="Text Box 17"/>
          <p:cNvSpPr txBox="1">
            <a:spLocks noChangeArrowheads="1"/>
          </p:cNvSpPr>
          <p:nvPr/>
        </p:nvSpPr>
        <p:spPr bwMode="auto">
          <a:xfrm>
            <a:off x="827088" y="2420938"/>
            <a:ext cx="7724775" cy="1041400"/>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当被控系统时滞常数在</a:t>
            </a:r>
            <a:r>
              <a:rPr lang="en-US" altLang="zh-CN">
                <a:effectLst>
                  <a:outerShdw blurRad="38100" dist="38100" dir="2700000" algn="tl">
                    <a:srgbClr val="C0C0C0"/>
                  </a:outerShdw>
                </a:effectLst>
              </a:rPr>
              <a:t>[NT, NT+1] </a:t>
            </a:r>
            <a:r>
              <a:rPr lang="zh-CN" altLang="en-US">
                <a:effectLst>
                  <a:outerShdw blurRad="38100" dist="38100" dir="2700000" algn="tl">
                    <a:srgbClr val="C0C0C0"/>
                  </a:outerShdw>
                </a:effectLst>
              </a:rPr>
              <a:t>区间内任意变化时，由大林算法数字控制器构成的闭环系统总是稳定的。</a:t>
            </a:r>
          </a:p>
        </p:txBody>
      </p:sp>
      <p:sp>
        <p:nvSpPr>
          <p:cNvPr id="164883" name="AutoShape 19"/>
          <p:cNvSpPr>
            <a:spLocks noChangeArrowheads="1"/>
          </p:cNvSpPr>
          <p:nvPr/>
        </p:nvSpPr>
        <p:spPr bwMode="auto">
          <a:xfrm>
            <a:off x="3708400" y="3573463"/>
            <a:ext cx="358775" cy="431800"/>
          </a:xfrm>
          <a:prstGeom prst="downArrow">
            <a:avLst>
              <a:gd name="adj1" fmla="val 50000"/>
              <a:gd name="adj2" fmla="val 30088"/>
            </a:avLst>
          </a:prstGeom>
          <a:solidFill>
            <a:schemeClr val="accent1"/>
          </a:solidFill>
          <a:ln w="9525">
            <a:solidFill>
              <a:schemeClr val="tx1"/>
            </a:solidFill>
            <a:miter lim="800000"/>
            <a:headEnd/>
            <a:tailEnd/>
          </a:ln>
          <a:effectLst/>
        </p:spPr>
        <p:txBody>
          <a:bodyPr vert="eaVert" wrap="none" anchor="ctr"/>
          <a:lstStyle/>
          <a:p>
            <a:pPr>
              <a:defRPr/>
            </a:pPr>
            <a:endParaRPr lang="zh-CN" altLang="en-US">
              <a:effectLst>
                <a:outerShdw blurRad="38100" dist="38100" dir="2700000" algn="tl">
                  <a:srgbClr val="000000">
                    <a:alpha val="43137"/>
                  </a:srgbClr>
                </a:outerShdw>
              </a:effectLst>
            </a:endParaRPr>
          </a:p>
        </p:txBody>
      </p:sp>
      <p:sp>
        <p:nvSpPr>
          <p:cNvPr id="164884" name="Text Box 20"/>
          <p:cNvSpPr txBox="1">
            <a:spLocks noChangeArrowheads="1"/>
          </p:cNvSpPr>
          <p:nvPr/>
        </p:nvSpPr>
        <p:spPr bwMode="auto">
          <a:xfrm>
            <a:off x="879475" y="4221163"/>
            <a:ext cx="7437438"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由朱利稳定判据判定系统的绝对稳定性：</a:t>
            </a:r>
          </a:p>
        </p:txBody>
      </p:sp>
      <p:sp>
        <p:nvSpPr>
          <p:cNvPr id="164885" name="Text Box 21"/>
          <p:cNvSpPr txBox="1">
            <a:spLocks noChangeArrowheads="1"/>
          </p:cNvSpPr>
          <p:nvPr/>
        </p:nvSpPr>
        <p:spPr bwMode="auto">
          <a:xfrm>
            <a:off x="950913" y="4868863"/>
            <a:ext cx="7150100" cy="118745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当 </a:t>
            </a:r>
            <a:r>
              <a:rPr lang="el-GR" altLang="zh-CN">
                <a:effectLst>
                  <a:outerShdw blurRad="38100" dist="38100" dir="2700000" algn="tl">
                    <a:srgbClr val="C0C0C0"/>
                  </a:outerShdw>
                </a:effectLst>
                <a:cs typeface="Times New Roman" pitchFamily="18" charset="0"/>
              </a:rPr>
              <a:t>ρ</a:t>
            </a:r>
            <a:r>
              <a:rPr lang="zh-CN" altLang="en-US">
                <a:effectLst>
                  <a:outerShdw blurRad="38100" dist="38100" dir="2700000" algn="tl">
                    <a:srgbClr val="C0C0C0"/>
                  </a:outerShdw>
                </a:effectLst>
              </a:rPr>
              <a:t>在 </a:t>
            </a:r>
            <a:r>
              <a:rPr lang="en-US" altLang="zh-CN">
                <a:solidFill>
                  <a:srgbClr val="BE2C14"/>
                </a:solidFill>
                <a:effectLst>
                  <a:outerShdw blurRad="38100" dist="38100" dir="2700000" algn="tl">
                    <a:srgbClr val="C0C0C0"/>
                  </a:outerShdw>
                </a:effectLst>
              </a:rPr>
              <a:t>[0, 1] </a:t>
            </a:r>
            <a:r>
              <a:rPr lang="zh-CN" altLang="en-US">
                <a:solidFill>
                  <a:srgbClr val="BE2C14"/>
                </a:solidFill>
                <a:effectLst>
                  <a:outerShdw blurRad="38100" dist="38100" dir="2700000" algn="tl">
                    <a:srgbClr val="C0C0C0"/>
                  </a:outerShdw>
                </a:effectLst>
              </a:rPr>
              <a:t>区间</a:t>
            </a:r>
            <a:r>
              <a:rPr lang="zh-CN" altLang="en-US">
                <a:effectLst>
                  <a:outerShdw blurRad="38100" dist="38100" dir="2700000" algn="tl">
                    <a:srgbClr val="C0C0C0"/>
                  </a:outerShdw>
                </a:effectLst>
              </a:rPr>
              <a:t>内任意变化时，特征方程 </a:t>
            </a:r>
            <a:r>
              <a:rPr lang="en-US" altLang="zh-CN">
                <a:effectLst>
                  <a:outerShdw blurRad="38100" dist="38100" dir="2700000" algn="tl">
                    <a:srgbClr val="C0C0C0"/>
                  </a:outerShdw>
                </a:effectLst>
              </a:rPr>
              <a:t>F(z) </a:t>
            </a:r>
            <a:r>
              <a:rPr lang="zh-CN" altLang="en-US">
                <a:effectLst>
                  <a:outerShdw blurRad="38100" dist="38100" dir="2700000" algn="tl">
                    <a:srgbClr val="C0C0C0"/>
                  </a:outerShdw>
                </a:effectLst>
              </a:rPr>
              <a:t>必须同时</a:t>
            </a:r>
            <a:r>
              <a:rPr lang="zh-CN" altLang="en-US">
                <a:solidFill>
                  <a:srgbClr val="BE2C14"/>
                </a:solidFill>
                <a:effectLst>
                  <a:outerShdw blurRad="38100" dist="38100" dir="2700000" algn="tl">
                    <a:srgbClr val="C0C0C0"/>
                  </a:outerShdw>
                </a:effectLst>
              </a:rPr>
              <a:t>满足 </a:t>
            </a:r>
            <a:r>
              <a:rPr lang="en-US" altLang="zh-CN">
                <a:solidFill>
                  <a:srgbClr val="BE2C14"/>
                </a:solidFill>
                <a:effectLst>
                  <a:outerShdw blurRad="38100" dist="38100" dir="2700000" algn="tl">
                    <a:srgbClr val="C0C0C0"/>
                  </a:outerShdw>
                </a:effectLst>
              </a:rPr>
              <a:t>n+1 </a:t>
            </a:r>
            <a:r>
              <a:rPr lang="zh-CN" altLang="en-US">
                <a:solidFill>
                  <a:srgbClr val="BE2C14"/>
                </a:solidFill>
                <a:effectLst>
                  <a:outerShdw blurRad="38100" dist="38100" dir="2700000" algn="tl">
                    <a:srgbClr val="C0C0C0"/>
                  </a:outerShdw>
                </a:effectLst>
              </a:rPr>
              <a:t>个不等式</a:t>
            </a:r>
            <a:r>
              <a:rPr lang="zh-CN" altLang="en-US">
                <a:effectLst>
                  <a:outerShdw blurRad="38100" dist="38100" dir="2700000" algn="tl">
                    <a:srgbClr val="C0C0C0"/>
                  </a:outerShdw>
                </a:effectLst>
              </a:rPr>
              <a:t>的约束条件，其中特征方程的阶次 </a:t>
            </a:r>
            <a:r>
              <a:rPr lang="en-US" altLang="zh-CN">
                <a:solidFill>
                  <a:srgbClr val="BE2C14"/>
                </a:solidFill>
                <a:effectLst>
                  <a:outerShdw blurRad="38100" dist="38100" dir="2700000" algn="tl">
                    <a:srgbClr val="C0C0C0"/>
                  </a:outerShdw>
                </a:effectLst>
              </a:rPr>
              <a:t>n=N+2</a:t>
            </a:r>
            <a:r>
              <a:rPr lang="zh-CN" altLang="en-US">
                <a:effectLst>
                  <a:outerShdw blurRad="38100" dist="38100" dir="2700000" algn="tl">
                    <a:srgbClr val="C0C0C0"/>
                  </a:outerShdw>
                </a:effectLst>
              </a:rPr>
              <a:t>。</a:t>
            </a:r>
          </a:p>
        </p:txBody>
      </p:sp>
    </p:spTree>
  </p:cSld>
  <p:clrMapOvr>
    <a:masterClrMapping/>
  </p:clrMapOvr>
  <p:transition>
    <p:push/>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1"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2"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3"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4"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6"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5898" name="Text Box 10"/>
          <p:cNvSpPr txBox="1">
            <a:spLocks noChangeArrowheads="1"/>
          </p:cNvSpPr>
          <p:nvPr/>
        </p:nvSpPr>
        <p:spPr bwMode="auto">
          <a:xfrm>
            <a:off x="1042988" y="1412875"/>
            <a:ext cx="6624637" cy="1203325"/>
          </a:xfrm>
          <a:prstGeom prst="rect">
            <a:avLst/>
          </a:prstGeom>
          <a:noFill/>
          <a:ln w="9525">
            <a:noFill/>
            <a:miter lim="800000"/>
            <a:headEnd/>
            <a:tailEnd/>
          </a:ln>
          <a:effectLst/>
        </p:spPr>
        <p:txBody>
          <a:bodyPr>
            <a:spAutoFit/>
          </a:bodyPr>
          <a:lstStyle/>
          <a:p>
            <a:pPr>
              <a:lnSpc>
                <a:spcPct val="130000"/>
              </a:lnSpc>
              <a:defRPr/>
            </a:pPr>
            <a:r>
              <a:rPr lang="zh-CN" altLang="en-US" sz="2800">
                <a:solidFill>
                  <a:srgbClr val="BE2C14"/>
                </a:solidFill>
                <a:effectLst>
                  <a:outerShdw blurRad="38100" dist="38100" dir="2700000" algn="tl">
                    <a:srgbClr val="C0C0C0"/>
                  </a:outerShdw>
                </a:effectLst>
              </a:rPr>
              <a:t>定理</a:t>
            </a:r>
            <a:r>
              <a:rPr lang="en-US" altLang="zh-CN" sz="2800">
                <a:solidFill>
                  <a:srgbClr val="BE2C14"/>
                </a:solidFill>
                <a:effectLst>
                  <a:outerShdw blurRad="38100" dist="38100" dir="2700000" algn="tl">
                    <a:srgbClr val="C0C0C0"/>
                  </a:outerShdw>
                </a:effectLst>
              </a:rPr>
              <a:t>5.1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当 </a:t>
            </a:r>
            <a:r>
              <a:rPr lang="el-GR" altLang="zh-CN">
                <a:effectLst>
                  <a:outerShdw blurRad="38100" dist="38100" dir="2700000" algn="tl">
                    <a:srgbClr val="C0C0C0"/>
                  </a:outerShdw>
                </a:effectLst>
                <a:cs typeface="Times New Roman" pitchFamily="18" charset="0"/>
              </a:rPr>
              <a:t>ρ</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[0</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区间内任意变化时，闭环系统总具有绝对稳定性的</a:t>
            </a:r>
            <a:r>
              <a:rPr lang="zh-CN" altLang="en-US" sz="2800">
                <a:solidFill>
                  <a:srgbClr val="FF0000"/>
                </a:solidFill>
                <a:effectLst>
                  <a:outerShdw blurRad="38100" dist="38100" dir="2700000" algn="tl">
                    <a:srgbClr val="C0C0C0"/>
                  </a:outerShdw>
                </a:effectLst>
              </a:rPr>
              <a:t>必要条件</a:t>
            </a:r>
            <a:r>
              <a:rPr lang="zh-CN" altLang="en-US">
                <a:effectLst>
                  <a:outerShdw blurRad="38100" dist="38100" dir="2700000" algn="tl">
                    <a:srgbClr val="C0C0C0"/>
                  </a:outerShdw>
                </a:effectLst>
              </a:rPr>
              <a:t>是：</a:t>
            </a:r>
          </a:p>
        </p:txBody>
      </p:sp>
      <p:sp>
        <p:nvSpPr>
          <p:cNvPr id="165900" name="Rectangle 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3666" name="Object 11"/>
          <p:cNvGraphicFramePr>
            <a:graphicFrameLocks noChangeAspect="1"/>
          </p:cNvGraphicFramePr>
          <p:nvPr/>
        </p:nvGraphicFramePr>
        <p:xfrm>
          <a:off x="1476375" y="2852738"/>
          <a:ext cx="2232025" cy="558800"/>
        </p:xfrm>
        <a:graphic>
          <a:graphicData uri="http://schemas.openxmlformats.org/presentationml/2006/ole">
            <mc:AlternateContent xmlns:mc="http://schemas.openxmlformats.org/markup-compatibility/2006">
              <mc:Choice xmlns:v="urn:schemas-microsoft-com:vml" Requires="v">
                <p:oleObj spid="_x0000_s113705" name="Equation" r:id="rId3" imgW="952087" imgH="241195" progId="Equation.DSMT4">
                  <p:embed/>
                </p:oleObj>
              </mc:Choice>
              <mc:Fallback>
                <p:oleObj name="Equation" r:id="rId3" imgW="952087" imgH="241195"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852738"/>
                        <a:ext cx="22320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7" name="Object 13"/>
          <p:cNvGraphicFramePr>
            <a:graphicFrameLocks noChangeAspect="1"/>
          </p:cNvGraphicFramePr>
          <p:nvPr/>
        </p:nvGraphicFramePr>
        <p:xfrm>
          <a:off x="2052638" y="3789363"/>
          <a:ext cx="1511300" cy="503237"/>
        </p:xfrm>
        <a:graphic>
          <a:graphicData uri="http://schemas.openxmlformats.org/presentationml/2006/ole">
            <mc:AlternateContent xmlns:mc="http://schemas.openxmlformats.org/markup-compatibility/2006">
              <mc:Choice xmlns:v="urn:schemas-microsoft-com:vml" Requires="v">
                <p:oleObj spid="_x0000_s113706" name="Equation" r:id="rId5" imgW="596641" imgH="203112" progId="Equation.DSMT4">
                  <p:embed/>
                </p:oleObj>
              </mc:Choice>
              <mc:Fallback>
                <p:oleObj name="Equation" r:id="rId5" imgW="596641" imgH="203112"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789363"/>
                        <a:ext cx="15113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2" name="Text Box 14"/>
          <p:cNvSpPr txBox="1">
            <a:spLocks noChangeArrowheads="1"/>
          </p:cNvSpPr>
          <p:nvPr/>
        </p:nvSpPr>
        <p:spPr bwMode="auto">
          <a:xfrm>
            <a:off x="612775" y="3860800"/>
            <a:ext cx="15843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65903" name="Line 15"/>
          <p:cNvSpPr>
            <a:spLocks noChangeShapeType="1"/>
          </p:cNvSpPr>
          <p:nvPr/>
        </p:nvSpPr>
        <p:spPr bwMode="auto">
          <a:xfrm>
            <a:off x="4284663" y="2852738"/>
            <a:ext cx="0" cy="1512887"/>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5904" name="AutoShape 16"/>
          <p:cNvSpPr>
            <a:spLocks noChangeArrowheads="1"/>
          </p:cNvSpPr>
          <p:nvPr/>
        </p:nvSpPr>
        <p:spPr bwMode="auto">
          <a:xfrm>
            <a:off x="4789488" y="3357563"/>
            <a:ext cx="936625" cy="503237"/>
          </a:xfrm>
          <a:prstGeom prst="rightArrow">
            <a:avLst>
              <a:gd name="adj1" fmla="val 50000"/>
              <a:gd name="adj2" fmla="val 4653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5906" name="Rectangle 18"/>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3668" name="Object 17"/>
          <p:cNvGraphicFramePr>
            <a:graphicFrameLocks noChangeAspect="1"/>
          </p:cNvGraphicFramePr>
          <p:nvPr/>
        </p:nvGraphicFramePr>
        <p:xfrm>
          <a:off x="6084888" y="3284538"/>
          <a:ext cx="2700337" cy="608012"/>
        </p:xfrm>
        <a:graphic>
          <a:graphicData uri="http://schemas.openxmlformats.org/presentationml/2006/ole">
            <mc:AlternateContent xmlns:mc="http://schemas.openxmlformats.org/markup-compatibility/2006">
              <mc:Choice xmlns:v="urn:schemas-microsoft-com:vml" Requires="v">
                <p:oleObj spid="_x0000_s113707" name="Equation" r:id="rId7" imgW="1143000" imgH="254000" progId="Equation.DSMT4">
                  <p:embed/>
                </p:oleObj>
              </mc:Choice>
              <mc:Fallback>
                <p:oleObj name="Equation" r:id="rId7" imgW="1143000" imgH="2540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3284538"/>
                        <a:ext cx="2700337"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7" name="Text Box 19"/>
          <p:cNvSpPr txBox="1">
            <a:spLocks noChangeArrowheads="1"/>
          </p:cNvSpPr>
          <p:nvPr/>
        </p:nvSpPr>
        <p:spPr bwMode="auto">
          <a:xfrm>
            <a:off x="1239838" y="4868863"/>
            <a:ext cx="462756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证明：略。</a:t>
            </a:r>
          </a:p>
        </p:txBody>
      </p:sp>
      <p:sp>
        <p:nvSpPr>
          <p:cNvPr id="165908" name="Line 20"/>
          <p:cNvSpPr>
            <a:spLocks noChangeShapeType="1"/>
          </p:cNvSpPr>
          <p:nvPr/>
        </p:nvSpPr>
        <p:spPr bwMode="auto">
          <a:xfrm>
            <a:off x="4500563" y="2636838"/>
            <a:ext cx="1511300" cy="0"/>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6919" name="Rectangle 7"/>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6922" name="Text Box 10"/>
          <p:cNvSpPr txBox="1">
            <a:spLocks noChangeArrowheads="1"/>
          </p:cNvSpPr>
          <p:nvPr/>
        </p:nvSpPr>
        <p:spPr bwMode="auto">
          <a:xfrm>
            <a:off x="950913" y="1484313"/>
            <a:ext cx="7292975" cy="1203325"/>
          </a:xfrm>
          <a:prstGeom prst="rect">
            <a:avLst/>
          </a:prstGeom>
          <a:noFill/>
          <a:ln w="9525">
            <a:noFill/>
            <a:miter lim="800000"/>
            <a:headEnd/>
            <a:tailEnd/>
          </a:ln>
          <a:effectLst/>
        </p:spPr>
        <p:txBody>
          <a:bodyPr>
            <a:spAutoFit/>
          </a:bodyPr>
          <a:lstStyle/>
          <a:p>
            <a:pPr>
              <a:lnSpc>
                <a:spcPct val="130000"/>
              </a:lnSpc>
              <a:defRPr/>
            </a:pPr>
            <a:r>
              <a:rPr lang="zh-CN" altLang="en-US" sz="2800">
                <a:solidFill>
                  <a:srgbClr val="BE2C14"/>
                </a:solidFill>
                <a:effectLst>
                  <a:outerShdw blurRad="38100" dist="38100" dir="2700000" algn="tl">
                    <a:srgbClr val="C0C0C0"/>
                  </a:outerShdw>
                </a:effectLst>
              </a:rPr>
              <a:t>定理</a:t>
            </a:r>
            <a:r>
              <a:rPr lang="en-US" altLang="zh-CN" sz="2800">
                <a:solidFill>
                  <a:srgbClr val="BE2C14"/>
                </a:solidFill>
                <a:effectLst>
                  <a:outerShdw blurRad="38100" dist="38100" dir="2700000" algn="tl">
                    <a:srgbClr val="C0C0C0"/>
                  </a:outerShdw>
                </a:effectLst>
              </a:rPr>
              <a:t>5.2</a:t>
            </a:r>
            <a:r>
              <a:rPr lang="en-US" altLang="zh-CN">
                <a:effectLst>
                  <a:outerShdw blurRad="38100" dist="38100" dir="2700000" algn="tl">
                    <a:srgbClr val="C0C0C0"/>
                  </a:outerShdw>
                </a:effectLst>
              </a:rPr>
              <a:t>  </a:t>
            </a:r>
            <a:r>
              <a:rPr lang="zh-CN" altLang="en-US">
                <a:solidFill>
                  <a:srgbClr val="1E86B4"/>
                </a:solidFill>
                <a:effectLst>
                  <a:outerShdw blurRad="38100" dist="38100" dir="2700000" algn="tl">
                    <a:srgbClr val="C0C0C0"/>
                  </a:outerShdw>
                </a:effectLst>
              </a:rPr>
              <a:t>若</a:t>
            </a:r>
            <a:r>
              <a:rPr lang="en-US" altLang="zh-CN">
                <a:solidFill>
                  <a:srgbClr val="1E86B4"/>
                </a:solidFill>
                <a:effectLst>
                  <a:outerShdw blurRad="38100" dist="38100" dir="2700000" algn="tl">
                    <a:srgbClr val="C0C0C0"/>
                  </a:outerShdw>
                </a:effectLst>
              </a:rPr>
              <a:t>N</a:t>
            </a:r>
            <a:r>
              <a:rPr lang="zh-CN" altLang="en-US">
                <a:solidFill>
                  <a:srgbClr val="1E86B4"/>
                </a:solidFill>
                <a:effectLst>
                  <a:outerShdw blurRad="38100" dist="38100" dir="2700000" algn="tl">
                    <a:srgbClr val="C0C0C0"/>
                  </a:outerShdw>
                </a:effectLst>
              </a:rPr>
              <a:t>为奇数</a:t>
            </a:r>
            <a:r>
              <a:rPr lang="zh-CN" altLang="en-US">
                <a:effectLst>
                  <a:outerShdw blurRad="38100" dist="38100" dir="2700000" algn="tl">
                    <a:srgbClr val="C0C0C0"/>
                  </a:outerShdw>
                </a:effectLst>
              </a:rPr>
              <a:t>，当 </a:t>
            </a:r>
            <a:r>
              <a:rPr lang="el-GR" altLang="zh-CN">
                <a:effectLst>
                  <a:outerShdw blurRad="38100" dist="38100" dir="2700000" algn="tl">
                    <a:srgbClr val="C0C0C0"/>
                  </a:outerShdw>
                </a:effectLst>
                <a:cs typeface="Times New Roman" pitchFamily="18" charset="0"/>
              </a:rPr>
              <a:t>ρ</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[0</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区间内任意变化时，闭环系统总具有绝对稳定性的</a:t>
            </a:r>
            <a:r>
              <a:rPr lang="zh-CN" altLang="en-US" sz="2800">
                <a:solidFill>
                  <a:srgbClr val="FF0000"/>
                </a:solidFill>
                <a:effectLst>
                  <a:outerShdw blurRad="38100" dist="38100" dir="2700000" algn="tl">
                    <a:srgbClr val="C0C0C0"/>
                  </a:outerShdw>
                </a:effectLst>
              </a:rPr>
              <a:t>必要条件</a:t>
            </a:r>
            <a:r>
              <a:rPr lang="zh-CN" altLang="en-US">
                <a:effectLst>
                  <a:outerShdw blurRad="38100" dist="38100" dir="2700000" algn="tl">
                    <a:srgbClr val="C0C0C0"/>
                  </a:outerShdw>
                </a:effectLst>
              </a:rPr>
              <a:t>是：</a:t>
            </a:r>
          </a:p>
        </p:txBody>
      </p:sp>
      <p:sp>
        <p:nvSpPr>
          <p:cNvPr id="166924" name="Rectangle 12"/>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4690" name="Object 11"/>
          <p:cNvGraphicFramePr>
            <a:graphicFrameLocks noChangeAspect="1"/>
          </p:cNvGraphicFramePr>
          <p:nvPr/>
        </p:nvGraphicFramePr>
        <p:xfrm>
          <a:off x="1908175" y="2924175"/>
          <a:ext cx="1368425" cy="509588"/>
        </p:xfrm>
        <a:graphic>
          <a:graphicData uri="http://schemas.openxmlformats.org/presentationml/2006/ole">
            <mc:AlternateContent xmlns:mc="http://schemas.openxmlformats.org/markup-compatibility/2006">
              <mc:Choice xmlns:v="urn:schemas-microsoft-com:vml" Requires="v">
                <p:oleObj spid="_x0000_s114729" name="Equation" r:id="rId3" imgW="482181" imgH="177646" progId="Equation.DSMT4">
                  <p:embed/>
                </p:oleObj>
              </mc:Choice>
              <mc:Fallback>
                <p:oleObj name="Equation" r:id="rId3" imgW="482181" imgH="177646"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924175"/>
                        <a:ext cx="13684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14"/>
          <p:cNvGraphicFramePr>
            <a:graphicFrameLocks noChangeAspect="1"/>
          </p:cNvGraphicFramePr>
          <p:nvPr/>
        </p:nvGraphicFramePr>
        <p:xfrm>
          <a:off x="2052638" y="3789363"/>
          <a:ext cx="1511300" cy="503237"/>
        </p:xfrm>
        <a:graphic>
          <a:graphicData uri="http://schemas.openxmlformats.org/presentationml/2006/ole">
            <mc:AlternateContent xmlns:mc="http://schemas.openxmlformats.org/markup-compatibility/2006">
              <mc:Choice xmlns:v="urn:schemas-microsoft-com:vml" Requires="v">
                <p:oleObj spid="_x0000_s114730" name="Equation" r:id="rId5" imgW="596641" imgH="203112" progId="Equation.DSMT4">
                  <p:embed/>
                </p:oleObj>
              </mc:Choice>
              <mc:Fallback>
                <p:oleObj name="Equation" r:id="rId5" imgW="596641" imgH="203112"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789363"/>
                        <a:ext cx="15113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7" name="Text Box 15"/>
          <p:cNvSpPr txBox="1">
            <a:spLocks noChangeArrowheads="1"/>
          </p:cNvSpPr>
          <p:nvPr/>
        </p:nvSpPr>
        <p:spPr bwMode="auto">
          <a:xfrm>
            <a:off x="612775" y="3860800"/>
            <a:ext cx="15843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66928" name="Line 16"/>
          <p:cNvSpPr>
            <a:spLocks noChangeShapeType="1"/>
          </p:cNvSpPr>
          <p:nvPr/>
        </p:nvSpPr>
        <p:spPr bwMode="auto">
          <a:xfrm>
            <a:off x="4284663" y="2852738"/>
            <a:ext cx="0" cy="1512887"/>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6929" name="AutoShape 17"/>
          <p:cNvSpPr>
            <a:spLocks noChangeArrowheads="1"/>
          </p:cNvSpPr>
          <p:nvPr/>
        </p:nvSpPr>
        <p:spPr bwMode="auto">
          <a:xfrm>
            <a:off x="4789488" y="3357563"/>
            <a:ext cx="936625" cy="503237"/>
          </a:xfrm>
          <a:prstGeom prst="rightArrow">
            <a:avLst>
              <a:gd name="adj1" fmla="val 50000"/>
              <a:gd name="adj2" fmla="val 4653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6931" name="Rectangle 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4692" name="Object 18"/>
          <p:cNvGraphicFramePr>
            <a:graphicFrameLocks noChangeAspect="1"/>
          </p:cNvGraphicFramePr>
          <p:nvPr/>
        </p:nvGraphicFramePr>
        <p:xfrm>
          <a:off x="6227763" y="3284538"/>
          <a:ext cx="1873250" cy="592137"/>
        </p:xfrm>
        <a:graphic>
          <a:graphicData uri="http://schemas.openxmlformats.org/presentationml/2006/ole">
            <mc:AlternateContent xmlns:mc="http://schemas.openxmlformats.org/markup-compatibility/2006">
              <mc:Choice xmlns:v="urn:schemas-microsoft-com:vml" Requires="v">
                <p:oleObj spid="_x0000_s114731" name="Equation" r:id="rId7" imgW="723586" imgH="228501" progId="Equation.DSMT4">
                  <p:embed/>
                </p:oleObj>
              </mc:Choice>
              <mc:Fallback>
                <p:oleObj name="Equation" r:id="rId7" imgW="723586" imgH="228501"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284538"/>
                        <a:ext cx="187325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32" name="Text Box 20"/>
          <p:cNvSpPr txBox="1">
            <a:spLocks noChangeArrowheads="1"/>
          </p:cNvSpPr>
          <p:nvPr/>
        </p:nvSpPr>
        <p:spPr bwMode="auto">
          <a:xfrm>
            <a:off x="1239838" y="4724400"/>
            <a:ext cx="5348287"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证明：略。</a:t>
            </a:r>
          </a:p>
        </p:txBody>
      </p:sp>
      <p:sp>
        <p:nvSpPr>
          <p:cNvPr id="166933" name="Line 21"/>
          <p:cNvSpPr>
            <a:spLocks noChangeShapeType="1"/>
          </p:cNvSpPr>
          <p:nvPr/>
        </p:nvSpPr>
        <p:spPr bwMode="auto">
          <a:xfrm>
            <a:off x="5724525" y="2708275"/>
            <a:ext cx="1368425" cy="0"/>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56" name="Text Box 16"/>
          <p:cNvSpPr txBox="1">
            <a:spLocks noChangeArrowheads="1"/>
          </p:cNvSpPr>
          <p:nvPr/>
        </p:nvSpPr>
        <p:spPr bwMode="auto">
          <a:xfrm>
            <a:off x="827088" y="1195388"/>
            <a:ext cx="430530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1</a:t>
            </a:r>
            <a:r>
              <a:rPr kumimoji="0" lang="zh-CN" altLang="en-US">
                <a:solidFill>
                  <a:srgbClr val="0033CC"/>
                </a:solidFill>
                <a:effectLst>
                  <a:outerShdw blurRad="38100" dist="38100" dir="2700000" algn="tl">
                    <a:srgbClr val="C0C0C0"/>
                  </a:outerShdw>
                </a:effectLst>
                <a:latin typeface="Arial" charset="0"/>
              </a:rPr>
              <a:t>）单位阶跃输入：</a:t>
            </a:r>
            <a:r>
              <a:rPr kumimoji="0" lang="en-US" altLang="zh-CN">
                <a:solidFill>
                  <a:srgbClr val="0033CC"/>
                </a:solidFill>
                <a:effectLst>
                  <a:outerShdw blurRad="38100" dist="38100" dir="2700000" algn="tl">
                    <a:srgbClr val="C0C0C0"/>
                  </a:outerShdw>
                </a:effectLst>
                <a:latin typeface="Arial" charset="0"/>
              </a:rPr>
              <a:t>m=1</a:t>
            </a:r>
          </a:p>
        </p:txBody>
      </p:sp>
      <p:graphicFrame>
        <p:nvGraphicFramePr>
          <p:cNvPr id="9218" name="Object 17"/>
          <p:cNvGraphicFramePr>
            <a:graphicFrameLocks noChangeAspect="1"/>
          </p:cNvGraphicFramePr>
          <p:nvPr/>
        </p:nvGraphicFramePr>
        <p:xfrm>
          <a:off x="863600" y="2133600"/>
          <a:ext cx="7092950" cy="768350"/>
        </p:xfrm>
        <a:graphic>
          <a:graphicData uri="http://schemas.openxmlformats.org/presentationml/2006/ole">
            <mc:AlternateContent xmlns:mc="http://schemas.openxmlformats.org/markup-compatibility/2006">
              <mc:Choice xmlns:v="urn:schemas-microsoft-com:vml" Requires="v">
                <p:oleObj spid="_x0000_s9283" name="Equation" r:id="rId3" imgW="3619500" imgH="393700" progId="Equation.DSMT4">
                  <p:embed/>
                </p:oleObj>
              </mc:Choice>
              <mc:Fallback>
                <p:oleObj name="Equation" r:id="rId3" imgW="3619500" imgH="3937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133600"/>
                        <a:ext cx="70929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18"/>
          <p:cNvGraphicFramePr>
            <a:graphicFrameLocks noChangeAspect="1"/>
          </p:cNvGraphicFramePr>
          <p:nvPr/>
        </p:nvGraphicFramePr>
        <p:xfrm>
          <a:off x="1374775" y="3157538"/>
          <a:ext cx="4583113" cy="427037"/>
        </p:xfrm>
        <a:graphic>
          <a:graphicData uri="http://schemas.openxmlformats.org/presentationml/2006/ole">
            <mc:AlternateContent xmlns:mc="http://schemas.openxmlformats.org/markup-compatibility/2006">
              <mc:Choice xmlns:v="urn:schemas-microsoft-com:vml" Requires="v">
                <p:oleObj spid="_x0000_s9284" name="Equation" r:id="rId5" imgW="2298700" imgH="215900" progId="Equation.DSMT4">
                  <p:embed/>
                </p:oleObj>
              </mc:Choice>
              <mc:Fallback>
                <p:oleObj name="Equation" r:id="rId5" imgW="2298700" imgH="2159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4775" y="3157538"/>
                        <a:ext cx="4583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19"/>
          <p:cNvGraphicFramePr>
            <a:graphicFrameLocks noChangeAspect="1"/>
          </p:cNvGraphicFramePr>
          <p:nvPr/>
        </p:nvGraphicFramePr>
        <p:xfrm>
          <a:off x="976313" y="3605213"/>
          <a:ext cx="6570662" cy="808037"/>
        </p:xfrm>
        <a:graphic>
          <a:graphicData uri="http://schemas.openxmlformats.org/presentationml/2006/ole">
            <mc:AlternateContent xmlns:mc="http://schemas.openxmlformats.org/markup-compatibility/2006">
              <mc:Choice xmlns:v="urn:schemas-microsoft-com:vml" Requires="v">
                <p:oleObj spid="_x0000_s9285" name="Equation" r:id="rId7" imgW="3200400" imgH="393700" progId="Equation.DSMT4">
                  <p:embed/>
                </p:oleObj>
              </mc:Choice>
              <mc:Fallback>
                <p:oleObj name="Equation" r:id="rId7" imgW="3200400" imgH="3937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313" y="3605213"/>
                        <a:ext cx="6570662"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20"/>
          <p:cNvGraphicFramePr>
            <a:graphicFrameLocks noChangeAspect="1"/>
          </p:cNvGraphicFramePr>
          <p:nvPr/>
        </p:nvGraphicFramePr>
        <p:xfrm>
          <a:off x="1454150" y="4470400"/>
          <a:ext cx="4049713" cy="423863"/>
        </p:xfrm>
        <a:graphic>
          <a:graphicData uri="http://schemas.openxmlformats.org/presentationml/2006/ole">
            <mc:AlternateContent xmlns:mc="http://schemas.openxmlformats.org/markup-compatibility/2006">
              <mc:Choice xmlns:v="urn:schemas-microsoft-com:vml" Requires="v">
                <p:oleObj spid="_x0000_s9286" name="Equation" r:id="rId9" imgW="2043813" imgH="215806" progId="Equation.DSMT4">
                  <p:embed/>
                </p:oleObj>
              </mc:Choice>
              <mc:Fallback>
                <p:oleObj name="Equation" r:id="rId9" imgW="2043813" imgH="215806"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4150" y="4470400"/>
                        <a:ext cx="4049713"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27"/>
          <p:cNvSpPr txBox="1">
            <a:spLocks noChangeArrowheads="1"/>
          </p:cNvSpPr>
          <p:nvPr/>
        </p:nvSpPr>
        <p:spPr bwMode="auto">
          <a:xfrm>
            <a:off x="2803525" y="5013325"/>
            <a:ext cx="1036638" cy="393700"/>
          </a:xfrm>
          <a:prstGeom prst="rect">
            <a:avLst/>
          </a:prstGeom>
          <a:noFill/>
          <a:ln w="9525">
            <a:noFill/>
            <a:miter lim="800000"/>
            <a:headEnd/>
            <a:tailEnd/>
          </a:ln>
        </p:spPr>
        <p:txBody>
          <a:bodyPr/>
          <a:lstStyle/>
          <a:p>
            <a:pPr algn="just"/>
            <a:r>
              <a:rPr lang="en-US" altLang="zh-CN" sz="1800"/>
              <a:t>Y</a:t>
            </a:r>
            <a:r>
              <a:rPr lang="zh-CN" altLang="en-US" sz="1800"/>
              <a:t>（</a:t>
            </a:r>
            <a:r>
              <a:rPr lang="en-US" altLang="zh-CN" sz="1800"/>
              <a:t>t</a:t>
            </a:r>
            <a:r>
              <a:rPr lang="zh-CN" altLang="en-US" sz="1800"/>
              <a:t>）</a:t>
            </a:r>
            <a:endParaRPr lang="zh-CN" altLang="en-US" sz="1000"/>
          </a:p>
        </p:txBody>
      </p:sp>
      <p:graphicFrame>
        <p:nvGraphicFramePr>
          <p:cNvPr id="9222" name="Object 34"/>
          <p:cNvGraphicFramePr>
            <a:graphicFrameLocks noChangeAspect="1"/>
          </p:cNvGraphicFramePr>
          <p:nvPr/>
        </p:nvGraphicFramePr>
        <p:xfrm>
          <a:off x="3348038" y="1628775"/>
          <a:ext cx="3359150" cy="457200"/>
        </p:xfrm>
        <a:graphic>
          <a:graphicData uri="http://schemas.openxmlformats.org/presentationml/2006/ole">
            <mc:AlternateContent xmlns:mc="http://schemas.openxmlformats.org/markup-compatibility/2006">
              <mc:Choice xmlns:v="urn:schemas-microsoft-com:vml" Requires="v">
                <p:oleObj spid="_x0000_s9287" name="Equation" r:id="rId11" imgW="1357920" imgH="175680" progId="Equation.DSMT4">
                  <p:embed/>
                </p:oleObj>
              </mc:Choice>
              <mc:Fallback>
                <p:oleObj name="Equation" r:id="rId11" imgW="1357920" imgH="17568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1628775"/>
                        <a:ext cx="3359150"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pSp>
        <p:nvGrpSpPr>
          <p:cNvPr id="9225" name="Group 42"/>
          <p:cNvGrpSpPr>
            <a:grpSpLocks/>
          </p:cNvGrpSpPr>
          <p:nvPr/>
        </p:nvGrpSpPr>
        <p:grpSpPr bwMode="auto">
          <a:xfrm>
            <a:off x="2484438" y="5133975"/>
            <a:ext cx="3457575" cy="1443038"/>
            <a:chOff x="1565" y="3234"/>
            <a:chExt cx="2178" cy="909"/>
          </a:xfrm>
        </p:grpSpPr>
        <p:sp>
          <p:nvSpPr>
            <p:cNvPr id="189462" name="Line 22"/>
            <p:cNvSpPr>
              <a:spLocks noChangeShapeType="1"/>
            </p:cNvSpPr>
            <p:nvPr/>
          </p:nvSpPr>
          <p:spPr bwMode="auto">
            <a:xfrm>
              <a:off x="1762" y="3965"/>
              <a:ext cx="1895" cy="1"/>
            </a:xfrm>
            <a:prstGeom prst="line">
              <a:avLst/>
            </a:prstGeom>
            <a:noFill/>
            <a:ln w="19050">
              <a:solidFill>
                <a:srgbClr val="000000"/>
              </a:solidFill>
              <a:round/>
              <a:headEnd/>
              <a:tailEnd type="triangle" w="sm" len="lg"/>
            </a:ln>
          </p:spPr>
          <p:txBody>
            <a:bodyPr/>
            <a:lstStyle/>
            <a:p>
              <a:pPr>
                <a:defRPr/>
              </a:pPr>
              <a:endParaRPr lang="zh-CN" altLang="en-US">
                <a:effectLst>
                  <a:outerShdw blurRad="38100" dist="38100" dir="2700000" algn="tl">
                    <a:srgbClr val="000000">
                      <a:alpha val="43137"/>
                    </a:srgbClr>
                  </a:outerShdw>
                </a:effectLst>
              </a:endParaRPr>
            </a:p>
          </p:txBody>
        </p:sp>
        <p:sp>
          <p:nvSpPr>
            <p:cNvPr id="189463" name="Line 23"/>
            <p:cNvSpPr>
              <a:spLocks noChangeShapeType="1"/>
            </p:cNvSpPr>
            <p:nvPr/>
          </p:nvSpPr>
          <p:spPr bwMode="auto">
            <a:xfrm flipV="1">
              <a:off x="1755" y="3234"/>
              <a:ext cx="1" cy="731"/>
            </a:xfrm>
            <a:prstGeom prst="line">
              <a:avLst/>
            </a:prstGeom>
            <a:noFill/>
            <a:ln w="19050">
              <a:solidFill>
                <a:srgbClr val="000000"/>
              </a:solidFill>
              <a:round/>
              <a:headEnd/>
              <a:tailEnd type="triangle" w="sm" len="lg"/>
            </a:ln>
          </p:spPr>
          <p:txBody>
            <a:bodyPr/>
            <a:lstStyle/>
            <a:p>
              <a:pPr>
                <a:defRPr/>
              </a:pPr>
              <a:endParaRPr lang="zh-CN" altLang="en-US">
                <a:effectLst>
                  <a:outerShdw blurRad="38100" dist="38100" dir="2700000" algn="tl">
                    <a:srgbClr val="000000">
                      <a:alpha val="43137"/>
                    </a:srgbClr>
                  </a:outerShdw>
                </a:effectLst>
              </a:endParaRPr>
            </a:p>
          </p:txBody>
        </p:sp>
        <p:sp>
          <p:nvSpPr>
            <p:cNvPr id="189465" name="Line 25"/>
            <p:cNvSpPr>
              <a:spLocks noChangeShapeType="1"/>
            </p:cNvSpPr>
            <p:nvPr/>
          </p:nvSpPr>
          <p:spPr bwMode="auto">
            <a:xfrm>
              <a:off x="1751" y="3521"/>
              <a:ext cx="69" cy="1"/>
            </a:xfrm>
            <a:prstGeom prst="line">
              <a:avLst/>
            </a:prstGeom>
            <a:noFill/>
            <a:ln w="19050">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9229" name="Text Box 26"/>
            <p:cNvSpPr txBox="1">
              <a:spLocks noChangeArrowheads="1"/>
            </p:cNvSpPr>
            <p:nvPr/>
          </p:nvSpPr>
          <p:spPr bwMode="auto">
            <a:xfrm>
              <a:off x="1926" y="3946"/>
              <a:ext cx="1817" cy="197"/>
            </a:xfrm>
            <a:prstGeom prst="rect">
              <a:avLst/>
            </a:prstGeom>
            <a:noFill/>
            <a:ln w="9525">
              <a:noFill/>
              <a:miter lim="800000"/>
              <a:headEnd/>
              <a:tailEnd/>
            </a:ln>
          </p:spPr>
          <p:txBody>
            <a:bodyPr/>
            <a:lstStyle/>
            <a:p>
              <a:pPr algn="just"/>
              <a:r>
                <a:rPr lang="en-US" altLang="zh-CN" sz="1800"/>
                <a:t>T     2T    3T    4T   5T        t</a:t>
              </a:r>
            </a:p>
          </p:txBody>
        </p:sp>
        <p:sp>
          <p:nvSpPr>
            <p:cNvPr id="9230" name="Text Box 28"/>
            <p:cNvSpPr txBox="1">
              <a:spLocks noChangeArrowheads="1"/>
            </p:cNvSpPr>
            <p:nvPr/>
          </p:nvSpPr>
          <p:spPr bwMode="auto">
            <a:xfrm>
              <a:off x="1565" y="3408"/>
              <a:ext cx="194" cy="642"/>
            </a:xfrm>
            <a:prstGeom prst="rect">
              <a:avLst/>
            </a:prstGeom>
            <a:noFill/>
            <a:ln w="9525">
              <a:noFill/>
              <a:miter lim="800000"/>
              <a:headEnd/>
              <a:tailEnd/>
            </a:ln>
          </p:spPr>
          <p:txBody>
            <a:bodyPr/>
            <a:lstStyle/>
            <a:p>
              <a:pPr algn="just"/>
              <a:r>
                <a:rPr lang="en-US" altLang="zh-CN" sz="1800"/>
                <a:t>1</a:t>
              </a:r>
            </a:p>
            <a:p>
              <a:pPr algn="just"/>
              <a:endParaRPr lang="en-US" altLang="zh-CN" sz="1800"/>
            </a:p>
            <a:p>
              <a:pPr algn="just"/>
              <a:endParaRPr lang="en-US" altLang="zh-CN" sz="1800"/>
            </a:p>
            <a:p>
              <a:pPr algn="just"/>
              <a:r>
                <a:rPr lang="en-US" altLang="zh-CN" sz="1800"/>
                <a:t>0</a:t>
              </a:r>
              <a:endParaRPr lang="en-US" altLang="zh-CN" sz="1000"/>
            </a:p>
          </p:txBody>
        </p:sp>
        <p:sp>
          <p:nvSpPr>
            <p:cNvPr id="189475" name="Oval 35"/>
            <p:cNvSpPr>
              <a:spLocks noChangeArrowheads="1"/>
            </p:cNvSpPr>
            <p:nvPr/>
          </p:nvSpPr>
          <p:spPr bwMode="auto">
            <a:xfrm>
              <a:off x="2024" y="3475"/>
              <a:ext cx="46" cy="45"/>
            </a:xfrm>
            <a:prstGeom prst="ellipse">
              <a:avLst/>
            </a:prstGeom>
            <a:solidFill>
              <a:schemeClr val="tx2"/>
            </a:soli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76" name="Oval 36"/>
            <p:cNvSpPr>
              <a:spLocks noChangeArrowheads="1"/>
            </p:cNvSpPr>
            <p:nvPr/>
          </p:nvSpPr>
          <p:spPr bwMode="auto">
            <a:xfrm>
              <a:off x="2336" y="3475"/>
              <a:ext cx="46" cy="45"/>
            </a:xfrm>
            <a:prstGeom prst="ellipse">
              <a:avLst/>
            </a:prstGeom>
            <a:solidFill>
              <a:schemeClr val="tx2"/>
            </a:soli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77" name="Oval 37"/>
            <p:cNvSpPr>
              <a:spLocks noChangeArrowheads="1"/>
            </p:cNvSpPr>
            <p:nvPr/>
          </p:nvSpPr>
          <p:spPr bwMode="auto">
            <a:xfrm>
              <a:off x="2626" y="3475"/>
              <a:ext cx="46" cy="45"/>
            </a:xfrm>
            <a:prstGeom prst="ellipse">
              <a:avLst/>
            </a:prstGeom>
            <a:solidFill>
              <a:schemeClr val="tx2"/>
            </a:soli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78" name="Oval 38"/>
            <p:cNvSpPr>
              <a:spLocks noChangeArrowheads="1"/>
            </p:cNvSpPr>
            <p:nvPr/>
          </p:nvSpPr>
          <p:spPr bwMode="auto">
            <a:xfrm>
              <a:off x="2925" y="3475"/>
              <a:ext cx="46" cy="45"/>
            </a:xfrm>
            <a:prstGeom prst="ellipse">
              <a:avLst/>
            </a:prstGeom>
            <a:solidFill>
              <a:schemeClr val="tx2"/>
            </a:soli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79" name="Oval 39"/>
            <p:cNvSpPr>
              <a:spLocks noChangeArrowheads="1"/>
            </p:cNvSpPr>
            <p:nvPr/>
          </p:nvSpPr>
          <p:spPr bwMode="auto">
            <a:xfrm>
              <a:off x="3228" y="3475"/>
              <a:ext cx="46" cy="45"/>
            </a:xfrm>
            <a:prstGeom prst="ellipse">
              <a:avLst/>
            </a:prstGeom>
            <a:solidFill>
              <a:schemeClr val="tx2"/>
            </a:solidFill>
            <a:ln w="952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9480" name="Line 40"/>
            <p:cNvSpPr>
              <a:spLocks noChangeShapeType="1"/>
            </p:cNvSpPr>
            <p:nvPr/>
          </p:nvSpPr>
          <p:spPr bwMode="auto">
            <a:xfrm flipV="1">
              <a:off x="1746" y="3521"/>
              <a:ext cx="272" cy="453"/>
            </a:xfrm>
            <a:prstGeom prst="line">
              <a:avLst/>
            </a:prstGeom>
            <a:noFill/>
            <a:ln w="9525">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9481" name="Line 41"/>
            <p:cNvSpPr>
              <a:spLocks noChangeShapeType="1"/>
            </p:cNvSpPr>
            <p:nvPr/>
          </p:nvSpPr>
          <p:spPr bwMode="auto">
            <a:xfrm>
              <a:off x="2061" y="3493"/>
              <a:ext cx="1496" cy="0"/>
            </a:xfrm>
            <a:prstGeom prst="line">
              <a:avLst/>
            </a:prstGeom>
            <a:noFill/>
            <a:ln w="9525">
              <a:solidFill>
                <a:schemeClr val="tx1"/>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comb/>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7942" name="Rectangle 6"/>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7945" name="Text Box 9"/>
          <p:cNvSpPr txBox="1">
            <a:spLocks noChangeArrowheads="1"/>
          </p:cNvSpPr>
          <p:nvPr/>
        </p:nvSpPr>
        <p:spPr bwMode="auto">
          <a:xfrm>
            <a:off x="971550" y="1628775"/>
            <a:ext cx="6789738" cy="1203325"/>
          </a:xfrm>
          <a:prstGeom prst="rect">
            <a:avLst/>
          </a:prstGeom>
          <a:noFill/>
          <a:ln w="9525">
            <a:noFill/>
            <a:miter lim="800000"/>
            <a:headEnd/>
            <a:tailEnd/>
          </a:ln>
          <a:effectLst/>
        </p:spPr>
        <p:txBody>
          <a:bodyPr>
            <a:spAutoFit/>
          </a:bodyPr>
          <a:lstStyle/>
          <a:p>
            <a:pPr>
              <a:lnSpc>
                <a:spcPct val="130000"/>
              </a:lnSpc>
              <a:defRPr/>
            </a:pPr>
            <a:r>
              <a:rPr lang="zh-CN" altLang="en-US" sz="2800">
                <a:solidFill>
                  <a:srgbClr val="BE2C14"/>
                </a:solidFill>
                <a:effectLst>
                  <a:outerShdw blurRad="38100" dist="38100" dir="2700000" algn="tl">
                    <a:srgbClr val="C0C0C0"/>
                  </a:outerShdw>
                </a:effectLst>
              </a:rPr>
              <a:t>推论</a:t>
            </a:r>
            <a:r>
              <a:rPr lang="en-US" altLang="zh-CN" sz="2800">
                <a:solidFill>
                  <a:srgbClr val="BE2C14"/>
                </a:solidFill>
                <a:effectLst>
                  <a:outerShdw blurRad="38100" dist="38100" dir="2700000" algn="tl">
                    <a:srgbClr val="C0C0C0"/>
                  </a:outerShdw>
                </a:effectLst>
              </a:rPr>
              <a:t>5.1</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当</a:t>
            </a:r>
            <a:r>
              <a:rPr lang="en-US" altLang="zh-CN">
                <a:solidFill>
                  <a:schemeClr val="accent2"/>
                </a:solidFill>
                <a:effectLst>
                  <a:outerShdw blurRad="38100" dist="38100" dir="2700000" algn="tl">
                    <a:srgbClr val="C0C0C0"/>
                  </a:outerShdw>
                </a:effectLst>
              </a:rPr>
              <a:t>N=1</a:t>
            </a:r>
            <a:r>
              <a:rPr lang="zh-CN" altLang="en-US">
                <a:effectLst>
                  <a:outerShdw blurRad="38100" dist="38100" dir="2700000" algn="tl">
                    <a:srgbClr val="C0C0C0"/>
                  </a:outerShdw>
                </a:effectLst>
              </a:rPr>
              <a:t>时，闭环系统总具有绝对稳定性的</a:t>
            </a:r>
            <a:r>
              <a:rPr lang="zh-CN" altLang="en-US" sz="2800">
                <a:solidFill>
                  <a:srgbClr val="FF0000"/>
                </a:solidFill>
                <a:effectLst>
                  <a:outerShdw blurRad="38100" dist="38100" dir="2700000" algn="tl">
                    <a:srgbClr val="C0C0C0"/>
                  </a:outerShdw>
                </a:effectLst>
              </a:rPr>
              <a:t>充要条件</a:t>
            </a:r>
            <a:r>
              <a:rPr lang="zh-CN" altLang="en-US">
                <a:effectLst>
                  <a:outerShdw blurRad="38100" dist="38100" dir="2700000" algn="tl">
                    <a:srgbClr val="C0C0C0"/>
                  </a:outerShdw>
                </a:effectLst>
              </a:rPr>
              <a:t>是：</a:t>
            </a:r>
          </a:p>
        </p:txBody>
      </p:sp>
      <p:sp>
        <p:nvSpPr>
          <p:cNvPr id="167946" name="Line 10"/>
          <p:cNvSpPr>
            <a:spLocks noChangeShapeType="1"/>
          </p:cNvSpPr>
          <p:nvPr/>
        </p:nvSpPr>
        <p:spPr bwMode="auto">
          <a:xfrm>
            <a:off x="1403350" y="2852738"/>
            <a:ext cx="1439863" cy="0"/>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7947" name="Rectangle 11"/>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7948" name="Rectangle 1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7949" name="Rectangle 13"/>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5714" name="Object 14"/>
          <p:cNvGraphicFramePr>
            <a:graphicFrameLocks noChangeAspect="1"/>
          </p:cNvGraphicFramePr>
          <p:nvPr/>
        </p:nvGraphicFramePr>
        <p:xfrm>
          <a:off x="1908175" y="2924175"/>
          <a:ext cx="1368425" cy="509588"/>
        </p:xfrm>
        <a:graphic>
          <a:graphicData uri="http://schemas.openxmlformats.org/presentationml/2006/ole">
            <mc:AlternateContent xmlns:mc="http://schemas.openxmlformats.org/markup-compatibility/2006">
              <mc:Choice xmlns:v="urn:schemas-microsoft-com:vml" Requires="v">
                <p:oleObj spid="_x0000_s115753" name="Equation" r:id="rId3" imgW="482181" imgH="177646" progId="Equation.DSMT4">
                  <p:embed/>
                </p:oleObj>
              </mc:Choice>
              <mc:Fallback>
                <p:oleObj name="Equation" r:id="rId3" imgW="482181" imgH="177646"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924175"/>
                        <a:ext cx="13684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5715" name="Object 15"/>
          <p:cNvGraphicFramePr>
            <a:graphicFrameLocks noChangeAspect="1"/>
          </p:cNvGraphicFramePr>
          <p:nvPr/>
        </p:nvGraphicFramePr>
        <p:xfrm>
          <a:off x="2052638" y="3789363"/>
          <a:ext cx="1511300" cy="503237"/>
        </p:xfrm>
        <a:graphic>
          <a:graphicData uri="http://schemas.openxmlformats.org/presentationml/2006/ole">
            <mc:AlternateContent xmlns:mc="http://schemas.openxmlformats.org/markup-compatibility/2006">
              <mc:Choice xmlns:v="urn:schemas-microsoft-com:vml" Requires="v">
                <p:oleObj spid="_x0000_s115754" name="Equation" r:id="rId5" imgW="596641" imgH="203112" progId="Equation.DSMT4">
                  <p:embed/>
                </p:oleObj>
              </mc:Choice>
              <mc:Fallback>
                <p:oleObj name="Equation" r:id="rId5" imgW="596641" imgH="203112"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789363"/>
                        <a:ext cx="15113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2" name="Text Box 16"/>
          <p:cNvSpPr txBox="1">
            <a:spLocks noChangeArrowheads="1"/>
          </p:cNvSpPr>
          <p:nvPr/>
        </p:nvSpPr>
        <p:spPr bwMode="auto">
          <a:xfrm>
            <a:off x="612775" y="3860800"/>
            <a:ext cx="15843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67953" name="Line 17"/>
          <p:cNvSpPr>
            <a:spLocks noChangeShapeType="1"/>
          </p:cNvSpPr>
          <p:nvPr/>
        </p:nvSpPr>
        <p:spPr bwMode="auto">
          <a:xfrm>
            <a:off x="4284663" y="2852738"/>
            <a:ext cx="0" cy="1512887"/>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7954" name="AutoShape 18"/>
          <p:cNvSpPr>
            <a:spLocks noChangeArrowheads="1"/>
          </p:cNvSpPr>
          <p:nvPr/>
        </p:nvSpPr>
        <p:spPr bwMode="auto">
          <a:xfrm>
            <a:off x="4789488" y="3357563"/>
            <a:ext cx="936625" cy="503237"/>
          </a:xfrm>
          <a:prstGeom prst="rightArrow">
            <a:avLst>
              <a:gd name="adj1" fmla="val 50000"/>
              <a:gd name="adj2" fmla="val 4653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7955" name="Rectangle 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5716" name="Object 20"/>
          <p:cNvGraphicFramePr>
            <a:graphicFrameLocks noChangeAspect="1"/>
          </p:cNvGraphicFramePr>
          <p:nvPr/>
        </p:nvGraphicFramePr>
        <p:xfrm>
          <a:off x="6227763" y="3284538"/>
          <a:ext cx="1873250" cy="592137"/>
        </p:xfrm>
        <a:graphic>
          <a:graphicData uri="http://schemas.openxmlformats.org/presentationml/2006/ole">
            <mc:AlternateContent xmlns:mc="http://schemas.openxmlformats.org/markup-compatibility/2006">
              <mc:Choice xmlns:v="urn:schemas-microsoft-com:vml" Requires="v">
                <p:oleObj spid="_x0000_s115755" name="Equation" r:id="rId7" imgW="723586" imgH="228501" progId="Equation.DSMT4">
                  <p:embed/>
                </p:oleObj>
              </mc:Choice>
              <mc:Fallback>
                <p:oleObj name="Equation" r:id="rId7" imgW="723586" imgH="228501"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27763" y="3284538"/>
                        <a:ext cx="187325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58" name="Text Box 22"/>
          <p:cNvSpPr txBox="1">
            <a:spLocks noChangeArrowheads="1"/>
          </p:cNvSpPr>
          <p:nvPr/>
        </p:nvSpPr>
        <p:spPr bwMode="auto">
          <a:xfrm>
            <a:off x="1311275" y="4868863"/>
            <a:ext cx="4124325"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证明：略。</a:t>
            </a:r>
          </a:p>
        </p:txBody>
      </p:sp>
    </p:spTree>
  </p:cSld>
  <p:clrMapOvr>
    <a:masterClrMapping/>
  </p:clrMapOvr>
  <p:transition>
    <p:comb/>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80" name="Text Box 20"/>
          <p:cNvSpPr txBox="1">
            <a:spLocks noChangeArrowheads="1"/>
          </p:cNvSpPr>
          <p:nvPr/>
        </p:nvSpPr>
        <p:spPr bwMode="auto">
          <a:xfrm>
            <a:off x="1023938" y="1412875"/>
            <a:ext cx="7148512" cy="946150"/>
          </a:xfrm>
          <a:prstGeom prst="rect">
            <a:avLst/>
          </a:prstGeom>
          <a:noFill/>
          <a:ln w="9525">
            <a:noFill/>
            <a:miter lim="800000"/>
            <a:headEnd/>
            <a:tailEnd/>
          </a:ln>
          <a:effectLst/>
        </p:spPr>
        <p:txBody>
          <a:bodyPr>
            <a:spAutoFit/>
          </a:bodyPr>
          <a:lstStyle/>
          <a:p>
            <a:pPr>
              <a:defRPr/>
            </a:pPr>
            <a:r>
              <a:rPr lang="zh-CN" altLang="en-US" sz="2800">
                <a:solidFill>
                  <a:srgbClr val="BE2C14"/>
                </a:solidFill>
                <a:effectLst>
                  <a:outerShdw blurRad="38100" dist="38100" dir="2700000" algn="tl">
                    <a:srgbClr val="C0C0C0"/>
                  </a:outerShdw>
                </a:effectLst>
              </a:rPr>
              <a:t>推论</a:t>
            </a:r>
            <a:r>
              <a:rPr lang="en-US" altLang="zh-CN" sz="2800">
                <a:solidFill>
                  <a:srgbClr val="BE2C14"/>
                </a:solidFill>
                <a:effectLst>
                  <a:outerShdw blurRad="38100" dist="38100" dir="2700000" algn="tl">
                    <a:srgbClr val="C0C0C0"/>
                  </a:outerShdw>
                </a:effectLst>
              </a:rPr>
              <a:t>5.2</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当</a:t>
            </a:r>
            <a:r>
              <a:rPr lang="en-US" altLang="zh-CN">
                <a:solidFill>
                  <a:schemeClr val="accent2"/>
                </a:solidFill>
                <a:effectLst>
                  <a:outerShdw blurRad="38100" dist="38100" dir="2700000" algn="tl">
                    <a:srgbClr val="C0C0C0"/>
                  </a:outerShdw>
                </a:effectLst>
              </a:rPr>
              <a:t>N=2</a:t>
            </a:r>
            <a:r>
              <a:rPr lang="zh-CN" altLang="en-US">
                <a:effectLst>
                  <a:outerShdw blurRad="38100" dist="38100" dir="2700000" algn="tl">
                    <a:srgbClr val="C0C0C0"/>
                  </a:outerShdw>
                </a:effectLst>
              </a:rPr>
              <a:t>时，闭环系统总具有绝对稳定性的</a:t>
            </a:r>
          </a:p>
          <a:p>
            <a:pPr>
              <a:defRPr/>
            </a:pPr>
            <a:r>
              <a:rPr lang="zh-CN" altLang="en-US" sz="2800">
                <a:solidFill>
                  <a:srgbClr val="FF0000"/>
                </a:solidFill>
                <a:effectLst>
                  <a:outerShdw blurRad="38100" dist="38100" dir="2700000" algn="tl">
                    <a:srgbClr val="C0C0C0"/>
                  </a:outerShdw>
                </a:effectLst>
              </a:rPr>
              <a:t>充分条件</a:t>
            </a:r>
            <a:r>
              <a:rPr lang="zh-CN" altLang="en-US">
                <a:effectLst>
                  <a:outerShdw blurRad="38100" dist="38100" dir="2700000" algn="tl">
                    <a:srgbClr val="C0C0C0"/>
                  </a:outerShdw>
                </a:effectLst>
              </a:rPr>
              <a:t>是：</a:t>
            </a:r>
          </a:p>
        </p:txBody>
      </p:sp>
      <p:sp>
        <p:nvSpPr>
          <p:cNvPr id="168981" name="Line 21"/>
          <p:cNvSpPr>
            <a:spLocks noChangeShapeType="1"/>
          </p:cNvSpPr>
          <p:nvPr/>
        </p:nvSpPr>
        <p:spPr bwMode="auto">
          <a:xfrm>
            <a:off x="1116013" y="2420938"/>
            <a:ext cx="1439862" cy="0"/>
          </a:xfrm>
          <a:prstGeom prst="line">
            <a:avLst/>
          </a:prstGeom>
          <a:noFill/>
          <a:ln w="2857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8983" name="Rectangle 2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6738" name="Object 22"/>
          <p:cNvGraphicFramePr>
            <a:graphicFrameLocks noChangeAspect="1"/>
          </p:cNvGraphicFramePr>
          <p:nvPr/>
        </p:nvGraphicFramePr>
        <p:xfrm>
          <a:off x="1547813" y="2924175"/>
          <a:ext cx="2089150" cy="527050"/>
        </p:xfrm>
        <a:graphic>
          <a:graphicData uri="http://schemas.openxmlformats.org/presentationml/2006/ole">
            <mc:AlternateContent xmlns:mc="http://schemas.openxmlformats.org/markup-compatibility/2006">
              <mc:Choice xmlns:v="urn:schemas-microsoft-com:vml" Requires="v">
                <p:oleObj spid="_x0000_s116777" name="Equation" r:id="rId3" imgW="939392" imgH="241195" progId="Equation.DSMT4">
                  <p:embed/>
                </p:oleObj>
              </mc:Choice>
              <mc:Fallback>
                <p:oleObj name="Equation" r:id="rId3" imgW="939392" imgH="241195"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924175"/>
                        <a:ext cx="208915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39" name="Object 26"/>
          <p:cNvGraphicFramePr>
            <a:graphicFrameLocks noChangeAspect="1"/>
          </p:cNvGraphicFramePr>
          <p:nvPr/>
        </p:nvGraphicFramePr>
        <p:xfrm>
          <a:off x="2052638" y="3789363"/>
          <a:ext cx="1511300" cy="503237"/>
        </p:xfrm>
        <a:graphic>
          <a:graphicData uri="http://schemas.openxmlformats.org/presentationml/2006/ole">
            <mc:AlternateContent xmlns:mc="http://schemas.openxmlformats.org/markup-compatibility/2006">
              <mc:Choice xmlns:v="urn:schemas-microsoft-com:vml" Requires="v">
                <p:oleObj spid="_x0000_s116778" name="Equation" r:id="rId5" imgW="596641" imgH="203112" progId="Equation.DSMT4">
                  <p:embed/>
                </p:oleObj>
              </mc:Choice>
              <mc:Fallback>
                <p:oleObj name="Equation" r:id="rId5" imgW="596641" imgH="203112"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789363"/>
                        <a:ext cx="151130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87" name="Text Box 27"/>
          <p:cNvSpPr txBox="1">
            <a:spLocks noChangeArrowheads="1"/>
          </p:cNvSpPr>
          <p:nvPr/>
        </p:nvSpPr>
        <p:spPr bwMode="auto">
          <a:xfrm>
            <a:off x="612775" y="3860800"/>
            <a:ext cx="15843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68988" name="Line 28"/>
          <p:cNvSpPr>
            <a:spLocks noChangeShapeType="1"/>
          </p:cNvSpPr>
          <p:nvPr/>
        </p:nvSpPr>
        <p:spPr bwMode="auto">
          <a:xfrm>
            <a:off x="4284663" y="2852738"/>
            <a:ext cx="0" cy="1512887"/>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8989" name="AutoShape 29"/>
          <p:cNvSpPr>
            <a:spLocks noChangeArrowheads="1"/>
          </p:cNvSpPr>
          <p:nvPr/>
        </p:nvSpPr>
        <p:spPr bwMode="auto">
          <a:xfrm>
            <a:off x="4789488" y="3357563"/>
            <a:ext cx="936625" cy="503237"/>
          </a:xfrm>
          <a:prstGeom prst="rightArrow">
            <a:avLst>
              <a:gd name="adj1" fmla="val 50000"/>
              <a:gd name="adj2" fmla="val 46530"/>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8992" name="Rectangle 32"/>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6740" name="Object 31"/>
          <p:cNvGraphicFramePr>
            <a:graphicFrameLocks noChangeAspect="1"/>
          </p:cNvGraphicFramePr>
          <p:nvPr/>
        </p:nvGraphicFramePr>
        <p:xfrm>
          <a:off x="6132513" y="3097213"/>
          <a:ext cx="2422525" cy="1044575"/>
        </p:xfrm>
        <a:graphic>
          <a:graphicData uri="http://schemas.openxmlformats.org/presentationml/2006/ole">
            <mc:AlternateContent xmlns:mc="http://schemas.openxmlformats.org/markup-compatibility/2006">
              <mc:Choice xmlns:v="urn:schemas-microsoft-com:vml" Requires="v">
                <p:oleObj spid="_x0000_s116779" name="Equation" r:id="rId7" imgW="1193800" imgH="508000" progId="Equation.DSMT4">
                  <p:embed/>
                </p:oleObj>
              </mc:Choice>
              <mc:Fallback>
                <p:oleObj name="Equation" r:id="rId7" imgW="1193800" imgH="5080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2513" y="3097213"/>
                        <a:ext cx="2422525"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993" name="Text Box 33"/>
          <p:cNvSpPr txBox="1">
            <a:spLocks noChangeArrowheads="1"/>
          </p:cNvSpPr>
          <p:nvPr/>
        </p:nvSpPr>
        <p:spPr bwMode="auto">
          <a:xfrm>
            <a:off x="1166813" y="4797425"/>
            <a:ext cx="391001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证明：略。</a:t>
            </a:r>
          </a:p>
        </p:txBody>
      </p:sp>
    </p:spTree>
  </p:cSld>
  <p:clrMapOvr>
    <a:masterClrMapping/>
  </p:clrMapOvr>
  <p:transition>
    <p:push/>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9987" name="Rectangle 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9990" name="Rectangle 6"/>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9996" name="Rectangle 12"/>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69998" name="Rectangle 14"/>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0001" name="Text Box 17"/>
          <p:cNvSpPr txBox="1">
            <a:spLocks noChangeArrowheads="1"/>
          </p:cNvSpPr>
          <p:nvPr/>
        </p:nvSpPr>
        <p:spPr bwMode="auto">
          <a:xfrm>
            <a:off x="900113" y="1773238"/>
            <a:ext cx="7150100" cy="2071687"/>
          </a:xfrm>
          <a:prstGeom prst="rect">
            <a:avLst/>
          </a:prstGeom>
          <a:noFill/>
          <a:ln w="9525">
            <a:noFill/>
            <a:miter lim="800000"/>
            <a:headEnd/>
            <a:tailEnd/>
          </a:ln>
          <a:effectLst/>
        </p:spPr>
        <p:txBody>
          <a:bodyPr>
            <a:spAutoFit/>
          </a:bodyPr>
          <a:lstStyle/>
          <a:p>
            <a:pPr>
              <a:lnSpc>
                <a:spcPct val="130000"/>
              </a:lnSpc>
              <a:defRPr/>
            </a:pPr>
            <a:r>
              <a:rPr lang="zh-CN" altLang="en-US" sz="2800">
                <a:solidFill>
                  <a:srgbClr val="FF0000"/>
                </a:solidFill>
                <a:effectLst>
                  <a:outerShdw blurRad="38100" dist="38100" dir="2700000" algn="tl">
                    <a:srgbClr val="C0C0C0"/>
                  </a:outerShdw>
                </a:effectLst>
              </a:rPr>
              <a:t>例</a:t>
            </a:r>
            <a:r>
              <a:rPr lang="en-US" altLang="zh-CN" sz="2800">
                <a:solidFill>
                  <a:srgbClr val="FF0000"/>
                </a:solidFill>
                <a:effectLst>
                  <a:outerShdw blurRad="38100" dist="38100" dir="2700000" algn="tl">
                    <a:srgbClr val="C0C0C0"/>
                  </a:outerShdw>
                </a:effectLst>
              </a:rPr>
              <a:t>5.13</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已知某被控对象为带纯滞后的一阶惯性环节，参数分别为 </a:t>
            </a:r>
            <a:r>
              <a:rPr lang="en-US" altLang="zh-CN">
                <a:effectLst>
                  <a:outerShdw blurRad="38100" dist="38100" dir="2700000" algn="tl">
                    <a:srgbClr val="C0C0C0"/>
                  </a:outerShdw>
                </a:effectLst>
              </a:rPr>
              <a:t>T</a:t>
            </a:r>
            <a:r>
              <a:rPr lang="en-US" altLang="zh-CN" baseline="-25000">
                <a:effectLst>
                  <a:outerShdw blurRad="38100" dist="38100" dir="2700000" algn="tl">
                    <a:srgbClr val="C0C0C0"/>
                  </a:outerShdw>
                </a:effectLst>
              </a:rPr>
              <a:t>1</a:t>
            </a:r>
            <a:r>
              <a:rPr lang="en-US" altLang="zh-CN">
                <a:effectLst>
                  <a:outerShdw blurRad="38100" dist="38100" dir="2700000" algn="tl">
                    <a:srgbClr val="C0C0C0"/>
                  </a:outerShdw>
                </a:effectLst>
              </a:rPr>
              <a:t>=30s </a:t>
            </a:r>
            <a:r>
              <a:rPr lang="zh-CN" altLang="en-US">
                <a:effectLst>
                  <a:outerShdw blurRad="38100" dist="38100" dir="2700000" algn="tl">
                    <a:srgbClr val="C0C0C0"/>
                  </a:outerShdw>
                </a:effectLst>
              </a:rPr>
              <a:t>，</a:t>
            </a:r>
            <a:r>
              <a:rPr lang="el-GR" altLang="zh-CN">
                <a:effectLst>
                  <a:outerShdw blurRad="38100" dist="38100" dir="2700000" algn="tl">
                    <a:srgbClr val="C0C0C0"/>
                  </a:outerShdw>
                </a:effectLst>
                <a:cs typeface="Times New Roman" pitchFamily="18" charset="0"/>
              </a:rPr>
              <a:t>τ</a:t>
            </a:r>
            <a:r>
              <a:rPr lang="zh-CN" altLang="en-US">
                <a:effectLst>
                  <a:outerShdw blurRad="38100" dist="38100" dir="2700000" algn="tl">
                    <a:srgbClr val="C0C0C0"/>
                  </a:outerShdw>
                </a:effectLst>
              </a:rPr>
              <a:t>在</a:t>
            </a:r>
            <a:r>
              <a:rPr lang="en-US" altLang="zh-CN">
                <a:effectLst>
                  <a:outerShdw blurRad="38100" dist="38100" dir="2700000" algn="tl">
                    <a:srgbClr val="C0C0C0"/>
                  </a:outerShdw>
                </a:effectLst>
              </a:rPr>
              <a:t>10~20s</a:t>
            </a:r>
            <a:r>
              <a:rPr lang="zh-CN" altLang="en-US">
                <a:effectLst>
                  <a:outerShdw blurRad="38100" dist="38100" dir="2700000" algn="tl">
                    <a:srgbClr val="C0C0C0"/>
                  </a:outerShdw>
                </a:effectLst>
              </a:rPr>
              <a:t>之间任意变化。若取 </a:t>
            </a:r>
            <a:r>
              <a:rPr lang="en-US" altLang="zh-CN">
                <a:effectLst>
                  <a:outerShdw blurRad="38100" dist="38100" dir="2700000" algn="tl">
                    <a:srgbClr val="C0C0C0"/>
                  </a:outerShdw>
                </a:effectLst>
              </a:rPr>
              <a:t>T=10s</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T</a:t>
            </a:r>
            <a:r>
              <a:rPr lang="en-US" altLang="zh-CN" baseline="-25000">
                <a:effectLst>
                  <a:outerShdw blurRad="38100" dist="38100" dir="2700000" algn="tl">
                    <a:srgbClr val="C0C0C0"/>
                  </a:outerShdw>
                </a:effectLst>
              </a:rPr>
              <a:t>0</a:t>
            </a:r>
            <a:r>
              <a:rPr lang="en-US" altLang="zh-CN">
                <a:effectLst>
                  <a:outerShdw blurRad="38100" dist="38100" dir="2700000" algn="tl">
                    <a:srgbClr val="C0C0C0"/>
                  </a:outerShdw>
                </a:effectLst>
              </a:rPr>
              <a:t>=9s </a:t>
            </a:r>
            <a:r>
              <a:rPr lang="zh-CN" altLang="en-US">
                <a:effectLst>
                  <a:outerShdw blurRad="38100" dist="38100" dir="2700000" algn="tl">
                    <a:srgbClr val="C0C0C0"/>
                  </a:outerShdw>
                </a:effectLst>
              </a:rPr>
              <a:t>，当 </a:t>
            </a:r>
            <a:r>
              <a:rPr lang="el-GR" altLang="zh-CN">
                <a:solidFill>
                  <a:schemeClr val="accent2"/>
                </a:solidFill>
                <a:effectLst>
                  <a:outerShdw blurRad="38100" dist="38100" dir="2700000" algn="tl">
                    <a:srgbClr val="C0C0C0"/>
                  </a:outerShdw>
                </a:effectLst>
                <a:cs typeface="Times New Roman" pitchFamily="18" charset="0"/>
              </a:rPr>
              <a:t>τ</a:t>
            </a:r>
            <a:r>
              <a:rPr lang="en-US" altLang="zh-CN">
                <a:solidFill>
                  <a:schemeClr val="accent2"/>
                </a:solidFill>
                <a:effectLst>
                  <a:outerShdw blurRad="38100" dist="38100" dir="2700000" algn="tl">
                    <a:srgbClr val="C0C0C0"/>
                  </a:outerShdw>
                </a:effectLst>
              </a:rPr>
              <a:t>=19.999 99s </a:t>
            </a:r>
            <a:r>
              <a:rPr lang="zh-CN" altLang="en-US">
                <a:effectLst>
                  <a:outerShdw blurRad="38100" dist="38100" dir="2700000" algn="tl">
                    <a:srgbClr val="C0C0C0"/>
                  </a:outerShdw>
                </a:effectLst>
              </a:rPr>
              <a:t>时，即</a:t>
            </a:r>
            <a:r>
              <a:rPr lang="en-US" altLang="zh-CN">
                <a:effectLst>
                  <a:outerShdw blurRad="38100" dist="38100" dir="2700000" algn="tl">
                    <a:srgbClr val="C0C0C0"/>
                  </a:outerShdw>
                </a:effectLst>
              </a:rPr>
              <a:t>N=1</a:t>
            </a:r>
            <a:r>
              <a:rPr lang="zh-CN" altLang="en-US">
                <a:effectLst>
                  <a:outerShdw blurRad="38100" dist="38100" dir="2700000" algn="tl">
                    <a:srgbClr val="C0C0C0"/>
                  </a:outerShdw>
                </a:effectLst>
              </a:rPr>
              <a:t>， </a:t>
            </a:r>
            <a:r>
              <a:rPr lang="el-GR" altLang="zh-CN">
                <a:solidFill>
                  <a:schemeClr val="accent2"/>
                </a:solidFill>
                <a:effectLst>
                  <a:outerShdw blurRad="38100" dist="38100" dir="2700000" algn="tl">
                    <a:srgbClr val="C0C0C0"/>
                  </a:outerShdw>
                </a:effectLst>
                <a:cs typeface="Times New Roman" pitchFamily="18" charset="0"/>
              </a:rPr>
              <a:t>ρ</a:t>
            </a:r>
            <a:r>
              <a:rPr lang="en-US" altLang="zh-CN">
                <a:solidFill>
                  <a:schemeClr val="accent2"/>
                </a:solidFill>
                <a:effectLst>
                  <a:outerShdw blurRad="38100" dist="38100" dir="2700000" algn="tl">
                    <a:srgbClr val="C0C0C0"/>
                  </a:outerShdw>
                </a:effectLst>
              </a:rPr>
              <a:t>=0.999 99</a:t>
            </a:r>
            <a:r>
              <a:rPr lang="zh-CN" altLang="en-US">
                <a:effectLst>
                  <a:outerShdw blurRad="38100" dist="38100" dir="2700000" algn="tl">
                    <a:srgbClr val="C0C0C0"/>
                  </a:outerShdw>
                </a:effectLst>
              </a:rPr>
              <a:t>，分析系统的稳定性。</a:t>
            </a:r>
          </a:p>
        </p:txBody>
      </p:sp>
    </p:spTree>
  </p:cSld>
  <p:clrMapOvr>
    <a:masterClrMapping/>
  </p:clrMapOvr>
  <p:transition>
    <p:push/>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pPr algn="ctr"/>
            <a:endParaRPr lang="zh-CN" altLang="zh-CN" b="0"/>
          </a:p>
        </p:txBody>
      </p:sp>
      <p:sp>
        <p:nvSpPr>
          <p:cNvPr id="171011" name="Rectangle 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1080" name="Text Box 72"/>
          <p:cNvSpPr txBox="1">
            <a:spLocks noChangeArrowheads="1"/>
          </p:cNvSpPr>
          <p:nvPr/>
        </p:nvSpPr>
        <p:spPr bwMode="auto">
          <a:xfrm>
            <a:off x="539750" y="1557338"/>
            <a:ext cx="7993063"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effectLst>
                  <a:outerShdw blurRad="38100" dist="38100" dir="2700000" algn="tl">
                    <a:srgbClr val="C0C0C0"/>
                  </a:outerShdw>
                </a:effectLst>
              </a:rPr>
              <a:t>利用计算机辅助分析得到朱利阵列表和分析结果</a:t>
            </a:r>
          </a:p>
        </p:txBody>
      </p:sp>
      <p:graphicFrame>
        <p:nvGraphicFramePr>
          <p:cNvPr id="171133" name="Group 125"/>
          <p:cNvGraphicFramePr>
            <a:graphicFrameLocks noGrp="1"/>
          </p:cNvGraphicFramePr>
          <p:nvPr/>
        </p:nvGraphicFramePr>
        <p:xfrm>
          <a:off x="900113" y="3213100"/>
          <a:ext cx="7273925" cy="1743710"/>
        </p:xfrm>
        <a:graphic>
          <a:graphicData uri="http://schemas.openxmlformats.org/drawingml/2006/table">
            <a:tbl>
              <a:tblPr/>
              <a:tblGrid>
                <a:gridCol w="1819275">
                  <a:extLst>
                    <a:ext uri="{9D8B030D-6E8A-4147-A177-3AD203B41FA5}">
                      <a16:colId xmlns:a16="http://schemas.microsoft.com/office/drawing/2014/main" val="20000"/>
                    </a:ext>
                  </a:extLst>
                </a:gridCol>
                <a:gridCol w="1819275">
                  <a:extLst>
                    <a:ext uri="{9D8B030D-6E8A-4147-A177-3AD203B41FA5}">
                      <a16:colId xmlns:a16="http://schemas.microsoft.com/office/drawing/2014/main" val="20001"/>
                    </a:ext>
                  </a:extLst>
                </a:gridCol>
                <a:gridCol w="1816100">
                  <a:extLst>
                    <a:ext uri="{9D8B030D-6E8A-4147-A177-3AD203B41FA5}">
                      <a16:colId xmlns:a16="http://schemas.microsoft.com/office/drawing/2014/main" val="20002"/>
                    </a:ext>
                  </a:extLst>
                </a:gridCol>
                <a:gridCol w="1819275">
                  <a:extLst>
                    <a:ext uri="{9D8B030D-6E8A-4147-A177-3AD203B41FA5}">
                      <a16:colId xmlns:a16="http://schemas.microsoft.com/office/drawing/2014/main" val="20003"/>
                    </a:ext>
                  </a:extLst>
                </a:gridCol>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z</a:t>
                      </a:r>
                      <a:r>
                        <a:rPr kumimoji="1" lang="en-US" altLang="zh-CN" sz="2800" b="0" i="0" u="none" strike="noStrike" cap="none" normalizeH="0" baseline="30000">
                          <a:ln>
                            <a:noFill/>
                          </a:ln>
                          <a:solidFill>
                            <a:schemeClr val="tx1"/>
                          </a:solidFill>
                          <a:effectLst/>
                          <a:latin typeface="Times New Roman" pitchFamily="18"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z</a:t>
                      </a:r>
                      <a:r>
                        <a:rPr kumimoji="1" lang="en-US" altLang="zh-CN" sz="2800" b="0" i="0" u="none" strike="noStrike" cap="none" normalizeH="0" baseline="30000">
                          <a:ln>
                            <a:noFill/>
                          </a:ln>
                          <a:solidFill>
                            <a:schemeClr val="tx1"/>
                          </a:solidFill>
                          <a:effectLst/>
                          <a:latin typeface="Times New Roman" pitchFamily="18"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z</a:t>
                      </a:r>
                      <a:r>
                        <a:rPr kumimoji="1" lang="en-US" altLang="zh-CN" sz="2800" b="0" i="0" u="none" strike="noStrike" cap="none" normalizeH="0" baseline="30000">
                          <a:ln>
                            <a:noFill/>
                          </a:ln>
                          <a:solidFill>
                            <a:schemeClr val="tx1"/>
                          </a:solidFill>
                          <a:effectLst/>
                          <a:latin typeface="Times New Roman" pitchFamily="18" charset="0"/>
                          <a:ea typeface="宋体"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itchFamily="18" charset="0"/>
                          <a:ea typeface="宋体" pitchFamily="2" charset="-122"/>
                        </a:rPr>
                        <a:t>z</a:t>
                      </a:r>
                      <a:r>
                        <a:rPr kumimoji="1" lang="en-US" altLang="zh-CN" sz="2800" b="0" i="0" u="none" strike="noStrike" cap="none" normalizeH="0" baseline="30000">
                          <a:ln>
                            <a:noFill/>
                          </a:ln>
                          <a:solidFill>
                            <a:schemeClr val="tx1"/>
                          </a:solidFill>
                          <a:effectLst/>
                          <a:latin typeface="Times New Roman" pitchFamily="18" charset="0"/>
                          <a:ea typeface="宋体" pitchFamily="2"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2555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0.190 152 6</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0.283 468 7</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-0.044 196 52</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-0.190 152 6</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-0.093 315 91</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-0.009 705 858</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-0.093 315 91</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-0.190 152 6</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0.036 158 05</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3375" algn="ctr" defTabSz="914400" rtl="0" eaLnBrk="1" fontAlgn="base" latinLnBrk="0" hangingPunct="1">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0.283 468 7</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333375"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cs typeface="Times New Roman" pitchFamily="18" charset="0"/>
                        </a:rPr>
                        <a:t>0.190 152 6</a:t>
                      </a:r>
                      <a:endPar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333375" algn="ctr" defTabSz="914400" rtl="0" eaLnBrk="0" fontAlgn="base" latinLnBrk="0" hangingPunct="0">
                        <a:lnSpc>
                          <a:spcPct val="15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a:ea typeface="宋体" pitchFamily="2" charset="-122"/>
                          <a:cs typeface="Times New Roman" pitchFamily="18" charset="0"/>
                        </a:rPr>
                        <a: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1119" name="Text Box 111"/>
          <p:cNvSpPr txBox="1">
            <a:spLocks noChangeArrowheads="1"/>
          </p:cNvSpPr>
          <p:nvPr/>
        </p:nvSpPr>
        <p:spPr bwMode="auto">
          <a:xfrm>
            <a:off x="3276600" y="2420938"/>
            <a:ext cx="2479675"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表</a:t>
            </a:r>
            <a:r>
              <a:rPr lang="en-US" altLang="zh-CN">
                <a:solidFill>
                  <a:schemeClr val="accent2"/>
                </a:solidFill>
                <a:effectLst>
                  <a:outerShdw blurRad="38100" dist="38100" dir="2700000" algn="tl">
                    <a:srgbClr val="C0C0C0"/>
                  </a:outerShdw>
                </a:effectLst>
              </a:rPr>
              <a:t>5.3 </a:t>
            </a:r>
            <a:r>
              <a:rPr lang="zh-CN" altLang="en-US">
                <a:solidFill>
                  <a:schemeClr val="accent2"/>
                </a:solidFill>
                <a:effectLst>
                  <a:outerShdw blurRad="38100" dist="38100" dir="2700000" algn="tl">
                    <a:srgbClr val="C0C0C0"/>
                  </a:outerShdw>
                </a:effectLst>
              </a:rPr>
              <a:t>朱利阵列表</a:t>
            </a:r>
          </a:p>
        </p:txBody>
      </p:sp>
      <p:sp>
        <p:nvSpPr>
          <p:cNvPr id="171121" name="Rectangle 11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1127" name="Rectangle 11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1130" name="Rectangle 12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8" name="Rectangle 26"/>
          <p:cNvSpPr>
            <a:spLocks noChangeArrowheads="1"/>
          </p:cNvSpPr>
          <p:nvPr/>
        </p:nvSpPr>
        <p:spPr bwMode="auto">
          <a:xfrm>
            <a:off x="468313" y="3716338"/>
            <a:ext cx="8280400" cy="1657350"/>
          </a:xfrm>
          <a:prstGeom prst="rect">
            <a:avLst/>
          </a:prstGeom>
          <a:solidFill>
            <a:srgbClr val="99CCFF"/>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aphicFrame>
        <p:nvGraphicFramePr>
          <p:cNvPr id="117762" name="Object 15"/>
          <p:cNvGraphicFramePr>
            <a:graphicFrameLocks noChangeAspect="1"/>
          </p:cNvGraphicFramePr>
          <p:nvPr/>
        </p:nvGraphicFramePr>
        <p:xfrm>
          <a:off x="755650" y="1557338"/>
          <a:ext cx="6769100" cy="398462"/>
        </p:xfrm>
        <a:graphic>
          <a:graphicData uri="http://schemas.openxmlformats.org/presentationml/2006/ole">
            <mc:AlternateContent xmlns:mc="http://schemas.openxmlformats.org/markup-compatibility/2006">
              <mc:Choice xmlns:v="urn:schemas-microsoft-com:vml" Requires="v">
                <p:oleObj spid="_x0000_s117827" name="Equation" r:id="rId3" imgW="3898900" imgH="228600" progId="Equation.DSMT4">
                  <p:embed/>
                </p:oleObj>
              </mc:Choice>
              <mc:Fallback>
                <p:oleObj name="Equation" r:id="rId3" imgW="3898900" imgH="2286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557338"/>
                        <a:ext cx="6769100"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48" name="Text Box 16"/>
          <p:cNvSpPr txBox="1">
            <a:spLocks noChangeArrowheads="1"/>
          </p:cNvSpPr>
          <p:nvPr/>
        </p:nvSpPr>
        <p:spPr bwMode="auto">
          <a:xfrm>
            <a:off x="755650" y="1968500"/>
            <a:ext cx="290036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于是有</a:t>
            </a:r>
          </a:p>
        </p:txBody>
      </p:sp>
      <p:graphicFrame>
        <p:nvGraphicFramePr>
          <p:cNvPr id="117763" name="Object 17"/>
          <p:cNvGraphicFramePr>
            <a:graphicFrameLocks noChangeAspect="1"/>
          </p:cNvGraphicFramePr>
          <p:nvPr/>
        </p:nvGraphicFramePr>
        <p:xfrm>
          <a:off x="5095875" y="2039938"/>
          <a:ext cx="3384550" cy="398462"/>
        </p:xfrm>
        <a:graphic>
          <a:graphicData uri="http://schemas.openxmlformats.org/presentationml/2006/ole">
            <mc:AlternateContent xmlns:mc="http://schemas.openxmlformats.org/markup-compatibility/2006">
              <mc:Choice xmlns:v="urn:schemas-microsoft-com:vml" Requires="v">
                <p:oleObj spid="_x0000_s117828" name="Equation" r:id="rId5" imgW="1943100" imgH="228600" progId="Equation.DSMT4">
                  <p:embed/>
                </p:oleObj>
              </mc:Choice>
              <mc:Fallback>
                <p:oleObj name="Equation" r:id="rId5" imgW="1943100" imgH="2286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75" y="2039938"/>
                        <a:ext cx="3384550"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0" name="Text Box 18"/>
          <p:cNvSpPr txBox="1">
            <a:spLocks noChangeArrowheads="1"/>
          </p:cNvSpPr>
          <p:nvPr/>
        </p:nvSpPr>
        <p:spPr bwMode="auto">
          <a:xfrm>
            <a:off x="735013" y="2493963"/>
            <a:ext cx="246856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不满足</a:t>
            </a:r>
          </a:p>
        </p:txBody>
      </p:sp>
      <p:graphicFrame>
        <p:nvGraphicFramePr>
          <p:cNvPr id="117764" name="Object 19"/>
          <p:cNvGraphicFramePr>
            <a:graphicFrameLocks noChangeAspect="1"/>
          </p:cNvGraphicFramePr>
          <p:nvPr/>
        </p:nvGraphicFramePr>
        <p:xfrm>
          <a:off x="2124075" y="2493963"/>
          <a:ext cx="1943100" cy="461962"/>
        </p:xfrm>
        <a:graphic>
          <a:graphicData uri="http://schemas.openxmlformats.org/presentationml/2006/ole">
            <mc:AlternateContent xmlns:mc="http://schemas.openxmlformats.org/markup-compatibility/2006">
              <mc:Choice xmlns:v="urn:schemas-microsoft-com:vml" Requires="v">
                <p:oleObj spid="_x0000_s117829" name="Equation" r:id="rId7" imgW="965200" imgH="228600" progId="Equation.DSMT4">
                  <p:embed/>
                </p:oleObj>
              </mc:Choice>
              <mc:Fallback>
                <p:oleObj name="Equation" r:id="rId7" imgW="965200" imgH="2286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493963"/>
                        <a:ext cx="19431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2" name="Text Box 20"/>
          <p:cNvSpPr txBox="1">
            <a:spLocks noChangeArrowheads="1"/>
          </p:cNvSpPr>
          <p:nvPr/>
        </p:nvSpPr>
        <p:spPr bwMode="auto">
          <a:xfrm>
            <a:off x="684213" y="2997200"/>
            <a:ext cx="7129462" cy="519113"/>
          </a:xfrm>
          <a:prstGeom prst="rect">
            <a:avLst/>
          </a:prstGeom>
          <a:noFill/>
          <a:ln w="9525">
            <a:noFill/>
            <a:miter lim="800000"/>
            <a:headEnd/>
            <a:tailEnd/>
          </a:ln>
          <a:effectLst/>
        </p:spPr>
        <p:txBody>
          <a:bodyPr>
            <a:spAutoFit/>
          </a:bodyPr>
          <a:lstStyle/>
          <a:p>
            <a:pPr>
              <a:defRPr/>
            </a:pPr>
            <a:r>
              <a:rPr lang="zh-CN" altLang="en-US" sz="2800">
                <a:solidFill>
                  <a:schemeClr val="accent2"/>
                </a:solidFill>
                <a:effectLst>
                  <a:outerShdw blurRad="38100" dist="38100" dir="2700000" algn="tl">
                    <a:srgbClr val="C0C0C0"/>
                  </a:outerShdw>
                </a:effectLst>
              </a:rPr>
              <a:t>结论：</a:t>
            </a:r>
            <a:r>
              <a:rPr lang="zh-CN" altLang="en-US">
                <a:solidFill>
                  <a:srgbClr val="BE2C14"/>
                </a:solidFill>
                <a:effectLst>
                  <a:outerShdw blurRad="38100" dist="38100" dir="2700000" algn="tl">
                    <a:srgbClr val="C0C0C0"/>
                  </a:outerShdw>
                </a:effectLst>
              </a:rPr>
              <a:t>由朱利判据知，该系统是不稳定的。</a:t>
            </a:r>
          </a:p>
        </p:txBody>
      </p:sp>
      <p:graphicFrame>
        <p:nvGraphicFramePr>
          <p:cNvPr id="117765" name="Object 21"/>
          <p:cNvGraphicFramePr>
            <a:graphicFrameLocks noChangeAspect="1"/>
          </p:cNvGraphicFramePr>
          <p:nvPr/>
        </p:nvGraphicFramePr>
        <p:xfrm>
          <a:off x="1981200" y="2060575"/>
          <a:ext cx="2863850" cy="411163"/>
        </p:xfrm>
        <a:graphic>
          <a:graphicData uri="http://schemas.openxmlformats.org/presentationml/2006/ole">
            <mc:AlternateContent xmlns:mc="http://schemas.openxmlformats.org/markup-compatibility/2006">
              <mc:Choice xmlns:v="urn:schemas-microsoft-com:vml" Requires="v">
                <p:oleObj spid="_x0000_s117830" name="Equation" r:id="rId9" imgW="1422400" imgH="203200" progId="Equation.DSMT4">
                  <p:embed/>
                </p:oleObj>
              </mc:Choice>
              <mc:Fallback>
                <p:oleObj name="Equation" r:id="rId9" imgW="1422400" imgH="203200"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200" y="2060575"/>
                        <a:ext cx="28638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4" name="Text Box 22"/>
          <p:cNvSpPr txBox="1">
            <a:spLocks noChangeArrowheads="1"/>
          </p:cNvSpPr>
          <p:nvPr/>
        </p:nvSpPr>
        <p:spPr bwMode="auto">
          <a:xfrm>
            <a:off x="735013" y="3860800"/>
            <a:ext cx="282733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此时，有</a:t>
            </a:r>
          </a:p>
        </p:txBody>
      </p:sp>
      <p:sp>
        <p:nvSpPr>
          <p:cNvPr id="172056" name="Rectangle 2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7766" name="Object 23"/>
          <p:cNvGraphicFramePr>
            <a:graphicFrameLocks noChangeAspect="1"/>
          </p:cNvGraphicFramePr>
          <p:nvPr/>
        </p:nvGraphicFramePr>
        <p:xfrm>
          <a:off x="2411413" y="3860800"/>
          <a:ext cx="2735262" cy="492125"/>
        </p:xfrm>
        <a:graphic>
          <a:graphicData uri="http://schemas.openxmlformats.org/presentationml/2006/ole">
            <mc:AlternateContent xmlns:mc="http://schemas.openxmlformats.org/markup-compatibility/2006">
              <mc:Choice xmlns:v="urn:schemas-microsoft-com:vml" Requires="v">
                <p:oleObj spid="_x0000_s117831" name="Equation" r:id="rId11" imgW="1270000" imgH="228600" progId="Equation.DSMT4">
                  <p:embed/>
                </p:oleObj>
              </mc:Choice>
              <mc:Fallback>
                <p:oleObj name="Equation" r:id="rId11" imgW="1270000" imgH="22860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413" y="3860800"/>
                        <a:ext cx="2735262"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57" name="Text Box 25"/>
          <p:cNvSpPr txBox="1">
            <a:spLocks noChangeArrowheads="1"/>
          </p:cNvSpPr>
          <p:nvPr/>
        </p:nvSpPr>
        <p:spPr bwMode="auto">
          <a:xfrm>
            <a:off x="684213" y="4581525"/>
            <a:ext cx="8264525"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不满足推论</a:t>
            </a:r>
            <a:r>
              <a:rPr lang="en-US" altLang="zh-CN">
                <a:solidFill>
                  <a:srgbClr val="FF0000"/>
                </a:solidFill>
                <a:effectLst>
                  <a:outerShdw blurRad="38100" dist="38100" dir="2700000" algn="tl">
                    <a:srgbClr val="C0C0C0"/>
                  </a:outerShdw>
                </a:effectLst>
              </a:rPr>
              <a:t>5.1</a:t>
            </a:r>
            <a:r>
              <a:rPr lang="zh-CN" altLang="en-US">
                <a:solidFill>
                  <a:srgbClr val="FF0000"/>
                </a:solidFill>
                <a:effectLst>
                  <a:outerShdw blurRad="38100" dist="38100" dir="2700000" algn="tl">
                    <a:srgbClr val="C0C0C0"/>
                  </a:outerShdw>
                </a:effectLst>
              </a:rPr>
              <a:t>的条件</a:t>
            </a:r>
            <a:r>
              <a:rPr lang="zh-CN" altLang="en-US">
                <a:effectLst>
                  <a:outerShdw blurRad="38100" dist="38100" dir="2700000" algn="tl">
                    <a:srgbClr val="C0C0C0"/>
                  </a:outerShdw>
                </a:effectLst>
              </a:rPr>
              <a:t>，因此该系统不具有绝对稳定性。</a:t>
            </a:r>
          </a:p>
        </p:txBody>
      </p:sp>
    </p:spTree>
  </p:cSld>
  <p:clrMapOvr>
    <a:masterClrMapping/>
  </p:clrMapOvr>
  <p:transition>
    <p:push/>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59"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60"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61"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62"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64"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73066" name="Text Box 10"/>
          <p:cNvSpPr txBox="1">
            <a:spLocks noChangeArrowheads="1"/>
          </p:cNvSpPr>
          <p:nvPr/>
        </p:nvSpPr>
        <p:spPr bwMode="auto">
          <a:xfrm>
            <a:off x="1187450" y="1557338"/>
            <a:ext cx="7221538"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阶跃输入下系统控制信号与输出信号曲线：</a:t>
            </a:r>
          </a:p>
        </p:txBody>
      </p:sp>
      <p:pic>
        <p:nvPicPr>
          <p:cNvPr id="175113" name="Picture 11"/>
          <p:cNvPicPr>
            <a:picLocks noChangeAspect="1" noChangeArrowheads="1"/>
          </p:cNvPicPr>
          <p:nvPr/>
        </p:nvPicPr>
        <p:blipFill>
          <a:blip r:embed="rId2" cstate="print"/>
          <a:srcRect/>
          <a:stretch>
            <a:fillRect/>
          </a:stretch>
        </p:blipFill>
        <p:spPr bwMode="auto">
          <a:xfrm>
            <a:off x="755650" y="2492375"/>
            <a:ext cx="7920038" cy="2806700"/>
          </a:xfrm>
          <a:prstGeom prst="rect">
            <a:avLst/>
          </a:prstGeom>
          <a:noFill/>
          <a:ln w="9525">
            <a:noFill/>
            <a:miter lim="800000"/>
            <a:headEnd/>
            <a:tailEnd/>
          </a:ln>
        </p:spPr>
      </p:pic>
    </p:spTree>
  </p:cSld>
  <p:clrMapOvr>
    <a:masterClrMapping/>
  </p:clrMapOvr>
  <p:transition>
    <p:push/>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0227" name="Rectangle 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0229" name="Rectangle 5"/>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0230" name="Rectangle 6"/>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0231" name="Text Box 7"/>
          <p:cNvSpPr txBox="1">
            <a:spLocks noChangeArrowheads="1"/>
          </p:cNvSpPr>
          <p:nvPr/>
        </p:nvSpPr>
        <p:spPr bwMode="auto">
          <a:xfrm>
            <a:off x="1187450" y="1268413"/>
            <a:ext cx="419735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根据推论</a:t>
            </a:r>
            <a:r>
              <a:rPr lang="en-US" altLang="zh-CN">
                <a:effectLst>
                  <a:outerShdw blurRad="38100" dist="38100" dir="2700000" algn="tl">
                    <a:srgbClr val="C0C0C0"/>
                  </a:outerShdw>
                </a:effectLst>
              </a:rPr>
              <a:t>5.1</a:t>
            </a:r>
            <a:r>
              <a:rPr lang="zh-CN" altLang="en-US">
                <a:effectLst>
                  <a:outerShdw blurRad="38100" dist="38100" dir="2700000" algn="tl">
                    <a:srgbClr val="C0C0C0"/>
                  </a:outerShdw>
                </a:effectLst>
              </a:rPr>
              <a:t>，取：</a:t>
            </a:r>
          </a:p>
        </p:txBody>
      </p:sp>
      <p:graphicFrame>
        <p:nvGraphicFramePr>
          <p:cNvPr id="118786" name="Object 8"/>
          <p:cNvGraphicFramePr>
            <a:graphicFrameLocks noChangeAspect="1"/>
          </p:cNvGraphicFramePr>
          <p:nvPr/>
        </p:nvGraphicFramePr>
        <p:xfrm>
          <a:off x="4448175" y="1247775"/>
          <a:ext cx="2871788" cy="492125"/>
        </p:xfrm>
        <a:graphic>
          <a:graphicData uri="http://schemas.openxmlformats.org/presentationml/2006/ole">
            <mc:AlternateContent xmlns:mc="http://schemas.openxmlformats.org/markup-compatibility/2006">
              <mc:Choice xmlns:v="urn:schemas-microsoft-com:vml" Requires="v">
                <p:oleObj spid="_x0000_s118799" name="Equation" r:id="rId3" imgW="1333500" imgH="228600" progId="Equation.DSMT4">
                  <p:embed/>
                </p:oleObj>
              </mc:Choice>
              <mc:Fallback>
                <p:oleObj name="Equation" r:id="rId3" imgW="1333500" imgH="228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1247775"/>
                        <a:ext cx="28717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3" name="Line 9"/>
          <p:cNvSpPr>
            <a:spLocks noChangeShapeType="1"/>
          </p:cNvSpPr>
          <p:nvPr/>
        </p:nvSpPr>
        <p:spPr bwMode="auto">
          <a:xfrm>
            <a:off x="6392863" y="1751013"/>
            <a:ext cx="863600" cy="0"/>
          </a:xfrm>
          <a:prstGeom prst="line">
            <a:avLst/>
          </a:prstGeom>
          <a:noFill/>
          <a:ln w="952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0234" name="Text Box 10"/>
          <p:cNvSpPr txBox="1">
            <a:spLocks noChangeArrowheads="1"/>
          </p:cNvSpPr>
          <p:nvPr/>
        </p:nvSpPr>
        <p:spPr bwMode="auto">
          <a:xfrm>
            <a:off x="6464300" y="1751013"/>
            <a:ext cx="695325" cy="396875"/>
          </a:xfrm>
          <a:prstGeom prst="rect">
            <a:avLst/>
          </a:prstGeom>
          <a:noFill/>
          <a:ln w="9525">
            <a:noFill/>
            <a:miter lim="800000"/>
            <a:headEnd/>
            <a:tailEnd/>
          </a:ln>
          <a:effectLst/>
        </p:spPr>
        <p:txBody>
          <a:bodyPr wrap="none">
            <a:spAutoFit/>
          </a:bodyPr>
          <a:lstStyle/>
          <a:p>
            <a:pPr>
              <a:defRPr/>
            </a:pPr>
            <a:r>
              <a:rPr lang="zh-CN" altLang="en-US" sz="2000">
                <a:solidFill>
                  <a:schemeClr val="accent2"/>
                </a:solidFill>
                <a:effectLst>
                  <a:outerShdw blurRad="38100" dist="38100" dir="2700000" algn="tl">
                    <a:srgbClr val="C0C0C0"/>
                  </a:outerShdw>
                </a:effectLst>
              </a:rPr>
              <a:t>增大</a:t>
            </a:r>
          </a:p>
        </p:txBody>
      </p:sp>
      <p:sp>
        <p:nvSpPr>
          <p:cNvPr id="180236" name="Text Box 12"/>
          <p:cNvSpPr txBox="1">
            <a:spLocks noChangeArrowheads="1"/>
          </p:cNvSpPr>
          <p:nvPr/>
        </p:nvSpPr>
        <p:spPr bwMode="auto">
          <a:xfrm>
            <a:off x="1187450" y="2133600"/>
            <a:ext cx="5392738"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此时满足朱利稳定判据，则系统稳定。</a:t>
            </a:r>
          </a:p>
        </p:txBody>
      </p:sp>
      <p:pic>
        <p:nvPicPr>
          <p:cNvPr id="118795" name="Picture 13"/>
          <p:cNvPicPr>
            <a:picLocks noChangeAspect="1" noChangeArrowheads="1"/>
          </p:cNvPicPr>
          <p:nvPr/>
        </p:nvPicPr>
        <p:blipFill>
          <a:blip r:embed="rId5" cstate="print"/>
          <a:srcRect/>
          <a:stretch>
            <a:fillRect/>
          </a:stretch>
        </p:blipFill>
        <p:spPr bwMode="auto">
          <a:xfrm>
            <a:off x="611188" y="2924175"/>
            <a:ext cx="7993062" cy="2930525"/>
          </a:xfrm>
          <a:prstGeom prst="rect">
            <a:avLst/>
          </a:prstGeom>
          <a:noFill/>
          <a:ln w="9525">
            <a:noFill/>
            <a:miter lim="800000"/>
            <a:headEnd/>
            <a:tailEnd/>
          </a:ln>
        </p:spPr>
      </p:pic>
    </p:spTree>
  </p:cSld>
  <p:clrMapOvr>
    <a:masterClrMapping/>
  </p:clrMapOvr>
  <p:transition>
    <p:push/>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3" name="Text Box 15"/>
          <p:cNvSpPr txBox="1">
            <a:spLocks noChangeArrowheads="1"/>
          </p:cNvSpPr>
          <p:nvPr/>
        </p:nvSpPr>
        <p:spPr bwMode="auto">
          <a:xfrm>
            <a:off x="684213" y="260350"/>
            <a:ext cx="8064500" cy="641350"/>
          </a:xfrm>
          <a:prstGeom prst="rect">
            <a:avLst/>
          </a:prstGeom>
          <a:noFill/>
          <a:ln w="9525">
            <a:noFill/>
            <a:miter lim="800000"/>
            <a:headEnd/>
            <a:tailEnd/>
          </a:ln>
          <a:effectLst/>
        </p:spPr>
        <p:txBody>
          <a:bodyPr>
            <a:spAutoFit/>
          </a:bodyPr>
          <a:lstStyle/>
          <a:p>
            <a:pPr>
              <a:defRPr/>
            </a:pPr>
            <a:r>
              <a:rPr kumimoji="0" lang="en-US" altLang="zh-CN" sz="3600">
                <a:solidFill>
                  <a:srgbClr val="FF0000"/>
                </a:solidFill>
                <a:effectLst>
                  <a:outerShdw blurRad="38100" dist="38100" dir="2700000" algn="tl">
                    <a:srgbClr val="C0C0C0"/>
                  </a:outerShdw>
                </a:effectLst>
                <a:latin typeface="Arial" charset="0"/>
                <a:ea typeface="方正大黑简体" pitchFamily="2" charset="-122"/>
              </a:rPr>
              <a:t>5.7  </a:t>
            </a:r>
            <a:r>
              <a:rPr kumimoji="0" lang="zh-CN" altLang="en-US" sz="3600">
                <a:solidFill>
                  <a:srgbClr val="FF0000"/>
                </a:solidFill>
                <a:effectLst>
                  <a:outerShdw blurRad="38100" dist="38100" dir="2700000" algn="tl">
                    <a:srgbClr val="C0C0C0"/>
                  </a:outerShdw>
                </a:effectLst>
                <a:latin typeface="Arial" charset="0"/>
                <a:ea typeface="方正大黑简体" pitchFamily="2" charset="-122"/>
              </a:rPr>
              <a:t>数字控制器的程序实现</a:t>
            </a:r>
          </a:p>
        </p:txBody>
      </p:sp>
      <p:sp>
        <p:nvSpPr>
          <p:cNvPr id="181264" name="Text Box 16"/>
          <p:cNvSpPr txBox="1">
            <a:spLocks noChangeArrowheads="1"/>
          </p:cNvSpPr>
          <p:nvPr/>
        </p:nvSpPr>
        <p:spPr bwMode="auto">
          <a:xfrm>
            <a:off x="250825" y="1916113"/>
            <a:ext cx="5111750" cy="519112"/>
          </a:xfrm>
          <a:prstGeom prst="rect">
            <a:avLst/>
          </a:prstGeom>
          <a:noFill/>
          <a:ln w="9525">
            <a:noFill/>
            <a:miter lim="800000"/>
            <a:headEnd/>
            <a:tailEnd/>
          </a:ln>
          <a:effectLst/>
        </p:spPr>
        <p:txBody>
          <a:bodyPr>
            <a:spAutoFit/>
          </a:bodyPr>
          <a:lstStyle/>
          <a:p>
            <a:pPr>
              <a:defRPr/>
            </a:pPr>
            <a:r>
              <a:rPr lang="zh-CN" altLang="en-US" sz="2800">
                <a:effectLst>
                  <a:outerShdw blurRad="38100" dist="38100" dir="2700000" algn="tl">
                    <a:srgbClr val="C0C0C0"/>
                  </a:outerShdw>
                </a:effectLst>
              </a:rPr>
              <a:t>数字控制器实现途径</a:t>
            </a:r>
          </a:p>
        </p:txBody>
      </p:sp>
      <p:sp>
        <p:nvSpPr>
          <p:cNvPr id="181265" name="Line 17"/>
          <p:cNvSpPr>
            <a:spLocks noChangeShapeType="1"/>
          </p:cNvSpPr>
          <p:nvPr/>
        </p:nvSpPr>
        <p:spPr bwMode="auto">
          <a:xfrm flipV="1">
            <a:off x="3706813" y="1536700"/>
            <a:ext cx="647700"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66" name="Line 18"/>
          <p:cNvSpPr>
            <a:spLocks noChangeShapeType="1"/>
          </p:cNvSpPr>
          <p:nvPr/>
        </p:nvSpPr>
        <p:spPr bwMode="auto">
          <a:xfrm>
            <a:off x="3706813" y="2328863"/>
            <a:ext cx="647700"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67" name="Text Box 19"/>
          <p:cNvSpPr txBox="1">
            <a:spLocks noChangeArrowheads="1"/>
          </p:cNvSpPr>
          <p:nvPr/>
        </p:nvSpPr>
        <p:spPr bwMode="auto">
          <a:xfrm>
            <a:off x="4500563" y="1268413"/>
            <a:ext cx="34766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硬件电路实现</a:t>
            </a:r>
          </a:p>
        </p:txBody>
      </p:sp>
      <p:sp>
        <p:nvSpPr>
          <p:cNvPr id="181268" name="Text Box 20"/>
          <p:cNvSpPr txBox="1">
            <a:spLocks noChangeArrowheads="1"/>
          </p:cNvSpPr>
          <p:nvPr/>
        </p:nvSpPr>
        <p:spPr bwMode="auto">
          <a:xfrm>
            <a:off x="4572000" y="2924175"/>
            <a:ext cx="33321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软件实现</a:t>
            </a:r>
          </a:p>
        </p:txBody>
      </p:sp>
      <p:sp>
        <p:nvSpPr>
          <p:cNvPr id="181269" name="Line 21"/>
          <p:cNvSpPr>
            <a:spLocks noChangeShapeType="1"/>
          </p:cNvSpPr>
          <p:nvPr/>
        </p:nvSpPr>
        <p:spPr bwMode="auto">
          <a:xfrm>
            <a:off x="4498975" y="3481388"/>
            <a:ext cx="1728788"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70" name="Text Box 22"/>
          <p:cNvSpPr txBox="1">
            <a:spLocks noChangeArrowheads="1"/>
          </p:cNvSpPr>
          <p:nvPr/>
        </p:nvSpPr>
        <p:spPr bwMode="auto">
          <a:xfrm>
            <a:off x="4211638" y="3625850"/>
            <a:ext cx="2484437" cy="396875"/>
          </a:xfrm>
          <a:prstGeom prst="rect">
            <a:avLst/>
          </a:prstGeom>
          <a:noFill/>
          <a:ln w="9525">
            <a:noFill/>
            <a:miter lim="800000"/>
            <a:headEnd/>
            <a:tailEnd/>
          </a:ln>
          <a:effectLst/>
        </p:spPr>
        <p:txBody>
          <a:bodyPr wrap="none">
            <a:spAutoFit/>
          </a:bodyPr>
          <a:lstStyle/>
          <a:p>
            <a:pPr>
              <a:defRPr/>
            </a:pPr>
            <a:r>
              <a:rPr lang="zh-CN" altLang="en-US" sz="2000">
                <a:solidFill>
                  <a:srgbClr val="1E86B4"/>
                </a:solidFill>
                <a:effectLst>
                  <a:outerShdw blurRad="38100" dist="38100" dir="2700000" algn="tl">
                    <a:srgbClr val="C0C0C0"/>
                  </a:outerShdw>
                </a:effectLst>
              </a:rPr>
              <a:t>灵活方便，常被采用</a:t>
            </a:r>
          </a:p>
        </p:txBody>
      </p:sp>
      <p:sp>
        <p:nvSpPr>
          <p:cNvPr id="181272" name="Text Box 24"/>
          <p:cNvSpPr txBox="1">
            <a:spLocks noChangeArrowheads="1"/>
          </p:cNvSpPr>
          <p:nvPr/>
        </p:nvSpPr>
        <p:spPr bwMode="auto">
          <a:xfrm>
            <a:off x="3059113" y="4292600"/>
            <a:ext cx="2757487" cy="1516063"/>
          </a:xfrm>
          <a:prstGeom prst="rect">
            <a:avLst/>
          </a:prstGeom>
          <a:noFill/>
          <a:ln w="9525">
            <a:noFill/>
            <a:miter lim="800000"/>
            <a:headEnd/>
            <a:tailEnd/>
          </a:ln>
          <a:effectLst/>
        </p:spPr>
        <p:txBody>
          <a:bodyPr>
            <a:spAutoFit/>
          </a:bodyPr>
          <a:lstStyle/>
          <a:p>
            <a:pPr>
              <a:lnSpc>
                <a:spcPct val="130000"/>
              </a:lnSpc>
              <a:defRPr/>
            </a:pPr>
            <a:r>
              <a:rPr lang="zh-CN" altLang="en-US">
                <a:effectLst>
                  <a:outerShdw blurRad="38100" dist="38100" dir="2700000" algn="tl">
                    <a:srgbClr val="C0C0C0"/>
                  </a:outerShdw>
                </a:effectLst>
              </a:rPr>
              <a:t>直接程序设计法</a:t>
            </a:r>
          </a:p>
          <a:p>
            <a:pPr>
              <a:lnSpc>
                <a:spcPct val="130000"/>
              </a:lnSpc>
              <a:defRPr/>
            </a:pPr>
            <a:r>
              <a:rPr lang="zh-CN" altLang="en-US">
                <a:solidFill>
                  <a:srgbClr val="1E86B4"/>
                </a:solidFill>
                <a:effectLst>
                  <a:outerShdw blurRad="38100" dist="38100" dir="2700000" algn="tl">
                    <a:srgbClr val="C0C0C0"/>
                  </a:outerShdw>
                </a:effectLst>
              </a:rPr>
              <a:t>串联程序设计法</a:t>
            </a:r>
          </a:p>
          <a:p>
            <a:pPr>
              <a:lnSpc>
                <a:spcPct val="130000"/>
              </a:lnSpc>
              <a:defRPr/>
            </a:pPr>
            <a:r>
              <a:rPr lang="zh-CN" altLang="en-US">
                <a:solidFill>
                  <a:srgbClr val="BE2C14"/>
                </a:solidFill>
                <a:effectLst>
                  <a:outerShdw blurRad="38100" dist="38100" dir="2700000" algn="tl">
                    <a:srgbClr val="C0C0C0"/>
                  </a:outerShdw>
                </a:effectLst>
              </a:rPr>
              <a:t>并行程序设计法</a:t>
            </a:r>
          </a:p>
        </p:txBody>
      </p:sp>
      <p:sp>
        <p:nvSpPr>
          <p:cNvPr id="181274" name="Line 26"/>
          <p:cNvSpPr>
            <a:spLocks noChangeShapeType="1"/>
          </p:cNvSpPr>
          <p:nvPr/>
        </p:nvSpPr>
        <p:spPr bwMode="auto">
          <a:xfrm>
            <a:off x="2914650" y="4364038"/>
            <a:ext cx="1588" cy="1512887"/>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75" name="AutoShape 27"/>
          <p:cNvSpPr>
            <a:spLocks noChangeArrowheads="1"/>
          </p:cNvSpPr>
          <p:nvPr/>
        </p:nvSpPr>
        <p:spPr bwMode="auto">
          <a:xfrm>
            <a:off x="1619250" y="3500438"/>
            <a:ext cx="936625" cy="1512887"/>
          </a:xfrm>
          <a:prstGeom prst="curvedRightArrow">
            <a:avLst>
              <a:gd name="adj1" fmla="val 32305"/>
              <a:gd name="adj2" fmla="val 64610"/>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1281" name="Line 33"/>
          <p:cNvSpPr>
            <a:spLocks noChangeShapeType="1"/>
          </p:cNvSpPr>
          <p:nvPr/>
        </p:nvSpPr>
        <p:spPr bwMode="auto">
          <a:xfrm>
            <a:off x="5435600" y="5013325"/>
            <a:ext cx="0" cy="720725"/>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82" name="Line 34"/>
          <p:cNvSpPr>
            <a:spLocks noChangeShapeType="1"/>
          </p:cNvSpPr>
          <p:nvPr/>
        </p:nvSpPr>
        <p:spPr bwMode="auto">
          <a:xfrm>
            <a:off x="5508625" y="5373688"/>
            <a:ext cx="647700"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83" name="Text Box 35"/>
          <p:cNvSpPr txBox="1">
            <a:spLocks noChangeArrowheads="1"/>
          </p:cNvSpPr>
          <p:nvPr/>
        </p:nvSpPr>
        <p:spPr bwMode="auto">
          <a:xfrm>
            <a:off x="6227763" y="5157788"/>
            <a:ext cx="2684462" cy="457200"/>
          </a:xfrm>
          <a:prstGeom prst="rect">
            <a:avLst/>
          </a:prstGeom>
          <a:noFill/>
          <a:ln w="9525">
            <a:noFill/>
            <a:miter lim="800000"/>
            <a:headEnd/>
            <a:tailEnd/>
          </a:ln>
          <a:effectLst/>
        </p:spPr>
        <p:txBody>
          <a:bodyPr>
            <a:spAutoFit/>
          </a:bodyPr>
          <a:lstStyle/>
          <a:p>
            <a:pPr>
              <a:defRPr/>
            </a:pPr>
            <a:r>
              <a:rPr lang="zh-CN" altLang="en-US">
                <a:solidFill>
                  <a:srgbClr val="1E86B4"/>
                </a:solidFill>
                <a:effectLst>
                  <a:outerShdw blurRad="38100" dist="38100" dir="2700000" algn="tl">
                    <a:srgbClr val="C0C0C0"/>
                  </a:outerShdw>
                </a:effectLst>
              </a:rPr>
              <a:t>简化程序设计</a:t>
            </a:r>
          </a:p>
        </p:txBody>
      </p:sp>
      <p:sp>
        <p:nvSpPr>
          <p:cNvPr id="181284" name="Line 36"/>
          <p:cNvSpPr>
            <a:spLocks noChangeShapeType="1"/>
          </p:cNvSpPr>
          <p:nvPr/>
        </p:nvSpPr>
        <p:spPr bwMode="auto">
          <a:xfrm>
            <a:off x="5435600" y="4652963"/>
            <a:ext cx="649288"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1285" name="Text Box 37"/>
          <p:cNvSpPr txBox="1">
            <a:spLocks noChangeArrowheads="1"/>
          </p:cNvSpPr>
          <p:nvPr/>
        </p:nvSpPr>
        <p:spPr bwMode="auto">
          <a:xfrm>
            <a:off x="6156325" y="4437063"/>
            <a:ext cx="2808288"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减少计算机延时</a:t>
            </a:r>
          </a:p>
        </p:txBody>
      </p:sp>
    </p:spTree>
  </p:cSld>
  <p:clrMapOvr>
    <a:masterClrMapping/>
  </p:clrMapOvr>
  <p:transition>
    <p:push/>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75"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76"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77"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78"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80"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2282" name="Text Box 10"/>
          <p:cNvSpPr txBox="1">
            <a:spLocks noChangeArrowheads="1"/>
          </p:cNvSpPr>
          <p:nvPr/>
        </p:nvSpPr>
        <p:spPr bwMode="auto">
          <a:xfrm>
            <a:off x="611188" y="1196975"/>
            <a:ext cx="6553200" cy="579438"/>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1</a:t>
            </a:r>
            <a:r>
              <a:rPr lang="zh-CN" altLang="en-US" sz="3200">
                <a:solidFill>
                  <a:schemeClr val="accent2"/>
                </a:solidFill>
                <a:effectLst>
                  <a:outerShdw blurRad="38100" dist="38100" dir="2700000" algn="tl">
                    <a:srgbClr val="C0C0C0"/>
                  </a:outerShdw>
                </a:effectLst>
              </a:rPr>
              <a:t>、直接程序设计法</a:t>
            </a:r>
          </a:p>
        </p:txBody>
      </p:sp>
      <p:sp>
        <p:nvSpPr>
          <p:cNvPr id="182283" name="Text Box 11"/>
          <p:cNvSpPr txBox="1">
            <a:spLocks noChangeArrowheads="1"/>
          </p:cNvSpPr>
          <p:nvPr/>
        </p:nvSpPr>
        <p:spPr bwMode="auto">
          <a:xfrm>
            <a:off x="1023938" y="2009775"/>
            <a:ext cx="714851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数字控制器 </a:t>
            </a:r>
            <a:r>
              <a:rPr lang="en-US" altLang="zh-CN">
                <a:effectLst>
                  <a:outerShdw blurRad="38100" dist="38100" dir="2700000" algn="tl">
                    <a:srgbClr val="C0C0C0"/>
                  </a:outerShdw>
                </a:effectLst>
              </a:rPr>
              <a:t>D(z) </a:t>
            </a:r>
            <a:r>
              <a:rPr lang="zh-CN" altLang="en-US">
                <a:effectLst>
                  <a:outerShdw blurRad="38100" dist="38100" dir="2700000" algn="tl">
                    <a:srgbClr val="C0C0C0"/>
                  </a:outerShdw>
                </a:effectLst>
              </a:rPr>
              <a:t>通常可表示为：</a:t>
            </a:r>
          </a:p>
        </p:txBody>
      </p:sp>
      <p:sp>
        <p:nvSpPr>
          <p:cNvPr id="182285" name="Rectangle 13"/>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9810" name="Object 12"/>
          <p:cNvGraphicFramePr>
            <a:graphicFrameLocks noChangeAspect="1"/>
          </p:cNvGraphicFramePr>
          <p:nvPr/>
        </p:nvGraphicFramePr>
        <p:xfrm>
          <a:off x="323850" y="2852738"/>
          <a:ext cx="5616575" cy="927100"/>
        </p:xfrm>
        <a:graphic>
          <a:graphicData uri="http://schemas.openxmlformats.org/presentationml/2006/ole">
            <mc:AlternateContent xmlns:mc="http://schemas.openxmlformats.org/markup-compatibility/2006">
              <mc:Choice xmlns:v="urn:schemas-microsoft-com:vml" Requires="v">
                <p:oleObj spid="_x0000_s119862" name="Equation" r:id="rId3" imgW="2768600" imgH="457200" progId="Equation.DSMT4">
                  <p:embed/>
                </p:oleObj>
              </mc:Choice>
              <mc:Fallback>
                <p:oleObj name="Equation" r:id="rId3" imgW="2768600" imgH="4572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852738"/>
                        <a:ext cx="56165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7" name="Rectangle 15"/>
          <p:cNvSpPr>
            <a:spLocks noChangeArrowheads="1"/>
          </p:cNvSpPr>
          <p:nvPr/>
        </p:nvSpPr>
        <p:spPr bwMode="auto">
          <a:xfrm>
            <a:off x="0" y="30051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9811" name="Object 14"/>
          <p:cNvGraphicFramePr>
            <a:graphicFrameLocks noChangeAspect="1"/>
          </p:cNvGraphicFramePr>
          <p:nvPr/>
        </p:nvGraphicFramePr>
        <p:xfrm>
          <a:off x="6011863" y="2565400"/>
          <a:ext cx="2808287" cy="1571625"/>
        </p:xfrm>
        <a:graphic>
          <a:graphicData uri="http://schemas.openxmlformats.org/presentationml/2006/ole">
            <mc:AlternateContent xmlns:mc="http://schemas.openxmlformats.org/markup-compatibility/2006">
              <mc:Choice xmlns:v="urn:schemas-microsoft-com:vml" Requires="v">
                <p:oleObj spid="_x0000_s119863" name="Equation" r:id="rId5" imgW="1511300" imgH="850900" progId="Equation.DSMT4">
                  <p:embed/>
                </p:oleObj>
              </mc:Choice>
              <mc:Fallback>
                <p:oleObj name="Equation" r:id="rId5" imgW="1511300" imgH="8509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2565400"/>
                        <a:ext cx="2808287"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9" name="Rectangle 1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9812" name="Object 16"/>
          <p:cNvGraphicFramePr>
            <a:graphicFrameLocks noChangeAspect="1"/>
          </p:cNvGraphicFramePr>
          <p:nvPr/>
        </p:nvGraphicFramePr>
        <p:xfrm>
          <a:off x="2484438" y="4149725"/>
          <a:ext cx="4105275" cy="842963"/>
        </p:xfrm>
        <a:graphic>
          <a:graphicData uri="http://schemas.openxmlformats.org/presentationml/2006/ole">
            <mc:AlternateContent xmlns:mc="http://schemas.openxmlformats.org/markup-compatibility/2006">
              <mc:Choice xmlns:v="urn:schemas-microsoft-com:vml" Requires="v">
                <p:oleObj spid="_x0000_s119864" name="Equation" r:id="rId7" imgW="2184400" imgH="444500" progId="Equation.DSMT4">
                  <p:embed/>
                </p:oleObj>
              </mc:Choice>
              <mc:Fallback>
                <p:oleObj name="Equation" r:id="rId7" imgW="2184400" imgH="4445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149725"/>
                        <a:ext cx="4105275"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91" name="Rectangle 1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19813" name="Object 18"/>
          <p:cNvGraphicFramePr>
            <a:graphicFrameLocks noChangeAspect="1"/>
          </p:cNvGraphicFramePr>
          <p:nvPr/>
        </p:nvGraphicFramePr>
        <p:xfrm>
          <a:off x="2987675" y="5300663"/>
          <a:ext cx="4103688" cy="876300"/>
        </p:xfrm>
        <a:graphic>
          <a:graphicData uri="http://schemas.openxmlformats.org/presentationml/2006/ole">
            <mc:AlternateContent xmlns:mc="http://schemas.openxmlformats.org/markup-compatibility/2006">
              <mc:Choice xmlns:v="urn:schemas-microsoft-com:vml" Requires="v">
                <p:oleObj spid="_x0000_s119865" name="Equation" r:id="rId9" imgW="2094591" imgH="444307" progId="Equation.DSMT4">
                  <p:embed/>
                </p:oleObj>
              </mc:Choice>
              <mc:Fallback>
                <p:oleObj name="Equation" r:id="rId9" imgW="2094591" imgH="444307"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5300663"/>
                        <a:ext cx="4103688"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92" name="Text Box 20"/>
          <p:cNvSpPr txBox="1">
            <a:spLocks noChangeArrowheads="1"/>
          </p:cNvSpPr>
          <p:nvPr/>
        </p:nvSpPr>
        <p:spPr bwMode="auto">
          <a:xfrm>
            <a:off x="755650" y="4292600"/>
            <a:ext cx="2808288"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于是得到</a:t>
            </a:r>
          </a:p>
        </p:txBody>
      </p:sp>
      <p:sp>
        <p:nvSpPr>
          <p:cNvPr id="182293" name="Text Box 21"/>
          <p:cNvSpPr txBox="1">
            <a:spLocks noChangeArrowheads="1"/>
          </p:cNvSpPr>
          <p:nvPr/>
        </p:nvSpPr>
        <p:spPr bwMode="auto">
          <a:xfrm>
            <a:off x="684213" y="5445125"/>
            <a:ext cx="2328862" cy="457200"/>
          </a:xfrm>
          <a:prstGeom prst="rect">
            <a:avLst/>
          </a:prstGeom>
          <a:noFill/>
          <a:ln w="9525">
            <a:noFill/>
            <a:miter lim="800000"/>
            <a:headEnd/>
            <a:tailEnd/>
          </a:ln>
          <a:effectLst/>
        </p:spPr>
        <p:txBody>
          <a:bodyPr wrap="none">
            <a:spAutoFit/>
          </a:bodyPr>
          <a:lstStyle/>
          <a:p>
            <a:pPr>
              <a:defRPr/>
            </a:pPr>
            <a:r>
              <a:rPr lang="zh-CN" altLang="en-US">
                <a:solidFill>
                  <a:srgbClr val="BE2C14"/>
                </a:solidFill>
                <a:effectLst>
                  <a:outerShdw blurRad="38100" dist="38100" dir="2700000" algn="tl">
                    <a:srgbClr val="C0C0C0"/>
                  </a:outerShdw>
                </a:effectLst>
              </a:rPr>
              <a:t>其差分方程为：</a:t>
            </a:r>
          </a:p>
        </p:txBody>
      </p:sp>
    </p:spTree>
  </p:cSld>
  <p:clrMapOvr>
    <a:masterClrMapping/>
  </p:clrMapOvr>
  <p:transition>
    <p:push/>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5" name="Group 20"/>
          <p:cNvGrpSpPr>
            <a:grpSpLocks/>
          </p:cNvGrpSpPr>
          <p:nvPr/>
        </p:nvGrpSpPr>
        <p:grpSpPr bwMode="auto">
          <a:xfrm>
            <a:off x="565150" y="1987550"/>
            <a:ext cx="8039100" cy="4537075"/>
            <a:chOff x="144" y="528"/>
            <a:chExt cx="5427" cy="3312"/>
          </a:xfrm>
        </p:grpSpPr>
        <p:sp>
          <p:nvSpPr>
            <p:cNvPr id="120836" name="Text Box 21"/>
            <p:cNvSpPr txBox="1">
              <a:spLocks noChangeArrowheads="1"/>
            </p:cNvSpPr>
            <p:nvPr/>
          </p:nvSpPr>
          <p:spPr bwMode="auto">
            <a:xfrm>
              <a:off x="144" y="528"/>
              <a:ext cx="400" cy="526"/>
            </a:xfrm>
            <a:prstGeom prst="rect">
              <a:avLst/>
            </a:prstGeom>
            <a:noFill/>
            <a:ln w="9525">
              <a:noFill/>
              <a:miter lim="800000"/>
              <a:headEnd/>
              <a:tailEnd/>
            </a:ln>
          </p:spPr>
          <p:txBody>
            <a:bodyPr lIns="0" tIns="0" rIns="0" bIns="0"/>
            <a:lstStyle/>
            <a:p>
              <a:pPr algn="r" eaLnBrk="0" hangingPunct="0"/>
              <a:r>
                <a:rPr kumimoji="0" lang="en-US" altLang="zh-CN" sz="2000" i="1"/>
                <a:t>e</a:t>
              </a:r>
              <a:r>
                <a:rPr kumimoji="0" lang="en-US" altLang="zh-CN" sz="2000"/>
                <a:t>(</a:t>
              </a:r>
              <a:r>
                <a:rPr kumimoji="0" lang="en-US" altLang="zh-CN" sz="2000" i="1"/>
                <a:t>k</a:t>
              </a:r>
              <a:r>
                <a:rPr kumimoji="0" lang="en-US" altLang="zh-CN" sz="2000"/>
                <a:t>)</a:t>
              </a:r>
            </a:p>
            <a:p>
              <a:pPr algn="r" eaLnBrk="0" hangingPunct="0"/>
              <a:r>
                <a:rPr kumimoji="0" lang="en-US" altLang="zh-CN" sz="2000" i="1"/>
                <a:t>E</a:t>
              </a:r>
              <a:r>
                <a:rPr kumimoji="0" lang="en-US" altLang="zh-CN" sz="2000"/>
                <a:t>(</a:t>
              </a:r>
              <a:r>
                <a:rPr kumimoji="0" lang="en-US" altLang="zh-CN" sz="2000" i="1"/>
                <a:t>z</a:t>
              </a:r>
              <a:r>
                <a:rPr kumimoji="0" lang="en-US" altLang="zh-CN" sz="2000"/>
                <a:t>)</a:t>
              </a:r>
            </a:p>
          </p:txBody>
        </p:sp>
        <p:sp>
          <p:nvSpPr>
            <p:cNvPr id="120837" name="Text Box 22"/>
            <p:cNvSpPr txBox="1">
              <a:spLocks noChangeArrowheads="1"/>
            </p:cNvSpPr>
            <p:nvPr/>
          </p:nvSpPr>
          <p:spPr bwMode="auto">
            <a:xfrm>
              <a:off x="5137" y="1788"/>
              <a:ext cx="434" cy="518"/>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a:t>(</a:t>
              </a:r>
              <a:r>
                <a:rPr kumimoji="0" lang="en-US" altLang="zh-CN" sz="2000" i="1"/>
                <a:t>z</a:t>
              </a:r>
              <a:r>
                <a:rPr kumimoji="0" lang="en-US" altLang="zh-CN" sz="2000"/>
                <a:t>)</a:t>
              </a:r>
            </a:p>
          </p:txBody>
        </p:sp>
        <p:sp>
          <p:nvSpPr>
            <p:cNvPr id="120838" name="Text Box 23"/>
            <p:cNvSpPr txBox="1">
              <a:spLocks noChangeArrowheads="1"/>
            </p:cNvSpPr>
            <p:nvPr/>
          </p:nvSpPr>
          <p:spPr bwMode="auto">
            <a:xfrm>
              <a:off x="993" y="579"/>
              <a:ext cx="378" cy="35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45784" name="Line 24"/>
            <p:cNvSpPr>
              <a:spLocks noChangeShapeType="1"/>
            </p:cNvSpPr>
            <p:nvPr/>
          </p:nvSpPr>
          <p:spPr bwMode="auto">
            <a:xfrm>
              <a:off x="1372" y="744"/>
              <a:ext cx="53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20840" name="Text Box 25"/>
            <p:cNvSpPr txBox="1">
              <a:spLocks noChangeArrowheads="1"/>
            </p:cNvSpPr>
            <p:nvPr/>
          </p:nvSpPr>
          <p:spPr bwMode="auto">
            <a:xfrm>
              <a:off x="2404" y="1034"/>
              <a:ext cx="400" cy="351"/>
            </a:xfrm>
            <a:prstGeom prst="rect">
              <a:avLst/>
            </a:prstGeom>
            <a:noFill/>
            <a:ln w="9525">
              <a:solidFill>
                <a:srgbClr val="000000"/>
              </a:solidFill>
              <a:miter lim="800000"/>
              <a:headEnd/>
              <a:tailEnd/>
            </a:ln>
          </p:spPr>
          <p:txBody>
            <a:bodyPr/>
            <a:lstStyle/>
            <a:p>
              <a:pPr algn="ctr" eaLnBrk="0" hangingPunct="0"/>
              <a:r>
                <a:rPr kumimoji="0" lang="en-US" altLang="zh-CN" sz="2000" i="1"/>
                <a:t>a</a:t>
              </a:r>
              <a:r>
                <a:rPr kumimoji="0" lang="en-US" altLang="zh-CN" sz="2000" baseline="-25000"/>
                <a:t>2</a:t>
              </a:r>
              <a:endParaRPr kumimoji="0" lang="en-US" altLang="zh-CN" sz="2000"/>
            </a:p>
          </p:txBody>
        </p:sp>
        <p:sp>
          <p:nvSpPr>
            <p:cNvPr id="120841" name="Text Box 26"/>
            <p:cNvSpPr txBox="1">
              <a:spLocks noChangeArrowheads="1"/>
            </p:cNvSpPr>
            <p:nvPr/>
          </p:nvSpPr>
          <p:spPr bwMode="auto">
            <a:xfrm>
              <a:off x="1483" y="1034"/>
              <a:ext cx="399" cy="351"/>
            </a:xfrm>
            <a:prstGeom prst="rect">
              <a:avLst/>
            </a:prstGeom>
            <a:noFill/>
            <a:ln w="9525">
              <a:solidFill>
                <a:srgbClr val="000000"/>
              </a:solidFill>
              <a:miter lim="800000"/>
              <a:headEnd/>
              <a:tailEnd/>
            </a:ln>
          </p:spPr>
          <p:txBody>
            <a:bodyPr/>
            <a:lstStyle/>
            <a:p>
              <a:pPr algn="ctr" eaLnBrk="0" hangingPunct="0"/>
              <a:r>
                <a:rPr kumimoji="0" lang="en-US" altLang="zh-CN" sz="2000" i="1"/>
                <a:t>a</a:t>
              </a:r>
              <a:r>
                <a:rPr kumimoji="0" lang="en-US" altLang="zh-CN" sz="2000" baseline="-25000"/>
                <a:t>1</a:t>
              </a:r>
              <a:endParaRPr kumimoji="0" lang="en-US" altLang="zh-CN" sz="2000"/>
            </a:p>
          </p:txBody>
        </p:sp>
        <p:sp>
          <p:nvSpPr>
            <p:cNvPr id="120842" name="Text Box 27"/>
            <p:cNvSpPr txBox="1">
              <a:spLocks noChangeArrowheads="1"/>
            </p:cNvSpPr>
            <p:nvPr/>
          </p:nvSpPr>
          <p:spPr bwMode="auto">
            <a:xfrm>
              <a:off x="517" y="1023"/>
              <a:ext cx="399" cy="350"/>
            </a:xfrm>
            <a:prstGeom prst="rect">
              <a:avLst/>
            </a:prstGeom>
            <a:noFill/>
            <a:ln w="9525">
              <a:solidFill>
                <a:srgbClr val="000000"/>
              </a:solidFill>
              <a:miter lim="800000"/>
              <a:headEnd/>
              <a:tailEnd/>
            </a:ln>
          </p:spPr>
          <p:txBody>
            <a:bodyPr/>
            <a:lstStyle/>
            <a:p>
              <a:pPr algn="ctr" eaLnBrk="0" hangingPunct="0"/>
              <a:r>
                <a:rPr kumimoji="0" lang="en-US" altLang="zh-CN" sz="2000" i="1"/>
                <a:t>a</a:t>
              </a:r>
              <a:r>
                <a:rPr kumimoji="0" lang="en-US" altLang="zh-CN" sz="2000" baseline="-25000"/>
                <a:t>0</a:t>
              </a:r>
              <a:endParaRPr kumimoji="0" lang="en-US" altLang="zh-CN" sz="2000"/>
            </a:p>
          </p:txBody>
        </p:sp>
        <p:sp>
          <p:nvSpPr>
            <p:cNvPr id="120843" name="Text Box 28"/>
            <p:cNvSpPr txBox="1">
              <a:spLocks noChangeArrowheads="1"/>
            </p:cNvSpPr>
            <p:nvPr/>
          </p:nvSpPr>
          <p:spPr bwMode="auto">
            <a:xfrm>
              <a:off x="4247" y="1034"/>
              <a:ext cx="400" cy="351"/>
            </a:xfrm>
            <a:prstGeom prst="rect">
              <a:avLst/>
            </a:prstGeom>
            <a:noFill/>
            <a:ln w="9525">
              <a:solidFill>
                <a:srgbClr val="000000"/>
              </a:solidFill>
              <a:miter lim="800000"/>
              <a:headEnd/>
              <a:tailEnd/>
            </a:ln>
          </p:spPr>
          <p:txBody>
            <a:bodyPr/>
            <a:lstStyle/>
            <a:p>
              <a:pPr algn="ctr" eaLnBrk="0" hangingPunct="0"/>
              <a:r>
                <a:rPr kumimoji="0" lang="en-US" altLang="zh-CN" sz="2000" i="1"/>
                <a:t>a</a:t>
              </a:r>
              <a:r>
                <a:rPr kumimoji="0" lang="en-US" altLang="zh-CN" sz="2000" baseline="-25000"/>
                <a:t>m</a:t>
              </a:r>
              <a:endParaRPr kumimoji="0" lang="en-US" altLang="zh-CN" sz="2000"/>
            </a:p>
          </p:txBody>
        </p:sp>
        <p:sp>
          <p:nvSpPr>
            <p:cNvPr id="245789" name="Line 29"/>
            <p:cNvSpPr>
              <a:spLocks noChangeShapeType="1"/>
            </p:cNvSpPr>
            <p:nvPr/>
          </p:nvSpPr>
          <p:spPr bwMode="auto">
            <a:xfrm>
              <a:off x="2326" y="744"/>
              <a:ext cx="533"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0" name="Line 30"/>
            <p:cNvSpPr>
              <a:spLocks noChangeShapeType="1"/>
            </p:cNvSpPr>
            <p:nvPr/>
          </p:nvSpPr>
          <p:spPr bwMode="auto">
            <a:xfrm>
              <a:off x="2893" y="745"/>
              <a:ext cx="533" cy="0"/>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791" name="Line 31"/>
            <p:cNvSpPr>
              <a:spLocks noChangeShapeType="1"/>
            </p:cNvSpPr>
            <p:nvPr/>
          </p:nvSpPr>
          <p:spPr bwMode="auto">
            <a:xfrm>
              <a:off x="4180" y="744"/>
              <a:ext cx="267"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792" name="Line 32"/>
            <p:cNvSpPr>
              <a:spLocks noChangeShapeType="1"/>
            </p:cNvSpPr>
            <p:nvPr/>
          </p:nvSpPr>
          <p:spPr bwMode="auto">
            <a:xfrm>
              <a:off x="717" y="1328"/>
              <a:ext cx="0" cy="35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793" name="Line 33"/>
            <p:cNvSpPr>
              <a:spLocks noChangeShapeType="1"/>
            </p:cNvSpPr>
            <p:nvPr/>
          </p:nvSpPr>
          <p:spPr bwMode="auto">
            <a:xfrm rot="5400000">
              <a:off x="582" y="879"/>
              <a:ext cx="270"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4" name="Line 34"/>
            <p:cNvSpPr>
              <a:spLocks noChangeShapeType="1"/>
            </p:cNvSpPr>
            <p:nvPr/>
          </p:nvSpPr>
          <p:spPr bwMode="auto">
            <a:xfrm rot="5400000">
              <a:off x="1525" y="879"/>
              <a:ext cx="270"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5" name="Line 35"/>
            <p:cNvSpPr>
              <a:spLocks noChangeShapeType="1"/>
            </p:cNvSpPr>
            <p:nvPr/>
          </p:nvSpPr>
          <p:spPr bwMode="auto">
            <a:xfrm rot="5400000">
              <a:off x="2458" y="879"/>
              <a:ext cx="270"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6" name="Line 36"/>
            <p:cNvSpPr>
              <a:spLocks noChangeShapeType="1"/>
            </p:cNvSpPr>
            <p:nvPr/>
          </p:nvSpPr>
          <p:spPr bwMode="auto">
            <a:xfrm rot="5400000">
              <a:off x="4300" y="891"/>
              <a:ext cx="29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7" name="Line 37"/>
            <p:cNvSpPr>
              <a:spLocks noChangeShapeType="1"/>
            </p:cNvSpPr>
            <p:nvPr/>
          </p:nvSpPr>
          <p:spPr bwMode="auto">
            <a:xfrm rot="5400000">
              <a:off x="1567" y="1493"/>
              <a:ext cx="198" cy="1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8" name="Line 38"/>
            <p:cNvSpPr>
              <a:spLocks noChangeShapeType="1"/>
            </p:cNvSpPr>
            <p:nvPr/>
          </p:nvSpPr>
          <p:spPr bwMode="auto">
            <a:xfrm rot="5400000">
              <a:off x="2487" y="1492"/>
              <a:ext cx="21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799" name="Line 39"/>
            <p:cNvSpPr>
              <a:spLocks noChangeShapeType="1"/>
            </p:cNvSpPr>
            <p:nvPr/>
          </p:nvSpPr>
          <p:spPr bwMode="auto">
            <a:xfrm rot="16200000" flipH="1">
              <a:off x="4333" y="1486"/>
              <a:ext cx="212" cy="1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00" name="AutoShape 40"/>
            <p:cNvSpPr>
              <a:spLocks noChangeArrowheads="1"/>
            </p:cNvSpPr>
            <p:nvPr/>
          </p:nvSpPr>
          <p:spPr bwMode="auto">
            <a:xfrm>
              <a:off x="1581" y="1596"/>
              <a:ext cx="155" cy="154"/>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01" name="AutoShape 41"/>
            <p:cNvSpPr>
              <a:spLocks noChangeArrowheads="1"/>
            </p:cNvSpPr>
            <p:nvPr/>
          </p:nvSpPr>
          <p:spPr bwMode="auto">
            <a:xfrm>
              <a:off x="4359" y="1596"/>
              <a:ext cx="156" cy="154"/>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02" name="AutoShape 42"/>
            <p:cNvSpPr>
              <a:spLocks noChangeArrowheads="1"/>
            </p:cNvSpPr>
            <p:nvPr/>
          </p:nvSpPr>
          <p:spPr bwMode="auto">
            <a:xfrm>
              <a:off x="4358" y="2203"/>
              <a:ext cx="155" cy="16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03" name="AutoShape 43"/>
            <p:cNvSpPr>
              <a:spLocks noChangeArrowheads="1"/>
            </p:cNvSpPr>
            <p:nvPr/>
          </p:nvSpPr>
          <p:spPr bwMode="auto">
            <a:xfrm>
              <a:off x="2537" y="2203"/>
              <a:ext cx="155" cy="16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04" name="Line 44"/>
            <p:cNvSpPr>
              <a:spLocks noChangeShapeType="1"/>
            </p:cNvSpPr>
            <p:nvPr/>
          </p:nvSpPr>
          <p:spPr bwMode="auto">
            <a:xfrm rot="5400000">
              <a:off x="4728" y="1796"/>
              <a:ext cx="23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05" name="Line 45"/>
            <p:cNvSpPr>
              <a:spLocks noChangeShapeType="1"/>
            </p:cNvSpPr>
            <p:nvPr/>
          </p:nvSpPr>
          <p:spPr bwMode="auto">
            <a:xfrm>
              <a:off x="4535" y="1679"/>
              <a:ext cx="289"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06" name="Line 46"/>
            <p:cNvSpPr>
              <a:spLocks noChangeShapeType="1"/>
            </p:cNvSpPr>
            <p:nvPr/>
          </p:nvSpPr>
          <p:spPr bwMode="auto">
            <a:xfrm rot="16200000" flipV="1">
              <a:off x="4728" y="2159"/>
              <a:ext cx="23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07" name="Line 47"/>
            <p:cNvSpPr>
              <a:spLocks noChangeShapeType="1"/>
            </p:cNvSpPr>
            <p:nvPr/>
          </p:nvSpPr>
          <p:spPr bwMode="auto">
            <a:xfrm>
              <a:off x="4546" y="2286"/>
              <a:ext cx="299"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0863" name="Text Box 48"/>
            <p:cNvSpPr txBox="1">
              <a:spLocks noChangeArrowheads="1"/>
            </p:cNvSpPr>
            <p:nvPr/>
          </p:nvSpPr>
          <p:spPr bwMode="auto">
            <a:xfrm>
              <a:off x="2435" y="2554"/>
              <a:ext cx="400" cy="351"/>
            </a:xfrm>
            <a:prstGeom prst="rect">
              <a:avLst/>
            </a:prstGeom>
            <a:noFill/>
            <a:ln w="9525">
              <a:solidFill>
                <a:srgbClr val="000000"/>
              </a:solidFill>
              <a:miter lim="800000"/>
              <a:headEnd/>
              <a:tailEnd/>
            </a:ln>
          </p:spPr>
          <p:txBody>
            <a:bodyPr lIns="0" rIns="0"/>
            <a:lstStyle/>
            <a:p>
              <a:pPr algn="ctr" eaLnBrk="0" hangingPunct="0"/>
              <a:r>
                <a:rPr kumimoji="0" lang="en-US" altLang="zh-CN" sz="2000">
                  <a:latin typeface="宋体" pitchFamily="2" charset="-122"/>
                </a:rPr>
                <a:t>-</a:t>
              </a:r>
              <a:r>
                <a:rPr kumimoji="0" lang="en-US" altLang="zh-CN" sz="2000" i="1"/>
                <a:t>b</a:t>
              </a:r>
              <a:r>
                <a:rPr kumimoji="0" lang="en-US" altLang="zh-CN" sz="2000" baseline="-25000"/>
                <a:t>2</a:t>
              </a:r>
              <a:endParaRPr kumimoji="0" lang="en-US" altLang="zh-CN" sz="2000"/>
            </a:p>
          </p:txBody>
        </p:sp>
        <p:sp>
          <p:nvSpPr>
            <p:cNvPr id="120864" name="Text Box 49"/>
            <p:cNvSpPr txBox="1">
              <a:spLocks noChangeArrowheads="1"/>
            </p:cNvSpPr>
            <p:nvPr/>
          </p:nvSpPr>
          <p:spPr bwMode="auto">
            <a:xfrm>
              <a:off x="1327" y="2554"/>
              <a:ext cx="400" cy="351"/>
            </a:xfrm>
            <a:prstGeom prst="rect">
              <a:avLst/>
            </a:prstGeom>
            <a:noFill/>
            <a:ln w="9525">
              <a:solidFill>
                <a:srgbClr val="000000"/>
              </a:solidFill>
              <a:miter lim="800000"/>
              <a:headEnd/>
              <a:tailEnd/>
            </a:ln>
          </p:spPr>
          <p:txBody>
            <a:bodyPr lIns="0" rIns="0"/>
            <a:lstStyle/>
            <a:p>
              <a:pPr algn="ctr" eaLnBrk="0" hangingPunct="0"/>
              <a:r>
                <a:rPr kumimoji="0" lang="en-US" altLang="zh-CN" sz="2000">
                  <a:latin typeface="宋体" pitchFamily="2" charset="-122"/>
                </a:rPr>
                <a:t>-</a:t>
              </a:r>
              <a:r>
                <a:rPr kumimoji="0" lang="en-US" altLang="zh-CN" sz="2000" i="1"/>
                <a:t>b</a:t>
              </a:r>
              <a:r>
                <a:rPr kumimoji="0" lang="en-US" altLang="zh-CN" sz="2000" baseline="-25000"/>
                <a:t>1</a:t>
              </a:r>
              <a:endParaRPr kumimoji="0" lang="en-US" altLang="zh-CN" sz="2000"/>
            </a:p>
          </p:txBody>
        </p:sp>
        <p:sp>
          <p:nvSpPr>
            <p:cNvPr id="120865" name="Text Box 50"/>
            <p:cNvSpPr txBox="1">
              <a:spLocks noChangeArrowheads="1"/>
            </p:cNvSpPr>
            <p:nvPr/>
          </p:nvSpPr>
          <p:spPr bwMode="auto">
            <a:xfrm>
              <a:off x="4258" y="2554"/>
              <a:ext cx="400" cy="351"/>
            </a:xfrm>
            <a:prstGeom prst="rect">
              <a:avLst/>
            </a:prstGeom>
            <a:noFill/>
            <a:ln w="9525">
              <a:solidFill>
                <a:srgbClr val="000000"/>
              </a:solidFill>
              <a:miter lim="800000"/>
              <a:headEnd/>
              <a:tailEnd/>
            </a:ln>
          </p:spPr>
          <p:txBody>
            <a:bodyPr lIns="0" rIns="0"/>
            <a:lstStyle/>
            <a:p>
              <a:pPr algn="ctr" eaLnBrk="0" hangingPunct="0"/>
              <a:r>
                <a:rPr kumimoji="0" lang="en-US" altLang="zh-CN" sz="2000">
                  <a:latin typeface="宋体" pitchFamily="2" charset="-122"/>
                </a:rPr>
                <a:t>-</a:t>
              </a:r>
              <a:r>
                <a:rPr kumimoji="0" lang="en-US" altLang="zh-CN" sz="2000" i="1"/>
                <a:t>b</a:t>
              </a:r>
              <a:r>
                <a:rPr kumimoji="0" lang="en-US" altLang="zh-CN" sz="2000" baseline="-25000"/>
                <a:t>n</a:t>
              </a:r>
              <a:endParaRPr kumimoji="0" lang="en-US" altLang="zh-CN" sz="2000"/>
            </a:p>
          </p:txBody>
        </p:sp>
        <p:sp>
          <p:nvSpPr>
            <p:cNvPr id="245811" name="Line 51"/>
            <p:cNvSpPr>
              <a:spLocks noChangeShapeType="1"/>
            </p:cNvSpPr>
            <p:nvPr/>
          </p:nvSpPr>
          <p:spPr bwMode="auto">
            <a:xfrm flipV="1">
              <a:off x="1528" y="2286"/>
              <a:ext cx="968"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2" name="Line 52"/>
            <p:cNvSpPr>
              <a:spLocks noChangeShapeType="1"/>
            </p:cNvSpPr>
            <p:nvPr/>
          </p:nvSpPr>
          <p:spPr bwMode="auto">
            <a:xfrm>
              <a:off x="1516" y="2299"/>
              <a:ext cx="0" cy="25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13" name="Line 53"/>
            <p:cNvSpPr>
              <a:spLocks noChangeShapeType="1"/>
            </p:cNvSpPr>
            <p:nvPr/>
          </p:nvSpPr>
          <p:spPr bwMode="auto">
            <a:xfrm>
              <a:off x="2704" y="2286"/>
              <a:ext cx="39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4" name="Line 54"/>
            <p:cNvSpPr>
              <a:spLocks noChangeShapeType="1"/>
            </p:cNvSpPr>
            <p:nvPr/>
          </p:nvSpPr>
          <p:spPr bwMode="auto">
            <a:xfrm>
              <a:off x="3169" y="2288"/>
              <a:ext cx="675" cy="0"/>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15" name="Line 55"/>
            <p:cNvSpPr>
              <a:spLocks noChangeShapeType="1"/>
            </p:cNvSpPr>
            <p:nvPr/>
          </p:nvSpPr>
          <p:spPr bwMode="auto">
            <a:xfrm flipV="1">
              <a:off x="3936" y="2286"/>
              <a:ext cx="388"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6" name="Line 56"/>
            <p:cNvSpPr>
              <a:spLocks noChangeShapeType="1"/>
            </p:cNvSpPr>
            <p:nvPr/>
          </p:nvSpPr>
          <p:spPr bwMode="auto">
            <a:xfrm flipV="1">
              <a:off x="717" y="1672"/>
              <a:ext cx="833" cy="9"/>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7" name="Line 57"/>
            <p:cNvSpPr>
              <a:spLocks noChangeShapeType="1"/>
            </p:cNvSpPr>
            <p:nvPr/>
          </p:nvSpPr>
          <p:spPr bwMode="auto">
            <a:xfrm>
              <a:off x="1727" y="1681"/>
              <a:ext cx="76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8" name="Line 58"/>
            <p:cNvSpPr>
              <a:spLocks noChangeShapeType="1"/>
            </p:cNvSpPr>
            <p:nvPr/>
          </p:nvSpPr>
          <p:spPr bwMode="auto">
            <a:xfrm>
              <a:off x="3914" y="1679"/>
              <a:ext cx="44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19" name="Line 59"/>
            <p:cNvSpPr>
              <a:spLocks noChangeShapeType="1"/>
            </p:cNvSpPr>
            <p:nvPr/>
          </p:nvSpPr>
          <p:spPr bwMode="auto">
            <a:xfrm>
              <a:off x="2682" y="1691"/>
              <a:ext cx="433"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20" name="Line 60"/>
            <p:cNvSpPr>
              <a:spLocks noChangeShapeType="1"/>
            </p:cNvSpPr>
            <p:nvPr/>
          </p:nvSpPr>
          <p:spPr bwMode="auto">
            <a:xfrm flipV="1">
              <a:off x="3203" y="1691"/>
              <a:ext cx="657" cy="0"/>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21" name="Line 61"/>
            <p:cNvSpPr>
              <a:spLocks noChangeShapeType="1"/>
            </p:cNvSpPr>
            <p:nvPr/>
          </p:nvSpPr>
          <p:spPr bwMode="auto">
            <a:xfrm>
              <a:off x="4923" y="1985"/>
              <a:ext cx="645"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22" name="Line 62"/>
            <p:cNvSpPr>
              <a:spLocks noChangeShapeType="1"/>
            </p:cNvSpPr>
            <p:nvPr/>
          </p:nvSpPr>
          <p:spPr bwMode="auto">
            <a:xfrm>
              <a:off x="5024" y="1996"/>
              <a:ext cx="0" cy="147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23" name="Line 63"/>
            <p:cNvSpPr>
              <a:spLocks noChangeShapeType="1"/>
            </p:cNvSpPr>
            <p:nvPr/>
          </p:nvSpPr>
          <p:spPr bwMode="auto">
            <a:xfrm>
              <a:off x="1161" y="3138"/>
              <a:ext cx="79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24" name="Line 64"/>
            <p:cNvSpPr>
              <a:spLocks noChangeShapeType="1"/>
            </p:cNvSpPr>
            <p:nvPr/>
          </p:nvSpPr>
          <p:spPr bwMode="auto">
            <a:xfrm>
              <a:off x="3536" y="3138"/>
              <a:ext cx="26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25" name="Line 65"/>
            <p:cNvSpPr>
              <a:spLocks noChangeShapeType="1"/>
            </p:cNvSpPr>
            <p:nvPr/>
          </p:nvSpPr>
          <p:spPr bwMode="auto">
            <a:xfrm flipV="1">
              <a:off x="4192" y="3138"/>
              <a:ext cx="255"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26" name="Line 66"/>
            <p:cNvSpPr>
              <a:spLocks noChangeShapeType="1"/>
            </p:cNvSpPr>
            <p:nvPr/>
          </p:nvSpPr>
          <p:spPr bwMode="auto">
            <a:xfrm flipV="1">
              <a:off x="2360" y="3138"/>
              <a:ext cx="621"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27" name="Line 67"/>
            <p:cNvSpPr>
              <a:spLocks noChangeShapeType="1"/>
            </p:cNvSpPr>
            <p:nvPr/>
          </p:nvSpPr>
          <p:spPr bwMode="auto">
            <a:xfrm>
              <a:off x="3015" y="3138"/>
              <a:ext cx="488" cy="2"/>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28" name="Line 68"/>
            <p:cNvSpPr>
              <a:spLocks noChangeShapeType="1"/>
            </p:cNvSpPr>
            <p:nvPr/>
          </p:nvSpPr>
          <p:spPr bwMode="auto">
            <a:xfrm flipH="1" flipV="1">
              <a:off x="451" y="3473"/>
              <a:ext cx="4575"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29" name="Line 69"/>
            <p:cNvSpPr>
              <a:spLocks noChangeShapeType="1"/>
            </p:cNvSpPr>
            <p:nvPr/>
          </p:nvSpPr>
          <p:spPr bwMode="auto">
            <a:xfrm>
              <a:off x="451" y="3138"/>
              <a:ext cx="300"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30" name="Line 70"/>
            <p:cNvSpPr>
              <a:spLocks noChangeShapeType="1"/>
            </p:cNvSpPr>
            <p:nvPr/>
          </p:nvSpPr>
          <p:spPr bwMode="auto">
            <a:xfrm>
              <a:off x="451" y="3138"/>
              <a:ext cx="0" cy="32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31" name="Line 71"/>
            <p:cNvSpPr>
              <a:spLocks noChangeShapeType="1"/>
            </p:cNvSpPr>
            <p:nvPr/>
          </p:nvSpPr>
          <p:spPr bwMode="auto">
            <a:xfrm rot="16200000" flipV="1">
              <a:off x="4359" y="2466"/>
              <a:ext cx="17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32" name="Line 72"/>
            <p:cNvSpPr>
              <a:spLocks noChangeShapeType="1"/>
            </p:cNvSpPr>
            <p:nvPr/>
          </p:nvSpPr>
          <p:spPr bwMode="auto">
            <a:xfrm rot="5400000" flipH="1" flipV="1">
              <a:off x="2543" y="2461"/>
              <a:ext cx="176" cy="1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33" name="Line 73"/>
            <p:cNvSpPr>
              <a:spLocks noChangeShapeType="1"/>
            </p:cNvSpPr>
            <p:nvPr/>
          </p:nvSpPr>
          <p:spPr bwMode="auto">
            <a:xfrm rot="16200000" flipV="1">
              <a:off x="1399" y="3020"/>
              <a:ext cx="23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34" name="Line 74"/>
            <p:cNvSpPr>
              <a:spLocks noChangeShapeType="1"/>
            </p:cNvSpPr>
            <p:nvPr/>
          </p:nvSpPr>
          <p:spPr bwMode="auto">
            <a:xfrm rot="16200000" flipV="1">
              <a:off x="2511" y="3020"/>
              <a:ext cx="23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35" name="Line 75"/>
            <p:cNvSpPr>
              <a:spLocks noChangeShapeType="1"/>
            </p:cNvSpPr>
            <p:nvPr/>
          </p:nvSpPr>
          <p:spPr bwMode="auto">
            <a:xfrm rot="16200000" flipV="1">
              <a:off x="4330" y="3020"/>
              <a:ext cx="23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20891" name="Text Box 76"/>
            <p:cNvSpPr txBox="1">
              <a:spLocks noChangeArrowheads="1"/>
            </p:cNvSpPr>
            <p:nvPr/>
          </p:nvSpPr>
          <p:spPr bwMode="auto">
            <a:xfrm>
              <a:off x="1939" y="579"/>
              <a:ext cx="377" cy="35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0892" name="Text Box 77"/>
            <p:cNvSpPr txBox="1">
              <a:spLocks noChangeArrowheads="1"/>
            </p:cNvSpPr>
            <p:nvPr/>
          </p:nvSpPr>
          <p:spPr bwMode="auto">
            <a:xfrm>
              <a:off x="3802" y="568"/>
              <a:ext cx="378" cy="35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0893" name="Text Box 78"/>
            <p:cNvSpPr txBox="1">
              <a:spLocks noChangeArrowheads="1"/>
            </p:cNvSpPr>
            <p:nvPr/>
          </p:nvSpPr>
          <p:spPr bwMode="auto">
            <a:xfrm>
              <a:off x="761" y="2985"/>
              <a:ext cx="377" cy="35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0894" name="Text Box 79"/>
            <p:cNvSpPr txBox="1">
              <a:spLocks noChangeArrowheads="1"/>
            </p:cNvSpPr>
            <p:nvPr/>
          </p:nvSpPr>
          <p:spPr bwMode="auto">
            <a:xfrm>
              <a:off x="1961" y="2974"/>
              <a:ext cx="377" cy="35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0895" name="Text Box 80"/>
            <p:cNvSpPr txBox="1">
              <a:spLocks noChangeArrowheads="1"/>
            </p:cNvSpPr>
            <p:nvPr/>
          </p:nvSpPr>
          <p:spPr bwMode="auto">
            <a:xfrm>
              <a:off x="3803" y="2974"/>
              <a:ext cx="377" cy="35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45841" name="AutoShape 81"/>
            <p:cNvSpPr>
              <a:spLocks noChangeArrowheads="1"/>
            </p:cNvSpPr>
            <p:nvPr/>
          </p:nvSpPr>
          <p:spPr bwMode="auto">
            <a:xfrm>
              <a:off x="4759" y="1901"/>
              <a:ext cx="155" cy="155"/>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5842" name="Line 82"/>
            <p:cNvSpPr>
              <a:spLocks noChangeShapeType="1"/>
            </p:cNvSpPr>
            <p:nvPr/>
          </p:nvSpPr>
          <p:spPr bwMode="auto">
            <a:xfrm>
              <a:off x="3448" y="748"/>
              <a:ext cx="355"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5843" name="AutoShape 83"/>
            <p:cNvSpPr>
              <a:spLocks noChangeArrowheads="1"/>
            </p:cNvSpPr>
            <p:nvPr/>
          </p:nvSpPr>
          <p:spPr bwMode="auto">
            <a:xfrm>
              <a:off x="2513" y="1609"/>
              <a:ext cx="154" cy="155"/>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0899" name="Text Box 84"/>
            <p:cNvSpPr txBox="1">
              <a:spLocks noChangeArrowheads="1"/>
            </p:cNvSpPr>
            <p:nvPr/>
          </p:nvSpPr>
          <p:spPr bwMode="auto">
            <a:xfrm>
              <a:off x="1029" y="3594"/>
              <a:ext cx="3387" cy="246"/>
            </a:xfrm>
            <a:prstGeom prst="rect">
              <a:avLst/>
            </a:prstGeom>
            <a:noFill/>
            <a:ln w="9525">
              <a:noFill/>
              <a:miter lim="800000"/>
              <a:headEnd/>
              <a:tailEnd/>
            </a:ln>
          </p:spPr>
          <p:txBody>
            <a:bodyPr lIns="0" tIns="0" rIns="0" bIns="0"/>
            <a:lstStyle/>
            <a:p>
              <a:pPr algn="ctr" eaLnBrk="0" hangingPunct="0"/>
              <a:r>
                <a:rPr kumimoji="0" lang="en-US" altLang="zh-CN" sz="2000"/>
                <a:t> </a:t>
              </a:r>
              <a:r>
                <a:rPr kumimoji="0" lang="zh-CN" altLang="en-US" sz="2000"/>
                <a:t>直接程序法方块图</a:t>
              </a:r>
            </a:p>
          </p:txBody>
        </p:sp>
        <p:sp>
          <p:nvSpPr>
            <p:cNvPr id="245845" name="Line 85"/>
            <p:cNvSpPr>
              <a:spLocks noChangeShapeType="1"/>
            </p:cNvSpPr>
            <p:nvPr/>
          </p:nvSpPr>
          <p:spPr bwMode="auto">
            <a:xfrm flipV="1">
              <a:off x="240" y="744"/>
              <a:ext cx="743"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grpSp>
      <p:graphicFrame>
        <p:nvGraphicFramePr>
          <p:cNvPr id="120834" name="Object 86"/>
          <p:cNvGraphicFramePr>
            <a:graphicFrameLocks noChangeAspect="1"/>
          </p:cNvGraphicFramePr>
          <p:nvPr/>
        </p:nvGraphicFramePr>
        <p:xfrm>
          <a:off x="2771775" y="1152525"/>
          <a:ext cx="3241675" cy="692150"/>
        </p:xfrm>
        <a:graphic>
          <a:graphicData uri="http://schemas.openxmlformats.org/presentationml/2006/ole">
            <mc:AlternateContent xmlns:mc="http://schemas.openxmlformats.org/markup-compatibility/2006">
              <mc:Choice xmlns:v="urn:schemas-microsoft-com:vml" Requires="v">
                <p:oleObj spid="_x0000_s120847" name="Equation" r:id="rId3" imgW="2094591" imgH="444307" progId="Equation.DSMT4">
                  <p:embed/>
                </p:oleObj>
              </mc:Choice>
              <mc:Fallback>
                <p:oleObj name="Equation" r:id="rId3" imgW="2094591" imgH="444307"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152525"/>
                        <a:ext cx="3241675" cy="692150"/>
                      </a:xfrm>
                      <a:prstGeom prst="rect">
                        <a:avLst/>
                      </a:prstGeom>
                      <a:solidFill>
                        <a:srgbClr val="CCFFCC"/>
                      </a:solidFill>
                    </p:spPr>
                  </p:pic>
                </p:oleObj>
              </mc:Fallback>
            </mc:AlternateContent>
          </a:graphicData>
        </a:graphic>
      </p:graphicFrame>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8" name="Text Box 14"/>
          <p:cNvSpPr txBox="1">
            <a:spLocks noChangeArrowheads="1"/>
          </p:cNvSpPr>
          <p:nvPr/>
        </p:nvSpPr>
        <p:spPr bwMode="auto">
          <a:xfrm>
            <a:off x="468313" y="1125538"/>
            <a:ext cx="4021137"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2</a:t>
            </a:r>
            <a:r>
              <a:rPr kumimoji="0" lang="zh-CN" altLang="en-US">
                <a:solidFill>
                  <a:srgbClr val="0033CC"/>
                </a:solidFill>
                <a:effectLst>
                  <a:outerShdw blurRad="38100" dist="38100" dir="2700000" algn="tl">
                    <a:srgbClr val="C0C0C0"/>
                  </a:outerShdw>
                </a:effectLst>
                <a:latin typeface="Arial" charset="0"/>
              </a:rPr>
              <a:t>）单位速度输入：</a:t>
            </a:r>
            <a:r>
              <a:rPr kumimoji="0" lang="en-US" altLang="zh-CN">
                <a:solidFill>
                  <a:srgbClr val="0033CC"/>
                </a:solidFill>
                <a:effectLst>
                  <a:outerShdw blurRad="38100" dist="38100" dir="2700000" algn="tl">
                    <a:srgbClr val="C0C0C0"/>
                  </a:outerShdw>
                </a:effectLst>
                <a:latin typeface="Arial" charset="0"/>
              </a:rPr>
              <a:t>m=2</a:t>
            </a:r>
          </a:p>
        </p:txBody>
      </p:sp>
      <p:graphicFrame>
        <p:nvGraphicFramePr>
          <p:cNvPr id="10242" name="Object 19"/>
          <p:cNvGraphicFramePr>
            <a:graphicFrameLocks noChangeAspect="1"/>
          </p:cNvGraphicFramePr>
          <p:nvPr/>
        </p:nvGraphicFramePr>
        <p:xfrm>
          <a:off x="2195513" y="2828925"/>
          <a:ext cx="3983037" cy="1733550"/>
        </p:xfrm>
        <a:graphic>
          <a:graphicData uri="http://schemas.openxmlformats.org/presentationml/2006/ole">
            <mc:AlternateContent xmlns:mc="http://schemas.openxmlformats.org/markup-compatibility/2006">
              <mc:Choice xmlns:v="urn:schemas-microsoft-com:vml" Requires="v">
                <p:oleObj spid="_x0000_s10281" name="Equation" r:id="rId3" imgW="2032000" imgH="889000" progId="Equation.DSMT4">
                  <p:embed/>
                </p:oleObj>
              </mc:Choice>
              <mc:Fallback>
                <p:oleObj name="Equation" r:id="rId3" imgW="2032000" imgH="8890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28925"/>
                        <a:ext cx="398303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20"/>
          <p:cNvGraphicFramePr>
            <a:graphicFrameLocks noChangeAspect="1"/>
          </p:cNvGraphicFramePr>
          <p:nvPr/>
        </p:nvGraphicFramePr>
        <p:xfrm>
          <a:off x="1763713" y="5229225"/>
          <a:ext cx="4684712" cy="401638"/>
        </p:xfrm>
        <a:graphic>
          <a:graphicData uri="http://schemas.openxmlformats.org/presentationml/2006/ole">
            <mc:AlternateContent xmlns:mc="http://schemas.openxmlformats.org/markup-compatibility/2006">
              <mc:Choice xmlns:v="urn:schemas-microsoft-com:vml" Requires="v">
                <p:oleObj spid="_x0000_s10282" name="Equation" r:id="rId5" imgW="2349500" imgH="203200" progId="Equation.DSMT4">
                  <p:embed/>
                </p:oleObj>
              </mc:Choice>
              <mc:Fallback>
                <p:oleObj name="Equation" r:id="rId5" imgW="2349500" imgH="203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229225"/>
                        <a:ext cx="4684712"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23"/>
          <p:cNvGraphicFramePr>
            <a:graphicFrameLocks noChangeAspect="1"/>
          </p:cNvGraphicFramePr>
          <p:nvPr/>
        </p:nvGraphicFramePr>
        <p:xfrm>
          <a:off x="1908175" y="1916113"/>
          <a:ext cx="3359150" cy="457200"/>
        </p:xfrm>
        <a:graphic>
          <a:graphicData uri="http://schemas.openxmlformats.org/presentationml/2006/ole">
            <mc:AlternateContent xmlns:mc="http://schemas.openxmlformats.org/markup-compatibility/2006">
              <mc:Choice xmlns:v="urn:schemas-microsoft-com:vml" Requires="v">
                <p:oleObj spid="_x0000_s10283" name="Equation" r:id="rId7" imgW="1357920" imgH="175680" progId="Equation.DSMT4">
                  <p:embed/>
                </p:oleObj>
              </mc:Choice>
              <mc:Fallback>
                <p:oleObj name="Equation" r:id="rId7" imgW="1357920" imgH="17568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916113"/>
                        <a:ext cx="3359150"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Tree>
  </p:cSld>
  <p:clrMapOvr>
    <a:masterClrMapping/>
  </p:clrMapOvr>
  <p:transition>
    <p:comb/>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3" name="Text Box 7"/>
          <p:cNvSpPr txBox="1">
            <a:spLocks noChangeArrowheads="1"/>
          </p:cNvSpPr>
          <p:nvPr/>
        </p:nvSpPr>
        <p:spPr bwMode="auto">
          <a:xfrm>
            <a:off x="611188" y="981075"/>
            <a:ext cx="6553200" cy="579438"/>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2</a:t>
            </a:r>
            <a:r>
              <a:rPr lang="zh-CN" altLang="en-US" sz="3200">
                <a:solidFill>
                  <a:schemeClr val="accent2"/>
                </a:solidFill>
                <a:effectLst>
                  <a:outerShdw blurRad="38100" dist="38100" dir="2700000" algn="tl">
                    <a:srgbClr val="C0C0C0"/>
                  </a:outerShdw>
                </a:effectLst>
              </a:rPr>
              <a:t>、串联程序设计法</a:t>
            </a:r>
          </a:p>
        </p:txBody>
      </p:sp>
      <p:graphicFrame>
        <p:nvGraphicFramePr>
          <p:cNvPr id="121858" name="Object 8"/>
          <p:cNvGraphicFramePr>
            <a:graphicFrameLocks noChangeAspect="1"/>
          </p:cNvGraphicFramePr>
          <p:nvPr/>
        </p:nvGraphicFramePr>
        <p:xfrm>
          <a:off x="1258888" y="2152650"/>
          <a:ext cx="6480175" cy="844550"/>
        </p:xfrm>
        <a:graphic>
          <a:graphicData uri="http://schemas.openxmlformats.org/presentationml/2006/ole">
            <mc:AlternateContent xmlns:mc="http://schemas.openxmlformats.org/markup-compatibility/2006">
              <mc:Choice xmlns:v="urn:schemas-microsoft-com:vml" Requires="v">
                <p:oleObj spid="_x0000_s121897" name="Equation" r:id="rId3" imgW="3289300" imgH="431800" progId="Equation.DSMT4">
                  <p:embed/>
                </p:oleObj>
              </mc:Choice>
              <mc:Fallback>
                <p:oleObj name="Equation" r:id="rId3" imgW="3289300" imgH="4318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52650"/>
                        <a:ext cx="6480175" cy="844550"/>
                      </a:xfrm>
                      <a:prstGeom prst="rect">
                        <a:avLst/>
                      </a:prstGeom>
                      <a:solidFill>
                        <a:srgbClr val="CCFFCC"/>
                      </a:solidFill>
                    </p:spPr>
                  </p:pic>
                </p:oleObj>
              </mc:Fallback>
            </mc:AlternateContent>
          </a:graphicData>
        </a:graphic>
      </p:graphicFrame>
      <p:sp>
        <p:nvSpPr>
          <p:cNvPr id="183306" name="Text Box 10"/>
          <p:cNvSpPr txBox="1">
            <a:spLocks noChangeArrowheads="1"/>
          </p:cNvSpPr>
          <p:nvPr/>
        </p:nvSpPr>
        <p:spPr bwMode="auto">
          <a:xfrm>
            <a:off x="1023938" y="1676400"/>
            <a:ext cx="714851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数字控制器 </a:t>
            </a:r>
            <a:r>
              <a:rPr lang="en-US" altLang="zh-CN">
                <a:effectLst>
                  <a:outerShdw blurRad="38100" dist="38100" dir="2700000" algn="tl">
                    <a:srgbClr val="C0C0C0"/>
                  </a:outerShdw>
                </a:effectLst>
              </a:rPr>
              <a:t>D(z) </a:t>
            </a:r>
            <a:r>
              <a:rPr lang="zh-CN" altLang="en-US">
                <a:effectLst>
                  <a:outerShdw blurRad="38100" dist="38100" dir="2700000" algn="tl">
                    <a:srgbClr val="C0C0C0"/>
                  </a:outerShdw>
                </a:effectLst>
              </a:rPr>
              <a:t>表示为零极点的形式：</a:t>
            </a:r>
          </a:p>
        </p:txBody>
      </p:sp>
      <p:sp>
        <p:nvSpPr>
          <p:cNvPr id="183309" name="Rectangle 13"/>
          <p:cNvSpPr>
            <a:spLocks noChangeArrowheads="1"/>
          </p:cNvSpPr>
          <p:nvPr/>
        </p:nvSpPr>
        <p:spPr bwMode="auto">
          <a:xfrm>
            <a:off x="0" y="18557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1859" name="Object 14"/>
          <p:cNvGraphicFramePr>
            <a:graphicFrameLocks noChangeAspect="1"/>
          </p:cNvGraphicFramePr>
          <p:nvPr/>
        </p:nvGraphicFramePr>
        <p:xfrm>
          <a:off x="1763713" y="3087688"/>
          <a:ext cx="2462212" cy="3581400"/>
        </p:xfrm>
        <a:graphic>
          <a:graphicData uri="http://schemas.openxmlformats.org/presentationml/2006/ole">
            <mc:AlternateContent xmlns:mc="http://schemas.openxmlformats.org/markup-compatibility/2006">
              <mc:Choice xmlns:v="urn:schemas-microsoft-com:vml" Requires="v">
                <p:oleObj spid="_x0000_s121898" name="Equation" r:id="rId5" imgW="1866900" imgH="2717800" progId="Equation.DSMT4">
                  <p:embed/>
                </p:oleObj>
              </mc:Choice>
              <mc:Fallback>
                <p:oleObj name="Equation" r:id="rId5" imgW="1866900" imgH="27178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087688"/>
                        <a:ext cx="2462212"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11" name="Text Box 15"/>
          <p:cNvSpPr txBox="1">
            <a:spLocks noChangeArrowheads="1"/>
          </p:cNvSpPr>
          <p:nvPr/>
        </p:nvSpPr>
        <p:spPr bwMode="auto">
          <a:xfrm>
            <a:off x="1042988" y="2997200"/>
            <a:ext cx="153193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令</a:t>
            </a:r>
          </a:p>
        </p:txBody>
      </p:sp>
      <p:graphicFrame>
        <p:nvGraphicFramePr>
          <p:cNvPr id="121860" name="Object 16"/>
          <p:cNvGraphicFramePr>
            <a:graphicFrameLocks noChangeAspect="1"/>
          </p:cNvGraphicFramePr>
          <p:nvPr/>
        </p:nvGraphicFramePr>
        <p:xfrm>
          <a:off x="5003800" y="5084763"/>
          <a:ext cx="3781425" cy="504825"/>
        </p:xfrm>
        <a:graphic>
          <a:graphicData uri="http://schemas.openxmlformats.org/presentationml/2006/ole">
            <mc:AlternateContent xmlns:mc="http://schemas.openxmlformats.org/markup-compatibility/2006">
              <mc:Choice xmlns:v="urn:schemas-microsoft-com:vml" Requires="v">
                <p:oleObj spid="_x0000_s121899" name="Equation" r:id="rId7" imgW="1714500" imgH="228600" progId="Equation.DSMT4">
                  <p:embed/>
                </p:oleObj>
              </mc:Choice>
              <mc:Fallback>
                <p:oleObj name="Equation" r:id="rId7" imgW="1714500" imgH="2286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5084763"/>
                        <a:ext cx="3781425" cy="504825"/>
                      </a:xfrm>
                      <a:prstGeom prst="rect">
                        <a:avLst/>
                      </a:prstGeom>
                      <a:solidFill>
                        <a:srgbClr val="CCFFCC"/>
                      </a:solidFill>
                    </p:spPr>
                  </p:pic>
                </p:oleObj>
              </mc:Fallback>
            </mc:AlternateContent>
          </a:graphicData>
        </a:graphic>
      </p:graphicFrame>
      <p:sp>
        <p:nvSpPr>
          <p:cNvPr id="183313" name="Text Box 17"/>
          <p:cNvSpPr txBox="1">
            <a:spLocks noChangeArrowheads="1"/>
          </p:cNvSpPr>
          <p:nvPr/>
        </p:nvSpPr>
        <p:spPr bwMode="auto">
          <a:xfrm>
            <a:off x="4787900" y="4437063"/>
            <a:ext cx="1965325"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则：</a:t>
            </a:r>
          </a:p>
        </p:txBody>
      </p:sp>
      <p:sp>
        <p:nvSpPr>
          <p:cNvPr id="183314" name="Line 18"/>
          <p:cNvSpPr>
            <a:spLocks noChangeShapeType="1"/>
          </p:cNvSpPr>
          <p:nvPr/>
        </p:nvSpPr>
        <p:spPr bwMode="auto">
          <a:xfrm>
            <a:off x="4284663" y="5300663"/>
            <a:ext cx="0" cy="1296987"/>
          </a:xfrm>
          <a:prstGeom prst="line">
            <a:avLst/>
          </a:prstGeom>
          <a:noFill/>
          <a:ln w="28575">
            <a:solidFill>
              <a:srgbClr val="BE2C1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47"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48"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49"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50"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51" name="Text Box 7"/>
          <p:cNvSpPr txBox="1">
            <a:spLocks noChangeArrowheads="1"/>
          </p:cNvSpPr>
          <p:nvPr/>
        </p:nvSpPr>
        <p:spPr bwMode="auto">
          <a:xfrm>
            <a:off x="1311275" y="1196975"/>
            <a:ext cx="693261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写成差分方程的形式为</a:t>
            </a:r>
            <a:r>
              <a:rPr lang="en-US" altLang="zh-CN">
                <a:solidFill>
                  <a:srgbClr val="BE2C14"/>
                </a:solidFill>
                <a:effectLst>
                  <a:outerShdw blurRad="38100" dist="38100" dir="2700000" algn="tl">
                    <a:srgbClr val="C0C0C0"/>
                  </a:outerShdw>
                </a:effectLst>
              </a:rPr>
              <a:t>:</a:t>
            </a:r>
          </a:p>
        </p:txBody>
      </p:sp>
      <p:sp>
        <p:nvSpPr>
          <p:cNvPr id="185352"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5355" name="Rectangle 11"/>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2882" name="Object 10"/>
          <p:cNvGraphicFramePr>
            <a:graphicFrameLocks noChangeAspect="1"/>
          </p:cNvGraphicFramePr>
          <p:nvPr/>
        </p:nvGraphicFramePr>
        <p:xfrm>
          <a:off x="1476375" y="2049463"/>
          <a:ext cx="5905500" cy="4187825"/>
        </p:xfrm>
        <a:graphic>
          <a:graphicData uri="http://schemas.openxmlformats.org/presentationml/2006/ole">
            <mc:AlternateContent xmlns:mc="http://schemas.openxmlformats.org/markup-compatibility/2006">
              <mc:Choice xmlns:v="urn:schemas-microsoft-com:vml" Requires="v">
                <p:oleObj spid="_x0000_s122895" name="Equation" r:id="rId3" imgW="2946400" imgH="2082800" progId="Equation.DSMT4">
                  <p:embed/>
                </p:oleObj>
              </mc:Choice>
              <mc:Fallback>
                <p:oleObj name="Equation" r:id="rId3" imgW="2946400" imgH="2082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049463"/>
                        <a:ext cx="5905500" cy="418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87"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88"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89"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90"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92"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246793" name="Rectangle 9"/>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pSp>
        <p:nvGrpSpPr>
          <p:cNvPr id="177161" name="Group 11"/>
          <p:cNvGrpSpPr>
            <a:grpSpLocks/>
          </p:cNvGrpSpPr>
          <p:nvPr/>
        </p:nvGrpSpPr>
        <p:grpSpPr bwMode="auto">
          <a:xfrm>
            <a:off x="611188" y="1052513"/>
            <a:ext cx="7345362" cy="5600700"/>
            <a:chOff x="384" y="422"/>
            <a:chExt cx="4944" cy="3754"/>
          </a:xfrm>
        </p:grpSpPr>
        <p:sp>
          <p:nvSpPr>
            <p:cNvPr id="177162" name="Text Box 12"/>
            <p:cNvSpPr txBox="1">
              <a:spLocks noChangeArrowheads="1"/>
            </p:cNvSpPr>
            <p:nvPr/>
          </p:nvSpPr>
          <p:spPr bwMode="auto">
            <a:xfrm>
              <a:off x="404" y="1574"/>
              <a:ext cx="496" cy="458"/>
            </a:xfrm>
            <a:prstGeom prst="rect">
              <a:avLst/>
            </a:prstGeom>
            <a:noFill/>
            <a:ln w="9525">
              <a:noFill/>
              <a:miter lim="800000"/>
              <a:headEnd/>
              <a:tailEnd/>
            </a:ln>
          </p:spPr>
          <p:txBody>
            <a:bodyPr lIns="0" tIns="0" rIns="0" bIns="0"/>
            <a:lstStyle/>
            <a:p>
              <a:pPr algn="just" eaLnBrk="0" hangingPunct="0"/>
              <a:r>
                <a:rPr kumimoji="0" lang="en-US" altLang="zh-CN" sz="1800" i="1"/>
                <a:t>u</a:t>
              </a:r>
              <a:r>
                <a:rPr kumimoji="0" lang="en-US" altLang="zh-CN" sz="1800" i="1" baseline="-25000"/>
                <a:t>m</a:t>
              </a:r>
              <a:r>
                <a:rPr kumimoji="0" lang="en-US" altLang="zh-CN" sz="1800" baseline="-25000">
                  <a:latin typeface="宋体" pitchFamily="2" charset="-122"/>
                </a:rPr>
                <a:t>-</a:t>
              </a:r>
              <a:r>
                <a:rPr kumimoji="0" lang="en-US" altLang="zh-CN" sz="1800" baseline="-25000"/>
                <a:t>1</a:t>
              </a:r>
              <a:r>
                <a:rPr kumimoji="0" lang="en-US" altLang="zh-CN" sz="1800"/>
                <a:t> (</a:t>
              </a:r>
              <a:r>
                <a:rPr kumimoji="0" lang="en-US" altLang="zh-CN" sz="1800" i="1"/>
                <a:t>k</a:t>
              </a:r>
              <a:r>
                <a:rPr kumimoji="0" lang="en-US" altLang="zh-CN" sz="1800"/>
                <a:t>)</a:t>
              </a:r>
            </a:p>
            <a:p>
              <a:pPr algn="just" eaLnBrk="0" hangingPunct="0"/>
              <a:r>
                <a:rPr kumimoji="0" lang="en-US" altLang="zh-CN" sz="1800" i="1"/>
                <a:t>U</a:t>
              </a:r>
              <a:r>
                <a:rPr kumimoji="0" lang="en-US" altLang="zh-CN" sz="1800" i="1" baseline="-25000"/>
                <a:t>m</a:t>
              </a:r>
              <a:r>
                <a:rPr kumimoji="0" lang="en-US" altLang="zh-CN" sz="1800" baseline="-25000">
                  <a:latin typeface="宋体" pitchFamily="2" charset="-122"/>
                </a:rPr>
                <a:t>-</a:t>
              </a:r>
              <a:r>
                <a:rPr kumimoji="0" lang="en-US" altLang="zh-CN" sz="1800" baseline="-25000"/>
                <a:t>1</a:t>
              </a:r>
              <a:r>
                <a:rPr kumimoji="0" lang="en-US" altLang="zh-CN" sz="1800"/>
                <a:t>(</a:t>
              </a:r>
              <a:r>
                <a:rPr kumimoji="0" lang="en-US" altLang="zh-CN" sz="1800" i="1"/>
                <a:t>z</a:t>
              </a:r>
              <a:r>
                <a:rPr kumimoji="0" lang="en-US" altLang="zh-CN" sz="1800"/>
                <a:t>)</a:t>
              </a:r>
            </a:p>
          </p:txBody>
        </p:sp>
        <p:sp>
          <p:nvSpPr>
            <p:cNvPr id="177163" name="Text Box 13"/>
            <p:cNvSpPr txBox="1">
              <a:spLocks noChangeArrowheads="1"/>
            </p:cNvSpPr>
            <p:nvPr/>
          </p:nvSpPr>
          <p:spPr bwMode="auto">
            <a:xfrm>
              <a:off x="1212" y="3927"/>
              <a:ext cx="3294" cy="249"/>
            </a:xfrm>
            <a:prstGeom prst="rect">
              <a:avLst/>
            </a:prstGeom>
            <a:noFill/>
            <a:ln w="9525">
              <a:noFill/>
              <a:miter lim="800000"/>
              <a:headEnd/>
              <a:tailEnd/>
            </a:ln>
          </p:spPr>
          <p:txBody>
            <a:bodyPr lIns="0" tIns="0" rIns="0" bIns="0"/>
            <a:lstStyle/>
            <a:p>
              <a:pPr algn="ctr" eaLnBrk="0" hangingPunct="0"/>
              <a:r>
                <a:rPr kumimoji="0" lang="zh-CN" altLang="en-US" sz="2000"/>
                <a:t>串行程序法方块图</a:t>
              </a:r>
            </a:p>
          </p:txBody>
        </p:sp>
        <p:sp>
          <p:nvSpPr>
            <p:cNvPr id="177164" name="Text Box 14"/>
            <p:cNvSpPr txBox="1">
              <a:spLocks noChangeArrowheads="1"/>
            </p:cNvSpPr>
            <p:nvPr/>
          </p:nvSpPr>
          <p:spPr bwMode="auto">
            <a:xfrm>
              <a:off x="426" y="422"/>
              <a:ext cx="372" cy="466"/>
            </a:xfrm>
            <a:prstGeom prst="rect">
              <a:avLst/>
            </a:prstGeom>
            <a:noFill/>
            <a:ln w="9525">
              <a:noFill/>
              <a:miter lim="800000"/>
              <a:headEnd/>
              <a:tailEnd/>
            </a:ln>
          </p:spPr>
          <p:txBody>
            <a:bodyPr lIns="0" tIns="0" rIns="0" bIns="0"/>
            <a:lstStyle/>
            <a:p>
              <a:pPr algn="just" eaLnBrk="0" hangingPunct="0"/>
              <a:r>
                <a:rPr kumimoji="0" lang="en-US" altLang="zh-CN" sz="2000" i="1"/>
                <a:t>e</a:t>
              </a:r>
              <a:r>
                <a:rPr kumimoji="0" lang="en-US" altLang="zh-CN" sz="2000"/>
                <a:t>(</a:t>
              </a:r>
              <a:r>
                <a:rPr kumimoji="0" lang="en-US" altLang="zh-CN" sz="2000" i="1"/>
                <a:t>k</a:t>
              </a:r>
              <a:r>
                <a:rPr kumimoji="0" lang="en-US" altLang="zh-CN" sz="2000"/>
                <a:t>)</a:t>
              </a:r>
            </a:p>
            <a:p>
              <a:pPr algn="just" eaLnBrk="0" hangingPunct="0"/>
              <a:r>
                <a:rPr kumimoji="0" lang="en-US" altLang="zh-CN" sz="2000" i="1"/>
                <a:t>E</a:t>
              </a:r>
              <a:r>
                <a:rPr kumimoji="0" lang="en-US" altLang="zh-CN" sz="2000"/>
                <a:t>(</a:t>
              </a:r>
              <a:r>
                <a:rPr kumimoji="0" lang="en-US" altLang="zh-CN" sz="2000" i="1"/>
                <a:t>z</a:t>
              </a:r>
              <a:r>
                <a:rPr kumimoji="0" lang="en-US" altLang="zh-CN" sz="2000"/>
                <a:t>)</a:t>
              </a:r>
            </a:p>
          </p:txBody>
        </p:sp>
        <p:sp>
          <p:nvSpPr>
            <p:cNvPr id="177165" name="Text Box 15"/>
            <p:cNvSpPr txBox="1">
              <a:spLocks noChangeArrowheads="1"/>
            </p:cNvSpPr>
            <p:nvPr/>
          </p:nvSpPr>
          <p:spPr bwMode="auto">
            <a:xfrm>
              <a:off x="2623" y="651"/>
              <a:ext cx="403" cy="458"/>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baseline="-25000"/>
                <a:t>1</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baseline="-25000"/>
                <a:t>1</a:t>
              </a:r>
              <a:r>
                <a:rPr kumimoji="0" lang="en-US" altLang="zh-CN" sz="2000"/>
                <a:t>(</a:t>
              </a:r>
              <a:r>
                <a:rPr kumimoji="0" lang="en-US" altLang="zh-CN" sz="2000" i="1"/>
                <a:t>z</a:t>
              </a:r>
              <a:r>
                <a:rPr kumimoji="0" lang="en-US" altLang="zh-CN" sz="2000"/>
                <a:t>)</a:t>
              </a:r>
            </a:p>
          </p:txBody>
        </p:sp>
        <p:sp>
          <p:nvSpPr>
            <p:cNvPr id="177166" name="Text Box 16"/>
            <p:cNvSpPr txBox="1">
              <a:spLocks noChangeArrowheads="1"/>
            </p:cNvSpPr>
            <p:nvPr/>
          </p:nvSpPr>
          <p:spPr bwMode="auto">
            <a:xfrm>
              <a:off x="1033" y="452"/>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167" name="Text Box 17"/>
            <p:cNvSpPr txBox="1">
              <a:spLocks noChangeArrowheads="1"/>
            </p:cNvSpPr>
            <p:nvPr/>
          </p:nvSpPr>
          <p:spPr bwMode="auto">
            <a:xfrm>
              <a:off x="1570" y="448"/>
              <a:ext cx="372"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25000"/>
                <a:t>1</a:t>
              </a:r>
              <a:endParaRPr kumimoji="0" lang="en-US" altLang="zh-CN" sz="2000"/>
            </a:p>
          </p:txBody>
        </p:sp>
        <p:sp>
          <p:nvSpPr>
            <p:cNvPr id="246802" name="Line 18"/>
            <p:cNvSpPr>
              <a:spLocks noChangeShapeType="1"/>
            </p:cNvSpPr>
            <p:nvPr/>
          </p:nvSpPr>
          <p:spPr bwMode="auto">
            <a:xfrm>
              <a:off x="1403" y="609"/>
              <a:ext cx="166"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03" name="Line 19"/>
            <p:cNvSpPr>
              <a:spLocks noChangeShapeType="1"/>
            </p:cNvSpPr>
            <p:nvPr/>
          </p:nvSpPr>
          <p:spPr bwMode="auto">
            <a:xfrm>
              <a:off x="856" y="619"/>
              <a:ext cx="1" cy="26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04" name="Line 20"/>
            <p:cNvSpPr>
              <a:spLocks noChangeShapeType="1"/>
            </p:cNvSpPr>
            <p:nvPr/>
          </p:nvSpPr>
          <p:spPr bwMode="auto">
            <a:xfrm rot="16200000" flipH="1">
              <a:off x="2034" y="517"/>
              <a:ext cx="0" cy="16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05" name="Line 21"/>
            <p:cNvSpPr>
              <a:spLocks noChangeShapeType="1"/>
            </p:cNvSpPr>
            <p:nvPr/>
          </p:nvSpPr>
          <p:spPr bwMode="auto">
            <a:xfrm rot="5400000" flipH="1" flipV="1">
              <a:off x="2095" y="773"/>
              <a:ext cx="211"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06" name="AutoShape 22"/>
            <p:cNvSpPr>
              <a:spLocks noChangeArrowheads="1"/>
            </p:cNvSpPr>
            <p:nvPr/>
          </p:nvSpPr>
          <p:spPr bwMode="auto">
            <a:xfrm>
              <a:off x="2126" y="537"/>
              <a:ext cx="145" cy="14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07" name="Line 23"/>
            <p:cNvSpPr>
              <a:spLocks noChangeShapeType="1"/>
            </p:cNvSpPr>
            <p:nvPr/>
          </p:nvSpPr>
          <p:spPr bwMode="auto">
            <a:xfrm rot="5400000">
              <a:off x="2276" y="710"/>
              <a:ext cx="19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08" name="Line 24"/>
            <p:cNvSpPr>
              <a:spLocks noChangeShapeType="1"/>
            </p:cNvSpPr>
            <p:nvPr/>
          </p:nvSpPr>
          <p:spPr bwMode="auto">
            <a:xfrm>
              <a:off x="856" y="878"/>
              <a:ext cx="1344"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09" name="Line 25"/>
            <p:cNvSpPr>
              <a:spLocks noChangeShapeType="1"/>
            </p:cNvSpPr>
            <p:nvPr/>
          </p:nvSpPr>
          <p:spPr bwMode="auto">
            <a:xfrm rot="16200000" flipV="1">
              <a:off x="2271" y="1032"/>
              <a:ext cx="20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10" name="Line 26"/>
            <p:cNvSpPr>
              <a:spLocks noChangeShapeType="1"/>
            </p:cNvSpPr>
            <p:nvPr/>
          </p:nvSpPr>
          <p:spPr bwMode="auto">
            <a:xfrm>
              <a:off x="1918" y="1139"/>
              <a:ext cx="454" cy="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11" name="Line 27"/>
            <p:cNvSpPr>
              <a:spLocks noChangeShapeType="1"/>
            </p:cNvSpPr>
            <p:nvPr/>
          </p:nvSpPr>
          <p:spPr bwMode="auto">
            <a:xfrm>
              <a:off x="2561" y="878"/>
              <a:ext cx="0" cy="54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12" name="Line 28"/>
            <p:cNvSpPr>
              <a:spLocks noChangeShapeType="1"/>
            </p:cNvSpPr>
            <p:nvPr/>
          </p:nvSpPr>
          <p:spPr bwMode="auto">
            <a:xfrm>
              <a:off x="1405" y="1135"/>
              <a:ext cx="173"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13" name="Line 29"/>
            <p:cNvSpPr>
              <a:spLocks noChangeShapeType="1"/>
            </p:cNvSpPr>
            <p:nvPr/>
          </p:nvSpPr>
          <p:spPr bwMode="auto">
            <a:xfrm flipH="1" flipV="1">
              <a:off x="745" y="1431"/>
              <a:ext cx="1814"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14" name="Line 30"/>
            <p:cNvSpPr>
              <a:spLocks noChangeShapeType="1"/>
            </p:cNvSpPr>
            <p:nvPr/>
          </p:nvSpPr>
          <p:spPr bwMode="auto">
            <a:xfrm>
              <a:off x="745" y="1135"/>
              <a:ext cx="28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15" name="Line 31"/>
            <p:cNvSpPr>
              <a:spLocks noChangeShapeType="1"/>
            </p:cNvSpPr>
            <p:nvPr/>
          </p:nvSpPr>
          <p:spPr bwMode="auto">
            <a:xfrm>
              <a:off x="745" y="1135"/>
              <a:ext cx="0" cy="28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182" name="Text Box 32"/>
            <p:cNvSpPr txBox="1">
              <a:spLocks noChangeArrowheads="1"/>
            </p:cNvSpPr>
            <p:nvPr/>
          </p:nvSpPr>
          <p:spPr bwMode="auto">
            <a:xfrm>
              <a:off x="1044" y="999"/>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183" name="Text Box 33"/>
            <p:cNvSpPr txBox="1">
              <a:spLocks noChangeArrowheads="1"/>
            </p:cNvSpPr>
            <p:nvPr/>
          </p:nvSpPr>
          <p:spPr bwMode="auto">
            <a:xfrm>
              <a:off x="1581" y="989"/>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-p</a:t>
              </a:r>
              <a:r>
                <a:rPr kumimoji="0" lang="en-US" altLang="zh-CN" sz="2000" baseline="-25000"/>
                <a:t>1</a:t>
              </a:r>
              <a:endParaRPr kumimoji="0" lang="en-US" altLang="zh-CN" sz="2000"/>
            </a:p>
          </p:txBody>
        </p:sp>
        <p:sp>
          <p:nvSpPr>
            <p:cNvPr id="246818" name="AutoShape 34"/>
            <p:cNvSpPr>
              <a:spLocks noChangeArrowheads="1"/>
            </p:cNvSpPr>
            <p:nvPr/>
          </p:nvSpPr>
          <p:spPr bwMode="auto">
            <a:xfrm>
              <a:off x="2304" y="806"/>
              <a:ext cx="145" cy="139"/>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19" name="Line 35"/>
            <p:cNvSpPr>
              <a:spLocks noChangeShapeType="1"/>
            </p:cNvSpPr>
            <p:nvPr/>
          </p:nvSpPr>
          <p:spPr bwMode="auto">
            <a:xfrm flipV="1">
              <a:off x="384" y="617"/>
              <a:ext cx="629" cy="2"/>
            </a:xfrm>
            <a:prstGeom prst="line">
              <a:avLst/>
            </a:prstGeom>
            <a:noFill/>
            <a:ln w="2857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20" name="Line 36"/>
            <p:cNvSpPr>
              <a:spLocks noChangeShapeType="1"/>
            </p:cNvSpPr>
            <p:nvPr/>
          </p:nvSpPr>
          <p:spPr bwMode="auto">
            <a:xfrm flipV="1">
              <a:off x="2282" y="601"/>
              <a:ext cx="92"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187" name="Text Box 37"/>
            <p:cNvSpPr txBox="1">
              <a:spLocks noChangeArrowheads="1"/>
            </p:cNvSpPr>
            <p:nvPr/>
          </p:nvSpPr>
          <p:spPr bwMode="auto">
            <a:xfrm>
              <a:off x="4822" y="652"/>
              <a:ext cx="403" cy="458"/>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baseline="-25000"/>
                <a:t>2</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baseline="-25000"/>
                <a:t>2</a:t>
              </a:r>
              <a:r>
                <a:rPr kumimoji="0" lang="en-US" altLang="zh-CN" sz="2000"/>
                <a:t>(</a:t>
              </a:r>
              <a:r>
                <a:rPr kumimoji="0" lang="en-US" altLang="zh-CN" sz="2000" i="1"/>
                <a:t>z</a:t>
              </a:r>
              <a:r>
                <a:rPr kumimoji="0" lang="en-US" altLang="zh-CN" sz="2000"/>
                <a:t>)</a:t>
              </a:r>
            </a:p>
          </p:txBody>
        </p:sp>
        <p:sp>
          <p:nvSpPr>
            <p:cNvPr id="177188" name="Text Box 38"/>
            <p:cNvSpPr txBox="1">
              <a:spLocks noChangeArrowheads="1"/>
            </p:cNvSpPr>
            <p:nvPr/>
          </p:nvSpPr>
          <p:spPr bwMode="auto">
            <a:xfrm>
              <a:off x="3232" y="452"/>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189" name="Text Box 39"/>
            <p:cNvSpPr txBox="1">
              <a:spLocks noChangeArrowheads="1"/>
            </p:cNvSpPr>
            <p:nvPr/>
          </p:nvSpPr>
          <p:spPr bwMode="auto">
            <a:xfrm>
              <a:off x="3769" y="448"/>
              <a:ext cx="372"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25000"/>
                <a:t>2</a:t>
              </a:r>
              <a:endParaRPr kumimoji="0" lang="en-US" altLang="zh-CN" sz="2000"/>
            </a:p>
          </p:txBody>
        </p:sp>
        <p:sp>
          <p:nvSpPr>
            <p:cNvPr id="246824" name="Line 40"/>
            <p:cNvSpPr>
              <a:spLocks noChangeShapeType="1"/>
            </p:cNvSpPr>
            <p:nvPr/>
          </p:nvSpPr>
          <p:spPr bwMode="auto">
            <a:xfrm>
              <a:off x="3602" y="610"/>
              <a:ext cx="16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25" name="Line 41"/>
            <p:cNvSpPr>
              <a:spLocks noChangeShapeType="1"/>
            </p:cNvSpPr>
            <p:nvPr/>
          </p:nvSpPr>
          <p:spPr bwMode="auto">
            <a:xfrm>
              <a:off x="3045" y="610"/>
              <a:ext cx="1" cy="26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26" name="Line 42"/>
            <p:cNvSpPr>
              <a:spLocks noChangeShapeType="1"/>
            </p:cNvSpPr>
            <p:nvPr/>
          </p:nvSpPr>
          <p:spPr bwMode="auto">
            <a:xfrm rot="16200000" flipH="1">
              <a:off x="4233" y="517"/>
              <a:ext cx="0" cy="16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27" name="Line 43"/>
            <p:cNvSpPr>
              <a:spLocks noChangeShapeType="1"/>
            </p:cNvSpPr>
            <p:nvPr/>
          </p:nvSpPr>
          <p:spPr bwMode="auto">
            <a:xfrm rot="5400000" flipH="1" flipV="1">
              <a:off x="4295" y="773"/>
              <a:ext cx="210"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28" name="AutoShape 44"/>
            <p:cNvSpPr>
              <a:spLocks noChangeArrowheads="1"/>
            </p:cNvSpPr>
            <p:nvPr/>
          </p:nvSpPr>
          <p:spPr bwMode="auto">
            <a:xfrm>
              <a:off x="4325" y="538"/>
              <a:ext cx="145" cy="139"/>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29" name="Line 45"/>
            <p:cNvSpPr>
              <a:spLocks noChangeShapeType="1"/>
            </p:cNvSpPr>
            <p:nvPr/>
          </p:nvSpPr>
          <p:spPr bwMode="auto">
            <a:xfrm rot="5400000">
              <a:off x="4476" y="711"/>
              <a:ext cx="19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30" name="Line 46"/>
            <p:cNvSpPr>
              <a:spLocks noChangeShapeType="1"/>
            </p:cNvSpPr>
            <p:nvPr/>
          </p:nvSpPr>
          <p:spPr bwMode="auto">
            <a:xfrm>
              <a:off x="2468" y="870"/>
              <a:ext cx="1933" cy="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31" name="Line 47"/>
            <p:cNvSpPr>
              <a:spLocks noChangeShapeType="1"/>
            </p:cNvSpPr>
            <p:nvPr/>
          </p:nvSpPr>
          <p:spPr bwMode="auto">
            <a:xfrm rot="16200000" flipV="1">
              <a:off x="4469" y="1034"/>
              <a:ext cx="20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32" name="Line 48"/>
            <p:cNvSpPr>
              <a:spLocks noChangeShapeType="1"/>
            </p:cNvSpPr>
            <p:nvPr/>
          </p:nvSpPr>
          <p:spPr bwMode="auto">
            <a:xfrm>
              <a:off x="4109" y="1139"/>
              <a:ext cx="466" cy="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33" name="Line 49"/>
            <p:cNvSpPr>
              <a:spLocks noChangeShapeType="1"/>
            </p:cNvSpPr>
            <p:nvPr/>
          </p:nvSpPr>
          <p:spPr bwMode="auto">
            <a:xfrm>
              <a:off x="4760" y="880"/>
              <a:ext cx="0" cy="54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34" name="Line 50"/>
            <p:cNvSpPr>
              <a:spLocks noChangeShapeType="1"/>
            </p:cNvSpPr>
            <p:nvPr/>
          </p:nvSpPr>
          <p:spPr bwMode="auto">
            <a:xfrm>
              <a:off x="4656" y="871"/>
              <a:ext cx="602" cy="3"/>
            </a:xfrm>
            <a:prstGeom prst="line">
              <a:avLst/>
            </a:prstGeom>
            <a:noFill/>
            <a:ln w="28575">
              <a:solidFill>
                <a:srgbClr val="BE2C14"/>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35" name="Line 51"/>
            <p:cNvSpPr>
              <a:spLocks noChangeShapeType="1"/>
            </p:cNvSpPr>
            <p:nvPr/>
          </p:nvSpPr>
          <p:spPr bwMode="auto">
            <a:xfrm>
              <a:off x="3604" y="1136"/>
              <a:ext cx="173"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36" name="Line 52"/>
            <p:cNvSpPr>
              <a:spLocks noChangeShapeType="1"/>
            </p:cNvSpPr>
            <p:nvPr/>
          </p:nvSpPr>
          <p:spPr bwMode="auto">
            <a:xfrm flipH="1" flipV="1">
              <a:off x="3047" y="1432"/>
              <a:ext cx="1712" cy="3"/>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37" name="Line 53"/>
            <p:cNvSpPr>
              <a:spLocks noChangeShapeType="1"/>
            </p:cNvSpPr>
            <p:nvPr/>
          </p:nvSpPr>
          <p:spPr bwMode="auto">
            <a:xfrm>
              <a:off x="3068" y="1136"/>
              <a:ext cx="165"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38" name="Line 54"/>
            <p:cNvSpPr>
              <a:spLocks noChangeShapeType="1"/>
            </p:cNvSpPr>
            <p:nvPr/>
          </p:nvSpPr>
          <p:spPr bwMode="auto">
            <a:xfrm>
              <a:off x="3047" y="1136"/>
              <a:ext cx="0" cy="28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05" name="Text Box 55"/>
            <p:cNvSpPr txBox="1">
              <a:spLocks noChangeArrowheads="1"/>
            </p:cNvSpPr>
            <p:nvPr/>
          </p:nvSpPr>
          <p:spPr bwMode="auto">
            <a:xfrm>
              <a:off x="3243" y="1000"/>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06" name="Text Box 56"/>
            <p:cNvSpPr txBox="1">
              <a:spLocks noChangeArrowheads="1"/>
            </p:cNvSpPr>
            <p:nvPr/>
          </p:nvSpPr>
          <p:spPr bwMode="auto">
            <a:xfrm>
              <a:off x="3780" y="990"/>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-p</a:t>
              </a:r>
              <a:r>
                <a:rPr kumimoji="0" lang="en-US" altLang="zh-CN" sz="2000" baseline="-25000"/>
                <a:t>2</a:t>
              </a:r>
              <a:endParaRPr kumimoji="0" lang="en-US" altLang="zh-CN" sz="2000"/>
            </a:p>
          </p:txBody>
        </p:sp>
        <p:sp>
          <p:nvSpPr>
            <p:cNvPr id="246841" name="AutoShape 57"/>
            <p:cNvSpPr>
              <a:spLocks noChangeArrowheads="1"/>
            </p:cNvSpPr>
            <p:nvPr/>
          </p:nvSpPr>
          <p:spPr bwMode="auto">
            <a:xfrm>
              <a:off x="4504" y="807"/>
              <a:ext cx="144" cy="138"/>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42" name="Line 58"/>
            <p:cNvSpPr>
              <a:spLocks noChangeShapeType="1"/>
            </p:cNvSpPr>
            <p:nvPr/>
          </p:nvSpPr>
          <p:spPr bwMode="auto">
            <a:xfrm flipV="1">
              <a:off x="4481" y="602"/>
              <a:ext cx="92"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43" name="Line 59"/>
            <p:cNvSpPr>
              <a:spLocks noChangeShapeType="1"/>
            </p:cNvSpPr>
            <p:nvPr/>
          </p:nvSpPr>
          <p:spPr bwMode="auto">
            <a:xfrm flipV="1">
              <a:off x="3047" y="592"/>
              <a:ext cx="198" cy="9"/>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77210" name="Text Box 60"/>
            <p:cNvSpPr txBox="1">
              <a:spLocks noChangeArrowheads="1"/>
            </p:cNvSpPr>
            <p:nvPr/>
          </p:nvSpPr>
          <p:spPr bwMode="auto">
            <a:xfrm>
              <a:off x="2623" y="1825"/>
              <a:ext cx="465" cy="458"/>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i="1" baseline="-25000"/>
                <a:t>m</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i="1" baseline="-25000"/>
                <a:t>m</a:t>
              </a:r>
              <a:r>
                <a:rPr kumimoji="0" lang="en-US" altLang="zh-CN" sz="2000"/>
                <a:t>(</a:t>
              </a:r>
              <a:r>
                <a:rPr kumimoji="0" lang="en-US" altLang="zh-CN" sz="2000" i="1"/>
                <a:t>z</a:t>
              </a:r>
              <a:r>
                <a:rPr kumimoji="0" lang="en-US" altLang="zh-CN" sz="2000"/>
                <a:t>)</a:t>
              </a:r>
            </a:p>
          </p:txBody>
        </p:sp>
        <p:sp>
          <p:nvSpPr>
            <p:cNvPr id="177211" name="Text Box 61"/>
            <p:cNvSpPr txBox="1">
              <a:spLocks noChangeArrowheads="1"/>
            </p:cNvSpPr>
            <p:nvPr/>
          </p:nvSpPr>
          <p:spPr bwMode="auto">
            <a:xfrm>
              <a:off x="1033" y="1646"/>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12" name="Text Box 62"/>
            <p:cNvSpPr txBox="1">
              <a:spLocks noChangeArrowheads="1"/>
            </p:cNvSpPr>
            <p:nvPr/>
          </p:nvSpPr>
          <p:spPr bwMode="auto">
            <a:xfrm>
              <a:off x="1570" y="1622"/>
              <a:ext cx="372"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i="1" baseline="-25000"/>
                <a:t>m</a:t>
              </a:r>
              <a:endParaRPr kumimoji="0" lang="en-US" altLang="zh-CN" sz="2000"/>
            </a:p>
          </p:txBody>
        </p:sp>
        <p:sp>
          <p:nvSpPr>
            <p:cNvPr id="246847" name="Line 63"/>
            <p:cNvSpPr>
              <a:spLocks noChangeShapeType="1"/>
            </p:cNvSpPr>
            <p:nvPr/>
          </p:nvSpPr>
          <p:spPr bwMode="auto">
            <a:xfrm>
              <a:off x="1403" y="1783"/>
              <a:ext cx="166"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48" name="Line 64"/>
            <p:cNvSpPr>
              <a:spLocks noChangeShapeType="1"/>
            </p:cNvSpPr>
            <p:nvPr/>
          </p:nvSpPr>
          <p:spPr bwMode="auto">
            <a:xfrm rot="16200000" flipH="1">
              <a:off x="2034" y="1693"/>
              <a:ext cx="0" cy="16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49" name="Line 65"/>
            <p:cNvSpPr>
              <a:spLocks noChangeShapeType="1"/>
            </p:cNvSpPr>
            <p:nvPr/>
          </p:nvSpPr>
          <p:spPr bwMode="auto">
            <a:xfrm rot="5400000" flipH="1" flipV="1">
              <a:off x="2096" y="1947"/>
              <a:ext cx="20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50" name="AutoShape 66"/>
            <p:cNvSpPr>
              <a:spLocks noChangeArrowheads="1"/>
            </p:cNvSpPr>
            <p:nvPr/>
          </p:nvSpPr>
          <p:spPr bwMode="auto">
            <a:xfrm>
              <a:off x="2126" y="1711"/>
              <a:ext cx="145" cy="14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51" name="Line 67"/>
            <p:cNvSpPr>
              <a:spLocks noChangeShapeType="1"/>
            </p:cNvSpPr>
            <p:nvPr/>
          </p:nvSpPr>
          <p:spPr bwMode="auto">
            <a:xfrm rot="5400000">
              <a:off x="2276" y="1881"/>
              <a:ext cx="19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52" name="Line 68"/>
            <p:cNvSpPr>
              <a:spLocks noChangeShapeType="1"/>
            </p:cNvSpPr>
            <p:nvPr/>
          </p:nvSpPr>
          <p:spPr bwMode="auto">
            <a:xfrm>
              <a:off x="867" y="2053"/>
              <a:ext cx="1334"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53" name="Line 69"/>
            <p:cNvSpPr>
              <a:spLocks noChangeShapeType="1"/>
            </p:cNvSpPr>
            <p:nvPr/>
          </p:nvSpPr>
          <p:spPr bwMode="auto">
            <a:xfrm rot="16200000" flipV="1">
              <a:off x="2271" y="2206"/>
              <a:ext cx="20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54" name="Line 70"/>
            <p:cNvSpPr>
              <a:spLocks noChangeShapeType="1"/>
            </p:cNvSpPr>
            <p:nvPr/>
          </p:nvSpPr>
          <p:spPr bwMode="auto">
            <a:xfrm>
              <a:off x="1929" y="2313"/>
              <a:ext cx="446" cy="1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55" name="Line 71"/>
            <p:cNvSpPr>
              <a:spLocks noChangeShapeType="1"/>
            </p:cNvSpPr>
            <p:nvPr/>
          </p:nvSpPr>
          <p:spPr bwMode="auto">
            <a:xfrm>
              <a:off x="2561" y="2053"/>
              <a:ext cx="0" cy="546"/>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56" name="Line 72"/>
            <p:cNvSpPr>
              <a:spLocks noChangeShapeType="1"/>
            </p:cNvSpPr>
            <p:nvPr/>
          </p:nvSpPr>
          <p:spPr bwMode="auto">
            <a:xfrm>
              <a:off x="1405" y="2309"/>
              <a:ext cx="173"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57" name="Line 73"/>
            <p:cNvSpPr>
              <a:spLocks noChangeShapeType="1"/>
            </p:cNvSpPr>
            <p:nvPr/>
          </p:nvSpPr>
          <p:spPr bwMode="auto">
            <a:xfrm flipH="1" flipV="1">
              <a:off x="745" y="2605"/>
              <a:ext cx="1814"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58" name="Line 74"/>
            <p:cNvSpPr>
              <a:spLocks noChangeShapeType="1"/>
            </p:cNvSpPr>
            <p:nvPr/>
          </p:nvSpPr>
          <p:spPr bwMode="auto">
            <a:xfrm>
              <a:off x="745" y="2309"/>
              <a:ext cx="28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59" name="Line 75"/>
            <p:cNvSpPr>
              <a:spLocks noChangeShapeType="1"/>
            </p:cNvSpPr>
            <p:nvPr/>
          </p:nvSpPr>
          <p:spPr bwMode="auto">
            <a:xfrm>
              <a:off x="745" y="2309"/>
              <a:ext cx="0" cy="28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26" name="Text Box 76"/>
            <p:cNvSpPr txBox="1">
              <a:spLocks noChangeArrowheads="1"/>
            </p:cNvSpPr>
            <p:nvPr/>
          </p:nvSpPr>
          <p:spPr bwMode="auto">
            <a:xfrm>
              <a:off x="1044" y="2173"/>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a:t>z</a:t>
              </a:r>
              <a:r>
                <a:rPr kumimoji="0" lang="en-US" altLang="zh-CN" sz="2000" baseline="30000"/>
                <a:t>-1</a:t>
              </a:r>
              <a:endParaRPr kumimoji="0" lang="en-US" altLang="zh-CN" sz="2000"/>
            </a:p>
          </p:txBody>
        </p:sp>
        <p:sp>
          <p:nvSpPr>
            <p:cNvPr id="177227" name="Text Box 77"/>
            <p:cNvSpPr txBox="1">
              <a:spLocks noChangeArrowheads="1"/>
            </p:cNvSpPr>
            <p:nvPr/>
          </p:nvSpPr>
          <p:spPr bwMode="auto">
            <a:xfrm>
              <a:off x="1581" y="2163"/>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-p</a:t>
              </a:r>
              <a:r>
                <a:rPr kumimoji="0" lang="en-US" altLang="zh-CN" sz="2000" baseline="-25000"/>
                <a:t>m</a:t>
              </a:r>
              <a:endParaRPr kumimoji="0" lang="en-US" altLang="zh-CN" sz="2000"/>
            </a:p>
          </p:txBody>
        </p:sp>
        <p:sp>
          <p:nvSpPr>
            <p:cNvPr id="246862" name="AutoShape 78"/>
            <p:cNvSpPr>
              <a:spLocks noChangeArrowheads="1"/>
            </p:cNvSpPr>
            <p:nvPr/>
          </p:nvSpPr>
          <p:spPr bwMode="auto">
            <a:xfrm>
              <a:off x="2304" y="1980"/>
              <a:ext cx="145" cy="139"/>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63" name="Line 79"/>
            <p:cNvSpPr>
              <a:spLocks noChangeShapeType="1"/>
            </p:cNvSpPr>
            <p:nvPr/>
          </p:nvSpPr>
          <p:spPr bwMode="auto">
            <a:xfrm flipV="1">
              <a:off x="2282" y="1775"/>
              <a:ext cx="92"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30" name="Text Box 80"/>
            <p:cNvSpPr txBox="1">
              <a:spLocks noChangeArrowheads="1"/>
            </p:cNvSpPr>
            <p:nvPr/>
          </p:nvSpPr>
          <p:spPr bwMode="auto">
            <a:xfrm>
              <a:off x="4688" y="1806"/>
              <a:ext cx="507" cy="458"/>
            </a:xfrm>
            <a:prstGeom prst="rect">
              <a:avLst/>
            </a:prstGeom>
            <a:noFill/>
            <a:ln w="9525">
              <a:noFill/>
              <a:miter lim="800000"/>
              <a:headEnd/>
              <a:tailEnd/>
            </a:ln>
          </p:spPr>
          <p:txBody>
            <a:bodyPr lIns="0" tIns="0" rIns="0" bIns="0"/>
            <a:lstStyle/>
            <a:p>
              <a:pPr algn="just" eaLnBrk="0" hangingPunct="0"/>
              <a:r>
                <a:rPr kumimoji="0" lang="en-US" altLang="zh-CN" sz="1800" i="1"/>
                <a:t>u</a:t>
              </a:r>
              <a:r>
                <a:rPr kumimoji="0" lang="en-US" altLang="zh-CN" sz="1800" i="1" baseline="-25000"/>
                <a:t>m</a:t>
              </a:r>
              <a:r>
                <a:rPr kumimoji="0" lang="en-US" altLang="zh-CN" sz="1800" baseline="-25000"/>
                <a:t>+1</a:t>
              </a:r>
              <a:r>
                <a:rPr kumimoji="0" lang="en-US" altLang="zh-CN" sz="1800"/>
                <a:t>(</a:t>
              </a:r>
              <a:r>
                <a:rPr kumimoji="0" lang="en-US" altLang="zh-CN" sz="1800" i="1"/>
                <a:t>k</a:t>
              </a:r>
              <a:r>
                <a:rPr kumimoji="0" lang="en-US" altLang="zh-CN" sz="1800"/>
                <a:t>)</a:t>
              </a:r>
            </a:p>
            <a:p>
              <a:pPr algn="just" eaLnBrk="0" hangingPunct="0"/>
              <a:r>
                <a:rPr kumimoji="0" lang="en-US" altLang="zh-CN" sz="1800" i="1"/>
                <a:t>U</a:t>
              </a:r>
              <a:r>
                <a:rPr kumimoji="0" lang="en-US" altLang="zh-CN" sz="1800" i="1" baseline="-25000"/>
                <a:t>m</a:t>
              </a:r>
              <a:r>
                <a:rPr kumimoji="0" lang="en-US" altLang="zh-CN" sz="1800" baseline="-25000"/>
                <a:t>+1</a:t>
              </a:r>
              <a:r>
                <a:rPr kumimoji="0" lang="en-US" altLang="zh-CN" sz="1800"/>
                <a:t>(</a:t>
              </a:r>
              <a:r>
                <a:rPr kumimoji="0" lang="en-US" altLang="zh-CN" sz="1800" i="1"/>
                <a:t>z</a:t>
              </a:r>
              <a:r>
                <a:rPr kumimoji="0" lang="en-US" altLang="zh-CN" sz="1800"/>
                <a:t>)</a:t>
              </a:r>
            </a:p>
          </p:txBody>
        </p:sp>
        <p:sp>
          <p:nvSpPr>
            <p:cNvPr id="177231" name="Text Box 81"/>
            <p:cNvSpPr txBox="1">
              <a:spLocks noChangeArrowheads="1"/>
            </p:cNvSpPr>
            <p:nvPr/>
          </p:nvSpPr>
          <p:spPr bwMode="auto">
            <a:xfrm>
              <a:off x="3511" y="1648"/>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46866" name="Line 82"/>
            <p:cNvSpPr>
              <a:spLocks noChangeShapeType="1"/>
            </p:cNvSpPr>
            <p:nvPr/>
          </p:nvSpPr>
          <p:spPr bwMode="auto">
            <a:xfrm>
              <a:off x="3045" y="1784"/>
              <a:ext cx="1" cy="26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67" name="Line 83"/>
            <p:cNvSpPr>
              <a:spLocks noChangeShapeType="1"/>
            </p:cNvSpPr>
            <p:nvPr/>
          </p:nvSpPr>
          <p:spPr bwMode="auto">
            <a:xfrm rot="16200000" flipH="1">
              <a:off x="4147" y="1512"/>
              <a:ext cx="0" cy="546"/>
            </a:xfrm>
            <a:prstGeom prst="line">
              <a:avLst/>
            </a:prstGeom>
            <a:noFill/>
            <a:ln w="9525">
              <a:solidFill>
                <a:srgbClr val="000000"/>
              </a:solidFill>
              <a:round/>
              <a:headEnd/>
              <a:tailEnd type="non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68" name="Line 84"/>
            <p:cNvSpPr>
              <a:spLocks noChangeShapeType="1"/>
            </p:cNvSpPr>
            <p:nvPr/>
          </p:nvSpPr>
          <p:spPr bwMode="auto">
            <a:xfrm rot="5400000">
              <a:off x="4344" y="1885"/>
              <a:ext cx="19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69" name="Line 85"/>
            <p:cNvSpPr>
              <a:spLocks noChangeShapeType="1"/>
            </p:cNvSpPr>
            <p:nvPr/>
          </p:nvSpPr>
          <p:spPr bwMode="auto">
            <a:xfrm>
              <a:off x="2468" y="2044"/>
              <a:ext cx="579" cy="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70" name="Line 86"/>
            <p:cNvSpPr>
              <a:spLocks noChangeShapeType="1"/>
            </p:cNvSpPr>
            <p:nvPr/>
          </p:nvSpPr>
          <p:spPr bwMode="auto">
            <a:xfrm rot="16200000" flipV="1">
              <a:off x="4338" y="2209"/>
              <a:ext cx="20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71" name="Line 87"/>
            <p:cNvSpPr>
              <a:spLocks noChangeShapeType="1"/>
            </p:cNvSpPr>
            <p:nvPr/>
          </p:nvSpPr>
          <p:spPr bwMode="auto">
            <a:xfrm flipV="1">
              <a:off x="4120" y="2312"/>
              <a:ext cx="323"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72" name="Line 88"/>
            <p:cNvSpPr>
              <a:spLocks noChangeShapeType="1"/>
            </p:cNvSpPr>
            <p:nvPr/>
          </p:nvSpPr>
          <p:spPr bwMode="auto">
            <a:xfrm>
              <a:off x="4626" y="2054"/>
              <a:ext cx="0" cy="54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73" name="Line 89"/>
            <p:cNvSpPr>
              <a:spLocks noChangeShapeType="1"/>
            </p:cNvSpPr>
            <p:nvPr/>
          </p:nvSpPr>
          <p:spPr bwMode="auto">
            <a:xfrm>
              <a:off x="4522" y="2045"/>
              <a:ext cx="752" cy="5"/>
            </a:xfrm>
            <a:prstGeom prst="line">
              <a:avLst/>
            </a:prstGeom>
            <a:noFill/>
            <a:ln w="28575">
              <a:solidFill>
                <a:schemeClr val="accent1"/>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74" name="Line 90"/>
            <p:cNvSpPr>
              <a:spLocks noChangeShapeType="1"/>
            </p:cNvSpPr>
            <p:nvPr/>
          </p:nvSpPr>
          <p:spPr bwMode="auto">
            <a:xfrm>
              <a:off x="3604" y="2310"/>
              <a:ext cx="173"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75" name="Line 91"/>
            <p:cNvSpPr>
              <a:spLocks noChangeShapeType="1"/>
            </p:cNvSpPr>
            <p:nvPr/>
          </p:nvSpPr>
          <p:spPr bwMode="auto">
            <a:xfrm flipH="1" flipV="1">
              <a:off x="3047" y="2607"/>
              <a:ext cx="1580"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76" name="Line 92"/>
            <p:cNvSpPr>
              <a:spLocks noChangeShapeType="1"/>
            </p:cNvSpPr>
            <p:nvPr/>
          </p:nvSpPr>
          <p:spPr bwMode="auto">
            <a:xfrm>
              <a:off x="3047" y="2310"/>
              <a:ext cx="18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77" name="Line 93"/>
            <p:cNvSpPr>
              <a:spLocks noChangeShapeType="1"/>
            </p:cNvSpPr>
            <p:nvPr/>
          </p:nvSpPr>
          <p:spPr bwMode="auto">
            <a:xfrm>
              <a:off x="3047" y="2310"/>
              <a:ext cx="0" cy="28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44" name="Text Box 94"/>
            <p:cNvSpPr txBox="1">
              <a:spLocks noChangeArrowheads="1"/>
            </p:cNvSpPr>
            <p:nvPr/>
          </p:nvSpPr>
          <p:spPr bwMode="auto">
            <a:xfrm>
              <a:off x="3243" y="2174"/>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45" name="Text Box 95"/>
            <p:cNvSpPr txBox="1">
              <a:spLocks noChangeArrowheads="1"/>
            </p:cNvSpPr>
            <p:nvPr/>
          </p:nvSpPr>
          <p:spPr bwMode="auto">
            <a:xfrm>
              <a:off x="3780" y="2164"/>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1800" i="1"/>
                <a:t>-p</a:t>
              </a:r>
              <a:r>
                <a:rPr kumimoji="0" lang="en-US" altLang="zh-CN" sz="1800" i="1" baseline="-25000"/>
                <a:t>m</a:t>
              </a:r>
              <a:r>
                <a:rPr kumimoji="0" lang="en-US" altLang="zh-CN" sz="1800" baseline="-25000"/>
                <a:t>+1</a:t>
              </a:r>
              <a:endParaRPr kumimoji="0" lang="en-US" altLang="zh-CN" sz="1800"/>
            </a:p>
          </p:txBody>
        </p:sp>
        <p:sp>
          <p:nvSpPr>
            <p:cNvPr id="246880" name="AutoShape 96"/>
            <p:cNvSpPr>
              <a:spLocks noChangeArrowheads="1"/>
            </p:cNvSpPr>
            <p:nvPr/>
          </p:nvSpPr>
          <p:spPr bwMode="auto">
            <a:xfrm>
              <a:off x="4368" y="1981"/>
              <a:ext cx="143" cy="139"/>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81" name="Line 97"/>
            <p:cNvSpPr>
              <a:spLocks noChangeShapeType="1"/>
            </p:cNvSpPr>
            <p:nvPr/>
          </p:nvSpPr>
          <p:spPr bwMode="auto">
            <a:xfrm>
              <a:off x="3047" y="1775"/>
              <a:ext cx="465"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82" name="Line 98"/>
            <p:cNvSpPr>
              <a:spLocks noChangeShapeType="1"/>
            </p:cNvSpPr>
            <p:nvPr/>
          </p:nvSpPr>
          <p:spPr bwMode="auto">
            <a:xfrm flipV="1">
              <a:off x="384" y="1791"/>
              <a:ext cx="629" cy="1"/>
            </a:xfrm>
            <a:prstGeom prst="line">
              <a:avLst/>
            </a:prstGeom>
            <a:noFill/>
            <a:ln w="28575">
              <a:solidFill>
                <a:srgbClr val="BE2C14"/>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83" name="Line 99"/>
            <p:cNvSpPr>
              <a:spLocks noChangeShapeType="1"/>
            </p:cNvSpPr>
            <p:nvPr/>
          </p:nvSpPr>
          <p:spPr bwMode="auto">
            <a:xfrm>
              <a:off x="856" y="1793"/>
              <a:ext cx="1" cy="26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50" name="Text Box 100"/>
            <p:cNvSpPr txBox="1">
              <a:spLocks noChangeArrowheads="1"/>
            </p:cNvSpPr>
            <p:nvPr/>
          </p:nvSpPr>
          <p:spPr bwMode="auto">
            <a:xfrm>
              <a:off x="579" y="2727"/>
              <a:ext cx="496" cy="457"/>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i="1" baseline="-25000"/>
                <a:t>n</a:t>
              </a:r>
              <a:r>
                <a:rPr kumimoji="0" lang="en-US" altLang="zh-CN" sz="2000" baseline="-25000">
                  <a:latin typeface="宋体" pitchFamily="2" charset="-122"/>
                </a:rPr>
                <a:t>-</a:t>
              </a:r>
              <a:r>
                <a:rPr kumimoji="0" lang="en-US" altLang="zh-CN" sz="2000" baseline="-25000"/>
                <a:t>2</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i="1" baseline="-25000"/>
                <a:t>n</a:t>
              </a:r>
              <a:r>
                <a:rPr kumimoji="0" lang="en-US" altLang="zh-CN" sz="2000" baseline="-25000">
                  <a:latin typeface="宋体" pitchFamily="2" charset="-122"/>
                </a:rPr>
                <a:t>-</a:t>
              </a:r>
              <a:r>
                <a:rPr kumimoji="0" lang="en-US" altLang="zh-CN" sz="2000" baseline="-25000"/>
                <a:t>2</a:t>
              </a:r>
              <a:r>
                <a:rPr kumimoji="0" lang="en-US" altLang="zh-CN" sz="2000"/>
                <a:t>(</a:t>
              </a:r>
              <a:r>
                <a:rPr kumimoji="0" lang="en-US" altLang="zh-CN" sz="2000" i="1"/>
                <a:t>z</a:t>
              </a:r>
              <a:r>
                <a:rPr kumimoji="0" lang="en-US" altLang="zh-CN" sz="2000"/>
                <a:t>)</a:t>
              </a:r>
            </a:p>
          </p:txBody>
        </p:sp>
        <p:sp>
          <p:nvSpPr>
            <p:cNvPr id="177251" name="Text Box 101"/>
            <p:cNvSpPr txBox="1">
              <a:spLocks noChangeArrowheads="1"/>
            </p:cNvSpPr>
            <p:nvPr/>
          </p:nvSpPr>
          <p:spPr bwMode="auto">
            <a:xfrm>
              <a:off x="2571" y="3014"/>
              <a:ext cx="465" cy="458"/>
            </a:xfrm>
            <a:prstGeom prst="rect">
              <a:avLst/>
            </a:prstGeom>
            <a:noFill/>
            <a:ln w="9525">
              <a:noFill/>
              <a:miter lim="800000"/>
              <a:headEnd/>
              <a:tailEnd/>
            </a:ln>
          </p:spPr>
          <p:txBody>
            <a:bodyPr lIns="0" tIns="0" rIns="0" bIns="0"/>
            <a:lstStyle/>
            <a:p>
              <a:pPr algn="just" eaLnBrk="0" hangingPunct="0"/>
              <a:r>
                <a:rPr kumimoji="0" lang="en-US" altLang="zh-CN" sz="1800" i="1"/>
                <a:t>u</a:t>
              </a:r>
              <a:r>
                <a:rPr kumimoji="0" lang="en-US" altLang="zh-CN" sz="1800" i="1" baseline="-25000"/>
                <a:t>n</a:t>
              </a:r>
              <a:r>
                <a:rPr kumimoji="0" lang="en-US" altLang="zh-CN" sz="1800" baseline="-25000">
                  <a:latin typeface="宋体" pitchFamily="2" charset="-122"/>
                </a:rPr>
                <a:t>-</a:t>
              </a:r>
              <a:r>
                <a:rPr kumimoji="0" lang="en-US" altLang="zh-CN" sz="1800" baseline="-25000"/>
                <a:t>1</a:t>
              </a:r>
              <a:r>
                <a:rPr kumimoji="0" lang="en-US" altLang="zh-CN" sz="1800"/>
                <a:t> (</a:t>
              </a:r>
              <a:r>
                <a:rPr kumimoji="0" lang="en-US" altLang="zh-CN" sz="1800" i="1"/>
                <a:t>k</a:t>
              </a:r>
              <a:r>
                <a:rPr kumimoji="0" lang="en-US" altLang="zh-CN" sz="1800"/>
                <a:t>)</a:t>
              </a:r>
            </a:p>
            <a:p>
              <a:pPr algn="just" eaLnBrk="0" hangingPunct="0"/>
              <a:r>
                <a:rPr kumimoji="0" lang="en-US" altLang="zh-CN" sz="1800" i="1"/>
                <a:t>U</a:t>
              </a:r>
              <a:r>
                <a:rPr kumimoji="0" lang="en-US" altLang="zh-CN" sz="1800" i="1" baseline="-25000"/>
                <a:t>n</a:t>
              </a:r>
              <a:r>
                <a:rPr kumimoji="0" lang="en-US" altLang="zh-CN" sz="1800" baseline="-25000">
                  <a:latin typeface="宋体" pitchFamily="2" charset="-122"/>
                </a:rPr>
                <a:t>-</a:t>
              </a:r>
              <a:r>
                <a:rPr kumimoji="0" lang="en-US" altLang="zh-CN" sz="1800" baseline="-25000"/>
                <a:t>1</a:t>
              </a:r>
              <a:r>
                <a:rPr kumimoji="0" lang="en-US" altLang="zh-CN" sz="1800"/>
                <a:t>(</a:t>
              </a:r>
              <a:r>
                <a:rPr kumimoji="0" lang="en-US" altLang="zh-CN" sz="1800" i="1"/>
                <a:t>z</a:t>
              </a:r>
              <a:r>
                <a:rPr kumimoji="0" lang="en-US" altLang="zh-CN" sz="1800"/>
                <a:t>)</a:t>
              </a:r>
            </a:p>
          </p:txBody>
        </p:sp>
        <p:sp>
          <p:nvSpPr>
            <p:cNvPr id="177252" name="Text Box 102"/>
            <p:cNvSpPr txBox="1">
              <a:spLocks noChangeArrowheads="1"/>
            </p:cNvSpPr>
            <p:nvPr/>
          </p:nvSpPr>
          <p:spPr bwMode="auto">
            <a:xfrm>
              <a:off x="1208" y="2834"/>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53" name="Text Box 103"/>
            <p:cNvSpPr txBox="1">
              <a:spLocks noChangeArrowheads="1"/>
            </p:cNvSpPr>
            <p:nvPr/>
          </p:nvSpPr>
          <p:spPr bwMode="auto">
            <a:xfrm>
              <a:off x="3768" y="2841"/>
              <a:ext cx="372"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k</a:t>
              </a:r>
            </a:p>
          </p:txBody>
        </p:sp>
        <p:sp>
          <p:nvSpPr>
            <p:cNvPr id="246888" name="Line 104"/>
            <p:cNvSpPr>
              <a:spLocks noChangeShapeType="1"/>
            </p:cNvSpPr>
            <p:nvPr/>
          </p:nvSpPr>
          <p:spPr bwMode="auto">
            <a:xfrm rot="5400000">
              <a:off x="2255" y="3072"/>
              <a:ext cx="200"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89" name="Line 105"/>
            <p:cNvSpPr>
              <a:spLocks noChangeShapeType="1"/>
            </p:cNvSpPr>
            <p:nvPr/>
          </p:nvSpPr>
          <p:spPr bwMode="auto">
            <a:xfrm>
              <a:off x="1568" y="2975"/>
              <a:ext cx="777"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90" name="Line 106"/>
            <p:cNvSpPr>
              <a:spLocks noChangeShapeType="1"/>
            </p:cNvSpPr>
            <p:nvPr/>
          </p:nvSpPr>
          <p:spPr bwMode="auto">
            <a:xfrm rot="16200000" flipV="1">
              <a:off x="2251" y="3396"/>
              <a:ext cx="20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91" name="Line 107"/>
            <p:cNvSpPr>
              <a:spLocks noChangeShapeType="1"/>
            </p:cNvSpPr>
            <p:nvPr/>
          </p:nvSpPr>
          <p:spPr bwMode="auto">
            <a:xfrm flipV="1">
              <a:off x="2104" y="3500"/>
              <a:ext cx="249"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92" name="Line 108"/>
            <p:cNvSpPr>
              <a:spLocks noChangeShapeType="1"/>
            </p:cNvSpPr>
            <p:nvPr/>
          </p:nvSpPr>
          <p:spPr bwMode="auto">
            <a:xfrm>
              <a:off x="2540" y="3242"/>
              <a:ext cx="0" cy="54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93" name="Line 109"/>
            <p:cNvSpPr>
              <a:spLocks noChangeShapeType="1"/>
            </p:cNvSpPr>
            <p:nvPr/>
          </p:nvSpPr>
          <p:spPr bwMode="auto">
            <a:xfrm>
              <a:off x="1580" y="3497"/>
              <a:ext cx="17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94" name="Line 110"/>
            <p:cNvSpPr>
              <a:spLocks noChangeShapeType="1"/>
            </p:cNvSpPr>
            <p:nvPr/>
          </p:nvSpPr>
          <p:spPr bwMode="auto">
            <a:xfrm flipH="1">
              <a:off x="919" y="3788"/>
              <a:ext cx="1622" cy="6"/>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895" name="Line 111"/>
            <p:cNvSpPr>
              <a:spLocks noChangeShapeType="1"/>
            </p:cNvSpPr>
            <p:nvPr/>
          </p:nvSpPr>
          <p:spPr bwMode="auto">
            <a:xfrm>
              <a:off x="919" y="3497"/>
              <a:ext cx="28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896" name="Line 112"/>
            <p:cNvSpPr>
              <a:spLocks noChangeShapeType="1"/>
            </p:cNvSpPr>
            <p:nvPr/>
          </p:nvSpPr>
          <p:spPr bwMode="auto">
            <a:xfrm>
              <a:off x="919" y="3497"/>
              <a:ext cx="0" cy="28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63" name="Text Box 113"/>
            <p:cNvSpPr txBox="1">
              <a:spLocks noChangeArrowheads="1"/>
            </p:cNvSpPr>
            <p:nvPr/>
          </p:nvSpPr>
          <p:spPr bwMode="auto">
            <a:xfrm>
              <a:off x="1219" y="3361"/>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64" name="Text Box 114"/>
            <p:cNvSpPr txBox="1">
              <a:spLocks noChangeArrowheads="1"/>
            </p:cNvSpPr>
            <p:nvPr/>
          </p:nvSpPr>
          <p:spPr bwMode="auto">
            <a:xfrm>
              <a:off x="1756" y="3352"/>
              <a:ext cx="351" cy="310"/>
            </a:xfrm>
            <a:prstGeom prst="rect">
              <a:avLst/>
            </a:prstGeom>
            <a:noFill/>
            <a:ln w="9525">
              <a:solidFill>
                <a:srgbClr val="000000"/>
              </a:solidFill>
              <a:miter lim="800000"/>
              <a:headEnd/>
              <a:tailEnd/>
            </a:ln>
          </p:spPr>
          <p:txBody>
            <a:bodyPr lIns="0" rIns="0"/>
            <a:lstStyle/>
            <a:p>
              <a:pPr algn="ctr" eaLnBrk="0" hangingPunct="0"/>
              <a:r>
                <a:rPr kumimoji="0" lang="en-US" altLang="zh-CN" sz="2000" i="1"/>
                <a:t>-p</a:t>
              </a:r>
              <a:r>
                <a:rPr kumimoji="0" lang="en-US" altLang="zh-CN" sz="2000" i="1" baseline="-25000"/>
                <a:t>m</a:t>
              </a:r>
              <a:endParaRPr kumimoji="0" lang="en-US" altLang="zh-CN" sz="2000" i="1"/>
            </a:p>
          </p:txBody>
        </p:sp>
        <p:sp>
          <p:nvSpPr>
            <p:cNvPr id="246899" name="AutoShape 115"/>
            <p:cNvSpPr>
              <a:spLocks noChangeArrowheads="1"/>
            </p:cNvSpPr>
            <p:nvPr/>
          </p:nvSpPr>
          <p:spPr bwMode="auto">
            <a:xfrm>
              <a:off x="2283" y="3168"/>
              <a:ext cx="145" cy="137"/>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66" name="Text Box 116"/>
            <p:cNvSpPr txBox="1">
              <a:spLocks noChangeArrowheads="1"/>
            </p:cNvSpPr>
            <p:nvPr/>
          </p:nvSpPr>
          <p:spPr bwMode="auto">
            <a:xfrm>
              <a:off x="4822" y="2995"/>
              <a:ext cx="506" cy="457"/>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a:t>(</a:t>
              </a:r>
              <a:r>
                <a:rPr kumimoji="0" lang="en-US" altLang="zh-CN" sz="2000" i="1"/>
                <a:t>z</a:t>
              </a:r>
              <a:r>
                <a:rPr kumimoji="0" lang="en-US" altLang="zh-CN" sz="2000"/>
                <a:t>)</a:t>
              </a:r>
            </a:p>
          </p:txBody>
        </p:sp>
        <p:sp>
          <p:nvSpPr>
            <p:cNvPr id="177267" name="Text Box 117"/>
            <p:cNvSpPr txBox="1">
              <a:spLocks noChangeArrowheads="1"/>
            </p:cNvSpPr>
            <p:nvPr/>
          </p:nvSpPr>
          <p:spPr bwMode="auto">
            <a:xfrm>
              <a:off x="3231" y="2836"/>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46902" name="Line 118"/>
            <p:cNvSpPr>
              <a:spLocks noChangeShapeType="1"/>
            </p:cNvSpPr>
            <p:nvPr/>
          </p:nvSpPr>
          <p:spPr bwMode="auto">
            <a:xfrm>
              <a:off x="3024" y="2971"/>
              <a:ext cx="2" cy="24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03" name="Line 119"/>
            <p:cNvSpPr>
              <a:spLocks noChangeShapeType="1"/>
            </p:cNvSpPr>
            <p:nvPr/>
          </p:nvSpPr>
          <p:spPr bwMode="auto">
            <a:xfrm rot="16200000" flipH="1">
              <a:off x="4226" y="2881"/>
              <a:ext cx="6" cy="17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04" name="AutoShape 120"/>
            <p:cNvSpPr>
              <a:spLocks noChangeArrowheads="1"/>
            </p:cNvSpPr>
            <p:nvPr/>
          </p:nvSpPr>
          <p:spPr bwMode="auto">
            <a:xfrm>
              <a:off x="4325" y="2901"/>
              <a:ext cx="144" cy="137"/>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05" name="Line 121"/>
            <p:cNvSpPr>
              <a:spLocks noChangeShapeType="1"/>
            </p:cNvSpPr>
            <p:nvPr/>
          </p:nvSpPr>
          <p:spPr bwMode="auto">
            <a:xfrm rot="5400000">
              <a:off x="4475" y="3073"/>
              <a:ext cx="19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06" name="Line 122"/>
            <p:cNvSpPr>
              <a:spLocks noChangeShapeType="1"/>
            </p:cNvSpPr>
            <p:nvPr/>
          </p:nvSpPr>
          <p:spPr bwMode="auto">
            <a:xfrm>
              <a:off x="2446" y="3233"/>
              <a:ext cx="580" cy="3"/>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07" name="Line 123"/>
            <p:cNvSpPr>
              <a:spLocks noChangeShapeType="1"/>
            </p:cNvSpPr>
            <p:nvPr/>
          </p:nvSpPr>
          <p:spPr bwMode="auto">
            <a:xfrm rot="16200000" flipV="1">
              <a:off x="4470" y="3397"/>
              <a:ext cx="20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08" name="Line 124"/>
            <p:cNvSpPr>
              <a:spLocks noChangeShapeType="1"/>
            </p:cNvSpPr>
            <p:nvPr/>
          </p:nvSpPr>
          <p:spPr bwMode="auto">
            <a:xfrm flipV="1">
              <a:off x="4118" y="3500"/>
              <a:ext cx="453"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09" name="Line 125"/>
            <p:cNvSpPr>
              <a:spLocks noChangeShapeType="1"/>
            </p:cNvSpPr>
            <p:nvPr/>
          </p:nvSpPr>
          <p:spPr bwMode="auto">
            <a:xfrm>
              <a:off x="4760" y="3243"/>
              <a:ext cx="0" cy="54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10" name="Line 126"/>
            <p:cNvSpPr>
              <a:spLocks noChangeShapeType="1"/>
            </p:cNvSpPr>
            <p:nvPr/>
          </p:nvSpPr>
          <p:spPr bwMode="auto">
            <a:xfrm>
              <a:off x="4655" y="3233"/>
              <a:ext cx="641" cy="4"/>
            </a:xfrm>
            <a:prstGeom prst="line">
              <a:avLst/>
            </a:prstGeom>
            <a:noFill/>
            <a:ln w="2857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11" name="Line 127"/>
            <p:cNvSpPr>
              <a:spLocks noChangeShapeType="1"/>
            </p:cNvSpPr>
            <p:nvPr/>
          </p:nvSpPr>
          <p:spPr bwMode="auto">
            <a:xfrm>
              <a:off x="3604" y="3498"/>
              <a:ext cx="173"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12" name="Line 128"/>
            <p:cNvSpPr>
              <a:spLocks noChangeShapeType="1"/>
            </p:cNvSpPr>
            <p:nvPr/>
          </p:nvSpPr>
          <p:spPr bwMode="auto">
            <a:xfrm flipH="1">
              <a:off x="3026" y="3788"/>
              <a:ext cx="1732" cy="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13" name="Line 129"/>
            <p:cNvSpPr>
              <a:spLocks noChangeShapeType="1"/>
            </p:cNvSpPr>
            <p:nvPr/>
          </p:nvSpPr>
          <p:spPr bwMode="auto">
            <a:xfrm flipV="1">
              <a:off x="3037" y="3490"/>
              <a:ext cx="193" cy="1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14" name="Line 130"/>
            <p:cNvSpPr>
              <a:spLocks noChangeShapeType="1"/>
            </p:cNvSpPr>
            <p:nvPr/>
          </p:nvSpPr>
          <p:spPr bwMode="auto">
            <a:xfrm>
              <a:off x="3026" y="3498"/>
              <a:ext cx="0" cy="28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77281" name="Text Box 131"/>
            <p:cNvSpPr txBox="1">
              <a:spLocks noChangeArrowheads="1"/>
            </p:cNvSpPr>
            <p:nvPr/>
          </p:nvSpPr>
          <p:spPr bwMode="auto">
            <a:xfrm>
              <a:off x="3242" y="3362"/>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77282" name="Text Box 132"/>
            <p:cNvSpPr txBox="1">
              <a:spLocks noChangeArrowheads="1"/>
            </p:cNvSpPr>
            <p:nvPr/>
          </p:nvSpPr>
          <p:spPr bwMode="auto">
            <a:xfrm>
              <a:off x="3780" y="3352"/>
              <a:ext cx="351" cy="311"/>
            </a:xfrm>
            <a:prstGeom prst="rect">
              <a:avLst/>
            </a:prstGeom>
            <a:noFill/>
            <a:ln w="9525">
              <a:solidFill>
                <a:srgbClr val="000000"/>
              </a:solidFill>
              <a:miter lim="800000"/>
              <a:headEnd/>
              <a:tailEnd/>
            </a:ln>
          </p:spPr>
          <p:txBody>
            <a:bodyPr lIns="0" rIns="0"/>
            <a:lstStyle/>
            <a:p>
              <a:pPr algn="ctr" eaLnBrk="0" hangingPunct="0"/>
              <a:r>
                <a:rPr kumimoji="0" lang="en-US" altLang="zh-CN" sz="2000" i="1"/>
                <a:t>-p</a:t>
              </a:r>
              <a:r>
                <a:rPr kumimoji="0" lang="en-US" altLang="zh-CN" sz="2000" i="1" baseline="-25000"/>
                <a:t>m</a:t>
              </a:r>
              <a:endParaRPr kumimoji="0" lang="en-US" altLang="zh-CN" sz="2000" i="1"/>
            </a:p>
          </p:txBody>
        </p:sp>
        <p:sp>
          <p:nvSpPr>
            <p:cNvPr id="246917" name="AutoShape 133"/>
            <p:cNvSpPr>
              <a:spLocks noChangeArrowheads="1"/>
            </p:cNvSpPr>
            <p:nvPr/>
          </p:nvSpPr>
          <p:spPr bwMode="auto">
            <a:xfrm>
              <a:off x="4503" y="3169"/>
              <a:ext cx="144" cy="136"/>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18" name="Line 134"/>
            <p:cNvSpPr>
              <a:spLocks noChangeShapeType="1"/>
            </p:cNvSpPr>
            <p:nvPr/>
          </p:nvSpPr>
          <p:spPr bwMode="auto">
            <a:xfrm flipV="1">
              <a:off x="4480" y="2964"/>
              <a:ext cx="92"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6919" name="Line 135"/>
            <p:cNvSpPr>
              <a:spLocks noChangeShapeType="1"/>
            </p:cNvSpPr>
            <p:nvPr/>
          </p:nvSpPr>
          <p:spPr bwMode="auto">
            <a:xfrm flipV="1">
              <a:off x="3024" y="2957"/>
              <a:ext cx="186" cy="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20" name="Line 136"/>
            <p:cNvSpPr>
              <a:spLocks noChangeShapeType="1"/>
            </p:cNvSpPr>
            <p:nvPr/>
          </p:nvSpPr>
          <p:spPr bwMode="auto">
            <a:xfrm flipV="1">
              <a:off x="559" y="2980"/>
              <a:ext cx="628" cy="1"/>
            </a:xfrm>
            <a:prstGeom prst="line">
              <a:avLst/>
            </a:prstGeom>
            <a:noFill/>
            <a:ln w="28575">
              <a:solidFill>
                <a:schemeClr val="accent1"/>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6921" name="Line 137"/>
            <p:cNvSpPr>
              <a:spLocks noChangeShapeType="1"/>
            </p:cNvSpPr>
            <p:nvPr/>
          </p:nvSpPr>
          <p:spPr bwMode="auto">
            <a:xfrm rot="16200000" flipH="1">
              <a:off x="3686" y="2891"/>
              <a:ext cx="11" cy="17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push/>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71" name="Rectangle 3"/>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72" name="Rectangle 4"/>
          <p:cNvSpPr>
            <a:spLocks noChangeArrowheads="1"/>
          </p:cNvSpPr>
          <p:nvPr/>
        </p:nvSpPr>
        <p:spPr bwMode="auto">
          <a:xfrm>
            <a:off x="0" y="28432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73" name="Rectangle 5"/>
          <p:cNvSpPr>
            <a:spLocks noChangeArrowheads="1"/>
          </p:cNvSpPr>
          <p:nvPr/>
        </p:nvSpPr>
        <p:spPr bwMode="auto">
          <a:xfrm>
            <a:off x="0" y="3209925"/>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74" name="Rectangle 6"/>
          <p:cNvSpPr>
            <a:spLocks noChangeArrowheads="1"/>
          </p:cNvSpPr>
          <p:nvPr/>
        </p:nvSpPr>
        <p:spPr bwMode="auto">
          <a:xfrm>
            <a:off x="0" y="32766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6375" name="Text Box 7"/>
          <p:cNvSpPr txBox="1">
            <a:spLocks noChangeArrowheads="1"/>
          </p:cNvSpPr>
          <p:nvPr/>
        </p:nvSpPr>
        <p:spPr bwMode="auto">
          <a:xfrm>
            <a:off x="611188" y="1196975"/>
            <a:ext cx="6553200" cy="579438"/>
          </a:xfrm>
          <a:prstGeom prst="rect">
            <a:avLst/>
          </a:prstGeom>
          <a:noFill/>
          <a:ln w="9525">
            <a:noFill/>
            <a:miter lim="800000"/>
            <a:headEnd/>
            <a:tailEnd/>
          </a:ln>
          <a:effectLst/>
        </p:spPr>
        <p:txBody>
          <a:bodyPr>
            <a:spAutoFit/>
          </a:bodyPr>
          <a:lstStyle/>
          <a:p>
            <a:pPr>
              <a:defRPr/>
            </a:pPr>
            <a:r>
              <a:rPr lang="en-US" altLang="zh-CN" sz="3200">
                <a:solidFill>
                  <a:schemeClr val="accent2"/>
                </a:solidFill>
                <a:effectLst>
                  <a:outerShdw blurRad="38100" dist="38100" dir="2700000" algn="tl">
                    <a:srgbClr val="C0C0C0"/>
                  </a:outerShdw>
                </a:effectLst>
              </a:rPr>
              <a:t>3</a:t>
            </a:r>
            <a:r>
              <a:rPr lang="zh-CN" altLang="en-US" sz="3200">
                <a:solidFill>
                  <a:schemeClr val="accent2"/>
                </a:solidFill>
                <a:effectLst>
                  <a:outerShdw blurRad="38100" dist="38100" dir="2700000" algn="tl">
                    <a:srgbClr val="C0C0C0"/>
                  </a:outerShdw>
                </a:effectLst>
              </a:rPr>
              <a:t>、并行程序设计法</a:t>
            </a:r>
          </a:p>
        </p:txBody>
      </p:sp>
      <p:sp>
        <p:nvSpPr>
          <p:cNvPr id="186376" name="Text Box 8"/>
          <p:cNvSpPr txBox="1">
            <a:spLocks noChangeArrowheads="1"/>
          </p:cNvSpPr>
          <p:nvPr/>
        </p:nvSpPr>
        <p:spPr bwMode="auto">
          <a:xfrm>
            <a:off x="1023938" y="2297113"/>
            <a:ext cx="714851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数字控制器 </a:t>
            </a:r>
            <a:r>
              <a:rPr lang="en-US" altLang="zh-CN">
                <a:effectLst>
                  <a:outerShdw blurRad="38100" dist="38100" dir="2700000" algn="tl">
                    <a:srgbClr val="C0C0C0"/>
                  </a:outerShdw>
                </a:effectLst>
              </a:rPr>
              <a:t>D(z) </a:t>
            </a:r>
            <a:r>
              <a:rPr lang="zh-CN" altLang="en-US">
                <a:effectLst>
                  <a:outerShdw blurRad="38100" dist="38100" dir="2700000" algn="tl">
                    <a:srgbClr val="C0C0C0"/>
                  </a:outerShdw>
                </a:effectLst>
              </a:rPr>
              <a:t>表示为部分分式的形式：</a:t>
            </a:r>
          </a:p>
        </p:txBody>
      </p:sp>
      <p:sp>
        <p:nvSpPr>
          <p:cNvPr id="186378" name="Rectangle 1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3906" name="Object 9"/>
          <p:cNvGraphicFramePr>
            <a:graphicFrameLocks noChangeAspect="1"/>
          </p:cNvGraphicFramePr>
          <p:nvPr/>
        </p:nvGraphicFramePr>
        <p:xfrm>
          <a:off x="1187450" y="3141663"/>
          <a:ext cx="6767513" cy="1000125"/>
        </p:xfrm>
        <a:graphic>
          <a:graphicData uri="http://schemas.openxmlformats.org/presentationml/2006/ole">
            <mc:AlternateContent xmlns:mc="http://schemas.openxmlformats.org/markup-compatibility/2006">
              <mc:Choice xmlns:v="urn:schemas-microsoft-com:vml" Requires="v">
                <p:oleObj spid="_x0000_s123919" name="Equation" r:id="rId3" imgW="3098800" imgH="457200" progId="Equation.DSMT4">
                  <p:embed/>
                </p:oleObj>
              </mc:Choice>
              <mc:Fallback>
                <p:oleObj name="Equation" r:id="rId3" imgW="3098800" imgH="457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141663"/>
                        <a:ext cx="6767513"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07" name="Text Box 15"/>
          <p:cNvSpPr txBox="1">
            <a:spLocks noChangeArrowheads="1"/>
          </p:cNvSpPr>
          <p:nvPr/>
        </p:nvSpPr>
        <p:spPr bwMode="auto">
          <a:xfrm>
            <a:off x="1095375" y="1555750"/>
            <a:ext cx="1604963"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令</a:t>
            </a:r>
          </a:p>
        </p:txBody>
      </p:sp>
      <p:sp>
        <p:nvSpPr>
          <p:cNvPr id="187409" name="Rectangle 17"/>
          <p:cNvSpPr>
            <a:spLocks noChangeArrowheads="1"/>
          </p:cNvSpPr>
          <p:nvPr/>
        </p:nvSpPr>
        <p:spPr bwMode="auto">
          <a:xfrm>
            <a:off x="0" y="26050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4930" name="Object 16"/>
          <p:cNvGraphicFramePr>
            <a:graphicFrameLocks noChangeAspect="1"/>
          </p:cNvGraphicFramePr>
          <p:nvPr/>
        </p:nvGraphicFramePr>
        <p:xfrm>
          <a:off x="2411413" y="1341438"/>
          <a:ext cx="3311525" cy="3236912"/>
        </p:xfrm>
        <a:graphic>
          <a:graphicData uri="http://schemas.openxmlformats.org/presentationml/2006/ole">
            <mc:AlternateContent xmlns:mc="http://schemas.openxmlformats.org/markup-compatibility/2006">
              <mc:Choice xmlns:v="urn:schemas-microsoft-com:vml" Requires="v">
                <p:oleObj spid="_x0000_s124956" name="Equation" r:id="rId3" imgW="1689100" imgH="1651000" progId="Equation.DSMT4">
                  <p:embed/>
                </p:oleObj>
              </mc:Choice>
              <mc:Fallback>
                <p:oleObj name="Equation" r:id="rId3" imgW="1689100" imgH="16510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341438"/>
                        <a:ext cx="3311525" cy="323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10" name="Text Box 18"/>
          <p:cNvSpPr txBox="1">
            <a:spLocks noChangeArrowheads="1"/>
          </p:cNvSpPr>
          <p:nvPr/>
        </p:nvSpPr>
        <p:spPr bwMode="auto">
          <a:xfrm>
            <a:off x="1166813" y="5156200"/>
            <a:ext cx="21812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则有</a:t>
            </a:r>
          </a:p>
        </p:txBody>
      </p:sp>
      <p:sp>
        <p:nvSpPr>
          <p:cNvPr id="187412" name="Rectangle 2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4931" name="Object 19"/>
          <p:cNvGraphicFramePr>
            <a:graphicFrameLocks noChangeAspect="1"/>
          </p:cNvGraphicFramePr>
          <p:nvPr/>
        </p:nvGraphicFramePr>
        <p:xfrm>
          <a:off x="2268538" y="5157788"/>
          <a:ext cx="4967287" cy="541337"/>
        </p:xfrm>
        <a:graphic>
          <a:graphicData uri="http://schemas.openxmlformats.org/presentationml/2006/ole">
            <mc:AlternateContent xmlns:mc="http://schemas.openxmlformats.org/markup-compatibility/2006">
              <mc:Choice xmlns:v="urn:schemas-microsoft-com:vml" Requires="v">
                <p:oleObj spid="_x0000_s124957" name="Equation" r:id="rId5" imgW="2095500" imgH="228600" progId="Equation.DSMT4">
                  <p:embed/>
                </p:oleObj>
              </mc:Choice>
              <mc:Fallback>
                <p:oleObj name="Equation" r:id="rId5" imgW="2095500" imgH="2286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157788"/>
                        <a:ext cx="4967287"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8419" name="Rectangle 3"/>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8420" name="Rectangle 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8421" name="Rectangle 5"/>
          <p:cNvSpPr>
            <a:spLocks noChangeArrowheads="1"/>
          </p:cNvSpPr>
          <p:nvPr/>
        </p:nvSpPr>
        <p:spPr bwMode="auto">
          <a:xfrm>
            <a:off x="0" y="3352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8422" name="Rectangle 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88423" name="Text Box 7"/>
          <p:cNvSpPr txBox="1">
            <a:spLocks noChangeArrowheads="1"/>
          </p:cNvSpPr>
          <p:nvPr/>
        </p:nvSpPr>
        <p:spPr bwMode="auto">
          <a:xfrm>
            <a:off x="1311275" y="1576388"/>
            <a:ext cx="693261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写成差分方程的形式为</a:t>
            </a:r>
            <a:r>
              <a:rPr lang="en-US" altLang="zh-CN">
                <a:solidFill>
                  <a:srgbClr val="BE2C14"/>
                </a:solidFill>
                <a:effectLst>
                  <a:outerShdw blurRad="38100" dist="38100" dir="2700000" algn="tl">
                    <a:srgbClr val="C0C0C0"/>
                  </a:outerShdw>
                </a:effectLst>
              </a:rPr>
              <a:t>:</a:t>
            </a:r>
          </a:p>
        </p:txBody>
      </p:sp>
      <p:sp>
        <p:nvSpPr>
          <p:cNvPr id="188424" name="Rectangle 8"/>
          <p:cNvSpPr>
            <a:spLocks noChangeArrowheads="1"/>
          </p:cNvSpPr>
          <p:nvPr/>
        </p:nvSpPr>
        <p:spPr bwMode="auto">
          <a:xfrm>
            <a:off x="0" y="3195638"/>
            <a:ext cx="9144000" cy="0"/>
          </a:xfrm>
          <a:prstGeom prst="rect">
            <a:avLst/>
          </a:prstGeom>
          <a:noFill/>
          <a:ln w="9525">
            <a:noFill/>
            <a:miter lim="800000"/>
            <a:headEnd/>
            <a:tailEnd/>
          </a:ln>
          <a:effectLst/>
        </p:spPr>
        <p:txBody>
          <a:bodyPr wrap="none" anchor="ctr">
            <a:spAutoFit/>
          </a:bodyPr>
          <a:lstStyle/>
          <a:p>
            <a:pPr algn="ctr">
              <a:defRPr/>
            </a:pPr>
            <a:endParaRPr lang="zh-CN" altLang="zh-CN">
              <a:effectLst>
                <a:outerShdw blurRad="38100" dist="38100" dir="2700000" algn="tl">
                  <a:srgbClr val="C0C0C0"/>
                </a:outerShdw>
              </a:effectLst>
            </a:endParaRPr>
          </a:p>
        </p:txBody>
      </p:sp>
      <p:sp>
        <p:nvSpPr>
          <p:cNvPr id="188427"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5954" name="Object 10"/>
          <p:cNvGraphicFramePr>
            <a:graphicFrameLocks noChangeAspect="1"/>
          </p:cNvGraphicFramePr>
          <p:nvPr/>
        </p:nvGraphicFramePr>
        <p:xfrm>
          <a:off x="2051050" y="2205038"/>
          <a:ext cx="4681538" cy="547687"/>
        </p:xfrm>
        <a:graphic>
          <a:graphicData uri="http://schemas.openxmlformats.org/presentationml/2006/ole">
            <mc:AlternateContent xmlns:mc="http://schemas.openxmlformats.org/markup-compatibility/2006">
              <mc:Choice xmlns:v="urn:schemas-microsoft-com:vml" Requires="v">
                <p:oleObj spid="_x0000_s125980" name="Equation" r:id="rId3" imgW="1955800" imgH="228600" progId="Equation.DSMT4">
                  <p:embed/>
                </p:oleObj>
              </mc:Choice>
              <mc:Fallback>
                <p:oleObj name="Equation" r:id="rId3" imgW="1955800" imgH="2286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205038"/>
                        <a:ext cx="4681538"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8428" name="Text Box 12"/>
          <p:cNvSpPr txBox="1">
            <a:spLocks noChangeArrowheads="1"/>
          </p:cNvSpPr>
          <p:nvPr/>
        </p:nvSpPr>
        <p:spPr bwMode="auto">
          <a:xfrm>
            <a:off x="1384300" y="3140075"/>
            <a:ext cx="1963738"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其中</a:t>
            </a:r>
          </a:p>
        </p:txBody>
      </p:sp>
      <p:sp>
        <p:nvSpPr>
          <p:cNvPr id="188430" name="Rectangle 14"/>
          <p:cNvSpPr>
            <a:spLocks noChangeArrowheads="1"/>
          </p:cNvSpPr>
          <p:nvPr/>
        </p:nvSpPr>
        <p:spPr bwMode="auto">
          <a:xfrm>
            <a:off x="0" y="2957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25955" name="Object 13"/>
          <p:cNvGraphicFramePr>
            <a:graphicFrameLocks noChangeAspect="1"/>
          </p:cNvGraphicFramePr>
          <p:nvPr/>
        </p:nvGraphicFramePr>
        <p:xfrm>
          <a:off x="2411413" y="3141663"/>
          <a:ext cx="4895850" cy="2363787"/>
        </p:xfrm>
        <a:graphic>
          <a:graphicData uri="http://schemas.openxmlformats.org/presentationml/2006/ole">
            <mc:AlternateContent xmlns:mc="http://schemas.openxmlformats.org/markup-compatibility/2006">
              <mc:Choice xmlns:v="urn:schemas-microsoft-com:vml" Requires="v">
                <p:oleObj spid="_x0000_s125981" name="Equation" r:id="rId5" imgW="1955800" imgH="939800" progId="Equation.DSMT4">
                  <p:embed/>
                </p:oleObj>
              </mc:Choice>
              <mc:Fallback>
                <p:oleObj name="Equation" r:id="rId5" imgW="1955800" imgH="939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141663"/>
                        <a:ext cx="4895850" cy="2363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53"/>
          <p:cNvGraphicFramePr>
            <a:graphicFrameLocks noChangeAspect="1"/>
          </p:cNvGraphicFramePr>
          <p:nvPr/>
        </p:nvGraphicFramePr>
        <p:xfrm>
          <a:off x="2916238" y="1104900"/>
          <a:ext cx="3024187" cy="1460500"/>
        </p:xfrm>
        <a:graphic>
          <a:graphicData uri="http://schemas.openxmlformats.org/presentationml/2006/ole">
            <mc:AlternateContent xmlns:mc="http://schemas.openxmlformats.org/markup-compatibility/2006">
              <mc:Choice xmlns:v="urn:schemas-microsoft-com:vml" Requires="v">
                <p:oleObj spid="_x0000_s126991" name="Equation" r:id="rId3" imgW="1955800" imgH="939800" progId="Equation.DSMT4">
                  <p:embed/>
                </p:oleObj>
              </mc:Choice>
              <mc:Fallback>
                <p:oleObj name="Equation" r:id="rId3" imgW="1955800" imgH="939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104900"/>
                        <a:ext cx="3024187" cy="1460500"/>
                      </a:xfrm>
                      <a:prstGeom prst="rect">
                        <a:avLst/>
                      </a:prstGeom>
                      <a:solidFill>
                        <a:srgbClr val="CCFFCC"/>
                      </a:solidFill>
                    </p:spPr>
                  </p:pic>
                </p:oleObj>
              </mc:Fallback>
            </mc:AlternateContent>
          </a:graphicData>
        </a:graphic>
      </p:graphicFrame>
      <p:grpSp>
        <p:nvGrpSpPr>
          <p:cNvPr id="126979" name="Group 56"/>
          <p:cNvGrpSpPr>
            <a:grpSpLocks/>
          </p:cNvGrpSpPr>
          <p:nvPr/>
        </p:nvGrpSpPr>
        <p:grpSpPr bwMode="auto">
          <a:xfrm>
            <a:off x="395288" y="2636838"/>
            <a:ext cx="8137525" cy="3816350"/>
            <a:chOff x="385" y="1706"/>
            <a:chExt cx="5126" cy="2404"/>
          </a:xfrm>
        </p:grpSpPr>
        <p:sp>
          <p:nvSpPr>
            <p:cNvPr id="126980" name="Text Box 6"/>
            <p:cNvSpPr txBox="1">
              <a:spLocks noChangeArrowheads="1"/>
            </p:cNvSpPr>
            <p:nvPr/>
          </p:nvSpPr>
          <p:spPr bwMode="auto">
            <a:xfrm>
              <a:off x="5082" y="2390"/>
              <a:ext cx="326" cy="413"/>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a:t>(</a:t>
              </a:r>
              <a:r>
                <a:rPr kumimoji="0" lang="en-US" altLang="zh-CN" sz="2000" i="1"/>
                <a:t>z</a:t>
              </a:r>
              <a:r>
                <a:rPr kumimoji="0" lang="en-US" altLang="zh-CN" sz="2000"/>
                <a:t>)</a:t>
              </a:r>
            </a:p>
            <a:p>
              <a:pPr algn="just" eaLnBrk="0" hangingPunct="0"/>
              <a:r>
                <a:rPr kumimoji="0" lang="en-US" altLang="zh-CN" sz="2000" i="1"/>
                <a:t>u</a:t>
              </a:r>
              <a:r>
                <a:rPr kumimoji="0" lang="en-US" altLang="zh-CN" sz="2000"/>
                <a:t>(</a:t>
              </a:r>
              <a:r>
                <a:rPr kumimoji="0" lang="en-US" altLang="zh-CN" sz="2000" i="1"/>
                <a:t>k</a:t>
              </a:r>
              <a:r>
                <a:rPr kumimoji="0" lang="en-US" altLang="zh-CN" sz="2000"/>
                <a:t>)</a:t>
              </a:r>
            </a:p>
          </p:txBody>
        </p:sp>
        <p:sp>
          <p:nvSpPr>
            <p:cNvPr id="126981" name="Text Box 7"/>
            <p:cNvSpPr txBox="1">
              <a:spLocks noChangeArrowheads="1"/>
            </p:cNvSpPr>
            <p:nvPr/>
          </p:nvSpPr>
          <p:spPr bwMode="auto">
            <a:xfrm>
              <a:off x="403" y="1706"/>
              <a:ext cx="345" cy="405"/>
            </a:xfrm>
            <a:prstGeom prst="rect">
              <a:avLst/>
            </a:prstGeom>
            <a:noFill/>
            <a:ln w="9525">
              <a:noFill/>
              <a:miter lim="800000"/>
              <a:headEnd/>
              <a:tailEnd/>
            </a:ln>
          </p:spPr>
          <p:txBody>
            <a:bodyPr lIns="0" tIns="0" rIns="0" bIns="0"/>
            <a:lstStyle/>
            <a:p>
              <a:pPr algn="just" eaLnBrk="0" hangingPunct="0"/>
              <a:r>
                <a:rPr kumimoji="0" lang="en-US" altLang="zh-CN" sz="2000" i="1"/>
                <a:t>E</a:t>
              </a:r>
              <a:r>
                <a:rPr kumimoji="0" lang="en-US" altLang="zh-CN" sz="2000"/>
                <a:t>(</a:t>
              </a:r>
              <a:r>
                <a:rPr kumimoji="0" lang="en-US" altLang="zh-CN" sz="2000" i="1"/>
                <a:t>z</a:t>
              </a:r>
              <a:r>
                <a:rPr kumimoji="0" lang="en-US" altLang="zh-CN" sz="2000"/>
                <a:t>)</a:t>
              </a:r>
            </a:p>
            <a:p>
              <a:pPr algn="just" eaLnBrk="0" hangingPunct="0"/>
              <a:r>
                <a:rPr kumimoji="0" lang="en-US" altLang="zh-CN" sz="2000" i="1"/>
                <a:t>e</a:t>
              </a:r>
              <a:r>
                <a:rPr kumimoji="0" lang="en-US" altLang="zh-CN" sz="2000"/>
                <a:t>(</a:t>
              </a:r>
              <a:r>
                <a:rPr kumimoji="0" lang="en-US" altLang="zh-CN" sz="2000" i="1"/>
                <a:t>k</a:t>
              </a:r>
              <a:r>
                <a:rPr kumimoji="0" lang="en-US" altLang="zh-CN" sz="2000"/>
                <a:t>)</a:t>
              </a:r>
            </a:p>
          </p:txBody>
        </p:sp>
        <p:sp>
          <p:nvSpPr>
            <p:cNvPr id="10248" name="Line 8"/>
            <p:cNvSpPr>
              <a:spLocks noChangeShapeType="1"/>
            </p:cNvSpPr>
            <p:nvPr/>
          </p:nvSpPr>
          <p:spPr bwMode="auto">
            <a:xfrm>
              <a:off x="1172" y="1906"/>
              <a:ext cx="43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26983" name="Text Box 9"/>
            <p:cNvSpPr txBox="1">
              <a:spLocks noChangeArrowheads="1"/>
            </p:cNvSpPr>
            <p:nvPr/>
          </p:nvSpPr>
          <p:spPr bwMode="auto">
            <a:xfrm>
              <a:off x="1612" y="3216"/>
              <a:ext cx="503" cy="275"/>
            </a:xfrm>
            <a:prstGeom prst="rect">
              <a:avLst/>
            </a:prstGeom>
            <a:noFill/>
            <a:ln w="9525">
              <a:solidFill>
                <a:srgbClr val="000000"/>
              </a:solidFill>
              <a:miter lim="800000"/>
              <a:headEnd/>
              <a:tailEnd/>
            </a:ln>
          </p:spPr>
          <p:txBody>
            <a:bodyPr/>
            <a:lstStyle/>
            <a:p>
              <a:pPr algn="ctr" eaLnBrk="0" hangingPunct="0"/>
              <a:r>
                <a:rPr kumimoji="0" lang="en-US" altLang="zh-CN" sz="2000" i="1"/>
                <a:t>k</a:t>
              </a:r>
              <a:r>
                <a:rPr kumimoji="0" lang="en-US" altLang="zh-CN" sz="2000" i="1" baseline="-25000"/>
                <a:t>n</a:t>
              </a:r>
              <a:endParaRPr kumimoji="0" lang="en-US" altLang="zh-CN" sz="2000" i="1"/>
            </a:p>
          </p:txBody>
        </p:sp>
        <p:sp>
          <p:nvSpPr>
            <p:cNvPr id="126984" name="Text Box 10"/>
            <p:cNvSpPr txBox="1">
              <a:spLocks noChangeArrowheads="1"/>
            </p:cNvSpPr>
            <p:nvPr/>
          </p:nvSpPr>
          <p:spPr bwMode="auto">
            <a:xfrm>
              <a:off x="1612" y="1758"/>
              <a:ext cx="503" cy="275"/>
            </a:xfrm>
            <a:prstGeom prst="rect">
              <a:avLst/>
            </a:prstGeom>
            <a:noFill/>
            <a:ln w="9525">
              <a:solidFill>
                <a:srgbClr val="000000"/>
              </a:solidFill>
              <a:miter lim="800000"/>
              <a:headEnd/>
              <a:tailEnd/>
            </a:ln>
          </p:spPr>
          <p:txBody>
            <a:bodyPr/>
            <a:lstStyle/>
            <a:p>
              <a:pPr algn="ctr" eaLnBrk="0" hangingPunct="0"/>
              <a:r>
                <a:rPr kumimoji="0" lang="en-US" altLang="zh-CN" sz="2000" i="1"/>
                <a:t>k</a:t>
              </a:r>
              <a:r>
                <a:rPr kumimoji="0" lang="en-US" altLang="zh-CN" sz="2000" baseline="-25000"/>
                <a:t>1</a:t>
              </a:r>
              <a:endParaRPr kumimoji="0" lang="en-US" altLang="zh-CN" sz="2000"/>
            </a:p>
          </p:txBody>
        </p:sp>
        <p:sp>
          <p:nvSpPr>
            <p:cNvPr id="126985" name="Text Box 11"/>
            <p:cNvSpPr txBox="1">
              <a:spLocks noChangeArrowheads="1"/>
            </p:cNvSpPr>
            <p:nvPr/>
          </p:nvSpPr>
          <p:spPr bwMode="auto">
            <a:xfrm>
              <a:off x="1612" y="2418"/>
              <a:ext cx="503" cy="274"/>
            </a:xfrm>
            <a:prstGeom prst="rect">
              <a:avLst/>
            </a:prstGeom>
            <a:noFill/>
            <a:ln w="9525">
              <a:solidFill>
                <a:srgbClr val="000000"/>
              </a:solidFill>
              <a:miter lim="800000"/>
              <a:headEnd/>
              <a:tailEnd/>
            </a:ln>
          </p:spPr>
          <p:txBody>
            <a:bodyPr/>
            <a:lstStyle/>
            <a:p>
              <a:pPr algn="ctr" eaLnBrk="0" hangingPunct="0"/>
              <a:r>
                <a:rPr kumimoji="0" lang="en-US" altLang="zh-CN" sz="2000" i="1"/>
                <a:t>k</a:t>
              </a:r>
              <a:r>
                <a:rPr kumimoji="0" lang="en-US" altLang="zh-CN" sz="2000" baseline="-25000"/>
                <a:t>2</a:t>
              </a:r>
              <a:endParaRPr kumimoji="0" lang="en-US" altLang="zh-CN" sz="2000"/>
            </a:p>
          </p:txBody>
        </p:sp>
        <p:sp>
          <p:nvSpPr>
            <p:cNvPr id="126986" name="Text Box 12"/>
            <p:cNvSpPr txBox="1">
              <a:spLocks noChangeArrowheads="1"/>
            </p:cNvSpPr>
            <p:nvPr/>
          </p:nvSpPr>
          <p:spPr bwMode="auto">
            <a:xfrm>
              <a:off x="3761" y="2089"/>
              <a:ext cx="503" cy="276"/>
            </a:xfrm>
            <a:prstGeom prst="rect">
              <a:avLst/>
            </a:prstGeom>
            <a:noFill/>
            <a:ln w="9525">
              <a:solidFill>
                <a:srgbClr val="000000"/>
              </a:solidFill>
              <a:miter lim="800000"/>
              <a:headEnd/>
              <a:tailEnd/>
            </a:ln>
          </p:spPr>
          <p:txBody>
            <a:bodyPr/>
            <a:lstStyle/>
            <a:p>
              <a:pPr algn="ctr" eaLnBrk="0" hangingPunct="0"/>
              <a:r>
                <a:rPr kumimoji="0" lang="en-US" altLang="zh-CN" sz="2000" i="1"/>
                <a:t>-p</a:t>
              </a:r>
              <a:r>
                <a:rPr kumimoji="0" lang="en-US" altLang="zh-CN" sz="2000" baseline="-25000"/>
                <a:t>1</a:t>
              </a:r>
              <a:endParaRPr kumimoji="0" lang="en-US" altLang="zh-CN" sz="2000"/>
            </a:p>
          </p:txBody>
        </p:sp>
        <p:sp>
          <p:nvSpPr>
            <p:cNvPr id="126987" name="Text Box 13"/>
            <p:cNvSpPr txBox="1">
              <a:spLocks noChangeArrowheads="1"/>
            </p:cNvSpPr>
            <p:nvPr/>
          </p:nvSpPr>
          <p:spPr bwMode="auto">
            <a:xfrm>
              <a:off x="3750" y="2731"/>
              <a:ext cx="503" cy="275"/>
            </a:xfrm>
            <a:prstGeom prst="rect">
              <a:avLst/>
            </a:prstGeom>
            <a:noFill/>
            <a:ln w="9525">
              <a:solidFill>
                <a:srgbClr val="000000"/>
              </a:solidFill>
              <a:miter lim="800000"/>
              <a:headEnd/>
              <a:tailEnd/>
            </a:ln>
          </p:spPr>
          <p:txBody>
            <a:bodyPr/>
            <a:lstStyle/>
            <a:p>
              <a:pPr algn="ctr" eaLnBrk="0" hangingPunct="0"/>
              <a:r>
                <a:rPr kumimoji="0" lang="en-US" altLang="zh-CN" sz="2000" i="1"/>
                <a:t>-p</a:t>
              </a:r>
              <a:r>
                <a:rPr kumimoji="0" lang="en-US" altLang="zh-CN" sz="2000" baseline="-25000"/>
                <a:t>2</a:t>
              </a:r>
              <a:endParaRPr kumimoji="0" lang="en-US" altLang="zh-CN" sz="2000"/>
            </a:p>
          </p:txBody>
        </p:sp>
        <p:sp>
          <p:nvSpPr>
            <p:cNvPr id="126988" name="Text Box 14"/>
            <p:cNvSpPr txBox="1">
              <a:spLocks noChangeArrowheads="1"/>
            </p:cNvSpPr>
            <p:nvPr/>
          </p:nvSpPr>
          <p:spPr bwMode="auto">
            <a:xfrm>
              <a:off x="3771" y="3573"/>
              <a:ext cx="503" cy="276"/>
            </a:xfrm>
            <a:prstGeom prst="rect">
              <a:avLst/>
            </a:prstGeom>
            <a:noFill/>
            <a:ln w="9525">
              <a:solidFill>
                <a:srgbClr val="000000"/>
              </a:solidFill>
              <a:miter lim="800000"/>
              <a:headEnd/>
              <a:tailEnd/>
            </a:ln>
          </p:spPr>
          <p:txBody>
            <a:bodyPr/>
            <a:lstStyle/>
            <a:p>
              <a:pPr algn="ctr" eaLnBrk="0" hangingPunct="0"/>
              <a:r>
                <a:rPr kumimoji="0" lang="en-US" altLang="zh-CN" sz="2000" i="1"/>
                <a:t>-p</a:t>
              </a:r>
              <a:r>
                <a:rPr kumimoji="0" lang="en-US" altLang="zh-CN" sz="2000" i="1" baseline="-25000"/>
                <a:t>n</a:t>
              </a:r>
              <a:endParaRPr kumimoji="0" lang="en-US" altLang="zh-CN" sz="2000" i="1"/>
            </a:p>
          </p:txBody>
        </p:sp>
        <p:sp>
          <p:nvSpPr>
            <p:cNvPr id="126989" name="Text Box 15"/>
            <p:cNvSpPr txBox="1">
              <a:spLocks noChangeArrowheads="1"/>
            </p:cNvSpPr>
            <p:nvPr/>
          </p:nvSpPr>
          <p:spPr bwMode="auto">
            <a:xfrm>
              <a:off x="2901" y="3573"/>
              <a:ext cx="503" cy="276"/>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6990" name="Text Box 16"/>
            <p:cNvSpPr txBox="1">
              <a:spLocks noChangeArrowheads="1"/>
            </p:cNvSpPr>
            <p:nvPr/>
          </p:nvSpPr>
          <p:spPr bwMode="auto">
            <a:xfrm>
              <a:off x="2912" y="2731"/>
              <a:ext cx="503" cy="275"/>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6991" name="Text Box 17"/>
            <p:cNvSpPr txBox="1">
              <a:spLocks noChangeArrowheads="1"/>
            </p:cNvSpPr>
            <p:nvPr/>
          </p:nvSpPr>
          <p:spPr bwMode="auto">
            <a:xfrm>
              <a:off x="2912" y="2089"/>
              <a:ext cx="503" cy="276"/>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0258" name="Line 18"/>
            <p:cNvSpPr>
              <a:spLocks noChangeShapeType="1"/>
            </p:cNvSpPr>
            <p:nvPr/>
          </p:nvSpPr>
          <p:spPr bwMode="auto">
            <a:xfrm flipV="1">
              <a:off x="2115" y="1906"/>
              <a:ext cx="388"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59" name="AutoShape 19"/>
            <p:cNvSpPr>
              <a:spLocks noChangeArrowheads="1"/>
            </p:cNvSpPr>
            <p:nvPr/>
          </p:nvSpPr>
          <p:spPr bwMode="auto">
            <a:xfrm>
              <a:off x="2523" y="1850"/>
              <a:ext cx="168" cy="132"/>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0" name="Line 20"/>
            <p:cNvSpPr>
              <a:spLocks noChangeShapeType="1"/>
            </p:cNvSpPr>
            <p:nvPr/>
          </p:nvSpPr>
          <p:spPr bwMode="auto">
            <a:xfrm>
              <a:off x="2692" y="1908"/>
              <a:ext cx="2190"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1" name="Line 21"/>
            <p:cNvSpPr>
              <a:spLocks noChangeShapeType="1"/>
            </p:cNvSpPr>
            <p:nvPr/>
          </p:nvSpPr>
          <p:spPr bwMode="auto">
            <a:xfrm flipV="1">
              <a:off x="2618" y="1989"/>
              <a:ext cx="0" cy="24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62" name="Line 22"/>
            <p:cNvSpPr>
              <a:spLocks noChangeShapeType="1"/>
            </p:cNvSpPr>
            <p:nvPr/>
          </p:nvSpPr>
          <p:spPr bwMode="auto">
            <a:xfrm>
              <a:off x="2618" y="2228"/>
              <a:ext cx="273"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3" name="Line 23"/>
            <p:cNvSpPr>
              <a:spLocks noChangeShapeType="1"/>
            </p:cNvSpPr>
            <p:nvPr/>
          </p:nvSpPr>
          <p:spPr bwMode="auto">
            <a:xfrm flipH="1" flipV="1">
              <a:off x="3415" y="2228"/>
              <a:ext cx="335" cy="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64" name="Line 24"/>
            <p:cNvSpPr>
              <a:spLocks noChangeShapeType="1"/>
            </p:cNvSpPr>
            <p:nvPr/>
          </p:nvSpPr>
          <p:spPr bwMode="auto">
            <a:xfrm flipH="1">
              <a:off x="4264" y="2231"/>
              <a:ext cx="251"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65" name="Line 25"/>
            <p:cNvSpPr>
              <a:spLocks noChangeShapeType="1"/>
            </p:cNvSpPr>
            <p:nvPr/>
          </p:nvSpPr>
          <p:spPr bwMode="auto">
            <a:xfrm flipH="1">
              <a:off x="4515" y="1906"/>
              <a:ext cx="0" cy="32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6" name="Line 26"/>
            <p:cNvSpPr>
              <a:spLocks noChangeShapeType="1"/>
            </p:cNvSpPr>
            <p:nvPr/>
          </p:nvSpPr>
          <p:spPr bwMode="auto">
            <a:xfrm>
              <a:off x="1234" y="1915"/>
              <a:ext cx="0" cy="141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7" name="Line 27"/>
            <p:cNvSpPr>
              <a:spLocks noChangeShapeType="1"/>
            </p:cNvSpPr>
            <p:nvPr/>
          </p:nvSpPr>
          <p:spPr bwMode="auto">
            <a:xfrm>
              <a:off x="1234" y="2558"/>
              <a:ext cx="37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68" name="AutoShape 28"/>
            <p:cNvSpPr>
              <a:spLocks noChangeArrowheads="1"/>
            </p:cNvSpPr>
            <p:nvPr/>
          </p:nvSpPr>
          <p:spPr bwMode="auto">
            <a:xfrm>
              <a:off x="2534" y="2474"/>
              <a:ext cx="168" cy="14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69" name="AutoShape 29"/>
            <p:cNvSpPr>
              <a:spLocks noChangeArrowheads="1"/>
            </p:cNvSpPr>
            <p:nvPr/>
          </p:nvSpPr>
          <p:spPr bwMode="auto">
            <a:xfrm>
              <a:off x="2534" y="3273"/>
              <a:ext cx="178" cy="140"/>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70" name="Line 30"/>
            <p:cNvSpPr>
              <a:spLocks noChangeShapeType="1"/>
            </p:cNvSpPr>
            <p:nvPr/>
          </p:nvSpPr>
          <p:spPr bwMode="auto">
            <a:xfrm>
              <a:off x="1234" y="3346"/>
              <a:ext cx="37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1" name="Line 31"/>
            <p:cNvSpPr>
              <a:spLocks noChangeShapeType="1"/>
            </p:cNvSpPr>
            <p:nvPr/>
          </p:nvSpPr>
          <p:spPr bwMode="auto">
            <a:xfrm>
              <a:off x="2712" y="2547"/>
              <a:ext cx="2074"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2" name="Line 32"/>
            <p:cNvSpPr>
              <a:spLocks noChangeShapeType="1"/>
            </p:cNvSpPr>
            <p:nvPr/>
          </p:nvSpPr>
          <p:spPr bwMode="auto">
            <a:xfrm>
              <a:off x="4505" y="2547"/>
              <a:ext cx="0" cy="29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73" name="Line 33"/>
            <p:cNvSpPr>
              <a:spLocks noChangeShapeType="1"/>
            </p:cNvSpPr>
            <p:nvPr/>
          </p:nvSpPr>
          <p:spPr bwMode="auto">
            <a:xfrm flipH="1">
              <a:off x="4253" y="2862"/>
              <a:ext cx="25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4" name="Line 34"/>
            <p:cNvSpPr>
              <a:spLocks noChangeShapeType="1"/>
            </p:cNvSpPr>
            <p:nvPr/>
          </p:nvSpPr>
          <p:spPr bwMode="auto">
            <a:xfrm flipV="1">
              <a:off x="2618" y="2622"/>
              <a:ext cx="0" cy="24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5" name="Line 35"/>
            <p:cNvSpPr>
              <a:spLocks noChangeShapeType="1"/>
            </p:cNvSpPr>
            <p:nvPr/>
          </p:nvSpPr>
          <p:spPr bwMode="auto">
            <a:xfrm>
              <a:off x="2723" y="3348"/>
              <a:ext cx="2159" cy="0"/>
            </a:xfrm>
            <a:prstGeom prst="line">
              <a:avLst/>
            </a:prstGeom>
            <a:noFill/>
            <a:ln w="9525">
              <a:solidFill>
                <a:srgbClr val="000000"/>
              </a:solidFill>
              <a:round/>
              <a:headEnd/>
              <a:tailEnd type="none" w="sm" len="lg"/>
            </a:ln>
          </p:spPr>
          <p:txBody>
            <a:bodyPr/>
            <a:lstStyle/>
            <a:p>
              <a:pPr>
                <a:defRPr/>
              </a:pPr>
              <a:endParaRPr lang="zh-CN" altLang="en-US">
                <a:effectLst>
                  <a:outerShdw blurRad="38100" dist="38100" dir="2700000" algn="tl">
                    <a:srgbClr val="000000">
                      <a:alpha val="43137"/>
                    </a:srgbClr>
                  </a:outerShdw>
                </a:effectLst>
              </a:endParaRPr>
            </a:p>
          </p:txBody>
        </p:sp>
        <p:sp>
          <p:nvSpPr>
            <p:cNvPr id="10276" name="Line 36"/>
            <p:cNvSpPr>
              <a:spLocks noChangeShapeType="1"/>
            </p:cNvSpPr>
            <p:nvPr/>
          </p:nvSpPr>
          <p:spPr bwMode="auto">
            <a:xfrm>
              <a:off x="4526" y="3346"/>
              <a:ext cx="0" cy="36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77" name="Line 37"/>
            <p:cNvSpPr>
              <a:spLocks noChangeShapeType="1"/>
            </p:cNvSpPr>
            <p:nvPr/>
          </p:nvSpPr>
          <p:spPr bwMode="auto">
            <a:xfrm flipH="1">
              <a:off x="4274" y="3713"/>
              <a:ext cx="25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8" name="Line 38"/>
            <p:cNvSpPr>
              <a:spLocks noChangeShapeType="1"/>
            </p:cNvSpPr>
            <p:nvPr/>
          </p:nvSpPr>
          <p:spPr bwMode="auto">
            <a:xfrm flipV="1">
              <a:off x="2618" y="3438"/>
              <a:ext cx="0" cy="275"/>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79" name="Line 39"/>
            <p:cNvSpPr>
              <a:spLocks noChangeShapeType="1"/>
            </p:cNvSpPr>
            <p:nvPr/>
          </p:nvSpPr>
          <p:spPr bwMode="auto">
            <a:xfrm>
              <a:off x="4882" y="1915"/>
              <a:ext cx="1" cy="54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80" name="Line 40"/>
            <p:cNvSpPr>
              <a:spLocks noChangeShapeType="1"/>
            </p:cNvSpPr>
            <p:nvPr/>
          </p:nvSpPr>
          <p:spPr bwMode="auto">
            <a:xfrm flipV="1">
              <a:off x="4882" y="3164"/>
              <a:ext cx="0" cy="18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81" name="Line 41"/>
            <p:cNvSpPr>
              <a:spLocks noChangeShapeType="1"/>
            </p:cNvSpPr>
            <p:nvPr/>
          </p:nvSpPr>
          <p:spPr bwMode="auto">
            <a:xfrm flipV="1">
              <a:off x="4882" y="2881"/>
              <a:ext cx="0" cy="301"/>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82" name="Line 42"/>
            <p:cNvSpPr>
              <a:spLocks noChangeShapeType="1"/>
            </p:cNvSpPr>
            <p:nvPr/>
          </p:nvSpPr>
          <p:spPr bwMode="auto">
            <a:xfrm flipV="1">
              <a:off x="4882" y="2639"/>
              <a:ext cx="0" cy="223"/>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83" name="Line 43"/>
            <p:cNvSpPr>
              <a:spLocks noChangeShapeType="1"/>
            </p:cNvSpPr>
            <p:nvPr/>
          </p:nvSpPr>
          <p:spPr bwMode="auto">
            <a:xfrm>
              <a:off x="4966" y="2557"/>
              <a:ext cx="545"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84" name="Line 44"/>
            <p:cNvSpPr>
              <a:spLocks noChangeShapeType="1"/>
            </p:cNvSpPr>
            <p:nvPr/>
          </p:nvSpPr>
          <p:spPr bwMode="auto">
            <a:xfrm flipV="1">
              <a:off x="1863" y="2820"/>
              <a:ext cx="0" cy="276"/>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85" name="AutoShape 45"/>
            <p:cNvSpPr>
              <a:spLocks noChangeArrowheads="1"/>
            </p:cNvSpPr>
            <p:nvPr/>
          </p:nvSpPr>
          <p:spPr bwMode="auto">
            <a:xfrm>
              <a:off x="4798" y="2493"/>
              <a:ext cx="158" cy="132"/>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86" name="Line 46"/>
            <p:cNvSpPr>
              <a:spLocks noChangeShapeType="1"/>
            </p:cNvSpPr>
            <p:nvPr/>
          </p:nvSpPr>
          <p:spPr bwMode="auto">
            <a:xfrm>
              <a:off x="2618" y="2865"/>
              <a:ext cx="273"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87" name="Line 47"/>
            <p:cNvSpPr>
              <a:spLocks noChangeShapeType="1"/>
            </p:cNvSpPr>
            <p:nvPr/>
          </p:nvSpPr>
          <p:spPr bwMode="auto">
            <a:xfrm flipH="1" flipV="1">
              <a:off x="3415" y="2865"/>
              <a:ext cx="335"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88" name="Line 48"/>
            <p:cNvSpPr>
              <a:spLocks noChangeShapeType="1"/>
            </p:cNvSpPr>
            <p:nvPr/>
          </p:nvSpPr>
          <p:spPr bwMode="auto">
            <a:xfrm>
              <a:off x="2618" y="3711"/>
              <a:ext cx="273"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289" name="Line 49"/>
            <p:cNvSpPr>
              <a:spLocks noChangeShapeType="1"/>
            </p:cNvSpPr>
            <p:nvPr/>
          </p:nvSpPr>
          <p:spPr bwMode="auto">
            <a:xfrm flipH="1" flipV="1">
              <a:off x="3415" y="3711"/>
              <a:ext cx="335" cy="3"/>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90" name="Line 50"/>
            <p:cNvSpPr>
              <a:spLocks noChangeShapeType="1"/>
            </p:cNvSpPr>
            <p:nvPr/>
          </p:nvSpPr>
          <p:spPr bwMode="auto">
            <a:xfrm flipV="1">
              <a:off x="2126" y="3344"/>
              <a:ext cx="389"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0291" name="Line 51"/>
            <p:cNvSpPr>
              <a:spLocks noChangeShapeType="1"/>
            </p:cNvSpPr>
            <p:nvPr/>
          </p:nvSpPr>
          <p:spPr bwMode="auto">
            <a:xfrm flipV="1">
              <a:off x="2136" y="2551"/>
              <a:ext cx="388"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27026" name="Text Box 52"/>
            <p:cNvSpPr txBox="1">
              <a:spLocks noChangeArrowheads="1"/>
            </p:cNvSpPr>
            <p:nvPr/>
          </p:nvSpPr>
          <p:spPr bwMode="auto">
            <a:xfrm>
              <a:off x="1580" y="3934"/>
              <a:ext cx="3457" cy="176"/>
            </a:xfrm>
            <a:prstGeom prst="rect">
              <a:avLst/>
            </a:prstGeom>
            <a:noFill/>
            <a:ln w="9525">
              <a:noFill/>
              <a:miter lim="800000"/>
              <a:headEnd/>
              <a:tailEnd/>
            </a:ln>
          </p:spPr>
          <p:txBody>
            <a:bodyPr lIns="0" tIns="0" rIns="0" bIns="0"/>
            <a:lstStyle/>
            <a:p>
              <a:pPr algn="ctr" eaLnBrk="0" hangingPunct="0"/>
              <a:r>
                <a:rPr kumimoji="0" lang="zh-CN" altLang="en-US" sz="2000"/>
                <a:t>并行程序法方块图   </a:t>
              </a:r>
            </a:p>
          </p:txBody>
        </p:sp>
        <p:sp>
          <p:nvSpPr>
            <p:cNvPr id="127027" name="Text Box 54"/>
            <p:cNvSpPr txBox="1">
              <a:spLocks noChangeArrowheads="1"/>
            </p:cNvSpPr>
            <p:nvPr/>
          </p:nvSpPr>
          <p:spPr bwMode="auto">
            <a:xfrm>
              <a:off x="839" y="1752"/>
              <a:ext cx="317" cy="276"/>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0295" name="Line 55"/>
            <p:cNvSpPr>
              <a:spLocks noChangeShapeType="1"/>
            </p:cNvSpPr>
            <p:nvPr/>
          </p:nvSpPr>
          <p:spPr bwMode="auto">
            <a:xfrm>
              <a:off x="385" y="1903"/>
              <a:ext cx="43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split orient="vert" dir="in"/>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51"/>
          <p:cNvSpPr>
            <a:spLocks noChangeArrowheads="1"/>
          </p:cNvSpPr>
          <p:nvPr/>
        </p:nvSpPr>
        <p:spPr bwMode="auto">
          <a:xfrm>
            <a:off x="685800" y="1106488"/>
            <a:ext cx="7772400" cy="5562600"/>
          </a:xfrm>
          <a:prstGeom prst="rect">
            <a:avLst/>
          </a:prstGeom>
          <a:noFill/>
          <a:ln w="9525">
            <a:noFill/>
            <a:miter lim="800000"/>
            <a:headEnd/>
            <a:tailEnd/>
          </a:ln>
        </p:spPr>
        <p:txBody>
          <a:bodyPr/>
          <a:lstStyle/>
          <a:p>
            <a:pPr marL="342900" indent="-342900">
              <a:spcBef>
                <a:spcPct val="20000"/>
              </a:spcBef>
            </a:pPr>
            <a:r>
              <a:rPr lang="zh-CN" altLang="en-US" sz="2800" b="0">
                <a:latin typeface="宋体" pitchFamily="2" charset="-122"/>
              </a:rPr>
              <a:t>例</a:t>
            </a:r>
            <a:r>
              <a:rPr lang="zh-CN" altLang="en-US" sz="2800" b="0"/>
              <a:t>子： </a:t>
            </a:r>
            <a:r>
              <a:rPr lang="zh-CN" altLang="en-US" sz="2800" b="0">
                <a:latin typeface="宋体" pitchFamily="2" charset="-122"/>
              </a:rPr>
              <a:t>设数字控制器为</a:t>
            </a:r>
            <a:r>
              <a:rPr lang="zh-CN" altLang="en-US" sz="2800" b="0"/>
              <a:t> </a:t>
            </a:r>
          </a:p>
          <a:p>
            <a:pPr marL="342900" indent="-342900">
              <a:spcBef>
                <a:spcPct val="20000"/>
              </a:spcBef>
            </a:pPr>
            <a:endParaRPr lang="zh-CN" altLang="en-US" sz="2800" b="0"/>
          </a:p>
          <a:p>
            <a:pPr marL="342900" indent="-342900">
              <a:spcBef>
                <a:spcPct val="20000"/>
              </a:spcBef>
            </a:pPr>
            <a:endParaRPr lang="zh-CN" altLang="en-US" sz="2800" b="0"/>
          </a:p>
          <a:p>
            <a:pPr marL="342900" indent="-342900" algn="just">
              <a:spcBef>
                <a:spcPct val="20000"/>
              </a:spcBef>
            </a:pPr>
            <a:r>
              <a:rPr lang="zh-CN" altLang="en-US" sz="2800" b="0"/>
              <a:t>写出计算机实现的控制算法。</a:t>
            </a:r>
          </a:p>
          <a:p>
            <a:pPr marL="342900" indent="-342900" algn="just">
              <a:spcBef>
                <a:spcPct val="20000"/>
              </a:spcBef>
            </a:pPr>
            <a:r>
              <a:rPr lang="zh-CN" altLang="en-US" sz="2800" b="0"/>
              <a:t>解：</a:t>
            </a:r>
          </a:p>
          <a:p>
            <a:pPr marL="342900" indent="-342900" algn="just">
              <a:spcBef>
                <a:spcPct val="20000"/>
              </a:spcBef>
            </a:pPr>
            <a:r>
              <a:rPr lang="en-US" altLang="zh-CN" sz="2800">
                <a:solidFill>
                  <a:srgbClr val="BE2C14"/>
                </a:solidFill>
                <a:latin typeface="宋体" pitchFamily="2" charset="-122"/>
              </a:rPr>
              <a:t>1) </a:t>
            </a:r>
            <a:r>
              <a:rPr lang="zh-CN" altLang="en-US" sz="2800">
                <a:solidFill>
                  <a:srgbClr val="BE2C14"/>
                </a:solidFill>
                <a:latin typeface="宋体" pitchFamily="2" charset="-122"/>
              </a:rPr>
              <a:t>直接程序法</a:t>
            </a:r>
          </a:p>
          <a:p>
            <a:pPr marL="342900" indent="-342900" algn="just">
              <a:spcBef>
                <a:spcPct val="20000"/>
              </a:spcBef>
            </a:pPr>
            <a:endParaRPr lang="zh-CN" altLang="en-US" sz="2800" b="0">
              <a:latin typeface="宋体" pitchFamily="2" charset="-122"/>
            </a:endParaRPr>
          </a:p>
          <a:p>
            <a:pPr marL="342900" indent="-342900" algn="just">
              <a:spcBef>
                <a:spcPct val="20000"/>
              </a:spcBef>
            </a:pPr>
            <a:r>
              <a:rPr lang="zh-CN" altLang="en-US" sz="2800" b="0"/>
              <a:t> </a:t>
            </a:r>
          </a:p>
          <a:p>
            <a:pPr marL="342900" indent="-342900">
              <a:spcBef>
                <a:spcPct val="20000"/>
              </a:spcBef>
            </a:pPr>
            <a:endParaRPr lang="zh-CN" altLang="en-US" sz="2800" b="0">
              <a:latin typeface="宋体" pitchFamily="2" charset="-122"/>
            </a:endParaRPr>
          </a:p>
          <a:p>
            <a:pPr marL="342900" indent="-342900">
              <a:spcBef>
                <a:spcPct val="20000"/>
              </a:spcBef>
            </a:pPr>
            <a:r>
              <a:rPr lang="zh-CN" altLang="en-US" sz="2800" b="0">
                <a:latin typeface="宋体" pitchFamily="2" charset="-122"/>
              </a:rPr>
              <a:t>其方块图下图所示。</a:t>
            </a:r>
            <a:r>
              <a:rPr lang="zh-CN" altLang="en-US" sz="2800" b="0"/>
              <a:t> </a:t>
            </a:r>
          </a:p>
        </p:txBody>
      </p:sp>
      <p:graphicFrame>
        <p:nvGraphicFramePr>
          <p:cNvPr id="128002" name="Object 52"/>
          <p:cNvGraphicFramePr>
            <a:graphicFrameLocks noChangeAspect="1"/>
          </p:cNvGraphicFramePr>
          <p:nvPr/>
        </p:nvGraphicFramePr>
        <p:xfrm>
          <a:off x="2209800" y="1716088"/>
          <a:ext cx="4191000" cy="876300"/>
        </p:xfrm>
        <a:graphic>
          <a:graphicData uri="http://schemas.openxmlformats.org/presentationml/2006/ole">
            <mc:AlternateContent xmlns:mc="http://schemas.openxmlformats.org/markup-compatibility/2006">
              <mc:Choice xmlns:v="urn:schemas-microsoft-com:vml" Requires="v">
                <p:oleObj spid="_x0000_s128028" r:id="rId3" imgW="1866900" imgH="457200" progId="Equation.3">
                  <p:embed/>
                </p:oleObj>
              </mc:Choice>
              <mc:Fallback>
                <p:oleObj r:id="rId3" imgW="1866900" imgH="457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716088"/>
                        <a:ext cx="41910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3" name="Object 53"/>
          <p:cNvGraphicFramePr>
            <a:graphicFrameLocks noChangeAspect="1"/>
          </p:cNvGraphicFramePr>
          <p:nvPr/>
        </p:nvGraphicFramePr>
        <p:xfrm>
          <a:off x="1295400" y="4364038"/>
          <a:ext cx="6858000" cy="1238250"/>
        </p:xfrm>
        <a:graphic>
          <a:graphicData uri="http://schemas.openxmlformats.org/presentationml/2006/ole">
            <mc:AlternateContent xmlns:mc="http://schemas.openxmlformats.org/markup-compatibility/2006">
              <mc:Choice xmlns:v="urn:schemas-microsoft-com:vml" Requires="v">
                <p:oleObj spid="_x0000_s128029" name="Equation" r:id="rId5" imgW="3327400" imgH="685800" progId="Equation.DSMT4">
                  <p:embed/>
                </p:oleObj>
              </mc:Choice>
              <mc:Fallback>
                <p:oleObj name="Equation" r:id="rId5" imgW="3327400" imgH="685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364038"/>
                        <a:ext cx="6858000"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dir="in"/>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7" name="Group 2"/>
          <p:cNvGrpSpPr>
            <a:grpSpLocks/>
          </p:cNvGrpSpPr>
          <p:nvPr/>
        </p:nvGrpSpPr>
        <p:grpSpPr bwMode="auto">
          <a:xfrm>
            <a:off x="1371600" y="2276475"/>
            <a:ext cx="6858000" cy="4203700"/>
            <a:chOff x="864" y="808"/>
            <a:chExt cx="4320" cy="2648"/>
          </a:xfrm>
        </p:grpSpPr>
        <p:sp>
          <p:nvSpPr>
            <p:cNvPr id="129028" name="Text Box 3"/>
            <p:cNvSpPr txBox="1">
              <a:spLocks noChangeArrowheads="1"/>
            </p:cNvSpPr>
            <p:nvPr/>
          </p:nvSpPr>
          <p:spPr bwMode="auto">
            <a:xfrm>
              <a:off x="864" y="829"/>
              <a:ext cx="518" cy="647"/>
            </a:xfrm>
            <a:prstGeom prst="rect">
              <a:avLst/>
            </a:prstGeom>
            <a:noFill/>
            <a:ln w="9525">
              <a:noFill/>
              <a:miter lim="800000"/>
              <a:headEnd/>
              <a:tailEnd/>
            </a:ln>
          </p:spPr>
          <p:txBody>
            <a:bodyPr lIns="0" tIns="0" rIns="0" bIns="0"/>
            <a:lstStyle/>
            <a:p>
              <a:pPr algn="r" eaLnBrk="0" hangingPunct="0"/>
              <a:r>
                <a:rPr kumimoji="0" lang="en-US" altLang="zh-CN" sz="2000" i="1"/>
                <a:t>e</a:t>
              </a:r>
              <a:r>
                <a:rPr kumimoji="0" lang="en-US" altLang="zh-CN" sz="2000"/>
                <a:t>(</a:t>
              </a:r>
              <a:r>
                <a:rPr kumimoji="0" lang="en-US" altLang="zh-CN" sz="2000" i="1"/>
                <a:t>k</a:t>
              </a:r>
              <a:r>
                <a:rPr kumimoji="0" lang="en-US" altLang="zh-CN" sz="2000"/>
                <a:t>)</a:t>
              </a:r>
            </a:p>
            <a:p>
              <a:pPr algn="r" eaLnBrk="0" hangingPunct="0"/>
              <a:r>
                <a:rPr kumimoji="0" lang="en-US" altLang="zh-CN" sz="2000" i="1"/>
                <a:t>E</a:t>
              </a:r>
              <a:r>
                <a:rPr kumimoji="0" lang="en-US" altLang="zh-CN" sz="2000"/>
                <a:t>(</a:t>
              </a:r>
              <a:r>
                <a:rPr kumimoji="0" lang="en-US" altLang="zh-CN" sz="2000" i="1"/>
                <a:t>z</a:t>
              </a:r>
              <a:r>
                <a:rPr kumimoji="0" lang="en-US" altLang="zh-CN" sz="2000"/>
                <a:t>)</a:t>
              </a:r>
            </a:p>
          </p:txBody>
        </p:sp>
        <p:sp>
          <p:nvSpPr>
            <p:cNvPr id="129029" name="Text Box 4"/>
            <p:cNvSpPr txBox="1">
              <a:spLocks noChangeArrowheads="1"/>
            </p:cNvSpPr>
            <p:nvPr/>
          </p:nvSpPr>
          <p:spPr bwMode="auto">
            <a:xfrm>
              <a:off x="4622" y="1428"/>
              <a:ext cx="562" cy="636"/>
            </a:xfrm>
            <a:prstGeom prst="rect">
              <a:avLst/>
            </a:prstGeom>
            <a:noFill/>
            <a:ln w="9525">
              <a:noFill/>
              <a:miter lim="800000"/>
              <a:headEnd/>
              <a:tailEnd/>
            </a:ln>
          </p:spPr>
          <p:txBody>
            <a:bodyPr lIns="0" tIns="0" rIns="0" bIns="0"/>
            <a:lstStyle/>
            <a:p>
              <a:pPr algn="just" eaLnBrk="0" hangingPunct="0"/>
              <a:r>
                <a:rPr kumimoji="0" lang="en-US" altLang="zh-CN" sz="2000"/>
                <a:t>u (k)</a:t>
              </a:r>
            </a:p>
            <a:p>
              <a:pPr algn="just" eaLnBrk="0" hangingPunct="0"/>
              <a:r>
                <a:rPr kumimoji="0" lang="en-US" altLang="zh-CN" sz="2000"/>
                <a:t>U (z)</a:t>
              </a:r>
            </a:p>
          </p:txBody>
        </p:sp>
        <p:sp>
          <p:nvSpPr>
            <p:cNvPr id="129030" name="Text Box 5"/>
            <p:cNvSpPr txBox="1">
              <a:spLocks noChangeArrowheads="1"/>
            </p:cNvSpPr>
            <p:nvPr/>
          </p:nvSpPr>
          <p:spPr bwMode="auto">
            <a:xfrm>
              <a:off x="2028" y="842"/>
              <a:ext cx="489" cy="43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9031" name="Text Box 6"/>
            <p:cNvSpPr txBox="1">
              <a:spLocks noChangeArrowheads="1"/>
            </p:cNvSpPr>
            <p:nvPr/>
          </p:nvSpPr>
          <p:spPr bwMode="auto">
            <a:xfrm>
              <a:off x="2922" y="808"/>
              <a:ext cx="518" cy="431"/>
            </a:xfrm>
            <a:prstGeom prst="rect">
              <a:avLst/>
            </a:prstGeom>
            <a:noFill/>
            <a:ln w="9525">
              <a:solidFill>
                <a:srgbClr val="000000"/>
              </a:solidFill>
              <a:miter lim="800000"/>
              <a:headEnd/>
              <a:tailEnd/>
            </a:ln>
          </p:spPr>
          <p:txBody>
            <a:bodyPr lIns="0" rIns="0"/>
            <a:lstStyle/>
            <a:p>
              <a:pPr algn="ctr" eaLnBrk="0" hangingPunct="0"/>
              <a:r>
                <a:rPr kumimoji="0" lang="en-US" altLang="zh-CN" sz="2000"/>
                <a:t>1.25</a:t>
              </a:r>
            </a:p>
          </p:txBody>
        </p:sp>
        <p:sp>
          <p:nvSpPr>
            <p:cNvPr id="129032" name="Text Box 7"/>
            <p:cNvSpPr txBox="1">
              <a:spLocks noChangeArrowheads="1"/>
            </p:cNvSpPr>
            <p:nvPr/>
          </p:nvSpPr>
          <p:spPr bwMode="auto">
            <a:xfrm>
              <a:off x="1411" y="1387"/>
              <a:ext cx="517" cy="431"/>
            </a:xfrm>
            <a:prstGeom prst="rect">
              <a:avLst/>
            </a:prstGeom>
            <a:noFill/>
            <a:ln w="9525">
              <a:solidFill>
                <a:srgbClr val="000000"/>
              </a:solidFill>
              <a:miter lim="800000"/>
              <a:headEnd/>
              <a:tailEnd/>
            </a:ln>
          </p:spPr>
          <p:txBody>
            <a:bodyPr lIns="0" rIns="0"/>
            <a:lstStyle/>
            <a:p>
              <a:pPr algn="ctr" eaLnBrk="0" hangingPunct="0"/>
              <a:r>
                <a:rPr kumimoji="0" lang="en-US" altLang="zh-CN" sz="2000"/>
                <a:t>5</a:t>
              </a:r>
            </a:p>
          </p:txBody>
        </p:sp>
        <p:sp>
          <p:nvSpPr>
            <p:cNvPr id="249864" name="Line 8"/>
            <p:cNvSpPr>
              <a:spLocks noChangeShapeType="1"/>
            </p:cNvSpPr>
            <p:nvPr/>
          </p:nvSpPr>
          <p:spPr bwMode="auto">
            <a:xfrm>
              <a:off x="2547" y="1032"/>
              <a:ext cx="345"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65" name="Line 9"/>
            <p:cNvSpPr>
              <a:spLocks noChangeShapeType="1"/>
            </p:cNvSpPr>
            <p:nvPr/>
          </p:nvSpPr>
          <p:spPr bwMode="auto">
            <a:xfrm rot="5400000">
              <a:off x="1503" y="1210"/>
              <a:ext cx="33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66" name="Line 10"/>
            <p:cNvSpPr>
              <a:spLocks noChangeShapeType="1"/>
            </p:cNvSpPr>
            <p:nvPr/>
          </p:nvSpPr>
          <p:spPr bwMode="auto">
            <a:xfrm rot="16200000" flipH="1">
              <a:off x="3479" y="1225"/>
              <a:ext cx="44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67" name="AutoShape 11"/>
            <p:cNvSpPr>
              <a:spLocks noChangeArrowheads="1"/>
            </p:cNvSpPr>
            <p:nvPr/>
          </p:nvSpPr>
          <p:spPr bwMode="auto">
            <a:xfrm>
              <a:off x="3594" y="1512"/>
              <a:ext cx="201" cy="194"/>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9868" name="AutoShape 12"/>
            <p:cNvSpPr>
              <a:spLocks noChangeArrowheads="1"/>
            </p:cNvSpPr>
            <p:nvPr/>
          </p:nvSpPr>
          <p:spPr bwMode="auto">
            <a:xfrm>
              <a:off x="3610" y="2037"/>
              <a:ext cx="202" cy="194"/>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9869" name="Line 13"/>
            <p:cNvSpPr>
              <a:spLocks noChangeShapeType="1"/>
            </p:cNvSpPr>
            <p:nvPr/>
          </p:nvSpPr>
          <p:spPr bwMode="auto">
            <a:xfrm rot="5400000" flipH="1" flipV="1">
              <a:off x="3940" y="1470"/>
              <a:ext cx="2" cy="28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0" name="Line 14"/>
            <p:cNvSpPr>
              <a:spLocks noChangeShapeType="1"/>
            </p:cNvSpPr>
            <p:nvPr/>
          </p:nvSpPr>
          <p:spPr bwMode="auto">
            <a:xfrm rot="5400000" flipH="1" flipV="1">
              <a:off x="3943" y="1924"/>
              <a:ext cx="454" cy="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1" name="Line 15"/>
            <p:cNvSpPr>
              <a:spLocks noChangeShapeType="1"/>
            </p:cNvSpPr>
            <p:nvPr/>
          </p:nvSpPr>
          <p:spPr bwMode="auto">
            <a:xfrm>
              <a:off x="3840" y="2153"/>
              <a:ext cx="332"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9041" name="Text Box 16"/>
            <p:cNvSpPr txBox="1">
              <a:spLocks noChangeArrowheads="1"/>
            </p:cNvSpPr>
            <p:nvPr/>
          </p:nvSpPr>
          <p:spPr bwMode="auto">
            <a:xfrm>
              <a:off x="3424" y="2482"/>
              <a:ext cx="575" cy="431"/>
            </a:xfrm>
            <a:prstGeom prst="rect">
              <a:avLst/>
            </a:prstGeom>
            <a:noFill/>
            <a:ln w="9525">
              <a:solidFill>
                <a:srgbClr val="000000"/>
              </a:solidFill>
              <a:miter lim="800000"/>
              <a:headEnd/>
              <a:tailEnd/>
            </a:ln>
          </p:spPr>
          <p:txBody>
            <a:bodyPr lIns="0" rIns="0"/>
            <a:lstStyle/>
            <a:p>
              <a:pPr algn="ctr" eaLnBrk="0" hangingPunct="0"/>
              <a:r>
                <a:rPr kumimoji="0" lang="en-US" altLang="zh-CN" sz="2000">
                  <a:latin typeface="宋体" pitchFamily="2" charset="-122"/>
                </a:rPr>
                <a:t>-</a:t>
              </a:r>
              <a:r>
                <a:rPr kumimoji="0" lang="en-US" altLang="zh-CN" sz="2000"/>
                <a:t>0.05</a:t>
              </a:r>
            </a:p>
          </p:txBody>
        </p:sp>
        <p:sp>
          <p:nvSpPr>
            <p:cNvPr id="129042" name="Text Box 17"/>
            <p:cNvSpPr txBox="1">
              <a:spLocks noChangeArrowheads="1"/>
            </p:cNvSpPr>
            <p:nvPr/>
          </p:nvSpPr>
          <p:spPr bwMode="auto">
            <a:xfrm>
              <a:off x="1986" y="1957"/>
              <a:ext cx="518" cy="431"/>
            </a:xfrm>
            <a:prstGeom prst="rect">
              <a:avLst/>
            </a:prstGeom>
            <a:noFill/>
            <a:ln w="9525">
              <a:solidFill>
                <a:srgbClr val="000000"/>
              </a:solidFill>
              <a:miter lim="800000"/>
              <a:headEnd/>
              <a:tailEnd/>
            </a:ln>
          </p:spPr>
          <p:txBody>
            <a:bodyPr lIns="0" rIns="0"/>
            <a:lstStyle/>
            <a:p>
              <a:pPr algn="ctr" eaLnBrk="0" hangingPunct="0"/>
              <a:r>
                <a:rPr kumimoji="0" lang="en-US" altLang="zh-CN" sz="2000"/>
                <a:t>0.6</a:t>
              </a:r>
            </a:p>
          </p:txBody>
        </p:sp>
        <p:sp>
          <p:nvSpPr>
            <p:cNvPr id="249874" name="Line 18"/>
            <p:cNvSpPr>
              <a:spLocks noChangeShapeType="1"/>
            </p:cNvSpPr>
            <p:nvPr/>
          </p:nvSpPr>
          <p:spPr bwMode="auto">
            <a:xfrm flipV="1">
              <a:off x="2533" y="2153"/>
              <a:ext cx="1049"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5" name="Line 19"/>
            <p:cNvSpPr>
              <a:spLocks noChangeShapeType="1"/>
            </p:cNvSpPr>
            <p:nvPr/>
          </p:nvSpPr>
          <p:spPr bwMode="auto">
            <a:xfrm>
              <a:off x="1957" y="1590"/>
              <a:ext cx="1611"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6" name="Line 20"/>
            <p:cNvSpPr>
              <a:spLocks noChangeShapeType="1"/>
            </p:cNvSpPr>
            <p:nvPr/>
          </p:nvSpPr>
          <p:spPr bwMode="auto">
            <a:xfrm>
              <a:off x="4301" y="1630"/>
              <a:ext cx="835" cy="3"/>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7" name="Line 21"/>
            <p:cNvSpPr>
              <a:spLocks noChangeShapeType="1"/>
            </p:cNvSpPr>
            <p:nvPr/>
          </p:nvSpPr>
          <p:spPr bwMode="auto">
            <a:xfrm>
              <a:off x="4374" y="1630"/>
              <a:ext cx="0" cy="1446"/>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9878" name="Line 22"/>
            <p:cNvSpPr>
              <a:spLocks noChangeShapeType="1"/>
            </p:cNvSpPr>
            <p:nvPr/>
          </p:nvSpPr>
          <p:spPr bwMode="auto">
            <a:xfrm flipV="1">
              <a:off x="1785" y="2688"/>
              <a:ext cx="759"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79" name="Line 23"/>
            <p:cNvSpPr>
              <a:spLocks noChangeShapeType="1"/>
            </p:cNvSpPr>
            <p:nvPr/>
          </p:nvSpPr>
          <p:spPr bwMode="auto">
            <a:xfrm flipH="1">
              <a:off x="864" y="3090"/>
              <a:ext cx="3510" cy="1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9880" name="Line 24"/>
            <p:cNvSpPr>
              <a:spLocks noChangeShapeType="1"/>
            </p:cNvSpPr>
            <p:nvPr/>
          </p:nvSpPr>
          <p:spPr bwMode="auto">
            <a:xfrm>
              <a:off x="864" y="2689"/>
              <a:ext cx="389"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81" name="Line 25"/>
            <p:cNvSpPr>
              <a:spLocks noChangeShapeType="1"/>
            </p:cNvSpPr>
            <p:nvPr/>
          </p:nvSpPr>
          <p:spPr bwMode="auto">
            <a:xfrm>
              <a:off x="864" y="2689"/>
              <a:ext cx="0" cy="39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49882" name="Line 26"/>
            <p:cNvSpPr>
              <a:spLocks noChangeShapeType="1"/>
            </p:cNvSpPr>
            <p:nvPr/>
          </p:nvSpPr>
          <p:spPr bwMode="auto">
            <a:xfrm rot="5400000" flipH="1" flipV="1">
              <a:off x="3596" y="2355"/>
              <a:ext cx="216" cy="13"/>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83" name="Line 27"/>
            <p:cNvSpPr>
              <a:spLocks noChangeShapeType="1"/>
            </p:cNvSpPr>
            <p:nvPr/>
          </p:nvSpPr>
          <p:spPr bwMode="auto">
            <a:xfrm rot="16200000" flipV="1">
              <a:off x="2101" y="2545"/>
              <a:ext cx="28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29053" name="Text Box 28"/>
            <p:cNvSpPr txBox="1">
              <a:spLocks noChangeArrowheads="1"/>
            </p:cNvSpPr>
            <p:nvPr/>
          </p:nvSpPr>
          <p:spPr bwMode="auto">
            <a:xfrm>
              <a:off x="1267" y="2500"/>
              <a:ext cx="489" cy="43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29054" name="Text Box 29"/>
            <p:cNvSpPr txBox="1">
              <a:spLocks noChangeArrowheads="1"/>
            </p:cNvSpPr>
            <p:nvPr/>
          </p:nvSpPr>
          <p:spPr bwMode="auto">
            <a:xfrm>
              <a:off x="2590" y="2488"/>
              <a:ext cx="489" cy="431"/>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49886" name="AutoShape 30"/>
            <p:cNvSpPr>
              <a:spLocks noChangeArrowheads="1"/>
            </p:cNvSpPr>
            <p:nvPr/>
          </p:nvSpPr>
          <p:spPr bwMode="auto">
            <a:xfrm>
              <a:off x="4088" y="1527"/>
              <a:ext cx="201" cy="193"/>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29056" name="Text Box 31"/>
            <p:cNvSpPr txBox="1">
              <a:spLocks noChangeArrowheads="1"/>
            </p:cNvSpPr>
            <p:nvPr/>
          </p:nvSpPr>
          <p:spPr bwMode="auto">
            <a:xfrm>
              <a:off x="923" y="3154"/>
              <a:ext cx="3539" cy="302"/>
            </a:xfrm>
            <a:prstGeom prst="rect">
              <a:avLst/>
            </a:prstGeom>
            <a:noFill/>
            <a:ln w="9525">
              <a:noFill/>
              <a:miter lim="800000"/>
              <a:headEnd/>
              <a:tailEnd/>
            </a:ln>
          </p:spPr>
          <p:txBody>
            <a:bodyPr lIns="0" tIns="0" rIns="0" bIns="0"/>
            <a:lstStyle/>
            <a:p>
              <a:pPr algn="ctr" eaLnBrk="0" hangingPunct="0"/>
              <a:r>
                <a:rPr kumimoji="0" lang="zh-CN" altLang="en-US" sz="2000"/>
                <a:t>直接程序法</a:t>
              </a:r>
            </a:p>
          </p:txBody>
        </p:sp>
        <p:sp>
          <p:nvSpPr>
            <p:cNvPr id="249888" name="Line 32"/>
            <p:cNvSpPr>
              <a:spLocks noChangeShapeType="1"/>
            </p:cNvSpPr>
            <p:nvPr/>
          </p:nvSpPr>
          <p:spPr bwMode="auto">
            <a:xfrm flipV="1">
              <a:off x="1052" y="1044"/>
              <a:ext cx="963"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89" name="Line 33"/>
            <p:cNvSpPr>
              <a:spLocks noChangeShapeType="1"/>
            </p:cNvSpPr>
            <p:nvPr/>
          </p:nvSpPr>
          <p:spPr bwMode="auto">
            <a:xfrm>
              <a:off x="3062" y="2678"/>
              <a:ext cx="37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49890" name="Line 34"/>
            <p:cNvSpPr>
              <a:spLocks noChangeShapeType="1"/>
            </p:cNvSpPr>
            <p:nvPr/>
          </p:nvSpPr>
          <p:spPr bwMode="auto">
            <a:xfrm>
              <a:off x="3438" y="1006"/>
              <a:ext cx="259"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graphicFrame>
        <p:nvGraphicFramePr>
          <p:cNvPr id="129026" name="Object 35"/>
          <p:cNvGraphicFramePr>
            <a:graphicFrameLocks noChangeAspect="1"/>
          </p:cNvGraphicFramePr>
          <p:nvPr/>
        </p:nvGraphicFramePr>
        <p:xfrm>
          <a:off x="1258888" y="1484313"/>
          <a:ext cx="6372225" cy="396875"/>
        </p:xfrm>
        <a:graphic>
          <a:graphicData uri="http://schemas.openxmlformats.org/presentationml/2006/ole">
            <mc:AlternateContent xmlns:mc="http://schemas.openxmlformats.org/markup-compatibility/2006">
              <mc:Choice xmlns:v="urn:schemas-microsoft-com:vml" Requires="v">
                <p:oleObj spid="_x0000_s129039" name="Equation" r:id="rId3" imgW="3263900" imgH="203200" progId="Equation.DSMT4">
                  <p:embed/>
                </p:oleObj>
              </mc:Choice>
              <mc:Fallback>
                <p:oleObj name="Equation" r:id="rId3" imgW="3263900" imgH="203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84313"/>
                        <a:ext cx="6372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plit orient="vert" dir="in"/>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ChangeArrowheads="1"/>
          </p:cNvSpPr>
          <p:nvPr/>
        </p:nvSpPr>
        <p:spPr bwMode="auto">
          <a:xfrm>
            <a:off x="685800" y="1114425"/>
            <a:ext cx="7772400" cy="5410200"/>
          </a:xfrm>
          <a:prstGeom prst="rect">
            <a:avLst/>
          </a:prstGeom>
          <a:noFill/>
          <a:ln w="9525">
            <a:noFill/>
            <a:miter lim="800000"/>
            <a:headEnd/>
            <a:tailEnd/>
          </a:ln>
        </p:spPr>
        <p:txBody>
          <a:bodyPr/>
          <a:lstStyle/>
          <a:p>
            <a:pPr marL="342900" indent="-342900">
              <a:spcBef>
                <a:spcPct val="20000"/>
              </a:spcBef>
            </a:pPr>
            <a:r>
              <a:rPr lang="en-US" altLang="zh-CN" sz="2800">
                <a:solidFill>
                  <a:srgbClr val="BE2C14"/>
                </a:solidFill>
                <a:latin typeface="宋体" pitchFamily="2" charset="-122"/>
              </a:rPr>
              <a:t>2)</a:t>
            </a:r>
            <a:r>
              <a:rPr lang="zh-CN" altLang="en-US" sz="2800">
                <a:solidFill>
                  <a:srgbClr val="BE2C14"/>
                </a:solidFill>
                <a:latin typeface="宋体" pitchFamily="2" charset="-122"/>
              </a:rPr>
              <a:t>串行程序法</a:t>
            </a:r>
            <a:r>
              <a:rPr lang="zh-CN" altLang="en-US" sz="2800"/>
              <a:t> </a:t>
            </a:r>
          </a:p>
          <a:p>
            <a:pPr marL="342900" indent="-342900">
              <a:spcBef>
                <a:spcPct val="20000"/>
              </a:spcBef>
            </a:pPr>
            <a:endParaRPr lang="zh-CN" altLang="en-US" sz="280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lgn="just">
              <a:spcBef>
                <a:spcPct val="20000"/>
              </a:spcBef>
            </a:pPr>
            <a:r>
              <a:rPr lang="zh-CN" altLang="en-US" sz="2800" b="0"/>
              <a:t>其方块图下图所示。</a:t>
            </a:r>
          </a:p>
          <a:p>
            <a:pPr marL="342900" indent="-342900">
              <a:spcBef>
                <a:spcPct val="20000"/>
              </a:spcBef>
            </a:pPr>
            <a:endParaRPr lang="en-US" altLang="zh-CN" sz="2800" b="0"/>
          </a:p>
        </p:txBody>
      </p:sp>
      <p:graphicFrame>
        <p:nvGraphicFramePr>
          <p:cNvPr id="130050" name="Object 3"/>
          <p:cNvGraphicFramePr>
            <a:graphicFrameLocks noChangeAspect="1"/>
          </p:cNvGraphicFramePr>
          <p:nvPr/>
        </p:nvGraphicFramePr>
        <p:xfrm>
          <a:off x="1371600" y="2028825"/>
          <a:ext cx="6096000" cy="1947863"/>
        </p:xfrm>
        <a:graphic>
          <a:graphicData uri="http://schemas.openxmlformats.org/presentationml/2006/ole">
            <mc:AlternateContent xmlns:mc="http://schemas.openxmlformats.org/markup-compatibility/2006">
              <mc:Choice xmlns:v="urn:schemas-microsoft-com:vml" Requires="v">
                <p:oleObj spid="_x0000_s130076" r:id="rId3" imgW="2743200" imgH="939800" progId="Equation.DSMT4">
                  <p:embed/>
                </p:oleObj>
              </mc:Choice>
              <mc:Fallback>
                <p:oleObj r:id="rId3" imgW="2743200" imgH="939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028825"/>
                        <a:ext cx="6096000" cy="194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0051" name="Object 4"/>
          <p:cNvGraphicFramePr>
            <a:graphicFrameLocks noChangeAspect="1"/>
          </p:cNvGraphicFramePr>
          <p:nvPr/>
        </p:nvGraphicFramePr>
        <p:xfrm>
          <a:off x="1371600" y="4010025"/>
          <a:ext cx="3657600" cy="1011238"/>
        </p:xfrm>
        <a:graphic>
          <a:graphicData uri="http://schemas.openxmlformats.org/presentationml/2006/ole">
            <mc:AlternateContent xmlns:mc="http://schemas.openxmlformats.org/markup-compatibility/2006">
              <mc:Choice xmlns:v="urn:schemas-microsoft-com:vml" Requires="v">
                <p:oleObj spid="_x0000_s130077" r:id="rId5" imgW="1689100" imgH="469900" progId="Equation.DSMT4">
                  <p:embed/>
                </p:oleObj>
              </mc:Choice>
              <mc:Fallback>
                <p:oleObj r:id="rId5" imgW="1689100" imgH="4699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010025"/>
                        <a:ext cx="365760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Text Box 3"/>
          <p:cNvSpPr txBox="1">
            <a:spLocks noChangeArrowheads="1"/>
          </p:cNvSpPr>
          <p:nvPr/>
        </p:nvSpPr>
        <p:spPr bwMode="auto">
          <a:xfrm>
            <a:off x="684213" y="1125538"/>
            <a:ext cx="3944937"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a:t>
            </a:r>
            <a:r>
              <a:rPr kumimoji="0" lang="en-US" altLang="zh-CN">
                <a:solidFill>
                  <a:srgbClr val="0033CC"/>
                </a:solidFill>
                <a:effectLst>
                  <a:outerShdw blurRad="38100" dist="38100" dir="2700000" algn="tl">
                    <a:srgbClr val="C0C0C0"/>
                  </a:outerShdw>
                </a:effectLst>
                <a:latin typeface="Arial" charset="0"/>
              </a:rPr>
              <a:t>3</a:t>
            </a:r>
            <a:r>
              <a:rPr kumimoji="0" lang="zh-CN" altLang="en-US">
                <a:solidFill>
                  <a:srgbClr val="0033CC"/>
                </a:solidFill>
                <a:effectLst>
                  <a:outerShdw blurRad="38100" dist="38100" dir="2700000" algn="tl">
                    <a:srgbClr val="C0C0C0"/>
                  </a:outerShdw>
                </a:effectLst>
                <a:latin typeface="Arial" charset="0"/>
              </a:rPr>
              <a:t>）加速度输入：</a:t>
            </a:r>
            <a:r>
              <a:rPr kumimoji="0" lang="en-US" altLang="zh-CN">
                <a:solidFill>
                  <a:srgbClr val="0033CC"/>
                </a:solidFill>
                <a:effectLst>
                  <a:outerShdw blurRad="38100" dist="38100" dir="2700000" algn="tl">
                    <a:srgbClr val="C0C0C0"/>
                  </a:outerShdw>
                </a:effectLst>
                <a:latin typeface="Arial" charset="0"/>
              </a:rPr>
              <a:t>m=3</a:t>
            </a:r>
          </a:p>
        </p:txBody>
      </p:sp>
      <p:graphicFrame>
        <p:nvGraphicFramePr>
          <p:cNvPr id="11266" name="Object 7"/>
          <p:cNvGraphicFramePr>
            <a:graphicFrameLocks noChangeAspect="1"/>
          </p:cNvGraphicFramePr>
          <p:nvPr/>
        </p:nvGraphicFramePr>
        <p:xfrm>
          <a:off x="1692275" y="2276475"/>
          <a:ext cx="5053013" cy="2973388"/>
        </p:xfrm>
        <a:graphic>
          <a:graphicData uri="http://schemas.openxmlformats.org/presentationml/2006/ole">
            <mc:AlternateContent xmlns:mc="http://schemas.openxmlformats.org/markup-compatibility/2006">
              <mc:Choice xmlns:v="urn:schemas-microsoft-com:vml" Requires="v">
                <p:oleObj spid="_x0000_s11305" name="Equation" r:id="rId3" imgW="2578100" imgH="1524000" progId="Equation.DSMT4">
                  <p:embed/>
                </p:oleObj>
              </mc:Choice>
              <mc:Fallback>
                <p:oleObj name="Equation" r:id="rId3" imgW="2578100" imgH="15240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5053013"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9"/>
          <p:cNvGraphicFramePr>
            <a:graphicFrameLocks noChangeAspect="1"/>
          </p:cNvGraphicFramePr>
          <p:nvPr/>
        </p:nvGraphicFramePr>
        <p:xfrm>
          <a:off x="3132138" y="1700213"/>
          <a:ext cx="3359150" cy="457200"/>
        </p:xfrm>
        <a:graphic>
          <a:graphicData uri="http://schemas.openxmlformats.org/presentationml/2006/ole">
            <mc:AlternateContent xmlns:mc="http://schemas.openxmlformats.org/markup-compatibility/2006">
              <mc:Choice xmlns:v="urn:schemas-microsoft-com:vml" Requires="v">
                <p:oleObj spid="_x0000_s11306" name="Equation" r:id="rId5" imgW="1357920" imgH="175680" progId="Equation.DSMT4">
                  <p:embed/>
                </p:oleObj>
              </mc:Choice>
              <mc:Fallback>
                <p:oleObj name="Equation" r:id="rId5" imgW="1357920" imgH="17568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700213"/>
                        <a:ext cx="3359150"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11268" name="Object 10"/>
          <p:cNvGraphicFramePr>
            <a:graphicFrameLocks noChangeAspect="1"/>
          </p:cNvGraphicFramePr>
          <p:nvPr/>
        </p:nvGraphicFramePr>
        <p:xfrm>
          <a:off x="827088" y="5373688"/>
          <a:ext cx="7480300" cy="828675"/>
        </p:xfrm>
        <a:graphic>
          <a:graphicData uri="http://schemas.openxmlformats.org/presentationml/2006/ole">
            <mc:AlternateContent xmlns:mc="http://schemas.openxmlformats.org/markup-compatibility/2006">
              <mc:Choice xmlns:v="urn:schemas-microsoft-com:vml" Requires="v">
                <p:oleObj spid="_x0000_s11307" name="Equation" r:id="rId7" imgW="3784600" imgH="419100" progId="Equation.DSMT4">
                  <p:embed/>
                </p:oleObj>
              </mc:Choice>
              <mc:Fallback>
                <p:oleObj name="Equation" r:id="rId7" imgW="3784600" imgH="4191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373688"/>
                        <a:ext cx="74803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mb/>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6" name="Group 2"/>
          <p:cNvGrpSpPr>
            <a:grpSpLocks/>
          </p:cNvGrpSpPr>
          <p:nvPr/>
        </p:nvGrpSpPr>
        <p:grpSpPr bwMode="auto">
          <a:xfrm>
            <a:off x="519113" y="3068638"/>
            <a:ext cx="8229600" cy="2911475"/>
            <a:chOff x="192" y="867"/>
            <a:chExt cx="5184" cy="1834"/>
          </a:xfrm>
        </p:grpSpPr>
        <p:sp>
          <p:nvSpPr>
            <p:cNvPr id="131077" name="Text Box 3"/>
            <p:cNvSpPr txBox="1">
              <a:spLocks noChangeArrowheads="1"/>
            </p:cNvSpPr>
            <p:nvPr/>
          </p:nvSpPr>
          <p:spPr bwMode="auto">
            <a:xfrm>
              <a:off x="239" y="888"/>
              <a:ext cx="418" cy="625"/>
            </a:xfrm>
            <a:prstGeom prst="rect">
              <a:avLst/>
            </a:prstGeom>
            <a:noFill/>
            <a:ln w="9525">
              <a:noFill/>
              <a:miter lim="800000"/>
              <a:headEnd/>
              <a:tailEnd/>
            </a:ln>
          </p:spPr>
          <p:txBody>
            <a:bodyPr lIns="0" tIns="0" rIns="0" bIns="0"/>
            <a:lstStyle/>
            <a:p>
              <a:pPr algn="r" eaLnBrk="0" hangingPunct="0"/>
              <a:r>
                <a:rPr kumimoji="0" lang="en-US" altLang="zh-CN" sz="2000" i="1"/>
                <a:t>e</a:t>
              </a:r>
              <a:r>
                <a:rPr kumimoji="0" lang="en-US" altLang="zh-CN" sz="2000"/>
                <a:t>(</a:t>
              </a:r>
              <a:r>
                <a:rPr kumimoji="0" lang="en-US" altLang="zh-CN" sz="2000" i="1"/>
                <a:t>k</a:t>
              </a:r>
              <a:r>
                <a:rPr kumimoji="0" lang="en-US" altLang="zh-CN" sz="2000"/>
                <a:t>)</a:t>
              </a:r>
            </a:p>
            <a:p>
              <a:pPr algn="r" eaLnBrk="0" hangingPunct="0"/>
              <a:r>
                <a:rPr kumimoji="0" lang="en-US" altLang="zh-CN" sz="2000" i="1"/>
                <a:t>E</a:t>
              </a:r>
              <a:r>
                <a:rPr kumimoji="0" lang="en-US" altLang="zh-CN" sz="2000"/>
                <a:t>(</a:t>
              </a:r>
              <a:r>
                <a:rPr kumimoji="0" lang="en-US" altLang="zh-CN" sz="2000" i="1"/>
                <a:t>z</a:t>
              </a:r>
              <a:r>
                <a:rPr kumimoji="0" lang="en-US" altLang="zh-CN" sz="2000"/>
                <a:t>)</a:t>
              </a:r>
            </a:p>
          </p:txBody>
        </p:sp>
        <p:sp>
          <p:nvSpPr>
            <p:cNvPr id="131078" name="Text Box 4"/>
            <p:cNvSpPr txBox="1">
              <a:spLocks noChangeArrowheads="1"/>
            </p:cNvSpPr>
            <p:nvPr/>
          </p:nvSpPr>
          <p:spPr bwMode="auto">
            <a:xfrm>
              <a:off x="2708" y="1233"/>
              <a:ext cx="453" cy="614"/>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baseline="-25000"/>
                <a:t>1</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baseline="-25000"/>
                <a:t>1</a:t>
              </a:r>
              <a:r>
                <a:rPr kumimoji="0" lang="en-US" altLang="zh-CN" sz="2000"/>
                <a:t>(</a:t>
              </a:r>
              <a:r>
                <a:rPr kumimoji="0" lang="en-US" altLang="zh-CN" sz="2000" i="1"/>
                <a:t>z</a:t>
              </a:r>
              <a:r>
                <a:rPr kumimoji="0" lang="en-US" altLang="zh-CN" sz="2000"/>
                <a:t>)</a:t>
              </a:r>
            </a:p>
          </p:txBody>
        </p:sp>
        <p:sp>
          <p:nvSpPr>
            <p:cNvPr id="131079" name="Text Box 5"/>
            <p:cNvSpPr txBox="1">
              <a:spLocks noChangeArrowheads="1"/>
            </p:cNvSpPr>
            <p:nvPr/>
          </p:nvSpPr>
          <p:spPr bwMode="auto">
            <a:xfrm>
              <a:off x="921" y="872"/>
              <a:ext cx="394" cy="417"/>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31080" name="Text Box 6"/>
            <p:cNvSpPr txBox="1">
              <a:spLocks noChangeArrowheads="1"/>
            </p:cNvSpPr>
            <p:nvPr/>
          </p:nvSpPr>
          <p:spPr bwMode="auto">
            <a:xfrm>
              <a:off x="1525" y="867"/>
              <a:ext cx="417" cy="416"/>
            </a:xfrm>
            <a:prstGeom prst="rect">
              <a:avLst/>
            </a:prstGeom>
            <a:noFill/>
            <a:ln w="9525">
              <a:solidFill>
                <a:srgbClr val="000000"/>
              </a:solidFill>
              <a:miter lim="800000"/>
              <a:headEnd/>
              <a:tailEnd/>
            </a:ln>
          </p:spPr>
          <p:txBody>
            <a:bodyPr lIns="0" rIns="0"/>
            <a:lstStyle/>
            <a:p>
              <a:pPr algn="ctr" eaLnBrk="0" hangingPunct="0"/>
              <a:r>
                <a:rPr kumimoji="0" lang="en-US" altLang="zh-CN" sz="2000"/>
                <a:t>0.25</a:t>
              </a:r>
            </a:p>
          </p:txBody>
        </p:sp>
        <p:sp>
          <p:nvSpPr>
            <p:cNvPr id="251911" name="Line 7"/>
            <p:cNvSpPr>
              <a:spLocks noChangeShapeType="1"/>
            </p:cNvSpPr>
            <p:nvPr/>
          </p:nvSpPr>
          <p:spPr bwMode="auto">
            <a:xfrm>
              <a:off x="1337" y="1083"/>
              <a:ext cx="186"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12" name="Line 8"/>
            <p:cNvSpPr>
              <a:spLocks noChangeShapeType="1"/>
            </p:cNvSpPr>
            <p:nvPr/>
          </p:nvSpPr>
          <p:spPr bwMode="auto">
            <a:xfrm>
              <a:off x="722" y="1096"/>
              <a:ext cx="2" cy="36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13" name="Line 9"/>
            <p:cNvSpPr>
              <a:spLocks noChangeShapeType="1"/>
            </p:cNvSpPr>
            <p:nvPr/>
          </p:nvSpPr>
          <p:spPr bwMode="auto">
            <a:xfrm rot="16200000" flipH="1">
              <a:off x="2047" y="978"/>
              <a:ext cx="0" cy="185"/>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14" name="Line 10"/>
            <p:cNvSpPr>
              <a:spLocks noChangeShapeType="1"/>
            </p:cNvSpPr>
            <p:nvPr/>
          </p:nvSpPr>
          <p:spPr bwMode="auto">
            <a:xfrm rot="5400000" flipH="1" flipV="1">
              <a:off x="2093" y="1302"/>
              <a:ext cx="280"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15" name="AutoShape 11"/>
            <p:cNvSpPr>
              <a:spLocks noChangeArrowheads="1"/>
            </p:cNvSpPr>
            <p:nvPr/>
          </p:nvSpPr>
          <p:spPr bwMode="auto">
            <a:xfrm>
              <a:off x="2150" y="987"/>
              <a:ext cx="162" cy="187"/>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16" name="Line 12"/>
            <p:cNvSpPr>
              <a:spLocks noChangeShapeType="1"/>
            </p:cNvSpPr>
            <p:nvPr/>
          </p:nvSpPr>
          <p:spPr bwMode="auto">
            <a:xfrm rot="5400000">
              <a:off x="2298" y="1218"/>
              <a:ext cx="26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17" name="Line 13"/>
            <p:cNvSpPr>
              <a:spLocks noChangeShapeType="1"/>
            </p:cNvSpPr>
            <p:nvPr/>
          </p:nvSpPr>
          <p:spPr bwMode="auto">
            <a:xfrm>
              <a:off x="722" y="1446"/>
              <a:ext cx="1511"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18" name="Line 14"/>
            <p:cNvSpPr>
              <a:spLocks noChangeShapeType="1"/>
            </p:cNvSpPr>
            <p:nvPr/>
          </p:nvSpPr>
          <p:spPr bwMode="auto">
            <a:xfrm rot="16200000" flipV="1">
              <a:off x="2291" y="1652"/>
              <a:ext cx="27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19" name="Line 15"/>
            <p:cNvSpPr>
              <a:spLocks noChangeShapeType="1"/>
            </p:cNvSpPr>
            <p:nvPr/>
          </p:nvSpPr>
          <p:spPr bwMode="auto">
            <a:xfrm flipV="1">
              <a:off x="1916" y="1791"/>
              <a:ext cx="515" cy="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20" name="Line 16"/>
            <p:cNvSpPr>
              <a:spLocks noChangeShapeType="1"/>
            </p:cNvSpPr>
            <p:nvPr/>
          </p:nvSpPr>
          <p:spPr bwMode="auto">
            <a:xfrm>
              <a:off x="2638" y="1446"/>
              <a:ext cx="0" cy="73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21" name="Line 17"/>
            <p:cNvSpPr>
              <a:spLocks noChangeShapeType="1"/>
            </p:cNvSpPr>
            <p:nvPr/>
          </p:nvSpPr>
          <p:spPr bwMode="auto">
            <a:xfrm>
              <a:off x="1339" y="1789"/>
              <a:ext cx="198"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22" name="Line 18"/>
            <p:cNvSpPr>
              <a:spLocks noChangeShapeType="1"/>
            </p:cNvSpPr>
            <p:nvPr/>
          </p:nvSpPr>
          <p:spPr bwMode="auto">
            <a:xfrm flipH="1" flipV="1">
              <a:off x="597" y="2186"/>
              <a:ext cx="2041" cy="3"/>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23" name="Line 19"/>
            <p:cNvSpPr>
              <a:spLocks noChangeShapeType="1"/>
            </p:cNvSpPr>
            <p:nvPr/>
          </p:nvSpPr>
          <p:spPr bwMode="auto">
            <a:xfrm flipV="1">
              <a:off x="597" y="1778"/>
              <a:ext cx="325" cy="1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24" name="Line 20"/>
            <p:cNvSpPr>
              <a:spLocks noChangeShapeType="1"/>
            </p:cNvSpPr>
            <p:nvPr/>
          </p:nvSpPr>
          <p:spPr bwMode="auto">
            <a:xfrm>
              <a:off x="597" y="1789"/>
              <a:ext cx="0" cy="386"/>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1095" name="Text Box 21"/>
            <p:cNvSpPr txBox="1">
              <a:spLocks noChangeArrowheads="1"/>
            </p:cNvSpPr>
            <p:nvPr/>
          </p:nvSpPr>
          <p:spPr bwMode="auto">
            <a:xfrm>
              <a:off x="933" y="1606"/>
              <a:ext cx="395" cy="417"/>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31096" name="Text Box 22"/>
            <p:cNvSpPr txBox="1">
              <a:spLocks noChangeArrowheads="1"/>
            </p:cNvSpPr>
            <p:nvPr/>
          </p:nvSpPr>
          <p:spPr bwMode="auto">
            <a:xfrm>
              <a:off x="1537" y="1593"/>
              <a:ext cx="395" cy="416"/>
            </a:xfrm>
            <a:prstGeom prst="rect">
              <a:avLst/>
            </a:prstGeom>
            <a:noFill/>
            <a:ln w="9525">
              <a:solidFill>
                <a:srgbClr val="000000"/>
              </a:solidFill>
              <a:miter lim="800000"/>
              <a:headEnd/>
              <a:tailEnd/>
            </a:ln>
          </p:spPr>
          <p:txBody>
            <a:bodyPr lIns="0" rIns="0"/>
            <a:lstStyle/>
            <a:p>
              <a:pPr algn="ctr" eaLnBrk="0" hangingPunct="0"/>
              <a:r>
                <a:rPr kumimoji="0" lang="en-US" altLang="zh-CN" sz="2000"/>
                <a:t>0.5</a:t>
              </a:r>
            </a:p>
          </p:txBody>
        </p:sp>
        <p:sp>
          <p:nvSpPr>
            <p:cNvPr id="251927" name="AutoShape 23"/>
            <p:cNvSpPr>
              <a:spLocks noChangeArrowheads="1"/>
            </p:cNvSpPr>
            <p:nvPr/>
          </p:nvSpPr>
          <p:spPr bwMode="auto">
            <a:xfrm>
              <a:off x="2350" y="1347"/>
              <a:ext cx="162" cy="187"/>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28" name="Line 24"/>
            <p:cNvSpPr>
              <a:spLocks noChangeShapeType="1"/>
            </p:cNvSpPr>
            <p:nvPr/>
          </p:nvSpPr>
          <p:spPr bwMode="auto">
            <a:xfrm flipV="1">
              <a:off x="192" y="1095"/>
              <a:ext cx="707"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29" name="Line 25"/>
            <p:cNvSpPr>
              <a:spLocks noChangeShapeType="1"/>
            </p:cNvSpPr>
            <p:nvPr/>
          </p:nvSpPr>
          <p:spPr bwMode="auto">
            <a:xfrm flipV="1">
              <a:off x="2324" y="1072"/>
              <a:ext cx="104"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1100" name="Text Box 26"/>
            <p:cNvSpPr txBox="1">
              <a:spLocks noChangeArrowheads="1"/>
            </p:cNvSpPr>
            <p:nvPr/>
          </p:nvSpPr>
          <p:spPr bwMode="auto">
            <a:xfrm>
              <a:off x="4889" y="1234"/>
              <a:ext cx="453" cy="614"/>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a:t>(</a:t>
              </a:r>
              <a:r>
                <a:rPr kumimoji="0" lang="en-US" altLang="zh-CN" sz="2000" i="1"/>
                <a:t>k</a:t>
              </a:r>
              <a:r>
                <a:rPr kumimoji="0" lang="en-US" altLang="zh-CN" sz="2000"/>
                <a:t>)</a:t>
              </a:r>
            </a:p>
            <a:p>
              <a:pPr algn="just" eaLnBrk="0" hangingPunct="0"/>
              <a:r>
                <a:rPr kumimoji="0" lang="en-US" altLang="zh-CN" sz="2000" i="1"/>
                <a:t>U</a:t>
              </a:r>
              <a:r>
                <a:rPr kumimoji="0" lang="en-US" altLang="zh-CN" sz="2000"/>
                <a:t>(</a:t>
              </a:r>
              <a:r>
                <a:rPr kumimoji="0" lang="en-US" altLang="zh-CN" sz="2000" i="1"/>
                <a:t>z</a:t>
              </a:r>
              <a:r>
                <a:rPr kumimoji="0" lang="en-US" altLang="zh-CN" sz="2000"/>
                <a:t>)</a:t>
              </a:r>
            </a:p>
          </p:txBody>
        </p:sp>
        <p:sp>
          <p:nvSpPr>
            <p:cNvPr id="131101" name="Text Box 27"/>
            <p:cNvSpPr txBox="1">
              <a:spLocks noChangeArrowheads="1"/>
            </p:cNvSpPr>
            <p:nvPr/>
          </p:nvSpPr>
          <p:spPr bwMode="auto">
            <a:xfrm>
              <a:off x="3694" y="868"/>
              <a:ext cx="418" cy="416"/>
            </a:xfrm>
            <a:prstGeom prst="rect">
              <a:avLst/>
            </a:prstGeom>
            <a:noFill/>
            <a:ln w="9525">
              <a:solidFill>
                <a:srgbClr val="000000"/>
              </a:solidFill>
              <a:miter lim="800000"/>
              <a:headEnd/>
              <a:tailEnd/>
            </a:ln>
          </p:spPr>
          <p:txBody>
            <a:bodyPr lIns="0" rIns="0"/>
            <a:lstStyle/>
            <a:p>
              <a:pPr algn="ctr" eaLnBrk="0" hangingPunct="0"/>
              <a:r>
                <a:rPr kumimoji="0" lang="en-US" altLang="zh-CN" sz="2000"/>
                <a:t>5</a:t>
              </a:r>
            </a:p>
          </p:txBody>
        </p:sp>
        <p:sp>
          <p:nvSpPr>
            <p:cNvPr id="251932" name="Line 28"/>
            <p:cNvSpPr>
              <a:spLocks noChangeShapeType="1"/>
            </p:cNvSpPr>
            <p:nvPr/>
          </p:nvSpPr>
          <p:spPr bwMode="auto">
            <a:xfrm>
              <a:off x="3182" y="1084"/>
              <a:ext cx="2" cy="336"/>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33" name="Line 29"/>
            <p:cNvSpPr>
              <a:spLocks noChangeShapeType="1"/>
            </p:cNvSpPr>
            <p:nvPr/>
          </p:nvSpPr>
          <p:spPr bwMode="auto">
            <a:xfrm rot="5400000">
              <a:off x="4479" y="1219"/>
              <a:ext cx="26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34" name="Line 30"/>
            <p:cNvSpPr>
              <a:spLocks noChangeShapeType="1"/>
            </p:cNvSpPr>
            <p:nvPr/>
          </p:nvSpPr>
          <p:spPr bwMode="auto">
            <a:xfrm>
              <a:off x="2533" y="1434"/>
              <a:ext cx="651"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35" name="Line 31"/>
            <p:cNvSpPr>
              <a:spLocks noChangeShapeType="1"/>
            </p:cNvSpPr>
            <p:nvPr/>
          </p:nvSpPr>
          <p:spPr bwMode="auto">
            <a:xfrm rot="16200000" flipV="1">
              <a:off x="4472" y="1654"/>
              <a:ext cx="27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36" name="Line 32"/>
            <p:cNvSpPr>
              <a:spLocks noChangeShapeType="1"/>
            </p:cNvSpPr>
            <p:nvPr/>
          </p:nvSpPr>
          <p:spPr bwMode="auto">
            <a:xfrm flipV="1">
              <a:off x="4389" y="1807"/>
              <a:ext cx="222" cy="3"/>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37" name="Line 33"/>
            <p:cNvSpPr>
              <a:spLocks noChangeShapeType="1"/>
            </p:cNvSpPr>
            <p:nvPr/>
          </p:nvSpPr>
          <p:spPr bwMode="auto">
            <a:xfrm>
              <a:off x="4819" y="1447"/>
              <a:ext cx="0" cy="73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38" name="Line 34"/>
            <p:cNvSpPr>
              <a:spLocks noChangeShapeType="1"/>
            </p:cNvSpPr>
            <p:nvPr/>
          </p:nvSpPr>
          <p:spPr bwMode="auto">
            <a:xfrm>
              <a:off x="4702" y="1434"/>
              <a:ext cx="674" cy="5"/>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39" name="Line 35"/>
            <p:cNvSpPr>
              <a:spLocks noChangeShapeType="1"/>
            </p:cNvSpPr>
            <p:nvPr/>
          </p:nvSpPr>
          <p:spPr bwMode="auto">
            <a:xfrm>
              <a:off x="3810" y="1789"/>
              <a:ext cx="198" cy="3"/>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40" name="Line 36"/>
            <p:cNvSpPr>
              <a:spLocks noChangeShapeType="1"/>
            </p:cNvSpPr>
            <p:nvPr/>
          </p:nvSpPr>
          <p:spPr bwMode="auto">
            <a:xfrm flipH="1">
              <a:off x="3184" y="2178"/>
              <a:ext cx="1622" cy="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41" name="Line 37"/>
            <p:cNvSpPr>
              <a:spLocks noChangeShapeType="1"/>
            </p:cNvSpPr>
            <p:nvPr/>
          </p:nvSpPr>
          <p:spPr bwMode="auto">
            <a:xfrm>
              <a:off x="3207" y="1790"/>
              <a:ext cx="186"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1942" name="Line 38"/>
            <p:cNvSpPr>
              <a:spLocks noChangeShapeType="1"/>
            </p:cNvSpPr>
            <p:nvPr/>
          </p:nvSpPr>
          <p:spPr bwMode="auto">
            <a:xfrm>
              <a:off x="3184" y="1789"/>
              <a:ext cx="0" cy="38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31113" name="Text Box 39"/>
            <p:cNvSpPr txBox="1">
              <a:spLocks noChangeArrowheads="1"/>
            </p:cNvSpPr>
            <p:nvPr/>
          </p:nvSpPr>
          <p:spPr bwMode="auto">
            <a:xfrm>
              <a:off x="3404" y="1607"/>
              <a:ext cx="395" cy="416"/>
            </a:xfrm>
            <a:prstGeom prst="rect">
              <a:avLst/>
            </a:prstGeom>
            <a:noFill/>
            <a:ln w="9525">
              <a:solidFill>
                <a:srgbClr val="000000"/>
              </a:solidFill>
              <a:miter lim="800000"/>
              <a:headEnd/>
              <a:tailEnd/>
            </a:ln>
          </p:spPr>
          <p:txBody>
            <a:bodyPr lIns="0" rIns="0"/>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31114" name="Text Box 40"/>
            <p:cNvSpPr txBox="1">
              <a:spLocks noChangeArrowheads="1"/>
            </p:cNvSpPr>
            <p:nvPr/>
          </p:nvSpPr>
          <p:spPr bwMode="auto">
            <a:xfrm>
              <a:off x="4008" y="1594"/>
              <a:ext cx="395" cy="416"/>
            </a:xfrm>
            <a:prstGeom prst="rect">
              <a:avLst/>
            </a:prstGeom>
            <a:noFill/>
            <a:ln w="9525">
              <a:solidFill>
                <a:srgbClr val="000000"/>
              </a:solidFill>
              <a:miter lim="800000"/>
              <a:headEnd/>
              <a:tailEnd/>
            </a:ln>
          </p:spPr>
          <p:txBody>
            <a:bodyPr lIns="0" rIns="0"/>
            <a:lstStyle/>
            <a:p>
              <a:pPr algn="ctr" eaLnBrk="0" hangingPunct="0"/>
              <a:r>
                <a:rPr kumimoji="0" lang="en-US" altLang="zh-CN" sz="2000"/>
                <a:t>0.1</a:t>
              </a:r>
            </a:p>
          </p:txBody>
        </p:sp>
        <p:sp>
          <p:nvSpPr>
            <p:cNvPr id="251945" name="AutoShape 41"/>
            <p:cNvSpPr>
              <a:spLocks noChangeArrowheads="1"/>
            </p:cNvSpPr>
            <p:nvPr/>
          </p:nvSpPr>
          <p:spPr bwMode="auto">
            <a:xfrm>
              <a:off x="4531" y="1348"/>
              <a:ext cx="162" cy="187"/>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46" name="Line 42"/>
            <p:cNvSpPr>
              <a:spLocks noChangeShapeType="1"/>
            </p:cNvSpPr>
            <p:nvPr/>
          </p:nvSpPr>
          <p:spPr bwMode="auto">
            <a:xfrm flipV="1">
              <a:off x="4123" y="1073"/>
              <a:ext cx="487" cy="3"/>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1947" name="Line 43"/>
            <p:cNvSpPr>
              <a:spLocks noChangeShapeType="1"/>
            </p:cNvSpPr>
            <p:nvPr/>
          </p:nvSpPr>
          <p:spPr bwMode="auto">
            <a:xfrm>
              <a:off x="3184" y="1072"/>
              <a:ext cx="510"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31118" name="Text Box 44"/>
            <p:cNvSpPr txBox="1">
              <a:spLocks noChangeArrowheads="1"/>
            </p:cNvSpPr>
            <p:nvPr/>
          </p:nvSpPr>
          <p:spPr bwMode="auto">
            <a:xfrm>
              <a:off x="794" y="2434"/>
              <a:ext cx="3825" cy="267"/>
            </a:xfrm>
            <a:prstGeom prst="rect">
              <a:avLst/>
            </a:prstGeom>
            <a:noFill/>
            <a:ln w="9525">
              <a:noFill/>
              <a:miter lim="800000"/>
              <a:headEnd/>
              <a:tailEnd/>
            </a:ln>
          </p:spPr>
          <p:txBody>
            <a:bodyPr lIns="0" tIns="0" rIns="0" bIns="0"/>
            <a:lstStyle/>
            <a:p>
              <a:pPr algn="ctr" eaLnBrk="0" hangingPunct="0"/>
              <a:r>
                <a:rPr kumimoji="0" lang="zh-CN" altLang="en-US" sz="2000"/>
                <a:t>串行程序法</a:t>
              </a:r>
            </a:p>
          </p:txBody>
        </p:sp>
      </p:grpSp>
      <p:graphicFrame>
        <p:nvGraphicFramePr>
          <p:cNvPr id="131074" name="Object 45"/>
          <p:cNvGraphicFramePr>
            <a:graphicFrameLocks noChangeAspect="1"/>
          </p:cNvGraphicFramePr>
          <p:nvPr/>
        </p:nvGraphicFramePr>
        <p:xfrm>
          <a:off x="2771775" y="1928813"/>
          <a:ext cx="3465513" cy="492125"/>
        </p:xfrm>
        <a:graphic>
          <a:graphicData uri="http://schemas.openxmlformats.org/presentationml/2006/ole">
            <mc:AlternateContent xmlns:mc="http://schemas.openxmlformats.org/markup-compatibility/2006">
              <mc:Choice xmlns:v="urn:schemas-microsoft-com:vml" Requires="v">
                <p:oleObj spid="_x0000_s131100" name="Equation" r:id="rId3" imgW="1600200" imgH="228600" progId="Equation.DSMT4">
                  <p:embed/>
                </p:oleObj>
              </mc:Choice>
              <mc:Fallback>
                <p:oleObj name="Equation" r:id="rId3" imgW="1600200" imgH="2286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928813"/>
                        <a:ext cx="3465513"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75" name="Object 46"/>
          <p:cNvGraphicFramePr>
            <a:graphicFrameLocks noChangeAspect="1"/>
          </p:cNvGraphicFramePr>
          <p:nvPr/>
        </p:nvGraphicFramePr>
        <p:xfrm>
          <a:off x="1692275" y="1423988"/>
          <a:ext cx="5249863" cy="473075"/>
        </p:xfrm>
        <a:graphic>
          <a:graphicData uri="http://schemas.openxmlformats.org/presentationml/2006/ole">
            <mc:AlternateContent xmlns:mc="http://schemas.openxmlformats.org/markup-compatibility/2006">
              <mc:Choice xmlns:v="urn:schemas-microsoft-com:vml" Requires="v">
                <p:oleObj spid="_x0000_s131101" name="Equation" r:id="rId5" imgW="2362200" imgH="228600" progId="Equation.DSMT4">
                  <p:embed/>
                </p:oleObj>
              </mc:Choice>
              <mc:Fallback>
                <p:oleObj name="Equation" r:id="rId5" imgW="2362200" imgH="2286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423988"/>
                        <a:ext cx="52498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dir="in"/>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ChangeArrowheads="1"/>
          </p:cNvSpPr>
          <p:nvPr/>
        </p:nvSpPr>
        <p:spPr bwMode="auto">
          <a:xfrm>
            <a:off x="685800" y="1182688"/>
            <a:ext cx="7772400" cy="5486400"/>
          </a:xfrm>
          <a:prstGeom prst="rect">
            <a:avLst/>
          </a:prstGeom>
          <a:noFill/>
          <a:ln w="9525">
            <a:noFill/>
            <a:miter lim="800000"/>
            <a:headEnd/>
            <a:tailEnd/>
          </a:ln>
        </p:spPr>
        <p:txBody>
          <a:bodyPr/>
          <a:lstStyle/>
          <a:p>
            <a:pPr marL="342900" indent="-342900">
              <a:spcBef>
                <a:spcPct val="20000"/>
              </a:spcBef>
            </a:pPr>
            <a:r>
              <a:rPr lang="en-US" altLang="zh-CN" sz="2800">
                <a:solidFill>
                  <a:srgbClr val="BE2C14"/>
                </a:solidFill>
                <a:latin typeface="宋体" pitchFamily="2" charset="-122"/>
              </a:rPr>
              <a:t>3) </a:t>
            </a:r>
            <a:r>
              <a:rPr lang="zh-CN" altLang="en-US" sz="2800">
                <a:solidFill>
                  <a:srgbClr val="BE2C14"/>
                </a:solidFill>
                <a:latin typeface="宋体" pitchFamily="2" charset="-122"/>
              </a:rPr>
              <a:t>并行程序法</a:t>
            </a:r>
            <a:r>
              <a:rPr lang="zh-CN" altLang="en-US" sz="2800" b="0"/>
              <a:t> </a:t>
            </a:r>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endParaRPr lang="zh-CN" altLang="en-US" sz="2800" b="0"/>
          </a:p>
          <a:p>
            <a:pPr marL="342900" indent="-342900">
              <a:spcBef>
                <a:spcPct val="20000"/>
              </a:spcBef>
            </a:pPr>
            <a:r>
              <a:rPr lang="zh-CN" altLang="en-US" sz="2800" b="0">
                <a:latin typeface="宋体" pitchFamily="2" charset="-122"/>
              </a:rPr>
              <a:t>其方块图下图所示。</a:t>
            </a:r>
            <a:r>
              <a:rPr lang="zh-CN" altLang="en-US" sz="2800" b="0"/>
              <a:t> </a:t>
            </a:r>
          </a:p>
        </p:txBody>
      </p:sp>
      <p:graphicFrame>
        <p:nvGraphicFramePr>
          <p:cNvPr id="132098" name="Object 3"/>
          <p:cNvGraphicFramePr>
            <a:graphicFrameLocks noChangeAspect="1"/>
          </p:cNvGraphicFramePr>
          <p:nvPr/>
        </p:nvGraphicFramePr>
        <p:xfrm>
          <a:off x="1219200" y="1868488"/>
          <a:ext cx="5791200" cy="3357562"/>
        </p:xfrm>
        <a:graphic>
          <a:graphicData uri="http://schemas.openxmlformats.org/presentationml/2006/ole">
            <mc:AlternateContent xmlns:mc="http://schemas.openxmlformats.org/markup-compatibility/2006">
              <mc:Choice xmlns:v="urn:schemas-microsoft-com:vml" Requires="v">
                <p:oleObj spid="_x0000_s132111" r:id="rId3" imgW="2806700" imgH="1625600" progId="Equation.DSMT4">
                  <p:embed/>
                </p:oleObj>
              </mc:Choice>
              <mc:Fallback>
                <p:oleObj r:id="rId3" imgW="2806700" imgH="1625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68488"/>
                        <a:ext cx="5791200" cy="335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dir="in"/>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3" name="Group 2"/>
          <p:cNvGrpSpPr>
            <a:grpSpLocks/>
          </p:cNvGrpSpPr>
          <p:nvPr/>
        </p:nvGrpSpPr>
        <p:grpSpPr bwMode="auto">
          <a:xfrm>
            <a:off x="755650" y="2636838"/>
            <a:ext cx="7621588" cy="3430587"/>
            <a:chOff x="528" y="1199"/>
            <a:chExt cx="4656" cy="2161"/>
          </a:xfrm>
        </p:grpSpPr>
        <p:sp>
          <p:nvSpPr>
            <p:cNvPr id="133124" name="Text Box 3"/>
            <p:cNvSpPr txBox="1">
              <a:spLocks noChangeArrowheads="1"/>
            </p:cNvSpPr>
            <p:nvPr/>
          </p:nvSpPr>
          <p:spPr bwMode="auto">
            <a:xfrm>
              <a:off x="4756" y="1648"/>
              <a:ext cx="325" cy="569"/>
            </a:xfrm>
            <a:prstGeom prst="rect">
              <a:avLst/>
            </a:prstGeom>
            <a:noFill/>
            <a:ln w="9525">
              <a:noFill/>
              <a:miter lim="800000"/>
              <a:headEnd/>
              <a:tailEnd/>
            </a:ln>
          </p:spPr>
          <p:txBody>
            <a:bodyPr lIns="0" tIns="0" rIns="0" bIns="0"/>
            <a:lstStyle/>
            <a:p>
              <a:pPr algn="just" eaLnBrk="0" hangingPunct="0"/>
              <a:r>
                <a:rPr kumimoji="0" lang="en-US" altLang="zh-CN" sz="2000" i="1"/>
                <a:t>U</a:t>
              </a:r>
              <a:r>
                <a:rPr kumimoji="0" lang="en-US" altLang="zh-CN" sz="2000"/>
                <a:t>(</a:t>
              </a:r>
              <a:r>
                <a:rPr kumimoji="0" lang="en-US" altLang="zh-CN" sz="2000" i="1"/>
                <a:t>z</a:t>
              </a:r>
              <a:r>
                <a:rPr kumimoji="0" lang="en-US" altLang="zh-CN" sz="2000"/>
                <a:t>)</a:t>
              </a:r>
            </a:p>
            <a:p>
              <a:pPr algn="just" eaLnBrk="0" hangingPunct="0"/>
              <a:r>
                <a:rPr kumimoji="0" lang="en-US" altLang="zh-CN" sz="2000" i="1"/>
                <a:t>u</a:t>
              </a:r>
              <a:r>
                <a:rPr kumimoji="0" lang="en-US" altLang="zh-CN" sz="2000"/>
                <a:t>(</a:t>
              </a:r>
              <a:r>
                <a:rPr kumimoji="0" lang="en-US" altLang="zh-CN" sz="2000" i="1"/>
                <a:t>k</a:t>
              </a:r>
              <a:r>
                <a:rPr kumimoji="0" lang="en-US" altLang="zh-CN" sz="2000"/>
                <a:t>)</a:t>
              </a:r>
            </a:p>
          </p:txBody>
        </p:sp>
        <p:sp>
          <p:nvSpPr>
            <p:cNvPr id="133125" name="Text Box 4"/>
            <p:cNvSpPr txBox="1">
              <a:spLocks noChangeArrowheads="1"/>
            </p:cNvSpPr>
            <p:nvPr/>
          </p:nvSpPr>
          <p:spPr bwMode="auto">
            <a:xfrm>
              <a:off x="561" y="1200"/>
              <a:ext cx="345" cy="557"/>
            </a:xfrm>
            <a:prstGeom prst="rect">
              <a:avLst/>
            </a:prstGeom>
            <a:noFill/>
            <a:ln w="9525">
              <a:noFill/>
              <a:miter lim="800000"/>
              <a:headEnd/>
              <a:tailEnd/>
            </a:ln>
          </p:spPr>
          <p:txBody>
            <a:bodyPr lIns="0" tIns="0" rIns="0" bIns="0"/>
            <a:lstStyle/>
            <a:p>
              <a:pPr algn="just" eaLnBrk="0" hangingPunct="0"/>
              <a:r>
                <a:rPr kumimoji="0" lang="en-US" altLang="zh-CN" sz="2000" i="1"/>
                <a:t>E</a:t>
              </a:r>
              <a:r>
                <a:rPr kumimoji="0" lang="en-US" altLang="zh-CN" sz="2000"/>
                <a:t>(</a:t>
              </a:r>
              <a:r>
                <a:rPr kumimoji="0" lang="en-US" altLang="zh-CN" sz="2000" i="1"/>
                <a:t>z</a:t>
              </a:r>
              <a:r>
                <a:rPr kumimoji="0" lang="en-US" altLang="zh-CN" sz="2000"/>
                <a:t>)</a:t>
              </a:r>
            </a:p>
            <a:p>
              <a:pPr algn="just" eaLnBrk="0" hangingPunct="0"/>
              <a:r>
                <a:rPr kumimoji="0" lang="en-US" altLang="zh-CN" sz="2000" i="1"/>
                <a:t>e</a:t>
              </a:r>
              <a:r>
                <a:rPr kumimoji="0" lang="en-US" altLang="zh-CN" sz="2000"/>
                <a:t>(</a:t>
              </a:r>
              <a:r>
                <a:rPr kumimoji="0" lang="en-US" altLang="zh-CN" sz="2000" i="1"/>
                <a:t>k</a:t>
              </a:r>
              <a:r>
                <a:rPr kumimoji="0" lang="en-US" altLang="zh-CN" sz="2000"/>
                <a:t>)</a:t>
              </a:r>
            </a:p>
          </p:txBody>
        </p:sp>
        <p:sp>
          <p:nvSpPr>
            <p:cNvPr id="253957" name="Line 5"/>
            <p:cNvSpPr>
              <a:spLocks noChangeShapeType="1"/>
            </p:cNvSpPr>
            <p:nvPr/>
          </p:nvSpPr>
          <p:spPr bwMode="auto">
            <a:xfrm>
              <a:off x="528" y="1402"/>
              <a:ext cx="753"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33127" name="Text Box 6"/>
            <p:cNvSpPr txBox="1">
              <a:spLocks noChangeArrowheads="1"/>
            </p:cNvSpPr>
            <p:nvPr/>
          </p:nvSpPr>
          <p:spPr bwMode="auto">
            <a:xfrm>
              <a:off x="1282" y="1199"/>
              <a:ext cx="502" cy="378"/>
            </a:xfrm>
            <a:prstGeom prst="rect">
              <a:avLst/>
            </a:prstGeom>
            <a:noFill/>
            <a:ln w="9525">
              <a:solidFill>
                <a:srgbClr val="000000"/>
              </a:solidFill>
              <a:miter lim="800000"/>
              <a:headEnd/>
              <a:tailEnd/>
            </a:ln>
          </p:spPr>
          <p:txBody>
            <a:bodyPr lIns="0" rIns="0"/>
            <a:lstStyle/>
            <a:p>
              <a:pPr algn="ctr" eaLnBrk="0" hangingPunct="0"/>
              <a:r>
                <a:rPr kumimoji="0" lang="en-US" altLang="zh-CN" sz="2000"/>
                <a:t>9.375</a:t>
              </a:r>
            </a:p>
          </p:txBody>
        </p:sp>
        <p:sp>
          <p:nvSpPr>
            <p:cNvPr id="133128" name="Text Box 7"/>
            <p:cNvSpPr txBox="1">
              <a:spLocks noChangeArrowheads="1"/>
            </p:cNvSpPr>
            <p:nvPr/>
          </p:nvSpPr>
          <p:spPr bwMode="auto">
            <a:xfrm>
              <a:off x="1283" y="2105"/>
              <a:ext cx="502" cy="378"/>
            </a:xfrm>
            <a:prstGeom prst="rect">
              <a:avLst/>
            </a:prstGeom>
            <a:noFill/>
            <a:ln w="9525">
              <a:solidFill>
                <a:srgbClr val="000000"/>
              </a:solidFill>
              <a:miter lim="800000"/>
              <a:headEnd/>
              <a:tailEnd/>
            </a:ln>
          </p:spPr>
          <p:txBody>
            <a:bodyPr lIns="0" rIns="0"/>
            <a:lstStyle/>
            <a:p>
              <a:pPr algn="ctr" eaLnBrk="0" hangingPunct="0"/>
              <a:r>
                <a:rPr kumimoji="0" lang="en-US" altLang="zh-CN" sz="2000"/>
                <a:t>4.375</a:t>
              </a:r>
            </a:p>
          </p:txBody>
        </p:sp>
        <p:sp>
          <p:nvSpPr>
            <p:cNvPr id="133129" name="Text Box 8"/>
            <p:cNvSpPr txBox="1">
              <a:spLocks noChangeArrowheads="1"/>
            </p:cNvSpPr>
            <p:nvPr/>
          </p:nvSpPr>
          <p:spPr bwMode="auto">
            <a:xfrm>
              <a:off x="3427" y="1654"/>
              <a:ext cx="502" cy="378"/>
            </a:xfrm>
            <a:prstGeom prst="rect">
              <a:avLst/>
            </a:prstGeom>
            <a:noFill/>
            <a:ln w="9525">
              <a:solidFill>
                <a:srgbClr val="000000"/>
              </a:solidFill>
              <a:miter lim="800000"/>
              <a:headEnd/>
              <a:tailEnd/>
            </a:ln>
          </p:spPr>
          <p:txBody>
            <a:bodyPr lIns="0" rIns="0"/>
            <a:lstStyle/>
            <a:p>
              <a:pPr algn="ctr" eaLnBrk="0" hangingPunct="0"/>
              <a:r>
                <a:rPr kumimoji="0" lang="en-US" altLang="zh-CN" sz="2000"/>
                <a:t>0.5</a:t>
              </a:r>
            </a:p>
          </p:txBody>
        </p:sp>
        <p:sp>
          <p:nvSpPr>
            <p:cNvPr id="133130" name="Text Box 9"/>
            <p:cNvSpPr txBox="1">
              <a:spLocks noChangeArrowheads="1"/>
            </p:cNvSpPr>
            <p:nvPr/>
          </p:nvSpPr>
          <p:spPr bwMode="auto">
            <a:xfrm>
              <a:off x="3417" y="2537"/>
              <a:ext cx="502" cy="378"/>
            </a:xfrm>
            <a:prstGeom prst="rect">
              <a:avLst/>
            </a:prstGeom>
            <a:noFill/>
            <a:ln w="9525">
              <a:solidFill>
                <a:srgbClr val="000000"/>
              </a:solidFill>
              <a:miter lim="800000"/>
              <a:headEnd/>
              <a:tailEnd/>
            </a:ln>
          </p:spPr>
          <p:txBody>
            <a:bodyPr lIns="0" rIns="0"/>
            <a:lstStyle/>
            <a:p>
              <a:pPr algn="ctr" eaLnBrk="0" hangingPunct="0"/>
              <a:r>
                <a:rPr kumimoji="0" lang="en-US" altLang="zh-CN" sz="2000"/>
                <a:t>0.1</a:t>
              </a:r>
            </a:p>
          </p:txBody>
        </p:sp>
        <p:sp>
          <p:nvSpPr>
            <p:cNvPr id="133131" name="Text Box 10"/>
            <p:cNvSpPr txBox="1">
              <a:spLocks noChangeArrowheads="1"/>
            </p:cNvSpPr>
            <p:nvPr/>
          </p:nvSpPr>
          <p:spPr bwMode="auto">
            <a:xfrm>
              <a:off x="2580" y="2537"/>
              <a:ext cx="502" cy="378"/>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133132" name="Text Box 11"/>
            <p:cNvSpPr txBox="1">
              <a:spLocks noChangeArrowheads="1"/>
            </p:cNvSpPr>
            <p:nvPr/>
          </p:nvSpPr>
          <p:spPr bwMode="auto">
            <a:xfrm>
              <a:off x="2580" y="1654"/>
              <a:ext cx="502" cy="378"/>
            </a:xfrm>
            <a:prstGeom prst="rect">
              <a:avLst/>
            </a:prstGeom>
            <a:noFill/>
            <a:ln w="9525">
              <a:solidFill>
                <a:srgbClr val="000000"/>
              </a:solidFill>
              <a:miter lim="800000"/>
              <a:headEnd/>
              <a:tailEnd/>
            </a:ln>
          </p:spPr>
          <p:txBody>
            <a:bodyPr/>
            <a:lstStyle/>
            <a:p>
              <a:pPr algn="ctr" eaLnBrk="0" hangingPunct="0"/>
              <a:r>
                <a:rPr kumimoji="0" lang="en-US" altLang="zh-CN" sz="2000" i="1"/>
                <a:t>z</a:t>
              </a:r>
              <a:r>
                <a:rPr kumimoji="0" lang="en-US" altLang="zh-CN" sz="2000" baseline="30000">
                  <a:latin typeface="宋体" pitchFamily="2" charset="-122"/>
                </a:rPr>
                <a:t>-</a:t>
              </a:r>
              <a:r>
                <a:rPr kumimoji="0" lang="en-US" altLang="zh-CN" sz="2000" baseline="30000"/>
                <a:t>1</a:t>
              </a:r>
              <a:endParaRPr kumimoji="0" lang="en-US" altLang="zh-CN" sz="2000"/>
            </a:p>
          </p:txBody>
        </p:sp>
        <p:sp>
          <p:nvSpPr>
            <p:cNvPr id="253964" name="Line 12"/>
            <p:cNvSpPr>
              <a:spLocks noChangeShapeType="1"/>
            </p:cNvSpPr>
            <p:nvPr/>
          </p:nvSpPr>
          <p:spPr bwMode="auto">
            <a:xfrm flipV="1">
              <a:off x="1785" y="1402"/>
              <a:ext cx="408"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65" name="AutoShape 13"/>
            <p:cNvSpPr>
              <a:spLocks noChangeArrowheads="1"/>
            </p:cNvSpPr>
            <p:nvPr/>
          </p:nvSpPr>
          <p:spPr bwMode="auto">
            <a:xfrm>
              <a:off x="2213" y="1312"/>
              <a:ext cx="170" cy="182"/>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66" name="Line 14"/>
            <p:cNvSpPr>
              <a:spLocks noChangeShapeType="1"/>
            </p:cNvSpPr>
            <p:nvPr/>
          </p:nvSpPr>
          <p:spPr bwMode="auto">
            <a:xfrm>
              <a:off x="2412" y="1402"/>
              <a:ext cx="2134"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67" name="Line 15"/>
            <p:cNvSpPr>
              <a:spLocks noChangeShapeType="1"/>
            </p:cNvSpPr>
            <p:nvPr/>
          </p:nvSpPr>
          <p:spPr bwMode="auto">
            <a:xfrm flipV="1">
              <a:off x="2287" y="1516"/>
              <a:ext cx="0" cy="33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68" name="Line 16"/>
            <p:cNvSpPr>
              <a:spLocks noChangeShapeType="1"/>
            </p:cNvSpPr>
            <p:nvPr/>
          </p:nvSpPr>
          <p:spPr bwMode="auto">
            <a:xfrm>
              <a:off x="2287" y="1846"/>
              <a:ext cx="272"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69" name="Line 17"/>
            <p:cNvSpPr>
              <a:spLocks noChangeShapeType="1"/>
            </p:cNvSpPr>
            <p:nvPr/>
          </p:nvSpPr>
          <p:spPr bwMode="auto">
            <a:xfrm flipH="1" flipV="1">
              <a:off x="3082" y="1846"/>
              <a:ext cx="335" cy="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0" name="Line 18"/>
            <p:cNvSpPr>
              <a:spLocks noChangeShapeType="1"/>
            </p:cNvSpPr>
            <p:nvPr/>
          </p:nvSpPr>
          <p:spPr bwMode="auto">
            <a:xfrm flipH="1">
              <a:off x="3929" y="1848"/>
              <a:ext cx="251"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1" name="Line 19"/>
            <p:cNvSpPr>
              <a:spLocks noChangeShapeType="1"/>
            </p:cNvSpPr>
            <p:nvPr/>
          </p:nvSpPr>
          <p:spPr bwMode="auto">
            <a:xfrm flipH="1">
              <a:off x="4179" y="1402"/>
              <a:ext cx="1" cy="44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72" name="Line 20"/>
            <p:cNvSpPr>
              <a:spLocks noChangeShapeType="1"/>
            </p:cNvSpPr>
            <p:nvPr/>
          </p:nvSpPr>
          <p:spPr bwMode="auto">
            <a:xfrm flipH="1">
              <a:off x="906" y="1414"/>
              <a:ext cx="1" cy="86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73" name="Line 21"/>
            <p:cNvSpPr>
              <a:spLocks noChangeShapeType="1"/>
            </p:cNvSpPr>
            <p:nvPr/>
          </p:nvSpPr>
          <p:spPr bwMode="auto">
            <a:xfrm>
              <a:off x="907" y="2299"/>
              <a:ext cx="376"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4" name="AutoShape 22"/>
            <p:cNvSpPr>
              <a:spLocks noChangeArrowheads="1"/>
            </p:cNvSpPr>
            <p:nvPr/>
          </p:nvSpPr>
          <p:spPr bwMode="auto">
            <a:xfrm>
              <a:off x="2203" y="2183"/>
              <a:ext cx="168" cy="194"/>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75" name="Line 23"/>
            <p:cNvSpPr>
              <a:spLocks noChangeShapeType="1"/>
            </p:cNvSpPr>
            <p:nvPr/>
          </p:nvSpPr>
          <p:spPr bwMode="auto">
            <a:xfrm>
              <a:off x="2381" y="2285"/>
              <a:ext cx="2163" cy="2"/>
            </a:xfrm>
            <a:prstGeom prst="line">
              <a:avLst/>
            </a:prstGeom>
            <a:noFill/>
            <a:ln w="9525">
              <a:solidFill>
                <a:srgbClr val="000000"/>
              </a:solidFill>
              <a:round/>
              <a:headEnd/>
              <a:tailEnd type="non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6" name="Line 24"/>
            <p:cNvSpPr>
              <a:spLocks noChangeShapeType="1"/>
            </p:cNvSpPr>
            <p:nvPr/>
          </p:nvSpPr>
          <p:spPr bwMode="auto">
            <a:xfrm flipH="1">
              <a:off x="4169" y="2285"/>
              <a:ext cx="1" cy="43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77" name="Line 25"/>
            <p:cNvSpPr>
              <a:spLocks noChangeShapeType="1"/>
            </p:cNvSpPr>
            <p:nvPr/>
          </p:nvSpPr>
          <p:spPr bwMode="auto">
            <a:xfrm flipH="1">
              <a:off x="3919" y="2716"/>
              <a:ext cx="24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8" name="Line 26"/>
            <p:cNvSpPr>
              <a:spLocks noChangeShapeType="1"/>
            </p:cNvSpPr>
            <p:nvPr/>
          </p:nvSpPr>
          <p:spPr bwMode="auto">
            <a:xfrm flipV="1">
              <a:off x="2286" y="2386"/>
              <a:ext cx="1" cy="318"/>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79" name="Line 27"/>
            <p:cNvSpPr>
              <a:spLocks noChangeShapeType="1"/>
            </p:cNvSpPr>
            <p:nvPr/>
          </p:nvSpPr>
          <p:spPr bwMode="auto">
            <a:xfrm flipH="1">
              <a:off x="4545" y="1414"/>
              <a:ext cx="1" cy="315"/>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80" name="Line 28"/>
            <p:cNvSpPr>
              <a:spLocks noChangeShapeType="1"/>
            </p:cNvSpPr>
            <p:nvPr/>
          </p:nvSpPr>
          <p:spPr bwMode="auto">
            <a:xfrm flipV="1">
              <a:off x="4545" y="1950"/>
              <a:ext cx="2" cy="318"/>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81" name="Line 29"/>
            <p:cNvSpPr>
              <a:spLocks noChangeShapeType="1"/>
            </p:cNvSpPr>
            <p:nvPr/>
          </p:nvSpPr>
          <p:spPr bwMode="auto">
            <a:xfrm>
              <a:off x="4640" y="1836"/>
              <a:ext cx="544"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82" name="AutoShape 30"/>
            <p:cNvSpPr>
              <a:spLocks noChangeArrowheads="1"/>
            </p:cNvSpPr>
            <p:nvPr/>
          </p:nvSpPr>
          <p:spPr bwMode="auto">
            <a:xfrm>
              <a:off x="4473" y="1749"/>
              <a:ext cx="157" cy="182"/>
            </a:xfrm>
            <a:prstGeom prst="flowChartSummingJunction">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83" name="Line 31"/>
            <p:cNvSpPr>
              <a:spLocks noChangeShapeType="1"/>
            </p:cNvSpPr>
            <p:nvPr/>
          </p:nvSpPr>
          <p:spPr bwMode="auto">
            <a:xfrm>
              <a:off x="2287" y="2720"/>
              <a:ext cx="272" cy="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53984" name="Line 32"/>
            <p:cNvSpPr>
              <a:spLocks noChangeShapeType="1"/>
            </p:cNvSpPr>
            <p:nvPr/>
          </p:nvSpPr>
          <p:spPr bwMode="auto">
            <a:xfrm flipH="1" flipV="1">
              <a:off x="3082" y="2720"/>
              <a:ext cx="335" cy="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53985" name="Line 33"/>
            <p:cNvSpPr>
              <a:spLocks noChangeShapeType="1"/>
            </p:cNvSpPr>
            <p:nvPr/>
          </p:nvSpPr>
          <p:spPr bwMode="auto">
            <a:xfrm flipV="1">
              <a:off x="1806" y="2289"/>
              <a:ext cx="388" cy="1"/>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133155" name="Text Box 34"/>
            <p:cNvSpPr txBox="1">
              <a:spLocks noChangeArrowheads="1"/>
            </p:cNvSpPr>
            <p:nvPr/>
          </p:nvSpPr>
          <p:spPr bwMode="auto">
            <a:xfrm>
              <a:off x="905" y="3118"/>
              <a:ext cx="3450" cy="242"/>
            </a:xfrm>
            <a:prstGeom prst="rect">
              <a:avLst/>
            </a:prstGeom>
            <a:noFill/>
            <a:ln w="9525">
              <a:noFill/>
              <a:miter lim="800000"/>
              <a:headEnd/>
              <a:tailEnd/>
            </a:ln>
          </p:spPr>
          <p:txBody>
            <a:bodyPr lIns="0" tIns="0" rIns="0" bIns="0"/>
            <a:lstStyle/>
            <a:p>
              <a:pPr algn="ctr" eaLnBrk="0" hangingPunct="0"/>
              <a:r>
                <a:rPr kumimoji="0" lang="zh-CN" altLang="en-US" sz="2000"/>
                <a:t>并行程序法</a:t>
              </a:r>
            </a:p>
          </p:txBody>
        </p:sp>
      </p:grpSp>
      <p:graphicFrame>
        <p:nvGraphicFramePr>
          <p:cNvPr id="133122" name="Object 35"/>
          <p:cNvGraphicFramePr>
            <a:graphicFrameLocks noChangeAspect="1"/>
          </p:cNvGraphicFramePr>
          <p:nvPr/>
        </p:nvGraphicFramePr>
        <p:xfrm>
          <a:off x="2411413" y="1412875"/>
          <a:ext cx="4008437" cy="944563"/>
        </p:xfrm>
        <a:graphic>
          <a:graphicData uri="http://schemas.openxmlformats.org/presentationml/2006/ole">
            <mc:AlternateContent xmlns:mc="http://schemas.openxmlformats.org/markup-compatibility/2006">
              <mc:Choice xmlns:v="urn:schemas-microsoft-com:vml" Requires="v">
                <p:oleObj spid="_x0000_s133135" name="Equation" r:id="rId3" imgW="1943100" imgH="457200" progId="Equation.DSMT4">
                  <p:embed/>
                </p:oleObj>
              </mc:Choice>
              <mc:Fallback>
                <p:oleObj name="Equation" r:id="rId3" imgW="1943100" imgH="4572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412875"/>
                        <a:ext cx="4008437"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dir="in"/>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1835150" y="2636838"/>
            <a:ext cx="5616575" cy="1189037"/>
          </a:xfrm>
          <a:prstGeom prst="rect">
            <a:avLst/>
          </a:prstGeom>
          <a:noFill/>
          <a:ln w="9525">
            <a:noFill/>
            <a:miter lim="800000"/>
            <a:headEnd/>
            <a:tailEnd/>
          </a:ln>
          <a:effectLst/>
        </p:spPr>
        <p:txBody>
          <a:bodyPr>
            <a:spAutoFit/>
          </a:bodyPr>
          <a:lstStyle/>
          <a:p>
            <a:pPr algn="ctr">
              <a:defRPr/>
            </a:pPr>
            <a:r>
              <a:rPr kumimoji="0" lang="en-US" altLang="zh-CN" sz="7200">
                <a:solidFill>
                  <a:srgbClr val="0033CC"/>
                </a:solidFill>
                <a:effectLst>
                  <a:outerShdw blurRad="38100" dist="38100" dir="2700000" algn="tl">
                    <a:srgbClr val="C0C0C0"/>
                  </a:outerShdw>
                </a:effectLst>
                <a:ea typeface="隶书" pitchFamily="49" charset="-122"/>
              </a:rPr>
              <a:t>·</a:t>
            </a:r>
            <a:r>
              <a:rPr kumimoji="0" lang="zh-CN" altLang="en-US" sz="7200">
                <a:solidFill>
                  <a:srgbClr val="0033CC"/>
                </a:solidFill>
                <a:effectLst>
                  <a:outerShdw blurRad="38100" dist="38100" dir="2700000" algn="tl">
                    <a:srgbClr val="C0C0C0"/>
                  </a:outerShdw>
                </a:effectLst>
                <a:ea typeface="隶书" pitchFamily="49" charset="-122"/>
              </a:rPr>
              <a:t>本章结束</a:t>
            </a:r>
            <a:r>
              <a:rPr kumimoji="0" lang="en-US" altLang="zh-CN" sz="7200">
                <a:solidFill>
                  <a:srgbClr val="0033CC"/>
                </a:solidFill>
                <a:effectLst>
                  <a:outerShdw blurRad="38100" dist="38100" dir="2700000" algn="tl">
                    <a:srgbClr val="C0C0C0"/>
                  </a:outerShdw>
                </a:effectLst>
                <a:ea typeface="隶书" pitchFamily="49" charset="-122"/>
              </a:rPr>
              <a:t>·</a:t>
            </a:r>
          </a:p>
        </p:txBody>
      </p:sp>
    </p:spTree>
  </p:cSld>
  <p:clrMapOvr>
    <a:masterClrMapping/>
  </p:clrMapOvr>
  <p:transition>
    <p:split orient="ver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142"/>
          <p:cNvGraphicFramePr>
            <a:graphicFrameLocks noChangeAspect="1"/>
          </p:cNvGraphicFramePr>
          <p:nvPr/>
        </p:nvGraphicFramePr>
        <p:xfrm>
          <a:off x="666750" y="1816100"/>
          <a:ext cx="554038" cy="434975"/>
        </p:xfrm>
        <a:graphic>
          <a:graphicData uri="http://schemas.openxmlformats.org/presentationml/2006/ole">
            <mc:AlternateContent xmlns:mc="http://schemas.openxmlformats.org/markup-compatibility/2006">
              <mc:Choice xmlns:v="urn:schemas-microsoft-com:vml" Requires="v">
                <p:oleObj spid="_x0000_s12524" name="Equation" r:id="rId3" imgW="266469" imgH="203024" progId="Equation.DSMT4">
                  <p:embed/>
                </p:oleObj>
              </mc:Choice>
              <mc:Fallback>
                <p:oleObj name="Equation" r:id="rId3" imgW="266469" imgH="203024" progId="Equation.DSMT4">
                  <p:embed/>
                  <p:pic>
                    <p:nvPicPr>
                      <p:cNvPr id="0" name="Picture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816100"/>
                        <a:ext cx="554038"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43"/>
          <p:cNvGraphicFramePr>
            <a:graphicFrameLocks noChangeAspect="1"/>
          </p:cNvGraphicFramePr>
          <p:nvPr/>
        </p:nvGraphicFramePr>
        <p:xfrm>
          <a:off x="6238875" y="1890713"/>
          <a:ext cx="649288" cy="395287"/>
        </p:xfrm>
        <a:graphic>
          <a:graphicData uri="http://schemas.openxmlformats.org/presentationml/2006/ole">
            <mc:AlternateContent xmlns:mc="http://schemas.openxmlformats.org/markup-compatibility/2006">
              <mc:Choice xmlns:v="urn:schemas-microsoft-com:vml" Requires="v">
                <p:oleObj spid="_x0000_s12525" name="Equation" r:id="rId5" imgW="342751" imgH="203112" progId="Equation.DSMT4">
                  <p:embed/>
                </p:oleObj>
              </mc:Choice>
              <mc:Fallback>
                <p:oleObj name="Equation" r:id="rId5" imgW="342751" imgH="203112" progId="Equation.DSMT4">
                  <p:embed/>
                  <p:pic>
                    <p:nvPicPr>
                      <p:cNvPr id="0" name="Picture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75" y="1890713"/>
                        <a:ext cx="649288"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44"/>
          <p:cNvGraphicFramePr>
            <a:graphicFrameLocks noChangeAspect="1"/>
          </p:cNvGraphicFramePr>
          <p:nvPr/>
        </p:nvGraphicFramePr>
        <p:xfrm>
          <a:off x="1860550" y="1857375"/>
          <a:ext cx="1196975" cy="447675"/>
        </p:xfrm>
        <a:graphic>
          <a:graphicData uri="http://schemas.openxmlformats.org/presentationml/2006/ole">
            <mc:AlternateContent xmlns:mc="http://schemas.openxmlformats.org/markup-compatibility/2006">
              <mc:Choice xmlns:v="urn:schemas-microsoft-com:vml" Requires="v">
                <p:oleObj spid="_x0000_s12526" name="Equation" r:id="rId7" imgW="596900" imgH="228600" progId="Equation.DSMT4">
                  <p:embed/>
                </p:oleObj>
              </mc:Choice>
              <mc:Fallback>
                <p:oleObj name="Equation" r:id="rId7" imgW="596900" imgH="228600" progId="Equation.DSMT4">
                  <p:embed/>
                  <p:pic>
                    <p:nvPicPr>
                      <p:cNvPr id="0" name="Picture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550" y="1857375"/>
                        <a:ext cx="11969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145"/>
          <p:cNvGraphicFramePr>
            <a:graphicFrameLocks noChangeAspect="1"/>
          </p:cNvGraphicFramePr>
          <p:nvPr/>
        </p:nvGraphicFramePr>
        <p:xfrm>
          <a:off x="3765550" y="1800225"/>
          <a:ext cx="990600" cy="552450"/>
        </p:xfrm>
        <a:graphic>
          <a:graphicData uri="http://schemas.openxmlformats.org/presentationml/2006/ole">
            <mc:AlternateContent xmlns:mc="http://schemas.openxmlformats.org/markup-compatibility/2006">
              <mc:Choice xmlns:v="urn:schemas-microsoft-com:vml" Requires="v">
                <p:oleObj spid="_x0000_s12527" name="Equation" r:id="rId9" imgW="406224" imgH="228501" progId="Equation.DSMT4">
                  <p:embed/>
                </p:oleObj>
              </mc:Choice>
              <mc:Fallback>
                <p:oleObj name="Equation" r:id="rId9" imgW="406224" imgH="228501" progId="Equation.DSMT4">
                  <p:embed/>
                  <p:pic>
                    <p:nvPicPr>
                      <p:cNvPr id="0" name="Picture 1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5550" y="1800225"/>
                        <a:ext cx="9906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146"/>
          <p:cNvGraphicFramePr>
            <a:graphicFrameLocks noChangeAspect="1"/>
          </p:cNvGraphicFramePr>
          <p:nvPr/>
        </p:nvGraphicFramePr>
        <p:xfrm>
          <a:off x="8237538" y="1803400"/>
          <a:ext cx="309562" cy="576263"/>
        </p:xfrm>
        <a:graphic>
          <a:graphicData uri="http://schemas.openxmlformats.org/presentationml/2006/ole">
            <mc:AlternateContent xmlns:mc="http://schemas.openxmlformats.org/markup-compatibility/2006">
              <mc:Choice xmlns:v="urn:schemas-microsoft-com:vml" Requires="v">
                <p:oleObj spid="_x0000_s12528" name="Equation" r:id="rId11" imgW="126890" imgH="228402" progId="Equation.DSMT4">
                  <p:embed/>
                </p:oleObj>
              </mc:Choice>
              <mc:Fallback>
                <p:oleObj name="Equation" r:id="rId11" imgW="126890" imgH="228402" progId="Equation.DSMT4">
                  <p:embed/>
                  <p:pic>
                    <p:nvPicPr>
                      <p:cNvPr id="0" name="Picture 1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37538" y="1803400"/>
                        <a:ext cx="30956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147"/>
          <p:cNvGraphicFramePr>
            <a:graphicFrameLocks noChangeAspect="1"/>
          </p:cNvGraphicFramePr>
          <p:nvPr/>
        </p:nvGraphicFramePr>
        <p:xfrm>
          <a:off x="611188" y="2668588"/>
          <a:ext cx="598487" cy="471487"/>
        </p:xfrm>
        <a:graphic>
          <a:graphicData uri="http://schemas.openxmlformats.org/presentationml/2006/ole">
            <mc:AlternateContent xmlns:mc="http://schemas.openxmlformats.org/markup-compatibility/2006">
              <mc:Choice xmlns:v="urn:schemas-microsoft-com:vml" Requires="v">
                <p:oleObj spid="_x0000_s12529" name="Equation" r:id="rId13" imgW="253780" imgH="203024" progId="Equation.DSMT4">
                  <p:embed/>
                </p:oleObj>
              </mc:Choice>
              <mc:Fallback>
                <p:oleObj name="Equation" r:id="rId13" imgW="253780" imgH="203024" progId="Equation.DSMT4">
                  <p:embed/>
                  <p:pic>
                    <p:nvPicPr>
                      <p:cNvPr id="0" name="Picture 1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2668588"/>
                        <a:ext cx="598487"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148"/>
          <p:cNvGraphicFramePr>
            <a:graphicFrameLocks noChangeAspect="1"/>
          </p:cNvGraphicFramePr>
          <p:nvPr/>
        </p:nvGraphicFramePr>
        <p:xfrm>
          <a:off x="1763713" y="2563813"/>
          <a:ext cx="1163637" cy="495300"/>
        </p:xfrm>
        <a:graphic>
          <a:graphicData uri="http://schemas.openxmlformats.org/presentationml/2006/ole">
            <mc:AlternateContent xmlns:mc="http://schemas.openxmlformats.org/markup-compatibility/2006">
              <mc:Choice xmlns:v="urn:schemas-microsoft-com:vml" Requires="v">
                <p:oleObj spid="_x0000_s12530" name="Equation" r:id="rId15" imgW="469696" imgH="203112" progId="Equation.DSMT4">
                  <p:embed/>
                </p:oleObj>
              </mc:Choice>
              <mc:Fallback>
                <p:oleObj name="Equation" r:id="rId15" imgW="469696" imgH="203112" progId="Equation.DSMT4">
                  <p:embed/>
                  <p:pic>
                    <p:nvPicPr>
                      <p:cNvPr id="0" name="Picture 1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63713" y="2563813"/>
                        <a:ext cx="11636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7" name="Object 149"/>
          <p:cNvGraphicFramePr>
            <a:graphicFrameLocks noChangeAspect="1"/>
          </p:cNvGraphicFramePr>
          <p:nvPr/>
        </p:nvGraphicFramePr>
        <p:xfrm>
          <a:off x="3886200" y="2522538"/>
          <a:ext cx="579438" cy="544512"/>
        </p:xfrm>
        <a:graphic>
          <a:graphicData uri="http://schemas.openxmlformats.org/presentationml/2006/ole">
            <mc:AlternateContent xmlns:mc="http://schemas.openxmlformats.org/markup-compatibility/2006">
              <mc:Choice xmlns:v="urn:schemas-microsoft-com:vml" Requires="v">
                <p:oleObj spid="_x0000_s12531" name="Equation" r:id="rId17" imgW="215713" imgH="203024" progId="Equation.DSMT4">
                  <p:embed/>
                </p:oleObj>
              </mc:Choice>
              <mc:Fallback>
                <p:oleObj name="Equation" r:id="rId17" imgW="215713" imgH="203024" progId="Equation.DSMT4">
                  <p:embed/>
                  <p:pic>
                    <p:nvPicPr>
                      <p:cNvPr id="0" name="Picture 1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2522538"/>
                        <a:ext cx="579438"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150"/>
          <p:cNvGraphicFramePr>
            <a:graphicFrameLocks noChangeAspect="1"/>
          </p:cNvGraphicFramePr>
          <p:nvPr/>
        </p:nvGraphicFramePr>
        <p:xfrm>
          <a:off x="5562600" y="2381250"/>
          <a:ext cx="2085975" cy="866775"/>
        </p:xfrm>
        <a:graphic>
          <a:graphicData uri="http://schemas.openxmlformats.org/presentationml/2006/ole">
            <mc:AlternateContent xmlns:mc="http://schemas.openxmlformats.org/markup-compatibility/2006">
              <mc:Choice xmlns:v="urn:schemas-microsoft-com:vml" Requires="v">
                <p:oleObj spid="_x0000_s12532" name="Equation" r:id="rId19" imgW="901700" imgH="457200" progId="Equation.DSMT4">
                  <p:embed/>
                </p:oleObj>
              </mc:Choice>
              <mc:Fallback>
                <p:oleObj name="Equation" r:id="rId19" imgW="901700" imgH="457200" progId="Equation.DSMT4">
                  <p:embed/>
                  <p:pic>
                    <p:nvPicPr>
                      <p:cNvPr id="0" name="Picture 1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2600" y="2381250"/>
                        <a:ext cx="208597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151"/>
          <p:cNvGraphicFramePr>
            <a:graphicFrameLocks noChangeAspect="1"/>
          </p:cNvGraphicFramePr>
          <p:nvPr/>
        </p:nvGraphicFramePr>
        <p:xfrm>
          <a:off x="730250" y="3513138"/>
          <a:ext cx="288925" cy="377825"/>
        </p:xfrm>
        <a:graphic>
          <a:graphicData uri="http://schemas.openxmlformats.org/presentationml/2006/ole">
            <mc:AlternateContent xmlns:mc="http://schemas.openxmlformats.org/markup-compatibility/2006">
              <mc:Choice xmlns:v="urn:schemas-microsoft-com:vml" Requires="v">
                <p:oleObj spid="_x0000_s12533" name="Equation" r:id="rId21" imgW="114151" imgH="152202" progId="Equation.DSMT4">
                  <p:embed/>
                </p:oleObj>
              </mc:Choice>
              <mc:Fallback>
                <p:oleObj name="Equation" r:id="rId21" imgW="114151" imgH="152202" progId="Equation.DSMT4">
                  <p:embed/>
                  <p:pic>
                    <p:nvPicPr>
                      <p:cNvPr id="0" name="Picture 1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0250" y="3513138"/>
                        <a:ext cx="2889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0" name="Object 152"/>
          <p:cNvGraphicFramePr>
            <a:graphicFrameLocks noChangeAspect="1"/>
          </p:cNvGraphicFramePr>
          <p:nvPr/>
        </p:nvGraphicFramePr>
        <p:xfrm>
          <a:off x="1693863" y="3475038"/>
          <a:ext cx="1314450" cy="476250"/>
        </p:xfrm>
        <a:graphic>
          <a:graphicData uri="http://schemas.openxmlformats.org/presentationml/2006/ole">
            <mc:AlternateContent xmlns:mc="http://schemas.openxmlformats.org/markup-compatibility/2006">
              <mc:Choice xmlns:v="urn:schemas-microsoft-com:vml" Requires="v">
                <p:oleObj spid="_x0000_s12534" name="Equation" r:id="rId23" imgW="634725" imgH="228501" progId="Equation.DSMT4">
                  <p:embed/>
                </p:oleObj>
              </mc:Choice>
              <mc:Fallback>
                <p:oleObj name="Equation" r:id="rId23" imgW="634725" imgH="228501" progId="Equation.DSMT4">
                  <p:embed/>
                  <p:pic>
                    <p:nvPicPr>
                      <p:cNvPr id="0" name="Picture 1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93863" y="3475038"/>
                        <a:ext cx="1314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1" name="Object 153"/>
          <p:cNvGraphicFramePr>
            <a:graphicFrameLocks noChangeAspect="1"/>
          </p:cNvGraphicFramePr>
          <p:nvPr/>
        </p:nvGraphicFramePr>
        <p:xfrm>
          <a:off x="3429000" y="3436938"/>
          <a:ext cx="1543050" cy="452437"/>
        </p:xfrm>
        <a:graphic>
          <a:graphicData uri="http://schemas.openxmlformats.org/presentationml/2006/ole">
            <mc:AlternateContent xmlns:mc="http://schemas.openxmlformats.org/markup-compatibility/2006">
              <mc:Choice xmlns:v="urn:schemas-microsoft-com:vml" Requires="v">
                <p:oleObj spid="_x0000_s12535" name="Equation" r:id="rId25" imgW="685800" imgH="203200" progId="Equation.DSMT4">
                  <p:embed/>
                </p:oleObj>
              </mc:Choice>
              <mc:Fallback>
                <p:oleObj name="Equation" r:id="rId25" imgW="685800" imgH="203200" progId="Equation.DSMT4">
                  <p:embed/>
                  <p:pic>
                    <p:nvPicPr>
                      <p:cNvPr id="0" name="Picture 1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29000" y="3436938"/>
                        <a:ext cx="1543050"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154"/>
          <p:cNvGraphicFramePr>
            <a:graphicFrameLocks noChangeAspect="1"/>
          </p:cNvGraphicFramePr>
          <p:nvPr/>
        </p:nvGraphicFramePr>
        <p:xfrm>
          <a:off x="5562600" y="3371850"/>
          <a:ext cx="2136775" cy="865188"/>
        </p:xfrm>
        <a:graphic>
          <a:graphicData uri="http://schemas.openxmlformats.org/presentationml/2006/ole">
            <mc:AlternateContent xmlns:mc="http://schemas.openxmlformats.org/markup-compatibility/2006">
              <mc:Choice xmlns:v="urn:schemas-microsoft-com:vml" Requires="v">
                <p:oleObj spid="_x0000_s12536" name="Equation" r:id="rId27" imgW="965200" imgH="457200" progId="Equation.DSMT4">
                  <p:embed/>
                </p:oleObj>
              </mc:Choice>
              <mc:Fallback>
                <p:oleObj name="Equation" r:id="rId27" imgW="965200" imgH="457200" progId="Equation.DSMT4">
                  <p:embed/>
                  <p:pic>
                    <p:nvPicPr>
                      <p:cNvPr id="0" name="Picture 14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62600" y="3371850"/>
                        <a:ext cx="213677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3" name="Object 155"/>
          <p:cNvGraphicFramePr>
            <a:graphicFrameLocks noChangeAspect="1"/>
          </p:cNvGraphicFramePr>
          <p:nvPr/>
        </p:nvGraphicFramePr>
        <p:xfrm>
          <a:off x="730250" y="4340225"/>
          <a:ext cx="360363" cy="792163"/>
        </p:xfrm>
        <a:graphic>
          <a:graphicData uri="http://schemas.openxmlformats.org/presentationml/2006/ole">
            <mc:AlternateContent xmlns:mc="http://schemas.openxmlformats.org/markup-compatibility/2006">
              <mc:Choice xmlns:v="urn:schemas-microsoft-com:vml" Requires="v">
                <p:oleObj spid="_x0000_s12537" name="Equation" r:id="rId29" imgW="190500" imgH="419100" progId="Equation.DSMT4">
                  <p:embed/>
                </p:oleObj>
              </mc:Choice>
              <mc:Fallback>
                <p:oleObj name="Equation" r:id="rId29" imgW="190500" imgH="419100" progId="Equation.DSMT4">
                  <p:embed/>
                  <p:pic>
                    <p:nvPicPr>
                      <p:cNvPr id="0" name="Picture 14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30250" y="4340225"/>
                        <a:ext cx="3603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4" name="Object 156"/>
          <p:cNvGraphicFramePr>
            <a:graphicFrameLocks noChangeAspect="1"/>
          </p:cNvGraphicFramePr>
          <p:nvPr/>
        </p:nvGraphicFramePr>
        <p:xfrm>
          <a:off x="1624013" y="4483100"/>
          <a:ext cx="1455737" cy="525463"/>
        </p:xfrm>
        <a:graphic>
          <a:graphicData uri="http://schemas.openxmlformats.org/presentationml/2006/ole">
            <mc:AlternateContent xmlns:mc="http://schemas.openxmlformats.org/markup-compatibility/2006">
              <mc:Choice xmlns:v="urn:schemas-microsoft-com:vml" Requires="v">
                <p:oleObj spid="_x0000_s12538" name="Equation" r:id="rId31" imgW="634725" imgH="228501" progId="Equation.DSMT4">
                  <p:embed/>
                </p:oleObj>
              </mc:Choice>
              <mc:Fallback>
                <p:oleObj name="Equation" r:id="rId31" imgW="634725" imgH="228501" progId="Equation.DSMT4">
                  <p:embed/>
                  <p:pic>
                    <p:nvPicPr>
                      <p:cNvPr id="0" name="Picture 14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24013" y="4483100"/>
                        <a:ext cx="1455737"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5" name="Object 157"/>
          <p:cNvGraphicFramePr>
            <a:graphicFrameLocks noChangeAspect="1"/>
          </p:cNvGraphicFramePr>
          <p:nvPr/>
        </p:nvGraphicFramePr>
        <p:xfrm>
          <a:off x="3352800" y="4503738"/>
          <a:ext cx="1936750" cy="401637"/>
        </p:xfrm>
        <a:graphic>
          <a:graphicData uri="http://schemas.openxmlformats.org/presentationml/2006/ole">
            <mc:AlternateContent xmlns:mc="http://schemas.openxmlformats.org/markup-compatibility/2006">
              <mc:Choice xmlns:v="urn:schemas-microsoft-com:vml" Requires="v">
                <p:oleObj spid="_x0000_s12539" name="Equation" r:id="rId33" imgW="1143000" imgH="203200" progId="Equation.DSMT4">
                  <p:embed/>
                </p:oleObj>
              </mc:Choice>
              <mc:Fallback>
                <p:oleObj name="Equation" r:id="rId33" imgW="1143000" imgH="203200" progId="Equation.DSMT4">
                  <p:embed/>
                  <p:pic>
                    <p:nvPicPr>
                      <p:cNvPr id="0" name="Picture 1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52800" y="4503738"/>
                        <a:ext cx="1936750"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6" name="Object 158"/>
          <p:cNvGraphicFramePr>
            <a:graphicFrameLocks noChangeAspect="1"/>
          </p:cNvGraphicFramePr>
          <p:nvPr/>
        </p:nvGraphicFramePr>
        <p:xfrm>
          <a:off x="5799138" y="4422775"/>
          <a:ext cx="2030412" cy="911225"/>
        </p:xfrm>
        <a:graphic>
          <a:graphicData uri="http://schemas.openxmlformats.org/presentationml/2006/ole">
            <mc:AlternateContent xmlns:mc="http://schemas.openxmlformats.org/markup-compatibility/2006">
              <mc:Choice xmlns:v="urn:schemas-microsoft-com:vml" Requires="v">
                <p:oleObj spid="_x0000_s12540" name="Equation" r:id="rId35" imgW="927100" imgH="457200" progId="Equation.DSMT4">
                  <p:embed/>
                </p:oleObj>
              </mc:Choice>
              <mc:Fallback>
                <p:oleObj name="Equation" r:id="rId35" imgW="927100" imgH="457200" progId="Equation.DSMT4">
                  <p:embed/>
                  <p:pic>
                    <p:nvPicPr>
                      <p:cNvPr id="0" name="Picture 1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99138" y="4422775"/>
                        <a:ext cx="2030412"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54" name="Group 194"/>
          <p:cNvGraphicFramePr>
            <a:graphicFrameLocks noGrp="1"/>
          </p:cNvGraphicFramePr>
          <p:nvPr/>
        </p:nvGraphicFramePr>
        <p:xfrm>
          <a:off x="323850" y="1771650"/>
          <a:ext cx="8280400" cy="3644901"/>
        </p:xfrm>
        <a:graphic>
          <a:graphicData uri="http://schemas.openxmlformats.org/drawingml/2006/table">
            <a:tbl>
              <a:tblPr/>
              <a:tblGrid>
                <a:gridCol w="1196975">
                  <a:extLst>
                    <a:ext uri="{9D8B030D-6E8A-4147-A177-3AD203B41FA5}">
                      <a16:colId xmlns:a16="http://schemas.microsoft.com/office/drawing/2014/main" val="20000"/>
                    </a:ext>
                  </a:extLst>
                </a:gridCol>
                <a:gridCol w="1684338">
                  <a:extLst>
                    <a:ext uri="{9D8B030D-6E8A-4147-A177-3AD203B41FA5}">
                      <a16:colId xmlns:a16="http://schemas.microsoft.com/office/drawing/2014/main" val="20001"/>
                    </a:ext>
                  </a:extLst>
                </a:gridCol>
                <a:gridCol w="2085975">
                  <a:extLst>
                    <a:ext uri="{9D8B030D-6E8A-4147-A177-3AD203B41FA5}">
                      <a16:colId xmlns:a16="http://schemas.microsoft.com/office/drawing/2014/main" val="20002"/>
                    </a:ext>
                  </a:extLst>
                </a:gridCol>
                <a:gridCol w="2806700">
                  <a:extLst>
                    <a:ext uri="{9D8B030D-6E8A-4147-A177-3AD203B41FA5}">
                      <a16:colId xmlns:a16="http://schemas.microsoft.com/office/drawing/2014/main" val="20003"/>
                    </a:ext>
                  </a:extLst>
                </a:gridCol>
                <a:gridCol w="506412">
                  <a:extLst>
                    <a:ext uri="{9D8B030D-6E8A-4147-A177-3AD203B41FA5}">
                      <a16:colId xmlns:a16="http://schemas.microsoft.com/office/drawing/2014/main" val="20004"/>
                    </a:ext>
                  </a:extLst>
                </a:gridCol>
              </a:tblGrid>
              <a:tr h="560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宋体" pitchFamily="2" charset="-122"/>
                          <a:ea typeface="宋体" pitchFamily="2" charset="-122"/>
                          <a:cs typeface="Times New Roman" pitchFamily="18"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7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宋体" pitchFamily="2" charset="-122"/>
                          <a:ea typeface="宋体" pitchFamily="2" charset="-122"/>
                          <a:cs typeface="Times New Roman" pitchFamily="18" charset="0"/>
                        </a:rPr>
                        <a:t>2T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宋体" pitchFamily="2" charset="-122"/>
                          <a:ea typeface="宋体" pitchFamily="2" charset="-122"/>
                          <a:cs typeface="Times New Roman" pitchFamily="18" charset="0"/>
                        </a:rPr>
                        <a:t>3T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151" name="Text Box 191"/>
          <p:cNvSpPr txBox="1">
            <a:spLocks noChangeArrowheads="1"/>
          </p:cNvSpPr>
          <p:nvPr/>
        </p:nvSpPr>
        <p:spPr bwMode="auto">
          <a:xfrm>
            <a:off x="1331913" y="1052513"/>
            <a:ext cx="6119812" cy="457200"/>
          </a:xfrm>
          <a:prstGeom prst="rect">
            <a:avLst/>
          </a:prstGeom>
          <a:noFill/>
          <a:ln w="9525">
            <a:noFill/>
            <a:miter lim="800000"/>
            <a:headEnd/>
            <a:tailEnd/>
          </a:ln>
          <a:effectLst/>
        </p:spPr>
        <p:txBody>
          <a:bodyPr>
            <a:spAutoFit/>
          </a:bodyPr>
          <a:lstStyle/>
          <a:p>
            <a:pPr algn="ctr">
              <a:spcBef>
                <a:spcPct val="50000"/>
              </a:spcBef>
              <a:defRPr/>
            </a:pPr>
            <a:r>
              <a:rPr kumimoji="0" lang="en-US" altLang="zh-CN">
                <a:solidFill>
                  <a:srgbClr val="FF0000"/>
                </a:solidFill>
                <a:effectLst>
                  <a:outerShdw blurRad="38100" dist="38100" dir="2700000" algn="tl">
                    <a:srgbClr val="C0C0C0"/>
                  </a:outerShdw>
                </a:effectLst>
                <a:latin typeface="Arial" charset="0"/>
              </a:rPr>
              <a:t> </a:t>
            </a:r>
            <a:r>
              <a:rPr kumimoji="0" lang="zh-CN" altLang="en-US">
                <a:solidFill>
                  <a:srgbClr val="FF0000"/>
                </a:solidFill>
                <a:effectLst>
                  <a:outerShdw blurRad="38100" dist="38100" dir="2700000" algn="tl">
                    <a:srgbClr val="C0C0C0"/>
                  </a:outerShdw>
                </a:effectLst>
              </a:rPr>
              <a:t>表</a:t>
            </a:r>
            <a:r>
              <a:rPr kumimoji="0" lang="en-US" altLang="zh-CN">
                <a:solidFill>
                  <a:srgbClr val="FF0000"/>
                </a:solidFill>
                <a:effectLst>
                  <a:outerShdw blurRad="38100" dist="38100" dir="2700000" algn="tl">
                    <a:srgbClr val="C0C0C0"/>
                  </a:outerShdw>
                </a:effectLst>
              </a:rPr>
              <a:t>5.1  </a:t>
            </a:r>
            <a:r>
              <a:rPr kumimoji="0" lang="zh-CN" altLang="en-US">
                <a:solidFill>
                  <a:srgbClr val="FF0000"/>
                </a:solidFill>
                <a:effectLst>
                  <a:outerShdw blurRad="38100" dist="38100" dir="2700000" algn="tl">
                    <a:srgbClr val="C0C0C0"/>
                  </a:outerShdw>
                </a:effectLst>
              </a:rPr>
              <a:t>三种典型输入的最小拍系统</a:t>
            </a:r>
            <a:r>
              <a:rPr kumimoji="0" lang="zh-CN" altLang="en-US" sz="1800">
                <a:solidFill>
                  <a:srgbClr val="FF0000"/>
                </a:solidFill>
                <a:effectLst>
                  <a:outerShdw blurRad="38100" dist="38100" dir="2700000" algn="tl">
                    <a:srgbClr val="C0C0C0"/>
                  </a:outerShdw>
                </a:effectLst>
              </a:rPr>
              <a:t> </a:t>
            </a:r>
          </a:p>
        </p:txBody>
      </p:sp>
      <p:sp>
        <p:nvSpPr>
          <p:cNvPr id="12341" name="Rectangle 195"/>
          <p:cNvSpPr>
            <a:spLocks noChangeArrowheads="1"/>
          </p:cNvSpPr>
          <p:nvPr/>
        </p:nvSpPr>
        <p:spPr bwMode="auto">
          <a:xfrm>
            <a:off x="4932363" y="5589588"/>
            <a:ext cx="2663825" cy="457200"/>
          </a:xfrm>
          <a:prstGeom prst="rect">
            <a:avLst/>
          </a:prstGeom>
          <a:noFill/>
          <a:ln w="9525">
            <a:noFill/>
            <a:miter lim="800000"/>
            <a:headEnd/>
            <a:tailEnd/>
          </a:ln>
        </p:spPr>
        <p:txBody>
          <a:bodyPr>
            <a:spAutoFit/>
          </a:bodyPr>
          <a:lstStyle/>
          <a:p>
            <a:r>
              <a:rPr lang="zh-CN" altLang="en-US">
                <a:solidFill>
                  <a:srgbClr val="FF0000"/>
                </a:solidFill>
              </a:rPr>
              <a:t>无静差 ＋ 快速性</a:t>
            </a:r>
          </a:p>
        </p:txBody>
      </p:sp>
      <p:graphicFrame>
        <p:nvGraphicFramePr>
          <p:cNvPr id="12307" name="Object 196"/>
          <p:cNvGraphicFramePr>
            <a:graphicFrameLocks noChangeAspect="1"/>
          </p:cNvGraphicFramePr>
          <p:nvPr/>
        </p:nvGraphicFramePr>
        <p:xfrm>
          <a:off x="900113" y="5589588"/>
          <a:ext cx="3979862" cy="457200"/>
        </p:xfrm>
        <a:graphic>
          <a:graphicData uri="http://schemas.openxmlformats.org/presentationml/2006/ole">
            <mc:AlternateContent xmlns:mc="http://schemas.openxmlformats.org/markup-compatibility/2006">
              <mc:Choice xmlns:v="urn:schemas-microsoft-com:vml" Requires="v">
                <p:oleObj spid="_x0000_s12541" name="Equation" r:id="rId37" imgW="1605960" imgH="175680" progId="Equation.DSMT4">
                  <p:embed/>
                </p:oleObj>
              </mc:Choice>
              <mc:Fallback>
                <p:oleObj name="Equation" r:id="rId37" imgW="1605960" imgH="175680" progId="Equation.DSMT4">
                  <p:embed/>
                  <p:pic>
                    <p:nvPicPr>
                      <p:cNvPr id="0" name="Picture 14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900113" y="5589588"/>
                        <a:ext cx="3979862"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Tree>
  </p:cSld>
  <p:clrMapOvr>
    <a:masterClrMapping/>
  </p:clrMapOvr>
  <p:transition>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5" name="Rectangle 11"/>
          <p:cNvSpPr>
            <a:spLocks noChangeArrowheads="1"/>
          </p:cNvSpPr>
          <p:nvPr/>
        </p:nvSpPr>
        <p:spPr bwMode="auto">
          <a:xfrm>
            <a:off x="468313" y="1052513"/>
            <a:ext cx="8299450" cy="5181600"/>
          </a:xfrm>
          <a:prstGeom prst="rect">
            <a:avLst/>
          </a:prstGeom>
          <a:noFill/>
          <a:ln w="9525">
            <a:noFill/>
            <a:miter lim="800000"/>
            <a:headEnd/>
            <a:tailEnd/>
          </a:ln>
          <a:effectLst/>
        </p:spPr>
        <p:txBody>
          <a:bodyPr/>
          <a:lstStyle/>
          <a:p>
            <a:pPr marL="609600" indent="-609600">
              <a:lnSpc>
                <a:spcPct val="125000"/>
              </a:lnSpc>
              <a:spcBef>
                <a:spcPct val="20000"/>
              </a:spcBef>
              <a:defRPr/>
            </a:pPr>
            <a:r>
              <a:rPr lang="zh-CN" altLang="en-US">
                <a:solidFill>
                  <a:srgbClr val="FF0000"/>
                </a:solidFill>
                <a:effectLst>
                  <a:outerShdw blurRad="38100" dist="38100" dir="2700000" algn="tl">
                    <a:srgbClr val="C0C0C0"/>
                  </a:outerShdw>
                </a:effectLst>
              </a:rPr>
              <a:t>最小拍控制系统数字控制器的设计步骤：</a:t>
            </a:r>
          </a:p>
          <a:p>
            <a:pPr marL="609600" indent="-609600">
              <a:lnSpc>
                <a:spcPct val="125000"/>
              </a:lnSpc>
              <a:spcBef>
                <a:spcPct val="20000"/>
              </a:spcBef>
              <a:defRPr/>
            </a:pPr>
            <a:endParaRPr lang="zh-CN" altLang="en-US" sz="1000"/>
          </a:p>
          <a:p>
            <a:pPr marL="609600" indent="-609600">
              <a:lnSpc>
                <a:spcPct val="125000"/>
              </a:lnSpc>
              <a:spcBef>
                <a:spcPct val="20000"/>
              </a:spcBef>
              <a:defRPr/>
            </a:pPr>
            <a:r>
              <a:rPr lang="en-US" altLang="zh-CN" sz="2000"/>
              <a:t>(1) </a:t>
            </a:r>
            <a:r>
              <a:rPr lang="zh-CN" altLang="en-US" sz="2000"/>
              <a:t>根据被控对象的数学模型求出广义对象的脉冲传递函</a:t>
            </a:r>
            <a:r>
              <a:rPr lang="en-US" altLang="zh-CN" sz="2000" i="1"/>
              <a:t>W</a:t>
            </a:r>
            <a:r>
              <a:rPr lang="en-US" altLang="zh-CN" sz="2000" i="1" baseline="-25000"/>
              <a:t>d</a:t>
            </a:r>
            <a:r>
              <a:rPr lang="en-US" altLang="zh-CN" sz="2000"/>
              <a:t>(z)</a:t>
            </a:r>
            <a:r>
              <a:rPr lang="zh-CN" altLang="en-US" sz="2000"/>
              <a:t>；</a:t>
            </a:r>
          </a:p>
          <a:p>
            <a:pPr marL="609600" indent="-609600">
              <a:lnSpc>
                <a:spcPct val="125000"/>
              </a:lnSpc>
              <a:spcBef>
                <a:spcPct val="20000"/>
              </a:spcBef>
              <a:buFontTx/>
              <a:buChar char="•"/>
              <a:defRPr/>
            </a:pPr>
            <a:endParaRPr lang="zh-CN" altLang="en-US" sz="1000"/>
          </a:p>
          <a:p>
            <a:pPr marL="609600" indent="-609600">
              <a:lnSpc>
                <a:spcPct val="125000"/>
              </a:lnSpc>
              <a:spcBef>
                <a:spcPct val="20000"/>
              </a:spcBef>
              <a:defRPr/>
            </a:pPr>
            <a:r>
              <a:rPr lang="en-US" altLang="zh-CN" sz="2000"/>
              <a:t>(2) </a:t>
            </a:r>
            <a:r>
              <a:rPr lang="zh-CN" altLang="en-US" sz="2000"/>
              <a:t>根据输入信号类型，查上表确定偏差脉冲传递函数</a:t>
            </a:r>
            <a:r>
              <a:rPr lang="en-US" altLang="zh-CN" sz="2000"/>
              <a:t>1-</a:t>
            </a:r>
            <a:r>
              <a:rPr lang="en-US" altLang="zh-CN" sz="2000" i="1"/>
              <a:t>W</a:t>
            </a:r>
            <a:r>
              <a:rPr lang="en-US" altLang="zh-CN" sz="2000" i="1" baseline="-25000"/>
              <a:t>B</a:t>
            </a:r>
            <a:r>
              <a:rPr lang="en-US" altLang="zh-CN" sz="2000"/>
              <a:t>(z)</a:t>
            </a:r>
            <a:r>
              <a:rPr lang="zh-CN" altLang="en-US" sz="2000"/>
              <a:t>；</a:t>
            </a:r>
          </a:p>
          <a:p>
            <a:pPr marL="609600" indent="-609600">
              <a:lnSpc>
                <a:spcPct val="125000"/>
              </a:lnSpc>
              <a:spcBef>
                <a:spcPct val="20000"/>
              </a:spcBef>
              <a:defRPr/>
            </a:pPr>
            <a:endParaRPr lang="zh-CN" altLang="en-US" sz="1000"/>
          </a:p>
          <a:p>
            <a:pPr marL="609600" indent="-609600">
              <a:lnSpc>
                <a:spcPct val="125000"/>
              </a:lnSpc>
              <a:spcBef>
                <a:spcPct val="20000"/>
              </a:spcBef>
              <a:defRPr/>
            </a:pPr>
            <a:r>
              <a:rPr lang="en-US" altLang="zh-CN" sz="2000"/>
              <a:t>(3) </a:t>
            </a:r>
            <a:r>
              <a:rPr lang="zh-CN" altLang="en-US" sz="2000"/>
              <a:t>将</a:t>
            </a:r>
            <a:r>
              <a:rPr lang="en-US" altLang="zh-CN" sz="2000" i="1"/>
              <a:t>W</a:t>
            </a:r>
            <a:r>
              <a:rPr lang="en-US" altLang="zh-CN" sz="2000" i="1" baseline="-25000"/>
              <a:t>d</a:t>
            </a:r>
            <a:r>
              <a:rPr lang="en-US" altLang="zh-CN" sz="2000"/>
              <a:t>(z)</a:t>
            </a:r>
            <a:r>
              <a:rPr lang="zh-CN" altLang="en-US" sz="2000"/>
              <a:t>、</a:t>
            </a:r>
            <a:r>
              <a:rPr lang="en-US" altLang="zh-CN" sz="2000"/>
              <a:t>1-</a:t>
            </a:r>
            <a:r>
              <a:rPr lang="en-US" altLang="zh-CN" sz="2000" i="1"/>
              <a:t>W</a:t>
            </a:r>
            <a:r>
              <a:rPr lang="en-US" altLang="zh-CN" sz="2000" i="1" baseline="-25000"/>
              <a:t>B</a:t>
            </a:r>
            <a:r>
              <a:rPr lang="en-US" altLang="zh-CN" sz="2000"/>
              <a:t>(z) </a:t>
            </a:r>
            <a:r>
              <a:rPr lang="zh-CN" altLang="en-US" sz="2000"/>
              <a:t>代入</a:t>
            </a:r>
          </a:p>
          <a:p>
            <a:pPr marL="609600" indent="-609600">
              <a:lnSpc>
                <a:spcPct val="125000"/>
              </a:lnSpc>
              <a:spcBef>
                <a:spcPct val="20000"/>
              </a:spcBef>
              <a:defRPr/>
            </a:pPr>
            <a:endParaRPr lang="zh-CN" altLang="en-US" sz="2000"/>
          </a:p>
          <a:p>
            <a:pPr marL="609600" indent="-609600">
              <a:lnSpc>
                <a:spcPct val="125000"/>
              </a:lnSpc>
              <a:spcBef>
                <a:spcPct val="20000"/>
              </a:spcBef>
              <a:defRPr/>
            </a:pPr>
            <a:endParaRPr lang="zh-CN" altLang="en-US" sz="1200"/>
          </a:p>
          <a:p>
            <a:pPr marL="609600" indent="-609600">
              <a:lnSpc>
                <a:spcPct val="125000"/>
              </a:lnSpc>
              <a:spcBef>
                <a:spcPct val="20000"/>
              </a:spcBef>
              <a:defRPr/>
            </a:pPr>
            <a:r>
              <a:rPr lang="zh-CN" altLang="en-US" sz="2000"/>
              <a:t>   进行变换运算，即可求出数字控制器的脉冲传递函数；</a:t>
            </a:r>
          </a:p>
          <a:p>
            <a:pPr marL="609600" indent="-609600">
              <a:lnSpc>
                <a:spcPct val="125000"/>
              </a:lnSpc>
              <a:spcBef>
                <a:spcPct val="20000"/>
              </a:spcBef>
              <a:defRPr/>
            </a:pPr>
            <a:endParaRPr lang="zh-CN" altLang="en-US" sz="1000"/>
          </a:p>
          <a:p>
            <a:pPr marL="609600" indent="-609600">
              <a:lnSpc>
                <a:spcPct val="125000"/>
              </a:lnSpc>
              <a:spcBef>
                <a:spcPct val="20000"/>
              </a:spcBef>
              <a:defRPr/>
            </a:pPr>
            <a:r>
              <a:rPr lang="en-US" altLang="zh-CN" sz="2000"/>
              <a:t>(4) </a:t>
            </a:r>
            <a:r>
              <a:rPr lang="zh-CN" altLang="en-US" sz="2000"/>
              <a:t>根据结果，求出输出序列及画出其响应曲线等。</a:t>
            </a:r>
          </a:p>
          <a:p>
            <a:pPr marL="609600" indent="-609600">
              <a:lnSpc>
                <a:spcPct val="125000"/>
              </a:lnSpc>
              <a:spcBef>
                <a:spcPct val="20000"/>
              </a:spcBef>
              <a:defRPr/>
            </a:pPr>
            <a:r>
              <a:rPr lang="zh-CN" altLang="en-US" sz="2000"/>
              <a:t> </a:t>
            </a:r>
          </a:p>
        </p:txBody>
      </p:sp>
      <p:graphicFrame>
        <p:nvGraphicFramePr>
          <p:cNvPr id="13314" name="Object 12"/>
          <p:cNvGraphicFramePr>
            <a:graphicFrameLocks noChangeAspect="1"/>
          </p:cNvGraphicFramePr>
          <p:nvPr/>
        </p:nvGraphicFramePr>
        <p:xfrm>
          <a:off x="2987675" y="3500438"/>
          <a:ext cx="2705100" cy="738187"/>
        </p:xfrm>
        <a:graphic>
          <a:graphicData uri="http://schemas.openxmlformats.org/presentationml/2006/ole">
            <mc:AlternateContent xmlns:mc="http://schemas.openxmlformats.org/markup-compatibility/2006">
              <mc:Choice xmlns:v="urn:schemas-microsoft-com:vml" Requires="v">
                <p:oleObj spid="_x0000_s13327" name="Equation" r:id="rId3" imgW="1524000" imgH="431800" progId="Equation.DSMT4">
                  <p:embed/>
                </p:oleObj>
              </mc:Choice>
              <mc:Fallback>
                <p:oleObj name="Equation" r:id="rId3" imgW="1524000" imgH="431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500438"/>
                        <a:ext cx="2705100"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13"/>
          <p:cNvSpPr txBox="1">
            <a:spLocks noChangeArrowheads="1"/>
          </p:cNvSpPr>
          <p:nvPr/>
        </p:nvSpPr>
        <p:spPr bwMode="auto">
          <a:xfrm>
            <a:off x="6515100" y="3644900"/>
            <a:ext cx="768350" cy="366713"/>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9</a:t>
            </a:r>
            <a:r>
              <a:rPr kumimoji="0" lang="zh-CN" altLang="en-US" sz="1800" b="0">
                <a:solidFill>
                  <a:srgbClr val="000000"/>
                </a:solidFill>
                <a:latin typeface="Arial" charset="0"/>
              </a:rPr>
              <a:t>）</a:t>
            </a:r>
          </a:p>
        </p:txBody>
      </p:sp>
      <p:grpSp>
        <p:nvGrpSpPr>
          <p:cNvPr id="13317" name="Group 32"/>
          <p:cNvGrpSpPr>
            <a:grpSpLocks/>
          </p:cNvGrpSpPr>
          <p:nvPr/>
        </p:nvGrpSpPr>
        <p:grpSpPr bwMode="auto">
          <a:xfrm>
            <a:off x="1300163" y="5578475"/>
            <a:ext cx="5503862" cy="874713"/>
            <a:chOff x="819" y="3514"/>
            <a:chExt cx="3467" cy="551"/>
          </a:xfrm>
        </p:grpSpPr>
        <p:sp>
          <p:nvSpPr>
            <p:cNvPr id="13318" name="Rectangle 15"/>
            <p:cNvSpPr>
              <a:spLocks noChangeArrowheads="1"/>
            </p:cNvSpPr>
            <p:nvPr/>
          </p:nvSpPr>
          <p:spPr bwMode="auto">
            <a:xfrm>
              <a:off x="3077" y="3578"/>
              <a:ext cx="648"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W</a:t>
              </a:r>
              <a:r>
                <a:rPr kumimoji="0" lang="en-US" altLang="zh-CN" sz="1400" b="0" baseline="-25000">
                  <a:solidFill>
                    <a:srgbClr val="000000"/>
                  </a:solidFill>
                  <a:latin typeface="Arial" charset="0"/>
                </a:rPr>
                <a:t>d</a:t>
              </a:r>
              <a:r>
                <a:rPr kumimoji="0" lang="en-US" altLang="zh-CN" sz="1400" b="0">
                  <a:solidFill>
                    <a:srgbClr val="000000"/>
                  </a:solidFill>
                  <a:latin typeface="Arial" charset="0"/>
                </a:rPr>
                <a:t>(z)</a:t>
              </a:r>
            </a:p>
          </p:txBody>
        </p:sp>
        <p:sp>
          <p:nvSpPr>
            <p:cNvPr id="13319" name="Rectangle 16"/>
            <p:cNvSpPr>
              <a:spLocks noChangeArrowheads="1"/>
            </p:cNvSpPr>
            <p:nvPr/>
          </p:nvSpPr>
          <p:spPr bwMode="auto">
            <a:xfrm>
              <a:off x="1911" y="3578"/>
              <a:ext cx="647"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D(z)</a:t>
              </a:r>
            </a:p>
          </p:txBody>
        </p:sp>
        <p:sp>
          <p:nvSpPr>
            <p:cNvPr id="42001" name="Line 17"/>
            <p:cNvSpPr>
              <a:spLocks noChangeShapeType="1"/>
            </p:cNvSpPr>
            <p:nvPr/>
          </p:nvSpPr>
          <p:spPr bwMode="auto">
            <a:xfrm>
              <a:off x="2558" y="3692"/>
              <a:ext cx="51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2" name="Line 18"/>
            <p:cNvSpPr>
              <a:spLocks noChangeShapeType="1"/>
            </p:cNvSpPr>
            <p:nvPr/>
          </p:nvSpPr>
          <p:spPr bwMode="auto">
            <a:xfrm>
              <a:off x="3725" y="3692"/>
              <a:ext cx="561"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3" name="Oval 19"/>
            <p:cNvSpPr>
              <a:spLocks noChangeArrowheads="1"/>
            </p:cNvSpPr>
            <p:nvPr/>
          </p:nvSpPr>
          <p:spPr bwMode="auto">
            <a:xfrm>
              <a:off x="1389" y="3634"/>
              <a:ext cx="130" cy="11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004" name="Line 20"/>
            <p:cNvSpPr>
              <a:spLocks noChangeShapeType="1"/>
            </p:cNvSpPr>
            <p:nvPr/>
          </p:nvSpPr>
          <p:spPr bwMode="auto">
            <a:xfrm>
              <a:off x="1522" y="3692"/>
              <a:ext cx="38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5" name="Line 21"/>
            <p:cNvSpPr>
              <a:spLocks noChangeShapeType="1"/>
            </p:cNvSpPr>
            <p:nvPr/>
          </p:nvSpPr>
          <p:spPr bwMode="auto">
            <a:xfrm>
              <a:off x="917" y="3692"/>
              <a:ext cx="475"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6" name="Line 22"/>
            <p:cNvSpPr>
              <a:spLocks noChangeShapeType="1"/>
            </p:cNvSpPr>
            <p:nvPr/>
          </p:nvSpPr>
          <p:spPr bwMode="auto">
            <a:xfrm>
              <a:off x="4027" y="3692"/>
              <a:ext cx="0" cy="373"/>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7" name="Line 23"/>
            <p:cNvSpPr>
              <a:spLocks noChangeShapeType="1"/>
            </p:cNvSpPr>
            <p:nvPr/>
          </p:nvSpPr>
          <p:spPr bwMode="auto">
            <a:xfrm flipH="1">
              <a:off x="1474" y="4065"/>
              <a:ext cx="2553"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8" name="Line 24"/>
            <p:cNvSpPr>
              <a:spLocks noChangeShapeType="1"/>
            </p:cNvSpPr>
            <p:nvPr/>
          </p:nvSpPr>
          <p:spPr bwMode="auto">
            <a:xfrm flipH="1" flipV="1">
              <a:off x="1467" y="3748"/>
              <a:ext cx="7" cy="317"/>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328" name="Text Box 25"/>
            <p:cNvSpPr txBox="1">
              <a:spLocks noChangeArrowheads="1"/>
            </p:cNvSpPr>
            <p:nvPr/>
          </p:nvSpPr>
          <p:spPr bwMode="auto">
            <a:xfrm>
              <a:off x="1219" y="3521"/>
              <a:ext cx="181"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a:t>
              </a:r>
            </a:p>
          </p:txBody>
        </p:sp>
        <p:sp>
          <p:nvSpPr>
            <p:cNvPr id="13329" name="Text Box 26"/>
            <p:cNvSpPr txBox="1">
              <a:spLocks noChangeArrowheads="1"/>
            </p:cNvSpPr>
            <p:nvPr/>
          </p:nvSpPr>
          <p:spPr bwMode="auto">
            <a:xfrm>
              <a:off x="1474" y="3692"/>
              <a:ext cx="178"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_</a:t>
              </a:r>
            </a:p>
          </p:txBody>
        </p:sp>
        <p:sp>
          <p:nvSpPr>
            <p:cNvPr id="13330" name="Text Box 27"/>
            <p:cNvSpPr txBox="1">
              <a:spLocks noChangeArrowheads="1"/>
            </p:cNvSpPr>
            <p:nvPr/>
          </p:nvSpPr>
          <p:spPr bwMode="auto">
            <a:xfrm>
              <a:off x="819" y="3514"/>
              <a:ext cx="283"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r(k)</a:t>
              </a:r>
            </a:p>
          </p:txBody>
        </p:sp>
        <p:sp>
          <p:nvSpPr>
            <p:cNvPr id="13331" name="Text Box 28"/>
            <p:cNvSpPr txBox="1">
              <a:spLocks noChangeArrowheads="1"/>
            </p:cNvSpPr>
            <p:nvPr/>
          </p:nvSpPr>
          <p:spPr bwMode="auto">
            <a:xfrm>
              <a:off x="1455"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e(k)</a:t>
              </a:r>
            </a:p>
          </p:txBody>
        </p:sp>
        <p:sp>
          <p:nvSpPr>
            <p:cNvPr id="13332" name="Text Box 29"/>
            <p:cNvSpPr txBox="1">
              <a:spLocks noChangeArrowheads="1"/>
            </p:cNvSpPr>
            <p:nvPr/>
          </p:nvSpPr>
          <p:spPr bwMode="auto">
            <a:xfrm>
              <a:off x="3790" y="3514"/>
              <a:ext cx="302"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y(k)</a:t>
              </a:r>
            </a:p>
          </p:txBody>
        </p:sp>
        <p:sp>
          <p:nvSpPr>
            <p:cNvPr id="13333" name="Text Box 30"/>
            <p:cNvSpPr txBox="1">
              <a:spLocks noChangeArrowheads="1"/>
            </p:cNvSpPr>
            <p:nvPr/>
          </p:nvSpPr>
          <p:spPr bwMode="auto">
            <a:xfrm>
              <a:off x="2577"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u(k)</a:t>
              </a:r>
            </a:p>
          </p:txBody>
        </p:sp>
      </p:grpSp>
    </p:spTree>
  </p:cSld>
  <p:clrMapOvr>
    <a:masterClrMapping/>
  </p:clrMapOvr>
  <p:transition>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900113" y="1773238"/>
            <a:ext cx="3024187" cy="579437"/>
          </a:xfrm>
          <a:prstGeom prst="rect">
            <a:avLst/>
          </a:prstGeom>
          <a:noFill/>
          <a:ln w="9525">
            <a:noFill/>
            <a:miter lim="800000"/>
            <a:headEnd/>
            <a:tailEnd/>
          </a:ln>
          <a:effectLst/>
        </p:spPr>
        <p:txBody>
          <a:bodyPr>
            <a:spAutoFit/>
          </a:bodyPr>
          <a:lstStyle/>
          <a:p>
            <a:pPr>
              <a:defRPr/>
            </a:pPr>
            <a:r>
              <a:rPr kumimoji="0" lang="zh-CN" altLang="en-US" sz="3200">
                <a:solidFill>
                  <a:srgbClr val="1E86B4"/>
                </a:solidFill>
                <a:effectLst>
                  <a:outerShdw blurRad="38100" dist="38100" dir="2700000" algn="tl">
                    <a:srgbClr val="C0C0C0"/>
                  </a:outerShdw>
                </a:effectLst>
                <a:latin typeface="Arial" charset="0"/>
                <a:ea typeface="方正大黑简体" pitchFamily="2" charset="-122"/>
              </a:rPr>
              <a:t>模拟设计方法</a:t>
            </a:r>
          </a:p>
        </p:txBody>
      </p:sp>
      <p:sp>
        <p:nvSpPr>
          <p:cNvPr id="144388" name="Line 4"/>
          <p:cNvSpPr>
            <a:spLocks noChangeShapeType="1"/>
          </p:cNvSpPr>
          <p:nvPr/>
        </p:nvSpPr>
        <p:spPr bwMode="auto">
          <a:xfrm>
            <a:off x="3708400" y="1196975"/>
            <a:ext cx="0" cy="1944688"/>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196" name="Text Box 5"/>
          <p:cNvSpPr txBox="1">
            <a:spLocks noChangeArrowheads="1"/>
          </p:cNvSpPr>
          <p:nvPr/>
        </p:nvSpPr>
        <p:spPr bwMode="auto">
          <a:xfrm>
            <a:off x="3851275" y="1412875"/>
            <a:ext cx="3457575" cy="1463675"/>
          </a:xfrm>
          <a:prstGeom prst="rect">
            <a:avLst/>
          </a:prstGeom>
          <a:noFill/>
          <a:ln w="9525">
            <a:noFill/>
            <a:miter lim="800000"/>
            <a:headEnd/>
            <a:tailEnd/>
          </a:ln>
        </p:spPr>
        <p:txBody>
          <a:bodyPr>
            <a:spAutoFit/>
          </a:bodyPr>
          <a:lstStyle/>
          <a:p>
            <a:pPr>
              <a:lnSpc>
                <a:spcPct val="150000"/>
              </a:lnSpc>
            </a:pPr>
            <a:r>
              <a:rPr lang="en-US" altLang="zh-CN" sz="2000"/>
              <a:t>1</a:t>
            </a:r>
            <a:r>
              <a:rPr lang="zh-CN" altLang="en-US" sz="2000"/>
              <a:t>、模拟控制器的离散化</a:t>
            </a:r>
          </a:p>
          <a:p>
            <a:pPr>
              <a:lnSpc>
                <a:spcPct val="150000"/>
              </a:lnSpc>
            </a:pPr>
            <a:r>
              <a:rPr lang="en-US" altLang="zh-CN" sz="2000"/>
              <a:t>2</a:t>
            </a:r>
            <a:r>
              <a:rPr lang="zh-CN" altLang="en-US" sz="2000"/>
              <a:t>、</a:t>
            </a:r>
            <a:r>
              <a:rPr lang="en-US" altLang="zh-CN" sz="2000"/>
              <a:t>PID</a:t>
            </a:r>
            <a:r>
              <a:rPr lang="zh-CN" altLang="en-US" sz="2000"/>
              <a:t>控制器</a:t>
            </a:r>
          </a:p>
          <a:p>
            <a:pPr>
              <a:lnSpc>
                <a:spcPct val="150000"/>
              </a:lnSpc>
            </a:pPr>
            <a:r>
              <a:rPr lang="en-US" altLang="zh-CN" sz="2000"/>
              <a:t>3</a:t>
            </a:r>
            <a:r>
              <a:rPr lang="zh-CN" altLang="en-US" sz="2000"/>
              <a:t>、</a:t>
            </a:r>
            <a:r>
              <a:rPr lang="en-US" altLang="zh-CN" sz="2000"/>
              <a:t>Smith</a:t>
            </a:r>
            <a:r>
              <a:rPr lang="zh-CN" altLang="en-US" sz="2000"/>
              <a:t>预估控制器</a:t>
            </a:r>
          </a:p>
        </p:txBody>
      </p:sp>
      <p:sp>
        <p:nvSpPr>
          <p:cNvPr id="144390" name="Text Box 6"/>
          <p:cNvSpPr txBox="1">
            <a:spLocks noChangeArrowheads="1"/>
          </p:cNvSpPr>
          <p:nvPr/>
        </p:nvSpPr>
        <p:spPr bwMode="auto">
          <a:xfrm>
            <a:off x="900113" y="4005263"/>
            <a:ext cx="3095625" cy="579437"/>
          </a:xfrm>
          <a:prstGeom prst="rect">
            <a:avLst/>
          </a:prstGeom>
          <a:noFill/>
          <a:ln w="9525">
            <a:noFill/>
            <a:miter lim="800000"/>
            <a:headEnd/>
            <a:tailEnd/>
          </a:ln>
          <a:effectLst/>
        </p:spPr>
        <p:txBody>
          <a:bodyPr>
            <a:spAutoFit/>
          </a:bodyPr>
          <a:lstStyle/>
          <a:p>
            <a:pPr>
              <a:defRPr/>
            </a:pPr>
            <a:r>
              <a:rPr kumimoji="0" lang="zh-CN" altLang="en-US" sz="3200">
                <a:solidFill>
                  <a:srgbClr val="1E86B4"/>
                </a:solidFill>
                <a:effectLst>
                  <a:outerShdw blurRad="38100" dist="38100" dir="2700000" algn="tl">
                    <a:srgbClr val="C0C0C0"/>
                  </a:outerShdw>
                </a:effectLst>
                <a:latin typeface="Arial" charset="0"/>
                <a:ea typeface="方正大黑简体" pitchFamily="2" charset="-122"/>
              </a:rPr>
              <a:t>直接设计方法</a:t>
            </a:r>
          </a:p>
        </p:txBody>
      </p:sp>
      <p:sp>
        <p:nvSpPr>
          <p:cNvPr id="144391" name="Line 7"/>
          <p:cNvSpPr>
            <a:spLocks noChangeShapeType="1"/>
          </p:cNvSpPr>
          <p:nvPr/>
        </p:nvSpPr>
        <p:spPr bwMode="auto">
          <a:xfrm>
            <a:off x="3708400" y="3429000"/>
            <a:ext cx="0" cy="1944688"/>
          </a:xfrm>
          <a:prstGeom prst="line">
            <a:avLst/>
          </a:prstGeom>
          <a:noFill/>
          <a:ln w="9525">
            <a:solidFill>
              <a:srgbClr val="1E86B4"/>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6199" name="Text Box 8"/>
          <p:cNvSpPr txBox="1">
            <a:spLocks noChangeArrowheads="1"/>
          </p:cNvSpPr>
          <p:nvPr/>
        </p:nvSpPr>
        <p:spPr bwMode="auto">
          <a:xfrm>
            <a:off x="3851275" y="3644900"/>
            <a:ext cx="2881313" cy="1463675"/>
          </a:xfrm>
          <a:prstGeom prst="rect">
            <a:avLst/>
          </a:prstGeom>
          <a:noFill/>
          <a:ln w="9525">
            <a:noFill/>
            <a:miter lim="800000"/>
            <a:headEnd/>
            <a:tailEnd/>
          </a:ln>
        </p:spPr>
        <p:txBody>
          <a:bodyPr>
            <a:spAutoFit/>
          </a:bodyPr>
          <a:lstStyle/>
          <a:p>
            <a:pPr>
              <a:lnSpc>
                <a:spcPct val="150000"/>
              </a:lnSpc>
            </a:pPr>
            <a:r>
              <a:rPr lang="en-US" altLang="zh-CN" sz="2000"/>
              <a:t>1</a:t>
            </a:r>
            <a:r>
              <a:rPr lang="zh-CN" altLang="en-US" sz="2000"/>
              <a:t>、根轨迹设计方法</a:t>
            </a:r>
          </a:p>
          <a:p>
            <a:pPr>
              <a:lnSpc>
                <a:spcPct val="150000"/>
              </a:lnSpc>
            </a:pPr>
            <a:r>
              <a:rPr lang="en-US" altLang="zh-CN" sz="2000"/>
              <a:t>2</a:t>
            </a:r>
            <a:r>
              <a:rPr lang="zh-CN" altLang="en-US" sz="2000"/>
              <a:t>、频率响应设计方法</a:t>
            </a:r>
          </a:p>
          <a:p>
            <a:pPr>
              <a:lnSpc>
                <a:spcPct val="150000"/>
              </a:lnSpc>
            </a:pPr>
            <a:r>
              <a:rPr lang="en-US" altLang="zh-CN" sz="2000">
                <a:solidFill>
                  <a:srgbClr val="1E86B4"/>
                </a:solidFill>
              </a:rPr>
              <a:t>3</a:t>
            </a:r>
            <a:r>
              <a:rPr lang="zh-CN" altLang="en-US" sz="2000">
                <a:solidFill>
                  <a:srgbClr val="1E86B4"/>
                </a:solidFill>
              </a:rPr>
              <a:t>、解析设计方法</a:t>
            </a:r>
          </a:p>
        </p:txBody>
      </p:sp>
      <p:sp>
        <p:nvSpPr>
          <p:cNvPr id="144393" name="Text Box 9"/>
          <p:cNvSpPr txBox="1">
            <a:spLocks noChangeArrowheads="1"/>
          </p:cNvSpPr>
          <p:nvPr/>
        </p:nvSpPr>
        <p:spPr bwMode="auto">
          <a:xfrm>
            <a:off x="827088" y="287338"/>
            <a:ext cx="3889375" cy="701675"/>
          </a:xfrm>
          <a:prstGeom prst="rect">
            <a:avLst/>
          </a:prstGeom>
          <a:noFill/>
          <a:ln w="9525">
            <a:noFill/>
            <a:miter lim="800000"/>
            <a:headEnd/>
            <a:tailEnd/>
          </a:ln>
          <a:effectLst/>
        </p:spPr>
        <p:txBody>
          <a:bodyPr>
            <a:spAutoFit/>
          </a:bodyPr>
          <a:lstStyle/>
          <a:p>
            <a:pPr>
              <a:defRPr/>
            </a:pPr>
            <a:r>
              <a:rPr lang="zh-CN" altLang="en-US" sz="4000">
                <a:solidFill>
                  <a:srgbClr val="FF0000"/>
                </a:solidFill>
                <a:effectLst>
                  <a:outerShdw blurRad="38100" dist="38100" dir="2700000" algn="tl">
                    <a:srgbClr val="C0C0C0"/>
                  </a:outerShdw>
                </a:effectLst>
              </a:rPr>
              <a:t>数字控制器：</a:t>
            </a:r>
          </a:p>
        </p:txBody>
      </p:sp>
      <p:sp>
        <p:nvSpPr>
          <p:cNvPr id="136201" name="Text Box 10"/>
          <p:cNvSpPr txBox="1">
            <a:spLocks noChangeArrowheads="1"/>
          </p:cNvSpPr>
          <p:nvPr/>
        </p:nvSpPr>
        <p:spPr bwMode="auto">
          <a:xfrm>
            <a:off x="1187450" y="2492375"/>
            <a:ext cx="2305050" cy="396875"/>
          </a:xfrm>
          <a:prstGeom prst="rect">
            <a:avLst/>
          </a:prstGeom>
          <a:noFill/>
          <a:ln w="9525">
            <a:noFill/>
            <a:miter lim="800000"/>
            <a:headEnd/>
            <a:tailEnd/>
          </a:ln>
        </p:spPr>
        <p:txBody>
          <a:bodyPr>
            <a:spAutoFit/>
          </a:bodyPr>
          <a:lstStyle/>
          <a:p>
            <a:r>
              <a:rPr lang="zh-CN" altLang="en-US" sz="2000"/>
              <a:t>（离散控制器）</a:t>
            </a:r>
          </a:p>
        </p:txBody>
      </p:sp>
      <p:sp>
        <p:nvSpPr>
          <p:cNvPr id="136202" name="Text Box 11"/>
          <p:cNvSpPr txBox="1">
            <a:spLocks noChangeArrowheads="1"/>
          </p:cNvSpPr>
          <p:nvPr/>
        </p:nvSpPr>
        <p:spPr bwMode="auto">
          <a:xfrm>
            <a:off x="1384300" y="4776788"/>
            <a:ext cx="2035175" cy="396875"/>
          </a:xfrm>
          <a:prstGeom prst="rect">
            <a:avLst/>
          </a:prstGeom>
          <a:noFill/>
          <a:ln w="9525">
            <a:noFill/>
            <a:miter lim="800000"/>
            <a:headEnd/>
            <a:tailEnd/>
          </a:ln>
        </p:spPr>
        <p:txBody>
          <a:bodyPr>
            <a:spAutoFit/>
          </a:bodyPr>
          <a:lstStyle/>
          <a:p>
            <a:r>
              <a:rPr lang="zh-CN" altLang="en-US" sz="2000"/>
              <a:t>（离散对象）</a:t>
            </a:r>
          </a:p>
        </p:txBody>
      </p:sp>
      <p:sp>
        <p:nvSpPr>
          <p:cNvPr id="144396" name="Line 12"/>
          <p:cNvSpPr>
            <a:spLocks noChangeShapeType="1"/>
          </p:cNvSpPr>
          <p:nvPr/>
        </p:nvSpPr>
        <p:spPr bwMode="auto">
          <a:xfrm>
            <a:off x="6084888" y="4868863"/>
            <a:ext cx="574675"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44397" name="Text Box 13"/>
          <p:cNvSpPr txBox="1">
            <a:spLocks noChangeArrowheads="1"/>
          </p:cNvSpPr>
          <p:nvPr/>
        </p:nvSpPr>
        <p:spPr bwMode="auto">
          <a:xfrm>
            <a:off x="6784975" y="4530725"/>
            <a:ext cx="2179638" cy="641350"/>
          </a:xfrm>
          <a:prstGeom prst="rect">
            <a:avLst/>
          </a:prstGeom>
          <a:noFill/>
          <a:ln w="9525">
            <a:noFill/>
            <a:miter lim="800000"/>
            <a:headEnd/>
            <a:tailEnd/>
          </a:ln>
          <a:effectLst/>
        </p:spPr>
        <p:txBody>
          <a:bodyPr>
            <a:spAutoFit/>
          </a:bodyPr>
          <a:lstStyle/>
          <a:p>
            <a:pPr>
              <a:defRPr/>
            </a:pPr>
            <a:r>
              <a:rPr lang="zh-CN" altLang="en-US" sz="1800">
                <a:solidFill>
                  <a:srgbClr val="FF0000"/>
                </a:solidFill>
                <a:effectLst>
                  <a:outerShdw blurRad="38100" dist="38100" dir="2700000" algn="tl">
                    <a:srgbClr val="C0C0C0"/>
                  </a:outerShdw>
                </a:effectLst>
              </a:rPr>
              <a:t>（</a:t>
            </a:r>
            <a:r>
              <a:rPr lang="en-US" altLang="zh-CN" sz="1800">
                <a:solidFill>
                  <a:srgbClr val="FF0000"/>
                </a:solidFill>
                <a:effectLst>
                  <a:outerShdw blurRad="38100" dist="38100" dir="2700000" algn="tl">
                    <a:srgbClr val="C0C0C0"/>
                  </a:outerShdw>
                </a:effectLst>
              </a:rPr>
              <a:t>1</a:t>
            </a:r>
            <a:r>
              <a:rPr lang="zh-CN" altLang="en-US" sz="1800">
                <a:solidFill>
                  <a:srgbClr val="FF0000"/>
                </a:solidFill>
                <a:effectLst>
                  <a:outerShdw blurRad="38100" dist="38100" dir="2700000" algn="tl">
                    <a:srgbClr val="C0C0C0"/>
                  </a:outerShdw>
                </a:effectLst>
              </a:rPr>
              <a:t>）最小拍控制</a:t>
            </a:r>
          </a:p>
          <a:p>
            <a:pPr>
              <a:defRPr/>
            </a:pPr>
            <a:r>
              <a:rPr lang="zh-CN" altLang="en-US" sz="1800">
                <a:solidFill>
                  <a:srgbClr val="FF0000"/>
                </a:solidFill>
                <a:effectLst>
                  <a:outerShdw blurRad="38100" dist="38100" dir="2700000" algn="tl">
                    <a:srgbClr val="C0C0C0"/>
                  </a:outerShdw>
                </a:effectLst>
              </a:rPr>
              <a:t>（</a:t>
            </a:r>
            <a:r>
              <a:rPr lang="en-US" altLang="zh-CN" sz="1800">
                <a:solidFill>
                  <a:srgbClr val="FF0000"/>
                </a:solidFill>
                <a:effectLst>
                  <a:outerShdw blurRad="38100" dist="38100" dir="2700000" algn="tl">
                    <a:srgbClr val="C0C0C0"/>
                  </a:outerShdw>
                </a:effectLst>
              </a:rPr>
              <a:t>2</a:t>
            </a:r>
            <a:r>
              <a:rPr lang="zh-CN" altLang="en-US" sz="1800">
                <a:solidFill>
                  <a:srgbClr val="FF0000"/>
                </a:solidFill>
                <a:effectLst>
                  <a:outerShdw blurRad="38100" dist="38100" dir="2700000" algn="tl">
                    <a:srgbClr val="C0C0C0"/>
                  </a:outerShdw>
                </a:effectLst>
              </a:rPr>
              <a:t>）大林算法</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1" name="Rectangle 33"/>
          <p:cNvSpPr>
            <a:spLocks noChangeArrowheads="1"/>
          </p:cNvSpPr>
          <p:nvPr/>
        </p:nvSpPr>
        <p:spPr bwMode="auto">
          <a:xfrm>
            <a:off x="468313" y="0"/>
            <a:ext cx="5051425" cy="1143000"/>
          </a:xfrm>
          <a:prstGeom prst="rect">
            <a:avLst/>
          </a:prstGeom>
          <a:noFill/>
          <a:ln w="9525">
            <a:noFill/>
            <a:miter lim="800000"/>
            <a:headEnd/>
            <a:tailEnd/>
          </a:ln>
          <a:effectLst/>
        </p:spPr>
        <p:txBody>
          <a:bodyPr anchor="ctr"/>
          <a:lstStyle/>
          <a:p>
            <a:pPr>
              <a:defRPr/>
            </a:pPr>
            <a:r>
              <a:rPr lang="zh-CN" altLang="en-US" sz="4000">
                <a:solidFill>
                  <a:srgbClr val="FF0000"/>
                </a:solidFill>
                <a:effectLst>
                  <a:outerShdw blurRad="38100" dist="38100" dir="2700000" algn="tl">
                    <a:srgbClr val="C0C0C0"/>
                  </a:outerShdw>
                </a:effectLst>
              </a:rPr>
              <a:t>例题讲解</a:t>
            </a:r>
          </a:p>
        </p:txBody>
      </p:sp>
      <p:sp>
        <p:nvSpPr>
          <p:cNvPr id="43042" name="Rectangle 34"/>
          <p:cNvSpPr>
            <a:spLocks noChangeArrowheads="1"/>
          </p:cNvSpPr>
          <p:nvPr/>
        </p:nvSpPr>
        <p:spPr bwMode="auto">
          <a:xfrm>
            <a:off x="457200" y="1600200"/>
            <a:ext cx="8435975" cy="3810000"/>
          </a:xfrm>
          <a:prstGeom prst="rect">
            <a:avLst/>
          </a:prstGeom>
          <a:noFill/>
          <a:ln w="9525">
            <a:noFill/>
            <a:miter lim="800000"/>
            <a:headEnd/>
            <a:tailEnd/>
          </a:ln>
          <a:effectLst/>
        </p:spPr>
        <p:txBody>
          <a:bodyPr/>
          <a:lstStyle/>
          <a:p>
            <a:pPr marL="342900" indent="-342900">
              <a:spcBef>
                <a:spcPct val="20000"/>
              </a:spcBef>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a:t>
            </a:r>
            <a:r>
              <a:rPr lang="zh-CN" altLang="en-US">
                <a:solidFill>
                  <a:srgbClr val="FF0000"/>
                </a:solidFill>
                <a:effectLst>
                  <a:outerShdw blurRad="38100" dist="38100" dir="2700000" algn="tl">
                    <a:srgbClr val="C0C0C0"/>
                  </a:outerShdw>
                </a:effectLst>
              </a:rPr>
              <a:t>：</a:t>
            </a:r>
            <a:r>
              <a:rPr lang="zh-CN" altLang="en-US"/>
              <a:t>被控对象的传递函数</a:t>
            </a:r>
          </a:p>
          <a:p>
            <a:pPr marL="342900" indent="-342900">
              <a:lnSpc>
                <a:spcPct val="130000"/>
              </a:lnSpc>
              <a:spcBef>
                <a:spcPct val="20000"/>
              </a:spcBef>
              <a:defRPr/>
            </a:pPr>
            <a:endParaRPr lang="zh-CN" altLang="en-US"/>
          </a:p>
          <a:p>
            <a:pPr marL="342900" indent="-342900">
              <a:lnSpc>
                <a:spcPct val="130000"/>
              </a:lnSpc>
              <a:spcBef>
                <a:spcPct val="20000"/>
              </a:spcBef>
              <a:defRPr/>
            </a:pPr>
            <a:endParaRPr lang="zh-CN" altLang="en-US"/>
          </a:p>
          <a:p>
            <a:pPr marL="342900" indent="-342900">
              <a:lnSpc>
                <a:spcPct val="130000"/>
              </a:lnSpc>
              <a:spcBef>
                <a:spcPct val="20000"/>
              </a:spcBef>
              <a:defRPr/>
            </a:pPr>
            <a:r>
              <a:rPr lang="zh-CN" altLang="en-US"/>
              <a:t>采样周期                    ，采用零阶保持器，试设计在单位</a:t>
            </a:r>
          </a:p>
          <a:p>
            <a:pPr marL="342900" indent="-342900">
              <a:lnSpc>
                <a:spcPct val="130000"/>
              </a:lnSpc>
              <a:spcBef>
                <a:spcPct val="20000"/>
              </a:spcBef>
              <a:defRPr/>
            </a:pPr>
            <a:r>
              <a:rPr lang="zh-CN" altLang="en-US"/>
              <a:t>速度输入时的最小拍数字控制器。</a:t>
            </a:r>
          </a:p>
          <a:p>
            <a:pPr marL="342900" indent="-342900">
              <a:lnSpc>
                <a:spcPct val="130000"/>
              </a:lnSpc>
              <a:spcBef>
                <a:spcPct val="20000"/>
              </a:spcBef>
              <a:defRPr/>
            </a:pPr>
            <a:endParaRPr lang="en-US" altLang="zh-CN"/>
          </a:p>
        </p:txBody>
      </p:sp>
      <p:graphicFrame>
        <p:nvGraphicFramePr>
          <p:cNvPr id="14338" name="Object 36"/>
          <p:cNvGraphicFramePr>
            <a:graphicFrameLocks noChangeAspect="1"/>
          </p:cNvGraphicFramePr>
          <p:nvPr/>
        </p:nvGraphicFramePr>
        <p:xfrm>
          <a:off x="2682875" y="2205038"/>
          <a:ext cx="2719388" cy="742950"/>
        </p:xfrm>
        <a:graphic>
          <a:graphicData uri="http://schemas.openxmlformats.org/presentationml/2006/ole">
            <mc:AlternateContent xmlns:mc="http://schemas.openxmlformats.org/markup-compatibility/2006">
              <mc:Choice xmlns:v="urn:schemas-microsoft-com:vml" Requires="v">
                <p:oleObj spid="_x0000_s14364" name="Equation" r:id="rId3" imgW="1143000" imgH="419100" progId="Equation.DSMT4">
                  <p:embed/>
                </p:oleObj>
              </mc:Choice>
              <mc:Fallback>
                <p:oleObj name="Equation" r:id="rId3" imgW="1143000" imgH="4191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2205038"/>
                        <a:ext cx="27193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45" name="Rectangle 3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4339" name="Object 38"/>
          <p:cNvGraphicFramePr>
            <a:graphicFrameLocks noChangeAspect="1"/>
          </p:cNvGraphicFramePr>
          <p:nvPr/>
        </p:nvGraphicFramePr>
        <p:xfrm>
          <a:off x="1885950" y="3284538"/>
          <a:ext cx="1301750" cy="379412"/>
        </p:xfrm>
        <a:graphic>
          <a:graphicData uri="http://schemas.openxmlformats.org/presentationml/2006/ole">
            <mc:AlternateContent xmlns:mc="http://schemas.openxmlformats.org/markup-compatibility/2006">
              <mc:Choice xmlns:v="urn:schemas-microsoft-com:vml" Requires="v">
                <p:oleObj spid="_x0000_s14365" name="Equation" r:id="rId5" imgW="469696" imgH="152334" progId="Equation.DSMT4">
                  <p:embed/>
                </p:oleObj>
              </mc:Choice>
              <mc:Fallback>
                <p:oleObj name="Equation" r:id="rId5" imgW="469696" imgH="152334"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5950" y="3284538"/>
                        <a:ext cx="130175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47" name="Rectangle 3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7" name="Rectangle 15"/>
          <p:cNvSpPr>
            <a:spLocks noChangeArrowheads="1"/>
          </p:cNvSpPr>
          <p:nvPr/>
        </p:nvSpPr>
        <p:spPr bwMode="auto">
          <a:xfrm>
            <a:off x="990600" y="1125538"/>
            <a:ext cx="6934200" cy="1417637"/>
          </a:xfrm>
          <a:prstGeom prst="rect">
            <a:avLst/>
          </a:prstGeom>
          <a:noFill/>
          <a:ln w="9525">
            <a:noFill/>
            <a:miter lim="800000"/>
            <a:headEnd/>
            <a:tailEnd/>
          </a:ln>
          <a:effectLst/>
        </p:spPr>
        <p:txBody>
          <a:bodyPr>
            <a:spAutoFit/>
          </a:bodyPr>
          <a:lstStyle/>
          <a:p>
            <a:pPr>
              <a:lnSpc>
                <a:spcPct val="130000"/>
              </a:lnSpc>
              <a:spcBef>
                <a:spcPct val="50000"/>
              </a:spcBef>
              <a:buClr>
                <a:schemeClr val="accent1"/>
              </a:buClr>
              <a:buFont typeface="Wingdings" pitchFamily="2" charset="2"/>
              <a:buNone/>
              <a:defRPr/>
            </a:pPr>
            <a:r>
              <a:rPr kumimoji="0" lang="zh-CN" altLang="en-US" sz="2800">
                <a:solidFill>
                  <a:srgbClr val="FF0000"/>
                </a:solidFill>
                <a:effectLst>
                  <a:outerShdw blurRad="38100" dist="38100" dir="2700000" algn="tl">
                    <a:srgbClr val="C0C0C0"/>
                  </a:outerShdw>
                </a:effectLst>
                <a:latin typeface="Arial" charset="0"/>
              </a:rPr>
              <a:t>解：</a:t>
            </a:r>
            <a:r>
              <a:rPr kumimoji="0" lang="zh-CN" altLang="en-US" sz="2800">
                <a:latin typeface="Arial" charset="0"/>
              </a:rPr>
              <a:t>根据解题步骤：</a:t>
            </a:r>
          </a:p>
          <a:p>
            <a:pPr>
              <a:lnSpc>
                <a:spcPct val="130000"/>
              </a:lnSpc>
              <a:spcBef>
                <a:spcPct val="50000"/>
              </a:spcBef>
              <a:buClr>
                <a:schemeClr val="accent1"/>
              </a:buClr>
              <a:buFont typeface="Wingdings" pitchFamily="2" charset="2"/>
              <a:buNone/>
              <a:defRPr/>
            </a:pPr>
            <a:r>
              <a:rPr kumimoji="0" lang="en-US" altLang="zh-CN" sz="2800">
                <a:solidFill>
                  <a:srgbClr val="0033CC"/>
                </a:solidFill>
                <a:latin typeface="Arial" charset="0"/>
              </a:rPr>
              <a:t>(1) </a:t>
            </a:r>
            <a:r>
              <a:rPr kumimoji="0" lang="zh-CN" altLang="en-US" sz="2800">
                <a:solidFill>
                  <a:srgbClr val="0033CC"/>
                </a:solidFill>
                <a:latin typeface="Arial" charset="0"/>
              </a:rPr>
              <a:t>写出该系统的广义对象脉冲传递函数</a:t>
            </a:r>
          </a:p>
        </p:txBody>
      </p:sp>
      <p:graphicFrame>
        <p:nvGraphicFramePr>
          <p:cNvPr id="15362" name="Object 16"/>
          <p:cNvGraphicFramePr>
            <a:graphicFrameLocks noChangeAspect="1"/>
          </p:cNvGraphicFramePr>
          <p:nvPr/>
        </p:nvGraphicFramePr>
        <p:xfrm>
          <a:off x="1763713" y="2708275"/>
          <a:ext cx="6045200" cy="906463"/>
        </p:xfrm>
        <a:graphic>
          <a:graphicData uri="http://schemas.openxmlformats.org/presentationml/2006/ole">
            <mc:AlternateContent xmlns:mc="http://schemas.openxmlformats.org/markup-compatibility/2006">
              <mc:Choice xmlns:v="urn:schemas-microsoft-com:vml" Requires="v">
                <p:oleObj spid="_x0000_s15388" name="Equation" r:id="rId3" imgW="3302000" imgH="444500" progId="Equation.DSMT4">
                  <p:embed/>
                </p:oleObj>
              </mc:Choice>
              <mc:Fallback>
                <p:oleObj name="Equation" r:id="rId3" imgW="3302000" imgH="4445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708275"/>
                        <a:ext cx="60452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17"/>
          <p:cNvGraphicFramePr>
            <a:graphicFrameLocks noChangeAspect="1"/>
          </p:cNvGraphicFramePr>
          <p:nvPr/>
        </p:nvGraphicFramePr>
        <p:xfrm>
          <a:off x="2411413" y="4076700"/>
          <a:ext cx="4519612" cy="2386013"/>
        </p:xfrm>
        <a:graphic>
          <a:graphicData uri="http://schemas.openxmlformats.org/presentationml/2006/ole">
            <mc:AlternateContent xmlns:mc="http://schemas.openxmlformats.org/markup-compatibility/2006">
              <mc:Choice xmlns:v="urn:schemas-microsoft-com:vml" Requires="v">
                <p:oleObj spid="_x0000_s15389" name="Equation" r:id="rId5" imgW="2552700" imgH="1143000" progId="Equation.DSMT4">
                  <p:embed/>
                </p:oleObj>
              </mc:Choice>
              <mc:Fallback>
                <p:oleObj name="Equation" r:id="rId5" imgW="2552700" imgH="1143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4076700"/>
                        <a:ext cx="4519612" cy="238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4"/>
          <p:cNvSpPr>
            <a:spLocks noChangeArrowheads="1"/>
          </p:cNvSpPr>
          <p:nvPr/>
        </p:nvSpPr>
        <p:spPr bwMode="auto">
          <a:xfrm>
            <a:off x="468313" y="1700213"/>
            <a:ext cx="8229600" cy="3240087"/>
          </a:xfrm>
          <a:prstGeom prst="rect">
            <a:avLst/>
          </a:prstGeom>
          <a:noFill/>
          <a:ln w="9525">
            <a:noFill/>
            <a:miter lim="800000"/>
            <a:headEnd/>
            <a:tailEnd/>
          </a:ln>
        </p:spPr>
        <p:txBody>
          <a:bodyPr/>
          <a:lstStyle/>
          <a:p>
            <a:pPr marL="342900" indent="-342900">
              <a:lnSpc>
                <a:spcPct val="140000"/>
              </a:lnSpc>
              <a:spcBef>
                <a:spcPct val="20000"/>
              </a:spcBef>
            </a:pPr>
            <a:r>
              <a:rPr lang="en-US" altLang="zh-CN" sz="2800">
                <a:solidFill>
                  <a:srgbClr val="0033CC"/>
                </a:solidFill>
              </a:rPr>
              <a:t>(2) </a:t>
            </a:r>
            <a:r>
              <a:rPr lang="zh-CN" altLang="en-US" sz="2800">
                <a:solidFill>
                  <a:srgbClr val="0033CC"/>
                </a:solidFill>
              </a:rPr>
              <a:t>输入 </a:t>
            </a:r>
            <a:r>
              <a:rPr lang="en-US" altLang="zh-CN" sz="2800">
                <a:solidFill>
                  <a:srgbClr val="0033CC"/>
                </a:solidFill>
              </a:rPr>
              <a:t>r(t)=t</a:t>
            </a:r>
            <a:r>
              <a:rPr lang="zh-CN" altLang="en-US" sz="2800">
                <a:solidFill>
                  <a:srgbClr val="0033CC"/>
                </a:solidFill>
              </a:rPr>
              <a:t>，查表</a:t>
            </a:r>
            <a:r>
              <a:rPr lang="en-US" altLang="zh-CN" sz="2800">
                <a:solidFill>
                  <a:srgbClr val="0033CC"/>
                </a:solidFill>
              </a:rPr>
              <a:t>5.1</a:t>
            </a:r>
            <a:r>
              <a:rPr lang="zh-CN" altLang="en-US" sz="2800">
                <a:solidFill>
                  <a:srgbClr val="0033CC"/>
                </a:solidFill>
              </a:rPr>
              <a:t>得到：</a:t>
            </a:r>
          </a:p>
          <a:p>
            <a:pPr marL="342900" indent="-342900">
              <a:lnSpc>
                <a:spcPct val="140000"/>
              </a:lnSpc>
              <a:spcBef>
                <a:spcPct val="20000"/>
              </a:spcBef>
              <a:buFontTx/>
              <a:buChar char="•"/>
            </a:pPr>
            <a:endParaRPr lang="zh-CN" altLang="en-US" sz="2800"/>
          </a:p>
          <a:p>
            <a:pPr marL="342900" indent="-342900">
              <a:lnSpc>
                <a:spcPct val="140000"/>
              </a:lnSpc>
              <a:spcBef>
                <a:spcPct val="20000"/>
              </a:spcBef>
            </a:pPr>
            <a:endParaRPr lang="zh-CN" altLang="en-US" sz="2800">
              <a:solidFill>
                <a:srgbClr val="0033CC"/>
              </a:solidFill>
            </a:endParaRPr>
          </a:p>
          <a:p>
            <a:pPr marL="342900" indent="-342900">
              <a:lnSpc>
                <a:spcPct val="140000"/>
              </a:lnSpc>
              <a:spcBef>
                <a:spcPct val="20000"/>
              </a:spcBef>
            </a:pPr>
            <a:r>
              <a:rPr lang="en-US" altLang="zh-CN" sz="2800">
                <a:solidFill>
                  <a:srgbClr val="0033CC"/>
                </a:solidFill>
              </a:rPr>
              <a:t>(3) </a:t>
            </a:r>
            <a:r>
              <a:rPr lang="zh-CN" altLang="en-US" sz="2800">
                <a:solidFill>
                  <a:srgbClr val="0033CC"/>
                </a:solidFill>
              </a:rPr>
              <a:t>控制器的脉冲传递函数</a:t>
            </a:r>
          </a:p>
          <a:p>
            <a:pPr marL="342900" indent="-342900">
              <a:spcBef>
                <a:spcPct val="20000"/>
              </a:spcBef>
              <a:buFontTx/>
              <a:buChar char="•"/>
            </a:pPr>
            <a:endParaRPr lang="zh-CN" altLang="en-US">
              <a:solidFill>
                <a:srgbClr val="0033CC"/>
              </a:solidFill>
            </a:endParaRPr>
          </a:p>
          <a:p>
            <a:pPr marL="342900" indent="-342900">
              <a:spcBef>
                <a:spcPct val="20000"/>
              </a:spcBef>
              <a:buFontTx/>
              <a:buChar char="•"/>
            </a:pPr>
            <a:endParaRPr lang="zh-CN" altLang="en-US"/>
          </a:p>
          <a:p>
            <a:pPr marL="342900" indent="-342900">
              <a:spcBef>
                <a:spcPct val="20000"/>
              </a:spcBef>
            </a:pPr>
            <a:endParaRPr lang="zh-CN" altLang="en-US" sz="3200"/>
          </a:p>
          <a:p>
            <a:pPr marL="342900" indent="-342900">
              <a:spcBef>
                <a:spcPct val="20000"/>
              </a:spcBef>
              <a:buFontTx/>
              <a:buChar char="•"/>
            </a:pPr>
            <a:endParaRPr lang="en-US" altLang="zh-CN" sz="2800"/>
          </a:p>
        </p:txBody>
      </p:sp>
      <p:graphicFrame>
        <p:nvGraphicFramePr>
          <p:cNvPr id="16386" name="Object 45"/>
          <p:cNvGraphicFramePr>
            <a:graphicFrameLocks noChangeAspect="1"/>
          </p:cNvGraphicFramePr>
          <p:nvPr/>
        </p:nvGraphicFramePr>
        <p:xfrm>
          <a:off x="1490663" y="2579688"/>
          <a:ext cx="3055937" cy="541337"/>
        </p:xfrm>
        <a:graphic>
          <a:graphicData uri="http://schemas.openxmlformats.org/presentationml/2006/ole">
            <mc:AlternateContent xmlns:mc="http://schemas.openxmlformats.org/markup-compatibility/2006">
              <mc:Choice xmlns:v="urn:schemas-microsoft-com:vml" Requires="v">
                <p:oleObj spid="_x0000_s16425" name="Equation" r:id="rId3" imgW="1257300" imgH="241300" progId="Equation.DSMT4">
                  <p:embed/>
                </p:oleObj>
              </mc:Choice>
              <mc:Fallback>
                <p:oleObj name="Equation" r:id="rId3" imgW="1257300" imgH="2413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663" y="2579688"/>
                        <a:ext cx="3055937"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46"/>
          <p:cNvGraphicFramePr>
            <a:graphicFrameLocks noChangeAspect="1"/>
          </p:cNvGraphicFramePr>
          <p:nvPr/>
        </p:nvGraphicFramePr>
        <p:xfrm>
          <a:off x="1042988" y="4508500"/>
          <a:ext cx="7364412" cy="955675"/>
        </p:xfrm>
        <a:graphic>
          <a:graphicData uri="http://schemas.openxmlformats.org/presentationml/2006/ole">
            <mc:AlternateContent xmlns:mc="http://schemas.openxmlformats.org/markup-compatibility/2006">
              <mc:Choice xmlns:v="urn:schemas-microsoft-com:vml" Requires="v">
                <p:oleObj spid="_x0000_s16426" name="Equation" r:id="rId5" imgW="3492500" imgH="457200" progId="Equation.DSMT4">
                  <p:embed/>
                </p:oleObj>
              </mc:Choice>
              <mc:Fallback>
                <p:oleObj name="Equation" r:id="rId5" imgW="3492500" imgH="457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508500"/>
                        <a:ext cx="7364412"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47"/>
          <p:cNvGraphicFramePr>
            <a:graphicFrameLocks noChangeAspect="1"/>
          </p:cNvGraphicFramePr>
          <p:nvPr/>
        </p:nvGraphicFramePr>
        <p:xfrm>
          <a:off x="5286375" y="2579688"/>
          <a:ext cx="2747963" cy="541337"/>
        </p:xfrm>
        <a:graphic>
          <a:graphicData uri="http://schemas.openxmlformats.org/presentationml/2006/ole">
            <mc:AlternateContent xmlns:mc="http://schemas.openxmlformats.org/markup-compatibility/2006">
              <mc:Choice xmlns:v="urn:schemas-microsoft-com:vml" Requires="v">
                <p:oleObj spid="_x0000_s16427" name="Equation" r:id="rId7" imgW="1129810" imgH="241195" progId="Equation.DSMT4">
                  <p:embed/>
                </p:oleObj>
              </mc:Choice>
              <mc:Fallback>
                <p:oleObj name="Equation" r:id="rId7" imgW="1129810" imgH="241195"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2579688"/>
                        <a:ext cx="2747963"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6"/>
          <p:cNvSpPr>
            <a:spLocks noChangeArrowheads="1"/>
          </p:cNvSpPr>
          <p:nvPr/>
        </p:nvSpPr>
        <p:spPr bwMode="auto">
          <a:xfrm>
            <a:off x="457200" y="1371600"/>
            <a:ext cx="8229600" cy="4530725"/>
          </a:xfrm>
          <a:prstGeom prst="rect">
            <a:avLst/>
          </a:prstGeom>
          <a:noFill/>
          <a:ln w="9525">
            <a:noFill/>
            <a:miter lim="800000"/>
            <a:headEnd/>
            <a:tailEnd/>
          </a:ln>
        </p:spPr>
        <p:txBody>
          <a:bodyPr/>
          <a:lstStyle/>
          <a:p>
            <a:pPr marL="342900" indent="-342900">
              <a:lnSpc>
                <a:spcPct val="130000"/>
              </a:lnSpc>
              <a:spcBef>
                <a:spcPct val="20000"/>
              </a:spcBef>
            </a:pPr>
            <a:r>
              <a:rPr lang="en-US" altLang="zh-CN">
                <a:solidFill>
                  <a:srgbClr val="0033CC"/>
                </a:solidFill>
              </a:rPr>
              <a:t>(4) </a:t>
            </a:r>
            <a:r>
              <a:rPr lang="zh-CN" altLang="en-US">
                <a:solidFill>
                  <a:srgbClr val="0033CC"/>
                </a:solidFill>
              </a:rPr>
              <a:t>当输入为单位速度信号时，系统输出序列的变换</a:t>
            </a:r>
          </a:p>
          <a:p>
            <a:pPr marL="342900" indent="-342900">
              <a:lnSpc>
                <a:spcPct val="130000"/>
              </a:lnSpc>
              <a:spcBef>
                <a:spcPct val="20000"/>
              </a:spcBef>
              <a:buFontTx/>
              <a:buChar char="•"/>
            </a:pPr>
            <a:endParaRPr lang="zh-CN" altLang="en-US">
              <a:solidFill>
                <a:srgbClr val="0033CC"/>
              </a:solidFill>
            </a:endParaRPr>
          </a:p>
          <a:p>
            <a:pPr marL="342900" indent="-342900">
              <a:lnSpc>
                <a:spcPct val="130000"/>
              </a:lnSpc>
              <a:spcBef>
                <a:spcPct val="20000"/>
              </a:spcBef>
              <a:buFontTx/>
              <a:buChar char="•"/>
            </a:pPr>
            <a:endParaRPr lang="zh-CN" altLang="en-US"/>
          </a:p>
          <a:p>
            <a:pPr marL="342900" indent="-342900">
              <a:lnSpc>
                <a:spcPct val="130000"/>
              </a:lnSpc>
              <a:spcBef>
                <a:spcPct val="20000"/>
              </a:spcBef>
            </a:pPr>
            <a:endParaRPr lang="zh-CN" altLang="en-US"/>
          </a:p>
          <a:p>
            <a:pPr marL="342900" indent="-342900">
              <a:lnSpc>
                <a:spcPct val="130000"/>
              </a:lnSpc>
              <a:spcBef>
                <a:spcPct val="20000"/>
              </a:spcBef>
            </a:pPr>
            <a:endParaRPr lang="zh-CN" altLang="en-US"/>
          </a:p>
          <a:p>
            <a:pPr marL="342900" indent="-342900">
              <a:lnSpc>
                <a:spcPct val="130000"/>
              </a:lnSpc>
              <a:spcBef>
                <a:spcPct val="20000"/>
              </a:spcBef>
            </a:pPr>
            <a:r>
              <a:rPr lang="zh-CN" altLang="en-US"/>
              <a:t>   上式中各项系数即为</a:t>
            </a:r>
            <a:r>
              <a:rPr lang="en-US" altLang="zh-CN"/>
              <a:t>y(t)</a:t>
            </a:r>
            <a:r>
              <a:rPr lang="zh-CN" altLang="en-US"/>
              <a:t>在各个采样时刻的数值。 </a:t>
            </a:r>
          </a:p>
          <a:p>
            <a:pPr marL="342900" indent="-342900">
              <a:spcBef>
                <a:spcPct val="20000"/>
              </a:spcBef>
            </a:pPr>
            <a:endParaRPr lang="en-US" altLang="zh-CN"/>
          </a:p>
        </p:txBody>
      </p:sp>
      <p:graphicFrame>
        <p:nvGraphicFramePr>
          <p:cNvPr id="17410" name="Object 8"/>
          <p:cNvGraphicFramePr>
            <a:graphicFrameLocks noChangeAspect="1"/>
          </p:cNvGraphicFramePr>
          <p:nvPr/>
        </p:nvGraphicFramePr>
        <p:xfrm>
          <a:off x="1401763" y="2044700"/>
          <a:ext cx="6232525" cy="1101725"/>
        </p:xfrm>
        <a:graphic>
          <a:graphicData uri="http://schemas.openxmlformats.org/presentationml/2006/ole">
            <mc:AlternateContent xmlns:mc="http://schemas.openxmlformats.org/markup-compatibility/2006">
              <mc:Choice xmlns:v="urn:schemas-microsoft-com:vml" Requires="v">
                <p:oleObj spid="_x0000_s17488" name="Equation" r:id="rId3" imgW="2540000" imgH="444500" progId="Equation.DSMT4">
                  <p:embed/>
                </p:oleObj>
              </mc:Choice>
              <mc:Fallback>
                <p:oleObj name="Equation" r:id="rId3" imgW="2540000" imgH="44450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2044700"/>
                        <a:ext cx="623252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9"/>
          <p:cNvGraphicFramePr>
            <a:graphicFrameLocks noChangeAspect="1"/>
          </p:cNvGraphicFramePr>
          <p:nvPr/>
        </p:nvGraphicFramePr>
        <p:xfrm>
          <a:off x="2314575" y="3068638"/>
          <a:ext cx="5157788" cy="511175"/>
        </p:xfrm>
        <a:graphic>
          <a:graphicData uri="http://schemas.openxmlformats.org/presentationml/2006/ole">
            <mc:AlternateContent xmlns:mc="http://schemas.openxmlformats.org/markup-compatibility/2006">
              <mc:Choice xmlns:v="urn:schemas-microsoft-com:vml" Requires="v">
                <p:oleObj spid="_x0000_s17489" name="Equation" r:id="rId5" imgW="2019300" imgH="203200" progId="Equation.DSMT4">
                  <p:embed/>
                </p:oleObj>
              </mc:Choice>
              <mc:Fallback>
                <p:oleObj name="Equation" r:id="rId5" imgW="2019300" imgH="2032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4575" y="3068638"/>
                        <a:ext cx="5157788"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10"/>
          <p:cNvGraphicFramePr>
            <a:graphicFrameLocks noChangeAspect="1"/>
          </p:cNvGraphicFramePr>
          <p:nvPr/>
        </p:nvGraphicFramePr>
        <p:xfrm>
          <a:off x="1217613" y="5191125"/>
          <a:ext cx="1235075" cy="506413"/>
        </p:xfrm>
        <a:graphic>
          <a:graphicData uri="http://schemas.openxmlformats.org/presentationml/2006/ole">
            <mc:AlternateContent xmlns:mc="http://schemas.openxmlformats.org/markup-compatibility/2006">
              <mc:Choice xmlns:v="urn:schemas-microsoft-com:vml" Requires="v">
                <p:oleObj spid="_x0000_s17490" name="Equation" r:id="rId7" imgW="469696" imgH="190417" progId="Equation.DSMT4">
                  <p:embed/>
                </p:oleObj>
              </mc:Choice>
              <mc:Fallback>
                <p:oleObj name="Equation" r:id="rId7" imgW="469696" imgH="190417"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613" y="5191125"/>
                        <a:ext cx="123507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Rectangle 11"/>
          <p:cNvSpPr>
            <a:spLocks noChangeArrowheads="1"/>
          </p:cNvSpPr>
          <p:nvPr/>
        </p:nvSpPr>
        <p:spPr bwMode="auto">
          <a:xfrm>
            <a:off x="7200900" y="5208588"/>
            <a:ext cx="488950" cy="457200"/>
          </a:xfrm>
          <a:prstGeom prst="rect">
            <a:avLst/>
          </a:prstGeom>
          <a:noFill/>
          <a:ln w="9525">
            <a:noFill/>
            <a:miter lim="800000"/>
            <a:headEnd/>
            <a:tailEnd/>
          </a:ln>
        </p:spPr>
        <p:txBody>
          <a:bodyPr wrap="none" anchor="ctr">
            <a:spAutoFit/>
          </a:bodyPr>
          <a:lstStyle/>
          <a:p>
            <a:r>
              <a:rPr kumimoji="0" lang="zh-CN" altLang="en-US" b="0">
                <a:solidFill>
                  <a:srgbClr val="000000"/>
                </a:solidFill>
                <a:cs typeface="Arial" charset="0"/>
              </a:rPr>
              <a:t>，</a:t>
            </a:r>
            <a:endParaRPr kumimoji="0" lang="zh-CN" altLang="en-US" b="0">
              <a:solidFill>
                <a:srgbClr val="000000"/>
              </a:solidFill>
            </a:endParaRPr>
          </a:p>
        </p:txBody>
      </p:sp>
      <p:graphicFrame>
        <p:nvGraphicFramePr>
          <p:cNvPr id="17413" name="Object 12"/>
          <p:cNvGraphicFramePr>
            <a:graphicFrameLocks noChangeAspect="1"/>
          </p:cNvGraphicFramePr>
          <p:nvPr/>
        </p:nvGraphicFramePr>
        <p:xfrm>
          <a:off x="2663825" y="5194300"/>
          <a:ext cx="1249363" cy="496888"/>
        </p:xfrm>
        <a:graphic>
          <a:graphicData uri="http://schemas.openxmlformats.org/presentationml/2006/ole">
            <mc:AlternateContent xmlns:mc="http://schemas.openxmlformats.org/markup-compatibility/2006">
              <mc:Choice xmlns:v="urn:schemas-microsoft-com:vml" Requires="v">
                <p:oleObj spid="_x0000_s17491" name="Equation" r:id="rId9" imgW="482391" imgH="190417" progId="Equation.DSMT4">
                  <p:embed/>
                </p:oleObj>
              </mc:Choice>
              <mc:Fallback>
                <p:oleObj name="Equation" r:id="rId9" imgW="482391" imgH="190417"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3825" y="5194300"/>
                        <a:ext cx="1249363" cy="496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8" name="Rectangle 13"/>
          <p:cNvSpPr>
            <a:spLocks noChangeArrowheads="1"/>
          </p:cNvSpPr>
          <p:nvPr/>
        </p:nvSpPr>
        <p:spPr bwMode="auto">
          <a:xfrm>
            <a:off x="5472113" y="5183188"/>
            <a:ext cx="488950" cy="457200"/>
          </a:xfrm>
          <a:prstGeom prst="rect">
            <a:avLst/>
          </a:prstGeom>
          <a:noFill/>
          <a:ln w="9525">
            <a:noFill/>
            <a:miter lim="800000"/>
            <a:headEnd/>
            <a:tailEnd/>
          </a:ln>
        </p:spPr>
        <p:txBody>
          <a:bodyPr wrap="none" anchor="ctr">
            <a:spAutoFit/>
          </a:bodyPr>
          <a:lstStyle/>
          <a:p>
            <a:r>
              <a:rPr kumimoji="0" lang="zh-CN" altLang="en-US" b="0">
                <a:solidFill>
                  <a:srgbClr val="000000"/>
                </a:solidFill>
                <a:cs typeface="Arial" charset="0"/>
              </a:rPr>
              <a:t>，</a:t>
            </a:r>
            <a:endParaRPr kumimoji="0" lang="zh-CN" altLang="en-US" b="0">
              <a:solidFill>
                <a:srgbClr val="000000"/>
              </a:solidFill>
            </a:endParaRPr>
          </a:p>
        </p:txBody>
      </p:sp>
      <p:graphicFrame>
        <p:nvGraphicFramePr>
          <p:cNvPr id="17414" name="Object 14"/>
          <p:cNvGraphicFramePr>
            <a:graphicFrameLocks noChangeAspect="1"/>
          </p:cNvGraphicFramePr>
          <p:nvPr/>
        </p:nvGraphicFramePr>
        <p:xfrm>
          <a:off x="4103688" y="5157788"/>
          <a:ext cx="1411287" cy="501650"/>
        </p:xfrm>
        <a:graphic>
          <a:graphicData uri="http://schemas.openxmlformats.org/presentationml/2006/ole">
            <mc:AlternateContent xmlns:mc="http://schemas.openxmlformats.org/markup-compatibility/2006">
              <mc:Choice xmlns:v="urn:schemas-microsoft-com:vml" Requires="v">
                <p:oleObj spid="_x0000_s17492" name="Equation" r:id="rId11" imgW="545863" imgH="190417" progId="Equation.DSMT4">
                  <p:embed/>
                </p:oleObj>
              </mc:Choice>
              <mc:Fallback>
                <p:oleObj name="Equation" r:id="rId11" imgW="545863" imgH="190417"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3688" y="5157788"/>
                        <a:ext cx="1411287"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9" name="Rectangle 15"/>
          <p:cNvSpPr>
            <a:spLocks noChangeArrowheads="1"/>
          </p:cNvSpPr>
          <p:nvPr/>
        </p:nvSpPr>
        <p:spPr bwMode="auto">
          <a:xfrm>
            <a:off x="3830638" y="5183188"/>
            <a:ext cx="488950" cy="457200"/>
          </a:xfrm>
          <a:prstGeom prst="rect">
            <a:avLst/>
          </a:prstGeom>
          <a:noFill/>
          <a:ln w="9525">
            <a:noFill/>
            <a:miter lim="800000"/>
            <a:headEnd/>
            <a:tailEnd/>
          </a:ln>
        </p:spPr>
        <p:txBody>
          <a:bodyPr wrap="none" anchor="ctr">
            <a:spAutoFit/>
          </a:bodyPr>
          <a:lstStyle/>
          <a:p>
            <a:r>
              <a:rPr kumimoji="0" lang="zh-CN" altLang="en-US" b="0">
                <a:solidFill>
                  <a:srgbClr val="000000"/>
                </a:solidFill>
                <a:cs typeface="Arial" charset="0"/>
              </a:rPr>
              <a:t>，</a:t>
            </a:r>
            <a:endParaRPr kumimoji="0" lang="zh-CN" altLang="en-US" b="0">
              <a:solidFill>
                <a:srgbClr val="000000"/>
              </a:solidFill>
            </a:endParaRPr>
          </a:p>
        </p:txBody>
      </p:sp>
      <p:graphicFrame>
        <p:nvGraphicFramePr>
          <p:cNvPr id="17415" name="Object 16"/>
          <p:cNvGraphicFramePr>
            <a:graphicFrameLocks noChangeAspect="1"/>
          </p:cNvGraphicFramePr>
          <p:nvPr/>
        </p:nvGraphicFramePr>
        <p:xfrm>
          <a:off x="5759450" y="5157788"/>
          <a:ext cx="1512888" cy="471487"/>
        </p:xfrm>
        <a:graphic>
          <a:graphicData uri="http://schemas.openxmlformats.org/presentationml/2006/ole">
            <mc:AlternateContent xmlns:mc="http://schemas.openxmlformats.org/markup-compatibility/2006">
              <mc:Choice xmlns:v="urn:schemas-microsoft-com:vml" Requires="v">
                <p:oleObj spid="_x0000_s17493" name="Equation" r:id="rId13" imgW="622030" imgH="190417" progId="Equation.DSMT4">
                  <p:embed/>
                </p:oleObj>
              </mc:Choice>
              <mc:Fallback>
                <p:oleObj name="Equation" r:id="rId13" imgW="622030" imgH="190417"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59450" y="5157788"/>
                        <a:ext cx="1512888"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Rectangle 17"/>
          <p:cNvSpPr>
            <a:spLocks noChangeArrowheads="1"/>
          </p:cNvSpPr>
          <p:nvPr/>
        </p:nvSpPr>
        <p:spPr bwMode="auto">
          <a:xfrm>
            <a:off x="2319338" y="5183188"/>
            <a:ext cx="488950" cy="457200"/>
          </a:xfrm>
          <a:prstGeom prst="rect">
            <a:avLst/>
          </a:prstGeom>
          <a:noFill/>
          <a:ln w="9525">
            <a:noFill/>
            <a:miter lim="800000"/>
            <a:headEnd/>
            <a:tailEnd/>
          </a:ln>
        </p:spPr>
        <p:txBody>
          <a:bodyPr wrap="none" anchor="ctr">
            <a:spAutoFit/>
          </a:bodyPr>
          <a:lstStyle/>
          <a:p>
            <a:r>
              <a:rPr kumimoji="0" lang="zh-CN" altLang="en-US" b="0">
                <a:solidFill>
                  <a:srgbClr val="000000"/>
                </a:solidFill>
                <a:cs typeface="Arial" charset="0"/>
              </a:rPr>
              <a:t>，</a:t>
            </a:r>
            <a:endParaRPr kumimoji="0" lang="zh-CN" altLang="en-US" b="0">
              <a:solidFill>
                <a:srgbClr val="000000"/>
              </a:solidFill>
            </a:endParaRPr>
          </a:p>
        </p:txBody>
      </p:sp>
      <p:sp>
        <p:nvSpPr>
          <p:cNvPr id="17421" name="Rectangle 18"/>
          <p:cNvSpPr>
            <a:spLocks noChangeArrowheads="1"/>
          </p:cNvSpPr>
          <p:nvPr/>
        </p:nvSpPr>
        <p:spPr bwMode="auto">
          <a:xfrm>
            <a:off x="7416800" y="5049838"/>
            <a:ext cx="684213" cy="519112"/>
          </a:xfrm>
          <a:prstGeom prst="rect">
            <a:avLst/>
          </a:prstGeom>
          <a:noFill/>
          <a:ln w="9525">
            <a:noFill/>
            <a:miter lim="800000"/>
            <a:headEnd/>
            <a:tailEnd/>
          </a:ln>
        </p:spPr>
        <p:txBody>
          <a:bodyPr anchor="ctr">
            <a:spAutoFit/>
          </a:bodyPr>
          <a:lstStyle/>
          <a:p>
            <a:r>
              <a:rPr kumimoji="0" lang="en-US" altLang="zh-CN" sz="2800" b="0">
                <a:solidFill>
                  <a:srgbClr val="000000"/>
                </a:solidFill>
                <a:latin typeface="Arial" charset="0"/>
                <a:cs typeface="Arial" charset="0"/>
              </a:rPr>
              <a:t>…</a:t>
            </a:r>
            <a:r>
              <a:rPr kumimoji="0" lang="en-US" altLang="zh-CN" sz="1100" b="0">
                <a:solidFill>
                  <a:srgbClr val="000000"/>
                </a:solidFill>
              </a:rPr>
              <a:t> </a:t>
            </a:r>
            <a:endParaRPr kumimoji="0" lang="en-US" altLang="zh-CN" b="0">
              <a:solidFill>
                <a:srgbClr val="000000"/>
              </a:solidFill>
            </a:endParaRPr>
          </a:p>
        </p:txBody>
      </p:sp>
    </p:spTree>
  </p:cSld>
  <p:clrMapOvr>
    <a:masterClrMapping/>
  </p:clrMapOvr>
  <p:transition>
    <p:comb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23" name="Rectangle 19"/>
          <p:cNvSpPr>
            <a:spLocks noChangeArrowheads="1"/>
          </p:cNvSpPr>
          <p:nvPr/>
        </p:nvSpPr>
        <p:spPr bwMode="auto">
          <a:xfrm>
            <a:off x="609600" y="2438400"/>
            <a:ext cx="7742238" cy="519113"/>
          </a:xfrm>
          <a:prstGeom prst="rect">
            <a:avLst/>
          </a:prstGeom>
          <a:noFill/>
          <a:ln w="9525">
            <a:noFill/>
            <a:miter lim="800000"/>
            <a:headEnd/>
            <a:tailEnd/>
          </a:ln>
          <a:effectLst/>
        </p:spPr>
        <p:txBody>
          <a:bodyPr wrap="none">
            <a:spAutoFit/>
          </a:bodyPr>
          <a:lstStyle/>
          <a:p>
            <a:pPr>
              <a:defRPr/>
            </a:pPr>
            <a:r>
              <a:rPr kumimoji="0" lang="zh-CN" altLang="en-US" sz="2800">
                <a:solidFill>
                  <a:srgbClr val="0033CC"/>
                </a:solidFill>
                <a:effectLst>
                  <a:outerShdw blurRad="38100" dist="38100" dir="2700000" algn="tl">
                    <a:srgbClr val="C0C0C0"/>
                  </a:outerShdw>
                </a:effectLst>
                <a:latin typeface="Arial" charset="0"/>
              </a:rPr>
              <a:t>输入为单位速度信号时，控制信号输出序列</a:t>
            </a:r>
            <a:r>
              <a:rPr kumimoji="0" lang="en-US" altLang="zh-CN" sz="2800">
                <a:solidFill>
                  <a:srgbClr val="0033CC"/>
                </a:solidFill>
                <a:effectLst>
                  <a:outerShdw blurRad="38100" dist="38100" dir="2700000" algn="tl">
                    <a:srgbClr val="C0C0C0"/>
                  </a:outerShdw>
                </a:effectLst>
                <a:latin typeface="Arial" charset="0"/>
              </a:rPr>
              <a:t>U(z).</a:t>
            </a:r>
          </a:p>
        </p:txBody>
      </p:sp>
      <p:sp>
        <p:nvSpPr>
          <p:cNvPr id="47124" name="Rectangle 20"/>
          <p:cNvSpPr>
            <a:spLocks noChangeArrowheads="1"/>
          </p:cNvSpPr>
          <p:nvPr/>
        </p:nvSpPr>
        <p:spPr bwMode="auto">
          <a:xfrm>
            <a:off x="914400" y="1447800"/>
            <a:ext cx="1255713" cy="519113"/>
          </a:xfrm>
          <a:prstGeom prst="rect">
            <a:avLst/>
          </a:prstGeom>
          <a:noFill/>
          <a:ln w="9525">
            <a:noFill/>
            <a:miter lim="800000"/>
            <a:headEnd/>
            <a:tailEnd/>
          </a:ln>
          <a:effectLst/>
        </p:spPr>
        <p:txBody>
          <a:bodyPr wrap="none">
            <a:spAutoFit/>
          </a:bodyPr>
          <a:lstStyle/>
          <a:p>
            <a:pPr>
              <a:defRPr/>
            </a:pPr>
            <a:r>
              <a:rPr kumimoji="0" lang="zh-CN" altLang="en-US" sz="2800" u="sng">
                <a:solidFill>
                  <a:srgbClr val="FF0000"/>
                </a:solidFill>
                <a:effectLst>
                  <a:outerShdw blurRad="38100" dist="38100" dir="2700000" algn="tl">
                    <a:srgbClr val="C0C0C0"/>
                  </a:outerShdw>
                </a:effectLst>
                <a:latin typeface="Arial" charset="0"/>
              </a:rPr>
              <a:t>思考：</a:t>
            </a:r>
          </a:p>
        </p:txBody>
      </p:sp>
      <p:graphicFrame>
        <p:nvGraphicFramePr>
          <p:cNvPr id="18434" name="Object 21"/>
          <p:cNvGraphicFramePr>
            <a:graphicFrameLocks noChangeAspect="1"/>
          </p:cNvGraphicFramePr>
          <p:nvPr/>
        </p:nvGraphicFramePr>
        <p:xfrm>
          <a:off x="1182688" y="3657600"/>
          <a:ext cx="6975475" cy="574675"/>
        </p:xfrm>
        <a:graphic>
          <a:graphicData uri="http://schemas.openxmlformats.org/presentationml/2006/ole">
            <mc:AlternateContent xmlns:mc="http://schemas.openxmlformats.org/markup-compatibility/2006">
              <mc:Choice xmlns:v="urn:schemas-microsoft-com:vml" Requires="v">
                <p:oleObj spid="_x0000_s18447" name="Equation" r:id="rId3" imgW="2730500" imgH="228600" progId="Equation.DSMT4">
                  <p:embed/>
                </p:oleObj>
              </mc:Choice>
              <mc:Fallback>
                <p:oleObj name="Equation" r:id="rId3" imgW="2730500" imgH="228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688" y="3657600"/>
                        <a:ext cx="6975475"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37" name="Group 32"/>
          <p:cNvGrpSpPr>
            <a:grpSpLocks/>
          </p:cNvGrpSpPr>
          <p:nvPr/>
        </p:nvGrpSpPr>
        <p:grpSpPr bwMode="auto">
          <a:xfrm>
            <a:off x="1835150" y="4868863"/>
            <a:ext cx="5503863" cy="874712"/>
            <a:chOff x="819" y="3514"/>
            <a:chExt cx="3467" cy="551"/>
          </a:xfrm>
        </p:grpSpPr>
        <p:sp>
          <p:nvSpPr>
            <p:cNvPr id="18438" name="Rectangle 15"/>
            <p:cNvSpPr>
              <a:spLocks noChangeArrowheads="1"/>
            </p:cNvSpPr>
            <p:nvPr/>
          </p:nvSpPr>
          <p:spPr bwMode="auto">
            <a:xfrm>
              <a:off x="3077" y="3578"/>
              <a:ext cx="648"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W</a:t>
              </a:r>
              <a:r>
                <a:rPr kumimoji="0" lang="en-US" altLang="zh-CN" sz="1400" b="0" baseline="-25000">
                  <a:solidFill>
                    <a:srgbClr val="000000"/>
                  </a:solidFill>
                  <a:latin typeface="Arial" charset="0"/>
                </a:rPr>
                <a:t>d</a:t>
              </a:r>
              <a:r>
                <a:rPr kumimoji="0" lang="en-US" altLang="zh-CN" sz="1400" b="0">
                  <a:solidFill>
                    <a:srgbClr val="000000"/>
                  </a:solidFill>
                  <a:latin typeface="Arial" charset="0"/>
                </a:rPr>
                <a:t>(z)</a:t>
              </a:r>
            </a:p>
          </p:txBody>
        </p:sp>
        <p:sp>
          <p:nvSpPr>
            <p:cNvPr id="18439" name="Rectangle 16"/>
            <p:cNvSpPr>
              <a:spLocks noChangeArrowheads="1"/>
            </p:cNvSpPr>
            <p:nvPr/>
          </p:nvSpPr>
          <p:spPr bwMode="auto">
            <a:xfrm>
              <a:off x="1911" y="3578"/>
              <a:ext cx="647"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D(z)</a:t>
              </a:r>
            </a:p>
          </p:txBody>
        </p:sp>
        <p:sp>
          <p:nvSpPr>
            <p:cNvPr id="42001" name="Line 17"/>
            <p:cNvSpPr>
              <a:spLocks noChangeShapeType="1"/>
            </p:cNvSpPr>
            <p:nvPr/>
          </p:nvSpPr>
          <p:spPr bwMode="auto">
            <a:xfrm>
              <a:off x="2558" y="3692"/>
              <a:ext cx="51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2" name="Line 18"/>
            <p:cNvSpPr>
              <a:spLocks noChangeShapeType="1"/>
            </p:cNvSpPr>
            <p:nvPr/>
          </p:nvSpPr>
          <p:spPr bwMode="auto">
            <a:xfrm>
              <a:off x="3725" y="3692"/>
              <a:ext cx="561"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3" name="Oval 19"/>
            <p:cNvSpPr>
              <a:spLocks noChangeArrowheads="1"/>
            </p:cNvSpPr>
            <p:nvPr/>
          </p:nvSpPr>
          <p:spPr bwMode="auto">
            <a:xfrm>
              <a:off x="1389" y="3634"/>
              <a:ext cx="130" cy="11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004" name="Line 20"/>
            <p:cNvSpPr>
              <a:spLocks noChangeShapeType="1"/>
            </p:cNvSpPr>
            <p:nvPr/>
          </p:nvSpPr>
          <p:spPr bwMode="auto">
            <a:xfrm>
              <a:off x="1522" y="3692"/>
              <a:ext cx="38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5" name="Line 21"/>
            <p:cNvSpPr>
              <a:spLocks noChangeShapeType="1"/>
            </p:cNvSpPr>
            <p:nvPr/>
          </p:nvSpPr>
          <p:spPr bwMode="auto">
            <a:xfrm>
              <a:off x="917" y="3692"/>
              <a:ext cx="475"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6" name="Line 22"/>
            <p:cNvSpPr>
              <a:spLocks noChangeShapeType="1"/>
            </p:cNvSpPr>
            <p:nvPr/>
          </p:nvSpPr>
          <p:spPr bwMode="auto">
            <a:xfrm>
              <a:off x="4027" y="3692"/>
              <a:ext cx="0" cy="373"/>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7" name="Line 23"/>
            <p:cNvSpPr>
              <a:spLocks noChangeShapeType="1"/>
            </p:cNvSpPr>
            <p:nvPr/>
          </p:nvSpPr>
          <p:spPr bwMode="auto">
            <a:xfrm flipH="1">
              <a:off x="1474" y="4065"/>
              <a:ext cx="2553"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42008" name="Line 24"/>
            <p:cNvSpPr>
              <a:spLocks noChangeShapeType="1"/>
            </p:cNvSpPr>
            <p:nvPr/>
          </p:nvSpPr>
          <p:spPr bwMode="auto">
            <a:xfrm flipH="1" flipV="1">
              <a:off x="1467" y="3748"/>
              <a:ext cx="7" cy="317"/>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448" name="Text Box 25"/>
            <p:cNvSpPr txBox="1">
              <a:spLocks noChangeArrowheads="1"/>
            </p:cNvSpPr>
            <p:nvPr/>
          </p:nvSpPr>
          <p:spPr bwMode="auto">
            <a:xfrm>
              <a:off x="1219" y="3521"/>
              <a:ext cx="181"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a:t>
              </a:r>
            </a:p>
          </p:txBody>
        </p:sp>
        <p:sp>
          <p:nvSpPr>
            <p:cNvPr id="18449" name="Text Box 26"/>
            <p:cNvSpPr txBox="1">
              <a:spLocks noChangeArrowheads="1"/>
            </p:cNvSpPr>
            <p:nvPr/>
          </p:nvSpPr>
          <p:spPr bwMode="auto">
            <a:xfrm>
              <a:off x="1474" y="3692"/>
              <a:ext cx="178"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_</a:t>
              </a:r>
            </a:p>
          </p:txBody>
        </p:sp>
        <p:sp>
          <p:nvSpPr>
            <p:cNvPr id="18450" name="Text Box 27"/>
            <p:cNvSpPr txBox="1">
              <a:spLocks noChangeArrowheads="1"/>
            </p:cNvSpPr>
            <p:nvPr/>
          </p:nvSpPr>
          <p:spPr bwMode="auto">
            <a:xfrm>
              <a:off x="819" y="3514"/>
              <a:ext cx="283"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r(k)</a:t>
              </a:r>
            </a:p>
          </p:txBody>
        </p:sp>
        <p:sp>
          <p:nvSpPr>
            <p:cNvPr id="18451" name="Text Box 28"/>
            <p:cNvSpPr txBox="1">
              <a:spLocks noChangeArrowheads="1"/>
            </p:cNvSpPr>
            <p:nvPr/>
          </p:nvSpPr>
          <p:spPr bwMode="auto">
            <a:xfrm>
              <a:off x="1455"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e(k)</a:t>
              </a:r>
            </a:p>
          </p:txBody>
        </p:sp>
        <p:sp>
          <p:nvSpPr>
            <p:cNvPr id="18452" name="Text Box 29"/>
            <p:cNvSpPr txBox="1">
              <a:spLocks noChangeArrowheads="1"/>
            </p:cNvSpPr>
            <p:nvPr/>
          </p:nvSpPr>
          <p:spPr bwMode="auto">
            <a:xfrm>
              <a:off x="3790" y="3514"/>
              <a:ext cx="302"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y(k)</a:t>
              </a:r>
            </a:p>
          </p:txBody>
        </p:sp>
        <p:sp>
          <p:nvSpPr>
            <p:cNvPr id="18453" name="Text Box 30"/>
            <p:cNvSpPr txBox="1">
              <a:spLocks noChangeArrowheads="1"/>
            </p:cNvSpPr>
            <p:nvPr/>
          </p:nvSpPr>
          <p:spPr bwMode="auto">
            <a:xfrm>
              <a:off x="2577"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u(k)</a:t>
              </a:r>
            </a:p>
          </p:txBody>
        </p:sp>
      </p:grpSp>
    </p:spTree>
  </p:cSld>
  <p:clrMapOvr>
    <a:masterClrMapping/>
  </p:clrMapOvr>
  <p:transition>
    <p:comb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9" name="Text Box 11"/>
          <p:cNvSpPr txBox="1">
            <a:spLocks noChangeArrowheads="1"/>
          </p:cNvSpPr>
          <p:nvPr/>
        </p:nvSpPr>
        <p:spPr bwMode="auto">
          <a:xfrm>
            <a:off x="1212850" y="1390650"/>
            <a:ext cx="1373188" cy="457200"/>
          </a:xfrm>
          <a:prstGeom prst="rect">
            <a:avLst/>
          </a:prstGeom>
          <a:noFill/>
          <a:ln w="9525">
            <a:noFill/>
            <a:miter lim="800000"/>
            <a:headEnd/>
            <a:tailEnd/>
          </a:ln>
          <a:effectLst/>
        </p:spPr>
        <p:txBody>
          <a:bodyPr wrap="none">
            <a:spAutoFit/>
          </a:bodyPr>
          <a:lstStyle/>
          <a:p>
            <a:pPr>
              <a:defRPr/>
            </a:pPr>
            <a:r>
              <a:rPr kumimoji="0" lang="zh-CN" altLang="en-US">
                <a:solidFill>
                  <a:srgbClr val="0033CC"/>
                </a:solidFill>
                <a:effectLst>
                  <a:outerShdw blurRad="38100" dist="38100" dir="2700000" algn="tl">
                    <a:srgbClr val="C0C0C0"/>
                  </a:outerShdw>
                </a:effectLst>
                <a:latin typeface="Arial" charset="0"/>
              </a:rPr>
              <a:t>求</a:t>
            </a:r>
            <a:r>
              <a:rPr kumimoji="0" lang="en-US" altLang="zh-CN" i="1">
                <a:solidFill>
                  <a:srgbClr val="0033CC"/>
                </a:solidFill>
                <a:effectLst>
                  <a:outerShdw blurRad="38100" dist="38100" dir="2700000" algn="tl">
                    <a:srgbClr val="C0C0C0"/>
                  </a:outerShdw>
                </a:effectLst>
                <a:latin typeface="Arial" charset="0"/>
              </a:rPr>
              <a:t>U</a:t>
            </a:r>
            <a:r>
              <a:rPr kumimoji="0" lang="en-US" altLang="zh-CN">
                <a:solidFill>
                  <a:srgbClr val="0033CC"/>
                </a:solidFill>
                <a:effectLst>
                  <a:outerShdw blurRad="38100" dist="38100" dir="2700000" algn="tl">
                    <a:srgbClr val="C0C0C0"/>
                  </a:outerShdw>
                </a:effectLst>
                <a:latin typeface="Arial" charset="0"/>
              </a:rPr>
              <a:t>(z)</a:t>
            </a:r>
            <a:r>
              <a:rPr kumimoji="0" lang="zh-CN" altLang="en-US">
                <a:solidFill>
                  <a:srgbClr val="0033CC"/>
                </a:solidFill>
                <a:effectLst>
                  <a:outerShdw blurRad="38100" dist="38100" dir="2700000" algn="tl">
                    <a:srgbClr val="C0C0C0"/>
                  </a:outerShdw>
                </a:effectLst>
                <a:latin typeface="Arial" charset="0"/>
              </a:rPr>
              <a:t>：</a:t>
            </a:r>
          </a:p>
        </p:txBody>
      </p:sp>
      <p:graphicFrame>
        <p:nvGraphicFramePr>
          <p:cNvPr id="19458" name="Object 12"/>
          <p:cNvGraphicFramePr>
            <a:graphicFrameLocks noChangeAspect="1"/>
          </p:cNvGraphicFramePr>
          <p:nvPr/>
        </p:nvGraphicFramePr>
        <p:xfrm>
          <a:off x="1762125" y="1952625"/>
          <a:ext cx="4240213" cy="1069975"/>
        </p:xfrm>
        <a:graphic>
          <a:graphicData uri="http://schemas.openxmlformats.org/presentationml/2006/ole">
            <mc:AlternateContent xmlns:mc="http://schemas.openxmlformats.org/markup-compatibility/2006">
              <mc:Choice xmlns:v="urn:schemas-microsoft-com:vml" Requires="v">
                <p:oleObj spid="_x0000_s19510" name="Equation" r:id="rId3" imgW="1727200" imgH="431800" progId="Equation.DSMT4">
                  <p:embed/>
                </p:oleObj>
              </mc:Choice>
              <mc:Fallback>
                <p:oleObj name="Equation" r:id="rId3" imgW="1727200" imgH="4318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1952625"/>
                        <a:ext cx="424021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13"/>
          <p:cNvGraphicFramePr>
            <a:graphicFrameLocks noChangeAspect="1"/>
          </p:cNvGraphicFramePr>
          <p:nvPr/>
        </p:nvGraphicFramePr>
        <p:xfrm>
          <a:off x="1963738" y="3216275"/>
          <a:ext cx="2806700" cy="606425"/>
        </p:xfrm>
        <a:graphic>
          <a:graphicData uri="http://schemas.openxmlformats.org/presentationml/2006/ole">
            <mc:AlternateContent xmlns:mc="http://schemas.openxmlformats.org/markup-compatibility/2006">
              <mc:Choice xmlns:v="urn:schemas-microsoft-com:vml" Requires="v">
                <p:oleObj spid="_x0000_s19511" name="Equation" r:id="rId5" imgW="1129810" imgH="241195" progId="Equation.DSMT4">
                  <p:embed/>
                </p:oleObj>
              </mc:Choice>
              <mc:Fallback>
                <p:oleObj name="Equation" r:id="rId5" imgW="1129810" imgH="241195"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3738" y="3216275"/>
                        <a:ext cx="28067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14"/>
          <p:cNvGraphicFramePr>
            <a:graphicFrameLocks noChangeAspect="1"/>
          </p:cNvGraphicFramePr>
          <p:nvPr/>
        </p:nvGraphicFramePr>
        <p:xfrm>
          <a:off x="2001838" y="4102100"/>
          <a:ext cx="3394075" cy="928688"/>
        </p:xfrm>
        <a:graphic>
          <a:graphicData uri="http://schemas.openxmlformats.org/presentationml/2006/ole">
            <mc:AlternateContent xmlns:mc="http://schemas.openxmlformats.org/markup-compatibility/2006">
              <mc:Choice xmlns:v="urn:schemas-microsoft-com:vml" Requires="v">
                <p:oleObj spid="_x0000_s19512" name="Equation" r:id="rId7" imgW="1916868" imgH="444307" progId="Equation.DSMT4">
                  <p:embed/>
                </p:oleObj>
              </mc:Choice>
              <mc:Fallback>
                <p:oleObj name="Equation" r:id="rId7" imgW="1916868" imgH="444307"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1838" y="4102100"/>
                        <a:ext cx="3394075"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15"/>
          <p:cNvGraphicFramePr>
            <a:graphicFrameLocks noChangeAspect="1"/>
          </p:cNvGraphicFramePr>
          <p:nvPr/>
        </p:nvGraphicFramePr>
        <p:xfrm>
          <a:off x="1979613" y="5084763"/>
          <a:ext cx="2555875" cy="1101725"/>
        </p:xfrm>
        <a:graphic>
          <a:graphicData uri="http://schemas.openxmlformats.org/presentationml/2006/ole">
            <mc:AlternateContent xmlns:mc="http://schemas.openxmlformats.org/markup-compatibility/2006">
              <mc:Choice xmlns:v="urn:schemas-microsoft-com:vml" Requires="v">
                <p:oleObj spid="_x0000_s19513" name="Equation" r:id="rId9" imgW="1040948" imgH="444307" progId="Equation.DSMT4">
                  <p:embed/>
                </p:oleObj>
              </mc:Choice>
              <mc:Fallback>
                <p:oleObj name="Equation" r:id="rId9" imgW="1040948" imgH="444307"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084763"/>
                        <a:ext cx="255587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7" name="Rectangle 35"/>
          <p:cNvSpPr>
            <a:spLocks noChangeArrowheads="1"/>
          </p:cNvSpPr>
          <p:nvPr/>
        </p:nvSpPr>
        <p:spPr bwMode="auto">
          <a:xfrm>
            <a:off x="0" y="28813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20482" name="Object 34"/>
          <p:cNvGraphicFramePr>
            <a:graphicFrameLocks noChangeAspect="1"/>
          </p:cNvGraphicFramePr>
          <p:nvPr/>
        </p:nvGraphicFramePr>
        <p:xfrm>
          <a:off x="684213" y="2592388"/>
          <a:ext cx="8059737" cy="3284537"/>
        </p:xfrm>
        <a:graphic>
          <a:graphicData uri="http://schemas.openxmlformats.org/presentationml/2006/ole">
            <mc:AlternateContent xmlns:mc="http://schemas.openxmlformats.org/markup-compatibility/2006">
              <mc:Choice xmlns:v="urn:schemas-microsoft-com:vml" Requires="v">
                <p:oleObj spid="_x0000_s20508" name="Equation" r:id="rId3" imgW="3810000" imgH="1549400" progId="Equation.DSMT4">
                  <p:embed/>
                </p:oleObj>
              </mc:Choice>
              <mc:Fallback>
                <p:oleObj name="Equation" r:id="rId3" imgW="3810000" imgH="15494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92388"/>
                        <a:ext cx="8059737" cy="328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2"/>
          <p:cNvGraphicFramePr>
            <a:graphicFrameLocks noChangeAspect="1"/>
          </p:cNvGraphicFramePr>
          <p:nvPr/>
        </p:nvGraphicFramePr>
        <p:xfrm>
          <a:off x="2555875" y="1196975"/>
          <a:ext cx="3527425" cy="890588"/>
        </p:xfrm>
        <a:graphic>
          <a:graphicData uri="http://schemas.openxmlformats.org/presentationml/2006/ole">
            <mc:AlternateContent xmlns:mc="http://schemas.openxmlformats.org/markup-compatibility/2006">
              <mc:Choice xmlns:v="urn:schemas-microsoft-com:vml" Requires="v">
                <p:oleObj spid="_x0000_s20509" name="Equation" r:id="rId5" imgW="1727200" imgH="431800" progId="Equation.DSMT4">
                  <p:embed/>
                </p:oleObj>
              </mc:Choice>
              <mc:Fallback>
                <p:oleObj name="Equation" r:id="rId5" imgW="17272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196975"/>
                        <a:ext cx="3527425"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16"/>
          <p:cNvPicPr>
            <a:picLocks noChangeAspect="1" noChangeArrowheads="1"/>
          </p:cNvPicPr>
          <p:nvPr/>
        </p:nvPicPr>
        <p:blipFill>
          <a:blip r:embed="rId3" cstate="print"/>
          <a:srcRect/>
          <a:stretch>
            <a:fillRect/>
          </a:stretch>
        </p:blipFill>
        <p:spPr bwMode="auto">
          <a:xfrm>
            <a:off x="611188" y="1714500"/>
            <a:ext cx="8280400" cy="2933700"/>
          </a:xfrm>
          <a:prstGeom prst="rect">
            <a:avLst/>
          </a:prstGeom>
          <a:noFill/>
          <a:ln w="9525">
            <a:noFill/>
            <a:miter lim="800000"/>
            <a:headEnd/>
            <a:tailEnd/>
          </a:ln>
        </p:spPr>
      </p:pic>
      <p:sp>
        <p:nvSpPr>
          <p:cNvPr id="50193" name="Text Box 17"/>
          <p:cNvSpPr txBox="1">
            <a:spLocks noChangeArrowheads="1"/>
          </p:cNvSpPr>
          <p:nvPr/>
        </p:nvSpPr>
        <p:spPr bwMode="auto">
          <a:xfrm>
            <a:off x="755650" y="1216025"/>
            <a:ext cx="6769100" cy="457200"/>
          </a:xfrm>
          <a:prstGeom prst="rect">
            <a:avLst/>
          </a:prstGeom>
          <a:noFill/>
          <a:ln w="9525">
            <a:noFill/>
            <a:miter lim="800000"/>
            <a:headEnd/>
            <a:tailEnd/>
          </a:ln>
          <a:effectLst/>
        </p:spPr>
        <p:txBody>
          <a:bodyPr>
            <a:spAutoFit/>
          </a:bodyPr>
          <a:lstStyle/>
          <a:p>
            <a:pPr>
              <a:defRPr/>
            </a:pPr>
            <a:r>
              <a:rPr lang="zh-CN" altLang="en-US">
                <a:solidFill>
                  <a:srgbClr val="0033CC"/>
                </a:solidFill>
                <a:effectLst>
                  <a:outerShdw blurRad="38100" dist="38100" dir="2700000" algn="tl">
                    <a:srgbClr val="C0C0C0"/>
                  </a:outerShdw>
                </a:effectLst>
              </a:rPr>
              <a:t>单位速度输入时系统控制信号与响应信号</a:t>
            </a:r>
          </a:p>
        </p:txBody>
      </p:sp>
      <p:graphicFrame>
        <p:nvGraphicFramePr>
          <p:cNvPr id="21506" name="Object 34"/>
          <p:cNvGraphicFramePr>
            <a:graphicFrameLocks noChangeAspect="1"/>
          </p:cNvGraphicFramePr>
          <p:nvPr/>
        </p:nvGraphicFramePr>
        <p:xfrm>
          <a:off x="687388" y="4714875"/>
          <a:ext cx="7813675" cy="466725"/>
        </p:xfrm>
        <a:graphic>
          <a:graphicData uri="http://schemas.openxmlformats.org/presentationml/2006/ole">
            <mc:AlternateContent xmlns:mc="http://schemas.openxmlformats.org/markup-compatibility/2006">
              <mc:Choice xmlns:v="urn:schemas-microsoft-com:vml" Requires="v">
                <p:oleObj spid="_x0000_s21545" name="Equation" r:id="rId4" imgW="3835400" imgH="228600" progId="Equation.DSMT4">
                  <p:embed/>
                </p:oleObj>
              </mc:Choice>
              <mc:Fallback>
                <p:oleObj name="Equation" r:id="rId4" imgW="3835400" imgH="22860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4714875"/>
                        <a:ext cx="781367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36"/>
          <p:cNvGraphicFramePr>
            <a:graphicFrameLocks noChangeAspect="1"/>
          </p:cNvGraphicFramePr>
          <p:nvPr/>
        </p:nvGraphicFramePr>
        <p:xfrm>
          <a:off x="3000375" y="5857875"/>
          <a:ext cx="2428875" cy="663575"/>
        </p:xfrm>
        <a:graphic>
          <a:graphicData uri="http://schemas.openxmlformats.org/presentationml/2006/ole">
            <mc:AlternateContent xmlns:mc="http://schemas.openxmlformats.org/markup-compatibility/2006">
              <mc:Choice xmlns:v="urn:schemas-microsoft-com:vml" Requires="v">
                <p:oleObj spid="_x0000_s21546" name="Equation" r:id="rId6" imgW="1143000" imgH="419100" progId="Equation.DSMT4">
                  <p:embed/>
                </p:oleObj>
              </mc:Choice>
              <mc:Fallback>
                <p:oleObj name="Equation" r:id="rId6" imgW="1143000" imgH="4191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75" y="5857875"/>
                        <a:ext cx="2428875"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9"/>
          <p:cNvGraphicFramePr>
            <a:graphicFrameLocks noChangeAspect="1"/>
          </p:cNvGraphicFramePr>
          <p:nvPr/>
        </p:nvGraphicFramePr>
        <p:xfrm>
          <a:off x="1881188" y="5214938"/>
          <a:ext cx="5191125" cy="500062"/>
        </p:xfrm>
        <a:graphic>
          <a:graphicData uri="http://schemas.openxmlformats.org/presentationml/2006/ole">
            <mc:AlternateContent xmlns:mc="http://schemas.openxmlformats.org/markup-compatibility/2006">
              <mc:Choice xmlns:v="urn:schemas-microsoft-com:vml" Requires="v">
                <p:oleObj spid="_x0000_s21547" name="Equation" r:id="rId8" imgW="2336800" imgH="228600" progId="Equation.DSMT4">
                  <p:embed/>
                </p:oleObj>
              </mc:Choice>
              <mc:Fallback>
                <p:oleObj name="Equation" r:id="rId8" imgW="2336800" imgH="228600" progId="Equation.DSMT4">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1188" y="5214938"/>
                        <a:ext cx="5191125" cy="500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8" name="Text Box 8"/>
          <p:cNvSpPr txBox="1">
            <a:spLocks noChangeArrowheads="1"/>
          </p:cNvSpPr>
          <p:nvPr/>
        </p:nvSpPr>
        <p:spPr bwMode="auto">
          <a:xfrm>
            <a:off x="900113" y="1125538"/>
            <a:ext cx="5543550" cy="519112"/>
          </a:xfrm>
          <a:prstGeom prst="rect">
            <a:avLst/>
          </a:prstGeom>
          <a:noFill/>
          <a:ln w="9525">
            <a:noFill/>
            <a:miter lim="800000"/>
            <a:headEnd/>
            <a:tailEnd/>
          </a:ln>
          <a:effectLst/>
        </p:spPr>
        <p:txBody>
          <a:bodyPr>
            <a:spAutoFit/>
          </a:bodyPr>
          <a:lstStyle/>
          <a:p>
            <a:pPr>
              <a:defRPr/>
            </a:pPr>
            <a:r>
              <a:rPr kumimoji="0" lang="zh-CN" altLang="en-US" sz="2800">
                <a:solidFill>
                  <a:srgbClr val="0033CC"/>
                </a:solidFill>
                <a:effectLst>
                  <a:outerShdw blurRad="38100" dist="38100" dir="2700000" algn="tl">
                    <a:srgbClr val="C0C0C0"/>
                  </a:outerShdw>
                </a:effectLst>
                <a:latin typeface="Arial" charset="0"/>
              </a:rPr>
              <a:t>当输入为单位阶跃时：</a:t>
            </a:r>
          </a:p>
        </p:txBody>
      </p:sp>
      <p:pic>
        <p:nvPicPr>
          <p:cNvPr id="22533" name="Picture 10"/>
          <p:cNvPicPr>
            <a:picLocks noChangeAspect="1" noChangeArrowheads="1"/>
          </p:cNvPicPr>
          <p:nvPr/>
        </p:nvPicPr>
        <p:blipFill>
          <a:blip r:embed="rId3" cstate="print"/>
          <a:srcRect/>
          <a:stretch>
            <a:fillRect/>
          </a:stretch>
        </p:blipFill>
        <p:spPr bwMode="auto">
          <a:xfrm>
            <a:off x="539750" y="1557338"/>
            <a:ext cx="7848600" cy="2757487"/>
          </a:xfrm>
          <a:prstGeom prst="rect">
            <a:avLst/>
          </a:prstGeom>
          <a:noFill/>
          <a:ln w="9525">
            <a:noFill/>
            <a:miter lim="800000"/>
            <a:headEnd/>
            <a:tailEnd/>
          </a:ln>
        </p:spPr>
      </p:pic>
      <p:graphicFrame>
        <p:nvGraphicFramePr>
          <p:cNvPr id="22530" name="Object 11"/>
          <p:cNvGraphicFramePr>
            <a:graphicFrameLocks noChangeAspect="1"/>
          </p:cNvGraphicFramePr>
          <p:nvPr/>
        </p:nvGraphicFramePr>
        <p:xfrm>
          <a:off x="611188" y="5661025"/>
          <a:ext cx="6472237" cy="698500"/>
        </p:xfrm>
        <a:graphic>
          <a:graphicData uri="http://schemas.openxmlformats.org/presentationml/2006/ole">
            <mc:AlternateContent xmlns:mc="http://schemas.openxmlformats.org/markup-compatibility/2006">
              <mc:Choice xmlns:v="urn:schemas-microsoft-com:vml" Requires="v">
                <p:oleObj spid="_x0000_s22556" name="Equation" r:id="rId4" imgW="3683000" imgH="393700" progId="Equation.DSMT4">
                  <p:embed/>
                </p:oleObj>
              </mc:Choice>
              <mc:Fallback>
                <p:oleObj name="Equation" r:id="rId4" imgW="3683000" imgH="3937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5661025"/>
                        <a:ext cx="6472237"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13"/>
          <p:cNvGraphicFramePr>
            <a:graphicFrameLocks noChangeAspect="1"/>
          </p:cNvGraphicFramePr>
          <p:nvPr/>
        </p:nvGraphicFramePr>
        <p:xfrm>
          <a:off x="285750" y="4221163"/>
          <a:ext cx="7445375" cy="1392237"/>
        </p:xfrm>
        <a:graphic>
          <a:graphicData uri="http://schemas.openxmlformats.org/presentationml/2006/ole">
            <mc:AlternateContent xmlns:mc="http://schemas.openxmlformats.org/markup-compatibility/2006">
              <mc:Choice xmlns:v="urn:schemas-microsoft-com:vml" Requires="v">
                <p:oleObj spid="_x0000_s22557" name="Equation" r:id="rId6" imgW="4800600" imgH="889000" progId="Equation.DSMT4">
                  <p:embed/>
                </p:oleObj>
              </mc:Choice>
              <mc:Fallback>
                <p:oleObj name="Equation" r:id="rId6" imgW="4800600" imgH="8890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4221163"/>
                        <a:ext cx="7445375"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7" name="Picture 10"/>
          <p:cNvPicPr>
            <a:picLocks noChangeAspect="1" noChangeArrowheads="1"/>
          </p:cNvPicPr>
          <p:nvPr/>
        </p:nvPicPr>
        <p:blipFill>
          <a:blip r:embed="rId3" cstate="print"/>
          <a:srcRect/>
          <a:stretch>
            <a:fillRect/>
          </a:stretch>
        </p:blipFill>
        <p:spPr bwMode="auto">
          <a:xfrm>
            <a:off x="752475" y="1341438"/>
            <a:ext cx="7391400" cy="2609850"/>
          </a:xfrm>
          <a:prstGeom prst="rect">
            <a:avLst/>
          </a:prstGeom>
          <a:noFill/>
          <a:ln w="9525">
            <a:noFill/>
            <a:miter lim="800000"/>
            <a:headEnd/>
            <a:tailEnd/>
          </a:ln>
        </p:spPr>
      </p:pic>
      <p:sp>
        <p:nvSpPr>
          <p:cNvPr id="125959" name="Rectangle 7"/>
          <p:cNvSpPr>
            <a:spLocks noChangeArrowheads="1"/>
          </p:cNvSpPr>
          <p:nvPr/>
        </p:nvSpPr>
        <p:spPr bwMode="auto">
          <a:xfrm>
            <a:off x="0" y="26987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25961" name="Text Box 9"/>
          <p:cNvSpPr txBox="1">
            <a:spLocks noChangeArrowheads="1"/>
          </p:cNvSpPr>
          <p:nvPr/>
        </p:nvSpPr>
        <p:spPr bwMode="auto">
          <a:xfrm>
            <a:off x="323850" y="965200"/>
            <a:ext cx="5832475" cy="519113"/>
          </a:xfrm>
          <a:prstGeom prst="rect">
            <a:avLst/>
          </a:prstGeom>
          <a:noFill/>
          <a:ln w="9525">
            <a:noFill/>
            <a:miter lim="800000"/>
            <a:headEnd/>
            <a:tailEnd/>
          </a:ln>
          <a:effectLst/>
        </p:spPr>
        <p:txBody>
          <a:bodyPr>
            <a:spAutoFit/>
          </a:bodyPr>
          <a:lstStyle/>
          <a:p>
            <a:pPr>
              <a:defRPr/>
            </a:pPr>
            <a:r>
              <a:rPr kumimoji="0" lang="zh-CN" altLang="en-US" sz="2800">
                <a:solidFill>
                  <a:srgbClr val="0033CC"/>
                </a:solidFill>
                <a:effectLst>
                  <a:outerShdw blurRad="38100" dist="38100" dir="2700000" algn="tl">
                    <a:srgbClr val="C0C0C0"/>
                  </a:outerShdw>
                </a:effectLst>
                <a:latin typeface="Arial" charset="0"/>
              </a:rPr>
              <a:t>当输入为单位加速度时：</a:t>
            </a:r>
          </a:p>
        </p:txBody>
      </p:sp>
      <p:graphicFrame>
        <p:nvGraphicFramePr>
          <p:cNvPr id="23554" name="Object 11"/>
          <p:cNvGraphicFramePr>
            <a:graphicFrameLocks noChangeAspect="1"/>
          </p:cNvGraphicFramePr>
          <p:nvPr/>
        </p:nvGraphicFramePr>
        <p:xfrm>
          <a:off x="349250" y="5373688"/>
          <a:ext cx="7894638" cy="722312"/>
        </p:xfrm>
        <a:graphic>
          <a:graphicData uri="http://schemas.openxmlformats.org/presentationml/2006/ole">
            <mc:AlternateContent xmlns:mc="http://schemas.openxmlformats.org/markup-compatibility/2006">
              <mc:Choice xmlns:v="urn:schemas-microsoft-com:vml" Requires="v">
                <p:oleObj spid="_x0000_s23593" name="Equation" r:id="rId4" imgW="4902200" imgH="444500" progId="Equation.DSMT4">
                  <p:embed/>
                </p:oleObj>
              </mc:Choice>
              <mc:Fallback>
                <p:oleObj name="Equation" r:id="rId4" imgW="4902200" imgH="444500"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 y="5373688"/>
                        <a:ext cx="7894638" cy="722312"/>
                      </a:xfrm>
                      <a:prstGeom prst="rect">
                        <a:avLst/>
                      </a:prstGeom>
                      <a:solidFill>
                        <a:srgbClr val="CCFFFF"/>
                      </a:solidFill>
                    </p:spPr>
                  </p:pic>
                </p:oleObj>
              </mc:Fallback>
            </mc:AlternateContent>
          </a:graphicData>
        </a:graphic>
      </p:graphicFrame>
      <p:graphicFrame>
        <p:nvGraphicFramePr>
          <p:cNvPr id="23555" name="Object 12"/>
          <p:cNvGraphicFramePr>
            <a:graphicFrameLocks noChangeAspect="1"/>
          </p:cNvGraphicFramePr>
          <p:nvPr/>
        </p:nvGraphicFramePr>
        <p:xfrm>
          <a:off x="339725" y="3929063"/>
          <a:ext cx="8161338" cy="1387475"/>
        </p:xfrm>
        <a:graphic>
          <a:graphicData uri="http://schemas.openxmlformats.org/presentationml/2006/ole">
            <mc:AlternateContent xmlns:mc="http://schemas.openxmlformats.org/markup-compatibility/2006">
              <mc:Choice xmlns:v="urn:schemas-microsoft-com:vml" Requires="v">
                <p:oleObj spid="_x0000_s23594" name="Equation" r:id="rId6" imgW="5283200" imgH="889000" progId="Equation.DSMT4">
                  <p:embed/>
                </p:oleObj>
              </mc:Choice>
              <mc:Fallback>
                <p:oleObj name="Equation" r:id="rId6" imgW="5283200" imgH="8890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725" y="3929063"/>
                        <a:ext cx="8161338"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14"/>
          <p:cNvGraphicFramePr>
            <a:graphicFrameLocks noChangeAspect="1"/>
          </p:cNvGraphicFramePr>
          <p:nvPr/>
        </p:nvGraphicFramePr>
        <p:xfrm>
          <a:off x="85725" y="6021388"/>
          <a:ext cx="6502400" cy="663575"/>
        </p:xfrm>
        <a:graphic>
          <a:graphicData uri="http://schemas.openxmlformats.org/presentationml/2006/ole">
            <mc:AlternateContent xmlns:mc="http://schemas.openxmlformats.org/markup-compatibility/2006">
              <mc:Choice xmlns:v="urn:schemas-microsoft-com:vml" Requires="v">
                <p:oleObj spid="_x0000_s23595" name="Equation" r:id="rId8" imgW="4394200" imgH="444500" progId="Equation.DSMT4">
                  <p:embed/>
                </p:oleObj>
              </mc:Choice>
              <mc:Fallback>
                <p:oleObj name="Equation" r:id="rId8" imgW="4394200" imgH="444500" progId="Equation.DSMT4">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5" y="6021388"/>
                        <a:ext cx="650240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Text Box 8"/>
          <p:cNvSpPr txBox="1">
            <a:spLocks noChangeArrowheads="1"/>
          </p:cNvSpPr>
          <p:nvPr/>
        </p:nvSpPr>
        <p:spPr bwMode="auto">
          <a:xfrm>
            <a:off x="1547813" y="1341438"/>
            <a:ext cx="5937250" cy="579437"/>
          </a:xfrm>
          <a:prstGeom prst="rect">
            <a:avLst/>
          </a:prstGeom>
          <a:noFill/>
          <a:ln w="9525">
            <a:noFill/>
            <a:miter lim="800000"/>
            <a:headEnd/>
            <a:tailEnd/>
          </a:ln>
          <a:effectLst/>
        </p:spPr>
        <p:txBody>
          <a:bodyPr>
            <a:spAutoFit/>
          </a:bodyPr>
          <a:lstStyle/>
          <a:p>
            <a:pPr>
              <a:defRPr/>
            </a:pPr>
            <a:r>
              <a:rPr kumimoji="0" lang="zh-CN" altLang="en-US" sz="3200">
                <a:solidFill>
                  <a:srgbClr val="1E86B4"/>
                </a:solidFill>
                <a:effectLst>
                  <a:outerShdw blurRad="38100" dist="38100" dir="2700000" algn="tl">
                    <a:srgbClr val="C0C0C0"/>
                  </a:outerShdw>
                </a:effectLst>
                <a:latin typeface="Arial" charset="0"/>
                <a:ea typeface="方正大黑简体" pitchFamily="2" charset="-122"/>
              </a:rPr>
              <a:t>本章内容</a:t>
            </a:r>
            <a:r>
              <a:rPr kumimoji="0" lang="en-US" altLang="zh-CN" sz="3200">
                <a:solidFill>
                  <a:srgbClr val="1E86B4"/>
                </a:solidFill>
                <a:effectLst>
                  <a:outerShdw blurRad="38100" dist="38100" dir="2700000" algn="tl">
                    <a:srgbClr val="C0C0C0"/>
                  </a:outerShdw>
                </a:effectLst>
                <a:latin typeface="Arial" charset="0"/>
                <a:ea typeface="方正大黑简体" pitchFamily="2" charset="-122"/>
              </a:rPr>
              <a:t>:</a:t>
            </a:r>
          </a:p>
        </p:txBody>
      </p:sp>
      <p:sp>
        <p:nvSpPr>
          <p:cNvPr id="137219" name="Text Box 9"/>
          <p:cNvSpPr txBox="1">
            <a:spLocks noChangeArrowheads="1"/>
          </p:cNvSpPr>
          <p:nvPr/>
        </p:nvSpPr>
        <p:spPr bwMode="auto">
          <a:xfrm>
            <a:off x="1552575" y="1898650"/>
            <a:ext cx="6835775" cy="3521075"/>
          </a:xfrm>
          <a:prstGeom prst="rect">
            <a:avLst/>
          </a:prstGeom>
          <a:noFill/>
          <a:ln w="9525">
            <a:noFill/>
            <a:miter lim="800000"/>
            <a:headEnd/>
            <a:tailEnd/>
          </a:ln>
        </p:spPr>
        <p:txBody>
          <a:bodyPr>
            <a:spAutoFit/>
          </a:bodyPr>
          <a:lstStyle/>
          <a:p>
            <a:pPr>
              <a:lnSpc>
                <a:spcPct val="150000"/>
              </a:lnSpc>
              <a:buFont typeface="Wingdings" pitchFamily="2" charset="2"/>
              <a:buChar char="l"/>
            </a:pPr>
            <a:r>
              <a:rPr kumimoji="0" lang="en-US" altLang="zh-CN" sz="2500">
                <a:latin typeface="黑体" pitchFamily="2" charset="-122"/>
                <a:ea typeface="黑体" pitchFamily="2" charset="-122"/>
              </a:rPr>
              <a:t>   </a:t>
            </a:r>
            <a:r>
              <a:rPr kumimoji="0" lang="zh-CN" altLang="en-US" sz="2500">
                <a:latin typeface="黑体" pitchFamily="2" charset="-122"/>
                <a:ea typeface="黑体" pitchFamily="2" charset="-122"/>
              </a:rPr>
              <a:t>设计基本原理</a:t>
            </a:r>
          </a:p>
          <a:p>
            <a:pPr>
              <a:lnSpc>
                <a:spcPct val="150000"/>
              </a:lnSpc>
              <a:buFont typeface="Wingdings" pitchFamily="2" charset="2"/>
              <a:buChar char="l"/>
            </a:pPr>
            <a:r>
              <a:rPr kumimoji="0" lang="zh-CN" altLang="en-US" sz="2500">
                <a:latin typeface="黑体" pitchFamily="2" charset="-122"/>
                <a:ea typeface="黑体" pitchFamily="2" charset="-122"/>
              </a:rPr>
              <a:t>   </a:t>
            </a:r>
            <a:r>
              <a:rPr kumimoji="0" lang="zh-CN" altLang="en-US" sz="2500">
                <a:solidFill>
                  <a:srgbClr val="FF0000"/>
                </a:solidFill>
                <a:latin typeface="黑体" pitchFamily="2" charset="-122"/>
                <a:ea typeface="黑体" pitchFamily="2" charset="-122"/>
              </a:rPr>
              <a:t>最小拍控制器的设计方法</a:t>
            </a:r>
          </a:p>
          <a:p>
            <a:pPr>
              <a:lnSpc>
                <a:spcPct val="150000"/>
              </a:lnSpc>
              <a:buFont typeface="Wingdings" pitchFamily="2" charset="2"/>
              <a:buChar char="l"/>
            </a:pPr>
            <a:r>
              <a:rPr kumimoji="0" lang="zh-CN" altLang="en-US" sz="2500">
                <a:latin typeface="黑体" pitchFamily="2" charset="-122"/>
                <a:ea typeface="黑体" pitchFamily="2" charset="-122"/>
              </a:rPr>
              <a:t>   </a:t>
            </a:r>
            <a:r>
              <a:rPr kumimoji="0" lang="zh-CN" altLang="en-US" sz="2500">
                <a:solidFill>
                  <a:srgbClr val="FF0000"/>
                </a:solidFill>
                <a:latin typeface="黑体" pitchFamily="2" charset="-122"/>
                <a:ea typeface="黑体" pitchFamily="2" charset="-122"/>
              </a:rPr>
              <a:t>最小拍控制器的工程化改进</a:t>
            </a:r>
          </a:p>
          <a:p>
            <a:pPr>
              <a:lnSpc>
                <a:spcPct val="150000"/>
              </a:lnSpc>
              <a:buFont typeface="Wingdings" pitchFamily="2" charset="2"/>
              <a:buChar char="l"/>
            </a:pPr>
            <a:r>
              <a:rPr kumimoji="0" lang="zh-CN" altLang="en-US" sz="2500">
                <a:latin typeface="黑体" pitchFamily="2" charset="-122"/>
                <a:ea typeface="黑体" pitchFamily="2" charset="-122"/>
              </a:rPr>
              <a:t>   </a:t>
            </a:r>
            <a:r>
              <a:rPr kumimoji="0" lang="zh-CN" altLang="en-US" sz="2500">
                <a:solidFill>
                  <a:srgbClr val="0033CC"/>
                </a:solidFill>
                <a:latin typeface="黑体" pitchFamily="2" charset="-122"/>
                <a:ea typeface="黑体" pitchFamily="2" charset="-122"/>
              </a:rPr>
              <a:t>大林算法（</a:t>
            </a:r>
            <a:r>
              <a:rPr kumimoji="0" lang="en-US" altLang="zh-CN" sz="2500">
                <a:solidFill>
                  <a:srgbClr val="0033CC"/>
                </a:solidFill>
                <a:latin typeface="黑体" pitchFamily="2" charset="-122"/>
                <a:ea typeface="黑体" pitchFamily="2" charset="-122"/>
              </a:rPr>
              <a:t>Dahlin</a:t>
            </a:r>
            <a:r>
              <a:rPr kumimoji="0" lang="zh-CN" altLang="en-US" sz="2500">
                <a:solidFill>
                  <a:srgbClr val="0033CC"/>
                </a:solidFill>
                <a:latin typeface="黑体" pitchFamily="2" charset="-122"/>
                <a:ea typeface="黑体" pitchFamily="2" charset="-122"/>
              </a:rPr>
              <a:t>）</a:t>
            </a:r>
          </a:p>
          <a:p>
            <a:pPr>
              <a:lnSpc>
                <a:spcPct val="150000"/>
              </a:lnSpc>
              <a:buFont typeface="Wingdings" pitchFamily="2" charset="2"/>
              <a:buChar char="l"/>
            </a:pPr>
            <a:r>
              <a:rPr kumimoji="0" lang="zh-CN" altLang="en-US" sz="2500">
                <a:latin typeface="黑体" pitchFamily="2" charset="-122"/>
                <a:ea typeface="黑体" pitchFamily="2" charset="-122"/>
              </a:rPr>
              <a:t>   </a:t>
            </a:r>
            <a:r>
              <a:rPr kumimoji="0" lang="zh-CN" altLang="en-US" sz="2500">
                <a:solidFill>
                  <a:srgbClr val="0033CC"/>
                </a:solidFill>
                <a:latin typeface="黑体" pitchFamily="2" charset="-122"/>
                <a:ea typeface="黑体" pitchFamily="2" charset="-122"/>
              </a:rPr>
              <a:t>大林算法工程应用中关键参数的选择</a:t>
            </a:r>
          </a:p>
          <a:p>
            <a:pPr>
              <a:lnSpc>
                <a:spcPct val="150000"/>
              </a:lnSpc>
              <a:buFont typeface="Wingdings" pitchFamily="2" charset="2"/>
              <a:buChar char="l"/>
            </a:pPr>
            <a:r>
              <a:rPr kumimoji="0" lang="zh-CN" altLang="en-US" sz="2500">
                <a:latin typeface="黑体" pitchFamily="2" charset="-122"/>
                <a:ea typeface="黑体" pitchFamily="2" charset="-122"/>
              </a:rPr>
              <a:t>   </a:t>
            </a:r>
            <a:r>
              <a:rPr kumimoji="0" lang="zh-CN" altLang="en-US" sz="2500">
                <a:solidFill>
                  <a:srgbClr val="BE2C14"/>
                </a:solidFill>
                <a:latin typeface="黑体" pitchFamily="2" charset="-122"/>
                <a:ea typeface="黑体" pitchFamily="2" charset="-122"/>
              </a:rPr>
              <a:t>数字控制器的程序实现</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6" name="Text Box 8"/>
          <p:cNvSpPr txBox="1">
            <a:spLocks noChangeArrowheads="1"/>
          </p:cNvSpPr>
          <p:nvPr/>
        </p:nvSpPr>
        <p:spPr bwMode="auto">
          <a:xfrm>
            <a:off x="539750" y="1196975"/>
            <a:ext cx="8135938" cy="5114925"/>
          </a:xfrm>
          <a:prstGeom prst="rect">
            <a:avLst/>
          </a:prstGeom>
          <a:noFill/>
          <a:ln w="9525">
            <a:noFill/>
            <a:miter lim="800000"/>
            <a:headEnd/>
            <a:tailEnd/>
          </a:ln>
          <a:effectLst/>
        </p:spPr>
        <p:txBody>
          <a:bodyPr>
            <a:spAutoFit/>
          </a:bodyPr>
          <a:lstStyle/>
          <a:p>
            <a:pPr>
              <a:lnSpc>
                <a:spcPct val="135000"/>
              </a:lnSpc>
              <a:spcBef>
                <a:spcPct val="50000"/>
              </a:spcBef>
              <a:buFontTx/>
              <a:buChar char="•"/>
              <a:defRPr/>
            </a:pPr>
            <a:r>
              <a:rPr kumimoji="0" lang="en-US" altLang="zh-CN" sz="2000">
                <a:effectLst>
                  <a:outerShdw blurRad="38100" dist="38100" dir="2700000" algn="tl">
                    <a:srgbClr val="C0C0C0"/>
                  </a:outerShdw>
                </a:effectLst>
                <a:latin typeface="Arial" charset="0"/>
              </a:rPr>
              <a:t> </a:t>
            </a:r>
            <a:r>
              <a:rPr kumimoji="0" lang="zh-CN" altLang="en-US" sz="2000">
                <a:effectLst>
                  <a:outerShdw blurRad="38100" dist="38100" dir="2700000" algn="tl">
                    <a:srgbClr val="C0C0C0"/>
                  </a:outerShdw>
                </a:effectLst>
                <a:latin typeface="Arial" charset="0"/>
              </a:rPr>
              <a:t>当系统为单位速度输入时，经过两拍以后，输出量完全等于输入采样值，但在各采样点之间还存在着一定的偏差，即</a:t>
            </a:r>
            <a:r>
              <a:rPr kumimoji="0" lang="zh-CN" altLang="en-US" sz="2000">
                <a:solidFill>
                  <a:schemeClr val="accent2"/>
                </a:solidFill>
                <a:effectLst>
                  <a:outerShdw blurRad="38100" dist="38100" dir="2700000" algn="tl">
                    <a:srgbClr val="C0C0C0"/>
                  </a:outerShdw>
                </a:effectLst>
                <a:latin typeface="Arial" charset="0"/>
              </a:rPr>
              <a:t>存在着一定的纹波</a:t>
            </a:r>
            <a:r>
              <a:rPr kumimoji="0" lang="en-US" altLang="zh-CN" sz="2000">
                <a:effectLst>
                  <a:outerShdw blurRad="38100" dist="38100" dir="2700000" algn="tl">
                    <a:srgbClr val="C0C0C0"/>
                  </a:outerShdw>
                </a:effectLst>
                <a:latin typeface="Arial" charset="0"/>
              </a:rPr>
              <a:t>;</a:t>
            </a:r>
          </a:p>
          <a:p>
            <a:pPr>
              <a:lnSpc>
                <a:spcPct val="135000"/>
              </a:lnSpc>
              <a:spcBef>
                <a:spcPct val="50000"/>
              </a:spcBef>
              <a:buFontTx/>
              <a:buChar char="•"/>
              <a:defRPr/>
            </a:pPr>
            <a:endParaRPr kumimoji="0" lang="en-US" altLang="zh-CN" sz="800">
              <a:effectLst>
                <a:outerShdw blurRad="38100" dist="38100" dir="2700000" algn="tl">
                  <a:srgbClr val="C0C0C0"/>
                </a:outerShdw>
              </a:effectLst>
              <a:latin typeface="Arial" charset="0"/>
            </a:endParaRPr>
          </a:p>
          <a:p>
            <a:pPr>
              <a:lnSpc>
                <a:spcPct val="135000"/>
              </a:lnSpc>
              <a:spcBef>
                <a:spcPct val="50000"/>
              </a:spcBef>
              <a:buFontTx/>
              <a:buChar char="•"/>
              <a:defRPr/>
            </a:pPr>
            <a:r>
              <a:rPr kumimoji="0" lang="en-US" altLang="zh-CN" sz="2000">
                <a:effectLst>
                  <a:outerShdw blurRad="38100" dist="38100" dir="2700000" algn="tl">
                    <a:srgbClr val="C0C0C0"/>
                  </a:outerShdw>
                </a:effectLst>
                <a:latin typeface="Arial" charset="0"/>
              </a:rPr>
              <a:t> </a:t>
            </a:r>
            <a:r>
              <a:rPr kumimoji="0" lang="zh-CN" altLang="en-US" sz="2000">
                <a:effectLst>
                  <a:outerShdw blurRad="38100" dist="38100" dir="2700000" algn="tl">
                    <a:srgbClr val="C0C0C0"/>
                  </a:outerShdw>
                </a:effectLst>
                <a:latin typeface="Arial" charset="0"/>
              </a:rPr>
              <a:t>按某种典型输入设计的最小拍系统，当输入形式改变时，系统的性能变坏，输出响应不一定理想。这说明最小拍系统</a:t>
            </a:r>
            <a:r>
              <a:rPr kumimoji="0" lang="zh-CN" altLang="en-US" sz="2000">
                <a:solidFill>
                  <a:schemeClr val="accent2"/>
                </a:solidFill>
                <a:effectLst>
                  <a:outerShdw blurRad="38100" dist="38100" dir="2700000" algn="tl">
                    <a:srgbClr val="C0C0C0"/>
                  </a:outerShdw>
                </a:effectLst>
                <a:latin typeface="Arial" charset="0"/>
              </a:rPr>
              <a:t>对输入信号的变化适应性较差</a:t>
            </a:r>
            <a:r>
              <a:rPr kumimoji="0" lang="zh-CN" altLang="en-US" sz="2000">
                <a:effectLst>
                  <a:outerShdw blurRad="38100" dist="38100" dir="2700000" algn="tl">
                    <a:srgbClr val="C0C0C0"/>
                  </a:outerShdw>
                </a:effectLst>
                <a:latin typeface="Arial" charset="0"/>
              </a:rPr>
              <a:t>。</a:t>
            </a:r>
          </a:p>
          <a:p>
            <a:pPr>
              <a:lnSpc>
                <a:spcPct val="135000"/>
              </a:lnSpc>
              <a:spcBef>
                <a:spcPct val="50000"/>
              </a:spcBef>
              <a:buFontTx/>
              <a:buChar char="•"/>
              <a:defRPr/>
            </a:pPr>
            <a:endParaRPr kumimoji="0" lang="zh-CN" altLang="en-US" sz="800">
              <a:effectLst>
                <a:outerShdw blurRad="38100" dist="38100" dir="2700000" algn="tl">
                  <a:srgbClr val="C0C0C0"/>
                </a:outerShdw>
              </a:effectLst>
              <a:latin typeface="Arial" charset="0"/>
            </a:endParaRPr>
          </a:p>
          <a:p>
            <a:pPr>
              <a:lnSpc>
                <a:spcPct val="135000"/>
              </a:lnSpc>
              <a:spcBef>
                <a:spcPct val="50000"/>
              </a:spcBef>
              <a:defRPr/>
            </a:pPr>
            <a:r>
              <a:rPr kumimoji="0" lang="zh-CN" altLang="en-US" sz="2000">
                <a:effectLst>
                  <a:outerShdw blurRad="38100" dist="38100" dir="2700000" algn="tl">
                    <a:srgbClr val="C0C0C0"/>
                  </a:outerShdw>
                </a:effectLst>
              </a:rPr>
              <a:t>        一般来说，针对一种典型的输入函数设计，用于次数较低的输入函数时，系统将出现较大的超调，响应时间也会增，但在采样时刻的误差为零。</a:t>
            </a:r>
          </a:p>
          <a:p>
            <a:pPr>
              <a:lnSpc>
                <a:spcPct val="135000"/>
              </a:lnSpc>
              <a:spcBef>
                <a:spcPct val="50000"/>
              </a:spcBef>
              <a:defRPr/>
            </a:pPr>
            <a:r>
              <a:rPr kumimoji="0" lang="zh-CN" altLang="en-US" sz="2000">
                <a:effectLst>
                  <a:outerShdw blurRad="38100" dist="38100" dir="2700000" algn="tl">
                    <a:srgbClr val="C0C0C0"/>
                  </a:outerShdw>
                </a:effectLst>
              </a:rPr>
              <a:t>    反之，当一种典型的最少拍特性用于次数较高的输入函数时，输出将不能完全跟踪输入以致产生稳态误差。</a:t>
            </a:r>
          </a:p>
        </p:txBody>
      </p:sp>
      <p:sp>
        <p:nvSpPr>
          <p:cNvPr id="124937" name="Text Box 9"/>
          <p:cNvSpPr txBox="1">
            <a:spLocks noChangeArrowheads="1"/>
          </p:cNvSpPr>
          <p:nvPr/>
        </p:nvSpPr>
        <p:spPr bwMode="auto">
          <a:xfrm>
            <a:off x="827088" y="333375"/>
            <a:ext cx="2520950" cy="579438"/>
          </a:xfrm>
          <a:prstGeom prst="rect">
            <a:avLst/>
          </a:prstGeom>
          <a:noFill/>
          <a:ln w="9525">
            <a:noFill/>
            <a:miter lim="800000"/>
            <a:headEnd/>
            <a:tailEnd/>
          </a:ln>
          <a:effectLst/>
        </p:spPr>
        <p:txBody>
          <a:bodyPr>
            <a:spAutoFit/>
          </a:bodyPr>
          <a:lstStyle/>
          <a:p>
            <a:pPr>
              <a:defRPr/>
            </a:pPr>
            <a:r>
              <a:rPr lang="zh-CN" altLang="en-US" sz="3200">
                <a:solidFill>
                  <a:srgbClr val="FF0000"/>
                </a:solidFill>
                <a:effectLst>
                  <a:outerShdw blurRad="38100" dist="38100" dir="2700000" algn="tl">
                    <a:srgbClr val="C0C0C0"/>
                  </a:outerShdw>
                </a:effectLst>
              </a:rPr>
              <a:t>结  论：</a:t>
            </a:r>
          </a:p>
        </p:txBody>
      </p:sp>
    </p:spTree>
  </p:cSld>
  <p:clrMapOvr>
    <a:masterClrMapping/>
  </p:clrMapOvr>
  <p:transition>
    <p:cover dir="l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79" name="Text Box 31"/>
          <p:cNvSpPr txBox="1">
            <a:spLocks noChangeArrowheads="1"/>
          </p:cNvSpPr>
          <p:nvPr/>
        </p:nvSpPr>
        <p:spPr bwMode="auto">
          <a:xfrm>
            <a:off x="990600" y="1258888"/>
            <a:ext cx="2789238" cy="641350"/>
          </a:xfrm>
          <a:prstGeom prst="rect">
            <a:avLst/>
          </a:prstGeom>
          <a:noFill/>
          <a:ln w="9525">
            <a:noFill/>
            <a:miter lim="800000"/>
            <a:headEnd/>
            <a:tailEnd/>
          </a:ln>
          <a:effectLst/>
        </p:spPr>
        <p:txBody>
          <a:bodyPr>
            <a:spAutoFit/>
          </a:bodyPr>
          <a:lstStyle/>
          <a:p>
            <a:pPr>
              <a:defRPr/>
            </a:pPr>
            <a:r>
              <a:rPr kumimoji="0" lang="zh-CN" altLang="en-US" sz="3600">
                <a:solidFill>
                  <a:srgbClr val="FF0000"/>
                </a:solidFill>
                <a:effectLst>
                  <a:outerShdw blurRad="38100" dist="38100" dir="2700000" algn="tl">
                    <a:srgbClr val="C0C0C0"/>
                  </a:outerShdw>
                </a:effectLst>
                <a:latin typeface="Arial" charset="0"/>
              </a:rPr>
              <a:t>练习：</a:t>
            </a:r>
          </a:p>
        </p:txBody>
      </p:sp>
      <p:graphicFrame>
        <p:nvGraphicFramePr>
          <p:cNvPr id="24578" name="Object 32"/>
          <p:cNvGraphicFramePr>
            <a:graphicFrameLocks noChangeAspect="1"/>
          </p:cNvGraphicFramePr>
          <p:nvPr/>
        </p:nvGraphicFramePr>
        <p:xfrm>
          <a:off x="2316163" y="2257425"/>
          <a:ext cx="2471737" cy="920750"/>
        </p:xfrm>
        <a:graphic>
          <a:graphicData uri="http://schemas.openxmlformats.org/presentationml/2006/ole">
            <mc:AlternateContent xmlns:mc="http://schemas.openxmlformats.org/markup-compatibility/2006">
              <mc:Choice xmlns:v="urn:schemas-microsoft-com:vml" Requires="v">
                <p:oleObj spid="_x0000_s24591" name="Equation" r:id="rId3" imgW="20783520" imgH="7714800" progId="Equation.DSMT4">
                  <p:embed/>
                </p:oleObj>
              </mc:Choice>
              <mc:Fallback>
                <p:oleObj name="Equation" r:id="rId3" imgW="20783520" imgH="7714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2257425"/>
                        <a:ext cx="2471737" cy="92075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3281" name="Text Box 33"/>
          <p:cNvSpPr txBox="1">
            <a:spLocks noChangeArrowheads="1"/>
          </p:cNvSpPr>
          <p:nvPr/>
        </p:nvSpPr>
        <p:spPr bwMode="auto">
          <a:xfrm>
            <a:off x="1258888" y="3429000"/>
            <a:ext cx="7080250" cy="2282825"/>
          </a:xfrm>
          <a:prstGeom prst="rect">
            <a:avLst/>
          </a:prstGeom>
          <a:noFill/>
          <a:ln w="9525">
            <a:noFill/>
            <a:miter lim="800000"/>
            <a:headEnd/>
            <a:tailEnd/>
          </a:ln>
        </p:spPr>
        <p:txBody>
          <a:bodyPr>
            <a:spAutoFit/>
          </a:bodyPr>
          <a:lstStyle/>
          <a:p>
            <a:pPr marL="457200" indent="-457200">
              <a:lnSpc>
                <a:spcPct val="200000"/>
              </a:lnSpc>
              <a:buFontTx/>
              <a:buAutoNum type="arabicParenBoth"/>
              <a:defRPr/>
            </a:pPr>
            <a:r>
              <a:rPr kumimoji="0" lang="zh-CN" altLang="en-US">
                <a:solidFill>
                  <a:srgbClr val="000000"/>
                </a:solidFill>
                <a:effectLst>
                  <a:outerShdw blurRad="38100" dist="38100" dir="2700000" algn="tl">
                    <a:srgbClr val="C0C0C0"/>
                  </a:outerShdw>
                </a:effectLst>
                <a:latin typeface="Arial" charset="0"/>
              </a:rPr>
              <a:t>设计 </a:t>
            </a:r>
            <a:r>
              <a:rPr kumimoji="0" lang="zh-CN" altLang="en-US">
                <a:solidFill>
                  <a:srgbClr val="0033CC"/>
                </a:solidFill>
                <a:effectLst>
                  <a:outerShdw blurRad="38100" dist="38100" dir="2700000" algn="tl">
                    <a:srgbClr val="C0C0C0"/>
                  </a:outerShdw>
                </a:effectLst>
                <a:latin typeface="Arial" charset="0"/>
              </a:rPr>
              <a:t>单位速度输入</a:t>
            </a:r>
            <a:r>
              <a:rPr kumimoji="0" lang="zh-CN" altLang="en-US">
                <a:solidFill>
                  <a:srgbClr val="000000"/>
                </a:solidFill>
                <a:effectLst>
                  <a:outerShdw blurRad="38100" dist="38100" dir="2700000" algn="tl">
                    <a:srgbClr val="C0C0C0"/>
                  </a:outerShdw>
                </a:effectLst>
                <a:latin typeface="Arial" charset="0"/>
              </a:rPr>
              <a:t>时 最小拍控制器</a:t>
            </a:r>
            <a:r>
              <a:rPr kumimoji="0" lang="en-US" altLang="zh-CN">
                <a:solidFill>
                  <a:srgbClr val="000000"/>
                </a:solidFill>
                <a:effectLst>
                  <a:outerShdw blurRad="38100" dist="38100" dir="2700000" algn="tl">
                    <a:srgbClr val="C0C0C0"/>
                  </a:outerShdw>
                </a:effectLst>
                <a:latin typeface="Arial" charset="0"/>
              </a:rPr>
              <a:t>D(z)</a:t>
            </a:r>
            <a:r>
              <a:rPr kumimoji="0" lang="zh-CN" altLang="en-US">
                <a:solidFill>
                  <a:srgbClr val="000000"/>
                </a:solidFill>
                <a:effectLst>
                  <a:outerShdw blurRad="38100" dist="38100" dir="2700000" algn="tl">
                    <a:srgbClr val="C0C0C0"/>
                  </a:outerShdw>
                </a:effectLst>
                <a:latin typeface="Arial" charset="0"/>
              </a:rPr>
              <a:t>；</a:t>
            </a:r>
          </a:p>
          <a:p>
            <a:pPr marL="457200" indent="-457200">
              <a:lnSpc>
                <a:spcPct val="200000"/>
              </a:lnSpc>
              <a:buFontTx/>
              <a:buAutoNum type="arabicParenBoth"/>
              <a:defRPr/>
            </a:pPr>
            <a:r>
              <a:rPr kumimoji="0" lang="zh-CN" altLang="en-US">
                <a:solidFill>
                  <a:srgbClr val="000000"/>
                </a:solidFill>
                <a:effectLst>
                  <a:outerShdw blurRad="38100" dist="38100" dir="2700000" algn="tl">
                    <a:srgbClr val="C0C0C0"/>
                  </a:outerShdw>
                </a:effectLst>
                <a:latin typeface="Arial" charset="0"/>
              </a:rPr>
              <a:t>求系统在输出采样时刻的值；</a:t>
            </a:r>
          </a:p>
          <a:p>
            <a:pPr marL="457200" indent="-457200">
              <a:lnSpc>
                <a:spcPct val="200000"/>
              </a:lnSpc>
              <a:buFontTx/>
              <a:buAutoNum type="arabicParenBoth"/>
              <a:defRPr/>
            </a:pPr>
            <a:r>
              <a:rPr kumimoji="0" lang="zh-CN" altLang="en-US">
                <a:solidFill>
                  <a:srgbClr val="000000"/>
                </a:solidFill>
                <a:effectLst>
                  <a:outerShdw blurRad="38100" dist="38100" dir="2700000" algn="tl">
                    <a:srgbClr val="C0C0C0"/>
                  </a:outerShdw>
                </a:effectLst>
                <a:latin typeface="Arial" charset="0"/>
              </a:rPr>
              <a:t>分析对单位阶跃输入和单位加速度输入的响应。</a:t>
            </a:r>
            <a:endParaRPr kumimoji="0" lang="en-US" altLang="zh-CN">
              <a:solidFill>
                <a:srgbClr val="000000"/>
              </a:solidFill>
              <a:effectLst>
                <a:outerShdw blurRad="38100" dist="38100" dir="2700000" algn="tl">
                  <a:srgbClr val="C0C0C0"/>
                </a:outerShdw>
              </a:effectLst>
              <a:latin typeface="Arial" charset="0"/>
            </a:endParaRPr>
          </a:p>
        </p:txBody>
      </p:sp>
    </p:spTree>
  </p:cSld>
  <p:clrMapOvr>
    <a:masterClrMapping/>
  </p:clrMapOvr>
  <p:transition>
    <p:cover dir="l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p:cNvSpPr>
            <a:spLocks noChangeArrowheads="1"/>
          </p:cNvSpPr>
          <p:nvPr/>
        </p:nvSpPr>
        <p:spPr bwMode="auto">
          <a:xfrm>
            <a:off x="20638" y="3333750"/>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81" name="Rectangle 9"/>
          <p:cNvSpPr>
            <a:spLocks noChangeArrowheads="1"/>
          </p:cNvSpPr>
          <p:nvPr/>
        </p:nvSpPr>
        <p:spPr bwMode="auto">
          <a:xfrm>
            <a:off x="20638" y="3457575"/>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83" name="Rectangle 11"/>
          <p:cNvSpPr>
            <a:spLocks noChangeArrowheads="1"/>
          </p:cNvSpPr>
          <p:nvPr/>
        </p:nvSpPr>
        <p:spPr bwMode="auto">
          <a:xfrm>
            <a:off x="20638" y="3343275"/>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88" name="Rectangle 16"/>
          <p:cNvSpPr>
            <a:spLocks noChangeArrowheads="1"/>
          </p:cNvSpPr>
          <p:nvPr/>
        </p:nvSpPr>
        <p:spPr bwMode="auto">
          <a:xfrm>
            <a:off x="20638" y="3371850"/>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91" name="Rectangle 19"/>
          <p:cNvSpPr>
            <a:spLocks noChangeArrowheads="1"/>
          </p:cNvSpPr>
          <p:nvPr/>
        </p:nvSpPr>
        <p:spPr bwMode="auto">
          <a:xfrm>
            <a:off x="20638" y="3357563"/>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93" name="Rectangle 21"/>
          <p:cNvSpPr>
            <a:spLocks noChangeArrowheads="1"/>
          </p:cNvSpPr>
          <p:nvPr/>
        </p:nvSpPr>
        <p:spPr bwMode="auto">
          <a:xfrm>
            <a:off x="20638" y="3338513"/>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4295" name="Rectangle 23"/>
          <p:cNvSpPr>
            <a:spLocks noChangeArrowheads="1"/>
          </p:cNvSpPr>
          <p:nvPr/>
        </p:nvSpPr>
        <p:spPr bwMode="auto">
          <a:xfrm>
            <a:off x="611188" y="1125538"/>
            <a:ext cx="6911975" cy="1143000"/>
          </a:xfrm>
          <a:prstGeom prst="rect">
            <a:avLst/>
          </a:prstGeom>
          <a:noFill/>
          <a:ln w="9525">
            <a:noFill/>
            <a:miter lim="800000"/>
            <a:headEnd/>
            <a:tailEnd/>
          </a:ln>
          <a:effectLst/>
        </p:spPr>
        <p:txBody>
          <a:bodyPr anchor="ctr"/>
          <a:lstStyle/>
          <a:p>
            <a:pPr>
              <a:defRPr/>
            </a:pPr>
            <a:r>
              <a:rPr lang="en-US" altLang="zh-CN" sz="3400">
                <a:solidFill>
                  <a:srgbClr val="0033CC"/>
                </a:solidFill>
                <a:effectLst>
                  <a:outerShdw blurRad="38100" dist="38100" dir="2700000" algn="tl">
                    <a:srgbClr val="C0C0C0"/>
                  </a:outerShdw>
                </a:effectLst>
              </a:rPr>
              <a:t>2</a:t>
            </a:r>
            <a:r>
              <a:rPr lang="zh-CN" altLang="en-US" sz="3400">
                <a:solidFill>
                  <a:srgbClr val="0033CC"/>
                </a:solidFill>
                <a:effectLst>
                  <a:outerShdw blurRad="38100" dist="38100" dir="2700000" algn="tl">
                    <a:srgbClr val="C0C0C0"/>
                  </a:outerShdw>
                </a:effectLst>
              </a:rPr>
              <a:t>、复杂对象最小拍控制器设计</a:t>
            </a:r>
            <a:r>
              <a:rPr lang="zh-CN" altLang="en-US" sz="4400">
                <a:solidFill>
                  <a:srgbClr val="0033CC"/>
                </a:solidFill>
                <a:effectLst>
                  <a:outerShdw blurRad="38100" dist="38100" dir="2700000" algn="tl">
                    <a:srgbClr val="C0C0C0"/>
                  </a:outerShdw>
                </a:effectLst>
              </a:rPr>
              <a:t> </a:t>
            </a:r>
          </a:p>
        </p:txBody>
      </p:sp>
      <p:sp>
        <p:nvSpPr>
          <p:cNvPr id="54296" name="Text Box 24"/>
          <p:cNvSpPr txBox="1">
            <a:spLocks noChangeArrowheads="1"/>
          </p:cNvSpPr>
          <p:nvPr/>
        </p:nvSpPr>
        <p:spPr bwMode="auto">
          <a:xfrm>
            <a:off x="900113" y="2492375"/>
            <a:ext cx="7488237" cy="2830513"/>
          </a:xfrm>
          <a:prstGeom prst="rect">
            <a:avLst/>
          </a:prstGeom>
          <a:noFill/>
          <a:ln w="9525">
            <a:noFill/>
            <a:miter lim="800000"/>
            <a:headEnd/>
            <a:tailEnd/>
          </a:ln>
          <a:effectLst/>
        </p:spPr>
        <p:txBody>
          <a:bodyPr>
            <a:spAutoFit/>
          </a:bodyPr>
          <a:lstStyle/>
          <a:p>
            <a:pPr>
              <a:lnSpc>
                <a:spcPct val="150000"/>
              </a:lnSpc>
              <a:spcBef>
                <a:spcPct val="50000"/>
              </a:spcBef>
              <a:defRPr/>
            </a:pPr>
            <a:r>
              <a:rPr kumimoji="0" lang="zh-CN" altLang="en-US">
                <a:solidFill>
                  <a:srgbClr val="000000"/>
                </a:solidFill>
                <a:effectLst>
                  <a:outerShdw blurRad="38100" dist="38100" dir="2700000" algn="tl">
                    <a:srgbClr val="C0C0C0"/>
                  </a:outerShdw>
                </a:effectLst>
                <a:latin typeface="Arial" charset="0"/>
              </a:rPr>
              <a:t>广义对象的脉冲传递函数</a:t>
            </a:r>
            <a:r>
              <a:rPr kumimoji="0" lang="en-US" altLang="zh-CN" i="1">
                <a:solidFill>
                  <a:srgbClr val="000000"/>
                </a:solidFill>
                <a:effectLst>
                  <a:outerShdw blurRad="38100" dist="38100" dir="2700000" algn="tl">
                    <a:srgbClr val="C0C0C0"/>
                  </a:outerShdw>
                </a:effectLst>
                <a:latin typeface="Arial" charset="0"/>
              </a:rPr>
              <a:t>W</a:t>
            </a:r>
            <a:r>
              <a:rPr kumimoji="0" lang="en-US" altLang="zh-CN" baseline="-25000">
                <a:solidFill>
                  <a:srgbClr val="000000"/>
                </a:solidFill>
                <a:effectLst>
                  <a:outerShdw blurRad="38100" dist="38100" dir="2700000" algn="tl">
                    <a:srgbClr val="C0C0C0"/>
                  </a:outerShdw>
                </a:effectLst>
                <a:latin typeface="Arial" charset="0"/>
              </a:rPr>
              <a:t>d</a:t>
            </a:r>
            <a:r>
              <a:rPr kumimoji="0" lang="en-US" altLang="zh-CN">
                <a:solidFill>
                  <a:srgbClr val="000000"/>
                </a:solidFill>
                <a:effectLst>
                  <a:outerShdw blurRad="38100" dist="38100" dir="2700000" algn="tl">
                    <a:srgbClr val="C0C0C0"/>
                  </a:outerShdw>
                </a:effectLst>
                <a:latin typeface="Arial" charset="0"/>
              </a:rPr>
              <a:t>(z)</a:t>
            </a:r>
            <a:r>
              <a:rPr kumimoji="0" lang="zh-CN" altLang="en-US">
                <a:solidFill>
                  <a:srgbClr val="000000"/>
                </a:solidFill>
                <a:effectLst>
                  <a:outerShdw blurRad="38100" dist="38100" dir="2700000" algn="tl">
                    <a:srgbClr val="C0C0C0"/>
                  </a:outerShdw>
                </a:effectLst>
                <a:latin typeface="Arial" charset="0"/>
              </a:rPr>
              <a:t>：</a:t>
            </a:r>
          </a:p>
          <a:p>
            <a:pPr>
              <a:lnSpc>
                <a:spcPct val="150000"/>
              </a:lnSpc>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1</a:t>
            </a:r>
            <a:r>
              <a:rPr kumimoji="0" lang="zh-CN" altLang="en-US">
                <a:solidFill>
                  <a:srgbClr val="000000"/>
                </a:solidFill>
                <a:effectLst>
                  <a:outerShdw blurRad="38100" dist="38100" dir="2700000" algn="tl">
                    <a:srgbClr val="C0C0C0"/>
                  </a:outerShdw>
                </a:effectLst>
                <a:latin typeface="Arial" charset="0"/>
              </a:rPr>
              <a:t>）</a:t>
            </a:r>
            <a:r>
              <a:rPr kumimoji="0" lang="zh-CN" altLang="en-US">
                <a:solidFill>
                  <a:srgbClr val="BE2C14"/>
                </a:solidFill>
                <a:effectLst>
                  <a:outerShdw blurRad="38100" dist="38100" dir="2700000" algn="tl">
                    <a:srgbClr val="C0C0C0"/>
                  </a:outerShdw>
                </a:effectLst>
                <a:latin typeface="Arial" charset="0"/>
              </a:rPr>
              <a:t>不稳定，</a:t>
            </a:r>
            <a:r>
              <a:rPr kumimoji="0" lang="zh-CN" altLang="en-US">
                <a:solidFill>
                  <a:srgbClr val="000000"/>
                </a:solidFill>
                <a:effectLst>
                  <a:outerShdw blurRad="38100" dist="38100" dir="2700000" algn="tl">
                    <a:srgbClr val="C0C0C0"/>
                  </a:outerShdw>
                </a:effectLst>
                <a:latin typeface="Arial" charset="0"/>
              </a:rPr>
              <a:t>即在单位圆上或圆外有极点；</a:t>
            </a:r>
          </a:p>
          <a:p>
            <a:pPr>
              <a:lnSpc>
                <a:spcPct val="150000"/>
              </a:lnSpc>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2</a:t>
            </a:r>
            <a:r>
              <a:rPr kumimoji="0" lang="zh-CN" altLang="en-US">
                <a:solidFill>
                  <a:srgbClr val="000000"/>
                </a:solidFill>
                <a:effectLst>
                  <a:outerShdw blurRad="38100" dist="38100" dir="2700000" algn="tl">
                    <a:srgbClr val="C0C0C0"/>
                  </a:outerShdw>
                </a:effectLst>
                <a:latin typeface="Arial" charset="0"/>
              </a:rPr>
              <a:t>）</a:t>
            </a:r>
            <a:r>
              <a:rPr kumimoji="0" lang="zh-CN" altLang="en-US">
                <a:solidFill>
                  <a:srgbClr val="BE2C14"/>
                </a:solidFill>
                <a:effectLst>
                  <a:outerShdw blurRad="38100" dist="38100" dir="2700000" algn="tl">
                    <a:srgbClr val="C0C0C0"/>
                  </a:outerShdw>
                </a:effectLst>
                <a:latin typeface="Arial" charset="0"/>
              </a:rPr>
              <a:t>非最小相位系统，</a:t>
            </a:r>
            <a:r>
              <a:rPr kumimoji="0" lang="zh-CN" altLang="en-US">
                <a:solidFill>
                  <a:srgbClr val="000000"/>
                </a:solidFill>
                <a:effectLst>
                  <a:outerShdw blurRad="38100" dist="38100" dir="2700000" algn="tl">
                    <a:srgbClr val="C0C0C0"/>
                  </a:outerShdw>
                </a:effectLst>
                <a:latin typeface="Arial" charset="0"/>
              </a:rPr>
              <a:t>即在单位圆上或圆外有零点；</a:t>
            </a:r>
          </a:p>
          <a:p>
            <a:pPr>
              <a:lnSpc>
                <a:spcPct val="150000"/>
              </a:lnSpc>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3</a:t>
            </a:r>
            <a:r>
              <a:rPr kumimoji="0" lang="zh-CN" altLang="en-US">
                <a:solidFill>
                  <a:srgbClr val="000000"/>
                </a:solidFill>
                <a:effectLst>
                  <a:outerShdw blurRad="38100" dist="38100" dir="2700000" algn="tl">
                    <a:srgbClr val="C0C0C0"/>
                  </a:outerShdw>
                </a:effectLst>
                <a:latin typeface="Arial" charset="0"/>
              </a:rPr>
              <a:t>）</a:t>
            </a:r>
            <a:r>
              <a:rPr kumimoji="0" lang="zh-CN" altLang="en-US">
                <a:solidFill>
                  <a:srgbClr val="BE2C14"/>
                </a:solidFill>
                <a:effectLst>
                  <a:outerShdw blurRad="38100" dist="38100" dir="2700000" algn="tl">
                    <a:srgbClr val="C0C0C0"/>
                  </a:outerShdw>
                </a:effectLst>
                <a:latin typeface="Arial" charset="0"/>
              </a:rPr>
              <a:t>含有纯滞后环节。</a:t>
            </a:r>
          </a:p>
        </p:txBody>
      </p:sp>
    </p:spTree>
  </p:cSld>
  <p:clrMapOvr>
    <a:masterClrMapping/>
  </p:clrMapOvr>
  <p:transition>
    <p:cover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ChangeArrowheads="1"/>
          </p:cNvSpPr>
          <p:nvPr/>
        </p:nvSpPr>
        <p:spPr bwMode="auto">
          <a:xfrm>
            <a:off x="0" y="3228975"/>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5303" name="Rectangle 7"/>
          <p:cNvSpPr>
            <a:spLocks noChangeArrowheads="1"/>
          </p:cNvSpPr>
          <p:nvPr/>
        </p:nvSpPr>
        <p:spPr bwMode="auto">
          <a:xfrm>
            <a:off x="0" y="3328988"/>
            <a:ext cx="9144000"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55320" name="Text Box 24"/>
          <p:cNvSpPr txBox="1">
            <a:spLocks noChangeArrowheads="1"/>
          </p:cNvSpPr>
          <p:nvPr/>
        </p:nvSpPr>
        <p:spPr bwMode="auto">
          <a:xfrm>
            <a:off x="827088" y="2781300"/>
            <a:ext cx="7488237" cy="2406650"/>
          </a:xfrm>
          <a:prstGeom prst="rect">
            <a:avLst/>
          </a:prstGeom>
          <a:noFill/>
          <a:ln w="9525">
            <a:noFill/>
            <a:miter lim="800000"/>
            <a:headEnd/>
            <a:tailEnd/>
          </a:ln>
          <a:effectLst/>
        </p:spPr>
        <p:txBody>
          <a:bodyPr>
            <a:spAutoFit/>
          </a:bodyPr>
          <a:lstStyle/>
          <a:p>
            <a:pPr>
              <a:lnSpc>
                <a:spcPct val="200000"/>
              </a:lnSpc>
              <a:defRPr/>
            </a:pPr>
            <a:r>
              <a:rPr kumimoji="0" lang="zh-CN" altLang="en-US" sz="2800">
                <a:solidFill>
                  <a:srgbClr val="FF0000"/>
                </a:solidFill>
                <a:effectLst>
                  <a:outerShdw blurRad="38100" dist="38100" dir="2700000" algn="tl">
                    <a:srgbClr val="C0C0C0"/>
                  </a:outerShdw>
                </a:effectLst>
                <a:latin typeface="Arial" charset="0"/>
              </a:rPr>
              <a:t>思想：</a:t>
            </a:r>
          </a:p>
          <a:p>
            <a:pPr>
              <a:lnSpc>
                <a:spcPct val="200000"/>
              </a:lnSpc>
              <a:defRPr/>
            </a:pPr>
            <a:r>
              <a:rPr kumimoji="0" lang="zh-CN" altLang="en-US">
                <a:solidFill>
                  <a:srgbClr val="000000"/>
                </a:solidFill>
                <a:effectLst>
                  <a:outerShdw blurRad="38100" dist="38100" dir="2700000" algn="tl">
                    <a:srgbClr val="C0C0C0"/>
                  </a:outerShdw>
                </a:effectLst>
                <a:latin typeface="Arial" charset="0"/>
              </a:rPr>
              <a:t>        根据</a:t>
            </a:r>
            <a:r>
              <a:rPr kumimoji="0" lang="zh-CN" altLang="en-US">
                <a:solidFill>
                  <a:schemeClr val="accent2"/>
                </a:solidFill>
                <a:effectLst>
                  <a:outerShdw blurRad="38100" dist="38100" dir="2700000" algn="tl">
                    <a:srgbClr val="C0C0C0"/>
                  </a:outerShdw>
                </a:effectLst>
                <a:latin typeface="Arial" charset="0"/>
              </a:rPr>
              <a:t>可实现性</a:t>
            </a:r>
            <a:r>
              <a:rPr kumimoji="0" lang="zh-CN" altLang="en-US">
                <a:solidFill>
                  <a:srgbClr val="000000"/>
                </a:solidFill>
                <a:effectLst>
                  <a:outerShdw blurRad="38100" dist="38100" dir="2700000" algn="tl">
                    <a:srgbClr val="C0C0C0"/>
                  </a:outerShdw>
                </a:effectLst>
                <a:latin typeface="Arial" charset="0"/>
              </a:rPr>
              <a:t>、</a:t>
            </a:r>
            <a:r>
              <a:rPr kumimoji="0" lang="zh-CN" altLang="en-US">
                <a:solidFill>
                  <a:schemeClr val="accent2"/>
                </a:solidFill>
                <a:effectLst>
                  <a:outerShdw blurRad="38100" dist="38100" dir="2700000" algn="tl">
                    <a:srgbClr val="C0C0C0"/>
                  </a:outerShdw>
                </a:effectLst>
                <a:latin typeface="Arial" charset="0"/>
              </a:rPr>
              <a:t>稳定性</a:t>
            </a:r>
            <a:r>
              <a:rPr kumimoji="0" lang="zh-CN" altLang="en-US">
                <a:solidFill>
                  <a:srgbClr val="000000"/>
                </a:solidFill>
                <a:effectLst>
                  <a:outerShdw blurRad="38100" dist="38100" dir="2700000" algn="tl">
                    <a:srgbClr val="C0C0C0"/>
                  </a:outerShdw>
                </a:effectLst>
                <a:latin typeface="Arial" charset="0"/>
              </a:rPr>
              <a:t>和</a:t>
            </a:r>
            <a:r>
              <a:rPr kumimoji="0" lang="zh-CN" altLang="en-US">
                <a:solidFill>
                  <a:schemeClr val="accent2"/>
                </a:solidFill>
                <a:effectLst>
                  <a:outerShdw blurRad="38100" dist="38100" dir="2700000" algn="tl">
                    <a:srgbClr val="C0C0C0"/>
                  </a:outerShdw>
                </a:effectLst>
                <a:latin typeface="Arial" charset="0"/>
              </a:rPr>
              <a:t>稳态误差为零</a:t>
            </a:r>
            <a:r>
              <a:rPr kumimoji="0" lang="zh-CN" altLang="en-US">
                <a:solidFill>
                  <a:srgbClr val="000000"/>
                </a:solidFill>
                <a:effectLst>
                  <a:outerShdw blurRad="38100" dist="38100" dir="2700000" algn="tl">
                    <a:srgbClr val="C0C0C0"/>
                  </a:outerShdw>
                </a:effectLst>
                <a:latin typeface="Arial" charset="0"/>
              </a:rPr>
              <a:t>的要求给定</a:t>
            </a:r>
            <a:r>
              <a:rPr kumimoji="0" lang="en-US" altLang="zh-CN" i="1">
                <a:solidFill>
                  <a:srgbClr val="BE2C14"/>
                </a:solidFill>
                <a:effectLst>
                  <a:outerShdw blurRad="38100" dist="38100" dir="2700000" algn="tl">
                    <a:srgbClr val="C0C0C0"/>
                  </a:outerShdw>
                </a:effectLst>
                <a:latin typeface="Arial" charset="0"/>
              </a:rPr>
              <a:t>W</a:t>
            </a:r>
            <a:r>
              <a:rPr kumimoji="0" lang="en-US" altLang="zh-CN" baseline="-25000">
                <a:solidFill>
                  <a:srgbClr val="BE2C14"/>
                </a:solidFill>
                <a:effectLst>
                  <a:outerShdw blurRad="38100" dist="38100" dir="2700000" algn="tl">
                    <a:srgbClr val="C0C0C0"/>
                  </a:outerShdw>
                </a:effectLst>
                <a:latin typeface="Arial" charset="0"/>
              </a:rPr>
              <a:t>B</a:t>
            </a:r>
            <a:r>
              <a:rPr kumimoji="0" lang="en-US" altLang="zh-CN">
                <a:solidFill>
                  <a:srgbClr val="BE2C14"/>
                </a:solidFill>
                <a:effectLst>
                  <a:outerShdw blurRad="38100" dist="38100" dir="2700000" algn="tl">
                    <a:srgbClr val="C0C0C0"/>
                  </a:outerShdw>
                </a:effectLst>
                <a:latin typeface="Arial" charset="0"/>
              </a:rPr>
              <a:t>(z)</a:t>
            </a:r>
            <a:r>
              <a:rPr kumimoji="0" lang="zh-CN" altLang="en-US">
                <a:solidFill>
                  <a:srgbClr val="000000"/>
                </a:solidFill>
                <a:effectLst>
                  <a:outerShdw blurRad="38100" dist="38100" dir="2700000" algn="tl">
                    <a:srgbClr val="C0C0C0"/>
                  </a:outerShdw>
                </a:effectLst>
                <a:latin typeface="Arial" charset="0"/>
              </a:rPr>
              <a:t>，从而确定控制器</a:t>
            </a:r>
            <a:r>
              <a:rPr kumimoji="0" lang="en-US" altLang="zh-CN" i="1">
                <a:solidFill>
                  <a:srgbClr val="000000"/>
                </a:solidFill>
                <a:effectLst>
                  <a:outerShdw blurRad="38100" dist="38100" dir="2700000" algn="tl">
                    <a:srgbClr val="C0C0C0"/>
                  </a:outerShdw>
                </a:effectLst>
                <a:latin typeface="Arial" charset="0"/>
              </a:rPr>
              <a:t>D</a:t>
            </a:r>
            <a:r>
              <a:rPr kumimoji="0" lang="en-US" altLang="zh-CN">
                <a:solidFill>
                  <a:srgbClr val="000000"/>
                </a:solidFill>
                <a:effectLst>
                  <a:outerShdw blurRad="38100" dist="38100" dir="2700000" algn="tl">
                    <a:srgbClr val="C0C0C0"/>
                  </a:outerShdw>
                </a:effectLst>
                <a:latin typeface="Arial" charset="0"/>
              </a:rPr>
              <a:t>(z)</a:t>
            </a:r>
            <a:r>
              <a:rPr kumimoji="0" lang="zh-CN" altLang="en-US">
                <a:solidFill>
                  <a:srgbClr val="000000"/>
                </a:solidFill>
                <a:effectLst>
                  <a:outerShdw blurRad="38100" dist="38100" dir="2700000" algn="tl">
                    <a:srgbClr val="C0C0C0"/>
                  </a:outerShdw>
                </a:effectLst>
                <a:latin typeface="Arial" charset="0"/>
              </a:rPr>
              <a:t>。</a:t>
            </a:r>
          </a:p>
        </p:txBody>
      </p:sp>
      <p:sp>
        <p:nvSpPr>
          <p:cNvPr id="143365" name="Rectangle 26"/>
          <p:cNvSpPr>
            <a:spLocks noChangeArrowheads="1"/>
          </p:cNvSpPr>
          <p:nvPr/>
        </p:nvSpPr>
        <p:spPr bwMode="auto">
          <a:xfrm>
            <a:off x="827088" y="1454150"/>
            <a:ext cx="6985000" cy="1187450"/>
          </a:xfrm>
          <a:prstGeom prst="rect">
            <a:avLst/>
          </a:prstGeom>
          <a:noFill/>
          <a:ln w="9525">
            <a:noFill/>
            <a:miter lim="800000"/>
            <a:headEnd/>
            <a:tailEnd/>
          </a:ln>
        </p:spPr>
        <p:txBody>
          <a:bodyPr>
            <a:spAutoFit/>
          </a:bodyPr>
          <a:lstStyle/>
          <a:p>
            <a:pPr>
              <a:lnSpc>
                <a:spcPct val="150000"/>
              </a:lnSpc>
            </a:pPr>
            <a:r>
              <a:rPr lang="en-US" altLang="zh-CN"/>
              <a:t>    </a:t>
            </a:r>
            <a:r>
              <a:rPr lang="zh-CN" altLang="en-US"/>
              <a:t>在最小拍控制器设计时，当简单对象的三个假设条件不满足时，如何进行设计？</a:t>
            </a:r>
          </a:p>
        </p:txBody>
      </p:sp>
    </p:spTree>
  </p:cSld>
  <p:clrMapOvr>
    <a:masterClrMapping/>
  </p:clrMapOvr>
  <p:transition>
    <p:cover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2" name="Rectangle 14"/>
          <p:cNvSpPr>
            <a:spLocks noChangeArrowheads="1"/>
          </p:cNvSpPr>
          <p:nvPr/>
        </p:nvSpPr>
        <p:spPr bwMode="auto">
          <a:xfrm>
            <a:off x="684213" y="835025"/>
            <a:ext cx="8064500" cy="4114800"/>
          </a:xfrm>
          <a:prstGeom prst="rect">
            <a:avLst/>
          </a:prstGeom>
          <a:noFill/>
          <a:ln w="9525">
            <a:noFill/>
            <a:miter lim="800000"/>
            <a:headEnd/>
            <a:tailEnd/>
          </a:ln>
          <a:effectLst/>
        </p:spPr>
        <p:txBody>
          <a:bodyPr/>
          <a:lstStyle/>
          <a:p>
            <a:pPr marL="342900" indent="-342900">
              <a:lnSpc>
                <a:spcPct val="120000"/>
              </a:lnSpc>
              <a:spcBef>
                <a:spcPct val="20000"/>
              </a:spcBef>
              <a:defRPr/>
            </a:pPr>
            <a:endParaRPr lang="en-US" altLang="zh-CN" dirty="0">
              <a:latin typeface="宋体" pitchFamily="2" charset="-122"/>
            </a:endParaRPr>
          </a:p>
          <a:p>
            <a:pPr marL="342900" indent="-342900">
              <a:lnSpc>
                <a:spcPct val="120000"/>
              </a:lnSpc>
              <a:spcBef>
                <a:spcPct val="20000"/>
              </a:spcBef>
              <a:defRPr/>
            </a:pPr>
            <a:r>
              <a:rPr lang="zh-CN" altLang="en-US" dirty="0">
                <a:latin typeface="宋体" pitchFamily="2" charset="-122"/>
              </a:rPr>
              <a:t>如图</a:t>
            </a:r>
            <a:r>
              <a:rPr lang="en-US" altLang="zh-CN" dirty="0"/>
              <a:t>5.1</a:t>
            </a:r>
            <a:r>
              <a:rPr lang="zh-CN" altLang="en-US" dirty="0">
                <a:latin typeface="宋体" pitchFamily="2" charset="-122"/>
              </a:rPr>
              <a:t>所示的系统得到</a:t>
            </a:r>
            <a:r>
              <a:rPr lang="zh-CN" altLang="en-US" dirty="0"/>
              <a:t> </a:t>
            </a:r>
          </a:p>
          <a:p>
            <a:pPr marL="342900" indent="-342900">
              <a:lnSpc>
                <a:spcPct val="120000"/>
              </a:lnSpc>
              <a:spcBef>
                <a:spcPct val="20000"/>
              </a:spcBef>
              <a:defRPr/>
            </a:pPr>
            <a:endParaRPr lang="zh-CN" altLang="en-US" dirty="0"/>
          </a:p>
          <a:p>
            <a:pPr marL="342900" indent="-342900" algn="just">
              <a:lnSpc>
                <a:spcPct val="120000"/>
              </a:lnSpc>
              <a:spcBef>
                <a:spcPct val="20000"/>
              </a:spcBef>
              <a:defRPr/>
            </a:pPr>
            <a:endParaRPr lang="zh-CN" altLang="en-US" dirty="0"/>
          </a:p>
          <a:p>
            <a:pPr marL="342900" indent="-342900" algn="just">
              <a:lnSpc>
                <a:spcPct val="120000"/>
              </a:lnSpc>
              <a:spcBef>
                <a:spcPct val="20000"/>
              </a:spcBef>
              <a:defRPr/>
            </a:pPr>
            <a:endParaRPr lang="en-US" altLang="zh-CN" dirty="0"/>
          </a:p>
          <a:p>
            <a:pPr marL="342900" indent="-342900" algn="just">
              <a:lnSpc>
                <a:spcPct val="120000"/>
              </a:lnSpc>
              <a:spcBef>
                <a:spcPct val="20000"/>
              </a:spcBef>
              <a:defRPr/>
            </a:pPr>
            <a:r>
              <a:rPr lang="zh-CN" altLang="en-US" dirty="0"/>
              <a:t>          当</a:t>
            </a:r>
            <a:r>
              <a:rPr kumimoji="0" lang="en-US" altLang="zh-CN" i="1" dirty="0">
                <a:solidFill>
                  <a:srgbClr val="BE2C14"/>
                </a:solidFill>
                <a:effectLst>
                  <a:outerShdw blurRad="38100" dist="38100" dir="2700000" algn="tl">
                    <a:srgbClr val="C0C0C0"/>
                  </a:outerShdw>
                </a:effectLst>
              </a:rPr>
              <a:t>W</a:t>
            </a:r>
            <a:r>
              <a:rPr kumimoji="0" lang="en-US" altLang="zh-CN" baseline="-25000" dirty="0">
                <a:solidFill>
                  <a:srgbClr val="BE2C14"/>
                </a:solidFill>
                <a:effectLst>
                  <a:outerShdw blurRad="38100" dist="38100" dir="2700000" algn="tl">
                    <a:srgbClr val="C0C0C0"/>
                  </a:outerShdw>
                </a:effectLst>
              </a:rPr>
              <a:t>d</a:t>
            </a:r>
            <a:r>
              <a:rPr kumimoji="0" lang="en-US" altLang="zh-CN" dirty="0">
                <a:solidFill>
                  <a:srgbClr val="BE2C14"/>
                </a:solidFill>
                <a:effectLst>
                  <a:outerShdw blurRad="38100" dist="38100" dir="2700000" algn="tl">
                    <a:srgbClr val="C0C0C0"/>
                  </a:outerShdw>
                </a:effectLst>
              </a:rPr>
              <a:t>(z)</a:t>
            </a:r>
            <a:r>
              <a:rPr lang="zh-CN" altLang="en-US" dirty="0"/>
              <a:t>中含有</a:t>
            </a:r>
            <a:r>
              <a:rPr lang="en-US" altLang="zh-CN" i="1" dirty="0"/>
              <a:t>Z</a:t>
            </a:r>
            <a:r>
              <a:rPr lang="zh-CN" altLang="en-US" dirty="0"/>
              <a:t>平面单位圆外或圆上的</a:t>
            </a:r>
            <a:r>
              <a:rPr lang="zh-CN" altLang="en-US" sz="3200" dirty="0">
                <a:solidFill>
                  <a:srgbClr val="BE2C14"/>
                </a:solidFill>
              </a:rPr>
              <a:t>极点</a:t>
            </a:r>
            <a:r>
              <a:rPr lang="zh-CN" altLang="en-US" dirty="0"/>
              <a:t>时，并且该极点没有与</a:t>
            </a:r>
            <a:r>
              <a:rPr lang="en-US" altLang="zh-CN" i="1" dirty="0"/>
              <a:t>D</a:t>
            </a:r>
            <a:r>
              <a:rPr lang="en-US" altLang="zh-CN" dirty="0"/>
              <a:t>(</a:t>
            </a:r>
            <a:r>
              <a:rPr lang="en-US" altLang="zh-CN" i="1" dirty="0"/>
              <a:t>z</a:t>
            </a:r>
            <a:r>
              <a:rPr lang="en-US" altLang="zh-CN" dirty="0"/>
              <a:t>)</a:t>
            </a:r>
            <a:r>
              <a:rPr lang="zh-CN" altLang="en-US" dirty="0"/>
              <a:t>或</a:t>
            </a:r>
            <a:r>
              <a:rPr lang="en-US" altLang="zh-CN" i="1" dirty="0"/>
              <a:t>W</a:t>
            </a:r>
            <a:r>
              <a:rPr lang="en-US" altLang="zh-CN" i="1" baseline="-25000" dirty="0"/>
              <a:t>e</a:t>
            </a:r>
            <a:r>
              <a:rPr lang="en-US" altLang="zh-CN" dirty="0"/>
              <a:t>(</a:t>
            </a:r>
            <a:r>
              <a:rPr lang="en-US" altLang="zh-CN" i="1" dirty="0"/>
              <a:t>z</a:t>
            </a:r>
            <a:r>
              <a:rPr lang="en-US" altLang="zh-CN" dirty="0"/>
              <a:t>)</a:t>
            </a:r>
            <a:r>
              <a:rPr lang="zh-CN" altLang="en-US" dirty="0"/>
              <a:t>的零点完全对消的时，则它将成为</a:t>
            </a:r>
            <a:r>
              <a:rPr lang="en-US" altLang="zh-CN" i="1" dirty="0"/>
              <a:t>W</a:t>
            </a:r>
            <a:r>
              <a:rPr lang="en-US" altLang="zh-CN" i="1" baseline="-25000" dirty="0"/>
              <a:t>B</a:t>
            </a:r>
            <a:r>
              <a:rPr lang="en-US" altLang="zh-CN" dirty="0"/>
              <a:t>(</a:t>
            </a:r>
            <a:r>
              <a:rPr lang="en-US" altLang="zh-CN" i="1" dirty="0"/>
              <a:t>z</a:t>
            </a:r>
            <a:r>
              <a:rPr lang="en-US" altLang="zh-CN" dirty="0"/>
              <a:t>)</a:t>
            </a:r>
            <a:r>
              <a:rPr lang="zh-CN" altLang="en-US" dirty="0"/>
              <a:t>的极点，从而造成整个闭环系统不稳定。</a:t>
            </a:r>
          </a:p>
        </p:txBody>
      </p:sp>
      <p:graphicFrame>
        <p:nvGraphicFramePr>
          <p:cNvPr id="25602" name="Object 15"/>
          <p:cNvGraphicFramePr>
            <a:graphicFrameLocks noChangeAspect="1"/>
          </p:cNvGraphicFramePr>
          <p:nvPr/>
        </p:nvGraphicFramePr>
        <p:xfrm>
          <a:off x="1476375" y="2201863"/>
          <a:ext cx="5730875" cy="890587"/>
        </p:xfrm>
        <a:graphic>
          <a:graphicData uri="http://schemas.openxmlformats.org/presentationml/2006/ole">
            <mc:AlternateContent xmlns:mc="http://schemas.openxmlformats.org/markup-compatibility/2006">
              <mc:Choice xmlns:v="urn:schemas-microsoft-com:vml" Requires="v">
                <p:oleObj spid="_x0000_s25615" name="Equation" r:id="rId3" imgW="2590800" imgH="431800" progId="Equation.DSMT4">
                  <p:embed/>
                </p:oleObj>
              </mc:Choice>
              <mc:Fallback>
                <p:oleObj name="Equation" r:id="rId3" imgW="2590800" imgH="431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01863"/>
                        <a:ext cx="5730875"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5604" name="Group 16"/>
          <p:cNvGrpSpPr>
            <a:grpSpLocks/>
          </p:cNvGrpSpPr>
          <p:nvPr/>
        </p:nvGrpSpPr>
        <p:grpSpPr bwMode="auto">
          <a:xfrm>
            <a:off x="1444625" y="5218113"/>
            <a:ext cx="5503863" cy="874712"/>
            <a:chOff x="819" y="3514"/>
            <a:chExt cx="3467" cy="551"/>
          </a:xfrm>
        </p:grpSpPr>
        <p:sp>
          <p:nvSpPr>
            <p:cNvPr id="25605" name="Rectangle 17"/>
            <p:cNvSpPr>
              <a:spLocks noChangeArrowheads="1"/>
            </p:cNvSpPr>
            <p:nvPr/>
          </p:nvSpPr>
          <p:spPr bwMode="auto">
            <a:xfrm>
              <a:off x="3077" y="3578"/>
              <a:ext cx="648"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W</a:t>
              </a:r>
              <a:r>
                <a:rPr kumimoji="0" lang="en-US" altLang="zh-CN" sz="1400" b="0" baseline="-25000">
                  <a:solidFill>
                    <a:srgbClr val="000000"/>
                  </a:solidFill>
                  <a:latin typeface="Arial" charset="0"/>
                </a:rPr>
                <a:t>d</a:t>
              </a:r>
              <a:r>
                <a:rPr kumimoji="0" lang="en-US" altLang="zh-CN" sz="1400" b="0">
                  <a:solidFill>
                    <a:srgbClr val="000000"/>
                  </a:solidFill>
                  <a:latin typeface="Arial" charset="0"/>
                </a:rPr>
                <a:t>(z)</a:t>
              </a:r>
            </a:p>
          </p:txBody>
        </p:sp>
        <p:sp>
          <p:nvSpPr>
            <p:cNvPr id="25606" name="Rectangle 18"/>
            <p:cNvSpPr>
              <a:spLocks noChangeArrowheads="1"/>
            </p:cNvSpPr>
            <p:nvPr/>
          </p:nvSpPr>
          <p:spPr bwMode="auto">
            <a:xfrm>
              <a:off x="1911" y="3578"/>
              <a:ext cx="647"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D(z)</a:t>
              </a:r>
            </a:p>
          </p:txBody>
        </p:sp>
        <p:sp>
          <p:nvSpPr>
            <p:cNvPr id="201747" name="Line 19"/>
            <p:cNvSpPr>
              <a:spLocks noChangeShapeType="1"/>
            </p:cNvSpPr>
            <p:nvPr/>
          </p:nvSpPr>
          <p:spPr bwMode="auto">
            <a:xfrm>
              <a:off x="2558" y="3692"/>
              <a:ext cx="51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48" name="Line 20"/>
            <p:cNvSpPr>
              <a:spLocks noChangeShapeType="1"/>
            </p:cNvSpPr>
            <p:nvPr/>
          </p:nvSpPr>
          <p:spPr bwMode="auto">
            <a:xfrm>
              <a:off x="3725" y="3692"/>
              <a:ext cx="561"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49" name="Oval 21"/>
            <p:cNvSpPr>
              <a:spLocks noChangeArrowheads="1"/>
            </p:cNvSpPr>
            <p:nvPr/>
          </p:nvSpPr>
          <p:spPr bwMode="auto">
            <a:xfrm>
              <a:off x="1389" y="3634"/>
              <a:ext cx="130" cy="11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1750" name="Line 22"/>
            <p:cNvSpPr>
              <a:spLocks noChangeShapeType="1"/>
            </p:cNvSpPr>
            <p:nvPr/>
          </p:nvSpPr>
          <p:spPr bwMode="auto">
            <a:xfrm>
              <a:off x="1522" y="3692"/>
              <a:ext cx="38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51" name="Line 23"/>
            <p:cNvSpPr>
              <a:spLocks noChangeShapeType="1"/>
            </p:cNvSpPr>
            <p:nvPr/>
          </p:nvSpPr>
          <p:spPr bwMode="auto">
            <a:xfrm>
              <a:off x="917" y="3692"/>
              <a:ext cx="475"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52" name="Line 24"/>
            <p:cNvSpPr>
              <a:spLocks noChangeShapeType="1"/>
            </p:cNvSpPr>
            <p:nvPr/>
          </p:nvSpPr>
          <p:spPr bwMode="auto">
            <a:xfrm>
              <a:off x="4027" y="3692"/>
              <a:ext cx="0" cy="373"/>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53" name="Line 25"/>
            <p:cNvSpPr>
              <a:spLocks noChangeShapeType="1"/>
            </p:cNvSpPr>
            <p:nvPr/>
          </p:nvSpPr>
          <p:spPr bwMode="auto">
            <a:xfrm flipH="1">
              <a:off x="1474" y="4065"/>
              <a:ext cx="2553"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1754" name="Line 26"/>
            <p:cNvSpPr>
              <a:spLocks noChangeShapeType="1"/>
            </p:cNvSpPr>
            <p:nvPr/>
          </p:nvSpPr>
          <p:spPr bwMode="auto">
            <a:xfrm flipH="1" flipV="1">
              <a:off x="1467" y="3748"/>
              <a:ext cx="7" cy="317"/>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5615" name="Text Box 27"/>
            <p:cNvSpPr txBox="1">
              <a:spLocks noChangeArrowheads="1"/>
            </p:cNvSpPr>
            <p:nvPr/>
          </p:nvSpPr>
          <p:spPr bwMode="auto">
            <a:xfrm>
              <a:off x="1219" y="3521"/>
              <a:ext cx="181"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a:t>
              </a:r>
            </a:p>
          </p:txBody>
        </p:sp>
        <p:sp>
          <p:nvSpPr>
            <p:cNvPr id="25616" name="Text Box 28"/>
            <p:cNvSpPr txBox="1">
              <a:spLocks noChangeArrowheads="1"/>
            </p:cNvSpPr>
            <p:nvPr/>
          </p:nvSpPr>
          <p:spPr bwMode="auto">
            <a:xfrm>
              <a:off x="1474" y="3692"/>
              <a:ext cx="178" cy="19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_</a:t>
              </a:r>
            </a:p>
          </p:txBody>
        </p:sp>
        <p:sp>
          <p:nvSpPr>
            <p:cNvPr id="25617" name="Text Box 29"/>
            <p:cNvSpPr txBox="1">
              <a:spLocks noChangeArrowheads="1"/>
            </p:cNvSpPr>
            <p:nvPr/>
          </p:nvSpPr>
          <p:spPr bwMode="auto">
            <a:xfrm>
              <a:off x="819" y="3514"/>
              <a:ext cx="283"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r(k)</a:t>
              </a:r>
            </a:p>
          </p:txBody>
        </p:sp>
        <p:sp>
          <p:nvSpPr>
            <p:cNvPr id="25618" name="Text Box 30"/>
            <p:cNvSpPr txBox="1">
              <a:spLocks noChangeArrowheads="1"/>
            </p:cNvSpPr>
            <p:nvPr/>
          </p:nvSpPr>
          <p:spPr bwMode="auto">
            <a:xfrm>
              <a:off x="1455"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e(k)</a:t>
              </a:r>
            </a:p>
          </p:txBody>
        </p:sp>
        <p:sp>
          <p:nvSpPr>
            <p:cNvPr id="25619" name="Text Box 31"/>
            <p:cNvSpPr txBox="1">
              <a:spLocks noChangeArrowheads="1"/>
            </p:cNvSpPr>
            <p:nvPr/>
          </p:nvSpPr>
          <p:spPr bwMode="auto">
            <a:xfrm>
              <a:off x="3790" y="3514"/>
              <a:ext cx="302"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y(k)</a:t>
              </a:r>
            </a:p>
          </p:txBody>
        </p:sp>
        <p:sp>
          <p:nvSpPr>
            <p:cNvPr id="25620" name="Text Box 32"/>
            <p:cNvSpPr txBox="1">
              <a:spLocks noChangeArrowheads="1"/>
            </p:cNvSpPr>
            <p:nvPr/>
          </p:nvSpPr>
          <p:spPr bwMode="auto">
            <a:xfrm>
              <a:off x="2577" y="3514"/>
              <a:ext cx="308" cy="19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u(k)</a:t>
              </a:r>
            </a:p>
          </p:txBody>
        </p:sp>
      </p:grpSp>
    </p:spTree>
  </p:cSld>
  <p:clrMapOvr>
    <a:masterClrMapping/>
  </p:clrMapOvr>
  <p:transition>
    <p:cover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0"/>
          <p:cNvSpPr>
            <a:spLocks noChangeArrowheads="1"/>
          </p:cNvSpPr>
          <p:nvPr/>
        </p:nvSpPr>
        <p:spPr bwMode="auto">
          <a:xfrm>
            <a:off x="831850" y="1619250"/>
            <a:ext cx="7772400" cy="3609975"/>
          </a:xfrm>
          <a:prstGeom prst="rect">
            <a:avLst/>
          </a:prstGeom>
          <a:noFill/>
          <a:ln w="9525">
            <a:noFill/>
            <a:miter lim="800000"/>
            <a:headEnd/>
            <a:tailEnd/>
          </a:ln>
        </p:spPr>
        <p:txBody>
          <a:bodyPr/>
          <a:lstStyle/>
          <a:p>
            <a:pPr marL="342900" indent="-342900">
              <a:lnSpc>
                <a:spcPct val="125000"/>
              </a:lnSpc>
              <a:spcBef>
                <a:spcPct val="20000"/>
              </a:spcBef>
            </a:pPr>
            <a:r>
              <a:rPr lang="zh-CN" altLang="en-US"/>
              <a:t>又</a:t>
            </a:r>
          </a:p>
          <a:p>
            <a:pPr marL="342900" indent="-342900">
              <a:lnSpc>
                <a:spcPct val="125000"/>
              </a:lnSpc>
              <a:spcBef>
                <a:spcPct val="20000"/>
              </a:spcBef>
            </a:pPr>
            <a:endParaRPr lang="zh-CN" altLang="en-US"/>
          </a:p>
          <a:p>
            <a:pPr marL="342900" indent="-342900">
              <a:lnSpc>
                <a:spcPct val="125000"/>
              </a:lnSpc>
              <a:spcBef>
                <a:spcPct val="20000"/>
              </a:spcBef>
            </a:pPr>
            <a:r>
              <a:rPr lang="zh-CN" altLang="en-US"/>
              <a:t>得到</a:t>
            </a:r>
          </a:p>
          <a:p>
            <a:pPr marL="342900" indent="-342900">
              <a:lnSpc>
                <a:spcPct val="125000"/>
              </a:lnSpc>
              <a:spcBef>
                <a:spcPct val="20000"/>
              </a:spcBef>
            </a:pPr>
            <a:endParaRPr lang="zh-CN" altLang="en-US"/>
          </a:p>
          <a:p>
            <a:pPr marL="342900" indent="-342900">
              <a:lnSpc>
                <a:spcPct val="125000"/>
              </a:lnSpc>
              <a:spcBef>
                <a:spcPct val="20000"/>
              </a:spcBef>
            </a:pPr>
            <a:r>
              <a:rPr lang="zh-CN" altLang="en-US"/>
              <a:t>        当</a:t>
            </a:r>
            <a:r>
              <a:rPr lang="en-US" altLang="zh-CN" i="1"/>
              <a:t>W</a:t>
            </a:r>
            <a:r>
              <a:rPr lang="en-US" altLang="zh-CN" i="1" baseline="-25000"/>
              <a:t>d</a:t>
            </a:r>
            <a:r>
              <a:rPr lang="en-US" altLang="zh-CN"/>
              <a:t>(</a:t>
            </a:r>
            <a:r>
              <a:rPr lang="en-US" altLang="zh-CN" i="1"/>
              <a:t>z</a:t>
            </a:r>
            <a:r>
              <a:rPr lang="en-US" altLang="zh-CN"/>
              <a:t>)</a:t>
            </a:r>
            <a:r>
              <a:rPr lang="zh-CN" altLang="en-US"/>
              <a:t>中含有</a:t>
            </a:r>
            <a:r>
              <a:rPr lang="en-US" altLang="zh-CN" i="1"/>
              <a:t>Z</a:t>
            </a:r>
            <a:r>
              <a:rPr lang="zh-CN" altLang="en-US"/>
              <a:t>平面单位圆外或圆上的</a:t>
            </a:r>
            <a:r>
              <a:rPr lang="zh-CN" altLang="en-US" sz="2800">
                <a:solidFill>
                  <a:srgbClr val="BE2C14"/>
                </a:solidFill>
              </a:rPr>
              <a:t>零点</a:t>
            </a:r>
            <a:r>
              <a:rPr lang="zh-CN" altLang="en-US"/>
              <a:t>时，并且该极点没有与</a:t>
            </a:r>
            <a:r>
              <a:rPr lang="en-US" altLang="zh-CN" i="1"/>
              <a:t>D</a:t>
            </a:r>
            <a:r>
              <a:rPr lang="en-US" altLang="zh-CN"/>
              <a:t>(</a:t>
            </a:r>
            <a:r>
              <a:rPr lang="en-US" altLang="zh-CN" i="1"/>
              <a:t>z</a:t>
            </a:r>
            <a:r>
              <a:rPr lang="en-US" altLang="zh-CN"/>
              <a:t>)</a:t>
            </a:r>
            <a:r>
              <a:rPr lang="zh-CN" altLang="en-US"/>
              <a:t>或</a:t>
            </a:r>
            <a:r>
              <a:rPr lang="en-US" altLang="zh-CN" i="1"/>
              <a:t>W</a:t>
            </a:r>
            <a:r>
              <a:rPr lang="en-US" altLang="zh-CN" i="1" baseline="-25000"/>
              <a:t>e</a:t>
            </a:r>
            <a:r>
              <a:rPr lang="en-US" altLang="zh-CN"/>
              <a:t>(</a:t>
            </a:r>
            <a:r>
              <a:rPr lang="en-US" altLang="zh-CN" i="1"/>
              <a:t>z</a:t>
            </a:r>
            <a:r>
              <a:rPr lang="en-US" altLang="zh-CN"/>
              <a:t>)</a:t>
            </a:r>
            <a:r>
              <a:rPr lang="zh-CN" altLang="en-US"/>
              <a:t>的极点完全对消的时，则它将成为不稳定的极点，从而使数字控制器的输出趋向于无穷大，造成整个闭环系统不稳定。</a:t>
            </a:r>
          </a:p>
        </p:txBody>
      </p:sp>
      <p:graphicFrame>
        <p:nvGraphicFramePr>
          <p:cNvPr id="26626" name="Object 33"/>
          <p:cNvGraphicFramePr>
            <a:graphicFrameLocks noChangeAspect="1"/>
          </p:cNvGraphicFramePr>
          <p:nvPr/>
        </p:nvGraphicFramePr>
        <p:xfrm>
          <a:off x="1692275" y="1700213"/>
          <a:ext cx="4298950" cy="471487"/>
        </p:xfrm>
        <a:graphic>
          <a:graphicData uri="http://schemas.openxmlformats.org/presentationml/2006/ole">
            <mc:AlternateContent xmlns:mc="http://schemas.openxmlformats.org/markup-compatibility/2006">
              <mc:Choice xmlns:v="urn:schemas-microsoft-com:vml" Requires="v">
                <p:oleObj spid="_x0000_s26652" name="Equation" r:id="rId3" imgW="1943100" imgH="228600" progId="Equation.DSMT4">
                  <p:embed/>
                </p:oleObj>
              </mc:Choice>
              <mc:Fallback>
                <p:oleObj name="Equation" r:id="rId3" imgW="1943100" imgH="2286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4298950" cy="471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34"/>
          <p:cNvGraphicFramePr>
            <a:graphicFrameLocks noChangeAspect="1"/>
          </p:cNvGraphicFramePr>
          <p:nvPr/>
        </p:nvGraphicFramePr>
        <p:xfrm>
          <a:off x="1979613" y="2636838"/>
          <a:ext cx="2641600" cy="890587"/>
        </p:xfrm>
        <a:graphic>
          <a:graphicData uri="http://schemas.openxmlformats.org/presentationml/2006/ole">
            <mc:AlternateContent xmlns:mc="http://schemas.openxmlformats.org/markup-compatibility/2006">
              <mc:Choice xmlns:v="urn:schemas-microsoft-com:vml" Requires="v">
                <p:oleObj spid="_x0000_s26653" name="Equation" r:id="rId5" imgW="1193800" imgH="431800" progId="Equation.DSMT4">
                  <p:embed/>
                </p:oleObj>
              </mc:Choice>
              <mc:Fallback>
                <p:oleObj name="Equation" r:id="rId5" imgW="11938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636838"/>
                        <a:ext cx="2641600"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5"/>
          <p:cNvSpPr>
            <a:spLocks noChangeArrowheads="1"/>
          </p:cNvSpPr>
          <p:nvPr/>
        </p:nvSpPr>
        <p:spPr bwMode="auto">
          <a:xfrm>
            <a:off x="323850" y="1268413"/>
            <a:ext cx="8497888" cy="4968875"/>
          </a:xfrm>
          <a:prstGeom prst="rect">
            <a:avLst/>
          </a:prstGeom>
          <a:noFill/>
          <a:ln w="9525">
            <a:noFill/>
            <a:miter lim="800000"/>
            <a:headEnd/>
            <a:tailEnd/>
          </a:ln>
        </p:spPr>
        <p:txBody>
          <a:bodyPr/>
          <a:lstStyle/>
          <a:p>
            <a:pPr marL="342900" indent="-342900">
              <a:lnSpc>
                <a:spcPct val="120000"/>
              </a:lnSpc>
              <a:spcBef>
                <a:spcPct val="20000"/>
              </a:spcBef>
            </a:pPr>
            <a:r>
              <a:rPr lang="en-US" altLang="zh-CN"/>
              <a:t>        </a:t>
            </a:r>
            <a:r>
              <a:rPr lang="zh-CN" altLang="en-US"/>
              <a:t>为保证闭环系统稳定，当</a:t>
            </a:r>
            <a:r>
              <a:rPr lang="en-US" altLang="zh-CN" i="1"/>
              <a:t>W</a:t>
            </a:r>
            <a:r>
              <a:rPr lang="en-US" altLang="zh-CN" i="1" baseline="-25000"/>
              <a:t>d</a:t>
            </a:r>
            <a:r>
              <a:rPr lang="en-US" altLang="zh-CN"/>
              <a:t>(</a:t>
            </a:r>
            <a:r>
              <a:rPr lang="en-US" altLang="zh-CN" i="1"/>
              <a:t>z</a:t>
            </a:r>
            <a:r>
              <a:rPr lang="en-US" altLang="zh-CN"/>
              <a:t>)</a:t>
            </a:r>
            <a:r>
              <a:rPr lang="zh-CN" altLang="en-US"/>
              <a:t>中含有</a:t>
            </a:r>
            <a:r>
              <a:rPr lang="en-US" altLang="zh-CN" i="1"/>
              <a:t>Z</a:t>
            </a:r>
            <a:r>
              <a:rPr lang="zh-CN" altLang="en-US"/>
              <a:t>平面单位圆外或圆上的</a:t>
            </a:r>
            <a:r>
              <a:rPr lang="zh-CN" altLang="en-US">
                <a:solidFill>
                  <a:srgbClr val="BE2C14"/>
                </a:solidFill>
              </a:rPr>
              <a:t>零、极点</a:t>
            </a:r>
            <a:r>
              <a:rPr lang="zh-CN" altLang="en-US"/>
              <a:t>时，它应被</a:t>
            </a:r>
            <a:r>
              <a:rPr lang="en-US" altLang="zh-CN" i="1"/>
              <a:t>D</a:t>
            </a:r>
            <a:r>
              <a:rPr lang="en-US" altLang="zh-CN"/>
              <a:t>(</a:t>
            </a:r>
            <a:r>
              <a:rPr lang="en-US" altLang="zh-CN" i="1"/>
              <a:t>z</a:t>
            </a:r>
            <a:r>
              <a:rPr lang="en-US" altLang="zh-CN"/>
              <a:t>) </a:t>
            </a:r>
            <a:r>
              <a:rPr lang="zh-CN" altLang="en-US"/>
              <a:t>或</a:t>
            </a:r>
            <a:r>
              <a:rPr lang="en-US" altLang="zh-CN" i="1"/>
              <a:t>W</a:t>
            </a:r>
            <a:r>
              <a:rPr lang="en-US" altLang="zh-CN" i="1" baseline="-25000"/>
              <a:t>e</a:t>
            </a:r>
            <a:r>
              <a:rPr lang="en-US" altLang="zh-CN"/>
              <a:t>(</a:t>
            </a:r>
            <a:r>
              <a:rPr lang="en-US" altLang="zh-CN" i="1"/>
              <a:t>z</a:t>
            </a:r>
            <a:r>
              <a:rPr lang="en-US" altLang="zh-CN"/>
              <a:t>)</a:t>
            </a:r>
            <a:r>
              <a:rPr lang="zh-CN" altLang="en-US"/>
              <a:t>的</a:t>
            </a:r>
            <a:r>
              <a:rPr lang="zh-CN" altLang="en-US">
                <a:solidFill>
                  <a:srgbClr val="BE2C14"/>
                </a:solidFill>
              </a:rPr>
              <a:t>极、零点</a:t>
            </a:r>
            <a:r>
              <a:rPr lang="zh-CN" altLang="en-US"/>
              <a:t>相抵消；</a:t>
            </a:r>
          </a:p>
          <a:p>
            <a:pPr marL="342900" indent="-342900">
              <a:lnSpc>
                <a:spcPct val="120000"/>
              </a:lnSpc>
              <a:spcBef>
                <a:spcPct val="20000"/>
              </a:spcBef>
            </a:pPr>
            <a:r>
              <a:rPr lang="zh-CN" altLang="en-US"/>
              <a:t>         而用</a:t>
            </a:r>
            <a:r>
              <a:rPr lang="en-US" altLang="zh-CN" i="1"/>
              <a:t>D</a:t>
            </a:r>
            <a:r>
              <a:rPr lang="en-US" altLang="zh-CN"/>
              <a:t>(</a:t>
            </a:r>
            <a:r>
              <a:rPr lang="en-US" altLang="zh-CN" i="1"/>
              <a:t>z</a:t>
            </a:r>
            <a:r>
              <a:rPr lang="en-US" altLang="zh-CN"/>
              <a:t>)</a:t>
            </a:r>
            <a:r>
              <a:rPr lang="zh-CN" altLang="en-US"/>
              <a:t>的零点或极点抵消</a:t>
            </a:r>
            <a:r>
              <a:rPr lang="en-US" altLang="zh-CN" i="1"/>
              <a:t>W</a:t>
            </a:r>
            <a:r>
              <a:rPr lang="en-US" altLang="zh-CN" baseline="-25000"/>
              <a:t>d</a:t>
            </a:r>
            <a:r>
              <a:rPr lang="en-US" altLang="zh-CN"/>
              <a:t>(</a:t>
            </a:r>
            <a:r>
              <a:rPr lang="en-US" altLang="zh-CN" i="1"/>
              <a:t>z</a:t>
            </a:r>
            <a:r>
              <a:rPr lang="en-US" altLang="zh-CN"/>
              <a:t>)</a:t>
            </a:r>
            <a:r>
              <a:rPr lang="zh-CN" altLang="en-US"/>
              <a:t>的极点或零点是不允许的，因为简单地利用</a:t>
            </a:r>
            <a:r>
              <a:rPr lang="en-US" altLang="zh-CN" i="1"/>
              <a:t>D</a:t>
            </a:r>
            <a:r>
              <a:rPr lang="en-US" altLang="zh-CN"/>
              <a:t>(</a:t>
            </a:r>
            <a:r>
              <a:rPr lang="en-US" altLang="zh-CN" i="1"/>
              <a:t>z</a:t>
            </a:r>
            <a:r>
              <a:rPr lang="en-US" altLang="zh-CN"/>
              <a:t>)</a:t>
            </a:r>
            <a:r>
              <a:rPr lang="zh-CN" altLang="en-US"/>
              <a:t>的零点或极点去对消</a:t>
            </a:r>
            <a:r>
              <a:rPr lang="en-US" altLang="zh-CN" i="1"/>
              <a:t>W</a:t>
            </a:r>
            <a:r>
              <a:rPr lang="en-US" altLang="zh-CN" baseline="-25000"/>
              <a:t>d</a:t>
            </a:r>
            <a:r>
              <a:rPr lang="en-US" altLang="zh-CN"/>
              <a:t>(</a:t>
            </a:r>
            <a:r>
              <a:rPr lang="en-US" altLang="zh-CN" i="1"/>
              <a:t>z</a:t>
            </a:r>
            <a:r>
              <a:rPr lang="en-US" altLang="zh-CN"/>
              <a:t>)</a:t>
            </a:r>
            <a:r>
              <a:rPr lang="zh-CN" altLang="en-US"/>
              <a:t>中的不稳定零点或极点，从理论上来说可以得到一个稳定的闭环系统，但这种稳定是建立在零极点完全对消基础上的；</a:t>
            </a:r>
          </a:p>
          <a:p>
            <a:pPr marL="342900" indent="-342900">
              <a:lnSpc>
                <a:spcPct val="120000"/>
              </a:lnSpc>
              <a:spcBef>
                <a:spcPct val="20000"/>
              </a:spcBef>
            </a:pPr>
            <a:r>
              <a:rPr lang="zh-CN" altLang="en-US"/>
              <a:t>        当系统参数产生漂移，或者对象参数辨识有误差时，这种零极点对消就不可能准确实现，从而引起闭环系统不稳定。</a:t>
            </a:r>
          </a:p>
          <a:p>
            <a:pPr marL="342900" indent="-342900">
              <a:lnSpc>
                <a:spcPct val="120000"/>
              </a:lnSpc>
              <a:spcBef>
                <a:spcPct val="20000"/>
              </a:spcBef>
            </a:pPr>
            <a:endParaRPr lang="zh-CN" altLang="en-US" sz="1200"/>
          </a:p>
          <a:p>
            <a:pPr marL="342900" indent="-342900">
              <a:lnSpc>
                <a:spcPct val="120000"/>
              </a:lnSpc>
              <a:spcBef>
                <a:spcPct val="20000"/>
              </a:spcBef>
            </a:pPr>
            <a:r>
              <a:rPr lang="zh-CN" altLang="en-US"/>
              <a:t>         </a:t>
            </a:r>
            <a:r>
              <a:rPr lang="zh-CN" altLang="en-US">
                <a:solidFill>
                  <a:srgbClr val="BE2C14"/>
                </a:solidFill>
              </a:rPr>
              <a:t>所以，建立在这种零极点对消基础上的稳定系统实际上是不可能稳定工作的，没有实用价值。</a:t>
            </a:r>
          </a:p>
        </p:txBody>
      </p:sp>
    </p:spTree>
  </p:cSld>
  <p:clrMapOvr>
    <a:masterClrMapping/>
  </p:clrMapOvr>
  <p:transition>
    <p:cover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9"/>
          <p:cNvSpPr>
            <a:spLocks noChangeArrowheads="1"/>
          </p:cNvSpPr>
          <p:nvPr/>
        </p:nvSpPr>
        <p:spPr bwMode="auto">
          <a:xfrm>
            <a:off x="609600" y="1398588"/>
            <a:ext cx="7772400" cy="5054600"/>
          </a:xfrm>
          <a:prstGeom prst="rect">
            <a:avLst/>
          </a:prstGeom>
          <a:noFill/>
          <a:ln w="9525">
            <a:noFill/>
            <a:miter lim="800000"/>
            <a:headEnd/>
            <a:tailEnd/>
          </a:ln>
        </p:spPr>
        <p:txBody>
          <a:bodyPr/>
          <a:lstStyle/>
          <a:p>
            <a:pPr marL="342900" indent="-342900">
              <a:lnSpc>
                <a:spcPct val="140000"/>
              </a:lnSpc>
              <a:spcBef>
                <a:spcPct val="20000"/>
              </a:spcBef>
            </a:pPr>
            <a:r>
              <a:rPr lang="zh-CN" altLang="en-US"/>
              <a:t>设广义对象的脉冲传递函数为 </a:t>
            </a:r>
          </a:p>
          <a:p>
            <a:pPr marL="342900" indent="-342900">
              <a:lnSpc>
                <a:spcPct val="140000"/>
              </a:lnSpc>
              <a:spcBef>
                <a:spcPct val="20000"/>
              </a:spcBef>
            </a:pPr>
            <a:endParaRPr lang="zh-CN" altLang="en-US"/>
          </a:p>
          <a:p>
            <a:pPr marL="342900" indent="-342900">
              <a:lnSpc>
                <a:spcPct val="140000"/>
              </a:lnSpc>
              <a:spcBef>
                <a:spcPct val="20000"/>
              </a:spcBef>
            </a:pPr>
            <a:endParaRPr lang="zh-CN" altLang="en-US"/>
          </a:p>
          <a:p>
            <a:pPr marL="342900" indent="-342900">
              <a:lnSpc>
                <a:spcPct val="140000"/>
              </a:lnSpc>
              <a:spcBef>
                <a:spcPct val="20000"/>
              </a:spcBef>
            </a:pPr>
            <a:endParaRPr lang="zh-CN" altLang="en-US"/>
          </a:p>
          <a:p>
            <a:pPr marL="342900" indent="-342900">
              <a:lnSpc>
                <a:spcPct val="140000"/>
              </a:lnSpc>
              <a:spcBef>
                <a:spcPct val="20000"/>
              </a:spcBef>
            </a:pPr>
            <a:r>
              <a:rPr lang="zh-CN" altLang="en-US"/>
              <a:t>          其中，</a:t>
            </a:r>
            <a:r>
              <a:rPr lang="en-US" altLang="zh-CN" i="1"/>
              <a:t>b</a:t>
            </a:r>
            <a:r>
              <a:rPr lang="en-US" altLang="zh-CN" baseline="-30000"/>
              <a:t>1</a:t>
            </a:r>
            <a:r>
              <a:rPr lang="zh-CN" altLang="en-US"/>
              <a:t>，</a:t>
            </a:r>
            <a:r>
              <a:rPr lang="en-US" altLang="zh-CN" i="1"/>
              <a:t>b</a:t>
            </a:r>
            <a:r>
              <a:rPr lang="en-US" altLang="zh-CN" baseline="-30000"/>
              <a:t>2</a:t>
            </a:r>
            <a:r>
              <a:rPr lang="zh-CN" altLang="en-US"/>
              <a:t>，</a:t>
            </a:r>
            <a:r>
              <a:rPr lang="en-US" altLang="zh-CN"/>
              <a:t>…</a:t>
            </a:r>
            <a:r>
              <a:rPr lang="zh-CN" altLang="en-US"/>
              <a:t>，</a:t>
            </a:r>
            <a:r>
              <a:rPr lang="en-US" altLang="zh-CN" i="1"/>
              <a:t>b</a:t>
            </a:r>
            <a:r>
              <a:rPr lang="en-US" altLang="zh-CN" i="1" baseline="-30000"/>
              <a:t>q</a:t>
            </a:r>
            <a:r>
              <a:rPr lang="zh-CN" altLang="en-US"/>
              <a:t>是</a:t>
            </a:r>
            <a:r>
              <a:rPr lang="en-US" altLang="zh-CN" i="1"/>
              <a:t>W</a:t>
            </a:r>
            <a:r>
              <a:rPr lang="en-US" altLang="zh-CN" i="1" baseline="-25000"/>
              <a:t>d</a:t>
            </a:r>
            <a:r>
              <a:rPr lang="en-US" altLang="zh-CN"/>
              <a:t>(</a:t>
            </a:r>
            <a:r>
              <a:rPr lang="en-US" altLang="zh-CN" i="1"/>
              <a:t>z</a:t>
            </a:r>
            <a:r>
              <a:rPr lang="en-US" altLang="zh-CN"/>
              <a:t>)</a:t>
            </a:r>
            <a:r>
              <a:rPr lang="zh-CN" altLang="en-US"/>
              <a:t>的</a:t>
            </a:r>
            <a:r>
              <a:rPr lang="en-US" altLang="zh-CN" i="1"/>
              <a:t>q</a:t>
            </a:r>
            <a:r>
              <a:rPr lang="zh-CN" altLang="en-US"/>
              <a:t>个不稳定零点；</a:t>
            </a:r>
            <a:r>
              <a:rPr lang="en-US" altLang="zh-CN" i="1"/>
              <a:t>a</a:t>
            </a:r>
            <a:r>
              <a:rPr lang="en-US" altLang="zh-CN" baseline="-30000"/>
              <a:t>1</a:t>
            </a:r>
            <a:r>
              <a:rPr lang="zh-CN" altLang="en-US"/>
              <a:t>，</a:t>
            </a:r>
            <a:r>
              <a:rPr lang="en-US" altLang="zh-CN" i="1"/>
              <a:t>a</a:t>
            </a:r>
            <a:r>
              <a:rPr lang="en-US" altLang="zh-CN" baseline="-30000"/>
              <a:t>2</a:t>
            </a:r>
            <a:r>
              <a:rPr lang="zh-CN" altLang="en-US"/>
              <a:t>，</a:t>
            </a:r>
            <a:r>
              <a:rPr lang="en-US" altLang="zh-CN"/>
              <a:t>…</a:t>
            </a:r>
            <a:r>
              <a:rPr lang="zh-CN" altLang="en-US"/>
              <a:t>，</a:t>
            </a:r>
            <a:r>
              <a:rPr lang="en-US" altLang="zh-CN" i="1"/>
              <a:t>a</a:t>
            </a:r>
            <a:r>
              <a:rPr lang="en-US" altLang="zh-CN" i="1" baseline="-30000"/>
              <a:t>p</a:t>
            </a:r>
            <a:r>
              <a:rPr lang="zh-CN" altLang="en-US"/>
              <a:t>是</a:t>
            </a:r>
            <a:r>
              <a:rPr lang="en-US" altLang="zh-CN" i="1"/>
              <a:t>W</a:t>
            </a:r>
            <a:r>
              <a:rPr lang="en-US" altLang="zh-CN" i="1" baseline="-25000"/>
              <a:t>d</a:t>
            </a:r>
            <a:r>
              <a:rPr lang="en-US" altLang="zh-CN"/>
              <a:t>(</a:t>
            </a:r>
            <a:r>
              <a:rPr lang="en-US" altLang="zh-CN" i="1"/>
              <a:t>z</a:t>
            </a:r>
            <a:r>
              <a:rPr lang="en-US" altLang="zh-CN"/>
              <a:t>)</a:t>
            </a:r>
            <a:r>
              <a:rPr lang="zh-CN" altLang="en-US"/>
              <a:t>的</a:t>
            </a:r>
            <a:r>
              <a:rPr lang="en-US" altLang="zh-CN" i="1"/>
              <a:t>p</a:t>
            </a:r>
            <a:r>
              <a:rPr lang="zh-CN" altLang="en-US"/>
              <a:t>个不稳定极点； </a:t>
            </a:r>
            <a:r>
              <a:rPr lang="en-US" altLang="zh-CN" i="1"/>
              <a:t>W</a:t>
            </a:r>
            <a:r>
              <a:rPr lang="en-US" altLang="zh-CN" i="1" baseline="-25000"/>
              <a:t>d</a:t>
            </a:r>
            <a:r>
              <a:rPr lang="en-US" altLang="zh-CN" i="1"/>
              <a:t>’</a:t>
            </a:r>
            <a:r>
              <a:rPr lang="en-US" altLang="zh-CN"/>
              <a:t>(</a:t>
            </a:r>
            <a:r>
              <a:rPr lang="en-US" altLang="zh-CN" i="1"/>
              <a:t>z</a:t>
            </a:r>
            <a:r>
              <a:rPr lang="en-US" altLang="zh-CN"/>
              <a:t>)</a:t>
            </a:r>
            <a:r>
              <a:rPr lang="zh-CN" altLang="en-US"/>
              <a:t>是</a:t>
            </a:r>
            <a:r>
              <a:rPr lang="en-US" altLang="zh-CN" i="1"/>
              <a:t>W</a:t>
            </a:r>
            <a:r>
              <a:rPr lang="en-US" altLang="zh-CN" i="1" baseline="-25000"/>
              <a:t>d</a:t>
            </a:r>
            <a:r>
              <a:rPr lang="en-US" altLang="zh-CN"/>
              <a:t>(</a:t>
            </a:r>
            <a:r>
              <a:rPr lang="en-US" altLang="zh-CN" i="1"/>
              <a:t>z</a:t>
            </a:r>
            <a:r>
              <a:rPr lang="en-US" altLang="zh-CN"/>
              <a:t>)</a:t>
            </a:r>
            <a:r>
              <a:rPr lang="zh-CN" altLang="en-US"/>
              <a:t>中不包含</a:t>
            </a:r>
            <a:r>
              <a:rPr lang="en-US" altLang="zh-CN" i="1"/>
              <a:t>Z</a:t>
            </a:r>
            <a:r>
              <a:rPr lang="zh-CN" altLang="en-US"/>
              <a:t>平面单位圆外或圆上的极、零点时的部分；</a:t>
            </a:r>
            <a:r>
              <a:rPr lang="en-US" altLang="zh-CN" i="1"/>
              <a:t>z</a:t>
            </a:r>
            <a:r>
              <a:rPr lang="en-US" altLang="zh-CN" i="1" baseline="30000"/>
              <a:t>-L</a:t>
            </a:r>
            <a:r>
              <a:rPr lang="zh-CN" altLang="en-US"/>
              <a:t>为</a:t>
            </a:r>
            <a:r>
              <a:rPr lang="en-US" altLang="zh-CN" i="1"/>
              <a:t>W</a:t>
            </a:r>
            <a:r>
              <a:rPr lang="en-US" altLang="zh-CN" i="1" baseline="-25000"/>
              <a:t>d</a:t>
            </a:r>
            <a:r>
              <a:rPr lang="en-US" altLang="zh-CN"/>
              <a:t>(</a:t>
            </a:r>
            <a:r>
              <a:rPr lang="en-US" altLang="zh-CN" i="1"/>
              <a:t>z</a:t>
            </a:r>
            <a:r>
              <a:rPr lang="en-US" altLang="zh-CN"/>
              <a:t>)</a:t>
            </a:r>
            <a:r>
              <a:rPr lang="zh-CN" altLang="en-US"/>
              <a:t>中含有的纯滞后环节。 </a:t>
            </a:r>
          </a:p>
        </p:txBody>
      </p:sp>
      <p:graphicFrame>
        <p:nvGraphicFramePr>
          <p:cNvPr id="27650" name="Object 10"/>
          <p:cNvGraphicFramePr>
            <a:graphicFrameLocks noChangeAspect="1"/>
          </p:cNvGraphicFramePr>
          <p:nvPr/>
        </p:nvGraphicFramePr>
        <p:xfrm>
          <a:off x="1116013" y="2132013"/>
          <a:ext cx="6719887" cy="1681162"/>
        </p:xfrm>
        <a:graphic>
          <a:graphicData uri="http://schemas.openxmlformats.org/presentationml/2006/ole">
            <mc:AlternateContent xmlns:mc="http://schemas.openxmlformats.org/markup-compatibility/2006">
              <mc:Choice xmlns:v="urn:schemas-microsoft-com:vml" Requires="v">
                <p:oleObj spid="_x0000_s27663" name="Equation" r:id="rId3" imgW="3898900" imgH="876300" progId="Equation.DSMT4">
                  <p:embed/>
                </p:oleObj>
              </mc:Choice>
              <mc:Fallback>
                <p:oleObj name="Equation" r:id="rId3" imgW="3898900" imgH="8763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132013"/>
                        <a:ext cx="6719887" cy="168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11"/>
          <p:cNvSpPr>
            <a:spLocks noChangeArrowheads="1"/>
          </p:cNvSpPr>
          <p:nvPr/>
        </p:nvSpPr>
        <p:spPr bwMode="auto">
          <a:xfrm>
            <a:off x="685800" y="1258888"/>
            <a:ext cx="7773988" cy="4402137"/>
          </a:xfrm>
          <a:prstGeom prst="rect">
            <a:avLst/>
          </a:prstGeom>
          <a:noFill/>
          <a:ln w="9525">
            <a:noFill/>
            <a:miter lim="800000"/>
            <a:headEnd/>
            <a:tailEnd/>
          </a:ln>
        </p:spPr>
        <p:txBody>
          <a:bodyPr/>
          <a:lstStyle/>
          <a:p>
            <a:pPr marL="342900" indent="-342900">
              <a:lnSpc>
                <a:spcPct val="130000"/>
              </a:lnSpc>
              <a:spcBef>
                <a:spcPct val="20000"/>
              </a:spcBef>
            </a:pPr>
            <a:r>
              <a:rPr lang="en-US" altLang="zh-CN">
                <a:latin typeface="宋体" pitchFamily="2" charset="-122"/>
              </a:rPr>
              <a:t>    </a:t>
            </a:r>
            <a:r>
              <a:rPr lang="zh-CN" altLang="en-US">
                <a:latin typeface="宋体" pitchFamily="2" charset="-122"/>
              </a:rPr>
              <a:t>为避免发生</a:t>
            </a:r>
            <a:r>
              <a:rPr lang="en-US" altLang="zh-CN" i="1"/>
              <a:t>D</a:t>
            </a:r>
            <a:r>
              <a:rPr lang="en-US" altLang="zh-CN"/>
              <a:t>(</a:t>
            </a:r>
            <a:r>
              <a:rPr lang="en-US" altLang="zh-CN" i="1"/>
              <a:t>z</a:t>
            </a:r>
            <a:r>
              <a:rPr lang="en-US" altLang="zh-CN"/>
              <a:t>)</a:t>
            </a:r>
            <a:r>
              <a:rPr lang="zh-CN" altLang="en-US">
                <a:latin typeface="宋体" pitchFamily="2" charset="-122"/>
              </a:rPr>
              <a:t>与</a:t>
            </a:r>
            <a:r>
              <a:rPr lang="en-US" altLang="zh-CN" i="1"/>
              <a:t>W</a:t>
            </a:r>
            <a:r>
              <a:rPr lang="en-US" altLang="zh-CN" i="1" baseline="-25000"/>
              <a:t>d</a:t>
            </a:r>
            <a:r>
              <a:rPr lang="en-US" altLang="zh-CN"/>
              <a:t>(</a:t>
            </a:r>
            <a:r>
              <a:rPr lang="en-US" altLang="zh-CN" i="1"/>
              <a:t>z</a:t>
            </a:r>
            <a:r>
              <a:rPr lang="en-US" altLang="zh-CN"/>
              <a:t>)</a:t>
            </a:r>
            <a:r>
              <a:rPr lang="zh-CN" altLang="en-US">
                <a:latin typeface="宋体" pitchFamily="2" charset="-122"/>
              </a:rPr>
              <a:t>的不稳定零极点对消，应满足如下稳定性条件：</a:t>
            </a:r>
            <a:r>
              <a:rPr lang="zh-CN" altLang="en-US"/>
              <a:t> </a:t>
            </a:r>
          </a:p>
          <a:p>
            <a:pPr marL="342900" indent="-342900" algn="just">
              <a:lnSpc>
                <a:spcPct val="130000"/>
              </a:lnSpc>
              <a:spcBef>
                <a:spcPct val="20000"/>
              </a:spcBef>
            </a:pPr>
            <a:r>
              <a:rPr lang="en-US" altLang="zh-CN">
                <a:solidFill>
                  <a:srgbClr val="BE2C14"/>
                </a:solidFill>
              </a:rPr>
              <a:t>1</a:t>
            </a:r>
            <a:r>
              <a:rPr lang="zh-CN" altLang="en-US">
                <a:solidFill>
                  <a:srgbClr val="BE2C14"/>
                </a:solidFill>
                <a:latin typeface="宋体" pitchFamily="2" charset="-122"/>
              </a:rPr>
              <a:t>．</a:t>
            </a:r>
            <a:r>
              <a:rPr lang="en-US" altLang="zh-CN" i="1">
                <a:solidFill>
                  <a:srgbClr val="BE2C14"/>
                </a:solidFill>
              </a:rPr>
              <a:t>W</a:t>
            </a:r>
            <a:r>
              <a:rPr lang="en-US" altLang="zh-CN" i="1" baseline="-25000">
                <a:solidFill>
                  <a:srgbClr val="BE2C14"/>
                </a:solidFill>
              </a:rPr>
              <a:t>e</a:t>
            </a:r>
            <a:r>
              <a:rPr lang="en-US" altLang="zh-CN">
                <a:solidFill>
                  <a:srgbClr val="BE2C14"/>
                </a:solidFill>
              </a:rPr>
              <a:t>(</a:t>
            </a:r>
            <a:r>
              <a:rPr lang="en-US" altLang="zh-CN" i="1">
                <a:solidFill>
                  <a:srgbClr val="BE2C14"/>
                </a:solidFill>
              </a:rPr>
              <a:t>z</a:t>
            </a:r>
            <a:r>
              <a:rPr lang="en-US" altLang="zh-CN">
                <a:solidFill>
                  <a:srgbClr val="BE2C14"/>
                </a:solidFill>
              </a:rPr>
              <a:t>)</a:t>
            </a:r>
            <a:r>
              <a:rPr lang="zh-CN" altLang="en-US">
                <a:solidFill>
                  <a:srgbClr val="BE2C14"/>
                </a:solidFill>
              </a:rPr>
              <a:t>的零点应包含</a:t>
            </a:r>
            <a:r>
              <a:rPr lang="en-US" altLang="zh-CN" i="1">
                <a:solidFill>
                  <a:srgbClr val="BE2C14"/>
                </a:solidFill>
              </a:rPr>
              <a:t>W</a:t>
            </a:r>
            <a:r>
              <a:rPr lang="en-US" altLang="zh-CN" i="1" baseline="-25000">
                <a:solidFill>
                  <a:srgbClr val="BE2C14"/>
                </a:solidFill>
              </a:rPr>
              <a:t>d</a:t>
            </a:r>
            <a:r>
              <a:rPr lang="en-US" altLang="zh-CN">
                <a:solidFill>
                  <a:srgbClr val="BE2C14"/>
                </a:solidFill>
              </a:rPr>
              <a:t>(</a:t>
            </a:r>
            <a:r>
              <a:rPr lang="en-US" altLang="zh-CN" i="1">
                <a:solidFill>
                  <a:srgbClr val="BE2C14"/>
                </a:solidFill>
              </a:rPr>
              <a:t>z</a:t>
            </a:r>
            <a:r>
              <a:rPr lang="en-US" altLang="zh-CN">
                <a:solidFill>
                  <a:srgbClr val="BE2C14"/>
                </a:solidFill>
              </a:rPr>
              <a:t>)</a:t>
            </a:r>
            <a:r>
              <a:rPr lang="zh-CN" altLang="en-US">
                <a:solidFill>
                  <a:srgbClr val="BE2C14"/>
                </a:solidFill>
              </a:rPr>
              <a:t>中全部不稳定的</a:t>
            </a:r>
            <a:r>
              <a:rPr lang="zh-CN" altLang="en-US">
                <a:solidFill>
                  <a:srgbClr val="0033CC"/>
                </a:solidFill>
              </a:rPr>
              <a:t>极点</a:t>
            </a:r>
          </a:p>
          <a:p>
            <a:pPr marL="342900" indent="-342900" algn="just">
              <a:lnSpc>
                <a:spcPct val="130000"/>
              </a:lnSpc>
              <a:spcBef>
                <a:spcPct val="20000"/>
              </a:spcBef>
            </a:pPr>
            <a:endParaRPr lang="zh-CN" altLang="en-US"/>
          </a:p>
          <a:p>
            <a:pPr marL="342900" indent="-342900">
              <a:lnSpc>
                <a:spcPct val="130000"/>
              </a:lnSpc>
              <a:spcBef>
                <a:spcPct val="20000"/>
              </a:spcBef>
            </a:pPr>
            <a:r>
              <a:rPr lang="zh-CN" altLang="en-US">
                <a:latin typeface="宋体" pitchFamily="2" charset="-122"/>
              </a:rPr>
              <a:t>    </a:t>
            </a:r>
          </a:p>
          <a:p>
            <a:pPr marL="342900" indent="-342900">
              <a:lnSpc>
                <a:spcPct val="130000"/>
              </a:lnSpc>
              <a:spcBef>
                <a:spcPct val="20000"/>
              </a:spcBef>
            </a:pPr>
            <a:r>
              <a:rPr lang="zh-CN" altLang="en-US">
                <a:latin typeface="宋体" pitchFamily="2" charset="-122"/>
              </a:rPr>
              <a:t>    其中，</a:t>
            </a:r>
            <a:r>
              <a:rPr lang="en-US" altLang="zh-CN" i="1"/>
              <a:t>F</a:t>
            </a:r>
            <a:r>
              <a:rPr lang="en-US" altLang="zh-CN" baseline="-30000"/>
              <a:t>1</a:t>
            </a:r>
            <a:r>
              <a:rPr lang="en-US" altLang="zh-CN"/>
              <a:t>(</a:t>
            </a:r>
            <a:r>
              <a:rPr lang="en-US" altLang="zh-CN" i="1"/>
              <a:t>z</a:t>
            </a:r>
            <a:r>
              <a:rPr lang="en-US" altLang="zh-CN"/>
              <a:t>) </a:t>
            </a:r>
            <a:r>
              <a:rPr lang="zh-CN" altLang="en-US">
                <a:latin typeface="宋体" pitchFamily="2" charset="-122"/>
              </a:rPr>
              <a:t>是关于</a:t>
            </a:r>
            <a:r>
              <a:rPr lang="en-US" altLang="zh-CN" i="1"/>
              <a:t>z</a:t>
            </a:r>
            <a:r>
              <a:rPr lang="en-US" altLang="zh-CN" i="1" baseline="30000"/>
              <a:t>-1</a:t>
            </a:r>
            <a:r>
              <a:rPr lang="zh-CN" altLang="en-US">
                <a:latin typeface="宋体" pitchFamily="2" charset="-122"/>
              </a:rPr>
              <a:t>的多项式且不包含</a:t>
            </a:r>
            <a:r>
              <a:rPr lang="en-US" altLang="zh-CN" i="1"/>
              <a:t>W</a:t>
            </a:r>
            <a:r>
              <a:rPr lang="en-US" altLang="zh-CN" i="1" baseline="-25000"/>
              <a:t>d</a:t>
            </a:r>
            <a:r>
              <a:rPr lang="en-US" altLang="zh-CN"/>
              <a:t>(</a:t>
            </a:r>
            <a:r>
              <a:rPr lang="en-US" altLang="zh-CN" i="1"/>
              <a:t>z</a:t>
            </a:r>
            <a:r>
              <a:rPr lang="en-US" altLang="zh-CN"/>
              <a:t>)</a:t>
            </a:r>
            <a:r>
              <a:rPr lang="zh-CN" altLang="en-US">
                <a:latin typeface="宋体" pitchFamily="2" charset="-122"/>
              </a:rPr>
              <a:t>中的不稳定极点</a:t>
            </a:r>
            <a:r>
              <a:rPr lang="en-US" altLang="zh-CN" i="1"/>
              <a:t>a</a:t>
            </a:r>
            <a:r>
              <a:rPr lang="en-US" altLang="zh-CN" i="1" baseline="-30000"/>
              <a:t>j</a:t>
            </a:r>
            <a:r>
              <a:rPr lang="zh-CN" altLang="en-US">
                <a:latin typeface="宋体" pitchFamily="2" charset="-122"/>
              </a:rPr>
              <a:t>（</a:t>
            </a:r>
            <a:r>
              <a:rPr lang="zh-CN" altLang="en-US">
                <a:solidFill>
                  <a:srgbClr val="FF0000"/>
                </a:solidFill>
                <a:latin typeface="宋体" pitchFamily="2" charset="-122"/>
              </a:rPr>
              <a:t>除（</a:t>
            </a:r>
            <a:r>
              <a:rPr lang="en-US" altLang="zh-CN">
                <a:solidFill>
                  <a:srgbClr val="FF0000"/>
                </a:solidFill>
              </a:rPr>
              <a:t>1</a:t>
            </a:r>
            <a:r>
              <a:rPr lang="zh-CN" altLang="en-US">
                <a:solidFill>
                  <a:srgbClr val="FF0000"/>
                </a:solidFill>
                <a:latin typeface="宋体" pitchFamily="2" charset="-122"/>
              </a:rPr>
              <a:t>，</a:t>
            </a:r>
            <a:r>
              <a:rPr lang="en-US" altLang="zh-CN" i="1">
                <a:solidFill>
                  <a:srgbClr val="FF0000"/>
                </a:solidFill>
              </a:rPr>
              <a:t>j0</a:t>
            </a:r>
            <a:r>
              <a:rPr lang="zh-CN" altLang="en-US">
                <a:solidFill>
                  <a:srgbClr val="FF0000"/>
                </a:solidFill>
                <a:latin typeface="宋体" pitchFamily="2" charset="-122"/>
              </a:rPr>
              <a:t>）</a:t>
            </a:r>
            <a:r>
              <a:rPr lang="zh-CN" altLang="en-US">
                <a:latin typeface="宋体" pitchFamily="2" charset="-122"/>
              </a:rPr>
              <a:t>外）。</a:t>
            </a:r>
            <a:endParaRPr lang="zh-CN" altLang="en-US"/>
          </a:p>
        </p:txBody>
      </p:sp>
      <p:graphicFrame>
        <p:nvGraphicFramePr>
          <p:cNvPr id="28674" name="Object 12"/>
          <p:cNvGraphicFramePr>
            <a:graphicFrameLocks noChangeAspect="1"/>
          </p:cNvGraphicFramePr>
          <p:nvPr/>
        </p:nvGraphicFramePr>
        <p:xfrm>
          <a:off x="2411413" y="2997200"/>
          <a:ext cx="3722687" cy="866775"/>
        </p:xfrm>
        <a:graphic>
          <a:graphicData uri="http://schemas.openxmlformats.org/presentationml/2006/ole">
            <mc:AlternateContent xmlns:mc="http://schemas.openxmlformats.org/markup-compatibility/2006">
              <mc:Choice xmlns:v="urn:schemas-microsoft-com:vml" Requires="v">
                <p:oleObj spid="_x0000_s28700" name="Equation" r:id="rId3" imgW="1727200" imgH="469900" progId="Equation.DSMT4">
                  <p:embed/>
                </p:oleObj>
              </mc:Choice>
              <mc:Fallback>
                <p:oleObj name="Equation" r:id="rId3" imgW="1727200" imgH="4699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997200"/>
                        <a:ext cx="3722687"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13"/>
          <p:cNvGraphicFramePr>
            <a:graphicFrameLocks noChangeAspect="1"/>
          </p:cNvGraphicFramePr>
          <p:nvPr/>
        </p:nvGraphicFramePr>
        <p:xfrm>
          <a:off x="1908175" y="5229225"/>
          <a:ext cx="4464050" cy="693738"/>
        </p:xfrm>
        <a:graphic>
          <a:graphicData uri="http://schemas.openxmlformats.org/presentationml/2006/ole">
            <mc:AlternateContent xmlns:mc="http://schemas.openxmlformats.org/markup-compatibility/2006">
              <mc:Choice xmlns:v="urn:schemas-microsoft-com:vml" Requires="v">
                <p:oleObj spid="_x0000_s28701" name="Equation" r:id="rId5" imgW="2590800" imgH="431800" progId="Equation.DSMT4">
                  <p:embed/>
                </p:oleObj>
              </mc:Choice>
              <mc:Fallback>
                <p:oleObj name="Equation" r:id="rId5" imgW="25908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229225"/>
                        <a:ext cx="4464050" cy="693738"/>
                      </a:xfrm>
                      <a:prstGeom prst="rect">
                        <a:avLst/>
                      </a:prstGeom>
                      <a:solidFill>
                        <a:srgbClr val="B3D002"/>
                      </a:solidFill>
                    </p:spPr>
                  </p:pic>
                </p:oleObj>
              </mc:Fallback>
            </mc:AlternateContent>
          </a:graphicData>
        </a:graphic>
      </p:graphicFrame>
    </p:spTree>
  </p:cSld>
  <p:clrMapOvr>
    <a:masterClrMapping/>
  </p:clrMapOvr>
  <p:transition>
    <p:cover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9"/>
          <p:cNvSpPr>
            <a:spLocks noChangeArrowheads="1"/>
          </p:cNvSpPr>
          <p:nvPr/>
        </p:nvSpPr>
        <p:spPr bwMode="auto">
          <a:xfrm>
            <a:off x="684213" y="1484313"/>
            <a:ext cx="7848600" cy="3749675"/>
          </a:xfrm>
          <a:prstGeom prst="rect">
            <a:avLst/>
          </a:prstGeom>
          <a:noFill/>
          <a:ln w="9525">
            <a:noFill/>
            <a:miter lim="800000"/>
            <a:headEnd/>
            <a:tailEnd/>
          </a:ln>
        </p:spPr>
        <p:txBody>
          <a:bodyPr/>
          <a:lstStyle/>
          <a:p>
            <a:pPr marL="342900" indent="-342900">
              <a:lnSpc>
                <a:spcPct val="130000"/>
              </a:lnSpc>
              <a:spcBef>
                <a:spcPct val="20000"/>
              </a:spcBef>
            </a:pPr>
            <a:r>
              <a:rPr lang="en-US" altLang="zh-CN" dirty="0">
                <a:solidFill>
                  <a:srgbClr val="BE2C14"/>
                </a:solidFill>
              </a:rPr>
              <a:t>2</a:t>
            </a:r>
            <a:r>
              <a:rPr lang="zh-CN" altLang="en-US" dirty="0">
                <a:solidFill>
                  <a:srgbClr val="BE2C14"/>
                </a:solidFill>
              </a:rPr>
              <a:t>．</a:t>
            </a:r>
            <a:r>
              <a:rPr lang="en-US" altLang="zh-CN" i="1" dirty="0">
                <a:solidFill>
                  <a:srgbClr val="BE2C14"/>
                </a:solidFill>
              </a:rPr>
              <a:t>W</a:t>
            </a:r>
            <a:r>
              <a:rPr lang="en-US" altLang="zh-CN" i="1" baseline="-25000" dirty="0">
                <a:solidFill>
                  <a:srgbClr val="BE2C14"/>
                </a:solidFill>
              </a:rPr>
              <a:t>d</a:t>
            </a:r>
            <a:r>
              <a:rPr lang="en-US" altLang="zh-CN" dirty="0">
                <a:solidFill>
                  <a:srgbClr val="BE2C14"/>
                </a:solidFill>
              </a:rPr>
              <a:t>(</a:t>
            </a:r>
            <a:r>
              <a:rPr lang="en-US" altLang="zh-CN" i="1" dirty="0">
                <a:solidFill>
                  <a:srgbClr val="BE2C14"/>
                </a:solidFill>
              </a:rPr>
              <a:t>z</a:t>
            </a:r>
            <a:r>
              <a:rPr lang="en-US" altLang="zh-CN" dirty="0">
                <a:solidFill>
                  <a:srgbClr val="BE2C14"/>
                </a:solidFill>
              </a:rPr>
              <a:t>)</a:t>
            </a:r>
            <a:r>
              <a:rPr lang="zh-CN" altLang="en-US" dirty="0">
                <a:solidFill>
                  <a:srgbClr val="BE2C14"/>
                </a:solidFill>
              </a:rPr>
              <a:t>在单位圆上或圆外的</a:t>
            </a:r>
            <a:r>
              <a:rPr lang="zh-CN" altLang="en-US" dirty="0">
                <a:solidFill>
                  <a:srgbClr val="0033CC"/>
                </a:solidFill>
              </a:rPr>
              <a:t>零点</a:t>
            </a:r>
            <a:r>
              <a:rPr lang="zh-CN" altLang="en-US" dirty="0">
                <a:solidFill>
                  <a:srgbClr val="BE2C14"/>
                </a:solidFill>
              </a:rPr>
              <a:t>应全部包含在 系统闭环传递函数</a:t>
            </a:r>
            <a:r>
              <a:rPr lang="en-US" altLang="zh-CN" i="1" dirty="0">
                <a:solidFill>
                  <a:srgbClr val="BE2C14"/>
                </a:solidFill>
              </a:rPr>
              <a:t>W</a:t>
            </a:r>
            <a:r>
              <a:rPr lang="en-US" altLang="zh-CN" i="1" baseline="-25000" dirty="0">
                <a:solidFill>
                  <a:srgbClr val="BE2C14"/>
                </a:solidFill>
              </a:rPr>
              <a:t>B</a:t>
            </a:r>
            <a:r>
              <a:rPr lang="en-US" altLang="zh-CN" dirty="0">
                <a:solidFill>
                  <a:srgbClr val="BE2C14"/>
                </a:solidFill>
              </a:rPr>
              <a:t>(</a:t>
            </a:r>
            <a:r>
              <a:rPr lang="en-US" altLang="zh-CN" i="1" dirty="0">
                <a:solidFill>
                  <a:srgbClr val="BE2C14"/>
                </a:solidFill>
              </a:rPr>
              <a:t>z</a:t>
            </a:r>
            <a:r>
              <a:rPr lang="en-US" altLang="zh-CN" dirty="0">
                <a:solidFill>
                  <a:srgbClr val="BE2C14"/>
                </a:solidFill>
              </a:rPr>
              <a:t>)</a:t>
            </a:r>
            <a:r>
              <a:rPr lang="zh-CN" altLang="en-US" dirty="0">
                <a:solidFill>
                  <a:srgbClr val="BE2C14"/>
                </a:solidFill>
              </a:rPr>
              <a:t>的零点中</a:t>
            </a:r>
            <a:endParaRPr lang="zh-CN" altLang="en-US" dirty="0"/>
          </a:p>
          <a:p>
            <a:pPr marL="342900" indent="-342900">
              <a:lnSpc>
                <a:spcPct val="130000"/>
              </a:lnSpc>
              <a:spcBef>
                <a:spcPct val="20000"/>
              </a:spcBef>
            </a:pPr>
            <a:endParaRPr lang="zh-CN" altLang="en-US" dirty="0"/>
          </a:p>
          <a:p>
            <a:pPr marL="342900" indent="-342900">
              <a:lnSpc>
                <a:spcPct val="130000"/>
              </a:lnSpc>
              <a:spcBef>
                <a:spcPct val="20000"/>
              </a:spcBef>
            </a:pPr>
            <a:endParaRPr lang="zh-CN" altLang="en-US" dirty="0"/>
          </a:p>
          <a:p>
            <a:pPr marL="342900" indent="-342900">
              <a:lnSpc>
                <a:spcPct val="130000"/>
              </a:lnSpc>
              <a:spcBef>
                <a:spcPct val="20000"/>
              </a:spcBef>
            </a:pPr>
            <a:r>
              <a:rPr lang="zh-CN" altLang="en-US" dirty="0"/>
              <a:t>        其中，        是关于</a:t>
            </a:r>
            <a:r>
              <a:rPr lang="en-US" altLang="zh-CN" i="1" dirty="0"/>
              <a:t>z</a:t>
            </a:r>
            <a:r>
              <a:rPr lang="en-US" altLang="zh-CN" i="1" baseline="30000" dirty="0"/>
              <a:t>-1</a:t>
            </a:r>
            <a:r>
              <a:rPr lang="zh-CN" altLang="en-US" dirty="0"/>
              <a:t>的多项式，且不包含</a:t>
            </a:r>
            <a:r>
              <a:rPr lang="en-US" altLang="zh-CN" i="1" dirty="0"/>
              <a:t>W</a:t>
            </a:r>
            <a:r>
              <a:rPr lang="en-US" altLang="zh-CN" i="1" baseline="-25000" dirty="0"/>
              <a:t>d</a:t>
            </a:r>
            <a:r>
              <a:rPr lang="en-US" altLang="zh-CN" dirty="0"/>
              <a:t>(</a:t>
            </a:r>
            <a:r>
              <a:rPr lang="en-US" altLang="zh-CN" i="1" dirty="0"/>
              <a:t>z</a:t>
            </a:r>
            <a:r>
              <a:rPr lang="en-US" altLang="zh-CN" dirty="0"/>
              <a:t>)</a:t>
            </a:r>
            <a:r>
              <a:rPr lang="zh-CN" altLang="en-US" dirty="0"/>
              <a:t>中的不稳定零点</a:t>
            </a:r>
            <a:r>
              <a:rPr lang="en-US" altLang="zh-CN" i="1" dirty="0"/>
              <a:t>b</a:t>
            </a:r>
            <a:r>
              <a:rPr lang="en-US" altLang="zh-CN" i="1" baseline="-30000" dirty="0"/>
              <a:t>i</a:t>
            </a:r>
            <a:r>
              <a:rPr lang="zh-CN" altLang="en-US" dirty="0"/>
              <a:t>。</a:t>
            </a:r>
          </a:p>
          <a:p>
            <a:pPr marL="342900" indent="-342900">
              <a:lnSpc>
                <a:spcPct val="130000"/>
              </a:lnSpc>
              <a:spcBef>
                <a:spcPct val="20000"/>
              </a:spcBef>
            </a:pPr>
            <a:endParaRPr lang="en-US" altLang="zh-CN" dirty="0"/>
          </a:p>
        </p:txBody>
      </p:sp>
      <p:graphicFrame>
        <p:nvGraphicFramePr>
          <p:cNvPr id="29698" name="Object 10"/>
          <p:cNvGraphicFramePr>
            <a:graphicFrameLocks noChangeAspect="1"/>
          </p:cNvGraphicFramePr>
          <p:nvPr/>
        </p:nvGraphicFramePr>
        <p:xfrm>
          <a:off x="1763713" y="2555875"/>
          <a:ext cx="4160837" cy="990600"/>
        </p:xfrm>
        <a:graphic>
          <a:graphicData uri="http://schemas.openxmlformats.org/presentationml/2006/ole">
            <mc:AlternateContent xmlns:mc="http://schemas.openxmlformats.org/markup-compatibility/2006">
              <mc:Choice xmlns:v="urn:schemas-microsoft-com:vml" Requires="v">
                <p:oleObj spid="_x0000_s29737" name="Equation" r:id="rId3" imgW="1726451" imgH="444307" progId="Equation.DSMT4">
                  <p:embed/>
                </p:oleObj>
              </mc:Choice>
              <mc:Fallback>
                <p:oleObj name="Equation" r:id="rId3" imgW="1726451" imgH="444307"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555875"/>
                        <a:ext cx="416083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1"/>
          <p:cNvGraphicFramePr>
            <a:graphicFrameLocks noChangeAspect="1"/>
          </p:cNvGraphicFramePr>
          <p:nvPr/>
        </p:nvGraphicFramePr>
        <p:xfrm>
          <a:off x="2092325" y="3721100"/>
          <a:ext cx="881063" cy="430213"/>
        </p:xfrm>
        <a:graphic>
          <a:graphicData uri="http://schemas.openxmlformats.org/presentationml/2006/ole">
            <mc:AlternateContent xmlns:mc="http://schemas.openxmlformats.org/markup-compatibility/2006">
              <mc:Choice xmlns:v="urn:schemas-microsoft-com:vml" Requires="v">
                <p:oleObj spid="_x0000_s29738" r:id="rId5" imgW="393359" imgH="215713" progId="Equation.DSMT4">
                  <p:embed/>
                </p:oleObj>
              </mc:Choice>
              <mc:Fallback>
                <p:oleObj r:id="rId5" imgW="393359" imgH="215713"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3721100"/>
                        <a:ext cx="881063"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3"/>
          <p:cNvGraphicFramePr>
            <a:graphicFrameLocks noChangeAspect="1"/>
          </p:cNvGraphicFramePr>
          <p:nvPr/>
        </p:nvGraphicFramePr>
        <p:xfrm>
          <a:off x="3059113" y="4946650"/>
          <a:ext cx="2233612" cy="752475"/>
        </p:xfrm>
        <a:graphic>
          <a:graphicData uri="http://schemas.openxmlformats.org/presentationml/2006/ole">
            <mc:AlternateContent xmlns:mc="http://schemas.openxmlformats.org/markup-compatibility/2006">
              <mc:Choice xmlns:v="urn:schemas-microsoft-com:vml" Requires="v">
                <p:oleObj spid="_x0000_s29739" name="Equation" r:id="rId7" imgW="1193800" imgH="431800" progId="Equation.DSMT4">
                  <p:embed/>
                </p:oleObj>
              </mc:Choice>
              <mc:Fallback>
                <p:oleObj name="Equation" r:id="rId7" imgW="1193800" imgH="4318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4946650"/>
                        <a:ext cx="2233612" cy="752475"/>
                      </a:xfrm>
                      <a:prstGeom prst="rect">
                        <a:avLst/>
                      </a:prstGeom>
                      <a:solidFill>
                        <a:srgbClr val="B3D002"/>
                      </a:solidFill>
                    </p:spPr>
                  </p:pic>
                </p:oleObj>
              </mc:Fallback>
            </mc:AlternateContent>
          </a:graphicData>
        </a:graphic>
      </p:graphicFrame>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Text Box 32"/>
          <p:cNvSpPr txBox="1">
            <a:spLocks noChangeArrowheads="1"/>
          </p:cNvSpPr>
          <p:nvPr/>
        </p:nvSpPr>
        <p:spPr bwMode="auto">
          <a:xfrm>
            <a:off x="468313" y="4076700"/>
            <a:ext cx="8235950" cy="1735138"/>
          </a:xfrm>
          <a:prstGeom prst="rect">
            <a:avLst/>
          </a:prstGeom>
          <a:noFill/>
          <a:ln w="9525">
            <a:noFill/>
            <a:miter lim="800000"/>
            <a:headEnd/>
            <a:tailEnd/>
          </a:ln>
        </p:spPr>
        <p:txBody>
          <a:bodyPr>
            <a:spAutoFit/>
          </a:bodyPr>
          <a:lstStyle/>
          <a:p>
            <a:pPr algn="just">
              <a:lnSpc>
                <a:spcPct val="150000"/>
              </a:lnSpc>
              <a:spcBef>
                <a:spcPct val="50000"/>
              </a:spcBef>
            </a:pPr>
            <a:r>
              <a:rPr kumimoji="0" lang="zh-CN" altLang="en-US">
                <a:solidFill>
                  <a:srgbClr val="0033CC"/>
                </a:solidFill>
                <a:latin typeface="Arial" charset="0"/>
              </a:rPr>
              <a:t>离散化设计方法</a:t>
            </a:r>
            <a:r>
              <a:rPr kumimoji="0" lang="en-US" altLang="zh-CN">
                <a:solidFill>
                  <a:srgbClr val="000000"/>
                </a:solidFill>
                <a:latin typeface="Arial" charset="0"/>
              </a:rPr>
              <a:t>——</a:t>
            </a:r>
            <a:r>
              <a:rPr kumimoji="0" lang="zh-CN" altLang="en-US">
                <a:solidFill>
                  <a:srgbClr val="000000"/>
                </a:solidFill>
                <a:latin typeface="Arial" charset="0"/>
              </a:rPr>
              <a:t>把连续部分离散化，把整个系统变成离散化系统，直接设计数字控制器</a:t>
            </a:r>
            <a:r>
              <a:rPr kumimoji="0" lang="en-US" altLang="zh-CN" i="1">
                <a:solidFill>
                  <a:srgbClr val="000000"/>
                </a:solidFill>
                <a:latin typeface="Arial" charset="0"/>
              </a:rPr>
              <a:t>D</a:t>
            </a:r>
            <a:r>
              <a:rPr kumimoji="0" lang="en-US" altLang="zh-CN">
                <a:solidFill>
                  <a:srgbClr val="000000"/>
                </a:solidFill>
                <a:latin typeface="Arial" charset="0"/>
              </a:rPr>
              <a:t>(</a:t>
            </a:r>
            <a:r>
              <a:rPr kumimoji="0" lang="en-US" altLang="zh-CN" i="1">
                <a:solidFill>
                  <a:srgbClr val="000000"/>
                </a:solidFill>
                <a:latin typeface="Arial" charset="0"/>
              </a:rPr>
              <a:t>z</a:t>
            </a:r>
            <a:r>
              <a:rPr kumimoji="0" lang="en-US" altLang="zh-CN">
                <a:solidFill>
                  <a:srgbClr val="000000"/>
                </a:solidFill>
                <a:latin typeface="Arial" charset="0"/>
              </a:rPr>
              <a:t>)——</a:t>
            </a:r>
            <a:r>
              <a:rPr kumimoji="0" lang="zh-CN" altLang="en-US">
                <a:solidFill>
                  <a:srgbClr val="0033CC"/>
                </a:solidFill>
                <a:latin typeface="Arial" charset="0"/>
              </a:rPr>
              <a:t>直接数字控制设计方法</a:t>
            </a:r>
          </a:p>
        </p:txBody>
      </p:sp>
      <p:grpSp>
        <p:nvGrpSpPr>
          <p:cNvPr id="1039" name="Group 33"/>
          <p:cNvGrpSpPr>
            <a:grpSpLocks/>
          </p:cNvGrpSpPr>
          <p:nvPr/>
        </p:nvGrpSpPr>
        <p:grpSpPr bwMode="auto">
          <a:xfrm>
            <a:off x="971550" y="1760538"/>
            <a:ext cx="7483475" cy="2016125"/>
            <a:chOff x="703" y="536"/>
            <a:chExt cx="4714" cy="1270"/>
          </a:xfrm>
        </p:grpSpPr>
        <p:grpSp>
          <p:nvGrpSpPr>
            <p:cNvPr id="1042" name="Group 34"/>
            <p:cNvGrpSpPr>
              <a:grpSpLocks/>
            </p:cNvGrpSpPr>
            <p:nvPr/>
          </p:nvGrpSpPr>
          <p:grpSpPr bwMode="auto">
            <a:xfrm>
              <a:off x="703" y="709"/>
              <a:ext cx="4714" cy="1097"/>
              <a:chOff x="584" y="1298"/>
              <a:chExt cx="4714" cy="1097"/>
            </a:xfrm>
          </p:grpSpPr>
          <p:sp>
            <p:nvSpPr>
              <p:cNvPr id="1047" name="Text Box 35"/>
              <p:cNvSpPr txBox="1">
                <a:spLocks noChangeArrowheads="1"/>
              </p:cNvSpPr>
              <p:nvPr/>
            </p:nvSpPr>
            <p:spPr bwMode="auto">
              <a:xfrm>
                <a:off x="4704" y="1712"/>
                <a:ext cx="345" cy="359"/>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48" name="Text Box 36"/>
              <p:cNvSpPr txBox="1">
                <a:spLocks noChangeArrowheads="1"/>
              </p:cNvSpPr>
              <p:nvPr/>
            </p:nvSpPr>
            <p:spPr bwMode="auto">
              <a:xfrm>
                <a:off x="3537" y="1328"/>
                <a:ext cx="455" cy="390"/>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49" name="Text Box 37"/>
              <p:cNvSpPr txBox="1">
                <a:spLocks noChangeArrowheads="1"/>
              </p:cNvSpPr>
              <p:nvPr/>
            </p:nvSpPr>
            <p:spPr bwMode="auto">
              <a:xfrm>
                <a:off x="631" y="1298"/>
                <a:ext cx="499" cy="405"/>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50" name="Text Box 38"/>
              <p:cNvSpPr txBox="1">
                <a:spLocks noChangeArrowheads="1"/>
              </p:cNvSpPr>
              <p:nvPr/>
            </p:nvSpPr>
            <p:spPr bwMode="auto">
              <a:xfrm>
                <a:off x="1117" y="1298"/>
                <a:ext cx="488" cy="405"/>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51" name="Text Box 39"/>
              <p:cNvSpPr txBox="1">
                <a:spLocks noChangeArrowheads="1"/>
              </p:cNvSpPr>
              <p:nvPr/>
            </p:nvSpPr>
            <p:spPr bwMode="auto">
              <a:xfrm>
                <a:off x="1006" y="1596"/>
                <a:ext cx="478" cy="633"/>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52" name="Text Box 40"/>
              <p:cNvSpPr txBox="1">
                <a:spLocks noChangeArrowheads="1"/>
              </p:cNvSpPr>
              <p:nvPr/>
            </p:nvSpPr>
            <p:spPr bwMode="auto">
              <a:xfrm>
                <a:off x="4670" y="1298"/>
                <a:ext cx="478" cy="405"/>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1053" name="Text Box 41"/>
              <p:cNvSpPr txBox="1">
                <a:spLocks noChangeArrowheads="1"/>
              </p:cNvSpPr>
              <p:nvPr/>
            </p:nvSpPr>
            <p:spPr bwMode="auto">
              <a:xfrm>
                <a:off x="2154" y="1313"/>
                <a:ext cx="488" cy="390"/>
              </a:xfrm>
              <a:prstGeom prst="rect">
                <a:avLst/>
              </a:prstGeom>
              <a:solidFill>
                <a:srgbClr val="FFFFFF"/>
              </a:solidFill>
              <a:ln w="9525">
                <a:noFill/>
                <a:miter lim="800000"/>
                <a:headEnd/>
                <a:tailEnd/>
              </a:ln>
            </p:spPr>
            <p:txBody>
              <a:bodyPr/>
              <a:lstStyle/>
              <a:p>
                <a:endParaRPr kumimoji="0" lang="zh-CN" altLang="zh-CN" sz="1800" b="0">
                  <a:latin typeface="Arial" charset="0"/>
                </a:endParaRPr>
              </a:p>
            </p:txBody>
          </p:sp>
          <p:sp>
            <p:nvSpPr>
              <p:cNvPr id="8234" name="AutoShape 42"/>
              <p:cNvSpPr>
                <a:spLocks noChangeArrowheads="1"/>
              </p:cNvSpPr>
              <p:nvPr/>
            </p:nvSpPr>
            <p:spPr bwMode="auto">
              <a:xfrm>
                <a:off x="975" y="1610"/>
                <a:ext cx="179" cy="187"/>
              </a:xfrm>
              <a:prstGeom prst="flowChartSummingJunction">
                <a:avLst/>
              </a:prstGeom>
              <a:solidFill>
                <a:srgbClr val="FFFFFF"/>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055" name="Text Box 43"/>
              <p:cNvSpPr txBox="1">
                <a:spLocks noChangeArrowheads="1"/>
              </p:cNvSpPr>
              <p:nvPr/>
            </p:nvSpPr>
            <p:spPr bwMode="auto">
              <a:xfrm>
                <a:off x="1625" y="1498"/>
                <a:ext cx="499" cy="390"/>
              </a:xfrm>
              <a:prstGeom prst="rect">
                <a:avLst/>
              </a:prstGeom>
              <a:solidFill>
                <a:srgbClr val="FFFFFF"/>
              </a:solidFill>
              <a:ln w="9525">
                <a:solidFill>
                  <a:srgbClr val="000000"/>
                </a:solidFill>
                <a:miter lim="800000"/>
                <a:headEnd/>
                <a:tailEnd/>
              </a:ln>
            </p:spPr>
            <p:txBody>
              <a:bodyPr/>
              <a:lstStyle/>
              <a:p>
                <a:endParaRPr kumimoji="0" lang="zh-CN" altLang="zh-CN" sz="1800" b="0">
                  <a:latin typeface="Arial" charset="0"/>
                </a:endParaRPr>
              </a:p>
            </p:txBody>
          </p:sp>
          <p:sp>
            <p:nvSpPr>
              <p:cNvPr id="1056" name="Text Box 44"/>
              <p:cNvSpPr txBox="1">
                <a:spLocks noChangeArrowheads="1"/>
              </p:cNvSpPr>
              <p:nvPr/>
            </p:nvSpPr>
            <p:spPr bwMode="auto">
              <a:xfrm>
                <a:off x="2912" y="1483"/>
                <a:ext cx="581" cy="418"/>
              </a:xfrm>
              <a:prstGeom prst="rect">
                <a:avLst/>
              </a:prstGeom>
              <a:solidFill>
                <a:srgbClr val="FFFFFF"/>
              </a:solidFill>
              <a:ln w="9525">
                <a:solidFill>
                  <a:srgbClr val="000000"/>
                </a:solidFill>
                <a:miter lim="800000"/>
                <a:headEnd/>
                <a:tailEnd/>
              </a:ln>
            </p:spPr>
            <p:txBody>
              <a:bodyPr/>
              <a:lstStyle/>
              <a:p>
                <a:endParaRPr kumimoji="0" lang="zh-CN" altLang="zh-CN" sz="1800" b="0">
                  <a:latin typeface="Arial" charset="0"/>
                </a:endParaRPr>
              </a:p>
            </p:txBody>
          </p:sp>
          <p:sp>
            <p:nvSpPr>
              <p:cNvPr id="1057" name="Text Box 45"/>
              <p:cNvSpPr txBox="1">
                <a:spLocks noChangeArrowheads="1"/>
              </p:cNvSpPr>
              <p:nvPr/>
            </p:nvSpPr>
            <p:spPr bwMode="auto">
              <a:xfrm>
                <a:off x="4014" y="1468"/>
                <a:ext cx="549" cy="418"/>
              </a:xfrm>
              <a:prstGeom prst="rect">
                <a:avLst/>
              </a:prstGeom>
              <a:solidFill>
                <a:srgbClr val="FFFFFF"/>
              </a:solidFill>
              <a:ln w="9525">
                <a:solidFill>
                  <a:srgbClr val="000000"/>
                </a:solidFill>
                <a:miter lim="800000"/>
                <a:headEnd/>
                <a:tailEnd/>
              </a:ln>
            </p:spPr>
            <p:txBody>
              <a:bodyPr/>
              <a:lstStyle/>
              <a:p>
                <a:endParaRPr kumimoji="0" lang="zh-CN" altLang="zh-CN" sz="1800" b="0">
                  <a:latin typeface="Arial" charset="0"/>
                </a:endParaRPr>
              </a:p>
            </p:txBody>
          </p:sp>
          <p:sp>
            <p:nvSpPr>
              <p:cNvPr id="8238" name="Line 46"/>
              <p:cNvSpPr>
                <a:spLocks noChangeShapeType="1"/>
              </p:cNvSpPr>
              <p:nvPr/>
            </p:nvSpPr>
            <p:spPr bwMode="auto">
              <a:xfrm>
                <a:off x="584" y="1706"/>
                <a:ext cx="397"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39" name="Line 47"/>
              <p:cNvSpPr>
                <a:spLocks noChangeShapeType="1"/>
              </p:cNvSpPr>
              <p:nvPr/>
            </p:nvSpPr>
            <p:spPr bwMode="auto">
              <a:xfrm>
                <a:off x="2124" y="1693"/>
                <a:ext cx="217"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0" name="Line 48"/>
              <p:cNvSpPr>
                <a:spLocks noChangeShapeType="1"/>
              </p:cNvSpPr>
              <p:nvPr/>
            </p:nvSpPr>
            <p:spPr bwMode="auto">
              <a:xfrm>
                <a:off x="2334" y="1693"/>
                <a:ext cx="132"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241" name="Line 49"/>
              <p:cNvSpPr>
                <a:spLocks noChangeShapeType="1"/>
              </p:cNvSpPr>
              <p:nvPr/>
            </p:nvSpPr>
            <p:spPr bwMode="auto">
              <a:xfrm>
                <a:off x="2643" y="1693"/>
                <a:ext cx="265"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2" name="Line 50"/>
              <p:cNvSpPr>
                <a:spLocks noChangeShapeType="1"/>
              </p:cNvSpPr>
              <p:nvPr/>
            </p:nvSpPr>
            <p:spPr bwMode="auto">
              <a:xfrm>
                <a:off x="3493" y="1702"/>
                <a:ext cx="529"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3" name="Line 51"/>
              <p:cNvSpPr>
                <a:spLocks noChangeShapeType="1"/>
              </p:cNvSpPr>
              <p:nvPr/>
            </p:nvSpPr>
            <p:spPr bwMode="auto">
              <a:xfrm>
                <a:off x="4563" y="1687"/>
                <a:ext cx="175" cy="0"/>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4" name="Line 52"/>
              <p:cNvSpPr>
                <a:spLocks noChangeShapeType="1"/>
              </p:cNvSpPr>
              <p:nvPr/>
            </p:nvSpPr>
            <p:spPr bwMode="auto">
              <a:xfrm>
                <a:off x="4696" y="1687"/>
                <a:ext cx="397"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245" name="Freeform 53"/>
              <p:cNvSpPr>
                <a:spLocks/>
              </p:cNvSpPr>
              <p:nvPr/>
            </p:nvSpPr>
            <p:spPr bwMode="auto">
              <a:xfrm>
                <a:off x="1066" y="1797"/>
                <a:ext cx="3835" cy="598"/>
              </a:xfrm>
              <a:custGeom>
                <a:avLst/>
                <a:gdLst/>
                <a:ahLst/>
                <a:cxnLst>
                  <a:cxn ang="0">
                    <a:pos x="3835" y="288"/>
                  </a:cxn>
                  <a:cxn ang="0">
                    <a:pos x="3835" y="598"/>
                  </a:cxn>
                  <a:cxn ang="0">
                    <a:pos x="4" y="598"/>
                  </a:cxn>
                  <a:cxn ang="0">
                    <a:pos x="0" y="0"/>
                  </a:cxn>
                </a:cxnLst>
                <a:rect l="0" t="0" r="r" b="b"/>
                <a:pathLst>
                  <a:path w="3835" h="598">
                    <a:moveTo>
                      <a:pt x="3835" y="288"/>
                    </a:moveTo>
                    <a:lnTo>
                      <a:pt x="3835" y="598"/>
                    </a:lnTo>
                    <a:lnTo>
                      <a:pt x="4" y="598"/>
                    </a:lnTo>
                    <a:lnTo>
                      <a:pt x="0" y="0"/>
                    </a:lnTo>
                  </a:path>
                </a:pathLst>
              </a:cu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6" name="Line 54"/>
              <p:cNvSpPr>
                <a:spLocks noChangeShapeType="1"/>
              </p:cNvSpPr>
              <p:nvPr/>
            </p:nvSpPr>
            <p:spPr bwMode="auto">
              <a:xfrm flipV="1">
                <a:off x="1153" y="1678"/>
                <a:ext cx="480" cy="15"/>
              </a:xfrm>
              <a:prstGeom prst="line">
                <a:avLst/>
              </a:prstGeom>
              <a:noFill/>
              <a:ln w="9525">
                <a:solidFill>
                  <a:srgbClr val="000000"/>
                </a:solidFill>
                <a:round/>
                <a:headEnd/>
                <a:tailEnd type="stealth" w="sm" len="med"/>
              </a:ln>
            </p:spPr>
            <p:txBody>
              <a:bodyPr/>
              <a:lstStyle/>
              <a:p>
                <a:pPr>
                  <a:defRPr/>
                </a:pPr>
                <a:endParaRPr lang="zh-CN" altLang="en-US">
                  <a:effectLst>
                    <a:outerShdw blurRad="38100" dist="38100" dir="2700000" algn="tl">
                      <a:srgbClr val="000000">
                        <a:alpha val="43137"/>
                      </a:srgbClr>
                    </a:outerShdw>
                  </a:effectLst>
                </a:endParaRPr>
              </a:p>
            </p:txBody>
          </p:sp>
          <p:sp>
            <p:nvSpPr>
              <p:cNvPr id="8247" name="Line 55"/>
              <p:cNvSpPr>
                <a:spLocks noChangeShapeType="1"/>
              </p:cNvSpPr>
              <p:nvPr/>
            </p:nvSpPr>
            <p:spPr bwMode="auto">
              <a:xfrm flipV="1">
                <a:off x="2455" y="1544"/>
                <a:ext cx="133" cy="15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248" name="Line 56"/>
              <p:cNvSpPr>
                <a:spLocks noChangeShapeType="1"/>
              </p:cNvSpPr>
              <p:nvPr/>
            </p:nvSpPr>
            <p:spPr bwMode="auto">
              <a:xfrm>
                <a:off x="4893" y="1678"/>
                <a:ext cx="0" cy="22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8249" name="Line 57"/>
              <p:cNvSpPr>
                <a:spLocks noChangeShapeType="1"/>
              </p:cNvSpPr>
              <p:nvPr/>
            </p:nvSpPr>
            <p:spPr bwMode="auto">
              <a:xfrm flipV="1">
                <a:off x="4905" y="1933"/>
                <a:ext cx="133" cy="158"/>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27" name="Object 58"/>
              <p:cNvGraphicFramePr>
                <a:graphicFrameLocks noChangeAspect="1"/>
              </p:cNvGraphicFramePr>
              <p:nvPr/>
            </p:nvGraphicFramePr>
            <p:xfrm>
              <a:off x="592" y="1395"/>
              <a:ext cx="370" cy="311"/>
            </p:xfrm>
            <a:graphic>
              <a:graphicData uri="http://schemas.openxmlformats.org/presentationml/2006/ole">
                <mc:AlternateContent xmlns:mc="http://schemas.openxmlformats.org/markup-compatibility/2006">
                  <mc:Choice xmlns:v="urn:schemas-microsoft-com:vml" Requires="v">
                    <p:oleObj spid="_x0000_s1182" name="Equation" r:id="rId3" imgW="304536" imgH="203024" progId="Equation.DSMT4">
                      <p:embed/>
                    </p:oleObj>
                  </mc:Choice>
                  <mc:Fallback>
                    <p:oleObj name="Equation" r:id="rId3" imgW="304536" imgH="203024" progId="Equation.DSMT4">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 y="1395"/>
                            <a:ext cx="37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59"/>
              <p:cNvGraphicFramePr>
                <a:graphicFrameLocks noChangeAspect="1"/>
              </p:cNvGraphicFramePr>
              <p:nvPr/>
            </p:nvGraphicFramePr>
            <p:xfrm>
              <a:off x="1151" y="1366"/>
              <a:ext cx="362" cy="303"/>
            </p:xfrm>
            <a:graphic>
              <a:graphicData uri="http://schemas.openxmlformats.org/presentationml/2006/ole">
                <mc:AlternateContent xmlns:mc="http://schemas.openxmlformats.org/markup-compatibility/2006">
                  <mc:Choice xmlns:v="urn:schemas-microsoft-com:vml" Requires="v">
                    <p:oleObj spid="_x0000_s1183" name="Equation" r:id="rId5" imgW="304536" imgH="203024" progId="Equation.DSMT4">
                      <p:embed/>
                    </p:oleObj>
                  </mc:Choice>
                  <mc:Fallback>
                    <p:oleObj name="Equation" r:id="rId5" imgW="304536" imgH="203024" progId="Equation.DSMT4">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 y="1366"/>
                            <a:ext cx="362"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60"/>
              <p:cNvGraphicFramePr>
                <a:graphicFrameLocks noChangeAspect="1"/>
              </p:cNvGraphicFramePr>
              <p:nvPr/>
            </p:nvGraphicFramePr>
            <p:xfrm>
              <a:off x="1146" y="1813"/>
              <a:ext cx="265" cy="319"/>
            </p:xfrm>
            <a:graphic>
              <a:graphicData uri="http://schemas.openxmlformats.org/presentationml/2006/ole">
                <mc:AlternateContent xmlns:mc="http://schemas.openxmlformats.org/markup-compatibility/2006">
                  <mc:Choice xmlns:v="urn:schemas-microsoft-com:vml" Requires="v">
                    <p:oleObj spid="_x0000_s1184" name="公式" r:id="rId7" imgW="317225" imgH="304536" progId="Equation.3">
                      <p:embed/>
                    </p:oleObj>
                  </mc:Choice>
                  <mc:Fallback>
                    <p:oleObj name="公式" r:id="rId7" imgW="317225" imgH="304536" progId="Equation.3">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6" y="1813"/>
                            <a:ext cx="265"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1"/>
              <p:cNvGraphicFramePr>
                <a:graphicFrameLocks noChangeAspect="1"/>
              </p:cNvGraphicFramePr>
              <p:nvPr/>
            </p:nvGraphicFramePr>
            <p:xfrm>
              <a:off x="1674" y="1534"/>
              <a:ext cx="386" cy="291"/>
            </p:xfrm>
            <a:graphic>
              <a:graphicData uri="http://schemas.openxmlformats.org/presentationml/2006/ole">
                <mc:AlternateContent xmlns:mc="http://schemas.openxmlformats.org/markup-compatibility/2006">
                  <mc:Choice xmlns:v="urn:schemas-microsoft-com:vml" Requires="v">
                    <p:oleObj spid="_x0000_s1185" name="公式" r:id="rId9" imgW="342751" imgH="203112" progId="Equation.3">
                      <p:embed/>
                    </p:oleObj>
                  </mc:Choice>
                  <mc:Fallback>
                    <p:oleObj name="公式" r:id="rId9" imgW="342751" imgH="203112" progId="Equation.3">
                      <p:embed/>
                      <p:pic>
                        <p:nvPicPr>
                          <p:cNvPr id="0" name="Picture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 y="1534"/>
                            <a:ext cx="386"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62"/>
              <p:cNvGraphicFramePr>
                <a:graphicFrameLocks noChangeAspect="1"/>
              </p:cNvGraphicFramePr>
              <p:nvPr/>
            </p:nvGraphicFramePr>
            <p:xfrm>
              <a:off x="2952" y="1504"/>
              <a:ext cx="507" cy="328"/>
            </p:xfrm>
            <a:graphic>
              <a:graphicData uri="http://schemas.openxmlformats.org/presentationml/2006/ole">
                <mc:AlternateContent xmlns:mc="http://schemas.openxmlformats.org/markup-compatibility/2006">
                  <mc:Choice xmlns:v="urn:schemas-microsoft-com:vml" Requires="v">
                    <p:oleObj spid="_x0000_s1186" name="Equation" r:id="rId11" imgW="444307" imgH="228501" progId="Equation.DSMT4">
                      <p:embed/>
                    </p:oleObj>
                  </mc:Choice>
                  <mc:Fallback>
                    <p:oleObj name="Equation" r:id="rId11" imgW="444307" imgH="228501" progId="Equation.DSMT4">
                      <p:embed/>
                      <p:pic>
                        <p:nvPicPr>
                          <p:cNvPr id="0" name="Picture 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52" y="1504"/>
                            <a:ext cx="507" cy="3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63"/>
              <p:cNvGraphicFramePr>
                <a:graphicFrameLocks noChangeAspect="1"/>
              </p:cNvGraphicFramePr>
              <p:nvPr/>
            </p:nvGraphicFramePr>
            <p:xfrm>
              <a:off x="4111" y="1538"/>
              <a:ext cx="360" cy="258"/>
            </p:xfrm>
            <a:graphic>
              <a:graphicData uri="http://schemas.openxmlformats.org/presentationml/2006/ole">
                <mc:AlternateContent xmlns:mc="http://schemas.openxmlformats.org/markup-compatibility/2006">
                  <mc:Choice xmlns:v="urn:schemas-microsoft-com:vml" Requires="v">
                    <p:oleObj spid="_x0000_s1187" name="Equation" r:id="rId13" imgW="355292" imgH="203024" progId="Equation.DSMT4">
                      <p:embed/>
                    </p:oleObj>
                  </mc:Choice>
                  <mc:Fallback>
                    <p:oleObj name="Equation" r:id="rId13" imgW="355292" imgH="203024" progId="Equation.DSMT4">
                      <p:embed/>
                      <p:pic>
                        <p:nvPicPr>
                          <p:cNvPr id="0" name="Picture 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1" y="1538"/>
                            <a:ext cx="360"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 name="Object 64"/>
              <p:cNvGraphicFramePr>
                <a:graphicFrameLocks noChangeAspect="1"/>
              </p:cNvGraphicFramePr>
              <p:nvPr/>
            </p:nvGraphicFramePr>
            <p:xfrm>
              <a:off x="3603" y="1434"/>
              <a:ext cx="314" cy="287"/>
            </p:xfrm>
            <a:graphic>
              <a:graphicData uri="http://schemas.openxmlformats.org/presentationml/2006/ole">
                <mc:AlternateContent xmlns:mc="http://schemas.openxmlformats.org/markup-compatibility/2006">
                  <mc:Choice xmlns:v="urn:schemas-microsoft-com:vml" Requires="v">
                    <p:oleObj spid="_x0000_s1188" name="公式" r:id="rId15" imgW="279279" imgH="203112" progId="Equation.3">
                      <p:embed/>
                    </p:oleObj>
                  </mc:Choice>
                  <mc:Fallback>
                    <p:oleObj name="公式" r:id="rId15" imgW="279279" imgH="203112" progId="Equation.3">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3" y="1434"/>
                            <a:ext cx="314"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 name="Object 65"/>
              <p:cNvGraphicFramePr>
                <a:graphicFrameLocks noChangeAspect="1"/>
              </p:cNvGraphicFramePr>
              <p:nvPr/>
            </p:nvGraphicFramePr>
            <p:xfrm>
              <a:off x="4810" y="1427"/>
              <a:ext cx="337" cy="294"/>
            </p:xfrm>
            <a:graphic>
              <a:graphicData uri="http://schemas.openxmlformats.org/presentationml/2006/ole">
                <mc:AlternateContent xmlns:mc="http://schemas.openxmlformats.org/markup-compatibility/2006">
                  <mc:Choice xmlns:v="urn:schemas-microsoft-com:vml" Requires="v">
                    <p:oleObj spid="_x0000_s1189" name="公式" r:id="rId17" imgW="291973" imgH="203112" progId="Equation.3">
                      <p:embed/>
                    </p:oleObj>
                  </mc:Choice>
                  <mc:Fallback>
                    <p:oleObj name="公式" r:id="rId17" imgW="291973" imgH="203112" progId="Equation.3">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10" y="1427"/>
                            <a:ext cx="337"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66"/>
              <p:cNvGraphicFramePr>
                <a:graphicFrameLocks noChangeAspect="1"/>
              </p:cNvGraphicFramePr>
              <p:nvPr/>
            </p:nvGraphicFramePr>
            <p:xfrm>
              <a:off x="2468" y="1782"/>
              <a:ext cx="123" cy="182"/>
            </p:xfrm>
            <a:graphic>
              <a:graphicData uri="http://schemas.openxmlformats.org/presentationml/2006/ole">
                <mc:AlternateContent xmlns:mc="http://schemas.openxmlformats.org/markup-compatibility/2006">
                  <mc:Choice xmlns:v="urn:schemas-microsoft-com:vml" Requires="v">
                    <p:oleObj spid="_x0000_s1190" name="公式" r:id="rId19" imgW="139579" imgH="164957" progId="Equation.3">
                      <p:embed/>
                    </p:oleObj>
                  </mc:Choice>
                  <mc:Fallback>
                    <p:oleObj name="公式" r:id="rId19" imgW="139579" imgH="164957" progId="Equation.3">
                      <p:embed/>
                      <p:pic>
                        <p:nvPicPr>
                          <p:cNvPr id="0" name="Picture 9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68" y="1782"/>
                            <a:ext cx="123"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67"/>
              <p:cNvGraphicFramePr>
                <a:graphicFrameLocks noChangeAspect="1"/>
              </p:cNvGraphicFramePr>
              <p:nvPr/>
            </p:nvGraphicFramePr>
            <p:xfrm>
              <a:off x="5176" y="1706"/>
              <a:ext cx="122" cy="181"/>
            </p:xfrm>
            <a:graphic>
              <a:graphicData uri="http://schemas.openxmlformats.org/presentationml/2006/ole">
                <mc:AlternateContent xmlns:mc="http://schemas.openxmlformats.org/markup-compatibility/2006">
                  <mc:Choice xmlns:v="urn:schemas-microsoft-com:vml" Requires="v">
                    <p:oleObj spid="_x0000_s1191" name="公式" r:id="rId21" imgW="139579" imgH="164957" progId="Equation.3">
                      <p:embed/>
                    </p:oleObj>
                  </mc:Choice>
                  <mc:Fallback>
                    <p:oleObj name="公式" r:id="rId21" imgW="139579" imgH="164957" progId="Equation.3">
                      <p:embed/>
                      <p:pic>
                        <p:nvPicPr>
                          <p:cNvPr id="0" name="Picture 9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6" y="1706"/>
                            <a:ext cx="122"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68"/>
              <p:cNvGraphicFramePr>
                <a:graphicFrameLocks noChangeAspect="1"/>
              </p:cNvGraphicFramePr>
              <p:nvPr/>
            </p:nvGraphicFramePr>
            <p:xfrm>
              <a:off x="2193" y="1358"/>
              <a:ext cx="376" cy="303"/>
            </p:xfrm>
            <a:graphic>
              <a:graphicData uri="http://schemas.openxmlformats.org/presentationml/2006/ole">
                <mc:AlternateContent xmlns:mc="http://schemas.openxmlformats.org/markup-compatibility/2006">
                  <mc:Choice xmlns:v="urn:schemas-microsoft-com:vml" Requires="v">
                    <p:oleObj spid="_x0000_s1192" name="Equation" r:id="rId22" imgW="317225" imgH="203024" progId="Equation.DSMT4">
                      <p:embed/>
                    </p:oleObj>
                  </mc:Choice>
                  <mc:Fallback>
                    <p:oleObj name="Equation" r:id="rId22" imgW="317225" imgH="203024" progId="Equation.DSMT4">
                      <p:embed/>
                      <p:pic>
                        <p:nvPicPr>
                          <p:cNvPr id="0" name="Picture 9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93" y="1358"/>
                            <a:ext cx="376"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61" name="Line 69"/>
            <p:cNvSpPr>
              <a:spLocks noChangeShapeType="1"/>
            </p:cNvSpPr>
            <p:nvPr/>
          </p:nvSpPr>
          <p:spPr bwMode="auto">
            <a:xfrm flipV="1">
              <a:off x="2880" y="601"/>
              <a:ext cx="0" cy="499"/>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262" name="Line 70"/>
            <p:cNvSpPr>
              <a:spLocks noChangeShapeType="1"/>
            </p:cNvSpPr>
            <p:nvPr/>
          </p:nvSpPr>
          <p:spPr bwMode="auto">
            <a:xfrm flipV="1">
              <a:off x="4779" y="584"/>
              <a:ext cx="0" cy="499"/>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026" name="Object 71"/>
            <p:cNvGraphicFramePr>
              <a:graphicFrameLocks noChangeAspect="1"/>
            </p:cNvGraphicFramePr>
            <p:nvPr/>
          </p:nvGraphicFramePr>
          <p:xfrm>
            <a:off x="3607" y="536"/>
            <a:ext cx="673" cy="316"/>
          </p:xfrm>
          <a:graphic>
            <a:graphicData uri="http://schemas.openxmlformats.org/presentationml/2006/ole">
              <mc:AlternateContent xmlns:mc="http://schemas.openxmlformats.org/markup-compatibility/2006">
                <mc:Choice xmlns:v="urn:schemas-microsoft-com:vml" Requires="v">
                  <p:oleObj spid="_x0000_s1193" name="Equation" r:id="rId24" imgW="406224" imgH="228501" progId="Equation.DSMT4">
                    <p:embed/>
                  </p:oleObj>
                </mc:Choice>
                <mc:Fallback>
                  <p:oleObj name="Equation" r:id="rId24" imgW="406224" imgH="228501" progId="Equation.DSMT4">
                    <p:embed/>
                    <p:pic>
                      <p:nvPicPr>
                        <p:cNvPr id="0" name="Picture 9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607" y="536"/>
                          <a:ext cx="673" cy="3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64" name="Line 72"/>
            <p:cNvSpPr>
              <a:spLocks noChangeShapeType="1"/>
            </p:cNvSpPr>
            <p:nvPr/>
          </p:nvSpPr>
          <p:spPr bwMode="auto">
            <a:xfrm>
              <a:off x="4269" y="714"/>
              <a:ext cx="510"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265" name="Line 73"/>
            <p:cNvSpPr>
              <a:spLocks noChangeShapeType="1"/>
            </p:cNvSpPr>
            <p:nvPr/>
          </p:nvSpPr>
          <p:spPr bwMode="auto">
            <a:xfrm flipH="1">
              <a:off x="2880" y="714"/>
              <a:ext cx="725"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8266" name="Text Box 74"/>
          <p:cNvSpPr txBox="1">
            <a:spLocks noChangeArrowheads="1"/>
          </p:cNvSpPr>
          <p:nvPr/>
        </p:nvSpPr>
        <p:spPr bwMode="auto">
          <a:xfrm>
            <a:off x="838200" y="228600"/>
            <a:ext cx="5572125"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charset="0"/>
                <a:ea typeface="方正大黑简体" pitchFamily="2" charset="-122"/>
              </a:rPr>
              <a:t>5.2 </a:t>
            </a:r>
            <a:r>
              <a:rPr kumimoji="0" lang="zh-CN" altLang="en-US" sz="4000">
                <a:solidFill>
                  <a:srgbClr val="FF0000"/>
                </a:solidFill>
                <a:effectLst>
                  <a:outerShdw blurRad="38100" dist="38100" dir="2700000" algn="tl">
                    <a:srgbClr val="C0C0C0"/>
                  </a:outerShdw>
                </a:effectLst>
                <a:latin typeface="Arial" charset="0"/>
                <a:ea typeface="方正大黑简体" pitchFamily="2" charset="-122"/>
              </a:rPr>
              <a:t>设计基本原理</a:t>
            </a:r>
          </a:p>
        </p:txBody>
      </p:sp>
      <p:sp>
        <p:nvSpPr>
          <p:cNvPr id="8267" name="Text Box 75"/>
          <p:cNvSpPr txBox="1">
            <a:spLocks noChangeArrowheads="1"/>
          </p:cNvSpPr>
          <p:nvPr/>
        </p:nvSpPr>
        <p:spPr bwMode="auto">
          <a:xfrm>
            <a:off x="611188" y="1268413"/>
            <a:ext cx="60483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计算机控制系统的基本结构：</a:t>
            </a:r>
          </a:p>
        </p:txBody>
      </p:sp>
    </p:spTree>
  </p:cSld>
  <p:clrMapOvr>
    <a:masterClrMapping/>
  </p:clrMapOvr>
  <p:transition>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685800" y="1341438"/>
            <a:ext cx="8134350" cy="4321175"/>
          </a:xfrm>
          <a:prstGeom prst="rect">
            <a:avLst/>
          </a:prstGeom>
          <a:noFill/>
          <a:ln w="9525">
            <a:noFill/>
            <a:miter lim="800000"/>
            <a:headEnd/>
            <a:tailEnd/>
          </a:ln>
        </p:spPr>
        <p:txBody>
          <a:bodyPr/>
          <a:lstStyle/>
          <a:p>
            <a:pPr marL="342900" indent="-342900">
              <a:spcBef>
                <a:spcPct val="20000"/>
              </a:spcBef>
            </a:pPr>
            <a:r>
              <a:rPr lang="en-US" altLang="zh-CN">
                <a:solidFill>
                  <a:srgbClr val="BE2C14"/>
                </a:solidFill>
              </a:rPr>
              <a:t>3</a:t>
            </a:r>
            <a:r>
              <a:rPr lang="zh-CN" altLang="en-US">
                <a:solidFill>
                  <a:srgbClr val="BE2C14"/>
                </a:solidFill>
                <a:cs typeface="Times New Roman" pitchFamily="18" charset="0"/>
              </a:rPr>
              <a:t>．</a:t>
            </a:r>
            <a:r>
              <a:rPr lang="zh-CN" altLang="en-US">
                <a:solidFill>
                  <a:srgbClr val="BE2C14"/>
                </a:solidFill>
              </a:rPr>
              <a:t>如果</a:t>
            </a:r>
            <a:r>
              <a:rPr lang="en-US" altLang="zh-CN" i="1">
                <a:solidFill>
                  <a:srgbClr val="BE2C14"/>
                </a:solidFill>
              </a:rPr>
              <a:t>W</a:t>
            </a:r>
            <a:r>
              <a:rPr lang="en-US" altLang="zh-CN" i="1" baseline="-25000">
                <a:solidFill>
                  <a:srgbClr val="BE2C14"/>
                </a:solidFill>
              </a:rPr>
              <a:t>d</a:t>
            </a:r>
            <a:r>
              <a:rPr lang="en-US" altLang="zh-CN">
                <a:solidFill>
                  <a:srgbClr val="BE2C14"/>
                </a:solidFill>
              </a:rPr>
              <a:t>(</a:t>
            </a:r>
            <a:r>
              <a:rPr lang="en-US" altLang="zh-CN" i="1">
                <a:solidFill>
                  <a:srgbClr val="BE2C14"/>
                </a:solidFill>
              </a:rPr>
              <a:t>z</a:t>
            </a:r>
            <a:r>
              <a:rPr lang="en-US" altLang="zh-CN">
                <a:solidFill>
                  <a:srgbClr val="BE2C14"/>
                </a:solidFill>
              </a:rPr>
              <a:t>)</a:t>
            </a:r>
            <a:r>
              <a:rPr lang="zh-CN" altLang="en-US">
                <a:solidFill>
                  <a:srgbClr val="BE2C14"/>
                </a:solidFill>
              </a:rPr>
              <a:t>中含有纯滞后的环节即</a:t>
            </a:r>
            <a:r>
              <a:rPr lang="en-US" altLang="zh-CN" i="1">
                <a:solidFill>
                  <a:srgbClr val="BE2C14"/>
                </a:solidFill>
              </a:rPr>
              <a:t>z</a:t>
            </a:r>
            <a:r>
              <a:rPr lang="en-US" altLang="zh-CN" i="1" baseline="30000">
                <a:solidFill>
                  <a:srgbClr val="BE2C14"/>
                </a:solidFill>
              </a:rPr>
              <a:t>-L</a:t>
            </a:r>
            <a:r>
              <a:rPr lang="zh-CN" altLang="en-US">
                <a:solidFill>
                  <a:srgbClr val="BE2C14"/>
                </a:solidFill>
              </a:rPr>
              <a:t>（</a:t>
            </a:r>
            <a:r>
              <a:rPr lang="en-US" altLang="zh-CN" i="1">
                <a:solidFill>
                  <a:srgbClr val="BE2C14"/>
                </a:solidFill>
              </a:rPr>
              <a:t>L</a:t>
            </a:r>
            <a:r>
              <a:rPr lang="zh-CN" altLang="en-US">
                <a:solidFill>
                  <a:srgbClr val="BE2C14"/>
                </a:solidFill>
              </a:rPr>
              <a:t>为整数），则</a:t>
            </a:r>
            <a:r>
              <a:rPr lang="en-US" altLang="zh-CN" i="1">
                <a:solidFill>
                  <a:srgbClr val="BE2C14"/>
                </a:solidFill>
              </a:rPr>
              <a:t>W</a:t>
            </a:r>
            <a:r>
              <a:rPr lang="en-US" altLang="zh-CN" i="1" baseline="-25000">
                <a:solidFill>
                  <a:srgbClr val="BE2C14"/>
                </a:solidFill>
              </a:rPr>
              <a:t>d</a:t>
            </a:r>
            <a:r>
              <a:rPr lang="en-US" altLang="zh-CN">
                <a:solidFill>
                  <a:srgbClr val="BE2C14"/>
                </a:solidFill>
              </a:rPr>
              <a:t>(</a:t>
            </a:r>
            <a:r>
              <a:rPr lang="en-US" altLang="zh-CN" i="1">
                <a:solidFill>
                  <a:srgbClr val="BE2C14"/>
                </a:solidFill>
              </a:rPr>
              <a:t>z</a:t>
            </a:r>
            <a:r>
              <a:rPr lang="en-US" altLang="zh-CN">
                <a:solidFill>
                  <a:srgbClr val="BE2C14"/>
                </a:solidFill>
              </a:rPr>
              <a:t>)</a:t>
            </a:r>
            <a:r>
              <a:rPr lang="zh-CN" altLang="en-US">
                <a:solidFill>
                  <a:srgbClr val="BE2C14"/>
                </a:solidFill>
              </a:rPr>
              <a:t>分子中的</a:t>
            </a:r>
            <a:r>
              <a:rPr lang="en-US" altLang="zh-CN" i="1">
                <a:solidFill>
                  <a:srgbClr val="BE2C14"/>
                </a:solidFill>
              </a:rPr>
              <a:t>z</a:t>
            </a:r>
            <a:r>
              <a:rPr lang="en-US" altLang="zh-CN" baseline="30000">
                <a:solidFill>
                  <a:srgbClr val="BE2C14"/>
                </a:solidFill>
              </a:rPr>
              <a:t>-1</a:t>
            </a:r>
            <a:r>
              <a:rPr lang="zh-CN" altLang="en-US">
                <a:solidFill>
                  <a:srgbClr val="BE2C14"/>
                </a:solidFill>
              </a:rPr>
              <a:t>因子应全部包含在</a:t>
            </a:r>
            <a:r>
              <a:rPr lang="en-US" altLang="zh-CN" i="1">
                <a:solidFill>
                  <a:srgbClr val="BE2C14"/>
                </a:solidFill>
              </a:rPr>
              <a:t>W</a:t>
            </a:r>
            <a:r>
              <a:rPr lang="en-US" altLang="zh-CN" i="1" baseline="-25000">
                <a:solidFill>
                  <a:srgbClr val="BE2C14"/>
                </a:solidFill>
              </a:rPr>
              <a:t>B</a:t>
            </a:r>
            <a:r>
              <a:rPr lang="en-US" altLang="zh-CN">
                <a:solidFill>
                  <a:srgbClr val="BE2C14"/>
                </a:solidFill>
              </a:rPr>
              <a:t>(</a:t>
            </a:r>
            <a:r>
              <a:rPr lang="en-US" altLang="zh-CN" i="1">
                <a:solidFill>
                  <a:srgbClr val="BE2C14"/>
                </a:solidFill>
              </a:rPr>
              <a:t>z</a:t>
            </a:r>
            <a:r>
              <a:rPr lang="en-US" altLang="zh-CN">
                <a:solidFill>
                  <a:srgbClr val="BE2C14"/>
                </a:solidFill>
              </a:rPr>
              <a:t>)</a:t>
            </a:r>
            <a:r>
              <a:rPr lang="zh-CN" altLang="en-US">
                <a:solidFill>
                  <a:srgbClr val="BE2C14"/>
                </a:solidFill>
              </a:rPr>
              <a:t>分子中</a:t>
            </a:r>
            <a:endParaRPr lang="zh-CN" altLang="en-US"/>
          </a:p>
          <a:p>
            <a:pPr marL="342900" indent="-342900">
              <a:spcBef>
                <a:spcPct val="20000"/>
              </a:spcBef>
            </a:pPr>
            <a:r>
              <a:rPr lang="zh-CN" altLang="en-US"/>
              <a:t>       </a:t>
            </a:r>
          </a:p>
          <a:p>
            <a:pPr marL="342900" indent="-342900">
              <a:spcBef>
                <a:spcPct val="20000"/>
              </a:spcBef>
            </a:pPr>
            <a:endParaRPr lang="zh-CN" altLang="en-US"/>
          </a:p>
          <a:p>
            <a:pPr marL="342900" indent="-342900">
              <a:spcBef>
                <a:spcPct val="20000"/>
              </a:spcBef>
            </a:pPr>
            <a:endParaRPr lang="zh-CN" altLang="en-US"/>
          </a:p>
          <a:p>
            <a:pPr marL="342900" indent="-342900">
              <a:spcBef>
                <a:spcPct val="20000"/>
              </a:spcBef>
            </a:pPr>
            <a:r>
              <a:rPr lang="zh-CN" altLang="en-US"/>
              <a:t>         其中，</a:t>
            </a:r>
            <a:r>
              <a:rPr lang="en-US" altLang="zh-CN" i="1"/>
              <a:t>F</a:t>
            </a:r>
            <a:r>
              <a:rPr lang="en-US" altLang="zh-CN" i="1" baseline="-25000"/>
              <a:t>2</a:t>
            </a:r>
            <a:r>
              <a:rPr lang="en-US" altLang="zh-CN"/>
              <a:t>(</a:t>
            </a:r>
            <a:r>
              <a:rPr lang="en-US" altLang="zh-CN" i="1"/>
              <a:t>z</a:t>
            </a:r>
            <a:r>
              <a:rPr lang="en-US" altLang="zh-CN"/>
              <a:t>)</a:t>
            </a:r>
            <a:r>
              <a:rPr lang="zh-CN" altLang="en-US"/>
              <a:t>是关于</a:t>
            </a:r>
            <a:r>
              <a:rPr lang="en-US" altLang="zh-CN" i="1"/>
              <a:t>z</a:t>
            </a:r>
            <a:r>
              <a:rPr lang="en-US" altLang="zh-CN" baseline="30000"/>
              <a:t>-1</a:t>
            </a:r>
            <a:r>
              <a:rPr lang="zh-CN" altLang="en-US"/>
              <a:t>的多项式，且不包含</a:t>
            </a:r>
            <a:r>
              <a:rPr lang="en-US" altLang="zh-CN" i="1"/>
              <a:t>W</a:t>
            </a:r>
            <a:r>
              <a:rPr lang="en-US" altLang="zh-CN" i="1" baseline="-25000"/>
              <a:t>d</a:t>
            </a:r>
            <a:r>
              <a:rPr lang="en-US" altLang="zh-CN"/>
              <a:t>(</a:t>
            </a:r>
            <a:r>
              <a:rPr lang="en-US" altLang="zh-CN" i="1"/>
              <a:t>z</a:t>
            </a:r>
            <a:r>
              <a:rPr lang="en-US" altLang="zh-CN"/>
              <a:t>)</a:t>
            </a:r>
            <a:r>
              <a:rPr lang="zh-CN" altLang="en-US"/>
              <a:t>中的纯滞后的环节和不稳定零点</a:t>
            </a:r>
            <a:r>
              <a:rPr lang="en-US" altLang="zh-CN" i="1"/>
              <a:t>b</a:t>
            </a:r>
            <a:r>
              <a:rPr lang="en-US" altLang="zh-CN" i="1" baseline="-30000"/>
              <a:t>i</a:t>
            </a:r>
            <a:r>
              <a:rPr lang="zh-CN" altLang="en-US"/>
              <a:t>。 </a:t>
            </a:r>
          </a:p>
          <a:p>
            <a:pPr marL="342900" indent="-342900">
              <a:spcBef>
                <a:spcPct val="20000"/>
              </a:spcBef>
            </a:pPr>
            <a:endParaRPr lang="zh-CN" altLang="en-US"/>
          </a:p>
          <a:p>
            <a:pPr marL="342900" indent="-342900">
              <a:spcBef>
                <a:spcPct val="20000"/>
              </a:spcBef>
            </a:pPr>
            <a:r>
              <a:rPr lang="zh-CN" altLang="en-US"/>
              <a:t>         </a:t>
            </a:r>
            <a:r>
              <a:rPr lang="zh-CN" altLang="en-US">
                <a:solidFill>
                  <a:srgbClr val="0033CC"/>
                </a:solidFill>
              </a:rPr>
              <a:t>其结果会导致系统过渡过程时间延长。</a:t>
            </a:r>
            <a:r>
              <a:rPr lang="zh-CN" altLang="en-US"/>
              <a:t>        </a:t>
            </a:r>
          </a:p>
        </p:txBody>
      </p:sp>
      <p:graphicFrame>
        <p:nvGraphicFramePr>
          <p:cNvPr id="30722" name="Object 3"/>
          <p:cNvGraphicFramePr>
            <a:graphicFrameLocks noChangeAspect="1"/>
          </p:cNvGraphicFramePr>
          <p:nvPr/>
        </p:nvGraphicFramePr>
        <p:xfrm>
          <a:off x="2124075" y="2336800"/>
          <a:ext cx="4379913" cy="931863"/>
        </p:xfrm>
        <a:graphic>
          <a:graphicData uri="http://schemas.openxmlformats.org/presentationml/2006/ole">
            <mc:AlternateContent xmlns:mc="http://schemas.openxmlformats.org/markup-compatibility/2006">
              <mc:Choice xmlns:v="urn:schemas-microsoft-com:vml" Requires="v">
                <p:oleObj spid="_x0000_s30748" name="Equation" r:id="rId4" imgW="1930400" imgH="444500" progId="Equation.DSMT4">
                  <p:embed/>
                </p:oleObj>
              </mc:Choice>
              <mc:Fallback>
                <p:oleObj name="Equation" r:id="rId4" imgW="1930400" imgH="4445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336800"/>
                        <a:ext cx="4379913"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5"/>
          <p:cNvGraphicFramePr>
            <a:graphicFrameLocks noChangeAspect="1"/>
          </p:cNvGraphicFramePr>
          <p:nvPr/>
        </p:nvGraphicFramePr>
        <p:xfrm>
          <a:off x="2484438" y="5589588"/>
          <a:ext cx="3197225" cy="433387"/>
        </p:xfrm>
        <a:graphic>
          <a:graphicData uri="http://schemas.openxmlformats.org/presentationml/2006/ole">
            <mc:AlternateContent xmlns:mc="http://schemas.openxmlformats.org/markup-compatibility/2006">
              <mc:Choice xmlns:v="urn:schemas-microsoft-com:vml" Requires="v">
                <p:oleObj spid="_x0000_s30749" name="Equation" r:id="rId6" imgW="1574800" imgH="228600" progId="Equation.DSMT4">
                  <p:embed/>
                </p:oleObj>
              </mc:Choice>
              <mc:Fallback>
                <p:oleObj name="Equation" r:id="rId6" imgW="15748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5589588"/>
                        <a:ext cx="3197225" cy="433387"/>
                      </a:xfrm>
                      <a:prstGeom prst="rect">
                        <a:avLst/>
                      </a:prstGeom>
                      <a:solidFill>
                        <a:srgbClr val="CCFFFF"/>
                      </a:solidFill>
                    </p:spPr>
                  </p:pic>
                </p:oleObj>
              </mc:Fallback>
            </mc:AlternateContent>
          </a:graphicData>
        </a:graphic>
      </p:graphicFrame>
    </p:spTree>
  </p:cSld>
  <p:clrMapOvr>
    <a:masterClrMapping/>
  </p:clrMapOvr>
  <p:transition>
    <p:cover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7"/>
          <p:cNvSpPr>
            <a:spLocks noChangeArrowheads="1"/>
          </p:cNvSpPr>
          <p:nvPr/>
        </p:nvSpPr>
        <p:spPr bwMode="auto">
          <a:xfrm>
            <a:off x="684213" y="1125538"/>
            <a:ext cx="7918450" cy="5257800"/>
          </a:xfrm>
          <a:prstGeom prst="rect">
            <a:avLst/>
          </a:prstGeom>
          <a:noFill/>
          <a:ln w="9525">
            <a:noFill/>
            <a:miter lim="800000"/>
            <a:headEnd/>
            <a:tailEnd/>
          </a:ln>
        </p:spPr>
        <p:txBody>
          <a:bodyPr/>
          <a:lstStyle/>
          <a:p>
            <a:pPr marL="342900" indent="-342900">
              <a:lnSpc>
                <a:spcPct val="150000"/>
              </a:lnSpc>
              <a:spcBef>
                <a:spcPct val="20000"/>
              </a:spcBef>
            </a:pPr>
            <a:r>
              <a:rPr lang="en-US" altLang="zh-CN"/>
              <a:t>        </a:t>
            </a:r>
            <a:r>
              <a:rPr lang="zh-CN" altLang="en-US"/>
              <a:t>因此，满足了上述稳定性条件后的</a:t>
            </a:r>
            <a:r>
              <a:rPr lang="en-US" altLang="zh-CN" i="1"/>
              <a:t>D</a:t>
            </a:r>
            <a:r>
              <a:rPr lang="en-US" altLang="zh-CN"/>
              <a:t>(</a:t>
            </a:r>
            <a:r>
              <a:rPr lang="en-US" altLang="zh-CN" i="1"/>
              <a:t>z</a:t>
            </a:r>
            <a:r>
              <a:rPr lang="en-US" altLang="zh-CN"/>
              <a:t>)</a:t>
            </a:r>
            <a:r>
              <a:rPr lang="zh-CN" altLang="en-US">
                <a:solidFill>
                  <a:srgbClr val="BE2C14"/>
                </a:solidFill>
              </a:rPr>
              <a:t>不再包含</a:t>
            </a:r>
            <a:r>
              <a:rPr lang="en-US" altLang="zh-CN" i="1"/>
              <a:t>W</a:t>
            </a:r>
            <a:r>
              <a:rPr lang="en-US" altLang="zh-CN" i="1" baseline="-25000"/>
              <a:t>d</a:t>
            </a:r>
            <a:r>
              <a:rPr lang="en-US" altLang="zh-CN"/>
              <a:t>(</a:t>
            </a:r>
            <a:r>
              <a:rPr lang="en-US" altLang="zh-CN" i="1"/>
              <a:t>z</a:t>
            </a:r>
            <a:r>
              <a:rPr lang="en-US" altLang="zh-CN"/>
              <a:t>)</a:t>
            </a:r>
            <a:r>
              <a:rPr lang="zh-CN" altLang="en-US"/>
              <a:t>的</a:t>
            </a:r>
            <a:r>
              <a:rPr lang="en-US" altLang="zh-CN"/>
              <a:t>Z</a:t>
            </a:r>
            <a:r>
              <a:rPr lang="zh-CN" altLang="en-US"/>
              <a:t>平面单位圆上或单位圆外</a:t>
            </a:r>
            <a:r>
              <a:rPr lang="zh-CN" altLang="en-US">
                <a:solidFill>
                  <a:srgbClr val="0033CC"/>
                </a:solidFill>
              </a:rPr>
              <a:t>零、极点和纯滞后</a:t>
            </a:r>
            <a:r>
              <a:rPr lang="zh-CN" altLang="en-US"/>
              <a:t>的环节。</a:t>
            </a:r>
          </a:p>
          <a:p>
            <a:pPr marL="342900" indent="-342900">
              <a:lnSpc>
                <a:spcPct val="150000"/>
              </a:lnSpc>
              <a:spcBef>
                <a:spcPct val="20000"/>
              </a:spcBef>
            </a:pPr>
            <a:endParaRPr lang="zh-CN" altLang="en-US" sz="1600"/>
          </a:p>
          <a:p>
            <a:pPr marL="342900" indent="-342900">
              <a:lnSpc>
                <a:spcPct val="150000"/>
              </a:lnSpc>
              <a:spcBef>
                <a:spcPct val="20000"/>
              </a:spcBef>
            </a:pPr>
            <a:endParaRPr lang="zh-CN" altLang="en-US" sz="1600"/>
          </a:p>
          <a:p>
            <a:pPr marL="342900" indent="-342900">
              <a:lnSpc>
                <a:spcPct val="150000"/>
              </a:lnSpc>
              <a:spcBef>
                <a:spcPct val="20000"/>
              </a:spcBef>
            </a:pPr>
            <a:r>
              <a:rPr lang="zh-CN" altLang="en-US"/>
              <a:t>    </a:t>
            </a:r>
            <a:r>
              <a:rPr lang="zh-CN" altLang="en-US">
                <a:solidFill>
                  <a:srgbClr val="BE2C14"/>
                </a:solidFill>
              </a:rPr>
              <a:t>根据前面分析，已知</a:t>
            </a:r>
            <a:r>
              <a:rPr lang="zh-CN" altLang="en-US"/>
              <a:t>：  </a:t>
            </a:r>
          </a:p>
        </p:txBody>
      </p:sp>
      <p:graphicFrame>
        <p:nvGraphicFramePr>
          <p:cNvPr id="31746" name="Object 9"/>
          <p:cNvGraphicFramePr>
            <a:graphicFrameLocks noChangeAspect="1"/>
          </p:cNvGraphicFramePr>
          <p:nvPr/>
        </p:nvGraphicFramePr>
        <p:xfrm>
          <a:off x="2049463" y="2422525"/>
          <a:ext cx="4651375" cy="849313"/>
        </p:xfrm>
        <a:graphic>
          <a:graphicData uri="http://schemas.openxmlformats.org/presentationml/2006/ole">
            <mc:AlternateContent xmlns:mc="http://schemas.openxmlformats.org/markup-compatibility/2006">
              <mc:Choice xmlns:v="urn:schemas-microsoft-com:vml" Requires="v">
                <p:oleObj spid="_x0000_s31798" name="Equation" r:id="rId4" imgW="2082800" imgH="431800" progId="Equation.DSMT4">
                  <p:embed/>
                </p:oleObj>
              </mc:Choice>
              <mc:Fallback>
                <p:oleObj name="Equation" r:id="rId4" imgW="2082800" imgH="431800"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9463" y="2422525"/>
                        <a:ext cx="4651375"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11"/>
          <p:cNvGraphicFramePr>
            <a:graphicFrameLocks noChangeAspect="1"/>
          </p:cNvGraphicFramePr>
          <p:nvPr/>
        </p:nvGraphicFramePr>
        <p:xfrm>
          <a:off x="4065588" y="4222750"/>
          <a:ext cx="2913062" cy="1398588"/>
        </p:xfrm>
        <a:graphic>
          <a:graphicData uri="http://schemas.openxmlformats.org/presentationml/2006/ole">
            <mc:AlternateContent xmlns:mc="http://schemas.openxmlformats.org/markup-compatibility/2006">
              <mc:Choice xmlns:v="urn:schemas-microsoft-com:vml" Requires="v">
                <p:oleObj spid="_x0000_s31799" name="Equation" r:id="rId6" imgW="2032000" imgH="876300" progId="Equation.DSMT4">
                  <p:embed/>
                </p:oleObj>
              </mc:Choice>
              <mc:Fallback>
                <p:oleObj name="Equation" r:id="rId6" imgW="2032000" imgH="87630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5588" y="4222750"/>
                        <a:ext cx="2913062" cy="1398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12"/>
          <p:cNvGraphicFramePr>
            <a:graphicFrameLocks noChangeAspect="1"/>
          </p:cNvGraphicFramePr>
          <p:nvPr/>
        </p:nvGraphicFramePr>
        <p:xfrm>
          <a:off x="1257300" y="3790950"/>
          <a:ext cx="3240088" cy="754063"/>
        </p:xfrm>
        <a:graphic>
          <a:graphicData uri="http://schemas.openxmlformats.org/presentationml/2006/ole">
            <mc:AlternateContent xmlns:mc="http://schemas.openxmlformats.org/markup-compatibility/2006">
              <mc:Choice xmlns:v="urn:schemas-microsoft-com:vml" Requires="v">
                <p:oleObj spid="_x0000_s31800" name="Equation" r:id="rId8" imgW="1727200" imgH="469900" progId="Equation.DSMT4">
                  <p:embed/>
                </p:oleObj>
              </mc:Choice>
              <mc:Fallback>
                <p:oleObj name="Equation" r:id="rId8" imgW="1727200" imgH="469900" progId="Equation.DSMT4">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7300" y="3790950"/>
                        <a:ext cx="32400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14"/>
          <p:cNvGraphicFramePr>
            <a:graphicFrameLocks noChangeAspect="1"/>
          </p:cNvGraphicFramePr>
          <p:nvPr/>
        </p:nvGraphicFramePr>
        <p:xfrm>
          <a:off x="1330325" y="5446713"/>
          <a:ext cx="3600450" cy="765175"/>
        </p:xfrm>
        <a:graphic>
          <a:graphicData uri="http://schemas.openxmlformats.org/presentationml/2006/ole">
            <mc:AlternateContent xmlns:mc="http://schemas.openxmlformats.org/markup-compatibility/2006">
              <mc:Choice xmlns:v="urn:schemas-microsoft-com:vml" Requires="v">
                <p:oleObj spid="_x0000_s31801" name="Equation" r:id="rId10" imgW="1930400" imgH="444500" progId="Equation.DSMT4">
                  <p:embed/>
                </p:oleObj>
              </mc:Choice>
              <mc:Fallback>
                <p:oleObj name="Equation" r:id="rId10" imgW="1930400" imgH="444500" progId="Equation.DSMT4">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0325" y="5446713"/>
                        <a:ext cx="3600450"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7"/>
          <p:cNvGraphicFramePr>
            <a:graphicFrameLocks noChangeAspect="1"/>
          </p:cNvGraphicFramePr>
          <p:nvPr/>
        </p:nvGraphicFramePr>
        <p:xfrm>
          <a:off x="2051050" y="1341438"/>
          <a:ext cx="2876550" cy="815975"/>
        </p:xfrm>
        <a:graphic>
          <a:graphicData uri="http://schemas.openxmlformats.org/presentationml/2006/ole">
            <mc:AlternateContent xmlns:mc="http://schemas.openxmlformats.org/markup-compatibility/2006">
              <mc:Choice xmlns:v="urn:schemas-microsoft-com:vml" Requires="v">
                <p:oleObj spid="_x0000_s32835" name="Equation" r:id="rId3" imgW="28025280" imgH="7948800" progId="Equation.DSMT4">
                  <p:embed/>
                </p:oleObj>
              </mc:Choice>
              <mc:Fallback>
                <p:oleObj name="Equation" r:id="rId3" imgW="28025280" imgH="79488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341438"/>
                        <a:ext cx="2876550" cy="815975"/>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6328" name="Text Box 8"/>
          <p:cNvSpPr txBox="1">
            <a:spLocks noChangeArrowheads="1"/>
          </p:cNvSpPr>
          <p:nvPr/>
        </p:nvSpPr>
        <p:spPr bwMode="auto">
          <a:xfrm>
            <a:off x="539750" y="1406525"/>
            <a:ext cx="793750" cy="457200"/>
          </a:xfrm>
          <a:prstGeom prst="rect">
            <a:avLst/>
          </a:prstGeom>
          <a:noFill/>
          <a:ln w="9525">
            <a:noFill/>
            <a:miter lim="800000"/>
            <a:headEnd/>
            <a:tailEnd/>
          </a:ln>
          <a:effectLst/>
        </p:spPr>
        <p:txBody>
          <a:bodyPr wrap="none">
            <a:spAutoFit/>
          </a:bodyPr>
          <a:lstStyle/>
          <a:p>
            <a:pPr>
              <a:defRPr/>
            </a:pPr>
            <a:r>
              <a:rPr kumimoji="0" lang="zh-CN" altLang="en-US">
                <a:solidFill>
                  <a:srgbClr val="000000"/>
                </a:solidFill>
                <a:effectLst>
                  <a:outerShdw blurRad="38100" dist="38100" dir="2700000" algn="tl">
                    <a:srgbClr val="C0C0C0"/>
                  </a:outerShdw>
                </a:effectLst>
                <a:latin typeface="Arial" charset="0"/>
              </a:rPr>
              <a:t>由于</a:t>
            </a:r>
          </a:p>
        </p:txBody>
      </p:sp>
      <p:sp>
        <p:nvSpPr>
          <p:cNvPr id="56329" name="Text Box 9"/>
          <p:cNvSpPr txBox="1">
            <a:spLocks noChangeArrowheads="1"/>
          </p:cNvSpPr>
          <p:nvPr/>
        </p:nvSpPr>
        <p:spPr bwMode="auto">
          <a:xfrm>
            <a:off x="550863" y="2284413"/>
            <a:ext cx="1403350" cy="457200"/>
          </a:xfrm>
          <a:prstGeom prst="rect">
            <a:avLst/>
          </a:prstGeom>
          <a:noFill/>
          <a:ln w="9525">
            <a:noFill/>
            <a:miter lim="800000"/>
            <a:headEnd/>
            <a:tailEnd/>
          </a:ln>
          <a:effectLst/>
        </p:spPr>
        <p:txBody>
          <a:bodyPr wrap="none">
            <a:spAutoFit/>
          </a:bodyPr>
          <a:lstStyle/>
          <a:p>
            <a:pPr>
              <a:defRPr/>
            </a:pPr>
            <a:r>
              <a:rPr kumimoji="0" lang="zh-CN" altLang="en-US">
                <a:solidFill>
                  <a:srgbClr val="0033CC"/>
                </a:solidFill>
                <a:effectLst>
                  <a:outerShdw blurRad="38100" dist="38100" dir="2700000" algn="tl">
                    <a:srgbClr val="C0C0C0"/>
                  </a:outerShdw>
                </a:effectLst>
                <a:latin typeface="Arial" charset="0"/>
              </a:rPr>
              <a:t>可以导出</a:t>
            </a:r>
          </a:p>
        </p:txBody>
      </p:sp>
      <p:graphicFrame>
        <p:nvGraphicFramePr>
          <p:cNvPr id="32771" name="Object 10"/>
          <p:cNvGraphicFramePr>
            <a:graphicFrameLocks noChangeAspect="1"/>
          </p:cNvGraphicFramePr>
          <p:nvPr/>
        </p:nvGraphicFramePr>
        <p:xfrm>
          <a:off x="1692275" y="2924175"/>
          <a:ext cx="3524250" cy="431800"/>
        </p:xfrm>
        <a:graphic>
          <a:graphicData uri="http://schemas.openxmlformats.org/presentationml/2006/ole">
            <mc:AlternateContent xmlns:mc="http://schemas.openxmlformats.org/markup-compatibility/2006">
              <mc:Choice xmlns:v="urn:schemas-microsoft-com:vml" Requires="v">
                <p:oleObj spid="_x0000_s32836" name="Equation" r:id="rId5" imgW="34332480" imgH="4204800" progId="Equation.DSMT4">
                  <p:embed/>
                </p:oleObj>
              </mc:Choice>
              <mc:Fallback>
                <p:oleObj name="Equation" r:id="rId5" imgW="34332480" imgH="42048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924175"/>
                        <a:ext cx="3524250" cy="4318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2772" name="Object 11"/>
          <p:cNvGraphicFramePr>
            <a:graphicFrameLocks noChangeAspect="1"/>
          </p:cNvGraphicFramePr>
          <p:nvPr/>
        </p:nvGraphicFramePr>
        <p:xfrm>
          <a:off x="1619250" y="3573463"/>
          <a:ext cx="1535113" cy="792162"/>
        </p:xfrm>
        <a:graphic>
          <a:graphicData uri="http://schemas.openxmlformats.org/presentationml/2006/ole">
            <mc:AlternateContent xmlns:mc="http://schemas.openxmlformats.org/markup-compatibility/2006">
              <mc:Choice xmlns:v="urn:schemas-microsoft-com:vml" Requires="v">
                <p:oleObj spid="_x0000_s32837" name="Equation" r:id="rId7" imgW="14943240" imgH="7714800" progId="Equation.DSMT4">
                  <p:embed/>
                </p:oleObj>
              </mc:Choice>
              <mc:Fallback>
                <p:oleObj name="Equation" r:id="rId7" imgW="14943240" imgH="77148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573463"/>
                        <a:ext cx="1535113" cy="792162"/>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6332" name="Text Box 12"/>
          <p:cNvSpPr txBox="1">
            <a:spLocks noChangeArrowheads="1"/>
          </p:cNvSpPr>
          <p:nvPr/>
        </p:nvSpPr>
        <p:spPr bwMode="auto">
          <a:xfrm>
            <a:off x="627063" y="3656013"/>
            <a:ext cx="3802062" cy="461962"/>
          </a:xfrm>
          <a:prstGeom prst="rect">
            <a:avLst/>
          </a:prstGeom>
          <a:noFill/>
          <a:ln w="9525">
            <a:noFill/>
            <a:miter lim="800000"/>
            <a:headEnd/>
            <a:tailEnd/>
          </a:ln>
          <a:effectLst/>
        </p:spPr>
        <p:txBody>
          <a:bodyPr>
            <a:spAutoFit/>
          </a:bodyPr>
          <a:lstStyle/>
          <a:p>
            <a:pPr>
              <a:defRPr/>
            </a:pPr>
            <a:r>
              <a:rPr kumimoji="0" lang="zh-CN" altLang="en-US" dirty="0">
                <a:solidFill>
                  <a:srgbClr val="000000"/>
                </a:solidFill>
                <a:effectLst>
                  <a:outerShdw blurRad="38100" dist="38100" dir="2700000" algn="tl">
                    <a:srgbClr val="C0C0C0"/>
                  </a:outerShdw>
                </a:effectLst>
                <a:latin typeface="Arial" charset="0"/>
              </a:rPr>
              <a:t>令                               以及 </a:t>
            </a:r>
          </a:p>
        </p:txBody>
      </p:sp>
      <p:graphicFrame>
        <p:nvGraphicFramePr>
          <p:cNvPr id="32773" name="Object 13"/>
          <p:cNvGraphicFramePr>
            <a:graphicFrameLocks noChangeAspect="1"/>
          </p:cNvGraphicFramePr>
          <p:nvPr/>
        </p:nvGraphicFramePr>
        <p:xfrm>
          <a:off x="1419225" y="4473575"/>
          <a:ext cx="4151313" cy="839788"/>
        </p:xfrm>
        <a:graphic>
          <a:graphicData uri="http://schemas.openxmlformats.org/presentationml/2006/ole">
            <mc:AlternateContent xmlns:mc="http://schemas.openxmlformats.org/markup-compatibility/2006">
              <mc:Choice xmlns:v="urn:schemas-microsoft-com:vml" Requires="v">
                <p:oleObj spid="_x0000_s32838" name="Equation" r:id="rId9" imgW="40406400" imgH="8182800" progId="Equation.DSMT4">
                  <p:embed/>
                </p:oleObj>
              </mc:Choice>
              <mc:Fallback>
                <p:oleObj name="Equation" r:id="rId9" imgW="40406400" imgH="8182800"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225" y="4473575"/>
                        <a:ext cx="4151313" cy="839788"/>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2774" name="Object 14"/>
          <p:cNvGraphicFramePr>
            <a:graphicFrameLocks noChangeAspect="1"/>
          </p:cNvGraphicFramePr>
          <p:nvPr/>
        </p:nvGraphicFramePr>
        <p:xfrm>
          <a:off x="2916238" y="5661025"/>
          <a:ext cx="3981450" cy="457200"/>
        </p:xfrm>
        <a:graphic>
          <a:graphicData uri="http://schemas.openxmlformats.org/presentationml/2006/ole">
            <mc:AlternateContent xmlns:mc="http://schemas.openxmlformats.org/markup-compatibility/2006">
              <mc:Choice xmlns:v="urn:schemas-microsoft-com:vml" Requires="v">
                <p:oleObj spid="_x0000_s32839" name="Equation" r:id="rId11" imgW="38770920" imgH="4438800" progId="Equation.DSMT4">
                  <p:embed/>
                </p:oleObj>
              </mc:Choice>
              <mc:Fallback>
                <p:oleObj name="Equation" r:id="rId11" imgW="38770920" imgH="443880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5661025"/>
                        <a:ext cx="3981450"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6335" name="Text Box 15"/>
          <p:cNvSpPr txBox="1">
            <a:spLocks noChangeArrowheads="1"/>
          </p:cNvSpPr>
          <p:nvPr/>
        </p:nvSpPr>
        <p:spPr bwMode="auto">
          <a:xfrm>
            <a:off x="703263" y="5659438"/>
            <a:ext cx="2012950" cy="457200"/>
          </a:xfrm>
          <a:prstGeom prst="rect">
            <a:avLst/>
          </a:prstGeom>
          <a:noFill/>
          <a:ln w="9525">
            <a:noFill/>
            <a:miter lim="800000"/>
            <a:headEnd/>
            <a:tailEnd/>
          </a:ln>
          <a:effectLst/>
        </p:spPr>
        <p:txBody>
          <a:bodyPr wrap="none">
            <a:spAutoFit/>
          </a:bodyPr>
          <a:lstStyle/>
          <a:p>
            <a:pPr>
              <a:defRPr/>
            </a:pPr>
            <a:r>
              <a:rPr kumimoji="0" lang="zh-CN" altLang="en-US">
                <a:solidFill>
                  <a:schemeClr val="accent2"/>
                </a:solidFill>
                <a:effectLst>
                  <a:outerShdw blurRad="38100" dist="38100" dir="2700000" algn="tl">
                    <a:srgbClr val="C0C0C0"/>
                  </a:outerShdw>
                </a:effectLst>
                <a:latin typeface="Arial" charset="0"/>
              </a:rPr>
              <a:t>由前述可知：</a:t>
            </a:r>
          </a:p>
        </p:txBody>
      </p:sp>
      <p:sp>
        <p:nvSpPr>
          <p:cNvPr id="56336" name="Text Box 16"/>
          <p:cNvSpPr txBox="1">
            <a:spLocks noChangeArrowheads="1"/>
          </p:cNvSpPr>
          <p:nvPr/>
        </p:nvSpPr>
        <p:spPr bwMode="auto">
          <a:xfrm>
            <a:off x="5867400" y="4652963"/>
            <a:ext cx="2274888" cy="457200"/>
          </a:xfrm>
          <a:prstGeom prst="rect">
            <a:avLst/>
          </a:prstGeom>
          <a:noFill/>
          <a:ln w="9525">
            <a:noFill/>
            <a:miter lim="800000"/>
            <a:headEnd/>
            <a:tailEnd/>
          </a:ln>
          <a:effectLst/>
        </p:spPr>
        <p:txBody>
          <a:bodyPr wrap="none">
            <a:spAutoFit/>
          </a:bodyPr>
          <a:lstStyle/>
          <a:p>
            <a:pPr>
              <a:defRPr/>
            </a:pPr>
            <a:r>
              <a:rPr kumimoji="0" lang="en-US" altLang="zh-CN" i="1">
                <a:solidFill>
                  <a:srgbClr val="000000"/>
                </a:solidFill>
                <a:effectLst>
                  <a:outerShdw blurRad="38100" dist="38100" dir="2700000" algn="tl">
                    <a:srgbClr val="C0C0C0"/>
                  </a:outerShdw>
                </a:effectLst>
              </a:rPr>
              <a:t>L </a:t>
            </a:r>
            <a:r>
              <a:rPr kumimoji="0" lang="zh-CN" altLang="en-US">
                <a:solidFill>
                  <a:srgbClr val="000000"/>
                </a:solidFill>
                <a:effectLst>
                  <a:outerShdw blurRad="38100" dist="38100" dir="2700000" algn="tl">
                    <a:srgbClr val="C0C0C0"/>
                  </a:outerShdw>
                </a:effectLst>
                <a:latin typeface="Arial" charset="0"/>
              </a:rPr>
              <a:t>为纯滞后时间</a:t>
            </a:r>
          </a:p>
        </p:txBody>
      </p:sp>
      <p:grpSp>
        <p:nvGrpSpPr>
          <p:cNvPr id="32780" name="Group 17"/>
          <p:cNvGrpSpPr>
            <a:grpSpLocks/>
          </p:cNvGrpSpPr>
          <p:nvPr/>
        </p:nvGrpSpPr>
        <p:grpSpPr bwMode="auto">
          <a:xfrm>
            <a:off x="4643438" y="2205038"/>
            <a:ext cx="4383087" cy="792162"/>
            <a:chOff x="782" y="3514"/>
            <a:chExt cx="3504" cy="551"/>
          </a:xfrm>
        </p:grpSpPr>
        <p:sp>
          <p:nvSpPr>
            <p:cNvPr id="32781" name="Rectangle 18"/>
            <p:cNvSpPr>
              <a:spLocks noChangeArrowheads="1"/>
            </p:cNvSpPr>
            <p:nvPr/>
          </p:nvSpPr>
          <p:spPr bwMode="auto">
            <a:xfrm>
              <a:off x="3077" y="3578"/>
              <a:ext cx="648"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W</a:t>
              </a:r>
              <a:r>
                <a:rPr kumimoji="0" lang="en-US" altLang="zh-CN" sz="1400" b="0" baseline="-25000">
                  <a:solidFill>
                    <a:srgbClr val="000000"/>
                  </a:solidFill>
                  <a:latin typeface="Arial" charset="0"/>
                </a:rPr>
                <a:t>d</a:t>
              </a:r>
              <a:r>
                <a:rPr kumimoji="0" lang="en-US" altLang="zh-CN" sz="1400" b="0">
                  <a:solidFill>
                    <a:srgbClr val="000000"/>
                  </a:solidFill>
                  <a:latin typeface="Arial" charset="0"/>
                </a:rPr>
                <a:t>(z)</a:t>
              </a:r>
            </a:p>
          </p:txBody>
        </p:sp>
        <p:sp>
          <p:nvSpPr>
            <p:cNvPr id="32782" name="Rectangle 19"/>
            <p:cNvSpPr>
              <a:spLocks noChangeArrowheads="1"/>
            </p:cNvSpPr>
            <p:nvPr/>
          </p:nvSpPr>
          <p:spPr bwMode="auto">
            <a:xfrm>
              <a:off x="1911" y="3578"/>
              <a:ext cx="647" cy="266"/>
            </a:xfrm>
            <a:prstGeom prst="rect">
              <a:avLst/>
            </a:prstGeom>
            <a:noFill/>
            <a:ln w="9525">
              <a:solidFill>
                <a:srgbClr val="000000"/>
              </a:solidFill>
              <a:miter lim="800000"/>
              <a:headEnd/>
              <a:tailEnd/>
            </a:ln>
          </p:spPr>
          <p:txBody>
            <a:bodyPr wrap="none" anchor="ctr"/>
            <a:lstStyle/>
            <a:p>
              <a:pPr algn="ctr"/>
              <a:r>
                <a:rPr kumimoji="0" lang="en-US" altLang="zh-CN" sz="1400" b="0">
                  <a:solidFill>
                    <a:srgbClr val="000000"/>
                  </a:solidFill>
                  <a:latin typeface="Arial" charset="0"/>
                </a:rPr>
                <a:t>D(z)</a:t>
              </a:r>
            </a:p>
          </p:txBody>
        </p:sp>
        <p:sp>
          <p:nvSpPr>
            <p:cNvPr id="56340" name="Line 20"/>
            <p:cNvSpPr>
              <a:spLocks noChangeShapeType="1"/>
            </p:cNvSpPr>
            <p:nvPr/>
          </p:nvSpPr>
          <p:spPr bwMode="auto">
            <a:xfrm>
              <a:off x="2557" y="3692"/>
              <a:ext cx="51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1" name="Line 21"/>
            <p:cNvSpPr>
              <a:spLocks noChangeShapeType="1"/>
            </p:cNvSpPr>
            <p:nvPr/>
          </p:nvSpPr>
          <p:spPr bwMode="auto">
            <a:xfrm>
              <a:off x="3725" y="3692"/>
              <a:ext cx="561"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2" name="Oval 22"/>
            <p:cNvSpPr>
              <a:spLocks noChangeArrowheads="1"/>
            </p:cNvSpPr>
            <p:nvPr/>
          </p:nvSpPr>
          <p:spPr bwMode="auto">
            <a:xfrm>
              <a:off x="1389" y="3634"/>
              <a:ext cx="132" cy="11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343" name="Line 23"/>
            <p:cNvSpPr>
              <a:spLocks noChangeShapeType="1"/>
            </p:cNvSpPr>
            <p:nvPr/>
          </p:nvSpPr>
          <p:spPr bwMode="auto">
            <a:xfrm>
              <a:off x="1522" y="3692"/>
              <a:ext cx="390"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4" name="Line 24"/>
            <p:cNvSpPr>
              <a:spLocks noChangeShapeType="1"/>
            </p:cNvSpPr>
            <p:nvPr/>
          </p:nvSpPr>
          <p:spPr bwMode="auto">
            <a:xfrm>
              <a:off x="917" y="3692"/>
              <a:ext cx="476"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5" name="Line 25"/>
            <p:cNvSpPr>
              <a:spLocks noChangeShapeType="1"/>
            </p:cNvSpPr>
            <p:nvPr/>
          </p:nvSpPr>
          <p:spPr bwMode="auto">
            <a:xfrm>
              <a:off x="4027" y="3692"/>
              <a:ext cx="0" cy="373"/>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6" name="Line 26"/>
            <p:cNvSpPr>
              <a:spLocks noChangeShapeType="1"/>
            </p:cNvSpPr>
            <p:nvPr/>
          </p:nvSpPr>
          <p:spPr bwMode="auto">
            <a:xfrm flipH="1">
              <a:off x="1474" y="4065"/>
              <a:ext cx="2553"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6347" name="Line 27"/>
            <p:cNvSpPr>
              <a:spLocks noChangeShapeType="1"/>
            </p:cNvSpPr>
            <p:nvPr/>
          </p:nvSpPr>
          <p:spPr bwMode="auto">
            <a:xfrm flipH="1" flipV="1">
              <a:off x="1467" y="3748"/>
              <a:ext cx="5" cy="317"/>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32791" name="Text Box 28"/>
            <p:cNvSpPr txBox="1">
              <a:spLocks noChangeArrowheads="1"/>
            </p:cNvSpPr>
            <p:nvPr/>
          </p:nvSpPr>
          <p:spPr bwMode="auto">
            <a:xfrm>
              <a:off x="1196" y="3521"/>
              <a:ext cx="229" cy="21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a:t>
              </a:r>
            </a:p>
          </p:txBody>
        </p:sp>
        <p:sp>
          <p:nvSpPr>
            <p:cNvPr id="32792" name="Text Box 29"/>
            <p:cNvSpPr txBox="1">
              <a:spLocks noChangeArrowheads="1"/>
            </p:cNvSpPr>
            <p:nvPr/>
          </p:nvSpPr>
          <p:spPr bwMode="auto">
            <a:xfrm>
              <a:off x="1452" y="3692"/>
              <a:ext cx="226" cy="212"/>
            </a:xfrm>
            <a:prstGeom prst="rect">
              <a:avLst/>
            </a:prstGeom>
            <a:noFill/>
            <a:ln w="9525">
              <a:noFill/>
              <a:miter lim="800000"/>
              <a:headEnd/>
              <a:tailEnd/>
            </a:ln>
          </p:spPr>
          <p:txBody>
            <a:bodyPr wrap="none">
              <a:spAutoFit/>
            </a:bodyPr>
            <a:lstStyle/>
            <a:p>
              <a:pPr algn="ctr"/>
              <a:r>
                <a:rPr kumimoji="0" lang="en-US" altLang="zh-CN" sz="1400">
                  <a:solidFill>
                    <a:srgbClr val="000000"/>
                  </a:solidFill>
                  <a:latin typeface="Arial" charset="0"/>
                </a:rPr>
                <a:t>_</a:t>
              </a:r>
            </a:p>
          </p:txBody>
        </p:sp>
        <p:sp>
          <p:nvSpPr>
            <p:cNvPr id="32793" name="Text Box 30"/>
            <p:cNvSpPr txBox="1">
              <a:spLocks noChangeArrowheads="1"/>
            </p:cNvSpPr>
            <p:nvPr/>
          </p:nvSpPr>
          <p:spPr bwMode="auto">
            <a:xfrm>
              <a:off x="782" y="3514"/>
              <a:ext cx="359" cy="21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r(k)</a:t>
              </a:r>
            </a:p>
          </p:txBody>
        </p:sp>
        <p:sp>
          <p:nvSpPr>
            <p:cNvPr id="32794" name="Text Box 31"/>
            <p:cNvSpPr txBox="1">
              <a:spLocks noChangeArrowheads="1"/>
            </p:cNvSpPr>
            <p:nvPr/>
          </p:nvSpPr>
          <p:spPr bwMode="auto">
            <a:xfrm>
              <a:off x="1414" y="3514"/>
              <a:ext cx="391" cy="21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e(k)</a:t>
              </a:r>
            </a:p>
          </p:txBody>
        </p:sp>
        <p:sp>
          <p:nvSpPr>
            <p:cNvPr id="32795" name="Text Box 32"/>
            <p:cNvSpPr txBox="1">
              <a:spLocks noChangeArrowheads="1"/>
            </p:cNvSpPr>
            <p:nvPr/>
          </p:nvSpPr>
          <p:spPr bwMode="auto">
            <a:xfrm>
              <a:off x="3749" y="3514"/>
              <a:ext cx="383" cy="21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y(k)</a:t>
              </a:r>
            </a:p>
          </p:txBody>
        </p:sp>
        <p:sp>
          <p:nvSpPr>
            <p:cNvPr id="32796" name="Text Box 33"/>
            <p:cNvSpPr txBox="1">
              <a:spLocks noChangeArrowheads="1"/>
            </p:cNvSpPr>
            <p:nvPr/>
          </p:nvSpPr>
          <p:spPr bwMode="auto">
            <a:xfrm>
              <a:off x="2534" y="3514"/>
              <a:ext cx="391" cy="212"/>
            </a:xfrm>
            <a:prstGeom prst="rect">
              <a:avLst/>
            </a:prstGeom>
            <a:noFill/>
            <a:ln w="9525">
              <a:noFill/>
              <a:miter lim="800000"/>
              <a:headEnd/>
              <a:tailEnd/>
            </a:ln>
          </p:spPr>
          <p:txBody>
            <a:bodyPr wrap="none">
              <a:spAutoFit/>
            </a:bodyPr>
            <a:lstStyle/>
            <a:p>
              <a:pPr algn="ctr"/>
              <a:r>
                <a:rPr kumimoji="0" lang="en-US" altLang="zh-CN" sz="1400" b="0">
                  <a:solidFill>
                    <a:srgbClr val="000000"/>
                  </a:solidFill>
                  <a:latin typeface="Arial" charset="0"/>
                </a:rPr>
                <a:t>u(k)</a:t>
              </a:r>
            </a:p>
          </p:txBody>
        </p:sp>
      </p:grpSp>
    </p:spTree>
  </p:cSld>
  <p:clrMapOvr>
    <a:masterClrMapping/>
  </p:clrMapOvr>
  <p:transition>
    <p:push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39"/>
          <p:cNvGraphicFramePr>
            <a:graphicFrameLocks noChangeAspect="1"/>
          </p:cNvGraphicFramePr>
          <p:nvPr/>
        </p:nvGraphicFramePr>
        <p:xfrm>
          <a:off x="1365250" y="1905000"/>
          <a:ext cx="5372100" cy="842963"/>
        </p:xfrm>
        <a:graphic>
          <a:graphicData uri="http://schemas.openxmlformats.org/presentationml/2006/ole">
            <mc:AlternateContent xmlns:mc="http://schemas.openxmlformats.org/markup-compatibility/2006">
              <mc:Choice xmlns:v="urn:schemas-microsoft-com:vml" Requires="v">
                <p:oleObj spid="_x0000_s33846" name="Equation" r:id="rId4" imgW="52320240" imgH="8182800" progId="Equation.DSMT4">
                  <p:embed/>
                </p:oleObj>
              </mc:Choice>
              <mc:Fallback>
                <p:oleObj name="Equation" r:id="rId4" imgW="52320240" imgH="8182800"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0" y="1905000"/>
                        <a:ext cx="5372100" cy="842963"/>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7384" name="Text Box 40"/>
          <p:cNvSpPr txBox="1">
            <a:spLocks noChangeArrowheads="1"/>
          </p:cNvSpPr>
          <p:nvPr/>
        </p:nvSpPr>
        <p:spPr bwMode="auto">
          <a:xfrm>
            <a:off x="827088" y="1052513"/>
            <a:ext cx="286385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于是得到：</a:t>
            </a:r>
          </a:p>
        </p:txBody>
      </p:sp>
      <p:sp>
        <p:nvSpPr>
          <p:cNvPr id="57385" name="Text Box 41"/>
          <p:cNvSpPr txBox="1">
            <a:spLocks noChangeArrowheads="1"/>
          </p:cNvSpPr>
          <p:nvPr/>
        </p:nvSpPr>
        <p:spPr bwMode="auto">
          <a:xfrm>
            <a:off x="1295400" y="3198813"/>
            <a:ext cx="1098550" cy="457200"/>
          </a:xfrm>
          <a:prstGeom prst="rect">
            <a:avLst/>
          </a:prstGeom>
          <a:noFill/>
          <a:ln w="9525">
            <a:noFill/>
            <a:miter lim="800000"/>
            <a:headEnd/>
            <a:tailEnd/>
          </a:ln>
          <a:effectLst/>
        </p:spPr>
        <p:txBody>
          <a:bodyPr wrap="none">
            <a:spAutoFit/>
          </a:bodyPr>
          <a:lstStyle/>
          <a:p>
            <a:pPr>
              <a:defRPr/>
            </a:pPr>
            <a:r>
              <a:rPr kumimoji="0" lang="zh-CN" altLang="en-US">
                <a:solidFill>
                  <a:srgbClr val="FF0000"/>
                </a:solidFill>
                <a:effectLst>
                  <a:outerShdw blurRad="38100" dist="38100" dir="2700000" algn="tl">
                    <a:srgbClr val="C0C0C0"/>
                  </a:outerShdw>
                </a:effectLst>
                <a:latin typeface="Arial" charset="0"/>
              </a:rPr>
              <a:t>分析：</a:t>
            </a:r>
          </a:p>
        </p:txBody>
      </p:sp>
      <p:sp>
        <p:nvSpPr>
          <p:cNvPr id="57386" name="Text Box 42"/>
          <p:cNvSpPr txBox="1">
            <a:spLocks noChangeArrowheads="1"/>
          </p:cNvSpPr>
          <p:nvPr/>
        </p:nvSpPr>
        <p:spPr bwMode="auto">
          <a:xfrm>
            <a:off x="1355725" y="3694113"/>
            <a:ext cx="6569075" cy="2282825"/>
          </a:xfrm>
          <a:prstGeom prst="rect">
            <a:avLst/>
          </a:prstGeom>
          <a:noFill/>
          <a:ln w="9525">
            <a:noFill/>
            <a:miter lim="800000"/>
            <a:headEnd/>
            <a:tailEnd/>
          </a:ln>
          <a:effectLst/>
        </p:spPr>
        <p:txBody>
          <a:bodyPr>
            <a:spAutoFit/>
          </a:bodyPr>
          <a:lstStyle/>
          <a:p>
            <a:pPr marL="457200" indent="-457200">
              <a:lnSpc>
                <a:spcPct val="200000"/>
              </a:lnSpc>
              <a:buFontTx/>
              <a:buAutoNum type="arabicPeriod"/>
              <a:defRPr/>
            </a:pPr>
            <a:r>
              <a:rPr kumimoji="0" lang="zh-CN" altLang="en-US">
                <a:solidFill>
                  <a:srgbClr val="000000"/>
                </a:solidFill>
                <a:effectLst>
                  <a:outerShdw blurRad="38100" dist="38100" dir="2700000" algn="tl">
                    <a:srgbClr val="C0C0C0"/>
                  </a:outerShdw>
                </a:effectLst>
                <a:latin typeface="Arial" charset="0"/>
              </a:rPr>
              <a:t>对象不稳定的极点</a:t>
            </a:r>
          </a:p>
          <a:p>
            <a:pPr marL="457200" indent="-457200">
              <a:lnSpc>
                <a:spcPct val="200000"/>
              </a:lnSpc>
              <a:buFontTx/>
              <a:buAutoNum type="arabicPeriod"/>
              <a:defRPr/>
            </a:pPr>
            <a:r>
              <a:rPr kumimoji="0" lang="zh-CN" altLang="en-US">
                <a:solidFill>
                  <a:schemeClr val="accent2"/>
                </a:solidFill>
                <a:effectLst>
                  <a:outerShdw blurRad="38100" dist="38100" dir="2700000" algn="tl">
                    <a:srgbClr val="C0C0C0"/>
                  </a:outerShdw>
                </a:effectLst>
                <a:latin typeface="Arial" charset="0"/>
              </a:rPr>
              <a:t>对象不稳定的零点</a:t>
            </a:r>
          </a:p>
          <a:p>
            <a:pPr marL="457200" indent="-457200">
              <a:lnSpc>
                <a:spcPct val="200000"/>
              </a:lnSpc>
              <a:buFontTx/>
              <a:buAutoNum type="arabicPeriod"/>
              <a:defRPr/>
            </a:pPr>
            <a:r>
              <a:rPr kumimoji="0" lang="zh-CN" altLang="en-US">
                <a:solidFill>
                  <a:srgbClr val="BE2C14"/>
                </a:solidFill>
                <a:effectLst>
                  <a:outerShdw blurRad="38100" dist="38100" dir="2700000" algn="tl">
                    <a:srgbClr val="C0C0C0"/>
                  </a:outerShdw>
                </a:effectLst>
                <a:latin typeface="Arial" charset="0"/>
              </a:rPr>
              <a:t>纯滞后因子</a:t>
            </a:r>
          </a:p>
        </p:txBody>
      </p:sp>
      <p:graphicFrame>
        <p:nvGraphicFramePr>
          <p:cNvPr id="33795" name="Object 43"/>
          <p:cNvGraphicFramePr>
            <a:graphicFrameLocks noChangeAspect="1"/>
          </p:cNvGraphicFramePr>
          <p:nvPr/>
        </p:nvGraphicFramePr>
        <p:xfrm>
          <a:off x="4500563" y="4005263"/>
          <a:ext cx="766762" cy="431800"/>
        </p:xfrm>
        <a:graphic>
          <a:graphicData uri="http://schemas.openxmlformats.org/presentationml/2006/ole">
            <mc:AlternateContent xmlns:mc="http://schemas.openxmlformats.org/markup-compatibility/2006">
              <mc:Choice xmlns:v="urn:schemas-microsoft-com:vml" Requires="v">
                <p:oleObj spid="_x0000_s33847" name="Equation" r:id="rId6" imgW="7468200" imgH="4204800" progId="Equation.DSMT4">
                  <p:embed/>
                </p:oleObj>
              </mc:Choice>
              <mc:Fallback>
                <p:oleObj name="Equation" r:id="rId6" imgW="7468200" imgH="420480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4005263"/>
                        <a:ext cx="766762" cy="4318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3796" name="Object 44"/>
          <p:cNvGraphicFramePr>
            <a:graphicFrameLocks noChangeAspect="1"/>
          </p:cNvGraphicFramePr>
          <p:nvPr/>
        </p:nvGraphicFramePr>
        <p:xfrm>
          <a:off x="4643438" y="4797425"/>
          <a:ext cx="766762" cy="431800"/>
        </p:xfrm>
        <a:graphic>
          <a:graphicData uri="http://schemas.openxmlformats.org/presentationml/2006/ole">
            <mc:AlternateContent xmlns:mc="http://schemas.openxmlformats.org/markup-compatibility/2006">
              <mc:Choice xmlns:v="urn:schemas-microsoft-com:vml" Requires="v">
                <p:oleObj spid="_x0000_s33848" name="Equation" r:id="rId8" imgW="7468200" imgH="4204800" progId="Equation.DSMT4">
                  <p:embed/>
                </p:oleObj>
              </mc:Choice>
              <mc:Fallback>
                <p:oleObj name="Equation" r:id="rId8" imgW="7468200" imgH="4204800" progId="Equation.DSMT4">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4797425"/>
                        <a:ext cx="766762" cy="4318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3797" name="Object 45"/>
          <p:cNvGraphicFramePr>
            <a:graphicFrameLocks noChangeAspect="1"/>
          </p:cNvGraphicFramePr>
          <p:nvPr/>
        </p:nvGraphicFramePr>
        <p:xfrm>
          <a:off x="3611563" y="5516563"/>
          <a:ext cx="457200" cy="360362"/>
        </p:xfrm>
        <a:graphic>
          <a:graphicData uri="http://schemas.openxmlformats.org/presentationml/2006/ole">
            <mc:AlternateContent xmlns:mc="http://schemas.openxmlformats.org/markup-compatibility/2006">
              <mc:Choice xmlns:v="urn:schemas-microsoft-com:vml" Requires="v">
                <p:oleObj spid="_x0000_s33849" name="Equation" r:id="rId10" imgW="4431240" imgH="3502800" progId="Equation.DSMT4">
                  <p:embed/>
                </p:oleObj>
              </mc:Choice>
              <mc:Fallback>
                <p:oleObj name="Equation" r:id="rId10" imgW="4431240" imgH="3502800" progId="Equation.DSMT4">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11563" y="5516563"/>
                        <a:ext cx="457200" cy="360362"/>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57390" name="Line 46"/>
          <p:cNvSpPr>
            <a:spLocks noChangeShapeType="1"/>
          </p:cNvSpPr>
          <p:nvPr/>
        </p:nvSpPr>
        <p:spPr bwMode="auto">
          <a:xfrm>
            <a:off x="5148263" y="2492375"/>
            <a:ext cx="1439862" cy="0"/>
          </a:xfrm>
          <a:prstGeom prst="line">
            <a:avLst/>
          </a:prstGeom>
          <a:noFill/>
          <a:ln w="190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7391" name="Text Box 47"/>
          <p:cNvSpPr txBox="1">
            <a:spLocks noChangeArrowheads="1"/>
          </p:cNvSpPr>
          <p:nvPr/>
        </p:nvSpPr>
        <p:spPr bwMode="auto">
          <a:xfrm>
            <a:off x="5435600" y="2565400"/>
            <a:ext cx="1512888" cy="457200"/>
          </a:xfrm>
          <a:prstGeom prst="rect">
            <a:avLst/>
          </a:prstGeom>
          <a:noFill/>
          <a:ln w="9525">
            <a:noFill/>
            <a:miter lim="800000"/>
            <a:headEnd/>
            <a:tailEnd/>
          </a:ln>
          <a:effectLst/>
        </p:spPr>
        <p:txBody>
          <a:bodyPr>
            <a:spAutoFit/>
          </a:bodyPr>
          <a:lstStyle/>
          <a:p>
            <a:pPr>
              <a:defRPr/>
            </a:pPr>
            <a:r>
              <a:rPr lang="en-US" altLang="zh-CN" i="1">
                <a:solidFill>
                  <a:schemeClr val="accent2"/>
                </a:solidFill>
                <a:effectLst>
                  <a:outerShdw blurRad="38100" dist="38100" dir="2700000" algn="tl">
                    <a:srgbClr val="C0C0C0"/>
                  </a:outerShdw>
                </a:effectLst>
              </a:rPr>
              <a:t>W</a:t>
            </a:r>
            <a:r>
              <a:rPr lang="en-US" altLang="zh-CN" i="1" baseline="-25000">
                <a:solidFill>
                  <a:schemeClr val="accent2"/>
                </a:solidFill>
                <a:effectLst>
                  <a:outerShdw blurRad="38100" dist="38100" dir="2700000" algn="tl">
                    <a:srgbClr val="C0C0C0"/>
                  </a:outerShdw>
                </a:effectLst>
              </a:rPr>
              <a:t>e</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p>
        </p:txBody>
      </p:sp>
      <p:sp>
        <p:nvSpPr>
          <p:cNvPr id="57392" name="Text Box 48"/>
          <p:cNvSpPr txBox="1">
            <a:spLocks noChangeArrowheads="1"/>
          </p:cNvSpPr>
          <p:nvPr/>
        </p:nvSpPr>
        <p:spPr bwMode="auto">
          <a:xfrm>
            <a:off x="3635375" y="2781300"/>
            <a:ext cx="1512888" cy="457200"/>
          </a:xfrm>
          <a:prstGeom prst="rect">
            <a:avLst/>
          </a:prstGeom>
          <a:noFill/>
          <a:ln w="9525">
            <a:noFill/>
            <a:miter lim="800000"/>
            <a:headEnd/>
            <a:tailEnd/>
          </a:ln>
          <a:effectLst/>
        </p:spPr>
        <p:txBody>
          <a:bodyPr>
            <a:spAutoFit/>
          </a:bodyPr>
          <a:lstStyle/>
          <a:p>
            <a:pPr>
              <a:defRPr/>
            </a:pPr>
            <a:r>
              <a:rPr lang="en-US" altLang="zh-CN" i="1">
                <a:solidFill>
                  <a:schemeClr val="accent2"/>
                </a:solidFill>
                <a:effectLst>
                  <a:outerShdw blurRad="38100" dist="38100" dir="2700000" algn="tl">
                    <a:srgbClr val="C0C0C0"/>
                  </a:outerShdw>
                </a:effectLst>
              </a:rPr>
              <a:t>W</a:t>
            </a:r>
            <a:r>
              <a:rPr lang="en-US" altLang="zh-CN" i="1" baseline="-25000">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p>
        </p:txBody>
      </p:sp>
      <p:sp>
        <p:nvSpPr>
          <p:cNvPr id="57393" name="Line 49"/>
          <p:cNvSpPr>
            <a:spLocks noChangeShapeType="1"/>
          </p:cNvSpPr>
          <p:nvPr/>
        </p:nvSpPr>
        <p:spPr bwMode="auto">
          <a:xfrm>
            <a:off x="3203575" y="2781300"/>
            <a:ext cx="1800225" cy="0"/>
          </a:xfrm>
          <a:prstGeom prst="line">
            <a:avLst/>
          </a:prstGeom>
          <a:noFill/>
          <a:ln w="190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7394" name="Line 50"/>
          <p:cNvSpPr>
            <a:spLocks noChangeShapeType="1"/>
          </p:cNvSpPr>
          <p:nvPr/>
        </p:nvSpPr>
        <p:spPr bwMode="auto">
          <a:xfrm>
            <a:off x="2124075" y="2781300"/>
            <a:ext cx="935038" cy="0"/>
          </a:xfrm>
          <a:prstGeom prst="line">
            <a:avLst/>
          </a:prstGeom>
          <a:noFill/>
          <a:ln w="190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7395" name="Text Box 51"/>
          <p:cNvSpPr txBox="1">
            <a:spLocks noChangeArrowheads="1"/>
          </p:cNvSpPr>
          <p:nvPr/>
        </p:nvSpPr>
        <p:spPr bwMode="auto">
          <a:xfrm>
            <a:off x="2195513" y="2781300"/>
            <a:ext cx="1512887" cy="457200"/>
          </a:xfrm>
          <a:prstGeom prst="rect">
            <a:avLst/>
          </a:prstGeom>
          <a:noFill/>
          <a:ln w="9525">
            <a:noFill/>
            <a:miter lim="800000"/>
            <a:headEnd/>
            <a:tailEnd/>
          </a:ln>
          <a:effectLst/>
        </p:spPr>
        <p:txBody>
          <a:bodyPr>
            <a:spAutoFit/>
          </a:bodyPr>
          <a:lstStyle/>
          <a:p>
            <a:pPr>
              <a:defRPr/>
            </a:pPr>
            <a:r>
              <a:rPr lang="en-US" altLang="zh-CN" i="1">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p>
        </p:txBody>
      </p:sp>
    </p:spTree>
  </p:cSld>
  <p:clrMapOvr>
    <a:masterClrMapping/>
  </p:clrMapOvr>
  <p:transition>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91" name="Text Box 23"/>
          <p:cNvSpPr txBox="1">
            <a:spLocks noChangeArrowheads="1"/>
          </p:cNvSpPr>
          <p:nvPr/>
        </p:nvSpPr>
        <p:spPr bwMode="auto">
          <a:xfrm>
            <a:off x="755650" y="1341438"/>
            <a:ext cx="3455988" cy="457200"/>
          </a:xfrm>
          <a:prstGeom prst="rect">
            <a:avLst/>
          </a:prstGeom>
          <a:noFill/>
          <a:ln w="9525">
            <a:noFill/>
            <a:miter lim="800000"/>
            <a:headEnd/>
            <a:tailEnd/>
          </a:ln>
          <a:effectLst/>
        </p:spPr>
        <p:txBody>
          <a:bodyPr>
            <a:spAutoFit/>
          </a:bodyPr>
          <a:lstStyle/>
          <a:p>
            <a:pPr>
              <a:defRPr/>
            </a:pPr>
            <a:r>
              <a:rPr kumimoji="0" lang="zh-CN" altLang="en-US">
                <a:solidFill>
                  <a:srgbClr val="FF0000"/>
                </a:solidFill>
                <a:effectLst>
                  <a:outerShdw blurRad="38100" dist="38100" dir="2700000" algn="tl">
                    <a:srgbClr val="C0C0C0"/>
                  </a:outerShdw>
                </a:effectLst>
                <a:latin typeface="Arial" charset="0"/>
              </a:rPr>
              <a:t>于是，得到结论</a:t>
            </a:r>
          </a:p>
        </p:txBody>
      </p:sp>
      <p:sp>
        <p:nvSpPr>
          <p:cNvPr id="58392" name="Text Box 24"/>
          <p:cNvSpPr txBox="1">
            <a:spLocks noChangeArrowheads="1"/>
          </p:cNvSpPr>
          <p:nvPr/>
        </p:nvSpPr>
        <p:spPr bwMode="auto">
          <a:xfrm>
            <a:off x="900113" y="1989138"/>
            <a:ext cx="7161212" cy="2647950"/>
          </a:xfrm>
          <a:prstGeom prst="rect">
            <a:avLst/>
          </a:prstGeom>
          <a:noFill/>
          <a:ln w="9525">
            <a:noFill/>
            <a:miter lim="800000"/>
            <a:headEnd/>
            <a:tailEnd/>
          </a:ln>
          <a:effectLst/>
        </p:spPr>
        <p:txBody>
          <a:bodyPr>
            <a:spAutoFit/>
          </a:bodyPr>
          <a:lstStyle/>
          <a:p>
            <a:pPr marL="457200" indent="-457200">
              <a:lnSpc>
                <a:spcPct val="140000"/>
              </a:lnSpc>
              <a:defRPr/>
            </a:pPr>
            <a:r>
              <a:rPr kumimoji="0" lang="zh-CN" altLang="en-US">
                <a:solidFill>
                  <a:srgbClr val="000000"/>
                </a:solidFill>
                <a:effectLst>
                  <a:outerShdw blurRad="38100" dist="38100" dir="2700000" algn="tl">
                    <a:srgbClr val="C0C0C0"/>
                  </a:outerShdw>
                </a:effectLst>
              </a:rPr>
              <a:t>（</a:t>
            </a:r>
            <a:r>
              <a:rPr kumimoji="0" lang="en-US" altLang="zh-CN">
                <a:solidFill>
                  <a:srgbClr val="000000"/>
                </a:solidFill>
                <a:effectLst>
                  <a:outerShdw blurRad="38100" dist="38100" dir="2700000" algn="tl">
                    <a:srgbClr val="C0C0C0"/>
                  </a:outerShdw>
                </a:effectLst>
              </a:rPr>
              <a:t>1</a:t>
            </a:r>
            <a:r>
              <a:rPr kumimoji="0" lang="zh-CN" altLang="en-US">
                <a:solidFill>
                  <a:srgbClr val="000000"/>
                </a:solidFill>
                <a:effectLst>
                  <a:outerShdw blurRad="38100" dist="38100" dir="2700000" algn="tl">
                    <a:srgbClr val="C0C0C0"/>
                  </a:outerShdw>
                </a:effectLst>
              </a:rPr>
              <a:t>）</a:t>
            </a:r>
            <a:r>
              <a:rPr kumimoji="0" lang="zh-CN" altLang="en-US">
                <a:solidFill>
                  <a:srgbClr val="1E86B4"/>
                </a:solidFill>
                <a:effectLst>
                  <a:outerShdw blurRad="38100" dist="38100" dir="2700000" algn="tl">
                    <a:srgbClr val="C0C0C0"/>
                  </a:outerShdw>
                </a:effectLst>
              </a:rPr>
              <a:t>对象不稳定的极点</a:t>
            </a:r>
            <a:r>
              <a:rPr kumimoji="0" lang="en-US" altLang="zh-CN">
                <a:solidFill>
                  <a:srgbClr val="1E86B4"/>
                </a:solidFill>
                <a:effectLst>
                  <a:outerShdw blurRad="38100" dist="38100" dir="2700000" algn="tl">
                    <a:srgbClr val="C0C0C0"/>
                  </a:outerShdw>
                </a:effectLst>
              </a:rPr>
              <a:t>(</a:t>
            </a:r>
            <a:r>
              <a:rPr kumimoji="0" lang="zh-CN" altLang="en-US">
                <a:solidFill>
                  <a:srgbClr val="1E86B4"/>
                </a:solidFill>
                <a:effectLst>
                  <a:outerShdw blurRad="38100" dist="38100" dir="2700000" algn="tl">
                    <a:srgbClr val="C0C0C0"/>
                  </a:outerShdw>
                </a:effectLst>
              </a:rPr>
              <a:t>除</a:t>
            </a:r>
            <a:r>
              <a:rPr kumimoji="0" lang="en-US" altLang="zh-CN">
                <a:solidFill>
                  <a:srgbClr val="FF0000"/>
                </a:solidFill>
                <a:effectLst>
                  <a:outerShdw blurRad="38100" dist="38100" dir="2700000" algn="tl">
                    <a:srgbClr val="C0C0C0"/>
                  </a:outerShdw>
                </a:effectLst>
              </a:rPr>
              <a:t>(1</a:t>
            </a:r>
            <a:r>
              <a:rPr kumimoji="0" lang="zh-CN" altLang="en-US">
                <a:solidFill>
                  <a:srgbClr val="FF0000"/>
                </a:solidFill>
                <a:effectLst>
                  <a:outerShdw blurRad="38100" dist="38100" dir="2700000" algn="tl">
                    <a:srgbClr val="C0C0C0"/>
                  </a:outerShdw>
                </a:effectLst>
              </a:rPr>
              <a:t>，</a:t>
            </a:r>
            <a:r>
              <a:rPr kumimoji="0" lang="en-US" altLang="zh-CN">
                <a:solidFill>
                  <a:srgbClr val="FF0000"/>
                </a:solidFill>
                <a:effectLst>
                  <a:outerShdw blurRad="38100" dist="38100" dir="2700000" algn="tl">
                    <a:srgbClr val="C0C0C0"/>
                  </a:outerShdw>
                </a:effectLst>
              </a:rPr>
              <a:t>j0)</a:t>
            </a:r>
            <a:r>
              <a:rPr kumimoji="0" lang="zh-CN" altLang="en-US">
                <a:solidFill>
                  <a:srgbClr val="1E86B4"/>
                </a:solidFill>
                <a:effectLst>
                  <a:outerShdw blurRad="38100" dist="38100" dir="2700000" algn="tl">
                    <a:srgbClr val="C0C0C0"/>
                  </a:outerShdw>
                </a:effectLst>
              </a:rPr>
              <a:t>外</a:t>
            </a:r>
            <a:r>
              <a:rPr kumimoji="0" lang="en-US" altLang="zh-CN">
                <a:solidFill>
                  <a:srgbClr val="1E86B4"/>
                </a:solidFill>
                <a:effectLst>
                  <a:outerShdw blurRad="38100" dist="38100" dir="2700000" algn="tl">
                    <a:srgbClr val="C0C0C0"/>
                  </a:outerShdw>
                </a:effectLst>
              </a:rPr>
              <a:t>)</a:t>
            </a:r>
            <a:r>
              <a:rPr kumimoji="0" lang="zh-CN" altLang="en-US">
                <a:solidFill>
                  <a:srgbClr val="1E86B4"/>
                </a:solidFill>
                <a:effectLst>
                  <a:outerShdw blurRad="38100" dist="38100" dir="2700000" algn="tl">
                    <a:srgbClr val="C0C0C0"/>
                  </a:outerShdw>
                </a:effectLst>
              </a:rPr>
              <a:t>由</a:t>
            </a:r>
            <a:r>
              <a:rPr kumimoji="0" lang="en-US" altLang="zh-CN">
                <a:solidFill>
                  <a:srgbClr val="1E86B4"/>
                </a:solidFill>
                <a:effectLst>
                  <a:outerShdw blurRad="38100" dist="38100" dir="2700000" algn="tl">
                    <a:srgbClr val="C0C0C0"/>
                  </a:outerShdw>
                </a:effectLst>
              </a:rPr>
              <a:t>F(z)</a:t>
            </a:r>
            <a:r>
              <a:rPr kumimoji="0" lang="zh-CN" altLang="en-US">
                <a:solidFill>
                  <a:srgbClr val="1E86B4"/>
                </a:solidFill>
                <a:effectLst>
                  <a:outerShdw blurRad="38100" dist="38100" dir="2700000" algn="tl">
                    <a:srgbClr val="C0C0C0"/>
                  </a:outerShdw>
                </a:effectLst>
              </a:rPr>
              <a:t>，</a:t>
            </a:r>
            <a:r>
              <a:rPr kumimoji="0" lang="zh-CN" altLang="en-US">
                <a:solidFill>
                  <a:srgbClr val="000000"/>
                </a:solidFill>
                <a:effectLst>
                  <a:outerShdw blurRad="38100" dist="38100" dir="2700000" algn="tl">
                    <a:srgbClr val="C0C0C0"/>
                  </a:outerShdw>
                </a:effectLst>
              </a:rPr>
              <a:t>即</a:t>
            </a:r>
            <a:r>
              <a:rPr kumimoji="0" lang="en-US" altLang="zh-CN">
                <a:solidFill>
                  <a:srgbClr val="000000"/>
                </a:solidFill>
                <a:effectLst>
                  <a:outerShdw blurRad="38100" dist="38100" dir="2700000" algn="tl">
                    <a:srgbClr val="C0C0C0"/>
                  </a:outerShdw>
                </a:effectLst>
              </a:rPr>
              <a:t>W</a:t>
            </a:r>
            <a:r>
              <a:rPr kumimoji="0" lang="en-US" altLang="zh-CN" baseline="-25000">
                <a:solidFill>
                  <a:srgbClr val="000000"/>
                </a:solidFill>
                <a:effectLst>
                  <a:outerShdw blurRad="38100" dist="38100" dir="2700000" algn="tl">
                    <a:srgbClr val="C0C0C0"/>
                  </a:outerShdw>
                </a:effectLst>
              </a:rPr>
              <a:t>e</a:t>
            </a:r>
            <a:r>
              <a:rPr kumimoji="0" lang="en-US" altLang="zh-CN">
                <a:solidFill>
                  <a:srgbClr val="000000"/>
                </a:solidFill>
                <a:effectLst>
                  <a:outerShdw blurRad="38100" dist="38100" dir="2700000" algn="tl">
                    <a:srgbClr val="C0C0C0"/>
                  </a:outerShdw>
                </a:effectLst>
              </a:rPr>
              <a:t>(z)=1-W</a:t>
            </a:r>
            <a:r>
              <a:rPr kumimoji="0" lang="en-US" altLang="zh-CN" baseline="-25000">
                <a:solidFill>
                  <a:srgbClr val="000000"/>
                </a:solidFill>
                <a:effectLst>
                  <a:outerShdw blurRad="38100" dist="38100" dir="2700000" algn="tl">
                    <a:srgbClr val="C0C0C0"/>
                  </a:outerShdw>
                </a:effectLst>
              </a:rPr>
              <a:t>B</a:t>
            </a:r>
            <a:r>
              <a:rPr kumimoji="0" lang="en-US" altLang="zh-CN">
                <a:solidFill>
                  <a:srgbClr val="000000"/>
                </a:solidFill>
                <a:effectLst>
                  <a:outerShdw blurRad="38100" dist="38100" dir="2700000" algn="tl">
                    <a:srgbClr val="C0C0C0"/>
                  </a:outerShdw>
                </a:effectLst>
              </a:rPr>
              <a:t>(z)</a:t>
            </a:r>
            <a:r>
              <a:rPr kumimoji="0" lang="zh-CN" altLang="en-US">
                <a:solidFill>
                  <a:srgbClr val="000000"/>
                </a:solidFill>
                <a:effectLst>
                  <a:outerShdw blurRad="38100" dist="38100" dir="2700000" algn="tl">
                    <a:srgbClr val="C0C0C0"/>
                  </a:outerShdw>
                </a:effectLst>
              </a:rPr>
              <a:t>来抵消；</a:t>
            </a:r>
          </a:p>
          <a:p>
            <a:pPr marL="457200" indent="-457200">
              <a:lnSpc>
                <a:spcPct val="140000"/>
              </a:lnSpc>
              <a:defRPr/>
            </a:pPr>
            <a:r>
              <a:rPr kumimoji="0" lang="zh-CN" altLang="en-US">
                <a:solidFill>
                  <a:srgbClr val="000000"/>
                </a:solidFill>
                <a:effectLst>
                  <a:outerShdw blurRad="38100" dist="38100" dir="2700000" algn="tl">
                    <a:srgbClr val="C0C0C0"/>
                  </a:outerShdw>
                </a:effectLst>
              </a:rPr>
              <a:t>（</a:t>
            </a:r>
            <a:r>
              <a:rPr kumimoji="0" lang="en-US" altLang="zh-CN">
                <a:solidFill>
                  <a:srgbClr val="000000"/>
                </a:solidFill>
                <a:effectLst>
                  <a:outerShdw blurRad="38100" dist="38100" dir="2700000" algn="tl">
                    <a:srgbClr val="C0C0C0"/>
                  </a:outerShdw>
                </a:effectLst>
              </a:rPr>
              <a:t>2</a:t>
            </a:r>
            <a:r>
              <a:rPr kumimoji="0" lang="zh-CN" altLang="en-US">
                <a:solidFill>
                  <a:srgbClr val="000000"/>
                </a:solidFill>
                <a:effectLst>
                  <a:outerShdw blurRad="38100" dist="38100" dir="2700000" algn="tl">
                    <a:srgbClr val="C0C0C0"/>
                  </a:outerShdw>
                </a:effectLst>
              </a:rPr>
              <a:t>）</a:t>
            </a:r>
            <a:r>
              <a:rPr kumimoji="0" lang="zh-CN" altLang="en-US">
                <a:solidFill>
                  <a:srgbClr val="1E86B4"/>
                </a:solidFill>
                <a:effectLst>
                  <a:outerShdw blurRad="38100" dist="38100" dir="2700000" algn="tl">
                    <a:srgbClr val="C0C0C0"/>
                  </a:outerShdw>
                </a:effectLst>
              </a:rPr>
              <a:t>对象不稳定的零点和纯滞后因子，</a:t>
            </a:r>
            <a:r>
              <a:rPr kumimoji="0" lang="zh-CN" altLang="en-US">
                <a:solidFill>
                  <a:srgbClr val="000000"/>
                </a:solidFill>
                <a:effectLst>
                  <a:outerShdw blurRad="38100" dist="38100" dir="2700000" algn="tl">
                    <a:srgbClr val="C0C0C0"/>
                  </a:outerShdw>
                </a:effectLst>
              </a:rPr>
              <a:t>需包含在闭环系统传递函数</a:t>
            </a:r>
            <a:r>
              <a:rPr kumimoji="0" lang="en-US" altLang="zh-CN">
                <a:solidFill>
                  <a:srgbClr val="000000"/>
                </a:solidFill>
                <a:effectLst>
                  <a:outerShdw blurRad="38100" dist="38100" dir="2700000" algn="tl">
                    <a:srgbClr val="C0C0C0"/>
                  </a:outerShdw>
                </a:effectLst>
              </a:rPr>
              <a:t>W</a:t>
            </a:r>
            <a:r>
              <a:rPr kumimoji="0" lang="en-US" altLang="zh-CN" baseline="-25000">
                <a:solidFill>
                  <a:srgbClr val="000000"/>
                </a:solidFill>
                <a:effectLst>
                  <a:outerShdw blurRad="38100" dist="38100" dir="2700000" algn="tl">
                    <a:srgbClr val="C0C0C0"/>
                  </a:outerShdw>
                </a:effectLst>
              </a:rPr>
              <a:t>B</a:t>
            </a:r>
            <a:r>
              <a:rPr kumimoji="0" lang="en-US" altLang="zh-CN">
                <a:solidFill>
                  <a:srgbClr val="000000"/>
                </a:solidFill>
                <a:effectLst>
                  <a:outerShdw blurRad="38100" dist="38100" dir="2700000" algn="tl">
                    <a:srgbClr val="C0C0C0"/>
                  </a:outerShdw>
                </a:effectLst>
              </a:rPr>
              <a:t>(z)</a:t>
            </a:r>
            <a:r>
              <a:rPr kumimoji="0" lang="zh-CN" altLang="en-US">
                <a:solidFill>
                  <a:srgbClr val="000000"/>
                </a:solidFill>
                <a:effectLst>
                  <a:outerShdw blurRad="38100" dist="38100" dir="2700000" algn="tl">
                    <a:srgbClr val="C0C0C0"/>
                  </a:outerShdw>
                </a:effectLst>
              </a:rPr>
              <a:t>中</a:t>
            </a:r>
            <a:r>
              <a:rPr kumimoji="0" lang="en-US" altLang="zh-CN">
                <a:solidFill>
                  <a:srgbClr val="000000"/>
                </a:solidFill>
                <a:effectLst>
                  <a:outerShdw blurRad="38100" dist="38100" dir="2700000" algn="tl">
                    <a:srgbClr val="C0C0C0"/>
                  </a:outerShdw>
                </a:effectLst>
              </a:rPr>
              <a:t>;</a:t>
            </a:r>
          </a:p>
          <a:p>
            <a:pPr marL="457200" indent="-457200">
              <a:lnSpc>
                <a:spcPct val="140000"/>
              </a:lnSpc>
              <a:defRPr/>
            </a:pPr>
            <a:r>
              <a:rPr kumimoji="0" lang="zh-CN" altLang="en-US">
                <a:solidFill>
                  <a:srgbClr val="000000"/>
                </a:solidFill>
                <a:effectLst>
                  <a:outerShdw blurRad="38100" dist="38100" dir="2700000" algn="tl">
                    <a:srgbClr val="C0C0C0"/>
                  </a:outerShdw>
                </a:effectLst>
              </a:rPr>
              <a:t>（</a:t>
            </a:r>
            <a:r>
              <a:rPr kumimoji="0" lang="en-US" altLang="zh-CN">
                <a:solidFill>
                  <a:srgbClr val="000000"/>
                </a:solidFill>
                <a:effectLst>
                  <a:outerShdw blurRad="38100" dist="38100" dir="2700000" algn="tl">
                    <a:srgbClr val="C0C0C0"/>
                  </a:outerShdw>
                </a:effectLst>
              </a:rPr>
              <a:t>3</a:t>
            </a:r>
            <a:r>
              <a:rPr kumimoji="0" lang="zh-CN" altLang="en-US">
                <a:solidFill>
                  <a:srgbClr val="000000"/>
                </a:solidFill>
                <a:effectLst>
                  <a:outerShdw blurRad="38100" dist="38100" dir="2700000" algn="tl">
                    <a:srgbClr val="C0C0C0"/>
                  </a:outerShdw>
                </a:effectLst>
              </a:rPr>
              <a:t>）</a:t>
            </a:r>
            <a:r>
              <a:rPr lang="zh-CN" altLang="en-US"/>
              <a:t> </a:t>
            </a:r>
            <a:r>
              <a:rPr kumimoji="0" lang="en-US" altLang="zh-CN">
                <a:solidFill>
                  <a:srgbClr val="000000"/>
                </a:solidFill>
                <a:effectLst>
                  <a:outerShdw blurRad="38100" dist="38100" dir="2700000" algn="tl">
                    <a:srgbClr val="C0C0C0"/>
                  </a:outerShdw>
                </a:effectLst>
              </a:rPr>
              <a:t>W</a:t>
            </a:r>
            <a:r>
              <a:rPr kumimoji="0" lang="en-US" altLang="zh-CN" baseline="-25000">
                <a:solidFill>
                  <a:srgbClr val="000000"/>
                </a:solidFill>
                <a:effectLst>
                  <a:outerShdw blurRad="38100" dist="38100" dir="2700000" algn="tl">
                    <a:srgbClr val="C0C0C0"/>
                  </a:outerShdw>
                </a:effectLst>
              </a:rPr>
              <a:t>B</a:t>
            </a:r>
            <a:r>
              <a:rPr kumimoji="0" lang="en-US" altLang="zh-CN">
                <a:solidFill>
                  <a:srgbClr val="000000"/>
                </a:solidFill>
                <a:effectLst>
                  <a:outerShdw blurRad="38100" dist="38100" dir="2700000" algn="tl">
                    <a:srgbClr val="C0C0C0"/>
                  </a:outerShdw>
                </a:effectLst>
              </a:rPr>
              <a:t>(z)</a:t>
            </a:r>
            <a:r>
              <a:rPr lang="en-US" altLang="zh-CN">
                <a:effectLst>
                  <a:outerShdw blurRad="38100" dist="38100" dir="2700000" algn="tl">
                    <a:srgbClr val="C0C0C0"/>
                  </a:outerShdw>
                </a:effectLst>
              </a:rPr>
              <a:t> </a:t>
            </a:r>
            <a:r>
              <a:rPr lang="en-US" altLang="zh-CN"/>
              <a:t>=1-W</a:t>
            </a:r>
            <a:r>
              <a:rPr lang="en-US" altLang="zh-CN" baseline="-25000"/>
              <a:t>e</a:t>
            </a:r>
            <a:r>
              <a:rPr lang="en-US" altLang="zh-CN"/>
              <a:t>(</a:t>
            </a:r>
            <a:r>
              <a:rPr lang="en-US" altLang="zh-CN" i="1"/>
              <a:t>z</a:t>
            </a:r>
            <a:r>
              <a:rPr lang="en-US" altLang="zh-CN"/>
              <a:t>)</a:t>
            </a:r>
            <a:r>
              <a:rPr lang="zh-CN" altLang="en-US"/>
              <a:t>与</a:t>
            </a:r>
            <a:r>
              <a:rPr lang="en-US" altLang="zh-CN"/>
              <a:t>W</a:t>
            </a:r>
            <a:r>
              <a:rPr lang="en-US" altLang="zh-CN" baseline="-25000"/>
              <a:t>d</a:t>
            </a:r>
            <a:r>
              <a:rPr lang="en-US" altLang="zh-CN"/>
              <a:t>(</a:t>
            </a:r>
            <a:r>
              <a:rPr lang="en-US" altLang="zh-CN" i="1"/>
              <a:t>z</a:t>
            </a:r>
            <a:r>
              <a:rPr lang="en-US" altLang="zh-CN"/>
              <a:t>)</a:t>
            </a:r>
            <a:r>
              <a:rPr lang="zh-CN" altLang="en-US"/>
              <a:t>的</a:t>
            </a:r>
            <a:r>
              <a:rPr lang="en-US" altLang="zh-CN" i="1"/>
              <a:t>z</a:t>
            </a:r>
            <a:r>
              <a:rPr lang="en-US" altLang="zh-CN" baseline="30000"/>
              <a:t>-1</a:t>
            </a:r>
            <a:r>
              <a:rPr lang="zh-CN" altLang="en-US"/>
              <a:t>因子个数相同。</a:t>
            </a:r>
          </a:p>
        </p:txBody>
      </p:sp>
      <p:sp>
        <p:nvSpPr>
          <p:cNvPr id="58393" name="Text Box 25"/>
          <p:cNvSpPr txBox="1">
            <a:spLocks noChangeArrowheads="1"/>
          </p:cNvSpPr>
          <p:nvPr/>
        </p:nvSpPr>
        <p:spPr bwMode="auto">
          <a:xfrm>
            <a:off x="827088" y="4437063"/>
            <a:ext cx="7874000" cy="1552575"/>
          </a:xfrm>
          <a:prstGeom prst="rect">
            <a:avLst/>
          </a:prstGeom>
          <a:noFill/>
          <a:ln w="9525">
            <a:noFill/>
            <a:miter lim="800000"/>
            <a:headEnd/>
            <a:tailEnd/>
          </a:ln>
          <a:effectLst/>
        </p:spPr>
        <p:txBody>
          <a:bodyPr wrap="none">
            <a:spAutoFit/>
          </a:bodyPr>
          <a:lstStyle/>
          <a:p>
            <a:pPr>
              <a:lnSpc>
                <a:spcPct val="200000"/>
              </a:lnSpc>
              <a:defRPr/>
            </a:pPr>
            <a:r>
              <a:rPr kumimoji="0" lang="zh-CN" altLang="en-US">
                <a:solidFill>
                  <a:srgbClr val="0033CC"/>
                </a:solidFill>
                <a:effectLst>
                  <a:outerShdw blurRad="38100" dist="38100" dir="2700000" algn="tl">
                    <a:srgbClr val="C0C0C0"/>
                  </a:outerShdw>
                </a:effectLst>
                <a:latin typeface="Arial" charset="0"/>
              </a:rPr>
              <a:t>现象：</a:t>
            </a:r>
          </a:p>
          <a:p>
            <a:pPr>
              <a:lnSpc>
                <a:spcPct val="200000"/>
              </a:lnSpc>
              <a:defRPr/>
            </a:pPr>
            <a:r>
              <a:rPr kumimoji="0" lang="zh-CN" altLang="en-US">
                <a:solidFill>
                  <a:srgbClr val="BE2C14"/>
                </a:solidFill>
                <a:effectLst>
                  <a:outerShdw blurRad="38100" dist="38100" dir="2700000" algn="tl">
                    <a:srgbClr val="C0C0C0"/>
                  </a:outerShdw>
                </a:effectLst>
                <a:latin typeface="Arial" charset="0"/>
              </a:rPr>
              <a:t>    控制器可以实现，系统稳定，但是系统调整时间延长。</a:t>
            </a:r>
          </a:p>
        </p:txBody>
      </p:sp>
      <p:graphicFrame>
        <p:nvGraphicFramePr>
          <p:cNvPr id="34818" name="Object 39"/>
          <p:cNvGraphicFramePr>
            <a:graphicFrameLocks noChangeAspect="1"/>
          </p:cNvGraphicFramePr>
          <p:nvPr/>
        </p:nvGraphicFramePr>
        <p:xfrm>
          <a:off x="4143375" y="1143000"/>
          <a:ext cx="4357688" cy="684213"/>
        </p:xfrm>
        <a:graphic>
          <a:graphicData uri="http://schemas.openxmlformats.org/presentationml/2006/ole">
            <mc:AlternateContent xmlns:mc="http://schemas.openxmlformats.org/markup-compatibility/2006">
              <mc:Choice xmlns:v="urn:schemas-microsoft-com:vml" Requires="v">
                <p:oleObj spid="_x0000_s34831" name="Equation" r:id="rId3" imgW="2175480" imgH="336240" progId="Equation.DSMT4">
                  <p:embed/>
                </p:oleObj>
              </mc:Choice>
              <mc:Fallback>
                <p:oleObj name="Equation" r:id="rId3" imgW="2175480" imgH="33624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1143000"/>
                        <a:ext cx="4357688" cy="684213"/>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Tree>
  </p:cSld>
  <p:clrMapOvr>
    <a:masterClrMapping/>
  </p:clrMapOvr>
  <p:transition>
    <p:push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34" name="Text Box 42"/>
          <p:cNvSpPr txBox="1">
            <a:spLocks noChangeArrowheads="1"/>
          </p:cNvSpPr>
          <p:nvPr/>
        </p:nvSpPr>
        <p:spPr bwMode="auto">
          <a:xfrm>
            <a:off x="611188" y="1196975"/>
            <a:ext cx="7489825" cy="1735138"/>
          </a:xfrm>
          <a:prstGeom prst="rect">
            <a:avLst/>
          </a:prstGeom>
          <a:noFill/>
          <a:ln w="9525">
            <a:noFill/>
            <a:miter lim="800000"/>
            <a:headEnd/>
            <a:tailEnd/>
          </a:ln>
          <a:effectLst/>
        </p:spPr>
        <p:txBody>
          <a:bodyPr>
            <a:spAutoFit/>
          </a:bodyPr>
          <a:lstStyle/>
          <a:p>
            <a:pPr>
              <a:lnSpc>
                <a:spcPct val="15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假设广义对象 中有</a:t>
            </a:r>
            <a:r>
              <a:rPr lang="en-US" altLang="zh-CN">
                <a:effectLst>
                  <a:outerShdw blurRad="38100" dist="38100" dir="2700000" algn="tl">
                    <a:srgbClr val="C0C0C0"/>
                  </a:outerShdw>
                </a:effectLst>
              </a:rPr>
              <a:t>p</a:t>
            </a:r>
            <a:r>
              <a:rPr lang="zh-CN" altLang="en-US">
                <a:effectLst>
                  <a:outerShdw blurRad="38100" dist="38100" dir="2700000" algn="tl">
                    <a:srgbClr val="C0C0C0"/>
                  </a:outerShdw>
                </a:effectLst>
              </a:rPr>
              <a:t>个不稳定的极点，</a:t>
            </a:r>
            <a:r>
              <a:rPr lang="en-US" altLang="zh-CN">
                <a:effectLst>
                  <a:outerShdw blurRad="38100" dist="38100" dir="2700000" algn="tl">
                    <a:srgbClr val="C0C0C0"/>
                  </a:outerShdw>
                </a:effectLst>
              </a:rPr>
              <a:t>q</a:t>
            </a:r>
            <a:r>
              <a:rPr lang="zh-CN" altLang="en-US">
                <a:effectLst>
                  <a:outerShdw blurRad="38100" dist="38100" dir="2700000" algn="tl">
                    <a:srgbClr val="C0C0C0"/>
                  </a:outerShdw>
                </a:effectLst>
              </a:rPr>
              <a:t>个不稳定的零点，纯滞后时间为</a:t>
            </a:r>
            <a:r>
              <a:rPr lang="en-US" altLang="zh-CN">
                <a:effectLst>
                  <a:outerShdw blurRad="38100" dist="38100" dir="2700000" algn="tl">
                    <a:srgbClr val="C0C0C0"/>
                  </a:outerShdw>
                </a:effectLst>
              </a:rPr>
              <a:t>L</a:t>
            </a:r>
            <a:r>
              <a:rPr lang="zh-CN" altLang="en-US">
                <a:effectLst>
                  <a:outerShdw blurRad="38100" dist="38100" dir="2700000" algn="tl">
                    <a:srgbClr val="C0C0C0"/>
                  </a:outerShdw>
                </a:effectLst>
              </a:rPr>
              <a:t>，则系统闭环脉冲传递函数</a:t>
            </a:r>
            <a:r>
              <a:rPr lang="en-US" altLang="zh-CN">
                <a:effectLst>
                  <a:outerShdw blurRad="38100" dist="38100" dir="2700000" algn="tl">
                    <a:srgbClr val="C0C0C0"/>
                  </a:outerShdw>
                </a:effectLst>
              </a:rPr>
              <a:t>W</a:t>
            </a:r>
            <a:r>
              <a:rPr lang="en-US" altLang="zh-CN" baseline="-25000">
                <a:effectLst>
                  <a:outerShdw blurRad="38100" dist="38100" dir="2700000" algn="tl">
                    <a:srgbClr val="C0C0C0"/>
                  </a:outerShdw>
                </a:effectLst>
              </a:rPr>
              <a:t>B</a:t>
            </a:r>
            <a:r>
              <a:rPr lang="en-US" altLang="zh-CN">
                <a:effectLst>
                  <a:outerShdw blurRad="38100" dist="38100" dir="2700000" algn="tl">
                    <a:srgbClr val="C0C0C0"/>
                  </a:outerShdw>
                </a:effectLst>
              </a:rPr>
              <a:t>(z) </a:t>
            </a:r>
            <a:r>
              <a:rPr lang="zh-CN" altLang="en-US">
                <a:effectLst>
                  <a:outerShdw blurRad="38100" dist="38100" dir="2700000" algn="tl">
                    <a:srgbClr val="C0C0C0"/>
                  </a:outerShdw>
                </a:effectLst>
              </a:rPr>
              <a:t>的一般形式为</a:t>
            </a:r>
            <a:r>
              <a:rPr lang="en-US" altLang="zh-CN">
                <a:effectLst>
                  <a:outerShdw blurRad="38100" dist="38100" dir="2700000" algn="tl">
                    <a:srgbClr val="C0C0C0"/>
                  </a:outerShdw>
                </a:effectLst>
              </a:rPr>
              <a:t>:</a:t>
            </a:r>
          </a:p>
        </p:txBody>
      </p:sp>
      <p:sp>
        <p:nvSpPr>
          <p:cNvPr id="59436" name="Rectangle 44"/>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5842" name="Object 43"/>
          <p:cNvGraphicFramePr>
            <a:graphicFrameLocks noChangeAspect="1"/>
          </p:cNvGraphicFramePr>
          <p:nvPr/>
        </p:nvGraphicFramePr>
        <p:xfrm>
          <a:off x="612775" y="3141663"/>
          <a:ext cx="5046663" cy="536575"/>
        </p:xfrm>
        <a:graphic>
          <a:graphicData uri="http://schemas.openxmlformats.org/presentationml/2006/ole">
            <mc:AlternateContent xmlns:mc="http://schemas.openxmlformats.org/markup-compatibility/2006">
              <mc:Choice xmlns:v="urn:schemas-microsoft-com:vml" Requires="v">
                <p:oleObj spid="_x0000_s35868" name="Equation" r:id="rId3" imgW="2235200" imgH="241300" progId="Equation.DSMT4">
                  <p:embed/>
                </p:oleObj>
              </mc:Choice>
              <mc:Fallback>
                <p:oleObj name="Equation" r:id="rId3" imgW="2235200" imgH="2413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3141663"/>
                        <a:ext cx="504666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45"/>
          <p:cNvGraphicFramePr>
            <a:graphicFrameLocks noChangeAspect="1"/>
          </p:cNvGraphicFramePr>
          <p:nvPr/>
        </p:nvGraphicFramePr>
        <p:xfrm>
          <a:off x="1116013" y="4221163"/>
          <a:ext cx="7464425" cy="571500"/>
        </p:xfrm>
        <a:graphic>
          <a:graphicData uri="http://schemas.openxmlformats.org/presentationml/2006/ole">
            <mc:AlternateContent xmlns:mc="http://schemas.openxmlformats.org/markup-compatibility/2006">
              <mc:Choice xmlns:v="urn:schemas-microsoft-com:vml" Requires="v">
                <p:oleObj spid="_x0000_s35869" name="Equation" r:id="rId5" imgW="3352800" imgH="254000" progId="Equation.DSMT4">
                  <p:embed/>
                </p:oleObj>
              </mc:Choice>
              <mc:Fallback>
                <p:oleObj name="Equation" r:id="rId5" imgW="3352800" imgH="254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221163"/>
                        <a:ext cx="7464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39" name="Line 47"/>
          <p:cNvSpPr>
            <a:spLocks noChangeShapeType="1"/>
          </p:cNvSpPr>
          <p:nvPr/>
        </p:nvSpPr>
        <p:spPr bwMode="auto">
          <a:xfrm>
            <a:off x="1979613" y="3716338"/>
            <a:ext cx="3529012"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0" name="Text Box 48"/>
          <p:cNvSpPr txBox="1">
            <a:spLocks noChangeArrowheads="1"/>
          </p:cNvSpPr>
          <p:nvPr/>
        </p:nvSpPr>
        <p:spPr bwMode="auto">
          <a:xfrm>
            <a:off x="2247900" y="3722688"/>
            <a:ext cx="2025650" cy="366712"/>
          </a:xfrm>
          <a:prstGeom prst="rect">
            <a:avLst/>
          </a:prstGeom>
          <a:noFill/>
          <a:ln w="9525">
            <a:noFill/>
            <a:miter lim="800000"/>
            <a:headEnd/>
            <a:tailEnd/>
          </a:ln>
          <a:effectLst/>
        </p:spPr>
        <p:txBody>
          <a:bodyPr wrap="none">
            <a:spAutoFit/>
          </a:bodyPr>
          <a:lstStyle/>
          <a:p>
            <a:pPr>
              <a:defRPr/>
            </a:pPr>
            <a:r>
              <a:rPr lang="zh-CN" altLang="en-US" sz="1800">
                <a:solidFill>
                  <a:srgbClr val="0033CC"/>
                </a:solidFill>
                <a:effectLst>
                  <a:outerShdw blurRad="38100" dist="38100" dir="2700000" algn="tl">
                    <a:srgbClr val="C0C0C0"/>
                  </a:outerShdw>
                </a:effectLst>
              </a:rPr>
              <a:t>输入典型函数决定</a:t>
            </a:r>
          </a:p>
        </p:txBody>
      </p:sp>
      <p:sp>
        <p:nvSpPr>
          <p:cNvPr id="59441" name="Line 49"/>
          <p:cNvSpPr>
            <a:spLocks noChangeShapeType="1"/>
          </p:cNvSpPr>
          <p:nvPr/>
        </p:nvSpPr>
        <p:spPr bwMode="auto">
          <a:xfrm>
            <a:off x="1128713" y="4797425"/>
            <a:ext cx="3743325" cy="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2" name="Text Box 50"/>
          <p:cNvSpPr txBox="1">
            <a:spLocks noChangeArrowheads="1"/>
          </p:cNvSpPr>
          <p:nvPr/>
        </p:nvSpPr>
        <p:spPr bwMode="auto">
          <a:xfrm>
            <a:off x="1395413" y="4818063"/>
            <a:ext cx="3824287" cy="366712"/>
          </a:xfrm>
          <a:prstGeom prst="rect">
            <a:avLst/>
          </a:prstGeom>
          <a:noFill/>
          <a:ln w="9525">
            <a:noFill/>
            <a:miter lim="800000"/>
            <a:headEnd/>
            <a:tailEnd/>
          </a:ln>
          <a:effectLst/>
        </p:spPr>
        <p:txBody>
          <a:bodyPr>
            <a:spAutoFit/>
          </a:bodyPr>
          <a:lstStyle/>
          <a:p>
            <a:pPr>
              <a:defRPr/>
            </a:pPr>
            <a:r>
              <a:rPr lang="zh-CN" altLang="en-US" sz="1800">
                <a:solidFill>
                  <a:srgbClr val="BE2C14"/>
                </a:solidFill>
                <a:effectLst>
                  <a:outerShdw blurRad="38100" dist="38100" dir="2700000" algn="tl">
                    <a:srgbClr val="C0C0C0"/>
                  </a:outerShdw>
                </a:effectLst>
              </a:rPr>
              <a:t>对象不稳定的极点个数 </a:t>
            </a:r>
            <a:r>
              <a:rPr lang="en-US" altLang="zh-CN" sz="1800" i="1">
                <a:solidFill>
                  <a:srgbClr val="BE2C14"/>
                </a:solidFill>
                <a:effectLst>
                  <a:outerShdw blurRad="38100" dist="38100" dir="2700000" algn="tl">
                    <a:srgbClr val="C0C0C0"/>
                  </a:outerShdw>
                </a:effectLst>
              </a:rPr>
              <a:t>p </a:t>
            </a:r>
            <a:r>
              <a:rPr lang="zh-CN" altLang="en-US" sz="1800">
                <a:solidFill>
                  <a:srgbClr val="BE2C14"/>
                </a:solidFill>
                <a:effectLst>
                  <a:outerShdw blurRad="38100" dist="38100" dir="2700000" algn="tl">
                    <a:srgbClr val="C0C0C0"/>
                  </a:outerShdw>
                </a:effectLst>
              </a:rPr>
              <a:t>决定</a:t>
            </a:r>
          </a:p>
        </p:txBody>
      </p:sp>
      <p:sp>
        <p:nvSpPr>
          <p:cNvPr id="59443" name="Line 51"/>
          <p:cNvSpPr>
            <a:spLocks noChangeShapeType="1"/>
          </p:cNvSpPr>
          <p:nvPr/>
        </p:nvSpPr>
        <p:spPr bwMode="auto">
          <a:xfrm>
            <a:off x="5076825" y="4797425"/>
            <a:ext cx="2808288"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4" name="Text Box 52"/>
          <p:cNvSpPr txBox="1">
            <a:spLocks noChangeArrowheads="1"/>
          </p:cNvSpPr>
          <p:nvPr/>
        </p:nvSpPr>
        <p:spPr bwMode="auto">
          <a:xfrm>
            <a:off x="5003800" y="4797425"/>
            <a:ext cx="3240088" cy="457200"/>
          </a:xfrm>
          <a:prstGeom prst="rect">
            <a:avLst/>
          </a:prstGeom>
          <a:noFill/>
          <a:ln w="9525">
            <a:noFill/>
            <a:miter lim="800000"/>
            <a:headEnd/>
            <a:tailEnd/>
          </a:ln>
          <a:effectLst/>
        </p:spPr>
        <p:txBody>
          <a:bodyPr>
            <a:spAutoFit/>
          </a:bodyPr>
          <a:lstStyle/>
          <a:p>
            <a:pPr>
              <a:defRPr/>
            </a:pPr>
            <a:r>
              <a:rPr lang="zh-CN" altLang="en-US" sz="1800">
                <a:solidFill>
                  <a:srgbClr val="1E86B4"/>
                </a:solidFill>
                <a:effectLst>
                  <a:outerShdw blurRad="38100" dist="38100" dir="2700000" algn="tl">
                    <a:srgbClr val="C0C0C0"/>
                  </a:outerShdw>
                </a:effectLst>
              </a:rPr>
              <a:t>对象</a:t>
            </a:r>
            <a:r>
              <a:rPr lang="zh-CN" altLang="en-US">
                <a:solidFill>
                  <a:srgbClr val="0033CC"/>
                </a:solidFill>
                <a:effectLst>
                  <a:outerShdw blurRad="38100" dist="38100" dir="2700000" algn="tl">
                    <a:srgbClr val="C0C0C0"/>
                  </a:outerShdw>
                </a:effectLst>
              </a:rPr>
              <a:t>不稳定</a:t>
            </a:r>
            <a:r>
              <a:rPr lang="zh-CN" altLang="en-US" sz="1800">
                <a:solidFill>
                  <a:srgbClr val="1E86B4"/>
                </a:solidFill>
                <a:effectLst>
                  <a:outerShdw blurRad="38100" dist="38100" dir="2700000" algn="tl">
                    <a:srgbClr val="C0C0C0"/>
                  </a:outerShdw>
                </a:effectLst>
              </a:rPr>
              <a:t>的零点因子式</a:t>
            </a:r>
          </a:p>
        </p:txBody>
      </p:sp>
      <p:sp>
        <p:nvSpPr>
          <p:cNvPr id="59445" name="Line 53"/>
          <p:cNvSpPr>
            <a:spLocks noChangeShapeType="1"/>
          </p:cNvSpPr>
          <p:nvPr/>
        </p:nvSpPr>
        <p:spPr bwMode="auto">
          <a:xfrm>
            <a:off x="8101013" y="4797425"/>
            <a:ext cx="574675"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6" name="Text Box 54"/>
          <p:cNvSpPr txBox="1">
            <a:spLocks noChangeArrowheads="1"/>
          </p:cNvSpPr>
          <p:nvPr/>
        </p:nvSpPr>
        <p:spPr bwMode="auto">
          <a:xfrm>
            <a:off x="6804025" y="5516563"/>
            <a:ext cx="2089150" cy="366712"/>
          </a:xfrm>
          <a:prstGeom prst="rect">
            <a:avLst/>
          </a:prstGeom>
          <a:noFill/>
          <a:ln w="9525">
            <a:noFill/>
            <a:miter lim="800000"/>
            <a:headEnd/>
            <a:tailEnd/>
          </a:ln>
          <a:effectLst/>
        </p:spPr>
        <p:txBody>
          <a:bodyPr>
            <a:spAutoFit/>
          </a:bodyPr>
          <a:lstStyle/>
          <a:p>
            <a:pPr>
              <a:defRPr/>
            </a:pPr>
            <a:r>
              <a:rPr lang="zh-CN" altLang="en-US" sz="1800">
                <a:solidFill>
                  <a:srgbClr val="0033CC"/>
                </a:solidFill>
                <a:effectLst>
                  <a:outerShdw blurRad="38100" dist="38100" dir="2700000" algn="tl">
                    <a:srgbClr val="C0C0C0"/>
                  </a:outerShdw>
                </a:effectLst>
              </a:rPr>
              <a:t>对象纯滞后环节</a:t>
            </a:r>
          </a:p>
        </p:txBody>
      </p:sp>
      <p:sp>
        <p:nvSpPr>
          <p:cNvPr id="59447" name="Line 55"/>
          <p:cNvSpPr>
            <a:spLocks noChangeShapeType="1"/>
          </p:cNvSpPr>
          <p:nvPr/>
        </p:nvSpPr>
        <p:spPr bwMode="auto">
          <a:xfrm flipV="1">
            <a:off x="8027988" y="4868863"/>
            <a:ext cx="288925"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8" name="Line 56"/>
          <p:cNvSpPr>
            <a:spLocks noChangeShapeType="1"/>
          </p:cNvSpPr>
          <p:nvPr/>
        </p:nvSpPr>
        <p:spPr bwMode="auto">
          <a:xfrm flipH="1">
            <a:off x="3492500" y="2708275"/>
            <a:ext cx="503238" cy="43338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49" name="Text Box 57"/>
          <p:cNvSpPr txBox="1">
            <a:spLocks noChangeArrowheads="1"/>
          </p:cNvSpPr>
          <p:nvPr/>
        </p:nvSpPr>
        <p:spPr bwMode="auto">
          <a:xfrm>
            <a:off x="4048125" y="2473325"/>
            <a:ext cx="2395538" cy="396875"/>
          </a:xfrm>
          <a:prstGeom prst="rect">
            <a:avLst/>
          </a:prstGeom>
          <a:noFill/>
          <a:ln w="9525">
            <a:noFill/>
            <a:miter lim="800000"/>
            <a:headEnd/>
            <a:tailEnd/>
          </a:ln>
          <a:effectLst/>
        </p:spPr>
        <p:txBody>
          <a:bodyPr>
            <a:spAutoFit/>
          </a:bodyPr>
          <a:lstStyle/>
          <a:p>
            <a:pPr>
              <a:defRPr/>
            </a:pPr>
            <a:r>
              <a:rPr lang="zh-CN" altLang="en-US" sz="2000">
                <a:solidFill>
                  <a:srgbClr val="FF0000"/>
                </a:solidFill>
                <a:effectLst>
                  <a:outerShdw blurRad="38100" dist="38100" dir="2700000" algn="tl">
                    <a:srgbClr val="C0C0C0"/>
                  </a:outerShdw>
                </a:effectLst>
              </a:rPr>
              <a:t>稳态误差的要求</a:t>
            </a:r>
          </a:p>
        </p:txBody>
      </p:sp>
      <p:sp>
        <p:nvSpPr>
          <p:cNvPr id="59450" name="Line 58"/>
          <p:cNvSpPr>
            <a:spLocks noChangeShapeType="1"/>
          </p:cNvSpPr>
          <p:nvPr/>
        </p:nvSpPr>
        <p:spPr bwMode="auto">
          <a:xfrm flipV="1">
            <a:off x="2124075" y="5157788"/>
            <a:ext cx="792163"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51" name="Line 59"/>
          <p:cNvSpPr>
            <a:spLocks noChangeShapeType="1"/>
          </p:cNvSpPr>
          <p:nvPr/>
        </p:nvSpPr>
        <p:spPr bwMode="auto">
          <a:xfrm flipV="1">
            <a:off x="2124075" y="5157788"/>
            <a:ext cx="3455988"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59452" name="Text Box 60"/>
          <p:cNvSpPr txBox="1">
            <a:spLocks noChangeArrowheads="1"/>
          </p:cNvSpPr>
          <p:nvPr/>
        </p:nvSpPr>
        <p:spPr bwMode="auto">
          <a:xfrm>
            <a:off x="1258888" y="5949950"/>
            <a:ext cx="2520950" cy="396875"/>
          </a:xfrm>
          <a:prstGeom prst="rect">
            <a:avLst/>
          </a:prstGeom>
          <a:noFill/>
          <a:ln w="9525">
            <a:noFill/>
            <a:miter lim="800000"/>
            <a:headEnd/>
            <a:tailEnd/>
          </a:ln>
          <a:effectLst/>
        </p:spPr>
        <p:txBody>
          <a:bodyPr>
            <a:spAutoFit/>
          </a:bodyPr>
          <a:lstStyle/>
          <a:p>
            <a:pPr>
              <a:defRPr/>
            </a:pPr>
            <a:r>
              <a:rPr lang="zh-CN" altLang="en-US" sz="2000">
                <a:solidFill>
                  <a:srgbClr val="FF0000"/>
                </a:solidFill>
                <a:effectLst>
                  <a:outerShdw blurRad="38100" dist="38100" dir="2700000" algn="tl">
                    <a:srgbClr val="C0C0C0"/>
                  </a:outerShdw>
                </a:effectLst>
              </a:rPr>
              <a:t>稳定性的要求</a:t>
            </a:r>
          </a:p>
        </p:txBody>
      </p:sp>
      <p:sp>
        <p:nvSpPr>
          <p:cNvPr id="59453" name="Text Box 61"/>
          <p:cNvSpPr txBox="1">
            <a:spLocks noChangeArrowheads="1"/>
          </p:cNvSpPr>
          <p:nvPr/>
        </p:nvSpPr>
        <p:spPr bwMode="auto">
          <a:xfrm>
            <a:off x="6588125" y="3357563"/>
            <a:ext cx="2160588" cy="396875"/>
          </a:xfrm>
          <a:prstGeom prst="rect">
            <a:avLst/>
          </a:prstGeom>
          <a:noFill/>
          <a:ln w="9525">
            <a:noFill/>
            <a:miter lim="800000"/>
            <a:headEnd/>
            <a:tailEnd/>
          </a:ln>
          <a:effectLst/>
        </p:spPr>
        <p:txBody>
          <a:bodyPr>
            <a:spAutoFit/>
          </a:bodyPr>
          <a:lstStyle/>
          <a:p>
            <a:pPr>
              <a:defRPr/>
            </a:pPr>
            <a:r>
              <a:rPr lang="zh-CN" altLang="en-US" sz="2000">
                <a:solidFill>
                  <a:srgbClr val="FF0000"/>
                </a:solidFill>
                <a:effectLst>
                  <a:outerShdw blurRad="38100" dist="38100" dir="2700000" algn="tl">
                    <a:srgbClr val="C0C0C0"/>
                  </a:outerShdw>
                </a:effectLst>
              </a:rPr>
              <a:t>可实现性的要求</a:t>
            </a:r>
          </a:p>
        </p:txBody>
      </p:sp>
      <p:sp>
        <p:nvSpPr>
          <p:cNvPr id="59454" name="Line 62"/>
          <p:cNvSpPr>
            <a:spLocks noChangeShapeType="1"/>
          </p:cNvSpPr>
          <p:nvPr/>
        </p:nvSpPr>
        <p:spPr bwMode="auto">
          <a:xfrm>
            <a:off x="7885113" y="3789363"/>
            <a:ext cx="358775" cy="503237"/>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8" name="Text Box 22"/>
          <p:cNvSpPr txBox="1">
            <a:spLocks noChangeArrowheads="1"/>
          </p:cNvSpPr>
          <p:nvPr/>
        </p:nvSpPr>
        <p:spPr bwMode="auto">
          <a:xfrm>
            <a:off x="827088" y="1196975"/>
            <a:ext cx="7221537" cy="457200"/>
          </a:xfrm>
          <a:prstGeom prst="rect">
            <a:avLst/>
          </a:prstGeom>
          <a:noFill/>
          <a:ln w="9525">
            <a:noFill/>
            <a:miter lim="800000"/>
            <a:headEnd/>
            <a:tailEnd/>
          </a:ln>
          <a:effectLst/>
        </p:spPr>
        <p:txBody>
          <a:bodyPr>
            <a:spAutoFit/>
          </a:bodyPr>
          <a:lstStyle/>
          <a:p>
            <a:pPr>
              <a:defRPr/>
            </a:pPr>
            <a:r>
              <a:rPr lang="zh-CN" altLang="en-US">
                <a:solidFill>
                  <a:srgbClr val="0033CC"/>
                </a:solidFill>
                <a:effectLst>
                  <a:outerShdw blurRad="38100" dist="38100" dir="2700000" algn="tl">
                    <a:srgbClr val="C0C0C0"/>
                  </a:outerShdw>
                </a:effectLst>
              </a:rPr>
              <a:t>系数</a:t>
            </a:r>
            <a:r>
              <a:rPr lang="en-US" altLang="zh-CN">
                <a:solidFill>
                  <a:srgbClr val="0033CC"/>
                </a:solidFill>
                <a:effectLst>
                  <a:outerShdw blurRad="38100" dist="38100" dir="2700000" algn="tl">
                    <a:srgbClr val="C0C0C0"/>
                  </a:outerShdw>
                </a:effectLst>
              </a:rPr>
              <a:t>f</a:t>
            </a:r>
            <a:r>
              <a:rPr lang="en-US" altLang="zh-CN" baseline="-25000">
                <a:solidFill>
                  <a:srgbClr val="0033CC"/>
                </a:solidFill>
                <a:effectLst>
                  <a:outerShdw blurRad="38100" dist="38100" dir="2700000" algn="tl">
                    <a:srgbClr val="C0C0C0"/>
                  </a:outerShdw>
                </a:effectLst>
              </a:rPr>
              <a:t>1</a:t>
            </a:r>
            <a:r>
              <a:rPr lang="en-US" altLang="zh-CN">
                <a:solidFill>
                  <a:srgbClr val="0033CC"/>
                </a:solidFill>
                <a:effectLst>
                  <a:outerShdw blurRad="38100" dist="38100" dir="2700000" algn="tl">
                    <a:srgbClr val="C0C0C0"/>
                  </a:outerShdw>
                </a:effectLst>
              </a:rPr>
              <a:t>~f</a:t>
            </a:r>
            <a:r>
              <a:rPr lang="en-US" altLang="zh-CN" baseline="-25000">
                <a:solidFill>
                  <a:srgbClr val="0033CC"/>
                </a:solidFill>
                <a:effectLst>
                  <a:outerShdw blurRad="38100" dist="38100" dir="2700000" algn="tl">
                    <a:srgbClr val="C0C0C0"/>
                  </a:outerShdw>
                </a:effectLst>
              </a:rPr>
              <a:t>m+p</a:t>
            </a:r>
            <a:r>
              <a:rPr lang="en-US" altLang="zh-CN">
                <a:solidFill>
                  <a:srgbClr val="0033CC"/>
                </a:solidFill>
                <a:effectLst>
                  <a:outerShdw blurRad="38100" dist="38100" dir="2700000" algn="tl">
                    <a:srgbClr val="C0C0C0"/>
                  </a:outerShdw>
                </a:effectLst>
              </a:rPr>
              <a:t> </a:t>
            </a:r>
            <a:r>
              <a:rPr lang="zh-CN" altLang="en-US">
                <a:solidFill>
                  <a:srgbClr val="0033CC"/>
                </a:solidFill>
                <a:effectLst>
                  <a:outerShdw blurRad="38100" dist="38100" dir="2700000" algn="tl">
                    <a:srgbClr val="C0C0C0"/>
                  </a:outerShdw>
                </a:effectLst>
              </a:rPr>
              <a:t>可由下列 </a:t>
            </a:r>
            <a:r>
              <a:rPr lang="en-US" altLang="zh-CN">
                <a:solidFill>
                  <a:srgbClr val="0033CC"/>
                </a:solidFill>
                <a:effectLst>
                  <a:outerShdw blurRad="38100" dist="38100" dir="2700000" algn="tl">
                    <a:srgbClr val="C0C0C0"/>
                  </a:outerShdw>
                </a:effectLst>
              </a:rPr>
              <a:t>m+p </a:t>
            </a:r>
            <a:r>
              <a:rPr lang="zh-CN" altLang="en-US">
                <a:solidFill>
                  <a:srgbClr val="0033CC"/>
                </a:solidFill>
                <a:effectLst>
                  <a:outerShdw blurRad="38100" dist="38100" dir="2700000" algn="tl">
                    <a:srgbClr val="C0C0C0"/>
                  </a:outerShdw>
                </a:effectLst>
              </a:rPr>
              <a:t>个方程联立求解得到：</a:t>
            </a:r>
          </a:p>
        </p:txBody>
      </p:sp>
      <p:sp>
        <p:nvSpPr>
          <p:cNvPr id="60440" name="Rectangle 24"/>
          <p:cNvSpPr>
            <a:spLocks noChangeArrowheads="1"/>
          </p:cNvSpPr>
          <p:nvPr/>
        </p:nvSpPr>
        <p:spPr bwMode="auto">
          <a:xfrm>
            <a:off x="0" y="2233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6" name="Object 23"/>
          <p:cNvGraphicFramePr>
            <a:graphicFrameLocks noChangeAspect="1"/>
          </p:cNvGraphicFramePr>
          <p:nvPr/>
        </p:nvGraphicFramePr>
        <p:xfrm>
          <a:off x="1835150" y="1916113"/>
          <a:ext cx="2259013" cy="4608512"/>
        </p:xfrm>
        <a:graphic>
          <a:graphicData uri="http://schemas.openxmlformats.org/presentationml/2006/ole">
            <mc:AlternateContent xmlns:mc="http://schemas.openxmlformats.org/markup-compatibility/2006">
              <mc:Choice xmlns:v="urn:schemas-microsoft-com:vml" Requires="v">
                <p:oleObj spid="_x0000_s36905" name="Equation" r:id="rId3" imgW="1168400" imgH="2387600" progId="Equation.DSMT4">
                  <p:embed/>
                </p:oleObj>
              </mc:Choice>
              <mc:Fallback>
                <p:oleObj name="Equation" r:id="rId3" imgW="1168400" imgH="2387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16113"/>
                        <a:ext cx="2259013"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42" name="Rectangle 26"/>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7" name="Object 25"/>
          <p:cNvGraphicFramePr>
            <a:graphicFrameLocks noChangeAspect="1"/>
          </p:cNvGraphicFramePr>
          <p:nvPr/>
        </p:nvGraphicFramePr>
        <p:xfrm>
          <a:off x="4716463" y="2997200"/>
          <a:ext cx="3168650" cy="468313"/>
        </p:xfrm>
        <a:graphic>
          <a:graphicData uri="http://schemas.openxmlformats.org/presentationml/2006/ole">
            <mc:AlternateContent xmlns:mc="http://schemas.openxmlformats.org/markup-compatibility/2006">
              <mc:Choice xmlns:v="urn:schemas-microsoft-com:vml" Requires="v">
                <p:oleObj spid="_x0000_s36906" name="Equation" r:id="rId5" imgW="1612900" imgH="241300" progId="Equation.DSMT4">
                  <p:embed/>
                </p:oleObj>
              </mc:Choice>
              <mc:Fallback>
                <p:oleObj name="Equation" r:id="rId5" imgW="1612900" imgH="2413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997200"/>
                        <a:ext cx="31686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43" name="Line 27"/>
          <p:cNvSpPr>
            <a:spLocks noChangeShapeType="1"/>
          </p:cNvSpPr>
          <p:nvPr/>
        </p:nvSpPr>
        <p:spPr bwMode="auto">
          <a:xfrm>
            <a:off x="4500563" y="1989138"/>
            <a:ext cx="0" cy="2376487"/>
          </a:xfrm>
          <a:prstGeom prst="line">
            <a:avLst/>
          </a:prstGeom>
          <a:noFill/>
          <a:ln w="1905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0444" name="Line 28"/>
          <p:cNvSpPr>
            <a:spLocks noChangeShapeType="1"/>
          </p:cNvSpPr>
          <p:nvPr/>
        </p:nvSpPr>
        <p:spPr bwMode="auto">
          <a:xfrm>
            <a:off x="4500563" y="4797425"/>
            <a:ext cx="0" cy="1655763"/>
          </a:xfrm>
          <a:prstGeom prst="line">
            <a:avLst/>
          </a:prstGeom>
          <a:noFill/>
          <a:ln w="19050">
            <a:solidFill>
              <a:srgbClr val="0033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0446" name="Rectangle 30"/>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6868" name="Object 29"/>
          <p:cNvGraphicFramePr>
            <a:graphicFrameLocks noChangeAspect="1"/>
          </p:cNvGraphicFramePr>
          <p:nvPr/>
        </p:nvGraphicFramePr>
        <p:xfrm>
          <a:off x="4787900" y="5157788"/>
          <a:ext cx="4032250" cy="1009650"/>
        </p:xfrm>
        <a:graphic>
          <a:graphicData uri="http://schemas.openxmlformats.org/presentationml/2006/ole">
            <mc:AlternateContent xmlns:mc="http://schemas.openxmlformats.org/markup-compatibility/2006">
              <mc:Choice xmlns:v="urn:schemas-microsoft-com:vml" Requires="v">
                <p:oleObj spid="_x0000_s36907" name="Equation" r:id="rId7" imgW="2057400" imgH="508000" progId="Equation.DSMT4">
                  <p:embed/>
                </p:oleObj>
              </mc:Choice>
              <mc:Fallback>
                <p:oleObj name="Equation" r:id="rId7" imgW="2057400" imgH="5080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5157788"/>
                        <a:ext cx="403225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5" name="Text Box 31"/>
          <p:cNvSpPr txBox="1">
            <a:spLocks noChangeArrowheads="1"/>
          </p:cNvSpPr>
          <p:nvPr/>
        </p:nvSpPr>
        <p:spPr bwMode="auto">
          <a:xfrm>
            <a:off x="4695825" y="4416425"/>
            <a:ext cx="184150" cy="396875"/>
          </a:xfrm>
          <a:prstGeom prst="rect">
            <a:avLst/>
          </a:prstGeom>
          <a:noFill/>
          <a:ln w="9525">
            <a:noFill/>
            <a:miter lim="800000"/>
            <a:headEnd/>
            <a:tailEnd/>
          </a:ln>
        </p:spPr>
        <p:txBody>
          <a:bodyPr wrap="none">
            <a:spAutoFit/>
          </a:bodyPr>
          <a:lstStyle/>
          <a:p>
            <a:endParaRPr lang="zh-CN" altLang="zh-CN" sz="2000" b="0"/>
          </a:p>
        </p:txBody>
      </p:sp>
      <p:sp>
        <p:nvSpPr>
          <p:cNvPr id="60448" name="Text Box 32"/>
          <p:cNvSpPr txBox="1">
            <a:spLocks noChangeArrowheads="1"/>
          </p:cNvSpPr>
          <p:nvPr/>
        </p:nvSpPr>
        <p:spPr bwMode="auto">
          <a:xfrm>
            <a:off x="4787900" y="4357688"/>
            <a:ext cx="4095750" cy="523875"/>
          </a:xfrm>
          <a:prstGeom prst="rect">
            <a:avLst/>
          </a:prstGeom>
          <a:noFill/>
          <a:ln w="9525">
            <a:noFill/>
            <a:miter lim="800000"/>
            <a:headEnd/>
            <a:tailEnd/>
          </a:ln>
          <a:effectLst/>
        </p:spPr>
        <p:txBody>
          <a:bodyPr wrap="none">
            <a:spAutoFit/>
          </a:bodyPr>
          <a:lstStyle/>
          <a:p>
            <a:pPr>
              <a:defRPr/>
            </a:pPr>
            <a:r>
              <a:rPr lang="en-US" altLang="zh-CN" sz="2000" dirty="0">
                <a:solidFill>
                  <a:srgbClr val="0033CC"/>
                </a:solidFill>
                <a:effectLst>
                  <a:outerShdw blurRad="38100" dist="38100" dir="2700000" algn="tl">
                    <a:srgbClr val="C0C0C0"/>
                  </a:outerShdw>
                </a:effectLst>
              </a:rPr>
              <a:t>1-W</a:t>
            </a:r>
            <a:r>
              <a:rPr lang="en-US" altLang="zh-CN" sz="2000" baseline="-25000" dirty="0">
                <a:solidFill>
                  <a:srgbClr val="0033CC"/>
                </a:solidFill>
                <a:effectLst>
                  <a:outerShdw blurRad="38100" dist="38100" dir="2700000" algn="tl">
                    <a:srgbClr val="C0C0C0"/>
                  </a:outerShdw>
                </a:effectLst>
              </a:rPr>
              <a:t>B</a:t>
            </a:r>
            <a:r>
              <a:rPr lang="en-US" altLang="zh-CN" sz="2000" dirty="0">
                <a:solidFill>
                  <a:srgbClr val="0033CC"/>
                </a:solidFill>
                <a:effectLst>
                  <a:outerShdw blurRad="38100" dist="38100" dir="2700000" algn="tl">
                    <a:srgbClr val="C0C0C0"/>
                  </a:outerShdw>
                </a:effectLst>
              </a:rPr>
              <a:t>(z)</a:t>
            </a:r>
            <a:r>
              <a:rPr lang="zh-CN" altLang="en-US" sz="2000" dirty="0">
                <a:solidFill>
                  <a:srgbClr val="0033CC"/>
                </a:solidFill>
                <a:effectLst>
                  <a:outerShdw blurRad="38100" dist="38100" dir="2700000" algn="tl">
                    <a:srgbClr val="C0C0C0"/>
                  </a:outerShdw>
                </a:effectLst>
              </a:rPr>
              <a:t>包含</a:t>
            </a:r>
            <a:r>
              <a:rPr lang="zh-CN" altLang="en-US" sz="2800" dirty="0">
                <a:solidFill>
                  <a:srgbClr val="FF0000"/>
                </a:solidFill>
                <a:effectLst>
                  <a:outerShdw blurRad="38100" dist="38100" dir="2700000" algn="tl">
                    <a:srgbClr val="C0C0C0"/>
                  </a:outerShdw>
                </a:effectLst>
              </a:rPr>
              <a:t>对象</a:t>
            </a:r>
            <a:r>
              <a:rPr lang="zh-CN" altLang="en-US" sz="2000" dirty="0">
                <a:solidFill>
                  <a:srgbClr val="0033CC"/>
                </a:solidFill>
                <a:effectLst>
                  <a:outerShdw blurRad="38100" dist="38100" dir="2700000" algn="tl">
                    <a:srgbClr val="C0C0C0"/>
                  </a:outerShdw>
                </a:effectLst>
              </a:rPr>
              <a:t>不稳定的极点：</a:t>
            </a:r>
          </a:p>
        </p:txBody>
      </p:sp>
    </p:spTree>
  </p:cSld>
  <p:clrMapOvr>
    <a:masterClrMapping/>
  </p:clrMapOvr>
  <p:transition>
    <p:circl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684213" y="1235075"/>
            <a:ext cx="1220787" cy="457200"/>
          </a:xfrm>
          <a:prstGeom prst="rect">
            <a:avLst/>
          </a:prstGeom>
          <a:noFill/>
          <a:ln w="9525">
            <a:noFill/>
            <a:miter lim="800000"/>
            <a:headEnd/>
            <a:tailEnd/>
          </a:ln>
          <a:effectLst/>
        </p:spPr>
        <p:txBody>
          <a:bodyPr wrap="none">
            <a:spAutoFit/>
          </a:bodyPr>
          <a:lstStyle/>
          <a:p>
            <a:pPr>
              <a:defRPr/>
            </a:pPr>
            <a:r>
              <a:rPr kumimoji="0" lang="zh-CN" altLang="en-US">
                <a:solidFill>
                  <a:srgbClr val="FF0000"/>
                </a:solidFill>
                <a:effectLst>
                  <a:outerShdw blurRad="38100" dist="38100" dir="2700000" algn="tl">
                    <a:srgbClr val="C0C0C0"/>
                  </a:outerShdw>
                </a:effectLst>
                <a:latin typeface="Arial" charset="0"/>
              </a:rPr>
              <a:t>例</a:t>
            </a:r>
            <a:r>
              <a:rPr kumimoji="0" lang="en-US" altLang="zh-CN">
                <a:solidFill>
                  <a:srgbClr val="FF0000"/>
                </a:solidFill>
                <a:effectLst>
                  <a:outerShdw blurRad="38100" dist="38100" dir="2700000" algn="tl">
                    <a:srgbClr val="C0C0C0"/>
                  </a:outerShdw>
                </a:effectLst>
                <a:latin typeface="Arial" charset="0"/>
              </a:rPr>
              <a:t>5.2</a:t>
            </a:r>
            <a:r>
              <a:rPr kumimoji="0" lang="zh-CN" altLang="en-US">
                <a:solidFill>
                  <a:srgbClr val="FF0000"/>
                </a:solidFill>
                <a:effectLst>
                  <a:outerShdw blurRad="38100" dist="38100" dir="2700000" algn="tl">
                    <a:srgbClr val="C0C0C0"/>
                  </a:outerShdw>
                </a:effectLst>
                <a:latin typeface="Arial" charset="0"/>
              </a:rPr>
              <a:t>：</a:t>
            </a:r>
          </a:p>
        </p:txBody>
      </p:sp>
      <p:graphicFrame>
        <p:nvGraphicFramePr>
          <p:cNvPr id="37890" name="Object 6"/>
          <p:cNvGraphicFramePr>
            <a:graphicFrameLocks noChangeAspect="1"/>
          </p:cNvGraphicFramePr>
          <p:nvPr/>
        </p:nvGraphicFramePr>
        <p:xfrm>
          <a:off x="2171700" y="1052513"/>
          <a:ext cx="2111375" cy="793750"/>
        </p:xfrm>
        <a:graphic>
          <a:graphicData uri="http://schemas.openxmlformats.org/presentationml/2006/ole">
            <mc:AlternateContent xmlns:mc="http://schemas.openxmlformats.org/markup-compatibility/2006">
              <mc:Choice xmlns:v="urn:schemas-microsoft-com:vml" Requires="v">
                <p:oleObj spid="_x0000_s37955" name="Equation" r:id="rId3" imgW="20549880" imgH="7714800" progId="Equation.DSMT4">
                  <p:embed/>
                </p:oleObj>
              </mc:Choice>
              <mc:Fallback>
                <p:oleObj name="Equation" r:id="rId3" imgW="20549880" imgH="77148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1052513"/>
                        <a:ext cx="2111375" cy="79375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7896" name="Text Box 7"/>
          <p:cNvSpPr txBox="1">
            <a:spLocks noChangeArrowheads="1"/>
          </p:cNvSpPr>
          <p:nvPr/>
        </p:nvSpPr>
        <p:spPr bwMode="auto">
          <a:xfrm>
            <a:off x="4427538" y="1268413"/>
            <a:ext cx="4087812" cy="396875"/>
          </a:xfrm>
          <a:prstGeom prst="rect">
            <a:avLst/>
          </a:prstGeom>
          <a:noFill/>
          <a:ln w="9525">
            <a:noFill/>
            <a:miter lim="800000"/>
            <a:headEnd/>
            <a:tailEnd/>
          </a:ln>
        </p:spPr>
        <p:txBody>
          <a:bodyPr wrap="none">
            <a:spAutoFit/>
          </a:bodyPr>
          <a:lstStyle/>
          <a:p>
            <a:r>
              <a:rPr kumimoji="0" lang="zh-CN" altLang="en-US" sz="2000">
                <a:solidFill>
                  <a:srgbClr val="000000"/>
                </a:solidFill>
                <a:latin typeface="Arial" charset="0"/>
              </a:rPr>
              <a:t>设计 阶跃输入下的最小拍控制器。</a:t>
            </a:r>
          </a:p>
        </p:txBody>
      </p:sp>
      <p:sp>
        <p:nvSpPr>
          <p:cNvPr id="61448" name="Text Box 8"/>
          <p:cNvSpPr txBox="1">
            <a:spLocks noChangeArrowheads="1"/>
          </p:cNvSpPr>
          <p:nvPr/>
        </p:nvSpPr>
        <p:spPr bwMode="auto">
          <a:xfrm>
            <a:off x="657225" y="1935163"/>
            <a:ext cx="7285038" cy="457200"/>
          </a:xfrm>
          <a:prstGeom prst="rect">
            <a:avLst/>
          </a:prstGeom>
          <a:noFill/>
          <a:ln w="9525">
            <a:noFill/>
            <a:miter lim="800000"/>
            <a:headEnd/>
            <a:tailEnd/>
          </a:ln>
          <a:effectLst/>
        </p:spPr>
        <p:txBody>
          <a:bodyPr wrap="none">
            <a:spAutoFit/>
          </a:bodyPr>
          <a:lstStyle/>
          <a:p>
            <a:r>
              <a:rPr kumimoji="0" lang="zh-CN" altLang="en-US">
                <a:solidFill>
                  <a:srgbClr val="FF0000"/>
                </a:solidFill>
                <a:effectLst>
                  <a:outerShdw blurRad="38100" dist="38100" dir="2700000" algn="tl">
                    <a:srgbClr val="C0C0C0"/>
                  </a:outerShdw>
                </a:effectLst>
                <a:latin typeface="Arial" charset="0"/>
              </a:rPr>
              <a:t>解：</a:t>
            </a:r>
            <a:r>
              <a:rPr kumimoji="0" lang="zh-CN" altLang="en-US" sz="2000">
                <a:solidFill>
                  <a:srgbClr val="000000"/>
                </a:solidFill>
                <a:latin typeface="Arial" charset="0"/>
                <a:sym typeface="Wingdings" pitchFamily="2" charset="2"/>
              </a:rPr>
              <a:t>（</a:t>
            </a:r>
            <a:r>
              <a:rPr kumimoji="0" lang="en-US" altLang="zh-CN" sz="2000">
                <a:solidFill>
                  <a:srgbClr val="000000"/>
                </a:solidFill>
                <a:latin typeface="Arial" charset="0"/>
                <a:sym typeface="Wingdings" pitchFamily="2" charset="2"/>
              </a:rPr>
              <a:t>1</a:t>
            </a:r>
            <a:r>
              <a:rPr kumimoji="0" lang="zh-CN" altLang="en-US" sz="2000">
                <a:solidFill>
                  <a:srgbClr val="000000"/>
                </a:solidFill>
                <a:latin typeface="Arial" charset="0"/>
                <a:sym typeface="Wingdings" pitchFamily="2" charset="2"/>
              </a:rPr>
              <a:t>）</a:t>
            </a:r>
            <a:r>
              <a:rPr kumimoji="0" lang="zh-CN" altLang="en-US" sz="2000">
                <a:solidFill>
                  <a:srgbClr val="FF0000"/>
                </a:solidFill>
                <a:latin typeface="Arial" charset="0"/>
                <a:sym typeface="Wingdings" pitchFamily="2" charset="2"/>
              </a:rPr>
              <a:t>不考虑对象不稳定的极点时</a:t>
            </a:r>
            <a:r>
              <a:rPr kumimoji="0" lang="zh-CN" altLang="en-US" sz="2000">
                <a:solidFill>
                  <a:srgbClr val="000000"/>
                </a:solidFill>
                <a:latin typeface="Arial" charset="0"/>
                <a:sym typeface="Wingdings" pitchFamily="2" charset="2"/>
              </a:rPr>
              <a:t>，对于单位阶跃输入，有</a:t>
            </a:r>
            <a:endParaRPr kumimoji="0" lang="zh-CN" altLang="en-US" sz="2000">
              <a:solidFill>
                <a:srgbClr val="000000"/>
              </a:solidFill>
              <a:latin typeface="Arial" charset="0"/>
            </a:endParaRPr>
          </a:p>
        </p:txBody>
      </p:sp>
      <p:graphicFrame>
        <p:nvGraphicFramePr>
          <p:cNvPr id="37891" name="Object 9"/>
          <p:cNvGraphicFramePr>
            <a:graphicFrameLocks noChangeAspect="1"/>
          </p:cNvGraphicFramePr>
          <p:nvPr/>
        </p:nvGraphicFramePr>
        <p:xfrm>
          <a:off x="1614488" y="2589213"/>
          <a:ext cx="2998787" cy="457200"/>
        </p:xfrm>
        <a:graphic>
          <a:graphicData uri="http://schemas.openxmlformats.org/presentationml/2006/ole">
            <mc:AlternateContent xmlns:mc="http://schemas.openxmlformats.org/markup-compatibility/2006">
              <mc:Choice xmlns:v="urn:schemas-microsoft-com:vml" Requires="v">
                <p:oleObj spid="_x0000_s37956" name="Equation" r:id="rId5" imgW="29193120" imgH="4438800" progId="Equation.DSMT4">
                  <p:embed/>
                </p:oleObj>
              </mc:Choice>
              <mc:Fallback>
                <p:oleObj name="Equation" r:id="rId5" imgW="29193120" imgH="44388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4488" y="2589213"/>
                        <a:ext cx="2998787"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7892" name="Object 10"/>
          <p:cNvGraphicFramePr>
            <a:graphicFrameLocks noChangeAspect="1"/>
          </p:cNvGraphicFramePr>
          <p:nvPr/>
        </p:nvGraphicFramePr>
        <p:xfrm>
          <a:off x="5292725" y="2565400"/>
          <a:ext cx="2662238" cy="457200"/>
        </p:xfrm>
        <a:graphic>
          <a:graphicData uri="http://schemas.openxmlformats.org/presentationml/2006/ole">
            <mc:AlternateContent xmlns:mc="http://schemas.openxmlformats.org/markup-compatibility/2006">
              <mc:Choice xmlns:v="urn:schemas-microsoft-com:vml" Requires="v">
                <p:oleObj spid="_x0000_s37957" name="Equation" r:id="rId7" imgW="25922880" imgH="4438800" progId="Equation.DSMT4">
                  <p:embed/>
                </p:oleObj>
              </mc:Choice>
              <mc:Fallback>
                <p:oleObj name="Equation" r:id="rId7" imgW="25922880" imgH="44388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2565400"/>
                        <a:ext cx="2662238"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7893" name="Object 11"/>
          <p:cNvGraphicFramePr>
            <a:graphicFrameLocks noChangeAspect="1"/>
          </p:cNvGraphicFramePr>
          <p:nvPr/>
        </p:nvGraphicFramePr>
        <p:xfrm>
          <a:off x="2268538" y="3284538"/>
          <a:ext cx="5203825" cy="865187"/>
        </p:xfrm>
        <a:graphic>
          <a:graphicData uri="http://schemas.openxmlformats.org/presentationml/2006/ole">
            <mc:AlternateContent xmlns:mc="http://schemas.openxmlformats.org/markup-compatibility/2006">
              <mc:Choice xmlns:v="urn:schemas-microsoft-com:vml" Requires="v">
                <p:oleObj spid="_x0000_s37958" name="Equation" r:id="rId9" imgW="50684760" imgH="8416800" progId="Equation.DSMT4">
                  <p:embed/>
                </p:oleObj>
              </mc:Choice>
              <mc:Fallback>
                <p:oleObj name="Equation" r:id="rId9" imgW="50684760" imgH="8416800"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284538"/>
                        <a:ext cx="5203825" cy="865187"/>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7898" name="Text Box 12"/>
          <p:cNvSpPr txBox="1">
            <a:spLocks noChangeArrowheads="1"/>
          </p:cNvSpPr>
          <p:nvPr/>
        </p:nvSpPr>
        <p:spPr bwMode="auto">
          <a:xfrm>
            <a:off x="1358900" y="3402013"/>
            <a:ext cx="1628775" cy="396875"/>
          </a:xfrm>
          <a:prstGeom prst="rect">
            <a:avLst/>
          </a:prstGeom>
          <a:noFill/>
          <a:ln w="9525">
            <a:noFill/>
            <a:miter lim="800000"/>
            <a:headEnd/>
            <a:tailEnd/>
          </a:ln>
        </p:spPr>
        <p:txBody>
          <a:bodyPr>
            <a:spAutoFit/>
          </a:bodyPr>
          <a:lstStyle/>
          <a:p>
            <a:r>
              <a:rPr kumimoji="0" lang="zh-CN" altLang="en-US" sz="2000">
                <a:solidFill>
                  <a:schemeClr val="accent2"/>
                </a:solidFill>
                <a:latin typeface="Arial" charset="0"/>
              </a:rPr>
              <a:t>于是</a:t>
            </a:r>
          </a:p>
        </p:txBody>
      </p:sp>
      <p:sp>
        <p:nvSpPr>
          <p:cNvPr id="37899" name="Text Box 13"/>
          <p:cNvSpPr txBox="1">
            <a:spLocks noChangeArrowheads="1"/>
          </p:cNvSpPr>
          <p:nvPr/>
        </p:nvSpPr>
        <p:spPr bwMode="auto">
          <a:xfrm>
            <a:off x="1419225" y="4338638"/>
            <a:ext cx="3513138" cy="396875"/>
          </a:xfrm>
          <a:prstGeom prst="rect">
            <a:avLst/>
          </a:prstGeom>
          <a:noFill/>
          <a:ln w="9525">
            <a:noFill/>
            <a:miter lim="800000"/>
            <a:headEnd/>
            <a:tailEnd/>
          </a:ln>
        </p:spPr>
        <p:txBody>
          <a:bodyPr>
            <a:spAutoFit/>
          </a:bodyPr>
          <a:lstStyle/>
          <a:p>
            <a:r>
              <a:rPr kumimoji="0" lang="zh-CN" altLang="en-US" sz="2000">
                <a:solidFill>
                  <a:schemeClr val="accent2"/>
                </a:solidFill>
                <a:latin typeface="Arial" charset="0"/>
              </a:rPr>
              <a:t>输出信号序列为</a:t>
            </a:r>
          </a:p>
        </p:txBody>
      </p:sp>
      <p:graphicFrame>
        <p:nvGraphicFramePr>
          <p:cNvPr id="37894" name="Object 14"/>
          <p:cNvGraphicFramePr>
            <a:graphicFrameLocks noChangeAspect="1"/>
          </p:cNvGraphicFramePr>
          <p:nvPr/>
        </p:nvGraphicFramePr>
        <p:xfrm>
          <a:off x="2220913" y="5103813"/>
          <a:ext cx="3862387" cy="457200"/>
        </p:xfrm>
        <a:graphic>
          <a:graphicData uri="http://schemas.openxmlformats.org/presentationml/2006/ole">
            <mc:AlternateContent xmlns:mc="http://schemas.openxmlformats.org/markup-compatibility/2006">
              <mc:Choice xmlns:v="urn:schemas-microsoft-com:vml" Requires="v">
                <p:oleObj spid="_x0000_s37959" name="Equation" r:id="rId11" imgW="37603080" imgH="4438800" progId="Equation.DSMT4">
                  <p:embed/>
                </p:oleObj>
              </mc:Choice>
              <mc:Fallback>
                <p:oleObj name="Equation" r:id="rId11" imgW="37603080" imgH="443880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0913" y="5103813"/>
                        <a:ext cx="3862387" cy="4572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61455" name="Text Box 15"/>
          <p:cNvSpPr txBox="1">
            <a:spLocks noChangeArrowheads="1"/>
          </p:cNvSpPr>
          <p:nvPr/>
        </p:nvSpPr>
        <p:spPr bwMode="auto">
          <a:xfrm>
            <a:off x="1476375" y="5589588"/>
            <a:ext cx="3024188" cy="396875"/>
          </a:xfrm>
          <a:prstGeom prst="rect">
            <a:avLst/>
          </a:prstGeom>
          <a:noFill/>
          <a:ln w="9525">
            <a:noFill/>
            <a:miter lim="800000"/>
            <a:headEnd/>
            <a:tailEnd/>
          </a:ln>
          <a:effectLst/>
        </p:spPr>
        <p:txBody>
          <a:bodyPr>
            <a:spAutoFit/>
          </a:bodyPr>
          <a:lstStyle/>
          <a:p>
            <a:pPr>
              <a:defRPr/>
            </a:pPr>
            <a:r>
              <a:rPr lang="zh-CN" altLang="en-US" sz="2000">
                <a:solidFill>
                  <a:srgbClr val="1E86B4"/>
                </a:solidFill>
                <a:effectLst>
                  <a:outerShdw blurRad="38100" dist="38100" dir="2700000" algn="tl">
                    <a:srgbClr val="C0C0C0"/>
                  </a:outerShdw>
                </a:effectLst>
              </a:rPr>
              <a:t>系统似乎稳定。</a:t>
            </a:r>
          </a:p>
        </p:txBody>
      </p:sp>
      <p:sp>
        <p:nvSpPr>
          <p:cNvPr id="61456" name="Rectangle 16"/>
          <p:cNvSpPr>
            <a:spLocks noChangeArrowheads="1"/>
          </p:cNvSpPr>
          <p:nvPr/>
        </p:nvSpPr>
        <p:spPr bwMode="auto">
          <a:xfrm>
            <a:off x="468313" y="0"/>
            <a:ext cx="5051425" cy="1143000"/>
          </a:xfrm>
          <a:prstGeom prst="rect">
            <a:avLst/>
          </a:prstGeom>
          <a:noFill/>
          <a:ln w="9525">
            <a:noFill/>
            <a:miter lim="800000"/>
            <a:headEnd/>
            <a:tailEnd/>
          </a:ln>
          <a:effectLst/>
        </p:spPr>
        <p:txBody>
          <a:bodyPr anchor="ctr"/>
          <a:lstStyle/>
          <a:p>
            <a:pPr>
              <a:defRPr/>
            </a:pPr>
            <a:r>
              <a:rPr lang="zh-CN" altLang="en-US" sz="4000">
                <a:solidFill>
                  <a:srgbClr val="FF0000"/>
                </a:solidFill>
                <a:effectLst>
                  <a:outerShdw blurRad="38100" dist="38100" dir="2700000" algn="tl">
                    <a:srgbClr val="C0C0C0"/>
                  </a:outerShdw>
                </a:effectLst>
              </a:rPr>
              <a:t>例题讲解</a:t>
            </a:r>
          </a:p>
        </p:txBody>
      </p:sp>
    </p:spTree>
  </p:cSld>
  <p:clrMapOvr>
    <a:masterClrMapping/>
  </p:clrMapOvr>
  <p:transition>
    <p:circl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Text Box 8"/>
          <p:cNvSpPr txBox="1">
            <a:spLocks noChangeArrowheads="1"/>
          </p:cNvSpPr>
          <p:nvPr/>
        </p:nvSpPr>
        <p:spPr bwMode="auto">
          <a:xfrm>
            <a:off x="1116013" y="1052513"/>
            <a:ext cx="5256212"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若对象产生漂移，变为</a:t>
            </a:r>
          </a:p>
        </p:txBody>
      </p:sp>
      <p:graphicFrame>
        <p:nvGraphicFramePr>
          <p:cNvPr id="38914" name="Object 9"/>
          <p:cNvGraphicFramePr>
            <a:graphicFrameLocks noChangeAspect="1"/>
          </p:cNvGraphicFramePr>
          <p:nvPr/>
        </p:nvGraphicFramePr>
        <p:xfrm>
          <a:off x="2051050" y="1557338"/>
          <a:ext cx="2135188" cy="793750"/>
        </p:xfrm>
        <a:graphic>
          <a:graphicData uri="http://schemas.openxmlformats.org/presentationml/2006/ole">
            <mc:AlternateContent xmlns:mc="http://schemas.openxmlformats.org/markup-compatibility/2006">
              <mc:Choice xmlns:v="urn:schemas-microsoft-com:vml" Requires="v">
                <p:oleObj spid="_x0000_s38966" name="Equation" r:id="rId3" imgW="20783520" imgH="7714800" progId="Equation.DSMT4">
                  <p:embed/>
                </p:oleObj>
              </mc:Choice>
              <mc:Fallback>
                <p:oleObj name="Equation" r:id="rId3" imgW="20783520" imgH="77148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557338"/>
                        <a:ext cx="2135188" cy="79375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8919" name="Text Box 10"/>
          <p:cNvSpPr txBox="1">
            <a:spLocks noChangeArrowheads="1"/>
          </p:cNvSpPr>
          <p:nvPr/>
        </p:nvSpPr>
        <p:spPr bwMode="auto">
          <a:xfrm>
            <a:off x="1127125" y="2611438"/>
            <a:ext cx="5965825"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则在控制器不变的情况下，有</a:t>
            </a:r>
          </a:p>
        </p:txBody>
      </p:sp>
      <p:graphicFrame>
        <p:nvGraphicFramePr>
          <p:cNvPr id="38915" name="Object 11"/>
          <p:cNvGraphicFramePr>
            <a:graphicFrameLocks noChangeAspect="1"/>
          </p:cNvGraphicFramePr>
          <p:nvPr/>
        </p:nvGraphicFramePr>
        <p:xfrm>
          <a:off x="1828800" y="3124200"/>
          <a:ext cx="5037138" cy="865188"/>
        </p:xfrm>
        <a:graphic>
          <a:graphicData uri="http://schemas.openxmlformats.org/presentationml/2006/ole">
            <mc:AlternateContent xmlns:mc="http://schemas.openxmlformats.org/markup-compatibility/2006">
              <mc:Choice xmlns:v="urn:schemas-microsoft-com:vml" Requires="v">
                <p:oleObj spid="_x0000_s38967" name="Equation" r:id="rId5" imgW="49049640" imgH="8416800" progId="Equation.DSMT4">
                  <p:embed/>
                </p:oleObj>
              </mc:Choice>
              <mc:Fallback>
                <p:oleObj name="Equation" r:id="rId5" imgW="49049640" imgH="84168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124200"/>
                        <a:ext cx="5037138" cy="865188"/>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8920" name="Text Box 12"/>
          <p:cNvSpPr txBox="1">
            <a:spLocks noChangeArrowheads="1"/>
          </p:cNvSpPr>
          <p:nvPr/>
        </p:nvSpPr>
        <p:spPr bwMode="auto">
          <a:xfrm>
            <a:off x="1331913" y="4005263"/>
            <a:ext cx="4392612"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输出信号序列为</a:t>
            </a:r>
          </a:p>
        </p:txBody>
      </p:sp>
      <p:graphicFrame>
        <p:nvGraphicFramePr>
          <p:cNvPr id="38916" name="Object 13"/>
          <p:cNvGraphicFramePr>
            <a:graphicFrameLocks noChangeAspect="1"/>
          </p:cNvGraphicFramePr>
          <p:nvPr/>
        </p:nvGraphicFramePr>
        <p:xfrm>
          <a:off x="1524000" y="4572000"/>
          <a:ext cx="6308725" cy="914400"/>
        </p:xfrm>
        <a:graphic>
          <a:graphicData uri="http://schemas.openxmlformats.org/presentationml/2006/ole">
            <mc:AlternateContent xmlns:mc="http://schemas.openxmlformats.org/markup-compatibility/2006">
              <mc:Choice xmlns:v="urn:schemas-microsoft-com:vml" Requires="v">
                <p:oleObj spid="_x0000_s38968" name="Equation" r:id="rId7" imgW="61430760" imgH="8884800" progId="Equation.DSMT4">
                  <p:embed/>
                </p:oleObj>
              </mc:Choice>
              <mc:Fallback>
                <p:oleObj name="Equation" r:id="rId7" imgW="61430760" imgH="8884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572000"/>
                        <a:ext cx="6308725" cy="91440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graphicFrame>
        <p:nvGraphicFramePr>
          <p:cNvPr id="38917" name="Object 15"/>
          <p:cNvGraphicFramePr>
            <a:graphicFrameLocks noChangeAspect="1"/>
          </p:cNvGraphicFramePr>
          <p:nvPr/>
        </p:nvGraphicFramePr>
        <p:xfrm>
          <a:off x="5076825" y="1700213"/>
          <a:ext cx="1368425" cy="514350"/>
        </p:xfrm>
        <a:graphic>
          <a:graphicData uri="http://schemas.openxmlformats.org/presentationml/2006/ole">
            <mc:AlternateContent xmlns:mc="http://schemas.openxmlformats.org/markup-compatibility/2006">
              <mc:Choice xmlns:v="urn:schemas-microsoft-com:vml" Requires="v">
                <p:oleObj spid="_x0000_s38969" name="Equation" r:id="rId9" imgW="846720" imgH="314280" progId="Equation.DSMT4">
                  <p:embed/>
                </p:oleObj>
              </mc:Choice>
              <mc:Fallback>
                <p:oleObj name="Equation" r:id="rId9" imgW="846720" imgH="31428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1700213"/>
                        <a:ext cx="1368425" cy="514350"/>
                      </a:xfrm>
                      <a:prstGeom prst="rect">
                        <a:avLst/>
                      </a:prstGeom>
                      <a:solidFill>
                        <a:srgbClr val="CCFFFF"/>
                      </a:solidFill>
                    </p:spPr>
                  </p:pic>
                </p:oleObj>
              </mc:Fallback>
            </mc:AlternateContent>
          </a:graphicData>
        </a:graphic>
      </p:graphicFrame>
    </p:spTree>
  </p:cSld>
  <p:clrMapOvr>
    <a:masterClrMapping/>
  </p:clrMapOvr>
  <p:transition>
    <p:circl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8"/>
          <p:cNvPicPr>
            <a:picLocks noChangeAspect="1" noChangeArrowheads="1"/>
          </p:cNvPicPr>
          <p:nvPr/>
        </p:nvPicPr>
        <p:blipFill>
          <a:blip r:embed="rId2" cstate="print"/>
          <a:srcRect/>
          <a:stretch>
            <a:fillRect/>
          </a:stretch>
        </p:blipFill>
        <p:spPr bwMode="auto">
          <a:xfrm>
            <a:off x="900113" y="2276475"/>
            <a:ext cx="7632700" cy="2690813"/>
          </a:xfrm>
          <a:prstGeom prst="rect">
            <a:avLst/>
          </a:prstGeom>
          <a:noFill/>
          <a:ln w="9525">
            <a:noFill/>
            <a:miter lim="800000"/>
            <a:headEnd/>
            <a:tailEnd/>
          </a:ln>
        </p:spPr>
      </p:pic>
      <p:sp>
        <p:nvSpPr>
          <p:cNvPr id="63497" name="Text Box 9"/>
          <p:cNvSpPr txBox="1">
            <a:spLocks noChangeArrowheads="1"/>
          </p:cNvSpPr>
          <p:nvPr/>
        </p:nvSpPr>
        <p:spPr bwMode="auto">
          <a:xfrm>
            <a:off x="1042988" y="1360488"/>
            <a:ext cx="4146550" cy="457200"/>
          </a:xfrm>
          <a:prstGeom prst="rect">
            <a:avLst/>
          </a:prstGeom>
          <a:noFill/>
          <a:ln w="9525">
            <a:noFill/>
            <a:miter lim="800000"/>
            <a:headEnd/>
            <a:tailEnd/>
          </a:ln>
          <a:effectLst/>
        </p:spPr>
        <p:txBody>
          <a:bodyPr wrap="none">
            <a:spAutoFit/>
          </a:bodyPr>
          <a:lstStyle/>
          <a:p>
            <a:pPr>
              <a:defRPr/>
            </a:pPr>
            <a:r>
              <a:rPr kumimoji="0" lang="zh-CN" altLang="en-US">
                <a:solidFill>
                  <a:srgbClr val="FF0000"/>
                </a:solidFill>
                <a:effectLst>
                  <a:outerShdw blurRad="38100" dist="38100" dir="2700000" algn="tl">
                    <a:srgbClr val="C0C0C0"/>
                  </a:outerShdw>
                </a:effectLst>
                <a:latin typeface="Arial" charset="0"/>
              </a:rPr>
              <a:t>输出信号发散，系统不稳定。</a:t>
            </a:r>
          </a:p>
        </p:txBody>
      </p:sp>
    </p:spTree>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Group 34"/>
          <p:cNvGrpSpPr>
            <a:grpSpLocks/>
          </p:cNvGrpSpPr>
          <p:nvPr/>
        </p:nvGrpSpPr>
        <p:grpSpPr bwMode="auto">
          <a:xfrm>
            <a:off x="1131888" y="2287588"/>
            <a:ext cx="6143625" cy="1258887"/>
            <a:chOff x="713" y="1441"/>
            <a:chExt cx="3870" cy="793"/>
          </a:xfrm>
        </p:grpSpPr>
        <p:sp>
          <p:nvSpPr>
            <p:cNvPr id="138247" name="Rectangle 14"/>
            <p:cNvSpPr>
              <a:spLocks noChangeArrowheads="1"/>
            </p:cNvSpPr>
            <p:nvPr/>
          </p:nvSpPr>
          <p:spPr bwMode="auto">
            <a:xfrm>
              <a:off x="3239" y="1562"/>
              <a:ext cx="720" cy="336"/>
            </a:xfrm>
            <a:prstGeom prst="rect">
              <a:avLst/>
            </a:prstGeom>
            <a:noFill/>
            <a:ln w="9525">
              <a:solidFill>
                <a:srgbClr val="000000"/>
              </a:solidFill>
              <a:miter lim="800000"/>
              <a:headEnd/>
              <a:tailEnd/>
            </a:ln>
          </p:spPr>
          <p:txBody>
            <a:bodyPr wrap="none" anchor="ctr"/>
            <a:lstStyle/>
            <a:p>
              <a:pPr algn="ctr"/>
              <a:r>
                <a:rPr kumimoji="0" lang="en-US" altLang="zh-CN" sz="1800">
                  <a:solidFill>
                    <a:srgbClr val="000000"/>
                  </a:solidFill>
                  <a:latin typeface="Arial" charset="0"/>
                </a:rPr>
                <a:t>W</a:t>
              </a:r>
              <a:r>
                <a:rPr kumimoji="0" lang="en-US" altLang="zh-CN" sz="1800" baseline="-25000">
                  <a:solidFill>
                    <a:srgbClr val="000000"/>
                  </a:solidFill>
                  <a:latin typeface="Arial" charset="0"/>
                </a:rPr>
                <a:t>d</a:t>
              </a:r>
              <a:r>
                <a:rPr kumimoji="0" lang="en-US" altLang="zh-CN" sz="1800">
                  <a:solidFill>
                    <a:srgbClr val="000000"/>
                  </a:solidFill>
                  <a:latin typeface="Arial" charset="0"/>
                </a:rPr>
                <a:t>(z)</a:t>
              </a:r>
            </a:p>
          </p:txBody>
        </p:sp>
        <p:sp>
          <p:nvSpPr>
            <p:cNvPr id="138248" name="Rectangle 15"/>
            <p:cNvSpPr>
              <a:spLocks noChangeArrowheads="1"/>
            </p:cNvSpPr>
            <p:nvPr/>
          </p:nvSpPr>
          <p:spPr bwMode="auto">
            <a:xfrm>
              <a:off x="1943" y="1562"/>
              <a:ext cx="720" cy="336"/>
            </a:xfrm>
            <a:prstGeom prst="rect">
              <a:avLst/>
            </a:prstGeom>
            <a:noFill/>
            <a:ln w="9525">
              <a:solidFill>
                <a:srgbClr val="000000"/>
              </a:solidFill>
              <a:miter lim="800000"/>
              <a:headEnd/>
              <a:tailEnd/>
            </a:ln>
          </p:spPr>
          <p:txBody>
            <a:bodyPr wrap="none" anchor="ctr"/>
            <a:lstStyle/>
            <a:p>
              <a:pPr algn="ctr"/>
              <a:r>
                <a:rPr kumimoji="0" lang="en-US" altLang="zh-CN" sz="1800">
                  <a:solidFill>
                    <a:srgbClr val="000000"/>
                  </a:solidFill>
                  <a:latin typeface="Arial" charset="0"/>
                </a:rPr>
                <a:t>D(z)</a:t>
              </a:r>
            </a:p>
          </p:txBody>
        </p:sp>
        <p:sp>
          <p:nvSpPr>
            <p:cNvPr id="11280" name="Line 16"/>
            <p:cNvSpPr>
              <a:spLocks noChangeShapeType="1"/>
            </p:cNvSpPr>
            <p:nvPr/>
          </p:nvSpPr>
          <p:spPr bwMode="auto">
            <a:xfrm>
              <a:off x="2663" y="1706"/>
              <a:ext cx="576"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1" name="Line 17"/>
            <p:cNvSpPr>
              <a:spLocks noChangeShapeType="1"/>
            </p:cNvSpPr>
            <p:nvPr/>
          </p:nvSpPr>
          <p:spPr bwMode="auto">
            <a:xfrm>
              <a:off x="3959" y="1706"/>
              <a:ext cx="624"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2" name="Oval 18"/>
            <p:cNvSpPr>
              <a:spLocks noChangeArrowheads="1"/>
            </p:cNvSpPr>
            <p:nvPr/>
          </p:nvSpPr>
          <p:spPr bwMode="auto">
            <a:xfrm>
              <a:off x="1367" y="1658"/>
              <a:ext cx="144" cy="14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283" name="Line 19"/>
            <p:cNvSpPr>
              <a:spLocks noChangeShapeType="1"/>
            </p:cNvSpPr>
            <p:nvPr/>
          </p:nvSpPr>
          <p:spPr bwMode="auto">
            <a:xfrm>
              <a:off x="1511" y="1706"/>
              <a:ext cx="432"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4" name="Line 20"/>
            <p:cNvSpPr>
              <a:spLocks noChangeShapeType="1"/>
            </p:cNvSpPr>
            <p:nvPr/>
          </p:nvSpPr>
          <p:spPr bwMode="auto">
            <a:xfrm>
              <a:off x="839" y="1706"/>
              <a:ext cx="528"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5" name="Line 21"/>
            <p:cNvSpPr>
              <a:spLocks noChangeShapeType="1"/>
            </p:cNvSpPr>
            <p:nvPr/>
          </p:nvSpPr>
          <p:spPr bwMode="auto">
            <a:xfrm>
              <a:off x="4295" y="1706"/>
              <a:ext cx="0" cy="528"/>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6" name="Line 22"/>
            <p:cNvSpPr>
              <a:spLocks noChangeShapeType="1"/>
            </p:cNvSpPr>
            <p:nvPr/>
          </p:nvSpPr>
          <p:spPr bwMode="auto">
            <a:xfrm flipH="1">
              <a:off x="1415" y="2234"/>
              <a:ext cx="2880"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287" name="Line 23"/>
            <p:cNvSpPr>
              <a:spLocks noChangeShapeType="1"/>
            </p:cNvSpPr>
            <p:nvPr/>
          </p:nvSpPr>
          <p:spPr bwMode="auto">
            <a:xfrm flipV="1">
              <a:off x="1415" y="1802"/>
              <a:ext cx="0" cy="432"/>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8257" name="Text Box 24"/>
            <p:cNvSpPr txBox="1">
              <a:spLocks noChangeArrowheads="1"/>
            </p:cNvSpPr>
            <p:nvPr/>
          </p:nvSpPr>
          <p:spPr bwMode="auto">
            <a:xfrm>
              <a:off x="1175" y="1514"/>
              <a:ext cx="200"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a:t>
              </a:r>
            </a:p>
          </p:txBody>
        </p:sp>
        <p:sp>
          <p:nvSpPr>
            <p:cNvPr id="138258" name="Text Box 25"/>
            <p:cNvSpPr txBox="1">
              <a:spLocks noChangeArrowheads="1"/>
            </p:cNvSpPr>
            <p:nvPr/>
          </p:nvSpPr>
          <p:spPr bwMode="auto">
            <a:xfrm>
              <a:off x="1415" y="1706"/>
              <a:ext cx="196"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_</a:t>
              </a:r>
            </a:p>
          </p:txBody>
        </p:sp>
        <p:sp>
          <p:nvSpPr>
            <p:cNvPr id="138259" name="Text Box 26"/>
            <p:cNvSpPr txBox="1">
              <a:spLocks noChangeArrowheads="1"/>
            </p:cNvSpPr>
            <p:nvPr/>
          </p:nvSpPr>
          <p:spPr bwMode="auto">
            <a:xfrm>
              <a:off x="713" y="1441"/>
              <a:ext cx="348"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r(k)</a:t>
              </a:r>
            </a:p>
          </p:txBody>
        </p:sp>
        <p:sp>
          <p:nvSpPr>
            <p:cNvPr id="138260" name="Text Box 27"/>
            <p:cNvSpPr txBox="1">
              <a:spLocks noChangeArrowheads="1"/>
            </p:cNvSpPr>
            <p:nvPr/>
          </p:nvSpPr>
          <p:spPr bwMode="auto">
            <a:xfrm>
              <a:off x="1421" y="1441"/>
              <a:ext cx="372"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e(k)</a:t>
              </a:r>
            </a:p>
          </p:txBody>
        </p:sp>
        <p:sp>
          <p:nvSpPr>
            <p:cNvPr id="138261" name="Text Box 28"/>
            <p:cNvSpPr txBox="1">
              <a:spLocks noChangeArrowheads="1"/>
            </p:cNvSpPr>
            <p:nvPr/>
          </p:nvSpPr>
          <p:spPr bwMode="auto">
            <a:xfrm>
              <a:off x="4013" y="1441"/>
              <a:ext cx="372"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y(k)</a:t>
              </a:r>
            </a:p>
          </p:txBody>
        </p:sp>
        <p:sp>
          <p:nvSpPr>
            <p:cNvPr id="138262" name="Text Box 29"/>
            <p:cNvSpPr txBox="1">
              <a:spLocks noChangeArrowheads="1"/>
            </p:cNvSpPr>
            <p:nvPr/>
          </p:nvSpPr>
          <p:spPr bwMode="auto">
            <a:xfrm>
              <a:off x="2665" y="1441"/>
              <a:ext cx="380"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u(k)</a:t>
              </a:r>
            </a:p>
          </p:txBody>
        </p:sp>
      </p:grpSp>
      <p:sp>
        <p:nvSpPr>
          <p:cNvPr id="11294" name="Text Box 30"/>
          <p:cNvSpPr txBox="1">
            <a:spLocks noChangeArrowheads="1"/>
          </p:cNvSpPr>
          <p:nvPr/>
        </p:nvSpPr>
        <p:spPr bwMode="auto">
          <a:xfrm>
            <a:off x="1338263" y="1412875"/>
            <a:ext cx="5249862" cy="519113"/>
          </a:xfrm>
          <a:prstGeom prst="rect">
            <a:avLst/>
          </a:prstGeom>
          <a:noFill/>
          <a:ln w="9525">
            <a:noFill/>
            <a:miter lim="800000"/>
            <a:headEnd/>
            <a:tailEnd/>
          </a:ln>
          <a:effectLst/>
        </p:spPr>
        <p:txBody>
          <a:bodyPr>
            <a:spAutoFit/>
          </a:bodyPr>
          <a:lstStyle/>
          <a:p>
            <a:pPr>
              <a:defRPr/>
            </a:pPr>
            <a:r>
              <a:rPr kumimoji="0" lang="zh-CN" altLang="en-US" sz="2800">
                <a:solidFill>
                  <a:srgbClr val="1E86B4"/>
                </a:solidFill>
                <a:effectLst>
                  <a:outerShdw blurRad="38100" dist="38100" dir="2700000" algn="tl">
                    <a:srgbClr val="C0C0C0"/>
                  </a:outerShdw>
                </a:effectLst>
                <a:latin typeface="Arial" charset="0"/>
              </a:rPr>
              <a:t>直接数字化设计方法</a:t>
            </a:r>
          </a:p>
        </p:txBody>
      </p:sp>
      <p:sp>
        <p:nvSpPr>
          <p:cNvPr id="138244" name="Text Box 31"/>
          <p:cNvSpPr txBox="1">
            <a:spLocks noChangeArrowheads="1"/>
          </p:cNvSpPr>
          <p:nvPr/>
        </p:nvSpPr>
        <p:spPr bwMode="auto">
          <a:xfrm>
            <a:off x="3173413" y="4994275"/>
            <a:ext cx="1352550" cy="366713"/>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W</a:t>
            </a:r>
            <a:r>
              <a:rPr kumimoji="0" lang="en-US" altLang="zh-CN" sz="1800" baseline="-25000">
                <a:solidFill>
                  <a:srgbClr val="000000"/>
                </a:solidFill>
                <a:latin typeface="Arial" charset="0"/>
              </a:rPr>
              <a:t>h0</a:t>
            </a:r>
            <a:r>
              <a:rPr kumimoji="0" lang="en-US" altLang="zh-CN" sz="1800">
                <a:solidFill>
                  <a:srgbClr val="000000"/>
                </a:solidFill>
                <a:latin typeface="Arial" charset="0"/>
              </a:rPr>
              <a:t>(s)W(s)</a:t>
            </a:r>
          </a:p>
        </p:txBody>
      </p:sp>
      <p:sp>
        <p:nvSpPr>
          <p:cNvPr id="138245" name="Text Box 32"/>
          <p:cNvSpPr txBox="1">
            <a:spLocks noChangeArrowheads="1"/>
          </p:cNvSpPr>
          <p:nvPr/>
        </p:nvSpPr>
        <p:spPr bwMode="auto">
          <a:xfrm>
            <a:off x="5141913" y="4003675"/>
            <a:ext cx="1327150" cy="641350"/>
          </a:xfrm>
          <a:prstGeom prst="rect">
            <a:avLst/>
          </a:prstGeom>
          <a:noFill/>
          <a:ln w="9525">
            <a:noFill/>
            <a:miter lim="800000"/>
            <a:headEnd/>
            <a:tailEnd/>
          </a:ln>
        </p:spPr>
        <p:txBody>
          <a:bodyPr wrap="none">
            <a:spAutoFit/>
          </a:bodyPr>
          <a:lstStyle/>
          <a:p>
            <a:r>
              <a:rPr kumimoji="0" lang="zh-CN" altLang="en-US" sz="1800">
                <a:solidFill>
                  <a:srgbClr val="BE2C14"/>
                </a:solidFill>
                <a:latin typeface="Arial" charset="0"/>
              </a:rPr>
              <a:t>部分分式法</a:t>
            </a:r>
          </a:p>
          <a:p>
            <a:r>
              <a:rPr kumimoji="0" lang="zh-CN" altLang="en-US" sz="1800">
                <a:solidFill>
                  <a:srgbClr val="BE2C14"/>
                </a:solidFill>
                <a:latin typeface="Arial" charset="0"/>
              </a:rPr>
              <a:t>留数计算法</a:t>
            </a:r>
          </a:p>
        </p:txBody>
      </p:sp>
      <p:sp>
        <p:nvSpPr>
          <p:cNvPr id="11297" name="Line 33"/>
          <p:cNvSpPr>
            <a:spLocks noChangeShapeType="1"/>
          </p:cNvSpPr>
          <p:nvPr/>
        </p:nvSpPr>
        <p:spPr bwMode="auto">
          <a:xfrm flipV="1">
            <a:off x="4379913" y="3013075"/>
            <a:ext cx="1219200" cy="190500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6" name="Text Box 6"/>
          <p:cNvSpPr txBox="1">
            <a:spLocks noChangeArrowheads="1"/>
          </p:cNvSpPr>
          <p:nvPr/>
        </p:nvSpPr>
        <p:spPr bwMode="auto">
          <a:xfrm>
            <a:off x="468313" y="1268413"/>
            <a:ext cx="8424862"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sym typeface="Wingdings" pitchFamily="2" charset="2"/>
              </a:rPr>
              <a:t>（</a:t>
            </a:r>
            <a:r>
              <a:rPr kumimoji="0" lang="en-US" altLang="zh-CN">
                <a:solidFill>
                  <a:schemeClr val="accent2"/>
                </a:solidFill>
                <a:latin typeface="Arial" charset="0"/>
                <a:sym typeface="Wingdings" pitchFamily="2" charset="2"/>
              </a:rPr>
              <a:t>2</a:t>
            </a:r>
            <a:r>
              <a:rPr kumimoji="0" lang="zh-CN" altLang="en-US">
                <a:solidFill>
                  <a:schemeClr val="accent2"/>
                </a:solidFill>
                <a:latin typeface="Arial" charset="0"/>
                <a:sym typeface="Wingdings" pitchFamily="2" charset="2"/>
              </a:rPr>
              <a:t>）</a:t>
            </a:r>
            <a:r>
              <a:rPr kumimoji="0" lang="zh-CN" altLang="en-US">
                <a:solidFill>
                  <a:srgbClr val="FF0000"/>
                </a:solidFill>
                <a:latin typeface="Arial" charset="0"/>
                <a:sym typeface="Wingdings" pitchFamily="2" charset="2"/>
              </a:rPr>
              <a:t>考虑对象不稳定的极点时</a:t>
            </a:r>
            <a:r>
              <a:rPr kumimoji="0" lang="zh-CN" altLang="en-US">
                <a:solidFill>
                  <a:schemeClr val="accent2"/>
                </a:solidFill>
                <a:latin typeface="Arial" charset="0"/>
                <a:sym typeface="Wingdings" pitchFamily="2" charset="2"/>
              </a:rPr>
              <a:t>，对于单位阶跃输入有</a:t>
            </a:r>
            <a:endParaRPr kumimoji="0" lang="zh-CN" altLang="en-US">
              <a:solidFill>
                <a:schemeClr val="accent2"/>
              </a:solidFill>
              <a:latin typeface="Arial" charset="0"/>
            </a:endParaRPr>
          </a:p>
        </p:txBody>
      </p:sp>
      <p:sp>
        <p:nvSpPr>
          <p:cNvPr id="39947" name="Text Box 8"/>
          <p:cNvSpPr txBox="1">
            <a:spLocks noChangeArrowheads="1"/>
          </p:cNvSpPr>
          <p:nvPr/>
        </p:nvSpPr>
        <p:spPr bwMode="auto">
          <a:xfrm>
            <a:off x="1116013" y="4246563"/>
            <a:ext cx="1403350" cy="457200"/>
          </a:xfrm>
          <a:prstGeom prst="rect">
            <a:avLst/>
          </a:prstGeom>
          <a:noFill/>
          <a:ln w="9525">
            <a:noFill/>
            <a:miter lim="800000"/>
            <a:headEnd/>
            <a:tailEnd/>
          </a:ln>
        </p:spPr>
        <p:txBody>
          <a:bodyPr wrap="none">
            <a:spAutoFit/>
          </a:bodyPr>
          <a:lstStyle/>
          <a:p>
            <a:r>
              <a:rPr kumimoji="0" lang="zh-CN" altLang="en-US">
                <a:latin typeface="Arial" charset="0"/>
              </a:rPr>
              <a:t>于是有：</a:t>
            </a:r>
          </a:p>
        </p:txBody>
      </p:sp>
      <p:sp>
        <p:nvSpPr>
          <p:cNvPr id="39948" name="Text Box 10"/>
          <p:cNvSpPr txBox="1">
            <a:spLocks noChangeArrowheads="1"/>
          </p:cNvSpPr>
          <p:nvPr/>
        </p:nvSpPr>
        <p:spPr bwMode="auto">
          <a:xfrm>
            <a:off x="1258888" y="5275263"/>
            <a:ext cx="1098550" cy="457200"/>
          </a:xfrm>
          <a:prstGeom prst="rect">
            <a:avLst/>
          </a:prstGeom>
          <a:noFill/>
          <a:ln w="9525">
            <a:noFill/>
            <a:miter lim="800000"/>
            <a:headEnd/>
            <a:tailEnd/>
          </a:ln>
        </p:spPr>
        <p:txBody>
          <a:bodyPr wrap="none">
            <a:spAutoFit/>
          </a:bodyPr>
          <a:lstStyle/>
          <a:p>
            <a:r>
              <a:rPr kumimoji="0" lang="zh-CN" altLang="en-US">
                <a:latin typeface="Arial" charset="0"/>
              </a:rPr>
              <a:t>可得：</a:t>
            </a:r>
          </a:p>
        </p:txBody>
      </p:sp>
      <p:sp>
        <p:nvSpPr>
          <p:cNvPr id="39949" name="Text Box 13"/>
          <p:cNvSpPr txBox="1">
            <a:spLocks noChangeArrowheads="1"/>
          </p:cNvSpPr>
          <p:nvPr/>
        </p:nvSpPr>
        <p:spPr bwMode="auto">
          <a:xfrm>
            <a:off x="1403350" y="6067425"/>
            <a:ext cx="793750" cy="457200"/>
          </a:xfrm>
          <a:prstGeom prst="rect">
            <a:avLst/>
          </a:prstGeom>
          <a:noFill/>
          <a:ln w="9525">
            <a:noFill/>
            <a:miter lim="800000"/>
            <a:headEnd/>
            <a:tailEnd/>
          </a:ln>
        </p:spPr>
        <p:txBody>
          <a:bodyPr wrap="none">
            <a:spAutoFit/>
          </a:bodyPr>
          <a:lstStyle/>
          <a:p>
            <a:r>
              <a:rPr kumimoji="0" lang="zh-CN" altLang="en-US">
                <a:latin typeface="Arial" charset="0"/>
              </a:rPr>
              <a:t>于是</a:t>
            </a:r>
          </a:p>
        </p:txBody>
      </p:sp>
      <p:graphicFrame>
        <p:nvGraphicFramePr>
          <p:cNvPr id="39938" name="Object 16"/>
          <p:cNvGraphicFramePr>
            <a:graphicFrameLocks noChangeAspect="1"/>
          </p:cNvGraphicFramePr>
          <p:nvPr/>
        </p:nvGraphicFramePr>
        <p:xfrm>
          <a:off x="2124075" y="3357563"/>
          <a:ext cx="2808288" cy="515937"/>
        </p:xfrm>
        <a:graphic>
          <a:graphicData uri="http://schemas.openxmlformats.org/presentationml/2006/ole">
            <mc:AlternateContent xmlns:mc="http://schemas.openxmlformats.org/markup-compatibility/2006">
              <mc:Choice xmlns:v="urn:schemas-microsoft-com:vml" Requires="v">
                <p:oleObj spid="_x0000_s40042" name="Equation" r:id="rId3" imgW="1295400" imgH="241300" progId="Equation.DSMT4">
                  <p:embed/>
                </p:oleObj>
              </mc:Choice>
              <mc:Fallback>
                <p:oleObj name="Equation" r:id="rId3" imgW="1295400" imgH="241300" progId="Equation.DSMT4">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357563"/>
                        <a:ext cx="2808288"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1" name="Rectangle 1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39" name="Object 18"/>
          <p:cNvGraphicFramePr>
            <a:graphicFrameLocks noChangeAspect="1"/>
          </p:cNvGraphicFramePr>
          <p:nvPr/>
        </p:nvGraphicFramePr>
        <p:xfrm>
          <a:off x="2700338" y="4030663"/>
          <a:ext cx="3240087" cy="1146175"/>
        </p:xfrm>
        <a:graphic>
          <a:graphicData uri="http://schemas.openxmlformats.org/presentationml/2006/ole">
            <mc:AlternateContent xmlns:mc="http://schemas.openxmlformats.org/markup-compatibility/2006">
              <mc:Choice xmlns:v="urn:schemas-microsoft-com:vml" Requires="v">
                <p:oleObj spid="_x0000_s40043" name="Equation" r:id="rId5" imgW="1854200" imgH="660400" progId="Equation.DSMT4">
                  <p:embed/>
                </p:oleObj>
              </mc:Choice>
              <mc:Fallback>
                <p:oleObj name="Equation" r:id="rId5" imgW="1854200" imgH="660400" progId="Equation.DSMT4">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030663"/>
                        <a:ext cx="3240087"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3" name="Rectangle 2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40" name="Object 20"/>
          <p:cNvGraphicFramePr>
            <a:graphicFrameLocks noChangeAspect="1"/>
          </p:cNvGraphicFramePr>
          <p:nvPr/>
        </p:nvGraphicFramePr>
        <p:xfrm>
          <a:off x="2916238" y="5399088"/>
          <a:ext cx="1079500" cy="411162"/>
        </p:xfrm>
        <a:graphic>
          <a:graphicData uri="http://schemas.openxmlformats.org/presentationml/2006/ole">
            <mc:AlternateContent xmlns:mc="http://schemas.openxmlformats.org/markup-compatibility/2006">
              <mc:Choice xmlns:v="urn:schemas-microsoft-com:vml" Requires="v">
                <p:oleObj spid="_x0000_s40044" name="Equation" r:id="rId7" imgW="596900" imgH="228600" progId="Equation.DSMT4">
                  <p:embed/>
                </p:oleObj>
              </mc:Choice>
              <mc:Fallback>
                <p:oleObj name="Equation" r:id="rId7" imgW="596900" imgH="228600" progId="Equation.DSMT4">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5399088"/>
                        <a:ext cx="1079500" cy="41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5" name="Rectangle 2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9941" name="Object 22"/>
          <p:cNvGraphicFramePr>
            <a:graphicFrameLocks noChangeAspect="1"/>
          </p:cNvGraphicFramePr>
          <p:nvPr/>
        </p:nvGraphicFramePr>
        <p:xfrm>
          <a:off x="4427538" y="5399088"/>
          <a:ext cx="936625" cy="423862"/>
        </p:xfrm>
        <a:graphic>
          <a:graphicData uri="http://schemas.openxmlformats.org/presentationml/2006/ole">
            <mc:AlternateContent xmlns:mc="http://schemas.openxmlformats.org/markup-compatibility/2006">
              <mc:Choice xmlns:v="urn:schemas-microsoft-com:vml" Requires="v">
                <p:oleObj spid="_x0000_s40045" name="Equation" r:id="rId9" imgW="508000" imgH="228600" progId="Equation.DSMT4">
                  <p:embed/>
                </p:oleObj>
              </mc:Choice>
              <mc:Fallback>
                <p:oleObj name="Equation" r:id="rId9" imgW="508000" imgH="228600" progId="Equation.DSMT4">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5399088"/>
                        <a:ext cx="936625"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2" name="Object 24"/>
          <p:cNvGraphicFramePr>
            <a:graphicFrameLocks noChangeAspect="1"/>
          </p:cNvGraphicFramePr>
          <p:nvPr/>
        </p:nvGraphicFramePr>
        <p:xfrm>
          <a:off x="2700338" y="6046788"/>
          <a:ext cx="3455987" cy="550862"/>
        </p:xfrm>
        <a:graphic>
          <a:graphicData uri="http://schemas.openxmlformats.org/presentationml/2006/ole">
            <mc:AlternateContent xmlns:mc="http://schemas.openxmlformats.org/markup-compatibility/2006">
              <mc:Choice xmlns:v="urn:schemas-microsoft-com:vml" Requires="v">
                <p:oleObj spid="_x0000_s40046" name="Equation" r:id="rId11" imgW="1497950" imgH="241195" progId="Equation.DSMT4">
                  <p:embed/>
                </p:oleObj>
              </mc:Choice>
              <mc:Fallback>
                <p:oleObj name="Equation" r:id="rId11" imgW="1497950" imgH="241195" progId="Equation.DSMT4">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6046788"/>
                        <a:ext cx="3455987"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3" name="Object 26"/>
          <p:cNvGraphicFramePr>
            <a:graphicFrameLocks noChangeAspect="1"/>
          </p:cNvGraphicFramePr>
          <p:nvPr/>
        </p:nvGraphicFramePr>
        <p:xfrm>
          <a:off x="539750" y="1773238"/>
          <a:ext cx="5046663" cy="536575"/>
        </p:xfrm>
        <a:graphic>
          <a:graphicData uri="http://schemas.openxmlformats.org/presentationml/2006/ole">
            <mc:AlternateContent xmlns:mc="http://schemas.openxmlformats.org/markup-compatibility/2006">
              <mc:Choice xmlns:v="urn:schemas-microsoft-com:vml" Requires="v">
                <p:oleObj spid="_x0000_s40047" name="Equation" r:id="rId13" imgW="2235200" imgH="241300" progId="Equation.DSMT4">
                  <p:embed/>
                </p:oleObj>
              </mc:Choice>
              <mc:Fallback>
                <p:oleObj name="Equation" r:id="rId13" imgW="2235200" imgH="241300" progId="Equation.DSMT4">
                  <p:embed/>
                  <p:pic>
                    <p:nvPicPr>
                      <p:cNvPr id="0" name="Picture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1773238"/>
                        <a:ext cx="504666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4" name="Object 27"/>
          <p:cNvGraphicFramePr>
            <a:graphicFrameLocks noChangeAspect="1"/>
          </p:cNvGraphicFramePr>
          <p:nvPr/>
        </p:nvGraphicFramePr>
        <p:xfrm>
          <a:off x="1258888" y="2276475"/>
          <a:ext cx="7464425" cy="571500"/>
        </p:xfrm>
        <a:graphic>
          <a:graphicData uri="http://schemas.openxmlformats.org/presentationml/2006/ole">
            <mc:AlternateContent xmlns:mc="http://schemas.openxmlformats.org/markup-compatibility/2006">
              <mc:Choice xmlns:v="urn:schemas-microsoft-com:vml" Requires="v">
                <p:oleObj spid="_x0000_s40048" name="Equation" r:id="rId15" imgW="3352800" imgH="254000" progId="Equation.DSMT4">
                  <p:embed/>
                </p:oleObj>
              </mc:Choice>
              <mc:Fallback>
                <p:oleObj name="Equation" r:id="rId15" imgW="3352800" imgH="254000" progId="Equation.DSMT4">
                  <p:embed/>
                  <p:pic>
                    <p:nvPicPr>
                      <p:cNvPr id="0" name="Picture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2276475"/>
                        <a:ext cx="7464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3" name="Rectangle 28"/>
          <p:cNvSpPr>
            <a:spLocks noChangeArrowheads="1"/>
          </p:cNvSpPr>
          <p:nvPr/>
        </p:nvSpPr>
        <p:spPr bwMode="auto">
          <a:xfrm>
            <a:off x="3132138" y="2852738"/>
            <a:ext cx="2592387" cy="457200"/>
          </a:xfrm>
          <a:prstGeom prst="rect">
            <a:avLst/>
          </a:prstGeom>
          <a:noFill/>
          <a:ln w="9525">
            <a:noFill/>
            <a:miter lim="800000"/>
            <a:headEnd/>
            <a:tailEnd/>
          </a:ln>
        </p:spPr>
        <p:txBody>
          <a:bodyPr>
            <a:spAutoFit/>
          </a:bodyPr>
          <a:lstStyle/>
          <a:p>
            <a:r>
              <a:rPr kumimoji="0" lang="en-US" altLang="zh-CN" i="1">
                <a:solidFill>
                  <a:schemeClr val="accent2"/>
                </a:solidFill>
                <a:sym typeface="Wingdings" pitchFamily="2" charset="2"/>
              </a:rPr>
              <a:t>p</a:t>
            </a:r>
            <a:r>
              <a:rPr kumimoji="0" lang="zh-CN" altLang="en-US">
                <a:solidFill>
                  <a:schemeClr val="accent2"/>
                </a:solidFill>
                <a:sym typeface="Wingdings" pitchFamily="2" charset="2"/>
              </a:rPr>
              <a:t>＝</a:t>
            </a:r>
            <a:r>
              <a:rPr kumimoji="0" lang="en-US" altLang="zh-CN">
                <a:solidFill>
                  <a:schemeClr val="accent2"/>
                </a:solidFill>
                <a:sym typeface="Wingdings" pitchFamily="2" charset="2"/>
              </a:rPr>
              <a:t>1,  </a:t>
            </a:r>
            <a:r>
              <a:rPr kumimoji="0" lang="en-US" altLang="zh-CN" i="1">
                <a:solidFill>
                  <a:schemeClr val="accent2"/>
                </a:solidFill>
                <a:sym typeface="Wingdings" pitchFamily="2" charset="2"/>
              </a:rPr>
              <a:t>q</a:t>
            </a:r>
            <a:r>
              <a:rPr kumimoji="0" lang="en-US" altLang="zh-CN">
                <a:solidFill>
                  <a:schemeClr val="accent2"/>
                </a:solidFill>
                <a:sym typeface="Wingdings" pitchFamily="2" charset="2"/>
              </a:rPr>
              <a:t>=0,  </a:t>
            </a:r>
            <a:r>
              <a:rPr kumimoji="0" lang="en-US" altLang="zh-CN" i="1">
                <a:solidFill>
                  <a:schemeClr val="accent2"/>
                </a:solidFill>
                <a:sym typeface="Wingdings" pitchFamily="2" charset="2"/>
              </a:rPr>
              <a:t>L</a:t>
            </a:r>
            <a:r>
              <a:rPr kumimoji="0" lang="en-US" altLang="zh-CN">
                <a:solidFill>
                  <a:schemeClr val="accent2"/>
                </a:solidFill>
                <a:sym typeface="Wingdings" pitchFamily="2" charset="2"/>
              </a:rPr>
              <a:t>=0</a:t>
            </a:r>
          </a:p>
        </p:txBody>
      </p:sp>
      <p:graphicFrame>
        <p:nvGraphicFramePr>
          <p:cNvPr id="39945" name="Object 6"/>
          <p:cNvGraphicFramePr>
            <a:graphicFrameLocks noChangeAspect="1"/>
          </p:cNvGraphicFramePr>
          <p:nvPr/>
        </p:nvGraphicFramePr>
        <p:xfrm>
          <a:off x="6643688" y="3286125"/>
          <a:ext cx="1714500" cy="644525"/>
        </p:xfrm>
        <a:graphic>
          <a:graphicData uri="http://schemas.openxmlformats.org/presentationml/2006/ole">
            <mc:AlternateContent xmlns:mc="http://schemas.openxmlformats.org/markup-compatibility/2006">
              <mc:Choice xmlns:v="urn:schemas-microsoft-com:vml" Requires="v">
                <p:oleObj spid="_x0000_s40049" name="Equation" r:id="rId17" imgW="846720" imgH="314280" progId="Equation.DSMT4">
                  <p:embed/>
                </p:oleObj>
              </mc:Choice>
              <mc:Fallback>
                <p:oleObj name="Equation" r:id="rId17" imgW="846720" imgH="314280" progId="Equation.DSMT4">
                  <p:embed/>
                  <p:pic>
                    <p:nvPicPr>
                      <p:cNvPr id="0" name="Picture 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3688" y="3286125"/>
                        <a:ext cx="1714500" cy="644525"/>
                      </a:xfrm>
                      <a:prstGeom prst="rect">
                        <a:avLst/>
                      </a:prstGeom>
                      <a:solidFill>
                        <a:srgbClr val="CCFFFF"/>
                      </a:solidFill>
                    </p:spPr>
                  </p:pic>
                </p:oleObj>
              </mc:Fallback>
            </mc:AlternateContent>
          </a:graphicData>
        </a:graphic>
      </p:graphicFrame>
    </p:spTree>
  </p:cSld>
  <p:clrMapOvr>
    <a:masterClrMapping/>
  </p:clrMapOvr>
  <p:transition>
    <p:strip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p:cNvSpPr>
            <a:spLocks noChangeArrowheads="1"/>
          </p:cNvSpPr>
          <p:nvPr/>
        </p:nvSpPr>
        <p:spPr bwMode="auto">
          <a:xfrm>
            <a:off x="0" y="31194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0962" name="Object 7"/>
          <p:cNvGraphicFramePr>
            <a:graphicFrameLocks noChangeAspect="1"/>
          </p:cNvGraphicFramePr>
          <p:nvPr/>
        </p:nvGraphicFramePr>
        <p:xfrm>
          <a:off x="971550" y="1700213"/>
          <a:ext cx="7416800" cy="1006475"/>
        </p:xfrm>
        <a:graphic>
          <a:graphicData uri="http://schemas.openxmlformats.org/presentationml/2006/ole">
            <mc:AlternateContent xmlns:mc="http://schemas.openxmlformats.org/markup-compatibility/2006">
              <mc:Choice xmlns:v="urn:schemas-microsoft-com:vml" Requires="v">
                <p:oleObj spid="_x0000_s40988" name="Equation" r:id="rId3" imgW="4559300" imgH="622300" progId="Equation.DSMT4">
                  <p:embed/>
                </p:oleObj>
              </mc:Choice>
              <mc:Fallback>
                <p:oleObj name="Equation" r:id="rId3" imgW="4559300" imgH="6223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00213"/>
                        <a:ext cx="74168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6" name="Rectangle 10"/>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0963" name="Object 9"/>
          <p:cNvGraphicFramePr>
            <a:graphicFrameLocks noChangeAspect="1"/>
          </p:cNvGraphicFramePr>
          <p:nvPr/>
        </p:nvGraphicFramePr>
        <p:xfrm>
          <a:off x="1042988" y="3141663"/>
          <a:ext cx="7489825" cy="833437"/>
        </p:xfrm>
        <a:graphic>
          <a:graphicData uri="http://schemas.openxmlformats.org/presentationml/2006/ole">
            <mc:AlternateContent xmlns:mc="http://schemas.openxmlformats.org/markup-compatibility/2006">
              <mc:Choice xmlns:v="urn:schemas-microsoft-com:vml" Requires="v">
                <p:oleObj spid="_x0000_s40989" name="Equation" r:id="rId5" imgW="3771900" imgH="419100" progId="Equation.DSMT4">
                  <p:embed/>
                </p:oleObj>
              </mc:Choice>
              <mc:Fallback>
                <p:oleObj name="Equation" r:id="rId5" imgW="3771900" imgH="4191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141663"/>
                        <a:ext cx="7489825"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7" name="Text Box 11"/>
          <p:cNvSpPr txBox="1">
            <a:spLocks noChangeArrowheads="1"/>
          </p:cNvSpPr>
          <p:nvPr/>
        </p:nvSpPr>
        <p:spPr bwMode="auto">
          <a:xfrm>
            <a:off x="1095375" y="4581525"/>
            <a:ext cx="1716088"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系统稳定。</a:t>
            </a:r>
          </a:p>
        </p:txBody>
      </p:sp>
    </p:spTree>
  </p:cSld>
  <p:clrMapOvr>
    <a:masterClrMapping/>
  </p:clrMapOvr>
  <p:transition>
    <p:strips/>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Text Box 9"/>
          <p:cNvSpPr txBox="1">
            <a:spLocks noChangeArrowheads="1"/>
          </p:cNvSpPr>
          <p:nvPr/>
        </p:nvSpPr>
        <p:spPr bwMode="auto">
          <a:xfrm>
            <a:off x="1116013" y="1125538"/>
            <a:ext cx="4392612"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若对象产生漂移，变为</a:t>
            </a:r>
          </a:p>
        </p:txBody>
      </p:sp>
      <p:graphicFrame>
        <p:nvGraphicFramePr>
          <p:cNvPr id="41986" name="Object 10"/>
          <p:cNvGraphicFramePr>
            <a:graphicFrameLocks noChangeAspect="1"/>
          </p:cNvGraphicFramePr>
          <p:nvPr/>
        </p:nvGraphicFramePr>
        <p:xfrm>
          <a:off x="2038350" y="1577975"/>
          <a:ext cx="2135188" cy="793750"/>
        </p:xfrm>
        <a:graphic>
          <a:graphicData uri="http://schemas.openxmlformats.org/presentationml/2006/ole">
            <mc:AlternateContent xmlns:mc="http://schemas.openxmlformats.org/markup-compatibility/2006">
              <mc:Choice xmlns:v="urn:schemas-microsoft-com:vml" Requires="v">
                <p:oleObj spid="_x0000_s42025" name="Equation" r:id="rId3" imgW="861480" imgH="314280" progId="Equation.DSMT4">
                  <p:embed/>
                </p:oleObj>
              </mc:Choice>
              <mc:Fallback>
                <p:oleObj name="Equation" r:id="rId3" imgW="861480" imgH="31428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1577975"/>
                        <a:ext cx="2135188" cy="793750"/>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41990" name="Text Box 11"/>
          <p:cNvSpPr txBox="1">
            <a:spLocks noChangeArrowheads="1"/>
          </p:cNvSpPr>
          <p:nvPr/>
        </p:nvSpPr>
        <p:spPr bwMode="auto">
          <a:xfrm>
            <a:off x="1127125" y="2611438"/>
            <a:ext cx="5965825"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则在控制器不变的情况下，有</a:t>
            </a:r>
          </a:p>
        </p:txBody>
      </p:sp>
      <p:sp>
        <p:nvSpPr>
          <p:cNvPr id="41991" name="Text Box 13"/>
          <p:cNvSpPr txBox="1">
            <a:spLocks noChangeArrowheads="1"/>
          </p:cNvSpPr>
          <p:nvPr/>
        </p:nvSpPr>
        <p:spPr bwMode="auto">
          <a:xfrm>
            <a:off x="1258888" y="4024313"/>
            <a:ext cx="3817937" cy="457200"/>
          </a:xfrm>
          <a:prstGeom prst="rect">
            <a:avLst/>
          </a:prstGeom>
          <a:noFill/>
          <a:ln w="9525">
            <a:noFill/>
            <a:miter lim="800000"/>
            <a:headEnd/>
            <a:tailEnd/>
          </a:ln>
        </p:spPr>
        <p:txBody>
          <a:bodyPr>
            <a:spAutoFit/>
          </a:bodyPr>
          <a:lstStyle/>
          <a:p>
            <a:r>
              <a:rPr kumimoji="0" lang="zh-CN" altLang="en-US">
                <a:solidFill>
                  <a:schemeClr val="accent2"/>
                </a:solidFill>
                <a:latin typeface="Arial" charset="0"/>
              </a:rPr>
              <a:t>输出信号序列为</a:t>
            </a:r>
          </a:p>
        </p:txBody>
      </p:sp>
      <p:sp>
        <p:nvSpPr>
          <p:cNvPr id="122896" name="Rectangle 16"/>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1987" name="Object 15"/>
          <p:cNvGraphicFramePr>
            <a:graphicFrameLocks noChangeAspect="1"/>
          </p:cNvGraphicFramePr>
          <p:nvPr/>
        </p:nvGraphicFramePr>
        <p:xfrm>
          <a:off x="1476375" y="3141663"/>
          <a:ext cx="5040313" cy="830262"/>
        </p:xfrm>
        <a:graphic>
          <a:graphicData uri="http://schemas.openxmlformats.org/presentationml/2006/ole">
            <mc:AlternateContent xmlns:mc="http://schemas.openxmlformats.org/markup-compatibility/2006">
              <mc:Choice xmlns:v="urn:schemas-microsoft-com:vml" Requires="v">
                <p:oleObj spid="_x0000_s42026" name="Equation" r:id="rId5" imgW="2768600" imgH="457200" progId="Equation.DSMT4">
                  <p:embed/>
                </p:oleObj>
              </mc:Choice>
              <mc:Fallback>
                <p:oleObj name="Equation" r:id="rId5" imgW="2768600" imgH="457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141663"/>
                        <a:ext cx="504031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98" name="Rectangle 18"/>
          <p:cNvSpPr>
            <a:spLocks noChangeArrowheads="1"/>
          </p:cNvSpPr>
          <p:nvPr/>
        </p:nvSpPr>
        <p:spPr bwMode="auto">
          <a:xfrm>
            <a:off x="0" y="31003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1988" name="Object 17"/>
          <p:cNvGraphicFramePr>
            <a:graphicFrameLocks noChangeAspect="1"/>
          </p:cNvGraphicFramePr>
          <p:nvPr/>
        </p:nvGraphicFramePr>
        <p:xfrm>
          <a:off x="1258888" y="4581525"/>
          <a:ext cx="6264275" cy="1301750"/>
        </p:xfrm>
        <a:graphic>
          <a:graphicData uri="http://schemas.openxmlformats.org/presentationml/2006/ole">
            <mc:AlternateContent xmlns:mc="http://schemas.openxmlformats.org/markup-compatibility/2006">
              <mc:Choice xmlns:v="urn:schemas-microsoft-com:vml" Requires="v">
                <p:oleObj spid="_x0000_s42027" name="Equation" r:id="rId7" imgW="3162300" imgH="660400" progId="Equation.DSMT4">
                  <p:embed/>
                </p:oleObj>
              </mc:Choice>
              <mc:Fallback>
                <p:oleObj name="Equation" r:id="rId7" imgW="3162300" imgH="6604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581525"/>
                        <a:ext cx="6264275"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02" name="Text Box 42"/>
          <p:cNvSpPr txBox="1">
            <a:spLocks noChangeArrowheads="1"/>
          </p:cNvSpPr>
          <p:nvPr/>
        </p:nvSpPr>
        <p:spPr bwMode="auto">
          <a:xfrm>
            <a:off x="950913" y="1387475"/>
            <a:ext cx="6889750"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可知在被控对象参数变化后，闭环系统仍然稳定。</a:t>
            </a:r>
          </a:p>
        </p:txBody>
      </p:sp>
      <p:pic>
        <p:nvPicPr>
          <p:cNvPr id="146435" name="Picture 43"/>
          <p:cNvPicPr>
            <a:picLocks noChangeAspect="1" noChangeArrowheads="1"/>
          </p:cNvPicPr>
          <p:nvPr/>
        </p:nvPicPr>
        <p:blipFill>
          <a:blip r:embed="rId2" cstate="print"/>
          <a:srcRect/>
          <a:stretch>
            <a:fillRect/>
          </a:stretch>
        </p:blipFill>
        <p:spPr bwMode="auto">
          <a:xfrm>
            <a:off x="684213" y="2492375"/>
            <a:ext cx="7704137" cy="2632075"/>
          </a:xfrm>
          <a:prstGeom prst="rect">
            <a:avLst/>
          </a:prstGeom>
          <a:noFill/>
          <a:ln w="9525">
            <a:noFill/>
            <a:miter lim="800000"/>
            <a:headEnd/>
            <a:tailEnd/>
          </a:ln>
        </p:spPr>
      </p:pic>
    </p:spTree>
  </p:cSld>
  <p:clrMapOvr>
    <a:masterClrMapping/>
  </p:clrMapOvr>
  <p:transition>
    <p:strip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7" name="Text Box 13"/>
          <p:cNvSpPr txBox="1">
            <a:spLocks noChangeArrowheads="1"/>
          </p:cNvSpPr>
          <p:nvPr/>
        </p:nvSpPr>
        <p:spPr bwMode="auto">
          <a:xfrm>
            <a:off x="1258888" y="1557338"/>
            <a:ext cx="1560512" cy="641350"/>
          </a:xfrm>
          <a:prstGeom prst="rect">
            <a:avLst/>
          </a:prstGeom>
          <a:noFill/>
          <a:ln w="9525">
            <a:noFill/>
            <a:miter lim="800000"/>
            <a:headEnd/>
            <a:tailEnd/>
          </a:ln>
          <a:effectLst/>
        </p:spPr>
        <p:txBody>
          <a:bodyPr wrap="none">
            <a:spAutoFit/>
          </a:bodyPr>
          <a:lstStyle/>
          <a:p>
            <a:pPr>
              <a:defRPr/>
            </a:pPr>
            <a:r>
              <a:rPr kumimoji="0" lang="zh-CN" altLang="en-US" sz="3600">
                <a:solidFill>
                  <a:srgbClr val="FF0000"/>
                </a:solidFill>
                <a:effectLst>
                  <a:outerShdw blurRad="38100" dist="38100" dir="2700000" algn="tl">
                    <a:srgbClr val="C0C0C0"/>
                  </a:outerShdw>
                </a:effectLst>
                <a:latin typeface="Arial" charset="0"/>
              </a:rPr>
              <a:t>练习：</a:t>
            </a:r>
          </a:p>
        </p:txBody>
      </p:sp>
      <p:sp>
        <p:nvSpPr>
          <p:cNvPr id="67598" name="Text Box 14"/>
          <p:cNvSpPr txBox="1">
            <a:spLocks noChangeArrowheads="1"/>
          </p:cNvSpPr>
          <p:nvPr/>
        </p:nvSpPr>
        <p:spPr bwMode="auto">
          <a:xfrm>
            <a:off x="1563688" y="2560638"/>
            <a:ext cx="5064125" cy="1692275"/>
          </a:xfrm>
          <a:prstGeom prst="rect">
            <a:avLst/>
          </a:prstGeom>
          <a:noFill/>
          <a:ln w="9525">
            <a:noFill/>
            <a:miter lim="800000"/>
            <a:headEnd/>
            <a:tailEnd/>
          </a:ln>
          <a:effectLst/>
        </p:spPr>
        <p:txBody>
          <a:bodyPr wrap="none">
            <a:spAutoFit/>
          </a:bodyPr>
          <a:lstStyle/>
          <a:p>
            <a:pPr marL="457200" indent="-457200">
              <a:lnSpc>
                <a:spcPct val="125000"/>
              </a:lnSpc>
              <a:defRPr/>
            </a:pPr>
            <a:r>
              <a:rPr kumimoji="0" lang="zh-CN" altLang="en-US" sz="2800">
                <a:solidFill>
                  <a:srgbClr val="000000"/>
                </a:solidFill>
                <a:effectLst>
                  <a:outerShdw blurRad="38100" dist="38100" dir="2700000" algn="tl">
                    <a:srgbClr val="C0C0C0"/>
                  </a:outerShdw>
                </a:effectLst>
                <a:latin typeface="Arial" charset="0"/>
              </a:rPr>
              <a:t>例题</a:t>
            </a:r>
            <a:r>
              <a:rPr kumimoji="0" lang="en-US" altLang="zh-CN" sz="2800">
                <a:solidFill>
                  <a:srgbClr val="000000"/>
                </a:solidFill>
                <a:effectLst>
                  <a:outerShdw blurRad="38100" dist="38100" dir="2700000" algn="tl">
                    <a:srgbClr val="C0C0C0"/>
                  </a:outerShdw>
                </a:effectLst>
                <a:latin typeface="Arial" charset="0"/>
              </a:rPr>
              <a:t>5.3 </a:t>
            </a:r>
            <a:r>
              <a:rPr kumimoji="0" lang="zh-CN" altLang="en-US" sz="2800">
                <a:solidFill>
                  <a:srgbClr val="000000"/>
                </a:solidFill>
                <a:effectLst>
                  <a:outerShdw blurRad="38100" dist="38100" dir="2700000" algn="tl">
                    <a:srgbClr val="C0C0C0"/>
                  </a:outerShdw>
                </a:effectLst>
                <a:latin typeface="Arial" charset="0"/>
              </a:rPr>
              <a:t>最小拍控制器的设计。</a:t>
            </a:r>
          </a:p>
          <a:p>
            <a:pPr marL="457200" indent="-457200">
              <a:lnSpc>
                <a:spcPct val="125000"/>
              </a:lnSpc>
              <a:defRPr/>
            </a:pPr>
            <a:endParaRPr kumimoji="0" lang="zh-CN" altLang="en-US" sz="2800">
              <a:solidFill>
                <a:srgbClr val="000000"/>
              </a:solidFill>
              <a:effectLst>
                <a:outerShdw blurRad="38100" dist="38100" dir="2700000" algn="tl">
                  <a:srgbClr val="C0C0C0"/>
                </a:outerShdw>
              </a:effectLst>
              <a:latin typeface="Arial" charset="0"/>
            </a:endParaRPr>
          </a:p>
          <a:p>
            <a:pPr marL="457200" indent="-457200">
              <a:lnSpc>
                <a:spcPct val="125000"/>
              </a:lnSpc>
              <a:defRPr/>
            </a:pPr>
            <a:r>
              <a:rPr kumimoji="0" lang="zh-CN" altLang="en-US" sz="2800">
                <a:solidFill>
                  <a:schemeClr val="accent2"/>
                </a:solidFill>
                <a:effectLst>
                  <a:outerShdw blurRad="38100" dist="38100" dir="2700000" algn="tl">
                    <a:srgbClr val="C0C0C0"/>
                  </a:outerShdw>
                </a:effectLst>
                <a:latin typeface="Arial" charset="0"/>
              </a:rPr>
              <a:t>例题</a:t>
            </a:r>
            <a:r>
              <a:rPr kumimoji="0" lang="en-US" altLang="zh-CN" sz="2800">
                <a:solidFill>
                  <a:schemeClr val="accent2"/>
                </a:solidFill>
                <a:effectLst>
                  <a:outerShdw blurRad="38100" dist="38100" dir="2700000" algn="tl">
                    <a:srgbClr val="C0C0C0"/>
                  </a:outerShdw>
                </a:effectLst>
                <a:latin typeface="Arial" charset="0"/>
              </a:rPr>
              <a:t>5.4 </a:t>
            </a:r>
            <a:r>
              <a:rPr kumimoji="0" lang="zh-CN" altLang="en-US" sz="2800">
                <a:solidFill>
                  <a:schemeClr val="accent2"/>
                </a:solidFill>
                <a:effectLst>
                  <a:outerShdw blurRad="38100" dist="38100" dir="2700000" algn="tl">
                    <a:srgbClr val="C0C0C0"/>
                  </a:outerShdw>
                </a:effectLst>
                <a:latin typeface="Arial" charset="0"/>
              </a:rPr>
              <a:t>最小拍控制器的设计。</a:t>
            </a:r>
          </a:p>
        </p:txBody>
      </p:sp>
    </p:spTree>
  </p:cSld>
  <p:clrMapOvr>
    <a:masterClrMapping/>
  </p:clrMapOvr>
  <p:transition>
    <p:strips/>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6" name="Text Box 18"/>
          <p:cNvSpPr txBox="1">
            <a:spLocks noChangeArrowheads="1"/>
          </p:cNvSpPr>
          <p:nvPr/>
        </p:nvSpPr>
        <p:spPr bwMode="auto">
          <a:xfrm>
            <a:off x="539750" y="260350"/>
            <a:ext cx="8305800"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charset="0"/>
                <a:ea typeface="方正大黑简体" pitchFamily="2" charset="-122"/>
              </a:rPr>
              <a:t>5.4 </a:t>
            </a:r>
            <a:r>
              <a:rPr kumimoji="0" lang="zh-CN" altLang="en-US" sz="4000">
                <a:solidFill>
                  <a:srgbClr val="FF0000"/>
                </a:solidFill>
                <a:effectLst>
                  <a:outerShdw blurRad="38100" dist="38100" dir="2700000" algn="tl">
                    <a:srgbClr val="C0C0C0"/>
                  </a:outerShdw>
                </a:effectLst>
                <a:latin typeface="Arial" charset="0"/>
                <a:ea typeface="方正大黑简体" pitchFamily="2" charset="-122"/>
              </a:rPr>
              <a:t>最小拍控制器的工程化改进</a:t>
            </a:r>
          </a:p>
        </p:txBody>
      </p:sp>
      <p:sp>
        <p:nvSpPr>
          <p:cNvPr id="68627" name="Rectangle 19"/>
          <p:cNvSpPr>
            <a:spLocks noChangeArrowheads="1"/>
          </p:cNvSpPr>
          <p:nvPr/>
        </p:nvSpPr>
        <p:spPr bwMode="auto">
          <a:xfrm>
            <a:off x="-268288" y="3262313"/>
            <a:ext cx="9144001"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28" name="Rectangle 20"/>
          <p:cNvSpPr>
            <a:spLocks noChangeArrowheads="1"/>
          </p:cNvSpPr>
          <p:nvPr/>
        </p:nvSpPr>
        <p:spPr bwMode="auto">
          <a:xfrm>
            <a:off x="-268288" y="3386138"/>
            <a:ext cx="9144001"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29" name="Rectangle 21"/>
          <p:cNvSpPr>
            <a:spLocks noChangeArrowheads="1"/>
          </p:cNvSpPr>
          <p:nvPr/>
        </p:nvSpPr>
        <p:spPr bwMode="auto">
          <a:xfrm>
            <a:off x="-268288" y="3271838"/>
            <a:ext cx="9144001"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30" name="Rectangle 22"/>
          <p:cNvSpPr>
            <a:spLocks noChangeArrowheads="1"/>
          </p:cNvSpPr>
          <p:nvPr/>
        </p:nvSpPr>
        <p:spPr bwMode="auto">
          <a:xfrm>
            <a:off x="-268288" y="3300413"/>
            <a:ext cx="9144001"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31" name="Rectangle 23"/>
          <p:cNvSpPr>
            <a:spLocks noChangeArrowheads="1"/>
          </p:cNvSpPr>
          <p:nvPr/>
        </p:nvSpPr>
        <p:spPr bwMode="auto">
          <a:xfrm>
            <a:off x="-268288" y="3286125"/>
            <a:ext cx="9144001" cy="0"/>
          </a:xfrm>
          <a:prstGeom prst="rect">
            <a:avLst/>
          </a:prstGeom>
          <a:noFill/>
          <a:ln w="12700" cap="sq">
            <a:noFill/>
            <a:miter lim="800000"/>
            <a:headEnd type="none" w="sm" len="sm"/>
            <a:tailEnd type="none" w="sm" len="sm"/>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68633" name="Rectangle 25"/>
          <p:cNvSpPr>
            <a:spLocks noChangeArrowheads="1"/>
          </p:cNvSpPr>
          <p:nvPr/>
        </p:nvSpPr>
        <p:spPr bwMode="auto">
          <a:xfrm>
            <a:off x="611188" y="1125538"/>
            <a:ext cx="6911975" cy="1143000"/>
          </a:xfrm>
          <a:prstGeom prst="rect">
            <a:avLst/>
          </a:prstGeom>
          <a:noFill/>
          <a:ln w="9525">
            <a:noFill/>
            <a:miter lim="800000"/>
            <a:headEnd/>
            <a:tailEnd/>
          </a:ln>
          <a:effectLst/>
        </p:spPr>
        <p:txBody>
          <a:bodyPr anchor="ctr"/>
          <a:lstStyle/>
          <a:p>
            <a:pPr>
              <a:defRPr/>
            </a:pPr>
            <a:r>
              <a:rPr lang="en-US" altLang="zh-CN" sz="3400">
                <a:solidFill>
                  <a:srgbClr val="0033CC"/>
                </a:solidFill>
                <a:effectLst>
                  <a:outerShdw blurRad="38100" dist="38100" dir="2700000" algn="tl">
                    <a:srgbClr val="C0C0C0"/>
                  </a:outerShdw>
                </a:effectLst>
              </a:rPr>
              <a:t>1</a:t>
            </a:r>
            <a:r>
              <a:rPr lang="zh-CN" altLang="en-US" sz="3400">
                <a:solidFill>
                  <a:srgbClr val="0033CC"/>
                </a:solidFill>
                <a:effectLst>
                  <a:outerShdw blurRad="38100" dist="38100" dir="2700000" algn="tl">
                    <a:srgbClr val="C0C0C0"/>
                  </a:outerShdw>
                </a:effectLst>
              </a:rPr>
              <a:t>、最小拍控制系统存在的问题</a:t>
            </a:r>
          </a:p>
        </p:txBody>
      </p:sp>
      <p:sp>
        <p:nvSpPr>
          <p:cNvPr id="68634" name="Text Box 26"/>
          <p:cNvSpPr txBox="1">
            <a:spLocks noChangeArrowheads="1"/>
          </p:cNvSpPr>
          <p:nvPr/>
        </p:nvSpPr>
        <p:spPr bwMode="auto">
          <a:xfrm>
            <a:off x="611188" y="2420938"/>
            <a:ext cx="8137525" cy="1552575"/>
          </a:xfrm>
          <a:prstGeom prst="rect">
            <a:avLst/>
          </a:prstGeom>
          <a:noFill/>
          <a:ln w="9525">
            <a:noFill/>
            <a:miter lim="800000"/>
            <a:headEnd/>
            <a:tailEnd/>
          </a:ln>
          <a:effectLst/>
        </p:spPr>
        <p:txBody>
          <a:bodyPr>
            <a:spAutoFit/>
          </a:bodyPr>
          <a:lstStyle/>
          <a:p>
            <a:pPr>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1</a:t>
            </a:r>
            <a:r>
              <a:rPr kumimoji="0" lang="zh-CN" altLang="en-US">
                <a:solidFill>
                  <a:srgbClr val="000000"/>
                </a:solidFill>
                <a:effectLst>
                  <a:outerShdw blurRad="38100" dist="38100" dir="2700000" algn="tl">
                    <a:srgbClr val="C0C0C0"/>
                  </a:outerShdw>
                </a:effectLst>
                <a:latin typeface="Arial" charset="0"/>
              </a:rPr>
              <a:t>）最小拍控制系统的输出在</a:t>
            </a:r>
            <a:r>
              <a:rPr kumimoji="0" lang="zh-CN" altLang="en-US">
                <a:solidFill>
                  <a:srgbClr val="1E86B4"/>
                </a:solidFill>
                <a:effectLst>
                  <a:outerShdw blurRad="38100" dist="38100" dir="2700000" algn="tl">
                    <a:srgbClr val="C0C0C0"/>
                  </a:outerShdw>
                </a:effectLst>
                <a:latin typeface="Arial" charset="0"/>
              </a:rPr>
              <a:t>采样点之间</a:t>
            </a:r>
            <a:r>
              <a:rPr kumimoji="0" lang="zh-CN" altLang="en-US">
                <a:solidFill>
                  <a:srgbClr val="000000"/>
                </a:solidFill>
                <a:effectLst>
                  <a:outerShdw blurRad="38100" dist="38100" dir="2700000" algn="tl">
                    <a:srgbClr val="C0C0C0"/>
                  </a:outerShdw>
                </a:effectLst>
                <a:latin typeface="Arial" charset="0"/>
              </a:rPr>
              <a:t>可能存在</a:t>
            </a:r>
            <a:r>
              <a:rPr kumimoji="0" lang="zh-CN" altLang="en-US">
                <a:solidFill>
                  <a:srgbClr val="BE2C14"/>
                </a:solidFill>
                <a:effectLst>
                  <a:outerShdw blurRad="38100" dist="38100" dir="2700000" algn="tl">
                    <a:srgbClr val="C0C0C0"/>
                  </a:outerShdw>
                </a:effectLst>
                <a:latin typeface="Arial" charset="0"/>
              </a:rPr>
              <a:t>纹波；</a:t>
            </a:r>
            <a:endParaRPr kumimoji="0" lang="zh-CN" altLang="en-US">
              <a:solidFill>
                <a:srgbClr val="000000"/>
              </a:solidFill>
              <a:effectLst>
                <a:outerShdw blurRad="38100" dist="38100" dir="2700000" algn="tl">
                  <a:srgbClr val="C0C0C0"/>
                </a:outerShdw>
              </a:effectLst>
              <a:latin typeface="Arial" charset="0"/>
            </a:endParaRPr>
          </a:p>
          <a:p>
            <a:pPr>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2</a:t>
            </a:r>
            <a:r>
              <a:rPr kumimoji="0" lang="zh-CN" altLang="en-US">
                <a:solidFill>
                  <a:srgbClr val="000000"/>
                </a:solidFill>
                <a:effectLst>
                  <a:outerShdw blurRad="38100" dist="38100" dir="2700000" algn="tl">
                    <a:srgbClr val="C0C0C0"/>
                  </a:outerShdw>
                </a:effectLst>
                <a:latin typeface="Arial" charset="0"/>
              </a:rPr>
              <a:t>）最小拍控制系统对</a:t>
            </a:r>
            <a:r>
              <a:rPr kumimoji="0" lang="zh-CN" altLang="en-US">
                <a:solidFill>
                  <a:srgbClr val="1E86B4"/>
                </a:solidFill>
                <a:effectLst>
                  <a:outerShdw blurRad="38100" dist="38100" dir="2700000" algn="tl">
                    <a:srgbClr val="C0C0C0"/>
                  </a:outerShdw>
                </a:effectLst>
                <a:latin typeface="Arial" charset="0"/>
              </a:rPr>
              <a:t>各种典型输入函数</a:t>
            </a:r>
            <a:r>
              <a:rPr kumimoji="0" lang="zh-CN" altLang="en-US">
                <a:solidFill>
                  <a:srgbClr val="000000"/>
                </a:solidFill>
                <a:effectLst>
                  <a:outerShdw blurRad="38100" dist="38100" dir="2700000" algn="tl">
                    <a:srgbClr val="C0C0C0"/>
                  </a:outerShdw>
                </a:effectLst>
                <a:latin typeface="Arial" charset="0"/>
              </a:rPr>
              <a:t>的</a:t>
            </a:r>
            <a:r>
              <a:rPr kumimoji="0" lang="zh-CN" altLang="en-US">
                <a:solidFill>
                  <a:srgbClr val="BE2C14"/>
                </a:solidFill>
                <a:effectLst>
                  <a:outerShdw blurRad="38100" dist="38100" dir="2700000" algn="tl">
                    <a:srgbClr val="C0C0C0"/>
                  </a:outerShdw>
                </a:effectLst>
                <a:latin typeface="Arial" charset="0"/>
              </a:rPr>
              <a:t>适应性差；</a:t>
            </a:r>
          </a:p>
          <a:p>
            <a:pPr>
              <a:spcBef>
                <a:spcPct val="50000"/>
              </a:spcBef>
              <a:defRPr/>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3</a:t>
            </a:r>
            <a:r>
              <a:rPr kumimoji="0" lang="zh-CN" altLang="en-US">
                <a:solidFill>
                  <a:srgbClr val="000000"/>
                </a:solidFill>
                <a:effectLst>
                  <a:outerShdw blurRad="38100" dist="38100" dir="2700000" algn="tl">
                    <a:srgbClr val="C0C0C0"/>
                  </a:outerShdw>
                </a:effectLst>
                <a:latin typeface="Arial" charset="0"/>
              </a:rPr>
              <a:t>）</a:t>
            </a:r>
            <a:r>
              <a:rPr kumimoji="0" lang="zh-CN" altLang="en-US">
                <a:effectLst>
                  <a:outerShdw blurRad="38100" dist="38100" dir="2700000" algn="tl">
                    <a:srgbClr val="C0C0C0"/>
                  </a:outerShdw>
                </a:effectLst>
                <a:latin typeface="Arial" charset="0"/>
              </a:rPr>
              <a:t>最小拍控制系统对</a:t>
            </a:r>
            <a:r>
              <a:rPr kumimoji="0" lang="zh-CN" altLang="en-US">
                <a:solidFill>
                  <a:srgbClr val="1E86B4"/>
                </a:solidFill>
                <a:effectLst>
                  <a:outerShdw blurRad="38100" dist="38100" dir="2700000" algn="tl">
                    <a:srgbClr val="C0C0C0"/>
                  </a:outerShdw>
                </a:effectLst>
                <a:latin typeface="Arial" charset="0"/>
              </a:rPr>
              <a:t>被控对象的模型参数变化</a:t>
            </a:r>
            <a:r>
              <a:rPr kumimoji="0" lang="zh-CN" altLang="en-US">
                <a:solidFill>
                  <a:srgbClr val="BE2C14"/>
                </a:solidFill>
                <a:effectLst>
                  <a:outerShdw blurRad="38100" dist="38100" dir="2700000" algn="tl">
                    <a:srgbClr val="C0C0C0"/>
                  </a:outerShdw>
                </a:effectLst>
                <a:latin typeface="Arial" charset="0"/>
              </a:rPr>
              <a:t>敏感。</a:t>
            </a:r>
          </a:p>
        </p:txBody>
      </p:sp>
      <p:sp>
        <p:nvSpPr>
          <p:cNvPr id="68636" name="Rectangle 2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0" name="Object 27"/>
          <p:cNvGraphicFramePr>
            <a:graphicFrameLocks noChangeAspect="1"/>
          </p:cNvGraphicFramePr>
          <p:nvPr/>
        </p:nvGraphicFramePr>
        <p:xfrm>
          <a:off x="2339975" y="4076700"/>
          <a:ext cx="863600" cy="482600"/>
        </p:xfrm>
        <a:graphic>
          <a:graphicData uri="http://schemas.openxmlformats.org/presentationml/2006/ole">
            <mc:AlternateContent xmlns:mc="http://schemas.openxmlformats.org/markup-compatibility/2006">
              <mc:Choice xmlns:v="urn:schemas-microsoft-com:vml" Requires="v">
                <p:oleObj spid="_x0000_s43049" name="Equation" r:id="rId4" imgW="406224" imgH="228501" progId="Equation.DSMT4">
                  <p:embed/>
                </p:oleObj>
              </mc:Choice>
              <mc:Fallback>
                <p:oleObj name="Equation" r:id="rId4" imgW="406224" imgH="228501" progId="Equation.DSMT4">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076700"/>
                        <a:ext cx="863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8" name="Rectangle 3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1" name="Object 29"/>
          <p:cNvGraphicFramePr>
            <a:graphicFrameLocks noChangeAspect="1"/>
          </p:cNvGraphicFramePr>
          <p:nvPr/>
        </p:nvGraphicFramePr>
        <p:xfrm>
          <a:off x="1331913" y="4652963"/>
          <a:ext cx="2376487" cy="463550"/>
        </p:xfrm>
        <a:graphic>
          <a:graphicData uri="http://schemas.openxmlformats.org/presentationml/2006/ole">
            <mc:AlternateContent xmlns:mc="http://schemas.openxmlformats.org/markup-compatibility/2006">
              <mc:Choice xmlns:v="urn:schemas-microsoft-com:vml" Requires="v">
                <p:oleObj spid="_x0000_s43050" name="Equation" r:id="rId6" imgW="1168400" imgH="228600" progId="Equation.DSMT4">
                  <p:embed/>
                </p:oleObj>
              </mc:Choice>
              <mc:Fallback>
                <p:oleObj name="Equation" r:id="rId6" imgW="1168400" imgH="228600" progId="Equation.DSMT4">
                  <p:embed/>
                  <p:pic>
                    <p:nvPicPr>
                      <p:cNvPr id="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652963"/>
                        <a:ext cx="2376487"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9" name="Line 31"/>
          <p:cNvSpPr>
            <a:spLocks noChangeShapeType="1"/>
          </p:cNvSpPr>
          <p:nvPr/>
        </p:nvSpPr>
        <p:spPr bwMode="auto">
          <a:xfrm>
            <a:off x="3995738" y="4221163"/>
            <a:ext cx="0" cy="86360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640" name="Line 32"/>
          <p:cNvSpPr>
            <a:spLocks noChangeShapeType="1"/>
          </p:cNvSpPr>
          <p:nvPr/>
        </p:nvSpPr>
        <p:spPr bwMode="auto">
          <a:xfrm flipH="1">
            <a:off x="3995738" y="4581525"/>
            <a:ext cx="1008062" cy="0"/>
          </a:xfrm>
          <a:prstGeom prst="line">
            <a:avLst/>
          </a:prstGeom>
          <a:noFill/>
          <a:ln w="9525">
            <a:solidFill>
              <a:schemeClr val="accent2"/>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642" name="Rectangle 34"/>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43012" name="Object 33"/>
          <p:cNvGraphicFramePr>
            <a:graphicFrameLocks noChangeAspect="1"/>
          </p:cNvGraphicFramePr>
          <p:nvPr/>
        </p:nvGraphicFramePr>
        <p:xfrm>
          <a:off x="5219700" y="4292600"/>
          <a:ext cx="865188" cy="482600"/>
        </p:xfrm>
        <a:graphic>
          <a:graphicData uri="http://schemas.openxmlformats.org/presentationml/2006/ole">
            <mc:AlternateContent xmlns:mc="http://schemas.openxmlformats.org/markup-compatibility/2006">
              <mc:Choice xmlns:v="urn:schemas-microsoft-com:vml" Requires="v">
                <p:oleObj spid="_x0000_s43051" name="Equation" r:id="rId8" imgW="406224" imgH="228501" progId="Equation.DSMT4">
                  <p:embed/>
                </p:oleObj>
              </mc:Choice>
              <mc:Fallback>
                <p:oleObj name="Equation" r:id="rId8" imgW="406224" imgH="228501" progId="Equation.DSMT4">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19700" y="4292600"/>
                        <a:ext cx="86518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43" name="Text Box 35"/>
          <p:cNvSpPr txBox="1">
            <a:spLocks noChangeArrowheads="1"/>
          </p:cNvSpPr>
          <p:nvPr/>
        </p:nvSpPr>
        <p:spPr bwMode="auto">
          <a:xfrm>
            <a:off x="5003800" y="5734050"/>
            <a:ext cx="1206500" cy="396875"/>
          </a:xfrm>
          <a:prstGeom prst="rect">
            <a:avLst/>
          </a:prstGeom>
          <a:noFill/>
          <a:ln w="9525">
            <a:noFill/>
            <a:miter lim="800000"/>
            <a:headEnd/>
            <a:tailEnd/>
          </a:ln>
          <a:effectLst/>
        </p:spPr>
        <p:txBody>
          <a:bodyPr wrap="none">
            <a:spAutoFit/>
          </a:bodyPr>
          <a:lstStyle/>
          <a:p>
            <a:pPr>
              <a:defRPr/>
            </a:pPr>
            <a:r>
              <a:rPr lang="zh-CN" altLang="en-US" sz="2000">
                <a:effectLst>
                  <a:outerShdw blurRad="38100" dist="38100" dir="2700000" algn="tl">
                    <a:srgbClr val="C0C0C0"/>
                  </a:outerShdw>
                </a:effectLst>
              </a:rPr>
              <a:t>参数变化</a:t>
            </a:r>
          </a:p>
        </p:txBody>
      </p:sp>
      <p:sp>
        <p:nvSpPr>
          <p:cNvPr id="68644" name="Line 36"/>
          <p:cNvSpPr>
            <a:spLocks noChangeShapeType="1"/>
          </p:cNvSpPr>
          <p:nvPr/>
        </p:nvSpPr>
        <p:spPr bwMode="auto">
          <a:xfrm>
            <a:off x="5148263" y="4797425"/>
            <a:ext cx="792162"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646" name="Line 38"/>
          <p:cNvSpPr>
            <a:spLocks noChangeShapeType="1"/>
          </p:cNvSpPr>
          <p:nvPr/>
        </p:nvSpPr>
        <p:spPr bwMode="auto">
          <a:xfrm>
            <a:off x="3995738" y="5516563"/>
            <a:ext cx="0" cy="792162"/>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647" name="Text Box 39"/>
          <p:cNvSpPr txBox="1">
            <a:spLocks noChangeArrowheads="1"/>
          </p:cNvSpPr>
          <p:nvPr/>
        </p:nvSpPr>
        <p:spPr bwMode="auto">
          <a:xfrm>
            <a:off x="1908175" y="5373688"/>
            <a:ext cx="1717675" cy="396875"/>
          </a:xfrm>
          <a:prstGeom prst="rect">
            <a:avLst/>
          </a:prstGeom>
          <a:noFill/>
          <a:ln w="9525">
            <a:noFill/>
            <a:miter lim="800000"/>
            <a:headEnd/>
            <a:tailEnd/>
          </a:ln>
          <a:effectLst/>
        </p:spPr>
        <p:txBody>
          <a:bodyPr wrap="none">
            <a:spAutoFit/>
          </a:bodyPr>
          <a:lstStyle/>
          <a:p>
            <a:pPr>
              <a:defRPr/>
            </a:pPr>
            <a:r>
              <a:rPr lang="zh-CN" altLang="en-US" sz="2000">
                <a:solidFill>
                  <a:srgbClr val="BE2C14"/>
                </a:solidFill>
                <a:effectLst>
                  <a:outerShdw blurRad="38100" dist="38100" dir="2700000" algn="tl">
                    <a:srgbClr val="C0C0C0"/>
                  </a:outerShdw>
                </a:effectLst>
              </a:rPr>
              <a:t>动态性能变差</a:t>
            </a:r>
          </a:p>
        </p:txBody>
      </p:sp>
      <p:sp>
        <p:nvSpPr>
          <p:cNvPr id="68648" name="Text Box 40"/>
          <p:cNvSpPr txBox="1">
            <a:spLocks noChangeArrowheads="1"/>
          </p:cNvSpPr>
          <p:nvPr/>
        </p:nvSpPr>
        <p:spPr bwMode="auto">
          <a:xfrm>
            <a:off x="1908175" y="5805488"/>
            <a:ext cx="1462088" cy="396875"/>
          </a:xfrm>
          <a:prstGeom prst="rect">
            <a:avLst/>
          </a:prstGeom>
          <a:noFill/>
          <a:ln w="9525">
            <a:noFill/>
            <a:miter lim="800000"/>
            <a:headEnd/>
            <a:tailEnd/>
          </a:ln>
          <a:effectLst/>
        </p:spPr>
        <p:txBody>
          <a:bodyPr wrap="none">
            <a:spAutoFit/>
          </a:bodyPr>
          <a:lstStyle/>
          <a:p>
            <a:pPr>
              <a:defRPr/>
            </a:pPr>
            <a:r>
              <a:rPr lang="zh-CN" altLang="en-US" sz="2000">
                <a:solidFill>
                  <a:srgbClr val="1E86B4"/>
                </a:solidFill>
                <a:effectLst>
                  <a:outerShdw blurRad="38100" dist="38100" dir="2700000" algn="tl">
                    <a:srgbClr val="C0C0C0"/>
                  </a:outerShdw>
                </a:effectLst>
              </a:rPr>
              <a:t>甚至不稳定</a:t>
            </a:r>
          </a:p>
        </p:txBody>
      </p:sp>
      <p:sp>
        <p:nvSpPr>
          <p:cNvPr id="68649" name="Line 41"/>
          <p:cNvSpPr>
            <a:spLocks noChangeShapeType="1"/>
          </p:cNvSpPr>
          <p:nvPr/>
        </p:nvSpPr>
        <p:spPr bwMode="auto">
          <a:xfrm flipH="1">
            <a:off x="3995738" y="5949950"/>
            <a:ext cx="936625" cy="0"/>
          </a:xfrm>
          <a:prstGeom prst="line">
            <a:avLst/>
          </a:prstGeom>
          <a:noFill/>
          <a:ln w="9525">
            <a:solidFill>
              <a:schemeClr val="accent2"/>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68651" name="Line 43"/>
          <p:cNvSpPr>
            <a:spLocks noChangeShapeType="1"/>
          </p:cNvSpPr>
          <p:nvPr/>
        </p:nvSpPr>
        <p:spPr bwMode="auto">
          <a:xfrm>
            <a:off x="5508625" y="4797425"/>
            <a:ext cx="0" cy="936625"/>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mb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1"/>
          </p:nvPr>
        </p:nvSpPr>
        <p:spPr>
          <a:xfrm>
            <a:off x="611188" y="1341438"/>
            <a:ext cx="7993062" cy="5040312"/>
          </a:xfrm>
        </p:spPr>
        <p:txBody>
          <a:bodyPr/>
          <a:lstStyle/>
          <a:p>
            <a:pPr algn="just" eaLnBrk="1" hangingPunct="1">
              <a:lnSpc>
                <a:spcPct val="130000"/>
              </a:lnSpc>
              <a:buFontTx/>
              <a:buNone/>
            </a:pPr>
            <a:r>
              <a:rPr lang="en-US" altLang="zh-CN" sz="2400" b="1"/>
              <a:t>         </a:t>
            </a:r>
            <a:r>
              <a:rPr lang="zh-CN" altLang="en-US" sz="2400" b="1"/>
              <a:t>按最少拍控制系统设计出来的闭环系统，在有限拍后即进入稳态，这时闭环系统输出在采样时刻精确地跟踪输入信号；</a:t>
            </a:r>
          </a:p>
          <a:p>
            <a:pPr algn="just" eaLnBrk="1" hangingPunct="1">
              <a:lnSpc>
                <a:spcPct val="130000"/>
              </a:lnSpc>
              <a:buFontTx/>
              <a:buNone/>
            </a:pPr>
            <a:r>
              <a:rPr lang="zh-CN" altLang="en-US" sz="1800" b="1"/>
              <a:t>        </a:t>
            </a:r>
            <a:r>
              <a:rPr lang="zh-CN" altLang="en-US" sz="2400" b="1"/>
              <a:t>   然而，进一步研究可以发现，虽然在采样时刻闭环系统输出与所跟踪的参考输入一致，但是在两个采样时刻之间，系统的输出存在着</a:t>
            </a:r>
            <a:r>
              <a:rPr lang="zh-CN" altLang="en-US" sz="2400" b="1">
                <a:solidFill>
                  <a:srgbClr val="FF0000"/>
                </a:solidFill>
              </a:rPr>
              <a:t>纹波或振荡</a:t>
            </a:r>
            <a:r>
              <a:rPr lang="zh-CN" altLang="en-US" sz="2400" b="1"/>
              <a:t>；</a:t>
            </a:r>
          </a:p>
          <a:p>
            <a:pPr algn="just" eaLnBrk="1" hangingPunct="1">
              <a:lnSpc>
                <a:spcPct val="130000"/>
              </a:lnSpc>
              <a:buFontTx/>
              <a:buNone/>
            </a:pPr>
            <a:r>
              <a:rPr lang="zh-CN" altLang="en-US" sz="2400" b="1"/>
              <a:t>         这种纹波不但影响系统的控制性能，产生过大的超调和持续振荡，而且还增加了系统功率损耗和机械磨损。</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1"/>
          </p:nvPr>
        </p:nvSpPr>
        <p:spPr>
          <a:xfrm>
            <a:off x="685800" y="1254125"/>
            <a:ext cx="7772400" cy="3397250"/>
          </a:xfrm>
        </p:spPr>
        <p:txBody>
          <a:bodyPr/>
          <a:lstStyle/>
          <a:p>
            <a:pPr eaLnBrk="1" hangingPunct="1">
              <a:buFontTx/>
              <a:buNone/>
            </a:pPr>
            <a:r>
              <a:rPr lang="zh-CN" altLang="en-US" sz="2400" b="1">
                <a:latin typeface="宋体" pitchFamily="2" charset="-122"/>
              </a:rPr>
              <a:t>对于下图所示的系统，设</a:t>
            </a:r>
            <a:r>
              <a:rPr lang="zh-CN" altLang="en-US" sz="2400" b="1"/>
              <a:t> </a:t>
            </a:r>
          </a:p>
          <a:p>
            <a:pPr eaLnBrk="1" hangingPunct="1">
              <a:buFontTx/>
              <a:buNone/>
            </a:pPr>
            <a:endParaRPr lang="zh-CN" altLang="en-US" sz="2400" b="1"/>
          </a:p>
          <a:p>
            <a:pPr eaLnBrk="1" hangingPunct="1">
              <a:buFontTx/>
              <a:buNone/>
            </a:pPr>
            <a:endParaRPr lang="zh-CN" altLang="en-US" sz="2400" b="1"/>
          </a:p>
          <a:p>
            <a:pPr eaLnBrk="1" hangingPunct="1">
              <a:buFontTx/>
              <a:buNone/>
            </a:pPr>
            <a:r>
              <a:rPr lang="zh-CN" altLang="en-US" sz="2400" b="1" i="1"/>
              <a:t>         </a:t>
            </a:r>
            <a:r>
              <a:rPr lang="en-US" altLang="zh-CN" sz="2400" b="1" i="1"/>
              <a:t>T=</a:t>
            </a:r>
            <a:r>
              <a:rPr lang="en-US" altLang="zh-CN" sz="2400" b="1"/>
              <a:t>1s</a:t>
            </a:r>
            <a:r>
              <a:rPr lang="zh-CN" altLang="en-US" sz="2400" b="1">
                <a:latin typeface="宋体" pitchFamily="2" charset="-122"/>
              </a:rPr>
              <a:t>，输入为单位阶跃信号，试确定最少拍系统的数字控制器</a:t>
            </a:r>
            <a:r>
              <a:rPr lang="en-US" altLang="zh-CN" sz="2400" b="1" i="1"/>
              <a:t>D(z</a:t>
            </a:r>
            <a:r>
              <a:rPr lang="en-US" altLang="zh-CN" sz="2400" b="1"/>
              <a:t>)</a:t>
            </a:r>
            <a:r>
              <a:rPr lang="zh-CN" altLang="en-US" sz="2400" b="1">
                <a:latin typeface="宋体" pitchFamily="2" charset="-122"/>
              </a:rPr>
              <a:t>，并分析系统输出响应。</a:t>
            </a:r>
            <a:endParaRPr lang="zh-CN" altLang="en-US" sz="2400" b="1"/>
          </a:p>
        </p:txBody>
      </p:sp>
      <p:graphicFrame>
        <p:nvGraphicFramePr>
          <p:cNvPr id="44034" name="Object 3"/>
          <p:cNvGraphicFramePr>
            <a:graphicFrameLocks noChangeAspect="1"/>
          </p:cNvGraphicFramePr>
          <p:nvPr/>
        </p:nvGraphicFramePr>
        <p:xfrm>
          <a:off x="2987675" y="1700213"/>
          <a:ext cx="2338388" cy="874712"/>
        </p:xfrm>
        <a:graphic>
          <a:graphicData uri="http://schemas.openxmlformats.org/presentationml/2006/ole">
            <mc:AlternateContent xmlns:mc="http://schemas.openxmlformats.org/markup-compatibility/2006">
              <mc:Choice xmlns:v="urn:schemas-microsoft-com:vml" Requires="v">
                <p:oleObj spid="_x0000_s44047" r:id="rId3" imgW="1016000" imgH="419100" progId="Equation.DSMT4">
                  <p:embed/>
                </p:oleObj>
              </mc:Choice>
              <mc:Fallback>
                <p:oleObj r:id="rId3" imgW="1016000" imgH="4191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700213"/>
                        <a:ext cx="2338388"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036" name="Group 4"/>
          <p:cNvGrpSpPr>
            <a:grpSpLocks/>
          </p:cNvGrpSpPr>
          <p:nvPr/>
        </p:nvGrpSpPr>
        <p:grpSpPr bwMode="auto">
          <a:xfrm>
            <a:off x="827088" y="3717925"/>
            <a:ext cx="7543800" cy="2590800"/>
            <a:chOff x="576" y="2064"/>
            <a:chExt cx="4752" cy="1632"/>
          </a:xfrm>
        </p:grpSpPr>
        <p:sp>
          <p:nvSpPr>
            <p:cNvPr id="44037" name="Text Box 5"/>
            <p:cNvSpPr txBox="1">
              <a:spLocks noChangeArrowheads="1"/>
            </p:cNvSpPr>
            <p:nvPr/>
          </p:nvSpPr>
          <p:spPr bwMode="auto">
            <a:xfrm>
              <a:off x="2976" y="2752"/>
              <a:ext cx="370" cy="224"/>
            </a:xfrm>
            <a:prstGeom prst="rect">
              <a:avLst/>
            </a:prstGeom>
            <a:noFill/>
            <a:ln w="9525">
              <a:noFill/>
              <a:miter lim="800000"/>
              <a:headEnd/>
              <a:tailEnd/>
            </a:ln>
          </p:spPr>
          <p:txBody>
            <a:bodyPr lIns="0" tIns="0" rIns="0" bIns="0"/>
            <a:lstStyle/>
            <a:p>
              <a:pPr algn="r" eaLnBrk="0" hangingPunct="0"/>
              <a:r>
                <a:rPr kumimoji="0" lang="en-US" altLang="zh-CN" sz="2000" b="0" i="1"/>
                <a:t>U</a:t>
              </a:r>
              <a:r>
                <a:rPr kumimoji="0" lang="en-US" altLang="zh-CN" sz="2000" b="0"/>
                <a:t>(</a:t>
              </a:r>
              <a:r>
                <a:rPr kumimoji="0" lang="en-US" altLang="zh-CN" sz="2000" b="0" i="1"/>
                <a:t>z</a:t>
              </a:r>
              <a:r>
                <a:rPr kumimoji="0" lang="en-US" altLang="zh-CN" sz="2000" b="0"/>
                <a:t>)</a:t>
              </a:r>
            </a:p>
          </p:txBody>
        </p:sp>
        <p:sp>
          <p:nvSpPr>
            <p:cNvPr id="44038" name="Text Box 6"/>
            <p:cNvSpPr txBox="1">
              <a:spLocks noChangeArrowheads="1"/>
            </p:cNvSpPr>
            <p:nvPr/>
          </p:nvSpPr>
          <p:spPr bwMode="auto">
            <a:xfrm>
              <a:off x="3045" y="2443"/>
              <a:ext cx="323" cy="239"/>
            </a:xfrm>
            <a:prstGeom prst="rect">
              <a:avLst/>
            </a:prstGeom>
            <a:noFill/>
            <a:ln w="9525">
              <a:noFill/>
              <a:miter lim="800000"/>
              <a:headEnd/>
              <a:tailEnd/>
            </a:ln>
          </p:spPr>
          <p:txBody>
            <a:bodyPr lIns="0" tIns="0" rIns="0" bIns="0"/>
            <a:lstStyle/>
            <a:p>
              <a:pPr algn="just" eaLnBrk="0" hangingPunct="0"/>
              <a:r>
                <a:rPr kumimoji="0" lang="en-US" altLang="zh-CN" sz="2000" b="0" i="1"/>
                <a:t>u</a:t>
              </a:r>
              <a:r>
                <a:rPr kumimoji="0" lang="en-US" altLang="zh-CN" sz="2000" b="0" baseline="30000"/>
                <a:t>*</a:t>
              </a:r>
              <a:r>
                <a:rPr kumimoji="0" lang="en-US" altLang="zh-CN" sz="2000" b="0"/>
                <a:t>(</a:t>
              </a:r>
              <a:r>
                <a:rPr kumimoji="0" lang="en-US" altLang="zh-CN" sz="2000" b="0" i="1"/>
                <a:t>t</a:t>
              </a:r>
              <a:r>
                <a:rPr kumimoji="0" lang="en-US" altLang="zh-CN" sz="2000" b="0"/>
                <a:t>)</a:t>
              </a:r>
            </a:p>
          </p:txBody>
        </p:sp>
        <p:sp>
          <p:nvSpPr>
            <p:cNvPr id="44039" name="Text Box 7"/>
            <p:cNvSpPr txBox="1">
              <a:spLocks noChangeArrowheads="1"/>
            </p:cNvSpPr>
            <p:nvPr/>
          </p:nvSpPr>
          <p:spPr bwMode="auto">
            <a:xfrm>
              <a:off x="1779" y="2716"/>
              <a:ext cx="271" cy="239"/>
            </a:xfrm>
            <a:prstGeom prst="rect">
              <a:avLst/>
            </a:prstGeom>
            <a:noFill/>
            <a:ln w="9525">
              <a:noFill/>
              <a:miter lim="800000"/>
              <a:headEnd/>
              <a:tailEnd/>
            </a:ln>
          </p:spPr>
          <p:txBody>
            <a:bodyPr lIns="0" tIns="0" rIns="0" bIns="0"/>
            <a:lstStyle/>
            <a:p>
              <a:pPr algn="just" eaLnBrk="0" hangingPunct="0"/>
              <a:r>
                <a:rPr kumimoji="0" lang="en-US" altLang="zh-CN" sz="2000" b="0" i="1"/>
                <a:t>E</a:t>
              </a:r>
              <a:r>
                <a:rPr kumimoji="0" lang="en-US" altLang="zh-CN" sz="2000" b="0"/>
                <a:t>(</a:t>
              </a:r>
              <a:r>
                <a:rPr kumimoji="0" lang="en-US" altLang="zh-CN" sz="2000" b="0" i="1"/>
                <a:t>z</a:t>
              </a:r>
              <a:r>
                <a:rPr kumimoji="0" lang="en-US" altLang="zh-CN" sz="2000" b="0"/>
                <a:t>)</a:t>
              </a:r>
            </a:p>
          </p:txBody>
        </p:sp>
        <p:sp>
          <p:nvSpPr>
            <p:cNvPr id="44040" name="Text Box 8"/>
            <p:cNvSpPr txBox="1">
              <a:spLocks noChangeArrowheads="1"/>
            </p:cNvSpPr>
            <p:nvPr/>
          </p:nvSpPr>
          <p:spPr bwMode="auto">
            <a:xfrm>
              <a:off x="576" y="2692"/>
              <a:ext cx="271" cy="239"/>
            </a:xfrm>
            <a:prstGeom prst="rect">
              <a:avLst/>
            </a:prstGeom>
            <a:noFill/>
            <a:ln w="9525">
              <a:noFill/>
              <a:miter lim="800000"/>
              <a:headEnd/>
              <a:tailEnd/>
            </a:ln>
          </p:spPr>
          <p:txBody>
            <a:bodyPr lIns="0" tIns="0" rIns="0" bIns="0"/>
            <a:lstStyle/>
            <a:p>
              <a:pPr algn="just" eaLnBrk="0" hangingPunct="0"/>
              <a:r>
                <a:rPr kumimoji="0" lang="en-US" altLang="zh-CN" sz="2000" b="0" i="1"/>
                <a:t>R</a:t>
              </a:r>
              <a:r>
                <a:rPr kumimoji="0" lang="en-US" altLang="zh-CN" sz="2000" b="0"/>
                <a:t>(</a:t>
              </a:r>
              <a:r>
                <a:rPr kumimoji="0" lang="en-US" altLang="zh-CN" sz="2000" b="0" i="1"/>
                <a:t>z</a:t>
              </a:r>
              <a:r>
                <a:rPr kumimoji="0" lang="en-US" altLang="zh-CN" sz="2000" b="0"/>
                <a:t>)</a:t>
              </a:r>
            </a:p>
          </p:txBody>
        </p:sp>
        <p:sp>
          <p:nvSpPr>
            <p:cNvPr id="44041" name="Text Box 9"/>
            <p:cNvSpPr txBox="1">
              <a:spLocks noChangeArrowheads="1"/>
            </p:cNvSpPr>
            <p:nvPr/>
          </p:nvSpPr>
          <p:spPr bwMode="auto">
            <a:xfrm>
              <a:off x="1759" y="2406"/>
              <a:ext cx="324" cy="240"/>
            </a:xfrm>
            <a:prstGeom prst="rect">
              <a:avLst/>
            </a:prstGeom>
            <a:noFill/>
            <a:ln w="9525">
              <a:noFill/>
              <a:miter lim="800000"/>
              <a:headEnd/>
              <a:tailEnd/>
            </a:ln>
          </p:spPr>
          <p:txBody>
            <a:bodyPr lIns="0" tIns="0" rIns="0" bIns="0"/>
            <a:lstStyle/>
            <a:p>
              <a:pPr algn="just" eaLnBrk="0" hangingPunct="0"/>
              <a:r>
                <a:rPr kumimoji="0" lang="en-US" altLang="zh-CN" sz="2000" b="0" i="1"/>
                <a:t>e</a:t>
              </a:r>
              <a:r>
                <a:rPr kumimoji="0" lang="en-US" altLang="zh-CN" sz="2000" b="0" baseline="30000"/>
                <a:t>*</a:t>
              </a:r>
              <a:r>
                <a:rPr kumimoji="0" lang="en-US" altLang="zh-CN" sz="2000" b="0"/>
                <a:t>(</a:t>
              </a:r>
              <a:r>
                <a:rPr kumimoji="0" lang="en-US" altLang="zh-CN" sz="2000" b="0" i="1"/>
                <a:t>t</a:t>
              </a:r>
              <a:r>
                <a:rPr kumimoji="0" lang="en-US" altLang="zh-CN" sz="2000" b="0"/>
                <a:t>)</a:t>
              </a:r>
            </a:p>
          </p:txBody>
        </p:sp>
        <p:sp>
          <p:nvSpPr>
            <p:cNvPr id="44042" name="Text Box 10"/>
            <p:cNvSpPr txBox="1">
              <a:spLocks noChangeArrowheads="1"/>
            </p:cNvSpPr>
            <p:nvPr/>
          </p:nvSpPr>
          <p:spPr bwMode="auto">
            <a:xfrm>
              <a:off x="4955" y="2370"/>
              <a:ext cx="363" cy="275"/>
            </a:xfrm>
            <a:prstGeom prst="rect">
              <a:avLst/>
            </a:prstGeom>
            <a:noFill/>
            <a:ln w="9525">
              <a:noFill/>
              <a:miter lim="800000"/>
              <a:headEnd/>
              <a:tailEnd/>
            </a:ln>
          </p:spPr>
          <p:txBody>
            <a:bodyPr lIns="0" tIns="0" rIns="0" bIns="0"/>
            <a:lstStyle/>
            <a:p>
              <a:pPr algn="just" eaLnBrk="0" hangingPunct="0"/>
              <a:r>
                <a:rPr kumimoji="0" lang="en-US" altLang="zh-CN" sz="2000" b="0" i="1"/>
                <a:t>y</a:t>
              </a:r>
              <a:r>
                <a:rPr kumimoji="0" lang="en-US" altLang="zh-CN" sz="2000" b="0"/>
                <a:t>(</a:t>
              </a:r>
              <a:r>
                <a:rPr kumimoji="0" lang="en-US" altLang="zh-CN" sz="2000" b="0" i="1"/>
                <a:t>t</a:t>
              </a:r>
              <a:r>
                <a:rPr kumimoji="0" lang="en-US" altLang="zh-CN" sz="2000" b="0"/>
                <a:t>)</a:t>
              </a:r>
            </a:p>
          </p:txBody>
        </p:sp>
        <p:sp>
          <p:nvSpPr>
            <p:cNvPr id="44043" name="Text Box 11"/>
            <p:cNvSpPr txBox="1">
              <a:spLocks noChangeArrowheads="1"/>
            </p:cNvSpPr>
            <p:nvPr/>
          </p:nvSpPr>
          <p:spPr bwMode="auto">
            <a:xfrm>
              <a:off x="1511" y="2703"/>
              <a:ext cx="198" cy="288"/>
            </a:xfrm>
            <a:prstGeom prst="rect">
              <a:avLst/>
            </a:prstGeom>
            <a:noFill/>
            <a:ln w="9525">
              <a:noFill/>
              <a:miter lim="800000"/>
              <a:headEnd/>
              <a:tailEnd/>
            </a:ln>
          </p:spPr>
          <p:txBody>
            <a:bodyPr lIns="0" tIns="0" rIns="0" bIns="0"/>
            <a:lstStyle/>
            <a:p>
              <a:pPr algn="just" eaLnBrk="0" hangingPunct="0"/>
              <a:r>
                <a:rPr kumimoji="0" lang="en-US" altLang="zh-CN" sz="2000" b="0" i="1"/>
                <a:t>T</a:t>
              </a:r>
            </a:p>
          </p:txBody>
        </p:sp>
        <p:sp>
          <p:nvSpPr>
            <p:cNvPr id="231436" name="Line 12"/>
            <p:cNvSpPr>
              <a:spLocks noChangeShapeType="1"/>
            </p:cNvSpPr>
            <p:nvPr/>
          </p:nvSpPr>
          <p:spPr bwMode="auto">
            <a:xfrm flipV="1">
              <a:off x="1272" y="2703"/>
              <a:ext cx="208"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37" name="Line 13"/>
            <p:cNvSpPr>
              <a:spLocks noChangeShapeType="1"/>
            </p:cNvSpPr>
            <p:nvPr/>
          </p:nvSpPr>
          <p:spPr bwMode="auto">
            <a:xfrm>
              <a:off x="4872" y="2704"/>
              <a:ext cx="0" cy="61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38" name="Line 14"/>
            <p:cNvSpPr>
              <a:spLocks noChangeShapeType="1"/>
            </p:cNvSpPr>
            <p:nvPr/>
          </p:nvSpPr>
          <p:spPr bwMode="auto">
            <a:xfrm flipH="1" flipV="1">
              <a:off x="1189" y="3320"/>
              <a:ext cx="3683"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39" name="Line 15"/>
            <p:cNvSpPr>
              <a:spLocks noChangeShapeType="1"/>
            </p:cNvSpPr>
            <p:nvPr/>
          </p:nvSpPr>
          <p:spPr bwMode="auto">
            <a:xfrm flipH="1" flipV="1">
              <a:off x="1189" y="2814"/>
              <a:ext cx="0" cy="506"/>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44048" name="Text Box 16"/>
            <p:cNvSpPr txBox="1">
              <a:spLocks noChangeArrowheads="1"/>
            </p:cNvSpPr>
            <p:nvPr/>
          </p:nvSpPr>
          <p:spPr bwMode="auto">
            <a:xfrm>
              <a:off x="597" y="2383"/>
              <a:ext cx="323" cy="239"/>
            </a:xfrm>
            <a:prstGeom prst="rect">
              <a:avLst/>
            </a:prstGeom>
            <a:noFill/>
            <a:ln w="9525">
              <a:noFill/>
              <a:miter lim="800000"/>
              <a:headEnd/>
              <a:tailEnd/>
            </a:ln>
          </p:spPr>
          <p:txBody>
            <a:bodyPr lIns="0" tIns="0" rIns="0" bIns="0"/>
            <a:lstStyle/>
            <a:p>
              <a:pPr algn="just" eaLnBrk="0" hangingPunct="0"/>
              <a:r>
                <a:rPr kumimoji="0" lang="en-US" altLang="zh-CN" sz="2000" b="0" i="1"/>
                <a:t>r</a:t>
              </a:r>
              <a:r>
                <a:rPr kumimoji="0" lang="en-US" altLang="zh-CN" sz="2000" b="0"/>
                <a:t>(</a:t>
              </a:r>
              <a:r>
                <a:rPr kumimoji="0" lang="en-US" altLang="zh-CN" sz="2000" b="0" i="1"/>
                <a:t>t</a:t>
              </a:r>
              <a:r>
                <a:rPr kumimoji="0" lang="en-US" altLang="zh-CN" sz="2000" b="0"/>
                <a:t>)</a:t>
              </a:r>
            </a:p>
          </p:txBody>
        </p:sp>
        <p:sp>
          <p:nvSpPr>
            <p:cNvPr id="44049" name="Text Box 17"/>
            <p:cNvSpPr txBox="1">
              <a:spLocks noChangeArrowheads="1"/>
            </p:cNvSpPr>
            <p:nvPr/>
          </p:nvSpPr>
          <p:spPr bwMode="auto">
            <a:xfrm>
              <a:off x="1250" y="2406"/>
              <a:ext cx="324" cy="240"/>
            </a:xfrm>
            <a:prstGeom prst="rect">
              <a:avLst/>
            </a:prstGeom>
            <a:noFill/>
            <a:ln w="9525">
              <a:noFill/>
              <a:miter lim="800000"/>
              <a:headEnd/>
              <a:tailEnd/>
            </a:ln>
          </p:spPr>
          <p:txBody>
            <a:bodyPr lIns="0" tIns="0" rIns="0" bIns="0"/>
            <a:lstStyle/>
            <a:p>
              <a:pPr algn="just" eaLnBrk="0" hangingPunct="0"/>
              <a:r>
                <a:rPr kumimoji="0" lang="en-US" altLang="zh-CN" sz="2000" b="0" i="1"/>
                <a:t>e</a:t>
              </a:r>
              <a:r>
                <a:rPr kumimoji="0" lang="en-US" altLang="zh-CN" sz="2000" b="0"/>
                <a:t>(</a:t>
              </a:r>
              <a:r>
                <a:rPr kumimoji="0" lang="en-US" altLang="zh-CN" sz="2000" b="0" i="1"/>
                <a:t>t</a:t>
              </a:r>
              <a:r>
                <a:rPr kumimoji="0" lang="en-US" altLang="zh-CN" sz="2000" b="0"/>
                <a:t>)</a:t>
              </a:r>
            </a:p>
          </p:txBody>
        </p:sp>
        <p:sp>
          <p:nvSpPr>
            <p:cNvPr id="231442" name="Oval 18"/>
            <p:cNvSpPr>
              <a:spLocks noChangeArrowheads="1"/>
            </p:cNvSpPr>
            <p:nvPr/>
          </p:nvSpPr>
          <p:spPr bwMode="auto">
            <a:xfrm>
              <a:off x="1103" y="2627"/>
              <a:ext cx="166" cy="191"/>
            </a:xfrm>
            <a:prstGeom prst="ellipse">
              <a:avLst/>
            </a:prstGeom>
            <a:solidFill>
              <a:srgbClr val="FFFFFF"/>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43" name="Line 19"/>
            <p:cNvSpPr>
              <a:spLocks noChangeShapeType="1"/>
            </p:cNvSpPr>
            <p:nvPr/>
          </p:nvSpPr>
          <p:spPr bwMode="auto">
            <a:xfrm flipH="1">
              <a:off x="1135" y="2651"/>
              <a:ext cx="113" cy="132"/>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44" name="Line 20"/>
            <p:cNvSpPr>
              <a:spLocks noChangeShapeType="1"/>
            </p:cNvSpPr>
            <p:nvPr/>
          </p:nvSpPr>
          <p:spPr bwMode="auto">
            <a:xfrm>
              <a:off x="1135" y="2651"/>
              <a:ext cx="113" cy="13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45" name="Line 21"/>
            <p:cNvSpPr>
              <a:spLocks noChangeShapeType="1"/>
            </p:cNvSpPr>
            <p:nvPr/>
          </p:nvSpPr>
          <p:spPr bwMode="auto">
            <a:xfrm>
              <a:off x="921" y="2844"/>
              <a:ext cx="104"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46" name="Line 22"/>
            <p:cNvSpPr>
              <a:spLocks noChangeShapeType="1"/>
            </p:cNvSpPr>
            <p:nvPr/>
          </p:nvSpPr>
          <p:spPr bwMode="auto">
            <a:xfrm>
              <a:off x="970" y="2788"/>
              <a:ext cx="0" cy="11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47" name="Line 23"/>
            <p:cNvSpPr>
              <a:spLocks noChangeShapeType="1"/>
            </p:cNvSpPr>
            <p:nvPr/>
          </p:nvSpPr>
          <p:spPr bwMode="auto">
            <a:xfrm>
              <a:off x="1026" y="2964"/>
              <a:ext cx="104" cy="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4056" name="Text Box 24"/>
            <p:cNvSpPr txBox="1">
              <a:spLocks noChangeArrowheads="1"/>
            </p:cNvSpPr>
            <p:nvPr/>
          </p:nvSpPr>
          <p:spPr bwMode="auto">
            <a:xfrm>
              <a:off x="1703" y="3411"/>
              <a:ext cx="2324" cy="285"/>
            </a:xfrm>
            <a:prstGeom prst="rect">
              <a:avLst/>
            </a:prstGeom>
            <a:noFill/>
            <a:ln w="9525">
              <a:noFill/>
              <a:miter lim="800000"/>
              <a:headEnd/>
              <a:tailEnd/>
            </a:ln>
          </p:spPr>
          <p:txBody>
            <a:bodyPr lIns="0" tIns="0" rIns="0" bIns="0"/>
            <a:lstStyle/>
            <a:p>
              <a:pPr algn="ctr" eaLnBrk="0" hangingPunct="0"/>
              <a:r>
                <a:rPr kumimoji="0" lang="zh-CN" altLang="en-US" sz="2000" b="0"/>
                <a:t>最少拍系统框图</a:t>
              </a:r>
            </a:p>
          </p:txBody>
        </p:sp>
        <p:sp>
          <p:nvSpPr>
            <p:cNvPr id="44057" name="Text Box 25"/>
            <p:cNvSpPr txBox="1">
              <a:spLocks noChangeArrowheads="1"/>
            </p:cNvSpPr>
            <p:nvPr/>
          </p:nvSpPr>
          <p:spPr bwMode="auto">
            <a:xfrm>
              <a:off x="2097" y="2529"/>
              <a:ext cx="489" cy="391"/>
            </a:xfrm>
            <a:prstGeom prst="rect">
              <a:avLst/>
            </a:prstGeom>
            <a:noFill/>
            <a:ln w="9525">
              <a:solidFill>
                <a:srgbClr val="000000"/>
              </a:solidFill>
              <a:miter lim="800000"/>
              <a:headEnd/>
              <a:tailEnd/>
            </a:ln>
          </p:spPr>
          <p:txBody>
            <a:bodyPr/>
            <a:lstStyle/>
            <a:p>
              <a:pPr algn="ctr" eaLnBrk="0" hangingPunct="0"/>
              <a:r>
                <a:rPr kumimoji="0" lang="en-US" altLang="zh-CN" sz="2000" b="0" i="1"/>
                <a:t>D</a:t>
              </a:r>
              <a:r>
                <a:rPr kumimoji="0" lang="en-US" altLang="zh-CN" sz="2000" b="0"/>
                <a:t>(</a:t>
              </a:r>
              <a:r>
                <a:rPr kumimoji="0" lang="en-US" altLang="zh-CN" sz="2000" b="0" i="1"/>
                <a:t>z</a:t>
              </a:r>
              <a:r>
                <a:rPr kumimoji="0" lang="en-US" altLang="zh-CN" sz="2000" b="0"/>
                <a:t>)</a:t>
              </a:r>
            </a:p>
          </p:txBody>
        </p:sp>
        <p:sp>
          <p:nvSpPr>
            <p:cNvPr id="44058" name="Text Box 26"/>
            <p:cNvSpPr txBox="1">
              <a:spLocks noChangeArrowheads="1"/>
            </p:cNvSpPr>
            <p:nvPr/>
          </p:nvSpPr>
          <p:spPr bwMode="auto">
            <a:xfrm>
              <a:off x="2849" y="2715"/>
              <a:ext cx="198" cy="288"/>
            </a:xfrm>
            <a:prstGeom prst="rect">
              <a:avLst/>
            </a:prstGeom>
            <a:noFill/>
            <a:ln w="9525">
              <a:noFill/>
              <a:miter lim="800000"/>
              <a:headEnd/>
              <a:tailEnd/>
            </a:ln>
          </p:spPr>
          <p:txBody>
            <a:bodyPr lIns="0" tIns="0" rIns="0" bIns="0"/>
            <a:lstStyle/>
            <a:p>
              <a:pPr algn="just" eaLnBrk="0" hangingPunct="0"/>
              <a:r>
                <a:rPr kumimoji="0" lang="en-US" altLang="zh-CN" sz="2000" b="0" i="1"/>
                <a:t>T</a:t>
              </a:r>
            </a:p>
          </p:txBody>
        </p:sp>
        <p:sp>
          <p:nvSpPr>
            <p:cNvPr id="231451" name="Line 27"/>
            <p:cNvSpPr>
              <a:spLocks noChangeShapeType="1"/>
            </p:cNvSpPr>
            <p:nvPr/>
          </p:nvSpPr>
          <p:spPr bwMode="auto">
            <a:xfrm flipV="1">
              <a:off x="2610" y="2715"/>
              <a:ext cx="208" cy="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52" name="Line 28"/>
            <p:cNvSpPr>
              <a:spLocks noChangeShapeType="1"/>
            </p:cNvSpPr>
            <p:nvPr/>
          </p:nvSpPr>
          <p:spPr bwMode="auto">
            <a:xfrm flipV="1">
              <a:off x="2818" y="2605"/>
              <a:ext cx="187" cy="11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4061" name="Text Box 29"/>
            <p:cNvSpPr txBox="1">
              <a:spLocks noChangeArrowheads="1"/>
            </p:cNvSpPr>
            <p:nvPr/>
          </p:nvSpPr>
          <p:spPr bwMode="auto">
            <a:xfrm>
              <a:off x="3415" y="2529"/>
              <a:ext cx="488" cy="391"/>
            </a:xfrm>
            <a:prstGeom prst="rect">
              <a:avLst/>
            </a:prstGeom>
            <a:noFill/>
            <a:ln w="9525">
              <a:solidFill>
                <a:srgbClr val="000000"/>
              </a:solidFill>
              <a:miter lim="800000"/>
              <a:headEnd/>
              <a:tailEnd/>
            </a:ln>
          </p:spPr>
          <p:txBody>
            <a:bodyPr lIns="0" rIns="0"/>
            <a:lstStyle/>
            <a:p>
              <a:pPr algn="ctr" eaLnBrk="0" hangingPunct="0"/>
              <a:r>
                <a:rPr kumimoji="0" lang="en-US" altLang="zh-CN" sz="2000" b="0" i="1"/>
                <a:t>W</a:t>
              </a:r>
              <a:r>
                <a:rPr kumimoji="0" lang="en-US" altLang="zh-CN" sz="2000" b="0" i="1" baseline="-25000"/>
                <a:t>h0</a:t>
              </a:r>
              <a:r>
                <a:rPr kumimoji="0" lang="en-US" altLang="zh-CN" sz="2000" b="0"/>
                <a:t>(s)</a:t>
              </a:r>
              <a:endParaRPr kumimoji="0" lang="en-US" altLang="zh-CN" sz="2000" b="0" i="1"/>
            </a:p>
          </p:txBody>
        </p:sp>
        <p:sp>
          <p:nvSpPr>
            <p:cNvPr id="44062" name="Text Box 30"/>
            <p:cNvSpPr txBox="1">
              <a:spLocks noChangeArrowheads="1"/>
            </p:cNvSpPr>
            <p:nvPr/>
          </p:nvSpPr>
          <p:spPr bwMode="auto">
            <a:xfrm>
              <a:off x="4213" y="2517"/>
              <a:ext cx="488" cy="391"/>
            </a:xfrm>
            <a:prstGeom prst="rect">
              <a:avLst/>
            </a:prstGeom>
            <a:noFill/>
            <a:ln w="9525">
              <a:solidFill>
                <a:srgbClr val="000000"/>
              </a:solidFill>
              <a:miter lim="800000"/>
              <a:headEnd/>
              <a:tailEnd/>
            </a:ln>
          </p:spPr>
          <p:txBody>
            <a:bodyPr lIns="0" rIns="0"/>
            <a:lstStyle/>
            <a:p>
              <a:pPr algn="ctr" eaLnBrk="0" hangingPunct="0"/>
              <a:r>
                <a:rPr kumimoji="0" lang="en-US" altLang="zh-CN" sz="2000" b="0" i="1"/>
                <a:t>W</a:t>
              </a:r>
              <a:r>
                <a:rPr kumimoji="0" lang="en-US" altLang="zh-CN" sz="2000" b="0"/>
                <a:t>(</a:t>
              </a:r>
              <a:r>
                <a:rPr kumimoji="0" lang="en-US" altLang="zh-CN" sz="2000" b="0" i="1"/>
                <a:t>s</a:t>
              </a:r>
              <a:r>
                <a:rPr kumimoji="0" lang="en-US" altLang="zh-CN" sz="2000" b="0"/>
                <a:t>)</a:t>
              </a:r>
            </a:p>
          </p:txBody>
        </p:sp>
        <p:sp>
          <p:nvSpPr>
            <p:cNvPr id="44063" name="Text Box 31"/>
            <p:cNvSpPr txBox="1">
              <a:spLocks noChangeArrowheads="1"/>
            </p:cNvSpPr>
            <p:nvPr/>
          </p:nvSpPr>
          <p:spPr bwMode="auto">
            <a:xfrm>
              <a:off x="4952" y="2742"/>
              <a:ext cx="271" cy="239"/>
            </a:xfrm>
            <a:prstGeom prst="rect">
              <a:avLst/>
            </a:prstGeom>
            <a:noFill/>
            <a:ln w="9525">
              <a:noFill/>
              <a:miter lim="800000"/>
              <a:headEnd/>
              <a:tailEnd/>
            </a:ln>
          </p:spPr>
          <p:txBody>
            <a:bodyPr lIns="0" tIns="0" rIns="0" bIns="0"/>
            <a:lstStyle/>
            <a:p>
              <a:pPr algn="just" eaLnBrk="0" hangingPunct="0"/>
              <a:r>
                <a:rPr kumimoji="0" lang="en-US" altLang="zh-CN" sz="2000" b="0" i="1"/>
                <a:t>Y</a:t>
              </a:r>
              <a:r>
                <a:rPr kumimoji="0" lang="en-US" altLang="zh-CN" sz="2000" b="0"/>
                <a:t>(</a:t>
              </a:r>
              <a:r>
                <a:rPr kumimoji="0" lang="en-US" altLang="zh-CN" sz="2000" b="0" i="1"/>
                <a:t>z</a:t>
              </a:r>
              <a:r>
                <a:rPr kumimoji="0" lang="en-US" altLang="zh-CN" sz="2000" b="0"/>
                <a:t>)</a:t>
              </a:r>
            </a:p>
          </p:txBody>
        </p:sp>
        <p:sp>
          <p:nvSpPr>
            <p:cNvPr id="231456" name="Line 32"/>
            <p:cNvSpPr>
              <a:spLocks noChangeShapeType="1"/>
            </p:cNvSpPr>
            <p:nvPr/>
          </p:nvSpPr>
          <p:spPr bwMode="auto">
            <a:xfrm flipV="1">
              <a:off x="1480" y="2593"/>
              <a:ext cx="186" cy="110"/>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57" name="Line 33"/>
            <p:cNvSpPr>
              <a:spLocks noChangeShapeType="1"/>
            </p:cNvSpPr>
            <p:nvPr/>
          </p:nvSpPr>
          <p:spPr bwMode="auto">
            <a:xfrm flipH="1">
              <a:off x="3200" y="2083"/>
              <a:ext cx="1" cy="26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58" name="Line 34"/>
            <p:cNvSpPr>
              <a:spLocks noChangeShapeType="1"/>
            </p:cNvSpPr>
            <p:nvPr/>
          </p:nvSpPr>
          <p:spPr bwMode="auto">
            <a:xfrm flipH="1">
              <a:off x="4818" y="2071"/>
              <a:ext cx="1" cy="26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1459" name="Line 35"/>
            <p:cNvSpPr>
              <a:spLocks noChangeShapeType="1"/>
            </p:cNvSpPr>
            <p:nvPr/>
          </p:nvSpPr>
          <p:spPr bwMode="auto">
            <a:xfrm flipV="1">
              <a:off x="4186" y="2185"/>
              <a:ext cx="615"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1460" name="Line 36"/>
            <p:cNvSpPr>
              <a:spLocks noChangeShapeType="1"/>
            </p:cNvSpPr>
            <p:nvPr/>
          </p:nvSpPr>
          <p:spPr bwMode="auto">
            <a:xfrm flipH="1" flipV="1">
              <a:off x="3242" y="2209"/>
              <a:ext cx="554" cy="2"/>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44069" name="Text Box 37"/>
            <p:cNvSpPr txBox="1">
              <a:spLocks noChangeArrowheads="1"/>
            </p:cNvSpPr>
            <p:nvPr/>
          </p:nvSpPr>
          <p:spPr bwMode="auto">
            <a:xfrm>
              <a:off x="3863" y="2064"/>
              <a:ext cx="361" cy="240"/>
            </a:xfrm>
            <a:prstGeom prst="rect">
              <a:avLst/>
            </a:prstGeom>
            <a:noFill/>
            <a:ln w="9525">
              <a:noFill/>
              <a:miter lim="800000"/>
              <a:headEnd/>
              <a:tailEnd/>
            </a:ln>
          </p:spPr>
          <p:txBody>
            <a:bodyPr lIns="0" tIns="0" rIns="0" bIns="0"/>
            <a:lstStyle/>
            <a:p>
              <a:pPr algn="just" eaLnBrk="0" hangingPunct="0"/>
              <a:r>
                <a:rPr kumimoji="0" lang="en-US" altLang="zh-CN" sz="2000" b="0" i="1"/>
                <a:t>W</a:t>
              </a:r>
              <a:r>
                <a:rPr kumimoji="0" lang="en-US" altLang="zh-CN" sz="2000" b="0" i="1" baseline="-25000"/>
                <a:t>d</a:t>
              </a:r>
              <a:r>
                <a:rPr kumimoji="0" lang="en-US" altLang="zh-CN" sz="2000" b="0"/>
                <a:t>(</a:t>
              </a:r>
              <a:r>
                <a:rPr kumimoji="0" lang="en-US" altLang="zh-CN" sz="2000" b="0" i="1"/>
                <a:t>z</a:t>
              </a:r>
              <a:r>
                <a:rPr kumimoji="0" lang="en-US" altLang="zh-CN" sz="2000" b="0"/>
                <a:t>)</a:t>
              </a:r>
            </a:p>
          </p:txBody>
        </p:sp>
        <p:sp>
          <p:nvSpPr>
            <p:cNvPr id="231462" name="Line 38"/>
            <p:cNvSpPr>
              <a:spLocks noChangeShapeType="1"/>
            </p:cNvSpPr>
            <p:nvPr/>
          </p:nvSpPr>
          <p:spPr bwMode="auto">
            <a:xfrm>
              <a:off x="597" y="2691"/>
              <a:ext cx="498"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1463" name="Line 39"/>
            <p:cNvSpPr>
              <a:spLocks noChangeShapeType="1"/>
            </p:cNvSpPr>
            <p:nvPr/>
          </p:nvSpPr>
          <p:spPr bwMode="auto">
            <a:xfrm flipV="1">
              <a:off x="1633" y="2707"/>
              <a:ext cx="45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1464" name="Line 40"/>
            <p:cNvSpPr>
              <a:spLocks noChangeShapeType="1"/>
            </p:cNvSpPr>
            <p:nvPr/>
          </p:nvSpPr>
          <p:spPr bwMode="auto">
            <a:xfrm>
              <a:off x="4706" y="2693"/>
              <a:ext cx="622"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1465" name="Line 41"/>
            <p:cNvSpPr>
              <a:spLocks noChangeShapeType="1"/>
            </p:cNvSpPr>
            <p:nvPr/>
          </p:nvSpPr>
          <p:spPr bwMode="auto">
            <a:xfrm flipV="1">
              <a:off x="2971" y="2719"/>
              <a:ext cx="42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1466" name="Line 42"/>
            <p:cNvSpPr>
              <a:spLocks noChangeShapeType="1"/>
            </p:cNvSpPr>
            <p:nvPr/>
          </p:nvSpPr>
          <p:spPr bwMode="auto">
            <a:xfrm flipV="1">
              <a:off x="3915" y="2719"/>
              <a:ext cx="297"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body" idx="1"/>
          </p:nvPr>
        </p:nvSpPr>
        <p:spPr>
          <a:xfrm>
            <a:off x="685800" y="1111250"/>
            <a:ext cx="7772400" cy="5486400"/>
          </a:xfrm>
        </p:spPr>
        <p:txBody>
          <a:bodyPr/>
          <a:lstStyle/>
          <a:p>
            <a:pPr algn="just" eaLnBrk="1" hangingPunct="1">
              <a:buFontTx/>
              <a:buNone/>
            </a:pPr>
            <a:r>
              <a:rPr lang="zh-CN" altLang="en-US" sz="2400" b="1"/>
              <a:t>解：</a:t>
            </a:r>
          </a:p>
          <a:p>
            <a:pPr algn="just" eaLnBrk="1" hangingPunct="1">
              <a:buFontTx/>
              <a:buNone/>
            </a:pPr>
            <a:endParaRPr lang="zh-CN" altLang="en-US" sz="2400" b="1"/>
          </a:p>
          <a:p>
            <a:pPr algn="just" eaLnBrk="1" hangingPunct="1">
              <a:buFontTx/>
              <a:buNone/>
            </a:pPr>
            <a:endParaRPr lang="zh-CN" altLang="en-US" sz="2400" b="1"/>
          </a:p>
          <a:p>
            <a:pPr algn="just" eaLnBrk="1" hangingPunct="1">
              <a:buFontTx/>
              <a:buNone/>
            </a:pPr>
            <a:endParaRPr lang="zh-CN" altLang="en-US" sz="2400" b="1"/>
          </a:p>
          <a:p>
            <a:pPr algn="just" eaLnBrk="1" hangingPunct="1">
              <a:buFontTx/>
              <a:buNone/>
            </a:pPr>
            <a:endParaRPr lang="zh-CN" altLang="en-US" sz="2400" b="1"/>
          </a:p>
          <a:p>
            <a:pPr algn="just" eaLnBrk="1" hangingPunct="1">
              <a:buFontTx/>
              <a:buNone/>
            </a:pPr>
            <a:endParaRPr lang="zh-CN" altLang="en-US" sz="2400" b="1"/>
          </a:p>
          <a:p>
            <a:pPr algn="just" eaLnBrk="1" hangingPunct="1">
              <a:buFontTx/>
              <a:buNone/>
            </a:pPr>
            <a:endParaRPr lang="zh-CN" altLang="en-US" sz="2400" b="1"/>
          </a:p>
          <a:p>
            <a:pPr algn="just" eaLnBrk="1" hangingPunct="1">
              <a:buFontTx/>
              <a:buNone/>
            </a:pPr>
            <a:r>
              <a:rPr lang="zh-CN" altLang="en-US" sz="2400" b="1">
                <a:latin typeface="宋体" pitchFamily="2" charset="-122"/>
              </a:rPr>
              <a:t>利用广义</a:t>
            </a:r>
            <a:r>
              <a:rPr lang="en-US" altLang="zh-CN" sz="2400" b="1" i="1"/>
              <a:t>Z</a:t>
            </a:r>
            <a:r>
              <a:rPr lang="zh-CN" altLang="en-US" sz="2400" b="1">
                <a:latin typeface="宋体" pitchFamily="2" charset="-122"/>
              </a:rPr>
              <a:t>变换。可求出系统的输出响应。</a:t>
            </a:r>
            <a:r>
              <a:rPr lang="zh-CN" altLang="en-US" sz="2400" b="1"/>
              <a:t> </a:t>
            </a:r>
          </a:p>
          <a:p>
            <a:pPr eaLnBrk="1" hangingPunct="1">
              <a:buFontTx/>
              <a:buNone/>
            </a:pPr>
            <a:endParaRPr lang="en-US" altLang="zh-CN" sz="2400" b="1"/>
          </a:p>
        </p:txBody>
      </p:sp>
      <p:graphicFrame>
        <p:nvGraphicFramePr>
          <p:cNvPr id="45058" name="Object 3"/>
          <p:cNvGraphicFramePr>
            <a:graphicFrameLocks noChangeAspect="1"/>
          </p:cNvGraphicFramePr>
          <p:nvPr/>
        </p:nvGraphicFramePr>
        <p:xfrm>
          <a:off x="1471613" y="1412875"/>
          <a:ext cx="5908675" cy="882650"/>
        </p:xfrm>
        <a:graphic>
          <a:graphicData uri="http://schemas.openxmlformats.org/presentationml/2006/ole">
            <mc:AlternateContent xmlns:mc="http://schemas.openxmlformats.org/markup-compatibility/2006">
              <mc:Choice xmlns:v="urn:schemas-microsoft-com:vml" Requires="v">
                <p:oleObj spid="_x0000_s45097" name="Equation" r:id="rId3" imgW="3251200" imgH="482600" progId="Equation.DSMT4">
                  <p:embed/>
                </p:oleObj>
              </mc:Choice>
              <mc:Fallback>
                <p:oleObj name="Equation" r:id="rId3" imgW="3251200" imgH="482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613" y="1412875"/>
                        <a:ext cx="59086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4"/>
          <p:cNvGraphicFramePr>
            <a:graphicFrameLocks noChangeAspect="1"/>
          </p:cNvGraphicFramePr>
          <p:nvPr/>
        </p:nvGraphicFramePr>
        <p:xfrm>
          <a:off x="1476375" y="2565400"/>
          <a:ext cx="4824413" cy="1344613"/>
        </p:xfrm>
        <a:graphic>
          <a:graphicData uri="http://schemas.openxmlformats.org/presentationml/2006/ole">
            <mc:AlternateContent xmlns:mc="http://schemas.openxmlformats.org/markup-compatibility/2006">
              <mc:Choice xmlns:v="urn:schemas-microsoft-com:vml" Requires="v">
                <p:oleObj spid="_x0000_s45098" name="Equation" r:id="rId5" imgW="2552700" imgH="711200" progId="Equation.DSMT4">
                  <p:embed/>
                </p:oleObj>
              </mc:Choice>
              <mc:Fallback>
                <p:oleObj name="Equation" r:id="rId5" imgW="2552700" imgH="7112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565400"/>
                        <a:ext cx="482441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graphicFrame>
        <p:nvGraphicFramePr>
          <p:cNvPr id="45060" name="Object 5"/>
          <p:cNvGraphicFramePr>
            <a:graphicFrameLocks noChangeAspect="1"/>
          </p:cNvGraphicFramePr>
          <p:nvPr/>
        </p:nvGraphicFramePr>
        <p:xfrm>
          <a:off x="887413" y="4941888"/>
          <a:ext cx="7224712" cy="866775"/>
        </p:xfrm>
        <a:graphic>
          <a:graphicData uri="http://schemas.openxmlformats.org/presentationml/2006/ole">
            <mc:AlternateContent xmlns:mc="http://schemas.openxmlformats.org/markup-compatibility/2006">
              <mc:Choice xmlns:v="urn:schemas-microsoft-com:vml" Requires="v">
                <p:oleObj spid="_x0000_s45099" name="Equation" r:id="rId7" imgW="3467100" imgH="482600" progId="Equation.DSMT4">
                  <p:embed/>
                </p:oleObj>
              </mc:Choice>
              <mc:Fallback>
                <p:oleObj name="Equation" r:id="rId7" imgW="3467100" imgH="4826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413" y="4941888"/>
                        <a:ext cx="7224712"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body" idx="1"/>
          </p:nvPr>
        </p:nvSpPr>
        <p:spPr>
          <a:xfrm>
            <a:off x="685800" y="1214438"/>
            <a:ext cx="7772400" cy="5072062"/>
          </a:xfrm>
        </p:spPr>
        <p:txBody>
          <a:bodyPr/>
          <a:lstStyle/>
          <a:p>
            <a:pPr eaLnBrk="1" hangingPunct="1">
              <a:lnSpc>
                <a:spcPct val="90000"/>
              </a:lnSpc>
              <a:buFontTx/>
              <a:buNone/>
            </a:pPr>
            <a:r>
              <a:rPr lang="zh-CN" altLang="en-US" sz="2400" b="1">
                <a:latin typeface="宋体" pitchFamily="2" charset="-122"/>
              </a:rPr>
              <a:t>设 </a:t>
            </a:r>
            <a:r>
              <a:rPr lang="en-US" altLang="zh-CN" sz="2400" b="1" i="1"/>
              <a:t>m=</a:t>
            </a:r>
            <a:r>
              <a:rPr lang="en-US" altLang="zh-CN" sz="2400" b="1"/>
              <a:t>0.5</a:t>
            </a:r>
            <a:r>
              <a:rPr lang="zh-CN" altLang="en-US" sz="2400" b="1">
                <a:latin typeface="宋体" pitchFamily="2" charset="-122"/>
              </a:rPr>
              <a:t>，则</a:t>
            </a:r>
            <a:r>
              <a:rPr lang="zh-CN" altLang="en-US" sz="2400" b="1"/>
              <a:t> </a:t>
            </a:r>
            <a:endParaRPr lang="en-US" altLang="zh-CN" sz="2400" b="1"/>
          </a:p>
          <a:p>
            <a:pPr eaLnBrk="1" hangingPunct="1">
              <a:lnSpc>
                <a:spcPct val="90000"/>
              </a:lnSpc>
              <a:buFontTx/>
              <a:buNone/>
            </a:pPr>
            <a:endParaRPr lang="en-US" altLang="zh-CN"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endParaRPr lang="zh-CN" altLang="en-US" sz="2400" b="1"/>
          </a:p>
          <a:p>
            <a:pPr eaLnBrk="1" hangingPunct="1">
              <a:lnSpc>
                <a:spcPct val="90000"/>
              </a:lnSpc>
              <a:buFontTx/>
              <a:buNone/>
            </a:pPr>
            <a:r>
              <a:rPr lang="zh-CN" altLang="en-US" sz="2400" b="1">
                <a:latin typeface="宋体" pitchFamily="2" charset="-122"/>
              </a:rPr>
              <a:t>其输出响应如下图所示，可以看出系统输出存在波纹。</a:t>
            </a:r>
            <a:r>
              <a:rPr lang="zh-CN" altLang="en-US" sz="2400" b="1"/>
              <a:t> </a:t>
            </a:r>
          </a:p>
        </p:txBody>
      </p:sp>
      <p:graphicFrame>
        <p:nvGraphicFramePr>
          <p:cNvPr id="46082" name="Object 3"/>
          <p:cNvGraphicFramePr>
            <a:graphicFrameLocks noChangeAspect="1"/>
          </p:cNvGraphicFramePr>
          <p:nvPr/>
        </p:nvGraphicFramePr>
        <p:xfrm>
          <a:off x="357188" y="2000250"/>
          <a:ext cx="8605837" cy="2867025"/>
        </p:xfrm>
        <a:graphic>
          <a:graphicData uri="http://schemas.openxmlformats.org/presentationml/2006/ole">
            <mc:AlternateContent xmlns:mc="http://schemas.openxmlformats.org/markup-compatibility/2006">
              <mc:Choice xmlns:v="urn:schemas-microsoft-com:vml" Requires="v">
                <p:oleObj spid="_x0000_s46095" name="Equation" r:id="rId3" imgW="4648200" imgH="1549400" progId="Equation.DSMT4">
                  <p:embed/>
                </p:oleObj>
              </mc:Choice>
              <mc:Fallback>
                <p:oleObj name="Equation" r:id="rId3" imgW="4648200" imgH="15494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000250"/>
                        <a:ext cx="8605837" cy="286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8"/>
          <p:cNvGraphicFramePr>
            <a:graphicFrameLocks noChangeAspect="1"/>
          </p:cNvGraphicFramePr>
          <p:nvPr/>
        </p:nvGraphicFramePr>
        <p:xfrm>
          <a:off x="2363788" y="1905000"/>
          <a:ext cx="3573462" cy="815975"/>
        </p:xfrm>
        <a:graphic>
          <a:graphicData uri="http://schemas.openxmlformats.org/presentationml/2006/ole">
            <mc:AlternateContent xmlns:mc="http://schemas.openxmlformats.org/markup-compatibility/2006">
              <mc:Choice xmlns:v="urn:schemas-microsoft-com:vml" Requires="v">
                <p:oleObj spid="_x0000_s2076" name="Equation" r:id="rId3" imgW="34799760" imgH="7948800" progId="Equation.DSMT4">
                  <p:embed/>
                </p:oleObj>
              </mc:Choice>
              <mc:Fallback>
                <p:oleObj name="Equation" r:id="rId3" imgW="34799760" imgH="7948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8" y="1905000"/>
                        <a:ext cx="3573462" cy="815975"/>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2052" name="Text Box 49"/>
          <p:cNvSpPr txBox="1">
            <a:spLocks noChangeArrowheads="1"/>
          </p:cNvSpPr>
          <p:nvPr/>
        </p:nvSpPr>
        <p:spPr bwMode="auto">
          <a:xfrm>
            <a:off x="1219200" y="1065213"/>
            <a:ext cx="4648200" cy="457200"/>
          </a:xfrm>
          <a:prstGeom prst="rect">
            <a:avLst/>
          </a:prstGeom>
          <a:noFill/>
          <a:ln w="9525">
            <a:noFill/>
            <a:miter lim="800000"/>
            <a:headEnd/>
            <a:tailEnd/>
          </a:ln>
        </p:spPr>
        <p:txBody>
          <a:bodyPr>
            <a:spAutoFit/>
          </a:bodyPr>
          <a:lstStyle/>
          <a:p>
            <a:r>
              <a:rPr kumimoji="0" lang="zh-CN" altLang="en-US">
                <a:solidFill>
                  <a:srgbClr val="1E86B4"/>
                </a:solidFill>
                <a:latin typeface="Arial" charset="0"/>
              </a:rPr>
              <a:t>闭环系统传递函数：</a:t>
            </a:r>
          </a:p>
        </p:txBody>
      </p:sp>
      <p:graphicFrame>
        <p:nvGraphicFramePr>
          <p:cNvPr id="2051" name="Object 50"/>
          <p:cNvGraphicFramePr>
            <a:graphicFrameLocks noChangeAspect="1"/>
          </p:cNvGraphicFramePr>
          <p:nvPr/>
        </p:nvGraphicFramePr>
        <p:xfrm>
          <a:off x="1905000" y="3756025"/>
          <a:ext cx="4868863" cy="815975"/>
        </p:xfrm>
        <a:graphic>
          <a:graphicData uri="http://schemas.openxmlformats.org/presentationml/2006/ole">
            <mc:AlternateContent xmlns:mc="http://schemas.openxmlformats.org/markup-compatibility/2006">
              <mc:Choice xmlns:v="urn:schemas-microsoft-com:vml" Requires="v">
                <p:oleObj spid="_x0000_s2077" name="Equation" r:id="rId5" imgW="47414520" imgH="7948800" progId="Equation.DSMT4">
                  <p:embed/>
                </p:oleObj>
              </mc:Choice>
              <mc:Fallback>
                <p:oleObj name="Equation" r:id="rId5" imgW="47414520" imgH="7948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3756025"/>
                        <a:ext cx="4868863" cy="815975"/>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2053" name="Text Box 51"/>
          <p:cNvSpPr txBox="1">
            <a:spLocks noChangeArrowheads="1"/>
          </p:cNvSpPr>
          <p:nvPr/>
        </p:nvSpPr>
        <p:spPr bwMode="auto">
          <a:xfrm>
            <a:off x="1371600" y="3000375"/>
            <a:ext cx="4856163" cy="457200"/>
          </a:xfrm>
          <a:prstGeom prst="rect">
            <a:avLst/>
          </a:prstGeom>
          <a:noFill/>
          <a:ln w="9525">
            <a:noFill/>
            <a:miter lim="800000"/>
            <a:headEnd/>
            <a:tailEnd/>
          </a:ln>
        </p:spPr>
        <p:txBody>
          <a:bodyPr>
            <a:spAutoFit/>
          </a:bodyPr>
          <a:lstStyle/>
          <a:p>
            <a:r>
              <a:rPr kumimoji="0" lang="zh-CN" altLang="en-US">
                <a:solidFill>
                  <a:srgbClr val="1E86B4"/>
                </a:solidFill>
                <a:latin typeface="Arial" charset="0"/>
              </a:rPr>
              <a:t>闭环系统误差传递函数：</a:t>
            </a:r>
          </a:p>
        </p:txBody>
      </p:sp>
      <p:sp>
        <p:nvSpPr>
          <p:cNvPr id="2054" name="Text Box 52"/>
          <p:cNvSpPr txBox="1">
            <a:spLocks noChangeArrowheads="1"/>
          </p:cNvSpPr>
          <p:nvPr/>
        </p:nvSpPr>
        <p:spPr bwMode="auto">
          <a:xfrm>
            <a:off x="7164388" y="2133600"/>
            <a:ext cx="768350" cy="366713"/>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1</a:t>
            </a:r>
            <a:r>
              <a:rPr kumimoji="0" lang="zh-CN" altLang="en-US" sz="1800" b="0">
                <a:solidFill>
                  <a:srgbClr val="000000"/>
                </a:solidFill>
                <a:latin typeface="Arial" charset="0"/>
              </a:rPr>
              <a:t>）</a:t>
            </a:r>
          </a:p>
        </p:txBody>
      </p:sp>
      <p:sp>
        <p:nvSpPr>
          <p:cNvPr id="2055" name="Text Box 53"/>
          <p:cNvSpPr txBox="1">
            <a:spLocks noChangeArrowheads="1"/>
          </p:cNvSpPr>
          <p:nvPr/>
        </p:nvSpPr>
        <p:spPr bwMode="auto">
          <a:xfrm>
            <a:off x="7239000" y="3984625"/>
            <a:ext cx="768350" cy="366713"/>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2</a:t>
            </a:r>
            <a:r>
              <a:rPr kumimoji="0" lang="zh-CN" altLang="en-US" sz="1800" b="0">
                <a:solidFill>
                  <a:srgbClr val="000000"/>
                </a:solidFill>
                <a:latin typeface="Arial" charset="0"/>
              </a:rPr>
              <a:t>）</a:t>
            </a:r>
          </a:p>
        </p:txBody>
      </p:sp>
      <p:grpSp>
        <p:nvGrpSpPr>
          <p:cNvPr id="2056" name="Group 34"/>
          <p:cNvGrpSpPr>
            <a:grpSpLocks/>
          </p:cNvGrpSpPr>
          <p:nvPr/>
        </p:nvGrpSpPr>
        <p:grpSpPr bwMode="auto">
          <a:xfrm>
            <a:off x="1928813" y="5072063"/>
            <a:ext cx="5726112" cy="973137"/>
            <a:chOff x="713" y="1441"/>
            <a:chExt cx="3870" cy="793"/>
          </a:xfrm>
        </p:grpSpPr>
        <p:sp>
          <p:nvSpPr>
            <p:cNvPr id="2057" name="Rectangle 14"/>
            <p:cNvSpPr>
              <a:spLocks noChangeArrowheads="1"/>
            </p:cNvSpPr>
            <p:nvPr/>
          </p:nvSpPr>
          <p:spPr bwMode="auto">
            <a:xfrm>
              <a:off x="3239" y="1562"/>
              <a:ext cx="720" cy="336"/>
            </a:xfrm>
            <a:prstGeom prst="rect">
              <a:avLst/>
            </a:prstGeom>
            <a:noFill/>
            <a:ln w="9525">
              <a:solidFill>
                <a:srgbClr val="000000"/>
              </a:solidFill>
              <a:miter lim="800000"/>
              <a:headEnd/>
              <a:tailEnd/>
            </a:ln>
          </p:spPr>
          <p:txBody>
            <a:bodyPr wrap="none" anchor="ctr"/>
            <a:lstStyle/>
            <a:p>
              <a:pPr algn="ctr"/>
              <a:r>
                <a:rPr kumimoji="0" lang="en-US" altLang="zh-CN" sz="1800">
                  <a:solidFill>
                    <a:srgbClr val="000000"/>
                  </a:solidFill>
                  <a:latin typeface="Arial" charset="0"/>
                </a:rPr>
                <a:t>W</a:t>
              </a:r>
              <a:r>
                <a:rPr kumimoji="0" lang="en-US" altLang="zh-CN" sz="1800" baseline="-25000">
                  <a:solidFill>
                    <a:srgbClr val="000000"/>
                  </a:solidFill>
                  <a:latin typeface="Arial" charset="0"/>
                </a:rPr>
                <a:t>d</a:t>
              </a:r>
              <a:r>
                <a:rPr kumimoji="0" lang="en-US" altLang="zh-CN" sz="1800">
                  <a:solidFill>
                    <a:srgbClr val="000000"/>
                  </a:solidFill>
                  <a:latin typeface="Arial" charset="0"/>
                </a:rPr>
                <a:t>(z)</a:t>
              </a:r>
            </a:p>
          </p:txBody>
        </p:sp>
        <p:sp>
          <p:nvSpPr>
            <p:cNvPr id="2058" name="Rectangle 15"/>
            <p:cNvSpPr>
              <a:spLocks noChangeArrowheads="1"/>
            </p:cNvSpPr>
            <p:nvPr/>
          </p:nvSpPr>
          <p:spPr bwMode="auto">
            <a:xfrm>
              <a:off x="1943" y="1562"/>
              <a:ext cx="720" cy="336"/>
            </a:xfrm>
            <a:prstGeom prst="rect">
              <a:avLst/>
            </a:prstGeom>
            <a:noFill/>
            <a:ln w="9525">
              <a:solidFill>
                <a:srgbClr val="000000"/>
              </a:solidFill>
              <a:miter lim="800000"/>
              <a:headEnd/>
              <a:tailEnd/>
            </a:ln>
          </p:spPr>
          <p:txBody>
            <a:bodyPr wrap="none" anchor="ctr"/>
            <a:lstStyle/>
            <a:p>
              <a:pPr algn="ctr"/>
              <a:r>
                <a:rPr kumimoji="0" lang="en-US" altLang="zh-CN" sz="1800">
                  <a:solidFill>
                    <a:srgbClr val="000000"/>
                  </a:solidFill>
                  <a:latin typeface="Arial" charset="0"/>
                </a:rPr>
                <a:t>D(z)</a:t>
              </a:r>
            </a:p>
          </p:txBody>
        </p:sp>
        <p:sp>
          <p:nvSpPr>
            <p:cNvPr id="11" name="Line 16"/>
            <p:cNvSpPr>
              <a:spLocks noChangeShapeType="1"/>
            </p:cNvSpPr>
            <p:nvPr/>
          </p:nvSpPr>
          <p:spPr bwMode="auto">
            <a:xfrm>
              <a:off x="2662" y="1706"/>
              <a:ext cx="575"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2" name="Line 17"/>
            <p:cNvSpPr>
              <a:spLocks noChangeShapeType="1"/>
            </p:cNvSpPr>
            <p:nvPr/>
          </p:nvSpPr>
          <p:spPr bwMode="auto">
            <a:xfrm>
              <a:off x="3959" y="1706"/>
              <a:ext cx="624"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 name="Oval 18"/>
            <p:cNvSpPr>
              <a:spLocks noChangeArrowheads="1"/>
            </p:cNvSpPr>
            <p:nvPr/>
          </p:nvSpPr>
          <p:spPr bwMode="auto">
            <a:xfrm>
              <a:off x="1367" y="1658"/>
              <a:ext cx="144" cy="144"/>
            </a:xfrm>
            <a:prstGeom prst="ellipse">
              <a:avLst/>
            </a:prstGeom>
            <a:noFill/>
            <a:ln w="9525">
              <a:solidFill>
                <a:srgbClr val="00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Line 19"/>
            <p:cNvSpPr>
              <a:spLocks noChangeShapeType="1"/>
            </p:cNvSpPr>
            <p:nvPr/>
          </p:nvSpPr>
          <p:spPr bwMode="auto">
            <a:xfrm>
              <a:off x="1511" y="1706"/>
              <a:ext cx="430"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5" name="Line 20"/>
            <p:cNvSpPr>
              <a:spLocks noChangeShapeType="1"/>
            </p:cNvSpPr>
            <p:nvPr/>
          </p:nvSpPr>
          <p:spPr bwMode="auto">
            <a:xfrm>
              <a:off x="839" y="1706"/>
              <a:ext cx="529" cy="0"/>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 name="Line 21"/>
            <p:cNvSpPr>
              <a:spLocks noChangeShapeType="1"/>
            </p:cNvSpPr>
            <p:nvPr/>
          </p:nvSpPr>
          <p:spPr bwMode="auto">
            <a:xfrm>
              <a:off x="4295" y="1706"/>
              <a:ext cx="0" cy="528"/>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7" name="Line 22"/>
            <p:cNvSpPr>
              <a:spLocks noChangeShapeType="1"/>
            </p:cNvSpPr>
            <p:nvPr/>
          </p:nvSpPr>
          <p:spPr bwMode="auto">
            <a:xfrm flipH="1">
              <a:off x="1415" y="2234"/>
              <a:ext cx="2882" cy="0"/>
            </a:xfrm>
            <a:prstGeom prst="line">
              <a:avLst/>
            </a:prstGeom>
            <a:noFill/>
            <a:ln w="9525">
              <a:solidFill>
                <a:srgbClr val="00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8" name="Line 23"/>
            <p:cNvSpPr>
              <a:spLocks noChangeShapeType="1"/>
            </p:cNvSpPr>
            <p:nvPr/>
          </p:nvSpPr>
          <p:spPr bwMode="auto">
            <a:xfrm flipV="1">
              <a:off x="1415" y="1802"/>
              <a:ext cx="0" cy="432"/>
            </a:xfrm>
            <a:prstGeom prst="line">
              <a:avLst/>
            </a:prstGeom>
            <a:noFill/>
            <a:ln w="9525">
              <a:solidFill>
                <a:srgbClr val="00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2067" name="Text Box 24"/>
            <p:cNvSpPr txBox="1">
              <a:spLocks noChangeArrowheads="1"/>
            </p:cNvSpPr>
            <p:nvPr/>
          </p:nvSpPr>
          <p:spPr bwMode="auto">
            <a:xfrm>
              <a:off x="1175" y="1514"/>
              <a:ext cx="200"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a:t>
              </a:r>
            </a:p>
          </p:txBody>
        </p:sp>
        <p:sp>
          <p:nvSpPr>
            <p:cNvPr id="2068" name="Text Box 25"/>
            <p:cNvSpPr txBox="1">
              <a:spLocks noChangeArrowheads="1"/>
            </p:cNvSpPr>
            <p:nvPr/>
          </p:nvSpPr>
          <p:spPr bwMode="auto">
            <a:xfrm>
              <a:off x="1415" y="1706"/>
              <a:ext cx="196"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_</a:t>
              </a:r>
            </a:p>
          </p:txBody>
        </p:sp>
        <p:sp>
          <p:nvSpPr>
            <p:cNvPr id="2069" name="Text Box 26"/>
            <p:cNvSpPr txBox="1">
              <a:spLocks noChangeArrowheads="1"/>
            </p:cNvSpPr>
            <p:nvPr/>
          </p:nvSpPr>
          <p:spPr bwMode="auto">
            <a:xfrm>
              <a:off x="713" y="1441"/>
              <a:ext cx="348"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r(k)</a:t>
              </a:r>
            </a:p>
          </p:txBody>
        </p:sp>
        <p:sp>
          <p:nvSpPr>
            <p:cNvPr id="2070" name="Text Box 27"/>
            <p:cNvSpPr txBox="1">
              <a:spLocks noChangeArrowheads="1"/>
            </p:cNvSpPr>
            <p:nvPr/>
          </p:nvSpPr>
          <p:spPr bwMode="auto">
            <a:xfrm>
              <a:off x="1421" y="1441"/>
              <a:ext cx="372"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e(k)</a:t>
              </a:r>
            </a:p>
          </p:txBody>
        </p:sp>
        <p:sp>
          <p:nvSpPr>
            <p:cNvPr id="2071" name="Text Box 28"/>
            <p:cNvSpPr txBox="1">
              <a:spLocks noChangeArrowheads="1"/>
            </p:cNvSpPr>
            <p:nvPr/>
          </p:nvSpPr>
          <p:spPr bwMode="auto">
            <a:xfrm>
              <a:off x="4013" y="1441"/>
              <a:ext cx="372"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y(k)</a:t>
              </a:r>
            </a:p>
          </p:txBody>
        </p:sp>
        <p:sp>
          <p:nvSpPr>
            <p:cNvPr id="2072" name="Text Box 29"/>
            <p:cNvSpPr txBox="1">
              <a:spLocks noChangeArrowheads="1"/>
            </p:cNvSpPr>
            <p:nvPr/>
          </p:nvSpPr>
          <p:spPr bwMode="auto">
            <a:xfrm>
              <a:off x="2665" y="1441"/>
              <a:ext cx="380" cy="231"/>
            </a:xfrm>
            <a:prstGeom prst="rect">
              <a:avLst/>
            </a:prstGeom>
            <a:noFill/>
            <a:ln w="9525">
              <a:noFill/>
              <a:miter lim="800000"/>
              <a:headEnd/>
              <a:tailEnd/>
            </a:ln>
          </p:spPr>
          <p:txBody>
            <a:bodyPr wrap="none">
              <a:spAutoFit/>
            </a:bodyPr>
            <a:lstStyle/>
            <a:p>
              <a:pPr algn="ctr"/>
              <a:r>
                <a:rPr kumimoji="0" lang="en-US" altLang="zh-CN" sz="1800">
                  <a:solidFill>
                    <a:srgbClr val="000000"/>
                  </a:solidFill>
                  <a:latin typeface="Arial" charset="0"/>
                </a:rPr>
                <a:t>u(k)</a:t>
              </a:r>
            </a:p>
          </p:txBody>
        </p:sp>
      </p:grpSp>
    </p:spTree>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xfrm>
            <a:off x="684213" y="4797425"/>
            <a:ext cx="7772400" cy="1390650"/>
          </a:xfrm>
        </p:spPr>
        <p:txBody>
          <a:bodyPr/>
          <a:lstStyle/>
          <a:p>
            <a:pPr eaLnBrk="1" hangingPunct="1">
              <a:lnSpc>
                <a:spcPct val="125000"/>
              </a:lnSpc>
              <a:buFontTx/>
              <a:buNone/>
            </a:pPr>
            <a:r>
              <a:rPr lang="en-US" altLang="zh-CN" sz="2400" b="1">
                <a:latin typeface="宋体" pitchFamily="2" charset="-122"/>
              </a:rPr>
              <a:t>     </a:t>
            </a:r>
            <a:r>
              <a:rPr lang="zh-CN" altLang="en-US" sz="2400" b="1">
                <a:latin typeface="宋体" pitchFamily="2" charset="-122"/>
              </a:rPr>
              <a:t>进一步分析可知，产生波纹的原因是数字控制器</a:t>
            </a:r>
            <a:r>
              <a:rPr lang="en-US" altLang="zh-CN" sz="2400" b="1" i="1"/>
              <a:t>D</a:t>
            </a:r>
            <a:r>
              <a:rPr lang="en-US" altLang="zh-CN" sz="2400" b="1"/>
              <a:t>(</a:t>
            </a:r>
            <a:r>
              <a:rPr lang="en-US" altLang="zh-CN" sz="2400" b="1" i="1"/>
              <a:t>z</a:t>
            </a:r>
            <a:r>
              <a:rPr lang="en-US" altLang="zh-CN" sz="2400" b="1"/>
              <a:t>)</a:t>
            </a:r>
            <a:r>
              <a:rPr lang="zh-CN" altLang="en-US" sz="2400" b="1">
                <a:latin typeface="宋体" pitchFamily="2" charset="-122"/>
              </a:rPr>
              <a:t>输出序列</a:t>
            </a:r>
            <a:r>
              <a:rPr lang="en-US" altLang="zh-CN" sz="2400" b="1" i="1"/>
              <a:t>u</a:t>
            </a:r>
            <a:r>
              <a:rPr lang="en-US" altLang="zh-CN" sz="2400" b="1" baseline="30000"/>
              <a:t>*</a:t>
            </a:r>
            <a:r>
              <a:rPr lang="en-US" altLang="zh-CN" sz="2400" b="1"/>
              <a:t>(</a:t>
            </a:r>
            <a:r>
              <a:rPr lang="en-US" altLang="zh-CN" sz="2400" b="1" i="1"/>
              <a:t>t</a:t>
            </a:r>
            <a:r>
              <a:rPr lang="en-US" altLang="zh-CN" sz="2400" b="1"/>
              <a:t>)</a:t>
            </a:r>
            <a:r>
              <a:rPr lang="zh-CN" altLang="en-US" sz="2400" b="1">
                <a:latin typeface="宋体" pitchFamily="2" charset="-122"/>
              </a:rPr>
              <a:t>在系统输出</a:t>
            </a:r>
            <a:r>
              <a:rPr lang="en-US" altLang="zh-CN" sz="2400" b="1" i="1"/>
              <a:t>y</a:t>
            </a:r>
            <a:r>
              <a:rPr lang="en-US" altLang="zh-CN" sz="2400" b="1" baseline="30000"/>
              <a:t>*</a:t>
            </a:r>
            <a:r>
              <a:rPr lang="en-US" altLang="zh-CN" sz="2400" b="1"/>
              <a:t>(</a:t>
            </a:r>
            <a:r>
              <a:rPr lang="en-US" altLang="zh-CN" sz="2400" b="1" i="1"/>
              <a:t>t</a:t>
            </a:r>
            <a:r>
              <a:rPr lang="en-US" altLang="zh-CN" sz="2400" b="1"/>
              <a:t>)</a:t>
            </a:r>
            <a:r>
              <a:rPr lang="zh-CN" altLang="en-US" sz="2400" b="1">
                <a:latin typeface="宋体" pitchFamily="2" charset="-122"/>
              </a:rPr>
              <a:t>过渡过程结束后，还在围绕其平均值不停地波动。</a:t>
            </a:r>
            <a:endParaRPr lang="zh-CN" altLang="en-US" sz="2400" b="1"/>
          </a:p>
        </p:txBody>
      </p:sp>
      <p:grpSp>
        <p:nvGrpSpPr>
          <p:cNvPr id="149507" name="Group 34"/>
          <p:cNvGrpSpPr>
            <a:grpSpLocks/>
          </p:cNvGrpSpPr>
          <p:nvPr/>
        </p:nvGrpSpPr>
        <p:grpSpPr bwMode="auto">
          <a:xfrm>
            <a:off x="1282700" y="1133475"/>
            <a:ext cx="6745288" cy="3679825"/>
            <a:chOff x="808" y="714"/>
            <a:chExt cx="4249" cy="2318"/>
          </a:xfrm>
        </p:grpSpPr>
        <p:sp>
          <p:nvSpPr>
            <p:cNvPr id="149508" name="Text Box 4"/>
            <p:cNvSpPr txBox="1">
              <a:spLocks noChangeArrowheads="1"/>
            </p:cNvSpPr>
            <p:nvPr/>
          </p:nvSpPr>
          <p:spPr bwMode="auto">
            <a:xfrm>
              <a:off x="1321" y="2750"/>
              <a:ext cx="3270" cy="282"/>
            </a:xfrm>
            <a:prstGeom prst="rect">
              <a:avLst/>
            </a:prstGeom>
            <a:noFill/>
            <a:ln w="9525">
              <a:noFill/>
              <a:miter lim="800000"/>
              <a:headEnd/>
              <a:tailEnd/>
            </a:ln>
          </p:spPr>
          <p:txBody>
            <a:bodyPr lIns="0" tIns="0" rIns="0" bIns="0"/>
            <a:lstStyle/>
            <a:p>
              <a:pPr algn="ctr" eaLnBrk="0" hangingPunct="0"/>
              <a:r>
                <a:rPr kumimoji="0" lang="zh-CN" altLang="en-US" sz="2000" b="0"/>
                <a:t>最少拍系统输出响应</a:t>
              </a:r>
            </a:p>
          </p:txBody>
        </p:sp>
        <p:sp>
          <p:nvSpPr>
            <p:cNvPr id="149509" name="Text Box 5"/>
            <p:cNvSpPr txBox="1">
              <a:spLocks noChangeArrowheads="1"/>
            </p:cNvSpPr>
            <p:nvPr/>
          </p:nvSpPr>
          <p:spPr bwMode="auto">
            <a:xfrm>
              <a:off x="4743" y="2495"/>
              <a:ext cx="269" cy="245"/>
            </a:xfrm>
            <a:prstGeom prst="rect">
              <a:avLst/>
            </a:prstGeom>
            <a:noFill/>
            <a:ln w="9525">
              <a:noFill/>
              <a:miter lim="800000"/>
              <a:headEnd/>
              <a:tailEnd/>
            </a:ln>
          </p:spPr>
          <p:txBody>
            <a:bodyPr lIns="0" tIns="0" rIns="0" bIns="0"/>
            <a:lstStyle/>
            <a:p>
              <a:pPr algn="ctr" eaLnBrk="0" hangingPunct="0"/>
              <a:r>
                <a:rPr kumimoji="0" lang="en-US" altLang="zh-CN" sz="2000" b="0" i="1"/>
                <a:t>t</a:t>
              </a:r>
            </a:p>
          </p:txBody>
        </p:sp>
        <p:sp>
          <p:nvSpPr>
            <p:cNvPr id="149510" name="Text Box 6"/>
            <p:cNvSpPr txBox="1">
              <a:spLocks noChangeArrowheads="1"/>
            </p:cNvSpPr>
            <p:nvPr/>
          </p:nvSpPr>
          <p:spPr bwMode="auto">
            <a:xfrm>
              <a:off x="1030" y="2544"/>
              <a:ext cx="3381" cy="282"/>
            </a:xfrm>
            <a:prstGeom prst="rect">
              <a:avLst/>
            </a:prstGeom>
            <a:noFill/>
            <a:ln w="9525">
              <a:noFill/>
              <a:miter lim="800000"/>
              <a:headEnd/>
              <a:tailEnd/>
            </a:ln>
          </p:spPr>
          <p:txBody>
            <a:bodyPr lIns="0" tIns="0" rIns="0" bIns="0"/>
            <a:lstStyle/>
            <a:p>
              <a:pPr algn="just" eaLnBrk="0" hangingPunct="0"/>
              <a:r>
                <a:rPr kumimoji="0" lang="en-US" altLang="zh-CN" sz="2000" b="0"/>
                <a:t>0            1           2           3           4          5            6  </a:t>
              </a:r>
            </a:p>
          </p:txBody>
        </p:sp>
        <p:sp>
          <p:nvSpPr>
            <p:cNvPr id="234503" name="Line 7"/>
            <p:cNvSpPr>
              <a:spLocks noChangeShapeType="1"/>
            </p:cNvSpPr>
            <p:nvPr/>
          </p:nvSpPr>
          <p:spPr bwMode="auto">
            <a:xfrm>
              <a:off x="1621" y="1291"/>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04" name="Line 8"/>
            <p:cNvSpPr>
              <a:spLocks noChangeShapeType="1"/>
            </p:cNvSpPr>
            <p:nvPr/>
          </p:nvSpPr>
          <p:spPr bwMode="auto">
            <a:xfrm flipV="1">
              <a:off x="1088" y="714"/>
              <a:ext cx="0" cy="1744"/>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4505" name="Line 9"/>
            <p:cNvSpPr>
              <a:spLocks noChangeShapeType="1"/>
            </p:cNvSpPr>
            <p:nvPr/>
          </p:nvSpPr>
          <p:spPr bwMode="auto">
            <a:xfrm>
              <a:off x="1088" y="2458"/>
              <a:ext cx="3969"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4506" name="Line 10"/>
            <p:cNvSpPr>
              <a:spLocks noChangeShapeType="1"/>
            </p:cNvSpPr>
            <p:nvPr/>
          </p:nvSpPr>
          <p:spPr bwMode="auto">
            <a:xfrm>
              <a:off x="1097" y="1279"/>
              <a:ext cx="3561" cy="0"/>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07" name="Freeform 11"/>
            <p:cNvSpPr>
              <a:spLocks/>
            </p:cNvSpPr>
            <p:nvPr/>
          </p:nvSpPr>
          <p:spPr bwMode="auto">
            <a:xfrm>
              <a:off x="1108" y="861"/>
              <a:ext cx="3085" cy="1585"/>
            </a:xfrm>
            <a:custGeom>
              <a:avLst/>
              <a:gdLst/>
              <a:ahLst/>
              <a:cxnLst>
                <a:cxn ang="0">
                  <a:pos x="0" y="1935"/>
                </a:cxn>
                <a:cxn ang="0">
                  <a:pos x="346" y="1530"/>
                </a:cxn>
                <a:cxn ang="0">
                  <a:pos x="660" y="510"/>
                </a:cxn>
                <a:cxn ang="0">
                  <a:pos x="990" y="0"/>
                </a:cxn>
                <a:cxn ang="0">
                  <a:pos x="1320" y="510"/>
                </a:cxn>
                <a:cxn ang="0">
                  <a:pos x="1666" y="885"/>
                </a:cxn>
                <a:cxn ang="0">
                  <a:pos x="1980" y="510"/>
                </a:cxn>
                <a:cxn ang="0">
                  <a:pos x="2340" y="240"/>
                </a:cxn>
                <a:cxn ang="0">
                  <a:pos x="2656" y="510"/>
                </a:cxn>
                <a:cxn ang="0">
                  <a:pos x="2986" y="705"/>
                </a:cxn>
                <a:cxn ang="0">
                  <a:pos x="3316" y="510"/>
                </a:cxn>
                <a:cxn ang="0">
                  <a:pos x="3660" y="375"/>
                </a:cxn>
                <a:cxn ang="0">
                  <a:pos x="3976" y="510"/>
                </a:cxn>
              </a:cxnLst>
              <a:rect l="0" t="0" r="r" b="b"/>
              <a:pathLst>
                <a:path w="3976" h="1935">
                  <a:moveTo>
                    <a:pt x="0" y="1935"/>
                  </a:moveTo>
                  <a:cubicBezTo>
                    <a:pt x="118" y="1851"/>
                    <a:pt x="236" y="1767"/>
                    <a:pt x="346" y="1530"/>
                  </a:cubicBezTo>
                  <a:cubicBezTo>
                    <a:pt x="456" y="1293"/>
                    <a:pt x="553" y="765"/>
                    <a:pt x="660" y="510"/>
                  </a:cubicBezTo>
                  <a:cubicBezTo>
                    <a:pt x="767" y="255"/>
                    <a:pt x="880" y="0"/>
                    <a:pt x="990" y="0"/>
                  </a:cubicBezTo>
                  <a:cubicBezTo>
                    <a:pt x="1100" y="0"/>
                    <a:pt x="1207" y="363"/>
                    <a:pt x="1320" y="510"/>
                  </a:cubicBezTo>
                  <a:cubicBezTo>
                    <a:pt x="1433" y="657"/>
                    <a:pt x="1556" y="885"/>
                    <a:pt x="1666" y="885"/>
                  </a:cubicBezTo>
                  <a:cubicBezTo>
                    <a:pt x="1776" y="885"/>
                    <a:pt x="1868" y="618"/>
                    <a:pt x="1980" y="510"/>
                  </a:cubicBezTo>
                  <a:cubicBezTo>
                    <a:pt x="2092" y="402"/>
                    <a:pt x="2227" y="240"/>
                    <a:pt x="2340" y="240"/>
                  </a:cubicBezTo>
                  <a:cubicBezTo>
                    <a:pt x="2453" y="240"/>
                    <a:pt x="2548" y="433"/>
                    <a:pt x="2656" y="510"/>
                  </a:cubicBezTo>
                  <a:cubicBezTo>
                    <a:pt x="2764" y="587"/>
                    <a:pt x="2876" y="705"/>
                    <a:pt x="2986" y="705"/>
                  </a:cubicBezTo>
                  <a:cubicBezTo>
                    <a:pt x="3096" y="705"/>
                    <a:pt x="3204" y="565"/>
                    <a:pt x="3316" y="510"/>
                  </a:cubicBezTo>
                  <a:cubicBezTo>
                    <a:pt x="3428" y="455"/>
                    <a:pt x="3550" y="375"/>
                    <a:pt x="3660" y="375"/>
                  </a:cubicBezTo>
                  <a:cubicBezTo>
                    <a:pt x="3770" y="375"/>
                    <a:pt x="3924" y="488"/>
                    <a:pt x="3976" y="510"/>
                  </a:cubicBezTo>
                </a:path>
              </a:pathLst>
            </a:cu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08" name="Line 12"/>
            <p:cNvSpPr>
              <a:spLocks noChangeShapeType="1"/>
            </p:cNvSpPr>
            <p:nvPr/>
          </p:nvSpPr>
          <p:spPr bwMode="auto">
            <a:xfrm>
              <a:off x="2134" y="1291"/>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09" name="Line 13"/>
            <p:cNvSpPr>
              <a:spLocks noChangeShapeType="1"/>
            </p:cNvSpPr>
            <p:nvPr/>
          </p:nvSpPr>
          <p:spPr bwMode="auto">
            <a:xfrm>
              <a:off x="2646" y="1291"/>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0" name="Line 14"/>
            <p:cNvSpPr>
              <a:spLocks noChangeShapeType="1"/>
            </p:cNvSpPr>
            <p:nvPr/>
          </p:nvSpPr>
          <p:spPr bwMode="auto">
            <a:xfrm>
              <a:off x="3169" y="1291"/>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1" name="Line 15"/>
            <p:cNvSpPr>
              <a:spLocks noChangeShapeType="1"/>
            </p:cNvSpPr>
            <p:nvPr/>
          </p:nvSpPr>
          <p:spPr bwMode="auto">
            <a:xfrm>
              <a:off x="3682" y="1291"/>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2" name="Line 16"/>
            <p:cNvSpPr>
              <a:spLocks noChangeShapeType="1"/>
            </p:cNvSpPr>
            <p:nvPr/>
          </p:nvSpPr>
          <p:spPr bwMode="auto">
            <a:xfrm>
              <a:off x="4194" y="1279"/>
              <a:ext cx="0" cy="1167"/>
            </a:xfrm>
            <a:prstGeom prst="line">
              <a:avLst/>
            </a:prstGeom>
            <a:noFill/>
            <a:ln w="9525">
              <a:solidFill>
                <a:srgbClr val="000000"/>
              </a:solidFill>
              <a:prstDash val="lgDash"/>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149521" name="Text Box 17"/>
            <p:cNvSpPr txBox="1">
              <a:spLocks noChangeArrowheads="1"/>
            </p:cNvSpPr>
            <p:nvPr/>
          </p:nvSpPr>
          <p:spPr bwMode="auto">
            <a:xfrm>
              <a:off x="808" y="1156"/>
              <a:ext cx="211" cy="369"/>
            </a:xfrm>
            <a:prstGeom prst="rect">
              <a:avLst/>
            </a:prstGeom>
            <a:noFill/>
            <a:ln w="9525">
              <a:noFill/>
              <a:miter lim="800000"/>
              <a:headEnd/>
              <a:tailEnd/>
            </a:ln>
          </p:spPr>
          <p:txBody>
            <a:bodyPr lIns="0" tIns="0" rIns="0" bIns="0"/>
            <a:lstStyle/>
            <a:p>
              <a:pPr algn="r" eaLnBrk="0" hangingPunct="0"/>
              <a:r>
                <a:rPr kumimoji="0" lang="en-US" altLang="zh-CN" sz="2000" b="0"/>
                <a:t>1</a:t>
              </a:r>
            </a:p>
          </p:txBody>
        </p:sp>
        <p:sp>
          <p:nvSpPr>
            <p:cNvPr id="149522" name="Text Box 18"/>
            <p:cNvSpPr txBox="1">
              <a:spLocks noChangeArrowheads="1"/>
            </p:cNvSpPr>
            <p:nvPr/>
          </p:nvSpPr>
          <p:spPr bwMode="auto">
            <a:xfrm>
              <a:off x="1253" y="726"/>
              <a:ext cx="327" cy="258"/>
            </a:xfrm>
            <a:prstGeom prst="rect">
              <a:avLst/>
            </a:prstGeom>
            <a:noFill/>
            <a:ln w="9525">
              <a:noFill/>
              <a:miter lim="800000"/>
              <a:headEnd/>
              <a:tailEnd/>
            </a:ln>
          </p:spPr>
          <p:txBody>
            <a:bodyPr lIns="0" tIns="0" rIns="0" bIns="0"/>
            <a:lstStyle/>
            <a:p>
              <a:pPr algn="just" eaLnBrk="0" hangingPunct="0"/>
              <a:r>
                <a:rPr kumimoji="0" lang="en-US" altLang="zh-CN" sz="2000" b="0" i="1"/>
                <a:t>y</a:t>
              </a:r>
              <a:r>
                <a:rPr kumimoji="0" lang="en-US" altLang="zh-CN" sz="2000" b="0"/>
                <a:t>(</a:t>
              </a:r>
              <a:r>
                <a:rPr kumimoji="0" lang="en-US" altLang="zh-CN" sz="2000" b="0" i="1"/>
                <a:t>t</a:t>
              </a:r>
              <a:r>
                <a:rPr kumimoji="0" lang="en-US" altLang="zh-CN" sz="2000" b="0"/>
                <a:t>)</a:t>
              </a:r>
            </a:p>
          </p:txBody>
        </p:sp>
        <p:sp>
          <p:nvSpPr>
            <p:cNvPr id="234515" name="AutoShape 19"/>
            <p:cNvSpPr>
              <a:spLocks noChangeArrowheads="1"/>
            </p:cNvSpPr>
            <p:nvPr/>
          </p:nvSpPr>
          <p:spPr bwMode="auto">
            <a:xfrm>
              <a:off x="1061" y="2424"/>
              <a:ext cx="72"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6" name="AutoShape 20"/>
            <p:cNvSpPr>
              <a:spLocks noChangeArrowheads="1"/>
            </p:cNvSpPr>
            <p:nvPr/>
          </p:nvSpPr>
          <p:spPr bwMode="auto">
            <a:xfrm>
              <a:off x="1585" y="1245"/>
              <a:ext cx="72"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7" name="AutoShape 21"/>
            <p:cNvSpPr>
              <a:spLocks noChangeArrowheads="1"/>
            </p:cNvSpPr>
            <p:nvPr/>
          </p:nvSpPr>
          <p:spPr bwMode="auto">
            <a:xfrm>
              <a:off x="2098" y="1257"/>
              <a:ext cx="71"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8" name="AutoShape 22"/>
            <p:cNvSpPr>
              <a:spLocks noChangeArrowheads="1"/>
            </p:cNvSpPr>
            <p:nvPr/>
          </p:nvSpPr>
          <p:spPr bwMode="auto">
            <a:xfrm>
              <a:off x="2610" y="1245"/>
              <a:ext cx="72"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19" name="AutoShape 23"/>
            <p:cNvSpPr>
              <a:spLocks noChangeArrowheads="1"/>
            </p:cNvSpPr>
            <p:nvPr/>
          </p:nvSpPr>
          <p:spPr bwMode="auto">
            <a:xfrm>
              <a:off x="3134" y="1257"/>
              <a:ext cx="71"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0" name="AutoShape 24"/>
            <p:cNvSpPr>
              <a:spLocks noChangeArrowheads="1"/>
            </p:cNvSpPr>
            <p:nvPr/>
          </p:nvSpPr>
          <p:spPr bwMode="auto">
            <a:xfrm>
              <a:off x="3647" y="1257"/>
              <a:ext cx="70"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1" name="AutoShape 25"/>
            <p:cNvSpPr>
              <a:spLocks noChangeArrowheads="1"/>
            </p:cNvSpPr>
            <p:nvPr/>
          </p:nvSpPr>
          <p:spPr bwMode="auto">
            <a:xfrm>
              <a:off x="4158" y="1257"/>
              <a:ext cx="72" cy="61"/>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3" name="AutoShape 27"/>
            <p:cNvSpPr>
              <a:spLocks noChangeArrowheads="1"/>
            </p:cNvSpPr>
            <p:nvPr/>
          </p:nvSpPr>
          <p:spPr bwMode="auto">
            <a:xfrm>
              <a:off x="2880" y="1026"/>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4" name="AutoShape 28"/>
            <p:cNvSpPr>
              <a:spLocks noChangeArrowheads="1"/>
            </p:cNvSpPr>
            <p:nvPr/>
          </p:nvSpPr>
          <p:spPr bwMode="auto">
            <a:xfrm>
              <a:off x="1837" y="845"/>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5" name="AutoShape 29"/>
            <p:cNvSpPr>
              <a:spLocks noChangeArrowheads="1"/>
            </p:cNvSpPr>
            <p:nvPr/>
          </p:nvSpPr>
          <p:spPr bwMode="auto">
            <a:xfrm>
              <a:off x="1292" y="2205"/>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6" name="AutoShape 30"/>
            <p:cNvSpPr>
              <a:spLocks noChangeArrowheads="1"/>
            </p:cNvSpPr>
            <p:nvPr/>
          </p:nvSpPr>
          <p:spPr bwMode="auto">
            <a:xfrm>
              <a:off x="2381" y="1555"/>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7" name="AutoShape 31"/>
            <p:cNvSpPr>
              <a:spLocks noChangeArrowheads="1"/>
            </p:cNvSpPr>
            <p:nvPr/>
          </p:nvSpPr>
          <p:spPr bwMode="auto">
            <a:xfrm>
              <a:off x="3379" y="1419"/>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4528" name="AutoShape 32"/>
            <p:cNvSpPr>
              <a:spLocks noChangeArrowheads="1"/>
            </p:cNvSpPr>
            <p:nvPr/>
          </p:nvSpPr>
          <p:spPr bwMode="auto">
            <a:xfrm>
              <a:off x="3897" y="1117"/>
              <a:ext cx="72" cy="61"/>
            </a:xfrm>
            <a:prstGeom prst="flowChartConnector">
              <a:avLst/>
            </a:prstGeom>
            <a:solidFill>
              <a:srgbClr val="FF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3"/>
          <p:cNvGraphicFramePr>
            <a:graphicFrameLocks noChangeAspect="1"/>
          </p:cNvGraphicFramePr>
          <p:nvPr/>
        </p:nvGraphicFramePr>
        <p:xfrm>
          <a:off x="611188" y="1577975"/>
          <a:ext cx="7720012" cy="1274763"/>
        </p:xfrm>
        <a:graphic>
          <a:graphicData uri="http://schemas.openxmlformats.org/presentationml/2006/ole">
            <mc:AlternateContent xmlns:mc="http://schemas.openxmlformats.org/markup-compatibility/2006">
              <mc:Choice xmlns:v="urn:schemas-microsoft-com:vml" Requires="v">
                <p:oleObj spid="_x0000_s47119" r:id="rId3" imgW="4533900" imgH="660400" progId="Equation.DSMT4">
                  <p:embed/>
                </p:oleObj>
              </mc:Choice>
              <mc:Fallback>
                <p:oleObj r:id="rId3" imgW="4533900" imgH="6604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77975"/>
                        <a:ext cx="7720012" cy="1274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107" name="Group 4"/>
          <p:cNvGrpSpPr>
            <a:grpSpLocks/>
          </p:cNvGrpSpPr>
          <p:nvPr/>
        </p:nvGrpSpPr>
        <p:grpSpPr bwMode="auto">
          <a:xfrm>
            <a:off x="1979613" y="3573463"/>
            <a:ext cx="4648200" cy="2667000"/>
            <a:chOff x="1344" y="1920"/>
            <a:chExt cx="2928" cy="1680"/>
          </a:xfrm>
        </p:grpSpPr>
        <p:sp>
          <p:nvSpPr>
            <p:cNvPr id="47108" name="Text Box 5"/>
            <p:cNvSpPr txBox="1">
              <a:spLocks noChangeArrowheads="1"/>
            </p:cNvSpPr>
            <p:nvPr/>
          </p:nvSpPr>
          <p:spPr bwMode="auto">
            <a:xfrm>
              <a:off x="1515" y="3400"/>
              <a:ext cx="2679" cy="200"/>
            </a:xfrm>
            <a:prstGeom prst="rect">
              <a:avLst/>
            </a:prstGeom>
            <a:noFill/>
            <a:ln w="9525">
              <a:noFill/>
              <a:miter lim="800000"/>
              <a:headEnd/>
              <a:tailEnd/>
            </a:ln>
          </p:spPr>
          <p:txBody>
            <a:bodyPr lIns="0" tIns="0" rIns="0" bIns="0"/>
            <a:lstStyle/>
            <a:p>
              <a:pPr algn="ctr" eaLnBrk="0" hangingPunct="0"/>
              <a:r>
                <a:rPr kumimoji="0" lang="zh-CN" altLang="en-US" sz="2000" b="0"/>
                <a:t>数字控制器输出序列</a:t>
              </a:r>
            </a:p>
          </p:txBody>
        </p:sp>
        <p:sp>
          <p:nvSpPr>
            <p:cNvPr id="47109" name="Text Box 6"/>
            <p:cNvSpPr txBox="1">
              <a:spLocks noChangeArrowheads="1"/>
            </p:cNvSpPr>
            <p:nvPr/>
          </p:nvSpPr>
          <p:spPr bwMode="auto">
            <a:xfrm>
              <a:off x="3948" y="2656"/>
              <a:ext cx="196" cy="218"/>
            </a:xfrm>
            <a:prstGeom prst="rect">
              <a:avLst/>
            </a:prstGeom>
            <a:noFill/>
            <a:ln w="9525">
              <a:noFill/>
              <a:miter lim="800000"/>
              <a:headEnd/>
              <a:tailEnd/>
            </a:ln>
          </p:spPr>
          <p:txBody>
            <a:bodyPr lIns="0" tIns="0" rIns="0" bIns="0"/>
            <a:lstStyle/>
            <a:p>
              <a:pPr algn="r" eaLnBrk="0" hangingPunct="0"/>
              <a:r>
                <a:rPr kumimoji="0" lang="en-US" altLang="zh-CN" sz="2000" b="0" i="1"/>
                <a:t>t</a:t>
              </a:r>
            </a:p>
          </p:txBody>
        </p:sp>
        <p:sp>
          <p:nvSpPr>
            <p:cNvPr id="47110" name="Text Box 7"/>
            <p:cNvSpPr txBox="1">
              <a:spLocks noChangeArrowheads="1"/>
            </p:cNvSpPr>
            <p:nvPr/>
          </p:nvSpPr>
          <p:spPr bwMode="auto">
            <a:xfrm>
              <a:off x="1606" y="1938"/>
              <a:ext cx="467" cy="200"/>
            </a:xfrm>
            <a:prstGeom prst="rect">
              <a:avLst/>
            </a:prstGeom>
            <a:noFill/>
            <a:ln w="9525">
              <a:noFill/>
              <a:miter lim="800000"/>
              <a:headEnd/>
              <a:tailEnd/>
            </a:ln>
          </p:spPr>
          <p:txBody>
            <a:bodyPr lIns="0" tIns="0" rIns="0" bIns="0"/>
            <a:lstStyle/>
            <a:p>
              <a:pPr algn="ctr" eaLnBrk="0" hangingPunct="0"/>
              <a:r>
                <a:rPr kumimoji="0" lang="en-US" altLang="zh-CN" sz="2000" b="0" i="1"/>
                <a:t>u</a:t>
              </a:r>
              <a:r>
                <a:rPr kumimoji="0" lang="en-US" altLang="zh-CN" sz="2000" b="0" baseline="30000"/>
                <a:t>*</a:t>
              </a:r>
              <a:r>
                <a:rPr kumimoji="0" lang="en-US" altLang="zh-CN" sz="2000" b="0"/>
                <a:t>(</a:t>
              </a:r>
              <a:r>
                <a:rPr kumimoji="0" lang="en-US" altLang="zh-CN" sz="2000" b="0" i="1"/>
                <a:t>t</a:t>
              </a:r>
              <a:r>
                <a:rPr kumimoji="0" lang="en-US" altLang="zh-CN" sz="2000" b="0"/>
                <a:t>)</a:t>
              </a:r>
            </a:p>
          </p:txBody>
        </p:sp>
        <p:sp>
          <p:nvSpPr>
            <p:cNvPr id="235528" name="Line 8"/>
            <p:cNvSpPr>
              <a:spLocks noChangeShapeType="1"/>
            </p:cNvSpPr>
            <p:nvPr/>
          </p:nvSpPr>
          <p:spPr bwMode="auto">
            <a:xfrm>
              <a:off x="1989" y="2547"/>
              <a:ext cx="1" cy="399"/>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29" name="Line 9"/>
            <p:cNvSpPr>
              <a:spLocks noChangeShapeType="1"/>
            </p:cNvSpPr>
            <p:nvPr/>
          </p:nvSpPr>
          <p:spPr bwMode="auto">
            <a:xfrm flipV="1">
              <a:off x="1580" y="1920"/>
              <a:ext cx="0" cy="129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5530" name="Line 10"/>
            <p:cNvSpPr>
              <a:spLocks noChangeShapeType="1"/>
            </p:cNvSpPr>
            <p:nvPr/>
          </p:nvSpPr>
          <p:spPr bwMode="auto">
            <a:xfrm>
              <a:off x="1581" y="2547"/>
              <a:ext cx="2691" cy="0"/>
            </a:xfrm>
            <a:prstGeom prst="line">
              <a:avLst/>
            </a:prstGeom>
            <a:noFill/>
            <a:ln w="9525">
              <a:solidFill>
                <a:srgbClr val="000000"/>
              </a:solidFill>
              <a:round/>
              <a:headEnd/>
              <a:tailEnd type="triangle" w="sm" len="med"/>
            </a:ln>
          </p:spPr>
          <p:txBody>
            <a:bodyPr/>
            <a:lstStyle/>
            <a:p>
              <a:pPr>
                <a:defRPr/>
              </a:pPr>
              <a:endParaRPr lang="zh-CN" altLang="en-US">
                <a:effectLst>
                  <a:outerShdw blurRad="38100" dist="38100" dir="2700000" algn="tl">
                    <a:srgbClr val="000000">
                      <a:alpha val="43137"/>
                    </a:srgbClr>
                  </a:outerShdw>
                </a:effectLst>
              </a:endParaRPr>
            </a:p>
          </p:txBody>
        </p:sp>
        <p:sp>
          <p:nvSpPr>
            <p:cNvPr id="235531" name="Line 11"/>
            <p:cNvSpPr>
              <a:spLocks noChangeShapeType="1"/>
            </p:cNvSpPr>
            <p:nvPr/>
          </p:nvSpPr>
          <p:spPr bwMode="auto">
            <a:xfrm>
              <a:off x="2458" y="2229"/>
              <a:ext cx="0" cy="327"/>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2" name="Line 12"/>
            <p:cNvSpPr>
              <a:spLocks noChangeShapeType="1"/>
            </p:cNvSpPr>
            <p:nvPr/>
          </p:nvSpPr>
          <p:spPr bwMode="auto">
            <a:xfrm>
              <a:off x="2900" y="2556"/>
              <a:ext cx="1" cy="154"/>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3" name="Line 13"/>
            <p:cNvSpPr>
              <a:spLocks noChangeShapeType="1"/>
            </p:cNvSpPr>
            <p:nvPr/>
          </p:nvSpPr>
          <p:spPr bwMode="auto">
            <a:xfrm flipH="1">
              <a:off x="3360" y="2392"/>
              <a:ext cx="0" cy="155"/>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7117" name="Text Box 14"/>
            <p:cNvSpPr txBox="1">
              <a:spLocks noChangeArrowheads="1"/>
            </p:cNvSpPr>
            <p:nvPr/>
          </p:nvSpPr>
          <p:spPr bwMode="auto">
            <a:xfrm>
              <a:off x="1344" y="2465"/>
              <a:ext cx="177" cy="272"/>
            </a:xfrm>
            <a:prstGeom prst="rect">
              <a:avLst/>
            </a:prstGeom>
            <a:noFill/>
            <a:ln w="9525">
              <a:noFill/>
              <a:miter lim="800000"/>
              <a:headEnd/>
              <a:tailEnd/>
            </a:ln>
          </p:spPr>
          <p:txBody>
            <a:bodyPr lIns="0" tIns="0" rIns="0" bIns="0"/>
            <a:lstStyle/>
            <a:p>
              <a:pPr algn="r" eaLnBrk="0" hangingPunct="0"/>
              <a:r>
                <a:rPr kumimoji="0" lang="en-US" altLang="zh-CN" sz="2000" b="0"/>
                <a:t>0</a:t>
              </a:r>
            </a:p>
          </p:txBody>
        </p:sp>
        <p:sp>
          <p:nvSpPr>
            <p:cNvPr id="235535" name="AutoShape 15"/>
            <p:cNvSpPr>
              <a:spLocks noChangeArrowheads="1"/>
            </p:cNvSpPr>
            <p:nvPr/>
          </p:nvSpPr>
          <p:spPr bwMode="auto">
            <a:xfrm>
              <a:off x="1960" y="2928"/>
              <a:ext cx="60" cy="45"/>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6" name="AutoShape 16"/>
            <p:cNvSpPr>
              <a:spLocks noChangeArrowheads="1"/>
            </p:cNvSpPr>
            <p:nvPr/>
          </p:nvSpPr>
          <p:spPr bwMode="auto">
            <a:xfrm>
              <a:off x="2430" y="2211"/>
              <a:ext cx="60" cy="45"/>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7" name="AutoShape 17"/>
            <p:cNvSpPr>
              <a:spLocks noChangeArrowheads="1"/>
            </p:cNvSpPr>
            <p:nvPr/>
          </p:nvSpPr>
          <p:spPr bwMode="auto">
            <a:xfrm>
              <a:off x="2871" y="2710"/>
              <a:ext cx="60" cy="45"/>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8" name="AutoShape 18"/>
            <p:cNvSpPr>
              <a:spLocks noChangeArrowheads="1"/>
            </p:cNvSpPr>
            <p:nvPr/>
          </p:nvSpPr>
          <p:spPr bwMode="auto">
            <a:xfrm>
              <a:off x="3331" y="2347"/>
              <a:ext cx="60" cy="45"/>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39" name="AutoShape 19"/>
            <p:cNvSpPr>
              <a:spLocks noChangeArrowheads="1"/>
            </p:cNvSpPr>
            <p:nvPr/>
          </p:nvSpPr>
          <p:spPr bwMode="auto">
            <a:xfrm>
              <a:off x="3732" y="2619"/>
              <a:ext cx="59" cy="46"/>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7123" name="Text Box 20"/>
            <p:cNvSpPr txBox="1">
              <a:spLocks noChangeArrowheads="1"/>
            </p:cNvSpPr>
            <p:nvPr/>
          </p:nvSpPr>
          <p:spPr bwMode="auto">
            <a:xfrm>
              <a:off x="1864" y="2310"/>
              <a:ext cx="298" cy="182"/>
            </a:xfrm>
            <a:prstGeom prst="rect">
              <a:avLst/>
            </a:prstGeom>
            <a:noFill/>
            <a:ln w="9525">
              <a:noFill/>
              <a:miter lim="800000"/>
              <a:headEnd/>
              <a:tailEnd/>
            </a:ln>
          </p:spPr>
          <p:txBody>
            <a:bodyPr lIns="0" tIns="0" rIns="0" bIns="0"/>
            <a:lstStyle/>
            <a:p>
              <a:pPr algn="ctr" eaLnBrk="0" hangingPunct="0"/>
              <a:r>
                <a:rPr kumimoji="0" lang="en-US" altLang="zh-CN" sz="2000" b="0"/>
                <a:t>1</a:t>
              </a:r>
            </a:p>
          </p:txBody>
        </p:sp>
        <p:sp>
          <p:nvSpPr>
            <p:cNvPr id="47124" name="Text Box 21"/>
            <p:cNvSpPr txBox="1">
              <a:spLocks noChangeArrowheads="1"/>
            </p:cNvSpPr>
            <p:nvPr/>
          </p:nvSpPr>
          <p:spPr bwMode="auto">
            <a:xfrm>
              <a:off x="2317" y="2583"/>
              <a:ext cx="299" cy="182"/>
            </a:xfrm>
            <a:prstGeom prst="rect">
              <a:avLst/>
            </a:prstGeom>
            <a:noFill/>
            <a:ln w="9525">
              <a:noFill/>
              <a:miter lim="800000"/>
              <a:headEnd/>
              <a:tailEnd/>
            </a:ln>
          </p:spPr>
          <p:txBody>
            <a:bodyPr lIns="0" tIns="0" rIns="0" bIns="0"/>
            <a:lstStyle/>
            <a:p>
              <a:pPr algn="ctr" eaLnBrk="0" hangingPunct="0"/>
              <a:r>
                <a:rPr kumimoji="0" lang="en-US" altLang="zh-CN" sz="2000" b="0"/>
                <a:t>2</a:t>
              </a:r>
            </a:p>
          </p:txBody>
        </p:sp>
        <p:sp>
          <p:nvSpPr>
            <p:cNvPr id="47125" name="Text Box 22"/>
            <p:cNvSpPr txBox="1">
              <a:spLocks noChangeArrowheads="1"/>
            </p:cNvSpPr>
            <p:nvPr/>
          </p:nvSpPr>
          <p:spPr bwMode="auto">
            <a:xfrm>
              <a:off x="2744" y="2320"/>
              <a:ext cx="299" cy="181"/>
            </a:xfrm>
            <a:prstGeom prst="rect">
              <a:avLst/>
            </a:prstGeom>
            <a:noFill/>
            <a:ln w="9525">
              <a:noFill/>
              <a:miter lim="800000"/>
              <a:headEnd/>
              <a:tailEnd/>
            </a:ln>
          </p:spPr>
          <p:txBody>
            <a:bodyPr lIns="0" tIns="0" rIns="0" bIns="0"/>
            <a:lstStyle/>
            <a:p>
              <a:pPr algn="ctr" eaLnBrk="0" hangingPunct="0"/>
              <a:r>
                <a:rPr kumimoji="0" lang="en-US" altLang="zh-CN" sz="2000" b="0"/>
                <a:t>3</a:t>
              </a:r>
            </a:p>
          </p:txBody>
        </p:sp>
        <p:sp>
          <p:nvSpPr>
            <p:cNvPr id="47126" name="Text Box 23"/>
            <p:cNvSpPr txBox="1">
              <a:spLocks noChangeArrowheads="1"/>
            </p:cNvSpPr>
            <p:nvPr/>
          </p:nvSpPr>
          <p:spPr bwMode="auto">
            <a:xfrm>
              <a:off x="3210" y="2610"/>
              <a:ext cx="299" cy="182"/>
            </a:xfrm>
            <a:prstGeom prst="rect">
              <a:avLst/>
            </a:prstGeom>
            <a:noFill/>
            <a:ln w="9525">
              <a:noFill/>
              <a:miter lim="800000"/>
              <a:headEnd/>
              <a:tailEnd/>
            </a:ln>
          </p:spPr>
          <p:txBody>
            <a:bodyPr lIns="0" tIns="0" rIns="0" bIns="0"/>
            <a:lstStyle/>
            <a:p>
              <a:pPr algn="ctr" eaLnBrk="0" hangingPunct="0"/>
              <a:r>
                <a:rPr kumimoji="0" lang="en-US" altLang="zh-CN" sz="2000" b="0"/>
                <a:t>4</a:t>
              </a:r>
            </a:p>
          </p:txBody>
        </p:sp>
        <p:sp>
          <p:nvSpPr>
            <p:cNvPr id="235544" name="AutoShape 24"/>
            <p:cNvSpPr>
              <a:spLocks noChangeArrowheads="1"/>
            </p:cNvSpPr>
            <p:nvPr/>
          </p:nvSpPr>
          <p:spPr bwMode="auto">
            <a:xfrm>
              <a:off x="1546" y="2156"/>
              <a:ext cx="60" cy="46"/>
            </a:xfrm>
            <a:prstGeom prst="flowChartConnector">
              <a:avLst/>
            </a:prstGeom>
            <a:solidFill>
              <a:srgbClr val="000000"/>
            </a:solid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35545" name="Line 25"/>
            <p:cNvSpPr>
              <a:spLocks noChangeShapeType="1"/>
            </p:cNvSpPr>
            <p:nvPr/>
          </p:nvSpPr>
          <p:spPr bwMode="auto">
            <a:xfrm flipH="1" flipV="1">
              <a:off x="3762" y="2554"/>
              <a:ext cx="0" cy="91"/>
            </a:xfrm>
            <a:prstGeom prst="line">
              <a:avLst/>
            </a:prstGeom>
            <a:noFill/>
            <a:ln w="952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47129" name="Text Box 26"/>
            <p:cNvSpPr txBox="1">
              <a:spLocks noChangeArrowheads="1"/>
            </p:cNvSpPr>
            <p:nvPr/>
          </p:nvSpPr>
          <p:spPr bwMode="auto">
            <a:xfrm>
              <a:off x="3599" y="2320"/>
              <a:ext cx="298" cy="181"/>
            </a:xfrm>
            <a:prstGeom prst="rect">
              <a:avLst/>
            </a:prstGeom>
            <a:noFill/>
            <a:ln w="9525">
              <a:noFill/>
              <a:miter lim="800000"/>
              <a:headEnd/>
              <a:tailEnd/>
            </a:ln>
          </p:spPr>
          <p:txBody>
            <a:bodyPr lIns="0" tIns="0" rIns="0" bIns="0"/>
            <a:lstStyle/>
            <a:p>
              <a:pPr algn="ctr" eaLnBrk="0" hangingPunct="0"/>
              <a:r>
                <a:rPr kumimoji="0" lang="en-US" altLang="zh-CN" sz="2000" b="0"/>
                <a:t>5</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p:cNvPicPr>
            <a:picLocks noChangeAspect="1" noChangeArrowheads="1"/>
          </p:cNvPicPr>
          <p:nvPr/>
        </p:nvPicPr>
        <p:blipFill>
          <a:blip r:embed="rId3" cstate="print"/>
          <a:srcRect/>
          <a:stretch>
            <a:fillRect/>
          </a:stretch>
        </p:blipFill>
        <p:spPr bwMode="auto">
          <a:xfrm>
            <a:off x="971550" y="3573463"/>
            <a:ext cx="7221538" cy="2559050"/>
          </a:xfrm>
          <a:prstGeom prst="rect">
            <a:avLst/>
          </a:prstGeom>
          <a:noFill/>
          <a:ln w="9525">
            <a:noFill/>
            <a:miter lim="800000"/>
            <a:headEnd/>
            <a:tailEnd/>
          </a:ln>
        </p:spPr>
      </p:pic>
      <p:sp>
        <p:nvSpPr>
          <p:cNvPr id="218115" name="Text Box 3"/>
          <p:cNvSpPr txBox="1">
            <a:spLocks noChangeArrowheads="1"/>
          </p:cNvSpPr>
          <p:nvPr/>
        </p:nvSpPr>
        <p:spPr bwMode="auto">
          <a:xfrm>
            <a:off x="1042988" y="1196975"/>
            <a:ext cx="7345362" cy="6096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en-US" altLang="zh-CN" sz="3400">
                <a:solidFill>
                  <a:srgbClr val="0033CC"/>
                </a:solidFill>
                <a:effectLst>
                  <a:outerShdw blurRad="38100" dist="38100" dir="2700000" algn="tl">
                    <a:srgbClr val="C0C0C0"/>
                  </a:outerShdw>
                </a:effectLst>
              </a:rPr>
              <a:t>2</a:t>
            </a:r>
            <a:r>
              <a:rPr kumimoji="0" lang="zh-CN" altLang="en-US" sz="3400">
                <a:solidFill>
                  <a:srgbClr val="0033CC"/>
                </a:solidFill>
                <a:effectLst>
                  <a:outerShdw blurRad="38100" dist="38100" dir="2700000" algn="tl">
                    <a:srgbClr val="C0C0C0"/>
                  </a:outerShdw>
                </a:effectLst>
              </a:rPr>
              <a:t>、最小拍无纹波控制器的设计</a:t>
            </a:r>
          </a:p>
        </p:txBody>
      </p:sp>
      <p:sp>
        <p:nvSpPr>
          <p:cNvPr id="218116" name="Text Box 4"/>
          <p:cNvSpPr txBox="1">
            <a:spLocks noChangeArrowheads="1"/>
          </p:cNvSpPr>
          <p:nvPr/>
        </p:nvSpPr>
        <p:spPr bwMode="auto">
          <a:xfrm>
            <a:off x="1403350" y="1700213"/>
            <a:ext cx="6337300" cy="1735137"/>
          </a:xfrm>
          <a:prstGeom prst="rect">
            <a:avLst/>
          </a:prstGeom>
          <a:noFill/>
          <a:ln w="9525">
            <a:noFill/>
            <a:miter lim="800000"/>
            <a:headEnd/>
            <a:tailEnd/>
          </a:ln>
        </p:spPr>
        <p:txBody>
          <a:bodyPr>
            <a:spAutoFit/>
          </a:bodyPr>
          <a:lstStyle/>
          <a:p>
            <a:pPr>
              <a:lnSpc>
                <a:spcPct val="150000"/>
              </a:lnSpc>
            </a:pPr>
            <a:r>
              <a:rPr lang="en-US" altLang="zh-CN"/>
              <a:t>        </a:t>
            </a:r>
            <a:r>
              <a:rPr lang="zh-CN" altLang="en-US">
                <a:solidFill>
                  <a:srgbClr val="008000"/>
                </a:solidFill>
              </a:rPr>
              <a:t>最少拍无纹波设计的要求：在典型输入作用下，经过尽可能 少的采样周期以后，输出跟随输入，而且在非采样点上也没有纹波。</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6">
                                            <p:txEl>
                                              <p:pRg st="0" end="0"/>
                                            </p:txEl>
                                          </p:spTgt>
                                        </p:tgtEl>
                                        <p:attrNameLst>
                                          <p:attrName>style.visibility</p:attrName>
                                        </p:attrNameLst>
                                      </p:cBhvr>
                                      <p:to>
                                        <p:strVal val="visible"/>
                                      </p:to>
                                    </p:set>
                                    <p:animEffect transition="in" filter="wipe(left)">
                                      <p:cBhvr>
                                        <p:cTn id="7" dur="500"/>
                                        <p:tgtEl>
                                          <p:spTgt spid="2181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755650" y="1125538"/>
            <a:ext cx="7345363" cy="6096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en-US" altLang="zh-CN" sz="3400">
                <a:solidFill>
                  <a:srgbClr val="0033CC"/>
                </a:solidFill>
                <a:effectLst>
                  <a:outerShdw blurRad="38100" dist="38100" dir="2700000" algn="tl">
                    <a:srgbClr val="C0C0C0"/>
                  </a:outerShdw>
                </a:effectLst>
              </a:rPr>
              <a:t>2</a:t>
            </a:r>
            <a:r>
              <a:rPr kumimoji="0" lang="zh-CN" altLang="en-US" sz="3400">
                <a:solidFill>
                  <a:srgbClr val="0033CC"/>
                </a:solidFill>
                <a:effectLst>
                  <a:outerShdw blurRad="38100" dist="38100" dir="2700000" algn="tl">
                    <a:srgbClr val="C0C0C0"/>
                  </a:outerShdw>
                </a:effectLst>
              </a:rPr>
              <a:t>、最小拍无纹波控制器的设计</a:t>
            </a:r>
          </a:p>
        </p:txBody>
      </p:sp>
      <p:graphicFrame>
        <p:nvGraphicFramePr>
          <p:cNvPr id="48130" name="Object 4"/>
          <p:cNvGraphicFramePr>
            <a:graphicFrameLocks noChangeAspect="1"/>
          </p:cNvGraphicFramePr>
          <p:nvPr/>
        </p:nvGraphicFramePr>
        <p:xfrm>
          <a:off x="1476375" y="3644900"/>
          <a:ext cx="6008688" cy="2459038"/>
        </p:xfrm>
        <a:graphic>
          <a:graphicData uri="http://schemas.openxmlformats.org/presentationml/2006/ole">
            <mc:AlternateContent xmlns:mc="http://schemas.openxmlformats.org/markup-compatibility/2006">
              <mc:Choice xmlns:v="urn:schemas-microsoft-com:vml" Requires="v">
                <p:oleObj spid="_x0000_s48143" name="Equation" r:id="rId4" imgW="3238500" imgH="1320800" progId="Equation.DSMT4">
                  <p:embed/>
                </p:oleObj>
              </mc:Choice>
              <mc:Fallback>
                <p:oleObj name="Equation" r:id="rId4" imgW="3238500" imgH="13208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644900"/>
                        <a:ext cx="6008688" cy="2459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3541" name="Text Box 5"/>
          <p:cNvSpPr txBox="1">
            <a:spLocks noChangeArrowheads="1"/>
          </p:cNvSpPr>
          <p:nvPr/>
        </p:nvSpPr>
        <p:spPr bwMode="auto">
          <a:xfrm>
            <a:off x="1258888" y="1773238"/>
            <a:ext cx="6840537" cy="1735137"/>
          </a:xfrm>
          <a:prstGeom prst="rect">
            <a:avLst/>
          </a:prstGeom>
          <a:noFill/>
          <a:ln w="9525">
            <a:noFill/>
            <a:miter lim="800000"/>
            <a:headEnd/>
            <a:tailEnd/>
          </a:ln>
        </p:spPr>
        <p:txBody>
          <a:bodyPr>
            <a:spAutoFit/>
          </a:bodyPr>
          <a:lstStyle/>
          <a:p>
            <a:pPr>
              <a:lnSpc>
                <a:spcPct val="150000"/>
              </a:lnSpc>
            </a:pPr>
            <a:r>
              <a:rPr lang="zh-CN" altLang="en-US">
                <a:solidFill>
                  <a:srgbClr val="FF0000"/>
                </a:solidFill>
              </a:rPr>
              <a:t>问题归结为</a:t>
            </a:r>
            <a:r>
              <a:rPr lang="zh-CN" altLang="en-US">
                <a:solidFill>
                  <a:srgbClr val="FF9900"/>
                </a:solidFill>
              </a:rPr>
              <a:t>：</a:t>
            </a:r>
            <a:r>
              <a:rPr lang="zh-CN" altLang="en-US">
                <a:solidFill>
                  <a:srgbClr val="008000"/>
                </a:solidFill>
              </a:rPr>
              <a:t>设计一个系统在典型输入作用下，控制器输出</a:t>
            </a:r>
            <a:r>
              <a:rPr lang="en-US" altLang="zh-CN">
                <a:solidFill>
                  <a:srgbClr val="008000"/>
                </a:solidFill>
              </a:rPr>
              <a:t>u(</a:t>
            </a:r>
            <a:r>
              <a:rPr lang="en-US" altLang="zh-CN" i="1">
                <a:solidFill>
                  <a:srgbClr val="008000"/>
                </a:solidFill>
              </a:rPr>
              <a:t>n</a:t>
            </a:r>
            <a:r>
              <a:rPr lang="en-US" altLang="zh-CN">
                <a:solidFill>
                  <a:srgbClr val="008000"/>
                </a:solidFill>
              </a:rPr>
              <a:t>T)</a:t>
            </a:r>
            <a:r>
              <a:rPr lang="zh-CN" altLang="en-US">
                <a:solidFill>
                  <a:srgbClr val="008000"/>
                </a:solidFill>
              </a:rPr>
              <a:t>经过有限个周期以后，达到相对稳定，即为一个恒定值。</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41">
                                            <p:txEl>
                                              <p:pRg st="0" end="0"/>
                                            </p:txEl>
                                          </p:spTgt>
                                        </p:tgtEl>
                                        <p:attrNameLst>
                                          <p:attrName>style.visibility</p:attrName>
                                        </p:attrNameLst>
                                      </p:cBhvr>
                                      <p:to>
                                        <p:strVal val="visible"/>
                                      </p:to>
                                    </p:set>
                                    <p:animEffect transition="in" filter="wipe(left)">
                                      <p:cBhvr>
                                        <p:cTn id="7" dur="500"/>
                                        <p:tgtEl>
                                          <p:spTgt spid="193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4"/>
          <p:cNvGraphicFramePr>
            <a:graphicFrameLocks noChangeAspect="1"/>
          </p:cNvGraphicFramePr>
          <p:nvPr/>
        </p:nvGraphicFramePr>
        <p:xfrm>
          <a:off x="3203575" y="1557338"/>
          <a:ext cx="2917825" cy="727075"/>
        </p:xfrm>
        <a:graphic>
          <a:graphicData uri="http://schemas.openxmlformats.org/presentationml/2006/ole">
            <mc:AlternateContent xmlns:mc="http://schemas.openxmlformats.org/markup-compatibility/2006">
              <mc:Choice xmlns:v="urn:schemas-microsoft-com:vml" Requires="v">
                <p:oleObj spid="_x0000_s49206" name="Equation" r:id="rId4" imgW="1676400" imgH="419100" progId="Equation.DSMT4">
                  <p:embed/>
                </p:oleObj>
              </mc:Choice>
              <mc:Fallback>
                <p:oleObj name="Equation" r:id="rId4" imgW="1676400" imgH="419100"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557338"/>
                        <a:ext cx="291782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25"/>
          <p:cNvGraphicFramePr>
            <a:graphicFrameLocks noChangeAspect="1"/>
          </p:cNvGraphicFramePr>
          <p:nvPr/>
        </p:nvGraphicFramePr>
        <p:xfrm>
          <a:off x="2411413" y="2565400"/>
          <a:ext cx="1524000" cy="727075"/>
        </p:xfrm>
        <a:graphic>
          <a:graphicData uri="http://schemas.openxmlformats.org/presentationml/2006/ole">
            <mc:AlternateContent xmlns:mc="http://schemas.openxmlformats.org/markup-compatibility/2006">
              <mc:Choice xmlns:v="urn:schemas-microsoft-com:vml" Requires="v">
                <p:oleObj spid="_x0000_s49207" name="Equation" r:id="rId6" imgW="876300" imgH="419100" progId="Equation.DSMT4">
                  <p:embed/>
                </p:oleObj>
              </mc:Choice>
              <mc:Fallback>
                <p:oleObj name="Equation" r:id="rId6" imgW="876300" imgH="419100"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2565400"/>
                        <a:ext cx="15240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82" name="Text Box 26"/>
          <p:cNvSpPr txBox="1">
            <a:spLocks noChangeArrowheads="1"/>
          </p:cNvSpPr>
          <p:nvPr/>
        </p:nvSpPr>
        <p:spPr bwMode="auto">
          <a:xfrm>
            <a:off x="1692275" y="3376613"/>
            <a:ext cx="1098550" cy="457200"/>
          </a:xfrm>
          <a:prstGeom prst="rect">
            <a:avLst/>
          </a:prstGeom>
          <a:noFill/>
          <a:ln w="9525">
            <a:noFill/>
            <a:miter lim="800000"/>
            <a:headEnd/>
            <a:tailEnd/>
          </a:ln>
          <a:effectLst/>
        </p:spPr>
        <p:txBody>
          <a:bodyPr wrap="none">
            <a:spAutoFit/>
          </a:bodyPr>
          <a:lstStyle/>
          <a:p>
            <a:pPr>
              <a:defRPr/>
            </a:pPr>
            <a:r>
              <a:rPr kumimoji="0" lang="zh-CN" altLang="en-US">
                <a:solidFill>
                  <a:srgbClr val="1E86B4"/>
                </a:solidFill>
                <a:effectLst>
                  <a:outerShdw blurRad="38100" dist="38100" dir="2700000" algn="tl">
                    <a:srgbClr val="C0C0C0"/>
                  </a:outerShdw>
                </a:effectLst>
                <a:latin typeface="Arial" charset="0"/>
              </a:rPr>
              <a:t>得到：</a:t>
            </a:r>
          </a:p>
        </p:txBody>
      </p:sp>
      <p:graphicFrame>
        <p:nvGraphicFramePr>
          <p:cNvPr id="49156" name="Object 32"/>
          <p:cNvGraphicFramePr>
            <a:graphicFrameLocks noChangeAspect="1"/>
          </p:cNvGraphicFramePr>
          <p:nvPr/>
        </p:nvGraphicFramePr>
        <p:xfrm>
          <a:off x="2051050" y="3933825"/>
          <a:ext cx="4953000" cy="1647825"/>
        </p:xfrm>
        <a:graphic>
          <a:graphicData uri="http://schemas.openxmlformats.org/presentationml/2006/ole">
            <mc:AlternateContent xmlns:mc="http://schemas.openxmlformats.org/markup-compatibility/2006">
              <mc:Choice xmlns:v="urn:schemas-microsoft-com:vml" Requires="v">
                <p:oleObj spid="_x0000_s49208" name="Equation" r:id="rId8" imgW="2628900" imgH="863600" progId="Equation.DSMT4">
                  <p:embed/>
                </p:oleObj>
              </mc:Choice>
              <mc:Fallback>
                <p:oleObj name="Equation" r:id="rId8" imgW="2628900" imgH="863600" progId="Equation.DSMT4">
                  <p:embed/>
                  <p:pic>
                    <p:nvPicPr>
                      <p:cNvPr id="0"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3933825"/>
                        <a:ext cx="4953000" cy="164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90" name="Text Box 34"/>
          <p:cNvSpPr txBox="1">
            <a:spLocks noChangeArrowheads="1"/>
          </p:cNvSpPr>
          <p:nvPr/>
        </p:nvSpPr>
        <p:spPr bwMode="auto">
          <a:xfrm>
            <a:off x="1692275" y="2655888"/>
            <a:ext cx="488950" cy="457200"/>
          </a:xfrm>
          <a:prstGeom prst="rect">
            <a:avLst/>
          </a:prstGeom>
          <a:noFill/>
          <a:ln w="9525">
            <a:noFill/>
            <a:miter lim="800000"/>
            <a:headEnd/>
            <a:tailEnd/>
          </a:ln>
          <a:effectLst/>
        </p:spPr>
        <p:txBody>
          <a:bodyPr wrap="none">
            <a:spAutoFit/>
          </a:bodyPr>
          <a:lstStyle/>
          <a:p>
            <a:pPr>
              <a:defRPr/>
            </a:pPr>
            <a:r>
              <a:rPr kumimoji="0" lang="zh-CN" altLang="en-US">
                <a:solidFill>
                  <a:srgbClr val="000000"/>
                </a:solidFill>
                <a:effectLst>
                  <a:outerShdw blurRad="38100" dist="38100" dir="2700000" algn="tl">
                    <a:srgbClr val="C0C0C0"/>
                  </a:outerShdw>
                </a:effectLst>
                <a:latin typeface="Arial" charset="0"/>
              </a:rPr>
              <a:t>设</a:t>
            </a:r>
          </a:p>
        </p:txBody>
      </p:sp>
      <p:sp>
        <p:nvSpPr>
          <p:cNvPr id="70691" name="Text Box 35"/>
          <p:cNvSpPr txBox="1">
            <a:spLocks noChangeArrowheads="1"/>
          </p:cNvSpPr>
          <p:nvPr/>
        </p:nvSpPr>
        <p:spPr bwMode="auto">
          <a:xfrm>
            <a:off x="4356100" y="2655888"/>
            <a:ext cx="488950" cy="457200"/>
          </a:xfrm>
          <a:prstGeom prst="rect">
            <a:avLst/>
          </a:prstGeom>
          <a:noFill/>
          <a:ln w="9525">
            <a:noFill/>
            <a:miter lim="800000"/>
            <a:headEnd/>
            <a:tailEnd/>
          </a:ln>
          <a:effectLst/>
        </p:spPr>
        <p:txBody>
          <a:bodyPr wrap="none">
            <a:spAutoFit/>
          </a:bodyPr>
          <a:lstStyle/>
          <a:p>
            <a:pPr>
              <a:defRPr/>
            </a:pPr>
            <a:r>
              <a:rPr kumimoji="0" lang="zh-CN" altLang="en-US">
                <a:solidFill>
                  <a:srgbClr val="000000"/>
                </a:solidFill>
                <a:effectLst>
                  <a:outerShdw blurRad="38100" dist="38100" dir="2700000" algn="tl">
                    <a:srgbClr val="C0C0C0"/>
                  </a:outerShdw>
                </a:effectLst>
                <a:latin typeface="Arial" charset="0"/>
              </a:rPr>
              <a:t>且</a:t>
            </a:r>
          </a:p>
        </p:txBody>
      </p:sp>
      <p:graphicFrame>
        <p:nvGraphicFramePr>
          <p:cNvPr id="49157" name="Object 36"/>
          <p:cNvGraphicFramePr>
            <a:graphicFrameLocks noChangeAspect="1"/>
          </p:cNvGraphicFramePr>
          <p:nvPr/>
        </p:nvGraphicFramePr>
        <p:xfrm>
          <a:off x="5292725" y="2565400"/>
          <a:ext cx="1800225" cy="714375"/>
        </p:xfrm>
        <a:graphic>
          <a:graphicData uri="http://schemas.openxmlformats.org/presentationml/2006/ole">
            <mc:AlternateContent xmlns:mc="http://schemas.openxmlformats.org/markup-compatibility/2006">
              <mc:Choice xmlns:v="urn:schemas-microsoft-com:vml" Requires="v">
                <p:oleObj spid="_x0000_s49209" name="Equation" r:id="rId10" imgW="1054100" imgH="419100" progId="Equation.DSMT4">
                  <p:embed/>
                </p:oleObj>
              </mc:Choice>
              <mc:Fallback>
                <p:oleObj name="Equation" r:id="rId10" imgW="1054100" imgH="419100" progId="Equation.DSMT4">
                  <p:embed/>
                  <p:pic>
                    <p:nvPicPr>
                      <p:cNvPr id="0"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92725" y="2565400"/>
                        <a:ext cx="18002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96" name="Text Box 40"/>
          <p:cNvSpPr txBox="1">
            <a:spLocks noChangeArrowheads="1"/>
          </p:cNvSpPr>
          <p:nvPr/>
        </p:nvSpPr>
        <p:spPr bwMode="auto">
          <a:xfrm>
            <a:off x="1835150" y="1647825"/>
            <a:ext cx="793750" cy="457200"/>
          </a:xfrm>
          <a:prstGeom prst="rect">
            <a:avLst/>
          </a:prstGeom>
          <a:noFill/>
          <a:ln w="9525">
            <a:noFill/>
            <a:miter lim="800000"/>
            <a:headEnd/>
            <a:tailEnd/>
          </a:ln>
          <a:effectLst/>
        </p:spPr>
        <p:txBody>
          <a:bodyPr wrap="none">
            <a:spAutoFit/>
          </a:bodyPr>
          <a:lstStyle/>
          <a:p>
            <a:pPr>
              <a:defRPr/>
            </a:pPr>
            <a:r>
              <a:rPr kumimoji="0" lang="zh-CN" altLang="en-US">
                <a:solidFill>
                  <a:srgbClr val="000000"/>
                </a:solidFill>
                <a:effectLst>
                  <a:outerShdw blurRad="38100" dist="38100" dir="2700000" algn="tl">
                    <a:srgbClr val="C0C0C0"/>
                  </a:outerShdw>
                </a:effectLst>
                <a:latin typeface="Arial" charset="0"/>
              </a:rPr>
              <a:t>已知</a:t>
            </a:r>
          </a:p>
        </p:txBody>
      </p:sp>
    </p:spTree>
  </p:cSld>
  <p:clrMapOvr>
    <a:masterClrMapping/>
  </p:clrMapOvr>
  <p:transition>
    <p:comb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41"/>
          <p:cNvGraphicFramePr>
            <a:graphicFrameLocks noChangeAspect="1"/>
          </p:cNvGraphicFramePr>
          <p:nvPr/>
        </p:nvGraphicFramePr>
        <p:xfrm>
          <a:off x="3132138" y="2492375"/>
          <a:ext cx="1825625" cy="876300"/>
        </p:xfrm>
        <a:graphic>
          <a:graphicData uri="http://schemas.openxmlformats.org/presentationml/2006/ole">
            <mc:AlternateContent xmlns:mc="http://schemas.openxmlformats.org/markup-compatibility/2006">
              <mc:Choice xmlns:v="urn:schemas-microsoft-com:vml" Requires="v">
                <p:oleObj spid="_x0000_s50269" name="Equation" r:id="rId3" imgW="876300" imgH="419100" progId="Equation.DSMT4">
                  <p:embed/>
                </p:oleObj>
              </mc:Choice>
              <mc:Fallback>
                <p:oleObj name="Equation" r:id="rId3" imgW="876300" imgH="41910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492375"/>
                        <a:ext cx="18256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2" name="Text Box 42"/>
          <p:cNvSpPr txBox="1">
            <a:spLocks noChangeArrowheads="1"/>
          </p:cNvSpPr>
          <p:nvPr/>
        </p:nvSpPr>
        <p:spPr bwMode="auto">
          <a:xfrm>
            <a:off x="900113" y="2728913"/>
            <a:ext cx="1708150" cy="457200"/>
          </a:xfrm>
          <a:prstGeom prst="rect">
            <a:avLst/>
          </a:prstGeom>
          <a:noFill/>
          <a:ln w="9525">
            <a:noFill/>
            <a:miter lim="800000"/>
            <a:headEnd/>
            <a:tailEnd/>
          </a:ln>
          <a:effectLst/>
        </p:spPr>
        <p:txBody>
          <a:bodyPr wrap="none">
            <a:spAutoFit/>
          </a:bodyPr>
          <a:lstStyle/>
          <a:p>
            <a:pPr>
              <a:defRPr/>
            </a:pPr>
            <a:r>
              <a:rPr kumimoji="0" lang="zh-CN" altLang="en-US">
                <a:solidFill>
                  <a:schemeClr val="accent2"/>
                </a:solidFill>
                <a:effectLst>
                  <a:outerShdw blurRad="38100" dist="38100" dir="2700000" algn="tl">
                    <a:srgbClr val="C0C0C0"/>
                  </a:outerShdw>
                </a:effectLst>
                <a:latin typeface="Arial" charset="0"/>
              </a:rPr>
              <a:t>已经得到：</a:t>
            </a:r>
          </a:p>
        </p:txBody>
      </p:sp>
      <p:graphicFrame>
        <p:nvGraphicFramePr>
          <p:cNvPr id="50179" name="Object 43"/>
          <p:cNvGraphicFramePr>
            <a:graphicFrameLocks noChangeAspect="1"/>
          </p:cNvGraphicFramePr>
          <p:nvPr/>
        </p:nvGraphicFramePr>
        <p:xfrm>
          <a:off x="1979613" y="1412875"/>
          <a:ext cx="3684587" cy="800100"/>
        </p:xfrm>
        <a:graphic>
          <a:graphicData uri="http://schemas.openxmlformats.org/presentationml/2006/ole">
            <mc:AlternateContent xmlns:mc="http://schemas.openxmlformats.org/markup-compatibility/2006">
              <mc:Choice xmlns:v="urn:schemas-microsoft-com:vml" Requires="v">
                <p:oleObj spid="_x0000_s50270" name="Equation" r:id="rId5" imgW="1955800" imgH="419100" progId="Equation.DSMT4">
                  <p:embed/>
                </p:oleObj>
              </mc:Choice>
              <mc:Fallback>
                <p:oleObj name="Equation" r:id="rId5" imgW="1955800" imgH="4191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412875"/>
                        <a:ext cx="3684587"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4" name="Line 44"/>
          <p:cNvSpPr>
            <a:spLocks noChangeShapeType="1"/>
          </p:cNvSpPr>
          <p:nvPr/>
        </p:nvSpPr>
        <p:spPr bwMode="auto">
          <a:xfrm>
            <a:off x="2916238" y="2349500"/>
            <a:ext cx="2592387"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1725" name="Line 45"/>
          <p:cNvSpPr>
            <a:spLocks noChangeShapeType="1"/>
          </p:cNvSpPr>
          <p:nvPr/>
        </p:nvSpPr>
        <p:spPr bwMode="auto">
          <a:xfrm>
            <a:off x="2987675" y="3500438"/>
            <a:ext cx="2520950"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1726" name="Line 46"/>
          <p:cNvSpPr>
            <a:spLocks noChangeShapeType="1"/>
          </p:cNvSpPr>
          <p:nvPr/>
        </p:nvSpPr>
        <p:spPr bwMode="auto">
          <a:xfrm>
            <a:off x="6227763" y="1700213"/>
            <a:ext cx="0" cy="1873250"/>
          </a:xfrm>
          <a:prstGeom prst="line">
            <a:avLst/>
          </a:prstGeom>
          <a:noFill/>
          <a:ln w="9525">
            <a:solidFill>
              <a:srgbClr val="0033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1727" name="Text Box 47"/>
          <p:cNvSpPr txBox="1">
            <a:spLocks noChangeArrowheads="1"/>
          </p:cNvSpPr>
          <p:nvPr/>
        </p:nvSpPr>
        <p:spPr bwMode="auto">
          <a:xfrm>
            <a:off x="6567488" y="2205038"/>
            <a:ext cx="1403350" cy="457200"/>
          </a:xfrm>
          <a:prstGeom prst="rect">
            <a:avLst/>
          </a:prstGeom>
          <a:noFill/>
          <a:ln w="9525">
            <a:noFill/>
            <a:miter lim="800000"/>
            <a:headEnd/>
            <a:tailEnd/>
          </a:ln>
          <a:effectLst/>
        </p:spPr>
        <p:txBody>
          <a:bodyPr wrap="none">
            <a:spAutoFit/>
          </a:bodyPr>
          <a:lstStyle/>
          <a:p>
            <a:pPr>
              <a:defRPr/>
            </a:pPr>
            <a:r>
              <a:rPr lang="zh-CN" altLang="en-US">
                <a:solidFill>
                  <a:srgbClr val="BE2C14"/>
                </a:solidFill>
                <a:effectLst>
                  <a:outerShdw blurRad="38100" dist="38100" dir="2700000" algn="tl">
                    <a:srgbClr val="C0C0C0"/>
                  </a:outerShdw>
                </a:effectLst>
              </a:rPr>
              <a:t>二者比较</a:t>
            </a:r>
          </a:p>
        </p:txBody>
      </p:sp>
      <p:sp>
        <p:nvSpPr>
          <p:cNvPr id="71729" name="Rectangle 4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0180" name="Object 48"/>
          <p:cNvGraphicFramePr>
            <a:graphicFrameLocks noChangeAspect="1"/>
          </p:cNvGraphicFramePr>
          <p:nvPr/>
        </p:nvGraphicFramePr>
        <p:xfrm>
          <a:off x="3203575" y="4292600"/>
          <a:ext cx="2592388" cy="498475"/>
        </p:xfrm>
        <a:graphic>
          <a:graphicData uri="http://schemas.openxmlformats.org/presentationml/2006/ole">
            <mc:AlternateContent xmlns:mc="http://schemas.openxmlformats.org/markup-compatibility/2006">
              <mc:Choice xmlns:v="urn:schemas-microsoft-com:vml" Requires="v">
                <p:oleObj spid="_x0000_s50271" name="Equation" r:id="rId7" imgW="1193800" imgH="228600" progId="Equation.DSMT4">
                  <p:embed/>
                </p:oleObj>
              </mc:Choice>
              <mc:Fallback>
                <p:oleObj name="Equation" r:id="rId7" imgW="1193800" imgH="22860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292600"/>
                        <a:ext cx="25923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1" name="Rectangle 5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0181" name="Object 50"/>
          <p:cNvGraphicFramePr>
            <a:graphicFrameLocks noChangeAspect="1"/>
          </p:cNvGraphicFramePr>
          <p:nvPr/>
        </p:nvGraphicFramePr>
        <p:xfrm>
          <a:off x="3059113" y="4941888"/>
          <a:ext cx="3095625" cy="476250"/>
        </p:xfrm>
        <a:graphic>
          <a:graphicData uri="http://schemas.openxmlformats.org/presentationml/2006/ole">
            <mc:AlternateContent xmlns:mc="http://schemas.openxmlformats.org/markup-compatibility/2006">
              <mc:Choice xmlns:v="urn:schemas-microsoft-com:vml" Requires="v">
                <p:oleObj spid="_x0000_s50272" name="Equation" r:id="rId9" imgW="1485900" imgH="228600" progId="Equation.DSMT4">
                  <p:embed/>
                </p:oleObj>
              </mc:Choice>
              <mc:Fallback>
                <p:oleObj name="Equation" r:id="rId9" imgW="1485900" imgH="22860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941888"/>
                        <a:ext cx="30956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2" name="Text Box 52"/>
          <p:cNvSpPr txBox="1">
            <a:spLocks noChangeArrowheads="1"/>
          </p:cNvSpPr>
          <p:nvPr/>
        </p:nvSpPr>
        <p:spPr bwMode="auto">
          <a:xfrm>
            <a:off x="950913" y="4076700"/>
            <a:ext cx="1098550"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得到：</a:t>
            </a:r>
          </a:p>
        </p:txBody>
      </p:sp>
      <p:sp>
        <p:nvSpPr>
          <p:cNvPr id="71733" name="Text Box 53"/>
          <p:cNvSpPr txBox="1">
            <a:spLocks noChangeArrowheads="1"/>
          </p:cNvSpPr>
          <p:nvPr/>
        </p:nvSpPr>
        <p:spPr bwMode="auto">
          <a:xfrm>
            <a:off x="1116013" y="5516563"/>
            <a:ext cx="5746750"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其中            和          为关于       的多项式。</a:t>
            </a:r>
          </a:p>
        </p:txBody>
      </p:sp>
      <p:sp>
        <p:nvSpPr>
          <p:cNvPr id="71735" name="Rectangle 5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0182" name="Object 54"/>
          <p:cNvGraphicFramePr>
            <a:graphicFrameLocks noChangeAspect="1"/>
          </p:cNvGraphicFramePr>
          <p:nvPr/>
        </p:nvGraphicFramePr>
        <p:xfrm>
          <a:off x="1979613" y="5575300"/>
          <a:ext cx="709612" cy="422275"/>
        </p:xfrm>
        <a:graphic>
          <a:graphicData uri="http://schemas.openxmlformats.org/presentationml/2006/ole">
            <mc:AlternateContent xmlns:mc="http://schemas.openxmlformats.org/markup-compatibility/2006">
              <mc:Choice xmlns:v="urn:schemas-microsoft-com:vml" Requires="v">
                <p:oleObj spid="_x0000_s50273" name="Equation" r:id="rId11" imgW="342751" imgH="203112" progId="Equation.DSMT4">
                  <p:embed/>
                </p:oleObj>
              </mc:Choice>
              <mc:Fallback>
                <p:oleObj name="Equation" r:id="rId11" imgW="342751" imgH="203112"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5575300"/>
                        <a:ext cx="709612"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56"/>
          <p:cNvGraphicFramePr>
            <a:graphicFrameLocks noChangeAspect="1"/>
          </p:cNvGraphicFramePr>
          <p:nvPr/>
        </p:nvGraphicFramePr>
        <p:xfrm>
          <a:off x="3014663" y="5532438"/>
          <a:ext cx="793750" cy="463550"/>
        </p:xfrm>
        <a:graphic>
          <a:graphicData uri="http://schemas.openxmlformats.org/presentationml/2006/ole">
            <mc:AlternateContent xmlns:mc="http://schemas.openxmlformats.org/markup-compatibility/2006">
              <mc:Choice xmlns:v="urn:schemas-microsoft-com:vml" Requires="v">
                <p:oleObj spid="_x0000_s50274" name="Equation" r:id="rId13" imgW="393529" imgH="228501" progId="Equation.DSMT4">
                  <p:embed/>
                </p:oleObj>
              </mc:Choice>
              <mc:Fallback>
                <p:oleObj name="Equation" r:id="rId13" imgW="393529" imgH="228501"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14663" y="5532438"/>
                        <a:ext cx="7937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57"/>
          <p:cNvGraphicFramePr>
            <a:graphicFrameLocks noChangeAspect="1"/>
          </p:cNvGraphicFramePr>
          <p:nvPr/>
        </p:nvGraphicFramePr>
        <p:xfrm>
          <a:off x="4716463" y="5457825"/>
          <a:ext cx="503237" cy="447675"/>
        </p:xfrm>
        <a:graphic>
          <a:graphicData uri="http://schemas.openxmlformats.org/presentationml/2006/ole">
            <mc:AlternateContent xmlns:mc="http://schemas.openxmlformats.org/markup-compatibility/2006">
              <mc:Choice xmlns:v="urn:schemas-microsoft-com:vml" Requires="v">
                <p:oleObj spid="_x0000_s50275" name="Equation" r:id="rId15" imgW="215713" imgH="190335" progId="Equation.DSMT4">
                  <p:embed/>
                </p:oleObj>
              </mc:Choice>
              <mc:Fallback>
                <p:oleObj name="Equation" r:id="rId15" imgW="215713" imgH="190335" progId="Equation.DSMT4">
                  <p:embed/>
                  <p:pic>
                    <p:nvPicPr>
                      <p:cNvPr id="0"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16463" y="5457825"/>
                        <a:ext cx="503237"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mb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3" name="Text Box 9"/>
          <p:cNvSpPr txBox="1">
            <a:spLocks noChangeArrowheads="1"/>
          </p:cNvSpPr>
          <p:nvPr/>
        </p:nvSpPr>
        <p:spPr bwMode="auto">
          <a:xfrm>
            <a:off x="827088" y="1263650"/>
            <a:ext cx="6838950" cy="457200"/>
          </a:xfrm>
          <a:prstGeom prst="rect">
            <a:avLst/>
          </a:prstGeom>
          <a:noFill/>
          <a:ln w="9525">
            <a:noFill/>
            <a:miter lim="800000"/>
            <a:headEnd/>
            <a:tailEnd/>
          </a:ln>
          <a:effectLst/>
        </p:spPr>
        <p:txBody>
          <a:bodyPr>
            <a:spAutoFit/>
          </a:bodyPr>
          <a:lstStyle/>
          <a:p>
            <a:pPr>
              <a:defRPr/>
            </a:pPr>
            <a:r>
              <a:rPr kumimoji="0" lang="zh-CN" altLang="en-US">
                <a:solidFill>
                  <a:srgbClr val="0033CC"/>
                </a:solidFill>
                <a:effectLst>
                  <a:outerShdw blurRad="38100" dist="38100" dir="2700000" algn="tl">
                    <a:srgbClr val="C0C0C0"/>
                  </a:outerShdw>
                </a:effectLst>
                <a:latin typeface="Arial" charset="0"/>
              </a:rPr>
              <a:t>因此，实现无纹波最小拍控制的条件：</a:t>
            </a:r>
          </a:p>
        </p:txBody>
      </p:sp>
      <p:sp>
        <p:nvSpPr>
          <p:cNvPr id="72714" name="Text Box 10"/>
          <p:cNvSpPr txBox="1">
            <a:spLocks noChangeArrowheads="1"/>
          </p:cNvSpPr>
          <p:nvPr/>
        </p:nvSpPr>
        <p:spPr bwMode="auto">
          <a:xfrm>
            <a:off x="1331913" y="1916113"/>
            <a:ext cx="6985000" cy="3925887"/>
          </a:xfrm>
          <a:prstGeom prst="rect">
            <a:avLst/>
          </a:prstGeom>
          <a:noFill/>
          <a:ln w="9525">
            <a:noFill/>
            <a:miter lim="800000"/>
            <a:headEnd/>
            <a:tailEnd/>
          </a:ln>
          <a:effectLst/>
        </p:spPr>
        <p:txBody>
          <a:bodyPr>
            <a:spAutoFit/>
          </a:bodyPr>
          <a:lstStyle/>
          <a:p>
            <a:pPr>
              <a:lnSpc>
                <a:spcPct val="150000"/>
              </a:lnSpc>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1</a:t>
            </a:r>
            <a:r>
              <a:rPr kumimoji="0" lang="zh-CN" altLang="en-US">
                <a:solidFill>
                  <a:srgbClr val="000000"/>
                </a:solidFill>
                <a:effectLst>
                  <a:outerShdw blurRad="38100" dist="38100" dir="2700000" algn="tl">
                    <a:srgbClr val="C0C0C0"/>
                  </a:outerShdw>
                </a:effectLst>
                <a:latin typeface="Arial" charset="0"/>
              </a:rPr>
              <a:t>）被控对象至少含有</a:t>
            </a:r>
            <a:r>
              <a:rPr kumimoji="0" lang="en-US" altLang="zh-CN">
                <a:solidFill>
                  <a:srgbClr val="BE2C14"/>
                </a:solidFill>
                <a:effectLst>
                  <a:outerShdw blurRad="38100" dist="38100" dir="2700000" algn="tl">
                    <a:srgbClr val="C0C0C0"/>
                  </a:outerShdw>
                </a:effectLst>
                <a:latin typeface="Arial" charset="0"/>
              </a:rPr>
              <a:t>m-1</a:t>
            </a:r>
            <a:r>
              <a:rPr kumimoji="0" lang="zh-CN" altLang="en-US">
                <a:solidFill>
                  <a:srgbClr val="BE2C14"/>
                </a:solidFill>
                <a:effectLst>
                  <a:outerShdw blurRad="38100" dist="38100" dir="2700000" algn="tl">
                    <a:srgbClr val="C0C0C0"/>
                  </a:outerShdw>
                </a:effectLst>
                <a:latin typeface="Arial" charset="0"/>
              </a:rPr>
              <a:t>个积分环节；</a:t>
            </a:r>
          </a:p>
          <a:p>
            <a:pPr>
              <a:lnSpc>
                <a:spcPct val="150000"/>
              </a:lnSpc>
            </a:pPr>
            <a:endParaRPr kumimoji="0" lang="zh-CN" altLang="en-US">
              <a:solidFill>
                <a:srgbClr val="BE2C14"/>
              </a:solidFill>
              <a:effectLst>
                <a:outerShdw blurRad="38100" dist="38100" dir="2700000" algn="tl">
                  <a:srgbClr val="C0C0C0"/>
                </a:outerShdw>
              </a:effectLst>
              <a:latin typeface="Arial" charset="0"/>
            </a:endParaRPr>
          </a:p>
          <a:p>
            <a:pPr>
              <a:lnSpc>
                <a:spcPct val="150000"/>
              </a:lnSpc>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2</a:t>
            </a:r>
            <a:r>
              <a:rPr kumimoji="0" lang="zh-CN" altLang="en-US">
                <a:solidFill>
                  <a:srgbClr val="000000"/>
                </a:solidFill>
                <a:effectLst>
                  <a:outerShdw blurRad="38100" dist="38100" dir="2700000" algn="tl">
                    <a:srgbClr val="C0C0C0"/>
                  </a:outerShdw>
                </a:effectLst>
                <a:latin typeface="Arial" charset="0"/>
              </a:rPr>
              <a:t>）满足有纹波控制的</a:t>
            </a:r>
            <a:r>
              <a:rPr kumimoji="0" lang="zh-CN" altLang="en-US">
                <a:solidFill>
                  <a:srgbClr val="BE2C14"/>
                </a:solidFill>
                <a:effectLst>
                  <a:outerShdw blurRad="38100" dist="38100" dir="2700000" algn="tl">
                    <a:srgbClr val="C0C0C0"/>
                  </a:outerShdw>
                </a:effectLst>
                <a:latin typeface="Arial" charset="0"/>
              </a:rPr>
              <a:t>稳定性</a:t>
            </a:r>
            <a:r>
              <a:rPr kumimoji="0" lang="zh-CN" altLang="en-US">
                <a:solidFill>
                  <a:srgbClr val="000000"/>
                </a:solidFill>
                <a:effectLst>
                  <a:outerShdw blurRad="38100" dist="38100" dir="2700000" algn="tl">
                    <a:srgbClr val="C0C0C0"/>
                  </a:outerShdw>
                </a:effectLst>
                <a:latin typeface="Arial" charset="0"/>
              </a:rPr>
              <a:t>和控制器物理</a:t>
            </a:r>
            <a:r>
              <a:rPr kumimoji="0" lang="zh-CN" altLang="en-US">
                <a:solidFill>
                  <a:srgbClr val="BE2C14"/>
                </a:solidFill>
                <a:effectLst>
                  <a:outerShdw blurRad="38100" dist="38100" dir="2700000" algn="tl">
                    <a:srgbClr val="C0C0C0"/>
                  </a:outerShdw>
                </a:effectLst>
                <a:latin typeface="Arial" charset="0"/>
              </a:rPr>
              <a:t>可实</a:t>
            </a:r>
          </a:p>
          <a:p>
            <a:pPr>
              <a:lnSpc>
                <a:spcPct val="150000"/>
              </a:lnSpc>
            </a:pPr>
            <a:r>
              <a:rPr kumimoji="0" lang="zh-CN" altLang="en-US">
                <a:solidFill>
                  <a:srgbClr val="BE2C14"/>
                </a:solidFill>
                <a:effectLst>
                  <a:outerShdw blurRad="38100" dist="38100" dir="2700000" algn="tl">
                    <a:srgbClr val="C0C0C0"/>
                  </a:outerShdw>
                </a:effectLst>
                <a:latin typeface="Arial" charset="0"/>
              </a:rPr>
              <a:t>          现性</a:t>
            </a:r>
            <a:r>
              <a:rPr kumimoji="0" lang="zh-CN" altLang="en-US">
                <a:solidFill>
                  <a:srgbClr val="000000"/>
                </a:solidFill>
                <a:effectLst>
                  <a:outerShdw blurRad="38100" dist="38100" dir="2700000" algn="tl">
                    <a:srgbClr val="C0C0C0"/>
                  </a:outerShdw>
                </a:effectLst>
                <a:latin typeface="Arial" charset="0"/>
              </a:rPr>
              <a:t>的要求；</a:t>
            </a:r>
          </a:p>
          <a:p>
            <a:pPr>
              <a:lnSpc>
                <a:spcPct val="150000"/>
              </a:lnSpc>
            </a:pPr>
            <a:endParaRPr kumimoji="0" lang="zh-CN" altLang="en-US">
              <a:solidFill>
                <a:srgbClr val="000000"/>
              </a:solidFill>
              <a:effectLst>
                <a:outerShdw blurRad="38100" dist="38100" dir="2700000" algn="tl">
                  <a:srgbClr val="C0C0C0"/>
                </a:outerShdw>
              </a:effectLst>
              <a:latin typeface="Arial" charset="0"/>
            </a:endParaRPr>
          </a:p>
          <a:p>
            <a:pPr>
              <a:lnSpc>
                <a:spcPct val="150000"/>
              </a:lnSpc>
            </a:pPr>
            <a:r>
              <a:rPr kumimoji="0" lang="zh-CN" altLang="en-US">
                <a:solidFill>
                  <a:srgbClr val="000000"/>
                </a:solidFill>
                <a:effectLst>
                  <a:outerShdw blurRad="38100" dist="38100" dir="2700000" algn="tl">
                    <a:srgbClr val="C0C0C0"/>
                  </a:outerShdw>
                </a:effectLst>
                <a:latin typeface="Arial" charset="0"/>
              </a:rPr>
              <a:t>（</a:t>
            </a:r>
            <a:r>
              <a:rPr kumimoji="0" lang="en-US" altLang="zh-CN">
                <a:solidFill>
                  <a:srgbClr val="000000"/>
                </a:solidFill>
                <a:effectLst>
                  <a:outerShdw blurRad="38100" dist="38100" dir="2700000" algn="tl">
                    <a:srgbClr val="C0C0C0"/>
                  </a:outerShdw>
                </a:effectLst>
                <a:latin typeface="Arial" charset="0"/>
              </a:rPr>
              <a:t>3</a:t>
            </a:r>
            <a:r>
              <a:rPr kumimoji="0" lang="zh-CN" altLang="en-US">
                <a:solidFill>
                  <a:srgbClr val="000000"/>
                </a:solidFill>
                <a:effectLst>
                  <a:outerShdw blurRad="38100" dist="38100" dir="2700000" algn="tl">
                    <a:srgbClr val="C0C0C0"/>
                  </a:outerShdw>
                </a:effectLst>
                <a:latin typeface="Arial" charset="0"/>
              </a:rPr>
              <a:t>）闭环系统传递函数模型</a:t>
            </a:r>
            <a:r>
              <a:rPr kumimoji="0" lang="en-US" altLang="zh-CN">
                <a:solidFill>
                  <a:srgbClr val="000000"/>
                </a:solidFill>
                <a:effectLst>
                  <a:outerShdw blurRad="38100" dist="38100" dir="2700000" algn="tl">
                    <a:srgbClr val="C0C0C0"/>
                  </a:outerShdw>
                </a:effectLst>
                <a:latin typeface="Arial" charset="0"/>
              </a:rPr>
              <a:t>W</a:t>
            </a:r>
            <a:r>
              <a:rPr kumimoji="0" lang="en-US" altLang="zh-CN" baseline="-25000">
                <a:solidFill>
                  <a:srgbClr val="000000"/>
                </a:solidFill>
                <a:effectLst>
                  <a:outerShdw blurRad="38100" dist="38100" dir="2700000" algn="tl">
                    <a:srgbClr val="C0C0C0"/>
                  </a:outerShdw>
                </a:effectLst>
                <a:latin typeface="Arial" charset="0"/>
              </a:rPr>
              <a:t>B</a:t>
            </a:r>
            <a:r>
              <a:rPr kumimoji="0" lang="en-US" altLang="zh-CN">
                <a:solidFill>
                  <a:srgbClr val="000000"/>
                </a:solidFill>
                <a:effectLst>
                  <a:outerShdw blurRad="38100" dist="38100" dir="2700000" algn="tl">
                    <a:srgbClr val="C0C0C0"/>
                  </a:outerShdw>
                </a:effectLst>
                <a:latin typeface="Arial" charset="0"/>
              </a:rPr>
              <a:t>(z)</a:t>
            </a:r>
            <a:r>
              <a:rPr kumimoji="0" lang="zh-CN" altLang="en-US">
                <a:solidFill>
                  <a:srgbClr val="000000"/>
                </a:solidFill>
                <a:effectLst>
                  <a:outerShdw blurRad="38100" dist="38100" dir="2700000" algn="tl">
                    <a:srgbClr val="C0C0C0"/>
                  </a:outerShdw>
                </a:effectLst>
                <a:latin typeface="Arial" charset="0"/>
              </a:rPr>
              <a:t>包含对象</a:t>
            </a:r>
            <a:r>
              <a:rPr kumimoji="0" lang="en-US" altLang="zh-CN">
                <a:solidFill>
                  <a:srgbClr val="000000"/>
                </a:solidFill>
                <a:effectLst>
                  <a:outerShdw blurRad="38100" dist="38100" dir="2700000" algn="tl">
                    <a:srgbClr val="C0C0C0"/>
                  </a:outerShdw>
                </a:effectLst>
                <a:latin typeface="Arial" charset="0"/>
              </a:rPr>
              <a:t>W(z)</a:t>
            </a:r>
          </a:p>
          <a:p>
            <a:pPr>
              <a:lnSpc>
                <a:spcPct val="150000"/>
              </a:lnSpc>
            </a:pPr>
            <a:r>
              <a:rPr kumimoji="0" lang="en-US" altLang="zh-CN">
                <a:solidFill>
                  <a:srgbClr val="000000"/>
                </a:solidFill>
                <a:effectLst>
                  <a:outerShdw blurRad="38100" dist="38100" dir="2700000" algn="tl">
                    <a:srgbClr val="C0C0C0"/>
                  </a:outerShdw>
                </a:effectLst>
                <a:latin typeface="Arial" charset="0"/>
              </a:rPr>
              <a:t>          </a:t>
            </a:r>
            <a:r>
              <a:rPr kumimoji="0" lang="zh-CN" altLang="en-US">
                <a:solidFill>
                  <a:srgbClr val="BE2C14"/>
                </a:solidFill>
                <a:effectLst>
                  <a:outerShdw blurRad="38100" dist="38100" dir="2700000" algn="tl">
                    <a:srgbClr val="C0C0C0"/>
                  </a:outerShdw>
                </a:effectLst>
                <a:latin typeface="Arial" charset="0"/>
              </a:rPr>
              <a:t>所有的零点。</a:t>
            </a:r>
          </a:p>
        </p:txBody>
      </p:sp>
      <p:graphicFrame>
        <p:nvGraphicFramePr>
          <p:cNvPr id="51202" name="Object 11"/>
          <p:cNvGraphicFramePr>
            <a:graphicFrameLocks noChangeAspect="1"/>
          </p:cNvGraphicFramePr>
          <p:nvPr/>
        </p:nvGraphicFramePr>
        <p:xfrm>
          <a:off x="4284663" y="5589588"/>
          <a:ext cx="1943100" cy="373062"/>
        </p:xfrm>
        <a:graphic>
          <a:graphicData uri="http://schemas.openxmlformats.org/presentationml/2006/ole">
            <mc:AlternateContent xmlns:mc="http://schemas.openxmlformats.org/markup-compatibility/2006">
              <mc:Choice xmlns:v="urn:schemas-microsoft-com:vml" Requires="v">
                <p:oleObj spid="_x0000_s51241" name="Equation" r:id="rId3" imgW="1193800" imgH="228600" progId="Equation.DSMT4">
                  <p:embed/>
                </p:oleObj>
              </mc:Choice>
              <mc:Fallback>
                <p:oleObj name="Equation" r:id="rId3" imgW="1193800" imgH="228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5589588"/>
                        <a:ext cx="1943100"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12"/>
          <p:cNvGraphicFramePr>
            <a:graphicFrameLocks noChangeAspect="1"/>
          </p:cNvGraphicFramePr>
          <p:nvPr/>
        </p:nvGraphicFramePr>
        <p:xfrm>
          <a:off x="4211638" y="2492375"/>
          <a:ext cx="2305050" cy="354013"/>
        </p:xfrm>
        <a:graphic>
          <a:graphicData uri="http://schemas.openxmlformats.org/presentationml/2006/ole">
            <mc:AlternateContent xmlns:mc="http://schemas.openxmlformats.org/markup-compatibility/2006">
              <mc:Choice xmlns:v="urn:schemas-microsoft-com:vml" Requires="v">
                <p:oleObj spid="_x0000_s51242" name="Equation" r:id="rId5" imgW="1485900" imgH="228600" progId="Equation.DSMT4">
                  <p:embed/>
                </p:oleObj>
              </mc:Choice>
              <mc:Fallback>
                <p:oleObj name="Equation" r:id="rId5" imgW="1485900" imgH="2286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492375"/>
                        <a:ext cx="230505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13"/>
          <p:cNvGraphicFramePr>
            <a:graphicFrameLocks noChangeAspect="1"/>
          </p:cNvGraphicFramePr>
          <p:nvPr/>
        </p:nvGraphicFramePr>
        <p:xfrm>
          <a:off x="6516688" y="5516563"/>
          <a:ext cx="1152525" cy="549275"/>
        </p:xfrm>
        <a:graphic>
          <a:graphicData uri="http://schemas.openxmlformats.org/presentationml/2006/ole">
            <mc:AlternateContent xmlns:mc="http://schemas.openxmlformats.org/markup-compatibility/2006">
              <mc:Choice xmlns:v="urn:schemas-microsoft-com:vml" Requires="v">
                <p:oleObj spid="_x0000_s51243" name="Equation" r:id="rId7" imgW="876300" imgH="419100" progId="Equation.DSMT4">
                  <p:embed/>
                </p:oleObj>
              </mc:Choice>
              <mc:Fallback>
                <p:oleObj name="Equation" r:id="rId7" imgW="876300" imgH="4191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688" y="5516563"/>
                        <a:ext cx="11525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69" name="Text Box 41"/>
          <p:cNvSpPr txBox="1">
            <a:spLocks noChangeArrowheads="1"/>
          </p:cNvSpPr>
          <p:nvPr/>
        </p:nvSpPr>
        <p:spPr bwMode="auto">
          <a:xfrm>
            <a:off x="611188" y="1196975"/>
            <a:ext cx="7489825" cy="1735138"/>
          </a:xfrm>
          <a:prstGeom prst="rect">
            <a:avLst/>
          </a:prstGeom>
          <a:noFill/>
          <a:ln w="9525">
            <a:noFill/>
            <a:miter lim="800000"/>
            <a:headEnd/>
            <a:tailEnd/>
          </a:ln>
          <a:effectLst/>
        </p:spPr>
        <p:txBody>
          <a:bodyPr>
            <a:spAutoFit/>
          </a:bodyPr>
          <a:lstStyle/>
          <a:p>
            <a:pPr>
              <a:lnSpc>
                <a:spcPct val="15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假设广义对象 中有</a:t>
            </a:r>
            <a:r>
              <a:rPr lang="en-US" altLang="zh-CN">
                <a:solidFill>
                  <a:srgbClr val="0033CC"/>
                </a:solidFill>
                <a:effectLst>
                  <a:outerShdw blurRad="38100" dist="38100" dir="2700000" algn="tl">
                    <a:srgbClr val="C0C0C0"/>
                  </a:outerShdw>
                </a:effectLst>
              </a:rPr>
              <a:t>p</a:t>
            </a:r>
            <a:r>
              <a:rPr lang="zh-CN" altLang="en-US">
                <a:solidFill>
                  <a:srgbClr val="0033CC"/>
                </a:solidFill>
                <a:effectLst>
                  <a:outerShdw blurRad="38100" dist="38100" dir="2700000" algn="tl">
                    <a:srgbClr val="C0C0C0"/>
                  </a:outerShdw>
                </a:effectLst>
              </a:rPr>
              <a:t>个不稳定的极点</a:t>
            </a:r>
            <a:r>
              <a:rPr lang="zh-CN" altLang="en-US">
                <a:effectLst>
                  <a:outerShdw blurRad="38100" dist="38100" dir="2700000" algn="tl">
                    <a:srgbClr val="C0C0C0"/>
                  </a:outerShdw>
                </a:effectLst>
              </a:rPr>
              <a:t>，</a:t>
            </a:r>
            <a:r>
              <a:rPr lang="en-US" altLang="zh-CN">
                <a:solidFill>
                  <a:srgbClr val="BE2C14"/>
                </a:solidFill>
                <a:effectLst>
                  <a:outerShdw blurRad="38100" dist="38100" dir="2700000" algn="tl">
                    <a:srgbClr val="C0C0C0"/>
                  </a:outerShdw>
                </a:effectLst>
              </a:rPr>
              <a:t>n</a:t>
            </a:r>
            <a:r>
              <a:rPr lang="zh-CN" altLang="en-US">
                <a:solidFill>
                  <a:srgbClr val="BE2C14"/>
                </a:solidFill>
                <a:effectLst>
                  <a:outerShdw blurRad="38100" dist="38100" dir="2700000" algn="tl">
                    <a:srgbClr val="C0C0C0"/>
                  </a:outerShdw>
                </a:effectLst>
              </a:rPr>
              <a:t>个零点</a:t>
            </a:r>
            <a:r>
              <a:rPr lang="zh-CN" altLang="en-US">
                <a:effectLst>
                  <a:outerShdw blurRad="38100" dist="38100" dir="2700000" algn="tl">
                    <a:srgbClr val="C0C0C0"/>
                  </a:outerShdw>
                </a:effectLst>
              </a:rPr>
              <a:t>，</a:t>
            </a:r>
            <a:r>
              <a:rPr lang="zh-CN" altLang="en-US">
                <a:solidFill>
                  <a:srgbClr val="0033CC"/>
                </a:solidFill>
                <a:effectLst>
                  <a:outerShdw blurRad="38100" dist="38100" dir="2700000" algn="tl">
                    <a:srgbClr val="C0C0C0"/>
                  </a:outerShdw>
                </a:effectLst>
              </a:rPr>
              <a:t>纯滞后时间为</a:t>
            </a:r>
            <a:r>
              <a:rPr lang="en-US" altLang="zh-CN">
                <a:solidFill>
                  <a:srgbClr val="0033CC"/>
                </a:solidFill>
                <a:effectLst>
                  <a:outerShdw blurRad="38100" dist="38100" dir="2700000" algn="tl">
                    <a:srgbClr val="C0C0C0"/>
                  </a:outerShdw>
                </a:effectLst>
              </a:rPr>
              <a:t>L</a:t>
            </a:r>
            <a:r>
              <a:rPr lang="zh-CN" altLang="en-US">
                <a:effectLst>
                  <a:outerShdw blurRad="38100" dist="38100" dir="2700000" algn="tl">
                    <a:srgbClr val="C0C0C0"/>
                  </a:outerShdw>
                </a:effectLst>
              </a:rPr>
              <a:t>，则系统闭环脉冲传递函数</a:t>
            </a:r>
            <a:r>
              <a:rPr lang="en-US" altLang="zh-CN">
                <a:effectLst>
                  <a:outerShdw blurRad="38100" dist="38100" dir="2700000" algn="tl">
                    <a:srgbClr val="C0C0C0"/>
                  </a:outerShdw>
                </a:effectLst>
              </a:rPr>
              <a:t>W</a:t>
            </a:r>
            <a:r>
              <a:rPr lang="en-US" altLang="zh-CN" baseline="-25000">
                <a:effectLst>
                  <a:outerShdw blurRad="38100" dist="38100" dir="2700000" algn="tl">
                    <a:srgbClr val="C0C0C0"/>
                  </a:outerShdw>
                </a:effectLst>
              </a:rPr>
              <a:t>B</a:t>
            </a:r>
            <a:r>
              <a:rPr lang="en-US" altLang="zh-CN">
                <a:effectLst>
                  <a:outerShdw blurRad="38100" dist="38100" dir="2700000" algn="tl">
                    <a:srgbClr val="C0C0C0"/>
                  </a:outerShdw>
                </a:effectLst>
              </a:rPr>
              <a:t>(z) </a:t>
            </a:r>
            <a:r>
              <a:rPr lang="zh-CN" altLang="en-US">
                <a:effectLst>
                  <a:outerShdw blurRad="38100" dist="38100" dir="2700000" algn="tl">
                    <a:srgbClr val="C0C0C0"/>
                  </a:outerShdw>
                </a:effectLst>
              </a:rPr>
              <a:t>的一般形式为</a:t>
            </a:r>
            <a:r>
              <a:rPr lang="en-US" altLang="zh-CN">
                <a:effectLst>
                  <a:outerShdw blurRad="38100" dist="38100" dir="2700000" algn="tl">
                    <a:srgbClr val="C0C0C0"/>
                  </a:outerShdw>
                </a:effectLst>
              </a:rPr>
              <a:t>:</a:t>
            </a:r>
          </a:p>
        </p:txBody>
      </p:sp>
      <p:sp>
        <p:nvSpPr>
          <p:cNvPr id="73770" name="Rectangle 4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2226" name="Object 43"/>
          <p:cNvGraphicFramePr>
            <a:graphicFrameLocks noChangeAspect="1"/>
          </p:cNvGraphicFramePr>
          <p:nvPr/>
        </p:nvGraphicFramePr>
        <p:xfrm>
          <a:off x="612775" y="3141663"/>
          <a:ext cx="5046663" cy="536575"/>
        </p:xfrm>
        <a:graphic>
          <a:graphicData uri="http://schemas.openxmlformats.org/presentationml/2006/ole">
            <mc:AlternateContent xmlns:mc="http://schemas.openxmlformats.org/markup-compatibility/2006">
              <mc:Choice xmlns:v="urn:schemas-microsoft-com:vml" Requires="v">
                <p:oleObj spid="_x0000_s52252" name="Equation" r:id="rId3" imgW="2235200" imgH="241300" progId="Equation.DSMT4">
                  <p:embed/>
                </p:oleObj>
              </mc:Choice>
              <mc:Fallback>
                <p:oleObj name="Equation" r:id="rId3" imgW="2235200" imgH="2413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3141663"/>
                        <a:ext cx="504666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44"/>
          <p:cNvGraphicFramePr>
            <a:graphicFrameLocks noChangeAspect="1"/>
          </p:cNvGraphicFramePr>
          <p:nvPr/>
        </p:nvGraphicFramePr>
        <p:xfrm>
          <a:off x="1116013" y="4221163"/>
          <a:ext cx="7464425" cy="571500"/>
        </p:xfrm>
        <a:graphic>
          <a:graphicData uri="http://schemas.openxmlformats.org/presentationml/2006/ole">
            <mc:AlternateContent xmlns:mc="http://schemas.openxmlformats.org/markup-compatibility/2006">
              <mc:Choice xmlns:v="urn:schemas-microsoft-com:vml" Requires="v">
                <p:oleObj spid="_x0000_s52253" name="Equation" r:id="rId5" imgW="3352800" imgH="254000" progId="Equation.DSMT4">
                  <p:embed/>
                </p:oleObj>
              </mc:Choice>
              <mc:Fallback>
                <p:oleObj name="Equation" r:id="rId5" imgW="3352800" imgH="2540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221163"/>
                        <a:ext cx="7464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73" name="Line 45"/>
          <p:cNvSpPr>
            <a:spLocks noChangeShapeType="1"/>
          </p:cNvSpPr>
          <p:nvPr/>
        </p:nvSpPr>
        <p:spPr bwMode="auto">
          <a:xfrm>
            <a:off x="1979613" y="3716338"/>
            <a:ext cx="3529012"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74" name="Text Box 46"/>
          <p:cNvSpPr txBox="1">
            <a:spLocks noChangeArrowheads="1"/>
          </p:cNvSpPr>
          <p:nvPr/>
        </p:nvSpPr>
        <p:spPr bwMode="auto">
          <a:xfrm>
            <a:off x="2247900" y="3722688"/>
            <a:ext cx="2025650" cy="366712"/>
          </a:xfrm>
          <a:prstGeom prst="rect">
            <a:avLst/>
          </a:prstGeom>
          <a:noFill/>
          <a:ln w="9525">
            <a:noFill/>
            <a:miter lim="800000"/>
            <a:headEnd/>
            <a:tailEnd/>
          </a:ln>
          <a:effectLst/>
        </p:spPr>
        <p:txBody>
          <a:bodyPr wrap="none">
            <a:spAutoFit/>
          </a:bodyPr>
          <a:lstStyle/>
          <a:p>
            <a:pPr>
              <a:defRPr/>
            </a:pPr>
            <a:r>
              <a:rPr lang="zh-CN" altLang="en-US" sz="1800">
                <a:solidFill>
                  <a:srgbClr val="0033CC"/>
                </a:solidFill>
                <a:effectLst>
                  <a:outerShdw blurRad="38100" dist="38100" dir="2700000" algn="tl">
                    <a:srgbClr val="C0C0C0"/>
                  </a:outerShdw>
                </a:effectLst>
              </a:rPr>
              <a:t>输入典型函数决定</a:t>
            </a:r>
          </a:p>
        </p:txBody>
      </p:sp>
      <p:sp>
        <p:nvSpPr>
          <p:cNvPr id="73775" name="Line 47"/>
          <p:cNvSpPr>
            <a:spLocks noChangeShapeType="1"/>
          </p:cNvSpPr>
          <p:nvPr/>
        </p:nvSpPr>
        <p:spPr bwMode="auto">
          <a:xfrm>
            <a:off x="1128713" y="4797425"/>
            <a:ext cx="3743325" cy="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76" name="Text Box 48"/>
          <p:cNvSpPr txBox="1">
            <a:spLocks noChangeArrowheads="1"/>
          </p:cNvSpPr>
          <p:nvPr/>
        </p:nvSpPr>
        <p:spPr bwMode="auto">
          <a:xfrm>
            <a:off x="1395413" y="4818063"/>
            <a:ext cx="3175000" cy="366712"/>
          </a:xfrm>
          <a:prstGeom prst="rect">
            <a:avLst/>
          </a:prstGeom>
          <a:noFill/>
          <a:ln w="9525">
            <a:noFill/>
            <a:miter lim="800000"/>
            <a:headEnd/>
            <a:tailEnd/>
          </a:ln>
          <a:effectLst/>
        </p:spPr>
        <p:txBody>
          <a:bodyPr wrap="none">
            <a:spAutoFit/>
          </a:bodyPr>
          <a:lstStyle/>
          <a:p>
            <a:pPr>
              <a:defRPr/>
            </a:pPr>
            <a:r>
              <a:rPr lang="zh-CN" altLang="en-US" sz="1800">
                <a:solidFill>
                  <a:srgbClr val="BE2C14"/>
                </a:solidFill>
                <a:effectLst>
                  <a:outerShdw blurRad="38100" dist="38100" dir="2700000" algn="tl">
                    <a:srgbClr val="C0C0C0"/>
                  </a:outerShdw>
                </a:effectLst>
              </a:rPr>
              <a:t>对象不稳定的极点个数 </a:t>
            </a:r>
            <a:r>
              <a:rPr lang="en-US" altLang="zh-CN" sz="1800" i="1">
                <a:solidFill>
                  <a:srgbClr val="BE2C14"/>
                </a:solidFill>
                <a:effectLst>
                  <a:outerShdw blurRad="38100" dist="38100" dir="2700000" algn="tl">
                    <a:srgbClr val="C0C0C0"/>
                  </a:outerShdw>
                </a:effectLst>
              </a:rPr>
              <a:t>p </a:t>
            </a:r>
            <a:r>
              <a:rPr lang="zh-CN" altLang="en-US" sz="1800">
                <a:solidFill>
                  <a:srgbClr val="BE2C14"/>
                </a:solidFill>
                <a:effectLst>
                  <a:outerShdw blurRad="38100" dist="38100" dir="2700000" algn="tl">
                    <a:srgbClr val="C0C0C0"/>
                  </a:outerShdw>
                </a:effectLst>
              </a:rPr>
              <a:t>决定</a:t>
            </a:r>
          </a:p>
        </p:txBody>
      </p:sp>
      <p:sp>
        <p:nvSpPr>
          <p:cNvPr id="73777" name="Line 49"/>
          <p:cNvSpPr>
            <a:spLocks noChangeShapeType="1"/>
          </p:cNvSpPr>
          <p:nvPr/>
        </p:nvSpPr>
        <p:spPr bwMode="auto">
          <a:xfrm>
            <a:off x="5076825" y="4797425"/>
            <a:ext cx="2808288"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78" name="Text Box 50"/>
          <p:cNvSpPr txBox="1">
            <a:spLocks noChangeArrowheads="1"/>
          </p:cNvSpPr>
          <p:nvPr/>
        </p:nvSpPr>
        <p:spPr bwMode="auto">
          <a:xfrm>
            <a:off x="5003800" y="4719638"/>
            <a:ext cx="2638425" cy="457200"/>
          </a:xfrm>
          <a:prstGeom prst="rect">
            <a:avLst/>
          </a:prstGeom>
          <a:noFill/>
          <a:ln w="9525">
            <a:noFill/>
            <a:miter lim="800000"/>
            <a:headEnd/>
            <a:tailEnd/>
          </a:ln>
          <a:effectLst/>
        </p:spPr>
        <p:txBody>
          <a:bodyPr wrap="none">
            <a:spAutoFit/>
          </a:bodyPr>
          <a:lstStyle/>
          <a:p>
            <a:pPr>
              <a:defRPr/>
            </a:pPr>
            <a:r>
              <a:rPr lang="zh-CN" altLang="en-US" sz="1800">
                <a:solidFill>
                  <a:srgbClr val="1E86B4"/>
                </a:solidFill>
                <a:effectLst>
                  <a:outerShdw blurRad="38100" dist="38100" dir="2700000" algn="tl">
                    <a:srgbClr val="C0C0C0"/>
                  </a:outerShdw>
                </a:effectLst>
              </a:rPr>
              <a:t>对象</a:t>
            </a:r>
            <a:r>
              <a:rPr lang="zh-CN" altLang="en-US">
                <a:solidFill>
                  <a:srgbClr val="BE2C14"/>
                </a:solidFill>
                <a:effectLst>
                  <a:outerShdw blurRad="38100" dist="38100" dir="2700000" algn="tl">
                    <a:srgbClr val="C0C0C0"/>
                  </a:outerShdw>
                </a:effectLst>
              </a:rPr>
              <a:t>所有</a:t>
            </a:r>
            <a:r>
              <a:rPr lang="zh-CN" altLang="en-US" sz="1800">
                <a:solidFill>
                  <a:srgbClr val="1E86B4"/>
                </a:solidFill>
                <a:effectLst>
                  <a:outerShdw blurRad="38100" dist="38100" dir="2700000" algn="tl">
                    <a:srgbClr val="C0C0C0"/>
                  </a:outerShdw>
                </a:effectLst>
              </a:rPr>
              <a:t>的零点因子式</a:t>
            </a:r>
          </a:p>
        </p:txBody>
      </p:sp>
      <p:sp>
        <p:nvSpPr>
          <p:cNvPr id="73779" name="Line 51"/>
          <p:cNvSpPr>
            <a:spLocks noChangeShapeType="1"/>
          </p:cNvSpPr>
          <p:nvPr/>
        </p:nvSpPr>
        <p:spPr bwMode="auto">
          <a:xfrm>
            <a:off x="8101013" y="4797425"/>
            <a:ext cx="574675"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0" name="Text Box 52"/>
          <p:cNvSpPr txBox="1">
            <a:spLocks noChangeArrowheads="1"/>
          </p:cNvSpPr>
          <p:nvPr/>
        </p:nvSpPr>
        <p:spPr bwMode="auto">
          <a:xfrm>
            <a:off x="6804025" y="5516563"/>
            <a:ext cx="1795463" cy="366712"/>
          </a:xfrm>
          <a:prstGeom prst="rect">
            <a:avLst/>
          </a:prstGeom>
          <a:noFill/>
          <a:ln w="9525">
            <a:noFill/>
            <a:miter lim="800000"/>
            <a:headEnd/>
            <a:tailEnd/>
          </a:ln>
          <a:effectLst/>
        </p:spPr>
        <p:txBody>
          <a:bodyPr wrap="none">
            <a:spAutoFit/>
          </a:bodyPr>
          <a:lstStyle/>
          <a:p>
            <a:pPr>
              <a:defRPr/>
            </a:pPr>
            <a:r>
              <a:rPr lang="zh-CN" altLang="en-US" sz="1800">
                <a:solidFill>
                  <a:srgbClr val="0033CC"/>
                </a:solidFill>
                <a:effectLst>
                  <a:outerShdw blurRad="38100" dist="38100" dir="2700000" algn="tl">
                    <a:srgbClr val="C0C0C0"/>
                  </a:outerShdw>
                </a:effectLst>
              </a:rPr>
              <a:t>对象纯滞后环节</a:t>
            </a:r>
          </a:p>
        </p:txBody>
      </p:sp>
      <p:sp>
        <p:nvSpPr>
          <p:cNvPr id="73781" name="Line 53"/>
          <p:cNvSpPr>
            <a:spLocks noChangeShapeType="1"/>
          </p:cNvSpPr>
          <p:nvPr/>
        </p:nvSpPr>
        <p:spPr bwMode="auto">
          <a:xfrm flipV="1">
            <a:off x="8027988" y="4868863"/>
            <a:ext cx="288925"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2" name="Line 54"/>
          <p:cNvSpPr>
            <a:spLocks noChangeShapeType="1"/>
          </p:cNvSpPr>
          <p:nvPr/>
        </p:nvSpPr>
        <p:spPr bwMode="auto">
          <a:xfrm flipH="1">
            <a:off x="3492500" y="2708275"/>
            <a:ext cx="503238" cy="433388"/>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3" name="Text Box 55"/>
          <p:cNvSpPr txBox="1">
            <a:spLocks noChangeArrowheads="1"/>
          </p:cNvSpPr>
          <p:nvPr/>
        </p:nvSpPr>
        <p:spPr bwMode="auto">
          <a:xfrm>
            <a:off x="4048125" y="2473325"/>
            <a:ext cx="1973263" cy="396875"/>
          </a:xfrm>
          <a:prstGeom prst="rect">
            <a:avLst/>
          </a:prstGeom>
          <a:noFill/>
          <a:ln w="9525">
            <a:noFill/>
            <a:miter lim="800000"/>
            <a:headEnd/>
            <a:tailEnd/>
          </a:ln>
          <a:effectLst/>
        </p:spPr>
        <p:txBody>
          <a:bodyPr wrap="none">
            <a:spAutoFit/>
          </a:bodyPr>
          <a:lstStyle/>
          <a:p>
            <a:pPr>
              <a:defRPr/>
            </a:pPr>
            <a:r>
              <a:rPr lang="zh-CN" altLang="en-US" sz="2000">
                <a:solidFill>
                  <a:srgbClr val="FF0000"/>
                </a:solidFill>
                <a:effectLst>
                  <a:outerShdw blurRad="38100" dist="38100" dir="2700000" algn="tl">
                    <a:srgbClr val="C0C0C0"/>
                  </a:outerShdw>
                </a:effectLst>
              </a:rPr>
              <a:t>稳态误差的要求</a:t>
            </a:r>
          </a:p>
        </p:txBody>
      </p:sp>
      <p:sp>
        <p:nvSpPr>
          <p:cNvPr id="73784" name="Line 56"/>
          <p:cNvSpPr>
            <a:spLocks noChangeShapeType="1"/>
          </p:cNvSpPr>
          <p:nvPr/>
        </p:nvSpPr>
        <p:spPr bwMode="auto">
          <a:xfrm flipV="1">
            <a:off x="2124075" y="5157788"/>
            <a:ext cx="792163"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5" name="Line 57"/>
          <p:cNvSpPr>
            <a:spLocks noChangeShapeType="1"/>
          </p:cNvSpPr>
          <p:nvPr/>
        </p:nvSpPr>
        <p:spPr bwMode="auto">
          <a:xfrm flipV="1">
            <a:off x="2124075" y="5157788"/>
            <a:ext cx="3455988" cy="6477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6" name="Text Box 58"/>
          <p:cNvSpPr txBox="1">
            <a:spLocks noChangeArrowheads="1"/>
          </p:cNvSpPr>
          <p:nvPr/>
        </p:nvSpPr>
        <p:spPr bwMode="auto">
          <a:xfrm>
            <a:off x="1258888" y="5949950"/>
            <a:ext cx="2740025" cy="396875"/>
          </a:xfrm>
          <a:prstGeom prst="rect">
            <a:avLst/>
          </a:prstGeom>
          <a:noFill/>
          <a:ln w="9525">
            <a:noFill/>
            <a:miter lim="800000"/>
            <a:headEnd/>
            <a:tailEnd/>
          </a:ln>
          <a:effectLst/>
        </p:spPr>
        <p:txBody>
          <a:bodyPr wrap="none">
            <a:spAutoFit/>
          </a:bodyPr>
          <a:lstStyle/>
          <a:p>
            <a:pPr>
              <a:defRPr/>
            </a:pPr>
            <a:r>
              <a:rPr lang="zh-CN" altLang="en-US" sz="2000">
                <a:solidFill>
                  <a:srgbClr val="FF0000"/>
                </a:solidFill>
                <a:effectLst>
                  <a:outerShdw blurRad="38100" dist="38100" dir="2700000" algn="tl">
                    <a:srgbClr val="C0C0C0"/>
                  </a:outerShdw>
                </a:effectLst>
              </a:rPr>
              <a:t>稳定性和无纹波的要求</a:t>
            </a:r>
          </a:p>
        </p:txBody>
      </p:sp>
      <p:sp>
        <p:nvSpPr>
          <p:cNvPr id="73787" name="Text Box 59"/>
          <p:cNvSpPr txBox="1">
            <a:spLocks noChangeArrowheads="1"/>
          </p:cNvSpPr>
          <p:nvPr/>
        </p:nvSpPr>
        <p:spPr bwMode="auto">
          <a:xfrm>
            <a:off x="6588125" y="3357563"/>
            <a:ext cx="1973263" cy="396875"/>
          </a:xfrm>
          <a:prstGeom prst="rect">
            <a:avLst/>
          </a:prstGeom>
          <a:noFill/>
          <a:ln w="9525">
            <a:noFill/>
            <a:miter lim="800000"/>
            <a:headEnd/>
            <a:tailEnd/>
          </a:ln>
          <a:effectLst/>
        </p:spPr>
        <p:txBody>
          <a:bodyPr wrap="none">
            <a:spAutoFit/>
          </a:bodyPr>
          <a:lstStyle/>
          <a:p>
            <a:pPr>
              <a:defRPr/>
            </a:pPr>
            <a:r>
              <a:rPr lang="zh-CN" altLang="en-US" sz="2000">
                <a:solidFill>
                  <a:srgbClr val="FF0000"/>
                </a:solidFill>
                <a:effectLst>
                  <a:outerShdw blurRad="38100" dist="38100" dir="2700000" algn="tl">
                    <a:srgbClr val="C0C0C0"/>
                  </a:outerShdw>
                </a:effectLst>
              </a:rPr>
              <a:t>可实现性的要求</a:t>
            </a:r>
          </a:p>
        </p:txBody>
      </p:sp>
      <p:sp>
        <p:nvSpPr>
          <p:cNvPr id="73788" name="Line 60"/>
          <p:cNvSpPr>
            <a:spLocks noChangeShapeType="1"/>
          </p:cNvSpPr>
          <p:nvPr/>
        </p:nvSpPr>
        <p:spPr bwMode="auto">
          <a:xfrm>
            <a:off x="7885113" y="3789363"/>
            <a:ext cx="358775" cy="503237"/>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3789" name="Line 61"/>
          <p:cNvSpPr>
            <a:spLocks noChangeShapeType="1"/>
          </p:cNvSpPr>
          <p:nvPr/>
        </p:nvSpPr>
        <p:spPr bwMode="auto">
          <a:xfrm>
            <a:off x="6300788" y="1773238"/>
            <a:ext cx="1150937"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hecke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7" name="Text Box 15"/>
          <p:cNvSpPr txBox="1">
            <a:spLocks noChangeArrowheads="1"/>
          </p:cNvSpPr>
          <p:nvPr/>
        </p:nvSpPr>
        <p:spPr bwMode="auto">
          <a:xfrm>
            <a:off x="827088" y="1196975"/>
            <a:ext cx="7221537" cy="457200"/>
          </a:xfrm>
          <a:prstGeom prst="rect">
            <a:avLst/>
          </a:prstGeom>
          <a:noFill/>
          <a:ln w="9525">
            <a:noFill/>
            <a:miter lim="800000"/>
            <a:headEnd/>
            <a:tailEnd/>
          </a:ln>
          <a:effectLst/>
        </p:spPr>
        <p:txBody>
          <a:bodyPr>
            <a:spAutoFit/>
          </a:bodyPr>
          <a:lstStyle/>
          <a:p>
            <a:pPr>
              <a:defRPr/>
            </a:pPr>
            <a:r>
              <a:rPr lang="zh-CN" altLang="en-US">
                <a:solidFill>
                  <a:srgbClr val="0033CC"/>
                </a:solidFill>
                <a:effectLst>
                  <a:outerShdw blurRad="38100" dist="38100" dir="2700000" algn="tl">
                    <a:srgbClr val="C0C0C0"/>
                  </a:outerShdw>
                </a:effectLst>
              </a:rPr>
              <a:t>系数</a:t>
            </a:r>
            <a:r>
              <a:rPr lang="en-US" altLang="zh-CN">
                <a:solidFill>
                  <a:srgbClr val="0033CC"/>
                </a:solidFill>
                <a:effectLst>
                  <a:outerShdw blurRad="38100" dist="38100" dir="2700000" algn="tl">
                    <a:srgbClr val="C0C0C0"/>
                  </a:outerShdw>
                </a:effectLst>
              </a:rPr>
              <a:t>f</a:t>
            </a:r>
            <a:r>
              <a:rPr lang="en-US" altLang="zh-CN" baseline="-25000">
                <a:solidFill>
                  <a:srgbClr val="0033CC"/>
                </a:solidFill>
                <a:effectLst>
                  <a:outerShdw blurRad="38100" dist="38100" dir="2700000" algn="tl">
                    <a:srgbClr val="C0C0C0"/>
                  </a:outerShdw>
                </a:effectLst>
              </a:rPr>
              <a:t>1</a:t>
            </a:r>
            <a:r>
              <a:rPr lang="en-US" altLang="zh-CN">
                <a:solidFill>
                  <a:srgbClr val="0033CC"/>
                </a:solidFill>
                <a:effectLst>
                  <a:outerShdw blurRad="38100" dist="38100" dir="2700000" algn="tl">
                    <a:srgbClr val="C0C0C0"/>
                  </a:outerShdw>
                </a:effectLst>
              </a:rPr>
              <a:t>~f</a:t>
            </a:r>
            <a:r>
              <a:rPr lang="en-US" altLang="zh-CN" baseline="-25000">
                <a:solidFill>
                  <a:srgbClr val="0033CC"/>
                </a:solidFill>
                <a:effectLst>
                  <a:outerShdw blurRad="38100" dist="38100" dir="2700000" algn="tl">
                    <a:srgbClr val="C0C0C0"/>
                  </a:outerShdw>
                </a:effectLst>
              </a:rPr>
              <a:t>m+p</a:t>
            </a:r>
            <a:r>
              <a:rPr lang="en-US" altLang="zh-CN">
                <a:solidFill>
                  <a:srgbClr val="0033CC"/>
                </a:solidFill>
                <a:effectLst>
                  <a:outerShdw blurRad="38100" dist="38100" dir="2700000" algn="tl">
                    <a:srgbClr val="C0C0C0"/>
                  </a:outerShdw>
                </a:effectLst>
              </a:rPr>
              <a:t> </a:t>
            </a:r>
            <a:r>
              <a:rPr lang="zh-CN" altLang="en-US">
                <a:solidFill>
                  <a:srgbClr val="0033CC"/>
                </a:solidFill>
                <a:effectLst>
                  <a:outerShdw blurRad="38100" dist="38100" dir="2700000" algn="tl">
                    <a:srgbClr val="C0C0C0"/>
                  </a:outerShdw>
                </a:effectLst>
              </a:rPr>
              <a:t>可由下列 </a:t>
            </a:r>
            <a:r>
              <a:rPr lang="en-US" altLang="zh-CN">
                <a:solidFill>
                  <a:srgbClr val="0033CC"/>
                </a:solidFill>
                <a:effectLst>
                  <a:outerShdw blurRad="38100" dist="38100" dir="2700000" algn="tl">
                    <a:srgbClr val="C0C0C0"/>
                  </a:outerShdw>
                </a:effectLst>
              </a:rPr>
              <a:t>m+p </a:t>
            </a:r>
            <a:r>
              <a:rPr lang="zh-CN" altLang="en-US">
                <a:solidFill>
                  <a:srgbClr val="0033CC"/>
                </a:solidFill>
                <a:effectLst>
                  <a:outerShdw blurRad="38100" dist="38100" dir="2700000" algn="tl">
                    <a:srgbClr val="C0C0C0"/>
                  </a:outerShdw>
                </a:effectLst>
              </a:rPr>
              <a:t>个方程联立求解得到：</a:t>
            </a:r>
          </a:p>
        </p:txBody>
      </p:sp>
      <p:sp>
        <p:nvSpPr>
          <p:cNvPr id="74768" name="Rectangle 16"/>
          <p:cNvSpPr>
            <a:spLocks noChangeArrowheads="1"/>
          </p:cNvSpPr>
          <p:nvPr/>
        </p:nvSpPr>
        <p:spPr bwMode="auto">
          <a:xfrm>
            <a:off x="0" y="22336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3250" name="Object 17"/>
          <p:cNvGraphicFramePr>
            <a:graphicFrameLocks noChangeAspect="1"/>
          </p:cNvGraphicFramePr>
          <p:nvPr/>
        </p:nvGraphicFramePr>
        <p:xfrm>
          <a:off x="1835150" y="1916113"/>
          <a:ext cx="2259013" cy="4608512"/>
        </p:xfrm>
        <a:graphic>
          <a:graphicData uri="http://schemas.openxmlformats.org/presentationml/2006/ole">
            <mc:AlternateContent xmlns:mc="http://schemas.openxmlformats.org/markup-compatibility/2006">
              <mc:Choice xmlns:v="urn:schemas-microsoft-com:vml" Requires="v">
                <p:oleObj spid="_x0000_s53289" name="Equation" r:id="rId3" imgW="1168400" imgH="2387600" progId="Equation.DSMT4">
                  <p:embed/>
                </p:oleObj>
              </mc:Choice>
              <mc:Fallback>
                <p:oleObj name="Equation" r:id="rId3" imgW="1168400" imgH="23876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916113"/>
                        <a:ext cx="2259013" cy="460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0" name="Rectangle 18"/>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3251" name="Object 19"/>
          <p:cNvGraphicFramePr>
            <a:graphicFrameLocks noChangeAspect="1"/>
          </p:cNvGraphicFramePr>
          <p:nvPr/>
        </p:nvGraphicFramePr>
        <p:xfrm>
          <a:off x="4716463" y="2997200"/>
          <a:ext cx="3168650" cy="468313"/>
        </p:xfrm>
        <a:graphic>
          <a:graphicData uri="http://schemas.openxmlformats.org/presentationml/2006/ole">
            <mc:AlternateContent xmlns:mc="http://schemas.openxmlformats.org/markup-compatibility/2006">
              <mc:Choice xmlns:v="urn:schemas-microsoft-com:vml" Requires="v">
                <p:oleObj spid="_x0000_s53290" name="Equation" r:id="rId5" imgW="1612900" imgH="241300" progId="Equation.DSMT4">
                  <p:embed/>
                </p:oleObj>
              </mc:Choice>
              <mc:Fallback>
                <p:oleObj name="Equation" r:id="rId5" imgW="1612900" imgH="2413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2997200"/>
                        <a:ext cx="31686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2" name="Line 20"/>
          <p:cNvSpPr>
            <a:spLocks noChangeShapeType="1"/>
          </p:cNvSpPr>
          <p:nvPr/>
        </p:nvSpPr>
        <p:spPr bwMode="auto">
          <a:xfrm>
            <a:off x="4500563" y="1989138"/>
            <a:ext cx="0" cy="2376487"/>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4773" name="Line 21"/>
          <p:cNvSpPr>
            <a:spLocks noChangeShapeType="1"/>
          </p:cNvSpPr>
          <p:nvPr/>
        </p:nvSpPr>
        <p:spPr bwMode="auto">
          <a:xfrm>
            <a:off x="4500563" y="4797425"/>
            <a:ext cx="0" cy="1655763"/>
          </a:xfrm>
          <a:prstGeom prst="line">
            <a:avLst/>
          </a:prstGeom>
          <a:noFill/>
          <a:ln w="9525">
            <a:solidFill>
              <a:srgbClr val="0033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4774" name="Rectangle 22"/>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3252" name="Object 23"/>
          <p:cNvGraphicFramePr>
            <a:graphicFrameLocks noChangeAspect="1"/>
          </p:cNvGraphicFramePr>
          <p:nvPr/>
        </p:nvGraphicFramePr>
        <p:xfrm>
          <a:off x="4787900" y="5157788"/>
          <a:ext cx="4032250" cy="1009650"/>
        </p:xfrm>
        <a:graphic>
          <a:graphicData uri="http://schemas.openxmlformats.org/presentationml/2006/ole">
            <mc:AlternateContent xmlns:mc="http://schemas.openxmlformats.org/markup-compatibility/2006">
              <mc:Choice xmlns:v="urn:schemas-microsoft-com:vml" Requires="v">
                <p:oleObj spid="_x0000_s53291" name="Equation" r:id="rId7" imgW="2057400" imgH="508000" progId="Equation.DSMT4">
                  <p:embed/>
                </p:oleObj>
              </mc:Choice>
              <mc:Fallback>
                <p:oleObj name="Equation" r:id="rId7" imgW="2057400" imgH="5080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5157788"/>
                        <a:ext cx="4032250"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9" name="Text Box 24"/>
          <p:cNvSpPr txBox="1">
            <a:spLocks noChangeArrowheads="1"/>
          </p:cNvSpPr>
          <p:nvPr/>
        </p:nvSpPr>
        <p:spPr bwMode="auto">
          <a:xfrm>
            <a:off x="4695825" y="4416425"/>
            <a:ext cx="184150" cy="396875"/>
          </a:xfrm>
          <a:prstGeom prst="rect">
            <a:avLst/>
          </a:prstGeom>
          <a:noFill/>
          <a:ln w="9525">
            <a:noFill/>
            <a:miter lim="800000"/>
            <a:headEnd/>
            <a:tailEnd/>
          </a:ln>
        </p:spPr>
        <p:txBody>
          <a:bodyPr wrap="none">
            <a:spAutoFit/>
          </a:bodyPr>
          <a:lstStyle/>
          <a:p>
            <a:endParaRPr lang="zh-CN" altLang="zh-CN" sz="2000" b="0"/>
          </a:p>
        </p:txBody>
      </p:sp>
      <p:sp>
        <p:nvSpPr>
          <p:cNvPr id="74777" name="Text Box 25"/>
          <p:cNvSpPr txBox="1">
            <a:spLocks noChangeArrowheads="1"/>
          </p:cNvSpPr>
          <p:nvPr/>
        </p:nvSpPr>
        <p:spPr bwMode="auto">
          <a:xfrm>
            <a:off x="4787900" y="4724400"/>
            <a:ext cx="3851275" cy="396875"/>
          </a:xfrm>
          <a:prstGeom prst="rect">
            <a:avLst/>
          </a:prstGeom>
          <a:noFill/>
          <a:ln w="9525">
            <a:noFill/>
            <a:miter lim="800000"/>
            <a:headEnd/>
            <a:tailEnd/>
          </a:ln>
          <a:effectLst/>
        </p:spPr>
        <p:txBody>
          <a:bodyPr wrap="none">
            <a:spAutoFit/>
          </a:bodyPr>
          <a:lstStyle/>
          <a:p>
            <a:pPr>
              <a:defRPr/>
            </a:pPr>
            <a:r>
              <a:rPr lang="en-US" altLang="zh-CN" sz="2000">
                <a:solidFill>
                  <a:srgbClr val="0033CC"/>
                </a:solidFill>
                <a:effectLst>
                  <a:outerShdw blurRad="38100" dist="38100" dir="2700000" algn="tl">
                    <a:srgbClr val="C0C0C0"/>
                  </a:outerShdw>
                </a:effectLst>
              </a:rPr>
              <a:t>1-W</a:t>
            </a:r>
            <a:r>
              <a:rPr lang="en-US" altLang="zh-CN" sz="2000" baseline="-25000">
                <a:solidFill>
                  <a:srgbClr val="0033CC"/>
                </a:solidFill>
                <a:effectLst>
                  <a:outerShdw blurRad="38100" dist="38100" dir="2700000" algn="tl">
                    <a:srgbClr val="C0C0C0"/>
                  </a:outerShdw>
                </a:effectLst>
              </a:rPr>
              <a:t>B</a:t>
            </a:r>
            <a:r>
              <a:rPr lang="en-US" altLang="zh-CN" sz="2000">
                <a:solidFill>
                  <a:srgbClr val="0033CC"/>
                </a:solidFill>
                <a:effectLst>
                  <a:outerShdw blurRad="38100" dist="38100" dir="2700000" algn="tl">
                    <a:srgbClr val="C0C0C0"/>
                  </a:outerShdw>
                </a:effectLst>
              </a:rPr>
              <a:t>(z)</a:t>
            </a:r>
            <a:r>
              <a:rPr lang="zh-CN" altLang="en-US" sz="2000">
                <a:solidFill>
                  <a:srgbClr val="0033CC"/>
                </a:solidFill>
                <a:effectLst>
                  <a:outerShdw blurRad="38100" dist="38100" dir="2700000" algn="tl">
                    <a:srgbClr val="C0C0C0"/>
                  </a:outerShdw>
                </a:effectLst>
              </a:rPr>
              <a:t>包含对象不稳定的极点：</a:t>
            </a:r>
          </a:p>
        </p:txBody>
      </p:sp>
    </p:spTree>
  </p:cSld>
  <p:clrMapOvr>
    <a:masterClrMapping/>
  </p:clrMapOvr>
  <p:transition>
    <p:checke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5" name="Rectangle 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75790"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75810" name="Rectangle 34"/>
          <p:cNvSpPr>
            <a:spLocks noChangeArrowheads="1"/>
          </p:cNvSpPr>
          <p:nvPr/>
        </p:nvSpPr>
        <p:spPr bwMode="auto">
          <a:xfrm>
            <a:off x="684213" y="0"/>
            <a:ext cx="5051425" cy="1143000"/>
          </a:xfrm>
          <a:prstGeom prst="rect">
            <a:avLst/>
          </a:prstGeom>
          <a:noFill/>
          <a:ln w="9525">
            <a:noFill/>
            <a:miter lim="800000"/>
            <a:headEnd/>
            <a:tailEnd/>
          </a:ln>
          <a:effectLst/>
        </p:spPr>
        <p:txBody>
          <a:bodyPr anchor="ctr"/>
          <a:lstStyle/>
          <a:p>
            <a:pPr>
              <a:defRPr/>
            </a:pPr>
            <a:r>
              <a:rPr lang="zh-CN" altLang="en-US" sz="4000">
                <a:solidFill>
                  <a:srgbClr val="FF0000"/>
                </a:solidFill>
                <a:effectLst>
                  <a:outerShdw blurRad="38100" dist="38100" dir="2700000" algn="tl">
                    <a:srgbClr val="C0C0C0"/>
                  </a:outerShdw>
                </a:effectLst>
              </a:rPr>
              <a:t>例题讲解</a:t>
            </a:r>
          </a:p>
        </p:txBody>
      </p:sp>
      <p:sp>
        <p:nvSpPr>
          <p:cNvPr id="54279" name="Rectangle 35"/>
          <p:cNvSpPr>
            <a:spLocks noChangeArrowheads="1"/>
          </p:cNvSpPr>
          <p:nvPr/>
        </p:nvSpPr>
        <p:spPr bwMode="auto">
          <a:xfrm>
            <a:off x="684213" y="1557338"/>
            <a:ext cx="7931150" cy="3810000"/>
          </a:xfrm>
          <a:prstGeom prst="rect">
            <a:avLst/>
          </a:prstGeom>
          <a:noFill/>
          <a:ln w="9525">
            <a:noFill/>
            <a:miter lim="800000"/>
            <a:headEnd/>
            <a:tailEnd/>
          </a:ln>
        </p:spPr>
        <p:txBody>
          <a:bodyPr/>
          <a:lstStyle/>
          <a:p>
            <a:pPr marL="342900" indent="-342900">
              <a:spcBef>
                <a:spcPct val="20000"/>
              </a:spcBef>
            </a:pPr>
            <a:r>
              <a:rPr lang="zh-CN" altLang="en-US">
                <a:solidFill>
                  <a:srgbClr val="FF0000"/>
                </a:solidFill>
              </a:rPr>
              <a:t>例</a:t>
            </a:r>
            <a:r>
              <a:rPr lang="en-US" altLang="zh-CN">
                <a:solidFill>
                  <a:srgbClr val="FF0000"/>
                </a:solidFill>
              </a:rPr>
              <a:t>5.5</a:t>
            </a:r>
            <a:r>
              <a:rPr lang="zh-CN" altLang="en-US">
                <a:solidFill>
                  <a:srgbClr val="FF0000"/>
                </a:solidFill>
              </a:rPr>
              <a:t>：</a:t>
            </a:r>
            <a:r>
              <a:rPr lang="zh-CN" altLang="en-US"/>
              <a:t>被控对象的传递函数</a:t>
            </a:r>
          </a:p>
          <a:p>
            <a:pPr marL="342900" indent="-342900">
              <a:lnSpc>
                <a:spcPct val="130000"/>
              </a:lnSpc>
              <a:spcBef>
                <a:spcPct val="20000"/>
              </a:spcBef>
            </a:pPr>
            <a:endParaRPr lang="zh-CN" altLang="en-US"/>
          </a:p>
          <a:p>
            <a:pPr marL="342900" indent="-342900">
              <a:lnSpc>
                <a:spcPct val="130000"/>
              </a:lnSpc>
              <a:spcBef>
                <a:spcPct val="20000"/>
              </a:spcBef>
            </a:pPr>
            <a:endParaRPr lang="zh-CN" altLang="en-US"/>
          </a:p>
          <a:p>
            <a:pPr marL="342900" indent="-342900">
              <a:lnSpc>
                <a:spcPct val="130000"/>
              </a:lnSpc>
              <a:spcBef>
                <a:spcPct val="20000"/>
              </a:spcBef>
            </a:pPr>
            <a:r>
              <a:rPr lang="zh-CN" altLang="en-US"/>
              <a:t>采样周期                    ，采用零阶保持器，试设计在单位</a:t>
            </a:r>
          </a:p>
          <a:p>
            <a:pPr marL="342900" indent="-342900">
              <a:lnSpc>
                <a:spcPct val="130000"/>
              </a:lnSpc>
              <a:spcBef>
                <a:spcPct val="20000"/>
              </a:spcBef>
            </a:pPr>
            <a:r>
              <a:rPr lang="zh-CN" altLang="en-US"/>
              <a:t>阶跃输入时的最小拍无纹波系统。</a:t>
            </a:r>
          </a:p>
          <a:p>
            <a:pPr marL="342900" indent="-342900">
              <a:lnSpc>
                <a:spcPct val="130000"/>
              </a:lnSpc>
              <a:spcBef>
                <a:spcPct val="20000"/>
              </a:spcBef>
            </a:pPr>
            <a:endParaRPr lang="en-US" altLang="zh-CN"/>
          </a:p>
        </p:txBody>
      </p:sp>
      <p:graphicFrame>
        <p:nvGraphicFramePr>
          <p:cNvPr id="54274" name="Object 37"/>
          <p:cNvGraphicFramePr>
            <a:graphicFrameLocks noChangeAspect="1"/>
          </p:cNvGraphicFramePr>
          <p:nvPr/>
        </p:nvGraphicFramePr>
        <p:xfrm>
          <a:off x="2898775" y="2205038"/>
          <a:ext cx="2719388" cy="742950"/>
        </p:xfrm>
        <a:graphic>
          <a:graphicData uri="http://schemas.openxmlformats.org/presentationml/2006/ole">
            <mc:AlternateContent xmlns:mc="http://schemas.openxmlformats.org/markup-compatibility/2006">
              <mc:Choice xmlns:v="urn:schemas-microsoft-com:vml" Requires="v">
                <p:oleObj spid="_x0000_s54300" name="Equation" r:id="rId3" imgW="1143000" imgH="419100" progId="Equation.DSMT4">
                  <p:embed/>
                </p:oleObj>
              </mc:Choice>
              <mc:Fallback>
                <p:oleObj name="Equation" r:id="rId3" imgW="1143000" imgH="4191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2205038"/>
                        <a:ext cx="2719388"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39"/>
          <p:cNvGraphicFramePr>
            <a:graphicFrameLocks noChangeAspect="1"/>
          </p:cNvGraphicFramePr>
          <p:nvPr/>
        </p:nvGraphicFramePr>
        <p:xfrm>
          <a:off x="2101850" y="3284538"/>
          <a:ext cx="1301750" cy="379412"/>
        </p:xfrm>
        <a:graphic>
          <a:graphicData uri="http://schemas.openxmlformats.org/presentationml/2006/ole">
            <mc:AlternateContent xmlns:mc="http://schemas.openxmlformats.org/markup-compatibility/2006">
              <mc:Choice xmlns:v="urn:schemas-microsoft-com:vml" Requires="v">
                <p:oleObj spid="_x0000_s54301" name="Equation" r:id="rId5" imgW="469696" imgH="152334" progId="Equation.DSMT4">
                  <p:embed/>
                </p:oleObj>
              </mc:Choice>
              <mc:Fallback>
                <p:oleObj name="Equation" r:id="rId5" imgW="469696" imgH="152334"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3284538"/>
                        <a:ext cx="1301750"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81"/>
          <p:cNvGraphicFramePr>
            <a:graphicFrameLocks noChangeAspect="1"/>
          </p:cNvGraphicFramePr>
          <p:nvPr/>
        </p:nvGraphicFramePr>
        <p:xfrm>
          <a:off x="1300163" y="2286000"/>
          <a:ext cx="6211887" cy="815975"/>
        </p:xfrm>
        <a:graphic>
          <a:graphicData uri="http://schemas.openxmlformats.org/presentationml/2006/ole">
            <mc:AlternateContent xmlns:mc="http://schemas.openxmlformats.org/markup-compatibility/2006">
              <mc:Choice xmlns:v="urn:schemas-microsoft-com:vml" Requires="v">
                <p:oleObj spid="_x0000_s3087" name="Equation" r:id="rId3" imgW="60496200" imgH="7948800" progId="Equation.DSMT4">
                  <p:embed/>
                </p:oleObj>
              </mc:Choice>
              <mc:Fallback>
                <p:oleObj name="Equation" r:id="rId3" imgW="60496200" imgH="7948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163" y="2286000"/>
                        <a:ext cx="6211887" cy="815975"/>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
        <p:nvSpPr>
          <p:cNvPr id="3075" name="Text Box 82"/>
          <p:cNvSpPr txBox="1">
            <a:spLocks noChangeArrowheads="1"/>
          </p:cNvSpPr>
          <p:nvPr/>
        </p:nvSpPr>
        <p:spPr bwMode="auto">
          <a:xfrm>
            <a:off x="1295400" y="1447800"/>
            <a:ext cx="3132138" cy="457200"/>
          </a:xfrm>
          <a:prstGeom prst="rect">
            <a:avLst/>
          </a:prstGeom>
          <a:noFill/>
          <a:ln w="9525">
            <a:noFill/>
            <a:miter lim="800000"/>
            <a:headEnd/>
            <a:tailEnd/>
          </a:ln>
        </p:spPr>
        <p:txBody>
          <a:bodyPr>
            <a:spAutoFit/>
          </a:bodyPr>
          <a:lstStyle/>
          <a:p>
            <a:r>
              <a:rPr kumimoji="0" lang="zh-CN" altLang="en-US">
                <a:solidFill>
                  <a:srgbClr val="1E86B4"/>
                </a:solidFill>
                <a:latin typeface="Arial" charset="0"/>
              </a:rPr>
              <a:t>于是得到：</a:t>
            </a:r>
          </a:p>
        </p:txBody>
      </p:sp>
      <p:sp>
        <p:nvSpPr>
          <p:cNvPr id="32851" name="Text Box 83"/>
          <p:cNvSpPr txBox="1">
            <a:spLocks noChangeArrowheads="1"/>
          </p:cNvSpPr>
          <p:nvPr/>
        </p:nvSpPr>
        <p:spPr bwMode="auto">
          <a:xfrm>
            <a:off x="1331913" y="3429000"/>
            <a:ext cx="6629400" cy="2378075"/>
          </a:xfrm>
          <a:prstGeom prst="rect">
            <a:avLst/>
          </a:prstGeom>
          <a:noFill/>
          <a:ln w="9525">
            <a:noFill/>
            <a:miter lim="800000"/>
            <a:headEnd/>
            <a:tailEnd/>
          </a:ln>
          <a:effectLst/>
        </p:spPr>
        <p:txBody>
          <a:bodyPr>
            <a:spAutoFit/>
          </a:bodyPr>
          <a:lstStyle/>
          <a:p>
            <a:pPr marL="457200" indent="-457200">
              <a:lnSpc>
                <a:spcPct val="125000"/>
              </a:lnSpc>
            </a:pPr>
            <a:r>
              <a:rPr kumimoji="0" lang="zh-CN" altLang="en-US">
                <a:solidFill>
                  <a:srgbClr val="FF0000"/>
                </a:solidFill>
                <a:effectLst>
                  <a:outerShdw blurRad="38100" dist="38100" dir="2700000" algn="tl">
                    <a:srgbClr val="C0C0C0"/>
                  </a:outerShdw>
                </a:effectLst>
                <a:latin typeface="Arial" charset="0"/>
              </a:rPr>
              <a:t>设计步骤：</a:t>
            </a:r>
          </a:p>
          <a:p>
            <a:pPr marL="457200" indent="-457200">
              <a:lnSpc>
                <a:spcPct val="125000"/>
              </a:lnSpc>
              <a:buFontTx/>
              <a:buAutoNum type="arabicParenBoth"/>
            </a:pPr>
            <a:r>
              <a:rPr kumimoji="0" lang="zh-CN" altLang="en-US">
                <a:solidFill>
                  <a:srgbClr val="000000"/>
                </a:solidFill>
                <a:latin typeface="Arial" charset="0"/>
              </a:rPr>
              <a:t>确定</a:t>
            </a:r>
            <a:r>
              <a:rPr kumimoji="0" lang="en-US" altLang="zh-CN">
                <a:solidFill>
                  <a:srgbClr val="000000"/>
                </a:solidFill>
                <a:latin typeface="Arial" charset="0"/>
              </a:rPr>
              <a:t>W</a:t>
            </a:r>
            <a:r>
              <a:rPr kumimoji="0" lang="en-US" altLang="zh-CN" baseline="-25000">
                <a:solidFill>
                  <a:srgbClr val="000000"/>
                </a:solidFill>
                <a:latin typeface="Arial" charset="0"/>
              </a:rPr>
              <a:t>d</a:t>
            </a:r>
            <a:r>
              <a:rPr kumimoji="0" lang="en-US" altLang="zh-CN">
                <a:solidFill>
                  <a:srgbClr val="000000"/>
                </a:solidFill>
                <a:latin typeface="Arial" charset="0"/>
              </a:rPr>
              <a:t>(z)</a:t>
            </a:r>
            <a:r>
              <a:rPr kumimoji="0" lang="zh-CN" altLang="en-US">
                <a:solidFill>
                  <a:srgbClr val="000000"/>
                </a:solidFill>
                <a:latin typeface="Arial" charset="0"/>
              </a:rPr>
              <a:t>；</a:t>
            </a:r>
          </a:p>
          <a:p>
            <a:pPr marL="457200" indent="-457200">
              <a:lnSpc>
                <a:spcPct val="125000"/>
              </a:lnSpc>
              <a:buFontTx/>
              <a:buAutoNum type="arabicParenBoth"/>
            </a:pPr>
            <a:r>
              <a:rPr kumimoji="0" lang="zh-CN" altLang="en-US">
                <a:solidFill>
                  <a:srgbClr val="000000"/>
                </a:solidFill>
                <a:latin typeface="Arial" charset="0"/>
              </a:rPr>
              <a:t>确定</a:t>
            </a:r>
            <a:r>
              <a:rPr kumimoji="0" lang="en-US" altLang="zh-CN">
                <a:solidFill>
                  <a:srgbClr val="000000"/>
                </a:solidFill>
                <a:latin typeface="Arial" charset="0"/>
              </a:rPr>
              <a:t>W</a:t>
            </a:r>
            <a:r>
              <a:rPr kumimoji="0" lang="en-US" altLang="zh-CN" baseline="-25000">
                <a:solidFill>
                  <a:srgbClr val="000000"/>
                </a:solidFill>
                <a:latin typeface="Arial" charset="0"/>
              </a:rPr>
              <a:t>B</a:t>
            </a:r>
            <a:r>
              <a:rPr kumimoji="0" lang="en-US" altLang="zh-CN">
                <a:solidFill>
                  <a:srgbClr val="000000"/>
                </a:solidFill>
                <a:latin typeface="Arial" charset="0"/>
              </a:rPr>
              <a:t>(z)</a:t>
            </a:r>
            <a:r>
              <a:rPr kumimoji="0" lang="zh-CN" altLang="en-US">
                <a:solidFill>
                  <a:srgbClr val="000000"/>
                </a:solidFill>
                <a:latin typeface="Arial" charset="0"/>
              </a:rPr>
              <a:t>或</a:t>
            </a:r>
            <a:r>
              <a:rPr kumimoji="0" lang="en-US" altLang="zh-CN">
                <a:solidFill>
                  <a:srgbClr val="000000"/>
                </a:solidFill>
                <a:latin typeface="Arial" charset="0"/>
              </a:rPr>
              <a:t>W</a:t>
            </a:r>
            <a:r>
              <a:rPr kumimoji="0" lang="en-US" altLang="zh-CN" baseline="-25000">
                <a:solidFill>
                  <a:srgbClr val="000000"/>
                </a:solidFill>
                <a:latin typeface="Arial" charset="0"/>
              </a:rPr>
              <a:t>e</a:t>
            </a:r>
            <a:r>
              <a:rPr kumimoji="0" lang="en-US" altLang="zh-CN">
                <a:solidFill>
                  <a:srgbClr val="000000"/>
                </a:solidFill>
                <a:latin typeface="Arial" charset="0"/>
              </a:rPr>
              <a:t>(z)</a:t>
            </a:r>
            <a:r>
              <a:rPr kumimoji="0" lang="zh-CN" altLang="en-US">
                <a:solidFill>
                  <a:srgbClr val="000000"/>
                </a:solidFill>
                <a:latin typeface="Arial" charset="0"/>
              </a:rPr>
              <a:t>；</a:t>
            </a:r>
          </a:p>
          <a:p>
            <a:pPr marL="457200" indent="-457200">
              <a:lnSpc>
                <a:spcPct val="125000"/>
              </a:lnSpc>
              <a:buFontTx/>
              <a:buAutoNum type="arabicParenBoth"/>
            </a:pPr>
            <a:r>
              <a:rPr kumimoji="0" lang="zh-CN" altLang="en-US">
                <a:solidFill>
                  <a:srgbClr val="000000"/>
                </a:solidFill>
                <a:latin typeface="Arial" charset="0"/>
              </a:rPr>
              <a:t>计算得到</a:t>
            </a:r>
            <a:r>
              <a:rPr kumimoji="0" lang="en-US" altLang="zh-CN">
                <a:solidFill>
                  <a:srgbClr val="000000"/>
                </a:solidFill>
                <a:latin typeface="Arial" charset="0"/>
              </a:rPr>
              <a:t>D(z)</a:t>
            </a:r>
            <a:r>
              <a:rPr kumimoji="0" lang="zh-CN" altLang="en-US">
                <a:solidFill>
                  <a:srgbClr val="000000"/>
                </a:solidFill>
                <a:latin typeface="Arial" charset="0"/>
              </a:rPr>
              <a:t>；</a:t>
            </a:r>
          </a:p>
          <a:p>
            <a:pPr marL="457200" indent="-457200">
              <a:lnSpc>
                <a:spcPct val="125000"/>
              </a:lnSpc>
              <a:buFontTx/>
              <a:buAutoNum type="arabicParenBoth"/>
            </a:pPr>
            <a:r>
              <a:rPr kumimoji="0" lang="zh-CN" altLang="en-US">
                <a:solidFill>
                  <a:srgbClr val="000000"/>
                </a:solidFill>
                <a:latin typeface="Arial" charset="0"/>
              </a:rPr>
              <a:t>编制控制算法（差分方程）。</a:t>
            </a:r>
          </a:p>
        </p:txBody>
      </p:sp>
      <p:sp>
        <p:nvSpPr>
          <p:cNvPr id="3077" name="Text Box 84"/>
          <p:cNvSpPr txBox="1">
            <a:spLocks noChangeArrowheads="1"/>
          </p:cNvSpPr>
          <p:nvPr/>
        </p:nvSpPr>
        <p:spPr bwMode="auto">
          <a:xfrm>
            <a:off x="7696200" y="2438400"/>
            <a:ext cx="768350" cy="366713"/>
          </a:xfrm>
          <a:prstGeom prst="rect">
            <a:avLst/>
          </a:prstGeom>
          <a:noFill/>
          <a:ln w="9525">
            <a:noFill/>
            <a:miter lim="800000"/>
            <a:headEnd/>
            <a:tailEnd/>
          </a:ln>
        </p:spPr>
        <p:txBody>
          <a:bodyPr wrap="none">
            <a:spAutoFit/>
          </a:bodyPr>
          <a:lstStyle/>
          <a:p>
            <a:pPr algn="ctr"/>
            <a:r>
              <a:rPr kumimoji="0" lang="zh-CN" altLang="en-US" sz="1800" b="0">
                <a:solidFill>
                  <a:srgbClr val="000000"/>
                </a:solidFill>
                <a:latin typeface="Arial" charset="0"/>
              </a:rPr>
              <a:t>（</a:t>
            </a:r>
            <a:r>
              <a:rPr kumimoji="0" lang="en-US" altLang="zh-CN" sz="1800" b="0">
                <a:solidFill>
                  <a:srgbClr val="000000"/>
                </a:solidFill>
                <a:latin typeface="Arial" charset="0"/>
              </a:rPr>
              <a:t>3</a:t>
            </a:r>
            <a:r>
              <a:rPr kumimoji="0" lang="zh-CN" altLang="en-US" sz="1800" b="0">
                <a:solidFill>
                  <a:srgbClr val="000000"/>
                </a:solidFill>
                <a:latin typeface="Arial" charset="0"/>
              </a:rPr>
              <a:t>）</a:t>
            </a:r>
          </a:p>
        </p:txBody>
      </p:sp>
    </p:spTree>
  </p:cSld>
  <p:clrMapOvr>
    <a:masterClrMapping/>
  </p:clrMapOvr>
  <p:transition>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8" name="Rectangle 8"/>
          <p:cNvSpPr>
            <a:spLocks noChangeArrowheads="1"/>
          </p:cNvSpPr>
          <p:nvPr/>
        </p:nvSpPr>
        <p:spPr bwMode="auto">
          <a:xfrm>
            <a:off x="990600" y="1125538"/>
            <a:ext cx="6934200" cy="1223962"/>
          </a:xfrm>
          <a:prstGeom prst="rect">
            <a:avLst/>
          </a:prstGeom>
          <a:noFill/>
          <a:ln w="9525">
            <a:noFill/>
            <a:miter lim="800000"/>
            <a:headEnd/>
            <a:tailEnd/>
          </a:ln>
          <a:effectLst/>
        </p:spPr>
        <p:txBody>
          <a:bodyPr>
            <a:spAutoFit/>
          </a:bodyPr>
          <a:lstStyle/>
          <a:p>
            <a:pPr>
              <a:lnSpc>
                <a:spcPct val="130000"/>
              </a:lnSpc>
              <a:spcBef>
                <a:spcPct val="50000"/>
              </a:spcBef>
              <a:buClr>
                <a:schemeClr val="accent1"/>
              </a:buClr>
              <a:buFont typeface="Wingdings" pitchFamily="2" charset="2"/>
              <a:buNone/>
              <a:defRPr/>
            </a:pPr>
            <a:r>
              <a:rPr kumimoji="0" lang="zh-CN" altLang="en-US">
                <a:solidFill>
                  <a:srgbClr val="FF0000"/>
                </a:solidFill>
                <a:effectLst>
                  <a:outerShdw blurRad="38100" dist="38100" dir="2700000" algn="tl">
                    <a:srgbClr val="C0C0C0"/>
                  </a:outerShdw>
                </a:effectLst>
                <a:latin typeface="Arial" charset="0"/>
              </a:rPr>
              <a:t>解：</a:t>
            </a:r>
            <a:r>
              <a:rPr kumimoji="0" lang="zh-CN" altLang="en-US">
                <a:effectLst>
                  <a:outerShdw blurRad="38100" dist="38100" dir="2700000" algn="tl">
                    <a:srgbClr val="C0C0C0"/>
                  </a:outerShdw>
                </a:effectLst>
                <a:latin typeface="Arial" charset="0"/>
              </a:rPr>
              <a:t>根据解题步骤：</a:t>
            </a:r>
          </a:p>
          <a:p>
            <a:pPr>
              <a:lnSpc>
                <a:spcPct val="130000"/>
              </a:lnSpc>
              <a:spcBef>
                <a:spcPct val="50000"/>
              </a:spcBef>
              <a:buClr>
                <a:schemeClr val="accent1"/>
              </a:buClr>
              <a:buFont typeface="Wingdings" pitchFamily="2" charset="2"/>
              <a:buNone/>
              <a:defRPr/>
            </a:pPr>
            <a:r>
              <a:rPr kumimoji="0" lang="en-US" altLang="zh-CN">
                <a:solidFill>
                  <a:srgbClr val="0033CC"/>
                </a:solidFill>
                <a:effectLst>
                  <a:outerShdw blurRad="38100" dist="38100" dir="2700000" algn="tl">
                    <a:srgbClr val="C0C0C0"/>
                  </a:outerShdw>
                </a:effectLst>
                <a:latin typeface="Arial" charset="0"/>
              </a:rPr>
              <a:t>(1) </a:t>
            </a:r>
            <a:r>
              <a:rPr kumimoji="0" lang="zh-CN" altLang="en-US">
                <a:solidFill>
                  <a:srgbClr val="0033CC"/>
                </a:solidFill>
                <a:effectLst>
                  <a:outerShdw blurRad="38100" dist="38100" dir="2700000" algn="tl">
                    <a:srgbClr val="C0C0C0"/>
                  </a:outerShdw>
                </a:effectLst>
                <a:latin typeface="Arial" charset="0"/>
              </a:rPr>
              <a:t>写出该系统的广义对象脉冲传递函数</a:t>
            </a:r>
          </a:p>
        </p:txBody>
      </p:sp>
      <p:graphicFrame>
        <p:nvGraphicFramePr>
          <p:cNvPr id="55298" name="Object 9"/>
          <p:cNvGraphicFramePr>
            <a:graphicFrameLocks noChangeAspect="1"/>
          </p:cNvGraphicFramePr>
          <p:nvPr/>
        </p:nvGraphicFramePr>
        <p:xfrm>
          <a:off x="1619250" y="2708275"/>
          <a:ext cx="6045200" cy="906463"/>
        </p:xfrm>
        <a:graphic>
          <a:graphicData uri="http://schemas.openxmlformats.org/presentationml/2006/ole">
            <mc:AlternateContent xmlns:mc="http://schemas.openxmlformats.org/markup-compatibility/2006">
              <mc:Choice xmlns:v="urn:schemas-microsoft-com:vml" Requires="v">
                <p:oleObj spid="_x0000_s55324" name="Equation" r:id="rId3" imgW="3302000" imgH="444500" progId="Equation.DSMT4">
                  <p:embed/>
                </p:oleObj>
              </mc:Choice>
              <mc:Fallback>
                <p:oleObj name="Equation" r:id="rId3" imgW="3302000" imgH="4445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708275"/>
                        <a:ext cx="6045200"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10"/>
          <p:cNvGraphicFramePr>
            <a:graphicFrameLocks noChangeAspect="1"/>
          </p:cNvGraphicFramePr>
          <p:nvPr/>
        </p:nvGraphicFramePr>
        <p:xfrm>
          <a:off x="2339975" y="3789363"/>
          <a:ext cx="2698750" cy="928687"/>
        </p:xfrm>
        <a:graphic>
          <a:graphicData uri="http://schemas.openxmlformats.org/presentationml/2006/ole">
            <mc:AlternateContent xmlns:mc="http://schemas.openxmlformats.org/markup-compatibility/2006">
              <mc:Choice xmlns:v="urn:schemas-microsoft-com:vml" Requires="v">
                <p:oleObj spid="_x0000_s55325" name="Equation" r:id="rId5" imgW="1524000" imgH="444500" progId="Equation.DSMT4">
                  <p:embed/>
                </p:oleObj>
              </mc:Choice>
              <mc:Fallback>
                <p:oleObj name="Equation" r:id="rId5" imgW="1524000" imgH="4445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789363"/>
                        <a:ext cx="269875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Text Box 4"/>
          <p:cNvSpPr txBox="1">
            <a:spLocks noChangeArrowheads="1"/>
          </p:cNvSpPr>
          <p:nvPr/>
        </p:nvSpPr>
        <p:spPr bwMode="auto">
          <a:xfrm>
            <a:off x="250825" y="1052513"/>
            <a:ext cx="7129463" cy="566737"/>
          </a:xfrm>
          <a:prstGeom prst="rect">
            <a:avLst/>
          </a:prstGeom>
          <a:noFill/>
          <a:ln w="9525">
            <a:noFill/>
            <a:miter lim="800000"/>
            <a:headEnd/>
            <a:tailEnd/>
          </a:ln>
        </p:spPr>
        <p:txBody>
          <a:bodyPr>
            <a:spAutoFit/>
          </a:bodyPr>
          <a:lstStyle/>
          <a:p>
            <a:pPr algn="just">
              <a:lnSpc>
                <a:spcPct val="130000"/>
              </a:lnSpc>
            </a:pPr>
            <a:r>
              <a:rPr kumimoji="0" lang="zh-CN" altLang="en-US">
                <a:solidFill>
                  <a:srgbClr val="0033CC"/>
                </a:solidFill>
                <a:latin typeface="Arial" charset="0"/>
              </a:rPr>
              <a:t>（</a:t>
            </a:r>
            <a:r>
              <a:rPr kumimoji="0" lang="en-US" altLang="zh-CN">
                <a:solidFill>
                  <a:srgbClr val="0033CC"/>
                </a:solidFill>
                <a:latin typeface="Arial" charset="0"/>
              </a:rPr>
              <a:t>2</a:t>
            </a:r>
            <a:r>
              <a:rPr kumimoji="0" lang="zh-CN" altLang="en-US">
                <a:solidFill>
                  <a:srgbClr val="0033CC"/>
                </a:solidFill>
                <a:latin typeface="Arial" charset="0"/>
              </a:rPr>
              <a:t>）确定闭环系统脉冲传递函数</a:t>
            </a:r>
            <a:r>
              <a:rPr kumimoji="0" lang="en-US" altLang="zh-CN">
                <a:solidFill>
                  <a:srgbClr val="0033CC"/>
                </a:solidFill>
                <a:latin typeface="Arial" charset="0"/>
              </a:rPr>
              <a:t>W</a:t>
            </a:r>
            <a:r>
              <a:rPr kumimoji="0" lang="en-US" altLang="zh-CN" baseline="-25000">
                <a:solidFill>
                  <a:srgbClr val="0033CC"/>
                </a:solidFill>
                <a:latin typeface="Arial" charset="0"/>
              </a:rPr>
              <a:t>B</a:t>
            </a:r>
            <a:r>
              <a:rPr kumimoji="0" lang="en-US" altLang="zh-CN">
                <a:solidFill>
                  <a:srgbClr val="0033CC"/>
                </a:solidFill>
                <a:latin typeface="Arial" charset="0"/>
              </a:rPr>
              <a:t>(z)</a:t>
            </a:r>
          </a:p>
        </p:txBody>
      </p:sp>
      <p:sp>
        <p:nvSpPr>
          <p:cNvPr id="77846" name="Text Box 22"/>
          <p:cNvSpPr txBox="1">
            <a:spLocks noChangeArrowheads="1"/>
          </p:cNvSpPr>
          <p:nvPr/>
        </p:nvSpPr>
        <p:spPr bwMode="auto">
          <a:xfrm>
            <a:off x="900113" y="1844675"/>
            <a:ext cx="7056437" cy="457200"/>
          </a:xfrm>
          <a:prstGeom prst="rect">
            <a:avLst/>
          </a:prstGeom>
          <a:noFill/>
          <a:ln w="9525">
            <a:noFill/>
            <a:miter lim="800000"/>
            <a:headEnd/>
            <a:tailEnd/>
          </a:ln>
          <a:effectLst/>
        </p:spPr>
        <p:txBody>
          <a:bodyPr>
            <a:spAutoFit/>
          </a:bodyPr>
          <a:lstStyle/>
          <a:p>
            <a:r>
              <a:rPr lang="zh-CN" altLang="en-US">
                <a:effectLst>
                  <a:outerShdw blurRad="38100" dist="38100" dir="2700000" algn="tl">
                    <a:srgbClr val="C0C0C0"/>
                  </a:outerShdw>
                </a:effectLst>
              </a:rPr>
              <a:t>输入函数为单位阶跃</a:t>
            </a:r>
            <a:r>
              <a:rPr lang="en-US" altLang="zh-CN">
                <a:effectLst>
                  <a:outerShdw blurRad="38100" dist="38100" dir="2700000" algn="tl">
                    <a:srgbClr val="C0C0C0"/>
                  </a:outerShdw>
                </a:effectLst>
              </a:rPr>
              <a:t>:                                ,    m=1</a:t>
            </a:r>
          </a:p>
        </p:txBody>
      </p:sp>
      <p:sp>
        <p:nvSpPr>
          <p:cNvPr id="77848" name="Rectangle 2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6322" name="Object 23"/>
          <p:cNvGraphicFramePr>
            <a:graphicFrameLocks noChangeAspect="1"/>
          </p:cNvGraphicFramePr>
          <p:nvPr/>
        </p:nvGraphicFramePr>
        <p:xfrm>
          <a:off x="4427538" y="1700213"/>
          <a:ext cx="1655762" cy="746125"/>
        </p:xfrm>
        <a:graphic>
          <a:graphicData uri="http://schemas.openxmlformats.org/presentationml/2006/ole">
            <mc:AlternateContent xmlns:mc="http://schemas.openxmlformats.org/markup-compatibility/2006">
              <mc:Choice xmlns:v="urn:schemas-microsoft-com:vml" Requires="v">
                <p:oleObj spid="_x0000_s56374" name="Equation" r:id="rId3" imgW="863225" imgH="393529" progId="Equation.DSMT4">
                  <p:embed/>
                </p:oleObj>
              </mc:Choice>
              <mc:Fallback>
                <p:oleObj name="Equation" r:id="rId3" imgW="863225" imgH="393529"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700213"/>
                        <a:ext cx="1655762"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9" name="Text Box 25"/>
          <p:cNvSpPr txBox="1">
            <a:spLocks noChangeArrowheads="1"/>
          </p:cNvSpPr>
          <p:nvPr/>
        </p:nvSpPr>
        <p:spPr bwMode="auto">
          <a:xfrm>
            <a:off x="900113" y="2924175"/>
            <a:ext cx="4586287"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脉冲传递函数 </a:t>
            </a:r>
            <a:r>
              <a:rPr lang="en-US" altLang="zh-CN">
                <a:solidFill>
                  <a:srgbClr val="BE2C14"/>
                </a:solidFill>
                <a:effectLst>
                  <a:outerShdw blurRad="38100" dist="38100" dir="2700000" algn="tl">
                    <a:srgbClr val="C0C0C0"/>
                  </a:outerShdw>
                </a:effectLst>
              </a:rPr>
              <a:t>W</a:t>
            </a:r>
            <a:r>
              <a:rPr lang="en-US" altLang="zh-CN" baseline="-25000">
                <a:solidFill>
                  <a:srgbClr val="BE2C14"/>
                </a:solidFill>
                <a:effectLst>
                  <a:outerShdw blurRad="38100" dist="38100" dir="2700000" algn="tl">
                    <a:srgbClr val="C0C0C0"/>
                  </a:outerShdw>
                </a:effectLst>
              </a:rPr>
              <a:t>B</a:t>
            </a:r>
            <a:r>
              <a:rPr lang="en-US" altLang="zh-CN">
                <a:solidFill>
                  <a:srgbClr val="BE2C14"/>
                </a:solidFill>
                <a:effectLst>
                  <a:outerShdw blurRad="38100" dist="38100" dir="2700000" algn="tl">
                    <a:srgbClr val="C0C0C0"/>
                  </a:outerShdw>
                </a:effectLst>
              </a:rPr>
              <a:t>(z) </a:t>
            </a:r>
            <a:r>
              <a:rPr lang="zh-CN" altLang="en-US">
                <a:solidFill>
                  <a:srgbClr val="BE2C14"/>
                </a:solidFill>
                <a:effectLst>
                  <a:outerShdw blurRad="38100" dist="38100" dir="2700000" algn="tl">
                    <a:srgbClr val="C0C0C0"/>
                  </a:outerShdw>
                </a:effectLst>
              </a:rPr>
              <a:t>的表达式为</a:t>
            </a:r>
            <a:r>
              <a:rPr lang="en-US" altLang="zh-CN">
                <a:solidFill>
                  <a:srgbClr val="BE2C14"/>
                </a:solidFill>
                <a:effectLst>
                  <a:outerShdw blurRad="38100" dist="38100" dir="2700000" algn="tl">
                    <a:srgbClr val="C0C0C0"/>
                  </a:outerShdw>
                </a:effectLst>
              </a:rPr>
              <a:t>:</a:t>
            </a:r>
          </a:p>
        </p:txBody>
      </p:sp>
      <p:sp>
        <p:nvSpPr>
          <p:cNvPr id="77851" name="Rectangle 2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6323" name="Object 26"/>
          <p:cNvGraphicFramePr>
            <a:graphicFrameLocks noChangeAspect="1"/>
          </p:cNvGraphicFramePr>
          <p:nvPr/>
        </p:nvGraphicFramePr>
        <p:xfrm>
          <a:off x="2051050" y="3644900"/>
          <a:ext cx="3889375" cy="555625"/>
        </p:xfrm>
        <a:graphic>
          <a:graphicData uri="http://schemas.openxmlformats.org/presentationml/2006/ole">
            <mc:AlternateContent xmlns:mc="http://schemas.openxmlformats.org/markup-compatibility/2006">
              <mc:Choice xmlns:v="urn:schemas-microsoft-com:vml" Requires="v">
                <p:oleObj spid="_x0000_s56375" name="Equation" r:id="rId5" imgW="1663700" imgH="241300" progId="Equation.DSMT4">
                  <p:embed/>
                </p:oleObj>
              </mc:Choice>
              <mc:Fallback>
                <p:oleObj name="Equation" r:id="rId5" imgW="1663700" imgH="2413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644900"/>
                        <a:ext cx="38893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2" name="Line 28"/>
          <p:cNvSpPr>
            <a:spLocks noChangeShapeType="1"/>
          </p:cNvSpPr>
          <p:nvPr/>
        </p:nvSpPr>
        <p:spPr bwMode="auto">
          <a:xfrm>
            <a:off x="3276600" y="4365625"/>
            <a:ext cx="647700" cy="0"/>
          </a:xfrm>
          <a:prstGeom prst="line">
            <a:avLst/>
          </a:prstGeom>
          <a:noFill/>
          <a:ln w="9525">
            <a:solidFill>
              <a:srgbClr val="0033CC"/>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7853" name="Line 29"/>
          <p:cNvSpPr>
            <a:spLocks noChangeShapeType="1"/>
          </p:cNvSpPr>
          <p:nvPr/>
        </p:nvSpPr>
        <p:spPr bwMode="auto">
          <a:xfrm>
            <a:off x="4211638" y="4365625"/>
            <a:ext cx="1584325"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7854" name="Text Box 30"/>
          <p:cNvSpPr txBox="1">
            <a:spLocks noChangeArrowheads="1"/>
          </p:cNvSpPr>
          <p:nvPr/>
        </p:nvSpPr>
        <p:spPr bwMode="auto">
          <a:xfrm>
            <a:off x="2987675" y="4581525"/>
            <a:ext cx="1104900" cy="366713"/>
          </a:xfrm>
          <a:prstGeom prst="rect">
            <a:avLst/>
          </a:prstGeom>
          <a:noFill/>
          <a:ln w="9525">
            <a:noFill/>
            <a:miter lim="800000"/>
            <a:headEnd/>
            <a:tailEnd/>
          </a:ln>
          <a:effectLst/>
        </p:spPr>
        <p:txBody>
          <a:bodyPr wrap="none">
            <a:spAutoFit/>
          </a:bodyPr>
          <a:lstStyle/>
          <a:p>
            <a:pPr>
              <a:defRPr/>
            </a:pPr>
            <a:r>
              <a:rPr lang="zh-CN" altLang="en-US" sz="1800">
                <a:solidFill>
                  <a:srgbClr val="0033CC"/>
                </a:solidFill>
                <a:effectLst>
                  <a:outerShdw blurRad="38100" dist="38100" dir="2700000" algn="tl">
                    <a:srgbClr val="C0C0C0"/>
                  </a:outerShdw>
                </a:effectLst>
              </a:rPr>
              <a:t>输入决定</a:t>
            </a:r>
          </a:p>
        </p:txBody>
      </p:sp>
      <p:sp>
        <p:nvSpPr>
          <p:cNvPr id="77855" name="Text Box 31"/>
          <p:cNvSpPr txBox="1">
            <a:spLocks noChangeArrowheads="1"/>
          </p:cNvSpPr>
          <p:nvPr/>
        </p:nvSpPr>
        <p:spPr bwMode="auto">
          <a:xfrm>
            <a:off x="4500563" y="4581525"/>
            <a:ext cx="1104900" cy="366713"/>
          </a:xfrm>
          <a:prstGeom prst="rect">
            <a:avLst/>
          </a:prstGeom>
          <a:noFill/>
          <a:ln w="9525">
            <a:noFill/>
            <a:miter lim="800000"/>
            <a:headEnd/>
            <a:tailEnd/>
          </a:ln>
          <a:effectLst/>
        </p:spPr>
        <p:txBody>
          <a:bodyPr wrap="none">
            <a:spAutoFit/>
          </a:bodyPr>
          <a:lstStyle/>
          <a:p>
            <a:pPr>
              <a:defRPr/>
            </a:pPr>
            <a:r>
              <a:rPr lang="zh-CN" altLang="en-US" sz="1800">
                <a:solidFill>
                  <a:srgbClr val="FF0000"/>
                </a:solidFill>
                <a:effectLst>
                  <a:outerShdw blurRad="38100" dist="38100" dir="2700000" algn="tl">
                    <a:srgbClr val="C0C0C0"/>
                  </a:outerShdw>
                </a:effectLst>
              </a:rPr>
              <a:t>对象零点</a:t>
            </a:r>
          </a:p>
        </p:txBody>
      </p:sp>
      <p:sp>
        <p:nvSpPr>
          <p:cNvPr id="77857" name="Rectangle 33"/>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6324" name="Object 32"/>
          <p:cNvGraphicFramePr>
            <a:graphicFrameLocks noChangeAspect="1"/>
          </p:cNvGraphicFramePr>
          <p:nvPr/>
        </p:nvGraphicFramePr>
        <p:xfrm>
          <a:off x="2124075" y="5157788"/>
          <a:ext cx="1439863" cy="468312"/>
        </p:xfrm>
        <a:graphic>
          <a:graphicData uri="http://schemas.openxmlformats.org/presentationml/2006/ole">
            <mc:AlternateContent xmlns:mc="http://schemas.openxmlformats.org/markup-compatibility/2006">
              <mc:Choice xmlns:v="urn:schemas-microsoft-com:vml" Requires="v">
                <p:oleObj spid="_x0000_s56376" name="Equation" r:id="rId7" imgW="787058" imgH="253890" progId="Equation.DSMT4">
                  <p:embed/>
                </p:oleObj>
              </mc:Choice>
              <mc:Fallback>
                <p:oleObj name="Equation" r:id="rId7" imgW="787058" imgH="25389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157788"/>
                        <a:ext cx="1439863"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58" name="Text Box 34"/>
          <p:cNvSpPr txBox="1">
            <a:spLocks noChangeArrowheads="1"/>
          </p:cNvSpPr>
          <p:nvPr/>
        </p:nvSpPr>
        <p:spPr bwMode="auto">
          <a:xfrm>
            <a:off x="1023938" y="5084763"/>
            <a:ext cx="490537"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由</a:t>
            </a:r>
          </a:p>
        </p:txBody>
      </p:sp>
      <p:sp>
        <p:nvSpPr>
          <p:cNvPr id="77859" name="Text Box 35"/>
          <p:cNvSpPr txBox="1">
            <a:spLocks noChangeArrowheads="1"/>
          </p:cNvSpPr>
          <p:nvPr/>
        </p:nvSpPr>
        <p:spPr bwMode="auto">
          <a:xfrm>
            <a:off x="4264025" y="5084763"/>
            <a:ext cx="1103313"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得到：</a:t>
            </a:r>
          </a:p>
        </p:txBody>
      </p:sp>
      <p:sp>
        <p:nvSpPr>
          <p:cNvPr id="77861" name="Rectangle 37"/>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6325" name="Object 36"/>
          <p:cNvGraphicFramePr>
            <a:graphicFrameLocks noChangeAspect="1"/>
          </p:cNvGraphicFramePr>
          <p:nvPr/>
        </p:nvGraphicFramePr>
        <p:xfrm>
          <a:off x="5651500" y="5013325"/>
          <a:ext cx="2160588" cy="709613"/>
        </p:xfrm>
        <a:graphic>
          <a:graphicData uri="http://schemas.openxmlformats.org/presentationml/2006/ole">
            <mc:AlternateContent xmlns:mc="http://schemas.openxmlformats.org/markup-compatibility/2006">
              <mc:Choice xmlns:v="urn:schemas-microsoft-com:vml" Requires="v">
                <p:oleObj spid="_x0000_s56377" name="Equation" r:id="rId9" imgW="1193800" imgH="393700" progId="Equation.DSMT4">
                  <p:embed/>
                </p:oleObj>
              </mc:Choice>
              <mc:Fallback>
                <p:oleObj name="Equation" r:id="rId9" imgW="1193800" imgH="3937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5013325"/>
                        <a:ext cx="2160588"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p:cNvSpPr txBox="1">
            <a:spLocks noChangeArrowheads="1"/>
          </p:cNvSpPr>
          <p:nvPr/>
        </p:nvSpPr>
        <p:spPr bwMode="auto">
          <a:xfrm>
            <a:off x="900113" y="1465263"/>
            <a:ext cx="1409700" cy="457200"/>
          </a:xfrm>
          <a:prstGeom prst="rect">
            <a:avLst/>
          </a:prstGeom>
          <a:noFill/>
          <a:ln w="9525">
            <a:noFill/>
            <a:miter lim="800000"/>
            <a:headEnd/>
            <a:tailEnd/>
          </a:ln>
          <a:effectLst/>
        </p:spPr>
        <p:txBody>
          <a:bodyPr wrap="none">
            <a:spAutoFit/>
          </a:bodyPr>
          <a:lstStyle/>
          <a:p>
            <a:pPr>
              <a:defRPr/>
            </a:pPr>
            <a:r>
              <a:rPr kumimoji="0" lang="zh-CN" altLang="en-US">
                <a:solidFill>
                  <a:srgbClr val="0033CC"/>
                </a:solidFill>
                <a:effectLst>
                  <a:outerShdw blurRad="38100" dist="38100" dir="2700000" algn="tl">
                    <a:srgbClr val="C0C0C0"/>
                  </a:outerShdw>
                </a:effectLst>
                <a:latin typeface="Arial" charset="0"/>
              </a:rPr>
              <a:t>所以有：</a:t>
            </a:r>
          </a:p>
        </p:txBody>
      </p:sp>
      <p:sp>
        <p:nvSpPr>
          <p:cNvPr id="78854" name="Text Box 6"/>
          <p:cNvSpPr txBox="1">
            <a:spLocks noChangeArrowheads="1"/>
          </p:cNvSpPr>
          <p:nvPr/>
        </p:nvSpPr>
        <p:spPr bwMode="auto">
          <a:xfrm>
            <a:off x="963613" y="3284538"/>
            <a:ext cx="3554412" cy="457200"/>
          </a:xfrm>
          <a:prstGeom prst="rect">
            <a:avLst/>
          </a:prstGeom>
          <a:noFill/>
          <a:ln w="9525">
            <a:noFill/>
            <a:miter lim="800000"/>
            <a:headEnd/>
            <a:tailEnd/>
          </a:ln>
          <a:effectLst/>
        </p:spPr>
        <p:txBody>
          <a:bodyPr wrap="none">
            <a:spAutoFit/>
          </a:bodyPr>
          <a:lstStyle/>
          <a:p>
            <a:pPr algn="ctr">
              <a:defRPr/>
            </a:pPr>
            <a:r>
              <a:rPr kumimoji="0" lang="zh-CN" altLang="en-US">
                <a:solidFill>
                  <a:srgbClr val="FF0066"/>
                </a:solidFill>
                <a:effectLst>
                  <a:outerShdw blurRad="38100" dist="38100" dir="2700000" algn="tl">
                    <a:srgbClr val="C0C0C0"/>
                  </a:outerShdw>
                </a:effectLst>
                <a:latin typeface="Arial" charset="0"/>
              </a:rPr>
              <a:t>于是得到控制器模型为：</a:t>
            </a:r>
          </a:p>
        </p:txBody>
      </p:sp>
      <p:sp>
        <p:nvSpPr>
          <p:cNvPr id="78857"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7346" name="Object 8"/>
          <p:cNvGraphicFramePr>
            <a:graphicFrameLocks noChangeAspect="1"/>
          </p:cNvGraphicFramePr>
          <p:nvPr/>
        </p:nvGraphicFramePr>
        <p:xfrm>
          <a:off x="2555875" y="1412875"/>
          <a:ext cx="4248150" cy="533400"/>
        </p:xfrm>
        <a:graphic>
          <a:graphicData uri="http://schemas.openxmlformats.org/presentationml/2006/ole">
            <mc:AlternateContent xmlns:mc="http://schemas.openxmlformats.org/markup-compatibility/2006">
              <mc:Choice xmlns:v="urn:schemas-microsoft-com:vml" Requires="v">
                <p:oleObj spid="_x0000_s57398" name="Equation" r:id="rId3" imgW="1892300" imgH="241300" progId="Equation.DSMT4">
                  <p:embed/>
                </p:oleObj>
              </mc:Choice>
              <mc:Fallback>
                <p:oleObj name="Equation" r:id="rId3" imgW="1892300" imgH="2413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412875"/>
                        <a:ext cx="42481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10"/>
          <p:cNvGraphicFramePr>
            <a:graphicFrameLocks noChangeAspect="1"/>
          </p:cNvGraphicFramePr>
          <p:nvPr/>
        </p:nvGraphicFramePr>
        <p:xfrm>
          <a:off x="2555875" y="2060575"/>
          <a:ext cx="4537075" cy="539750"/>
        </p:xfrm>
        <a:graphic>
          <a:graphicData uri="http://schemas.openxmlformats.org/presentationml/2006/ole">
            <mc:AlternateContent xmlns:mc="http://schemas.openxmlformats.org/markup-compatibility/2006">
              <mc:Choice xmlns:v="urn:schemas-microsoft-com:vml" Requires="v">
                <p:oleObj spid="_x0000_s57399" name="Equation" r:id="rId5" imgW="2019300" imgH="241300" progId="Equation.DSMT4">
                  <p:embed/>
                </p:oleObj>
              </mc:Choice>
              <mc:Fallback>
                <p:oleObj name="Equation" r:id="rId5" imgW="2019300" imgH="2413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060575"/>
                        <a:ext cx="4537075"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1" name="Rectangle 13"/>
          <p:cNvSpPr>
            <a:spLocks noChangeArrowheads="1"/>
          </p:cNvSpPr>
          <p:nvPr/>
        </p:nvSpPr>
        <p:spPr bwMode="auto">
          <a:xfrm>
            <a:off x="0" y="32146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7348" name="Object 12"/>
          <p:cNvGraphicFramePr>
            <a:graphicFrameLocks noChangeAspect="1"/>
          </p:cNvGraphicFramePr>
          <p:nvPr/>
        </p:nvGraphicFramePr>
        <p:xfrm>
          <a:off x="1258888" y="4005263"/>
          <a:ext cx="2881312" cy="809625"/>
        </p:xfrm>
        <a:graphic>
          <a:graphicData uri="http://schemas.openxmlformats.org/presentationml/2006/ole">
            <mc:AlternateContent xmlns:mc="http://schemas.openxmlformats.org/markup-compatibility/2006">
              <mc:Choice xmlns:v="urn:schemas-microsoft-com:vml" Requires="v">
                <p:oleObj spid="_x0000_s57400" name="Equation" r:id="rId7" imgW="1524000" imgH="431800" progId="Equation.DSMT4">
                  <p:embed/>
                </p:oleObj>
              </mc:Choice>
              <mc:Fallback>
                <p:oleObj name="Equation" r:id="rId7" imgW="1524000" imgH="4318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005263"/>
                        <a:ext cx="2881312"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3" name="Rectangle 15"/>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7349" name="Object 14"/>
          <p:cNvGraphicFramePr>
            <a:graphicFrameLocks noChangeAspect="1"/>
          </p:cNvGraphicFramePr>
          <p:nvPr/>
        </p:nvGraphicFramePr>
        <p:xfrm>
          <a:off x="4284663" y="3933825"/>
          <a:ext cx="2952750" cy="935038"/>
        </p:xfrm>
        <a:graphic>
          <a:graphicData uri="http://schemas.openxmlformats.org/presentationml/2006/ole">
            <mc:AlternateContent xmlns:mc="http://schemas.openxmlformats.org/markup-compatibility/2006">
              <mc:Choice xmlns:v="urn:schemas-microsoft-com:vml" Requires="v">
                <p:oleObj spid="_x0000_s57401" name="Equation" r:id="rId9" imgW="1320227" imgH="418918" progId="Equation.DSMT4">
                  <p:embed/>
                </p:oleObj>
              </mc:Choice>
              <mc:Fallback>
                <p:oleObj name="Equation" r:id="rId9" imgW="1320227" imgH="418918"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3933825"/>
                        <a:ext cx="29527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5"/>
          <p:cNvSpPr txBox="1">
            <a:spLocks noChangeArrowheads="1"/>
          </p:cNvSpPr>
          <p:nvPr/>
        </p:nvSpPr>
        <p:spPr bwMode="auto">
          <a:xfrm>
            <a:off x="755650" y="333375"/>
            <a:ext cx="5356225" cy="647700"/>
          </a:xfrm>
          <a:prstGeom prst="rect">
            <a:avLst/>
          </a:prstGeom>
          <a:noFill/>
          <a:ln w="9525">
            <a:noFill/>
            <a:miter lim="800000"/>
            <a:headEnd/>
            <a:tailEnd/>
          </a:ln>
        </p:spPr>
        <p:txBody>
          <a:bodyPr>
            <a:spAutoFit/>
          </a:bodyPr>
          <a:lstStyle/>
          <a:p>
            <a:pPr algn="just">
              <a:lnSpc>
                <a:spcPct val="130000"/>
              </a:lnSpc>
            </a:pPr>
            <a:r>
              <a:rPr kumimoji="0" lang="zh-CN" altLang="en-US" sz="2800">
                <a:solidFill>
                  <a:srgbClr val="0033CC"/>
                </a:solidFill>
                <a:latin typeface="Arial" charset="0"/>
              </a:rPr>
              <a:t>系统的控制量与输出量波形：</a:t>
            </a:r>
          </a:p>
        </p:txBody>
      </p:sp>
      <p:pic>
        <p:nvPicPr>
          <p:cNvPr id="151555" name="Picture 20"/>
          <p:cNvPicPr>
            <a:picLocks noChangeAspect="1" noChangeArrowheads="1"/>
          </p:cNvPicPr>
          <p:nvPr/>
        </p:nvPicPr>
        <p:blipFill>
          <a:blip r:embed="rId3" cstate="print"/>
          <a:srcRect/>
          <a:stretch>
            <a:fillRect/>
          </a:stretch>
        </p:blipFill>
        <p:spPr bwMode="auto">
          <a:xfrm>
            <a:off x="827088" y="1773238"/>
            <a:ext cx="7634287" cy="3017837"/>
          </a:xfrm>
          <a:prstGeom prst="rect">
            <a:avLst/>
          </a:prstGeom>
          <a:noFill/>
          <a:ln w="9525">
            <a:noFill/>
            <a:miter lim="800000"/>
            <a:headEnd/>
            <a:tailEnd/>
          </a:ln>
        </p:spPr>
      </p:pic>
      <p:sp>
        <p:nvSpPr>
          <p:cNvPr id="79893" name="Text Box 21"/>
          <p:cNvSpPr txBox="1">
            <a:spLocks noChangeArrowheads="1"/>
          </p:cNvSpPr>
          <p:nvPr/>
        </p:nvSpPr>
        <p:spPr bwMode="auto">
          <a:xfrm>
            <a:off x="1042988" y="5157788"/>
            <a:ext cx="7416800" cy="822325"/>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波形分析：</a:t>
            </a:r>
            <a:r>
              <a:rPr lang="zh-CN" altLang="en-US">
                <a:effectLst>
                  <a:outerShdw blurRad="38100" dist="38100" dir="2700000" algn="tl">
                    <a:srgbClr val="C0C0C0"/>
                  </a:outerShdw>
                </a:effectLst>
              </a:rPr>
              <a:t>系统的调整时间为</a:t>
            </a:r>
            <a:r>
              <a:rPr lang="en-US" altLang="zh-CN">
                <a:effectLst>
                  <a:outerShdw blurRad="38100" dist="38100" dir="2700000" algn="tl">
                    <a:srgbClr val="C0C0C0"/>
                  </a:outerShdw>
                </a:effectLst>
              </a:rPr>
              <a:t>2T </a:t>
            </a:r>
            <a:r>
              <a:rPr lang="zh-CN" altLang="en-US">
                <a:effectLst>
                  <a:outerShdw blurRad="38100" dist="38100" dir="2700000" algn="tl">
                    <a:srgbClr val="C0C0C0"/>
                  </a:outerShdw>
                </a:effectLst>
              </a:rPr>
              <a:t>，比最小拍系统</a:t>
            </a:r>
            <a:r>
              <a:rPr lang="zh-CN" altLang="en-US">
                <a:solidFill>
                  <a:srgbClr val="1E86B4"/>
                </a:solidFill>
                <a:effectLst>
                  <a:outerShdw blurRad="38100" dist="38100" dir="2700000" algn="tl">
                    <a:srgbClr val="C0C0C0"/>
                  </a:outerShdw>
                </a:effectLst>
              </a:rPr>
              <a:t>拖长一个采样周期</a:t>
            </a:r>
            <a:r>
              <a:rPr lang="zh-CN" altLang="en-US">
                <a:effectLst>
                  <a:outerShdw blurRad="38100" dist="38100" dir="2700000" algn="tl">
                    <a:srgbClr val="C0C0C0"/>
                  </a:outerShdw>
                </a:effectLst>
              </a:rPr>
              <a:t> ，但是系统输出响应</a:t>
            </a:r>
            <a:r>
              <a:rPr lang="zh-CN" altLang="en-US">
                <a:solidFill>
                  <a:srgbClr val="1E86B4"/>
                </a:solidFill>
                <a:effectLst>
                  <a:outerShdw blurRad="38100" dist="38100" dir="2700000" algn="tl">
                    <a:srgbClr val="C0C0C0"/>
                  </a:outerShdw>
                </a:effectLst>
              </a:rPr>
              <a:t>没有纹波</a:t>
            </a:r>
            <a:r>
              <a:rPr lang="zh-CN" altLang="en-US">
                <a:effectLst>
                  <a:outerShdw blurRad="38100" dist="38100" dir="2700000" algn="tl">
                    <a:srgbClr val="C0C0C0"/>
                  </a:outerShdw>
                </a:effectLst>
              </a:rPr>
              <a:t>。</a:t>
            </a:r>
          </a:p>
        </p:txBody>
      </p:sp>
      <p:sp>
        <p:nvSpPr>
          <p:cNvPr id="79894" name="Line 22"/>
          <p:cNvSpPr>
            <a:spLocks noChangeShapeType="1"/>
          </p:cNvSpPr>
          <p:nvPr/>
        </p:nvSpPr>
        <p:spPr bwMode="auto">
          <a:xfrm>
            <a:off x="6286500" y="1125538"/>
            <a:ext cx="14288" cy="3887787"/>
          </a:xfrm>
          <a:prstGeom prst="line">
            <a:avLst/>
          </a:prstGeom>
          <a:noFill/>
          <a:ln w="2857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79895" name="Line 23"/>
          <p:cNvSpPr>
            <a:spLocks noChangeShapeType="1"/>
          </p:cNvSpPr>
          <p:nvPr/>
        </p:nvSpPr>
        <p:spPr bwMode="auto">
          <a:xfrm>
            <a:off x="2484438" y="1196975"/>
            <a:ext cx="14287" cy="3887788"/>
          </a:xfrm>
          <a:prstGeom prst="line">
            <a:avLst/>
          </a:prstGeom>
          <a:noFill/>
          <a:ln w="2857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cover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64" name="Text Box 68"/>
          <p:cNvSpPr txBox="1">
            <a:spLocks noChangeArrowheads="1"/>
          </p:cNvSpPr>
          <p:nvPr/>
        </p:nvSpPr>
        <p:spPr bwMode="auto">
          <a:xfrm>
            <a:off x="395288" y="1268413"/>
            <a:ext cx="3241675" cy="701675"/>
          </a:xfrm>
          <a:prstGeom prst="rect">
            <a:avLst/>
          </a:prstGeom>
          <a:noFill/>
          <a:ln w="9525">
            <a:noFill/>
            <a:miter lim="800000"/>
            <a:headEnd/>
            <a:tailEnd/>
          </a:ln>
          <a:effectLst/>
        </p:spPr>
        <p:txBody>
          <a:bodyPr>
            <a:spAutoFit/>
          </a:bodyPr>
          <a:lstStyle/>
          <a:p>
            <a:pPr>
              <a:defRPr/>
            </a:pPr>
            <a:r>
              <a:rPr kumimoji="0" lang="zh-CN" altLang="en-US" sz="4000">
                <a:solidFill>
                  <a:srgbClr val="FF0000"/>
                </a:solidFill>
                <a:effectLst>
                  <a:outerShdw blurRad="38100" dist="38100" dir="2700000" algn="tl">
                    <a:srgbClr val="C0C0C0"/>
                  </a:outerShdw>
                </a:effectLst>
                <a:latin typeface="Arial" charset="0"/>
              </a:rPr>
              <a:t>练习：</a:t>
            </a:r>
          </a:p>
        </p:txBody>
      </p:sp>
      <p:sp>
        <p:nvSpPr>
          <p:cNvPr id="80965" name="Text Box 69"/>
          <p:cNvSpPr txBox="1">
            <a:spLocks noChangeArrowheads="1"/>
          </p:cNvSpPr>
          <p:nvPr/>
        </p:nvSpPr>
        <p:spPr bwMode="auto">
          <a:xfrm>
            <a:off x="755650" y="2708275"/>
            <a:ext cx="8208963" cy="779463"/>
          </a:xfrm>
          <a:prstGeom prst="rect">
            <a:avLst/>
          </a:prstGeom>
          <a:noFill/>
          <a:ln w="9525">
            <a:noFill/>
            <a:miter lim="800000"/>
            <a:headEnd/>
            <a:tailEnd/>
          </a:ln>
          <a:effectLst/>
        </p:spPr>
        <p:txBody>
          <a:bodyPr>
            <a:spAutoFit/>
          </a:bodyPr>
          <a:lstStyle/>
          <a:p>
            <a:pPr marL="457200" indent="-457200">
              <a:lnSpc>
                <a:spcPct val="125000"/>
              </a:lnSpc>
              <a:defRPr/>
            </a:pPr>
            <a:r>
              <a:rPr kumimoji="0" lang="zh-CN" altLang="en-US" sz="3600">
                <a:solidFill>
                  <a:schemeClr val="accent2"/>
                </a:solidFill>
                <a:effectLst>
                  <a:outerShdw blurRad="38100" dist="38100" dir="2700000" algn="tl">
                    <a:srgbClr val="C0C0C0"/>
                  </a:outerShdw>
                </a:effectLst>
                <a:latin typeface="Arial" charset="0"/>
              </a:rPr>
              <a:t>例题</a:t>
            </a:r>
            <a:r>
              <a:rPr kumimoji="0" lang="en-US" altLang="zh-CN" sz="3600">
                <a:solidFill>
                  <a:schemeClr val="accent2"/>
                </a:solidFill>
                <a:effectLst>
                  <a:outerShdw blurRad="38100" dist="38100" dir="2700000" algn="tl">
                    <a:srgbClr val="C0C0C0"/>
                  </a:outerShdw>
                </a:effectLst>
                <a:latin typeface="Arial" charset="0"/>
              </a:rPr>
              <a:t>5.6 </a:t>
            </a:r>
            <a:r>
              <a:rPr kumimoji="0" lang="zh-CN" altLang="en-US" sz="3600">
                <a:solidFill>
                  <a:schemeClr val="accent2"/>
                </a:solidFill>
                <a:effectLst>
                  <a:outerShdw blurRad="38100" dist="38100" dir="2700000" algn="tl">
                    <a:srgbClr val="C0C0C0"/>
                  </a:outerShdw>
                </a:effectLst>
                <a:latin typeface="Arial" charset="0"/>
              </a:rPr>
              <a:t>最小拍无纹波控制器的设计。</a:t>
            </a: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8" name="Text Box 8"/>
          <p:cNvSpPr txBox="1">
            <a:spLocks noChangeArrowheads="1"/>
          </p:cNvSpPr>
          <p:nvPr/>
        </p:nvSpPr>
        <p:spPr bwMode="auto">
          <a:xfrm>
            <a:off x="611188" y="1341438"/>
            <a:ext cx="8137525" cy="6096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en-US" altLang="zh-CN" sz="3400">
                <a:solidFill>
                  <a:srgbClr val="0033CC"/>
                </a:solidFill>
                <a:effectLst>
                  <a:outerShdw blurRad="38100" dist="38100" dir="2700000" algn="tl">
                    <a:srgbClr val="C0C0C0"/>
                  </a:outerShdw>
                </a:effectLst>
              </a:rPr>
              <a:t>3</a:t>
            </a:r>
            <a:r>
              <a:rPr kumimoji="0" lang="zh-CN" altLang="en-US" sz="3400">
                <a:solidFill>
                  <a:srgbClr val="0033CC"/>
                </a:solidFill>
                <a:effectLst>
                  <a:outerShdw blurRad="38100" dist="38100" dir="2700000" algn="tl">
                    <a:srgbClr val="C0C0C0"/>
                  </a:outerShdw>
                </a:effectLst>
              </a:rPr>
              <a:t>、针对输入信号类型敏感问题的改进</a:t>
            </a:r>
          </a:p>
        </p:txBody>
      </p:sp>
      <p:sp>
        <p:nvSpPr>
          <p:cNvPr id="81929" name="Text Box 9"/>
          <p:cNvSpPr txBox="1">
            <a:spLocks noChangeArrowheads="1"/>
          </p:cNvSpPr>
          <p:nvPr/>
        </p:nvSpPr>
        <p:spPr bwMode="auto">
          <a:xfrm>
            <a:off x="1095375" y="2297113"/>
            <a:ext cx="2419350"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采用阻尼因子法</a:t>
            </a:r>
            <a:r>
              <a:rPr lang="en-US" altLang="zh-CN">
                <a:solidFill>
                  <a:srgbClr val="FF0000"/>
                </a:solidFill>
                <a:effectLst>
                  <a:outerShdw blurRad="38100" dist="38100" dir="2700000" algn="tl">
                    <a:srgbClr val="C0C0C0"/>
                  </a:outerShdw>
                </a:effectLst>
              </a:rPr>
              <a:t>:</a:t>
            </a:r>
          </a:p>
        </p:txBody>
      </p:sp>
      <p:sp>
        <p:nvSpPr>
          <p:cNvPr id="81930" name="Text Box 10"/>
          <p:cNvSpPr txBox="1">
            <a:spLocks noChangeArrowheads="1"/>
          </p:cNvSpPr>
          <p:nvPr/>
        </p:nvSpPr>
        <p:spPr bwMode="auto">
          <a:xfrm>
            <a:off x="1116013" y="2781300"/>
            <a:ext cx="6789737" cy="1463675"/>
          </a:xfrm>
          <a:prstGeom prst="rect">
            <a:avLst/>
          </a:prstGeom>
          <a:noFill/>
          <a:ln w="9525">
            <a:noFill/>
            <a:miter lim="800000"/>
            <a:headEnd/>
            <a:tailEnd/>
          </a:ln>
          <a:effectLst/>
        </p:spPr>
        <p:txBody>
          <a:bodyPr>
            <a:spAutoFit/>
          </a:bodyPr>
          <a:lstStyle/>
          <a:p>
            <a:pPr>
              <a:lnSpc>
                <a:spcPct val="125000"/>
              </a:lnSpc>
              <a:defRPr/>
            </a:pPr>
            <a:r>
              <a:rPr lang="zh-CN" altLang="en-US">
                <a:effectLst>
                  <a:outerShdw blurRad="38100" dist="38100" dir="2700000" algn="tl">
                    <a:srgbClr val="C0C0C0"/>
                  </a:outerShdw>
                </a:effectLst>
              </a:rPr>
              <a:t>在最小拍控制系统设计的基础上，通过在系统的</a:t>
            </a:r>
            <a:r>
              <a:rPr lang="zh-CN" altLang="en-US">
                <a:solidFill>
                  <a:schemeClr val="accent2"/>
                </a:solidFill>
                <a:effectLst>
                  <a:outerShdw blurRad="38100" dist="38100" dir="2700000" algn="tl">
                    <a:srgbClr val="C0C0C0"/>
                  </a:outerShdw>
                </a:effectLst>
              </a:rPr>
              <a:t>闭环脉冲传递函数</a:t>
            </a:r>
            <a:r>
              <a:rPr lang="zh-CN" altLang="en-US">
                <a:effectLst>
                  <a:outerShdw blurRad="38100" dist="38100" dir="2700000" algn="tl">
                    <a:srgbClr val="C0C0C0"/>
                  </a:outerShdw>
                </a:effectLst>
              </a:rPr>
              <a:t>中，</a:t>
            </a:r>
            <a:r>
              <a:rPr lang="zh-CN" altLang="en-US" u="sng">
                <a:solidFill>
                  <a:srgbClr val="1E86B4"/>
                </a:solidFill>
                <a:effectLst>
                  <a:outerShdw blurRad="38100" dist="38100" dir="2700000" algn="tl">
                    <a:srgbClr val="C0C0C0"/>
                  </a:outerShdw>
                </a:effectLst>
              </a:rPr>
              <a:t>引入附加的极点因子</a:t>
            </a:r>
            <a:r>
              <a:rPr lang="zh-CN" altLang="en-US">
                <a:effectLst>
                  <a:outerShdw blurRad="38100" dist="38100" dir="2700000" algn="tl">
                    <a:srgbClr val="C0C0C0"/>
                  </a:outerShdw>
                </a:effectLst>
              </a:rPr>
              <a:t>，又称为</a:t>
            </a:r>
            <a:r>
              <a:rPr lang="zh-CN" altLang="en-US">
                <a:solidFill>
                  <a:schemeClr val="accent2"/>
                </a:solidFill>
                <a:effectLst>
                  <a:outerShdw blurRad="38100" dist="38100" dir="2700000" algn="tl">
                    <a:srgbClr val="C0C0C0"/>
                  </a:outerShdw>
                </a:effectLst>
              </a:rPr>
              <a:t>阻尼因子</a:t>
            </a:r>
            <a:r>
              <a:rPr lang="zh-CN" altLang="en-US">
                <a:effectLst>
                  <a:outerShdw blurRad="38100" dist="38100" dir="2700000" algn="tl">
                    <a:srgbClr val="C0C0C0"/>
                  </a:outerShdw>
                </a:effectLst>
              </a:rPr>
              <a:t>。</a:t>
            </a:r>
          </a:p>
        </p:txBody>
      </p:sp>
      <p:sp>
        <p:nvSpPr>
          <p:cNvPr id="81931" name="Text Box 11"/>
          <p:cNvSpPr txBox="1">
            <a:spLocks noChangeArrowheads="1"/>
          </p:cNvSpPr>
          <p:nvPr/>
        </p:nvSpPr>
        <p:spPr bwMode="auto">
          <a:xfrm>
            <a:off x="1116013" y="4581525"/>
            <a:ext cx="6788150" cy="822325"/>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系统</a:t>
            </a:r>
            <a:r>
              <a:rPr lang="zh-CN" altLang="en-US">
                <a:solidFill>
                  <a:schemeClr val="accent2"/>
                </a:solidFill>
                <a:effectLst>
                  <a:outerShdw blurRad="38100" dist="38100" dir="2700000" algn="tl">
                    <a:srgbClr val="C0C0C0"/>
                  </a:outerShdw>
                </a:effectLst>
              </a:rPr>
              <a:t>过渡过程时间增加</a:t>
            </a:r>
            <a:r>
              <a:rPr lang="zh-CN" altLang="en-US">
                <a:effectLst>
                  <a:outerShdw blurRad="38100" dist="38100" dir="2700000" algn="tl">
                    <a:srgbClr val="C0C0C0"/>
                  </a:outerShdw>
                </a:effectLst>
              </a:rPr>
              <a:t>，但整个系统的</a:t>
            </a:r>
            <a:r>
              <a:rPr lang="zh-CN" altLang="en-US">
                <a:solidFill>
                  <a:srgbClr val="1E86B4"/>
                </a:solidFill>
                <a:effectLst>
                  <a:outerShdw blurRad="38100" dist="38100" dir="2700000" algn="tl">
                    <a:srgbClr val="C0C0C0"/>
                  </a:outerShdw>
                </a:effectLst>
              </a:rPr>
              <a:t>输出响应比较平稳</a:t>
            </a:r>
            <a:r>
              <a:rPr lang="zh-CN" altLang="en-US">
                <a:effectLst>
                  <a:outerShdw blurRad="38100" dist="38100" dir="2700000" algn="tl">
                    <a:srgbClr val="C0C0C0"/>
                  </a:outerShdw>
                </a:effectLst>
              </a:rPr>
              <a:t>，对不同输入信号的适应性有所改善。</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2" name="Text Box 8"/>
          <p:cNvSpPr txBox="1">
            <a:spLocks noChangeArrowheads="1"/>
          </p:cNvSpPr>
          <p:nvPr/>
        </p:nvSpPr>
        <p:spPr bwMode="auto">
          <a:xfrm>
            <a:off x="1042988" y="1125538"/>
            <a:ext cx="7273925" cy="1187450"/>
          </a:xfrm>
          <a:prstGeom prst="rect">
            <a:avLst/>
          </a:prstGeom>
          <a:noFill/>
          <a:ln w="9525">
            <a:noFill/>
            <a:miter lim="800000"/>
            <a:headEnd/>
            <a:tailEnd/>
          </a:ln>
          <a:effectLst/>
        </p:spPr>
        <p:txBody>
          <a:bodyPr>
            <a:spAutoFit/>
          </a:bodyPr>
          <a:lstStyle/>
          <a:p>
            <a:pPr>
              <a:lnSpc>
                <a:spcPct val="150000"/>
              </a:lnSpc>
              <a:defRPr/>
            </a:pPr>
            <a:r>
              <a:rPr lang="zh-CN" altLang="en-US">
                <a:effectLst>
                  <a:outerShdw blurRad="38100" dist="38100" dir="2700000" algn="tl">
                    <a:srgbClr val="C0C0C0"/>
                  </a:outerShdw>
                </a:effectLst>
              </a:rPr>
              <a:t>设            是最小拍控制系统的闭环脉冲传递函数</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在引入 </a:t>
            </a:r>
            <a:r>
              <a:rPr lang="en-US" altLang="zh-CN" i="1">
                <a:solidFill>
                  <a:schemeClr val="accent2"/>
                </a:solidFill>
                <a:effectLst>
                  <a:outerShdw blurRad="38100" dist="38100" dir="2700000" algn="tl">
                    <a:srgbClr val="C0C0C0"/>
                  </a:outerShdw>
                </a:effectLst>
              </a:rPr>
              <a:t>n</a:t>
            </a:r>
            <a:r>
              <a:rPr lang="en-US" altLang="zh-CN">
                <a:solidFill>
                  <a:schemeClr val="accent2"/>
                </a:solidFill>
                <a:effectLst>
                  <a:outerShdw blurRad="38100" dist="38100" dir="2700000" algn="tl">
                    <a:srgbClr val="C0C0C0"/>
                  </a:outerShdw>
                </a:effectLst>
              </a:rPr>
              <a:t> </a:t>
            </a:r>
            <a:r>
              <a:rPr lang="zh-CN" altLang="en-US">
                <a:solidFill>
                  <a:schemeClr val="accent2"/>
                </a:solidFill>
                <a:effectLst>
                  <a:outerShdw blurRad="38100" dist="38100" dir="2700000" algn="tl">
                    <a:srgbClr val="C0C0C0"/>
                  </a:outerShdw>
                </a:effectLst>
              </a:rPr>
              <a:t>个附加极点因子</a:t>
            </a:r>
            <a:r>
              <a:rPr lang="zh-CN" altLang="en-US">
                <a:effectLst>
                  <a:outerShdw blurRad="38100" dist="38100" dir="2700000" algn="tl">
                    <a:srgbClr val="C0C0C0"/>
                  </a:outerShdw>
                </a:effectLst>
              </a:rPr>
              <a:t>后，闭环脉冲传递函数为</a:t>
            </a:r>
            <a:r>
              <a:rPr lang="en-US" altLang="zh-CN">
                <a:effectLst>
                  <a:outerShdw blurRad="38100" dist="38100" dir="2700000" algn="tl">
                    <a:srgbClr val="C0C0C0"/>
                  </a:outerShdw>
                </a:effectLst>
              </a:rPr>
              <a:t>:</a:t>
            </a:r>
          </a:p>
        </p:txBody>
      </p:sp>
      <p:sp>
        <p:nvSpPr>
          <p:cNvPr id="82954" name="Rectangle 10"/>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8370" name="Object 9"/>
          <p:cNvGraphicFramePr>
            <a:graphicFrameLocks noChangeAspect="1"/>
          </p:cNvGraphicFramePr>
          <p:nvPr/>
        </p:nvGraphicFramePr>
        <p:xfrm>
          <a:off x="1547813" y="1268413"/>
          <a:ext cx="792162" cy="460375"/>
        </p:xfrm>
        <a:graphic>
          <a:graphicData uri="http://schemas.openxmlformats.org/presentationml/2006/ole">
            <mc:AlternateContent xmlns:mc="http://schemas.openxmlformats.org/markup-compatibility/2006">
              <mc:Choice xmlns:v="urn:schemas-microsoft-com:vml" Requires="v">
                <p:oleObj spid="_x0000_s58396" name="Equation" r:id="rId3" imgW="406224" imgH="241195" progId="Equation.DSMT4">
                  <p:embed/>
                </p:oleObj>
              </mc:Choice>
              <mc:Fallback>
                <p:oleObj name="Equation" r:id="rId3" imgW="406224" imgH="241195"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268413"/>
                        <a:ext cx="79216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6" name="Rectangle 12"/>
          <p:cNvSpPr>
            <a:spLocks noChangeArrowheads="1"/>
          </p:cNvSpPr>
          <p:nvPr/>
        </p:nvSpPr>
        <p:spPr bwMode="auto">
          <a:xfrm>
            <a:off x="0" y="31051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58371" name="Object 11"/>
          <p:cNvGraphicFramePr>
            <a:graphicFrameLocks noChangeAspect="1"/>
          </p:cNvGraphicFramePr>
          <p:nvPr/>
        </p:nvGraphicFramePr>
        <p:xfrm>
          <a:off x="2555875" y="2636838"/>
          <a:ext cx="3311525" cy="1574800"/>
        </p:xfrm>
        <a:graphic>
          <a:graphicData uri="http://schemas.openxmlformats.org/presentationml/2006/ole">
            <mc:AlternateContent xmlns:mc="http://schemas.openxmlformats.org/markup-compatibility/2006">
              <mc:Choice xmlns:v="urn:schemas-microsoft-com:vml" Requires="v">
                <p:oleObj spid="_x0000_s58397" name="Equation" r:id="rId5" imgW="1358900" imgH="647700" progId="Equation.DSMT4">
                  <p:embed/>
                </p:oleObj>
              </mc:Choice>
              <mc:Fallback>
                <p:oleObj name="Equation" r:id="rId5" imgW="1358900" imgH="6477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636838"/>
                        <a:ext cx="3311525" cy="157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7" name="Text Box 13"/>
          <p:cNvSpPr txBox="1">
            <a:spLocks noChangeArrowheads="1"/>
          </p:cNvSpPr>
          <p:nvPr/>
        </p:nvSpPr>
        <p:spPr bwMode="auto">
          <a:xfrm>
            <a:off x="1166813" y="4384675"/>
            <a:ext cx="3898900" cy="457200"/>
          </a:xfrm>
          <a:prstGeom prst="rect">
            <a:avLst/>
          </a:prstGeom>
          <a:noFill/>
          <a:ln w="9525">
            <a:noFill/>
            <a:miter lim="800000"/>
            <a:headEnd/>
            <a:tailEnd/>
          </a:ln>
          <a:effectLst/>
        </p:spPr>
        <p:txBody>
          <a:bodyPr wrap="none">
            <a:spAutoFit/>
          </a:bodyPr>
          <a:lstStyle/>
          <a:p>
            <a:pPr>
              <a:defRPr/>
            </a:pPr>
            <a:r>
              <a:rPr lang="en-US" altLang="zh-CN" i="1">
                <a:effectLst>
                  <a:outerShdw blurRad="38100" dist="38100" dir="2700000" algn="tl">
                    <a:srgbClr val="C0C0C0"/>
                  </a:outerShdw>
                </a:effectLst>
              </a:rPr>
              <a:t>c</a:t>
            </a:r>
            <a:r>
              <a:rPr lang="en-US" altLang="zh-CN" i="1" baseline="-25000">
                <a:effectLst>
                  <a:outerShdw blurRad="38100" dist="38100" dir="2700000" algn="tl">
                    <a:srgbClr val="C0C0C0"/>
                  </a:outerShdw>
                </a:effectLst>
              </a:rPr>
              <a:t>i</a:t>
            </a:r>
            <a:r>
              <a:rPr lang="en-US" altLang="zh-CN" i="1">
                <a:effectLst>
                  <a:outerShdw blurRad="38100" dist="38100" dir="2700000" algn="tl">
                    <a:srgbClr val="C0C0C0"/>
                  </a:outerShdw>
                </a:effectLst>
              </a:rPr>
              <a:t> </a:t>
            </a:r>
            <a:r>
              <a:rPr lang="zh-CN" altLang="en-US">
                <a:effectLst>
                  <a:outerShdw blurRad="38100" dist="38100" dir="2700000" algn="tl">
                    <a:srgbClr val="C0C0C0"/>
                  </a:outerShdw>
                </a:effectLst>
              </a:rPr>
              <a:t>是引入的第 个附加极点。</a:t>
            </a:r>
          </a:p>
        </p:txBody>
      </p:sp>
      <p:sp>
        <p:nvSpPr>
          <p:cNvPr id="82958" name="Text Box 14"/>
          <p:cNvSpPr txBox="1">
            <a:spLocks noChangeArrowheads="1"/>
          </p:cNvSpPr>
          <p:nvPr/>
        </p:nvSpPr>
        <p:spPr bwMode="auto">
          <a:xfrm>
            <a:off x="1166813" y="5033963"/>
            <a:ext cx="5810250" cy="457200"/>
          </a:xfrm>
          <a:prstGeom prst="rect">
            <a:avLst/>
          </a:prstGeom>
          <a:noFill/>
          <a:ln w="9525">
            <a:noFill/>
            <a:miter lim="800000"/>
            <a:headEnd/>
            <a:tailEnd/>
          </a:ln>
          <a:effectLst/>
        </p:spPr>
        <p:txBody>
          <a:bodyPr wrap="none">
            <a:spAutoFit/>
          </a:bodyPr>
          <a:lstStyle/>
          <a:p>
            <a:pPr>
              <a:defRPr/>
            </a:pPr>
            <a:r>
              <a:rPr lang="zh-CN" altLang="en-US">
                <a:solidFill>
                  <a:srgbClr val="0033CC"/>
                </a:solidFill>
                <a:effectLst>
                  <a:outerShdw blurRad="38100" dist="38100" dir="2700000" algn="tl">
                    <a:srgbClr val="C0C0C0"/>
                  </a:outerShdw>
                </a:effectLst>
              </a:rPr>
              <a:t>一般情况下，取一个附加极点，即 </a:t>
            </a:r>
            <a:r>
              <a:rPr lang="en-US" altLang="zh-CN" i="1">
                <a:solidFill>
                  <a:srgbClr val="0033CC"/>
                </a:solidFill>
                <a:effectLst>
                  <a:outerShdw blurRad="38100" dist="38100" dir="2700000" algn="tl">
                    <a:srgbClr val="C0C0C0"/>
                  </a:outerShdw>
                </a:effectLst>
              </a:rPr>
              <a:t>n </a:t>
            </a:r>
            <a:r>
              <a:rPr lang="en-US" altLang="zh-CN">
                <a:solidFill>
                  <a:srgbClr val="0033CC"/>
                </a:solidFill>
                <a:effectLst>
                  <a:outerShdw blurRad="38100" dist="38100" dir="2700000" algn="tl">
                    <a:srgbClr val="C0C0C0"/>
                  </a:outerShdw>
                </a:effectLst>
              </a:rPr>
              <a:t>= 1</a:t>
            </a:r>
            <a:r>
              <a:rPr lang="zh-CN" altLang="en-US">
                <a:solidFill>
                  <a:srgbClr val="0033CC"/>
                </a:solidFill>
                <a:effectLst>
                  <a:outerShdw blurRad="38100" dist="38100" dir="2700000" algn="tl">
                    <a:srgbClr val="C0C0C0"/>
                  </a:outerShdw>
                </a:effectLst>
              </a:rPr>
              <a:t>。</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5"/>
          <p:cNvSpPr txBox="1">
            <a:spLocks noChangeArrowheads="1"/>
          </p:cNvSpPr>
          <p:nvPr/>
        </p:nvSpPr>
        <p:spPr bwMode="auto">
          <a:xfrm>
            <a:off x="539750" y="1196975"/>
            <a:ext cx="7993063" cy="457200"/>
          </a:xfrm>
          <a:prstGeom prst="rect">
            <a:avLst/>
          </a:prstGeom>
          <a:noFill/>
          <a:ln w="9525">
            <a:noFill/>
            <a:miter lim="800000"/>
            <a:headEnd/>
            <a:tailEnd/>
          </a:ln>
        </p:spPr>
        <p:txBody>
          <a:bodyPr>
            <a:spAutoFit/>
          </a:bodyPr>
          <a:lstStyle/>
          <a:p>
            <a:r>
              <a:rPr kumimoji="0" lang="zh-CN" altLang="en-US">
                <a:solidFill>
                  <a:srgbClr val="0033CC"/>
                </a:solidFill>
                <a:latin typeface="Arial" charset="0"/>
              </a:rPr>
              <a:t>于是闭环脉冲传递函数的具体形式为：</a:t>
            </a:r>
          </a:p>
        </p:txBody>
      </p:sp>
      <p:graphicFrame>
        <p:nvGraphicFramePr>
          <p:cNvPr id="59394" name="Object 7"/>
          <p:cNvGraphicFramePr>
            <a:graphicFrameLocks noChangeAspect="1"/>
          </p:cNvGraphicFramePr>
          <p:nvPr/>
        </p:nvGraphicFramePr>
        <p:xfrm>
          <a:off x="900113" y="1989138"/>
          <a:ext cx="7775575" cy="788987"/>
        </p:xfrm>
        <a:graphic>
          <a:graphicData uri="http://schemas.openxmlformats.org/presentationml/2006/ole">
            <mc:AlternateContent xmlns:mc="http://schemas.openxmlformats.org/markup-compatibility/2006">
              <mc:Choice xmlns:v="urn:schemas-microsoft-com:vml" Requires="v">
                <p:oleObj spid="_x0000_s59420" name="Equation" r:id="rId3" imgW="4229100" imgH="431800" progId="Equation.DSMT4">
                  <p:embed/>
                </p:oleObj>
              </mc:Choice>
              <mc:Fallback>
                <p:oleObj name="Equation" r:id="rId3" imgW="4229100" imgH="4318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89138"/>
                        <a:ext cx="777557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9"/>
          <p:cNvGraphicFramePr>
            <a:graphicFrameLocks noChangeAspect="1"/>
          </p:cNvGraphicFramePr>
          <p:nvPr/>
        </p:nvGraphicFramePr>
        <p:xfrm>
          <a:off x="827088" y="3933825"/>
          <a:ext cx="7777162" cy="790575"/>
        </p:xfrm>
        <a:graphic>
          <a:graphicData uri="http://schemas.openxmlformats.org/presentationml/2006/ole">
            <mc:AlternateContent xmlns:mc="http://schemas.openxmlformats.org/markup-compatibility/2006">
              <mc:Choice xmlns:v="urn:schemas-microsoft-com:vml" Requires="v">
                <p:oleObj spid="_x0000_s59421" name="Equation" r:id="rId5" imgW="4216400" imgH="431800" progId="Equation.DSMT4">
                  <p:embed/>
                </p:oleObj>
              </mc:Choice>
              <mc:Fallback>
                <p:oleObj name="Equation" r:id="rId5" imgW="4216400" imgH="4318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3825"/>
                        <a:ext cx="7777162"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9" name="Line 11"/>
          <p:cNvSpPr>
            <a:spLocks noChangeShapeType="1"/>
          </p:cNvSpPr>
          <p:nvPr/>
        </p:nvSpPr>
        <p:spPr bwMode="auto">
          <a:xfrm>
            <a:off x="1042988" y="3213100"/>
            <a:ext cx="649287" cy="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81" name="Text Box 13"/>
          <p:cNvSpPr txBox="1">
            <a:spLocks noChangeArrowheads="1"/>
          </p:cNvSpPr>
          <p:nvPr/>
        </p:nvSpPr>
        <p:spPr bwMode="auto">
          <a:xfrm>
            <a:off x="1816100" y="2924175"/>
            <a:ext cx="1716088" cy="457200"/>
          </a:xfrm>
          <a:prstGeom prst="rect">
            <a:avLst/>
          </a:prstGeom>
          <a:noFill/>
          <a:ln w="9525">
            <a:noFill/>
            <a:miter lim="800000"/>
            <a:headEnd/>
            <a:tailEnd/>
          </a:ln>
          <a:effectLst/>
        </p:spPr>
        <p:txBody>
          <a:bodyPr wrap="none">
            <a:spAutoFit/>
          </a:bodyPr>
          <a:lstStyle/>
          <a:p>
            <a:pPr>
              <a:defRPr/>
            </a:pPr>
            <a:r>
              <a:rPr lang="zh-CN" altLang="en-US">
                <a:solidFill>
                  <a:srgbClr val="0033CC"/>
                </a:solidFill>
                <a:effectLst>
                  <a:outerShdw blurRad="38100" dist="38100" dir="2700000" algn="tl">
                    <a:srgbClr val="C0C0C0"/>
                  </a:outerShdw>
                </a:effectLst>
              </a:rPr>
              <a:t>有纹波系统</a:t>
            </a:r>
          </a:p>
        </p:txBody>
      </p:sp>
      <p:sp>
        <p:nvSpPr>
          <p:cNvPr id="83982" name="Line 14"/>
          <p:cNvSpPr>
            <a:spLocks noChangeShapeType="1"/>
          </p:cNvSpPr>
          <p:nvPr/>
        </p:nvSpPr>
        <p:spPr bwMode="auto">
          <a:xfrm>
            <a:off x="971550" y="5300663"/>
            <a:ext cx="863600"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3983" name="Text Box 15"/>
          <p:cNvSpPr txBox="1">
            <a:spLocks noChangeArrowheads="1"/>
          </p:cNvSpPr>
          <p:nvPr/>
        </p:nvSpPr>
        <p:spPr bwMode="auto">
          <a:xfrm>
            <a:off x="2103438" y="5013325"/>
            <a:ext cx="1716087"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无纹波系统</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1166813" y="1706563"/>
            <a:ext cx="5926137" cy="457200"/>
          </a:xfrm>
          <a:prstGeom prst="rect">
            <a:avLst/>
          </a:prstGeom>
          <a:noFill/>
          <a:ln w="9525">
            <a:noFill/>
            <a:miter lim="800000"/>
            <a:headEnd/>
            <a:tailEnd/>
          </a:ln>
        </p:spPr>
        <p:txBody>
          <a:bodyPr>
            <a:spAutoFit/>
          </a:bodyPr>
          <a:lstStyle/>
          <a:p>
            <a:endParaRPr kumimoji="0" lang="zh-CN" altLang="zh-CN" b="0">
              <a:latin typeface="Arial" charset="0"/>
            </a:endParaRPr>
          </a:p>
        </p:txBody>
      </p:sp>
      <p:sp>
        <p:nvSpPr>
          <p:cNvPr id="100358" name="Text Box 6"/>
          <p:cNvSpPr txBox="1">
            <a:spLocks noChangeArrowheads="1"/>
          </p:cNvSpPr>
          <p:nvPr/>
        </p:nvSpPr>
        <p:spPr bwMode="auto">
          <a:xfrm>
            <a:off x="1023938" y="1576388"/>
            <a:ext cx="3178175"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设计控制器</a:t>
            </a:r>
            <a:r>
              <a:rPr lang="en-US" altLang="zh-CN" i="1">
                <a:solidFill>
                  <a:schemeClr val="accent2"/>
                </a:solidFill>
                <a:effectLst>
                  <a:outerShdw blurRad="38100" dist="38100" dir="2700000" algn="tl">
                    <a:srgbClr val="C0C0C0"/>
                  </a:outerShdw>
                </a:effectLst>
              </a:rPr>
              <a:t>D</a:t>
            </a:r>
            <a:r>
              <a:rPr lang="en-US" altLang="zh-CN">
                <a:solidFill>
                  <a:schemeClr val="accent2"/>
                </a:solidFill>
                <a:effectLst>
                  <a:outerShdw blurRad="38100" dist="38100" dir="2700000" algn="tl">
                    <a:srgbClr val="C0C0C0"/>
                  </a:outerShdw>
                </a:effectLst>
              </a:rPr>
              <a:t>(</a:t>
            </a:r>
            <a:r>
              <a:rPr lang="en-US" altLang="zh-CN" i="1">
                <a:solidFill>
                  <a:schemeClr val="accent2"/>
                </a:solidFill>
                <a:effectLst>
                  <a:outerShdw blurRad="38100" dist="38100" dir="2700000" algn="tl">
                    <a:srgbClr val="C0C0C0"/>
                  </a:outerShdw>
                </a:effectLst>
              </a:rPr>
              <a:t>z</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思路：</a:t>
            </a:r>
          </a:p>
        </p:txBody>
      </p:sp>
      <p:sp>
        <p:nvSpPr>
          <p:cNvPr id="100359" name="Text Box 7"/>
          <p:cNvSpPr txBox="1">
            <a:spLocks noChangeArrowheads="1"/>
          </p:cNvSpPr>
          <p:nvPr/>
        </p:nvSpPr>
        <p:spPr bwMode="auto">
          <a:xfrm>
            <a:off x="1166813" y="2368550"/>
            <a:ext cx="2616200"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设定附加的 </a:t>
            </a:r>
            <a:r>
              <a:rPr lang="en-US" altLang="zh-CN" i="1">
                <a:solidFill>
                  <a:srgbClr val="FF0000"/>
                </a:solidFill>
                <a:effectLst>
                  <a:outerShdw blurRad="38100" dist="38100" dir="2700000" algn="tl">
                    <a:srgbClr val="C0C0C0"/>
                  </a:outerShdw>
                </a:effectLst>
              </a:rPr>
              <a:t>c</a:t>
            </a:r>
            <a:r>
              <a:rPr lang="en-US" altLang="zh-CN">
                <a:solidFill>
                  <a:srgbClr val="FF0000"/>
                </a:solidFill>
                <a:effectLst>
                  <a:outerShdw blurRad="38100" dist="38100" dir="2700000" algn="tl">
                    <a:srgbClr val="C0C0C0"/>
                  </a:outerShdw>
                </a:effectLst>
              </a:rPr>
              <a:t> </a:t>
            </a:r>
            <a:r>
              <a:rPr lang="zh-CN" altLang="en-US">
                <a:solidFill>
                  <a:srgbClr val="FF0000"/>
                </a:solidFill>
                <a:effectLst>
                  <a:outerShdw blurRad="38100" dist="38100" dir="2700000" algn="tl">
                    <a:srgbClr val="C0C0C0"/>
                  </a:outerShdw>
                </a:effectLst>
              </a:rPr>
              <a:t>极点</a:t>
            </a:r>
          </a:p>
        </p:txBody>
      </p:sp>
      <p:sp>
        <p:nvSpPr>
          <p:cNvPr id="100360" name="Line 8"/>
          <p:cNvSpPr>
            <a:spLocks noChangeShapeType="1"/>
          </p:cNvSpPr>
          <p:nvPr/>
        </p:nvSpPr>
        <p:spPr bwMode="auto">
          <a:xfrm>
            <a:off x="3851275" y="2565400"/>
            <a:ext cx="865188"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1" name="Text Box 9"/>
          <p:cNvSpPr txBox="1">
            <a:spLocks noChangeArrowheads="1"/>
          </p:cNvSpPr>
          <p:nvPr/>
        </p:nvSpPr>
        <p:spPr bwMode="auto">
          <a:xfrm>
            <a:off x="4932363" y="2133600"/>
            <a:ext cx="3187700" cy="1187450"/>
          </a:xfrm>
          <a:prstGeom prst="rect">
            <a:avLst/>
          </a:prstGeom>
          <a:noFill/>
          <a:ln w="9525">
            <a:noFill/>
            <a:miter lim="800000"/>
            <a:headEnd/>
            <a:tailEnd/>
          </a:ln>
          <a:effectLst/>
        </p:spPr>
        <p:txBody>
          <a:bodyPr>
            <a:spAutoFit/>
          </a:bodyPr>
          <a:lstStyle/>
          <a:p>
            <a:pPr>
              <a:lnSpc>
                <a:spcPct val="150000"/>
              </a:lnSpc>
              <a:defRPr/>
            </a:pPr>
            <a:r>
              <a:rPr lang="zh-CN" altLang="en-US">
                <a:effectLst>
                  <a:outerShdw blurRad="38100" dist="38100" dir="2700000" algn="tl">
                    <a:srgbClr val="C0C0C0"/>
                  </a:outerShdw>
                </a:effectLst>
              </a:rPr>
              <a:t>确定原闭环系统传递函数模型 </a:t>
            </a:r>
          </a:p>
        </p:txBody>
      </p:sp>
      <p:graphicFrame>
        <p:nvGraphicFramePr>
          <p:cNvPr id="60418" name="Object 10"/>
          <p:cNvGraphicFramePr>
            <a:graphicFrameLocks noChangeAspect="1"/>
          </p:cNvGraphicFramePr>
          <p:nvPr/>
        </p:nvGraphicFramePr>
        <p:xfrm>
          <a:off x="6443663" y="2852738"/>
          <a:ext cx="792162" cy="460375"/>
        </p:xfrm>
        <a:graphic>
          <a:graphicData uri="http://schemas.openxmlformats.org/presentationml/2006/ole">
            <mc:AlternateContent xmlns:mc="http://schemas.openxmlformats.org/markup-compatibility/2006">
              <mc:Choice xmlns:v="urn:schemas-microsoft-com:vml" Requires="v">
                <p:oleObj spid="_x0000_s60444" name="Equation" r:id="rId3" imgW="406224" imgH="241195" progId="Equation.DSMT4">
                  <p:embed/>
                </p:oleObj>
              </mc:Choice>
              <mc:Fallback>
                <p:oleObj name="Equation" r:id="rId3" imgW="406224" imgH="241195"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2852738"/>
                        <a:ext cx="792162"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3" name="Line 11"/>
          <p:cNvSpPr>
            <a:spLocks noChangeShapeType="1"/>
          </p:cNvSpPr>
          <p:nvPr/>
        </p:nvSpPr>
        <p:spPr bwMode="auto">
          <a:xfrm>
            <a:off x="5076825" y="3357563"/>
            <a:ext cx="2663825" cy="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4" name="Text Box 12"/>
          <p:cNvSpPr txBox="1">
            <a:spLocks noChangeArrowheads="1"/>
          </p:cNvSpPr>
          <p:nvPr/>
        </p:nvSpPr>
        <p:spPr bwMode="auto">
          <a:xfrm>
            <a:off x="5148263" y="3429000"/>
            <a:ext cx="2106612"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有纹波</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无纹波</a:t>
            </a:r>
          </a:p>
        </p:txBody>
      </p:sp>
      <p:sp>
        <p:nvSpPr>
          <p:cNvPr id="100365" name="Line 13"/>
          <p:cNvSpPr>
            <a:spLocks noChangeShapeType="1"/>
          </p:cNvSpPr>
          <p:nvPr/>
        </p:nvSpPr>
        <p:spPr bwMode="auto">
          <a:xfrm>
            <a:off x="6227763" y="4076700"/>
            <a:ext cx="0" cy="64770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6" name="Line 14"/>
          <p:cNvSpPr>
            <a:spLocks noChangeShapeType="1"/>
          </p:cNvSpPr>
          <p:nvPr/>
        </p:nvSpPr>
        <p:spPr bwMode="auto">
          <a:xfrm flipH="1">
            <a:off x="3851275" y="4724400"/>
            <a:ext cx="2376488"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0367" name="Text Box 15"/>
          <p:cNvSpPr txBox="1">
            <a:spLocks noChangeArrowheads="1"/>
          </p:cNvSpPr>
          <p:nvPr/>
        </p:nvSpPr>
        <p:spPr bwMode="auto">
          <a:xfrm>
            <a:off x="3903663" y="4724400"/>
            <a:ext cx="796925"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结合</a:t>
            </a:r>
          </a:p>
        </p:txBody>
      </p:sp>
      <p:graphicFrame>
        <p:nvGraphicFramePr>
          <p:cNvPr id="60419" name="Object 16"/>
          <p:cNvGraphicFramePr>
            <a:graphicFrameLocks noChangeAspect="1"/>
          </p:cNvGraphicFramePr>
          <p:nvPr/>
        </p:nvGraphicFramePr>
        <p:xfrm>
          <a:off x="4716463" y="4808538"/>
          <a:ext cx="792162" cy="436562"/>
        </p:xfrm>
        <a:graphic>
          <a:graphicData uri="http://schemas.openxmlformats.org/presentationml/2006/ole">
            <mc:AlternateContent xmlns:mc="http://schemas.openxmlformats.org/markup-compatibility/2006">
              <mc:Choice xmlns:v="urn:schemas-microsoft-com:vml" Requires="v">
                <p:oleObj spid="_x0000_s60445" name="Equation" r:id="rId5" imgW="406224" imgH="228501" progId="Equation.DSMT4">
                  <p:embed/>
                </p:oleObj>
              </mc:Choice>
              <mc:Fallback>
                <p:oleObj name="Equation" r:id="rId5" imgW="406224" imgH="228501"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808538"/>
                        <a:ext cx="792162"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9" name="Text Box 17"/>
          <p:cNvSpPr txBox="1">
            <a:spLocks noChangeArrowheads="1"/>
          </p:cNvSpPr>
          <p:nvPr/>
        </p:nvSpPr>
        <p:spPr bwMode="auto">
          <a:xfrm>
            <a:off x="2051050" y="4508500"/>
            <a:ext cx="1416050" cy="457200"/>
          </a:xfrm>
          <a:prstGeom prst="rect">
            <a:avLst/>
          </a:prstGeom>
          <a:noFill/>
          <a:ln w="9525">
            <a:noFill/>
            <a:miter lim="800000"/>
            <a:headEnd/>
            <a:tailEnd/>
          </a:ln>
          <a:effectLst/>
        </p:spPr>
        <p:txBody>
          <a:bodyPr wrap="none">
            <a:spAutoFit/>
          </a:bodyPr>
          <a:lstStyle/>
          <a:p>
            <a:pPr>
              <a:defRPr/>
            </a:pPr>
            <a:r>
              <a:rPr lang="zh-CN" altLang="en-US">
                <a:solidFill>
                  <a:srgbClr val="FF0000"/>
                </a:solidFill>
                <a:effectLst>
                  <a:outerShdw blurRad="38100" dist="38100" dir="2700000" algn="tl">
                    <a:srgbClr val="C0C0C0"/>
                  </a:outerShdw>
                </a:effectLst>
              </a:rPr>
              <a:t>得到 </a:t>
            </a:r>
            <a:r>
              <a:rPr lang="en-US" altLang="zh-CN" i="1">
                <a:solidFill>
                  <a:srgbClr val="FF0000"/>
                </a:solidFill>
                <a:effectLst>
                  <a:outerShdw blurRad="38100" dist="38100" dir="2700000" algn="tl">
                    <a:srgbClr val="C0C0C0"/>
                  </a:outerShdw>
                </a:effectLst>
              </a:rPr>
              <a:t>D</a:t>
            </a:r>
            <a:r>
              <a:rPr lang="en-US" altLang="zh-CN">
                <a:solidFill>
                  <a:srgbClr val="FF0000"/>
                </a:solidFill>
                <a:effectLst>
                  <a:outerShdw blurRad="38100" dist="38100" dir="2700000" algn="tl">
                    <a:srgbClr val="C0C0C0"/>
                  </a:outerShdw>
                </a:effectLst>
              </a:rPr>
              <a:t>(</a:t>
            </a:r>
            <a:r>
              <a:rPr lang="en-US" altLang="zh-CN" i="1">
                <a:solidFill>
                  <a:srgbClr val="FF0000"/>
                </a:solidFill>
                <a:effectLst>
                  <a:outerShdw blurRad="38100" dist="38100" dir="2700000" algn="tl">
                    <a:srgbClr val="C0C0C0"/>
                  </a:outerShdw>
                </a:effectLst>
              </a:rPr>
              <a:t>z</a:t>
            </a:r>
            <a:r>
              <a:rPr lang="en-US" altLang="zh-CN">
                <a:solidFill>
                  <a:srgbClr val="FF0000"/>
                </a:solidFill>
                <a:effectLst>
                  <a:outerShdw blurRad="38100" dist="38100" dir="2700000" algn="tl">
                    <a:srgbClr val="C0C0C0"/>
                  </a:outerShdw>
                </a:effectLst>
              </a:rPr>
              <a:t>)</a:t>
            </a:r>
          </a:p>
        </p:txBody>
      </p:sp>
    </p:spTree>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ChangeArrowheads="1"/>
          </p:cNvSpPr>
          <p:nvPr/>
        </p:nvSpPr>
        <p:spPr bwMode="auto">
          <a:xfrm>
            <a:off x="1042988" y="1484313"/>
            <a:ext cx="6983412" cy="604837"/>
          </a:xfrm>
          <a:prstGeom prst="rect">
            <a:avLst/>
          </a:prstGeom>
          <a:noFill/>
          <a:ln w="9525">
            <a:noFill/>
            <a:miter lim="800000"/>
            <a:headEnd/>
            <a:tailEnd/>
          </a:ln>
        </p:spPr>
        <p:txBody>
          <a:bodyPr/>
          <a:lstStyle/>
          <a:p>
            <a:pPr marL="342900" indent="-342900">
              <a:spcBef>
                <a:spcPct val="20000"/>
              </a:spcBef>
            </a:pPr>
            <a:r>
              <a:rPr lang="zh-CN" altLang="en-US" sz="2800">
                <a:solidFill>
                  <a:srgbClr val="FF0000"/>
                </a:solidFill>
              </a:rPr>
              <a:t>引入附加极点时应遵循的原则</a:t>
            </a:r>
            <a:r>
              <a:rPr lang="en-US" altLang="zh-CN" sz="2800">
                <a:solidFill>
                  <a:srgbClr val="FF0000"/>
                </a:solidFill>
              </a:rPr>
              <a:t>:</a:t>
            </a:r>
          </a:p>
        </p:txBody>
      </p:sp>
      <p:sp>
        <p:nvSpPr>
          <p:cNvPr id="107532" name="Text Box 12"/>
          <p:cNvSpPr txBox="1">
            <a:spLocks noChangeArrowheads="1"/>
          </p:cNvSpPr>
          <p:nvPr/>
        </p:nvSpPr>
        <p:spPr bwMode="auto">
          <a:xfrm>
            <a:off x="1095375" y="2368550"/>
            <a:ext cx="5853113" cy="457200"/>
          </a:xfrm>
          <a:prstGeom prst="rect">
            <a:avLst/>
          </a:prstGeom>
          <a:noFill/>
          <a:ln w="9525">
            <a:noFill/>
            <a:miter lim="800000"/>
            <a:headEnd/>
            <a:tailEnd/>
          </a:ln>
          <a:effectLst/>
        </p:spPr>
        <p:txBody>
          <a:bodyPr>
            <a:spAutoFit/>
          </a:bodyPr>
          <a:lstStyle/>
          <a:p>
            <a:pPr>
              <a:defRPr/>
            </a:pPr>
            <a:r>
              <a:rPr lang="en-US" altLang="zh-CN">
                <a:solidFill>
                  <a:schemeClr val="accent2"/>
                </a:solidFill>
                <a:effectLst>
                  <a:outerShdw blurRad="38100" dist="38100" dir="2700000" algn="tl">
                    <a:srgbClr val="C0C0C0"/>
                  </a:outerShdw>
                </a:effectLst>
              </a:rPr>
              <a:t>(1) </a:t>
            </a:r>
            <a:r>
              <a:rPr lang="zh-CN" altLang="en-US">
                <a:solidFill>
                  <a:schemeClr val="accent2"/>
                </a:solidFill>
                <a:effectLst>
                  <a:outerShdw blurRad="38100" dist="38100" dir="2700000" algn="tl">
                    <a:srgbClr val="C0C0C0"/>
                  </a:outerShdw>
                </a:effectLst>
              </a:rPr>
              <a:t>必须满足系统的稳定性要求，即</a:t>
            </a:r>
          </a:p>
        </p:txBody>
      </p:sp>
      <p:sp>
        <p:nvSpPr>
          <p:cNvPr id="107534" name="Rectangle 1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1442" name="Object 13"/>
          <p:cNvGraphicFramePr>
            <a:graphicFrameLocks noChangeAspect="1"/>
          </p:cNvGraphicFramePr>
          <p:nvPr/>
        </p:nvGraphicFramePr>
        <p:xfrm>
          <a:off x="6084888" y="2276475"/>
          <a:ext cx="792162" cy="549275"/>
        </p:xfrm>
        <a:graphic>
          <a:graphicData uri="http://schemas.openxmlformats.org/presentationml/2006/ole">
            <mc:AlternateContent xmlns:mc="http://schemas.openxmlformats.org/markup-compatibility/2006">
              <mc:Choice xmlns:v="urn:schemas-microsoft-com:vml" Requires="v">
                <p:oleObj spid="_x0000_s61468" name="Equation" r:id="rId3" imgW="368140" imgH="253890" progId="Equation.DSMT4">
                  <p:embed/>
                </p:oleObj>
              </mc:Choice>
              <mc:Fallback>
                <p:oleObj name="Equation" r:id="rId3" imgW="368140" imgH="25389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276475"/>
                        <a:ext cx="792162"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5" name="Text Box 15"/>
          <p:cNvSpPr txBox="1">
            <a:spLocks noChangeArrowheads="1"/>
          </p:cNvSpPr>
          <p:nvPr/>
        </p:nvSpPr>
        <p:spPr bwMode="auto">
          <a:xfrm>
            <a:off x="1116013" y="3357563"/>
            <a:ext cx="7056437" cy="1187450"/>
          </a:xfrm>
          <a:prstGeom prst="rect">
            <a:avLst/>
          </a:prstGeom>
          <a:noFill/>
          <a:ln w="9525">
            <a:noFill/>
            <a:miter lim="800000"/>
            <a:headEnd/>
            <a:tailEnd/>
          </a:ln>
          <a:effectLst/>
        </p:spPr>
        <p:txBody>
          <a:bodyPr>
            <a:spAutoFit/>
          </a:bodyPr>
          <a:lstStyle/>
          <a:p>
            <a:pPr>
              <a:lnSpc>
                <a:spcPct val="150000"/>
              </a:lnSpc>
              <a:defRPr/>
            </a:pPr>
            <a:r>
              <a:rPr lang="en-US" altLang="zh-CN">
                <a:effectLst>
                  <a:outerShdw blurRad="38100" dist="38100" dir="2700000" algn="tl">
                    <a:srgbClr val="C0C0C0"/>
                  </a:outerShdw>
                </a:effectLst>
              </a:rPr>
              <a:t>(2) </a:t>
            </a:r>
            <a:r>
              <a:rPr lang="zh-CN" altLang="en-US">
                <a:effectLst>
                  <a:outerShdw blurRad="38100" dist="38100" dir="2700000" algn="tl">
                    <a:srgbClr val="C0C0C0"/>
                  </a:outerShdw>
                </a:effectLst>
              </a:rPr>
              <a:t>应注意尽量不引起系统振荡，故它应位于</a:t>
            </a:r>
          </a:p>
          <a:p>
            <a:pPr>
              <a:lnSpc>
                <a:spcPct val="150000"/>
              </a:lnSpc>
              <a:defRPr/>
            </a:pPr>
            <a:r>
              <a:rPr lang="zh-CN" altLang="en-US">
                <a:effectLst>
                  <a:outerShdw blurRad="38100" dist="38100" dir="2700000" algn="tl">
                    <a:srgbClr val="C0C0C0"/>
                  </a:outerShdw>
                </a:effectLst>
              </a:rPr>
              <a:t>     平面上单位圆内的</a:t>
            </a:r>
            <a:r>
              <a:rPr lang="zh-CN" altLang="en-US">
                <a:solidFill>
                  <a:schemeClr val="accent2"/>
                </a:solidFill>
                <a:effectLst>
                  <a:outerShdw blurRad="38100" dist="38100" dir="2700000" algn="tl">
                    <a:srgbClr val="C0C0C0"/>
                  </a:outerShdw>
                </a:effectLst>
              </a:rPr>
              <a:t>正实轴上</a:t>
            </a:r>
            <a:r>
              <a:rPr lang="zh-CN" altLang="en-US">
                <a:effectLst>
                  <a:outerShdw blurRad="38100" dist="38100" dir="2700000" algn="tl">
                    <a:srgbClr val="C0C0C0"/>
                  </a:outerShdw>
                </a:effectLst>
              </a:rPr>
              <a:t>，即</a:t>
            </a:r>
          </a:p>
        </p:txBody>
      </p:sp>
      <p:sp>
        <p:nvSpPr>
          <p:cNvPr id="107537" name="Rectangle 17"/>
          <p:cNvSpPr>
            <a:spLocks noChangeArrowheads="1"/>
          </p:cNvSpPr>
          <p:nvPr/>
        </p:nvSpPr>
        <p:spPr bwMode="auto">
          <a:xfrm>
            <a:off x="0" y="33385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1443" name="Object 16"/>
          <p:cNvGraphicFramePr>
            <a:graphicFrameLocks noChangeAspect="1"/>
          </p:cNvGraphicFramePr>
          <p:nvPr/>
        </p:nvGraphicFramePr>
        <p:xfrm>
          <a:off x="6011863" y="4076700"/>
          <a:ext cx="1152525" cy="371475"/>
        </p:xfrm>
        <a:graphic>
          <a:graphicData uri="http://schemas.openxmlformats.org/presentationml/2006/ole">
            <mc:AlternateContent xmlns:mc="http://schemas.openxmlformats.org/markup-compatibility/2006">
              <mc:Choice xmlns:v="urn:schemas-microsoft-com:vml" Requires="v">
                <p:oleObj spid="_x0000_s61469" name="Equation" r:id="rId5" imgW="558558" imgH="177723" progId="Equation.DSMT4">
                  <p:embed/>
                </p:oleObj>
              </mc:Choice>
              <mc:Fallback>
                <p:oleObj name="Equation" r:id="rId5" imgW="558558" imgH="177723"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076700"/>
                        <a:ext cx="11525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45" name="Line 25"/>
          <p:cNvSpPr>
            <a:spLocks noChangeShapeType="1"/>
          </p:cNvSpPr>
          <p:nvPr/>
        </p:nvSpPr>
        <p:spPr bwMode="auto">
          <a:xfrm>
            <a:off x="4067175" y="4581525"/>
            <a:ext cx="1225550" cy="0"/>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7546" name="Text Box 26"/>
          <p:cNvSpPr txBox="1">
            <a:spLocks noChangeArrowheads="1"/>
          </p:cNvSpPr>
          <p:nvPr/>
        </p:nvSpPr>
        <p:spPr bwMode="auto">
          <a:xfrm>
            <a:off x="4048125" y="4818063"/>
            <a:ext cx="26844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为什么</a:t>
            </a:r>
            <a:r>
              <a:rPr lang="en-US" altLang="zh-CN">
                <a:solidFill>
                  <a:srgbClr val="BE2C14"/>
                </a:solidFill>
                <a:effectLst>
                  <a:outerShdw blurRad="38100" dist="38100" dir="2700000" algn="tl">
                    <a:srgbClr val="C0C0C0"/>
                  </a:outerShdw>
                </a:effectLst>
              </a:rPr>
              <a:t>?</a:t>
            </a: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4"/>
          <p:cNvSpPr txBox="1">
            <a:spLocks noChangeArrowheads="1"/>
          </p:cNvSpPr>
          <p:nvPr/>
        </p:nvSpPr>
        <p:spPr bwMode="auto">
          <a:xfrm>
            <a:off x="1116013" y="1125538"/>
            <a:ext cx="6629400" cy="4803775"/>
          </a:xfrm>
          <a:prstGeom prst="rect">
            <a:avLst/>
          </a:prstGeom>
          <a:noFill/>
          <a:ln w="9525">
            <a:noFill/>
            <a:miter lim="800000"/>
            <a:headEnd/>
            <a:tailEnd/>
          </a:ln>
        </p:spPr>
        <p:txBody>
          <a:bodyPr>
            <a:spAutoFit/>
          </a:bodyPr>
          <a:lstStyle/>
          <a:p>
            <a:pPr marL="457200" indent="-457200">
              <a:lnSpc>
                <a:spcPct val="180000"/>
              </a:lnSpc>
            </a:pPr>
            <a:r>
              <a:rPr kumimoji="0" lang="zh-CN" altLang="en-US" sz="2800">
                <a:solidFill>
                  <a:srgbClr val="FF0000"/>
                </a:solidFill>
                <a:latin typeface="Arial" charset="0"/>
              </a:rPr>
              <a:t>问题：如何给定</a:t>
            </a:r>
            <a:r>
              <a:rPr kumimoji="0" lang="en-US" altLang="zh-CN" sz="2800">
                <a:solidFill>
                  <a:srgbClr val="FF0000"/>
                </a:solidFill>
                <a:latin typeface="Arial" charset="0"/>
              </a:rPr>
              <a:t>W</a:t>
            </a:r>
            <a:r>
              <a:rPr kumimoji="0" lang="en-US" altLang="zh-CN" sz="2800" baseline="-25000">
                <a:solidFill>
                  <a:srgbClr val="FF0000"/>
                </a:solidFill>
                <a:latin typeface="Arial" charset="0"/>
              </a:rPr>
              <a:t>B</a:t>
            </a:r>
            <a:r>
              <a:rPr kumimoji="0" lang="en-US" altLang="zh-CN" sz="2800">
                <a:solidFill>
                  <a:srgbClr val="FF0000"/>
                </a:solidFill>
                <a:latin typeface="Arial" charset="0"/>
              </a:rPr>
              <a:t>(z)</a:t>
            </a:r>
            <a:r>
              <a:rPr kumimoji="0" lang="zh-CN" altLang="en-US" sz="2800">
                <a:solidFill>
                  <a:srgbClr val="FF0000"/>
                </a:solidFill>
                <a:latin typeface="Arial" charset="0"/>
              </a:rPr>
              <a:t>或</a:t>
            </a:r>
            <a:r>
              <a:rPr kumimoji="0" lang="en-US" altLang="zh-CN" sz="2800">
                <a:solidFill>
                  <a:srgbClr val="FF0000"/>
                </a:solidFill>
                <a:latin typeface="Arial" charset="0"/>
              </a:rPr>
              <a:t>W</a:t>
            </a:r>
            <a:r>
              <a:rPr kumimoji="0" lang="en-US" altLang="zh-CN" sz="2800" baseline="-25000">
                <a:solidFill>
                  <a:srgbClr val="FF0000"/>
                </a:solidFill>
                <a:latin typeface="Arial" charset="0"/>
              </a:rPr>
              <a:t>e</a:t>
            </a:r>
            <a:r>
              <a:rPr kumimoji="0" lang="en-US" altLang="zh-CN" sz="2800">
                <a:solidFill>
                  <a:srgbClr val="FF0000"/>
                </a:solidFill>
                <a:latin typeface="Arial" charset="0"/>
              </a:rPr>
              <a:t>(z)?</a:t>
            </a:r>
          </a:p>
          <a:p>
            <a:pPr marL="457200" indent="-457200">
              <a:lnSpc>
                <a:spcPct val="180000"/>
              </a:lnSpc>
              <a:buFontTx/>
              <a:buAutoNum type="arabicParenBoth"/>
            </a:pPr>
            <a:r>
              <a:rPr kumimoji="0" lang="zh-CN" altLang="en-US">
                <a:solidFill>
                  <a:srgbClr val="000000"/>
                </a:solidFill>
                <a:latin typeface="Arial" charset="0"/>
              </a:rPr>
              <a:t>考虑</a:t>
            </a:r>
            <a:r>
              <a:rPr kumimoji="0" lang="en-US" altLang="zh-CN">
                <a:solidFill>
                  <a:srgbClr val="000000"/>
                </a:solidFill>
                <a:latin typeface="Arial" charset="0"/>
              </a:rPr>
              <a:t>D(z)</a:t>
            </a:r>
            <a:r>
              <a:rPr kumimoji="0" lang="zh-CN" altLang="en-US">
                <a:solidFill>
                  <a:srgbClr val="000000"/>
                </a:solidFill>
                <a:latin typeface="Arial" charset="0"/>
              </a:rPr>
              <a:t>的物理</a:t>
            </a:r>
            <a:r>
              <a:rPr kumimoji="0" lang="zh-CN" altLang="en-US">
                <a:solidFill>
                  <a:srgbClr val="1E86B4"/>
                </a:solidFill>
                <a:latin typeface="Arial" charset="0"/>
              </a:rPr>
              <a:t>可实现性</a:t>
            </a:r>
          </a:p>
          <a:p>
            <a:pPr marL="457200" indent="-457200">
              <a:lnSpc>
                <a:spcPct val="180000"/>
              </a:lnSpc>
              <a:buFontTx/>
              <a:buAutoNum type="arabicParenBoth"/>
            </a:pPr>
            <a:r>
              <a:rPr kumimoji="0" lang="zh-CN" altLang="en-US">
                <a:solidFill>
                  <a:srgbClr val="000000"/>
                </a:solidFill>
                <a:latin typeface="Arial" charset="0"/>
              </a:rPr>
              <a:t>考虑闭环系统的</a:t>
            </a:r>
            <a:r>
              <a:rPr kumimoji="0" lang="zh-CN" altLang="en-US">
                <a:solidFill>
                  <a:srgbClr val="1E86B4"/>
                </a:solidFill>
                <a:latin typeface="Arial" charset="0"/>
              </a:rPr>
              <a:t>稳定性</a:t>
            </a:r>
            <a:r>
              <a:rPr kumimoji="0" lang="zh-CN" altLang="en-US">
                <a:solidFill>
                  <a:srgbClr val="BE2C14"/>
                </a:solidFill>
                <a:latin typeface="Arial" charset="0"/>
              </a:rPr>
              <a:t>（</a:t>
            </a:r>
            <a:r>
              <a:rPr kumimoji="0" lang="en-US" altLang="zh-CN" i="1">
                <a:solidFill>
                  <a:srgbClr val="BE2C14"/>
                </a:solidFill>
              </a:rPr>
              <a:t>y</a:t>
            </a:r>
            <a:r>
              <a:rPr kumimoji="0" lang="en-US" altLang="zh-CN">
                <a:solidFill>
                  <a:srgbClr val="BE2C14"/>
                </a:solidFill>
                <a:latin typeface="Arial" charset="0"/>
              </a:rPr>
              <a:t>(k)</a:t>
            </a:r>
            <a:r>
              <a:rPr kumimoji="0" lang="zh-CN" altLang="en-US">
                <a:solidFill>
                  <a:srgbClr val="BE2C14"/>
                </a:solidFill>
                <a:latin typeface="Arial" charset="0"/>
              </a:rPr>
              <a:t>和</a:t>
            </a:r>
            <a:r>
              <a:rPr kumimoji="0" lang="en-US" altLang="zh-CN" i="1">
                <a:solidFill>
                  <a:srgbClr val="BE2C14"/>
                </a:solidFill>
              </a:rPr>
              <a:t>u</a:t>
            </a:r>
            <a:r>
              <a:rPr kumimoji="0" lang="en-US" altLang="zh-CN">
                <a:solidFill>
                  <a:srgbClr val="BE2C14"/>
                </a:solidFill>
                <a:latin typeface="Arial" charset="0"/>
              </a:rPr>
              <a:t>(k)</a:t>
            </a:r>
            <a:r>
              <a:rPr kumimoji="0" lang="zh-CN" altLang="en-US">
                <a:solidFill>
                  <a:srgbClr val="BE2C14"/>
                </a:solidFill>
                <a:latin typeface="Arial" charset="0"/>
              </a:rPr>
              <a:t>收敛）</a:t>
            </a:r>
          </a:p>
          <a:p>
            <a:pPr marL="457200" indent="-457200">
              <a:lnSpc>
                <a:spcPct val="180000"/>
              </a:lnSpc>
              <a:buFontTx/>
              <a:buAutoNum type="arabicParenBoth"/>
            </a:pPr>
            <a:r>
              <a:rPr kumimoji="0" lang="zh-CN" altLang="en-US">
                <a:solidFill>
                  <a:srgbClr val="000000"/>
                </a:solidFill>
                <a:latin typeface="Arial" charset="0"/>
              </a:rPr>
              <a:t>考虑满足系统的</a:t>
            </a:r>
            <a:r>
              <a:rPr kumimoji="0" lang="zh-CN" altLang="en-US">
                <a:solidFill>
                  <a:srgbClr val="1E86B4"/>
                </a:solidFill>
                <a:latin typeface="Arial" charset="0"/>
              </a:rPr>
              <a:t>静态指标</a:t>
            </a:r>
            <a:r>
              <a:rPr kumimoji="0" lang="zh-CN" altLang="en-US">
                <a:solidFill>
                  <a:srgbClr val="000000"/>
                </a:solidFill>
                <a:latin typeface="Arial" charset="0"/>
              </a:rPr>
              <a:t>的要求：准确性</a:t>
            </a:r>
          </a:p>
          <a:p>
            <a:pPr marL="457200" indent="-457200">
              <a:lnSpc>
                <a:spcPct val="180000"/>
              </a:lnSpc>
              <a:buFontTx/>
              <a:buAutoNum type="arabicParenBoth"/>
            </a:pPr>
            <a:r>
              <a:rPr kumimoji="0" lang="zh-CN" altLang="en-US">
                <a:solidFill>
                  <a:srgbClr val="000000"/>
                </a:solidFill>
                <a:latin typeface="Arial" charset="0"/>
              </a:rPr>
              <a:t>考虑满足系统的</a:t>
            </a:r>
            <a:r>
              <a:rPr kumimoji="0" lang="zh-CN" altLang="en-US">
                <a:solidFill>
                  <a:srgbClr val="1E86B4"/>
                </a:solidFill>
                <a:latin typeface="Arial" charset="0"/>
              </a:rPr>
              <a:t>动态指标</a:t>
            </a:r>
            <a:r>
              <a:rPr kumimoji="0" lang="zh-CN" altLang="en-US">
                <a:solidFill>
                  <a:srgbClr val="000000"/>
                </a:solidFill>
                <a:latin typeface="Arial" charset="0"/>
              </a:rPr>
              <a:t>的要求：</a:t>
            </a:r>
          </a:p>
          <a:p>
            <a:pPr marL="457200" indent="-457200">
              <a:lnSpc>
                <a:spcPct val="180000"/>
              </a:lnSpc>
            </a:pPr>
            <a:r>
              <a:rPr kumimoji="0" lang="zh-CN" altLang="en-US">
                <a:solidFill>
                  <a:srgbClr val="000000"/>
                </a:solidFill>
                <a:latin typeface="Arial" charset="0"/>
              </a:rPr>
              <a:t>    </a:t>
            </a:r>
            <a:r>
              <a:rPr kumimoji="0" lang="en-US" altLang="zh-CN">
                <a:solidFill>
                  <a:srgbClr val="000000"/>
                </a:solidFill>
                <a:latin typeface="Arial" charset="0"/>
              </a:rPr>
              <a:t>(a) </a:t>
            </a:r>
            <a:r>
              <a:rPr kumimoji="0" lang="zh-CN" altLang="en-US">
                <a:solidFill>
                  <a:srgbClr val="000000"/>
                </a:solidFill>
                <a:latin typeface="Arial" charset="0"/>
              </a:rPr>
              <a:t>强调</a:t>
            </a:r>
            <a:r>
              <a:rPr kumimoji="0" lang="zh-CN" altLang="en-US">
                <a:solidFill>
                  <a:srgbClr val="0033CC"/>
                </a:solidFill>
                <a:latin typeface="Arial" charset="0"/>
              </a:rPr>
              <a:t> 调节时间：最小拍控制</a:t>
            </a:r>
          </a:p>
          <a:p>
            <a:pPr marL="457200" indent="-457200">
              <a:lnSpc>
                <a:spcPct val="180000"/>
              </a:lnSpc>
            </a:pPr>
            <a:r>
              <a:rPr kumimoji="0" lang="zh-CN" altLang="en-US">
                <a:solidFill>
                  <a:srgbClr val="000000"/>
                </a:solidFill>
                <a:latin typeface="Arial" charset="0"/>
              </a:rPr>
              <a:t>    </a:t>
            </a:r>
            <a:r>
              <a:rPr kumimoji="0" lang="en-US" altLang="zh-CN">
                <a:solidFill>
                  <a:srgbClr val="000000"/>
                </a:solidFill>
                <a:latin typeface="Arial" charset="0"/>
              </a:rPr>
              <a:t>(b) </a:t>
            </a:r>
            <a:r>
              <a:rPr kumimoji="0" lang="zh-CN" altLang="en-US">
                <a:solidFill>
                  <a:srgbClr val="000000"/>
                </a:solidFill>
                <a:latin typeface="Arial" charset="0"/>
              </a:rPr>
              <a:t>强调</a:t>
            </a:r>
            <a:r>
              <a:rPr kumimoji="0" lang="zh-CN" altLang="en-US">
                <a:solidFill>
                  <a:srgbClr val="BE2C14"/>
                </a:solidFill>
                <a:latin typeface="Arial" charset="0"/>
              </a:rPr>
              <a:t> 超调量：大林算法</a:t>
            </a:r>
          </a:p>
        </p:txBody>
      </p:sp>
      <p:graphicFrame>
        <p:nvGraphicFramePr>
          <p:cNvPr id="4098" name="Object 15"/>
          <p:cNvGraphicFramePr>
            <a:graphicFrameLocks noChangeAspect="1"/>
          </p:cNvGraphicFramePr>
          <p:nvPr/>
        </p:nvGraphicFramePr>
        <p:xfrm>
          <a:off x="5364163" y="1989138"/>
          <a:ext cx="2159000" cy="630237"/>
        </p:xfrm>
        <a:graphic>
          <a:graphicData uri="http://schemas.openxmlformats.org/presentationml/2006/ole">
            <mc:AlternateContent xmlns:mc="http://schemas.openxmlformats.org/markup-compatibility/2006">
              <mc:Choice xmlns:v="urn:schemas-microsoft-com:vml" Requires="v">
                <p:oleObj spid="_x0000_s4111" name="Equation" r:id="rId3" imgW="28025280" imgH="8182800" progId="Equation.DSMT4">
                  <p:embed/>
                </p:oleObj>
              </mc:Choice>
              <mc:Fallback>
                <p:oleObj name="Equation" r:id="rId3" imgW="28025280" imgH="8182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989138"/>
                        <a:ext cx="2159000" cy="630237"/>
                      </a:xfrm>
                      <a:prstGeom prst="rect">
                        <a:avLst/>
                      </a:prstGeom>
                      <a:noFill/>
                      <a:extLst>
                        <a:ext uri="{909E8E84-426E-40DD-AFC4-6F175D3DCCD1}">
                          <a14:hiddenFill xmlns:a14="http://schemas.microsoft.com/office/drawing/2010/main">
                            <a:solidFill>
                              <a:srgbClr val="000000"/>
                            </a:solidFill>
                          </a14:hiddenFill>
                        </a:ext>
                      </a:extLst>
                    </p:spPr>
                  </p:pic>
                </p:oleObj>
              </mc:Fallback>
            </mc:AlternateContent>
          </a:graphicData>
        </a:graphic>
      </p:graphicFrame>
    </p:spTree>
  </p:cSld>
  <p:clrMapOvr>
    <a:masterClrMapping/>
  </p:clrMapOvr>
  <p:transition>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17" name="Text Box 21"/>
          <p:cNvSpPr txBox="1">
            <a:spLocks noChangeArrowheads="1"/>
          </p:cNvSpPr>
          <p:nvPr/>
        </p:nvSpPr>
        <p:spPr bwMode="auto">
          <a:xfrm>
            <a:off x="1331913" y="1773238"/>
            <a:ext cx="6427787" cy="1187450"/>
          </a:xfrm>
          <a:prstGeom prst="rect">
            <a:avLst/>
          </a:prstGeom>
          <a:noFill/>
          <a:ln w="9525">
            <a:noFill/>
            <a:miter lim="800000"/>
            <a:headEnd/>
            <a:tailEnd/>
          </a:ln>
          <a:effectLst/>
        </p:spPr>
        <p:txBody>
          <a:bodyPr>
            <a:spAutoFit/>
          </a:bodyPr>
          <a:lstStyle/>
          <a:p>
            <a:pPr>
              <a:lnSpc>
                <a:spcPct val="150000"/>
              </a:lnSpc>
              <a:defRPr/>
            </a:pPr>
            <a:r>
              <a:rPr lang="en-US" altLang="zh-CN">
                <a:effectLst>
                  <a:outerShdw blurRad="38100" dist="38100" dir="2700000" algn="tl">
                    <a:srgbClr val="C0C0C0"/>
                  </a:outerShdw>
                </a:effectLst>
              </a:rPr>
              <a:t>(3) </a:t>
            </a:r>
            <a:r>
              <a:rPr lang="zh-CN" altLang="en-US">
                <a:effectLst>
                  <a:outerShdw blurRad="38100" dist="38100" dir="2700000" algn="tl">
                    <a:srgbClr val="C0C0C0"/>
                  </a:outerShdw>
                </a:effectLst>
              </a:rPr>
              <a:t>应兼顾系统响应的</a:t>
            </a:r>
            <a:r>
              <a:rPr lang="zh-CN" altLang="en-US">
                <a:solidFill>
                  <a:srgbClr val="BE2C14"/>
                </a:solidFill>
                <a:effectLst>
                  <a:outerShdw blurRad="38100" dist="38100" dir="2700000" algn="tl">
                    <a:srgbClr val="C0C0C0"/>
                  </a:outerShdw>
                </a:effectLst>
              </a:rPr>
              <a:t>快速性</a:t>
            </a:r>
            <a:r>
              <a:rPr lang="zh-CN" altLang="en-US">
                <a:effectLst>
                  <a:outerShdw blurRad="38100" dist="38100" dir="2700000" algn="tl">
                    <a:srgbClr val="C0C0C0"/>
                  </a:outerShdw>
                </a:effectLst>
              </a:rPr>
              <a:t>和对输入信号类</a:t>
            </a:r>
          </a:p>
          <a:p>
            <a:pPr>
              <a:lnSpc>
                <a:spcPct val="150000"/>
              </a:lnSpc>
              <a:defRPr/>
            </a:pPr>
            <a:r>
              <a:rPr lang="zh-CN" altLang="en-US">
                <a:effectLst>
                  <a:outerShdw blurRad="38100" dist="38100" dir="2700000" algn="tl">
                    <a:srgbClr val="C0C0C0"/>
                  </a:outerShdw>
                </a:effectLst>
              </a:rPr>
              <a:t>     型的</a:t>
            </a:r>
            <a:r>
              <a:rPr lang="zh-CN" altLang="en-US">
                <a:solidFill>
                  <a:srgbClr val="BE2C14"/>
                </a:solidFill>
                <a:effectLst>
                  <a:outerShdw blurRad="38100" dist="38100" dir="2700000" algn="tl">
                    <a:srgbClr val="C0C0C0"/>
                  </a:outerShdw>
                </a:effectLst>
              </a:rPr>
              <a:t>适应性</a:t>
            </a:r>
            <a:r>
              <a:rPr lang="zh-CN" altLang="en-US">
                <a:effectLst>
                  <a:outerShdw blurRad="38100" dist="38100" dir="2700000" algn="tl">
                    <a:srgbClr val="C0C0C0"/>
                  </a:outerShdw>
                </a:effectLst>
              </a:rPr>
              <a:t>两个方面的性能。</a:t>
            </a:r>
          </a:p>
        </p:txBody>
      </p:sp>
      <p:sp>
        <p:nvSpPr>
          <p:cNvPr id="106518" name="Text Box 22"/>
          <p:cNvSpPr txBox="1">
            <a:spLocks noChangeArrowheads="1"/>
          </p:cNvSpPr>
          <p:nvPr/>
        </p:nvSpPr>
        <p:spPr bwMode="auto">
          <a:xfrm>
            <a:off x="1763713" y="2998788"/>
            <a:ext cx="3773487" cy="457200"/>
          </a:xfrm>
          <a:prstGeom prst="rect">
            <a:avLst/>
          </a:prstGeom>
          <a:noFill/>
          <a:ln w="9525">
            <a:noFill/>
            <a:miter lim="800000"/>
            <a:headEnd/>
            <a:tailEnd/>
          </a:ln>
          <a:effectLst/>
        </p:spPr>
        <p:txBody>
          <a:bodyPr wrap="none">
            <a:spAutoFit/>
          </a:bodyPr>
          <a:lstStyle/>
          <a:p>
            <a:pPr>
              <a:defRPr/>
            </a:pPr>
            <a:r>
              <a:rPr lang="en-US" altLang="zh-CN" i="1">
                <a:solidFill>
                  <a:schemeClr val="accent2"/>
                </a:solidFill>
                <a:effectLst>
                  <a:outerShdw blurRad="38100" dist="38100" dir="2700000" algn="tl">
                    <a:srgbClr val="C0C0C0"/>
                  </a:outerShdw>
                </a:effectLst>
              </a:rPr>
              <a:t>c</a:t>
            </a:r>
            <a:r>
              <a:rPr lang="zh-CN" altLang="en-US">
                <a:solidFill>
                  <a:schemeClr val="accent2"/>
                </a:solidFill>
                <a:effectLst>
                  <a:outerShdw blurRad="38100" dist="38100" dir="2700000" algn="tl">
                    <a:srgbClr val="C0C0C0"/>
                  </a:outerShdw>
                </a:effectLst>
              </a:rPr>
              <a:t>大：快速性差，适应性强</a:t>
            </a:r>
            <a:r>
              <a:rPr lang="en-US" altLang="zh-CN">
                <a:solidFill>
                  <a:schemeClr val="accent2"/>
                </a:solidFill>
                <a:effectLst>
                  <a:outerShdw blurRad="38100" dist="38100" dir="2700000" algn="tl">
                    <a:srgbClr val="C0C0C0"/>
                  </a:outerShdw>
                </a:effectLst>
              </a:rPr>
              <a:t>;</a:t>
            </a:r>
          </a:p>
        </p:txBody>
      </p:sp>
      <p:sp>
        <p:nvSpPr>
          <p:cNvPr id="106519" name="Text Box 23"/>
          <p:cNvSpPr txBox="1">
            <a:spLocks noChangeArrowheads="1"/>
          </p:cNvSpPr>
          <p:nvPr/>
        </p:nvSpPr>
        <p:spPr bwMode="auto">
          <a:xfrm>
            <a:off x="1763713" y="3573463"/>
            <a:ext cx="3976687" cy="457200"/>
          </a:xfrm>
          <a:prstGeom prst="rect">
            <a:avLst/>
          </a:prstGeom>
          <a:noFill/>
          <a:ln w="9525">
            <a:noFill/>
            <a:miter lim="800000"/>
            <a:headEnd/>
            <a:tailEnd/>
          </a:ln>
          <a:effectLst/>
        </p:spPr>
        <p:txBody>
          <a:bodyPr wrap="none">
            <a:spAutoFit/>
          </a:bodyPr>
          <a:lstStyle/>
          <a:p>
            <a:pPr>
              <a:defRPr/>
            </a:pPr>
            <a:r>
              <a:rPr lang="en-US" altLang="zh-CN" i="1">
                <a:solidFill>
                  <a:schemeClr val="accent2"/>
                </a:solidFill>
                <a:effectLst>
                  <a:outerShdw blurRad="38100" dist="38100" dir="2700000" algn="tl">
                    <a:srgbClr val="C0C0C0"/>
                  </a:outerShdw>
                </a:effectLst>
              </a:rPr>
              <a:t>c</a:t>
            </a:r>
            <a:r>
              <a:rPr lang="zh-CN" altLang="en-US">
                <a:solidFill>
                  <a:schemeClr val="accent2"/>
                </a:solidFill>
                <a:effectLst>
                  <a:outerShdw blurRad="38100" dist="38100" dir="2700000" algn="tl">
                    <a:srgbClr val="C0C0C0"/>
                  </a:outerShdw>
                </a:effectLst>
              </a:rPr>
              <a:t>小：快速性好，适应性弱。</a:t>
            </a:r>
          </a:p>
        </p:txBody>
      </p:sp>
      <p:sp>
        <p:nvSpPr>
          <p:cNvPr id="106520" name="Text Box 24"/>
          <p:cNvSpPr txBox="1">
            <a:spLocks noChangeArrowheads="1"/>
          </p:cNvSpPr>
          <p:nvPr/>
        </p:nvSpPr>
        <p:spPr bwMode="auto">
          <a:xfrm>
            <a:off x="1455738" y="4384675"/>
            <a:ext cx="5564187" cy="457200"/>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(4) </a:t>
            </a:r>
            <a:r>
              <a:rPr lang="zh-CN" altLang="en-US">
                <a:effectLst>
                  <a:outerShdw blurRad="38100" dist="38100" dir="2700000" algn="tl">
                    <a:srgbClr val="C0C0C0"/>
                  </a:outerShdw>
                </a:effectLst>
              </a:rPr>
              <a:t>系统的性能应反复调试满足</a:t>
            </a:r>
          </a:p>
        </p:txBody>
      </p:sp>
      <p:sp>
        <p:nvSpPr>
          <p:cNvPr id="106521" name="Text Box 25"/>
          <p:cNvSpPr txBox="1">
            <a:spLocks noChangeArrowheads="1"/>
          </p:cNvSpPr>
          <p:nvPr/>
        </p:nvSpPr>
        <p:spPr bwMode="auto">
          <a:xfrm>
            <a:off x="1887538" y="5033963"/>
            <a:ext cx="6716712" cy="822325"/>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方法：通过调整附加极点</a:t>
            </a:r>
            <a:r>
              <a:rPr lang="en-US" altLang="zh-CN">
                <a:solidFill>
                  <a:schemeClr val="accent2"/>
                </a:solidFill>
                <a:effectLst>
                  <a:outerShdw blurRad="38100" dist="38100" dir="2700000" algn="tl">
                    <a:srgbClr val="C0C0C0"/>
                  </a:outerShdw>
                </a:effectLst>
              </a:rPr>
              <a:t>c</a:t>
            </a:r>
            <a:r>
              <a:rPr lang="zh-CN" altLang="en-US">
                <a:solidFill>
                  <a:schemeClr val="accent2"/>
                </a:solidFill>
                <a:effectLst>
                  <a:outerShdw blurRad="38100" dist="38100" dir="2700000" algn="tl">
                    <a:srgbClr val="C0C0C0"/>
                  </a:outerShdw>
                </a:effectLst>
              </a:rPr>
              <a:t>的位置</a:t>
            </a:r>
          </a:p>
          <a:p>
            <a:pPr>
              <a:defRPr/>
            </a:pPr>
            <a:endParaRPr lang="en-US" altLang="zh-CN">
              <a:solidFill>
                <a:schemeClr val="accent2"/>
              </a:solidFill>
              <a:effectLst>
                <a:outerShdw blurRad="38100" dist="38100" dir="2700000" algn="tl">
                  <a:srgbClr val="C0C0C0"/>
                </a:outerShdw>
              </a:effectLst>
            </a:endParaRPr>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8" name="Rectangle 32"/>
          <p:cNvSpPr>
            <a:spLocks noChangeArrowheads="1"/>
          </p:cNvSpPr>
          <p:nvPr/>
        </p:nvSpPr>
        <p:spPr bwMode="auto">
          <a:xfrm>
            <a:off x="468313" y="0"/>
            <a:ext cx="5051425" cy="1143000"/>
          </a:xfrm>
          <a:prstGeom prst="rect">
            <a:avLst/>
          </a:prstGeom>
          <a:noFill/>
          <a:ln w="9525">
            <a:noFill/>
            <a:miter lim="800000"/>
            <a:headEnd/>
            <a:tailEnd/>
          </a:ln>
          <a:effectLst/>
        </p:spPr>
        <p:txBody>
          <a:bodyPr anchor="ctr"/>
          <a:lstStyle/>
          <a:p>
            <a:pPr>
              <a:defRPr/>
            </a:pPr>
            <a:r>
              <a:rPr lang="zh-CN" altLang="en-US" sz="4000">
                <a:solidFill>
                  <a:srgbClr val="FF0000"/>
                </a:solidFill>
                <a:effectLst>
                  <a:outerShdw blurRad="38100" dist="38100" dir="2700000" algn="tl">
                    <a:srgbClr val="C0C0C0"/>
                  </a:outerShdw>
                </a:effectLst>
              </a:rPr>
              <a:t>例题讲解</a:t>
            </a:r>
          </a:p>
        </p:txBody>
      </p:sp>
      <p:sp>
        <p:nvSpPr>
          <p:cNvPr id="101411" name="Rectangle 35"/>
          <p:cNvSpPr>
            <a:spLocks noChangeArrowheads="1"/>
          </p:cNvSpPr>
          <p:nvPr/>
        </p:nvSpPr>
        <p:spPr bwMode="auto">
          <a:xfrm>
            <a:off x="468313" y="1268413"/>
            <a:ext cx="8435975" cy="2447925"/>
          </a:xfrm>
          <a:prstGeom prst="rect">
            <a:avLst/>
          </a:prstGeom>
          <a:noFill/>
          <a:ln w="9525">
            <a:noFill/>
            <a:miter lim="800000"/>
            <a:headEnd/>
            <a:tailEnd/>
          </a:ln>
          <a:effectLst/>
        </p:spPr>
        <p:txBody>
          <a:bodyPr/>
          <a:lstStyle/>
          <a:p>
            <a:pPr marL="342900" indent="-342900">
              <a:spcBef>
                <a:spcPct val="20000"/>
              </a:spcBef>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a:t>
            </a:r>
            <a:r>
              <a:rPr lang="zh-CN" altLang="en-US">
                <a:solidFill>
                  <a:srgbClr val="FF0000"/>
                </a:solidFill>
                <a:effectLst>
                  <a:outerShdw blurRad="38100" dist="38100" dir="2700000" algn="tl">
                    <a:srgbClr val="C0C0C0"/>
                  </a:outerShdw>
                </a:effectLst>
              </a:rPr>
              <a:t>：</a:t>
            </a:r>
            <a:r>
              <a:rPr lang="zh-CN" altLang="en-US"/>
              <a:t>被控对象的传递函数</a:t>
            </a:r>
          </a:p>
          <a:p>
            <a:pPr marL="342900" indent="-342900">
              <a:lnSpc>
                <a:spcPct val="130000"/>
              </a:lnSpc>
              <a:spcBef>
                <a:spcPct val="20000"/>
              </a:spcBef>
              <a:defRPr/>
            </a:pPr>
            <a:endParaRPr lang="zh-CN" altLang="en-US"/>
          </a:p>
          <a:p>
            <a:pPr marL="342900" indent="-342900">
              <a:lnSpc>
                <a:spcPct val="130000"/>
              </a:lnSpc>
              <a:spcBef>
                <a:spcPct val="20000"/>
              </a:spcBef>
              <a:defRPr/>
            </a:pPr>
            <a:endParaRPr lang="zh-CN" altLang="en-US"/>
          </a:p>
          <a:p>
            <a:pPr marL="342900" indent="-342900">
              <a:lnSpc>
                <a:spcPct val="130000"/>
              </a:lnSpc>
              <a:spcBef>
                <a:spcPct val="20000"/>
              </a:spcBef>
              <a:defRPr/>
            </a:pPr>
            <a:r>
              <a:rPr lang="zh-CN" altLang="en-US"/>
              <a:t>采样周期                    ，采用零阶保持器。</a:t>
            </a:r>
          </a:p>
          <a:p>
            <a:pPr marL="342900" indent="-342900">
              <a:lnSpc>
                <a:spcPct val="130000"/>
              </a:lnSpc>
              <a:spcBef>
                <a:spcPct val="20000"/>
              </a:spcBef>
              <a:defRPr/>
            </a:pPr>
            <a:endParaRPr lang="en-US" altLang="zh-CN"/>
          </a:p>
        </p:txBody>
      </p:sp>
      <p:graphicFrame>
        <p:nvGraphicFramePr>
          <p:cNvPr id="62466" name="Object 37"/>
          <p:cNvGraphicFramePr>
            <a:graphicFrameLocks noChangeAspect="1"/>
          </p:cNvGraphicFramePr>
          <p:nvPr/>
        </p:nvGraphicFramePr>
        <p:xfrm>
          <a:off x="2693988" y="1873250"/>
          <a:ext cx="2719387" cy="742950"/>
        </p:xfrm>
        <a:graphic>
          <a:graphicData uri="http://schemas.openxmlformats.org/presentationml/2006/ole">
            <mc:AlternateContent xmlns:mc="http://schemas.openxmlformats.org/markup-compatibility/2006">
              <mc:Choice xmlns:v="urn:schemas-microsoft-com:vml" Requires="v">
                <p:oleObj spid="_x0000_s62492" name="Equation" r:id="rId3" imgW="1143000" imgH="419100" progId="Equation.DSMT4">
                  <p:embed/>
                </p:oleObj>
              </mc:Choice>
              <mc:Fallback>
                <p:oleObj name="Equation" r:id="rId3" imgW="1143000" imgH="4191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988" y="1873250"/>
                        <a:ext cx="2719387"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38"/>
          <p:cNvGraphicFramePr>
            <a:graphicFrameLocks noChangeAspect="1"/>
          </p:cNvGraphicFramePr>
          <p:nvPr/>
        </p:nvGraphicFramePr>
        <p:xfrm>
          <a:off x="1897063" y="2952750"/>
          <a:ext cx="1301750" cy="379413"/>
        </p:xfrm>
        <a:graphic>
          <a:graphicData uri="http://schemas.openxmlformats.org/presentationml/2006/ole">
            <mc:AlternateContent xmlns:mc="http://schemas.openxmlformats.org/markup-compatibility/2006">
              <mc:Choice xmlns:v="urn:schemas-microsoft-com:vml" Requires="v">
                <p:oleObj spid="_x0000_s62493" name="Equation" r:id="rId5" imgW="469696" imgH="152334" progId="Equation.DSMT4">
                  <p:embed/>
                </p:oleObj>
              </mc:Choice>
              <mc:Fallback>
                <p:oleObj name="Equation" r:id="rId5" imgW="469696" imgH="152334"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7063" y="2952750"/>
                        <a:ext cx="13017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0" name="Text Box 40"/>
          <p:cNvSpPr txBox="1">
            <a:spLocks noChangeArrowheads="1"/>
          </p:cNvSpPr>
          <p:nvPr/>
        </p:nvSpPr>
        <p:spPr bwMode="auto">
          <a:xfrm>
            <a:off x="592138" y="3644900"/>
            <a:ext cx="7796212" cy="2136775"/>
          </a:xfrm>
          <a:prstGeom prst="rect">
            <a:avLst/>
          </a:prstGeom>
          <a:noFill/>
          <a:ln w="9525">
            <a:noFill/>
            <a:miter lim="800000"/>
            <a:headEnd/>
            <a:tailEnd/>
          </a:ln>
        </p:spPr>
        <p:txBody>
          <a:bodyPr>
            <a:spAutoFit/>
          </a:bodyPr>
          <a:lstStyle/>
          <a:p>
            <a:pPr>
              <a:lnSpc>
                <a:spcPct val="140000"/>
              </a:lnSpc>
            </a:pPr>
            <a:r>
              <a:rPr lang="zh-CN" altLang="en-US"/>
              <a:t>     试在</a:t>
            </a:r>
            <a:r>
              <a:rPr lang="zh-CN" altLang="en-US">
                <a:solidFill>
                  <a:schemeClr val="accent2"/>
                </a:solidFill>
              </a:rPr>
              <a:t>单位速度信号</a:t>
            </a:r>
            <a:r>
              <a:rPr lang="zh-CN" altLang="en-US"/>
              <a:t>输入作用下的最小拍控制系统的基础上，取</a:t>
            </a:r>
            <a:r>
              <a:rPr lang="zh-CN" altLang="en-US">
                <a:solidFill>
                  <a:schemeClr val="accent2"/>
                </a:solidFill>
              </a:rPr>
              <a:t>附加极点</a:t>
            </a:r>
            <a:r>
              <a:rPr lang="zh-CN" altLang="en-US"/>
              <a:t> </a:t>
            </a:r>
            <a:r>
              <a:rPr lang="en-US" altLang="zh-CN"/>
              <a:t>c=0.5</a:t>
            </a:r>
            <a:r>
              <a:rPr lang="zh-CN" altLang="en-US"/>
              <a:t>，按阻尼因子法，进行系统算法的</a:t>
            </a:r>
            <a:r>
              <a:rPr lang="zh-CN" altLang="en-US">
                <a:solidFill>
                  <a:schemeClr val="accent2"/>
                </a:solidFill>
              </a:rPr>
              <a:t>改进设计</a:t>
            </a:r>
            <a:r>
              <a:rPr lang="zh-CN" altLang="en-US"/>
              <a:t>；并分析系统在</a:t>
            </a:r>
            <a:r>
              <a:rPr lang="zh-CN" altLang="en-US">
                <a:solidFill>
                  <a:srgbClr val="BE2C14"/>
                </a:solidFill>
              </a:rPr>
              <a:t>单位阶跃</a:t>
            </a:r>
            <a:r>
              <a:rPr lang="zh-CN" altLang="en-US"/>
              <a:t>、</a:t>
            </a:r>
            <a:r>
              <a:rPr lang="zh-CN" altLang="en-US">
                <a:solidFill>
                  <a:srgbClr val="BE2C14"/>
                </a:solidFill>
              </a:rPr>
              <a:t>单位速度</a:t>
            </a:r>
            <a:r>
              <a:rPr lang="zh-CN" altLang="en-US"/>
              <a:t>及</a:t>
            </a:r>
            <a:r>
              <a:rPr lang="zh-CN" altLang="en-US">
                <a:solidFill>
                  <a:srgbClr val="BE2C14"/>
                </a:solidFill>
              </a:rPr>
              <a:t>单位加速度信号</a:t>
            </a:r>
            <a:r>
              <a:rPr lang="zh-CN" altLang="en-US"/>
              <a:t>输入作用下的</a:t>
            </a:r>
            <a:r>
              <a:rPr lang="zh-CN" altLang="en-US">
                <a:solidFill>
                  <a:srgbClr val="BE2C14"/>
                </a:solidFill>
              </a:rPr>
              <a:t>系统输出</a:t>
            </a:r>
            <a:r>
              <a:rPr lang="zh-CN" altLang="en-US"/>
              <a:t>与</a:t>
            </a:r>
            <a:r>
              <a:rPr lang="zh-CN" altLang="en-US">
                <a:solidFill>
                  <a:srgbClr val="BE2C14"/>
                </a:solidFill>
              </a:rPr>
              <a:t>系统偏差</a:t>
            </a:r>
            <a:r>
              <a:rPr lang="zh-CN" altLang="en-US"/>
              <a:t>。</a:t>
            </a:r>
          </a:p>
        </p:txBody>
      </p:sp>
    </p:spTree>
  </p:cSld>
  <p:clrMapOvr>
    <a:masterClrMapping/>
  </p:clrMapOvr>
  <p:transition>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09" name="Text Box 37"/>
          <p:cNvSpPr txBox="1">
            <a:spLocks noChangeArrowheads="1"/>
          </p:cNvSpPr>
          <p:nvPr/>
        </p:nvSpPr>
        <p:spPr bwMode="auto">
          <a:xfrm>
            <a:off x="879475" y="1217613"/>
            <a:ext cx="7796213"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en-US" altLang="zh-CN">
                <a:solidFill>
                  <a:srgbClr val="FF0000"/>
                </a:solidFill>
                <a:effectLst>
                  <a:outerShdw blurRad="38100" dist="38100" dir="2700000" algn="tl">
                    <a:srgbClr val="C0C0C0"/>
                  </a:outerShdw>
                </a:effectLst>
              </a:rPr>
              <a:t>: </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）确定广义对象脉冲传递函数。从</a:t>
            </a: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5.1</a:t>
            </a:r>
            <a:r>
              <a:rPr lang="zh-CN" altLang="en-US">
                <a:effectLst>
                  <a:outerShdw blurRad="38100" dist="38100" dir="2700000" algn="tl">
                    <a:srgbClr val="C0C0C0"/>
                  </a:outerShdw>
                </a:effectLst>
              </a:rPr>
              <a:t>已知</a:t>
            </a:r>
          </a:p>
        </p:txBody>
      </p:sp>
      <p:sp>
        <p:nvSpPr>
          <p:cNvPr id="105511" name="Rectangle 39"/>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0" name="Object 38"/>
          <p:cNvGraphicFramePr>
            <a:graphicFrameLocks noChangeAspect="1"/>
          </p:cNvGraphicFramePr>
          <p:nvPr/>
        </p:nvGraphicFramePr>
        <p:xfrm>
          <a:off x="2195513" y="1844675"/>
          <a:ext cx="4176712" cy="976313"/>
        </p:xfrm>
        <a:graphic>
          <a:graphicData uri="http://schemas.openxmlformats.org/presentationml/2006/ole">
            <mc:AlternateContent xmlns:mc="http://schemas.openxmlformats.org/markup-compatibility/2006">
              <mc:Choice xmlns:v="urn:schemas-microsoft-com:vml" Requires="v">
                <p:oleObj spid="_x0000_s63568" name="Equation" r:id="rId3" imgW="1916868" imgH="444307" progId="Equation.DSMT4">
                  <p:embed/>
                </p:oleObj>
              </mc:Choice>
              <mc:Fallback>
                <p:oleObj name="Equation" r:id="rId3" imgW="1916868" imgH="444307"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844675"/>
                        <a:ext cx="4176712"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12" name="Text Box 40"/>
          <p:cNvSpPr txBox="1">
            <a:spLocks noChangeArrowheads="1"/>
          </p:cNvSpPr>
          <p:nvPr/>
        </p:nvSpPr>
        <p:spPr bwMode="auto">
          <a:xfrm>
            <a:off x="1166813" y="3089275"/>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）确定加阻尼因子的系统闭环脉冲传递函数：</a:t>
            </a:r>
          </a:p>
        </p:txBody>
      </p:sp>
      <p:sp>
        <p:nvSpPr>
          <p:cNvPr id="105514" name="Rectangle 42"/>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1" name="Object 41"/>
          <p:cNvGraphicFramePr>
            <a:graphicFrameLocks noChangeAspect="1"/>
          </p:cNvGraphicFramePr>
          <p:nvPr/>
        </p:nvGraphicFramePr>
        <p:xfrm>
          <a:off x="2843213" y="3716338"/>
          <a:ext cx="2735262" cy="860425"/>
        </p:xfrm>
        <a:graphic>
          <a:graphicData uri="http://schemas.openxmlformats.org/presentationml/2006/ole">
            <mc:AlternateContent xmlns:mc="http://schemas.openxmlformats.org/markup-compatibility/2006">
              <mc:Choice xmlns:v="urn:schemas-microsoft-com:vml" Requires="v">
                <p:oleObj spid="_x0000_s63569" name="Equation" r:id="rId5" imgW="1333500" imgH="419100" progId="Equation.DSMT4">
                  <p:embed/>
                </p:oleObj>
              </mc:Choice>
              <mc:Fallback>
                <p:oleObj name="Equation" r:id="rId5" imgW="1333500" imgH="4191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3716338"/>
                        <a:ext cx="273526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15" name="Text Box 43"/>
          <p:cNvSpPr txBox="1">
            <a:spLocks noChangeArrowheads="1"/>
          </p:cNvSpPr>
          <p:nvPr/>
        </p:nvSpPr>
        <p:spPr bwMode="auto">
          <a:xfrm>
            <a:off x="5795963" y="3860800"/>
            <a:ext cx="30448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（单位速度输入）</a:t>
            </a:r>
          </a:p>
        </p:txBody>
      </p:sp>
      <p:sp>
        <p:nvSpPr>
          <p:cNvPr id="105517" name="Rectangle 45"/>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2" name="Object 44"/>
          <p:cNvGraphicFramePr>
            <a:graphicFrameLocks noChangeAspect="1"/>
          </p:cNvGraphicFramePr>
          <p:nvPr/>
        </p:nvGraphicFramePr>
        <p:xfrm>
          <a:off x="1835150" y="4652963"/>
          <a:ext cx="1727200" cy="561975"/>
        </p:xfrm>
        <a:graphic>
          <a:graphicData uri="http://schemas.openxmlformats.org/presentationml/2006/ole">
            <mc:AlternateContent xmlns:mc="http://schemas.openxmlformats.org/markup-compatibility/2006">
              <mc:Choice xmlns:v="urn:schemas-microsoft-com:vml" Requires="v">
                <p:oleObj spid="_x0000_s63570" name="Equation" r:id="rId7" imgW="787058" imgH="253890" progId="Equation.DSMT4">
                  <p:embed/>
                </p:oleObj>
              </mc:Choice>
              <mc:Fallback>
                <p:oleObj name="Equation" r:id="rId7" imgW="787058" imgH="253890" progId="Equation.DSMT4">
                  <p:embed/>
                  <p:pic>
                    <p:nvPicPr>
                      <p:cNvPr id="0" name="Picture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652963"/>
                        <a:ext cx="1727200"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19" name="Rectangle 47"/>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3" name="Object 46"/>
          <p:cNvGraphicFramePr>
            <a:graphicFrameLocks noChangeAspect="1"/>
          </p:cNvGraphicFramePr>
          <p:nvPr/>
        </p:nvGraphicFramePr>
        <p:xfrm>
          <a:off x="1835150" y="5373688"/>
          <a:ext cx="1800225" cy="873125"/>
        </p:xfrm>
        <a:graphic>
          <a:graphicData uri="http://schemas.openxmlformats.org/presentationml/2006/ole">
            <mc:AlternateContent xmlns:mc="http://schemas.openxmlformats.org/markup-compatibility/2006">
              <mc:Choice xmlns:v="urn:schemas-microsoft-com:vml" Requires="v">
                <p:oleObj spid="_x0000_s63571" name="Equation" r:id="rId9" imgW="926698" imgH="444307" progId="Equation.DSMT4">
                  <p:embed/>
                </p:oleObj>
              </mc:Choice>
              <mc:Fallback>
                <p:oleObj name="Equation" r:id="rId9" imgW="926698" imgH="444307"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5373688"/>
                        <a:ext cx="18002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20" name="Line 48"/>
          <p:cNvSpPr>
            <a:spLocks noChangeShapeType="1"/>
          </p:cNvSpPr>
          <p:nvPr/>
        </p:nvSpPr>
        <p:spPr bwMode="auto">
          <a:xfrm>
            <a:off x="4067175" y="4797425"/>
            <a:ext cx="0" cy="1368425"/>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5521" name="Line 49"/>
          <p:cNvSpPr>
            <a:spLocks noChangeShapeType="1"/>
          </p:cNvSpPr>
          <p:nvPr/>
        </p:nvSpPr>
        <p:spPr bwMode="auto">
          <a:xfrm>
            <a:off x="4067175" y="5373688"/>
            <a:ext cx="792163" cy="0"/>
          </a:xfrm>
          <a:prstGeom prst="line">
            <a:avLst/>
          </a:prstGeom>
          <a:noFill/>
          <a:ln w="9525">
            <a:solidFill>
              <a:srgbClr val="BE2C14"/>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5523" name="Rectangle 51"/>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4" name="Object 50"/>
          <p:cNvGraphicFramePr>
            <a:graphicFrameLocks noChangeAspect="1"/>
          </p:cNvGraphicFramePr>
          <p:nvPr/>
        </p:nvGraphicFramePr>
        <p:xfrm>
          <a:off x="5364163" y="4724400"/>
          <a:ext cx="1944687" cy="481013"/>
        </p:xfrm>
        <a:graphic>
          <a:graphicData uri="http://schemas.openxmlformats.org/presentationml/2006/ole">
            <mc:AlternateContent xmlns:mc="http://schemas.openxmlformats.org/markup-compatibility/2006">
              <mc:Choice xmlns:v="urn:schemas-microsoft-com:vml" Requires="v">
                <p:oleObj spid="_x0000_s63572" name="Equation" r:id="rId11" imgW="927100" imgH="228600" progId="Equation.DSMT4">
                  <p:embed/>
                </p:oleObj>
              </mc:Choice>
              <mc:Fallback>
                <p:oleObj name="Equation" r:id="rId11" imgW="927100" imgH="228600" progId="Equation.DSMT4">
                  <p:embed/>
                  <p:pic>
                    <p:nvPicPr>
                      <p:cNvPr id="0" name="Picture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4724400"/>
                        <a:ext cx="1944687"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25" name="Rectangle 5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3495" name="Object 52"/>
          <p:cNvGraphicFramePr>
            <a:graphicFrameLocks noChangeAspect="1"/>
          </p:cNvGraphicFramePr>
          <p:nvPr/>
        </p:nvGraphicFramePr>
        <p:xfrm>
          <a:off x="5435600" y="5300663"/>
          <a:ext cx="1008063" cy="474662"/>
        </p:xfrm>
        <a:graphic>
          <a:graphicData uri="http://schemas.openxmlformats.org/presentationml/2006/ole">
            <mc:AlternateContent xmlns:mc="http://schemas.openxmlformats.org/markup-compatibility/2006">
              <mc:Choice xmlns:v="urn:schemas-microsoft-com:vml" Requires="v">
                <p:oleObj spid="_x0000_s63573" name="Equation" r:id="rId13" imgW="482391" imgH="228501" progId="Equation.DSMT4">
                  <p:embed/>
                </p:oleObj>
              </mc:Choice>
              <mc:Fallback>
                <p:oleObj name="Equation" r:id="rId13" imgW="482391" imgH="228501" progId="Equation.DSMT4">
                  <p:embed/>
                  <p:pic>
                    <p:nvPicPr>
                      <p:cNvPr id="0" name="Picture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35600" y="5300663"/>
                        <a:ext cx="10080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89" name="Rectangle 41"/>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4514" name="Object 40"/>
          <p:cNvGraphicFramePr>
            <a:graphicFrameLocks noChangeAspect="1"/>
          </p:cNvGraphicFramePr>
          <p:nvPr/>
        </p:nvGraphicFramePr>
        <p:xfrm>
          <a:off x="2555875" y="1844675"/>
          <a:ext cx="2520950" cy="839788"/>
        </p:xfrm>
        <a:graphic>
          <a:graphicData uri="http://schemas.openxmlformats.org/presentationml/2006/ole">
            <mc:AlternateContent xmlns:mc="http://schemas.openxmlformats.org/markup-compatibility/2006">
              <mc:Choice xmlns:v="urn:schemas-microsoft-com:vml" Requires="v">
                <p:oleObj spid="_x0000_s64553" name="Equation" r:id="rId3" imgW="1257300" imgH="419100" progId="Equation.DSMT4">
                  <p:embed/>
                </p:oleObj>
              </mc:Choice>
              <mc:Fallback>
                <p:oleObj name="Equation" r:id="rId3" imgW="1257300" imgH="4191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844675"/>
                        <a:ext cx="252095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91" name="Rectangle 4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4515" name="Object 42"/>
          <p:cNvGraphicFramePr>
            <a:graphicFrameLocks noChangeAspect="1"/>
          </p:cNvGraphicFramePr>
          <p:nvPr/>
        </p:nvGraphicFramePr>
        <p:xfrm>
          <a:off x="2484438" y="2924175"/>
          <a:ext cx="5688012" cy="836613"/>
        </p:xfrm>
        <a:graphic>
          <a:graphicData uri="http://schemas.openxmlformats.org/presentationml/2006/ole">
            <mc:AlternateContent xmlns:mc="http://schemas.openxmlformats.org/markup-compatibility/2006">
              <mc:Choice xmlns:v="urn:schemas-microsoft-com:vml" Requires="v">
                <p:oleObj spid="_x0000_s64554" name="Equation" r:id="rId5" imgW="2844800" imgH="419100" progId="Equation.DSMT4">
                  <p:embed/>
                </p:oleObj>
              </mc:Choice>
              <mc:Fallback>
                <p:oleObj name="Equation" r:id="rId5" imgW="2844800" imgH="4191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924175"/>
                        <a:ext cx="5688012"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92" name="Text Box 44"/>
          <p:cNvSpPr txBox="1">
            <a:spLocks noChangeArrowheads="1"/>
          </p:cNvSpPr>
          <p:nvPr/>
        </p:nvSpPr>
        <p:spPr bwMode="auto">
          <a:xfrm>
            <a:off x="1239838" y="1268413"/>
            <a:ext cx="3476625"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于是得到：</a:t>
            </a:r>
          </a:p>
        </p:txBody>
      </p:sp>
      <p:sp>
        <p:nvSpPr>
          <p:cNvPr id="104496" name="Text Box 48"/>
          <p:cNvSpPr txBox="1">
            <a:spLocks noChangeArrowheads="1"/>
          </p:cNvSpPr>
          <p:nvPr/>
        </p:nvSpPr>
        <p:spPr bwMode="auto">
          <a:xfrm>
            <a:off x="1311275" y="4025900"/>
            <a:ext cx="527685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）数字控制器 </a:t>
            </a:r>
            <a:r>
              <a:rPr lang="en-US" altLang="zh-CN">
                <a:effectLst>
                  <a:outerShdw blurRad="38100" dist="38100" dir="2700000" algn="tl">
                    <a:srgbClr val="C0C0C0"/>
                  </a:outerShdw>
                </a:effectLst>
              </a:rPr>
              <a:t>D(z) </a:t>
            </a:r>
            <a:r>
              <a:rPr lang="zh-CN" altLang="en-US">
                <a:effectLst>
                  <a:outerShdw blurRad="38100" dist="38100" dir="2700000" algn="tl">
                    <a:srgbClr val="C0C0C0"/>
                  </a:outerShdw>
                </a:effectLst>
              </a:rPr>
              <a:t>计算</a:t>
            </a:r>
          </a:p>
        </p:txBody>
      </p:sp>
      <p:sp>
        <p:nvSpPr>
          <p:cNvPr id="104498" name="Rectangle 50"/>
          <p:cNvSpPr>
            <a:spLocks noChangeArrowheads="1"/>
          </p:cNvSpPr>
          <p:nvPr/>
        </p:nvSpPr>
        <p:spPr bwMode="auto">
          <a:xfrm>
            <a:off x="0" y="29718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4516" name="Object 49"/>
          <p:cNvGraphicFramePr>
            <a:graphicFrameLocks noChangeAspect="1"/>
          </p:cNvGraphicFramePr>
          <p:nvPr/>
        </p:nvGraphicFramePr>
        <p:xfrm>
          <a:off x="1042988" y="4652963"/>
          <a:ext cx="6985000" cy="952500"/>
        </p:xfrm>
        <a:graphic>
          <a:graphicData uri="http://schemas.openxmlformats.org/presentationml/2006/ole">
            <mc:AlternateContent xmlns:mc="http://schemas.openxmlformats.org/markup-compatibility/2006">
              <mc:Choice xmlns:v="urn:schemas-microsoft-com:vml" Requires="v">
                <p:oleObj spid="_x0000_s64555" name="Equation" r:id="rId7" imgW="3352800" imgH="457200" progId="Equation.DSMT4">
                  <p:embed/>
                </p:oleObj>
              </mc:Choice>
              <mc:Fallback>
                <p:oleObj name="Equation" r:id="rId7" imgW="3352800" imgH="4572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652963"/>
                        <a:ext cx="69850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78"/>
          <p:cNvPicPr>
            <a:picLocks noChangeAspect="1" noChangeArrowheads="1"/>
          </p:cNvPicPr>
          <p:nvPr/>
        </p:nvPicPr>
        <p:blipFill>
          <a:blip r:embed="rId3" cstate="print"/>
          <a:srcRect/>
          <a:stretch>
            <a:fillRect/>
          </a:stretch>
        </p:blipFill>
        <p:spPr bwMode="auto">
          <a:xfrm>
            <a:off x="684213" y="2492375"/>
            <a:ext cx="7920037" cy="2797175"/>
          </a:xfrm>
          <a:prstGeom prst="rect">
            <a:avLst/>
          </a:prstGeom>
          <a:noFill/>
          <a:ln w="9525">
            <a:noFill/>
            <a:miter lim="800000"/>
            <a:headEnd/>
            <a:tailEnd/>
          </a:ln>
        </p:spPr>
      </p:pic>
      <p:sp>
        <p:nvSpPr>
          <p:cNvPr id="102477" name="Text Box 77"/>
          <p:cNvSpPr txBox="1">
            <a:spLocks noChangeArrowheads="1"/>
          </p:cNvSpPr>
          <p:nvPr/>
        </p:nvSpPr>
        <p:spPr bwMode="auto">
          <a:xfrm>
            <a:off x="1042988" y="1196975"/>
            <a:ext cx="7580312" cy="457200"/>
          </a:xfrm>
          <a:prstGeom prst="rect">
            <a:avLst/>
          </a:prstGeom>
          <a:noFill/>
          <a:ln w="9525">
            <a:noFill/>
            <a:miter lim="800000"/>
            <a:headEnd/>
            <a:tailEnd/>
          </a:ln>
          <a:effectLst/>
        </p:spPr>
        <p:txBody>
          <a:bodyPr>
            <a:spAutoFit/>
          </a:bodyPr>
          <a:lstStyle/>
          <a:p>
            <a:r>
              <a:rPr lang="zh-CN" altLang="en-US">
                <a:solidFill>
                  <a:srgbClr val="FF0000"/>
                </a:solidFill>
                <a:effectLst>
                  <a:outerShdw blurRad="38100" dist="38100" dir="2700000" algn="tl">
                    <a:srgbClr val="C0C0C0"/>
                  </a:outerShdw>
                </a:effectLst>
              </a:rPr>
              <a:t>单位阶跃 </a:t>
            </a:r>
            <a:r>
              <a:rPr lang="zh-CN" altLang="en-US">
                <a:solidFill>
                  <a:schemeClr val="accent2"/>
                </a:solidFill>
                <a:effectLst>
                  <a:outerShdw blurRad="38100" dist="38100" dir="2700000" algn="tl">
                    <a:srgbClr val="C0C0C0"/>
                  </a:outerShdw>
                </a:effectLst>
              </a:rPr>
              <a:t>输入时系统控制信号和响应信号</a:t>
            </a:r>
            <a:r>
              <a:rPr lang="en-US" altLang="zh-CN">
                <a:solidFill>
                  <a:schemeClr val="accent2"/>
                </a:solidFill>
                <a:effectLst>
                  <a:outerShdw blurRad="38100" dist="38100" dir="2700000" algn="tl">
                    <a:srgbClr val="C0C0C0"/>
                  </a:outerShdw>
                </a:effectLst>
              </a:rPr>
              <a:t>:</a:t>
            </a:r>
          </a:p>
        </p:txBody>
      </p:sp>
      <p:sp>
        <p:nvSpPr>
          <p:cNvPr id="102479" name="Text Box 79"/>
          <p:cNvSpPr txBox="1">
            <a:spLocks noChangeArrowheads="1"/>
          </p:cNvSpPr>
          <p:nvPr/>
        </p:nvSpPr>
        <p:spPr bwMode="auto">
          <a:xfrm>
            <a:off x="827088" y="5195888"/>
            <a:ext cx="7508875" cy="1041400"/>
          </a:xfrm>
          <a:prstGeom prst="rect">
            <a:avLst/>
          </a:prstGeom>
          <a:noFill/>
          <a:ln w="9525">
            <a:noFill/>
            <a:miter lim="800000"/>
            <a:headEnd/>
            <a:tailEnd/>
          </a:ln>
          <a:effectLst/>
        </p:spPr>
        <p:txBody>
          <a:bodyPr>
            <a:spAutoFit/>
          </a:bodyPr>
          <a:lstStyle/>
          <a:p>
            <a:pPr>
              <a:lnSpc>
                <a:spcPct val="130000"/>
              </a:lnSpc>
            </a:pPr>
            <a:r>
              <a:rPr lang="zh-CN" altLang="en-US">
                <a:solidFill>
                  <a:schemeClr val="accent2"/>
                </a:solidFill>
                <a:effectLst>
                  <a:outerShdw blurRad="38100" dist="38100" dir="2700000" algn="tl">
                    <a:srgbClr val="C0C0C0"/>
                  </a:outerShdw>
                </a:effectLst>
              </a:rPr>
              <a:t>分析：</a:t>
            </a:r>
            <a:r>
              <a:rPr lang="zh-CN" altLang="en-US">
                <a:solidFill>
                  <a:srgbClr val="BE2C14"/>
                </a:solidFill>
                <a:effectLst>
                  <a:outerShdw blurRad="38100" dist="38100" dir="2700000" algn="tl">
                    <a:srgbClr val="C0C0C0"/>
                  </a:outerShdw>
                </a:effectLst>
              </a:rPr>
              <a:t>超调量明显</a:t>
            </a:r>
            <a:r>
              <a:rPr lang="zh-CN" altLang="en-US">
                <a:solidFill>
                  <a:schemeClr val="accent2"/>
                </a:solidFill>
                <a:effectLst>
                  <a:outerShdw blurRad="38100" dist="38100" dir="2700000" algn="tl">
                    <a:srgbClr val="C0C0C0"/>
                  </a:outerShdw>
                </a:effectLst>
              </a:rPr>
              <a:t>减小</a:t>
            </a:r>
            <a:r>
              <a:rPr lang="en-US" altLang="zh-CN">
                <a:solidFill>
                  <a:schemeClr val="accent2"/>
                </a:solidFill>
                <a:effectLst>
                  <a:outerShdw blurRad="38100" dist="38100" dir="2700000" algn="tl">
                    <a:srgbClr val="C0C0C0"/>
                  </a:outerShdw>
                </a:effectLst>
              </a:rPr>
              <a:t>(</a:t>
            </a:r>
            <a:r>
              <a:rPr lang="zh-CN" altLang="en-US">
                <a:solidFill>
                  <a:schemeClr val="accent2"/>
                </a:solidFill>
                <a:effectLst>
                  <a:outerShdw blurRad="38100" dist="38100" dir="2700000" algn="tl">
                    <a:srgbClr val="C0C0C0"/>
                  </a:outerShdw>
                </a:effectLst>
              </a:rPr>
              <a:t>和图</a:t>
            </a:r>
            <a:r>
              <a:rPr lang="en-US" altLang="zh-CN">
                <a:solidFill>
                  <a:schemeClr val="accent2"/>
                </a:solidFill>
                <a:effectLst>
                  <a:outerShdw blurRad="38100" dist="38100" dir="2700000" algn="tl">
                    <a:srgbClr val="C0C0C0"/>
                  </a:outerShdw>
                </a:effectLst>
              </a:rPr>
              <a:t>5.3</a:t>
            </a:r>
            <a:r>
              <a:rPr lang="zh-CN" altLang="en-US">
                <a:solidFill>
                  <a:schemeClr val="accent2"/>
                </a:solidFill>
                <a:effectLst>
                  <a:outerShdw blurRad="38100" dist="38100" dir="2700000" algn="tl">
                    <a:srgbClr val="C0C0C0"/>
                  </a:outerShdw>
                </a:effectLst>
              </a:rPr>
              <a:t>相比</a:t>
            </a:r>
            <a:r>
              <a:rPr lang="en-US" altLang="zh-CN">
                <a:solidFill>
                  <a:schemeClr val="accent2"/>
                </a:solidFill>
                <a:effectLst>
                  <a:outerShdw blurRad="38100" dist="38100" dir="2700000" algn="tl">
                    <a:srgbClr val="C0C0C0"/>
                  </a:outerShdw>
                </a:effectLst>
              </a:rPr>
              <a:t>)</a:t>
            </a:r>
            <a:r>
              <a:rPr lang="zh-CN" altLang="en-US">
                <a:solidFill>
                  <a:srgbClr val="BE2C14"/>
                </a:solidFill>
                <a:effectLst>
                  <a:outerShdw blurRad="38100" dist="38100" dir="2700000" algn="tl">
                    <a:srgbClr val="C0C0C0"/>
                  </a:outerShdw>
                </a:effectLst>
              </a:rPr>
              <a:t>，但调节时间增加为</a:t>
            </a:r>
            <a:r>
              <a:rPr lang="zh-CN" altLang="en-US">
                <a:solidFill>
                  <a:schemeClr val="accent2"/>
                </a:solidFill>
                <a:effectLst>
                  <a:outerShdw blurRad="38100" dist="38100" dir="2700000" algn="tl">
                    <a:srgbClr val="C0C0C0"/>
                  </a:outerShdw>
                </a:effectLst>
              </a:rPr>
              <a:t>无限拍</a:t>
            </a:r>
            <a:r>
              <a:rPr lang="zh-CN" altLang="en-US">
                <a:solidFill>
                  <a:srgbClr val="BE2C14"/>
                </a:solidFill>
                <a:effectLst>
                  <a:outerShdw blurRad="38100" dist="38100" dir="2700000" algn="tl">
                    <a:srgbClr val="C0C0C0"/>
                  </a:outerShdw>
                </a:effectLst>
              </a:rPr>
              <a:t>，系统不再具有“最少拍且无差”性能。</a:t>
            </a:r>
          </a:p>
        </p:txBody>
      </p:sp>
      <p:graphicFrame>
        <p:nvGraphicFramePr>
          <p:cNvPr id="65538" name="Object 80"/>
          <p:cNvGraphicFramePr>
            <a:graphicFrameLocks noChangeAspect="1"/>
          </p:cNvGraphicFramePr>
          <p:nvPr/>
        </p:nvGraphicFramePr>
        <p:xfrm>
          <a:off x="1042988" y="1844675"/>
          <a:ext cx="5248275" cy="508000"/>
        </p:xfrm>
        <a:graphic>
          <a:graphicData uri="http://schemas.openxmlformats.org/presentationml/2006/ole">
            <mc:AlternateContent xmlns:mc="http://schemas.openxmlformats.org/markup-compatibility/2006">
              <mc:Choice xmlns:v="urn:schemas-microsoft-com:vml" Requires="v">
                <p:oleObj spid="_x0000_s65564" name="Equation" r:id="rId4" imgW="2501900" imgH="241300" progId="Equation.DSMT4">
                  <p:embed/>
                </p:oleObj>
              </mc:Choice>
              <mc:Fallback>
                <p:oleObj name="Equation" r:id="rId4" imgW="2501900" imgH="2413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844675"/>
                        <a:ext cx="52482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81"/>
          <p:cNvGraphicFramePr>
            <a:graphicFrameLocks noChangeAspect="1"/>
          </p:cNvGraphicFramePr>
          <p:nvPr/>
        </p:nvGraphicFramePr>
        <p:xfrm>
          <a:off x="6911975" y="1857375"/>
          <a:ext cx="1331913" cy="481013"/>
        </p:xfrm>
        <a:graphic>
          <a:graphicData uri="http://schemas.openxmlformats.org/presentationml/2006/ole">
            <mc:AlternateContent xmlns:mc="http://schemas.openxmlformats.org/markup-compatibility/2006">
              <mc:Choice xmlns:v="urn:schemas-microsoft-com:vml" Requires="v">
                <p:oleObj spid="_x0000_s65565" name="Equation" r:id="rId6" imgW="634725" imgH="228501" progId="Equation.DSMT4">
                  <p:embed/>
                </p:oleObj>
              </mc:Choice>
              <mc:Fallback>
                <p:oleObj name="Equation" r:id="rId6" imgW="634725" imgH="228501"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1975" y="1857375"/>
                        <a:ext cx="133191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71" name="Text Box 47"/>
          <p:cNvSpPr txBox="1">
            <a:spLocks noChangeArrowheads="1"/>
          </p:cNvSpPr>
          <p:nvPr/>
        </p:nvSpPr>
        <p:spPr bwMode="auto">
          <a:xfrm>
            <a:off x="827088" y="1125538"/>
            <a:ext cx="7869237" cy="457200"/>
          </a:xfrm>
          <a:prstGeom prst="rect">
            <a:avLst/>
          </a:prstGeom>
          <a:noFill/>
          <a:ln w="9525">
            <a:noFill/>
            <a:miter lim="800000"/>
            <a:headEnd/>
            <a:tailEnd/>
          </a:ln>
          <a:effectLst/>
        </p:spPr>
        <p:txBody>
          <a:bodyPr>
            <a:spAutoFit/>
          </a:bodyPr>
          <a:lstStyle/>
          <a:p>
            <a:r>
              <a:rPr lang="zh-CN" altLang="en-US">
                <a:solidFill>
                  <a:srgbClr val="FF0000"/>
                </a:solidFill>
                <a:effectLst>
                  <a:outerShdw blurRad="38100" dist="38100" dir="2700000" algn="tl">
                    <a:srgbClr val="C0C0C0"/>
                  </a:outerShdw>
                </a:effectLst>
              </a:rPr>
              <a:t>单位速度 </a:t>
            </a:r>
            <a:r>
              <a:rPr lang="zh-CN" altLang="en-US">
                <a:solidFill>
                  <a:schemeClr val="accent2"/>
                </a:solidFill>
                <a:effectLst>
                  <a:outerShdw blurRad="38100" dist="38100" dir="2700000" algn="tl">
                    <a:srgbClr val="C0C0C0"/>
                  </a:outerShdw>
                </a:effectLst>
              </a:rPr>
              <a:t>输入时系统控制信号与响应信号：</a:t>
            </a:r>
          </a:p>
        </p:txBody>
      </p:sp>
      <p:pic>
        <p:nvPicPr>
          <p:cNvPr id="66565" name="Picture 48"/>
          <p:cNvPicPr>
            <a:picLocks noChangeAspect="1" noChangeArrowheads="1"/>
          </p:cNvPicPr>
          <p:nvPr/>
        </p:nvPicPr>
        <p:blipFill>
          <a:blip r:embed="rId3" cstate="print"/>
          <a:srcRect/>
          <a:stretch>
            <a:fillRect/>
          </a:stretch>
        </p:blipFill>
        <p:spPr bwMode="auto">
          <a:xfrm>
            <a:off x="755650" y="2355850"/>
            <a:ext cx="7848600" cy="2801938"/>
          </a:xfrm>
          <a:prstGeom prst="rect">
            <a:avLst/>
          </a:prstGeom>
          <a:noFill/>
          <a:ln w="9525">
            <a:noFill/>
            <a:miter lim="800000"/>
            <a:headEnd/>
            <a:tailEnd/>
          </a:ln>
        </p:spPr>
      </p:pic>
      <p:sp>
        <p:nvSpPr>
          <p:cNvPr id="103473" name="Text Box 49"/>
          <p:cNvSpPr txBox="1">
            <a:spLocks noChangeArrowheads="1"/>
          </p:cNvSpPr>
          <p:nvPr/>
        </p:nvSpPr>
        <p:spPr bwMode="auto">
          <a:xfrm>
            <a:off x="950913" y="5270500"/>
            <a:ext cx="7437437" cy="822325"/>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分析：</a:t>
            </a:r>
            <a:r>
              <a:rPr lang="zh-CN" altLang="en-US">
                <a:solidFill>
                  <a:srgbClr val="BE2C14"/>
                </a:solidFill>
                <a:effectLst>
                  <a:outerShdw blurRad="38100" dist="38100" dir="2700000" algn="tl">
                    <a:srgbClr val="C0C0C0"/>
                  </a:outerShdw>
                </a:effectLst>
              </a:rPr>
              <a:t>调节时间增加为无限拍，系统不具有“最少拍且无差”性能。</a:t>
            </a:r>
          </a:p>
        </p:txBody>
      </p:sp>
      <p:graphicFrame>
        <p:nvGraphicFramePr>
          <p:cNvPr id="66562" name="Object 50"/>
          <p:cNvGraphicFramePr>
            <a:graphicFrameLocks noChangeAspect="1"/>
          </p:cNvGraphicFramePr>
          <p:nvPr/>
        </p:nvGraphicFramePr>
        <p:xfrm>
          <a:off x="827088" y="1700213"/>
          <a:ext cx="5062537" cy="508000"/>
        </p:xfrm>
        <a:graphic>
          <a:graphicData uri="http://schemas.openxmlformats.org/presentationml/2006/ole">
            <mc:AlternateContent xmlns:mc="http://schemas.openxmlformats.org/markup-compatibility/2006">
              <mc:Choice xmlns:v="urn:schemas-microsoft-com:vml" Requires="v">
                <p:oleObj spid="_x0000_s66588" name="Equation" r:id="rId4" imgW="2413000" imgH="241300" progId="Equation.DSMT4">
                  <p:embed/>
                </p:oleObj>
              </mc:Choice>
              <mc:Fallback>
                <p:oleObj name="Equation" r:id="rId4" imgW="2413000" imgH="2413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700213"/>
                        <a:ext cx="50625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51"/>
          <p:cNvGraphicFramePr>
            <a:graphicFrameLocks noChangeAspect="1"/>
          </p:cNvGraphicFramePr>
          <p:nvPr/>
        </p:nvGraphicFramePr>
        <p:xfrm>
          <a:off x="6646863" y="1916113"/>
          <a:ext cx="1358900" cy="481012"/>
        </p:xfrm>
        <a:graphic>
          <a:graphicData uri="http://schemas.openxmlformats.org/presentationml/2006/ole">
            <mc:AlternateContent xmlns:mc="http://schemas.openxmlformats.org/markup-compatibility/2006">
              <mc:Choice xmlns:v="urn:schemas-microsoft-com:vml" Requires="v">
                <p:oleObj spid="_x0000_s66589" name="Equation" r:id="rId6" imgW="647700" imgH="228600" progId="Equation.DSMT4">
                  <p:embed/>
                </p:oleObj>
              </mc:Choice>
              <mc:Fallback>
                <p:oleObj name="Equation" r:id="rId6" imgW="6477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46863" y="1916113"/>
                        <a:ext cx="135890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1" name="Text Box 7"/>
          <p:cNvSpPr txBox="1">
            <a:spLocks noChangeArrowheads="1"/>
          </p:cNvSpPr>
          <p:nvPr/>
        </p:nvSpPr>
        <p:spPr bwMode="auto">
          <a:xfrm>
            <a:off x="827088" y="1341438"/>
            <a:ext cx="7580312" cy="457200"/>
          </a:xfrm>
          <a:prstGeom prst="rect">
            <a:avLst/>
          </a:prstGeom>
          <a:noFill/>
          <a:ln w="9525">
            <a:noFill/>
            <a:miter lim="800000"/>
            <a:headEnd/>
            <a:tailEnd/>
          </a:ln>
          <a:effectLst/>
        </p:spPr>
        <p:txBody>
          <a:bodyPr>
            <a:spAutoFit/>
          </a:bodyPr>
          <a:lstStyle/>
          <a:p>
            <a:r>
              <a:rPr lang="zh-CN" altLang="en-US">
                <a:solidFill>
                  <a:srgbClr val="FF0000"/>
                </a:solidFill>
                <a:effectLst>
                  <a:outerShdw blurRad="38100" dist="38100" dir="2700000" algn="tl">
                    <a:srgbClr val="C0C0C0"/>
                  </a:outerShdw>
                </a:effectLst>
              </a:rPr>
              <a:t>单位加速度 </a:t>
            </a:r>
            <a:r>
              <a:rPr lang="zh-CN" altLang="en-US">
                <a:solidFill>
                  <a:schemeClr val="accent2"/>
                </a:solidFill>
                <a:effectLst>
                  <a:outerShdw blurRad="38100" dist="38100" dir="2700000" algn="tl">
                    <a:srgbClr val="C0C0C0"/>
                  </a:outerShdw>
                </a:effectLst>
              </a:rPr>
              <a:t>输入时系统控制信号与响应信号：</a:t>
            </a:r>
          </a:p>
        </p:txBody>
      </p:sp>
      <p:pic>
        <p:nvPicPr>
          <p:cNvPr id="67589" name="Picture 8"/>
          <p:cNvPicPr>
            <a:picLocks noChangeAspect="1" noChangeArrowheads="1"/>
          </p:cNvPicPr>
          <p:nvPr/>
        </p:nvPicPr>
        <p:blipFill>
          <a:blip r:embed="rId3" cstate="print"/>
          <a:srcRect/>
          <a:stretch>
            <a:fillRect/>
          </a:stretch>
        </p:blipFill>
        <p:spPr bwMode="auto">
          <a:xfrm>
            <a:off x="684213" y="2682875"/>
            <a:ext cx="7632700" cy="2724150"/>
          </a:xfrm>
          <a:prstGeom prst="rect">
            <a:avLst/>
          </a:prstGeom>
          <a:noFill/>
          <a:ln w="9525">
            <a:noFill/>
            <a:miter lim="800000"/>
            <a:headEnd/>
            <a:tailEnd/>
          </a:ln>
        </p:spPr>
      </p:pic>
      <p:sp>
        <p:nvSpPr>
          <p:cNvPr id="108553" name="Text Box 9"/>
          <p:cNvSpPr txBox="1">
            <a:spLocks noChangeArrowheads="1"/>
          </p:cNvSpPr>
          <p:nvPr/>
        </p:nvSpPr>
        <p:spPr bwMode="auto">
          <a:xfrm>
            <a:off x="1023938" y="5635625"/>
            <a:ext cx="4146550"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分析：</a:t>
            </a:r>
            <a:r>
              <a:rPr lang="zh-CN" altLang="en-US">
                <a:solidFill>
                  <a:srgbClr val="BE2C14"/>
                </a:solidFill>
                <a:effectLst>
                  <a:outerShdw blurRad="38100" dist="38100" dir="2700000" algn="tl">
                    <a:srgbClr val="C0C0C0"/>
                  </a:outerShdw>
                </a:effectLst>
              </a:rPr>
              <a:t>系统的稳态误差增大。</a:t>
            </a:r>
          </a:p>
        </p:txBody>
      </p:sp>
      <p:graphicFrame>
        <p:nvGraphicFramePr>
          <p:cNvPr id="67586" name="Object 10"/>
          <p:cNvGraphicFramePr>
            <a:graphicFrameLocks noChangeAspect="1"/>
          </p:cNvGraphicFramePr>
          <p:nvPr/>
        </p:nvGraphicFramePr>
        <p:xfrm>
          <a:off x="1042988" y="1989138"/>
          <a:ext cx="5862637" cy="508000"/>
        </p:xfrm>
        <a:graphic>
          <a:graphicData uri="http://schemas.openxmlformats.org/presentationml/2006/ole">
            <mc:AlternateContent xmlns:mc="http://schemas.openxmlformats.org/markup-compatibility/2006">
              <mc:Choice xmlns:v="urn:schemas-microsoft-com:vml" Requires="v">
                <p:oleObj spid="_x0000_s67612" name="Equation" r:id="rId4" imgW="2794000" imgH="241300" progId="Equation.DSMT4">
                  <p:embed/>
                </p:oleObj>
              </mc:Choice>
              <mc:Fallback>
                <p:oleObj name="Equation" r:id="rId4" imgW="2794000" imgH="241300"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989138"/>
                        <a:ext cx="5862637"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11"/>
          <p:cNvGraphicFramePr>
            <a:graphicFrameLocks noChangeAspect="1"/>
          </p:cNvGraphicFramePr>
          <p:nvPr/>
        </p:nvGraphicFramePr>
        <p:xfrm>
          <a:off x="6986588" y="2276475"/>
          <a:ext cx="1571625" cy="481013"/>
        </p:xfrm>
        <a:graphic>
          <a:graphicData uri="http://schemas.openxmlformats.org/presentationml/2006/ole">
            <mc:AlternateContent xmlns:mc="http://schemas.openxmlformats.org/markup-compatibility/2006">
              <mc:Choice xmlns:v="urn:schemas-microsoft-com:vml" Requires="v">
                <p:oleObj spid="_x0000_s67613" name="Equation" r:id="rId6" imgW="749300" imgH="228600" progId="Equation.DSMT4">
                  <p:embed/>
                </p:oleObj>
              </mc:Choice>
              <mc:Fallback>
                <p:oleObj name="Equation" r:id="rId6" imgW="7493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6588" y="2276475"/>
                        <a:ext cx="1571625"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88" name="Text Box 20"/>
          <p:cNvSpPr txBox="1">
            <a:spLocks noChangeArrowheads="1"/>
          </p:cNvSpPr>
          <p:nvPr/>
        </p:nvSpPr>
        <p:spPr bwMode="auto">
          <a:xfrm>
            <a:off x="755650" y="2133600"/>
            <a:ext cx="7580313" cy="1735138"/>
          </a:xfrm>
          <a:prstGeom prst="rect">
            <a:avLst/>
          </a:prstGeom>
          <a:noFill/>
          <a:ln w="9525">
            <a:noFill/>
            <a:miter lim="800000"/>
            <a:headEnd/>
            <a:tailEnd/>
          </a:ln>
          <a:effectLst/>
        </p:spPr>
        <p:txBody>
          <a:bodyPr>
            <a:spAutoFit/>
          </a:bodyPr>
          <a:lstStyle/>
          <a:p>
            <a:pPr>
              <a:lnSpc>
                <a:spcPct val="15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按阻尼因子法设计，即引入附加极点进行系统改进设计后，系统输出响应的过渡过程时间</a:t>
            </a:r>
            <a:r>
              <a:rPr lang="zh-CN" altLang="en-US">
                <a:solidFill>
                  <a:schemeClr val="accent2"/>
                </a:solidFill>
                <a:effectLst>
                  <a:outerShdw blurRad="38100" dist="38100" dir="2700000" algn="tl">
                    <a:srgbClr val="C0C0C0"/>
                  </a:outerShdw>
                </a:effectLst>
              </a:rPr>
              <a:t>不再为最少拍</a:t>
            </a:r>
            <a:r>
              <a:rPr lang="zh-CN" altLang="en-US">
                <a:effectLst>
                  <a:outerShdw blurRad="38100" dist="38100" dir="2700000" algn="tl">
                    <a:srgbClr val="C0C0C0"/>
                  </a:outerShdw>
                </a:effectLst>
              </a:rPr>
              <a:t>，但可以改善系统对输入信号的适应性。</a:t>
            </a:r>
          </a:p>
        </p:txBody>
      </p:sp>
      <p:sp>
        <p:nvSpPr>
          <p:cNvPr id="109589" name="Text Box 21"/>
          <p:cNvSpPr txBox="1">
            <a:spLocks noChangeArrowheads="1"/>
          </p:cNvSpPr>
          <p:nvPr/>
        </p:nvSpPr>
        <p:spPr bwMode="auto">
          <a:xfrm>
            <a:off x="971550" y="1125538"/>
            <a:ext cx="4679950" cy="762000"/>
          </a:xfrm>
          <a:prstGeom prst="rect">
            <a:avLst/>
          </a:prstGeom>
          <a:noFill/>
          <a:ln w="9525">
            <a:noFill/>
            <a:miter lim="800000"/>
            <a:headEnd/>
            <a:tailEnd/>
          </a:ln>
          <a:effectLst/>
        </p:spPr>
        <p:txBody>
          <a:bodyPr>
            <a:spAutoFit/>
          </a:bodyPr>
          <a:lstStyle/>
          <a:p>
            <a:pPr>
              <a:defRPr/>
            </a:pPr>
            <a:r>
              <a:rPr lang="zh-CN" altLang="en-US" sz="4400">
                <a:solidFill>
                  <a:srgbClr val="FF0000"/>
                </a:solidFill>
                <a:effectLst>
                  <a:outerShdw blurRad="38100" dist="38100" dir="2700000" algn="tl">
                    <a:srgbClr val="C0C0C0"/>
                  </a:outerShdw>
                </a:effectLst>
              </a:rPr>
              <a:t>结论：</a:t>
            </a:r>
          </a:p>
        </p:txBody>
      </p:sp>
      <p:sp>
        <p:nvSpPr>
          <p:cNvPr id="109590" name="Text Box 22"/>
          <p:cNvSpPr txBox="1">
            <a:spLocks noChangeArrowheads="1"/>
          </p:cNvSpPr>
          <p:nvPr/>
        </p:nvSpPr>
        <p:spPr bwMode="auto">
          <a:xfrm>
            <a:off x="755650" y="4076700"/>
            <a:ext cx="4097338"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输入信号比设计信号阶次</a:t>
            </a:r>
            <a:r>
              <a:rPr lang="en-US" altLang="zh-CN" i="1">
                <a:solidFill>
                  <a:schemeClr val="accent2"/>
                </a:solidFill>
                <a:effectLst>
                  <a:outerShdw blurRad="38100" dist="38100" dir="2700000" algn="tl">
                    <a:srgbClr val="C0C0C0"/>
                  </a:outerShdw>
                </a:effectLst>
              </a:rPr>
              <a:t>m</a:t>
            </a:r>
            <a:r>
              <a:rPr lang="zh-CN" altLang="en-US">
                <a:solidFill>
                  <a:schemeClr val="accent2"/>
                </a:solidFill>
                <a:effectLst>
                  <a:outerShdw blurRad="38100" dist="38100" dir="2700000" algn="tl">
                    <a:srgbClr val="C0C0C0"/>
                  </a:outerShdw>
                </a:effectLst>
              </a:rPr>
              <a:t>低</a:t>
            </a:r>
          </a:p>
        </p:txBody>
      </p:sp>
      <p:sp>
        <p:nvSpPr>
          <p:cNvPr id="109591" name="Line 23"/>
          <p:cNvSpPr>
            <a:spLocks noChangeShapeType="1"/>
          </p:cNvSpPr>
          <p:nvPr/>
        </p:nvSpPr>
        <p:spPr bwMode="auto">
          <a:xfrm>
            <a:off x="4859338" y="4292600"/>
            <a:ext cx="792162"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9592" name="Text Box 24"/>
          <p:cNvSpPr txBox="1">
            <a:spLocks noChangeArrowheads="1"/>
          </p:cNvSpPr>
          <p:nvPr/>
        </p:nvSpPr>
        <p:spPr bwMode="auto">
          <a:xfrm>
            <a:off x="5848350" y="4005263"/>
            <a:ext cx="29003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动态性能得以改善</a:t>
            </a:r>
          </a:p>
        </p:txBody>
      </p:sp>
      <p:sp>
        <p:nvSpPr>
          <p:cNvPr id="109593" name="Text Box 25"/>
          <p:cNvSpPr txBox="1">
            <a:spLocks noChangeArrowheads="1"/>
          </p:cNvSpPr>
          <p:nvPr/>
        </p:nvSpPr>
        <p:spPr bwMode="auto">
          <a:xfrm>
            <a:off x="755650" y="4724400"/>
            <a:ext cx="4097338" cy="457200"/>
          </a:xfrm>
          <a:prstGeom prst="rect">
            <a:avLst/>
          </a:prstGeom>
          <a:noFill/>
          <a:ln w="9525">
            <a:noFill/>
            <a:miter lim="800000"/>
            <a:headEnd/>
            <a:tailEnd/>
          </a:ln>
          <a:effectLst/>
        </p:spPr>
        <p:txBody>
          <a:bodyPr wrap="none">
            <a:spAutoFit/>
          </a:bodyPr>
          <a:lstStyle/>
          <a:p>
            <a:pPr>
              <a:defRPr/>
            </a:pPr>
            <a:r>
              <a:rPr lang="zh-CN" altLang="en-US">
                <a:solidFill>
                  <a:schemeClr val="accent2"/>
                </a:solidFill>
                <a:effectLst>
                  <a:outerShdw blurRad="38100" dist="38100" dir="2700000" algn="tl">
                    <a:srgbClr val="C0C0C0"/>
                  </a:outerShdw>
                </a:effectLst>
              </a:rPr>
              <a:t>输入信号比设计信号阶次</a:t>
            </a:r>
            <a:r>
              <a:rPr lang="en-US" altLang="zh-CN" i="1">
                <a:solidFill>
                  <a:schemeClr val="accent2"/>
                </a:solidFill>
                <a:effectLst>
                  <a:outerShdw blurRad="38100" dist="38100" dir="2700000" algn="tl">
                    <a:srgbClr val="C0C0C0"/>
                  </a:outerShdw>
                </a:effectLst>
              </a:rPr>
              <a:t>m</a:t>
            </a:r>
            <a:r>
              <a:rPr lang="zh-CN" altLang="en-US">
                <a:solidFill>
                  <a:schemeClr val="accent2"/>
                </a:solidFill>
                <a:effectLst>
                  <a:outerShdw blurRad="38100" dist="38100" dir="2700000" algn="tl">
                    <a:srgbClr val="C0C0C0"/>
                  </a:outerShdw>
                </a:effectLst>
              </a:rPr>
              <a:t>高</a:t>
            </a:r>
          </a:p>
        </p:txBody>
      </p:sp>
      <p:sp>
        <p:nvSpPr>
          <p:cNvPr id="109594" name="Line 26"/>
          <p:cNvSpPr>
            <a:spLocks noChangeShapeType="1"/>
          </p:cNvSpPr>
          <p:nvPr/>
        </p:nvSpPr>
        <p:spPr bwMode="auto">
          <a:xfrm>
            <a:off x="4859338" y="4940300"/>
            <a:ext cx="792162" cy="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9595" name="Text Box 27"/>
          <p:cNvSpPr txBox="1">
            <a:spLocks noChangeArrowheads="1"/>
          </p:cNvSpPr>
          <p:nvPr/>
        </p:nvSpPr>
        <p:spPr bwMode="auto">
          <a:xfrm>
            <a:off x="5848350" y="4652963"/>
            <a:ext cx="2900363" cy="457200"/>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稳态误差增大</a:t>
            </a:r>
          </a:p>
        </p:txBody>
      </p:sp>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44" name="Text Box 28"/>
          <p:cNvSpPr txBox="1">
            <a:spLocks noChangeArrowheads="1"/>
          </p:cNvSpPr>
          <p:nvPr/>
        </p:nvSpPr>
        <p:spPr bwMode="auto">
          <a:xfrm>
            <a:off x="611188" y="1341438"/>
            <a:ext cx="8137525" cy="609600"/>
          </a:xfrm>
          <a:prstGeom prst="rect">
            <a:avLst/>
          </a:prstGeom>
          <a:noFill/>
          <a:ln w="12700" cap="sq">
            <a:noFill/>
            <a:miter lim="800000"/>
            <a:headEnd type="none" w="sm" len="sm"/>
            <a:tailEnd type="none" w="sm" len="sm"/>
          </a:ln>
          <a:effectLst/>
        </p:spPr>
        <p:txBody>
          <a:bodyPr>
            <a:spAutoFit/>
          </a:bodyPr>
          <a:lstStyle/>
          <a:p>
            <a:pPr eaLnBrk="0" hangingPunct="0">
              <a:defRPr/>
            </a:pPr>
            <a:r>
              <a:rPr kumimoji="0" lang="en-US" altLang="zh-CN" sz="3400">
                <a:solidFill>
                  <a:srgbClr val="0033CC"/>
                </a:solidFill>
                <a:effectLst>
                  <a:outerShdw blurRad="38100" dist="38100" dir="2700000" algn="tl">
                    <a:srgbClr val="C0C0C0"/>
                  </a:outerShdw>
                </a:effectLst>
              </a:rPr>
              <a:t>4</a:t>
            </a:r>
            <a:r>
              <a:rPr kumimoji="0" lang="zh-CN" altLang="en-US" sz="3400">
                <a:solidFill>
                  <a:srgbClr val="0033CC"/>
                </a:solidFill>
                <a:effectLst>
                  <a:outerShdw blurRad="38100" dist="38100" dir="2700000" algn="tl">
                    <a:srgbClr val="C0C0C0"/>
                  </a:outerShdw>
                </a:effectLst>
              </a:rPr>
              <a:t>、针对模型参数变化敏感问题的改进</a:t>
            </a:r>
          </a:p>
        </p:txBody>
      </p:sp>
      <p:sp>
        <p:nvSpPr>
          <p:cNvPr id="111645" name="Text Box 29"/>
          <p:cNvSpPr txBox="1">
            <a:spLocks noChangeArrowheads="1"/>
          </p:cNvSpPr>
          <p:nvPr/>
        </p:nvSpPr>
        <p:spPr bwMode="auto">
          <a:xfrm>
            <a:off x="1095375" y="2297113"/>
            <a:ext cx="4629150"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采用有限拍设计方法</a:t>
            </a:r>
            <a:r>
              <a:rPr lang="en-US" altLang="zh-CN">
                <a:solidFill>
                  <a:srgbClr val="FF0000"/>
                </a:solidFill>
                <a:effectLst>
                  <a:outerShdw blurRad="38100" dist="38100" dir="2700000" algn="tl">
                    <a:srgbClr val="C0C0C0"/>
                  </a:outerShdw>
                </a:effectLst>
              </a:rPr>
              <a:t>:</a:t>
            </a:r>
          </a:p>
        </p:txBody>
      </p:sp>
      <p:sp>
        <p:nvSpPr>
          <p:cNvPr id="111646" name="Text Box 30"/>
          <p:cNvSpPr txBox="1">
            <a:spLocks noChangeArrowheads="1"/>
          </p:cNvSpPr>
          <p:nvPr/>
        </p:nvSpPr>
        <p:spPr bwMode="auto">
          <a:xfrm>
            <a:off x="1116013" y="2781300"/>
            <a:ext cx="6789737" cy="1006475"/>
          </a:xfrm>
          <a:prstGeom prst="rect">
            <a:avLst/>
          </a:prstGeom>
          <a:noFill/>
          <a:ln w="9525">
            <a:noFill/>
            <a:miter lim="800000"/>
            <a:headEnd/>
            <a:tailEnd/>
          </a:ln>
          <a:effectLst/>
        </p:spPr>
        <p:txBody>
          <a:bodyPr>
            <a:spAutoFit/>
          </a:bodyPr>
          <a:lstStyle/>
          <a:p>
            <a:pPr>
              <a:lnSpc>
                <a:spcPct val="125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在最小拍控制系统设计的基础上，把系统闭环脉冲传递函数 </a:t>
            </a:r>
            <a:r>
              <a:rPr lang="en-US" altLang="zh-CN">
                <a:effectLst>
                  <a:outerShdw blurRad="38100" dist="38100" dir="2700000" algn="tl">
                    <a:srgbClr val="C0C0C0"/>
                  </a:outerShdw>
                </a:effectLst>
              </a:rPr>
              <a:t>z</a:t>
            </a:r>
            <a:r>
              <a:rPr lang="en-US" altLang="zh-CN" baseline="30000">
                <a:effectLst>
                  <a:outerShdw blurRad="38100" dist="38100" dir="2700000" algn="tl">
                    <a:srgbClr val="C0C0C0"/>
                  </a:outerShdw>
                </a:effectLst>
              </a:rPr>
              <a:t>-1 </a:t>
            </a:r>
            <a:r>
              <a:rPr lang="zh-CN" altLang="en-US">
                <a:effectLst>
                  <a:outerShdw blurRad="38100" dist="38100" dir="2700000" algn="tl">
                    <a:srgbClr val="C0C0C0"/>
                  </a:outerShdw>
                </a:effectLst>
              </a:rPr>
              <a:t>的 幂次适当地</a:t>
            </a:r>
            <a:r>
              <a:rPr lang="zh-CN" altLang="en-US">
                <a:solidFill>
                  <a:schemeClr val="accent2"/>
                </a:solidFill>
                <a:effectLst>
                  <a:outerShdw blurRad="38100" dist="38100" dir="2700000" algn="tl">
                    <a:srgbClr val="C0C0C0"/>
                  </a:outerShdw>
                </a:effectLst>
              </a:rPr>
              <a:t>提高 </a:t>
            </a:r>
            <a:r>
              <a:rPr lang="en-US" altLang="zh-CN">
                <a:solidFill>
                  <a:schemeClr val="accent2"/>
                </a:solidFill>
                <a:effectLst>
                  <a:outerShdw blurRad="38100" dist="38100" dir="2700000" algn="tl">
                    <a:srgbClr val="C0C0C0"/>
                  </a:outerShdw>
                </a:effectLst>
              </a:rPr>
              <a:t>1~2 </a:t>
            </a:r>
            <a:r>
              <a:rPr lang="zh-CN" altLang="en-US">
                <a:solidFill>
                  <a:schemeClr val="accent2"/>
                </a:solidFill>
                <a:effectLst>
                  <a:outerShdw blurRad="38100" dist="38100" dir="2700000" algn="tl">
                    <a:srgbClr val="C0C0C0"/>
                  </a:outerShdw>
                </a:effectLst>
              </a:rPr>
              <a:t>阶</a:t>
            </a:r>
            <a:r>
              <a:rPr lang="zh-CN" altLang="en-US">
                <a:effectLst>
                  <a:outerShdw blurRad="38100" dist="38100" dir="2700000" algn="tl">
                    <a:srgbClr val="C0C0C0"/>
                  </a:outerShdw>
                </a:effectLst>
              </a:rPr>
              <a:t>。</a:t>
            </a:r>
          </a:p>
        </p:txBody>
      </p:sp>
      <p:sp>
        <p:nvSpPr>
          <p:cNvPr id="111647" name="Text Box 31"/>
          <p:cNvSpPr txBox="1">
            <a:spLocks noChangeArrowheads="1"/>
          </p:cNvSpPr>
          <p:nvPr/>
        </p:nvSpPr>
        <p:spPr bwMode="auto">
          <a:xfrm>
            <a:off x="1042988" y="4076700"/>
            <a:ext cx="6788150" cy="1041400"/>
          </a:xfrm>
          <a:prstGeom prst="rect">
            <a:avLst/>
          </a:prstGeom>
          <a:noFill/>
          <a:ln w="9525">
            <a:noFill/>
            <a:miter lim="800000"/>
            <a:headEnd/>
            <a:tailEnd/>
          </a:ln>
          <a:effectLst/>
        </p:spPr>
        <p:txBody>
          <a:bodyPr>
            <a:spAutoFit/>
          </a:bodyPr>
          <a:lstStyle/>
          <a:p>
            <a:pPr>
              <a:lnSpc>
                <a:spcPct val="130000"/>
              </a:lnSpc>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增加控制器设计的</a:t>
            </a:r>
            <a:r>
              <a:rPr lang="zh-CN" altLang="en-US">
                <a:solidFill>
                  <a:schemeClr val="accent2"/>
                </a:solidFill>
                <a:effectLst>
                  <a:outerShdw blurRad="38100" dist="38100" dir="2700000" algn="tl">
                    <a:srgbClr val="C0C0C0"/>
                  </a:outerShdw>
                </a:effectLst>
              </a:rPr>
              <a:t>参数自由度</a:t>
            </a:r>
            <a:r>
              <a:rPr lang="zh-CN" altLang="en-US">
                <a:effectLst>
                  <a:outerShdw blurRad="38100" dist="38100" dir="2700000" algn="tl">
                    <a:srgbClr val="C0C0C0"/>
                  </a:outerShdw>
                </a:effectLst>
              </a:rPr>
              <a:t>，从而可以</a:t>
            </a:r>
            <a:r>
              <a:rPr lang="zh-CN" altLang="en-US">
                <a:solidFill>
                  <a:schemeClr val="accent2"/>
                </a:solidFill>
                <a:effectLst>
                  <a:outerShdw blurRad="38100" dist="38100" dir="2700000" algn="tl">
                    <a:srgbClr val="C0C0C0"/>
                  </a:outerShdw>
                </a:effectLst>
              </a:rPr>
              <a:t>降低</a:t>
            </a:r>
            <a:r>
              <a:rPr lang="zh-CN" altLang="en-US">
                <a:effectLst>
                  <a:outerShdw blurRad="38100" dist="38100" dir="2700000" algn="tl">
                    <a:srgbClr val="C0C0C0"/>
                  </a:outerShdw>
                </a:effectLst>
              </a:rPr>
              <a:t>系统对模型参数变化的</a:t>
            </a:r>
            <a:r>
              <a:rPr lang="zh-CN" altLang="en-US">
                <a:solidFill>
                  <a:schemeClr val="accent2"/>
                </a:solidFill>
                <a:effectLst>
                  <a:outerShdw blurRad="38100" dist="38100" dir="2700000" algn="tl">
                    <a:srgbClr val="C0C0C0"/>
                  </a:outerShdw>
                </a:effectLst>
              </a:rPr>
              <a:t>敏感性</a:t>
            </a:r>
            <a:r>
              <a:rPr lang="zh-CN" altLang="en-US">
                <a:effectLst>
                  <a:outerShdw blurRad="38100" dist="38100" dir="2700000" algn="tl">
                    <a:srgbClr val="C0C0C0"/>
                  </a:outerShdw>
                </a:effectLst>
              </a:rPr>
              <a:t>。</a:t>
            </a:r>
          </a:p>
        </p:txBody>
      </p:sp>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2" name="Rectangle 12"/>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112654" name="Text Box 14"/>
          <p:cNvSpPr txBox="1">
            <a:spLocks noChangeArrowheads="1"/>
          </p:cNvSpPr>
          <p:nvPr/>
        </p:nvSpPr>
        <p:spPr bwMode="auto">
          <a:xfrm>
            <a:off x="735013" y="1268413"/>
            <a:ext cx="7437437" cy="4911725"/>
          </a:xfrm>
          <a:prstGeom prst="rect">
            <a:avLst/>
          </a:prstGeom>
          <a:noFill/>
          <a:ln w="9525">
            <a:noFill/>
            <a:miter lim="800000"/>
            <a:headEnd/>
            <a:tailEnd/>
          </a:ln>
          <a:effectLst/>
        </p:spPr>
        <p:txBody>
          <a:bodyPr>
            <a:spAutoFit/>
          </a:bodyPr>
          <a:lstStyle/>
          <a:p>
            <a:pPr>
              <a:lnSpc>
                <a:spcPct val="120000"/>
              </a:lnSpc>
              <a:defRPr/>
            </a:pPr>
            <a:r>
              <a:rPr lang="zh-CN" altLang="en-US">
                <a:solidFill>
                  <a:srgbClr val="FF0000"/>
                </a:solidFill>
                <a:effectLst>
                  <a:outerShdw blurRad="38100" dist="38100" dir="2700000" algn="tl">
                    <a:srgbClr val="C0C0C0"/>
                  </a:outerShdw>
                </a:effectLst>
              </a:rPr>
              <a:t>例</a:t>
            </a:r>
            <a:r>
              <a:rPr lang="en-US" altLang="zh-CN">
                <a:solidFill>
                  <a:srgbClr val="FF0000"/>
                </a:solidFill>
                <a:effectLst>
                  <a:outerShdw blurRad="38100" dist="38100" dir="2700000" algn="tl">
                    <a:srgbClr val="C0C0C0"/>
                  </a:outerShdw>
                </a:effectLst>
              </a:rPr>
              <a:t>5.8</a:t>
            </a: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设广义被控对象的脉冲传递函数为</a:t>
            </a:r>
            <a:r>
              <a:rPr lang="en-US" altLang="zh-CN">
                <a:effectLst>
                  <a:outerShdw blurRad="38100" dist="38100" dir="2700000" algn="tl">
                    <a:srgbClr val="C0C0C0"/>
                  </a:outerShdw>
                </a:effectLst>
              </a:rPr>
              <a:t>: </a:t>
            </a:r>
          </a:p>
          <a:p>
            <a:pPr>
              <a:lnSpc>
                <a:spcPct val="120000"/>
              </a:lnSpc>
              <a:defRPr/>
            </a:pPr>
            <a:endParaRPr lang="en-US" altLang="zh-CN">
              <a:effectLst>
                <a:outerShdw blurRad="38100" dist="38100" dir="2700000" algn="tl">
                  <a:srgbClr val="C0C0C0"/>
                </a:outerShdw>
              </a:effectLst>
            </a:endParaRPr>
          </a:p>
          <a:p>
            <a:pPr>
              <a:lnSpc>
                <a:spcPct val="120000"/>
              </a:lnSpc>
              <a:defRPr/>
            </a:pPr>
            <a:endParaRPr lang="en-US" altLang="zh-CN">
              <a:effectLst>
                <a:outerShdw blurRad="38100" dist="38100" dir="2700000" algn="tl">
                  <a:srgbClr val="C0C0C0"/>
                </a:outerShdw>
              </a:effectLst>
            </a:endParaRPr>
          </a:p>
          <a:p>
            <a:pPr>
              <a:lnSpc>
                <a:spcPct val="120000"/>
              </a:lnSpc>
              <a:defRPr/>
            </a:pPr>
            <a:endParaRPr lang="en-US" altLang="zh-CN">
              <a:effectLst>
                <a:outerShdw blurRad="38100" dist="38100" dir="2700000" algn="tl">
                  <a:srgbClr val="C0C0C0"/>
                </a:outerShdw>
              </a:effectLst>
            </a:endParaRPr>
          </a:p>
          <a:p>
            <a:pPr>
              <a:lnSpc>
                <a:spcPct val="120000"/>
              </a:lnSpc>
              <a:defRPr/>
            </a:pPr>
            <a:r>
              <a:rPr lang="zh-CN" altLang="en-US">
                <a:effectLst>
                  <a:outerShdw blurRad="38100" dist="38100" dir="2700000" algn="tl">
                    <a:srgbClr val="C0C0C0"/>
                  </a:outerShdw>
                </a:effectLst>
              </a:rPr>
              <a:t>采样周期 </a:t>
            </a:r>
            <a:r>
              <a:rPr lang="en-US" altLang="zh-CN">
                <a:effectLst>
                  <a:outerShdw blurRad="38100" dist="38100" dir="2700000" algn="tl">
                    <a:srgbClr val="C0C0C0"/>
                  </a:outerShdw>
                </a:effectLst>
              </a:rPr>
              <a:t>T=1s</a:t>
            </a:r>
            <a:r>
              <a:rPr lang="zh-CN" altLang="en-US">
                <a:effectLst>
                  <a:outerShdw blurRad="38100" dist="38100" dir="2700000" algn="tl">
                    <a:srgbClr val="C0C0C0"/>
                  </a:outerShdw>
                </a:effectLst>
              </a:rPr>
              <a:t>，试设计</a:t>
            </a:r>
            <a:r>
              <a:rPr lang="zh-CN" altLang="en-US">
                <a:solidFill>
                  <a:schemeClr val="accent2"/>
                </a:solidFill>
                <a:effectLst>
                  <a:outerShdw blurRad="38100" dist="38100" dir="2700000" algn="tl">
                    <a:srgbClr val="C0C0C0"/>
                  </a:outerShdw>
                </a:effectLst>
              </a:rPr>
              <a:t>单位速度信号</a:t>
            </a:r>
            <a:r>
              <a:rPr lang="zh-CN" altLang="en-US">
                <a:effectLst>
                  <a:outerShdw blurRad="38100" dist="38100" dir="2700000" algn="tl">
                    <a:srgbClr val="C0C0C0"/>
                  </a:outerShdw>
                </a:effectLst>
              </a:rPr>
              <a:t>输入作用下的最小拍数字控制器的算法。</a:t>
            </a:r>
          </a:p>
          <a:p>
            <a:pPr>
              <a:lnSpc>
                <a:spcPct val="120000"/>
              </a:lnSpc>
              <a:defRPr/>
            </a:pPr>
            <a:r>
              <a:rPr lang="zh-CN" altLang="en-US">
                <a:effectLst>
                  <a:outerShdw blurRad="38100" dist="38100" dir="2700000" algn="tl">
                    <a:srgbClr val="C0C0C0"/>
                  </a:outerShdw>
                </a:effectLst>
              </a:rPr>
              <a:t>        考察当广义被控对象的</a:t>
            </a:r>
            <a:r>
              <a:rPr lang="zh-CN" altLang="en-US">
                <a:solidFill>
                  <a:schemeClr val="accent2"/>
                </a:solidFill>
                <a:effectLst>
                  <a:outerShdw blurRad="38100" dist="38100" dir="2700000" algn="tl">
                    <a:srgbClr val="C0C0C0"/>
                  </a:outerShdw>
                </a:effectLst>
              </a:rPr>
              <a:t>脉冲传递函数变为</a:t>
            </a:r>
            <a:r>
              <a:rPr lang="en-US" altLang="zh-CN">
                <a:effectLst>
                  <a:outerShdw blurRad="38100" dist="38100" dir="2700000" algn="tl">
                    <a:srgbClr val="C0C0C0"/>
                  </a:outerShdw>
                </a:effectLst>
              </a:rPr>
              <a:t>:</a:t>
            </a:r>
          </a:p>
          <a:p>
            <a:pPr>
              <a:lnSpc>
                <a:spcPct val="120000"/>
              </a:lnSpc>
              <a:defRPr/>
            </a:pPr>
            <a:endParaRPr lang="en-US" altLang="zh-CN">
              <a:effectLst>
                <a:outerShdw blurRad="38100" dist="38100" dir="2700000" algn="tl">
                  <a:srgbClr val="C0C0C0"/>
                </a:outerShdw>
              </a:effectLst>
            </a:endParaRPr>
          </a:p>
          <a:p>
            <a:pPr>
              <a:lnSpc>
                <a:spcPct val="120000"/>
              </a:lnSpc>
              <a:defRPr/>
            </a:pPr>
            <a:endParaRPr lang="en-US" altLang="zh-CN">
              <a:effectLst>
                <a:outerShdw blurRad="38100" dist="38100" dir="2700000" algn="tl">
                  <a:srgbClr val="C0C0C0"/>
                </a:outerShdw>
              </a:effectLst>
            </a:endParaRPr>
          </a:p>
          <a:p>
            <a:pPr>
              <a:lnSpc>
                <a:spcPct val="120000"/>
              </a:lnSpc>
              <a:defRPr/>
            </a:pPr>
            <a:r>
              <a:rPr lang="zh-CN" altLang="en-US">
                <a:effectLst>
                  <a:outerShdw blurRad="38100" dist="38100" dir="2700000" algn="tl">
                    <a:srgbClr val="C0C0C0"/>
                  </a:outerShdw>
                </a:effectLst>
              </a:rPr>
              <a:t>系统输出响应的变化情况，并采用</a:t>
            </a:r>
            <a:r>
              <a:rPr lang="zh-CN" altLang="en-US">
                <a:solidFill>
                  <a:schemeClr val="accent2"/>
                </a:solidFill>
                <a:effectLst>
                  <a:outerShdw blurRad="38100" dist="38100" dir="2700000" algn="tl">
                    <a:srgbClr val="C0C0C0"/>
                  </a:outerShdw>
                </a:effectLst>
              </a:rPr>
              <a:t>有限拍控制算法</a:t>
            </a:r>
            <a:r>
              <a:rPr lang="zh-CN" altLang="en-US">
                <a:effectLst>
                  <a:outerShdw blurRad="38100" dist="38100" dir="2700000" algn="tl">
                    <a:srgbClr val="C0C0C0"/>
                  </a:outerShdw>
                </a:effectLst>
              </a:rPr>
              <a:t>进行相应的改进。</a:t>
            </a:r>
          </a:p>
        </p:txBody>
      </p:sp>
      <p:sp>
        <p:nvSpPr>
          <p:cNvPr id="112656" name="Rectangle 16"/>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0" name="Object 15"/>
          <p:cNvGraphicFramePr>
            <a:graphicFrameLocks noChangeAspect="1"/>
          </p:cNvGraphicFramePr>
          <p:nvPr/>
        </p:nvGraphicFramePr>
        <p:xfrm>
          <a:off x="2916238" y="1916113"/>
          <a:ext cx="2376487" cy="877887"/>
        </p:xfrm>
        <a:graphic>
          <a:graphicData uri="http://schemas.openxmlformats.org/presentationml/2006/ole">
            <mc:AlternateContent xmlns:mc="http://schemas.openxmlformats.org/markup-compatibility/2006">
              <mc:Choice xmlns:v="urn:schemas-microsoft-com:vml" Requires="v">
                <p:oleObj spid="_x0000_s68636" name="Equation" r:id="rId3" imgW="1130300" imgH="419100" progId="Equation.DSMT4">
                  <p:embed/>
                </p:oleObj>
              </mc:Choice>
              <mc:Fallback>
                <p:oleObj name="Equation" r:id="rId3" imgW="1130300" imgH="4191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916113"/>
                        <a:ext cx="2376487"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8"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8611" name="Object 17"/>
          <p:cNvGraphicFramePr>
            <a:graphicFrameLocks noChangeAspect="1"/>
          </p:cNvGraphicFramePr>
          <p:nvPr/>
        </p:nvGraphicFramePr>
        <p:xfrm>
          <a:off x="2987675" y="4311650"/>
          <a:ext cx="2449513" cy="906463"/>
        </p:xfrm>
        <a:graphic>
          <a:graphicData uri="http://schemas.openxmlformats.org/presentationml/2006/ole">
            <mc:AlternateContent xmlns:mc="http://schemas.openxmlformats.org/markup-compatibility/2006">
              <mc:Choice xmlns:v="urn:schemas-microsoft-com:vml" Requires="v">
                <p:oleObj spid="_x0000_s68637" name="Equation" r:id="rId5" imgW="1130300" imgH="419100" progId="Equation.DSMT4">
                  <p:embed/>
                </p:oleObj>
              </mc:Choice>
              <mc:Fallback>
                <p:oleObj name="Equation" r:id="rId5" imgW="1130300" imgH="419100" progId="Equation.DSMT4">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311650"/>
                        <a:ext cx="2449513"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6" name="Text Box 20"/>
          <p:cNvSpPr txBox="1">
            <a:spLocks noChangeArrowheads="1"/>
          </p:cNvSpPr>
          <p:nvPr/>
        </p:nvSpPr>
        <p:spPr bwMode="auto">
          <a:xfrm>
            <a:off x="838200" y="228600"/>
            <a:ext cx="6686550" cy="701675"/>
          </a:xfrm>
          <a:prstGeom prst="rect">
            <a:avLst/>
          </a:prstGeom>
          <a:noFill/>
          <a:ln w="9525">
            <a:noFill/>
            <a:miter lim="800000"/>
            <a:headEnd/>
            <a:tailEnd/>
          </a:ln>
          <a:effectLst/>
        </p:spPr>
        <p:txBody>
          <a:bodyPr>
            <a:spAutoFit/>
          </a:bodyPr>
          <a:lstStyle/>
          <a:p>
            <a:pPr>
              <a:defRPr/>
            </a:pPr>
            <a:r>
              <a:rPr kumimoji="0" lang="en-US" altLang="zh-CN" sz="4000">
                <a:solidFill>
                  <a:srgbClr val="FF0000"/>
                </a:solidFill>
                <a:effectLst>
                  <a:outerShdw blurRad="38100" dist="38100" dir="2700000" algn="tl">
                    <a:srgbClr val="C0C0C0"/>
                  </a:outerShdw>
                </a:effectLst>
                <a:latin typeface="Arial" charset="0"/>
                <a:ea typeface="方正大黑简体" pitchFamily="2" charset="-122"/>
              </a:rPr>
              <a:t>5.3 </a:t>
            </a:r>
            <a:r>
              <a:rPr kumimoji="0" lang="zh-CN" altLang="en-US" sz="4000">
                <a:solidFill>
                  <a:srgbClr val="FF0000"/>
                </a:solidFill>
                <a:effectLst>
                  <a:outerShdw blurRad="38100" dist="38100" dir="2700000" algn="tl">
                    <a:srgbClr val="C0C0C0"/>
                  </a:outerShdw>
                </a:effectLst>
                <a:latin typeface="Arial" charset="0"/>
                <a:ea typeface="方正大黑简体" pitchFamily="2" charset="-122"/>
              </a:rPr>
              <a:t>最小拍控制器的设计</a:t>
            </a:r>
          </a:p>
        </p:txBody>
      </p:sp>
      <p:sp>
        <p:nvSpPr>
          <p:cNvPr id="34837" name="Text Box 21"/>
          <p:cNvSpPr txBox="1">
            <a:spLocks noChangeArrowheads="1"/>
          </p:cNvSpPr>
          <p:nvPr/>
        </p:nvSpPr>
        <p:spPr bwMode="auto">
          <a:xfrm>
            <a:off x="971550" y="1484313"/>
            <a:ext cx="7162800" cy="3603625"/>
          </a:xfrm>
          <a:prstGeom prst="rect">
            <a:avLst/>
          </a:prstGeom>
          <a:noFill/>
          <a:ln w="9525">
            <a:noFill/>
            <a:miter lim="800000"/>
            <a:headEnd/>
            <a:tailEnd/>
          </a:ln>
          <a:effectLst/>
        </p:spPr>
        <p:txBody>
          <a:bodyPr>
            <a:spAutoFit/>
          </a:bodyPr>
          <a:lstStyle/>
          <a:p>
            <a:pPr>
              <a:lnSpc>
                <a:spcPct val="150000"/>
              </a:lnSpc>
              <a:spcBef>
                <a:spcPct val="50000"/>
              </a:spcBef>
              <a:defRPr/>
            </a:pPr>
            <a:r>
              <a:rPr kumimoji="0" lang="zh-CN" altLang="en-US" sz="3200">
                <a:solidFill>
                  <a:srgbClr val="0033CC"/>
                </a:solidFill>
                <a:effectLst>
                  <a:outerShdw blurRad="38100" dist="38100" dir="2700000" algn="tl">
                    <a:srgbClr val="C0C0C0"/>
                  </a:outerShdw>
                </a:effectLst>
                <a:latin typeface="Arial" charset="0"/>
              </a:rPr>
              <a:t>定义：</a:t>
            </a:r>
          </a:p>
          <a:p>
            <a:pPr>
              <a:lnSpc>
                <a:spcPct val="150000"/>
              </a:lnSpc>
              <a:spcBef>
                <a:spcPct val="50000"/>
              </a:spcBef>
              <a:defRPr/>
            </a:pPr>
            <a:r>
              <a:rPr kumimoji="0" lang="zh-CN" altLang="en-US">
                <a:solidFill>
                  <a:srgbClr val="000000"/>
                </a:solidFill>
                <a:latin typeface="Arial" charset="0"/>
              </a:rPr>
              <a:t>        </a:t>
            </a:r>
            <a:r>
              <a:rPr kumimoji="0" lang="zh-CN" altLang="en-US" sz="2800">
                <a:solidFill>
                  <a:srgbClr val="000000"/>
                </a:solidFill>
                <a:latin typeface="Arial" charset="0"/>
              </a:rPr>
              <a:t>最小拍控制为</a:t>
            </a:r>
            <a:r>
              <a:rPr kumimoji="0" lang="zh-CN" altLang="en-US" sz="2800" u="sng">
                <a:solidFill>
                  <a:srgbClr val="0033CC"/>
                </a:solidFill>
                <a:latin typeface="Arial" charset="0"/>
              </a:rPr>
              <a:t>时间最优</a:t>
            </a:r>
            <a:r>
              <a:rPr kumimoji="0" lang="zh-CN" altLang="en-US" sz="2800">
                <a:solidFill>
                  <a:srgbClr val="000000"/>
                </a:solidFill>
                <a:latin typeface="Arial" charset="0"/>
              </a:rPr>
              <a:t>控制，即闭环控制系统对典型输入信号 在</a:t>
            </a:r>
            <a:r>
              <a:rPr kumimoji="0" lang="zh-CN" altLang="en-US" sz="2800" u="sng">
                <a:solidFill>
                  <a:srgbClr val="FF0000"/>
                </a:solidFill>
                <a:latin typeface="Arial" charset="0"/>
              </a:rPr>
              <a:t>最少的采样周期内</a:t>
            </a:r>
            <a:r>
              <a:rPr kumimoji="0" lang="zh-CN" altLang="en-US" sz="2800">
                <a:solidFill>
                  <a:srgbClr val="000000"/>
                </a:solidFill>
                <a:latin typeface="Arial" charset="0"/>
              </a:rPr>
              <a:t>达到</a:t>
            </a:r>
            <a:r>
              <a:rPr kumimoji="0" lang="zh-CN" altLang="en-US" sz="2800" u="sng">
                <a:solidFill>
                  <a:srgbClr val="0033CC"/>
                </a:solidFill>
                <a:latin typeface="Arial" charset="0"/>
              </a:rPr>
              <a:t>稳定</a:t>
            </a:r>
            <a:r>
              <a:rPr kumimoji="0" lang="zh-CN" altLang="en-US" sz="2800">
                <a:solidFill>
                  <a:srgbClr val="000000"/>
                </a:solidFill>
                <a:latin typeface="Arial" charset="0"/>
              </a:rPr>
              <a:t>，且系统在</a:t>
            </a:r>
            <a:r>
              <a:rPr kumimoji="0" lang="zh-CN" altLang="en-US" sz="2800" u="sng">
                <a:solidFill>
                  <a:srgbClr val="0033CC"/>
                </a:solidFill>
                <a:latin typeface="Arial" charset="0"/>
              </a:rPr>
              <a:t>采样点上</a:t>
            </a:r>
            <a:r>
              <a:rPr kumimoji="0" lang="zh-CN" altLang="en-US" sz="2800">
                <a:solidFill>
                  <a:srgbClr val="000000"/>
                </a:solidFill>
                <a:latin typeface="Arial" charset="0"/>
              </a:rPr>
              <a:t>的输出能够准确地跟踪输入信号，</a:t>
            </a:r>
            <a:r>
              <a:rPr kumimoji="0" lang="zh-CN" altLang="en-US" sz="2800" u="sng">
                <a:solidFill>
                  <a:srgbClr val="FF0000"/>
                </a:solidFill>
                <a:latin typeface="Arial" charset="0"/>
              </a:rPr>
              <a:t>不存在稳态误差</a:t>
            </a:r>
            <a:r>
              <a:rPr kumimoji="0" lang="zh-CN" altLang="en-US" sz="2800">
                <a:solidFill>
                  <a:srgbClr val="000000"/>
                </a:solidFill>
                <a:latin typeface="Arial" charset="0"/>
              </a:rPr>
              <a:t>。</a:t>
            </a:r>
          </a:p>
        </p:txBody>
      </p:sp>
    </p:spTree>
  </p:cSld>
  <p:clrMapOvr>
    <a:masterClrMapping/>
  </p:clrMapOvr>
  <p:transition>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02" name="Text Box 110"/>
          <p:cNvSpPr txBox="1">
            <a:spLocks noChangeArrowheads="1"/>
          </p:cNvSpPr>
          <p:nvPr/>
        </p:nvSpPr>
        <p:spPr bwMode="auto">
          <a:xfrm>
            <a:off x="950913" y="1144588"/>
            <a:ext cx="7724775"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解：</a:t>
            </a: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）按照最小拍控制系统的设计原则，设</a:t>
            </a:r>
          </a:p>
        </p:txBody>
      </p:sp>
      <p:sp>
        <p:nvSpPr>
          <p:cNvPr id="110704" name="Rectangle 112"/>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69634" name="Object 111"/>
          <p:cNvGraphicFramePr>
            <a:graphicFrameLocks noChangeAspect="1"/>
          </p:cNvGraphicFramePr>
          <p:nvPr/>
        </p:nvGraphicFramePr>
        <p:xfrm>
          <a:off x="2771775" y="1844675"/>
          <a:ext cx="2663825" cy="488950"/>
        </p:xfrm>
        <a:graphic>
          <a:graphicData uri="http://schemas.openxmlformats.org/presentationml/2006/ole">
            <mc:AlternateContent xmlns:mc="http://schemas.openxmlformats.org/markup-compatibility/2006">
              <mc:Choice xmlns:v="urn:schemas-microsoft-com:vml" Requires="v">
                <p:oleObj spid="_x0000_s69686" name="Equation" r:id="rId3" imgW="1295400" imgH="241300" progId="Equation.DSMT4">
                  <p:embed/>
                </p:oleObj>
              </mc:Choice>
              <mc:Fallback>
                <p:oleObj name="Equation" r:id="rId3" imgW="1295400" imgH="241300"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844675"/>
                        <a:ext cx="26638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114"/>
          <p:cNvGraphicFramePr>
            <a:graphicFrameLocks noChangeAspect="1"/>
          </p:cNvGraphicFramePr>
          <p:nvPr/>
        </p:nvGraphicFramePr>
        <p:xfrm>
          <a:off x="2627313" y="2924175"/>
          <a:ext cx="2592387" cy="544513"/>
        </p:xfrm>
        <a:graphic>
          <a:graphicData uri="http://schemas.openxmlformats.org/presentationml/2006/ole">
            <mc:AlternateContent xmlns:mc="http://schemas.openxmlformats.org/markup-compatibility/2006">
              <mc:Choice xmlns:v="urn:schemas-microsoft-com:vml" Requires="v">
                <p:oleObj spid="_x0000_s69687" name="Equation" r:id="rId5" imgW="1129810" imgH="241195" progId="Equation.DSMT4">
                  <p:embed/>
                </p:oleObj>
              </mc:Choice>
              <mc:Fallback>
                <p:oleObj name="Equation" r:id="rId5" imgW="1129810" imgH="241195"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924175"/>
                        <a:ext cx="2592387"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113"/>
          <p:cNvGraphicFramePr>
            <a:graphicFrameLocks noChangeAspect="1"/>
          </p:cNvGraphicFramePr>
          <p:nvPr/>
        </p:nvGraphicFramePr>
        <p:xfrm>
          <a:off x="2627313" y="3644900"/>
          <a:ext cx="3960812" cy="538163"/>
        </p:xfrm>
        <a:graphic>
          <a:graphicData uri="http://schemas.openxmlformats.org/presentationml/2006/ole">
            <mc:AlternateContent xmlns:mc="http://schemas.openxmlformats.org/markup-compatibility/2006">
              <mc:Choice xmlns:v="urn:schemas-microsoft-com:vml" Requires="v">
                <p:oleObj spid="_x0000_s69688" name="Equation" r:id="rId7" imgW="1752600" imgH="241300" progId="Equation.DSMT4">
                  <p:embed/>
                </p:oleObj>
              </mc:Choice>
              <mc:Fallback>
                <p:oleObj name="Equation" r:id="rId7" imgW="1752600" imgH="241300"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644900"/>
                        <a:ext cx="3960812"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0" name="Rectangle 117"/>
          <p:cNvSpPr>
            <a:spLocks noChangeArrowheads="1"/>
          </p:cNvSpPr>
          <p:nvPr/>
        </p:nvSpPr>
        <p:spPr bwMode="auto">
          <a:xfrm>
            <a:off x="0" y="3789363"/>
            <a:ext cx="9144000" cy="0"/>
          </a:xfrm>
          <a:prstGeom prst="rect">
            <a:avLst/>
          </a:prstGeom>
          <a:noFill/>
          <a:ln w="9525">
            <a:noFill/>
            <a:miter lim="800000"/>
            <a:headEnd/>
            <a:tailEnd/>
          </a:ln>
        </p:spPr>
        <p:txBody>
          <a:bodyPr wrap="none" anchor="ctr">
            <a:spAutoFit/>
          </a:bodyPr>
          <a:lstStyle/>
          <a:p>
            <a:endParaRPr lang="zh-CN" altLang="zh-CN" b="0"/>
          </a:p>
        </p:txBody>
      </p:sp>
      <p:sp>
        <p:nvSpPr>
          <p:cNvPr id="110710" name="Text Box 118"/>
          <p:cNvSpPr txBox="1">
            <a:spLocks noChangeArrowheads="1"/>
          </p:cNvSpPr>
          <p:nvPr/>
        </p:nvSpPr>
        <p:spPr bwMode="auto">
          <a:xfrm>
            <a:off x="1095375" y="2347913"/>
            <a:ext cx="29718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于是得到</a:t>
            </a:r>
          </a:p>
        </p:txBody>
      </p:sp>
      <p:sp>
        <p:nvSpPr>
          <p:cNvPr id="110711" name="Text Box 119"/>
          <p:cNvSpPr txBox="1">
            <a:spLocks noChangeArrowheads="1"/>
          </p:cNvSpPr>
          <p:nvPr/>
        </p:nvSpPr>
        <p:spPr bwMode="auto">
          <a:xfrm>
            <a:off x="1239838" y="4384675"/>
            <a:ext cx="4916487"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数字控制器的控制算法为</a:t>
            </a:r>
            <a:r>
              <a:rPr lang="en-US" altLang="zh-CN">
                <a:solidFill>
                  <a:schemeClr val="accent2"/>
                </a:solidFill>
                <a:effectLst>
                  <a:outerShdw blurRad="38100" dist="38100" dir="2700000" algn="tl">
                    <a:srgbClr val="C0C0C0"/>
                  </a:outerShdw>
                </a:effectLst>
              </a:rPr>
              <a:t>:</a:t>
            </a:r>
          </a:p>
        </p:txBody>
      </p:sp>
      <p:graphicFrame>
        <p:nvGraphicFramePr>
          <p:cNvPr id="69637" name="Object 120"/>
          <p:cNvGraphicFramePr>
            <a:graphicFrameLocks noChangeAspect="1"/>
          </p:cNvGraphicFramePr>
          <p:nvPr/>
        </p:nvGraphicFramePr>
        <p:xfrm>
          <a:off x="1692275" y="5013325"/>
          <a:ext cx="5257800" cy="958850"/>
        </p:xfrm>
        <a:graphic>
          <a:graphicData uri="http://schemas.openxmlformats.org/presentationml/2006/ole">
            <mc:AlternateContent xmlns:mc="http://schemas.openxmlformats.org/markup-compatibility/2006">
              <mc:Choice xmlns:v="urn:schemas-microsoft-com:vml" Requires="v">
                <p:oleObj spid="_x0000_s69689" name="Equation" r:id="rId9" imgW="2501900" imgH="457200" progId="Equation.DSMT4">
                  <p:embed/>
                </p:oleObj>
              </mc:Choice>
              <mc:Fallback>
                <p:oleObj name="Equation" r:id="rId9" imgW="2501900" imgH="4572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5013325"/>
                        <a:ext cx="5257800"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03" name="Text Box 39"/>
          <p:cNvSpPr txBox="1">
            <a:spLocks noChangeArrowheads="1"/>
          </p:cNvSpPr>
          <p:nvPr/>
        </p:nvSpPr>
        <p:spPr bwMode="auto">
          <a:xfrm>
            <a:off x="1023938" y="1217613"/>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）系统控制序列</a:t>
            </a:r>
            <a:r>
              <a:rPr lang="en-US" altLang="zh-CN">
                <a:effectLst>
                  <a:outerShdw blurRad="38100" dist="38100" dir="2700000" algn="tl">
                    <a:srgbClr val="C0C0C0"/>
                  </a:outerShdw>
                </a:effectLst>
              </a:rPr>
              <a:t>u(k)</a:t>
            </a:r>
            <a:r>
              <a:rPr lang="zh-CN" altLang="en-US">
                <a:effectLst>
                  <a:outerShdw blurRad="38100" dist="38100" dir="2700000" algn="tl">
                    <a:srgbClr val="C0C0C0"/>
                  </a:outerShdw>
                </a:effectLst>
              </a:rPr>
              <a:t>和输出序列</a:t>
            </a:r>
            <a:r>
              <a:rPr lang="en-US" altLang="zh-CN">
                <a:effectLst>
                  <a:outerShdw blurRad="38100" dist="38100" dir="2700000" algn="tl">
                    <a:srgbClr val="C0C0C0"/>
                  </a:outerShdw>
                </a:effectLst>
              </a:rPr>
              <a:t>y(k)</a:t>
            </a:r>
            <a:r>
              <a:rPr lang="zh-CN" altLang="en-US">
                <a:effectLst>
                  <a:outerShdw blurRad="38100" dist="38100" dir="2700000" algn="tl">
                    <a:srgbClr val="C0C0C0"/>
                  </a:outerShdw>
                </a:effectLst>
              </a:rPr>
              <a:t>为</a:t>
            </a:r>
          </a:p>
        </p:txBody>
      </p:sp>
      <p:pic>
        <p:nvPicPr>
          <p:cNvPr id="70661" name="Picture 40"/>
          <p:cNvPicPr>
            <a:picLocks noChangeAspect="1" noChangeArrowheads="1"/>
          </p:cNvPicPr>
          <p:nvPr/>
        </p:nvPicPr>
        <p:blipFill>
          <a:blip r:embed="rId3" cstate="print"/>
          <a:srcRect/>
          <a:stretch>
            <a:fillRect/>
          </a:stretch>
        </p:blipFill>
        <p:spPr bwMode="auto">
          <a:xfrm>
            <a:off x="539750" y="2276475"/>
            <a:ext cx="8280400" cy="2941638"/>
          </a:xfrm>
          <a:prstGeom prst="rect">
            <a:avLst/>
          </a:prstGeom>
          <a:noFill/>
          <a:ln w="9525">
            <a:noFill/>
            <a:miter lim="800000"/>
            <a:headEnd/>
            <a:tailEnd/>
          </a:ln>
        </p:spPr>
      </p:pic>
      <p:sp>
        <p:nvSpPr>
          <p:cNvPr id="113705" name="Line 41"/>
          <p:cNvSpPr>
            <a:spLocks noChangeShapeType="1"/>
          </p:cNvSpPr>
          <p:nvPr/>
        </p:nvSpPr>
        <p:spPr bwMode="auto">
          <a:xfrm flipV="1">
            <a:off x="5076825" y="2690813"/>
            <a:ext cx="3430588" cy="2251075"/>
          </a:xfrm>
          <a:prstGeom prst="line">
            <a:avLst/>
          </a:prstGeom>
          <a:noFill/>
          <a:ln w="952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3706" name="Text Box 42"/>
          <p:cNvSpPr txBox="1">
            <a:spLocks noChangeArrowheads="1"/>
          </p:cNvSpPr>
          <p:nvPr/>
        </p:nvSpPr>
        <p:spPr bwMode="auto">
          <a:xfrm>
            <a:off x="1023938" y="5373688"/>
            <a:ext cx="225266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稳态误差：</a:t>
            </a:r>
          </a:p>
        </p:txBody>
      </p:sp>
      <p:sp>
        <p:nvSpPr>
          <p:cNvPr id="113708" name="Rectangle 44"/>
          <p:cNvSpPr>
            <a:spLocks noChangeArrowheads="1"/>
          </p:cNvSpPr>
          <p:nvPr/>
        </p:nvSpPr>
        <p:spPr bwMode="auto">
          <a:xfrm>
            <a:off x="0" y="332898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0658" name="Object 43"/>
          <p:cNvGraphicFramePr>
            <a:graphicFrameLocks noChangeAspect="1"/>
          </p:cNvGraphicFramePr>
          <p:nvPr/>
        </p:nvGraphicFramePr>
        <p:xfrm>
          <a:off x="2771775" y="5373688"/>
          <a:ext cx="1295400" cy="454025"/>
        </p:xfrm>
        <a:graphic>
          <a:graphicData uri="http://schemas.openxmlformats.org/presentationml/2006/ole">
            <mc:AlternateContent xmlns:mc="http://schemas.openxmlformats.org/markup-compatibility/2006">
              <mc:Choice xmlns:v="urn:schemas-microsoft-com:vml" Requires="v">
                <p:oleObj spid="_x0000_s70684" name="Equation" r:id="rId4" imgW="571252" imgH="203112" progId="Equation.DSMT4">
                  <p:embed/>
                </p:oleObj>
              </mc:Choice>
              <mc:Fallback>
                <p:oleObj name="Equation" r:id="rId4" imgW="571252" imgH="203112"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5373688"/>
                        <a:ext cx="1295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709" name="Text Box 45"/>
          <p:cNvSpPr txBox="1">
            <a:spLocks noChangeArrowheads="1"/>
          </p:cNvSpPr>
          <p:nvPr/>
        </p:nvSpPr>
        <p:spPr bwMode="auto">
          <a:xfrm>
            <a:off x="971550" y="5949950"/>
            <a:ext cx="381635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过渡过程时间 </a:t>
            </a:r>
            <a:r>
              <a:rPr lang="en-US" altLang="zh-CN">
                <a:effectLst>
                  <a:outerShdw blurRad="38100" dist="38100" dir="2700000" algn="tl">
                    <a:srgbClr val="C0C0C0"/>
                  </a:outerShdw>
                </a:effectLst>
              </a:rPr>
              <a:t>T</a:t>
            </a:r>
            <a:r>
              <a:rPr lang="en-US" altLang="zh-CN" baseline="-25000">
                <a:effectLst>
                  <a:outerShdw blurRad="38100" dist="38100" dir="2700000" algn="tl">
                    <a:srgbClr val="C0C0C0"/>
                  </a:outerShdw>
                </a:effectLst>
              </a:rPr>
              <a:t>s</a:t>
            </a:r>
            <a:r>
              <a:rPr lang="en-US" altLang="zh-CN">
                <a:effectLst>
                  <a:outerShdw blurRad="38100" dist="38100" dir="2700000" algn="tl">
                    <a:srgbClr val="C0C0C0"/>
                  </a:outerShdw>
                </a:effectLst>
              </a:rPr>
              <a:t>=2T</a:t>
            </a:r>
          </a:p>
        </p:txBody>
      </p:sp>
      <p:graphicFrame>
        <p:nvGraphicFramePr>
          <p:cNvPr id="70659" name="Object 46"/>
          <p:cNvGraphicFramePr>
            <a:graphicFrameLocks noChangeAspect="1"/>
          </p:cNvGraphicFramePr>
          <p:nvPr/>
        </p:nvGraphicFramePr>
        <p:xfrm>
          <a:off x="1692275" y="1773238"/>
          <a:ext cx="4129088" cy="431800"/>
        </p:xfrm>
        <a:graphic>
          <a:graphicData uri="http://schemas.openxmlformats.org/presentationml/2006/ole">
            <mc:AlternateContent xmlns:mc="http://schemas.openxmlformats.org/markup-compatibility/2006">
              <mc:Choice xmlns:v="urn:schemas-microsoft-com:vml" Requires="v">
                <p:oleObj spid="_x0000_s70685" name="Equation" r:id="rId6" imgW="2184400" imgH="228600" progId="Equation.DSMT4">
                  <p:embed/>
                </p:oleObj>
              </mc:Choice>
              <mc:Fallback>
                <p:oleObj name="Equation" r:id="rId6" imgW="21844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1773238"/>
                        <a:ext cx="41290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9" name="Text Box 11"/>
          <p:cNvSpPr txBox="1">
            <a:spLocks noChangeArrowheads="1"/>
          </p:cNvSpPr>
          <p:nvPr/>
        </p:nvSpPr>
        <p:spPr bwMode="auto">
          <a:xfrm>
            <a:off x="827088" y="1196975"/>
            <a:ext cx="784860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）应用最小拍控制时，被控对象模型发生变化：</a:t>
            </a:r>
          </a:p>
        </p:txBody>
      </p:sp>
      <p:graphicFrame>
        <p:nvGraphicFramePr>
          <p:cNvPr id="71682" name="Object 12"/>
          <p:cNvGraphicFramePr>
            <a:graphicFrameLocks noChangeAspect="1"/>
          </p:cNvGraphicFramePr>
          <p:nvPr/>
        </p:nvGraphicFramePr>
        <p:xfrm>
          <a:off x="971550" y="2060575"/>
          <a:ext cx="2376488" cy="877888"/>
        </p:xfrm>
        <a:graphic>
          <a:graphicData uri="http://schemas.openxmlformats.org/presentationml/2006/ole">
            <mc:AlternateContent xmlns:mc="http://schemas.openxmlformats.org/markup-compatibility/2006">
              <mc:Choice xmlns:v="urn:schemas-microsoft-com:vml" Requires="v">
                <p:oleObj spid="_x0000_s71721" name="Equation" r:id="rId3" imgW="1130300" imgH="419100" progId="Equation.DSMT4">
                  <p:embed/>
                </p:oleObj>
              </mc:Choice>
              <mc:Fallback>
                <p:oleObj name="Equation" r:id="rId3" imgW="1130300" imgH="4191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0575"/>
                        <a:ext cx="2376488"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13"/>
          <p:cNvGraphicFramePr>
            <a:graphicFrameLocks noChangeAspect="1"/>
          </p:cNvGraphicFramePr>
          <p:nvPr/>
        </p:nvGraphicFramePr>
        <p:xfrm>
          <a:off x="4859338" y="2060575"/>
          <a:ext cx="2449512" cy="906463"/>
        </p:xfrm>
        <a:graphic>
          <a:graphicData uri="http://schemas.openxmlformats.org/presentationml/2006/ole">
            <mc:AlternateContent xmlns:mc="http://schemas.openxmlformats.org/markup-compatibility/2006">
              <mc:Choice xmlns:v="urn:schemas-microsoft-com:vml" Requires="v">
                <p:oleObj spid="_x0000_s71722" name="Equation" r:id="rId5" imgW="1130300" imgH="419100" progId="Equation.DSMT4">
                  <p:embed/>
                </p:oleObj>
              </mc:Choice>
              <mc:Fallback>
                <p:oleObj name="Equation" r:id="rId5" imgW="1130300" imgH="4191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060575"/>
                        <a:ext cx="2449512"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4702" name="Line 14"/>
          <p:cNvSpPr>
            <a:spLocks noChangeShapeType="1"/>
          </p:cNvSpPr>
          <p:nvPr/>
        </p:nvSpPr>
        <p:spPr bwMode="auto">
          <a:xfrm>
            <a:off x="3563938" y="2565400"/>
            <a:ext cx="792162" cy="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4703" name="Text Box 15"/>
          <p:cNvSpPr txBox="1">
            <a:spLocks noChangeArrowheads="1"/>
          </p:cNvSpPr>
          <p:nvPr/>
        </p:nvSpPr>
        <p:spPr bwMode="auto">
          <a:xfrm>
            <a:off x="1187450" y="3284538"/>
            <a:ext cx="77057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此时，</a:t>
            </a:r>
            <a:r>
              <a:rPr lang="en-US" altLang="zh-CN">
                <a:solidFill>
                  <a:schemeClr val="accent2"/>
                </a:solidFill>
                <a:effectLst>
                  <a:outerShdw blurRad="38100" dist="38100" dir="2700000" algn="tl">
                    <a:srgbClr val="C0C0C0"/>
                  </a:outerShdw>
                </a:effectLst>
              </a:rPr>
              <a:t>D(z)</a:t>
            </a:r>
            <a:r>
              <a:rPr lang="zh-CN" altLang="en-US">
                <a:solidFill>
                  <a:schemeClr val="accent2"/>
                </a:solidFill>
                <a:effectLst>
                  <a:outerShdw blurRad="38100" dist="38100" dir="2700000" algn="tl">
                    <a:srgbClr val="C0C0C0"/>
                  </a:outerShdw>
                </a:effectLst>
              </a:rPr>
              <a:t>不变，</a:t>
            </a:r>
            <a:r>
              <a:rPr lang="zh-CN" altLang="en-US">
                <a:effectLst>
                  <a:outerShdw blurRad="38100" dist="38100" dir="2700000" algn="tl">
                    <a:srgbClr val="C0C0C0"/>
                  </a:outerShdw>
                </a:effectLst>
              </a:rPr>
              <a:t>闭环系统的脉冲传递函数变为：</a:t>
            </a:r>
          </a:p>
        </p:txBody>
      </p:sp>
      <p:sp>
        <p:nvSpPr>
          <p:cNvPr id="114705" name="Rectangle 17"/>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1684" name="Object 16"/>
          <p:cNvGraphicFramePr>
            <a:graphicFrameLocks noChangeAspect="1"/>
          </p:cNvGraphicFramePr>
          <p:nvPr/>
        </p:nvGraphicFramePr>
        <p:xfrm>
          <a:off x="1547813" y="4076700"/>
          <a:ext cx="5688012" cy="962025"/>
        </p:xfrm>
        <a:graphic>
          <a:graphicData uri="http://schemas.openxmlformats.org/presentationml/2006/ole">
            <mc:AlternateContent xmlns:mc="http://schemas.openxmlformats.org/markup-compatibility/2006">
              <mc:Choice xmlns:v="urn:schemas-microsoft-com:vml" Requires="v">
                <p:oleObj spid="_x0000_s71723" name="Equation" r:id="rId7" imgW="2705100" imgH="457200" progId="Equation.DSMT4">
                  <p:embed/>
                </p:oleObj>
              </mc:Choice>
              <mc:Fallback>
                <p:oleObj name="Equation" r:id="rId7" imgW="2705100" imgH="4572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4076700"/>
                        <a:ext cx="5688012"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42"/>
          <p:cNvGraphicFramePr>
            <a:graphicFrameLocks noChangeAspect="1"/>
          </p:cNvGraphicFramePr>
          <p:nvPr/>
        </p:nvGraphicFramePr>
        <p:xfrm>
          <a:off x="3419475" y="1196975"/>
          <a:ext cx="2592388" cy="544513"/>
        </p:xfrm>
        <a:graphic>
          <a:graphicData uri="http://schemas.openxmlformats.org/presentationml/2006/ole">
            <mc:AlternateContent xmlns:mc="http://schemas.openxmlformats.org/markup-compatibility/2006">
              <mc:Choice xmlns:v="urn:schemas-microsoft-com:vml" Requires="v">
                <p:oleObj spid="_x0000_s72758" name="Equation" r:id="rId3" imgW="1129810" imgH="241195" progId="Equation.DSMT4">
                  <p:embed/>
                </p:oleObj>
              </mc:Choice>
              <mc:Fallback>
                <p:oleObj name="Equation" r:id="rId3" imgW="1129810" imgH="241195" progId="Equation.DSMT4">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196975"/>
                        <a:ext cx="2592388"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55" name="Text Box 43"/>
          <p:cNvSpPr txBox="1">
            <a:spLocks noChangeArrowheads="1"/>
          </p:cNvSpPr>
          <p:nvPr/>
        </p:nvSpPr>
        <p:spPr bwMode="auto">
          <a:xfrm>
            <a:off x="1476375" y="1268413"/>
            <a:ext cx="1439863"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原来</a:t>
            </a:r>
            <a:r>
              <a:rPr lang="en-US" altLang="zh-CN">
                <a:solidFill>
                  <a:schemeClr val="accent2"/>
                </a:solidFill>
                <a:effectLst>
                  <a:outerShdw blurRad="38100" dist="38100" dir="2700000" algn="tl">
                    <a:srgbClr val="C0C0C0"/>
                  </a:outerShdw>
                </a:effectLst>
              </a:rPr>
              <a:t>:</a:t>
            </a:r>
          </a:p>
        </p:txBody>
      </p:sp>
      <p:sp>
        <p:nvSpPr>
          <p:cNvPr id="115756" name="Text Box 44"/>
          <p:cNvSpPr txBox="1">
            <a:spLocks noChangeArrowheads="1"/>
          </p:cNvSpPr>
          <p:nvPr/>
        </p:nvSpPr>
        <p:spPr bwMode="auto">
          <a:xfrm>
            <a:off x="1527175" y="2513013"/>
            <a:ext cx="2036763" cy="457200"/>
          </a:xfrm>
          <a:prstGeom prst="rect">
            <a:avLst/>
          </a:prstGeom>
          <a:noFill/>
          <a:ln w="9525">
            <a:noFill/>
            <a:miter lim="800000"/>
            <a:headEnd/>
            <a:tailEnd/>
          </a:ln>
          <a:effectLst/>
        </p:spPr>
        <p:txBody>
          <a:bodyPr>
            <a:spAutoFit/>
          </a:bodyPr>
          <a:lstStyle/>
          <a:p>
            <a:pPr>
              <a:defRPr/>
            </a:pPr>
            <a:r>
              <a:rPr lang="zh-CN" altLang="en-US">
                <a:solidFill>
                  <a:srgbClr val="FF0000"/>
                </a:solidFill>
                <a:effectLst>
                  <a:outerShdw blurRad="38100" dist="38100" dir="2700000" algn="tl">
                    <a:srgbClr val="C0C0C0"/>
                  </a:outerShdw>
                </a:effectLst>
              </a:rPr>
              <a:t>变化后</a:t>
            </a:r>
            <a:r>
              <a:rPr lang="en-US" altLang="zh-CN">
                <a:solidFill>
                  <a:srgbClr val="FF0000"/>
                </a:solidFill>
                <a:effectLst>
                  <a:outerShdw blurRad="38100" dist="38100" dir="2700000" algn="tl">
                    <a:srgbClr val="C0C0C0"/>
                  </a:outerShdw>
                </a:effectLst>
              </a:rPr>
              <a:t>:</a:t>
            </a:r>
          </a:p>
        </p:txBody>
      </p:sp>
      <p:sp>
        <p:nvSpPr>
          <p:cNvPr id="115757" name="Line 45"/>
          <p:cNvSpPr>
            <a:spLocks noChangeShapeType="1"/>
          </p:cNvSpPr>
          <p:nvPr/>
        </p:nvSpPr>
        <p:spPr bwMode="auto">
          <a:xfrm>
            <a:off x="4645025" y="1700213"/>
            <a:ext cx="1150938" cy="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5758" name="Text Box 46"/>
          <p:cNvSpPr txBox="1">
            <a:spLocks noChangeArrowheads="1"/>
          </p:cNvSpPr>
          <p:nvPr/>
        </p:nvSpPr>
        <p:spPr bwMode="auto">
          <a:xfrm>
            <a:off x="4768850" y="1841500"/>
            <a:ext cx="3475038" cy="396875"/>
          </a:xfrm>
          <a:prstGeom prst="rect">
            <a:avLst/>
          </a:prstGeom>
          <a:noFill/>
          <a:ln w="9525">
            <a:noFill/>
            <a:miter lim="800000"/>
            <a:headEnd/>
            <a:tailEnd/>
          </a:ln>
          <a:effectLst/>
        </p:spPr>
        <p:txBody>
          <a:bodyPr>
            <a:spAutoFit/>
          </a:bodyPr>
          <a:lstStyle/>
          <a:p>
            <a:pPr>
              <a:defRPr/>
            </a:pPr>
            <a:r>
              <a:rPr lang="zh-CN" altLang="en-US" sz="2000">
                <a:solidFill>
                  <a:srgbClr val="1E86B4"/>
                </a:solidFill>
                <a:effectLst>
                  <a:outerShdw blurRad="38100" dist="38100" dir="2700000" algn="tl">
                    <a:srgbClr val="C0C0C0"/>
                  </a:outerShdw>
                </a:effectLst>
              </a:rPr>
              <a:t>极点：</a:t>
            </a:r>
            <a:r>
              <a:rPr lang="en-US" altLang="zh-CN" sz="2000">
                <a:solidFill>
                  <a:srgbClr val="1E86B4"/>
                </a:solidFill>
                <a:effectLst>
                  <a:outerShdw blurRad="38100" dist="38100" dir="2700000" algn="tl">
                    <a:srgbClr val="C0C0C0"/>
                  </a:outerShdw>
                </a:effectLst>
              </a:rPr>
              <a:t>z=0</a:t>
            </a:r>
            <a:r>
              <a:rPr lang="zh-CN" altLang="en-US" sz="2000">
                <a:solidFill>
                  <a:srgbClr val="1E86B4"/>
                </a:solidFill>
                <a:effectLst>
                  <a:outerShdw blurRad="38100" dist="38100" dir="2700000" algn="tl">
                    <a:srgbClr val="C0C0C0"/>
                  </a:outerShdw>
                </a:effectLst>
              </a:rPr>
              <a:t>的二重极点</a:t>
            </a:r>
          </a:p>
        </p:txBody>
      </p:sp>
      <p:graphicFrame>
        <p:nvGraphicFramePr>
          <p:cNvPr id="72707" name="Object 47"/>
          <p:cNvGraphicFramePr>
            <a:graphicFrameLocks noChangeAspect="1"/>
          </p:cNvGraphicFramePr>
          <p:nvPr/>
        </p:nvGraphicFramePr>
        <p:xfrm>
          <a:off x="1547813" y="3213100"/>
          <a:ext cx="5688012" cy="962025"/>
        </p:xfrm>
        <a:graphic>
          <a:graphicData uri="http://schemas.openxmlformats.org/presentationml/2006/ole">
            <mc:AlternateContent xmlns:mc="http://schemas.openxmlformats.org/markup-compatibility/2006">
              <mc:Choice xmlns:v="urn:schemas-microsoft-com:vml" Requires="v">
                <p:oleObj spid="_x0000_s72759" name="Equation" r:id="rId5" imgW="2705100" imgH="457200" progId="Equation.DSMT4">
                  <p:embed/>
                </p:oleObj>
              </mc:Choice>
              <mc:Fallback>
                <p:oleObj name="Equation" r:id="rId5" imgW="2705100" imgH="457200" progId="Equation.DSMT4">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213100"/>
                        <a:ext cx="5688012"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60" name="Line 48"/>
          <p:cNvSpPr>
            <a:spLocks noChangeShapeType="1"/>
          </p:cNvSpPr>
          <p:nvPr/>
        </p:nvSpPr>
        <p:spPr bwMode="auto">
          <a:xfrm>
            <a:off x="4860925" y="4221163"/>
            <a:ext cx="2232025"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5761" name="Text Box 49"/>
          <p:cNvSpPr txBox="1">
            <a:spLocks noChangeArrowheads="1"/>
          </p:cNvSpPr>
          <p:nvPr/>
        </p:nvSpPr>
        <p:spPr bwMode="auto">
          <a:xfrm>
            <a:off x="4840288" y="4362450"/>
            <a:ext cx="2613025" cy="396875"/>
          </a:xfrm>
          <a:prstGeom prst="rect">
            <a:avLst/>
          </a:prstGeom>
          <a:noFill/>
          <a:ln w="9525">
            <a:noFill/>
            <a:miter lim="800000"/>
            <a:headEnd/>
            <a:tailEnd/>
          </a:ln>
          <a:effectLst/>
        </p:spPr>
        <p:txBody>
          <a:bodyPr>
            <a:spAutoFit/>
          </a:bodyPr>
          <a:lstStyle/>
          <a:p>
            <a:pPr>
              <a:defRPr/>
            </a:pPr>
            <a:r>
              <a:rPr lang="zh-CN" altLang="en-US" sz="2000">
                <a:solidFill>
                  <a:srgbClr val="BE2C14"/>
                </a:solidFill>
                <a:effectLst>
                  <a:outerShdw blurRad="38100" dist="38100" dir="2700000" algn="tl">
                    <a:srgbClr val="C0C0C0"/>
                  </a:outerShdw>
                </a:effectLst>
              </a:rPr>
              <a:t>极点：</a:t>
            </a:r>
            <a:r>
              <a:rPr lang="en-US" altLang="zh-CN" sz="2000">
                <a:solidFill>
                  <a:srgbClr val="BE2C14"/>
                </a:solidFill>
                <a:effectLst>
                  <a:outerShdw blurRad="38100" dist="38100" dir="2700000" algn="tl">
                    <a:srgbClr val="C0C0C0"/>
                  </a:outerShdw>
                </a:effectLst>
              </a:rPr>
              <a:t>3</a:t>
            </a:r>
            <a:r>
              <a:rPr lang="zh-CN" altLang="en-US" sz="2000">
                <a:solidFill>
                  <a:srgbClr val="BE2C14"/>
                </a:solidFill>
                <a:effectLst>
                  <a:outerShdw blurRad="38100" dist="38100" dir="2700000" algn="tl">
                    <a:srgbClr val="C0C0C0"/>
                  </a:outerShdw>
                </a:effectLst>
              </a:rPr>
              <a:t>个</a:t>
            </a:r>
          </a:p>
        </p:txBody>
      </p:sp>
      <p:sp>
        <p:nvSpPr>
          <p:cNvPr id="115763" name="Rectangle 51"/>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2708" name="Object 50"/>
          <p:cNvGraphicFramePr>
            <a:graphicFrameLocks noChangeAspect="1"/>
          </p:cNvGraphicFramePr>
          <p:nvPr/>
        </p:nvGraphicFramePr>
        <p:xfrm>
          <a:off x="4932363" y="4724400"/>
          <a:ext cx="1511300" cy="434975"/>
        </p:xfrm>
        <a:graphic>
          <a:graphicData uri="http://schemas.openxmlformats.org/presentationml/2006/ole">
            <mc:AlternateContent xmlns:mc="http://schemas.openxmlformats.org/markup-compatibility/2006">
              <mc:Choice xmlns:v="urn:schemas-microsoft-com:vml" Requires="v">
                <p:oleObj spid="_x0000_s72760" name="Equation" r:id="rId7" imgW="761669" imgH="215806" progId="Equation.DSMT4">
                  <p:embed/>
                </p:oleObj>
              </mc:Choice>
              <mc:Fallback>
                <p:oleObj name="Equation" r:id="rId7" imgW="761669" imgH="215806"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4724400"/>
                        <a:ext cx="15113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65" name="Rectangle 53"/>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2709" name="Object 52"/>
          <p:cNvGraphicFramePr>
            <a:graphicFrameLocks noChangeAspect="1"/>
          </p:cNvGraphicFramePr>
          <p:nvPr/>
        </p:nvGraphicFramePr>
        <p:xfrm>
          <a:off x="4932363" y="5300663"/>
          <a:ext cx="2303462" cy="439737"/>
        </p:xfrm>
        <a:graphic>
          <a:graphicData uri="http://schemas.openxmlformats.org/presentationml/2006/ole">
            <mc:AlternateContent xmlns:mc="http://schemas.openxmlformats.org/markup-compatibility/2006">
              <mc:Choice xmlns:v="urn:schemas-microsoft-com:vml" Requires="v">
                <p:oleObj spid="_x0000_s72761" name="Equation" r:id="rId9" imgW="1244600" imgH="241300" progId="Equation.DSMT4">
                  <p:embed/>
                </p:oleObj>
              </mc:Choice>
              <mc:Fallback>
                <p:oleObj name="Equation" r:id="rId9" imgW="1244600" imgH="2413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5300663"/>
                        <a:ext cx="2303462"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766" name="Line 54"/>
          <p:cNvSpPr>
            <a:spLocks noChangeShapeType="1"/>
          </p:cNvSpPr>
          <p:nvPr/>
        </p:nvSpPr>
        <p:spPr bwMode="auto">
          <a:xfrm flipV="1">
            <a:off x="3492500" y="5013325"/>
            <a:ext cx="1368425" cy="21590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5767" name="Text Box 55"/>
          <p:cNvSpPr txBox="1">
            <a:spLocks noChangeArrowheads="1"/>
          </p:cNvSpPr>
          <p:nvPr/>
        </p:nvSpPr>
        <p:spPr bwMode="auto">
          <a:xfrm>
            <a:off x="1044575" y="5229225"/>
            <a:ext cx="3251200" cy="701675"/>
          </a:xfrm>
          <a:prstGeom prst="rect">
            <a:avLst/>
          </a:prstGeom>
          <a:noFill/>
          <a:ln w="9525">
            <a:noFill/>
            <a:miter lim="800000"/>
            <a:headEnd/>
            <a:tailEnd/>
          </a:ln>
          <a:effectLst/>
        </p:spPr>
        <p:txBody>
          <a:bodyPr wrap="none">
            <a:spAutoFit/>
          </a:bodyPr>
          <a:lstStyle/>
          <a:p>
            <a:pPr algn="ctr">
              <a:defRPr/>
            </a:pPr>
            <a:r>
              <a:rPr lang="zh-CN" altLang="en-US" sz="2000">
                <a:solidFill>
                  <a:srgbClr val="BE2C14"/>
                </a:solidFill>
                <a:effectLst>
                  <a:outerShdw blurRad="38100" dist="38100" dir="2700000" algn="tl">
                    <a:srgbClr val="C0C0C0"/>
                  </a:outerShdw>
                </a:effectLst>
              </a:rPr>
              <a:t>对系统性能影响较大的极点</a:t>
            </a:r>
          </a:p>
          <a:p>
            <a:pPr algn="ctr">
              <a:defRPr/>
            </a:pPr>
            <a:r>
              <a:rPr lang="zh-CN" altLang="en-US" sz="2000">
                <a:solidFill>
                  <a:schemeClr val="accent2"/>
                </a:solidFill>
                <a:effectLst>
                  <a:outerShdw blurRad="38100" dist="38100" dir="2700000" algn="tl">
                    <a:srgbClr val="C0C0C0"/>
                  </a:outerShdw>
                </a:effectLst>
              </a:rPr>
              <a:t>（靠近单位圆）</a:t>
            </a:r>
          </a:p>
        </p:txBody>
      </p:sp>
    </p:spTree>
  </p:cSld>
  <p:clrMapOvr>
    <a:masterClrMapping/>
  </p:clrMapOvr>
  <p:transition>
    <p:cover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Text Box 9"/>
          <p:cNvSpPr txBox="1">
            <a:spLocks noChangeArrowheads="1"/>
          </p:cNvSpPr>
          <p:nvPr/>
        </p:nvSpPr>
        <p:spPr bwMode="auto">
          <a:xfrm>
            <a:off x="1023938" y="1217613"/>
            <a:ext cx="6211887"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系统控制序列</a:t>
            </a:r>
            <a:r>
              <a:rPr lang="en-US" altLang="zh-CN">
                <a:effectLst>
                  <a:outerShdw blurRad="38100" dist="38100" dir="2700000" algn="tl">
                    <a:srgbClr val="C0C0C0"/>
                  </a:outerShdw>
                </a:effectLst>
              </a:rPr>
              <a:t>u(k)</a:t>
            </a:r>
            <a:r>
              <a:rPr lang="zh-CN" altLang="en-US">
                <a:effectLst>
                  <a:outerShdw blurRad="38100" dist="38100" dir="2700000" algn="tl">
                    <a:srgbClr val="C0C0C0"/>
                  </a:outerShdw>
                </a:effectLst>
              </a:rPr>
              <a:t>和输出序列</a:t>
            </a:r>
            <a:r>
              <a:rPr lang="en-US" altLang="zh-CN">
                <a:effectLst>
                  <a:outerShdw blurRad="38100" dist="38100" dir="2700000" algn="tl">
                    <a:srgbClr val="C0C0C0"/>
                  </a:outerShdw>
                </a:effectLst>
              </a:rPr>
              <a:t>y(k)</a:t>
            </a:r>
            <a:r>
              <a:rPr lang="zh-CN" altLang="en-US">
                <a:effectLst>
                  <a:outerShdw blurRad="38100" dist="38100" dir="2700000" algn="tl">
                    <a:srgbClr val="C0C0C0"/>
                  </a:outerShdw>
                </a:effectLst>
              </a:rPr>
              <a:t>为：</a:t>
            </a:r>
          </a:p>
        </p:txBody>
      </p:sp>
      <p:grpSp>
        <p:nvGrpSpPr>
          <p:cNvPr id="73732" name="组合 7"/>
          <p:cNvGrpSpPr>
            <a:grpSpLocks/>
          </p:cNvGrpSpPr>
          <p:nvPr/>
        </p:nvGrpSpPr>
        <p:grpSpPr bwMode="auto">
          <a:xfrm>
            <a:off x="539750" y="2205038"/>
            <a:ext cx="7993063" cy="2863850"/>
            <a:chOff x="539750" y="2205038"/>
            <a:chExt cx="7993063" cy="2863850"/>
          </a:xfrm>
        </p:grpSpPr>
        <p:pic>
          <p:nvPicPr>
            <p:cNvPr id="73734" name="Picture 10"/>
            <p:cNvPicPr>
              <a:picLocks noChangeAspect="1" noChangeArrowheads="1"/>
            </p:cNvPicPr>
            <p:nvPr/>
          </p:nvPicPr>
          <p:blipFill>
            <a:blip r:embed="rId3" cstate="print"/>
            <a:srcRect/>
            <a:stretch>
              <a:fillRect/>
            </a:stretch>
          </p:blipFill>
          <p:spPr bwMode="auto">
            <a:xfrm>
              <a:off x="539750" y="2205038"/>
              <a:ext cx="7993063" cy="2863850"/>
            </a:xfrm>
            <a:prstGeom prst="rect">
              <a:avLst/>
            </a:prstGeom>
            <a:noFill/>
            <a:ln w="9525">
              <a:noFill/>
              <a:miter lim="800000"/>
              <a:headEnd/>
              <a:tailEnd/>
            </a:ln>
          </p:spPr>
        </p:pic>
        <p:sp>
          <p:nvSpPr>
            <p:cNvPr id="116747" name="Line 11"/>
            <p:cNvSpPr>
              <a:spLocks noChangeShapeType="1"/>
            </p:cNvSpPr>
            <p:nvPr/>
          </p:nvSpPr>
          <p:spPr bwMode="auto">
            <a:xfrm flipV="1">
              <a:off x="4811713" y="2971800"/>
              <a:ext cx="3360737" cy="1746250"/>
            </a:xfrm>
            <a:prstGeom prst="line">
              <a:avLst/>
            </a:prstGeom>
            <a:noFill/>
            <a:ln w="952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116748" name="Text Box 12"/>
          <p:cNvSpPr txBox="1">
            <a:spLocks noChangeArrowheads="1"/>
          </p:cNvSpPr>
          <p:nvPr/>
        </p:nvSpPr>
        <p:spPr bwMode="auto">
          <a:xfrm>
            <a:off x="879475" y="4940300"/>
            <a:ext cx="7077075" cy="968375"/>
          </a:xfrm>
          <a:prstGeom prst="rect">
            <a:avLst/>
          </a:prstGeom>
          <a:noFill/>
          <a:ln w="9525">
            <a:noFill/>
            <a:miter lim="800000"/>
            <a:headEnd/>
            <a:tailEnd/>
          </a:ln>
          <a:effectLst/>
        </p:spPr>
        <p:txBody>
          <a:bodyPr>
            <a:spAutoFit/>
          </a:bodyPr>
          <a:lstStyle/>
          <a:p>
            <a:pPr>
              <a:lnSpc>
                <a:spcPct val="120000"/>
              </a:lnSpc>
              <a:defRPr/>
            </a:pPr>
            <a:r>
              <a:rPr lang="zh-CN" altLang="en-US">
                <a:solidFill>
                  <a:srgbClr val="BE2C14"/>
                </a:solidFill>
                <a:effectLst>
                  <a:outerShdw blurRad="38100" dist="38100" dir="2700000" algn="tl">
                    <a:srgbClr val="C0C0C0"/>
                  </a:outerShdw>
                </a:effectLst>
              </a:rPr>
              <a:t>结果：</a:t>
            </a:r>
            <a:r>
              <a:rPr lang="zh-CN" altLang="en-US">
                <a:effectLst>
                  <a:outerShdw blurRad="38100" dist="38100" dir="2700000" algn="tl">
                    <a:srgbClr val="C0C0C0"/>
                  </a:outerShdw>
                </a:effectLst>
              </a:rPr>
              <a:t>导致系统输出响应的动态性能变差，偏差加大，甚至可能造成系统的不稳定。</a:t>
            </a:r>
          </a:p>
        </p:txBody>
      </p:sp>
      <p:graphicFrame>
        <p:nvGraphicFramePr>
          <p:cNvPr id="73730" name="Object 13"/>
          <p:cNvGraphicFramePr>
            <a:graphicFrameLocks noChangeAspect="1"/>
          </p:cNvGraphicFramePr>
          <p:nvPr/>
        </p:nvGraphicFramePr>
        <p:xfrm>
          <a:off x="1019175" y="1700213"/>
          <a:ext cx="6481763" cy="431800"/>
        </p:xfrm>
        <a:graphic>
          <a:graphicData uri="http://schemas.openxmlformats.org/presentationml/2006/ole">
            <mc:AlternateContent xmlns:mc="http://schemas.openxmlformats.org/markup-compatibility/2006">
              <mc:Choice xmlns:v="urn:schemas-microsoft-com:vml" Requires="v">
                <p:oleObj spid="_x0000_s73743" name="Equation" r:id="rId4" imgW="3429000" imgH="228600" progId="Equation.DSMT4">
                  <p:embed/>
                </p:oleObj>
              </mc:Choice>
              <mc:Fallback>
                <p:oleObj name="Equation" r:id="rId4" imgW="3429000" imgH="2286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1700213"/>
                        <a:ext cx="64817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over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6" name="Text Box 14"/>
          <p:cNvSpPr txBox="1">
            <a:spLocks noChangeArrowheads="1"/>
          </p:cNvSpPr>
          <p:nvPr/>
        </p:nvSpPr>
        <p:spPr bwMode="auto">
          <a:xfrm>
            <a:off x="879475" y="1289050"/>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4</a:t>
            </a:r>
            <a:r>
              <a:rPr lang="zh-CN" altLang="en-US">
                <a:effectLst>
                  <a:outerShdw blurRad="38100" dist="38100" dir="2700000" algn="tl">
                    <a:srgbClr val="C0C0C0"/>
                  </a:outerShdw>
                </a:effectLst>
              </a:rPr>
              <a:t>）采用</a:t>
            </a:r>
            <a:r>
              <a:rPr lang="zh-CN" altLang="en-US">
                <a:solidFill>
                  <a:schemeClr val="accent2"/>
                </a:solidFill>
                <a:effectLst>
                  <a:outerShdw blurRad="38100" dist="38100" dir="2700000" algn="tl">
                    <a:srgbClr val="C0C0C0"/>
                  </a:outerShdw>
                </a:effectLst>
              </a:rPr>
              <a:t>有限拍控制算法</a:t>
            </a:r>
            <a:r>
              <a:rPr lang="zh-CN" altLang="en-US">
                <a:effectLst>
                  <a:outerShdw blurRad="38100" dist="38100" dir="2700000" algn="tl">
                    <a:srgbClr val="C0C0C0"/>
                  </a:outerShdw>
                </a:effectLst>
              </a:rPr>
              <a:t>进行控制器的设计。</a:t>
            </a:r>
          </a:p>
        </p:txBody>
      </p:sp>
      <p:sp>
        <p:nvSpPr>
          <p:cNvPr id="85007" name="Text Box 15"/>
          <p:cNvSpPr txBox="1">
            <a:spLocks noChangeArrowheads="1"/>
          </p:cNvSpPr>
          <p:nvPr/>
        </p:nvSpPr>
        <p:spPr bwMode="auto">
          <a:xfrm>
            <a:off x="1187450" y="1916113"/>
            <a:ext cx="6932613" cy="822325"/>
          </a:xfrm>
          <a:prstGeom prst="rect">
            <a:avLst/>
          </a:prstGeom>
          <a:noFill/>
          <a:ln w="9525">
            <a:noFill/>
            <a:miter lim="800000"/>
            <a:headEnd/>
            <a:tailEnd/>
          </a:ln>
          <a:effectLst/>
        </p:spPr>
        <p:txBody>
          <a:bodyPr>
            <a:spAutoFit/>
          </a:bodyPr>
          <a:lstStyle/>
          <a:p>
            <a:pPr>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被控对象模型参数未发生变化时，按照有限拍控制算法的设计原则，取</a:t>
            </a:r>
          </a:p>
        </p:txBody>
      </p:sp>
      <p:sp>
        <p:nvSpPr>
          <p:cNvPr id="85009" name="Rectangle 1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4" name="Object 16"/>
          <p:cNvGraphicFramePr>
            <a:graphicFrameLocks noChangeAspect="1"/>
          </p:cNvGraphicFramePr>
          <p:nvPr/>
        </p:nvGraphicFramePr>
        <p:xfrm>
          <a:off x="1979613" y="2852738"/>
          <a:ext cx="4105275" cy="561975"/>
        </p:xfrm>
        <a:graphic>
          <a:graphicData uri="http://schemas.openxmlformats.org/presentationml/2006/ole">
            <mc:AlternateContent xmlns:mc="http://schemas.openxmlformats.org/markup-compatibility/2006">
              <mc:Choice xmlns:v="urn:schemas-microsoft-com:vml" Requires="v">
                <p:oleObj spid="_x0000_s74819" name="Equation" r:id="rId3" imgW="1739900" imgH="241300" progId="Equation.DSMT4">
                  <p:embed/>
                </p:oleObj>
              </mc:Choice>
              <mc:Fallback>
                <p:oleObj name="Equation" r:id="rId3" imgW="1739900" imgH="241300"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852738"/>
                        <a:ext cx="410527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0" name="Line 18"/>
          <p:cNvSpPr>
            <a:spLocks noChangeShapeType="1"/>
          </p:cNvSpPr>
          <p:nvPr/>
        </p:nvSpPr>
        <p:spPr bwMode="auto">
          <a:xfrm>
            <a:off x="5148263" y="3429000"/>
            <a:ext cx="863600" cy="0"/>
          </a:xfrm>
          <a:prstGeom prst="line">
            <a:avLst/>
          </a:prstGeom>
          <a:noFill/>
          <a:ln w="9525">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5011" name="Text Box 19"/>
          <p:cNvSpPr txBox="1">
            <a:spLocks noChangeArrowheads="1"/>
          </p:cNvSpPr>
          <p:nvPr/>
        </p:nvSpPr>
        <p:spPr bwMode="auto">
          <a:xfrm>
            <a:off x="4211638" y="3500438"/>
            <a:ext cx="3249612" cy="396875"/>
          </a:xfrm>
          <a:prstGeom prst="rect">
            <a:avLst/>
          </a:prstGeom>
          <a:noFill/>
          <a:ln w="9525">
            <a:noFill/>
            <a:miter lim="800000"/>
            <a:headEnd/>
            <a:tailEnd/>
          </a:ln>
          <a:effectLst/>
        </p:spPr>
        <p:txBody>
          <a:bodyPr wrap="none">
            <a:spAutoFit/>
          </a:bodyPr>
          <a:lstStyle/>
          <a:p>
            <a:pPr>
              <a:defRPr/>
            </a:pPr>
            <a:r>
              <a:rPr lang="zh-CN" altLang="en-US" sz="2000">
                <a:solidFill>
                  <a:schemeClr val="accent2"/>
                </a:solidFill>
                <a:effectLst>
                  <a:outerShdw blurRad="38100" dist="38100" dir="2700000" algn="tl">
                    <a:srgbClr val="C0C0C0"/>
                  </a:outerShdw>
                </a:effectLst>
              </a:rPr>
              <a:t>增加</a:t>
            </a:r>
            <a:r>
              <a:rPr lang="en-US" altLang="zh-CN" sz="2000">
                <a:solidFill>
                  <a:schemeClr val="accent2"/>
                </a:solidFill>
                <a:effectLst>
                  <a:outerShdw blurRad="38100" dist="38100" dir="2700000" algn="tl">
                    <a:srgbClr val="C0C0C0"/>
                  </a:outerShdw>
                </a:effectLst>
              </a:rPr>
              <a:t>1</a:t>
            </a:r>
            <a:r>
              <a:rPr lang="zh-CN" altLang="en-US" sz="2000">
                <a:solidFill>
                  <a:schemeClr val="accent2"/>
                </a:solidFill>
                <a:effectLst>
                  <a:outerShdw blurRad="38100" dist="38100" dir="2700000" algn="tl">
                    <a:srgbClr val="C0C0C0"/>
                  </a:outerShdw>
                </a:effectLst>
              </a:rPr>
              <a:t>拍，多</a:t>
            </a:r>
            <a:r>
              <a:rPr lang="en-US" altLang="zh-CN" sz="2000">
                <a:solidFill>
                  <a:schemeClr val="accent2"/>
                </a:solidFill>
                <a:effectLst>
                  <a:outerShdw blurRad="38100" dist="38100" dir="2700000" algn="tl">
                    <a:srgbClr val="C0C0C0"/>
                  </a:outerShdw>
                </a:effectLst>
              </a:rPr>
              <a:t>1</a:t>
            </a:r>
            <a:r>
              <a:rPr lang="zh-CN" altLang="en-US" sz="2000">
                <a:solidFill>
                  <a:schemeClr val="accent2"/>
                </a:solidFill>
                <a:effectLst>
                  <a:outerShdw blurRad="38100" dist="38100" dir="2700000" algn="tl">
                    <a:srgbClr val="C0C0C0"/>
                  </a:outerShdw>
                </a:effectLst>
              </a:rPr>
              <a:t>个参数自由度</a:t>
            </a:r>
          </a:p>
        </p:txBody>
      </p:sp>
      <p:sp>
        <p:nvSpPr>
          <p:cNvPr id="85013" name="Rectangle 21"/>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5" name="Object 20"/>
          <p:cNvGraphicFramePr>
            <a:graphicFrameLocks noChangeAspect="1"/>
          </p:cNvGraphicFramePr>
          <p:nvPr/>
        </p:nvGraphicFramePr>
        <p:xfrm>
          <a:off x="1116013" y="4005263"/>
          <a:ext cx="1655762" cy="539750"/>
        </p:xfrm>
        <a:graphic>
          <a:graphicData uri="http://schemas.openxmlformats.org/presentationml/2006/ole">
            <mc:AlternateContent xmlns:mc="http://schemas.openxmlformats.org/markup-compatibility/2006">
              <mc:Choice xmlns:v="urn:schemas-microsoft-com:vml" Requires="v">
                <p:oleObj spid="_x0000_s74820" name="Equation" r:id="rId5" imgW="787058" imgH="253890" progId="Equation.DSMT4">
                  <p:embed/>
                </p:oleObj>
              </mc:Choice>
              <mc:Fallback>
                <p:oleObj name="Equation" r:id="rId5" imgW="787058" imgH="25389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005263"/>
                        <a:ext cx="1655762"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5" name="Rectangle 23"/>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6" name="Object 22"/>
          <p:cNvGraphicFramePr>
            <a:graphicFrameLocks noChangeAspect="1"/>
          </p:cNvGraphicFramePr>
          <p:nvPr/>
        </p:nvGraphicFramePr>
        <p:xfrm>
          <a:off x="3708400" y="4076700"/>
          <a:ext cx="1655763" cy="414338"/>
        </p:xfrm>
        <a:graphic>
          <a:graphicData uri="http://schemas.openxmlformats.org/presentationml/2006/ole">
            <mc:AlternateContent xmlns:mc="http://schemas.openxmlformats.org/markup-compatibility/2006">
              <mc:Choice xmlns:v="urn:schemas-microsoft-com:vml" Requires="v">
                <p:oleObj spid="_x0000_s74821" name="Equation" r:id="rId7" imgW="914400" imgH="228600" progId="Equation.DSMT4">
                  <p:embed/>
                </p:oleObj>
              </mc:Choice>
              <mc:Fallback>
                <p:oleObj name="Equation" r:id="rId7" imgW="914400" imgH="2286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076700"/>
                        <a:ext cx="1655763"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6" name="Line 24"/>
          <p:cNvSpPr>
            <a:spLocks noChangeShapeType="1"/>
          </p:cNvSpPr>
          <p:nvPr/>
        </p:nvSpPr>
        <p:spPr bwMode="auto">
          <a:xfrm>
            <a:off x="2843213" y="4221163"/>
            <a:ext cx="865187" cy="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5018" name="Rectangle 26"/>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7" name="Object 25"/>
          <p:cNvGraphicFramePr>
            <a:graphicFrameLocks noChangeAspect="1"/>
          </p:cNvGraphicFramePr>
          <p:nvPr/>
        </p:nvGraphicFramePr>
        <p:xfrm>
          <a:off x="1116013" y="4797425"/>
          <a:ext cx="1584325" cy="768350"/>
        </p:xfrm>
        <a:graphic>
          <a:graphicData uri="http://schemas.openxmlformats.org/presentationml/2006/ole">
            <mc:AlternateContent xmlns:mc="http://schemas.openxmlformats.org/markup-compatibility/2006">
              <mc:Choice xmlns:v="urn:schemas-microsoft-com:vml" Requires="v">
                <p:oleObj spid="_x0000_s74822" name="Equation" r:id="rId9" imgW="926698" imgH="444307" progId="Equation.DSMT4">
                  <p:embed/>
                </p:oleObj>
              </mc:Choice>
              <mc:Fallback>
                <p:oleObj name="Equation" r:id="rId9" imgW="926698" imgH="444307"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797425"/>
                        <a:ext cx="158432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19" name="Line 27"/>
          <p:cNvSpPr>
            <a:spLocks noChangeShapeType="1"/>
          </p:cNvSpPr>
          <p:nvPr/>
        </p:nvSpPr>
        <p:spPr bwMode="auto">
          <a:xfrm>
            <a:off x="2843213" y="5229225"/>
            <a:ext cx="792162" cy="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5021" name="Rectangle 2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4758" name="Object 28"/>
          <p:cNvGraphicFramePr>
            <a:graphicFrameLocks noChangeAspect="1"/>
          </p:cNvGraphicFramePr>
          <p:nvPr/>
        </p:nvGraphicFramePr>
        <p:xfrm>
          <a:off x="3779838" y="5013325"/>
          <a:ext cx="2232025" cy="434975"/>
        </p:xfrm>
        <a:graphic>
          <a:graphicData uri="http://schemas.openxmlformats.org/presentationml/2006/ole">
            <mc:AlternateContent xmlns:mc="http://schemas.openxmlformats.org/markup-compatibility/2006">
              <mc:Choice xmlns:v="urn:schemas-microsoft-com:vml" Requires="v">
                <p:oleObj spid="_x0000_s74823" name="Equation" r:id="rId11" imgW="1168400" imgH="228600" progId="Equation.DSMT4">
                  <p:embed/>
                </p:oleObj>
              </mc:Choice>
              <mc:Fallback>
                <p:oleObj name="Equation" r:id="rId11" imgW="1168400" imgH="22860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838" y="5013325"/>
                        <a:ext cx="22320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22" name="Line 30"/>
          <p:cNvSpPr>
            <a:spLocks noChangeShapeType="1"/>
          </p:cNvSpPr>
          <p:nvPr/>
        </p:nvSpPr>
        <p:spPr bwMode="auto">
          <a:xfrm>
            <a:off x="6227763" y="4076700"/>
            <a:ext cx="0" cy="1657350"/>
          </a:xfrm>
          <a:prstGeom prst="line">
            <a:avLst/>
          </a:prstGeom>
          <a:noFill/>
          <a:ln w="9525">
            <a:solidFill>
              <a:schemeClr val="accent2"/>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5023" name="Text Box 31"/>
          <p:cNvSpPr txBox="1">
            <a:spLocks noChangeArrowheads="1"/>
          </p:cNvSpPr>
          <p:nvPr/>
        </p:nvSpPr>
        <p:spPr bwMode="auto">
          <a:xfrm>
            <a:off x="6424613" y="4386263"/>
            <a:ext cx="2254250" cy="641350"/>
          </a:xfrm>
          <a:prstGeom prst="rect">
            <a:avLst/>
          </a:prstGeom>
          <a:noFill/>
          <a:ln w="9525">
            <a:noFill/>
            <a:miter lim="800000"/>
            <a:headEnd/>
            <a:tailEnd/>
          </a:ln>
          <a:effectLst/>
        </p:spPr>
        <p:txBody>
          <a:bodyPr wrap="none">
            <a:spAutoFit/>
          </a:bodyPr>
          <a:lstStyle/>
          <a:p>
            <a:pPr>
              <a:defRPr/>
            </a:pPr>
            <a:r>
              <a:rPr lang="en-US" altLang="zh-CN" sz="1800">
                <a:solidFill>
                  <a:srgbClr val="BE2C14"/>
                </a:solidFill>
                <a:effectLst>
                  <a:outerShdw blurRad="38100" dist="38100" dir="2700000" algn="tl">
                    <a:srgbClr val="C0C0C0"/>
                  </a:outerShdw>
                </a:effectLst>
              </a:rPr>
              <a:t>2</a:t>
            </a:r>
            <a:r>
              <a:rPr lang="zh-CN" altLang="en-US" sz="1800">
                <a:solidFill>
                  <a:srgbClr val="BE2C14"/>
                </a:solidFill>
                <a:effectLst>
                  <a:outerShdw blurRad="38100" dist="38100" dir="2700000" algn="tl">
                    <a:srgbClr val="C0C0C0"/>
                  </a:outerShdw>
                </a:effectLst>
              </a:rPr>
              <a:t>个方程，</a:t>
            </a:r>
            <a:r>
              <a:rPr lang="en-US" altLang="zh-CN" sz="1800">
                <a:solidFill>
                  <a:srgbClr val="BE2C14"/>
                </a:solidFill>
                <a:effectLst>
                  <a:outerShdw blurRad="38100" dist="38100" dir="2700000" algn="tl">
                    <a:srgbClr val="C0C0C0"/>
                  </a:outerShdw>
                </a:effectLst>
              </a:rPr>
              <a:t>3</a:t>
            </a:r>
            <a:r>
              <a:rPr lang="zh-CN" altLang="en-US" sz="1800">
                <a:solidFill>
                  <a:srgbClr val="BE2C14"/>
                </a:solidFill>
                <a:effectLst>
                  <a:outerShdw blurRad="38100" dist="38100" dir="2700000" algn="tl">
                    <a:srgbClr val="C0C0C0"/>
                  </a:outerShdw>
                </a:effectLst>
              </a:rPr>
              <a:t>个参数，</a:t>
            </a:r>
          </a:p>
          <a:p>
            <a:pPr>
              <a:defRPr/>
            </a:pPr>
            <a:r>
              <a:rPr lang="zh-CN" altLang="en-US" sz="1800">
                <a:solidFill>
                  <a:srgbClr val="BE2C14"/>
                </a:solidFill>
                <a:effectLst>
                  <a:outerShdw blurRad="38100" dist="38100" dir="2700000" algn="tl">
                    <a:srgbClr val="C0C0C0"/>
                  </a:outerShdw>
                </a:effectLst>
              </a:rPr>
              <a:t>有无数解</a:t>
            </a:r>
          </a:p>
        </p:txBody>
      </p:sp>
    </p:spTree>
  </p:cSld>
  <p:clrMapOvr>
    <a:masterClrMapping/>
  </p:clrMapOvr>
  <p:transition>
    <p:push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Text Box 7"/>
          <p:cNvSpPr txBox="1">
            <a:spLocks noChangeArrowheads="1"/>
          </p:cNvSpPr>
          <p:nvPr/>
        </p:nvSpPr>
        <p:spPr bwMode="auto">
          <a:xfrm>
            <a:off x="1116013" y="1268413"/>
            <a:ext cx="158432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任取</a:t>
            </a:r>
          </a:p>
        </p:txBody>
      </p:sp>
      <p:sp>
        <p:nvSpPr>
          <p:cNvPr id="86025"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5778" name="Object 8"/>
          <p:cNvGraphicFramePr>
            <a:graphicFrameLocks noChangeAspect="1"/>
          </p:cNvGraphicFramePr>
          <p:nvPr/>
        </p:nvGraphicFramePr>
        <p:xfrm>
          <a:off x="2051050" y="1341438"/>
          <a:ext cx="936625" cy="431800"/>
        </p:xfrm>
        <a:graphic>
          <a:graphicData uri="http://schemas.openxmlformats.org/presentationml/2006/ole">
            <mc:AlternateContent xmlns:mc="http://schemas.openxmlformats.org/markup-compatibility/2006">
              <mc:Choice xmlns:v="urn:schemas-microsoft-com:vml" Requires="v">
                <p:oleObj spid="_x0000_s75843" name="Equation" r:id="rId3" imgW="495085" imgH="228501" progId="Equation.DSMT4">
                  <p:embed/>
                </p:oleObj>
              </mc:Choice>
              <mc:Fallback>
                <p:oleObj name="Equation" r:id="rId3" imgW="495085" imgH="228501" progId="Equation.DSMT4">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341438"/>
                        <a:ext cx="9366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Text Box 10"/>
          <p:cNvSpPr txBox="1">
            <a:spLocks noChangeArrowheads="1"/>
          </p:cNvSpPr>
          <p:nvPr/>
        </p:nvSpPr>
        <p:spPr bwMode="auto">
          <a:xfrm>
            <a:off x="3276600" y="1268413"/>
            <a:ext cx="4103688" cy="457200"/>
          </a:xfrm>
          <a:prstGeom prst="rect">
            <a:avLst/>
          </a:prstGeom>
          <a:noFill/>
          <a:ln w="9525">
            <a:noFill/>
            <a:miter lim="800000"/>
            <a:headEnd/>
            <a:tailEnd/>
          </a:ln>
          <a:effectLst/>
        </p:spPr>
        <p:txBody>
          <a:bodyPr>
            <a:spAutoFit/>
          </a:bodyPr>
          <a:lstStyle/>
          <a:p>
            <a:pPr>
              <a:defRPr/>
            </a:pPr>
            <a:r>
              <a:rPr lang="zh-CN" altLang="en-US">
                <a:solidFill>
                  <a:schemeClr val="accent2"/>
                </a:solidFill>
                <a:effectLst>
                  <a:outerShdw blurRad="38100" dist="38100" dir="2700000" algn="tl">
                    <a:srgbClr val="C0C0C0"/>
                  </a:outerShdw>
                </a:effectLst>
              </a:rPr>
              <a:t>（根据经验和试凑）</a:t>
            </a:r>
          </a:p>
        </p:txBody>
      </p:sp>
      <p:sp>
        <p:nvSpPr>
          <p:cNvPr id="86027" name="Text Box 11"/>
          <p:cNvSpPr txBox="1">
            <a:spLocks noChangeArrowheads="1"/>
          </p:cNvSpPr>
          <p:nvPr/>
        </p:nvSpPr>
        <p:spPr bwMode="auto">
          <a:xfrm>
            <a:off x="1187450" y="2205038"/>
            <a:ext cx="1747838"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得到：</a:t>
            </a:r>
          </a:p>
        </p:txBody>
      </p:sp>
      <p:graphicFrame>
        <p:nvGraphicFramePr>
          <p:cNvPr id="75779" name="Object 13"/>
          <p:cNvGraphicFramePr>
            <a:graphicFrameLocks noChangeAspect="1"/>
          </p:cNvGraphicFramePr>
          <p:nvPr/>
        </p:nvGraphicFramePr>
        <p:xfrm>
          <a:off x="2555875" y="2205038"/>
          <a:ext cx="936625" cy="511175"/>
        </p:xfrm>
        <a:graphic>
          <a:graphicData uri="http://schemas.openxmlformats.org/presentationml/2006/ole">
            <mc:AlternateContent xmlns:mc="http://schemas.openxmlformats.org/markup-compatibility/2006">
              <mc:Choice xmlns:v="urn:schemas-microsoft-com:vml" Requires="v">
                <p:oleObj spid="_x0000_s75844" name="Equation" r:id="rId5" imgW="419100" imgH="228600" progId="Equation.DSMT4">
                  <p:embed/>
                </p:oleObj>
              </mc:Choice>
              <mc:Fallback>
                <p:oleObj name="Equation" r:id="rId5" imgW="419100" imgH="228600" progId="Equation.DSMT4">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205038"/>
                        <a:ext cx="9366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12"/>
          <p:cNvGraphicFramePr>
            <a:graphicFrameLocks noChangeAspect="1"/>
          </p:cNvGraphicFramePr>
          <p:nvPr/>
        </p:nvGraphicFramePr>
        <p:xfrm>
          <a:off x="4140200" y="2232025"/>
          <a:ext cx="1152525" cy="431800"/>
        </p:xfrm>
        <a:graphic>
          <a:graphicData uri="http://schemas.openxmlformats.org/presentationml/2006/ole">
            <mc:AlternateContent xmlns:mc="http://schemas.openxmlformats.org/markup-compatibility/2006">
              <mc:Choice xmlns:v="urn:schemas-microsoft-com:vml" Requires="v">
                <p:oleObj spid="_x0000_s75845" name="Equation" r:id="rId7" imgW="609600" imgH="228600" progId="Equation.DSMT4">
                  <p:embed/>
                </p:oleObj>
              </mc:Choice>
              <mc:Fallback>
                <p:oleObj name="Equation" r:id="rId7" imgW="609600" imgH="228600" progId="Equation.DSMT4">
                  <p:embed/>
                  <p:pic>
                    <p:nvPicPr>
                      <p:cNvPr id="0" name="Picture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232025"/>
                        <a:ext cx="11525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0" name="Rectangle 14"/>
          <p:cNvSpPr>
            <a:spLocks noChangeArrowheads="1"/>
          </p:cNvSpPr>
          <p:nvPr/>
        </p:nvSpPr>
        <p:spPr bwMode="auto">
          <a:xfrm>
            <a:off x="0" y="3078163"/>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75788" name="Rectangle 16"/>
          <p:cNvSpPr>
            <a:spLocks noChangeArrowheads="1"/>
          </p:cNvSpPr>
          <p:nvPr/>
        </p:nvSpPr>
        <p:spPr bwMode="auto">
          <a:xfrm>
            <a:off x="0" y="3779838"/>
            <a:ext cx="9144000" cy="0"/>
          </a:xfrm>
          <a:prstGeom prst="rect">
            <a:avLst/>
          </a:prstGeom>
          <a:noFill/>
          <a:ln w="9525">
            <a:noFill/>
            <a:miter lim="800000"/>
            <a:headEnd/>
            <a:tailEnd/>
          </a:ln>
        </p:spPr>
        <p:txBody>
          <a:bodyPr wrap="none" anchor="ctr">
            <a:spAutoFit/>
          </a:bodyPr>
          <a:lstStyle/>
          <a:p>
            <a:endParaRPr lang="zh-CN" altLang="zh-CN" b="0"/>
          </a:p>
        </p:txBody>
      </p:sp>
      <p:sp>
        <p:nvSpPr>
          <p:cNvPr id="86033" name="Text Box 17"/>
          <p:cNvSpPr txBox="1">
            <a:spLocks noChangeArrowheads="1"/>
          </p:cNvSpPr>
          <p:nvPr/>
        </p:nvSpPr>
        <p:spPr bwMode="auto">
          <a:xfrm>
            <a:off x="1116013" y="3141663"/>
            <a:ext cx="246856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于是有：</a:t>
            </a:r>
          </a:p>
        </p:txBody>
      </p:sp>
      <p:sp>
        <p:nvSpPr>
          <p:cNvPr id="86035" name="Rectangle 1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5781" name="Object 18"/>
          <p:cNvGraphicFramePr>
            <a:graphicFrameLocks noChangeAspect="1"/>
          </p:cNvGraphicFramePr>
          <p:nvPr/>
        </p:nvGraphicFramePr>
        <p:xfrm>
          <a:off x="3132138" y="3068638"/>
          <a:ext cx="3384550" cy="571500"/>
        </p:xfrm>
        <a:graphic>
          <a:graphicData uri="http://schemas.openxmlformats.org/presentationml/2006/ole">
            <mc:AlternateContent xmlns:mc="http://schemas.openxmlformats.org/markup-compatibility/2006">
              <mc:Choice xmlns:v="urn:schemas-microsoft-com:vml" Requires="v">
                <p:oleObj spid="_x0000_s75846" name="Equation" r:id="rId9" imgW="1409088" imgH="241195" progId="Equation.DSMT4">
                  <p:embed/>
                </p:oleObj>
              </mc:Choice>
              <mc:Fallback>
                <p:oleObj name="Equation" r:id="rId9" imgW="1409088" imgH="241195" progId="Equation.DSMT4">
                  <p:embed/>
                  <p:pic>
                    <p:nvPicPr>
                      <p:cNvPr id="0" name="Picture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3068638"/>
                        <a:ext cx="33845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36" name="Text Box 20"/>
          <p:cNvSpPr txBox="1">
            <a:spLocks noChangeArrowheads="1"/>
          </p:cNvSpPr>
          <p:nvPr/>
        </p:nvSpPr>
        <p:spPr bwMode="auto">
          <a:xfrm>
            <a:off x="1116013" y="3860800"/>
            <a:ext cx="64293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相应数字控制器的控制算法为：</a:t>
            </a:r>
          </a:p>
        </p:txBody>
      </p:sp>
      <p:sp>
        <p:nvSpPr>
          <p:cNvPr id="86038" name="Rectangle 22"/>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5782" name="Object 21"/>
          <p:cNvGraphicFramePr>
            <a:graphicFrameLocks noChangeAspect="1"/>
          </p:cNvGraphicFramePr>
          <p:nvPr/>
        </p:nvGraphicFramePr>
        <p:xfrm>
          <a:off x="1187450" y="4581525"/>
          <a:ext cx="6480175" cy="950913"/>
        </p:xfrm>
        <a:graphic>
          <a:graphicData uri="http://schemas.openxmlformats.org/presentationml/2006/ole">
            <mc:AlternateContent xmlns:mc="http://schemas.openxmlformats.org/markup-compatibility/2006">
              <mc:Choice xmlns:v="urn:schemas-microsoft-com:vml" Requires="v">
                <p:oleObj spid="_x0000_s75847" name="Equation" r:id="rId11" imgW="3111500" imgH="457200" progId="Equation.DSMT4">
                  <p:embed/>
                </p:oleObj>
              </mc:Choice>
              <mc:Fallback>
                <p:oleObj name="Equation" r:id="rId11" imgW="3111500" imgH="457200" progId="Equation.DSMT4">
                  <p:embed/>
                  <p:pic>
                    <p:nvPicPr>
                      <p:cNvPr id="0"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4581525"/>
                        <a:ext cx="64801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Text Box 7"/>
          <p:cNvSpPr txBox="1">
            <a:spLocks noChangeArrowheads="1"/>
          </p:cNvSpPr>
          <p:nvPr/>
        </p:nvSpPr>
        <p:spPr bwMode="auto">
          <a:xfrm>
            <a:off x="1023938" y="1217613"/>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5</a:t>
            </a:r>
            <a:r>
              <a:rPr lang="zh-CN" altLang="en-US">
                <a:effectLst>
                  <a:outerShdw blurRad="38100" dist="38100" dir="2700000" algn="tl">
                    <a:srgbClr val="C0C0C0"/>
                  </a:outerShdw>
                </a:effectLst>
              </a:rPr>
              <a:t>）系统控制序列</a:t>
            </a:r>
            <a:r>
              <a:rPr lang="en-US" altLang="zh-CN">
                <a:effectLst>
                  <a:outerShdw blurRad="38100" dist="38100" dir="2700000" algn="tl">
                    <a:srgbClr val="C0C0C0"/>
                  </a:outerShdw>
                </a:effectLst>
              </a:rPr>
              <a:t>u(k)</a:t>
            </a:r>
            <a:r>
              <a:rPr lang="zh-CN" altLang="en-US">
                <a:effectLst>
                  <a:outerShdw blurRad="38100" dist="38100" dir="2700000" algn="tl">
                    <a:srgbClr val="C0C0C0"/>
                  </a:outerShdw>
                </a:effectLst>
              </a:rPr>
              <a:t>和输出序列</a:t>
            </a:r>
            <a:r>
              <a:rPr lang="en-US" altLang="zh-CN">
                <a:effectLst>
                  <a:outerShdw blurRad="38100" dist="38100" dir="2700000" algn="tl">
                    <a:srgbClr val="C0C0C0"/>
                  </a:outerShdw>
                </a:effectLst>
              </a:rPr>
              <a:t>y(k)</a:t>
            </a:r>
            <a:r>
              <a:rPr lang="zh-CN" altLang="en-US">
                <a:effectLst>
                  <a:outerShdw blurRad="38100" dist="38100" dir="2700000" algn="tl">
                    <a:srgbClr val="C0C0C0"/>
                  </a:outerShdw>
                </a:effectLst>
              </a:rPr>
              <a:t>为</a:t>
            </a:r>
          </a:p>
        </p:txBody>
      </p:sp>
      <p:grpSp>
        <p:nvGrpSpPr>
          <p:cNvPr id="76805" name="组合 8"/>
          <p:cNvGrpSpPr>
            <a:grpSpLocks/>
          </p:cNvGrpSpPr>
          <p:nvPr/>
        </p:nvGrpSpPr>
        <p:grpSpPr bwMode="auto">
          <a:xfrm>
            <a:off x="684213" y="2466975"/>
            <a:ext cx="7561262" cy="2738438"/>
            <a:chOff x="684213" y="2466975"/>
            <a:chExt cx="7561262" cy="2738438"/>
          </a:xfrm>
        </p:grpSpPr>
        <p:pic>
          <p:nvPicPr>
            <p:cNvPr id="76808" name="Picture 8"/>
            <p:cNvPicPr>
              <a:picLocks noChangeAspect="1" noChangeArrowheads="1"/>
            </p:cNvPicPr>
            <p:nvPr/>
          </p:nvPicPr>
          <p:blipFill>
            <a:blip r:embed="rId3" cstate="print"/>
            <a:srcRect/>
            <a:stretch>
              <a:fillRect/>
            </a:stretch>
          </p:blipFill>
          <p:spPr bwMode="auto">
            <a:xfrm>
              <a:off x="684213" y="2466975"/>
              <a:ext cx="7561262" cy="2738438"/>
            </a:xfrm>
            <a:prstGeom prst="rect">
              <a:avLst/>
            </a:prstGeom>
            <a:noFill/>
            <a:ln w="9525">
              <a:noFill/>
              <a:miter lim="800000"/>
              <a:headEnd/>
              <a:tailEnd/>
            </a:ln>
          </p:spPr>
        </p:pic>
        <p:sp>
          <p:nvSpPr>
            <p:cNvPr id="87049" name="Line 9"/>
            <p:cNvSpPr>
              <a:spLocks noChangeShapeType="1"/>
            </p:cNvSpPr>
            <p:nvPr/>
          </p:nvSpPr>
          <p:spPr bwMode="auto">
            <a:xfrm flipV="1">
              <a:off x="4678363" y="2846388"/>
              <a:ext cx="3194050" cy="2054225"/>
            </a:xfrm>
            <a:prstGeom prst="line">
              <a:avLst/>
            </a:prstGeom>
            <a:noFill/>
            <a:ln w="952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87050" name="Text Box 10"/>
          <p:cNvSpPr txBox="1">
            <a:spLocks noChangeArrowheads="1"/>
          </p:cNvSpPr>
          <p:nvPr/>
        </p:nvSpPr>
        <p:spPr bwMode="auto">
          <a:xfrm>
            <a:off x="1042988" y="5275263"/>
            <a:ext cx="2252662"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稳态误差：</a:t>
            </a:r>
          </a:p>
        </p:txBody>
      </p:sp>
      <p:graphicFrame>
        <p:nvGraphicFramePr>
          <p:cNvPr id="76802" name="Object 11"/>
          <p:cNvGraphicFramePr>
            <a:graphicFrameLocks noChangeAspect="1"/>
          </p:cNvGraphicFramePr>
          <p:nvPr/>
        </p:nvGraphicFramePr>
        <p:xfrm>
          <a:off x="2790825" y="5275263"/>
          <a:ext cx="1295400" cy="454025"/>
        </p:xfrm>
        <a:graphic>
          <a:graphicData uri="http://schemas.openxmlformats.org/presentationml/2006/ole">
            <mc:AlternateContent xmlns:mc="http://schemas.openxmlformats.org/markup-compatibility/2006">
              <mc:Choice xmlns:v="urn:schemas-microsoft-com:vml" Requires="v">
                <p:oleObj spid="_x0000_s76828" name="Equation" r:id="rId4" imgW="571252" imgH="203112" progId="Equation.DSMT4">
                  <p:embed/>
                </p:oleObj>
              </mc:Choice>
              <mc:Fallback>
                <p:oleObj name="Equation" r:id="rId4" imgW="571252" imgH="203112" progId="Equation.DSMT4">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0825" y="5275263"/>
                        <a:ext cx="12954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2" name="Text Box 12"/>
          <p:cNvSpPr txBox="1">
            <a:spLocks noChangeArrowheads="1"/>
          </p:cNvSpPr>
          <p:nvPr/>
        </p:nvSpPr>
        <p:spPr bwMode="auto">
          <a:xfrm>
            <a:off x="990600" y="5851525"/>
            <a:ext cx="3816350"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过渡过程时间 </a:t>
            </a:r>
            <a:r>
              <a:rPr lang="en-US" altLang="zh-CN">
                <a:effectLst>
                  <a:outerShdw blurRad="38100" dist="38100" dir="2700000" algn="tl">
                    <a:srgbClr val="C0C0C0"/>
                  </a:outerShdw>
                </a:effectLst>
              </a:rPr>
              <a:t>T</a:t>
            </a:r>
            <a:r>
              <a:rPr lang="en-US" altLang="zh-CN" baseline="-25000">
                <a:effectLst>
                  <a:outerShdw blurRad="38100" dist="38100" dir="2700000" algn="tl">
                    <a:srgbClr val="C0C0C0"/>
                  </a:outerShdw>
                </a:effectLst>
              </a:rPr>
              <a:t>s</a:t>
            </a:r>
            <a:r>
              <a:rPr lang="en-US" altLang="zh-CN">
                <a:effectLst>
                  <a:outerShdw blurRad="38100" dist="38100" dir="2700000" algn="tl">
                    <a:srgbClr val="C0C0C0"/>
                  </a:outerShdw>
                </a:effectLst>
              </a:rPr>
              <a:t>=3T</a:t>
            </a:r>
          </a:p>
        </p:txBody>
      </p:sp>
      <p:graphicFrame>
        <p:nvGraphicFramePr>
          <p:cNvPr id="76803" name="Object 13"/>
          <p:cNvGraphicFramePr>
            <a:graphicFrameLocks noChangeAspect="1"/>
          </p:cNvGraphicFramePr>
          <p:nvPr/>
        </p:nvGraphicFramePr>
        <p:xfrm>
          <a:off x="1884363" y="1844675"/>
          <a:ext cx="4321175" cy="431800"/>
        </p:xfrm>
        <a:graphic>
          <a:graphicData uri="http://schemas.openxmlformats.org/presentationml/2006/ole">
            <mc:AlternateContent xmlns:mc="http://schemas.openxmlformats.org/markup-compatibility/2006">
              <mc:Choice xmlns:v="urn:schemas-microsoft-com:vml" Requires="v">
                <p:oleObj spid="_x0000_s76829" name="Equation" r:id="rId6" imgW="2286000" imgH="228600" progId="Equation.DSMT4">
                  <p:embed/>
                </p:oleObj>
              </mc:Choice>
              <mc:Fallback>
                <p:oleObj name="Equation" r:id="rId6" imgW="2286000" imgH="228600" progId="Equation.DSMT4">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4363" y="1844675"/>
                        <a:ext cx="43211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22" name="Text Box 14"/>
          <p:cNvSpPr txBox="1">
            <a:spLocks noChangeArrowheads="1"/>
          </p:cNvSpPr>
          <p:nvPr/>
        </p:nvSpPr>
        <p:spPr bwMode="auto">
          <a:xfrm>
            <a:off x="663575" y="1217613"/>
            <a:ext cx="7996238" cy="457200"/>
          </a:xfrm>
          <a:prstGeom prst="rect">
            <a:avLst/>
          </a:prstGeom>
          <a:noFill/>
          <a:ln w="9525">
            <a:noFill/>
            <a:miter lim="800000"/>
            <a:headEnd/>
            <a:tailEnd/>
          </a:ln>
          <a:effectLst/>
        </p:spPr>
        <p:txBody>
          <a:bodyPr wrap="none">
            <a:spAutoFit/>
          </a:bodyPr>
          <a:lstStyle/>
          <a:p>
            <a:pPr>
              <a:defRPr/>
            </a:pPr>
            <a:r>
              <a:rPr lang="zh-CN" altLang="en-US">
                <a:effectLst>
                  <a:outerShdw blurRad="38100" dist="38100" dir="2700000" algn="tl">
                    <a:srgbClr val="C0C0C0"/>
                  </a:outerShdw>
                </a:effectLst>
              </a:rPr>
              <a:t>（</a:t>
            </a:r>
            <a:r>
              <a:rPr lang="en-US" altLang="zh-CN">
                <a:effectLst>
                  <a:outerShdw blurRad="38100" dist="38100" dir="2700000" algn="tl">
                    <a:srgbClr val="C0C0C0"/>
                  </a:outerShdw>
                </a:effectLst>
              </a:rPr>
              <a:t>6</a:t>
            </a:r>
            <a:r>
              <a:rPr lang="zh-CN" altLang="en-US">
                <a:effectLst>
                  <a:outerShdw blurRad="38100" dist="38100" dir="2700000" algn="tl">
                    <a:srgbClr val="C0C0C0"/>
                  </a:outerShdw>
                </a:effectLst>
              </a:rPr>
              <a:t>）应用有限拍控制时，被控对象模型发生变化的情况。</a:t>
            </a:r>
          </a:p>
        </p:txBody>
      </p:sp>
      <p:graphicFrame>
        <p:nvGraphicFramePr>
          <p:cNvPr id="77826" name="Object 15"/>
          <p:cNvGraphicFramePr>
            <a:graphicFrameLocks noChangeAspect="1"/>
          </p:cNvGraphicFramePr>
          <p:nvPr/>
        </p:nvGraphicFramePr>
        <p:xfrm>
          <a:off x="971550" y="2060575"/>
          <a:ext cx="2376488" cy="877888"/>
        </p:xfrm>
        <a:graphic>
          <a:graphicData uri="http://schemas.openxmlformats.org/presentationml/2006/ole">
            <mc:AlternateContent xmlns:mc="http://schemas.openxmlformats.org/markup-compatibility/2006">
              <mc:Choice xmlns:v="urn:schemas-microsoft-com:vml" Requires="v">
                <p:oleObj spid="_x0000_s77865" name="Equation" r:id="rId3" imgW="1130300" imgH="419100" progId="Equation.DSMT4">
                  <p:embed/>
                </p:oleObj>
              </mc:Choice>
              <mc:Fallback>
                <p:oleObj name="Equation" r:id="rId3" imgW="1130300" imgH="419100" progId="Equation.DSMT4">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0575"/>
                        <a:ext cx="2376488"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16"/>
          <p:cNvGraphicFramePr>
            <a:graphicFrameLocks noChangeAspect="1"/>
          </p:cNvGraphicFramePr>
          <p:nvPr/>
        </p:nvGraphicFramePr>
        <p:xfrm>
          <a:off x="4859338" y="2060575"/>
          <a:ext cx="2449512" cy="906463"/>
        </p:xfrm>
        <a:graphic>
          <a:graphicData uri="http://schemas.openxmlformats.org/presentationml/2006/ole">
            <mc:AlternateContent xmlns:mc="http://schemas.openxmlformats.org/markup-compatibility/2006">
              <mc:Choice xmlns:v="urn:schemas-microsoft-com:vml" Requires="v">
                <p:oleObj spid="_x0000_s77866" name="Equation" r:id="rId5" imgW="1130300" imgH="419100" progId="Equation.DSMT4">
                  <p:embed/>
                </p:oleObj>
              </mc:Choice>
              <mc:Fallback>
                <p:oleObj name="Equation" r:id="rId5" imgW="1130300" imgH="419100" progId="Equation.DSMT4">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2060575"/>
                        <a:ext cx="2449512"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9825" name="Line 17"/>
          <p:cNvSpPr>
            <a:spLocks noChangeShapeType="1"/>
          </p:cNvSpPr>
          <p:nvPr/>
        </p:nvSpPr>
        <p:spPr bwMode="auto">
          <a:xfrm>
            <a:off x="3563938" y="2565400"/>
            <a:ext cx="792162" cy="0"/>
          </a:xfrm>
          <a:prstGeom prst="line">
            <a:avLst/>
          </a:prstGeom>
          <a:noFill/>
          <a:ln w="9525">
            <a:solidFill>
              <a:srgbClr val="FF0000"/>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9828" name="Rectangle 20"/>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77828" name="Object 19"/>
          <p:cNvGraphicFramePr>
            <a:graphicFrameLocks noChangeAspect="1"/>
          </p:cNvGraphicFramePr>
          <p:nvPr/>
        </p:nvGraphicFramePr>
        <p:xfrm>
          <a:off x="900113" y="3860800"/>
          <a:ext cx="7129462" cy="893763"/>
        </p:xfrm>
        <a:graphic>
          <a:graphicData uri="http://schemas.openxmlformats.org/presentationml/2006/ole">
            <mc:AlternateContent xmlns:mc="http://schemas.openxmlformats.org/markup-compatibility/2006">
              <mc:Choice xmlns:v="urn:schemas-microsoft-com:vml" Requires="v">
                <p:oleObj spid="_x0000_s77867" name="Equation" r:id="rId7" imgW="3644900" imgH="457200" progId="Equation.DSMT4">
                  <p:embed/>
                </p:oleObj>
              </mc:Choice>
              <mc:Fallback>
                <p:oleObj name="Equation" r:id="rId7" imgW="3644900" imgH="457200"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860800"/>
                        <a:ext cx="7129462"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1" name="组合 6"/>
          <p:cNvGrpSpPr>
            <a:grpSpLocks/>
          </p:cNvGrpSpPr>
          <p:nvPr/>
        </p:nvGrpSpPr>
        <p:grpSpPr bwMode="auto">
          <a:xfrm>
            <a:off x="755650" y="2205038"/>
            <a:ext cx="7777163" cy="2754312"/>
            <a:chOff x="755650" y="2205038"/>
            <a:chExt cx="7777163" cy="2754312"/>
          </a:xfrm>
        </p:grpSpPr>
        <p:pic>
          <p:nvPicPr>
            <p:cNvPr id="78854" name="Picture 42"/>
            <p:cNvPicPr>
              <a:picLocks noChangeAspect="1" noChangeArrowheads="1"/>
            </p:cNvPicPr>
            <p:nvPr/>
          </p:nvPicPr>
          <p:blipFill>
            <a:blip r:embed="rId3" cstate="print"/>
            <a:srcRect/>
            <a:stretch>
              <a:fillRect/>
            </a:stretch>
          </p:blipFill>
          <p:spPr bwMode="auto">
            <a:xfrm>
              <a:off x="755650" y="2205038"/>
              <a:ext cx="7777163" cy="2754312"/>
            </a:xfrm>
            <a:prstGeom prst="rect">
              <a:avLst/>
            </a:prstGeom>
            <a:noFill/>
            <a:ln w="9525">
              <a:noFill/>
              <a:miter lim="800000"/>
              <a:headEnd/>
              <a:tailEnd/>
            </a:ln>
          </p:spPr>
        </p:pic>
        <p:sp>
          <p:nvSpPr>
            <p:cNvPr id="88107" name="Line 43"/>
            <p:cNvSpPr>
              <a:spLocks noChangeShapeType="1"/>
            </p:cNvSpPr>
            <p:nvPr/>
          </p:nvSpPr>
          <p:spPr bwMode="auto">
            <a:xfrm flipV="1">
              <a:off x="4932363" y="2895600"/>
              <a:ext cx="3208337" cy="1719263"/>
            </a:xfrm>
            <a:prstGeom prst="line">
              <a:avLst/>
            </a:prstGeom>
            <a:noFill/>
            <a:ln w="952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88108" name="Text Box 44"/>
          <p:cNvSpPr txBox="1">
            <a:spLocks noChangeArrowheads="1"/>
          </p:cNvSpPr>
          <p:nvPr/>
        </p:nvSpPr>
        <p:spPr bwMode="auto">
          <a:xfrm>
            <a:off x="1023938" y="1217613"/>
            <a:ext cx="7508875" cy="457200"/>
          </a:xfrm>
          <a:prstGeom prst="rect">
            <a:avLst/>
          </a:prstGeom>
          <a:noFill/>
          <a:ln w="9525">
            <a:noFill/>
            <a:miter lim="800000"/>
            <a:headEnd/>
            <a:tailEnd/>
          </a:ln>
          <a:effectLst/>
        </p:spPr>
        <p:txBody>
          <a:bodyPr>
            <a:spAutoFit/>
          </a:bodyPr>
          <a:lstStyle/>
          <a:p>
            <a:pPr>
              <a:defRPr/>
            </a:pPr>
            <a:r>
              <a:rPr lang="zh-CN" altLang="en-US">
                <a:effectLst>
                  <a:outerShdw blurRad="38100" dist="38100" dir="2700000" algn="tl">
                    <a:srgbClr val="C0C0C0"/>
                  </a:outerShdw>
                </a:effectLst>
              </a:rPr>
              <a:t>系统控制序列</a:t>
            </a:r>
            <a:r>
              <a:rPr lang="en-US" altLang="zh-CN">
                <a:effectLst>
                  <a:outerShdw blurRad="38100" dist="38100" dir="2700000" algn="tl">
                    <a:srgbClr val="C0C0C0"/>
                  </a:outerShdw>
                </a:effectLst>
              </a:rPr>
              <a:t>u(k)</a:t>
            </a:r>
            <a:r>
              <a:rPr lang="zh-CN" altLang="en-US">
                <a:effectLst>
                  <a:outerShdw blurRad="38100" dist="38100" dir="2700000" algn="tl">
                    <a:srgbClr val="C0C0C0"/>
                  </a:outerShdw>
                </a:effectLst>
              </a:rPr>
              <a:t>和输出序列</a:t>
            </a:r>
            <a:r>
              <a:rPr lang="en-US" altLang="zh-CN">
                <a:effectLst>
                  <a:outerShdw blurRad="38100" dist="38100" dir="2700000" algn="tl">
                    <a:srgbClr val="C0C0C0"/>
                  </a:outerShdw>
                </a:effectLst>
              </a:rPr>
              <a:t>y(k)</a:t>
            </a:r>
            <a:r>
              <a:rPr lang="zh-CN" altLang="en-US">
                <a:effectLst>
                  <a:outerShdw blurRad="38100" dist="38100" dir="2700000" algn="tl">
                    <a:srgbClr val="C0C0C0"/>
                  </a:outerShdw>
                </a:effectLst>
              </a:rPr>
              <a:t>为</a:t>
            </a:r>
          </a:p>
        </p:txBody>
      </p:sp>
      <p:sp>
        <p:nvSpPr>
          <p:cNvPr id="88109" name="Text Box 45"/>
          <p:cNvSpPr txBox="1">
            <a:spLocks noChangeArrowheads="1"/>
          </p:cNvSpPr>
          <p:nvPr/>
        </p:nvSpPr>
        <p:spPr bwMode="auto">
          <a:xfrm>
            <a:off x="1095375" y="5013325"/>
            <a:ext cx="7148513" cy="822325"/>
          </a:xfrm>
          <a:prstGeom prst="rect">
            <a:avLst/>
          </a:prstGeom>
          <a:noFill/>
          <a:ln w="9525">
            <a:noFill/>
            <a:miter lim="800000"/>
            <a:headEnd/>
            <a:tailEnd/>
          </a:ln>
          <a:effectLst/>
        </p:spPr>
        <p:txBody>
          <a:bodyPr>
            <a:spAutoFit/>
          </a:bodyPr>
          <a:lstStyle/>
          <a:p>
            <a:pPr>
              <a:defRPr/>
            </a:pPr>
            <a:r>
              <a:rPr lang="zh-CN" altLang="en-US">
                <a:solidFill>
                  <a:srgbClr val="BE2C14"/>
                </a:solidFill>
                <a:effectLst>
                  <a:outerShdw blurRad="38100" dist="38100" dir="2700000" algn="tl">
                    <a:srgbClr val="C0C0C0"/>
                  </a:outerShdw>
                </a:effectLst>
              </a:rPr>
              <a:t>结果：</a:t>
            </a:r>
            <a:r>
              <a:rPr lang="zh-CN" altLang="en-US">
                <a:effectLst>
                  <a:outerShdw blurRad="38100" dist="38100" dir="2700000" algn="tl">
                    <a:srgbClr val="C0C0C0"/>
                  </a:outerShdw>
                </a:effectLst>
              </a:rPr>
              <a:t>与最小拍控制且被控对象模型参数未发生变化时</a:t>
            </a:r>
            <a:r>
              <a:rPr lang="zh-CN" altLang="en-US">
                <a:solidFill>
                  <a:schemeClr val="accent2"/>
                </a:solidFill>
                <a:effectLst>
                  <a:outerShdw blurRad="38100" dist="38100" dir="2700000" algn="tl">
                    <a:srgbClr val="C0C0C0"/>
                  </a:outerShdw>
                </a:effectLst>
              </a:rPr>
              <a:t>基本一致</a:t>
            </a:r>
            <a:r>
              <a:rPr lang="zh-CN" altLang="en-US">
                <a:effectLst>
                  <a:outerShdw blurRad="38100" dist="38100" dir="2700000" algn="tl">
                    <a:srgbClr val="C0C0C0"/>
                  </a:outerShdw>
                </a:effectLst>
              </a:rPr>
              <a:t>，达到了抑制模型参数变化的目的。</a:t>
            </a:r>
          </a:p>
        </p:txBody>
      </p:sp>
      <p:graphicFrame>
        <p:nvGraphicFramePr>
          <p:cNvPr id="78850" name="Object 46"/>
          <p:cNvGraphicFramePr>
            <a:graphicFrameLocks noChangeAspect="1"/>
          </p:cNvGraphicFramePr>
          <p:nvPr/>
        </p:nvGraphicFramePr>
        <p:xfrm>
          <a:off x="1042988" y="1773238"/>
          <a:ext cx="6554787" cy="431800"/>
        </p:xfrm>
        <a:graphic>
          <a:graphicData uri="http://schemas.openxmlformats.org/presentationml/2006/ole">
            <mc:AlternateContent xmlns:mc="http://schemas.openxmlformats.org/markup-compatibility/2006">
              <mc:Choice xmlns:v="urn:schemas-microsoft-com:vml" Requires="v">
                <p:oleObj spid="_x0000_s78863" name="Equation" r:id="rId4" imgW="3467100" imgH="228600" progId="Equation.DSMT4">
                  <p:embed/>
                </p:oleObj>
              </mc:Choice>
              <mc:Fallback>
                <p:oleObj name="Equation" r:id="rId4" imgW="3467100" imgH="228600" progId="Equation.DSMT4">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73238"/>
                        <a:ext cx="65547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d"/>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6422</TotalTime>
  <Words>6714</Words>
  <Application>Microsoft Office PowerPoint</Application>
  <PresentationFormat>全屏显示(4:3)</PresentationFormat>
  <Paragraphs>933</Paragraphs>
  <Slides>173</Slides>
  <Notes>16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173</vt:i4>
      </vt:variant>
    </vt:vector>
  </HeadingPairs>
  <TitlesOfParts>
    <vt:vector size="185" baseType="lpstr">
      <vt:lpstr>黑体</vt:lpstr>
      <vt:lpstr>华文细黑</vt:lpstr>
      <vt:lpstr>楷体_GB2312</vt:lpstr>
      <vt:lpstr>宋体</vt:lpstr>
      <vt:lpstr>Arial</vt:lpstr>
      <vt:lpstr>Times New Roman</vt:lpstr>
      <vt:lpstr>Wingdings</vt:lpstr>
      <vt:lpstr>默认设计模板</vt:lpstr>
      <vt:lpstr>Equation</vt:lpstr>
      <vt:lpstr>公式</vt:lpstr>
      <vt:lpstr>MathType 6.0 Equation</vt:lpstr>
      <vt:lpstr>Microsoft 公式 3.0</vt:lpstr>
      <vt:lpstr>计算机控制系统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NEU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tanshb</dc:creator>
  <cp:lastModifiedBy>Yu Xia</cp:lastModifiedBy>
  <cp:revision>726</cp:revision>
  <cp:lastPrinted>2019-02-27T09:20:05Z</cp:lastPrinted>
  <dcterms:created xsi:type="dcterms:W3CDTF">2005-11-09T06:08:36Z</dcterms:created>
  <dcterms:modified xsi:type="dcterms:W3CDTF">2019-03-28T12:24:55Z</dcterms:modified>
</cp:coreProperties>
</file>