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handoutMasterIdLst>
    <p:handoutMasterId r:id="rId127"/>
  </p:handoutMasterIdLst>
  <p:sldIdLst>
    <p:sldId id="258" r:id="rId2"/>
    <p:sldId id="365" r:id="rId3"/>
    <p:sldId id="259" r:id="rId4"/>
    <p:sldId id="261" r:id="rId5"/>
    <p:sldId id="264" r:id="rId6"/>
    <p:sldId id="260"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353" r:id="rId27"/>
    <p:sldId id="352"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50" r:id="rId42"/>
    <p:sldId id="298" r:id="rId43"/>
    <p:sldId id="299" r:id="rId44"/>
    <p:sldId id="300" r:id="rId45"/>
    <p:sldId id="301" r:id="rId46"/>
    <p:sldId id="395"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31" r:id="rId62"/>
    <p:sldId id="332" r:id="rId63"/>
    <p:sldId id="333" r:id="rId64"/>
    <p:sldId id="334" r:id="rId65"/>
    <p:sldId id="335" r:id="rId66"/>
    <p:sldId id="336" r:id="rId67"/>
    <p:sldId id="337" r:id="rId68"/>
    <p:sldId id="338" r:id="rId69"/>
    <p:sldId id="339" r:id="rId70"/>
    <p:sldId id="340" r:id="rId71"/>
    <p:sldId id="342" r:id="rId72"/>
    <p:sldId id="343" r:id="rId73"/>
    <p:sldId id="341" r:id="rId74"/>
    <p:sldId id="344" r:id="rId75"/>
    <p:sldId id="345" r:id="rId76"/>
    <p:sldId id="346" r:id="rId77"/>
    <p:sldId id="347" r:id="rId78"/>
    <p:sldId id="316" r:id="rId79"/>
    <p:sldId id="317" r:id="rId80"/>
    <p:sldId id="318" r:id="rId81"/>
    <p:sldId id="349" r:id="rId82"/>
    <p:sldId id="319" r:id="rId83"/>
    <p:sldId id="320" r:id="rId84"/>
    <p:sldId id="321" r:id="rId85"/>
    <p:sldId id="322" r:id="rId86"/>
    <p:sldId id="323" r:id="rId87"/>
    <p:sldId id="324" r:id="rId88"/>
    <p:sldId id="325" r:id="rId89"/>
    <p:sldId id="326" r:id="rId90"/>
    <p:sldId id="327" r:id="rId91"/>
    <p:sldId id="328" r:id="rId92"/>
    <p:sldId id="329" r:id="rId93"/>
    <p:sldId id="330" r:id="rId94"/>
    <p:sldId id="354" r:id="rId95"/>
    <p:sldId id="355" r:id="rId96"/>
    <p:sldId id="356" r:id="rId97"/>
    <p:sldId id="394" r:id="rId98"/>
    <p:sldId id="357" r:id="rId99"/>
    <p:sldId id="358" r:id="rId100"/>
    <p:sldId id="359" r:id="rId101"/>
    <p:sldId id="360" r:id="rId102"/>
    <p:sldId id="361" r:id="rId103"/>
    <p:sldId id="362" r:id="rId104"/>
    <p:sldId id="363" r:id="rId105"/>
    <p:sldId id="364"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263" r:id="rId125"/>
  </p:sldIdLst>
  <p:sldSz cx="9144000" cy="6858000" type="screen4x3"/>
  <p:notesSz cx="7099300" cy="10234613"/>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33CC"/>
    <a:srgbClr val="B3D002"/>
    <a:srgbClr val="FF0000"/>
    <a:srgbClr val="BE2C14"/>
    <a:srgbClr val="AEBA18"/>
    <a:srgbClr val="1E86B4"/>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p:cViewPr varScale="1">
        <p:scale>
          <a:sx n="82" d="100"/>
          <a:sy n="82" d="100"/>
        </p:scale>
        <p:origin x="854" y="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2691" y="5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276.emf"/></Relationships>
</file>

<file path=ppt/drawings/_rels/vmlDrawing101.vml.rels><?xml version="1.0" encoding="UTF-8" standalone="yes"?>
<Relationships xmlns="http://schemas.openxmlformats.org/package/2006/relationships"><Relationship Id="rId2" Type="http://schemas.openxmlformats.org/officeDocument/2006/relationships/image" Target="../media/image278.emf"/><Relationship Id="rId1" Type="http://schemas.openxmlformats.org/officeDocument/2006/relationships/image" Target="../media/image277.e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281.emf"/><Relationship Id="rId2" Type="http://schemas.openxmlformats.org/officeDocument/2006/relationships/image" Target="../media/image280.emf"/><Relationship Id="rId1" Type="http://schemas.openxmlformats.org/officeDocument/2006/relationships/image" Target="../media/image279.emf"/></Relationships>
</file>

<file path=ppt/drawings/_rels/vmlDrawing103.vml.rels><?xml version="1.0" encoding="UTF-8" standalone="yes"?>
<Relationships xmlns="http://schemas.openxmlformats.org/package/2006/relationships"><Relationship Id="rId3" Type="http://schemas.openxmlformats.org/officeDocument/2006/relationships/image" Target="../media/image284.emf"/><Relationship Id="rId2" Type="http://schemas.openxmlformats.org/officeDocument/2006/relationships/image" Target="../media/image283.emf"/><Relationship Id="rId1" Type="http://schemas.openxmlformats.org/officeDocument/2006/relationships/image" Target="../media/image282.emf"/><Relationship Id="rId6" Type="http://schemas.openxmlformats.org/officeDocument/2006/relationships/image" Target="../media/image287.emf"/><Relationship Id="rId5" Type="http://schemas.openxmlformats.org/officeDocument/2006/relationships/image" Target="../media/image286.emf"/><Relationship Id="rId4" Type="http://schemas.openxmlformats.org/officeDocument/2006/relationships/image" Target="../media/image285.emf"/></Relationships>
</file>

<file path=ppt/drawings/_rels/vmlDrawing104.vml.rels><?xml version="1.0" encoding="UTF-8" standalone="yes"?>
<Relationships xmlns="http://schemas.openxmlformats.org/package/2006/relationships"><Relationship Id="rId2" Type="http://schemas.openxmlformats.org/officeDocument/2006/relationships/image" Target="../media/image289.emf"/><Relationship Id="rId1" Type="http://schemas.openxmlformats.org/officeDocument/2006/relationships/image" Target="../media/image288.emf"/></Relationships>
</file>

<file path=ppt/drawings/_rels/vmlDrawing105.vml.rels><?xml version="1.0" encoding="UTF-8" standalone="yes"?>
<Relationships xmlns="http://schemas.openxmlformats.org/package/2006/relationships"><Relationship Id="rId2" Type="http://schemas.openxmlformats.org/officeDocument/2006/relationships/image" Target="../media/image291.emf"/><Relationship Id="rId1" Type="http://schemas.openxmlformats.org/officeDocument/2006/relationships/image" Target="../media/image290.emf"/></Relationships>
</file>

<file path=ppt/drawings/_rels/vmlDrawing106.vml.rels><?xml version="1.0" encoding="UTF-8" standalone="yes"?>
<Relationships xmlns="http://schemas.openxmlformats.org/package/2006/relationships"><Relationship Id="rId2" Type="http://schemas.openxmlformats.org/officeDocument/2006/relationships/image" Target="../media/image293.emf"/><Relationship Id="rId1" Type="http://schemas.openxmlformats.org/officeDocument/2006/relationships/image" Target="../media/image292.emf"/></Relationships>
</file>

<file path=ppt/drawings/_rels/vmlDrawing107.vml.rels><?xml version="1.0" encoding="UTF-8" standalone="yes"?>
<Relationships xmlns="http://schemas.openxmlformats.org/package/2006/relationships"><Relationship Id="rId3" Type="http://schemas.openxmlformats.org/officeDocument/2006/relationships/image" Target="../media/image297.wmf"/><Relationship Id="rId2" Type="http://schemas.openxmlformats.org/officeDocument/2006/relationships/image" Target="../media/image296.wmf"/><Relationship Id="rId1" Type="http://schemas.openxmlformats.org/officeDocument/2006/relationships/image" Target="../media/image295.wmf"/><Relationship Id="rId4" Type="http://schemas.openxmlformats.org/officeDocument/2006/relationships/image" Target="../media/image298.w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299.w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302.wmf"/><Relationship Id="rId2" Type="http://schemas.openxmlformats.org/officeDocument/2006/relationships/image" Target="../media/image301.wmf"/><Relationship Id="rId1" Type="http://schemas.openxmlformats.org/officeDocument/2006/relationships/image" Target="../media/image30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10.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303.wmf"/><Relationship Id="rId1" Type="http://schemas.openxmlformats.org/officeDocument/2006/relationships/image" Target="../media/image295.wmf"/><Relationship Id="rId4" Type="http://schemas.openxmlformats.org/officeDocument/2006/relationships/image" Target="../media/image29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5" Type="http://schemas.openxmlformats.org/officeDocument/2006/relationships/image" Target="../media/image45.emf"/><Relationship Id="rId4" Type="http://schemas.openxmlformats.org/officeDocument/2006/relationships/image" Target="../media/image44.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67.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 Id="rId4" Type="http://schemas.openxmlformats.org/officeDocument/2006/relationships/image" Target="../media/image7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image" Target="../media/image82.emf"/><Relationship Id="rId4" Type="http://schemas.openxmlformats.org/officeDocument/2006/relationships/image" Target="../media/image85.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image" Target="../media/image86.emf"/><Relationship Id="rId4" Type="http://schemas.openxmlformats.org/officeDocument/2006/relationships/image" Target="../media/image89.e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image" Target="../media/image92.emf"/><Relationship Id="rId7" Type="http://schemas.openxmlformats.org/officeDocument/2006/relationships/image" Target="../media/image96.emf"/><Relationship Id="rId2" Type="http://schemas.openxmlformats.org/officeDocument/2006/relationships/image" Target="../media/image91.emf"/><Relationship Id="rId1" Type="http://schemas.openxmlformats.org/officeDocument/2006/relationships/image" Target="../media/image90.emf"/><Relationship Id="rId6" Type="http://schemas.openxmlformats.org/officeDocument/2006/relationships/image" Target="../media/image95.emf"/><Relationship Id="rId5" Type="http://schemas.openxmlformats.org/officeDocument/2006/relationships/image" Target="../media/image94.emf"/><Relationship Id="rId4" Type="http://schemas.openxmlformats.org/officeDocument/2006/relationships/image" Target="../media/image93.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image" Target="../media/image98.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21.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14.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media/image133.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35.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image" Target="../media/image136.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41.emf"/><Relationship Id="rId2" Type="http://schemas.openxmlformats.org/officeDocument/2006/relationships/image" Target="../media/image140.emf"/><Relationship Id="rId1" Type="http://schemas.openxmlformats.org/officeDocument/2006/relationships/image" Target="../media/image139.emf"/><Relationship Id="rId4" Type="http://schemas.openxmlformats.org/officeDocument/2006/relationships/image" Target="../media/image14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4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44.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47.emf"/><Relationship Id="rId7" Type="http://schemas.openxmlformats.org/officeDocument/2006/relationships/image" Target="../media/image151.emf"/><Relationship Id="rId2" Type="http://schemas.openxmlformats.org/officeDocument/2006/relationships/image" Target="../media/image146.emf"/><Relationship Id="rId1" Type="http://schemas.openxmlformats.org/officeDocument/2006/relationships/image" Target="../media/image145.emf"/><Relationship Id="rId6" Type="http://schemas.openxmlformats.org/officeDocument/2006/relationships/image" Target="../media/image150.emf"/><Relationship Id="rId5" Type="http://schemas.openxmlformats.org/officeDocument/2006/relationships/image" Target="../media/image149.emf"/><Relationship Id="rId4" Type="http://schemas.openxmlformats.org/officeDocument/2006/relationships/image" Target="../media/image148.e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53.emf"/><Relationship Id="rId1" Type="http://schemas.openxmlformats.org/officeDocument/2006/relationships/image" Target="../media/image152.e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image" Target="../media/image155.emf"/><Relationship Id="rId1" Type="http://schemas.openxmlformats.org/officeDocument/2006/relationships/image" Target="../media/image154.emf"/><Relationship Id="rId5" Type="http://schemas.openxmlformats.org/officeDocument/2006/relationships/image" Target="../media/image158.emf"/><Relationship Id="rId4" Type="http://schemas.openxmlformats.org/officeDocument/2006/relationships/image" Target="../media/image157.e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161.emf"/><Relationship Id="rId2" Type="http://schemas.openxmlformats.org/officeDocument/2006/relationships/image" Target="../media/image160.emf"/><Relationship Id="rId1" Type="http://schemas.openxmlformats.org/officeDocument/2006/relationships/image" Target="../media/image159.e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image" Target="../media/image163.emf"/><Relationship Id="rId1" Type="http://schemas.openxmlformats.org/officeDocument/2006/relationships/image" Target="../media/image162.emf"/><Relationship Id="rId4" Type="http://schemas.openxmlformats.org/officeDocument/2006/relationships/image" Target="../media/image165.e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67.emf"/><Relationship Id="rId1" Type="http://schemas.openxmlformats.org/officeDocument/2006/relationships/image" Target="../media/image166.e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70.emf"/><Relationship Id="rId2" Type="http://schemas.openxmlformats.org/officeDocument/2006/relationships/image" Target="../media/image169.emf"/><Relationship Id="rId1" Type="http://schemas.openxmlformats.org/officeDocument/2006/relationships/image" Target="../media/image168.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71.e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174.emf"/><Relationship Id="rId2" Type="http://schemas.openxmlformats.org/officeDocument/2006/relationships/image" Target="../media/image173.emf"/><Relationship Id="rId1" Type="http://schemas.openxmlformats.org/officeDocument/2006/relationships/image" Target="../media/image17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5" Type="http://schemas.openxmlformats.org/officeDocument/2006/relationships/image" Target="../media/image23.emf"/><Relationship Id="rId4" Type="http://schemas.openxmlformats.org/officeDocument/2006/relationships/image" Target="../media/image22.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177.emf"/><Relationship Id="rId2" Type="http://schemas.openxmlformats.org/officeDocument/2006/relationships/image" Target="../media/image176.emf"/><Relationship Id="rId1" Type="http://schemas.openxmlformats.org/officeDocument/2006/relationships/image" Target="../media/image175.emf"/><Relationship Id="rId6" Type="http://schemas.openxmlformats.org/officeDocument/2006/relationships/image" Target="../media/image180.emf"/><Relationship Id="rId5" Type="http://schemas.openxmlformats.org/officeDocument/2006/relationships/image" Target="../media/image179.emf"/><Relationship Id="rId4" Type="http://schemas.openxmlformats.org/officeDocument/2006/relationships/image" Target="../media/image178.e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183.emf"/><Relationship Id="rId2" Type="http://schemas.openxmlformats.org/officeDocument/2006/relationships/image" Target="../media/image182.emf"/><Relationship Id="rId1" Type="http://schemas.openxmlformats.org/officeDocument/2006/relationships/image" Target="../media/image181.emf"/><Relationship Id="rId6" Type="http://schemas.openxmlformats.org/officeDocument/2006/relationships/image" Target="../media/image186.emf"/><Relationship Id="rId5" Type="http://schemas.openxmlformats.org/officeDocument/2006/relationships/image" Target="../media/image185.emf"/><Relationship Id="rId4" Type="http://schemas.openxmlformats.org/officeDocument/2006/relationships/image" Target="../media/image184.e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189.emf"/><Relationship Id="rId2" Type="http://schemas.openxmlformats.org/officeDocument/2006/relationships/image" Target="../media/image188.emf"/><Relationship Id="rId1" Type="http://schemas.openxmlformats.org/officeDocument/2006/relationships/image" Target="../media/image187.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90.e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192.emf"/><Relationship Id="rId1" Type="http://schemas.openxmlformats.org/officeDocument/2006/relationships/image" Target="../media/image191.e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194.emf"/><Relationship Id="rId1" Type="http://schemas.openxmlformats.org/officeDocument/2006/relationships/image" Target="../media/image193.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95.e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198.emf"/><Relationship Id="rId2" Type="http://schemas.openxmlformats.org/officeDocument/2006/relationships/image" Target="../media/image197.emf"/><Relationship Id="rId1" Type="http://schemas.openxmlformats.org/officeDocument/2006/relationships/image" Target="../media/image196.emf"/><Relationship Id="rId4" Type="http://schemas.openxmlformats.org/officeDocument/2006/relationships/image" Target="../media/image199.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00.emf"/></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202.emf"/><Relationship Id="rId1" Type="http://schemas.openxmlformats.org/officeDocument/2006/relationships/image" Target="../media/image20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5" Type="http://schemas.openxmlformats.org/officeDocument/2006/relationships/image" Target="../media/image28.emf"/><Relationship Id="rId4" Type="http://schemas.openxmlformats.org/officeDocument/2006/relationships/image" Target="../media/image27.emf"/></Relationships>
</file>

<file path=ppt/drawings/_rels/vmlDrawing80.vml.rels><?xml version="1.0" encoding="UTF-8" standalone="yes"?>
<Relationships xmlns="http://schemas.openxmlformats.org/package/2006/relationships"><Relationship Id="rId8" Type="http://schemas.openxmlformats.org/officeDocument/2006/relationships/image" Target="../media/image210.emf"/><Relationship Id="rId3" Type="http://schemas.openxmlformats.org/officeDocument/2006/relationships/image" Target="../media/image205.emf"/><Relationship Id="rId7" Type="http://schemas.openxmlformats.org/officeDocument/2006/relationships/image" Target="../media/image209.emf"/><Relationship Id="rId2" Type="http://schemas.openxmlformats.org/officeDocument/2006/relationships/image" Target="../media/image204.emf"/><Relationship Id="rId1" Type="http://schemas.openxmlformats.org/officeDocument/2006/relationships/image" Target="../media/image203.emf"/><Relationship Id="rId6" Type="http://schemas.openxmlformats.org/officeDocument/2006/relationships/image" Target="../media/image208.emf"/><Relationship Id="rId5" Type="http://schemas.openxmlformats.org/officeDocument/2006/relationships/image" Target="../media/image207.emf"/><Relationship Id="rId10" Type="http://schemas.openxmlformats.org/officeDocument/2006/relationships/image" Target="../media/image212.emf"/><Relationship Id="rId4" Type="http://schemas.openxmlformats.org/officeDocument/2006/relationships/image" Target="../media/image206.emf"/><Relationship Id="rId9" Type="http://schemas.openxmlformats.org/officeDocument/2006/relationships/image" Target="../media/image211.e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214.emf"/><Relationship Id="rId1" Type="http://schemas.openxmlformats.org/officeDocument/2006/relationships/image" Target="../media/image213.e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216.emf"/><Relationship Id="rId1" Type="http://schemas.openxmlformats.org/officeDocument/2006/relationships/image" Target="../media/image215.emf"/></Relationships>
</file>

<file path=ppt/drawings/_rels/vmlDrawing83.vml.rels><?xml version="1.0" encoding="UTF-8" standalone="yes"?>
<Relationships xmlns="http://schemas.openxmlformats.org/package/2006/relationships"><Relationship Id="rId2" Type="http://schemas.openxmlformats.org/officeDocument/2006/relationships/image" Target="../media/image218.emf"/><Relationship Id="rId1" Type="http://schemas.openxmlformats.org/officeDocument/2006/relationships/image" Target="../media/image217.e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221.emf"/><Relationship Id="rId2" Type="http://schemas.openxmlformats.org/officeDocument/2006/relationships/image" Target="../media/image220.emf"/><Relationship Id="rId1" Type="http://schemas.openxmlformats.org/officeDocument/2006/relationships/image" Target="../media/image219.emf"/></Relationships>
</file>

<file path=ppt/drawings/_rels/vmlDrawing85.vml.rels><?xml version="1.0" encoding="UTF-8" standalone="yes"?>
<Relationships xmlns="http://schemas.openxmlformats.org/package/2006/relationships"><Relationship Id="rId2" Type="http://schemas.openxmlformats.org/officeDocument/2006/relationships/image" Target="../media/image223.emf"/><Relationship Id="rId1" Type="http://schemas.openxmlformats.org/officeDocument/2006/relationships/image" Target="../media/image222.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224.e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227.emf"/><Relationship Id="rId2" Type="http://schemas.openxmlformats.org/officeDocument/2006/relationships/image" Target="../media/image226.emf"/><Relationship Id="rId1" Type="http://schemas.openxmlformats.org/officeDocument/2006/relationships/image" Target="../media/image225.emf"/><Relationship Id="rId5" Type="http://schemas.openxmlformats.org/officeDocument/2006/relationships/image" Target="../media/image229.emf"/><Relationship Id="rId4" Type="http://schemas.openxmlformats.org/officeDocument/2006/relationships/image" Target="../media/image228.emf"/></Relationships>
</file>

<file path=ppt/drawings/_rels/vmlDrawing88.vml.rels><?xml version="1.0" encoding="UTF-8" standalone="yes"?>
<Relationships xmlns="http://schemas.openxmlformats.org/package/2006/relationships"><Relationship Id="rId2" Type="http://schemas.openxmlformats.org/officeDocument/2006/relationships/image" Target="../media/image231.emf"/><Relationship Id="rId1" Type="http://schemas.openxmlformats.org/officeDocument/2006/relationships/image" Target="../media/image230.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23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235.emf"/><Relationship Id="rId2" Type="http://schemas.openxmlformats.org/officeDocument/2006/relationships/image" Target="../media/image234.emf"/><Relationship Id="rId1" Type="http://schemas.openxmlformats.org/officeDocument/2006/relationships/image" Target="../media/image233.e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238.emf"/><Relationship Id="rId2" Type="http://schemas.openxmlformats.org/officeDocument/2006/relationships/image" Target="../media/image237.emf"/><Relationship Id="rId1" Type="http://schemas.openxmlformats.org/officeDocument/2006/relationships/image" Target="../media/image236.emf"/><Relationship Id="rId4" Type="http://schemas.openxmlformats.org/officeDocument/2006/relationships/image" Target="../media/image239.e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242.emf"/><Relationship Id="rId2" Type="http://schemas.openxmlformats.org/officeDocument/2006/relationships/image" Target="../media/image241.emf"/><Relationship Id="rId1" Type="http://schemas.openxmlformats.org/officeDocument/2006/relationships/image" Target="../media/image240.emf"/></Relationships>
</file>

<file path=ppt/drawings/_rels/vmlDrawing93.vml.rels><?xml version="1.0" encoding="UTF-8" standalone="yes"?>
<Relationships xmlns="http://schemas.openxmlformats.org/package/2006/relationships"><Relationship Id="rId8" Type="http://schemas.openxmlformats.org/officeDocument/2006/relationships/image" Target="../media/image250.emf"/><Relationship Id="rId13" Type="http://schemas.openxmlformats.org/officeDocument/2006/relationships/image" Target="../media/image255.emf"/><Relationship Id="rId3" Type="http://schemas.openxmlformats.org/officeDocument/2006/relationships/image" Target="../media/image245.emf"/><Relationship Id="rId7" Type="http://schemas.openxmlformats.org/officeDocument/2006/relationships/image" Target="../media/image249.emf"/><Relationship Id="rId12" Type="http://schemas.openxmlformats.org/officeDocument/2006/relationships/image" Target="../media/image254.emf"/><Relationship Id="rId2" Type="http://schemas.openxmlformats.org/officeDocument/2006/relationships/image" Target="../media/image244.emf"/><Relationship Id="rId1" Type="http://schemas.openxmlformats.org/officeDocument/2006/relationships/image" Target="../media/image243.emf"/><Relationship Id="rId6" Type="http://schemas.openxmlformats.org/officeDocument/2006/relationships/image" Target="../media/image248.emf"/><Relationship Id="rId11" Type="http://schemas.openxmlformats.org/officeDocument/2006/relationships/image" Target="../media/image253.emf"/><Relationship Id="rId5" Type="http://schemas.openxmlformats.org/officeDocument/2006/relationships/image" Target="../media/image247.emf"/><Relationship Id="rId10" Type="http://schemas.openxmlformats.org/officeDocument/2006/relationships/image" Target="../media/image252.emf"/><Relationship Id="rId4" Type="http://schemas.openxmlformats.org/officeDocument/2006/relationships/image" Target="../media/image246.emf"/><Relationship Id="rId9" Type="http://schemas.openxmlformats.org/officeDocument/2006/relationships/image" Target="../media/image251.e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258.emf"/><Relationship Id="rId2" Type="http://schemas.openxmlformats.org/officeDocument/2006/relationships/image" Target="../media/image257.emf"/><Relationship Id="rId1" Type="http://schemas.openxmlformats.org/officeDocument/2006/relationships/image" Target="../media/image256.emf"/><Relationship Id="rId4" Type="http://schemas.openxmlformats.org/officeDocument/2006/relationships/image" Target="../media/image259.emf"/></Relationships>
</file>

<file path=ppt/drawings/_rels/vmlDrawing95.vml.rels><?xml version="1.0" encoding="UTF-8" standalone="yes"?>
<Relationships xmlns="http://schemas.openxmlformats.org/package/2006/relationships"><Relationship Id="rId2" Type="http://schemas.openxmlformats.org/officeDocument/2006/relationships/image" Target="../media/image261.emf"/><Relationship Id="rId1" Type="http://schemas.openxmlformats.org/officeDocument/2006/relationships/image" Target="../media/image260.e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264.emf"/><Relationship Id="rId2" Type="http://schemas.openxmlformats.org/officeDocument/2006/relationships/image" Target="../media/image263.emf"/><Relationship Id="rId1" Type="http://schemas.openxmlformats.org/officeDocument/2006/relationships/image" Target="../media/image262.emf"/><Relationship Id="rId4" Type="http://schemas.openxmlformats.org/officeDocument/2006/relationships/image" Target="../media/image265.e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268.emf"/><Relationship Id="rId2" Type="http://schemas.openxmlformats.org/officeDocument/2006/relationships/image" Target="../media/image267.emf"/><Relationship Id="rId1" Type="http://schemas.openxmlformats.org/officeDocument/2006/relationships/image" Target="../media/image266.emf"/><Relationship Id="rId5" Type="http://schemas.openxmlformats.org/officeDocument/2006/relationships/image" Target="../media/image270.emf"/><Relationship Id="rId4" Type="http://schemas.openxmlformats.org/officeDocument/2006/relationships/image" Target="../media/image269.emf"/></Relationships>
</file>

<file path=ppt/drawings/_rels/vmlDrawing98.vml.rels><?xml version="1.0" encoding="UTF-8" standalone="yes"?>
<Relationships xmlns="http://schemas.openxmlformats.org/package/2006/relationships"><Relationship Id="rId3" Type="http://schemas.openxmlformats.org/officeDocument/2006/relationships/image" Target="../media/image273.emf"/><Relationship Id="rId2" Type="http://schemas.openxmlformats.org/officeDocument/2006/relationships/image" Target="../media/image272.emf"/><Relationship Id="rId1" Type="http://schemas.openxmlformats.org/officeDocument/2006/relationships/image" Target="../media/image271.emf"/></Relationships>
</file>

<file path=ppt/drawings/_rels/vmlDrawing99.vml.rels><?xml version="1.0" encoding="UTF-8" standalone="yes"?>
<Relationships xmlns="http://schemas.openxmlformats.org/package/2006/relationships"><Relationship Id="rId2" Type="http://schemas.openxmlformats.org/officeDocument/2006/relationships/image" Target="../media/image275.emf"/><Relationship Id="rId1" Type="http://schemas.openxmlformats.org/officeDocument/2006/relationships/image" Target="../media/image27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b="0">
                <a:effectLst/>
              </a:defRPr>
            </a:lvl1pPr>
          </a:lstStyle>
          <a:p>
            <a:pPr>
              <a:defRPr/>
            </a:pPr>
            <a:endParaRPr lang="en-US" altLang="zh-CN"/>
          </a:p>
        </p:txBody>
      </p:sp>
      <p:sp>
        <p:nvSpPr>
          <p:cNvPr id="27651"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a:effectLst/>
              </a:defRPr>
            </a:lvl1pPr>
          </a:lstStyle>
          <a:p>
            <a:pPr>
              <a:defRPr/>
            </a:pPr>
            <a:endParaRPr lang="en-US" altLang="zh-CN"/>
          </a:p>
        </p:txBody>
      </p:sp>
      <p:sp>
        <p:nvSpPr>
          <p:cNvPr id="27652"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b="0">
                <a:effectLst/>
              </a:defRPr>
            </a:lvl1pPr>
          </a:lstStyle>
          <a:p>
            <a:pPr>
              <a:defRPr/>
            </a:pPr>
            <a:endParaRPr lang="en-US" altLang="zh-CN"/>
          </a:p>
        </p:txBody>
      </p:sp>
      <p:sp>
        <p:nvSpPr>
          <p:cNvPr id="27653"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a:effectLst/>
              </a:defRPr>
            </a:lvl1pPr>
          </a:lstStyle>
          <a:p>
            <a:pPr>
              <a:defRPr/>
            </a:pPr>
            <a:fld id="{6755BA6F-7099-4F4F-BF59-C13ECECE570C}" type="slidenum">
              <a:rPr lang="en-US" altLang="zh-CN"/>
              <a:pPr>
                <a:defRPr/>
              </a:pPr>
              <a:t>‹#›</a:t>
            </a:fld>
            <a:endParaRPr lang="en-US" altLang="zh-CN"/>
          </a:p>
        </p:txBody>
      </p:sp>
    </p:spTree>
    <p:extLst>
      <p:ext uri="{BB962C8B-B14F-4D97-AF65-F5344CB8AC3E}">
        <p14:creationId xmlns:p14="http://schemas.microsoft.com/office/powerpoint/2010/main" val="3010407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b="0">
                <a:effectLst/>
              </a:defRPr>
            </a:lvl1pPr>
          </a:lstStyle>
          <a:p>
            <a:pPr>
              <a:defRPr/>
            </a:pPr>
            <a:endParaRPr lang="en-US" altLang="zh-CN"/>
          </a:p>
        </p:txBody>
      </p:sp>
      <p:sp>
        <p:nvSpPr>
          <p:cNvPr id="190467"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a:effectLst/>
              </a:defRPr>
            </a:lvl1pPr>
          </a:lstStyle>
          <a:p>
            <a:pPr>
              <a:defRPr/>
            </a:pPr>
            <a:endParaRPr lang="en-US" altLang="zh-CN"/>
          </a:p>
        </p:txBody>
      </p:sp>
      <p:sp>
        <p:nvSpPr>
          <p:cNvPr id="12902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190469"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0470"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b="0">
                <a:effectLst/>
              </a:defRPr>
            </a:lvl1pPr>
          </a:lstStyle>
          <a:p>
            <a:pPr>
              <a:defRPr/>
            </a:pPr>
            <a:endParaRPr lang="en-US" altLang="zh-CN"/>
          </a:p>
        </p:txBody>
      </p:sp>
      <p:sp>
        <p:nvSpPr>
          <p:cNvPr id="190471"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a:effectLst/>
              </a:defRPr>
            </a:lvl1pPr>
          </a:lstStyle>
          <a:p>
            <a:pPr>
              <a:defRPr/>
            </a:pPr>
            <a:fld id="{62E1406D-F55E-4EF3-8D33-583A3D3E8808}" type="slidenum">
              <a:rPr lang="en-US" altLang="zh-CN"/>
              <a:pPr>
                <a:defRPr/>
              </a:pPr>
              <a:t>‹#›</a:t>
            </a:fld>
            <a:endParaRPr lang="en-US" altLang="zh-CN"/>
          </a:p>
        </p:txBody>
      </p:sp>
    </p:spTree>
    <p:extLst>
      <p:ext uri="{BB962C8B-B14F-4D97-AF65-F5344CB8AC3E}">
        <p14:creationId xmlns:p14="http://schemas.microsoft.com/office/powerpoint/2010/main" val="18115456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021C126E-43DD-4972-A515-27BC98E65CB2}" type="slidenum">
              <a:rPr lang="en-US" altLang="zh-CN" smtClean="0"/>
              <a:pPr/>
              <a:t>79</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r>
              <a:rPr lang="zh-CN" altLang="en-US"/>
              <a:t>（</a:t>
            </a:r>
            <a:r>
              <a:rPr lang="en-US" altLang="zh-CN"/>
              <a:t>3</a:t>
            </a:r>
            <a:r>
              <a:rPr lang="zh-CN" altLang="en-US"/>
              <a:t>）否则就不用设计控制器了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a:ln/>
        </p:spPr>
        <p:txBody>
          <a:bodyPr/>
          <a:lstStyle/>
          <a:p>
            <a:pPr eaLnBrk="1" hangingPunct="1"/>
            <a:r>
              <a:rPr lang="zh-CN" altLang="en-US"/>
              <a:t>为什么要转置？</a:t>
            </a:r>
          </a:p>
        </p:txBody>
      </p:sp>
      <p:sp>
        <p:nvSpPr>
          <p:cNvPr id="131076" name="灯片编号占位符 3"/>
          <p:cNvSpPr>
            <a:spLocks noGrp="1"/>
          </p:cNvSpPr>
          <p:nvPr>
            <p:ph type="sldNum" sz="quarter" idx="5"/>
          </p:nvPr>
        </p:nvSpPr>
        <p:spPr>
          <a:noFill/>
        </p:spPr>
        <p:txBody>
          <a:bodyPr/>
          <a:lstStyle/>
          <a:p>
            <a:fld id="{2F17BDCF-9977-4DB4-8073-44E419684EE1}" type="slidenum">
              <a:rPr lang="en-US" altLang="zh-CN" smtClean="0"/>
              <a:pPr/>
              <a:t>86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83BA7CB-F64A-485D-A4A2-ED17E78BC85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A8503D5-C11A-4631-8FE6-5E0AEE7E7FA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4AE30A-DC34-4472-A468-DB749370195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E155E1A-76D1-4555-873A-061EBB9DF42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69E0EE-344A-4E48-BEF4-D079E0EAF78A}"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1F7319E-7A79-411F-9AD8-DAFF0282A81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DCA2753-9945-4D6D-8D62-ADB46F7A187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01C7395-88AF-4678-8B0D-092BB2C0949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971609F-BF75-4CBC-9A35-A18E487C530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A6FE6E-1158-407F-89A8-16F0D4F82E4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F7AF188-9CC7-4ACC-BAB9-FD799B9DD96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366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ffectLs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ffectLs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ffectLst/>
              </a:defRPr>
            </a:lvl1pPr>
          </a:lstStyle>
          <a:p>
            <a:pPr>
              <a:defRPr/>
            </a:pPr>
            <a:fld id="{B9EE9C1E-77F3-42C0-AB70-AA1F75DC85F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0.emf"/><Relationship Id="rId4" Type="http://schemas.openxmlformats.org/officeDocument/2006/relationships/oleObject" Target="../embeddings/oleObject8.bin"/></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245.bin"/><Relationship Id="rId13" Type="http://schemas.openxmlformats.org/officeDocument/2006/relationships/image" Target="../media/image247.emf"/><Relationship Id="rId18" Type="http://schemas.openxmlformats.org/officeDocument/2006/relationships/oleObject" Target="../embeddings/oleObject250.bin"/><Relationship Id="rId26" Type="http://schemas.openxmlformats.org/officeDocument/2006/relationships/oleObject" Target="../embeddings/oleObject254.bin"/><Relationship Id="rId3" Type="http://schemas.openxmlformats.org/officeDocument/2006/relationships/image" Target="../media/image2.jpeg"/><Relationship Id="rId21" Type="http://schemas.openxmlformats.org/officeDocument/2006/relationships/image" Target="../media/image251.emf"/><Relationship Id="rId7" Type="http://schemas.openxmlformats.org/officeDocument/2006/relationships/image" Target="../media/image244.emf"/><Relationship Id="rId12" Type="http://schemas.openxmlformats.org/officeDocument/2006/relationships/oleObject" Target="../embeddings/oleObject247.bin"/><Relationship Id="rId17" Type="http://schemas.openxmlformats.org/officeDocument/2006/relationships/image" Target="../media/image249.emf"/><Relationship Id="rId25" Type="http://schemas.openxmlformats.org/officeDocument/2006/relationships/image" Target="../media/image253.emf"/><Relationship Id="rId2" Type="http://schemas.openxmlformats.org/officeDocument/2006/relationships/slideLayout" Target="../slideLayouts/slideLayout7.xml"/><Relationship Id="rId16" Type="http://schemas.openxmlformats.org/officeDocument/2006/relationships/oleObject" Target="../embeddings/oleObject249.bin"/><Relationship Id="rId20" Type="http://schemas.openxmlformats.org/officeDocument/2006/relationships/oleObject" Target="../embeddings/oleObject251.bin"/><Relationship Id="rId29" Type="http://schemas.openxmlformats.org/officeDocument/2006/relationships/image" Target="../media/image255.emf"/><Relationship Id="rId1" Type="http://schemas.openxmlformats.org/officeDocument/2006/relationships/vmlDrawing" Target="../drawings/vmlDrawing93.vml"/><Relationship Id="rId6" Type="http://schemas.openxmlformats.org/officeDocument/2006/relationships/oleObject" Target="../embeddings/oleObject244.bin"/><Relationship Id="rId11" Type="http://schemas.openxmlformats.org/officeDocument/2006/relationships/image" Target="../media/image246.emf"/><Relationship Id="rId24" Type="http://schemas.openxmlformats.org/officeDocument/2006/relationships/oleObject" Target="../embeddings/oleObject253.bin"/><Relationship Id="rId5" Type="http://schemas.openxmlformats.org/officeDocument/2006/relationships/image" Target="../media/image243.emf"/><Relationship Id="rId15" Type="http://schemas.openxmlformats.org/officeDocument/2006/relationships/image" Target="../media/image248.emf"/><Relationship Id="rId23" Type="http://schemas.openxmlformats.org/officeDocument/2006/relationships/image" Target="../media/image252.emf"/><Relationship Id="rId28" Type="http://schemas.openxmlformats.org/officeDocument/2006/relationships/oleObject" Target="../embeddings/oleObject255.bin"/><Relationship Id="rId10" Type="http://schemas.openxmlformats.org/officeDocument/2006/relationships/oleObject" Target="../embeddings/oleObject246.bin"/><Relationship Id="rId19" Type="http://schemas.openxmlformats.org/officeDocument/2006/relationships/image" Target="../media/image250.emf"/><Relationship Id="rId4" Type="http://schemas.openxmlformats.org/officeDocument/2006/relationships/oleObject" Target="../embeddings/oleObject243.bin"/><Relationship Id="rId9" Type="http://schemas.openxmlformats.org/officeDocument/2006/relationships/image" Target="../media/image245.emf"/><Relationship Id="rId14" Type="http://schemas.openxmlformats.org/officeDocument/2006/relationships/oleObject" Target="../embeddings/oleObject248.bin"/><Relationship Id="rId22" Type="http://schemas.openxmlformats.org/officeDocument/2006/relationships/oleObject" Target="../embeddings/oleObject252.bin"/><Relationship Id="rId27" Type="http://schemas.openxmlformats.org/officeDocument/2006/relationships/image" Target="../media/image254.emf"/></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258.bin"/><Relationship Id="rId3" Type="http://schemas.openxmlformats.org/officeDocument/2006/relationships/image" Target="../media/image2.jpeg"/><Relationship Id="rId7" Type="http://schemas.openxmlformats.org/officeDocument/2006/relationships/image" Target="../media/image257.emf"/><Relationship Id="rId2" Type="http://schemas.openxmlformats.org/officeDocument/2006/relationships/slideLayout" Target="../slideLayouts/slideLayout7.xml"/><Relationship Id="rId1" Type="http://schemas.openxmlformats.org/officeDocument/2006/relationships/vmlDrawing" Target="../drawings/vmlDrawing94.vml"/><Relationship Id="rId6" Type="http://schemas.openxmlformats.org/officeDocument/2006/relationships/oleObject" Target="../embeddings/oleObject257.bin"/><Relationship Id="rId11" Type="http://schemas.openxmlformats.org/officeDocument/2006/relationships/image" Target="../media/image259.emf"/><Relationship Id="rId5" Type="http://schemas.openxmlformats.org/officeDocument/2006/relationships/image" Target="../media/image256.emf"/><Relationship Id="rId10" Type="http://schemas.openxmlformats.org/officeDocument/2006/relationships/oleObject" Target="../embeddings/oleObject259.bin"/><Relationship Id="rId4" Type="http://schemas.openxmlformats.org/officeDocument/2006/relationships/oleObject" Target="../embeddings/oleObject256.bin"/><Relationship Id="rId9" Type="http://schemas.openxmlformats.org/officeDocument/2006/relationships/image" Target="../media/image258.emf"/></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61.emf"/><Relationship Id="rId2" Type="http://schemas.openxmlformats.org/officeDocument/2006/relationships/slideLayout" Target="../slideLayouts/slideLayout7.xml"/><Relationship Id="rId1" Type="http://schemas.openxmlformats.org/officeDocument/2006/relationships/vmlDrawing" Target="../drawings/vmlDrawing95.vml"/><Relationship Id="rId6" Type="http://schemas.openxmlformats.org/officeDocument/2006/relationships/oleObject" Target="../embeddings/oleObject261.bin"/><Relationship Id="rId5" Type="http://schemas.openxmlformats.org/officeDocument/2006/relationships/image" Target="../media/image260.emf"/><Relationship Id="rId4" Type="http://schemas.openxmlformats.org/officeDocument/2006/relationships/oleObject" Target="../embeddings/oleObject260.bin"/></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264.bin"/><Relationship Id="rId3" Type="http://schemas.openxmlformats.org/officeDocument/2006/relationships/image" Target="../media/image2.jpeg"/><Relationship Id="rId7" Type="http://schemas.openxmlformats.org/officeDocument/2006/relationships/image" Target="../media/image263.emf"/><Relationship Id="rId2" Type="http://schemas.openxmlformats.org/officeDocument/2006/relationships/slideLayout" Target="../slideLayouts/slideLayout7.xml"/><Relationship Id="rId1" Type="http://schemas.openxmlformats.org/officeDocument/2006/relationships/vmlDrawing" Target="../drawings/vmlDrawing96.vml"/><Relationship Id="rId6" Type="http://schemas.openxmlformats.org/officeDocument/2006/relationships/oleObject" Target="../embeddings/oleObject263.bin"/><Relationship Id="rId11" Type="http://schemas.openxmlformats.org/officeDocument/2006/relationships/image" Target="../media/image265.emf"/><Relationship Id="rId5" Type="http://schemas.openxmlformats.org/officeDocument/2006/relationships/image" Target="../media/image262.emf"/><Relationship Id="rId10" Type="http://schemas.openxmlformats.org/officeDocument/2006/relationships/oleObject" Target="../embeddings/oleObject265.bin"/><Relationship Id="rId4" Type="http://schemas.openxmlformats.org/officeDocument/2006/relationships/oleObject" Target="../embeddings/oleObject262.bin"/><Relationship Id="rId9" Type="http://schemas.openxmlformats.org/officeDocument/2006/relationships/image" Target="../media/image264.emf"/></Relationships>
</file>

<file path=ppt/slides/_rels/slide104.xml.rels><?xml version="1.0" encoding="UTF-8" standalone="yes"?>
<Relationships xmlns="http://schemas.openxmlformats.org/package/2006/relationships"><Relationship Id="rId8" Type="http://schemas.openxmlformats.org/officeDocument/2006/relationships/oleObject" Target="../embeddings/oleObject268.bin"/><Relationship Id="rId13" Type="http://schemas.openxmlformats.org/officeDocument/2006/relationships/image" Target="../media/image270.emf"/><Relationship Id="rId3" Type="http://schemas.openxmlformats.org/officeDocument/2006/relationships/image" Target="../media/image2.jpeg"/><Relationship Id="rId7" Type="http://schemas.openxmlformats.org/officeDocument/2006/relationships/image" Target="../media/image267.emf"/><Relationship Id="rId12" Type="http://schemas.openxmlformats.org/officeDocument/2006/relationships/oleObject" Target="../embeddings/oleObject270.bin"/><Relationship Id="rId2" Type="http://schemas.openxmlformats.org/officeDocument/2006/relationships/slideLayout" Target="../slideLayouts/slideLayout7.xml"/><Relationship Id="rId1" Type="http://schemas.openxmlformats.org/officeDocument/2006/relationships/vmlDrawing" Target="../drawings/vmlDrawing97.vml"/><Relationship Id="rId6" Type="http://schemas.openxmlformats.org/officeDocument/2006/relationships/oleObject" Target="../embeddings/oleObject267.bin"/><Relationship Id="rId11" Type="http://schemas.openxmlformats.org/officeDocument/2006/relationships/image" Target="../media/image269.emf"/><Relationship Id="rId5" Type="http://schemas.openxmlformats.org/officeDocument/2006/relationships/image" Target="../media/image266.emf"/><Relationship Id="rId10" Type="http://schemas.openxmlformats.org/officeDocument/2006/relationships/oleObject" Target="../embeddings/oleObject269.bin"/><Relationship Id="rId4" Type="http://schemas.openxmlformats.org/officeDocument/2006/relationships/oleObject" Target="../embeddings/oleObject266.bin"/><Relationship Id="rId9" Type="http://schemas.openxmlformats.org/officeDocument/2006/relationships/image" Target="../media/image268.emf"/></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273.bin"/><Relationship Id="rId3" Type="http://schemas.openxmlformats.org/officeDocument/2006/relationships/image" Target="../media/image2.jpeg"/><Relationship Id="rId7" Type="http://schemas.openxmlformats.org/officeDocument/2006/relationships/image" Target="../media/image272.emf"/><Relationship Id="rId2" Type="http://schemas.openxmlformats.org/officeDocument/2006/relationships/slideLayout" Target="../slideLayouts/slideLayout7.xml"/><Relationship Id="rId1" Type="http://schemas.openxmlformats.org/officeDocument/2006/relationships/vmlDrawing" Target="../drawings/vmlDrawing98.vml"/><Relationship Id="rId6" Type="http://schemas.openxmlformats.org/officeDocument/2006/relationships/oleObject" Target="../embeddings/oleObject272.bin"/><Relationship Id="rId5" Type="http://schemas.openxmlformats.org/officeDocument/2006/relationships/image" Target="../media/image271.emf"/><Relationship Id="rId4" Type="http://schemas.openxmlformats.org/officeDocument/2006/relationships/oleObject" Target="../embeddings/oleObject271.bin"/><Relationship Id="rId9" Type="http://schemas.openxmlformats.org/officeDocument/2006/relationships/image" Target="../media/image273.emf"/></Relationships>
</file>

<file path=ppt/slides/_rels/slide10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75.emf"/><Relationship Id="rId2" Type="http://schemas.openxmlformats.org/officeDocument/2006/relationships/slideLayout" Target="../slideLayouts/slideLayout7.xml"/><Relationship Id="rId1" Type="http://schemas.openxmlformats.org/officeDocument/2006/relationships/vmlDrawing" Target="../drawings/vmlDrawing99.vml"/><Relationship Id="rId6" Type="http://schemas.openxmlformats.org/officeDocument/2006/relationships/oleObject" Target="../embeddings/oleObject275.bin"/><Relationship Id="rId5" Type="http://schemas.openxmlformats.org/officeDocument/2006/relationships/image" Target="../media/image274.emf"/><Relationship Id="rId4" Type="http://schemas.openxmlformats.org/officeDocument/2006/relationships/oleObject" Target="../embeddings/oleObject274.bin"/></Relationships>
</file>

<file path=ppt/slides/_rels/slide10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100.vml"/><Relationship Id="rId5" Type="http://schemas.openxmlformats.org/officeDocument/2006/relationships/image" Target="../media/image276.emf"/><Relationship Id="rId4" Type="http://schemas.openxmlformats.org/officeDocument/2006/relationships/oleObject" Target="../embeddings/oleObject276.bin"/></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6.emf"/><Relationship Id="rId3" Type="http://schemas.openxmlformats.org/officeDocument/2006/relationships/image" Target="../media/image2.jpeg"/><Relationship Id="rId7" Type="http://schemas.openxmlformats.org/officeDocument/2006/relationships/image" Target="../media/image13.emf"/><Relationship Id="rId12" Type="http://schemas.openxmlformats.org/officeDocument/2006/relationships/oleObject" Target="../embeddings/oleObject14.bin"/><Relationship Id="rId17" Type="http://schemas.openxmlformats.org/officeDocument/2006/relationships/image" Target="../media/image18.emf"/><Relationship Id="rId2" Type="http://schemas.openxmlformats.org/officeDocument/2006/relationships/slideLayout" Target="../slideLayouts/slideLayout7.xml"/><Relationship Id="rId16" Type="http://schemas.openxmlformats.org/officeDocument/2006/relationships/oleObject" Target="../embeddings/oleObject16.bin"/><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7.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4.emf"/><Relationship Id="rId14" Type="http://schemas.openxmlformats.org/officeDocument/2006/relationships/oleObject" Target="../embeddings/oleObject15.bin"/></Relationships>
</file>

<file path=ppt/slides/_rels/slide1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78.emf"/><Relationship Id="rId2" Type="http://schemas.openxmlformats.org/officeDocument/2006/relationships/slideLayout" Target="../slideLayouts/slideLayout7.xml"/><Relationship Id="rId1" Type="http://schemas.openxmlformats.org/officeDocument/2006/relationships/vmlDrawing" Target="../drawings/vmlDrawing101.vml"/><Relationship Id="rId6" Type="http://schemas.openxmlformats.org/officeDocument/2006/relationships/oleObject" Target="../embeddings/oleObject278.bin"/><Relationship Id="rId5" Type="http://schemas.openxmlformats.org/officeDocument/2006/relationships/image" Target="../media/image277.emf"/><Relationship Id="rId4" Type="http://schemas.openxmlformats.org/officeDocument/2006/relationships/oleObject" Target="../embeddings/oleObject277.bin"/></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281.bin"/><Relationship Id="rId3" Type="http://schemas.openxmlformats.org/officeDocument/2006/relationships/image" Target="../media/image2.jpeg"/><Relationship Id="rId7" Type="http://schemas.openxmlformats.org/officeDocument/2006/relationships/image" Target="../media/image280.emf"/><Relationship Id="rId2" Type="http://schemas.openxmlformats.org/officeDocument/2006/relationships/slideLayout" Target="../slideLayouts/slideLayout7.xml"/><Relationship Id="rId1" Type="http://schemas.openxmlformats.org/officeDocument/2006/relationships/vmlDrawing" Target="../drawings/vmlDrawing102.vml"/><Relationship Id="rId6" Type="http://schemas.openxmlformats.org/officeDocument/2006/relationships/oleObject" Target="../embeddings/oleObject280.bin"/><Relationship Id="rId5" Type="http://schemas.openxmlformats.org/officeDocument/2006/relationships/image" Target="../media/image279.emf"/><Relationship Id="rId4" Type="http://schemas.openxmlformats.org/officeDocument/2006/relationships/oleObject" Target="../embeddings/oleObject279.bin"/><Relationship Id="rId9" Type="http://schemas.openxmlformats.org/officeDocument/2006/relationships/image" Target="../media/image281.emf"/></Relationships>
</file>

<file path=ppt/slides/_rels/slide114.xml.rels><?xml version="1.0" encoding="UTF-8" standalone="yes"?>
<Relationships xmlns="http://schemas.openxmlformats.org/package/2006/relationships"><Relationship Id="rId8" Type="http://schemas.openxmlformats.org/officeDocument/2006/relationships/oleObject" Target="../embeddings/oleObject284.bin"/><Relationship Id="rId13" Type="http://schemas.openxmlformats.org/officeDocument/2006/relationships/image" Target="../media/image286.emf"/><Relationship Id="rId3" Type="http://schemas.openxmlformats.org/officeDocument/2006/relationships/image" Target="../media/image2.jpeg"/><Relationship Id="rId7" Type="http://schemas.openxmlformats.org/officeDocument/2006/relationships/image" Target="../media/image283.emf"/><Relationship Id="rId12" Type="http://schemas.openxmlformats.org/officeDocument/2006/relationships/oleObject" Target="../embeddings/oleObject286.bin"/><Relationship Id="rId2" Type="http://schemas.openxmlformats.org/officeDocument/2006/relationships/slideLayout" Target="../slideLayouts/slideLayout7.xml"/><Relationship Id="rId1" Type="http://schemas.openxmlformats.org/officeDocument/2006/relationships/vmlDrawing" Target="../drawings/vmlDrawing103.vml"/><Relationship Id="rId6" Type="http://schemas.openxmlformats.org/officeDocument/2006/relationships/oleObject" Target="../embeddings/oleObject283.bin"/><Relationship Id="rId11" Type="http://schemas.openxmlformats.org/officeDocument/2006/relationships/image" Target="../media/image285.emf"/><Relationship Id="rId5" Type="http://schemas.openxmlformats.org/officeDocument/2006/relationships/image" Target="../media/image282.emf"/><Relationship Id="rId15" Type="http://schemas.openxmlformats.org/officeDocument/2006/relationships/image" Target="../media/image287.emf"/><Relationship Id="rId10" Type="http://schemas.openxmlformats.org/officeDocument/2006/relationships/oleObject" Target="../embeddings/oleObject285.bin"/><Relationship Id="rId4" Type="http://schemas.openxmlformats.org/officeDocument/2006/relationships/oleObject" Target="../embeddings/oleObject282.bin"/><Relationship Id="rId9" Type="http://schemas.openxmlformats.org/officeDocument/2006/relationships/image" Target="../media/image284.emf"/><Relationship Id="rId14" Type="http://schemas.openxmlformats.org/officeDocument/2006/relationships/oleObject" Target="../embeddings/oleObject287.bin"/></Relationships>
</file>

<file path=ppt/slides/_rels/slide11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89.emf"/><Relationship Id="rId2" Type="http://schemas.openxmlformats.org/officeDocument/2006/relationships/slideLayout" Target="../slideLayouts/slideLayout7.xml"/><Relationship Id="rId1" Type="http://schemas.openxmlformats.org/officeDocument/2006/relationships/vmlDrawing" Target="../drawings/vmlDrawing104.vml"/><Relationship Id="rId6" Type="http://schemas.openxmlformats.org/officeDocument/2006/relationships/oleObject" Target="../embeddings/oleObject289.bin"/><Relationship Id="rId5" Type="http://schemas.openxmlformats.org/officeDocument/2006/relationships/image" Target="../media/image288.emf"/><Relationship Id="rId4" Type="http://schemas.openxmlformats.org/officeDocument/2006/relationships/oleObject" Target="../embeddings/oleObject288.bin"/></Relationships>
</file>

<file path=ppt/slides/_rels/slide11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91.emf"/><Relationship Id="rId2" Type="http://schemas.openxmlformats.org/officeDocument/2006/relationships/slideLayout" Target="../slideLayouts/slideLayout7.xml"/><Relationship Id="rId1" Type="http://schemas.openxmlformats.org/officeDocument/2006/relationships/vmlDrawing" Target="../drawings/vmlDrawing105.vml"/><Relationship Id="rId6" Type="http://schemas.openxmlformats.org/officeDocument/2006/relationships/oleObject" Target="../embeddings/oleObject291.bin"/><Relationship Id="rId5" Type="http://schemas.openxmlformats.org/officeDocument/2006/relationships/image" Target="../media/image290.emf"/><Relationship Id="rId4" Type="http://schemas.openxmlformats.org/officeDocument/2006/relationships/oleObject" Target="../embeddings/oleObject290.bin"/></Relationships>
</file>

<file path=ppt/slides/_rels/slide11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93.emf"/><Relationship Id="rId2" Type="http://schemas.openxmlformats.org/officeDocument/2006/relationships/slideLayout" Target="../slideLayouts/slideLayout7.xml"/><Relationship Id="rId1" Type="http://schemas.openxmlformats.org/officeDocument/2006/relationships/vmlDrawing" Target="../drawings/vmlDrawing106.vml"/><Relationship Id="rId6" Type="http://schemas.openxmlformats.org/officeDocument/2006/relationships/oleObject" Target="../embeddings/oleObject293.bin"/><Relationship Id="rId5" Type="http://schemas.openxmlformats.org/officeDocument/2006/relationships/image" Target="../media/image292.emf"/><Relationship Id="rId4" Type="http://schemas.openxmlformats.org/officeDocument/2006/relationships/oleObject" Target="../embeddings/oleObject292.bin"/></Relationships>
</file>

<file path=ppt/slides/_rels/slide118.xml.rels><?xml version="1.0" encoding="UTF-8" standalone="yes"?>
<Relationships xmlns="http://schemas.openxmlformats.org/package/2006/relationships"><Relationship Id="rId3" Type="http://schemas.openxmlformats.org/officeDocument/2006/relationships/image" Target="../media/image29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3.emf"/><Relationship Id="rId3" Type="http://schemas.openxmlformats.org/officeDocument/2006/relationships/image" Target="../media/image2.jpeg"/><Relationship Id="rId7" Type="http://schemas.openxmlformats.org/officeDocument/2006/relationships/image" Target="../media/image20.emf"/><Relationship Id="rId12"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image" Target="../media/image22.emf"/><Relationship Id="rId5" Type="http://schemas.openxmlformats.org/officeDocument/2006/relationships/image" Target="../media/image19.e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1.emf"/></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296.bin"/><Relationship Id="rId3" Type="http://schemas.openxmlformats.org/officeDocument/2006/relationships/image" Target="../media/image2.jpeg"/><Relationship Id="rId7" Type="http://schemas.openxmlformats.org/officeDocument/2006/relationships/image" Target="../media/image296.wmf"/><Relationship Id="rId2" Type="http://schemas.openxmlformats.org/officeDocument/2006/relationships/slideLayout" Target="../slideLayouts/slideLayout7.xml"/><Relationship Id="rId1" Type="http://schemas.openxmlformats.org/officeDocument/2006/relationships/vmlDrawing" Target="../drawings/vmlDrawing107.vml"/><Relationship Id="rId6" Type="http://schemas.openxmlformats.org/officeDocument/2006/relationships/oleObject" Target="../embeddings/oleObject295.bin"/><Relationship Id="rId11" Type="http://schemas.openxmlformats.org/officeDocument/2006/relationships/image" Target="../media/image298.wmf"/><Relationship Id="rId5" Type="http://schemas.openxmlformats.org/officeDocument/2006/relationships/image" Target="../media/image295.wmf"/><Relationship Id="rId10" Type="http://schemas.openxmlformats.org/officeDocument/2006/relationships/oleObject" Target="../embeddings/oleObject297.bin"/><Relationship Id="rId4" Type="http://schemas.openxmlformats.org/officeDocument/2006/relationships/oleObject" Target="../embeddings/oleObject294.bin"/><Relationship Id="rId9" Type="http://schemas.openxmlformats.org/officeDocument/2006/relationships/image" Target="../media/image297.wmf"/></Relationships>
</file>

<file path=ppt/slides/_rels/slide1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108.vml"/><Relationship Id="rId5" Type="http://schemas.openxmlformats.org/officeDocument/2006/relationships/image" Target="../media/image299.wmf"/><Relationship Id="rId4" Type="http://schemas.openxmlformats.org/officeDocument/2006/relationships/oleObject" Target="../embeddings/oleObject298.bin"/></Relationships>
</file>

<file path=ppt/slides/_rels/slide122.xml.rels><?xml version="1.0" encoding="UTF-8" standalone="yes"?>
<Relationships xmlns="http://schemas.openxmlformats.org/package/2006/relationships"><Relationship Id="rId8" Type="http://schemas.openxmlformats.org/officeDocument/2006/relationships/oleObject" Target="../embeddings/oleObject301.bin"/><Relationship Id="rId3" Type="http://schemas.openxmlformats.org/officeDocument/2006/relationships/image" Target="../media/image2.jpeg"/><Relationship Id="rId7" Type="http://schemas.openxmlformats.org/officeDocument/2006/relationships/image" Target="../media/image301.wmf"/><Relationship Id="rId2" Type="http://schemas.openxmlformats.org/officeDocument/2006/relationships/slideLayout" Target="../slideLayouts/slideLayout7.xml"/><Relationship Id="rId1" Type="http://schemas.openxmlformats.org/officeDocument/2006/relationships/vmlDrawing" Target="../drawings/vmlDrawing109.vml"/><Relationship Id="rId6" Type="http://schemas.openxmlformats.org/officeDocument/2006/relationships/oleObject" Target="../embeddings/oleObject300.bin"/><Relationship Id="rId5" Type="http://schemas.openxmlformats.org/officeDocument/2006/relationships/image" Target="../media/image300.wmf"/><Relationship Id="rId4" Type="http://schemas.openxmlformats.org/officeDocument/2006/relationships/oleObject" Target="../embeddings/oleObject299.bin"/><Relationship Id="rId9" Type="http://schemas.openxmlformats.org/officeDocument/2006/relationships/image" Target="../media/image302.wmf"/></Relationships>
</file>

<file path=ppt/slides/_rels/slide123.xml.rels><?xml version="1.0" encoding="UTF-8" standalone="yes"?>
<Relationships xmlns="http://schemas.openxmlformats.org/package/2006/relationships"><Relationship Id="rId8" Type="http://schemas.openxmlformats.org/officeDocument/2006/relationships/oleObject" Target="../embeddings/oleObject304.bin"/><Relationship Id="rId13" Type="http://schemas.openxmlformats.org/officeDocument/2006/relationships/oleObject" Target="../embeddings/oleObject307.bin"/><Relationship Id="rId3" Type="http://schemas.openxmlformats.org/officeDocument/2006/relationships/image" Target="../media/image2.jpeg"/><Relationship Id="rId7" Type="http://schemas.openxmlformats.org/officeDocument/2006/relationships/image" Target="../media/image303.wmf"/><Relationship Id="rId12" Type="http://schemas.openxmlformats.org/officeDocument/2006/relationships/oleObject" Target="../embeddings/oleObject306.bin"/><Relationship Id="rId2" Type="http://schemas.openxmlformats.org/officeDocument/2006/relationships/slideLayout" Target="../slideLayouts/slideLayout7.xml"/><Relationship Id="rId1" Type="http://schemas.openxmlformats.org/officeDocument/2006/relationships/vmlDrawing" Target="../drawings/vmlDrawing110.vml"/><Relationship Id="rId6" Type="http://schemas.openxmlformats.org/officeDocument/2006/relationships/oleObject" Target="../embeddings/oleObject303.bin"/><Relationship Id="rId11" Type="http://schemas.openxmlformats.org/officeDocument/2006/relationships/image" Target="../media/image297.wmf"/><Relationship Id="rId5" Type="http://schemas.openxmlformats.org/officeDocument/2006/relationships/image" Target="../media/image295.wmf"/><Relationship Id="rId10" Type="http://schemas.openxmlformats.org/officeDocument/2006/relationships/oleObject" Target="../embeddings/oleObject305.bin"/><Relationship Id="rId4" Type="http://schemas.openxmlformats.org/officeDocument/2006/relationships/oleObject" Target="../embeddings/oleObject302.bin"/><Relationship Id="rId9" Type="http://schemas.openxmlformats.org/officeDocument/2006/relationships/image" Target="../media/image296.wmf"/><Relationship Id="rId14" Type="http://schemas.openxmlformats.org/officeDocument/2006/relationships/oleObject" Target="../embeddings/oleObject308.bin"/></Relationships>
</file>

<file path=ppt/slides/_rels/slide1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8.emf"/><Relationship Id="rId3" Type="http://schemas.openxmlformats.org/officeDocument/2006/relationships/image" Target="../media/image2.jpeg"/><Relationship Id="rId7" Type="http://schemas.openxmlformats.org/officeDocument/2006/relationships/image" Target="../media/image25.emf"/><Relationship Id="rId12"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image" Target="../media/image27.emf"/><Relationship Id="rId5" Type="http://schemas.openxmlformats.org/officeDocument/2006/relationships/image" Target="../media/image24.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6.emf"/></Relationships>
</file>

<file path=ppt/slides/_rels/slide1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jpeg"/><Relationship Id="rId7" Type="http://schemas.openxmlformats.org/officeDocument/2006/relationships/oleObject" Target="../embeddings/oleObject28.bin"/><Relationship Id="rId12" Type="http://schemas.openxmlformats.org/officeDocument/2006/relationships/image" Target="../media/image32.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3.emf"/><Relationship Id="rId11" Type="http://schemas.openxmlformats.org/officeDocument/2006/relationships/oleObject" Target="../embeddings/oleObject30.bin"/><Relationship Id="rId5" Type="http://schemas.openxmlformats.org/officeDocument/2006/relationships/image" Target="../media/image29.emf"/><Relationship Id="rId10" Type="http://schemas.openxmlformats.org/officeDocument/2006/relationships/image" Target="../media/image31.emf"/><Relationship Id="rId4" Type="http://schemas.openxmlformats.org/officeDocument/2006/relationships/oleObject" Target="../embeddings/oleObject27.bin"/><Relationship Id="rId9" Type="http://schemas.openxmlformats.org/officeDocument/2006/relationships/oleObject" Target="../embeddings/oleObject2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2.jpeg"/><Relationship Id="rId7" Type="http://schemas.openxmlformats.org/officeDocument/2006/relationships/image" Target="../media/image35.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2.bin"/><Relationship Id="rId5" Type="http://schemas.openxmlformats.org/officeDocument/2006/relationships/image" Target="../media/image34.emf"/><Relationship Id="rId4" Type="http://schemas.openxmlformats.org/officeDocument/2006/relationships/oleObject" Target="../embeddings/oleObject31.bin"/><Relationship Id="rId9" Type="http://schemas.openxmlformats.org/officeDocument/2006/relationships/image" Target="../media/image36.emf"/></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7.emf"/><Relationship Id="rId5" Type="http://schemas.openxmlformats.org/officeDocument/2006/relationships/oleObject" Target="../embeddings/oleObject34.bin"/><Relationship Id="rId4" Type="http://schemas.openxmlformats.org/officeDocument/2006/relationships/image" Target="../media/image38.emf"/></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0.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6.bin"/><Relationship Id="rId5" Type="http://schemas.openxmlformats.org/officeDocument/2006/relationships/image" Target="../media/image39.emf"/><Relationship Id="rId4" Type="http://schemas.openxmlformats.org/officeDocument/2006/relationships/oleObject" Target="../embeddings/oleObject35.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5.emf"/><Relationship Id="rId3" Type="http://schemas.openxmlformats.org/officeDocument/2006/relationships/image" Target="../media/image2.jpeg"/><Relationship Id="rId7" Type="http://schemas.openxmlformats.org/officeDocument/2006/relationships/image" Target="../media/image42.emf"/><Relationship Id="rId12"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38.bin"/><Relationship Id="rId11" Type="http://schemas.openxmlformats.org/officeDocument/2006/relationships/image" Target="../media/image44.emf"/><Relationship Id="rId5" Type="http://schemas.openxmlformats.org/officeDocument/2006/relationships/image" Target="../media/image41.e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3.emf"/></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7.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3.bin"/><Relationship Id="rId5" Type="http://schemas.openxmlformats.org/officeDocument/2006/relationships/image" Target="../media/image46.emf"/><Relationship Id="rId4" Type="http://schemas.openxmlformats.org/officeDocument/2006/relationships/oleObject" Target="../embeddings/oleObject42.bin"/></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9.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5.bin"/><Relationship Id="rId5" Type="http://schemas.openxmlformats.org/officeDocument/2006/relationships/image" Target="../media/image48.emf"/><Relationship Id="rId4" Type="http://schemas.openxmlformats.org/officeDocument/2006/relationships/oleObject" Target="../embeddings/oleObject44.bin"/></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7.bin"/><Relationship Id="rId5" Type="http://schemas.openxmlformats.org/officeDocument/2006/relationships/image" Target="../media/image50.wmf"/><Relationship Id="rId4" Type="http://schemas.openxmlformats.org/officeDocument/2006/relationships/oleObject" Target="../embeddings/oleObject46.bin"/></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9.bin"/><Relationship Id="rId5" Type="http://schemas.openxmlformats.org/officeDocument/2006/relationships/image" Target="../media/image52.wmf"/><Relationship Id="rId4" Type="http://schemas.openxmlformats.org/officeDocument/2006/relationships/oleObject" Target="../embeddings/oleObject48.bin"/></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54.wmf"/><Relationship Id="rId4" Type="http://schemas.openxmlformats.org/officeDocument/2006/relationships/oleObject" Target="../embeddings/oleObject50.bin"/></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55.wmf"/><Relationship Id="rId4" Type="http://schemas.openxmlformats.org/officeDocument/2006/relationships/oleObject" Target="../embeddings/oleObject51.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image" Target="../media/image2.jpeg"/><Relationship Id="rId7"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3.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8.wmf"/></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1.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57.bin"/><Relationship Id="rId5" Type="http://schemas.openxmlformats.org/officeDocument/2006/relationships/image" Target="../media/image60.wmf"/><Relationship Id="rId4" Type="http://schemas.openxmlformats.org/officeDocument/2006/relationships/oleObject" Target="../embeddings/oleObject56.bin"/></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62.wmf"/><Relationship Id="rId4" Type="http://schemas.openxmlformats.org/officeDocument/2006/relationships/oleObject" Target="../embeddings/oleObject58.bin"/></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4.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60.bin"/><Relationship Id="rId5" Type="http://schemas.openxmlformats.org/officeDocument/2006/relationships/image" Target="../media/image63.wmf"/><Relationship Id="rId4" Type="http://schemas.openxmlformats.org/officeDocument/2006/relationships/oleObject" Target="../embeddings/oleObject59.bin"/></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6.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62.bin"/><Relationship Id="rId5" Type="http://schemas.openxmlformats.org/officeDocument/2006/relationships/image" Target="../media/image65.emf"/><Relationship Id="rId4" Type="http://schemas.openxmlformats.org/officeDocument/2006/relationships/oleObject" Target="../embeddings/oleObject61.bin"/></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image" Target="../media/image2.jpeg"/><Relationship Id="rId7" Type="http://schemas.openxmlformats.org/officeDocument/2006/relationships/image" Target="../media/image68.e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64.bin"/><Relationship Id="rId5" Type="http://schemas.openxmlformats.org/officeDocument/2006/relationships/image" Target="../media/image67.emf"/><Relationship Id="rId4" Type="http://schemas.openxmlformats.org/officeDocument/2006/relationships/oleObject" Target="../embeddings/oleObject63.bin"/><Relationship Id="rId9" Type="http://schemas.openxmlformats.org/officeDocument/2006/relationships/image" Target="../media/image69.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2.jpeg"/><Relationship Id="rId7" Type="http://schemas.openxmlformats.org/officeDocument/2006/relationships/image" Target="../media/image71.e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67.bin"/><Relationship Id="rId5" Type="http://schemas.openxmlformats.org/officeDocument/2006/relationships/image" Target="../media/image70.emf"/><Relationship Id="rId4" Type="http://schemas.openxmlformats.org/officeDocument/2006/relationships/oleObject" Target="../embeddings/oleObject66.bin"/><Relationship Id="rId9" Type="http://schemas.openxmlformats.org/officeDocument/2006/relationships/image" Target="../media/image72.emf"/></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73.emf"/><Relationship Id="rId4" Type="http://schemas.openxmlformats.org/officeDocument/2006/relationships/oleObject" Target="../embeddings/oleObject69.bin"/></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5.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71.bin"/><Relationship Id="rId5" Type="http://schemas.openxmlformats.org/officeDocument/2006/relationships/image" Target="../media/image74.emf"/><Relationship Id="rId4" Type="http://schemas.openxmlformats.org/officeDocument/2006/relationships/oleObject" Target="../embeddings/oleObject70.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2.jpeg"/><Relationship Id="rId7" Type="http://schemas.openxmlformats.org/officeDocument/2006/relationships/image" Target="../media/image77.e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73.bin"/><Relationship Id="rId11" Type="http://schemas.openxmlformats.org/officeDocument/2006/relationships/image" Target="../media/image79.emf"/><Relationship Id="rId5" Type="http://schemas.openxmlformats.org/officeDocument/2006/relationships/image" Target="../media/image76.e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78.emf"/></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81.e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77.bin"/><Relationship Id="rId5" Type="http://schemas.openxmlformats.org/officeDocument/2006/relationships/image" Target="../media/image80.emf"/><Relationship Id="rId4" Type="http://schemas.openxmlformats.org/officeDocument/2006/relationships/oleObject" Target="../embeddings/oleObject76.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image" Target="../media/image2.jpeg"/><Relationship Id="rId7" Type="http://schemas.openxmlformats.org/officeDocument/2006/relationships/image" Target="../media/image83.e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79.bin"/><Relationship Id="rId11" Type="http://schemas.openxmlformats.org/officeDocument/2006/relationships/image" Target="../media/image85.emf"/><Relationship Id="rId5" Type="http://schemas.openxmlformats.org/officeDocument/2006/relationships/image" Target="../media/image82.e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84.e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image" Target="../media/image2.jpeg"/><Relationship Id="rId7" Type="http://schemas.openxmlformats.org/officeDocument/2006/relationships/image" Target="../media/image87.e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83.bin"/><Relationship Id="rId11" Type="http://schemas.openxmlformats.org/officeDocument/2006/relationships/image" Target="../media/image89.emf"/><Relationship Id="rId5" Type="http://schemas.openxmlformats.org/officeDocument/2006/relationships/image" Target="../media/image86.e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88.e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image" Target="../media/image94.emf"/><Relationship Id="rId18" Type="http://schemas.openxmlformats.org/officeDocument/2006/relationships/oleObject" Target="../embeddings/oleObject93.bin"/><Relationship Id="rId3" Type="http://schemas.openxmlformats.org/officeDocument/2006/relationships/image" Target="../media/image2.jpeg"/><Relationship Id="rId7" Type="http://schemas.openxmlformats.org/officeDocument/2006/relationships/image" Target="../media/image91.emf"/><Relationship Id="rId12" Type="http://schemas.openxmlformats.org/officeDocument/2006/relationships/oleObject" Target="../embeddings/oleObject90.bin"/><Relationship Id="rId17" Type="http://schemas.openxmlformats.org/officeDocument/2006/relationships/image" Target="../media/image96.emf"/><Relationship Id="rId2" Type="http://schemas.openxmlformats.org/officeDocument/2006/relationships/slideLayout" Target="../slideLayouts/slideLayout7.xml"/><Relationship Id="rId16" Type="http://schemas.openxmlformats.org/officeDocument/2006/relationships/oleObject" Target="../embeddings/oleObject92.bin"/><Relationship Id="rId1" Type="http://schemas.openxmlformats.org/officeDocument/2006/relationships/vmlDrawing" Target="../drawings/vmlDrawing33.vml"/><Relationship Id="rId6" Type="http://schemas.openxmlformats.org/officeDocument/2006/relationships/oleObject" Target="../embeddings/oleObject87.bin"/><Relationship Id="rId11" Type="http://schemas.openxmlformats.org/officeDocument/2006/relationships/image" Target="../media/image93.emf"/><Relationship Id="rId5" Type="http://schemas.openxmlformats.org/officeDocument/2006/relationships/image" Target="../media/image90.emf"/><Relationship Id="rId15" Type="http://schemas.openxmlformats.org/officeDocument/2006/relationships/image" Target="../media/image95.emf"/><Relationship Id="rId10" Type="http://schemas.openxmlformats.org/officeDocument/2006/relationships/oleObject" Target="../embeddings/oleObject89.bin"/><Relationship Id="rId19" Type="http://schemas.openxmlformats.org/officeDocument/2006/relationships/image" Target="../media/image97.emf"/><Relationship Id="rId4" Type="http://schemas.openxmlformats.org/officeDocument/2006/relationships/oleObject" Target="../embeddings/oleObject86.bin"/><Relationship Id="rId9" Type="http://schemas.openxmlformats.org/officeDocument/2006/relationships/image" Target="../media/image92.emf"/><Relationship Id="rId14" Type="http://schemas.openxmlformats.org/officeDocument/2006/relationships/oleObject" Target="../embeddings/oleObject91.bin"/></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99.e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95.bin"/><Relationship Id="rId5" Type="http://schemas.openxmlformats.org/officeDocument/2006/relationships/image" Target="../media/image98.emf"/><Relationship Id="rId4" Type="http://schemas.openxmlformats.org/officeDocument/2006/relationships/oleObject" Target="../embeddings/oleObject94.bin"/></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image" Target="../media/image100.wmf"/><Relationship Id="rId4" Type="http://schemas.openxmlformats.org/officeDocument/2006/relationships/oleObject" Target="../embeddings/oleObject96.bin"/></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02.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98.bin"/><Relationship Id="rId5" Type="http://schemas.openxmlformats.org/officeDocument/2006/relationships/image" Target="../media/image101.wmf"/><Relationship Id="rId4" Type="http://schemas.openxmlformats.org/officeDocument/2006/relationships/oleObject" Target="../embeddings/oleObject97.bin"/></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00.bin"/><Relationship Id="rId5" Type="http://schemas.openxmlformats.org/officeDocument/2006/relationships/image" Target="../media/image103.wmf"/><Relationship Id="rId4" Type="http://schemas.openxmlformats.org/officeDocument/2006/relationships/oleObject" Target="../embeddings/oleObject99.bin"/></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05.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02.bin"/><Relationship Id="rId5" Type="http://schemas.openxmlformats.org/officeDocument/2006/relationships/image" Target="../media/image100.wmf"/><Relationship Id="rId4" Type="http://schemas.openxmlformats.org/officeDocument/2006/relationships/oleObject" Target="../embeddings/oleObject101.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image" Target="../media/image2.jpeg"/><Relationship Id="rId7" Type="http://schemas.openxmlformats.org/officeDocument/2006/relationships/image" Target="../media/image106.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04.bin"/><Relationship Id="rId11" Type="http://schemas.openxmlformats.org/officeDocument/2006/relationships/image" Target="../media/image108.wmf"/><Relationship Id="rId5" Type="http://schemas.openxmlformats.org/officeDocument/2006/relationships/image" Target="../media/image105.w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107.wmf"/></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11.jpeg"/><Relationship Id="rId7"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08.bin"/><Relationship Id="rId5" Type="http://schemas.openxmlformats.org/officeDocument/2006/relationships/image" Target="../media/image109.wmf"/><Relationship Id="rId4" Type="http://schemas.openxmlformats.org/officeDocument/2006/relationships/oleObject" Target="../embeddings/oleObject107.bin"/></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10.bin"/><Relationship Id="rId5" Type="http://schemas.openxmlformats.org/officeDocument/2006/relationships/image" Target="../media/image112.wmf"/><Relationship Id="rId4" Type="http://schemas.openxmlformats.org/officeDocument/2006/relationships/oleObject" Target="../embeddings/oleObject109.bin"/></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5.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12.bin"/><Relationship Id="rId5" Type="http://schemas.openxmlformats.org/officeDocument/2006/relationships/image" Target="../media/image114.wmf"/><Relationship Id="rId4" Type="http://schemas.openxmlformats.org/officeDocument/2006/relationships/oleObject" Target="../embeddings/oleObject111.bin"/></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7.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14.bin"/><Relationship Id="rId5" Type="http://schemas.openxmlformats.org/officeDocument/2006/relationships/image" Target="../media/image116.wmf"/><Relationship Id="rId4" Type="http://schemas.openxmlformats.org/officeDocument/2006/relationships/oleObject" Target="../embeddings/oleObject113.bin"/></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9.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16.bin"/><Relationship Id="rId5" Type="http://schemas.openxmlformats.org/officeDocument/2006/relationships/image" Target="../media/image118.wmf"/><Relationship Id="rId4" Type="http://schemas.openxmlformats.org/officeDocument/2006/relationships/oleObject" Target="../embeddings/oleObject115.bin"/></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45.vml"/><Relationship Id="rId5" Type="http://schemas.openxmlformats.org/officeDocument/2006/relationships/image" Target="../media/image120.wmf"/><Relationship Id="rId4" Type="http://schemas.openxmlformats.org/officeDocument/2006/relationships/oleObject" Target="../embeddings/oleObject117.bin"/></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46.vml"/><Relationship Id="rId5" Type="http://schemas.openxmlformats.org/officeDocument/2006/relationships/image" Target="../media/image121.emf"/><Relationship Id="rId4" Type="http://schemas.openxmlformats.org/officeDocument/2006/relationships/oleObject" Target="../embeddings/oleObject118.bin"/></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23.w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120.bin"/><Relationship Id="rId5" Type="http://schemas.openxmlformats.org/officeDocument/2006/relationships/image" Target="../media/image122.wmf"/><Relationship Id="rId4" Type="http://schemas.openxmlformats.org/officeDocument/2006/relationships/oleObject" Target="../embeddings/oleObject119.bin"/></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48.vml"/><Relationship Id="rId5" Type="http://schemas.openxmlformats.org/officeDocument/2006/relationships/image" Target="../media/image124.wmf"/><Relationship Id="rId4" Type="http://schemas.openxmlformats.org/officeDocument/2006/relationships/oleObject" Target="../embeddings/oleObject121.bin"/></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123.bin"/><Relationship Id="rId5" Type="http://schemas.openxmlformats.org/officeDocument/2006/relationships/image" Target="../media/image112.wmf"/><Relationship Id="rId4" Type="http://schemas.openxmlformats.org/officeDocument/2006/relationships/oleObject" Target="../embeddings/oleObject122.bin"/></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25.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125.bin"/><Relationship Id="rId5" Type="http://schemas.openxmlformats.org/officeDocument/2006/relationships/image" Target="../media/image114.wmf"/><Relationship Id="rId4" Type="http://schemas.openxmlformats.org/officeDocument/2006/relationships/oleObject" Target="../embeddings/oleObject124.bin"/></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127.bin"/><Relationship Id="rId5" Type="http://schemas.openxmlformats.org/officeDocument/2006/relationships/image" Target="../media/image126.wmf"/><Relationship Id="rId4" Type="http://schemas.openxmlformats.org/officeDocument/2006/relationships/oleObject" Target="../embeddings/oleObject126.bin"/></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29.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129.bin"/><Relationship Id="rId5" Type="http://schemas.openxmlformats.org/officeDocument/2006/relationships/image" Target="../media/image128.emf"/><Relationship Id="rId4" Type="http://schemas.openxmlformats.org/officeDocument/2006/relationships/oleObject" Target="../embeddings/oleObject128.bin"/></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53.vml"/><Relationship Id="rId5" Type="http://schemas.openxmlformats.org/officeDocument/2006/relationships/image" Target="../media/image130.wmf"/><Relationship Id="rId4" Type="http://schemas.openxmlformats.org/officeDocument/2006/relationships/oleObject" Target="../embeddings/oleObject130.bin"/></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32.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132.bin"/><Relationship Id="rId5" Type="http://schemas.openxmlformats.org/officeDocument/2006/relationships/image" Target="../media/image131.emf"/><Relationship Id="rId4" Type="http://schemas.openxmlformats.org/officeDocument/2006/relationships/oleObject" Target="../embeddings/oleObject131.bin"/></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34.e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134.bin"/><Relationship Id="rId5" Type="http://schemas.openxmlformats.org/officeDocument/2006/relationships/image" Target="../media/image133.emf"/><Relationship Id="rId4" Type="http://schemas.openxmlformats.org/officeDocument/2006/relationships/oleObject" Target="../embeddings/oleObject133.bin"/></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56.vml"/><Relationship Id="rId5" Type="http://schemas.openxmlformats.org/officeDocument/2006/relationships/image" Target="../media/image135.emf"/><Relationship Id="rId4" Type="http://schemas.openxmlformats.org/officeDocument/2006/relationships/oleObject" Target="../embeddings/oleObject135.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image" Target="../media/image2.jpeg"/><Relationship Id="rId7" Type="http://schemas.openxmlformats.org/officeDocument/2006/relationships/image" Target="../media/image137.e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137.bin"/><Relationship Id="rId5" Type="http://schemas.openxmlformats.org/officeDocument/2006/relationships/image" Target="../media/image136.emf"/><Relationship Id="rId4" Type="http://schemas.openxmlformats.org/officeDocument/2006/relationships/oleObject" Target="../embeddings/oleObject136.bin"/><Relationship Id="rId9" Type="http://schemas.openxmlformats.org/officeDocument/2006/relationships/image" Target="../media/image138.e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41.bin"/><Relationship Id="rId3" Type="http://schemas.openxmlformats.org/officeDocument/2006/relationships/image" Target="../media/image2.jpeg"/><Relationship Id="rId7" Type="http://schemas.openxmlformats.org/officeDocument/2006/relationships/image" Target="../media/image140.e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oleObject" Target="../embeddings/oleObject140.bin"/><Relationship Id="rId11" Type="http://schemas.openxmlformats.org/officeDocument/2006/relationships/image" Target="../media/image142.emf"/><Relationship Id="rId5" Type="http://schemas.openxmlformats.org/officeDocument/2006/relationships/image" Target="../media/image139.emf"/><Relationship Id="rId10" Type="http://schemas.openxmlformats.org/officeDocument/2006/relationships/oleObject" Target="../embeddings/oleObject142.bin"/><Relationship Id="rId4" Type="http://schemas.openxmlformats.org/officeDocument/2006/relationships/oleObject" Target="../embeddings/oleObject139.bin"/><Relationship Id="rId9" Type="http://schemas.openxmlformats.org/officeDocument/2006/relationships/image" Target="../media/image141.emf"/></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59.vml"/><Relationship Id="rId5" Type="http://schemas.openxmlformats.org/officeDocument/2006/relationships/image" Target="../media/image143.emf"/><Relationship Id="rId4" Type="http://schemas.openxmlformats.org/officeDocument/2006/relationships/oleObject" Target="../embeddings/oleObject143.bin"/></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60.vml"/><Relationship Id="rId5" Type="http://schemas.openxmlformats.org/officeDocument/2006/relationships/image" Target="../media/image144.emf"/><Relationship Id="rId4" Type="http://schemas.openxmlformats.org/officeDocument/2006/relationships/oleObject" Target="../embeddings/oleObject144.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image" Target="../media/image149.emf"/><Relationship Id="rId3" Type="http://schemas.openxmlformats.org/officeDocument/2006/relationships/image" Target="../media/image2.jpeg"/><Relationship Id="rId7" Type="http://schemas.openxmlformats.org/officeDocument/2006/relationships/image" Target="../media/image146.emf"/><Relationship Id="rId12" Type="http://schemas.openxmlformats.org/officeDocument/2006/relationships/oleObject" Target="../embeddings/oleObject149.bin"/><Relationship Id="rId17" Type="http://schemas.openxmlformats.org/officeDocument/2006/relationships/image" Target="../media/image151.emf"/><Relationship Id="rId2" Type="http://schemas.openxmlformats.org/officeDocument/2006/relationships/slideLayout" Target="../slideLayouts/slideLayout7.xml"/><Relationship Id="rId16" Type="http://schemas.openxmlformats.org/officeDocument/2006/relationships/oleObject" Target="../embeddings/oleObject151.bin"/><Relationship Id="rId1" Type="http://schemas.openxmlformats.org/officeDocument/2006/relationships/vmlDrawing" Target="../drawings/vmlDrawing61.vml"/><Relationship Id="rId6" Type="http://schemas.openxmlformats.org/officeDocument/2006/relationships/oleObject" Target="../embeddings/oleObject146.bin"/><Relationship Id="rId11" Type="http://schemas.openxmlformats.org/officeDocument/2006/relationships/image" Target="../media/image148.emf"/><Relationship Id="rId5" Type="http://schemas.openxmlformats.org/officeDocument/2006/relationships/image" Target="../media/image145.emf"/><Relationship Id="rId15" Type="http://schemas.openxmlformats.org/officeDocument/2006/relationships/image" Target="../media/image150.emf"/><Relationship Id="rId10" Type="http://schemas.openxmlformats.org/officeDocument/2006/relationships/oleObject" Target="../embeddings/oleObject148.bin"/><Relationship Id="rId4" Type="http://schemas.openxmlformats.org/officeDocument/2006/relationships/oleObject" Target="../embeddings/oleObject145.bin"/><Relationship Id="rId9" Type="http://schemas.openxmlformats.org/officeDocument/2006/relationships/image" Target="../media/image147.emf"/><Relationship Id="rId14" Type="http://schemas.openxmlformats.org/officeDocument/2006/relationships/oleObject" Target="../embeddings/oleObject150.bin"/></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53.e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oleObject" Target="../embeddings/oleObject153.bin"/><Relationship Id="rId5" Type="http://schemas.openxmlformats.org/officeDocument/2006/relationships/image" Target="../media/image152.emf"/><Relationship Id="rId4" Type="http://schemas.openxmlformats.org/officeDocument/2006/relationships/oleObject" Target="../embeddings/oleObject152.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56.bin"/><Relationship Id="rId13" Type="http://schemas.openxmlformats.org/officeDocument/2006/relationships/image" Target="../media/image158.emf"/><Relationship Id="rId3" Type="http://schemas.openxmlformats.org/officeDocument/2006/relationships/image" Target="../media/image2.jpeg"/><Relationship Id="rId7" Type="http://schemas.openxmlformats.org/officeDocument/2006/relationships/image" Target="../media/image155.emf"/><Relationship Id="rId12"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oleObject" Target="../embeddings/oleObject155.bin"/><Relationship Id="rId11" Type="http://schemas.openxmlformats.org/officeDocument/2006/relationships/image" Target="../media/image157.emf"/><Relationship Id="rId5" Type="http://schemas.openxmlformats.org/officeDocument/2006/relationships/image" Target="../media/image154.emf"/><Relationship Id="rId10" Type="http://schemas.openxmlformats.org/officeDocument/2006/relationships/oleObject" Target="../embeddings/oleObject157.bin"/><Relationship Id="rId4" Type="http://schemas.openxmlformats.org/officeDocument/2006/relationships/oleObject" Target="../embeddings/oleObject154.bin"/><Relationship Id="rId9" Type="http://schemas.openxmlformats.org/officeDocument/2006/relationships/image" Target="../media/image156.em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image" Target="../media/image2.jpeg"/><Relationship Id="rId7" Type="http://schemas.openxmlformats.org/officeDocument/2006/relationships/image" Target="../media/image160.emf"/><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oleObject" Target="../embeddings/oleObject160.bin"/><Relationship Id="rId5" Type="http://schemas.openxmlformats.org/officeDocument/2006/relationships/image" Target="../media/image159.emf"/><Relationship Id="rId4" Type="http://schemas.openxmlformats.org/officeDocument/2006/relationships/oleObject" Target="../embeddings/oleObject159.bin"/><Relationship Id="rId9" Type="http://schemas.openxmlformats.org/officeDocument/2006/relationships/image" Target="../media/image161.e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64.bin"/><Relationship Id="rId3" Type="http://schemas.openxmlformats.org/officeDocument/2006/relationships/image" Target="../media/image2.jpeg"/><Relationship Id="rId7" Type="http://schemas.openxmlformats.org/officeDocument/2006/relationships/image" Target="../media/image163.emf"/><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oleObject" Target="../embeddings/oleObject163.bin"/><Relationship Id="rId11" Type="http://schemas.openxmlformats.org/officeDocument/2006/relationships/image" Target="../media/image165.emf"/><Relationship Id="rId5" Type="http://schemas.openxmlformats.org/officeDocument/2006/relationships/image" Target="../media/image162.emf"/><Relationship Id="rId10" Type="http://schemas.openxmlformats.org/officeDocument/2006/relationships/oleObject" Target="../embeddings/oleObject165.bin"/><Relationship Id="rId4" Type="http://schemas.openxmlformats.org/officeDocument/2006/relationships/oleObject" Target="../embeddings/oleObject162.bin"/><Relationship Id="rId9" Type="http://schemas.openxmlformats.org/officeDocument/2006/relationships/image" Target="../media/image164.emf"/></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67.e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167.bin"/><Relationship Id="rId5" Type="http://schemas.openxmlformats.org/officeDocument/2006/relationships/image" Target="../media/image166.emf"/><Relationship Id="rId4" Type="http://schemas.openxmlformats.org/officeDocument/2006/relationships/oleObject" Target="../embeddings/oleObject166.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image" Target="../media/image2.jpeg"/><Relationship Id="rId7" Type="http://schemas.openxmlformats.org/officeDocument/2006/relationships/image" Target="../media/image169.e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oleObject" Target="../embeddings/oleObject169.bin"/><Relationship Id="rId5" Type="http://schemas.openxmlformats.org/officeDocument/2006/relationships/image" Target="../media/image168.emf"/><Relationship Id="rId4" Type="http://schemas.openxmlformats.org/officeDocument/2006/relationships/oleObject" Target="../embeddings/oleObject168.bin"/><Relationship Id="rId9" Type="http://schemas.openxmlformats.org/officeDocument/2006/relationships/image" Target="../media/image170.emf"/></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68.vml"/><Relationship Id="rId5" Type="http://schemas.openxmlformats.org/officeDocument/2006/relationships/image" Target="../media/image171.emf"/><Relationship Id="rId4" Type="http://schemas.openxmlformats.org/officeDocument/2006/relationships/oleObject" Target="../embeddings/oleObject171.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74.bin"/><Relationship Id="rId3" Type="http://schemas.openxmlformats.org/officeDocument/2006/relationships/image" Target="../media/image2.jpeg"/><Relationship Id="rId7" Type="http://schemas.openxmlformats.org/officeDocument/2006/relationships/image" Target="../media/image173.emf"/><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oleObject" Target="../embeddings/oleObject173.bin"/><Relationship Id="rId5" Type="http://schemas.openxmlformats.org/officeDocument/2006/relationships/image" Target="../media/image172.emf"/><Relationship Id="rId4" Type="http://schemas.openxmlformats.org/officeDocument/2006/relationships/oleObject" Target="../embeddings/oleObject172.bin"/><Relationship Id="rId9" Type="http://schemas.openxmlformats.org/officeDocument/2006/relationships/image" Target="../media/image174.emf"/></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77.bin"/><Relationship Id="rId13" Type="http://schemas.openxmlformats.org/officeDocument/2006/relationships/image" Target="../media/image179.emf"/><Relationship Id="rId3" Type="http://schemas.openxmlformats.org/officeDocument/2006/relationships/image" Target="../media/image2.jpeg"/><Relationship Id="rId7" Type="http://schemas.openxmlformats.org/officeDocument/2006/relationships/image" Target="../media/image176.emf"/><Relationship Id="rId12" Type="http://schemas.openxmlformats.org/officeDocument/2006/relationships/oleObject" Target="../embeddings/oleObject179.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oleObject" Target="../embeddings/oleObject176.bin"/><Relationship Id="rId11" Type="http://schemas.openxmlformats.org/officeDocument/2006/relationships/image" Target="../media/image178.emf"/><Relationship Id="rId5" Type="http://schemas.openxmlformats.org/officeDocument/2006/relationships/image" Target="../media/image175.emf"/><Relationship Id="rId15" Type="http://schemas.openxmlformats.org/officeDocument/2006/relationships/image" Target="../media/image180.emf"/><Relationship Id="rId10" Type="http://schemas.openxmlformats.org/officeDocument/2006/relationships/oleObject" Target="../embeddings/oleObject178.bin"/><Relationship Id="rId4" Type="http://schemas.openxmlformats.org/officeDocument/2006/relationships/oleObject" Target="../embeddings/oleObject175.bin"/><Relationship Id="rId9" Type="http://schemas.openxmlformats.org/officeDocument/2006/relationships/image" Target="../media/image177.emf"/><Relationship Id="rId14" Type="http://schemas.openxmlformats.org/officeDocument/2006/relationships/oleObject" Target="../embeddings/oleObject180.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83.bin"/><Relationship Id="rId13" Type="http://schemas.openxmlformats.org/officeDocument/2006/relationships/image" Target="../media/image185.emf"/><Relationship Id="rId3" Type="http://schemas.openxmlformats.org/officeDocument/2006/relationships/image" Target="../media/image2.jpeg"/><Relationship Id="rId7" Type="http://schemas.openxmlformats.org/officeDocument/2006/relationships/image" Target="../media/image182.emf"/><Relationship Id="rId12" Type="http://schemas.openxmlformats.org/officeDocument/2006/relationships/oleObject" Target="../embeddings/oleObject185.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oleObject" Target="../embeddings/oleObject182.bin"/><Relationship Id="rId11" Type="http://schemas.openxmlformats.org/officeDocument/2006/relationships/image" Target="../media/image184.emf"/><Relationship Id="rId5" Type="http://schemas.openxmlformats.org/officeDocument/2006/relationships/image" Target="../media/image181.emf"/><Relationship Id="rId15" Type="http://schemas.openxmlformats.org/officeDocument/2006/relationships/image" Target="../media/image186.emf"/><Relationship Id="rId10" Type="http://schemas.openxmlformats.org/officeDocument/2006/relationships/oleObject" Target="../embeddings/oleObject184.bin"/><Relationship Id="rId4" Type="http://schemas.openxmlformats.org/officeDocument/2006/relationships/oleObject" Target="../embeddings/oleObject181.bin"/><Relationship Id="rId9" Type="http://schemas.openxmlformats.org/officeDocument/2006/relationships/image" Target="../media/image183.emf"/><Relationship Id="rId14" Type="http://schemas.openxmlformats.org/officeDocument/2006/relationships/oleObject" Target="../embeddings/oleObject186.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89.bin"/><Relationship Id="rId3" Type="http://schemas.openxmlformats.org/officeDocument/2006/relationships/image" Target="../media/image2.jpeg"/><Relationship Id="rId7" Type="http://schemas.openxmlformats.org/officeDocument/2006/relationships/image" Target="../media/image188.emf"/><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oleObject" Target="../embeddings/oleObject188.bin"/><Relationship Id="rId5" Type="http://schemas.openxmlformats.org/officeDocument/2006/relationships/image" Target="../media/image187.emf"/><Relationship Id="rId4" Type="http://schemas.openxmlformats.org/officeDocument/2006/relationships/oleObject" Target="../embeddings/oleObject187.bin"/><Relationship Id="rId9" Type="http://schemas.openxmlformats.org/officeDocument/2006/relationships/image" Target="../media/image189.emf"/></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190.emf"/><Relationship Id="rId5" Type="http://schemas.openxmlformats.org/officeDocument/2006/relationships/oleObject" Target="../embeddings/oleObject190.bin"/><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92.emf"/><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oleObject" Target="../embeddings/oleObject192.bin"/><Relationship Id="rId5" Type="http://schemas.openxmlformats.org/officeDocument/2006/relationships/image" Target="../media/image191.emf"/><Relationship Id="rId4" Type="http://schemas.openxmlformats.org/officeDocument/2006/relationships/oleObject" Target="../embeddings/oleObject191.bin"/></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94.emf"/><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oleObject" Target="../embeddings/oleObject194.bin"/><Relationship Id="rId5" Type="http://schemas.openxmlformats.org/officeDocument/2006/relationships/image" Target="../media/image193.emf"/><Relationship Id="rId4" Type="http://schemas.openxmlformats.org/officeDocument/2006/relationships/oleObject" Target="../embeddings/oleObject193.bin"/></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76.vml"/><Relationship Id="rId5" Type="http://schemas.openxmlformats.org/officeDocument/2006/relationships/image" Target="../media/image195.emf"/><Relationship Id="rId4" Type="http://schemas.openxmlformats.org/officeDocument/2006/relationships/oleObject" Target="../embeddings/oleObject195.bin"/></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98.bin"/><Relationship Id="rId3" Type="http://schemas.openxmlformats.org/officeDocument/2006/relationships/image" Target="../media/image2.jpeg"/><Relationship Id="rId7" Type="http://schemas.openxmlformats.org/officeDocument/2006/relationships/image" Target="../media/image197.emf"/><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oleObject" Target="../embeddings/oleObject197.bin"/><Relationship Id="rId11" Type="http://schemas.openxmlformats.org/officeDocument/2006/relationships/image" Target="../media/image199.emf"/><Relationship Id="rId5" Type="http://schemas.openxmlformats.org/officeDocument/2006/relationships/image" Target="../media/image196.emf"/><Relationship Id="rId10" Type="http://schemas.openxmlformats.org/officeDocument/2006/relationships/oleObject" Target="../embeddings/oleObject199.bin"/><Relationship Id="rId4" Type="http://schemas.openxmlformats.org/officeDocument/2006/relationships/oleObject" Target="../embeddings/oleObject196.bin"/><Relationship Id="rId9" Type="http://schemas.openxmlformats.org/officeDocument/2006/relationships/image" Target="../media/image198.emf"/></Relationships>
</file>

<file path=ppt/slides/_rels/slide8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78.vml"/><Relationship Id="rId5" Type="http://schemas.openxmlformats.org/officeDocument/2006/relationships/image" Target="../media/image200.emf"/><Relationship Id="rId4" Type="http://schemas.openxmlformats.org/officeDocument/2006/relationships/oleObject" Target="../embeddings/oleObject200.bin"/></Relationships>
</file>

<file path=ppt/slides/_rels/slide86.xml.rels><?xml version="1.0" encoding="UTF-8" standalone="yes"?>
<Relationships xmlns="http://schemas.openxmlformats.org/package/2006/relationships"><Relationship Id="rId8" Type="http://schemas.openxmlformats.org/officeDocument/2006/relationships/image" Target="../media/image202.emf"/><Relationship Id="rId3" Type="http://schemas.openxmlformats.org/officeDocument/2006/relationships/notesSlide" Target="../notesSlides/notesSlide2.xml"/><Relationship Id="rId7" Type="http://schemas.openxmlformats.org/officeDocument/2006/relationships/oleObject" Target="../embeddings/oleObject202.bin"/><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image" Target="../media/image201.emf"/><Relationship Id="rId5" Type="http://schemas.openxmlformats.org/officeDocument/2006/relationships/oleObject" Target="../embeddings/oleObject201.bin"/><Relationship Id="rId4" Type="http://schemas.openxmlformats.org/officeDocument/2006/relationships/image" Target="../media/image2.jpeg"/></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205.bin"/><Relationship Id="rId13" Type="http://schemas.openxmlformats.org/officeDocument/2006/relationships/image" Target="../media/image207.emf"/><Relationship Id="rId18" Type="http://schemas.openxmlformats.org/officeDocument/2006/relationships/oleObject" Target="../embeddings/oleObject210.bin"/><Relationship Id="rId3" Type="http://schemas.openxmlformats.org/officeDocument/2006/relationships/image" Target="../media/image2.jpeg"/><Relationship Id="rId21" Type="http://schemas.openxmlformats.org/officeDocument/2006/relationships/image" Target="../media/image211.emf"/><Relationship Id="rId7" Type="http://schemas.openxmlformats.org/officeDocument/2006/relationships/image" Target="../media/image204.emf"/><Relationship Id="rId12" Type="http://schemas.openxmlformats.org/officeDocument/2006/relationships/oleObject" Target="../embeddings/oleObject207.bin"/><Relationship Id="rId17" Type="http://schemas.openxmlformats.org/officeDocument/2006/relationships/image" Target="../media/image209.emf"/><Relationship Id="rId2" Type="http://schemas.openxmlformats.org/officeDocument/2006/relationships/slideLayout" Target="../slideLayouts/slideLayout7.xml"/><Relationship Id="rId16" Type="http://schemas.openxmlformats.org/officeDocument/2006/relationships/oleObject" Target="../embeddings/oleObject209.bin"/><Relationship Id="rId20" Type="http://schemas.openxmlformats.org/officeDocument/2006/relationships/oleObject" Target="../embeddings/oleObject211.bin"/><Relationship Id="rId1" Type="http://schemas.openxmlformats.org/officeDocument/2006/relationships/vmlDrawing" Target="../drawings/vmlDrawing80.vml"/><Relationship Id="rId6" Type="http://schemas.openxmlformats.org/officeDocument/2006/relationships/oleObject" Target="../embeddings/oleObject204.bin"/><Relationship Id="rId11" Type="http://schemas.openxmlformats.org/officeDocument/2006/relationships/image" Target="../media/image206.emf"/><Relationship Id="rId5" Type="http://schemas.openxmlformats.org/officeDocument/2006/relationships/image" Target="../media/image203.emf"/><Relationship Id="rId15" Type="http://schemas.openxmlformats.org/officeDocument/2006/relationships/image" Target="../media/image208.emf"/><Relationship Id="rId23" Type="http://schemas.openxmlformats.org/officeDocument/2006/relationships/image" Target="../media/image212.emf"/><Relationship Id="rId10" Type="http://schemas.openxmlformats.org/officeDocument/2006/relationships/oleObject" Target="../embeddings/oleObject206.bin"/><Relationship Id="rId19" Type="http://schemas.openxmlformats.org/officeDocument/2006/relationships/image" Target="../media/image210.emf"/><Relationship Id="rId4" Type="http://schemas.openxmlformats.org/officeDocument/2006/relationships/oleObject" Target="../embeddings/oleObject203.bin"/><Relationship Id="rId9" Type="http://schemas.openxmlformats.org/officeDocument/2006/relationships/image" Target="../media/image205.emf"/><Relationship Id="rId14" Type="http://schemas.openxmlformats.org/officeDocument/2006/relationships/oleObject" Target="../embeddings/oleObject208.bin"/><Relationship Id="rId22" Type="http://schemas.openxmlformats.org/officeDocument/2006/relationships/oleObject" Target="../embeddings/oleObject212.bin"/></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14.emf"/><Relationship Id="rId2" Type="http://schemas.openxmlformats.org/officeDocument/2006/relationships/slideLayout" Target="../slideLayouts/slideLayout7.xml"/><Relationship Id="rId1" Type="http://schemas.openxmlformats.org/officeDocument/2006/relationships/vmlDrawing" Target="../drawings/vmlDrawing81.vml"/><Relationship Id="rId6" Type="http://schemas.openxmlformats.org/officeDocument/2006/relationships/oleObject" Target="../embeddings/oleObject214.bin"/><Relationship Id="rId5" Type="http://schemas.openxmlformats.org/officeDocument/2006/relationships/image" Target="../media/image213.emf"/><Relationship Id="rId4" Type="http://schemas.openxmlformats.org/officeDocument/2006/relationships/oleObject" Target="../embeddings/oleObject213.bin"/></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16.emf"/><Relationship Id="rId2" Type="http://schemas.openxmlformats.org/officeDocument/2006/relationships/slideLayout" Target="../slideLayouts/slideLayout7.xml"/><Relationship Id="rId1" Type="http://schemas.openxmlformats.org/officeDocument/2006/relationships/vmlDrawing" Target="../drawings/vmlDrawing82.vml"/><Relationship Id="rId6" Type="http://schemas.openxmlformats.org/officeDocument/2006/relationships/oleObject" Target="../embeddings/oleObject216.bin"/><Relationship Id="rId5" Type="http://schemas.openxmlformats.org/officeDocument/2006/relationships/image" Target="../media/image215.emf"/><Relationship Id="rId4" Type="http://schemas.openxmlformats.org/officeDocument/2006/relationships/oleObject" Target="../embeddings/oleObject215.bin"/></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18.emf"/><Relationship Id="rId2" Type="http://schemas.openxmlformats.org/officeDocument/2006/relationships/slideLayout" Target="../slideLayouts/slideLayout7.xml"/><Relationship Id="rId1" Type="http://schemas.openxmlformats.org/officeDocument/2006/relationships/vmlDrawing" Target="../drawings/vmlDrawing83.vml"/><Relationship Id="rId6" Type="http://schemas.openxmlformats.org/officeDocument/2006/relationships/oleObject" Target="../embeddings/oleObject218.bin"/><Relationship Id="rId5" Type="http://schemas.openxmlformats.org/officeDocument/2006/relationships/image" Target="../media/image217.emf"/><Relationship Id="rId4" Type="http://schemas.openxmlformats.org/officeDocument/2006/relationships/oleObject" Target="../embeddings/oleObject217.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21.bin"/><Relationship Id="rId3" Type="http://schemas.openxmlformats.org/officeDocument/2006/relationships/image" Target="../media/image2.jpeg"/><Relationship Id="rId7" Type="http://schemas.openxmlformats.org/officeDocument/2006/relationships/image" Target="../media/image220.emf"/><Relationship Id="rId2" Type="http://schemas.openxmlformats.org/officeDocument/2006/relationships/slideLayout" Target="../slideLayouts/slideLayout7.xml"/><Relationship Id="rId1" Type="http://schemas.openxmlformats.org/officeDocument/2006/relationships/vmlDrawing" Target="../drawings/vmlDrawing84.vml"/><Relationship Id="rId6" Type="http://schemas.openxmlformats.org/officeDocument/2006/relationships/oleObject" Target="../embeddings/oleObject220.bin"/><Relationship Id="rId5" Type="http://schemas.openxmlformats.org/officeDocument/2006/relationships/image" Target="../media/image219.emf"/><Relationship Id="rId4" Type="http://schemas.openxmlformats.org/officeDocument/2006/relationships/oleObject" Target="../embeddings/oleObject219.bin"/><Relationship Id="rId9" Type="http://schemas.openxmlformats.org/officeDocument/2006/relationships/image" Target="../media/image221.emf"/></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23.emf"/><Relationship Id="rId2" Type="http://schemas.openxmlformats.org/officeDocument/2006/relationships/slideLayout" Target="../slideLayouts/slideLayout7.xml"/><Relationship Id="rId1" Type="http://schemas.openxmlformats.org/officeDocument/2006/relationships/vmlDrawing" Target="../drawings/vmlDrawing85.vml"/><Relationship Id="rId6" Type="http://schemas.openxmlformats.org/officeDocument/2006/relationships/oleObject" Target="../embeddings/oleObject223.bin"/><Relationship Id="rId5" Type="http://schemas.openxmlformats.org/officeDocument/2006/relationships/image" Target="../media/image222.emf"/><Relationship Id="rId4" Type="http://schemas.openxmlformats.org/officeDocument/2006/relationships/oleObject" Target="../embeddings/oleObject222.bin"/></Relationships>
</file>

<file path=ppt/slides/_rels/slide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86.vml"/><Relationship Id="rId5" Type="http://schemas.openxmlformats.org/officeDocument/2006/relationships/image" Target="../media/image224.emf"/><Relationship Id="rId4" Type="http://schemas.openxmlformats.org/officeDocument/2006/relationships/oleObject" Target="../embeddings/oleObject224.bin"/></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227.bin"/><Relationship Id="rId13" Type="http://schemas.openxmlformats.org/officeDocument/2006/relationships/image" Target="../media/image229.emf"/><Relationship Id="rId3" Type="http://schemas.openxmlformats.org/officeDocument/2006/relationships/image" Target="../media/image2.jpeg"/><Relationship Id="rId7" Type="http://schemas.openxmlformats.org/officeDocument/2006/relationships/image" Target="../media/image226.emf"/><Relationship Id="rId12" Type="http://schemas.openxmlformats.org/officeDocument/2006/relationships/oleObject" Target="../embeddings/oleObject229.bin"/><Relationship Id="rId2" Type="http://schemas.openxmlformats.org/officeDocument/2006/relationships/slideLayout" Target="../slideLayouts/slideLayout7.xml"/><Relationship Id="rId1" Type="http://schemas.openxmlformats.org/officeDocument/2006/relationships/vmlDrawing" Target="../drawings/vmlDrawing87.vml"/><Relationship Id="rId6" Type="http://schemas.openxmlformats.org/officeDocument/2006/relationships/oleObject" Target="../embeddings/oleObject226.bin"/><Relationship Id="rId11" Type="http://schemas.openxmlformats.org/officeDocument/2006/relationships/image" Target="../media/image228.emf"/><Relationship Id="rId5" Type="http://schemas.openxmlformats.org/officeDocument/2006/relationships/image" Target="../media/image225.emf"/><Relationship Id="rId10" Type="http://schemas.openxmlformats.org/officeDocument/2006/relationships/oleObject" Target="../embeddings/oleObject228.bin"/><Relationship Id="rId4" Type="http://schemas.openxmlformats.org/officeDocument/2006/relationships/oleObject" Target="../embeddings/oleObject225.bin"/><Relationship Id="rId9" Type="http://schemas.openxmlformats.org/officeDocument/2006/relationships/image" Target="../media/image227.emf"/></Relationships>
</file>

<file path=ppt/slides/_rels/slide9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31.emf"/><Relationship Id="rId2" Type="http://schemas.openxmlformats.org/officeDocument/2006/relationships/slideLayout" Target="../slideLayouts/slideLayout7.xml"/><Relationship Id="rId1" Type="http://schemas.openxmlformats.org/officeDocument/2006/relationships/vmlDrawing" Target="../drawings/vmlDrawing88.vml"/><Relationship Id="rId6" Type="http://schemas.openxmlformats.org/officeDocument/2006/relationships/oleObject" Target="../embeddings/oleObject231.bin"/><Relationship Id="rId5" Type="http://schemas.openxmlformats.org/officeDocument/2006/relationships/image" Target="../media/image230.emf"/><Relationship Id="rId4" Type="http://schemas.openxmlformats.org/officeDocument/2006/relationships/oleObject" Target="../embeddings/oleObject230.bin"/></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89.vml"/><Relationship Id="rId5" Type="http://schemas.openxmlformats.org/officeDocument/2006/relationships/image" Target="../media/image232.emf"/><Relationship Id="rId4" Type="http://schemas.openxmlformats.org/officeDocument/2006/relationships/oleObject" Target="../embeddings/oleObject232.bin"/></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235.bin"/><Relationship Id="rId3" Type="http://schemas.openxmlformats.org/officeDocument/2006/relationships/image" Target="../media/image2.jpeg"/><Relationship Id="rId7" Type="http://schemas.openxmlformats.org/officeDocument/2006/relationships/image" Target="../media/image234.emf"/><Relationship Id="rId2" Type="http://schemas.openxmlformats.org/officeDocument/2006/relationships/slideLayout" Target="../slideLayouts/slideLayout7.xml"/><Relationship Id="rId1" Type="http://schemas.openxmlformats.org/officeDocument/2006/relationships/vmlDrawing" Target="../drawings/vmlDrawing90.vml"/><Relationship Id="rId6" Type="http://schemas.openxmlformats.org/officeDocument/2006/relationships/oleObject" Target="../embeddings/oleObject234.bin"/><Relationship Id="rId5" Type="http://schemas.openxmlformats.org/officeDocument/2006/relationships/image" Target="../media/image233.emf"/><Relationship Id="rId4" Type="http://schemas.openxmlformats.org/officeDocument/2006/relationships/oleObject" Target="../embeddings/oleObject233.bin"/><Relationship Id="rId9" Type="http://schemas.openxmlformats.org/officeDocument/2006/relationships/image" Target="../media/image235.emf"/></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238.bin"/><Relationship Id="rId3" Type="http://schemas.openxmlformats.org/officeDocument/2006/relationships/image" Target="../media/image2.jpeg"/><Relationship Id="rId7" Type="http://schemas.openxmlformats.org/officeDocument/2006/relationships/image" Target="../media/image237.emf"/><Relationship Id="rId2" Type="http://schemas.openxmlformats.org/officeDocument/2006/relationships/slideLayout" Target="../slideLayouts/slideLayout7.xml"/><Relationship Id="rId1" Type="http://schemas.openxmlformats.org/officeDocument/2006/relationships/vmlDrawing" Target="../drawings/vmlDrawing91.vml"/><Relationship Id="rId6" Type="http://schemas.openxmlformats.org/officeDocument/2006/relationships/oleObject" Target="../embeddings/oleObject237.bin"/><Relationship Id="rId11" Type="http://schemas.openxmlformats.org/officeDocument/2006/relationships/image" Target="../media/image239.emf"/><Relationship Id="rId5" Type="http://schemas.openxmlformats.org/officeDocument/2006/relationships/image" Target="../media/image236.emf"/><Relationship Id="rId10" Type="http://schemas.openxmlformats.org/officeDocument/2006/relationships/oleObject" Target="../embeddings/oleObject239.bin"/><Relationship Id="rId4" Type="http://schemas.openxmlformats.org/officeDocument/2006/relationships/oleObject" Target="../embeddings/oleObject236.bin"/><Relationship Id="rId9" Type="http://schemas.openxmlformats.org/officeDocument/2006/relationships/image" Target="../media/image238.emf"/></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242.bin"/><Relationship Id="rId3" Type="http://schemas.openxmlformats.org/officeDocument/2006/relationships/image" Target="../media/image2.jpeg"/><Relationship Id="rId7" Type="http://schemas.openxmlformats.org/officeDocument/2006/relationships/image" Target="../media/image241.emf"/><Relationship Id="rId2" Type="http://schemas.openxmlformats.org/officeDocument/2006/relationships/slideLayout" Target="../slideLayouts/slideLayout7.xml"/><Relationship Id="rId1" Type="http://schemas.openxmlformats.org/officeDocument/2006/relationships/vmlDrawing" Target="../drawings/vmlDrawing92.vml"/><Relationship Id="rId6" Type="http://schemas.openxmlformats.org/officeDocument/2006/relationships/oleObject" Target="../embeddings/oleObject241.bin"/><Relationship Id="rId5" Type="http://schemas.openxmlformats.org/officeDocument/2006/relationships/image" Target="../media/image240.emf"/><Relationship Id="rId4" Type="http://schemas.openxmlformats.org/officeDocument/2006/relationships/oleObject" Target="../embeddings/oleObject240.bin"/><Relationship Id="rId9" Type="http://schemas.openxmlformats.org/officeDocument/2006/relationships/image" Target="../media/image242.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258888" y="1989138"/>
            <a:ext cx="6791325" cy="1555750"/>
          </a:xfrm>
          <a:prstGeom prst="rect">
            <a:avLst/>
          </a:prstGeom>
          <a:noFill/>
          <a:ln w="9525">
            <a:noFill/>
            <a:miter lim="800000"/>
            <a:headEnd/>
            <a:tailEnd/>
          </a:ln>
          <a:effectLst/>
        </p:spPr>
        <p:txBody>
          <a:bodyPr>
            <a:spAutoFit/>
          </a:bodyPr>
          <a:lstStyle/>
          <a:p>
            <a:pPr algn="ctr">
              <a:defRPr/>
            </a:pPr>
            <a:r>
              <a:rPr kumimoji="0" lang="zh-CN" altLang="en-US" sz="4800">
                <a:solidFill>
                  <a:srgbClr val="FF0000"/>
                </a:solidFill>
                <a:effectLst>
                  <a:outerShdw blurRad="38100" dist="38100" dir="2700000" algn="tl">
                    <a:srgbClr val="C0C0C0"/>
                  </a:outerShdw>
                </a:effectLst>
                <a:latin typeface="Arial" pitchFamily="34" charset="0"/>
                <a:ea typeface="方正大黑简体" pitchFamily="2" charset="-122"/>
              </a:rPr>
              <a:t>第</a:t>
            </a:r>
            <a:r>
              <a:rPr kumimoji="0" lang="en-US" altLang="zh-CN" sz="4800">
                <a:solidFill>
                  <a:srgbClr val="FF0000"/>
                </a:solidFill>
                <a:effectLst>
                  <a:outerShdw blurRad="38100" dist="38100" dir="2700000" algn="tl">
                    <a:srgbClr val="C0C0C0"/>
                  </a:outerShdw>
                </a:effectLst>
                <a:latin typeface="Arial" pitchFamily="34" charset="0"/>
                <a:ea typeface="方正大黑简体" pitchFamily="2" charset="-122"/>
              </a:rPr>
              <a:t>6</a:t>
            </a:r>
            <a:r>
              <a:rPr kumimoji="0" lang="zh-CN" altLang="en-US" sz="4800">
                <a:solidFill>
                  <a:srgbClr val="FF0000"/>
                </a:solidFill>
                <a:effectLst>
                  <a:outerShdw blurRad="38100" dist="38100" dir="2700000" algn="tl">
                    <a:srgbClr val="C0C0C0"/>
                  </a:outerShdw>
                </a:effectLst>
                <a:latin typeface="Arial" pitchFamily="34" charset="0"/>
                <a:ea typeface="方正大黑简体" pitchFamily="2" charset="-122"/>
              </a:rPr>
              <a:t>章 基于状态空间模型的极点配置设计方法</a:t>
            </a:r>
          </a:p>
        </p:txBody>
      </p:sp>
      <p:sp>
        <p:nvSpPr>
          <p:cNvPr id="4100" name="Text Box 4"/>
          <p:cNvSpPr txBox="1">
            <a:spLocks noChangeArrowheads="1"/>
          </p:cNvSpPr>
          <p:nvPr/>
        </p:nvSpPr>
        <p:spPr bwMode="auto">
          <a:xfrm>
            <a:off x="2411413" y="5157788"/>
            <a:ext cx="4729162" cy="427037"/>
          </a:xfrm>
          <a:prstGeom prst="rect">
            <a:avLst/>
          </a:prstGeom>
          <a:noFill/>
          <a:ln w="9525">
            <a:noFill/>
            <a:miter lim="800000"/>
            <a:headEnd/>
            <a:tailEnd/>
          </a:ln>
          <a:effectLst/>
        </p:spPr>
        <p:txBody>
          <a:bodyPr>
            <a:spAutoFit/>
          </a:bodyPr>
          <a:lstStyle/>
          <a:p>
            <a:pPr algn="ctr">
              <a:defRPr/>
            </a:pPr>
            <a:r>
              <a:rPr kumimoji="0" lang="en-US" altLang="zh-CN" sz="2200" b="0" dirty="0">
                <a:effectLst>
                  <a:outerShdw blurRad="38100" dist="38100" dir="2700000" algn="tl">
                    <a:srgbClr val="C0C0C0"/>
                  </a:outerShdw>
                </a:effectLst>
                <a:latin typeface="Arial" pitchFamily="34" charset="0"/>
                <a:ea typeface="黑体" pitchFamily="49" charset="-122"/>
              </a:rPr>
              <a:t>2019 </a:t>
            </a:r>
            <a:r>
              <a:rPr kumimoji="0" lang="zh-CN" altLang="en-US" sz="2200" b="0" dirty="0">
                <a:effectLst>
                  <a:outerShdw blurRad="38100" dist="38100" dir="2700000" algn="tl">
                    <a:srgbClr val="C0C0C0"/>
                  </a:outerShdw>
                </a:effectLst>
                <a:latin typeface="Arial" pitchFamily="34" charset="0"/>
                <a:ea typeface="黑体" pitchFamily="49" charset="-122"/>
              </a:rPr>
              <a:t>年 </a:t>
            </a:r>
            <a:r>
              <a:rPr kumimoji="0" lang="en-US" altLang="zh-CN" sz="2200" b="0" dirty="0">
                <a:effectLst>
                  <a:outerShdw blurRad="38100" dist="38100" dir="2700000" algn="tl">
                    <a:srgbClr val="C0C0C0"/>
                  </a:outerShdw>
                </a:effectLst>
                <a:latin typeface="Arial" pitchFamily="34" charset="0"/>
                <a:ea typeface="黑体" pitchFamily="49" charset="-122"/>
              </a:rPr>
              <a:t>3</a:t>
            </a:r>
            <a:r>
              <a:rPr kumimoji="0" lang="zh-CN" altLang="en-US" sz="2200" b="0" dirty="0">
                <a:effectLst>
                  <a:outerShdw blurRad="38100" dist="38100" dir="2700000" algn="tl">
                    <a:srgbClr val="C0C0C0"/>
                  </a:outerShdw>
                </a:effectLst>
                <a:latin typeface="Arial" pitchFamily="34" charset="0"/>
                <a:ea typeface="黑体" pitchFamily="49" charset="-122"/>
              </a:rPr>
              <a:t>月</a:t>
            </a:r>
          </a:p>
        </p:txBody>
      </p:sp>
      <p:sp>
        <p:nvSpPr>
          <p:cNvPr id="4115" name="Rectangle 19"/>
          <p:cNvSpPr>
            <a:spLocks noGrp="1" noChangeArrowheads="1"/>
          </p:cNvSpPr>
          <p:nvPr>
            <p:ph type="title"/>
          </p:nvPr>
        </p:nvSpPr>
        <p:spPr/>
        <p:txBody>
          <a:bodyPr/>
          <a:lstStyle/>
          <a:p>
            <a:pPr algn="l" eaLnBrk="1" hangingPunct="1">
              <a:defRPr/>
            </a:pPr>
            <a:r>
              <a:rPr lang="zh-CN" altLang="en-US" sz="2400" b="1">
                <a:solidFill>
                  <a:schemeClr val="tx1"/>
                </a:solidFill>
                <a:effectLst>
                  <a:outerShdw blurRad="38100" dist="38100" dir="2700000" algn="tl">
                    <a:srgbClr val="C0C0C0"/>
                  </a:outerShdw>
                </a:effectLst>
              </a:rPr>
              <a:t>计算机控制系统</a:t>
            </a:r>
          </a:p>
        </p:txBody>
      </p:sp>
      <p:sp>
        <p:nvSpPr>
          <p:cNvPr id="6" name="Text Box 3">
            <a:extLst>
              <a:ext uri="{FF2B5EF4-FFF2-40B4-BE49-F238E27FC236}">
                <a16:creationId xmlns:a16="http://schemas.microsoft.com/office/drawing/2014/main" id="{A73F199B-C9E4-4F2F-B7FE-3A6E93E71FAE}"/>
              </a:ext>
            </a:extLst>
          </p:cNvPr>
          <p:cNvSpPr txBox="1">
            <a:spLocks noChangeArrowheads="1"/>
          </p:cNvSpPr>
          <p:nvPr/>
        </p:nvSpPr>
        <p:spPr bwMode="auto">
          <a:xfrm>
            <a:off x="1450181" y="3959036"/>
            <a:ext cx="6408738" cy="1446550"/>
          </a:xfrm>
          <a:prstGeom prst="rect">
            <a:avLst/>
          </a:prstGeom>
          <a:noFill/>
          <a:ln w="9525">
            <a:noFill/>
            <a:miter lim="800000"/>
            <a:headEnd/>
            <a:tailEnd/>
          </a:ln>
          <a:effectLst/>
        </p:spPr>
        <p:txBody>
          <a:bodyPr>
            <a:spAutoFit/>
          </a:bodyPr>
          <a:lstStyle/>
          <a:p>
            <a:pPr algn="ctr"/>
            <a:r>
              <a:rPr kumimoji="0" lang="zh-CN" altLang="en-US" sz="2800" b="0" dirty="0">
                <a:latin typeface="Arial" charset="0"/>
                <a:ea typeface="黑体" pitchFamily="2" charset="-122"/>
              </a:rPr>
              <a:t>信息学院</a:t>
            </a:r>
            <a:r>
              <a:rPr kumimoji="0" lang="en-US" altLang="zh-CN" sz="2800" b="0" dirty="0">
                <a:latin typeface="华文细黑"/>
                <a:ea typeface="黑体" pitchFamily="2" charset="-122"/>
              </a:rPr>
              <a:t>·</a:t>
            </a:r>
            <a:r>
              <a:rPr kumimoji="0" lang="zh-CN" altLang="en-US" sz="2800" b="0" dirty="0">
                <a:latin typeface="Arial" charset="0"/>
                <a:ea typeface="黑体" pitchFamily="2" charset="-122"/>
              </a:rPr>
              <a:t>于霞</a:t>
            </a:r>
          </a:p>
          <a:p>
            <a:pPr algn="ctr"/>
            <a:r>
              <a:rPr kumimoji="0" lang="en-US" altLang="zh-CN" sz="2800" b="0" dirty="0">
                <a:latin typeface="Arial" charset="0"/>
                <a:ea typeface="黑体" pitchFamily="2" charset="-122"/>
              </a:rPr>
              <a:t>yuxia@ise.neu.edu.cn</a:t>
            </a:r>
          </a:p>
          <a:p>
            <a:pPr algn="ctr">
              <a:defRPr/>
            </a:pPr>
            <a:endParaRPr kumimoji="0" lang="en-US" altLang="zh-CN" sz="3200" b="0" dirty="0">
              <a:effectLst>
                <a:outerShdw blurRad="38100" dist="38100" dir="2700000" algn="tl">
                  <a:srgbClr val="C0C0C0"/>
                </a:outerShdw>
              </a:effectLst>
              <a:latin typeface="Arial" charset="0"/>
              <a:ea typeface="黑体" pitchFamily="2" charset="-122"/>
            </a:endParaRP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5851" name="Text Box 11"/>
          <p:cNvSpPr txBox="1">
            <a:spLocks noChangeArrowheads="1"/>
          </p:cNvSpPr>
          <p:nvPr/>
        </p:nvSpPr>
        <p:spPr bwMode="auto">
          <a:xfrm>
            <a:off x="755650" y="260350"/>
            <a:ext cx="7920038" cy="701675"/>
          </a:xfrm>
          <a:prstGeom prst="rect">
            <a:avLst/>
          </a:prstGeom>
          <a:noFill/>
          <a:ln w="9525">
            <a:noFill/>
            <a:miter lim="800000"/>
            <a:headEnd/>
            <a:tailEnd/>
          </a:ln>
          <a:effectLst/>
        </p:spPr>
        <p:txBody>
          <a:bodyPr>
            <a:spAutoFit/>
          </a:bodyPr>
          <a:lstStyle/>
          <a:p>
            <a:pPr>
              <a:defRPr/>
            </a:pPr>
            <a:r>
              <a:rPr kumimoji="0" lang="en-US" altLang="zh-CN" sz="4000">
                <a:solidFill>
                  <a:srgbClr val="FF0000"/>
                </a:solidFill>
                <a:effectLst>
                  <a:outerShdw blurRad="38100" dist="38100" dir="2700000" algn="tl">
                    <a:srgbClr val="C0C0C0"/>
                  </a:outerShdw>
                </a:effectLst>
                <a:latin typeface="Arial" pitchFamily="34" charset="0"/>
                <a:ea typeface="方正大黑简体" pitchFamily="2" charset="-122"/>
              </a:rPr>
              <a:t>6.3 </a:t>
            </a:r>
            <a:r>
              <a:rPr kumimoji="0" lang="zh-CN" altLang="en-US" sz="4000">
                <a:solidFill>
                  <a:srgbClr val="FF0000"/>
                </a:solidFill>
                <a:effectLst>
                  <a:outerShdw blurRad="38100" dist="38100" dir="2700000" algn="tl">
                    <a:srgbClr val="C0C0C0"/>
                  </a:outerShdw>
                </a:effectLst>
                <a:latin typeface="Arial" pitchFamily="34" charset="0"/>
                <a:ea typeface="方正大黑简体" pitchFamily="2" charset="-122"/>
              </a:rPr>
              <a:t>离散系统的状态空间模型</a:t>
            </a:r>
          </a:p>
        </p:txBody>
      </p:sp>
      <p:sp>
        <p:nvSpPr>
          <p:cNvPr id="35852" name="Text Box 12"/>
          <p:cNvSpPr txBox="1">
            <a:spLocks noChangeArrowheads="1"/>
          </p:cNvSpPr>
          <p:nvPr/>
        </p:nvSpPr>
        <p:spPr bwMode="auto">
          <a:xfrm>
            <a:off x="979488" y="1184275"/>
            <a:ext cx="6489700" cy="457200"/>
          </a:xfrm>
          <a:prstGeom prst="rect">
            <a:avLst/>
          </a:prstGeom>
          <a:noFill/>
          <a:ln w="9525">
            <a:noFill/>
            <a:miter lim="800000"/>
            <a:headEnd/>
            <a:tailEnd/>
          </a:ln>
          <a:effectLst/>
        </p:spPr>
        <p:txBody>
          <a:bodyPr>
            <a:spAutoFit/>
          </a:bodyPr>
          <a:lstStyle/>
          <a:p>
            <a:pPr>
              <a:defRPr/>
            </a:pPr>
            <a:r>
              <a:rPr kumimoji="0" lang="en-US" altLang="zh-CN">
                <a:solidFill>
                  <a:srgbClr val="FF0000"/>
                </a:solidFill>
                <a:effectLst>
                  <a:outerShdw blurRad="38100" dist="38100" dir="2700000" algn="tl">
                    <a:srgbClr val="C0C0C0"/>
                  </a:outerShdw>
                </a:effectLst>
                <a:latin typeface="Verdana" pitchFamily="34" charset="0"/>
              </a:rPr>
              <a:t>1</a:t>
            </a:r>
            <a:r>
              <a:rPr kumimoji="0" lang="zh-CN" altLang="en-US">
                <a:solidFill>
                  <a:srgbClr val="FF0000"/>
                </a:solidFill>
                <a:effectLst>
                  <a:outerShdw blurRad="38100" dist="38100" dir="2700000" algn="tl">
                    <a:srgbClr val="C0C0C0"/>
                  </a:outerShdw>
                </a:effectLst>
                <a:latin typeface="Verdana" pitchFamily="34" charset="0"/>
              </a:rPr>
              <a:t>、</a:t>
            </a:r>
            <a:r>
              <a:rPr kumimoji="0" lang="zh-CN" altLang="en-US">
                <a:solidFill>
                  <a:srgbClr val="FF0000"/>
                </a:solidFill>
                <a:effectLst>
                  <a:outerShdw blurRad="38100" dist="38100" dir="2700000" algn="tl">
                    <a:srgbClr val="C0C0C0"/>
                  </a:outerShdw>
                </a:effectLst>
                <a:latin typeface="Arial" pitchFamily="34" charset="0"/>
              </a:rPr>
              <a:t>由连续状态方程建立离散状态方程</a:t>
            </a:r>
          </a:p>
        </p:txBody>
      </p:sp>
      <p:graphicFrame>
        <p:nvGraphicFramePr>
          <p:cNvPr id="5122" name="Object 13"/>
          <p:cNvGraphicFramePr>
            <a:graphicFrameLocks noChangeAspect="1"/>
          </p:cNvGraphicFramePr>
          <p:nvPr/>
        </p:nvGraphicFramePr>
        <p:xfrm>
          <a:off x="1685925" y="2459038"/>
          <a:ext cx="2351088" cy="822325"/>
        </p:xfrm>
        <a:graphic>
          <a:graphicData uri="http://schemas.openxmlformats.org/presentationml/2006/ole">
            <mc:AlternateContent xmlns:mc="http://schemas.openxmlformats.org/markup-compatibility/2006">
              <mc:Choice xmlns:v="urn:schemas-microsoft-com:vml" Requires="v">
                <p:oleObj spid="_x0000_s5140" name="公式" r:id="rId4" imgW="24054120" imgH="8416800" progId="Equation.3">
                  <p:embed/>
                </p:oleObj>
              </mc:Choice>
              <mc:Fallback>
                <p:oleObj name="公式" r:id="rId4" imgW="24054120" imgH="8416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925" y="2459038"/>
                        <a:ext cx="2351088" cy="822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5854" name="Text Box 14"/>
          <p:cNvSpPr txBox="1">
            <a:spLocks noChangeArrowheads="1"/>
          </p:cNvSpPr>
          <p:nvPr/>
        </p:nvSpPr>
        <p:spPr bwMode="auto">
          <a:xfrm>
            <a:off x="5754688" y="2587625"/>
            <a:ext cx="184150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a:t>
            </a:r>
          </a:p>
        </p:txBody>
      </p:sp>
      <p:sp>
        <p:nvSpPr>
          <p:cNvPr id="35855" name="Text Box 15"/>
          <p:cNvSpPr txBox="1">
            <a:spLocks noChangeArrowheads="1"/>
          </p:cNvSpPr>
          <p:nvPr/>
        </p:nvSpPr>
        <p:spPr bwMode="auto">
          <a:xfrm>
            <a:off x="1258888" y="1824038"/>
            <a:ext cx="676275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设连续控制对象的模型可用如下的状态方程描述：</a:t>
            </a:r>
          </a:p>
        </p:txBody>
      </p:sp>
      <p:sp>
        <p:nvSpPr>
          <p:cNvPr id="35856" name="Text Box 16"/>
          <p:cNvSpPr txBox="1">
            <a:spLocks noChangeArrowheads="1"/>
          </p:cNvSpPr>
          <p:nvPr/>
        </p:nvSpPr>
        <p:spPr bwMode="auto">
          <a:xfrm>
            <a:off x="862013" y="3463925"/>
            <a:ext cx="808037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其中设 </a:t>
            </a:r>
            <a:r>
              <a:rPr lang="en-US" altLang="zh-CN" sz="2000" i="1">
                <a:effectLst>
                  <a:outerShdw blurRad="38100" dist="38100" dir="2700000" algn="tl">
                    <a:srgbClr val="C0C0C0"/>
                  </a:outerShdw>
                </a:effectLst>
              </a:rPr>
              <a:t>x</a:t>
            </a: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为 </a:t>
            </a:r>
            <a:r>
              <a:rPr lang="en-US" altLang="zh-CN" sz="2000" i="1">
                <a:effectLst>
                  <a:outerShdw blurRad="38100" dist="38100" dir="2700000" algn="tl">
                    <a:srgbClr val="C0C0C0"/>
                  </a:outerShdw>
                </a:effectLst>
              </a:rPr>
              <a:t>n</a:t>
            </a: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维状态向量，</a:t>
            </a:r>
            <a:r>
              <a:rPr lang="en-US" altLang="zh-CN" sz="2000" i="1">
                <a:effectLst>
                  <a:outerShdw blurRad="38100" dist="38100" dir="2700000" algn="tl">
                    <a:srgbClr val="C0C0C0"/>
                  </a:outerShdw>
                </a:effectLst>
              </a:rPr>
              <a:t>u </a:t>
            </a:r>
            <a:r>
              <a:rPr lang="zh-CN" altLang="en-US" sz="2000">
                <a:effectLst>
                  <a:outerShdw blurRad="38100" dist="38100" dir="2700000" algn="tl">
                    <a:srgbClr val="C0C0C0"/>
                  </a:outerShdw>
                </a:effectLst>
              </a:rPr>
              <a:t>为 </a:t>
            </a:r>
            <a:r>
              <a:rPr lang="en-US" altLang="zh-CN" sz="2000" i="1">
                <a:effectLst>
                  <a:outerShdw blurRad="38100" dist="38100" dir="2700000" algn="tl">
                    <a:srgbClr val="C0C0C0"/>
                  </a:outerShdw>
                </a:effectLst>
              </a:rPr>
              <a:t>m</a:t>
            </a: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维控制向量，</a:t>
            </a:r>
            <a:r>
              <a:rPr lang="en-US" altLang="zh-CN" sz="2000" i="1">
                <a:effectLst>
                  <a:outerShdw blurRad="38100" dist="38100" dir="2700000" algn="tl">
                    <a:srgbClr val="C0C0C0"/>
                  </a:outerShdw>
                </a:effectLst>
              </a:rPr>
              <a:t>y</a:t>
            </a: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为 </a:t>
            </a:r>
            <a:r>
              <a:rPr lang="en-US" altLang="zh-CN" sz="2000" i="1">
                <a:effectLst>
                  <a:outerShdw blurRad="38100" dist="38100" dir="2700000" algn="tl">
                    <a:srgbClr val="C0C0C0"/>
                  </a:outerShdw>
                </a:effectLst>
              </a:rPr>
              <a:t>r</a:t>
            </a: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维输出向量。</a:t>
            </a:r>
          </a:p>
        </p:txBody>
      </p:sp>
      <p:sp>
        <p:nvSpPr>
          <p:cNvPr id="35857" name="Text Box 17"/>
          <p:cNvSpPr txBox="1">
            <a:spLocks noChangeArrowheads="1"/>
          </p:cNvSpPr>
          <p:nvPr/>
        </p:nvSpPr>
        <p:spPr bwMode="auto">
          <a:xfrm>
            <a:off x="1395413" y="3903663"/>
            <a:ext cx="534987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设在连续的对象前面有零阶保持器，即</a:t>
            </a:r>
          </a:p>
        </p:txBody>
      </p:sp>
      <p:graphicFrame>
        <p:nvGraphicFramePr>
          <p:cNvPr id="5123" name="Object 18"/>
          <p:cNvGraphicFramePr>
            <a:graphicFrameLocks noChangeAspect="1"/>
          </p:cNvGraphicFramePr>
          <p:nvPr/>
        </p:nvGraphicFramePr>
        <p:xfrm>
          <a:off x="1722438" y="4592638"/>
          <a:ext cx="3151187" cy="334962"/>
        </p:xfrm>
        <a:graphic>
          <a:graphicData uri="http://schemas.openxmlformats.org/presentationml/2006/ole">
            <mc:AlternateContent xmlns:mc="http://schemas.openxmlformats.org/markup-compatibility/2006">
              <mc:Choice xmlns:v="urn:schemas-microsoft-com:vml" Requires="v">
                <p:oleObj spid="_x0000_s5141" name="公式" r:id="rId6" imgW="35033400" imgH="3736800" progId="Equation.3">
                  <p:embed/>
                </p:oleObj>
              </mc:Choice>
              <mc:Fallback>
                <p:oleObj name="公式" r:id="rId6" imgW="35033400" imgH="3736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2438" y="4592638"/>
                        <a:ext cx="3151187" cy="3349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5859" name="Text Box 19"/>
          <p:cNvSpPr txBox="1">
            <a:spLocks noChangeArrowheads="1"/>
          </p:cNvSpPr>
          <p:nvPr/>
        </p:nvSpPr>
        <p:spPr bwMode="auto">
          <a:xfrm>
            <a:off x="5815013" y="4530725"/>
            <a:ext cx="163671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a:t>
            </a:r>
          </a:p>
        </p:txBody>
      </p:sp>
      <p:sp>
        <p:nvSpPr>
          <p:cNvPr id="35860" name="Text Box 20"/>
          <p:cNvSpPr txBox="1">
            <a:spLocks noChangeArrowheads="1"/>
          </p:cNvSpPr>
          <p:nvPr/>
        </p:nvSpPr>
        <p:spPr bwMode="auto">
          <a:xfrm>
            <a:off x="1058863" y="5265738"/>
            <a:ext cx="777081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将控制对象与保持器一起进行离散化处理，得到离散系统模型。</a:t>
            </a:r>
          </a:p>
        </p:txBody>
      </p:sp>
    </p:spTree>
  </p:cSld>
  <p:clrMapOvr>
    <a:masterClrMapping/>
  </p:clrMapOvr>
  <p:transition>
    <p:cover dir="ld"/>
  </p:transition>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aphicFrame>
        <p:nvGraphicFramePr>
          <p:cNvPr id="95234" name="Object 31"/>
          <p:cNvGraphicFramePr>
            <a:graphicFrameLocks noChangeAspect="1"/>
          </p:cNvGraphicFramePr>
          <p:nvPr/>
        </p:nvGraphicFramePr>
        <p:xfrm>
          <a:off x="4716463" y="1773238"/>
          <a:ext cx="4092575" cy="387350"/>
        </p:xfrm>
        <a:graphic>
          <a:graphicData uri="http://schemas.openxmlformats.org/presentationml/2006/ole">
            <mc:AlternateContent xmlns:mc="http://schemas.openxmlformats.org/markup-compatibility/2006">
              <mc:Choice xmlns:v="urn:schemas-microsoft-com:vml" Requires="v">
                <p:oleObj spid="_x0000_s95351" name="公式" r:id="rId4" imgW="1854360" imgH="168120" progId="Equation.3">
                  <p:embed/>
                </p:oleObj>
              </mc:Choice>
              <mc:Fallback>
                <p:oleObj name="公式" r:id="rId4" imgW="1854360" imgH="168120" progId="Equation.3">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1773238"/>
                        <a:ext cx="40925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5" name="Object 32"/>
          <p:cNvGraphicFramePr>
            <a:graphicFrameLocks noChangeAspect="1"/>
          </p:cNvGraphicFramePr>
          <p:nvPr/>
        </p:nvGraphicFramePr>
        <p:xfrm>
          <a:off x="4716463" y="2205038"/>
          <a:ext cx="4094162" cy="387350"/>
        </p:xfrm>
        <a:graphic>
          <a:graphicData uri="http://schemas.openxmlformats.org/presentationml/2006/ole">
            <mc:AlternateContent xmlns:mc="http://schemas.openxmlformats.org/markup-compatibility/2006">
              <mc:Choice xmlns:v="urn:schemas-microsoft-com:vml" Requires="v">
                <p:oleObj spid="_x0000_s95352" name="公式" r:id="rId6" imgW="1854360" imgH="168120" progId="Equation.3">
                  <p:embed/>
                </p:oleObj>
              </mc:Choice>
              <mc:Fallback>
                <p:oleObj name="公式" r:id="rId6" imgW="1854360" imgH="168120" progId="Equation.3">
                  <p:embed/>
                  <p:pic>
                    <p:nvPicPr>
                      <p:cNvPr id="0" name="Picture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2205038"/>
                        <a:ext cx="409416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97" name="Text Box 33"/>
          <p:cNvSpPr txBox="1">
            <a:spLocks noChangeArrowheads="1"/>
          </p:cNvSpPr>
          <p:nvPr/>
        </p:nvSpPr>
        <p:spPr bwMode="auto">
          <a:xfrm>
            <a:off x="4708525" y="1104900"/>
            <a:ext cx="3319463"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式（</a:t>
            </a:r>
            <a:r>
              <a:rPr lang="en-US" altLang="zh-CN" sz="1800">
                <a:effectLst>
                  <a:outerShdw blurRad="38100" dist="38100" dir="2700000" algn="tl">
                    <a:srgbClr val="C0C0C0"/>
                  </a:outerShdw>
                </a:effectLst>
              </a:rPr>
              <a:t>24</a:t>
            </a:r>
            <a:r>
              <a:rPr lang="zh-CN" altLang="en-US" sz="1800">
                <a:effectLst>
                  <a:outerShdw blurRad="38100" dist="38100" dir="2700000" algn="tl">
                    <a:srgbClr val="C0C0C0"/>
                  </a:outerShdw>
                </a:effectLst>
              </a:rPr>
              <a:t>）与（</a:t>
            </a:r>
            <a:r>
              <a:rPr lang="en-US" altLang="zh-CN" sz="1800">
                <a:effectLst>
                  <a:outerShdw blurRad="38100" dist="38100" dir="2700000" algn="tl">
                    <a:srgbClr val="C0C0C0"/>
                  </a:outerShdw>
                </a:effectLst>
              </a:rPr>
              <a:t>25</a:t>
            </a:r>
            <a:r>
              <a:rPr lang="zh-CN" altLang="en-US" sz="1800">
                <a:effectLst>
                  <a:outerShdw blurRad="38100" dist="38100" dir="2700000" algn="tl">
                    <a:srgbClr val="C0C0C0"/>
                  </a:outerShdw>
                </a:effectLst>
              </a:rPr>
              <a:t>）</a:t>
            </a:r>
          </a:p>
        </p:txBody>
      </p:sp>
      <p:graphicFrame>
        <p:nvGraphicFramePr>
          <p:cNvPr id="95236" name="Object 34"/>
          <p:cNvGraphicFramePr>
            <a:graphicFrameLocks noChangeAspect="1"/>
          </p:cNvGraphicFramePr>
          <p:nvPr/>
        </p:nvGraphicFramePr>
        <p:xfrm>
          <a:off x="1258888" y="1844675"/>
          <a:ext cx="2698750" cy="774700"/>
        </p:xfrm>
        <a:graphic>
          <a:graphicData uri="http://schemas.openxmlformats.org/presentationml/2006/ole">
            <mc:AlternateContent xmlns:mc="http://schemas.openxmlformats.org/markup-compatibility/2006">
              <mc:Choice xmlns:v="urn:schemas-microsoft-com:vml" Requires="v">
                <p:oleObj spid="_x0000_s95353" name="公式" r:id="rId8" imgW="1218960" imgH="343800" progId="Equation.3">
                  <p:embed/>
                </p:oleObj>
              </mc:Choice>
              <mc:Fallback>
                <p:oleObj name="公式" r:id="rId8" imgW="1218960" imgH="343800" progId="Equation.3">
                  <p:embed/>
                  <p:pic>
                    <p:nvPicPr>
                      <p:cNvPr id="0" name="Picture 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1844675"/>
                        <a:ext cx="269875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99" name="Text Box 35"/>
          <p:cNvSpPr txBox="1">
            <a:spLocks noChangeArrowheads="1"/>
          </p:cNvSpPr>
          <p:nvPr/>
        </p:nvSpPr>
        <p:spPr bwMode="auto">
          <a:xfrm>
            <a:off x="1371600" y="1143000"/>
            <a:ext cx="1831975"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式（</a:t>
            </a:r>
            <a:r>
              <a:rPr lang="en-US" altLang="zh-CN" sz="1800">
                <a:effectLst>
                  <a:outerShdw blurRad="38100" dist="38100" dir="2700000" algn="tl">
                    <a:srgbClr val="C0C0C0"/>
                  </a:outerShdw>
                </a:effectLst>
              </a:rPr>
              <a:t>26</a:t>
            </a:r>
            <a:r>
              <a:rPr lang="zh-CN" altLang="en-US" sz="1800">
                <a:effectLst>
                  <a:outerShdw blurRad="38100" dist="38100" dir="2700000" algn="tl">
                    <a:srgbClr val="C0C0C0"/>
                  </a:outerShdw>
                </a:effectLst>
              </a:rPr>
              <a:t>）</a:t>
            </a:r>
          </a:p>
        </p:txBody>
      </p:sp>
      <p:sp>
        <p:nvSpPr>
          <p:cNvPr id="139300" name="Rectangle 36"/>
          <p:cNvSpPr>
            <a:spLocks noChangeArrowheads="1"/>
          </p:cNvSpPr>
          <p:nvPr/>
        </p:nvSpPr>
        <p:spPr bwMode="auto">
          <a:xfrm>
            <a:off x="1447800" y="2743200"/>
            <a:ext cx="6705600" cy="32004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5237" name="Object 37"/>
          <p:cNvGraphicFramePr>
            <a:graphicFrameLocks noChangeAspect="1"/>
          </p:cNvGraphicFramePr>
          <p:nvPr/>
        </p:nvGraphicFramePr>
        <p:xfrm>
          <a:off x="2379663" y="2938463"/>
          <a:ext cx="558800" cy="357187"/>
        </p:xfrm>
        <a:graphic>
          <a:graphicData uri="http://schemas.openxmlformats.org/presentationml/2006/ole">
            <mc:AlternateContent xmlns:mc="http://schemas.openxmlformats.org/markup-compatibility/2006">
              <mc:Choice xmlns:v="urn:schemas-microsoft-com:vml" Requires="v">
                <p:oleObj spid="_x0000_s95354" name="公式" r:id="rId10" imgW="5832720" imgH="3736800" progId="Equation.3">
                  <p:embed/>
                </p:oleObj>
              </mc:Choice>
              <mc:Fallback>
                <p:oleObj name="公式" r:id="rId10" imgW="5832720" imgH="3736800" progId="Equation.3">
                  <p:embed/>
                  <p:pic>
                    <p:nvPicPr>
                      <p:cNvPr id="0" name="Picture 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79663" y="2938463"/>
                        <a:ext cx="558800"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302" name="Line 38"/>
          <p:cNvSpPr>
            <a:spLocks noChangeShapeType="1"/>
          </p:cNvSpPr>
          <p:nvPr/>
        </p:nvSpPr>
        <p:spPr bwMode="auto">
          <a:xfrm>
            <a:off x="3124200" y="3124200"/>
            <a:ext cx="1524000" cy="0"/>
          </a:xfrm>
          <a:prstGeom prst="line">
            <a:avLst/>
          </a:prstGeom>
          <a:noFill/>
          <a:ln w="12700" cap="sq">
            <a:solidFill>
              <a:schemeClr val="tx1"/>
            </a:solidFill>
            <a:round/>
            <a:headEnd type="arrow" w="med" len="med"/>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5238" name="Object 39"/>
          <p:cNvGraphicFramePr>
            <a:graphicFrameLocks noChangeAspect="1"/>
          </p:cNvGraphicFramePr>
          <p:nvPr/>
        </p:nvGraphicFramePr>
        <p:xfrm>
          <a:off x="4876800" y="2895600"/>
          <a:ext cx="649288" cy="403225"/>
        </p:xfrm>
        <a:graphic>
          <a:graphicData uri="http://schemas.openxmlformats.org/presentationml/2006/ole">
            <mc:AlternateContent xmlns:mc="http://schemas.openxmlformats.org/markup-compatibility/2006">
              <mc:Choice xmlns:v="urn:schemas-microsoft-com:vml" Requires="v">
                <p:oleObj spid="_x0000_s95355" name="公式" r:id="rId12" imgW="277560" imgH="168120" progId="Equation.3">
                  <p:embed/>
                </p:oleObj>
              </mc:Choice>
              <mc:Fallback>
                <p:oleObj name="公式" r:id="rId12" imgW="277560" imgH="168120" progId="Equation.3">
                  <p:embed/>
                  <p:pic>
                    <p:nvPicPr>
                      <p:cNvPr id="0" name="Picture 5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2895600"/>
                        <a:ext cx="649288"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9" name="Object 40"/>
          <p:cNvGraphicFramePr>
            <a:graphicFrameLocks noChangeAspect="1"/>
          </p:cNvGraphicFramePr>
          <p:nvPr/>
        </p:nvGraphicFramePr>
        <p:xfrm>
          <a:off x="2438400" y="3581400"/>
          <a:ext cx="288925" cy="290513"/>
        </p:xfrm>
        <a:graphic>
          <a:graphicData uri="http://schemas.openxmlformats.org/presentationml/2006/ole">
            <mc:AlternateContent xmlns:mc="http://schemas.openxmlformats.org/markup-compatibility/2006">
              <mc:Choice xmlns:v="urn:schemas-microsoft-com:vml" Requires="v">
                <p:oleObj spid="_x0000_s95356" name="公式" r:id="rId14" imgW="3029400" imgH="3034800" progId="Equation.3">
                  <p:embed/>
                </p:oleObj>
              </mc:Choice>
              <mc:Fallback>
                <p:oleObj name="公式" r:id="rId14" imgW="3029400" imgH="3034800" progId="Equation.3">
                  <p:embed/>
                  <p:pic>
                    <p:nvPicPr>
                      <p:cNvPr id="0" name="Picture 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38400" y="3581400"/>
                        <a:ext cx="288925"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0" name="Object 41"/>
          <p:cNvGraphicFramePr>
            <a:graphicFrameLocks noChangeAspect="1"/>
          </p:cNvGraphicFramePr>
          <p:nvPr/>
        </p:nvGraphicFramePr>
        <p:xfrm>
          <a:off x="4953000" y="3505200"/>
          <a:ext cx="401638" cy="404813"/>
        </p:xfrm>
        <a:graphic>
          <a:graphicData uri="http://schemas.openxmlformats.org/presentationml/2006/ole">
            <mc:AlternateContent xmlns:mc="http://schemas.openxmlformats.org/markup-compatibility/2006">
              <mc:Choice xmlns:v="urn:schemas-microsoft-com:vml" Requires="v">
                <p:oleObj spid="_x0000_s95357" name="公式" r:id="rId16" imgW="4197600" imgH="4204800" progId="Equation.3">
                  <p:embed/>
                </p:oleObj>
              </mc:Choice>
              <mc:Fallback>
                <p:oleObj name="公式" r:id="rId16" imgW="4197600" imgH="4204800" progId="Equation.3">
                  <p:embed/>
                  <p:pic>
                    <p:nvPicPr>
                      <p:cNvPr id="0" name="Picture 6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53000" y="3505200"/>
                        <a:ext cx="40163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1" name="Object 42"/>
          <p:cNvGraphicFramePr>
            <a:graphicFrameLocks noChangeAspect="1"/>
          </p:cNvGraphicFramePr>
          <p:nvPr/>
        </p:nvGraphicFramePr>
        <p:xfrm>
          <a:off x="2266950" y="4081463"/>
          <a:ext cx="742950" cy="355600"/>
        </p:xfrm>
        <a:graphic>
          <a:graphicData uri="http://schemas.openxmlformats.org/presentationml/2006/ole">
            <mc:AlternateContent xmlns:mc="http://schemas.openxmlformats.org/markup-compatibility/2006">
              <mc:Choice xmlns:v="urn:schemas-microsoft-com:vml" Requires="v">
                <p:oleObj spid="_x0000_s95358" name="公式" r:id="rId18" imgW="7701480" imgH="3736800" progId="Equation.3">
                  <p:embed/>
                </p:oleObj>
              </mc:Choice>
              <mc:Fallback>
                <p:oleObj name="公式" r:id="rId18" imgW="7701480" imgH="3736800" progId="Equation.3">
                  <p:embed/>
                  <p:pic>
                    <p:nvPicPr>
                      <p:cNvPr id="0" name="Picture 6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66950" y="4081463"/>
                        <a:ext cx="74295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2" name="Object 43"/>
          <p:cNvGraphicFramePr>
            <a:graphicFrameLocks noChangeAspect="1"/>
          </p:cNvGraphicFramePr>
          <p:nvPr/>
        </p:nvGraphicFramePr>
        <p:xfrm>
          <a:off x="4876800" y="4038600"/>
          <a:ext cx="1968500" cy="404813"/>
        </p:xfrm>
        <a:graphic>
          <a:graphicData uri="http://schemas.openxmlformats.org/presentationml/2006/ole">
            <mc:AlternateContent xmlns:mc="http://schemas.openxmlformats.org/markup-compatibility/2006">
              <mc:Choice xmlns:v="urn:schemas-microsoft-com:vml" Requires="v">
                <p:oleObj spid="_x0000_s95359" name="公式" r:id="rId20" imgW="20549880" imgH="4204800" progId="Equation.3">
                  <p:embed/>
                </p:oleObj>
              </mc:Choice>
              <mc:Fallback>
                <p:oleObj name="公式" r:id="rId20" imgW="20549880" imgH="4204800" progId="Equation.3">
                  <p:embed/>
                  <p:pic>
                    <p:nvPicPr>
                      <p:cNvPr id="0" name="Picture 6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76800" y="4038600"/>
                        <a:ext cx="1968500"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308" name="Line 44"/>
          <p:cNvSpPr>
            <a:spLocks noChangeShapeType="1"/>
          </p:cNvSpPr>
          <p:nvPr/>
        </p:nvSpPr>
        <p:spPr bwMode="auto">
          <a:xfrm>
            <a:off x="3124200" y="3733800"/>
            <a:ext cx="1524000" cy="0"/>
          </a:xfrm>
          <a:prstGeom prst="line">
            <a:avLst/>
          </a:prstGeom>
          <a:noFill/>
          <a:ln w="12700" cap="sq">
            <a:solidFill>
              <a:schemeClr val="tx1"/>
            </a:solidFill>
            <a:round/>
            <a:headEnd type="arrow" w="med" len="med"/>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309" name="Line 45"/>
          <p:cNvSpPr>
            <a:spLocks noChangeShapeType="1"/>
          </p:cNvSpPr>
          <p:nvPr/>
        </p:nvSpPr>
        <p:spPr bwMode="auto">
          <a:xfrm>
            <a:off x="3124200" y="4267200"/>
            <a:ext cx="1524000" cy="0"/>
          </a:xfrm>
          <a:prstGeom prst="line">
            <a:avLst/>
          </a:prstGeom>
          <a:noFill/>
          <a:ln w="12700" cap="sq">
            <a:solidFill>
              <a:schemeClr val="tx1"/>
            </a:solidFill>
            <a:round/>
            <a:headEnd type="arrow" w="med" len="med"/>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5243" name="Object 46"/>
          <p:cNvGraphicFramePr>
            <a:graphicFrameLocks noChangeAspect="1"/>
          </p:cNvGraphicFramePr>
          <p:nvPr/>
        </p:nvGraphicFramePr>
        <p:xfrm>
          <a:off x="2343150" y="4748213"/>
          <a:ext cx="558800" cy="357187"/>
        </p:xfrm>
        <a:graphic>
          <a:graphicData uri="http://schemas.openxmlformats.org/presentationml/2006/ole">
            <mc:AlternateContent xmlns:mc="http://schemas.openxmlformats.org/markup-compatibility/2006">
              <mc:Choice xmlns:v="urn:schemas-microsoft-com:vml" Requires="v">
                <p:oleObj spid="_x0000_s95360" name="公式" r:id="rId22" imgW="5832720" imgH="3736800" progId="Equation.3">
                  <p:embed/>
                </p:oleObj>
              </mc:Choice>
              <mc:Fallback>
                <p:oleObj name="公式" r:id="rId22" imgW="5832720" imgH="3736800" progId="Equation.3">
                  <p:embed/>
                  <p:pic>
                    <p:nvPicPr>
                      <p:cNvPr id="0" name="Picture 6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43150" y="4748213"/>
                        <a:ext cx="558800"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4" name="Object 47"/>
          <p:cNvGraphicFramePr>
            <a:graphicFrameLocks noChangeAspect="1"/>
          </p:cNvGraphicFramePr>
          <p:nvPr/>
        </p:nvGraphicFramePr>
        <p:xfrm>
          <a:off x="4876800" y="4724400"/>
          <a:ext cx="3119438" cy="404813"/>
        </p:xfrm>
        <a:graphic>
          <a:graphicData uri="http://schemas.openxmlformats.org/presentationml/2006/ole">
            <mc:AlternateContent xmlns:mc="http://schemas.openxmlformats.org/markup-compatibility/2006">
              <mc:Choice xmlns:v="urn:schemas-microsoft-com:vml" Requires="v">
                <p:oleObj spid="_x0000_s95361" name="公式" r:id="rId24" imgW="32463720" imgH="4204800" progId="Equation.3">
                  <p:embed/>
                </p:oleObj>
              </mc:Choice>
              <mc:Fallback>
                <p:oleObj name="公式" r:id="rId24" imgW="32463720" imgH="4204800" progId="Equation.3">
                  <p:embed/>
                  <p:pic>
                    <p:nvPicPr>
                      <p:cNvPr id="0" name="Picture 6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76800" y="4724400"/>
                        <a:ext cx="311943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312" name="Line 48"/>
          <p:cNvSpPr>
            <a:spLocks noChangeShapeType="1"/>
          </p:cNvSpPr>
          <p:nvPr/>
        </p:nvSpPr>
        <p:spPr bwMode="auto">
          <a:xfrm>
            <a:off x="3124200" y="4953000"/>
            <a:ext cx="1524000" cy="0"/>
          </a:xfrm>
          <a:prstGeom prst="line">
            <a:avLst/>
          </a:prstGeom>
          <a:noFill/>
          <a:ln w="12700" cap="sq">
            <a:solidFill>
              <a:schemeClr val="tx1"/>
            </a:solidFill>
            <a:round/>
            <a:headEnd type="arrow" w="med" len="med"/>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5245" name="Object 49"/>
          <p:cNvGraphicFramePr>
            <a:graphicFrameLocks noChangeAspect="1"/>
          </p:cNvGraphicFramePr>
          <p:nvPr/>
        </p:nvGraphicFramePr>
        <p:xfrm>
          <a:off x="2525713" y="5399088"/>
          <a:ext cx="266700" cy="312737"/>
        </p:xfrm>
        <a:graphic>
          <a:graphicData uri="http://schemas.openxmlformats.org/presentationml/2006/ole">
            <mc:AlternateContent xmlns:mc="http://schemas.openxmlformats.org/markup-compatibility/2006">
              <mc:Choice xmlns:v="urn:schemas-microsoft-com:vml" Requires="v">
                <p:oleObj spid="_x0000_s95362" name="公式" r:id="rId26" imgW="2796120" imgH="3268800" progId="Equation.3">
                  <p:embed/>
                </p:oleObj>
              </mc:Choice>
              <mc:Fallback>
                <p:oleObj name="公式" r:id="rId26" imgW="2796120" imgH="3268800" progId="Equation.3">
                  <p:embed/>
                  <p:pic>
                    <p:nvPicPr>
                      <p:cNvPr id="0" name="Picture 6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25713" y="5399088"/>
                        <a:ext cx="26670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6" name="Object 50"/>
          <p:cNvGraphicFramePr>
            <a:graphicFrameLocks noChangeAspect="1"/>
          </p:cNvGraphicFramePr>
          <p:nvPr/>
        </p:nvGraphicFramePr>
        <p:xfrm>
          <a:off x="5029200" y="5334000"/>
          <a:ext cx="401638" cy="404813"/>
        </p:xfrm>
        <a:graphic>
          <a:graphicData uri="http://schemas.openxmlformats.org/presentationml/2006/ole">
            <mc:AlternateContent xmlns:mc="http://schemas.openxmlformats.org/markup-compatibility/2006">
              <mc:Choice xmlns:v="urn:schemas-microsoft-com:vml" Requires="v">
                <p:oleObj spid="_x0000_s95363" name="公式" r:id="rId28" imgW="4197600" imgH="4204800" progId="Equation.3">
                  <p:embed/>
                </p:oleObj>
              </mc:Choice>
              <mc:Fallback>
                <p:oleObj name="公式" r:id="rId28" imgW="4197600" imgH="4204800" progId="Equation.3">
                  <p:embed/>
                  <p:pic>
                    <p:nvPicPr>
                      <p:cNvPr id="0" name="Picture 6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029200" y="5334000"/>
                        <a:ext cx="40163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315" name="Line 51"/>
          <p:cNvSpPr>
            <a:spLocks noChangeShapeType="1"/>
          </p:cNvSpPr>
          <p:nvPr/>
        </p:nvSpPr>
        <p:spPr bwMode="auto">
          <a:xfrm>
            <a:off x="3200400" y="5562600"/>
            <a:ext cx="1524000" cy="0"/>
          </a:xfrm>
          <a:prstGeom prst="line">
            <a:avLst/>
          </a:prstGeom>
          <a:noFill/>
          <a:ln w="12700" cap="sq">
            <a:solidFill>
              <a:schemeClr val="tx1"/>
            </a:solidFill>
            <a:round/>
            <a:headEnd type="arrow" w="med" len="med"/>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push/>
  </p:transition>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38263" name="Text Box 23"/>
          <p:cNvSpPr txBox="1">
            <a:spLocks noChangeArrowheads="1"/>
          </p:cNvSpPr>
          <p:nvPr/>
        </p:nvSpPr>
        <p:spPr bwMode="auto">
          <a:xfrm>
            <a:off x="827088" y="1412875"/>
            <a:ext cx="5040312"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根据预报观测器状态方程，即</a:t>
            </a:r>
          </a:p>
        </p:txBody>
      </p:sp>
      <p:graphicFrame>
        <p:nvGraphicFramePr>
          <p:cNvPr id="96258" name="Object 24"/>
          <p:cNvGraphicFramePr>
            <a:graphicFrameLocks noChangeAspect="1"/>
          </p:cNvGraphicFramePr>
          <p:nvPr/>
        </p:nvGraphicFramePr>
        <p:xfrm>
          <a:off x="1681163" y="2076450"/>
          <a:ext cx="4800600" cy="368300"/>
        </p:xfrm>
        <a:graphic>
          <a:graphicData uri="http://schemas.openxmlformats.org/presentationml/2006/ole">
            <mc:AlternateContent xmlns:mc="http://schemas.openxmlformats.org/markup-compatibility/2006">
              <mc:Choice xmlns:v="urn:schemas-microsoft-com:vml" Requires="v">
                <p:oleObj spid="_x0000_s96294" name="公式" r:id="rId4" imgW="48348720" imgH="3736800" progId="Equation.3">
                  <p:embed/>
                </p:oleObj>
              </mc:Choice>
              <mc:Fallback>
                <p:oleObj name="公式" r:id="rId4" imgW="48348720" imgH="373680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163" y="2076450"/>
                        <a:ext cx="48006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65" name="Text Box 25"/>
          <p:cNvSpPr txBox="1">
            <a:spLocks noChangeArrowheads="1"/>
          </p:cNvSpPr>
          <p:nvPr/>
        </p:nvSpPr>
        <p:spPr bwMode="auto">
          <a:xfrm>
            <a:off x="7667625" y="1989138"/>
            <a:ext cx="1290638"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27</a:t>
            </a:r>
            <a:r>
              <a:rPr lang="zh-CN" altLang="en-US" sz="1800">
                <a:effectLst>
                  <a:outerShdw blurRad="38100" dist="38100" dir="2700000" algn="tl">
                    <a:srgbClr val="C0C0C0"/>
                  </a:outerShdw>
                </a:effectLst>
              </a:rPr>
              <a:t>）</a:t>
            </a:r>
          </a:p>
        </p:txBody>
      </p:sp>
      <p:sp>
        <p:nvSpPr>
          <p:cNvPr id="138266" name="Text Box 26"/>
          <p:cNvSpPr txBox="1">
            <a:spLocks noChangeArrowheads="1"/>
          </p:cNvSpPr>
          <p:nvPr/>
        </p:nvSpPr>
        <p:spPr bwMode="auto">
          <a:xfrm>
            <a:off x="903288" y="2632075"/>
            <a:ext cx="6189662"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利用前面的对应关系，得到降阶观测器状态方程：</a:t>
            </a:r>
          </a:p>
        </p:txBody>
      </p:sp>
      <p:graphicFrame>
        <p:nvGraphicFramePr>
          <p:cNvPr id="96259" name="Object 27"/>
          <p:cNvGraphicFramePr>
            <a:graphicFrameLocks noChangeAspect="1"/>
          </p:cNvGraphicFramePr>
          <p:nvPr/>
        </p:nvGraphicFramePr>
        <p:xfrm>
          <a:off x="1147763" y="3295650"/>
          <a:ext cx="6237287" cy="835025"/>
        </p:xfrm>
        <a:graphic>
          <a:graphicData uri="http://schemas.openxmlformats.org/presentationml/2006/ole">
            <mc:AlternateContent xmlns:mc="http://schemas.openxmlformats.org/markup-compatibility/2006">
              <mc:Choice xmlns:v="urn:schemas-microsoft-com:vml" Requires="v">
                <p:oleObj spid="_x0000_s96295" name="公式" r:id="rId6" imgW="62832240" imgH="8416800" progId="Equation.3">
                  <p:embed/>
                </p:oleObj>
              </mc:Choice>
              <mc:Fallback>
                <p:oleObj name="公式" r:id="rId6" imgW="62832240" imgH="8416800" progId="Equation.3">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7763" y="3295650"/>
                        <a:ext cx="6237287"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68" name="Text Box 28"/>
          <p:cNvSpPr txBox="1">
            <a:spLocks noChangeArrowheads="1"/>
          </p:cNvSpPr>
          <p:nvPr/>
        </p:nvSpPr>
        <p:spPr bwMode="auto">
          <a:xfrm>
            <a:off x="1055688" y="4518025"/>
            <a:ext cx="7458075" cy="91757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lang="en-US" altLang="zh-CN" sz="1800">
                <a:effectLst>
                  <a:outerShdw blurRad="38100" dist="38100" dir="2700000" algn="tl">
                    <a:srgbClr val="C0C0C0"/>
                  </a:outerShdw>
                </a:effectLst>
              </a:rPr>
              <a:t>        </a:t>
            </a:r>
            <a:r>
              <a:rPr lang="zh-CN" altLang="en-US" sz="1800">
                <a:effectLst>
                  <a:outerShdw blurRad="38100" dist="38100" dir="2700000" algn="tl">
                    <a:srgbClr val="C0C0C0"/>
                  </a:outerShdw>
                </a:effectLst>
              </a:rPr>
              <a:t>上式实质上为降阶的现时观测器方程，因为（</a:t>
            </a:r>
            <a:r>
              <a:rPr lang="zh-CN" altLang="zh-CN" sz="1800">
                <a:effectLst>
                  <a:outerShdw blurRad="38100" dist="38100" dir="2700000" algn="tl">
                    <a:srgbClr val="C0C0C0"/>
                  </a:outerShdw>
                </a:effectLst>
              </a:rPr>
              <a:t>k+1</a:t>
            </a:r>
            <a:r>
              <a:rPr lang="zh-CN" altLang="en-US" sz="1800">
                <a:effectLst>
                  <a:outerShdw blurRad="38100" dist="38100" dir="2700000" algn="tl">
                    <a:srgbClr val="C0C0C0"/>
                  </a:outerShdw>
                </a:effectLst>
              </a:rPr>
              <a:t>）</a:t>
            </a:r>
            <a:r>
              <a:rPr lang="zh-CN" altLang="zh-CN" sz="1800">
                <a:effectLst>
                  <a:outerShdw blurRad="38100" dist="38100" dir="2700000" algn="tl">
                    <a:srgbClr val="C0C0C0"/>
                  </a:outerShdw>
                </a:effectLst>
              </a:rPr>
              <a:t>时刻的状态重构</a:t>
            </a:r>
          </a:p>
          <a:p>
            <a:pPr>
              <a:lnSpc>
                <a:spcPct val="150000"/>
              </a:lnSpc>
              <a:defRPr/>
            </a:pPr>
            <a:r>
              <a:rPr lang="zh-CN" altLang="zh-CN" sz="1800">
                <a:effectLst>
                  <a:outerShdw blurRad="38100" dist="38100" dir="2700000" algn="tl">
                    <a:srgbClr val="C0C0C0"/>
                  </a:outerShdw>
                </a:effectLst>
              </a:rPr>
              <a:t>                 用到了（k+1）时刻的量测量                   。</a:t>
            </a:r>
          </a:p>
        </p:txBody>
      </p:sp>
      <p:graphicFrame>
        <p:nvGraphicFramePr>
          <p:cNvPr id="96260" name="Object 29"/>
          <p:cNvGraphicFramePr>
            <a:graphicFrameLocks noChangeAspect="1"/>
          </p:cNvGraphicFramePr>
          <p:nvPr/>
        </p:nvGraphicFramePr>
        <p:xfrm>
          <a:off x="1084263" y="5037138"/>
          <a:ext cx="1020762" cy="417512"/>
        </p:xfrm>
        <a:graphic>
          <a:graphicData uri="http://schemas.openxmlformats.org/presentationml/2006/ole">
            <mc:AlternateContent xmlns:mc="http://schemas.openxmlformats.org/markup-compatibility/2006">
              <mc:Choice xmlns:v="urn:schemas-microsoft-com:vml" Requires="v">
                <p:oleObj spid="_x0000_s96296" name="公式" r:id="rId8" imgW="10271160" imgH="4204800" progId="Equation.3">
                  <p:embed/>
                </p:oleObj>
              </mc:Choice>
              <mc:Fallback>
                <p:oleObj name="公式" r:id="rId8" imgW="10271160" imgH="4204800" progId="Equation.3">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4263" y="5037138"/>
                        <a:ext cx="1020762"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1" name="Object 30"/>
          <p:cNvGraphicFramePr>
            <a:graphicFrameLocks noChangeAspect="1"/>
          </p:cNvGraphicFramePr>
          <p:nvPr/>
        </p:nvGraphicFramePr>
        <p:xfrm>
          <a:off x="5033963" y="5048250"/>
          <a:ext cx="1020762" cy="417513"/>
        </p:xfrm>
        <a:graphic>
          <a:graphicData uri="http://schemas.openxmlformats.org/presentationml/2006/ole">
            <mc:AlternateContent xmlns:mc="http://schemas.openxmlformats.org/markup-compatibility/2006">
              <mc:Choice xmlns:v="urn:schemas-microsoft-com:vml" Requires="v">
                <p:oleObj spid="_x0000_s96297" name="公式" r:id="rId10" imgW="10271160" imgH="4204800" progId="Equation.3">
                  <p:embed/>
                </p:oleObj>
              </mc:Choice>
              <mc:Fallback>
                <p:oleObj name="公式" r:id="rId10" imgW="10271160" imgH="4204800" progId="Equation.3">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33963" y="5048250"/>
                        <a:ext cx="1020762"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71" name="Text Box 31"/>
          <p:cNvSpPr txBox="1">
            <a:spLocks noChangeArrowheads="1"/>
          </p:cNvSpPr>
          <p:nvPr/>
        </p:nvSpPr>
        <p:spPr bwMode="auto">
          <a:xfrm>
            <a:off x="7740650" y="3716338"/>
            <a:ext cx="1403350"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28</a:t>
            </a:r>
            <a:r>
              <a:rPr lang="zh-CN" altLang="en-US" sz="1800">
                <a:effectLst>
                  <a:outerShdw blurRad="38100" dist="38100" dir="2700000" algn="tl">
                    <a:srgbClr val="C0C0C0"/>
                  </a:outerShdw>
                </a:effectLst>
              </a:rPr>
              <a:t>）</a:t>
            </a:r>
          </a:p>
        </p:txBody>
      </p:sp>
    </p:spTree>
  </p:cSld>
  <p:clrMapOvr>
    <a:masterClrMapping/>
  </p:clrMapOvr>
  <p:transition>
    <p:push/>
  </p:transition>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37237" name="Text Box 21"/>
          <p:cNvSpPr txBox="1">
            <a:spLocks noChangeArrowheads="1"/>
          </p:cNvSpPr>
          <p:nvPr/>
        </p:nvSpPr>
        <p:spPr bwMode="auto">
          <a:xfrm>
            <a:off x="900113" y="1341438"/>
            <a:ext cx="2808287"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00FF"/>
                </a:solidFill>
                <a:effectLst>
                  <a:outerShdw blurRad="38100" dist="38100" dir="2700000" algn="tl">
                    <a:srgbClr val="C0C0C0"/>
                  </a:outerShdw>
                </a:effectLst>
              </a:rPr>
              <a:t>求增益矩阵</a:t>
            </a:r>
            <a:r>
              <a:rPr lang="en-US" altLang="zh-CN">
                <a:solidFill>
                  <a:srgbClr val="0000FF"/>
                </a:solidFill>
                <a:effectLst>
                  <a:outerShdw blurRad="38100" dist="38100" dir="2700000" algn="tl">
                    <a:srgbClr val="C0C0C0"/>
                  </a:outerShdw>
                </a:effectLst>
              </a:rPr>
              <a:t>K</a:t>
            </a:r>
            <a:r>
              <a:rPr lang="zh-CN" altLang="en-US">
                <a:solidFill>
                  <a:srgbClr val="0000FF"/>
                </a:solidFill>
                <a:effectLst>
                  <a:outerShdw blurRad="38100" dist="38100" dir="2700000" algn="tl">
                    <a:srgbClr val="C0C0C0"/>
                  </a:outerShdw>
                </a:effectLst>
              </a:rPr>
              <a:t>：</a:t>
            </a:r>
          </a:p>
        </p:txBody>
      </p:sp>
      <p:graphicFrame>
        <p:nvGraphicFramePr>
          <p:cNvPr id="97282" name="Object 22"/>
          <p:cNvGraphicFramePr>
            <a:graphicFrameLocks noChangeAspect="1"/>
          </p:cNvGraphicFramePr>
          <p:nvPr/>
        </p:nvGraphicFramePr>
        <p:xfrm>
          <a:off x="971550" y="2420938"/>
          <a:ext cx="7469188" cy="2087562"/>
        </p:xfrm>
        <a:graphic>
          <a:graphicData uri="http://schemas.openxmlformats.org/presentationml/2006/ole">
            <mc:AlternateContent xmlns:mc="http://schemas.openxmlformats.org/markup-compatibility/2006">
              <mc:Choice xmlns:v="urn:schemas-microsoft-com:vml" Requires="v">
                <p:oleObj spid="_x0000_s97300" name="公式" r:id="rId4" imgW="75213360" imgH="21052800" progId="Equation.3">
                  <p:embed/>
                </p:oleObj>
              </mc:Choice>
              <mc:Fallback>
                <p:oleObj name="公式" r:id="rId4" imgW="75213360" imgH="21052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420938"/>
                        <a:ext cx="7469188" cy="208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239" name="Text Box 23"/>
          <p:cNvSpPr txBox="1">
            <a:spLocks noChangeArrowheads="1"/>
          </p:cNvSpPr>
          <p:nvPr/>
        </p:nvSpPr>
        <p:spPr bwMode="auto">
          <a:xfrm>
            <a:off x="900113" y="1989138"/>
            <a:ext cx="3887787"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状态重构误差方程为：</a:t>
            </a:r>
          </a:p>
        </p:txBody>
      </p:sp>
      <p:sp>
        <p:nvSpPr>
          <p:cNvPr id="137240" name="Text Box 24"/>
          <p:cNvSpPr txBox="1">
            <a:spLocks noChangeArrowheads="1"/>
          </p:cNvSpPr>
          <p:nvPr/>
        </p:nvSpPr>
        <p:spPr bwMode="auto">
          <a:xfrm>
            <a:off x="976313" y="4529138"/>
            <a:ext cx="3235325"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其特征方程为：</a:t>
            </a:r>
          </a:p>
        </p:txBody>
      </p:sp>
      <p:graphicFrame>
        <p:nvGraphicFramePr>
          <p:cNvPr id="97283" name="Object 25"/>
          <p:cNvGraphicFramePr>
            <a:graphicFrameLocks noChangeAspect="1"/>
          </p:cNvGraphicFramePr>
          <p:nvPr/>
        </p:nvGraphicFramePr>
        <p:xfrm>
          <a:off x="2074863" y="5116513"/>
          <a:ext cx="3211512" cy="477837"/>
        </p:xfrm>
        <a:graphic>
          <a:graphicData uri="http://schemas.openxmlformats.org/presentationml/2006/ole">
            <mc:AlternateContent xmlns:mc="http://schemas.openxmlformats.org/markup-compatibility/2006">
              <mc:Choice xmlns:v="urn:schemas-microsoft-com:vml" Requires="v">
                <p:oleObj spid="_x0000_s97301" name="公式" r:id="rId6" imgW="31295880" imgH="4672800" progId="Equation.3">
                  <p:embed/>
                </p:oleObj>
              </mc:Choice>
              <mc:Fallback>
                <p:oleObj name="公式" r:id="rId6" imgW="31295880" imgH="4672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4863" y="5116513"/>
                        <a:ext cx="3211512"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242" name="Text Box 26"/>
          <p:cNvSpPr txBox="1">
            <a:spLocks noChangeArrowheads="1"/>
          </p:cNvSpPr>
          <p:nvPr/>
        </p:nvSpPr>
        <p:spPr bwMode="auto">
          <a:xfrm>
            <a:off x="7451725" y="3717925"/>
            <a:ext cx="1296988"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29</a:t>
            </a:r>
            <a:r>
              <a:rPr lang="zh-CN" altLang="en-US" sz="1800">
                <a:effectLst>
                  <a:outerShdw blurRad="38100" dist="38100" dir="2700000" algn="tl">
                    <a:srgbClr val="C0C0C0"/>
                  </a:outerShdw>
                </a:effectLst>
              </a:rPr>
              <a:t>）</a:t>
            </a:r>
          </a:p>
        </p:txBody>
      </p:sp>
      <p:sp>
        <p:nvSpPr>
          <p:cNvPr id="137243" name="Text Box 27"/>
          <p:cNvSpPr txBox="1">
            <a:spLocks noChangeArrowheads="1"/>
          </p:cNvSpPr>
          <p:nvPr/>
        </p:nvSpPr>
        <p:spPr bwMode="auto">
          <a:xfrm>
            <a:off x="7451725" y="5157788"/>
            <a:ext cx="1441450"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30</a:t>
            </a:r>
            <a:r>
              <a:rPr lang="zh-CN" altLang="en-US" sz="1800">
                <a:effectLst>
                  <a:outerShdw blurRad="38100" dist="38100" dir="2700000" algn="tl">
                    <a:srgbClr val="C0C0C0"/>
                  </a:outerShdw>
                </a:effectLst>
              </a:rPr>
              <a:t>）</a:t>
            </a:r>
          </a:p>
        </p:txBody>
      </p:sp>
    </p:spTree>
  </p:cSld>
  <p:clrMapOvr>
    <a:masterClrMapping/>
  </p:clrMapOvr>
  <p:transition>
    <p:push/>
  </p:transition>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36220" name="Text Box 28"/>
          <p:cNvSpPr txBox="1">
            <a:spLocks noChangeArrowheads="1"/>
          </p:cNvSpPr>
          <p:nvPr/>
        </p:nvSpPr>
        <p:spPr bwMode="auto">
          <a:xfrm>
            <a:off x="900113" y="1628775"/>
            <a:ext cx="648493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对比式（</a:t>
            </a:r>
            <a:r>
              <a:rPr lang="en-US" altLang="zh-CN" sz="2000">
                <a:effectLst>
                  <a:outerShdw blurRad="38100" dist="38100" dir="2700000" algn="tl">
                    <a:srgbClr val="C0C0C0"/>
                  </a:outerShdw>
                </a:effectLst>
              </a:rPr>
              <a:t>9</a:t>
            </a:r>
            <a:r>
              <a:rPr lang="zh-CN" altLang="en-US" sz="2000">
                <a:effectLst>
                  <a:outerShdw blurRad="38100" dist="38100" dir="2700000" algn="tl">
                    <a:srgbClr val="C0C0C0"/>
                  </a:outerShdw>
                </a:effectLst>
              </a:rPr>
              <a:t>）与（</a:t>
            </a:r>
            <a:r>
              <a:rPr lang="en-US" altLang="zh-CN" sz="2000">
                <a:effectLst>
                  <a:outerShdw blurRad="38100" dist="38100" dir="2700000" algn="tl">
                    <a:srgbClr val="C0C0C0"/>
                  </a:outerShdw>
                </a:effectLst>
              </a:rPr>
              <a:t>30</a:t>
            </a:r>
            <a:r>
              <a:rPr lang="zh-CN" altLang="en-US" sz="2000">
                <a:effectLst>
                  <a:outerShdw blurRad="38100" dist="38100" dir="2700000" algn="tl">
                    <a:srgbClr val="C0C0C0"/>
                  </a:outerShdw>
                </a:effectLst>
              </a:rPr>
              <a:t>）式，并参照（</a:t>
            </a:r>
            <a:r>
              <a:rPr lang="en-US" altLang="zh-CN" sz="2000">
                <a:effectLst>
                  <a:outerShdw blurRad="38100" dist="38100" dir="2700000" algn="tl">
                    <a:srgbClr val="C0C0C0"/>
                  </a:outerShdw>
                </a:effectLst>
              </a:rPr>
              <a:t>13</a:t>
            </a:r>
            <a:r>
              <a:rPr lang="zh-CN" altLang="en-US" sz="2000">
                <a:effectLst>
                  <a:outerShdw blurRad="38100" dist="38100" dir="2700000" algn="tl">
                    <a:srgbClr val="C0C0C0"/>
                  </a:outerShdw>
                </a:effectLst>
              </a:rPr>
              <a:t>）式，得到：</a:t>
            </a:r>
          </a:p>
        </p:txBody>
      </p:sp>
      <p:graphicFrame>
        <p:nvGraphicFramePr>
          <p:cNvPr id="98306" name="Object 29"/>
          <p:cNvGraphicFramePr>
            <a:graphicFrameLocks noChangeAspect="1"/>
          </p:cNvGraphicFramePr>
          <p:nvPr/>
        </p:nvGraphicFramePr>
        <p:xfrm>
          <a:off x="1912938" y="2205038"/>
          <a:ext cx="3671887" cy="1984375"/>
        </p:xfrm>
        <a:graphic>
          <a:graphicData uri="http://schemas.openxmlformats.org/presentationml/2006/ole">
            <mc:AlternateContent xmlns:mc="http://schemas.openxmlformats.org/markup-compatibility/2006">
              <mc:Choice xmlns:v="urn:schemas-microsoft-com:vml" Requires="v">
                <p:oleObj spid="_x0000_s98342" name="公式" r:id="rId4" imgW="32697360" imgH="17776800" progId="Equation.3">
                  <p:embed/>
                </p:oleObj>
              </mc:Choice>
              <mc:Fallback>
                <p:oleObj name="公式" r:id="rId4" imgW="32697360" imgH="1777680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2938" y="2205038"/>
                        <a:ext cx="3671887" cy="198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22" name="Text Box 30"/>
          <p:cNvSpPr txBox="1">
            <a:spLocks noChangeArrowheads="1"/>
          </p:cNvSpPr>
          <p:nvPr/>
        </p:nvSpPr>
        <p:spPr bwMode="auto">
          <a:xfrm>
            <a:off x="6234113" y="3228975"/>
            <a:ext cx="143986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31</a:t>
            </a:r>
            <a:r>
              <a:rPr lang="zh-CN" altLang="en-US" sz="2000">
                <a:effectLst>
                  <a:outerShdw blurRad="38100" dist="38100" dir="2700000" algn="tl">
                    <a:srgbClr val="C0C0C0"/>
                  </a:outerShdw>
                </a:effectLst>
              </a:rPr>
              <a:t>）</a:t>
            </a:r>
          </a:p>
        </p:txBody>
      </p:sp>
      <p:sp>
        <p:nvSpPr>
          <p:cNvPr id="136223" name="Text Box 31"/>
          <p:cNvSpPr txBox="1">
            <a:spLocks noChangeArrowheads="1"/>
          </p:cNvSpPr>
          <p:nvPr/>
        </p:nvSpPr>
        <p:spPr bwMode="auto">
          <a:xfrm>
            <a:off x="1052513" y="4500563"/>
            <a:ext cx="7423150" cy="396875"/>
          </a:xfrm>
          <a:prstGeom prst="rect">
            <a:avLst/>
          </a:prstGeom>
          <a:noFill/>
          <a:ln w="12700" cap="sq">
            <a:noFill/>
            <a:miter lim="800000"/>
            <a:headEnd type="none" w="sm" len="sm"/>
            <a:tailEnd type="none" w="sm" len="sm"/>
          </a:ln>
          <a:effectLst/>
        </p:spPr>
        <p:txBody>
          <a:bodyPr wrap="none">
            <a:spAutoFit/>
          </a:bodyPr>
          <a:lstStyle/>
          <a:p>
            <a:pPr>
              <a:defRPr/>
            </a:pPr>
            <a:r>
              <a:rPr lang="zh-CN" altLang="en-US" sz="2000" dirty="0">
                <a:effectLst>
                  <a:outerShdw blurRad="38100" dist="38100" dir="2700000" algn="tl">
                    <a:srgbClr val="C0C0C0"/>
                  </a:outerShdw>
                </a:effectLst>
              </a:rPr>
              <a:t>其中，      为              的维数，对于单输入系统，有                      。</a:t>
            </a:r>
          </a:p>
        </p:txBody>
      </p:sp>
      <p:graphicFrame>
        <p:nvGraphicFramePr>
          <p:cNvPr id="98307" name="Object 32"/>
          <p:cNvGraphicFramePr>
            <a:graphicFrameLocks noChangeAspect="1"/>
          </p:cNvGraphicFramePr>
          <p:nvPr>
            <p:extLst>
              <p:ext uri="{D42A27DB-BD31-4B8C-83A1-F6EECF244321}">
                <p14:modId xmlns:p14="http://schemas.microsoft.com/office/powerpoint/2010/main" val="2357032371"/>
              </p:ext>
            </p:extLst>
          </p:nvPr>
        </p:nvGraphicFramePr>
        <p:xfrm>
          <a:off x="1979712" y="4509120"/>
          <a:ext cx="257175" cy="363538"/>
        </p:xfrm>
        <a:graphic>
          <a:graphicData uri="http://schemas.openxmlformats.org/presentationml/2006/ole">
            <mc:AlternateContent xmlns:mc="http://schemas.openxmlformats.org/markup-compatibility/2006">
              <mc:Choice xmlns:v="urn:schemas-microsoft-com:vml" Requires="v">
                <p:oleObj spid="_x0000_s98343" name="公式" r:id="rId6" imgW="2796120" imgH="3970800" progId="Equation.3">
                  <p:embed/>
                </p:oleObj>
              </mc:Choice>
              <mc:Fallback>
                <p:oleObj name="公式" r:id="rId6" imgW="2796120" imgH="3970800" progId="Equation.3">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12" y="4509120"/>
                        <a:ext cx="257175"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8" name="Object 33"/>
          <p:cNvGraphicFramePr>
            <a:graphicFrameLocks noChangeAspect="1"/>
          </p:cNvGraphicFramePr>
          <p:nvPr>
            <p:extLst>
              <p:ext uri="{D42A27DB-BD31-4B8C-83A1-F6EECF244321}">
                <p14:modId xmlns:p14="http://schemas.microsoft.com/office/powerpoint/2010/main" val="2431773842"/>
              </p:ext>
            </p:extLst>
          </p:nvPr>
        </p:nvGraphicFramePr>
        <p:xfrm>
          <a:off x="2598837" y="4510708"/>
          <a:ext cx="628650" cy="387350"/>
        </p:xfrm>
        <a:graphic>
          <a:graphicData uri="http://schemas.openxmlformats.org/presentationml/2006/ole">
            <mc:AlternateContent xmlns:mc="http://schemas.openxmlformats.org/markup-compatibility/2006">
              <mc:Choice xmlns:v="urn:schemas-microsoft-com:vml" Requires="v">
                <p:oleObj spid="_x0000_s98344" name="公式" r:id="rId8" imgW="277560" imgH="168120" progId="Equation.3">
                  <p:embed/>
                </p:oleObj>
              </mc:Choice>
              <mc:Fallback>
                <p:oleObj name="公式" r:id="rId8" imgW="277560" imgH="168120" progId="Equation.3">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8837" y="4510708"/>
                        <a:ext cx="6286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9" name="Object 34"/>
          <p:cNvGraphicFramePr>
            <a:graphicFrameLocks noChangeAspect="1"/>
          </p:cNvGraphicFramePr>
          <p:nvPr>
            <p:extLst>
              <p:ext uri="{D42A27DB-BD31-4B8C-83A1-F6EECF244321}">
                <p14:modId xmlns:p14="http://schemas.microsoft.com/office/powerpoint/2010/main" val="263696511"/>
              </p:ext>
            </p:extLst>
          </p:nvPr>
        </p:nvGraphicFramePr>
        <p:xfrm>
          <a:off x="6875412" y="4438650"/>
          <a:ext cx="1296988" cy="474663"/>
        </p:xfrm>
        <a:graphic>
          <a:graphicData uri="http://schemas.openxmlformats.org/presentationml/2006/ole">
            <mc:AlternateContent xmlns:mc="http://schemas.openxmlformats.org/markup-compatibility/2006">
              <mc:Choice xmlns:v="urn:schemas-microsoft-com:vml" Requires="v">
                <p:oleObj spid="_x0000_s98345" name="公式" r:id="rId10" imgW="10738440" imgH="3970800" progId="Equation.3">
                  <p:embed/>
                </p:oleObj>
              </mc:Choice>
              <mc:Fallback>
                <p:oleObj name="公式" r:id="rId10" imgW="10738440" imgH="3970800" progId="Equation.3">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5412" y="4438650"/>
                        <a:ext cx="1296988"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p:transition>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35188" name="Rectangle 20"/>
          <p:cNvSpPr>
            <a:spLocks noChangeArrowheads="1"/>
          </p:cNvSpPr>
          <p:nvPr/>
        </p:nvSpPr>
        <p:spPr bwMode="auto">
          <a:xfrm>
            <a:off x="539750" y="0"/>
            <a:ext cx="8137525" cy="981075"/>
          </a:xfrm>
          <a:prstGeom prst="rect">
            <a:avLst/>
          </a:prstGeom>
          <a:noFill/>
          <a:ln w="9525">
            <a:noFill/>
            <a:miter lim="800000"/>
            <a:headEnd/>
            <a:tailEnd/>
          </a:ln>
          <a:effectLst/>
        </p:spPr>
        <p:txBody>
          <a:bodyPr anchor="b"/>
          <a:lstStyle/>
          <a:p>
            <a:pPr>
              <a:defRPr/>
            </a:pPr>
            <a:r>
              <a:rPr lang="en-US" altLang="zh-CN" sz="4000">
                <a:solidFill>
                  <a:srgbClr val="FF0000"/>
                </a:solidFill>
                <a:effectLst>
                  <a:outerShdw blurRad="38100" dist="38100" dir="2700000" algn="tl">
                    <a:srgbClr val="C0C0C0"/>
                  </a:outerShdw>
                </a:effectLst>
              </a:rPr>
              <a:t>6.7 </a:t>
            </a:r>
            <a:r>
              <a:rPr lang="zh-CN" altLang="en-US" sz="4000">
                <a:solidFill>
                  <a:srgbClr val="FF0000"/>
                </a:solidFill>
                <a:effectLst>
                  <a:outerShdw blurRad="38100" dist="38100" dir="2700000" algn="tl">
                    <a:srgbClr val="C0C0C0"/>
                  </a:outerShdw>
                </a:effectLst>
              </a:rPr>
              <a:t>状态不可测时控制器的设计</a:t>
            </a:r>
          </a:p>
        </p:txBody>
      </p:sp>
      <p:sp>
        <p:nvSpPr>
          <p:cNvPr id="135189" name="Text Box 21"/>
          <p:cNvSpPr txBox="1">
            <a:spLocks noChangeArrowheads="1"/>
          </p:cNvSpPr>
          <p:nvPr/>
        </p:nvSpPr>
        <p:spPr bwMode="auto">
          <a:xfrm>
            <a:off x="796925" y="1528763"/>
            <a:ext cx="3630613"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solidFill>
                  <a:srgbClr val="CC3300"/>
                </a:solidFill>
                <a:effectLst>
                  <a:outerShdw blurRad="38100" dist="38100" dir="2700000" algn="tl">
                    <a:srgbClr val="C0C0C0"/>
                  </a:outerShdw>
                </a:effectLst>
              </a:rPr>
              <a:t>问题：</a:t>
            </a:r>
            <a:r>
              <a:rPr lang="zh-CN" altLang="en-US" sz="2000">
                <a:solidFill>
                  <a:srgbClr val="0066FF"/>
                </a:solidFill>
                <a:effectLst>
                  <a:outerShdw blurRad="38100" dist="38100" dir="2700000" algn="tl">
                    <a:srgbClr val="C0C0C0"/>
                  </a:outerShdw>
                </a:effectLst>
              </a:rPr>
              <a:t>设计控制规律时：</a:t>
            </a:r>
          </a:p>
        </p:txBody>
      </p:sp>
      <p:sp>
        <p:nvSpPr>
          <p:cNvPr id="135190" name="Text Box 22"/>
          <p:cNvSpPr txBox="1">
            <a:spLocks noChangeArrowheads="1"/>
          </p:cNvSpPr>
          <p:nvPr/>
        </p:nvSpPr>
        <p:spPr bwMode="auto">
          <a:xfrm>
            <a:off x="611188" y="2420938"/>
            <a:ext cx="8532812" cy="549275"/>
          </a:xfrm>
          <a:prstGeom prst="rect">
            <a:avLst/>
          </a:prstGeom>
          <a:noFill/>
          <a:ln w="12700" cap="sq">
            <a:noFill/>
            <a:miter lim="800000"/>
            <a:headEnd type="none" w="sm" len="sm"/>
            <a:tailEnd type="none" w="sm" len="sm"/>
          </a:ln>
          <a:effectLst/>
        </p:spPr>
        <p:txBody>
          <a:bodyPr>
            <a:spAutoFit/>
          </a:bodyPr>
          <a:lstStyle/>
          <a:p>
            <a:pPr>
              <a:lnSpc>
                <a:spcPct val="150000"/>
              </a:lnSpc>
              <a:defRPr/>
            </a:pPr>
            <a:r>
              <a:rPr lang="zh-CN" altLang="en-US" sz="2000">
                <a:solidFill>
                  <a:srgbClr val="0066FF"/>
                </a:solidFill>
                <a:effectLst>
                  <a:outerShdw blurRad="38100" dist="38100" dir="2700000" algn="tl">
                    <a:srgbClr val="C0C0C0"/>
                  </a:outerShdw>
                </a:effectLst>
              </a:rPr>
              <a:t>则实际闭环系统是否具有按极点配置设计控制规律时所要求的性能？</a:t>
            </a:r>
          </a:p>
        </p:txBody>
      </p:sp>
      <p:sp>
        <p:nvSpPr>
          <p:cNvPr id="135191" name="Text Box 23"/>
          <p:cNvSpPr txBox="1">
            <a:spLocks noChangeArrowheads="1"/>
          </p:cNvSpPr>
          <p:nvPr/>
        </p:nvSpPr>
        <p:spPr bwMode="auto">
          <a:xfrm>
            <a:off x="823913" y="3222625"/>
            <a:ext cx="209232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控制对象：</a:t>
            </a:r>
          </a:p>
        </p:txBody>
      </p:sp>
      <p:graphicFrame>
        <p:nvGraphicFramePr>
          <p:cNvPr id="99330" name="Object 24"/>
          <p:cNvGraphicFramePr>
            <a:graphicFrameLocks noChangeAspect="1"/>
          </p:cNvGraphicFramePr>
          <p:nvPr/>
        </p:nvGraphicFramePr>
        <p:xfrm>
          <a:off x="2700338" y="3095625"/>
          <a:ext cx="2647950" cy="754063"/>
        </p:xfrm>
        <a:graphic>
          <a:graphicData uri="http://schemas.openxmlformats.org/presentationml/2006/ole">
            <mc:AlternateContent xmlns:mc="http://schemas.openxmlformats.org/markup-compatibility/2006">
              <mc:Choice xmlns:v="urn:schemas-microsoft-com:vml" Requires="v">
                <p:oleObj spid="_x0000_s99375" name="Equation" r:id="rId4" imgW="29426760" imgH="8416800" progId="Equation.3">
                  <p:embed/>
                </p:oleObj>
              </mc:Choice>
              <mc:Fallback>
                <p:oleObj name="Equation" r:id="rId4" imgW="29426760" imgH="8416800"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3095625"/>
                        <a:ext cx="2647950" cy="7540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5193" name="Text Box 25"/>
          <p:cNvSpPr txBox="1">
            <a:spLocks noChangeArrowheads="1"/>
          </p:cNvSpPr>
          <p:nvPr/>
        </p:nvSpPr>
        <p:spPr bwMode="auto">
          <a:xfrm>
            <a:off x="6948488" y="3240088"/>
            <a:ext cx="109061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a:t>
            </a:r>
          </a:p>
        </p:txBody>
      </p:sp>
      <p:sp>
        <p:nvSpPr>
          <p:cNvPr id="135194" name="Text Box 26"/>
          <p:cNvSpPr txBox="1">
            <a:spLocks noChangeArrowheads="1"/>
          </p:cNvSpPr>
          <p:nvPr/>
        </p:nvSpPr>
        <p:spPr bwMode="auto">
          <a:xfrm>
            <a:off x="823913" y="3984625"/>
            <a:ext cx="396398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观测器（预报观测器）：</a:t>
            </a:r>
          </a:p>
        </p:txBody>
      </p:sp>
      <p:graphicFrame>
        <p:nvGraphicFramePr>
          <p:cNvPr id="99331" name="Object 27"/>
          <p:cNvGraphicFramePr>
            <a:graphicFrameLocks noChangeAspect="1"/>
          </p:cNvGraphicFramePr>
          <p:nvPr/>
        </p:nvGraphicFramePr>
        <p:xfrm>
          <a:off x="3908425" y="1563688"/>
          <a:ext cx="1492250" cy="334962"/>
        </p:xfrm>
        <a:graphic>
          <a:graphicData uri="http://schemas.openxmlformats.org/presentationml/2006/ole">
            <mc:AlternateContent xmlns:mc="http://schemas.openxmlformats.org/markup-compatibility/2006">
              <mc:Choice xmlns:v="urn:schemas-microsoft-com:vml" Requires="v">
                <p:oleObj spid="_x0000_s99376" name="Equation" r:id="rId6" imgW="16578720" imgH="3736800" progId="Equation.3">
                  <p:embed/>
                </p:oleObj>
              </mc:Choice>
              <mc:Fallback>
                <p:oleObj name="Equation" r:id="rId6" imgW="16578720" imgH="3736800"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8425" y="1563688"/>
                        <a:ext cx="1492250" cy="3349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5196" name="Text Box 28"/>
          <p:cNvSpPr txBox="1">
            <a:spLocks noChangeArrowheads="1"/>
          </p:cNvSpPr>
          <p:nvPr/>
        </p:nvSpPr>
        <p:spPr bwMode="auto">
          <a:xfrm>
            <a:off x="1543050" y="1931988"/>
            <a:ext cx="2381250" cy="396875"/>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2000">
                <a:solidFill>
                  <a:srgbClr val="0066FF"/>
                </a:solidFill>
                <a:effectLst>
                  <a:outerShdw blurRad="38100" dist="38100" dir="2700000" algn="tl">
                    <a:srgbClr val="C0C0C0"/>
                  </a:outerShdw>
                </a:effectLst>
              </a:rPr>
              <a:t>实际应用时：</a:t>
            </a:r>
          </a:p>
        </p:txBody>
      </p:sp>
      <p:graphicFrame>
        <p:nvGraphicFramePr>
          <p:cNvPr id="99332" name="Object 29"/>
          <p:cNvGraphicFramePr>
            <a:graphicFrameLocks noChangeAspect="1"/>
          </p:cNvGraphicFramePr>
          <p:nvPr/>
        </p:nvGraphicFramePr>
        <p:xfrm>
          <a:off x="3692525" y="2025650"/>
          <a:ext cx="1492250" cy="334963"/>
        </p:xfrm>
        <a:graphic>
          <a:graphicData uri="http://schemas.openxmlformats.org/presentationml/2006/ole">
            <mc:AlternateContent xmlns:mc="http://schemas.openxmlformats.org/markup-compatibility/2006">
              <mc:Choice xmlns:v="urn:schemas-microsoft-com:vml" Requires="v">
                <p:oleObj spid="_x0000_s99377" name="Equation" r:id="rId8" imgW="16578720" imgH="3736800" progId="Equation.3">
                  <p:embed/>
                </p:oleObj>
              </mc:Choice>
              <mc:Fallback>
                <p:oleObj name="Equation" r:id="rId8" imgW="16578720" imgH="3736800" progId="Equation.3">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2525" y="2025650"/>
                        <a:ext cx="1492250" cy="3349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9333" name="Object 30"/>
          <p:cNvGraphicFramePr>
            <a:graphicFrameLocks noChangeAspect="1"/>
          </p:cNvGraphicFramePr>
          <p:nvPr/>
        </p:nvGraphicFramePr>
        <p:xfrm>
          <a:off x="2124075" y="4535488"/>
          <a:ext cx="4351338" cy="334962"/>
        </p:xfrm>
        <a:graphic>
          <a:graphicData uri="http://schemas.openxmlformats.org/presentationml/2006/ole">
            <mc:AlternateContent xmlns:mc="http://schemas.openxmlformats.org/markup-compatibility/2006">
              <mc:Choice xmlns:v="urn:schemas-microsoft-com:vml" Requires="v">
                <p:oleObj spid="_x0000_s99378" name="Equation" r:id="rId10" imgW="48348720" imgH="3736800" progId="Equation.3">
                  <p:embed/>
                </p:oleObj>
              </mc:Choice>
              <mc:Fallback>
                <p:oleObj name="Equation" r:id="rId10" imgW="48348720" imgH="3736800" progId="Equation.3">
                  <p:embed/>
                  <p:pic>
                    <p:nvPicPr>
                      <p:cNvPr id="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075" y="4535488"/>
                        <a:ext cx="4351338" cy="3349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5199" name="Text Box 31"/>
          <p:cNvSpPr txBox="1">
            <a:spLocks noChangeArrowheads="1"/>
          </p:cNvSpPr>
          <p:nvPr/>
        </p:nvSpPr>
        <p:spPr bwMode="auto">
          <a:xfrm>
            <a:off x="6948488" y="4535488"/>
            <a:ext cx="1011237" cy="396875"/>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2000">
                <a:effectLst>
                  <a:outerShdw blurRad="38100" dist="38100" dir="2700000" algn="tl">
                    <a:srgbClr val="C0C0C0"/>
                  </a:outerShdw>
                </a:effectLst>
              </a:rPr>
              <a:t>（</a:t>
            </a:r>
            <a:r>
              <a:rPr kumimoji="0" lang="en-US" altLang="zh-CN" sz="2000">
                <a:effectLst>
                  <a:outerShdw blurRad="38100" dist="38100" dir="2700000" algn="tl">
                    <a:srgbClr val="C0C0C0"/>
                  </a:outerShdw>
                </a:effectLst>
              </a:rPr>
              <a:t>2</a:t>
            </a:r>
            <a:r>
              <a:rPr kumimoji="0" lang="zh-CN" altLang="en-US" sz="2000">
                <a:effectLst>
                  <a:outerShdw blurRad="38100" dist="38100" dir="2700000" algn="tl">
                    <a:srgbClr val="C0C0C0"/>
                  </a:outerShdw>
                </a:effectLst>
              </a:rPr>
              <a:t>）</a:t>
            </a:r>
          </a:p>
        </p:txBody>
      </p:sp>
      <p:sp>
        <p:nvSpPr>
          <p:cNvPr id="135200" name="Text Box 32"/>
          <p:cNvSpPr txBox="1">
            <a:spLocks noChangeArrowheads="1"/>
          </p:cNvSpPr>
          <p:nvPr/>
        </p:nvSpPr>
        <p:spPr bwMode="auto">
          <a:xfrm>
            <a:off x="804863" y="5032375"/>
            <a:ext cx="2111375" cy="396875"/>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2000">
                <a:effectLst>
                  <a:outerShdw blurRad="38100" dist="38100" dir="2700000" algn="tl">
                    <a:srgbClr val="C0C0C0"/>
                  </a:outerShdw>
                </a:effectLst>
              </a:rPr>
              <a:t>控制规律：</a:t>
            </a:r>
          </a:p>
        </p:txBody>
      </p:sp>
      <p:graphicFrame>
        <p:nvGraphicFramePr>
          <p:cNvPr id="99334" name="Object 33"/>
          <p:cNvGraphicFramePr>
            <a:graphicFrameLocks noChangeAspect="1"/>
          </p:cNvGraphicFramePr>
          <p:nvPr/>
        </p:nvGraphicFramePr>
        <p:xfrm>
          <a:off x="3060700" y="5111750"/>
          <a:ext cx="1492250" cy="334963"/>
        </p:xfrm>
        <a:graphic>
          <a:graphicData uri="http://schemas.openxmlformats.org/presentationml/2006/ole">
            <mc:AlternateContent xmlns:mc="http://schemas.openxmlformats.org/markup-compatibility/2006">
              <mc:Choice xmlns:v="urn:schemas-microsoft-com:vml" Requires="v">
                <p:oleObj spid="_x0000_s99379" name="Equation" r:id="rId12" imgW="16578720" imgH="3736800" progId="Equation.3">
                  <p:embed/>
                </p:oleObj>
              </mc:Choice>
              <mc:Fallback>
                <p:oleObj name="Equation" r:id="rId12" imgW="16578720" imgH="3736800" progId="Equation.3">
                  <p:embed/>
                  <p:pic>
                    <p:nvPicPr>
                      <p:cNvPr id="0"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60700" y="5111750"/>
                        <a:ext cx="1492250" cy="3349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5202" name="Text Box 34"/>
          <p:cNvSpPr txBox="1">
            <a:spLocks noChangeArrowheads="1"/>
          </p:cNvSpPr>
          <p:nvPr/>
        </p:nvSpPr>
        <p:spPr bwMode="auto">
          <a:xfrm>
            <a:off x="6948488" y="5111750"/>
            <a:ext cx="1306512" cy="396875"/>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2000">
                <a:effectLst>
                  <a:outerShdw blurRad="38100" dist="38100" dir="2700000" algn="tl">
                    <a:srgbClr val="C0C0C0"/>
                  </a:outerShdw>
                </a:effectLst>
              </a:rPr>
              <a:t>（</a:t>
            </a:r>
            <a:r>
              <a:rPr kumimoji="0" lang="en-US" altLang="zh-CN" sz="2000">
                <a:effectLst>
                  <a:outerShdw blurRad="38100" dist="38100" dir="2700000" algn="tl">
                    <a:srgbClr val="C0C0C0"/>
                  </a:outerShdw>
                </a:effectLst>
              </a:rPr>
              <a:t>3</a:t>
            </a:r>
            <a:r>
              <a:rPr kumimoji="0" lang="zh-CN" altLang="en-US" sz="2000">
                <a:effectLst>
                  <a:outerShdw blurRad="38100" dist="38100" dir="2700000" algn="tl">
                    <a:srgbClr val="C0C0C0"/>
                  </a:outerShdw>
                </a:effectLst>
              </a:rPr>
              <a:t>）</a:t>
            </a:r>
          </a:p>
        </p:txBody>
      </p:sp>
    </p:spTree>
  </p:cSld>
  <p:clrMapOvr>
    <a:masterClrMapping/>
  </p:clrMapOvr>
  <p:transition>
    <p:push/>
  </p:transition>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34171" name="Text Box 27"/>
          <p:cNvSpPr txBox="1">
            <a:spLocks noChangeArrowheads="1"/>
          </p:cNvSpPr>
          <p:nvPr/>
        </p:nvSpPr>
        <p:spPr bwMode="auto">
          <a:xfrm>
            <a:off x="684213" y="1700213"/>
            <a:ext cx="7312025" cy="457200"/>
          </a:xfrm>
          <a:prstGeom prst="rect">
            <a:avLst/>
          </a:prstGeom>
          <a:noFill/>
          <a:ln w="12700" cap="sq">
            <a:noFill/>
            <a:miter lim="800000"/>
            <a:headEnd type="none" w="sm" len="sm"/>
            <a:tailEnd type="none" w="sm" len="sm"/>
          </a:ln>
          <a:effectLst/>
        </p:spPr>
        <p:txBody>
          <a:bodyPr>
            <a:spAutoFit/>
          </a:bodyPr>
          <a:lstStyle/>
          <a:p>
            <a:pPr>
              <a:defRPr/>
            </a:pPr>
            <a:r>
              <a:rPr lang="zh-CN" altLang="zh-CN">
                <a:effectLst>
                  <a:outerShdw blurRad="38100" dist="38100" dir="2700000" algn="tl">
                    <a:srgbClr val="C0C0C0"/>
                  </a:outerShdw>
                </a:effectLst>
              </a:rPr>
              <a:t>求闭环系统状态方程。令闭环系统的状态为：</a:t>
            </a:r>
          </a:p>
        </p:txBody>
      </p:sp>
      <p:graphicFrame>
        <p:nvGraphicFramePr>
          <p:cNvPr id="100354" name="Object 28"/>
          <p:cNvGraphicFramePr>
            <a:graphicFrameLocks noChangeAspect="1"/>
          </p:cNvGraphicFramePr>
          <p:nvPr/>
        </p:nvGraphicFramePr>
        <p:xfrm>
          <a:off x="2843213" y="2276475"/>
          <a:ext cx="1838325" cy="968375"/>
        </p:xfrm>
        <a:graphic>
          <a:graphicData uri="http://schemas.openxmlformats.org/presentationml/2006/ole">
            <mc:AlternateContent xmlns:mc="http://schemas.openxmlformats.org/markup-compatibility/2006">
              <mc:Choice xmlns:v="urn:schemas-microsoft-com:vml" Requires="v">
                <p:oleObj spid="_x0000_s100381" name="Equation" r:id="rId4" imgW="15877800" imgH="8416800" progId="Equation.3">
                  <p:embed/>
                </p:oleObj>
              </mc:Choice>
              <mc:Fallback>
                <p:oleObj name="Equation" r:id="rId4" imgW="15877800" imgH="84168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2276475"/>
                        <a:ext cx="1838325" cy="9683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4173" name="Text Box 29"/>
          <p:cNvSpPr txBox="1">
            <a:spLocks noChangeArrowheads="1"/>
          </p:cNvSpPr>
          <p:nvPr/>
        </p:nvSpPr>
        <p:spPr bwMode="auto">
          <a:xfrm>
            <a:off x="492125" y="3311525"/>
            <a:ext cx="2608263"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于是得到：</a:t>
            </a:r>
          </a:p>
        </p:txBody>
      </p:sp>
      <p:graphicFrame>
        <p:nvGraphicFramePr>
          <p:cNvPr id="100355" name="Object 30"/>
          <p:cNvGraphicFramePr>
            <a:graphicFrameLocks noChangeAspect="1"/>
          </p:cNvGraphicFramePr>
          <p:nvPr/>
        </p:nvGraphicFramePr>
        <p:xfrm>
          <a:off x="1547813" y="3933825"/>
          <a:ext cx="5975350" cy="461963"/>
        </p:xfrm>
        <a:graphic>
          <a:graphicData uri="http://schemas.openxmlformats.org/presentationml/2006/ole">
            <mc:AlternateContent xmlns:mc="http://schemas.openxmlformats.org/markup-compatibility/2006">
              <mc:Choice xmlns:v="urn:schemas-microsoft-com:vml" Requires="v">
                <p:oleObj spid="_x0000_s100382" name="Equation" r:id="rId6" imgW="48115440" imgH="3736800" progId="Equation.3">
                  <p:embed/>
                </p:oleObj>
              </mc:Choice>
              <mc:Fallback>
                <p:oleObj name="Equation" r:id="rId6" imgW="48115440" imgH="37368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933825"/>
                        <a:ext cx="5975350" cy="4619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0356" name="Object 31"/>
          <p:cNvGraphicFramePr>
            <a:graphicFrameLocks noChangeAspect="1"/>
          </p:cNvGraphicFramePr>
          <p:nvPr/>
        </p:nvGraphicFramePr>
        <p:xfrm>
          <a:off x="1476375" y="4581525"/>
          <a:ext cx="5832475" cy="904875"/>
        </p:xfrm>
        <a:graphic>
          <a:graphicData uri="http://schemas.openxmlformats.org/presentationml/2006/ole">
            <mc:AlternateContent xmlns:mc="http://schemas.openxmlformats.org/markup-compatibility/2006">
              <mc:Choice xmlns:v="urn:schemas-microsoft-com:vml" Requires="v">
                <p:oleObj spid="_x0000_s100383" name="Equation" r:id="rId8" imgW="51152040" imgH="7948800" progId="Equation.3">
                  <p:embed/>
                </p:oleObj>
              </mc:Choice>
              <mc:Fallback>
                <p:oleObj name="Equation" r:id="rId8" imgW="51152040" imgH="79488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4581525"/>
                        <a:ext cx="5832475" cy="9048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4176" name="Text Box 32"/>
          <p:cNvSpPr txBox="1">
            <a:spLocks noChangeArrowheads="1"/>
          </p:cNvSpPr>
          <p:nvPr/>
        </p:nvSpPr>
        <p:spPr bwMode="auto">
          <a:xfrm>
            <a:off x="7596188" y="2420938"/>
            <a:ext cx="1187450" cy="366712"/>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1800">
                <a:effectLst>
                  <a:outerShdw blurRad="38100" dist="38100" dir="2700000" algn="tl">
                    <a:srgbClr val="C0C0C0"/>
                  </a:outerShdw>
                </a:effectLst>
              </a:rPr>
              <a:t>（</a:t>
            </a:r>
            <a:r>
              <a:rPr kumimoji="0" lang="en-US" altLang="zh-CN" sz="1800">
                <a:effectLst>
                  <a:outerShdw blurRad="38100" dist="38100" dir="2700000" algn="tl">
                    <a:srgbClr val="C0C0C0"/>
                  </a:outerShdw>
                </a:effectLst>
              </a:rPr>
              <a:t>4</a:t>
            </a:r>
            <a:r>
              <a:rPr kumimoji="0" lang="zh-CN" altLang="en-US" sz="1800">
                <a:effectLst>
                  <a:outerShdw blurRad="38100" dist="38100" dir="2700000" algn="tl">
                    <a:srgbClr val="C0C0C0"/>
                  </a:outerShdw>
                </a:effectLst>
              </a:rPr>
              <a:t>）</a:t>
            </a:r>
          </a:p>
        </p:txBody>
      </p:sp>
      <p:sp>
        <p:nvSpPr>
          <p:cNvPr id="134177" name="Text Box 33"/>
          <p:cNvSpPr txBox="1">
            <a:spLocks noChangeArrowheads="1"/>
          </p:cNvSpPr>
          <p:nvPr/>
        </p:nvSpPr>
        <p:spPr bwMode="auto">
          <a:xfrm>
            <a:off x="7524750" y="3933825"/>
            <a:ext cx="1366838" cy="366713"/>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1800">
                <a:effectLst>
                  <a:outerShdw blurRad="38100" dist="38100" dir="2700000" algn="tl">
                    <a:srgbClr val="C0C0C0"/>
                  </a:outerShdw>
                </a:effectLst>
              </a:rPr>
              <a:t>（</a:t>
            </a:r>
            <a:r>
              <a:rPr kumimoji="0" lang="en-US" altLang="zh-CN" sz="1800">
                <a:effectLst>
                  <a:outerShdw blurRad="38100" dist="38100" dir="2700000" algn="tl">
                    <a:srgbClr val="C0C0C0"/>
                  </a:outerShdw>
                </a:effectLst>
              </a:rPr>
              <a:t>5</a:t>
            </a:r>
            <a:r>
              <a:rPr kumimoji="0" lang="zh-CN" altLang="en-US" sz="1800">
                <a:effectLst>
                  <a:outerShdw blurRad="38100" dist="38100" dir="2700000" algn="tl">
                    <a:srgbClr val="C0C0C0"/>
                  </a:outerShdw>
                </a:effectLst>
              </a:rPr>
              <a:t>）</a:t>
            </a:r>
          </a:p>
        </p:txBody>
      </p:sp>
      <p:sp>
        <p:nvSpPr>
          <p:cNvPr id="134178" name="Text Box 34"/>
          <p:cNvSpPr txBox="1">
            <a:spLocks noChangeArrowheads="1"/>
          </p:cNvSpPr>
          <p:nvPr/>
        </p:nvSpPr>
        <p:spPr bwMode="auto">
          <a:xfrm>
            <a:off x="7524750" y="4868863"/>
            <a:ext cx="1077913" cy="366712"/>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1800">
                <a:effectLst>
                  <a:outerShdw blurRad="38100" dist="38100" dir="2700000" algn="tl">
                    <a:srgbClr val="C0C0C0"/>
                  </a:outerShdw>
                </a:effectLst>
              </a:rPr>
              <a:t>（</a:t>
            </a:r>
            <a:r>
              <a:rPr kumimoji="0" lang="en-US" altLang="zh-CN" sz="1800">
                <a:effectLst>
                  <a:outerShdw blurRad="38100" dist="38100" dir="2700000" algn="tl">
                    <a:srgbClr val="C0C0C0"/>
                  </a:outerShdw>
                </a:effectLst>
              </a:rPr>
              <a:t>6</a:t>
            </a:r>
            <a:r>
              <a:rPr kumimoji="0" lang="zh-CN" altLang="en-US" sz="1800">
                <a:effectLst>
                  <a:outerShdw blurRad="38100" dist="38100" dir="2700000" algn="tl">
                    <a:srgbClr val="C0C0C0"/>
                  </a:outerShdw>
                </a:effectLst>
              </a:rPr>
              <a:t>）</a:t>
            </a:r>
          </a:p>
        </p:txBody>
      </p:sp>
    </p:spTree>
  </p:cSld>
  <p:clrMapOvr>
    <a:masterClrMapping/>
  </p:clrMapOvr>
  <p:transition>
    <p:push/>
  </p:transition>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45421" name="Text Box 13"/>
          <p:cNvSpPr txBox="1">
            <a:spLocks noChangeArrowheads="1"/>
          </p:cNvSpPr>
          <p:nvPr/>
        </p:nvSpPr>
        <p:spPr bwMode="auto">
          <a:xfrm>
            <a:off x="539750" y="1844675"/>
            <a:ext cx="8047038"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结合（</a:t>
            </a:r>
            <a:r>
              <a:rPr lang="en-US" altLang="zh-CN">
                <a:effectLst>
                  <a:outerShdw blurRad="38100" dist="38100" dir="2700000" algn="tl">
                    <a:srgbClr val="C0C0C0"/>
                  </a:outerShdw>
                </a:effectLst>
              </a:rPr>
              <a:t>5</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6</a:t>
            </a:r>
            <a:r>
              <a:rPr lang="zh-CN" altLang="en-US">
                <a:effectLst>
                  <a:outerShdw blurRad="38100" dist="38100" dir="2700000" algn="tl">
                    <a:srgbClr val="C0C0C0"/>
                  </a:outerShdw>
                </a:effectLst>
              </a:rPr>
              <a:t>）式，可以得到闭环系统的状态方程为：</a:t>
            </a:r>
          </a:p>
        </p:txBody>
      </p:sp>
      <p:sp>
        <p:nvSpPr>
          <p:cNvPr id="145422" name="Text Box 14"/>
          <p:cNvSpPr txBox="1">
            <a:spLocks noChangeArrowheads="1"/>
          </p:cNvSpPr>
          <p:nvPr/>
        </p:nvSpPr>
        <p:spPr bwMode="auto">
          <a:xfrm>
            <a:off x="1692275" y="3789363"/>
            <a:ext cx="2065338"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其中</a:t>
            </a:r>
          </a:p>
        </p:txBody>
      </p:sp>
      <p:graphicFrame>
        <p:nvGraphicFramePr>
          <p:cNvPr id="101378" name="Object 15"/>
          <p:cNvGraphicFramePr>
            <a:graphicFrameLocks noChangeAspect="1"/>
          </p:cNvGraphicFramePr>
          <p:nvPr/>
        </p:nvGraphicFramePr>
        <p:xfrm>
          <a:off x="2843213" y="3500438"/>
          <a:ext cx="3795712" cy="1079500"/>
        </p:xfrm>
        <a:graphic>
          <a:graphicData uri="http://schemas.openxmlformats.org/presentationml/2006/ole">
            <mc:AlternateContent xmlns:mc="http://schemas.openxmlformats.org/markup-compatibility/2006">
              <mc:Choice xmlns:v="urn:schemas-microsoft-com:vml" Requires="v">
                <p:oleObj spid="_x0000_s101396" name="Equation" r:id="rId4" imgW="29660400" imgH="8416800" progId="Equation.3">
                  <p:embed/>
                </p:oleObj>
              </mc:Choice>
              <mc:Fallback>
                <p:oleObj name="Equation" r:id="rId4" imgW="29660400" imgH="8416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3500438"/>
                        <a:ext cx="3795712" cy="1079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1379" name="Object 16"/>
          <p:cNvGraphicFramePr>
            <a:graphicFrameLocks noChangeAspect="1"/>
          </p:cNvGraphicFramePr>
          <p:nvPr/>
        </p:nvGraphicFramePr>
        <p:xfrm>
          <a:off x="2916238" y="2349500"/>
          <a:ext cx="2492375" cy="566738"/>
        </p:xfrm>
        <a:graphic>
          <a:graphicData uri="http://schemas.openxmlformats.org/presentationml/2006/ole">
            <mc:AlternateContent xmlns:mc="http://schemas.openxmlformats.org/markup-compatibility/2006">
              <mc:Choice xmlns:v="urn:schemas-microsoft-com:vml" Requires="v">
                <p:oleObj spid="_x0000_s101397" name="Equation" r:id="rId6" imgW="18447480" imgH="4204800" progId="Equation.3">
                  <p:embed/>
                </p:oleObj>
              </mc:Choice>
              <mc:Fallback>
                <p:oleObj name="Equation" r:id="rId6" imgW="18447480" imgH="4204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2349500"/>
                        <a:ext cx="2492375" cy="5667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5425" name="Text Box 17"/>
          <p:cNvSpPr txBox="1">
            <a:spLocks noChangeArrowheads="1"/>
          </p:cNvSpPr>
          <p:nvPr/>
        </p:nvSpPr>
        <p:spPr bwMode="auto">
          <a:xfrm>
            <a:off x="7164388" y="2565400"/>
            <a:ext cx="1512887" cy="366713"/>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1800">
                <a:effectLst>
                  <a:outerShdw blurRad="38100" dist="38100" dir="2700000" algn="tl">
                    <a:srgbClr val="C0C0C0"/>
                  </a:outerShdw>
                </a:effectLst>
              </a:rPr>
              <a:t>（</a:t>
            </a:r>
            <a:r>
              <a:rPr kumimoji="0" lang="en-US" altLang="zh-CN" sz="1800">
                <a:effectLst>
                  <a:outerShdw blurRad="38100" dist="38100" dir="2700000" algn="tl">
                    <a:srgbClr val="C0C0C0"/>
                  </a:outerShdw>
                </a:effectLst>
              </a:rPr>
              <a:t>7</a:t>
            </a:r>
            <a:r>
              <a:rPr kumimoji="0" lang="zh-CN" altLang="en-US" sz="1800">
                <a:effectLst>
                  <a:outerShdw blurRad="38100" dist="38100" dir="2700000" algn="tl">
                    <a:srgbClr val="C0C0C0"/>
                  </a:outerShdw>
                </a:effectLst>
              </a:rPr>
              <a:t>）</a:t>
            </a:r>
          </a:p>
        </p:txBody>
      </p:sp>
      <p:sp>
        <p:nvSpPr>
          <p:cNvPr id="145426" name="Text Box 18"/>
          <p:cNvSpPr txBox="1">
            <a:spLocks noChangeArrowheads="1"/>
          </p:cNvSpPr>
          <p:nvPr/>
        </p:nvSpPr>
        <p:spPr bwMode="auto">
          <a:xfrm>
            <a:off x="7235825" y="3860800"/>
            <a:ext cx="1079500" cy="366713"/>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1800">
                <a:effectLst>
                  <a:outerShdw blurRad="38100" dist="38100" dir="2700000" algn="tl">
                    <a:srgbClr val="C0C0C0"/>
                  </a:outerShdw>
                </a:effectLst>
              </a:rPr>
              <a:t>（</a:t>
            </a:r>
            <a:r>
              <a:rPr kumimoji="0" lang="en-US" altLang="zh-CN" sz="1800">
                <a:effectLst>
                  <a:outerShdw blurRad="38100" dist="38100" dir="2700000" algn="tl">
                    <a:srgbClr val="C0C0C0"/>
                  </a:outerShdw>
                </a:effectLst>
              </a:rPr>
              <a:t>8</a:t>
            </a:r>
            <a:r>
              <a:rPr kumimoji="0" lang="zh-CN" altLang="en-US" sz="1800">
                <a:effectLst>
                  <a:outerShdw blurRad="38100" dist="38100" dir="2700000" algn="tl">
                    <a:srgbClr val="C0C0C0"/>
                  </a:outerShdw>
                </a:effectLst>
              </a:rPr>
              <a:t>）</a:t>
            </a:r>
          </a:p>
        </p:txBody>
      </p:sp>
    </p:spTree>
  </p:cSld>
  <p:clrMapOvr>
    <a:masterClrMapping/>
  </p:clrMapOvr>
  <p:transition>
    <p:comb/>
  </p:transition>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46448" name="Text Box 16"/>
          <p:cNvSpPr txBox="1">
            <a:spLocks noChangeArrowheads="1"/>
          </p:cNvSpPr>
          <p:nvPr/>
        </p:nvSpPr>
        <p:spPr bwMode="auto">
          <a:xfrm>
            <a:off x="950913" y="1676400"/>
            <a:ext cx="5694362"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从而得到闭环系统的特征方程为：</a:t>
            </a:r>
          </a:p>
        </p:txBody>
      </p:sp>
      <p:graphicFrame>
        <p:nvGraphicFramePr>
          <p:cNvPr id="102402" name="Object 17"/>
          <p:cNvGraphicFramePr>
            <a:graphicFrameLocks noChangeAspect="1"/>
          </p:cNvGraphicFramePr>
          <p:nvPr/>
        </p:nvGraphicFramePr>
        <p:xfrm>
          <a:off x="1255713" y="2379663"/>
          <a:ext cx="5040312" cy="3167062"/>
        </p:xfrm>
        <a:graphic>
          <a:graphicData uri="http://schemas.openxmlformats.org/presentationml/2006/ole">
            <mc:AlternateContent xmlns:mc="http://schemas.openxmlformats.org/markup-compatibility/2006">
              <mc:Choice xmlns:v="urn:schemas-microsoft-com:vml" Requires="v">
                <p:oleObj spid="_x0000_s102411" name="Equation" r:id="rId4" imgW="56057760" imgH="35326800" progId="Equation.3">
                  <p:embed/>
                </p:oleObj>
              </mc:Choice>
              <mc:Fallback>
                <p:oleObj name="Equation" r:id="rId4" imgW="56057760" imgH="353268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2379663"/>
                        <a:ext cx="5040312" cy="31670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6450" name="Text Box 18"/>
          <p:cNvSpPr txBox="1">
            <a:spLocks noChangeArrowheads="1"/>
          </p:cNvSpPr>
          <p:nvPr/>
        </p:nvSpPr>
        <p:spPr bwMode="auto">
          <a:xfrm>
            <a:off x="6284913" y="2532063"/>
            <a:ext cx="2859087" cy="366712"/>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1800">
                <a:effectLst>
                  <a:outerShdw blurRad="38100" dist="38100" dir="2700000" algn="tl">
                    <a:srgbClr val="C0C0C0"/>
                  </a:outerShdw>
                </a:effectLst>
              </a:rPr>
              <a:t>（第二列加到第一列）</a:t>
            </a:r>
          </a:p>
        </p:txBody>
      </p:sp>
      <p:sp>
        <p:nvSpPr>
          <p:cNvPr id="146451" name="Text Box 19"/>
          <p:cNvSpPr txBox="1">
            <a:spLocks noChangeArrowheads="1"/>
          </p:cNvSpPr>
          <p:nvPr/>
        </p:nvSpPr>
        <p:spPr bwMode="auto">
          <a:xfrm>
            <a:off x="6345238" y="3316288"/>
            <a:ext cx="2798762" cy="366712"/>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1800">
                <a:effectLst>
                  <a:outerShdw blurRad="38100" dist="38100" dir="2700000" algn="tl">
                    <a:srgbClr val="C0C0C0"/>
                  </a:outerShdw>
                </a:effectLst>
              </a:rPr>
              <a:t>（第二行减去第一行）</a:t>
            </a:r>
          </a:p>
        </p:txBody>
      </p:sp>
      <p:sp>
        <p:nvSpPr>
          <p:cNvPr id="146452" name="Text Box 20"/>
          <p:cNvSpPr txBox="1">
            <a:spLocks noChangeArrowheads="1"/>
          </p:cNvSpPr>
          <p:nvPr/>
        </p:nvSpPr>
        <p:spPr bwMode="auto">
          <a:xfrm>
            <a:off x="7107238" y="4703763"/>
            <a:ext cx="1173162" cy="366712"/>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1800">
                <a:effectLst>
                  <a:outerShdw blurRad="38100" dist="38100" dir="2700000" algn="tl">
                    <a:srgbClr val="C0C0C0"/>
                  </a:outerShdw>
                </a:effectLst>
              </a:rPr>
              <a:t>（</a:t>
            </a:r>
            <a:r>
              <a:rPr kumimoji="0" lang="en-US" altLang="zh-CN" sz="1800">
                <a:effectLst>
                  <a:outerShdw blurRad="38100" dist="38100" dir="2700000" algn="tl">
                    <a:srgbClr val="C0C0C0"/>
                  </a:outerShdw>
                </a:effectLst>
              </a:rPr>
              <a:t>9</a:t>
            </a:r>
            <a:r>
              <a:rPr kumimoji="0" lang="zh-CN" altLang="en-US" sz="1800">
                <a:effectLst>
                  <a:outerShdw blurRad="38100" dist="38100" dir="2700000" algn="tl">
                    <a:srgbClr val="C0C0C0"/>
                  </a:outerShdw>
                </a:effectLst>
              </a:rPr>
              <a:t>）</a:t>
            </a:r>
          </a:p>
        </p:txBody>
      </p:sp>
    </p:spTree>
  </p:cSld>
  <p:clrMapOvr>
    <a:masterClrMapping/>
  </p:clrMapOvr>
  <p:transition>
    <p:comb/>
  </p:transition>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7492" name="Rectangle 36"/>
          <p:cNvSpPr>
            <a:spLocks noChangeArrowheads="1"/>
          </p:cNvSpPr>
          <p:nvPr/>
        </p:nvSpPr>
        <p:spPr bwMode="auto">
          <a:xfrm>
            <a:off x="1143000" y="1500188"/>
            <a:ext cx="7056438" cy="4514850"/>
          </a:xfrm>
          <a:prstGeom prst="rect">
            <a:avLst/>
          </a:prstGeom>
          <a:noFill/>
          <a:ln w="9525">
            <a:noFill/>
            <a:miter lim="800000"/>
            <a:headEnd/>
            <a:tailEnd/>
          </a:ln>
          <a:effectLst/>
        </p:spPr>
        <p:txBody>
          <a:bodyPr/>
          <a:lstStyle/>
          <a:p>
            <a:pPr marL="342900" indent="-342900">
              <a:lnSpc>
                <a:spcPct val="135000"/>
              </a:lnSpc>
              <a:spcBef>
                <a:spcPct val="20000"/>
              </a:spcBef>
              <a:buFontTx/>
              <a:buChar char="•"/>
              <a:defRPr/>
            </a:pPr>
            <a:r>
              <a:rPr lang="zh-CN" altLang="en-US" sz="2600" dirty="0">
                <a:effectLst>
                  <a:outerShdw blurRad="38100" dist="38100" dir="2700000" algn="tl">
                    <a:srgbClr val="C0C0C0"/>
                  </a:outerShdw>
                </a:effectLst>
              </a:rPr>
              <a:t>由此可见，闭环系统的</a:t>
            </a:r>
            <a:r>
              <a:rPr lang="en-US" altLang="zh-CN" sz="2600" dirty="0">
                <a:effectLst>
                  <a:outerShdw blurRad="38100" dist="38100" dir="2700000" algn="tl">
                    <a:srgbClr val="C0C0C0"/>
                  </a:outerShdw>
                </a:effectLst>
              </a:rPr>
              <a:t>2n</a:t>
            </a:r>
            <a:r>
              <a:rPr lang="zh-CN" altLang="en-US" sz="2600" dirty="0">
                <a:effectLst>
                  <a:outerShdw blurRad="38100" dist="38100" dir="2700000" algn="tl">
                    <a:srgbClr val="C0C0C0"/>
                  </a:outerShdw>
                </a:effectLst>
              </a:rPr>
              <a:t>个极点由两部分组成：</a:t>
            </a:r>
            <a:endParaRPr lang="en-US" altLang="zh-CN" sz="2600" dirty="0">
              <a:effectLst>
                <a:outerShdw blurRad="38100" dist="38100" dir="2700000" algn="tl">
                  <a:srgbClr val="C0C0C0"/>
                </a:outerShdw>
              </a:effectLst>
            </a:endParaRPr>
          </a:p>
          <a:p>
            <a:pPr marL="342900" indent="-342900">
              <a:lnSpc>
                <a:spcPct val="135000"/>
              </a:lnSpc>
              <a:spcBef>
                <a:spcPct val="20000"/>
              </a:spcBef>
              <a:buFontTx/>
              <a:buChar char="•"/>
              <a:defRPr/>
            </a:pPr>
            <a:r>
              <a:rPr lang="zh-CN" altLang="en-US" sz="2600" dirty="0">
                <a:effectLst>
                  <a:outerShdw blurRad="38100" dist="38100" dir="2700000" algn="tl">
                    <a:srgbClr val="C0C0C0"/>
                  </a:outerShdw>
                </a:effectLst>
              </a:rPr>
              <a:t>一部分是没有观测器时，按性能指标设计系统时的极点（简称控制极点）；</a:t>
            </a:r>
            <a:endParaRPr lang="en-US" altLang="zh-CN" sz="2600" dirty="0">
              <a:effectLst>
                <a:outerShdw blurRad="38100" dist="38100" dir="2700000" algn="tl">
                  <a:srgbClr val="C0C0C0"/>
                </a:outerShdw>
              </a:effectLst>
            </a:endParaRPr>
          </a:p>
          <a:p>
            <a:pPr marL="342900" indent="-342900">
              <a:lnSpc>
                <a:spcPct val="135000"/>
              </a:lnSpc>
              <a:spcBef>
                <a:spcPct val="20000"/>
              </a:spcBef>
              <a:buFontTx/>
              <a:buChar char="•"/>
              <a:defRPr/>
            </a:pPr>
            <a:r>
              <a:rPr lang="zh-CN" altLang="en-US" sz="2600" dirty="0">
                <a:effectLst>
                  <a:outerShdw blurRad="38100" dist="38100" dir="2700000" algn="tl">
                    <a:srgbClr val="C0C0C0"/>
                  </a:outerShdw>
                </a:effectLst>
              </a:rPr>
              <a:t>另一部分是设计观测器时的极点（简称观测器极点）。</a:t>
            </a:r>
            <a:endParaRPr lang="en-US" altLang="zh-CN" sz="2600" dirty="0">
              <a:effectLst>
                <a:outerShdw blurRad="38100" dist="38100" dir="2700000" algn="tl">
                  <a:srgbClr val="C0C0C0"/>
                </a:outerShdw>
              </a:effectLst>
            </a:endParaRPr>
          </a:p>
          <a:p>
            <a:pPr marL="342900" indent="-342900">
              <a:lnSpc>
                <a:spcPct val="135000"/>
              </a:lnSpc>
              <a:spcBef>
                <a:spcPct val="20000"/>
              </a:spcBef>
              <a:defRPr/>
            </a:pPr>
            <a:r>
              <a:rPr lang="en-US" altLang="zh-CN" sz="2600" dirty="0">
                <a:effectLst>
                  <a:outerShdw blurRad="38100" dist="38100" dir="2700000" algn="tl">
                    <a:srgbClr val="C0C0C0"/>
                  </a:outerShdw>
                </a:effectLst>
              </a:rPr>
              <a:t>            </a:t>
            </a:r>
            <a:r>
              <a:rPr lang="zh-CN" altLang="en-US" sz="2600" dirty="0">
                <a:effectLst>
                  <a:outerShdw blurRad="38100" dist="38100" dir="2700000" algn="tl">
                    <a:srgbClr val="C0C0C0"/>
                  </a:outerShdw>
                </a:effectLst>
              </a:rPr>
              <a:t>这就是分离性原理，利用此原理可把控制器的设计分开进行。</a:t>
            </a:r>
          </a:p>
        </p:txBody>
      </p:sp>
    </p:spTree>
  </p:cSld>
  <p:clrMapOvr>
    <a:masterClrMapping/>
  </p:clrMapOvr>
  <p:transition>
    <p:push/>
  </p:transition>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8510" name="Rectangle 30"/>
          <p:cNvSpPr>
            <a:spLocks noChangeArrowheads="1"/>
          </p:cNvSpPr>
          <p:nvPr/>
        </p:nvSpPr>
        <p:spPr bwMode="auto">
          <a:xfrm>
            <a:off x="900113" y="1412875"/>
            <a:ext cx="7343775" cy="4392613"/>
          </a:xfrm>
          <a:prstGeom prst="rect">
            <a:avLst/>
          </a:prstGeom>
          <a:noFill/>
          <a:ln w="9525">
            <a:noFill/>
            <a:miter lim="800000"/>
            <a:headEnd/>
            <a:tailEnd/>
          </a:ln>
          <a:effectLst/>
        </p:spPr>
        <p:txBody>
          <a:bodyPr/>
          <a:lstStyle/>
          <a:p>
            <a:pPr marL="342900" indent="-342900">
              <a:lnSpc>
                <a:spcPct val="125000"/>
              </a:lnSpc>
              <a:spcBef>
                <a:spcPct val="20000"/>
              </a:spcBef>
              <a:buFontTx/>
              <a:buChar char="•"/>
              <a:defRPr/>
            </a:pPr>
            <a:r>
              <a:rPr lang="zh-CN" altLang="en-US">
                <a:effectLst>
                  <a:outerShdw blurRad="38100" dist="38100" dir="2700000" algn="tl">
                    <a:srgbClr val="C0C0C0"/>
                  </a:outerShdw>
                </a:effectLst>
              </a:rPr>
              <a:t>因为控制极点是按性能指标设计的。所以闭环系统的性能应主要取决于控制极点，亦即控制极点应是闭环系统的主导极点。</a:t>
            </a:r>
          </a:p>
          <a:p>
            <a:pPr marL="342900" indent="-342900">
              <a:lnSpc>
                <a:spcPct val="125000"/>
              </a:lnSpc>
              <a:spcBef>
                <a:spcPct val="20000"/>
              </a:spcBef>
              <a:buFontTx/>
              <a:buChar char="•"/>
              <a:defRPr/>
            </a:pPr>
            <a:r>
              <a:rPr lang="zh-CN" altLang="en-US">
                <a:effectLst>
                  <a:outerShdw blurRad="38100" dist="38100" dir="2700000" algn="tl">
                    <a:srgbClr val="C0C0C0"/>
                  </a:outerShdw>
                </a:effectLst>
              </a:rPr>
              <a:t>观测器极点的引入通常将使系统性能变差，为了减小观测器极点对系统的影响，应使观测器所决定的状态重构的跟随速度远远大于由于控制极点所决定的系统响应速度。</a:t>
            </a:r>
          </a:p>
          <a:p>
            <a:pPr marL="342900" indent="-342900">
              <a:lnSpc>
                <a:spcPct val="125000"/>
              </a:lnSpc>
              <a:spcBef>
                <a:spcPct val="20000"/>
              </a:spcBef>
              <a:buFontTx/>
              <a:buChar char="•"/>
              <a:defRPr/>
            </a:pPr>
            <a:r>
              <a:rPr lang="zh-CN" altLang="en-US">
                <a:effectLst>
                  <a:outerShdw blurRad="38100" dist="38100" dir="2700000" algn="tl">
                    <a:srgbClr val="C0C0C0"/>
                  </a:outerShdw>
                </a:effectLst>
              </a:rPr>
              <a:t>极限情况下，可将观测器极点均放置在原点。这时状态重构具有最快的响应速度。</a:t>
            </a: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6876" name="Text Box 12"/>
          <p:cNvSpPr txBox="1">
            <a:spLocks noChangeArrowheads="1"/>
          </p:cNvSpPr>
          <p:nvPr/>
        </p:nvSpPr>
        <p:spPr bwMode="auto">
          <a:xfrm>
            <a:off x="1258888" y="1341438"/>
            <a:ext cx="3095625" cy="396875"/>
          </a:xfrm>
          <a:prstGeom prst="rect">
            <a:avLst/>
          </a:prstGeom>
          <a:noFill/>
          <a:ln w="12700" cap="sq">
            <a:noFill/>
            <a:miter lim="800000"/>
            <a:headEnd type="none" w="sm" len="sm"/>
            <a:tailEnd type="none" w="sm" len="sm"/>
          </a:ln>
          <a:effectLst/>
        </p:spPr>
        <p:txBody>
          <a:bodyPr>
            <a:spAutoFit/>
          </a:bodyPr>
          <a:lstStyle/>
          <a:p>
            <a:pPr>
              <a:defRPr/>
            </a:pPr>
            <a:r>
              <a:rPr lang="zh-CN" altLang="zh-CN" sz="2000">
                <a:effectLst>
                  <a:outerShdw blurRad="38100" dist="38100" dir="2700000" algn="tl">
                    <a:srgbClr val="C0C0C0"/>
                  </a:outerShdw>
                </a:effectLst>
              </a:rPr>
              <a:t>对式（1）求解：</a:t>
            </a:r>
          </a:p>
        </p:txBody>
      </p:sp>
      <p:graphicFrame>
        <p:nvGraphicFramePr>
          <p:cNvPr id="6146" name="Object 13"/>
          <p:cNvGraphicFramePr>
            <a:graphicFrameLocks noChangeAspect="1"/>
          </p:cNvGraphicFramePr>
          <p:nvPr/>
        </p:nvGraphicFramePr>
        <p:xfrm>
          <a:off x="3924300" y="1414463"/>
          <a:ext cx="1279525" cy="292100"/>
        </p:xfrm>
        <a:graphic>
          <a:graphicData uri="http://schemas.openxmlformats.org/presentationml/2006/ole">
            <mc:AlternateContent xmlns:mc="http://schemas.openxmlformats.org/markup-compatibility/2006">
              <mc:Choice xmlns:v="urn:schemas-microsoft-com:vml" Requires="v">
                <p:oleObj spid="_x0000_s6209" name="公式" r:id="rId4" imgW="14242680" imgH="3268800" progId="Equation.3">
                  <p:embed/>
                </p:oleObj>
              </mc:Choice>
              <mc:Fallback>
                <p:oleObj name="公式" r:id="rId4" imgW="14242680" imgH="3268800" progId="Equation.3">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1414463"/>
                        <a:ext cx="1279525" cy="2921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6878" name="Text Box 14"/>
          <p:cNvSpPr txBox="1">
            <a:spLocks noChangeArrowheads="1"/>
          </p:cNvSpPr>
          <p:nvPr/>
        </p:nvSpPr>
        <p:spPr bwMode="auto">
          <a:xfrm>
            <a:off x="1176338" y="1843088"/>
            <a:ext cx="345598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两边同乘          ，得到</a:t>
            </a:r>
          </a:p>
        </p:txBody>
      </p:sp>
      <p:graphicFrame>
        <p:nvGraphicFramePr>
          <p:cNvPr id="6147" name="Object 15"/>
          <p:cNvGraphicFramePr>
            <a:graphicFrameLocks noChangeAspect="1"/>
          </p:cNvGraphicFramePr>
          <p:nvPr/>
        </p:nvGraphicFramePr>
        <p:xfrm>
          <a:off x="2400300" y="1854200"/>
          <a:ext cx="438150" cy="334963"/>
        </p:xfrm>
        <a:graphic>
          <a:graphicData uri="http://schemas.openxmlformats.org/presentationml/2006/ole">
            <mc:AlternateContent xmlns:mc="http://schemas.openxmlformats.org/markup-compatibility/2006">
              <mc:Choice xmlns:v="urn:schemas-microsoft-com:vml" Requires="v">
                <p:oleObj spid="_x0000_s6210" name="公式" r:id="rId6" imgW="4898520" imgH="3736800" progId="Equation.3">
                  <p:embed/>
                </p:oleObj>
              </mc:Choice>
              <mc:Fallback>
                <p:oleObj name="公式" r:id="rId6" imgW="4898520" imgH="3736800" progId="Equation.3">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0300" y="1854200"/>
                        <a:ext cx="438150" cy="3349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148" name="Object 16"/>
          <p:cNvGraphicFramePr>
            <a:graphicFrameLocks noChangeAspect="1"/>
          </p:cNvGraphicFramePr>
          <p:nvPr/>
        </p:nvGraphicFramePr>
        <p:xfrm>
          <a:off x="4019550" y="1884363"/>
          <a:ext cx="2227263" cy="379412"/>
        </p:xfrm>
        <a:graphic>
          <a:graphicData uri="http://schemas.openxmlformats.org/presentationml/2006/ole">
            <mc:AlternateContent xmlns:mc="http://schemas.openxmlformats.org/markup-compatibility/2006">
              <mc:Choice xmlns:v="urn:schemas-microsoft-com:vml" Requires="v">
                <p:oleObj spid="_x0000_s6211" name="公式" r:id="rId8" imgW="24754680" imgH="4204800" progId="Equation.3">
                  <p:embed/>
                </p:oleObj>
              </mc:Choice>
              <mc:Fallback>
                <p:oleObj name="公式" r:id="rId8" imgW="24754680" imgH="4204800" progId="Equation.3">
                  <p:embed/>
                  <p:pic>
                    <p:nvPicPr>
                      <p:cNvPr id="0" name="Picture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9550" y="1884363"/>
                        <a:ext cx="2227263" cy="3794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6881" name="Text Box 17"/>
          <p:cNvSpPr txBox="1">
            <a:spLocks noChangeArrowheads="1"/>
          </p:cNvSpPr>
          <p:nvPr/>
        </p:nvSpPr>
        <p:spPr bwMode="auto">
          <a:xfrm>
            <a:off x="1192213" y="2336800"/>
            <a:ext cx="135413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由于</a:t>
            </a:r>
          </a:p>
        </p:txBody>
      </p:sp>
      <p:graphicFrame>
        <p:nvGraphicFramePr>
          <p:cNvPr id="6149" name="Object 18"/>
          <p:cNvGraphicFramePr>
            <a:graphicFrameLocks noChangeAspect="1"/>
          </p:cNvGraphicFramePr>
          <p:nvPr/>
        </p:nvGraphicFramePr>
        <p:xfrm>
          <a:off x="2046288" y="2251075"/>
          <a:ext cx="2730500" cy="650875"/>
        </p:xfrm>
        <a:graphic>
          <a:graphicData uri="http://schemas.openxmlformats.org/presentationml/2006/ole">
            <mc:AlternateContent xmlns:mc="http://schemas.openxmlformats.org/markup-compatibility/2006">
              <mc:Choice xmlns:v="urn:schemas-microsoft-com:vml" Requires="v">
                <p:oleObj spid="_x0000_s6212" name="公式" r:id="rId10" imgW="30361320" imgH="7246800" progId="Equation.3">
                  <p:embed/>
                </p:oleObj>
              </mc:Choice>
              <mc:Fallback>
                <p:oleObj name="公式" r:id="rId10" imgW="30361320" imgH="7246800" progId="Equation.3">
                  <p:embed/>
                  <p:pic>
                    <p:nvPicPr>
                      <p:cNvPr id="0"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6288" y="2251075"/>
                        <a:ext cx="2730500" cy="6508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6883" name="Text Box 19"/>
          <p:cNvSpPr txBox="1">
            <a:spLocks noChangeArrowheads="1"/>
          </p:cNvSpPr>
          <p:nvPr/>
        </p:nvSpPr>
        <p:spPr bwMode="auto">
          <a:xfrm>
            <a:off x="1268413" y="3175000"/>
            <a:ext cx="146208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于是</a:t>
            </a:r>
          </a:p>
        </p:txBody>
      </p:sp>
      <p:graphicFrame>
        <p:nvGraphicFramePr>
          <p:cNvPr id="6150" name="Object 20"/>
          <p:cNvGraphicFramePr>
            <a:graphicFrameLocks noChangeAspect="1"/>
          </p:cNvGraphicFramePr>
          <p:nvPr/>
        </p:nvGraphicFramePr>
        <p:xfrm>
          <a:off x="2203450" y="3062288"/>
          <a:ext cx="2184400" cy="650875"/>
        </p:xfrm>
        <a:graphic>
          <a:graphicData uri="http://schemas.openxmlformats.org/presentationml/2006/ole">
            <mc:AlternateContent xmlns:mc="http://schemas.openxmlformats.org/markup-compatibility/2006">
              <mc:Choice xmlns:v="urn:schemas-microsoft-com:vml" Requires="v">
                <p:oleObj spid="_x0000_s6213" name="公式" r:id="rId12" imgW="24287760" imgH="7246800" progId="Equation.3">
                  <p:embed/>
                </p:oleObj>
              </mc:Choice>
              <mc:Fallback>
                <p:oleObj name="公式" r:id="rId12" imgW="24287760" imgH="7246800" progId="Equation.3">
                  <p:embed/>
                  <p:pic>
                    <p:nvPicPr>
                      <p:cNvPr id="0" name="Picture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3450" y="3062288"/>
                        <a:ext cx="2184400" cy="6508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6885" name="Text Box 21"/>
          <p:cNvSpPr txBox="1">
            <a:spLocks noChangeArrowheads="1"/>
          </p:cNvSpPr>
          <p:nvPr/>
        </p:nvSpPr>
        <p:spPr bwMode="auto">
          <a:xfrm>
            <a:off x="1252538" y="3959225"/>
            <a:ext cx="282098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两边积分，有：</a:t>
            </a:r>
          </a:p>
        </p:txBody>
      </p:sp>
      <p:graphicFrame>
        <p:nvGraphicFramePr>
          <p:cNvPr id="6151" name="Object 22"/>
          <p:cNvGraphicFramePr>
            <a:graphicFrameLocks noChangeAspect="1"/>
          </p:cNvGraphicFramePr>
          <p:nvPr/>
        </p:nvGraphicFramePr>
        <p:xfrm>
          <a:off x="3379788" y="3886200"/>
          <a:ext cx="3656012" cy="650875"/>
        </p:xfrm>
        <a:graphic>
          <a:graphicData uri="http://schemas.openxmlformats.org/presentationml/2006/ole">
            <mc:AlternateContent xmlns:mc="http://schemas.openxmlformats.org/markup-compatibility/2006">
              <mc:Choice xmlns:v="urn:schemas-microsoft-com:vml" Requires="v">
                <p:oleObj spid="_x0000_s6214" name="公式" r:id="rId14" imgW="40640040" imgH="7246800" progId="Equation.3">
                  <p:embed/>
                </p:oleObj>
              </mc:Choice>
              <mc:Fallback>
                <p:oleObj name="公式" r:id="rId14" imgW="40640040" imgH="7246800" progId="Equation.3">
                  <p:embed/>
                  <p:pic>
                    <p:nvPicPr>
                      <p:cNvPr id="0" name="Picture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79788" y="3886200"/>
                        <a:ext cx="3656012" cy="6508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6887" name="Text Box 23"/>
          <p:cNvSpPr txBox="1">
            <a:spLocks noChangeArrowheads="1"/>
          </p:cNvSpPr>
          <p:nvPr/>
        </p:nvSpPr>
        <p:spPr bwMode="auto">
          <a:xfrm>
            <a:off x="1258888" y="4799013"/>
            <a:ext cx="147478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其中</a:t>
            </a:r>
          </a:p>
        </p:txBody>
      </p:sp>
      <p:graphicFrame>
        <p:nvGraphicFramePr>
          <p:cNvPr id="6152" name="Object 24"/>
          <p:cNvGraphicFramePr>
            <a:graphicFrameLocks noChangeAspect="1"/>
          </p:cNvGraphicFramePr>
          <p:nvPr/>
        </p:nvGraphicFramePr>
        <p:xfrm>
          <a:off x="2195513" y="4654550"/>
          <a:ext cx="4810125" cy="1096963"/>
        </p:xfrm>
        <a:graphic>
          <a:graphicData uri="http://schemas.openxmlformats.org/presentationml/2006/ole">
            <mc:AlternateContent xmlns:mc="http://schemas.openxmlformats.org/markup-compatibility/2006">
              <mc:Choice xmlns:v="urn:schemas-microsoft-com:vml" Requires="v">
                <p:oleObj spid="_x0000_s6215" name="公式" r:id="rId16" imgW="53488080" imgH="12160800" progId="Equation.3">
                  <p:embed/>
                </p:oleObj>
              </mc:Choice>
              <mc:Fallback>
                <p:oleObj name="公式" r:id="rId16" imgW="53488080" imgH="12160800" progId="Equation.3">
                  <p:embed/>
                  <p:pic>
                    <p:nvPicPr>
                      <p:cNvPr id="0"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95513" y="4654550"/>
                        <a:ext cx="4810125" cy="10969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cover dir="ld"/>
  </p:transition>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9519" name="Rectangle 15"/>
          <p:cNvSpPr>
            <a:spLocks noChangeArrowheads="1"/>
          </p:cNvSpPr>
          <p:nvPr/>
        </p:nvSpPr>
        <p:spPr bwMode="auto">
          <a:xfrm>
            <a:off x="684213" y="981075"/>
            <a:ext cx="7993062" cy="647700"/>
          </a:xfrm>
          <a:prstGeom prst="rect">
            <a:avLst/>
          </a:prstGeom>
          <a:noFill/>
          <a:ln w="9525">
            <a:noFill/>
            <a:miter lim="800000"/>
            <a:headEnd/>
            <a:tailEnd/>
          </a:ln>
          <a:effectLst/>
        </p:spPr>
        <p:txBody>
          <a:bodyPr/>
          <a:lstStyle/>
          <a:p>
            <a:pPr marL="342900" indent="-342900">
              <a:lnSpc>
                <a:spcPct val="125000"/>
              </a:lnSpc>
              <a:spcBef>
                <a:spcPct val="20000"/>
              </a:spcBef>
              <a:defRPr/>
            </a:pPr>
            <a:r>
              <a:rPr lang="zh-CN" altLang="en-US" sz="3000">
                <a:solidFill>
                  <a:srgbClr val="CC3300"/>
                </a:solidFill>
                <a:effectLst>
                  <a:outerShdw blurRad="38100" dist="38100" dir="2700000" algn="tl">
                    <a:srgbClr val="C0C0C0"/>
                  </a:outerShdw>
                </a:effectLst>
              </a:rPr>
              <a:t>调节系统按极点配置设计控制器的步骤如下：</a:t>
            </a:r>
          </a:p>
        </p:txBody>
      </p:sp>
      <p:sp>
        <p:nvSpPr>
          <p:cNvPr id="149520" name="Text Box 16"/>
          <p:cNvSpPr txBox="1">
            <a:spLocks noChangeArrowheads="1"/>
          </p:cNvSpPr>
          <p:nvPr/>
        </p:nvSpPr>
        <p:spPr bwMode="auto">
          <a:xfrm>
            <a:off x="766763" y="1862138"/>
            <a:ext cx="7621587" cy="3902075"/>
          </a:xfrm>
          <a:prstGeom prst="rect">
            <a:avLst/>
          </a:prstGeom>
          <a:noFill/>
          <a:ln w="12700" cap="sq">
            <a:noFill/>
            <a:miter lim="800000"/>
            <a:headEnd type="none" w="sm" len="sm"/>
            <a:tailEnd type="none" w="sm" len="sm"/>
          </a:ln>
          <a:effectLst/>
        </p:spPr>
        <p:txBody>
          <a:bodyPr>
            <a:spAutoFit/>
          </a:bodyPr>
          <a:lstStyle/>
          <a:p>
            <a:pPr eaLnBrk="0" hangingPunct="0">
              <a:lnSpc>
                <a:spcPct val="125000"/>
              </a:lnSpc>
              <a:defRPr/>
            </a:pPr>
            <a:r>
              <a:rPr kumimoji="0" lang="zh-CN" altLang="en-US" sz="2000">
                <a:solidFill>
                  <a:srgbClr val="0000FF"/>
                </a:solidFill>
                <a:effectLst>
                  <a:outerShdw blurRad="38100" dist="38100" dir="2700000" algn="tl">
                    <a:srgbClr val="C0C0C0"/>
                  </a:outerShdw>
                </a:effectLst>
              </a:rPr>
              <a:t>（</a:t>
            </a:r>
            <a:r>
              <a:rPr kumimoji="0" lang="en-US" altLang="zh-CN" sz="2000">
                <a:solidFill>
                  <a:srgbClr val="0000FF"/>
                </a:solidFill>
                <a:effectLst>
                  <a:outerShdw blurRad="38100" dist="38100" dir="2700000" algn="tl">
                    <a:srgbClr val="C0C0C0"/>
                  </a:outerShdw>
                </a:effectLst>
              </a:rPr>
              <a:t>1</a:t>
            </a:r>
            <a:r>
              <a:rPr kumimoji="0" lang="zh-CN" altLang="en-US" sz="2000">
                <a:solidFill>
                  <a:srgbClr val="0000FF"/>
                </a:solidFill>
                <a:effectLst>
                  <a:outerShdw blurRad="38100" dist="38100" dir="2700000" algn="tl">
                    <a:srgbClr val="C0C0C0"/>
                  </a:outerShdw>
                </a:effectLst>
              </a:rPr>
              <a:t>）按对系统性能要求给定</a:t>
            </a:r>
            <a:r>
              <a:rPr kumimoji="0" lang="en-US" altLang="zh-CN" sz="2000">
                <a:solidFill>
                  <a:srgbClr val="0000FF"/>
                </a:solidFill>
                <a:effectLst>
                  <a:outerShdw blurRad="38100" dist="38100" dir="2700000" algn="tl">
                    <a:srgbClr val="C0C0C0"/>
                  </a:outerShdw>
                </a:effectLst>
              </a:rPr>
              <a:t>n</a:t>
            </a:r>
            <a:r>
              <a:rPr kumimoji="0" lang="zh-CN" altLang="en-US" sz="2000">
                <a:solidFill>
                  <a:srgbClr val="0000FF"/>
                </a:solidFill>
                <a:effectLst>
                  <a:outerShdw blurRad="38100" dist="38100" dir="2700000" algn="tl">
                    <a:srgbClr val="C0C0C0"/>
                  </a:outerShdw>
                </a:effectLst>
              </a:rPr>
              <a:t>个控制极点；</a:t>
            </a:r>
          </a:p>
          <a:p>
            <a:pPr eaLnBrk="0" hangingPunct="0">
              <a:lnSpc>
                <a:spcPct val="125000"/>
              </a:lnSpc>
              <a:defRPr/>
            </a:pPr>
            <a:r>
              <a:rPr kumimoji="0" lang="zh-CN" altLang="en-US" sz="2000">
                <a:solidFill>
                  <a:srgbClr val="0000FF"/>
                </a:solidFill>
                <a:effectLst>
                  <a:outerShdw blurRad="38100" dist="38100" dir="2700000" algn="tl">
                    <a:srgbClr val="C0C0C0"/>
                  </a:outerShdw>
                </a:effectLst>
              </a:rPr>
              <a:t>（</a:t>
            </a:r>
            <a:r>
              <a:rPr kumimoji="0" lang="en-US" altLang="zh-CN" sz="2000">
                <a:solidFill>
                  <a:srgbClr val="0000FF"/>
                </a:solidFill>
                <a:effectLst>
                  <a:outerShdw blurRad="38100" dist="38100" dir="2700000" algn="tl">
                    <a:srgbClr val="C0C0C0"/>
                  </a:outerShdw>
                </a:effectLst>
              </a:rPr>
              <a:t>2</a:t>
            </a:r>
            <a:r>
              <a:rPr kumimoji="0" lang="zh-CN" altLang="en-US" sz="2000">
                <a:solidFill>
                  <a:srgbClr val="0000FF"/>
                </a:solidFill>
                <a:effectLst>
                  <a:outerShdw blurRad="38100" dist="38100" dir="2700000" algn="tl">
                    <a:srgbClr val="C0C0C0"/>
                  </a:outerShdw>
                </a:effectLst>
              </a:rPr>
              <a:t>）按极点配置设计出控制规律</a:t>
            </a:r>
            <a:r>
              <a:rPr kumimoji="0" lang="en-US" altLang="zh-CN" sz="2000">
                <a:solidFill>
                  <a:srgbClr val="0000FF"/>
                </a:solidFill>
                <a:effectLst>
                  <a:outerShdw blurRad="38100" dist="38100" dir="2700000" algn="tl">
                    <a:srgbClr val="C0C0C0"/>
                  </a:outerShdw>
                </a:effectLst>
              </a:rPr>
              <a:t>L</a:t>
            </a:r>
            <a:r>
              <a:rPr kumimoji="0" lang="zh-CN" altLang="en-US" sz="2000">
                <a:solidFill>
                  <a:srgbClr val="0000FF"/>
                </a:solidFill>
                <a:effectLst>
                  <a:outerShdw blurRad="38100" dist="38100" dir="2700000" algn="tl">
                    <a:srgbClr val="C0C0C0"/>
                  </a:outerShdw>
                </a:effectLst>
              </a:rPr>
              <a:t>；</a:t>
            </a:r>
          </a:p>
          <a:p>
            <a:pPr eaLnBrk="0" hangingPunct="0">
              <a:lnSpc>
                <a:spcPct val="125000"/>
              </a:lnSpc>
              <a:defRPr/>
            </a:pPr>
            <a:r>
              <a:rPr kumimoji="0" lang="zh-CN" altLang="en-US" sz="2000">
                <a:solidFill>
                  <a:srgbClr val="0000FF"/>
                </a:solidFill>
                <a:effectLst>
                  <a:outerShdw blurRad="38100" dist="38100" dir="2700000" algn="tl">
                    <a:srgbClr val="C0C0C0"/>
                  </a:outerShdw>
                </a:effectLst>
              </a:rPr>
              <a:t>（</a:t>
            </a:r>
            <a:r>
              <a:rPr kumimoji="0" lang="en-US" altLang="zh-CN" sz="2000">
                <a:solidFill>
                  <a:srgbClr val="0000FF"/>
                </a:solidFill>
                <a:effectLst>
                  <a:outerShdw blurRad="38100" dist="38100" dir="2700000" algn="tl">
                    <a:srgbClr val="C0C0C0"/>
                  </a:outerShdw>
                </a:effectLst>
              </a:rPr>
              <a:t>3</a:t>
            </a:r>
            <a:r>
              <a:rPr kumimoji="0" lang="zh-CN" altLang="en-US" sz="2000">
                <a:solidFill>
                  <a:srgbClr val="0000FF"/>
                </a:solidFill>
                <a:effectLst>
                  <a:outerShdw blurRad="38100" dist="38100" dir="2700000" algn="tl">
                    <a:srgbClr val="C0C0C0"/>
                  </a:outerShdw>
                </a:effectLst>
              </a:rPr>
              <a:t>）合适地给定观测器的极点：</a:t>
            </a:r>
          </a:p>
          <a:p>
            <a:pPr eaLnBrk="0" hangingPunct="0">
              <a:lnSpc>
                <a:spcPct val="125000"/>
              </a:lnSpc>
              <a:defRPr/>
            </a:pPr>
            <a:r>
              <a:rPr kumimoji="0" lang="zh-CN" altLang="en-US" sz="2000">
                <a:effectLst>
                  <a:outerShdw blurRad="38100" dist="38100" dir="2700000" algn="tl">
                    <a:srgbClr val="C0C0C0"/>
                  </a:outerShdw>
                </a:effectLst>
              </a:rPr>
              <a:t>     </a:t>
            </a:r>
            <a:r>
              <a:rPr kumimoji="0" lang="zh-CN" altLang="en-US" sz="2000">
                <a:effectLst>
                  <a:outerShdw blurRad="38100" dist="38100" dir="2700000" algn="tl">
                    <a:srgbClr val="C0C0C0"/>
                  </a:outerShdw>
                </a:effectLst>
                <a:latin typeface="宋体" pitchFamily="2" charset="-122"/>
              </a:rPr>
              <a:t>① </a:t>
            </a:r>
            <a:r>
              <a:rPr kumimoji="0" lang="zh-CN" altLang="en-US" sz="2000">
                <a:effectLst>
                  <a:outerShdw blurRad="38100" dist="38100" dir="2700000" algn="tl">
                    <a:srgbClr val="C0C0C0"/>
                  </a:outerShdw>
                </a:effectLst>
              </a:rPr>
              <a:t>对于全阶观测器需给定</a:t>
            </a:r>
            <a:r>
              <a:rPr kumimoji="0" lang="en-US" altLang="zh-CN" sz="2000">
                <a:effectLst>
                  <a:outerShdw blurRad="38100" dist="38100" dir="2700000" algn="tl">
                    <a:srgbClr val="C0C0C0"/>
                  </a:outerShdw>
                </a:effectLst>
              </a:rPr>
              <a:t>n</a:t>
            </a:r>
            <a:r>
              <a:rPr kumimoji="0" lang="zh-CN" altLang="en-US" sz="2000">
                <a:effectLst>
                  <a:outerShdw blurRad="38100" dist="38100" dir="2700000" algn="tl">
                    <a:srgbClr val="C0C0C0"/>
                  </a:outerShdw>
                </a:effectLst>
              </a:rPr>
              <a:t>个极点，对于降阶观测器需给定</a:t>
            </a:r>
            <a:r>
              <a:rPr kumimoji="0" lang="en-US" altLang="zh-CN" sz="2000">
                <a:effectLst>
                  <a:outerShdw blurRad="38100" dist="38100" dir="2700000" algn="tl">
                    <a:srgbClr val="C0C0C0"/>
                  </a:outerShdw>
                </a:effectLst>
              </a:rPr>
              <a:t>n-1</a:t>
            </a:r>
            <a:r>
              <a:rPr kumimoji="0" lang="zh-CN" altLang="en-US" sz="2000">
                <a:effectLst>
                  <a:outerShdw blurRad="38100" dist="38100" dir="2700000" algn="tl">
                    <a:srgbClr val="C0C0C0"/>
                  </a:outerShdw>
                </a:effectLst>
              </a:rPr>
              <a:t>个极点；</a:t>
            </a:r>
          </a:p>
          <a:p>
            <a:pPr eaLnBrk="0" hangingPunct="0">
              <a:lnSpc>
                <a:spcPct val="125000"/>
              </a:lnSpc>
              <a:defRPr/>
            </a:pPr>
            <a:r>
              <a:rPr kumimoji="0" lang="zh-CN" altLang="en-US" sz="2000">
                <a:effectLst>
                  <a:outerShdw blurRad="38100" dist="38100" dir="2700000" algn="tl">
                    <a:srgbClr val="C0C0C0"/>
                  </a:outerShdw>
                </a:effectLst>
              </a:rPr>
              <a:t>     </a:t>
            </a:r>
            <a:r>
              <a:rPr kumimoji="0" lang="zh-CN" altLang="en-US" sz="1800">
                <a:effectLst>
                  <a:outerShdw blurRad="38100" dist="38100" dir="2700000" algn="tl">
                    <a:srgbClr val="C0C0C0"/>
                  </a:outerShdw>
                </a:effectLst>
              </a:rPr>
              <a:t>② </a:t>
            </a:r>
            <a:r>
              <a:rPr kumimoji="0" lang="zh-CN" altLang="en-US" sz="2000">
                <a:effectLst>
                  <a:outerShdw blurRad="38100" dist="38100" dir="2700000" algn="tl">
                    <a:srgbClr val="C0C0C0"/>
                  </a:outerShdw>
                </a:effectLst>
              </a:rPr>
              <a:t>若测量中不存在较大的误差或噪声，则可将所有观测器极点放置在原点；</a:t>
            </a:r>
          </a:p>
          <a:p>
            <a:pPr eaLnBrk="0" hangingPunct="0">
              <a:lnSpc>
                <a:spcPct val="125000"/>
              </a:lnSpc>
              <a:defRPr/>
            </a:pPr>
            <a:r>
              <a:rPr kumimoji="0" lang="zh-CN" altLang="en-US" sz="2000">
                <a:effectLst>
                  <a:outerShdw blurRad="38100" dist="38100" dir="2700000" algn="tl">
                    <a:srgbClr val="C0C0C0"/>
                  </a:outerShdw>
                </a:effectLst>
              </a:rPr>
              <a:t>     </a:t>
            </a:r>
            <a:r>
              <a:rPr kumimoji="0" lang="zh-CN" altLang="en-US" sz="1800">
                <a:effectLst>
                  <a:outerShdw blurRad="38100" dist="38100" dir="2700000" algn="tl">
                    <a:srgbClr val="C0C0C0"/>
                  </a:outerShdw>
                </a:effectLst>
              </a:rPr>
              <a:t>③ </a:t>
            </a:r>
            <a:r>
              <a:rPr kumimoji="0" lang="zh-CN" altLang="en-US" sz="2000">
                <a:effectLst>
                  <a:outerShdw blurRad="38100" dist="38100" dir="2700000" algn="tl">
                    <a:srgbClr val="C0C0C0"/>
                  </a:outerShdw>
                </a:effectLst>
              </a:rPr>
              <a:t>若测量中包含较大的误差或噪声，则可考虑按状态重构的跟随速度比控制极点所对应的系统响应速度快</a:t>
            </a:r>
            <a:r>
              <a:rPr kumimoji="0" lang="en-US" altLang="zh-CN" sz="2000">
                <a:effectLst>
                  <a:outerShdw blurRad="38100" dist="38100" dir="2700000" algn="tl">
                    <a:srgbClr val="C0C0C0"/>
                  </a:outerShdw>
                </a:effectLst>
              </a:rPr>
              <a:t>4~5</a:t>
            </a:r>
            <a:r>
              <a:rPr kumimoji="0" lang="zh-CN" altLang="en-US" sz="2000">
                <a:effectLst>
                  <a:outerShdw blurRad="38100" dist="38100" dir="2700000" algn="tl">
                    <a:srgbClr val="C0C0C0"/>
                  </a:outerShdw>
                </a:effectLst>
              </a:rPr>
              <a:t>的要求给定观测器的极点。</a:t>
            </a:r>
          </a:p>
        </p:txBody>
      </p:sp>
    </p:spTree>
  </p:cSld>
  <p:clrMapOvr>
    <a:masterClrMapping/>
  </p:clrMapOvr>
  <p:transition>
    <p:push/>
  </p:transition>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50547" name="Text Box 19"/>
          <p:cNvSpPr txBox="1">
            <a:spLocks noChangeArrowheads="1"/>
          </p:cNvSpPr>
          <p:nvPr/>
        </p:nvSpPr>
        <p:spPr bwMode="auto">
          <a:xfrm>
            <a:off x="684213" y="1196975"/>
            <a:ext cx="7920037" cy="4206875"/>
          </a:xfrm>
          <a:prstGeom prst="rect">
            <a:avLst/>
          </a:prstGeom>
          <a:noFill/>
          <a:ln w="12700" cap="sq">
            <a:noFill/>
            <a:miter lim="800000"/>
            <a:headEnd type="none" w="sm" len="sm"/>
            <a:tailEnd type="none" w="sm" len="sm"/>
          </a:ln>
          <a:effectLst/>
        </p:spPr>
        <p:txBody>
          <a:bodyPr>
            <a:spAutoFit/>
          </a:bodyPr>
          <a:lstStyle/>
          <a:p>
            <a:pPr eaLnBrk="0" hangingPunct="0">
              <a:lnSpc>
                <a:spcPct val="150000"/>
              </a:lnSpc>
              <a:defRPr/>
            </a:pPr>
            <a:r>
              <a:rPr kumimoji="0" lang="zh-CN" altLang="en-US" sz="2000">
                <a:solidFill>
                  <a:srgbClr val="0000FF"/>
                </a:solidFill>
                <a:effectLst>
                  <a:outerShdw blurRad="38100" dist="38100" dir="2700000" algn="tl">
                    <a:srgbClr val="C0C0C0"/>
                  </a:outerShdw>
                </a:effectLst>
              </a:rPr>
              <a:t>（</a:t>
            </a:r>
            <a:r>
              <a:rPr kumimoji="0" lang="en-US" altLang="zh-CN" sz="2000">
                <a:solidFill>
                  <a:srgbClr val="0000FF"/>
                </a:solidFill>
                <a:effectLst>
                  <a:outerShdw blurRad="38100" dist="38100" dir="2700000" algn="tl">
                    <a:srgbClr val="C0C0C0"/>
                  </a:outerShdw>
                </a:effectLst>
              </a:rPr>
              <a:t>4</a:t>
            </a:r>
            <a:r>
              <a:rPr kumimoji="0" lang="zh-CN" altLang="en-US" sz="2000">
                <a:solidFill>
                  <a:srgbClr val="0000FF"/>
                </a:solidFill>
                <a:effectLst>
                  <a:outerShdw blurRad="38100" dist="38100" dir="2700000" algn="tl">
                    <a:srgbClr val="C0C0C0"/>
                  </a:outerShdw>
                </a:effectLst>
              </a:rPr>
              <a:t>）选择观测器的类型：</a:t>
            </a:r>
          </a:p>
          <a:p>
            <a:pPr eaLnBrk="0" hangingPunct="0">
              <a:lnSpc>
                <a:spcPct val="150000"/>
              </a:lnSpc>
              <a:defRPr/>
            </a:pPr>
            <a:r>
              <a:rPr kumimoji="0" lang="zh-CN" altLang="en-US" sz="2000">
                <a:effectLst>
                  <a:outerShdw blurRad="38100" dist="38100" dir="2700000" algn="tl">
                    <a:srgbClr val="C0C0C0"/>
                  </a:outerShdw>
                </a:effectLst>
              </a:rPr>
              <a:t>       </a:t>
            </a:r>
            <a:r>
              <a:rPr kumimoji="0" lang="zh-CN" altLang="en-US" sz="2000">
                <a:effectLst>
                  <a:outerShdw blurRad="38100" dist="38100" dir="2700000" algn="tl">
                    <a:srgbClr val="C0C0C0"/>
                  </a:outerShdw>
                </a:effectLst>
                <a:latin typeface="宋体" pitchFamily="2" charset="-122"/>
              </a:rPr>
              <a:t>① </a:t>
            </a:r>
            <a:r>
              <a:rPr kumimoji="0" lang="zh-CN" altLang="en-US" sz="2000">
                <a:effectLst>
                  <a:outerShdw blurRad="38100" dist="38100" dir="2700000" algn="tl">
                    <a:srgbClr val="C0C0C0"/>
                  </a:outerShdw>
                </a:effectLst>
              </a:rPr>
              <a:t>若测量比较准确，而且测量量是状态向量的一个状态，则考虑用降阶观测器；</a:t>
            </a:r>
          </a:p>
          <a:p>
            <a:pPr eaLnBrk="0" hangingPunct="0">
              <a:lnSpc>
                <a:spcPct val="150000"/>
              </a:lnSpc>
              <a:defRPr/>
            </a:pPr>
            <a:r>
              <a:rPr kumimoji="0" lang="zh-CN" altLang="en-US" sz="2000">
                <a:effectLst>
                  <a:outerShdw blurRad="38100" dist="38100" dir="2700000" algn="tl">
                    <a:srgbClr val="C0C0C0"/>
                  </a:outerShdw>
                </a:effectLst>
              </a:rPr>
              <a:t>       </a:t>
            </a:r>
            <a:r>
              <a:rPr kumimoji="0" lang="zh-CN" altLang="en-US" sz="2000">
                <a:effectLst>
                  <a:outerShdw blurRad="38100" dist="38100" dir="2700000" algn="tl">
                    <a:srgbClr val="C0C0C0"/>
                  </a:outerShdw>
                </a:effectLst>
                <a:latin typeface="宋体" pitchFamily="2" charset="-122"/>
              </a:rPr>
              <a:t>② </a:t>
            </a:r>
            <a:r>
              <a:rPr kumimoji="0" lang="zh-CN" altLang="en-US" sz="2000">
                <a:effectLst>
                  <a:outerShdw blurRad="38100" dist="38100" dir="2700000" algn="tl">
                    <a:srgbClr val="C0C0C0"/>
                  </a:outerShdw>
                </a:effectLst>
              </a:rPr>
              <a:t>若控制器的计算延时与采样周期的大小处于同一量级，则可考虑用预报观测器；</a:t>
            </a:r>
          </a:p>
          <a:p>
            <a:pPr eaLnBrk="0" hangingPunct="0">
              <a:lnSpc>
                <a:spcPct val="150000"/>
              </a:lnSpc>
              <a:defRPr/>
            </a:pPr>
            <a:r>
              <a:rPr kumimoji="0" lang="zh-CN" altLang="en-US" sz="2000">
                <a:effectLst>
                  <a:outerShdw blurRad="38100" dist="38100" dir="2700000" algn="tl">
                    <a:srgbClr val="C0C0C0"/>
                  </a:outerShdw>
                </a:effectLst>
              </a:rPr>
              <a:t>       </a:t>
            </a:r>
            <a:r>
              <a:rPr kumimoji="0" lang="zh-CN" altLang="en-US" sz="2000">
                <a:effectLst>
                  <a:outerShdw blurRad="38100" dist="38100" dir="2700000" algn="tl">
                    <a:srgbClr val="C0C0C0"/>
                  </a:outerShdw>
                </a:effectLst>
                <a:latin typeface="宋体" pitchFamily="2" charset="-122"/>
              </a:rPr>
              <a:t>③ </a:t>
            </a:r>
            <a:r>
              <a:rPr kumimoji="0" lang="zh-CN" altLang="en-US" sz="2000">
                <a:effectLst>
                  <a:outerShdw blurRad="38100" dist="38100" dir="2700000" algn="tl">
                    <a:srgbClr val="C0C0C0"/>
                  </a:outerShdw>
                </a:effectLst>
              </a:rPr>
              <a:t>若控制器的计算延时远远小于采样周期，则可考虑用现时观测器。</a:t>
            </a:r>
          </a:p>
          <a:p>
            <a:pPr eaLnBrk="0" hangingPunct="0">
              <a:lnSpc>
                <a:spcPct val="150000"/>
              </a:lnSpc>
              <a:defRPr/>
            </a:pPr>
            <a:r>
              <a:rPr kumimoji="0" lang="zh-CN" altLang="en-US" sz="2000">
                <a:solidFill>
                  <a:srgbClr val="0000FF"/>
                </a:solidFill>
                <a:effectLst>
                  <a:outerShdw blurRad="38100" dist="38100" dir="2700000" algn="tl">
                    <a:srgbClr val="C0C0C0"/>
                  </a:outerShdw>
                </a:effectLst>
              </a:rPr>
              <a:t>（</a:t>
            </a:r>
            <a:r>
              <a:rPr kumimoji="0" lang="en-US" altLang="zh-CN" sz="2000">
                <a:solidFill>
                  <a:srgbClr val="0000FF"/>
                </a:solidFill>
                <a:effectLst>
                  <a:outerShdw blurRad="38100" dist="38100" dir="2700000" algn="tl">
                    <a:srgbClr val="C0C0C0"/>
                  </a:outerShdw>
                </a:effectLst>
              </a:rPr>
              <a:t>5</a:t>
            </a:r>
            <a:r>
              <a:rPr kumimoji="0" lang="zh-CN" altLang="en-US" sz="2000">
                <a:solidFill>
                  <a:srgbClr val="0000FF"/>
                </a:solidFill>
                <a:effectLst>
                  <a:outerShdw blurRad="38100" dist="38100" dir="2700000" algn="tl">
                    <a:srgbClr val="C0C0C0"/>
                  </a:outerShdw>
                </a:effectLst>
              </a:rPr>
              <a:t>）根据给定的观测器极点及所选定的观测器类型计算增益矩阵</a:t>
            </a:r>
            <a:r>
              <a:rPr kumimoji="0" lang="en-US" altLang="zh-CN" sz="2000">
                <a:solidFill>
                  <a:srgbClr val="0000FF"/>
                </a:solidFill>
                <a:effectLst>
                  <a:outerShdw blurRad="38100" dist="38100" dir="2700000" algn="tl">
                    <a:srgbClr val="C0C0C0"/>
                  </a:outerShdw>
                </a:effectLst>
              </a:rPr>
              <a:t>K</a:t>
            </a:r>
            <a:r>
              <a:rPr kumimoji="0" lang="zh-CN" altLang="en-US" sz="2000">
                <a:solidFill>
                  <a:srgbClr val="0000FF"/>
                </a:solidFill>
                <a:effectLst>
                  <a:outerShdw blurRad="38100" dist="38100" dir="2700000" algn="tl">
                    <a:srgbClr val="C0C0C0"/>
                  </a:outerShdw>
                </a:effectLst>
              </a:rPr>
              <a:t>。</a:t>
            </a:r>
          </a:p>
          <a:p>
            <a:pPr eaLnBrk="0" hangingPunct="0">
              <a:lnSpc>
                <a:spcPct val="150000"/>
              </a:lnSpc>
              <a:defRPr/>
            </a:pPr>
            <a:endParaRPr kumimoji="0" lang="en-US" altLang="zh-CN" sz="2000">
              <a:solidFill>
                <a:srgbClr val="0000FF"/>
              </a:solidFill>
              <a:effectLst>
                <a:outerShdw blurRad="38100" dist="38100" dir="2700000" algn="tl">
                  <a:srgbClr val="C0C0C0"/>
                </a:outerShdw>
              </a:effectLst>
            </a:endParaRPr>
          </a:p>
        </p:txBody>
      </p:sp>
    </p:spTree>
  </p:cSld>
  <p:clrMapOvr>
    <a:masterClrMapping/>
  </p:clrMapOvr>
  <p:transition>
    <p:push/>
  </p:transition>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51569" name="Text Box 17"/>
          <p:cNvSpPr txBox="1">
            <a:spLocks noChangeArrowheads="1"/>
          </p:cNvSpPr>
          <p:nvPr/>
        </p:nvSpPr>
        <p:spPr bwMode="auto">
          <a:xfrm>
            <a:off x="836613" y="1814513"/>
            <a:ext cx="2428875" cy="549275"/>
          </a:xfrm>
          <a:prstGeom prst="rect">
            <a:avLst/>
          </a:prstGeom>
          <a:noFill/>
          <a:ln w="12700" cap="sq">
            <a:noFill/>
            <a:miter lim="800000"/>
            <a:headEnd type="none" w="sm" len="sm"/>
            <a:tailEnd type="none" w="sm" len="sm"/>
          </a:ln>
          <a:effectLst/>
        </p:spPr>
        <p:txBody>
          <a:bodyPr wrap="none">
            <a:spAutoFit/>
          </a:bodyPr>
          <a:lstStyle/>
          <a:p>
            <a:pPr eaLnBrk="0" hangingPunct="0">
              <a:lnSpc>
                <a:spcPct val="125000"/>
              </a:lnSpc>
              <a:defRPr/>
            </a:pPr>
            <a:r>
              <a:rPr kumimoji="0" lang="zh-CN" altLang="en-US">
                <a:solidFill>
                  <a:srgbClr val="0000FF"/>
                </a:solidFill>
                <a:effectLst>
                  <a:outerShdw blurRad="38100" dist="38100" dir="2700000" algn="tl">
                    <a:srgbClr val="C0C0C0"/>
                  </a:outerShdw>
                </a:effectLst>
              </a:rPr>
              <a:t>例</a:t>
            </a:r>
            <a:r>
              <a:rPr kumimoji="0" lang="en-US" altLang="zh-CN">
                <a:solidFill>
                  <a:srgbClr val="0000FF"/>
                </a:solidFill>
                <a:effectLst>
                  <a:outerShdw blurRad="38100" dist="38100" dir="2700000" algn="tl">
                    <a:srgbClr val="C0C0C0"/>
                  </a:outerShdw>
                </a:effectLst>
              </a:rPr>
              <a:t>6.10</a:t>
            </a:r>
            <a:r>
              <a:rPr kumimoji="0" lang="en-US" altLang="zh-CN" sz="2000">
                <a:effectLst>
                  <a:outerShdw blurRad="38100" dist="38100" dir="2700000" algn="tl">
                    <a:srgbClr val="C0C0C0"/>
                  </a:outerShdw>
                </a:effectLst>
              </a:rPr>
              <a:t>  </a:t>
            </a:r>
            <a:r>
              <a:rPr kumimoji="0" lang="zh-CN" altLang="en-US" sz="2000">
                <a:effectLst>
                  <a:outerShdw blurRad="38100" dist="38100" dir="2700000" algn="tl">
                    <a:srgbClr val="C0C0C0"/>
                  </a:outerShdw>
                </a:effectLst>
              </a:rPr>
              <a:t>控制对象：</a:t>
            </a:r>
          </a:p>
        </p:txBody>
      </p:sp>
      <p:graphicFrame>
        <p:nvGraphicFramePr>
          <p:cNvPr id="103426" name="Object 18"/>
          <p:cNvGraphicFramePr>
            <a:graphicFrameLocks noChangeAspect="1"/>
          </p:cNvGraphicFramePr>
          <p:nvPr/>
        </p:nvGraphicFramePr>
        <p:xfrm>
          <a:off x="3059113" y="1773238"/>
          <a:ext cx="1765300" cy="690562"/>
        </p:xfrm>
        <a:graphic>
          <a:graphicData uri="http://schemas.openxmlformats.org/presentationml/2006/ole">
            <mc:AlternateContent xmlns:mc="http://schemas.openxmlformats.org/markup-compatibility/2006">
              <mc:Choice xmlns:v="urn:schemas-microsoft-com:vml" Requires="v">
                <p:oleObj spid="_x0000_s103444" name="Equation" r:id="rId4" imgW="19615320" imgH="7714800" progId="Equation.3">
                  <p:embed/>
                </p:oleObj>
              </mc:Choice>
              <mc:Fallback>
                <p:oleObj name="Equation" r:id="rId4" imgW="19615320" imgH="7714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773238"/>
                        <a:ext cx="1765300" cy="6905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3427" name="Object 19"/>
          <p:cNvGraphicFramePr>
            <a:graphicFrameLocks noChangeAspect="1"/>
          </p:cNvGraphicFramePr>
          <p:nvPr/>
        </p:nvGraphicFramePr>
        <p:xfrm>
          <a:off x="5219700" y="1989138"/>
          <a:ext cx="2457450" cy="376237"/>
        </p:xfrm>
        <a:graphic>
          <a:graphicData uri="http://schemas.openxmlformats.org/presentationml/2006/ole">
            <mc:AlternateContent xmlns:mc="http://schemas.openxmlformats.org/markup-compatibility/2006">
              <mc:Choice xmlns:v="urn:schemas-microsoft-com:vml" Requires="v">
                <p:oleObj spid="_x0000_s103445" name="Equation" r:id="rId6" imgW="27324360" imgH="4204800" progId="Equation.3">
                  <p:embed/>
                </p:oleObj>
              </mc:Choice>
              <mc:Fallback>
                <p:oleObj name="Equation" r:id="rId6" imgW="27324360" imgH="4204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1989138"/>
                        <a:ext cx="2457450" cy="3762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1572" name="Text Box 20"/>
          <p:cNvSpPr txBox="1">
            <a:spLocks noChangeArrowheads="1"/>
          </p:cNvSpPr>
          <p:nvPr/>
        </p:nvSpPr>
        <p:spPr bwMode="auto">
          <a:xfrm>
            <a:off x="1690688" y="3213100"/>
            <a:ext cx="5041900" cy="473075"/>
          </a:xfrm>
          <a:prstGeom prst="rect">
            <a:avLst/>
          </a:prstGeom>
          <a:noFill/>
          <a:ln w="12700" cap="sq">
            <a:noFill/>
            <a:miter lim="800000"/>
            <a:headEnd type="none" w="sm" len="sm"/>
            <a:tailEnd type="none" w="sm" len="sm"/>
          </a:ln>
          <a:effectLst/>
        </p:spPr>
        <p:txBody>
          <a:bodyPr>
            <a:spAutoFit/>
          </a:bodyPr>
          <a:lstStyle/>
          <a:p>
            <a:pPr eaLnBrk="0" hangingPunct="0">
              <a:lnSpc>
                <a:spcPct val="125000"/>
              </a:lnSpc>
              <a:defRPr/>
            </a:pPr>
            <a:r>
              <a:rPr kumimoji="0" lang="zh-CN" altLang="en-US" sz="2000">
                <a:solidFill>
                  <a:srgbClr val="0033CC"/>
                </a:solidFill>
                <a:effectLst>
                  <a:outerShdw blurRad="38100" dist="38100" dir="2700000" algn="tl">
                    <a:srgbClr val="C0C0C0"/>
                  </a:outerShdw>
                </a:effectLst>
              </a:rPr>
              <a:t>要求：按极点配置的方法设计控制器。</a:t>
            </a:r>
          </a:p>
        </p:txBody>
      </p:sp>
      <p:sp>
        <p:nvSpPr>
          <p:cNvPr id="151573" name="Text Box 21"/>
          <p:cNvSpPr txBox="1">
            <a:spLocks noChangeArrowheads="1"/>
          </p:cNvSpPr>
          <p:nvPr/>
        </p:nvSpPr>
        <p:spPr bwMode="auto">
          <a:xfrm>
            <a:off x="1614488" y="2517775"/>
            <a:ext cx="6772275" cy="473075"/>
          </a:xfrm>
          <a:prstGeom prst="rect">
            <a:avLst/>
          </a:prstGeom>
          <a:noFill/>
          <a:ln w="12700" cap="sq">
            <a:noFill/>
            <a:miter lim="800000"/>
            <a:headEnd type="none" w="sm" len="sm"/>
            <a:tailEnd type="none" w="sm" len="sm"/>
          </a:ln>
          <a:effectLst/>
        </p:spPr>
        <p:txBody>
          <a:bodyPr>
            <a:spAutoFit/>
          </a:bodyPr>
          <a:lstStyle/>
          <a:p>
            <a:pPr eaLnBrk="0" hangingPunct="0">
              <a:lnSpc>
                <a:spcPct val="125000"/>
              </a:lnSpc>
              <a:defRPr/>
            </a:pPr>
            <a:r>
              <a:rPr kumimoji="0" lang="zh-CN" altLang="en-US" sz="2000">
                <a:effectLst>
                  <a:outerShdw blurRad="38100" dist="38100" dir="2700000" algn="tl">
                    <a:srgbClr val="C0C0C0"/>
                  </a:outerShdw>
                </a:effectLst>
              </a:rPr>
              <a:t>系统存在测量噪声，计算延时远远小于采样周期。</a:t>
            </a:r>
          </a:p>
        </p:txBody>
      </p:sp>
      <p:sp>
        <p:nvSpPr>
          <p:cNvPr id="151574" name="Text Box 22"/>
          <p:cNvSpPr txBox="1">
            <a:spLocks noChangeArrowheads="1"/>
          </p:cNvSpPr>
          <p:nvPr/>
        </p:nvSpPr>
        <p:spPr bwMode="auto">
          <a:xfrm>
            <a:off x="827088" y="260350"/>
            <a:ext cx="3311525" cy="641350"/>
          </a:xfrm>
          <a:prstGeom prst="rect">
            <a:avLst/>
          </a:prstGeom>
          <a:noFill/>
          <a:ln w="9525">
            <a:noFill/>
            <a:miter lim="800000"/>
            <a:headEnd/>
            <a:tailEnd/>
          </a:ln>
          <a:effectLst/>
        </p:spPr>
        <p:txBody>
          <a:bodyPr>
            <a:spAutoFit/>
          </a:bodyPr>
          <a:lstStyle/>
          <a:p>
            <a:pPr>
              <a:defRPr/>
            </a:pPr>
            <a:r>
              <a:rPr lang="zh-CN" altLang="en-US" sz="3600">
                <a:solidFill>
                  <a:srgbClr val="FF0000"/>
                </a:solidFill>
                <a:effectLst>
                  <a:outerShdw blurRad="38100" dist="38100" dir="2700000" algn="tl">
                    <a:srgbClr val="C0C0C0"/>
                  </a:outerShdw>
                </a:effectLst>
              </a:rPr>
              <a:t>例题讲解</a:t>
            </a:r>
          </a:p>
        </p:txBody>
      </p:sp>
    </p:spTree>
  </p:cSld>
  <p:clrMapOvr>
    <a:masterClrMapping/>
  </p:clrMapOvr>
  <p:transition>
    <p:push/>
  </p:transition>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52593" name="Text Box 17"/>
          <p:cNvSpPr txBox="1">
            <a:spLocks noChangeArrowheads="1"/>
          </p:cNvSpPr>
          <p:nvPr/>
        </p:nvSpPr>
        <p:spPr bwMode="auto">
          <a:xfrm>
            <a:off x="1230313" y="1774825"/>
            <a:ext cx="1470025" cy="457200"/>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a:solidFill>
                  <a:srgbClr val="0000FF"/>
                </a:solidFill>
                <a:effectLst>
                  <a:outerShdw blurRad="38100" dist="38100" dir="2700000" algn="tl">
                    <a:srgbClr val="C0C0C0"/>
                  </a:outerShdw>
                </a:effectLst>
              </a:rPr>
              <a:t>解：</a:t>
            </a:r>
          </a:p>
        </p:txBody>
      </p:sp>
      <p:sp>
        <p:nvSpPr>
          <p:cNvPr id="152594" name="Text Box 18"/>
          <p:cNvSpPr txBox="1">
            <a:spLocks noChangeArrowheads="1"/>
          </p:cNvSpPr>
          <p:nvPr/>
        </p:nvSpPr>
        <p:spPr bwMode="auto">
          <a:xfrm>
            <a:off x="1763713" y="1844675"/>
            <a:ext cx="4392612" cy="457200"/>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a:effectLst>
                  <a:outerShdw blurRad="38100" dist="38100" dir="2700000" algn="tl">
                    <a:srgbClr val="C0C0C0"/>
                  </a:outerShdw>
                </a:effectLst>
              </a:rPr>
              <a:t>（</a:t>
            </a:r>
            <a:r>
              <a:rPr kumimoji="0" lang="en-US" altLang="zh-CN">
                <a:effectLst>
                  <a:outerShdw blurRad="38100" dist="38100" dir="2700000" algn="tl">
                    <a:srgbClr val="C0C0C0"/>
                  </a:outerShdw>
                </a:effectLst>
              </a:rPr>
              <a:t>1</a:t>
            </a:r>
            <a:r>
              <a:rPr kumimoji="0" lang="zh-CN" altLang="en-US">
                <a:effectLst>
                  <a:outerShdw blurRad="38100" dist="38100" dir="2700000" algn="tl">
                    <a:srgbClr val="C0C0C0"/>
                  </a:outerShdw>
                </a:effectLst>
              </a:rPr>
              <a:t>）连续对象状态方程：</a:t>
            </a:r>
          </a:p>
        </p:txBody>
      </p:sp>
      <p:graphicFrame>
        <p:nvGraphicFramePr>
          <p:cNvPr id="104450" name="Object 19"/>
          <p:cNvGraphicFramePr>
            <a:graphicFrameLocks noChangeAspect="1"/>
          </p:cNvGraphicFramePr>
          <p:nvPr/>
        </p:nvGraphicFramePr>
        <p:xfrm>
          <a:off x="2700338" y="2133600"/>
          <a:ext cx="4254500" cy="557213"/>
        </p:xfrm>
        <a:graphic>
          <a:graphicData uri="http://schemas.openxmlformats.org/presentationml/2006/ole">
            <mc:AlternateContent xmlns:mc="http://schemas.openxmlformats.org/markup-compatibility/2006">
              <mc:Choice xmlns:v="urn:schemas-microsoft-com:vml" Requires="v">
                <p:oleObj spid="_x0000_s104477" name="Equation" r:id="rId4" imgW="33865200" imgH="4438800" progId="Equation.3">
                  <p:embed/>
                </p:oleObj>
              </mc:Choice>
              <mc:Fallback>
                <p:oleObj name="Equation" r:id="rId4" imgW="33865200" imgH="44388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2133600"/>
                        <a:ext cx="4254500" cy="5572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2596" name="Text Box 20"/>
          <p:cNvSpPr txBox="1">
            <a:spLocks noChangeArrowheads="1"/>
          </p:cNvSpPr>
          <p:nvPr/>
        </p:nvSpPr>
        <p:spPr bwMode="auto">
          <a:xfrm>
            <a:off x="2144713" y="2284413"/>
            <a:ext cx="1058862" cy="457200"/>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a:effectLst>
                  <a:outerShdw blurRad="38100" dist="38100" dir="2700000" algn="tl">
                    <a:srgbClr val="C0C0C0"/>
                  </a:outerShdw>
                </a:effectLst>
              </a:rPr>
              <a:t>取</a:t>
            </a:r>
          </a:p>
        </p:txBody>
      </p:sp>
      <p:sp>
        <p:nvSpPr>
          <p:cNvPr id="152597" name="Text Box 21"/>
          <p:cNvSpPr txBox="1">
            <a:spLocks noChangeArrowheads="1"/>
          </p:cNvSpPr>
          <p:nvPr/>
        </p:nvSpPr>
        <p:spPr bwMode="auto">
          <a:xfrm>
            <a:off x="2144713" y="2962275"/>
            <a:ext cx="3003550" cy="457200"/>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a:effectLst>
                  <a:outerShdw blurRad="38100" dist="38100" dir="2700000" algn="tl">
                    <a:srgbClr val="C0C0C0"/>
                  </a:outerShdw>
                </a:effectLst>
              </a:rPr>
              <a:t>则系统状态为：</a:t>
            </a:r>
          </a:p>
        </p:txBody>
      </p:sp>
      <p:graphicFrame>
        <p:nvGraphicFramePr>
          <p:cNvPr id="104451" name="Object 22"/>
          <p:cNvGraphicFramePr>
            <a:graphicFrameLocks noChangeAspect="1"/>
          </p:cNvGraphicFramePr>
          <p:nvPr/>
        </p:nvGraphicFramePr>
        <p:xfrm>
          <a:off x="4427538" y="2852738"/>
          <a:ext cx="1800225" cy="965200"/>
        </p:xfrm>
        <a:graphic>
          <a:graphicData uri="http://schemas.openxmlformats.org/presentationml/2006/ole">
            <mc:AlternateContent xmlns:mc="http://schemas.openxmlformats.org/markup-compatibility/2006">
              <mc:Choice xmlns:v="urn:schemas-microsoft-com:vml" Requires="v">
                <p:oleObj spid="_x0000_s104478" name="Equation" r:id="rId6" imgW="15644160" imgH="8416800" progId="Equation.3">
                  <p:embed/>
                </p:oleObj>
              </mc:Choice>
              <mc:Fallback>
                <p:oleObj name="Equation" r:id="rId6" imgW="15644160" imgH="84168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2852738"/>
                        <a:ext cx="1800225" cy="9652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2599" name="Text Box 23"/>
          <p:cNvSpPr txBox="1">
            <a:spLocks noChangeArrowheads="1"/>
          </p:cNvSpPr>
          <p:nvPr/>
        </p:nvSpPr>
        <p:spPr bwMode="auto">
          <a:xfrm>
            <a:off x="2214563" y="4154488"/>
            <a:ext cx="1343025" cy="457200"/>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a:effectLst>
                  <a:outerShdw blurRad="38100" dist="38100" dir="2700000" algn="tl">
                    <a:srgbClr val="C0C0C0"/>
                  </a:outerShdw>
                </a:effectLst>
              </a:rPr>
              <a:t>其中</a:t>
            </a:r>
          </a:p>
        </p:txBody>
      </p:sp>
      <p:graphicFrame>
        <p:nvGraphicFramePr>
          <p:cNvPr id="104452" name="Object 24"/>
          <p:cNvGraphicFramePr>
            <a:graphicFrameLocks noChangeAspect="1"/>
          </p:cNvGraphicFramePr>
          <p:nvPr/>
        </p:nvGraphicFramePr>
        <p:xfrm>
          <a:off x="3132138" y="4005263"/>
          <a:ext cx="3929062" cy="754062"/>
        </p:xfrm>
        <a:graphic>
          <a:graphicData uri="http://schemas.openxmlformats.org/presentationml/2006/ole">
            <mc:AlternateContent xmlns:mc="http://schemas.openxmlformats.org/markup-compatibility/2006">
              <mc:Choice xmlns:v="urn:schemas-microsoft-com:vml" Requires="v">
                <p:oleObj spid="_x0000_s104479" name="Equation" r:id="rId8" imgW="43676640" imgH="8416800" progId="Equation.3">
                  <p:embed/>
                </p:oleObj>
              </mc:Choice>
              <mc:Fallback>
                <p:oleObj name="Equation" r:id="rId8" imgW="43676640" imgH="84168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2138" y="4005263"/>
                        <a:ext cx="3929062" cy="7540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comb/>
  </p:transition>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53616" name="Text Box 16"/>
          <p:cNvSpPr txBox="1">
            <a:spLocks noChangeArrowheads="1"/>
          </p:cNvSpPr>
          <p:nvPr/>
        </p:nvSpPr>
        <p:spPr bwMode="auto">
          <a:xfrm>
            <a:off x="971550" y="1412875"/>
            <a:ext cx="4248150" cy="366713"/>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1800">
                <a:effectLst>
                  <a:outerShdw blurRad="38100" dist="38100" dir="2700000" algn="tl">
                    <a:srgbClr val="C0C0C0"/>
                  </a:outerShdw>
                </a:effectLst>
              </a:rPr>
              <a:t>（</a:t>
            </a:r>
            <a:r>
              <a:rPr kumimoji="0" lang="en-US" altLang="zh-CN" sz="1800">
                <a:effectLst>
                  <a:outerShdw blurRad="38100" dist="38100" dir="2700000" algn="tl">
                    <a:srgbClr val="C0C0C0"/>
                  </a:outerShdw>
                </a:effectLst>
              </a:rPr>
              <a:t>2</a:t>
            </a:r>
            <a:r>
              <a:rPr kumimoji="0" lang="zh-CN" altLang="en-US" sz="1800">
                <a:effectLst>
                  <a:outerShdw blurRad="38100" dist="38100" dir="2700000" algn="tl">
                    <a:srgbClr val="C0C0C0"/>
                  </a:outerShdw>
                </a:effectLst>
              </a:rPr>
              <a:t>）离散化状态方程为：</a:t>
            </a:r>
          </a:p>
        </p:txBody>
      </p:sp>
      <p:graphicFrame>
        <p:nvGraphicFramePr>
          <p:cNvPr id="105474" name="Object 17"/>
          <p:cNvGraphicFramePr>
            <a:graphicFrameLocks noChangeAspect="1"/>
          </p:cNvGraphicFramePr>
          <p:nvPr/>
        </p:nvGraphicFramePr>
        <p:xfrm>
          <a:off x="1908175" y="1846263"/>
          <a:ext cx="2951163" cy="841375"/>
        </p:xfrm>
        <a:graphic>
          <a:graphicData uri="http://schemas.openxmlformats.org/presentationml/2006/ole">
            <mc:AlternateContent xmlns:mc="http://schemas.openxmlformats.org/markup-compatibility/2006">
              <mc:Choice xmlns:v="urn:schemas-microsoft-com:vml" Requires="v">
                <p:oleObj spid="_x0000_s105528" name="Equation" r:id="rId4" imgW="29426760" imgH="8416800" progId="Equation.3">
                  <p:embed/>
                </p:oleObj>
              </mc:Choice>
              <mc:Fallback>
                <p:oleObj name="Equation" r:id="rId4" imgW="29426760" imgH="8416800" progId="Equation.3">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846263"/>
                        <a:ext cx="2951163" cy="8413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3618" name="Text Box 18"/>
          <p:cNvSpPr txBox="1">
            <a:spLocks noChangeArrowheads="1"/>
          </p:cNvSpPr>
          <p:nvPr/>
        </p:nvSpPr>
        <p:spPr bwMode="auto">
          <a:xfrm>
            <a:off x="1125538" y="2808288"/>
            <a:ext cx="1358900" cy="366712"/>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1800">
                <a:effectLst>
                  <a:outerShdw blurRad="38100" dist="38100" dir="2700000" algn="tl">
                    <a:srgbClr val="C0C0C0"/>
                  </a:outerShdw>
                </a:effectLst>
              </a:rPr>
              <a:t>其中</a:t>
            </a:r>
          </a:p>
        </p:txBody>
      </p:sp>
      <p:graphicFrame>
        <p:nvGraphicFramePr>
          <p:cNvPr id="105475" name="Object 19"/>
          <p:cNvGraphicFramePr>
            <a:graphicFrameLocks noChangeAspect="1"/>
          </p:cNvGraphicFramePr>
          <p:nvPr/>
        </p:nvGraphicFramePr>
        <p:xfrm>
          <a:off x="1979613" y="2709863"/>
          <a:ext cx="5230812" cy="754062"/>
        </p:xfrm>
        <a:graphic>
          <a:graphicData uri="http://schemas.openxmlformats.org/presentationml/2006/ole">
            <mc:AlternateContent xmlns:mc="http://schemas.openxmlformats.org/markup-compatibility/2006">
              <mc:Choice xmlns:v="urn:schemas-microsoft-com:vml" Requires="v">
                <p:oleObj spid="_x0000_s105529" name="Equation" r:id="rId6" imgW="58160160" imgH="8416800" progId="Equation.3">
                  <p:embed/>
                </p:oleObj>
              </mc:Choice>
              <mc:Fallback>
                <p:oleObj name="Equation" r:id="rId6" imgW="58160160" imgH="8416800" progId="Equation.3">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2709863"/>
                        <a:ext cx="5230812" cy="7540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3620" name="Text Box 20"/>
          <p:cNvSpPr txBox="1">
            <a:spLocks noChangeArrowheads="1"/>
          </p:cNvSpPr>
          <p:nvPr/>
        </p:nvSpPr>
        <p:spPr bwMode="auto">
          <a:xfrm>
            <a:off x="1006475" y="3763963"/>
            <a:ext cx="2701925" cy="366712"/>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1800">
                <a:effectLst>
                  <a:outerShdw blurRad="38100" dist="38100" dir="2700000" algn="tl">
                    <a:srgbClr val="C0C0C0"/>
                  </a:outerShdw>
                </a:effectLst>
              </a:rPr>
              <a:t>（</a:t>
            </a:r>
            <a:r>
              <a:rPr kumimoji="0" lang="en-US" altLang="zh-CN" sz="1800">
                <a:effectLst>
                  <a:outerShdw blurRad="38100" dist="38100" dir="2700000" algn="tl">
                    <a:srgbClr val="C0C0C0"/>
                  </a:outerShdw>
                </a:effectLst>
              </a:rPr>
              <a:t>3</a:t>
            </a:r>
            <a:r>
              <a:rPr kumimoji="0" lang="zh-CN" altLang="en-US" sz="1800">
                <a:effectLst>
                  <a:outerShdw blurRad="38100" dist="38100" dir="2700000" algn="tl">
                    <a:srgbClr val="C0C0C0"/>
                  </a:outerShdw>
                </a:effectLst>
              </a:rPr>
              <a:t>）控制规律</a:t>
            </a:r>
            <a:r>
              <a:rPr kumimoji="0" lang="en-US" altLang="zh-CN" sz="1800">
                <a:effectLst>
                  <a:outerShdw blurRad="38100" dist="38100" dir="2700000" algn="tl">
                    <a:srgbClr val="C0C0C0"/>
                  </a:outerShdw>
                </a:effectLst>
              </a:rPr>
              <a:t>L</a:t>
            </a:r>
            <a:r>
              <a:rPr kumimoji="0" lang="zh-CN" altLang="en-US" sz="1800">
                <a:effectLst>
                  <a:outerShdw blurRad="38100" dist="38100" dir="2700000" algn="tl">
                    <a:srgbClr val="C0C0C0"/>
                  </a:outerShdw>
                </a:effectLst>
              </a:rPr>
              <a:t>：</a:t>
            </a:r>
          </a:p>
        </p:txBody>
      </p:sp>
      <p:graphicFrame>
        <p:nvGraphicFramePr>
          <p:cNvPr id="105476" name="Object 21"/>
          <p:cNvGraphicFramePr>
            <a:graphicFrameLocks noChangeAspect="1"/>
          </p:cNvGraphicFramePr>
          <p:nvPr/>
        </p:nvGraphicFramePr>
        <p:xfrm>
          <a:off x="1692275" y="4221163"/>
          <a:ext cx="4319588" cy="777875"/>
        </p:xfrm>
        <a:graphic>
          <a:graphicData uri="http://schemas.openxmlformats.org/presentationml/2006/ole">
            <mc:AlternateContent xmlns:mc="http://schemas.openxmlformats.org/markup-compatibility/2006">
              <mc:Choice xmlns:v="urn:schemas-microsoft-com:vml" Requires="v">
                <p:oleObj spid="_x0000_s105530" name="Equation" r:id="rId8" imgW="43910280" imgH="7948800" progId="Equation.3">
                  <p:embed/>
                </p:oleObj>
              </mc:Choice>
              <mc:Fallback>
                <p:oleObj name="Equation" r:id="rId8" imgW="43910280" imgH="7948800" progId="Equation.3">
                  <p:embed/>
                  <p:pic>
                    <p:nvPicPr>
                      <p:cNvPr id="0" name="Picture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4221163"/>
                        <a:ext cx="4319588" cy="7778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3622" name="Text Box 22"/>
          <p:cNvSpPr txBox="1">
            <a:spLocks noChangeArrowheads="1"/>
          </p:cNvSpPr>
          <p:nvPr/>
        </p:nvSpPr>
        <p:spPr bwMode="auto">
          <a:xfrm>
            <a:off x="1600200" y="5233988"/>
            <a:ext cx="955675" cy="366712"/>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1800">
                <a:effectLst>
                  <a:outerShdw blurRad="38100" dist="38100" dir="2700000" algn="tl">
                    <a:srgbClr val="C0C0C0"/>
                  </a:outerShdw>
                </a:effectLst>
              </a:rPr>
              <a:t>由</a:t>
            </a:r>
          </a:p>
        </p:txBody>
      </p:sp>
      <p:graphicFrame>
        <p:nvGraphicFramePr>
          <p:cNvPr id="105477" name="Object 23"/>
          <p:cNvGraphicFramePr>
            <a:graphicFrameLocks noChangeAspect="1"/>
          </p:cNvGraphicFramePr>
          <p:nvPr/>
        </p:nvGraphicFramePr>
        <p:xfrm>
          <a:off x="2195513" y="5229225"/>
          <a:ext cx="909637" cy="414338"/>
        </p:xfrm>
        <a:graphic>
          <a:graphicData uri="http://schemas.openxmlformats.org/presentationml/2006/ole">
            <mc:AlternateContent xmlns:mc="http://schemas.openxmlformats.org/markup-compatibility/2006">
              <mc:Choice xmlns:v="urn:schemas-microsoft-com:vml" Requires="v">
                <p:oleObj spid="_x0000_s105531" name="Equation" r:id="rId10" imgW="8168760" imgH="3736800" progId="Equation.3">
                  <p:embed/>
                </p:oleObj>
              </mc:Choice>
              <mc:Fallback>
                <p:oleObj name="Equation" r:id="rId10" imgW="8168760" imgH="3736800" progId="Equation.3">
                  <p:embed/>
                  <p:pic>
                    <p:nvPicPr>
                      <p:cNvPr id="0" name="Picture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5513" y="5229225"/>
                        <a:ext cx="909637" cy="4143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3624" name="Text Box 24"/>
          <p:cNvSpPr txBox="1">
            <a:spLocks noChangeArrowheads="1"/>
          </p:cNvSpPr>
          <p:nvPr/>
        </p:nvSpPr>
        <p:spPr bwMode="auto">
          <a:xfrm>
            <a:off x="3352800" y="5233988"/>
            <a:ext cx="1363663" cy="366712"/>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1800">
                <a:effectLst>
                  <a:outerShdw blurRad="38100" dist="38100" dir="2700000" algn="tl">
                    <a:srgbClr val="C0C0C0"/>
                  </a:outerShdw>
                </a:effectLst>
              </a:rPr>
              <a:t>得到：</a:t>
            </a:r>
          </a:p>
        </p:txBody>
      </p:sp>
      <p:graphicFrame>
        <p:nvGraphicFramePr>
          <p:cNvPr id="105478" name="Object 25"/>
          <p:cNvGraphicFramePr>
            <a:graphicFrameLocks noChangeAspect="1"/>
          </p:cNvGraphicFramePr>
          <p:nvPr/>
        </p:nvGraphicFramePr>
        <p:xfrm>
          <a:off x="4356100" y="5013325"/>
          <a:ext cx="1728788" cy="758825"/>
        </p:xfrm>
        <a:graphic>
          <a:graphicData uri="http://schemas.openxmlformats.org/presentationml/2006/ole">
            <mc:AlternateContent xmlns:mc="http://schemas.openxmlformats.org/markup-compatibility/2006">
              <mc:Choice xmlns:v="urn:schemas-microsoft-com:vml" Requires="v">
                <p:oleObj spid="_x0000_s105532" name="Equation" r:id="rId12" imgW="15877800" imgH="7012800" progId="Equation.3">
                  <p:embed/>
                </p:oleObj>
              </mc:Choice>
              <mc:Fallback>
                <p:oleObj name="Equation" r:id="rId12" imgW="15877800" imgH="7012800" progId="Equation.3">
                  <p:embed/>
                  <p:pic>
                    <p:nvPicPr>
                      <p:cNvPr id="0" name="Picture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56100" y="5013325"/>
                        <a:ext cx="1728788" cy="7588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5479" name="Object 26"/>
          <p:cNvGraphicFramePr>
            <a:graphicFrameLocks noChangeAspect="1"/>
          </p:cNvGraphicFramePr>
          <p:nvPr/>
        </p:nvGraphicFramePr>
        <p:xfrm>
          <a:off x="3132138" y="3789363"/>
          <a:ext cx="1816100" cy="407987"/>
        </p:xfrm>
        <a:graphic>
          <a:graphicData uri="http://schemas.openxmlformats.org/presentationml/2006/ole">
            <mc:AlternateContent xmlns:mc="http://schemas.openxmlformats.org/markup-compatibility/2006">
              <mc:Choice xmlns:v="urn:schemas-microsoft-com:vml" Requires="v">
                <p:oleObj spid="_x0000_s105533" name="Equation" r:id="rId14" imgW="16578720" imgH="3736800" progId="Equation.3">
                  <p:embed/>
                </p:oleObj>
              </mc:Choice>
              <mc:Fallback>
                <p:oleObj name="Equation" r:id="rId14" imgW="16578720" imgH="3736800" progId="Equation.3">
                  <p:embed/>
                  <p:pic>
                    <p:nvPicPr>
                      <p:cNvPr id="0" name="Picture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2138" y="3789363"/>
                        <a:ext cx="1816100" cy="40798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comb/>
  </p:transition>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54647" name="Text Box 23"/>
          <p:cNvSpPr txBox="1">
            <a:spLocks noChangeArrowheads="1"/>
          </p:cNvSpPr>
          <p:nvPr/>
        </p:nvSpPr>
        <p:spPr bwMode="auto">
          <a:xfrm>
            <a:off x="1258888" y="1773238"/>
            <a:ext cx="4895850" cy="396875"/>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2000">
                <a:effectLst>
                  <a:outerShdw blurRad="38100" dist="38100" dir="2700000" algn="tl">
                    <a:srgbClr val="C0C0C0"/>
                  </a:outerShdw>
                </a:effectLst>
              </a:rPr>
              <a:t>于是控制规律特征多项式为：</a:t>
            </a:r>
          </a:p>
        </p:txBody>
      </p:sp>
      <p:graphicFrame>
        <p:nvGraphicFramePr>
          <p:cNvPr id="106498" name="Object 24"/>
          <p:cNvGraphicFramePr>
            <a:graphicFrameLocks noChangeAspect="1"/>
          </p:cNvGraphicFramePr>
          <p:nvPr/>
        </p:nvGraphicFramePr>
        <p:xfrm>
          <a:off x="1906588" y="2303463"/>
          <a:ext cx="5545137" cy="492125"/>
        </p:xfrm>
        <a:graphic>
          <a:graphicData uri="http://schemas.openxmlformats.org/presentationml/2006/ole">
            <mc:AlternateContent xmlns:mc="http://schemas.openxmlformats.org/markup-compatibility/2006">
              <mc:Choice xmlns:v="urn:schemas-microsoft-com:vml" Requires="v">
                <p:oleObj spid="_x0000_s106516" name="Equation" r:id="rId4" imgW="49750560" imgH="4438800" progId="Equation.3">
                  <p:embed/>
                </p:oleObj>
              </mc:Choice>
              <mc:Fallback>
                <p:oleObj name="Equation" r:id="rId4" imgW="49750560" imgH="4438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6588" y="2303463"/>
                        <a:ext cx="5545137" cy="4921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4649" name="Text Box 25"/>
          <p:cNvSpPr txBox="1">
            <a:spLocks noChangeArrowheads="1"/>
          </p:cNvSpPr>
          <p:nvPr/>
        </p:nvSpPr>
        <p:spPr bwMode="auto">
          <a:xfrm>
            <a:off x="1312863" y="2990850"/>
            <a:ext cx="3330575" cy="396875"/>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2000">
                <a:effectLst>
                  <a:outerShdw blurRad="38100" dist="38100" dir="2700000" algn="tl">
                    <a:srgbClr val="C0C0C0"/>
                  </a:outerShdw>
                </a:effectLst>
              </a:rPr>
              <a:t>所以控制规律：</a:t>
            </a:r>
          </a:p>
        </p:txBody>
      </p:sp>
      <p:graphicFrame>
        <p:nvGraphicFramePr>
          <p:cNvPr id="106499" name="Object 26"/>
          <p:cNvGraphicFramePr>
            <a:graphicFrameLocks noChangeAspect="1"/>
          </p:cNvGraphicFramePr>
          <p:nvPr/>
        </p:nvGraphicFramePr>
        <p:xfrm>
          <a:off x="1690688" y="3671888"/>
          <a:ext cx="6048375" cy="566737"/>
        </p:xfrm>
        <a:graphic>
          <a:graphicData uri="http://schemas.openxmlformats.org/presentationml/2006/ole">
            <mc:AlternateContent xmlns:mc="http://schemas.openxmlformats.org/markup-compatibility/2006">
              <mc:Choice xmlns:v="urn:schemas-microsoft-com:vml" Requires="v">
                <p:oleObj spid="_x0000_s106517" name="Equation" r:id="rId6" imgW="49750560" imgH="4672800" progId="Equation.3">
                  <p:embed/>
                </p:oleObj>
              </mc:Choice>
              <mc:Fallback>
                <p:oleObj name="Equation" r:id="rId6" imgW="49750560" imgH="4672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0688" y="3671888"/>
                        <a:ext cx="6048375" cy="5667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push/>
  </p:transition>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55676" name="Text Box 28"/>
          <p:cNvSpPr txBox="1">
            <a:spLocks noChangeArrowheads="1"/>
          </p:cNvSpPr>
          <p:nvPr/>
        </p:nvSpPr>
        <p:spPr bwMode="auto">
          <a:xfrm>
            <a:off x="971550" y="1557338"/>
            <a:ext cx="2825750" cy="396875"/>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2000">
                <a:effectLst>
                  <a:outerShdw blurRad="38100" dist="38100" dir="2700000" algn="tl">
                    <a:srgbClr val="C0C0C0"/>
                  </a:outerShdw>
                </a:effectLst>
              </a:rPr>
              <a:t>（</a:t>
            </a:r>
            <a:r>
              <a:rPr kumimoji="0" lang="en-US" altLang="zh-CN" sz="2000">
                <a:effectLst>
                  <a:outerShdw blurRad="38100" dist="38100" dir="2700000" algn="tl">
                    <a:srgbClr val="C0C0C0"/>
                  </a:outerShdw>
                </a:effectLst>
              </a:rPr>
              <a:t>4</a:t>
            </a:r>
            <a:r>
              <a:rPr kumimoji="0" lang="zh-CN" altLang="en-US" sz="2000">
                <a:effectLst>
                  <a:outerShdw blurRad="38100" dist="38100" dir="2700000" algn="tl">
                    <a:srgbClr val="C0C0C0"/>
                  </a:outerShdw>
                </a:effectLst>
              </a:rPr>
              <a:t>）观测器：</a:t>
            </a:r>
          </a:p>
        </p:txBody>
      </p:sp>
      <p:sp>
        <p:nvSpPr>
          <p:cNvPr id="155677" name="Text Box 29"/>
          <p:cNvSpPr txBox="1">
            <a:spLocks noChangeArrowheads="1"/>
          </p:cNvSpPr>
          <p:nvPr/>
        </p:nvSpPr>
        <p:spPr bwMode="auto">
          <a:xfrm>
            <a:off x="1565275" y="1958975"/>
            <a:ext cx="5832475" cy="396875"/>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2000">
                <a:effectLst>
                  <a:outerShdw blurRad="38100" dist="38100" dir="2700000" algn="tl">
                    <a:srgbClr val="C0C0C0"/>
                  </a:outerShdw>
                </a:effectLst>
              </a:rPr>
              <a:t>根据已知条件，选用全阶现时观测器，即</a:t>
            </a:r>
          </a:p>
        </p:txBody>
      </p:sp>
      <p:graphicFrame>
        <p:nvGraphicFramePr>
          <p:cNvPr id="107522" name="Object 30"/>
          <p:cNvGraphicFramePr>
            <a:graphicFrameLocks noChangeAspect="1"/>
          </p:cNvGraphicFramePr>
          <p:nvPr/>
        </p:nvGraphicFramePr>
        <p:xfrm>
          <a:off x="2114550" y="2495550"/>
          <a:ext cx="5035550" cy="863600"/>
        </p:xfrm>
        <a:graphic>
          <a:graphicData uri="http://schemas.openxmlformats.org/presentationml/2006/ole">
            <mc:AlternateContent xmlns:mc="http://schemas.openxmlformats.org/markup-compatibility/2006">
              <mc:Choice xmlns:v="urn:schemas-microsoft-com:vml" Requires="v">
                <p:oleObj spid="_x0000_s107540" name="Equation" r:id="rId4" imgW="49049640" imgH="8416800" progId="Equation.3">
                  <p:embed/>
                </p:oleObj>
              </mc:Choice>
              <mc:Fallback>
                <p:oleObj name="Equation" r:id="rId4" imgW="49049640" imgH="8416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4550" y="2495550"/>
                        <a:ext cx="50355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79" name="Text Box 31"/>
          <p:cNvSpPr txBox="1">
            <a:spLocks noChangeArrowheads="1"/>
          </p:cNvSpPr>
          <p:nvPr/>
        </p:nvSpPr>
        <p:spPr bwMode="auto">
          <a:xfrm>
            <a:off x="1493838" y="3352800"/>
            <a:ext cx="6911975" cy="1006475"/>
          </a:xfrm>
          <a:prstGeom prst="rect">
            <a:avLst/>
          </a:prstGeom>
          <a:noFill/>
          <a:ln w="12700" cap="sq">
            <a:noFill/>
            <a:miter lim="800000"/>
            <a:headEnd type="none" w="sm" len="sm"/>
            <a:tailEnd type="none" w="sm" len="sm"/>
          </a:ln>
          <a:effectLst/>
        </p:spPr>
        <p:txBody>
          <a:bodyPr>
            <a:spAutoFit/>
          </a:bodyPr>
          <a:lstStyle/>
          <a:p>
            <a:pPr eaLnBrk="0" hangingPunct="0">
              <a:lnSpc>
                <a:spcPct val="150000"/>
              </a:lnSpc>
              <a:defRPr/>
            </a:pPr>
            <a:r>
              <a:rPr kumimoji="0" lang="zh-CN" altLang="en-US" sz="2000">
                <a:effectLst>
                  <a:outerShdw blurRad="38100" dist="38100" dir="2700000" algn="tl">
                    <a:srgbClr val="C0C0C0"/>
                  </a:outerShdw>
                </a:effectLst>
              </a:rPr>
              <a:t>由于存在噪声，按观测器极点所对应的衰减速度比控制极点所对应的衰减速度快约</a:t>
            </a:r>
            <a:r>
              <a:rPr kumimoji="0" lang="en-US" altLang="zh-CN" sz="2000">
                <a:effectLst>
                  <a:outerShdw blurRad="38100" dist="38100" dir="2700000" algn="tl">
                    <a:srgbClr val="C0C0C0"/>
                  </a:outerShdw>
                </a:effectLst>
              </a:rPr>
              <a:t>5</a:t>
            </a:r>
            <a:r>
              <a:rPr kumimoji="0" lang="zh-CN" altLang="en-US" sz="2000">
                <a:effectLst>
                  <a:outerShdw blurRad="38100" dist="38100" dir="2700000" algn="tl">
                    <a:srgbClr val="C0C0C0"/>
                  </a:outerShdw>
                </a:effectLst>
              </a:rPr>
              <a:t>倍。选观测器所对应的极点为：</a:t>
            </a:r>
          </a:p>
        </p:txBody>
      </p:sp>
      <p:graphicFrame>
        <p:nvGraphicFramePr>
          <p:cNvPr id="107523" name="Object 32"/>
          <p:cNvGraphicFramePr>
            <a:graphicFrameLocks noChangeAspect="1"/>
          </p:cNvGraphicFramePr>
          <p:nvPr/>
        </p:nvGraphicFramePr>
        <p:xfrm>
          <a:off x="3005138" y="4503738"/>
          <a:ext cx="2520950" cy="511175"/>
        </p:xfrm>
        <a:graphic>
          <a:graphicData uri="http://schemas.openxmlformats.org/presentationml/2006/ole">
            <mc:AlternateContent xmlns:mc="http://schemas.openxmlformats.org/markup-compatibility/2006">
              <mc:Choice xmlns:v="urn:schemas-microsoft-com:vml" Requires="v">
                <p:oleObj spid="_x0000_s107541" name="Equation" r:id="rId6" imgW="22885920" imgH="4672800" progId="Equation.3">
                  <p:embed/>
                </p:oleObj>
              </mc:Choice>
              <mc:Fallback>
                <p:oleObj name="Equation" r:id="rId6" imgW="22885920" imgH="4672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5138" y="4503738"/>
                        <a:ext cx="2520950" cy="5111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push/>
  </p:transition>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56687" name="Text Box 15"/>
          <p:cNvSpPr txBox="1">
            <a:spLocks noChangeArrowheads="1"/>
          </p:cNvSpPr>
          <p:nvPr/>
        </p:nvSpPr>
        <p:spPr bwMode="auto">
          <a:xfrm>
            <a:off x="1187450" y="1844675"/>
            <a:ext cx="4608513" cy="396875"/>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2000">
                <a:effectLst>
                  <a:outerShdw blurRad="38100" dist="38100" dir="2700000" algn="tl">
                    <a:srgbClr val="C0C0C0"/>
                  </a:outerShdw>
                </a:effectLst>
              </a:rPr>
              <a:t>从而得到观测器的特征方程为：</a:t>
            </a:r>
          </a:p>
        </p:txBody>
      </p:sp>
      <p:graphicFrame>
        <p:nvGraphicFramePr>
          <p:cNvPr id="108546" name="Object 16"/>
          <p:cNvGraphicFramePr>
            <a:graphicFrameLocks noChangeAspect="1"/>
          </p:cNvGraphicFramePr>
          <p:nvPr/>
        </p:nvGraphicFramePr>
        <p:xfrm>
          <a:off x="2051050" y="2373313"/>
          <a:ext cx="5097463" cy="490537"/>
        </p:xfrm>
        <a:graphic>
          <a:graphicData uri="http://schemas.openxmlformats.org/presentationml/2006/ole">
            <mc:AlternateContent xmlns:mc="http://schemas.openxmlformats.org/markup-compatibility/2006">
              <mc:Choice xmlns:v="urn:schemas-microsoft-com:vml" Requires="v">
                <p:oleObj spid="_x0000_s108564" name="Equation" r:id="rId4" imgW="45779040" imgH="4438800" progId="Equation.3">
                  <p:embed/>
                </p:oleObj>
              </mc:Choice>
              <mc:Fallback>
                <p:oleObj name="Equation" r:id="rId4" imgW="45779040" imgH="4438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2373313"/>
                        <a:ext cx="5097463" cy="4905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6689" name="Text Box 17"/>
          <p:cNvSpPr txBox="1">
            <a:spLocks noChangeArrowheads="1"/>
          </p:cNvSpPr>
          <p:nvPr/>
        </p:nvSpPr>
        <p:spPr bwMode="auto">
          <a:xfrm>
            <a:off x="1263650" y="2987675"/>
            <a:ext cx="2732088" cy="396875"/>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2000">
                <a:effectLst>
                  <a:outerShdw blurRad="38100" dist="38100" dir="2700000" algn="tl">
                    <a:srgbClr val="C0C0C0"/>
                  </a:outerShdw>
                </a:effectLst>
              </a:rPr>
              <a:t>从而得到：</a:t>
            </a:r>
          </a:p>
        </p:txBody>
      </p:sp>
      <p:graphicFrame>
        <p:nvGraphicFramePr>
          <p:cNvPr id="108547" name="Object 18"/>
          <p:cNvGraphicFramePr>
            <a:graphicFrameLocks noChangeAspect="1"/>
          </p:cNvGraphicFramePr>
          <p:nvPr/>
        </p:nvGraphicFramePr>
        <p:xfrm>
          <a:off x="2479675" y="3478213"/>
          <a:ext cx="4179888" cy="1009650"/>
        </p:xfrm>
        <a:graphic>
          <a:graphicData uri="http://schemas.openxmlformats.org/presentationml/2006/ole">
            <mc:AlternateContent xmlns:mc="http://schemas.openxmlformats.org/markup-compatibility/2006">
              <mc:Choice xmlns:v="urn:schemas-microsoft-com:vml" Requires="v">
                <p:oleObj spid="_x0000_s108565" name="Equation" r:id="rId6" imgW="37603080" imgH="9118800" progId="Equation.3">
                  <p:embed/>
                </p:oleObj>
              </mc:Choice>
              <mc:Fallback>
                <p:oleObj name="Equation" r:id="rId6" imgW="37603080" imgH="9118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9675" y="3478213"/>
                        <a:ext cx="4179888" cy="1009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push/>
  </p:transition>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57716" name="Text Box 20"/>
          <p:cNvSpPr txBox="1">
            <a:spLocks noChangeArrowheads="1"/>
          </p:cNvSpPr>
          <p:nvPr/>
        </p:nvSpPr>
        <p:spPr bwMode="auto">
          <a:xfrm>
            <a:off x="1042988" y="1052513"/>
            <a:ext cx="5616575" cy="457200"/>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a:solidFill>
                  <a:srgbClr val="0000FF"/>
                </a:solidFill>
                <a:effectLst>
                  <a:outerShdw blurRad="38100" dist="38100" dir="2700000" algn="tl">
                    <a:srgbClr val="C0C0C0"/>
                  </a:outerShdw>
                </a:effectLst>
              </a:rPr>
              <a:t>仿真结果如下：</a:t>
            </a:r>
          </a:p>
        </p:txBody>
      </p:sp>
      <p:pic>
        <p:nvPicPr>
          <p:cNvPr id="125955" name="Picture 21"/>
          <p:cNvPicPr>
            <a:picLocks noChangeAspect="1" noChangeArrowheads="1"/>
          </p:cNvPicPr>
          <p:nvPr/>
        </p:nvPicPr>
        <p:blipFill>
          <a:blip r:embed="rId3" cstate="print"/>
          <a:srcRect/>
          <a:stretch>
            <a:fillRect/>
          </a:stretch>
        </p:blipFill>
        <p:spPr bwMode="auto">
          <a:xfrm>
            <a:off x="395288" y="1844675"/>
            <a:ext cx="8316912" cy="3624263"/>
          </a:xfrm>
          <a:prstGeom prst="rect">
            <a:avLst/>
          </a:prstGeom>
          <a:noFill/>
          <a:ln w="9525">
            <a:noFill/>
            <a:miter lim="800000"/>
            <a:headEnd/>
            <a:tailEnd/>
          </a:ln>
        </p:spPr>
      </p:pic>
      <p:sp>
        <p:nvSpPr>
          <p:cNvPr id="157718" name="Line 22"/>
          <p:cNvSpPr>
            <a:spLocks noChangeShapeType="1"/>
          </p:cNvSpPr>
          <p:nvPr/>
        </p:nvSpPr>
        <p:spPr bwMode="auto">
          <a:xfrm flipV="1">
            <a:off x="4140200" y="3213100"/>
            <a:ext cx="2160588" cy="2376488"/>
          </a:xfrm>
          <a:prstGeom prst="line">
            <a:avLst/>
          </a:prstGeom>
          <a:noFill/>
          <a:ln w="9525">
            <a:solidFill>
              <a:schemeClr val="tx1"/>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7719" name="Text Box 23"/>
          <p:cNvSpPr txBox="1">
            <a:spLocks noChangeArrowheads="1"/>
          </p:cNvSpPr>
          <p:nvPr/>
        </p:nvSpPr>
        <p:spPr bwMode="auto">
          <a:xfrm>
            <a:off x="3059113" y="5661025"/>
            <a:ext cx="2592387" cy="366713"/>
          </a:xfrm>
          <a:prstGeom prst="rect">
            <a:avLst/>
          </a:prstGeom>
          <a:noFill/>
          <a:ln w="9525" algn="ctr">
            <a:noFill/>
            <a:miter lim="800000"/>
            <a:headEnd/>
            <a:tailEnd/>
          </a:ln>
          <a:effectLst/>
        </p:spPr>
        <p:txBody>
          <a:bodyPr>
            <a:spAutoFit/>
          </a:bodyPr>
          <a:lstStyle/>
          <a:p>
            <a:pPr>
              <a:defRPr/>
            </a:pPr>
            <a:r>
              <a:rPr kumimoji="0" lang="zh-CN" altLang="en-US" sz="1800">
                <a:solidFill>
                  <a:srgbClr val="BE2C14"/>
                </a:solidFill>
                <a:effectLst>
                  <a:outerShdw blurRad="38100" dist="38100" dir="2700000" algn="tl">
                    <a:srgbClr val="C0C0C0"/>
                  </a:outerShdw>
                </a:effectLst>
              </a:rPr>
              <a:t>输出振荡较大</a:t>
            </a:r>
          </a:p>
        </p:txBody>
      </p:sp>
    </p:spTree>
  </p:cSld>
  <p:clrMapOvr>
    <a:masterClrMapping/>
  </p:clrMapOvr>
  <p:transition>
    <p:push/>
  </p:transition>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58732" name="Rectangle 12"/>
          <p:cNvSpPr>
            <a:spLocks noChangeArrowheads="1"/>
          </p:cNvSpPr>
          <p:nvPr/>
        </p:nvSpPr>
        <p:spPr bwMode="auto">
          <a:xfrm>
            <a:off x="684213" y="188913"/>
            <a:ext cx="7313612" cy="719137"/>
          </a:xfrm>
          <a:prstGeom prst="rect">
            <a:avLst/>
          </a:prstGeom>
          <a:noFill/>
          <a:ln w="9525">
            <a:noFill/>
            <a:miter lim="800000"/>
            <a:headEnd/>
            <a:tailEnd/>
          </a:ln>
          <a:effectLst/>
        </p:spPr>
        <p:txBody>
          <a:bodyPr anchor="b"/>
          <a:lstStyle/>
          <a:p>
            <a:pPr>
              <a:defRPr/>
            </a:pPr>
            <a:r>
              <a:rPr lang="en-US" altLang="zh-CN" sz="4000">
                <a:solidFill>
                  <a:srgbClr val="FF0000"/>
                </a:solidFill>
                <a:effectLst>
                  <a:outerShdw blurRad="38100" dist="38100" dir="2700000" algn="tl">
                    <a:srgbClr val="C0C0C0"/>
                  </a:outerShdw>
                </a:effectLst>
              </a:rPr>
              <a:t>6.8 </a:t>
            </a:r>
            <a:r>
              <a:rPr lang="zh-CN" altLang="en-US" sz="4000">
                <a:solidFill>
                  <a:srgbClr val="FF0000"/>
                </a:solidFill>
                <a:effectLst>
                  <a:outerShdw blurRad="38100" dist="38100" dir="2700000" algn="tl">
                    <a:srgbClr val="C0C0C0"/>
                  </a:outerShdw>
                </a:effectLst>
              </a:rPr>
              <a:t>随动系统的设计 </a:t>
            </a:r>
          </a:p>
        </p:txBody>
      </p:sp>
      <p:sp>
        <p:nvSpPr>
          <p:cNvPr id="158733" name="Rectangle 13"/>
          <p:cNvSpPr>
            <a:spLocks noChangeArrowheads="1"/>
          </p:cNvSpPr>
          <p:nvPr/>
        </p:nvSpPr>
        <p:spPr bwMode="auto">
          <a:xfrm>
            <a:off x="755650" y="1412875"/>
            <a:ext cx="7632700" cy="4114800"/>
          </a:xfrm>
          <a:prstGeom prst="rect">
            <a:avLst/>
          </a:prstGeom>
          <a:noFill/>
          <a:ln w="9525">
            <a:noFill/>
            <a:miter lim="800000"/>
            <a:headEnd/>
            <a:tailEnd/>
          </a:ln>
          <a:effectLst/>
        </p:spPr>
        <p:txBody>
          <a:bodyPr/>
          <a:lstStyle/>
          <a:p>
            <a:pPr marL="342900" indent="-342900">
              <a:lnSpc>
                <a:spcPct val="125000"/>
              </a:lnSpc>
              <a:spcBef>
                <a:spcPct val="20000"/>
              </a:spcBef>
              <a:buFontTx/>
              <a:buChar char="•"/>
              <a:defRPr/>
            </a:pPr>
            <a:r>
              <a:rPr lang="zh-CN" altLang="en-US" sz="2600">
                <a:effectLst>
                  <a:outerShdw blurRad="38100" dist="38100" dir="2700000" algn="tl">
                    <a:srgbClr val="C0C0C0"/>
                  </a:outerShdw>
                </a:effectLst>
              </a:rPr>
              <a:t>前面讨论了输入量为零条件下控制器的设计问题。这个问题相当于具有某一初始状态的系统按着某一规律变化到零的情况，有时称这类系统为调节器类型控制系统。</a:t>
            </a:r>
          </a:p>
          <a:p>
            <a:pPr marL="342900" indent="-342900">
              <a:lnSpc>
                <a:spcPct val="125000"/>
              </a:lnSpc>
              <a:spcBef>
                <a:spcPct val="20000"/>
              </a:spcBef>
              <a:buFontTx/>
              <a:buChar char="•"/>
              <a:defRPr/>
            </a:pPr>
            <a:r>
              <a:rPr lang="zh-CN" altLang="en-US" sz="2600">
                <a:effectLst>
                  <a:outerShdw blurRad="38100" dist="38100" dir="2700000" algn="tl">
                    <a:srgbClr val="C0C0C0"/>
                  </a:outerShdw>
                </a:effectLst>
              </a:rPr>
              <a:t>然而在很多控制系统中，系统的输出量需要跟随输入量</a:t>
            </a:r>
            <a:r>
              <a:rPr lang="en-US" altLang="zh-CN" sz="2600">
                <a:effectLst>
                  <a:outerShdw blurRad="38100" dist="38100" dir="2700000" algn="tl">
                    <a:srgbClr val="C0C0C0"/>
                  </a:outerShdw>
                </a:effectLst>
              </a:rPr>
              <a:t>Y(K)</a:t>
            </a:r>
            <a:r>
              <a:rPr lang="zh-CN" altLang="en-US" sz="2600">
                <a:effectLst>
                  <a:outerShdw blurRad="38100" dist="38100" dir="2700000" algn="tl">
                    <a:srgbClr val="C0C0C0"/>
                  </a:outerShdw>
                </a:effectLst>
              </a:rPr>
              <a:t>的变化，这就是我们常说的随动系统。在此系统中要求输出量能够快速跟随变化着的输入量</a:t>
            </a:r>
            <a:r>
              <a:rPr lang="en-US" altLang="zh-CN" sz="2600">
                <a:effectLst>
                  <a:outerShdw blurRad="38100" dist="38100" dir="2700000" algn="tl">
                    <a:srgbClr val="C0C0C0"/>
                  </a:outerShdw>
                </a:effectLst>
              </a:rPr>
              <a:t>R(K)</a:t>
            </a:r>
            <a:r>
              <a:rPr lang="zh-CN" altLang="en-US" sz="2600">
                <a:effectLst>
                  <a:outerShdw blurRad="38100" dist="38100" dir="2700000" algn="tl">
                    <a:srgbClr val="C0C0C0"/>
                  </a:outerShdw>
                </a:effectLst>
              </a:rPr>
              <a:t>。并且有满意的跟踪响应性能。 </a:t>
            </a: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7936" name="Rectangle 48"/>
          <p:cNvSpPr>
            <a:spLocks noChangeArrowheads="1"/>
          </p:cNvSpPr>
          <p:nvPr/>
        </p:nvSpPr>
        <p:spPr bwMode="auto">
          <a:xfrm>
            <a:off x="1568450" y="3511550"/>
            <a:ext cx="6553200" cy="838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7937" name="Text Box 49"/>
          <p:cNvSpPr txBox="1">
            <a:spLocks noChangeArrowheads="1"/>
          </p:cNvSpPr>
          <p:nvPr/>
        </p:nvSpPr>
        <p:spPr bwMode="auto">
          <a:xfrm>
            <a:off x="1187450" y="1412875"/>
            <a:ext cx="2605088"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因此，有：</a:t>
            </a:r>
          </a:p>
        </p:txBody>
      </p:sp>
      <p:graphicFrame>
        <p:nvGraphicFramePr>
          <p:cNvPr id="7170" name="Object 50"/>
          <p:cNvGraphicFramePr>
            <a:graphicFrameLocks noChangeAspect="1"/>
          </p:cNvGraphicFramePr>
          <p:nvPr/>
        </p:nvGraphicFramePr>
        <p:xfrm>
          <a:off x="1873250" y="2139950"/>
          <a:ext cx="3738563" cy="587375"/>
        </p:xfrm>
        <a:graphic>
          <a:graphicData uri="http://schemas.openxmlformats.org/presentationml/2006/ole">
            <mc:AlternateContent xmlns:mc="http://schemas.openxmlformats.org/markup-compatibility/2006">
              <mc:Choice xmlns:v="urn:schemas-microsoft-com:vml" Requires="v">
                <p:oleObj spid="_x0000_s7215" name="公式" r:id="rId4" imgW="41574240" imgH="6544800" progId="Equation.3">
                  <p:embed/>
                </p:oleObj>
              </mc:Choice>
              <mc:Fallback>
                <p:oleObj name="公式" r:id="rId4" imgW="41574240" imgH="6544800"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3250" y="2139950"/>
                        <a:ext cx="3738563" cy="5873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939" name="Text Box 51"/>
          <p:cNvSpPr txBox="1">
            <a:spLocks noChangeArrowheads="1"/>
          </p:cNvSpPr>
          <p:nvPr/>
        </p:nvSpPr>
        <p:spPr bwMode="auto">
          <a:xfrm>
            <a:off x="1263650" y="3030538"/>
            <a:ext cx="400685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两边同乘          ，有：</a:t>
            </a:r>
          </a:p>
        </p:txBody>
      </p:sp>
      <p:graphicFrame>
        <p:nvGraphicFramePr>
          <p:cNvPr id="7171" name="Object 52"/>
          <p:cNvGraphicFramePr>
            <a:graphicFrameLocks noChangeAspect="1"/>
          </p:cNvGraphicFramePr>
          <p:nvPr/>
        </p:nvGraphicFramePr>
        <p:xfrm>
          <a:off x="1882775" y="3587750"/>
          <a:ext cx="3717925" cy="587375"/>
        </p:xfrm>
        <a:graphic>
          <a:graphicData uri="http://schemas.openxmlformats.org/presentationml/2006/ole">
            <mc:AlternateContent xmlns:mc="http://schemas.openxmlformats.org/markup-compatibility/2006">
              <mc:Choice xmlns:v="urn:schemas-microsoft-com:vml" Requires="v">
                <p:oleObj spid="_x0000_s7216" name="公式" r:id="rId6" imgW="41340600" imgH="6544800" progId="Equation.3">
                  <p:embed/>
                </p:oleObj>
              </mc:Choice>
              <mc:Fallback>
                <p:oleObj name="公式" r:id="rId6" imgW="41340600" imgH="6544800"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2775" y="3587750"/>
                        <a:ext cx="3717925" cy="5873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7172" name="Object 53"/>
          <p:cNvGraphicFramePr>
            <a:graphicFrameLocks noChangeAspect="1"/>
          </p:cNvGraphicFramePr>
          <p:nvPr/>
        </p:nvGraphicFramePr>
        <p:xfrm>
          <a:off x="2371725" y="3054350"/>
          <a:ext cx="354013" cy="334963"/>
        </p:xfrm>
        <a:graphic>
          <a:graphicData uri="http://schemas.openxmlformats.org/presentationml/2006/ole">
            <mc:AlternateContent xmlns:mc="http://schemas.openxmlformats.org/markup-compatibility/2006">
              <mc:Choice xmlns:v="urn:schemas-microsoft-com:vml" Requires="v">
                <p:oleObj spid="_x0000_s7217" name="公式" r:id="rId8" imgW="3963960" imgH="3736800" progId="Equation.3">
                  <p:embed/>
                </p:oleObj>
              </mc:Choice>
              <mc:Fallback>
                <p:oleObj name="公式" r:id="rId8" imgW="3963960" imgH="3736800" progId="Equation.3">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71725" y="3054350"/>
                        <a:ext cx="354013" cy="3349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942" name="Text Box 54"/>
          <p:cNvSpPr txBox="1">
            <a:spLocks noChangeArrowheads="1"/>
          </p:cNvSpPr>
          <p:nvPr/>
        </p:nvSpPr>
        <p:spPr bwMode="auto">
          <a:xfrm>
            <a:off x="6902450" y="3640138"/>
            <a:ext cx="1131888"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3</a:t>
            </a:r>
            <a:r>
              <a:rPr lang="zh-CN" altLang="en-US" sz="2000">
                <a:effectLst>
                  <a:outerShdw blurRad="38100" dist="38100" dir="2700000" algn="tl">
                    <a:srgbClr val="C0C0C0"/>
                  </a:outerShdw>
                </a:effectLst>
              </a:rPr>
              <a:t>）</a:t>
            </a:r>
          </a:p>
        </p:txBody>
      </p:sp>
      <p:sp>
        <p:nvSpPr>
          <p:cNvPr id="37943" name="Text Box 55"/>
          <p:cNvSpPr txBox="1">
            <a:spLocks noChangeArrowheads="1"/>
          </p:cNvSpPr>
          <p:nvPr/>
        </p:nvSpPr>
        <p:spPr bwMode="auto">
          <a:xfrm>
            <a:off x="1323975" y="4592638"/>
            <a:ext cx="6151563"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令                                       ，由（</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）式，得</a:t>
            </a:r>
          </a:p>
        </p:txBody>
      </p:sp>
      <p:graphicFrame>
        <p:nvGraphicFramePr>
          <p:cNvPr id="7173" name="Object 56"/>
          <p:cNvGraphicFramePr>
            <a:graphicFrameLocks noChangeAspect="1"/>
          </p:cNvGraphicFramePr>
          <p:nvPr/>
        </p:nvGraphicFramePr>
        <p:xfrm>
          <a:off x="1897063" y="4614863"/>
          <a:ext cx="2120900" cy="379412"/>
        </p:xfrm>
        <a:graphic>
          <a:graphicData uri="http://schemas.openxmlformats.org/presentationml/2006/ole">
            <mc:AlternateContent xmlns:mc="http://schemas.openxmlformats.org/markup-compatibility/2006">
              <mc:Choice xmlns:v="urn:schemas-microsoft-com:vml" Requires="v">
                <p:oleObj spid="_x0000_s7218" name="公式" r:id="rId10" imgW="23586840" imgH="4204800" progId="Equation.3">
                  <p:embed/>
                </p:oleObj>
              </mc:Choice>
              <mc:Fallback>
                <p:oleObj name="公式" r:id="rId10" imgW="23586840" imgH="4204800" progId="Equation.3">
                  <p:embed/>
                  <p:pic>
                    <p:nvPicPr>
                      <p:cNvPr id="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97063" y="4614863"/>
                        <a:ext cx="2120900" cy="3794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7174" name="Object 57"/>
          <p:cNvGraphicFramePr>
            <a:graphicFrameLocks noChangeAspect="1"/>
          </p:cNvGraphicFramePr>
          <p:nvPr/>
        </p:nvGraphicFramePr>
        <p:xfrm>
          <a:off x="2025650" y="5187950"/>
          <a:ext cx="4389438" cy="547688"/>
        </p:xfrm>
        <a:graphic>
          <a:graphicData uri="http://schemas.openxmlformats.org/presentationml/2006/ole">
            <mc:AlternateContent xmlns:mc="http://schemas.openxmlformats.org/markup-compatibility/2006">
              <mc:Choice xmlns:v="urn:schemas-microsoft-com:vml" Requires="v">
                <p:oleObj spid="_x0000_s7219" name="公式" r:id="rId12" imgW="48816000" imgH="6076800" progId="Equation.3">
                  <p:embed/>
                </p:oleObj>
              </mc:Choice>
              <mc:Fallback>
                <p:oleObj name="公式" r:id="rId12" imgW="48816000" imgH="6076800" progId="Equation.3">
                  <p:embed/>
                  <p:pic>
                    <p:nvPicPr>
                      <p:cNvPr id="0"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25650" y="5187950"/>
                        <a:ext cx="4389438" cy="5476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946" name="Text Box 58"/>
          <p:cNvSpPr txBox="1">
            <a:spLocks noChangeArrowheads="1"/>
          </p:cNvSpPr>
          <p:nvPr/>
        </p:nvSpPr>
        <p:spPr bwMode="auto">
          <a:xfrm>
            <a:off x="6962775" y="5278438"/>
            <a:ext cx="121285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4</a:t>
            </a:r>
            <a:r>
              <a:rPr lang="zh-CN" altLang="en-US" sz="2000">
                <a:effectLst>
                  <a:outerShdw blurRad="38100" dist="38100" dir="2700000" algn="tl">
                    <a:srgbClr val="C0C0C0"/>
                  </a:outerShdw>
                </a:effectLst>
              </a:rPr>
              <a:t>）</a:t>
            </a:r>
          </a:p>
        </p:txBody>
      </p:sp>
    </p:spTree>
  </p:cSld>
  <p:clrMapOvr>
    <a:masterClrMapping/>
  </p:clrMapOvr>
  <p:transition>
    <p:cover dir="ld"/>
  </p:transition>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109575" name="Group 20"/>
          <p:cNvGrpSpPr>
            <a:grpSpLocks/>
          </p:cNvGrpSpPr>
          <p:nvPr/>
        </p:nvGrpSpPr>
        <p:grpSpPr bwMode="auto">
          <a:xfrm>
            <a:off x="1476375" y="1268413"/>
            <a:ext cx="6338888" cy="1476375"/>
            <a:chOff x="5757" y="10952"/>
            <a:chExt cx="3828" cy="1513"/>
          </a:xfrm>
        </p:grpSpPr>
        <p:grpSp>
          <p:nvGrpSpPr>
            <p:cNvPr id="109580" name="Group 21"/>
            <p:cNvGrpSpPr>
              <a:grpSpLocks/>
            </p:cNvGrpSpPr>
            <p:nvPr/>
          </p:nvGrpSpPr>
          <p:grpSpPr bwMode="auto">
            <a:xfrm>
              <a:off x="5757" y="10952"/>
              <a:ext cx="3828" cy="939"/>
              <a:chOff x="6293" y="3237"/>
              <a:chExt cx="3828" cy="939"/>
            </a:xfrm>
          </p:grpSpPr>
          <p:sp>
            <p:nvSpPr>
              <p:cNvPr id="159766" name="Text Box 22"/>
              <p:cNvSpPr txBox="1">
                <a:spLocks noChangeArrowheads="1"/>
              </p:cNvSpPr>
              <p:nvPr/>
            </p:nvSpPr>
            <p:spPr bwMode="auto">
              <a:xfrm>
                <a:off x="6826" y="3344"/>
                <a:ext cx="863" cy="394"/>
              </a:xfrm>
              <a:prstGeom prst="rect">
                <a:avLst/>
              </a:prstGeom>
              <a:solidFill>
                <a:srgbClr val="FFFFFF"/>
              </a:solidFill>
              <a:ln w="9525">
                <a:solidFill>
                  <a:srgbClr val="000000"/>
                </a:solidFill>
                <a:miter lim="800000"/>
                <a:headEnd/>
                <a:tailEnd/>
              </a:ln>
            </p:spPr>
            <p:txBody>
              <a:bodyPr/>
              <a:lstStyle/>
              <a:p>
                <a:pPr algn="ctr">
                  <a:defRPr/>
                </a:pPr>
                <a:r>
                  <a:rPr kumimoji="0" lang="zh-CN" altLang="en-US" sz="2000">
                    <a:effectLst>
                      <a:outerShdw blurRad="38100" dist="38100" dir="2700000" algn="tl">
                        <a:srgbClr val="C0C0C0"/>
                      </a:outerShdw>
                    </a:effectLst>
                  </a:rPr>
                  <a:t>控制器</a:t>
                </a:r>
                <a:endParaRPr kumimoji="0" lang="zh-CN" altLang="en-US" sz="2000">
                  <a:effectLst>
                    <a:outerShdw blurRad="38100" dist="38100" dir="2700000" algn="tl">
                      <a:srgbClr val="C0C0C0"/>
                    </a:outerShdw>
                  </a:effectLst>
                  <a:latin typeface="Verdana" pitchFamily="34" charset="0"/>
                </a:endParaRPr>
              </a:p>
            </p:txBody>
          </p:sp>
          <p:sp>
            <p:nvSpPr>
              <p:cNvPr id="159767" name="Text Box 23"/>
              <p:cNvSpPr txBox="1">
                <a:spLocks noChangeArrowheads="1"/>
              </p:cNvSpPr>
              <p:nvPr/>
            </p:nvSpPr>
            <p:spPr bwMode="auto">
              <a:xfrm>
                <a:off x="8281" y="3344"/>
                <a:ext cx="1046" cy="431"/>
              </a:xfrm>
              <a:prstGeom prst="rect">
                <a:avLst/>
              </a:prstGeom>
              <a:solidFill>
                <a:srgbClr val="FFFFFF"/>
              </a:solidFill>
              <a:ln w="9525">
                <a:solidFill>
                  <a:srgbClr val="000000"/>
                </a:solidFill>
                <a:miter lim="800000"/>
                <a:headEnd/>
                <a:tailEnd/>
              </a:ln>
            </p:spPr>
            <p:txBody>
              <a:bodyPr/>
              <a:lstStyle/>
              <a:p>
                <a:pPr algn="ctr">
                  <a:defRPr/>
                </a:pPr>
                <a:r>
                  <a:rPr kumimoji="0" lang="zh-CN" altLang="en-US" sz="2000">
                    <a:effectLst>
                      <a:outerShdw blurRad="38100" dist="38100" dir="2700000" algn="tl">
                        <a:srgbClr val="C0C0C0"/>
                      </a:outerShdw>
                    </a:effectLst>
                  </a:rPr>
                  <a:t>控制对象</a:t>
                </a:r>
                <a:endParaRPr kumimoji="0" lang="zh-CN" altLang="en-US" sz="2000">
                  <a:effectLst>
                    <a:outerShdw blurRad="38100" dist="38100" dir="2700000" algn="tl">
                      <a:srgbClr val="C0C0C0"/>
                    </a:outerShdw>
                  </a:effectLst>
                  <a:latin typeface="Verdana" pitchFamily="34" charset="0"/>
                </a:endParaRPr>
              </a:p>
            </p:txBody>
          </p:sp>
          <p:sp>
            <p:nvSpPr>
              <p:cNvPr id="159768" name="Line 24"/>
              <p:cNvSpPr>
                <a:spLocks noChangeShapeType="1"/>
              </p:cNvSpPr>
              <p:nvPr/>
            </p:nvSpPr>
            <p:spPr bwMode="auto">
              <a:xfrm>
                <a:off x="6293" y="3548"/>
                <a:ext cx="539"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59769" name="Line 25"/>
              <p:cNvSpPr>
                <a:spLocks noChangeShapeType="1"/>
              </p:cNvSpPr>
              <p:nvPr/>
            </p:nvSpPr>
            <p:spPr bwMode="auto">
              <a:xfrm>
                <a:off x="7699" y="3562"/>
                <a:ext cx="593"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59770" name="Line 26"/>
              <p:cNvSpPr>
                <a:spLocks noChangeShapeType="1"/>
              </p:cNvSpPr>
              <p:nvPr/>
            </p:nvSpPr>
            <p:spPr bwMode="auto">
              <a:xfrm>
                <a:off x="9338" y="3553"/>
                <a:ext cx="783"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59771" name="Line 27"/>
              <p:cNvSpPr>
                <a:spLocks noChangeShapeType="1"/>
              </p:cNvSpPr>
              <p:nvPr/>
            </p:nvSpPr>
            <p:spPr bwMode="auto">
              <a:xfrm>
                <a:off x="7236" y="3707"/>
                <a:ext cx="0" cy="469"/>
              </a:xfrm>
              <a:prstGeom prst="line">
                <a:avLst/>
              </a:prstGeom>
              <a:noFill/>
              <a:ln w="9525">
                <a:solidFill>
                  <a:srgbClr val="000000"/>
                </a:solidFill>
                <a:round/>
                <a:headEnd type="stealth" w="sm" len="med"/>
                <a:tailEnd/>
              </a:ln>
            </p:spPr>
            <p:txBody>
              <a:bodyPr/>
              <a:lstStyle/>
              <a:p>
                <a:pPr>
                  <a:defRPr/>
                </a:pPr>
                <a:endParaRPr lang="zh-CN" altLang="en-US">
                  <a:effectLst>
                    <a:outerShdw blurRad="38100" dist="38100" dir="2700000" algn="tl">
                      <a:srgbClr val="000000">
                        <a:alpha val="43137"/>
                      </a:srgbClr>
                    </a:outerShdw>
                  </a:effectLst>
                </a:endParaRPr>
              </a:p>
            </p:txBody>
          </p:sp>
          <p:sp>
            <p:nvSpPr>
              <p:cNvPr id="159772" name="Line 28"/>
              <p:cNvSpPr>
                <a:spLocks noChangeShapeType="1"/>
              </p:cNvSpPr>
              <p:nvPr/>
            </p:nvSpPr>
            <p:spPr bwMode="auto">
              <a:xfrm>
                <a:off x="7251" y="4176"/>
                <a:ext cx="2446"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59773" name="Line 29"/>
              <p:cNvSpPr>
                <a:spLocks noChangeShapeType="1"/>
              </p:cNvSpPr>
              <p:nvPr/>
            </p:nvSpPr>
            <p:spPr bwMode="auto">
              <a:xfrm flipV="1">
                <a:off x="9694" y="3567"/>
                <a:ext cx="0" cy="594"/>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09571" name="Object 30"/>
              <p:cNvGraphicFramePr>
                <a:graphicFrameLocks noChangeAspect="1"/>
              </p:cNvGraphicFramePr>
              <p:nvPr/>
            </p:nvGraphicFramePr>
            <p:xfrm>
              <a:off x="6362" y="3237"/>
              <a:ext cx="470" cy="315"/>
            </p:xfrm>
            <a:graphic>
              <a:graphicData uri="http://schemas.openxmlformats.org/presentationml/2006/ole">
                <mc:AlternateContent xmlns:mc="http://schemas.openxmlformats.org/markup-compatibility/2006">
                  <mc:Choice xmlns:v="urn:schemas-microsoft-com:vml" Requires="v">
                    <p:oleObj spid="_x0000_s109606" name="公式" r:id="rId4" imgW="368300" imgH="241300" progId="Equation.3">
                      <p:embed/>
                    </p:oleObj>
                  </mc:Choice>
                  <mc:Fallback>
                    <p:oleObj name="公式" r:id="rId4" imgW="368300" imgH="24130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 y="3237"/>
                            <a:ext cx="470"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2" name="Object 31"/>
              <p:cNvGraphicFramePr>
                <a:graphicFrameLocks noChangeAspect="1"/>
              </p:cNvGraphicFramePr>
              <p:nvPr/>
            </p:nvGraphicFramePr>
            <p:xfrm>
              <a:off x="7721" y="3248"/>
              <a:ext cx="485" cy="315"/>
            </p:xfrm>
            <a:graphic>
              <a:graphicData uri="http://schemas.openxmlformats.org/presentationml/2006/ole">
                <mc:AlternateContent xmlns:mc="http://schemas.openxmlformats.org/markup-compatibility/2006">
                  <mc:Choice xmlns:v="urn:schemas-microsoft-com:vml" Requires="v">
                    <p:oleObj spid="_x0000_s109607" name="公式" r:id="rId6" imgW="380835" imgH="241195" progId="Equation.3">
                      <p:embed/>
                    </p:oleObj>
                  </mc:Choice>
                  <mc:Fallback>
                    <p:oleObj name="公式" r:id="rId6" imgW="380835" imgH="241195" progId="Equation.3">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1" y="3248"/>
                            <a:ext cx="485"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3" name="Object 32"/>
              <p:cNvGraphicFramePr>
                <a:graphicFrameLocks noChangeAspect="1"/>
              </p:cNvGraphicFramePr>
              <p:nvPr/>
            </p:nvGraphicFramePr>
            <p:xfrm>
              <a:off x="9424" y="3248"/>
              <a:ext cx="485" cy="315"/>
            </p:xfrm>
            <a:graphic>
              <a:graphicData uri="http://schemas.openxmlformats.org/presentationml/2006/ole">
                <mc:AlternateContent xmlns:mc="http://schemas.openxmlformats.org/markup-compatibility/2006">
                  <mc:Choice xmlns:v="urn:schemas-microsoft-com:vml" Requires="v">
                    <p:oleObj spid="_x0000_s109608" name="公式" r:id="rId8" imgW="393529" imgH="241195" progId="Equation.3">
                      <p:embed/>
                    </p:oleObj>
                  </mc:Choice>
                  <mc:Fallback>
                    <p:oleObj name="公式" r:id="rId8" imgW="393529" imgH="241195" progId="Equation.3">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24" y="3248"/>
                            <a:ext cx="485"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9777" name="Text Box 33"/>
            <p:cNvSpPr txBox="1">
              <a:spLocks noChangeArrowheads="1"/>
            </p:cNvSpPr>
            <p:nvPr/>
          </p:nvSpPr>
          <p:spPr bwMode="auto">
            <a:xfrm>
              <a:off x="7335" y="12014"/>
              <a:ext cx="1110" cy="451"/>
            </a:xfrm>
            <a:prstGeom prst="rect">
              <a:avLst/>
            </a:prstGeom>
            <a:solidFill>
              <a:srgbClr val="FFFFFF"/>
            </a:solidFill>
            <a:ln w="9525">
              <a:noFill/>
              <a:miter lim="800000"/>
              <a:headEnd/>
              <a:tailEnd/>
            </a:ln>
            <a:effectLst/>
          </p:spPr>
          <p:txBody>
            <a:bodyPr/>
            <a:lstStyle/>
            <a:p>
              <a:pPr algn="just">
                <a:defRPr/>
              </a:pPr>
              <a:r>
                <a:rPr kumimoji="0" lang="zh-CN" altLang="en-US" sz="2000">
                  <a:effectLst>
                    <a:outerShdw blurRad="38100" dist="38100" dir="2700000" algn="tl">
                      <a:srgbClr val="C0C0C0"/>
                    </a:outerShdw>
                  </a:effectLst>
                  <a:latin typeface="宋体" pitchFamily="2" charset="-122"/>
                </a:rPr>
                <a:t>图 </a:t>
              </a:r>
              <a:r>
                <a:rPr kumimoji="0" lang="en-US" altLang="zh-CN" sz="2000">
                  <a:effectLst>
                    <a:outerShdw blurRad="38100" dist="38100" dir="2700000" algn="tl">
                      <a:srgbClr val="C0C0C0"/>
                    </a:outerShdw>
                  </a:effectLst>
                  <a:latin typeface="宋体" pitchFamily="2" charset="-122"/>
                </a:rPr>
                <a:t>6.13</a:t>
              </a:r>
              <a:endParaRPr kumimoji="0" lang="en-US" altLang="zh-CN" sz="2000">
                <a:effectLst>
                  <a:outerShdw blurRad="38100" dist="38100" dir="2700000" algn="tl">
                    <a:srgbClr val="C0C0C0"/>
                  </a:outerShdw>
                </a:effectLst>
                <a:latin typeface="Verdana" pitchFamily="34" charset="0"/>
              </a:endParaRPr>
            </a:p>
          </p:txBody>
        </p:sp>
      </p:grpSp>
      <p:graphicFrame>
        <p:nvGraphicFramePr>
          <p:cNvPr id="109570" name="Object 34"/>
          <p:cNvGraphicFramePr>
            <a:graphicFrameLocks noChangeAspect="1"/>
          </p:cNvGraphicFramePr>
          <p:nvPr/>
        </p:nvGraphicFramePr>
        <p:xfrm>
          <a:off x="1763713" y="3429000"/>
          <a:ext cx="5842000" cy="436563"/>
        </p:xfrm>
        <a:graphic>
          <a:graphicData uri="http://schemas.openxmlformats.org/presentationml/2006/ole">
            <mc:AlternateContent xmlns:mc="http://schemas.openxmlformats.org/markup-compatibility/2006">
              <mc:Choice xmlns:v="urn:schemas-microsoft-com:vml" Requires="v">
                <p:oleObj spid="_x0000_s109609" name="公式" r:id="rId10" imgW="2679700" imgH="203200" progId="Equation.3">
                  <p:embed/>
                </p:oleObj>
              </mc:Choice>
              <mc:Fallback>
                <p:oleObj name="公式" r:id="rId10" imgW="2679700" imgH="203200" progId="Equation.3">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3713" y="3429000"/>
                        <a:ext cx="584200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79" name="Rectangle 35"/>
          <p:cNvSpPr>
            <a:spLocks noChangeArrowheads="1"/>
          </p:cNvSpPr>
          <p:nvPr/>
        </p:nvSpPr>
        <p:spPr bwMode="auto">
          <a:xfrm>
            <a:off x="1446213" y="4438650"/>
            <a:ext cx="6900862" cy="396875"/>
          </a:xfrm>
          <a:prstGeom prst="rect">
            <a:avLst/>
          </a:prstGeom>
          <a:noFill/>
          <a:ln w="9525">
            <a:noFill/>
            <a:miter lim="800000"/>
            <a:headEnd/>
            <a:tailEnd/>
          </a:ln>
          <a:effectLst/>
        </p:spPr>
        <p:txBody>
          <a:bodyPr anchor="ctr">
            <a:spAutoFit/>
          </a:bodyPr>
          <a:lstStyle/>
          <a:p>
            <a:pPr>
              <a:defRPr/>
            </a:pPr>
            <a:r>
              <a:rPr kumimoji="0" lang="zh-CN" altLang="en-US" sz="2000">
                <a:effectLst>
                  <a:outerShdw blurRad="38100" dist="38100" dir="2700000" algn="tl">
                    <a:srgbClr val="C0C0C0"/>
                  </a:outerShdw>
                </a:effectLst>
                <a:latin typeface="Verdana" pitchFamily="34" charset="0"/>
              </a:rPr>
              <a:t>（</a:t>
            </a:r>
            <a:r>
              <a:rPr kumimoji="0" lang="en-US" altLang="zh-CN" sz="2000">
                <a:effectLst>
                  <a:outerShdw blurRad="38100" dist="38100" dir="2700000" algn="tl">
                    <a:srgbClr val="C0C0C0"/>
                  </a:outerShdw>
                </a:effectLst>
                <a:latin typeface="Verdana" pitchFamily="34" charset="0"/>
              </a:rPr>
              <a:t>1</a:t>
            </a:r>
            <a:r>
              <a:rPr kumimoji="0" lang="zh-CN" altLang="en-US" sz="2000">
                <a:effectLst>
                  <a:outerShdw blurRad="38100" dist="38100" dir="2700000" algn="tl">
                    <a:srgbClr val="C0C0C0"/>
                  </a:outerShdw>
                </a:effectLst>
                <a:latin typeface="Verdana" pitchFamily="34" charset="0"/>
              </a:rPr>
              <a:t>）系统具有满意的稳定性和调节性能 </a:t>
            </a:r>
            <a:r>
              <a:rPr kumimoji="0" lang="en-US" altLang="zh-CN" sz="2000">
                <a:effectLst>
                  <a:outerShdw blurRad="38100" dist="38100" dir="2700000" algn="tl">
                    <a:srgbClr val="C0C0C0"/>
                  </a:outerShdw>
                </a:effectLst>
                <a:latin typeface="Verdana" pitchFamily="34" charset="0"/>
              </a:rPr>
              <a:t>:</a:t>
            </a:r>
            <a:r>
              <a:rPr kumimoji="0" lang="zh-CN" altLang="en-US" sz="2000">
                <a:effectLst>
                  <a:outerShdw blurRad="38100" dist="38100" dir="2700000" algn="tl">
                    <a:srgbClr val="C0C0C0"/>
                  </a:outerShdw>
                </a:effectLst>
                <a:latin typeface="Verdana" pitchFamily="34" charset="0"/>
              </a:rPr>
              <a:t>已经设计完成。</a:t>
            </a:r>
          </a:p>
        </p:txBody>
      </p:sp>
      <p:sp>
        <p:nvSpPr>
          <p:cNvPr id="159780" name="Rectangle 36"/>
          <p:cNvSpPr>
            <a:spLocks noChangeArrowheads="1"/>
          </p:cNvSpPr>
          <p:nvPr/>
        </p:nvSpPr>
        <p:spPr bwMode="auto">
          <a:xfrm>
            <a:off x="1435100" y="4918075"/>
            <a:ext cx="6762750" cy="701675"/>
          </a:xfrm>
          <a:prstGeom prst="rect">
            <a:avLst/>
          </a:prstGeom>
          <a:noFill/>
          <a:ln w="9525">
            <a:noFill/>
            <a:miter lim="800000"/>
            <a:headEnd/>
            <a:tailEnd/>
          </a:ln>
          <a:effectLst/>
        </p:spPr>
        <p:txBody>
          <a:bodyPr anchor="ctr">
            <a:spAutoFit/>
          </a:bodyPr>
          <a:lstStyle/>
          <a:p>
            <a:pPr>
              <a:defRPr/>
            </a:pPr>
            <a:r>
              <a:rPr kumimoji="0" lang="zh-CN" altLang="en-US" sz="2000">
                <a:effectLst>
                  <a:outerShdw blurRad="38100" dist="38100" dir="2700000" algn="tl">
                    <a:srgbClr val="C0C0C0"/>
                  </a:outerShdw>
                </a:effectLst>
                <a:latin typeface="Verdana" pitchFamily="34" charset="0"/>
              </a:rPr>
              <a:t>（</a:t>
            </a:r>
            <a:r>
              <a:rPr kumimoji="0" lang="en-US" altLang="zh-CN" sz="2000">
                <a:effectLst>
                  <a:outerShdw blurRad="38100" dist="38100" dir="2700000" algn="tl">
                    <a:srgbClr val="C0C0C0"/>
                  </a:outerShdw>
                </a:effectLst>
                <a:latin typeface="Verdana" pitchFamily="34" charset="0"/>
              </a:rPr>
              <a:t>2</a:t>
            </a:r>
            <a:r>
              <a:rPr kumimoji="0" lang="zh-CN" altLang="en-US" sz="2000">
                <a:effectLst>
                  <a:outerShdw blurRad="38100" dist="38100" dir="2700000" algn="tl">
                    <a:srgbClr val="C0C0C0"/>
                  </a:outerShdw>
                </a:effectLst>
                <a:latin typeface="Verdana" pitchFamily="34" charset="0"/>
              </a:rPr>
              <a:t>）系统具有快速的跟踪性能和较高的稳定精度</a:t>
            </a:r>
            <a:r>
              <a:rPr kumimoji="0" lang="en-US" altLang="zh-CN" sz="2000">
                <a:effectLst>
                  <a:outerShdw blurRad="38100" dist="38100" dir="2700000" algn="tl">
                    <a:srgbClr val="C0C0C0"/>
                  </a:outerShdw>
                </a:effectLst>
                <a:latin typeface="Verdana" pitchFamily="34" charset="0"/>
              </a:rPr>
              <a:t>:</a:t>
            </a:r>
            <a:r>
              <a:rPr kumimoji="0" lang="zh-CN" altLang="en-US" sz="2000">
                <a:effectLst>
                  <a:outerShdw blurRad="38100" dist="38100" dir="2700000" algn="tl">
                    <a:srgbClr val="C0C0C0"/>
                  </a:outerShdw>
                </a:effectLst>
                <a:latin typeface="Verdana" pitchFamily="34" charset="0"/>
              </a:rPr>
              <a:t>要解决</a:t>
            </a:r>
          </a:p>
          <a:p>
            <a:pPr>
              <a:defRPr/>
            </a:pPr>
            <a:r>
              <a:rPr kumimoji="0" lang="zh-CN" altLang="en-US" sz="2000">
                <a:effectLst>
                  <a:outerShdw blurRad="38100" dist="38100" dir="2700000" algn="tl">
                    <a:srgbClr val="C0C0C0"/>
                  </a:outerShdw>
                </a:effectLst>
                <a:latin typeface="Verdana" pitchFamily="34" charset="0"/>
              </a:rPr>
              <a:t>        的问题。 </a:t>
            </a:r>
          </a:p>
        </p:txBody>
      </p:sp>
      <p:sp>
        <p:nvSpPr>
          <p:cNvPr id="159781" name="Text Box 37"/>
          <p:cNvSpPr txBox="1">
            <a:spLocks noChangeArrowheads="1"/>
          </p:cNvSpPr>
          <p:nvPr/>
        </p:nvSpPr>
        <p:spPr bwMode="auto">
          <a:xfrm>
            <a:off x="1457325" y="2928938"/>
            <a:ext cx="3332163" cy="457200"/>
          </a:xfrm>
          <a:prstGeom prst="rect">
            <a:avLst/>
          </a:prstGeom>
          <a:noFill/>
          <a:ln w="9525" algn="ctr">
            <a:noFill/>
            <a:miter lim="800000"/>
            <a:headEnd/>
            <a:tailEnd/>
          </a:ln>
          <a:effectLst/>
        </p:spPr>
        <p:txBody>
          <a:bodyPr>
            <a:spAutoFit/>
          </a:bodyPr>
          <a:lstStyle/>
          <a:p>
            <a:pPr>
              <a:defRPr/>
            </a:pPr>
            <a:r>
              <a:rPr kumimoji="0" lang="zh-CN" altLang="en-US">
                <a:solidFill>
                  <a:srgbClr val="CC3300"/>
                </a:solidFill>
                <a:effectLst>
                  <a:outerShdw blurRad="38100" dist="38100" dir="2700000" algn="tl">
                    <a:srgbClr val="C0C0C0"/>
                  </a:outerShdw>
                </a:effectLst>
              </a:rPr>
              <a:t>控制对象方程仍为：</a:t>
            </a:r>
          </a:p>
        </p:txBody>
      </p:sp>
      <p:sp>
        <p:nvSpPr>
          <p:cNvPr id="159782" name="Text Box 38"/>
          <p:cNvSpPr txBox="1">
            <a:spLocks noChangeArrowheads="1"/>
          </p:cNvSpPr>
          <p:nvPr/>
        </p:nvSpPr>
        <p:spPr bwMode="auto">
          <a:xfrm>
            <a:off x="1457325" y="3937000"/>
            <a:ext cx="4268788" cy="822325"/>
          </a:xfrm>
          <a:prstGeom prst="rect">
            <a:avLst/>
          </a:prstGeom>
          <a:noFill/>
          <a:ln w="9525" algn="ctr">
            <a:noFill/>
            <a:miter lim="800000"/>
            <a:headEnd/>
            <a:tailEnd/>
          </a:ln>
          <a:effectLst/>
        </p:spPr>
        <p:txBody>
          <a:bodyPr>
            <a:spAutoFit/>
          </a:bodyPr>
          <a:lstStyle/>
          <a:p>
            <a:pPr>
              <a:spcBef>
                <a:spcPct val="20000"/>
              </a:spcBef>
              <a:buClr>
                <a:schemeClr val="tx2"/>
              </a:buClr>
              <a:buSzPct val="70000"/>
              <a:buFont typeface="Wingdings" pitchFamily="2" charset="2"/>
              <a:buNone/>
              <a:defRPr/>
            </a:pPr>
            <a:r>
              <a:rPr kumimoji="0" lang="zh-CN" altLang="en-US">
                <a:solidFill>
                  <a:srgbClr val="CC3300"/>
                </a:solidFill>
                <a:effectLst>
                  <a:outerShdw blurRad="38100" dist="38100" dir="2700000" algn="tl">
                    <a:srgbClr val="C0C0C0"/>
                  </a:outerShdw>
                </a:effectLst>
              </a:rPr>
              <a:t>设计出发点：</a:t>
            </a:r>
          </a:p>
          <a:p>
            <a:pPr>
              <a:defRPr/>
            </a:pPr>
            <a:endParaRPr kumimoji="0" lang="en-US" altLang="zh-CN" b="0"/>
          </a:p>
        </p:txBody>
      </p:sp>
    </p:spTree>
  </p:cSld>
  <p:clrMapOvr>
    <a:masterClrMapping/>
  </p:clrMapOvr>
  <p:transition>
    <p:comb/>
  </p:transition>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60784" name="Rectangle 16"/>
          <p:cNvSpPr>
            <a:spLocks noChangeArrowheads="1"/>
          </p:cNvSpPr>
          <p:nvPr/>
        </p:nvSpPr>
        <p:spPr bwMode="auto">
          <a:xfrm>
            <a:off x="900113" y="1412875"/>
            <a:ext cx="7313612" cy="4114800"/>
          </a:xfrm>
          <a:prstGeom prst="rect">
            <a:avLst/>
          </a:prstGeom>
          <a:noFill/>
          <a:ln w="9525">
            <a:noFill/>
            <a:miter lim="800000"/>
            <a:headEnd/>
            <a:tailEnd/>
          </a:ln>
          <a:effectLst/>
        </p:spPr>
        <p:txBody>
          <a:bodyPr/>
          <a:lstStyle/>
          <a:p>
            <a:pPr marL="342900" indent="-342900">
              <a:lnSpc>
                <a:spcPct val="140000"/>
              </a:lnSpc>
              <a:spcBef>
                <a:spcPct val="20000"/>
              </a:spcBef>
              <a:defRPr/>
            </a:pPr>
            <a:r>
              <a:rPr lang="zh-CN" altLang="en-US" sz="2600">
                <a:solidFill>
                  <a:srgbClr val="0066FF"/>
                </a:solidFill>
                <a:effectLst>
                  <a:outerShdw blurRad="38100" dist="38100" dir="2700000" algn="tl">
                    <a:srgbClr val="C0C0C0"/>
                  </a:outerShdw>
                </a:effectLst>
              </a:rPr>
              <a:t>系统控制器应具有如下形式：</a:t>
            </a:r>
          </a:p>
          <a:p>
            <a:pPr marL="342900" indent="-342900">
              <a:lnSpc>
                <a:spcPct val="140000"/>
              </a:lnSpc>
              <a:spcBef>
                <a:spcPct val="20000"/>
              </a:spcBef>
              <a:defRPr/>
            </a:pPr>
            <a:endParaRPr lang="zh-CN" altLang="en-US" sz="2600">
              <a:solidFill>
                <a:srgbClr val="0066FF"/>
              </a:solidFill>
              <a:effectLst>
                <a:outerShdw blurRad="38100" dist="38100" dir="2700000" algn="tl">
                  <a:srgbClr val="C0C0C0"/>
                </a:outerShdw>
              </a:effectLst>
            </a:endParaRPr>
          </a:p>
          <a:p>
            <a:pPr marL="342900" indent="-342900">
              <a:lnSpc>
                <a:spcPct val="140000"/>
              </a:lnSpc>
              <a:spcBef>
                <a:spcPct val="20000"/>
              </a:spcBef>
              <a:defRPr/>
            </a:pPr>
            <a:endParaRPr lang="zh-CN" altLang="en-US" sz="2600">
              <a:solidFill>
                <a:srgbClr val="0066FF"/>
              </a:solidFill>
              <a:effectLst>
                <a:outerShdw blurRad="38100" dist="38100" dir="2700000" algn="tl">
                  <a:srgbClr val="C0C0C0"/>
                </a:outerShdw>
              </a:effectLst>
            </a:endParaRPr>
          </a:p>
          <a:p>
            <a:pPr marL="342900" indent="-342900">
              <a:lnSpc>
                <a:spcPct val="140000"/>
              </a:lnSpc>
              <a:spcBef>
                <a:spcPct val="20000"/>
              </a:spcBef>
              <a:defRPr/>
            </a:pPr>
            <a:endParaRPr lang="zh-CN" altLang="en-US" sz="2600">
              <a:solidFill>
                <a:srgbClr val="0066FF"/>
              </a:solidFill>
              <a:effectLst>
                <a:outerShdw blurRad="38100" dist="38100" dir="2700000" algn="tl">
                  <a:srgbClr val="C0C0C0"/>
                </a:outerShdw>
              </a:effectLst>
            </a:endParaRPr>
          </a:p>
          <a:p>
            <a:pPr marL="342900" indent="-342900">
              <a:lnSpc>
                <a:spcPct val="140000"/>
              </a:lnSpc>
              <a:spcBef>
                <a:spcPct val="20000"/>
              </a:spcBef>
              <a:buFontTx/>
              <a:buChar char="•"/>
              <a:defRPr/>
            </a:pPr>
            <a:r>
              <a:rPr lang="en-US" altLang="zh-CN" sz="2600">
                <a:solidFill>
                  <a:schemeClr val="tx2"/>
                </a:solidFill>
                <a:effectLst>
                  <a:outerShdw blurRad="38100" dist="38100" dir="2700000" algn="tl">
                    <a:srgbClr val="C0C0C0"/>
                  </a:outerShdw>
                </a:effectLst>
              </a:rPr>
              <a:t>L</a:t>
            </a:r>
            <a:r>
              <a:rPr lang="zh-CN" altLang="en-US" sz="2600">
                <a:solidFill>
                  <a:schemeClr val="tx2"/>
                </a:solidFill>
                <a:effectLst>
                  <a:outerShdw blurRad="38100" dist="38100" dir="2700000" algn="tl">
                    <a:srgbClr val="C0C0C0"/>
                  </a:outerShdw>
                </a:effectLst>
              </a:rPr>
              <a:t>为按极点配置设计的控制规律</a:t>
            </a:r>
          </a:p>
          <a:p>
            <a:pPr marL="342900" indent="-342900">
              <a:lnSpc>
                <a:spcPct val="140000"/>
              </a:lnSpc>
              <a:spcBef>
                <a:spcPct val="20000"/>
              </a:spcBef>
              <a:buFontTx/>
              <a:buChar char="•"/>
              <a:defRPr/>
            </a:pPr>
            <a:r>
              <a:rPr lang="en-US" altLang="zh-CN" sz="2600">
                <a:effectLst>
                  <a:outerShdw blurRad="38100" dist="38100" dir="2700000" algn="tl">
                    <a:srgbClr val="C0C0C0"/>
                  </a:outerShdw>
                </a:effectLst>
              </a:rPr>
              <a:t>K</a:t>
            </a:r>
            <a:r>
              <a:rPr lang="zh-CN" altLang="en-US" sz="2600">
                <a:effectLst>
                  <a:outerShdw blurRad="38100" dist="38100" dir="2700000" algn="tl">
                    <a:srgbClr val="C0C0C0"/>
                  </a:outerShdw>
                </a:effectLst>
              </a:rPr>
              <a:t>为按极点配置设计的观测器的增益矩阵</a:t>
            </a:r>
            <a:r>
              <a:rPr lang="zh-CN" altLang="en-US" sz="2600">
                <a:solidFill>
                  <a:srgbClr val="0066FF"/>
                </a:solidFill>
                <a:effectLst>
                  <a:outerShdw blurRad="38100" dist="38100" dir="2700000" algn="tl">
                    <a:srgbClr val="C0C0C0"/>
                  </a:outerShdw>
                </a:effectLst>
              </a:rPr>
              <a:t> </a:t>
            </a:r>
          </a:p>
        </p:txBody>
      </p:sp>
      <p:graphicFrame>
        <p:nvGraphicFramePr>
          <p:cNvPr id="110594" name="Object 17"/>
          <p:cNvGraphicFramePr>
            <a:graphicFrameLocks noChangeAspect="1"/>
          </p:cNvGraphicFramePr>
          <p:nvPr/>
        </p:nvGraphicFramePr>
        <p:xfrm>
          <a:off x="1520825" y="2330450"/>
          <a:ext cx="6000750" cy="1038225"/>
        </p:xfrm>
        <a:graphic>
          <a:graphicData uri="http://schemas.openxmlformats.org/presentationml/2006/ole">
            <mc:AlternateContent xmlns:mc="http://schemas.openxmlformats.org/markup-compatibility/2006">
              <mc:Choice xmlns:v="urn:schemas-microsoft-com:vml" Requires="v">
                <p:oleObj spid="_x0000_s110603" name="公式" r:id="rId4" imgW="3035300" imgH="508000" progId="Equation.3">
                  <p:embed/>
                </p:oleObj>
              </mc:Choice>
              <mc:Fallback>
                <p:oleObj name="公式" r:id="rId4" imgW="3035300" imgH="5080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0825" y="2330450"/>
                        <a:ext cx="6000750"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p:transition>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61825" name="Rectangle 33"/>
          <p:cNvSpPr>
            <a:spLocks noChangeArrowheads="1"/>
          </p:cNvSpPr>
          <p:nvPr/>
        </p:nvSpPr>
        <p:spPr bwMode="auto">
          <a:xfrm>
            <a:off x="684213" y="1341438"/>
            <a:ext cx="7313612" cy="4735512"/>
          </a:xfrm>
          <a:prstGeom prst="rect">
            <a:avLst/>
          </a:prstGeom>
          <a:noFill/>
          <a:ln w="9525">
            <a:noFill/>
            <a:miter lim="800000"/>
            <a:headEnd/>
            <a:tailEnd/>
          </a:ln>
          <a:effectLst/>
        </p:spPr>
        <p:txBody>
          <a:bodyPr/>
          <a:lstStyle/>
          <a:p>
            <a:pPr marL="342900" indent="-342900">
              <a:lnSpc>
                <a:spcPct val="120000"/>
              </a:lnSpc>
              <a:spcBef>
                <a:spcPct val="20000"/>
              </a:spcBef>
              <a:buFontTx/>
              <a:buChar char="•"/>
              <a:defRPr/>
            </a:pPr>
            <a:r>
              <a:rPr lang="zh-CN" altLang="en-US" sz="2200">
                <a:effectLst>
                  <a:outerShdw blurRad="38100" dist="38100" dir="2700000" algn="tl">
                    <a:srgbClr val="C0C0C0"/>
                  </a:outerShdw>
                </a:effectLst>
              </a:rPr>
              <a:t>系统为单输入单输出系统，即                                的维数均为</a:t>
            </a:r>
            <a:r>
              <a:rPr lang="en-US" altLang="zh-CN" sz="2200">
                <a:effectLst>
                  <a:outerShdw blurRad="38100" dist="38100" dir="2700000" algn="tl">
                    <a:srgbClr val="C0C0C0"/>
                  </a:outerShdw>
                </a:effectLst>
              </a:rPr>
              <a:t>1</a:t>
            </a:r>
            <a:r>
              <a:rPr lang="zh-CN" altLang="en-US" sz="2200">
                <a:effectLst>
                  <a:outerShdw blurRad="38100" dist="38100" dir="2700000" algn="tl">
                    <a:srgbClr val="C0C0C0"/>
                  </a:outerShdw>
                </a:effectLst>
              </a:rPr>
              <a:t>，</a:t>
            </a:r>
            <a:r>
              <a:rPr lang="en-US" altLang="zh-CN" sz="2200">
                <a:effectLst>
                  <a:outerShdw blurRad="38100" dist="38100" dir="2700000" algn="tl">
                    <a:srgbClr val="C0C0C0"/>
                  </a:outerShdw>
                </a:effectLst>
              </a:rPr>
              <a:t>X(k)</a:t>
            </a:r>
            <a:r>
              <a:rPr lang="zh-CN" altLang="en-US" sz="2200">
                <a:effectLst>
                  <a:outerShdw blurRad="38100" dist="38100" dir="2700000" algn="tl">
                    <a:srgbClr val="C0C0C0"/>
                  </a:outerShdw>
                </a:effectLst>
              </a:rPr>
              <a:t>的维数为</a:t>
            </a:r>
            <a:r>
              <a:rPr lang="en-US" altLang="zh-CN" sz="2200">
                <a:effectLst>
                  <a:outerShdw blurRad="38100" dist="38100" dir="2700000" algn="tl">
                    <a:srgbClr val="C0C0C0"/>
                  </a:outerShdw>
                </a:effectLst>
              </a:rPr>
              <a:t>n</a:t>
            </a:r>
            <a:r>
              <a:rPr lang="zh-CN" altLang="en-US" sz="2200">
                <a:effectLst>
                  <a:outerShdw blurRad="38100" dist="38100" dir="2700000" algn="tl">
                    <a:srgbClr val="C0C0C0"/>
                  </a:outerShdw>
                </a:effectLst>
              </a:rPr>
              <a:t>。因此所求系数矩阵</a:t>
            </a:r>
            <a:r>
              <a:rPr lang="en-US" altLang="zh-CN" sz="2200">
                <a:effectLst>
                  <a:outerShdw blurRad="38100" dist="38100" dir="2700000" algn="tl">
                    <a:srgbClr val="C0C0C0"/>
                  </a:outerShdw>
                </a:effectLst>
              </a:rPr>
              <a:t>M</a:t>
            </a:r>
            <a:r>
              <a:rPr lang="zh-CN" altLang="en-US" sz="2200">
                <a:effectLst>
                  <a:outerShdw blurRad="38100" dist="38100" dir="2700000" algn="tl">
                    <a:srgbClr val="C0C0C0"/>
                  </a:outerShdw>
                </a:effectLst>
              </a:rPr>
              <a:t>为</a:t>
            </a:r>
            <a:r>
              <a:rPr lang="en-US" altLang="zh-CN" sz="2200">
                <a:effectLst>
                  <a:outerShdw blurRad="38100" dist="38100" dir="2700000" algn="tl">
                    <a:srgbClr val="C0C0C0"/>
                  </a:outerShdw>
                </a:effectLst>
              </a:rPr>
              <a:t>nx1</a:t>
            </a:r>
            <a:r>
              <a:rPr lang="zh-CN" altLang="en-US" sz="2200">
                <a:effectLst>
                  <a:outerShdw blurRad="38100" dist="38100" dir="2700000" algn="tl">
                    <a:srgbClr val="C0C0C0"/>
                  </a:outerShdw>
                </a:effectLst>
              </a:rPr>
              <a:t>列向量，</a:t>
            </a:r>
            <a:r>
              <a:rPr lang="en-US" altLang="zh-CN" sz="2200">
                <a:effectLst>
                  <a:outerShdw blurRad="38100" dist="38100" dir="2700000" algn="tl">
                    <a:srgbClr val="C0C0C0"/>
                  </a:outerShdw>
                </a:effectLst>
              </a:rPr>
              <a:t>N</a:t>
            </a:r>
            <a:r>
              <a:rPr lang="zh-CN" altLang="en-US" sz="2200">
                <a:effectLst>
                  <a:outerShdw blurRad="38100" dist="38100" dir="2700000" algn="tl">
                    <a:srgbClr val="C0C0C0"/>
                  </a:outerShdw>
                </a:effectLst>
              </a:rPr>
              <a:t>为标量。</a:t>
            </a:r>
          </a:p>
          <a:p>
            <a:pPr marL="342900" indent="-342900">
              <a:lnSpc>
                <a:spcPct val="120000"/>
              </a:lnSpc>
              <a:spcBef>
                <a:spcPct val="20000"/>
              </a:spcBef>
              <a:buFontTx/>
              <a:buChar char="•"/>
              <a:defRPr/>
            </a:pPr>
            <a:r>
              <a:rPr lang="zh-CN" altLang="en-US" sz="2200">
                <a:effectLst>
                  <a:outerShdw blurRad="38100" dist="38100" dir="2700000" algn="tl">
                    <a:srgbClr val="C0C0C0"/>
                  </a:outerShdw>
                </a:effectLst>
              </a:rPr>
              <a:t>对于这种参考输入引入方式，若要求控制器方程只出现误差项，因此根据公式必有</a:t>
            </a:r>
          </a:p>
          <a:p>
            <a:pPr marL="342900" indent="-342900">
              <a:lnSpc>
                <a:spcPct val="120000"/>
              </a:lnSpc>
              <a:spcBef>
                <a:spcPct val="20000"/>
              </a:spcBef>
              <a:defRPr/>
            </a:pPr>
            <a:endParaRPr lang="zh-CN" altLang="en-US" sz="2200">
              <a:effectLst>
                <a:outerShdw blurRad="38100" dist="38100" dir="2700000" algn="tl">
                  <a:srgbClr val="C0C0C0"/>
                </a:outerShdw>
              </a:effectLst>
            </a:endParaRPr>
          </a:p>
          <a:p>
            <a:pPr marL="342900" indent="-342900">
              <a:lnSpc>
                <a:spcPct val="120000"/>
              </a:lnSpc>
              <a:spcBef>
                <a:spcPct val="20000"/>
              </a:spcBef>
              <a:defRPr/>
            </a:pPr>
            <a:r>
              <a:rPr lang="zh-CN" altLang="en-US" sz="2200">
                <a:effectLst>
                  <a:outerShdw blurRad="38100" dist="38100" dir="2700000" algn="tl">
                    <a:srgbClr val="C0C0C0"/>
                  </a:outerShdw>
                </a:effectLst>
              </a:rPr>
              <a:t>      控制器的方程变为</a:t>
            </a:r>
          </a:p>
        </p:txBody>
      </p:sp>
      <p:graphicFrame>
        <p:nvGraphicFramePr>
          <p:cNvPr id="111618" name="Object 34"/>
          <p:cNvGraphicFramePr>
            <a:graphicFrameLocks noChangeAspect="1"/>
          </p:cNvGraphicFramePr>
          <p:nvPr/>
        </p:nvGraphicFramePr>
        <p:xfrm>
          <a:off x="4859338" y="1416050"/>
          <a:ext cx="2160587" cy="387350"/>
        </p:xfrm>
        <a:graphic>
          <a:graphicData uri="http://schemas.openxmlformats.org/presentationml/2006/ole">
            <mc:AlternateContent xmlns:mc="http://schemas.openxmlformats.org/markup-compatibility/2006">
              <mc:Choice xmlns:v="urn:schemas-microsoft-com:vml" Requires="v">
                <p:oleObj spid="_x0000_s111645" name="公式" r:id="rId4" imgW="1117115" imgH="203112" progId="Equation.3">
                  <p:embed/>
                </p:oleObj>
              </mc:Choice>
              <mc:Fallback>
                <p:oleObj name="公式" r:id="rId4" imgW="1117115" imgH="203112"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1416050"/>
                        <a:ext cx="2160587"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19" name="Object 35"/>
          <p:cNvGraphicFramePr>
            <a:graphicFrameLocks noChangeAspect="1"/>
          </p:cNvGraphicFramePr>
          <p:nvPr/>
        </p:nvGraphicFramePr>
        <p:xfrm>
          <a:off x="2843213" y="3644900"/>
          <a:ext cx="2717800" cy="442913"/>
        </p:xfrm>
        <a:graphic>
          <a:graphicData uri="http://schemas.openxmlformats.org/presentationml/2006/ole">
            <mc:AlternateContent xmlns:mc="http://schemas.openxmlformats.org/markup-compatibility/2006">
              <mc:Choice xmlns:v="urn:schemas-microsoft-com:vml" Requires="v">
                <p:oleObj spid="_x0000_s111646" name="公式" r:id="rId6" imgW="1231366" imgH="203112" progId="Equation.3">
                  <p:embed/>
                </p:oleObj>
              </mc:Choice>
              <mc:Fallback>
                <p:oleObj name="公式" r:id="rId6" imgW="1231366" imgH="203112"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3644900"/>
                        <a:ext cx="27178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 name="Object 36"/>
          <p:cNvGraphicFramePr>
            <a:graphicFrameLocks noChangeAspect="1"/>
          </p:cNvGraphicFramePr>
          <p:nvPr/>
        </p:nvGraphicFramePr>
        <p:xfrm>
          <a:off x="1908175" y="4652963"/>
          <a:ext cx="4754563" cy="981075"/>
        </p:xfrm>
        <a:graphic>
          <a:graphicData uri="http://schemas.openxmlformats.org/presentationml/2006/ole">
            <mc:AlternateContent xmlns:mc="http://schemas.openxmlformats.org/markup-compatibility/2006">
              <mc:Choice xmlns:v="urn:schemas-microsoft-com:vml" Requires="v">
                <p:oleObj spid="_x0000_s111647" name="公式" r:id="rId8" imgW="2476500" imgH="508000" progId="Equation.3">
                  <p:embed/>
                </p:oleObj>
              </mc:Choice>
              <mc:Fallback>
                <p:oleObj name="公式" r:id="rId8" imgW="2476500" imgH="5080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4652963"/>
                        <a:ext cx="4754563"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p:transition>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112650" name="Group 23"/>
          <p:cNvGrpSpPr>
            <a:grpSpLocks/>
          </p:cNvGrpSpPr>
          <p:nvPr/>
        </p:nvGrpSpPr>
        <p:grpSpPr bwMode="auto">
          <a:xfrm>
            <a:off x="1836738" y="3932238"/>
            <a:ext cx="5729287" cy="1728787"/>
            <a:chOff x="5405" y="7568"/>
            <a:chExt cx="4851" cy="1582"/>
          </a:xfrm>
        </p:grpSpPr>
        <p:grpSp>
          <p:nvGrpSpPr>
            <p:cNvPr id="112663" name="Group 24"/>
            <p:cNvGrpSpPr>
              <a:grpSpLocks/>
            </p:cNvGrpSpPr>
            <p:nvPr/>
          </p:nvGrpSpPr>
          <p:grpSpPr bwMode="auto">
            <a:xfrm>
              <a:off x="5405" y="7568"/>
              <a:ext cx="4851" cy="1032"/>
              <a:chOff x="2952" y="1504"/>
              <a:chExt cx="4807" cy="1032"/>
            </a:xfrm>
          </p:grpSpPr>
          <p:sp>
            <p:nvSpPr>
              <p:cNvPr id="162841" name="Text Box 25"/>
              <p:cNvSpPr txBox="1">
                <a:spLocks noChangeArrowheads="1"/>
              </p:cNvSpPr>
              <p:nvPr/>
            </p:nvSpPr>
            <p:spPr bwMode="auto">
              <a:xfrm>
                <a:off x="3270" y="1840"/>
                <a:ext cx="506" cy="368"/>
              </a:xfrm>
              <a:prstGeom prst="rect">
                <a:avLst/>
              </a:prstGeom>
              <a:solidFill>
                <a:srgbClr val="FFFFFF"/>
              </a:solidFill>
              <a:ln w="9525">
                <a:noFill/>
                <a:miter lim="800000"/>
                <a:headEnd/>
                <a:tailEnd/>
              </a:ln>
              <a:effectLst/>
            </p:spPr>
            <p:txBody>
              <a:bodyPr/>
              <a:lstStyle/>
              <a:p>
                <a:pPr algn="just">
                  <a:defRPr/>
                </a:pPr>
                <a:r>
                  <a:rPr kumimoji="0" lang="zh-CN" altLang="en-US" sz="1000">
                    <a:effectLst>
                      <a:outerShdw blurRad="38100" dist="38100" dir="2700000" algn="tl">
                        <a:srgbClr val="C0C0C0"/>
                      </a:outerShdw>
                    </a:effectLst>
                    <a:latin typeface="宋体" pitchFamily="2" charset="-122"/>
                  </a:rPr>
                  <a:t>－</a:t>
                </a:r>
                <a:endParaRPr kumimoji="0" lang="zh-CN" altLang="en-US" sz="1800">
                  <a:effectLst>
                    <a:outerShdw blurRad="38100" dist="38100" dir="2700000" algn="tl">
                      <a:srgbClr val="C0C0C0"/>
                    </a:outerShdw>
                  </a:effectLst>
                  <a:latin typeface="Verdana" pitchFamily="34" charset="0"/>
                </a:endParaRPr>
              </a:p>
            </p:txBody>
          </p:sp>
          <p:sp>
            <p:nvSpPr>
              <p:cNvPr id="162842" name="Text Box 26"/>
              <p:cNvSpPr txBox="1">
                <a:spLocks noChangeArrowheads="1"/>
              </p:cNvSpPr>
              <p:nvPr/>
            </p:nvSpPr>
            <p:spPr bwMode="auto">
              <a:xfrm>
                <a:off x="4251" y="1627"/>
                <a:ext cx="1023" cy="420"/>
              </a:xfrm>
              <a:prstGeom prst="rect">
                <a:avLst/>
              </a:prstGeom>
              <a:solidFill>
                <a:srgbClr val="FFFFFF"/>
              </a:solidFill>
              <a:ln w="9525">
                <a:solidFill>
                  <a:srgbClr val="000000"/>
                </a:solidFill>
                <a:miter lim="800000"/>
                <a:headEnd/>
                <a:tailEnd/>
              </a:ln>
            </p:spPr>
            <p:txBody>
              <a:bodyPr/>
              <a:lstStyle/>
              <a:p>
                <a:pPr algn="just">
                  <a:defRPr/>
                </a:pPr>
                <a:r>
                  <a:rPr kumimoji="0" lang="en-US" altLang="zh-CN" sz="2000">
                    <a:effectLst>
                      <a:outerShdw blurRad="38100" dist="38100" dir="2700000" algn="tl">
                        <a:srgbClr val="C0C0C0"/>
                      </a:outerShdw>
                    </a:effectLst>
                  </a:rPr>
                  <a:t> </a:t>
                </a:r>
                <a:r>
                  <a:rPr kumimoji="0" lang="zh-CN" altLang="en-US" sz="2000">
                    <a:effectLst>
                      <a:outerShdw blurRad="38100" dist="38100" dir="2700000" algn="tl">
                        <a:srgbClr val="C0C0C0"/>
                      </a:outerShdw>
                    </a:effectLst>
                  </a:rPr>
                  <a:t>控制器</a:t>
                </a:r>
                <a:endParaRPr kumimoji="0" lang="zh-CN" altLang="en-US" sz="2000">
                  <a:effectLst>
                    <a:outerShdw blurRad="38100" dist="38100" dir="2700000" algn="tl">
                      <a:srgbClr val="C0C0C0"/>
                    </a:outerShdw>
                  </a:effectLst>
                  <a:latin typeface="Verdana" pitchFamily="34" charset="0"/>
                </a:endParaRPr>
              </a:p>
            </p:txBody>
          </p:sp>
          <p:sp>
            <p:nvSpPr>
              <p:cNvPr id="162843" name="Text Box 27"/>
              <p:cNvSpPr txBox="1">
                <a:spLocks noChangeArrowheads="1"/>
              </p:cNvSpPr>
              <p:nvPr/>
            </p:nvSpPr>
            <p:spPr bwMode="auto">
              <a:xfrm>
                <a:off x="5878" y="1643"/>
                <a:ext cx="1023" cy="420"/>
              </a:xfrm>
              <a:prstGeom prst="rect">
                <a:avLst/>
              </a:prstGeom>
              <a:solidFill>
                <a:srgbClr val="FFFFFF"/>
              </a:solidFill>
              <a:ln w="9525">
                <a:solidFill>
                  <a:srgbClr val="000000"/>
                </a:solidFill>
                <a:miter lim="800000"/>
                <a:headEnd/>
                <a:tailEnd/>
              </a:ln>
            </p:spPr>
            <p:txBody>
              <a:bodyPr/>
              <a:lstStyle/>
              <a:p>
                <a:pPr algn="just">
                  <a:defRPr/>
                </a:pPr>
                <a:r>
                  <a:rPr kumimoji="0" lang="zh-CN" altLang="en-US" sz="2000">
                    <a:effectLst>
                      <a:outerShdw blurRad="38100" dist="38100" dir="2700000" algn="tl">
                        <a:srgbClr val="C0C0C0"/>
                      </a:outerShdw>
                    </a:effectLst>
                  </a:rPr>
                  <a:t>控制对象</a:t>
                </a:r>
                <a:endParaRPr kumimoji="0" lang="zh-CN" altLang="en-US" sz="2000">
                  <a:effectLst>
                    <a:outerShdw blurRad="38100" dist="38100" dir="2700000" algn="tl">
                      <a:srgbClr val="C0C0C0"/>
                    </a:outerShdw>
                  </a:effectLst>
                  <a:latin typeface="Verdana" pitchFamily="34" charset="0"/>
                </a:endParaRPr>
              </a:p>
            </p:txBody>
          </p:sp>
          <p:sp>
            <p:nvSpPr>
              <p:cNvPr id="162844" name="AutoShape 28"/>
              <p:cNvSpPr>
                <a:spLocks noChangeArrowheads="1"/>
              </p:cNvSpPr>
              <p:nvPr/>
            </p:nvSpPr>
            <p:spPr bwMode="auto">
              <a:xfrm>
                <a:off x="3550" y="1707"/>
                <a:ext cx="226" cy="227"/>
              </a:xfrm>
              <a:prstGeom prst="flowChartSummingJunction">
                <a:avLst/>
              </a:prstGeom>
              <a:solidFill>
                <a:srgbClr val="FFFFFF"/>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62845" name="Line 29"/>
              <p:cNvSpPr>
                <a:spLocks noChangeShapeType="1"/>
              </p:cNvSpPr>
              <p:nvPr/>
            </p:nvSpPr>
            <p:spPr bwMode="auto">
              <a:xfrm>
                <a:off x="2952" y="1824"/>
                <a:ext cx="607"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62846" name="Line 30"/>
              <p:cNvSpPr>
                <a:spLocks noChangeShapeType="1"/>
              </p:cNvSpPr>
              <p:nvPr/>
            </p:nvSpPr>
            <p:spPr bwMode="auto">
              <a:xfrm>
                <a:off x="3776" y="1824"/>
                <a:ext cx="482"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62847" name="Line 31"/>
              <p:cNvSpPr>
                <a:spLocks noChangeShapeType="1"/>
              </p:cNvSpPr>
              <p:nvPr/>
            </p:nvSpPr>
            <p:spPr bwMode="auto">
              <a:xfrm>
                <a:off x="5260" y="1840"/>
                <a:ext cx="607"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62848" name="Line 32"/>
              <p:cNvSpPr>
                <a:spLocks noChangeShapeType="1"/>
              </p:cNvSpPr>
              <p:nvPr/>
            </p:nvSpPr>
            <p:spPr bwMode="auto">
              <a:xfrm>
                <a:off x="6912" y="1856"/>
                <a:ext cx="799"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62849" name="Line 33"/>
              <p:cNvSpPr>
                <a:spLocks noChangeShapeType="1"/>
              </p:cNvSpPr>
              <p:nvPr/>
            </p:nvSpPr>
            <p:spPr bwMode="auto">
              <a:xfrm>
                <a:off x="3657" y="1903"/>
                <a:ext cx="0" cy="622"/>
              </a:xfrm>
              <a:prstGeom prst="line">
                <a:avLst/>
              </a:prstGeom>
              <a:noFill/>
              <a:ln w="9525">
                <a:solidFill>
                  <a:srgbClr val="000000"/>
                </a:solidFill>
                <a:round/>
                <a:headEnd type="stealth" w="sm" len="med"/>
                <a:tailEnd type="non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62850" name="Line 34"/>
              <p:cNvSpPr>
                <a:spLocks noChangeShapeType="1"/>
              </p:cNvSpPr>
              <p:nvPr/>
            </p:nvSpPr>
            <p:spPr bwMode="auto">
              <a:xfrm>
                <a:off x="3657" y="2527"/>
                <a:ext cx="3583"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62851" name="Line 35"/>
              <p:cNvSpPr>
                <a:spLocks noChangeShapeType="1"/>
              </p:cNvSpPr>
              <p:nvPr/>
            </p:nvSpPr>
            <p:spPr bwMode="auto">
              <a:xfrm flipV="1">
                <a:off x="7264" y="1856"/>
                <a:ext cx="0" cy="68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12645" name="Object 36"/>
              <p:cNvGraphicFramePr>
                <a:graphicFrameLocks noChangeAspect="1"/>
              </p:cNvGraphicFramePr>
              <p:nvPr/>
            </p:nvGraphicFramePr>
            <p:xfrm>
              <a:off x="2967" y="1509"/>
              <a:ext cx="480" cy="315"/>
            </p:xfrm>
            <a:graphic>
              <a:graphicData uri="http://schemas.openxmlformats.org/presentationml/2006/ole">
                <mc:AlternateContent xmlns:mc="http://schemas.openxmlformats.org/markup-compatibility/2006">
                  <mc:Choice xmlns:v="urn:schemas-microsoft-com:vml" Requires="v">
                    <p:oleObj spid="_x0000_s112705" name="公式" r:id="rId4" imgW="368300" imgH="241300" progId="Equation.3">
                      <p:embed/>
                    </p:oleObj>
                  </mc:Choice>
                  <mc:Fallback>
                    <p:oleObj name="公式" r:id="rId4" imgW="368300" imgH="241300" progId="Equation.3">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7" y="1509"/>
                            <a:ext cx="480"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6" name="Object 37"/>
              <p:cNvGraphicFramePr>
                <a:graphicFrameLocks noChangeAspect="1"/>
              </p:cNvGraphicFramePr>
              <p:nvPr/>
            </p:nvGraphicFramePr>
            <p:xfrm>
              <a:off x="3733" y="1504"/>
              <a:ext cx="480" cy="315"/>
            </p:xfrm>
            <a:graphic>
              <a:graphicData uri="http://schemas.openxmlformats.org/presentationml/2006/ole">
                <mc:AlternateContent xmlns:mc="http://schemas.openxmlformats.org/markup-compatibility/2006">
                  <mc:Choice xmlns:v="urn:schemas-microsoft-com:vml" Requires="v">
                    <p:oleObj spid="_x0000_s112706" name="公式" r:id="rId6" imgW="368300" imgH="241300" progId="Equation.3">
                      <p:embed/>
                    </p:oleObj>
                  </mc:Choice>
                  <mc:Fallback>
                    <p:oleObj name="公式" r:id="rId6" imgW="368300" imgH="241300" progId="Equation.3">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 y="1504"/>
                            <a:ext cx="480"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7" name="Object 38"/>
              <p:cNvGraphicFramePr>
                <a:graphicFrameLocks noChangeAspect="1"/>
              </p:cNvGraphicFramePr>
              <p:nvPr/>
            </p:nvGraphicFramePr>
            <p:xfrm>
              <a:off x="5339" y="1536"/>
              <a:ext cx="495" cy="315"/>
            </p:xfrm>
            <a:graphic>
              <a:graphicData uri="http://schemas.openxmlformats.org/presentationml/2006/ole">
                <mc:AlternateContent xmlns:mc="http://schemas.openxmlformats.org/markup-compatibility/2006">
                  <mc:Choice xmlns:v="urn:schemas-microsoft-com:vml" Requires="v">
                    <p:oleObj spid="_x0000_s112707" name="公式" r:id="rId8" imgW="380835" imgH="241195" progId="Equation.3">
                      <p:embed/>
                    </p:oleObj>
                  </mc:Choice>
                  <mc:Fallback>
                    <p:oleObj name="公式" r:id="rId8" imgW="380835" imgH="241195" progId="Equation.3">
                      <p:embed/>
                      <p:pic>
                        <p:nvPicPr>
                          <p:cNvPr id="0" name="Picture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9" y="1536"/>
                            <a:ext cx="495"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8" name="Object 39"/>
              <p:cNvGraphicFramePr>
                <a:graphicFrameLocks noChangeAspect="1"/>
              </p:cNvGraphicFramePr>
              <p:nvPr/>
            </p:nvGraphicFramePr>
            <p:xfrm>
              <a:off x="7264" y="1536"/>
              <a:ext cx="495" cy="315"/>
            </p:xfrm>
            <a:graphic>
              <a:graphicData uri="http://schemas.openxmlformats.org/presentationml/2006/ole">
                <mc:AlternateContent xmlns:mc="http://schemas.openxmlformats.org/markup-compatibility/2006">
                  <mc:Choice xmlns:v="urn:schemas-microsoft-com:vml" Requires="v">
                    <p:oleObj spid="_x0000_s112708" name="公式" r:id="rId10" imgW="393529" imgH="241195" progId="Equation.3">
                      <p:embed/>
                    </p:oleObj>
                  </mc:Choice>
                  <mc:Fallback>
                    <p:oleObj name="公式" r:id="rId10" imgW="393529" imgH="241195" progId="Equation.3">
                      <p:embed/>
                      <p:pic>
                        <p:nvPicPr>
                          <p:cNvPr id="0"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64" y="1536"/>
                            <a:ext cx="495"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2856" name="Text Box 40"/>
            <p:cNvSpPr txBox="1">
              <a:spLocks noChangeArrowheads="1"/>
            </p:cNvSpPr>
            <p:nvPr/>
          </p:nvSpPr>
          <p:spPr bwMode="auto">
            <a:xfrm>
              <a:off x="7035" y="8700"/>
              <a:ext cx="1350" cy="450"/>
            </a:xfrm>
            <a:prstGeom prst="rect">
              <a:avLst/>
            </a:prstGeom>
            <a:solidFill>
              <a:srgbClr val="FFFFFF"/>
            </a:solidFill>
            <a:ln w="9525">
              <a:noFill/>
              <a:miter lim="800000"/>
              <a:headEnd/>
              <a:tailEnd/>
            </a:ln>
            <a:effectLst/>
          </p:spPr>
          <p:txBody>
            <a:bodyPr/>
            <a:lstStyle/>
            <a:p>
              <a:pPr algn="just">
                <a:defRPr/>
              </a:pPr>
              <a:r>
                <a:rPr kumimoji="0" lang="en-US" altLang="zh-CN" sz="2000">
                  <a:effectLst>
                    <a:outerShdw blurRad="38100" dist="38100" dir="2700000" algn="tl">
                      <a:srgbClr val="C0C0C0"/>
                    </a:outerShdw>
                  </a:effectLst>
                  <a:latin typeface="宋体" pitchFamily="2" charset="-122"/>
                </a:rPr>
                <a:t>  </a:t>
              </a:r>
              <a:r>
                <a:rPr kumimoji="0" lang="zh-CN" altLang="en-US" sz="2000">
                  <a:effectLst>
                    <a:outerShdw blurRad="38100" dist="38100" dir="2700000" algn="tl">
                      <a:srgbClr val="C0C0C0"/>
                    </a:outerShdw>
                  </a:effectLst>
                  <a:latin typeface="宋体" pitchFamily="2" charset="-122"/>
                </a:rPr>
                <a:t>图</a:t>
              </a:r>
              <a:r>
                <a:rPr kumimoji="0" lang="en-US" altLang="zh-CN" sz="2000">
                  <a:effectLst>
                    <a:outerShdw blurRad="38100" dist="38100" dir="2700000" algn="tl">
                      <a:srgbClr val="C0C0C0"/>
                    </a:outerShdw>
                  </a:effectLst>
                  <a:latin typeface="宋体" pitchFamily="2" charset="-122"/>
                </a:rPr>
                <a:t>6.12</a:t>
              </a:r>
              <a:endParaRPr kumimoji="0" lang="en-US" altLang="zh-CN" sz="2000">
                <a:effectLst>
                  <a:outerShdw blurRad="38100" dist="38100" dir="2700000" algn="tl">
                    <a:srgbClr val="C0C0C0"/>
                  </a:outerShdw>
                </a:effectLst>
                <a:latin typeface="Verdana" pitchFamily="34" charset="0"/>
              </a:endParaRPr>
            </a:p>
          </p:txBody>
        </p:sp>
      </p:grpSp>
      <p:grpSp>
        <p:nvGrpSpPr>
          <p:cNvPr id="112651" name="Group 41"/>
          <p:cNvGrpSpPr>
            <a:grpSpLocks/>
          </p:cNvGrpSpPr>
          <p:nvPr/>
        </p:nvGrpSpPr>
        <p:grpSpPr bwMode="auto">
          <a:xfrm>
            <a:off x="1763713" y="1484313"/>
            <a:ext cx="5513387" cy="1565275"/>
            <a:chOff x="5757" y="10952"/>
            <a:chExt cx="3828" cy="1513"/>
          </a:xfrm>
        </p:grpSpPr>
        <p:grpSp>
          <p:nvGrpSpPr>
            <p:cNvPr id="112653" name="Group 42"/>
            <p:cNvGrpSpPr>
              <a:grpSpLocks/>
            </p:cNvGrpSpPr>
            <p:nvPr/>
          </p:nvGrpSpPr>
          <p:grpSpPr bwMode="auto">
            <a:xfrm>
              <a:off x="5757" y="10952"/>
              <a:ext cx="3828" cy="939"/>
              <a:chOff x="6293" y="3237"/>
              <a:chExt cx="3828" cy="939"/>
            </a:xfrm>
          </p:grpSpPr>
          <p:sp>
            <p:nvSpPr>
              <p:cNvPr id="162859" name="Text Box 43"/>
              <p:cNvSpPr txBox="1">
                <a:spLocks noChangeArrowheads="1"/>
              </p:cNvSpPr>
              <p:nvPr/>
            </p:nvSpPr>
            <p:spPr bwMode="auto">
              <a:xfrm>
                <a:off x="6826" y="3344"/>
                <a:ext cx="863" cy="396"/>
              </a:xfrm>
              <a:prstGeom prst="rect">
                <a:avLst/>
              </a:prstGeom>
              <a:solidFill>
                <a:srgbClr val="FFFFFF"/>
              </a:solidFill>
              <a:ln w="9525">
                <a:solidFill>
                  <a:srgbClr val="000000"/>
                </a:solidFill>
                <a:miter lim="800000"/>
                <a:headEnd/>
                <a:tailEnd/>
              </a:ln>
            </p:spPr>
            <p:txBody>
              <a:bodyPr/>
              <a:lstStyle/>
              <a:p>
                <a:pPr algn="ctr">
                  <a:defRPr/>
                </a:pPr>
                <a:r>
                  <a:rPr kumimoji="0" lang="zh-CN" altLang="en-US" sz="2000">
                    <a:effectLst>
                      <a:outerShdw blurRad="38100" dist="38100" dir="2700000" algn="tl">
                        <a:srgbClr val="C0C0C0"/>
                      </a:outerShdw>
                    </a:effectLst>
                  </a:rPr>
                  <a:t>控制器</a:t>
                </a:r>
                <a:endParaRPr kumimoji="0" lang="zh-CN" altLang="en-US" sz="2000">
                  <a:effectLst>
                    <a:outerShdw blurRad="38100" dist="38100" dir="2700000" algn="tl">
                      <a:srgbClr val="C0C0C0"/>
                    </a:outerShdw>
                  </a:effectLst>
                  <a:latin typeface="Verdana" pitchFamily="34" charset="0"/>
                </a:endParaRPr>
              </a:p>
            </p:txBody>
          </p:sp>
          <p:sp>
            <p:nvSpPr>
              <p:cNvPr id="162860" name="Text Box 44"/>
              <p:cNvSpPr txBox="1">
                <a:spLocks noChangeArrowheads="1"/>
              </p:cNvSpPr>
              <p:nvPr/>
            </p:nvSpPr>
            <p:spPr bwMode="auto">
              <a:xfrm>
                <a:off x="8281" y="3344"/>
                <a:ext cx="1046" cy="431"/>
              </a:xfrm>
              <a:prstGeom prst="rect">
                <a:avLst/>
              </a:prstGeom>
              <a:solidFill>
                <a:srgbClr val="FFFFFF"/>
              </a:solidFill>
              <a:ln w="9525">
                <a:solidFill>
                  <a:srgbClr val="000000"/>
                </a:solidFill>
                <a:miter lim="800000"/>
                <a:headEnd/>
                <a:tailEnd/>
              </a:ln>
            </p:spPr>
            <p:txBody>
              <a:bodyPr/>
              <a:lstStyle/>
              <a:p>
                <a:pPr algn="ctr">
                  <a:defRPr/>
                </a:pPr>
                <a:r>
                  <a:rPr kumimoji="0" lang="zh-CN" altLang="en-US" sz="2000">
                    <a:effectLst>
                      <a:outerShdw blurRad="38100" dist="38100" dir="2700000" algn="tl">
                        <a:srgbClr val="C0C0C0"/>
                      </a:outerShdw>
                    </a:effectLst>
                  </a:rPr>
                  <a:t>控制对象</a:t>
                </a:r>
                <a:endParaRPr kumimoji="0" lang="zh-CN" altLang="en-US" sz="2000">
                  <a:effectLst>
                    <a:outerShdw blurRad="38100" dist="38100" dir="2700000" algn="tl">
                      <a:srgbClr val="C0C0C0"/>
                    </a:outerShdw>
                  </a:effectLst>
                  <a:latin typeface="Verdana" pitchFamily="34" charset="0"/>
                </a:endParaRPr>
              </a:p>
            </p:txBody>
          </p:sp>
          <p:sp>
            <p:nvSpPr>
              <p:cNvPr id="162861" name="Line 45"/>
              <p:cNvSpPr>
                <a:spLocks noChangeShapeType="1"/>
              </p:cNvSpPr>
              <p:nvPr/>
            </p:nvSpPr>
            <p:spPr bwMode="auto">
              <a:xfrm>
                <a:off x="6293" y="3548"/>
                <a:ext cx="539"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62862" name="Line 46"/>
              <p:cNvSpPr>
                <a:spLocks noChangeShapeType="1"/>
              </p:cNvSpPr>
              <p:nvPr/>
            </p:nvSpPr>
            <p:spPr bwMode="auto">
              <a:xfrm>
                <a:off x="7699" y="3562"/>
                <a:ext cx="594"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62863" name="Line 47"/>
              <p:cNvSpPr>
                <a:spLocks noChangeShapeType="1"/>
              </p:cNvSpPr>
              <p:nvPr/>
            </p:nvSpPr>
            <p:spPr bwMode="auto">
              <a:xfrm>
                <a:off x="9338" y="3552"/>
                <a:ext cx="783"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62864" name="Line 48"/>
              <p:cNvSpPr>
                <a:spLocks noChangeShapeType="1"/>
              </p:cNvSpPr>
              <p:nvPr/>
            </p:nvSpPr>
            <p:spPr bwMode="auto">
              <a:xfrm>
                <a:off x="7236" y="3708"/>
                <a:ext cx="0" cy="468"/>
              </a:xfrm>
              <a:prstGeom prst="line">
                <a:avLst/>
              </a:prstGeom>
              <a:noFill/>
              <a:ln w="9525">
                <a:solidFill>
                  <a:srgbClr val="000000"/>
                </a:solidFill>
                <a:round/>
                <a:headEnd type="stealth" w="sm" len="med"/>
                <a:tailEnd/>
              </a:ln>
            </p:spPr>
            <p:txBody>
              <a:bodyPr/>
              <a:lstStyle/>
              <a:p>
                <a:pPr>
                  <a:defRPr/>
                </a:pPr>
                <a:endParaRPr lang="zh-CN" altLang="en-US">
                  <a:effectLst>
                    <a:outerShdw blurRad="38100" dist="38100" dir="2700000" algn="tl">
                      <a:srgbClr val="000000">
                        <a:alpha val="43137"/>
                      </a:srgbClr>
                    </a:outerShdw>
                  </a:effectLst>
                </a:endParaRPr>
              </a:p>
            </p:txBody>
          </p:sp>
          <p:sp>
            <p:nvSpPr>
              <p:cNvPr id="162865" name="Line 49"/>
              <p:cNvSpPr>
                <a:spLocks noChangeShapeType="1"/>
              </p:cNvSpPr>
              <p:nvPr/>
            </p:nvSpPr>
            <p:spPr bwMode="auto">
              <a:xfrm>
                <a:off x="7251" y="4176"/>
                <a:ext cx="2445"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62866" name="Line 50"/>
              <p:cNvSpPr>
                <a:spLocks noChangeShapeType="1"/>
              </p:cNvSpPr>
              <p:nvPr/>
            </p:nvSpPr>
            <p:spPr bwMode="auto">
              <a:xfrm flipV="1">
                <a:off x="9694" y="3568"/>
                <a:ext cx="0" cy="595"/>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12642" name="Object 51"/>
              <p:cNvGraphicFramePr>
                <a:graphicFrameLocks noChangeAspect="1"/>
              </p:cNvGraphicFramePr>
              <p:nvPr/>
            </p:nvGraphicFramePr>
            <p:xfrm>
              <a:off x="6362" y="3237"/>
              <a:ext cx="470" cy="315"/>
            </p:xfrm>
            <a:graphic>
              <a:graphicData uri="http://schemas.openxmlformats.org/presentationml/2006/ole">
                <mc:AlternateContent xmlns:mc="http://schemas.openxmlformats.org/markup-compatibility/2006">
                  <mc:Choice xmlns:v="urn:schemas-microsoft-com:vml" Requires="v">
                    <p:oleObj spid="_x0000_s112709" name="公式" r:id="rId12" imgW="368300" imgH="241300" progId="Equation.3">
                      <p:embed/>
                    </p:oleObj>
                  </mc:Choice>
                  <mc:Fallback>
                    <p:oleObj name="公式" r:id="rId12" imgW="368300" imgH="241300" progId="Equation.3">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 y="3237"/>
                            <a:ext cx="470"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3" name="Object 52"/>
              <p:cNvGraphicFramePr>
                <a:graphicFrameLocks noChangeAspect="1"/>
              </p:cNvGraphicFramePr>
              <p:nvPr/>
            </p:nvGraphicFramePr>
            <p:xfrm>
              <a:off x="7721" y="3248"/>
              <a:ext cx="485" cy="315"/>
            </p:xfrm>
            <a:graphic>
              <a:graphicData uri="http://schemas.openxmlformats.org/presentationml/2006/ole">
                <mc:AlternateContent xmlns:mc="http://schemas.openxmlformats.org/markup-compatibility/2006">
                  <mc:Choice xmlns:v="urn:schemas-microsoft-com:vml" Requires="v">
                    <p:oleObj spid="_x0000_s112710" name="公式" r:id="rId13" imgW="380835" imgH="241195" progId="Equation.3">
                      <p:embed/>
                    </p:oleObj>
                  </mc:Choice>
                  <mc:Fallback>
                    <p:oleObj name="公式" r:id="rId13" imgW="380835" imgH="241195" progId="Equation.3">
                      <p:embed/>
                      <p:pic>
                        <p:nvPicPr>
                          <p:cNvPr id="0" name="Picture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1" y="3248"/>
                            <a:ext cx="485"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4" name="Object 53"/>
              <p:cNvGraphicFramePr>
                <a:graphicFrameLocks noChangeAspect="1"/>
              </p:cNvGraphicFramePr>
              <p:nvPr/>
            </p:nvGraphicFramePr>
            <p:xfrm>
              <a:off x="9424" y="3248"/>
              <a:ext cx="485" cy="315"/>
            </p:xfrm>
            <a:graphic>
              <a:graphicData uri="http://schemas.openxmlformats.org/presentationml/2006/ole">
                <mc:AlternateContent xmlns:mc="http://schemas.openxmlformats.org/markup-compatibility/2006">
                  <mc:Choice xmlns:v="urn:schemas-microsoft-com:vml" Requires="v">
                    <p:oleObj spid="_x0000_s112711" name="公式" r:id="rId14" imgW="393529" imgH="241195" progId="Equation.3">
                      <p:embed/>
                    </p:oleObj>
                  </mc:Choice>
                  <mc:Fallback>
                    <p:oleObj name="公式" r:id="rId14" imgW="393529" imgH="241195" progId="Equation.3">
                      <p:embed/>
                      <p:pic>
                        <p:nvPicPr>
                          <p:cNvPr id="0"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24" y="3248"/>
                            <a:ext cx="485"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2870" name="Text Box 54"/>
            <p:cNvSpPr txBox="1">
              <a:spLocks noChangeArrowheads="1"/>
            </p:cNvSpPr>
            <p:nvPr/>
          </p:nvSpPr>
          <p:spPr bwMode="auto">
            <a:xfrm>
              <a:off x="7335" y="12015"/>
              <a:ext cx="1110" cy="450"/>
            </a:xfrm>
            <a:prstGeom prst="rect">
              <a:avLst/>
            </a:prstGeom>
            <a:solidFill>
              <a:srgbClr val="FFFFFF"/>
            </a:solidFill>
            <a:ln w="9525">
              <a:noFill/>
              <a:miter lim="800000"/>
              <a:headEnd/>
              <a:tailEnd/>
            </a:ln>
            <a:effectLst/>
          </p:spPr>
          <p:txBody>
            <a:bodyPr/>
            <a:lstStyle/>
            <a:p>
              <a:pPr algn="just">
                <a:defRPr/>
              </a:pPr>
              <a:r>
                <a:rPr kumimoji="0" lang="zh-CN" altLang="en-US" sz="2000">
                  <a:effectLst>
                    <a:outerShdw blurRad="38100" dist="38100" dir="2700000" algn="tl">
                      <a:srgbClr val="C0C0C0"/>
                    </a:outerShdw>
                  </a:effectLst>
                  <a:latin typeface="宋体" pitchFamily="2" charset="-122"/>
                </a:rPr>
                <a:t>图 </a:t>
              </a:r>
              <a:r>
                <a:rPr kumimoji="0" lang="en-US" altLang="zh-CN" sz="2000">
                  <a:effectLst>
                    <a:outerShdw blurRad="38100" dist="38100" dir="2700000" algn="tl">
                      <a:srgbClr val="C0C0C0"/>
                    </a:outerShdw>
                  </a:effectLst>
                  <a:latin typeface="宋体" pitchFamily="2" charset="-122"/>
                </a:rPr>
                <a:t>6.11</a:t>
              </a:r>
              <a:endParaRPr kumimoji="0" lang="en-US" altLang="zh-CN" sz="2000">
                <a:effectLst>
                  <a:outerShdw blurRad="38100" dist="38100" dir="2700000" algn="tl">
                    <a:srgbClr val="C0C0C0"/>
                  </a:outerShdw>
                </a:effectLst>
                <a:latin typeface="Verdana" pitchFamily="34" charset="0"/>
              </a:endParaRPr>
            </a:p>
          </p:txBody>
        </p:sp>
      </p:grpSp>
      <p:sp>
        <p:nvSpPr>
          <p:cNvPr id="162871" name="AutoShape 55"/>
          <p:cNvSpPr>
            <a:spLocks noChangeArrowheads="1"/>
          </p:cNvSpPr>
          <p:nvPr/>
        </p:nvSpPr>
        <p:spPr bwMode="auto">
          <a:xfrm rot="5400000">
            <a:off x="4333875" y="3279775"/>
            <a:ext cx="752475" cy="384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9999"/>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push/>
  </p:transition>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1835150" y="2636838"/>
            <a:ext cx="5616575" cy="1189037"/>
          </a:xfrm>
          <a:prstGeom prst="rect">
            <a:avLst/>
          </a:prstGeom>
          <a:noFill/>
          <a:ln w="9525">
            <a:noFill/>
            <a:miter lim="800000"/>
            <a:headEnd/>
            <a:tailEnd/>
          </a:ln>
          <a:effectLst/>
        </p:spPr>
        <p:txBody>
          <a:bodyPr>
            <a:spAutoFit/>
          </a:bodyPr>
          <a:lstStyle/>
          <a:p>
            <a:pPr algn="ctr">
              <a:defRPr/>
            </a:pPr>
            <a:r>
              <a:rPr kumimoji="0" lang="en-US" altLang="zh-CN" sz="7200">
                <a:solidFill>
                  <a:srgbClr val="0033CC"/>
                </a:solidFill>
                <a:effectLst>
                  <a:outerShdw blurRad="38100" dist="38100" dir="2700000" algn="tl">
                    <a:srgbClr val="C0C0C0"/>
                  </a:outerShdw>
                </a:effectLst>
                <a:ea typeface="隶书" pitchFamily="49" charset="-122"/>
              </a:rPr>
              <a:t>·</a:t>
            </a:r>
            <a:r>
              <a:rPr kumimoji="0" lang="zh-CN" altLang="en-US" sz="7200">
                <a:solidFill>
                  <a:srgbClr val="0033CC"/>
                </a:solidFill>
                <a:effectLst>
                  <a:outerShdw blurRad="38100" dist="38100" dir="2700000" algn="tl">
                    <a:srgbClr val="C0C0C0"/>
                  </a:outerShdw>
                </a:effectLst>
                <a:ea typeface="隶书" pitchFamily="49" charset="-122"/>
              </a:rPr>
              <a:t>本章结束</a:t>
            </a:r>
            <a:r>
              <a:rPr kumimoji="0" lang="en-US" altLang="zh-CN" sz="7200">
                <a:solidFill>
                  <a:srgbClr val="0033CC"/>
                </a:solidFill>
                <a:effectLst>
                  <a:outerShdw blurRad="38100" dist="38100" dir="2700000" algn="tl">
                    <a:srgbClr val="C0C0C0"/>
                  </a:outerShdw>
                </a:effectLst>
                <a:ea typeface="隶书" pitchFamily="49" charset="-122"/>
              </a:rPr>
              <a:t>·</a:t>
            </a:r>
          </a:p>
        </p:txBody>
      </p:sp>
    </p:spTree>
  </p:cSld>
  <p:clrMapOvr>
    <a:masterClrMapping/>
  </p:clrMapOvr>
  <p:transition>
    <p:split orient="vert" dir="in"/>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8931" name="Text Box 19"/>
          <p:cNvSpPr txBox="1">
            <a:spLocks noChangeArrowheads="1"/>
          </p:cNvSpPr>
          <p:nvPr/>
        </p:nvSpPr>
        <p:spPr bwMode="auto">
          <a:xfrm>
            <a:off x="1042988" y="1412875"/>
            <a:ext cx="527685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令                            ，（</a:t>
            </a:r>
            <a:r>
              <a:rPr lang="en-US" altLang="zh-CN" sz="2000">
                <a:effectLst>
                  <a:outerShdw blurRad="38100" dist="38100" dir="2700000" algn="tl">
                    <a:srgbClr val="C0C0C0"/>
                  </a:outerShdw>
                </a:effectLst>
              </a:rPr>
              <a:t>4</a:t>
            </a:r>
            <a:r>
              <a:rPr lang="zh-CN" altLang="en-US" sz="2000">
                <a:effectLst>
                  <a:outerShdw blurRad="38100" dist="38100" dir="2700000" algn="tl">
                    <a:srgbClr val="C0C0C0"/>
                  </a:outerShdw>
                </a:effectLst>
              </a:rPr>
              <a:t>）式化为：</a:t>
            </a:r>
          </a:p>
        </p:txBody>
      </p:sp>
      <p:graphicFrame>
        <p:nvGraphicFramePr>
          <p:cNvPr id="8194" name="Object 20"/>
          <p:cNvGraphicFramePr>
            <a:graphicFrameLocks noChangeAspect="1"/>
          </p:cNvGraphicFramePr>
          <p:nvPr/>
        </p:nvGraphicFramePr>
        <p:xfrm>
          <a:off x="1562100" y="1966913"/>
          <a:ext cx="2738438" cy="361950"/>
        </p:xfrm>
        <a:graphic>
          <a:graphicData uri="http://schemas.openxmlformats.org/presentationml/2006/ole">
            <mc:AlternateContent xmlns:mc="http://schemas.openxmlformats.org/markup-compatibility/2006">
              <mc:Choice xmlns:v="urn:schemas-microsoft-com:vml" Requires="v">
                <p:oleObj spid="_x0000_s8239" name="公式" r:id="rId4" imgW="28025280" imgH="3736800" progId="Equation.3">
                  <p:embed/>
                </p:oleObj>
              </mc:Choice>
              <mc:Fallback>
                <p:oleObj name="公式" r:id="rId4" imgW="28025280" imgH="3736800"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1966913"/>
                        <a:ext cx="2738438" cy="3619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8933" name="Text Box 21"/>
          <p:cNvSpPr txBox="1">
            <a:spLocks noChangeArrowheads="1"/>
          </p:cNvSpPr>
          <p:nvPr/>
        </p:nvSpPr>
        <p:spPr bwMode="auto">
          <a:xfrm>
            <a:off x="5992813" y="1943100"/>
            <a:ext cx="114617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5</a:t>
            </a:r>
            <a:r>
              <a:rPr lang="zh-CN" altLang="en-US" sz="2000">
                <a:effectLst>
                  <a:outerShdw blurRad="38100" dist="38100" dir="2700000" algn="tl">
                    <a:srgbClr val="C0C0C0"/>
                  </a:outerShdw>
                </a:effectLst>
              </a:rPr>
              <a:t>）</a:t>
            </a:r>
          </a:p>
        </p:txBody>
      </p:sp>
      <p:graphicFrame>
        <p:nvGraphicFramePr>
          <p:cNvPr id="8195" name="Object 22"/>
          <p:cNvGraphicFramePr>
            <a:graphicFrameLocks noChangeAspect="1"/>
          </p:cNvGraphicFramePr>
          <p:nvPr/>
        </p:nvGraphicFramePr>
        <p:xfrm>
          <a:off x="1468438" y="1460500"/>
          <a:ext cx="1406525" cy="292100"/>
        </p:xfrm>
        <a:graphic>
          <a:graphicData uri="http://schemas.openxmlformats.org/presentationml/2006/ole">
            <mc:AlternateContent xmlns:mc="http://schemas.openxmlformats.org/markup-compatibility/2006">
              <mc:Choice xmlns:v="urn:schemas-microsoft-com:vml" Requires="v">
                <p:oleObj spid="_x0000_s8240" name="公式" r:id="rId6" imgW="15644160" imgH="3268800" progId="Equation.3">
                  <p:embed/>
                </p:oleObj>
              </mc:Choice>
              <mc:Fallback>
                <p:oleObj name="公式" r:id="rId6" imgW="15644160" imgH="3268800"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8438" y="1460500"/>
                        <a:ext cx="1406525" cy="2921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8935" name="Text Box 23"/>
          <p:cNvSpPr txBox="1">
            <a:spLocks noChangeArrowheads="1"/>
          </p:cNvSpPr>
          <p:nvPr/>
        </p:nvSpPr>
        <p:spPr bwMode="auto">
          <a:xfrm>
            <a:off x="1116013" y="2551113"/>
            <a:ext cx="120650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其中</a:t>
            </a:r>
          </a:p>
        </p:txBody>
      </p:sp>
      <p:graphicFrame>
        <p:nvGraphicFramePr>
          <p:cNvPr id="8196" name="Object 24"/>
          <p:cNvGraphicFramePr>
            <a:graphicFrameLocks noChangeAspect="1"/>
          </p:cNvGraphicFramePr>
          <p:nvPr/>
        </p:nvGraphicFramePr>
        <p:xfrm>
          <a:off x="1878013" y="2500313"/>
          <a:ext cx="2854325" cy="592137"/>
        </p:xfrm>
        <a:graphic>
          <a:graphicData uri="http://schemas.openxmlformats.org/presentationml/2006/ole">
            <mc:AlternateContent xmlns:mc="http://schemas.openxmlformats.org/markup-compatibility/2006">
              <mc:Choice xmlns:v="urn:schemas-microsoft-com:vml" Requires="v">
                <p:oleObj spid="_x0000_s8241" name="公式" r:id="rId8" imgW="29193120" imgH="6076800" progId="Equation.3">
                  <p:embed/>
                </p:oleObj>
              </mc:Choice>
              <mc:Fallback>
                <p:oleObj name="公式" r:id="rId8" imgW="29193120" imgH="6076800" progId="Equation.3">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8013" y="2500313"/>
                        <a:ext cx="2854325" cy="5921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8937" name="Text Box 25"/>
          <p:cNvSpPr txBox="1">
            <a:spLocks noChangeArrowheads="1"/>
          </p:cNvSpPr>
          <p:nvPr/>
        </p:nvSpPr>
        <p:spPr bwMode="auto">
          <a:xfrm>
            <a:off x="5992813" y="2476500"/>
            <a:ext cx="148113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6</a:t>
            </a:r>
            <a:r>
              <a:rPr lang="zh-CN" altLang="en-US" sz="2000">
                <a:effectLst>
                  <a:outerShdw blurRad="38100" dist="38100" dir="2700000" algn="tl">
                    <a:srgbClr val="C0C0C0"/>
                  </a:outerShdw>
                </a:effectLst>
              </a:rPr>
              <a:t>）</a:t>
            </a:r>
          </a:p>
        </p:txBody>
      </p:sp>
      <p:sp>
        <p:nvSpPr>
          <p:cNvPr id="38938" name="Text Box 26"/>
          <p:cNvSpPr txBox="1">
            <a:spLocks noChangeArrowheads="1"/>
          </p:cNvSpPr>
          <p:nvPr/>
        </p:nvSpPr>
        <p:spPr bwMode="auto">
          <a:xfrm>
            <a:off x="1176338" y="3352800"/>
            <a:ext cx="566420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式（</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）中，输出方程的离散形式为：</a:t>
            </a:r>
          </a:p>
        </p:txBody>
      </p:sp>
      <p:graphicFrame>
        <p:nvGraphicFramePr>
          <p:cNvPr id="8197" name="Object 27"/>
          <p:cNvGraphicFramePr>
            <a:graphicFrameLocks noChangeAspect="1"/>
          </p:cNvGraphicFramePr>
          <p:nvPr/>
        </p:nvGraphicFramePr>
        <p:xfrm>
          <a:off x="2554288" y="3789363"/>
          <a:ext cx="1506537" cy="361950"/>
        </p:xfrm>
        <a:graphic>
          <a:graphicData uri="http://schemas.openxmlformats.org/presentationml/2006/ole">
            <mc:AlternateContent xmlns:mc="http://schemas.openxmlformats.org/markup-compatibility/2006">
              <mc:Choice xmlns:v="urn:schemas-microsoft-com:vml" Requires="v">
                <p:oleObj spid="_x0000_s8242" name="公式" r:id="rId10" imgW="15410520" imgH="3736800" progId="Equation.3">
                  <p:embed/>
                </p:oleObj>
              </mc:Choice>
              <mc:Fallback>
                <p:oleObj name="公式" r:id="rId10" imgW="15410520" imgH="3736800" progId="Equation.3">
                  <p:embed/>
                  <p:pic>
                    <p:nvPicPr>
                      <p:cNvPr id="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4288" y="3789363"/>
                        <a:ext cx="1506537" cy="3619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8940" name="Text Box 28"/>
          <p:cNvSpPr txBox="1">
            <a:spLocks noChangeArrowheads="1"/>
          </p:cNvSpPr>
          <p:nvPr/>
        </p:nvSpPr>
        <p:spPr bwMode="auto">
          <a:xfrm>
            <a:off x="6064250" y="3689350"/>
            <a:ext cx="138747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7</a:t>
            </a:r>
            <a:r>
              <a:rPr lang="zh-CN" altLang="en-US" sz="2000">
                <a:effectLst>
                  <a:outerShdw blurRad="38100" dist="38100" dir="2700000" algn="tl">
                    <a:srgbClr val="C0C0C0"/>
                  </a:outerShdw>
                </a:effectLst>
              </a:rPr>
              <a:t>）</a:t>
            </a:r>
          </a:p>
        </p:txBody>
      </p:sp>
      <p:sp>
        <p:nvSpPr>
          <p:cNvPr id="38941" name="Text Box 29"/>
          <p:cNvSpPr txBox="1">
            <a:spLocks noChangeArrowheads="1"/>
          </p:cNvSpPr>
          <p:nvPr/>
        </p:nvSpPr>
        <p:spPr bwMode="auto">
          <a:xfrm>
            <a:off x="1258888" y="4221163"/>
            <a:ext cx="522922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故连续模型等效离散状态方程是：</a:t>
            </a:r>
          </a:p>
        </p:txBody>
      </p:sp>
      <p:graphicFrame>
        <p:nvGraphicFramePr>
          <p:cNvPr id="8198" name="Object 30"/>
          <p:cNvGraphicFramePr>
            <a:graphicFrameLocks noChangeAspect="1"/>
          </p:cNvGraphicFramePr>
          <p:nvPr/>
        </p:nvGraphicFramePr>
        <p:xfrm>
          <a:off x="2265363" y="4833938"/>
          <a:ext cx="2854325" cy="820737"/>
        </p:xfrm>
        <a:graphic>
          <a:graphicData uri="http://schemas.openxmlformats.org/presentationml/2006/ole">
            <mc:AlternateContent xmlns:mc="http://schemas.openxmlformats.org/markup-compatibility/2006">
              <mc:Choice xmlns:v="urn:schemas-microsoft-com:vml" Requires="v">
                <p:oleObj spid="_x0000_s8243" name="公式" r:id="rId12" imgW="29193120" imgH="8416800" progId="Equation.3">
                  <p:embed/>
                </p:oleObj>
              </mc:Choice>
              <mc:Fallback>
                <p:oleObj name="公式" r:id="rId12" imgW="29193120" imgH="8416800" progId="Equation.3">
                  <p:embed/>
                  <p:pic>
                    <p:nvPicPr>
                      <p:cNvPr id="0"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5363" y="4833938"/>
                        <a:ext cx="2854325" cy="8207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8943" name="Text Box 31"/>
          <p:cNvSpPr txBox="1">
            <a:spLocks noChangeArrowheads="1"/>
          </p:cNvSpPr>
          <p:nvPr/>
        </p:nvSpPr>
        <p:spPr bwMode="auto">
          <a:xfrm>
            <a:off x="6059488" y="4924425"/>
            <a:ext cx="127952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8</a:t>
            </a:r>
            <a:r>
              <a:rPr lang="zh-CN" altLang="en-US" sz="2000">
                <a:effectLst>
                  <a:outerShdw blurRad="38100" dist="38100" dir="2700000" algn="tl">
                    <a:srgbClr val="C0C0C0"/>
                  </a:outerShdw>
                </a:effectLst>
              </a:rPr>
              <a:t>）</a:t>
            </a:r>
          </a:p>
        </p:txBody>
      </p:sp>
    </p:spTree>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9954" name="Text Box 18"/>
          <p:cNvSpPr txBox="1">
            <a:spLocks noChangeArrowheads="1"/>
          </p:cNvSpPr>
          <p:nvPr/>
        </p:nvSpPr>
        <p:spPr bwMode="auto">
          <a:xfrm>
            <a:off x="827088" y="549275"/>
            <a:ext cx="4325937"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FF0000"/>
                </a:solidFill>
                <a:effectLst>
                  <a:outerShdw blurRad="38100" dist="38100" dir="2700000" algn="tl">
                    <a:srgbClr val="C0C0C0"/>
                  </a:outerShdw>
                </a:effectLst>
              </a:rPr>
              <a:t>矩阵指数及其积分的计算</a:t>
            </a:r>
          </a:p>
        </p:txBody>
      </p:sp>
      <p:graphicFrame>
        <p:nvGraphicFramePr>
          <p:cNvPr id="9218" name="Object 19"/>
          <p:cNvGraphicFramePr>
            <a:graphicFrameLocks noChangeAspect="1"/>
          </p:cNvGraphicFramePr>
          <p:nvPr/>
        </p:nvGraphicFramePr>
        <p:xfrm>
          <a:off x="1403350" y="1341438"/>
          <a:ext cx="3816350" cy="793750"/>
        </p:xfrm>
        <a:graphic>
          <a:graphicData uri="http://schemas.openxmlformats.org/presentationml/2006/ole">
            <mc:AlternateContent xmlns:mc="http://schemas.openxmlformats.org/markup-compatibility/2006">
              <mc:Choice xmlns:v="urn:schemas-microsoft-com:vml" Requires="v">
                <p:oleObj spid="_x0000_s9254" name="公式" r:id="rId4" imgW="29193120" imgH="6076800" progId="Equation.3">
                  <p:embed/>
                </p:oleObj>
              </mc:Choice>
              <mc:Fallback>
                <p:oleObj name="公式" r:id="rId4" imgW="29193120" imgH="607680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341438"/>
                        <a:ext cx="3816350"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6" name="Text Box 20"/>
          <p:cNvSpPr txBox="1">
            <a:spLocks noChangeArrowheads="1"/>
          </p:cNvSpPr>
          <p:nvPr/>
        </p:nvSpPr>
        <p:spPr bwMode="auto">
          <a:xfrm>
            <a:off x="925513" y="2341563"/>
            <a:ext cx="2632075"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00FF"/>
                </a:solidFill>
                <a:effectLst>
                  <a:outerShdw blurRad="38100" dist="38100" dir="2700000" algn="tl">
                    <a:srgbClr val="C0C0C0"/>
                  </a:outerShdw>
                </a:effectLst>
              </a:rPr>
              <a:t>拉氏变换法</a:t>
            </a:r>
          </a:p>
        </p:txBody>
      </p:sp>
      <p:sp>
        <p:nvSpPr>
          <p:cNvPr id="39957" name="Text Box 21"/>
          <p:cNvSpPr txBox="1">
            <a:spLocks noChangeArrowheads="1"/>
          </p:cNvSpPr>
          <p:nvPr/>
        </p:nvSpPr>
        <p:spPr bwMode="auto">
          <a:xfrm>
            <a:off x="1001713" y="2890838"/>
            <a:ext cx="2025650" cy="396875"/>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2000">
                <a:effectLst>
                  <a:outerShdw blurRad="38100" dist="38100" dir="2700000" algn="tl">
                    <a:srgbClr val="C0C0C0"/>
                  </a:outerShdw>
                </a:effectLst>
              </a:rPr>
              <a:t>可以证明：</a:t>
            </a:r>
          </a:p>
        </p:txBody>
      </p:sp>
      <p:pic>
        <p:nvPicPr>
          <p:cNvPr id="9226" name="Picture 22"/>
          <p:cNvPicPr>
            <a:picLocks noChangeAspect="1" noChangeArrowheads="1"/>
          </p:cNvPicPr>
          <p:nvPr/>
        </p:nvPicPr>
        <p:blipFill>
          <a:blip r:embed="rId6" cstate="print"/>
          <a:srcRect/>
          <a:stretch>
            <a:fillRect/>
          </a:stretch>
        </p:blipFill>
        <p:spPr bwMode="auto">
          <a:xfrm>
            <a:off x="2830513" y="2916238"/>
            <a:ext cx="2209800" cy="457200"/>
          </a:xfrm>
          <a:prstGeom prst="rect">
            <a:avLst/>
          </a:prstGeom>
          <a:noFill/>
          <a:ln w="12700" cap="sq">
            <a:noFill/>
            <a:miter lim="800000"/>
            <a:headEnd type="none" w="sm" len="sm"/>
            <a:tailEnd type="none" w="sm" len="sm"/>
          </a:ln>
        </p:spPr>
      </p:pic>
      <p:sp>
        <p:nvSpPr>
          <p:cNvPr id="39959" name="Text Box 23"/>
          <p:cNvSpPr txBox="1">
            <a:spLocks noChangeArrowheads="1"/>
          </p:cNvSpPr>
          <p:nvPr/>
        </p:nvSpPr>
        <p:spPr bwMode="auto">
          <a:xfrm>
            <a:off x="985838" y="3143250"/>
            <a:ext cx="4083050" cy="2530475"/>
          </a:xfrm>
          <a:prstGeom prst="rect">
            <a:avLst/>
          </a:prstGeom>
          <a:noFill/>
          <a:ln w="12700" cap="sq">
            <a:noFill/>
            <a:miter lim="800000"/>
            <a:headEnd type="none" w="sm" len="sm"/>
            <a:tailEnd type="none" w="sm" len="sm"/>
          </a:ln>
          <a:effectLst/>
        </p:spPr>
        <p:txBody>
          <a:bodyPr wrap="none">
            <a:spAutoFit/>
          </a:bodyPr>
          <a:lstStyle/>
          <a:p>
            <a:pPr eaLnBrk="0" hangingPunct="0">
              <a:lnSpc>
                <a:spcPct val="200000"/>
              </a:lnSpc>
              <a:defRPr/>
            </a:pPr>
            <a:r>
              <a:rPr kumimoji="0" lang="zh-CN" altLang="en-US" sz="2000">
                <a:effectLst>
                  <a:outerShdw blurRad="38100" dist="38100" dir="2700000" algn="tl">
                    <a:srgbClr val="C0C0C0"/>
                  </a:outerShdw>
                </a:effectLst>
              </a:rPr>
              <a:t>因此，求</a:t>
            </a:r>
            <a:r>
              <a:rPr kumimoji="0" lang="en-US" altLang="zh-CN" sz="2000">
                <a:effectLst>
                  <a:outerShdw blurRad="38100" dist="38100" dir="2700000" algn="tl">
                    <a:srgbClr val="C0C0C0"/>
                  </a:outerShdw>
                </a:effectLst>
              </a:rPr>
              <a:t>F</a:t>
            </a:r>
            <a:r>
              <a:rPr kumimoji="0" lang="zh-CN" altLang="en-US" sz="2000">
                <a:effectLst>
                  <a:outerShdw blurRad="38100" dist="38100" dir="2700000" algn="tl">
                    <a:srgbClr val="C0C0C0"/>
                  </a:outerShdw>
                </a:effectLst>
              </a:rPr>
              <a:t>、</a:t>
            </a:r>
            <a:r>
              <a:rPr kumimoji="0" lang="en-US" altLang="zh-CN" sz="2000">
                <a:effectLst>
                  <a:outerShdw blurRad="38100" dist="38100" dir="2700000" algn="tl">
                    <a:srgbClr val="C0C0C0"/>
                  </a:outerShdw>
                </a:effectLst>
              </a:rPr>
              <a:t>G</a:t>
            </a:r>
            <a:r>
              <a:rPr kumimoji="0" lang="zh-CN" altLang="en-US" sz="2000">
                <a:effectLst>
                  <a:outerShdw blurRad="38100" dist="38100" dir="2700000" algn="tl">
                    <a:srgbClr val="C0C0C0"/>
                  </a:outerShdw>
                </a:effectLst>
              </a:rPr>
              <a:t>的步骤如下：</a:t>
            </a:r>
          </a:p>
          <a:p>
            <a:pPr lvl="1" eaLnBrk="0" hangingPunct="0">
              <a:lnSpc>
                <a:spcPct val="200000"/>
              </a:lnSpc>
              <a:defRPr/>
            </a:pPr>
            <a:r>
              <a:rPr kumimoji="0" lang="zh-CN" altLang="en-US" sz="2000">
                <a:effectLst>
                  <a:outerShdw blurRad="38100" dist="38100" dir="2700000" algn="tl">
                    <a:srgbClr val="C0C0C0"/>
                  </a:outerShdw>
                </a:effectLst>
              </a:rPr>
              <a:t>（</a:t>
            </a:r>
            <a:r>
              <a:rPr kumimoji="0" lang="en-US" altLang="zh-CN" sz="2000">
                <a:effectLst>
                  <a:outerShdw blurRad="38100" dist="38100" dir="2700000" algn="tl">
                    <a:srgbClr val="C0C0C0"/>
                  </a:outerShdw>
                </a:effectLst>
              </a:rPr>
              <a:t>1</a:t>
            </a:r>
            <a:r>
              <a:rPr kumimoji="0" lang="zh-CN" altLang="en-US" sz="2000">
                <a:effectLst>
                  <a:outerShdw blurRad="38100" dist="38100" dir="2700000" algn="tl">
                    <a:srgbClr val="C0C0C0"/>
                  </a:outerShdw>
                </a:effectLst>
              </a:rPr>
              <a:t>）求得                    的逆矩阵</a:t>
            </a:r>
          </a:p>
          <a:p>
            <a:pPr lvl="1" eaLnBrk="0" hangingPunct="0">
              <a:lnSpc>
                <a:spcPct val="200000"/>
              </a:lnSpc>
              <a:defRPr/>
            </a:pPr>
            <a:r>
              <a:rPr kumimoji="0" lang="zh-CN" altLang="en-US" sz="2000">
                <a:effectLst>
                  <a:outerShdw blurRad="38100" dist="38100" dir="2700000" algn="tl">
                    <a:srgbClr val="C0C0C0"/>
                  </a:outerShdw>
                </a:effectLst>
              </a:rPr>
              <a:t>（</a:t>
            </a:r>
            <a:r>
              <a:rPr kumimoji="0" lang="en-US" altLang="zh-CN" sz="2000">
                <a:effectLst>
                  <a:outerShdw blurRad="38100" dist="38100" dir="2700000" algn="tl">
                    <a:srgbClr val="C0C0C0"/>
                  </a:outerShdw>
                </a:effectLst>
              </a:rPr>
              <a:t>2</a:t>
            </a:r>
            <a:r>
              <a:rPr kumimoji="0" lang="zh-CN" altLang="en-US" sz="2000">
                <a:effectLst>
                  <a:outerShdw blurRad="38100" dist="38100" dir="2700000" algn="tl">
                    <a:srgbClr val="C0C0C0"/>
                  </a:outerShdw>
                </a:effectLst>
              </a:rPr>
              <a:t>）取其拉氏反变换，获得</a:t>
            </a:r>
          </a:p>
          <a:p>
            <a:pPr lvl="1" eaLnBrk="0" hangingPunct="0">
              <a:lnSpc>
                <a:spcPct val="200000"/>
              </a:lnSpc>
              <a:defRPr/>
            </a:pPr>
            <a:r>
              <a:rPr kumimoji="0" lang="zh-CN" altLang="en-US" sz="2000">
                <a:effectLst>
                  <a:outerShdw blurRad="38100" dist="38100" dir="2700000" algn="tl">
                    <a:srgbClr val="C0C0C0"/>
                  </a:outerShdw>
                </a:effectLst>
              </a:rPr>
              <a:t>（</a:t>
            </a:r>
            <a:r>
              <a:rPr kumimoji="0" lang="en-US" altLang="zh-CN" sz="2000">
                <a:effectLst>
                  <a:outerShdw blurRad="38100" dist="38100" dir="2700000" algn="tl">
                    <a:srgbClr val="C0C0C0"/>
                  </a:outerShdw>
                </a:effectLst>
              </a:rPr>
              <a:t>3</a:t>
            </a:r>
            <a:r>
              <a:rPr kumimoji="0" lang="zh-CN" altLang="en-US" sz="2000">
                <a:effectLst>
                  <a:outerShdw blurRad="38100" dist="38100" dir="2700000" algn="tl">
                    <a:srgbClr val="C0C0C0"/>
                  </a:outerShdw>
                </a:effectLst>
              </a:rPr>
              <a:t>）求 </a:t>
            </a:r>
            <a:r>
              <a:rPr kumimoji="0" lang="en-US" altLang="zh-CN" sz="2000">
                <a:effectLst>
                  <a:outerShdw blurRad="38100" dist="38100" dir="2700000" algn="tl">
                    <a:srgbClr val="C0C0C0"/>
                  </a:outerShdw>
                </a:effectLst>
              </a:rPr>
              <a:t>F </a:t>
            </a:r>
            <a:r>
              <a:rPr kumimoji="0" lang="zh-CN" altLang="en-US" sz="2000">
                <a:effectLst>
                  <a:outerShdw blurRad="38100" dist="38100" dir="2700000" algn="tl">
                    <a:srgbClr val="C0C0C0"/>
                  </a:outerShdw>
                </a:effectLst>
              </a:rPr>
              <a:t>和 </a:t>
            </a:r>
            <a:r>
              <a:rPr kumimoji="0" lang="en-US" altLang="zh-CN" sz="2000">
                <a:effectLst>
                  <a:outerShdw blurRad="38100" dist="38100" dir="2700000" algn="tl">
                    <a:srgbClr val="C0C0C0"/>
                  </a:outerShdw>
                </a:effectLst>
              </a:rPr>
              <a:t>G</a:t>
            </a:r>
          </a:p>
        </p:txBody>
      </p:sp>
      <p:graphicFrame>
        <p:nvGraphicFramePr>
          <p:cNvPr id="9219" name="Object 24"/>
          <p:cNvGraphicFramePr>
            <a:graphicFrameLocks noChangeAspect="1"/>
          </p:cNvGraphicFramePr>
          <p:nvPr/>
        </p:nvGraphicFramePr>
        <p:xfrm>
          <a:off x="2927350" y="4008438"/>
          <a:ext cx="914400" cy="357187"/>
        </p:xfrm>
        <a:graphic>
          <a:graphicData uri="http://schemas.openxmlformats.org/presentationml/2006/ole">
            <mc:AlternateContent xmlns:mc="http://schemas.openxmlformats.org/markup-compatibility/2006">
              <mc:Choice xmlns:v="urn:schemas-microsoft-com:vml" Requires="v">
                <p:oleObj spid="_x0000_s9255" name="Equation" r:id="rId7" imgW="9570600" imgH="3736800" progId="Equation.3">
                  <p:embed/>
                </p:oleObj>
              </mc:Choice>
              <mc:Fallback>
                <p:oleObj name="Equation" r:id="rId7" imgW="9570600" imgH="3736800" progId="Equation.3">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350" y="4008438"/>
                        <a:ext cx="914400"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25"/>
          <p:cNvGraphicFramePr>
            <a:graphicFrameLocks noChangeAspect="1"/>
          </p:cNvGraphicFramePr>
          <p:nvPr/>
        </p:nvGraphicFramePr>
        <p:xfrm>
          <a:off x="4943475" y="3937000"/>
          <a:ext cx="1116013" cy="446088"/>
        </p:xfrm>
        <a:graphic>
          <a:graphicData uri="http://schemas.openxmlformats.org/presentationml/2006/ole">
            <mc:AlternateContent xmlns:mc="http://schemas.openxmlformats.org/markup-compatibility/2006">
              <mc:Choice xmlns:v="urn:schemas-microsoft-com:vml" Requires="v">
                <p:oleObj spid="_x0000_s9256" name="Equation" r:id="rId9" imgW="11673000" imgH="4672800" progId="Equation.3">
                  <p:embed/>
                </p:oleObj>
              </mc:Choice>
              <mc:Fallback>
                <p:oleObj name="Equation" r:id="rId9" imgW="11673000" imgH="4672800" progId="Equation.3">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3475" y="3937000"/>
                        <a:ext cx="1116013"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26"/>
          <p:cNvGraphicFramePr>
            <a:graphicFrameLocks noChangeAspect="1"/>
          </p:cNvGraphicFramePr>
          <p:nvPr/>
        </p:nvGraphicFramePr>
        <p:xfrm>
          <a:off x="5014913" y="4584700"/>
          <a:ext cx="423862" cy="401638"/>
        </p:xfrm>
        <a:graphic>
          <a:graphicData uri="http://schemas.openxmlformats.org/presentationml/2006/ole">
            <mc:AlternateContent xmlns:mc="http://schemas.openxmlformats.org/markup-compatibility/2006">
              <mc:Choice xmlns:v="urn:schemas-microsoft-com:vml" Requires="v">
                <p:oleObj spid="_x0000_s9257" name="Equation" r:id="rId11" imgW="4431240" imgH="4204800" progId="Equation.3">
                  <p:embed/>
                </p:oleObj>
              </mc:Choice>
              <mc:Fallback>
                <p:oleObj name="Equation" r:id="rId11" imgW="4431240" imgH="4204800" progId="Equation.3">
                  <p:embed/>
                  <p:pic>
                    <p:nvPicPr>
                      <p:cNvPr id="0"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4913" y="4584700"/>
                        <a:ext cx="423862"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1155" name="Text Box 195"/>
          <p:cNvSpPr txBox="1">
            <a:spLocks noChangeArrowheads="1"/>
          </p:cNvSpPr>
          <p:nvPr/>
        </p:nvSpPr>
        <p:spPr bwMode="auto">
          <a:xfrm>
            <a:off x="1042988" y="1484313"/>
            <a:ext cx="2327275" cy="639762"/>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lang="zh-CN" altLang="en-US">
                <a:solidFill>
                  <a:srgbClr val="0000FF"/>
                </a:solidFill>
                <a:effectLst>
                  <a:outerShdw blurRad="38100" dist="38100" dir="2700000" algn="tl">
                    <a:srgbClr val="C0C0C0"/>
                  </a:outerShdw>
                </a:effectLst>
              </a:rPr>
              <a:t>幂级数计算法    </a:t>
            </a:r>
          </a:p>
        </p:txBody>
      </p:sp>
      <p:graphicFrame>
        <p:nvGraphicFramePr>
          <p:cNvPr id="10242" name="Object 196"/>
          <p:cNvGraphicFramePr>
            <a:graphicFrameLocks noChangeAspect="1"/>
          </p:cNvGraphicFramePr>
          <p:nvPr/>
        </p:nvGraphicFramePr>
        <p:xfrm>
          <a:off x="1423988" y="2584450"/>
          <a:ext cx="423862" cy="401638"/>
        </p:xfrm>
        <a:graphic>
          <a:graphicData uri="http://schemas.openxmlformats.org/presentationml/2006/ole">
            <mc:AlternateContent xmlns:mc="http://schemas.openxmlformats.org/markup-compatibility/2006">
              <mc:Choice xmlns:v="urn:schemas-microsoft-com:vml" Requires="v">
                <p:oleObj spid="_x0000_s10269" name="Equation" r:id="rId4" imgW="175320" imgH="168120" progId="Equation.3">
                  <p:embed/>
                </p:oleObj>
              </mc:Choice>
              <mc:Fallback>
                <p:oleObj name="Equation" r:id="rId4" imgW="175320" imgH="16812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3988" y="2584450"/>
                        <a:ext cx="423862"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57" name="Text Box 197"/>
          <p:cNvSpPr txBox="1">
            <a:spLocks noChangeArrowheads="1"/>
          </p:cNvSpPr>
          <p:nvPr/>
        </p:nvSpPr>
        <p:spPr bwMode="auto">
          <a:xfrm>
            <a:off x="1865313" y="2581275"/>
            <a:ext cx="1973262" cy="396875"/>
          </a:xfrm>
          <a:prstGeom prst="rect">
            <a:avLst/>
          </a:prstGeom>
          <a:noFill/>
          <a:ln w="12700" cap="sq">
            <a:noFill/>
            <a:miter lim="800000"/>
            <a:headEnd type="none" w="sm" len="sm"/>
            <a:tailEnd type="none" w="sm" len="sm"/>
          </a:ln>
          <a:effectLst/>
        </p:spPr>
        <p:txBody>
          <a:bodyPr wrap="none">
            <a:spAutoFit/>
          </a:bodyPr>
          <a:lstStyle/>
          <a:p>
            <a:pPr eaLnBrk="0" hangingPunct="0">
              <a:defRPr/>
            </a:pPr>
            <a:r>
              <a:rPr kumimoji="0" lang="zh-CN" altLang="en-US" sz="2000">
                <a:effectLst>
                  <a:outerShdw blurRad="38100" dist="38100" dir="2700000" algn="tl">
                    <a:srgbClr val="C0C0C0"/>
                  </a:outerShdw>
                </a:effectLst>
              </a:rPr>
              <a:t>的幂指数形式为</a:t>
            </a:r>
          </a:p>
        </p:txBody>
      </p:sp>
      <p:graphicFrame>
        <p:nvGraphicFramePr>
          <p:cNvPr id="10243" name="Object 198"/>
          <p:cNvGraphicFramePr>
            <a:graphicFrameLocks noChangeAspect="1"/>
          </p:cNvGraphicFramePr>
          <p:nvPr/>
        </p:nvGraphicFramePr>
        <p:xfrm>
          <a:off x="2109788" y="3117850"/>
          <a:ext cx="3810000" cy="830263"/>
        </p:xfrm>
        <a:graphic>
          <a:graphicData uri="http://schemas.openxmlformats.org/presentationml/2006/ole">
            <mc:AlternateContent xmlns:mc="http://schemas.openxmlformats.org/markup-compatibility/2006">
              <mc:Choice xmlns:v="urn:schemas-microsoft-com:vml" Requires="v">
                <p:oleObj spid="_x0000_s10270" name="Equation" r:id="rId6" imgW="36434880" imgH="7948800" progId="Equation.3">
                  <p:embed/>
                </p:oleObj>
              </mc:Choice>
              <mc:Fallback>
                <p:oleObj name="Equation" r:id="rId6" imgW="36434880" imgH="79488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788" y="3117850"/>
                        <a:ext cx="3810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59" name="Text Box 199"/>
          <p:cNvSpPr txBox="1">
            <a:spLocks noChangeArrowheads="1"/>
          </p:cNvSpPr>
          <p:nvPr/>
        </p:nvSpPr>
        <p:spPr bwMode="auto">
          <a:xfrm>
            <a:off x="1408113" y="4410075"/>
            <a:ext cx="438150" cy="396875"/>
          </a:xfrm>
          <a:prstGeom prst="rect">
            <a:avLst/>
          </a:prstGeom>
          <a:noFill/>
          <a:ln w="12700" cap="sq">
            <a:noFill/>
            <a:miter lim="800000"/>
            <a:headEnd type="none" w="sm" len="sm"/>
            <a:tailEnd type="none" w="sm" len="sm"/>
          </a:ln>
          <a:effectLst/>
        </p:spPr>
        <p:txBody>
          <a:bodyPr wrap="none">
            <a:spAutoFit/>
          </a:bodyPr>
          <a:lstStyle/>
          <a:p>
            <a:pPr eaLnBrk="0" hangingPunct="0">
              <a:defRPr/>
            </a:pPr>
            <a:r>
              <a:rPr kumimoji="0" lang="zh-CN" altLang="en-US" sz="2000">
                <a:effectLst>
                  <a:outerShdw blurRad="38100" dist="38100" dir="2700000" algn="tl">
                    <a:srgbClr val="C0C0C0"/>
                  </a:outerShdw>
                </a:effectLst>
              </a:rPr>
              <a:t>令</a:t>
            </a:r>
          </a:p>
        </p:txBody>
      </p:sp>
      <p:graphicFrame>
        <p:nvGraphicFramePr>
          <p:cNvPr id="10244" name="Object 200"/>
          <p:cNvGraphicFramePr>
            <a:graphicFrameLocks noChangeAspect="1"/>
          </p:cNvGraphicFramePr>
          <p:nvPr/>
        </p:nvGraphicFramePr>
        <p:xfrm>
          <a:off x="2195513" y="4259263"/>
          <a:ext cx="5867400" cy="879475"/>
        </p:xfrm>
        <a:graphic>
          <a:graphicData uri="http://schemas.openxmlformats.org/presentationml/2006/ole">
            <mc:AlternateContent xmlns:mc="http://schemas.openxmlformats.org/markup-compatibility/2006">
              <mc:Choice xmlns:v="urn:schemas-microsoft-com:vml" Requires="v">
                <p:oleObj spid="_x0000_s10271" name="Equation" r:id="rId8" imgW="53020800" imgH="7948800" progId="Equation.3">
                  <p:embed/>
                </p:oleObj>
              </mc:Choice>
              <mc:Fallback>
                <p:oleObj name="Equation" r:id="rId8" imgW="53020800" imgH="79488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4259263"/>
                        <a:ext cx="58674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mb/>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1998" name="Text Box 14"/>
          <p:cNvSpPr txBox="1">
            <a:spLocks noChangeArrowheads="1"/>
          </p:cNvSpPr>
          <p:nvPr/>
        </p:nvSpPr>
        <p:spPr bwMode="auto">
          <a:xfrm>
            <a:off x="1104900" y="1389063"/>
            <a:ext cx="1739900" cy="396875"/>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zh-CN" altLang="en-US" sz="2000">
                <a:effectLst>
                  <a:outerShdw blurRad="38100" dist="38100" dir="2700000" algn="tl">
                    <a:srgbClr val="C0C0C0"/>
                  </a:outerShdw>
                </a:effectLst>
              </a:rPr>
              <a:t>于是</a:t>
            </a:r>
          </a:p>
        </p:txBody>
      </p:sp>
      <p:pic>
        <p:nvPicPr>
          <p:cNvPr id="11269" name="Picture 15"/>
          <p:cNvPicPr>
            <a:picLocks noChangeAspect="1" noChangeArrowheads="1"/>
          </p:cNvPicPr>
          <p:nvPr/>
        </p:nvPicPr>
        <p:blipFill>
          <a:blip r:embed="rId4" cstate="print"/>
          <a:srcRect/>
          <a:stretch>
            <a:fillRect/>
          </a:stretch>
        </p:blipFill>
        <p:spPr bwMode="auto">
          <a:xfrm>
            <a:off x="2339975" y="1773238"/>
            <a:ext cx="4608513" cy="2509837"/>
          </a:xfrm>
          <a:prstGeom prst="rect">
            <a:avLst/>
          </a:prstGeom>
          <a:noFill/>
          <a:ln w="12700" cap="sq">
            <a:noFill/>
            <a:miter lim="800000"/>
            <a:headEnd type="none" w="sm" len="sm"/>
            <a:tailEnd type="none" w="sm" len="sm"/>
          </a:ln>
        </p:spPr>
      </p:pic>
      <p:graphicFrame>
        <p:nvGraphicFramePr>
          <p:cNvPr id="11266" name="Object 16"/>
          <p:cNvGraphicFramePr>
            <a:graphicFrameLocks noChangeAspect="1"/>
          </p:cNvGraphicFramePr>
          <p:nvPr/>
        </p:nvGraphicFramePr>
        <p:xfrm>
          <a:off x="2393950" y="4402138"/>
          <a:ext cx="2879725" cy="809625"/>
        </p:xfrm>
        <a:graphic>
          <a:graphicData uri="http://schemas.openxmlformats.org/presentationml/2006/ole">
            <mc:AlternateContent xmlns:mc="http://schemas.openxmlformats.org/markup-compatibility/2006">
              <mc:Choice xmlns:v="urn:schemas-microsoft-com:vml" Requires="v">
                <p:oleObj spid="_x0000_s11275" name="Equation" r:id="rId5" imgW="948960" imgH="263160" progId="Equation.DSMT4">
                  <p:embed/>
                </p:oleObj>
              </mc:Choice>
              <mc:Fallback>
                <p:oleObj name="Equation" r:id="rId5" imgW="948960" imgH="26316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3950" y="4402138"/>
                        <a:ext cx="28797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mb/>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3048" name="Text Box 40"/>
          <p:cNvSpPr txBox="1">
            <a:spLocks noChangeArrowheads="1"/>
          </p:cNvSpPr>
          <p:nvPr/>
        </p:nvSpPr>
        <p:spPr bwMode="auto">
          <a:xfrm>
            <a:off x="971550" y="1773238"/>
            <a:ext cx="7316788" cy="457200"/>
          </a:xfrm>
          <a:prstGeom prst="rect">
            <a:avLst/>
          </a:prstGeom>
          <a:noFill/>
          <a:ln w="9525">
            <a:noFill/>
            <a:miter lim="800000"/>
            <a:headEnd/>
            <a:tailEnd/>
          </a:ln>
          <a:effectLst/>
        </p:spPr>
        <p:txBody>
          <a:bodyPr>
            <a:spAutoFit/>
          </a:bodyPr>
          <a:lstStyle/>
          <a:p>
            <a:pPr>
              <a:defRPr/>
            </a:pPr>
            <a:r>
              <a:rPr kumimoji="0" lang="zh-CN" altLang="en-US">
                <a:solidFill>
                  <a:srgbClr val="0066FF"/>
                </a:solidFill>
                <a:effectLst>
                  <a:outerShdw blurRad="38100" dist="38100" dir="2700000" algn="tl">
                    <a:srgbClr val="C0C0C0"/>
                  </a:outerShdw>
                </a:effectLst>
                <a:latin typeface="Verdana" pitchFamily="34" charset="0"/>
              </a:rPr>
              <a:t>例</a:t>
            </a:r>
            <a:r>
              <a:rPr kumimoji="0" lang="en-US" altLang="zh-CN">
                <a:solidFill>
                  <a:srgbClr val="0066FF"/>
                </a:solidFill>
                <a:effectLst>
                  <a:outerShdw blurRad="38100" dist="38100" dir="2700000" algn="tl">
                    <a:srgbClr val="C0C0C0"/>
                  </a:outerShdw>
                </a:effectLst>
                <a:latin typeface="Verdana" pitchFamily="34" charset="0"/>
              </a:rPr>
              <a:t>6.1</a:t>
            </a:r>
            <a:r>
              <a:rPr kumimoji="0" lang="en-US" altLang="zh-CN">
                <a:effectLst>
                  <a:outerShdw blurRad="38100" dist="38100" dir="2700000" algn="tl">
                    <a:srgbClr val="C0C0C0"/>
                  </a:outerShdw>
                </a:effectLst>
                <a:latin typeface="Verdana" pitchFamily="34" charset="0"/>
              </a:rPr>
              <a:t> </a:t>
            </a:r>
            <a:r>
              <a:rPr kumimoji="0" lang="zh-CN" altLang="en-US">
                <a:effectLst>
                  <a:outerShdw blurRad="38100" dist="38100" dir="2700000" algn="tl">
                    <a:srgbClr val="C0C0C0"/>
                  </a:outerShdw>
                </a:effectLst>
                <a:latin typeface="Verdana" pitchFamily="34" charset="0"/>
              </a:rPr>
              <a:t>设连续系统的状态空间模型为</a:t>
            </a:r>
          </a:p>
        </p:txBody>
      </p:sp>
      <p:sp>
        <p:nvSpPr>
          <p:cNvPr id="43049" name="Text Box 41"/>
          <p:cNvSpPr txBox="1">
            <a:spLocks noChangeArrowheads="1"/>
          </p:cNvSpPr>
          <p:nvPr/>
        </p:nvSpPr>
        <p:spPr bwMode="auto">
          <a:xfrm>
            <a:off x="1116013" y="4365625"/>
            <a:ext cx="7407275"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求其离散化状态空间模型。</a:t>
            </a:r>
          </a:p>
        </p:txBody>
      </p:sp>
      <p:graphicFrame>
        <p:nvGraphicFramePr>
          <p:cNvPr id="12290" name="Object 42"/>
          <p:cNvGraphicFramePr>
            <a:graphicFrameLocks noChangeAspect="1"/>
          </p:cNvGraphicFramePr>
          <p:nvPr/>
        </p:nvGraphicFramePr>
        <p:xfrm>
          <a:off x="2411413" y="2349500"/>
          <a:ext cx="3673475" cy="933450"/>
        </p:xfrm>
        <a:graphic>
          <a:graphicData uri="http://schemas.openxmlformats.org/presentationml/2006/ole">
            <mc:AlternateContent xmlns:mc="http://schemas.openxmlformats.org/markup-compatibility/2006">
              <mc:Choice xmlns:v="urn:schemas-microsoft-com:vml" Requires="v">
                <p:oleObj spid="_x0000_s12308" name="Equation" r:id="rId4" imgW="1801337" imgH="456561" progId="Equation.DSMT4">
                  <p:embed/>
                </p:oleObj>
              </mc:Choice>
              <mc:Fallback>
                <p:oleObj name="Equation" r:id="rId4" imgW="1801337" imgH="456561"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2349500"/>
                        <a:ext cx="36734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43"/>
          <p:cNvGraphicFramePr>
            <a:graphicFrameLocks noChangeAspect="1"/>
          </p:cNvGraphicFramePr>
          <p:nvPr/>
        </p:nvGraphicFramePr>
        <p:xfrm>
          <a:off x="2411413" y="3500438"/>
          <a:ext cx="2374900" cy="577850"/>
        </p:xfrm>
        <a:graphic>
          <a:graphicData uri="http://schemas.openxmlformats.org/presentationml/2006/ole">
            <mc:AlternateContent xmlns:mc="http://schemas.openxmlformats.org/markup-compatibility/2006">
              <mc:Choice xmlns:v="urn:schemas-microsoft-com:vml" Requires="v">
                <p:oleObj spid="_x0000_s12309" name="Equation" r:id="rId6" imgW="1057745" imgH="256523" progId="Equation.DSMT4">
                  <p:embed/>
                </p:oleObj>
              </mc:Choice>
              <mc:Fallback>
                <p:oleObj name="Equation" r:id="rId6" imgW="1057745" imgH="256523"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3500438"/>
                        <a:ext cx="23749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52" name="Text Box 44"/>
          <p:cNvSpPr txBox="1">
            <a:spLocks noChangeArrowheads="1"/>
          </p:cNvSpPr>
          <p:nvPr/>
        </p:nvSpPr>
        <p:spPr bwMode="auto">
          <a:xfrm>
            <a:off x="950913" y="247650"/>
            <a:ext cx="3908425" cy="641350"/>
          </a:xfrm>
          <a:prstGeom prst="rect">
            <a:avLst/>
          </a:prstGeom>
          <a:noFill/>
          <a:ln w="9525">
            <a:noFill/>
            <a:miter lim="800000"/>
            <a:headEnd/>
            <a:tailEnd/>
          </a:ln>
          <a:effectLst/>
        </p:spPr>
        <p:txBody>
          <a:bodyPr>
            <a:spAutoFit/>
          </a:bodyPr>
          <a:lstStyle/>
          <a:p>
            <a:pPr>
              <a:defRPr/>
            </a:pPr>
            <a:r>
              <a:rPr lang="zh-CN" altLang="en-US" sz="3600">
                <a:solidFill>
                  <a:srgbClr val="FF0000"/>
                </a:solidFill>
                <a:effectLst>
                  <a:outerShdw blurRad="38100" dist="38100" dir="2700000" algn="tl">
                    <a:srgbClr val="C0C0C0"/>
                  </a:outerShdw>
                </a:effectLst>
              </a:rPr>
              <a:t>例题讲解</a:t>
            </a:r>
          </a:p>
        </p:txBody>
      </p:sp>
    </p:spTree>
  </p:cSld>
  <p:clrMapOvr>
    <a:masterClrMapping/>
  </p:clrMapOvr>
  <p:transition>
    <p:comb/>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4050" name="Text Box 18"/>
          <p:cNvSpPr txBox="1">
            <a:spLocks noChangeArrowheads="1"/>
          </p:cNvSpPr>
          <p:nvPr/>
        </p:nvSpPr>
        <p:spPr bwMode="auto">
          <a:xfrm>
            <a:off x="1331913" y="1412875"/>
            <a:ext cx="5580062" cy="457200"/>
          </a:xfrm>
          <a:prstGeom prst="rect">
            <a:avLst/>
          </a:prstGeom>
          <a:noFill/>
          <a:ln w="9525">
            <a:noFill/>
            <a:miter lim="800000"/>
            <a:headEnd/>
            <a:tailEnd/>
          </a:ln>
          <a:effectLst/>
        </p:spPr>
        <p:txBody>
          <a:bodyPr>
            <a:spAutoFit/>
          </a:bodyPr>
          <a:lstStyle/>
          <a:p>
            <a:pPr>
              <a:defRPr/>
            </a:pPr>
            <a:r>
              <a:rPr kumimoji="0" lang="zh-CN" altLang="en-US">
                <a:solidFill>
                  <a:srgbClr val="0066FF"/>
                </a:solidFill>
                <a:effectLst>
                  <a:outerShdw blurRad="38100" dist="38100" dir="2700000" algn="tl">
                    <a:srgbClr val="C0C0C0"/>
                  </a:outerShdw>
                </a:effectLst>
                <a:latin typeface="Verdana" pitchFamily="34" charset="0"/>
              </a:rPr>
              <a:t>解：</a:t>
            </a:r>
            <a:r>
              <a:rPr kumimoji="0" lang="zh-CN" altLang="en-US">
                <a:effectLst>
                  <a:outerShdw blurRad="38100" dist="38100" dir="2700000" algn="tl">
                    <a:srgbClr val="C0C0C0"/>
                  </a:outerShdw>
                </a:effectLst>
                <a:latin typeface="Verdana" pitchFamily="34" charset="0"/>
              </a:rPr>
              <a:t>根据状态空间模型得到</a:t>
            </a:r>
          </a:p>
        </p:txBody>
      </p:sp>
      <p:graphicFrame>
        <p:nvGraphicFramePr>
          <p:cNvPr id="13314" name="Object 19"/>
          <p:cNvGraphicFramePr>
            <a:graphicFrameLocks noChangeAspect="1"/>
          </p:cNvGraphicFramePr>
          <p:nvPr/>
        </p:nvGraphicFramePr>
        <p:xfrm>
          <a:off x="1917700" y="2124075"/>
          <a:ext cx="1436688" cy="822325"/>
        </p:xfrm>
        <a:graphic>
          <a:graphicData uri="http://schemas.openxmlformats.org/presentationml/2006/ole">
            <mc:AlternateContent xmlns:mc="http://schemas.openxmlformats.org/markup-compatibility/2006">
              <mc:Choice xmlns:v="urn:schemas-microsoft-com:vml" Requires="v">
                <p:oleObj spid="_x0000_s13359" name="Equation" r:id="rId4" imgW="14709960" imgH="8416800" progId="Equation.DSMT4">
                  <p:embed/>
                </p:oleObj>
              </mc:Choice>
              <mc:Fallback>
                <p:oleObj name="Equation" r:id="rId4" imgW="14709960" imgH="8416800" progId="Equation.DSMT4">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7700" y="2124075"/>
                        <a:ext cx="1436688" cy="822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315" name="Object 20"/>
          <p:cNvGraphicFramePr>
            <a:graphicFrameLocks noChangeAspect="1"/>
          </p:cNvGraphicFramePr>
          <p:nvPr/>
        </p:nvGraphicFramePr>
        <p:xfrm>
          <a:off x="4068763" y="2133600"/>
          <a:ext cx="911225" cy="822325"/>
        </p:xfrm>
        <a:graphic>
          <a:graphicData uri="http://schemas.openxmlformats.org/presentationml/2006/ole">
            <mc:AlternateContent xmlns:mc="http://schemas.openxmlformats.org/markup-compatibility/2006">
              <mc:Choice xmlns:v="urn:schemas-microsoft-com:vml" Requires="v">
                <p:oleObj spid="_x0000_s13360" name="Equation" r:id="rId6" imgW="9336960" imgH="8416800" progId="Equation.DSMT4">
                  <p:embed/>
                </p:oleObj>
              </mc:Choice>
              <mc:Fallback>
                <p:oleObj name="Equation" r:id="rId6" imgW="9336960" imgH="8416800" progId="Equation.DSMT4">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8763" y="2133600"/>
                        <a:ext cx="911225" cy="822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316" name="Object 21"/>
          <p:cNvGraphicFramePr>
            <a:graphicFrameLocks noChangeAspect="1"/>
          </p:cNvGraphicFramePr>
          <p:nvPr/>
        </p:nvGraphicFramePr>
        <p:xfrm>
          <a:off x="5892800" y="2262188"/>
          <a:ext cx="1209675" cy="457200"/>
        </p:xfrm>
        <a:graphic>
          <a:graphicData uri="http://schemas.openxmlformats.org/presentationml/2006/ole">
            <mc:AlternateContent xmlns:mc="http://schemas.openxmlformats.org/markup-compatibility/2006">
              <mc:Choice xmlns:v="urn:schemas-microsoft-com:vml" Requires="v">
                <p:oleObj spid="_x0000_s13361" name="Equation" r:id="rId8" imgW="12373920" imgH="4672800" progId="Equation.DSMT4">
                  <p:embed/>
                </p:oleObj>
              </mc:Choice>
              <mc:Fallback>
                <p:oleObj name="Equation" r:id="rId8" imgW="12373920" imgH="4672800" progId="Equation.DSMT4">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2800" y="2262188"/>
                        <a:ext cx="1209675" cy="4572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317" name="Object 22"/>
          <p:cNvGraphicFramePr>
            <a:graphicFrameLocks noChangeAspect="1"/>
          </p:cNvGraphicFramePr>
          <p:nvPr/>
        </p:nvGraphicFramePr>
        <p:xfrm>
          <a:off x="2197100" y="3860800"/>
          <a:ext cx="2854325" cy="820738"/>
        </p:xfrm>
        <a:graphic>
          <a:graphicData uri="http://schemas.openxmlformats.org/presentationml/2006/ole">
            <mc:AlternateContent xmlns:mc="http://schemas.openxmlformats.org/markup-compatibility/2006">
              <mc:Choice xmlns:v="urn:schemas-microsoft-com:vml" Requires="v">
                <p:oleObj spid="_x0000_s13362" name="公式" r:id="rId10" imgW="1211760" imgH="343800" progId="Equation.3">
                  <p:embed/>
                </p:oleObj>
              </mc:Choice>
              <mc:Fallback>
                <p:oleObj name="公式" r:id="rId10" imgW="1211760" imgH="343800" progId="Equation.3">
                  <p:embed/>
                  <p:pic>
                    <p:nvPicPr>
                      <p:cNvPr id="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7100" y="3860800"/>
                        <a:ext cx="2854325" cy="8207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4055" name="Text Box 23"/>
          <p:cNvSpPr txBox="1">
            <a:spLocks noChangeArrowheads="1"/>
          </p:cNvSpPr>
          <p:nvPr/>
        </p:nvSpPr>
        <p:spPr bwMode="auto">
          <a:xfrm>
            <a:off x="1981200" y="3284538"/>
            <a:ext cx="3948113" cy="396875"/>
          </a:xfrm>
          <a:prstGeom prst="rect">
            <a:avLst/>
          </a:prstGeom>
          <a:noFill/>
          <a:ln w="9525">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latin typeface="Verdana" pitchFamily="34" charset="0"/>
              </a:rPr>
              <a:t>离散系统状态方程为：</a:t>
            </a:r>
          </a:p>
        </p:txBody>
      </p:sp>
      <p:graphicFrame>
        <p:nvGraphicFramePr>
          <p:cNvPr id="13318" name="Object 24"/>
          <p:cNvGraphicFramePr>
            <a:graphicFrameLocks noChangeAspect="1"/>
          </p:cNvGraphicFramePr>
          <p:nvPr/>
        </p:nvGraphicFramePr>
        <p:xfrm>
          <a:off x="2197100" y="4797425"/>
          <a:ext cx="3000375" cy="623888"/>
        </p:xfrm>
        <a:graphic>
          <a:graphicData uri="http://schemas.openxmlformats.org/presentationml/2006/ole">
            <mc:AlternateContent xmlns:mc="http://schemas.openxmlformats.org/markup-compatibility/2006">
              <mc:Choice xmlns:v="urn:schemas-microsoft-com:vml" Requires="v">
                <p:oleObj spid="_x0000_s13363" name="公式" r:id="rId12" imgW="1211760" imgH="248760" progId="Equation.3">
                  <p:embed/>
                </p:oleObj>
              </mc:Choice>
              <mc:Fallback>
                <p:oleObj name="公式" r:id="rId12" imgW="1211760" imgH="248760" progId="Equation.3">
                  <p:embed/>
                  <p:pic>
                    <p:nvPicPr>
                      <p:cNvPr id="0"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7100" y="4797425"/>
                        <a:ext cx="3000375"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aphicFrame>
        <p:nvGraphicFramePr>
          <p:cNvPr id="14338" name="Object 48"/>
          <p:cNvGraphicFramePr>
            <a:graphicFrameLocks noChangeAspect="1"/>
          </p:cNvGraphicFramePr>
          <p:nvPr/>
        </p:nvGraphicFramePr>
        <p:xfrm>
          <a:off x="1403350" y="1700213"/>
          <a:ext cx="6264275" cy="1135062"/>
        </p:xfrm>
        <a:graphic>
          <a:graphicData uri="http://schemas.openxmlformats.org/presentationml/2006/ole">
            <mc:AlternateContent xmlns:mc="http://schemas.openxmlformats.org/markup-compatibility/2006">
              <mc:Choice xmlns:v="urn:schemas-microsoft-com:vml" Requires="v">
                <p:oleObj spid="_x0000_s14356" name="Equation" r:id="rId4" imgW="2735510" imgH="494698" progId="Equation.DSMT4">
                  <p:embed/>
                </p:oleObj>
              </mc:Choice>
              <mc:Fallback>
                <p:oleObj name="Equation" r:id="rId4" imgW="2735510" imgH="494698"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700213"/>
                        <a:ext cx="6264275" cy="113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49"/>
          <p:cNvGraphicFramePr>
            <a:graphicFrameLocks noChangeAspect="1"/>
          </p:cNvGraphicFramePr>
          <p:nvPr/>
        </p:nvGraphicFramePr>
        <p:xfrm>
          <a:off x="1692275" y="3284538"/>
          <a:ext cx="5400675" cy="1192212"/>
        </p:xfrm>
        <a:graphic>
          <a:graphicData uri="http://schemas.openxmlformats.org/presentationml/2006/ole">
            <mc:AlternateContent xmlns:mc="http://schemas.openxmlformats.org/markup-compatibility/2006">
              <mc:Choice xmlns:v="urn:schemas-microsoft-com:vml" Requires="v">
                <p:oleObj spid="_x0000_s14357" name="Equation" r:id="rId6" imgW="2544569" imgH="561257" progId="Equation.DSMT4">
                  <p:embed/>
                </p:oleObj>
              </mc:Choice>
              <mc:Fallback>
                <p:oleObj name="Equation" r:id="rId6" imgW="2544569" imgH="561257"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3284538"/>
                        <a:ext cx="5400675"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mb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684213" y="1773238"/>
            <a:ext cx="3024187" cy="579437"/>
          </a:xfrm>
          <a:prstGeom prst="rect">
            <a:avLst/>
          </a:prstGeom>
          <a:noFill/>
          <a:ln w="9525">
            <a:noFill/>
            <a:miter lim="800000"/>
            <a:headEnd/>
            <a:tailEnd/>
          </a:ln>
          <a:effectLst/>
        </p:spPr>
        <p:txBody>
          <a:bodyPr>
            <a:spAutoFit/>
          </a:bodyPr>
          <a:lstStyle/>
          <a:p>
            <a:pPr>
              <a:defRPr/>
            </a:pPr>
            <a:r>
              <a:rPr kumimoji="0" lang="zh-CN" altLang="en-US" sz="3200">
                <a:solidFill>
                  <a:srgbClr val="1E86B4"/>
                </a:solidFill>
                <a:effectLst>
                  <a:outerShdw blurRad="38100" dist="38100" dir="2700000" algn="tl">
                    <a:srgbClr val="C0C0C0"/>
                  </a:outerShdw>
                </a:effectLst>
                <a:latin typeface="Arial" pitchFamily="34" charset="0"/>
                <a:ea typeface="方正大黑简体" pitchFamily="2" charset="-122"/>
              </a:rPr>
              <a:t>传递函数模型</a:t>
            </a:r>
          </a:p>
        </p:txBody>
      </p:sp>
      <p:sp>
        <p:nvSpPr>
          <p:cNvPr id="144388" name="Line 4"/>
          <p:cNvSpPr>
            <a:spLocks noChangeShapeType="1"/>
          </p:cNvSpPr>
          <p:nvPr/>
        </p:nvSpPr>
        <p:spPr bwMode="auto">
          <a:xfrm>
            <a:off x="3708400" y="1196975"/>
            <a:ext cx="0" cy="1944688"/>
          </a:xfrm>
          <a:prstGeom prst="line">
            <a:avLst/>
          </a:prstGeom>
          <a:noFill/>
          <a:ln w="9525">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5716" name="Text Box 5"/>
          <p:cNvSpPr txBox="1">
            <a:spLocks noChangeArrowheads="1"/>
          </p:cNvSpPr>
          <p:nvPr/>
        </p:nvSpPr>
        <p:spPr bwMode="auto">
          <a:xfrm>
            <a:off x="3851275" y="1412875"/>
            <a:ext cx="4752975" cy="1920875"/>
          </a:xfrm>
          <a:prstGeom prst="rect">
            <a:avLst/>
          </a:prstGeom>
          <a:noFill/>
          <a:ln w="9525">
            <a:noFill/>
            <a:miter lim="800000"/>
            <a:headEnd/>
            <a:tailEnd/>
          </a:ln>
        </p:spPr>
        <p:txBody>
          <a:bodyPr>
            <a:spAutoFit/>
          </a:bodyPr>
          <a:lstStyle/>
          <a:p>
            <a:pPr>
              <a:lnSpc>
                <a:spcPct val="150000"/>
              </a:lnSpc>
            </a:pPr>
            <a:r>
              <a:rPr lang="en-US" altLang="zh-CN" sz="2000"/>
              <a:t>1</a:t>
            </a:r>
            <a:r>
              <a:rPr lang="zh-CN" altLang="en-US" sz="2000"/>
              <a:t>、连续</a:t>
            </a:r>
            <a:r>
              <a:rPr lang="en-US" altLang="zh-CN" sz="2000"/>
              <a:t>s</a:t>
            </a:r>
            <a:r>
              <a:rPr lang="zh-CN" altLang="en-US" sz="2000"/>
              <a:t>传递函数：根轨迹，频率法</a:t>
            </a:r>
          </a:p>
          <a:p>
            <a:pPr>
              <a:lnSpc>
                <a:spcPct val="150000"/>
              </a:lnSpc>
            </a:pPr>
            <a:r>
              <a:rPr lang="en-US" altLang="zh-CN" sz="2000"/>
              <a:t>2</a:t>
            </a:r>
            <a:r>
              <a:rPr lang="zh-CN" altLang="en-US" sz="2000"/>
              <a:t>、</a:t>
            </a:r>
            <a:r>
              <a:rPr lang="en-US" altLang="en-US" sz="2000"/>
              <a:t>离散z传递函数：</a:t>
            </a:r>
            <a:endParaRPr lang="zh-CN" altLang="en-US" sz="2000"/>
          </a:p>
          <a:p>
            <a:pPr>
              <a:lnSpc>
                <a:spcPct val="150000"/>
              </a:lnSpc>
            </a:pPr>
            <a:r>
              <a:rPr lang="zh-CN" altLang="en-US" sz="2000"/>
              <a:t>        模拟化设计方法：根轨迹，频率法</a:t>
            </a:r>
          </a:p>
          <a:p>
            <a:pPr>
              <a:lnSpc>
                <a:spcPct val="150000"/>
              </a:lnSpc>
            </a:pPr>
            <a:r>
              <a:rPr lang="zh-CN" altLang="en-US" sz="2000"/>
              <a:t>        离散化设计方法：极点配置</a:t>
            </a:r>
          </a:p>
        </p:txBody>
      </p:sp>
      <p:sp>
        <p:nvSpPr>
          <p:cNvPr id="144390" name="Text Box 6"/>
          <p:cNvSpPr txBox="1">
            <a:spLocks noChangeArrowheads="1"/>
          </p:cNvSpPr>
          <p:nvPr/>
        </p:nvSpPr>
        <p:spPr bwMode="auto">
          <a:xfrm>
            <a:off x="755650" y="4005263"/>
            <a:ext cx="3095625" cy="579437"/>
          </a:xfrm>
          <a:prstGeom prst="rect">
            <a:avLst/>
          </a:prstGeom>
          <a:noFill/>
          <a:ln w="9525">
            <a:noFill/>
            <a:miter lim="800000"/>
            <a:headEnd/>
            <a:tailEnd/>
          </a:ln>
          <a:effectLst/>
        </p:spPr>
        <p:txBody>
          <a:bodyPr>
            <a:spAutoFit/>
          </a:bodyPr>
          <a:lstStyle/>
          <a:p>
            <a:pPr>
              <a:defRPr/>
            </a:pPr>
            <a:r>
              <a:rPr kumimoji="0" lang="zh-CN" altLang="en-US" sz="3200">
                <a:solidFill>
                  <a:srgbClr val="1E86B4"/>
                </a:solidFill>
                <a:effectLst>
                  <a:outerShdw blurRad="38100" dist="38100" dir="2700000" algn="tl">
                    <a:srgbClr val="C0C0C0"/>
                  </a:outerShdw>
                </a:effectLst>
                <a:latin typeface="Arial" pitchFamily="34" charset="0"/>
                <a:ea typeface="方正大黑简体" pitchFamily="2" charset="-122"/>
              </a:rPr>
              <a:t>状态空间模型</a:t>
            </a:r>
          </a:p>
        </p:txBody>
      </p:sp>
      <p:sp>
        <p:nvSpPr>
          <p:cNvPr id="144391" name="Line 7"/>
          <p:cNvSpPr>
            <a:spLocks noChangeShapeType="1"/>
          </p:cNvSpPr>
          <p:nvPr/>
        </p:nvSpPr>
        <p:spPr bwMode="auto">
          <a:xfrm>
            <a:off x="3708400" y="3429000"/>
            <a:ext cx="0" cy="1944688"/>
          </a:xfrm>
          <a:prstGeom prst="line">
            <a:avLst/>
          </a:prstGeom>
          <a:noFill/>
          <a:ln w="9525">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5719" name="Text Box 8"/>
          <p:cNvSpPr txBox="1">
            <a:spLocks noChangeArrowheads="1"/>
          </p:cNvSpPr>
          <p:nvPr/>
        </p:nvSpPr>
        <p:spPr bwMode="auto">
          <a:xfrm>
            <a:off x="3851275" y="3860800"/>
            <a:ext cx="4752975" cy="1006475"/>
          </a:xfrm>
          <a:prstGeom prst="rect">
            <a:avLst/>
          </a:prstGeom>
          <a:noFill/>
          <a:ln w="9525">
            <a:noFill/>
            <a:miter lim="800000"/>
            <a:headEnd/>
            <a:tailEnd/>
          </a:ln>
        </p:spPr>
        <p:txBody>
          <a:bodyPr>
            <a:spAutoFit/>
          </a:bodyPr>
          <a:lstStyle/>
          <a:p>
            <a:pPr>
              <a:lnSpc>
                <a:spcPct val="150000"/>
              </a:lnSpc>
            </a:pPr>
            <a:r>
              <a:rPr lang="en-US" altLang="zh-CN" sz="2000"/>
              <a:t>1</a:t>
            </a:r>
            <a:r>
              <a:rPr lang="zh-CN" altLang="en-US" sz="2000"/>
              <a:t>、连续空间模型：极点配置，最优等</a:t>
            </a:r>
          </a:p>
          <a:p>
            <a:pPr>
              <a:lnSpc>
                <a:spcPct val="150000"/>
              </a:lnSpc>
            </a:pPr>
            <a:r>
              <a:rPr lang="en-US" altLang="zh-CN" sz="2000"/>
              <a:t>2</a:t>
            </a:r>
            <a:r>
              <a:rPr lang="zh-CN" altLang="en-US" sz="2000"/>
              <a:t>、</a:t>
            </a:r>
            <a:r>
              <a:rPr lang="zh-CN" altLang="en-US" sz="2000">
                <a:solidFill>
                  <a:srgbClr val="1E86B4"/>
                </a:solidFill>
              </a:rPr>
              <a:t>离散空间模型：极点配置，</a:t>
            </a:r>
            <a:r>
              <a:rPr lang="zh-CN" altLang="en-US" sz="2000"/>
              <a:t>最优等</a:t>
            </a:r>
            <a:endParaRPr lang="zh-CN" altLang="en-US" sz="2000">
              <a:solidFill>
                <a:srgbClr val="1E86B4"/>
              </a:solidFill>
            </a:endParaRPr>
          </a:p>
        </p:txBody>
      </p:sp>
      <p:sp>
        <p:nvSpPr>
          <p:cNvPr id="144393" name="Text Box 9"/>
          <p:cNvSpPr txBox="1">
            <a:spLocks noChangeArrowheads="1"/>
          </p:cNvSpPr>
          <p:nvPr/>
        </p:nvSpPr>
        <p:spPr bwMode="auto">
          <a:xfrm>
            <a:off x="827088" y="287338"/>
            <a:ext cx="3889375" cy="701675"/>
          </a:xfrm>
          <a:prstGeom prst="rect">
            <a:avLst/>
          </a:prstGeom>
          <a:noFill/>
          <a:ln w="9525">
            <a:noFill/>
            <a:miter lim="800000"/>
            <a:headEnd/>
            <a:tailEnd/>
          </a:ln>
          <a:effectLst/>
        </p:spPr>
        <p:txBody>
          <a:bodyPr>
            <a:spAutoFit/>
          </a:bodyPr>
          <a:lstStyle/>
          <a:p>
            <a:pPr>
              <a:defRPr/>
            </a:pPr>
            <a:r>
              <a:rPr lang="zh-CN" altLang="en-US" sz="4000">
                <a:solidFill>
                  <a:srgbClr val="FF0000"/>
                </a:solidFill>
                <a:effectLst>
                  <a:outerShdw blurRad="38100" dist="38100" dir="2700000" algn="tl">
                    <a:srgbClr val="C0C0C0"/>
                  </a:outerShdw>
                </a:effectLst>
              </a:rPr>
              <a:t>控制器设计：</a:t>
            </a:r>
          </a:p>
        </p:txBody>
      </p:sp>
    </p:spTree>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aphicFrame>
        <p:nvGraphicFramePr>
          <p:cNvPr id="15362" name="Object 19"/>
          <p:cNvGraphicFramePr>
            <a:graphicFrameLocks noChangeAspect="1"/>
          </p:cNvGraphicFramePr>
          <p:nvPr/>
        </p:nvGraphicFramePr>
        <p:xfrm>
          <a:off x="1619250" y="1412875"/>
          <a:ext cx="3960813" cy="1301750"/>
        </p:xfrm>
        <a:graphic>
          <a:graphicData uri="http://schemas.openxmlformats.org/presentationml/2006/ole">
            <mc:AlternateContent xmlns:mc="http://schemas.openxmlformats.org/markup-compatibility/2006">
              <mc:Choice xmlns:v="urn:schemas-microsoft-com:vml" Requires="v">
                <p:oleObj spid="_x0000_s15380" name="Equation" r:id="rId4" imgW="1534379" imgH="504052" progId="Equation.DSMT4">
                  <p:embed/>
                </p:oleObj>
              </mc:Choice>
              <mc:Fallback>
                <p:oleObj name="Equation" r:id="rId4" imgW="1534379" imgH="504052"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412875"/>
                        <a:ext cx="3960813"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20"/>
          <p:cNvGraphicFramePr>
            <a:graphicFrameLocks noChangeAspect="1"/>
          </p:cNvGraphicFramePr>
          <p:nvPr/>
        </p:nvGraphicFramePr>
        <p:xfrm>
          <a:off x="1619250" y="3141663"/>
          <a:ext cx="5400675" cy="2657475"/>
        </p:xfrm>
        <a:graphic>
          <a:graphicData uri="http://schemas.openxmlformats.org/presentationml/2006/ole">
            <mc:AlternateContent xmlns:mc="http://schemas.openxmlformats.org/markup-compatibility/2006">
              <mc:Choice xmlns:v="urn:schemas-microsoft-com:vml" Requires="v">
                <p:oleObj spid="_x0000_s15381" name="Equation" r:id="rId6" imgW="2476500" imgH="1219200" progId="Equation.DSMT4">
                  <p:embed/>
                </p:oleObj>
              </mc:Choice>
              <mc:Fallback>
                <p:oleObj name="Equation" r:id="rId6" imgW="2476500" imgH="12192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3141663"/>
                        <a:ext cx="54006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mb dir="vert"/>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7126" name="Text Box 22"/>
          <p:cNvSpPr txBox="1">
            <a:spLocks noChangeArrowheads="1"/>
          </p:cNvSpPr>
          <p:nvPr/>
        </p:nvSpPr>
        <p:spPr bwMode="auto">
          <a:xfrm>
            <a:off x="900113" y="549275"/>
            <a:ext cx="7200900" cy="457200"/>
          </a:xfrm>
          <a:prstGeom prst="rect">
            <a:avLst/>
          </a:prstGeom>
          <a:noFill/>
          <a:ln w="9525">
            <a:noFill/>
            <a:miter lim="800000"/>
            <a:headEnd/>
            <a:tailEnd/>
          </a:ln>
          <a:effectLst/>
        </p:spPr>
        <p:txBody>
          <a:bodyPr>
            <a:spAutoFit/>
          </a:bodyPr>
          <a:lstStyle/>
          <a:p>
            <a:pPr>
              <a:defRPr/>
            </a:pPr>
            <a:r>
              <a:rPr kumimoji="0" lang="en-US" altLang="zh-CN">
                <a:solidFill>
                  <a:srgbClr val="FF0000"/>
                </a:solidFill>
                <a:effectLst>
                  <a:outerShdw blurRad="38100" dist="38100" dir="2700000" algn="tl">
                    <a:srgbClr val="C0C0C0"/>
                  </a:outerShdw>
                </a:effectLst>
                <a:latin typeface="Verdana" pitchFamily="34" charset="0"/>
              </a:rPr>
              <a:t>2</a:t>
            </a:r>
            <a:r>
              <a:rPr kumimoji="0" lang="zh-CN" altLang="en-US">
                <a:solidFill>
                  <a:srgbClr val="FF0000"/>
                </a:solidFill>
                <a:effectLst>
                  <a:outerShdw blurRad="38100" dist="38100" dir="2700000" algn="tl">
                    <a:srgbClr val="C0C0C0"/>
                  </a:outerShdw>
                </a:effectLst>
                <a:latin typeface="Verdana" pitchFamily="34" charset="0"/>
              </a:rPr>
              <a:t>、</a:t>
            </a:r>
            <a:r>
              <a:rPr kumimoji="0" lang="zh-CN" altLang="en-US">
                <a:solidFill>
                  <a:srgbClr val="FF0000"/>
                </a:solidFill>
                <a:effectLst>
                  <a:outerShdw blurRad="38100" dist="38100" dir="2700000" algn="tl">
                    <a:srgbClr val="C0C0C0"/>
                  </a:outerShdw>
                </a:effectLst>
                <a:latin typeface="Arial" pitchFamily="34" charset="0"/>
              </a:rPr>
              <a:t>由差分方程建立离散状态空间模型</a:t>
            </a:r>
          </a:p>
        </p:txBody>
      </p:sp>
      <p:sp>
        <p:nvSpPr>
          <p:cNvPr id="47127" name="Text Box 23"/>
          <p:cNvSpPr txBox="1">
            <a:spLocks noChangeArrowheads="1"/>
          </p:cNvSpPr>
          <p:nvPr/>
        </p:nvSpPr>
        <p:spPr bwMode="auto">
          <a:xfrm>
            <a:off x="1023938" y="1554163"/>
            <a:ext cx="7580312"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对于单输入单输出线性离散系统，可用 </a:t>
            </a:r>
            <a:r>
              <a:rPr kumimoji="0" lang="en-US" altLang="zh-CN" sz="2000" i="1">
                <a:effectLst>
                  <a:outerShdw blurRad="38100" dist="38100" dir="2700000" algn="tl">
                    <a:srgbClr val="C0C0C0"/>
                  </a:outerShdw>
                </a:effectLst>
              </a:rPr>
              <a:t>n</a:t>
            </a:r>
            <a:r>
              <a:rPr kumimoji="0" lang="en-US" altLang="zh-CN" sz="2000">
                <a:effectLst>
                  <a:outerShdw blurRad="38100" dist="38100" dir="2700000" algn="tl">
                    <a:srgbClr val="C0C0C0"/>
                  </a:outerShdw>
                </a:effectLst>
              </a:rPr>
              <a:t> </a:t>
            </a:r>
            <a:r>
              <a:rPr kumimoji="0" lang="zh-CN" altLang="en-US" sz="2000">
                <a:effectLst>
                  <a:outerShdw blurRad="38100" dist="38100" dir="2700000" algn="tl">
                    <a:srgbClr val="C0C0C0"/>
                  </a:outerShdw>
                </a:effectLst>
              </a:rPr>
              <a:t>阶差分方程描述：</a:t>
            </a:r>
          </a:p>
        </p:txBody>
      </p:sp>
      <p:sp>
        <p:nvSpPr>
          <p:cNvPr id="47128" name="Rectangle 24"/>
          <p:cNvSpPr>
            <a:spLocks noChangeArrowheads="1"/>
          </p:cNvSpPr>
          <p:nvPr/>
        </p:nvSpPr>
        <p:spPr bwMode="auto">
          <a:xfrm>
            <a:off x="0" y="2778125"/>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6386" name="Object 25"/>
          <p:cNvGraphicFramePr>
            <a:graphicFrameLocks noChangeAspect="1"/>
          </p:cNvGraphicFramePr>
          <p:nvPr/>
        </p:nvGraphicFramePr>
        <p:xfrm>
          <a:off x="1331913" y="2205038"/>
          <a:ext cx="5832475" cy="849312"/>
        </p:xfrm>
        <a:graphic>
          <a:graphicData uri="http://schemas.openxmlformats.org/presentationml/2006/ole">
            <mc:AlternateContent xmlns:mc="http://schemas.openxmlformats.org/markup-compatibility/2006">
              <mc:Choice xmlns:v="urn:schemas-microsoft-com:vml" Requires="v">
                <p:oleObj spid="_x0000_s16404" name="Equation" r:id="rId4" imgW="3136900" imgH="457200" progId="Equation.DSMT4">
                  <p:embed/>
                </p:oleObj>
              </mc:Choice>
              <mc:Fallback>
                <p:oleObj name="Equation" r:id="rId4" imgW="3136900" imgH="4572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205038"/>
                        <a:ext cx="5832475"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30" name="Text Box 26"/>
          <p:cNvSpPr txBox="1">
            <a:spLocks noChangeArrowheads="1"/>
          </p:cNvSpPr>
          <p:nvPr/>
        </p:nvSpPr>
        <p:spPr bwMode="auto">
          <a:xfrm>
            <a:off x="7575550" y="2225675"/>
            <a:ext cx="1173163" cy="366713"/>
          </a:xfrm>
          <a:prstGeom prst="rect">
            <a:avLst/>
          </a:prstGeom>
          <a:noFill/>
          <a:ln w="9525" algn="ctr">
            <a:noFill/>
            <a:miter lim="800000"/>
            <a:headEnd/>
            <a:tailEnd/>
          </a:ln>
          <a:effectLst/>
        </p:spPr>
        <p:txBody>
          <a:bodyPr>
            <a:spAutoFit/>
          </a:bodyPr>
          <a:lstStyle/>
          <a:p>
            <a:pPr>
              <a:defRPr/>
            </a:pPr>
            <a:r>
              <a:rPr kumimoji="0" lang="en-US" altLang="zh-CN" sz="1800">
                <a:effectLst>
                  <a:outerShdw blurRad="38100" dist="38100" dir="2700000" algn="tl">
                    <a:srgbClr val="C0C0C0"/>
                  </a:outerShdw>
                </a:effectLst>
              </a:rPr>
              <a:t>(1)</a:t>
            </a:r>
          </a:p>
        </p:txBody>
      </p:sp>
      <p:sp>
        <p:nvSpPr>
          <p:cNvPr id="47131" name="Text Box 27"/>
          <p:cNvSpPr txBox="1">
            <a:spLocks noChangeArrowheads="1"/>
          </p:cNvSpPr>
          <p:nvPr/>
        </p:nvSpPr>
        <p:spPr bwMode="auto">
          <a:xfrm>
            <a:off x="1095375" y="3211513"/>
            <a:ext cx="3405188"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选择状态变量</a:t>
            </a:r>
            <a:r>
              <a:rPr kumimoji="0" lang="en-US" altLang="zh-CN" sz="2000">
                <a:effectLst>
                  <a:outerShdw blurRad="38100" dist="38100" dir="2700000" algn="tl">
                    <a:srgbClr val="C0C0C0"/>
                  </a:outerShdw>
                </a:effectLst>
              </a:rPr>
              <a:t>:</a:t>
            </a:r>
          </a:p>
        </p:txBody>
      </p:sp>
      <p:sp>
        <p:nvSpPr>
          <p:cNvPr id="47132" name="Rectangle 28"/>
          <p:cNvSpPr>
            <a:spLocks noChangeArrowheads="1"/>
          </p:cNvSpPr>
          <p:nvPr/>
        </p:nvSpPr>
        <p:spPr bwMode="auto">
          <a:xfrm>
            <a:off x="0" y="2411413"/>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6387" name="Object 29"/>
          <p:cNvGraphicFramePr>
            <a:graphicFrameLocks noChangeAspect="1"/>
          </p:cNvGraphicFramePr>
          <p:nvPr/>
        </p:nvGraphicFramePr>
        <p:xfrm>
          <a:off x="3132138" y="3213100"/>
          <a:ext cx="5248275" cy="2343150"/>
        </p:xfrm>
        <a:graphic>
          <a:graphicData uri="http://schemas.openxmlformats.org/presentationml/2006/ole">
            <mc:AlternateContent xmlns:mc="http://schemas.openxmlformats.org/markup-compatibility/2006">
              <mc:Choice xmlns:v="urn:schemas-microsoft-com:vml" Requires="v">
                <p:oleObj spid="_x0000_s16405" name="Equation" r:id="rId6" imgW="2628900" imgH="1168400" progId="Equation.DSMT4">
                  <p:embed/>
                </p:oleObj>
              </mc:Choice>
              <mc:Fallback>
                <p:oleObj name="Equation" r:id="rId6" imgW="2628900" imgH="11684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138" y="3213100"/>
                        <a:ext cx="5248275" cy="234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35" name="Text Box 31"/>
          <p:cNvSpPr txBox="1">
            <a:spLocks noChangeArrowheads="1"/>
          </p:cNvSpPr>
          <p:nvPr/>
        </p:nvSpPr>
        <p:spPr bwMode="auto">
          <a:xfrm>
            <a:off x="8172450" y="4149725"/>
            <a:ext cx="847725" cy="366713"/>
          </a:xfrm>
          <a:prstGeom prst="rect">
            <a:avLst/>
          </a:prstGeom>
          <a:noFill/>
          <a:ln w="9525" algn="ctr">
            <a:noFill/>
            <a:miter lim="800000"/>
            <a:headEnd/>
            <a:tailEnd/>
          </a:ln>
          <a:effectLst/>
        </p:spPr>
        <p:txBody>
          <a:bodyPr>
            <a:spAutoFit/>
          </a:bodyPr>
          <a:lstStyle/>
          <a:p>
            <a:pPr>
              <a:defRPr/>
            </a:pPr>
            <a:r>
              <a:rPr kumimoji="0" lang="en-US" altLang="zh-CN" sz="1800">
                <a:effectLst>
                  <a:outerShdw blurRad="38100" dist="38100" dir="2700000" algn="tl">
                    <a:srgbClr val="C0C0C0"/>
                  </a:outerShdw>
                </a:effectLst>
              </a:rPr>
              <a:t>(2)</a:t>
            </a:r>
          </a:p>
        </p:txBody>
      </p:sp>
    </p:spTree>
  </p:cSld>
  <p:clrMapOvr>
    <a:masterClrMapping/>
  </p:clrMapOvr>
  <p:transition>
    <p:comb dir="vert"/>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8144" name="Text Box 16"/>
          <p:cNvSpPr txBox="1">
            <a:spLocks noChangeArrowheads="1"/>
          </p:cNvSpPr>
          <p:nvPr/>
        </p:nvSpPr>
        <p:spPr bwMode="auto">
          <a:xfrm>
            <a:off x="827088" y="1484313"/>
            <a:ext cx="3405187"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于是有</a:t>
            </a:r>
            <a:r>
              <a:rPr kumimoji="0" lang="en-US" altLang="zh-CN" sz="2000">
                <a:effectLst>
                  <a:outerShdw blurRad="38100" dist="38100" dir="2700000" algn="tl">
                    <a:srgbClr val="C0C0C0"/>
                  </a:outerShdw>
                </a:effectLst>
              </a:rPr>
              <a:t>:</a:t>
            </a:r>
          </a:p>
        </p:txBody>
      </p:sp>
      <p:sp>
        <p:nvSpPr>
          <p:cNvPr id="48145" name="Rectangle 17"/>
          <p:cNvSpPr>
            <a:spLocks noChangeArrowheads="1"/>
          </p:cNvSpPr>
          <p:nvPr/>
        </p:nvSpPr>
        <p:spPr bwMode="auto">
          <a:xfrm>
            <a:off x="-73025" y="2882900"/>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7410" name="Object 18"/>
          <p:cNvGraphicFramePr>
            <a:graphicFrameLocks noChangeAspect="1"/>
          </p:cNvGraphicFramePr>
          <p:nvPr/>
        </p:nvGraphicFramePr>
        <p:xfrm>
          <a:off x="1762125" y="1989138"/>
          <a:ext cx="5256213" cy="525462"/>
        </p:xfrm>
        <a:graphic>
          <a:graphicData uri="http://schemas.openxmlformats.org/presentationml/2006/ole">
            <mc:AlternateContent xmlns:mc="http://schemas.openxmlformats.org/markup-compatibility/2006">
              <mc:Choice xmlns:v="urn:schemas-microsoft-com:vml" Requires="v">
                <p:oleObj spid="_x0000_s17428" name="Equation" r:id="rId4" imgW="2286000" imgH="228600" progId="Equation.DSMT4">
                  <p:embed/>
                </p:oleObj>
              </mc:Choice>
              <mc:Fallback>
                <p:oleObj name="Equation" r:id="rId4" imgW="2286000" imgH="2286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125" y="1989138"/>
                        <a:ext cx="5256213"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7" name="Text Box 19"/>
          <p:cNvSpPr txBox="1">
            <a:spLocks noChangeArrowheads="1"/>
          </p:cNvSpPr>
          <p:nvPr/>
        </p:nvSpPr>
        <p:spPr bwMode="auto">
          <a:xfrm>
            <a:off x="7502525" y="2082800"/>
            <a:ext cx="1244600" cy="366713"/>
          </a:xfrm>
          <a:prstGeom prst="rect">
            <a:avLst/>
          </a:prstGeom>
          <a:noFill/>
          <a:ln w="9525" algn="ctr">
            <a:noFill/>
            <a:miter lim="800000"/>
            <a:headEnd/>
            <a:tailEnd/>
          </a:ln>
          <a:effectLst/>
        </p:spPr>
        <p:txBody>
          <a:bodyPr>
            <a:spAutoFit/>
          </a:bodyPr>
          <a:lstStyle/>
          <a:p>
            <a:pPr>
              <a:defRPr/>
            </a:pPr>
            <a:r>
              <a:rPr kumimoji="0" lang="zh-CN" altLang="en-US" sz="1800">
                <a:effectLst>
                  <a:outerShdw blurRad="38100" dist="38100" dir="2700000" algn="tl">
                    <a:srgbClr val="C0C0C0"/>
                  </a:outerShdw>
                </a:effectLst>
              </a:rPr>
              <a:t>（</a:t>
            </a:r>
            <a:r>
              <a:rPr kumimoji="0" lang="en-US" altLang="zh-CN" sz="1800">
                <a:effectLst>
                  <a:outerShdw blurRad="38100" dist="38100" dir="2700000" algn="tl">
                    <a:srgbClr val="C0C0C0"/>
                  </a:outerShdw>
                </a:effectLst>
              </a:rPr>
              <a:t>3</a:t>
            </a:r>
            <a:r>
              <a:rPr kumimoji="0" lang="zh-CN" altLang="en-US" sz="1800">
                <a:effectLst>
                  <a:outerShdw blurRad="38100" dist="38100" dir="2700000" algn="tl">
                    <a:srgbClr val="C0C0C0"/>
                  </a:outerShdw>
                </a:effectLst>
              </a:rPr>
              <a:t>）</a:t>
            </a:r>
          </a:p>
        </p:txBody>
      </p:sp>
      <p:sp>
        <p:nvSpPr>
          <p:cNvPr id="48148" name="Text Box 20"/>
          <p:cNvSpPr txBox="1">
            <a:spLocks noChangeArrowheads="1"/>
          </p:cNvSpPr>
          <p:nvPr/>
        </p:nvSpPr>
        <p:spPr bwMode="auto">
          <a:xfrm>
            <a:off x="898525" y="2636838"/>
            <a:ext cx="3405188"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即</a:t>
            </a:r>
            <a:r>
              <a:rPr kumimoji="0" lang="en-US" altLang="zh-CN" sz="2000">
                <a:effectLst>
                  <a:outerShdw blurRad="38100" dist="38100" dir="2700000" algn="tl">
                    <a:srgbClr val="C0C0C0"/>
                  </a:outerShdw>
                </a:effectLst>
              </a:rPr>
              <a:t>:</a:t>
            </a:r>
          </a:p>
        </p:txBody>
      </p:sp>
      <p:graphicFrame>
        <p:nvGraphicFramePr>
          <p:cNvPr id="17411" name="Object 21"/>
          <p:cNvGraphicFramePr>
            <a:graphicFrameLocks noChangeAspect="1"/>
          </p:cNvGraphicFramePr>
          <p:nvPr/>
        </p:nvGraphicFramePr>
        <p:xfrm>
          <a:off x="538163" y="3429000"/>
          <a:ext cx="8128000" cy="1447800"/>
        </p:xfrm>
        <a:graphic>
          <a:graphicData uri="http://schemas.openxmlformats.org/presentationml/2006/ole">
            <mc:AlternateContent xmlns:mc="http://schemas.openxmlformats.org/markup-compatibility/2006">
              <mc:Choice xmlns:v="urn:schemas-microsoft-com:vml" Requires="v">
                <p:oleObj spid="_x0000_s17429" name="Equation" r:id="rId6" imgW="3848100" imgH="685800" progId="Equation.DSMT4">
                  <p:embed/>
                </p:oleObj>
              </mc:Choice>
              <mc:Fallback>
                <p:oleObj name="Equation" r:id="rId6" imgW="3848100" imgH="6858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163" y="3429000"/>
                        <a:ext cx="81280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d"/>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9188" name="Text Box 36"/>
          <p:cNvSpPr txBox="1">
            <a:spLocks noChangeArrowheads="1"/>
          </p:cNvSpPr>
          <p:nvPr/>
        </p:nvSpPr>
        <p:spPr bwMode="auto">
          <a:xfrm>
            <a:off x="827088" y="1989138"/>
            <a:ext cx="3405187"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式中</a:t>
            </a:r>
            <a:r>
              <a:rPr kumimoji="0" lang="en-US" altLang="zh-CN" sz="2000">
                <a:effectLst>
                  <a:outerShdw blurRad="38100" dist="38100" dir="2700000" algn="tl">
                    <a:srgbClr val="C0C0C0"/>
                  </a:outerShdw>
                </a:effectLst>
              </a:rPr>
              <a:t>:</a:t>
            </a:r>
          </a:p>
        </p:txBody>
      </p:sp>
      <p:sp>
        <p:nvSpPr>
          <p:cNvPr id="49189" name="Rectangle 37"/>
          <p:cNvSpPr>
            <a:spLocks noChangeArrowheads="1"/>
          </p:cNvSpPr>
          <p:nvPr/>
        </p:nvSpPr>
        <p:spPr bwMode="auto">
          <a:xfrm>
            <a:off x="0" y="2843213"/>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8434" name="Object 38"/>
          <p:cNvGraphicFramePr>
            <a:graphicFrameLocks noChangeAspect="1"/>
          </p:cNvGraphicFramePr>
          <p:nvPr/>
        </p:nvGraphicFramePr>
        <p:xfrm>
          <a:off x="2124075" y="1916113"/>
          <a:ext cx="4824413" cy="2636837"/>
        </p:xfrm>
        <a:graphic>
          <a:graphicData uri="http://schemas.openxmlformats.org/presentationml/2006/ole">
            <mc:AlternateContent xmlns:mc="http://schemas.openxmlformats.org/markup-compatibility/2006">
              <mc:Choice xmlns:v="urn:schemas-microsoft-com:vml" Requires="v">
                <p:oleObj spid="_x0000_s18443" name="Equation" r:id="rId4" imgW="2146300" imgH="1168400" progId="Equation.DSMT4">
                  <p:embed/>
                </p:oleObj>
              </mc:Choice>
              <mc:Fallback>
                <p:oleObj name="Equation" r:id="rId4" imgW="2146300" imgH="1168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916113"/>
                        <a:ext cx="4824413" cy="2636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91" name="Text Box 39"/>
          <p:cNvSpPr txBox="1">
            <a:spLocks noChangeArrowheads="1"/>
          </p:cNvSpPr>
          <p:nvPr/>
        </p:nvSpPr>
        <p:spPr bwMode="auto">
          <a:xfrm>
            <a:off x="7000875" y="2801938"/>
            <a:ext cx="1674813" cy="366712"/>
          </a:xfrm>
          <a:prstGeom prst="rect">
            <a:avLst/>
          </a:prstGeom>
          <a:noFill/>
          <a:ln w="9525" algn="ctr">
            <a:noFill/>
            <a:miter lim="800000"/>
            <a:headEnd/>
            <a:tailEnd/>
          </a:ln>
          <a:effectLst/>
        </p:spPr>
        <p:txBody>
          <a:bodyPr>
            <a:spAutoFit/>
          </a:bodyPr>
          <a:lstStyle/>
          <a:p>
            <a:pPr>
              <a:defRPr/>
            </a:pPr>
            <a:r>
              <a:rPr kumimoji="0" lang="en-US" altLang="zh-CN" sz="1800">
                <a:effectLst>
                  <a:outerShdw blurRad="38100" dist="38100" dir="2700000" algn="tl">
                    <a:srgbClr val="C0C0C0"/>
                  </a:outerShdw>
                </a:effectLst>
              </a:rPr>
              <a:t>(4)</a:t>
            </a:r>
          </a:p>
        </p:txBody>
      </p:sp>
    </p:spTree>
  </p:cSld>
  <p:clrMapOvr>
    <a:masterClrMapping/>
  </p:clrMapOvr>
  <p:transition>
    <p:cover dir="rd"/>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0194" name="Text Box 18"/>
          <p:cNvSpPr txBox="1">
            <a:spLocks noChangeArrowheads="1"/>
          </p:cNvSpPr>
          <p:nvPr/>
        </p:nvSpPr>
        <p:spPr bwMode="auto">
          <a:xfrm>
            <a:off x="1042988" y="1484313"/>
            <a:ext cx="5995987"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于是得到一阶差分方程组：</a:t>
            </a:r>
          </a:p>
        </p:txBody>
      </p:sp>
      <p:sp>
        <p:nvSpPr>
          <p:cNvPr id="50195" name="Rectangle 19"/>
          <p:cNvSpPr>
            <a:spLocks noChangeArrowheads="1"/>
          </p:cNvSpPr>
          <p:nvPr/>
        </p:nvSpPr>
        <p:spPr bwMode="auto">
          <a:xfrm>
            <a:off x="19050" y="2244725"/>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9458" name="Object 20"/>
          <p:cNvGraphicFramePr>
            <a:graphicFrameLocks noChangeAspect="1"/>
          </p:cNvGraphicFramePr>
          <p:nvPr/>
        </p:nvGraphicFramePr>
        <p:xfrm>
          <a:off x="1135063" y="2081213"/>
          <a:ext cx="7632700" cy="2914650"/>
        </p:xfrm>
        <a:graphic>
          <a:graphicData uri="http://schemas.openxmlformats.org/presentationml/2006/ole">
            <mc:AlternateContent xmlns:mc="http://schemas.openxmlformats.org/markup-compatibility/2006">
              <mc:Choice xmlns:v="urn:schemas-microsoft-com:vml" Requires="v">
                <p:oleObj spid="_x0000_s19467" name="Equation" r:id="rId4" imgW="3670300" imgH="1397000" progId="Equation.DSMT4">
                  <p:embed/>
                </p:oleObj>
              </mc:Choice>
              <mc:Fallback>
                <p:oleObj name="Equation" r:id="rId4" imgW="3670300" imgH="13970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063" y="2081213"/>
                        <a:ext cx="7632700" cy="291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97" name="Text Box 21"/>
          <p:cNvSpPr txBox="1">
            <a:spLocks noChangeArrowheads="1"/>
          </p:cNvSpPr>
          <p:nvPr/>
        </p:nvSpPr>
        <p:spPr bwMode="auto">
          <a:xfrm>
            <a:off x="6515100" y="2749550"/>
            <a:ext cx="1316038" cy="366713"/>
          </a:xfrm>
          <a:prstGeom prst="rect">
            <a:avLst/>
          </a:prstGeom>
          <a:noFill/>
          <a:ln w="9525" algn="ctr">
            <a:noFill/>
            <a:miter lim="800000"/>
            <a:headEnd/>
            <a:tailEnd/>
          </a:ln>
          <a:effectLst/>
        </p:spPr>
        <p:txBody>
          <a:bodyPr>
            <a:spAutoFit/>
          </a:bodyPr>
          <a:lstStyle/>
          <a:p>
            <a:pPr>
              <a:defRPr/>
            </a:pPr>
            <a:r>
              <a:rPr kumimoji="0" lang="en-US" altLang="zh-CN" sz="1800">
                <a:effectLst>
                  <a:outerShdw blurRad="38100" dist="38100" dir="2700000" algn="tl">
                    <a:srgbClr val="C0C0C0"/>
                  </a:outerShdw>
                </a:effectLst>
              </a:rPr>
              <a:t>(5)</a:t>
            </a:r>
          </a:p>
        </p:txBody>
      </p:sp>
    </p:spTree>
  </p:cSld>
  <p:clrMapOvr>
    <a:masterClrMapping/>
  </p:clrMapOvr>
  <p:transition>
    <p:cover dir="rd"/>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11" name="Text Box 11"/>
          <p:cNvSpPr txBox="1">
            <a:spLocks noChangeArrowheads="1"/>
          </p:cNvSpPr>
          <p:nvPr/>
        </p:nvSpPr>
        <p:spPr bwMode="auto">
          <a:xfrm>
            <a:off x="755650" y="1557338"/>
            <a:ext cx="5995988"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从而得到状态空间模型为：</a:t>
            </a:r>
          </a:p>
        </p:txBody>
      </p:sp>
      <p:sp>
        <p:nvSpPr>
          <p:cNvPr id="51212" name="Rectangle 12"/>
          <p:cNvSpPr>
            <a:spLocks noChangeArrowheads="1"/>
          </p:cNvSpPr>
          <p:nvPr/>
        </p:nvSpPr>
        <p:spPr bwMode="auto">
          <a:xfrm>
            <a:off x="0" y="2841625"/>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0482" name="Object 13"/>
          <p:cNvGraphicFramePr>
            <a:graphicFrameLocks noChangeAspect="1"/>
          </p:cNvGraphicFramePr>
          <p:nvPr/>
        </p:nvGraphicFramePr>
        <p:xfrm>
          <a:off x="4067175" y="1341438"/>
          <a:ext cx="3960813" cy="1125537"/>
        </p:xfrm>
        <a:graphic>
          <a:graphicData uri="http://schemas.openxmlformats.org/presentationml/2006/ole">
            <mc:AlternateContent xmlns:mc="http://schemas.openxmlformats.org/markup-compatibility/2006">
              <mc:Choice xmlns:v="urn:schemas-microsoft-com:vml" Requires="v">
                <p:oleObj spid="_x0000_s20518" name="Equation" r:id="rId4" imgW="1612900" imgH="457200" progId="Equation.DSMT4">
                  <p:embed/>
                </p:oleObj>
              </mc:Choice>
              <mc:Fallback>
                <p:oleObj name="Equation" r:id="rId4" imgW="1612900" imgH="457200" progId="Equation.DSMT4">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1341438"/>
                        <a:ext cx="3960813" cy="1125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4" name="Rectangle 14"/>
          <p:cNvSpPr>
            <a:spLocks noChangeArrowheads="1"/>
          </p:cNvSpPr>
          <p:nvPr/>
        </p:nvSpPr>
        <p:spPr bwMode="auto">
          <a:xfrm>
            <a:off x="0" y="25987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51215" name="Rectangle 15"/>
          <p:cNvSpPr>
            <a:spLocks noChangeArrowheads="1"/>
          </p:cNvSpPr>
          <p:nvPr/>
        </p:nvSpPr>
        <p:spPr bwMode="auto">
          <a:xfrm>
            <a:off x="0" y="24844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0483" name="Object 16"/>
          <p:cNvGraphicFramePr>
            <a:graphicFrameLocks noChangeAspect="1"/>
          </p:cNvGraphicFramePr>
          <p:nvPr/>
        </p:nvGraphicFramePr>
        <p:xfrm>
          <a:off x="755650" y="2493963"/>
          <a:ext cx="4537075" cy="2393950"/>
        </p:xfrm>
        <a:graphic>
          <a:graphicData uri="http://schemas.openxmlformats.org/presentationml/2006/ole">
            <mc:AlternateContent xmlns:mc="http://schemas.openxmlformats.org/markup-compatibility/2006">
              <mc:Choice xmlns:v="urn:schemas-microsoft-com:vml" Requires="v">
                <p:oleObj spid="_x0000_s20519" name="Equation" r:id="rId6" imgW="2222500" imgH="1168400" progId="Equation.DSMT4">
                  <p:embed/>
                </p:oleObj>
              </mc:Choice>
              <mc:Fallback>
                <p:oleObj name="Equation" r:id="rId6" imgW="2222500" imgH="1168400" progId="Equation.DSMT4">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2493963"/>
                        <a:ext cx="4537075" cy="239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7" name="Rectangle 17"/>
          <p:cNvSpPr>
            <a:spLocks noChangeArrowheads="1"/>
          </p:cNvSpPr>
          <p:nvPr/>
        </p:nvSpPr>
        <p:spPr bwMode="auto">
          <a:xfrm>
            <a:off x="0" y="24844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0484" name="Object 18"/>
          <p:cNvGraphicFramePr>
            <a:graphicFrameLocks noChangeAspect="1"/>
          </p:cNvGraphicFramePr>
          <p:nvPr/>
        </p:nvGraphicFramePr>
        <p:xfrm>
          <a:off x="5580063" y="2565400"/>
          <a:ext cx="1292225" cy="2305050"/>
        </p:xfrm>
        <a:graphic>
          <a:graphicData uri="http://schemas.openxmlformats.org/presentationml/2006/ole">
            <mc:AlternateContent xmlns:mc="http://schemas.openxmlformats.org/markup-compatibility/2006">
              <mc:Choice xmlns:v="urn:schemas-microsoft-com:vml" Requires="v">
                <p:oleObj spid="_x0000_s20520" name="Equation" r:id="rId8" imgW="660400" imgH="1168400" progId="Equation.DSMT4">
                  <p:embed/>
                </p:oleObj>
              </mc:Choice>
              <mc:Fallback>
                <p:oleObj name="Equation" r:id="rId8" imgW="660400" imgH="1168400" progId="Equation.DSMT4">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0063" y="2565400"/>
                        <a:ext cx="1292225" cy="230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9" name="Rectangle 19"/>
          <p:cNvSpPr>
            <a:spLocks noChangeArrowheads="1"/>
          </p:cNvSpPr>
          <p:nvPr/>
        </p:nvSpPr>
        <p:spPr bwMode="auto">
          <a:xfrm>
            <a:off x="0" y="29416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0485" name="Object 20"/>
          <p:cNvGraphicFramePr>
            <a:graphicFrameLocks noChangeAspect="1"/>
          </p:cNvGraphicFramePr>
          <p:nvPr/>
        </p:nvGraphicFramePr>
        <p:xfrm>
          <a:off x="1547813" y="5086350"/>
          <a:ext cx="5033962" cy="503238"/>
        </p:xfrm>
        <a:graphic>
          <a:graphicData uri="http://schemas.openxmlformats.org/presentationml/2006/ole">
            <mc:AlternateContent xmlns:mc="http://schemas.openxmlformats.org/markup-compatibility/2006">
              <mc:Choice xmlns:v="urn:schemas-microsoft-com:vml" Requires="v">
                <p:oleObj spid="_x0000_s20521" name="Equation" r:id="rId10" imgW="2565400" imgH="254000" progId="Equation.DSMT4">
                  <p:embed/>
                </p:oleObj>
              </mc:Choice>
              <mc:Fallback>
                <p:oleObj name="Equation" r:id="rId10" imgW="2565400" imgH="254000" progId="Equation.DSMT4">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7813" y="5086350"/>
                        <a:ext cx="503396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21" name="Text Box 21"/>
          <p:cNvSpPr txBox="1">
            <a:spLocks noChangeArrowheads="1"/>
          </p:cNvSpPr>
          <p:nvPr/>
        </p:nvSpPr>
        <p:spPr bwMode="auto">
          <a:xfrm>
            <a:off x="7504113" y="3524250"/>
            <a:ext cx="1028700" cy="366713"/>
          </a:xfrm>
          <a:prstGeom prst="rect">
            <a:avLst/>
          </a:prstGeom>
          <a:noFill/>
          <a:ln w="9525" algn="ctr">
            <a:noFill/>
            <a:miter lim="800000"/>
            <a:headEnd/>
            <a:tailEnd/>
          </a:ln>
          <a:effectLst/>
        </p:spPr>
        <p:txBody>
          <a:bodyPr>
            <a:spAutoFit/>
          </a:bodyPr>
          <a:lstStyle/>
          <a:p>
            <a:pPr>
              <a:defRPr/>
            </a:pPr>
            <a:r>
              <a:rPr kumimoji="0" lang="en-US" altLang="zh-CN" sz="1800">
                <a:effectLst>
                  <a:outerShdw blurRad="38100" dist="38100" dir="2700000" algn="tl">
                    <a:srgbClr val="C0C0C0"/>
                  </a:outerShdw>
                </a:effectLst>
              </a:rPr>
              <a:t>(6)</a:t>
            </a:r>
          </a:p>
        </p:txBody>
      </p:sp>
    </p:spTree>
  </p:cSld>
  <p:clrMapOvr>
    <a:masterClrMapping/>
  </p:clrMapOvr>
  <p:transition>
    <p:cover dir="rd"/>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25963" name="Text Box 11"/>
          <p:cNvSpPr txBox="1">
            <a:spLocks noChangeArrowheads="1"/>
          </p:cNvSpPr>
          <p:nvPr/>
        </p:nvSpPr>
        <p:spPr bwMode="auto">
          <a:xfrm>
            <a:off x="971550" y="1412875"/>
            <a:ext cx="7316788" cy="457200"/>
          </a:xfrm>
          <a:prstGeom prst="rect">
            <a:avLst/>
          </a:prstGeom>
          <a:noFill/>
          <a:ln w="9525">
            <a:noFill/>
            <a:miter lim="800000"/>
            <a:headEnd/>
            <a:tailEnd/>
          </a:ln>
          <a:effectLst/>
        </p:spPr>
        <p:txBody>
          <a:bodyPr>
            <a:spAutoFit/>
          </a:bodyPr>
          <a:lstStyle/>
          <a:p>
            <a:pPr>
              <a:defRPr/>
            </a:pPr>
            <a:r>
              <a:rPr kumimoji="0" lang="zh-CN" altLang="en-US">
                <a:solidFill>
                  <a:srgbClr val="0066FF"/>
                </a:solidFill>
                <a:effectLst>
                  <a:outerShdw blurRad="38100" dist="38100" dir="2700000" algn="tl">
                    <a:srgbClr val="C0C0C0"/>
                  </a:outerShdw>
                </a:effectLst>
                <a:latin typeface="Verdana" pitchFamily="34" charset="0"/>
              </a:rPr>
              <a:t>例</a:t>
            </a:r>
            <a:r>
              <a:rPr kumimoji="0" lang="en-US" altLang="zh-CN">
                <a:solidFill>
                  <a:srgbClr val="0066FF"/>
                </a:solidFill>
                <a:effectLst>
                  <a:outerShdw blurRad="38100" dist="38100" dir="2700000" algn="tl">
                    <a:srgbClr val="C0C0C0"/>
                  </a:outerShdw>
                </a:effectLst>
                <a:latin typeface="Verdana" pitchFamily="34" charset="0"/>
              </a:rPr>
              <a:t>6.2</a:t>
            </a:r>
            <a:r>
              <a:rPr kumimoji="0" lang="en-US" altLang="zh-CN">
                <a:effectLst>
                  <a:outerShdw blurRad="38100" dist="38100" dir="2700000" algn="tl">
                    <a:srgbClr val="C0C0C0"/>
                  </a:outerShdw>
                </a:effectLst>
                <a:latin typeface="Verdana" pitchFamily="34" charset="0"/>
              </a:rPr>
              <a:t>  </a:t>
            </a:r>
            <a:r>
              <a:rPr kumimoji="0" lang="zh-CN" altLang="en-US">
                <a:effectLst>
                  <a:outerShdw blurRad="38100" dist="38100" dir="2700000" algn="tl">
                    <a:srgbClr val="C0C0C0"/>
                  </a:outerShdw>
                </a:effectLst>
                <a:latin typeface="Verdana" pitchFamily="34" charset="0"/>
              </a:rPr>
              <a:t>线性定常离散系统的差分方程式为</a:t>
            </a:r>
          </a:p>
        </p:txBody>
      </p:sp>
      <p:sp>
        <p:nvSpPr>
          <p:cNvPr id="125964" name="Rectangle 12"/>
          <p:cNvSpPr>
            <a:spLocks noChangeArrowheads="1"/>
          </p:cNvSpPr>
          <p:nvPr/>
        </p:nvSpPr>
        <p:spPr bwMode="auto">
          <a:xfrm>
            <a:off x="0" y="3040063"/>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1506" name="Object 13"/>
          <p:cNvGraphicFramePr>
            <a:graphicFrameLocks noChangeAspect="1"/>
          </p:cNvGraphicFramePr>
          <p:nvPr/>
        </p:nvGraphicFramePr>
        <p:xfrm>
          <a:off x="755650" y="2276475"/>
          <a:ext cx="7991475" cy="452438"/>
        </p:xfrm>
        <a:graphic>
          <a:graphicData uri="http://schemas.openxmlformats.org/presentationml/2006/ole">
            <mc:AlternateContent xmlns:mc="http://schemas.openxmlformats.org/markup-compatibility/2006">
              <mc:Choice xmlns:v="urn:schemas-microsoft-com:vml" Requires="v">
                <p:oleObj spid="_x0000_s21524" name="Equation" r:id="rId4" imgW="3530600" imgH="203200" progId="Equation.DSMT4">
                  <p:embed/>
                </p:oleObj>
              </mc:Choice>
              <mc:Fallback>
                <p:oleObj name="Equation" r:id="rId4" imgW="3530600" imgH="2032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276475"/>
                        <a:ext cx="7991475"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6" name="Text Box 14"/>
          <p:cNvSpPr txBox="1">
            <a:spLocks noChangeArrowheads="1"/>
          </p:cNvSpPr>
          <p:nvPr/>
        </p:nvSpPr>
        <p:spPr bwMode="auto">
          <a:xfrm>
            <a:off x="971550" y="2924175"/>
            <a:ext cx="7316788"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试求该系统的离散状态空间模型。</a:t>
            </a:r>
          </a:p>
        </p:txBody>
      </p:sp>
      <p:sp>
        <p:nvSpPr>
          <p:cNvPr id="125967" name="Text Box 15"/>
          <p:cNvSpPr txBox="1">
            <a:spLocks noChangeArrowheads="1"/>
          </p:cNvSpPr>
          <p:nvPr/>
        </p:nvSpPr>
        <p:spPr bwMode="auto">
          <a:xfrm>
            <a:off x="1116013" y="3716338"/>
            <a:ext cx="5580062" cy="457200"/>
          </a:xfrm>
          <a:prstGeom prst="rect">
            <a:avLst/>
          </a:prstGeom>
          <a:noFill/>
          <a:ln w="9525">
            <a:noFill/>
            <a:miter lim="800000"/>
            <a:headEnd/>
            <a:tailEnd/>
          </a:ln>
          <a:effectLst/>
        </p:spPr>
        <p:txBody>
          <a:bodyPr>
            <a:spAutoFit/>
          </a:bodyPr>
          <a:lstStyle/>
          <a:p>
            <a:pPr>
              <a:defRPr/>
            </a:pPr>
            <a:r>
              <a:rPr kumimoji="0" lang="zh-CN" altLang="en-US">
                <a:solidFill>
                  <a:srgbClr val="0066FF"/>
                </a:solidFill>
                <a:effectLst>
                  <a:outerShdw blurRad="38100" dist="38100" dir="2700000" algn="tl">
                    <a:srgbClr val="C0C0C0"/>
                  </a:outerShdw>
                </a:effectLst>
                <a:latin typeface="Verdana" pitchFamily="34" charset="0"/>
              </a:rPr>
              <a:t>解：</a:t>
            </a:r>
            <a:r>
              <a:rPr kumimoji="0" lang="zh-CN" altLang="en-US">
                <a:effectLst>
                  <a:outerShdw blurRad="38100" dist="38100" dir="2700000" algn="tl">
                    <a:srgbClr val="C0C0C0"/>
                  </a:outerShdw>
                </a:effectLst>
                <a:latin typeface="Verdana" pitchFamily="34" charset="0"/>
              </a:rPr>
              <a:t>已知</a:t>
            </a:r>
          </a:p>
        </p:txBody>
      </p:sp>
      <p:sp>
        <p:nvSpPr>
          <p:cNvPr id="125968" name="Rectangle 16"/>
          <p:cNvSpPr>
            <a:spLocks noChangeArrowheads="1"/>
          </p:cNvSpPr>
          <p:nvPr/>
        </p:nvSpPr>
        <p:spPr bwMode="auto">
          <a:xfrm>
            <a:off x="0" y="3025775"/>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1507" name="Object 17"/>
          <p:cNvGraphicFramePr>
            <a:graphicFrameLocks noChangeAspect="1"/>
          </p:cNvGraphicFramePr>
          <p:nvPr/>
        </p:nvGraphicFramePr>
        <p:xfrm>
          <a:off x="2700338" y="3716338"/>
          <a:ext cx="5688012" cy="485775"/>
        </p:xfrm>
        <a:graphic>
          <a:graphicData uri="http://schemas.openxmlformats.org/presentationml/2006/ole">
            <mc:AlternateContent xmlns:mc="http://schemas.openxmlformats.org/markup-compatibility/2006">
              <mc:Choice xmlns:v="urn:schemas-microsoft-com:vml" Requires="v">
                <p:oleObj spid="_x0000_s21525" name="Equation" r:id="rId6" imgW="2679700" imgH="228600" progId="Equation.DSMT4">
                  <p:embed/>
                </p:oleObj>
              </mc:Choice>
              <mc:Fallback>
                <p:oleObj name="Equation" r:id="rId6" imgW="2679700" imgH="2286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3716338"/>
                        <a:ext cx="5688012"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70" name="Text Box 18"/>
          <p:cNvSpPr txBox="1">
            <a:spLocks noChangeArrowheads="1"/>
          </p:cNvSpPr>
          <p:nvPr/>
        </p:nvSpPr>
        <p:spPr bwMode="auto">
          <a:xfrm>
            <a:off x="879475" y="247650"/>
            <a:ext cx="3836988" cy="641350"/>
          </a:xfrm>
          <a:prstGeom prst="rect">
            <a:avLst/>
          </a:prstGeom>
          <a:noFill/>
          <a:ln w="9525">
            <a:noFill/>
            <a:miter lim="800000"/>
            <a:headEnd/>
            <a:tailEnd/>
          </a:ln>
          <a:effectLst/>
        </p:spPr>
        <p:txBody>
          <a:bodyPr>
            <a:spAutoFit/>
          </a:bodyPr>
          <a:lstStyle/>
          <a:p>
            <a:pPr>
              <a:defRPr/>
            </a:pPr>
            <a:r>
              <a:rPr lang="zh-CN" altLang="en-US" sz="3600">
                <a:solidFill>
                  <a:srgbClr val="FF0000"/>
                </a:solidFill>
                <a:effectLst>
                  <a:outerShdw blurRad="38100" dist="38100" dir="2700000" algn="tl">
                    <a:srgbClr val="C0C0C0"/>
                  </a:outerShdw>
                </a:effectLst>
              </a:rPr>
              <a:t>例题讲解</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24938" name="Text Box 10"/>
          <p:cNvSpPr txBox="1">
            <a:spLocks noChangeArrowheads="1"/>
          </p:cNvSpPr>
          <p:nvPr/>
        </p:nvSpPr>
        <p:spPr bwMode="auto">
          <a:xfrm>
            <a:off x="971550" y="1628775"/>
            <a:ext cx="4341813" cy="457200"/>
          </a:xfrm>
          <a:prstGeom prst="rect">
            <a:avLst/>
          </a:prstGeom>
          <a:noFill/>
          <a:ln w="9525" algn="ctr">
            <a:noFill/>
            <a:miter lim="800000"/>
            <a:headEnd/>
            <a:tailEnd/>
          </a:ln>
          <a:effectLst/>
        </p:spPr>
        <p:txBody>
          <a:bodyPr>
            <a:spAutoFit/>
          </a:bodyPr>
          <a:lstStyle/>
          <a:p>
            <a:pPr>
              <a:defRPr/>
            </a:pPr>
            <a:r>
              <a:rPr kumimoji="0" lang="zh-CN" altLang="en-US">
                <a:effectLst>
                  <a:outerShdw blurRad="38100" dist="38100" dir="2700000" algn="tl">
                    <a:srgbClr val="C0C0C0"/>
                  </a:outerShdw>
                </a:effectLst>
              </a:rPr>
              <a:t>由（</a:t>
            </a:r>
            <a:r>
              <a:rPr kumimoji="0" lang="en-US" altLang="zh-CN">
                <a:effectLst>
                  <a:outerShdw blurRad="38100" dist="38100" dir="2700000" algn="tl">
                    <a:srgbClr val="C0C0C0"/>
                  </a:outerShdw>
                </a:effectLst>
              </a:rPr>
              <a:t>4</a:t>
            </a:r>
            <a:r>
              <a:rPr kumimoji="0" lang="zh-CN" altLang="en-US">
                <a:effectLst>
                  <a:outerShdw blurRad="38100" dist="38100" dir="2700000" algn="tl">
                    <a:srgbClr val="C0C0C0"/>
                  </a:outerShdw>
                </a:effectLst>
              </a:rPr>
              <a:t>）式得到：</a:t>
            </a:r>
          </a:p>
        </p:txBody>
      </p:sp>
      <p:sp>
        <p:nvSpPr>
          <p:cNvPr id="124939" name="Rectangle 11"/>
          <p:cNvSpPr>
            <a:spLocks noChangeArrowheads="1"/>
          </p:cNvSpPr>
          <p:nvPr/>
        </p:nvSpPr>
        <p:spPr bwMode="auto">
          <a:xfrm>
            <a:off x="20638" y="27765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2530" name="Object 12"/>
          <p:cNvGraphicFramePr>
            <a:graphicFrameLocks noChangeAspect="1"/>
          </p:cNvGraphicFramePr>
          <p:nvPr/>
        </p:nvGraphicFramePr>
        <p:xfrm>
          <a:off x="1928813" y="2327275"/>
          <a:ext cx="4968875" cy="1744663"/>
        </p:xfrm>
        <a:graphic>
          <a:graphicData uri="http://schemas.openxmlformats.org/presentationml/2006/ole">
            <mc:AlternateContent xmlns:mc="http://schemas.openxmlformats.org/markup-compatibility/2006">
              <mc:Choice xmlns:v="urn:schemas-microsoft-com:vml" Requires="v">
                <p:oleObj spid="_x0000_s22539" name="Equation" r:id="rId4" imgW="1955800" imgH="685800" progId="Equation.DSMT4">
                  <p:embed/>
                </p:oleObj>
              </mc:Choice>
              <mc:Fallback>
                <p:oleObj name="Equation" r:id="rId4" imgW="1955800" imgH="6858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813" y="2327275"/>
                        <a:ext cx="4968875" cy="174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3282" name="Text Box 34"/>
          <p:cNvSpPr txBox="1">
            <a:spLocks noChangeArrowheads="1"/>
          </p:cNvSpPr>
          <p:nvPr/>
        </p:nvSpPr>
        <p:spPr bwMode="auto">
          <a:xfrm>
            <a:off x="971550" y="1484313"/>
            <a:ext cx="7005638" cy="457200"/>
          </a:xfrm>
          <a:prstGeom prst="rect">
            <a:avLst/>
          </a:prstGeom>
          <a:noFill/>
          <a:ln w="9525" algn="ctr">
            <a:noFill/>
            <a:miter lim="800000"/>
            <a:headEnd/>
            <a:tailEnd/>
          </a:ln>
          <a:effectLst/>
        </p:spPr>
        <p:txBody>
          <a:bodyPr>
            <a:spAutoFit/>
          </a:bodyPr>
          <a:lstStyle/>
          <a:p>
            <a:pPr>
              <a:defRPr/>
            </a:pPr>
            <a:r>
              <a:rPr kumimoji="0" lang="zh-CN" altLang="en-US">
                <a:effectLst>
                  <a:outerShdw blurRad="38100" dist="38100" dir="2700000" algn="tl">
                    <a:srgbClr val="C0C0C0"/>
                  </a:outerShdw>
                </a:effectLst>
              </a:rPr>
              <a:t>于是最终得到状态空间模型为：</a:t>
            </a:r>
          </a:p>
        </p:txBody>
      </p:sp>
      <p:sp>
        <p:nvSpPr>
          <p:cNvPr id="53283" name="Rectangle 35"/>
          <p:cNvSpPr>
            <a:spLocks noChangeArrowheads="1"/>
          </p:cNvSpPr>
          <p:nvPr/>
        </p:nvSpPr>
        <p:spPr bwMode="auto">
          <a:xfrm>
            <a:off x="20638" y="261778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3554" name="Object 36"/>
          <p:cNvGraphicFramePr>
            <a:graphicFrameLocks noChangeAspect="1"/>
          </p:cNvGraphicFramePr>
          <p:nvPr/>
        </p:nvGraphicFramePr>
        <p:xfrm>
          <a:off x="1423988" y="2111375"/>
          <a:ext cx="6408737" cy="1525588"/>
        </p:xfrm>
        <a:graphic>
          <a:graphicData uri="http://schemas.openxmlformats.org/presentationml/2006/ole">
            <mc:AlternateContent xmlns:mc="http://schemas.openxmlformats.org/markup-compatibility/2006">
              <mc:Choice xmlns:v="urn:schemas-microsoft-com:vml" Requires="v">
                <p:oleObj spid="_x0000_s23572" name="Equation" r:id="rId4" imgW="2997200" imgH="711200" progId="Equation.DSMT4">
                  <p:embed/>
                </p:oleObj>
              </mc:Choice>
              <mc:Fallback>
                <p:oleObj name="Equation" r:id="rId4" imgW="2997200" imgH="7112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3988" y="2111375"/>
                        <a:ext cx="6408737" cy="152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85" name="Rectangle 37"/>
          <p:cNvSpPr>
            <a:spLocks noChangeArrowheads="1"/>
          </p:cNvSpPr>
          <p:nvPr/>
        </p:nvSpPr>
        <p:spPr bwMode="auto">
          <a:xfrm>
            <a:off x="20638" y="261778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3555" name="Object 38"/>
          <p:cNvGraphicFramePr>
            <a:graphicFrameLocks noChangeAspect="1"/>
          </p:cNvGraphicFramePr>
          <p:nvPr/>
        </p:nvGraphicFramePr>
        <p:xfrm>
          <a:off x="1497013" y="3911600"/>
          <a:ext cx="3455987" cy="1609725"/>
        </p:xfrm>
        <a:graphic>
          <a:graphicData uri="http://schemas.openxmlformats.org/presentationml/2006/ole">
            <mc:AlternateContent xmlns:mc="http://schemas.openxmlformats.org/markup-compatibility/2006">
              <mc:Choice xmlns:v="urn:schemas-microsoft-com:vml" Requires="v">
                <p:oleObj spid="_x0000_s23573" name="Equation" r:id="rId6" imgW="1536700" imgH="711200" progId="Equation.DSMT4">
                  <p:embed/>
                </p:oleObj>
              </mc:Choice>
              <mc:Fallback>
                <p:oleObj name="Equation" r:id="rId6" imgW="1536700" imgH="7112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7013" y="3911600"/>
                        <a:ext cx="3455987"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4297" name="Text Box 25"/>
          <p:cNvSpPr txBox="1">
            <a:spLocks noChangeArrowheads="1"/>
          </p:cNvSpPr>
          <p:nvPr/>
        </p:nvSpPr>
        <p:spPr bwMode="auto">
          <a:xfrm>
            <a:off x="827088" y="476250"/>
            <a:ext cx="7488237" cy="457200"/>
          </a:xfrm>
          <a:prstGeom prst="rect">
            <a:avLst/>
          </a:prstGeom>
          <a:noFill/>
          <a:ln w="9525">
            <a:noFill/>
            <a:miter lim="800000"/>
            <a:headEnd/>
            <a:tailEnd/>
          </a:ln>
          <a:effectLst/>
        </p:spPr>
        <p:txBody>
          <a:bodyPr>
            <a:spAutoFit/>
          </a:bodyPr>
          <a:lstStyle/>
          <a:p>
            <a:pPr>
              <a:defRPr/>
            </a:pPr>
            <a:r>
              <a:rPr kumimoji="0" lang="en-US" altLang="zh-CN">
                <a:solidFill>
                  <a:srgbClr val="FF0000"/>
                </a:solidFill>
                <a:effectLst>
                  <a:outerShdw blurRad="38100" dist="38100" dir="2700000" algn="tl">
                    <a:srgbClr val="C0C0C0"/>
                  </a:outerShdw>
                </a:effectLst>
                <a:latin typeface="Verdana" pitchFamily="34" charset="0"/>
              </a:rPr>
              <a:t>3</a:t>
            </a:r>
            <a:r>
              <a:rPr kumimoji="0" lang="zh-CN" altLang="en-US">
                <a:solidFill>
                  <a:srgbClr val="FF0000"/>
                </a:solidFill>
                <a:effectLst>
                  <a:outerShdw blurRad="38100" dist="38100" dir="2700000" algn="tl">
                    <a:srgbClr val="C0C0C0"/>
                  </a:outerShdw>
                </a:effectLst>
                <a:latin typeface="Verdana" pitchFamily="34" charset="0"/>
              </a:rPr>
              <a:t>、</a:t>
            </a:r>
            <a:r>
              <a:rPr kumimoji="0" lang="zh-CN" altLang="en-US">
                <a:solidFill>
                  <a:srgbClr val="FF0000"/>
                </a:solidFill>
                <a:effectLst>
                  <a:outerShdw blurRad="38100" dist="38100" dir="2700000" algn="tl">
                    <a:srgbClr val="C0C0C0"/>
                  </a:outerShdw>
                </a:effectLst>
                <a:latin typeface="Arial" pitchFamily="34" charset="0"/>
              </a:rPr>
              <a:t>由脉冲传递函数建立离散状态空间模型</a:t>
            </a:r>
          </a:p>
        </p:txBody>
      </p:sp>
      <p:sp>
        <p:nvSpPr>
          <p:cNvPr id="54298" name="Text Box 26"/>
          <p:cNvSpPr txBox="1">
            <a:spLocks noChangeArrowheads="1"/>
          </p:cNvSpPr>
          <p:nvPr/>
        </p:nvSpPr>
        <p:spPr bwMode="auto">
          <a:xfrm>
            <a:off x="1101725" y="1579563"/>
            <a:ext cx="4191000" cy="396875"/>
          </a:xfrm>
          <a:prstGeom prst="rect">
            <a:avLst/>
          </a:prstGeom>
          <a:noFill/>
          <a:ln w="9525">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latin typeface="Verdana" pitchFamily="34" charset="0"/>
              </a:rPr>
              <a:t>对象的</a:t>
            </a:r>
            <a:r>
              <a:rPr kumimoji="0" lang="en-US" altLang="zh-CN" sz="2000">
                <a:effectLst>
                  <a:outerShdw blurRad="38100" dist="38100" dir="2700000" algn="tl">
                    <a:srgbClr val="C0C0C0"/>
                  </a:outerShdw>
                </a:effectLst>
                <a:latin typeface="Verdana" pitchFamily="34" charset="0"/>
              </a:rPr>
              <a:t>z</a:t>
            </a:r>
            <a:r>
              <a:rPr kumimoji="0" lang="zh-CN" altLang="en-US" sz="2000">
                <a:effectLst>
                  <a:outerShdw blurRad="38100" dist="38100" dir="2700000" algn="tl">
                    <a:srgbClr val="C0C0C0"/>
                  </a:outerShdw>
                </a:effectLst>
                <a:latin typeface="Verdana" pitchFamily="34" charset="0"/>
              </a:rPr>
              <a:t>传递函数模型为：</a:t>
            </a:r>
          </a:p>
        </p:txBody>
      </p:sp>
      <p:graphicFrame>
        <p:nvGraphicFramePr>
          <p:cNvPr id="24578" name="Object 27"/>
          <p:cNvGraphicFramePr>
            <a:graphicFrameLocks noChangeAspect="1"/>
          </p:cNvGraphicFramePr>
          <p:nvPr/>
        </p:nvGraphicFramePr>
        <p:xfrm>
          <a:off x="1474788" y="2278063"/>
          <a:ext cx="3922712" cy="827087"/>
        </p:xfrm>
        <a:graphic>
          <a:graphicData uri="http://schemas.openxmlformats.org/presentationml/2006/ole">
            <mc:AlternateContent xmlns:mc="http://schemas.openxmlformats.org/markup-compatibility/2006">
              <mc:Choice xmlns:v="urn:schemas-microsoft-com:vml" Requires="v">
                <p:oleObj spid="_x0000_s24596" name="Equation" r:id="rId4" imgW="40172760" imgH="8416800" progId="Equation.DSMT4">
                  <p:embed/>
                </p:oleObj>
              </mc:Choice>
              <mc:Fallback>
                <p:oleObj name="Equation" r:id="rId4" imgW="40172760" imgH="84168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788" y="2278063"/>
                        <a:ext cx="3922712" cy="82708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4583" name="Text Box 28"/>
          <p:cNvSpPr txBox="1">
            <a:spLocks noChangeArrowheads="1"/>
          </p:cNvSpPr>
          <p:nvPr/>
        </p:nvSpPr>
        <p:spPr bwMode="auto">
          <a:xfrm>
            <a:off x="5908675" y="2390775"/>
            <a:ext cx="800100" cy="396875"/>
          </a:xfrm>
          <a:prstGeom prst="rect">
            <a:avLst/>
          </a:prstGeom>
          <a:noFill/>
          <a:ln w="9525">
            <a:noFill/>
            <a:miter lim="800000"/>
            <a:headEnd/>
            <a:tailEnd/>
          </a:ln>
        </p:spPr>
        <p:txBody>
          <a:bodyPr wrap="none">
            <a:spAutoFit/>
          </a:bodyPr>
          <a:lstStyle/>
          <a:p>
            <a:r>
              <a:rPr kumimoji="0" lang="en-US" altLang="zh-CN" sz="2000" b="0">
                <a:latin typeface="Verdana" pitchFamily="34" charset="0"/>
              </a:rPr>
              <a:t>n&gt;m</a:t>
            </a:r>
          </a:p>
        </p:txBody>
      </p:sp>
      <p:sp>
        <p:nvSpPr>
          <p:cNvPr id="24584" name="Text Box 29"/>
          <p:cNvSpPr txBox="1">
            <a:spLocks noChangeArrowheads="1"/>
          </p:cNvSpPr>
          <p:nvPr/>
        </p:nvSpPr>
        <p:spPr bwMode="auto">
          <a:xfrm>
            <a:off x="1271588" y="3322638"/>
            <a:ext cx="946150" cy="396875"/>
          </a:xfrm>
          <a:prstGeom prst="rect">
            <a:avLst/>
          </a:prstGeom>
          <a:noFill/>
          <a:ln w="9525">
            <a:noFill/>
            <a:miter lim="800000"/>
            <a:headEnd/>
            <a:tailEnd/>
          </a:ln>
        </p:spPr>
        <p:txBody>
          <a:bodyPr wrap="none">
            <a:spAutoFit/>
          </a:bodyPr>
          <a:lstStyle/>
          <a:p>
            <a:r>
              <a:rPr kumimoji="0" lang="zh-CN" altLang="en-US" sz="2000" b="0">
                <a:latin typeface="Verdana" pitchFamily="34" charset="0"/>
              </a:rPr>
              <a:t>于是有</a:t>
            </a:r>
          </a:p>
        </p:txBody>
      </p:sp>
      <p:graphicFrame>
        <p:nvGraphicFramePr>
          <p:cNvPr id="24579" name="Object 30"/>
          <p:cNvGraphicFramePr>
            <a:graphicFrameLocks noChangeAspect="1"/>
          </p:cNvGraphicFramePr>
          <p:nvPr/>
        </p:nvGraphicFramePr>
        <p:xfrm>
          <a:off x="1238250" y="3867150"/>
          <a:ext cx="6799263" cy="779463"/>
        </p:xfrm>
        <a:graphic>
          <a:graphicData uri="http://schemas.openxmlformats.org/presentationml/2006/ole">
            <mc:AlternateContent xmlns:mc="http://schemas.openxmlformats.org/markup-compatibility/2006">
              <mc:Choice xmlns:v="urn:schemas-microsoft-com:vml" Requires="v">
                <p:oleObj spid="_x0000_s24597" name="Equation" r:id="rId6" imgW="69606720" imgH="7948800" progId="Equation.DSMT4">
                  <p:embed/>
                </p:oleObj>
              </mc:Choice>
              <mc:Fallback>
                <p:oleObj name="Equation" r:id="rId6" imgW="69606720" imgH="79488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8250" y="3867150"/>
                        <a:ext cx="6799263" cy="7794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4585" name="Text Box 31"/>
          <p:cNvSpPr txBox="1">
            <a:spLocks noChangeArrowheads="1"/>
          </p:cNvSpPr>
          <p:nvPr/>
        </p:nvSpPr>
        <p:spPr bwMode="auto">
          <a:xfrm>
            <a:off x="7358063" y="2339975"/>
            <a:ext cx="1173162" cy="396875"/>
          </a:xfrm>
          <a:prstGeom prst="rect">
            <a:avLst/>
          </a:prstGeom>
          <a:noFill/>
          <a:ln w="9525">
            <a:noFill/>
            <a:miter lim="800000"/>
            <a:headEnd/>
            <a:tailEnd/>
          </a:ln>
        </p:spPr>
        <p:txBody>
          <a:bodyPr>
            <a:spAutoFit/>
          </a:bodyPr>
          <a:lstStyle/>
          <a:p>
            <a:r>
              <a:rPr kumimoji="0" lang="en-US" altLang="zh-CN" sz="2000" b="0">
                <a:latin typeface="Verdana" pitchFamily="34" charset="0"/>
              </a:rPr>
              <a:t>(1)</a:t>
            </a:r>
          </a:p>
        </p:txBody>
      </p:sp>
      <p:sp>
        <p:nvSpPr>
          <p:cNvPr id="24586" name="Text Box 32"/>
          <p:cNvSpPr txBox="1">
            <a:spLocks noChangeArrowheads="1"/>
          </p:cNvSpPr>
          <p:nvPr/>
        </p:nvSpPr>
        <p:spPr bwMode="auto">
          <a:xfrm>
            <a:off x="7267575" y="4638675"/>
            <a:ext cx="1335088" cy="396875"/>
          </a:xfrm>
          <a:prstGeom prst="rect">
            <a:avLst/>
          </a:prstGeom>
          <a:noFill/>
          <a:ln w="9525">
            <a:noFill/>
            <a:miter lim="800000"/>
            <a:headEnd/>
            <a:tailEnd/>
          </a:ln>
        </p:spPr>
        <p:txBody>
          <a:bodyPr>
            <a:spAutoFit/>
          </a:bodyPr>
          <a:lstStyle/>
          <a:p>
            <a:r>
              <a:rPr kumimoji="0" lang="en-US" altLang="zh-CN" sz="2000" b="0">
                <a:latin typeface="Verdana" pitchFamily="34" charset="0"/>
              </a:rPr>
              <a:t>(2)</a:t>
            </a:r>
          </a:p>
        </p:txBody>
      </p:sp>
    </p:spTree>
  </p:cSld>
  <p:clrMapOvr>
    <a:masterClrMapping/>
  </p:clrMapOvr>
  <p:transition>
    <p:cover dir="ld"/>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1547813" y="1125538"/>
            <a:ext cx="5937250" cy="579437"/>
          </a:xfrm>
          <a:prstGeom prst="rect">
            <a:avLst/>
          </a:prstGeom>
          <a:noFill/>
          <a:ln w="9525">
            <a:noFill/>
            <a:miter lim="800000"/>
            <a:headEnd/>
            <a:tailEnd/>
          </a:ln>
          <a:effectLst/>
        </p:spPr>
        <p:txBody>
          <a:bodyPr>
            <a:spAutoFit/>
          </a:bodyPr>
          <a:lstStyle/>
          <a:p>
            <a:pPr>
              <a:defRPr/>
            </a:pPr>
            <a:r>
              <a:rPr kumimoji="0" lang="zh-CN" altLang="en-US" sz="3200">
                <a:solidFill>
                  <a:srgbClr val="FF0000"/>
                </a:solidFill>
                <a:effectLst>
                  <a:outerShdw blurRad="38100" dist="38100" dir="2700000" algn="tl">
                    <a:srgbClr val="C0C0C0"/>
                  </a:outerShdw>
                </a:effectLst>
                <a:latin typeface="Arial" pitchFamily="34" charset="0"/>
                <a:ea typeface="方正大黑简体" pitchFamily="2" charset="-122"/>
              </a:rPr>
              <a:t>本章内容</a:t>
            </a:r>
            <a:r>
              <a:rPr kumimoji="0" lang="en-US" altLang="zh-CN" sz="3200">
                <a:solidFill>
                  <a:srgbClr val="FF0000"/>
                </a:solidFill>
                <a:effectLst>
                  <a:outerShdw blurRad="38100" dist="38100" dir="2700000" algn="tl">
                    <a:srgbClr val="C0C0C0"/>
                  </a:outerShdw>
                </a:effectLst>
                <a:latin typeface="Arial" pitchFamily="34" charset="0"/>
                <a:ea typeface="方正大黑简体" pitchFamily="2" charset="-122"/>
              </a:rPr>
              <a:t>:</a:t>
            </a:r>
          </a:p>
        </p:txBody>
      </p:sp>
      <p:sp>
        <p:nvSpPr>
          <p:cNvPr id="116739" name="Text Box 12"/>
          <p:cNvSpPr txBox="1">
            <a:spLocks noChangeArrowheads="1"/>
          </p:cNvSpPr>
          <p:nvPr/>
        </p:nvSpPr>
        <p:spPr bwMode="auto">
          <a:xfrm>
            <a:off x="1547813" y="1700213"/>
            <a:ext cx="6835775" cy="4092575"/>
          </a:xfrm>
          <a:prstGeom prst="rect">
            <a:avLst/>
          </a:prstGeom>
          <a:noFill/>
          <a:ln w="9525">
            <a:noFill/>
            <a:miter lim="800000"/>
            <a:headEnd/>
            <a:tailEnd/>
          </a:ln>
        </p:spPr>
        <p:txBody>
          <a:bodyPr>
            <a:spAutoFit/>
          </a:bodyPr>
          <a:lstStyle/>
          <a:p>
            <a:pPr>
              <a:lnSpc>
                <a:spcPct val="150000"/>
              </a:lnSpc>
              <a:buFont typeface="Wingdings" pitchFamily="2" charset="2"/>
              <a:buChar char="l"/>
            </a:pPr>
            <a:r>
              <a:rPr kumimoji="0" lang="en-US" altLang="zh-CN" sz="2500">
                <a:latin typeface="黑体" pitchFamily="49" charset="-122"/>
                <a:ea typeface="黑体" pitchFamily="49" charset="-122"/>
              </a:rPr>
              <a:t>   </a:t>
            </a:r>
            <a:r>
              <a:rPr kumimoji="0" lang="zh-CN" altLang="en-US" sz="2500">
                <a:latin typeface="黑体" pitchFamily="49" charset="-122"/>
                <a:ea typeface="黑体" pitchFamily="49" charset="-122"/>
              </a:rPr>
              <a:t>状态空间描述的基本概念</a:t>
            </a:r>
          </a:p>
          <a:p>
            <a:pPr>
              <a:lnSpc>
                <a:spcPct val="150000"/>
              </a:lnSpc>
              <a:buFont typeface="Wingdings" pitchFamily="2" charset="2"/>
              <a:buChar char="l"/>
            </a:pPr>
            <a:r>
              <a:rPr kumimoji="0" lang="zh-CN" altLang="en-US" sz="2500">
                <a:latin typeface="黑体" pitchFamily="49" charset="-122"/>
                <a:ea typeface="黑体" pitchFamily="49" charset="-122"/>
              </a:rPr>
              <a:t>   离散系统的状态空间模型</a:t>
            </a:r>
          </a:p>
          <a:p>
            <a:pPr>
              <a:lnSpc>
                <a:spcPct val="150000"/>
              </a:lnSpc>
              <a:buFont typeface="Wingdings" pitchFamily="2" charset="2"/>
              <a:buChar char="l"/>
            </a:pPr>
            <a:r>
              <a:rPr kumimoji="0" lang="zh-CN" altLang="en-US" sz="2500">
                <a:latin typeface="黑体" pitchFamily="49" charset="-122"/>
                <a:ea typeface="黑体" pitchFamily="49" charset="-122"/>
              </a:rPr>
              <a:t>   系统的能控性与能观性</a:t>
            </a:r>
          </a:p>
          <a:p>
            <a:pPr>
              <a:lnSpc>
                <a:spcPct val="150000"/>
              </a:lnSpc>
              <a:buFont typeface="Wingdings" pitchFamily="2" charset="2"/>
              <a:buChar char="l"/>
            </a:pPr>
            <a:r>
              <a:rPr kumimoji="0" lang="zh-CN" altLang="en-US" sz="2500">
                <a:latin typeface="黑体" pitchFamily="49" charset="-122"/>
                <a:ea typeface="黑体" pitchFamily="49" charset="-122"/>
              </a:rPr>
              <a:t>   </a:t>
            </a:r>
            <a:r>
              <a:rPr kumimoji="0" lang="zh-CN" altLang="en-US" sz="2500">
                <a:solidFill>
                  <a:srgbClr val="0033CC"/>
                </a:solidFill>
                <a:latin typeface="黑体" pitchFamily="49" charset="-122"/>
                <a:ea typeface="黑体" pitchFamily="49" charset="-122"/>
              </a:rPr>
              <a:t>状态可测时按极点配置设计控制规律</a:t>
            </a:r>
          </a:p>
          <a:p>
            <a:pPr>
              <a:lnSpc>
                <a:spcPct val="150000"/>
              </a:lnSpc>
              <a:buFont typeface="Wingdings" pitchFamily="2" charset="2"/>
              <a:buChar char="l"/>
            </a:pPr>
            <a:r>
              <a:rPr kumimoji="0" lang="zh-CN" altLang="en-US" sz="2500">
                <a:latin typeface="黑体" pitchFamily="49" charset="-122"/>
                <a:ea typeface="黑体" pitchFamily="49" charset="-122"/>
              </a:rPr>
              <a:t>   </a:t>
            </a:r>
            <a:r>
              <a:rPr kumimoji="0" lang="zh-CN" altLang="en-US" sz="2500">
                <a:solidFill>
                  <a:srgbClr val="0033CC"/>
                </a:solidFill>
                <a:latin typeface="黑体" pitchFamily="49" charset="-122"/>
                <a:ea typeface="黑体" pitchFamily="49" charset="-122"/>
              </a:rPr>
              <a:t>按极点配置设计观测器</a:t>
            </a:r>
            <a:endParaRPr kumimoji="0" lang="zh-CN" altLang="en-US" sz="2500">
              <a:solidFill>
                <a:srgbClr val="000000"/>
              </a:solidFill>
              <a:latin typeface="黑体" pitchFamily="49" charset="-122"/>
              <a:ea typeface="黑体" pitchFamily="49" charset="-122"/>
            </a:endParaRPr>
          </a:p>
          <a:p>
            <a:pPr>
              <a:lnSpc>
                <a:spcPct val="150000"/>
              </a:lnSpc>
              <a:buFont typeface="Wingdings" pitchFamily="2" charset="2"/>
              <a:buChar char="l"/>
            </a:pPr>
            <a:r>
              <a:rPr kumimoji="0" lang="zh-CN" altLang="en-US" sz="2500">
                <a:solidFill>
                  <a:srgbClr val="000000"/>
                </a:solidFill>
                <a:latin typeface="黑体" pitchFamily="49" charset="-122"/>
                <a:ea typeface="黑体" pitchFamily="49" charset="-122"/>
              </a:rPr>
              <a:t>   </a:t>
            </a:r>
            <a:r>
              <a:rPr kumimoji="0" lang="zh-CN" altLang="en-US" sz="2500">
                <a:solidFill>
                  <a:srgbClr val="0033CC"/>
                </a:solidFill>
              </a:rPr>
              <a:t>状态不可测时控制器的设计</a:t>
            </a:r>
            <a:r>
              <a:rPr kumimoji="0" lang="zh-CN" altLang="en-US" sz="2500">
                <a:solidFill>
                  <a:srgbClr val="0033CC"/>
                </a:solidFill>
                <a:latin typeface="黑体" pitchFamily="49" charset="-122"/>
                <a:ea typeface="黑体" pitchFamily="49" charset="-122"/>
              </a:rPr>
              <a:t>   </a:t>
            </a:r>
          </a:p>
          <a:p>
            <a:pPr>
              <a:lnSpc>
                <a:spcPct val="150000"/>
              </a:lnSpc>
              <a:buFont typeface="Wingdings" pitchFamily="2" charset="2"/>
              <a:buChar char="l"/>
            </a:pPr>
            <a:r>
              <a:rPr kumimoji="0" lang="zh-CN" altLang="en-US" sz="2500">
                <a:latin typeface="黑体" pitchFamily="49" charset="-122"/>
                <a:ea typeface="黑体" pitchFamily="49" charset="-122"/>
              </a:rPr>
              <a:t>   </a:t>
            </a:r>
            <a:r>
              <a:rPr kumimoji="0" lang="zh-CN" altLang="en-US" sz="2500">
                <a:solidFill>
                  <a:srgbClr val="BE2C14"/>
                </a:solidFill>
                <a:latin typeface="黑体" pitchFamily="49" charset="-122"/>
                <a:ea typeface="黑体" pitchFamily="49" charset="-122"/>
              </a:rPr>
              <a:t>随动系统的设计</a:t>
            </a:r>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5321" name="Text Box 25"/>
          <p:cNvSpPr txBox="1">
            <a:spLocks noChangeArrowheads="1"/>
          </p:cNvSpPr>
          <p:nvPr/>
        </p:nvSpPr>
        <p:spPr bwMode="auto">
          <a:xfrm>
            <a:off x="1258888" y="1700213"/>
            <a:ext cx="2022475" cy="396875"/>
          </a:xfrm>
          <a:prstGeom prst="rect">
            <a:avLst/>
          </a:prstGeom>
          <a:noFill/>
          <a:ln w="9525">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latin typeface="Verdana" pitchFamily="34" charset="0"/>
              </a:rPr>
              <a:t>于是有</a:t>
            </a:r>
          </a:p>
        </p:txBody>
      </p:sp>
      <p:graphicFrame>
        <p:nvGraphicFramePr>
          <p:cNvPr id="25602" name="Object 26"/>
          <p:cNvGraphicFramePr>
            <a:graphicFrameLocks noChangeAspect="1"/>
          </p:cNvGraphicFramePr>
          <p:nvPr/>
        </p:nvGraphicFramePr>
        <p:xfrm>
          <a:off x="1624013" y="2287588"/>
          <a:ext cx="4883150" cy="434975"/>
        </p:xfrm>
        <a:graphic>
          <a:graphicData uri="http://schemas.openxmlformats.org/presentationml/2006/ole">
            <mc:AlternateContent xmlns:mc="http://schemas.openxmlformats.org/markup-compatibility/2006">
              <mc:Choice xmlns:v="urn:schemas-microsoft-com:vml" Requires="v">
                <p:oleObj spid="_x0000_s25629" name="Equation" r:id="rId4" imgW="49984200" imgH="4438800" progId="Equation.DSMT4">
                  <p:embed/>
                </p:oleObj>
              </mc:Choice>
              <mc:Fallback>
                <p:oleObj name="Equation" r:id="rId4" imgW="49984200" imgH="4438800" progId="Equation.DSMT4">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013" y="2287588"/>
                        <a:ext cx="4883150" cy="4349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5603" name="Object 27"/>
          <p:cNvGraphicFramePr>
            <a:graphicFrameLocks noChangeAspect="1"/>
          </p:cNvGraphicFramePr>
          <p:nvPr/>
        </p:nvGraphicFramePr>
        <p:xfrm>
          <a:off x="1674813" y="2987675"/>
          <a:ext cx="5635625" cy="434975"/>
        </p:xfrm>
        <a:graphic>
          <a:graphicData uri="http://schemas.openxmlformats.org/presentationml/2006/ole">
            <mc:AlternateContent xmlns:mc="http://schemas.openxmlformats.org/markup-compatibility/2006">
              <mc:Choice xmlns:v="urn:schemas-microsoft-com:vml" Requires="v">
                <p:oleObj spid="_x0000_s25630" name="Equation" r:id="rId6" imgW="57692880" imgH="4438800" progId="Equation.DSMT4">
                  <p:embed/>
                </p:oleObj>
              </mc:Choice>
              <mc:Fallback>
                <p:oleObj name="Equation" r:id="rId6" imgW="57692880" imgH="4438800" progId="Equation.DSMT4">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4813" y="2987675"/>
                        <a:ext cx="5635625" cy="4349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5324" name="Text Box 28"/>
          <p:cNvSpPr txBox="1">
            <a:spLocks noChangeArrowheads="1"/>
          </p:cNvSpPr>
          <p:nvPr/>
        </p:nvSpPr>
        <p:spPr bwMode="auto">
          <a:xfrm>
            <a:off x="1323975" y="3556000"/>
            <a:ext cx="1300163" cy="396875"/>
          </a:xfrm>
          <a:prstGeom prst="rect">
            <a:avLst/>
          </a:prstGeom>
          <a:noFill/>
          <a:ln w="9525">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latin typeface="Verdana" pitchFamily="34" charset="0"/>
              </a:rPr>
              <a:t>即</a:t>
            </a:r>
          </a:p>
        </p:txBody>
      </p:sp>
      <p:graphicFrame>
        <p:nvGraphicFramePr>
          <p:cNvPr id="25604" name="Object 29"/>
          <p:cNvGraphicFramePr>
            <a:graphicFrameLocks noChangeAspect="1"/>
          </p:cNvGraphicFramePr>
          <p:nvPr/>
        </p:nvGraphicFramePr>
        <p:xfrm>
          <a:off x="1693863" y="4224338"/>
          <a:ext cx="5613400" cy="434975"/>
        </p:xfrm>
        <a:graphic>
          <a:graphicData uri="http://schemas.openxmlformats.org/presentationml/2006/ole">
            <mc:AlternateContent xmlns:mc="http://schemas.openxmlformats.org/markup-compatibility/2006">
              <mc:Choice xmlns:v="urn:schemas-microsoft-com:vml" Requires="v">
                <p:oleObj spid="_x0000_s25631" name="Equation" r:id="rId8" imgW="57459600" imgH="4438800" progId="Equation.DSMT4">
                  <p:embed/>
                </p:oleObj>
              </mc:Choice>
              <mc:Fallback>
                <p:oleObj name="Equation" r:id="rId8" imgW="57459600" imgH="4438800" progId="Equation.DSMT4">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3863" y="4224338"/>
                        <a:ext cx="5613400" cy="4349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5608" name="Text Box 30"/>
          <p:cNvSpPr txBox="1">
            <a:spLocks noChangeArrowheads="1"/>
          </p:cNvSpPr>
          <p:nvPr/>
        </p:nvSpPr>
        <p:spPr bwMode="auto">
          <a:xfrm>
            <a:off x="7437438" y="2166938"/>
            <a:ext cx="1100137" cy="396875"/>
          </a:xfrm>
          <a:prstGeom prst="rect">
            <a:avLst/>
          </a:prstGeom>
          <a:noFill/>
          <a:ln w="9525">
            <a:noFill/>
            <a:miter lim="800000"/>
            <a:headEnd/>
            <a:tailEnd/>
          </a:ln>
        </p:spPr>
        <p:txBody>
          <a:bodyPr>
            <a:spAutoFit/>
          </a:bodyPr>
          <a:lstStyle/>
          <a:p>
            <a:r>
              <a:rPr kumimoji="0" lang="en-US" altLang="zh-CN" sz="2000" b="0">
                <a:latin typeface="Verdana" pitchFamily="34" charset="0"/>
              </a:rPr>
              <a:t>(3)</a:t>
            </a:r>
          </a:p>
        </p:txBody>
      </p:sp>
      <p:sp>
        <p:nvSpPr>
          <p:cNvPr id="25609" name="Text Box 31"/>
          <p:cNvSpPr txBox="1">
            <a:spLocks noChangeArrowheads="1"/>
          </p:cNvSpPr>
          <p:nvPr/>
        </p:nvSpPr>
        <p:spPr bwMode="auto">
          <a:xfrm>
            <a:off x="7412038" y="2963863"/>
            <a:ext cx="1052512" cy="396875"/>
          </a:xfrm>
          <a:prstGeom prst="rect">
            <a:avLst/>
          </a:prstGeom>
          <a:noFill/>
          <a:ln w="9525">
            <a:noFill/>
            <a:miter lim="800000"/>
            <a:headEnd/>
            <a:tailEnd/>
          </a:ln>
        </p:spPr>
        <p:txBody>
          <a:bodyPr>
            <a:spAutoFit/>
          </a:bodyPr>
          <a:lstStyle/>
          <a:p>
            <a:r>
              <a:rPr kumimoji="0" lang="en-US" altLang="zh-CN" sz="2000" b="0">
                <a:latin typeface="Verdana" pitchFamily="34" charset="0"/>
              </a:rPr>
              <a:t>(4)</a:t>
            </a:r>
          </a:p>
        </p:txBody>
      </p:sp>
      <p:sp>
        <p:nvSpPr>
          <p:cNvPr id="25610" name="Text Box 32"/>
          <p:cNvSpPr txBox="1">
            <a:spLocks noChangeArrowheads="1"/>
          </p:cNvSpPr>
          <p:nvPr/>
        </p:nvSpPr>
        <p:spPr bwMode="auto">
          <a:xfrm>
            <a:off x="7451725" y="4192588"/>
            <a:ext cx="1012825" cy="396875"/>
          </a:xfrm>
          <a:prstGeom prst="rect">
            <a:avLst/>
          </a:prstGeom>
          <a:noFill/>
          <a:ln w="9525">
            <a:noFill/>
            <a:miter lim="800000"/>
            <a:headEnd/>
            <a:tailEnd/>
          </a:ln>
        </p:spPr>
        <p:txBody>
          <a:bodyPr>
            <a:spAutoFit/>
          </a:bodyPr>
          <a:lstStyle/>
          <a:p>
            <a:r>
              <a:rPr kumimoji="0" lang="en-US" altLang="zh-CN" sz="2000" b="0">
                <a:latin typeface="Verdana" pitchFamily="34" charset="0"/>
              </a:rPr>
              <a:t>(5)</a:t>
            </a:r>
          </a:p>
        </p:txBody>
      </p:sp>
    </p:spTree>
  </p:cSld>
  <p:clrMapOvr>
    <a:masterClrMapping/>
  </p:clrMapOvr>
  <p:transition>
    <p:cover dir="ld"/>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6337" name="Text Box 17"/>
          <p:cNvSpPr txBox="1">
            <a:spLocks noChangeArrowheads="1"/>
          </p:cNvSpPr>
          <p:nvPr/>
        </p:nvSpPr>
        <p:spPr bwMode="auto">
          <a:xfrm>
            <a:off x="1403350" y="1412875"/>
            <a:ext cx="3536950" cy="396875"/>
          </a:xfrm>
          <a:prstGeom prst="rect">
            <a:avLst/>
          </a:prstGeom>
          <a:noFill/>
          <a:ln w="9525">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latin typeface="Verdana" pitchFamily="34" charset="0"/>
              </a:rPr>
              <a:t>选状态变量为：</a:t>
            </a:r>
          </a:p>
        </p:txBody>
      </p:sp>
      <p:graphicFrame>
        <p:nvGraphicFramePr>
          <p:cNvPr id="26626" name="Object 18"/>
          <p:cNvGraphicFramePr>
            <a:graphicFrameLocks noChangeAspect="1"/>
          </p:cNvGraphicFramePr>
          <p:nvPr/>
        </p:nvGraphicFramePr>
        <p:xfrm>
          <a:off x="2400300" y="2052638"/>
          <a:ext cx="3194050" cy="1785937"/>
        </p:xfrm>
        <a:graphic>
          <a:graphicData uri="http://schemas.openxmlformats.org/presentationml/2006/ole">
            <mc:AlternateContent xmlns:mc="http://schemas.openxmlformats.org/markup-compatibility/2006">
              <mc:Choice xmlns:v="urn:schemas-microsoft-com:vml" Requires="v">
                <p:oleObj spid="_x0000_s26653" name="Equation" r:id="rId4" imgW="32697360" imgH="18244800" progId="Equation.DSMT4">
                  <p:embed/>
                </p:oleObj>
              </mc:Choice>
              <mc:Fallback>
                <p:oleObj name="Equation" r:id="rId4" imgW="32697360" imgH="18244800" progId="Equation.DSMT4">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052638"/>
                        <a:ext cx="3194050" cy="17859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6631" name="Text Box 19"/>
          <p:cNvSpPr txBox="1">
            <a:spLocks noChangeArrowheads="1"/>
          </p:cNvSpPr>
          <p:nvPr/>
        </p:nvSpPr>
        <p:spPr bwMode="auto">
          <a:xfrm>
            <a:off x="7805738" y="2679700"/>
            <a:ext cx="936625" cy="396875"/>
          </a:xfrm>
          <a:prstGeom prst="rect">
            <a:avLst/>
          </a:prstGeom>
          <a:noFill/>
          <a:ln w="9525">
            <a:noFill/>
            <a:miter lim="800000"/>
            <a:headEnd/>
            <a:tailEnd/>
          </a:ln>
        </p:spPr>
        <p:txBody>
          <a:bodyPr>
            <a:spAutoFit/>
          </a:bodyPr>
          <a:lstStyle/>
          <a:p>
            <a:r>
              <a:rPr kumimoji="0" lang="en-US" altLang="zh-CN" sz="2000" b="0">
                <a:latin typeface="Verdana" pitchFamily="34" charset="0"/>
              </a:rPr>
              <a:t>(6)</a:t>
            </a:r>
          </a:p>
        </p:txBody>
      </p:sp>
      <p:sp>
        <p:nvSpPr>
          <p:cNvPr id="56340" name="Text Box 20"/>
          <p:cNvSpPr txBox="1">
            <a:spLocks noChangeArrowheads="1"/>
          </p:cNvSpPr>
          <p:nvPr/>
        </p:nvSpPr>
        <p:spPr bwMode="auto">
          <a:xfrm>
            <a:off x="1417638" y="4033838"/>
            <a:ext cx="4256087" cy="396875"/>
          </a:xfrm>
          <a:prstGeom prst="rect">
            <a:avLst/>
          </a:prstGeom>
          <a:noFill/>
          <a:ln w="9525">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latin typeface="Verdana" pitchFamily="34" charset="0"/>
              </a:rPr>
              <a:t>代入（</a:t>
            </a:r>
            <a:r>
              <a:rPr kumimoji="0" lang="en-US" altLang="zh-CN" sz="2000">
                <a:effectLst>
                  <a:outerShdw blurRad="38100" dist="38100" dir="2700000" algn="tl">
                    <a:srgbClr val="C0C0C0"/>
                  </a:outerShdw>
                </a:effectLst>
                <a:latin typeface="Verdana" pitchFamily="34" charset="0"/>
              </a:rPr>
              <a:t>3</a:t>
            </a:r>
            <a:r>
              <a:rPr kumimoji="0" lang="zh-CN" altLang="en-US" sz="2000">
                <a:effectLst>
                  <a:outerShdw blurRad="38100" dist="38100" dir="2700000" algn="tl">
                    <a:srgbClr val="C0C0C0"/>
                  </a:outerShdw>
                </a:effectLst>
                <a:latin typeface="Verdana" pitchFamily="34" charset="0"/>
              </a:rPr>
              <a:t>）、（</a:t>
            </a:r>
            <a:r>
              <a:rPr kumimoji="0" lang="en-US" altLang="zh-CN" sz="2000">
                <a:effectLst>
                  <a:outerShdw blurRad="38100" dist="38100" dir="2700000" algn="tl">
                    <a:srgbClr val="C0C0C0"/>
                  </a:outerShdw>
                </a:effectLst>
                <a:latin typeface="Verdana" pitchFamily="34" charset="0"/>
              </a:rPr>
              <a:t>5</a:t>
            </a:r>
            <a:r>
              <a:rPr kumimoji="0" lang="zh-CN" altLang="en-US" sz="2000">
                <a:effectLst>
                  <a:outerShdw blurRad="38100" dist="38100" dir="2700000" algn="tl">
                    <a:srgbClr val="C0C0C0"/>
                  </a:outerShdw>
                </a:effectLst>
                <a:latin typeface="Verdana" pitchFamily="34" charset="0"/>
              </a:rPr>
              <a:t>）式得到</a:t>
            </a:r>
          </a:p>
        </p:txBody>
      </p:sp>
      <p:graphicFrame>
        <p:nvGraphicFramePr>
          <p:cNvPr id="26627" name="Object 21"/>
          <p:cNvGraphicFramePr>
            <a:graphicFrameLocks noChangeAspect="1"/>
          </p:cNvGraphicFramePr>
          <p:nvPr/>
        </p:nvGraphicFramePr>
        <p:xfrm>
          <a:off x="2209800" y="4557713"/>
          <a:ext cx="4154488" cy="411162"/>
        </p:xfrm>
        <a:graphic>
          <a:graphicData uri="http://schemas.openxmlformats.org/presentationml/2006/ole">
            <mc:AlternateContent xmlns:mc="http://schemas.openxmlformats.org/markup-compatibility/2006">
              <mc:Choice xmlns:v="urn:schemas-microsoft-com:vml" Requires="v">
                <p:oleObj spid="_x0000_s26654" name="Equation" r:id="rId6" imgW="42508800" imgH="4204800" progId="Equation.DSMT4">
                  <p:embed/>
                </p:oleObj>
              </mc:Choice>
              <mc:Fallback>
                <p:oleObj name="Equation" r:id="rId6" imgW="42508800" imgH="4204800" progId="Equation.DSMT4">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557713"/>
                        <a:ext cx="4154488" cy="4111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6628" name="Object 22"/>
          <p:cNvGraphicFramePr>
            <a:graphicFrameLocks noChangeAspect="1"/>
          </p:cNvGraphicFramePr>
          <p:nvPr/>
        </p:nvGraphicFramePr>
        <p:xfrm>
          <a:off x="2268538" y="5238750"/>
          <a:ext cx="4906962" cy="411163"/>
        </p:xfrm>
        <a:graphic>
          <a:graphicData uri="http://schemas.openxmlformats.org/presentationml/2006/ole">
            <mc:AlternateContent xmlns:mc="http://schemas.openxmlformats.org/markup-compatibility/2006">
              <mc:Choice xmlns:v="urn:schemas-microsoft-com:vml" Requires="v">
                <p:oleObj spid="_x0000_s26655" name="Equation" r:id="rId8" imgW="50217840" imgH="4204800" progId="Equation.DSMT4">
                  <p:embed/>
                </p:oleObj>
              </mc:Choice>
              <mc:Fallback>
                <p:oleObj name="Equation" r:id="rId8" imgW="50217840" imgH="4204800" progId="Equation.DSMT4">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5238750"/>
                        <a:ext cx="4906962" cy="4111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6633" name="Text Box 23"/>
          <p:cNvSpPr txBox="1">
            <a:spLocks noChangeArrowheads="1"/>
          </p:cNvSpPr>
          <p:nvPr/>
        </p:nvSpPr>
        <p:spPr bwMode="auto">
          <a:xfrm>
            <a:off x="7751763" y="4557713"/>
            <a:ext cx="990600" cy="396875"/>
          </a:xfrm>
          <a:prstGeom prst="rect">
            <a:avLst/>
          </a:prstGeom>
          <a:noFill/>
          <a:ln w="9525">
            <a:noFill/>
            <a:miter lim="800000"/>
            <a:headEnd/>
            <a:tailEnd/>
          </a:ln>
        </p:spPr>
        <p:txBody>
          <a:bodyPr>
            <a:spAutoFit/>
          </a:bodyPr>
          <a:lstStyle/>
          <a:p>
            <a:r>
              <a:rPr kumimoji="0" lang="en-US" altLang="zh-CN" sz="2000" b="0">
                <a:latin typeface="Verdana" pitchFamily="34" charset="0"/>
              </a:rPr>
              <a:t>(7)</a:t>
            </a:r>
          </a:p>
        </p:txBody>
      </p:sp>
      <p:sp>
        <p:nvSpPr>
          <p:cNvPr id="26634" name="Text Box 24"/>
          <p:cNvSpPr txBox="1">
            <a:spLocks noChangeArrowheads="1"/>
          </p:cNvSpPr>
          <p:nvPr/>
        </p:nvSpPr>
        <p:spPr bwMode="auto">
          <a:xfrm>
            <a:off x="7764463" y="5210175"/>
            <a:ext cx="1049337" cy="396875"/>
          </a:xfrm>
          <a:prstGeom prst="rect">
            <a:avLst/>
          </a:prstGeom>
          <a:noFill/>
          <a:ln w="9525">
            <a:noFill/>
            <a:miter lim="800000"/>
            <a:headEnd/>
            <a:tailEnd/>
          </a:ln>
        </p:spPr>
        <p:txBody>
          <a:bodyPr>
            <a:spAutoFit/>
          </a:bodyPr>
          <a:lstStyle/>
          <a:p>
            <a:r>
              <a:rPr kumimoji="0" lang="en-US" altLang="zh-CN" sz="2000" b="0">
                <a:latin typeface="Verdana" pitchFamily="34" charset="0"/>
              </a:rPr>
              <a:t>(8)</a:t>
            </a:r>
          </a:p>
        </p:txBody>
      </p:sp>
    </p:spTree>
  </p:cSld>
  <p:clrMapOvr>
    <a:masterClrMapping/>
  </p:clrMapOvr>
  <p:transition>
    <p:push dir="r"/>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7392" name="Text Box 48"/>
          <p:cNvSpPr txBox="1">
            <a:spLocks noChangeArrowheads="1"/>
          </p:cNvSpPr>
          <p:nvPr/>
        </p:nvSpPr>
        <p:spPr bwMode="auto">
          <a:xfrm>
            <a:off x="1476375" y="1844675"/>
            <a:ext cx="3282950" cy="396875"/>
          </a:xfrm>
          <a:prstGeom prst="rect">
            <a:avLst/>
          </a:prstGeom>
          <a:noFill/>
          <a:ln w="9525">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latin typeface="Verdana" pitchFamily="34" charset="0"/>
              </a:rPr>
              <a:t>由</a:t>
            </a:r>
            <a:r>
              <a:rPr kumimoji="0" lang="en-US" altLang="zh-CN" sz="2000">
                <a:effectLst>
                  <a:outerShdw blurRad="38100" dist="38100" dir="2700000" algn="tl">
                    <a:srgbClr val="C0C0C0"/>
                  </a:outerShdw>
                </a:effectLst>
                <a:latin typeface="Verdana" pitchFamily="34" charset="0"/>
              </a:rPr>
              <a:t>(6)</a:t>
            </a:r>
            <a:r>
              <a:rPr kumimoji="0" lang="zh-CN" altLang="en-US" sz="2000">
                <a:effectLst>
                  <a:outerShdw blurRad="38100" dist="38100" dir="2700000" algn="tl">
                    <a:srgbClr val="C0C0C0"/>
                  </a:outerShdw>
                </a:effectLst>
                <a:latin typeface="Verdana" pitchFamily="34" charset="0"/>
              </a:rPr>
              <a:t>式得到：</a:t>
            </a:r>
          </a:p>
        </p:txBody>
      </p:sp>
      <p:graphicFrame>
        <p:nvGraphicFramePr>
          <p:cNvPr id="27650" name="Object 49"/>
          <p:cNvGraphicFramePr>
            <a:graphicFrameLocks noChangeAspect="1"/>
          </p:cNvGraphicFramePr>
          <p:nvPr/>
        </p:nvGraphicFramePr>
        <p:xfrm>
          <a:off x="2552700" y="2546350"/>
          <a:ext cx="2662238" cy="2101850"/>
        </p:xfrm>
        <a:graphic>
          <a:graphicData uri="http://schemas.openxmlformats.org/presentationml/2006/ole">
            <mc:AlternateContent xmlns:mc="http://schemas.openxmlformats.org/markup-compatibility/2006">
              <mc:Choice xmlns:v="urn:schemas-microsoft-com:vml" Requires="v">
                <p:oleObj spid="_x0000_s27659" name="Equation" r:id="rId4" imgW="21951720" imgH="17308800" progId="Equation.DSMT4">
                  <p:embed/>
                </p:oleObj>
              </mc:Choice>
              <mc:Fallback>
                <p:oleObj name="Equation" r:id="rId4" imgW="21951720" imgH="173088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2700" y="2546350"/>
                        <a:ext cx="2662238" cy="21018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7653" name="Text Box 50"/>
          <p:cNvSpPr txBox="1">
            <a:spLocks noChangeArrowheads="1"/>
          </p:cNvSpPr>
          <p:nvPr/>
        </p:nvSpPr>
        <p:spPr bwMode="auto">
          <a:xfrm>
            <a:off x="6713538" y="3189288"/>
            <a:ext cx="1216025" cy="396875"/>
          </a:xfrm>
          <a:prstGeom prst="rect">
            <a:avLst/>
          </a:prstGeom>
          <a:noFill/>
          <a:ln w="9525">
            <a:noFill/>
            <a:miter lim="800000"/>
            <a:headEnd/>
            <a:tailEnd/>
          </a:ln>
        </p:spPr>
        <p:txBody>
          <a:bodyPr>
            <a:spAutoFit/>
          </a:bodyPr>
          <a:lstStyle/>
          <a:p>
            <a:r>
              <a:rPr kumimoji="0" lang="en-US" altLang="zh-CN" sz="2000" b="0">
                <a:latin typeface="Verdana" pitchFamily="34" charset="0"/>
              </a:rPr>
              <a:t>(9)</a:t>
            </a:r>
          </a:p>
        </p:txBody>
      </p:sp>
    </p:spTree>
  </p:cSld>
  <p:clrMapOvr>
    <a:masterClrMapping/>
  </p:clrMapOvr>
  <p:transition>
    <p:push dir="r"/>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8394" name="Text Box 26"/>
          <p:cNvSpPr txBox="1">
            <a:spLocks noChangeArrowheads="1"/>
          </p:cNvSpPr>
          <p:nvPr/>
        </p:nvSpPr>
        <p:spPr bwMode="auto">
          <a:xfrm>
            <a:off x="1331913" y="1484313"/>
            <a:ext cx="4262437" cy="396875"/>
          </a:xfrm>
          <a:prstGeom prst="rect">
            <a:avLst/>
          </a:prstGeom>
          <a:noFill/>
          <a:ln w="9525">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latin typeface="Verdana" pitchFamily="34" charset="0"/>
              </a:rPr>
              <a:t>结合</a:t>
            </a:r>
            <a:r>
              <a:rPr kumimoji="0" lang="en-US" altLang="zh-CN" sz="2000">
                <a:effectLst>
                  <a:outerShdw blurRad="38100" dist="38100" dir="2700000" algn="tl">
                    <a:srgbClr val="C0C0C0"/>
                  </a:outerShdw>
                </a:effectLst>
                <a:latin typeface="Verdana" pitchFamily="34" charset="0"/>
              </a:rPr>
              <a:t>(7)</a:t>
            </a:r>
            <a:r>
              <a:rPr kumimoji="0" lang="zh-CN" altLang="en-US" sz="2000">
                <a:effectLst>
                  <a:outerShdw blurRad="38100" dist="38100" dir="2700000" algn="tl">
                    <a:srgbClr val="C0C0C0"/>
                  </a:outerShdw>
                </a:effectLst>
                <a:latin typeface="Verdana" pitchFamily="34" charset="0"/>
              </a:rPr>
              <a:t>、</a:t>
            </a:r>
            <a:r>
              <a:rPr kumimoji="0" lang="en-US" altLang="zh-CN" sz="2000">
                <a:effectLst>
                  <a:outerShdw blurRad="38100" dist="38100" dir="2700000" algn="tl">
                    <a:srgbClr val="C0C0C0"/>
                  </a:outerShdw>
                </a:effectLst>
                <a:latin typeface="Verdana" pitchFamily="34" charset="0"/>
              </a:rPr>
              <a:t>(8)</a:t>
            </a:r>
            <a:r>
              <a:rPr kumimoji="0" lang="zh-CN" altLang="en-US" sz="2000">
                <a:effectLst>
                  <a:outerShdw blurRad="38100" dist="38100" dir="2700000" algn="tl">
                    <a:srgbClr val="C0C0C0"/>
                  </a:outerShdw>
                </a:effectLst>
                <a:latin typeface="Verdana" pitchFamily="34" charset="0"/>
              </a:rPr>
              <a:t>式得到：</a:t>
            </a:r>
          </a:p>
        </p:txBody>
      </p:sp>
      <p:graphicFrame>
        <p:nvGraphicFramePr>
          <p:cNvPr id="28674" name="Object 27"/>
          <p:cNvGraphicFramePr>
            <a:graphicFrameLocks noChangeAspect="1"/>
          </p:cNvGraphicFramePr>
          <p:nvPr/>
        </p:nvGraphicFramePr>
        <p:xfrm>
          <a:off x="1612900" y="2081213"/>
          <a:ext cx="5589588" cy="1693862"/>
        </p:xfrm>
        <a:graphic>
          <a:graphicData uri="http://schemas.openxmlformats.org/presentationml/2006/ole">
            <mc:AlternateContent xmlns:mc="http://schemas.openxmlformats.org/markup-compatibility/2006">
              <mc:Choice xmlns:v="urn:schemas-microsoft-com:vml" Requires="v">
                <p:oleObj spid="_x0000_s28692" name="Equation" r:id="rId4" imgW="57225960" imgH="17308800" progId="Equation.DSMT4">
                  <p:embed/>
                </p:oleObj>
              </mc:Choice>
              <mc:Fallback>
                <p:oleObj name="Equation" r:id="rId4" imgW="57225960" imgH="173088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2900" y="2081213"/>
                        <a:ext cx="5589588" cy="16938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8" name="Text Box 28"/>
          <p:cNvSpPr txBox="1">
            <a:spLocks noChangeArrowheads="1"/>
          </p:cNvSpPr>
          <p:nvPr/>
        </p:nvSpPr>
        <p:spPr bwMode="auto">
          <a:xfrm>
            <a:off x="7080250" y="2760663"/>
            <a:ext cx="1295400" cy="396875"/>
          </a:xfrm>
          <a:prstGeom prst="rect">
            <a:avLst/>
          </a:prstGeom>
          <a:noFill/>
          <a:ln w="9525">
            <a:noFill/>
            <a:miter lim="800000"/>
            <a:headEnd/>
            <a:tailEnd/>
          </a:ln>
        </p:spPr>
        <p:txBody>
          <a:bodyPr>
            <a:spAutoFit/>
          </a:bodyPr>
          <a:lstStyle/>
          <a:p>
            <a:r>
              <a:rPr kumimoji="0" lang="en-US" altLang="zh-CN" sz="2000" b="0">
                <a:latin typeface="Verdana" pitchFamily="34" charset="0"/>
              </a:rPr>
              <a:t>(10)</a:t>
            </a:r>
          </a:p>
        </p:txBody>
      </p:sp>
      <p:graphicFrame>
        <p:nvGraphicFramePr>
          <p:cNvPr id="28675" name="Object 29"/>
          <p:cNvGraphicFramePr>
            <a:graphicFrameLocks noChangeAspect="1"/>
          </p:cNvGraphicFramePr>
          <p:nvPr/>
        </p:nvGraphicFramePr>
        <p:xfrm>
          <a:off x="1671638" y="4176713"/>
          <a:ext cx="4200525" cy="411162"/>
        </p:xfrm>
        <a:graphic>
          <a:graphicData uri="http://schemas.openxmlformats.org/presentationml/2006/ole">
            <mc:AlternateContent xmlns:mc="http://schemas.openxmlformats.org/markup-compatibility/2006">
              <mc:Choice xmlns:v="urn:schemas-microsoft-com:vml" Requires="v">
                <p:oleObj spid="_x0000_s28693" name="Equation" r:id="rId6" imgW="42976080" imgH="4204800" progId="Equation.DSMT4">
                  <p:embed/>
                </p:oleObj>
              </mc:Choice>
              <mc:Fallback>
                <p:oleObj name="Equation" r:id="rId6" imgW="42976080" imgH="42048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1638" y="4176713"/>
                        <a:ext cx="4200525" cy="4111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9" name="Text Box 30"/>
          <p:cNvSpPr txBox="1">
            <a:spLocks noChangeArrowheads="1"/>
          </p:cNvSpPr>
          <p:nvPr/>
        </p:nvSpPr>
        <p:spPr bwMode="auto">
          <a:xfrm>
            <a:off x="7151688" y="4200525"/>
            <a:ext cx="1366837" cy="396875"/>
          </a:xfrm>
          <a:prstGeom prst="rect">
            <a:avLst/>
          </a:prstGeom>
          <a:noFill/>
          <a:ln w="9525">
            <a:noFill/>
            <a:miter lim="800000"/>
            <a:headEnd/>
            <a:tailEnd/>
          </a:ln>
        </p:spPr>
        <p:txBody>
          <a:bodyPr>
            <a:spAutoFit/>
          </a:bodyPr>
          <a:lstStyle/>
          <a:p>
            <a:r>
              <a:rPr kumimoji="0" lang="en-US" altLang="zh-CN" sz="2000" b="0">
                <a:latin typeface="Verdana" pitchFamily="34" charset="0"/>
              </a:rPr>
              <a:t>(11)</a:t>
            </a:r>
          </a:p>
        </p:txBody>
      </p:sp>
    </p:spTree>
  </p:cSld>
  <p:clrMapOvr>
    <a:masterClrMapping/>
  </p:clrMapOvr>
  <p:transition>
    <p:push dir="r"/>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9455" name="Text Box 63"/>
          <p:cNvSpPr txBox="1">
            <a:spLocks noChangeArrowheads="1"/>
          </p:cNvSpPr>
          <p:nvPr/>
        </p:nvSpPr>
        <p:spPr bwMode="auto">
          <a:xfrm>
            <a:off x="1490663" y="1524000"/>
            <a:ext cx="2055812"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于是得到</a:t>
            </a:r>
          </a:p>
        </p:txBody>
      </p:sp>
      <p:graphicFrame>
        <p:nvGraphicFramePr>
          <p:cNvPr id="29698" name="Object 64"/>
          <p:cNvGraphicFramePr>
            <a:graphicFrameLocks noChangeAspect="1"/>
          </p:cNvGraphicFramePr>
          <p:nvPr/>
        </p:nvGraphicFramePr>
        <p:xfrm>
          <a:off x="3578225" y="1452563"/>
          <a:ext cx="2854325" cy="820737"/>
        </p:xfrm>
        <a:graphic>
          <a:graphicData uri="http://schemas.openxmlformats.org/presentationml/2006/ole">
            <mc:AlternateContent xmlns:mc="http://schemas.openxmlformats.org/markup-compatibility/2006">
              <mc:Choice xmlns:v="urn:schemas-microsoft-com:vml" Requires="v">
                <p:oleObj spid="_x0000_s29734" name="公式" r:id="rId4" imgW="1211760" imgH="343800" progId="Equation.3">
                  <p:embed/>
                </p:oleObj>
              </mc:Choice>
              <mc:Fallback>
                <p:oleObj name="公式" r:id="rId4" imgW="1211760" imgH="34380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8225" y="1452563"/>
                        <a:ext cx="2854325" cy="8207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9704" name="Text Box 65"/>
          <p:cNvSpPr txBox="1">
            <a:spLocks noChangeArrowheads="1"/>
          </p:cNvSpPr>
          <p:nvPr/>
        </p:nvSpPr>
        <p:spPr bwMode="auto">
          <a:xfrm>
            <a:off x="6804025" y="1412875"/>
            <a:ext cx="1311275" cy="396875"/>
          </a:xfrm>
          <a:prstGeom prst="rect">
            <a:avLst/>
          </a:prstGeom>
          <a:noFill/>
          <a:ln w="9525">
            <a:noFill/>
            <a:miter lim="800000"/>
            <a:headEnd/>
            <a:tailEnd/>
          </a:ln>
        </p:spPr>
        <p:txBody>
          <a:bodyPr>
            <a:spAutoFit/>
          </a:bodyPr>
          <a:lstStyle/>
          <a:p>
            <a:r>
              <a:rPr kumimoji="0" lang="en-US" altLang="zh-CN" sz="2000" b="0">
                <a:latin typeface="Verdana" pitchFamily="34" charset="0"/>
              </a:rPr>
              <a:t>(12)</a:t>
            </a:r>
          </a:p>
        </p:txBody>
      </p:sp>
      <p:sp>
        <p:nvSpPr>
          <p:cNvPr id="59458" name="Text Box 66"/>
          <p:cNvSpPr txBox="1">
            <a:spLocks noChangeArrowheads="1"/>
          </p:cNvSpPr>
          <p:nvPr/>
        </p:nvSpPr>
        <p:spPr bwMode="auto">
          <a:xfrm>
            <a:off x="1487488" y="2162175"/>
            <a:ext cx="1162050"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其中</a:t>
            </a:r>
          </a:p>
        </p:txBody>
      </p:sp>
      <p:graphicFrame>
        <p:nvGraphicFramePr>
          <p:cNvPr id="29699" name="Object 67"/>
          <p:cNvGraphicFramePr>
            <a:graphicFrameLocks noChangeAspect="1"/>
          </p:cNvGraphicFramePr>
          <p:nvPr/>
        </p:nvGraphicFramePr>
        <p:xfrm>
          <a:off x="2209800" y="2387600"/>
          <a:ext cx="3808413" cy="2055813"/>
        </p:xfrm>
        <a:graphic>
          <a:graphicData uri="http://schemas.openxmlformats.org/presentationml/2006/ole">
            <mc:AlternateContent xmlns:mc="http://schemas.openxmlformats.org/markup-compatibility/2006">
              <mc:Choice xmlns:v="urn:schemas-microsoft-com:vml" Requires="v">
                <p:oleObj spid="_x0000_s29735" name="Equation" r:id="rId6" imgW="39004560" imgH="21052800" progId="Equation.DSMT4">
                  <p:embed/>
                </p:oleObj>
              </mc:Choice>
              <mc:Fallback>
                <p:oleObj name="Equation" r:id="rId6" imgW="39004560" imgH="21052800" progId="Equation.DSMT4">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387600"/>
                        <a:ext cx="3808413" cy="20558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9700" name="Object 68"/>
          <p:cNvGraphicFramePr>
            <a:graphicFrameLocks noChangeAspect="1"/>
          </p:cNvGraphicFramePr>
          <p:nvPr/>
        </p:nvGraphicFramePr>
        <p:xfrm>
          <a:off x="6899275" y="2474913"/>
          <a:ext cx="935038" cy="1644650"/>
        </p:xfrm>
        <a:graphic>
          <a:graphicData uri="http://schemas.openxmlformats.org/presentationml/2006/ole">
            <mc:AlternateContent xmlns:mc="http://schemas.openxmlformats.org/markup-compatibility/2006">
              <mc:Choice xmlns:v="urn:schemas-microsoft-com:vml" Requires="v">
                <p:oleObj spid="_x0000_s29736" name="Equation" r:id="rId8" imgW="9570600" imgH="16840800" progId="Equation.DSMT4">
                  <p:embed/>
                </p:oleObj>
              </mc:Choice>
              <mc:Fallback>
                <p:oleObj name="Equation" r:id="rId8" imgW="9570600" imgH="16840800" progId="Equation.DSMT4">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9275" y="2474913"/>
                        <a:ext cx="935038" cy="1644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9701" name="Object 69"/>
          <p:cNvGraphicFramePr>
            <a:graphicFrameLocks noChangeAspect="1"/>
          </p:cNvGraphicFramePr>
          <p:nvPr/>
        </p:nvGraphicFramePr>
        <p:xfrm>
          <a:off x="2266950" y="4727575"/>
          <a:ext cx="3670300" cy="455613"/>
        </p:xfrm>
        <a:graphic>
          <a:graphicData uri="http://schemas.openxmlformats.org/presentationml/2006/ole">
            <mc:AlternateContent xmlns:mc="http://schemas.openxmlformats.org/markup-compatibility/2006">
              <mc:Choice xmlns:v="urn:schemas-microsoft-com:vml" Requires="v">
                <p:oleObj spid="_x0000_s29737" name="Equation" r:id="rId10" imgW="37603080" imgH="4672800" progId="Equation.DSMT4">
                  <p:embed/>
                </p:oleObj>
              </mc:Choice>
              <mc:Fallback>
                <p:oleObj name="Equation" r:id="rId10" imgW="37603080" imgH="4672800" progId="Equation.DSMT4">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6950" y="4727575"/>
                        <a:ext cx="3670300" cy="4556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9462" name="Line 70"/>
          <p:cNvSpPr>
            <a:spLocks noChangeShapeType="1"/>
          </p:cNvSpPr>
          <p:nvPr/>
        </p:nvSpPr>
        <p:spPr bwMode="auto">
          <a:xfrm>
            <a:off x="4818063" y="5160963"/>
            <a:ext cx="993775" cy="0"/>
          </a:xfrm>
          <a:prstGeom prst="line">
            <a:avLst/>
          </a:prstGeom>
          <a:noFill/>
          <a:ln w="9525">
            <a:solidFill>
              <a:srgbClr val="CC33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9463" name="Text Box 71"/>
          <p:cNvSpPr txBox="1">
            <a:spLocks noChangeArrowheads="1"/>
          </p:cNvSpPr>
          <p:nvPr/>
        </p:nvSpPr>
        <p:spPr bwMode="auto">
          <a:xfrm>
            <a:off x="4883150" y="5157788"/>
            <a:ext cx="1009650" cy="396875"/>
          </a:xfrm>
          <a:prstGeom prst="rect">
            <a:avLst/>
          </a:prstGeom>
          <a:noFill/>
          <a:ln w="9525">
            <a:noFill/>
            <a:miter lim="800000"/>
            <a:headEnd/>
            <a:tailEnd/>
          </a:ln>
          <a:effectLst/>
        </p:spPr>
        <p:txBody>
          <a:bodyPr wrap="none">
            <a:spAutoFit/>
          </a:bodyPr>
          <a:lstStyle/>
          <a:p>
            <a:pPr>
              <a:defRPr/>
            </a:pPr>
            <a:r>
              <a:rPr kumimoji="0" lang="en-US" altLang="zh-CN" sz="2000">
                <a:solidFill>
                  <a:srgbClr val="0066FF"/>
                </a:solidFill>
                <a:effectLst>
                  <a:outerShdw blurRad="38100" dist="38100" dir="2700000" algn="tl">
                    <a:srgbClr val="C0C0C0"/>
                  </a:outerShdw>
                </a:effectLst>
                <a:latin typeface="Verdana" pitchFamily="34" charset="0"/>
              </a:rPr>
              <a:t>n-m</a:t>
            </a:r>
            <a:r>
              <a:rPr kumimoji="0" lang="zh-CN" altLang="en-US" sz="2000">
                <a:solidFill>
                  <a:srgbClr val="0066FF"/>
                </a:solidFill>
                <a:effectLst>
                  <a:outerShdw blurRad="38100" dist="38100" dir="2700000" algn="tl">
                    <a:srgbClr val="C0C0C0"/>
                  </a:outerShdw>
                </a:effectLst>
                <a:latin typeface="Verdana" pitchFamily="34" charset="0"/>
              </a:rPr>
              <a:t>个</a:t>
            </a:r>
          </a:p>
        </p:txBody>
      </p:sp>
    </p:spTree>
  </p:cSld>
  <p:clrMapOvr>
    <a:masterClrMapping/>
  </p:clrMapOvr>
  <p:transition>
    <p:push dir="r"/>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0449" name="Text Box 33"/>
          <p:cNvSpPr txBox="1">
            <a:spLocks noChangeArrowheads="1"/>
          </p:cNvSpPr>
          <p:nvPr/>
        </p:nvSpPr>
        <p:spPr bwMode="auto">
          <a:xfrm>
            <a:off x="1331913" y="1484313"/>
            <a:ext cx="4933950"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对象的</a:t>
            </a:r>
            <a:r>
              <a:rPr kumimoji="0" lang="en-US" altLang="zh-CN">
                <a:effectLst>
                  <a:outerShdw blurRad="38100" dist="38100" dir="2700000" algn="tl">
                    <a:srgbClr val="C0C0C0"/>
                  </a:outerShdw>
                </a:effectLst>
                <a:latin typeface="Verdana" pitchFamily="34" charset="0"/>
              </a:rPr>
              <a:t>z</a:t>
            </a:r>
            <a:r>
              <a:rPr kumimoji="0" lang="zh-CN" altLang="en-US">
                <a:effectLst>
                  <a:outerShdw blurRad="38100" dist="38100" dir="2700000" algn="tl">
                    <a:srgbClr val="C0C0C0"/>
                  </a:outerShdw>
                </a:effectLst>
                <a:latin typeface="Verdana" pitchFamily="34" charset="0"/>
              </a:rPr>
              <a:t>传递函数模型为：</a:t>
            </a:r>
          </a:p>
        </p:txBody>
      </p:sp>
      <p:graphicFrame>
        <p:nvGraphicFramePr>
          <p:cNvPr id="30722" name="Object 34"/>
          <p:cNvGraphicFramePr>
            <a:graphicFrameLocks noChangeAspect="1"/>
          </p:cNvGraphicFramePr>
          <p:nvPr/>
        </p:nvGraphicFramePr>
        <p:xfrm>
          <a:off x="1465263" y="2233613"/>
          <a:ext cx="4402137" cy="827087"/>
        </p:xfrm>
        <a:graphic>
          <a:graphicData uri="http://schemas.openxmlformats.org/presentationml/2006/ole">
            <mc:AlternateContent xmlns:mc="http://schemas.openxmlformats.org/markup-compatibility/2006">
              <mc:Choice xmlns:v="urn:schemas-microsoft-com:vml" Requires="v">
                <p:oleObj spid="_x0000_s30740" name="Equation" r:id="rId4" imgW="45078480" imgH="8416800" progId="Equation.DSMT4">
                  <p:embed/>
                </p:oleObj>
              </mc:Choice>
              <mc:Fallback>
                <p:oleObj name="Equation" r:id="rId4" imgW="45078480" imgH="84168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5263" y="2233613"/>
                        <a:ext cx="4402137" cy="82708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0726" name="Text Box 35"/>
          <p:cNvSpPr txBox="1">
            <a:spLocks noChangeArrowheads="1"/>
          </p:cNvSpPr>
          <p:nvPr/>
        </p:nvSpPr>
        <p:spPr bwMode="auto">
          <a:xfrm>
            <a:off x="6138863" y="2346325"/>
            <a:ext cx="800100" cy="396875"/>
          </a:xfrm>
          <a:prstGeom prst="rect">
            <a:avLst/>
          </a:prstGeom>
          <a:noFill/>
          <a:ln w="9525">
            <a:noFill/>
            <a:miter lim="800000"/>
            <a:headEnd/>
            <a:tailEnd/>
          </a:ln>
        </p:spPr>
        <p:txBody>
          <a:bodyPr wrap="none">
            <a:spAutoFit/>
          </a:bodyPr>
          <a:lstStyle/>
          <a:p>
            <a:r>
              <a:rPr kumimoji="0" lang="en-US" altLang="zh-CN" sz="2000" b="0">
                <a:latin typeface="Verdana" pitchFamily="34" charset="0"/>
              </a:rPr>
              <a:t>n=m</a:t>
            </a:r>
          </a:p>
        </p:txBody>
      </p:sp>
      <p:sp>
        <p:nvSpPr>
          <p:cNvPr id="30727" name="Text Box 36"/>
          <p:cNvSpPr txBox="1">
            <a:spLocks noChangeArrowheads="1"/>
          </p:cNvSpPr>
          <p:nvPr/>
        </p:nvSpPr>
        <p:spPr bwMode="auto">
          <a:xfrm>
            <a:off x="7588250" y="2295525"/>
            <a:ext cx="1114425" cy="396875"/>
          </a:xfrm>
          <a:prstGeom prst="rect">
            <a:avLst/>
          </a:prstGeom>
          <a:noFill/>
          <a:ln w="9525">
            <a:noFill/>
            <a:miter lim="800000"/>
            <a:headEnd/>
            <a:tailEnd/>
          </a:ln>
        </p:spPr>
        <p:txBody>
          <a:bodyPr>
            <a:spAutoFit/>
          </a:bodyPr>
          <a:lstStyle/>
          <a:p>
            <a:r>
              <a:rPr kumimoji="0" lang="en-US" altLang="zh-CN" sz="2000" b="0">
                <a:latin typeface="Verdana" pitchFamily="34" charset="0"/>
              </a:rPr>
              <a:t>(13)</a:t>
            </a:r>
          </a:p>
        </p:txBody>
      </p:sp>
      <p:sp>
        <p:nvSpPr>
          <p:cNvPr id="60453" name="Text Box 37"/>
          <p:cNvSpPr txBox="1">
            <a:spLocks noChangeArrowheads="1"/>
          </p:cNvSpPr>
          <p:nvPr/>
        </p:nvSpPr>
        <p:spPr bwMode="auto">
          <a:xfrm>
            <a:off x="1541463" y="3462338"/>
            <a:ext cx="3117850"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于是得到</a:t>
            </a:r>
          </a:p>
        </p:txBody>
      </p:sp>
      <p:graphicFrame>
        <p:nvGraphicFramePr>
          <p:cNvPr id="30723" name="Object 38"/>
          <p:cNvGraphicFramePr>
            <a:graphicFrameLocks noChangeAspect="1"/>
          </p:cNvGraphicFramePr>
          <p:nvPr/>
        </p:nvGraphicFramePr>
        <p:xfrm>
          <a:off x="2414588" y="4162425"/>
          <a:ext cx="2878137" cy="820738"/>
        </p:xfrm>
        <a:graphic>
          <a:graphicData uri="http://schemas.openxmlformats.org/presentationml/2006/ole">
            <mc:AlternateContent xmlns:mc="http://schemas.openxmlformats.org/markup-compatibility/2006">
              <mc:Choice xmlns:v="urn:schemas-microsoft-com:vml" Requires="v">
                <p:oleObj spid="_x0000_s30741" name="Equation" r:id="rId6" imgW="29426760" imgH="8416800" progId="Equation.DSMT4">
                  <p:embed/>
                </p:oleObj>
              </mc:Choice>
              <mc:Fallback>
                <p:oleObj name="Equation" r:id="rId6" imgW="29426760" imgH="84168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4588" y="4162425"/>
                        <a:ext cx="2878137" cy="8207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0729" name="Text Box 39"/>
          <p:cNvSpPr txBox="1">
            <a:spLocks noChangeArrowheads="1"/>
          </p:cNvSpPr>
          <p:nvPr/>
        </p:nvSpPr>
        <p:spPr bwMode="auto">
          <a:xfrm>
            <a:off x="7478713" y="4025900"/>
            <a:ext cx="1152525" cy="396875"/>
          </a:xfrm>
          <a:prstGeom prst="rect">
            <a:avLst/>
          </a:prstGeom>
          <a:noFill/>
          <a:ln w="9525">
            <a:noFill/>
            <a:miter lim="800000"/>
            <a:headEnd/>
            <a:tailEnd/>
          </a:ln>
        </p:spPr>
        <p:txBody>
          <a:bodyPr>
            <a:spAutoFit/>
          </a:bodyPr>
          <a:lstStyle/>
          <a:p>
            <a:r>
              <a:rPr kumimoji="0" lang="en-US" altLang="zh-CN" sz="2000" b="0">
                <a:latin typeface="Verdana" pitchFamily="34" charset="0"/>
              </a:rPr>
              <a:t>(14)</a:t>
            </a:r>
          </a:p>
        </p:txBody>
      </p:sp>
    </p:spTree>
  </p:cSld>
  <p:clrMapOvr>
    <a:masterClrMapping/>
  </p:clrMapOvr>
  <p:transition>
    <p:circle/>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57" name="Text Box 17"/>
          <p:cNvSpPr txBox="1">
            <a:spLocks noChangeArrowheads="1"/>
          </p:cNvSpPr>
          <p:nvPr/>
        </p:nvSpPr>
        <p:spPr bwMode="auto">
          <a:xfrm>
            <a:off x="1239838" y="1482725"/>
            <a:ext cx="1552575" cy="396875"/>
          </a:xfrm>
          <a:prstGeom prst="rect">
            <a:avLst/>
          </a:prstGeom>
          <a:noFill/>
          <a:ln w="9525">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latin typeface="Verdana" pitchFamily="34" charset="0"/>
              </a:rPr>
              <a:t>其中</a:t>
            </a:r>
          </a:p>
        </p:txBody>
      </p:sp>
      <p:graphicFrame>
        <p:nvGraphicFramePr>
          <p:cNvPr id="31746" name="Object 18"/>
          <p:cNvGraphicFramePr>
            <a:graphicFrameLocks noChangeAspect="1"/>
          </p:cNvGraphicFramePr>
          <p:nvPr/>
        </p:nvGraphicFramePr>
        <p:xfrm>
          <a:off x="1908175" y="1844675"/>
          <a:ext cx="3808413" cy="2055813"/>
        </p:xfrm>
        <a:graphic>
          <a:graphicData uri="http://schemas.openxmlformats.org/presentationml/2006/ole">
            <mc:AlternateContent xmlns:mc="http://schemas.openxmlformats.org/markup-compatibility/2006">
              <mc:Choice xmlns:v="urn:schemas-microsoft-com:vml" Requires="v">
                <p:oleObj spid="_x0000_s31782" name="Equation" r:id="rId4" imgW="39004560" imgH="21052800" progId="Equation.DSMT4">
                  <p:embed/>
                </p:oleObj>
              </mc:Choice>
              <mc:Fallback>
                <p:oleObj name="Equation" r:id="rId4" imgW="39004560" imgH="21052800" progId="Equation.DSMT4">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844675"/>
                        <a:ext cx="3808413" cy="20558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1747" name="Object 19"/>
          <p:cNvGraphicFramePr>
            <a:graphicFrameLocks noChangeAspect="1"/>
          </p:cNvGraphicFramePr>
          <p:nvPr/>
        </p:nvGraphicFramePr>
        <p:xfrm>
          <a:off x="6597650" y="1931988"/>
          <a:ext cx="935038" cy="1644650"/>
        </p:xfrm>
        <a:graphic>
          <a:graphicData uri="http://schemas.openxmlformats.org/presentationml/2006/ole">
            <mc:AlternateContent xmlns:mc="http://schemas.openxmlformats.org/markup-compatibility/2006">
              <mc:Choice xmlns:v="urn:schemas-microsoft-com:vml" Requires="v">
                <p:oleObj spid="_x0000_s31783" name="Equation" r:id="rId6" imgW="9570600" imgH="16840800" progId="Equation.DSMT4">
                  <p:embed/>
                </p:oleObj>
              </mc:Choice>
              <mc:Fallback>
                <p:oleObj name="Equation" r:id="rId6" imgW="9570600" imgH="16840800" progId="Equation.DSMT4">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7650" y="1931988"/>
                        <a:ext cx="935038" cy="1644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1748" name="Object 20"/>
          <p:cNvGraphicFramePr>
            <a:graphicFrameLocks noChangeAspect="1"/>
          </p:cNvGraphicFramePr>
          <p:nvPr/>
        </p:nvGraphicFramePr>
        <p:xfrm>
          <a:off x="1970088" y="4224338"/>
          <a:ext cx="3009900" cy="455612"/>
        </p:xfrm>
        <a:graphic>
          <a:graphicData uri="http://schemas.openxmlformats.org/presentationml/2006/ole">
            <mc:AlternateContent xmlns:mc="http://schemas.openxmlformats.org/markup-compatibility/2006">
              <mc:Choice xmlns:v="urn:schemas-microsoft-com:vml" Requires="v">
                <p:oleObj spid="_x0000_s31784" name="Equation" r:id="rId8" imgW="30828600" imgH="4672800" progId="Equation.DSMT4">
                  <p:embed/>
                </p:oleObj>
              </mc:Choice>
              <mc:Fallback>
                <p:oleObj name="Equation" r:id="rId8" imgW="30828600" imgH="4672800" progId="Equation.DSMT4">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0088" y="4224338"/>
                        <a:ext cx="3009900" cy="4556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1749" name="Object 21"/>
          <p:cNvGraphicFramePr>
            <a:graphicFrameLocks noChangeAspect="1"/>
          </p:cNvGraphicFramePr>
          <p:nvPr/>
        </p:nvGraphicFramePr>
        <p:xfrm>
          <a:off x="6269038" y="4229100"/>
          <a:ext cx="776287" cy="409575"/>
        </p:xfrm>
        <a:graphic>
          <a:graphicData uri="http://schemas.openxmlformats.org/presentationml/2006/ole">
            <mc:AlternateContent xmlns:mc="http://schemas.openxmlformats.org/markup-compatibility/2006">
              <mc:Choice xmlns:v="urn:schemas-microsoft-com:vml" Requires="v">
                <p:oleObj spid="_x0000_s31785" name="Equation" r:id="rId10" imgW="7935120" imgH="4204800" progId="Equation.DSMT4">
                  <p:embed/>
                </p:oleObj>
              </mc:Choice>
              <mc:Fallback>
                <p:oleObj name="Equation" r:id="rId10" imgW="7935120" imgH="4204800" progId="Equation.DSMT4">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69038" y="4229100"/>
                        <a:ext cx="776287" cy="4095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circle/>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2479" name="Rectangle 15"/>
          <p:cNvSpPr>
            <a:spLocks noChangeArrowheads="1"/>
          </p:cNvSpPr>
          <p:nvPr/>
        </p:nvSpPr>
        <p:spPr bwMode="auto">
          <a:xfrm>
            <a:off x="2155825" y="4062413"/>
            <a:ext cx="5799138" cy="1346200"/>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480" name="Text Box 16"/>
          <p:cNvSpPr txBox="1">
            <a:spLocks noChangeArrowheads="1"/>
          </p:cNvSpPr>
          <p:nvPr/>
        </p:nvSpPr>
        <p:spPr bwMode="auto">
          <a:xfrm>
            <a:off x="1258888" y="1125538"/>
            <a:ext cx="5183187" cy="457200"/>
          </a:xfrm>
          <a:prstGeom prst="rect">
            <a:avLst/>
          </a:prstGeom>
          <a:noFill/>
          <a:ln w="9525">
            <a:noFill/>
            <a:miter lim="800000"/>
            <a:headEnd/>
            <a:tailEnd/>
          </a:ln>
          <a:effectLst/>
        </p:spPr>
        <p:txBody>
          <a:bodyPr>
            <a:spAutoFit/>
          </a:bodyPr>
          <a:lstStyle/>
          <a:p>
            <a:pPr>
              <a:defRPr/>
            </a:pPr>
            <a:r>
              <a:rPr kumimoji="0" lang="zh-CN" altLang="en-US">
                <a:solidFill>
                  <a:srgbClr val="0066FF"/>
                </a:solidFill>
                <a:effectLst>
                  <a:outerShdw blurRad="38100" dist="38100" dir="2700000" algn="tl">
                    <a:srgbClr val="C0C0C0"/>
                  </a:outerShdw>
                </a:effectLst>
                <a:latin typeface="Verdana" pitchFamily="34" charset="0"/>
              </a:rPr>
              <a:t>例</a:t>
            </a:r>
            <a:r>
              <a:rPr kumimoji="0" lang="en-US" altLang="zh-CN">
                <a:solidFill>
                  <a:srgbClr val="0066FF"/>
                </a:solidFill>
                <a:effectLst>
                  <a:outerShdw blurRad="38100" dist="38100" dir="2700000" algn="tl">
                    <a:srgbClr val="C0C0C0"/>
                  </a:outerShdw>
                </a:effectLst>
                <a:latin typeface="Verdana" pitchFamily="34" charset="0"/>
              </a:rPr>
              <a:t>6.3</a:t>
            </a:r>
            <a:r>
              <a:rPr kumimoji="0" lang="en-US" altLang="zh-CN">
                <a:effectLst>
                  <a:outerShdw blurRad="38100" dist="38100" dir="2700000" algn="tl">
                    <a:srgbClr val="C0C0C0"/>
                  </a:outerShdw>
                </a:effectLst>
                <a:latin typeface="Verdana" pitchFamily="34" charset="0"/>
              </a:rPr>
              <a:t> </a:t>
            </a:r>
            <a:r>
              <a:rPr kumimoji="0" lang="zh-CN" altLang="en-US">
                <a:effectLst>
                  <a:outerShdw blurRad="38100" dist="38100" dir="2700000" algn="tl">
                    <a:srgbClr val="C0C0C0"/>
                  </a:outerShdw>
                </a:effectLst>
                <a:latin typeface="Verdana" pitchFamily="34" charset="0"/>
              </a:rPr>
              <a:t>对象</a:t>
            </a:r>
            <a:r>
              <a:rPr kumimoji="0" lang="en-US" altLang="zh-CN" i="1">
                <a:effectLst>
                  <a:outerShdw blurRad="38100" dist="38100" dir="2700000" algn="tl">
                    <a:srgbClr val="C0C0C0"/>
                  </a:outerShdw>
                </a:effectLst>
                <a:latin typeface="Verdana" pitchFamily="34" charset="0"/>
              </a:rPr>
              <a:t>z</a:t>
            </a:r>
            <a:r>
              <a:rPr kumimoji="0" lang="zh-CN" altLang="en-US">
                <a:effectLst>
                  <a:outerShdw blurRad="38100" dist="38100" dir="2700000" algn="tl">
                    <a:srgbClr val="C0C0C0"/>
                  </a:outerShdw>
                </a:effectLst>
                <a:latin typeface="Verdana" pitchFamily="34" charset="0"/>
              </a:rPr>
              <a:t>传递函数模型为</a:t>
            </a:r>
          </a:p>
        </p:txBody>
      </p:sp>
      <p:graphicFrame>
        <p:nvGraphicFramePr>
          <p:cNvPr id="32770" name="Object 17"/>
          <p:cNvGraphicFramePr>
            <a:graphicFrameLocks noChangeAspect="1"/>
          </p:cNvGraphicFramePr>
          <p:nvPr/>
        </p:nvGraphicFramePr>
        <p:xfrm>
          <a:off x="2344738" y="1657350"/>
          <a:ext cx="2212975" cy="796925"/>
        </p:xfrm>
        <a:graphic>
          <a:graphicData uri="http://schemas.openxmlformats.org/presentationml/2006/ole">
            <mc:AlternateContent xmlns:mc="http://schemas.openxmlformats.org/markup-compatibility/2006">
              <mc:Choice xmlns:v="urn:schemas-microsoft-com:vml" Requires="v">
                <p:oleObj spid="_x0000_s32806" name="Equation" r:id="rId4" imgW="22652280" imgH="8182800" progId="Equation.DSMT4">
                  <p:embed/>
                </p:oleObj>
              </mc:Choice>
              <mc:Fallback>
                <p:oleObj name="Equation" r:id="rId4" imgW="22652280" imgH="8182800" progId="Equation.DSMT4">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4738" y="1657350"/>
                        <a:ext cx="2212975" cy="7969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482" name="Text Box 18"/>
          <p:cNvSpPr txBox="1">
            <a:spLocks noChangeArrowheads="1"/>
          </p:cNvSpPr>
          <p:nvPr/>
        </p:nvSpPr>
        <p:spPr bwMode="auto">
          <a:xfrm>
            <a:off x="1449388" y="2500313"/>
            <a:ext cx="5468937"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写出对象的离散状态空间模型。</a:t>
            </a:r>
          </a:p>
        </p:txBody>
      </p:sp>
      <p:sp>
        <p:nvSpPr>
          <p:cNvPr id="62483" name="Text Box 19"/>
          <p:cNvSpPr txBox="1">
            <a:spLocks noChangeArrowheads="1"/>
          </p:cNvSpPr>
          <p:nvPr/>
        </p:nvSpPr>
        <p:spPr bwMode="auto">
          <a:xfrm>
            <a:off x="1449388" y="3101975"/>
            <a:ext cx="1752600" cy="457200"/>
          </a:xfrm>
          <a:prstGeom prst="rect">
            <a:avLst/>
          </a:prstGeom>
          <a:noFill/>
          <a:ln w="9525">
            <a:noFill/>
            <a:miter lim="800000"/>
            <a:headEnd/>
            <a:tailEnd/>
          </a:ln>
          <a:effectLst/>
        </p:spPr>
        <p:txBody>
          <a:bodyPr>
            <a:spAutoFit/>
          </a:bodyPr>
          <a:lstStyle/>
          <a:p>
            <a:pPr>
              <a:defRPr/>
            </a:pPr>
            <a:r>
              <a:rPr kumimoji="0" lang="zh-CN" altLang="en-US">
                <a:solidFill>
                  <a:srgbClr val="0066FF"/>
                </a:solidFill>
                <a:effectLst>
                  <a:outerShdw blurRad="38100" dist="38100" dir="2700000" algn="tl">
                    <a:srgbClr val="C0C0C0"/>
                  </a:outerShdw>
                </a:effectLst>
                <a:latin typeface="Verdana" pitchFamily="34" charset="0"/>
              </a:rPr>
              <a:t>解：</a:t>
            </a:r>
          </a:p>
        </p:txBody>
      </p:sp>
      <p:graphicFrame>
        <p:nvGraphicFramePr>
          <p:cNvPr id="32771" name="Object 20"/>
          <p:cNvGraphicFramePr>
            <a:graphicFrameLocks noChangeAspect="1"/>
          </p:cNvGraphicFramePr>
          <p:nvPr/>
        </p:nvGraphicFramePr>
        <p:xfrm>
          <a:off x="2652713" y="3117850"/>
          <a:ext cx="4675187" cy="796925"/>
        </p:xfrm>
        <a:graphic>
          <a:graphicData uri="http://schemas.openxmlformats.org/presentationml/2006/ole">
            <mc:AlternateContent xmlns:mc="http://schemas.openxmlformats.org/markup-compatibility/2006">
              <mc:Choice xmlns:v="urn:schemas-microsoft-com:vml" Requires="v">
                <p:oleObj spid="_x0000_s32807" name="Equation" r:id="rId6" imgW="47881800" imgH="8182800" progId="Equation.DSMT4">
                  <p:embed/>
                </p:oleObj>
              </mc:Choice>
              <mc:Fallback>
                <p:oleObj name="Equation" r:id="rId6" imgW="47881800" imgH="8182800" progId="Equation.DSMT4">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2713" y="3117850"/>
                        <a:ext cx="4675187" cy="7969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2772" name="Object 21"/>
          <p:cNvGraphicFramePr>
            <a:graphicFrameLocks noChangeAspect="1"/>
          </p:cNvGraphicFramePr>
          <p:nvPr/>
        </p:nvGraphicFramePr>
        <p:xfrm>
          <a:off x="2705100" y="4146550"/>
          <a:ext cx="4402138" cy="827088"/>
        </p:xfrm>
        <a:graphic>
          <a:graphicData uri="http://schemas.openxmlformats.org/presentationml/2006/ole">
            <mc:AlternateContent xmlns:mc="http://schemas.openxmlformats.org/markup-compatibility/2006">
              <mc:Choice xmlns:v="urn:schemas-microsoft-com:vml" Requires="v">
                <p:oleObj spid="_x0000_s32808" name="Equation" r:id="rId8" imgW="1868760" imgH="343800" progId="Equation.DSMT4">
                  <p:embed/>
                </p:oleObj>
              </mc:Choice>
              <mc:Fallback>
                <p:oleObj name="Equation" r:id="rId8" imgW="1868760" imgH="343800" progId="Equation.DSMT4">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5100" y="4146550"/>
                        <a:ext cx="4402138" cy="8270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2773" name="Object 22"/>
          <p:cNvGraphicFramePr>
            <a:graphicFrameLocks noChangeAspect="1"/>
          </p:cNvGraphicFramePr>
          <p:nvPr/>
        </p:nvGraphicFramePr>
        <p:xfrm>
          <a:off x="2590800" y="5619750"/>
          <a:ext cx="3881438" cy="409575"/>
        </p:xfrm>
        <a:graphic>
          <a:graphicData uri="http://schemas.openxmlformats.org/presentationml/2006/ole">
            <mc:AlternateContent xmlns:mc="http://schemas.openxmlformats.org/markup-compatibility/2006">
              <mc:Choice xmlns:v="urn:schemas-microsoft-com:vml" Requires="v">
                <p:oleObj spid="_x0000_s32809" name="Equation" r:id="rId10" imgW="39705480" imgH="4204800" progId="Equation.DSMT4">
                  <p:embed/>
                </p:oleObj>
              </mc:Choice>
              <mc:Fallback>
                <p:oleObj name="Equation" r:id="rId10" imgW="39705480" imgH="4204800" progId="Equation.DSMT4">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0800" y="5619750"/>
                        <a:ext cx="3881438" cy="4095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487" name="Text Box 23"/>
          <p:cNvSpPr txBox="1">
            <a:spLocks noChangeArrowheads="1"/>
          </p:cNvSpPr>
          <p:nvPr/>
        </p:nvSpPr>
        <p:spPr bwMode="auto">
          <a:xfrm>
            <a:off x="1187450" y="260350"/>
            <a:ext cx="3744913" cy="641350"/>
          </a:xfrm>
          <a:prstGeom prst="rect">
            <a:avLst/>
          </a:prstGeom>
          <a:noFill/>
          <a:ln w="9525">
            <a:noFill/>
            <a:miter lim="800000"/>
            <a:headEnd/>
            <a:tailEnd/>
          </a:ln>
          <a:effectLst/>
        </p:spPr>
        <p:txBody>
          <a:bodyPr>
            <a:spAutoFit/>
          </a:bodyPr>
          <a:lstStyle/>
          <a:p>
            <a:pPr>
              <a:defRPr/>
            </a:pPr>
            <a:r>
              <a:rPr lang="zh-CN" altLang="en-US" sz="3600">
                <a:solidFill>
                  <a:srgbClr val="FF0000"/>
                </a:solidFill>
                <a:effectLst>
                  <a:outerShdw blurRad="38100" dist="38100" dir="2700000" algn="tl">
                    <a:srgbClr val="C0C0C0"/>
                  </a:outerShdw>
                </a:effectLst>
              </a:rPr>
              <a:t>例题讲解</a:t>
            </a:r>
          </a:p>
        </p:txBody>
      </p:sp>
    </p:spTree>
  </p:cSld>
  <p:clrMapOvr>
    <a:masterClrMapping/>
  </p:clrMapOvr>
  <p:transition>
    <p:circle/>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3498" name="Rectangle 10"/>
          <p:cNvSpPr>
            <a:spLocks noChangeArrowheads="1"/>
          </p:cNvSpPr>
          <p:nvPr/>
        </p:nvSpPr>
        <p:spPr bwMode="auto">
          <a:xfrm>
            <a:off x="1230313" y="1527175"/>
            <a:ext cx="6780212" cy="2965450"/>
          </a:xfrm>
          <a:prstGeom prst="rect">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3794" name="Object 11"/>
          <p:cNvGraphicFramePr>
            <a:graphicFrameLocks noChangeAspect="1"/>
          </p:cNvGraphicFramePr>
          <p:nvPr/>
        </p:nvGraphicFramePr>
        <p:xfrm>
          <a:off x="1692275" y="1628775"/>
          <a:ext cx="3808413" cy="2055813"/>
        </p:xfrm>
        <a:graphic>
          <a:graphicData uri="http://schemas.openxmlformats.org/presentationml/2006/ole">
            <mc:AlternateContent xmlns:mc="http://schemas.openxmlformats.org/markup-compatibility/2006">
              <mc:Choice xmlns:v="urn:schemas-microsoft-com:vml" Requires="v">
                <p:oleObj spid="_x0000_s33866" name="Equation" r:id="rId4" imgW="1620720" imgH="870120" progId="Equation.DSMT4">
                  <p:embed/>
                </p:oleObj>
              </mc:Choice>
              <mc:Fallback>
                <p:oleObj name="Equation" r:id="rId4" imgW="1620720" imgH="870120" progId="Equation.DSMT4">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628775"/>
                        <a:ext cx="3808413" cy="20558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3795" name="Object 12"/>
          <p:cNvGraphicFramePr>
            <a:graphicFrameLocks noChangeAspect="1"/>
          </p:cNvGraphicFramePr>
          <p:nvPr/>
        </p:nvGraphicFramePr>
        <p:xfrm>
          <a:off x="6381750" y="1716088"/>
          <a:ext cx="935038" cy="1644650"/>
        </p:xfrm>
        <a:graphic>
          <a:graphicData uri="http://schemas.openxmlformats.org/presentationml/2006/ole">
            <mc:AlternateContent xmlns:mc="http://schemas.openxmlformats.org/markup-compatibility/2006">
              <mc:Choice xmlns:v="urn:schemas-microsoft-com:vml" Requires="v">
                <p:oleObj spid="_x0000_s33867" name="Equation" r:id="rId6" imgW="394200" imgH="694800" progId="Equation.DSMT4">
                  <p:embed/>
                </p:oleObj>
              </mc:Choice>
              <mc:Fallback>
                <p:oleObj name="Equation" r:id="rId6" imgW="394200" imgH="694800" progId="Equation.DSMT4">
                  <p:embed/>
                  <p:pic>
                    <p:nvPicPr>
                      <p:cNvPr id="0"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1750" y="1716088"/>
                        <a:ext cx="935038" cy="1644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3796" name="Object 13"/>
          <p:cNvGraphicFramePr>
            <a:graphicFrameLocks noChangeAspect="1"/>
          </p:cNvGraphicFramePr>
          <p:nvPr/>
        </p:nvGraphicFramePr>
        <p:xfrm>
          <a:off x="1754188" y="4008438"/>
          <a:ext cx="3009900" cy="455612"/>
        </p:xfrm>
        <a:graphic>
          <a:graphicData uri="http://schemas.openxmlformats.org/presentationml/2006/ole">
            <mc:AlternateContent xmlns:mc="http://schemas.openxmlformats.org/markup-compatibility/2006">
              <mc:Choice xmlns:v="urn:schemas-microsoft-com:vml" Requires="v">
                <p:oleObj spid="_x0000_s33868" name="Equation" r:id="rId8" imgW="1277640" imgH="190080" progId="Equation.DSMT4">
                  <p:embed/>
                </p:oleObj>
              </mc:Choice>
              <mc:Fallback>
                <p:oleObj name="Equation" r:id="rId8" imgW="1277640" imgH="190080" progId="Equation.DSMT4">
                  <p:embed/>
                  <p:pic>
                    <p:nvPicPr>
                      <p:cNvPr id="0"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4188" y="4008438"/>
                        <a:ext cx="3009900" cy="4556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3797" name="Object 14"/>
          <p:cNvGraphicFramePr>
            <a:graphicFrameLocks noChangeAspect="1"/>
          </p:cNvGraphicFramePr>
          <p:nvPr/>
        </p:nvGraphicFramePr>
        <p:xfrm>
          <a:off x="6053138" y="4013200"/>
          <a:ext cx="776287" cy="409575"/>
        </p:xfrm>
        <a:graphic>
          <a:graphicData uri="http://schemas.openxmlformats.org/presentationml/2006/ole">
            <mc:AlternateContent xmlns:mc="http://schemas.openxmlformats.org/markup-compatibility/2006">
              <mc:Choice xmlns:v="urn:schemas-microsoft-com:vml" Requires="v">
                <p:oleObj spid="_x0000_s33869" name="Equation" r:id="rId10" imgW="321120" imgH="168120" progId="Equation.DSMT4">
                  <p:embed/>
                </p:oleObj>
              </mc:Choice>
              <mc:Fallback>
                <p:oleObj name="Equation" r:id="rId10" imgW="321120" imgH="168120" progId="Equation.DSMT4">
                  <p:embed/>
                  <p:pic>
                    <p:nvPicPr>
                      <p:cNvPr id="0"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53138" y="4013200"/>
                        <a:ext cx="776287" cy="4095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3798" name="Object 15"/>
          <p:cNvGraphicFramePr>
            <a:graphicFrameLocks noChangeAspect="1"/>
          </p:cNvGraphicFramePr>
          <p:nvPr/>
        </p:nvGraphicFramePr>
        <p:xfrm>
          <a:off x="1828800" y="4733925"/>
          <a:ext cx="1644650" cy="819150"/>
        </p:xfrm>
        <a:graphic>
          <a:graphicData uri="http://schemas.openxmlformats.org/presentationml/2006/ole">
            <mc:AlternateContent xmlns:mc="http://schemas.openxmlformats.org/markup-compatibility/2006">
              <mc:Choice xmlns:v="urn:schemas-microsoft-com:vml" Requires="v">
                <p:oleObj spid="_x0000_s33870" name="Equation" r:id="rId12" imgW="16812360" imgH="8416800" progId="Equation.DSMT4">
                  <p:embed/>
                </p:oleObj>
              </mc:Choice>
              <mc:Fallback>
                <p:oleObj name="Equation" r:id="rId12" imgW="16812360" imgH="8416800" progId="Equation.DSMT4">
                  <p:embed/>
                  <p:pic>
                    <p:nvPicPr>
                      <p:cNvPr id="0" name="Picture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4733925"/>
                        <a:ext cx="1644650" cy="8191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3799" name="Object 16"/>
          <p:cNvGraphicFramePr>
            <a:graphicFrameLocks noChangeAspect="1"/>
          </p:cNvGraphicFramePr>
          <p:nvPr/>
        </p:nvGraphicFramePr>
        <p:xfrm>
          <a:off x="4356100" y="4724400"/>
          <a:ext cx="936625" cy="819150"/>
        </p:xfrm>
        <a:graphic>
          <a:graphicData uri="http://schemas.openxmlformats.org/presentationml/2006/ole">
            <mc:AlternateContent xmlns:mc="http://schemas.openxmlformats.org/markup-compatibility/2006">
              <mc:Choice xmlns:v="urn:schemas-microsoft-com:vml" Requires="v">
                <p:oleObj spid="_x0000_s33871" name="Equation" r:id="rId14" imgW="9570600" imgH="8416800" progId="Equation.DSMT4">
                  <p:embed/>
                </p:oleObj>
              </mc:Choice>
              <mc:Fallback>
                <p:oleObj name="Equation" r:id="rId14" imgW="9570600" imgH="8416800" progId="Equation.DSMT4">
                  <p:embed/>
                  <p:pic>
                    <p:nvPicPr>
                      <p:cNvPr id="0" name="Picture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6100" y="4724400"/>
                        <a:ext cx="936625" cy="8191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3800" name="Object 17"/>
          <p:cNvGraphicFramePr>
            <a:graphicFrameLocks noChangeAspect="1"/>
          </p:cNvGraphicFramePr>
          <p:nvPr/>
        </p:nvGraphicFramePr>
        <p:xfrm>
          <a:off x="1931988" y="5649913"/>
          <a:ext cx="1528762" cy="455612"/>
        </p:xfrm>
        <a:graphic>
          <a:graphicData uri="http://schemas.openxmlformats.org/presentationml/2006/ole">
            <mc:AlternateContent xmlns:mc="http://schemas.openxmlformats.org/markup-compatibility/2006">
              <mc:Choice xmlns:v="urn:schemas-microsoft-com:vml" Requires="v">
                <p:oleObj spid="_x0000_s33872" name="Equation" r:id="rId16" imgW="15644160" imgH="4672800" progId="Equation.DSMT4">
                  <p:embed/>
                </p:oleObj>
              </mc:Choice>
              <mc:Fallback>
                <p:oleObj name="Equation" r:id="rId16" imgW="15644160" imgH="4672800" progId="Equation.DSMT4">
                  <p:embed/>
                  <p:pic>
                    <p:nvPicPr>
                      <p:cNvPr id="0" name="Picture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31988" y="5649913"/>
                        <a:ext cx="1528762" cy="4556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3801" name="Object 18"/>
          <p:cNvGraphicFramePr>
            <a:graphicFrameLocks noChangeAspect="1"/>
          </p:cNvGraphicFramePr>
          <p:nvPr/>
        </p:nvGraphicFramePr>
        <p:xfrm>
          <a:off x="4452938" y="5722938"/>
          <a:ext cx="708025" cy="295275"/>
        </p:xfrm>
        <a:graphic>
          <a:graphicData uri="http://schemas.openxmlformats.org/presentationml/2006/ole">
            <mc:AlternateContent xmlns:mc="http://schemas.openxmlformats.org/markup-compatibility/2006">
              <mc:Choice xmlns:v="urn:schemas-microsoft-com:vml" Requires="v">
                <p:oleObj spid="_x0000_s33873" name="Equation" r:id="rId18" imgW="7234560" imgH="3034800" progId="Equation.DSMT4">
                  <p:embed/>
                </p:oleObj>
              </mc:Choice>
              <mc:Fallback>
                <p:oleObj name="Equation" r:id="rId18" imgW="7234560" imgH="3034800" progId="Equation.DSMT4">
                  <p:embed/>
                  <p:pic>
                    <p:nvPicPr>
                      <p:cNvPr id="0" name="Picture 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52938" y="5722938"/>
                        <a:ext cx="708025" cy="2952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circle/>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4538" name="Text Box 26"/>
          <p:cNvSpPr txBox="1">
            <a:spLocks noChangeArrowheads="1"/>
          </p:cNvSpPr>
          <p:nvPr/>
        </p:nvSpPr>
        <p:spPr bwMode="auto">
          <a:xfrm>
            <a:off x="1331913" y="1196975"/>
            <a:ext cx="2982912" cy="457200"/>
          </a:xfrm>
          <a:prstGeom prst="rect">
            <a:avLst/>
          </a:prstGeom>
          <a:noFill/>
          <a:ln w="9525">
            <a:noFill/>
            <a:miter lim="800000"/>
            <a:headEnd/>
            <a:tailEnd/>
          </a:ln>
          <a:effectLst/>
        </p:spPr>
        <p:txBody>
          <a:bodyPr>
            <a:spAutoFit/>
          </a:bodyPr>
          <a:lstStyle/>
          <a:p>
            <a:pPr>
              <a:defRPr/>
            </a:pPr>
            <a:r>
              <a:rPr kumimoji="0" lang="zh-CN" altLang="en-US">
                <a:solidFill>
                  <a:srgbClr val="FF0000"/>
                </a:solidFill>
                <a:effectLst>
                  <a:outerShdw blurRad="38100" dist="38100" dir="2700000" algn="tl">
                    <a:srgbClr val="C0C0C0"/>
                  </a:outerShdw>
                </a:effectLst>
                <a:latin typeface="Verdana" pitchFamily="34" charset="0"/>
              </a:rPr>
              <a:t>练习题：</a:t>
            </a:r>
          </a:p>
        </p:txBody>
      </p:sp>
      <p:graphicFrame>
        <p:nvGraphicFramePr>
          <p:cNvPr id="34818" name="Object 27"/>
          <p:cNvGraphicFramePr>
            <a:graphicFrameLocks noChangeAspect="1"/>
          </p:cNvGraphicFramePr>
          <p:nvPr/>
        </p:nvGraphicFramePr>
        <p:xfrm>
          <a:off x="2819400" y="2098675"/>
          <a:ext cx="2098675" cy="750888"/>
        </p:xfrm>
        <a:graphic>
          <a:graphicData uri="http://schemas.openxmlformats.org/presentationml/2006/ole">
            <mc:AlternateContent xmlns:mc="http://schemas.openxmlformats.org/markup-compatibility/2006">
              <mc:Choice xmlns:v="urn:schemas-microsoft-com:vml" Requires="v">
                <p:oleObj spid="_x0000_s34836" name="Equation" r:id="rId4" imgW="21484440" imgH="7714800" progId="Equation.DSMT4">
                  <p:embed/>
                </p:oleObj>
              </mc:Choice>
              <mc:Fallback>
                <p:oleObj name="Equation" r:id="rId4" imgW="21484440" imgH="77148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098675"/>
                        <a:ext cx="2098675" cy="7508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4819" name="Object 28"/>
          <p:cNvGraphicFramePr>
            <a:graphicFrameLocks noChangeAspect="1"/>
          </p:cNvGraphicFramePr>
          <p:nvPr/>
        </p:nvGraphicFramePr>
        <p:xfrm>
          <a:off x="2827338" y="3270250"/>
          <a:ext cx="2098675" cy="750888"/>
        </p:xfrm>
        <a:graphic>
          <a:graphicData uri="http://schemas.openxmlformats.org/presentationml/2006/ole">
            <mc:AlternateContent xmlns:mc="http://schemas.openxmlformats.org/markup-compatibility/2006">
              <mc:Choice xmlns:v="urn:schemas-microsoft-com:vml" Requires="v">
                <p:oleObj spid="_x0000_s34837" name="Equation" r:id="rId6" imgW="21484440" imgH="7714800" progId="Equation.DSMT4">
                  <p:embed/>
                </p:oleObj>
              </mc:Choice>
              <mc:Fallback>
                <p:oleObj name="Equation" r:id="rId6" imgW="21484440" imgH="77148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7338" y="3270250"/>
                        <a:ext cx="2098675" cy="7508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4822" name="Text Box 29"/>
          <p:cNvSpPr txBox="1">
            <a:spLocks noChangeArrowheads="1"/>
          </p:cNvSpPr>
          <p:nvPr/>
        </p:nvSpPr>
        <p:spPr bwMode="auto">
          <a:xfrm>
            <a:off x="1541463" y="2160588"/>
            <a:ext cx="682625" cy="457200"/>
          </a:xfrm>
          <a:prstGeom prst="rect">
            <a:avLst/>
          </a:prstGeom>
          <a:noFill/>
          <a:ln w="9525">
            <a:noFill/>
            <a:miter lim="800000"/>
            <a:headEnd/>
            <a:tailEnd/>
          </a:ln>
        </p:spPr>
        <p:txBody>
          <a:bodyPr wrap="none">
            <a:spAutoFit/>
          </a:bodyPr>
          <a:lstStyle/>
          <a:p>
            <a:r>
              <a:rPr kumimoji="0" lang="en-US" altLang="zh-CN" b="0">
                <a:latin typeface="Verdana" pitchFamily="34" charset="0"/>
              </a:rPr>
              <a:t>1</a:t>
            </a:r>
            <a:r>
              <a:rPr kumimoji="0" lang="zh-CN" altLang="en-US" b="0">
                <a:latin typeface="Verdana" pitchFamily="34" charset="0"/>
              </a:rPr>
              <a:t>、</a:t>
            </a:r>
          </a:p>
        </p:txBody>
      </p:sp>
      <p:sp>
        <p:nvSpPr>
          <p:cNvPr id="34823" name="Text Box 30"/>
          <p:cNvSpPr txBox="1">
            <a:spLocks noChangeArrowheads="1"/>
          </p:cNvSpPr>
          <p:nvPr/>
        </p:nvSpPr>
        <p:spPr bwMode="auto">
          <a:xfrm>
            <a:off x="1501775" y="3402013"/>
            <a:ext cx="682625" cy="457200"/>
          </a:xfrm>
          <a:prstGeom prst="rect">
            <a:avLst/>
          </a:prstGeom>
          <a:noFill/>
          <a:ln w="9525">
            <a:noFill/>
            <a:miter lim="800000"/>
            <a:headEnd/>
            <a:tailEnd/>
          </a:ln>
        </p:spPr>
        <p:txBody>
          <a:bodyPr wrap="none">
            <a:spAutoFit/>
          </a:bodyPr>
          <a:lstStyle/>
          <a:p>
            <a:r>
              <a:rPr kumimoji="0" lang="en-US" altLang="zh-CN" b="0">
                <a:latin typeface="Verdana" pitchFamily="34" charset="0"/>
              </a:rPr>
              <a:t>2</a:t>
            </a:r>
            <a:r>
              <a:rPr kumimoji="0" lang="zh-CN" altLang="en-US" b="0">
                <a:latin typeface="Verdana" pitchFamily="34" charset="0"/>
              </a:rPr>
              <a:t>、</a:t>
            </a:r>
          </a:p>
        </p:txBody>
      </p:sp>
      <p:sp>
        <p:nvSpPr>
          <p:cNvPr id="64543" name="Text Box 31"/>
          <p:cNvSpPr txBox="1">
            <a:spLocks noChangeArrowheads="1"/>
          </p:cNvSpPr>
          <p:nvPr/>
        </p:nvSpPr>
        <p:spPr bwMode="auto">
          <a:xfrm>
            <a:off x="1527175" y="4435475"/>
            <a:ext cx="5253038"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写出对象的离散状态空间模型。</a:t>
            </a:r>
          </a:p>
        </p:txBody>
      </p:sp>
    </p:spTree>
  </p:cSld>
  <p:clrMapOvr>
    <a:masterClrMapping/>
  </p:clrMapOvr>
  <p:transition>
    <p:strips/>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270" name="Text Box 78"/>
          <p:cNvSpPr txBox="1">
            <a:spLocks noChangeArrowheads="1"/>
          </p:cNvSpPr>
          <p:nvPr/>
        </p:nvSpPr>
        <p:spPr bwMode="auto">
          <a:xfrm>
            <a:off x="1042988" y="1628775"/>
            <a:ext cx="6697662" cy="3808413"/>
          </a:xfrm>
          <a:prstGeom prst="rect">
            <a:avLst/>
          </a:prstGeom>
          <a:noFill/>
          <a:ln w="9525">
            <a:noFill/>
            <a:miter lim="800000"/>
            <a:headEnd/>
            <a:tailEnd/>
          </a:ln>
          <a:effectLst/>
        </p:spPr>
        <p:txBody>
          <a:bodyPr>
            <a:spAutoFit/>
          </a:bodyPr>
          <a:lstStyle/>
          <a:p>
            <a:pPr>
              <a:lnSpc>
                <a:spcPct val="125000"/>
              </a:lnSpc>
              <a:defRPr/>
            </a:pPr>
            <a:r>
              <a:rPr kumimoji="0" lang="en-US" altLang="zh-CN" sz="2800" dirty="0">
                <a:solidFill>
                  <a:srgbClr val="0066FF"/>
                </a:solidFill>
                <a:effectLst>
                  <a:outerShdw blurRad="38100" dist="38100" dir="2700000" algn="tl">
                    <a:srgbClr val="C0C0C0"/>
                  </a:outerShdw>
                </a:effectLst>
                <a:latin typeface="Verdana" pitchFamily="34" charset="0"/>
              </a:rPr>
              <a:t>1</a:t>
            </a:r>
            <a:r>
              <a:rPr kumimoji="0" lang="zh-CN" altLang="en-US" sz="2800" dirty="0">
                <a:solidFill>
                  <a:srgbClr val="0066FF"/>
                </a:solidFill>
                <a:effectLst>
                  <a:outerShdw blurRad="38100" dist="38100" dir="2700000" algn="tl">
                    <a:srgbClr val="C0C0C0"/>
                  </a:outerShdw>
                </a:effectLst>
                <a:latin typeface="Verdana" pitchFamily="34" charset="0"/>
              </a:rPr>
              <a:t>、系统动态过程的两类描述：</a:t>
            </a:r>
          </a:p>
          <a:p>
            <a:pPr>
              <a:lnSpc>
                <a:spcPct val="125000"/>
              </a:lnSpc>
              <a:defRPr/>
            </a:pPr>
            <a:r>
              <a:rPr kumimoji="0" lang="zh-CN" altLang="en-US" dirty="0">
                <a:solidFill>
                  <a:srgbClr val="CC3300"/>
                </a:solidFill>
                <a:effectLst>
                  <a:outerShdw blurRad="38100" dist="38100" dir="2700000" algn="tl">
                    <a:srgbClr val="C0C0C0"/>
                  </a:outerShdw>
                </a:effectLst>
                <a:latin typeface="Verdana" pitchFamily="34" charset="0"/>
              </a:rPr>
              <a:t>（</a:t>
            </a:r>
            <a:r>
              <a:rPr kumimoji="0" lang="en-US" altLang="zh-CN" dirty="0">
                <a:solidFill>
                  <a:srgbClr val="CC3300"/>
                </a:solidFill>
                <a:effectLst>
                  <a:outerShdw blurRad="38100" dist="38100" dir="2700000" algn="tl">
                    <a:srgbClr val="C0C0C0"/>
                  </a:outerShdw>
                </a:effectLst>
                <a:latin typeface="Verdana" pitchFamily="34" charset="0"/>
              </a:rPr>
              <a:t>1</a:t>
            </a:r>
            <a:r>
              <a:rPr kumimoji="0" lang="zh-CN" altLang="en-US" dirty="0">
                <a:solidFill>
                  <a:srgbClr val="CC3300"/>
                </a:solidFill>
                <a:effectLst>
                  <a:outerShdw blurRad="38100" dist="38100" dir="2700000" algn="tl">
                    <a:srgbClr val="C0C0C0"/>
                  </a:outerShdw>
                </a:effectLst>
                <a:latin typeface="Verdana" pitchFamily="34" charset="0"/>
              </a:rPr>
              <a:t>）外部描述：传递函数模型</a:t>
            </a:r>
          </a:p>
          <a:p>
            <a:pPr>
              <a:lnSpc>
                <a:spcPct val="125000"/>
              </a:lnSpc>
              <a:defRPr/>
            </a:pPr>
            <a:r>
              <a:rPr kumimoji="0" lang="zh-CN" altLang="en-US" dirty="0">
                <a:effectLst>
                  <a:outerShdw blurRad="38100" dist="38100" dir="2700000" algn="tl">
                    <a:srgbClr val="C0C0C0"/>
                  </a:outerShdw>
                </a:effectLst>
                <a:latin typeface="Verdana" pitchFamily="34" charset="0"/>
              </a:rPr>
              <a:t>    反映反映外部变量即输入输出变量间的因果关系，不表征系统内部结构和内部变量。</a:t>
            </a:r>
            <a:endParaRPr kumimoji="0" lang="en-US" altLang="zh-CN" dirty="0">
              <a:effectLst>
                <a:outerShdw blurRad="38100" dist="38100" dir="2700000" algn="tl">
                  <a:srgbClr val="C0C0C0"/>
                </a:outerShdw>
              </a:effectLst>
              <a:latin typeface="Verdana" pitchFamily="34" charset="0"/>
            </a:endParaRPr>
          </a:p>
          <a:p>
            <a:pPr>
              <a:lnSpc>
                <a:spcPct val="125000"/>
              </a:lnSpc>
              <a:defRPr/>
            </a:pPr>
            <a:endParaRPr kumimoji="0" lang="zh-CN" altLang="en-US" dirty="0">
              <a:effectLst>
                <a:outerShdw blurRad="38100" dist="38100" dir="2700000" algn="tl">
                  <a:srgbClr val="C0C0C0"/>
                </a:outerShdw>
              </a:effectLst>
              <a:latin typeface="Verdana" pitchFamily="34" charset="0"/>
            </a:endParaRPr>
          </a:p>
          <a:p>
            <a:pPr>
              <a:lnSpc>
                <a:spcPct val="125000"/>
              </a:lnSpc>
              <a:defRPr/>
            </a:pPr>
            <a:r>
              <a:rPr kumimoji="0" lang="zh-CN" altLang="en-US" dirty="0">
                <a:solidFill>
                  <a:srgbClr val="CC3300"/>
                </a:solidFill>
                <a:effectLst>
                  <a:outerShdw blurRad="38100" dist="38100" dir="2700000" algn="tl">
                    <a:srgbClr val="C0C0C0"/>
                  </a:outerShdw>
                </a:effectLst>
                <a:latin typeface="Verdana" pitchFamily="34" charset="0"/>
              </a:rPr>
              <a:t>（</a:t>
            </a:r>
            <a:r>
              <a:rPr kumimoji="0" lang="en-US" altLang="zh-CN" dirty="0">
                <a:solidFill>
                  <a:srgbClr val="CC3300"/>
                </a:solidFill>
                <a:effectLst>
                  <a:outerShdw blurRad="38100" dist="38100" dir="2700000" algn="tl">
                    <a:srgbClr val="C0C0C0"/>
                  </a:outerShdw>
                </a:effectLst>
                <a:latin typeface="Verdana" pitchFamily="34" charset="0"/>
              </a:rPr>
              <a:t>2</a:t>
            </a:r>
            <a:r>
              <a:rPr kumimoji="0" lang="zh-CN" altLang="en-US" dirty="0">
                <a:solidFill>
                  <a:srgbClr val="CC3300"/>
                </a:solidFill>
                <a:effectLst>
                  <a:outerShdw blurRad="38100" dist="38100" dir="2700000" algn="tl">
                    <a:srgbClr val="C0C0C0"/>
                  </a:outerShdw>
                </a:effectLst>
                <a:latin typeface="Verdana" pitchFamily="34" charset="0"/>
              </a:rPr>
              <a:t>）内部描述：状态空间模型</a:t>
            </a:r>
          </a:p>
          <a:p>
            <a:pPr>
              <a:lnSpc>
                <a:spcPct val="125000"/>
              </a:lnSpc>
              <a:defRPr/>
            </a:pPr>
            <a:r>
              <a:rPr kumimoji="0" lang="zh-CN" altLang="en-US" dirty="0">
                <a:effectLst>
                  <a:outerShdw blurRad="38100" dist="38100" dir="2700000" algn="tl">
                    <a:srgbClr val="C0C0C0"/>
                  </a:outerShdw>
                </a:effectLst>
                <a:latin typeface="Verdana" pitchFamily="34" charset="0"/>
              </a:rPr>
              <a:t>    表示了系统输入输出与内部状态之间的关系</a:t>
            </a:r>
          </a:p>
          <a:p>
            <a:pPr>
              <a:lnSpc>
                <a:spcPct val="125000"/>
              </a:lnSpc>
              <a:defRPr/>
            </a:pPr>
            <a:r>
              <a:rPr kumimoji="0" lang="zh-CN" altLang="en-US" dirty="0">
                <a:effectLst>
                  <a:outerShdw blurRad="38100" dist="38100" dir="2700000" algn="tl">
                    <a:srgbClr val="C0C0C0"/>
                  </a:outerShdw>
                </a:effectLst>
                <a:latin typeface="Verdana" pitchFamily="34" charset="0"/>
              </a:rPr>
              <a:t>    包括：状态方程和输出方程</a:t>
            </a:r>
          </a:p>
        </p:txBody>
      </p:sp>
      <p:sp>
        <p:nvSpPr>
          <p:cNvPr id="8271" name="Text Box 79"/>
          <p:cNvSpPr txBox="1">
            <a:spLocks noChangeArrowheads="1"/>
          </p:cNvSpPr>
          <p:nvPr/>
        </p:nvSpPr>
        <p:spPr bwMode="auto">
          <a:xfrm>
            <a:off x="755650" y="260350"/>
            <a:ext cx="7920038" cy="701675"/>
          </a:xfrm>
          <a:prstGeom prst="rect">
            <a:avLst/>
          </a:prstGeom>
          <a:noFill/>
          <a:ln w="9525">
            <a:noFill/>
            <a:miter lim="800000"/>
            <a:headEnd/>
            <a:tailEnd/>
          </a:ln>
          <a:effectLst/>
        </p:spPr>
        <p:txBody>
          <a:bodyPr>
            <a:spAutoFit/>
          </a:bodyPr>
          <a:lstStyle/>
          <a:p>
            <a:pPr>
              <a:defRPr/>
            </a:pPr>
            <a:r>
              <a:rPr kumimoji="0" lang="en-US" altLang="zh-CN" sz="4000">
                <a:solidFill>
                  <a:srgbClr val="FF0000"/>
                </a:solidFill>
                <a:effectLst>
                  <a:outerShdw blurRad="38100" dist="38100" dir="2700000" algn="tl">
                    <a:srgbClr val="C0C0C0"/>
                  </a:outerShdw>
                </a:effectLst>
                <a:latin typeface="Arial" pitchFamily="34" charset="0"/>
                <a:ea typeface="方正大黑简体" pitchFamily="2" charset="-122"/>
              </a:rPr>
              <a:t>6.2 </a:t>
            </a:r>
            <a:r>
              <a:rPr kumimoji="0" lang="zh-CN" altLang="en-US" sz="4000">
                <a:solidFill>
                  <a:srgbClr val="FF0000"/>
                </a:solidFill>
                <a:effectLst>
                  <a:outerShdw blurRad="38100" dist="38100" dir="2700000" algn="tl">
                    <a:srgbClr val="C0C0C0"/>
                  </a:outerShdw>
                </a:effectLst>
                <a:latin typeface="Arial" pitchFamily="34" charset="0"/>
                <a:ea typeface="方正大黑简体" pitchFamily="2" charset="-122"/>
              </a:rPr>
              <a:t>状态空间描述的基本概念</a:t>
            </a:r>
          </a:p>
        </p:txBody>
      </p:sp>
    </p:spTree>
  </p:cSld>
  <p:clrMapOvr>
    <a:masterClrMapping/>
  </p:clrMapOvr>
  <p:transition>
    <p:cover/>
  </p:transition>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5548" name="Text Box 12"/>
          <p:cNvSpPr txBox="1">
            <a:spLocks noChangeArrowheads="1"/>
          </p:cNvSpPr>
          <p:nvPr/>
        </p:nvSpPr>
        <p:spPr bwMode="auto">
          <a:xfrm>
            <a:off x="900113" y="476250"/>
            <a:ext cx="7488237" cy="457200"/>
          </a:xfrm>
          <a:prstGeom prst="rect">
            <a:avLst/>
          </a:prstGeom>
          <a:noFill/>
          <a:ln w="9525">
            <a:noFill/>
            <a:miter lim="800000"/>
            <a:headEnd/>
            <a:tailEnd/>
          </a:ln>
          <a:effectLst/>
        </p:spPr>
        <p:txBody>
          <a:bodyPr>
            <a:spAutoFit/>
          </a:bodyPr>
          <a:lstStyle/>
          <a:p>
            <a:pPr>
              <a:defRPr/>
            </a:pPr>
            <a:r>
              <a:rPr kumimoji="0" lang="en-US" altLang="zh-CN">
                <a:solidFill>
                  <a:srgbClr val="FF0000"/>
                </a:solidFill>
                <a:effectLst>
                  <a:outerShdw blurRad="38100" dist="38100" dir="2700000" algn="tl">
                    <a:srgbClr val="C0C0C0"/>
                  </a:outerShdw>
                </a:effectLst>
                <a:latin typeface="Verdana" pitchFamily="34" charset="0"/>
              </a:rPr>
              <a:t>4</a:t>
            </a:r>
            <a:r>
              <a:rPr kumimoji="0" lang="zh-CN" altLang="en-US">
                <a:solidFill>
                  <a:srgbClr val="FF0000"/>
                </a:solidFill>
                <a:effectLst>
                  <a:outerShdw blurRad="38100" dist="38100" dir="2700000" algn="tl">
                    <a:srgbClr val="C0C0C0"/>
                  </a:outerShdw>
                </a:effectLst>
                <a:latin typeface="Verdana" pitchFamily="34" charset="0"/>
              </a:rPr>
              <a:t>、离散状态方程的求解</a:t>
            </a:r>
            <a:endParaRPr kumimoji="0" lang="zh-CN" altLang="en-US">
              <a:solidFill>
                <a:srgbClr val="FF0000"/>
              </a:solidFill>
              <a:effectLst>
                <a:outerShdw blurRad="38100" dist="38100" dir="2700000" algn="tl">
                  <a:srgbClr val="C0C0C0"/>
                </a:outerShdw>
              </a:effectLst>
              <a:latin typeface="Arial" pitchFamily="34" charset="0"/>
            </a:endParaRPr>
          </a:p>
        </p:txBody>
      </p:sp>
      <p:sp>
        <p:nvSpPr>
          <p:cNvPr id="65549" name="Text Box 13"/>
          <p:cNvSpPr txBox="1">
            <a:spLocks noChangeArrowheads="1"/>
          </p:cNvSpPr>
          <p:nvPr/>
        </p:nvSpPr>
        <p:spPr bwMode="auto">
          <a:xfrm>
            <a:off x="1023938" y="1866900"/>
            <a:ext cx="2755900" cy="457200"/>
          </a:xfrm>
          <a:prstGeom prst="rect">
            <a:avLst/>
          </a:prstGeom>
          <a:noFill/>
          <a:ln w="9525" algn="ctr">
            <a:noFill/>
            <a:miter lim="800000"/>
            <a:headEnd/>
            <a:tailEnd/>
          </a:ln>
          <a:effectLst/>
        </p:spPr>
        <p:txBody>
          <a:bodyPr>
            <a:spAutoFit/>
          </a:bodyPr>
          <a:lstStyle/>
          <a:p>
            <a:pPr>
              <a:defRPr/>
            </a:pPr>
            <a:r>
              <a:rPr kumimoji="0" lang="zh-CN" altLang="en-US">
                <a:solidFill>
                  <a:srgbClr val="0000FF"/>
                </a:solidFill>
                <a:effectLst>
                  <a:outerShdw blurRad="38100" dist="38100" dir="2700000" algn="tl">
                    <a:srgbClr val="C0C0C0"/>
                  </a:outerShdw>
                </a:effectLst>
              </a:rPr>
              <a:t>（</a:t>
            </a:r>
            <a:r>
              <a:rPr kumimoji="0" lang="en-US" altLang="zh-CN">
                <a:solidFill>
                  <a:srgbClr val="0000FF"/>
                </a:solidFill>
                <a:effectLst>
                  <a:outerShdw blurRad="38100" dist="38100" dir="2700000" algn="tl">
                    <a:srgbClr val="C0C0C0"/>
                  </a:outerShdw>
                </a:effectLst>
              </a:rPr>
              <a:t>1</a:t>
            </a:r>
            <a:r>
              <a:rPr kumimoji="0" lang="zh-CN" altLang="en-US">
                <a:solidFill>
                  <a:srgbClr val="0000FF"/>
                </a:solidFill>
                <a:effectLst>
                  <a:outerShdw blurRad="38100" dist="38100" dir="2700000" algn="tl">
                    <a:srgbClr val="C0C0C0"/>
                  </a:outerShdw>
                </a:effectLst>
              </a:rPr>
              <a:t>）迭代法</a:t>
            </a:r>
          </a:p>
        </p:txBody>
      </p:sp>
      <p:sp>
        <p:nvSpPr>
          <p:cNvPr id="65550" name="Text Box 14"/>
          <p:cNvSpPr txBox="1">
            <a:spLocks noChangeArrowheads="1"/>
          </p:cNvSpPr>
          <p:nvPr/>
        </p:nvSpPr>
        <p:spPr bwMode="auto">
          <a:xfrm>
            <a:off x="1116013" y="2420938"/>
            <a:ext cx="6572250"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对于线性定常离散系统的状态方程：</a:t>
            </a:r>
          </a:p>
        </p:txBody>
      </p:sp>
      <p:sp>
        <p:nvSpPr>
          <p:cNvPr id="65551" name="Rectangle 15"/>
          <p:cNvSpPr>
            <a:spLocks noChangeArrowheads="1"/>
          </p:cNvSpPr>
          <p:nvPr/>
        </p:nvSpPr>
        <p:spPr bwMode="auto">
          <a:xfrm>
            <a:off x="0" y="332898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5842" name="Object 16"/>
          <p:cNvGraphicFramePr>
            <a:graphicFrameLocks noChangeAspect="1"/>
          </p:cNvGraphicFramePr>
          <p:nvPr/>
        </p:nvGraphicFramePr>
        <p:xfrm>
          <a:off x="2843213" y="2924175"/>
          <a:ext cx="3527425" cy="452438"/>
        </p:xfrm>
        <a:graphic>
          <a:graphicData uri="http://schemas.openxmlformats.org/presentationml/2006/ole">
            <mc:AlternateContent xmlns:mc="http://schemas.openxmlformats.org/markup-compatibility/2006">
              <mc:Choice xmlns:v="urn:schemas-microsoft-com:vml" Requires="v">
                <p:oleObj spid="_x0000_s35851" name="Equation" r:id="rId4" imgW="1562100" imgH="203200" progId="Equation.DSMT4">
                  <p:embed/>
                </p:oleObj>
              </mc:Choice>
              <mc:Fallback>
                <p:oleObj name="Equation" r:id="rId4" imgW="1562100" imgH="203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2924175"/>
                        <a:ext cx="3527425"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3" name="Text Box 17"/>
          <p:cNvSpPr txBox="1">
            <a:spLocks noChangeArrowheads="1"/>
          </p:cNvSpPr>
          <p:nvPr/>
        </p:nvSpPr>
        <p:spPr bwMode="auto">
          <a:xfrm>
            <a:off x="1042988" y="3716338"/>
            <a:ext cx="7380287" cy="701675"/>
          </a:xfrm>
          <a:prstGeom prst="rect">
            <a:avLst/>
          </a:prstGeom>
          <a:noFill/>
          <a:ln w="9525" algn="ctr">
            <a:noFill/>
            <a:miter lim="800000"/>
            <a:headEnd/>
            <a:tailEnd/>
          </a:ln>
          <a:effectLst/>
        </p:spPr>
        <p:txBody>
          <a:bodyPr>
            <a:spAutoFit/>
          </a:bodyPr>
          <a:lstStyle/>
          <a:p>
            <a:pPr>
              <a:defRPr/>
            </a:pPr>
            <a:r>
              <a:rPr kumimoji="0" lang="en-US" altLang="zh-CN" sz="2000">
                <a:effectLst>
                  <a:outerShdw blurRad="38100" dist="38100" dir="2700000" algn="tl">
                    <a:srgbClr val="C0C0C0"/>
                  </a:outerShdw>
                </a:effectLst>
              </a:rPr>
              <a:t>      </a:t>
            </a:r>
            <a:r>
              <a:rPr kumimoji="0" lang="zh-CN" altLang="en-US" sz="2000">
                <a:effectLst>
                  <a:outerShdw blurRad="38100" dist="38100" dir="2700000" algn="tl">
                    <a:srgbClr val="C0C0C0"/>
                  </a:outerShdw>
                </a:effectLst>
              </a:rPr>
              <a:t>已知初始状态</a:t>
            </a:r>
            <a:r>
              <a:rPr kumimoji="0" lang="en-US" altLang="zh-CN" sz="2000">
                <a:effectLst>
                  <a:outerShdw blurRad="38100" dist="38100" dir="2700000" algn="tl">
                    <a:srgbClr val="C0C0C0"/>
                  </a:outerShdw>
                </a:effectLst>
              </a:rPr>
              <a:t>X(0)</a:t>
            </a:r>
            <a:r>
              <a:rPr kumimoji="0" lang="zh-CN" altLang="en-US" sz="2000">
                <a:effectLst>
                  <a:outerShdw blurRad="38100" dist="38100" dir="2700000" algn="tl">
                    <a:srgbClr val="C0C0C0"/>
                  </a:outerShdw>
                </a:effectLst>
              </a:rPr>
              <a:t>及其各个时刻的控制量</a:t>
            </a:r>
            <a:r>
              <a:rPr kumimoji="0" lang="en-US" altLang="zh-CN" sz="2000">
                <a:effectLst>
                  <a:outerShdw blurRad="38100" dist="38100" dir="2700000" algn="tl">
                    <a:srgbClr val="C0C0C0"/>
                  </a:outerShdw>
                </a:effectLst>
              </a:rPr>
              <a:t>u(0), u(1),</a:t>
            </a:r>
            <a:r>
              <a:rPr kumimoji="0" lang="en-US" altLang="zh-CN" sz="2000">
                <a:effectLst>
                  <a:outerShdw blurRad="38100" dist="38100" dir="2700000" algn="tl">
                    <a:srgbClr val="C0C0C0"/>
                  </a:outerShdw>
                </a:effectLst>
                <a:latin typeface="宋体" pitchFamily="2" charset="-122"/>
              </a:rPr>
              <a:t>…, u(k)</a:t>
            </a:r>
            <a:r>
              <a:rPr kumimoji="0" lang="zh-CN" altLang="en-US" sz="2000">
                <a:effectLst>
                  <a:outerShdw blurRad="38100" dist="38100" dir="2700000" algn="tl">
                    <a:srgbClr val="C0C0C0"/>
                  </a:outerShdw>
                </a:effectLst>
                <a:latin typeface="宋体" pitchFamily="2" charset="-122"/>
              </a:rPr>
              <a:t>，于是</a:t>
            </a:r>
          </a:p>
        </p:txBody>
      </p:sp>
    </p:spTree>
  </p:cSld>
  <p:clrMapOvr>
    <a:masterClrMapping/>
  </p:clrMapOvr>
  <p:transition>
    <p:strips/>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22899" name="Rectangle 19"/>
          <p:cNvSpPr>
            <a:spLocks noChangeArrowheads="1"/>
          </p:cNvSpPr>
          <p:nvPr/>
        </p:nvSpPr>
        <p:spPr bwMode="auto">
          <a:xfrm>
            <a:off x="0" y="2525713"/>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6866" name="Object 20"/>
          <p:cNvGraphicFramePr>
            <a:graphicFrameLocks noChangeAspect="1"/>
          </p:cNvGraphicFramePr>
          <p:nvPr/>
        </p:nvGraphicFramePr>
        <p:xfrm>
          <a:off x="1331913" y="1773238"/>
          <a:ext cx="6551612" cy="1684337"/>
        </p:xfrm>
        <a:graphic>
          <a:graphicData uri="http://schemas.openxmlformats.org/presentationml/2006/ole">
            <mc:AlternateContent xmlns:mc="http://schemas.openxmlformats.org/markup-compatibility/2006">
              <mc:Choice xmlns:v="urn:schemas-microsoft-com:vml" Requires="v">
                <p:oleObj spid="_x0000_s36884" name="Equation" r:id="rId4" imgW="3670300" imgH="939800" progId="Equation.DSMT4">
                  <p:embed/>
                </p:oleObj>
              </mc:Choice>
              <mc:Fallback>
                <p:oleObj name="Equation" r:id="rId4" imgW="3670300" imgH="9398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773238"/>
                        <a:ext cx="6551612" cy="168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01" name="Rectangle 21"/>
          <p:cNvSpPr>
            <a:spLocks noChangeArrowheads="1"/>
          </p:cNvSpPr>
          <p:nvPr/>
        </p:nvSpPr>
        <p:spPr bwMode="auto">
          <a:xfrm>
            <a:off x="0" y="2773363"/>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6867" name="Object 22"/>
          <p:cNvGraphicFramePr>
            <a:graphicFrameLocks noChangeAspect="1"/>
          </p:cNvGraphicFramePr>
          <p:nvPr/>
        </p:nvGraphicFramePr>
        <p:xfrm>
          <a:off x="1331913" y="3789363"/>
          <a:ext cx="5832475" cy="955675"/>
        </p:xfrm>
        <a:graphic>
          <a:graphicData uri="http://schemas.openxmlformats.org/presentationml/2006/ole">
            <mc:AlternateContent xmlns:mc="http://schemas.openxmlformats.org/markup-compatibility/2006">
              <mc:Choice xmlns:v="urn:schemas-microsoft-com:vml" Requires="v">
                <p:oleObj spid="_x0000_s36885" name="Equation" r:id="rId6" imgW="2730500" imgH="444500" progId="Equation.DSMT4">
                  <p:embed/>
                </p:oleObj>
              </mc:Choice>
              <mc:Fallback>
                <p:oleObj name="Equation" r:id="rId6" imgW="2730500" imgH="4445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789363"/>
                        <a:ext cx="5832475"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6604" name="Text Box 44"/>
          <p:cNvSpPr txBox="1">
            <a:spLocks noChangeArrowheads="1"/>
          </p:cNvSpPr>
          <p:nvPr/>
        </p:nvSpPr>
        <p:spPr bwMode="auto">
          <a:xfrm>
            <a:off x="827088" y="1628775"/>
            <a:ext cx="6572250"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定义状态转移矩阵为：</a:t>
            </a:r>
          </a:p>
        </p:txBody>
      </p:sp>
      <p:sp>
        <p:nvSpPr>
          <p:cNvPr id="66605" name="Rectangle 45"/>
          <p:cNvSpPr>
            <a:spLocks noChangeArrowheads="1"/>
          </p:cNvSpPr>
          <p:nvPr/>
        </p:nvSpPr>
        <p:spPr bwMode="auto">
          <a:xfrm>
            <a:off x="0" y="29543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7890" name="Object 46"/>
          <p:cNvGraphicFramePr>
            <a:graphicFrameLocks noChangeAspect="1"/>
          </p:cNvGraphicFramePr>
          <p:nvPr/>
        </p:nvGraphicFramePr>
        <p:xfrm>
          <a:off x="3779838" y="1628775"/>
          <a:ext cx="1439862" cy="487363"/>
        </p:xfrm>
        <a:graphic>
          <a:graphicData uri="http://schemas.openxmlformats.org/presentationml/2006/ole">
            <mc:AlternateContent xmlns:mc="http://schemas.openxmlformats.org/markup-compatibility/2006">
              <mc:Choice xmlns:v="urn:schemas-microsoft-com:vml" Requires="v">
                <p:oleObj spid="_x0000_s37908" name="Equation" r:id="rId4" imgW="672808" imgH="228501" progId="Equation.DSMT4">
                  <p:embed/>
                </p:oleObj>
              </mc:Choice>
              <mc:Fallback>
                <p:oleObj name="Equation" r:id="rId4" imgW="672808" imgH="228501"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1628775"/>
                        <a:ext cx="1439862"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607" name="Text Box 47"/>
          <p:cNvSpPr txBox="1">
            <a:spLocks noChangeArrowheads="1"/>
          </p:cNvSpPr>
          <p:nvPr/>
        </p:nvSpPr>
        <p:spPr bwMode="auto">
          <a:xfrm>
            <a:off x="879475" y="2570163"/>
            <a:ext cx="3621088"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则得离散状态方程解为：</a:t>
            </a:r>
          </a:p>
        </p:txBody>
      </p:sp>
      <p:sp>
        <p:nvSpPr>
          <p:cNvPr id="66608" name="Rectangle 48"/>
          <p:cNvSpPr>
            <a:spLocks noChangeArrowheads="1"/>
          </p:cNvSpPr>
          <p:nvPr/>
        </p:nvSpPr>
        <p:spPr bwMode="auto">
          <a:xfrm>
            <a:off x="0" y="2844800"/>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7891" name="Object 49"/>
          <p:cNvGraphicFramePr>
            <a:graphicFrameLocks noChangeAspect="1"/>
          </p:cNvGraphicFramePr>
          <p:nvPr/>
        </p:nvGraphicFramePr>
        <p:xfrm>
          <a:off x="1187450" y="3140075"/>
          <a:ext cx="6840538" cy="954088"/>
        </p:xfrm>
        <a:graphic>
          <a:graphicData uri="http://schemas.openxmlformats.org/presentationml/2006/ole">
            <mc:AlternateContent xmlns:mc="http://schemas.openxmlformats.org/markup-compatibility/2006">
              <mc:Choice xmlns:v="urn:schemas-microsoft-com:vml" Requires="v">
                <p:oleObj spid="_x0000_s37909" name="Equation" r:id="rId6" imgW="3213100" imgH="444500" progId="Equation.DSMT4">
                  <p:embed/>
                </p:oleObj>
              </mc:Choice>
              <mc:Fallback>
                <p:oleObj name="Equation" r:id="rId6" imgW="3213100" imgH="4445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3140075"/>
                        <a:ext cx="6840538"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610" name="Text Box 50"/>
          <p:cNvSpPr txBox="1">
            <a:spLocks noChangeArrowheads="1"/>
          </p:cNvSpPr>
          <p:nvPr/>
        </p:nvSpPr>
        <p:spPr bwMode="auto">
          <a:xfrm>
            <a:off x="1023938" y="4370388"/>
            <a:ext cx="6643687" cy="822325"/>
          </a:xfrm>
          <a:prstGeom prst="rect">
            <a:avLst/>
          </a:prstGeom>
          <a:noFill/>
          <a:ln w="9525" algn="ctr">
            <a:noFill/>
            <a:miter lim="800000"/>
            <a:headEnd/>
            <a:tailEnd/>
          </a:ln>
          <a:effectLst/>
        </p:spPr>
        <p:txBody>
          <a:bodyPr>
            <a:spAutoFit/>
          </a:bodyPr>
          <a:lstStyle/>
          <a:p>
            <a:pPr>
              <a:lnSpc>
                <a:spcPct val="120000"/>
              </a:lnSpc>
              <a:defRPr/>
            </a:pPr>
            <a:r>
              <a:rPr kumimoji="0" lang="zh-CN" altLang="en-US" sz="2000">
                <a:solidFill>
                  <a:srgbClr val="0000FF"/>
                </a:solidFill>
                <a:effectLst>
                  <a:outerShdw blurRad="38100" dist="38100" dir="2700000" algn="tl">
                    <a:srgbClr val="C0C0C0"/>
                  </a:outerShdw>
                </a:effectLst>
              </a:rPr>
              <a:t>解</a:t>
            </a:r>
            <a:r>
              <a:rPr kumimoji="0" lang="en-US" altLang="zh-CN" sz="2000">
                <a:solidFill>
                  <a:srgbClr val="0000FF"/>
                </a:solidFill>
                <a:effectLst>
                  <a:outerShdw blurRad="38100" dist="38100" dir="2700000" algn="tl">
                    <a:srgbClr val="C0C0C0"/>
                  </a:outerShdw>
                </a:effectLst>
              </a:rPr>
              <a:t>X(k) </a:t>
            </a:r>
            <a:r>
              <a:rPr kumimoji="0" lang="zh-CN" altLang="en-US" sz="2000">
                <a:solidFill>
                  <a:srgbClr val="0000FF"/>
                </a:solidFill>
                <a:effectLst>
                  <a:outerShdw blurRad="38100" dist="38100" dir="2700000" algn="tl">
                    <a:srgbClr val="C0C0C0"/>
                  </a:outerShdw>
                </a:effectLst>
              </a:rPr>
              <a:t>由两部分组成：一部分表示初始状态 </a:t>
            </a:r>
            <a:r>
              <a:rPr kumimoji="0" lang="en-US" altLang="zh-CN" sz="2000">
                <a:solidFill>
                  <a:srgbClr val="0000FF"/>
                </a:solidFill>
                <a:effectLst>
                  <a:outerShdw blurRad="38100" dist="38100" dir="2700000" algn="tl">
                    <a:srgbClr val="C0C0C0"/>
                  </a:outerShdw>
                </a:effectLst>
              </a:rPr>
              <a:t>X(0) </a:t>
            </a:r>
            <a:r>
              <a:rPr kumimoji="0" lang="zh-CN" altLang="en-US" sz="2000">
                <a:solidFill>
                  <a:srgbClr val="0000FF"/>
                </a:solidFill>
                <a:effectLst>
                  <a:outerShdw blurRad="38100" dist="38100" dir="2700000" algn="tl">
                    <a:srgbClr val="C0C0C0"/>
                  </a:outerShdw>
                </a:effectLst>
              </a:rPr>
              <a:t>的组合；另一部分表示输入 </a:t>
            </a:r>
            <a:r>
              <a:rPr kumimoji="0" lang="en-US" altLang="zh-CN" sz="2000">
                <a:solidFill>
                  <a:srgbClr val="0000FF"/>
                </a:solidFill>
                <a:effectLst>
                  <a:outerShdw blurRad="38100" dist="38100" dir="2700000" algn="tl">
                    <a:srgbClr val="C0C0C0"/>
                  </a:outerShdw>
                </a:effectLst>
              </a:rPr>
              <a:t>u(j)</a:t>
            </a:r>
            <a:r>
              <a:rPr kumimoji="0" lang="zh-CN" altLang="en-US" sz="2000">
                <a:solidFill>
                  <a:srgbClr val="0000FF"/>
                </a:solidFill>
                <a:effectLst>
                  <a:outerShdw blurRad="38100" dist="38100" dir="2700000" algn="tl">
                    <a:srgbClr val="C0C0C0"/>
                  </a:outerShdw>
                </a:effectLst>
              </a:rPr>
              <a:t>的组合。</a:t>
            </a:r>
          </a:p>
        </p:txBody>
      </p:sp>
    </p:spTree>
  </p:cSld>
  <p:clrMapOvr>
    <a:masterClrMapping/>
  </p:clrMapOvr>
  <p:transition>
    <p:strips/>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7599" name="Text Box 15"/>
          <p:cNvSpPr txBox="1">
            <a:spLocks noChangeArrowheads="1"/>
          </p:cNvSpPr>
          <p:nvPr/>
        </p:nvSpPr>
        <p:spPr bwMode="auto">
          <a:xfrm>
            <a:off x="1042988" y="1700213"/>
            <a:ext cx="5276850" cy="457200"/>
          </a:xfrm>
          <a:prstGeom prst="rect">
            <a:avLst/>
          </a:prstGeom>
          <a:noFill/>
          <a:ln w="9525" algn="ctr">
            <a:noFill/>
            <a:miter lim="800000"/>
            <a:headEnd/>
            <a:tailEnd/>
          </a:ln>
          <a:effectLst/>
        </p:spPr>
        <p:txBody>
          <a:bodyPr>
            <a:spAutoFit/>
          </a:bodyPr>
          <a:lstStyle/>
          <a:p>
            <a:pPr>
              <a:defRPr/>
            </a:pPr>
            <a:r>
              <a:rPr kumimoji="0" lang="zh-CN" altLang="en-US">
                <a:solidFill>
                  <a:srgbClr val="0000FF"/>
                </a:solidFill>
                <a:effectLst>
                  <a:outerShdw blurRad="38100" dist="38100" dir="2700000" algn="tl">
                    <a:srgbClr val="C0C0C0"/>
                  </a:outerShdw>
                </a:effectLst>
              </a:rPr>
              <a:t>（</a:t>
            </a:r>
            <a:r>
              <a:rPr kumimoji="0" lang="en-US" altLang="zh-CN">
                <a:solidFill>
                  <a:srgbClr val="0000FF"/>
                </a:solidFill>
                <a:effectLst>
                  <a:outerShdw blurRad="38100" dist="38100" dir="2700000" algn="tl">
                    <a:srgbClr val="C0C0C0"/>
                  </a:outerShdw>
                </a:effectLst>
              </a:rPr>
              <a:t>2</a:t>
            </a:r>
            <a:r>
              <a:rPr kumimoji="0" lang="zh-CN" altLang="en-US">
                <a:solidFill>
                  <a:srgbClr val="0000FF"/>
                </a:solidFill>
                <a:effectLst>
                  <a:outerShdw blurRad="38100" dist="38100" dir="2700000" algn="tl">
                    <a:srgbClr val="C0C0C0"/>
                  </a:outerShdw>
                </a:effectLst>
              </a:rPr>
              <a:t>）</a:t>
            </a:r>
            <a:r>
              <a:rPr kumimoji="0" lang="en-US" altLang="zh-CN">
                <a:solidFill>
                  <a:srgbClr val="0000FF"/>
                </a:solidFill>
                <a:effectLst>
                  <a:outerShdw blurRad="38100" dist="38100" dir="2700000" algn="tl">
                    <a:srgbClr val="C0C0C0"/>
                  </a:outerShdw>
                </a:effectLst>
              </a:rPr>
              <a:t>z </a:t>
            </a:r>
            <a:r>
              <a:rPr kumimoji="0" lang="zh-CN" altLang="en-US">
                <a:solidFill>
                  <a:srgbClr val="0000FF"/>
                </a:solidFill>
                <a:effectLst>
                  <a:outerShdw blurRad="38100" dist="38100" dir="2700000" algn="tl">
                    <a:srgbClr val="C0C0C0"/>
                  </a:outerShdw>
                </a:effectLst>
              </a:rPr>
              <a:t>变换方法</a:t>
            </a:r>
          </a:p>
        </p:txBody>
      </p:sp>
      <p:sp>
        <p:nvSpPr>
          <p:cNvPr id="67600" name="Text Box 16"/>
          <p:cNvSpPr txBox="1">
            <a:spLocks noChangeArrowheads="1"/>
          </p:cNvSpPr>
          <p:nvPr/>
        </p:nvSpPr>
        <p:spPr bwMode="auto">
          <a:xfrm>
            <a:off x="1135063" y="2254250"/>
            <a:ext cx="6572250"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对状态方程：</a:t>
            </a:r>
          </a:p>
        </p:txBody>
      </p:sp>
      <p:graphicFrame>
        <p:nvGraphicFramePr>
          <p:cNvPr id="38914" name="Object 17"/>
          <p:cNvGraphicFramePr>
            <a:graphicFrameLocks noChangeAspect="1"/>
          </p:cNvGraphicFramePr>
          <p:nvPr/>
        </p:nvGraphicFramePr>
        <p:xfrm>
          <a:off x="2862263" y="2757488"/>
          <a:ext cx="3527425" cy="452437"/>
        </p:xfrm>
        <a:graphic>
          <a:graphicData uri="http://schemas.openxmlformats.org/presentationml/2006/ole">
            <mc:AlternateContent xmlns:mc="http://schemas.openxmlformats.org/markup-compatibility/2006">
              <mc:Choice xmlns:v="urn:schemas-microsoft-com:vml" Requires="v">
                <p:oleObj spid="_x0000_s38932" name="Equation" r:id="rId4" imgW="1562100" imgH="203200" progId="Equation.DSMT4">
                  <p:embed/>
                </p:oleObj>
              </mc:Choice>
              <mc:Fallback>
                <p:oleObj name="Equation" r:id="rId4" imgW="1562100" imgH="2032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2263" y="2757488"/>
                        <a:ext cx="3527425"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02" name="Text Box 18"/>
          <p:cNvSpPr txBox="1">
            <a:spLocks noChangeArrowheads="1"/>
          </p:cNvSpPr>
          <p:nvPr/>
        </p:nvSpPr>
        <p:spPr bwMode="auto">
          <a:xfrm>
            <a:off x="1206500" y="3406775"/>
            <a:ext cx="6572250"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进行</a:t>
            </a:r>
            <a:r>
              <a:rPr kumimoji="0" lang="en-US" altLang="zh-CN" sz="2000">
                <a:effectLst>
                  <a:outerShdw blurRad="38100" dist="38100" dir="2700000" algn="tl">
                    <a:srgbClr val="C0C0C0"/>
                  </a:outerShdw>
                </a:effectLst>
              </a:rPr>
              <a:t>z</a:t>
            </a:r>
            <a:r>
              <a:rPr kumimoji="0" lang="zh-CN" altLang="en-US" sz="2000">
                <a:effectLst>
                  <a:outerShdw blurRad="38100" dist="38100" dir="2700000" algn="tl">
                    <a:srgbClr val="C0C0C0"/>
                  </a:outerShdw>
                </a:effectLst>
              </a:rPr>
              <a:t>变换，得到：</a:t>
            </a:r>
          </a:p>
        </p:txBody>
      </p:sp>
      <p:sp>
        <p:nvSpPr>
          <p:cNvPr id="67603" name="Rectangle 19"/>
          <p:cNvSpPr>
            <a:spLocks noChangeArrowheads="1"/>
          </p:cNvSpPr>
          <p:nvPr/>
        </p:nvSpPr>
        <p:spPr bwMode="auto">
          <a:xfrm>
            <a:off x="19050" y="3148013"/>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8915" name="Object 20"/>
          <p:cNvGraphicFramePr>
            <a:graphicFrameLocks noChangeAspect="1"/>
          </p:cNvGraphicFramePr>
          <p:nvPr/>
        </p:nvGraphicFramePr>
        <p:xfrm>
          <a:off x="2503488" y="3838575"/>
          <a:ext cx="4537075" cy="506413"/>
        </p:xfrm>
        <a:graphic>
          <a:graphicData uri="http://schemas.openxmlformats.org/presentationml/2006/ole">
            <mc:AlternateContent xmlns:mc="http://schemas.openxmlformats.org/markup-compatibility/2006">
              <mc:Choice xmlns:v="urn:schemas-microsoft-com:vml" Requires="v">
                <p:oleObj spid="_x0000_s38933" name="Equation" r:id="rId6" imgW="2044700" imgH="228600" progId="Equation.DSMT4">
                  <p:embed/>
                </p:oleObj>
              </mc:Choice>
              <mc:Fallback>
                <p:oleObj name="Equation" r:id="rId6" imgW="2044700" imgH="2286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3488" y="3838575"/>
                        <a:ext cx="4537075"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8652" name="Rectangle 44"/>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68653" name="Text Box 45"/>
          <p:cNvSpPr txBox="1">
            <a:spLocks noChangeArrowheads="1"/>
          </p:cNvSpPr>
          <p:nvPr/>
        </p:nvSpPr>
        <p:spPr bwMode="auto">
          <a:xfrm>
            <a:off x="900113" y="1628775"/>
            <a:ext cx="6572250"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于是：</a:t>
            </a:r>
          </a:p>
        </p:txBody>
      </p:sp>
      <p:sp>
        <p:nvSpPr>
          <p:cNvPr id="68654" name="Rectangle 46"/>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9938" name="Object 47"/>
          <p:cNvGraphicFramePr>
            <a:graphicFrameLocks noChangeAspect="1"/>
          </p:cNvGraphicFramePr>
          <p:nvPr/>
        </p:nvGraphicFramePr>
        <p:xfrm>
          <a:off x="2268538" y="1555750"/>
          <a:ext cx="5040312" cy="561975"/>
        </p:xfrm>
        <a:graphic>
          <a:graphicData uri="http://schemas.openxmlformats.org/presentationml/2006/ole">
            <mc:AlternateContent xmlns:mc="http://schemas.openxmlformats.org/markup-compatibility/2006">
              <mc:Choice xmlns:v="urn:schemas-microsoft-com:vml" Requires="v">
                <p:oleObj spid="_x0000_s39974" name="Equation" r:id="rId4" imgW="2044700" imgH="228600" progId="Equation.DSMT4">
                  <p:embed/>
                </p:oleObj>
              </mc:Choice>
              <mc:Fallback>
                <p:oleObj name="Equation" r:id="rId4" imgW="2044700" imgH="228600" progId="Equation.DSMT4">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1555750"/>
                        <a:ext cx="5040312"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56" name="Text Box 48"/>
          <p:cNvSpPr txBox="1">
            <a:spLocks noChangeArrowheads="1"/>
          </p:cNvSpPr>
          <p:nvPr/>
        </p:nvSpPr>
        <p:spPr bwMode="auto">
          <a:xfrm>
            <a:off x="900113" y="2347913"/>
            <a:ext cx="6572250"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对上式进行</a:t>
            </a:r>
            <a:r>
              <a:rPr kumimoji="0" lang="en-US" altLang="zh-CN" sz="2000">
                <a:effectLst>
                  <a:outerShdw blurRad="38100" dist="38100" dir="2700000" algn="tl">
                    <a:srgbClr val="C0C0C0"/>
                  </a:outerShdw>
                </a:effectLst>
              </a:rPr>
              <a:t>z</a:t>
            </a:r>
            <a:r>
              <a:rPr kumimoji="0" lang="zh-CN" altLang="en-US" sz="2000">
                <a:effectLst>
                  <a:outerShdw blurRad="38100" dist="38100" dir="2700000" algn="tl">
                    <a:srgbClr val="C0C0C0"/>
                  </a:outerShdw>
                </a:effectLst>
              </a:rPr>
              <a:t>反变换，得到：</a:t>
            </a:r>
          </a:p>
        </p:txBody>
      </p:sp>
      <p:sp>
        <p:nvSpPr>
          <p:cNvPr id="68657" name="Rectangle 49"/>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9939" name="Object 50"/>
          <p:cNvGraphicFramePr>
            <a:graphicFrameLocks noChangeAspect="1"/>
          </p:cNvGraphicFramePr>
          <p:nvPr/>
        </p:nvGraphicFramePr>
        <p:xfrm>
          <a:off x="1331913" y="2924175"/>
          <a:ext cx="6480175" cy="476250"/>
        </p:xfrm>
        <a:graphic>
          <a:graphicData uri="http://schemas.openxmlformats.org/presentationml/2006/ole">
            <mc:AlternateContent xmlns:mc="http://schemas.openxmlformats.org/markup-compatibility/2006">
              <mc:Choice xmlns:v="urn:schemas-microsoft-com:vml" Requires="v">
                <p:oleObj spid="_x0000_s39975" name="Equation" r:id="rId6" imgW="3111500" imgH="228600" progId="Equation.DSMT4">
                  <p:embed/>
                </p:oleObj>
              </mc:Choice>
              <mc:Fallback>
                <p:oleObj name="Equation" r:id="rId6" imgW="3111500" imgH="228600" progId="Equation.DSMT4">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2924175"/>
                        <a:ext cx="64801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59" name="Text Box 51"/>
          <p:cNvSpPr txBox="1">
            <a:spLocks noChangeArrowheads="1"/>
          </p:cNvSpPr>
          <p:nvPr/>
        </p:nvSpPr>
        <p:spPr bwMode="auto">
          <a:xfrm>
            <a:off x="1023938" y="3624263"/>
            <a:ext cx="1603375"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并且</a:t>
            </a:r>
          </a:p>
        </p:txBody>
      </p:sp>
      <p:sp>
        <p:nvSpPr>
          <p:cNvPr id="68660" name="Rectangle 52"/>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9940" name="Object 53"/>
          <p:cNvGraphicFramePr>
            <a:graphicFrameLocks noChangeAspect="1"/>
          </p:cNvGraphicFramePr>
          <p:nvPr/>
        </p:nvGraphicFramePr>
        <p:xfrm>
          <a:off x="2339975" y="3571875"/>
          <a:ext cx="3455988" cy="534988"/>
        </p:xfrm>
        <a:graphic>
          <a:graphicData uri="http://schemas.openxmlformats.org/presentationml/2006/ole">
            <mc:AlternateContent xmlns:mc="http://schemas.openxmlformats.org/markup-compatibility/2006">
              <mc:Choice xmlns:v="urn:schemas-microsoft-com:vml" Requires="v">
                <p:oleObj spid="_x0000_s39976" name="Equation" r:id="rId8" imgW="1473200" imgH="228600" progId="Equation.DSMT4">
                  <p:embed/>
                </p:oleObj>
              </mc:Choice>
              <mc:Fallback>
                <p:oleObj name="Equation" r:id="rId8" imgW="1473200" imgH="228600" progId="Equation.DSMT4">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9975" y="3571875"/>
                        <a:ext cx="3455988"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62" name="Rectangle 54"/>
          <p:cNvSpPr>
            <a:spLocks noChangeArrowheads="1"/>
          </p:cNvSpPr>
          <p:nvPr/>
        </p:nvSpPr>
        <p:spPr bwMode="auto">
          <a:xfrm>
            <a:off x="0" y="27003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9941" name="Object 55"/>
          <p:cNvGraphicFramePr>
            <a:graphicFrameLocks noChangeAspect="1"/>
          </p:cNvGraphicFramePr>
          <p:nvPr/>
        </p:nvGraphicFramePr>
        <p:xfrm>
          <a:off x="2339975" y="4364038"/>
          <a:ext cx="4537075" cy="842962"/>
        </p:xfrm>
        <a:graphic>
          <a:graphicData uri="http://schemas.openxmlformats.org/presentationml/2006/ole">
            <mc:AlternateContent xmlns:mc="http://schemas.openxmlformats.org/markup-compatibility/2006">
              <mc:Choice xmlns:v="urn:schemas-microsoft-com:vml" Requires="v">
                <p:oleObj spid="_x0000_s39977" name="Equation" r:id="rId10" imgW="2413000" imgH="444500" progId="Equation.DSMT4">
                  <p:embed/>
                </p:oleObj>
              </mc:Choice>
              <mc:Fallback>
                <p:oleObj name="Equation" r:id="rId10" imgW="2413000" imgH="444500" progId="Equation.DSMT4">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9975" y="4364038"/>
                        <a:ext cx="4537075"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dir="vert"/>
  </p:transition>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9641" name="Rectangle 9"/>
          <p:cNvSpPr>
            <a:spLocks noChangeArrowheads="1"/>
          </p:cNvSpPr>
          <p:nvPr/>
        </p:nvSpPr>
        <p:spPr bwMode="auto">
          <a:xfrm>
            <a:off x="539750" y="0"/>
            <a:ext cx="7313613" cy="981075"/>
          </a:xfrm>
          <a:prstGeom prst="rect">
            <a:avLst/>
          </a:prstGeom>
          <a:noFill/>
          <a:ln w="9525">
            <a:noFill/>
            <a:miter lim="800000"/>
            <a:headEnd/>
            <a:tailEnd/>
          </a:ln>
          <a:effectLst/>
        </p:spPr>
        <p:txBody>
          <a:bodyPr anchor="b"/>
          <a:lstStyle/>
          <a:p>
            <a:pPr algn="ctr">
              <a:defRPr/>
            </a:pPr>
            <a:r>
              <a:rPr lang="en-US" altLang="zh-CN" sz="4400">
                <a:solidFill>
                  <a:srgbClr val="FF0000"/>
                </a:solidFill>
                <a:effectLst>
                  <a:outerShdw blurRad="38100" dist="38100" dir="2700000" algn="tl">
                    <a:srgbClr val="C0C0C0"/>
                  </a:outerShdw>
                </a:effectLst>
              </a:rPr>
              <a:t>6.4 </a:t>
            </a:r>
            <a:r>
              <a:rPr lang="zh-CN" altLang="en-US" sz="4400">
                <a:solidFill>
                  <a:srgbClr val="FF0000"/>
                </a:solidFill>
                <a:effectLst>
                  <a:outerShdw blurRad="38100" dist="38100" dir="2700000" algn="tl">
                    <a:srgbClr val="C0C0C0"/>
                  </a:outerShdw>
                </a:effectLst>
              </a:rPr>
              <a:t>系统的能控性和能观性 </a:t>
            </a:r>
          </a:p>
        </p:txBody>
      </p:sp>
      <p:sp>
        <p:nvSpPr>
          <p:cNvPr id="119811" name="Rectangle 17"/>
          <p:cNvSpPr>
            <a:spLocks noChangeArrowheads="1"/>
          </p:cNvSpPr>
          <p:nvPr/>
        </p:nvSpPr>
        <p:spPr bwMode="auto">
          <a:xfrm>
            <a:off x="900113" y="1341438"/>
            <a:ext cx="5541962" cy="625475"/>
          </a:xfrm>
          <a:prstGeom prst="rect">
            <a:avLst/>
          </a:prstGeom>
          <a:noFill/>
          <a:ln w="9525" algn="ctr">
            <a:noFill/>
            <a:miter lim="800000"/>
            <a:headEnd/>
            <a:tailEnd/>
          </a:ln>
        </p:spPr>
        <p:txBody>
          <a:bodyPr wrap="none" lIns="92075" tIns="46038" rIns="92075" bIns="46038">
            <a:spAutoFit/>
          </a:bodyPr>
          <a:lstStyle/>
          <a:p>
            <a:pPr marL="342900" indent="-342900" eaLnBrk="0" fontAlgn="ctr" hangingPunct="0">
              <a:lnSpc>
                <a:spcPct val="125000"/>
              </a:lnSpc>
              <a:spcBef>
                <a:spcPct val="20000"/>
              </a:spcBef>
              <a:buClr>
                <a:schemeClr val="hlink"/>
              </a:buClr>
              <a:buSzPct val="75000"/>
              <a:buFont typeface="Monotype Sorts" charset="2"/>
              <a:buNone/>
            </a:pPr>
            <a:r>
              <a:rPr kumimoji="0" lang="zh-CN" altLang="en-US" sz="2800">
                <a:latin typeface="楷体_GB2312" pitchFamily="49" charset="-122"/>
                <a:ea typeface="楷体_GB2312" pitchFamily="49" charset="-122"/>
              </a:rPr>
              <a:t>两个基础性概念：能控性与能观性</a:t>
            </a:r>
          </a:p>
        </p:txBody>
      </p:sp>
      <p:sp>
        <p:nvSpPr>
          <p:cNvPr id="119812" name="Rectangle 18"/>
          <p:cNvSpPr>
            <a:spLocks noChangeArrowheads="1"/>
          </p:cNvSpPr>
          <p:nvPr/>
        </p:nvSpPr>
        <p:spPr bwMode="auto">
          <a:xfrm>
            <a:off x="900113" y="2155825"/>
            <a:ext cx="2684462" cy="625475"/>
          </a:xfrm>
          <a:prstGeom prst="rect">
            <a:avLst/>
          </a:prstGeom>
          <a:noFill/>
          <a:ln w="9525" algn="ctr">
            <a:noFill/>
            <a:miter lim="800000"/>
            <a:headEnd/>
            <a:tailEnd/>
          </a:ln>
        </p:spPr>
        <p:txBody>
          <a:bodyPr wrap="none" lIns="92075" tIns="46038" rIns="92075" bIns="46038">
            <a:spAutoFit/>
          </a:bodyPr>
          <a:lstStyle/>
          <a:p>
            <a:pPr marL="342900" indent="-342900" eaLnBrk="0" fontAlgn="ctr" hangingPunct="0">
              <a:lnSpc>
                <a:spcPct val="125000"/>
              </a:lnSpc>
              <a:spcBef>
                <a:spcPct val="20000"/>
              </a:spcBef>
              <a:buClr>
                <a:schemeClr val="hlink"/>
              </a:buClr>
              <a:buSzPct val="75000"/>
              <a:buFont typeface="Monotype Sorts" charset="2"/>
              <a:buNone/>
            </a:pPr>
            <a:r>
              <a:rPr kumimoji="0" lang="zh-CN" altLang="en-US" sz="2800">
                <a:solidFill>
                  <a:srgbClr val="FF0000"/>
                </a:solidFill>
                <a:latin typeface="Arial" pitchFamily="34" charset="0"/>
                <a:ea typeface="楷体_GB2312" pitchFamily="49" charset="-122"/>
              </a:rPr>
              <a:t>两个基本问题</a:t>
            </a:r>
            <a:r>
              <a:rPr kumimoji="0" lang="zh-CN" altLang="en-US" sz="2800">
                <a:latin typeface="Arial" pitchFamily="34" charset="0"/>
                <a:ea typeface="楷体_GB2312" pitchFamily="49" charset="-122"/>
              </a:rPr>
              <a:t>：</a:t>
            </a:r>
          </a:p>
        </p:txBody>
      </p:sp>
      <p:sp>
        <p:nvSpPr>
          <p:cNvPr id="119813" name="Rectangle 19"/>
          <p:cNvSpPr>
            <a:spLocks noChangeArrowheads="1"/>
          </p:cNvSpPr>
          <p:nvPr/>
        </p:nvSpPr>
        <p:spPr bwMode="auto">
          <a:xfrm>
            <a:off x="755650" y="4221163"/>
            <a:ext cx="6985000" cy="1158875"/>
          </a:xfrm>
          <a:prstGeom prst="rect">
            <a:avLst/>
          </a:prstGeom>
          <a:noFill/>
          <a:ln w="9525" algn="ctr">
            <a:noFill/>
            <a:miter lim="800000"/>
            <a:headEnd/>
            <a:tailEnd/>
          </a:ln>
        </p:spPr>
        <p:txBody>
          <a:bodyPr lIns="92075" tIns="46038" rIns="92075" bIns="46038">
            <a:spAutoFit/>
          </a:bodyPr>
          <a:lstStyle/>
          <a:p>
            <a:pPr marL="342900" indent="-342900" eaLnBrk="0" fontAlgn="ctr" hangingPunct="0">
              <a:lnSpc>
                <a:spcPct val="125000"/>
              </a:lnSpc>
              <a:spcBef>
                <a:spcPct val="20000"/>
              </a:spcBef>
              <a:buClr>
                <a:schemeClr val="hlink"/>
              </a:buClr>
              <a:buSzPct val="75000"/>
              <a:buFont typeface="Monotype Sorts" charset="2"/>
              <a:buNone/>
            </a:pPr>
            <a:r>
              <a:rPr kumimoji="0" lang="en-US" altLang="zh-CN" sz="2800">
                <a:latin typeface="Arial" pitchFamily="34" charset="0"/>
                <a:ea typeface="楷体_GB2312" pitchFamily="49" charset="-122"/>
              </a:rPr>
              <a:t>       </a:t>
            </a:r>
            <a:r>
              <a:rPr kumimoji="0" lang="zh-CN" altLang="en-US" sz="2800">
                <a:latin typeface="Arial" pitchFamily="34" charset="0"/>
                <a:ea typeface="楷体_GB2312" pitchFamily="49" charset="-122"/>
              </a:rPr>
              <a:t>指控制作用对状态变量的支配能力，称之为状态的能控性问题</a:t>
            </a:r>
          </a:p>
        </p:txBody>
      </p:sp>
      <p:sp>
        <p:nvSpPr>
          <p:cNvPr id="119814" name="Rectangle 20"/>
          <p:cNvSpPr>
            <a:spLocks noChangeArrowheads="1"/>
          </p:cNvSpPr>
          <p:nvPr/>
        </p:nvSpPr>
        <p:spPr bwMode="auto">
          <a:xfrm>
            <a:off x="827088" y="2852738"/>
            <a:ext cx="7200900" cy="1158875"/>
          </a:xfrm>
          <a:prstGeom prst="rect">
            <a:avLst/>
          </a:prstGeom>
          <a:noFill/>
          <a:ln w="9525" algn="ctr">
            <a:noFill/>
            <a:miter lim="800000"/>
            <a:headEnd/>
            <a:tailEnd/>
          </a:ln>
        </p:spPr>
        <p:txBody>
          <a:bodyPr lIns="92075" tIns="46038" rIns="92075" bIns="46038">
            <a:spAutoFit/>
          </a:bodyPr>
          <a:lstStyle/>
          <a:p>
            <a:pPr marL="342900" indent="-342900" eaLnBrk="0" fontAlgn="ctr" hangingPunct="0">
              <a:lnSpc>
                <a:spcPct val="125000"/>
              </a:lnSpc>
              <a:spcBef>
                <a:spcPct val="20000"/>
              </a:spcBef>
              <a:buClr>
                <a:schemeClr val="hlink"/>
              </a:buClr>
              <a:buSzPct val="75000"/>
              <a:buFont typeface="Monotype Sorts" charset="2"/>
              <a:buNone/>
            </a:pPr>
            <a:r>
              <a:rPr kumimoji="0" lang="en-US" altLang="zh-CN" sz="2800">
                <a:latin typeface="Arial" pitchFamily="34" charset="0"/>
                <a:ea typeface="楷体_GB2312" pitchFamily="49" charset="-122"/>
              </a:rPr>
              <a:t>       </a:t>
            </a:r>
            <a:r>
              <a:rPr kumimoji="0" lang="zh-CN" altLang="en-US" sz="2800">
                <a:latin typeface="Arial" pitchFamily="34" charset="0"/>
                <a:ea typeface="楷体_GB2312" pitchFamily="49" charset="-122"/>
              </a:rPr>
              <a:t>在有限时间内，控制作用能否使系统从初始状态转移到要求的状态？</a:t>
            </a:r>
          </a:p>
        </p:txBody>
      </p:sp>
    </p:spTree>
  </p:cSld>
  <p:clrMapOvr>
    <a:masterClrMapping/>
  </p:clrMapOvr>
  <p:transition>
    <p:comb dir="vert"/>
  </p:transition>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539750" y="0"/>
            <a:ext cx="7313613" cy="981075"/>
          </a:xfrm>
          <a:prstGeom prst="rect">
            <a:avLst/>
          </a:prstGeom>
          <a:noFill/>
          <a:ln w="9525">
            <a:noFill/>
            <a:miter lim="800000"/>
            <a:headEnd/>
            <a:tailEnd/>
          </a:ln>
          <a:effectLst/>
        </p:spPr>
        <p:txBody>
          <a:bodyPr anchor="b"/>
          <a:lstStyle/>
          <a:p>
            <a:pPr algn="ctr">
              <a:defRPr/>
            </a:pPr>
            <a:r>
              <a:rPr lang="en-US" altLang="zh-CN" sz="4400">
                <a:solidFill>
                  <a:srgbClr val="FF0000"/>
                </a:solidFill>
                <a:effectLst>
                  <a:outerShdw blurRad="38100" dist="38100" dir="2700000" algn="tl">
                    <a:srgbClr val="C0C0C0"/>
                  </a:outerShdw>
                </a:effectLst>
              </a:rPr>
              <a:t>6.4 </a:t>
            </a:r>
            <a:r>
              <a:rPr lang="zh-CN" altLang="en-US" sz="4400">
                <a:solidFill>
                  <a:srgbClr val="FF0000"/>
                </a:solidFill>
                <a:effectLst>
                  <a:outerShdw blurRad="38100" dist="38100" dir="2700000" algn="tl">
                    <a:srgbClr val="C0C0C0"/>
                  </a:outerShdw>
                </a:effectLst>
              </a:rPr>
              <a:t>系统的能控性和能观性 </a:t>
            </a:r>
          </a:p>
        </p:txBody>
      </p:sp>
      <p:sp>
        <p:nvSpPr>
          <p:cNvPr id="189443" name="Text Box 3"/>
          <p:cNvSpPr txBox="1">
            <a:spLocks noChangeArrowheads="1"/>
          </p:cNvSpPr>
          <p:nvPr/>
        </p:nvSpPr>
        <p:spPr bwMode="auto">
          <a:xfrm>
            <a:off x="827088" y="1196975"/>
            <a:ext cx="7777162" cy="396875"/>
          </a:xfrm>
          <a:prstGeom prst="rect">
            <a:avLst/>
          </a:prstGeom>
          <a:noFill/>
          <a:ln w="9525">
            <a:noFill/>
            <a:miter lim="800000"/>
            <a:headEnd/>
            <a:tailEnd/>
          </a:ln>
          <a:effectLst/>
        </p:spPr>
        <p:txBody>
          <a:bodyPr wrap="none">
            <a:spAutoFit/>
          </a:bodyPr>
          <a:lstStyle/>
          <a:p>
            <a:pPr>
              <a:defRPr/>
            </a:pPr>
            <a:r>
              <a:rPr kumimoji="0" lang="en-US" altLang="zh-CN" sz="2000">
                <a:solidFill>
                  <a:srgbClr val="FF0000"/>
                </a:solidFill>
                <a:effectLst>
                  <a:outerShdw blurRad="38100" dist="38100" dir="2700000" algn="tl">
                    <a:srgbClr val="C0C0C0"/>
                  </a:outerShdw>
                </a:effectLst>
                <a:latin typeface="Verdana" pitchFamily="34" charset="0"/>
              </a:rPr>
              <a:t>1</a:t>
            </a:r>
            <a:r>
              <a:rPr kumimoji="0" lang="zh-CN" altLang="en-US" sz="2000">
                <a:solidFill>
                  <a:srgbClr val="FF0000"/>
                </a:solidFill>
                <a:effectLst>
                  <a:outerShdw blurRad="38100" dist="38100" dir="2700000" algn="tl">
                    <a:srgbClr val="C0C0C0"/>
                  </a:outerShdw>
                </a:effectLst>
                <a:latin typeface="Verdana" pitchFamily="34" charset="0"/>
              </a:rPr>
              <a:t>、离散控制系统的能控性：</a:t>
            </a:r>
            <a:r>
              <a:rPr kumimoji="0" lang="zh-CN" altLang="en-US" sz="2000">
                <a:effectLst>
                  <a:outerShdw blurRad="38100" dist="38100" dir="2700000" algn="tl">
                    <a:srgbClr val="C0C0C0"/>
                  </a:outerShdw>
                </a:effectLst>
                <a:latin typeface="Verdana" pitchFamily="34" charset="0"/>
              </a:rPr>
              <a:t>指控制作用对被控系统影响的可能性。</a:t>
            </a:r>
          </a:p>
        </p:txBody>
      </p:sp>
      <p:sp>
        <p:nvSpPr>
          <p:cNvPr id="40967" name="Text Box 4"/>
          <p:cNvSpPr txBox="1">
            <a:spLocks noChangeArrowheads="1"/>
          </p:cNvSpPr>
          <p:nvPr/>
        </p:nvSpPr>
        <p:spPr bwMode="auto">
          <a:xfrm>
            <a:off x="1130300" y="1700213"/>
            <a:ext cx="7253288" cy="1997075"/>
          </a:xfrm>
          <a:prstGeom prst="rect">
            <a:avLst/>
          </a:prstGeom>
          <a:noFill/>
          <a:ln w="9525">
            <a:noFill/>
            <a:miter lim="800000"/>
            <a:headEnd/>
            <a:tailEnd/>
          </a:ln>
        </p:spPr>
        <p:txBody>
          <a:bodyPr>
            <a:spAutoFit/>
          </a:bodyPr>
          <a:lstStyle/>
          <a:p>
            <a:pPr>
              <a:lnSpc>
                <a:spcPct val="125000"/>
              </a:lnSpc>
            </a:pPr>
            <a:r>
              <a:rPr kumimoji="0" lang="en-US" altLang="zh-CN" sz="2000"/>
              <a:t>     </a:t>
            </a:r>
            <a:r>
              <a:rPr kumimoji="0" lang="zh-CN" altLang="en-US" sz="2000"/>
              <a:t>如果存在控制向量序列</a:t>
            </a:r>
            <a:r>
              <a:rPr kumimoji="0" lang="en-US" altLang="zh-CN" sz="2000" i="1"/>
              <a:t>u</a:t>
            </a:r>
            <a:r>
              <a:rPr kumimoji="0" lang="en-US" altLang="zh-CN" sz="2000"/>
              <a:t>(</a:t>
            </a:r>
            <a:r>
              <a:rPr kumimoji="0" lang="en-US" altLang="zh-CN" sz="2000" i="1"/>
              <a:t>k</a:t>
            </a:r>
            <a:r>
              <a:rPr kumimoji="0" lang="en-US" altLang="zh-CN" sz="2000"/>
              <a:t>),</a:t>
            </a:r>
            <a:r>
              <a:rPr kumimoji="0" lang="en-US" altLang="zh-CN" sz="2000" i="1"/>
              <a:t>u</a:t>
            </a:r>
            <a:r>
              <a:rPr kumimoji="0" lang="en-US" altLang="zh-CN" sz="2000"/>
              <a:t>(</a:t>
            </a:r>
            <a:r>
              <a:rPr kumimoji="0" lang="en-US" altLang="zh-CN" sz="2000" i="1"/>
              <a:t>k</a:t>
            </a:r>
            <a:r>
              <a:rPr kumimoji="0" lang="en-US" altLang="zh-CN" sz="2000"/>
              <a:t>+1),…,</a:t>
            </a:r>
            <a:r>
              <a:rPr kumimoji="0" lang="en-US" altLang="zh-CN" sz="2000" i="1"/>
              <a:t>u</a:t>
            </a:r>
            <a:r>
              <a:rPr kumimoji="0" lang="en-US" altLang="zh-CN" sz="2000"/>
              <a:t>(</a:t>
            </a:r>
            <a:r>
              <a:rPr kumimoji="0" lang="en-US" altLang="zh-CN" sz="2000" i="1"/>
              <a:t>N</a:t>
            </a:r>
            <a:r>
              <a:rPr kumimoji="0" lang="en-US" altLang="zh-CN" sz="2000"/>
              <a:t>-1)</a:t>
            </a:r>
            <a:r>
              <a:rPr kumimoji="0" lang="zh-CN" altLang="en-US" sz="2000"/>
              <a:t>，使系统从第</a:t>
            </a:r>
            <a:r>
              <a:rPr kumimoji="0" lang="en-US" altLang="zh-CN" sz="2000" i="1"/>
              <a:t>k</a:t>
            </a:r>
            <a:r>
              <a:rPr kumimoji="0" lang="zh-CN" altLang="en-US" sz="2000"/>
              <a:t>步的状态向量开始，在第</a:t>
            </a:r>
            <a:r>
              <a:rPr kumimoji="0" lang="en-US" altLang="zh-CN" sz="2000" i="1"/>
              <a:t>N</a:t>
            </a:r>
            <a:r>
              <a:rPr kumimoji="0" lang="zh-CN" altLang="en-US" sz="2000"/>
              <a:t>步到达零状态，其中</a:t>
            </a:r>
            <a:r>
              <a:rPr kumimoji="0" lang="en-US" altLang="zh-CN" sz="2000" i="1"/>
              <a:t>N</a:t>
            </a:r>
            <a:r>
              <a:rPr kumimoji="0" lang="zh-CN" altLang="en-US" sz="2000"/>
              <a:t>是大于</a:t>
            </a:r>
            <a:r>
              <a:rPr kumimoji="0" lang="en-US" altLang="zh-CN" sz="2000" i="1"/>
              <a:t>k</a:t>
            </a:r>
            <a:r>
              <a:rPr kumimoji="0" lang="zh-CN" altLang="en-US" sz="2000"/>
              <a:t>的有限数，那么就称此系统在第</a:t>
            </a:r>
            <a:r>
              <a:rPr kumimoji="0" lang="en-US" altLang="zh-CN" sz="2000" i="1"/>
              <a:t>k</a:t>
            </a:r>
            <a:r>
              <a:rPr kumimoji="0" lang="zh-CN" altLang="en-US" sz="2000"/>
              <a:t>步上是能控的。</a:t>
            </a:r>
          </a:p>
          <a:p>
            <a:pPr>
              <a:lnSpc>
                <a:spcPct val="125000"/>
              </a:lnSpc>
            </a:pPr>
            <a:r>
              <a:rPr kumimoji="0" lang="zh-CN" altLang="en-US" sz="2000"/>
              <a:t>    如果对每一个</a:t>
            </a:r>
            <a:r>
              <a:rPr kumimoji="0" lang="en-US" altLang="zh-CN" sz="2000" i="1"/>
              <a:t>k</a:t>
            </a:r>
            <a:r>
              <a:rPr kumimoji="0" lang="zh-CN" altLang="en-US" sz="2000"/>
              <a:t>，系统的所有状态都是能控的，则称系统是状态完全能控的，简称能控。</a:t>
            </a:r>
          </a:p>
        </p:txBody>
      </p:sp>
      <p:graphicFrame>
        <p:nvGraphicFramePr>
          <p:cNvPr id="40962" name="Object 5"/>
          <p:cNvGraphicFramePr>
            <a:graphicFrameLocks noChangeAspect="1"/>
          </p:cNvGraphicFramePr>
          <p:nvPr/>
        </p:nvGraphicFramePr>
        <p:xfrm>
          <a:off x="2225675" y="4237038"/>
          <a:ext cx="3200400" cy="417512"/>
        </p:xfrm>
        <a:graphic>
          <a:graphicData uri="http://schemas.openxmlformats.org/presentationml/2006/ole">
            <mc:AlternateContent xmlns:mc="http://schemas.openxmlformats.org/markup-compatibility/2006">
              <mc:Choice xmlns:v="urn:schemas-microsoft-com:vml" Requires="v">
                <p:oleObj spid="_x0000_s40980" name="Equation" r:id="rId4" imgW="1536033" imgH="203112" progId="Equation.DSMT4">
                  <p:embed/>
                </p:oleObj>
              </mc:Choice>
              <mc:Fallback>
                <p:oleObj name="Equation" r:id="rId4" imgW="1536033" imgH="203112"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5675" y="4237038"/>
                        <a:ext cx="3200400"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6"/>
          <p:cNvGraphicFramePr>
            <a:graphicFrameLocks noChangeAspect="1"/>
          </p:cNvGraphicFramePr>
          <p:nvPr/>
        </p:nvGraphicFramePr>
        <p:xfrm>
          <a:off x="1514475" y="5121275"/>
          <a:ext cx="5514975" cy="531813"/>
        </p:xfrm>
        <a:graphic>
          <a:graphicData uri="http://schemas.openxmlformats.org/presentationml/2006/ole">
            <mc:AlternateContent xmlns:mc="http://schemas.openxmlformats.org/markup-compatibility/2006">
              <mc:Choice xmlns:v="urn:schemas-microsoft-com:vml" Requires="v">
                <p:oleObj spid="_x0000_s40981" name="Equation" r:id="rId6" imgW="2463800" imgH="241300" progId="Equation.DSMT4">
                  <p:embed/>
                </p:oleObj>
              </mc:Choice>
              <mc:Fallback>
                <p:oleObj name="Equation" r:id="rId6" imgW="2463800" imgH="2413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4475" y="5121275"/>
                        <a:ext cx="5514975"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447" name="Text Box 7"/>
          <p:cNvSpPr txBox="1">
            <a:spLocks noChangeArrowheads="1"/>
          </p:cNvSpPr>
          <p:nvPr/>
        </p:nvSpPr>
        <p:spPr bwMode="auto">
          <a:xfrm>
            <a:off x="1495425" y="3751263"/>
            <a:ext cx="3136900" cy="396875"/>
          </a:xfrm>
          <a:prstGeom prst="rect">
            <a:avLst/>
          </a:prstGeom>
          <a:noFill/>
          <a:ln w="9525">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latin typeface="Verdana" pitchFamily="34" charset="0"/>
              </a:rPr>
              <a:t>对于系统状态方程：</a:t>
            </a:r>
          </a:p>
        </p:txBody>
      </p:sp>
      <p:sp>
        <p:nvSpPr>
          <p:cNvPr id="189448" name="Text Box 8"/>
          <p:cNvSpPr txBox="1">
            <a:spLocks noChangeArrowheads="1"/>
          </p:cNvSpPr>
          <p:nvPr/>
        </p:nvSpPr>
        <p:spPr bwMode="auto">
          <a:xfrm>
            <a:off x="1535113" y="4687888"/>
            <a:ext cx="3384550" cy="396875"/>
          </a:xfrm>
          <a:prstGeom prst="rect">
            <a:avLst/>
          </a:prstGeom>
          <a:noFill/>
          <a:ln w="9525">
            <a:noFill/>
            <a:miter lim="800000"/>
            <a:headEnd/>
            <a:tailEnd/>
          </a:ln>
          <a:effectLst/>
        </p:spPr>
        <p:txBody>
          <a:bodyPr>
            <a:spAutoFit/>
          </a:bodyPr>
          <a:lstStyle/>
          <a:p>
            <a:pPr>
              <a:defRPr/>
            </a:pPr>
            <a:r>
              <a:rPr kumimoji="0" lang="zh-CN" altLang="en-US" sz="2000">
                <a:solidFill>
                  <a:srgbClr val="0066FF"/>
                </a:solidFill>
                <a:effectLst>
                  <a:outerShdw blurRad="38100" dist="38100" dir="2700000" algn="tl">
                    <a:srgbClr val="C0C0C0"/>
                  </a:outerShdw>
                </a:effectLst>
                <a:latin typeface="Verdana" pitchFamily="34" charset="0"/>
              </a:rPr>
              <a:t>能控的充要条件是：</a:t>
            </a:r>
          </a:p>
        </p:txBody>
      </p:sp>
      <p:sp>
        <p:nvSpPr>
          <p:cNvPr id="189449" name="Text Box 9"/>
          <p:cNvSpPr txBox="1">
            <a:spLocks noChangeArrowheads="1"/>
          </p:cNvSpPr>
          <p:nvPr/>
        </p:nvSpPr>
        <p:spPr bwMode="auto">
          <a:xfrm>
            <a:off x="958850" y="5768975"/>
            <a:ext cx="7632700" cy="396875"/>
          </a:xfrm>
          <a:prstGeom prst="rect">
            <a:avLst/>
          </a:prstGeom>
          <a:noFill/>
          <a:ln w="9525">
            <a:noFill/>
            <a:miter lim="800000"/>
            <a:headEnd/>
            <a:tailEnd/>
          </a:ln>
          <a:effectLst/>
        </p:spPr>
        <p:txBody>
          <a:bodyPr>
            <a:spAutoFit/>
          </a:bodyPr>
          <a:lstStyle/>
          <a:p>
            <a:pPr>
              <a:defRPr/>
            </a:pPr>
            <a:r>
              <a:rPr kumimoji="0" lang="zh-CN" altLang="en-US" sz="2000">
                <a:solidFill>
                  <a:srgbClr val="CC3300"/>
                </a:solidFill>
                <a:effectLst>
                  <a:outerShdw blurRad="38100" dist="38100" dir="2700000" algn="tl">
                    <a:srgbClr val="C0C0C0"/>
                  </a:outerShdw>
                </a:effectLst>
                <a:latin typeface="Verdana" pitchFamily="34" charset="0"/>
              </a:rPr>
              <a:t>一个可控的连续系统，当其离散化后并不一定能保持其可控性。</a:t>
            </a:r>
          </a:p>
        </p:txBody>
      </p:sp>
    </p:spTree>
  </p:cSld>
  <p:clrMapOvr>
    <a:masterClrMapping/>
  </p:clrMapOvr>
  <p:transition>
    <p:comb dir="vert"/>
  </p:transition>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70697" name="Text Box 41"/>
          <p:cNvSpPr txBox="1">
            <a:spLocks noChangeArrowheads="1"/>
          </p:cNvSpPr>
          <p:nvPr/>
        </p:nvSpPr>
        <p:spPr bwMode="auto">
          <a:xfrm>
            <a:off x="971550" y="1863725"/>
            <a:ext cx="3960813" cy="457200"/>
          </a:xfrm>
          <a:prstGeom prst="rect">
            <a:avLst/>
          </a:prstGeom>
          <a:noFill/>
          <a:ln w="9525">
            <a:noFill/>
            <a:miter lim="800000"/>
            <a:headEnd/>
            <a:tailEnd/>
          </a:ln>
          <a:effectLst/>
        </p:spPr>
        <p:txBody>
          <a:bodyPr>
            <a:spAutoFit/>
          </a:bodyPr>
          <a:lstStyle/>
          <a:p>
            <a:pPr>
              <a:defRPr/>
            </a:pPr>
            <a:r>
              <a:rPr kumimoji="0" lang="zh-CN" altLang="en-US">
                <a:solidFill>
                  <a:srgbClr val="0066FF"/>
                </a:solidFill>
                <a:effectLst>
                  <a:outerShdw blurRad="38100" dist="38100" dir="2700000" algn="tl">
                    <a:srgbClr val="C0C0C0"/>
                  </a:outerShdw>
                </a:effectLst>
                <a:latin typeface="Verdana" pitchFamily="34" charset="0"/>
              </a:rPr>
              <a:t>能控标准型：</a:t>
            </a:r>
          </a:p>
        </p:txBody>
      </p:sp>
      <p:sp>
        <p:nvSpPr>
          <p:cNvPr id="70698" name="Text Box 42"/>
          <p:cNvSpPr txBox="1">
            <a:spLocks noChangeArrowheads="1"/>
          </p:cNvSpPr>
          <p:nvPr/>
        </p:nvSpPr>
        <p:spPr bwMode="auto">
          <a:xfrm>
            <a:off x="1042988" y="2492375"/>
            <a:ext cx="3600450" cy="396875"/>
          </a:xfrm>
          <a:prstGeom prst="rect">
            <a:avLst/>
          </a:prstGeom>
          <a:noFill/>
          <a:ln w="9525">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latin typeface="Verdana" pitchFamily="34" charset="0"/>
              </a:rPr>
              <a:t>对于系统空间模型：</a:t>
            </a:r>
          </a:p>
        </p:txBody>
      </p:sp>
      <p:sp>
        <p:nvSpPr>
          <p:cNvPr id="70699" name="Rectangle 43"/>
          <p:cNvSpPr>
            <a:spLocks noChangeArrowheads="1"/>
          </p:cNvSpPr>
          <p:nvPr/>
        </p:nvSpPr>
        <p:spPr bwMode="auto">
          <a:xfrm>
            <a:off x="0" y="3200400"/>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1986" name="Object 44"/>
          <p:cNvGraphicFramePr>
            <a:graphicFrameLocks noChangeAspect="1"/>
          </p:cNvGraphicFramePr>
          <p:nvPr/>
        </p:nvGraphicFramePr>
        <p:xfrm>
          <a:off x="3779838" y="2205038"/>
          <a:ext cx="3311525" cy="939800"/>
        </p:xfrm>
        <a:graphic>
          <a:graphicData uri="http://schemas.openxmlformats.org/presentationml/2006/ole">
            <mc:AlternateContent xmlns:mc="http://schemas.openxmlformats.org/markup-compatibility/2006">
              <mc:Choice xmlns:v="urn:schemas-microsoft-com:vml" Requires="v">
                <p:oleObj spid="_x0000_s42004" name="Equation" r:id="rId4" imgW="1612900" imgH="457200" progId="Equation.DSMT4">
                  <p:embed/>
                </p:oleObj>
              </mc:Choice>
              <mc:Fallback>
                <p:oleObj name="Equation" r:id="rId4" imgW="1612900" imgH="4572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2205038"/>
                        <a:ext cx="331152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701" name="Text Box 45"/>
          <p:cNvSpPr txBox="1">
            <a:spLocks noChangeArrowheads="1"/>
          </p:cNvSpPr>
          <p:nvPr/>
        </p:nvSpPr>
        <p:spPr bwMode="auto">
          <a:xfrm>
            <a:off x="1095375" y="3722688"/>
            <a:ext cx="4052888"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系统的特征多项式为：</a:t>
            </a:r>
          </a:p>
        </p:txBody>
      </p:sp>
      <p:sp>
        <p:nvSpPr>
          <p:cNvPr id="70702" name="Rectangle 46"/>
          <p:cNvSpPr>
            <a:spLocks noChangeArrowheads="1"/>
          </p:cNvSpPr>
          <p:nvPr/>
        </p:nvSpPr>
        <p:spPr bwMode="auto">
          <a:xfrm>
            <a:off x="0" y="33099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1987" name="Object 47"/>
          <p:cNvGraphicFramePr>
            <a:graphicFrameLocks noChangeAspect="1"/>
          </p:cNvGraphicFramePr>
          <p:nvPr/>
        </p:nvGraphicFramePr>
        <p:xfrm>
          <a:off x="1187450" y="4292600"/>
          <a:ext cx="6769100" cy="561975"/>
        </p:xfrm>
        <a:graphic>
          <a:graphicData uri="http://schemas.openxmlformats.org/presentationml/2006/ole">
            <mc:AlternateContent xmlns:mc="http://schemas.openxmlformats.org/markup-compatibility/2006">
              <mc:Choice xmlns:v="urn:schemas-microsoft-com:vml" Requires="v">
                <p:oleObj spid="_x0000_s42005" name="Equation" r:id="rId6" imgW="2870200" imgH="241300" progId="Equation.DSMT4">
                  <p:embed/>
                </p:oleObj>
              </mc:Choice>
              <mc:Fallback>
                <p:oleObj name="Equation" r:id="rId6" imgW="2870200" imgH="2413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292600"/>
                        <a:ext cx="67691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dir="vert"/>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71738" name="Text Box 58"/>
          <p:cNvSpPr txBox="1">
            <a:spLocks noChangeArrowheads="1"/>
          </p:cNvSpPr>
          <p:nvPr/>
        </p:nvSpPr>
        <p:spPr bwMode="auto">
          <a:xfrm>
            <a:off x="900113" y="1412875"/>
            <a:ext cx="7148512" cy="457200"/>
          </a:xfrm>
          <a:prstGeom prst="rect">
            <a:avLst/>
          </a:prstGeom>
          <a:noFill/>
          <a:ln w="9525" algn="ctr">
            <a:noFill/>
            <a:miter lim="800000"/>
            <a:headEnd/>
            <a:tailEnd/>
          </a:ln>
          <a:effectLst/>
        </p:spPr>
        <p:txBody>
          <a:bodyPr>
            <a:spAutoFit/>
          </a:bodyPr>
          <a:lstStyle/>
          <a:p>
            <a:pPr>
              <a:defRPr/>
            </a:pPr>
            <a:r>
              <a:rPr kumimoji="0" lang="zh-CN" altLang="en-US">
                <a:solidFill>
                  <a:schemeClr val="accent2"/>
                </a:solidFill>
                <a:effectLst>
                  <a:outerShdw blurRad="38100" dist="38100" dir="2700000" algn="tl">
                    <a:srgbClr val="C0C0C0"/>
                  </a:outerShdw>
                </a:effectLst>
              </a:rPr>
              <a:t>若系统能控，经过非奇异变换，则能控标准型为：</a:t>
            </a:r>
          </a:p>
        </p:txBody>
      </p:sp>
      <p:sp>
        <p:nvSpPr>
          <p:cNvPr id="71739" name="Rectangle 59"/>
          <p:cNvSpPr>
            <a:spLocks noChangeArrowheads="1"/>
          </p:cNvSpPr>
          <p:nvPr/>
        </p:nvSpPr>
        <p:spPr bwMode="auto">
          <a:xfrm>
            <a:off x="20638" y="2606675"/>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3010" name="Object 60"/>
          <p:cNvGraphicFramePr>
            <a:graphicFrameLocks noChangeAspect="1"/>
          </p:cNvGraphicFramePr>
          <p:nvPr/>
        </p:nvGraphicFramePr>
        <p:xfrm>
          <a:off x="2289175" y="1865313"/>
          <a:ext cx="3743325" cy="1239837"/>
        </p:xfrm>
        <a:graphic>
          <a:graphicData uri="http://schemas.openxmlformats.org/presentationml/2006/ole">
            <mc:AlternateContent xmlns:mc="http://schemas.openxmlformats.org/markup-compatibility/2006">
              <mc:Choice xmlns:v="urn:schemas-microsoft-com:vml" Requires="v">
                <p:oleObj spid="_x0000_s43028" name="Equation" r:id="rId4" imgW="1612900" imgH="533400" progId="Equation.DSMT4">
                  <p:embed/>
                </p:oleObj>
              </mc:Choice>
              <mc:Fallback>
                <p:oleObj name="Equation" r:id="rId4" imgW="1612900" imgH="5334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9175" y="1865313"/>
                        <a:ext cx="3743325" cy="1239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1" name="Rectangle 61"/>
          <p:cNvSpPr>
            <a:spLocks noChangeArrowheads="1"/>
          </p:cNvSpPr>
          <p:nvPr/>
        </p:nvSpPr>
        <p:spPr bwMode="auto">
          <a:xfrm>
            <a:off x="20638" y="2278063"/>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3011" name="Object 62"/>
          <p:cNvGraphicFramePr>
            <a:graphicFrameLocks noChangeAspect="1"/>
          </p:cNvGraphicFramePr>
          <p:nvPr/>
        </p:nvGraphicFramePr>
        <p:xfrm>
          <a:off x="847725" y="3233738"/>
          <a:ext cx="7632700" cy="2070100"/>
        </p:xfrm>
        <a:graphic>
          <a:graphicData uri="http://schemas.openxmlformats.org/presentationml/2006/ole">
            <mc:AlternateContent xmlns:mc="http://schemas.openxmlformats.org/markup-compatibility/2006">
              <mc:Choice xmlns:v="urn:schemas-microsoft-com:vml" Requires="v">
                <p:oleObj spid="_x0000_s43029" name="Equation" r:id="rId6" imgW="4394200" imgH="1193800" progId="Equation.DSMT4">
                  <p:embed/>
                </p:oleObj>
              </mc:Choice>
              <mc:Fallback>
                <p:oleObj name="Equation" r:id="rId6" imgW="4394200" imgH="11938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7725" y="3233738"/>
                        <a:ext cx="7632700" cy="207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dir="vert"/>
  </p:transition>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72715" name="Rectangle 11"/>
          <p:cNvSpPr>
            <a:spLocks noChangeArrowheads="1"/>
          </p:cNvSpPr>
          <p:nvPr/>
        </p:nvSpPr>
        <p:spPr bwMode="auto">
          <a:xfrm>
            <a:off x="0" y="2457450"/>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4034" name="Object 12"/>
          <p:cNvGraphicFramePr>
            <a:graphicFrameLocks noChangeAspect="1"/>
          </p:cNvGraphicFramePr>
          <p:nvPr/>
        </p:nvGraphicFramePr>
        <p:xfrm>
          <a:off x="2843213" y="1633538"/>
          <a:ext cx="1670050" cy="1944687"/>
        </p:xfrm>
        <a:graphic>
          <a:graphicData uri="http://schemas.openxmlformats.org/presentationml/2006/ole">
            <mc:AlternateContent xmlns:mc="http://schemas.openxmlformats.org/markup-compatibility/2006">
              <mc:Choice xmlns:v="urn:schemas-microsoft-com:vml" Requires="v">
                <p:oleObj spid="_x0000_s44052" name="Equation" r:id="rId4" imgW="812447" imgH="939392" progId="Equation.DSMT4">
                  <p:embed/>
                </p:oleObj>
              </mc:Choice>
              <mc:Fallback>
                <p:oleObj name="Equation" r:id="rId4" imgW="812447" imgH="939392"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1633538"/>
                        <a:ext cx="1670050" cy="194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7" name="Rectangle 13"/>
          <p:cNvSpPr>
            <a:spLocks noChangeArrowheads="1"/>
          </p:cNvSpPr>
          <p:nvPr/>
        </p:nvSpPr>
        <p:spPr bwMode="auto">
          <a:xfrm>
            <a:off x="0" y="2781300"/>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4035" name="Object 14"/>
          <p:cNvGraphicFramePr>
            <a:graphicFrameLocks noChangeAspect="1"/>
          </p:cNvGraphicFramePr>
          <p:nvPr/>
        </p:nvGraphicFramePr>
        <p:xfrm>
          <a:off x="1619250" y="3937000"/>
          <a:ext cx="6586538" cy="730250"/>
        </p:xfrm>
        <a:graphic>
          <a:graphicData uri="http://schemas.openxmlformats.org/presentationml/2006/ole">
            <mc:AlternateContent xmlns:mc="http://schemas.openxmlformats.org/markup-compatibility/2006">
              <mc:Choice xmlns:v="urn:schemas-microsoft-com:vml" Requires="v">
                <p:oleObj spid="_x0000_s44053" name="Equation" r:id="rId6" imgW="2667000" imgH="292100" progId="Equation.DSMT4">
                  <p:embed/>
                </p:oleObj>
              </mc:Choice>
              <mc:Fallback>
                <p:oleObj name="Equation" r:id="rId6" imgW="2667000" imgH="2921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3937000"/>
                        <a:ext cx="6586538"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298" name="Text Box 34"/>
          <p:cNvSpPr txBox="1">
            <a:spLocks noChangeArrowheads="1"/>
          </p:cNvSpPr>
          <p:nvPr/>
        </p:nvSpPr>
        <p:spPr bwMode="auto">
          <a:xfrm>
            <a:off x="879475" y="1022350"/>
            <a:ext cx="6861175" cy="519113"/>
          </a:xfrm>
          <a:prstGeom prst="rect">
            <a:avLst/>
          </a:prstGeom>
          <a:noFill/>
          <a:ln w="9525" algn="ctr">
            <a:noFill/>
            <a:miter lim="800000"/>
            <a:headEnd/>
            <a:tailEnd/>
          </a:ln>
          <a:effectLst/>
        </p:spPr>
        <p:txBody>
          <a:bodyPr>
            <a:spAutoFit/>
          </a:bodyPr>
          <a:lstStyle/>
          <a:p>
            <a:pPr>
              <a:defRPr/>
            </a:pPr>
            <a:r>
              <a:rPr kumimoji="0" lang="en-US" altLang="zh-CN" sz="2800">
                <a:solidFill>
                  <a:srgbClr val="FF0000"/>
                </a:solidFill>
                <a:effectLst>
                  <a:outerShdw blurRad="38100" dist="38100" dir="2700000" algn="tl">
                    <a:srgbClr val="C0C0C0"/>
                  </a:outerShdw>
                </a:effectLst>
              </a:rPr>
              <a:t>2</a:t>
            </a:r>
            <a:r>
              <a:rPr kumimoji="0" lang="zh-CN" altLang="en-US" sz="2800">
                <a:solidFill>
                  <a:srgbClr val="FF0000"/>
                </a:solidFill>
                <a:effectLst>
                  <a:outerShdw blurRad="38100" dist="38100" dir="2700000" algn="tl">
                    <a:srgbClr val="C0C0C0"/>
                  </a:outerShdw>
                </a:effectLst>
              </a:rPr>
              <a:t>、有关状态空间描述的基本定义</a:t>
            </a:r>
          </a:p>
        </p:txBody>
      </p:sp>
      <p:sp>
        <p:nvSpPr>
          <p:cNvPr id="11299" name="Text Box 35"/>
          <p:cNvSpPr txBox="1">
            <a:spLocks noChangeArrowheads="1"/>
          </p:cNvSpPr>
          <p:nvPr/>
        </p:nvSpPr>
        <p:spPr bwMode="auto">
          <a:xfrm>
            <a:off x="887413" y="1700213"/>
            <a:ext cx="7747000" cy="3548062"/>
          </a:xfrm>
          <a:prstGeom prst="rect">
            <a:avLst/>
          </a:prstGeom>
          <a:noFill/>
          <a:ln w="9525">
            <a:noFill/>
            <a:miter lim="800000"/>
            <a:headEnd/>
            <a:tailEnd/>
          </a:ln>
          <a:effectLst/>
        </p:spPr>
        <p:txBody>
          <a:bodyPr>
            <a:spAutoFit/>
          </a:bodyPr>
          <a:lstStyle/>
          <a:p>
            <a:pPr>
              <a:lnSpc>
                <a:spcPct val="135000"/>
              </a:lnSpc>
              <a:defRPr/>
            </a:pPr>
            <a:r>
              <a:rPr kumimoji="0" lang="zh-CN" altLang="en-US">
                <a:solidFill>
                  <a:srgbClr val="0066FF"/>
                </a:solidFill>
                <a:effectLst>
                  <a:outerShdw blurRad="38100" dist="38100" dir="2700000" algn="tl">
                    <a:srgbClr val="C0C0C0"/>
                  </a:outerShdw>
                </a:effectLst>
                <a:latin typeface="Verdana" pitchFamily="34" charset="0"/>
              </a:rPr>
              <a:t>（</a:t>
            </a:r>
            <a:r>
              <a:rPr kumimoji="0" lang="en-US" altLang="zh-CN">
                <a:solidFill>
                  <a:srgbClr val="0066FF"/>
                </a:solidFill>
                <a:effectLst>
                  <a:outerShdw blurRad="38100" dist="38100" dir="2700000" algn="tl">
                    <a:srgbClr val="C0C0C0"/>
                  </a:outerShdw>
                </a:effectLst>
                <a:latin typeface="Verdana" pitchFamily="34" charset="0"/>
              </a:rPr>
              <a:t>1</a:t>
            </a:r>
            <a:r>
              <a:rPr kumimoji="0" lang="zh-CN" altLang="en-US">
                <a:solidFill>
                  <a:srgbClr val="0066FF"/>
                </a:solidFill>
                <a:effectLst>
                  <a:outerShdw blurRad="38100" dist="38100" dir="2700000" algn="tl">
                    <a:srgbClr val="C0C0C0"/>
                  </a:outerShdw>
                </a:effectLst>
                <a:latin typeface="Verdana" pitchFamily="34" charset="0"/>
              </a:rPr>
              <a:t>）状态和状态变量</a:t>
            </a:r>
          </a:p>
          <a:p>
            <a:pPr>
              <a:lnSpc>
                <a:spcPct val="135000"/>
              </a:lnSpc>
              <a:defRPr/>
            </a:pPr>
            <a:r>
              <a:rPr kumimoji="0" lang="zh-CN" altLang="en-US">
                <a:effectLst>
                  <a:outerShdw blurRad="38100" dist="38100" dir="2700000" algn="tl">
                    <a:srgbClr val="C0C0C0"/>
                  </a:outerShdw>
                </a:effectLst>
                <a:latin typeface="Verdana" pitchFamily="34" charset="0"/>
              </a:rPr>
              <a:t>系统在时间域中的行为或运动信息的集合称为状态。</a:t>
            </a:r>
          </a:p>
          <a:p>
            <a:pPr>
              <a:lnSpc>
                <a:spcPct val="135000"/>
              </a:lnSpc>
              <a:defRPr/>
            </a:pPr>
            <a:r>
              <a:rPr kumimoji="0" lang="zh-CN" altLang="en-US">
                <a:effectLst>
                  <a:outerShdw blurRad="38100" dist="38100" dir="2700000" algn="tl">
                    <a:srgbClr val="C0C0C0"/>
                  </a:outerShdw>
                </a:effectLst>
                <a:latin typeface="Verdana" pitchFamily="34" charset="0"/>
              </a:rPr>
              <a:t>确定系统状态的一组独立（数目最小）的变量称为状态变量。</a:t>
            </a:r>
          </a:p>
          <a:p>
            <a:pPr>
              <a:lnSpc>
                <a:spcPct val="135000"/>
              </a:lnSpc>
              <a:defRPr/>
            </a:pPr>
            <a:r>
              <a:rPr kumimoji="0" lang="zh-CN" altLang="en-US">
                <a:solidFill>
                  <a:srgbClr val="0066FF"/>
                </a:solidFill>
                <a:effectLst>
                  <a:outerShdw blurRad="38100" dist="38100" dir="2700000" algn="tl">
                    <a:srgbClr val="C0C0C0"/>
                  </a:outerShdw>
                </a:effectLst>
                <a:latin typeface="Verdana" pitchFamily="34" charset="0"/>
              </a:rPr>
              <a:t>（</a:t>
            </a:r>
            <a:r>
              <a:rPr kumimoji="0" lang="en-US" altLang="zh-CN">
                <a:solidFill>
                  <a:srgbClr val="0066FF"/>
                </a:solidFill>
                <a:effectLst>
                  <a:outerShdw blurRad="38100" dist="38100" dir="2700000" algn="tl">
                    <a:srgbClr val="C0C0C0"/>
                  </a:outerShdw>
                </a:effectLst>
                <a:latin typeface="Verdana" pitchFamily="34" charset="0"/>
              </a:rPr>
              <a:t>2</a:t>
            </a:r>
            <a:r>
              <a:rPr kumimoji="0" lang="zh-CN" altLang="en-US">
                <a:solidFill>
                  <a:srgbClr val="0066FF"/>
                </a:solidFill>
                <a:effectLst>
                  <a:outerShdw blurRad="38100" dist="38100" dir="2700000" algn="tl">
                    <a:srgbClr val="C0C0C0"/>
                  </a:outerShdw>
                </a:effectLst>
                <a:latin typeface="Verdana" pitchFamily="34" charset="0"/>
              </a:rPr>
              <a:t>）状态向量</a:t>
            </a:r>
          </a:p>
          <a:p>
            <a:pPr>
              <a:lnSpc>
                <a:spcPct val="135000"/>
              </a:lnSpc>
              <a:defRPr/>
            </a:pPr>
            <a:r>
              <a:rPr kumimoji="0" lang="zh-CN" altLang="en-US">
                <a:effectLst>
                  <a:outerShdw blurRad="38100" dist="38100" dir="2700000" algn="tl">
                    <a:srgbClr val="C0C0C0"/>
                  </a:outerShdw>
                </a:effectLst>
                <a:latin typeface="Verdana" pitchFamily="34" charset="0"/>
              </a:rPr>
              <a:t>把描述系统状态的</a:t>
            </a:r>
            <a:r>
              <a:rPr kumimoji="0" lang="en-US" altLang="zh-CN">
                <a:effectLst>
                  <a:outerShdw blurRad="38100" dist="38100" dir="2700000" algn="tl">
                    <a:srgbClr val="C0C0C0"/>
                  </a:outerShdw>
                </a:effectLst>
                <a:latin typeface="Verdana" pitchFamily="34" charset="0"/>
              </a:rPr>
              <a:t>n</a:t>
            </a:r>
            <a:r>
              <a:rPr kumimoji="0" lang="zh-CN" altLang="en-US">
                <a:effectLst>
                  <a:outerShdw blurRad="38100" dist="38100" dir="2700000" algn="tl">
                    <a:srgbClr val="C0C0C0"/>
                  </a:outerShdw>
                </a:effectLst>
                <a:latin typeface="Verdana" pitchFamily="34" charset="0"/>
              </a:rPr>
              <a:t>个状态变量</a:t>
            </a:r>
            <a:r>
              <a:rPr kumimoji="0" lang="en-US" altLang="zh-CN">
                <a:effectLst>
                  <a:outerShdw blurRad="38100" dist="38100" dir="2700000" algn="tl">
                    <a:srgbClr val="C0C0C0"/>
                  </a:outerShdw>
                </a:effectLst>
                <a:latin typeface="Verdana" pitchFamily="34" charset="0"/>
              </a:rPr>
              <a:t>x</a:t>
            </a:r>
            <a:r>
              <a:rPr kumimoji="0" lang="en-US" altLang="zh-CN" baseline="-25000">
                <a:effectLst>
                  <a:outerShdw blurRad="38100" dist="38100" dir="2700000" algn="tl">
                    <a:srgbClr val="C0C0C0"/>
                  </a:outerShdw>
                </a:effectLst>
                <a:latin typeface="Verdana" pitchFamily="34" charset="0"/>
              </a:rPr>
              <a:t>1</a:t>
            </a:r>
            <a:r>
              <a:rPr kumimoji="0" lang="en-US" altLang="zh-CN">
                <a:effectLst>
                  <a:outerShdw blurRad="38100" dist="38100" dir="2700000" algn="tl">
                    <a:srgbClr val="C0C0C0"/>
                  </a:outerShdw>
                </a:effectLst>
                <a:latin typeface="Verdana" pitchFamily="34" charset="0"/>
              </a:rPr>
              <a:t>(t),x</a:t>
            </a:r>
            <a:r>
              <a:rPr kumimoji="0" lang="en-US" altLang="zh-CN" baseline="-25000">
                <a:effectLst>
                  <a:outerShdw blurRad="38100" dist="38100" dir="2700000" algn="tl">
                    <a:srgbClr val="C0C0C0"/>
                  </a:outerShdw>
                </a:effectLst>
                <a:latin typeface="Verdana" pitchFamily="34" charset="0"/>
              </a:rPr>
              <a:t>2</a:t>
            </a:r>
            <a:r>
              <a:rPr kumimoji="0" lang="en-US" altLang="zh-CN">
                <a:effectLst>
                  <a:outerShdw blurRad="38100" dist="38100" dir="2700000" algn="tl">
                    <a:srgbClr val="C0C0C0"/>
                  </a:outerShdw>
                </a:effectLst>
                <a:latin typeface="Verdana" pitchFamily="34" charset="0"/>
              </a:rPr>
              <a:t>(t),</a:t>
            </a:r>
            <a:r>
              <a:rPr kumimoji="0" lang="en-US" altLang="zh-CN">
                <a:effectLst>
                  <a:outerShdw blurRad="38100" dist="38100" dir="2700000" algn="tl">
                    <a:srgbClr val="C0C0C0"/>
                  </a:outerShdw>
                </a:effectLst>
                <a:latin typeface="Arial"/>
              </a:rPr>
              <a:t>…</a:t>
            </a:r>
            <a:r>
              <a:rPr kumimoji="0" lang="en-US" altLang="zh-CN">
                <a:effectLst>
                  <a:outerShdw blurRad="38100" dist="38100" dir="2700000" algn="tl">
                    <a:srgbClr val="C0C0C0"/>
                  </a:outerShdw>
                </a:effectLst>
                <a:latin typeface="Verdana" pitchFamily="34" charset="0"/>
              </a:rPr>
              <a:t>x</a:t>
            </a:r>
            <a:r>
              <a:rPr kumimoji="0" lang="en-US" altLang="zh-CN" baseline="-25000">
                <a:effectLst>
                  <a:outerShdw blurRad="38100" dist="38100" dir="2700000" algn="tl">
                    <a:srgbClr val="C0C0C0"/>
                  </a:outerShdw>
                </a:effectLst>
                <a:latin typeface="Verdana" pitchFamily="34" charset="0"/>
              </a:rPr>
              <a:t>n</a:t>
            </a:r>
            <a:r>
              <a:rPr kumimoji="0" lang="en-US" altLang="zh-CN">
                <a:effectLst>
                  <a:outerShdw blurRad="38100" dist="38100" dir="2700000" algn="tl">
                    <a:srgbClr val="C0C0C0"/>
                  </a:outerShdw>
                </a:effectLst>
                <a:latin typeface="Verdana" pitchFamily="34" charset="0"/>
              </a:rPr>
              <a:t>(t)</a:t>
            </a:r>
            <a:r>
              <a:rPr kumimoji="0" lang="zh-CN" altLang="en-US">
                <a:effectLst>
                  <a:outerShdw blurRad="38100" dist="38100" dir="2700000" algn="tl">
                    <a:srgbClr val="C0C0C0"/>
                  </a:outerShdw>
                </a:effectLst>
                <a:latin typeface="Verdana" pitchFamily="34" charset="0"/>
              </a:rPr>
              <a:t>看作向量</a:t>
            </a:r>
            <a:r>
              <a:rPr kumimoji="0" lang="en-US" altLang="zh-CN">
                <a:effectLst>
                  <a:outerShdw blurRad="38100" dist="38100" dir="2700000" algn="tl">
                    <a:srgbClr val="C0C0C0"/>
                  </a:outerShdw>
                </a:effectLst>
                <a:latin typeface="Verdana" pitchFamily="34" charset="0"/>
              </a:rPr>
              <a:t>x(t) </a:t>
            </a:r>
            <a:r>
              <a:rPr kumimoji="0" lang="zh-CN" altLang="en-US">
                <a:effectLst>
                  <a:outerShdw blurRad="38100" dist="38100" dir="2700000" algn="tl">
                    <a:srgbClr val="C0C0C0"/>
                  </a:outerShdw>
                </a:effectLst>
                <a:latin typeface="Verdana" pitchFamily="34" charset="0"/>
              </a:rPr>
              <a:t>的分量，即</a:t>
            </a:r>
          </a:p>
        </p:txBody>
      </p:sp>
      <p:graphicFrame>
        <p:nvGraphicFramePr>
          <p:cNvPr id="1026" name="Object 36"/>
          <p:cNvGraphicFramePr>
            <a:graphicFrameLocks noChangeAspect="1"/>
          </p:cNvGraphicFramePr>
          <p:nvPr/>
        </p:nvGraphicFramePr>
        <p:xfrm>
          <a:off x="4606925" y="4802188"/>
          <a:ext cx="3929063" cy="550862"/>
        </p:xfrm>
        <a:graphic>
          <a:graphicData uri="http://schemas.openxmlformats.org/presentationml/2006/ole">
            <mc:AlternateContent xmlns:mc="http://schemas.openxmlformats.org/markup-compatibility/2006">
              <mc:Choice xmlns:v="urn:schemas-microsoft-com:vml" Requires="v">
                <p:oleObj spid="_x0000_s1035" name="Equation" r:id="rId4" imgW="1688367" imgH="241195" progId="Equation.DSMT4">
                  <p:embed/>
                </p:oleObj>
              </mc:Choice>
              <mc:Fallback>
                <p:oleObj name="Equation" r:id="rId4" imgW="1688367" imgH="241195"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6925" y="4802188"/>
                        <a:ext cx="3929063"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01" name="Text Box 37"/>
          <p:cNvSpPr txBox="1">
            <a:spLocks noChangeArrowheads="1"/>
          </p:cNvSpPr>
          <p:nvPr/>
        </p:nvSpPr>
        <p:spPr bwMode="auto">
          <a:xfrm>
            <a:off x="927100" y="5346700"/>
            <a:ext cx="5586413"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则向量</a:t>
            </a:r>
            <a:r>
              <a:rPr kumimoji="0" lang="en-US" altLang="zh-CN">
                <a:effectLst>
                  <a:outerShdw blurRad="38100" dist="38100" dir="2700000" algn="tl">
                    <a:srgbClr val="C0C0C0"/>
                  </a:outerShdw>
                </a:effectLst>
                <a:latin typeface="Verdana" pitchFamily="34" charset="0"/>
              </a:rPr>
              <a:t>x(t)</a:t>
            </a:r>
            <a:r>
              <a:rPr kumimoji="0" lang="zh-CN" altLang="en-US">
                <a:effectLst>
                  <a:outerShdw blurRad="38100" dist="38100" dir="2700000" algn="tl">
                    <a:srgbClr val="C0C0C0"/>
                  </a:outerShdw>
                </a:effectLst>
                <a:latin typeface="Verdana" pitchFamily="34" charset="0"/>
              </a:rPr>
              <a:t>称为</a:t>
            </a:r>
            <a:r>
              <a:rPr kumimoji="0" lang="en-US" altLang="zh-CN">
                <a:effectLst>
                  <a:outerShdw blurRad="38100" dist="38100" dir="2700000" algn="tl">
                    <a:srgbClr val="C0C0C0"/>
                  </a:outerShdw>
                </a:effectLst>
                <a:latin typeface="Verdana" pitchFamily="34" charset="0"/>
              </a:rPr>
              <a:t>n</a:t>
            </a:r>
            <a:r>
              <a:rPr kumimoji="0" lang="zh-CN" altLang="en-US">
                <a:effectLst>
                  <a:outerShdw blurRad="38100" dist="38100" dir="2700000" algn="tl">
                    <a:srgbClr val="C0C0C0"/>
                  </a:outerShdw>
                </a:effectLst>
                <a:latin typeface="Verdana" pitchFamily="34" charset="0"/>
              </a:rPr>
              <a:t>维状态向量。</a:t>
            </a:r>
          </a:p>
        </p:txBody>
      </p:sp>
    </p:spTree>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73790" name="Text Box 62"/>
          <p:cNvSpPr txBox="1">
            <a:spLocks noChangeArrowheads="1"/>
          </p:cNvSpPr>
          <p:nvPr/>
        </p:nvSpPr>
        <p:spPr bwMode="auto">
          <a:xfrm>
            <a:off x="900113" y="1484313"/>
            <a:ext cx="7140575" cy="457200"/>
          </a:xfrm>
          <a:prstGeom prst="rect">
            <a:avLst/>
          </a:prstGeom>
          <a:noFill/>
          <a:ln w="9525">
            <a:noFill/>
            <a:miter lim="800000"/>
            <a:headEnd/>
            <a:tailEnd/>
          </a:ln>
          <a:effectLst/>
        </p:spPr>
        <p:txBody>
          <a:bodyPr>
            <a:spAutoFit/>
          </a:bodyPr>
          <a:lstStyle/>
          <a:p>
            <a:pPr>
              <a:defRPr/>
            </a:pPr>
            <a:r>
              <a:rPr kumimoji="0" lang="zh-CN" altLang="en-US">
                <a:solidFill>
                  <a:srgbClr val="0066FF"/>
                </a:solidFill>
                <a:effectLst>
                  <a:outerShdw blurRad="38100" dist="38100" dir="2700000" algn="tl">
                    <a:srgbClr val="C0C0C0"/>
                  </a:outerShdw>
                </a:effectLst>
                <a:latin typeface="Verdana" pitchFamily="34" charset="0"/>
              </a:rPr>
              <a:t>例</a:t>
            </a:r>
            <a:r>
              <a:rPr kumimoji="0" lang="en-US" altLang="zh-CN">
                <a:solidFill>
                  <a:srgbClr val="0066FF"/>
                </a:solidFill>
                <a:effectLst>
                  <a:outerShdw blurRad="38100" dist="38100" dir="2700000" algn="tl">
                    <a:srgbClr val="C0C0C0"/>
                  </a:outerShdw>
                </a:effectLst>
                <a:latin typeface="Verdana" pitchFamily="34" charset="0"/>
              </a:rPr>
              <a:t>6.4</a:t>
            </a:r>
            <a:r>
              <a:rPr kumimoji="0" lang="en-US" altLang="zh-CN">
                <a:effectLst>
                  <a:outerShdw blurRad="38100" dist="38100" dir="2700000" algn="tl">
                    <a:srgbClr val="C0C0C0"/>
                  </a:outerShdw>
                </a:effectLst>
                <a:latin typeface="Verdana" pitchFamily="34" charset="0"/>
              </a:rPr>
              <a:t> </a:t>
            </a:r>
            <a:r>
              <a:rPr kumimoji="0" lang="zh-CN" altLang="en-US">
                <a:effectLst>
                  <a:outerShdw blurRad="38100" dist="38100" dir="2700000" algn="tl">
                    <a:srgbClr val="C0C0C0"/>
                  </a:outerShdw>
                </a:effectLst>
                <a:latin typeface="Verdana" pitchFamily="34" charset="0"/>
              </a:rPr>
              <a:t>设线性离散系统的状态方程为</a:t>
            </a:r>
          </a:p>
        </p:txBody>
      </p:sp>
      <p:sp>
        <p:nvSpPr>
          <p:cNvPr id="73791" name="Rectangle 63"/>
          <p:cNvSpPr>
            <a:spLocks noChangeArrowheads="1"/>
          </p:cNvSpPr>
          <p:nvPr/>
        </p:nvSpPr>
        <p:spPr bwMode="auto">
          <a:xfrm>
            <a:off x="0" y="289718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5058" name="Object 64"/>
          <p:cNvGraphicFramePr>
            <a:graphicFrameLocks noChangeAspect="1"/>
          </p:cNvGraphicFramePr>
          <p:nvPr/>
        </p:nvGraphicFramePr>
        <p:xfrm>
          <a:off x="1908175" y="2060575"/>
          <a:ext cx="5616575" cy="885825"/>
        </p:xfrm>
        <a:graphic>
          <a:graphicData uri="http://schemas.openxmlformats.org/presentationml/2006/ole">
            <mc:AlternateContent xmlns:mc="http://schemas.openxmlformats.org/markup-compatibility/2006">
              <mc:Choice xmlns:v="urn:schemas-microsoft-com:vml" Requires="v">
                <p:oleObj spid="_x0000_s45076" name="Equation" r:id="rId4" imgW="3073400" imgH="482600" progId="Equation.DSMT4">
                  <p:embed/>
                </p:oleObj>
              </mc:Choice>
              <mc:Fallback>
                <p:oleObj name="Equation" r:id="rId4" imgW="3073400" imgH="4826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060575"/>
                        <a:ext cx="561657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93" name="Text Box 65"/>
          <p:cNvSpPr txBox="1">
            <a:spLocks noChangeArrowheads="1"/>
          </p:cNvSpPr>
          <p:nvPr/>
        </p:nvSpPr>
        <p:spPr bwMode="auto">
          <a:xfrm>
            <a:off x="1763713" y="3140075"/>
            <a:ext cx="4608512"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判断系统的可控性。</a:t>
            </a:r>
          </a:p>
        </p:txBody>
      </p:sp>
      <p:sp>
        <p:nvSpPr>
          <p:cNvPr id="73794" name="Text Box 66"/>
          <p:cNvSpPr txBox="1">
            <a:spLocks noChangeArrowheads="1"/>
          </p:cNvSpPr>
          <p:nvPr/>
        </p:nvSpPr>
        <p:spPr bwMode="auto">
          <a:xfrm>
            <a:off x="1116013" y="3932238"/>
            <a:ext cx="1524000" cy="457200"/>
          </a:xfrm>
          <a:prstGeom prst="rect">
            <a:avLst/>
          </a:prstGeom>
          <a:noFill/>
          <a:ln w="9525">
            <a:noFill/>
            <a:miter lim="800000"/>
            <a:headEnd/>
            <a:tailEnd/>
          </a:ln>
          <a:effectLst/>
        </p:spPr>
        <p:txBody>
          <a:bodyPr>
            <a:spAutoFit/>
          </a:bodyPr>
          <a:lstStyle/>
          <a:p>
            <a:pPr>
              <a:defRPr/>
            </a:pPr>
            <a:r>
              <a:rPr kumimoji="0" lang="zh-CN" altLang="en-US">
                <a:solidFill>
                  <a:srgbClr val="0066FF"/>
                </a:solidFill>
                <a:effectLst>
                  <a:outerShdw blurRad="38100" dist="38100" dir="2700000" algn="tl">
                    <a:srgbClr val="C0C0C0"/>
                  </a:outerShdw>
                </a:effectLst>
                <a:latin typeface="Verdana" pitchFamily="34" charset="0"/>
              </a:rPr>
              <a:t>解：</a:t>
            </a:r>
          </a:p>
        </p:txBody>
      </p:sp>
      <p:sp>
        <p:nvSpPr>
          <p:cNvPr id="73795" name="Rectangle 67"/>
          <p:cNvSpPr>
            <a:spLocks noChangeArrowheads="1"/>
          </p:cNvSpPr>
          <p:nvPr/>
        </p:nvSpPr>
        <p:spPr bwMode="auto">
          <a:xfrm>
            <a:off x="0" y="2911475"/>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5059" name="Object 68"/>
          <p:cNvGraphicFramePr>
            <a:graphicFrameLocks noChangeAspect="1"/>
          </p:cNvGraphicFramePr>
          <p:nvPr/>
        </p:nvGraphicFramePr>
        <p:xfrm>
          <a:off x="2051050" y="3932238"/>
          <a:ext cx="5616575" cy="1074737"/>
        </p:xfrm>
        <a:graphic>
          <a:graphicData uri="http://schemas.openxmlformats.org/presentationml/2006/ole">
            <mc:AlternateContent xmlns:mc="http://schemas.openxmlformats.org/markup-compatibility/2006">
              <mc:Choice xmlns:v="urn:schemas-microsoft-com:vml" Requires="v">
                <p:oleObj spid="_x0000_s45077" name="Equation" r:id="rId6" imgW="2387600" imgH="457200" progId="Equation.DSMT4">
                  <p:embed/>
                </p:oleObj>
              </mc:Choice>
              <mc:Fallback>
                <p:oleObj name="Equation" r:id="rId6" imgW="2387600" imgH="4572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3932238"/>
                        <a:ext cx="5616575" cy="107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97" name="Text Box 69"/>
          <p:cNvSpPr txBox="1">
            <a:spLocks noChangeArrowheads="1"/>
          </p:cNvSpPr>
          <p:nvPr/>
        </p:nvSpPr>
        <p:spPr bwMode="auto">
          <a:xfrm>
            <a:off x="900113" y="260350"/>
            <a:ext cx="3743325" cy="641350"/>
          </a:xfrm>
          <a:prstGeom prst="rect">
            <a:avLst/>
          </a:prstGeom>
          <a:noFill/>
          <a:ln w="9525">
            <a:noFill/>
            <a:miter lim="800000"/>
            <a:headEnd/>
            <a:tailEnd/>
          </a:ln>
          <a:effectLst/>
        </p:spPr>
        <p:txBody>
          <a:bodyPr>
            <a:spAutoFit/>
          </a:bodyPr>
          <a:lstStyle/>
          <a:p>
            <a:pPr>
              <a:defRPr/>
            </a:pPr>
            <a:r>
              <a:rPr lang="zh-CN" altLang="en-US" sz="3600">
                <a:solidFill>
                  <a:srgbClr val="FF0000"/>
                </a:solidFill>
                <a:effectLst>
                  <a:outerShdw blurRad="38100" dist="38100" dir="2700000" algn="tl">
                    <a:srgbClr val="C0C0C0"/>
                  </a:outerShdw>
                </a:effectLst>
              </a:rPr>
              <a:t>例题讲解</a:t>
            </a:r>
          </a:p>
        </p:txBody>
      </p:sp>
    </p:spTree>
  </p:cSld>
  <p:clrMapOvr>
    <a:masterClrMapping/>
  </p:clrMapOvr>
  <p:transition>
    <p:checker dir="vert"/>
  </p:transition>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74778" name="Text Box 26"/>
          <p:cNvSpPr txBox="1">
            <a:spLocks noChangeArrowheads="1"/>
          </p:cNvSpPr>
          <p:nvPr/>
        </p:nvSpPr>
        <p:spPr bwMode="auto">
          <a:xfrm>
            <a:off x="1042988" y="3789363"/>
            <a:ext cx="4608512" cy="457200"/>
          </a:xfrm>
          <a:prstGeom prst="rect">
            <a:avLst/>
          </a:prstGeom>
          <a:noFill/>
          <a:ln w="9525">
            <a:noFill/>
            <a:miter lim="800000"/>
            <a:headEnd/>
            <a:tailEnd/>
          </a:ln>
          <a:effectLst/>
        </p:spPr>
        <p:txBody>
          <a:bodyPr>
            <a:spAutoFit/>
          </a:bodyPr>
          <a:lstStyle/>
          <a:p>
            <a:pPr>
              <a:defRPr/>
            </a:pPr>
            <a:r>
              <a:rPr kumimoji="0" lang="zh-CN" altLang="en-US">
                <a:solidFill>
                  <a:srgbClr val="0000FF"/>
                </a:solidFill>
                <a:effectLst>
                  <a:outerShdw blurRad="38100" dist="38100" dir="2700000" algn="tl">
                    <a:srgbClr val="C0C0C0"/>
                  </a:outerShdw>
                </a:effectLst>
                <a:latin typeface="Verdana" pitchFamily="34" charset="0"/>
              </a:rPr>
              <a:t>结论：系统可控。</a:t>
            </a:r>
          </a:p>
        </p:txBody>
      </p:sp>
      <p:sp>
        <p:nvSpPr>
          <p:cNvPr id="74779" name="Rectangle 27"/>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6082" name="Object 28"/>
          <p:cNvGraphicFramePr>
            <a:graphicFrameLocks noChangeAspect="1"/>
          </p:cNvGraphicFramePr>
          <p:nvPr/>
        </p:nvGraphicFramePr>
        <p:xfrm>
          <a:off x="1258888" y="2349500"/>
          <a:ext cx="6480175" cy="1127125"/>
        </p:xfrm>
        <a:graphic>
          <a:graphicData uri="http://schemas.openxmlformats.org/presentationml/2006/ole">
            <mc:AlternateContent xmlns:mc="http://schemas.openxmlformats.org/markup-compatibility/2006">
              <mc:Choice xmlns:v="urn:schemas-microsoft-com:vml" Requires="v">
                <p:oleObj spid="_x0000_s46091" name="Equation" r:id="rId4" imgW="2628900" imgH="457200" progId="Equation.DSMT4">
                  <p:embed/>
                </p:oleObj>
              </mc:Choice>
              <mc:Fallback>
                <p:oleObj name="Equation" r:id="rId4" imgW="2628900" imgH="457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349500"/>
                        <a:ext cx="6480175"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dir="vert"/>
  </p:transition>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75817" name="Text Box 41"/>
          <p:cNvSpPr txBox="1">
            <a:spLocks noChangeArrowheads="1"/>
          </p:cNvSpPr>
          <p:nvPr/>
        </p:nvSpPr>
        <p:spPr bwMode="auto">
          <a:xfrm>
            <a:off x="1541463" y="1795463"/>
            <a:ext cx="2151062" cy="457200"/>
          </a:xfrm>
          <a:prstGeom prst="rect">
            <a:avLst/>
          </a:prstGeom>
          <a:noFill/>
          <a:ln w="9525">
            <a:noFill/>
            <a:miter lim="800000"/>
            <a:headEnd/>
            <a:tailEnd/>
          </a:ln>
          <a:effectLst/>
        </p:spPr>
        <p:txBody>
          <a:bodyPr>
            <a:spAutoFit/>
          </a:bodyPr>
          <a:lstStyle/>
          <a:p>
            <a:pPr>
              <a:defRPr/>
            </a:pPr>
            <a:r>
              <a:rPr kumimoji="0" lang="zh-CN" altLang="en-US">
                <a:solidFill>
                  <a:srgbClr val="FF0000"/>
                </a:solidFill>
                <a:effectLst>
                  <a:outerShdw blurRad="38100" dist="38100" dir="2700000" algn="tl">
                    <a:srgbClr val="C0C0C0"/>
                  </a:outerShdw>
                </a:effectLst>
                <a:latin typeface="Verdana" pitchFamily="34" charset="0"/>
              </a:rPr>
              <a:t>练习题：</a:t>
            </a:r>
          </a:p>
        </p:txBody>
      </p:sp>
      <p:sp>
        <p:nvSpPr>
          <p:cNvPr id="75818" name="Text Box 42"/>
          <p:cNvSpPr txBox="1">
            <a:spLocks noChangeArrowheads="1"/>
          </p:cNvSpPr>
          <p:nvPr/>
        </p:nvSpPr>
        <p:spPr bwMode="auto">
          <a:xfrm>
            <a:off x="1724025" y="2474913"/>
            <a:ext cx="4414838"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已知系统离散状态方程为</a:t>
            </a:r>
          </a:p>
        </p:txBody>
      </p:sp>
      <p:graphicFrame>
        <p:nvGraphicFramePr>
          <p:cNvPr id="47106" name="Object 43"/>
          <p:cNvGraphicFramePr>
            <a:graphicFrameLocks noChangeAspect="1"/>
          </p:cNvGraphicFramePr>
          <p:nvPr/>
        </p:nvGraphicFramePr>
        <p:xfrm>
          <a:off x="2806700" y="3173413"/>
          <a:ext cx="3910013" cy="757237"/>
        </p:xfrm>
        <a:graphic>
          <a:graphicData uri="http://schemas.openxmlformats.org/presentationml/2006/ole">
            <mc:AlternateContent xmlns:mc="http://schemas.openxmlformats.org/markup-compatibility/2006">
              <mc:Choice xmlns:v="urn:schemas-microsoft-com:vml" Requires="v">
                <p:oleObj spid="_x0000_s47115" name="Equation" r:id="rId4" imgW="43443000" imgH="8416800" progId="Equation.DSMT4">
                  <p:embed/>
                </p:oleObj>
              </mc:Choice>
              <mc:Fallback>
                <p:oleObj name="Equation" r:id="rId4" imgW="43443000" imgH="84168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6700" y="3173413"/>
                        <a:ext cx="3910013"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820" name="Text Box 44"/>
          <p:cNvSpPr txBox="1">
            <a:spLocks noChangeArrowheads="1"/>
          </p:cNvSpPr>
          <p:nvPr/>
        </p:nvSpPr>
        <p:spPr bwMode="auto">
          <a:xfrm>
            <a:off x="1801813" y="4198938"/>
            <a:ext cx="3802062"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判断系统的可控性。</a:t>
            </a:r>
          </a:p>
        </p:txBody>
      </p:sp>
    </p:spTree>
  </p:cSld>
  <p:clrMapOvr>
    <a:masterClrMapping/>
  </p:clrMapOvr>
  <p:transition>
    <p:checker dir="vert"/>
  </p:transition>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76811" name="Text Box 11"/>
          <p:cNvSpPr txBox="1">
            <a:spLocks noChangeArrowheads="1"/>
          </p:cNvSpPr>
          <p:nvPr/>
        </p:nvSpPr>
        <p:spPr bwMode="auto">
          <a:xfrm>
            <a:off x="900113" y="1125538"/>
            <a:ext cx="7432675" cy="1006475"/>
          </a:xfrm>
          <a:prstGeom prst="rect">
            <a:avLst/>
          </a:prstGeom>
          <a:noFill/>
          <a:ln w="9525">
            <a:noFill/>
            <a:miter lim="800000"/>
            <a:headEnd/>
            <a:tailEnd/>
          </a:ln>
          <a:effectLst/>
        </p:spPr>
        <p:txBody>
          <a:bodyPr>
            <a:spAutoFit/>
          </a:bodyPr>
          <a:lstStyle/>
          <a:p>
            <a:pPr>
              <a:lnSpc>
                <a:spcPct val="125000"/>
              </a:lnSpc>
              <a:defRPr/>
            </a:pPr>
            <a:r>
              <a:rPr kumimoji="0" lang="en-US" altLang="zh-CN">
                <a:solidFill>
                  <a:srgbClr val="FF0000"/>
                </a:solidFill>
                <a:effectLst>
                  <a:outerShdw blurRad="38100" dist="38100" dir="2700000" algn="tl">
                    <a:srgbClr val="C0C0C0"/>
                  </a:outerShdw>
                </a:effectLst>
                <a:latin typeface="Verdana" pitchFamily="34" charset="0"/>
              </a:rPr>
              <a:t>2</a:t>
            </a:r>
            <a:r>
              <a:rPr kumimoji="0" lang="zh-CN" altLang="en-US">
                <a:solidFill>
                  <a:srgbClr val="FF0000"/>
                </a:solidFill>
                <a:effectLst>
                  <a:outerShdw blurRad="38100" dist="38100" dir="2700000" algn="tl">
                    <a:srgbClr val="C0C0C0"/>
                  </a:outerShdw>
                </a:effectLst>
                <a:latin typeface="Verdana" pitchFamily="34" charset="0"/>
              </a:rPr>
              <a:t>、离散控制系统的能观性：</a:t>
            </a:r>
            <a:r>
              <a:rPr kumimoji="0" lang="zh-CN" altLang="en-US">
                <a:effectLst>
                  <a:outerShdw blurRad="38100" dist="38100" dir="2700000" algn="tl">
                    <a:srgbClr val="C0C0C0"/>
                  </a:outerShdw>
                </a:effectLst>
                <a:latin typeface="Verdana" pitchFamily="34" charset="0"/>
              </a:rPr>
              <a:t>反映了由系统的量测量确定系统状态的可能性。</a:t>
            </a:r>
          </a:p>
        </p:txBody>
      </p:sp>
      <p:sp>
        <p:nvSpPr>
          <p:cNvPr id="48134" name="Text Box 12"/>
          <p:cNvSpPr txBox="1">
            <a:spLocks noChangeArrowheads="1"/>
          </p:cNvSpPr>
          <p:nvPr/>
        </p:nvSpPr>
        <p:spPr bwMode="auto">
          <a:xfrm>
            <a:off x="968375" y="2089150"/>
            <a:ext cx="7253288" cy="2378075"/>
          </a:xfrm>
          <a:prstGeom prst="rect">
            <a:avLst/>
          </a:prstGeom>
          <a:noFill/>
          <a:ln w="9525">
            <a:noFill/>
            <a:miter lim="800000"/>
            <a:headEnd/>
            <a:tailEnd/>
          </a:ln>
        </p:spPr>
        <p:txBody>
          <a:bodyPr>
            <a:spAutoFit/>
          </a:bodyPr>
          <a:lstStyle/>
          <a:p>
            <a:pPr>
              <a:lnSpc>
                <a:spcPct val="125000"/>
              </a:lnSpc>
            </a:pPr>
            <a:r>
              <a:rPr kumimoji="0" lang="en-US" altLang="zh-CN"/>
              <a:t>    </a:t>
            </a:r>
            <a:r>
              <a:rPr kumimoji="0" lang="zh-CN" altLang="en-US"/>
              <a:t>在已知输入</a:t>
            </a:r>
            <a:r>
              <a:rPr kumimoji="0" lang="en-US" altLang="zh-CN" i="1"/>
              <a:t>u</a:t>
            </a:r>
            <a:r>
              <a:rPr kumimoji="0" lang="en-US" altLang="zh-CN"/>
              <a:t>(</a:t>
            </a:r>
            <a:r>
              <a:rPr kumimoji="0" lang="en-US" altLang="zh-CN" i="1"/>
              <a:t>k</a:t>
            </a:r>
            <a:r>
              <a:rPr kumimoji="0" lang="en-US" altLang="zh-CN"/>
              <a:t>)</a:t>
            </a:r>
            <a:r>
              <a:rPr kumimoji="0" lang="zh-CN" altLang="en-US"/>
              <a:t>的情况下，若能依据第</a:t>
            </a:r>
            <a:r>
              <a:rPr kumimoji="0" lang="en-US" altLang="zh-CN" i="1"/>
              <a:t>i</a:t>
            </a:r>
            <a:r>
              <a:rPr kumimoji="0" lang="zh-CN" altLang="en-US"/>
              <a:t>步及以后</a:t>
            </a:r>
            <a:r>
              <a:rPr kumimoji="0" lang="en-US" altLang="zh-CN" i="1"/>
              <a:t>n</a:t>
            </a:r>
            <a:r>
              <a:rPr kumimoji="0" lang="en-US" altLang="zh-CN"/>
              <a:t>-1</a:t>
            </a:r>
            <a:r>
              <a:rPr kumimoji="0" lang="zh-CN" altLang="en-US"/>
              <a:t>步的输出观测值</a:t>
            </a:r>
            <a:r>
              <a:rPr kumimoji="0" lang="en-US" altLang="zh-CN" i="1"/>
              <a:t>y</a:t>
            </a:r>
            <a:r>
              <a:rPr kumimoji="0" lang="en-US" altLang="zh-CN"/>
              <a:t>(</a:t>
            </a:r>
            <a:r>
              <a:rPr kumimoji="0" lang="en-US" altLang="zh-CN" i="1"/>
              <a:t>i</a:t>
            </a:r>
            <a:r>
              <a:rPr kumimoji="0" lang="en-US" altLang="zh-CN"/>
              <a:t>),</a:t>
            </a:r>
            <a:r>
              <a:rPr kumimoji="0" lang="en-US" altLang="zh-CN" i="1"/>
              <a:t>y</a:t>
            </a:r>
            <a:r>
              <a:rPr kumimoji="0" lang="en-US" altLang="zh-CN"/>
              <a:t>(</a:t>
            </a:r>
            <a:r>
              <a:rPr kumimoji="0" lang="en-US" altLang="zh-CN" i="1"/>
              <a:t>i</a:t>
            </a:r>
            <a:r>
              <a:rPr kumimoji="0" lang="en-US" altLang="zh-CN"/>
              <a:t>+1),…,</a:t>
            </a:r>
            <a:r>
              <a:rPr kumimoji="0" lang="en-US" altLang="zh-CN" i="1"/>
              <a:t>y</a:t>
            </a:r>
            <a:r>
              <a:rPr kumimoji="0" lang="en-US" altLang="zh-CN"/>
              <a:t>(</a:t>
            </a:r>
            <a:r>
              <a:rPr kumimoji="0" lang="en-US" altLang="zh-CN" i="1"/>
              <a:t>i</a:t>
            </a:r>
            <a:r>
              <a:rPr kumimoji="0" lang="en-US" altLang="zh-CN"/>
              <a:t>+</a:t>
            </a:r>
            <a:r>
              <a:rPr kumimoji="0" lang="en-US" altLang="zh-CN" i="1"/>
              <a:t>n</a:t>
            </a:r>
            <a:r>
              <a:rPr kumimoji="0" lang="en-US" altLang="zh-CN"/>
              <a:t>-1)</a:t>
            </a:r>
            <a:r>
              <a:rPr kumimoji="0" lang="zh-CN" altLang="en-US"/>
              <a:t>，唯一地确定出第</a:t>
            </a:r>
            <a:r>
              <a:rPr kumimoji="0" lang="en-US" altLang="zh-CN" i="1"/>
              <a:t>i</a:t>
            </a:r>
            <a:r>
              <a:rPr kumimoji="0" lang="zh-CN" altLang="en-US"/>
              <a:t>步上的状态</a:t>
            </a:r>
            <a:r>
              <a:rPr kumimoji="0" lang="en-US" altLang="zh-CN" i="1"/>
              <a:t>x</a:t>
            </a:r>
            <a:r>
              <a:rPr kumimoji="0" lang="en-US" altLang="zh-CN"/>
              <a:t>(</a:t>
            </a:r>
            <a:r>
              <a:rPr kumimoji="0" lang="en-US" altLang="zh-CN" i="1"/>
              <a:t>i</a:t>
            </a:r>
            <a:r>
              <a:rPr kumimoji="0" lang="en-US" altLang="zh-CN"/>
              <a:t>)</a:t>
            </a:r>
            <a:r>
              <a:rPr kumimoji="0" lang="zh-CN" altLang="en-US"/>
              <a:t>，则称系统在第</a:t>
            </a:r>
            <a:r>
              <a:rPr kumimoji="0" lang="en-US" altLang="zh-CN" i="1"/>
              <a:t>i</a:t>
            </a:r>
            <a:r>
              <a:rPr kumimoji="0" lang="zh-CN" altLang="en-US"/>
              <a:t>步是能观测的。</a:t>
            </a:r>
          </a:p>
          <a:p>
            <a:pPr>
              <a:lnSpc>
                <a:spcPct val="125000"/>
              </a:lnSpc>
            </a:pPr>
            <a:r>
              <a:rPr kumimoji="0" lang="zh-CN" altLang="en-US"/>
              <a:t>    如果系统在任何</a:t>
            </a:r>
            <a:r>
              <a:rPr kumimoji="0" lang="en-US" altLang="zh-CN" i="1"/>
              <a:t>i</a:t>
            </a:r>
            <a:r>
              <a:rPr kumimoji="0" lang="zh-CN" altLang="en-US"/>
              <a:t>步上都是能观测的，则称系统是状态完全能观测的，简称能观测。</a:t>
            </a:r>
          </a:p>
        </p:txBody>
      </p:sp>
      <p:graphicFrame>
        <p:nvGraphicFramePr>
          <p:cNvPr id="48130" name="Object 13"/>
          <p:cNvGraphicFramePr>
            <a:graphicFrameLocks noChangeAspect="1"/>
          </p:cNvGraphicFramePr>
          <p:nvPr/>
        </p:nvGraphicFramePr>
        <p:xfrm>
          <a:off x="2487613" y="5370513"/>
          <a:ext cx="3175000" cy="417512"/>
        </p:xfrm>
        <a:graphic>
          <a:graphicData uri="http://schemas.openxmlformats.org/presentationml/2006/ole">
            <mc:AlternateContent xmlns:mc="http://schemas.openxmlformats.org/markup-compatibility/2006">
              <mc:Choice xmlns:v="urn:schemas-microsoft-com:vml" Requires="v">
                <p:oleObj spid="_x0000_s48148" name="Equation" r:id="rId4" imgW="1524000" imgH="203200" progId="Equation.DSMT4">
                  <p:embed/>
                </p:oleObj>
              </mc:Choice>
              <mc:Fallback>
                <p:oleObj name="Equation" r:id="rId4" imgW="1524000" imgH="2032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7613" y="5370513"/>
                        <a:ext cx="3175000"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4" name="Text Box 14"/>
          <p:cNvSpPr txBox="1">
            <a:spLocks noChangeArrowheads="1"/>
          </p:cNvSpPr>
          <p:nvPr/>
        </p:nvSpPr>
        <p:spPr bwMode="auto">
          <a:xfrm>
            <a:off x="1312863" y="4805363"/>
            <a:ext cx="4803775"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对于系统状态空间模型：</a:t>
            </a:r>
          </a:p>
        </p:txBody>
      </p:sp>
      <p:graphicFrame>
        <p:nvGraphicFramePr>
          <p:cNvPr id="48131" name="Object 15"/>
          <p:cNvGraphicFramePr>
            <a:graphicFrameLocks noChangeAspect="1"/>
          </p:cNvGraphicFramePr>
          <p:nvPr/>
        </p:nvGraphicFramePr>
        <p:xfrm>
          <a:off x="2498725" y="5891213"/>
          <a:ext cx="1746250" cy="417512"/>
        </p:xfrm>
        <a:graphic>
          <a:graphicData uri="http://schemas.openxmlformats.org/presentationml/2006/ole">
            <mc:AlternateContent xmlns:mc="http://schemas.openxmlformats.org/markup-compatibility/2006">
              <mc:Choice xmlns:v="urn:schemas-microsoft-com:vml" Requires="v">
                <p:oleObj spid="_x0000_s48149" name="Equation" r:id="rId6" imgW="837836" imgH="203112" progId="Equation.DSMT4">
                  <p:embed/>
                </p:oleObj>
              </mc:Choice>
              <mc:Fallback>
                <p:oleObj name="Equation" r:id="rId6" imgW="837836" imgH="203112"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8725" y="5891213"/>
                        <a:ext cx="1746250"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
  </p:transition>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77862" name="Text Box 38"/>
          <p:cNvSpPr txBox="1">
            <a:spLocks noChangeArrowheads="1"/>
          </p:cNvSpPr>
          <p:nvPr/>
        </p:nvSpPr>
        <p:spPr bwMode="auto">
          <a:xfrm>
            <a:off x="1258888" y="1484313"/>
            <a:ext cx="5021262" cy="457200"/>
          </a:xfrm>
          <a:prstGeom prst="rect">
            <a:avLst/>
          </a:prstGeom>
          <a:noFill/>
          <a:ln w="9525">
            <a:noFill/>
            <a:miter lim="800000"/>
            <a:headEnd/>
            <a:tailEnd/>
          </a:ln>
          <a:effectLst/>
        </p:spPr>
        <p:txBody>
          <a:bodyPr>
            <a:spAutoFit/>
          </a:bodyPr>
          <a:lstStyle/>
          <a:p>
            <a:pPr>
              <a:defRPr/>
            </a:pPr>
            <a:r>
              <a:rPr kumimoji="0" lang="zh-CN" altLang="en-US">
                <a:solidFill>
                  <a:srgbClr val="0066FF"/>
                </a:solidFill>
                <a:effectLst>
                  <a:outerShdw blurRad="38100" dist="38100" dir="2700000" algn="tl">
                    <a:srgbClr val="C0C0C0"/>
                  </a:outerShdw>
                </a:effectLst>
                <a:latin typeface="Verdana" pitchFamily="34" charset="0"/>
              </a:rPr>
              <a:t>能观的充要条件是：</a:t>
            </a:r>
          </a:p>
        </p:txBody>
      </p:sp>
      <p:sp>
        <p:nvSpPr>
          <p:cNvPr id="77863" name="Text Box 39"/>
          <p:cNvSpPr txBox="1">
            <a:spLocks noChangeArrowheads="1"/>
          </p:cNvSpPr>
          <p:nvPr/>
        </p:nvSpPr>
        <p:spPr bwMode="auto">
          <a:xfrm>
            <a:off x="1270000" y="4622800"/>
            <a:ext cx="7086600" cy="822325"/>
          </a:xfrm>
          <a:prstGeom prst="rect">
            <a:avLst/>
          </a:prstGeom>
          <a:noFill/>
          <a:ln w="9525">
            <a:noFill/>
            <a:miter lim="800000"/>
            <a:headEnd/>
            <a:tailEnd/>
          </a:ln>
          <a:effectLst/>
        </p:spPr>
        <p:txBody>
          <a:bodyPr>
            <a:spAutoFit/>
          </a:bodyPr>
          <a:lstStyle/>
          <a:p>
            <a:pPr>
              <a:defRPr/>
            </a:pPr>
            <a:r>
              <a:rPr kumimoji="0" lang="zh-CN" altLang="en-US">
                <a:solidFill>
                  <a:srgbClr val="CC3300"/>
                </a:solidFill>
                <a:effectLst>
                  <a:outerShdw blurRad="38100" dist="38100" dir="2700000" algn="tl">
                    <a:srgbClr val="C0C0C0"/>
                  </a:outerShdw>
                </a:effectLst>
                <a:latin typeface="Verdana" pitchFamily="34" charset="0"/>
              </a:rPr>
              <a:t>一个能观的连续系统，当其离散化后并不一定能保持其可观性。</a:t>
            </a:r>
          </a:p>
        </p:txBody>
      </p:sp>
      <p:graphicFrame>
        <p:nvGraphicFramePr>
          <p:cNvPr id="49154" name="Object 40"/>
          <p:cNvGraphicFramePr>
            <a:graphicFrameLocks noChangeAspect="1"/>
          </p:cNvGraphicFramePr>
          <p:nvPr/>
        </p:nvGraphicFramePr>
        <p:xfrm>
          <a:off x="3255963" y="2328863"/>
          <a:ext cx="2820987" cy="2079625"/>
        </p:xfrm>
        <a:graphic>
          <a:graphicData uri="http://schemas.openxmlformats.org/presentationml/2006/ole">
            <mc:AlternateContent xmlns:mc="http://schemas.openxmlformats.org/markup-compatibility/2006">
              <mc:Choice xmlns:v="urn:schemas-microsoft-com:vml" Requires="v">
                <p:oleObj spid="_x0000_s49163" name="Equation" r:id="rId4" imgW="1358900" imgH="939800" progId="Equation.DSMT4">
                  <p:embed/>
                </p:oleObj>
              </mc:Choice>
              <mc:Fallback>
                <p:oleObj name="Equation" r:id="rId4" imgW="1358900" imgH="9398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5963" y="2328863"/>
                        <a:ext cx="2820987" cy="207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
  </p:transition>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78864" name="Text Box 16"/>
          <p:cNvSpPr txBox="1">
            <a:spLocks noChangeArrowheads="1"/>
          </p:cNvSpPr>
          <p:nvPr/>
        </p:nvSpPr>
        <p:spPr bwMode="auto">
          <a:xfrm>
            <a:off x="971550" y="1863725"/>
            <a:ext cx="3600450" cy="457200"/>
          </a:xfrm>
          <a:prstGeom prst="rect">
            <a:avLst/>
          </a:prstGeom>
          <a:noFill/>
          <a:ln w="9525">
            <a:noFill/>
            <a:miter lim="800000"/>
            <a:headEnd/>
            <a:tailEnd/>
          </a:ln>
          <a:effectLst/>
        </p:spPr>
        <p:txBody>
          <a:bodyPr>
            <a:spAutoFit/>
          </a:bodyPr>
          <a:lstStyle/>
          <a:p>
            <a:pPr>
              <a:defRPr/>
            </a:pPr>
            <a:r>
              <a:rPr kumimoji="0" lang="zh-CN" altLang="en-US">
                <a:solidFill>
                  <a:srgbClr val="0066FF"/>
                </a:solidFill>
                <a:effectLst>
                  <a:outerShdw blurRad="38100" dist="38100" dir="2700000" algn="tl">
                    <a:srgbClr val="C0C0C0"/>
                  </a:outerShdw>
                </a:effectLst>
                <a:latin typeface="Verdana" pitchFamily="34" charset="0"/>
              </a:rPr>
              <a:t>能观标准型：</a:t>
            </a:r>
          </a:p>
        </p:txBody>
      </p:sp>
      <p:sp>
        <p:nvSpPr>
          <p:cNvPr id="78865" name="Text Box 17"/>
          <p:cNvSpPr txBox="1">
            <a:spLocks noChangeArrowheads="1"/>
          </p:cNvSpPr>
          <p:nvPr/>
        </p:nvSpPr>
        <p:spPr bwMode="auto">
          <a:xfrm>
            <a:off x="1042988" y="2492375"/>
            <a:ext cx="3600450" cy="396875"/>
          </a:xfrm>
          <a:prstGeom prst="rect">
            <a:avLst/>
          </a:prstGeom>
          <a:noFill/>
          <a:ln w="9525">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latin typeface="Verdana" pitchFamily="34" charset="0"/>
              </a:rPr>
              <a:t>对于系统空间模型：</a:t>
            </a:r>
          </a:p>
        </p:txBody>
      </p:sp>
      <p:graphicFrame>
        <p:nvGraphicFramePr>
          <p:cNvPr id="50178" name="Object 18"/>
          <p:cNvGraphicFramePr>
            <a:graphicFrameLocks noChangeAspect="1"/>
          </p:cNvGraphicFramePr>
          <p:nvPr/>
        </p:nvGraphicFramePr>
        <p:xfrm>
          <a:off x="3779838" y="2205038"/>
          <a:ext cx="3311525" cy="939800"/>
        </p:xfrm>
        <a:graphic>
          <a:graphicData uri="http://schemas.openxmlformats.org/presentationml/2006/ole">
            <mc:AlternateContent xmlns:mc="http://schemas.openxmlformats.org/markup-compatibility/2006">
              <mc:Choice xmlns:v="urn:schemas-microsoft-com:vml" Requires="v">
                <p:oleObj spid="_x0000_s50196" name="Equation" r:id="rId4" imgW="1612900" imgH="457200" progId="Equation.DSMT4">
                  <p:embed/>
                </p:oleObj>
              </mc:Choice>
              <mc:Fallback>
                <p:oleObj name="Equation" r:id="rId4" imgW="1612900" imgH="4572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2205038"/>
                        <a:ext cx="331152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67" name="Text Box 19"/>
          <p:cNvSpPr txBox="1">
            <a:spLocks noChangeArrowheads="1"/>
          </p:cNvSpPr>
          <p:nvPr/>
        </p:nvSpPr>
        <p:spPr bwMode="auto">
          <a:xfrm>
            <a:off x="1095375" y="3722688"/>
            <a:ext cx="4052888" cy="396875"/>
          </a:xfrm>
          <a:prstGeom prst="rect">
            <a:avLst/>
          </a:prstGeom>
          <a:noFill/>
          <a:ln w="9525" algn="ctr">
            <a:noFill/>
            <a:miter lim="800000"/>
            <a:headEnd/>
            <a:tailEnd/>
          </a:ln>
          <a:effectLst/>
        </p:spPr>
        <p:txBody>
          <a:bodyPr>
            <a:spAutoFit/>
          </a:bodyPr>
          <a:lstStyle/>
          <a:p>
            <a:pPr>
              <a:defRPr/>
            </a:pPr>
            <a:r>
              <a:rPr kumimoji="0" lang="zh-CN" altLang="en-US" sz="2000">
                <a:effectLst>
                  <a:outerShdw blurRad="38100" dist="38100" dir="2700000" algn="tl">
                    <a:srgbClr val="C0C0C0"/>
                  </a:outerShdw>
                </a:effectLst>
              </a:rPr>
              <a:t>系统的特征多项式为：</a:t>
            </a:r>
          </a:p>
        </p:txBody>
      </p:sp>
      <p:graphicFrame>
        <p:nvGraphicFramePr>
          <p:cNvPr id="50179" name="Object 20"/>
          <p:cNvGraphicFramePr>
            <a:graphicFrameLocks noChangeAspect="1"/>
          </p:cNvGraphicFramePr>
          <p:nvPr/>
        </p:nvGraphicFramePr>
        <p:xfrm>
          <a:off x="1187450" y="4292600"/>
          <a:ext cx="6769100" cy="561975"/>
        </p:xfrm>
        <a:graphic>
          <a:graphicData uri="http://schemas.openxmlformats.org/presentationml/2006/ole">
            <mc:AlternateContent xmlns:mc="http://schemas.openxmlformats.org/markup-compatibility/2006">
              <mc:Choice xmlns:v="urn:schemas-microsoft-com:vml" Requires="v">
                <p:oleObj spid="_x0000_s50197" name="Equation" r:id="rId6" imgW="2870200" imgH="241300" progId="Equation.DSMT4">
                  <p:embed/>
                </p:oleObj>
              </mc:Choice>
              <mc:Fallback>
                <p:oleObj name="Equation" r:id="rId6" imgW="2870200" imgH="2413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292600"/>
                        <a:ext cx="67691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
  </p:transition>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79896" name="Text Box 24"/>
          <p:cNvSpPr txBox="1">
            <a:spLocks noChangeArrowheads="1"/>
          </p:cNvSpPr>
          <p:nvPr/>
        </p:nvSpPr>
        <p:spPr bwMode="auto">
          <a:xfrm>
            <a:off x="900113" y="1412875"/>
            <a:ext cx="7148512" cy="457200"/>
          </a:xfrm>
          <a:prstGeom prst="rect">
            <a:avLst/>
          </a:prstGeom>
          <a:noFill/>
          <a:ln w="9525" algn="ctr">
            <a:noFill/>
            <a:miter lim="800000"/>
            <a:headEnd/>
            <a:tailEnd/>
          </a:ln>
          <a:effectLst/>
        </p:spPr>
        <p:txBody>
          <a:bodyPr>
            <a:spAutoFit/>
          </a:bodyPr>
          <a:lstStyle/>
          <a:p>
            <a:pPr>
              <a:defRPr/>
            </a:pPr>
            <a:r>
              <a:rPr kumimoji="0" lang="zh-CN" altLang="en-US">
                <a:solidFill>
                  <a:schemeClr val="accent2"/>
                </a:solidFill>
                <a:effectLst>
                  <a:outerShdw blurRad="38100" dist="38100" dir="2700000" algn="tl">
                    <a:srgbClr val="C0C0C0"/>
                  </a:outerShdw>
                </a:effectLst>
              </a:rPr>
              <a:t>若系统能观，经过非奇异变换，则能观标准型为：</a:t>
            </a:r>
          </a:p>
        </p:txBody>
      </p:sp>
      <p:graphicFrame>
        <p:nvGraphicFramePr>
          <p:cNvPr id="51202" name="Object 25"/>
          <p:cNvGraphicFramePr>
            <a:graphicFrameLocks noChangeAspect="1"/>
          </p:cNvGraphicFramePr>
          <p:nvPr/>
        </p:nvGraphicFramePr>
        <p:xfrm>
          <a:off x="2289175" y="2009775"/>
          <a:ext cx="3743325" cy="1239838"/>
        </p:xfrm>
        <a:graphic>
          <a:graphicData uri="http://schemas.openxmlformats.org/presentationml/2006/ole">
            <mc:AlternateContent xmlns:mc="http://schemas.openxmlformats.org/markup-compatibility/2006">
              <mc:Choice xmlns:v="urn:schemas-microsoft-com:vml" Requires="v">
                <p:oleObj spid="_x0000_s51220" name="Equation" r:id="rId4" imgW="1612900" imgH="533400" progId="Equation.DSMT4">
                  <p:embed/>
                </p:oleObj>
              </mc:Choice>
              <mc:Fallback>
                <p:oleObj name="Equation" r:id="rId4" imgW="1612900" imgH="5334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9175" y="2009775"/>
                        <a:ext cx="3743325"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8" name="Rectangle 26"/>
          <p:cNvSpPr>
            <a:spLocks noChangeArrowheads="1"/>
          </p:cNvSpPr>
          <p:nvPr/>
        </p:nvSpPr>
        <p:spPr bwMode="auto">
          <a:xfrm>
            <a:off x="20638" y="2432050"/>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1203" name="Object 27"/>
          <p:cNvGraphicFramePr>
            <a:graphicFrameLocks noChangeAspect="1"/>
          </p:cNvGraphicFramePr>
          <p:nvPr/>
        </p:nvGraphicFramePr>
        <p:xfrm>
          <a:off x="776288" y="3305175"/>
          <a:ext cx="7920037" cy="2063750"/>
        </p:xfrm>
        <a:graphic>
          <a:graphicData uri="http://schemas.openxmlformats.org/presentationml/2006/ole">
            <mc:AlternateContent xmlns:mc="http://schemas.openxmlformats.org/markup-compatibility/2006">
              <mc:Choice xmlns:v="urn:schemas-microsoft-com:vml" Requires="v">
                <p:oleObj spid="_x0000_s51221" name="Equation" r:id="rId6" imgW="4495800" imgH="1168400" progId="Equation.DSMT4">
                  <p:embed/>
                </p:oleObj>
              </mc:Choice>
              <mc:Fallback>
                <p:oleObj name="Equation" r:id="rId6" imgW="4495800" imgH="11684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288" y="3305175"/>
                        <a:ext cx="7920037" cy="206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
  </p:transition>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80966" name="Rectangle 70"/>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2226" name="Object 71"/>
          <p:cNvGraphicFramePr>
            <a:graphicFrameLocks noChangeAspect="1"/>
          </p:cNvGraphicFramePr>
          <p:nvPr/>
        </p:nvGraphicFramePr>
        <p:xfrm>
          <a:off x="2195513" y="2133600"/>
          <a:ext cx="4032250" cy="614363"/>
        </p:xfrm>
        <a:graphic>
          <a:graphicData uri="http://schemas.openxmlformats.org/presentationml/2006/ole">
            <mc:AlternateContent xmlns:mc="http://schemas.openxmlformats.org/markup-compatibility/2006">
              <mc:Choice xmlns:v="urn:schemas-microsoft-com:vml" Requires="v">
                <p:oleObj spid="_x0000_s52244" name="Equation" r:id="rId4" imgW="1688367" imgH="253890" progId="Equation.DSMT4">
                  <p:embed/>
                </p:oleObj>
              </mc:Choice>
              <mc:Fallback>
                <p:oleObj name="Equation" r:id="rId4" imgW="1688367" imgH="25389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133600"/>
                        <a:ext cx="4032250"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68" name="Rectangle 72"/>
          <p:cNvSpPr>
            <a:spLocks noChangeArrowheads="1"/>
          </p:cNvSpPr>
          <p:nvPr/>
        </p:nvSpPr>
        <p:spPr bwMode="auto">
          <a:xfrm>
            <a:off x="0" y="2952750"/>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2227" name="Object 73"/>
          <p:cNvGraphicFramePr>
            <a:graphicFrameLocks noChangeAspect="1"/>
          </p:cNvGraphicFramePr>
          <p:nvPr/>
        </p:nvGraphicFramePr>
        <p:xfrm>
          <a:off x="2916238" y="3068638"/>
          <a:ext cx="2592387" cy="2160587"/>
        </p:xfrm>
        <a:graphic>
          <a:graphicData uri="http://schemas.openxmlformats.org/presentationml/2006/ole">
            <mc:AlternateContent xmlns:mc="http://schemas.openxmlformats.org/markup-compatibility/2006">
              <mc:Choice xmlns:v="urn:schemas-microsoft-com:vml" Requires="v">
                <p:oleObj spid="_x0000_s52245" name="Equation" r:id="rId6" imgW="1143000" imgH="952500" progId="Equation.DSMT4">
                  <p:embed/>
                </p:oleObj>
              </mc:Choice>
              <mc:Fallback>
                <p:oleObj name="Equation" r:id="rId6" imgW="1143000" imgH="9525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3068638"/>
                        <a:ext cx="2592387" cy="216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81932" name="Text Box 12"/>
          <p:cNvSpPr txBox="1">
            <a:spLocks noChangeArrowheads="1"/>
          </p:cNvSpPr>
          <p:nvPr/>
        </p:nvSpPr>
        <p:spPr bwMode="auto">
          <a:xfrm>
            <a:off x="1547813" y="1484313"/>
            <a:ext cx="1957387" cy="457200"/>
          </a:xfrm>
          <a:prstGeom prst="rect">
            <a:avLst/>
          </a:prstGeom>
          <a:noFill/>
          <a:ln w="9525">
            <a:noFill/>
            <a:miter lim="800000"/>
            <a:headEnd/>
            <a:tailEnd/>
          </a:ln>
          <a:effectLst/>
        </p:spPr>
        <p:txBody>
          <a:bodyPr>
            <a:spAutoFit/>
          </a:bodyPr>
          <a:lstStyle/>
          <a:p>
            <a:pPr>
              <a:defRPr/>
            </a:pPr>
            <a:r>
              <a:rPr kumimoji="0" lang="zh-CN" altLang="en-US">
                <a:solidFill>
                  <a:srgbClr val="0066FF"/>
                </a:solidFill>
                <a:effectLst>
                  <a:outerShdw blurRad="38100" dist="38100" dir="2700000" algn="tl">
                    <a:srgbClr val="C0C0C0"/>
                  </a:outerShdw>
                </a:effectLst>
                <a:latin typeface="Verdana" pitchFamily="34" charset="0"/>
              </a:rPr>
              <a:t>例</a:t>
            </a:r>
            <a:r>
              <a:rPr kumimoji="0" lang="en-US" altLang="zh-CN">
                <a:solidFill>
                  <a:srgbClr val="0066FF"/>
                </a:solidFill>
                <a:effectLst>
                  <a:outerShdw blurRad="38100" dist="38100" dir="2700000" algn="tl">
                    <a:srgbClr val="C0C0C0"/>
                  </a:outerShdw>
                </a:effectLst>
                <a:latin typeface="Verdana" pitchFamily="34" charset="0"/>
              </a:rPr>
              <a:t>6.5</a:t>
            </a:r>
          </a:p>
        </p:txBody>
      </p:sp>
      <p:sp>
        <p:nvSpPr>
          <p:cNvPr id="81933" name="Text Box 13"/>
          <p:cNvSpPr txBox="1">
            <a:spLocks noChangeArrowheads="1"/>
          </p:cNvSpPr>
          <p:nvPr/>
        </p:nvSpPr>
        <p:spPr bwMode="auto">
          <a:xfrm>
            <a:off x="1730375" y="1993900"/>
            <a:ext cx="4146550"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已知系统离散状态模型为</a:t>
            </a:r>
          </a:p>
        </p:txBody>
      </p:sp>
      <p:graphicFrame>
        <p:nvGraphicFramePr>
          <p:cNvPr id="53250" name="Object 14"/>
          <p:cNvGraphicFramePr>
            <a:graphicFrameLocks noChangeAspect="1"/>
          </p:cNvGraphicFramePr>
          <p:nvPr/>
        </p:nvGraphicFramePr>
        <p:xfrm>
          <a:off x="2349500" y="2525713"/>
          <a:ext cx="4183063" cy="1177925"/>
        </p:xfrm>
        <a:graphic>
          <a:graphicData uri="http://schemas.openxmlformats.org/presentationml/2006/ole">
            <mc:AlternateContent xmlns:mc="http://schemas.openxmlformats.org/markup-compatibility/2006">
              <mc:Choice xmlns:v="urn:schemas-microsoft-com:vml" Requires="v">
                <p:oleObj spid="_x0000_s53268" name="Equation" r:id="rId4" imgW="46479960" imgH="13096800" progId="Equation.DSMT4">
                  <p:embed/>
                </p:oleObj>
              </mc:Choice>
              <mc:Fallback>
                <p:oleObj name="Equation" r:id="rId4" imgW="46479960" imgH="130968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9500" y="2525713"/>
                        <a:ext cx="4183063"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35" name="Text Box 15"/>
          <p:cNvSpPr txBox="1">
            <a:spLocks noChangeArrowheads="1"/>
          </p:cNvSpPr>
          <p:nvPr/>
        </p:nvSpPr>
        <p:spPr bwMode="auto">
          <a:xfrm>
            <a:off x="1820863" y="5002213"/>
            <a:ext cx="3548062"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判断系统的能观性。</a:t>
            </a:r>
          </a:p>
        </p:txBody>
      </p:sp>
      <p:graphicFrame>
        <p:nvGraphicFramePr>
          <p:cNvPr id="53251" name="Object 16"/>
          <p:cNvGraphicFramePr>
            <a:graphicFrameLocks noChangeAspect="1"/>
          </p:cNvGraphicFramePr>
          <p:nvPr/>
        </p:nvGraphicFramePr>
        <p:xfrm>
          <a:off x="2449513" y="3902075"/>
          <a:ext cx="3044825" cy="939800"/>
        </p:xfrm>
        <a:graphic>
          <a:graphicData uri="http://schemas.openxmlformats.org/presentationml/2006/ole">
            <mc:AlternateContent xmlns:mc="http://schemas.openxmlformats.org/markup-compatibility/2006">
              <mc:Choice xmlns:v="urn:schemas-microsoft-com:vml" Requires="v">
                <p:oleObj spid="_x0000_s53269" name="Equation" r:id="rId6" imgW="1460500" imgH="457200" progId="Equation.DSMT4">
                  <p:embed/>
                </p:oleObj>
              </mc:Choice>
              <mc:Fallback>
                <p:oleObj name="Equation" r:id="rId6" imgW="1460500" imgH="4572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9513" y="3902075"/>
                        <a:ext cx="304482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37" name="Text Box 17"/>
          <p:cNvSpPr txBox="1">
            <a:spLocks noChangeArrowheads="1"/>
          </p:cNvSpPr>
          <p:nvPr/>
        </p:nvSpPr>
        <p:spPr bwMode="auto">
          <a:xfrm>
            <a:off x="1239838" y="247650"/>
            <a:ext cx="3548062" cy="641350"/>
          </a:xfrm>
          <a:prstGeom prst="rect">
            <a:avLst/>
          </a:prstGeom>
          <a:noFill/>
          <a:ln w="9525">
            <a:noFill/>
            <a:miter lim="800000"/>
            <a:headEnd/>
            <a:tailEnd/>
          </a:ln>
          <a:effectLst/>
        </p:spPr>
        <p:txBody>
          <a:bodyPr>
            <a:spAutoFit/>
          </a:bodyPr>
          <a:lstStyle/>
          <a:p>
            <a:pPr>
              <a:defRPr/>
            </a:pPr>
            <a:r>
              <a:rPr lang="zh-CN" altLang="en-US" sz="3600">
                <a:solidFill>
                  <a:srgbClr val="FF0000"/>
                </a:solidFill>
                <a:effectLst>
                  <a:outerShdw blurRad="38100" dist="38100" dir="2700000" algn="tl">
                    <a:srgbClr val="C0C0C0"/>
                  </a:outerShdw>
                </a:effectLst>
              </a:rPr>
              <a:t>例题讲解</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82959" name="Text Box 15"/>
          <p:cNvSpPr txBox="1">
            <a:spLocks noChangeArrowheads="1"/>
          </p:cNvSpPr>
          <p:nvPr/>
        </p:nvSpPr>
        <p:spPr bwMode="auto">
          <a:xfrm>
            <a:off x="1462088" y="1624013"/>
            <a:ext cx="1644650" cy="457200"/>
          </a:xfrm>
          <a:prstGeom prst="rect">
            <a:avLst/>
          </a:prstGeom>
          <a:noFill/>
          <a:ln w="9525">
            <a:noFill/>
            <a:miter lim="800000"/>
            <a:headEnd/>
            <a:tailEnd/>
          </a:ln>
          <a:effectLst/>
        </p:spPr>
        <p:txBody>
          <a:bodyPr>
            <a:spAutoFit/>
          </a:bodyPr>
          <a:lstStyle/>
          <a:p>
            <a:pPr>
              <a:defRPr/>
            </a:pPr>
            <a:r>
              <a:rPr kumimoji="0" lang="zh-CN" altLang="en-US">
                <a:solidFill>
                  <a:srgbClr val="0066FF"/>
                </a:solidFill>
                <a:effectLst>
                  <a:outerShdw blurRad="38100" dist="38100" dir="2700000" algn="tl">
                    <a:srgbClr val="C0C0C0"/>
                  </a:outerShdw>
                </a:effectLst>
                <a:latin typeface="Verdana" pitchFamily="34" charset="0"/>
              </a:rPr>
              <a:t>解：</a:t>
            </a:r>
          </a:p>
        </p:txBody>
      </p:sp>
      <p:graphicFrame>
        <p:nvGraphicFramePr>
          <p:cNvPr id="54274" name="Object 16"/>
          <p:cNvGraphicFramePr>
            <a:graphicFrameLocks noChangeAspect="1"/>
          </p:cNvGraphicFramePr>
          <p:nvPr/>
        </p:nvGraphicFramePr>
        <p:xfrm>
          <a:off x="2268538" y="1700213"/>
          <a:ext cx="4527550" cy="2817812"/>
        </p:xfrm>
        <a:graphic>
          <a:graphicData uri="http://schemas.openxmlformats.org/presentationml/2006/ole">
            <mc:AlternateContent xmlns:mc="http://schemas.openxmlformats.org/markup-compatibility/2006">
              <mc:Choice xmlns:v="urn:schemas-microsoft-com:vml" Requires="v">
                <p:oleObj spid="_x0000_s54283" name="Equation" r:id="rId4" imgW="2171700" imgH="1371600" progId="Equation.DSMT4">
                  <p:embed/>
                </p:oleObj>
              </mc:Choice>
              <mc:Fallback>
                <p:oleObj name="Equation" r:id="rId4" imgW="2171700" imgH="13716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1700213"/>
                        <a:ext cx="4527550" cy="281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1" name="Text Box 17"/>
          <p:cNvSpPr txBox="1">
            <a:spLocks noChangeArrowheads="1"/>
          </p:cNvSpPr>
          <p:nvPr/>
        </p:nvSpPr>
        <p:spPr bwMode="auto">
          <a:xfrm>
            <a:off x="2259013" y="4759325"/>
            <a:ext cx="3297237"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故系统不能观。</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7222" name="Text Box 54"/>
          <p:cNvSpPr txBox="1">
            <a:spLocks noChangeArrowheads="1"/>
          </p:cNvSpPr>
          <p:nvPr/>
        </p:nvSpPr>
        <p:spPr bwMode="auto">
          <a:xfrm>
            <a:off x="755650" y="1484313"/>
            <a:ext cx="8064500" cy="3054350"/>
          </a:xfrm>
          <a:prstGeom prst="rect">
            <a:avLst/>
          </a:prstGeom>
          <a:noFill/>
          <a:ln w="9525">
            <a:noFill/>
            <a:miter lim="800000"/>
            <a:headEnd/>
            <a:tailEnd/>
          </a:ln>
          <a:effectLst/>
        </p:spPr>
        <p:txBody>
          <a:bodyPr>
            <a:spAutoFit/>
          </a:bodyPr>
          <a:lstStyle/>
          <a:p>
            <a:pPr>
              <a:lnSpc>
                <a:spcPct val="135000"/>
              </a:lnSpc>
              <a:defRPr/>
            </a:pPr>
            <a:r>
              <a:rPr kumimoji="0" lang="zh-CN" altLang="en-US">
                <a:solidFill>
                  <a:srgbClr val="0066FF"/>
                </a:solidFill>
                <a:effectLst>
                  <a:outerShdw blurRad="38100" dist="38100" dir="2700000" algn="tl">
                    <a:srgbClr val="C0C0C0"/>
                  </a:outerShdw>
                </a:effectLst>
                <a:latin typeface="Verdana" pitchFamily="34" charset="0"/>
              </a:rPr>
              <a:t>（</a:t>
            </a:r>
            <a:r>
              <a:rPr kumimoji="0" lang="en-US" altLang="zh-CN">
                <a:solidFill>
                  <a:srgbClr val="0066FF"/>
                </a:solidFill>
                <a:effectLst>
                  <a:outerShdw blurRad="38100" dist="38100" dir="2700000" algn="tl">
                    <a:srgbClr val="C0C0C0"/>
                  </a:outerShdw>
                </a:effectLst>
                <a:latin typeface="Verdana" pitchFamily="34" charset="0"/>
              </a:rPr>
              <a:t>3</a:t>
            </a:r>
            <a:r>
              <a:rPr kumimoji="0" lang="zh-CN" altLang="en-US">
                <a:solidFill>
                  <a:srgbClr val="0066FF"/>
                </a:solidFill>
                <a:effectLst>
                  <a:outerShdw blurRad="38100" dist="38100" dir="2700000" algn="tl">
                    <a:srgbClr val="C0C0C0"/>
                  </a:outerShdw>
                </a:effectLst>
                <a:latin typeface="Verdana" pitchFamily="34" charset="0"/>
              </a:rPr>
              <a:t>）状态空间</a:t>
            </a:r>
          </a:p>
          <a:p>
            <a:pPr>
              <a:lnSpc>
                <a:spcPct val="135000"/>
              </a:lnSpc>
              <a:defRPr/>
            </a:pPr>
            <a:r>
              <a:rPr kumimoji="0" lang="zh-CN" altLang="en-US">
                <a:effectLst>
                  <a:outerShdw blurRad="38100" dist="38100" dir="2700000" algn="tl">
                    <a:srgbClr val="C0C0C0"/>
                  </a:outerShdw>
                </a:effectLst>
                <a:latin typeface="Verdana" pitchFamily="34" charset="0"/>
              </a:rPr>
              <a:t>以</a:t>
            </a:r>
            <a:r>
              <a:rPr kumimoji="0" lang="en-US" altLang="zh-CN">
                <a:effectLst>
                  <a:outerShdw blurRad="38100" dist="38100" dir="2700000" algn="tl">
                    <a:srgbClr val="C0C0C0"/>
                  </a:outerShdw>
                </a:effectLst>
                <a:latin typeface="Verdana" pitchFamily="34" charset="0"/>
              </a:rPr>
              <a:t>n</a:t>
            </a:r>
            <a:r>
              <a:rPr kumimoji="0" lang="zh-CN" altLang="en-US">
                <a:effectLst>
                  <a:outerShdw blurRad="38100" dist="38100" dir="2700000" algn="tl">
                    <a:srgbClr val="C0C0C0"/>
                  </a:outerShdw>
                </a:effectLst>
                <a:latin typeface="Verdana" pitchFamily="34" charset="0"/>
              </a:rPr>
              <a:t>个状态变量作为基底所组成的</a:t>
            </a:r>
            <a:r>
              <a:rPr kumimoji="0" lang="en-US" altLang="zh-CN">
                <a:effectLst>
                  <a:outerShdw blurRad="38100" dist="38100" dir="2700000" algn="tl">
                    <a:srgbClr val="C0C0C0"/>
                  </a:outerShdw>
                </a:effectLst>
                <a:latin typeface="Verdana" pitchFamily="34" charset="0"/>
              </a:rPr>
              <a:t>n</a:t>
            </a:r>
            <a:r>
              <a:rPr kumimoji="0" lang="zh-CN" altLang="en-US">
                <a:effectLst>
                  <a:outerShdw blurRad="38100" dist="38100" dir="2700000" algn="tl">
                    <a:srgbClr val="C0C0C0"/>
                  </a:outerShdw>
                </a:effectLst>
                <a:latin typeface="Verdana" pitchFamily="34" charset="0"/>
              </a:rPr>
              <a:t>维空间称为状态空间。</a:t>
            </a:r>
          </a:p>
          <a:p>
            <a:pPr>
              <a:lnSpc>
                <a:spcPct val="135000"/>
              </a:lnSpc>
              <a:defRPr/>
            </a:pPr>
            <a:r>
              <a:rPr kumimoji="0" lang="zh-CN" altLang="en-US">
                <a:solidFill>
                  <a:srgbClr val="0066FF"/>
                </a:solidFill>
                <a:effectLst>
                  <a:outerShdw blurRad="38100" dist="38100" dir="2700000" algn="tl">
                    <a:srgbClr val="C0C0C0"/>
                  </a:outerShdw>
                </a:effectLst>
                <a:latin typeface="Verdana" pitchFamily="34" charset="0"/>
              </a:rPr>
              <a:t>（</a:t>
            </a:r>
            <a:r>
              <a:rPr kumimoji="0" lang="en-US" altLang="zh-CN">
                <a:solidFill>
                  <a:srgbClr val="0066FF"/>
                </a:solidFill>
                <a:effectLst>
                  <a:outerShdw blurRad="38100" dist="38100" dir="2700000" algn="tl">
                    <a:srgbClr val="C0C0C0"/>
                  </a:outerShdw>
                </a:effectLst>
                <a:latin typeface="Verdana" pitchFamily="34" charset="0"/>
              </a:rPr>
              <a:t>4</a:t>
            </a:r>
            <a:r>
              <a:rPr kumimoji="0" lang="zh-CN" altLang="en-US">
                <a:solidFill>
                  <a:srgbClr val="0066FF"/>
                </a:solidFill>
                <a:effectLst>
                  <a:outerShdw blurRad="38100" dist="38100" dir="2700000" algn="tl">
                    <a:srgbClr val="C0C0C0"/>
                  </a:outerShdw>
                </a:effectLst>
                <a:latin typeface="Verdana" pitchFamily="34" charset="0"/>
              </a:rPr>
              <a:t>）状态方程</a:t>
            </a:r>
          </a:p>
          <a:p>
            <a:pPr>
              <a:lnSpc>
                <a:spcPct val="135000"/>
              </a:lnSpc>
              <a:defRPr/>
            </a:pPr>
            <a:r>
              <a:rPr kumimoji="0" lang="zh-CN" altLang="en-US">
                <a:effectLst>
                  <a:outerShdw blurRad="38100" dist="38100" dir="2700000" algn="tl">
                    <a:srgbClr val="C0C0C0"/>
                  </a:outerShdw>
                </a:effectLst>
                <a:latin typeface="Verdana" pitchFamily="34" charset="0"/>
              </a:rPr>
              <a:t>描述系统状态变量与输入变量之间关系的一阶微分方程组或一阶差分方程组称为系统的状态方程。状态方程表征了系统由输入所引起的内部状态变化，其一般形式为</a:t>
            </a:r>
          </a:p>
        </p:txBody>
      </p:sp>
      <p:graphicFrame>
        <p:nvGraphicFramePr>
          <p:cNvPr id="2050" name="Object 55"/>
          <p:cNvGraphicFramePr>
            <a:graphicFrameLocks noChangeAspect="1"/>
          </p:cNvGraphicFramePr>
          <p:nvPr/>
        </p:nvGraphicFramePr>
        <p:xfrm>
          <a:off x="2555875" y="4652963"/>
          <a:ext cx="2598738" cy="463550"/>
        </p:xfrm>
        <a:graphic>
          <a:graphicData uri="http://schemas.openxmlformats.org/presentationml/2006/ole">
            <mc:AlternateContent xmlns:mc="http://schemas.openxmlformats.org/markup-compatibility/2006">
              <mc:Choice xmlns:v="urn:schemas-microsoft-com:vml" Requires="v">
                <p:oleObj spid="_x0000_s2068" name="Equation" r:id="rId4" imgW="1117115" imgH="203112" progId="Equation.DSMT4">
                  <p:embed/>
                </p:oleObj>
              </mc:Choice>
              <mc:Fallback>
                <p:oleObj name="Equation" r:id="rId4" imgW="1117115" imgH="203112"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4652963"/>
                        <a:ext cx="2598738"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6"/>
          <p:cNvGraphicFramePr>
            <a:graphicFrameLocks noChangeAspect="1"/>
          </p:cNvGraphicFramePr>
          <p:nvPr/>
        </p:nvGraphicFramePr>
        <p:xfrm>
          <a:off x="2555875" y="5229225"/>
          <a:ext cx="3248025" cy="463550"/>
        </p:xfrm>
        <a:graphic>
          <a:graphicData uri="http://schemas.openxmlformats.org/presentationml/2006/ole">
            <mc:AlternateContent xmlns:mc="http://schemas.openxmlformats.org/markup-compatibility/2006">
              <mc:Choice xmlns:v="urn:schemas-microsoft-com:vml" Requires="v">
                <p:oleObj spid="_x0000_s2069" name="Equation" r:id="rId6" imgW="1396394" imgH="203112" progId="Equation.DSMT4">
                  <p:embed/>
                </p:oleObj>
              </mc:Choice>
              <mc:Fallback>
                <p:oleObj name="Equation" r:id="rId6" imgW="1396394" imgH="203112"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5229225"/>
                        <a:ext cx="324802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p:transition>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83984" name="Text Box 16"/>
          <p:cNvSpPr txBox="1">
            <a:spLocks noChangeArrowheads="1"/>
          </p:cNvSpPr>
          <p:nvPr/>
        </p:nvSpPr>
        <p:spPr bwMode="auto">
          <a:xfrm>
            <a:off x="1541463" y="1795463"/>
            <a:ext cx="1830387" cy="457200"/>
          </a:xfrm>
          <a:prstGeom prst="rect">
            <a:avLst/>
          </a:prstGeom>
          <a:noFill/>
          <a:ln w="9525">
            <a:noFill/>
            <a:miter lim="800000"/>
            <a:headEnd/>
            <a:tailEnd/>
          </a:ln>
          <a:effectLst/>
        </p:spPr>
        <p:txBody>
          <a:bodyPr>
            <a:spAutoFit/>
          </a:bodyPr>
          <a:lstStyle/>
          <a:p>
            <a:pPr>
              <a:defRPr/>
            </a:pPr>
            <a:r>
              <a:rPr kumimoji="0" lang="zh-CN" altLang="en-US">
                <a:solidFill>
                  <a:srgbClr val="FF0000"/>
                </a:solidFill>
                <a:effectLst>
                  <a:outerShdw blurRad="38100" dist="38100" dir="2700000" algn="tl">
                    <a:srgbClr val="C0C0C0"/>
                  </a:outerShdw>
                </a:effectLst>
                <a:latin typeface="Verdana" pitchFamily="34" charset="0"/>
              </a:rPr>
              <a:t>练习题：</a:t>
            </a:r>
          </a:p>
        </p:txBody>
      </p:sp>
      <p:sp>
        <p:nvSpPr>
          <p:cNvPr id="83985" name="Text Box 17"/>
          <p:cNvSpPr txBox="1">
            <a:spLocks noChangeArrowheads="1"/>
          </p:cNvSpPr>
          <p:nvPr/>
        </p:nvSpPr>
        <p:spPr bwMode="auto">
          <a:xfrm>
            <a:off x="1724025" y="2474913"/>
            <a:ext cx="4375150"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已知系统离散状态模型为</a:t>
            </a:r>
          </a:p>
        </p:txBody>
      </p:sp>
      <p:graphicFrame>
        <p:nvGraphicFramePr>
          <p:cNvPr id="55298" name="Object 18"/>
          <p:cNvGraphicFramePr>
            <a:graphicFrameLocks noChangeAspect="1"/>
          </p:cNvGraphicFramePr>
          <p:nvPr/>
        </p:nvGraphicFramePr>
        <p:xfrm>
          <a:off x="2679700" y="3108325"/>
          <a:ext cx="3509963" cy="757238"/>
        </p:xfrm>
        <a:graphic>
          <a:graphicData uri="http://schemas.openxmlformats.org/presentationml/2006/ole">
            <mc:AlternateContent xmlns:mc="http://schemas.openxmlformats.org/markup-compatibility/2006">
              <mc:Choice xmlns:v="urn:schemas-microsoft-com:vml" Requires="v">
                <p:oleObj spid="_x0000_s55316" name="Equation" r:id="rId4" imgW="39004560" imgH="8416800" progId="Equation.DSMT4">
                  <p:embed/>
                </p:oleObj>
              </mc:Choice>
              <mc:Fallback>
                <p:oleObj name="Equation" r:id="rId4" imgW="39004560" imgH="84168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9700" y="3108325"/>
                        <a:ext cx="3509963"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7" name="Text Box 19"/>
          <p:cNvSpPr txBox="1">
            <a:spLocks noChangeArrowheads="1"/>
          </p:cNvSpPr>
          <p:nvPr/>
        </p:nvSpPr>
        <p:spPr bwMode="auto">
          <a:xfrm>
            <a:off x="1827213" y="4970463"/>
            <a:ext cx="3627437" cy="457200"/>
          </a:xfrm>
          <a:prstGeom prst="rect">
            <a:avLst/>
          </a:prstGeom>
          <a:noFill/>
          <a:ln w="9525">
            <a:noFill/>
            <a:miter lim="800000"/>
            <a:headEnd/>
            <a:tailEnd/>
          </a:ln>
          <a:effectLst/>
        </p:spPr>
        <p:txBody>
          <a:bodyPr>
            <a:spAutoFit/>
          </a:bodyPr>
          <a:lstStyle/>
          <a:p>
            <a:pPr>
              <a:defRPr/>
            </a:pPr>
            <a:r>
              <a:rPr kumimoji="0" lang="zh-CN" altLang="en-US">
                <a:effectLst>
                  <a:outerShdw blurRad="38100" dist="38100" dir="2700000" algn="tl">
                    <a:srgbClr val="C0C0C0"/>
                  </a:outerShdw>
                </a:effectLst>
                <a:latin typeface="Verdana" pitchFamily="34" charset="0"/>
              </a:rPr>
              <a:t>判断系统的能观性。</a:t>
            </a:r>
          </a:p>
        </p:txBody>
      </p:sp>
      <p:graphicFrame>
        <p:nvGraphicFramePr>
          <p:cNvPr id="55299" name="Object 20"/>
          <p:cNvGraphicFramePr>
            <a:graphicFrameLocks noChangeAspect="1"/>
          </p:cNvGraphicFramePr>
          <p:nvPr/>
        </p:nvGraphicFramePr>
        <p:xfrm>
          <a:off x="2681288" y="4105275"/>
          <a:ext cx="2278062" cy="522288"/>
        </p:xfrm>
        <a:graphic>
          <a:graphicData uri="http://schemas.openxmlformats.org/presentationml/2006/ole">
            <mc:AlternateContent xmlns:mc="http://schemas.openxmlformats.org/markup-compatibility/2006">
              <mc:Choice xmlns:v="urn:schemas-microsoft-com:vml" Requires="v">
                <p:oleObj spid="_x0000_s55317" name="Equation" r:id="rId6" imgW="1091726" imgH="253890" progId="Equation.DSMT4">
                  <p:embed/>
                </p:oleObj>
              </mc:Choice>
              <mc:Fallback>
                <p:oleObj name="Equation" r:id="rId6" imgW="1091726" imgH="25389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1288" y="4105275"/>
                        <a:ext cx="2278062"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0371" name="Text Box 19"/>
          <p:cNvSpPr txBox="1">
            <a:spLocks noChangeArrowheads="1"/>
          </p:cNvSpPr>
          <p:nvPr/>
        </p:nvSpPr>
        <p:spPr bwMode="auto">
          <a:xfrm>
            <a:off x="1155700" y="3341688"/>
            <a:ext cx="3700463" cy="1187450"/>
          </a:xfrm>
          <a:prstGeom prst="rect">
            <a:avLst/>
          </a:prstGeom>
          <a:noFill/>
          <a:ln w="12700" cap="sq">
            <a:noFill/>
            <a:miter lim="800000"/>
            <a:headEnd type="none" w="sm" len="sm"/>
            <a:tailEnd type="none" w="sm" len="sm"/>
          </a:ln>
          <a:effectLst/>
        </p:spPr>
        <p:txBody>
          <a:bodyPr wrap="none">
            <a:spAutoFit/>
          </a:bodyPr>
          <a:lstStyle/>
          <a:p>
            <a:pPr>
              <a:defRPr/>
            </a:pP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a:t>
            </a:r>
            <a:r>
              <a:rPr lang="zh-CN" altLang="zh-CN">
                <a:effectLst>
                  <a:outerShdw blurRad="38100" dist="38100" dir="2700000" algn="tl">
                    <a:srgbClr val="C0C0C0"/>
                  </a:outerShdw>
                </a:effectLst>
              </a:rPr>
              <a:t>                ，为调节系统</a:t>
            </a:r>
          </a:p>
          <a:p>
            <a:pPr>
              <a:defRPr/>
            </a:pPr>
            <a:endParaRPr lang="zh-CN" altLang="zh-CN">
              <a:effectLst>
                <a:outerShdw blurRad="38100" dist="38100" dir="2700000" algn="tl">
                  <a:srgbClr val="C0C0C0"/>
                </a:outerShdw>
              </a:effectLst>
            </a:endParaRPr>
          </a:p>
          <a:p>
            <a:pPr>
              <a:defRPr/>
            </a:pPr>
            <a:r>
              <a:rPr lang="zh-CN" altLang="zh-CN">
                <a:effectLst>
                  <a:outerShdw blurRad="38100" dist="38100" dir="2700000" algn="tl">
                    <a:srgbClr val="C0C0C0"/>
                  </a:outerShdw>
                </a:effectLst>
              </a:rPr>
              <a:t>2、                ，为</a:t>
            </a:r>
            <a:r>
              <a:rPr lang="zh-CN" altLang="en-US">
                <a:effectLst>
                  <a:outerShdw blurRad="38100" dist="38100" dir="2700000" algn="tl">
                    <a:srgbClr val="C0C0C0"/>
                  </a:outerShdw>
                </a:effectLst>
              </a:rPr>
              <a:t>随动</a:t>
            </a:r>
            <a:r>
              <a:rPr lang="zh-CN" altLang="zh-CN">
                <a:effectLst>
                  <a:outerShdw blurRad="38100" dist="38100" dir="2700000" algn="tl">
                    <a:srgbClr val="C0C0C0"/>
                  </a:outerShdw>
                </a:effectLst>
              </a:rPr>
              <a:t>系统</a:t>
            </a:r>
          </a:p>
        </p:txBody>
      </p:sp>
      <p:graphicFrame>
        <p:nvGraphicFramePr>
          <p:cNvPr id="56322" name="Object 20"/>
          <p:cNvGraphicFramePr>
            <a:graphicFrameLocks noChangeAspect="1"/>
          </p:cNvGraphicFramePr>
          <p:nvPr/>
        </p:nvGraphicFramePr>
        <p:xfrm>
          <a:off x="1695450" y="4175125"/>
          <a:ext cx="1006475" cy="381000"/>
        </p:xfrm>
        <a:graphic>
          <a:graphicData uri="http://schemas.openxmlformats.org/presentationml/2006/ole">
            <mc:AlternateContent xmlns:mc="http://schemas.openxmlformats.org/markup-compatibility/2006">
              <mc:Choice xmlns:v="urn:schemas-microsoft-com:vml" Requires="v">
                <p:oleObj spid="_x0000_s56340" name="公式" r:id="rId4" imgW="9804240" imgH="3736800" progId="Equation.3">
                  <p:embed/>
                </p:oleObj>
              </mc:Choice>
              <mc:Fallback>
                <p:oleObj name="公式" r:id="rId4" imgW="9804240" imgH="3736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5450" y="4175125"/>
                        <a:ext cx="10064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3" name="Object 21"/>
          <p:cNvGraphicFramePr>
            <a:graphicFrameLocks noChangeAspect="1"/>
          </p:cNvGraphicFramePr>
          <p:nvPr/>
        </p:nvGraphicFramePr>
        <p:xfrm>
          <a:off x="1628775" y="3452813"/>
          <a:ext cx="1006475" cy="381000"/>
        </p:xfrm>
        <a:graphic>
          <a:graphicData uri="http://schemas.openxmlformats.org/presentationml/2006/ole">
            <mc:AlternateContent xmlns:mc="http://schemas.openxmlformats.org/markup-compatibility/2006">
              <mc:Choice xmlns:v="urn:schemas-microsoft-com:vml" Requires="v">
                <p:oleObj spid="_x0000_s56341" name="公式" r:id="rId6" imgW="9804240" imgH="3736800" progId="Equation.3">
                  <p:embed/>
                </p:oleObj>
              </mc:Choice>
              <mc:Fallback>
                <p:oleObj name="公式" r:id="rId6" imgW="9804240" imgH="3736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8775" y="3452813"/>
                        <a:ext cx="10064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74" name="Text Box 22"/>
          <p:cNvSpPr txBox="1">
            <a:spLocks noChangeArrowheads="1"/>
          </p:cNvSpPr>
          <p:nvPr/>
        </p:nvSpPr>
        <p:spPr bwMode="auto">
          <a:xfrm>
            <a:off x="955675" y="4821238"/>
            <a:ext cx="7291388" cy="822325"/>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66FF"/>
                </a:solidFill>
                <a:effectLst>
                  <a:outerShdw blurRad="38100" dist="38100" dir="2700000" algn="tl">
                    <a:srgbClr val="C0C0C0"/>
                  </a:outerShdw>
                </a:effectLst>
              </a:rPr>
              <a:t>首先研究调节系统，然后引入参考输入</a:t>
            </a:r>
            <a:r>
              <a:rPr lang="zh-CN" altLang="zh-CN">
                <a:solidFill>
                  <a:srgbClr val="0066FF"/>
                </a:solidFill>
                <a:effectLst>
                  <a:outerShdw blurRad="38100" dist="38100" dir="2700000" algn="tl">
                    <a:srgbClr val="C0C0C0"/>
                  </a:outerShdw>
                </a:effectLst>
              </a:rPr>
              <a:t>r(k)，研究</a:t>
            </a:r>
            <a:r>
              <a:rPr lang="zh-CN" altLang="en-US">
                <a:solidFill>
                  <a:srgbClr val="0066FF"/>
                </a:solidFill>
                <a:effectLst>
                  <a:outerShdw blurRad="38100" dist="38100" dir="2700000" algn="tl">
                    <a:srgbClr val="C0C0C0"/>
                  </a:outerShdw>
                </a:effectLst>
              </a:rPr>
              <a:t>随动</a:t>
            </a:r>
            <a:r>
              <a:rPr lang="zh-CN" altLang="zh-CN">
                <a:solidFill>
                  <a:srgbClr val="0066FF"/>
                </a:solidFill>
                <a:effectLst>
                  <a:outerShdw blurRad="38100" dist="38100" dir="2700000" algn="tl">
                    <a:srgbClr val="C0C0C0"/>
                  </a:outerShdw>
                </a:effectLst>
              </a:rPr>
              <a:t>系统。</a:t>
            </a:r>
          </a:p>
        </p:txBody>
      </p:sp>
      <p:sp>
        <p:nvSpPr>
          <p:cNvPr id="100375" name="Line 23"/>
          <p:cNvSpPr>
            <a:spLocks noChangeShapeType="1"/>
          </p:cNvSpPr>
          <p:nvPr/>
        </p:nvSpPr>
        <p:spPr bwMode="auto">
          <a:xfrm>
            <a:off x="3305175" y="1928813"/>
            <a:ext cx="762000" cy="0"/>
          </a:xfrm>
          <a:prstGeom prst="line">
            <a:avLst/>
          </a:prstGeom>
          <a:noFill/>
          <a:ln w="12700" cap="sq">
            <a:solidFill>
              <a:schemeClr val="tx1"/>
            </a:solidFill>
            <a:round/>
            <a:headEnd type="none" w="sm" len="sm"/>
            <a:tailEnd type="arrow"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76" name="Rectangle 24"/>
          <p:cNvSpPr>
            <a:spLocks noChangeArrowheads="1"/>
          </p:cNvSpPr>
          <p:nvPr/>
        </p:nvSpPr>
        <p:spPr bwMode="auto">
          <a:xfrm>
            <a:off x="2466975" y="1700213"/>
            <a:ext cx="838200"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1800">
                <a:effectLst>
                  <a:outerShdw blurRad="38100" dist="38100" dir="2700000" algn="tl">
                    <a:srgbClr val="FFFFFF"/>
                  </a:outerShdw>
                </a:effectLst>
              </a:rPr>
              <a:t>D(z)</a:t>
            </a:r>
          </a:p>
        </p:txBody>
      </p:sp>
      <p:sp>
        <p:nvSpPr>
          <p:cNvPr id="100377" name="Rectangle 25"/>
          <p:cNvSpPr>
            <a:spLocks noChangeArrowheads="1"/>
          </p:cNvSpPr>
          <p:nvPr/>
        </p:nvSpPr>
        <p:spPr bwMode="auto">
          <a:xfrm>
            <a:off x="4067175" y="1700213"/>
            <a:ext cx="838200"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1800">
                <a:effectLst>
                  <a:outerShdw blurRad="38100" dist="38100" dir="2700000" algn="tl">
                    <a:srgbClr val="FFFFFF"/>
                  </a:outerShdw>
                </a:effectLst>
              </a:rPr>
              <a:t>W</a:t>
            </a:r>
            <a:r>
              <a:rPr lang="en-US" altLang="zh-CN" sz="1800" baseline="-25000">
                <a:effectLst>
                  <a:outerShdw blurRad="38100" dist="38100" dir="2700000" algn="tl">
                    <a:srgbClr val="FFFFFF"/>
                  </a:outerShdw>
                </a:effectLst>
              </a:rPr>
              <a:t>d</a:t>
            </a:r>
            <a:r>
              <a:rPr lang="en-US" altLang="zh-CN" sz="1800">
                <a:effectLst>
                  <a:outerShdw blurRad="38100" dist="38100" dir="2700000" algn="tl">
                    <a:srgbClr val="FFFFFF"/>
                  </a:outerShdw>
                </a:effectLst>
              </a:rPr>
              <a:t>(z)</a:t>
            </a:r>
          </a:p>
        </p:txBody>
      </p:sp>
      <p:sp>
        <p:nvSpPr>
          <p:cNvPr id="100378" name="Line 26"/>
          <p:cNvSpPr>
            <a:spLocks noChangeShapeType="1"/>
          </p:cNvSpPr>
          <p:nvPr/>
        </p:nvSpPr>
        <p:spPr bwMode="auto">
          <a:xfrm>
            <a:off x="4905375" y="1928813"/>
            <a:ext cx="15240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0379" name="Line 27"/>
          <p:cNvSpPr>
            <a:spLocks noChangeShapeType="1"/>
          </p:cNvSpPr>
          <p:nvPr/>
        </p:nvSpPr>
        <p:spPr bwMode="auto">
          <a:xfrm>
            <a:off x="1552575" y="1928813"/>
            <a:ext cx="9144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0380" name="Line 28"/>
          <p:cNvSpPr>
            <a:spLocks noChangeShapeType="1"/>
          </p:cNvSpPr>
          <p:nvPr/>
        </p:nvSpPr>
        <p:spPr bwMode="auto">
          <a:xfrm flipH="1">
            <a:off x="2847975" y="2538413"/>
            <a:ext cx="2667000" cy="0"/>
          </a:xfrm>
          <a:prstGeom prst="line">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0381" name="Text Box 29"/>
          <p:cNvSpPr txBox="1">
            <a:spLocks noChangeArrowheads="1"/>
          </p:cNvSpPr>
          <p:nvPr/>
        </p:nvSpPr>
        <p:spPr bwMode="auto">
          <a:xfrm>
            <a:off x="1781175" y="1547813"/>
            <a:ext cx="523875" cy="336550"/>
          </a:xfrm>
          <a:prstGeom prst="rect">
            <a:avLst/>
          </a:prstGeom>
          <a:noFill/>
          <a:ln w="12700" cap="sq">
            <a:noFill/>
            <a:miter lim="800000"/>
            <a:headEnd type="none" w="sm" len="sm"/>
            <a:tailEnd type="none" w="sm" len="sm"/>
          </a:ln>
          <a:effectLst/>
        </p:spPr>
        <p:txBody>
          <a:bodyPr wrap="none">
            <a:spAutoFit/>
          </a:bodyPr>
          <a:lstStyle/>
          <a:p>
            <a:pPr>
              <a:defRPr/>
            </a:pPr>
            <a:r>
              <a:rPr lang="en-US" altLang="zh-CN" sz="1600">
                <a:effectLst>
                  <a:outerShdw blurRad="38100" dist="38100" dir="2700000" algn="tl">
                    <a:srgbClr val="C0C0C0"/>
                  </a:outerShdw>
                </a:effectLst>
              </a:rPr>
              <a:t>r(k)</a:t>
            </a:r>
          </a:p>
        </p:txBody>
      </p:sp>
      <p:sp>
        <p:nvSpPr>
          <p:cNvPr id="100382" name="Text Box 30"/>
          <p:cNvSpPr txBox="1">
            <a:spLocks noChangeArrowheads="1"/>
          </p:cNvSpPr>
          <p:nvPr/>
        </p:nvSpPr>
        <p:spPr bwMode="auto">
          <a:xfrm>
            <a:off x="5667375" y="1624013"/>
            <a:ext cx="534988" cy="336550"/>
          </a:xfrm>
          <a:prstGeom prst="rect">
            <a:avLst/>
          </a:prstGeom>
          <a:noFill/>
          <a:ln w="12700" cap="sq">
            <a:noFill/>
            <a:miter lim="800000"/>
            <a:headEnd type="none" w="sm" len="sm"/>
            <a:tailEnd type="none" w="sm" len="sm"/>
          </a:ln>
          <a:effectLst/>
        </p:spPr>
        <p:txBody>
          <a:bodyPr wrap="none">
            <a:spAutoFit/>
          </a:bodyPr>
          <a:lstStyle/>
          <a:p>
            <a:pPr>
              <a:defRPr/>
            </a:pPr>
            <a:r>
              <a:rPr lang="en-US" altLang="zh-CN" sz="1600">
                <a:effectLst>
                  <a:outerShdw blurRad="38100" dist="38100" dir="2700000" algn="tl">
                    <a:srgbClr val="C0C0C0"/>
                  </a:outerShdw>
                </a:effectLst>
              </a:rPr>
              <a:t>y(k)</a:t>
            </a:r>
          </a:p>
        </p:txBody>
      </p:sp>
      <p:sp>
        <p:nvSpPr>
          <p:cNvPr id="100383" name="Text Box 31"/>
          <p:cNvSpPr txBox="1">
            <a:spLocks noChangeArrowheads="1"/>
          </p:cNvSpPr>
          <p:nvPr/>
        </p:nvSpPr>
        <p:spPr bwMode="auto">
          <a:xfrm>
            <a:off x="3563938" y="2636838"/>
            <a:ext cx="1498600"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图 </a:t>
            </a:r>
            <a:r>
              <a:rPr lang="en-US" altLang="zh-CN" sz="1800">
                <a:effectLst>
                  <a:outerShdw blurRad="38100" dist="38100" dir="2700000" algn="tl">
                    <a:srgbClr val="C0C0C0"/>
                  </a:outerShdw>
                </a:effectLst>
              </a:rPr>
              <a:t>6.3</a:t>
            </a:r>
            <a:endParaRPr lang="zh-CN" altLang="zh-CN" sz="1800">
              <a:effectLst>
                <a:outerShdw blurRad="38100" dist="38100" dir="2700000" algn="tl">
                  <a:srgbClr val="C0C0C0"/>
                </a:outerShdw>
              </a:effectLst>
            </a:endParaRPr>
          </a:p>
        </p:txBody>
      </p:sp>
      <p:sp>
        <p:nvSpPr>
          <p:cNvPr id="100384" name="Line 32"/>
          <p:cNvSpPr>
            <a:spLocks noChangeShapeType="1"/>
          </p:cNvSpPr>
          <p:nvPr/>
        </p:nvSpPr>
        <p:spPr bwMode="auto">
          <a:xfrm flipV="1">
            <a:off x="5514975" y="1928813"/>
            <a:ext cx="0" cy="609600"/>
          </a:xfrm>
          <a:prstGeom prst="line">
            <a:avLst/>
          </a:prstGeom>
          <a:noFill/>
          <a:ln w="12700" cap="sq">
            <a:solidFill>
              <a:schemeClr val="tx1"/>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85" name="Line 33"/>
          <p:cNvSpPr>
            <a:spLocks noChangeShapeType="1"/>
          </p:cNvSpPr>
          <p:nvPr/>
        </p:nvSpPr>
        <p:spPr bwMode="auto">
          <a:xfrm flipH="1" flipV="1">
            <a:off x="2847975" y="2157413"/>
            <a:ext cx="0" cy="38100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0386" name="Text Box 34"/>
          <p:cNvSpPr txBox="1">
            <a:spLocks noChangeArrowheads="1"/>
          </p:cNvSpPr>
          <p:nvPr/>
        </p:nvSpPr>
        <p:spPr bwMode="auto">
          <a:xfrm>
            <a:off x="3457575" y="1624013"/>
            <a:ext cx="546100" cy="336550"/>
          </a:xfrm>
          <a:prstGeom prst="rect">
            <a:avLst/>
          </a:prstGeom>
          <a:noFill/>
          <a:ln w="12700" cap="sq">
            <a:noFill/>
            <a:miter lim="800000"/>
            <a:headEnd type="none" w="sm" len="sm"/>
            <a:tailEnd type="none" w="sm" len="sm"/>
          </a:ln>
          <a:effectLst/>
        </p:spPr>
        <p:txBody>
          <a:bodyPr wrap="none">
            <a:spAutoFit/>
          </a:bodyPr>
          <a:lstStyle/>
          <a:p>
            <a:pPr>
              <a:defRPr/>
            </a:pPr>
            <a:r>
              <a:rPr lang="en-US" altLang="zh-CN" sz="1600">
                <a:effectLst>
                  <a:outerShdw blurRad="38100" dist="38100" dir="2700000" algn="tl">
                    <a:srgbClr val="C0C0C0"/>
                  </a:outerShdw>
                </a:effectLst>
              </a:rPr>
              <a:t>u(k)</a:t>
            </a:r>
          </a:p>
        </p:txBody>
      </p:sp>
      <p:sp>
        <p:nvSpPr>
          <p:cNvPr id="100387" name="Rectangle 35"/>
          <p:cNvSpPr>
            <a:spLocks noChangeArrowheads="1"/>
          </p:cNvSpPr>
          <p:nvPr/>
        </p:nvSpPr>
        <p:spPr bwMode="auto">
          <a:xfrm>
            <a:off x="395288" y="333375"/>
            <a:ext cx="8532812" cy="719138"/>
          </a:xfrm>
          <a:prstGeom prst="rect">
            <a:avLst/>
          </a:prstGeom>
          <a:noFill/>
          <a:ln w="9525">
            <a:noFill/>
            <a:miter lim="800000"/>
            <a:headEnd/>
            <a:tailEnd/>
          </a:ln>
          <a:effectLst/>
        </p:spPr>
        <p:txBody>
          <a:bodyPr anchor="b"/>
          <a:lstStyle/>
          <a:p>
            <a:pPr>
              <a:defRPr/>
            </a:pPr>
            <a:r>
              <a:rPr lang="en-US" altLang="zh-CN" sz="3200">
                <a:solidFill>
                  <a:srgbClr val="FF0000"/>
                </a:solidFill>
                <a:effectLst>
                  <a:outerShdw blurRad="38100" dist="38100" dir="2700000" algn="tl">
                    <a:srgbClr val="C0C0C0"/>
                  </a:outerShdw>
                </a:effectLst>
              </a:rPr>
              <a:t>6.5 </a:t>
            </a:r>
            <a:r>
              <a:rPr lang="zh-CN" altLang="en-US" sz="3200">
                <a:solidFill>
                  <a:srgbClr val="FF0000"/>
                </a:solidFill>
                <a:effectLst>
                  <a:outerShdw blurRad="38100" dist="38100" dir="2700000" algn="tl">
                    <a:srgbClr val="C0C0C0"/>
                  </a:outerShdw>
                </a:effectLst>
              </a:rPr>
              <a:t>状态可测时按极点配置设计控制规律 </a:t>
            </a:r>
          </a:p>
        </p:txBody>
      </p:sp>
    </p:spTree>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7547" name="Rectangle 27"/>
          <p:cNvSpPr>
            <a:spLocks noChangeArrowheads="1"/>
          </p:cNvSpPr>
          <p:nvPr/>
        </p:nvSpPr>
        <p:spPr bwMode="auto">
          <a:xfrm>
            <a:off x="1828800" y="4432300"/>
            <a:ext cx="5638800" cy="11430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48" name="Rectangle 28"/>
          <p:cNvSpPr>
            <a:spLocks noChangeArrowheads="1"/>
          </p:cNvSpPr>
          <p:nvPr/>
        </p:nvSpPr>
        <p:spPr bwMode="auto">
          <a:xfrm>
            <a:off x="3635375" y="1557338"/>
            <a:ext cx="1743075"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zh-CN" altLang="en-US" sz="1800">
                <a:effectLst>
                  <a:outerShdw blurRad="38100" dist="38100" dir="2700000" algn="tl">
                    <a:srgbClr val="FFFFFF"/>
                  </a:outerShdw>
                </a:effectLst>
              </a:rPr>
              <a:t>控制对象</a:t>
            </a:r>
          </a:p>
        </p:txBody>
      </p:sp>
      <p:sp>
        <p:nvSpPr>
          <p:cNvPr id="107549" name="Rectangle 29"/>
          <p:cNvSpPr>
            <a:spLocks noChangeArrowheads="1"/>
          </p:cNvSpPr>
          <p:nvPr/>
        </p:nvSpPr>
        <p:spPr bwMode="auto">
          <a:xfrm>
            <a:off x="3635375" y="2547938"/>
            <a:ext cx="1627188"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zh-CN" altLang="en-US" sz="1800">
                <a:effectLst>
                  <a:outerShdw blurRad="38100" dist="38100" dir="2700000" algn="tl">
                    <a:srgbClr val="FFFFFF"/>
                  </a:outerShdw>
                </a:effectLst>
              </a:rPr>
              <a:t>控制规律</a:t>
            </a:r>
          </a:p>
        </p:txBody>
      </p:sp>
      <p:sp>
        <p:nvSpPr>
          <p:cNvPr id="107550" name="Line 30"/>
          <p:cNvSpPr>
            <a:spLocks noChangeShapeType="1"/>
          </p:cNvSpPr>
          <p:nvPr/>
        </p:nvSpPr>
        <p:spPr bwMode="auto">
          <a:xfrm>
            <a:off x="5356225" y="1784350"/>
            <a:ext cx="1250950" cy="1588"/>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51" name="Text Box 31"/>
          <p:cNvSpPr txBox="1">
            <a:spLocks noChangeArrowheads="1"/>
          </p:cNvSpPr>
          <p:nvPr/>
        </p:nvSpPr>
        <p:spPr bwMode="auto">
          <a:xfrm>
            <a:off x="5768975" y="1404938"/>
            <a:ext cx="552450" cy="366712"/>
          </a:xfrm>
          <a:prstGeom prst="rect">
            <a:avLst/>
          </a:prstGeom>
          <a:noFill/>
          <a:ln w="12700" cap="sq">
            <a:noFill/>
            <a:miter lim="800000"/>
            <a:headEnd type="none" w="sm" len="sm"/>
            <a:tailEnd type="none" w="sm" len="sm"/>
          </a:ln>
          <a:effectLst/>
        </p:spPr>
        <p:txBody>
          <a:bodyPr wrap="none">
            <a:spAutoFit/>
          </a:bodyPr>
          <a:lstStyle/>
          <a:p>
            <a:pPr>
              <a:defRPr/>
            </a:pPr>
            <a:r>
              <a:rPr lang="en-US" altLang="zh-CN" sz="1800" i="1">
                <a:effectLst>
                  <a:outerShdw blurRad="38100" dist="38100" dir="2700000" algn="tl">
                    <a:srgbClr val="C0C0C0"/>
                  </a:outerShdw>
                </a:effectLst>
              </a:rPr>
              <a:t>y(k)</a:t>
            </a:r>
            <a:endParaRPr lang="en-US" altLang="zh-CN" sz="1800">
              <a:effectLst>
                <a:outerShdw blurRad="38100" dist="38100" dir="2700000" algn="tl">
                  <a:srgbClr val="C0C0C0"/>
                </a:outerShdw>
              </a:effectLst>
            </a:endParaRPr>
          </a:p>
        </p:txBody>
      </p:sp>
      <p:sp>
        <p:nvSpPr>
          <p:cNvPr id="107552" name="Text Box 32"/>
          <p:cNvSpPr txBox="1">
            <a:spLocks noChangeArrowheads="1"/>
          </p:cNvSpPr>
          <p:nvPr/>
        </p:nvSpPr>
        <p:spPr bwMode="auto">
          <a:xfrm>
            <a:off x="3940175" y="3233738"/>
            <a:ext cx="1808163"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图 </a:t>
            </a:r>
            <a:r>
              <a:rPr lang="en-US" altLang="zh-CN" sz="1800">
                <a:effectLst>
                  <a:outerShdw blurRad="38100" dist="38100" dir="2700000" algn="tl">
                    <a:srgbClr val="C0C0C0"/>
                  </a:outerShdw>
                </a:effectLst>
              </a:rPr>
              <a:t>6.4</a:t>
            </a:r>
            <a:endParaRPr lang="zh-CN" altLang="zh-CN" sz="1800">
              <a:effectLst>
                <a:outerShdw blurRad="38100" dist="38100" dir="2700000" algn="tl">
                  <a:srgbClr val="C0C0C0"/>
                </a:outerShdw>
              </a:effectLst>
            </a:endParaRPr>
          </a:p>
        </p:txBody>
      </p:sp>
      <p:sp>
        <p:nvSpPr>
          <p:cNvPr id="107553" name="Line 33"/>
          <p:cNvSpPr>
            <a:spLocks noChangeShapeType="1"/>
          </p:cNvSpPr>
          <p:nvPr/>
        </p:nvSpPr>
        <p:spPr bwMode="auto">
          <a:xfrm flipV="1">
            <a:off x="5845175" y="1785938"/>
            <a:ext cx="0" cy="990600"/>
          </a:xfrm>
          <a:prstGeom prst="line">
            <a:avLst/>
          </a:prstGeom>
          <a:noFill/>
          <a:ln w="12700" cap="sq">
            <a:solidFill>
              <a:schemeClr val="tx1"/>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7554" name="Line 34"/>
          <p:cNvSpPr>
            <a:spLocks noChangeShapeType="1"/>
          </p:cNvSpPr>
          <p:nvPr/>
        </p:nvSpPr>
        <p:spPr bwMode="auto">
          <a:xfrm flipH="1">
            <a:off x="5248275" y="2776538"/>
            <a:ext cx="5969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55" name="Line 35"/>
          <p:cNvSpPr>
            <a:spLocks noChangeShapeType="1"/>
          </p:cNvSpPr>
          <p:nvPr/>
        </p:nvSpPr>
        <p:spPr bwMode="auto">
          <a:xfrm>
            <a:off x="4321175" y="2014538"/>
            <a:ext cx="0" cy="53340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56" name="Line 36"/>
          <p:cNvSpPr>
            <a:spLocks noChangeShapeType="1"/>
          </p:cNvSpPr>
          <p:nvPr/>
        </p:nvSpPr>
        <p:spPr bwMode="auto">
          <a:xfrm flipH="1">
            <a:off x="2568575" y="2776538"/>
            <a:ext cx="1066800" cy="0"/>
          </a:xfrm>
          <a:prstGeom prst="line">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57" name="Line 37"/>
          <p:cNvSpPr>
            <a:spLocks noChangeShapeType="1"/>
          </p:cNvSpPr>
          <p:nvPr/>
        </p:nvSpPr>
        <p:spPr bwMode="auto">
          <a:xfrm flipV="1">
            <a:off x="2568575" y="1785938"/>
            <a:ext cx="0" cy="990600"/>
          </a:xfrm>
          <a:prstGeom prst="line">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58" name="Line 38"/>
          <p:cNvSpPr>
            <a:spLocks noChangeShapeType="1"/>
          </p:cNvSpPr>
          <p:nvPr/>
        </p:nvSpPr>
        <p:spPr bwMode="auto">
          <a:xfrm>
            <a:off x="2568575" y="1785938"/>
            <a:ext cx="10668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59" name="Text Box 39"/>
          <p:cNvSpPr txBox="1">
            <a:spLocks noChangeArrowheads="1"/>
          </p:cNvSpPr>
          <p:nvPr/>
        </p:nvSpPr>
        <p:spPr bwMode="auto">
          <a:xfrm>
            <a:off x="2705100" y="1443038"/>
            <a:ext cx="577850" cy="366712"/>
          </a:xfrm>
          <a:prstGeom prst="rect">
            <a:avLst/>
          </a:prstGeom>
          <a:noFill/>
          <a:ln w="12700" cap="sq">
            <a:noFill/>
            <a:miter lim="800000"/>
            <a:headEnd type="none" w="sm" len="sm"/>
            <a:tailEnd type="none" w="sm" len="sm"/>
          </a:ln>
          <a:effectLst/>
        </p:spPr>
        <p:txBody>
          <a:bodyPr wrap="none">
            <a:spAutoFit/>
          </a:bodyPr>
          <a:lstStyle/>
          <a:p>
            <a:pPr>
              <a:defRPr/>
            </a:pPr>
            <a:r>
              <a:rPr lang="zh-CN" altLang="zh-CN" sz="1800" i="1">
                <a:effectLst>
                  <a:outerShdw blurRad="38100" dist="38100" dir="2700000" algn="tl">
                    <a:srgbClr val="C0C0C0"/>
                  </a:outerShdw>
                </a:effectLst>
              </a:rPr>
              <a:t>u(k)</a:t>
            </a:r>
            <a:endParaRPr lang="en-US" altLang="zh-CN" sz="1800">
              <a:effectLst>
                <a:outerShdw blurRad="38100" dist="38100" dir="2700000" algn="tl">
                  <a:srgbClr val="C0C0C0"/>
                </a:outerShdw>
              </a:effectLst>
            </a:endParaRPr>
          </a:p>
        </p:txBody>
      </p:sp>
      <p:sp>
        <p:nvSpPr>
          <p:cNvPr id="107560" name="Text Box 40"/>
          <p:cNvSpPr txBox="1">
            <a:spLocks noChangeArrowheads="1"/>
          </p:cNvSpPr>
          <p:nvPr/>
        </p:nvSpPr>
        <p:spPr bwMode="auto">
          <a:xfrm>
            <a:off x="4778375" y="2090738"/>
            <a:ext cx="565150" cy="366712"/>
          </a:xfrm>
          <a:prstGeom prst="rect">
            <a:avLst/>
          </a:prstGeom>
          <a:noFill/>
          <a:ln w="12700" cap="sq">
            <a:noFill/>
            <a:miter lim="800000"/>
            <a:headEnd type="none" w="sm" len="sm"/>
            <a:tailEnd type="none" w="sm" len="sm"/>
          </a:ln>
          <a:effectLst/>
        </p:spPr>
        <p:txBody>
          <a:bodyPr wrap="none">
            <a:spAutoFit/>
          </a:bodyPr>
          <a:lstStyle/>
          <a:p>
            <a:pPr>
              <a:defRPr/>
            </a:pPr>
            <a:r>
              <a:rPr lang="en-US" altLang="zh-CN" sz="1800" i="1">
                <a:effectLst>
                  <a:outerShdw blurRad="38100" dist="38100" dir="2700000" algn="tl">
                    <a:srgbClr val="C0C0C0"/>
                  </a:outerShdw>
                </a:effectLst>
              </a:rPr>
              <a:t>x(k)</a:t>
            </a:r>
          </a:p>
        </p:txBody>
      </p:sp>
      <p:sp>
        <p:nvSpPr>
          <p:cNvPr id="107561" name="Line 41"/>
          <p:cNvSpPr>
            <a:spLocks noChangeShapeType="1"/>
          </p:cNvSpPr>
          <p:nvPr/>
        </p:nvSpPr>
        <p:spPr bwMode="auto">
          <a:xfrm flipH="1">
            <a:off x="4397375" y="2319338"/>
            <a:ext cx="381000" cy="0"/>
          </a:xfrm>
          <a:prstGeom prst="line">
            <a:avLst/>
          </a:prstGeom>
          <a:noFill/>
          <a:ln w="12700">
            <a:solidFill>
              <a:schemeClr val="tx1"/>
            </a:solidFill>
            <a:prstDash val="dash"/>
            <a:round/>
            <a:headEnd type="none" w="sm" len="sm"/>
            <a:tailEnd type="triangl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62" name="Line 42"/>
          <p:cNvSpPr>
            <a:spLocks noChangeShapeType="1"/>
          </p:cNvSpPr>
          <p:nvPr/>
        </p:nvSpPr>
        <p:spPr bwMode="auto">
          <a:xfrm>
            <a:off x="5311775" y="2319338"/>
            <a:ext cx="457200" cy="0"/>
          </a:xfrm>
          <a:prstGeom prst="line">
            <a:avLst/>
          </a:prstGeom>
          <a:noFill/>
          <a:ln w="12700">
            <a:solidFill>
              <a:schemeClr val="tx1"/>
            </a:solidFill>
            <a:prstDash val="dash"/>
            <a:round/>
            <a:headEnd type="none" w="sm" len="sm"/>
            <a:tailEnd type="triangl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63" name="Rectangle 43"/>
          <p:cNvSpPr>
            <a:spLocks noChangeArrowheads="1"/>
          </p:cNvSpPr>
          <p:nvPr/>
        </p:nvSpPr>
        <p:spPr bwMode="auto">
          <a:xfrm>
            <a:off x="3962400" y="3898900"/>
            <a:ext cx="1622425"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zh-CN" altLang="en-US" sz="1800">
                <a:effectLst>
                  <a:outerShdw blurRad="38100" dist="38100" dir="2700000" algn="tl">
                    <a:srgbClr val="FFFFFF"/>
                  </a:outerShdw>
                </a:effectLst>
              </a:rPr>
              <a:t>控制对象</a:t>
            </a:r>
          </a:p>
        </p:txBody>
      </p:sp>
      <p:sp>
        <p:nvSpPr>
          <p:cNvPr id="107564" name="Rectangle 44"/>
          <p:cNvSpPr>
            <a:spLocks noChangeArrowheads="1"/>
          </p:cNvSpPr>
          <p:nvPr/>
        </p:nvSpPr>
        <p:spPr bwMode="auto">
          <a:xfrm>
            <a:off x="4953000" y="4889500"/>
            <a:ext cx="1227138"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zh-CN" altLang="en-US" sz="1800">
                <a:effectLst>
                  <a:outerShdw blurRad="38100" dist="38100" dir="2700000" algn="tl">
                    <a:srgbClr val="FFFFFF"/>
                  </a:outerShdw>
                </a:effectLst>
              </a:rPr>
              <a:t>观测器</a:t>
            </a:r>
          </a:p>
        </p:txBody>
      </p:sp>
      <p:sp>
        <p:nvSpPr>
          <p:cNvPr id="107565" name="Line 45"/>
          <p:cNvSpPr>
            <a:spLocks noChangeShapeType="1"/>
          </p:cNvSpPr>
          <p:nvPr/>
        </p:nvSpPr>
        <p:spPr bwMode="auto">
          <a:xfrm>
            <a:off x="5584825" y="4127500"/>
            <a:ext cx="2035175"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66" name="Text Box 46"/>
          <p:cNvSpPr txBox="1">
            <a:spLocks noChangeArrowheads="1"/>
          </p:cNvSpPr>
          <p:nvPr/>
        </p:nvSpPr>
        <p:spPr bwMode="auto">
          <a:xfrm>
            <a:off x="6781800" y="3746500"/>
            <a:ext cx="552450" cy="366713"/>
          </a:xfrm>
          <a:prstGeom prst="rect">
            <a:avLst/>
          </a:prstGeom>
          <a:noFill/>
          <a:ln w="12700" cap="sq">
            <a:noFill/>
            <a:miter lim="800000"/>
            <a:headEnd type="none" w="sm" len="sm"/>
            <a:tailEnd type="none" w="sm" len="sm"/>
          </a:ln>
          <a:effectLst/>
        </p:spPr>
        <p:txBody>
          <a:bodyPr wrap="none">
            <a:spAutoFit/>
          </a:bodyPr>
          <a:lstStyle/>
          <a:p>
            <a:pPr>
              <a:defRPr/>
            </a:pPr>
            <a:r>
              <a:rPr lang="en-US" altLang="zh-CN" sz="1800" i="1">
                <a:effectLst>
                  <a:outerShdw blurRad="38100" dist="38100" dir="2700000" algn="tl">
                    <a:srgbClr val="C0C0C0"/>
                  </a:outerShdw>
                </a:effectLst>
              </a:rPr>
              <a:t>y(k)</a:t>
            </a:r>
            <a:endParaRPr lang="en-US" altLang="zh-CN" sz="1800">
              <a:effectLst>
                <a:outerShdw blurRad="38100" dist="38100" dir="2700000" algn="tl">
                  <a:srgbClr val="C0C0C0"/>
                </a:outerShdw>
              </a:effectLst>
            </a:endParaRPr>
          </a:p>
        </p:txBody>
      </p:sp>
      <p:sp>
        <p:nvSpPr>
          <p:cNvPr id="107567" name="Text Box 47"/>
          <p:cNvSpPr txBox="1">
            <a:spLocks noChangeArrowheads="1"/>
          </p:cNvSpPr>
          <p:nvPr/>
        </p:nvSpPr>
        <p:spPr bwMode="auto">
          <a:xfrm>
            <a:off x="4211638" y="5589588"/>
            <a:ext cx="1660525"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图 </a:t>
            </a:r>
            <a:r>
              <a:rPr lang="en-US" altLang="zh-CN" sz="1800">
                <a:effectLst>
                  <a:outerShdw blurRad="38100" dist="38100" dir="2700000" algn="tl">
                    <a:srgbClr val="C0C0C0"/>
                  </a:outerShdw>
                </a:effectLst>
              </a:rPr>
              <a:t>6.5</a:t>
            </a:r>
            <a:endParaRPr lang="zh-CN" altLang="zh-CN" sz="1800">
              <a:effectLst>
                <a:outerShdw blurRad="38100" dist="38100" dir="2700000" algn="tl">
                  <a:srgbClr val="C0C0C0"/>
                </a:outerShdw>
              </a:effectLst>
            </a:endParaRPr>
          </a:p>
        </p:txBody>
      </p:sp>
      <p:sp>
        <p:nvSpPr>
          <p:cNvPr id="107568" name="Line 48"/>
          <p:cNvSpPr>
            <a:spLocks noChangeShapeType="1"/>
          </p:cNvSpPr>
          <p:nvPr/>
        </p:nvSpPr>
        <p:spPr bwMode="auto">
          <a:xfrm flipV="1">
            <a:off x="6858000" y="4127500"/>
            <a:ext cx="0" cy="990600"/>
          </a:xfrm>
          <a:prstGeom prst="line">
            <a:avLst/>
          </a:prstGeom>
          <a:noFill/>
          <a:ln w="12700" cap="sq">
            <a:solidFill>
              <a:schemeClr val="tx1"/>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7569" name="Line 49"/>
          <p:cNvSpPr>
            <a:spLocks noChangeShapeType="1"/>
          </p:cNvSpPr>
          <p:nvPr/>
        </p:nvSpPr>
        <p:spPr bwMode="auto">
          <a:xfrm flipH="1" flipV="1">
            <a:off x="6180138" y="5118100"/>
            <a:ext cx="677862"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70" name="Line 50"/>
          <p:cNvSpPr>
            <a:spLocks noChangeShapeType="1"/>
          </p:cNvSpPr>
          <p:nvPr/>
        </p:nvSpPr>
        <p:spPr bwMode="auto">
          <a:xfrm flipH="1">
            <a:off x="2286000" y="5118100"/>
            <a:ext cx="838200" cy="0"/>
          </a:xfrm>
          <a:prstGeom prst="line">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71" name="Line 51"/>
          <p:cNvSpPr>
            <a:spLocks noChangeShapeType="1"/>
          </p:cNvSpPr>
          <p:nvPr/>
        </p:nvSpPr>
        <p:spPr bwMode="auto">
          <a:xfrm>
            <a:off x="2286000" y="4127500"/>
            <a:ext cx="1662113"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72" name="Text Box 52"/>
          <p:cNvSpPr txBox="1">
            <a:spLocks noChangeArrowheads="1"/>
          </p:cNvSpPr>
          <p:nvPr/>
        </p:nvSpPr>
        <p:spPr bwMode="auto">
          <a:xfrm>
            <a:off x="2971800" y="3746500"/>
            <a:ext cx="577850" cy="366713"/>
          </a:xfrm>
          <a:prstGeom prst="rect">
            <a:avLst/>
          </a:prstGeom>
          <a:noFill/>
          <a:ln w="12700" cap="sq">
            <a:noFill/>
            <a:miter lim="800000"/>
            <a:headEnd type="none" w="sm" len="sm"/>
            <a:tailEnd type="none" w="sm" len="sm"/>
          </a:ln>
          <a:effectLst/>
        </p:spPr>
        <p:txBody>
          <a:bodyPr wrap="none">
            <a:spAutoFit/>
          </a:bodyPr>
          <a:lstStyle/>
          <a:p>
            <a:pPr>
              <a:defRPr/>
            </a:pPr>
            <a:r>
              <a:rPr lang="zh-CN" altLang="zh-CN" sz="1800" i="1">
                <a:effectLst>
                  <a:outerShdw blurRad="38100" dist="38100" dir="2700000" algn="tl">
                    <a:srgbClr val="C0C0C0"/>
                  </a:outerShdw>
                </a:effectLst>
              </a:rPr>
              <a:t>u(k)</a:t>
            </a:r>
            <a:endParaRPr lang="en-US" altLang="zh-CN" sz="1800">
              <a:effectLst>
                <a:outerShdw blurRad="38100" dist="38100" dir="2700000" algn="tl">
                  <a:srgbClr val="C0C0C0"/>
                </a:outerShdw>
              </a:effectLst>
            </a:endParaRPr>
          </a:p>
        </p:txBody>
      </p:sp>
      <p:sp>
        <p:nvSpPr>
          <p:cNvPr id="107573" name="Rectangle 53"/>
          <p:cNvSpPr>
            <a:spLocks noChangeArrowheads="1"/>
          </p:cNvSpPr>
          <p:nvPr/>
        </p:nvSpPr>
        <p:spPr bwMode="auto">
          <a:xfrm>
            <a:off x="3016250" y="4889500"/>
            <a:ext cx="1255713"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zh-CN" altLang="en-US" sz="1800">
                <a:effectLst>
                  <a:outerShdw blurRad="38100" dist="38100" dir="2700000" algn="tl">
                    <a:srgbClr val="FFFFFF"/>
                  </a:outerShdw>
                </a:effectLst>
              </a:rPr>
              <a:t>控制规律</a:t>
            </a:r>
          </a:p>
        </p:txBody>
      </p:sp>
      <p:sp>
        <p:nvSpPr>
          <p:cNvPr id="107574" name="Line 54"/>
          <p:cNvSpPr>
            <a:spLocks noChangeShapeType="1"/>
          </p:cNvSpPr>
          <p:nvPr/>
        </p:nvSpPr>
        <p:spPr bwMode="auto">
          <a:xfrm flipV="1">
            <a:off x="2286000" y="4127500"/>
            <a:ext cx="0" cy="990600"/>
          </a:xfrm>
          <a:prstGeom prst="line">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75" name="Line 55"/>
          <p:cNvSpPr>
            <a:spLocks noChangeShapeType="1"/>
          </p:cNvSpPr>
          <p:nvPr/>
        </p:nvSpPr>
        <p:spPr bwMode="auto">
          <a:xfrm flipH="1">
            <a:off x="4259263" y="5118100"/>
            <a:ext cx="693737" cy="0"/>
          </a:xfrm>
          <a:prstGeom prst="line">
            <a:avLst/>
          </a:prstGeom>
          <a:noFill/>
          <a:ln w="12700" cap="sq">
            <a:solidFill>
              <a:schemeClr val="tx1"/>
            </a:solidFill>
            <a:round/>
            <a:headEnd/>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76" name="Line 56"/>
          <p:cNvSpPr>
            <a:spLocks noChangeShapeType="1"/>
          </p:cNvSpPr>
          <p:nvPr/>
        </p:nvSpPr>
        <p:spPr bwMode="auto">
          <a:xfrm>
            <a:off x="2286000" y="4584700"/>
            <a:ext cx="3200400" cy="0"/>
          </a:xfrm>
          <a:prstGeom prst="line">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77" name="Line 57"/>
          <p:cNvSpPr>
            <a:spLocks noChangeShapeType="1"/>
          </p:cNvSpPr>
          <p:nvPr/>
        </p:nvSpPr>
        <p:spPr bwMode="auto">
          <a:xfrm>
            <a:off x="5486400" y="4584700"/>
            <a:ext cx="0" cy="30480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78" name="Text Box 58"/>
          <p:cNvSpPr txBox="1">
            <a:spLocks noChangeArrowheads="1"/>
          </p:cNvSpPr>
          <p:nvPr/>
        </p:nvSpPr>
        <p:spPr bwMode="auto">
          <a:xfrm>
            <a:off x="1905000" y="5194300"/>
            <a:ext cx="1327150"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控制器</a:t>
            </a:r>
          </a:p>
        </p:txBody>
      </p:sp>
      <p:graphicFrame>
        <p:nvGraphicFramePr>
          <p:cNvPr id="57346" name="Object 59"/>
          <p:cNvGraphicFramePr>
            <a:graphicFrameLocks noChangeAspect="1"/>
          </p:cNvGraphicFramePr>
          <p:nvPr/>
        </p:nvGraphicFramePr>
        <p:xfrm>
          <a:off x="4321175" y="4656138"/>
          <a:ext cx="598488" cy="381000"/>
        </p:xfrm>
        <a:graphic>
          <a:graphicData uri="http://schemas.openxmlformats.org/presentationml/2006/ole">
            <mc:AlternateContent xmlns:mc="http://schemas.openxmlformats.org/markup-compatibility/2006">
              <mc:Choice xmlns:v="urn:schemas-microsoft-com:vml" Requires="v">
                <p:oleObj spid="_x0000_s57355" name="公式" r:id="rId4" imgW="5832720" imgH="3736800" progId="Equation.3">
                  <p:embed/>
                </p:oleObj>
              </mc:Choice>
              <mc:Fallback>
                <p:oleObj name="公式" r:id="rId4" imgW="5832720" imgH="37368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1175" y="4656138"/>
                        <a:ext cx="59848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6522" name="Text Box 26"/>
          <p:cNvSpPr txBox="1">
            <a:spLocks noChangeArrowheads="1"/>
          </p:cNvSpPr>
          <p:nvPr/>
        </p:nvSpPr>
        <p:spPr bwMode="auto">
          <a:xfrm>
            <a:off x="900113" y="1557338"/>
            <a:ext cx="7340600" cy="396875"/>
          </a:xfrm>
          <a:prstGeom prst="rect">
            <a:avLst/>
          </a:prstGeom>
          <a:noFill/>
          <a:ln w="12700" cap="sq">
            <a:noFill/>
            <a:miter lim="800000"/>
            <a:headEnd type="none" w="sm" len="sm"/>
            <a:tailEnd type="none" w="sm" len="sm"/>
          </a:ln>
          <a:effectLst/>
        </p:spPr>
        <p:txBody>
          <a:bodyPr wrap="none">
            <a:spAutoFit/>
          </a:bodyPr>
          <a:lstStyle/>
          <a:p>
            <a:pPr>
              <a:defRPr/>
            </a:pPr>
            <a:r>
              <a:rPr lang="zh-CN" altLang="en-US" sz="2000">
                <a:solidFill>
                  <a:srgbClr val="FF0000"/>
                </a:solidFill>
                <a:effectLst>
                  <a:outerShdw blurRad="38100" dist="38100" dir="2700000" algn="tl">
                    <a:srgbClr val="C0C0C0"/>
                  </a:outerShdw>
                </a:effectLst>
              </a:rPr>
              <a:t>设控制规律反馈的是实际对象的全部状态，而不是重构的状态。</a:t>
            </a:r>
            <a:endParaRPr lang="zh-CN" altLang="zh-CN" sz="2000">
              <a:solidFill>
                <a:srgbClr val="FF0000"/>
              </a:solidFill>
              <a:effectLst>
                <a:outerShdw blurRad="38100" dist="38100" dir="2700000" algn="tl">
                  <a:srgbClr val="C0C0C0"/>
                </a:outerShdw>
              </a:effectLst>
            </a:endParaRPr>
          </a:p>
        </p:txBody>
      </p:sp>
      <p:graphicFrame>
        <p:nvGraphicFramePr>
          <p:cNvPr id="58370" name="Object 27"/>
          <p:cNvGraphicFramePr>
            <a:graphicFrameLocks noChangeAspect="1"/>
          </p:cNvGraphicFramePr>
          <p:nvPr/>
        </p:nvGraphicFramePr>
        <p:xfrm>
          <a:off x="2122488" y="2660650"/>
          <a:ext cx="2878137" cy="381000"/>
        </p:xfrm>
        <a:graphic>
          <a:graphicData uri="http://schemas.openxmlformats.org/presentationml/2006/ole">
            <mc:AlternateContent xmlns:mc="http://schemas.openxmlformats.org/markup-compatibility/2006">
              <mc:Choice xmlns:v="urn:schemas-microsoft-com:vml" Requires="v">
                <p:oleObj spid="_x0000_s58397" name="公式" r:id="rId4" imgW="28025280" imgH="3736800" progId="Equation.3">
                  <p:embed/>
                </p:oleObj>
              </mc:Choice>
              <mc:Fallback>
                <p:oleObj name="公式" r:id="rId4" imgW="28025280" imgH="37368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488" y="2660650"/>
                        <a:ext cx="287813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1" name="Object 28"/>
          <p:cNvGraphicFramePr>
            <a:graphicFrameLocks noChangeAspect="1"/>
          </p:cNvGraphicFramePr>
          <p:nvPr/>
        </p:nvGraphicFramePr>
        <p:xfrm>
          <a:off x="1649413" y="3194050"/>
          <a:ext cx="1917700" cy="430213"/>
        </p:xfrm>
        <a:graphic>
          <a:graphicData uri="http://schemas.openxmlformats.org/presentationml/2006/ole">
            <mc:AlternateContent xmlns:mc="http://schemas.openxmlformats.org/markup-compatibility/2006">
              <mc:Choice xmlns:v="urn:schemas-microsoft-com:vml" Requires="v">
                <p:oleObj spid="_x0000_s58398" name="公式" r:id="rId6" imgW="18681120" imgH="4204800" progId="Equation.3">
                  <p:embed/>
                </p:oleObj>
              </mc:Choice>
              <mc:Fallback>
                <p:oleObj name="公式" r:id="rId6" imgW="18681120" imgH="42048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9413" y="3194050"/>
                        <a:ext cx="19177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25" name="Text Box 29"/>
          <p:cNvSpPr txBox="1">
            <a:spLocks noChangeArrowheads="1"/>
          </p:cNvSpPr>
          <p:nvPr/>
        </p:nvSpPr>
        <p:spPr bwMode="auto">
          <a:xfrm>
            <a:off x="1204913" y="2090738"/>
            <a:ext cx="400367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控制对象的状态方程为：</a:t>
            </a:r>
            <a:endParaRPr lang="zh-CN" altLang="zh-CN" sz="2000">
              <a:effectLst>
                <a:outerShdw blurRad="38100" dist="38100" dir="2700000" algn="tl">
                  <a:srgbClr val="C0C0C0"/>
                </a:outerShdw>
              </a:effectLst>
            </a:endParaRPr>
          </a:p>
        </p:txBody>
      </p:sp>
      <p:sp>
        <p:nvSpPr>
          <p:cNvPr id="106526" name="Text Box 30"/>
          <p:cNvSpPr txBox="1">
            <a:spLocks noChangeArrowheads="1"/>
          </p:cNvSpPr>
          <p:nvPr/>
        </p:nvSpPr>
        <p:spPr bwMode="auto">
          <a:xfrm>
            <a:off x="6446838" y="2587625"/>
            <a:ext cx="171132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a:t>
            </a:r>
          </a:p>
        </p:txBody>
      </p:sp>
      <p:sp>
        <p:nvSpPr>
          <p:cNvPr id="106527" name="Text Box 31"/>
          <p:cNvSpPr txBox="1">
            <a:spLocks noChangeArrowheads="1"/>
          </p:cNvSpPr>
          <p:nvPr/>
        </p:nvSpPr>
        <p:spPr bwMode="auto">
          <a:xfrm>
            <a:off x="960438" y="3179763"/>
            <a:ext cx="130016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其中</a:t>
            </a:r>
          </a:p>
        </p:txBody>
      </p:sp>
      <p:sp>
        <p:nvSpPr>
          <p:cNvPr id="106528" name="Text Box 32"/>
          <p:cNvSpPr txBox="1">
            <a:spLocks noChangeArrowheads="1"/>
          </p:cNvSpPr>
          <p:nvPr/>
        </p:nvSpPr>
        <p:spPr bwMode="auto">
          <a:xfrm>
            <a:off x="1417638" y="3636963"/>
            <a:ext cx="468947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设控制规律为线性状态反馈，即</a:t>
            </a:r>
          </a:p>
        </p:txBody>
      </p:sp>
      <p:graphicFrame>
        <p:nvGraphicFramePr>
          <p:cNvPr id="58372" name="Object 33"/>
          <p:cNvGraphicFramePr>
            <a:graphicFrameLocks noChangeAspect="1"/>
          </p:cNvGraphicFramePr>
          <p:nvPr/>
        </p:nvGraphicFramePr>
        <p:xfrm>
          <a:off x="2500313" y="4249738"/>
          <a:ext cx="1701800" cy="381000"/>
        </p:xfrm>
        <a:graphic>
          <a:graphicData uri="http://schemas.openxmlformats.org/presentationml/2006/ole">
            <mc:AlternateContent xmlns:mc="http://schemas.openxmlformats.org/markup-compatibility/2006">
              <mc:Choice xmlns:v="urn:schemas-microsoft-com:vml" Requires="v">
                <p:oleObj spid="_x0000_s58399" name="公式" r:id="rId8" imgW="16578720" imgH="3736800" progId="Equation.3">
                  <p:embed/>
                </p:oleObj>
              </mc:Choice>
              <mc:Fallback>
                <p:oleObj name="公式" r:id="rId8" imgW="16578720" imgH="37368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0313" y="4249738"/>
                        <a:ext cx="1701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30" name="Text Box 34"/>
          <p:cNvSpPr txBox="1">
            <a:spLocks noChangeArrowheads="1"/>
          </p:cNvSpPr>
          <p:nvPr/>
        </p:nvSpPr>
        <p:spPr bwMode="auto">
          <a:xfrm>
            <a:off x="568325" y="5167313"/>
            <a:ext cx="828040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u="sng">
                <a:solidFill>
                  <a:srgbClr val="0066FF"/>
                </a:solidFill>
                <a:effectLst>
                  <a:outerShdw blurRad="38100" dist="38100" dir="2700000" algn="tl">
                    <a:srgbClr val="C0C0C0"/>
                  </a:outerShdw>
                </a:effectLst>
              </a:rPr>
              <a:t>问题：设计反馈控制规律 </a:t>
            </a:r>
            <a:r>
              <a:rPr lang="en-US" altLang="zh-CN" sz="2000" i="1" u="sng">
                <a:solidFill>
                  <a:srgbClr val="0066FF"/>
                </a:solidFill>
                <a:effectLst>
                  <a:outerShdw blurRad="38100" dist="38100" dir="2700000" algn="tl">
                    <a:srgbClr val="C0C0C0"/>
                  </a:outerShdw>
                </a:effectLst>
              </a:rPr>
              <a:t>L</a:t>
            </a:r>
            <a:r>
              <a:rPr lang="zh-CN" altLang="en-US" sz="2000" u="sng">
                <a:solidFill>
                  <a:srgbClr val="0066FF"/>
                </a:solidFill>
                <a:effectLst>
                  <a:outerShdw blurRad="38100" dist="38100" dir="2700000" algn="tl">
                    <a:srgbClr val="C0C0C0"/>
                  </a:outerShdw>
                </a:effectLst>
              </a:rPr>
              <a:t>，以使得闭环系统具有所需得极点配置。</a:t>
            </a:r>
          </a:p>
        </p:txBody>
      </p:sp>
      <p:sp>
        <p:nvSpPr>
          <p:cNvPr id="106531" name="Text Box 35"/>
          <p:cNvSpPr txBox="1">
            <a:spLocks noChangeArrowheads="1"/>
          </p:cNvSpPr>
          <p:nvPr/>
        </p:nvSpPr>
        <p:spPr bwMode="auto">
          <a:xfrm>
            <a:off x="6523038" y="4187825"/>
            <a:ext cx="120332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a:t>
            </a:r>
          </a:p>
        </p:txBody>
      </p:sp>
    </p:spTree>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aphicFrame>
        <p:nvGraphicFramePr>
          <p:cNvPr id="59394" name="Object 41"/>
          <p:cNvGraphicFramePr>
            <a:graphicFrameLocks noChangeAspect="1"/>
          </p:cNvGraphicFramePr>
          <p:nvPr/>
        </p:nvGraphicFramePr>
        <p:xfrm>
          <a:off x="2201863" y="2012950"/>
          <a:ext cx="2759075" cy="381000"/>
        </p:xfrm>
        <a:graphic>
          <a:graphicData uri="http://schemas.openxmlformats.org/presentationml/2006/ole">
            <mc:AlternateContent xmlns:mc="http://schemas.openxmlformats.org/markup-compatibility/2006">
              <mc:Choice xmlns:v="urn:schemas-microsoft-com:vml" Requires="v">
                <p:oleObj spid="_x0000_s59430" name="公式" r:id="rId4" imgW="26857080" imgH="3736800" progId="Equation.3">
                  <p:embed/>
                </p:oleObj>
              </mc:Choice>
              <mc:Fallback>
                <p:oleObj name="公式" r:id="rId4" imgW="26857080" imgH="373680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863" y="2012950"/>
                        <a:ext cx="27590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5" name="Object 42"/>
          <p:cNvGraphicFramePr>
            <a:graphicFrameLocks noChangeAspect="1"/>
          </p:cNvGraphicFramePr>
          <p:nvPr/>
        </p:nvGraphicFramePr>
        <p:xfrm>
          <a:off x="2506663" y="3232150"/>
          <a:ext cx="1946275" cy="476250"/>
        </p:xfrm>
        <a:graphic>
          <a:graphicData uri="http://schemas.openxmlformats.org/presentationml/2006/ole">
            <mc:AlternateContent xmlns:mc="http://schemas.openxmlformats.org/markup-compatibility/2006">
              <mc:Choice xmlns:v="urn:schemas-microsoft-com:vml" Requires="v">
                <p:oleObj spid="_x0000_s59431" name="公式" r:id="rId6" imgW="18914760" imgH="4672800" progId="Equation.3">
                  <p:embed/>
                </p:oleObj>
              </mc:Choice>
              <mc:Fallback>
                <p:oleObj name="公式" r:id="rId6" imgW="18914760" imgH="4672800" progId="Equation.3">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6663" y="3232150"/>
                        <a:ext cx="19462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419" name="Text Box 43"/>
          <p:cNvSpPr txBox="1">
            <a:spLocks noChangeArrowheads="1"/>
          </p:cNvSpPr>
          <p:nvPr/>
        </p:nvSpPr>
        <p:spPr bwMode="auto">
          <a:xfrm>
            <a:off x="1042988" y="1341438"/>
            <a:ext cx="682783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将（</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）式代入（</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）式，得到闭环系统状态方程为：</a:t>
            </a:r>
          </a:p>
        </p:txBody>
      </p:sp>
      <p:sp>
        <p:nvSpPr>
          <p:cNvPr id="101420" name="Text Box 44"/>
          <p:cNvSpPr txBox="1">
            <a:spLocks noChangeArrowheads="1"/>
          </p:cNvSpPr>
          <p:nvPr/>
        </p:nvSpPr>
        <p:spPr bwMode="auto">
          <a:xfrm>
            <a:off x="6453188" y="1951038"/>
            <a:ext cx="159226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3</a:t>
            </a:r>
            <a:r>
              <a:rPr lang="zh-CN" altLang="en-US" sz="2000">
                <a:effectLst>
                  <a:outerShdw blurRad="38100" dist="38100" dir="2700000" algn="tl">
                    <a:srgbClr val="C0C0C0"/>
                  </a:outerShdw>
                </a:effectLst>
              </a:rPr>
              <a:t>）</a:t>
            </a:r>
          </a:p>
        </p:txBody>
      </p:sp>
      <p:sp>
        <p:nvSpPr>
          <p:cNvPr id="101421" name="Text Box 45"/>
          <p:cNvSpPr txBox="1">
            <a:spLocks noChangeArrowheads="1"/>
          </p:cNvSpPr>
          <p:nvPr/>
        </p:nvSpPr>
        <p:spPr bwMode="auto">
          <a:xfrm>
            <a:off x="1119188" y="2619375"/>
            <a:ext cx="368141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闭环系统得特征方程为：</a:t>
            </a:r>
          </a:p>
        </p:txBody>
      </p:sp>
      <p:sp>
        <p:nvSpPr>
          <p:cNvPr id="101422" name="Text Box 46"/>
          <p:cNvSpPr txBox="1">
            <a:spLocks noChangeArrowheads="1"/>
          </p:cNvSpPr>
          <p:nvPr/>
        </p:nvSpPr>
        <p:spPr bwMode="auto">
          <a:xfrm>
            <a:off x="6469063" y="3208338"/>
            <a:ext cx="136048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4</a:t>
            </a:r>
            <a:r>
              <a:rPr lang="zh-CN" altLang="en-US" sz="2000">
                <a:effectLst>
                  <a:outerShdw blurRad="38100" dist="38100" dir="2700000" algn="tl">
                    <a:srgbClr val="C0C0C0"/>
                  </a:outerShdw>
                </a:effectLst>
              </a:rPr>
              <a:t>）</a:t>
            </a:r>
          </a:p>
        </p:txBody>
      </p:sp>
      <p:sp>
        <p:nvSpPr>
          <p:cNvPr id="101423" name="Text Box 47"/>
          <p:cNvSpPr txBox="1">
            <a:spLocks noChangeArrowheads="1"/>
          </p:cNvSpPr>
          <p:nvPr/>
        </p:nvSpPr>
        <p:spPr bwMode="auto">
          <a:xfrm>
            <a:off x="1211263" y="3771900"/>
            <a:ext cx="7004050" cy="100647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设给定所需要的闭环系统的极点为                                   ，</a:t>
            </a:r>
          </a:p>
          <a:p>
            <a:pPr>
              <a:lnSpc>
                <a:spcPct val="150000"/>
              </a:lnSpc>
              <a:defRPr/>
            </a:pPr>
            <a:r>
              <a:rPr lang="zh-CN" altLang="en-US" sz="2000">
                <a:effectLst>
                  <a:outerShdw blurRad="38100" dist="38100" dir="2700000" algn="tl">
                    <a:srgbClr val="C0C0C0"/>
                  </a:outerShdw>
                </a:effectLst>
              </a:rPr>
              <a:t>则闭环系统的特征方程为</a:t>
            </a:r>
            <a:r>
              <a:rPr lang="en-US" altLang="zh-CN" sz="2000">
                <a:effectLst>
                  <a:outerShdw blurRad="38100" dist="38100" dir="2700000" algn="tl">
                    <a:srgbClr val="C0C0C0"/>
                  </a:outerShdw>
                </a:effectLst>
              </a:rPr>
              <a:t>:</a:t>
            </a:r>
          </a:p>
        </p:txBody>
      </p:sp>
      <p:graphicFrame>
        <p:nvGraphicFramePr>
          <p:cNvPr id="59396" name="Object 48"/>
          <p:cNvGraphicFramePr>
            <a:graphicFrameLocks noChangeAspect="1"/>
          </p:cNvGraphicFramePr>
          <p:nvPr/>
        </p:nvGraphicFramePr>
        <p:xfrm>
          <a:off x="5895975" y="3944938"/>
          <a:ext cx="1851025" cy="431800"/>
        </p:xfrm>
        <a:graphic>
          <a:graphicData uri="http://schemas.openxmlformats.org/presentationml/2006/ole">
            <mc:AlternateContent xmlns:mc="http://schemas.openxmlformats.org/markup-compatibility/2006">
              <mc:Choice xmlns:v="urn:schemas-microsoft-com:vml" Requires="v">
                <p:oleObj spid="_x0000_s59432" name="公式" r:id="rId8" imgW="17980200" imgH="4204800" progId="Equation.3">
                  <p:embed/>
                </p:oleObj>
              </mc:Choice>
              <mc:Fallback>
                <p:oleObj name="公式" r:id="rId8" imgW="17980200" imgH="4204800" progId="Equation.3">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5975" y="3944938"/>
                        <a:ext cx="18510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7" name="Object 49"/>
          <p:cNvGraphicFramePr>
            <a:graphicFrameLocks noChangeAspect="1"/>
          </p:cNvGraphicFramePr>
          <p:nvPr/>
        </p:nvGraphicFramePr>
        <p:xfrm>
          <a:off x="2049463" y="4984750"/>
          <a:ext cx="3965575" cy="908050"/>
        </p:xfrm>
        <a:graphic>
          <a:graphicData uri="http://schemas.openxmlformats.org/presentationml/2006/ole">
            <mc:AlternateContent xmlns:mc="http://schemas.openxmlformats.org/markup-compatibility/2006">
              <mc:Choice xmlns:v="urn:schemas-microsoft-com:vml" Requires="v">
                <p:oleObj spid="_x0000_s59433" name="公式" r:id="rId10" imgW="38537640" imgH="8884800" progId="Equation.3">
                  <p:embed/>
                </p:oleObj>
              </mc:Choice>
              <mc:Fallback>
                <p:oleObj name="公式" r:id="rId10" imgW="38537640" imgH="8884800" progId="Equation.3">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9463" y="4984750"/>
                        <a:ext cx="3965575"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426" name="Text Box 50"/>
          <p:cNvSpPr txBox="1">
            <a:spLocks noChangeArrowheads="1"/>
          </p:cNvSpPr>
          <p:nvPr/>
        </p:nvSpPr>
        <p:spPr bwMode="auto">
          <a:xfrm>
            <a:off x="6469063" y="5341938"/>
            <a:ext cx="164941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5</a:t>
            </a:r>
            <a:r>
              <a:rPr lang="zh-CN" altLang="en-US" sz="2000">
                <a:effectLst>
                  <a:outerShdw blurRad="38100" dist="38100" dir="2700000" algn="tl">
                    <a:srgbClr val="C0C0C0"/>
                  </a:outerShdw>
                </a:effectLst>
              </a:rPr>
              <a:t>）</a:t>
            </a:r>
          </a:p>
        </p:txBody>
      </p:sp>
    </p:spTree>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5526" name="Text Box 54"/>
          <p:cNvSpPr txBox="1">
            <a:spLocks noChangeArrowheads="1"/>
          </p:cNvSpPr>
          <p:nvPr/>
        </p:nvSpPr>
        <p:spPr bwMode="auto">
          <a:xfrm>
            <a:off x="1017588" y="1611313"/>
            <a:ext cx="217487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于是，有</a:t>
            </a:r>
          </a:p>
        </p:txBody>
      </p:sp>
      <p:graphicFrame>
        <p:nvGraphicFramePr>
          <p:cNvPr id="60418" name="Object 55"/>
          <p:cNvGraphicFramePr>
            <a:graphicFrameLocks noChangeAspect="1"/>
          </p:cNvGraphicFramePr>
          <p:nvPr/>
        </p:nvGraphicFramePr>
        <p:xfrm>
          <a:off x="2557463" y="1614488"/>
          <a:ext cx="2451100" cy="476250"/>
        </p:xfrm>
        <a:graphic>
          <a:graphicData uri="http://schemas.openxmlformats.org/presentationml/2006/ole">
            <mc:AlternateContent xmlns:mc="http://schemas.openxmlformats.org/markup-compatibility/2006">
              <mc:Choice xmlns:v="urn:schemas-microsoft-com:vml" Requires="v">
                <p:oleObj spid="_x0000_s60427" name="公式" r:id="rId4" imgW="23820480" imgH="4672800" progId="Equation.3">
                  <p:embed/>
                </p:oleObj>
              </mc:Choice>
              <mc:Fallback>
                <p:oleObj name="公式" r:id="rId4" imgW="23820480" imgH="46728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7463" y="1614488"/>
                        <a:ext cx="24511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28" name="Text Box 56"/>
          <p:cNvSpPr txBox="1">
            <a:spLocks noChangeArrowheads="1"/>
          </p:cNvSpPr>
          <p:nvPr/>
        </p:nvSpPr>
        <p:spPr bwMode="auto">
          <a:xfrm>
            <a:off x="6732588" y="1628775"/>
            <a:ext cx="147796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6</a:t>
            </a:r>
            <a:r>
              <a:rPr lang="zh-CN" altLang="en-US" sz="2000">
                <a:effectLst>
                  <a:outerShdw blurRad="38100" dist="38100" dir="2700000" algn="tl">
                    <a:srgbClr val="C0C0C0"/>
                  </a:outerShdw>
                </a:effectLst>
              </a:rPr>
              <a:t>）</a:t>
            </a:r>
          </a:p>
        </p:txBody>
      </p:sp>
      <p:sp>
        <p:nvSpPr>
          <p:cNvPr id="105529" name="Text Box 57"/>
          <p:cNvSpPr txBox="1">
            <a:spLocks noChangeArrowheads="1"/>
          </p:cNvSpPr>
          <p:nvPr/>
        </p:nvSpPr>
        <p:spPr bwMode="auto">
          <a:xfrm>
            <a:off x="793750" y="2506663"/>
            <a:ext cx="7832725" cy="396875"/>
          </a:xfrm>
          <a:prstGeom prst="rect">
            <a:avLst/>
          </a:prstGeom>
          <a:noFill/>
          <a:ln w="12700" cap="sq">
            <a:noFill/>
            <a:miter lim="800000"/>
            <a:headEnd type="none" w="sm" len="sm"/>
            <a:tailEnd type="none" w="sm" len="sm"/>
          </a:ln>
          <a:effectLst/>
        </p:spPr>
        <p:txBody>
          <a:bodyPr wrap="none">
            <a:spAutoFit/>
          </a:bodyPr>
          <a:lstStyle/>
          <a:p>
            <a:pPr>
              <a:defRPr/>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上式展开，通过比较 </a:t>
            </a:r>
            <a:r>
              <a:rPr lang="en-US" altLang="zh-CN" sz="2000" i="1">
                <a:effectLst>
                  <a:outerShdw blurRad="38100" dist="38100" dir="2700000" algn="tl">
                    <a:srgbClr val="C0C0C0"/>
                  </a:outerShdw>
                </a:effectLst>
              </a:rPr>
              <a:t>z</a:t>
            </a: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的同次幂的系数，可以得到 </a:t>
            </a:r>
            <a:r>
              <a:rPr lang="en-US" altLang="zh-CN" sz="2000" i="1">
                <a:effectLst>
                  <a:outerShdw blurRad="38100" dist="38100" dir="2700000" algn="tl">
                    <a:srgbClr val="C0C0C0"/>
                  </a:outerShdw>
                </a:effectLst>
              </a:rPr>
              <a:t>n</a:t>
            </a: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个代数方程：</a:t>
            </a:r>
          </a:p>
        </p:txBody>
      </p:sp>
      <p:sp>
        <p:nvSpPr>
          <p:cNvPr id="105530" name="Text Box 58"/>
          <p:cNvSpPr txBox="1">
            <a:spLocks noChangeArrowheads="1"/>
          </p:cNvSpPr>
          <p:nvPr/>
        </p:nvSpPr>
        <p:spPr bwMode="auto">
          <a:xfrm>
            <a:off x="1282700" y="2998788"/>
            <a:ext cx="7112000" cy="1920875"/>
          </a:xfrm>
          <a:prstGeom prst="rect">
            <a:avLst/>
          </a:prstGeom>
          <a:noFill/>
          <a:ln w="12700" cap="sq">
            <a:noFill/>
            <a:miter lim="800000"/>
            <a:headEnd type="none" w="sm" len="sm"/>
            <a:tailEnd type="none" w="sm" len="sm"/>
          </a:ln>
          <a:effectLst/>
        </p:spPr>
        <p:txBody>
          <a:bodyPr>
            <a:spAutoFit/>
          </a:bodyPr>
          <a:lstStyle/>
          <a:p>
            <a:pPr>
              <a:lnSpc>
                <a:spcPct val="150000"/>
              </a:lnSpc>
              <a:defRPr/>
            </a:pPr>
            <a:r>
              <a:rPr lang="zh-CN" altLang="en-US" sz="2000">
                <a:effectLst>
                  <a:outerShdw blurRad="38100" dist="38100" dir="2700000" algn="tl">
                    <a:srgbClr val="C0C0C0"/>
                  </a:outerShdw>
                </a:effectLst>
              </a:rPr>
              <a:t>（</a:t>
            </a:r>
            <a:r>
              <a:rPr lang="en-US" altLang="zh-CN" sz="2000">
                <a:solidFill>
                  <a:srgbClr val="0000FF"/>
                </a:solidFill>
                <a:effectLst>
                  <a:outerShdw blurRad="38100" dist="38100" dir="2700000" algn="tl">
                    <a:srgbClr val="C0C0C0"/>
                  </a:outerShdw>
                </a:effectLst>
              </a:rPr>
              <a:t>1</a:t>
            </a:r>
            <a:r>
              <a:rPr lang="zh-CN" altLang="en-US" sz="2000">
                <a:solidFill>
                  <a:srgbClr val="0000FF"/>
                </a:solidFill>
                <a:effectLst>
                  <a:outerShdw blurRad="38100" dist="38100" dir="2700000" algn="tl">
                    <a:srgbClr val="C0C0C0"/>
                  </a:outerShdw>
                </a:effectLst>
              </a:rPr>
              <a:t>）对于单输入系统，可以得到</a:t>
            </a:r>
            <a:r>
              <a:rPr lang="en-US" altLang="zh-CN" sz="2000" i="1">
                <a:solidFill>
                  <a:srgbClr val="0000FF"/>
                </a:solidFill>
                <a:effectLst>
                  <a:outerShdw blurRad="38100" dist="38100" dir="2700000" algn="tl">
                    <a:srgbClr val="C0C0C0"/>
                  </a:outerShdw>
                </a:effectLst>
              </a:rPr>
              <a:t>L</a:t>
            </a:r>
            <a:r>
              <a:rPr lang="zh-CN" altLang="en-US" sz="2000">
                <a:solidFill>
                  <a:srgbClr val="0000FF"/>
                </a:solidFill>
                <a:effectLst>
                  <a:outerShdw blurRad="38100" dist="38100" dir="2700000" algn="tl">
                    <a:srgbClr val="C0C0C0"/>
                  </a:outerShdw>
                </a:effectLst>
              </a:rPr>
              <a:t>的唯一解；</a:t>
            </a:r>
          </a:p>
          <a:p>
            <a:pPr>
              <a:lnSpc>
                <a:spcPct val="150000"/>
              </a:lnSpc>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）对于多输入系统（</a:t>
            </a:r>
            <a:r>
              <a:rPr lang="zh-CN" altLang="zh-CN" sz="2000" i="1">
                <a:effectLst>
                  <a:outerShdw blurRad="38100" dist="38100" dir="2700000" algn="tl">
                    <a:srgbClr val="C0C0C0"/>
                  </a:outerShdw>
                </a:effectLst>
              </a:rPr>
              <a:t>m</a:t>
            </a:r>
            <a:r>
              <a:rPr lang="zh-CN" altLang="zh-CN" sz="2000">
                <a:effectLst>
                  <a:outerShdw blurRad="38100" dist="38100" dir="2700000" algn="tl">
                    <a:srgbClr val="C0C0C0"/>
                  </a:outerShdw>
                </a:effectLst>
              </a:rPr>
              <a:t>&gt;1</a:t>
            </a:r>
            <a:r>
              <a:rPr lang="zh-CN" altLang="en-US" sz="2000">
                <a:effectLst>
                  <a:outerShdw blurRad="38100" dist="38100" dir="2700000" algn="tl">
                    <a:srgbClr val="C0C0C0"/>
                  </a:outerShdw>
                </a:effectLst>
              </a:rPr>
              <a:t>），反馈系数阵</a:t>
            </a:r>
            <a:r>
              <a:rPr lang="en-US" altLang="zh-CN" sz="2000" i="1">
                <a:effectLst>
                  <a:outerShdw blurRad="38100" dist="38100" dir="2700000" algn="tl">
                    <a:srgbClr val="C0C0C0"/>
                  </a:outerShdw>
                </a:effectLst>
              </a:rPr>
              <a:t>L</a:t>
            </a:r>
            <a:r>
              <a:rPr lang="zh-CN" altLang="en-US" sz="2000">
                <a:effectLst>
                  <a:outerShdw blurRad="38100" dist="38100" dir="2700000" algn="tl">
                    <a:srgbClr val="C0C0C0"/>
                  </a:outerShdw>
                </a:effectLst>
              </a:rPr>
              <a:t>共有</a:t>
            </a:r>
            <a:r>
              <a:rPr lang="zh-CN" altLang="zh-CN" sz="2000" i="1">
                <a:effectLst>
                  <a:outerShdw blurRad="38100" dist="38100" dir="2700000" algn="tl">
                    <a:srgbClr val="C0C0C0"/>
                  </a:outerShdw>
                </a:effectLst>
              </a:rPr>
              <a:t>mn</a:t>
            </a:r>
            <a:r>
              <a:rPr lang="zh-CN" altLang="zh-CN" sz="2000">
                <a:effectLst>
                  <a:outerShdw blurRad="38100" dist="38100" dir="2700000" algn="tl">
                    <a:srgbClr val="C0C0C0"/>
                  </a:outerShdw>
                </a:effectLst>
              </a:rPr>
              <a:t>个未知数，而总共只有</a:t>
            </a:r>
            <a:r>
              <a:rPr lang="zh-CN" altLang="zh-CN" sz="2000" i="1">
                <a:effectLst>
                  <a:outerShdw blurRad="38100" dist="38100" dir="2700000" algn="tl">
                    <a:srgbClr val="C0C0C0"/>
                  </a:outerShdw>
                </a:effectLst>
              </a:rPr>
              <a:t>n</a:t>
            </a:r>
            <a:r>
              <a:rPr lang="zh-CN" altLang="zh-CN" sz="2000">
                <a:effectLst>
                  <a:outerShdw blurRad="38100" dist="38100" dir="2700000" algn="tl">
                    <a:srgbClr val="C0C0C0"/>
                  </a:outerShdw>
                </a:effectLst>
              </a:rPr>
              <a:t>个方程，因此需要附加其他限制条件（如输出解耦、干扰解耦等），才能完全确定控制规律</a:t>
            </a:r>
            <a:r>
              <a:rPr lang="zh-CN" altLang="zh-CN" sz="2000" i="1">
                <a:effectLst>
                  <a:outerShdw blurRad="38100" dist="38100" dir="2700000" algn="tl">
                    <a:srgbClr val="C0C0C0"/>
                  </a:outerShdw>
                </a:effectLst>
              </a:rPr>
              <a:t>L</a:t>
            </a:r>
            <a:r>
              <a:rPr lang="zh-CN" altLang="zh-CN" sz="2000">
                <a:effectLst>
                  <a:outerShdw blurRad="38100" dist="38100" dir="2700000" algn="tl">
                    <a:srgbClr val="C0C0C0"/>
                  </a:outerShdw>
                </a:effectLst>
              </a:rPr>
              <a:t>。</a:t>
            </a:r>
            <a:endParaRPr lang="zh-CN" altLang="en-US" sz="2000">
              <a:effectLst>
                <a:outerShdw blurRad="38100" dist="38100" dir="2700000" algn="tl">
                  <a:srgbClr val="C0C0C0"/>
                </a:outerShdw>
              </a:effectLst>
            </a:endParaRPr>
          </a:p>
        </p:txBody>
      </p:sp>
    </p:spTree>
  </p:cSld>
  <p:clrMapOvr>
    <a:masterClrMapping/>
  </p:clrMapOvr>
  <p:transition>
    <p:zoom dir="in"/>
  </p:transition>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4499" name="Text Box 51"/>
          <p:cNvSpPr txBox="1">
            <a:spLocks noChangeArrowheads="1"/>
          </p:cNvSpPr>
          <p:nvPr/>
        </p:nvSpPr>
        <p:spPr bwMode="auto">
          <a:xfrm>
            <a:off x="900113" y="1268413"/>
            <a:ext cx="7588250" cy="1006475"/>
          </a:xfrm>
          <a:prstGeom prst="rect">
            <a:avLst/>
          </a:prstGeom>
          <a:noFill/>
          <a:ln w="12700" cap="sq">
            <a:noFill/>
            <a:miter lim="800000"/>
            <a:headEnd type="none" w="sm" len="sm"/>
            <a:tailEnd type="none" w="sm" len="sm"/>
          </a:ln>
          <a:effectLst/>
        </p:spPr>
        <p:txBody>
          <a:bodyPr>
            <a:spAutoFit/>
          </a:bodyPr>
          <a:lstStyle/>
          <a:p>
            <a:pPr>
              <a:lnSpc>
                <a:spcPct val="150000"/>
              </a:lnSpc>
              <a:defRPr/>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可以证明，对于任意极点配置，</a:t>
            </a:r>
            <a:r>
              <a:rPr lang="en-US" altLang="zh-CN" sz="2000">
                <a:effectLst>
                  <a:outerShdw blurRad="38100" dist="38100" dir="2700000" algn="tl">
                    <a:srgbClr val="C0C0C0"/>
                  </a:outerShdw>
                </a:effectLst>
              </a:rPr>
              <a:t>L</a:t>
            </a:r>
            <a:r>
              <a:rPr lang="zh-CN" altLang="en-US" sz="2000">
                <a:effectLst>
                  <a:outerShdw blurRad="38100" dist="38100" dir="2700000" algn="tl">
                    <a:srgbClr val="C0C0C0"/>
                  </a:outerShdw>
                </a:effectLst>
              </a:rPr>
              <a:t>具有唯一解的充分必要条件是控制对象完全能控，即</a:t>
            </a:r>
          </a:p>
        </p:txBody>
      </p:sp>
      <p:graphicFrame>
        <p:nvGraphicFramePr>
          <p:cNvPr id="61442" name="Object 52"/>
          <p:cNvGraphicFramePr>
            <a:graphicFrameLocks noChangeAspect="1"/>
          </p:cNvGraphicFramePr>
          <p:nvPr/>
        </p:nvGraphicFramePr>
        <p:xfrm>
          <a:off x="1852613" y="2344738"/>
          <a:ext cx="3748087" cy="525462"/>
        </p:xfrm>
        <a:graphic>
          <a:graphicData uri="http://schemas.openxmlformats.org/presentationml/2006/ole">
            <mc:AlternateContent xmlns:mc="http://schemas.openxmlformats.org/markup-compatibility/2006">
              <mc:Choice xmlns:v="urn:schemas-microsoft-com:vml" Requires="v">
                <p:oleObj spid="_x0000_s61451" name="Equation" r:id="rId4" imgW="36434880" imgH="5140800" progId="Equation.DSMT4">
                  <p:embed/>
                </p:oleObj>
              </mc:Choice>
              <mc:Fallback>
                <p:oleObj name="Equation" r:id="rId4" imgW="36434880" imgH="51408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2613" y="2344738"/>
                        <a:ext cx="3748087"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501" name="Text Box 53"/>
          <p:cNvSpPr txBox="1">
            <a:spLocks noChangeArrowheads="1"/>
          </p:cNvSpPr>
          <p:nvPr/>
        </p:nvSpPr>
        <p:spPr bwMode="auto">
          <a:xfrm>
            <a:off x="6751638" y="2384425"/>
            <a:ext cx="167322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7</a:t>
            </a:r>
            <a:r>
              <a:rPr lang="zh-CN" altLang="en-US" sz="2000">
                <a:effectLst>
                  <a:outerShdw blurRad="38100" dist="38100" dir="2700000" algn="tl">
                    <a:srgbClr val="C0C0C0"/>
                  </a:outerShdw>
                </a:effectLst>
              </a:rPr>
              <a:t>）</a:t>
            </a:r>
          </a:p>
        </p:txBody>
      </p:sp>
      <p:sp>
        <p:nvSpPr>
          <p:cNvPr id="104502" name="Text Box 54"/>
          <p:cNvSpPr txBox="1">
            <a:spLocks noChangeArrowheads="1"/>
          </p:cNvSpPr>
          <p:nvPr/>
        </p:nvSpPr>
        <p:spPr bwMode="auto">
          <a:xfrm>
            <a:off x="960438" y="2976563"/>
            <a:ext cx="193357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solidFill>
                  <a:srgbClr val="CC3300"/>
                </a:solidFill>
                <a:effectLst>
                  <a:outerShdw blurRad="38100" dist="38100" dir="2700000" algn="tl">
                    <a:srgbClr val="C0C0C0"/>
                  </a:outerShdw>
                </a:effectLst>
              </a:rPr>
              <a:t>物理意义：</a:t>
            </a:r>
          </a:p>
        </p:txBody>
      </p:sp>
      <p:sp>
        <p:nvSpPr>
          <p:cNvPr id="104503" name="Text Box 55"/>
          <p:cNvSpPr txBox="1">
            <a:spLocks noChangeArrowheads="1"/>
          </p:cNvSpPr>
          <p:nvPr/>
        </p:nvSpPr>
        <p:spPr bwMode="auto">
          <a:xfrm>
            <a:off x="2255838" y="2844800"/>
            <a:ext cx="6278562" cy="1463675"/>
          </a:xfrm>
          <a:prstGeom prst="rect">
            <a:avLst/>
          </a:prstGeom>
          <a:noFill/>
          <a:ln w="12700" cap="sq">
            <a:noFill/>
            <a:miter lim="800000"/>
            <a:headEnd type="none" w="sm" len="sm"/>
            <a:tailEnd type="none" w="sm" len="sm"/>
          </a:ln>
          <a:effectLst/>
        </p:spPr>
        <p:txBody>
          <a:bodyPr>
            <a:spAutoFit/>
          </a:bodyPr>
          <a:lstStyle/>
          <a:p>
            <a:pPr>
              <a:lnSpc>
                <a:spcPct val="150000"/>
              </a:lnSpc>
              <a:defRPr/>
            </a:pPr>
            <a:r>
              <a:rPr lang="zh-CN" altLang="en-US" sz="2000">
                <a:solidFill>
                  <a:srgbClr val="0000FF"/>
                </a:solidFill>
                <a:effectLst>
                  <a:outerShdw blurRad="38100" dist="38100" dir="2700000" algn="tl">
                    <a:srgbClr val="C0C0C0"/>
                  </a:outerShdw>
                </a:effectLst>
              </a:rPr>
              <a:t>只有当系统的所有状态都是能控的，才能通过适当的状态反馈控制，使得闭环系统的极点放置到任意指定的位置上。</a:t>
            </a:r>
          </a:p>
        </p:txBody>
      </p:sp>
      <p:sp>
        <p:nvSpPr>
          <p:cNvPr id="104504" name="Text Box 56"/>
          <p:cNvSpPr txBox="1">
            <a:spLocks noChangeArrowheads="1"/>
          </p:cNvSpPr>
          <p:nvPr/>
        </p:nvSpPr>
        <p:spPr bwMode="auto">
          <a:xfrm>
            <a:off x="1079500" y="4313238"/>
            <a:ext cx="1528763"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solidFill>
                  <a:srgbClr val="CC3300"/>
                </a:solidFill>
                <a:effectLst>
                  <a:outerShdw blurRad="38100" dist="38100" dir="2700000" algn="tl">
                    <a:srgbClr val="C0C0C0"/>
                  </a:outerShdw>
                </a:effectLst>
              </a:rPr>
              <a:t>问题：</a:t>
            </a:r>
          </a:p>
        </p:txBody>
      </p:sp>
      <p:sp>
        <p:nvSpPr>
          <p:cNvPr id="104505" name="Text Box 57"/>
          <p:cNvSpPr txBox="1">
            <a:spLocks noChangeArrowheads="1"/>
          </p:cNvSpPr>
          <p:nvPr/>
        </p:nvSpPr>
        <p:spPr bwMode="auto">
          <a:xfrm>
            <a:off x="1368425" y="4687888"/>
            <a:ext cx="7467600" cy="100647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lang="zh-CN" altLang="en-US" sz="2000">
                <a:solidFill>
                  <a:srgbClr val="0066FF"/>
                </a:solidFill>
                <a:effectLst>
                  <a:outerShdw blurRad="38100" dist="38100" dir="2700000" algn="tl">
                    <a:srgbClr val="C0C0C0"/>
                  </a:outerShdw>
                </a:effectLst>
              </a:rPr>
              <a:t>（</a:t>
            </a:r>
            <a:r>
              <a:rPr lang="en-US" altLang="zh-CN" sz="2000">
                <a:solidFill>
                  <a:srgbClr val="0066FF"/>
                </a:solidFill>
                <a:effectLst>
                  <a:outerShdw blurRad="38100" dist="38100" dir="2700000" algn="tl">
                    <a:srgbClr val="C0C0C0"/>
                  </a:outerShdw>
                </a:effectLst>
              </a:rPr>
              <a:t>1</a:t>
            </a:r>
            <a:r>
              <a:rPr lang="zh-CN" altLang="en-US" sz="2000">
                <a:solidFill>
                  <a:srgbClr val="0066FF"/>
                </a:solidFill>
                <a:effectLst>
                  <a:outerShdw blurRad="38100" dist="38100" dir="2700000" algn="tl">
                    <a:srgbClr val="C0C0C0"/>
                  </a:outerShdw>
                </a:effectLst>
              </a:rPr>
              <a:t>）如何根据对系统性能的要求来合适地给定闭环系统的极点。</a:t>
            </a:r>
          </a:p>
          <a:p>
            <a:pPr>
              <a:lnSpc>
                <a:spcPct val="150000"/>
              </a:lnSpc>
              <a:defRPr/>
            </a:pPr>
            <a:r>
              <a:rPr lang="zh-CN" altLang="en-US" sz="2000">
                <a:solidFill>
                  <a:srgbClr val="0066FF"/>
                </a:solidFill>
                <a:effectLst>
                  <a:outerShdw blurRad="38100" dist="38100" dir="2700000" algn="tl">
                    <a:srgbClr val="C0C0C0"/>
                  </a:outerShdw>
                </a:effectLst>
              </a:rPr>
              <a:t>（</a:t>
            </a:r>
            <a:r>
              <a:rPr lang="en-US" altLang="zh-CN" sz="2000">
                <a:solidFill>
                  <a:srgbClr val="0066FF"/>
                </a:solidFill>
                <a:effectLst>
                  <a:outerShdw blurRad="38100" dist="38100" dir="2700000" algn="tl">
                    <a:srgbClr val="C0C0C0"/>
                  </a:outerShdw>
                </a:effectLst>
              </a:rPr>
              <a:t>2</a:t>
            </a:r>
            <a:r>
              <a:rPr lang="zh-CN" altLang="en-US" sz="2000">
                <a:solidFill>
                  <a:srgbClr val="0066FF"/>
                </a:solidFill>
                <a:effectLst>
                  <a:outerShdw blurRad="38100" dist="38100" dir="2700000" algn="tl">
                    <a:srgbClr val="C0C0C0"/>
                  </a:outerShdw>
                </a:effectLst>
              </a:rPr>
              <a:t>）如何计算</a:t>
            </a:r>
            <a:r>
              <a:rPr lang="en-US" altLang="zh-CN" sz="2000">
                <a:solidFill>
                  <a:srgbClr val="0066FF"/>
                </a:solidFill>
                <a:effectLst>
                  <a:outerShdw blurRad="38100" dist="38100" dir="2700000" algn="tl">
                    <a:srgbClr val="C0C0C0"/>
                  </a:outerShdw>
                </a:effectLst>
              </a:rPr>
              <a:t>L</a:t>
            </a:r>
            <a:r>
              <a:rPr lang="zh-CN" altLang="en-US" sz="2000">
                <a:solidFill>
                  <a:srgbClr val="0066FF"/>
                </a:solidFill>
                <a:effectLst>
                  <a:outerShdw blurRad="38100" dist="38100" dir="2700000" algn="tl">
                    <a:srgbClr val="C0C0C0"/>
                  </a:outerShdw>
                </a:effectLst>
              </a:rPr>
              <a:t>。</a:t>
            </a:r>
          </a:p>
        </p:txBody>
      </p:sp>
    </p:spTree>
  </p:cSld>
  <p:clrMapOvr>
    <a:masterClrMapping/>
  </p:clrMapOvr>
  <p:transition>
    <p:zoom dir="in"/>
  </p:transition>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480" name="Text Box 80"/>
          <p:cNvSpPr txBox="1">
            <a:spLocks noChangeArrowheads="1"/>
          </p:cNvSpPr>
          <p:nvPr/>
        </p:nvSpPr>
        <p:spPr bwMode="auto">
          <a:xfrm>
            <a:off x="468313" y="1412875"/>
            <a:ext cx="3579812"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66FF"/>
                </a:solidFill>
                <a:effectLst>
                  <a:outerShdw blurRad="38100" dist="38100" dir="2700000" algn="tl">
                    <a:srgbClr val="C0C0C0"/>
                  </a:outerShdw>
                </a:effectLst>
              </a:rPr>
              <a:t>问题（</a:t>
            </a:r>
            <a:r>
              <a:rPr lang="en-US" altLang="zh-CN">
                <a:solidFill>
                  <a:srgbClr val="0066FF"/>
                </a:solidFill>
                <a:effectLst>
                  <a:outerShdw blurRad="38100" dist="38100" dir="2700000" algn="tl">
                    <a:srgbClr val="C0C0C0"/>
                  </a:outerShdw>
                </a:effectLst>
              </a:rPr>
              <a:t>1</a:t>
            </a:r>
            <a:r>
              <a:rPr lang="zh-CN" altLang="en-US">
                <a:solidFill>
                  <a:srgbClr val="0066FF"/>
                </a:solidFill>
                <a:effectLst>
                  <a:outerShdw blurRad="38100" dist="38100" dir="2700000" algn="tl">
                    <a:srgbClr val="C0C0C0"/>
                  </a:outerShdw>
                </a:effectLst>
              </a:rPr>
              <a:t>）的解决：</a:t>
            </a:r>
          </a:p>
        </p:txBody>
      </p:sp>
      <p:sp>
        <p:nvSpPr>
          <p:cNvPr id="102481" name="Text Box 81"/>
          <p:cNvSpPr txBox="1">
            <a:spLocks noChangeArrowheads="1"/>
          </p:cNvSpPr>
          <p:nvPr/>
        </p:nvSpPr>
        <p:spPr bwMode="auto">
          <a:xfrm>
            <a:off x="544513" y="2022475"/>
            <a:ext cx="8102600" cy="396875"/>
          </a:xfrm>
          <a:prstGeom prst="rect">
            <a:avLst/>
          </a:prstGeom>
          <a:noFill/>
          <a:ln w="12700" cap="sq">
            <a:noFill/>
            <a:miter lim="800000"/>
            <a:headEnd type="none" w="sm" len="sm"/>
            <a:tailEnd type="none" w="sm" len="sm"/>
          </a:ln>
          <a:effectLst/>
        </p:spPr>
        <p:txBody>
          <a:bodyPr wrap="none">
            <a:spAutoFit/>
          </a:bodyPr>
          <a:lstStyle/>
          <a:p>
            <a:pPr>
              <a:defRPr/>
            </a:pP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）由</a:t>
            </a:r>
            <a:r>
              <a:rPr lang="zh-CN" altLang="zh-CN" sz="2000">
                <a:effectLst>
                  <a:outerShdw blurRad="38100" dist="38100" dir="2700000" algn="tl">
                    <a:srgbClr val="C0C0C0"/>
                  </a:outerShdw>
                </a:effectLst>
              </a:rPr>
              <a:t>s平面给出极点，由                                          求出Z平面中的极点。</a:t>
            </a:r>
          </a:p>
        </p:txBody>
      </p:sp>
      <p:graphicFrame>
        <p:nvGraphicFramePr>
          <p:cNvPr id="62466" name="Object 82"/>
          <p:cNvGraphicFramePr>
            <a:graphicFrameLocks noChangeAspect="1"/>
          </p:cNvGraphicFramePr>
          <p:nvPr/>
        </p:nvGraphicFramePr>
        <p:xfrm>
          <a:off x="3497263" y="2022475"/>
          <a:ext cx="2428875" cy="438150"/>
        </p:xfrm>
        <a:graphic>
          <a:graphicData uri="http://schemas.openxmlformats.org/presentationml/2006/ole">
            <mc:AlternateContent xmlns:mc="http://schemas.openxmlformats.org/markup-compatibility/2006">
              <mc:Choice xmlns:v="urn:schemas-microsoft-com:vml" Requires="v">
                <p:oleObj spid="_x0000_s62529" name="公式" r:id="rId4" imgW="24287760" imgH="4438800" progId="Equation.3">
                  <p:embed/>
                </p:oleObj>
              </mc:Choice>
              <mc:Fallback>
                <p:oleObj name="公式" r:id="rId4" imgW="24287760" imgH="4438800" progId="Equation.3">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7263" y="2022475"/>
                        <a:ext cx="24288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3" name="Text Box 83"/>
          <p:cNvSpPr txBox="1">
            <a:spLocks noChangeArrowheads="1"/>
          </p:cNvSpPr>
          <p:nvPr/>
        </p:nvSpPr>
        <p:spPr bwMode="auto">
          <a:xfrm>
            <a:off x="544513" y="2555875"/>
            <a:ext cx="8161337" cy="396875"/>
          </a:xfrm>
          <a:prstGeom prst="rect">
            <a:avLst/>
          </a:prstGeom>
          <a:noFill/>
          <a:ln w="12700" cap="sq">
            <a:noFill/>
            <a:miter lim="800000"/>
            <a:headEnd type="none" w="sm" len="sm"/>
            <a:tailEnd type="none" w="sm" len="sm"/>
          </a:ln>
          <a:effectLst/>
        </p:spPr>
        <p:txBody>
          <a:bodyPr wrap="none">
            <a:spAutoFit/>
          </a:bodyPr>
          <a:lstStyle/>
          <a:p>
            <a:pPr>
              <a:defRPr/>
            </a:pP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）将所有极点放置在原点，即令                       ，从而变成最小拍控制。</a:t>
            </a:r>
          </a:p>
        </p:txBody>
      </p:sp>
      <p:graphicFrame>
        <p:nvGraphicFramePr>
          <p:cNvPr id="62467" name="Object 84"/>
          <p:cNvGraphicFramePr>
            <a:graphicFrameLocks noChangeAspect="1"/>
          </p:cNvGraphicFramePr>
          <p:nvPr/>
        </p:nvGraphicFramePr>
        <p:xfrm>
          <a:off x="4414838" y="2527300"/>
          <a:ext cx="1249362" cy="450850"/>
        </p:xfrm>
        <a:graphic>
          <a:graphicData uri="http://schemas.openxmlformats.org/presentationml/2006/ole">
            <mc:AlternateContent xmlns:mc="http://schemas.openxmlformats.org/markup-compatibility/2006">
              <mc:Choice xmlns:v="urn:schemas-microsoft-com:vml" Requires="v">
                <p:oleObj spid="_x0000_s62530" name="公式" r:id="rId6" imgW="12140280" imgH="4438800" progId="Equation.3">
                  <p:embed/>
                </p:oleObj>
              </mc:Choice>
              <mc:Fallback>
                <p:oleObj name="公式" r:id="rId6" imgW="12140280" imgH="4438800" progId="Equation.3">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4838" y="2527300"/>
                        <a:ext cx="1249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5" name="Text Box 85"/>
          <p:cNvSpPr txBox="1">
            <a:spLocks noChangeArrowheads="1"/>
          </p:cNvSpPr>
          <p:nvPr/>
        </p:nvSpPr>
        <p:spPr bwMode="auto">
          <a:xfrm>
            <a:off x="515938" y="2968625"/>
            <a:ext cx="8050212" cy="1006475"/>
          </a:xfrm>
          <a:prstGeom prst="rect">
            <a:avLst/>
          </a:prstGeom>
          <a:noFill/>
          <a:ln w="12700" cap="sq">
            <a:noFill/>
            <a:miter lim="800000"/>
            <a:headEnd type="none" w="sm" len="sm"/>
            <a:tailEnd type="none" w="sm" len="sm"/>
          </a:ln>
          <a:effectLst/>
        </p:spPr>
        <p:txBody>
          <a:bodyPr>
            <a:spAutoFit/>
          </a:bodyPr>
          <a:lstStyle/>
          <a:p>
            <a:pPr>
              <a:lnSpc>
                <a:spcPct val="150000"/>
              </a:lnSpc>
              <a:defRPr/>
            </a:pPr>
            <a:r>
              <a:rPr lang="en-US" altLang="zh-CN" sz="2000">
                <a:effectLst>
                  <a:outerShdw blurRad="38100" dist="38100" dir="2700000" algn="tl">
                    <a:srgbClr val="C0C0C0"/>
                  </a:outerShdw>
                </a:effectLst>
              </a:rPr>
              <a:t>3</a:t>
            </a:r>
            <a:r>
              <a:rPr lang="zh-CN" altLang="en-US" sz="2000">
                <a:effectLst>
                  <a:outerShdw blurRad="38100" dist="38100" dir="2700000" algn="tl">
                    <a:srgbClr val="C0C0C0"/>
                  </a:outerShdw>
                </a:effectLst>
              </a:rPr>
              <a:t>）对于二阶系统，由          和        给出阻尼系数      和无阻尼震荡频率       ，再求出                                             ，从而得到</a:t>
            </a:r>
            <a:r>
              <a:rPr lang="en-US" altLang="zh-CN" sz="2000">
                <a:effectLst>
                  <a:outerShdw blurRad="38100" dist="38100" dir="2700000" algn="tl">
                    <a:srgbClr val="C0C0C0"/>
                  </a:outerShdw>
                </a:effectLst>
              </a:rPr>
              <a:t>Z</a:t>
            </a:r>
            <a:r>
              <a:rPr lang="zh-CN" altLang="en-US" sz="2000">
                <a:effectLst>
                  <a:outerShdw blurRad="38100" dist="38100" dir="2700000" algn="tl">
                    <a:srgbClr val="C0C0C0"/>
                  </a:outerShdw>
                </a:effectLst>
              </a:rPr>
              <a:t>平面极点分布。</a:t>
            </a:r>
          </a:p>
        </p:txBody>
      </p:sp>
      <p:graphicFrame>
        <p:nvGraphicFramePr>
          <p:cNvPr id="62468" name="Object 86"/>
          <p:cNvGraphicFramePr>
            <a:graphicFrameLocks noChangeAspect="1"/>
          </p:cNvGraphicFramePr>
          <p:nvPr/>
        </p:nvGraphicFramePr>
        <p:xfrm>
          <a:off x="3062288" y="3097213"/>
          <a:ext cx="501650" cy="331787"/>
        </p:xfrm>
        <a:graphic>
          <a:graphicData uri="http://schemas.openxmlformats.org/presentationml/2006/ole">
            <mc:AlternateContent xmlns:mc="http://schemas.openxmlformats.org/markup-compatibility/2006">
              <mc:Choice xmlns:v="urn:schemas-microsoft-com:vml" Requires="v">
                <p:oleObj spid="_x0000_s62531" name="公式" r:id="rId8" imgW="4898520" imgH="3268800" progId="Equation.3">
                  <p:embed/>
                </p:oleObj>
              </mc:Choice>
              <mc:Fallback>
                <p:oleObj name="公式" r:id="rId8" imgW="4898520" imgH="3268800" progId="Equation.3">
                  <p:embed/>
                  <p:pic>
                    <p:nvPicPr>
                      <p:cNvPr id="0" name="Picture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2288" y="3097213"/>
                        <a:ext cx="501650"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9" name="Object 87"/>
          <p:cNvGraphicFramePr>
            <a:graphicFrameLocks noChangeAspect="1"/>
          </p:cNvGraphicFramePr>
          <p:nvPr/>
        </p:nvGraphicFramePr>
        <p:xfrm>
          <a:off x="4062413" y="3100388"/>
          <a:ext cx="284162" cy="430212"/>
        </p:xfrm>
        <a:graphic>
          <a:graphicData uri="http://schemas.openxmlformats.org/presentationml/2006/ole">
            <mc:AlternateContent xmlns:mc="http://schemas.openxmlformats.org/markup-compatibility/2006">
              <mc:Choice xmlns:v="urn:schemas-microsoft-com:vml" Requires="v">
                <p:oleObj spid="_x0000_s62532" name="公式" r:id="rId10" imgW="2796120" imgH="4204800" progId="Equation.3">
                  <p:embed/>
                </p:oleObj>
              </mc:Choice>
              <mc:Fallback>
                <p:oleObj name="公式" r:id="rId10" imgW="2796120" imgH="4204800" progId="Equation.3">
                  <p:embed/>
                  <p:pic>
                    <p:nvPicPr>
                      <p:cNvPr id="0"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2413" y="3100388"/>
                        <a:ext cx="284162"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0" name="Object 88"/>
          <p:cNvGraphicFramePr>
            <a:graphicFrameLocks noChangeAspect="1"/>
          </p:cNvGraphicFramePr>
          <p:nvPr/>
        </p:nvGraphicFramePr>
        <p:xfrm>
          <a:off x="6040438" y="3095625"/>
          <a:ext cx="236537" cy="379413"/>
        </p:xfrm>
        <a:graphic>
          <a:graphicData uri="http://schemas.openxmlformats.org/presentationml/2006/ole">
            <mc:AlternateContent xmlns:mc="http://schemas.openxmlformats.org/markup-compatibility/2006">
              <mc:Choice xmlns:v="urn:schemas-microsoft-com:vml" Requires="v">
                <p:oleObj spid="_x0000_s62533" name="公式" r:id="rId12" imgW="2328840" imgH="3736800" progId="Equation.3">
                  <p:embed/>
                </p:oleObj>
              </mc:Choice>
              <mc:Fallback>
                <p:oleObj name="公式" r:id="rId12" imgW="2328840" imgH="3736800" progId="Equation.3">
                  <p:embed/>
                  <p:pic>
                    <p:nvPicPr>
                      <p:cNvPr id="0" name="Picture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40438" y="3095625"/>
                        <a:ext cx="236537"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1" name="Object 89"/>
          <p:cNvGraphicFramePr>
            <a:graphicFrameLocks noChangeAspect="1"/>
          </p:cNvGraphicFramePr>
          <p:nvPr/>
        </p:nvGraphicFramePr>
        <p:xfrm>
          <a:off x="911225" y="3519488"/>
          <a:ext cx="361950" cy="430212"/>
        </p:xfrm>
        <a:graphic>
          <a:graphicData uri="http://schemas.openxmlformats.org/presentationml/2006/ole">
            <mc:AlternateContent xmlns:mc="http://schemas.openxmlformats.org/markup-compatibility/2006">
              <mc:Choice xmlns:v="urn:schemas-microsoft-com:vml" Requires="v">
                <p:oleObj spid="_x0000_s62534" name="公式" r:id="rId14" imgW="3496680" imgH="4204800" progId="Equation.3">
                  <p:embed/>
                </p:oleObj>
              </mc:Choice>
              <mc:Fallback>
                <p:oleObj name="公式" r:id="rId14" imgW="3496680" imgH="4204800" progId="Equation.3">
                  <p:embed/>
                  <p:pic>
                    <p:nvPicPr>
                      <p:cNvPr id="0" name="Picture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1225" y="3519488"/>
                        <a:ext cx="36195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2" name="Object 90"/>
          <p:cNvGraphicFramePr>
            <a:graphicFrameLocks noChangeAspect="1"/>
          </p:cNvGraphicFramePr>
          <p:nvPr/>
        </p:nvGraphicFramePr>
        <p:xfrm>
          <a:off x="2387600" y="3497263"/>
          <a:ext cx="2740025" cy="523875"/>
        </p:xfrm>
        <a:graphic>
          <a:graphicData uri="http://schemas.openxmlformats.org/presentationml/2006/ole">
            <mc:AlternateContent xmlns:mc="http://schemas.openxmlformats.org/markup-compatibility/2006">
              <mc:Choice xmlns:v="urn:schemas-microsoft-com:vml" Requires="v">
                <p:oleObj spid="_x0000_s62535" name="公式" r:id="rId16" imgW="27791640" imgH="5374800" progId="Equation.3">
                  <p:embed/>
                </p:oleObj>
              </mc:Choice>
              <mc:Fallback>
                <p:oleObj name="公式" r:id="rId16" imgW="27791640" imgH="5374800" progId="Equation.3">
                  <p:embed/>
                  <p:pic>
                    <p:nvPicPr>
                      <p:cNvPr id="0"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87600" y="3497263"/>
                        <a:ext cx="274002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91" name="Text Box 91"/>
          <p:cNvSpPr txBox="1">
            <a:spLocks noChangeArrowheads="1"/>
          </p:cNvSpPr>
          <p:nvPr/>
        </p:nvSpPr>
        <p:spPr bwMode="auto">
          <a:xfrm>
            <a:off x="560388" y="4030663"/>
            <a:ext cx="7816850" cy="1006475"/>
          </a:xfrm>
          <a:prstGeom prst="rect">
            <a:avLst/>
          </a:prstGeom>
          <a:noFill/>
          <a:ln w="12700" cap="sq">
            <a:noFill/>
            <a:miter lim="800000"/>
            <a:headEnd type="none" w="sm" len="sm"/>
            <a:tailEnd type="none" w="sm" len="sm"/>
          </a:ln>
          <a:effectLst/>
        </p:spPr>
        <p:txBody>
          <a:bodyPr>
            <a:spAutoFit/>
          </a:bodyPr>
          <a:lstStyle/>
          <a:p>
            <a:pPr>
              <a:lnSpc>
                <a:spcPct val="150000"/>
              </a:lnSpc>
              <a:defRPr/>
            </a:pPr>
            <a:r>
              <a:rPr lang="en-US" altLang="zh-CN" sz="2000">
                <a:effectLst>
                  <a:outerShdw blurRad="38100" dist="38100" dir="2700000" algn="tl">
                    <a:srgbClr val="C0C0C0"/>
                  </a:outerShdw>
                </a:effectLst>
              </a:rPr>
              <a:t>4</a:t>
            </a:r>
            <a:r>
              <a:rPr lang="zh-CN" altLang="en-US" sz="2000">
                <a:effectLst>
                  <a:outerShdw blurRad="38100" dist="38100" dir="2700000" algn="tl">
                    <a:srgbClr val="C0C0C0"/>
                  </a:outerShdw>
                </a:effectLst>
              </a:rPr>
              <a:t>）高阶系统采用二阶模型，即根据性能指标的要求给出一对主导极点，将其余极点放置在离主导极点很远的位置。</a:t>
            </a:r>
          </a:p>
        </p:txBody>
      </p:sp>
    </p:spTree>
  </p:cSld>
  <p:clrMapOvr>
    <a:masterClrMapping/>
  </p:clrMapOvr>
  <p:transition>
    <p:zoom dir="in"/>
  </p:transition>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3474" name="Text Box 50"/>
          <p:cNvSpPr txBox="1">
            <a:spLocks noChangeArrowheads="1"/>
          </p:cNvSpPr>
          <p:nvPr/>
        </p:nvSpPr>
        <p:spPr bwMode="auto">
          <a:xfrm>
            <a:off x="879475" y="1565275"/>
            <a:ext cx="3122613"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66FF"/>
                </a:solidFill>
                <a:effectLst>
                  <a:outerShdw blurRad="38100" dist="38100" dir="2700000" algn="tl">
                    <a:srgbClr val="C0C0C0"/>
                  </a:outerShdw>
                </a:effectLst>
              </a:rPr>
              <a:t>问题（</a:t>
            </a:r>
            <a:r>
              <a:rPr lang="en-US" altLang="zh-CN">
                <a:solidFill>
                  <a:srgbClr val="0066FF"/>
                </a:solidFill>
                <a:effectLst>
                  <a:outerShdw blurRad="38100" dist="38100" dir="2700000" algn="tl">
                    <a:srgbClr val="C0C0C0"/>
                  </a:outerShdw>
                </a:effectLst>
              </a:rPr>
              <a:t>2</a:t>
            </a:r>
            <a:r>
              <a:rPr lang="zh-CN" altLang="en-US">
                <a:solidFill>
                  <a:srgbClr val="0066FF"/>
                </a:solidFill>
                <a:effectLst>
                  <a:outerShdw blurRad="38100" dist="38100" dir="2700000" algn="tl">
                    <a:srgbClr val="C0C0C0"/>
                  </a:outerShdw>
                </a:effectLst>
              </a:rPr>
              <a:t>）的解决：</a:t>
            </a:r>
          </a:p>
        </p:txBody>
      </p:sp>
      <p:sp>
        <p:nvSpPr>
          <p:cNvPr id="103475" name="Text Box 51"/>
          <p:cNvSpPr txBox="1">
            <a:spLocks noChangeArrowheads="1"/>
          </p:cNvSpPr>
          <p:nvPr/>
        </p:nvSpPr>
        <p:spPr bwMode="auto">
          <a:xfrm>
            <a:off x="971550" y="1916113"/>
            <a:ext cx="7389813" cy="1187450"/>
          </a:xfrm>
          <a:prstGeom prst="rect">
            <a:avLst/>
          </a:prstGeom>
          <a:noFill/>
          <a:ln w="12700" cap="sq">
            <a:noFill/>
            <a:miter lim="800000"/>
            <a:headEnd type="none" w="sm" len="sm"/>
            <a:tailEnd type="none" w="sm" len="sm"/>
          </a:ln>
          <a:effectLst/>
        </p:spPr>
        <p:txBody>
          <a:bodyPr>
            <a:spAutoFit/>
          </a:bodyPr>
          <a:lstStyle/>
          <a:p>
            <a:pPr>
              <a:lnSpc>
                <a:spcPct val="150000"/>
              </a:lnSpc>
              <a:defRPr/>
            </a:pP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）直接展开（</a:t>
            </a:r>
            <a:r>
              <a:rPr lang="en-US" altLang="zh-CN">
                <a:effectLst>
                  <a:outerShdw blurRad="38100" dist="38100" dir="2700000" algn="tl">
                    <a:srgbClr val="C0C0C0"/>
                  </a:outerShdw>
                </a:effectLst>
              </a:rPr>
              <a:t>6</a:t>
            </a:r>
            <a:r>
              <a:rPr lang="zh-CN" altLang="en-US">
                <a:effectLst>
                  <a:outerShdw blurRad="38100" dist="38100" dir="2700000" algn="tl">
                    <a:srgbClr val="C0C0C0"/>
                  </a:outerShdw>
                </a:effectLst>
              </a:rPr>
              <a:t>）式左边行列式，通过方程两边</a:t>
            </a:r>
            <a:r>
              <a:rPr lang="zh-CN" altLang="zh-CN">
                <a:effectLst>
                  <a:outerShdw blurRad="38100" dist="38100" dir="2700000" algn="tl">
                    <a:srgbClr val="C0C0C0"/>
                  </a:outerShdw>
                </a:effectLst>
              </a:rPr>
              <a:t>z系数比较求得L中的各个元素。</a:t>
            </a:r>
          </a:p>
        </p:txBody>
      </p:sp>
      <p:sp>
        <p:nvSpPr>
          <p:cNvPr id="103476" name="Text Box 52"/>
          <p:cNvSpPr txBox="1">
            <a:spLocks noChangeArrowheads="1"/>
          </p:cNvSpPr>
          <p:nvPr/>
        </p:nvSpPr>
        <p:spPr bwMode="auto">
          <a:xfrm>
            <a:off x="955675" y="3240088"/>
            <a:ext cx="2787650" cy="457200"/>
          </a:xfrm>
          <a:prstGeom prst="rect">
            <a:avLst/>
          </a:prstGeom>
          <a:noFill/>
          <a:ln w="12700" cap="sq">
            <a:noFill/>
            <a:miter lim="800000"/>
            <a:headEnd type="none" w="sm" len="sm"/>
            <a:tailEnd type="none" w="sm" len="sm"/>
          </a:ln>
          <a:effectLst/>
        </p:spPr>
        <p:txBody>
          <a:bodyPr wrap="none">
            <a:spAutoFit/>
          </a:bodyPr>
          <a:lstStyle/>
          <a:p>
            <a:pPr>
              <a:defRPr/>
            </a:pP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）通用求解方法。</a:t>
            </a:r>
          </a:p>
        </p:txBody>
      </p:sp>
      <p:graphicFrame>
        <p:nvGraphicFramePr>
          <p:cNvPr id="63490" name="Object 53"/>
          <p:cNvGraphicFramePr>
            <a:graphicFrameLocks noChangeAspect="1"/>
          </p:cNvGraphicFramePr>
          <p:nvPr/>
        </p:nvGraphicFramePr>
        <p:xfrm>
          <a:off x="1238250" y="4067175"/>
          <a:ext cx="5576888" cy="527050"/>
        </p:xfrm>
        <a:graphic>
          <a:graphicData uri="http://schemas.openxmlformats.org/presentationml/2006/ole">
            <mc:AlternateContent xmlns:mc="http://schemas.openxmlformats.org/markup-compatibility/2006">
              <mc:Choice xmlns:v="urn:schemas-microsoft-com:vml" Requires="v">
                <p:oleObj spid="_x0000_s63508" name="公式" r:id="rId4" imgW="54189000" imgH="5140800" progId="Equation.3">
                  <p:embed/>
                </p:oleObj>
              </mc:Choice>
              <mc:Fallback>
                <p:oleObj name="公式" r:id="rId4" imgW="54189000" imgH="5140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4067175"/>
                        <a:ext cx="5576888"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78" name="Text Box 54"/>
          <p:cNvSpPr txBox="1">
            <a:spLocks noChangeArrowheads="1"/>
          </p:cNvSpPr>
          <p:nvPr/>
        </p:nvSpPr>
        <p:spPr bwMode="auto">
          <a:xfrm>
            <a:off x="7323138" y="4108450"/>
            <a:ext cx="1497012"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8</a:t>
            </a:r>
            <a:r>
              <a:rPr lang="zh-CN" altLang="en-US">
                <a:effectLst>
                  <a:outerShdw blurRad="38100" dist="38100" dir="2700000" algn="tl">
                    <a:srgbClr val="C0C0C0"/>
                  </a:outerShdw>
                </a:effectLst>
              </a:rPr>
              <a:t>）</a:t>
            </a:r>
          </a:p>
        </p:txBody>
      </p:sp>
      <p:graphicFrame>
        <p:nvGraphicFramePr>
          <p:cNvPr id="63491" name="Object 55"/>
          <p:cNvGraphicFramePr>
            <a:graphicFrameLocks noChangeAspect="1"/>
          </p:cNvGraphicFramePr>
          <p:nvPr/>
        </p:nvGraphicFramePr>
        <p:xfrm>
          <a:off x="4214813" y="1357313"/>
          <a:ext cx="2451100" cy="476250"/>
        </p:xfrm>
        <a:graphic>
          <a:graphicData uri="http://schemas.openxmlformats.org/presentationml/2006/ole">
            <mc:AlternateContent xmlns:mc="http://schemas.openxmlformats.org/markup-compatibility/2006">
              <mc:Choice xmlns:v="urn:schemas-microsoft-com:vml" Requires="v">
                <p:oleObj spid="_x0000_s63509" name="公式" r:id="rId6" imgW="985680" imgH="190080" progId="Equation.3">
                  <p:embed/>
                </p:oleObj>
              </mc:Choice>
              <mc:Fallback>
                <p:oleObj name="公式" r:id="rId6" imgW="985680" imgH="19008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4813" y="1357313"/>
                        <a:ext cx="24511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dir="in"/>
  </p:transition>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8554" name="Rectangle 10"/>
          <p:cNvSpPr>
            <a:spLocks noChangeArrowheads="1"/>
          </p:cNvSpPr>
          <p:nvPr/>
        </p:nvSpPr>
        <p:spPr bwMode="auto">
          <a:xfrm>
            <a:off x="4522788" y="1892300"/>
            <a:ext cx="685800"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zh-CN" altLang="zh-CN" sz="2000">
                <a:effectLst>
                  <a:outerShdw blurRad="38100" dist="38100" dir="2700000" algn="tl">
                    <a:srgbClr val="FFFFFF"/>
                  </a:outerShdw>
                </a:effectLst>
              </a:rPr>
              <a:t>1/</a:t>
            </a:r>
            <a:r>
              <a:rPr lang="en-US" altLang="zh-CN" sz="2000">
                <a:effectLst>
                  <a:outerShdw blurRad="38100" dist="38100" dir="2700000" algn="tl">
                    <a:srgbClr val="FFFFFF"/>
                  </a:outerShdw>
                </a:effectLst>
              </a:rPr>
              <a:t>s</a:t>
            </a:r>
          </a:p>
        </p:txBody>
      </p:sp>
      <p:sp>
        <p:nvSpPr>
          <p:cNvPr id="108555" name="Rectangle 11"/>
          <p:cNvSpPr>
            <a:spLocks noChangeArrowheads="1"/>
          </p:cNvSpPr>
          <p:nvPr/>
        </p:nvSpPr>
        <p:spPr bwMode="auto">
          <a:xfrm>
            <a:off x="2693988" y="1892300"/>
            <a:ext cx="685800"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zh-CN" altLang="zh-CN" sz="2000">
                <a:effectLst>
                  <a:outerShdw blurRad="38100" dist="38100" dir="2700000" algn="tl">
                    <a:srgbClr val="FFFFFF"/>
                  </a:outerShdw>
                </a:effectLst>
              </a:rPr>
              <a:t>1/</a:t>
            </a:r>
            <a:r>
              <a:rPr lang="en-US" altLang="zh-CN" sz="2000">
                <a:effectLst>
                  <a:outerShdw blurRad="38100" dist="38100" dir="2700000" algn="tl">
                    <a:srgbClr val="FFFFFF"/>
                  </a:outerShdw>
                </a:effectLst>
              </a:rPr>
              <a:t>s</a:t>
            </a:r>
          </a:p>
        </p:txBody>
      </p:sp>
      <p:sp>
        <p:nvSpPr>
          <p:cNvPr id="108556" name="Line 12"/>
          <p:cNvSpPr>
            <a:spLocks noChangeShapeType="1"/>
          </p:cNvSpPr>
          <p:nvPr/>
        </p:nvSpPr>
        <p:spPr bwMode="auto">
          <a:xfrm>
            <a:off x="1855788" y="2120900"/>
            <a:ext cx="8382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8557" name="Line 13"/>
          <p:cNvSpPr>
            <a:spLocks noChangeShapeType="1"/>
          </p:cNvSpPr>
          <p:nvPr/>
        </p:nvSpPr>
        <p:spPr bwMode="auto">
          <a:xfrm>
            <a:off x="5208588" y="2120900"/>
            <a:ext cx="11430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8558" name="Line 14"/>
          <p:cNvSpPr>
            <a:spLocks noChangeShapeType="1"/>
          </p:cNvSpPr>
          <p:nvPr/>
        </p:nvSpPr>
        <p:spPr bwMode="auto">
          <a:xfrm>
            <a:off x="3379788" y="2120900"/>
            <a:ext cx="11430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8559" name="Text Box 15"/>
          <p:cNvSpPr txBox="1">
            <a:spLocks noChangeArrowheads="1"/>
          </p:cNvSpPr>
          <p:nvPr/>
        </p:nvSpPr>
        <p:spPr bwMode="auto">
          <a:xfrm>
            <a:off x="2084388" y="1663700"/>
            <a:ext cx="325437" cy="396875"/>
          </a:xfrm>
          <a:prstGeom prst="rect">
            <a:avLst/>
          </a:prstGeom>
          <a:noFill/>
          <a:ln w="12700" cap="sq">
            <a:noFill/>
            <a:miter lim="800000"/>
            <a:headEnd type="none" w="sm" len="sm"/>
            <a:tailEnd type="none" w="sm" len="sm"/>
          </a:ln>
          <a:effectLst/>
        </p:spPr>
        <p:txBody>
          <a:bodyPr wrap="none">
            <a:spAutoFit/>
          </a:bodyPr>
          <a:lstStyle/>
          <a:p>
            <a:pPr>
              <a:defRPr/>
            </a:pPr>
            <a:r>
              <a:rPr lang="zh-CN" altLang="zh-CN" sz="2000">
                <a:effectLst>
                  <a:outerShdw blurRad="38100" dist="38100" dir="2700000" algn="tl">
                    <a:srgbClr val="C0C0C0"/>
                  </a:outerShdw>
                </a:effectLst>
              </a:rPr>
              <a:t>u</a:t>
            </a:r>
            <a:endParaRPr lang="en-US" altLang="zh-CN" sz="2000">
              <a:effectLst>
                <a:outerShdw blurRad="38100" dist="38100" dir="2700000" algn="tl">
                  <a:srgbClr val="C0C0C0"/>
                </a:outerShdw>
              </a:effectLst>
            </a:endParaRPr>
          </a:p>
        </p:txBody>
      </p:sp>
      <p:graphicFrame>
        <p:nvGraphicFramePr>
          <p:cNvPr id="64514" name="Object 16"/>
          <p:cNvGraphicFramePr>
            <a:graphicFrameLocks noChangeAspect="1"/>
          </p:cNvGraphicFramePr>
          <p:nvPr/>
        </p:nvGraphicFramePr>
        <p:xfrm>
          <a:off x="5437188" y="1663700"/>
          <a:ext cx="765175" cy="403225"/>
        </p:xfrm>
        <a:graphic>
          <a:graphicData uri="http://schemas.openxmlformats.org/presentationml/2006/ole">
            <mc:AlternateContent xmlns:mc="http://schemas.openxmlformats.org/markup-compatibility/2006">
              <mc:Choice xmlns:v="urn:schemas-microsoft-com:vml" Requires="v">
                <p:oleObj spid="_x0000_s64559" name="公式" r:id="rId4" imgW="7468200" imgH="3970800" progId="Equation.3">
                  <p:embed/>
                </p:oleObj>
              </mc:Choice>
              <mc:Fallback>
                <p:oleObj name="公式" r:id="rId4" imgW="7468200" imgH="3970800"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7188" y="1663700"/>
                        <a:ext cx="7651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5" name="Object 17"/>
          <p:cNvGraphicFramePr>
            <a:graphicFrameLocks noChangeAspect="1"/>
          </p:cNvGraphicFramePr>
          <p:nvPr/>
        </p:nvGraphicFramePr>
        <p:xfrm>
          <a:off x="3608388" y="1739900"/>
          <a:ext cx="792162" cy="403225"/>
        </p:xfrm>
        <a:graphic>
          <a:graphicData uri="http://schemas.openxmlformats.org/presentationml/2006/ole">
            <mc:AlternateContent xmlns:mc="http://schemas.openxmlformats.org/markup-compatibility/2006">
              <mc:Choice xmlns:v="urn:schemas-microsoft-com:vml" Requires="v">
                <p:oleObj spid="_x0000_s64560" name="公式" r:id="rId6" imgW="7701480" imgH="3970800" progId="Equation.3">
                  <p:embed/>
                </p:oleObj>
              </mc:Choice>
              <mc:Fallback>
                <p:oleObj name="公式" r:id="rId6" imgW="7701480" imgH="3970800"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8388" y="1739900"/>
                        <a:ext cx="792162"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6" name="Object 18"/>
          <p:cNvGraphicFramePr>
            <a:graphicFrameLocks noChangeAspect="1"/>
          </p:cNvGraphicFramePr>
          <p:nvPr/>
        </p:nvGraphicFramePr>
        <p:xfrm>
          <a:off x="2008188" y="2730500"/>
          <a:ext cx="3433762" cy="430213"/>
        </p:xfrm>
        <a:graphic>
          <a:graphicData uri="http://schemas.openxmlformats.org/presentationml/2006/ole">
            <mc:AlternateContent xmlns:mc="http://schemas.openxmlformats.org/markup-compatibility/2006">
              <mc:Choice xmlns:v="urn:schemas-microsoft-com:vml" Requires="v">
                <p:oleObj spid="_x0000_s64561" name="公式" r:id="rId8" imgW="33398280" imgH="4204800" progId="Equation.3">
                  <p:embed/>
                </p:oleObj>
              </mc:Choice>
              <mc:Fallback>
                <p:oleObj name="公式" r:id="rId8" imgW="33398280" imgH="4204800" progId="Equation.3">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8188" y="2730500"/>
                        <a:ext cx="3433762"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63" name="Text Box 19"/>
          <p:cNvSpPr txBox="1">
            <a:spLocks noChangeArrowheads="1"/>
          </p:cNvSpPr>
          <p:nvPr/>
        </p:nvSpPr>
        <p:spPr bwMode="auto">
          <a:xfrm>
            <a:off x="1230313" y="3208338"/>
            <a:ext cx="7162800" cy="822325"/>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要求按调节系统，用极点配置设计方法设计状态反馈控制规律。</a:t>
            </a:r>
          </a:p>
        </p:txBody>
      </p:sp>
      <p:sp>
        <p:nvSpPr>
          <p:cNvPr id="108564" name="Text Box 20"/>
          <p:cNvSpPr txBox="1">
            <a:spLocks noChangeArrowheads="1"/>
          </p:cNvSpPr>
          <p:nvPr/>
        </p:nvSpPr>
        <p:spPr bwMode="auto">
          <a:xfrm>
            <a:off x="1042988" y="1341438"/>
            <a:ext cx="1871662"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66FF"/>
                </a:solidFill>
                <a:effectLst>
                  <a:outerShdw blurRad="38100" dist="38100" dir="2700000" algn="tl">
                    <a:srgbClr val="C0C0C0"/>
                  </a:outerShdw>
                </a:effectLst>
              </a:rPr>
              <a:t>例 </a:t>
            </a:r>
            <a:r>
              <a:rPr lang="en-US" altLang="zh-CN">
                <a:solidFill>
                  <a:srgbClr val="0066FF"/>
                </a:solidFill>
                <a:effectLst>
                  <a:outerShdw blurRad="38100" dist="38100" dir="2700000" algn="tl">
                    <a:srgbClr val="C0C0C0"/>
                  </a:outerShdw>
                </a:effectLst>
              </a:rPr>
              <a:t>6.6</a:t>
            </a:r>
          </a:p>
        </p:txBody>
      </p:sp>
      <p:sp>
        <p:nvSpPr>
          <p:cNvPr id="108565" name="Text Box 21"/>
          <p:cNvSpPr txBox="1">
            <a:spLocks noChangeArrowheads="1"/>
          </p:cNvSpPr>
          <p:nvPr/>
        </p:nvSpPr>
        <p:spPr bwMode="auto">
          <a:xfrm>
            <a:off x="1230313" y="4060825"/>
            <a:ext cx="5443537"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00FF"/>
                </a:solidFill>
                <a:effectLst>
                  <a:outerShdw blurRad="38100" dist="38100" dir="2700000" algn="tl">
                    <a:srgbClr val="C0C0C0"/>
                  </a:outerShdw>
                </a:effectLst>
              </a:rPr>
              <a:t>解：（一）求离散化状态方程</a:t>
            </a:r>
          </a:p>
        </p:txBody>
      </p:sp>
      <p:sp>
        <p:nvSpPr>
          <p:cNvPr id="108566" name="Text Box 22"/>
          <p:cNvSpPr txBox="1">
            <a:spLocks noChangeArrowheads="1"/>
          </p:cNvSpPr>
          <p:nvPr/>
        </p:nvSpPr>
        <p:spPr bwMode="auto">
          <a:xfrm>
            <a:off x="1763713" y="4518025"/>
            <a:ext cx="5270500"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由图，控制对象状态方程为：</a:t>
            </a:r>
          </a:p>
        </p:txBody>
      </p:sp>
      <p:graphicFrame>
        <p:nvGraphicFramePr>
          <p:cNvPr id="64517" name="Object 23"/>
          <p:cNvGraphicFramePr>
            <a:graphicFrameLocks noChangeAspect="1"/>
          </p:cNvGraphicFramePr>
          <p:nvPr/>
        </p:nvGraphicFramePr>
        <p:xfrm>
          <a:off x="5868988" y="4595813"/>
          <a:ext cx="1460500" cy="331787"/>
        </p:xfrm>
        <a:graphic>
          <a:graphicData uri="http://schemas.openxmlformats.org/presentationml/2006/ole">
            <mc:AlternateContent xmlns:mc="http://schemas.openxmlformats.org/markup-compatibility/2006">
              <mc:Choice xmlns:v="urn:schemas-microsoft-com:vml" Requires="v">
                <p:oleObj spid="_x0000_s64562" name="公式" r:id="rId10" imgW="14242680" imgH="3268800" progId="Equation.3">
                  <p:embed/>
                </p:oleObj>
              </mc:Choice>
              <mc:Fallback>
                <p:oleObj name="公式" r:id="rId10" imgW="14242680" imgH="3268800" progId="Equation.3">
                  <p:embed/>
                  <p:pic>
                    <p:nvPicPr>
                      <p:cNvPr id="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8988" y="4595813"/>
                        <a:ext cx="1460500"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68" name="Text Box 24"/>
          <p:cNvSpPr txBox="1">
            <a:spLocks noChangeArrowheads="1"/>
          </p:cNvSpPr>
          <p:nvPr/>
        </p:nvSpPr>
        <p:spPr bwMode="auto">
          <a:xfrm>
            <a:off x="1860550" y="5218113"/>
            <a:ext cx="1790700"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其中</a:t>
            </a:r>
          </a:p>
        </p:txBody>
      </p:sp>
      <p:graphicFrame>
        <p:nvGraphicFramePr>
          <p:cNvPr id="64518" name="Object 25"/>
          <p:cNvGraphicFramePr>
            <a:graphicFrameLocks noChangeAspect="1"/>
          </p:cNvGraphicFramePr>
          <p:nvPr/>
        </p:nvGraphicFramePr>
        <p:xfrm>
          <a:off x="3133725" y="4972050"/>
          <a:ext cx="4010025" cy="904875"/>
        </p:xfrm>
        <a:graphic>
          <a:graphicData uri="http://schemas.openxmlformats.org/presentationml/2006/ole">
            <mc:AlternateContent xmlns:mc="http://schemas.openxmlformats.org/markup-compatibility/2006">
              <mc:Choice xmlns:v="urn:schemas-microsoft-com:vml" Requires="v">
                <p:oleObj spid="_x0000_s64563" name="公式" r:id="rId12" imgW="39004560" imgH="8884800" progId="Equation.3">
                  <p:embed/>
                </p:oleObj>
              </mc:Choice>
              <mc:Fallback>
                <p:oleObj name="公式" r:id="rId12" imgW="39004560" imgH="8884800" progId="Equation.3">
                  <p:embed/>
                  <p:pic>
                    <p:nvPicPr>
                      <p:cNvPr id="0"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3725" y="4972050"/>
                        <a:ext cx="4010025"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70" name="Text Box 26"/>
          <p:cNvSpPr txBox="1">
            <a:spLocks noChangeArrowheads="1"/>
          </p:cNvSpPr>
          <p:nvPr/>
        </p:nvSpPr>
        <p:spPr bwMode="auto">
          <a:xfrm>
            <a:off x="950913" y="247650"/>
            <a:ext cx="3476625" cy="641350"/>
          </a:xfrm>
          <a:prstGeom prst="rect">
            <a:avLst/>
          </a:prstGeom>
          <a:noFill/>
          <a:ln w="9525">
            <a:noFill/>
            <a:miter lim="800000"/>
            <a:headEnd/>
            <a:tailEnd/>
          </a:ln>
          <a:effectLst/>
        </p:spPr>
        <p:txBody>
          <a:bodyPr>
            <a:spAutoFit/>
          </a:bodyPr>
          <a:lstStyle/>
          <a:p>
            <a:pPr>
              <a:defRPr/>
            </a:pPr>
            <a:r>
              <a:rPr lang="zh-CN" altLang="en-US" sz="3600">
                <a:solidFill>
                  <a:srgbClr val="FF0000"/>
                </a:solidFill>
                <a:effectLst>
                  <a:outerShdw blurRad="38100" dist="38100" dir="2700000" algn="tl">
                    <a:srgbClr val="C0C0C0"/>
                  </a:outerShdw>
                </a:effectLst>
              </a:rPr>
              <a:t>例题讲解</a:t>
            </a:r>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2853" name="Text Box 85"/>
          <p:cNvSpPr txBox="1">
            <a:spLocks noChangeArrowheads="1"/>
          </p:cNvSpPr>
          <p:nvPr/>
        </p:nvSpPr>
        <p:spPr bwMode="auto">
          <a:xfrm>
            <a:off x="887413" y="1768475"/>
            <a:ext cx="7710487" cy="1573213"/>
          </a:xfrm>
          <a:prstGeom prst="rect">
            <a:avLst/>
          </a:prstGeom>
          <a:noFill/>
          <a:ln w="9525">
            <a:noFill/>
            <a:miter lim="800000"/>
            <a:headEnd/>
            <a:tailEnd/>
          </a:ln>
          <a:effectLst/>
        </p:spPr>
        <p:txBody>
          <a:bodyPr>
            <a:spAutoFit/>
          </a:bodyPr>
          <a:lstStyle/>
          <a:p>
            <a:pPr>
              <a:lnSpc>
                <a:spcPct val="135000"/>
              </a:lnSpc>
              <a:defRPr/>
            </a:pPr>
            <a:r>
              <a:rPr kumimoji="0" lang="zh-CN" altLang="en-US">
                <a:solidFill>
                  <a:srgbClr val="0066FF"/>
                </a:solidFill>
                <a:effectLst>
                  <a:outerShdw blurRad="38100" dist="38100" dir="2700000" algn="tl">
                    <a:srgbClr val="C0C0C0"/>
                  </a:outerShdw>
                </a:effectLst>
                <a:latin typeface="Verdana" pitchFamily="34" charset="0"/>
              </a:rPr>
              <a:t>（</a:t>
            </a:r>
            <a:r>
              <a:rPr kumimoji="0" lang="en-US" altLang="zh-CN">
                <a:solidFill>
                  <a:srgbClr val="0066FF"/>
                </a:solidFill>
                <a:effectLst>
                  <a:outerShdw blurRad="38100" dist="38100" dir="2700000" algn="tl">
                    <a:srgbClr val="C0C0C0"/>
                  </a:outerShdw>
                </a:effectLst>
                <a:latin typeface="Verdana" pitchFamily="34" charset="0"/>
              </a:rPr>
              <a:t>5</a:t>
            </a:r>
            <a:r>
              <a:rPr kumimoji="0" lang="zh-CN" altLang="en-US">
                <a:solidFill>
                  <a:srgbClr val="0066FF"/>
                </a:solidFill>
                <a:effectLst>
                  <a:outerShdw blurRad="38100" dist="38100" dir="2700000" algn="tl">
                    <a:srgbClr val="C0C0C0"/>
                  </a:outerShdw>
                </a:effectLst>
                <a:latin typeface="Verdana" pitchFamily="34" charset="0"/>
              </a:rPr>
              <a:t>）输出方程</a:t>
            </a:r>
          </a:p>
          <a:p>
            <a:pPr>
              <a:lnSpc>
                <a:spcPct val="135000"/>
              </a:lnSpc>
              <a:defRPr/>
            </a:pPr>
            <a:r>
              <a:rPr kumimoji="0" lang="zh-CN" altLang="en-US">
                <a:effectLst>
                  <a:outerShdw blurRad="38100" dist="38100" dir="2700000" algn="tl">
                    <a:srgbClr val="C0C0C0"/>
                  </a:outerShdw>
                </a:effectLst>
                <a:latin typeface="Verdana" pitchFamily="34" charset="0"/>
              </a:rPr>
              <a:t>描述系统输出变量与系统状态变量和输入变量之间函数关系的代数方程称为输出方程，其一般形式为</a:t>
            </a:r>
          </a:p>
        </p:txBody>
      </p:sp>
      <p:graphicFrame>
        <p:nvGraphicFramePr>
          <p:cNvPr id="3074" name="Object 86"/>
          <p:cNvGraphicFramePr>
            <a:graphicFrameLocks noChangeAspect="1"/>
          </p:cNvGraphicFramePr>
          <p:nvPr/>
        </p:nvGraphicFramePr>
        <p:xfrm>
          <a:off x="2532063" y="3721100"/>
          <a:ext cx="2628900" cy="463550"/>
        </p:xfrm>
        <a:graphic>
          <a:graphicData uri="http://schemas.openxmlformats.org/presentationml/2006/ole">
            <mc:AlternateContent xmlns:mc="http://schemas.openxmlformats.org/markup-compatibility/2006">
              <mc:Choice xmlns:v="urn:schemas-microsoft-com:vml" Requires="v">
                <p:oleObj spid="_x0000_s3092" name="Equation" r:id="rId4" imgW="1129810" imgH="203112" progId="Equation.DSMT4">
                  <p:embed/>
                </p:oleObj>
              </mc:Choice>
              <mc:Fallback>
                <p:oleObj name="Equation" r:id="rId4" imgW="1129810" imgH="203112"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2063" y="3721100"/>
                        <a:ext cx="26289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87"/>
          <p:cNvGraphicFramePr>
            <a:graphicFrameLocks noChangeAspect="1"/>
          </p:cNvGraphicFramePr>
          <p:nvPr/>
        </p:nvGraphicFramePr>
        <p:xfrm>
          <a:off x="2578100" y="4370388"/>
          <a:ext cx="2865438" cy="463550"/>
        </p:xfrm>
        <a:graphic>
          <a:graphicData uri="http://schemas.openxmlformats.org/presentationml/2006/ole">
            <mc:AlternateContent xmlns:mc="http://schemas.openxmlformats.org/markup-compatibility/2006">
              <mc:Choice xmlns:v="urn:schemas-microsoft-com:vml" Requires="v">
                <p:oleObj spid="_x0000_s3093" name="Equation" r:id="rId6" imgW="1231366" imgH="203112" progId="Equation.DSMT4">
                  <p:embed/>
                </p:oleObj>
              </mc:Choice>
              <mc:Fallback>
                <p:oleObj name="Equation" r:id="rId6" imgW="1231366" imgH="203112"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8100" y="4370388"/>
                        <a:ext cx="2865438"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p:transition>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9596" name="Text Box 28"/>
          <p:cNvSpPr txBox="1">
            <a:spLocks noChangeArrowheads="1"/>
          </p:cNvSpPr>
          <p:nvPr/>
        </p:nvSpPr>
        <p:spPr bwMode="auto">
          <a:xfrm>
            <a:off x="1258888" y="1773238"/>
            <a:ext cx="3735387"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离散化状态方程为：</a:t>
            </a:r>
          </a:p>
        </p:txBody>
      </p:sp>
      <p:graphicFrame>
        <p:nvGraphicFramePr>
          <p:cNvPr id="65538" name="Object 29"/>
          <p:cNvGraphicFramePr>
            <a:graphicFrameLocks noChangeAspect="1"/>
          </p:cNvGraphicFramePr>
          <p:nvPr/>
        </p:nvGraphicFramePr>
        <p:xfrm>
          <a:off x="4521200" y="1839913"/>
          <a:ext cx="2879725" cy="379412"/>
        </p:xfrm>
        <a:graphic>
          <a:graphicData uri="http://schemas.openxmlformats.org/presentationml/2006/ole">
            <mc:AlternateContent xmlns:mc="http://schemas.openxmlformats.org/markup-compatibility/2006">
              <mc:Choice xmlns:v="urn:schemas-microsoft-com:vml" Requires="v">
                <p:oleObj spid="_x0000_s65565" name="公式" r:id="rId4" imgW="28025280" imgH="3736800" progId="Equation.3">
                  <p:embed/>
                </p:oleObj>
              </mc:Choice>
              <mc:Fallback>
                <p:oleObj name="公式" r:id="rId4" imgW="28025280" imgH="37368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200" y="1839913"/>
                        <a:ext cx="287972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98" name="Text Box 30"/>
          <p:cNvSpPr txBox="1">
            <a:spLocks noChangeArrowheads="1"/>
          </p:cNvSpPr>
          <p:nvPr/>
        </p:nvSpPr>
        <p:spPr bwMode="auto">
          <a:xfrm>
            <a:off x="1274763" y="2360613"/>
            <a:ext cx="4108450"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利用级数求和法，得到</a:t>
            </a:r>
          </a:p>
        </p:txBody>
      </p:sp>
      <p:graphicFrame>
        <p:nvGraphicFramePr>
          <p:cNvPr id="65539" name="Object 31"/>
          <p:cNvGraphicFramePr>
            <a:graphicFrameLocks noChangeAspect="1"/>
          </p:cNvGraphicFramePr>
          <p:nvPr/>
        </p:nvGraphicFramePr>
        <p:xfrm>
          <a:off x="1655763" y="2971800"/>
          <a:ext cx="2279650" cy="860425"/>
        </p:xfrm>
        <a:graphic>
          <a:graphicData uri="http://schemas.openxmlformats.org/presentationml/2006/ole">
            <mc:AlternateContent xmlns:mc="http://schemas.openxmlformats.org/markup-compatibility/2006">
              <mc:Choice xmlns:v="urn:schemas-microsoft-com:vml" Requires="v">
                <p:oleObj spid="_x0000_s65566" name="公式" r:id="rId6" imgW="22185000" imgH="8416800" progId="Equation.3">
                  <p:embed/>
                </p:oleObj>
              </mc:Choice>
              <mc:Fallback>
                <p:oleObj name="公式" r:id="rId6" imgW="22185000" imgH="84168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5763" y="2971800"/>
                        <a:ext cx="227965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0" name="Object 32"/>
          <p:cNvGraphicFramePr>
            <a:graphicFrameLocks noChangeAspect="1"/>
          </p:cNvGraphicFramePr>
          <p:nvPr/>
        </p:nvGraphicFramePr>
        <p:xfrm>
          <a:off x="4551363" y="2971800"/>
          <a:ext cx="2784475" cy="860425"/>
        </p:xfrm>
        <a:graphic>
          <a:graphicData uri="http://schemas.openxmlformats.org/presentationml/2006/ole">
            <mc:AlternateContent xmlns:mc="http://schemas.openxmlformats.org/markup-compatibility/2006">
              <mc:Choice xmlns:v="urn:schemas-microsoft-com:vml" Requires="v">
                <p:oleObj spid="_x0000_s65567" name="公式" r:id="rId8" imgW="27090720" imgH="8416800" progId="Equation.3">
                  <p:embed/>
                </p:oleObj>
              </mc:Choice>
              <mc:Fallback>
                <p:oleObj name="公式" r:id="rId8" imgW="27090720" imgH="84168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1363" y="2971800"/>
                        <a:ext cx="278447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1648" name="Text Box 32"/>
          <p:cNvSpPr txBox="1">
            <a:spLocks noChangeArrowheads="1"/>
          </p:cNvSpPr>
          <p:nvPr/>
        </p:nvSpPr>
        <p:spPr bwMode="auto">
          <a:xfrm>
            <a:off x="755650" y="1557338"/>
            <a:ext cx="4232275"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33CC"/>
                </a:solidFill>
                <a:effectLst>
                  <a:outerShdw blurRad="38100" dist="38100" dir="2700000" algn="tl">
                    <a:srgbClr val="C0C0C0"/>
                  </a:outerShdw>
                </a:effectLst>
              </a:rPr>
              <a:t>（二）闭环系统特征方程</a:t>
            </a:r>
          </a:p>
        </p:txBody>
      </p:sp>
      <p:sp>
        <p:nvSpPr>
          <p:cNvPr id="111649" name="Text Box 33"/>
          <p:cNvSpPr txBox="1">
            <a:spLocks noChangeArrowheads="1"/>
          </p:cNvSpPr>
          <p:nvPr/>
        </p:nvSpPr>
        <p:spPr bwMode="auto">
          <a:xfrm>
            <a:off x="1155700" y="2166938"/>
            <a:ext cx="3810000" cy="457200"/>
          </a:xfrm>
          <a:prstGeom prst="rect">
            <a:avLst/>
          </a:prstGeom>
          <a:noFill/>
          <a:ln w="12700" cap="sq">
            <a:noFill/>
            <a:miter lim="800000"/>
            <a:headEnd type="none" w="sm" len="sm"/>
            <a:tailEnd type="none" w="sm" len="sm"/>
          </a:ln>
          <a:effectLst/>
        </p:spPr>
        <p:txBody>
          <a:bodyPr>
            <a:spAutoFit/>
          </a:bodyPr>
          <a:lstStyle/>
          <a:p>
            <a:pPr>
              <a:defRPr/>
            </a:pPr>
            <a:r>
              <a:rPr lang="en-US" altLang="zh-CN">
                <a:effectLst>
                  <a:outerShdw blurRad="38100" dist="38100" dir="2700000" algn="tl">
                    <a:srgbClr val="C0C0C0"/>
                  </a:outerShdw>
                </a:effectLst>
              </a:rPr>
              <a:t>S</a:t>
            </a:r>
            <a:r>
              <a:rPr lang="zh-CN" altLang="en-US">
                <a:effectLst>
                  <a:outerShdw blurRad="38100" dist="38100" dir="2700000" algn="tl">
                    <a:srgbClr val="C0C0C0"/>
                  </a:outerShdw>
                </a:effectLst>
              </a:rPr>
              <a:t>平面的两个极点为：</a:t>
            </a:r>
          </a:p>
        </p:txBody>
      </p:sp>
      <p:graphicFrame>
        <p:nvGraphicFramePr>
          <p:cNvPr id="66562" name="Object 34"/>
          <p:cNvGraphicFramePr>
            <a:graphicFrameLocks noChangeAspect="1"/>
          </p:cNvGraphicFramePr>
          <p:nvPr/>
        </p:nvGraphicFramePr>
        <p:xfrm>
          <a:off x="4249738" y="2098675"/>
          <a:ext cx="4583112" cy="546100"/>
        </p:xfrm>
        <a:graphic>
          <a:graphicData uri="http://schemas.openxmlformats.org/presentationml/2006/ole">
            <mc:AlternateContent xmlns:mc="http://schemas.openxmlformats.org/markup-compatibility/2006">
              <mc:Choice xmlns:v="urn:schemas-microsoft-com:vml" Requires="v">
                <p:oleObj spid="_x0000_s66598" name="公式" r:id="rId4" imgW="44611200" imgH="5374800" progId="Equation.3">
                  <p:embed/>
                </p:oleObj>
              </mc:Choice>
              <mc:Fallback>
                <p:oleObj name="公式" r:id="rId4" imgW="44611200" imgH="537480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738" y="2098675"/>
                        <a:ext cx="4583112"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51" name="Text Box 35"/>
          <p:cNvSpPr txBox="1">
            <a:spLocks noChangeArrowheads="1"/>
          </p:cNvSpPr>
          <p:nvPr/>
        </p:nvSpPr>
        <p:spPr bwMode="auto">
          <a:xfrm>
            <a:off x="1155700" y="2776538"/>
            <a:ext cx="7151688"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利用                  ，求得</a:t>
            </a:r>
            <a:r>
              <a:rPr lang="en-US" altLang="zh-CN">
                <a:effectLst>
                  <a:outerShdw blurRad="38100" dist="38100" dir="2700000" algn="tl">
                    <a:srgbClr val="C0C0C0"/>
                  </a:outerShdw>
                </a:effectLst>
              </a:rPr>
              <a:t>Z</a:t>
            </a:r>
            <a:r>
              <a:rPr lang="zh-CN" altLang="en-US">
                <a:effectLst>
                  <a:outerShdw blurRad="38100" dist="38100" dir="2700000" algn="tl">
                    <a:srgbClr val="C0C0C0"/>
                  </a:outerShdw>
                </a:effectLst>
              </a:rPr>
              <a:t>平面得两个极点为：</a:t>
            </a:r>
          </a:p>
        </p:txBody>
      </p:sp>
      <p:graphicFrame>
        <p:nvGraphicFramePr>
          <p:cNvPr id="66563" name="Object 36"/>
          <p:cNvGraphicFramePr>
            <a:graphicFrameLocks noChangeAspect="1"/>
          </p:cNvGraphicFramePr>
          <p:nvPr/>
        </p:nvGraphicFramePr>
        <p:xfrm>
          <a:off x="2139950" y="2798763"/>
          <a:ext cx="836613" cy="379412"/>
        </p:xfrm>
        <a:graphic>
          <a:graphicData uri="http://schemas.openxmlformats.org/presentationml/2006/ole">
            <mc:AlternateContent xmlns:mc="http://schemas.openxmlformats.org/markup-compatibility/2006">
              <mc:Choice xmlns:v="urn:schemas-microsoft-com:vml" Requires="v">
                <p:oleObj spid="_x0000_s66599" name="公式" r:id="rId6" imgW="8168760" imgH="3736800" progId="Equation.3">
                  <p:embed/>
                </p:oleObj>
              </mc:Choice>
              <mc:Fallback>
                <p:oleObj name="公式" r:id="rId6" imgW="8168760" imgH="3736800" progId="Equation.3">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9950" y="2798763"/>
                        <a:ext cx="836613"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4" name="Object 37"/>
          <p:cNvGraphicFramePr>
            <a:graphicFrameLocks noChangeAspect="1"/>
          </p:cNvGraphicFramePr>
          <p:nvPr/>
        </p:nvGraphicFramePr>
        <p:xfrm>
          <a:off x="3238500" y="3286125"/>
          <a:ext cx="2087563" cy="525463"/>
        </p:xfrm>
        <a:graphic>
          <a:graphicData uri="http://schemas.openxmlformats.org/presentationml/2006/ole">
            <mc:AlternateContent xmlns:mc="http://schemas.openxmlformats.org/markup-compatibility/2006">
              <mc:Choice xmlns:v="urn:schemas-microsoft-com:vml" Requires="v">
                <p:oleObj spid="_x0000_s66600" name="公式" r:id="rId8" imgW="20316240" imgH="5140800" progId="Equation.3">
                  <p:embed/>
                </p:oleObj>
              </mc:Choice>
              <mc:Fallback>
                <p:oleObj name="公式" r:id="rId8" imgW="20316240" imgH="5140800" progId="Equation.3">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0" y="3286125"/>
                        <a:ext cx="2087563"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54" name="Text Box 38"/>
          <p:cNvSpPr txBox="1">
            <a:spLocks noChangeArrowheads="1"/>
          </p:cNvSpPr>
          <p:nvPr/>
        </p:nvSpPr>
        <p:spPr bwMode="auto">
          <a:xfrm>
            <a:off x="1155700" y="4041775"/>
            <a:ext cx="5629275"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于是，闭环系统得特征方程为：</a:t>
            </a:r>
          </a:p>
        </p:txBody>
      </p:sp>
      <p:graphicFrame>
        <p:nvGraphicFramePr>
          <p:cNvPr id="66565" name="Object 39"/>
          <p:cNvGraphicFramePr>
            <a:graphicFrameLocks noChangeAspect="1"/>
          </p:cNvGraphicFramePr>
          <p:nvPr/>
        </p:nvGraphicFramePr>
        <p:xfrm>
          <a:off x="2009775" y="4783138"/>
          <a:ext cx="4557713" cy="450850"/>
        </p:xfrm>
        <a:graphic>
          <a:graphicData uri="http://schemas.openxmlformats.org/presentationml/2006/ole">
            <mc:AlternateContent xmlns:mc="http://schemas.openxmlformats.org/markup-compatibility/2006">
              <mc:Choice xmlns:v="urn:schemas-microsoft-com:vml" Requires="v">
                <p:oleObj spid="_x0000_s66601" name="公式" r:id="rId10" imgW="44377560" imgH="4438800" progId="Equation.3">
                  <p:embed/>
                </p:oleObj>
              </mc:Choice>
              <mc:Fallback>
                <p:oleObj name="公式" r:id="rId10" imgW="44377560" imgH="4438800" progId="Equation.3">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9775" y="4783138"/>
                        <a:ext cx="455771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56" name="Text Box 40"/>
          <p:cNvSpPr txBox="1">
            <a:spLocks noChangeArrowheads="1"/>
          </p:cNvSpPr>
          <p:nvPr/>
        </p:nvSpPr>
        <p:spPr bwMode="auto">
          <a:xfrm>
            <a:off x="7175500" y="4821238"/>
            <a:ext cx="1219200"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1</a:t>
            </a:r>
            <a:r>
              <a:rPr lang="zh-CN" altLang="en-US" sz="1800">
                <a:effectLst>
                  <a:outerShdw blurRad="38100" dist="38100" dir="2700000" algn="tl">
                    <a:srgbClr val="C0C0C0"/>
                  </a:outerShdw>
                </a:effectLst>
              </a:rPr>
              <a:t>）</a:t>
            </a:r>
          </a:p>
        </p:txBody>
      </p:sp>
    </p:spTree>
  </p:cSld>
  <p:clrMapOvr>
    <a:masterClrMapping/>
  </p:clrMapOvr>
  <p:transition>
    <p:blinds/>
  </p:transition>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2659" name="Text Box 19"/>
          <p:cNvSpPr txBox="1">
            <a:spLocks noChangeArrowheads="1"/>
          </p:cNvSpPr>
          <p:nvPr/>
        </p:nvSpPr>
        <p:spPr bwMode="auto">
          <a:xfrm>
            <a:off x="684213" y="1484313"/>
            <a:ext cx="4030662"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33CC"/>
                </a:solidFill>
                <a:effectLst>
                  <a:outerShdw blurRad="38100" dist="38100" dir="2700000" algn="tl">
                    <a:srgbClr val="C0C0C0"/>
                  </a:outerShdw>
                </a:effectLst>
              </a:rPr>
              <a:t>（三）反馈控制规律</a:t>
            </a:r>
          </a:p>
        </p:txBody>
      </p:sp>
      <p:sp>
        <p:nvSpPr>
          <p:cNvPr id="112660" name="Text Box 20"/>
          <p:cNvSpPr txBox="1">
            <a:spLocks noChangeArrowheads="1"/>
          </p:cNvSpPr>
          <p:nvPr/>
        </p:nvSpPr>
        <p:spPr bwMode="auto">
          <a:xfrm>
            <a:off x="1081088" y="2071688"/>
            <a:ext cx="4495800"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设状态反馈控制规律为：</a:t>
            </a:r>
          </a:p>
        </p:txBody>
      </p:sp>
      <p:graphicFrame>
        <p:nvGraphicFramePr>
          <p:cNvPr id="67586" name="Object 21"/>
          <p:cNvGraphicFramePr>
            <a:graphicFrameLocks noChangeAspect="1"/>
          </p:cNvGraphicFramePr>
          <p:nvPr/>
        </p:nvGraphicFramePr>
        <p:xfrm>
          <a:off x="4630738" y="2149475"/>
          <a:ext cx="1487487" cy="404813"/>
        </p:xfrm>
        <a:graphic>
          <a:graphicData uri="http://schemas.openxmlformats.org/presentationml/2006/ole">
            <mc:AlternateContent xmlns:mc="http://schemas.openxmlformats.org/markup-compatibility/2006">
              <mc:Choice xmlns:v="urn:schemas-microsoft-com:vml" Requires="v">
                <p:oleObj spid="_x0000_s67604" name="Equation" r:id="rId4" imgW="14476320" imgH="3970800" progId="Equation.DSMT4">
                  <p:embed/>
                </p:oleObj>
              </mc:Choice>
              <mc:Fallback>
                <p:oleObj name="Equation" r:id="rId4" imgW="14476320" imgH="39708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0738" y="2149475"/>
                        <a:ext cx="1487487"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62" name="Text Box 22"/>
          <p:cNvSpPr txBox="1">
            <a:spLocks noChangeArrowheads="1"/>
          </p:cNvSpPr>
          <p:nvPr/>
        </p:nvSpPr>
        <p:spPr bwMode="auto">
          <a:xfrm>
            <a:off x="1141413" y="2703513"/>
            <a:ext cx="4697412"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则闭环系统特征方程为：</a:t>
            </a:r>
          </a:p>
        </p:txBody>
      </p:sp>
      <p:graphicFrame>
        <p:nvGraphicFramePr>
          <p:cNvPr id="67587" name="Object 23"/>
          <p:cNvGraphicFramePr>
            <a:graphicFrameLocks noChangeAspect="1"/>
          </p:cNvGraphicFramePr>
          <p:nvPr/>
        </p:nvGraphicFramePr>
        <p:xfrm>
          <a:off x="1081088" y="3368675"/>
          <a:ext cx="7124700" cy="1385888"/>
        </p:xfrm>
        <a:graphic>
          <a:graphicData uri="http://schemas.openxmlformats.org/presentationml/2006/ole">
            <mc:AlternateContent xmlns:mc="http://schemas.openxmlformats.org/markup-compatibility/2006">
              <mc:Choice xmlns:v="urn:schemas-microsoft-com:vml" Requires="v">
                <p:oleObj spid="_x0000_s67605" name="公式" r:id="rId6" imgW="69373440" imgH="13564800" progId="Equation.3">
                  <p:embed/>
                </p:oleObj>
              </mc:Choice>
              <mc:Fallback>
                <p:oleObj name="公式" r:id="rId6" imgW="69373440" imgH="13564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1088" y="3368675"/>
                        <a:ext cx="7124700" cy="1385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64" name="Text Box 24"/>
          <p:cNvSpPr txBox="1">
            <a:spLocks noChangeArrowheads="1"/>
          </p:cNvSpPr>
          <p:nvPr/>
        </p:nvSpPr>
        <p:spPr bwMode="auto">
          <a:xfrm>
            <a:off x="7004050" y="4892675"/>
            <a:ext cx="1323975"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2</a:t>
            </a:r>
            <a:r>
              <a:rPr lang="zh-CN" altLang="en-US" sz="1800">
                <a:effectLst>
                  <a:outerShdw blurRad="38100" dist="38100" dir="2700000" algn="tl">
                    <a:srgbClr val="C0C0C0"/>
                  </a:outerShdw>
                </a:effectLst>
              </a:rPr>
              <a:t>）</a:t>
            </a:r>
          </a:p>
        </p:txBody>
      </p:sp>
    </p:spTree>
  </p:cSld>
  <p:clrMapOvr>
    <a:masterClrMapping/>
  </p:clrMapOvr>
  <p:transition>
    <p:blinds/>
  </p:transition>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0714" name="Text Box 122"/>
          <p:cNvSpPr txBox="1">
            <a:spLocks noChangeArrowheads="1"/>
          </p:cNvSpPr>
          <p:nvPr/>
        </p:nvSpPr>
        <p:spPr bwMode="auto">
          <a:xfrm>
            <a:off x="1325563" y="2005013"/>
            <a:ext cx="5080000"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）两式比较，得到：</a:t>
            </a:r>
          </a:p>
        </p:txBody>
      </p:sp>
      <p:graphicFrame>
        <p:nvGraphicFramePr>
          <p:cNvPr id="68610" name="Object 123"/>
          <p:cNvGraphicFramePr>
            <a:graphicFrameLocks noChangeAspect="1"/>
          </p:cNvGraphicFramePr>
          <p:nvPr/>
        </p:nvGraphicFramePr>
        <p:xfrm>
          <a:off x="2027238" y="2725738"/>
          <a:ext cx="3189287" cy="904875"/>
        </p:xfrm>
        <a:graphic>
          <a:graphicData uri="http://schemas.openxmlformats.org/presentationml/2006/ole">
            <mc:AlternateContent xmlns:mc="http://schemas.openxmlformats.org/markup-compatibility/2006">
              <mc:Choice xmlns:v="urn:schemas-microsoft-com:vml" Requires="v">
                <p:oleObj spid="_x0000_s68637" name="公式" r:id="rId4" imgW="31062240" imgH="8884800" progId="Equation.3">
                  <p:embed/>
                </p:oleObj>
              </mc:Choice>
              <mc:Fallback>
                <p:oleObj name="公式" r:id="rId4" imgW="31062240" imgH="88848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7238" y="2725738"/>
                        <a:ext cx="3189287"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716" name="Text Box 124"/>
          <p:cNvSpPr txBox="1">
            <a:spLocks noChangeArrowheads="1"/>
          </p:cNvSpPr>
          <p:nvPr/>
        </p:nvSpPr>
        <p:spPr bwMode="auto">
          <a:xfrm>
            <a:off x="1487488" y="3949700"/>
            <a:ext cx="3459162"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解方程组，得到</a:t>
            </a:r>
          </a:p>
        </p:txBody>
      </p:sp>
      <p:graphicFrame>
        <p:nvGraphicFramePr>
          <p:cNvPr id="68611" name="Object 125"/>
          <p:cNvGraphicFramePr>
            <a:graphicFrameLocks noChangeAspect="1"/>
          </p:cNvGraphicFramePr>
          <p:nvPr/>
        </p:nvGraphicFramePr>
        <p:xfrm>
          <a:off x="4319588" y="3933825"/>
          <a:ext cx="2208212" cy="403225"/>
        </p:xfrm>
        <a:graphic>
          <a:graphicData uri="http://schemas.openxmlformats.org/presentationml/2006/ole">
            <mc:AlternateContent xmlns:mc="http://schemas.openxmlformats.org/markup-compatibility/2006">
              <mc:Choice xmlns:v="urn:schemas-microsoft-com:vml" Requires="v">
                <p:oleObj spid="_x0000_s68638" name="公式" r:id="rId6" imgW="21484440" imgH="3970800" progId="Equation.3">
                  <p:embed/>
                </p:oleObj>
              </mc:Choice>
              <mc:Fallback>
                <p:oleObj name="公式" r:id="rId6" imgW="21484440" imgH="39708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9588" y="3933825"/>
                        <a:ext cx="2208212"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718" name="Text Box 126"/>
          <p:cNvSpPr txBox="1">
            <a:spLocks noChangeArrowheads="1"/>
          </p:cNvSpPr>
          <p:nvPr/>
        </p:nvSpPr>
        <p:spPr bwMode="auto">
          <a:xfrm>
            <a:off x="1563688" y="4559300"/>
            <a:ext cx="2392362"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于是得到</a:t>
            </a:r>
          </a:p>
        </p:txBody>
      </p:sp>
      <p:graphicFrame>
        <p:nvGraphicFramePr>
          <p:cNvPr id="68612" name="Object 127"/>
          <p:cNvGraphicFramePr>
            <a:graphicFrameLocks noChangeAspect="1"/>
          </p:cNvGraphicFramePr>
          <p:nvPr/>
        </p:nvGraphicFramePr>
        <p:xfrm>
          <a:off x="3511550" y="4641850"/>
          <a:ext cx="1558925" cy="403225"/>
        </p:xfrm>
        <a:graphic>
          <a:graphicData uri="http://schemas.openxmlformats.org/presentationml/2006/ole">
            <mc:AlternateContent xmlns:mc="http://schemas.openxmlformats.org/markup-compatibility/2006">
              <mc:Choice xmlns:v="urn:schemas-microsoft-com:vml" Requires="v">
                <p:oleObj spid="_x0000_s68639" name="Equation" r:id="rId8" imgW="15176880" imgH="3970800" progId="Equation.DSMT4">
                  <p:embed/>
                </p:oleObj>
              </mc:Choice>
              <mc:Fallback>
                <p:oleObj name="Equation" r:id="rId8" imgW="15176880" imgH="3970800" progId="Equation.DSMT4">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1550" y="4641850"/>
                        <a:ext cx="15589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u"/>
  </p:transition>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3710" name="Text Box 46"/>
          <p:cNvSpPr txBox="1">
            <a:spLocks noChangeArrowheads="1"/>
          </p:cNvSpPr>
          <p:nvPr/>
        </p:nvSpPr>
        <p:spPr bwMode="auto">
          <a:xfrm>
            <a:off x="1036638" y="1976438"/>
            <a:ext cx="7808912"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33CC"/>
                </a:solidFill>
                <a:effectLst>
                  <a:outerShdw blurRad="38100" dist="38100" dir="2700000" algn="tl">
                    <a:srgbClr val="C0C0C0"/>
                  </a:outerShdw>
                </a:effectLst>
              </a:rPr>
              <a:t>（四）利用求解算法直接求解：</a:t>
            </a:r>
          </a:p>
        </p:txBody>
      </p:sp>
      <p:graphicFrame>
        <p:nvGraphicFramePr>
          <p:cNvPr id="69634" name="Object 47"/>
          <p:cNvGraphicFramePr>
            <a:graphicFrameLocks noChangeAspect="1"/>
          </p:cNvGraphicFramePr>
          <p:nvPr/>
        </p:nvGraphicFramePr>
        <p:xfrm>
          <a:off x="2095500" y="2717800"/>
          <a:ext cx="4557713" cy="1385888"/>
        </p:xfrm>
        <a:graphic>
          <a:graphicData uri="http://schemas.openxmlformats.org/presentationml/2006/ole">
            <mc:AlternateContent xmlns:mc="http://schemas.openxmlformats.org/markup-compatibility/2006">
              <mc:Choice xmlns:v="urn:schemas-microsoft-com:vml" Requires="v">
                <p:oleObj spid="_x0000_s69643" name="公式" r:id="rId4" imgW="44377560" imgH="13564800" progId="Equation.3">
                  <p:embed/>
                </p:oleObj>
              </mc:Choice>
              <mc:Fallback>
                <p:oleObj name="公式" r:id="rId4" imgW="44377560" imgH="135648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5500" y="2717800"/>
                        <a:ext cx="4557713" cy="1385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u"/>
  </p:transition>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706" name="Rectangle 18"/>
          <p:cNvSpPr>
            <a:spLocks noChangeArrowheads="1"/>
          </p:cNvSpPr>
          <p:nvPr/>
        </p:nvSpPr>
        <p:spPr bwMode="auto">
          <a:xfrm>
            <a:off x="323850" y="188913"/>
            <a:ext cx="7313613" cy="792162"/>
          </a:xfrm>
          <a:prstGeom prst="rect">
            <a:avLst/>
          </a:prstGeom>
          <a:noFill/>
          <a:ln w="9525">
            <a:noFill/>
            <a:miter lim="800000"/>
            <a:headEnd/>
            <a:tailEnd/>
          </a:ln>
          <a:effectLst/>
        </p:spPr>
        <p:txBody>
          <a:bodyPr anchor="b"/>
          <a:lstStyle/>
          <a:p>
            <a:pPr>
              <a:defRPr/>
            </a:pPr>
            <a:r>
              <a:rPr lang="en-US" altLang="zh-CN" sz="4000">
                <a:solidFill>
                  <a:srgbClr val="FF0000"/>
                </a:solidFill>
                <a:effectLst>
                  <a:outerShdw blurRad="38100" dist="38100" dir="2700000" algn="tl">
                    <a:srgbClr val="C0C0C0"/>
                  </a:outerShdw>
                </a:effectLst>
              </a:rPr>
              <a:t>6.6 </a:t>
            </a:r>
            <a:r>
              <a:rPr lang="zh-CN" altLang="en-US" sz="4000">
                <a:solidFill>
                  <a:srgbClr val="FF0000"/>
                </a:solidFill>
                <a:effectLst>
                  <a:outerShdw blurRad="38100" dist="38100" dir="2700000" algn="tl">
                    <a:srgbClr val="C0C0C0"/>
                  </a:outerShdw>
                </a:effectLst>
              </a:rPr>
              <a:t>按极点配置设计观测器 </a:t>
            </a:r>
          </a:p>
        </p:txBody>
      </p:sp>
      <p:sp>
        <p:nvSpPr>
          <p:cNvPr id="114707" name="Text Box 19"/>
          <p:cNvSpPr txBox="1">
            <a:spLocks noChangeArrowheads="1"/>
          </p:cNvSpPr>
          <p:nvPr/>
        </p:nvSpPr>
        <p:spPr bwMode="auto">
          <a:xfrm>
            <a:off x="611188" y="1916113"/>
            <a:ext cx="8107362" cy="396875"/>
          </a:xfrm>
          <a:prstGeom prst="rect">
            <a:avLst/>
          </a:prstGeom>
          <a:noFill/>
          <a:ln w="12700" cap="sq">
            <a:noFill/>
            <a:miter lim="800000"/>
            <a:headEnd type="none" w="sm" len="sm"/>
            <a:tailEnd type="none" w="sm" len="sm"/>
          </a:ln>
          <a:effectLst/>
        </p:spPr>
        <p:txBody>
          <a:bodyPr wrap="none">
            <a:spAutoFit/>
          </a:bodyPr>
          <a:lstStyle/>
          <a:p>
            <a:pPr>
              <a:defRPr/>
            </a:pPr>
            <a:r>
              <a:rPr lang="zh-CN" altLang="en-US" sz="2000">
                <a:solidFill>
                  <a:srgbClr val="0000FF"/>
                </a:solidFill>
                <a:effectLst>
                  <a:outerShdw blurRad="38100" dist="38100" dir="2700000" algn="tl">
                    <a:srgbClr val="C0C0C0"/>
                  </a:outerShdw>
                </a:effectLst>
              </a:rPr>
              <a:t>问题的提出：不可能直接反馈系统的全部状态（尤其对于高阶系统）。</a:t>
            </a:r>
          </a:p>
        </p:txBody>
      </p:sp>
      <p:sp>
        <p:nvSpPr>
          <p:cNvPr id="114708" name="Text Box 20"/>
          <p:cNvSpPr txBox="1">
            <a:spLocks noChangeArrowheads="1"/>
          </p:cNvSpPr>
          <p:nvPr/>
        </p:nvSpPr>
        <p:spPr bwMode="auto">
          <a:xfrm>
            <a:off x="611188" y="2449513"/>
            <a:ext cx="1717675" cy="396875"/>
          </a:xfrm>
          <a:prstGeom prst="rect">
            <a:avLst/>
          </a:prstGeom>
          <a:noFill/>
          <a:ln w="12700" cap="sq">
            <a:noFill/>
            <a:miter lim="800000"/>
            <a:headEnd type="none" w="sm" len="sm"/>
            <a:tailEnd type="none" w="sm" len="sm"/>
          </a:ln>
          <a:effectLst/>
        </p:spPr>
        <p:txBody>
          <a:bodyPr wrap="none">
            <a:spAutoFit/>
          </a:bodyPr>
          <a:lstStyle/>
          <a:p>
            <a:pPr>
              <a:defRPr/>
            </a:pPr>
            <a:r>
              <a:rPr lang="zh-CN" altLang="en-US" sz="2000">
                <a:solidFill>
                  <a:schemeClr val="accent2"/>
                </a:solidFill>
                <a:effectLst>
                  <a:outerShdw blurRad="38100" dist="38100" dir="2700000" algn="tl">
                    <a:srgbClr val="C0C0C0"/>
                  </a:outerShdw>
                </a:effectLst>
              </a:rPr>
              <a:t>解决的方法：</a:t>
            </a:r>
          </a:p>
        </p:txBody>
      </p:sp>
      <p:sp>
        <p:nvSpPr>
          <p:cNvPr id="114709" name="Text Box 21"/>
          <p:cNvSpPr txBox="1">
            <a:spLocks noChangeArrowheads="1"/>
          </p:cNvSpPr>
          <p:nvPr/>
        </p:nvSpPr>
        <p:spPr bwMode="auto">
          <a:xfrm>
            <a:off x="687388" y="2897188"/>
            <a:ext cx="8075612" cy="100647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找到一种算法，利用输入量及其可量测得输出量来重构系统的</a:t>
            </a:r>
          </a:p>
          <a:p>
            <a:pPr>
              <a:lnSpc>
                <a:spcPct val="150000"/>
              </a:lnSpc>
              <a:defRPr/>
            </a:pPr>
            <a:r>
              <a:rPr lang="zh-CN" altLang="en-US" sz="2000">
                <a:effectLst>
                  <a:outerShdw blurRad="38100" dist="38100" dir="2700000" algn="tl">
                    <a:srgbClr val="C0C0C0"/>
                  </a:outerShdw>
                </a:effectLst>
              </a:rPr>
              <a:t>全部状态（                     ），让                              代替                             。</a:t>
            </a:r>
          </a:p>
        </p:txBody>
      </p:sp>
      <p:graphicFrame>
        <p:nvGraphicFramePr>
          <p:cNvPr id="70658" name="Object 22"/>
          <p:cNvGraphicFramePr>
            <a:graphicFrameLocks noChangeAspect="1"/>
          </p:cNvGraphicFramePr>
          <p:nvPr/>
        </p:nvGraphicFramePr>
        <p:xfrm>
          <a:off x="2124075" y="3500438"/>
          <a:ext cx="1165225" cy="361950"/>
        </p:xfrm>
        <a:graphic>
          <a:graphicData uri="http://schemas.openxmlformats.org/presentationml/2006/ole">
            <mc:AlternateContent xmlns:mc="http://schemas.openxmlformats.org/markup-compatibility/2006">
              <mc:Choice xmlns:v="urn:schemas-microsoft-com:vml" Requires="v">
                <p:oleObj spid="_x0000_s70685" name="公式" r:id="rId4" imgW="11906640" imgH="3736800" progId="Equation.3">
                  <p:embed/>
                </p:oleObj>
              </mc:Choice>
              <mc:Fallback>
                <p:oleObj name="公式" r:id="rId4" imgW="11906640" imgH="37368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3500438"/>
                        <a:ext cx="116522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59" name="Object 23"/>
          <p:cNvGraphicFramePr>
            <a:graphicFrameLocks noChangeAspect="1"/>
          </p:cNvGraphicFramePr>
          <p:nvPr/>
        </p:nvGraphicFramePr>
        <p:xfrm>
          <a:off x="4283075" y="3500438"/>
          <a:ext cx="1627188" cy="361950"/>
        </p:xfrm>
        <a:graphic>
          <a:graphicData uri="http://schemas.openxmlformats.org/presentationml/2006/ole">
            <mc:AlternateContent xmlns:mc="http://schemas.openxmlformats.org/markup-compatibility/2006">
              <mc:Choice xmlns:v="urn:schemas-microsoft-com:vml" Requires="v">
                <p:oleObj spid="_x0000_s70686" name="公式" r:id="rId6" imgW="16578720" imgH="3736800" progId="Equation.3">
                  <p:embed/>
                </p:oleObj>
              </mc:Choice>
              <mc:Fallback>
                <p:oleObj name="公式" r:id="rId6" imgW="16578720" imgH="37368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3075" y="3500438"/>
                        <a:ext cx="1627188"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0" name="Object 24"/>
          <p:cNvGraphicFramePr>
            <a:graphicFrameLocks noChangeAspect="1"/>
          </p:cNvGraphicFramePr>
          <p:nvPr/>
        </p:nvGraphicFramePr>
        <p:xfrm>
          <a:off x="6659563" y="3500438"/>
          <a:ext cx="1627187" cy="361950"/>
        </p:xfrm>
        <a:graphic>
          <a:graphicData uri="http://schemas.openxmlformats.org/presentationml/2006/ole">
            <mc:AlternateContent xmlns:mc="http://schemas.openxmlformats.org/markup-compatibility/2006">
              <mc:Choice xmlns:v="urn:schemas-microsoft-com:vml" Requires="v">
                <p:oleObj spid="_x0000_s70687" name="公式" r:id="rId8" imgW="16578720" imgH="3736800" progId="Equation.3">
                  <p:embed/>
                </p:oleObj>
              </mc:Choice>
              <mc:Fallback>
                <p:oleObj name="公式" r:id="rId8" imgW="16578720" imgH="37368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9563" y="3500438"/>
                        <a:ext cx="1627187"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713" name="Text Box 25"/>
          <p:cNvSpPr txBox="1">
            <a:spLocks noChangeArrowheads="1"/>
          </p:cNvSpPr>
          <p:nvPr/>
        </p:nvSpPr>
        <p:spPr bwMode="auto">
          <a:xfrm>
            <a:off x="611188" y="4202113"/>
            <a:ext cx="5295900" cy="396875"/>
          </a:xfrm>
          <a:prstGeom prst="rect">
            <a:avLst/>
          </a:prstGeom>
          <a:noFill/>
          <a:ln w="12700" cap="sq">
            <a:noFill/>
            <a:miter lim="800000"/>
            <a:headEnd type="none" w="sm" len="sm"/>
            <a:tailEnd type="none" w="sm" len="sm"/>
          </a:ln>
          <a:effectLst/>
        </p:spPr>
        <p:txBody>
          <a:bodyPr wrap="none">
            <a:spAutoFit/>
          </a:bodyPr>
          <a:lstStyle/>
          <a:p>
            <a:pPr>
              <a:defRPr/>
            </a:pPr>
            <a:r>
              <a:rPr lang="zh-CN" altLang="en-US" sz="2000">
                <a:solidFill>
                  <a:schemeClr val="accent2"/>
                </a:solidFill>
                <a:effectLst>
                  <a:outerShdw blurRad="38100" dist="38100" dir="2700000" algn="tl">
                    <a:srgbClr val="C0C0C0"/>
                  </a:outerShdw>
                </a:effectLst>
              </a:rPr>
              <a:t>观测器：根据输出量来重构系统状态的算法。</a:t>
            </a:r>
          </a:p>
        </p:txBody>
      </p:sp>
    </p:spTree>
  </p:cSld>
  <p:clrMapOvr>
    <a:masterClrMapping/>
  </p:clrMapOvr>
  <p:transition>
    <p:cover dir="u"/>
  </p:transition>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5768" name="Rectangle 56"/>
          <p:cNvSpPr>
            <a:spLocks noChangeArrowheads="1"/>
          </p:cNvSpPr>
          <p:nvPr/>
        </p:nvSpPr>
        <p:spPr bwMode="auto">
          <a:xfrm>
            <a:off x="3046413" y="2892425"/>
            <a:ext cx="1066800"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zh-CN" altLang="en-US" sz="2000">
                <a:effectLst>
                  <a:outerShdw blurRad="38100" dist="38100" dir="2700000" algn="tl">
                    <a:srgbClr val="FFFFFF"/>
                  </a:outerShdw>
                </a:effectLst>
              </a:rPr>
              <a:t>模型</a:t>
            </a:r>
            <a:r>
              <a:rPr lang="en-US" altLang="zh-CN" sz="2000">
                <a:effectLst>
                  <a:outerShdw blurRad="38100" dist="38100" dir="2700000" algn="tl">
                    <a:srgbClr val="FFFFFF"/>
                  </a:outerShdw>
                </a:effectLst>
              </a:rPr>
              <a:t>F,G</a:t>
            </a:r>
          </a:p>
        </p:txBody>
      </p:sp>
      <p:sp>
        <p:nvSpPr>
          <p:cNvPr id="115769" name="Line 57"/>
          <p:cNvSpPr>
            <a:spLocks noChangeShapeType="1"/>
          </p:cNvSpPr>
          <p:nvPr/>
        </p:nvSpPr>
        <p:spPr bwMode="auto">
          <a:xfrm>
            <a:off x="1674813" y="2130425"/>
            <a:ext cx="13716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5770" name="Line 58"/>
          <p:cNvSpPr>
            <a:spLocks noChangeShapeType="1"/>
          </p:cNvSpPr>
          <p:nvPr/>
        </p:nvSpPr>
        <p:spPr bwMode="auto">
          <a:xfrm>
            <a:off x="2436813" y="2130425"/>
            <a:ext cx="0" cy="990600"/>
          </a:xfrm>
          <a:prstGeom prst="line">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5771" name="Line 59"/>
          <p:cNvSpPr>
            <a:spLocks noChangeShapeType="1"/>
          </p:cNvSpPr>
          <p:nvPr/>
        </p:nvSpPr>
        <p:spPr bwMode="auto">
          <a:xfrm>
            <a:off x="2436813" y="3121025"/>
            <a:ext cx="6096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5772" name="Line 60"/>
          <p:cNvSpPr>
            <a:spLocks noChangeShapeType="1"/>
          </p:cNvSpPr>
          <p:nvPr/>
        </p:nvSpPr>
        <p:spPr bwMode="auto">
          <a:xfrm>
            <a:off x="5484813" y="2130425"/>
            <a:ext cx="12192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5773" name="Line 61"/>
          <p:cNvSpPr>
            <a:spLocks noChangeShapeType="1"/>
          </p:cNvSpPr>
          <p:nvPr/>
        </p:nvSpPr>
        <p:spPr bwMode="auto">
          <a:xfrm>
            <a:off x="5637213" y="3121025"/>
            <a:ext cx="9906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5774" name="Text Box 62"/>
          <p:cNvSpPr txBox="1">
            <a:spLocks noChangeArrowheads="1"/>
          </p:cNvSpPr>
          <p:nvPr/>
        </p:nvSpPr>
        <p:spPr bwMode="auto">
          <a:xfrm>
            <a:off x="2284413" y="1749425"/>
            <a:ext cx="620712" cy="396875"/>
          </a:xfrm>
          <a:prstGeom prst="rect">
            <a:avLst/>
          </a:prstGeom>
          <a:noFill/>
          <a:ln w="12700" cap="sq">
            <a:noFill/>
            <a:miter lim="800000"/>
            <a:headEnd type="none" w="sm" len="sm"/>
            <a:tailEnd type="none" w="sm" len="sm"/>
          </a:ln>
          <a:effectLst/>
        </p:spPr>
        <p:txBody>
          <a:bodyPr wrap="none">
            <a:spAutoFit/>
          </a:bodyPr>
          <a:lstStyle/>
          <a:p>
            <a:pPr>
              <a:defRPr/>
            </a:pPr>
            <a:r>
              <a:rPr lang="zh-CN" altLang="zh-CN" sz="2000" i="1">
                <a:effectLst>
                  <a:outerShdw blurRad="38100" dist="38100" dir="2700000" algn="tl">
                    <a:srgbClr val="C0C0C0"/>
                  </a:outerShdw>
                </a:effectLst>
              </a:rPr>
              <a:t>u(k)</a:t>
            </a:r>
            <a:endParaRPr lang="en-US" altLang="zh-CN" sz="2000" i="1">
              <a:effectLst>
                <a:outerShdw blurRad="38100" dist="38100" dir="2700000" algn="tl">
                  <a:srgbClr val="C0C0C0"/>
                </a:outerShdw>
              </a:effectLst>
            </a:endParaRPr>
          </a:p>
        </p:txBody>
      </p:sp>
      <p:sp>
        <p:nvSpPr>
          <p:cNvPr id="115775" name="Text Box 63"/>
          <p:cNvSpPr txBox="1">
            <a:spLocks noChangeArrowheads="1"/>
          </p:cNvSpPr>
          <p:nvPr/>
        </p:nvSpPr>
        <p:spPr bwMode="auto">
          <a:xfrm>
            <a:off x="5713413" y="1749425"/>
            <a:ext cx="620712" cy="396875"/>
          </a:xfrm>
          <a:prstGeom prst="rect">
            <a:avLst/>
          </a:prstGeom>
          <a:noFill/>
          <a:ln w="12700" cap="sq">
            <a:noFill/>
            <a:miter lim="800000"/>
            <a:headEnd type="none" w="sm" len="sm"/>
            <a:tailEnd type="none" w="sm" len="sm"/>
          </a:ln>
          <a:effectLst/>
        </p:spPr>
        <p:txBody>
          <a:bodyPr wrap="none">
            <a:spAutoFit/>
          </a:bodyPr>
          <a:lstStyle/>
          <a:p>
            <a:pPr>
              <a:defRPr/>
            </a:pPr>
            <a:r>
              <a:rPr lang="zh-CN" altLang="zh-CN" sz="2000">
                <a:effectLst>
                  <a:outerShdw blurRad="38100" dist="38100" dir="2700000" algn="tl">
                    <a:srgbClr val="C0C0C0"/>
                  </a:outerShdw>
                </a:effectLst>
              </a:rPr>
              <a:t>y(k)</a:t>
            </a:r>
            <a:endParaRPr lang="en-US" altLang="zh-CN" sz="2000">
              <a:effectLst>
                <a:outerShdw blurRad="38100" dist="38100" dir="2700000" algn="tl">
                  <a:srgbClr val="C0C0C0"/>
                </a:outerShdw>
              </a:effectLst>
            </a:endParaRPr>
          </a:p>
        </p:txBody>
      </p:sp>
      <p:graphicFrame>
        <p:nvGraphicFramePr>
          <p:cNvPr id="71682" name="Object 64"/>
          <p:cNvGraphicFramePr>
            <a:graphicFrameLocks noChangeAspect="1"/>
          </p:cNvGraphicFramePr>
          <p:nvPr/>
        </p:nvGraphicFramePr>
        <p:xfrm>
          <a:off x="5865813" y="2740025"/>
          <a:ext cx="585787" cy="374650"/>
        </p:xfrm>
        <a:graphic>
          <a:graphicData uri="http://schemas.openxmlformats.org/presentationml/2006/ole">
            <mc:AlternateContent xmlns:mc="http://schemas.openxmlformats.org/markup-compatibility/2006">
              <mc:Choice xmlns:v="urn:schemas-microsoft-com:vml" Requires="v">
                <p:oleObj spid="_x0000_s71736" name="公式" r:id="rId4" imgW="5832720" imgH="3736800" progId="Equation.3">
                  <p:embed/>
                </p:oleObj>
              </mc:Choice>
              <mc:Fallback>
                <p:oleObj name="公式" r:id="rId4" imgW="5832720" imgH="3736800" progId="Equation.3">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5813" y="2740025"/>
                        <a:ext cx="585787"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77" name="Line 65"/>
          <p:cNvSpPr>
            <a:spLocks noChangeShapeType="1"/>
          </p:cNvSpPr>
          <p:nvPr/>
        </p:nvSpPr>
        <p:spPr bwMode="auto">
          <a:xfrm>
            <a:off x="3960813" y="2130425"/>
            <a:ext cx="7620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5778" name="Rectangle 66"/>
          <p:cNvSpPr>
            <a:spLocks noChangeArrowheads="1"/>
          </p:cNvSpPr>
          <p:nvPr/>
        </p:nvSpPr>
        <p:spPr bwMode="auto">
          <a:xfrm>
            <a:off x="4722813" y="1901825"/>
            <a:ext cx="838200"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2000" i="1">
                <a:effectLst>
                  <a:outerShdw blurRad="38100" dist="38100" dir="2700000" algn="tl">
                    <a:srgbClr val="FFFFFF"/>
                  </a:outerShdw>
                </a:effectLst>
              </a:rPr>
              <a:t>C</a:t>
            </a:r>
            <a:endParaRPr lang="en-US" altLang="zh-CN" sz="2000">
              <a:effectLst>
                <a:outerShdw blurRad="38100" dist="38100" dir="2700000" algn="tl">
                  <a:srgbClr val="FFFFFF"/>
                </a:outerShdw>
              </a:effectLst>
            </a:endParaRPr>
          </a:p>
        </p:txBody>
      </p:sp>
      <p:sp>
        <p:nvSpPr>
          <p:cNvPr id="115779" name="Text Box 67"/>
          <p:cNvSpPr txBox="1">
            <a:spLocks noChangeArrowheads="1"/>
          </p:cNvSpPr>
          <p:nvPr/>
        </p:nvSpPr>
        <p:spPr bwMode="auto">
          <a:xfrm>
            <a:off x="4113213" y="1673225"/>
            <a:ext cx="606425" cy="396875"/>
          </a:xfrm>
          <a:prstGeom prst="rect">
            <a:avLst/>
          </a:prstGeom>
          <a:noFill/>
          <a:ln w="12700" cap="sq">
            <a:noFill/>
            <a:miter lim="800000"/>
            <a:headEnd type="none" w="sm" len="sm"/>
            <a:tailEnd type="none" w="sm" len="sm"/>
          </a:ln>
          <a:effectLst/>
        </p:spPr>
        <p:txBody>
          <a:bodyPr wrap="none">
            <a:spAutoFit/>
          </a:bodyPr>
          <a:lstStyle/>
          <a:p>
            <a:pPr>
              <a:defRPr/>
            </a:pPr>
            <a:r>
              <a:rPr lang="zh-CN" altLang="zh-CN" sz="2000" i="1">
                <a:effectLst>
                  <a:outerShdw blurRad="38100" dist="38100" dir="2700000" algn="tl">
                    <a:srgbClr val="C0C0C0"/>
                  </a:outerShdw>
                </a:effectLst>
              </a:rPr>
              <a:t>x(k)</a:t>
            </a:r>
            <a:endParaRPr lang="en-US" altLang="zh-CN" sz="2000">
              <a:effectLst>
                <a:outerShdw blurRad="38100" dist="38100" dir="2700000" algn="tl">
                  <a:srgbClr val="C0C0C0"/>
                </a:outerShdw>
              </a:effectLst>
            </a:endParaRPr>
          </a:p>
        </p:txBody>
      </p:sp>
      <p:graphicFrame>
        <p:nvGraphicFramePr>
          <p:cNvPr id="71683" name="Object 68"/>
          <p:cNvGraphicFramePr>
            <a:graphicFrameLocks noChangeAspect="1"/>
          </p:cNvGraphicFramePr>
          <p:nvPr/>
        </p:nvGraphicFramePr>
        <p:xfrm>
          <a:off x="2198688" y="4416425"/>
          <a:ext cx="3022600" cy="865188"/>
        </p:xfrm>
        <a:graphic>
          <a:graphicData uri="http://schemas.openxmlformats.org/presentationml/2006/ole">
            <mc:AlternateContent xmlns:mc="http://schemas.openxmlformats.org/markup-compatibility/2006">
              <mc:Choice xmlns:v="urn:schemas-microsoft-com:vml" Requires="v">
                <p:oleObj spid="_x0000_s71737" name="公式" r:id="rId6" imgW="29426760" imgH="8416800" progId="Equation.3">
                  <p:embed/>
                </p:oleObj>
              </mc:Choice>
              <mc:Fallback>
                <p:oleObj name="公式" r:id="rId6" imgW="29426760" imgH="8416800" progId="Equation.3">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8688" y="4416425"/>
                        <a:ext cx="3022600"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81" name="Text Box 69"/>
          <p:cNvSpPr txBox="1">
            <a:spLocks noChangeArrowheads="1"/>
          </p:cNvSpPr>
          <p:nvPr/>
        </p:nvSpPr>
        <p:spPr bwMode="auto">
          <a:xfrm>
            <a:off x="3503613" y="3959225"/>
            <a:ext cx="336232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图 </a:t>
            </a:r>
            <a:r>
              <a:rPr lang="en-US" altLang="zh-CN" sz="2000">
                <a:effectLst>
                  <a:outerShdw blurRad="38100" dist="38100" dir="2700000" algn="tl">
                    <a:srgbClr val="C0C0C0"/>
                  </a:outerShdw>
                </a:effectLst>
              </a:rPr>
              <a:t>6.7 </a:t>
            </a:r>
            <a:r>
              <a:rPr lang="zh-CN" altLang="en-US" sz="2000">
                <a:effectLst>
                  <a:outerShdw blurRad="38100" dist="38100" dir="2700000" algn="tl">
                    <a:srgbClr val="C0C0C0"/>
                  </a:outerShdw>
                </a:effectLst>
              </a:rPr>
              <a:t>开环观测器</a:t>
            </a:r>
          </a:p>
        </p:txBody>
      </p:sp>
      <p:sp>
        <p:nvSpPr>
          <p:cNvPr id="115782" name="Text Box 70"/>
          <p:cNvSpPr txBox="1">
            <a:spLocks noChangeArrowheads="1"/>
          </p:cNvSpPr>
          <p:nvPr/>
        </p:nvSpPr>
        <p:spPr bwMode="auto">
          <a:xfrm>
            <a:off x="827088" y="549275"/>
            <a:ext cx="3589337" cy="457200"/>
          </a:xfrm>
          <a:prstGeom prst="rect">
            <a:avLst/>
          </a:prstGeom>
          <a:noFill/>
          <a:ln w="12700" cap="sq">
            <a:noFill/>
            <a:miter lim="800000"/>
            <a:headEnd type="none" w="sm" len="sm"/>
            <a:tailEnd type="none" w="sm" len="sm"/>
          </a:ln>
          <a:effectLst/>
        </p:spPr>
        <p:txBody>
          <a:bodyPr>
            <a:spAutoFit/>
          </a:bodyPr>
          <a:lstStyle/>
          <a:p>
            <a:pPr>
              <a:defRPr/>
            </a:pPr>
            <a:r>
              <a:rPr lang="en-US" altLang="zh-CN">
                <a:solidFill>
                  <a:srgbClr val="FF0000"/>
                </a:solidFill>
                <a:effectLst>
                  <a:outerShdw blurRad="38100" dist="38100" dir="2700000" algn="tl">
                    <a:srgbClr val="C0C0C0"/>
                  </a:outerShdw>
                </a:effectLst>
              </a:rPr>
              <a:t>1</a:t>
            </a:r>
            <a:r>
              <a:rPr lang="zh-CN" altLang="en-US">
                <a:solidFill>
                  <a:srgbClr val="FF0000"/>
                </a:solidFill>
                <a:effectLst>
                  <a:outerShdw blurRad="38100" dist="38100" dir="2700000" algn="tl">
                    <a:srgbClr val="C0C0C0"/>
                  </a:outerShdw>
                </a:effectLst>
              </a:rPr>
              <a:t>、开环观测器</a:t>
            </a:r>
          </a:p>
        </p:txBody>
      </p:sp>
      <p:sp>
        <p:nvSpPr>
          <p:cNvPr id="115783" name="Rectangle 71"/>
          <p:cNvSpPr>
            <a:spLocks noChangeArrowheads="1"/>
          </p:cNvSpPr>
          <p:nvPr/>
        </p:nvSpPr>
        <p:spPr bwMode="auto">
          <a:xfrm>
            <a:off x="3046413" y="1901825"/>
            <a:ext cx="990600"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zh-CN" altLang="en-US" sz="2000">
                <a:effectLst>
                  <a:outerShdw blurRad="38100" dist="38100" dir="2700000" algn="tl">
                    <a:srgbClr val="FFFFFF"/>
                  </a:outerShdw>
                </a:effectLst>
              </a:rPr>
              <a:t>对象</a:t>
            </a:r>
            <a:r>
              <a:rPr lang="en-US" altLang="zh-CN" sz="2000">
                <a:effectLst>
                  <a:outerShdw blurRad="38100" dist="38100" dir="2700000" algn="tl">
                    <a:srgbClr val="FFFFFF"/>
                  </a:outerShdw>
                </a:effectLst>
              </a:rPr>
              <a:t>F,G</a:t>
            </a:r>
          </a:p>
        </p:txBody>
      </p:sp>
      <p:sp>
        <p:nvSpPr>
          <p:cNvPr id="115784" name="Line 72"/>
          <p:cNvSpPr>
            <a:spLocks noChangeShapeType="1"/>
          </p:cNvSpPr>
          <p:nvPr/>
        </p:nvSpPr>
        <p:spPr bwMode="auto">
          <a:xfrm>
            <a:off x="4113213" y="3121025"/>
            <a:ext cx="6858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5785" name="Rectangle 73"/>
          <p:cNvSpPr>
            <a:spLocks noChangeArrowheads="1"/>
          </p:cNvSpPr>
          <p:nvPr/>
        </p:nvSpPr>
        <p:spPr bwMode="auto">
          <a:xfrm>
            <a:off x="4799013" y="2892425"/>
            <a:ext cx="838200"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2000" i="1">
                <a:effectLst>
                  <a:outerShdw blurRad="38100" dist="38100" dir="2700000" algn="tl">
                    <a:srgbClr val="FFFFFF"/>
                  </a:outerShdw>
                </a:effectLst>
              </a:rPr>
              <a:t>C</a:t>
            </a:r>
            <a:endParaRPr lang="en-US" altLang="zh-CN" sz="2000">
              <a:effectLst>
                <a:outerShdw blurRad="38100" dist="38100" dir="2700000" algn="tl">
                  <a:srgbClr val="FFFFFF"/>
                </a:outerShdw>
              </a:effectLst>
            </a:endParaRPr>
          </a:p>
        </p:txBody>
      </p:sp>
      <p:graphicFrame>
        <p:nvGraphicFramePr>
          <p:cNvPr id="71684" name="Object 74"/>
          <p:cNvGraphicFramePr>
            <a:graphicFrameLocks noChangeAspect="1"/>
          </p:cNvGraphicFramePr>
          <p:nvPr/>
        </p:nvGraphicFramePr>
        <p:xfrm>
          <a:off x="4189413" y="2816225"/>
          <a:ext cx="509587" cy="325438"/>
        </p:xfrm>
        <a:graphic>
          <a:graphicData uri="http://schemas.openxmlformats.org/presentationml/2006/ole">
            <mc:AlternateContent xmlns:mc="http://schemas.openxmlformats.org/markup-compatibility/2006">
              <mc:Choice xmlns:v="urn:schemas-microsoft-com:vml" Requires="v">
                <p:oleObj spid="_x0000_s71738" name="公式" r:id="rId8" imgW="5832720" imgH="3736800" progId="Equation.3">
                  <p:embed/>
                </p:oleObj>
              </mc:Choice>
              <mc:Fallback>
                <p:oleObj name="公式" r:id="rId8" imgW="5832720" imgH="3736800" progId="Equation.3">
                  <p:embed/>
                  <p:pic>
                    <p:nvPicPr>
                      <p:cNvPr id="0" name="Picture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9413" y="2816225"/>
                        <a:ext cx="509587"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87" name="Line 75"/>
          <p:cNvSpPr>
            <a:spLocks noChangeShapeType="1"/>
          </p:cNvSpPr>
          <p:nvPr/>
        </p:nvSpPr>
        <p:spPr bwMode="auto">
          <a:xfrm>
            <a:off x="3503613" y="1292225"/>
            <a:ext cx="0" cy="60960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71685" name="Object 76"/>
          <p:cNvGraphicFramePr>
            <a:graphicFrameLocks noChangeAspect="1"/>
          </p:cNvGraphicFramePr>
          <p:nvPr/>
        </p:nvGraphicFramePr>
        <p:xfrm>
          <a:off x="3579813" y="1368425"/>
          <a:ext cx="490537" cy="323850"/>
        </p:xfrm>
        <a:graphic>
          <a:graphicData uri="http://schemas.openxmlformats.org/presentationml/2006/ole">
            <mc:AlternateContent xmlns:mc="http://schemas.openxmlformats.org/markup-compatibility/2006">
              <mc:Choice xmlns:v="urn:schemas-microsoft-com:vml" Requires="v">
                <p:oleObj spid="_x0000_s71739" name="公式" r:id="rId10" imgW="5599080" imgH="3736800" progId="Equation.3">
                  <p:embed/>
                </p:oleObj>
              </mc:Choice>
              <mc:Fallback>
                <p:oleObj name="公式" r:id="rId10" imgW="5599080" imgH="3736800" progId="Equation.3">
                  <p:embed/>
                  <p:pic>
                    <p:nvPicPr>
                      <p:cNvPr id="0" name="Picture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79813" y="1368425"/>
                        <a:ext cx="490537"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89" name="Line 77"/>
          <p:cNvSpPr>
            <a:spLocks noChangeShapeType="1"/>
          </p:cNvSpPr>
          <p:nvPr/>
        </p:nvSpPr>
        <p:spPr bwMode="auto">
          <a:xfrm flipV="1">
            <a:off x="3579813" y="3349625"/>
            <a:ext cx="0" cy="45720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71686" name="Object 78"/>
          <p:cNvGraphicFramePr>
            <a:graphicFrameLocks noChangeAspect="1"/>
          </p:cNvGraphicFramePr>
          <p:nvPr/>
        </p:nvGraphicFramePr>
        <p:xfrm>
          <a:off x="3741738" y="3425825"/>
          <a:ext cx="488950" cy="325438"/>
        </p:xfrm>
        <a:graphic>
          <a:graphicData uri="http://schemas.openxmlformats.org/presentationml/2006/ole">
            <mc:AlternateContent xmlns:mc="http://schemas.openxmlformats.org/markup-compatibility/2006">
              <mc:Choice xmlns:v="urn:schemas-microsoft-com:vml" Requires="v">
                <p:oleObj spid="_x0000_s71740" name="公式" r:id="rId12" imgW="5599080" imgH="3736800" progId="Equation.3">
                  <p:embed/>
                </p:oleObj>
              </mc:Choice>
              <mc:Fallback>
                <p:oleObj name="公式" r:id="rId12" imgW="5599080" imgH="3736800" progId="Equation.3">
                  <p:embed/>
                  <p:pic>
                    <p:nvPicPr>
                      <p:cNvPr id="0" name="Picture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1738" y="3425825"/>
                        <a:ext cx="488950"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91" name="Text Box 79"/>
          <p:cNvSpPr txBox="1">
            <a:spLocks noChangeArrowheads="1"/>
          </p:cNvSpPr>
          <p:nvPr/>
        </p:nvSpPr>
        <p:spPr bwMode="auto">
          <a:xfrm>
            <a:off x="887413" y="4337050"/>
            <a:ext cx="216058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控制对象：</a:t>
            </a:r>
          </a:p>
        </p:txBody>
      </p:sp>
      <p:sp>
        <p:nvSpPr>
          <p:cNvPr id="115792" name="Text Box 80"/>
          <p:cNvSpPr txBox="1">
            <a:spLocks noChangeArrowheads="1"/>
          </p:cNvSpPr>
          <p:nvPr/>
        </p:nvSpPr>
        <p:spPr bwMode="auto">
          <a:xfrm>
            <a:off x="6526213" y="4659313"/>
            <a:ext cx="156368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a:t>
            </a:r>
          </a:p>
        </p:txBody>
      </p:sp>
      <p:sp>
        <p:nvSpPr>
          <p:cNvPr id="115793" name="Text Box 81"/>
          <p:cNvSpPr txBox="1">
            <a:spLocks noChangeArrowheads="1"/>
          </p:cNvSpPr>
          <p:nvPr/>
        </p:nvSpPr>
        <p:spPr bwMode="auto">
          <a:xfrm>
            <a:off x="963613" y="5403850"/>
            <a:ext cx="114935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其中</a:t>
            </a:r>
          </a:p>
        </p:txBody>
      </p:sp>
      <p:graphicFrame>
        <p:nvGraphicFramePr>
          <p:cNvPr id="71687" name="Object 82"/>
          <p:cNvGraphicFramePr>
            <a:graphicFrameLocks noChangeAspect="1"/>
          </p:cNvGraphicFramePr>
          <p:nvPr/>
        </p:nvGraphicFramePr>
        <p:xfrm>
          <a:off x="1752600" y="5349875"/>
          <a:ext cx="2335213" cy="369888"/>
        </p:xfrm>
        <a:graphic>
          <a:graphicData uri="http://schemas.openxmlformats.org/presentationml/2006/ole">
            <mc:AlternateContent xmlns:mc="http://schemas.openxmlformats.org/markup-compatibility/2006">
              <mc:Choice xmlns:v="urn:schemas-microsoft-com:vml" Requires="v">
                <p:oleObj spid="_x0000_s71741" name="公式" r:id="rId14" imgW="26623800" imgH="4204800" progId="Equation.3">
                  <p:embed/>
                </p:oleObj>
              </mc:Choice>
              <mc:Fallback>
                <p:oleObj name="公式" r:id="rId14" imgW="26623800" imgH="4204800" progId="Equation.3">
                  <p:embed/>
                  <p:pic>
                    <p:nvPicPr>
                      <p:cNvPr id="0" name="Picture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52600" y="5349875"/>
                        <a:ext cx="2335213"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u"/>
  </p:transition>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6749" name="Text Box 13"/>
          <p:cNvSpPr txBox="1">
            <a:spLocks noChangeArrowheads="1"/>
          </p:cNvSpPr>
          <p:nvPr/>
        </p:nvSpPr>
        <p:spPr bwMode="auto">
          <a:xfrm>
            <a:off x="827088" y="1628775"/>
            <a:ext cx="422592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则开环观测器方程为：</a:t>
            </a:r>
          </a:p>
        </p:txBody>
      </p:sp>
      <p:graphicFrame>
        <p:nvGraphicFramePr>
          <p:cNvPr id="72706" name="Object 14"/>
          <p:cNvGraphicFramePr>
            <a:graphicFrameLocks noChangeAspect="1"/>
          </p:cNvGraphicFramePr>
          <p:nvPr/>
        </p:nvGraphicFramePr>
        <p:xfrm>
          <a:off x="2747963" y="2093913"/>
          <a:ext cx="2808287" cy="371475"/>
        </p:xfrm>
        <a:graphic>
          <a:graphicData uri="http://schemas.openxmlformats.org/presentationml/2006/ole">
            <mc:AlternateContent xmlns:mc="http://schemas.openxmlformats.org/markup-compatibility/2006">
              <mc:Choice xmlns:v="urn:schemas-microsoft-com:vml" Requires="v">
                <p:oleObj spid="_x0000_s72760" name="公式" r:id="rId4" imgW="28025280" imgH="3736800" progId="Equation.3">
                  <p:embed/>
                </p:oleObj>
              </mc:Choice>
              <mc:Fallback>
                <p:oleObj name="公式" r:id="rId4" imgW="28025280" imgH="3736800" progId="Equation.3">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963" y="2093913"/>
                        <a:ext cx="2808287"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51" name="Text Box 15"/>
          <p:cNvSpPr txBox="1">
            <a:spLocks noChangeArrowheads="1"/>
          </p:cNvSpPr>
          <p:nvPr/>
        </p:nvSpPr>
        <p:spPr bwMode="auto">
          <a:xfrm>
            <a:off x="7015163" y="2141538"/>
            <a:ext cx="113347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a:t>
            </a:r>
          </a:p>
        </p:txBody>
      </p:sp>
      <p:sp>
        <p:nvSpPr>
          <p:cNvPr id="116752" name="Text Box 16"/>
          <p:cNvSpPr txBox="1">
            <a:spLocks noChangeArrowheads="1"/>
          </p:cNvSpPr>
          <p:nvPr/>
        </p:nvSpPr>
        <p:spPr bwMode="auto">
          <a:xfrm>
            <a:off x="827088" y="2636838"/>
            <a:ext cx="667385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）初始条件相等，即                      ，则状态重构为：</a:t>
            </a:r>
          </a:p>
        </p:txBody>
      </p:sp>
      <p:graphicFrame>
        <p:nvGraphicFramePr>
          <p:cNvPr id="72707" name="Object 17"/>
          <p:cNvGraphicFramePr>
            <a:graphicFrameLocks noChangeAspect="1"/>
          </p:cNvGraphicFramePr>
          <p:nvPr/>
        </p:nvGraphicFramePr>
        <p:xfrm>
          <a:off x="3684588" y="2668588"/>
          <a:ext cx="1368425" cy="382587"/>
        </p:xfrm>
        <a:graphic>
          <a:graphicData uri="http://schemas.openxmlformats.org/presentationml/2006/ole">
            <mc:AlternateContent xmlns:mc="http://schemas.openxmlformats.org/markup-compatibility/2006">
              <mc:Choice xmlns:v="urn:schemas-microsoft-com:vml" Requires="v">
                <p:oleObj spid="_x0000_s72761" name="公式" r:id="rId6" imgW="13308120" imgH="3736800" progId="Equation.3">
                  <p:embed/>
                </p:oleObj>
              </mc:Choice>
              <mc:Fallback>
                <p:oleObj name="公式" r:id="rId6" imgW="13308120" imgH="3736800" progId="Equation.3">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4588" y="2668588"/>
                        <a:ext cx="13684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8" name="Object 18"/>
          <p:cNvGraphicFramePr>
            <a:graphicFrameLocks noChangeAspect="1"/>
          </p:cNvGraphicFramePr>
          <p:nvPr/>
        </p:nvGraphicFramePr>
        <p:xfrm>
          <a:off x="7140575" y="2668588"/>
          <a:ext cx="1511300" cy="414337"/>
        </p:xfrm>
        <a:graphic>
          <a:graphicData uri="http://schemas.openxmlformats.org/presentationml/2006/ole">
            <mc:AlternateContent xmlns:mc="http://schemas.openxmlformats.org/markup-compatibility/2006">
              <mc:Choice xmlns:v="urn:schemas-microsoft-com:vml" Requires="v">
                <p:oleObj spid="_x0000_s72762" name="公式" r:id="rId8" imgW="13541760" imgH="3736800" progId="Equation.3">
                  <p:embed/>
                </p:oleObj>
              </mc:Choice>
              <mc:Fallback>
                <p:oleObj name="公式" r:id="rId8" imgW="13541760" imgH="3736800" progId="Equation.3">
                  <p:embed/>
                  <p:pic>
                    <p:nvPicPr>
                      <p:cNvPr id="0" name="Picture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0575" y="2668588"/>
                        <a:ext cx="1511300"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55" name="Text Box 19"/>
          <p:cNvSpPr txBox="1">
            <a:spLocks noChangeArrowheads="1"/>
          </p:cNvSpPr>
          <p:nvPr/>
        </p:nvSpPr>
        <p:spPr bwMode="auto">
          <a:xfrm>
            <a:off x="827088" y="3170238"/>
            <a:ext cx="422592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）初始条件不相等，即</a:t>
            </a:r>
          </a:p>
        </p:txBody>
      </p:sp>
      <p:graphicFrame>
        <p:nvGraphicFramePr>
          <p:cNvPr id="72709" name="Object 20"/>
          <p:cNvGraphicFramePr>
            <a:graphicFrameLocks noChangeAspect="1"/>
          </p:cNvGraphicFramePr>
          <p:nvPr/>
        </p:nvGraphicFramePr>
        <p:xfrm>
          <a:off x="3971925" y="3173413"/>
          <a:ext cx="1296988" cy="361950"/>
        </p:xfrm>
        <a:graphic>
          <a:graphicData uri="http://schemas.openxmlformats.org/presentationml/2006/ole">
            <mc:AlternateContent xmlns:mc="http://schemas.openxmlformats.org/markup-compatibility/2006">
              <mc:Choice xmlns:v="urn:schemas-microsoft-com:vml" Requires="v">
                <p:oleObj spid="_x0000_s72763" name="公式" r:id="rId10" imgW="13308120" imgH="3736800" progId="Equation.3">
                  <p:embed/>
                </p:oleObj>
              </mc:Choice>
              <mc:Fallback>
                <p:oleObj name="公式" r:id="rId10" imgW="13308120" imgH="3736800" progId="Equation.3">
                  <p:embed/>
                  <p:pic>
                    <p:nvPicPr>
                      <p:cNvPr id="0" name="Picture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1925" y="3173413"/>
                        <a:ext cx="1296988"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57" name="Text Box 21"/>
          <p:cNvSpPr txBox="1">
            <a:spLocks noChangeArrowheads="1"/>
          </p:cNvSpPr>
          <p:nvPr/>
        </p:nvSpPr>
        <p:spPr bwMode="auto">
          <a:xfrm>
            <a:off x="5340350" y="3173413"/>
            <a:ext cx="1439863"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有</a:t>
            </a:r>
          </a:p>
        </p:txBody>
      </p:sp>
      <p:graphicFrame>
        <p:nvGraphicFramePr>
          <p:cNvPr id="72710" name="Object 22"/>
          <p:cNvGraphicFramePr>
            <a:graphicFrameLocks noChangeAspect="1"/>
          </p:cNvGraphicFramePr>
          <p:nvPr/>
        </p:nvGraphicFramePr>
        <p:xfrm>
          <a:off x="2819400" y="3678238"/>
          <a:ext cx="2376488" cy="419100"/>
        </p:xfrm>
        <a:graphic>
          <a:graphicData uri="http://schemas.openxmlformats.org/presentationml/2006/ole">
            <mc:AlternateContent xmlns:mc="http://schemas.openxmlformats.org/markup-compatibility/2006">
              <mc:Choice xmlns:v="urn:schemas-microsoft-com:vml" Requires="v">
                <p:oleObj spid="_x0000_s72764" name="Equation" r:id="rId12" imgW="21017160" imgH="3736800" progId="Equation.DSMT4">
                  <p:embed/>
                </p:oleObj>
              </mc:Choice>
              <mc:Fallback>
                <p:oleObj name="Equation" r:id="rId12" imgW="21017160" imgH="3736800" progId="Equation.DSMT4">
                  <p:embed/>
                  <p:pic>
                    <p:nvPicPr>
                      <p:cNvPr id="0" name="Picture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9400" y="3678238"/>
                        <a:ext cx="2376488"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59" name="Text Box 23"/>
          <p:cNvSpPr txBox="1">
            <a:spLocks noChangeArrowheads="1"/>
          </p:cNvSpPr>
          <p:nvPr/>
        </p:nvSpPr>
        <p:spPr bwMode="auto">
          <a:xfrm>
            <a:off x="7015163" y="3665538"/>
            <a:ext cx="120491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3</a:t>
            </a:r>
            <a:r>
              <a:rPr lang="zh-CN" altLang="en-US" sz="2000">
                <a:effectLst>
                  <a:outerShdw blurRad="38100" dist="38100" dir="2700000" algn="tl">
                    <a:srgbClr val="C0C0C0"/>
                  </a:outerShdw>
                </a:effectLst>
              </a:rPr>
              <a:t>）</a:t>
            </a:r>
          </a:p>
        </p:txBody>
      </p:sp>
      <p:sp>
        <p:nvSpPr>
          <p:cNvPr id="116760" name="Text Box 24"/>
          <p:cNvSpPr txBox="1">
            <a:spLocks noChangeArrowheads="1"/>
          </p:cNvSpPr>
          <p:nvPr/>
        </p:nvSpPr>
        <p:spPr bwMode="auto">
          <a:xfrm>
            <a:off x="1452563" y="4157663"/>
            <a:ext cx="489585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）式中第一式减去（</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）式，有</a:t>
            </a:r>
          </a:p>
        </p:txBody>
      </p:sp>
      <p:graphicFrame>
        <p:nvGraphicFramePr>
          <p:cNvPr id="72711" name="Object 25"/>
          <p:cNvGraphicFramePr>
            <a:graphicFrameLocks noChangeAspect="1"/>
          </p:cNvGraphicFramePr>
          <p:nvPr/>
        </p:nvGraphicFramePr>
        <p:xfrm>
          <a:off x="2916238" y="4676775"/>
          <a:ext cx="2495550" cy="488950"/>
        </p:xfrm>
        <a:graphic>
          <a:graphicData uri="http://schemas.openxmlformats.org/presentationml/2006/ole">
            <mc:AlternateContent xmlns:mc="http://schemas.openxmlformats.org/markup-compatibility/2006">
              <mc:Choice xmlns:v="urn:schemas-microsoft-com:vml" Requires="v">
                <p:oleObj spid="_x0000_s72765" name="公式" r:id="rId14" imgW="18914760" imgH="3736800" progId="Equation.3">
                  <p:embed/>
                </p:oleObj>
              </mc:Choice>
              <mc:Fallback>
                <p:oleObj name="公式" r:id="rId14" imgW="18914760" imgH="3736800" progId="Equation.3">
                  <p:embed/>
                  <p:pic>
                    <p:nvPicPr>
                      <p:cNvPr id="0" name="Picture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16238" y="4676775"/>
                        <a:ext cx="24955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62" name="Text Box 26"/>
          <p:cNvSpPr txBox="1">
            <a:spLocks noChangeArrowheads="1"/>
          </p:cNvSpPr>
          <p:nvPr/>
        </p:nvSpPr>
        <p:spPr bwMode="auto">
          <a:xfrm>
            <a:off x="7031038" y="4652963"/>
            <a:ext cx="147796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4</a:t>
            </a:r>
            <a:r>
              <a:rPr lang="zh-CN" altLang="en-US" sz="2000">
                <a:effectLst>
                  <a:outerShdw blurRad="38100" dist="38100" dir="2700000" algn="tl">
                    <a:srgbClr val="C0C0C0"/>
                  </a:outerShdw>
                </a:effectLst>
              </a:rPr>
              <a:t>）</a:t>
            </a:r>
          </a:p>
        </p:txBody>
      </p:sp>
    </p:spTree>
  </p:cSld>
  <p:clrMapOvr>
    <a:masterClrMapping/>
  </p:clrMapOvr>
  <p:transition>
    <p:cover dir="u"/>
  </p:transition>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85024" name="Text Box 32"/>
          <p:cNvSpPr txBox="1">
            <a:spLocks noChangeArrowheads="1"/>
          </p:cNvSpPr>
          <p:nvPr/>
        </p:nvSpPr>
        <p:spPr bwMode="auto">
          <a:xfrm>
            <a:off x="684213" y="2420938"/>
            <a:ext cx="7496175" cy="100647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lang="zh-CN" altLang="en-US" sz="2000">
                <a:effectLst>
                  <a:outerShdw blurRad="38100" dist="38100" dir="2700000" algn="tl">
                    <a:srgbClr val="C0C0C0"/>
                  </a:outerShdw>
                </a:effectLst>
              </a:rPr>
              <a:t>只要控制对象稳定，即</a:t>
            </a:r>
            <a:r>
              <a:rPr lang="en-US" altLang="zh-CN" sz="2000">
                <a:effectLst>
                  <a:outerShdw blurRad="38100" dist="38100" dir="2700000" algn="tl">
                    <a:srgbClr val="C0C0C0"/>
                  </a:outerShdw>
                </a:effectLst>
              </a:rPr>
              <a:t>F</a:t>
            </a:r>
            <a:r>
              <a:rPr lang="zh-CN" altLang="en-US" sz="2000">
                <a:effectLst>
                  <a:outerShdw blurRad="38100" dist="38100" dir="2700000" algn="tl">
                    <a:srgbClr val="C0C0C0"/>
                  </a:outerShdw>
                </a:effectLst>
              </a:rPr>
              <a:t>特征值均在单位圆内，则即使状态初始值</a:t>
            </a:r>
          </a:p>
          <a:p>
            <a:pPr>
              <a:lnSpc>
                <a:spcPct val="150000"/>
              </a:lnSpc>
              <a:defRPr/>
            </a:pPr>
            <a:r>
              <a:rPr lang="zh-CN" altLang="en-US" sz="2000">
                <a:effectLst>
                  <a:outerShdw blurRad="38100" dist="38100" dir="2700000" algn="tl">
                    <a:srgbClr val="C0C0C0"/>
                  </a:outerShdw>
                </a:effectLst>
              </a:rPr>
              <a:t> 不相等，即                                   ，经过一段时间，仍然有：</a:t>
            </a:r>
          </a:p>
        </p:txBody>
      </p:sp>
      <p:graphicFrame>
        <p:nvGraphicFramePr>
          <p:cNvPr id="73730" name="Object 33"/>
          <p:cNvGraphicFramePr>
            <a:graphicFrameLocks noChangeAspect="1"/>
          </p:cNvGraphicFramePr>
          <p:nvPr/>
        </p:nvGraphicFramePr>
        <p:xfrm>
          <a:off x="2268538" y="3032125"/>
          <a:ext cx="2087562" cy="373063"/>
        </p:xfrm>
        <a:graphic>
          <a:graphicData uri="http://schemas.openxmlformats.org/presentationml/2006/ole">
            <mc:AlternateContent xmlns:mc="http://schemas.openxmlformats.org/markup-compatibility/2006">
              <mc:Choice xmlns:v="urn:schemas-microsoft-com:vml" Requires="v">
                <p:oleObj spid="_x0000_s73757" name="公式" r:id="rId4" imgW="20783520" imgH="3736800" progId="Equation.3">
                  <p:embed/>
                </p:oleObj>
              </mc:Choice>
              <mc:Fallback>
                <p:oleObj name="公式" r:id="rId4" imgW="20783520" imgH="37368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3032125"/>
                        <a:ext cx="2087562"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1" name="Object 34"/>
          <p:cNvGraphicFramePr>
            <a:graphicFrameLocks noChangeAspect="1"/>
          </p:cNvGraphicFramePr>
          <p:nvPr/>
        </p:nvGraphicFramePr>
        <p:xfrm>
          <a:off x="2484438" y="3536950"/>
          <a:ext cx="3743325" cy="525463"/>
        </p:xfrm>
        <a:graphic>
          <a:graphicData uri="http://schemas.openxmlformats.org/presentationml/2006/ole">
            <mc:AlternateContent xmlns:mc="http://schemas.openxmlformats.org/markup-compatibility/2006">
              <mc:Choice xmlns:v="urn:schemas-microsoft-com:vml" Requires="v">
                <p:oleObj spid="_x0000_s73758" name="公式" r:id="rId6" imgW="26390160" imgH="3736800" progId="Equation.3">
                  <p:embed/>
                </p:oleObj>
              </mc:Choice>
              <mc:Fallback>
                <p:oleObj name="公式" r:id="rId6" imgW="26390160" imgH="37368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3536950"/>
                        <a:ext cx="3743325"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27" name="Text Box 35"/>
          <p:cNvSpPr txBox="1">
            <a:spLocks noChangeArrowheads="1"/>
          </p:cNvSpPr>
          <p:nvPr/>
        </p:nvSpPr>
        <p:spPr bwMode="auto">
          <a:xfrm>
            <a:off x="1476375" y="4184650"/>
            <a:ext cx="5183188"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故          可以作为 </a:t>
            </a:r>
            <a:r>
              <a:rPr lang="zh-CN" altLang="zh-CN" sz="2000" i="1">
                <a:effectLst>
                  <a:outerShdw blurRad="38100" dist="38100" dir="2700000" algn="tl">
                    <a:srgbClr val="C0C0C0"/>
                  </a:outerShdw>
                </a:effectLst>
              </a:rPr>
              <a:t>x</a:t>
            </a:r>
            <a:r>
              <a:rPr lang="zh-CN" altLang="zh-CN" sz="2000">
                <a:effectLst>
                  <a:outerShdw blurRad="38100" dist="38100" dir="2700000" algn="tl">
                    <a:srgbClr val="C0C0C0"/>
                  </a:outerShdw>
                </a:effectLst>
              </a:rPr>
              <a:t>(</a:t>
            </a:r>
            <a:r>
              <a:rPr lang="zh-CN" altLang="zh-CN" sz="2000" i="1">
                <a:effectLst>
                  <a:outerShdw blurRad="38100" dist="38100" dir="2700000" algn="tl">
                    <a:srgbClr val="C0C0C0"/>
                  </a:outerShdw>
                </a:effectLst>
              </a:rPr>
              <a:t>k</a:t>
            </a:r>
            <a:r>
              <a:rPr lang="zh-CN" altLang="zh-CN" sz="2000">
                <a:effectLst>
                  <a:outerShdw blurRad="38100" dist="38100" dir="2700000" algn="tl">
                    <a:srgbClr val="C0C0C0"/>
                  </a:outerShdw>
                </a:effectLst>
              </a:rPr>
              <a:t>) 的状态重构。</a:t>
            </a:r>
          </a:p>
        </p:txBody>
      </p:sp>
      <p:graphicFrame>
        <p:nvGraphicFramePr>
          <p:cNvPr id="73732" name="Object 36"/>
          <p:cNvGraphicFramePr>
            <a:graphicFrameLocks noChangeAspect="1"/>
          </p:cNvGraphicFramePr>
          <p:nvPr/>
        </p:nvGraphicFramePr>
        <p:xfrm>
          <a:off x="1908175" y="4256088"/>
          <a:ext cx="511175" cy="325437"/>
        </p:xfrm>
        <a:graphic>
          <a:graphicData uri="http://schemas.openxmlformats.org/presentationml/2006/ole">
            <mc:AlternateContent xmlns:mc="http://schemas.openxmlformats.org/markup-compatibility/2006">
              <mc:Choice xmlns:v="urn:schemas-microsoft-com:vml" Requires="v">
                <p:oleObj spid="_x0000_s73759" name="公式" r:id="rId8" imgW="233640" imgH="146160" progId="Equation.3">
                  <p:embed/>
                </p:oleObj>
              </mc:Choice>
              <mc:Fallback>
                <p:oleObj name="公式" r:id="rId8" imgW="233640" imgH="14616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4256088"/>
                        <a:ext cx="511175"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29" name="Text Box 37"/>
          <p:cNvSpPr txBox="1">
            <a:spLocks noChangeArrowheads="1"/>
          </p:cNvSpPr>
          <p:nvPr/>
        </p:nvSpPr>
        <p:spPr bwMode="auto">
          <a:xfrm>
            <a:off x="735013" y="1735138"/>
            <a:ext cx="1103312" cy="457200"/>
          </a:xfrm>
          <a:prstGeom prst="rect">
            <a:avLst/>
          </a:prstGeom>
          <a:noFill/>
          <a:ln w="9525" algn="ctr">
            <a:noFill/>
            <a:miter lim="800000"/>
            <a:headEnd/>
            <a:tailEnd/>
          </a:ln>
          <a:effectLst/>
        </p:spPr>
        <p:txBody>
          <a:bodyPr wrap="none">
            <a:spAutoFit/>
          </a:bodyPr>
          <a:lstStyle/>
          <a:p>
            <a:pPr>
              <a:defRPr/>
            </a:pPr>
            <a:r>
              <a:rPr lang="zh-CN" altLang="en-US">
                <a:solidFill>
                  <a:srgbClr val="0000FF"/>
                </a:solidFill>
                <a:effectLst>
                  <a:outerShdw blurRad="38100" dist="38100" dir="2700000" algn="tl">
                    <a:srgbClr val="C0C0C0"/>
                  </a:outerShdw>
                </a:effectLst>
              </a:rPr>
              <a:t>结论：</a:t>
            </a:r>
          </a:p>
        </p:txBody>
      </p:sp>
    </p:spTree>
  </p:cSld>
  <p:clrMapOvr>
    <a:masterClrMapping/>
  </p:clrMapOvr>
  <p:transition>
    <p:push dir="d"/>
  </p:transition>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86039" name="Text Box 23"/>
          <p:cNvSpPr txBox="1">
            <a:spLocks noChangeArrowheads="1"/>
          </p:cNvSpPr>
          <p:nvPr/>
        </p:nvSpPr>
        <p:spPr bwMode="auto">
          <a:xfrm>
            <a:off x="611188" y="2125663"/>
            <a:ext cx="7367587" cy="396875"/>
          </a:xfrm>
          <a:prstGeom prst="rect">
            <a:avLst/>
          </a:prstGeom>
          <a:noFill/>
          <a:ln w="12700" cap="sq">
            <a:noFill/>
            <a:miter lim="800000"/>
            <a:headEnd type="none" w="sm" len="sm"/>
            <a:tailEnd type="none" w="sm" len="sm"/>
          </a:ln>
          <a:effectLst/>
        </p:spPr>
        <p:txBody>
          <a:bodyPr wrap="none">
            <a:spAutoFit/>
          </a:bodyPr>
          <a:lstStyle/>
          <a:p>
            <a:pPr>
              <a:defRPr/>
            </a:pPr>
            <a:r>
              <a:rPr lang="zh-CN" altLang="en-US" sz="2000">
                <a:solidFill>
                  <a:srgbClr val="0000FF"/>
                </a:solidFill>
                <a:effectLst>
                  <a:outerShdw blurRad="38100" dist="38100" dir="2700000" algn="tl">
                    <a:srgbClr val="C0C0C0"/>
                  </a:outerShdw>
                </a:effectLst>
              </a:rPr>
              <a:t>问题：</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）动态特性取决于系数矩阵</a:t>
            </a:r>
            <a:r>
              <a:rPr lang="en-US" altLang="zh-CN" sz="2000">
                <a:effectLst>
                  <a:outerShdw blurRad="38100" dist="38100" dir="2700000" algn="tl">
                    <a:srgbClr val="C0C0C0"/>
                  </a:outerShdw>
                </a:effectLst>
              </a:rPr>
              <a:t>F</a:t>
            </a:r>
            <a:r>
              <a:rPr lang="zh-CN" altLang="en-US" sz="2000">
                <a:effectLst>
                  <a:outerShdw blurRad="38100" dist="38100" dir="2700000" algn="tl">
                    <a:srgbClr val="C0C0C0"/>
                  </a:outerShdw>
                </a:effectLst>
              </a:rPr>
              <a:t>，不能按需要进行调整；</a:t>
            </a:r>
          </a:p>
        </p:txBody>
      </p:sp>
      <p:sp>
        <p:nvSpPr>
          <p:cNvPr id="86040" name="Text Box 24"/>
          <p:cNvSpPr txBox="1">
            <a:spLocks noChangeArrowheads="1"/>
          </p:cNvSpPr>
          <p:nvPr/>
        </p:nvSpPr>
        <p:spPr bwMode="auto">
          <a:xfrm>
            <a:off x="1312863" y="2620963"/>
            <a:ext cx="7367587" cy="396875"/>
          </a:xfrm>
          <a:prstGeom prst="rect">
            <a:avLst/>
          </a:prstGeom>
          <a:noFill/>
          <a:ln w="12700" cap="sq">
            <a:noFill/>
            <a:miter lim="800000"/>
            <a:headEnd type="none" w="sm" len="sm"/>
            <a:tailEnd type="none" w="sm" len="sm"/>
          </a:ln>
          <a:effectLst/>
        </p:spPr>
        <p:txBody>
          <a:bodyPr wrap="none">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F</a:t>
            </a:r>
            <a:r>
              <a:rPr lang="zh-CN" altLang="en-US" sz="2000">
                <a:effectLst>
                  <a:outerShdw blurRad="38100" dist="38100" dir="2700000" algn="tl">
                    <a:srgbClr val="C0C0C0"/>
                  </a:outerShdw>
                </a:effectLst>
              </a:rPr>
              <a:t>具有不稳定的特征根时，不能采用该类型的状态观测器；</a:t>
            </a:r>
          </a:p>
        </p:txBody>
      </p:sp>
      <p:sp>
        <p:nvSpPr>
          <p:cNvPr id="86041" name="Text Box 25"/>
          <p:cNvSpPr txBox="1">
            <a:spLocks noChangeArrowheads="1"/>
          </p:cNvSpPr>
          <p:nvPr/>
        </p:nvSpPr>
        <p:spPr bwMode="auto">
          <a:xfrm>
            <a:off x="1312863" y="3078163"/>
            <a:ext cx="7623175" cy="396875"/>
          </a:xfrm>
          <a:prstGeom prst="rect">
            <a:avLst/>
          </a:prstGeom>
          <a:noFill/>
          <a:ln w="12700" cap="sq">
            <a:noFill/>
            <a:miter lim="800000"/>
            <a:headEnd type="none" w="sm" len="sm"/>
            <a:tailEnd type="none" w="sm" len="sm"/>
          </a:ln>
          <a:effectLst/>
        </p:spPr>
        <p:txBody>
          <a:bodyPr wrap="none">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3</a:t>
            </a:r>
            <a:r>
              <a:rPr lang="zh-CN" altLang="en-US" sz="2000">
                <a:effectLst>
                  <a:outerShdw blurRad="38100" dist="38100" dir="2700000" algn="tl">
                    <a:srgbClr val="C0C0C0"/>
                  </a:outerShdw>
                </a:effectLst>
              </a:rPr>
              <a:t>）即使</a:t>
            </a:r>
            <a:r>
              <a:rPr lang="en-US" altLang="zh-CN" sz="2000">
                <a:effectLst>
                  <a:outerShdw blurRad="38100" dist="38100" dir="2700000" algn="tl">
                    <a:srgbClr val="C0C0C0"/>
                  </a:outerShdw>
                </a:effectLst>
              </a:rPr>
              <a:t>F</a:t>
            </a:r>
            <a:r>
              <a:rPr lang="zh-CN" altLang="en-US" sz="2000">
                <a:effectLst>
                  <a:outerShdw blurRad="38100" dist="38100" dir="2700000" algn="tl">
                    <a:srgbClr val="C0C0C0"/>
                  </a:outerShdw>
                </a:effectLst>
              </a:rPr>
              <a:t>的特征根在单位圆内，它也往往不具有好的动态特性。</a:t>
            </a:r>
          </a:p>
        </p:txBody>
      </p:sp>
      <p:sp>
        <p:nvSpPr>
          <p:cNvPr id="86042" name="Text Box 26"/>
          <p:cNvSpPr txBox="1">
            <a:spLocks noChangeArrowheads="1"/>
          </p:cNvSpPr>
          <p:nvPr/>
        </p:nvSpPr>
        <p:spPr bwMode="auto">
          <a:xfrm>
            <a:off x="627063" y="3762375"/>
            <a:ext cx="7473950" cy="701675"/>
          </a:xfrm>
          <a:prstGeom prst="rect">
            <a:avLst/>
          </a:prstGeom>
          <a:noFill/>
          <a:ln w="12700" cap="sq">
            <a:noFill/>
            <a:miter lim="800000"/>
            <a:headEnd type="none" w="sm" len="sm"/>
            <a:tailEnd type="none" w="sm" len="sm"/>
          </a:ln>
          <a:effectLst/>
        </p:spPr>
        <p:txBody>
          <a:bodyPr>
            <a:spAutoFit/>
          </a:bodyPr>
          <a:lstStyle/>
          <a:p>
            <a:pPr>
              <a:defRPr/>
            </a:pPr>
            <a:r>
              <a:rPr lang="zh-CN" altLang="en-US" sz="2000">
                <a:solidFill>
                  <a:srgbClr val="0000FF"/>
                </a:solidFill>
                <a:effectLst>
                  <a:outerShdw blurRad="38100" dist="38100" dir="2700000" algn="tl">
                    <a:srgbClr val="C0C0C0"/>
                  </a:outerShdw>
                </a:effectLst>
              </a:rPr>
              <a:t>原因：</a:t>
            </a:r>
            <a:r>
              <a:rPr lang="zh-CN" altLang="en-US" sz="2000">
                <a:effectLst>
                  <a:outerShdw blurRad="38100" dist="38100" dir="2700000" algn="tl">
                    <a:srgbClr val="C0C0C0"/>
                  </a:outerShdw>
                </a:effectLst>
              </a:rPr>
              <a:t>只利用了输入量及模型参数，而没有利用可以量测到的输</a:t>
            </a:r>
          </a:p>
          <a:p>
            <a:pPr>
              <a:defRPr/>
            </a:pPr>
            <a:r>
              <a:rPr lang="zh-CN" altLang="en-US" sz="2000">
                <a:effectLst>
                  <a:outerShdw blurRad="38100" dist="38100" dir="2700000" algn="tl">
                    <a:srgbClr val="C0C0C0"/>
                  </a:outerShdw>
                </a:effectLst>
              </a:rPr>
              <a:t>            出量信息。</a:t>
            </a:r>
          </a:p>
        </p:txBody>
      </p:sp>
      <p:sp>
        <p:nvSpPr>
          <p:cNvPr id="86043" name="Text Box 27"/>
          <p:cNvSpPr txBox="1">
            <a:spLocks noChangeArrowheads="1"/>
          </p:cNvSpPr>
          <p:nvPr/>
        </p:nvSpPr>
        <p:spPr bwMode="auto">
          <a:xfrm>
            <a:off x="627063" y="4524375"/>
            <a:ext cx="1462087" cy="396875"/>
          </a:xfrm>
          <a:prstGeom prst="rect">
            <a:avLst/>
          </a:prstGeom>
          <a:noFill/>
          <a:ln w="12700" cap="sq">
            <a:noFill/>
            <a:miter lim="800000"/>
            <a:headEnd type="none" w="sm" len="sm"/>
            <a:tailEnd type="none" w="sm" len="sm"/>
          </a:ln>
          <a:effectLst/>
        </p:spPr>
        <p:txBody>
          <a:bodyPr wrap="none">
            <a:spAutoFit/>
          </a:bodyPr>
          <a:lstStyle/>
          <a:p>
            <a:pPr>
              <a:defRPr/>
            </a:pPr>
            <a:r>
              <a:rPr lang="zh-CN" altLang="en-US" sz="2000">
                <a:solidFill>
                  <a:srgbClr val="0000FF"/>
                </a:solidFill>
                <a:effectLst>
                  <a:outerShdw blurRad="38100" dist="38100" dir="2700000" algn="tl">
                    <a:srgbClr val="C0C0C0"/>
                  </a:outerShdw>
                </a:effectLst>
              </a:rPr>
              <a:t>解决方法：</a:t>
            </a:r>
          </a:p>
        </p:txBody>
      </p:sp>
      <p:sp>
        <p:nvSpPr>
          <p:cNvPr id="86044" name="Text Box 28"/>
          <p:cNvSpPr txBox="1">
            <a:spLocks noChangeArrowheads="1"/>
          </p:cNvSpPr>
          <p:nvPr/>
        </p:nvSpPr>
        <p:spPr bwMode="auto">
          <a:xfrm>
            <a:off x="1100138" y="4959350"/>
            <a:ext cx="7143750" cy="7016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充分利用输入量、模型参数和输出量信息，对开环观测器进行重构。</a:t>
            </a:r>
          </a:p>
        </p:txBody>
      </p:sp>
      <p:graphicFrame>
        <p:nvGraphicFramePr>
          <p:cNvPr id="74754" name="Object 29"/>
          <p:cNvGraphicFramePr>
            <a:graphicFrameLocks noChangeAspect="1"/>
          </p:cNvGraphicFramePr>
          <p:nvPr/>
        </p:nvGraphicFramePr>
        <p:xfrm>
          <a:off x="3276600" y="1268413"/>
          <a:ext cx="2495550" cy="488950"/>
        </p:xfrm>
        <a:graphic>
          <a:graphicData uri="http://schemas.openxmlformats.org/presentationml/2006/ole">
            <mc:AlternateContent xmlns:mc="http://schemas.openxmlformats.org/markup-compatibility/2006">
              <mc:Choice xmlns:v="urn:schemas-microsoft-com:vml" Requires="v">
                <p:oleObj spid="_x0000_s74763" name="公式" r:id="rId5" imgW="781200" imgH="146160" progId="Equation.3">
                  <p:embed/>
                </p:oleObj>
              </mc:Choice>
              <mc:Fallback>
                <p:oleObj name="公式" r:id="rId5" imgW="781200" imgH="14616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268413"/>
                        <a:ext cx="24955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d"/>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3807" name="Text Box 15"/>
          <p:cNvSpPr txBox="1">
            <a:spLocks noChangeArrowheads="1"/>
          </p:cNvSpPr>
          <p:nvPr/>
        </p:nvSpPr>
        <p:spPr bwMode="auto">
          <a:xfrm>
            <a:off x="900113" y="1484313"/>
            <a:ext cx="7710487" cy="1573212"/>
          </a:xfrm>
          <a:prstGeom prst="rect">
            <a:avLst/>
          </a:prstGeom>
          <a:noFill/>
          <a:ln w="9525">
            <a:noFill/>
            <a:miter lim="800000"/>
            <a:headEnd/>
            <a:tailEnd/>
          </a:ln>
          <a:effectLst/>
        </p:spPr>
        <p:txBody>
          <a:bodyPr>
            <a:spAutoFit/>
          </a:bodyPr>
          <a:lstStyle/>
          <a:p>
            <a:pPr>
              <a:lnSpc>
                <a:spcPct val="135000"/>
              </a:lnSpc>
              <a:defRPr/>
            </a:pPr>
            <a:r>
              <a:rPr kumimoji="0" lang="zh-CN" altLang="en-US">
                <a:solidFill>
                  <a:srgbClr val="0066FF"/>
                </a:solidFill>
                <a:effectLst>
                  <a:outerShdw blurRad="38100" dist="38100" dir="2700000" algn="tl">
                    <a:srgbClr val="C0C0C0"/>
                  </a:outerShdw>
                </a:effectLst>
                <a:latin typeface="Verdana" pitchFamily="34" charset="0"/>
              </a:rPr>
              <a:t>（</a:t>
            </a:r>
            <a:r>
              <a:rPr kumimoji="0" lang="en-US" altLang="zh-CN">
                <a:solidFill>
                  <a:srgbClr val="0066FF"/>
                </a:solidFill>
                <a:effectLst>
                  <a:outerShdw blurRad="38100" dist="38100" dir="2700000" algn="tl">
                    <a:srgbClr val="C0C0C0"/>
                  </a:outerShdw>
                </a:effectLst>
                <a:latin typeface="Verdana" pitchFamily="34" charset="0"/>
              </a:rPr>
              <a:t>6</a:t>
            </a:r>
            <a:r>
              <a:rPr kumimoji="0" lang="zh-CN" altLang="en-US">
                <a:solidFill>
                  <a:srgbClr val="0066FF"/>
                </a:solidFill>
                <a:effectLst>
                  <a:outerShdw blurRad="38100" dist="38100" dir="2700000" algn="tl">
                    <a:srgbClr val="C0C0C0"/>
                  </a:outerShdw>
                </a:effectLst>
                <a:latin typeface="Verdana" pitchFamily="34" charset="0"/>
              </a:rPr>
              <a:t>）状态空间表达式</a:t>
            </a:r>
          </a:p>
          <a:p>
            <a:pPr>
              <a:lnSpc>
                <a:spcPct val="135000"/>
              </a:lnSpc>
              <a:defRPr/>
            </a:pPr>
            <a:r>
              <a:rPr kumimoji="0" lang="zh-CN" altLang="en-US">
                <a:effectLst>
                  <a:outerShdw blurRad="38100" dist="38100" dir="2700000" algn="tl">
                    <a:srgbClr val="C0C0C0"/>
                  </a:outerShdw>
                </a:effectLst>
                <a:latin typeface="Verdana" pitchFamily="34" charset="0"/>
              </a:rPr>
              <a:t>状态方程与输出方程的组合称为状态空间表达式（或状态空间模型），也可称为动态方程，其一般形式为：</a:t>
            </a:r>
          </a:p>
        </p:txBody>
      </p:sp>
      <p:graphicFrame>
        <p:nvGraphicFramePr>
          <p:cNvPr id="4098" name="Object 16"/>
          <p:cNvGraphicFramePr>
            <a:graphicFrameLocks noChangeAspect="1"/>
          </p:cNvGraphicFramePr>
          <p:nvPr/>
        </p:nvGraphicFramePr>
        <p:xfrm>
          <a:off x="2443163" y="3148013"/>
          <a:ext cx="2806700" cy="1042987"/>
        </p:xfrm>
        <a:graphic>
          <a:graphicData uri="http://schemas.openxmlformats.org/presentationml/2006/ole">
            <mc:AlternateContent xmlns:mc="http://schemas.openxmlformats.org/markup-compatibility/2006">
              <mc:Choice xmlns:v="urn:schemas-microsoft-com:vml" Requires="v">
                <p:oleObj spid="_x0000_s4116" name="Equation" r:id="rId4" imgW="1206500" imgH="457200" progId="Equation.DSMT4">
                  <p:embed/>
                </p:oleObj>
              </mc:Choice>
              <mc:Fallback>
                <p:oleObj name="Equation" r:id="rId4" imgW="1206500" imgH="4572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3148013"/>
                        <a:ext cx="2806700" cy="1042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7"/>
          <p:cNvGraphicFramePr>
            <a:graphicFrameLocks noChangeAspect="1"/>
          </p:cNvGraphicFramePr>
          <p:nvPr/>
        </p:nvGraphicFramePr>
        <p:xfrm>
          <a:off x="2466975" y="4419600"/>
          <a:ext cx="3427413" cy="1042988"/>
        </p:xfrm>
        <a:graphic>
          <a:graphicData uri="http://schemas.openxmlformats.org/presentationml/2006/ole">
            <mc:AlternateContent xmlns:mc="http://schemas.openxmlformats.org/markup-compatibility/2006">
              <mc:Choice xmlns:v="urn:schemas-microsoft-com:vml" Requires="v">
                <p:oleObj spid="_x0000_s4117" name="Equation" r:id="rId6" imgW="1473200" imgH="457200" progId="Equation.DSMT4">
                  <p:embed/>
                </p:oleObj>
              </mc:Choice>
              <mc:Fallback>
                <p:oleObj name="Equation" r:id="rId6" imgW="1473200" imgH="4572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6975" y="4419600"/>
                        <a:ext cx="3427413" cy="1042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p:transition>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87053" name="Rectangle 13"/>
          <p:cNvSpPr>
            <a:spLocks noChangeArrowheads="1"/>
          </p:cNvSpPr>
          <p:nvPr/>
        </p:nvSpPr>
        <p:spPr bwMode="auto">
          <a:xfrm>
            <a:off x="3040063" y="3267075"/>
            <a:ext cx="1066800"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zh-CN" altLang="en-US" sz="2000">
                <a:effectLst>
                  <a:outerShdw blurRad="38100" dist="38100" dir="2700000" algn="tl">
                    <a:srgbClr val="FFFFFF"/>
                  </a:outerShdw>
                </a:effectLst>
              </a:rPr>
              <a:t>模型</a:t>
            </a:r>
            <a:r>
              <a:rPr lang="en-US" altLang="zh-CN" sz="2000">
                <a:effectLst>
                  <a:outerShdw blurRad="38100" dist="38100" dir="2700000" algn="tl">
                    <a:srgbClr val="FFFFFF"/>
                  </a:outerShdw>
                </a:effectLst>
              </a:rPr>
              <a:t>F,G</a:t>
            </a:r>
          </a:p>
        </p:txBody>
      </p:sp>
      <p:sp>
        <p:nvSpPr>
          <p:cNvPr id="87054" name="Line 14"/>
          <p:cNvSpPr>
            <a:spLocks noChangeShapeType="1"/>
          </p:cNvSpPr>
          <p:nvPr/>
        </p:nvSpPr>
        <p:spPr bwMode="auto">
          <a:xfrm>
            <a:off x="1668463" y="2505075"/>
            <a:ext cx="13716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55" name="Line 15"/>
          <p:cNvSpPr>
            <a:spLocks noChangeShapeType="1"/>
          </p:cNvSpPr>
          <p:nvPr/>
        </p:nvSpPr>
        <p:spPr bwMode="auto">
          <a:xfrm>
            <a:off x="2430463" y="2505075"/>
            <a:ext cx="0" cy="914400"/>
          </a:xfrm>
          <a:prstGeom prst="line">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56" name="Line 16"/>
          <p:cNvSpPr>
            <a:spLocks noChangeShapeType="1"/>
          </p:cNvSpPr>
          <p:nvPr/>
        </p:nvSpPr>
        <p:spPr bwMode="auto">
          <a:xfrm>
            <a:off x="2430463" y="3419475"/>
            <a:ext cx="6096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57" name="Line 17"/>
          <p:cNvSpPr>
            <a:spLocks noChangeShapeType="1"/>
          </p:cNvSpPr>
          <p:nvPr/>
        </p:nvSpPr>
        <p:spPr bwMode="auto">
          <a:xfrm flipV="1">
            <a:off x="5478463" y="2500313"/>
            <a:ext cx="1265237" cy="4762"/>
          </a:xfrm>
          <a:prstGeom prst="line">
            <a:avLst/>
          </a:prstGeom>
          <a:noFill/>
          <a:ln w="12700" cap="sq">
            <a:solidFill>
              <a:schemeClr val="tx1"/>
            </a:solidFill>
            <a:round/>
            <a:headEnd type="none" w="sm" len="sm"/>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58" name="Line 18"/>
          <p:cNvSpPr>
            <a:spLocks noChangeShapeType="1"/>
          </p:cNvSpPr>
          <p:nvPr/>
        </p:nvSpPr>
        <p:spPr bwMode="auto">
          <a:xfrm>
            <a:off x="5630863" y="3495675"/>
            <a:ext cx="9906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59" name="Text Box 19"/>
          <p:cNvSpPr txBox="1">
            <a:spLocks noChangeArrowheads="1"/>
          </p:cNvSpPr>
          <p:nvPr/>
        </p:nvSpPr>
        <p:spPr bwMode="auto">
          <a:xfrm>
            <a:off x="2268538" y="2060575"/>
            <a:ext cx="620712" cy="396875"/>
          </a:xfrm>
          <a:prstGeom prst="rect">
            <a:avLst/>
          </a:prstGeom>
          <a:noFill/>
          <a:ln w="12700" cap="sq">
            <a:noFill/>
            <a:miter lim="800000"/>
            <a:headEnd type="none" w="sm" len="sm"/>
            <a:tailEnd type="none" w="sm" len="sm"/>
          </a:ln>
          <a:effectLst/>
        </p:spPr>
        <p:txBody>
          <a:bodyPr wrap="none">
            <a:spAutoFit/>
          </a:bodyPr>
          <a:lstStyle/>
          <a:p>
            <a:pPr>
              <a:defRPr/>
            </a:pPr>
            <a:r>
              <a:rPr lang="zh-CN" altLang="zh-CN" sz="2000" i="1">
                <a:effectLst>
                  <a:outerShdw blurRad="38100" dist="38100" dir="2700000" algn="tl">
                    <a:srgbClr val="C0C0C0"/>
                  </a:outerShdw>
                </a:effectLst>
              </a:rPr>
              <a:t>u(k)</a:t>
            </a:r>
            <a:endParaRPr lang="en-US" altLang="zh-CN" sz="2000" i="1">
              <a:effectLst>
                <a:outerShdw blurRad="38100" dist="38100" dir="2700000" algn="tl">
                  <a:srgbClr val="C0C0C0"/>
                </a:outerShdw>
              </a:effectLst>
            </a:endParaRPr>
          </a:p>
        </p:txBody>
      </p:sp>
      <p:sp>
        <p:nvSpPr>
          <p:cNvPr id="87060" name="Text Box 20"/>
          <p:cNvSpPr txBox="1">
            <a:spLocks noChangeArrowheads="1"/>
          </p:cNvSpPr>
          <p:nvPr/>
        </p:nvSpPr>
        <p:spPr bwMode="auto">
          <a:xfrm>
            <a:off x="5724525" y="2060575"/>
            <a:ext cx="620713" cy="396875"/>
          </a:xfrm>
          <a:prstGeom prst="rect">
            <a:avLst/>
          </a:prstGeom>
          <a:noFill/>
          <a:ln w="12700" cap="sq">
            <a:noFill/>
            <a:miter lim="800000"/>
            <a:headEnd type="none" w="sm" len="sm"/>
            <a:tailEnd type="none" w="sm" len="sm"/>
          </a:ln>
          <a:effectLst/>
        </p:spPr>
        <p:txBody>
          <a:bodyPr wrap="none">
            <a:spAutoFit/>
          </a:bodyPr>
          <a:lstStyle/>
          <a:p>
            <a:pPr>
              <a:defRPr/>
            </a:pPr>
            <a:r>
              <a:rPr lang="zh-CN" altLang="zh-CN" sz="2000">
                <a:effectLst>
                  <a:outerShdw blurRad="38100" dist="38100" dir="2700000" algn="tl">
                    <a:srgbClr val="C0C0C0"/>
                  </a:outerShdw>
                </a:effectLst>
              </a:rPr>
              <a:t>y(k)</a:t>
            </a:r>
            <a:endParaRPr lang="en-US" altLang="zh-CN" sz="2000">
              <a:effectLst>
                <a:outerShdw blurRad="38100" dist="38100" dir="2700000" algn="tl">
                  <a:srgbClr val="C0C0C0"/>
                </a:outerShdw>
              </a:effectLst>
            </a:endParaRPr>
          </a:p>
        </p:txBody>
      </p:sp>
      <p:graphicFrame>
        <p:nvGraphicFramePr>
          <p:cNvPr id="75778" name="Object 21"/>
          <p:cNvGraphicFramePr>
            <a:graphicFrameLocks noChangeAspect="1"/>
          </p:cNvGraphicFramePr>
          <p:nvPr/>
        </p:nvGraphicFramePr>
        <p:xfrm>
          <a:off x="5859463" y="3114675"/>
          <a:ext cx="585787" cy="374650"/>
        </p:xfrm>
        <a:graphic>
          <a:graphicData uri="http://schemas.openxmlformats.org/presentationml/2006/ole">
            <mc:AlternateContent xmlns:mc="http://schemas.openxmlformats.org/markup-compatibility/2006">
              <mc:Choice xmlns:v="urn:schemas-microsoft-com:vml" Requires="v">
                <p:oleObj spid="_x0000_s75796" name="公式" r:id="rId4" imgW="233640" imgH="146160" progId="Equation.3">
                  <p:embed/>
                </p:oleObj>
              </mc:Choice>
              <mc:Fallback>
                <p:oleObj name="公式" r:id="rId4" imgW="233640" imgH="14616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9463" y="3114675"/>
                        <a:ext cx="585787"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2" name="Line 22"/>
          <p:cNvSpPr>
            <a:spLocks noChangeShapeType="1"/>
          </p:cNvSpPr>
          <p:nvPr/>
        </p:nvSpPr>
        <p:spPr bwMode="auto">
          <a:xfrm>
            <a:off x="3954463" y="2505075"/>
            <a:ext cx="7620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63" name="Rectangle 23"/>
          <p:cNvSpPr>
            <a:spLocks noChangeArrowheads="1"/>
          </p:cNvSpPr>
          <p:nvPr/>
        </p:nvSpPr>
        <p:spPr bwMode="auto">
          <a:xfrm>
            <a:off x="4716463" y="2276475"/>
            <a:ext cx="838200"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2000" i="1">
                <a:effectLst>
                  <a:outerShdw blurRad="38100" dist="38100" dir="2700000" algn="tl">
                    <a:srgbClr val="FFFFFF"/>
                  </a:outerShdw>
                </a:effectLst>
              </a:rPr>
              <a:t>C</a:t>
            </a:r>
            <a:endParaRPr lang="en-US" altLang="zh-CN" sz="2000">
              <a:effectLst>
                <a:outerShdw blurRad="38100" dist="38100" dir="2700000" algn="tl">
                  <a:srgbClr val="FFFFFF"/>
                </a:outerShdw>
              </a:effectLst>
            </a:endParaRPr>
          </a:p>
        </p:txBody>
      </p:sp>
      <p:sp>
        <p:nvSpPr>
          <p:cNvPr id="87064" name="Text Box 24"/>
          <p:cNvSpPr txBox="1">
            <a:spLocks noChangeArrowheads="1"/>
          </p:cNvSpPr>
          <p:nvPr/>
        </p:nvSpPr>
        <p:spPr bwMode="auto">
          <a:xfrm>
            <a:off x="4106863" y="2047875"/>
            <a:ext cx="606425" cy="396875"/>
          </a:xfrm>
          <a:prstGeom prst="rect">
            <a:avLst/>
          </a:prstGeom>
          <a:noFill/>
          <a:ln w="12700" cap="sq">
            <a:noFill/>
            <a:miter lim="800000"/>
            <a:headEnd type="none" w="sm" len="sm"/>
            <a:tailEnd type="none" w="sm" len="sm"/>
          </a:ln>
          <a:effectLst/>
        </p:spPr>
        <p:txBody>
          <a:bodyPr wrap="none">
            <a:spAutoFit/>
          </a:bodyPr>
          <a:lstStyle/>
          <a:p>
            <a:pPr>
              <a:defRPr/>
            </a:pPr>
            <a:r>
              <a:rPr lang="zh-CN" altLang="zh-CN" sz="2000" i="1">
                <a:effectLst>
                  <a:outerShdw blurRad="38100" dist="38100" dir="2700000" algn="tl">
                    <a:srgbClr val="C0C0C0"/>
                  </a:outerShdw>
                </a:effectLst>
              </a:rPr>
              <a:t>x(k)</a:t>
            </a:r>
            <a:endParaRPr lang="en-US" altLang="zh-CN" sz="2000">
              <a:effectLst>
                <a:outerShdw blurRad="38100" dist="38100" dir="2700000" algn="tl">
                  <a:srgbClr val="C0C0C0"/>
                </a:outerShdw>
              </a:effectLst>
            </a:endParaRPr>
          </a:p>
        </p:txBody>
      </p:sp>
      <p:sp>
        <p:nvSpPr>
          <p:cNvPr id="87065" name="Text Box 25"/>
          <p:cNvSpPr txBox="1">
            <a:spLocks noChangeArrowheads="1"/>
          </p:cNvSpPr>
          <p:nvPr/>
        </p:nvSpPr>
        <p:spPr bwMode="auto">
          <a:xfrm>
            <a:off x="3649663" y="4714875"/>
            <a:ext cx="329882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图 </a:t>
            </a:r>
            <a:r>
              <a:rPr lang="en-US" altLang="zh-CN" sz="2000">
                <a:effectLst>
                  <a:outerShdw blurRad="38100" dist="38100" dir="2700000" algn="tl">
                    <a:srgbClr val="C0C0C0"/>
                  </a:outerShdw>
                </a:effectLst>
              </a:rPr>
              <a:t>6.8 </a:t>
            </a:r>
            <a:r>
              <a:rPr lang="zh-CN" altLang="en-US" sz="2000">
                <a:effectLst>
                  <a:outerShdw blurRad="38100" dist="38100" dir="2700000" algn="tl">
                    <a:srgbClr val="C0C0C0"/>
                  </a:outerShdw>
                </a:effectLst>
              </a:rPr>
              <a:t>预报观测器</a:t>
            </a:r>
          </a:p>
        </p:txBody>
      </p:sp>
      <p:sp>
        <p:nvSpPr>
          <p:cNvPr id="87066" name="Rectangle 26"/>
          <p:cNvSpPr>
            <a:spLocks noChangeArrowheads="1"/>
          </p:cNvSpPr>
          <p:nvPr/>
        </p:nvSpPr>
        <p:spPr bwMode="auto">
          <a:xfrm>
            <a:off x="3040063" y="2276475"/>
            <a:ext cx="990600"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zh-CN" altLang="en-US" sz="2000">
                <a:effectLst>
                  <a:outerShdw blurRad="38100" dist="38100" dir="2700000" algn="tl">
                    <a:srgbClr val="FFFFFF"/>
                  </a:outerShdw>
                </a:effectLst>
              </a:rPr>
              <a:t>对象</a:t>
            </a:r>
            <a:r>
              <a:rPr lang="en-US" altLang="zh-CN" sz="2000">
                <a:effectLst>
                  <a:outerShdw blurRad="38100" dist="38100" dir="2700000" algn="tl">
                    <a:srgbClr val="FFFFFF"/>
                  </a:outerShdw>
                </a:effectLst>
              </a:rPr>
              <a:t>F,G</a:t>
            </a:r>
          </a:p>
        </p:txBody>
      </p:sp>
      <p:sp>
        <p:nvSpPr>
          <p:cNvPr id="87067" name="Line 27"/>
          <p:cNvSpPr>
            <a:spLocks noChangeShapeType="1"/>
          </p:cNvSpPr>
          <p:nvPr/>
        </p:nvSpPr>
        <p:spPr bwMode="auto">
          <a:xfrm>
            <a:off x="4106863" y="3495675"/>
            <a:ext cx="6858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68" name="Rectangle 28"/>
          <p:cNvSpPr>
            <a:spLocks noChangeArrowheads="1"/>
          </p:cNvSpPr>
          <p:nvPr/>
        </p:nvSpPr>
        <p:spPr bwMode="auto">
          <a:xfrm>
            <a:off x="4792663" y="3267075"/>
            <a:ext cx="838200"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2000" i="1">
                <a:effectLst>
                  <a:outerShdw blurRad="38100" dist="38100" dir="2700000" algn="tl">
                    <a:srgbClr val="FFFFFF"/>
                  </a:outerShdw>
                </a:effectLst>
              </a:rPr>
              <a:t>C</a:t>
            </a:r>
            <a:endParaRPr lang="en-US" altLang="zh-CN" sz="2000">
              <a:effectLst>
                <a:outerShdw blurRad="38100" dist="38100" dir="2700000" algn="tl">
                  <a:srgbClr val="FFFFFF"/>
                </a:outerShdw>
              </a:effectLst>
            </a:endParaRPr>
          </a:p>
        </p:txBody>
      </p:sp>
      <p:graphicFrame>
        <p:nvGraphicFramePr>
          <p:cNvPr id="75779" name="Object 29"/>
          <p:cNvGraphicFramePr>
            <a:graphicFrameLocks noChangeAspect="1"/>
          </p:cNvGraphicFramePr>
          <p:nvPr/>
        </p:nvGraphicFramePr>
        <p:xfrm>
          <a:off x="4183063" y="3190875"/>
          <a:ext cx="509587" cy="325438"/>
        </p:xfrm>
        <a:graphic>
          <a:graphicData uri="http://schemas.openxmlformats.org/presentationml/2006/ole">
            <mc:AlternateContent xmlns:mc="http://schemas.openxmlformats.org/markup-compatibility/2006">
              <mc:Choice xmlns:v="urn:schemas-microsoft-com:vml" Requires="v">
                <p:oleObj spid="_x0000_s75797" name="公式" r:id="rId6" imgW="233640" imgH="146160" progId="Equation.3">
                  <p:embed/>
                </p:oleObj>
              </mc:Choice>
              <mc:Fallback>
                <p:oleObj name="公式" r:id="rId6" imgW="233640" imgH="14616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3063" y="3190875"/>
                        <a:ext cx="509587"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70" name="Line 30"/>
          <p:cNvSpPr>
            <a:spLocks noChangeShapeType="1"/>
          </p:cNvSpPr>
          <p:nvPr/>
        </p:nvSpPr>
        <p:spPr bwMode="auto">
          <a:xfrm>
            <a:off x="2430463" y="3571875"/>
            <a:ext cx="609600" cy="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71" name="Rectangle 31"/>
          <p:cNvSpPr>
            <a:spLocks noChangeArrowheads="1"/>
          </p:cNvSpPr>
          <p:nvPr/>
        </p:nvSpPr>
        <p:spPr bwMode="auto">
          <a:xfrm>
            <a:off x="4106863" y="4105275"/>
            <a:ext cx="533400" cy="3810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2000">
                <a:effectLst>
                  <a:outerShdw blurRad="38100" dist="38100" dir="2700000" algn="tl">
                    <a:srgbClr val="FFFFFF"/>
                  </a:outerShdw>
                </a:effectLst>
              </a:rPr>
              <a:t>K</a:t>
            </a:r>
          </a:p>
        </p:txBody>
      </p:sp>
      <p:sp>
        <p:nvSpPr>
          <p:cNvPr id="87072" name="Line 32"/>
          <p:cNvSpPr>
            <a:spLocks noChangeShapeType="1"/>
          </p:cNvSpPr>
          <p:nvPr/>
        </p:nvSpPr>
        <p:spPr bwMode="auto">
          <a:xfrm>
            <a:off x="2430463" y="3571875"/>
            <a:ext cx="0" cy="762000"/>
          </a:xfrm>
          <a:prstGeom prst="line">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73" name="Line 33"/>
          <p:cNvSpPr>
            <a:spLocks noChangeShapeType="1"/>
          </p:cNvSpPr>
          <p:nvPr/>
        </p:nvSpPr>
        <p:spPr bwMode="auto">
          <a:xfrm>
            <a:off x="2430463" y="4333875"/>
            <a:ext cx="1676400" cy="0"/>
          </a:xfrm>
          <a:prstGeom prst="line">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74" name="Oval 34"/>
          <p:cNvSpPr>
            <a:spLocks noChangeArrowheads="1"/>
          </p:cNvSpPr>
          <p:nvPr/>
        </p:nvSpPr>
        <p:spPr bwMode="auto">
          <a:xfrm>
            <a:off x="6638925" y="3395663"/>
            <a:ext cx="228600" cy="2286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75" name="Line 35"/>
          <p:cNvSpPr>
            <a:spLocks noChangeShapeType="1"/>
          </p:cNvSpPr>
          <p:nvPr/>
        </p:nvSpPr>
        <p:spPr bwMode="auto">
          <a:xfrm flipH="1">
            <a:off x="6697663" y="3419475"/>
            <a:ext cx="117475" cy="169863"/>
          </a:xfrm>
          <a:prstGeom prst="line">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76" name="Line 36"/>
          <p:cNvSpPr>
            <a:spLocks noChangeShapeType="1"/>
          </p:cNvSpPr>
          <p:nvPr/>
        </p:nvSpPr>
        <p:spPr bwMode="auto">
          <a:xfrm>
            <a:off x="6648450" y="3451225"/>
            <a:ext cx="179388" cy="119063"/>
          </a:xfrm>
          <a:prstGeom prst="line">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77" name="Line 37"/>
          <p:cNvSpPr>
            <a:spLocks noChangeShapeType="1"/>
          </p:cNvSpPr>
          <p:nvPr/>
        </p:nvSpPr>
        <p:spPr bwMode="auto">
          <a:xfrm>
            <a:off x="6737350" y="2505075"/>
            <a:ext cx="0" cy="91440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78" name="Line 38"/>
          <p:cNvSpPr>
            <a:spLocks noChangeShapeType="1"/>
          </p:cNvSpPr>
          <p:nvPr/>
        </p:nvSpPr>
        <p:spPr bwMode="auto">
          <a:xfrm>
            <a:off x="4651375" y="4310063"/>
            <a:ext cx="2117725" cy="0"/>
          </a:xfrm>
          <a:prstGeom prst="line">
            <a:avLst/>
          </a:prstGeom>
          <a:noFill/>
          <a:ln w="12700" cap="sq">
            <a:solidFill>
              <a:schemeClr val="tx1"/>
            </a:solidFill>
            <a:round/>
            <a:headEnd type="arrow" w="med" len="med"/>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79" name="Line 39"/>
          <p:cNvSpPr>
            <a:spLocks noChangeShapeType="1"/>
          </p:cNvSpPr>
          <p:nvPr/>
        </p:nvSpPr>
        <p:spPr bwMode="auto">
          <a:xfrm flipV="1">
            <a:off x="6750050" y="3606800"/>
            <a:ext cx="0" cy="703263"/>
          </a:xfrm>
          <a:prstGeom prst="line">
            <a:avLst/>
          </a:prstGeom>
          <a:noFill/>
          <a:ln w="12700" cap="sq">
            <a:solidFill>
              <a:schemeClr val="tx1"/>
            </a:solid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7080" name="Text Box 40"/>
          <p:cNvSpPr txBox="1">
            <a:spLocks noChangeArrowheads="1"/>
          </p:cNvSpPr>
          <p:nvPr/>
        </p:nvSpPr>
        <p:spPr bwMode="auto">
          <a:xfrm>
            <a:off x="6757988" y="3052763"/>
            <a:ext cx="328612" cy="396875"/>
          </a:xfrm>
          <a:prstGeom prst="rect">
            <a:avLst/>
          </a:prstGeom>
          <a:noFill/>
          <a:ln w="12700" cap="sq">
            <a:noFill/>
            <a:miter lim="800000"/>
            <a:headEnd type="none" w="sm" len="sm"/>
            <a:tailEnd type="none" w="sm" len="sm"/>
          </a:ln>
          <a:effectLst/>
        </p:spPr>
        <p:txBody>
          <a:bodyPr wrap="none">
            <a:spAutoFit/>
          </a:bodyPr>
          <a:lstStyle/>
          <a:p>
            <a:pPr>
              <a:defRPr/>
            </a:pPr>
            <a:r>
              <a:rPr lang="en-US" altLang="zh-CN" sz="2000">
                <a:effectLst>
                  <a:outerShdw blurRad="38100" dist="38100" dir="2700000" algn="tl">
                    <a:srgbClr val="C0C0C0"/>
                  </a:outerShdw>
                </a:effectLst>
              </a:rPr>
              <a:t>+</a:t>
            </a:r>
          </a:p>
        </p:txBody>
      </p:sp>
      <p:sp>
        <p:nvSpPr>
          <p:cNvPr id="87081" name="Text Box 41"/>
          <p:cNvSpPr txBox="1">
            <a:spLocks noChangeArrowheads="1"/>
          </p:cNvSpPr>
          <p:nvPr/>
        </p:nvSpPr>
        <p:spPr bwMode="auto">
          <a:xfrm>
            <a:off x="6316663" y="3319463"/>
            <a:ext cx="311150" cy="396875"/>
          </a:xfrm>
          <a:prstGeom prst="rect">
            <a:avLst/>
          </a:prstGeom>
          <a:noFill/>
          <a:ln w="12700" cap="sq">
            <a:noFill/>
            <a:miter lim="800000"/>
            <a:headEnd type="none" w="sm" len="sm"/>
            <a:tailEnd type="none" w="sm" len="sm"/>
          </a:ln>
          <a:effectLst/>
        </p:spPr>
        <p:txBody>
          <a:bodyPr wrap="none">
            <a:spAutoFit/>
          </a:bodyPr>
          <a:lstStyle/>
          <a:p>
            <a:pPr>
              <a:defRPr/>
            </a:pPr>
            <a:r>
              <a:rPr lang="en-US" altLang="zh-CN" sz="2000">
                <a:effectLst>
                  <a:outerShdw blurRad="38100" dist="38100" dir="2700000" algn="tl">
                    <a:srgbClr val="C0C0C0"/>
                  </a:outerShdw>
                </a:effectLst>
              </a:rPr>
              <a:t>_</a:t>
            </a:r>
          </a:p>
        </p:txBody>
      </p:sp>
      <p:sp>
        <p:nvSpPr>
          <p:cNvPr id="87082" name="Text Box 42"/>
          <p:cNvSpPr txBox="1">
            <a:spLocks noChangeArrowheads="1"/>
          </p:cNvSpPr>
          <p:nvPr/>
        </p:nvSpPr>
        <p:spPr bwMode="auto">
          <a:xfrm>
            <a:off x="827088" y="549275"/>
            <a:ext cx="3462337" cy="457200"/>
          </a:xfrm>
          <a:prstGeom prst="rect">
            <a:avLst/>
          </a:prstGeom>
          <a:noFill/>
          <a:ln w="12700" cap="sq">
            <a:noFill/>
            <a:miter lim="800000"/>
            <a:headEnd type="none" w="sm" len="sm"/>
            <a:tailEnd type="none" w="sm" len="sm"/>
          </a:ln>
          <a:effectLst/>
        </p:spPr>
        <p:txBody>
          <a:bodyPr>
            <a:spAutoFit/>
          </a:bodyPr>
          <a:lstStyle/>
          <a:p>
            <a:pPr>
              <a:defRPr/>
            </a:pPr>
            <a:r>
              <a:rPr lang="en-US" altLang="zh-CN">
                <a:solidFill>
                  <a:srgbClr val="FF0000"/>
                </a:solidFill>
                <a:effectLst>
                  <a:outerShdw blurRad="38100" dist="38100" dir="2700000" algn="tl">
                    <a:srgbClr val="C0C0C0"/>
                  </a:outerShdw>
                </a:effectLst>
              </a:rPr>
              <a:t>2</a:t>
            </a:r>
            <a:r>
              <a:rPr lang="zh-CN" altLang="zh-CN">
                <a:solidFill>
                  <a:srgbClr val="FF0000"/>
                </a:solidFill>
                <a:effectLst>
                  <a:outerShdw blurRad="38100" dist="38100" dir="2700000" algn="tl">
                    <a:srgbClr val="C0C0C0"/>
                  </a:outerShdw>
                </a:effectLst>
              </a:rPr>
              <a:t>、预报观测器</a:t>
            </a:r>
            <a:endParaRPr lang="zh-CN" altLang="en-US">
              <a:solidFill>
                <a:srgbClr val="FF0000"/>
              </a:solidFill>
              <a:effectLst>
                <a:outerShdw blurRad="38100" dist="38100" dir="2700000" algn="tl">
                  <a:srgbClr val="C0C0C0"/>
                </a:outerShdw>
              </a:effectLst>
            </a:endParaRPr>
          </a:p>
        </p:txBody>
      </p:sp>
    </p:spTree>
  </p:cSld>
  <p:clrMapOvr>
    <a:masterClrMapping/>
  </p:clrMapOvr>
  <p:transition>
    <p:push dir="d"/>
  </p:transition>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9829" name="Text Box 21"/>
          <p:cNvSpPr txBox="1">
            <a:spLocks noChangeArrowheads="1"/>
          </p:cNvSpPr>
          <p:nvPr/>
        </p:nvSpPr>
        <p:spPr bwMode="auto">
          <a:xfrm>
            <a:off x="900113" y="1844675"/>
            <a:ext cx="4854575" cy="457200"/>
          </a:xfrm>
          <a:prstGeom prst="rect">
            <a:avLst/>
          </a:prstGeom>
          <a:noFill/>
          <a:ln w="12700" cap="sq">
            <a:noFill/>
            <a:miter lim="800000"/>
            <a:headEnd type="none" w="sm" len="sm"/>
            <a:tailEnd type="none" w="sm" len="sm"/>
          </a:ln>
          <a:effectLst/>
        </p:spPr>
        <p:txBody>
          <a:bodyPr wrap="none">
            <a:spAutoFit/>
          </a:bodyPr>
          <a:lstStyle/>
          <a:p>
            <a:pPr>
              <a:defRPr/>
            </a:pPr>
            <a:r>
              <a:rPr lang="zh-CN" altLang="en-US">
                <a:effectLst>
                  <a:outerShdw blurRad="38100" dist="38100" dir="2700000" algn="tl">
                    <a:srgbClr val="C0C0C0"/>
                  </a:outerShdw>
                </a:effectLst>
              </a:rPr>
              <a:t>由图</a:t>
            </a:r>
            <a:r>
              <a:rPr lang="en-US" altLang="zh-CN">
                <a:effectLst>
                  <a:outerShdw blurRad="38100" dist="38100" dir="2700000" algn="tl">
                    <a:srgbClr val="C0C0C0"/>
                  </a:outerShdw>
                </a:effectLst>
              </a:rPr>
              <a:t>6.8</a:t>
            </a:r>
            <a:r>
              <a:rPr lang="zh-CN" altLang="en-US">
                <a:effectLst>
                  <a:outerShdw blurRad="38100" dist="38100" dir="2700000" algn="tl">
                    <a:srgbClr val="C0C0C0"/>
                  </a:outerShdw>
                </a:effectLst>
              </a:rPr>
              <a:t>，可以写出观测器方程为：</a:t>
            </a:r>
          </a:p>
        </p:txBody>
      </p:sp>
      <p:graphicFrame>
        <p:nvGraphicFramePr>
          <p:cNvPr id="76802" name="Object 22"/>
          <p:cNvGraphicFramePr>
            <a:graphicFrameLocks noChangeAspect="1"/>
          </p:cNvGraphicFramePr>
          <p:nvPr/>
        </p:nvGraphicFramePr>
        <p:xfrm>
          <a:off x="1187450" y="2468563"/>
          <a:ext cx="6048375" cy="463550"/>
        </p:xfrm>
        <a:graphic>
          <a:graphicData uri="http://schemas.openxmlformats.org/presentationml/2006/ole">
            <mc:AlternateContent xmlns:mc="http://schemas.openxmlformats.org/markup-compatibility/2006">
              <mc:Choice xmlns:v="urn:schemas-microsoft-com:vml" Requires="v">
                <p:oleObj spid="_x0000_s76820" name="公式" r:id="rId4" imgW="48348720" imgH="3736800" progId="Equation.3">
                  <p:embed/>
                </p:oleObj>
              </mc:Choice>
              <mc:Fallback>
                <p:oleObj name="公式" r:id="rId4" imgW="48348720" imgH="3736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468563"/>
                        <a:ext cx="604837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31" name="Text Box 23"/>
          <p:cNvSpPr txBox="1">
            <a:spLocks noChangeArrowheads="1"/>
          </p:cNvSpPr>
          <p:nvPr/>
        </p:nvSpPr>
        <p:spPr bwMode="auto">
          <a:xfrm>
            <a:off x="7308850" y="2541588"/>
            <a:ext cx="129540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5</a:t>
            </a:r>
            <a:r>
              <a:rPr lang="zh-CN" altLang="en-US" sz="2000">
                <a:effectLst>
                  <a:outerShdw blurRad="38100" dist="38100" dir="2700000" algn="tl">
                    <a:srgbClr val="C0C0C0"/>
                  </a:outerShdw>
                </a:effectLst>
              </a:rPr>
              <a:t>）</a:t>
            </a:r>
          </a:p>
        </p:txBody>
      </p:sp>
      <p:sp>
        <p:nvSpPr>
          <p:cNvPr id="119832" name="Text Box 24"/>
          <p:cNvSpPr txBox="1">
            <a:spLocks noChangeArrowheads="1"/>
          </p:cNvSpPr>
          <p:nvPr/>
        </p:nvSpPr>
        <p:spPr bwMode="auto">
          <a:xfrm>
            <a:off x="823913" y="3074988"/>
            <a:ext cx="7734300" cy="1735137"/>
          </a:xfrm>
          <a:prstGeom prst="rect">
            <a:avLst/>
          </a:prstGeom>
          <a:noFill/>
          <a:ln w="12700" cap="sq">
            <a:noFill/>
            <a:miter lim="800000"/>
            <a:headEnd type="none" w="sm" len="sm"/>
            <a:tailEnd type="none" w="sm" len="sm"/>
          </a:ln>
          <a:effectLst/>
        </p:spPr>
        <p:txBody>
          <a:bodyPr>
            <a:spAutoFit/>
          </a:bodyPr>
          <a:lstStyle/>
          <a:p>
            <a:pPr>
              <a:lnSpc>
                <a:spcPct val="150000"/>
              </a:lnSpc>
              <a:defRPr/>
            </a:pPr>
            <a:r>
              <a:rPr lang="zh-CN" altLang="en-US">
                <a:effectLst>
                  <a:outerShdw blurRad="38100" dist="38100" dir="2700000" algn="tl">
                    <a:srgbClr val="C0C0C0"/>
                  </a:outerShdw>
                </a:effectLst>
              </a:rPr>
              <a:t>上式中，（</a:t>
            </a:r>
            <a:r>
              <a:rPr lang="en-US" altLang="zh-CN">
                <a:effectLst>
                  <a:outerShdw blurRad="38100" dist="38100" dir="2700000" algn="tl">
                    <a:srgbClr val="C0C0C0"/>
                  </a:outerShdw>
                </a:effectLst>
              </a:rPr>
              <a:t>k+1</a:t>
            </a:r>
            <a:r>
              <a:rPr lang="zh-CN" altLang="en-US">
                <a:effectLst>
                  <a:outerShdw blurRad="38100" dist="38100" dir="2700000" algn="tl">
                    <a:srgbClr val="C0C0C0"/>
                  </a:outerShdw>
                </a:effectLst>
              </a:rPr>
              <a:t>）时刻的状态重构                 只利用到了</a:t>
            </a:r>
            <a:r>
              <a:rPr lang="zh-CN" altLang="zh-CN">
                <a:effectLst>
                  <a:outerShdw blurRad="38100" dist="38100" dir="2700000" algn="tl">
                    <a:srgbClr val="C0C0C0"/>
                  </a:outerShdw>
                </a:effectLst>
              </a:rPr>
              <a:t>kT时刻的量测量y(k)，因此称为“预报观测器”，其中K称为观测器增益矩阵。</a:t>
            </a:r>
          </a:p>
        </p:txBody>
      </p:sp>
      <p:graphicFrame>
        <p:nvGraphicFramePr>
          <p:cNvPr id="76803" name="Object 25"/>
          <p:cNvGraphicFramePr>
            <a:graphicFrameLocks noChangeAspect="1"/>
          </p:cNvGraphicFramePr>
          <p:nvPr/>
        </p:nvGraphicFramePr>
        <p:xfrm>
          <a:off x="5580063" y="3260725"/>
          <a:ext cx="1008062" cy="412750"/>
        </p:xfrm>
        <a:graphic>
          <a:graphicData uri="http://schemas.openxmlformats.org/presentationml/2006/ole">
            <mc:AlternateContent xmlns:mc="http://schemas.openxmlformats.org/markup-compatibility/2006">
              <mc:Choice xmlns:v="urn:schemas-microsoft-com:vml" Requires="v">
                <p:oleObj spid="_x0000_s76821" name="公式" r:id="rId6" imgW="9103320" imgH="3736800" progId="Equation.3">
                  <p:embed/>
                </p:oleObj>
              </mc:Choice>
              <mc:Fallback>
                <p:oleObj name="公式" r:id="rId6" imgW="9103320" imgH="3736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063" y="3260725"/>
                        <a:ext cx="1008062"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d"/>
  </p:transition>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88110" name="Text Box 46"/>
          <p:cNvSpPr txBox="1">
            <a:spLocks noChangeArrowheads="1"/>
          </p:cNvSpPr>
          <p:nvPr/>
        </p:nvSpPr>
        <p:spPr bwMode="auto">
          <a:xfrm>
            <a:off x="755650" y="1341438"/>
            <a:ext cx="6721475" cy="7016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控制对象状态方程（</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）式与（</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）式相减，得到状态重构误差方程为：</a:t>
            </a:r>
          </a:p>
        </p:txBody>
      </p:sp>
      <p:graphicFrame>
        <p:nvGraphicFramePr>
          <p:cNvPr id="77826" name="Object 47"/>
          <p:cNvGraphicFramePr>
            <a:graphicFrameLocks noChangeAspect="1"/>
          </p:cNvGraphicFramePr>
          <p:nvPr/>
        </p:nvGraphicFramePr>
        <p:xfrm>
          <a:off x="971550" y="2133600"/>
          <a:ext cx="6711950" cy="1554163"/>
        </p:xfrm>
        <a:graphic>
          <a:graphicData uri="http://schemas.openxmlformats.org/presentationml/2006/ole">
            <mc:AlternateContent xmlns:mc="http://schemas.openxmlformats.org/markup-compatibility/2006">
              <mc:Choice xmlns:v="urn:schemas-microsoft-com:vml" Requires="v">
                <p:oleObj spid="_x0000_s77835" name="公式" r:id="rId4" imgW="70541280" imgH="16372800" progId="Equation.3">
                  <p:embed/>
                </p:oleObj>
              </mc:Choice>
              <mc:Fallback>
                <p:oleObj name="公式" r:id="rId4" imgW="70541280" imgH="163728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133600"/>
                        <a:ext cx="6711950" cy="155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112" name="Text Box 48"/>
          <p:cNvSpPr txBox="1">
            <a:spLocks noChangeArrowheads="1"/>
          </p:cNvSpPr>
          <p:nvPr/>
        </p:nvSpPr>
        <p:spPr bwMode="auto">
          <a:xfrm>
            <a:off x="7235825" y="3141663"/>
            <a:ext cx="1144588"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6</a:t>
            </a:r>
            <a:r>
              <a:rPr lang="zh-CN" altLang="en-US" sz="2000">
                <a:effectLst>
                  <a:outerShdw blurRad="38100" dist="38100" dir="2700000" algn="tl">
                    <a:srgbClr val="C0C0C0"/>
                  </a:outerShdw>
                </a:effectLst>
              </a:rPr>
              <a:t>）</a:t>
            </a:r>
          </a:p>
        </p:txBody>
      </p:sp>
      <p:sp>
        <p:nvSpPr>
          <p:cNvPr id="88113" name="Text Box 49"/>
          <p:cNvSpPr txBox="1">
            <a:spLocks noChangeArrowheads="1"/>
          </p:cNvSpPr>
          <p:nvPr/>
        </p:nvSpPr>
        <p:spPr bwMode="auto">
          <a:xfrm>
            <a:off x="627063" y="3630613"/>
            <a:ext cx="1422400"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CC3300"/>
                </a:solidFill>
                <a:effectLst>
                  <a:outerShdw blurRad="38100" dist="38100" dir="2700000" algn="tl">
                    <a:srgbClr val="C0C0C0"/>
                  </a:outerShdw>
                </a:effectLst>
              </a:rPr>
              <a:t>分析：</a:t>
            </a:r>
          </a:p>
        </p:txBody>
      </p:sp>
      <p:sp>
        <p:nvSpPr>
          <p:cNvPr id="88114" name="Text Box 50"/>
          <p:cNvSpPr txBox="1">
            <a:spLocks noChangeArrowheads="1"/>
          </p:cNvSpPr>
          <p:nvPr/>
        </p:nvSpPr>
        <p:spPr bwMode="auto">
          <a:xfrm>
            <a:off x="457200" y="4156075"/>
            <a:ext cx="790575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）状态重构误差的动态特性取决于系数矩阵</a:t>
            </a:r>
            <a:r>
              <a:rPr lang="zh-CN" altLang="zh-CN" sz="2000" i="1">
                <a:effectLst>
                  <a:outerShdw blurRad="38100" dist="38100" dir="2700000" algn="tl">
                    <a:srgbClr val="C0C0C0"/>
                  </a:outerShdw>
                </a:effectLst>
              </a:rPr>
              <a:t>F-KC</a:t>
            </a:r>
            <a:r>
              <a:rPr lang="zh-CN" altLang="zh-CN" sz="2000">
                <a:effectLst>
                  <a:outerShdw blurRad="38100" dist="38100" dir="2700000" algn="tl">
                    <a:srgbClr val="C0C0C0"/>
                  </a:outerShdw>
                </a:effectLst>
              </a:rPr>
              <a:t>，而</a:t>
            </a:r>
            <a:r>
              <a:rPr lang="zh-CN" altLang="zh-CN" sz="2000" i="1">
                <a:effectLst>
                  <a:outerShdw blurRad="38100" dist="38100" dir="2700000" algn="tl">
                    <a:srgbClr val="C0C0C0"/>
                  </a:outerShdw>
                </a:effectLst>
              </a:rPr>
              <a:t>K</a:t>
            </a:r>
            <a:r>
              <a:rPr lang="zh-CN" altLang="zh-CN" sz="2000">
                <a:effectLst>
                  <a:outerShdw blurRad="38100" dist="38100" dir="2700000" algn="tl">
                    <a:srgbClr val="C0C0C0"/>
                  </a:outerShdw>
                </a:effectLst>
              </a:rPr>
              <a:t>可调；</a:t>
            </a:r>
          </a:p>
        </p:txBody>
      </p:sp>
      <p:sp>
        <p:nvSpPr>
          <p:cNvPr id="88115" name="Text Box 51"/>
          <p:cNvSpPr txBox="1">
            <a:spLocks noChangeArrowheads="1"/>
          </p:cNvSpPr>
          <p:nvPr/>
        </p:nvSpPr>
        <p:spPr bwMode="auto">
          <a:xfrm>
            <a:off x="485775" y="4602163"/>
            <a:ext cx="8170863"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a:t>
            </a:r>
            <a:r>
              <a:rPr lang="en-US" altLang="zh-CN" sz="2000" i="1">
                <a:effectLst>
                  <a:outerShdw blurRad="38100" dist="38100" dir="2700000" algn="tl">
                    <a:srgbClr val="C0C0C0"/>
                  </a:outerShdw>
                </a:effectLst>
              </a:rPr>
              <a:t>F</a:t>
            </a:r>
            <a:r>
              <a:rPr lang="zh-CN" altLang="en-US" sz="2000">
                <a:effectLst>
                  <a:outerShdw blurRad="38100" dist="38100" dir="2700000" algn="tl">
                    <a:srgbClr val="C0C0C0"/>
                  </a:outerShdw>
                </a:effectLst>
              </a:rPr>
              <a:t>具有不稳定的特征根时，可通过适当调整</a:t>
            </a:r>
            <a:r>
              <a:rPr lang="en-US" altLang="zh-CN" sz="2000" i="1">
                <a:effectLst>
                  <a:outerShdw blurRad="38100" dist="38100" dir="2700000" algn="tl">
                    <a:srgbClr val="C0C0C0"/>
                  </a:outerShdw>
                </a:effectLst>
              </a:rPr>
              <a:t>K</a:t>
            </a:r>
            <a:r>
              <a:rPr lang="zh-CN" altLang="en-US" sz="2000">
                <a:effectLst>
                  <a:outerShdw blurRad="38100" dist="38100" dir="2700000" algn="tl">
                    <a:srgbClr val="C0C0C0"/>
                  </a:outerShdw>
                </a:effectLst>
              </a:rPr>
              <a:t>使状态可以重构；</a:t>
            </a:r>
          </a:p>
        </p:txBody>
      </p:sp>
      <p:sp>
        <p:nvSpPr>
          <p:cNvPr id="88116" name="Text Box 52"/>
          <p:cNvSpPr txBox="1">
            <a:spLocks noChangeArrowheads="1"/>
          </p:cNvSpPr>
          <p:nvPr/>
        </p:nvSpPr>
        <p:spPr bwMode="auto">
          <a:xfrm>
            <a:off x="485775" y="5135563"/>
            <a:ext cx="7637463"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3</a:t>
            </a:r>
            <a:r>
              <a:rPr lang="zh-CN" altLang="en-US" sz="2000">
                <a:effectLst>
                  <a:outerShdw blurRad="38100" dist="38100" dir="2700000" algn="tl">
                    <a:srgbClr val="C0C0C0"/>
                  </a:outerShdw>
                </a:effectLst>
              </a:rPr>
              <a:t>）设计预报观测器的关键在于合理选取观测器的增益矩阵</a:t>
            </a:r>
            <a:r>
              <a:rPr lang="en-US" altLang="zh-CN" sz="2000" i="1">
                <a:effectLst>
                  <a:outerShdw blurRad="38100" dist="38100" dir="2700000" algn="tl">
                    <a:srgbClr val="C0C0C0"/>
                  </a:outerShdw>
                </a:effectLst>
              </a:rPr>
              <a:t>K</a:t>
            </a:r>
            <a:r>
              <a:rPr lang="zh-CN" altLang="en-US" sz="2000">
                <a:effectLst>
                  <a:outerShdw blurRad="38100" dist="38100" dir="2700000" algn="tl">
                    <a:srgbClr val="C0C0C0"/>
                  </a:outerShdw>
                </a:effectLst>
              </a:rPr>
              <a:t>。</a:t>
            </a:r>
          </a:p>
        </p:txBody>
      </p:sp>
    </p:spTree>
  </p:cSld>
  <p:clrMapOvr>
    <a:masterClrMapping/>
  </p:clrMapOvr>
  <p:transition>
    <p:push dir="d"/>
  </p:transition>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89159" name="Text Box 71"/>
          <p:cNvSpPr txBox="1">
            <a:spLocks noChangeArrowheads="1"/>
          </p:cNvSpPr>
          <p:nvPr/>
        </p:nvSpPr>
        <p:spPr bwMode="auto">
          <a:xfrm>
            <a:off x="827088" y="1268413"/>
            <a:ext cx="4483100"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66FF"/>
                </a:solidFill>
                <a:effectLst>
                  <a:outerShdw blurRad="38100" dist="38100" dir="2700000" algn="tl">
                    <a:srgbClr val="C0C0C0"/>
                  </a:outerShdw>
                </a:effectLst>
              </a:rPr>
              <a:t>求预报观测器的增益矩阵</a:t>
            </a:r>
            <a:r>
              <a:rPr lang="en-US" altLang="zh-CN" i="1">
                <a:solidFill>
                  <a:srgbClr val="0066FF"/>
                </a:solidFill>
                <a:effectLst>
                  <a:outerShdw blurRad="38100" dist="38100" dir="2700000" algn="tl">
                    <a:srgbClr val="C0C0C0"/>
                  </a:outerShdw>
                </a:effectLst>
              </a:rPr>
              <a:t>K</a:t>
            </a:r>
            <a:r>
              <a:rPr lang="zh-CN" altLang="en-US" i="1">
                <a:solidFill>
                  <a:srgbClr val="0066FF"/>
                </a:solidFill>
                <a:effectLst>
                  <a:outerShdw blurRad="38100" dist="38100" dir="2700000" algn="tl">
                    <a:srgbClr val="C0C0C0"/>
                  </a:outerShdw>
                </a:effectLst>
              </a:rPr>
              <a:t>：</a:t>
            </a:r>
            <a:endParaRPr lang="zh-CN" altLang="en-US">
              <a:solidFill>
                <a:srgbClr val="0066FF"/>
              </a:solidFill>
              <a:effectLst>
                <a:outerShdw blurRad="38100" dist="38100" dir="2700000" algn="tl">
                  <a:srgbClr val="C0C0C0"/>
                </a:outerShdw>
              </a:effectLst>
            </a:endParaRPr>
          </a:p>
        </p:txBody>
      </p:sp>
      <p:sp>
        <p:nvSpPr>
          <p:cNvPr id="89160" name="Text Box 72"/>
          <p:cNvSpPr txBox="1">
            <a:spLocks noChangeArrowheads="1"/>
          </p:cNvSpPr>
          <p:nvPr/>
        </p:nvSpPr>
        <p:spPr bwMode="auto">
          <a:xfrm>
            <a:off x="1284288" y="1868488"/>
            <a:ext cx="692308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状态重构误差的特征方程（观测器的特征方程）为：</a:t>
            </a:r>
          </a:p>
        </p:txBody>
      </p:sp>
      <p:graphicFrame>
        <p:nvGraphicFramePr>
          <p:cNvPr id="78850" name="Object 73"/>
          <p:cNvGraphicFramePr>
            <a:graphicFrameLocks noChangeAspect="1"/>
          </p:cNvGraphicFramePr>
          <p:nvPr/>
        </p:nvGraphicFramePr>
        <p:xfrm>
          <a:off x="2960688" y="2351088"/>
          <a:ext cx="1700212" cy="406400"/>
        </p:xfrm>
        <a:graphic>
          <a:graphicData uri="http://schemas.openxmlformats.org/presentationml/2006/ole">
            <mc:AlternateContent xmlns:mc="http://schemas.openxmlformats.org/markup-compatibility/2006">
              <mc:Choice xmlns:v="urn:schemas-microsoft-com:vml" Requires="v">
                <p:oleObj spid="_x0000_s78886" name="公式" r:id="rId4" imgW="19382040" imgH="4672800" progId="Equation.3">
                  <p:embed/>
                </p:oleObj>
              </mc:Choice>
              <mc:Fallback>
                <p:oleObj name="公式" r:id="rId4" imgW="19382040" imgH="467280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0688" y="2351088"/>
                        <a:ext cx="17002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62" name="Text Box 74"/>
          <p:cNvSpPr txBox="1">
            <a:spLocks noChangeArrowheads="1"/>
          </p:cNvSpPr>
          <p:nvPr/>
        </p:nvSpPr>
        <p:spPr bwMode="auto">
          <a:xfrm>
            <a:off x="6405563" y="2381250"/>
            <a:ext cx="135096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7</a:t>
            </a:r>
            <a:r>
              <a:rPr lang="zh-CN" altLang="en-US" sz="2000">
                <a:effectLst>
                  <a:outerShdw blurRad="38100" dist="38100" dir="2700000" algn="tl">
                    <a:srgbClr val="C0C0C0"/>
                  </a:outerShdw>
                </a:effectLst>
              </a:rPr>
              <a:t>）</a:t>
            </a:r>
          </a:p>
        </p:txBody>
      </p:sp>
      <p:sp>
        <p:nvSpPr>
          <p:cNvPr id="89163" name="Text Box 75"/>
          <p:cNvSpPr txBox="1">
            <a:spLocks noChangeArrowheads="1"/>
          </p:cNvSpPr>
          <p:nvPr/>
        </p:nvSpPr>
        <p:spPr bwMode="auto">
          <a:xfrm>
            <a:off x="979488" y="2782888"/>
            <a:ext cx="378936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其根分布决定观测器性能。</a:t>
            </a:r>
          </a:p>
        </p:txBody>
      </p:sp>
      <p:sp>
        <p:nvSpPr>
          <p:cNvPr id="89164" name="Text Box 76"/>
          <p:cNvSpPr txBox="1">
            <a:spLocks noChangeArrowheads="1"/>
          </p:cNvSpPr>
          <p:nvPr/>
        </p:nvSpPr>
        <p:spPr bwMode="auto">
          <a:xfrm>
            <a:off x="1436688" y="3241675"/>
            <a:ext cx="750728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给定观测器特征方程的根为                             ，则特征方程为：</a:t>
            </a:r>
          </a:p>
        </p:txBody>
      </p:sp>
      <p:graphicFrame>
        <p:nvGraphicFramePr>
          <p:cNvPr id="78851" name="Object 77"/>
          <p:cNvGraphicFramePr>
            <a:graphicFrameLocks noChangeAspect="1"/>
          </p:cNvGraphicFramePr>
          <p:nvPr/>
        </p:nvGraphicFramePr>
        <p:xfrm>
          <a:off x="4652963" y="3278188"/>
          <a:ext cx="1577975" cy="368300"/>
        </p:xfrm>
        <a:graphic>
          <a:graphicData uri="http://schemas.openxmlformats.org/presentationml/2006/ole">
            <mc:AlternateContent xmlns:mc="http://schemas.openxmlformats.org/markup-compatibility/2006">
              <mc:Choice xmlns:v="urn:schemas-microsoft-com:vml" Requires="v">
                <p:oleObj spid="_x0000_s78887" name="公式" r:id="rId6" imgW="17980200" imgH="4204800" progId="Equation.3">
                  <p:embed/>
                </p:oleObj>
              </mc:Choice>
              <mc:Fallback>
                <p:oleObj name="公式" r:id="rId6" imgW="17980200" imgH="4204800" progId="Equation.3">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2963" y="3278188"/>
                        <a:ext cx="157797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2" name="Object 78"/>
          <p:cNvGraphicFramePr>
            <a:graphicFrameLocks noChangeAspect="1"/>
          </p:cNvGraphicFramePr>
          <p:nvPr/>
        </p:nvGraphicFramePr>
        <p:xfrm>
          <a:off x="2138363" y="3760788"/>
          <a:ext cx="3381375" cy="773112"/>
        </p:xfrm>
        <a:graphic>
          <a:graphicData uri="http://schemas.openxmlformats.org/presentationml/2006/ole">
            <mc:AlternateContent xmlns:mc="http://schemas.openxmlformats.org/markup-compatibility/2006">
              <mc:Choice xmlns:v="urn:schemas-microsoft-com:vml" Requires="v">
                <p:oleObj spid="_x0000_s78888" name="公式" r:id="rId8" imgW="38537640" imgH="8884800" progId="Equation.3">
                  <p:embed/>
                </p:oleObj>
              </mc:Choice>
              <mc:Fallback>
                <p:oleObj name="公式" r:id="rId8" imgW="38537640" imgH="8884800" progId="Equation.3">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8363" y="3760788"/>
                        <a:ext cx="3381375" cy="773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67" name="Text Box 79"/>
          <p:cNvSpPr txBox="1">
            <a:spLocks noChangeArrowheads="1"/>
          </p:cNvSpPr>
          <p:nvPr/>
        </p:nvSpPr>
        <p:spPr bwMode="auto">
          <a:xfrm>
            <a:off x="6465888" y="4003675"/>
            <a:ext cx="129063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8</a:t>
            </a:r>
            <a:r>
              <a:rPr lang="zh-CN" altLang="en-US" sz="2000">
                <a:effectLst>
                  <a:outerShdw blurRad="38100" dist="38100" dir="2700000" algn="tl">
                    <a:srgbClr val="C0C0C0"/>
                  </a:outerShdw>
                </a:effectLst>
              </a:rPr>
              <a:t>）</a:t>
            </a:r>
          </a:p>
        </p:txBody>
      </p:sp>
      <p:sp>
        <p:nvSpPr>
          <p:cNvPr id="89168" name="Text Box 80"/>
          <p:cNvSpPr txBox="1">
            <a:spLocks noChangeArrowheads="1"/>
          </p:cNvSpPr>
          <p:nvPr/>
        </p:nvSpPr>
        <p:spPr bwMode="auto">
          <a:xfrm>
            <a:off x="1512888" y="4595813"/>
            <a:ext cx="1528762"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于是</a:t>
            </a:r>
          </a:p>
        </p:txBody>
      </p:sp>
      <p:graphicFrame>
        <p:nvGraphicFramePr>
          <p:cNvPr id="78853" name="Object 81"/>
          <p:cNvGraphicFramePr>
            <a:graphicFrameLocks noChangeAspect="1"/>
          </p:cNvGraphicFramePr>
          <p:nvPr/>
        </p:nvGraphicFramePr>
        <p:xfrm>
          <a:off x="2443163" y="4598988"/>
          <a:ext cx="2109787" cy="406400"/>
        </p:xfrm>
        <a:graphic>
          <a:graphicData uri="http://schemas.openxmlformats.org/presentationml/2006/ole">
            <mc:AlternateContent xmlns:mc="http://schemas.openxmlformats.org/markup-compatibility/2006">
              <mc:Choice xmlns:v="urn:schemas-microsoft-com:vml" Requires="v">
                <p:oleObj spid="_x0000_s78889" name="公式" r:id="rId10" imgW="24054120" imgH="4672800" progId="Equation.3">
                  <p:embed/>
                </p:oleObj>
              </mc:Choice>
              <mc:Fallback>
                <p:oleObj name="公式" r:id="rId10" imgW="24054120" imgH="4672800" progId="Equation.3">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3163" y="4598988"/>
                        <a:ext cx="21097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70" name="Text Box 82"/>
          <p:cNvSpPr txBox="1">
            <a:spLocks noChangeArrowheads="1"/>
          </p:cNvSpPr>
          <p:nvPr/>
        </p:nvSpPr>
        <p:spPr bwMode="auto">
          <a:xfrm>
            <a:off x="6481763" y="4575175"/>
            <a:ext cx="1203325"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9</a:t>
            </a:r>
            <a:r>
              <a:rPr lang="zh-CN" altLang="en-US" sz="2000">
                <a:effectLst>
                  <a:outerShdw blurRad="38100" dist="38100" dir="2700000" algn="tl">
                    <a:srgbClr val="C0C0C0"/>
                  </a:outerShdw>
                </a:effectLst>
              </a:rPr>
              <a:t>）</a:t>
            </a:r>
          </a:p>
        </p:txBody>
      </p:sp>
    </p:spTree>
  </p:cSld>
  <p:clrMapOvr>
    <a:masterClrMapping/>
  </p:clrMapOvr>
  <p:transition>
    <p:push dir="d"/>
  </p:transition>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0126" name="Text Box 14"/>
          <p:cNvSpPr txBox="1">
            <a:spLocks noChangeArrowheads="1"/>
          </p:cNvSpPr>
          <p:nvPr/>
        </p:nvSpPr>
        <p:spPr bwMode="auto">
          <a:xfrm>
            <a:off x="611188" y="1484313"/>
            <a:ext cx="7700962" cy="1187450"/>
          </a:xfrm>
          <a:prstGeom prst="rect">
            <a:avLst/>
          </a:prstGeom>
          <a:noFill/>
          <a:ln w="12700" cap="sq">
            <a:noFill/>
            <a:miter lim="800000"/>
            <a:headEnd type="none" w="sm" len="sm"/>
            <a:tailEnd type="none" w="sm" len="sm"/>
          </a:ln>
          <a:effectLst/>
        </p:spPr>
        <p:txBody>
          <a:bodyPr>
            <a:spAutoFit/>
          </a:bodyPr>
          <a:lstStyle/>
          <a:p>
            <a:pPr>
              <a:lnSpc>
                <a:spcPct val="150000"/>
              </a:lnSpc>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展开行列式，比较两边</a:t>
            </a:r>
            <a:r>
              <a:rPr lang="en-US" altLang="zh-CN">
                <a:effectLst>
                  <a:outerShdw blurRad="38100" dist="38100" dir="2700000" algn="tl">
                    <a:srgbClr val="C0C0C0"/>
                  </a:outerShdw>
                </a:effectLst>
              </a:rPr>
              <a:t>z</a:t>
            </a:r>
            <a:r>
              <a:rPr lang="zh-CN" altLang="en-US">
                <a:effectLst>
                  <a:outerShdw blurRad="38100" dist="38100" dir="2700000" algn="tl">
                    <a:srgbClr val="C0C0C0"/>
                  </a:outerShdw>
                </a:effectLst>
              </a:rPr>
              <a:t>的同次幂的系数，则一共可以得到</a:t>
            </a:r>
            <a:r>
              <a:rPr lang="zh-CN" altLang="zh-CN">
                <a:effectLst>
                  <a:outerShdw blurRad="38100" dist="38100" dir="2700000" algn="tl">
                    <a:srgbClr val="C0C0C0"/>
                  </a:outerShdw>
                </a:effectLst>
              </a:rPr>
              <a:t>n个代数方程：</a:t>
            </a:r>
          </a:p>
        </p:txBody>
      </p:sp>
      <p:sp>
        <p:nvSpPr>
          <p:cNvPr id="90127" name="Text Box 15"/>
          <p:cNvSpPr txBox="1">
            <a:spLocks noChangeArrowheads="1"/>
          </p:cNvSpPr>
          <p:nvPr/>
        </p:nvSpPr>
        <p:spPr bwMode="auto">
          <a:xfrm>
            <a:off x="1360488" y="2703513"/>
            <a:ext cx="6829425" cy="822325"/>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66FF"/>
                </a:solidFill>
                <a:effectLst>
                  <a:outerShdw blurRad="38100" dist="38100" dir="2700000" algn="tl">
                    <a:srgbClr val="C0C0C0"/>
                  </a:outerShdw>
                </a:effectLst>
              </a:rPr>
              <a:t>（</a:t>
            </a:r>
            <a:r>
              <a:rPr lang="en-US" altLang="zh-CN">
                <a:solidFill>
                  <a:srgbClr val="0066FF"/>
                </a:solidFill>
                <a:effectLst>
                  <a:outerShdw blurRad="38100" dist="38100" dir="2700000" algn="tl">
                    <a:srgbClr val="C0C0C0"/>
                  </a:outerShdw>
                </a:effectLst>
              </a:rPr>
              <a:t>1</a:t>
            </a:r>
            <a:r>
              <a:rPr lang="zh-CN" altLang="en-US">
                <a:solidFill>
                  <a:srgbClr val="0066FF"/>
                </a:solidFill>
                <a:effectLst>
                  <a:outerShdw blurRad="38100" dist="38100" dir="2700000" algn="tl">
                    <a:srgbClr val="C0C0C0"/>
                  </a:outerShdw>
                </a:effectLst>
              </a:rPr>
              <a:t>）对于单输入系统（</a:t>
            </a:r>
            <a:r>
              <a:rPr lang="zh-CN" altLang="zh-CN">
                <a:solidFill>
                  <a:srgbClr val="0066FF"/>
                </a:solidFill>
                <a:effectLst>
                  <a:outerShdw blurRad="38100" dist="38100" dir="2700000" algn="tl">
                    <a:srgbClr val="C0C0C0"/>
                  </a:outerShdw>
                </a:effectLst>
              </a:rPr>
              <a:t>r=1</a:t>
            </a:r>
            <a:r>
              <a:rPr lang="zh-CN" altLang="en-US">
                <a:solidFill>
                  <a:srgbClr val="0066FF"/>
                </a:solidFill>
                <a:effectLst>
                  <a:outerShdw blurRad="38100" dist="38100" dir="2700000" algn="tl">
                    <a:srgbClr val="C0C0C0"/>
                  </a:outerShdw>
                </a:effectLst>
              </a:rPr>
              <a:t>），一般情况下可以获得唯一解；</a:t>
            </a:r>
          </a:p>
        </p:txBody>
      </p:sp>
      <p:sp>
        <p:nvSpPr>
          <p:cNvPr id="90128" name="Text Box 16"/>
          <p:cNvSpPr txBox="1">
            <a:spLocks noChangeArrowheads="1"/>
          </p:cNvSpPr>
          <p:nvPr/>
        </p:nvSpPr>
        <p:spPr bwMode="auto">
          <a:xfrm>
            <a:off x="1347788" y="3568700"/>
            <a:ext cx="6570662" cy="1187450"/>
          </a:xfrm>
          <a:prstGeom prst="rect">
            <a:avLst/>
          </a:prstGeom>
          <a:noFill/>
          <a:ln w="12700" cap="sq">
            <a:noFill/>
            <a:miter lim="800000"/>
            <a:headEnd type="none" w="sm" len="sm"/>
            <a:tailEnd type="none" w="sm" len="sm"/>
          </a:ln>
          <a:effectLst/>
        </p:spPr>
        <p:txBody>
          <a:bodyPr>
            <a:spAutoFit/>
          </a:bodyPr>
          <a:lstStyle/>
          <a:p>
            <a:pPr>
              <a:lnSpc>
                <a:spcPct val="150000"/>
              </a:lnSpc>
              <a:defRPr/>
            </a:pPr>
            <a:r>
              <a:rPr lang="zh-CN" altLang="en-US">
                <a:solidFill>
                  <a:srgbClr val="CC3300"/>
                </a:solidFill>
                <a:effectLst>
                  <a:outerShdw blurRad="38100" dist="38100" dir="2700000" algn="tl">
                    <a:srgbClr val="C0C0C0"/>
                  </a:outerShdw>
                </a:effectLst>
              </a:rPr>
              <a:t>（</a:t>
            </a:r>
            <a:r>
              <a:rPr lang="en-US" altLang="zh-CN">
                <a:solidFill>
                  <a:srgbClr val="CC3300"/>
                </a:solidFill>
                <a:effectLst>
                  <a:outerShdw blurRad="38100" dist="38100" dir="2700000" algn="tl">
                    <a:srgbClr val="C0C0C0"/>
                  </a:outerShdw>
                </a:effectLst>
              </a:rPr>
              <a:t>2</a:t>
            </a:r>
            <a:r>
              <a:rPr lang="zh-CN" altLang="en-US">
                <a:solidFill>
                  <a:srgbClr val="CC3300"/>
                </a:solidFill>
                <a:effectLst>
                  <a:outerShdw blurRad="38100" dist="38100" dir="2700000" algn="tl">
                    <a:srgbClr val="C0C0C0"/>
                  </a:outerShdw>
                </a:effectLst>
              </a:rPr>
              <a:t>）对于多输入系统（</a:t>
            </a:r>
            <a:r>
              <a:rPr lang="zh-CN" altLang="zh-CN">
                <a:solidFill>
                  <a:srgbClr val="CC3300"/>
                </a:solidFill>
                <a:effectLst>
                  <a:outerShdw blurRad="38100" dist="38100" dir="2700000" algn="tl">
                    <a:srgbClr val="C0C0C0"/>
                  </a:outerShdw>
                </a:effectLst>
              </a:rPr>
              <a:t>r&gt;1），共有</a:t>
            </a:r>
            <a:r>
              <a:rPr lang="zh-CN" altLang="zh-CN" i="1">
                <a:solidFill>
                  <a:srgbClr val="CC3300"/>
                </a:solidFill>
                <a:effectLst>
                  <a:outerShdw blurRad="38100" dist="38100" dir="2700000" algn="tl">
                    <a:srgbClr val="C0C0C0"/>
                  </a:outerShdw>
                </a:effectLst>
              </a:rPr>
              <a:t>nr</a:t>
            </a:r>
            <a:r>
              <a:rPr lang="zh-CN" altLang="zh-CN">
                <a:solidFill>
                  <a:srgbClr val="CC3300"/>
                </a:solidFill>
                <a:effectLst>
                  <a:outerShdw blurRad="38100" dist="38100" dir="2700000" algn="tl">
                    <a:srgbClr val="C0C0C0"/>
                  </a:outerShdw>
                </a:effectLst>
              </a:rPr>
              <a:t>个未知数，而总共只有n个方程，故需加限制条件。</a:t>
            </a:r>
          </a:p>
        </p:txBody>
      </p:sp>
    </p:spTree>
  </p:cSld>
  <p:clrMapOvr>
    <a:masterClrMapping/>
  </p:clrMapOvr>
  <p:transition>
    <p:push dir="d"/>
  </p:transition>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1148" name="Text Box 12"/>
          <p:cNvSpPr txBox="1">
            <a:spLocks noChangeArrowheads="1"/>
          </p:cNvSpPr>
          <p:nvPr/>
        </p:nvSpPr>
        <p:spPr bwMode="auto">
          <a:xfrm>
            <a:off x="827088" y="1412875"/>
            <a:ext cx="7578725" cy="7016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对于单输入系统可以证明：</a:t>
            </a:r>
            <a:r>
              <a:rPr lang="en-US" altLang="zh-CN" sz="2000">
                <a:effectLst>
                  <a:outerShdw blurRad="38100" dist="38100" dir="2700000" algn="tl">
                    <a:srgbClr val="C0C0C0"/>
                  </a:outerShdw>
                </a:effectLst>
              </a:rPr>
              <a:t>K</a:t>
            </a:r>
            <a:r>
              <a:rPr lang="zh-CN" altLang="en-US" sz="2000">
                <a:effectLst>
                  <a:outerShdw blurRad="38100" dist="38100" dir="2700000" algn="tl">
                    <a:srgbClr val="C0C0C0"/>
                  </a:outerShdw>
                </a:effectLst>
              </a:rPr>
              <a:t>具有唯一解的充分必要条件是系统完全能观，即</a:t>
            </a:r>
          </a:p>
        </p:txBody>
      </p:sp>
      <p:graphicFrame>
        <p:nvGraphicFramePr>
          <p:cNvPr id="79874" name="Object 13"/>
          <p:cNvGraphicFramePr>
            <a:graphicFrameLocks noChangeAspect="1"/>
          </p:cNvGraphicFramePr>
          <p:nvPr/>
        </p:nvGraphicFramePr>
        <p:xfrm>
          <a:off x="2916238" y="1989138"/>
          <a:ext cx="1719262" cy="1473200"/>
        </p:xfrm>
        <a:graphic>
          <a:graphicData uri="http://schemas.openxmlformats.org/presentationml/2006/ole">
            <mc:AlternateContent xmlns:mc="http://schemas.openxmlformats.org/markup-compatibility/2006">
              <mc:Choice xmlns:v="urn:schemas-microsoft-com:vml" Requires="v">
                <p:oleObj spid="_x0000_s79883" name="公式" r:id="rId4" imgW="19615320" imgH="16840800" progId="Equation.3">
                  <p:embed/>
                </p:oleObj>
              </mc:Choice>
              <mc:Fallback>
                <p:oleObj name="公式" r:id="rId4" imgW="19615320" imgH="168408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1989138"/>
                        <a:ext cx="1719262"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50" name="Text Box 14"/>
          <p:cNvSpPr txBox="1">
            <a:spLocks noChangeArrowheads="1"/>
          </p:cNvSpPr>
          <p:nvPr/>
        </p:nvSpPr>
        <p:spPr bwMode="auto">
          <a:xfrm>
            <a:off x="6169025" y="2451100"/>
            <a:ext cx="1858963"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10</a:t>
            </a:r>
            <a:r>
              <a:rPr lang="zh-CN" altLang="en-US" sz="2000">
                <a:effectLst>
                  <a:outerShdw blurRad="38100" dist="38100" dir="2700000" algn="tl">
                    <a:srgbClr val="C0C0C0"/>
                  </a:outerShdw>
                </a:effectLst>
              </a:rPr>
              <a:t>）</a:t>
            </a:r>
          </a:p>
        </p:txBody>
      </p:sp>
      <p:sp>
        <p:nvSpPr>
          <p:cNvPr id="91151" name="Text Box 15"/>
          <p:cNvSpPr txBox="1">
            <a:spLocks noChangeArrowheads="1"/>
          </p:cNvSpPr>
          <p:nvPr/>
        </p:nvSpPr>
        <p:spPr bwMode="auto">
          <a:xfrm>
            <a:off x="698500" y="3402013"/>
            <a:ext cx="1462088" cy="396875"/>
          </a:xfrm>
          <a:prstGeom prst="rect">
            <a:avLst/>
          </a:prstGeom>
          <a:noFill/>
          <a:ln w="12700" cap="sq">
            <a:noFill/>
            <a:miter lim="800000"/>
            <a:headEnd type="none" w="sm" len="sm"/>
            <a:tailEnd type="none" w="sm" len="sm"/>
          </a:ln>
          <a:effectLst/>
        </p:spPr>
        <p:txBody>
          <a:bodyPr wrap="none">
            <a:spAutoFit/>
          </a:bodyPr>
          <a:lstStyle/>
          <a:p>
            <a:pPr>
              <a:defRPr/>
            </a:pPr>
            <a:r>
              <a:rPr lang="zh-CN" altLang="en-US" sz="2000">
                <a:solidFill>
                  <a:srgbClr val="BE2C14"/>
                </a:solidFill>
                <a:effectLst>
                  <a:outerShdw blurRad="38100" dist="38100" dir="2700000" algn="tl">
                    <a:srgbClr val="C0C0C0"/>
                  </a:outerShdw>
                </a:effectLst>
              </a:rPr>
              <a:t>物理意义</a:t>
            </a:r>
            <a:r>
              <a:rPr lang="zh-CN" altLang="en-US" sz="2000">
                <a:effectLst>
                  <a:outerShdw blurRad="38100" dist="38100" dir="2700000" algn="tl">
                    <a:srgbClr val="C0C0C0"/>
                  </a:outerShdw>
                </a:effectLst>
              </a:rPr>
              <a:t>：</a:t>
            </a:r>
          </a:p>
        </p:txBody>
      </p:sp>
      <p:sp>
        <p:nvSpPr>
          <p:cNvPr id="91152" name="Text Box 16"/>
          <p:cNvSpPr txBox="1">
            <a:spLocks noChangeArrowheads="1"/>
          </p:cNvSpPr>
          <p:nvPr/>
        </p:nvSpPr>
        <p:spPr bwMode="auto">
          <a:xfrm>
            <a:off x="698500" y="3697288"/>
            <a:ext cx="7777163" cy="1006475"/>
          </a:xfrm>
          <a:prstGeom prst="rect">
            <a:avLst/>
          </a:prstGeom>
          <a:noFill/>
          <a:ln w="12700" cap="sq">
            <a:noFill/>
            <a:miter lim="800000"/>
            <a:headEnd type="none" w="sm" len="sm"/>
            <a:tailEnd type="none" w="sm" len="sm"/>
          </a:ln>
          <a:effectLst/>
        </p:spPr>
        <p:txBody>
          <a:bodyPr>
            <a:spAutoFit/>
          </a:bodyPr>
          <a:lstStyle/>
          <a:p>
            <a:pPr>
              <a:lnSpc>
                <a:spcPct val="150000"/>
              </a:lnSpc>
              <a:defRPr/>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系统完全能观时，才能通过适当选择增益矩阵</a:t>
            </a:r>
            <a:r>
              <a:rPr lang="en-US" altLang="zh-CN" sz="2000">
                <a:effectLst>
                  <a:outerShdw blurRad="38100" dist="38100" dir="2700000" algn="tl">
                    <a:srgbClr val="C0C0C0"/>
                  </a:outerShdw>
                </a:effectLst>
              </a:rPr>
              <a:t>K</a:t>
            </a:r>
            <a:r>
              <a:rPr lang="zh-CN" altLang="en-US" sz="2000">
                <a:effectLst>
                  <a:outerShdw blurRad="38100" dist="38100" dir="2700000" algn="tl">
                    <a:srgbClr val="C0C0C0"/>
                  </a:outerShdw>
                </a:effectLst>
              </a:rPr>
              <a:t>，利用输出量来调整各个状态重构跟随实际状态的响应性能。</a:t>
            </a:r>
          </a:p>
        </p:txBody>
      </p:sp>
      <p:sp>
        <p:nvSpPr>
          <p:cNvPr id="91153" name="Text Box 17"/>
          <p:cNvSpPr txBox="1">
            <a:spLocks noChangeArrowheads="1"/>
          </p:cNvSpPr>
          <p:nvPr/>
        </p:nvSpPr>
        <p:spPr bwMode="auto">
          <a:xfrm>
            <a:off x="682625" y="4737100"/>
            <a:ext cx="7615238"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solidFill>
                  <a:srgbClr val="CC3300"/>
                </a:solidFill>
                <a:effectLst>
                  <a:outerShdw blurRad="38100" dist="38100" dir="2700000" algn="tl">
                    <a:srgbClr val="C0C0C0"/>
                  </a:outerShdw>
                </a:effectLst>
              </a:rPr>
              <a:t>问题：</a:t>
            </a:r>
            <a:r>
              <a:rPr lang="zh-CN" altLang="en-US" sz="2000">
                <a:solidFill>
                  <a:srgbClr val="0066FF"/>
                </a:solidFill>
                <a:effectLst>
                  <a:outerShdw blurRad="38100" dist="38100" dir="2700000" algn="tl">
                    <a:srgbClr val="C0C0C0"/>
                  </a:outerShdw>
                </a:effectLst>
              </a:rPr>
              <a:t>（</a:t>
            </a:r>
            <a:r>
              <a:rPr lang="en-US" altLang="zh-CN" sz="2000">
                <a:solidFill>
                  <a:srgbClr val="0066FF"/>
                </a:solidFill>
                <a:effectLst>
                  <a:outerShdw blurRad="38100" dist="38100" dir="2700000" algn="tl">
                    <a:srgbClr val="C0C0C0"/>
                  </a:outerShdw>
                </a:effectLst>
              </a:rPr>
              <a:t>1</a:t>
            </a:r>
            <a:r>
              <a:rPr lang="zh-CN" altLang="en-US" sz="2000">
                <a:solidFill>
                  <a:srgbClr val="0066FF"/>
                </a:solidFill>
                <a:effectLst>
                  <a:outerShdw blurRad="38100" dist="38100" dir="2700000" algn="tl">
                    <a:srgbClr val="C0C0C0"/>
                  </a:outerShdw>
                </a:effectLst>
              </a:rPr>
              <a:t>）如何给定观测器极点（简单情况下放在原点）</a:t>
            </a:r>
          </a:p>
        </p:txBody>
      </p:sp>
      <p:sp>
        <p:nvSpPr>
          <p:cNvPr id="91154" name="Text Box 18"/>
          <p:cNvSpPr txBox="1">
            <a:spLocks noChangeArrowheads="1"/>
          </p:cNvSpPr>
          <p:nvPr/>
        </p:nvSpPr>
        <p:spPr bwMode="auto">
          <a:xfrm>
            <a:off x="1368425" y="5270500"/>
            <a:ext cx="438150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solidFill>
                  <a:srgbClr val="0066FF"/>
                </a:solidFill>
                <a:effectLst>
                  <a:outerShdw blurRad="38100" dist="38100" dir="2700000" algn="tl">
                    <a:srgbClr val="C0C0C0"/>
                  </a:outerShdw>
                </a:effectLst>
              </a:rPr>
              <a:t>（</a:t>
            </a:r>
            <a:r>
              <a:rPr lang="en-US" altLang="zh-CN" sz="2000">
                <a:solidFill>
                  <a:srgbClr val="0066FF"/>
                </a:solidFill>
                <a:effectLst>
                  <a:outerShdw blurRad="38100" dist="38100" dir="2700000" algn="tl">
                    <a:srgbClr val="C0C0C0"/>
                  </a:outerShdw>
                </a:effectLst>
              </a:rPr>
              <a:t>2</a:t>
            </a:r>
            <a:r>
              <a:rPr lang="zh-CN" altLang="en-US" sz="2000">
                <a:solidFill>
                  <a:srgbClr val="0066FF"/>
                </a:solidFill>
                <a:effectLst>
                  <a:outerShdw blurRad="38100" dist="38100" dir="2700000" algn="tl">
                    <a:srgbClr val="C0C0C0"/>
                  </a:outerShdw>
                </a:effectLst>
              </a:rPr>
              <a:t>）如何计算增益矩阵</a:t>
            </a:r>
            <a:r>
              <a:rPr lang="en-US" altLang="zh-CN" sz="2000">
                <a:solidFill>
                  <a:srgbClr val="0066FF"/>
                </a:solidFill>
                <a:effectLst>
                  <a:outerShdw blurRad="38100" dist="38100" dir="2700000" algn="tl">
                    <a:srgbClr val="C0C0C0"/>
                  </a:outerShdw>
                </a:effectLst>
              </a:rPr>
              <a:t>K</a:t>
            </a:r>
          </a:p>
        </p:txBody>
      </p:sp>
    </p:spTree>
  </p:cSld>
  <p:clrMapOvr>
    <a:masterClrMapping/>
  </p:clrMapOvr>
  <p:transition>
    <p:push dir="d"/>
  </p:transition>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92171" name="Text Box 11"/>
          <p:cNvSpPr txBox="1">
            <a:spLocks noChangeArrowheads="1"/>
          </p:cNvSpPr>
          <p:nvPr/>
        </p:nvSpPr>
        <p:spPr bwMode="auto">
          <a:xfrm>
            <a:off x="1063625" y="1412875"/>
            <a:ext cx="3444875"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CC3300"/>
                </a:solidFill>
                <a:effectLst>
                  <a:outerShdw blurRad="38100" dist="38100" dir="2700000" algn="tl">
                    <a:srgbClr val="C0C0C0"/>
                  </a:outerShdw>
                </a:effectLst>
              </a:rPr>
              <a:t>问题（</a:t>
            </a:r>
            <a:r>
              <a:rPr lang="en-US" altLang="zh-CN">
                <a:solidFill>
                  <a:srgbClr val="CC3300"/>
                </a:solidFill>
                <a:effectLst>
                  <a:outerShdw blurRad="38100" dist="38100" dir="2700000" algn="tl">
                    <a:srgbClr val="C0C0C0"/>
                  </a:outerShdw>
                </a:effectLst>
              </a:rPr>
              <a:t>2</a:t>
            </a:r>
            <a:r>
              <a:rPr lang="zh-CN" altLang="en-US">
                <a:solidFill>
                  <a:srgbClr val="CC3300"/>
                </a:solidFill>
                <a:effectLst>
                  <a:outerShdw blurRad="38100" dist="38100" dir="2700000" algn="tl">
                    <a:srgbClr val="C0C0C0"/>
                  </a:outerShdw>
                </a:effectLst>
              </a:rPr>
              <a:t>）的解决：</a:t>
            </a:r>
          </a:p>
        </p:txBody>
      </p:sp>
      <p:sp>
        <p:nvSpPr>
          <p:cNvPr id="92172" name="Text Box 12"/>
          <p:cNvSpPr txBox="1">
            <a:spLocks noChangeArrowheads="1"/>
          </p:cNvSpPr>
          <p:nvPr/>
        </p:nvSpPr>
        <p:spPr bwMode="auto">
          <a:xfrm>
            <a:off x="1169988" y="1747838"/>
            <a:ext cx="6773862" cy="1463675"/>
          </a:xfrm>
          <a:prstGeom prst="rect">
            <a:avLst/>
          </a:prstGeom>
          <a:noFill/>
          <a:ln w="12700" cap="sq">
            <a:noFill/>
            <a:miter lim="800000"/>
            <a:headEnd type="none" w="sm" len="sm"/>
            <a:tailEnd type="none" w="sm" len="sm"/>
          </a:ln>
          <a:effectLst/>
        </p:spPr>
        <p:txBody>
          <a:bodyPr>
            <a:spAutoFit/>
          </a:bodyPr>
          <a:lstStyle/>
          <a:p>
            <a:pPr>
              <a:lnSpc>
                <a:spcPct val="150000"/>
              </a:lnSpc>
              <a:defRPr/>
            </a:pPr>
            <a:r>
              <a:rPr lang="zh-CN" altLang="en-US" sz="2000">
                <a:effectLst>
                  <a:outerShdw blurRad="38100" dist="38100" dir="2700000" algn="tl">
                    <a:srgbClr val="C0C0C0"/>
                  </a:outerShdw>
                </a:effectLst>
              </a:rPr>
              <a:t>（</a:t>
            </a:r>
            <a:r>
              <a:rPr lang="zh-CN" altLang="zh-CN" sz="2000">
                <a:effectLst>
                  <a:outerShdw blurRad="38100" dist="38100" dir="2700000" algn="tl">
                    <a:srgbClr val="C0C0C0"/>
                  </a:outerShdw>
                </a:effectLst>
              </a:rPr>
              <a:t>a</a:t>
            </a:r>
            <a:r>
              <a:rPr lang="zh-CN" altLang="en-US" sz="2000">
                <a:effectLst>
                  <a:outerShdw blurRad="38100" dist="38100" dir="2700000" algn="tl">
                    <a:srgbClr val="C0C0C0"/>
                  </a:outerShdw>
                </a:effectLst>
              </a:rPr>
              <a:t>）</a:t>
            </a:r>
            <a:r>
              <a:rPr lang="zh-CN" altLang="zh-CN" sz="2000">
                <a:effectLst>
                  <a:outerShdw blurRad="38100" dist="38100" dir="2700000" algn="tl">
                    <a:srgbClr val="C0C0C0"/>
                  </a:outerShdw>
                </a:effectLst>
              </a:rPr>
              <a:t>根据（</a:t>
            </a:r>
            <a:r>
              <a:rPr lang="en-US" altLang="zh-CN" sz="2000">
                <a:effectLst>
                  <a:outerShdw blurRad="38100" dist="38100" dir="2700000" algn="tl">
                    <a:srgbClr val="C0C0C0"/>
                  </a:outerShdw>
                </a:effectLst>
              </a:rPr>
              <a:t>9</a:t>
            </a:r>
            <a:r>
              <a:rPr lang="zh-CN" altLang="zh-CN" sz="2000">
                <a:effectLst>
                  <a:outerShdw blurRad="38100" dist="38100" dir="2700000" algn="tl">
                    <a:srgbClr val="C0C0C0"/>
                  </a:outerShdw>
                </a:effectLst>
              </a:rPr>
              <a:t>）式，展开左边行列式，通过比较z的同次幂</a:t>
            </a:r>
            <a:endParaRPr lang="zh-CN" altLang="en-US" sz="2000">
              <a:effectLst>
                <a:outerShdw blurRad="38100" dist="38100" dir="2700000" algn="tl">
                  <a:srgbClr val="C0C0C0"/>
                </a:outerShdw>
              </a:effectLst>
            </a:endParaRPr>
          </a:p>
          <a:p>
            <a:pPr>
              <a:lnSpc>
                <a:spcPct val="150000"/>
              </a:lnSpc>
              <a:defRPr/>
            </a:pPr>
            <a:r>
              <a:rPr lang="zh-CN" altLang="en-US" sz="2000">
                <a:effectLst>
                  <a:outerShdw blurRad="38100" dist="38100" dir="2700000" algn="tl">
                    <a:srgbClr val="C0C0C0"/>
                  </a:outerShdw>
                </a:effectLst>
              </a:rPr>
              <a:t>          </a:t>
            </a:r>
            <a:r>
              <a:rPr lang="zh-CN" altLang="zh-CN" sz="2000">
                <a:effectLst>
                  <a:outerShdw blurRad="38100" dist="38100" dir="2700000" algn="tl">
                    <a:srgbClr val="C0C0C0"/>
                  </a:outerShdw>
                </a:effectLst>
              </a:rPr>
              <a:t>的系数，求出K的各个元素。</a:t>
            </a:r>
          </a:p>
          <a:p>
            <a:pPr>
              <a:lnSpc>
                <a:spcPct val="150000"/>
              </a:lnSpc>
              <a:defRPr/>
            </a:pPr>
            <a:r>
              <a:rPr lang="zh-CN" altLang="zh-CN" sz="2000">
                <a:effectLst>
                  <a:outerShdw blurRad="38100" dist="38100" dir="2700000" algn="tl">
                    <a:srgbClr val="C0C0C0"/>
                  </a:outerShdw>
                </a:effectLst>
              </a:rPr>
              <a:t>（b）</a:t>
            </a:r>
            <a:r>
              <a:rPr lang="zh-CN" altLang="en-US" sz="2000">
                <a:effectLst>
                  <a:outerShdw blurRad="38100" dist="38100" dir="2700000" algn="tl">
                    <a:srgbClr val="C0C0C0"/>
                  </a:outerShdw>
                </a:effectLst>
              </a:rPr>
              <a:t>通用</a:t>
            </a:r>
            <a:r>
              <a:rPr lang="zh-CN" altLang="zh-CN" sz="2000">
                <a:effectLst>
                  <a:outerShdw blurRad="38100" dist="38100" dir="2700000" algn="tl">
                    <a:srgbClr val="C0C0C0"/>
                  </a:outerShdw>
                </a:effectLst>
              </a:rPr>
              <a:t>求解</a:t>
            </a:r>
            <a:r>
              <a:rPr lang="zh-CN" altLang="en-US" sz="2000">
                <a:effectLst>
                  <a:outerShdw blurRad="38100" dist="38100" dir="2700000" algn="tl">
                    <a:srgbClr val="C0C0C0"/>
                  </a:outerShdw>
                </a:effectLst>
              </a:rPr>
              <a:t>方</a:t>
            </a:r>
            <a:r>
              <a:rPr lang="zh-CN" altLang="zh-CN" sz="2000">
                <a:effectLst>
                  <a:outerShdw blurRad="38100" dist="38100" dir="2700000" algn="tl">
                    <a:srgbClr val="C0C0C0"/>
                  </a:outerShdw>
                </a:effectLst>
              </a:rPr>
              <a:t>法。</a:t>
            </a:r>
          </a:p>
        </p:txBody>
      </p:sp>
      <p:sp>
        <p:nvSpPr>
          <p:cNvPr id="92173" name="Text Box 13"/>
          <p:cNvSpPr txBox="1">
            <a:spLocks noChangeArrowheads="1"/>
          </p:cNvSpPr>
          <p:nvPr/>
        </p:nvSpPr>
        <p:spPr bwMode="auto">
          <a:xfrm>
            <a:off x="1185863" y="3279775"/>
            <a:ext cx="795813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方程（</a:t>
            </a:r>
            <a:r>
              <a:rPr lang="en-US" altLang="zh-CN" sz="2000">
                <a:effectLst>
                  <a:outerShdw blurRad="38100" dist="38100" dir="2700000" algn="tl">
                    <a:srgbClr val="C0C0C0"/>
                  </a:outerShdw>
                </a:effectLst>
              </a:rPr>
              <a:t>9</a:t>
            </a:r>
            <a:r>
              <a:rPr lang="zh-CN" altLang="en-US" sz="2000">
                <a:effectLst>
                  <a:outerShdw blurRad="38100" dist="38100" dir="2700000" algn="tl">
                    <a:srgbClr val="C0C0C0"/>
                  </a:outerShdw>
                </a:effectLst>
              </a:rPr>
              <a:t>）左边矩阵转置（转置后行列式不变），故（</a:t>
            </a:r>
            <a:r>
              <a:rPr lang="en-US" altLang="zh-CN" sz="2000">
                <a:effectLst>
                  <a:outerShdw blurRad="38100" dist="38100" dir="2700000" algn="tl">
                    <a:srgbClr val="C0C0C0"/>
                  </a:outerShdw>
                </a:effectLst>
              </a:rPr>
              <a:t>9</a:t>
            </a:r>
            <a:r>
              <a:rPr lang="zh-CN" altLang="en-US" sz="2000">
                <a:effectLst>
                  <a:outerShdw blurRad="38100" dist="38100" dir="2700000" algn="tl">
                    <a:srgbClr val="C0C0C0"/>
                  </a:outerShdw>
                </a:effectLst>
              </a:rPr>
              <a:t>）式变为：</a:t>
            </a:r>
          </a:p>
        </p:txBody>
      </p:sp>
      <p:graphicFrame>
        <p:nvGraphicFramePr>
          <p:cNvPr id="80898" name="Object 14"/>
          <p:cNvGraphicFramePr>
            <a:graphicFrameLocks noChangeAspect="1"/>
          </p:cNvGraphicFramePr>
          <p:nvPr/>
        </p:nvGraphicFramePr>
        <p:xfrm>
          <a:off x="2516188" y="3890963"/>
          <a:ext cx="2259012" cy="450850"/>
        </p:xfrm>
        <a:graphic>
          <a:graphicData uri="http://schemas.openxmlformats.org/presentationml/2006/ole">
            <mc:AlternateContent xmlns:mc="http://schemas.openxmlformats.org/markup-compatibility/2006">
              <mc:Choice xmlns:v="urn:schemas-microsoft-com:vml" Requires="v">
                <p:oleObj spid="_x0000_s80916" name="公式" r:id="rId5" imgW="28492560" imgH="5140800" progId="Equation.3">
                  <p:embed/>
                </p:oleObj>
              </mc:Choice>
              <mc:Fallback>
                <p:oleObj name="公式" r:id="rId5" imgW="28492560" imgH="514080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6188" y="3890963"/>
                        <a:ext cx="225901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75" name="Text Box 15"/>
          <p:cNvSpPr txBox="1">
            <a:spLocks noChangeArrowheads="1"/>
          </p:cNvSpPr>
          <p:nvPr/>
        </p:nvSpPr>
        <p:spPr bwMode="auto">
          <a:xfrm>
            <a:off x="6580188" y="3851275"/>
            <a:ext cx="1684337"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a:t>
            </a:r>
            <a:r>
              <a:rPr lang="en-US" altLang="zh-CN" sz="2000">
                <a:effectLst>
                  <a:outerShdw blurRad="38100" dist="38100" dir="2700000" algn="tl">
                    <a:srgbClr val="C0C0C0"/>
                  </a:outerShdw>
                </a:effectLst>
              </a:rPr>
              <a:t>11</a:t>
            </a:r>
            <a:r>
              <a:rPr lang="zh-CN" altLang="en-US" sz="2000">
                <a:effectLst>
                  <a:outerShdw blurRad="38100" dist="38100" dir="2700000" algn="tl">
                    <a:srgbClr val="C0C0C0"/>
                  </a:outerShdw>
                </a:effectLst>
              </a:rPr>
              <a:t>）</a:t>
            </a:r>
          </a:p>
        </p:txBody>
      </p:sp>
      <p:sp>
        <p:nvSpPr>
          <p:cNvPr id="92176" name="Text Box 16"/>
          <p:cNvSpPr txBox="1">
            <a:spLocks noChangeArrowheads="1"/>
          </p:cNvSpPr>
          <p:nvPr/>
        </p:nvSpPr>
        <p:spPr bwMode="auto">
          <a:xfrm>
            <a:off x="1169988" y="4384675"/>
            <a:ext cx="4832350" cy="396875"/>
          </a:xfrm>
          <a:prstGeom prst="rect">
            <a:avLst/>
          </a:prstGeom>
          <a:noFill/>
          <a:ln w="12700" cap="sq">
            <a:noFill/>
            <a:miter lim="800000"/>
            <a:headEnd type="none" w="sm" len="sm"/>
            <a:tailEnd type="none" w="sm" len="sm"/>
          </a:ln>
          <a:effectLst/>
        </p:spPr>
        <p:txBody>
          <a:bodyPr>
            <a:spAutoFit/>
          </a:bodyPr>
          <a:lstStyle/>
          <a:p>
            <a:pPr>
              <a:defRPr/>
            </a:pPr>
            <a:r>
              <a:rPr lang="zh-CN" altLang="en-US" sz="2000">
                <a:effectLst>
                  <a:outerShdw blurRad="38100" dist="38100" dir="2700000" algn="tl">
                    <a:srgbClr val="C0C0C0"/>
                  </a:outerShdw>
                </a:effectLst>
              </a:rPr>
              <a:t>将上式与求控制规律</a:t>
            </a:r>
            <a:r>
              <a:rPr lang="en-US" altLang="zh-CN" sz="2000">
                <a:effectLst>
                  <a:outerShdw blurRad="38100" dist="38100" dir="2700000" algn="tl">
                    <a:srgbClr val="C0C0C0"/>
                  </a:outerShdw>
                </a:effectLst>
              </a:rPr>
              <a:t>L</a:t>
            </a:r>
            <a:r>
              <a:rPr lang="zh-CN" altLang="en-US" sz="2000">
                <a:effectLst>
                  <a:outerShdw blurRad="38100" dist="38100" dir="2700000" algn="tl">
                    <a:srgbClr val="C0C0C0"/>
                  </a:outerShdw>
                </a:effectLst>
              </a:rPr>
              <a:t>式比较，即</a:t>
            </a:r>
          </a:p>
        </p:txBody>
      </p:sp>
      <p:graphicFrame>
        <p:nvGraphicFramePr>
          <p:cNvPr id="80899" name="Object 17"/>
          <p:cNvGraphicFramePr>
            <a:graphicFrameLocks noChangeAspect="1"/>
          </p:cNvGraphicFramePr>
          <p:nvPr/>
        </p:nvGraphicFramePr>
        <p:xfrm>
          <a:off x="2481263" y="5056188"/>
          <a:ext cx="2216150" cy="476250"/>
        </p:xfrm>
        <a:graphic>
          <a:graphicData uri="http://schemas.openxmlformats.org/presentationml/2006/ole">
            <mc:AlternateContent xmlns:mc="http://schemas.openxmlformats.org/markup-compatibility/2006">
              <mc:Choice xmlns:v="urn:schemas-microsoft-com:vml" Requires="v">
                <p:oleObj spid="_x0000_s80917" name="公式" r:id="rId7" imgW="23820480" imgH="4672800" progId="Equation.3">
                  <p:embed/>
                </p:oleObj>
              </mc:Choice>
              <mc:Fallback>
                <p:oleObj name="公式" r:id="rId7" imgW="23820480" imgH="467280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1263" y="5056188"/>
                        <a:ext cx="22161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d"/>
  </p:transition>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3232" name="Rectangle 48"/>
          <p:cNvSpPr>
            <a:spLocks noChangeArrowheads="1"/>
          </p:cNvSpPr>
          <p:nvPr/>
        </p:nvSpPr>
        <p:spPr bwMode="auto">
          <a:xfrm>
            <a:off x="1871663" y="2309813"/>
            <a:ext cx="4953000" cy="25908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81922" name="Object 49"/>
          <p:cNvGraphicFramePr>
            <a:graphicFrameLocks noChangeAspect="1"/>
          </p:cNvGraphicFramePr>
          <p:nvPr/>
        </p:nvGraphicFramePr>
        <p:xfrm>
          <a:off x="5148263" y="1700213"/>
          <a:ext cx="2743200" cy="495300"/>
        </p:xfrm>
        <a:graphic>
          <a:graphicData uri="http://schemas.openxmlformats.org/presentationml/2006/ole">
            <mc:AlternateContent xmlns:mc="http://schemas.openxmlformats.org/markup-compatibility/2006">
              <mc:Choice xmlns:v="urn:schemas-microsoft-com:vml" Requires="v">
                <p:oleObj spid="_x0000_s82012" name="公式" r:id="rId4" imgW="1182600" imgH="204840" progId="Equation.3">
                  <p:embed/>
                </p:oleObj>
              </mc:Choice>
              <mc:Fallback>
                <p:oleObj name="公式" r:id="rId4" imgW="1182600" imgH="204840" progId="Equation.3">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1700213"/>
                        <a:ext cx="27432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3" name="Object 50"/>
          <p:cNvGraphicFramePr>
            <a:graphicFrameLocks noChangeAspect="1"/>
          </p:cNvGraphicFramePr>
          <p:nvPr/>
        </p:nvGraphicFramePr>
        <p:xfrm>
          <a:off x="1414463" y="1700213"/>
          <a:ext cx="2451100" cy="476250"/>
        </p:xfrm>
        <a:graphic>
          <a:graphicData uri="http://schemas.openxmlformats.org/presentationml/2006/ole">
            <mc:AlternateContent xmlns:mc="http://schemas.openxmlformats.org/markup-compatibility/2006">
              <mc:Choice xmlns:v="urn:schemas-microsoft-com:vml" Requires="v">
                <p:oleObj spid="_x0000_s82013" name="公式" r:id="rId6" imgW="985680" imgH="190080" progId="Equation.3">
                  <p:embed/>
                </p:oleObj>
              </mc:Choice>
              <mc:Fallback>
                <p:oleObj name="公式" r:id="rId6" imgW="985680" imgH="190080" progId="Equation.3">
                  <p:embed/>
                  <p:pic>
                    <p:nvPicPr>
                      <p:cNvPr id="0"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4463" y="1700213"/>
                        <a:ext cx="24511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4" name="Object 51"/>
          <p:cNvGraphicFramePr>
            <a:graphicFrameLocks noChangeAspect="1"/>
          </p:cNvGraphicFramePr>
          <p:nvPr/>
        </p:nvGraphicFramePr>
        <p:xfrm>
          <a:off x="2557463" y="2538413"/>
          <a:ext cx="288925" cy="288925"/>
        </p:xfrm>
        <a:graphic>
          <a:graphicData uri="http://schemas.openxmlformats.org/presentationml/2006/ole">
            <mc:AlternateContent xmlns:mc="http://schemas.openxmlformats.org/markup-compatibility/2006">
              <mc:Choice xmlns:v="urn:schemas-microsoft-com:vml" Requires="v">
                <p:oleObj spid="_x0000_s82014" name="公式" r:id="rId8" imgW="3029400" imgH="3034800" progId="Equation.3">
                  <p:embed/>
                </p:oleObj>
              </mc:Choice>
              <mc:Fallback>
                <p:oleObj name="公式" r:id="rId8" imgW="3029400" imgH="3034800" progId="Equation.3">
                  <p:embed/>
                  <p:pic>
                    <p:nvPicPr>
                      <p:cNvPr id="0" name="Picture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7463" y="2538413"/>
                        <a:ext cx="28892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36" name="Line 52"/>
          <p:cNvSpPr>
            <a:spLocks noChangeShapeType="1"/>
          </p:cNvSpPr>
          <p:nvPr/>
        </p:nvSpPr>
        <p:spPr bwMode="auto">
          <a:xfrm>
            <a:off x="3167063" y="2690813"/>
            <a:ext cx="2057400" cy="0"/>
          </a:xfrm>
          <a:prstGeom prst="line">
            <a:avLst/>
          </a:prstGeom>
          <a:noFill/>
          <a:ln w="12700" cap="sq">
            <a:solidFill>
              <a:schemeClr val="tx1"/>
            </a:solidFill>
            <a:round/>
            <a:headEnd type="arrow" w="med" len="med"/>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81925" name="Object 53"/>
          <p:cNvGraphicFramePr>
            <a:graphicFrameLocks noChangeAspect="1"/>
          </p:cNvGraphicFramePr>
          <p:nvPr/>
        </p:nvGraphicFramePr>
        <p:xfrm>
          <a:off x="5529263" y="2462213"/>
          <a:ext cx="403225" cy="336550"/>
        </p:xfrm>
        <a:graphic>
          <a:graphicData uri="http://schemas.openxmlformats.org/presentationml/2006/ole">
            <mc:AlternateContent xmlns:mc="http://schemas.openxmlformats.org/markup-compatibility/2006">
              <mc:Choice xmlns:v="urn:schemas-microsoft-com:vml" Requires="v">
                <p:oleObj spid="_x0000_s82015" name="公式" r:id="rId10" imgW="4197600" imgH="3502800" progId="Equation.3">
                  <p:embed/>
                </p:oleObj>
              </mc:Choice>
              <mc:Fallback>
                <p:oleObj name="公式" r:id="rId10" imgW="4197600" imgH="3502800" progId="Equation.3">
                  <p:embed/>
                  <p:pic>
                    <p:nvPicPr>
                      <p:cNvPr id="0" name="Picture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29263" y="2462213"/>
                        <a:ext cx="40322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6" name="Object 54"/>
          <p:cNvGraphicFramePr>
            <a:graphicFrameLocks noChangeAspect="1"/>
          </p:cNvGraphicFramePr>
          <p:nvPr/>
        </p:nvGraphicFramePr>
        <p:xfrm>
          <a:off x="2557463" y="3136900"/>
          <a:ext cx="288925" cy="312738"/>
        </p:xfrm>
        <a:graphic>
          <a:graphicData uri="http://schemas.openxmlformats.org/presentationml/2006/ole">
            <mc:AlternateContent xmlns:mc="http://schemas.openxmlformats.org/markup-compatibility/2006">
              <mc:Choice xmlns:v="urn:schemas-microsoft-com:vml" Requires="v">
                <p:oleObj spid="_x0000_s82016" name="公式" r:id="rId12" imgW="3029400" imgH="3268800" progId="Equation.3">
                  <p:embed/>
                </p:oleObj>
              </mc:Choice>
              <mc:Fallback>
                <p:oleObj name="公式" r:id="rId12" imgW="3029400" imgH="3268800" progId="Equation.3">
                  <p:embed/>
                  <p:pic>
                    <p:nvPicPr>
                      <p:cNvPr id="0" name="Picture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7463" y="3136900"/>
                        <a:ext cx="2889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7" name="Object 55"/>
          <p:cNvGraphicFramePr>
            <a:graphicFrameLocks noChangeAspect="1"/>
          </p:cNvGraphicFramePr>
          <p:nvPr/>
        </p:nvGraphicFramePr>
        <p:xfrm>
          <a:off x="5484813" y="3038475"/>
          <a:ext cx="377825" cy="357188"/>
        </p:xfrm>
        <a:graphic>
          <a:graphicData uri="http://schemas.openxmlformats.org/presentationml/2006/ole">
            <mc:AlternateContent xmlns:mc="http://schemas.openxmlformats.org/markup-compatibility/2006">
              <mc:Choice xmlns:v="urn:schemas-microsoft-com:vml" Requires="v">
                <p:oleObj spid="_x0000_s82017" name="公式" r:id="rId14" imgW="3963960" imgH="3736800" progId="Equation.3">
                  <p:embed/>
                </p:oleObj>
              </mc:Choice>
              <mc:Fallback>
                <p:oleObj name="公式" r:id="rId14" imgW="3963960" imgH="3736800" progId="Equation.3">
                  <p:embed/>
                  <p:pic>
                    <p:nvPicPr>
                      <p:cNvPr id="0" name="Picture 4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4813" y="3038475"/>
                        <a:ext cx="377825"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8" name="Object 56"/>
          <p:cNvGraphicFramePr>
            <a:graphicFrameLocks noChangeAspect="1"/>
          </p:cNvGraphicFramePr>
          <p:nvPr/>
        </p:nvGraphicFramePr>
        <p:xfrm>
          <a:off x="2557463" y="3681413"/>
          <a:ext cx="247650" cy="288925"/>
        </p:xfrm>
        <a:graphic>
          <a:graphicData uri="http://schemas.openxmlformats.org/presentationml/2006/ole">
            <mc:AlternateContent xmlns:mc="http://schemas.openxmlformats.org/markup-compatibility/2006">
              <mc:Choice xmlns:v="urn:schemas-microsoft-com:vml" Requires="v">
                <p:oleObj spid="_x0000_s82018" name="公式" r:id="rId16" imgW="2562480" imgH="3034800" progId="Equation.3">
                  <p:embed/>
                </p:oleObj>
              </mc:Choice>
              <mc:Fallback>
                <p:oleObj name="公式" r:id="rId16" imgW="2562480" imgH="3034800" progId="Equation.3">
                  <p:embed/>
                  <p:pic>
                    <p:nvPicPr>
                      <p:cNvPr id="0" name="Picture 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57463" y="3681413"/>
                        <a:ext cx="24765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9" name="Object 57"/>
          <p:cNvGraphicFramePr>
            <a:graphicFrameLocks noChangeAspect="1"/>
          </p:cNvGraphicFramePr>
          <p:nvPr/>
        </p:nvGraphicFramePr>
        <p:xfrm>
          <a:off x="5529263" y="3681413"/>
          <a:ext cx="422275" cy="336550"/>
        </p:xfrm>
        <a:graphic>
          <a:graphicData uri="http://schemas.openxmlformats.org/presentationml/2006/ole">
            <mc:AlternateContent xmlns:mc="http://schemas.openxmlformats.org/markup-compatibility/2006">
              <mc:Choice xmlns:v="urn:schemas-microsoft-com:vml" Requires="v">
                <p:oleObj spid="_x0000_s82019" name="公式" r:id="rId18" imgW="4431240" imgH="3502800" progId="Equation.3">
                  <p:embed/>
                </p:oleObj>
              </mc:Choice>
              <mc:Fallback>
                <p:oleObj name="公式" r:id="rId18" imgW="4431240" imgH="3502800" progId="Equation.3">
                  <p:embed/>
                  <p:pic>
                    <p:nvPicPr>
                      <p:cNvPr id="0" name="Picture 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9263" y="3681413"/>
                        <a:ext cx="42227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42" name="Line 58"/>
          <p:cNvSpPr>
            <a:spLocks noChangeShapeType="1"/>
          </p:cNvSpPr>
          <p:nvPr/>
        </p:nvSpPr>
        <p:spPr bwMode="auto">
          <a:xfrm>
            <a:off x="3167063" y="3300413"/>
            <a:ext cx="2057400" cy="0"/>
          </a:xfrm>
          <a:prstGeom prst="line">
            <a:avLst/>
          </a:prstGeom>
          <a:noFill/>
          <a:ln w="12700" cap="sq">
            <a:solidFill>
              <a:schemeClr val="tx1"/>
            </a:solidFill>
            <a:round/>
            <a:headEnd type="arrow" w="med" len="med"/>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3243" name="Line 59"/>
          <p:cNvSpPr>
            <a:spLocks noChangeShapeType="1"/>
          </p:cNvSpPr>
          <p:nvPr/>
        </p:nvSpPr>
        <p:spPr bwMode="auto">
          <a:xfrm>
            <a:off x="3167063" y="3833813"/>
            <a:ext cx="2057400" cy="0"/>
          </a:xfrm>
          <a:prstGeom prst="line">
            <a:avLst/>
          </a:prstGeom>
          <a:noFill/>
          <a:ln w="12700" cap="sq">
            <a:solidFill>
              <a:schemeClr val="tx1"/>
            </a:solidFill>
            <a:round/>
            <a:headEnd type="arrow" w="med" len="med"/>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81930" name="Object 60"/>
          <p:cNvGraphicFramePr>
            <a:graphicFrameLocks noChangeAspect="1"/>
          </p:cNvGraphicFramePr>
          <p:nvPr/>
        </p:nvGraphicFramePr>
        <p:xfrm>
          <a:off x="2328863" y="4291013"/>
          <a:ext cx="673100" cy="404812"/>
        </p:xfrm>
        <a:graphic>
          <a:graphicData uri="http://schemas.openxmlformats.org/presentationml/2006/ole">
            <mc:AlternateContent xmlns:mc="http://schemas.openxmlformats.org/markup-compatibility/2006">
              <mc:Choice xmlns:v="urn:schemas-microsoft-com:vml" Requires="v">
                <p:oleObj spid="_x0000_s82020" name="公式" r:id="rId20" imgW="7000920" imgH="4204800" progId="Equation.3">
                  <p:embed/>
                </p:oleObj>
              </mc:Choice>
              <mc:Fallback>
                <p:oleObj name="公式" r:id="rId20" imgW="7000920" imgH="4204800" progId="Equation.3">
                  <p:embed/>
                  <p:pic>
                    <p:nvPicPr>
                      <p:cNvPr id="0" name="Picture 5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28863" y="4291013"/>
                        <a:ext cx="6731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31" name="Object 61"/>
          <p:cNvGraphicFramePr>
            <a:graphicFrameLocks noChangeAspect="1"/>
          </p:cNvGraphicFramePr>
          <p:nvPr/>
        </p:nvGraphicFramePr>
        <p:xfrm>
          <a:off x="5418138" y="4319588"/>
          <a:ext cx="673100" cy="404812"/>
        </p:xfrm>
        <a:graphic>
          <a:graphicData uri="http://schemas.openxmlformats.org/presentationml/2006/ole">
            <mc:AlternateContent xmlns:mc="http://schemas.openxmlformats.org/markup-compatibility/2006">
              <mc:Choice xmlns:v="urn:schemas-microsoft-com:vml" Requires="v">
                <p:oleObj spid="_x0000_s82021" name="公式" r:id="rId22" imgW="7000920" imgH="4204800" progId="Equation.3">
                  <p:embed/>
                </p:oleObj>
              </mc:Choice>
              <mc:Fallback>
                <p:oleObj name="公式" r:id="rId22" imgW="7000920" imgH="4204800" progId="Equation.3">
                  <p:embed/>
                  <p:pic>
                    <p:nvPicPr>
                      <p:cNvPr id="0" name="Picture 5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418138" y="4319588"/>
                        <a:ext cx="6731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46" name="Line 62"/>
          <p:cNvSpPr>
            <a:spLocks noChangeShapeType="1"/>
          </p:cNvSpPr>
          <p:nvPr/>
        </p:nvSpPr>
        <p:spPr bwMode="auto">
          <a:xfrm>
            <a:off x="3167063" y="4519613"/>
            <a:ext cx="2057400" cy="0"/>
          </a:xfrm>
          <a:prstGeom prst="line">
            <a:avLst/>
          </a:prstGeom>
          <a:noFill/>
          <a:ln w="12700" cap="sq">
            <a:solidFill>
              <a:schemeClr val="tx1"/>
            </a:solidFill>
            <a:round/>
            <a:headEnd type="arrow" w="med" len="med"/>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zoom/>
  </p:transition>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aphicFrame>
        <p:nvGraphicFramePr>
          <p:cNvPr id="82946" name="Object 12"/>
          <p:cNvGraphicFramePr>
            <a:graphicFrameLocks noChangeAspect="1"/>
          </p:cNvGraphicFramePr>
          <p:nvPr/>
        </p:nvGraphicFramePr>
        <p:xfrm>
          <a:off x="1909763" y="2309813"/>
          <a:ext cx="5029200" cy="474662"/>
        </p:xfrm>
        <a:graphic>
          <a:graphicData uri="http://schemas.openxmlformats.org/presentationml/2006/ole">
            <mc:AlternateContent xmlns:mc="http://schemas.openxmlformats.org/markup-compatibility/2006">
              <mc:Choice xmlns:v="urn:schemas-microsoft-com:vml" Requires="v">
                <p:oleObj spid="_x0000_s82964" name="公式" r:id="rId4" imgW="54189000" imgH="5140800" progId="Equation.3">
                  <p:embed/>
                </p:oleObj>
              </mc:Choice>
              <mc:Fallback>
                <p:oleObj name="公式" r:id="rId4" imgW="54189000" imgH="5140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9763" y="2309813"/>
                        <a:ext cx="502920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1" name="Text Box 13"/>
          <p:cNvSpPr txBox="1">
            <a:spLocks noChangeArrowheads="1"/>
          </p:cNvSpPr>
          <p:nvPr/>
        </p:nvSpPr>
        <p:spPr bwMode="auto">
          <a:xfrm>
            <a:off x="1042988" y="1700213"/>
            <a:ext cx="3648075"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由求</a:t>
            </a:r>
            <a:r>
              <a:rPr lang="en-US" altLang="zh-CN">
                <a:effectLst>
                  <a:outerShdw blurRad="38100" dist="38100" dir="2700000" algn="tl">
                    <a:srgbClr val="C0C0C0"/>
                  </a:outerShdw>
                </a:effectLst>
              </a:rPr>
              <a:t>L</a:t>
            </a:r>
            <a:r>
              <a:rPr lang="zh-CN" altLang="en-US">
                <a:effectLst>
                  <a:outerShdw blurRad="38100" dist="38100" dir="2700000" algn="tl">
                    <a:srgbClr val="C0C0C0"/>
                  </a:outerShdw>
                </a:effectLst>
              </a:rPr>
              <a:t>表达式，即</a:t>
            </a:r>
          </a:p>
        </p:txBody>
      </p:sp>
      <p:sp>
        <p:nvSpPr>
          <p:cNvPr id="94222" name="Text Box 14"/>
          <p:cNvSpPr txBox="1">
            <a:spLocks noChangeArrowheads="1"/>
          </p:cNvSpPr>
          <p:nvPr/>
        </p:nvSpPr>
        <p:spPr bwMode="auto">
          <a:xfrm>
            <a:off x="1058863" y="3028950"/>
            <a:ext cx="1963737"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得到：</a:t>
            </a:r>
          </a:p>
        </p:txBody>
      </p:sp>
      <p:graphicFrame>
        <p:nvGraphicFramePr>
          <p:cNvPr id="82947" name="Object 15"/>
          <p:cNvGraphicFramePr>
            <a:graphicFrameLocks noChangeAspect="1"/>
          </p:cNvGraphicFramePr>
          <p:nvPr/>
        </p:nvGraphicFramePr>
        <p:xfrm>
          <a:off x="1874838" y="3608388"/>
          <a:ext cx="6199187" cy="474662"/>
        </p:xfrm>
        <a:graphic>
          <a:graphicData uri="http://schemas.openxmlformats.org/presentationml/2006/ole">
            <mc:AlternateContent xmlns:mc="http://schemas.openxmlformats.org/markup-compatibility/2006">
              <mc:Choice xmlns:v="urn:schemas-microsoft-com:vml" Requires="v">
                <p:oleObj spid="_x0000_s82965" name="公式" r:id="rId6" imgW="66803760" imgH="5140800" progId="Equation.3">
                  <p:embed/>
                </p:oleObj>
              </mc:Choice>
              <mc:Fallback>
                <p:oleObj name="公式" r:id="rId6" imgW="66803760" imgH="5140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4838" y="3608388"/>
                        <a:ext cx="6199187"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4" name="Text Box 16"/>
          <p:cNvSpPr txBox="1">
            <a:spLocks noChangeArrowheads="1"/>
          </p:cNvSpPr>
          <p:nvPr/>
        </p:nvSpPr>
        <p:spPr bwMode="auto">
          <a:xfrm>
            <a:off x="7258050" y="4424363"/>
            <a:ext cx="1338263"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12</a:t>
            </a:r>
            <a:r>
              <a:rPr lang="zh-CN" altLang="en-US" sz="1800">
                <a:effectLst>
                  <a:outerShdw blurRad="38100" dist="38100" dir="2700000" algn="tl">
                    <a:srgbClr val="C0C0C0"/>
                  </a:outerShdw>
                </a:effectLst>
              </a:rPr>
              <a:t>）</a:t>
            </a:r>
          </a:p>
        </p:txBody>
      </p:sp>
    </p:spTree>
  </p:cSld>
  <p:clrMapOvr>
    <a:masterClrMapping/>
  </p:clrMapOvr>
  <p:transition>
    <p:zoom/>
  </p:transition>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5290" name="Text Box 58"/>
          <p:cNvSpPr txBox="1">
            <a:spLocks noChangeArrowheads="1"/>
          </p:cNvSpPr>
          <p:nvPr/>
        </p:nvSpPr>
        <p:spPr bwMode="auto">
          <a:xfrm>
            <a:off x="1403350" y="2276475"/>
            <a:ext cx="3697288"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两边转置，得到：</a:t>
            </a:r>
          </a:p>
        </p:txBody>
      </p:sp>
      <p:graphicFrame>
        <p:nvGraphicFramePr>
          <p:cNvPr id="83970" name="Object 59"/>
          <p:cNvGraphicFramePr>
            <a:graphicFrameLocks noChangeAspect="1"/>
          </p:cNvGraphicFramePr>
          <p:nvPr/>
        </p:nvGraphicFramePr>
        <p:xfrm>
          <a:off x="2714625" y="2954338"/>
          <a:ext cx="2579688" cy="1617662"/>
        </p:xfrm>
        <a:graphic>
          <a:graphicData uri="http://schemas.openxmlformats.org/presentationml/2006/ole">
            <mc:AlternateContent xmlns:mc="http://schemas.openxmlformats.org/markup-compatibility/2006">
              <mc:Choice xmlns:v="urn:schemas-microsoft-com:vml" Requires="v">
                <p:oleObj spid="_x0000_s83988" name="公式" r:id="rId4" imgW="27791640" imgH="17542800" progId="Equation.3">
                  <p:embed/>
                </p:oleObj>
              </mc:Choice>
              <mc:Fallback>
                <p:oleObj name="公式" r:id="rId4" imgW="27791640" imgH="17542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2954338"/>
                        <a:ext cx="2579688" cy="161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92" name="Text Box 60"/>
          <p:cNvSpPr txBox="1">
            <a:spLocks noChangeArrowheads="1"/>
          </p:cNvSpPr>
          <p:nvPr/>
        </p:nvSpPr>
        <p:spPr bwMode="auto">
          <a:xfrm>
            <a:off x="6432550" y="3602038"/>
            <a:ext cx="1782763"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13</a:t>
            </a:r>
            <a:r>
              <a:rPr lang="zh-CN" altLang="en-US" sz="1800">
                <a:effectLst>
                  <a:outerShdw blurRad="38100" dist="38100" dir="2700000" algn="tl">
                    <a:srgbClr val="C0C0C0"/>
                  </a:outerShdw>
                </a:effectLst>
              </a:rPr>
              <a:t>）</a:t>
            </a:r>
          </a:p>
        </p:txBody>
      </p:sp>
      <p:sp>
        <p:nvSpPr>
          <p:cNvPr id="95293" name="Text Box 61"/>
          <p:cNvSpPr txBox="1">
            <a:spLocks noChangeArrowheads="1"/>
          </p:cNvSpPr>
          <p:nvPr/>
        </p:nvSpPr>
        <p:spPr bwMode="auto">
          <a:xfrm>
            <a:off x="1536700" y="5749925"/>
            <a:ext cx="2320925"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算法完毕。</a:t>
            </a:r>
          </a:p>
        </p:txBody>
      </p:sp>
      <p:sp>
        <p:nvSpPr>
          <p:cNvPr id="95294" name="Text Box 62"/>
          <p:cNvSpPr txBox="1">
            <a:spLocks noChangeArrowheads="1"/>
          </p:cNvSpPr>
          <p:nvPr/>
        </p:nvSpPr>
        <p:spPr bwMode="auto">
          <a:xfrm>
            <a:off x="3871913" y="5221288"/>
            <a:ext cx="2136775"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系统能观</a:t>
            </a:r>
          </a:p>
        </p:txBody>
      </p:sp>
      <p:sp>
        <p:nvSpPr>
          <p:cNvPr id="95295" name="Line 63"/>
          <p:cNvSpPr>
            <a:spLocks noChangeShapeType="1"/>
          </p:cNvSpPr>
          <p:nvPr/>
        </p:nvSpPr>
        <p:spPr bwMode="auto">
          <a:xfrm flipH="1" flipV="1">
            <a:off x="4314825" y="4630738"/>
            <a:ext cx="152400" cy="533400"/>
          </a:xfrm>
          <a:prstGeom prst="line">
            <a:avLst/>
          </a:prstGeom>
          <a:noFill/>
          <a:ln w="12700" cap="sq">
            <a:solidFill>
              <a:schemeClr val="tx1"/>
            </a:solidFill>
            <a:round/>
            <a:headEnd type="none" w="sm" len="sm"/>
            <a:tailEnd type="arrow"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83971" name="Object 64"/>
          <p:cNvGraphicFramePr>
            <a:graphicFrameLocks noChangeAspect="1"/>
          </p:cNvGraphicFramePr>
          <p:nvPr/>
        </p:nvGraphicFramePr>
        <p:xfrm>
          <a:off x="1619250" y="1484313"/>
          <a:ext cx="6199188" cy="474662"/>
        </p:xfrm>
        <a:graphic>
          <a:graphicData uri="http://schemas.openxmlformats.org/presentationml/2006/ole">
            <mc:AlternateContent xmlns:mc="http://schemas.openxmlformats.org/markup-compatibility/2006">
              <mc:Choice xmlns:v="urn:schemas-microsoft-com:vml" Requires="v">
                <p:oleObj spid="_x0000_s83989" name="公式" r:id="rId6" imgW="2774160" imgH="204840" progId="Equation.3">
                  <p:embed/>
                </p:oleObj>
              </mc:Choice>
              <mc:Fallback>
                <p:oleObj name="公式" r:id="rId6" imgW="2774160" imgH="20484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1484313"/>
                        <a:ext cx="6199188"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4838" name="Text Box 22"/>
          <p:cNvSpPr txBox="1">
            <a:spLocks noChangeArrowheads="1"/>
          </p:cNvSpPr>
          <p:nvPr/>
        </p:nvSpPr>
        <p:spPr bwMode="auto">
          <a:xfrm>
            <a:off x="1239838" y="2066925"/>
            <a:ext cx="6932612" cy="2066925"/>
          </a:xfrm>
          <a:prstGeom prst="rect">
            <a:avLst/>
          </a:prstGeom>
          <a:noFill/>
          <a:ln w="9525" algn="ctr">
            <a:noFill/>
            <a:miter lim="800000"/>
            <a:headEnd/>
            <a:tailEnd/>
          </a:ln>
          <a:effectLst/>
        </p:spPr>
        <p:txBody>
          <a:bodyPr>
            <a:spAutoFit/>
          </a:bodyPr>
          <a:lstStyle/>
          <a:p>
            <a:pPr>
              <a:lnSpc>
                <a:spcPct val="135000"/>
              </a:lnSpc>
              <a:defRPr/>
            </a:pPr>
            <a:r>
              <a:rPr kumimoji="0" lang="zh-CN" altLang="en-US">
                <a:solidFill>
                  <a:srgbClr val="0000FF"/>
                </a:solidFill>
                <a:effectLst>
                  <a:outerShdw blurRad="38100" dist="38100" dir="2700000" algn="tl">
                    <a:srgbClr val="C0C0C0"/>
                  </a:outerShdw>
                </a:effectLst>
              </a:rPr>
              <a:t>（</a:t>
            </a:r>
            <a:r>
              <a:rPr kumimoji="0" lang="en-US" altLang="zh-CN">
                <a:solidFill>
                  <a:srgbClr val="0000FF"/>
                </a:solidFill>
                <a:effectLst>
                  <a:outerShdw blurRad="38100" dist="38100" dir="2700000" algn="tl">
                    <a:srgbClr val="C0C0C0"/>
                  </a:outerShdw>
                </a:effectLst>
              </a:rPr>
              <a:t>7</a:t>
            </a:r>
            <a:r>
              <a:rPr kumimoji="0" lang="zh-CN" altLang="en-US">
                <a:solidFill>
                  <a:srgbClr val="0000FF"/>
                </a:solidFill>
                <a:effectLst>
                  <a:outerShdw blurRad="38100" dist="38100" dir="2700000" algn="tl">
                    <a:srgbClr val="C0C0C0"/>
                  </a:outerShdw>
                </a:effectLst>
              </a:rPr>
              <a:t>）状态反馈</a:t>
            </a:r>
          </a:p>
          <a:p>
            <a:pPr>
              <a:lnSpc>
                <a:spcPct val="135000"/>
              </a:lnSpc>
              <a:defRPr/>
            </a:pPr>
            <a:r>
              <a:rPr kumimoji="0" lang="zh-CN" altLang="en-US">
                <a:effectLst>
                  <a:outerShdw blurRad="38100" dist="38100" dir="2700000" algn="tl">
                    <a:srgbClr val="C0C0C0"/>
                  </a:outerShdw>
                </a:effectLst>
              </a:rPr>
              <a:t> 系统的输出量是系统状态变量的函数，因此，不仅可以通过反馈输出量，而且可以通过反馈状态变量来改善系统的性能。</a:t>
            </a:r>
          </a:p>
        </p:txBody>
      </p:sp>
    </p:spTree>
  </p:cSld>
  <p:clrMapOvr>
    <a:masterClrMapping/>
  </p:clrMapOvr>
  <p:transition>
    <p:cover/>
  </p:transition>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6280" name="Text Box 24"/>
          <p:cNvSpPr txBox="1">
            <a:spLocks noChangeArrowheads="1"/>
          </p:cNvSpPr>
          <p:nvPr/>
        </p:nvSpPr>
        <p:spPr bwMode="auto">
          <a:xfrm>
            <a:off x="1042988" y="1484313"/>
            <a:ext cx="6551612"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66FF"/>
                </a:solidFill>
                <a:effectLst>
                  <a:outerShdw blurRad="38100" dist="38100" dir="2700000" algn="tl">
                    <a:srgbClr val="C0C0C0"/>
                  </a:outerShdw>
                </a:effectLst>
              </a:rPr>
              <a:t>例 </a:t>
            </a:r>
            <a:r>
              <a:rPr lang="en-US" altLang="zh-CN">
                <a:solidFill>
                  <a:srgbClr val="0066FF"/>
                </a:solidFill>
                <a:effectLst>
                  <a:outerShdw blurRad="38100" dist="38100" dir="2700000" algn="tl">
                    <a:srgbClr val="C0C0C0"/>
                  </a:outerShdw>
                </a:effectLst>
              </a:rPr>
              <a:t>6.7</a:t>
            </a:r>
            <a:r>
              <a:rPr lang="zh-CN" altLang="en-US">
                <a:solidFill>
                  <a:srgbClr val="0066FF"/>
                </a:solidFill>
                <a:effectLst>
                  <a:outerShdw blurRad="38100" dist="38100" dir="2700000" algn="tl">
                    <a:srgbClr val="C0C0C0"/>
                  </a:outerShdw>
                </a:effectLst>
              </a:rPr>
              <a:t>：</a:t>
            </a:r>
            <a:r>
              <a:rPr lang="zh-CN" altLang="en-US">
                <a:effectLst>
                  <a:outerShdw blurRad="38100" dist="38100" dir="2700000" algn="tl">
                    <a:srgbClr val="C0C0C0"/>
                  </a:outerShdw>
                </a:effectLst>
              </a:rPr>
              <a:t>双积分环节离散化状态方程为：</a:t>
            </a:r>
            <a:endParaRPr lang="zh-CN" altLang="zh-CN">
              <a:effectLst>
                <a:outerShdw blurRad="38100" dist="38100" dir="2700000" algn="tl">
                  <a:srgbClr val="C0C0C0"/>
                </a:outerShdw>
              </a:effectLst>
            </a:endParaRPr>
          </a:p>
        </p:txBody>
      </p:sp>
      <p:graphicFrame>
        <p:nvGraphicFramePr>
          <p:cNvPr id="84994" name="Object 25"/>
          <p:cNvGraphicFramePr>
            <a:graphicFrameLocks noChangeAspect="1"/>
          </p:cNvGraphicFramePr>
          <p:nvPr/>
        </p:nvGraphicFramePr>
        <p:xfrm>
          <a:off x="2109788" y="2151063"/>
          <a:ext cx="3021012" cy="865187"/>
        </p:xfrm>
        <a:graphic>
          <a:graphicData uri="http://schemas.openxmlformats.org/presentationml/2006/ole">
            <mc:AlternateContent xmlns:mc="http://schemas.openxmlformats.org/markup-compatibility/2006">
              <mc:Choice xmlns:v="urn:schemas-microsoft-com:vml" Requires="v">
                <p:oleObj spid="_x0000_s85012" name="公式" r:id="rId4" imgW="29426760" imgH="8416800" progId="Equation.3">
                  <p:embed/>
                </p:oleObj>
              </mc:Choice>
              <mc:Fallback>
                <p:oleObj name="公式" r:id="rId4" imgW="29426760" imgH="8416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9788" y="2151063"/>
                        <a:ext cx="3021012"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5" name="Object 26"/>
          <p:cNvGraphicFramePr>
            <a:graphicFrameLocks noChangeAspect="1"/>
          </p:cNvGraphicFramePr>
          <p:nvPr/>
        </p:nvGraphicFramePr>
        <p:xfrm>
          <a:off x="2566988" y="3065463"/>
          <a:ext cx="4775200" cy="866775"/>
        </p:xfrm>
        <a:graphic>
          <a:graphicData uri="http://schemas.openxmlformats.org/presentationml/2006/ole">
            <mc:AlternateContent xmlns:mc="http://schemas.openxmlformats.org/markup-compatibility/2006">
              <mc:Choice xmlns:v="urn:schemas-microsoft-com:vml" Requires="v">
                <p:oleObj spid="_x0000_s85013" name="公式" r:id="rId6" imgW="46479960" imgH="8416800" progId="Equation.3">
                  <p:embed/>
                </p:oleObj>
              </mc:Choice>
              <mc:Fallback>
                <p:oleObj name="公式" r:id="rId6" imgW="46479960" imgH="8416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6988" y="3065463"/>
                        <a:ext cx="477520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83" name="Text Box 27"/>
          <p:cNvSpPr txBox="1">
            <a:spLocks noChangeArrowheads="1"/>
          </p:cNvSpPr>
          <p:nvPr/>
        </p:nvSpPr>
        <p:spPr bwMode="auto">
          <a:xfrm>
            <a:off x="1500188" y="3216275"/>
            <a:ext cx="1187450"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其中</a:t>
            </a:r>
          </a:p>
        </p:txBody>
      </p:sp>
      <p:sp>
        <p:nvSpPr>
          <p:cNvPr id="96284" name="Text Box 28"/>
          <p:cNvSpPr txBox="1">
            <a:spLocks noChangeArrowheads="1"/>
          </p:cNvSpPr>
          <p:nvPr/>
        </p:nvSpPr>
        <p:spPr bwMode="auto">
          <a:xfrm>
            <a:off x="1430338" y="4229100"/>
            <a:ext cx="3751262"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设计预报观测器。</a:t>
            </a:r>
          </a:p>
        </p:txBody>
      </p:sp>
      <p:sp>
        <p:nvSpPr>
          <p:cNvPr id="96285" name="Text Box 29"/>
          <p:cNvSpPr txBox="1">
            <a:spLocks noChangeArrowheads="1"/>
          </p:cNvSpPr>
          <p:nvPr/>
        </p:nvSpPr>
        <p:spPr bwMode="auto">
          <a:xfrm>
            <a:off x="1042988" y="260350"/>
            <a:ext cx="3889375" cy="641350"/>
          </a:xfrm>
          <a:prstGeom prst="rect">
            <a:avLst/>
          </a:prstGeom>
          <a:noFill/>
          <a:ln w="9525">
            <a:noFill/>
            <a:miter lim="800000"/>
            <a:headEnd/>
            <a:tailEnd/>
          </a:ln>
          <a:effectLst/>
        </p:spPr>
        <p:txBody>
          <a:bodyPr>
            <a:spAutoFit/>
          </a:bodyPr>
          <a:lstStyle/>
          <a:p>
            <a:pPr>
              <a:defRPr/>
            </a:pPr>
            <a:r>
              <a:rPr lang="zh-CN" altLang="en-US" sz="3600">
                <a:solidFill>
                  <a:srgbClr val="FF0000"/>
                </a:solidFill>
                <a:effectLst>
                  <a:outerShdw blurRad="38100" dist="38100" dir="2700000" algn="tl">
                    <a:srgbClr val="C0C0C0"/>
                  </a:outerShdw>
                </a:effectLst>
              </a:rPr>
              <a:t>例题讲解</a:t>
            </a:r>
          </a:p>
        </p:txBody>
      </p:sp>
    </p:spTree>
  </p:cSld>
  <p:clrMapOvr>
    <a:masterClrMapping/>
  </p:clrMapOvr>
  <p:transition>
    <p:zoom/>
  </p:transition>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7295" name="Text Box 15"/>
          <p:cNvSpPr txBox="1">
            <a:spLocks noChangeArrowheads="1"/>
          </p:cNvSpPr>
          <p:nvPr/>
        </p:nvSpPr>
        <p:spPr bwMode="auto">
          <a:xfrm>
            <a:off x="1223963" y="1687513"/>
            <a:ext cx="989012"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66FF"/>
                </a:solidFill>
                <a:effectLst>
                  <a:outerShdw blurRad="38100" dist="38100" dir="2700000" algn="tl">
                    <a:srgbClr val="C0C0C0"/>
                  </a:outerShdw>
                </a:effectLst>
              </a:rPr>
              <a:t>解：</a:t>
            </a:r>
          </a:p>
        </p:txBody>
      </p:sp>
      <p:graphicFrame>
        <p:nvGraphicFramePr>
          <p:cNvPr id="86018" name="Object 16"/>
          <p:cNvGraphicFramePr>
            <a:graphicFrameLocks noChangeAspect="1"/>
          </p:cNvGraphicFramePr>
          <p:nvPr/>
        </p:nvGraphicFramePr>
        <p:xfrm>
          <a:off x="2300288" y="2289175"/>
          <a:ext cx="4962525" cy="381000"/>
        </p:xfrm>
        <a:graphic>
          <a:graphicData uri="http://schemas.openxmlformats.org/presentationml/2006/ole">
            <mc:AlternateContent xmlns:mc="http://schemas.openxmlformats.org/markup-compatibility/2006">
              <mc:Choice xmlns:v="urn:schemas-microsoft-com:vml" Requires="v">
                <p:oleObj spid="_x0000_s86045" name="公式" r:id="rId4" imgW="48348720" imgH="3736800" progId="Equation.3">
                  <p:embed/>
                </p:oleObj>
              </mc:Choice>
              <mc:Fallback>
                <p:oleObj name="公式" r:id="rId4" imgW="48348720" imgH="37368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0288" y="2289175"/>
                        <a:ext cx="49625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97" name="Text Box 17"/>
          <p:cNvSpPr txBox="1">
            <a:spLocks noChangeArrowheads="1"/>
          </p:cNvSpPr>
          <p:nvPr/>
        </p:nvSpPr>
        <p:spPr bwMode="auto">
          <a:xfrm>
            <a:off x="1979613" y="1700213"/>
            <a:ext cx="4049712"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预报观测器方程为：</a:t>
            </a:r>
          </a:p>
        </p:txBody>
      </p:sp>
      <p:sp>
        <p:nvSpPr>
          <p:cNvPr id="97298" name="Text Box 18"/>
          <p:cNvSpPr txBox="1">
            <a:spLocks noChangeArrowheads="1"/>
          </p:cNvSpPr>
          <p:nvPr/>
        </p:nvSpPr>
        <p:spPr bwMode="auto">
          <a:xfrm>
            <a:off x="969963" y="3816350"/>
            <a:ext cx="4473575" cy="457200"/>
          </a:xfrm>
          <a:prstGeom prst="rect">
            <a:avLst/>
          </a:prstGeom>
          <a:noFill/>
          <a:ln w="12700" cap="sq">
            <a:noFill/>
            <a:miter lim="800000"/>
            <a:headEnd type="none" w="sm" len="sm"/>
            <a:tailEnd type="none" w="sm" len="sm"/>
          </a:ln>
          <a:effectLst/>
        </p:spPr>
        <p:txBody>
          <a:bodyPr wrap="none">
            <a:spAutoFit/>
          </a:bodyPr>
          <a:lstStyle/>
          <a:p>
            <a:pPr>
              <a:defRPr/>
            </a:pPr>
            <a:r>
              <a:rPr lang="zh-CN" altLang="en-US">
                <a:effectLst>
                  <a:outerShdw blurRad="38100" dist="38100" dir="2700000" algn="tl">
                    <a:srgbClr val="C0C0C0"/>
                  </a:outerShdw>
                </a:effectLst>
              </a:rPr>
              <a:t>将观测器的极点配置在原点，则</a:t>
            </a:r>
          </a:p>
        </p:txBody>
      </p:sp>
      <p:graphicFrame>
        <p:nvGraphicFramePr>
          <p:cNvPr id="86019" name="Object 19"/>
          <p:cNvGraphicFramePr>
            <a:graphicFrameLocks noChangeAspect="1"/>
          </p:cNvGraphicFramePr>
          <p:nvPr/>
        </p:nvGraphicFramePr>
        <p:xfrm>
          <a:off x="5591175" y="3832225"/>
          <a:ext cx="1247775" cy="454025"/>
        </p:xfrm>
        <a:graphic>
          <a:graphicData uri="http://schemas.openxmlformats.org/presentationml/2006/ole">
            <mc:AlternateContent xmlns:mc="http://schemas.openxmlformats.org/markup-compatibility/2006">
              <mc:Choice xmlns:v="urn:schemas-microsoft-com:vml" Requires="v">
                <p:oleObj spid="_x0000_s86046" name="公式" r:id="rId6" imgW="12140280" imgH="4438800" progId="Equation.3">
                  <p:embed/>
                </p:oleObj>
              </mc:Choice>
              <mc:Fallback>
                <p:oleObj name="公式" r:id="rId6" imgW="12140280" imgH="44388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1175" y="3832225"/>
                        <a:ext cx="1247775"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00" name="Text Box 20"/>
          <p:cNvSpPr txBox="1">
            <a:spLocks noChangeArrowheads="1"/>
          </p:cNvSpPr>
          <p:nvPr/>
        </p:nvSpPr>
        <p:spPr bwMode="auto">
          <a:xfrm>
            <a:off x="2071688" y="2820988"/>
            <a:ext cx="490537" cy="457200"/>
          </a:xfrm>
          <a:prstGeom prst="rect">
            <a:avLst/>
          </a:prstGeom>
          <a:noFill/>
          <a:ln w="12700" cap="sq">
            <a:noFill/>
            <a:miter lim="800000"/>
            <a:headEnd type="none" w="sm" len="sm"/>
            <a:tailEnd type="none" w="sm" len="sm"/>
          </a:ln>
          <a:effectLst/>
        </p:spPr>
        <p:txBody>
          <a:bodyPr wrap="none">
            <a:spAutoFit/>
          </a:bodyPr>
          <a:lstStyle/>
          <a:p>
            <a:pPr>
              <a:defRPr/>
            </a:pPr>
            <a:r>
              <a:rPr lang="zh-CN" altLang="en-US">
                <a:effectLst>
                  <a:outerShdw blurRad="38100" dist="38100" dir="2700000" algn="tl">
                    <a:srgbClr val="C0C0C0"/>
                  </a:outerShdw>
                </a:effectLst>
              </a:rPr>
              <a:t>令</a:t>
            </a:r>
          </a:p>
        </p:txBody>
      </p:sp>
      <p:graphicFrame>
        <p:nvGraphicFramePr>
          <p:cNvPr id="86020" name="Object 21"/>
          <p:cNvGraphicFramePr>
            <a:graphicFrameLocks noChangeAspect="1"/>
          </p:cNvGraphicFramePr>
          <p:nvPr/>
        </p:nvGraphicFramePr>
        <p:xfrm>
          <a:off x="2757488" y="2670175"/>
          <a:ext cx="1100137" cy="911225"/>
        </p:xfrm>
        <a:graphic>
          <a:graphicData uri="http://schemas.openxmlformats.org/presentationml/2006/ole">
            <mc:AlternateContent xmlns:mc="http://schemas.openxmlformats.org/markup-compatibility/2006">
              <mc:Choice xmlns:v="urn:schemas-microsoft-com:vml" Requires="v">
                <p:oleObj spid="_x0000_s86047" name="公式" r:id="rId8" imgW="10738440" imgH="8884800" progId="Equation.3">
                  <p:embed/>
                </p:oleObj>
              </mc:Choice>
              <mc:Fallback>
                <p:oleObj name="公式" r:id="rId8" imgW="10738440" imgH="88848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7488" y="2670175"/>
                        <a:ext cx="110013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8311" name="Text Box 7"/>
          <p:cNvSpPr txBox="1">
            <a:spLocks noChangeArrowheads="1"/>
          </p:cNvSpPr>
          <p:nvPr/>
        </p:nvSpPr>
        <p:spPr bwMode="auto">
          <a:xfrm>
            <a:off x="827088" y="2060575"/>
            <a:ext cx="1385887"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于是：</a:t>
            </a:r>
          </a:p>
        </p:txBody>
      </p:sp>
      <p:graphicFrame>
        <p:nvGraphicFramePr>
          <p:cNvPr id="87042" name="Object 8"/>
          <p:cNvGraphicFramePr>
            <a:graphicFrameLocks noChangeAspect="1"/>
          </p:cNvGraphicFramePr>
          <p:nvPr/>
        </p:nvGraphicFramePr>
        <p:xfrm>
          <a:off x="2051050" y="1844675"/>
          <a:ext cx="5657850" cy="2784475"/>
        </p:xfrm>
        <a:graphic>
          <a:graphicData uri="http://schemas.openxmlformats.org/presentationml/2006/ole">
            <mc:AlternateContent xmlns:mc="http://schemas.openxmlformats.org/markup-compatibility/2006">
              <mc:Choice xmlns:v="urn:schemas-microsoft-com:vml" Requires="v">
                <p:oleObj spid="_x0000_s87060" name="公式" r:id="rId4" imgW="55123560" imgH="27136800" progId="Equation.3">
                  <p:embed/>
                </p:oleObj>
              </mc:Choice>
              <mc:Fallback>
                <p:oleObj name="公式" r:id="rId4" imgW="55123560" imgH="27136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844675"/>
                        <a:ext cx="5657850" cy="278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3" name="Text Box 9"/>
          <p:cNvSpPr txBox="1">
            <a:spLocks noChangeArrowheads="1"/>
          </p:cNvSpPr>
          <p:nvPr/>
        </p:nvSpPr>
        <p:spPr bwMode="auto">
          <a:xfrm>
            <a:off x="1116013" y="4868863"/>
            <a:ext cx="5570537" cy="457200"/>
          </a:xfrm>
          <a:prstGeom prst="rect">
            <a:avLst/>
          </a:prstGeom>
          <a:noFill/>
          <a:ln w="12700" cap="sq">
            <a:noFill/>
            <a:miter lim="800000"/>
            <a:headEnd type="none" w="sm" len="sm"/>
            <a:tailEnd type="none" w="sm" len="sm"/>
          </a:ln>
          <a:effectLst/>
        </p:spPr>
        <p:txBody>
          <a:bodyPr>
            <a:spAutoFit/>
          </a:bodyPr>
          <a:lstStyle/>
          <a:p>
            <a:pPr>
              <a:defRPr/>
            </a:pPr>
            <a:r>
              <a:rPr lang="zh-CN" altLang="en-US">
                <a:effectLst>
                  <a:outerShdw blurRad="38100" dist="38100" dir="2700000" algn="tl">
                    <a:srgbClr val="C0C0C0"/>
                  </a:outerShdw>
                </a:effectLst>
              </a:rPr>
              <a:t>通过系数比较，得到增益矩阵</a:t>
            </a:r>
            <a:r>
              <a:rPr lang="en-US" altLang="zh-CN">
                <a:effectLst>
                  <a:outerShdw blurRad="38100" dist="38100" dir="2700000" algn="tl">
                    <a:srgbClr val="C0C0C0"/>
                  </a:outerShdw>
                </a:effectLst>
              </a:rPr>
              <a:t>K</a:t>
            </a:r>
            <a:r>
              <a:rPr lang="zh-CN" altLang="en-US">
                <a:effectLst>
                  <a:outerShdw blurRad="38100" dist="38100" dir="2700000" algn="tl">
                    <a:srgbClr val="C0C0C0"/>
                  </a:outerShdw>
                </a:effectLst>
              </a:rPr>
              <a:t>：</a:t>
            </a:r>
          </a:p>
        </p:txBody>
      </p:sp>
      <p:graphicFrame>
        <p:nvGraphicFramePr>
          <p:cNvPr id="87043" name="Object 10"/>
          <p:cNvGraphicFramePr>
            <a:graphicFrameLocks noChangeAspect="1"/>
          </p:cNvGraphicFramePr>
          <p:nvPr/>
        </p:nvGraphicFramePr>
        <p:xfrm>
          <a:off x="5940425" y="4724400"/>
          <a:ext cx="1892300" cy="911225"/>
        </p:xfrm>
        <a:graphic>
          <a:graphicData uri="http://schemas.openxmlformats.org/presentationml/2006/ole">
            <mc:AlternateContent xmlns:mc="http://schemas.openxmlformats.org/markup-compatibility/2006">
              <mc:Choice xmlns:v="urn:schemas-microsoft-com:vml" Requires="v">
                <p:oleObj spid="_x0000_s87061" name="公式" r:id="rId6" imgW="18447480" imgH="8884800" progId="Equation.3">
                  <p:embed/>
                </p:oleObj>
              </mc:Choice>
              <mc:Fallback>
                <p:oleObj name="公式" r:id="rId6" imgW="18447480" imgH="8884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425" y="4724400"/>
                        <a:ext cx="189230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5" name="Text Box 11"/>
          <p:cNvSpPr txBox="1">
            <a:spLocks noChangeArrowheads="1"/>
          </p:cNvSpPr>
          <p:nvPr/>
        </p:nvSpPr>
        <p:spPr bwMode="auto">
          <a:xfrm>
            <a:off x="1042988" y="1484313"/>
            <a:ext cx="3644900"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66FF"/>
                </a:solidFill>
                <a:effectLst>
                  <a:outerShdw blurRad="38100" dist="38100" dir="2700000" algn="tl">
                    <a:srgbClr val="C0C0C0"/>
                  </a:outerShdw>
                </a:effectLst>
              </a:rPr>
              <a:t>（一）系数比较法</a:t>
            </a:r>
          </a:p>
        </p:txBody>
      </p:sp>
    </p:spTree>
  </p:cSld>
  <p:clrMapOvr>
    <a:masterClrMapping/>
  </p:clrMapOvr>
  <p:transition>
    <p:cover dir="ld"/>
  </p:transition>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9341" name="Text Box 13"/>
          <p:cNvSpPr txBox="1">
            <a:spLocks noChangeArrowheads="1"/>
          </p:cNvSpPr>
          <p:nvPr/>
        </p:nvSpPr>
        <p:spPr bwMode="auto">
          <a:xfrm>
            <a:off x="1293813" y="2130425"/>
            <a:ext cx="4584700"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66FF"/>
                </a:solidFill>
                <a:effectLst>
                  <a:outerShdw blurRad="38100" dist="38100" dir="2700000" algn="tl">
                    <a:srgbClr val="C0C0C0"/>
                  </a:outerShdw>
                </a:effectLst>
              </a:rPr>
              <a:t>（</a:t>
            </a:r>
            <a:r>
              <a:rPr lang="en-US" altLang="zh-CN">
                <a:solidFill>
                  <a:srgbClr val="0066FF"/>
                </a:solidFill>
                <a:effectLst>
                  <a:outerShdw blurRad="38100" dist="38100" dir="2700000" algn="tl">
                    <a:srgbClr val="C0C0C0"/>
                  </a:outerShdw>
                </a:effectLst>
              </a:rPr>
              <a:t>2</a:t>
            </a:r>
            <a:r>
              <a:rPr lang="zh-CN" altLang="en-US">
                <a:solidFill>
                  <a:srgbClr val="0066FF"/>
                </a:solidFill>
                <a:effectLst>
                  <a:outerShdw blurRad="38100" dist="38100" dir="2700000" algn="tl">
                    <a:srgbClr val="C0C0C0"/>
                  </a:outerShdw>
                </a:effectLst>
              </a:rPr>
              <a:t>）通用求解法</a:t>
            </a:r>
          </a:p>
        </p:txBody>
      </p:sp>
      <p:graphicFrame>
        <p:nvGraphicFramePr>
          <p:cNvPr id="88066" name="Object 14"/>
          <p:cNvGraphicFramePr>
            <a:graphicFrameLocks noChangeAspect="1"/>
          </p:cNvGraphicFramePr>
          <p:nvPr/>
        </p:nvGraphicFramePr>
        <p:xfrm>
          <a:off x="1482725" y="3232150"/>
          <a:ext cx="6192838" cy="962025"/>
        </p:xfrm>
        <a:graphic>
          <a:graphicData uri="http://schemas.openxmlformats.org/presentationml/2006/ole">
            <mc:AlternateContent xmlns:mc="http://schemas.openxmlformats.org/markup-compatibility/2006">
              <mc:Choice xmlns:v="urn:schemas-microsoft-com:vml" Requires="v">
                <p:oleObj spid="_x0000_s88075" name="Equation" r:id="rId4" imgW="60262560" imgH="9352800" progId="Equation.DSMT4">
                  <p:embed/>
                </p:oleObj>
              </mc:Choice>
              <mc:Fallback>
                <p:oleObj name="Equation" r:id="rId4" imgW="60262560" imgH="93528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2725" y="3232150"/>
                        <a:ext cx="6192838"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33133" name="Text Box 13"/>
          <p:cNvSpPr txBox="1">
            <a:spLocks noChangeArrowheads="1"/>
          </p:cNvSpPr>
          <p:nvPr/>
        </p:nvSpPr>
        <p:spPr bwMode="auto">
          <a:xfrm>
            <a:off x="827088" y="549275"/>
            <a:ext cx="3749675" cy="457200"/>
          </a:xfrm>
          <a:prstGeom prst="rect">
            <a:avLst/>
          </a:prstGeom>
          <a:noFill/>
          <a:ln w="12700" cap="sq">
            <a:noFill/>
            <a:miter lim="800000"/>
            <a:headEnd type="none" w="sm" len="sm"/>
            <a:tailEnd type="none" w="sm" len="sm"/>
          </a:ln>
          <a:effectLst/>
        </p:spPr>
        <p:txBody>
          <a:bodyPr>
            <a:spAutoFit/>
          </a:bodyPr>
          <a:lstStyle/>
          <a:p>
            <a:pPr>
              <a:defRPr/>
            </a:pPr>
            <a:r>
              <a:rPr lang="en-US" altLang="zh-CN">
                <a:solidFill>
                  <a:srgbClr val="FF0000"/>
                </a:solidFill>
                <a:effectLst>
                  <a:outerShdw blurRad="38100" dist="38100" dir="2700000" algn="tl">
                    <a:srgbClr val="C0C0C0"/>
                  </a:outerShdw>
                </a:effectLst>
              </a:rPr>
              <a:t>3</a:t>
            </a:r>
            <a:r>
              <a:rPr lang="zh-CN" altLang="en-US">
                <a:solidFill>
                  <a:srgbClr val="FF0000"/>
                </a:solidFill>
                <a:effectLst>
                  <a:outerShdw blurRad="38100" dist="38100" dir="2700000" algn="tl">
                    <a:srgbClr val="C0C0C0"/>
                  </a:outerShdw>
                </a:effectLst>
              </a:rPr>
              <a:t>、现时观测器</a:t>
            </a:r>
          </a:p>
        </p:txBody>
      </p:sp>
      <p:sp>
        <p:nvSpPr>
          <p:cNvPr id="133134" name="Text Box 14"/>
          <p:cNvSpPr txBox="1">
            <a:spLocks noChangeArrowheads="1"/>
          </p:cNvSpPr>
          <p:nvPr/>
        </p:nvSpPr>
        <p:spPr bwMode="auto">
          <a:xfrm>
            <a:off x="885825" y="1404938"/>
            <a:ext cx="2713038" cy="366712"/>
          </a:xfrm>
          <a:prstGeom prst="rect">
            <a:avLst/>
          </a:prstGeom>
          <a:noFill/>
          <a:ln w="12700" cap="sq">
            <a:noFill/>
            <a:miter lim="800000"/>
            <a:headEnd type="none" w="sm" len="sm"/>
            <a:tailEnd type="none" w="sm" len="sm"/>
          </a:ln>
          <a:effectLst/>
        </p:spPr>
        <p:txBody>
          <a:bodyPr wrap="none">
            <a:spAutoFit/>
          </a:bodyPr>
          <a:lstStyle/>
          <a:p>
            <a:pPr>
              <a:defRPr/>
            </a:pPr>
            <a:r>
              <a:rPr lang="en-US" altLang="zh-CN" sz="1800">
                <a:effectLst>
                  <a:outerShdw blurRad="38100" dist="38100" dir="2700000" algn="tl">
                    <a:srgbClr val="C0C0C0"/>
                  </a:outerShdw>
                </a:effectLst>
              </a:rPr>
              <a:t>        </a:t>
            </a:r>
            <a:r>
              <a:rPr lang="zh-CN" altLang="en-US" sz="1800">
                <a:effectLst>
                  <a:outerShdw blurRad="38100" dist="38100" dir="2700000" algn="tl">
                    <a:srgbClr val="C0C0C0"/>
                  </a:outerShdw>
                </a:effectLst>
              </a:rPr>
              <a:t>由预报观测器方程：</a:t>
            </a:r>
          </a:p>
        </p:txBody>
      </p:sp>
      <p:graphicFrame>
        <p:nvGraphicFramePr>
          <p:cNvPr id="89090" name="Object 15"/>
          <p:cNvGraphicFramePr>
            <a:graphicFrameLocks noChangeAspect="1"/>
          </p:cNvGraphicFramePr>
          <p:nvPr/>
        </p:nvGraphicFramePr>
        <p:xfrm>
          <a:off x="3568700" y="1366838"/>
          <a:ext cx="4962525" cy="381000"/>
        </p:xfrm>
        <a:graphic>
          <a:graphicData uri="http://schemas.openxmlformats.org/presentationml/2006/ole">
            <mc:AlternateContent xmlns:mc="http://schemas.openxmlformats.org/markup-compatibility/2006">
              <mc:Choice xmlns:v="urn:schemas-microsoft-com:vml" Requires="v">
                <p:oleObj spid="_x0000_s89135" name="公式" r:id="rId4" imgW="48348720" imgH="3736800" progId="Equation.3">
                  <p:embed/>
                </p:oleObj>
              </mc:Choice>
              <mc:Fallback>
                <p:oleObj name="公式" r:id="rId4" imgW="48348720" imgH="3736800"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700" y="1366838"/>
                        <a:ext cx="49625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36" name="Text Box 16"/>
          <p:cNvSpPr txBox="1">
            <a:spLocks noChangeArrowheads="1"/>
          </p:cNvSpPr>
          <p:nvPr/>
        </p:nvSpPr>
        <p:spPr bwMode="auto">
          <a:xfrm>
            <a:off x="977900" y="1824038"/>
            <a:ext cx="7364413" cy="366712"/>
          </a:xfrm>
          <a:prstGeom prst="rect">
            <a:avLst/>
          </a:prstGeom>
          <a:noFill/>
          <a:ln w="12700" cap="sq">
            <a:noFill/>
            <a:miter lim="800000"/>
            <a:headEnd type="none" w="sm" len="sm"/>
            <a:tailEnd type="none" w="sm" len="sm"/>
          </a:ln>
          <a:effectLst/>
        </p:spPr>
        <p:txBody>
          <a:bodyPr wrap="none">
            <a:spAutoFit/>
          </a:bodyPr>
          <a:lstStyle/>
          <a:p>
            <a:pPr>
              <a:defRPr/>
            </a:pPr>
            <a:r>
              <a:rPr lang="zh-CN" altLang="en-US" sz="1800">
                <a:effectLst>
                  <a:outerShdw blurRad="38100" dist="38100" dir="2700000" algn="tl">
                    <a:srgbClr val="C0C0C0"/>
                  </a:outerShdw>
                </a:effectLst>
              </a:rPr>
              <a:t>可知，状态反馈                                 中，只包含了前一时刻的输出量信息</a:t>
            </a:r>
          </a:p>
        </p:txBody>
      </p:sp>
      <p:graphicFrame>
        <p:nvGraphicFramePr>
          <p:cNvPr id="89091" name="Object 17"/>
          <p:cNvGraphicFramePr>
            <a:graphicFrameLocks noChangeAspect="1"/>
          </p:cNvGraphicFramePr>
          <p:nvPr/>
        </p:nvGraphicFramePr>
        <p:xfrm>
          <a:off x="2774950" y="1820863"/>
          <a:ext cx="1701800" cy="381000"/>
        </p:xfrm>
        <a:graphic>
          <a:graphicData uri="http://schemas.openxmlformats.org/presentationml/2006/ole">
            <mc:AlternateContent xmlns:mc="http://schemas.openxmlformats.org/markup-compatibility/2006">
              <mc:Choice xmlns:v="urn:schemas-microsoft-com:vml" Requires="v">
                <p:oleObj spid="_x0000_s89136" name="公式" r:id="rId6" imgW="16578720" imgH="3736800" progId="Equation.3">
                  <p:embed/>
                </p:oleObj>
              </mc:Choice>
              <mc:Fallback>
                <p:oleObj name="公式" r:id="rId6" imgW="16578720" imgH="3736800"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4950" y="1820863"/>
                        <a:ext cx="1701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2" name="Object 18"/>
          <p:cNvGraphicFramePr>
            <a:graphicFrameLocks noChangeAspect="1"/>
          </p:cNvGraphicFramePr>
          <p:nvPr/>
        </p:nvGraphicFramePr>
        <p:xfrm>
          <a:off x="1054100" y="2281238"/>
          <a:ext cx="958850" cy="381000"/>
        </p:xfrm>
        <a:graphic>
          <a:graphicData uri="http://schemas.openxmlformats.org/presentationml/2006/ole">
            <mc:AlternateContent xmlns:mc="http://schemas.openxmlformats.org/markup-compatibility/2006">
              <mc:Choice xmlns:v="urn:schemas-microsoft-com:vml" Requires="v">
                <p:oleObj spid="_x0000_s89137" name="公式" r:id="rId8" imgW="9336960" imgH="3736800" progId="Equation.3">
                  <p:embed/>
                </p:oleObj>
              </mc:Choice>
              <mc:Fallback>
                <p:oleObj name="公式" r:id="rId8" imgW="9336960" imgH="3736800" progId="Equation.3">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4100" y="2281238"/>
                        <a:ext cx="9588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39" name="Text Box 19"/>
          <p:cNvSpPr txBox="1">
            <a:spLocks noChangeArrowheads="1"/>
          </p:cNvSpPr>
          <p:nvPr/>
        </p:nvSpPr>
        <p:spPr bwMode="auto">
          <a:xfrm>
            <a:off x="1968500" y="2281238"/>
            <a:ext cx="6629400" cy="366712"/>
          </a:xfrm>
          <a:prstGeom prst="rect">
            <a:avLst/>
          </a:prstGeom>
          <a:noFill/>
          <a:ln w="12700" cap="sq">
            <a:noFill/>
            <a:miter lim="800000"/>
            <a:headEnd type="none" w="sm" len="sm"/>
            <a:tailEnd type="none" w="sm" len="sm"/>
          </a:ln>
          <a:effectLst/>
        </p:spPr>
        <p:txBody>
          <a:bodyPr wrap="none">
            <a:spAutoFit/>
          </a:bodyPr>
          <a:lstStyle/>
          <a:p>
            <a:pPr>
              <a:defRPr/>
            </a:pPr>
            <a:r>
              <a:rPr lang="zh-CN" altLang="en-US" sz="1800">
                <a:effectLst>
                  <a:outerShdw blurRad="38100" dist="38100" dir="2700000" algn="tl">
                    <a:srgbClr val="C0C0C0"/>
                  </a:outerShdw>
                </a:effectLst>
              </a:rPr>
              <a:t>，输出信号将不能得到及时的反馈。当采样周期较长时，将影响</a:t>
            </a:r>
          </a:p>
        </p:txBody>
      </p:sp>
      <p:sp>
        <p:nvSpPr>
          <p:cNvPr id="133140" name="Text Box 20"/>
          <p:cNvSpPr txBox="1">
            <a:spLocks noChangeArrowheads="1"/>
          </p:cNvSpPr>
          <p:nvPr/>
        </p:nvSpPr>
        <p:spPr bwMode="auto">
          <a:xfrm>
            <a:off x="1030288" y="2738438"/>
            <a:ext cx="4327525" cy="366712"/>
          </a:xfrm>
          <a:prstGeom prst="rect">
            <a:avLst/>
          </a:prstGeom>
          <a:noFill/>
          <a:ln w="12700" cap="sq">
            <a:noFill/>
            <a:miter lim="800000"/>
            <a:headEnd type="none" w="sm" len="sm"/>
            <a:tailEnd type="none" w="sm" len="sm"/>
          </a:ln>
          <a:effectLst/>
        </p:spPr>
        <p:txBody>
          <a:bodyPr wrap="none">
            <a:spAutoFit/>
          </a:bodyPr>
          <a:lstStyle/>
          <a:p>
            <a:pPr>
              <a:defRPr/>
            </a:pPr>
            <a:r>
              <a:rPr lang="zh-CN" altLang="en-US" sz="1800">
                <a:effectLst>
                  <a:outerShdw blurRad="38100" dist="38100" dir="2700000" algn="tl">
                    <a:srgbClr val="C0C0C0"/>
                  </a:outerShdw>
                </a:effectLst>
              </a:rPr>
              <a:t>系统性能。为此，采用如下观测器结构：</a:t>
            </a:r>
          </a:p>
        </p:txBody>
      </p:sp>
      <p:graphicFrame>
        <p:nvGraphicFramePr>
          <p:cNvPr id="89093" name="Object 21"/>
          <p:cNvGraphicFramePr>
            <a:graphicFrameLocks noChangeAspect="1"/>
          </p:cNvGraphicFramePr>
          <p:nvPr/>
        </p:nvGraphicFramePr>
        <p:xfrm>
          <a:off x="1697038" y="3309938"/>
          <a:ext cx="5035550" cy="863600"/>
        </p:xfrm>
        <a:graphic>
          <a:graphicData uri="http://schemas.openxmlformats.org/presentationml/2006/ole">
            <mc:AlternateContent xmlns:mc="http://schemas.openxmlformats.org/markup-compatibility/2006">
              <mc:Choice xmlns:v="urn:schemas-microsoft-com:vml" Requires="v">
                <p:oleObj spid="_x0000_s89138" name="Equation" r:id="rId10" imgW="49049640" imgH="8416800" progId="Equation.3">
                  <p:embed/>
                </p:oleObj>
              </mc:Choice>
              <mc:Fallback>
                <p:oleObj name="Equation" r:id="rId10" imgW="49049640" imgH="8416800" progId="Equation.3">
                  <p:embed/>
                  <p:pic>
                    <p:nvPicPr>
                      <p:cNvPr id="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7038" y="3309938"/>
                        <a:ext cx="50355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42" name="Text Box 22"/>
          <p:cNvSpPr txBox="1">
            <a:spLocks noChangeArrowheads="1"/>
          </p:cNvSpPr>
          <p:nvPr/>
        </p:nvSpPr>
        <p:spPr bwMode="auto">
          <a:xfrm>
            <a:off x="7532688" y="3136900"/>
            <a:ext cx="1365250"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14</a:t>
            </a:r>
            <a:r>
              <a:rPr lang="zh-CN" altLang="en-US" sz="1800">
                <a:effectLst>
                  <a:outerShdw blurRad="38100" dist="38100" dir="2700000" algn="tl">
                    <a:srgbClr val="C0C0C0"/>
                  </a:outerShdw>
                </a:effectLst>
              </a:rPr>
              <a:t>）</a:t>
            </a:r>
          </a:p>
        </p:txBody>
      </p:sp>
      <p:sp>
        <p:nvSpPr>
          <p:cNvPr id="133143" name="Text Box 23"/>
          <p:cNvSpPr txBox="1">
            <a:spLocks noChangeArrowheads="1"/>
          </p:cNvSpPr>
          <p:nvPr/>
        </p:nvSpPr>
        <p:spPr bwMode="auto">
          <a:xfrm>
            <a:off x="7532688" y="3594100"/>
            <a:ext cx="1220787"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15</a:t>
            </a:r>
            <a:r>
              <a:rPr lang="zh-CN" altLang="en-US" sz="1800">
                <a:effectLst>
                  <a:outerShdw blurRad="38100" dist="38100" dir="2700000" algn="tl">
                    <a:srgbClr val="C0C0C0"/>
                  </a:outerShdw>
                </a:effectLst>
              </a:rPr>
              <a:t>）</a:t>
            </a:r>
          </a:p>
        </p:txBody>
      </p:sp>
      <p:sp>
        <p:nvSpPr>
          <p:cNvPr id="133144" name="Text Box 24"/>
          <p:cNvSpPr txBox="1">
            <a:spLocks noChangeArrowheads="1"/>
          </p:cNvSpPr>
          <p:nvPr/>
        </p:nvSpPr>
        <p:spPr bwMode="auto">
          <a:xfrm>
            <a:off x="1131888" y="4416425"/>
            <a:ext cx="2716212" cy="366713"/>
          </a:xfrm>
          <a:prstGeom prst="rect">
            <a:avLst/>
          </a:prstGeom>
          <a:noFill/>
          <a:ln w="12700" cap="sq">
            <a:noFill/>
            <a:miter lim="800000"/>
            <a:headEnd type="none" w="sm" len="sm"/>
            <a:tailEnd type="none" w="sm" len="sm"/>
          </a:ln>
          <a:effectLst/>
        </p:spPr>
        <p:txBody>
          <a:bodyPr wrap="none">
            <a:spAutoFit/>
          </a:bodyPr>
          <a:lstStyle/>
          <a:p>
            <a:pPr>
              <a:defRPr/>
            </a:pPr>
            <a:r>
              <a:rPr lang="zh-CN" altLang="en-US" sz="1800">
                <a:effectLst>
                  <a:outerShdw blurRad="38100" dist="38100" dir="2700000" algn="tl">
                    <a:srgbClr val="C0C0C0"/>
                  </a:outerShdw>
                </a:effectLst>
              </a:rPr>
              <a:t>此即为现时观测器方程。</a:t>
            </a:r>
          </a:p>
        </p:txBody>
      </p:sp>
      <p:sp>
        <p:nvSpPr>
          <p:cNvPr id="133145" name="Text Box 25"/>
          <p:cNvSpPr txBox="1">
            <a:spLocks noChangeArrowheads="1"/>
          </p:cNvSpPr>
          <p:nvPr/>
        </p:nvSpPr>
        <p:spPr bwMode="auto">
          <a:xfrm>
            <a:off x="1147763" y="4775200"/>
            <a:ext cx="6837362" cy="91757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lang="zh-CN" altLang="en-US" sz="1800">
                <a:effectLst>
                  <a:outerShdw blurRad="38100" dist="38100" dir="2700000" algn="tl">
                    <a:srgbClr val="C0C0C0"/>
                  </a:outerShdw>
                </a:effectLst>
              </a:rPr>
              <a:t>适用范围：计算延时     （观测器计算）与采样周期</a:t>
            </a:r>
            <a:r>
              <a:rPr lang="en-US" altLang="zh-CN" sz="1800">
                <a:effectLst>
                  <a:outerShdw blurRad="38100" dist="38100" dir="2700000" algn="tl">
                    <a:srgbClr val="C0C0C0"/>
                  </a:outerShdw>
                </a:effectLst>
              </a:rPr>
              <a:t>T</a:t>
            </a:r>
            <a:r>
              <a:rPr lang="zh-CN" altLang="en-US" sz="1800">
                <a:effectLst>
                  <a:outerShdw blurRad="38100" dist="38100" dir="2700000" algn="tl">
                    <a:srgbClr val="C0C0C0"/>
                  </a:outerShdw>
                </a:effectLst>
              </a:rPr>
              <a:t>相比很小时，</a:t>
            </a:r>
          </a:p>
          <a:p>
            <a:pPr>
              <a:lnSpc>
                <a:spcPct val="150000"/>
              </a:lnSpc>
              <a:defRPr/>
            </a:pPr>
            <a:r>
              <a:rPr lang="zh-CN" altLang="en-US" sz="1800">
                <a:effectLst>
                  <a:outerShdw blurRad="38100" dist="38100" dir="2700000" algn="tl">
                    <a:srgbClr val="C0C0C0"/>
                  </a:outerShdw>
                </a:effectLst>
              </a:rPr>
              <a:t>                    采用现时观测器。</a:t>
            </a:r>
          </a:p>
        </p:txBody>
      </p:sp>
      <p:graphicFrame>
        <p:nvGraphicFramePr>
          <p:cNvPr id="89094" name="Object 26"/>
          <p:cNvGraphicFramePr>
            <a:graphicFrameLocks noChangeAspect="1"/>
          </p:cNvGraphicFramePr>
          <p:nvPr/>
        </p:nvGraphicFramePr>
        <p:xfrm>
          <a:off x="3357563" y="4964113"/>
          <a:ext cx="238125" cy="263525"/>
        </p:xfrm>
        <a:graphic>
          <a:graphicData uri="http://schemas.openxmlformats.org/presentationml/2006/ole">
            <mc:AlternateContent xmlns:mc="http://schemas.openxmlformats.org/markup-compatibility/2006">
              <mc:Choice xmlns:v="urn:schemas-microsoft-com:vml" Requires="v">
                <p:oleObj spid="_x0000_s89139" name="公式" r:id="rId12" imgW="2328840" imgH="2566800" progId="Equation.3">
                  <p:embed/>
                </p:oleObj>
              </mc:Choice>
              <mc:Fallback>
                <p:oleObj name="公式" r:id="rId12" imgW="2328840" imgH="2566800" progId="Equation.3">
                  <p:embed/>
                  <p:pic>
                    <p:nvPicPr>
                      <p:cNvPr id="0"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7563" y="4964113"/>
                        <a:ext cx="238125" cy="26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43376" name="Text Box 16"/>
          <p:cNvSpPr txBox="1">
            <a:spLocks noChangeArrowheads="1"/>
          </p:cNvSpPr>
          <p:nvPr/>
        </p:nvSpPr>
        <p:spPr bwMode="auto">
          <a:xfrm>
            <a:off x="827088" y="1052513"/>
            <a:ext cx="4110037" cy="457200"/>
          </a:xfrm>
          <a:prstGeom prst="rect">
            <a:avLst/>
          </a:prstGeom>
          <a:noFill/>
          <a:ln w="12700" cap="sq">
            <a:noFill/>
            <a:miter lim="800000"/>
            <a:headEnd type="none" w="sm" len="sm"/>
            <a:tailEnd type="none" w="sm" len="sm"/>
          </a:ln>
          <a:effectLst/>
        </p:spPr>
        <p:txBody>
          <a:bodyPr>
            <a:spAutoFit/>
          </a:bodyPr>
          <a:lstStyle/>
          <a:p>
            <a:pPr>
              <a:defRPr/>
            </a:pPr>
            <a:r>
              <a:rPr lang="zh-CN" altLang="en-US">
                <a:solidFill>
                  <a:srgbClr val="0000FF"/>
                </a:solidFill>
                <a:effectLst>
                  <a:outerShdw blurRad="38100" dist="38100" dir="2700000" algn="tl">
                    <a:srgbClr val="C0C0C0"/>
                  </a:outerShdw>
                </a:effectLst>
              </a:rPr>
              <a:t>求取增益矩阵</a:t>
            </a:r>
            <a:r>
              <a:rPr lang="en-US" altLang="zh-CN">
                <a:solidFill>
                  <a:srgbClr val="0000FF"/>
                </a:solidFill>
                <a:effectLst>
                  <a:outerShdw blurRad="38100" dist="38100" dir="2700000" algn="tl">
                    <a:srgbClr val="C0C0C0"/>
                  </a:outerShdw>
                </a:effectLst>
              </a:rPr>
              <a:t>K</a:t>
            </a:r>
            <a:r>
              <a:rPr lang="zh-CN" altLang="en-US">
                <a:solidFill>
                  <a:srgbClr val="0000FF"/>
                </a:solidFill>
                <a:effectLst>
                  <a:outerShdw blurRad="38100" dist="38100" dir="2700000" algn="tl">
                    <a:srgbClr val="C0C0C0"/>
                  </a:outerShdw>
                </a:effectLst>
              </a:rPr>
              <a:t>：</a:t>
            </a:r>
          </a:p>
        </p:txBody>
      </p:sp>
      <p:sp>
        <p:nvSpPr>
          <p:cNvPr id="143377" name="Text Box 17"/>
          <p:cNvSpPr txBox="1">
            <a:spLocks noChangeArrowheads="1"/>
          </p:cNvSpPr>
          <p:nvPr/>
        </p:nvSpPr>
        <p:spPr bwMode="auto">
          <a:xfrm>
            <a:off x="904875" y="1797050"/>
            <a:ext cx="3240088"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状态重构误差方程为：</a:t>
            </a:r>
          </a:p>
        </p:txBody>
      </p:sp>
      <p:graphicFrame>
        <p:nvGraphicFramePr>
          <p:cNvPr id="90114" name="Object 18"/>
          <p:cNvGraphicFramePr>
            <a:graphicFrameLocks noChangeAspect="1"/>
          </p:cNvGraphicFramePr>
          <p:nvPr/>
        </p:nvGraphicFramePr>
        <p:xfrm>
          <a:off x="1147763" y="2230438"/>
          <a:ext cx="7191375" cy="2544762"/>
        </p:xfrm>
        <a:graphic>
          <a:graphicData uri="http://schemas.openxmlformats.org/presentationml/2006/ole">
            <mc:AlternateContent xmlns:mc="http://schemas.openxmlformats.org/markup-compatibility/2006">
              <mc:Choice xmlns:v="urn:schemas-microsoft-com:vml" Requires="v">
                <p:oleObj spid="_x0000_s90132" name="公式" r:id="rId4" imgW="70074000" imgH="24796800" progId="Equation.3">
                  <p:embed/>
                </p:oleObj>
              </mc:Choice>
              <mc:Fallback>
                <p:oleObj name="公式" r:id="rId4" imgW="70074000" imgH="24796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7763" y="2230438"/>
                        <a:ext cx="7191375" cy="2544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79" name="Text Box 19"/>
          <p:cNvSpPr txBox="1">
            <a:spLocks noChangeArrowheads="1"/>
          </p:cNvSpPr>
          <p:nvPr/>
        </p:nvSpPr>
        <p:spPr bwMode="auto">
          <a:xfrm>
            <a:off x="7685088" y="4249738"/>
            <a:ext cx="1212850"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16</a:t>
            </a:r>
            <a:r>
              <a:rPr lang="zh-CN" altLang="en-US" sz="1800">
                <a:effectLst>
                  <a:outerShdw blurRad="38100" dist="38100" dir="2700000" algn="tl">
                    <a:srgbClr val="C0C0C0"/>
                  </a:outerShdw>
                </a:effectLst>
              </a:rPr>
              <a:t>）</a:t>
            </a:r>
          </a:p>
        </p:txBody>
      </p:sp>
      <p:sp>
        <p:nvSpPr>
          <p:cNvPr id="143380" name="Text Box 20"/>
          <p:cNvSpPr txBox="1">
            <a:spLocks noChangeArrowheads="1"/>
          </p:cNvSpPr>
          <p:nvPr/>
        </p:nvSpPr>
        <p:spPr bwMode="auto">
          <a:xfrm>
            <a:off x="976313" y="4965700"/>
            <a:ext cx="1565275" cy="366713"/>
          </a:xfrm>
          <a:prstGeom prst="rect">
            <a:avLst/>
          </a:prstGeom>
          <a:noFill/>
          <a:ln w="12700" cap="sq">
            <a:noFill/>
            <a:miter lim="800000"/>
            <a:headEnd type="none" w="sm" len="sm"/>
            <a:tailEnd type="none" w="sm" len="sm"/>
          </a:ln>
          <a:effectLst/>
        </p:spPr>
        <p:txBody>
          <a:bodyPr wrap="none">
            <a:spAutoFit/>
          </a:bodyPr>
          <a:lstStyle/>
          <a:p>
            <a:pPr>
              <a:defRPr/>
            </a:pPr>
            <a:r>
              <a:rPr lang="zh-CN" altLang="en-US" sz="1800">
                <a:effectLst>
                  <a:outerShdw blurRad="38100" dist="38100" dir="2700000" algn="tl">
                    <a:srgbClr val="C0C0C0"/>
                  </a:outerShdw>
                </a:effectLst>
              </a:rPr>
              <a:t>特征方程为：</a:t>
            </a:r>
          </a:p>
        </p:txBody>
      </p:sp>
      <p:graphicFrame>
        <p:nvGraphicFramePr>
          <p:cNvPr id="90115" name="Object 21"/>
          <p:cNvGraphicFramePr>
            <a:graphicFrameLocks noChangeAspect="1"/>
          </p:cNvGraphicFramePr>
          <p:nvPr/>
        </p:nvGraphicFramePr>
        <p:xfrm>
          <a:off x="2632075" y="4965700"/>
          <a:ext cx="3090863" cy="477838"/>
        </p:xfrm>
        <a:graphic>
          <a:graphicData uri="http://schemas.openxmlformats.org/presentationml/2006/ole">
            <mc:AlternateContent xmlns:mc="http://schemas.openxmlformats.org/markup-compatibility/2006">
              <mc:Choice xmlns:v="urn:schemas-microsoft-com:vml" Requires="v">
                <p:oleObj spid="_x0000_s90133" name="公式" r:id="rId6" imgW="30127680" imgH="4672800" progId="Equation.3">
                  <p:embed/>
                </p:oleObj>
              </mc:Choice>
              <mc:Fallback>
                <p:oleObj name="公式" r:id="rId6" imgW="30127680" imgH="46728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2075" y="4965700"/>
                        <a:ext cx="3090863"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82" name="Text Box 22"/>
          <p:cNvSpPr txBox="1">
            <a:spLocks noChangeArrowheads="1"/>
          </p:cNvSpPr>
          <p:nvPr/>
        </p:nvSpPr>
        <p:spPr bwMode="auto">
          <a:xfrm>
            <a:off x="7685088" y="5011738"/>
            <a:ext cx="1139825"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17</a:t>
            </a:r>
            <a:r>
              <a:rPr lang="zh-CN" altLang="en-US" sz="1800">
                <a:effectLst>
                  <a:outerShdw blurRad="38100" dist="38100" dir="2700000" algn="tl">
                    <a:srgbClr val="C0C0C0"/>
                  </a:outerShdw>
                </a:effectLst>
              </a:rPr>
              <a:t>）</a:t>
            </a:r>
          </a:p>
        </p:txBody>
      </p:sp>
      <p:sp>
        <p:nvSpPr>
          <p:cNvPr id="143383" name="Text Box 23"/>
          <p:cNvSpPr txBox="1">
            <a:spLocks noChangeArrowheads="1"/>
          </p:cNvSpPr>
          <p:nvPr/>
        </p:nvSpPr>
        <p:spPr bwMode="auto">
          <a:xfrm>
            <a:off x="976313" y="5397500"/>
            <a:ext cx="7264400" cy="91757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lang="en-US" altLang="zh-CN" sz="1800">
                <a:effectLst>
                  <a:outerShdw blurRad="38100" dist="38100" dir="2700000" algn="tl">
                    <a:srgbClr val="C0C0C0"/>
                  </a:outerShdw>
                </a:effectLst>
              </a:rPr>
              <a:t>        </a:t>
            </a:r>
            <a:r>
              <a:rPr lang="zh-CN" altLang="en-US" sz="1800">
                <a:effectLst>
                  <a:outerShdw blurRad="38100" dist="38100" dir="2700000" algn="tl">
                    <a:srgbClr val="C0C0C0"/>
                  </a:outerShdw>
                </a:effectLst>
              </a:rPr>
              <a:t>对于单输入系统，</a:t>
            </a:r>
            <a:r>
              <a:rPr lang="en-US" altLang="zh-CN" sz="1800">
                <a:effectLst>
                  <a:outerShdw blurRad="38100" dist="38100" dir="2700000" algn="tl">
                    <a:srgbClr val="C0C0C0"/>
                  </a:outerShdw>
                </a:effectLst>
              </a:rPr>
              <a:t>K</a:t>
            </a:r>
            <a:r>
              <a:rPr lang="zh-CN" altLang="en-US" sz="1800">
                <a:effectLst>
                  <a:outerShdw blurRad="38100" dist="38100" dir="2700000" algn="tl">
                    <a:srgbClr val="C0C0C0"/>
                  </a:outerShdw>
                </a:effectLst>
              </a:rPr>
              <a:t>具有唯一解的充分必要条件是系统完全能观，</a:t>
            </a:r>
          </a:p>
          <a:p>
            <a:pPr>
              <a:lnSpc>
                <a:spcPct val="150000"/>
              </a:lnSpc>
              <a:defRPr/>
            </a:pPr>
            <a:r>
              <a:rPr lang="zh-CN" altLang="en-US" sz="1800">
                <a:effectLst>
                  <a:outerShdw blurRad="38100" dist="38100" dir="2700000" algn="tl">
                    <a:srgbClr val="C0C0C0"/>
                  </a:outerShdw>
                </a:effectLst>
              </a:rPr>
              <a:t>即（</a:t>
            </a:r>
            <a:r>
              <a:rPr lang="en-US" altLang="zh-CN" sz="1800">
                <a:effectLst>
                  <a:outerShdw blurRad="38100" dist="38100" dir="2700000" algn="tl">
                    <a:srgbClr val="C0C0C0"/>
                  </a:outerShdw>
                </a:effectLst>
              </a:rPr>
              <a:t>10</a:t>
            </a:r>
            <a:r>
              <a:rPr lang="zh-CN" altLang="en-US" sz="1800">
                <a:effectLst>
                  <a:outerShdw blurRad="38100" dist="38100" dir="2700000" algn="tl">
                    <a:srgbClr val="C0C0C0"/>
                  </a:outerShdw>
                </a:effectLst>
              </a:rPr>
              <a:t>）式成立。</a:t>
            </a:r>
          </a:p>
        </p:txBody>
      </p:sp>
    </p:spTree>
  </p:cSld>
  <p:clrMapOvr>
    <a:masterClrMapping/>
  </p:clrMapOvr>
  <p:transition>
    <p:comb/>
  </p:transition>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42359" name="Text Box 23"/>
          <p:cNvSpPr txBox="1">
            <a:spLocks noChangeArrowheads="1"/>
          </p:cNvSpPr>
          <p:nvPr/>
        </p:nvSpPr>
        <p:spPr bwMode="auto">
          <a:xfrm>
            <a:off x="827088" y="1052513"/>
            <a:ext cx="2736850" cy="457200"/>
          </a:xfrm>
          <a:prstGeom prst="rect">
            <a:avLst/>
          </a:prstGeom>
          <a:noFill/>
          <a:ln w="12700" cap="sq">
            <a:noFill/>
            <a:miter lim="800000"/>
            <a:headEnd type="none" w="sm" len="sm"/>
            <a:tailEnd type="none" w="sm" len="sm"/>
          </a:ln>
          <a:effectLst/>
        </p:spPr>
        <p:txBody>
          <a:bodyPr>
            <a:spAutoFit/>
          </a:bodyPr>
          <a:lstStyle/>
          <a:p>
            <a:pPr>
              <a:defRPr/>
            </a:pPr>
            <a:r>
              <a:rPr lang="en-US" altLang="zh-CN" i="1">
                <a:solidFill>
                  <a:srgbClr val="0000FF"/>
                </a:solidFill>
                <a:effectLst>
                  <a:outerShdw blurRad="38100" dist="38100" dir="2700000" algn="tl">
                    <a:srgbClr val="C0C0C0"/>
                  </a:outerShdw>
                </a:effectLst>
              </a:rPr>
              <a:t>K </a:t>
            </a:r>
            <a:r>
              <a:rPr lang="zh-CN" altLang="en-US">
                <a:solidFill>
                  <a:srgbClr val="0000FF"/>
                </a:solidFill>
                <a:effectLst>
                  <a:outerShdw blurRad="38100" dist="38100" dir="2700000" algn="tl">
                    <a:srgbClr val="C0C0C0"/>
                  </a:outerShdw>
                </a:effectLst>
              </a:rPr>
              <a:t>的求解方法：</a:t>
            </a:r>
          </a:p>
        </p:txBody>
      </p:sp>
      <p:sp>
        <p:nvSpPr>
          <p:cNvPr id="142360" name="Text Box 24"/>
          <p:cNvSpPr txBox="1">
            <a:spLocks noChangeArrowheads="1"/>
          </p:cNvSpPr>
          <p:nvPr/>
        </p:nvSpPr>
        <p:spPr bwMode="auto">
          <a:xfrm>
            <a:off x="827088" y="1628775"/>
            <a:ext cx="7773987" cy="133032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lang="zh-CN" altLang="en-US" sz="1800">
                <a:solidFill>
                  <a:srgbClr val="0000FF"/>
                </a:solidFill>
                <a:effectLst>
                  <a:outerShdw blurRad="38100" dist="38100" dir="2700000" algn="tl">
                    <a:srgbClr val="C0C0C0"/>
                  </a:outerShdw>
                </a:effectLst>
              </a:rPr>
              <a:t>（一）系数比较法：</a:t>
            </a:r>
          </a:p>
          <a:p>
            <a:pPr>
              <a:lnSpc>
                <a:spcPct val="150000"/>
              </a:lnSpc>
              <a:defRPr/>
            </a:pPr>
            <a:r>
              <a:rPr lang="zh-CN" altLang="en-US" sz="1800">
                <a:effectLst>
                  <a:outerShdw blurRad="38100" dist="38100" dir="2700000" algn="tl">
                    <a:srgbClr val="C0C0C0"/>
                  </a:outerShdw>
                </a:effectLst>
              </a:rPr>
              <a:t>        将（</a:t>
            </a:r>
            <a:r>
              <a:rPr lang="en-US" altLang="zh-CN" sz="1800">
                <a:effectLst>
                  <a:outerShdw blurRad="38100" dist="38100" dir="2700000" algn="tl">
                    <a:srgbClr val="C0C0C0"/>
                  </a:outerShdw>
                </a:effectLst>
              </a:rPr>
              <a:t>17</a:t>
            </a:r>
            <a:r>
              <a:rPr lang="zh-CN" altLang="en-US" sz="1800">
                <a:effectLst>
                  <a:outerShdw blurRad="38100" dist="38100" dir="2700000" algn="tl">
                    <a:srgbClr val="C0C0C0"/>
                  </a:outerShdw>
                </a:effectLst>
              </a:rPr>
              <a:t>）式展开，通过</a:t>
            </a:r>
            <a:r>
              <a:rPr lang="zh-CN" altLang="zh-CN" sz="1800">
                <a:effectLst>
                  <a:outerShdw blurRad="38100" dist="38100" dir="2700000" algn="tl">
                    <a:srgbClr val="C0C0C0"/>
                  </a:outerShdw>
                </a:effectLst>
              </a:rPr>
              <a:t>z的同次幂系数比较，得到n个方程组成方程组，</a:t>
            </a:r>
          </a:p>
          <a:p>
            <a:pPr>
              <a:lnSpc>
                <a:spcPct val="150000"/>
              </a:lnSpc>
              <a:defRPr/>
            </a:pPr>
            <a:r>
              <a:rPr lang="zh-CN" altLang="zh-CN" sz="1800">
                <a:effectLst>
                  <a:outerShdw blurRad="38100" dist="38100" dir="2700000" algn="tl">
                    <a:srgbClr val="C0C0C0"/>
                  </a:outerShdw>
                </a:effectLst>
              </a:rPr>
              <a:t>通过解方程组求得增益矩阵K；            </a:t>
            </a:r>
            <a:endParaRPr lang="zh-CN" altLang="en-US" sz="1800">
              <a:effectLst>
                <a:outerShdw blurRad="38100" dist="38100" dir="2700000" algn="tl">
                  <a:srgbClr val="C0C0C0"/>
                </a:outerShdw>
              </a:effectLst>
            </a:endParaRPr>
          </a:p>
        </p:txBody>
      </p:sp>
      <p:sp>
        <p:nvSpPr>
          <p:cNvPr id="142361" name="Text Box 25"/>
          <p:cNvSpPr txBox="1">
            <a:spLocks noChangeArrowheads="1"/>
          </p:cNvSpPr>
          <p:nvPr/>
        </p:nvSpPr>
        <p:spPr bwMode="auto">
          <a:xfrm>
            <a:off x="842963" y="3173413"/>
            <a:ext cx="3368675"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solidFill>
                  <a:srgbClr val="0000FF"/>
                </a:solidFill>
                <a:effectLst>
                  <a:outerShdw blurRad="38100" dist="38100" dir="2700000" algn="tl">
                    <a:srgbClr val="C0C0C0"/>
                  </a:outerShdw>
                </a:effectLst>
              </a:rPr>
              <a:t>（二）通用求解算法</a:t>
            </a:r>
          </a:p>
        </p:txBody>
      </p:sp>
      <p:sp>
        <p:nvSpPr>
          <p:cNvPr id="142362" name="Text Box 26"/>
          <p:cNvSpPr txBox="1">
            <a:spLocks noChangeArrowheads="1"/>
          </p:cNvSpPr>
          <p:nvPr/>
        </p:nvSpPr>
        <p:spPr bwMode="auto">
          <a:xfrm>
            <a:off x="1223963" y="3630613"/>
            <a:ext cx="7440612" cy="366712"/>
          </a:xfrm>
          <a:prstGeom prst="rect">
            <a:avLst/>
          </a:prstGeom>
          <a:noFill/>
          <a:ln w="12700" cap="sq">
            <a:noFill/>
            <a:miter lim="800000"/>
            <a:headEnd type="none" w="sm" len="sm"/>
            <a:tailEnd type="none" w="sm" len="sm"/>
          </a:ln>
          <a:effectLst/>
        </p:spPr>
        <p:txBody>
          <a:bodyPr wrap="none">
            <a:spAutoFit/>
          </a:bodyPr>
          <a:lstStyle/>
          <a:p>
            <a:pPr>
              <a:defRPr/>
            </a:pPr>
            <a:r>
              <a:rPr lang="zh-CN" altLang="en-US" sz="1800">
                <a:effectLst>
                  <a:outerShdw blurRad="38100" dist="38100" dir="2700000" algn="tl">
                    <a:srgbClr val="C0C0C0"/>
                  </a:outerShdw>
                </a:effectLst>
              </a:rPr>
              <a:t>式（</a:t>
            </a:r>
            <a:r>
              <a:rPr lang="en-US" altLang="zh-CN" sz="1800">
                <a:effectLst>
                  <a:outerShdw blurRad="38100" dist="38100" dir="2700000" algn="tl">
                    <a:srgbClr val="C0C0C0"/>
                  </a:outerShdw>
                </a:effectLst>
              </a:rPr>
              <a:t>9</a:t>
            </a:r>
            <a:r>
              <a:rPr lang="zh-CN" altLang="en-US" sz="1800">
                <a:effectLst>
                  <a:outerShdw blurRad="38100" dist="38100" dir="2700000" algn="tl">
                    <a:srgbClr val="C0C0C0"/>
                  </a:outerShdw>
                </a:effectLst>
              </a:rPr>
              <a:t>）与式（</a:t>
            </a:r>
            <a:r>
              <a:rPr lang="en-US" altLang="zh-CN" sz="1800">
                <a:effectLst>
                  <a:outerShdw blurRad="38100" dist="38100" dir="2700000" algn="tl">
                    <a:srgbClr val="C0C0C0"/>
                  </a:outerShdw>
                </a:effectLst>
              </a:rPr>
              <a:t>17</a:t>
            </a:r>
            <a:r>
              <a:rPr lang="zh-CN" altLang="en-US" sz="1800">
                <a:effectLst>
                  <a:outerShdw blurRad="38100" dist="38100" dir="2700000" algn="tl">
                    <a:srgbClr val="C0C0C0"/>
                  </a:outerShdw>
                </a:effectLst>
              </a:rPr>
              <a:t>）式相比，只是用</a:t>
            </a:r>
            <a:r>
              <a:rPr lang="en-US" altLang="zh-CN" sz="1800">
                <a:effectLst>
                  <a:outerShdw blurRad="38100" dist="38100" dir="2700000" algn="tl">
                    <a:srgbClr val="C0C0C0"/>
                  </a:outerShdw>
                </a:effectLst>
              </a:rPr>
              <a:t>CF</a:t>
            </a:r>
            <a:r>
              <a:rPr lang="zh-CN" altLang="en-US" sz="1800">
                <a:effectLst>
                  <a:outerShdw blurRad="38100" dist="38100" dir="2700000" algn="tl">
                    <a:srgbClr val="C0C0C0"/>
                  </a:outerShdw>
                </a:effectLst>
              </a:rPr>
              <a:t>代替</a:t>
            </a:r>
            <a:r>
              <a:rPr lang="en-US" altLang="zh-CN" sz="1800">
                <a:effectLst>
                  <a:outerShdw blurRad="38100" dist="38100" dir="2700000" algn="tl">
                    <a:srgbClr val="C0C0C0"/>
                  </a:outerShdw>
                </a:effectLst>
              </a:rPr>
              <a:t>C</a:t>
            </a:r>
            <a:r>
              <a:rPr lang="zh-CN" altLang="en-US" sz="1800">
                <a:effectLst>
                  <a:outerShdw blurRad="38100" dist="38100" dir="2700000" algn="tl">
                    <a:srgbClr val="C0C0C0"/>
                  </a:outerShdw>
                </a:effectLst>
              </a:rPr>
              <a:t>，故参照式（</a:t>
            </a:r>
            <a:r>
              <a:rPr lang="en-US" altLang="zh-CN" sz="1800">
                <a:effectLst>
                  <a:outerShdw blurRad="38100" dist="38100" dir="2700000" algn="tl">
                    <a:srgbClr val="C0C0C0"/>
                  </a:outerShdw>
                </a:effectLst>
              </a:rPr>
              <a:t>13</a:t>
            </a:r>
            <a:r>
              <a:rPr lang="zh-CN" altLang="en-US" sz="1800">
                <a:effectLst>
                  <a:outerShdw blurRad="38100" dist="38100" dir="2700000" algn="tl">
                    <a:srgbClr val="C0C0C0"/>
                  </a:outerShdw>
                </a:effectLst>
              </a:rPr>
              <a:t>），得到：</a:t>
            </a:r>
          </a:p>
        </p:txBody>
      </p:sp>
      <p:graphicFrame>
        <p:nvGraphicFramePr>
          <p:cNvPr id="91138" name="Object 27"/>
          <p:cNvGraphicFramePr>
            <a:graphicFrameLocks noChangeAspect="1"/>
          </p:cNvGraphicFramePr>
          <p:nvPr/>
        </p:nvGraphicFramePr>
        <p:xfrm>
          <a:off x="2365375" y="4240213"/>
          <a:ext cx="2428875" cy="1617662"/>
        </p:xfrm>
        <a:graphic>
          <a:graphicData uri="http://schemas.openxmlformats.org/presentationml/2006/ole">
            <mc:AlternateContent xmlns:mc="http://schemas.openxmlformats.org/markup-compatibility/2006">
              <mc:Choice xmlns:v="urn:schemas-microsoft-com:vml" Requires="v">
                <p:oleObj spid="_x0000_s91147" name="公式" r:id="rId4" imgW="26156520" imgH="17542800" progId="Equation.3">
                  <p:embed/>
                </p:oleObj>
              </mc:Choice>
              <mc:Fallback>
                <p:oleObj name="公式" r:id="rId4" imgW="26156520" imgH="175428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375" y="4240213"/>
                        <a:ext cx="2428875" cy="161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64" name="Text Box 28"/>
          <p:cNvSpPr txBox="1">
            <a:spLocks noChangeArrowheads="1"/>
          </p:cNvSpPr>
          <p:nvPr/>
        </p:nvSpPr>
        <p:spPr bwMode="auto">
          <a:xfrm>
            <a:off x="6008688" y="4887913"/>
            <a:ext cx="1227137"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18</a:t>
            </a:r>
            <a:r>
              <a:rPr lang="zh-CN" altLang="en-US" sz="1800">
                <a:effectLst>
                  <a:outerShdw blurRad="38100" dist="38100" dir="2700000" algn="tl">
                    <a:srgbClr val="C0C0C0"/>
                  </a:outerShdw>
                </a:effectLst>
              </a:rPr>
              <a:t>）</a:t>
            </a:r>
          </a:p>
        </p:txBody>
      </p:sp>
    </p:spTree>
  </p:cSld>
  <p:clrMapOvr>
    <a:masterClrMapping/>
  </p:clrMapOvr>
  <p:transition>
    <p:comb/>
  </p:transition>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74095" name="Text Box 15"/>
          <p:cNvSpPr txBox="1">
            <a:spLocks noChangeArrowheads="1"/>
          </p:cNvSpPr>
          <p:nvPr/>
        </p:nvSpPr>
        <p:spPr bwMode="auto">
          <a:xfrm>
            <a:off x="755650" y="549275"/>
            <a:ext cx="3095625" cy="457200"/>
          </a:xfrm>
          <a:prstGeom prst="rect">
            <a:avLst/>
          </a:prstGeom>
          <a:noFill/>
          <a:ln w="12700" cap="sq">
            <a:noFill/>
            <a:miter lim="800000"/>
            <a:headEnd type="none" w="sm" len="sm"/>
            <a:tailEnd type="none" w="sm" len="sm"/>
          </a:ln>
          <a:effectLst/>
        </p:spPr>
        <p:txBody>
          <a:bodyPr>
            <a:spAutoFit/>
          </a:bodyPr>
          <a:lstStyle/>
          <a:p>
            <a:pPr>
              <a:defRPr/>
            </a:pPr>
            <a:r>
              <a:rPr lang="en-US" altLang="zh-CN">
                <a:solidFill>
                  <a:srgbClr val="FF0000"/>
                </a:solidFill>
                <a:effectLst>
                  <a:outerShdw blurRad="38100" dist="38100" dir="2700000" algn="tl">
                    <a:srgbClr val="C0C0C0"/>
                  </a:outerShdw>
                </a:effectLst>
              </a:rPr>
              <a:t>4</a:t>
            </a:r>
            <a:r>
              <a:rPr lang="zh-CN" altLang="en-US">
                <a:solidFill>
                  <a:srgbClr val="FF0000"/>
                </a:solidFill>
                <a:effectLst>
                  <a:outerShdw blurRad="38100" dist="38100" dir="2700000" algn="tl">
                    <a:srgbClr val="C0C0C0"/>
                  </a:outerShdw>
                </a:effectLst>
              </a:rPr>
              <a:t>、降阶观测器</a:t>
            </a:r>
          </a:p>
        </p:txBody>
      </p:sp>
      <p:sp>
        <p:nvSpPr>
          <p:cNvPr id="174096" name="Text Box 16"/>
          <p:cNvSpPr txBox="1">
            <a:spLocks noChangeArrowheads="1"/>
          </p:cNvSpPr>
          <p:nvPr/>
        </p:nvSpPr>
        <p:spPr bwMode="auto">
          <a:xfrm>
            <a:off x="827088" y="1104900"/>
            <a:ext cx="8010525" cy="133032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lang="en-US" altLang="zh-CN" sz="1800">
                <a:solidFill>
                  <a:srgbClr val="0033CC"/>
                </a:solidFill>
                <a:effectLst>
                  <a:outerShdw blurRad="38100" dist="38100" dir="2700000" algn="tl">
                    <a:srgbClr val="C0C0C0"/>
                  </a:outerShdw>
                </a:effectLst>
              </a:rPr>
              <a:t>        </a:t>
            </a:r>
            <a:r>
              <a:rPr lang="zh-CN" altLang="en-US" sz="1800">
                <a:solidFill>
                  <a:srgbClr val="0033CC"/>
                </a:solidFill>
                <a:effectLst>
                  <a:outerShdw blurRad="38100" dist="38100" dir="2700000" algn="tl">
                    <a:srgbClr val="C0C0C0"/>
                  </a:outerShdw>
                </a:effectLst>
              </a:rPr>
              <a:t>前两种观测器为全阶观测器，即观测器阶数等于状态个数。如果输出量是</a:t>
            </a:r>
          </a:p>
          <a:p>
            <a:pPr>
              <a:lnSpc>
                <a:spcPct val="150000"/>
              </a:lnSpc>
              <a:defRPr/>
            </a:pPr>
            <a:r>
              <a:rPr lang="zh-CN" altLang="en-US" sz="1800">
                <a:solidFill>
                  <a:srgbClr val="0033CC"/>
                </a:solidFill>
                <a:effectLst>
                  <a:outerShdw blurRad="38100" dist="38100" dir="2700000" algn="tl">
                    <a:srgbClr val="C0C0C0"/>
                  </a:outerShdw>
                </a:effectLst>
              </a:rPr>
              <a:t>状态的一部分，则没有必要再对它进行重构，只需根据能量测的部分状态重构</a:t>
            </a:r>
          </a:p>
          <a:p>
            <a:pPr>
              <a:lnSpc>
                <a:spcPct val="150000"/>
              </a:lnSpc>
              <a:defRPr/>
            </a:pPr>
            <a:r>
              <a:rPr lang="zh-CN" altLang="en-US" sz="1800">
                <a:solidFill>
                  <a:srgbClr val="0033CC"/>
                </a:solidFill>
                <a:effectLst>
                  <a:outerShdw blurRad="38100" dist="38100" dir="2700000" algn="tl">
                    <a:srgbClr val="C0C0C0"/>
                  </a:outerShdw>
                </a:effectLst>
              </a:rPr>
              <a:t>不能量测的状态，即降阶观测器。</a:t>
            </a:r>
          </a:p>
        </p:txBody>
      </p:sp>
      <p:sp>
        <p:nvSpPr>
          <p:cNvPr id="174097" name="Text Box 17"/>
          <p:cNvSpPr txBox="1">
            <a:spLocks noChangeArrowheads="1"/>
          </p:cNvSpPr>
          <p:nvPr/>
        </p:nvSpPr>
        <p:spPr bwMode="auto">
          <a:xfrm>
            <a:off x="827088" y="2365375"/>
            <a:ext cx="7777162" cy="91757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lang="en-US" altLang="zh-CN" sz="1800">
                <a:effectLst>
                  <a:outerShdw blurRad="38100" dist="38100" dir="2700000" algn="tl">
                    <a:srgbClr val="C0C0C0"/>
                  </a:outerShdw>
                </a:effectLst>
              </a:rPr>
              <a:t>        </a:t>
            </a:r>
            <a:r>
              <a:rPr lang="zh-CN" altLang="en-US" sz="1800">
                <a:effectLst>
                  <a:outerShdw blurRad="38100" dist="38100" dir="2700000" algn="tl">
                    <a:srgbClr val="C0C0C0"/>
                  </a:outerShdw>
                </a:effectLst>
              </a:rPr>
              <a:t>但是，如果可量测的部分包含有严重的噪声，则可采用全阶观测器重构</a:t>
            </a:r>
          </a:p>
          <a:p>
            <a:pPr>
              <a:lnSpc>
                <a:spcPct val="150000"/>
              </a:lnSpc>
              <a:defRPr/>
            </a:pPr>
            <a:r>
              <a:rPr lang="zh-CN" altLang="en-US" sz="1800">
                <a:effectLst>
                  <a:outerShdw blurRad="38100" dist="38100" dir="2700000" algn="tl">
                    <a:srgbClr val="C0C0C0"/>
                  </a:outerShdw>
                </a:effectLst>
              </a:rPr>
              <a:t>出全部状态，因为观测器起到了滤波的作用。</a:t>
            </a:r>
          </a:p>
        </p:txBody>
      </p:sp>
      <p:sp>
        <p:nvSpPr>
          <p:cNvPr id="174098" name="Text Box 18"/>
          <p:cNvSpPr txBox="1">
            <a:spLocks noChangeArrowheads="1"/>
          </p:cNvSpPr>
          <p:nvPr/>
        </p:nvSpPr>
        <p:spPr bwMode="auto">
          <a:xfrm>
            <a:off x="1360488" y="3771900"/>
            <a:ext cx="1565275" cy="366713"/>
          </a:xfrm>
          <a:prstGeom prst="rect">
            <a:avLst/>
          </a:prstGeom>
          <a:noFill/>
          <a:ln w="12700" cap="sq">
            <a:noFill/>
            <a:miter lim="800000"/>
            <a:headEnd type="none" w="sm" len="sm"/>
            <a:tailEnd type="none" w="sm" len="sm"/>
          </a:ln>
          <a:effectLst/>
        </p:spPr>
        <p:txBody>
          <a:bodyPr wrap="none">
            <a:spAutoFit/>
          </a:bodyPr>
          <a:lstStyle/>
          <a:p>
            <a:pPr>
              <a:defRPr/>
            </a:pPr>
            <a:r>
              <a:rPr lang="zh-CN" altLang="en-US" sz="1800">
                <a:effectLst>
                  <a:outerShdw blurRad="38100" dist="38100" dir="2700000" algn="tl">
                    <a:srgbClr val="C0C0C0"/>
                  </a:outerShdw>
                </a:effectLst>
              </a:rPr>
              <a:t>状态向量为：</a:t>
            </a:r>
          </a:p>
        </p:txBody>
      </p:sp>
      <p:graphicFrame>
        <p:nvGraphicFramePr>
          <p:cNvPr id="92162" name="Object 19"/>
          <p:cNvGraphicFramePr>
            <a:graphicFrameLocks noChangeAspect="1"/>
          </p:cNvGraphicFramePr>
          <p:nvPr/>
        </p:nvGraphicFramePr>
        <p:xfrm>
          <a:off x="3036888" y="3543300"/>
          <a:ext cx="1751012" cy="911225"/>
        </p:xfrm>
        <a:graphic>
          <a:graphicData uri="http://schemas.openxmlformats.org/presentationml/2006/ole">
            <mc:AlternateContent xmlns:mc="http://schemas.openxmlformats.org/markup-compatibility/2006">
              <mc:Choice xmlns:v="urn:schemas-microsoft-com:vml" Requires="v">
                <p:oleObj spid="_x0000_s92189" name="公式" r:id="rId4" imgW="17046000" imgH="8884800" progId="Equation.3">
                  <p:embed/>
                </p:oleObj>
              </mc:Choice>
              <mc:Fallback>
                <p:oleObj name="公式" r:id="rId4" imgW="17046000" imgH="88848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6888" y="3543300"/>
                        <a:ext cx="1751012"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00" name="Text Box 20"/>
          <p:cNvSpPr txBox="1">
            <a:spLocks noChangeArrowheads="1"/>
          </p:cNvSpPr>
          <p:nvPr/>
        </p:nvSpPr>
        <p:spPr bwMode="auto">
          <a:xfrm>
            <a:off x="6678613" y="3810000"/>
            <a:ext cx="1565275"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19</a:t>
            </a:r>
            <a:r>
              <a:rPr lang="zh-CN" altLang="en-US" sz="1800">
                <a:effectLst>
                  <a:outerShdw blurRad="38100" dist="38100" dir="2700000" algn="tl">
                    <a:srgbClr val="C0C0C0"/>
                  </a:outerShdw>
                </a:effectLst>
              </a:rPr>
              <a:t>）</a:t>
            </a:r>
          </a:p>
        </p:txBody>
      </p:sp>
      <p:sp>
        <p:nvSpPr>
          <p:cNvPr id="174101" name="Text Box 21"/>
          <p:cNvSpPr txBox="1">
            <a:spLocks noChangeArrowheads="1"/>
          </p:cNvSpPr>
          <p:nvPr/>
        </p:nvSpPr>
        <p:spPr bwMode="auto">
          <a:xfrm>
            <a:off x="903288" y="4575175"/>
            <a:ext cx="7637462" cy="91757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lang="en-US" altLang="zh-CN" sz="1800">
                <a:effectLst>
                  <a:outerShdw blurRad="38100" dist="38100" dir="2700000" algn="tl">
                    <a:srgbClr val="C0C0C0"/>
                  </a:outerShdw>
                </a:effectLst>
              </a:rPr>
              <a:t>        </a:t>
            </a:r>
            <a:r>
              <a:rPr lang="zh-CN" altLang="en-US" sz="1800">
                <a:effectLst>
                  <a:outerShdw blurRad="38100" dist="38100" dir="2700000" algn="tl">
                    <a:srgbClr val="C0C0C0"/>
                  </a:outerShdw>
                </a:effectLst>
              </a:rPr>
              <a:t>其中            表示能够量测的部分状态，即</a:t>
            </a:r>
            <a:r>
              <a:rPr lang="zh-CN" altLang="zh-CN" sz="1800">
                <a:effectLst>
                  <a:outerShdw blurRad="38100" dist="38100" dir="2700000" algn="tl">
                    <a:srgbClr val="C0C0C0"/>
                  </a:outerShdw>
                </a:effectLst>
              </a:rPr>
              <a:t>Y(k)；          表示重构的部分</a:t>
            </a:r>
          </a:p>
          <a:p>
            <a:pPr>
              <a:lnSpc>
                <a:spcPct val="150000"/>
              </a:lnSpc>
              <a:defRPr/>
            </a:pPr>
            <a:r>
              <a:rPr lang="zh-CN" altLang="en-US" sz="1800">
                <a:effectLst>
                  <a:outerShdw blurRad="38100" dist="38100" dir="2700000" algn="tl">
                    <a:srgbClr val="C0C0C0"/>
                  </a:outerShdw>
                </a:effectLst>
              </a:rPr>
              <a:t>状态，则状态方程为：</a:t>
            </a:r>
          </a:p>
        </p:txBody>
      </p:sp>
      <p:graphicFrame>
        <p:nvGraphicFramePr>
          <p:cNvPr id="92163" name="Object 22"/>
          <p:cNvGraphicFramePr>
            <a:graphicFrameLocks noChangeAspect="1"/>
          </p:cNvGraphicFramePr>
          <p:nvPr/>
        </p:nvGraphicFramePr>
        <p:xfrm>
          <a:off x="1939925" y="4710113"/>
          <a:ext cx="642938" cy="387350"/>
        </p:xfrm>
        <a:graphic>
          <a:graphicData uri="http://schemas.openxmlformats.org/presentationml/2006/ole">
            <mc:AlternateContent xmlns:mc="http://schemas.openxmlformats.org/markup-compatibility/2006">
              <mc:Choice xmlns:v="urn:schemas-microsoft-com:vml" Requires="v">
                <p:oleObj spid="_x0000_s92190" name="公式" r:id="rId6" imgW="7000920" imgH="4204800" progId="Equation.3">
                  <p:embed/>
                </p:oleObj>
              </mc:Choice>
              <mc:Fallback>
                <p:oleObj name="公式" r:id="rId6" imgW="7000920" imgH="42048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9925" y="4710113"/>
                        <a:ext cx="642938"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4" name="Object 23"/>
          <p:cNvGraphicFramePr>
            <a:graphicFrameLocks noChangeAspect="1"/>
          </p:cNvGraphicFramePr>
          <p:nvPr/>
        </p:nvGraphicFramePr>
        <p:xfrm>
          <a:off x="6161088" y="4686300"/>
          <a:ext cx="622300" cy="387350"/>
        </p:xfrm>
        <a:graphic>
          <a:graphicData uri="http://schemas.openxmlformats.org/presentationml/2006/ole">
            <mc:AlternateContent xmlns:mc="http://schemas.openxmlformats.org/markup-compatibility/2006">
              <mc:Choice xmlns:v="urn:schemas-microsoft-com:vml" Requires="v">
                <p:oleObj spid="_x0000_s92191" name="公式" r:id="rId8" imgW="6767280" imgH="4204800" progId="Equation.3">
                  <p:embed/>
                </p:oleObj>
              </mc:Choice>
              <mc:Fallback>
                <p:oleObj name="公式" r:id="rId8" imgW="6767280" imgH="42048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61088" y="4686300"/>
                        <a:ext cx="6223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p:transition>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aphicFrame>
        <p:nvGraphicFramePr>
          <p:cNvPr id="93186" name="Object 18"/>
          <p:cNvGraphicFramePr>
            <a:graphicFrameLocks noChangeAspect="1"/>
          </p:cNvGraphicFramePr>
          <p:nvPr/>
        </p:nvGraphicFramePr>
        <p:xfrm>
          <a:off x="1619250" y="1484313"/>
          <a:ext cx="4564063" cy="814387"/>
        </p:xfrm>
        <a:graphic>
          <a:graphicData uri="http://schemas.openxmlformats.org/presentationml/2006/ole">
            <mc:AlternateContent xmlns:mc="http://schemas.openxmlformats.org/markup-compatibility/2006">
              <mc:Choice xmlns:v="urn:schemas-microsoft-com:vml" Requires="v">
                <p:oleObj spid="_x0000_s93222" name="公式" r:id="rId4" imgW="49750560" imgH="8884800" progId="Equation.3">
                  <p:embed/>
                </p:oleObj>
              </mc:Choice>
              <mc:Fallback>
                <p:oleObj name="公式" r:id="rId4" imgW="49750560" imgH="888480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484313"/>
                        <a:ext cx="4564063"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31" name="Text Box 19"/>
          <p:cNvSpPr txBox="1">
            <a:spLocks noChangeArrowheads="1"/>
          </p:cNvSpPr>
          <p:nvPr/>
        </p:nvSpPr>
        <p:spPr bwMode="auto">
          <a:xfrm>
            <a:off x="7029450" y="1636713"/>
            <a:ext cx="1512888"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20</a:t>
            </a:r>
            <a:r>
              <a:rPr lang="zh-CN" altLang="en-US" sz="1800">
                <a:effectLst>
                  <a:outerShdw blurRad="38100" dist="38100" dir="2700000" algn="tl">
                    <a:srgbClr val="C0C0C0"/>
                  </a:outerShdw>
                </a:effectLst>
              </a:rPr>
              <a:t>）</a:t>
            </a:r>
          </a:p>
        </p:txBody>
      </p:sp>
      <p:graphicFrame>
        <p:nvGraphicFramePr>
          <p:cNvPr id="93187" name="Object 20"/>
          <p:cNvGraphicFramePr>
            <a:graphicFrameLocks noChangeAspect="1"/>
          </p:cNvGraphicFramePr>
          <p:nvPr/>
        </p:nvGraphicFramePr>
        <p:xfrm>
          <a:off x="1619250" y="2627313"/>
          <a:ext cx="2185988" cy="814387"/>
        </p:xfrm>
        <a:graphic>
          <a:graphicData uri="http://schemas.openxmlformats.org/presentationml/2006/ole">
            <mc:AlternateContent xmlns:mc="http://schemas.openxmlformats.org/markup-compatibility/2006">
              <mc:Choice xmlns:v="urn:schemas-microsoft-com:vml" Requires="v">
                <p:oleObj spid="_x0000_s93223" name="公式" r:id="rId6" imgW="23820480" imgH="8884800" progId="Equation.3">
                  <p:embed/>
                </p:oleObj>
              </mc:Choice>
              <mc:Fallback>
                <p:oleObj name="公式" r:id="rId6" imgW="23820480" imgH="8884800" progId="Equation.3">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2627313"/>
                        <a:ext cx="2185988"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33" name="Text Box 21"/>
          <p:cNvSpPr txBox="1">
            <a:spLocks noChangeArrowheads="1"/>
          </p:cNvSpPr>
          <p:nvPr/>
        </p:nvSpPr>
        <p:spPr bwMode="auto">
          <a:xfrm>
            <a:off x="7089775" y="2817813"/>
            <a:ext cx="1452563"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21</a:t>
            </a:r>
            <a:r>
              <a:rPr lang="zh-CN" altLang="en-US" sz="1800">
                <a:effectLst>
                  <a:outerShdw blurRad="38100" dist="38100" dir="2700000" algn="tl">
                    <a:srgbClr val="C0C0C0"/>
                  </a:outerShdw>
                </a:effectLst>
              </a:rPr>
              <a:t>）</a:t>
            </a:r>
          </a:p>
        </p:txBody>
      </p:sp>
      <p:sp>
        <p:nvSpPr>
          <p:cNvPr id="141334" name="Text Box 22"/>
          <p:cNvSpPr txBox="1">
            <a:spLocks noChangeArrowheads="1"/>
          </p:cNvSpPr>
          <p:nvPr/>
        </p:nvSpPr>
        <p:spPr bwMode="auto">
          <a:xfrm>
            <a:off x="917575" y="3732213"/>
            <a:ext cx="3087688"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由式（</a:t>
            </a:r>
            <a:r>
              <a:rPr lang="en-US" altLang="zh-CN" sz="1800">
                <a:effectLst>
                  <a:outerShdw blurRad="38100" dist="38100" dir="2700000" algn="tl">
                    <a:srgbClr val="C0C0C0"/>
                  </a:outerShdw>
                </a:effectLst>
              </a:rPr>
              <a:t>20</a:t>
            </a:r>
            <a:r>
              <a:rPr lang="zh-CN" altLang="en-US" sz="1800">
                <a:effectLst>
                  <a:outerShdw blurRad="38100" dist="38100" dir="2700000" algn="tl">
                    <a:srgbClr val="C0C0C0"/>
                  </a:outerShdw>
                </a:effectLst>
              </a:rPr>
              <a:t>），得到：</a:t>
            </a:r>
          </a:p>
        </p:txBody>
      </p:sp>
      <p:graphicFrame>
        <p:nvGraphicFramePr>
          <p:cNvPr id="93188" name="Object 23"/>
          <p:cNvGraphicFramePr>
            <a:graphicFrameLocks noChangeAspect="1"/>
          </p:cNvGraphicFramePr>
          <p:nvPr/>
        </p:nvGraphicFramePr>
        <p:xfrm>
          <a:off x="1619250" y="4303713"/>
          <a:ext cx="4114800" cy="387350"/>
        </p:xfrm>
        <a:graphic>
          <a:graphicData uri="http://schemas.openxmlformats.org/presentationml/2006/ole">
            <mc:AlternateContent xmlns:mc="http://schemas.openxmlformats.org/markup-compatibility/2006">
              <mc:Choice xmlns:v="urn:schemas-microsoft-com:vml" Requires="v">
                <p:oleObj spid="_x0000_s93224" name="公式" r:id="rId8" imgW="44844840" imgH="4204800" progId="Equation.3">
                  <p:embed/>
                </p:oleObj>
              </mc:Choice>
              <mc:Fallback>
                <p:oleObj name="公式" r:id="rId8" imgW="44844840" imgH="4204800" progId="Equation.3">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4303713"/>
                        <a:ext cx="41148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36" name="Text Box 24"/>
          <p:cNvSpPr txBox="1">
            <a:spLocks noChangeArrowheads="1"/>
          </p:cNvSpPr>
          <p:nvPr/>
        </p:nvSpPr>
        <p:spPr bwMode="auto">
          <a:xfrm>
            <a:off x="7089775" y="4265613"/>
            <a:ext cx="1379538"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22</a:t>
            </a:r>
            <a:r>
              <a:rPr lang="zh-CN" altLang="en-US" sz="1800">
                <a:effectLst>
                  <a:outerShdw blurRad="38100" dist="38100" dir="2700000" algn="tl">
                    <a:srgbClr val="C0C0C0"/>
                  </a:outerShdw>
                </a:effectLst>
              </a:rPr>
              <a:t>）</a:t>
            </a:r>
          </a:p>
        </p:txBody>
      </p:sp>
      <p:graphicFrame>
        <p:nvGraphicFramePr>
          <p:cNvPr id="93189" name="Object 25"/>
          <p:cNvGraphicFramePr>
            <a:graphicFrameLocks noChangeAspect="1"/>
          </p:cNvGraphicFramePr>
          <p:nvPr/>
        </p:nvGraphicFramePr>
        <p:xfrm>
          <a:off x="1619250" y="4989513"/>
          <a:ext cx="4092575" cy="387350"/>
        </p:xfrm>
        <a:graphic>
          <a:graphicData uri="http://schemas.openxmlformats.org/presentationml/2006/ole">
            <mc:AlternateContent xmlns:mc="http://schemas.openxmlformats.org/markup-compatibility/2006">
              <mc:Choice xmlns:v="urn:schemas-microsoft-com:vml" Requires="v">
                <p:oleObj spid="_x0000_s93225" name="公式" r:id="rId10" imgW="44611200" imgH="4204800" progId="Equation.3">
                  <p:embed/>
                </p:oleObj>
              </mc:Choice>
              <mc:Fallback>
                <p:oleObj name="公式" r:id="rId10" imgW="44611200" imgH="4204800" progId="Equation.3">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9250" y="4989513"/>
                        <a:ext cx="40925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38" name="Text Box 26"/>
          <p:cNvSpPr txBox="1">
            <a:spLocks noChangeArrowheads="1"/>
          </p:cNvSpPr>
          <p:nvPr/>
        </p:nvSpPr>
        <p:spPr bwMode="auto">
          <a:xfrm>
            <a:off x="7105650" y="4989513"/>
            <a:ext cx="1363663" cy="366712"/>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23</a:t>
            </a:r>
            <a:r>
              <a:rPr lang="zh-CN" altLang="en-US" sz="1800">
                <a:effectLst>
                  <a:outerShdw blurRad="38100" dist="38100" dir="2700000" algn="tl">
                    <a:srgbClr val="C0C0C0"/>
                  </a:outerShdw>
                </a:effectLst>
              </a:rPr>
              <a:t>）</a:t>
            </a:r>
          </a:p>
        </p:txBody>
      </p:sp>
    </p:spTree>
  </p:cSld>
  <p:clrMapOvr>
    <a:masterClrMapping/>
  </p:clrMapOvr>
  <p:transition>
    <p:comb/>
  </p:transition>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40303" name="Text Box 15"/>
          <p:cNvSpPr txBox="1">
            <a:spLocks noChangeArrowheads="1"/>
          </p:cNvSpPr>
          <p:nvPr/>
        </p:nvSpPr>
        <p:spPr bwMode="auto">
          <a:xfrm>
            <a:off x="827088" y="1470025"/>
            <a:ext cx="1565275" cy="366713"/>
          </a:xfrm>
          <a:prstGeom prst="rect">
            <a:avLst/>
          </a:prstGeom>
          <a:noFill/>
          <a:ln w="12700" cap="sq">
            <a:noFill/>
            <a:miter lim="800000"/>
            <a:headEnd type="none" w="sm" len="sm"/>
            <a:tailEnd type="none" w="sm" len="sm"/>
          </a:ln>
          <a:effectLst/>
        </p:spPr>
        <p:txBody>
          <a:bodyPr wrap="none">
            <a:spAutoFit/>
          </a:bodyPr>
          <a:lstStyle/>
          <a:p>
            <a:pPr>
              <a:defRPr/>
            </a:pPr>
            <a:r>
              <a:rPr lang="zh-CN" altLang="en-US" sz="1800">
                <a:effectLst>
                  <a:outerShdw blurRad="38100" dist="38100" dir="2700000" algn="tl">
                    <a:srgbClr val="C0C0C0"/>
                  </a:outerShdw>
                </a:effectLst>
              </a:rPr>
              <a:t>整理，得到：</a:t>
            </a:r>
          </a:p>
        </p:txBody>
      </p:sp>
      <p:graphicFrame>
        <p:nvGraphicFramePr>
          <p:cNvPr id="94210" name="Object 16"/>
          <p:cNvGraphicFramePr>
            <a:graphicFrameLocks noChangeAspect="1"/>
          </p:cNvGraphicFramePr>
          <p:nvPr/>
        </p:nvGraphicFramePr>
        <p:xfrm>
          <a:off x="1692275" y="2133600"/>
          <a:ext cx="4092575" cy="387350"/>
        </p:xfrm>
        <a:graphic>
          <a:graphicData uri="http://schemas.openxmlformats.org/presentationml/2006/ole">
            <mc:AlternateContent xmlns:mc="http://schemas.openxmlformats.org/markup-compatibility/2006">
              <mc:Choice xmlns:v="urn:schemas-microsoft-com:vml" Requires="v">
                <p:oleObj spid="_x0000_s94237" name="公式" r:id="rId4" imgW="44611200" imgH="4204800" progId="Equation.3">
                  <p:embed/>
                </p:oleObj>
              </mc:Choice>
              <mc:Fallback>
                <p:oleObj name="公式" r:id="rId4" imgW="44611200" imgH="42048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133600"/>
                        <a:ext cx="40925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1" name="Object 17"/>
          <p:cNvGraphicFramePr>
            <a:graphicFrameLocks noChangeAspect="1"/>
          </p:cNvGraphicFramePr>
          <p:nvPr/>
        </p:nvGraphicFramePr>
        <p:xfrm>
          <a:off x="1766888" y="2743200"/>
          <a:ext cx="4094162" cy="387350"/>
        </p:xfrm>
        <a:graphic>
          <a:graphicData uri="http://schemas.openxmlformats.org/presentationml/2006/ole">
            <mc:AlternateContent xmlns:mc="http://schemas.openxmlformats.org/markup-compatibility/2006">
              <mc:Choice xmlns:v="urn:schemas-microsoft-com:vml" Requires="v">
                <p:oleObj spid="_x0000_s94238" name="公式" r:id="rId6" imgW="44611200" imgH="4204800" progId="Equation.3">
                  <p:embed/>
                </p:oleObj>
              </mc:Choice>
              <mc:Fallback>
                <p:oleObj name="公式" r:id="rId6" imgW="44611200" imgH="42048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888" y="2743200"/>
                        <a:ext cx="409416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306" name="Text Box 18"/>
          <p:cNvSpPr txBox="1">
            <a:spLocks noChangeArrowheads="1"/>
          </p:cNvSpPr>
          <p:nvPr/>
        </p:nvSpPr>
        <p:spPr bwMode="auto">
          <a:xfrm>
            <a:off x="6846888" y="2095500"/>
            <a:ext cx="1612900"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24</a:t>
            </a:r>
            <a:r>
              <a:rPr lang="zh-CN" altLang="en-US" sz="1800">
                <a:effectLst>
                  <a:outerShdw blurRad="38100" dist="38100" dir="2700000" algn="tl">
                    <a:srgbClr val="C0C0C0"/>
                  </a:outerShdw>
                </a:effectLst>
              </a:rPr>
              <a:t>）</a:t>
            </a:r>
          </a:p>
        </p:txBody>
      </p:sp>
      <p:sp>
        <p:nvSpPr>
          <p:cNvPr id="140307" name="Text Box 19"/>
          <p:cNvSpPr txBox="1">
            <a:spLocks noChangeArrowheads="1"/>
          </p:cNvSpPr>
          <p:nvPr/>
        </p:nvSpPr>
        <p:spPr bwMode="auto">
          <a:xfrm>
            <a:off x="6846888" y="2781300"/>
            <a:ext cx="1470025"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25</a:t>
            </a:r>
            <a:r>
              <a:rPr lang="zh-CN" altLang="en-US" sz="1800">
                <a:effectLst>
                  <a:outerShdw blurRad="38100" dist="38100" dir="2700000" algn="tl">
                    <a:srgbClr val="C0C0C0"/>
                  </a:outerShdw>
                </a:effectLst>
              </a:rPr>
              <a:t>）</a:t>
            </a:r>
          </a:p>
        </p:txBody>
      </p:sp>
      <p:sp>
        <p:nvSpPr>
          <p:cNvPr id="140308" name="Text Box 20"/>
          <p:cNvSpPr txBox="1">
            <a:spLocks noChangeArrowheads="1"/>
          </p:cNvSpPr>
          <p:nvPr/>
        </p:nvSpPr>
        <p:spPr bwMode="auto">
          <a:xfrm>
            <a:off x="903288" y="3375025"/>
            <a:ext cx="2486025" cy="366713"/>
          </a:xfrm>
          <a:prstGeom prst="rect">
            <a:avLst/>
          </a:prstGeom>
          <a:noFill/>
          <a:ln w="12700" cap="sq">
            <a:noFill/>
            <a:miter lim="800000"/>
            <a:headEnd type="none" w="sm" len="sm"/>
            <a:tailEnd type="none" w="sm" len="sm"/>
          </a:ln>
          <a:effectLst/>
        </p:spPr>
        <p:txBody>
          <a:bodyPr wrap="none">
            <a:spAutoFit/>
          </a:bodyPr>
          <a:lstStyle/>
          <a:p>
            <a:pPr>
              <a:defRPr/>
            </a:pPr>
            <a:r>
              <a:rPr lang="zh-CN" altLang="en-US" sz="1800">
                <a:effectLst>
                  <a:outerShdw blurRad="38100" dist="38100" dir="2700000" algn="tl">
                    <a:srgbClr val="C0C0C0"/>
                  </a:outerShdw>
                </a:effectLst>
              </a:rPr>
              <a:t>一般系统状态方程为：</a:t>
            </a:r>
          </a:p>
        </p:txBody>
      </p:sp>
      <p:graphicFrame>
        <p:nvGraphicFramePr>
          <p:cNvPr id="94212" name="Object 21"/>
          <p:cNvGraphicFramePr>
            <a:graphicFrameLocks noChangeAspect="1"/>
          </p:cNvGraphicFramePr>
          <p:nvPr/>
        </p:nvGraphicFramePr>
        <p:xfrm>
          <a:off x="2366963" y="3886200"/>
          <a:ext cx="2698750" cy="774700"/>
        </p:xfrm>
        <a:graphic>
          <a:graphicData uri="http://schemas.openxmlformats.org/presentationml/2006/ole">
            <mc:AlternateContent xmlns:mc="http://schemas.openxmlformats.org/markup-compatibility/2006">
              <mc:Choice xmlns:v="urn:schemas-microsoft-com:vml" Requires="v">
                <p:oleObj spid="_x0000_s94239" name="公式" r:id="rId8" imgW="29426760" imgH="8416800" progId="Equation.3">
                  <p:embed/>
                </p:oleObj>
              </mc:Choice>
              <mc:Fallback>
                <p:oleObj name="公式" r:id="rId8" imgW="29426760" imgH="84168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6963" y="3886200"/>
                        <a:ext cx="269875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310" name="Text Box 22"/>
          <p:cNvSpPr txBox="1">
            <a:spLocks noChangeArrowheads="1"/>
          </p:cNvSpPr>
          <p:nvPr/>
        </p:nvSpPr>
        <p:spPr bwMode="auto">
          <a:xfrm>
            <a:off x="6938963" y="4038600"/>
            <a:ext cx="1449387" cy="366713"/>
          </a:xfrm>
          <a:prstGeom prst="rect">
            <a:avLst/>
          </a:prstGeom>
          <a:noFill/>
          <a:ln w="12700" cap="sq">
            <a:noFill/>
            <a:miter lim="800000"/>
            <a:headEnd type="none" w="sm" len="sm"/>
            <a:tailEnd type="none" w="sm" len="sm"/>
          </a:ln>
          <a:effectLst/>
        </p:spPr>
        <p:txBody>
          <a:bodyPr>
            <a:spAutoFit/>
          </a:bodyPr>
          <a:lstStyle/>
          <a:p>
            <a:pPr>
              <a:defRPr/>
            </a:pP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26</a:t>
            </a:r>
            <a:r>
              <a:rPr lang="zh-CN" altLang="en-US" sz="1800">
                <a:effectLst>
                  <a:outerShdw blurRad="38100" dist="38100" dir="2700000" algn="tl">
                    <a:srgbClr val="C0C0C0"/>
                  </a:outerShdw>
                </a:effectLst>
              </a:rPr>
              <a:t>）</a:t>
            </a:r>
          </a:p>
        </p:txBody>
      </p:sp>
      <p:sp>
        <p:nvSpPr>
          <p:cNvPr id="140311" name="Text Box 23"/>
          <p:cNvSpPr txBox="1">
            <a:spLocks noChangeArrowheads="1"/>
          </p:cNvSpPr>
          <p:nvPr/>
        </p:nvSpPr>
        <p:spPr bwMode="auto">
          <a:xfrm>
            <a:off x="1055688" y="5143500"/>
            <a:ext cx="5243512" cy="366713"/>
          </a:xfrm>
          <a:prstGeom prst="rect">
            <a:avLst/>
          </a:prstGeom>
          <a:noFill/>
          <a:ln w="12700" cap="sq">
            <a:noFill/>
            <a:miter lim="800000"/>
            <a:headEnd type="none" w="sm" len="sm"/>
            <a:tailEnd type="none" w="sm" len="sm"/>
          </a:ln>
          <a:effectLst/>
        </p:spPr>
        <p:txBody>
          <a:bodyPr wrap="none">
            <a:spAutoFit/>
          </a:bodyPr>
          <a:lstStyle/>
          <a:p>
            <a:pPr>
              <a:defRPr/>
            </a:pPr>
            <a:r>
              <a:rPr lang="zh-CN" altLang="en-US" sz="1800">
                <a:effectLst>
                  <a:outerShdw blurRad="38100" dist="38100" dir="2700000" algn="tl">
                    <a:srgbClr val="C0C0C0"/>
                  </a:outerShdw>
                </a:effectLst>
              </a:rPr>
              <a:t>式（</a:t>
            </a:r>
            <a:r>
              <a:rPr lang="en-US" altLang="zh-CN" sz="1800">
                <a:effectLst>
                  <a:outerShdw blurRad="38100" dist="38100" dir="2700000" algn="tl">
                    <a:srgbClr val="C0C0C0"/>
                  </a:outerShdw>
                </a:effectLst>
              </a:rPr>
              <a:t>24</a:t>
            </a:r>
            <a:r>
              <a:rPr lang="zh-CN" altLang="en-US" sz="1800">
                <a:effectLst>
                  <a:outerShdw blurRad="38100" dist="38100" dir="2700000" algn="tl">
                    <a:srgbClr val="C0C0C0"/>
                  </a:outerShdw>
                </a:effectLst>
              </a:rPr>
              <a:t>）（</a:t>
            </a:r>
            <a:r>
              <a:rPr lang="en-US" altLang="zh-CN" sz="1800">
                <a:effectLst>
                  <a:outerShdw blurRad="38100" dist="38100" dir="2700000" algn="tl">
                    <a:srgbClr val="C0C0C0"/>
                  </a:outerShdw>
                </a:effectLst>
              </a:rPr>
              <a:t>25</a:t>
            </a:r>
            <a:r>
              <a:rPr lang="zh-CN" altLang="en-US" sz="1800">
                <a:effectLst>
                  <a:outerShdw blurRad="38100" dist="38100" dir="2700000" algn="tl">
                    <a:srgbClr val="C0C0C0"/>
                  </a:outerShdw>
                </a:effectLst>
              </a:rPr>
              <a:t>）与（</a:t>
            </a:r>
            <a:r>
              <a:rPr lang="en-US" altLang="zh-CN" sz="1800">
                <a:effectLst>
                  <a:outerShdw blurRad="38100" dist="38100" dir="2700000" algn="tl">
                    <a:srgbClr val="C0C0C0"/>
                  </a:outerShdw>
                </a:effectLst>
              </a:rPr>
              <a:t>26</a:t>
            </a:r>
            <a:r>
              <a:rPr lang="zh-CN" altLang="en-US" sz="1800">
                <a:effectLst>
                  <a:outerShdw blurRad="38100" dist="38100" dir="2700000" algn="tl">
                    <a:srgbClr val="C0C0C0"/>
                  </a:outerShdw>
                </a:effectLst>
              </a:rPr>
              <a:t>）相比较，其对应关系为：</a:t>
            </a:r>
          </a:p>
        </p:txBody>
      </p:sp>
    </p:spTree>
  </p:cSld>
  <p:clrMapOvr>
    <a:masterClrMapping/>
  </p:clrMapOvr>
  <p:transition>
    <p:comb/>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2825</TotalTime>
  <Words>4375</Words>
  <Application>Microsoft Office PowerPoint</Application>
  <PresentationFormat>全屏显示(4:3)</PresentationFormat>
  <Paragraphs>548</Paragraphs>
  <Slides>124</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124</vt:i4>
      </vt:variant>
    </vt:vector>
  </HeadingPairs>
  <TitlesOfParts>
    <vt:vector size="136" baseType="lpstr">
      <vt:lpstr>Monotype Sorts</vt:lpstr>
      <vt:lpstr>黑体</vt:lpstr>
      <vt:lpstr>华文细黑</vt:lpstr>
      <vt:lpstr>楷体_GB2312</vt:lpstr>
      <vt:lpstr>宋体</vt:lpstr>
      <vt:lpstr>Arial</vt:lpstr>
      <vt:lpstr>Times New Roman</vt:lpstr>
      <vt:lpstr>Verdana</vt:lpstr>
      <vt:lpstr>Wingdings</vt:lpstr>
      <vt:lpstr>默认设计模板</vt:lpstr>
      <vt:lpstr>Equation</vt:lpstr>
      <vt:lpstr>公式</vt:lpstr>
      <vt:lpstr>计算机控制系统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雨薇在线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tanshb</dc:creator>
  <cp:lastModifiedBy>Yu Xia</cp:lastModifiedBy>
  <cp:revision>445</cp:revision>
  <cp:lastPrinted>2019-02-27T09:21:39Z</cp:lastPrinted>
  <dcterms:created xsi:type="dcterms:W3CDTF">2005-11-09T06:08:36Z</dcterms:created>
  <dcterms:modified xsi:type="dcterms:W3CDTF">2019-03-28T12:24:51Z</dcterms:modified>
</cp:coreProperties>
</file>