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7" d="100"/>
          <a:sy n="77" d="100"/>
        </p:scale>
        <p:origin x="2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8F53-8131-4C9F-BADE-B6CED80B4C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C2D66E-6010-4AEC-9503-FE8EE3FDC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B95FEE-BD5A-4877-97A8-ED36BC7B6C9E}"/>
              </a:ext>
            </a:extLst>
          </p:cNvPr>
          <p:cNvSpPr>
            <a:spLocks noGrp="1"/>
          </p:cNvSpPr>
          <p:nvPr>
            <p:ph type="dt" sz="half" idx="10"/>
          </p:nvPr>
        </p:nvSpPr>
        <p:spPr/>
        <p:txBody>
          <a:bodyPr/>
          <a:lstStyle/>
          <a:p>
            <a:fld id="{A305ACE6-21C5-474F-8912-2571F7E1798A}" type="datetimeFigureOut">
              <a:rPr lang="en-US" smtClean="0"/>
              <a:t>6/27/2020</a:t>
            </a:fld>
            <a:endParaRPr lang="en-US"/>
          </a:p>
        </p:txBody>
      </p:sp>
      <p:sp>
        <p:nvSpPr>
          <p:cNvPr id="5" name="Footer Placeholder 4">
            <a:extLst>
              <a:ext uri="{FF2B5EF4-FFF2-40B4-BE49-F238E27FC236}">
                <a16:creationId xmlns:a16="http://schemas.microsoft.com/office/drawing/2014/main" id="{C155CD71-3CC1-4743-819B-86326983F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832CA-11DE-4099-9B55-94283B3FAC66}"/>
              </a:ext>
            </a:extLst>
          </p:cNvPr>
          <p:cNvSpPr>
            <a:spLocks noGrp="1"/>
          </p:cNvSpPr>
          <p:nvPr>
            <p:ph type="sldNum" sz="quarter" idx="12"/>
          </p:nvPr>
        </p:nvSpPr>
        <p:spPr/>
        <p:txBody>
          <a:bodyPr/>
          <a:lstStyle/>
          <a:p>
            <a:fld id="{C1AC045E-6F70-46A7-95BD-6B7AD56B7883}" type="slidenum">
              <a:rPr lang="en-US" smtClean="0"/>
              <a:t>‹#›</a:t>
            </a:fld>
            <a:endParaRPr lang="en-US"/>
          </a:p>
        </p:txBody>
      </p:sp>
    </p:spTree>
    <p:extLst>
      <p:ext uri="{BB962C8B-B14F-4D97-AF65-F5344CB8AC3E}">
        <p14:creationId xmlns:p14="http://schemas.microsoft.com/office/powerpoint/2010/main" val="3408875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222F-AE63-48FB-9A54-E844175787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DA92C4-3CF1-45C0-B68F-A03089D82E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4E941-3FDA-4919-BFFC-7AA627872D84}"/>
              </a:ext>
            </a:extLst>
          </p:cNvPr>
          <p:cNvSpPr>
            <a:spLocks noGrp="1"/>
          </p:cNvSpPr>
          <p:nvPr>
            <p:ph type="dt" sz="half" idx="10"/>
          </p:nvPr>
        </p:nvSpPr>
        <p:spPr/>
        <p:txBody>
          <a:bodyPr/>
          <a:lstStyle/>
          <a:p>
            <a:fld id="{A305ACE6-21C5-474F-8912-2571F7E1798A}" type="datetimeFigureOut">
              <a:rPr lang="en-US" smtClean="0"/>
              <a:t>6/27/2020</a:t>
            </a:fld>
            <a:endParaRPr lang="en-US"/>
          </a:p>
        </p:txBody>
      </p:sp>
      <p:sp>
        <p:nvSpPr>
          <p:cNvPr id="5" name="Footer Placeholder 4">
            <a:extLst>
              <a:ext uri="{FF2B5EF4-FFF2-40B4-BE49-F238E27FC236}">
                <a16:creationId xmlns:a16="http://schemas.microsoft.com/office/drawing/2014/main" id="{0D3FD6B5-276D-45C2-B179-EF757CF47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31DA6-86D7-4012-9751-89124787CF47}"/>
              </a:ext>
            </a:extLst>
          </p:cNvPr>
          <p:cNvSpPr>
            <a:spLocks noGrp="1"/>
          </p:cNvSpPr>
          <p:nvPr>
            <p:ph type="sldNum" sz="quarter" idx="12"/>
          </p:nvPr>
        </p:nvSpPr>
        <p:spPr/>
        <p:txBody>
          <a:bodyPr/>
          <a:lstStyle/>
          <a:p>
            <a:fld id="{C1AC045E-6F70-46A7-95BD-6B7AD56B7883}" type="slidenum">
              <a:rPr lang="en-US" smtClean="0"/>
              <a:t>‹#›</a:t>
            </a:fld>
            <a:endParaRPr lang="en-US"/>
          </a:p>
        </p:txBody>
      </p:sp>
    </p:spTree>
    <p:extLst>
      <p:ext uri="{BB962C8B-B14F-4D97-AF65-F5344CB8AC3E}">
        <p14:creationId xmlns:p14="http://schemas.microsoft.com/office/powerpoint/2010/main" val="3732279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B8F1AA-F3CD-46F0-9179-1EF1DA9893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FF13C2-7231-4C85-BE9D-358CB9F309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CC6982-4511-462C-8894-81D350DB4F9E}"/>
              </a:ext>
            </a:extLst>
          </p:cNvPr>
          <p:cNvSpPr>
            <a:spLocks noGrp="1"/>
          </p:cNvSpPr>
          <p:nvPr>
            <p:ph type="dt" sz="half" idx="10"/>
          </p:nvPr>
        </p:nvSpPr>
        <p:spPr/>
        <p:txBody>
          <a:bodyPr/>
          <a:lstStyle/>
          <a:p>
            <a:fld id="{A305ACE6-21C5-474F-8912-2571F7E1798A}" type="datetimeFigureOut">
              <a:rPr lang="en-US" smtClean="0"/>
              <a:t>6/27/2020</a:t>
            </a:fld>
            <a:endParaRPr lang="en-US"/>
          </a:p>
        </p:txBody>
      </p:sp>
      <p:sp>
        <p:nvSpPr>
          <p:cNvPr id="5" name="Footer Placeholder 4">
            <a:extLst>
              <a:ext uri="{FF2B5EF4-FFF2-40B4-BE49-F238E27FC236}">
                <a16:creationId xmlns:a16="http://schemas.microsoft.com/office/drawing/2014/main" id="{4F241EF6-360D-434A-8678-EFC114C4C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4D80-D098-43E1-85D7-D7D898FABC46}"/>
              </a:ext>
            </a:extLst>
          </p:cNvPr>
          <p:cNvSpPr>
            <a:spLocks noGrp="1"/>
          </p:cNvSpPr>
          <p:nvPr>
            <p:ph type="sldNum" sz="quarter" idx="12"/>
          </p:nvPr>
        </p:nvSpPr>
        <p:spPr/>
        <p:txBody>
          <a:bodyPr/>
          <a:lstStyle/>
          <a:p>
            <a:fld id="{C1AC045E-6F70-46A7-95BD-6B7AD56B7883}" type="slidenum">
              <a:rPr lang="en-US" smtClean="0"/>
              <a:t>‹#›</a:t>
            </a:fld>
            <a:endParaRPr lang="en-US"/>
          </a:p>
        </p:txBody>
      </p:sp>
    </p:spTree>
    <p:extLst>
      <p:ext uri="{BB962C8B-B14F-4D97-AF65-F5344CB8AC3E}">
        <p14:creationId xmlns:p14="http://schemas.microsoft.com/office/powerpoint/2010/main" val="388417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408E-BF55-4E8A-B458-EA08DAE5F8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23D3FA-71BA-4FB9-B21D-EF37B6E372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75339-EE80-4AE8-BB12-71680A5FA137}"/>
              </a:ext>
            </a:extLst>
          </p:cNvPr>
          <p:cNvSpPr>
            <a:spLocks noGrp="1"/>
          </p:cNvSpPr>
          <p:nvPr>
            <p:ph type="dt" sz="half" idx="10"/>
          </p:nvPr>
        </p:nvSpPr>
        <p:spPr/>
        <p:txBody>
          <a:bodyPr/>
          <a:lstStyle/>
          <a:p>
            <a:fld id="{A305ACE6-21C5-474F-8912-2571F7E1798A}" type="datetimeFigureOut">
              <a:rPr lang="en-US" smtClean="0"/>
              <a:t>6/27/2020</a:t>
            </a:fld>
            <a:endParaRPr lang="en-US"/>
          </a:p>
        </p:txBody>
      </p:sp>
      <p:sp>
        <p:nvSpPr>
          <p:cNvPr id="5" name="Footer Placeholder 4">
            <a:extLst>
              <a:ext uri="{FF2B5EF4-FFF2-40B4-BE49-F238E27FC236}">
                <a16:creationId xmlns:a16="http://schemas.microsoft.com/office/drawing/2014/main" id="{83472EFA-D89F-427E-BE89-FF7D2F958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13ADB-AE9D-4437-BC6B-DD37A4660BCD}"/>
              </a:ext>
            </a:extLst>
          </p:cNvPr>
          <p:cNvSpPr>
            <a:spLocks noGrp="1"/>
          </p:cNvSpPr>
          <p:nvPr>
            <p:ph type="sldNum" sz="quarter" idx="12"/>
          </p:nvPr>
        </p:nvSpPr>
        <p:spPr/>
        <p:txBody>
          <a:bodyPr/>
          <a:lstStyle/>
          <a:p>
            <a:fld id="{C1AC045E-6F70-46A7-95BD-6B7AD56B7883}" type="slidenum">
              <a:rPr lang="en-US" smtClean="0"/>
              <a:t>‹#›</a:t>
            </a:fld>
            <a:endParaRPr lang="en-US"/>
          </a:p>
        </p:txBody>
      </p:sp>
    </p:spTree>
    <p:extLst>
      <p:ext uri="{BB962C8B-B14F-4D97-AF65-F5344CB8AC3E}">
        <p14:creationId xmlns:p14="http://schemas.microsoft.com/office/powerpoint/2010/main" val="2945093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EA0DB-960C-4056-9681-762F8A635C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10DFC0-A1C3-4BAD-94A8-A8F0991123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E12708-BC43-418B-95F0-B83A0C136BAD}"/>
              </a:ext>
            </a:extLst>
          </p:cNvPr>
          <p:cNvSpPr>
            <a:spLocks noGrp="1"/>
          </p:cNvSpPr>
          <p:nvPr>
            <p:ph type="dt" sz="half" idx="10"/>
          </p:nvPr>
        </p:nvSpPr>
        <p:spPr/>
        <p:txBody>
          <a:bodyPr/>
          <a:lstStyle/>
          <a:p>
            <a:fld id="{A305ACE6-21C5-474F-8912-2571F7E1798A}" type="datetimeFigureOut">
              <a:rPr lang="en-US" smtClean="0"/>
              <a:t>6/27/2020</a:t>
            </a:fld>
            <a:endParaRPr lang="en-US"/>
          </a:p>
        </p:txBody>
      </p:sp>
      <p:sp>
        <p:nvSpPr>
          <p:cNvPr id="5" name="Footer Placeholder 4">
            <a:extLst>
              <a:ext uri="{FF2B5EF4-FFF2-40B4-BE49-F238E27FC236}">
                <a16:creationId xmlns:a16="http://schemas.microsoft.com/office/drawing/2014/main" id="{72761D0F-FC2A-403E-8F3E-9674D6860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5ECC6-EF8E-4367-B1E5-DABD4A57B52B}"/>
              </a:ext>
            </a:extLst>
          </p:cNvPr>
          <p:cNvSpPr>
            <a:spLocks noGrp="1"/>
          </p:cNvSpPr>
          <p:nvPr>
            <p:ph type="sldNum" sz="quarter" idx="12"/>
          </p:nvPr>
        </p:nvSpPr>
        <p:spPr/>
        <p:txBody>
          <a:bodyPr/>
          <a:lstStyle/>
          <a:p>
            <a:fld id="{C1AC045E-6F70-46A7-95BD-6B7AD56B7883}" type="slidenum">
              <a:rPr lang="en-US" smtClean="0"/>
              <a:t>‹#›</a:t>
            </a:fld>
            <a:endParaRPr lang="en-US"/>
          </a:p>
        </p:txBody>
      </p:sp>
    </p:spTree>
    <p:extLst>
      <p:ext uri="{BB962C8B-B14F-4D97-AF65-F5344CB8AC3E}">
        <p14:creationId xmlns:p14="http://schemas.microsoft.com/office/powerpoint/2010/main" val="347707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515A5-4241-4C93-9148-0317FD5E91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383957-A086-49F2-86AB-E2382AD216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9C6843-5585-4701-8B69-18CB16BC76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A25CE8-2B2B-4D3E-B0C5-F3D51151DE6B}"/>
              </a:ext>
            </a:extLst>
          </p:cNvPr>
          <p:cNvSpPr>
            <a:spLocks noGrp="1"/>
          </p:cNvSpPr>
          <p:nvPr>
            <p:ph type="dt" sz="half" idx="10"/>
          </p:nvPr>
        </p:nvSpPr>
        <p:spPr/>
        <p:txBody>
          <a:bodyPr/>
          <a:lstStyle/>
          <a:p>
            <a:fld id="{A305ACE6-21C5-474F-8912-2571F7E1798A}" type="datetimeFigureOut">
              <a:rPr lang="en-US" smtClean="0"/>
              <a:t>6/27/2020</a:t>
            </a:fld>
            <a:endParaRPr lang="en-US"/>
          </a:p>
        </p:txBody>
      </p:sp>
      <p:sp>
        <p:nvSpPr>
          <p:cNvPr id="6" name="Footer Placeholder 5">
            <a:extLst>
              <a:ext uri="{FF2B5EF4-FFF2-40B4-BE49-F238E27FC236}">
                <a16:creationId xmlns:a16="http://schemas.microsoft.com/office/drawing/2014/main" id="{12EC9B65-4B0E-45C1-B3E6-EE0740053B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35213-6F38-406E-9170-9F44EA32DB43}"/>
              </a:ext>
            </a:extLst>
          </p:cNvPr>
          <p:cNvSpPr>
            <a:spLocks noGrp="1"/>
          </p:cNvSpPr>
          <p:nvPr>
            <p:ph type="sldNum" sz="quarter" idx="12"/>
          </p:nvPr>
        </p:nvSpPr>
        <p:spPr/>
        <p:txBody>
          <a:bodyPr/>
          <a:lstStyle/>
          <a:p>
            <a:fld id="{C1AC045E-6F70-46A7-95BD-6B7AD56B7883}" type="slidenum">
              <a:rPr lang="en-US" smtClean="0"/>
              <a:t>‹#›</a:t>
            </a:fld>
            <a:endParaRPr lang="en-US"/>
          </a:p>
        </p:txBody>
      </p:sp>
    </p:spTree>
    <p:extLst>
      <p:ext uri="{BB962C8B-B14F-4D97-AF65-F5344CB8AC3E}">
        <p14:creationId xmlns:p14="http://schemas.microsoft.com/office/powerpoint/2010/main" val="287466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3C52-180B-4513-B8FC-A127438F99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11871E-DC00-4ECF-A860-8A1F296881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05D604-C131-4883-B5F1-39AAAC9D6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87C238-2DBA-45A2-8040-8660BBEE2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A68C2E-43EA-4954-A31F-B11EC2E5B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646FF0-782E-4AF6-BF83-27F726CBDE8C}"/>
              </a:ext>
            </a:extLst>
          </p:cNvPr>
          <p:cNvSpPr>
            <a:spLocks noGrp="1"/>
          </p:cNvSpPr>
          <p:nvPr>
            <p:ph type="dt" sz="half" idx="10"/>
          </p:nvPr>
        </p:nvSpPr>
        <p:spPr/>
        <p:txBody>
          <a:bodyPr/>
          <a:lstStyle/>
          <a:p>
            <a:fld id="{A305ACE6-21C5-474F-8912-2571F7E1798A}" type="datetimeFigureOut">
              <a:rPr lang="en-US" smtClean="0"/>
              <a:t>6/27/2020</a:t>
            </a:fld>
            <a:endParaRPr lang="en-US"/>
          </a:p>
        </p:txBody>
      </p:sp>
      <p:sp>
        <p:nvSpPr>
          <p:cNvPr id="8" name="Footer Placeholder 7">
            <a:extLst>
              <a:ext uri="{FF2B5EF4-FFF2-40B4-BE49-F238E27FC236}">
                <a16:creationId xmlns:a16="http://schemas.microsoft.com/office/drawing/2014/main" id="{EDB10076-4FFF-4032-890A-685049C1B1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2FC497-D2C6-481F-AFBC-1E3E86AC57D6}"/>
              </a:ext>
            </a:extLst>
          </p:cNvPr>
          <p:cNvSpPr>
            <a:spLocks noGrp="1"/>
          </p:cNvSpPr>
          <p:nvPr>
            <p:ph type="sldNum" sz="quarter" idx="12"/>
          </p:nvPr>
        </p:nvSpPr>
        <p:spPr/>
        <p:txBody>
          <a:bodyPr/>
          <a:lstStyle/>
          <a:p>
            <a:fld id="{C1AC045E-6F70-46A7-95BD-6B7AD56B7883}" type="slidenum">
              <a:rPr lang="en-US" smtClean="0"/>
              <a:t>‹#›</a:t>
            </a:fld>
            <a:endParaRPr lang="en-US"/>
          </a:p>
        </p:txBody>
      </p:sp>
    </p:spTree>
    <p:extLst>
      <p:ext uri="{BB962C8B-B14F-4D97-AF65-F5344CB8AC3E}">
        <p14:creationId xmlns:p14="http://schemas.microsoft.com/office/powerpoint/2010/main" val="2279234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2C1D2-819E-43F6-80BA-B3D42F73CD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B5EE64-32A9-458B-8AEE-FBB2768C7CF1}"/>
              </a:ext>
            </a:extLst>
          </p:cNvPr>
          <p:cNvSpPr>
            <a:spLocks noGrp="1"/>
          </p:cNvSpPr>
          <p:nvPr>
            <p:ph type="dt" sz="half" idx="10"/>
          </p:nvPr>
        </p:nvSpPr>
        <p:spPr/>
        <p:txBody>
          <a:bodyPr/>
          <a:lstStyle/>
          <a:p>
            <a:fld id="{A305ACE6-21C5-474F-8912-2571F7E1798A}" type="datetimeFigureOut">
              <a:rPr lang="en-US" smtClean="0"/>
              <a:t>6/27/2020</a:t>
            </a:fld>
            <a:endParaRPr lang="en-US"/>
          </a:p>
        </p:txBody>
      </p:sp>
      <p:sp>
        <p:nvSpPr>
          <p:cNvPr id="4" name="Footer Placeholder 3">
            <a:extLst>
              <a:ext uri="{FF2B5EF4-FFF2-40B4-BE49-F238E27FC236}">
                <a16:creationId xmlns:a16="http://schemas.microsoft.com/office/drawing/2014/main" id="{9F3D51EC-72EB-4B28-A58D-46C970EDD2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13DD06-81A9-4586-A890-CC258A227DAD}"/>
              </a:ext>
            </a:extLst>
          </p:cNvPr>
          <p:cNvSpPr>
            <a:spLocks noGrp="1"/>
          </p:cNvSpPr>
          <p:nvPr>
            <p:ph type="sldNum" sz="quarter" idx="12"/>
          </p:nvPr>
        </p:nvSpPr>
        <p:spPr/>
        <p:txBody>
          <a:bodyPr/>
          <a:lstStyle/>
          <a:p>
            <a:fld id="{C1AC045E-6F70-46A7-95BD-6B7AD56B7883}" type="slidenum">
              <a:rPr lang="en-US" smtClean="0"/>
              <a:t>‹#›</a:t>
            </a:fld>
            <a:endParaRPr lang="en-US"/>
          </a:p>
        </p:txBody>
      </p:sp>
    </p:spTree>
    <p:extLst>
      <p:ext uri="{BB962C8B-B14F-4D97-AF65-F5344CB8AC3E}">
        <p14:creationId xmlns:p14="http://schemas.microsoft.com/office/powerpoint/2010/main" val="127737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1188E-DFA9-4F75-9EF7-B94568364F86}"/>
              </a:ext>
            </a:extLst>
          </p:cNvPr>
          <p:cNvSpPr>
            <a:spLocks noGrp="1"/>
          </p:cNvSpPr>
          <p:nvPr>
            <p:ph type="dt" sz="half" idx="10"/>
          </p:nvPr>
        </p:nvSpPr>
        <p:spPr/>
        <p:txBody>
          <a:bodyPr/>
          <a:lstStyle/>
          <a:p>
            <a:fld id="{A305ACE6-21C5-474F-8912-2571F7E1798A}" type="datetimeFigureOut">
              <a:rPr lang="en-US" smtClean="0"/>
              <a:t>6/27/2020</a:t>
            </a:fld>
            <a:endParaRPr lang="en-US"/>
          </a:p>
        </p:txBody>
      </p:sp>
      <p:sp>
        <p:nvSpPr>
          <p:cNvPr id="3" name="Footer Placeholder 2">
            <a:extLst>
              <a:ext uri="{FF2B5EF4-FFF2-40B4-BE49-F238E27FC236}">
                <a16:creationId xmlns:a16="http://schemas.microsoft.com/office/drawing/2014/main" id="{7ABDA456-B926-40DB-B4FE-AA2C8311C4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2EEFBA-0F05-42B0-B796-490DD1A5A532}"/>
              </a:ext>
            </a:extLst>
          </p:cNvPr>
          <p:cNvSpPr>
            <a:spLocks noGrp="1"/>
          </p:cNvSpPr>
          <p:nvPr>
            <p:ph type="sldNum" sz="quarter" idx="12"/>
          </p:nvPr>
        </p:nvSpPr>
        <p:spPr/>
        <p:txBody>
          <a:bodyPr/>
          <a:lstStyle/>
          <a:p>
            <a:fld id="{C1AC045E-6F70-46A7-95BD-6B7AD56B7883}" type="slidenum">
              <a:rPr lang="en-US" smtClean="0"/>
              <a:t>‹#›</a:t>
            </a:fld>
            <a:endParaRPr lang="en-US"/>
          </a:p>
        </p:txBody>
      </p:sp>
    </p:spTree>
    <p:extLst>
      <p:ext uri="{BB962C8B-B14F-4D97-AF65-F5344CB8AC3E}">
        <p14:creationId xmlns:p14="http://schemas.microsoft.com/office/powerpoint/2010/main" val="3309758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E531-38D9-432E-B153-89B0BFEF1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363445-5F0A-4098-86D1-2126085E62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6ABA08-9746-4CD5-A9FF-5FD3DE3B8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EC2F4-0226-4923-91EB-08744C16B2FF}"/>
              </a:ext>
            </a:extLst>
          </p:cNvPr>
          <p:cNvSpPr>
            <a:spLocks noGrp="1"/>
          </p:cNvSpPr>
          <p:nvPr>
            <p:ph type="dt" sz="half" idx="10"/>
          </p:nvPr>
        </p:nvSpPr>
        <p:spPr/>
        <p:txBody>
          <a:bodyPr/>
          <a:lstStyle/>
          <a:p>
            <a:fld id="{A305ACE6-21C5-474F-8912-2571F7E1798A}" type="datetimeFigureOut">
              <a:rPr lang="en-US" smtClean="0"/>
              <a:t>6/27/2020</a:t>
            </a:fld>
            <a:endParaRPr lang="en-US"/>
          </a:p>
        </p:txBody>
      </p:sp>
      <p:sp>
        <p:nvSpPr>
          <p:cNvPr id="6" name="Footer Placeholder 5">
            <a:extLst>
              <a:ext uri="{FF2B5EF4-FFF2-40B4-BE49-F238E27FC236}">
                <a16:creationId xmlns:a16="http://schemas.microsoft.com/office/drawing/2014/main" id="{DE789B3F-C6E4-472F-BE44-EE5938E52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A65C4-7CD8-4859-B3D2-369A6A29AC11}"/>
              </a:ext>
            </a:extLst>
          </p:cNvPr>
          <p:cNvSpPr>
            <a:spLocks noGrp="1"/>
          </p:cNvSpPr>
          <p:nvPr>
            <p:ph type="sldNum" sz="quarter" idx="12"/>
          </p:nvPr>
        </p:nvSpPr>
        <p:spPr/>
        <p:txBody>
          <a:bodyPr/>
          <a:lstStyle/>
          <a:p>
            <a:fld id="{C1AC045E-6F70-46A7-95BD-6B7AD56B7883}" type="slidenum">
              <a:rPr lang="en-US" smtClean="0"/>
              <a:t>‹#›</a:t>
            </a:fld>
            <a:endParaRPr lang="en-US"/>
          </a:p>
        </p:txBody>
      </p:sp>
    </p:spTree>
    <p:extLst>
      <p:ext uri="{BB962C8B-B14F-4D97-AF65-F5344CB8AC3E}">
        <p14:creationId xmlns:p14="http://schemas.microsoft.com/office/powerpoint/2010/main" val="3122794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CD66-9360-4617-9B21-C69E906AF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E41C0B-E8A5-4396-8D6E-BD48028A4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EE3965-595A-43B3-BADF-C656FA3D1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554822-554A-4FA2-812A-048E0F2B8933}"/>
              </a:ext>
            </a:extLst>
          </p:cNvPr>
          <p:cNvSpPr>
            <a:spLocks noGrp="1"/>
          </p:cNvSpPr>
          <p:nvPr>
            <p:ph type="dt" sz="half" idx="10"/>
          </p:nvPr>
        </p:nvSpPr>
        <p:spPr/>
        <p:txBody>
          <a:bodyPr/>
          <a:lstStyle/>
          <a:p>
            <a:fld id="{A305ACE6-21C5-474F-8912-2571F7E1798A}" type="datetimeFigureOut">
              <a:rPr lang="en-US" smtClean="0"/>
              <a:t>6/27/2020</a:t>
            </a:fld>
            <a:endParaRPr lang="en-US"/>
          </a:p>
        </p:txBody>
      </p:sp>
      <p:sp>
        <p:nvSpPr>
          <p:cNvPr id="6" name="Footer Placeholder 5">
            <a:extLst>
              <a:ext uri="{FF2B5EF4-FFF2-40B4-BE49-F238E27FC236}">
                <a16:creationId xmlns:a16="http://schemas.microsoft.com/office/drawing/2014/main" id="{A74B5CD4-D816-4582-ABED-A3BDFACAA3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A27D2-B704-4D5F-8A6C-D96DEECE0BCF}"/>
              </a:ext>
            </a:extLst>
          </p:cNvPr>
          <p:cNvSpPr>
            <a:spLocks noGrp="1"/>
          </p:cNvSpPr>
          <p:nvPr>
            <p:ph type="sldNum" sz="quarter" idx="12"/>
          </p:nvPr>
        </p:nvSpPr>
        <p:spPr/>
        <p:txBody>
          <a:bodyPr/>
          <a:lstStyle/>
          <a:p>
            <a:fld id="{C1AC045E-6F70-46A7-95BD-6B7AD56B7883}" type="slidenum">
              <a:rPr lang="en-US" smtClean="0"/>
              <a:t>‹#›</a:t>
            </a:fld>
            <a:endParaRPr lang="en-US"/>
          </a:p>
        </p:txBody>
      </p:sp>
    </p:spTree>
    <p:extLst>
      <p:ext uri="{BB962C8B-B14F-4D97-AF65-F5344CB8AC3E}">
        <p14:creationId xmlns:p14="http://schemas.microsoft.com/office/powerpoint/2010/main" val="149436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9ED5A9-3836-4A9A-BA58-E92EF991D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97AD89-96C2-4311-8565-6AF25B0000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79EF8-74E3-4427-B806-967C9B4104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05ACE6-21C5-474F-8912-2571F7E1798A}" type="datetimeFigureOut">
              <a:rPr lang="en-US" smtClean="0"/>
              <a:t>6/27/2020</a:t>
            </a:fld>
            <a:endParaRPr lang="en-US"/>
          </a:p>
        </p:txBody>
      </p:sp>
      <p:sp>
        <p:nvSpPr>
          <p:cNvPr id="5" name="Footer Placeholder 4">
            <a:extLst>
              <a:ext uri="{FF2B5EF4-FFF2-40B4-BE49-F238E27FC236}">
                <a16:creationId xmlns:a16="http://schemas.microsoft.com/office/drawing/2014/main" id="{3C45113B-00C7-48EB-9875-C827BE941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B9828F-C696-4AD6-9D00-6404B5E6B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C045E-6F70-46A7-95BD-6B7AD56B7883}" type="slidenum">
              <a:rPr lang="en-US" smtClean="0"/>
              <a:t>‹#›</a:t>
            </a:fld>
            <a:endParaRPr lang="en-US"/>
          </a:p>
        </p:txBody>
      </p:sp>
    </p:spTree>
    <p:extLst>
      <p:ext uri="{BB962C8B-B14F-4D97-AF65-F5344CB8AC3E}">
        <p14:creationId xmlns:p14="http://schemas.microsoft.com/office/powerpoint/2010/main" val="150658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111F-3C10-4C8F-8488-8E6E36E3B2F4}"/>
              </a:ext>
            </a:extLst>
          </p:cNvPr>
          <p:cNvSpPr>
            <a:spLocks noGrp="1"/>
          </p:cNvSpPr>
          <p:nvPr>
            <p:ph type="ctrTitle"/>
          </p:nvPr>
        </p:nvSpPr>
        <p:spPr>
          <a:xfrm>
            <a:off x="1524000" y="419100"/>
            <a:ext cx="9144000" cy="1655763"/>
          </a:xfrm>
        </p:spPr>
        <p:txBody>
          <a:bodyPr>
            <a:normAutofit/>
          </a:bodyPr>
          <a:lstStyle/>
          <a:p>
            <a:r>
              <a:rPr lang="en-US" sz="2800" dirty="0"/>
              <a:t>INFORMATION MANAGEMENT:  A Basic Tool to Manage and Sustain Businesses During COVID-19 Pandemic in Nigeria</a:t>
            </a:r>
            <a:br>
              <a:rPr lang="en-US" sz="2800" dirty="0"/>
            </a:br>
            <a:endParaRPr lang="en-US" sz="2800" dirty="0"/>
          </a:p>
        </p:txBody>
      </p:sp>
      <p:sp>
        <p:nvSpPr>
          <p:cNvPr id="3" name="Subtitle 2">
            <a:extLst>
              <a:ext uri="{FF2B5EF4-FFF2-40B4-BE49-F238E27FC236}">
                <a16:creationId xmlns:a16="http://schemas.microsoft.com/office/drawing/2014/main" id="{224FDD88-E778-4144-B1A4-985F8862253E}"/>
              </a:ext>
            </a:extLst>
          </p:cNvPr>
          <p:cNvSpPr>
            <a:spLocks noGrp="1"/>
          </p:cNvSpPr>
          <p:nvPr>
            <p:ph type="subTitle" idx="1"/>
          </p:nvPr>
        </p:nvSpPr>
        <p:spPr>
          <a:xfrm>
            <a:off x="1524000" y="2179530"/>
            <a:ext cx="9144000" cy="1828800"/>
          </a:xfrm>
        </p:spPr>
        <p:txBody>
          <a:bodyPr>
            <a:normAutofit lnSpcReduction="10000"/>
          </a:bodyPr>
          <a:lstStyle/>
          <a:p>
            <a:r>
              <a:rPr lang="en-US" dirty="0"/>
              <a:t>BY</a:t>
            </a:r>
          </a:p>
          <a:p>
            <a:pPr>
              <a:lnSpc>
                <a:spcPct val="100000"/>
              </a:lnSpc>
              <a:spcBef>
                <a:spcPts val="0"/>
              </a:spcBef>
            </a:pPr>
            <a:r>
              <a:rPr lang="en-US" dirty="0"/>
              <a:t>Dr. S.S. </a:t>
            </a:r>
            <a:r>
              <a:rPr lang="en-US" dirty="0" err="1"/>
              <a:t>Amoor</a:t>
            </a:r>
            <a:endParaRPr lang="en-US" dirty="0"/>
          </a:p>
          <a:p>
            <a:pPr>
              <a:lnSpc>
                <a:spcPct val="100000"/>
              </a:lnSpc>
              <a:spcBef>
                <a:spcPts val="0"/>
              </a:spcBef>
            </a:pPr>
            <a:r>
              <a:rPr lang="en-US" dirty="0"/>
              <a:t>Associate Professor of Business Education </a:t>
            </a:r>
          </a:p>
          <a:p>
            <a:pPr>
              <a:lnSpc>
                <a:spcPct val="100000"/>
              </a:lnSpc>
              <a:spcBef>
                <a:spcPts val="0"/>
              </a:spcBef>
            </a:pPr>
            <a:r>
              <a:rPr lang="en-US" dirty="0"/>
              <a:t>Ahmadu Bello University, Zaria.</a:t>
            </a:r>
          </a:p>
          <a:p>
            <a:pPr>
              <a:lnSpc>
                <a:spcPct val="100000"/>
              </a:lnSpc>
              <a:spcBef>
                <a:spcPts val="0"/>
              </a:spcBef>
            </a:pPr>
            <a:r>
              <a:rPr lang="en-US"/>
              <a:t>08065618801</a:t>
            </a:r>
            <a:endParaRPr lang="en-US" dirty="0"/>
          </a:p>
          <a:p>
            <a:endParaRPr lang="en-US" dirty="0"/>
          </a:p>
        </p:txBody>
      </p:sp>
    </p:spTree>
    <p:extLst>
      <p:ext uri="{BB962C8B-B14F-4D97-AF65-F5344CB8AC3E}">
        <p14:creationId xmlns:p14="http://schemas.microsoft.com/office/powerpoint/2010/main" val="1726088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5A3D-DD1C-4A7A-AE91-2A076EAC4B16}"/>
              </a:ext>
            </a:extLst>
          </p:cNvPr>
          <p:cNvSpPr>
            <a:spLocks noGrp="1"/>
          </p:cNvSpPr>
          <p:nvPr>
            <p:ph type="title"/>
          </p:nvPr>
        </p:nvSpPr>
        <p:spPr/>
        <p:txBody>
          <a:bodyPr/>
          <a:lstStyle/>
          <a:p>
            <a:pPr algn="ctr"/>
            <a:r>
              <a:rPr lang="en-US" dirty="0"/>
              <a:t>Concept of  Coronavirus</a:t>
            </a:r>
          </a:p>
        </p:txBody>
      </p:sp>
      <p:sp>
        <p:nvSpPr>
          <p:cNvPr id="3" name="Content Placeholder 2">
            <a:extLst>
              <a:ext uri="{FF2B5EF4-FFF2-40B4-BE49-F238E27FC236}">
                <a16:creationId xmlns:a16="http://schemas.microsoft.com/office/drawing/2014/main" id="{D64A608E-E1FE-4FC3-BD34-45E862AD9662}"/>
              </a:ext>
            </a:extLst>
          </p:cNvPr>
          <p:cNvSpPr>
            <a:spLocks noGrp="1"/>
          </p:cNvSpPr>
          <p:nvPr>
            <p:ph idx="1"/>
          </p:nvPr>
        </p:nvSpPr>
        <p:spPr/>
        <p:txBody>
          <a:bodyPr>
            <a:normAutofit fontScale="62500" lnSpcReduction="20000"/>
          </a:bodyPr>
          <a:lstStyle/>
          <a:p>
            <a:pPr marL="0" indent="0">
              <a:buNone/>
            </a:pPr>
            <a:r>
              <a:rPr lang="en-US" dirty="0"/>
              <a:t>Coronavirus disease also known as COVID-19 is said to be a virus that causes an infection in the nose, sinuses, or upper throat.  People with Coronavirus Disease experience severe respiratory illness. </a:t>
            </a:r>
          </a:p>
          <a:p>
            <a:pPr marL="0" indent="0">
              <a:buNone/>
            </a:pPr>
            <a:r>
              <a:rPr lang="en-US" dirty="0"/>
              <a:t> The symptoms of COVID 19 include:</a:t>
            </a:r>
          </a:p>
          <a:p>
            <a:pPr lvl="0"/>
            <a:r>
              <a:rPr lang="en-US" dirty="0"/>
              <a:t>Fever </a:t>
            </a:r>
          </a:p>
          <a:p>
            <a:pPr lvl="0"/>
            <a:r>
              <a:rPr lang="en-US" dirty="0"/>
              <a:t>Cough</a:t>
            </a:r>
          </a:p>
          <a:p>
            <a:pPr lvl="0"/>
            <a:r>
              <a:rPr lang="en-US" dirty="0"/>
              <a:t>Shortness of breath or difficulty breathing</a:t>
            </a:r>
          </a:p>
          <a:p>
            <a:pPr lvl="0"/>
            <a:r>
              <a:rPr lang="en-US" dirty="0"/>
              <a:t>Fatigue</a:t>
            </a:r>
          </a:p>
          <a:p>
            <a:pPr lvl="0"/>
            <a:r>
              <a:rPr lang="en-US" dirty="0"/>
              <a:t>Muscle or body aches</a:t>
            </a:r>
          </a:p>
          <a:p>
            <a:pPr lvl="0"/>
            <a:r>
              <a:rPr lang="en-US" dirty="0"/>
              <a:t>Headache</a:t>
            </a:r>
          </a:p>
          <a:p>
            <a:pPr lvl="0"/>
            <a:r>
              <a:rPr lang="en-US" dirty="0"/>
              <a:t>New loss of taste or smell</a:t>
            </a:r>
          </a:p>
          <a:p>
            <a:pPr lvl="0"/>
            <a:r>
              <a:rPr lang="en-US" dirty="0"/>
              <a:t>Sore throat</a:t>
            </a:r>
          </a:p>
          <a:p>
            <a:pPr lvl="0"/>
            <a:r>
              <a:rPr lang="en-US" dirty="0"/>
              <a:t>Congestion or runny nose</a:t>
            </a:r>
          </a:p>
          <a:p>
            <a:pPr lvl="0"/>
            <a:r>
              <a:rPr lang="en-US" dirty="0"/>
              <a:t>Nausea or vomiting</a:t>
            </a:r>
          </a:p>
          <a:p>
            <a:pPr lvl="0"/>
            <a:r>
              <a:rPr lang="en-US" dirty="0"/>
              <a:t>Diarrhea</a:t>
            </a:r>
          </a:p>
          <a:p>
            <a:endParaRPr lang="en-US" dirty="0"/>
          </a:p>
        </p:txBody>
      </p:sp>
    </p:spTree>
    <p:extLst>
      <p:ext uri="{BB962C8B-B14F-4D97-AF65-F5344CB8AC3E}">
        <p14:creationId xmlns:p14="http://schemas.microsoft.com/office/powerpoint/2010/main" val="8648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03042-0725-4778-8769-B32E9AC2EA4C}"/>
              </a:ext>
            </a:extLst>
          </p:cNvPr>
          <p:cNvSpPr>
            <a:spLocks noGrp="1"/>
          </p:cNvSpPr>
          <p:nvPr>
            <p:ph type="title"/>
          </p:nvPr>
        </p:nvSpPr>
        <p:spPr/>
        <p:txBody>
          <a:bodyPr/>
          <a:lstStyle/>
          <a:p>
            <a:pPr algn="ctr"/>
            <a:r>
              <a:rPr lang="en-US" dirty="0"/>
              <a:t>Damages the disease caused</a:t>
            </a:r>
          </a:p>
        </p:txBody>
      </p:sp>
      <p:sp>
        <p:nvSpPr>
          <p:cNvPr id="3" name="Content Placeholder 2">
            <a:extLst>
              <a:ext uri="{FF2B5EF4-FFF2-40B4-BE49-F238E27FC236}">
                <a16:creationId xmlns:a16="http://schemas.microsoft.com/office/drawing/2014/main" id="{B53F1D71-4A76-4D08-B965-C8C449A06701}"/>
              </a:ext>
            </a:extLst>
          </p:cNvPr>
          <p:cNvSpPr>
            <a:spLocks noGrp="1"/>
          </p:cNvSpPr>
          <p:nvPr>
            <p:ph idx="1"/>
          </p:nvPr>
        </p:nvSpPr>
        <p:spPr/>
        <p:txBody>
          <a:bodyPr>
            <a:normAutofit/>
          </a:bodyPr>
          <a:lstStyle/>
          <a:p>
            <a:r>
              <a:rPr lang="en-US" dirty="0"/>
              <a:t>Killed and still killing a lot of people</a:t>
            </a:r>
          </a:p>
          <a:p>
            <a:r>
              <a:rPr lang="en-US" dirty="0"/>
              <a:t>Lockdown the whole world</a:t>
            </a:r>
          </a:p>
          <a:p>
            <a:pPr lvl="0"/>
            <a:r>
              <a:rPr lang="en-US" dirty="0"/>
              <a:t>locked down all businesses</a:t>
            </a:r>
          </a:p>
          <a:p>
            <a:pPr lvl="0"/>
            <a:r>
              <a:rPr lang="en-US" dirty="0"/>
              <a:t>Caused and still causing financial fragility</a:t>
            </a:r>
          </a:p>
          <a:p>
            <a:pPr lvl="0"/>
            <a:r>
              <a:rPr lang="en-US" dirty="0"/>
              <a:t>Financial hardship for workers</a:t>
            </a:r>
          </a:p>
          <a:p>
            <a:pPr lvl="0"/>
            <a:r>
              <a:rPr lang="en-US" dirty="0"/>
              <a:t>Retrenchment of workers</a:t>
            </a:r>
          </a:p>
          <a:p>
            <a:pPr lvl="0"/>
            <a:r>
              <a:rPr lang="en-US" dirty="0"/>
              <a:t>Unemployment</a:t>
            </a:r>
          </a:p>
          <a:p>
            <a:pPr lvl="0"/>
            <a:r>
              <a:rPr lang="en-US" dirty="0"/>
              <a:t>Increase in crime rate</a:t>
            </a:r>
          </a:p>
          <a:p>
            <a:endParaRPr lang="en-US" dirty="0"/>
          </a:p>
        </p:txBody>
      </p:sp>
    </p:spTree>
    <p:extLst>
      <p:ext uri="{BB962C8B-B14F-4D97-AF65-F5344CB8AC3E}">
        <p14:creationId xmlns:p14="http://schemas.microsoft.com/office/powerpoint/2010/main" val="292764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4012-2836-44DD-80D2-A264FFCA3815}"/>
              </a:ext>
            </a:extLst>
          </p:cNvPr>
          <p:cNvSpPr>
            <a:spLocks noGrp="1"/>
          </p:cNvSpPr>
          <p:nvPr>
            <p:ph type="title"/>
          </p:nvPr>
        </p:nvSpPr>
        <p:spPr/>
        <p:txBody>
          <a:bodyPr>
            <a:normAutofit fontScale="90000"/>
          </a:bodyPr>
          <a:lstStyle/>
          <a:p>
            <a:br>
              <a:rPr lang="en-US" b="1" dirty="0"/>
            </a:br>
            <a:r>
              <a:rPr lang="en-US" b="1" dirty="0"/>
              <a:t>Information needed to Manage and Sustain Business During COVID 19 Pandemic</a:t>
            </a:r>
            <a:br>
              <a:rPr lang="en-US" dirty="0"/>
            </a:br>
            <a:endParaRPr lang="en-US" dirty="0"/>
          </a:p>
        </p:txBody>
      </p:sp>
      <p:sp>
        <p:nvSpPr>
          <p:cNvPr id="3" name="Content Placeholder 2">
            <a:extLst>
              <a:ext uri="{FF2B5EF4-FFF2-40B4-BE49-F238E27FC236}">
                <a16:creationId xmlns:a16="http://schemas.microsoft.com/office/drawing/2014/main" id="{6625E969-8A93-4AB5-8181-BDF88D8B96EA}"/>
              </a:ext>
            </a:extLst>
          </p:cNvPr>
          <p:cNvSpPr>
            <a:spLocks noGrp="1"/>
          </p:cNvSpPr>
          <p:nvPr>
            <p:ph idx="1"/>
          </p:nvPr>
        </p:nvSpPr>
        <p:spPr/>
        <p:txBody>
          <a:bodyPr/>
          <a:lstStyle/>
          <a:p>
            <a:r>
              <a:rPr lang="en-US" dirty="0"/>
              <a:t>Business owners that will be able to manage and sustain their business during COVID 19 Pandemic are expected to possess information on:</a:t>
            </a:r>
            <a:endParaRPr lang="en-US" sz="2400" dirty="0"/>
          </a:p>
          <a:p>
            <a:pPr lvl="1"/>
            <a:r>
              <a:rPr lang="en-US" dirty="0"/>
              <a:t>the resources provided by government and financial institutions to support small, medium and large businesses to survive;</a:t>
            </a:r>
            <a:endParaRPr lang="en-US" sz="2000" dirty="0"/>
          </a:p>
          <a:p>
            <a:pPr lvl="1"/>
            <a:r>
              <a:rPr lang="en-US" dirty="0"/>
              <a:t>  more business opportunities to add more streams to the existing business;</a:t>
            </a:r>
            <a:endParaRPr lang="en-US" sz="2000" dirty="0"/>
          </a:p>
          <a:p>
            <a:pPr lvl="1"/>
            <a:r>
              <a:rPr lang="en-US" dirty="0"/>
              <a:t>financial planning;</a:t>
            </a:r>
            <a:endParaRPr lang="en-US" sz="2000" dirty="0"/>
          </a:p>
          <a:p>
            <a:pPr lvl="1"/>
            <a:r>
              <a:rPr lang="en-US" dirty="0"/>
              <a:t>how to keep skillful staff intact;</a:t>
            </a:r>
            <a:endParaRPr lang="en-US" sz="2000" dirty="0"/>
          </a:p>
          <a:p>
            <a:pPr lvl="1"/>
            <a:r>
              <a:rPr lang="en-US" dirty="0"/>
              <a:t>how to be innovative; </a:t>
            </a:r>
            <a:endParaRPr lang="en-US" sz="2000" dirty="0"/>
          </a:p>
          <a:p>
            <a:pPr lvl="1"/>
            <a:r>
              <a:rPr lang="en-US" dirty="0"/>
              <a:t>how to meet the needs of the customers</a:t>
            </a:r>
            <a:endParaRPr lang="en-US" sz="2000" dirty="0"/>
          </a:p>
          <a:p>
            <a:pPr lvl="1"/>
            <a:r>
              <a:rPr lang="en-US" dirty="0"/>
              <a:t>how to ensure that customers are not exploited.</a:t>
            </a:r>
            <a:endParaRPr lang="en-US" sz="2000" dirty="0"/>
          </a:p>
          <a:p>
            <a:endParaRPr lang="en-US" dirty="0"/>
          </a:p>
        </p:txBody>
      </p:sp>
    </p:spTree>
    <p:extLst>
      <p:ext uri="{BB962C8B-B14F-4D97-AF65-F5344CB8AC3E}">
        <p14:creationId xmlns:p14="http://schemas.microsoft.com/office/powerpoint/2010/main" val="166341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57AD-6882-4586-98FB-27E44A453D91}"/>
              </a:ext>
            </a:extLst>
          </p:cNvPr>
          <p:cNvSpPr>
            <a:spLocks noGrp="1"/>
          </p:cNvSpPr>
          <p:nvPr>
            <p:ph type="title"/>
          </p:nvPr>
        </p:nvSpPr>
        <p:spPr/>
        <p:txBody>
          <a:bodyPr/>
          <a:lstStyle/>
          <a:p>
            <a:r>
              <a:rPr lang="en-US" b="1" dirty="0"/>
              <a:t>Information Required to Manage COVID-19 Pandemic</a:t>
            </a:r>
            <a:endParaRPr lang="en-US" dirty="0"/>
          </a:p>
        </p:txBody>
      </p:sp>
      <p:sp>
        <p:nvSpPr>
          <p:cNvPr id="3" name="Content Placeholder 2">
            <a:extLst>
              <a:ext uri="{FF2B5EF4-FFF2-40B4-BE49-F238E27FC236}">
                <a16:creationId xmlns:a16="http://schemas.microsoft.com/office/drawing/2014/main" id="{259953D5-7B97-421F-9DE3-F2BA0DA9C008}"/>
              </a:ext>
            </a:extLst>
          </p:cNvPr>
          <p:cNvSpPr>
            <a:spLocks noGrp="1"/>
          </p:cNvSpPr>
          <p:nvPr>
            <p:ph idx="1"/>
          </p:nvPr>
        </p:nvSpPr>
        <p:spPr>
          <a:xfrm>
            <a:off x="838200" y="1825625"/>
            <a:ext cx="10515600" cy="2257860"/>
          </a:xfrm>
        </p:spPr>
        <p:txBody>
          <a:bodyPr>
            <a:normAutofit lnSpcReduction="10000"/>
          </a:bodyPr>
          <a:lstStyle/>
          <a:p>
            <a:pPr marL="0" indent="0">
              <a:buNone/>
            </a:pPr>
            <a:r>
              <a:rPr lang="en-US" dirty="0"/>
              <a:t>With the COVID 19 pandemic on going, business owners are required to acquire; maintain; use; store; and disseminate information on:</a:t>
            </a:r>
          </a:p>
          <a:p>
            <a:pPr lvl="0"/>
            <a:r>
              <a:rPr lang="en-US" dirty="0"/>
              <a:t>  how to create a safer, low-risk environment to help plan and prepare for business;</a:t>
            </a:r>
          </a:p>
          <a:p>
            <a:pPr marL="0" lvl="0" indent="0">
              <a:buNone/>
            </a:pPr>
            <a:r>
              <a:rPr lang="en-US" dirty="0"/>
              <a:t>  </a:t>
            </a:r>
          </a:p>
          <a:p>
            <a:endParaRPr lang="en-US" dirty="0"/>
          </a:p>
        </p:txBody>
      </p:sp>
    </p:spTree>
    <p:extLst>
      <p:ext uri="{BB962C8B-B14F-4D97-AF65-F5344CB8AC3E}">
        <p14:creationId xmlns:p14="http://schemas.microsoft.com/office/powerpoint/2010/main" val="379269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278D-5A03-480B-9837-E3BBF556AED4}"/>
              </a:ext>
            </a:extLst>
          </p:cNvPr>
          <p:cNvSpPr>
            <a:spLocks noGrp="1"/>
          </p:cNvSpPr>
          <p:nvPr>
            <p:ph type="title"/>
          </p:nvPr>
        </p:nvSpPr>
        <p:spPr/>
        <p:txBody>
          <a:bodyPr/>
          <a:lstStyle/>
          <a:p>
            <a:pPr algn="ctr"/>
            <a:r>
              <a:rPr lang="en-US" b="1" dirty="0"/>
              <a:t>Information Required</a:t>
            </a:r>
            <a:endParaRPr lang="en-US" dirty="0"/>
          </a:p>
        </p:txBody>
      </p:sp>
      <p:sp>
        <p:nvSpPr>
          <p:cNvPr id="3" name="Content Placeholder 2">
            <a:extLst>
              <a:ext uri="{FF2B5EF4-FFF2-40B4-BE49-F238E27FC236}">
                <a16:creationId xmlns:a16="http://schemas.microsoft.com/office/drawing/2014/main" id="{20C02FB9-266A-4751-8354-76FCB8A2B0E6}"/>
              </a:ext>
            </a:extLst>
          </p:cNvPr>
          <p:cNvSpPr>
            <a:spLocks noGrp="1"/>
          </p:cNvSpPr>
          <p:nvPr>
            <p:ph idx="1"/>
          </p:nvPr>
        </p:nvSpPr>
        <p:spPr/>
        <p:txBody>
          <a:bodyPr>
            <a:normAutofit fontScale="92500" lnSpcReduction="10000"/>
          </a:bodyPr>
          <a:lstStyle/>
          <a:p>
            <a:pPr lvl="0"/>
            <a:r>
              <a:rPr lang="en-US" dirty="0"/>
              <a:t>safety plans for workers to manage and sustain business in the new reality.   </a:t>
            </a:r>
          </a:p>
          <a:p>
            <a:r>
              <a:rPr lang="en-US" dirty="0"/>
              <a:t>The following are the ways to protect employee’s health:</a:t>
            </a:r>
          </a:p>
          <a:p>
            <a:pPr lvl="0"/>
            <a:r>
              <a:rPr lang="en-US" dirty="0"/>
              <a:t>Have conversations with employees about their concerns. Some employees may be at higher risk for severe illness, such as older adults and those with chronic medical conditions.</a:t>
            </a:r>
          </a:p>
          <a:p>
            <a:pPr lvl="0"/>
            <a:r>
              <a:rPr lang="en-US" dirty="0"/>
              <a:t>Develop other flexible policies for scheduling and telework (if feasible) and create leave policies to allow employees to stay home to care for sick family members. </a:t>
            </a:r>
          </a:p>
          <a:p>
            <a:pPr lvl="0"/>
            <a:r>
              <a:rPr lang="en-US" dirty="0"/>
              <a:t>Perform routine environmental cleaning. Routinely clean and disinfect all frequently touched surfaces, such as workstations, countertops, handrails, and doorknobs. Discourage sharing of tools and equipment, if feasible.</a:t>
            </a:r>
          </a:p>
        </p:txBody>
      </p:sp>
    </p:spTree>
    <p:extLst>
      <p:ext uri="{BB962C8B-B14F-4D97-AF65-F5344CB8AC3E}">
        <p14:creationId xmlns:p14="http://schemas.microsoft.com/office/powerpoint/2010/main" val="371653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805F-65E6-4246-9EDA-8D3E450AC102}"/>
              </a:ext>
            </a:extLst>
          </p:cNvPr>
          <p:cNvSpPr>
            <a:spLocks noGrp="1"/>
          </p:cNvSpPr>
          <p:nvPr>
            <p:ph type="title"/>
          </p:nvPr>
        </p:nvSpPr>
        <p:spPr/>
        <p:txBody>
          <a:bodyPr/>
          <a:lstStyle/>
          <a:p>
            <a:pPr algn="ctr"/>
            <a:r>
              <a:rPr lang="en-US" dirty="0"/>
              <a:t>Information  Required</a:t>
            </a:r>
          </a:p>
        </p:txBody>
      </p:sp>
      <p:sp>
        <p:nvSpPr>
          <p:cNvPr id="3" name="Content Placeholder 2">
            <a:extLst>
              <a:ext uri="{FF2B5EF4-FFF2-40B4-BE49-F238E27FC236}">
                <a16:creationId xmlns:a16="http://schemas.microsoft.com/office/drawing/2014/main" id="{312E9FD6-9A5D-44C8-9062-BE14B7234E4C}"/>
              </a:ext>
            </a:extLst>
          </p:cNvPr>
          <p:cNvSpPr>
            <a:spLocks noGrp="1"/>
          </p:cNvSpPr>
          <p:nvPr>
            <p:ph idx="1"/>
          </p:nvPr>
        </p:nvSpPr>
        <p:spPr>
          <a:xfrm>
            <a:off x="838200" y="1825625"/>
            <a:ext cx="10515600" cy="3585619"/>
          </a:xfrm>
        </p:spPr>
        <p:txBody>
          <a:bodyPr>
            <a:normAutofit fontScale="92500" lnSpcReduction="20000"/>
          </a:bodyPr>
          <a:lstStyle/>
          <a:p>
            <a:pPr lvl="0"/>
            <a:r>
              <a:rPr lang="en-US" dirty="0"/>
              <a:t>Plan to implement practices to minimize face-to-face contact between employees if social distancing is recommended by your state or local health department. </a:t>
            </a:r>
          </a:p>
          <a:p>
            <a:pPr lvl="0"/>
            <a:r>
              <a:rPr lang="en-US" dirty="0"/>
              <a:t>Actively encourage sick employees to stay home.</a:t>
            </a:r>
          </a:p>
          <a:p>
            <a:pPr lvl="0"/>
            <a:r>
              <a:rPr lang="en-US" dirty="0"/>
              <a:t>Promote etiquette for coughing and sneezing and handwashing with soap and water, and hand sanitizer with at least 60% alcohol. </a:t>
            </a:r>
          </a:p>
          <a:p>
            <a:pPr lvl="0"/>
            <a:r>
              <a:rPr lang="en-US" dirty="0"/>
              <a:t>If an employee becomes sick while at work, they should be separated from other employees, customers, and visitors and sent home immediately. </a:t>
            </a:r>
          </a:p>
          <a:p>
            <a:pPr marL="0" indent="0">
              <a:buNone/>
            </a:pP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3571249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51DD-1D87-4C31-81EB-F4DF3CBBA94C}"/>
              </a:ext>
            </a:extLst>
          </p:cNvPr>
          <p:cNvSpPr>
            <a:spLocks noGrp="1"/>
          </p:cNvSpPr>
          <p:nvPr>
            <p:ph type="title"/>
          </p:nvPr>
        </p:nvSpPr>
        <p:spPr/>
        <p:txBody>
          <a:bodyPr/>
          <a:lstStyle/>
          <a:p>
            <a:pPr algn="ctr"/>
            <a:r>
              <a:rPr lang="en-US" dirty="0"/>
              <a:t>Information Required cont’d</a:t>
            </a:r>
          </a:p>
        </p:txBody>
      </p:sp>
      <p:sp>
        <p:nvSpPr>
          <p:cNvPr id="3" name="Content Placeholder 2">
            <a:extLst>
              <a:ext uri="{FF2B5EF4-FFF2-40B4-BE49-F238E27FC236}">
                <a16:creationId xmlns:a16="http://schemas.microsoft.com/office/drawing/2014/main" id="{857187D2-DBC3-4614-A981-842260BD228A}"/>
              </a:ext>
            </a:extLst>
          </p:cNvPr>
          <p:cNvSpPr>
            <a:spLocks noGrp="1"/>
          </p:cNvSpPr>
          <p:nvPr>
            <p:ph idx="1"/>
          </p:nvPr>
        </p:nvSpPr>
        <p:spPr>
          <a:xfrm>
            <a:off x="838200" y="1825625"/>
            <a:ext cx="10515600" cy="2057443"/>
          </a:xfrm>
        </p:spPr>
        <p:txBody>
          <a:bodyPr/>
          <a:lstStyle/>
          <a:p>
            <a:pPr lvl="0"/>
            <a:r>
              <a:rPr lang="en-US" dirty="0"/>
              <a:t>Safety plans for customers in the new reality.</a:t>
            </a:r>
          </a:p>
          <a:p>
            <a:r>
              <a:rPr lang="en-US" dirty="0"/>
              <a:t>Business owners are expected to seek more information on how to manage and maintain safety for the customers.</a:t>
            </a:r>
          </a:p>
          <a:p>
            <a:pPr marL="0" indent="0">
              <a:buNone/>
            </a:pPr>
            <a:endParaRPr lang="en-US" dirty="0"/>
          </a:p>
        </p:txBody>
      </p:sp>
    </p:spTree>
    <p:extLst>
      <p:ext uri="{BB962C8B-B14F-4D97-AF65-F5344CB8AC3E}">
        <p14:creationId xmlns:p14="http://schemas.microsoft.com/office/powerpoint/2010/main" val="3630929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36BE2-15C6-45DD-B04C-945BE284A758}"/>
              </a:ext>
            </a:extLst>
          </p:cNvPr>
          <p:cNvSpPr>
            <a:spLocks noGrp="1"/>
          </p:cNvSpPr>
          <p:nvPr>
            <p:ph type="title"/>
          </p:nvPr>
        </p:nvSpPr>
        <p:spPr>
          <a:xfrm>
            <a:off x="838200" y="365125"/>
            <a:ext cx="10515600" cy="1563883"/>
          </a:xfrm>
        </p:spPr>
        <p:txBody>
          <a:bodyPr>
            <a:normAutofit fontScale="90000"/>
          </a:bodyPr>
          <a:lstStyle/>
          <a:p>
            <a:r>
              <a:rPr lang="en-US" b="1" dirty="0"/>
              <a:t>Challenges in Managing and Disseminating Information during COVID 19 Pandemic</a:t>
            </a:r>
            <a:br>
              <a:rPr lang="en-US" dirty="0"/>
            </a:br>
            <a:endParaRPr lang="en-US" dirty="0"/>
          </a:p>
        </p:txBody>
      </p:sp>
      <p:sp>
        <p:nvSpPr>
          <p:cNvPr id="3" name="Content Placeholder 2">
            <a:extLst>
              <a:ext uri="{FF2B5EF4-FFF2-40B4-BE49-F238E27FC236}">
                <a16:creationId xmlns:a16="http://schemas.microsoft.com/office/drawing/2014/main" id="{6C72AF92-9726-49BC-826B-F8637B63A3E0}"/>
              </a:ext>
            </a:extLst>
          </p:cNvPr>
          <p:cNvSpPr>
            <a:spLocks noGrp="1"/>
          </p:cNvSpPr>
          <p:nvPr>
            <p:ph idx="1"/>
          </p:nvPr>
        </p:nvSpPr>
        <p:spPr/>
        <p:txBody>
          <a:bodyPr/>
          <a:lstStyle/>
          <a:p>
            <a:r>
              <a:rPr lang="en-US" dirty="0"/>
              <a:t>The challenges business owners face in the cause of managing and disseminating information acquire for business management and sustainability during COVID 19 are:</a:t>
            </a:r>
          </a:p>
          <a:p>
            <a:pPr lvl="0"/>
            <a:r>
              <a:rPr lang="en-US" dirty="0"/>
              <a:t>recipients do not believe that the disease actually exists.</a:t>
            </a:r>
          </a:p>
          <a:p>
            <a:pPr lvl="0"/>
            <a:r>
              <a:rPr lang="en-US" dirty="0"/>
              <a:t>Employees find it difficult to adhere to the rules and regulations guiding the management of COVID 19 Pandemic.</a:t>
            </a:r>
          </a:p>
          <a:p>
            <a:pPr lvl="0"/>
            <a:r>
              <a:rPr lang="en-US" dirty="0"/>
              <a:t>Customers find it difficult to comply with COVID 19 precautionary measures.</a:t>
            </a:r>
          </a:p>
          <a:p>
            <a:endParaRPr lang="en-US" dirty="0"/>
          </a:p>
        </p:txBody>
      </p:sp>
    </p:spTree>
    <p:extLst>
      <p:ext uri="{BB962C8B-B14F-4D97-AF65-F5344CB8AC3E}">
        <p14:creationId xmlns:p14="http://schemas.microsoft.com/office/powerpoint/2010/main" val="3286401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343DA-F8D8-49C1-A3CD-95B22DEED835}"/>
              </a:ext>
            </a:extLst>
          </p:cNvPr>
          <p:cNvSpPr>
            <a:spLocks noGrp="1"/>
          </p:cNvSpPr>
          <p:nvPr>
            <p:ph type="title"/>
          </p:nvPr>
        </p:nvSpPr>
        <p:spPr/>
        <p:txBody>
          <a:bodyPr/>
          <a:lstStyle/>
          <a:p>
            <a:pPr algn="ctr"/>
            <a:r>
              <a:rPr lang="en-US" b="1" dirty="0"/>
              <a:t>Solutions to the challenges</a:t>
            </a:r>
            <a:br>
              <a:rPr lang="en-US" dirty="0"/>
            </a:br>
            <a:endParaRPr lang="en-US" dirty="0"/>
          </a:p>
        </p:txBody>
      </p:sp>
      <p:sp>
        <p:nvSpPr>
          <p:cNvPr id="3" name="Content Placeholder 2">
            <a:extLst>
              <a:ext uri="{FF2B5EF4-FFF2-40B4-BE49-F238E27FC236}">
                <a16:creationId xmlns:a16="http://schemas.microsoft.com/office/drawing/2014/main" id="{058AB5E5-03F9-48BD-A5EF-2AD4ED19C0A8}"/>
              </a:ext>
            </a:extLst>
          </p:cNvPr>
          <p:cNvSpPr>
            <a:spLocks noGrp="1"/>
          </p:cNvSpPr>
          <p:nvPr>
            <p:ph idx="1"/>
          </p:nvPr>
        </p:nvSpPr>
        <p:spPr/>
        <p:txBody>
          <a:bodyPr>
            <a:normAutofit fontScale="92500" lnSpcReduction="10000"/>
          </a:bodyPr>
          <a:lstStyle/>
          <a:p>
            <a:pPr marL="0" indent="0">
              <a:buNone/>
            </a:pPr>
            <a:r>
              <a:rPr lang="en-US" dirty="0"/>
              <a:t>To ensure effective management of information, the three levels of business management should be charged with the responsibility of managing and disseminating information to employees, customers and clients.  This should be done as follows:</a:t>
            </a:r>
          </a:p>
          <a:p>
            <a:r>
              <a:rPr lang="en-US" b="1" dirty="0"/>
              <a:t>Top Management </a:t>
            </a:r>
            <a:endParaRPr lang="en-US" dirty="0"/>
          </a:p>
          <a:p>
            <a:r>
              <a:rPr lang="en-US" dirty="0"/>
              <a:t>Information needed to manage and sustain businesses during the COVID 19 Pandemic should be captured and processed at this level and disseminate same to the next stage.</a:t>
            </a:r>
          </a:p>
          <a:p>
            <a:r>
              <a:rPr lang="en-US" b="1" dirty="0"/>
              <a:t>Middle Management</a:t>
            </a:r>
            <a:endParaRPr lang="en-US" dirty="0"/>
          </a:p>
          <a:p>
            <a:r>
              <a:rPr lang="en-US" dirty="0"/>
              <a:t>The middle management should maintain, manage, use, preserve and disseminate information to supervisory management.</a:t>
            </a:r>
          </a:p>
          <a:p>
            <a:pPr marL="0" indent="0">
              <a:buNone/>
            </a:pPr>
            <a:endParaRPr lang="en-US" dirty="0"/>
          </a:p>
        </p:txBody>
      </p:sp>
    </p:spTree>
    <p:extLst>
      <p:ext uri="{BB962C8B-B14F-4D97-AF65-F5344CB8AC3E}">
        <p14:creationId xmlns:p14="http://schemas.microsoft.com/office/powerpoint/2010/main" val="199743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8747-F96B-49BC-B1F9-5DEE6ABCDB0C}"/>
              </a:ext>
            </a:extLst>
          </p:cNvPr>
          <p:cNvSpPr>
            <a:spLocks noGrp="1"/>
          </p:cNvSpPr>
          <p:nvPr>
            <p:ph type="title"/>
          </p:nvPr>
        </p:nvSpPr>
        <p:spPr/>
        <p:txBody>
          <a:bodyPr/>
          <a:lstStyle/>
          <a:p>
            <a:r>
              <a:rPr lang="en-US" dirty="0"/>
              <a:t>Solution cont’d</a:t>
            </a:r>
          </a:p>
        </p:txBody>
      </p:sp>
      <p:sp>
        <p:nvSpPr>
          <p:cNvPr id="3" name="Content Placeholder 2">
            <a:extLst>
              <a:ext uri="{FF2B5EF4-FFF2-40B4-BE49-F238E27FC236}">
                <a16:creationId xmlns:a16="http://schemas.microsoft.com/office/drawing/2014/main" id="{6DA1BE3A-0145-40F2-AE4D-CEFB4E55F602}"/>
              </a:ext>
            </a:extLst>
          </p:cNvPr>
          <p:cNvSpPr>
            <a:spLocks noGrp="1"/>
          </p:cNvSpPr>
          <p:nvPr>
            <p:ph idx="1"/>
          </p:nvPr>
        </p:nvSpPr>
        <p:spPr>
          <a:xfrm>
            <a:off x="737992" y="1412266"/>
            <a:ext cx="10515600" cy="3047000"/>
          </a:xfrm>
        </p:spPr>
        <p:txBody>
          <a:bodyPr/>
          <a:lstStyle/>
          <a:p>
            <a:r>
              <a:rPr lang="en-US" b="1" dirty="0"/>
              <a:t>Supervisory Management</a:t>
            </a:r>
            <a:endParaRPr lang="en-US" dirty="0"/>
          </a:p>
          <a:p>
            <a:r>
              <a:rPr lang="en-US" dirty="0"/>
              <a:t>This level should be able to pass on the information obtain from the middle management to employees, customers and clients and ensure strict compliance of the information.</a:t>
            </a:r>
          </a:p>
          <a:p>
            <a:endParaRPr lang="en-US" dirty="0"/>
          </a:p>
        </p:txBody>
      </p:sp>
    </p:spTree>
    <p:extLst>
      <p:ext uri="{BB962C8B-B14F-4D97-AF65-F5344CB8AC3E}">
        <p14:creationId xmlns:p14="http://schemas.microsoft.com/office/powerpoint/2010/main" val="2360946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7E1F-25B8-492D-973F-A6DFB0354537}"/>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74FB2934-A7F9-43C8-8197-86A35D9E29DB}"/>
              </a:ext>
            </a:extLst>
          </p:cNvPr>
          <p:cNvSpPr>
            <a:spLocks noGrp="1"/>
          </p:cNvSpPr>
          <p:nvPr>
            <p:ph idx="1"/>
          </p:nvPr>
        </p:nvSpPr>
        <p:spPr/>
        <p:txBody>
          <a:bodyPr/>
          <a:lstStyle/>
          <a:p>
            <a:r>
              <a:rPr lang="en-US" dirty="0"/>
              <a:t>Information is knowledge, power and security.</a:t>
            </a:r>
          </a:p>
          <a:p>
            <a:r>
              <a:rPr lang="en-US" dirty="0"/>
              <a:t>In another scenario, as blood is in human life, so is information to business.</a:t>
            </a:r>
          </a:p>
          <a:p>
            <a:r>
              <a:rPr lang="en-US" dirty="0"/>
              <a:t> survival of business depends largely on the level of information an entrepreneur possesses.</a:t>
            </a:r>
          </a:p>
          <a:p>
            <a:r>
              <a:rPr lang="en-US" dirty="0"/>
              <a:t>businesses are initiated, established, developed, grown, managed and sustained on the basis of accurate, timely, specific and organized information management.</a:t>
            </a:r>
          </a:p>
          <a:p>
            <a:pPr marL="0" indent="0">
              <a:buNone/>
            </a:pPr>
            <a:endParaRPr lang="en-US" dirty="0"/>
          </a:p>
        </p:txBody>
      </p:sp>
    </p:spTree>
    <p:extLst>
      <p:ext uri="{BB962C8B-B14F-4D97-AF65-F5344CB8AC3E}">
        <p14:creationId xmlns:p14="http://schemas.microsoft.com/office/powerpoint/2010/main" val="1484998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EE39-5949-40BB-BF61-2C9A9DAEE1AB}"/>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B6EE07DD-4BF3-4AE6-8E3F-D3180CF8FE27}"/>
              </a:ext>
            </a:extLst>
          </p:cNvPr>
          <p:cNvSpPr>
            <a:spLocks noGrp="1"/>
          </p:cNvSpPr>
          <p:nvPr>
            <p:ph idx="1"/>
          </p:nvPr>
        </p:nvSpPr>
        <p:spPr>
          <a:xfrm>
            <a:off x="838200" y="1825625"/>
            <a:ext cx="10515600" cy="3034474"/>
          </a:xfrm>
        </p:spPr>
        <p:txBody>
          <a:bodyPr/>
          <a:lstStyle/>
          <a:p>
            <a:pPr marL="0" indent="0" algn="just">
              <a:buNone/>
            </a:pPr>
            <a:r>
              <a:rPr lang="en-US" dirty="0"/>
              <a:t>This paper concludes that information management is too vital to be ignored in the management and sustainability of businesses, not only during the time of COVID-19 Pandemic but even at good time when economic weather is cleared. In view of this, business owners who are not well informed will not be able to adequately manage and sustain their businesses.</a:t>
            </a:r>
          </a:p>
          <a:p>
            <a:endParaRPr lang="en-US" dirty="0"/>
          </a:p>
        </p:txBody>
      </p:sp>
    </p:spTree>
    <p:extLst>
      <p:ext uri="{BB962C8B-B14F-4D97-AF65-F5344CB8AC3E}">
        <p14:creationId xmlns:p14="http://schemas.microsoft.com/office/powerpoint/2010/main" val="116970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F358-6E7D-47D0-8B36-8EFCEFECE800}"/>
              </a:ext>
            </a:extLst>
          </p:cNvPr>
          <p:cNvSpPr>
            <a:spLocks noGrp="1"/>
          </p:cNvSpPr>
          <p:nvPr>
            <p:ph type="title"/>
          </p:nvPr>
        </p:nvSpPr>
        <p:spPr/>
        <p:txBody>
          <a:bodyPr/>
          <a:lstStyle/>
          <a:p>
            <a:pPr algn="ctr"/>
            <a:r>
              <a:rPr lang="en-US" dirty="0"/>
              <a:t>Recommendations</a:t>
            </a:r>
          </a:p>
        </p:txBody>
      </p:sp>
      <p:sp>
        <p:nvSpPr>
          <p:cNvPr id="3" name="Content Placeholder 2">
            <a:extLst>
              <a:ext uri="{FF2B5EF4-FFF2-40B4-BE49-F238E27FC236}">
                <a16:creationId xmlns:a16="http://schemas.microsoft.com/office/drawing/2014/main" id="{D0AE9B38-D8CC-48AA-BA7E-F37773D2681D}"/>
              </a:ext>
            </a:extLst>
          </p:cNvPr>
          <p:cNvSpPr>
            <a:spLocks noGrp="1"/>
          </p:cNvSpPr>
          <p:nvPr>
            <p:ph idx="1"/>
          </p:nvPr>
        </p:nvSpPr>
        <p:spPr/>
        <p:txBody>
          <a:bodyPr>
            <a:normAutofit lnSpcReduction="10000"/>
          </a:bodyPr>
          <a:lstStyle/>
          <a:p>
            <a:pPr marL="0" indent="0">
              <a:buNone/>
            </a:pPr>
            <a:r>
              <a:rPr lang="en-US" dirty="0"/>
              <a:t>In consonance with the conclusion, the following recommendations are made:</a:t>
            </a:r>
          </a:p>
          <a:p>
            <a:pPr lvl="0" algn="just"/>
            <a:r>
              <a:rPr lang="en-US" dirty="0"/>
              <a:t>All business owners who desire to do business and remain in it, should try as much as possible to acquire all the necessary information needed to start, develop, grow and sustain the business. </a:t>
            </a:r>
          </a:p>
          <a:p>
            <a:pPr lvl="0" algn="just"/>
            <a:endParaRPr lang="en-US" dirty="0"/>
          </a:p>
          <a:p>
            <a:pPr lvl="0" algn="just"/>
            <a:r>
              <a:rPr lang="en-US" dirty="0"/>
              <a:t>Employees working in the business should be trained and re-trained from business seminars, workshops and training, sending them to higher institutions to update their knowledge in business management.  This will enable them to use business information disseminated to them for effective and efficient service delivery.</a:t>
            </a:r>
          </a:p>
          <a:p>
            <a:endParaRPr lang="en-US" dirty="0"/>
          </a:p>
        </p:txBody>
      </p:sp>
    </p:spTree>
    <p:extLst>
      <p:ext uri="{BB962C8B-B14F-4D97-AF65-F5344CB8AC3E}">
        <p14:creationId xmlns:p14="http://schemas.microsoft.com/office/powerpoint/2010/main" val="1110752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BECB-BEE5-49F5-97E6-FF9B587770FF}"/>
              </a:ext>
            </a:extLst>
          </p:cNvPr>
          <p:cNvSpPr>
            <a:spLocks noGrp="1"/>
          </p:cNvSpPr>
          <p:nvPr>
            <p:ph type="title"/>
          </p:nvPr>
        </p:nvSpPr>
        <p:spPr/>
        <p:txBody>
          <a:bodyPr/>
          <a:lstStyle/>
          <a:p>
            <a:pPr algn="ctr"/>
            <a:r>
              <a:rPr lang="en-US" dirty="0"/>
              <a:t>END</a:t>
            </a:r>
          </a:p>
        </p:txBody>
      </p:sp>
      <p:sp>
        <p:nvSpPr>
          <p:cNvPr id="3" name="Content Placeholder 2">
            <a:extLst>
              <a:ext uri="{FF2B5EF4-FFF2-40B4-BE49-F238E27FC236}">
                <a16:creationId xmlns:a16="http://schemas.microsoft.com/office/drawing/2014/main" id="{40E04260-CCD7-4040-BB71-61FD89E1C1EF}"/>
              </a:ext>
            </a:extLst>
          </p:cNvPr>
          <p:cNvSpPr>
            <a:spLocks noGrp="1"/>
          </p:cNvSpPr>
          <p:nvPr>
            <p:ph idx="1"/>
          </p:nvPr>
        </p:nvSpPr>
        <p:spPr>
          <a:xfrm>
            <a:off x="838200" y="2993720"/>
            <a:ext cx="10515600" cy="1741118"/>
          </a:xfrm>
        </p:spPr>
        <p:txBody>
          <a:bodyPr>
            <a:normAutofit fontScale="92500" lnSpcReduction="20000"/>
          </a:bodyPr>
          <a:lstStyle/>
          <a:p>
            <a:pPr algn="ctr"/>
            <a:endParaRPr lang="en-US" dirty="0"/>
          </a:p>
          <a:p>
            <a:pPr algn="ctr"/>
            <a:endParaRPr lang="en-US" dirty="0"/>
          </a:p>
          <a:p>
            <a:pPr algn="ctr"/>
            <a:endParaRPr lang="en-US" dirty="0"/>
          </a:p>
          <a:p>
            <a:pPr marL="0" indent="0" algn="ctr">
              <a:buNone/>
            </a:pPr>
            <a:r>
              <a:rPr lang="en-US" dirty="0"/>
              <a:t>Thanks for listening</a:t>
            </a:r>
          </a:p>
        </p:txBody>
      </p:sp>
    </p:spTree>
    <p:extLst>
      <p:ext uri="{BB962C8B-B14F-4D97-AF65-F5344CB8AC3E}">
        <p14:creationId xmlns:p14="http://schemas.microsoft.com/office/powerpoint/2010/main" val="84331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D79E-BA32-4559-A23C-A055AA9CE711}"/>
              </a:ext>
            </a:extLst>
          </p:cNvPr>
          <p:cNvSpPr>
            <a:spLocks noGrp="1"/>
          </p:cNvSpPr>
          <p:nvPr>
            <p:ph type="title"/>
          </p:nvPr>
        </p:nvSpPr>
        <p:spPr/>
        <p:txBody>
          <a:bodyPr/>
          <a:lstStyle/>
          <a:p>
            <a:pPr algn="ctr"/>
            <a:r>
              <a:rPr lang="en-US" dirty="0"/>
              <a:t>Information Management</a:t>
            </a:r>
          </a:p>
        </p:txBody>
      </p:sp>
      <p:sp>
        <p:nvSpPr>
          <p:cNvPr id="3" name="Content Placeholder 2">
            <a:extLst>
              <a:ext uri="{FF2B5EF4-FFF2-40B4-BE49-F238E27FC236}">
                <a16:creationId xmlns:a16="http://schemas.microsoft.com/office/drawing/2014/main" id="{85461A92-FB6D-421D-9144-351B4049B475}"/>
              </a:ext>
            </a:extLst>
          </p:cNvPr>
          <p:cNvSpPr>
            <a:spLocks noGrp="1"/>
          </p:cNvSpPr>
          <p:nvPr>
            <p:ph idx="1"/>
          </p:nvPr>
        </p:nvSpPr>
        <p:spPr/>
        <p:txBody>
          <a:bodyPr>
            <a:normAutofit/>
          </a:bodyPr>
          <a:lstStyle/>
          <a:p>
            <a:pPr marL="0" indent="0">
              <a:buNone/>
            </a:pPr>
            <a:r>
              <a:rPr lang="en-US" dirty="0"/>
              <a:t>For better understanding, it would be most appropriate to define these two keywords separately:</a:t>
            </a:r>
          </a:p>
          <a:p>
            <a:pPr marL="0" indent="0">
              <a:buNone/>
            </a:pPr>
            <a:r>
              <a:rPr lang="en-US" b="1" dirty="0"/>
              <a:t>Information</a:t>
            </a:r>
          </a:p>
          <a:p>
            <a:pPr>
              <a:buFont typeface="Wingdings" panose="05000000000000000000" pitchFamily="2" charset="2"/>
              <a:buChar char="Ø"/>
            </a:pPr>
            <a:r>
              <a:rPr lang="en-US" dirty="0"/>
              <a:t>This means the collection of real facts and figures processed in such a way to facilitate knowledge.  </a:t>
            </a:r>
          </a:p>
          <a:p>
            <a:pPr>
              <a:buFont typeface="Wingdings" panose="05000000000000000000" pitchFamily="2" charset="2"/>
              <a:buChar char="Ø"/>
            </a:pPr>
            <a:r>
              <a:rPr lang="en-US" dirty="0"/>
              <a:t> Information is knowledge that individuals or organizations have about something or someone.   </a:t>
            </a:r>
          </a:p>
          <a:p>
            <a:pPr>
              <a:buFont typeface="Wingdings" panose="05000000000000000000" pitchFamily="2" charset="2"/>
              <a:buChar char="Ø"/>
            </a:pPr>
            <a:r>
              <a:rPr lang="en-US" dirty="0"/>
              <a:t>It has to do with knowing in details about a situation, person, events.   </a:t>
            </a:r>
          </a:p>
          <a:p>
            <a:pPr marL="0" indent="0">
              <a:buNone/>
            </a:pPr>
            <a:endParaRPr lang="en-US" b="1" dirty="0"/>
          </a:p>
        </p:txBody>
      </p:sp>
    </p:spTree>
    <p:extLst>
      <p:ext uri="{BB962C8B-B14F-4D97-AF65-F5344CB8AC3E}">
        <p14:creationId xmlns:p14="http://schemas.microsoft.com/office/powerpoint/2010/main" val="1836026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F35E-E163-4694-816A-F0185B0A835B}"/>
              </a:ext>
            </a:extLst>
          </p:cNvPr>
          <p:cNvSpPr>
            <a:spLocks noGrp="1"/>
          </p:cNvSpPr>
          <p:nvPr>
            <p:ph type="title"/>
          </p:nvPr>
        </p:nvSpPr>
        <p:spPr/>
        <p:txBody>
          <a:bodyPr/>
          <a:lstStyle/>
          <a:p>
            <a:pPr algn="ctr"/>
            <a:r>
              <a:rPr lang="en-US" dirty="0"/>
              <a:t>Valid Information</a:t>
            </a:r>
          </a:p>
        </p:txBody>
      </p:sp>
      <p:sp>
        <p:nvSpPr>
          <p:cNvPr id="3" name="Content Placeholder 2">
            <a:extLst>
              <a:ext uri="{FF2B5EF4-FFF2-40B4-BE49-F238E27FC236}">
                <a16:creationId xmlns:a16="http://schemas.microsoft.com/office/drawing/2014/main" id="{48AE818E-35CC-441B-8727-DDDEAC2B14F7}"/>
              </a:ext>
            </a:extLst>
          </p:cNvPr>
          <p:cNvSpPr>
            <a:spLocks noGrp="1"/>
          </p:cNvSpPr>
          <p:nvPr>
            <p:ph idx="1"/>
          </p:nvPr>
        </p:nvSpPr>
        <p:spPr>
          <a:xfrm>
            <a:off x="838200" y="1390389"/>
            <a:ext cx="10515600" cy="4786574"/>
          </a:xfrm>
        </p:spPr>
        <p:txBody>
          <a:bodyPr>
            <a:normAutofit fontScale="92500" lnSpcReduction="10000"/>
          </a:bodyPr>
          <a:lstStyle/>
          <a:p>
            <a:pPr marL="0" indent="0">
              <a:buNone/>
            </a:pPr>
            <a:r>
              <a:rPr lang="en-US" dirty="0"/>
              <a:t>Valid information must be: </a:t>
            </a:r>
          </a:p>
          <a:p>
            <a:r>
              <a:rPr lang="en-US" dirty="0"/>
              <a:t> accurate; </a:t>
            </a:r>
          </a:p>
          <a:p>
            <a:r>
              <a:rPr lang="en-US" dirty="0"/>
              <a:t>Complete; </a:t>
            </a:r>
          </a:p>
          <a:p>
            <a:r>
              <a:rPr lang="en-US" dirty="0"/>
              <a:t>Flexible; </a:t>
            </a:r>
          </a:p>
          <a:p>
            <a:r>
              <a:rPr lang="en-US" dirty="0"/>
              <a:t>Reliable; </a:t>
            </a:r>
          </a:p>
          <a:p>
            <a:r>
              <a:rPr lang="en-US" dirty="0"/>
              <a:t>Relevant;</a:t>
            </a:r>
          </a:p>
          <a:p>
            <a:r>
              <a:rPr lang="en-US" dirty="0"/>
              <a:t>Simple; </a:t>
            </a:r>
          </a:p>
          <a:p>
            <a:r>
              <a:rPr lang="en-US" dirty="0"/>
              <a:t>Timely; and </a:t>
            </a:r>
          </a:p>
          <a:p>
            <a:r>
              <a:rPr lang="en-US" dirty="0"/>
              <a:t>verifiable.  </a:t>
            </a:r>
          </a:p>
          <a:p>
            <a:pPr marL="0" indent="0">
              <a:buNone/>
            </a:pPr>
            <a:r>
              <a:rPr lang="en-US" dirty="0"/>
              <a:t>Information today is hard and soft, and it is very useful in management generally and specifically in business.  </a:t>
            </a:r>
          </a:p>
          <a:p>
            <a:endParaRPr lang="en-US" dirty="0"/>
          </a:p>
        </p:txBody>
      </p:sp>
    </p:spTree>
    <p:extLst>
      <p:ext uri="{BB962C8B-B14F-4D97-AF65-F5344CB8AC3E}">
        <p14:creationId xmlns:p14="http://schemas.microsoft.com/office/powerpoint/2010/main" val="220462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ED25-DB8B-4A3D-93E4-E572C13CCDE6}"/>
              </a:ext>
            </a:extLst>
          </p:cNvPr>
          <p:cNvSpPr>
            <a:spLocks noGrp="1"/>
          </p:cNvSpPr>
          <p:nvPr>
            <p:ph type="title"/>
          </p:nvPr>
        </p:nvSpPr>
        <p:spPr/>
        <p:txBody>
          <a:bodyPr/>
          <a:lstStyle/>
          <a:p>
            <a:pPr algn="ctr"/>
            <a:r>
              <a:rPr lang="en-US" dirty="0"/>
              <a:t>Management</a:t>
            </a:r>
          </a:p>
        </p:txBody>
      </p:sp>
      <p:sp>
        <p:nvSpPr>
          <p:cNvPr id="3" name="Content Placeholder 2">
            <a:extLst>
              <a:ext uri="{FF2B5EF4-FFF2-40B4-BE49-F238E27FC236}">
                <a16:creationId xmlns:a16="http://schemas.microsoft.com/office/drawing/2014/main" id="{9932C93D-CF0A-45DD-A932-96231BAAD175}"/>
              </a:ext>
            </a:extLst>
          </p:cNvPr>
          <p:cNvSpPr>
            <a:spLocks noGrp="1"/>
          </p:cNvSpPr>
          <p:nvPr>
            <p:ph idx="1"/>
          </p:nvPr>
        </p:nvSpPr>
        <p:spPr/>
        <p:txBody>
          <a:bodyPr/>
          <a:lstStyle/>
          <a:p>
            <a:r>
              <a:rPr lang="en-US" dirty="0"/>
              <a:t>This has to do with</a:t>
            </a:r>
          </a:p>
          <a:p>
            <a:r>
              <a:rPr lang="en-US" dirty="0"/>
              <a:t> planning; </a:t>
            </a:r>
          </a:p>
          <a:p>
            <a:r>
              <a:rPr lang="en-US" dirty="0"/>
              <a:t>Organizing; </a:t>
            </a:r>
          </a:p>
          <a:p>
            <a:r>
              <a:rPr lang="en-US" dirty="0"/>
              <a:t>Controlling; and </a:t>
            </a:r>
          </a:p>
          <a:p>
            <a:r>
              <a:rPr lang="en-US" dirty="0"/>
              <a:t>supervising an organized structure.</a:t>
            </a:r>
          </a:p>
          <a:p>
            <a:pPr marL="0" indent="0">
              <a:buNone/>
            </a:pPr>
            <a:r>
              <a:rPr lang="en-US" dirty="0"/>
              <a:t> Note: Individuals or organizations that will deliver effective and efficient services must be able to adequately acquire and manage information</a:t>
            </a:r>
          </a:p>
        </p:txBody>
      </p:sp>
    </p:spTree>
    <p:extLst>
      <p:ext uri="{BB962C8B-B14F-4D97-AF65-F5344CB8AC3E}">
        <p14:creationId xmlns:p14="http://schemas.microsoft.com/office/powerpoint/2010/main" val="3678012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F48F-0D9A-474F-AD45-DF72344B6DD2}"/>
              </a:ext>
            </a:extLst>
          </p:cNvPr>
          <p:cNvSpPr>
            <a:spLocks noGrp="1"/>
          </p:cNvSpPr>
          <p:nvPr>
            <p:ph type="title"/>
          </p:nvPr>
        </p:nvSpPr>
        <p:spPr/>
        <p:txBody>
          <a:bodyPr/>
          <a:lstStyle/>
          <a:p>
            <a:pPr algn="ctr"/>
            <a:r>
              <a:rPr lang="en-US" dirty="0"/>
              <a:t>Information Management</a:t>
            </a:r>
          </a:p>
        </p:txBody>
      </p:sp>
      <p:sp>
        <p:nvSpPr>
          <p:cNvPr id="3" name="Content Placeholder 2">
            <a:extLst>
              <a:ext uri="{FF2B5EF4-FFF2-40B4-BE49-F238E27FC236}">
                <a16:creationId xmlns:a16="http://schemas.microsoft.com/office/drawing/2014/main" id="{BEFD4944-F6D4-4E69-8089-B93A822DEE6E}"/>
              </a:ext>
            </a:extLst>
          </p:cNvPr>
          <p:cNvSpPr>
            <a:spLocks noGrp="1"/>
          </p:cNvSpPr>
          <p:nvPr>
            <p:ph idx="1"/>
          </p:nvPr>
        </p:nvSpPr>
        <p:spPr/>
        <p:txBody>
          <a:bodyPr/>
          <a:lstStyle/>
          <a:p>
            <a:r>
              <a:rPr lang="en-US" dirty="0"/>
              <a:t>This involves: </a:t>
            </a:r>
          </a:p>
          <a:p>
            <a:r>
              <a:rPr lang="en-US" dirty="0"/>
              <a:t>Capturing;</a:t>
            </a:r>
          </a:p>
          <a:p>
            <a:r>
              <a:rPr lang="en-US" dirty="0"/>
              <a:t>Processing; </a:t>
            </a:r>
          </a:p>
          <a:p>
            <a:r>
              <a:rPr lang="en-US" dirty="0"/>
              <a:t>Using; and </a:t>
            </a:r>
          </a:p>
          <a:p>
            <a:r>
              <a:rPr lang="en-US" dirty="0"/>
              <a:t>preserving information. </a:t>
            </a:r>
          </a:p>
          <a:p>
            <a:pPr marL="0" indent="0">
              <a:buNone/>
            </a:pPr>
            <a:r>
              <a:rPr lang="en-US" dirty="0"/>
              <a:t>For the purpose of decision making to facilitate business planning, organization, controlling,  supervision and finally to disseminate information to the right people and at the right time.</a:t>
            </a:r>
          </a:p>
        </p:txBody>
      </p:sp>
    </p:spTree>
    <p:extLst>
      <p:ext uri="{BB962C8B-B14F-4D97-AF65-F5344CB8AC3E}">
        <p14:creationId xmlns:p14="http://schemas.microsoft.com/office/powerpoint/2010/main" val="323372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C5F4-FE8D-47A8-9ACF-170DB86E5FE1}"/>
              </a:ext>
            </a:extLst>
          </p:cNvPr>
          <p:cNvSpPr>
            <a:spLocks noGrp="1"/>
          </p:cNvSpPr>
          <p:nvPr>
            <p:ph type="title"/>
          </p:nvPr>
        </p:nvSpPr>
        <p:spPr/>
        <p:txBody>
          <a:bodyPr/>
          <a:lstStyle/>
          <a:p>
            <a:pPr algn="ctr"/>
            <a:r>
              <a:rPr lang="en-US" dirty="0"/>
              <a:t>Strategic Tool</a:t>
            </a:r>
          </a:p>
        </p:txBody>
      </p:sp>
      <p:sp>
        <p:nvSpPr>
          <p:cNvPr id="3" name="Content Placeholder 2">
            <a:extLst>
              <a:ext uri="{FF2B5EF4-FFF2-40B4-BE49-F238E27FC236}">
                <a16:creationId xmlns:a16="http://schemas.microsoft.com/office/drawing/2014/main" id="{C14F8199-FE8E-4F32-90B2-4620E10B0262}"/>
              </a:ext>
            </a:extLst>
          </p:cNvPr>
          <p:cNvSpPr>
            <a:spLocks noGrp="1"/>
          </p:cNvSpPr>
          <p:nvPr>
            <p:ph idx="1"/>
          </p:nvPr>
        </p:nvSpPr>
        <p:spPr/>
        <p:txBody>
          <a:bodyPr/>
          <a:lstStyle/>
          <a:p>
            <a:pPr marL="0" indent="0">
              <a:buNone/>
            </a:pPr>
            <a:r>
              <a:rPr lang="en-US" dirty="0"/>
              <a:t>Information management is regarded as a strategic tool in business management and sustainability because it has to do with:</a:t>
            </a:r>
          </a:p>
          <a:p>
            <a:r>
              <a:rPr lang="en-US" dirty="0"/>
              <a:t> gathering of data (raw facts and figures);</a:t>
            </a:r>
          </a:p>
          <a:p>
            <a:r>
              <a:rPr lang="en-US" dirty="0"/>
              <a:t> processing the data into information;</a:t>
            </a:r>
          </a:p>
          <a:p>
            <a:r>
              <a:rPr lang="en-US" dirty="0"/>
              <a:t> turning information into knowledge;</a:t>
            </a:r>
          </a:p>
          <a:p>
            <a:r>
              <a:rPr lang="en-US" dirty="0"/>
              <a:t> knowledge into understanding or insight for a sound business decision-making.  </a:t>
            </a:r>
          </a:p>
          <a:p>
            <a:pPr marL="0" indent="0">
              <a:buNone/>
            </a:pPr>
            <a:r>
              <a:rPr lang="en-US" dirty="0"/>
              <a:t>Note: Once sound decisions are made, business plans (strategies) are developed and put in place to manage and sustain businesses.</a:t>
            </a:r>
          </a:p>
        </p:txBody>
      </p:sp>
    </p:spTree>
    <p:extLst>
      <p:ext uri="{BB962C8B-B14F-4D97-AF65-F5344CB8AC3E}">
        <p14:creationId xmlns:p14="http://schemas.microsoft.com/office/powerpoint/2010/main" val="2255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C8ED-5938-4FF5-B0FC-57E059D6DA8E}"/>
              </a:ext>
            </a:extLst>
          </p:cNvPr>
          <p:cNvSpPr>
            <a:spLocks noGrp="1"/>
          </p:cNvSpPr>
          <p:nvPr>
            <p:ph type="title"/>
          </p:nvPr>
        </p:nvSpPr>
        <p:spPr/>
        <p:txBody>
          <a:bodyPr/>
          <a:lstStyle/>
          <a:p>
            <a:pPr algn="ctr"/>
            <a:r>
              <a:rPr lang="en-US" dirty="0"/>
              <a:t>Purposes of Information Management</a:t>
            </a:r>
          </a:p>
        </p:txBody>
      </p:sp>
      <p:sp>
        <p:nvSpPr>
          <p:cNvPr id="3" name="Content Placeholder 2">
            <a:extLst>
              <a:ext uri="{FF2B5EF4-FFF2-40B4-BE49-F238E27FC236}">
                <a16:creationId xmlns:a16="http://schemas.microsoft.com/office/drawing/2014/main" id="{BE88EF19-9438-4DB5-8CDE-F9E988289698}"/>
              </a:ext>
            </a:extLst>
          </p:cNvPr>
          <p:cNvSpPr>
            <a:spLocks noGrp="1"/>
          </p:cNvSpPr>
          <p:nvPr>
            <p:ph idx="1"/>
          </p:nvPr>
        </p:nvSpPr>
        <p:spPr/>
        <p:txBody>
          <a:bodyPr/>
          <a:lstStyle/>
          <a:p>
            <a:r>
              <a:rPr lang="en-US" dirty="0"/>
              <a:t>The following are the purposes of information management:</a:t>
            </a:r>
          </a:p>
          <a:p>
            <a:pPr lvl="0"/>
            <a:r>
              <a:rPr lang="en-US" dirty="0"/>
              <a:t>Increased productivity;</a:t>
            </a:r>
          </a:p>
          <a:p>
            <a:pPr lvl="0"/>
            <a:r>
              <a:rPr lang="en-US" dirty="0"/>
              <a:t>Improved service delivery;</a:t>
            </a:r>
          </a:p>
          <a:p>
            <a:pPr lvl="0"/>
            <a:r>
              <a:rPr lang="en-US" dirty="0"/>
              <a:t>Increased innovation;</a:t>
            </a:r>
          </a:p>
          <a:p>
            <a:pPr lvl="0"/>
            <a:r>
              <a:rPr lang="en-US" dirty="0"/>
              <a:t>Provide solution to difficult and critical problems; and</a:t>
            </a:r>
          </a:p>
          <a:p>
            <a:pPr lvl="0"/>
            <a:r>
              <a:rPr lang="en-US" dirty="0"/>
              <a:t>Ability to adapt quickly to change.</a:t>
            </a:r>
          </a:p>
          <a:p>
            <a:pPr marL="0" indent="0">
              <a:buNone/>
            </a:pPr>
            <a:endParaRPr lang="en-US" dirty="0"/>
          </a:p>
        </p:txBody>
      </p:sp>
    </p:spTree>
    <p:extLst>
      <p:ext uri="{BB962C8B-B14F-4D97-AF65-F5344CB8AC3E}">
        <p14:creationId xmlns:p14="http://schemas.microsoft.com/office/powerpoint/2010/main" val="360449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F182-AF7E-49FB-89F1-A7B202DA2999}"/>
              </a:ext>
            </a:extLst>
          </p:cNvPr>
          <p:cNvSpPr>
            <a:spLocks noGrp="1"/>
          </p:cNvSpPr>
          <p:nvPr>
            <p:ph type="title"/>
          </p:nvPr>
        </p:nvSpPr>
        <p:spPr/>
        <p:txBody>
          <a:bodyPr/>
          <a:lstStyle/>
          <a:p>
            <a:pPr algn="ctr"/>
            <a:r>
              <a:rPr lang="en-US" b="1" dirty="0"/>
              <a:t> COVID 19 pandemic</a:t>
            </a:r>
            <a:endParaRPr lang="en-US" dirty="0"/>
          </a:p>
        </p:txBody>
      </p:sp>
      <p:sp>
        <p:nvSpPr>
          <p:cNvPr id="3" name="Content Placeholder 2">
            <a:extLst>
              <a:ext uri="{FF2B5EF4-FFF2-40B4-BE49-F238E27FC236}">
                <a16:creationId xmlns:a16="http://schemas.microsoft.com/office/drawing/2014/main" id="{612E196F-5245-46DB-BEEE-58CB57E27130}"/>
              </a:ext>
            </a:extLst>
          </p:cNvPr>
          <p:cNvSpPr>
            <a:spLocks noGrp="1"/>
          </p:cNvSpPr>
          <p:nvPr>
            <p:ph idx="1"/>
          </p:nvPr>
        </p:nvSpPr>
        <p:spPr/>
        <p:txBody>
          <a:bodyPr/>
          <a:lstStyle/>
          <a:p>
            <a:endParaRPr lang="en-US" dirty="0"/>
          </a:p>
          <a:p>
            <a:r>
              <a:rPr lang="en-US" dirty="0"/>
              <a:t>Brief History and its concept</a:t>
            </a:r>
          </a:p>
          <a:p>
            <a:endParaRPr lang="en-US" dirty="0"/>
          </a:p>
          <a:p>
            <a:r>
              <a:rPr lang="en-US" dirty="0"/>
              <a:t>This started in China, precisely in November, 2019 and spread like wild fire in the whole world.</a:t>
            </a:r>
          </a:p>
          <a:p>
            <a:r>
              <a:rPr lang="en-US" dirty="0"/>
              <a:t>It stepped into Nigeria in February, 2020, and at the end of March, 2020, it spread all over the states in Nigeria.</a:t>
            </a:r>
          </a:p>
        </p:txBody>
      </p:sp>
    </p:spTree>
    <p:extLst>
      <p:ext uri="{BB962C8B-B14F-4D97-AF65-F5344CB8AC3E}">
        <p14:creationId xmlns:p14="http://schemas.microsoft.com/office/powerpoint/2010/main" val="1262644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1331</Words>
  <Application>Microsoft Office PowerPoint</Application>
  <PresentationFormat>Widescreen</PresentationFormat>
  <Paragraphs>140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INFORMATION MANAGEMENT:  A Basic Tool to Manage and Sustain Businesses During COVID-19 Pandemic in Nigeria </vt:lpstr>
      <vt:lpstr>INTRODUCTION</vt:lpstr>
      <vt:lpstr>Information Management</vt:lpstr>
      <vt:lpstr>Valid Information</vt:lpstr>
      <vt:lpstr>Management</vt:lpstr>
      <vt:lpstr>Information Management</vt:lpstr>
      <vt:lpstr>Strategic Tool</vt:lpstr>
      <vt:lpstr>Purposes of Information Management</vt:lpstr>
      <vt:lpstr> COVID 19 pandemic</vt:lpstr>
      <vt:lpstr>Concept of  Coronavirus</vt:lpstr>
      <vt:lpstr>Damages the disease caused</vt:lpstr>
      <vt:lpstr> Information needed to Manage and Sustain Business During COVID 19 Pandemic </vt:lpstr>
      <vt:lpstr>Information Required to Manage COVID-19 Pandemic</vt:lpstr>
      <vt:lpstr>Information Required</vt:lpstr>
      <vt:lpstr>Information  Required</vt:lpstr>
      <vt:lpstr>Information Required cont’d</vt:lpstr>
      <vt:lpstr>Challenges in Managing and Disseminating Information during COVID 19 Pandemic </vt:lpstr>
      <vt:lpstr>Solutions to the challenges </vt:lpstr>
      <vt:lpstr>Solution cont’d</vt:lpstr>
      <vt:lpstr>Conclusion</vt:lpstr>
      <vt:lpstr>Recommendations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MANAGEMENT:  A Basic Tool to Manage and Sustain Businesses During COVID-19 Pandemic in Nigeria </dc:title>
  <dc:creator>USER</dc:creator>
  <cp:lastModifiedBy>USER</cp:lastModifiedBy>
  <cp:revision>31</cp:revision>
  <dcterms:created xsi:type="dcterms:W3CDTF">2020-06-27T22:00:22Z</dcterms:created>
  <dcterms:modified xsi:type="dcterms:W3CDTF">2020-06-27T22:02:26Z</dcterms:modified>
</cp:coreProperties>
</file>