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3582" y="1548339"/>
            <a:ext cx="7353300" cy="3676650"/>
          </a:xfrm>
          <a:prstGeom prst="rect">
            <a:avLst/>
          </a:prstGeom>
        </p:spPr>
      </p:pic>
      <p:sp>
        <p:nvSpPr>
          <p:cNvPr id="2" name="Title 1"/>
          <p:cNvSpPr>
            <a:spLocks noGrp="1"/>
          </p:cNvSpPr>
          <p:nvPr>
            <p:ph type="ctrTitle"/>
          </p:nvPr>
        </p:nvSpPr>
        <p:spPr/>
        <p:txBody>
          <a:bodyPr/>
          <a:lstStyle/>
          <a:p>
            <a:r>
              <a:rPr lang="en-GB" dirty="0">
                <a:solidFill>
                  <a:srgbClr val="FF0000"/>
                </a:solidFill>
              </a:rPr>
              <a:t>Threats to a Bank’s Cyber Security</a:t>
            </a:r>
          </a:p>
        </p:txBody>
      </p:sp>
      <p:sp>
        <p:nvSpPr>
          <p:cNvPr id="3" name="Subtitle 2"/>
          <p:cNvSpPr>
            <a:spLocks noGrp="1"/>
          </p:cNvSpPr>
          <p:nvPr>
            <p:ph type="subTitle" idx="1"/>
          </p:nvPr>
        </p:nvSpPr>
        <p:spPr>
          <a:xfrm>
            <a:off x="2692398" y="3997233"/>
            <a:ext cx="6815669" cy="1097281"/>
          </a:xfrm>
        </p:spPr>
        <p:txBody>
          <a:bodyPr/>
          <a:lstStyle/>
          <a:p>
            <a:endParaRPr lang="en-GB" dirty="0"/>
          </a:p>
          <a:p>
            <a:r>
              <a:rPr lang="en-GB" dirty="0">
                <a:solidFill>
                  <a:schemeClr val="accent1"/>
                </a:solidFill>
              </a:rPr>
              <a:t>                                                        </a:t>
            </a:r>
            <a:r>
              <a:rPr lang="en-GB" b="1" dirty="0">
                <a:solidFill>
                  <a:schemeClr val="accent1"/>
                </a:solidFill>
              </a:rPr>
              <a:t>Dr Richard Otuka(PhD</a:t>
            </a:r>
            <a:r>
              <a:rPr lang="en-GB" dirty="0">
                <a:solidFill>
                  <a:schemeClr val="accent1"/>
                </a:solidFill>
              </a:rPr>
              <a:t>)</a:t>
            </a:r>
          </a:p>
        </p:txBody>
      </p:sp>
    </p:spTree>
    <p:extLst>
      <p:ext uri="{BB962C8B-B14F-4D97-AF65-F5344CB8AC3E}">
        <p14:creationId xmlns:p14="http://schemas.microsoft.com/office/powerpoint/2010/main" val="338836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Impact of IT security threats.</a:t>
            </a:r>
          </a:p>
        </p:txBody>
      </p:sp>
      <p:sp>
        <p:nvSpPr>
          <p:cNvPr id="3" name="Content Placeholder 2"/>
          <p:cNvSpPr>
            <a:spLocks noGrp="1"/>
          </p:cNvSpPr>
          <p:nvPr>
            <p:ph idx="1"/>
          </p:nvPr>
        </p:nvSpPr>
        <p:spPr/>
        <p:txBody>
          <a:bodyPr/>
          <a:lstStyle/>
          <a:p>
            <a:r>
              <a:rPr lang="en-GB" dirty="0"/>
              <a:t>Financial lost.</a:t>
            </a:r>
          </a:p>
          <a:p>
            <a:r>
              <a:rPr lang="en-GB" dirty="0"/>
              <a:t>Loss of service.</a:t>
            </a:r>
          </a:p>
          <a:p>
            <a:r>
              <a:rPr lang="en-GB" dirty="0"/>
              <a:t>Loss of reputation.</a:t>
            </a:r>
          </a:p>
          <a:p>
            <a:r>
              <a:rPr lang="en-GB" dirty="0"/>
              <a:t>Legal impact.</a:t>
            </a:r>
          </a:p>
          <a:p>
            <a:r>
              <a:rPr lang="en-GB" dirty="0"/>
              <a:t>Forensic research.</a:t>
            </a:r>
          </a:p>
        </p:txBody>
      </p:sp>
    </p:spTree>
    <p:extLst>
      <p:ext uri="{BB962C8B-B14F-4D97-AF65-F5344CB8AC3E}">
        <p14:creationId xmlns:p14="http://schemas.microsoft.com/office/powerpoint/2010/main" val="425381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Threat types</a:t>
            </a:r>
          </a:p>
        </p:txBody>
      </p:sp>
      <p:sp>
        <p:nvSpPr>
          <p:cNvPr id="3" name="Content Placeholder 2"/>
          <p:cNvSpPr>
            <a:spLocks noGrp="1"/>
          </p:cNvSpPr>
          <p:nvPr>
            <p:ph idx="1"/>
          </p:nvPr>
        </p:nvSpPr>
        <p:spPr/>
        <p:txBody>
          <a:bodyPr/>
          <a:lstStyle/>
          <a:p>
            <a:r>
              <a:rPr lang="en-GB" dirty="0"/>
              <a:t>Internal Threats</a:t>
            </a:r>
          </a:p>
          <a:p>
            <a:r>
              <a:rPr lang="en-GB" dirty="0"/>
              <a:t>External threats</a:t>
            </a:r>
          </a:p>
          <a:p>
            <a:r>
              <a:rPr lang="en-GB" dirty="0"/>
              <a:t>Physical threats.</a:t>
            </a:r>
          </a:p>
          <a:p>
            <a:r>
              <a:rPr lang="en-GB" dirty="0"/>
              <a:t>Social Engineering</a:t>
            </a:r>
          </a:p>
          <a:p>
            <a:r>
              <a:rPr lang="en-GB" dirty="0"/>
              <a:t>Software driven threats</a:t>
            </a:r>
          </a:p>
        </p:txBody>
      </p:sp>
    </p:spTree>
    <p:extLst>
      <p:ext uri="{BB962C8B-B14F-4D97-AF65-F5344CB8AC3E}">
        <p14:creationId xmlns:p14="http://schemas.microsoft.com/office/powerpoint/2010/main" val="422192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Threats</a:t>
            </a:r>
          </a:p>
        </p:txBody>
      </p:sp>
      <p:sp>
        <p:nvSpPr>
          <p:cNvPr id="3" name="Content Placeholder 2"/>
          <p:cNvSpPr>
            <a:spLocks noGrp="1"/>
          </p:cNvSpPr>
          <p:nvPr>
            <p:ph idx="1"/>
          </p:nvPr>
        </p:nvSpPr>
        <p:spPr/>
        <p:txBody>
          <a:bodyPr/>
          <a:lstStyle/>
          <a:p>
            <a:r>
              <a:rPr lang="en-GB" dirty="0"/>
              <a:t>1. Unencrypted Data</a:t>
            </a:r>
          </a:p>
          <a:p>
            <a:r>
              <a:rPr lang="en-GB" dirty="0"/>
              <a:t>2. Malware</a:t>
            </a:r>
          </a:p>
          <a:p>
            <a:r>
              <a:rPr lang="en-GB" dirty="0"/>
              <a:t>3. Third Party Services that Aren’t Secure</a:t>
            </a:r>
          </a:p>
          <a:p>
            <a:r>
              <a:rPr lang="en-GB" dirty="0"/>
              <a:t>4. Data That Has Been Manipulated</a:t>
            </a:r>
          </a:p>
          <a:p>
            <a:r>
              <a:rPr lang="en-GB" dirty="0"/>
              <a:t>5. Spoofing</a:t>
            </a:r>
          </a:p>
        </p:txBody>
      </p:sp>
    </p:spTree>
    <p:extLst>
      <p:ext uri="{BB962C8B-B14F-4D97-AF65-F5344CB8AC3E}">
        <p14:creationId xmlns:p14="http://schemas.microsoft.com/office/powerpoint/2010/main" val="344628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Unencrypted Data</a:t>
            </a:r>
            <a:br>
              <a:rPr lang="en-GB" dirty="0"/>
            </a:br>
            <a:endParaRPr lang="en-GB" dirty="0"/>
          </a:p>
        </p:txBody>
      </p:sp>
      <p:sp>
        <p:nvSpPr>
          <p:cNvPr id="3" name="Content Placeholder 2"/>
          <p:cNvSpPr>
            <a:spLocks noGrp="1"/>
          </p:cNvSpPr>
          <p:nvPr>
            <p:ph idx="1"/>
          </p:nvPr>
        </p:nvSpPr>
        <p:spPr/>
        <p:txBody>
          <a:bodyPr/>
          <a:lstStyle/>
          <a:p>
            <a:r>
              <a:rPr lang="en-GB" dirty="0"/>
              <a:t>This is a very basic yet crucial part of good cyber security. All data stored on computers within your financial institution and online should be encrypted. Even if your data is stolen by hackers, it cannot be immediately used by them if it’s encrypted – if left unencrypted, hackers can use the data right away, creating serious problems for your financial institution.</a:t>
            </a:r>
          </a:p>
          <a:p>
            <a:endParaRPr lang="en-GB" dirty="0"/>
          </a:p>
        </p:txBody>
      </p:sp>
    </p:spTree>
    <p:extLst>
      <p:ext uri="{BB962C8B-B14F-4D97-AF65-F5344CB8AC3E}">
        <p14:creationId xmlns:p14="http://schemas.microsoft.com/office/powerpoint/2010/main" val="296071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Malware</a:t>
            </a:r>
            <a:br>
              <a:rPr lang="en-GB" dirty="0"/>
            </a:br>
            <a:endParaRPr lang="en-GB" dirty="0"/>
          </a:p>
        </p:txBody>
      </p:sp>
      <p:sp>
        <p:nvSpPr>
          <p:cNvPr id="3" name="Content Placeholder 2"/>
          <p:cNvSpPr>
            <a:spLocks noGrp="1"/>
          </p:cNvSpPr>
          <p:nvPr>
            <p:ph idx="1"/>
          </p:nvPr>
        </p:nvSpPr>
        <p:spPr/>
        <p:txBody>
          <a:bodyPr/>
          <a:lstStyle/>
          <a:p>
            <a:r>
              <a:rPr lang="en-GB" dirty="0"/>
              <a:t>End user devices – such as computers and cell phones – that have been compromised by malware pose a risk to your bank’s cyber security each time they connect with your network. Sensitive data passes through this connection and if the end user device has malware installed on it, without proper security, that malware could attack your bank’s networks</a:t>
            </a:r>
          </a:p>
        </p:txBody>
      </p:sp>
    </p:spTree>
    <p:extLst>
      <p:ext uri="{BB962C8B-B14F-4D97-AF65-F5344CB8AC3E}">
        <p14:creationId xmlns:p14="http://schemas.microsoft.com/office/powerpoint/2010/main" val="192151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3. Third Party Services that Aren’t Secure</a:t>
            </a:r>
            <a:br>
              <a:rPr lang="en-GB" dirty="0"/>
            </a:br>
            <a:endParaRPr lang="en-GB" dirty="0"/>
          </a:p>
        </p:txBody>
      </p:sp>
      <p:sp>
        <p:nvSpPr>
          <p:cNvPr id="3" name="Content Placeholder 2"/>
          <p:cNvSpPr>
            <a:spLocks noGrp="1"/>
          </p:cNvSpPr>
          <p:nvPr>
            <p:ph idx="1"/>
          </p:nvPr>
        </p:nvSpPr>
        <p:spPr/>
        <p:txBody>
          <a:bodyPr/>
          <a:lstStyle/>
          <a:p>
            <a:r>
              <a:rPr lang="en-GB" dirty="0"/>
              <a:t>Many banks and financial institutions employ third party services from other vendors in an effort to better serve their customers. However, if those third-party vendors don’t have good cyber security measures in place, your bank could be the one that suffers. It’s important to look into how you can protect from security threats imposed by third parties before you deploy their solutions.</a:t>
            </a:r>
          </a:p>
        </p:txBody>
      </p:sp>
    </p:spTree>
    <p:extLst>
      <p:ext uri="{BB962C8B-B14F-4D97-AF65-F5344CB8AC3E}">
        <p14:creationId xmlns:p14="http://schemas.microsoft.com/office/powerpoint/2010/main" val="297984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Data That Has Been Manipulated</a:t>
            </a:r>
            <a:br>
              <a:rPr lang="en-GB" dirty="0"/>
            </a:br>
            <a:endParaRPr lang="en-GB" dirty="0"/>
          </a:p>
        </p:txBody>
      </p:sp>
      <p:sp>
        <p:nvSpPr>
          <p:cNvPr id="3" name="Content Placeholder 2"/>
          <p:cNvSpPr>
            <a:spLocks noGrp="1"/>
          </p:cNvSpPr>
          <p:nvPr>
            <p:ph idx="1"/>
          </p:nvPr>
        </p:nvSpPr>
        <p:spPr/>
        <p:txBody>
          <a:bodyPr/>
          <a:lstStyle/>
          <a:p>
            <a:r>
              <a:rPr lang="en-GB" dirty="0"/>
              <a:t>Sometimes hackers don’t go in to steal data – they simply go in to change it. Unfortunately, this type of attack can be difficult to detect right away and can cause financial institutions to incur millions of dollars in damages, if not more. Because the altered data doesn’t necessarily look any different than unaltered data on the surface, it can be challenging to identify what has and hasn’t been altered if your bank has been attacked in this manner.</a:t>
            </a:r>
          </a:p>
          <a:p>
            <a:endParaRPr lang="en-GB" dirty="0"/>
          </a:p>
        </p:txBody>
      </p:sp>
    </p:spTree>
    <p:extLst>
      <p:ext uri="{BB962C8B-B14F-4D97-AF65-F5344CB8AC3E}">
        <p14:creationId xmlns:p14="http://schemas.microsoft.com/office/powerpoint/2010/main" val="153545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Spoofing</a:t>
            </a:r>
          </a:p>
        </p:txBody>
      </p:sp>
      <p:sp>
        <p:nvSpPr>
          <p:cNvPr id="3" name="Content Placeholder 2"/>
          <p:cNvSpPr>
            <a:spLocks noGrp="1"/>
          </p:cNvSpPr>
          <p:nvPr>
            <p:ph idx="1"/>
          </p:nvPr>
        </p:nvSpPr>
        <p:spPr/>
        <p:txBody>
          <a:bodyPr/>
          <a:lstStyle/>
          <a:p>
            <a:r>
              <a:rPr lang="en-GB" dirty="0"/>
              <a:t>A newer type of cyber security threat is spoofing – where hackers will find a way to impersonate a banking website’s URL with a website that looks and functions exactly the same. When a user enters his or her login information, that information is then stolen by hackers to be used later. Even more concerning is that new spoofing techniques do not use a slightly different but similar URL – they are able to target users who visited the correct URL.</a:t>
            </a:r>
          </a:p>
          <a:p>
            <a:r>
              <a:rPr lang="en-GB" dirty="0"/>
              <a:t>HTTPS and Hushpuppy</a:t>
            </a:r>
          </a:p>
        </p:txBody>
      </p:sp>
    </p:spTree>
    <p:extLst>
      <p:ext uri="{BB962C8B-B14F-4D97-AF65-F5344CB8AC3E}">
        <p14:creationId xmlns:p14="http://schemas.microsoft.com/office/powerpoint/2010/main" val="260999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effectiveness of techniques used to protect us.</a:t>
            </a:r>
          </a:p>
        </p:txBody>
      </p:sp>
      <p:sp>
        <p:nvSpPr>
          <p:cNvPr id="3" name="Content Placeholder 2"/>
          <p:cNvSpPr>
            <a:spLocks noGrp="1"/>
          </p:cNvSpPr>
          <p:nvPr>
            <p:ph idx="1"/>
          </p:nvPr>
        </p:nvSpPr>
        <p:spPr/>
        <p:txBody>
          <a:bodyPr>
            <a:normAutofit fontScale="92500" lnSpcReduction="20000"/>
          </a:bodyPr>
          <a:lstStyle/>
          <a:p>
            <a:r>
              <a:rPr lang="en-GB" dirty="0"/>
              <a:t>Physical security.</a:t>
            </a:r>
          </a:p>
          <a:p>
            <a:r>
              <a:rPr lang="en-GB" dirty="0"/>
              <a:t>Backup.</a:t>
            </a:r>
          </a:p>
          <a:p>
            <a:r>
              <a:rPr lang="en-GB" dirty="0"/>
              <a:t>Policies and procedures.</a:t>
            </a:r>
          </a:p>
          <a:p>
            <a:r>
              <a:rPr lang="en-GB" dirty="0"/>
              <a:t>Software based protection.</a:t>
            </a:r>
          </a:p>
          <a:p>
            <a:pPr>
              <a:buFont typeface="Wingdings" panose="05000000000000000000" pitchFamily="2" charset="2"/>
              <a:buChar char="q"/>
            </a:pPr>
            <a:r>
              <a:rPr lang="en-GB" dirty="0"/>
              <a:t>Anti-Virus</a:t>
            </a:r>
          </a:p>
          <a:p>
            <a:pPr>
              <a:buFont typeface="Wingdings" panose="05000000000000000000" pitchFamily="2" charset="2"/>
              <a:buChar char="q"/>
            </a:pPr>
            <a:r>
              <a:rPr lang="en-GB" dirty="0"/>
              <a:t>Firewall and Intrusion detection systems.</a:t>
            </a:r>
          </a:p>
          <a:p>
            <a:pPr>
              <a:buFont typeface="Wingdings" panose="05000000000000000000" pitchFamily="2" charset="2"/>
              <a:buChar char="q"/>
            </a:pPr>
            <a:r>
              <a:rPr lang="en-GB" dirty="0"/>
              <a:t>User Authentication.</a:t>
            </a:r>
          </a:p>
          <a:p>
            <a:pPr>
              <a:buFont typeface="Wingdings" panose="05000000000000000000" pitchFamily="2" charset="2"/>
              <a:buChar char="q"/>
            </a:pPr>
            <a:r>
              <a:rPr lang="en-GB" dirty="0"/>
              <a:t>File/folder access controls.</a:t>
            </a:r>
          </a:p>
        </p:txBody>
      </p:sp>
    </p:spTree>
    <p:extLst>
      <p:ext uri="{BB962C8B-B14F-4D97-AF65-F5344CB8AC3E}">
        <p14:creationId xmlns:p14="http://schemas.microsoft.com/office/powerpoint/2010/main" val="17205385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55</TotalTime>
  <Words>502</Words>
  <Application>Microsoft Office PowerPoint</Application>
  <PresentationFormat>Widescreen</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Organic</vt:lpstr>
      <vt:lpstr>Threats to a Bank’s Cyber Security</vt:lpstr>
      <vt:lpstr>Threat types</vt:lpstr>
      <vt:lpstr>Threats</vt:lpstr>
      <vt:lpstr>Unencrypted Data </vt:lpstr>
      <vt:lpstr>Malware </vt:lpstr>
      <vt:lpstr>3. Third Party Services that Aren’t Secure </vt:lpstr>
      <vt:lpstr> Data That Has Been Manipulated </vt:lpstr>
      <vt:lpstr>Spoofing</vt:lpstr>
      <vt:lpstr>The effectiveness of techniques used to protect us.</vt:lpstr>
      <vt:lpstr>Impact of IT security threats.</vt:lpstr>
    </vt:vector>
  </TitlesOfParts>
  <Company>Oaklands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Threats to a Bank’s Cyber Security</dc:title>
  <dc:creator>Richard Otuka</dc:creator>
  <cp:lastModifiedBy>exhortinstitute@gmail.com</cp:lastModifiedBy>
  <cp:revision>8</cp:revision>
  <dcterms:created xsi:type="dcterms:W3CDTF">2020-07-02T14:46:27Z</dcterms:created>
  <dcterms:modified xsi:type="dcterms:W3CDTF">2020-09-02T14:04:31Z</dcterms:modified>
</cp:coreProperties>
</file>