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bin" ContentType="application/vnd.openxmlformats-officedocument.oleObject"/>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68" r:id="rId5"/>
    <p:sldId id="269" r:id="rId6"/>
    <p:sldId id="270" r:id="rId7"/>
    <p:sldId id="258" r:id="rId8"/>
    <p:sldId id="259" r:id="rId9"/>
    <p:sldId id="260" r:id="rId10"/>
    <p:sldId id="262" r:id="rId11"/>
    <p:sldId id="263" r:id="rId12"/>
    <p:sldId id="264" r:id="rId13"/>
    <p:sldId id="271" r:id="rId14"/>
    <p:sldId id="26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B6D4F5-412B-4A27-812E-08E370A0C560}" type="datetimeFigureOut">
              <a:rPr lang="en-US" smtClean="0"/>
              <a:pPr/>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1183A-4238-426F-9857-D5A54CBF9D6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6D4F5-412B-4A27-812E-08E370A0C560}" type="datetimeFigureOut">
              <a:rPr lang="en-US" smtClean="0"/>
              <a:pPr/>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1183A-4238-426F-9857-D5A54CBF9D6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6D4F5-412B-4A27-812E-08E370A0C560}" type="datetimeFigureOut">
              <a:rPr lang="en-US" smtClean="0"/>
              <a:pPr/>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1183A-4238-426F-9857-D5A54CBF9D6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6D4F5-412B-4A27-812E-08E370A0C560}" type="datetimeFigureOut">
              <a:rPr lang="en-US" smtClean="0"/>
              <a:pPr/>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1183A-4238-426F-9857-D5A54CBF9D6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B6D4F5-412B-4A27-812E-08E370A0C560}" type="datetimeFigureOut">
              <a:rPr lang="en-US" smtClean="0"/>
              <a:pPr/>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1183A-4238-426F-9857-D5A54CBF9D6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B6D4F5-412B-4A27-812E-08E370A0C560}" type="datetimeFigureOut">
              <a:rPr lang="en-US" smtClean="0"/>
              <a:pPr/>
              <a:t>9/23/2019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E1183A-4238-426F-9857-D5A54CBF9D6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B6D4F5-412B-4A27-812E-08E370A0C560}" type="datetimeFigureOut">
              <a:rPr lang="en-US" smtClean="0"/>
              <a:pPr/>
              <a:t>9/23/2019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E1183A-4238-426F-9857-D5A54CBF9D6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B6D4F5-412B-4A27-812E-08E370A0C560}" type="datetimeFigureOut">
              <a:rPr lang="en-US" smtClean="0"/>
              <a:pPr/>
              <a:t>9/23/2019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E1183A-4238-426F-9857-D5A54CBF9D6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B6D4F5-412B-4A27-812E-08E370A0C560}" type="datetimeFigureOut">
              <a:rPr lang="en-US" smtClean="0"/>
              <a:pPr/>
              <a:t>9/23/2019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E1183A-4238-426F-9857-D5A54CBF9D6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B6D4F5-412B-4A27-812E-08E370A0C560}" type="datetimeFigureOut">
              <a:rPr lang="en-US" smtClean="0"/>
              <a:pPr/>
              <a:t>9/23/2019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E1183A-4238-426F-9857-D5A54CBF9D6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B6D4F5-412B-4A27-812E-08E370A0C560}" type="datetimeFigureOut">
              <a:rPr lang="en-US" smtClean="0"/>
              <a:pPr/>
              <a:t>9/23/2019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E1183A-4238-426F-9857-D5A54CBF9D6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B6D4F5-412B-4A27-812E-08E370A0C560}" type="datetimeFigureOut">
              <a:rPr lang="en-US" smtClean="0"/>
              <a:pPr/>
              <a:t>9/23/2019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E1183A-4238-426F-9857-D5A54CBF9D6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linuxtechi.com/capture-analyze-packets-tcpdump-command-linux/"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hackertarget.com/tcpdump-examples/"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Network Forensics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a:extLst>
            <a:ext uri="{FAA26D3D-D897-4be2-8F04-BA451C77F1D7}">
              <ma14:placeholderFlag xmlns:ma14="http://schemas.microsoft.com/office/mac/drawingml/2011/main" xmlns="" val="1"/>
            </a:ext>
            <a:ext uri="{909E8E84-426E-40dd-AFC4-6F175D3DCCD1}"/>
            <a:ext uri="{91240B29-F687-4f45-9708-019B960494DF}"/>
            <a:ext uri="{AF507438-7753-43e0-B8FC-AC1667EBCBE1}"/>
          </a:extLst>
        </p:spPr>
        <p:txBody>
          <a:bodyPr/>
          <a:lstStyle/>
          <a:p>
            <a:fld id="{DF0481FB-2262-4C2D-9EF0-5F67B7AC8857}" type="slidenum">
              <a:rPr lang="en-US"/>
              <a:pPr/>
              <a:t>10</a:t>
            </a:fld>
            <a:endParaRPr lang="en-US"/>
          </a:p>
        </p:txBody>
      </p:sp>
      <p:sp>
        <p:nvSpPr>
          <p:cNvPr id="30722" name="Rectangle 2"/>
          <p:cNvSpPr>
            <a:spLocks noGrp="1" noChangeArrowheads="1"/>
          </p:cNvSpPr>
          <p:nvPr>
            <p:ph type="body" idx="1"/>
          </p:nvPr>
        </p:nvSpPr>
        <p:spPr>
          <a:xfrm>
            <a:off x="152400" y="5486400"/>
            <a:ext cx="8915400" cy="762000"/>
          </a:xfrm>
        </p:spPr>
        <p:txBody>
          <a:bodyPr/>
          <a:lstStyle/>
          <a:p>
            <a:r>
              <a:rPr lang="en-US" sz="2000" smtClean="0"/>
              <a:t>20 bytes </a:t>
            </a:r>
            <a:r>
              <a:rPr lang="en-US" sz="2000" smtClean="0">
                <a:cs typeface="Arial" pitchFamily="34" charset="0"/>
                <a:sym typeface="Math3"/>
              </a:rPr>
              <a:t>≤</a:t>
            </a:r>
            <a:r>
              <a:rPr lang="en-US" sz="2000" smtClean="0">
                <a:sym typeface="Math3"/>
              </a:rPr>
              <a:t> </a:t>
            </a:r>
            <a:r>
              <a:rPr lang="en-US" sz="2000" smtClean="0">
                <a:solidFill>
                  <a:srgbClr val="0000FF"/>
                </a:solidFill>
              </a:rPr>
              <a:t>Header Size</a:t>
            </a:r>
            <a:r>
              <a:rPr lang="en-US" sz="2000" smtClean="0"/>
              <a:t> </a:t>
            </a:r>
            <a:r>
              <a:rPr lang="en-US" sz="2000" smtClean="0">
                <a:cs typeface="Arial" pitchFamily="34" charset="0"/>
                <a:sym typeface="Math3"/>
              </a:rPr>
              <a:t>&lt;</a:t>
            </a:r>
            <a:r>
              <a:rPr lang="en-US" sz="2000" smtClean="0">
                <a:sym typeface="Math3"/>
              </a:rPr>
              <a:t> 2</a:t>
            </a:r>
            <a:r>
              <a:rPr lang="en-US" sz="2000" baseline="30000" smtClean="0">
                <a:sym typeface="Math3"/>
              </a:rPr>
              <a:t>4</a:t>
            </a:r>
            <a:r>
              <a:rPr lang="en-US" sz="2000" smtClean="0">
                <a:sym typeface="Math3"/>
              </a:rPr>
              <a:t> x 4 bytes = 60 bytes</a:t>
            </a:r>
          </a:p>
          <a:p>
            <a:r>
              <a:rPr lang="en-US" sz="2000" smtClean="0">
                <a:sym typeface="Math3"/>
              </a:rPr>
              <a:t>20 bytes </a:t>
            </a:r>
            <a:r>
              <a:rPr lang="en-US" sz="2000" smtClean="0">
                <a:cs typeface="Arial" pitchFamily="34" charset="0"/>
                <a:sym typeface="Math3"/>
              </a:rPr>
              <a:t>≤</a:t>
            </a:r>
            <a:r>
              <a:rPr lang="en-US" sz="2000" smtClean="0">
                <a:sym typeface="Math3"/>
              </a:rPr>
              <a:t> </a:t>
            </a:r>
            <a:r>
              <a:rPr lang="en-US" sz="2000" smtClean="0">
                <a:solidFill>
                  <a:srgbClr val="0000FF"/>
                </a:solidFill>
                <a:sym typeface="Math3"/>
              </a:rPr>
              <a:t>Total Length</a:t>
            </a:r>
            <a:r>
              <a:rPr lang="en-US" sz="2000" smtClean="0">
                <a:sym typeface="Math3"/>
              </a:rPr>
              <a:t> </a:t>
            </a:r>
            <a:r>
              <a:rPr lang="en-US" sz="2000" smtClean="0">
                <a:cs typeface="Arial" pitchFamily="34" charset="0"/>
                <a:sym typeface="Math3"/>
              </a:rPr>
              <a:t>&lt;</a:t>
            </a:r>
            <a:r>
              <a:rPr lang="en-US" sz="2000" smtClean="0">
                <a:sym typeface="Math3"/>
              </a:rPr>
              <a:t> 2</a:t>
            </a:r>
            <a:r>
              <a:rPr lang="en-US" sz="2000" baseline="30000" smtClean="0">
                <a:sym typeface="Math3"/>
              </a:rPr>
              <a:t>16 </a:t>
            </a:r>
            <a:r>
              <a:rPr lang="en-US" sz="2000" smtClean="0">
                <a:sym typeface="Math3"/>
              </a:rPr>
              <a:t>bytes =  65536 bytes</a:t>
            </a:r>
          </a:p>
          <a:p>
            <a:pPr lvl="3"/>
            <a:endParaRPr lang="en-US" sz="1800" smtClean="0">
              <a:sym typeface="Math3"/>
            </a:endParaRPr>
          </a:p>
        </p:txBody>
      </p:sp>
      <p:sp>
        <p:nvSpPr>
          <p:cNvPr id="30723" name="Rectangle 3"/>
          <p:cNvSpPr>
            <a:spLocks noGrp="1" noChangeArrowheads="1"/>
          </p:cNvSpPr>
          <p:nvPr>
            <p:ph type="title"/>
          </p:nvPr>
        </p:nvSpPr>
        <p:spPr/>
        <p:txBody>
          <a:bodyPr/>
          <a:lstStyle/>
          <a:p>
            <a:pPr>
              <a:defRPr/>
            </a:pPr>
            <a:r>
              <a:rPr lang="en-US" smtClean="0">
                <a:ea typeface="+mj-ea"/>
                <a:cs typeface="+mj-cs"/>
              </a:rPr>
              <a:t>IP Datagram Format</a:t>
            </a:r>
          </a:p>
        </p:txBody>
      </p:sp>
      <p:sp>
        <p:nvSpPr>
          <p:cNvPr id="56327" name="Rectangle 1031"/>
          <p:cNvSpPr>
            <a:spLocks noChangeArrowheads="1"/>
          </p:cNvSpPr>
          <p:nvPr/>
        </p:nvSpPr>
        <p:spPr bwMode="auto">
          <a:xfrm>
            <a:off x="0" y="2052638"/>
            <a:ext cx="9144000" cy="0"/>
          </a:xfrm>
          <a:prstGeom prst="rect">
            <a:avLst/>
          </a:prstGeom>
          <a:noFill/>
          <a:ln>
            <a:noFill/>
          </a:ln>
          <a:effectLst/>
          <a:extLst>
            <a:ext uri="{909E8E84-426E-40dd-AFC4-6F175D3DCCD1}"/>
            <a:ext uri="{91240B29-F687-4f45-9708-019B960494DF}"/>
            <a:ext uri="{AF507438-7753-43e0-B8FC-AC1667EBCBE1}"/>
          </a:extLst>
        </p:spPr>
        <p:txBody>
          <a:bodyPr wrap="none" anchor="ctr">
            <a:spAutoFit/>
          </a:bodyPr>
          <a:lstStyle/>
          <a:p>
            <a:endParaRPr lang="en-US"/>
          </a:p>
        </p:txBody>
      </p:sp>
      <p:graphicFrame>
        <p:nvGraphicFramePr>
          <p:cNvPr id="4101" name="Object 1030"/>
          <p:cNvGraphicFramePr>
            <a:graphicFrameLocks noChangeAspect="1"/>
          </p:cNvGraphicFramePr>
          <p:nvPr/>
        </p:nvGraphicFramePr>
        <p:xfrm>
          <a:off x="533400" y="1143000"/>
          <a:ext cx="8610600" cy="4357688"/>
        </p:xfrm>
        <a:graphic>
          <a:graphicData uri="http://schemas.openxmlformats.org/presentationml/2006/ole">
            <p:oleObj spid="_x0000_s4098" name="Visio" r:id="rId3" imgW="7713161" imgH="3912781" progId="">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533400" y="304801"/>
            <a:ext cx="8001000" cy="5995988"/>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Parsing </a:t>
            </a:r>
            <a:endParaRPr lang="en-US" dirty="0"/>
          </a:p>
        </p:txBody>
      </p:sp>
      <p:sp>
        <p:nvSpPr>
          <p:cNvPr id="3" name="Content Placeholder 2"/>
          <p:cNvSpPr>
            <a:spLocks noGrp="1"/>
          </p:cNvSpPr>
          <p:nvPr>
            <p:ph idx="1"/>
          </p:nvPr>
        </p:nvSpPr>
        <p:spPr/>
        <p:txBody>
          <a:bodyPr/>
          <a:lstStyle/>
          <a:p>
            <a:r>
              <a:rPr lang="en-US" dirty="0" smtClean="0"/>
              <a:t>Researchers often follow</a:t>
            </a:r>
          </a:p>
          <a:p>
            <a:pPr lvl="1"/>
            <a:r>
              <a:rPr lang="en-US" dirty="0" smtClean="0"/>
              <a:t>Run </a:t>
            </a:r>
            <a:r>
              <a:rPr lang="en-US" dirty="0" err="1" smtClean="0"/>
              <a:t>tcpdump</a:t>
            </a:r>
            <a:r>
              <a:rPr lang="en-US" dirty="0" smtClean="0"/>
              <a:t> &gt; strings to pull text&gt; </a:t>
            </a:r>
            <a:r>
              <a:rPr lang="en-US" dirty="0" err="1" smtClean="0"/>
              <a:t>grep</a:t>
            </a:r>
            <a:r>
              <a:rPr lang="en-US" dirty="0" smtClean="0"/>
              <a:t> to find specific words in the recovered string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l="21867" t="36336" r="24313" b="9542"/>
          <a:stretch>
            <a:fillRect/>
          </a:stretch>
        </p:blipFill>
        <p:spPr bwMode="auto">
          <a:xfrm>
            <a:off x="609601" y="685801"/>
            <a:ext cx="8001000" cy="5156948"/>
          </a:xfrm>
          <a:prstGeom prst="rect">
            <a:avLst/>
          </a:prstGeom>
          <a:noFill/>
          <a:ln w="9525">
            <a:noFill/>
            <a:miter lim="800000"/>
            <a:headEnd/>
            <a:tailEnd/>
          </a:ln>
        </p:spPr>
      </p:pic>
      <p:sp>
        <p:nvSpPr>
          <p:cNvPr id="2457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Assignment 1 : How to analyse and capture packet from TCPDUMP</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hlinkClick r:id="rId3"/>
              </a:rPr>
              <a:t>https://www.linuxtechi.com/capture-analyze-packets-tcpdump-command-linux/</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Examples of tcpdump</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hlinkClick r:id="rId4"/>
              </a:rPr>
              <a:t>https://hackertarget.com/tcpdump-examples/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l="18155" t="15625" r="19180" b="6250"/>
          <a:stretch>
            <a:fillRect/>
          </a:stretch>
        </p:blipFill>
        <p:spPr bwMode="auto">
          <a:xfrm>
            <a:off x="457200" y="228600"/>
            <a:ext cx="8458200" cy="60960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dirty="0" smtClean="0"/>
              <a:t>OSCAR</a:t>
            </a:r>
          </a:p>
          <a:p>
            <a:r>
              <a:rPr lang="en-US" dirty="0" smtClean="0"/>
              <a:t>O- obtain information</a:t>
            </a:r>
          </a:p>
          <a:p>
            <a:r>
              <a:rPr lang="en-US" dirty="0" smtClean="0"/>
              <a:t>S- Strategize</a:t>
            </a:r>
          </a:p>
          <a:p>
            <a:r>
              <a:rPr lang="en-US" dirty="0" smtClean="0"/>
              <a:t>C-Collect Evidence</a:t>
            </a:r>
          </a:p>
          <a:p>
            <a:r>
              <a:rPr lang="en-US" dirty="0" smtClean="0"/>
              <a:t>A- </a:t>
            </a:r>
            <a:r>
              <a:rPr lang="en-US" dirty="0" err="1" smtClean="0"/>
              <a:t>Analyse</a:t>
            </a:r>
            <a:endParaRPr lang="en-US" dirty="0" smtClean="0"/>
          </a:p>
          <a:p>
            <a:r>
              <a:rPr lang="en-US" dirty="0" smtClean="0"/>
              <a:t>R- Report.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Collecting Information </a:t>
            </a:r>
            <a:endParaRPr lang="en-US" dirty="0"/>
          </a:p>
        </p:txBody>
      </p:sp>
      <p:sp>
        <p:nvSpPr>
          <p:cNvPr id="4" name="Content Placeholder 3"/>
          <p:cNvSpPr>
            <a:spLocks noGrp="1"/>
          </p:cNvSpPr>
          <p:nvPr>
            <p:ph sz="half" idx="1"/>
          </p:nvPr>
        </p:nvSpPr>
        <p:spPr>
          <a:xfrm>
            <a:off x="457200" y="1600200"/>
            <a:ext cx="4038600" cy="4525963"/>
          </a:xfrm>
        </p:spPr>
        <p:txBody>
          <a:bodyPr>
            <a:normAutofit fontScale="47500" lnSpcReduction="20000"/>
          </a:bodyPr>
          <a:lstStyle/>
          <a:p>
            <a:pPr>
              <a:buNone/>
            </a:pPr>
            <a:r>
              <a:rPr lang="en-US" sz="3400" b="1" dirty="0" smtClean="0"/>
              <a:t>The Incident </a:t>
            </a:r>
          </a:p>
          <a:p>
            <a:r>
              <a:rPr lang="en-US" sz="4200" dirty="0" smtClean="0"/>
              <a:t>Description of what happened (as is currently known) </a:t>
            </a:r>
          </a:p>
          <a:p>
            <a:r>
              <a:rPr lang="en-US" sz="4200" dirty="0" smtClean="0"/>
              <a:t>Date, time, and method of incident discovery</a:t>
            </a:r>
          </a:p>
          <a:p>
            <a:r>
              <a:rPr lang="en-US" sz="4200" dirty="0" smtClean="0"/>
              <a:t>Persons involved </a:t>
            </a:r>
          </a:p>
          <a:p>
            <a:r>
              <a:rPr lang="en-US" sz="4200" dirty="0" smtClean="0"/>
              <a:t>Systems and data involved </a:t>
            </a:r>
          </a:p>
          <a:p>
            <a:r>
              <a:rPr lang="en-US" sz="4200" dirty="0" smtClean="0"/>
              <a:t>Actions taken since discovery </a:t>
            </a:r>
          </a:p>
          <a:p>
            <a:r>
              <a:rPr lang="en-US" sz="4200" dirty="0" smtClean="0"/>
              <a:t>Summary of internal discussions </a:t>
            </a:r>
          </a:p>
          <a:p>
            <a:r>
              <a:rPr lang="en-US" sz="4200" dirty="0" smtClean="0"/>
              <a:t>Incident manager and process </a:t>
            </a:r>
          </a:p>
          <a:p>
            <a:r>
              <a:rPr lang="en-US" sz="4200" dirty="0" smtClean="0"/>
              <a:t>Legal issues </a:t>
            </a:r>
          </a:p>
          <a:p>
            <a:r>
              <a:rPr lang="en-US" sz="4200" dirty="0" smtClean="0"/>
              <a:t>Time frame for investigation/recovery/resolution </a:t>
            </a:r>
          </a:p>
          <a:p>
            <a:r>
              <a:rPr lang="en-US" sz="4200" dirty="0" smtClean="0"/>
              <a:t>Goals </a:t>
            </a:r>
          </a:p>
        </p:txBody>
      </p:sp>
      <p:sp>
        <p:nvSpPr>
          <p:cNvPr id="5" name="Content Placeholder 4"/>
          <p:cNvSpPr>
            <a:spLocks noGrp="1"/>
          </p:cNvSpPr>
          <p:nvPr>
            <p:ph sz="half" idx="2"/>
          </p:nvPr>
        </p:nvSpPr>
        <p:spPr>
          <a:xfrm>
            <a:off x="4648200" y="1600200"/>
            <a:ext cx="4038600" cy="4648199"/>
          </a:xfrm>
        </p:spPr>
        <p:txBody>
          <a:bodyPr>
            <a:normAutofit fontScale="47500" lnSpcReduction="20000"/>
          </a:bodyPr>
          <a:lstStyle/>
          <a:p>
            <a:pPr>
              <a:buNone/>
            </a:pPr>
            <a:r>
              <a:rPr lang="en-US" b="1" dirty="0" smtClean="0"/>
              <a:t>The Environment </a:t>
            </a:r>
          </a:p>
          <a:p>
            <a:r>
              <a:rPr lang="en-US" sz="3300" dirty="0" smtClean="0"/>
              <a:t>Business model </a:t>
            </a:r>
          </a:p>
          <a:p>
            <a:r>
              <a:rPr lang="en-US" sz="3300" dirty="0" smtClean="0"/>
              <a:t>Legal issues </a:t>
            </a:r>
          </a:p>
          <a:p>
            <a:r>
              <a:rPr lang="en-US" sz="3300" dirty="0" smtClean="0"/>
              <a:t>Network topology (request a network map, etc. if you do not have one) </a:t>
            </a:r>
          </a:p>
          <a:p>
            <a:r>
              <a:rPr lang="en-US" sz="3300" dirty="0" smtClean="0"/>
              <a:t>Available sources of network evidence </a:t>
            </a:r>
          </a:p>
          <a:p>
            <a:r>
              <a:rPr lang="en-US" sz="3300" dirty="0" smtClean="0"/>
              <a:t>Organizational structure (request an organizational chart if you do not have one) </a:t>
            </a:r>
          </a:p>
          <a:p>
            <a:r>
              <a:rPr lang="en-US" sz="3300" dirty="0" smtClean="0"/>
              <a:t>Incident response management process/procedures (forensic investigators are part of the response process and should be at least basically familiar with it) </a:t>
            </a:r>
          </a:p>
          <a:p>
            <a:r>
              <a:rPr lang="en-US" sz="3300" dirty="0" smtClean="0"/>
              <a:t>Communications systems (is there a central incident communication system/evidence repository?) </a:t>
            </a:r>
          </a:p>
          <a:p>
            <a:r>
              <a:rPr lang="en-US" sz="3300" dirty="0" smtClean="0"/>
              <a:t>Resources available (</a:t>
            </a:r>
            <a:r>
              <a:rPr lang="en-US" sz="3300" dirty="0" err="1" smtClean="0"/>
              <a:t>staﬀ</a:t>
            </a:r>
            <a:r>
              <a:rPr lang="en-US" sz="3300" dirty="0" smtClean="0"/>
              <a:t>, equipment, funding, time)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Strategizing </a:t>
            </a:r>
            <a:endParaRPr lang="en-US" dirty="0"/>
          </a:p>
        </p:txBody>
      </p:sp>
      <p:sp>
        <p:nvSpPr>
          <p:cNvPr id="6" name="Content Placeholder 5"/>
          <p:cNvSpPr>
            <a:spLocks noGrp="1"/>
          </p:cNvSpPr>
          <p:nvPr>
            <p:ph idx="1"/>
          </p:nvPr>
        </p:nvSpPr>
        <p:spPr/>
        <p:txBody>
          <a:bodyPr>
            <a:normAutofit fontScale="62500" lnSpcReduction="20000"/>
          </a:bodyPr>
          <a:lstStyle/>
          <a:p>
            <a:r>
              <a:rPr lang="en-US" dirty="0" smtClean="0"/>
              <a:t>Source of Evidence     Likely Value            Effort                 Volatility     Priority </a:t>
            </a:r>
          </a:p>
          <a:p>
            <a:r>
              <a:rPr lang="en-US" dirty="0" smtClean="0"/>
              <a:t>Firewall Logs                      High                   Medium                Low              2 </a:t>
            </a:r>
          </a:p>
          <a:p>
            <a:r>
              <a:rPr lang="en-US" dirty="0" smtClean="0"/>
              <a:t>Web Proxy Cache              High                 Medium                 </a:t>
            </a:r>
            <a:r>
              <a:rPr lang="en-US" dirty="0" err="1" smtClean="0"/>
              <a:t>Medium</a:t>
            </a:r>
            <a:r>
              <a:rPr lang="en-US" dirty="0" smtClean="0"/>
              <a:t>       1</a:t>
            </a:r>
          </a:p>
          <a:p>
            <a:r>
              <a:rPr lang="en-US" dirty="0" smtClean="0"/>
              <a:t> ARP Tables                        Low                     </a:t>
            </a:r>
            <a:r>
              <a:rPr lang="en-US" dirty="0" err="1" smtClean="0"/>
              <a:t>Low</a:t>
            </a:r>
            <a:r>
              <a:rPr lang="en-US" dirty="0" smtClean="0"/>
              <a:t>                       High             3 </a:t>
            </a:r>
          </a:p>
          <a:p>
            <a:endParaRPr lang="en-US" dirty="0"/>
          </a:p>
          <a:p>
            <a:pPr>
              <a:buNone/>
            </a:pPr>
            <a:r>
              <a:rPr lang="en-US" dirty="0" smtClean="0"/>
              <a:t>Here are some tips for developing an investigative strategy: </a:t>
            </a:r>
            <a:endParaRPr lang="en-US" dirty="0"/>
          </a:p>
          <a:p>
            <a:pPr lvl="1"/>
            <a:r>
              <a:rPr lang="en-US" dirty="0" smtClean="0"/>
              <a:t>Understand the goals and time frame of the investigation. </a:t>
            </a:r>
          </a:p>
          <a:p>
            <a:pPr lvl="1"/>
            <a:r>
              <a:rPr lang="en-US" dirty="0" smtClean="0"/>
              <a:t>List your resources, including personnel, time, and equipment. </a:t>
            </a:r>
          </a:p>
          <a:p>
            <a:pPr lvl="1"/>
            <a:r>
              <a:rPr lang="en-US" dirty="0" smtClean="0"/>
              <a:t>Identify likely sources of evidence. </a:t>
            </a:r>
          </a:p>
          <a:p>
            <a:pPr lvl="1"/>
            <a:r>
              <a:rPr lang="en-US" dirty="0" smtClean="0"/>
              <a:t>For each source of evidence, estimate the value and cost of obtaining it. </a:t>
            </a:r>
          </a:p>
          <a:p>
            <a:pPr lvl="1"/>
            <a:r>
              <a:rPr lang="en-US" dirty="0" smtClean="0"/>
              <a:t>Prioritize your evidence acquisition. </a:t>
            </a:r>
          </a:p>
          <a:p>
            <a:pPr lvl="1"/>
            <a:r>
              <a:rPr lang="en-US" dirty="0" smtClean="0"/>
              <a:t>Plan the initial acquisition/analysis. </a:t>
            </a:r>
          </a:p>
          <a:p>
            <a:pPr lvl="1"/>
            <a:r>
              <a:rPr lang="en-US" dirty="0" smtClean="0"/>
              <a:t>Decide upon method and times of regular communication/updates. </a:t>
            </a:r>
          </a:p>
          <a:p>
            <a:pPr lvl="1"/>
            <a:r>
              <a:rPr lang="en-US" dirty="0" smtClean="0"/>
              <a:t>Keep in mind that after conducting your initial analysis, you may decide to go back and acquire more evidence. Forensics is an iterative process.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Document :</a:t>
            </a:r>
            <a:r>
              <a:rPr lang="en-US" dirty="0" smtClean="0"/>
              <a:t>Make sure to keep a careful log of all systems accessed and all actions taken during evidence collection. Your notes must be stored securely and may be referenced in court. Even if the investigation does not go to court, your notes will still be very helpful during analysis. Be sure to record the date, time, source, method of acquisition, name of the investigator(s), and chain of custody. </a:t>
            </a:r>
          </a:p>
          <a:p>
            <a:endParaRPr lang="en-US" dirty="0" smtClean="0"/>
          </a:p>
          <a:p>
            <a:r>
              <a:rPr lang="en-US" b="1" dirty="0" smtClean="0"/>
              <a:t>Capture :</a:t>
            </a:r>
            <a:r>
              <a:rPr lang="en-US" dirty="0" smtClean="0"/>
              <a:t>Capture the evidence itself. This may involve capturing packets and writing them to a hard drive, copying logs to hard drive or CD, or imaging hard drives of web proxies or logging servers. </a:t>
            </a:r>
          </a:p>
          <a:p>
            <a:endParaRPr lang="en-US" dirty="0" smtClean="0"/>
          </a:p>
          <a:p>
            <a:r>
              <a:rPr lang="en-US" b="1" dirty="0" smtClean="0"/>
              <a:t>Store/Transport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Analyze</a:t>
            </a:r>
            <a:endParaRPr lang="en-US" dirty="0"/>
          </a:p>
        </p:txBody>
      </p:sp>
      <p:sp>
        <p:nvSpPr>
          <p:cNvPr id="3" name="Content Placeholder 2"/>
          <p:cNvSpPr>
            <a:spLocks noGrp="1"/>
          </p:cNvSpPr>
          <p:nvPr>
            <p:ph idx="1"/>
          </p:nvPr>
        </p:nvSpPr>
        <p:spPr>
          <a:xfrm>
            <a:off x="457200" y="1295400"/>
            <a:ext cx="8229600" cy="4830763"/>
          </a:xfrm>
        </p:spPr>
        <p:txBody>
          <a:bodyPr>
            <a:normAutofit fontScale="25000" lnSpcReduction="20000"/>
          </a:bodyPr>
          <a:lstStyle/>
          <a:p>
            <a:pPr>
              <a:buNone/>
            </a:pPr>
            <a:r>
              <a:rPr lang="en-US" sz="4800" b="1" dirty="0" smtClean="0"/>
              <a:t>Correlation :</a:t>
            </a:r>
          </a:p>
          <a:p>
            <a:pPr>
              <a:buNone/>
            </a:pPr>
            <a:endParaRPr lang="en-US" sz="4800" b="1" dirty="0"/>
          </a:p>
          <a:p>
            <a:pPr>
              <a:buNone/>
            </a:pPr>
            <a:r>
              <a:rPr lang="en-US" sz="4800" dirty="0" smtClean="0"/>
              <a:t>One of the hallmarks of network forensics is that it involves multiple sources of evidence. Much of this will be </a:t>
            </a:r>
            <a:r>
              <a:rPr lang="en-US" sz="4800" dirty="0" err="1" smtClean="0"/>
              <a:t>timestamped</a:t>
            </a:r>
            <a:r>
              <a:rPr lang="en-US" sz="4800" dirty="0" smtClean="0"/>
              <a:t>, and so the </a:t>
            </a:r>
            <a:r>
              <a:rPr lang="en-US" sz="4800" dirty="0" err="1" smtClean="0"/>
              <a:t>ﬁrst</a:t>
            </a:r>
            <a:r>
              <a:rPr lang="en-US" sz="4800" dirty="0" smtClean="0"/>
              <a:t> consideration should be what data can be compiled, from which sources, and how it can be correlated. Correlation may be a manual process, or it may be possible to use tools to do it for you in an automated fashion. </a:t>
            </a:r>
          </a:p>
          <a:p>
            <a:endParaRPr lang="en-US" sz="4800" b="1" dirty="0" smtClean="0"/>
          </a:p>
          <a:p>
            <a:pPr>
              <a:buNone/>
            </a:pPr>
            <a:r>
              <a:rPr lang="en-US" sz="4800" b="1" dirty="0" smtClean="0"/>
              <a:t>Timeline</a:t>
            </a:r>
          </a:p>
          <a:p>
            <a:r>
              <a:rPr lang="en-US" sz="4800" dirty="0" smtClean="0"/>
              <a:t>Once the multiple data sources have been aggregated and correlated, it’s time to build a timeline of activities. Understanding who did what, when, and how is the basis for any theory of the case. Recognize that you may have to adjust for time skew between sources! </a:t>
            </a:r>
          </a:p>
          <a:p>
            <a:endParaRPr lang="en-US" sz="4800" b="1" dirty="0" smtClean="0"/>
          </a:p>
          <a:p>
            <a:pPr>
              <a:buNone/>
            </a:pPr>
            <a:r>
              <a:rPr lang="en-US" sz="4800" b="1" dirty="0" smtClean="0"/>
              <a:t>Events of Interest</a:t>
            </a:r>
          </a:p>
          <a:p>
            <a:r>
              <a:rPr lang="en-US" sz="4800" dirty="0" smtClean="0"/>
              <a:t>Certain events will stand out as potentially more relevant than others. You’ll need to try to isolate the events that are of greatest interest, and seek to understand how they transpired. </a:t>
            </a:r>
          </a:p>
          <a:p>
            <a:endParaRPr lang="en-US" sz="4800" b="1" dirty="0" smtClean="0"/>
          </a:p>
          <a:p>
            <a:pPr>
              <a:buNone/>
            </a:pPr>
            <a:r>
              <a:rPr lang="en-US" sz="4800" b="1" dirty="0" smtClean="0"/>
              <a:t>Corroboration</a:t>
            </a:r>
          </a:p>
          <a:p>
            <a:r>
              <a:rPr lang="en-US" sz="4800" dirty="0" smtClean="0"/>
              <a:t>Due to the relatively low </a:t>
            </a:r>
            <a:r>
              <a:rPr lang="en-US" sz="4800" dirty="0" err="1" smtClean="0"/>
              <a:t>ﬁdelity</a:t>
            </a:r>
            <a:r>
              <a:rPr lang="en-US" sz="4800" dirty="0" smtClean="0"/>
              <a:t> of data that characterizes many sources of network logs, there is always the problem of “false positives.” The best way to verify events in question is to attempt to corroborate them through multiple sources. This may mean seeking out data that had not previously been compiled, from sources not previously consulted. </a:t>
            </a:r>
          </a:p>
          <a:p>
            <a:endParaRPr lang="en-US" sz="4800" b="1" dirty="0" smtClean="0"/>
          </a:p>
          <a:p>
            <a:pPr>
              <a:buNone/>
            </a:pPr>
            <a:r>
              <a:rPr lang="en-US" sz="4800" b="1" dirty="0" smtClean="0"/>
              <a:t>Recovery of additional evidence</a:t>
            </a:r>
          </a:p>
          <a:p>
            <a:r>
              <a:rPr lang="en-US" sz="4800" dirty="0" smtClean="0"/>
              <a:t>Often the </a:t>
            </a:r>
            <a:r>
              <a:rPr lang="en-US" sz="4800" dirty="0" err="1" smtClean="0"/>
              <a:t>eﬀorts</a:t>
            </a:r>
            <a:r>
              <a:rPr lang="en-US" sz="4800" dirty="0" smtClean="0"/>
              <a:t> described above lead to a widening net of evidence acquisition and analysis. Be prepared for this, and be prepared to repeat the process until such time as the events of interest are well understood. </a:t>
            </a:r>
          </a:p>
          <a:p>
            <a:pPr>
              <a:buNone/>
            </a:pPr>
            <a:endParaRPr lang="en-US" sz="4800" b="1" dirty="0" smtClean="0"/>
          </a:p>
          <a:p>
            <a:pPr>
              <a:buNone/>
            </a:pPr>
            <a:r>
              <a:rPr lang="en-US" sz="4800" b="1" dirty="0" smtClean="0"/>
              <a:t>Interpretation</a:t>
            </a:r>
          </a:p>
          <a:p>
            <a:r>
              <a:rPr lang="en-US" sz="4800" dirty="0" smtClean="0"/>
              <a:t>Throughout the analysis process, you may need to develop working theories of the case. These are educated assessments of the meaning of your evidence, designed to help you identify potential additional sources of evidence, and construct a theory of the events that likely transpired. It is of the utmost importance that you separate your interpretation of the evidence from fact. Your interpretation of the evidence is always a hypothesis, which may be proved or disproved.</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extLst>
            <a:ext uri="{FAA26D3D-D897-4be2-8F04-BA451C77F1D7}">
              <ma14:placeholderFlag xmlns:ma14="http://schemas.microsoft.com/office/mac/drawingml/2011/main" xmlns="" val="1"/>
            </a:ext>
            <a:ext uri="{909E8E84-426E-40dd-AFC4-6F175D3DCCD1}"/>
            <a:ext uri="{91240B29-F687-4f45-9708-019B960494DF}"/>
            <a:ext uri="{AF507438-7753-43e0-B8FC-AC1667EBCBE1}"/>
          </a:extLst>
        </p:spPr>
        <p:txBody>
          <a:bodyPr/>
          <a:lstStyle/>
          <a:p>
            <a:fld id="{69F92BDD-0D51-4BD8-BA6D-B3BB924A47FD}" type="slidenum">
              <a:rPr lang="en-US"/>
              <a:pPr/>
              <a:t>7</a:t>
            </a:fld>
            <a:endParaRPr lang="en-US"/>
          </a:p>
        </p:txBody>
      </p:sp>
      <p:sp>
        <p:nvSpPr>
          <p:cNvPr id="21506" name="Rectangle 2"/>
          <p:cNvSpPr>
            <a:spLocks noGrp="1" noChangeArrowheads="1"/>
          </p:cNvSpPr>
          <p:nvPr>
            <p:ph type="body" idx="1"/>
          </p:nvPr>
        </p:nvSpPr>
        <p:spPr/>
        <p:txBody>
          <a:bodyPr>
            <a:normAutofit fontScale="85000" lnSpcReduction="20000"/>
          </a:bodyPr>
          <a:lstStyle/>
          <a:p>
            <a:r>
              <a:rPr lang="en-US" dirty="0" smtClean="0"/>
              <a:t>IP (Internet Protocol) is a Network Layer Protocol.</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a:buFontTx/>
              <a:buNone/>
            </a:pPr>
            <a:endParaRPr lang="en-US" dirty="0" smtClean="0"/>
          </a:p>
          <a:p>
            <a:endParaRPr lang="en-US" dirty="0" smtClean="0"/>
          </a:p>
          <a:p>
            <a:r>
              <a:rPr lang="en-US" dirty="0" smtClean="0"/>
              <a:t>IP</a:t>
            </a:r>
            <a:r>
              <a:rPr lang="ja-JP" altLang="en-US" smtClean="0"/>
              <a:t>’</a:t>
            </a:r>
            <a:r>
              <a:rPr lang="en-US" dirty="0" smtClean="0"/>
              <a:t>s current version is Version 4 (IPv4). It is specified in RFC 891.</a:t>
            </a:r>
          </a:p>
        </p:txBody>
      </p:sp>
      <p:graphicFrame>
        <p:nvGraphicFramePr>
          <p:cNvPr id="1027" name="Object 3"/>
          <p:cNvGraphicFramePr>
            <a:graphicFrameLocks noChangeAspect="1"/>
          </p:cNvGraphicFramePr>
          <p:nvPr/>
        </p:nvGraphicFramePr>
        <p:xfrm>
          <a:off x="1752600" y="2209800"/>
          <a:ext cx="5791200" cy="3257550"/>
        </p:xfrm>
        <a:graphic>
          <a:graphicData uri="http://schemas.openxmlformats.org/presentationml/2006/ole">
            <p:oleObj spid="_x0000_s1026" name="Visio" r:id="rId3" imgW="7216445" imgH="4034942" progId="">
              <p:embed/>
            </p:oleObj>
          </a:graphicData>
        </a:graphic>
      </p:graphicFrame>
      <p:sp>
        <p:nvSpPr>
          <p:cNvPr id="21508" name="Rectangle 4"/>
          <p:cNvSpPr>
            <a:spLocks noGrp="1" noChangeArrowheads="1"/>
          </p:cNvSpPr>
          <p:nvPr>
            <p:ph type="title"/>
          </p:nvPr>
        </p:nvSpPr>
        <p:spPr/>
        <p:txBody>
          <a:bodyPr/>
          <a:lstStyle/>
          <a:p>
            <a:pPr>
              <a:defRPr/>
            </a:pPr>
            <a:r>
              <a:rPr lang="en-US" dirty="0" smtClean="0">
                <a:ea typeface="+mj-ea"/>
                <a:cs typeface="+mj-cs"/>
              </a:rPr>
              <a:t>Orientation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a:extLst>
            <a:ext uri="{FAA26D3D-D897-4be2-8F04-BA451C77F1D7}">
              <ma14:placeholderFlag xmlns:ma14="http://schemas.microsoft.com/office/mac/drawingml/2011/main" xmlns="" val="1"/>
            </a:ext>
            <a:ext uri="{909E8E84-426E-40dd-AFC4-6F175D3DCCD1}"/>
            <a:ext uri="{91240B29-F687-4f45-9708-019B960494DF}"/>
            <a:ext uri="{AF507438-7753-43e0-B8FC-AC1667EBCBE1}"/>
          </a:extLst>
        </p:spPr>
        <p:txBody>
          <a:bodyPr/>
          <a:lstStyle/>
          <a:p>
            <a:fld id="{59D3606D-6E61-4517-8ED1-F27870C29DE4}" type="slidenum">
              <a:rPr lang="en-US"/>
              <a:pPr/>
              <a:t>8</a:t>
            </a:fld>
            <a:endParaRPr lang="en-US"/>
          </a:p>
        </p:txBody>
      </p:sp>
      <p:sp>
        <p:nvSpPr>
          <p:cNvPr id="22530" name="Rectangle 2"/>
          <p:cNvSpPr>
            <a:spLocks noGrp="1" noChangeArrowheads="1"/>
          </p:cNvSpPr>
          <p:nvPr>
            <p:ph type="title"/>
          </p:nvPr>
        </p:nvSpPr>
        <p:spPr/>
        <p:txBody>
          <a:bodyPr/>
          <a:lstStyle/>
          <a:p>
            <a:pPr>
              <a:defRPr/>
            </a:pPr>
            <a:r>
              <a:rPr lang="en-US" smtClean="0">
                <a:ea typeface="+mj-ea"/>
                <a:cs typeface="+mj-cs"/>
              </a:rPr>
              <a:t>IP: The waist of the hourglass </a:t>
            </a:r>
          </a:p>
        </p:txBody>
      </p:sp>
      <p:sp>
        <p:nvSpPr>
          <p:cNvPr id="22531" name="Rectangle 3"/>
          <p:cNvSpPr>
            <a:spLocks noGrp="1" noChangeArrowheads="1"/>
          </p:cNvSpPr>
          <p:nvPr>
            <p:ph type="body" idx="1"/>
          </p:nvPr>
        </p:nvSpPr>
        <p:spPr>
          <a:xfrm>
            <a:off x="152400" y="1371600"/>
            <a:ext cx="4724400" cy="4876800"/>
          </a:xfrm>
        </p:spPr>
        <p:txBody>
          <a:bodyPr>
            <a:normAutofit fontScale="92500" lnSpcReduction="20000"/>
          </a:bodyPr>
          <a:lstStyle/>
          <a:p>
            <a:pPr>
              <a:tabLst>
                <a:tab pos="2063750" algn="l"/>
                <a:tab pos="3651250" algn="l"/>
                <a:tab pos="5661025" algn="l"/>
              </a:tabLst>
            </a:pPr>
            <a:r>
              <a:rPr lang="en-US" b="1" smtClean="0">
                <a:solidFill>
                  <a:srgbClr val="0000FF"/>
                </a:solidFill>
              </a:rPr>
              <a:t>IP is the waist of the hourglass of the Internet protocol architecture</a:t>
            </a:r>
          </a:p>
          <a:p>
            <a:pPr>
              <a:tabLst>
                <a:tab pos="2063750" algn="l"/>
                <a:tab pos="3651250" algn="l"/>
                <a:tab pos="5661025" algn="l"/>
              </a:tabLst>
            </a:pPr>
            <a:endParaRPr lang="en-US" b="1" smtClean="0">
              <a:solidFill>
                <a:srgbClr val="0000FF"/>
              </a:solidFill>
            </a:endParaRPr>
          </a:p>
          <a:p>
            <a:pPr>
              <a:tabLst>
                <a:tab pos="2063750" algn="l"/>
                <a:tab pos="3651250" algn="l"/>
                <a:tab pos="5661025" algn="l"/>
              </a:tabLst>
            </a:pPr>
            <a:r>
              <a:rPr lang="en-US" smtClean="0">
                <a:solidFill>
                  <a:srgbClr val="0000FF"/>
                </a:solidFill>
              </a:rPr>
              <a:t>Multiple higher-layer protocols</a:t>
            </a:r>
          </a:p>
          <a:p>
            <a:pPr>
              <a:tabLst>
                <a:tab pos="2063750" algn="l"/>
                <a:tab pos="3651250" algn="l"/>
                <a:tab pos="5661025" algn="l"/>
              </a:tabLst>
            </a:pPr>
            <a:r>
              <a:rPr lang="en-US" smtClean="0">
                <a:solidFill>
                  <a:srgbClr val="0000FF"/>
                </a:solidFill>
              </a:rPr>
              <a:t>Multiple lower-layer protocols</a:t>
            </a:r>
          </a:p>
          <a:p>
            <a:pPr>
              <a:tabLst>
                <a:tab pos="2063750" algn="l"/>
                <a:tab pos="3651250" algn="l"/>
                <a:tab pos="5661025" algn="l"/>
              </a:tabLst>
            </a:pPr>
            <a:endParaRPr lang="en-US" smtClean="0">
              <a:solidFill>
                <a:srgbClr val="0000FF"/>
              </a:solidFill>
            </a:endParaRPr>
          </a:p>
          <a:p>
            <a:pPr>
              <a:tabLst>
                <a:tab pos="2063750" algn="l"/>
                <a:tab pos="3651250" algn="l"/>
                <a:tab pos="5661025" algn="l"/>
              </a:tabLst>
            </a:pPr>
            <a:r>
              <a:rPr lang="en-US" smtClean="0">
                <a:solidFill>
                  <a:srgbClr val="0000FF"/>
                </a:solidFill>
              </a:rPr>
              <a:t>Only one protocol at the network layer.</a:t>
            </a:r>
          </a:p>
        </p:txBody>
      </p:sp>
      <p:sp>
        <p:nvSpPr>
          <p:cNvPr id="22534" name="Rectangle 6"/>
          <p:cNvSpPr>
            <a:spLocks noChangeArrowheads="1"/>
          </p:cNvSpPr>
          <p:nvPr/>
        </p:nvSpPr>
        <p:spPr bwMode="auto">
          <a:xfrm>
            <a:off x="0" y="1962150"/>
            <a:ext cx="9144000" cy="0"/>
          </a:xfrm>
          <a:prstGeom prst="rect">
            <a:avLst/>
          </a:prstGeom>
          <a:noFill/>
          <a:ln>
            <a:noFill/>
          </a:ln>
          <a:effectLst/>
          <a:extLst>
            <a:ext uri="{909E8E84-426E-40dd-AFC4-6F175D3DCCD1}"/>
            <a:ext uri="{91240B29-F687-4f45-9708-019B960494DF}"/>
            <a:ext uri="{AF507438-7753-43e0-B8FC-AC1667EBCBE1}"/>
          </a:extLst>
        </p:spPr>
        <p:txBody>
          <a:bodyPr wrap="none" anchor="ctr">
            <a:spAutoFit/>
          </a:bodyPr>
          <a:lstStyle/>
          <a:p>
            <a:endParaRPr lang="en-US"/>
          </a:p>
        </p:txBody>
      </p:sp>
      <p:graphicFrame>
        <p:nvGraphicFramePr>
          <p:cNvPr id="2053" name="Object 5"/>
          <p:cNvGraphicFramePr>
            <a:graphicFrameLocks noChangeAspect="1"/>
          </p:cNvGraphicFramePr>
          <p:nvPr/>
        </p:nvGraphicFramePr>
        <p:xfrm>
          <a:off x="4576763" y="1447800"/>
          <a:ext cx="3957637" cy="4743450"/>
        </p:xfrm>
        <a:graphic>
          <a:graphicData uri="http://schemas.openxmlformats.org/presentationml/2006/ole">
            <p:oleObj spid="_x0000_s2050" name="Picture" r:id="rId3" imgW="3066288" imgH="3666744" progId="Word.Picture.8">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extLst>
            <a:ext uri="{FAA26D3D-D897-4be2-8F04-BA451C77F1D7}">
              <ma14:placeholderFlag xmlns:ma14="http://schemas.microsoft.com/office/mac/drawingml/2011/main" xmlns="" val="1"/>
            </a:ext>
            <a:ext uri="{909E8E84-426E-40dd-AFC4-6F175D3DCCD1}"/>
            <a:ext uri="{91240B29-F687-4f45-9708-019B960494DF}"/>
            <a:ext uri="{AF507438-7753-43e0-B8FC-AC1667EBCBE1}"/>
          </a:extLst>
        </p:spPr>
        <p:txBody>
          <a:bodyPr/>
          <a:lstStyle/>
          <a:p>
            <a:fld id="{9D3EB7BF-9BBC-4270-BACA-3D9237CF5E11}" type="slidenum">
              <a:rPr lang="en-US"/>
              <a:pPr/>
              <a:t>9</a:t>
            </a:fld>
            <a:endParaRPr lang="en-US"/>
          </a:p>
        </p:txBody>
      </p:sp>
      <p:sp>
        <p:nvSpPr>
          <p:cNvPr id="175106" name="Rectangle 2"/>
          <p:cNvSpPr>
            <a:spLocks noGrp="1" noChangeArrowheads="1"/>
          </p:cNvSpPr>
          <p:nvPr>
            <p:ph type="title"/>
          </p:nvPr>
        </p:nvSpPr>
        <p:spPr/>
        <p:txBody>
          <a:bodyPr/>
          <a:lstStyle/>
          <a:p>
            <a:pPr>
              <a:defRPr/>
            </a:pPr>
            <a:r>
              <a:rPr lang="en-US" smtClean="0">
                <a:ea typeface="+mj-ea"/>
                <a:cs typeface="+mj-cs"/>
              </a:rPr>
              <a:t>Application protocol </a:t>
            </a:r>
          </a:p>
        </p:txBody>
      </p:sp>
      <p:sp>
        <p:nvSpPr>
          <p:cNvPr id="175107" name="Rectangle 3"/>
          <p:cNvSpPr>
            <a:spLocks noGrp="1" noChangeArrowheads="1"/>
          </p:cNvSpPr>
          <p:nvPr>
            <p:ph type="body" idx="1"/>
          </p:nvPr>
        </p:nvSpPr>
        <p:spPr/>
        <p:txBody>
          <a:bodyPr/>
          <a:lstStyle/>
          <a:p>
            <a:pPr>
              <a:tabLst>
                <a:tab pos="2063750" algn="l"/>
                <a:tab pos="3651250" algn="l"/>
                <a:tab pos="5661025" algn="l"/>
              </a:tabLst>
              <a:defRPr/>
            </a:pPr>
            <a:r>
              <a:rPr lang="en-US" smtClean="0">
                <a:solidFill>
                  <a:srgbClr val="0000FF"/>
                </a:solidFill>
                <a:ea typeface="+mn-ea"/>
                <a:cs typeface="+mn-cs"/>
              </a:rPr>
              <a:t>IP is the highest layer protocol which is implemented at both routers and hosts </a:t>
            </a:r>
          </a:p>
        </p:txBody>
      </p:sp>
      <p:graphicFrame>
        <p:nvGraphicFramePr>
          <p:cNvPr id="3076" name="Object 4"/>
          <p:cNvGraphicFramePr>
            <a:graphicFrameLocks noChangeAspect="1"/>
          </p:cNvGraphicFramePr>
          <p:nvPr/>
        </p:nvGraphicFramePr>
        <p:xfrm>
          <a:off x="157163" y="2362200"/>
          <a:ext cx="8859837" cy="3305175"/>
        </p:xfrm>
        <a:graphic>
          <a:graphicData uri="http://schemas.openxmlformats.org/presentationml/2006/ole">
            <p:oleObj spid="_x0000_s3074" name="Visio" r:id="rId3" imgW="7506614" imgH="2800502" progId="">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913</Words>
  <Application>Microsoft Office PowerPoint</Application>
  <PresentationFormat>On-screen Show (4:3)</PresentationFormat>
  <Paragraphs>103</Paragraphs>
  <Slides>14</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14</vt:i4>
      </vt:variant>
    </vt:vector>
  </HeadingPairs>
  <TitlesOfParts>
    <vt:vector size="17" baseType="lpstr">
      <vt:lpstr>Office Theme</vt:lpstr>
      <vt:lpstr>Visio</vt:lpstr>
      <vt:lpstr>Picture</vt:lpstr>
      <vt:lpstr>Network Forensics</vt:lpstr>
      <vt:lpstr>Methodology</vt:lpstr>
      <vt:lpstr>Collecting Information </vt:lpstr>
      <vt:lpstr>Strategizing </vt:lpstr>
      <vt:lpstr>Collect.</vt:lpstr>
      <vt:lpstr>Analyze</vt:lpstr>
      <vt:lpstr>Orientation</vt:lpstr>
      <vt:lpstr>IP: The waist of the hourglass </vt:lpstr>
      <vt:lpstr>Application protocol </vt:lpstr>
      <vt:lpstr>IP Datagram Format</vt:lpstr>
      <vt:lpstr>Slide 11</vt:lpstr>
      <vt:lpstr>Protocol Parsing </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Forensics</dc:title>
  <dc:creator>DELL</dc:creator>
  <cp:lastModifiedBy>DELL</cp:lastModifiedBy>
  <cp:revision>3</cp:revision>
  <dcterms:created xsi:type="dcterms:W3CDTF">2019-09-23T10:32:42Z</dcterms:created>
  <dcterms:modified xsi:type="dcterms:W3CDTF">2019-09-23T11:35:27Z</dcterms:modified>
</cp:coreProperties>
</file>