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261C3-4DC1-46E8-937B-86ACE3BAA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0E120C-57A4-4E64-8994-48F31EECF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8BBCBE-B3E1-4FDD-9C77-7A9C2776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CB855F-93B3-4DD0-BEEC-729FB350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6D03D9-4E84-4C5A-AC63-9D1798CD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956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003E4-C766-4D33-8359-9C633CD3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04A3D9-43BC-413F-A5CB-D3AC92D5B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90C88E-DED5-49D8-8CDA-FCDCCE0B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7ED748-37CF-4697-900A-DA581A3C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76FBF2-F7B4-41C1-B8E5-221C225E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102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D155ED-5244-448B-9597-D09E952F1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73131F-5179-4CFC-9DB4-3F8602DEE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BC08B6-247F-4EDC-B73B-BEBAC263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8A2DCB-0DD5-4AB0-A8C7-176B21A4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EE885A-CC39-40CE-A1D1-48E07F8D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34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EE72D-FBF2-4F70-AA25-725A01FB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1E20F-D6CF-424C-AEC2-309A7B38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292CD5-F0F2-454C-BE0E-34135415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90F08F-B83F-4C71-B338-945E9AFB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FF781E-B586-41C1-BA81-5DE5852B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921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C1A35-8B24-4726-9D4F-4ED992E1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EF4684-75E9-436B-B8E9-4BA88928D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243478-C1B5-4DEF-A584-561977B7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05989F-D462-4430-8EE7-73894F4F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FFC681-E120-4DA1-AC4A-E65FE1E0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D60CB-F655-4D8B-9D5F-BC007BFE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89E835-0D97-459D-8978-97DC1312E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B0D2D1-13B7-47C0-8D82-7A597CE7B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A54AC1-D18A-450C-A1A3-DCF7809B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A64594-D5D4-43C1-B79F-5ED16E85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339634-B3EA-4763-AA64-28803D11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455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9195E-0BDF-44A0-B7FB-8D53C6D9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44B54C-C8F4-4033-85C0-5E729AD75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5DFD26-D921-482E-8610-5AD26D91D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EBEFAD-0086-40DA-BC0E-EDA07AFCD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1F1B93-D130-4730-857B-7B4C6D2E0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571B78-4546-44AF-B9B0-CD87548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DE110D-8147-4E65-968F-9BE4A807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E1E2A4-0628-4095-8E22-027C4EE8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96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7A7BF-B7F6-4087-9A8A-CCB83DB8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606AED-02C3-4B42-AAF9-749A45AD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50D59C-2352-4EDD-B672-38E97BAC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0D0132-AA81-4E75-BA68-9A42315A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832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2DACC3-B55A-491F-886E-8D9A0F5B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5D8676-ADB2-437A-BEAD-FAEE604E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3BB044-77AF-4C30-BE58-E6BD8BCB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577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B4F67-4280-4B49-AAEA-97D6CB39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3D8EA-1D0F-4E3A-828A-090352588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D4D193-35A4-479F-92C6-15550B2AF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D861DA-9D8E-48B1-9217-72EADCDB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1235AA-4CBD-4937-8C87-54D47412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785DB0-283E-473E-804A-47AB16A5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908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2A729-09A7-4BF6-A18F-874D8198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6DF2AE-935E-44FB-B8E2-634B36B2E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FDB7FD-16F6-4684-9DF3-1CFFA7AD8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CB1282-E630-454D-A2B7-0AA35943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B7CEEC-1C5B-4BFA-8EE7-5D10A2CC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792FC9-D94B-49B8-BA5B-FE729226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9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BB974F-74D3-4E27-A6E9-88D536A8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89696D-E1B2-45FD-9625-199EEA5F5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C96EEE-07ED-415F-A9E9-5BDAC93FC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7802B7-E8E0-497B-A316-EF0916370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0D195-08AE-4243-B1A7-DB8F2EC5F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033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485BBD-08B8-4AAF-807C-2CAE5DCE8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s-MX" sz="8000" dirty="0"/>
              <a:t>Preprocesamiento.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E36E9C-DDEA-442A-84E7-B99D736E3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endParaRPr lang="es-MX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48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1"/>
            <a:ext cx="1154272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D5DBA-0803-41B8-81EA-B09CAF1F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50" y="521208"/>
            <a:ext cx="10754437" cy="1627632"/>
          </a:xfrm>
        </p:spPr>
        <p:txBody>
          <a:bodyPr>
            <a:normAutofit/>
          </a:bodyPr>
          <a:lstStyle/>
          <a:p>
            <a:r>
              <a:rPr lang="es-MX" sz="4800" dirty="0">
                <a:solidFill>
                  <a:srgbClr val="FFFFFF"/>
                </a:solidFill>
              </a:rPr>
              <a:t>Estandarización / Normalización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2447552"/>
            <a:ext cx="11542722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52FF4-01A4-40DE-9D34-1972882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51" y="2776737"/>
            <a:ext cx="10754436" cy="3429234"/>
          </a:xfrm>
        </p:spPr>
        <p:txBody>
          <a:bodyPr anchor="ctr">
            <a:normAutofit/>
          </a:bodyPr>
          <a:lstStyle/>
          <a:p>
            <a:r>
              <a:rPr lang="es-ES" sz="3000" dirty="0">
                <a:solidFill>
                  <a:srgbClr val="FFFFFF"/>
                </a:solidFill>
              </a:rPr>
              <a:t>Cuando queremos que todas la variables tengan la misma magnitud y rango, para que los cambios sean comparables y acercarnos a las suposiciones de los modelos de aprendizaje.</a:t>
            </a:r>
          </a:p>
        </p:txBody>
      </p:sp>
    </p:spTree>
    <p:extLst>
      <p:ext uri="{BB962C8B-B14F-4D97-AF65-F5344CB8AC3E}">
        <p14:creationId xmlns:p14="http://schemas.microsoft.com/office/powerpoint/2010/main" val="386284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D5DBA-0803-41B8-81EA-B09CAF1F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s-MX" sz="3200" dirty="0">
                <a:solidFill>
                  <a:srgbClr val="FFFFFF"/>
                </a:solidFill>
              </a:rPr>
              <a:t>Normalización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52FF4-01A4-40DE-9D34-1972882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715360"/>
            <a:ext cx="2886482" cy="1387586"/>
          </a:xfrm>
        </p:spPr>
        <p:txBody>
          <a:bodyPr anchor="ctr">
            <a:normAutofit/>
          </a:bodyPr>
          <a:lstStyle/>
          <a:p>
            <a:endParaRPr lang="es-MX" sz="260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9CC40C0-92ED-40B7-834C-5AC4DBA18986}"/>
              </a:ext>
            </a:extLst>
          </p:cNvPr>
          <p:cNvSpPr txBox="1">
            <a:spLocks/>
          </p:cNvSpPr>
          <p:nvPr/>
        </p:nvSpPr>
        <p:spPr>
          <a:xfrm>
            <a:off x="4191608" y="448055"/>
            <a:ext cx="7296097" cy="222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600" dirty="0"/>
              <a:t>Nos gustaría tener todas las variables en un rango de 0 a 1, para que sus dispersiones sean comparables.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B2867019-6A73-483A-ABFC-A271BE6F55F4}"/>
              </a:ext>
            </a:extLst>
          </p:cNvPr>
          <p:cNvSpPr txBox="1">
            <a:spLocks/>
          </p:cNvSpPr>
          <p:nvPr/>
        </p:nvSpPr>
        <p:spPr>
          <a:xfrm>
            <a:off x="4191608" y="2699838"/>
            <a:ext cx="7037591" cy="305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200" dirty="0"/>
          </a:p>
          <a:p>
            <a:pPr marL="0" indent="0">
              <a:buNone/>
            </a:pPr>
            <a:endParaRPr lang="es-MX" sz="2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CD6676-CB6E-4EB6-A013-E51354188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905" y="3790992"/>
            <a:ext cx="44100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0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D5DBA-0803-41B8-81EA-B09CAF1F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s-MX" sz="3200" dirty="0">
                <a:solidFill>
                  <a:srgbClr val="FFFFFF"/>
                </a:solidFill>
              </a:rPr>
              <a:t>Estandarización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52FF4-01A4-40DE-9D34-1972882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715360"/>
            <a:ext cx="2886482" cy="1387586"/>
          </a:xfrm>
        </p:spPr>
        <p:txBody>
          <a:bodyPr anchor="ctr">
            <a:normAutofit/>
          </a:bodyPr>
          <a:lstStyle/>
          <a:p>
            <a:endParaRPr lang="es-MX" sz="260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9CC40C0-92ED-40B7-834C-5AC4DBA18986}"/>
              </a:ext>
            </a:extLst>
          </p:cNvPr>
          <p:cNvSpPr txBox="1">
            <a:spLocks/>
          </p:cNvSpPr>
          <p:nvPr/>
        </p:nvSpPr>
        <p:spPr>
          <a:xfrm>
            <a:off x="4240791" y="1106062"/>
            <a:ext cx="7296097" cy="222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600" dirty="0"/>
              <a:t>En este caso, se busca ajustar los datos a una distribución con media 0 y desviación estándar 1.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B2867019-6A73-483A-ABFC-A271BE6F55F4}"/>
              </a:ext>
            </a:extLst>
          </p:cNvPr>
          <p:cNvSpPr txBox="1">
            <a:spLocks/>
          </p:cNvSpPr>
          <p:nvPr/>
        </p:nvSpPr>
        <p:spPr>
          <a:xfrm>
            <a:off x="4191608" y="2699838"/>
            <a:ext cx="7037591" cy="305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200" dirty="0"/>
          </a:p>
          <a:p>
            <a:pPr marL="0" indent="0">
              <a:buNone/>
            </a:pPr>
            <a:endParaRPr lang="es-MX" sz="2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05EABF-182E-4DC7-A2A8-9950D129F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901" y="3768688"/>
            <a:ext cx="35528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8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1"/>
            <a:ext cx="1154272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D5DBA-0803-41B8-81EA-B09CAF1F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50" y="521208"/>
            <a:ext cx="10754437" cy="1627632"/>
          </a:xfrm>
        </p:spPr>
        <p:txBody>
          <a:bodyPr>
            <a:normAutofit/>
          </a:bodyPr>
          <a:lstStyle/>
          <a:p>
            <a:r>
              <a:rPr lang="es-MX" sz="4800" dirty="0">
                <a:solidFill>
                  <a:srgbClr val="FFFFFF"/>
                </a:solidFill>
              </a:rPr>
              <a:t>Estandarización de datos.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2447552"/>
            <a:ext cx="11542722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52FF4-01A4-40DE-9D34-1972882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51" y="2776737"/>
            <a:ext cx="10754436" cy="3429234"/>
          </a:xfrm>
        </p:spPr>
        <p:txBody>
          <a:bodyPr anchor="ctr">
            <a:normAutofit/>
          </a:bodyPr>
          <a:lstStyle/>
          <a:p>
            <a:r>
              <a:rPr lang="es-MX" sz="3000" dirty="0">
                <a:solidFill>
                  <a:srgbClr val="FFFFFF"/>
                </a:solidFill>
              </a:rPr>
              <a:t>Recordando las suposiciones de la regresión…</a:t>
            </a:r>
          </a:p>
          <a:p>
            <a:r>
              <a:rPr lang="es-MX" sz="3000" dirty="0">
                <a:solidFill>
                  <a:srgbClr val="FFFFFF"/>
                </a:solidFill>
              </a:rPr>
              <a:t>En los problemas reales, los datos pueden encontrarse muy dispersos, en rangos distintos, con ruido, y los algoritmos de aprendizaje se construyen con suposiciones matemáticas.</a:t>
            </a:r>
          </a:p>
        </p:txBody>
      </p:sp>
    </p:spTree>
    <p:extLst>
      <p:ext uri="{BB962C8B-B14F-4D97-AF65-F5344CB8AC3E}">
        <p14:creationId xmlns:p14="http://schemas.microsoft.com/office/powerpoint/2010/main" val="153418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1"/>
            <a:ext cx="1154272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D5DBA-0803-41B8-81EA-B09CAF1F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50" y="521208"/>
            <a:ext cx="10754437" cy="1627632"/>
          </a:xfrm>
        </p:spPr>
        <p:txBody>
          <a:bodyPr>
            <a:normAutofit/>
          </a:bodyPr>
          <a:lstStyle/>
          <a:p>
            <a:r>
              <a:rPr lang="es-MX" sz="4800" dirty="0">
                <a:solidFill>
                  <a:srgbClr val="FFFFFF"/>
                </a:solidFill>
              </a:rPr>
              <a:t>Proceso.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2447552"/>
            <a:ext cx="11542722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52FF4-01A4-40DE-9D34-1972882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51" y="2776737"/>
            <a:ext cx="10754436" cy="3429234"/>
          </a:xfrm>
        </p:spPr>
        <p:txBody>
          <a:bodyPr anchor="ctr">
            <a:normAutofit/>
          </a:bodyPr>
          <a:lstStyle/>
          <a:p>
            <a:r>
              <a:rPr lang="es-MX" sz="3000" dirty="0">
                <a:solidFill>
                  <a:srgbClr val="FFFFFF"/>
                </a:solidFill>
              </a:rPr>
              <a:t>En general, lo más común para el preprocesamiento es:</a:t>
            </a:r>
          </a:p>
          <a:p>
            <a:pPr lvl="1"/>
            <a:r>
              <a:rPr lang="es-MX" sz="2600" dirty="0">
                <a:solidFill>
                  <a:srgbClr val="FFFFFF"/>
                </a:solidFill>
              </a:rPr>
              <a:t>Limpieza de datos (Remover datos atípicos, manejo de datos vacíos…)</a:t>
            </a:r>
          </a:p>
          <a:p>
            <a:pPr lvl="1"/>
            <a:r>
              <a:rPr lang="es-MX" sz="2600" dirty="0">
                <a:solidFill>
                  <a:srgbClr val="FFFFFF"/>
                </a:solidFill>
              </a:rPr>
              <a:t>Transformación de datos (</a:t>
            </a:r>
            <a:r>
              <a:rPr lang="es-MX" sz="2600" dirty="0" err="1">
                <a:solidFill>
                  <a:srgbClr val="FFFFFF"/>
                </a:solidFill>
              </a:rPr>
              <a:t>Encoding</a:t>
            </a:r>
            <a:r>
              <a:rPr lang="es-MX" sz="2600" dirty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s-MX" sz="2600" dirty="0">
                <a:solidFill>
                  <a:srgbClr val="FFFFFF"/>
                </a:solidFill>
              </a:rPr>
              <a:t>Escalamiento / Estandarización de datos.</a:t>
            </a:r>
          </a:p>
          <a:p>
            <a:pPr lvl="1"/>
            <a:r>
              <a:rPr lang="es-MX" sz="2600" dirty="0">
                <a:solidFill>
                  <a:srgbClr val="FFFFFF"/>
                </a:solidFill>
              </a:rPr>
              <a:t>Reducción de dimensiones.</a:t>
            </a:r>
          </a:p>
        </p:txBody>
      </p:sp>
    </p:spTree>
    <p:extLst>
      <p:ext uri="{BB962C8B-B14F-4D97-AF65-F5344CB8AC3E}">
        <p14:creationId xmlns:p14="http://schemas.microsoft.com/office/powerpoint/2010/main" val="322901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D5DBA-0803-41B8-81EA-B09CAF1F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s-MX" sz="3800" dirty="0">
                <a:solidFill>
                  <a:srgbClr val="FFFFFF"/>
                </a:solidFill>
              </a:rPr>
              <a:t>Limpieza (</a:t>
            </a:r>
            <a:r>
              <a:rPr lang="es-MX" sz="3800" dirty="0" err="1">
                <a:solidFill>
                  <a:srgbClr val="FFFFFF"/>
                </a:solidFill>
              </a:rPr>
              <a:t>outliers</a:t>
            </a:r>
            <a:r>
              <a:rPr lang="es-MX" sz="38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52FF4-01A4-40DE-9D34-1972882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715360"/>
            <a:ext cx="2886482" cy="1387586"/>
          </a:xfrm>
        </p:spPr>
        <p:txBody>
          <a:bodyPr anchor="ctr">
            <a:normAutofit/>
          </a:bodyPr>
          <a:lstStyle/>
          <a:p>
            <a:endParaRPr lang="es-MX" sz="260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9CC40C0-92ED-40B7-834C-5AC4DBA18986}"/>
              </a:ext>
            </a:extLst>
          </p:cNvPr>
          <p:cNvSpPr txBox="1">
            <a:spLocks/>
          </p:cNvSpPr>
          <p:nvPr/>
        </p:nvSpPr>
        <p:spPr>
          <a:xfrm>
            <a:off x="4191610" y="685399"/>
            <a:ext cx="7037591" cy="305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600" dirty="0"/>
              <a:t>Datos atípicos.</a:t>
            </a:r>
          </a:p>
          <a:p>
            <a:pPr lvl="1"/>
            <a:r>
              <a:rPr lang="es-MX" sz="2200" dirty="0"/>
              <a:t>Según la regla empírica, el 99.7% de los datos de una muestra normal se encuentran entre 3 desviaciones standard sobre la media y 3 desviaciones standard bajo la media. </a:t>
            </a:r>
          </a:p>
          <a:p>
            <a:pPr lvl="1"/>
            <a:r>
              <a:rPr lang="es-MX" sz="2200" dirty="0"/>
              <a:t>Se remueven estos datos que pueden generar un error en el ajuste. (El porcentaje que se recomienda con muchos datos &gt; 1000 es 1% en los límites superiores e inferiores.)</a:t>
            </a:r>
          </a:p>
          <a:p>
            <a:pPr lvl="1"/>
            <a:r>
              <a:rPr lang="es-MX" sz="2200" dirty="0"/>
              <a:t>Deben de nacer a partir de errores en captura, carga, etc... No en datos que son raros pero parte del comportamiento de la población.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844D1C-DDC7-4A16-AC18-08F2DCA4B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45178"/>
            <a:ext cx="4007885" cy="26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5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D5DBA-0803-41B8-81EA-B09CAF1F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s-MX" sz="3800" dirty="0">
                <a:solidFill>
                  <a:srgbClr val="FFFFFF"/>
                </a:solidFill>
              </a:rPr>
              <a:t>Limpieza (Manejo de vacíos)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52FF4-01A4-40DE-9D34-1972882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715360"/>
            <a:ext cx="2886482" cy="1387586"/>
          </a:xfrm>
        </p:spPr>
        <p:txBody>
          <a:bodyPr anchor="ctr">
            <a:normAutofit/>
          </a:bodyPr>
          <a:lstStyle/>
          <a:p>
            <a:endParaRPr lang="es-MX" sz="260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9CC40C0-92ED-40B7-834C-5AC4DBA18986}"/>
              </a:ext>
            </a:extLst>
          </p:cNvPr>
          <p:cNvSpPr txBox="1">
            <a:spLocks/>
          </p:cNvSpPr>
          <p:nvPr/>
        </p:nvSpPr>
        <p:spPr>
          <a:xfrm>
            <a:off x="4191608" y="967077"/>
            <a:ext cx="7037591" cy="4166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600" dirty="0"/>
              <a:t>Si las observaciones tienen datos vacíos, podemos tomar 2 vías:</a:t>
            </a:r>
          </a:p>
          <a:p>
            <a:pPr lvl="1"/>
            <a:r>
              <a:rPr lang="es-MX" sz="2200" dirty="0"/>
              <a:t>Si los datos son muy pocos, podemos remover la observación.</a:t>
            </a:r>
          </a:p>
          <a:p>
            <a:pPr lvl="1"/>
            <a:r>
              <a:rPr lang="es-MX" sz="2200" dirty="0"/>
              <a:t>Si los datos en las otras variables no vacías es muy importante, “imputamos”.</a:t>
            </a:r>
          </a:p>
          <a:p>
            <a:pPr lvl="1"/>
            <a:endParaRPr lang="es-MX" sz="2200" dirty="0"/>
          </a:p>
          <a:p>
            <a:r>
              <a:rPr lang="es-MX" sz="2600" dirty="0"/>
              <a:t>Cómo rellenamos los datos?</a:t>
            </a:r>
          </a:p>
          <a:p>
            <a:pPr lvl="1"/>
            <a:r>
              <a:rPr lang="es-MX" sz="2200" dirty="0"/>
              <a:t>Si la variable es numérica, podemos utilizar la media o la mediana.</a:t>
            </a:r>
          </a:p>
          <a:p>
            <a:pPr lvl="1"/>
            <a:r>
              <a:rPr lang="es-MX" sz="2200" dirty="0"/>
              <a:t>Si la variable es categórica, podemos utilizar la moda.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B2867019-6A73-483A-ABFC-A271BE6F55F4}"/>
              </a:ext>
            </a:extLst>
          </p:cNvPr>
          <p:cNvSpPr txBox="1">
            <a:spLocks/>
          </p:cNvSpPr>
          <p:nvPr/>
        </p:nvSpPr>
        <p:spPr>
          <a:xfrm>
            <a:off x="4191608" y="2699838"/>
            <a:ext cx="7037591" cy="305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200" dirty="0"/>
          </a:p>
          <a:p>
            <a:pPr marL="0" indent="0">
              <a:buNone/>
            </a:pP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298944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D5DBA-0803-41B8-81EA-B09CAF1F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s-MX" sz="3800" dirty="0">
                <a:solidFill>
                  <a:srgbClr val="FFFFFF"/>
                </a:solidFill>
              </a:rPr>
              <a:t>Limpieza (Manejo de vacíos)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52FF4-01A4-40DE-9D34-1972882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715360"/>
            <a:ext cx="2886482" cy="1387586"/>
          </a:xfrm>
        </p:spPr>
        <p:txBody>
          <a:bodyPr anchor="ctr">
            <a:normAutofit/>
          </a:bodyPr>
          <a:lstStyle/>
          <a:p>
            <a:endParaRPr lang="es-MX" sz="260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9CC40C0-92ED-40B7-834C-5AC4DBA18986}"/>
              </a:ext>
            </a:extLst>
          </p:cNvPr>
          <p:cNvSpPr txBox="1">
            <a:spLocks/>
          </p:cNvSpPr>
          <p:nvPr/>
        </p:nvSpPr>
        <p:spPr>
          <a:xfrm>
            <a:off x="4191608" y="967077"/>
            <a:ext cx="7037591" cy="4166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600" dirty="0"/>
              <a:t>Si las observaciones tienen datos vacíos, podemos tomar 2 vías:</a:t>
            </a:r>
          </a:p>
          <a:p>
            <a:pPr lvl="1"/>
            <a:r>
              <a:rPr lang="es-MX" sz="2200" dirty="0"/>
              <a:t>Si los datos son muy pocos, podemos remover la observación.</a:t>
            </a:r>
          </a:p>
          <a:p>
            <a:pPr lvl="1"/>
            <a:r>
              <a:rPr lang="es-MX" sz="2200" dirty="0"/>
              <a:t>Si los datos en las otras variables no vacías es muy importante, “imputamos”.</a:t>
            </a:r>
          </a:p>
          <a:p>
            <a:pPr lvl="1"/>
            <a:endParaRPr lang="es-MX" sz="2200" dirty="0"/>
          </a:p>
          <a:p>
            <a:r>
              <a:rPr lang="es-MX" sz="2600" dirty="0"/>
              <a:t>Cómo rellenamos los datos?</a:t>
            </a:r>
          </a:p>
          <a:p>
            <a:pPr lvl="1"/>
            <a:r>
              <a:rPr lang="es-MX" sz="2200" dirty="0"/>
              <a:t>Si la variable es numérica, podemos utilizar la media o la mediana.</a:t>
            </a:r>
          </a:p>
          <a:p>
            <a:pPr lvl="1"/>
            <a:r>
              <a:rPr lang="es-MX" sz="2200" dirty="0"/>
              <a:t>Si la variable es categórica, podemos utilizar la moda.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B2867019-6A73-483A-ABFC-A271BE6F55F4}"/>
              </a:ext>
            </a:extLst>
          </p:cNvPr>
          <p:cNvSpPr txBox="1">
            <a:spLocks/>
          </p:cNvSpPr>
          <p:nvPr/>
        </p:nvSpPr>
        <p:spPr>
          <a:xfrm>
            <a:off x="4191608" y="2699838"/>
            <a:ext cx="7037591" cy="305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200" dirty="0"/>
          </a:p>
          <a:p>
            <a:pPr marL="0" indent="0">
              <a:buNone/>
            </a:pP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35316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1"/>
            <a:ext cx="1154272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D5DBA-0803-41B8-81EA-B09CAF1F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50" y="521208"/>
            <a:ext cx="10754437" cy="1627632"/>
          </a:xfrm>
        </p:spPr>
        <p:txBody>
          <a:bodyPr>
            <a:normAutofit/>
          </a:bodyPr>
          <a:lstStyle/>
          <a:p>
            <a:r>
              <a:rPr lang="es-MX" sz="4800" dirty="0" err="1">
                <a:solidFill>
                  <a:srgbClr val="FFFFFF"/>
                </a:solidFill>
              </a:rPr>
              <a:t>Encoding</a:t>
            </a:r>
            <a:endParaRPr lang="es-MX" sz="4800" dirty="0">
              <a:solidFill>
                <a:srgbClr val="FFFFFF"/>
              </a:solidFill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2447552"/>
            <a:ext cx="11542722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52FF4-01A4-40DE-9D34-1972882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51" y="2776737"/>
            <a:ext cx="10754436" cy="3429234"/>
          </a:xfrm>
        </p:spPr>
        <p:txBody>
          <a:bodyPr anchor="ctr">
            <a:normAutofit/>
          </a:bodyPr>
          <a:lstStyle/>
          <a:p>
            <a:r>
              <a:rPr lang="es-ES" sz="3000" dirty="0">
                <a:solidFill>
                  <a:srgbClr val="FFFFFF"/>
                </a:solidFill>
              </a:rPr>
              <a:t>Cuando tenemos variables categóricas, tenemos dos opciones principales. </a:t>
            </a:r>
            <a:r>
              <a:rPr lang="es-ES" sz="3000" dirty="0" err="1">
                <a:solidFill>
                  <a:srgbClr val="FFFFFF"/>
                </a:solidFill>
              </a:rPr>
              <a:t>Label</a:t>
            </a:r>
            <a:r>
              <a:rPr lang="es-ES" sz="3000" dirty="0">
                <a:solidFill>
                  <a:srgbClr val="FFFFFF"/>
                </a:solidFill>
              </a:rPr>
              <a:t> </a:t>
            </a:r>
            <a:r>
              <a:rPr lang="es-ES" sz="3000" dirty="0" err="1">
                <a:solidFill>
                  <a:srgbClr val="FFFFFF"/>
                </a:solidFill>
              </a:rPr>
              <a:t>Encoding</a:t>
            </a:r>
            <a:r>
              <a:rPr lang="es-ES" sz="3000" dirty="0">
                <a:solidFill>
                  <a:srgbClr val="FFFFFF"/>
                </a:solidFill>
              </a:rPr>
              <a:t> y </a:t>
            </a:r>
            <a:r>
              <a:rPr lang="es-ES" sz="3000" dirty="0" err="1">
                <a:solidFill>
                  <a:srgbClr val="FFFFFF"/>
                </a:solidFill>
              </a:rPr>
              <a:t>One</a:t>
            </a:r>
            <a:r>
              <a:rPr lang="es-ES" sz="3000" dirty="0">
                <a:solidFill>
                  <a:srgbClr val="FFFFFF"/>
                </a:solidFill>
              </a:rPr>
              <a:t> Hot </a:t>
            </a:r>
            <a:r>
              <a:rPr lang="es-ES" sz="3000" dirty="0" err="1">
                <a:solidFill>
                  <a:srgbClr val="FFFFFF"/>
                </a:solidFill>
              </a:rPr>
              <a:t>Encoder</a:t>
            </a:r>
            <a:r>
              <a:rPr lang="es-ES" sz="30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30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D5DBA-0803-41B8-81EA-B09CAF1F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s-MX" sz="3800" dirty="0" err="1">
                <a:solidFill>
                  <a:srgbClr val="FFFFFF"/>
                </a:solidFill>
              </a:rPr>
              <a:t>Label</a:t>
            </a:r>
            <a:r>
              <a:rPr lang="es-MX" sz="3800" dirty="0">
                <a:solidFill>
                  <a:srgbClr val="FFFFFF"/>
                </a:solidFill>
              </a:rPr>
              <a:t> </a:t>
            </a:r>
            <a:r>
              <a:rPr lang="es-MX" sz="3800" dirty="0" err="1">
                <a:solidFill>
                  <a:srgbClr val="FFFFFF"/>
                </a:solidFill>
              </a:rPr>
              <a:t>encoding</a:t>
            </a:r>
            <a:endParaRPr lang="es-MX" sz="38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52FF4-01A4-40DE-9D34-1972882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715360"/>
            <a:ext cx="2886482" cy="1387586"/>
          </a:xfrm>
        </p:spPr>
        <p:txBody>
          <a:bodyPr anchor="ctr">
            <a:normAutofit/>
          </a:bodyPr>
          <a:lstStyle/>
          <a:p>
            <a:endParaRPr lang="es-MX" sz="260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9CC40C0-92ED-40B7-834C-5AC4DBA18986}"/>
              </a:ext>
            </a:extLst>
          </p:cNvPr>
          <p:cNvSpPr txBox="1">
            <a:spLocks/>
          </p:cNvSpPr>
          <p:nvPr/>
        </p:nvSpPr>
        <p:spPr>
          <a:xfrm>
            <a:off x="4191608" y="967077"/>
            <a:ext cx="7296097" cy="222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600" dirty="0"/>
              <a:t>Si tenemos una variable categórica donde la clase puede representar importancia o prioridad, podemos representarla por un número manteniendo un mismo atributo (variable).</a:t>
            </a:r>
          </a:p>
          <a:p>
            <a:r>
              <a:rPr lang="es-MX" sz="2200" dirty="0"/>
              <a:t>Ex. Supongamos que tenemos municipios y su densidad poblacional, y que la densidad poblacional es importante para nuestra variable objetivo.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B2867019-6A73-483A-ABFC-A271BE6F55F4}"/>
              </a:ext>
            </a:extLst>
          </p:cNvPr>
          <p:cNvSpPr txBox="1">
            <a:spLocks/>
          </p:cNvSpPr>
          <p:nvPr/>
        </p:nvSpPr>
        <p:spPr>
          <a:xfrm>
            <a:off x="4191608" y="2699838"/>
            <a:ext cx="7037591" cy="305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200" dirty="0"/>
          </a:p>
          <a:p>
            <a:pPr marL="0" indent="0">
              <a:buNone/>
            </a:pPr>
            <a:endParaRPr lang="es-MX" sz="2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146323-D415-4E9D-8B30-2D5A7267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49" y="3286760"/>
            <a:ext cx="2138851" cy="150738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2E73CD4-86A6-4718-85C2-48549A966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581" y="3286761"/>
            <a:ext cx="2138850" cy="15073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12A6D9-DF5D-4A9F-AF38-EB6608958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165" y="4928721"/>
            <a:ext cx="2426415" cy="1350035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ABCCE24-61DC-423C-85D1-C3F88744104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82300" y="4040451"/>
            <a:ext cx="1881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B9B7C0E-89BC-4580-9460-72AE296C7A4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7550373" y="4794141"/>
            <a:ext cx="2282633" cy="1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19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D5DBA-0803-41B8-81EA-B09CAF1F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s-MX" sz="3800" dirty="0" err="1">
                <a:solidFill>
                  <a:srgbClr val="FFFFFF"/>
                </a:solidFill>
              </a:rPr>
              <a:t>One</a:t>
            </a:r>
            <a:r>
              <a:rPr lang="es-MX" sz="3800" dirty="0">
                <a:solidFill>
                  <a:srgbClr val="FFFFFF"/>
                </a:solidFill>
              </a:rPr>
              <a:t> Hot </a:t>
            </a:r>
            <a:r>
              <a:rPr lang="es-MX" sz="3800" dirty="0" err="1">
                <a:solidFill>
                  <a:srgbClr val="FFFFFF"/>
                </a:solidFill>
              </a:rPr>
              <a:t>Encoding</a:t>
            </a:r>
            <a:endParaRPr lang="es-MX" sz="38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52FF4-01A4-40DE-9D34-1972882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715360"/>
            <a:ext cx="2886482" cy="1387586"/>
          </a:xfrm>
        </p:spPr>
        <p:txBody>
          <a:bodyPr anchor="ctr">
            <a:normAutofit/>
          </a:bodyPr>
          <a:lstStyle/>
          <a:p>
            <a:endParaRPr lang="es-MX" sz="260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9CC40C0-92ED-40B7-834C-5AC4DBA18986}"/>
              </a:ext>
            </a:extLst>
          </p:cNvPr>
          <p:cNvSpPr txBox="1">
            <a:spLocks/>
          </p:cNvSpPr>
          <p:nvPr/>
        </p:nvSpPr>
        <p:spPr>
          <a:xfrm>
            <a:off x="4191608" y="967077"/>
            <a:ext cx="7296097" cy="222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600" dirty="0"/>
              <a:t>Si tenemos una variable categórica donde la clase representa distinción mas no prioridad, podemos representarla lógicamente por un número de atributos igual al número de clases que se tienen.</a:t>
            </a:r>
          </a:p>
          <a:p>
            <a:r>
              <a:rPr lang="es-MX" sz="2200" dirty="0"/>
              <a:t>Ex. Supongamos que tenemos los colores de un pixel RGB.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B2867019-6A73-483A-ABFC-A271BE6F55F4}"/>
              </a:ext>
            </a:extLst>
          </p:cNvPr>
          <p:cNvSpPr txBox="1">
            <a:spLocks/>
          </p:cNvSpPr>
          <p:nvPr/>
        </p:nvSpPr>
        <p:spPr>
          <a:xfrm>
            <a:off x="4191608" y="2699838"/>
            <a:ext cx="7037591" cy="305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200" dirty="0"/>
          </a:p>
          <a:p>
            <a:pPr marL="0" indent="0">
              <a:buNone/>
            </a:pPr>
            <a:endParaRPr lang="es-MX" sz="2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2C1129-37C9-48EB-B878-CC0A99199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10" y="3483544"/>
            <a:ext cx="1518285" cy="246363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7B0FB74-3881-4FAC-9F52-1396D6483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144" y="3483544"/>
            <a:ext cx="4497561" cy="2463632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67D5A4F-69B2-4F54-9A9C-B02BCB122656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5728695" y="4715360"/>
            <a:ext cx="1261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874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529</Words>
  <Application>Microsoft Office PowerPoint</Application>
  <PresentationFormat>Panorámica</PresentationFormat>
  <Paragraphs>45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Preprocesamiento.</vt:lpstr>
      <vt:lpstr>Estandarización de datos.</vt:lpstr>
      <vt:lpstr>Proceso.</vt:lpstr>
      <vt:lpstr>Limpieza (outliers)</vt:lpstr>
      <vt:lpstr>Limpieza (Manejo de vacíos)</vt:lpstr>
      <vt:lpstr>Limpieza (Manejo de vacíos)</vt:lpstr>
      <vt:lpstr>Encoding</vt:lpstr>
      <vt:lpstr>Label encoding</vt:lpstr>
      <vt:lpstr>One Hot Encoding</vt:lpstr>
      <vt:lpstr>Estandarización / Normalización</vt:lpstr>
      <vt:lpstr>Normalización</vt:lpstr>
      <vt:lpstr>Estandarización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supervisados</dc:title>
  <dc:creator>Chema V. Sarmiento Chavez</dc:creator>
  <cp:lastModifiedBy>Chema V. Sarmiento Chavez</cp:lastModifiedBy>
  <cp:revision>19</cp:revision>
  <dcterms:created xsi:type="dcterms:W3CDTF">2020-05-10T06:53:04Z</dcterms:created>
  <dcterms:modified xsi:type="dcterms:W3CDTF">2020-05-12T16:30:37Z</dcterms:modified>
</cp:coreProperties>
</file>