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261C3-4DC1-46E8-937B-86ACE3BA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0E120C-57A4-4E64-8994-48F31EECF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8BBCBE-B3E1-4FDD-9C77-7A9C27766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B855F-93B3-4DD0-BEEC-729FB350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D03D9-4E84-4C5A-AC63-9D1798CD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956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B003E4-C766-4D33-8359-9C633CD3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04A3D9-43BC-413F-A5CB-D3AC92D5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90C88E-DED5-49D8-8CDA-FCDCCE0B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7ED748-37CF-4697-900A-DA581A3C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76FBF2-F7B4-41C1-B8E5-221C225E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1021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3D155ED-5244-448B-9597-D09E952F1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973131F-5179-4CFC-9DB4-3F8602DEE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C08B6-247F-4EDC-B73B-BEBAC263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8A2DCB-0DD5-4AB0-A8C7-176B21A4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EE885A-CC39-40CE-A1D1-48E07F8D8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334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EE72D-FBF2-4F70-AA25-725A01FB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31E20F-D6CF-424C-AEC2-309A7B385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92CD5-F0F2-454C-BE0E-34135415D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90F08F-B83F-4C71-B338-945E9AFBA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F781E-B586-41C1-BA81-5DE5852B3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921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0C1A35-8B24-4726-9D4F-4ED992E16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EF4684-75E9-436B-B8E9-4BA88928D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243478-C1B5-4DEF-A584-561977B7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05989F-D462-4430-8EE7-73894F4F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FFC681-E120-4DA1-AC4A-E65FE1E03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19825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D60CB-F655-4D8B-9D5F-BC007BFE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89E835-0D97-459D-8978-97DC1312E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B0D2D1-13B7-47C0-8D82-7A597CE7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A54AC1-D18A-450C-A1A3-DCF7809B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A64594-D5D4-43C1-B79F-5ED16E85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339634-B3EA-4763-AA64-28803D11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55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9195E-0BDF-44A0-B7FB-8D53C6D9B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44B54C-C8F4-4033-85C0-5E729AD75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5DFD26-D921-482E-8610-5AD26D91D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EBEFAD-0086-40DA-BC0E-EDA07AFC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1F1B93-D130-4730-857B-7B4C6D2E01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571B78-4546-44AF-B9B0-CD87548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DE110D-8147-4E65-968F-9BE4A8071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3E1E2A4-0628-4095-8E22-027C4EE8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096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A7A7BF-B7F6-4087-9A8A-CCB83DB8B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606AED-02C3-4B42-AAF9-749A45AD5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250D59C-2352-4EDD-B672-38E97BAC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D0132-AA81-4E75-BA68-9A42315A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832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F2DACC3-B55A-491F-886E-8D9A0F5BE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5D8676-ADB2-437A-BEAD-FAEE604E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3BB044-77AF-4C30-BE58-E6BD8BCB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775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B4F67-4280-4B49-AAEA-97D6CB398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33D8EA-1D0F-4E3A-828A-090352588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0D4D193-35A4-479F-92C6-15550B2AF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D861DA-9D8E-48B1-9217-72EADCDB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1235AA-4CBD-4937-8C87-54D47412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785DB0-283E-473E-804A-47AB16A5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9089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2A729-09A7-4BF6-A18F-874D81982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6DF2AE-935E-44FB-B8E2-634B36B2ED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FDB7FD-16F6-4684-9DF3-1CFFA7AD8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8CB1282-E630-454D-A2B7-0AA35943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4B7CEEC-1C5B-4BFA-8EE7-5D10A2CC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792FC9-D94B-49B8-BA5B-FE729226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9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BB974F-74D3-4E27-A6E9-88D536A8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89696D-E1B2-45FD-9625-199EEA5F5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96EEE-07ED-415F-A9E9-5BDAC93FCC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9D510-A84E-4AAD-90EE-6FC66BF56140}" type="datetimeFigureOut">
              <a:rPr lang="es-MX" smtClean="0"/>
              <a:t>10/05/2020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802B7-E8E0-497B-A316-EF09163709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60D195-08AE-4243-B1A7-DB8F2EC5F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86547-6CAF-4CB7-8042-9E460E3E7F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0334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egoodpython.com/iris-dataset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485BBD-08B8-4AAF-807C-2CAE5DCE8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s-MX" sz="8000" dirty="0"/>
              <a:t>Algoritmos supervisados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E36E9C-DDEA-442A-84E7-B99D736E3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s-MX" dirty="0"/>
              <a:t>Regresión lineal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48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 err="1">
                <a:solidFill>
                  <a:srgbClr val="FFFFFF"/>
                </a:solidFill>
              </a:rPr>
              <a:t>Suposiciónes</a:t>
            </a:r>
            <a:r>
              <a:rPr lang="es-MX" sz="3800" dirty="0">
                <a:solidFill>
                  <a:srgbClr val="FFFFFF"/>
                </a:solidFill>
              </a:rPr>
              <a:t> de regresión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377169" y="1160045"/>
            <a:ext cx="7037591" cy="452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Normalidad: Los residuos (errores del modelo) tienen que tener distribución Normal.</a:t>
            </a:r>
          </a:p>
          <a:p>
            <a:r>
              <a:rPr lang="es-MX" sz="2600" dirty="0"/>
              <a:t>Relación lineal: La relación entre cada una de las variables dependientes (X) y la variable dependiente (Y) debe de ser lineal.</a:t>
            </a:r>
          </a:p>
          <a:p>
            <a:r>
              <a:rPr lang="es-MX" sz="2600" dirty="0"/>
              <a:t>Independencia: Cada variable independiente suma por sí sola a la explicación de la variable dependiente. (NO multicolinealidad)</a:t>
            </a:r>
          </a:p>
          <a:p>
            <a:r>
              <a:rPr lang="es-MX" sz="2600" dirty="0"/>
              <a:t>Homocedasticidad: Cuando la varianza de los errores del modelo es igual para todas las variables del modelo</a:t>
            </a:r>
          </a:p>
        </p:txBody>
      </p:sp>
    </p:spTree>
    <p:extLst>
      <p:ext uri="{BB962C8B-B14F-4D97-AF65-F5344CB8AC3E}">
        <p14:creationId xmlns:p14="http://schemas.microsoft.com/office/powerpoint/2010/main" val="1792364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>
                <a:solidFill>
                  <a:srgbClr val="FFFFFF"/>
                </a:solidFill>
              </a:rPr>
              <a:t>Mínimos cuadrados. (Regresión simple)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370044" y="-1104337"/>
            <a:ext cx="7037591" cy="452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La intuición detrás es generar la línea que minimice los errores entre la predicción y el dato real.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71E0B2A-721D-4C1F-8986-B41B6CE5C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155" y="1963168"/>
            <a:ext cx="2238375" cy="5524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B3211BF-02E7-4B85-9E7B-44A9399E2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39" y="1691705"/>
            <a:ext cx="4467225" cy="1095375"/>
          </a:xfrm>
          <a:prstGeom prst="rect">
            <a:avLst/>
          </a:prstGeom>
        </p:spPr>
      </p:pic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FB67C4A8-CE99-48B9-BAD0-775B2E28F443}"/>
              </a:ext>
            </a:extLst>
          </p:cNvPr>
          <p:cNvSpPr txBox="1">
            <a:spLocks/>
          </p:cNvSpPr>
          <p:nvPr/>
        </p:nvSpPr>
        <p:spPr>
          <a:xfrm>
            <a:off x="4532765" y="1010305"/>
            <a:ext cx="7037591" cy="452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Encontramos las derivadas parciales para los pesos y las igualamos a 0.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82A60C3-A72D-4D23-9FBD-1876618E9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062" y="3786740"/>
            <a:ext cx="6048375" cy="11811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AA39668-8E62-46D5-960B-62AD58221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361" y="4996992"/>
            <a:ext cx="6581775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00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>
                <a:solidFill>
                  <a:srgbClr val="FFFFFF"/>
                </a:solidFill>
              </a:rPr>
              <a:t>Mínimos cuadrados. (Regresión simple)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6F5B0A6-9384-43C0-B2F5-5CE6546E4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587" y="5184775"/>
            <a:ext cx="1390650" cy="447675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370044" y="-1104337"/>
            <a:ext cx="7037591" cy="452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Resolvemos para despejar los pesos (w)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E31D2C-6C20-459C-A999-3540B67C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418" y="1462088"/>
            <a:ext cx="4010025" cy="19335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A17956-A7A6-4B1F-BDB7-F679130AB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017" y="3544462"/>
            <a:ext cx="5076825" cy="12573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4BAAD258-03F1-471C-B007-927D2E649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418" y="4958735"/>
            <a:ext cx="39243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311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>
                <a:solidFill>
                  <a:srgbClr val="FFFFFF"/>
                </a:solidFill>
              </a:rPr>
              <a:t>Extendiendo la idea…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370044" y="-1104337"/>
            <a:ext cx="7037591" cy="452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Encontrar los pesos del hiperplano que se ajusta mejor al conjunto de datos observados: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95DF57-F722-4993-9AF7-DD926ECB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037" y="1796233"/>
            <a:ext cx="5667375" cy="552450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3B8E45F1-780E-4CFA-9F72-50DAF2AD6EB0}"/>
              </a:ext>
            </a:extLst>
          </p:cNvPr>
          <p:cNvSpPr txBox="1">
            <a:spLocks/>
          </p:cNvSpPr>
          <p:nvPr/>
        </p:nvSpPr>
        <p:spPr>
          <a:xfrm>
            <a:off x="4370042" y="731519"/>
            <a:ext cx="7037591" cy="452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Con la función de costo (error):</a:t>
            </a:r>
          </a:p>
          <a:p>
            <a:pPr marL="0" indent="0">
              <a:buNone/>
            </a:pPr>
            <a:endParaRPr lang="es-MX" sz="26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1A38C7A-6480-4DFF-B21D-3FC0F7B3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85" y="3161255"/>
            <a:ext cx="6962775" cy="1181100"/>
          </a:xfrm>
          <a:prstGeom prst="rect">
            <a:avLst/>
          </a:prstGeom>
        </p:spPr>
      </p:pic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A2B7B35A-A3EA-4F55-8414-7307E3CDF1BB}"/>
              </a:ext>
            </a:extLst>
          </p:cNvPr>
          <p:cNvSpPr txBox="1">
            <a:spLocks/>
          </p:cNvSpPr>
          <p:nvPr/>
        </p:nvSpPr>
        <p:spPr>
          <a:xfrm>
            <a:off x="4362919" y="2936750"/>
            <a:ext cx="7037591" cy="452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Mismo procedimiento de optimización, resolveríamos para encontrar las w. El método general de solución será estimación por mínimos cuadrados</a:t>
            </a:r>
          </a:p>
        </p:txBody>
      </p:sp>
    </p:spTree>
    <p:extLst>
      <p:ext uri="{BB962C8B-B14F-4D97-AF65-F5344CB8AC3E}">
        <p14:creationId xmlns:p14="http://schemas.microsoft.com/office/powerpoint/2010/main" val="414624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rgbClr val="FFFFFF"/>
                </a:solidFill>
              </a:rPr>
              <a:t>Aprendizaje supervisado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77673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s-MX" sz="3000" dirty="0">
                <a:solidFill>
                  <a:srgbClr val="FFFFFF"/>
                </a:solidFill>
              </a:rPr>
              <a:t>El aprendizaje supervisado consiste en llevar un proceso de entrenamiento basado en pares de ejemplos (x, y), donde x representa los atributos mientras que y representa etiquetas.</a:t>
            </a:r>
          </a:p>
        </p:txBody>
      </p:sp>
    </p:spTree>
    <p:extLst>
      <p:ext uri="{BB962C8B-B14F-4D97-AF65-F5344CB8AC3E}">
        <p14:creationId xmlns:p14="http://schemas.microsoft.com/office/powerpoint/2010/main" val="153418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>
                <a:solidFill>
                  <a:srgbClr val="FFFFFF"/>
                </a:solidFill>
              </a:rPr>
              <a:t>Etiquetas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r>
              <a:rPr lang="es-MX" sz="2400" dirty="0">
                <a:hlinkClick r:id="rId2"/>
              </a:rPr>
              <a:t>https://thegoodpython.com/iris-dataset/</a:t>
            </a:r>
            <a:endParaRPr lang="es-MX" sz="2600" dirty="0"/>
          </a:p>
        </p:txBody>
      </p:sp>
      <p:pic>
        <p:nvPicPr>
          <p:cNvPr id="5" name="Imagen 4" descr="Planta con flores rosas&#10;&#10;Descripción generada automáticamente">
            <a:extLst>
              <a:ext uri="{FF2B5EF4-FFF2-40B4-BE49-F238E27FC236}">
                <a16:creationId xmlns:a16="http://schemas.microsoft.com/office/drawing/2014/main" id="{F40412A4-8829-46B6-96A5-8070DB20F6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709" y="3007757"/>
            <a:ext cx="7242906" cy="3237579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532109" y="839263"/>
            <a:ext cx="7037591" cy="2056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¿Qué tipo de iris es?</a:t>
            </a:r>
          </a:p>
          <a:p>
            <a:r>
              <a:rPr lang="es-MX" sz="2600" dirty="0"/>
              <a:t>X: dimensiones del pétalo y del sépalo.</a:t>
            </a:r>
          </a:p>
          <a:p>
            <a:r>
              <a:rPr lang="es-MX" sz="2600" dirty="0"/>
              <a:t>Y: Tipo de iris.</a:t>
            </a:r>
          </a:p>
        </p:txBody>
      </p:sp>
    </p:spTree>
    <p:extLst>
      <p:ext uri="{BB962C8B-B14F-4D97-AF65-F5344CB8AC3E}">
        <p14:creationId xmlns:p14="http://schemas.microsoft.com/office/powerpoint/2010/main" val="200155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rgbClr val="FFFFFF"/>
                </a:solidFill>
              </a:rPr>
              <a:t>Ejemplo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63" y="2554795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s-MX" sz="3000" dirty="0">
                <a:solidFill>
                  <a:srgbClr val="FFFFFF"/>
                </a:solidFill>
              </a:rPr>
              <a:t>Una compañía desea saber si sus lámparas incandescentes tienen un tiempo de vida mayor a 1 año. Ha llevado registros sobre la iluminación promedio, la temperatura promedio, y los watts que consume durante los primeros dos años. </a:t>
            </a:r>
          </a:p>
        </p:txBody>
      </p:sp>
    </p:spTree>
    <p:extLst>
      <p:ext uri="{BB962C8B-B14F-4D97-AF65-F5344CB8AC3E}">
        <p14:creationId xmlns:p14="http://schemas.microsoft.com/office/powerpoint/2010/main" val="167935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rgbClr val="FFFFFF"/>
                </a:solidFill>
              </a:rPr>
              <a:t>Ejemplo (Regresión)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20" y="163151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s-MX" sz="3000" dirty="0">
                <a:solidFill>
                  <a:srgbClr val="FFFFFF"/>
                </a:solidFill>
              </a:rPr>
              <a:t>En este problema, se quiere encontrar una relación entre los atributos (X) y la etiqueta (Y) siempre y cuando la etiqueta sea numérica.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7792CBC-8C63-4224-A1BA-0C72AAAAD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617354"/>
              </p:ext>
            </p:extLst>
          </p:nvPr>
        </p:nvGraphicFramePr>
        <p:xfrm>
          <a:off x="866544" y="4301133"/>
          <a:ext cx="9981968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5737">
                  <a:extLst>
                    <a:ext uri="{9D8B030D-6E8A-4147-A177-3AD203B41FA5}">
                      <a16:colId xmlns:a16="http://schemas.microsoft.com/office/drawing/2014/main" val="2449202750"/>
                    </a:ext>
                  </a:extLst>
                </a:gridCol>
                <a:gridCol w="2679723">
                  <a:extLst>
                    <a:ext uri="{9D8B030D-6E8A-4147-A177-3AD203B41FA5}">
                      <a16:colId xmlns:a16="http://schemas.microsoft.com/office/drawing/2014/main" val="1273464325"/>
                    </a:ext>
                  </a:extLst>
                </a:gridCol>
                <a:gridCol w="2679723">
                  <a:extLst>
                    <a:ext uri="{9D8B030D-6E8A-4147-A177-3AD203B41FA5}">
                      <a16:colId xmlns:a16="http://schemas.microsoft.com/office/drawing/2014/main" val="3471260923"/>
                    </a:ext>
                  </a:extLst>
                </a:gridCol>
                <a:gridCol w="2076785">
                  <a:extLst>
                    <a:ext uri="{9D8B030D-6E8A-4147-A177-3AD203B41FA5}">
                      <a16:colId xmlns:a16="http://schemas.microsoft.com/office/drawing/2014/main" val="1550278627"/>
                    </a:ext>
                  </a:extLst>
                </a:gridCol>
              </a:tblGrid>
              <a:tr h="506412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Iluminación (lm)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Temperatura (°C)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Consumo (kW/H)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Tiempo de vida (Años)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6126108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905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49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120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1.44126597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6787948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1001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46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140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1.10547172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7815513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980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46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129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0.08834936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7862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1176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51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145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2.72488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730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22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rgbClr val="FFFFFF"/>
                </a:solidFill>
              </a:rPr>
              <a:t>Ejemplo (Clasificación)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20" y="163151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s-MX" sz="3000" dirty="0">
                <a:solidFill>
                  <a:srgbClr val="FFFFFF"/>
                </a:solidFill>
              </a:rPr>
              <a:t>Aquí se trata de encontrar una relación entre los atributos (X) y la etiqueta (Y) cuando representa clases o valores categóricos.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7792CBC-8C63-4224-A1BA-0C72AAAAD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47257"/>
              </p:ext>
            </p:extLst>
          </p:nvPr>
        </p:nvGraphicFramePr>
        <p:xfrm>
          <a:off x="866544" y="4301133"/>
          <a:ext cx="9981968" cy="1866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5737">
                  <a:extLst>
                    <a:ext uri="{9D8B030D-6E8A-4147-A177-3AD203B41FA5}">
                      <a16:colId xmlns:a16="http://schemas.microsoft.com/office/drawing/2014/main" val="2449202750"/>
                    </a:ext>
                  </a:extLst>
                </a:gridCol>
                <a:gridCol w="2679723">
                  <a:extLst>
                    <a:ext uri="{9D8B030D-6E8A-4147-A177-3AD203B41FA5}">
                      <a16:colId xmlns:a16="http://schemas.microsoft.com/office/drawing/2014/main" val="1273464325"/>
                    </a:ext>
                  </a:extLst>
                </a:gridCol>
                <a:gridCol w="2679723">
                  <a:extLst>
                    <a:ext uri="{9D8B030D-6E8A-4147-A177-3AD203B41FA5}">
                      <a16:colId xmlns:a16="http://schemas.microsoft.com/office/drawing/2014/main" val="3471260923"/>
                    </a:ext>
                  </a:extLst>
                </a:gridCol>
                <a:gridCol w="2076785">
                  <a:extLst>
                    <a:ext uri="{9D8B030D-6E8A-4147-A177-3AD203B41FA5}">
                      <a16:colId xmlns:a16="http://schemas.microsoft.com/office/drawing/2014/main" val="1550278627"/>
                    </a:ext>
                  </a:extLst>
                </a:gridCol>
              </a:tblGrid>
              <a:tr h="506412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Iluminación (lm)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Temperatura (°C)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Consumo (kW/H)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Duro Más de 1 año?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26126108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905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49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120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Sí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6787948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1001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46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140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Sí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7815513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980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46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129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No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707862"/>
                  </a:ext>
                </a:extLst>
              </a:tr>
              <a:tr h="253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1176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51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>
                          <a:effectLst/>
                        </a:rPr>
                        <a:t>145</a:t>
                      </a:r>
                      <a:endParaRPr lang="es-MX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000" u="none" strike="noStrike" dirty="0">
                          <a:effectLst/>
                        </a:rPr>
                        <a:t>Sí</a:t>
                      </a:r>
                      <a:endParaRPr lang="es-MX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7305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753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>
                <a:solidFill>
                  <a:srgbClr val="FFFFFF"/>
                </a:solidFill>
              </a:rPr>
              <a:t>Proceso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465434" y="96502"/>
            <a:ext cx="7037591" cy="2056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Se trata de definir el modelo de aproximación.</a:t>
            </a:r>
          </a:p>
          <a:p>
            <a:r>
              <a:rPr lang="es-MX" sz="2600" dirty="0"/>
              <a:t>Se quieren encontrar los parámetros del modelo.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B6A624-E152-46F5-A0C8-71BB06982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601" y="385762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CB1AD4D-13EC-4B67-B98C-B129AE5A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10" y="3857625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F204F16-5938-4475-A2A0-35A6BF9C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551" y="1495425"/>
            <a:ext cx="3505200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6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1"/>
            <a:ext cx="11542722" cy="1965960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450" y="521208"/>
            <a:ext cx="10754437" cy="1627632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rgbClr val="FFFFFF"/>
                </a:solidFill>
              </a:rPr>
              <a:t>Solución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7" y="2447552"/>
            <a:ext cx="11542722" cy="408871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020" y="1631517"/>
            <a:ext cx="10754436" cy="3429234"/>
          </a:xfrm>
        </p:spPr>
        <p:txBody>
          <a:bodyPr anchor="ctr">
            <a:normAutofit/>
          </a:bodyPr>
          <a:lstStyle/>
          <a:p>
            <a:r>
              <a:rPr lang="es-MX" sz="3000" dirty="0">
                <a:solidFill>
                  <a:srgbClr val="FFFFFF"/>
                </a:solidFill>
              </a:rPr>
              <a:t>Para encontrar los parámetros del modelo, se trata de optimizar el error del modelo.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18401D8-DEFC-4FD0-A829-5F83C95D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993" y="3916486"/>
            <a:ext cx="1885950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32444F-0DAA-4C28-97A7-2423D2FD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568" y="4956609"/>
            <a:ext cx="1857375" cy="676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1136CC9-921B-465F-9D79-60C773667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337" y="4442259"/>
            <a:ext cx="34575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556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48055"/>
            <a:ext cx="3414370" cy="3801257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7D5DBA-0803-41B8-81EA-B09CAF1F7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731519"/>
            <a:ext cx="2845191" cy="3237579"/>
          </a:xfrm>
        </p:spPr>
        <p:txBody>
          <a:bodyPr>
            <a:normAutofit/>
          </a:bodyPr>
          <a:lstStyle/>
          <a:p>
            <a:r>
              <a:rPr lang="es-MX" sz="3800" dirty="0">
                <a:solidFill>
                  <a:srgbClr val="FFFFFF"/>
                </a:solidFill>
              </a:rPr>
              <a:t>Errores</a:t>
            </a:r>
            <a:br>
              <a:rPr lang="es-MX" sz="3800" dirty="0">
                <a:solidFill>
                  <a:srgbClr val="FFFFFF"/>
                </a:solidFill>
              </a:rPr>
            </a:br>
            <a:r>
              <a:rPr lang="es-MX" sz="3800" dirty="0">
                <a:solidFill>
                  <a:srgbClr val="FFFFFF"/>
                </a:solidFill>
              </a:rPr>
              <a:t>Ajuste-Varianza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19227"/>
            <a:ext cx="3414369" cy="1979852"/>
          </a:xfrm>
          <a:prstGeom prst="rect">
            <a:avLst/>
          </a:prstGeom>
          <a:solidFill>
            <a:schemeClr val="accent1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4603" y="448055"/>
            <a:ext cx="7688475" cy="5952745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C52FF4-01A4-40DE-9D34-1972882B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4715360"/>
            <a:ext cx="2886482" cy="1387586"/>
          </a:xfrm>
        </p:spPr>
        <p:txBody>
          <a:bodyPr anchor="ctr">
            <a:normAutofit/>
          </a:bodyPr>
          <a:lstStyle/>
          <a:p>
            <a:endParaRPr lang="es-MX" sz="2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69CC40C0-92ED-40B7-834C-5AC4DBA18986}"/>
              </a:ext>
            </a:extLst>
          </p:cNvPr>
          <p:cNvSpPr txBox="1">
            <a:spLocks/>
          </p:cNvSpPr>
          <p:nvPr/>
        </p:nvSpPr>
        <p:spPr>
          <a:xfrm>
            <a:off x="4370044" y="299836"/>
            <a:ext cx="7037591" cy="4528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600" dirty="0"/>
              <a:t>Es la manera de representar el error en términos del error por ajuste y el error por varianza.</a:t>
            </a:r>
          </a:p>
          <a:p>
            <a:endParaRPr lang="es-MX" sz="2600" dirty="0"/>
          </a:p>
          <a:p>
            <a:r>
              <a:rPr lang="es-MX" sz="2600" b="1" dirty="0"/>
              <a:t>Error por ajuste</a:t>
            </a:r>
            <a:r>
              <a:rPr lang="es-MX" sz="2600" dirty="0"/>
              <a:t>: Diferencia entre el valor real y el valor estimado por el modelo</a:t>
            </a:r>
          </a:p>
          <a:p>
            <a:r>
              <a:rPr lang="es-MX" sz="2600" b="1" dirty="0"/>
              <a:t>Error por varianza</a:t>
            </a:r>
            <a:r>
              <a:rPr lang="es-MX" sz="2600" dirty="0"/>
              <a:t>: Es la variabilidad de la predicción del modelo, calculada por la desviación estándar.</a:t>
            </a:r>
          </a:p>
          <a:p>
            <a:r>
              <a:rPr lang="es-MX" sz="2600" b="1" dirty="0"/>
              <a:t>Error irreducible</a:t>
            </a:r>
            <a:r>
              <a:rPr lang="es-MX" sz="2600" dirty="0"/>
              <a:t>: Valores incorrectos debido al error propio de los datos. (Ruido)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5E50C3-60A6-4A72-BB9C-B6C70D370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642" y="4600104"/>
            <a:ext cx="5429250" cy="4953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307AF6D-9DAC-4EC2-8E11-6B7EDA06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0044" y="5071585"/>
            <a:ext cx="68484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539</Words>
  <Application>Microsoft Office PowerPoint</Application>
  <PresentationFormat>Panorámica</PresentationFormat>
  <Paragraphs>80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Algoritmos supervisados</vt:lpstr>
      <vt:lpstr>Aprendizaje supervisado</vt:lpstr>
      <vt:lpstr>Etiquetas</vt:lpstr>
      <vt:lpstr>Ejemplo</vt:lpstr>
      <vt:lpstr>Ejemplo (Regresión)</vt:lpstr>
      <vt:lpstr>Ejemplo (Clasificación)</vt:lpstr>
      <vt:lpstr>Proceso</vt:lpstr>
      <vt:lpstr>Solución</vt:lpstr>
      <vt:lpstr>Errores Ajuste-Varianza</vt:lpstr>
      <vt:lpstr>Suposiciónes de regresión</vt:lpstr>
      <vt:lpstr>Mínimos cuadrados. (Regresión simple)</vt:lpstr>
      <vt:lpstr>Mínimos cuadrados. (Regresión simple)</vt:lpstr>
      <vt:lpstr>Extendiendo la idea…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supervisados</dc:title>
  <dc:creator>Chema V. Sarmiento Chavez</dc:creator>
  <cp:lastModifiedBy>Chema V. Sarmiento Chavez</cp:lastModifiedBy>
  <cp:revision>11</cp:revision>
  <dcterms:created xsi:type="dcterms:W3CDTF">2020-05-10T06:53:04Z</dcterms:created>
  <dcterms:modified xsi:type="dcterms:W3CDTF">2020-05-11T01:31:36Z</dcterms:modified>
</cp:coreProperties>
</file>