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oceanic\home\staff\woroniec\praca\Ekonomia\Makroekonomia\Wyklady%20-%20pliki%20PDF\W3%20-%20Mat%20dod%20-%20PKB%20Polska%20na%20tle%20swiata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oceanic\home\staff\woroniec\praca\Ekonomia\Makroekonomia\Wyklady%20-%20pliki%20PDF\W3%20-%20Mat%20dod%20-%20PKB%20Polska%20na%20tle%20swiata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oceanic\home\staff\woroniec\praca\Ekonomia\Makroekonomia\Wyklady%20-%20pliki%20PDF\W3%20-%20Mat%20dod%20-%20PKB%20Polska%20na%20tle%20swiata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oceanic\home\staff\woroniec\praca\Ekonomia\Makroekonomia\Wyklady%20-%20pliki%20PDF\W3%20-%20Mat%20dod%20-%20PKB%20Polska%20na%20tle%20swiat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Times New Roman CE"/>
                <a:ea typeface="Times New Roman CE"/>
                <a:cs typeface="Times New Roman CE"/>
              </a:defRPr>
            </a:pPr>
            <a:r>
              <a:rPr lang="pl-PL" sz="1200" b="1" i="0" u="none" strike="noStrike" baseline="0" dirty="0">
                <a:solidFill>
                  <a:srgbClr val="000000"/>
                </a:solidFill>
                <a:latin typeface="Times New Roman CE"/>
                <a:cs typeface="Times New Roman CE"/>
              </a:rPr>
              <a:t>PKB </a:t>
            </a:r>
            <a:r>
              <a:rPr lang="pl-PL" sz="1200" b="1" i="1" u="none" strike="noStrike" baseline="0" dirty="0">
                <a:solidFill>
                  <a:srgbClr val="000000"/>
                </a:solidFill>
                <a:latin typeface="Times New Roman CE"/>
                <a:cs typeface="Times New Roman CE"/>
              </a:rPr>
              <a:t>per </a:t>
            </a:r>
            <a:r>
              <a:rPr lang="pl-PL" sz="1200" b="1" i="1" u="none" strike="noStrike" baseline="0" dirty="0" smtClean="0">
                <a:solidFill>
                  <a:srgbClr val="000000"/>
                </a:solidFill>
                <a:latin typeface="Times New Roman CE"/>
                <a:cs typeface="Times New Roman CE"/>
              </a:rPr>
              <a:t>capita - </a:t>
            </a:r>
            <a:r>
              <a:rPr lang="pl-PL" sz="1200" b="1" i="0" u="none" strike="noStrike" baseline="0" dirty="0" smtClean="0">
                <a:solidFill>
                  <a:srgbClr val="000000"/>
                </a:solidFill>
                <a:latin typeface="Times New Roman CE"/>
                <a:cs typeface="Times New Roman CE"/>
              </a:rPr>
              <a:t>rok 2001</a:t>
            </a:r>
            <a:endParaRPr lang="pl-PL" sz="1200" b="1" i="0" u="none" strike="noStrike" baseline="0" dirty="0">
              <a:solidFill>
                <a:srgbClr val="000000"/>
              </a:solidFill>
              <a:latin typeface="Times New Roman CE"/>
              <a:cs typeface="Times New Roman CE"/>
            </a:endParaRPr>
          </a:p>
        </c:rich>
      </c:tx>
      <c:layout>
        <c:manualLayout>
          <c:xMode val="edge"/>
          <c:yMode val="edge"/>
          <c:x val="0.32048571984065277"/>
          <c:y val="4.9085865459393405E-2"/>
        </c:manualLayout>
      </c:layout>
      <c:spPr>
        <a:noFill/>
        <a:ln w="25400">
          <a:noFill/>
        </a:ln>
      </c:spPr>
    </c:title>
    <c:view3D>
      <c:hPercent val="59"/>
      <c:depthPercent val="100"/>
      <c:rAngAx val="1"/>
    </c:view3D>
    <c:floor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sideWall>
    <c:backWall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9.7001930738003533E-2"/>
          <c:y val="0.12367167536940347"/>
          <c:w val="0.87830839104592251"/>
          <c:h val="0.79281746472614156"/>
        </c:manualLayout>
      </c:layout>
      <c:bar3DChart>
        <c:barDir val="col"/>
        <c:grouping val="clustered"/>
        <c:ser>
          <c:idx val="0"/>
          <c:order val="0"/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dPt>
            <c:idx val="0"/>
            <c:spPr>
              <a:solidFill>
                <a:srgbClr val="00CCF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spPr>
              <a:solidFill>
                <a:srgbClr val="00CCF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spPr>
              <a:solidFill>
                <a:srgbClr val="00CCF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spPr>
              <a:solidFill>
                <a:srgbClr val="00CCF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spPr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spPr>
              <a:solidFill>
                <a:srgbClr val="FF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spPr>
              <a:solidFill>
                <a:srgbClr val="FF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spPr>
              <a:solidFill>
                <a:srgbClr val="FF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spPr>
              <a:solidFill>
                <a:srgbClr val="99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9"/>
            <c:spPr>
              <a:solidFill>
                <a:srgbClr val="99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cat>
            <c:strRef>
              <c:f>'Dane 2001'!$B$8:$K$8</c:f>
              <c:strCache>
                <c:ptCount val="10"/>
                <c:pt idx="0">
                  <c:v>Irlandia</c:v>
                </c:pt>
                <c:pt idx="1">
                  <c:v>Niemcy</c:v>
                </c:pt>
                <c:pt idx="2">
                  <c:v>USA</c:v>
                </c:pt>
                <c:pt idx="3">
                  <c:v>Szwajc.</c:v>
                </c:pt>
                <c:pt idx="4">
                  <c:v>Polska</c:v>
                </c:pt>
                <c:pt idx="5">
                  <c:v>Czechy</c:v>
                </c:pt>
                <c:pt idx="6">
                  <c:v>Rosja</c:v>
                </c:pt>
                <c:pt idx="7">
                  <c:v>Ukraina</c:v>
                </c:pt>
                <c:pt idx="8">
                  <c:v>Chiny</c:v>
                </c:pt>
                <c:pt idx="9">
                  <c:v>Indie</c:v>
                </c:pt>
              </c:strCache>
            </c:strRef>
          </c:cat>
          <c:val>
            <c:numRef>
              <c:f>'Dane 2001'!$B$9:$K$9</c:f>
              <c:numCache>
                <c:formatCode>#,##0</c:formatCode>
                <c:ptCount val="10"/>
                <c:pt idx="0">
                  <c:v>29174</c:v>
                </c:pt>
                <c:pt idx="1">
                  <c:v>25893</c:v>
                </c:pt>
                <c:pt idx="2">
                  <c:v>35619</c:v>
                </c:pt>
                <c:pt idx="3">
                  <c:v>30138</c:v>
                </c:pt>
                <c:pt idx="4">
                  <c:v>9685</c:v>
                </c:pt>
                <c:pt idx="5">
                  <c:v>14285</c:v>
                </c:pt>
                <c:pt idx="6">
                  <c:v>8010</c:v>
                </c:pt>
                <c:pt idx="7">
                  <c:v>3700</c:v>
                </c:pt>
                <c:pt idx="8">
                  <c:v>3920</c:v>
                </c:pt>
                <c:pt idx="9">
                  <c:v>2340</c:v>
                </c:pt>
              </c:numCache>
            </c:numRef>
          </c:val>
        </c:ser>
        <c:shape val="box"/>
        <c:axId val="51135232"/>
        <c:axId val="51136768"/>
        <c:axId val="0"/>
      </c:bar3DChart>
      <c:catAx>
        <c:axId val="51135232"/>
        <c:scaling>
          <c:orientation val="minMax"/>
        </c:scaling>
        <c:axPos val="b"/>
        <c:numFmt formatCode="General" sourceLinked="1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Times New Roman CE"/>
                <a:ea typeface="Times New Roman CE"/>
                <a:cs typeface="Times New Roman CE"/>
              </a:defRPr>
            </a:pPr>
            <a:endParaRPr lang="pl-PL"/>
          </a:p>
        </c:txPr>
        <c:crossAx val="51136768"/>
        <c:crosses val="autoZero"/>
        <c:auto val="1"/>
        <c:lblAlgn val="ctr"/>
        <c:lblOffset val="100"/>
        <c:tickLblSkip val="1"/>
        <c:tickMarkSkip val="1"/>
      </c:catAx>
      <c:valAx>
        <c:axId val="51136768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#,##0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75" b="0" i="0" u="none" strike="noStrike" baseline="0">
                <a:solidFill>
                  <a:srgbClr val="000000"/>
                </a:solidFill>
                <a:latin typeface="Times New Roman CE"/>
                <a:ea typeface="Times New Roman CE"/>
                <a:cs typeface="Times New Roman CE"/>
              </a:defRPr>
            </a:pPr>
            <a:endParaRPr lang="pl-PL"/>
          </a:p>
        </c:txPr>
        <c:crossAx val="511352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75" b="0" i="0" u="none" strike="noStrike" baseline="0">
          <a:solidFill>
            <a:srgbClr val="000000"/>
          </a:solidFill>
          <a:latin typeface="Times New Roman CE"/>
          <a:ea typeface="Times New Roman CE"/>
          <a:cs typeface="Times New Roman CE"/>
        </a:defRPr>
      </a:pPr>
      <a:endParaRPr lang="pl-P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title>
      <c:tx>
        <c:rich>
          <a:bodyPr/>
          <a:lstStyle/>
          <a:p>
            <a:pPr algn="ctr">
              <a:defRPr sz="1200" b="0" i="0" u="none" strike="noStrike" baseline="0">
                <a:solidFill>
                  <a:srgbClr val="000000"/>
                </a:solidFill>
                <a:latin typeface="Times New Roman CE"/>
                <a:ea typeface="Times New Roman CE"/>
                <a:cs typeface="Times New Roman CE"/>
              </a:defRPr>
            </a:pPr>
            <a:r>
              <a:rPr lang="pl-PL" sz="1200" b="1" i="0" u="none" strike="noStrike" baseline="0" dirty="0">
                <a:solidFill>
                  <a:srgbClr val="000000"/>
                </a:solidFill>
                <a:latin typeface="Times New Roman CE"/>
                <a:cs typeface="Times New Roman CE"/>
              </a:rPr>
              <a:t>PKB </a:t>
            </a:r>
            <a:r>
              <a:rPr lang="pl-PL" sz="1200" b="1" i="1" u="none" strike="noStrike" baseline="0" dirty="0">
                <a:solidFill>
                  <a:srgbClr val="000000"/>
                </a:solidFill>
                <a:latin typeface="Times New Roman CE"/>
                <a:cs typeface="Times New Roman CE"/>
              </a:rPr>
              <a:t>per capita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Times New Roman CE"/>
                <a:cs typeface="Times New Roman CE"/>
              </a:rPr>
              <a:t> </a:t>
            </a:r>
            <a:r>
              <a:rPr lang="pl-PL" sz="1200" b="1" i="0" u="none" strike="noStrike" baseline="0" dirty="0" smtClean="0">
                <a:solidFill>
                  <a:srgbClr val="000000"/>
                </a:solidFill>
                <a:latin typeface="Times New Roman CE"/>
                <a:cs typeface="Times New Roman CE"/>
              </a:rPr>
              <a:t>- rok 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Times New Roman CE"/>
                <a:cs typeface="Times New Roman CE"/>
              </a:rPr>
              <a:t>2012</a:t>
            </a:r>
          </a:p>
        </c:rich>
      </c:tx>
      <c:layout>
        <c:manualLayout>
          <c:xMode val="edge"/>
          <c:yMode val="edge"/>
          <c:x val="0.3423633712829724"/>
          <c:y val="4.7903010776580379E-2"/>
        </c:manualLayout>
      </c:layout>
      <c:spPr>
        <a:noFill/>
        <a:ln w="25400">
          <a:noFill/>
        </a:ln>
      </c:spPr>
    </c:title>
    <c:view3D>
      <c:hPercent val="59"/>
      <c:depthPercent val="100"/>
      <c:rAngAx val="1"/>
    </c:view3D>
    <c:floor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sideWall>
    <c:backWall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1161972829875962"/>
          <c:y val="0.15055549383401853"/>
          <c:w val="0.85915566815071065"/>
          <c:h val="0.741077033107433"/>
        </c:manualLayout>
      </c:layout>
      <c:bar3DChart>
        <c:barDir val="col"/>
        <c:grouping val="clustered"/>
        <c:ser>
          <c:idx val="0"/>
          <c:order val="0"/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dPt>
            <c:idx val="0"/>
            <c:spPr>
              <a:solidFill>
                <a:srgbClr val="00CCF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spPr>
              <a:solidFill>
                <a:srgbClr val="00CCF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spPr>
              <a:solidFill>
                <a:srgbClr val="00CCF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spPr>
              <a:solidFill>
                <a:srgbClr val="00CCF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spPr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spPr>
              <a:solidFill>
                <a:srgbClr val="FF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spPr>
              <a:solidFill>
                <a:srgbClr val="FF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spPr>
              <a:solidFill>
                <a:srgbClr val="FF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spPr>
              <a:solidFill>
                <a:srgbClr val="99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9"/>
            <c:spPr>
              <a:solidFill>
                <a:srgbClr val="99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cat>
            <c:strRef>
              <c:f>'2012'!$B$5:$K$5</c:f>
              <c:strCache>
                <c:ptCount val="10"/>
                <c:pt idx="0">
                  <c:v>Irlandia</c:v>
                </c:pt>
                <c:pt idx="1">
                  <c:v>Niemcy</c:v>
                </c:pt>
                <c:pt idx="2">
                  <c:v>USA</c:v>
                </c:pt>
                <c:pt idx="3">
                  <c:v>Szwajc.</c:v>
                </c:pt>
                <c:pt idx="4">
                  <c:v>Polska</c:v>
                </c:pt>
                <c:pt idx="5">
                  <c:v>Czechy</c:v>
                </c:pt>
                <c:pt idx="6">
                  <c:v>Rosja</c:v>
                </c:pt>
                <c:pt idx="7">
                  <c:v>Ukraina</c:v>
                </c:pt>
                <c:pt idx="8">
                  <c:v>Chiny</c:v>
                </c:pt>
                <c:pt idx="9">
                  <c:v>Indie</c:v>
                </c:pt>
              </c:strCache>
            </c:strRef>
          </c:cat>
          <c:val>
            <c:numRef>
              <c:f>'2012'!$B$6:$K$6</c:f>
              <c:numCache>
                <c:formatCode>#,##0</c:formatCode>
                <c:ptCount val="10"/>
                <c:pt idx="0">
                  <c:v>43592</c:v>
                </c:pt>
                <c:pt idx="1">
                  <c:v>40901</c:v>
                </c:pt>
                <c:pt idx="2">
                  <c:v>49965</c:v>
                </c:pt>
                <c:pt idx="3">
                  <c:v>53367</c:v>
                </c:pt>
                <c:pt idx="4">
                  <c:v>22162</c:v>
                </c:pt>
                <c:pt idx="5">
                  <c:v>26590</c:v>
                </c:pt>
                <c:pt idx="6">
                  <c:v>23501</c:v>
                </c:pt>
                <c:pt idx="7">
                  <c:v>7418</c:v>
                </c:pt>
                <c:pt idx="8">
                  <c:v>9233</c:v>
                </c:pt>
                <c:pt idx="9">
                  <c:v>3876</c:v>
                </c:pt>
              </c:numCache>
            </c:numRef>
          </c:val>
        </c:ser>
        <c:shape val="box"/>
        <c:axId val="39520128"/>
        <c:axId val="39521664"/>
        <c:axId val="0"/>
      </c:bar3DChart>
      <c:catAx>
        <c:axId val="39520128"/>
        <c:scaling>
          <c:orientation val="minMax"/>
        </c:scaling>
        <c:axPos val="b"/>
        <c:numFmt formatCode="General" sourceLinked="1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Times New Roman CE"/>
                <a:ea typeface="Times New Roman CE"/>
                <a:cs typeface="Times New Roman CE"/>
              </a:defRPr>
            </a:pPr>
            <a:endParaRPr lang="pl-PL"/>
          </a:p>
        </c:txPr>
        <c:crossAx val="39521664"/>
        <c:crosses val="autoZero"/>
        <c:auto val="1"/>
        <c:lblAlgn val="ctr"/>
        <c:lblOffset val="100"/>
        <c:tickLblSkip val="1"/>
        <c:tickMarkSkip val="1"/>
      </c:catAx>
      <c:valAx>
        <c:axId val="39521664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#,##0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Times New Roman CE"/>
                <a:ea typeface="Times New Roman CE"/>
                <a:cs typeface="Times New Roman CE"/>
              </a:defRPr>
            </a:pPr>
            <a:endParaRPr lang="pl-PL"/>
          </a:p>
        </c:txPr>
        <c:crossAx val="3952012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Times New Roman CE"/>
          <a:ea typeface="Times New Roman CE"/>
          <a:cs typeface="Times New Roman CE"/>
        </a:defRPr>
      </a:pPr>
      <a:endParaRPr lang="pl-PL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title>
      <c:tx>
        <c:rich>
          <a:bodyPr/>
          <a:lstStyle/>
          <a:p>
            <a:pPr>
              <a:defRPr sz="1175" b="1" i="0" u="none" strike="noStrike" baseline="0">
                <a:solidFill>
                  <a:srgbClr val="000000"/>
                </a:solidFill>
                <a:latin typeface="Times New Roman CE"/>
                <a:ea typeface="Times New Roman CE"/>
                <a:cs typeface="Times New Roman CE"/>
              </a:defRPr>
            </a:pPr>
            <a:r>
              <a:rPr lang="pl-PL" dirty="0"/>
              <a:t>Dynamika PKB - rok 2001 (1990=100)</a:t>
            </a:r>
          </a:p>
        </c:rich>
      </c:tx>
      <c:layout>
        <c:manualLayout>
          <c:xMode val="edge"/>
          <c:yMode val="edge"/>
          <c:x val="0.25060608345104518"/>
          <c:y val="2.5063573183226578E-2"/>
        </c:manualLayout>
      </c:layout>
      <c:spPr>
        <a:noFill/>
        <a:ln w="25400">
          <a:noFill/>
        </a:ln>
      </c:spPr>
    </c:title>
    <c:view3D>
      <c:hPercent val="56"/>
      <c:depthPercent val="100"/>
      <c:rAngAx val="1"/>
    </c:view3D>
    <c:floor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sideWall>
    <c:backWall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0298769771528991E-2"/>
          <c:y val="0.14141947191052853"/>
          <c:w val="0.90509666080843587"/>
          <c:h val="0.76790580367613537"/>
        </c:manualLayout>
      </c:layout>
      <c:bar3DChart>
        <c:barDir val="col"/>
        <c:grouping val="clustered"/>
        <c:ser>
          <c:idx val="0"/>
          <c:order val="0"/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dPt>
            <c:idx val="0"/>
            <c:spPr>
              <a:solidFill>
                <a:srgbClr val="00CCF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spPr>
              <a:solidFill>
                <a:srgbClr val="00CCF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spPr>
              <a:solidFill>
                <a:srgbClr val="00CCF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spPr>
              <a:solidFill>
                <a:srgbClr val="00CCF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spPr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spPr>
              <a:solidFill>
                <a:srgbClr val="FF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spPr>
              <a:solidFill>
                <a:srgbClr val="FF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spPr>
              <a:solidFill>
                <a:srgbClr val="FF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spPr>
              <a:solidFill>
                <a:srgbClr val="99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9"/>
            <c:spPr>
              <a:solidFill>
                <a:srgbClr val="99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cat>
            <c:strRef>
              <c:f>'Dane 2001'!$B$31:$K$31</c:f>
              <c:strCache>
                <c:ptCount val="10"/>
                <c:pt idx="0">
                  <c:v>Irlandia</c:v>
                </c:pt>
                <c:pt idx="1">
                  <c:v>Niemcy</c:v>
                </c:pt>
                <c:pt idx="2">
                  <c:v>USA</c:v>
                </c:pt>
                <c:pt idx="3">
                  <c:v>Szwajc.</c:v>
                </c:pt>
                <c:pt idx="4">
                  <c:v>Polska</c:v>
                </c:pt>
                <c:pt idx="5">
                  <c:v>Czechy</c:v>
                </c:pt>
                <c:pt idx="6">
                  <c:v>Rosja</c:v>
                </c:pt>
                <c:pt idx="7">
                  <c:v>Ukraina</c:v>
                </c:pt>
                <c:pt idx="8">
                  <c:v>Chiny</c:v>
                </c:pt>
                <c:pt idx="9">
                  <c:v>Indie</c:v>
                </c:pt>
              </c:strCache>
            </c:strRef>
          </c:cat>
          <c:val>
            <c:numRef>
              <c:f>'Dane 2001'!$B$32:$K$32</c:f>
              <c:numCache>
                <c:formatCode>General</c:formatCode>
                <c:ptCount val="10"/>
                <c:pt idx="0">
                  <c:v>213</c:v>
                </c:pt>
                <c:pt idx="1">
                  <c:v>119</c:v>
                </c:pt>
                <c:pt idx="2">
                  <c:v>139</c:v>
                </c:pt>
                <c:pt idx="3">
                  <c:v>110</c:v>
                </c:pt>
                <c:pt idx="4">
                  <c:v>145</c:v>
                </c:pt>
                <c:pt idx="5">
                  <c:v>118</c:v>
                </c:pt>
                <c:pt idx="6">
                  <c:v>60</c:v>
                </c:pt>
                <c:pt idx="7">
                  <c:v>39</c:v>
                </c:pt>
                <c:pt idx="8">
                  <c:v>262</c:v>
                </c:pt>
                <c:pt idx="9">
                  <c:v>170</c:v>
                </c:pt>
              </c:numCache>
            </c:numRef>
          </c:val>
        </c:ser>
        <c:shape val="box"/>
        <c:axId val="39567360"/>
        <c:axId val="39568896"/>
        <c:axId val="0"/>
      </c:bar3DChart>
      <c:catAx>
        <c:axId val="39567360"/>
        <c:scaling>
          <c:orientation val="minMax"/>
        </c:scaling>
        <c:axPos val="b"/>
        <c:numFmt formatCode="General" sourceLinked="1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75" b="0" i="0" u="none" strike="noStrike" baseline="0">
                <a:solidFill>
                  <a:srgbClr val="000000"/>
                </a:solidFill>
                <a:latin typeface="Times New Roman CE"/>
                <a:ea typeface="Times New Roman CE"/>
                <a:cs typeface="Times New Roman CE"/>
              </a:defRPr>
            </a:pPr>
            <a:endParaRPr lang="pl-PL"/>
          </a:p>
        </c:txPr>
        <c:crossAx val="39568896"/>
        <c:crosses val="autoZero"/>
        <c:auto val="1"/>
        <c:lblAlgn val="ctr"/>
        <c:lblOffset val="100"/>
        <c:tickLblSkip val="1"/>
        <c:tickMarkSkip val="1"/>
      </c:catAx>
      <c:valAx>
        <c:axId val="39568896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Times New Roman CE"/>
                <a:ea typeface="Times New Roman CE"/>
                <a:cs typeface="Times New Roman CE"/>
              </a:defRPr>
            </a:pPr>
            <a:endParaRPr lang="pl-PL"/>
          </a:p>
        </c:txPr>
        <c:crossAx val="395673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75" b="0" i="0" u="none" strike="noStrike" baseline="0">
          <a:solidFill>
            <a:srgbClr val="000000"/>
          </a:solidFill>
          <a:latin typeface="Times New Roman CE"/>
          <a:ea typeface="Times New Roman CE"/>
          <a:cs typeface="Times New Roman CE"/>
        </a:defRPr>
      </a:pPr>
      <a:endParaRPr lang="pl-PL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Times New Roman CE"/>
                <a:ea typeface="Times New Roman CE"/>
                <a:cs typeface="Times New Roman CE"/>
              </a:defRPr>
            </a:pPr>
            <a:r>
              <a:rPr lang="pl-PL" dirty="0"/>
              <a:t>Dynamika PKB </a:t>
            </a:r>
            <a:r>
              <a:rPr lang="pl-PL" dirty="0" smtClean="0"/>
              <a:t>- </a:t>
            </a:r>
            <a:r>
              <a:rPr lang="pl-PL" dirty="0"/>
              <a:t>rok 2012 (2000=100)</a:t>
            </a:r>
          </a:p>
        </c:rich>
      </c:tx>
      <c:layout>
        <c:manualLayout>
          <c:xMode val="edge"/>
          <c:yMode val="edge"/>
          <c:x val="0.24560228226073241"/>
          <c:y val="3.1278060404262994E-2"/>
        </c:manualLayout>
      </c:layout>
      <c:spPr>
        <a:noFill/>
        <a:ln w="25400">
          <a:noFill/>
        </a:ln>
      </c:spPr>
    </c:title>
    <c:view3D>
      <c:hPercent val="58"/>
      <c:depthPercent val="100"/>
      <c:rAngAx val="1"/>
    </c:view3D>
    <c:floor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sideWall>
    <c:backWall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8.0985985112567008E-2"/>
          <c:y val="0.13136746419375234"/>
          <c:w val="0.89436696602573851"/>
          <c:h val="0.74262831799325391"/>
        </c:manualLayout>
      </c:layout>
      <c:bar3DChart>
        <c:barDir val="col"/>
        <c:grouping val="clustered"/>
        <c:ser>
          <c:idx val="0"/>
          <c:order val="0"/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dPt>
            <c:idx val="0"/>
            <c:spPr>
              <a:solidFill>
                <a:srgbClr val="00CCF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spPr>
              <a:solidFill>
                <a:srgbClr val="00CCF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spPr>
              <a:solidFill>
                <a:srgbClr val="00CCF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spPr>
              <a:solidFill>
                <a:srgbClr val="00CCF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spPr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spPr>
              <a:solidFill>
                <a:srgbClr val="FF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spPr>
              <a:solidFill>
                <a:srgbClr val="FF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spPr>
              <a:solidFill>
                <a:srgbClr val="FF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spPr>
              <a:solidFill>
                <a:srgbClr val="99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9"/>
            <c:spPr>
              <a:solidFill>
                <a:srgbClr val="99CC0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cat>
            <c:strRef>
              <c:f>'2012'!$B$29:$K$29</c:f>
              <c:strCache>
                <c:ptCount val="10"/>
                <c:pt idx="0">
                  <c:v>Irlandia</c:v>
                </c:pt>
                <c:pt idx="1">
                  <c:v>Niemcy</c:v>
                </c:pt>
                <c:pt idx="2">
                  <c:v>USA</c:v>
                </c:pt>
                <c:pt idx="3">
                  <c:v>Szwajc.</c:v>
                </c:pt>
                <c:pt idx="4">
                  <c:v>Polska</c:v>
                </c:pt>
                <c:pt idx="5">
                  <c:v>Czechy</c:v>
                </c:pt>
                <c:pt idx="6">
                  <c:v>Rosja</c:v>
                </c:pt>
                <c:pt idx="7">
                  <c:v>Ukraina</c:v>
                </c:pt>
                <c:pt idx="8">
                  <c:v>Chiny</c:v>
                </c:pt>
                <c:pt idx="9">
                  <c:v>Indie</c:v>
                </c:pt>
              </c:strCache>
            </c:strRef>
          </c:cat>
          <c:val>
            <c:numRef>
              <c:f>'2012'!$B$30:$K$30</c:f>
              <c:numCache>
                <c:formatCode>General</c:formatCode>
                <c:ptCount val="10"/>
                <c:pt idx="0">
                  <c:v>95</c:v>
                </c:pt>
                <c:pt idx="1">
                  <c:v>112.5</c:v>
                </c:pt>
                <c:pt idx="2">
                  <c:v>102.1</c:v>
                </c:pt>
                <c:pt idx="3">
                  <c:v>105.8</c:v>
                </c:pt>
                <c:pt idx="4">
                  <c:v>133.9</c:v>
                </c:pt>
                <c:pt idx="5">
                  <c:v>110.2</c:v>
                </c:pt>
                <c:pt idx="6">
                  <c:v>129.1</c:v>
                </c:pt>
                <c:pt idx="7">
                  <c:v>113.9</c:v>
                </c:pt>
                <c:pt idx="8">
                  <c:v>178.7</c:v>
                </c:pt>
                <c:pt idx="9">
                  <c:v>145.80000000000001</c:v>
                </c:pt>
              </c:numCache>
            </c:numRef>
          </c:val>
        </c:ser>
        <c:shape val="box"/>
        <c:axId val="44475520"/>
        <c:axId val="44477056"/>
        <c:axId val="0"/>
      </c:bar3DChart>
      <c:catAx>
        <c:axId val="44475520"/>
        <c:scaling>
          <c:orientation val="minMax"/>
        </c:scaling>
        <c:axPos val="b"/>
        <c:numFmt formatCode="General" sourceLinked="1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Times New Roman CE"/>
                <a:ea typeface="Times New Roman CE"/>
                <a:cs typeface="Times New Roman CE"/>
              </a:defRPr>
            </a:pPr>
            <a:endParaRPr lang="pl-PL"/>
          </a:p>
        </c:txPr>
        <c:crossAx val="44477056"/>
        <c:crosses val="autoZero"/>
        <c:auto val="1"/>
        <c:lblAlgn val="ctr"/>
        <c:lblOffset val="100"/>
        <c:tickLblSkip val="1"/>
        <c:tickMarkSkip val="1"/>
      </c:catAx>
      <c:valAx>
        <c:axId val="44477056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Times New Roman CE"/>
                <a:ea typeface="Times New Roman CE"/>
                <a:cs typeface="Times New Roman CE"/>
              </a:defRPr>
            </a:pPr>
            <a:endParaRPr lang="pl-PL"/>
          </a:p>
        </c:txPr>
        <c:crossAx val="444755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Times New Roman CE"/>
          <a:ea typeface="Times New Roman CE"/>
          <a:cs typeface="Times New Roman CE"/>
        </a:defRPr>
      </a:pPr>
      <a:endParaRPr lang="pl-PL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3B4D-7383-4B04-9250-D6AE8E009141}" type="datetimeFigureOut">
              <a:rPr lang="pl-PL" smtClean="0"/>
              <a:pPr/>
              <a:t>2015-02-26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C3F-05EC-48C3-A71D-91B8A3D964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3B4D-7383-4B04-9250-D6AE8E009141}" type="datetimeFigureOut">
              <a:rPr lang="pl-PL" smtClean="0"/>
              <a:pPr/>
              <a:t>2015-02-26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C3F-05EC-48C3-A71D-91B8A3D964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3B4D-7383-4B04-9250-D6AE8E009141}" type="datetimeFigureOut">
              <a:rPr lang="pl-PL" smtClean="0"/>
              <a:pPr/>
              <a:t>2015-02-26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C3F-05EC-48C3-A71D-91B8A3D964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3B4D-7383-4B04-9250-D6AE8E009141}" type="datetimeFigureOut">
              <a:rPr lang="pl-PL" smtClean="0"/>
              <a:pPr/>
              <a:t>2015-02-26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C3F-05EC-48C3-A71D-91B8A3D964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3B4D-7383-4B04-9250-D6AE8E009141}" type="datetimeFigureOut">
              <a:rPr lang="pl-PL" smtClean="0"/>
              <a:pPr/>
              <a:t>2015-02-26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C3F-05EC-48C3-A71D-91B8A3D964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3B4D-7383-4B04-9250-D6AE8E009141}" type="datetimeFigureOut">
              <a:rPr lang="pl-PL" smtClean="0"/>
              <a:pPr/>
              <a:t>2015-02-26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C3F-05EC-48C3-A71D-91B8A3D964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3B4D-7383-4B04-9250-D6AE8E009141}" type="datetimeFigureOut">
              <a:rPr lang="pl-PL" smtClean="0"/>
              <a:pPr/>
              <a:t>2015-02-26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C3F-05EC-48C3-A71D-91B8A3D964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3B4D-7383-4B04-9250-D6AE8E009141}" type="datetimeFigureOut">
              <a:rPr lang="pl-PL" smtClean="0"/>
              <a:pPr/>
              <a:t>2015-02-26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C3F-05EC-48C3-A71D-91B8A3D964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3B4D-7383-4B04-9250-D6AE8E009141}" type="datetimeFigureOut">
              <a:rPr lang="pl-PL" smtClean="0"/>
              <a:pPr/>
              <a:t>2015-02-26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C3F-05EC-48C3-A71D-91B8A3D964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3B4D-7383-4B04-9250-D6AE8E009141}" type="datetimeFigureOut">
              <a:rPr lang="pl-PL" smtClean="0"/>
              <a:pPr/>
              <a:t>2015-02-26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C3F-05EC-48C3-A71D-91B8A3D964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3B4D-7383-4B04-9250-D6AE8E009141}" type="datetimeFigureOut">
              <a:rPr lang="pl-PL" smtClean="0"/>
              <a:pPr/>
              <a:t>2015-02-26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C3F-05EC-48C3-A71D-91B8A3D964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3B4D-7383-4B04-9250-D6AE8E009141}" type="datetimeFigureOut">
              <a:rPr lang="pl-PL" smtClean="0"/>
              <a:pPr/>
              <a:t>2015-02-26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B8C3F-05EC-48C3-A71D-91B8A3D964D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504056"/>
          </a:xfrm>
        </p:spPr>
        <p:txBody>
          <a:bodyPr>
            <a:normAutofit/>
          </a:bodyPr>
          <a:lstStyle/>
          <a:p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PKB według parytetu siły nabywczej </a:t>
            </a:r>
            <a:r>
              <a:rPr lang="pl-PL" sz="1400" b="1" dirty="0" smtClean="0">
                <a:latin typeface="Times New Roman" pitchFamily="18" charset="0"/>
                <a:cs typeface="Times New Roman" pitchFamily="18" charset="0"/>
              </a:rPr>
              <a:t>w dol. USA (USD) </a:t>
            </a:r>
            <a:endParaRPr lang="pl-PL" sz="1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Wykres 3"/>
          <p:cNvGraphicFramePr>
            <a:graphicFrameLocks/>
          </p:cNvGraphicFramePr>
          <p:nvPr/>
        </p:nvGraphicFramePr>
        <p:xfrm>
          <a:off x="251520" y="548680"/>
          <a:ext cx="403244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Wykres 4"/>
          <p:cNvGraphicFramePr>
            <a:graphicFrameLocks/>
          </p:cNvGraphicFramePr>
          <p:nvPr/>
        </p:nvGraphicFramePr>
        <p:xfrm>
          <a:off x="4499992" y="548680"/>
          <a:ext cx="439248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ymbol zastępczy zawartości 2"/>
          <p:cNvSpPr txBox="1">
            <a:spLocks/>
          </p:cNvSpPr>
          <p:nvPr/>
        </p:nvSpPr>
        <p:spPr>
          <a:xfrm>
            <a:off x="6804248" y="1628800"/>
            <a:ext cx="1656184" cy="2160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pl-PL" sz="3200" b="1" i="0" u="none" strike="noStrike" dirty="0" smtClean="0">
                <a:latin typeface="Times New Roman CE"/>
              </a:rPr>
              <a:t>Luksemburg </a:t>
            </a:r>
            <a:r>
              <a:rPr lang="pl-PL" sz="3200" b="1" i="0" u="none" strike="noStrike" dirty="0" smtClean="0">
                <a:solidFill>
                  <a:srgbClr val="FF0000"/>
                </a:solidFill>
                <a:latin typeface="Times New Roman CE"/>
              </a:rPr>
              <a:t>91 388</a:t>
            </a:r>
            <a:r>
              <a:rPr lang="pl-PL" sz="3200" b="1" i="0" u="none" strike="noStrike" dirty="0" smtClean="0">
                <a:latin typeface="Times New Roman CE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l-P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Wykres 8"/>
          <p:cNvGraphicFramePr>
            <a:graphicFrameLocks/>
          </p:cNvGraphicFramePr>
          <p:nvPr/>
        </p:nvGraphicFramePr>
        <p:xfrm>
          <a:off x="251520" y="4005064"/>
          <a:ext cx="4032448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Wykres 9"/>
          <p:cNvGraphicFramePr>
            <a:graphicFrameLocks/>
          </p:cNvGraphicFramePr>
          <p:nvPr/>
        </p:nvGraphicFramePr>
        <p:xfrm>
          <a:off x="4499992" y="4005064"/>
          <a:ext cx="4392488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Symbol zastępczy zawartości 2"/>
          <p:cNvSpPr txBox="1">
            <a:spLocks/>
          </p:cNvSpPr>
          <p:nvPr/>
        </p:nvSpPr>
        <p:spPr>
          <a:xfrm>
            <a:off x="251520" y="3501008"/>
            <a:ext cx="8568952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lang="pl-PL" sz="1000" b="1" i="0" u="none" strike="noStrike" dirty="0" smtClean="0">
                <a:latin typeface="Times New Roman CE"/>
              </a:rPr>
              <a:t>Skraca się dystans Polski </a:t>
            </a:r>
            <a:r>
              <a:rPr lang="pl-PL" sz="1000" b="1" dirty="0" smtClean="0">
                <a:latin typeface="Times New Roman CE"/>
              </a:rPr>
              <a:t>do krajów zachodnich: </a:t>
            </a:r>
            <a:r>
              <a:rPr lang="pl-PL" sz="1000" b="1" i="0" u="none" strike="noStrike" dirty="0" smtClean="0">
                <a:latin typeface="Times New Roman CE"/>
              </a:rPr>
              <a:t>PKB per capita w Polsce stanowiło w 2001 ok. </a:t>
            </a:r>
            <a:r>
              <a:rPr lang="pl-PL" sz="1000" b="1" dirty="0" smtClean="0">
                <a:latin typeface="Times New Roman CE"/>
              </a:rPr>
              <a:t>27 </a:t>
            </a:r>
            <a:r>
              <a:rPr lang="pl-PL" sz="1000" b="1" i="0" u="none" strike="noStrike" dirty="0" smtClean="0">
                <a:latin typeface="Times New Roman CE"/>
              </a:rPr>
              <a:t>% </a:t>
            </a:r>
            <a:r>
              <a:rPr lang="pl-PL" sz="1000" b="1" i="0" u="none" strike="noStrike" dirty="0" smtClean="0">
                <a:latin typeface="Times New Roman CE"/>
              </a:rPr>
              <a:t>PKB na głowę w USA i </a:t>
            </a:r>
            <a:r>
              <a:rPr lang="pl-PL" sz="1000" b="1" dirty="0" smtClean="0">
                <a:latin typeface="Times New Roman CE"/>
              </a:rPr>
              <a:t>37 </a:t>
            </a:r>
            <a:r>
              <a:rPr lang="pl-PL" sz="1000" b="1" i="0" u="none" strike="noStrike" dirty="0" smtClean="0">
                <a:latin typeface="Times New Roman CE"/>
              </a:rPr>
              <a:t>% </a:t>
            </a:r>
            <a:r>
              <a:rPr lang="pl-PL" sz="1000" b="1" i="0" u="none" strike="noStrike" dirty="0" smtClean="0">
                <a:latin typeface="Times New Roman CE"/>
              </a:rPr>
              <a:t>PKB w Niemczech i wzrosło w 2012 do 44% poziomu USA i 54% Niemczech.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l-PL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88</Words>
  <Application>Microsoft Office PowerPoint</Application>
  <PresentationFormat>Pokaz na ekranie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PKB według parytetu siły nabywczej w dol. USA (USD)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PKB per capita według parytetu siły nabywczej w dol. USA (USD)</dc:title>
  <dc:creator>irena woroniecka</dc:creator>
  <cp:lastModifiedBy>irena woroniecka</cp:lastModifiedBy>
  <cp:revision>7</cp:revision>
  <dcterms:created xsi:type="dcterms:W3CDTF">2015-02-19T14:54:07Z</dcterms:created>
  <dcterms:modified xsi:type="dcterms:W3CDTF">2015-02-26T09:26:37Z</dcterms:modified>
</cp:coreProperties>
</file>