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7D7EFD-9E26-41E9-AF3D-DBD15784B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FB0194-5DFC-4985-A703-FF9E48675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E0C913-A978-4BD0-8CD1-19F8109F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4724-3492-4F5A-8C66-0C393BE9B1CA}" type="datetimeFigureOut">
              <a:rPr lang="pl-PL" smtClean="0"/>
              <a:t>29.02.2020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5F49C1-40E3-426C-871D-35D6A00B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06E3CC-BFF0-4499-A4E9-F6545172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D975-E7DD-4C2E-A4D6-ECD32957F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627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00727B-E0E7-4733-808A-3A1D6520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20A37BD-D3E4-4B21-A5E1-5346185DF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E8208BC-CE92-4D4F-A076-259CF6E9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4724-3492-4F5A-8C66-0C393BE9B1CA}" type="datetimeFigureOut">
              <a:rPr lang="pl-PL" smtClean="0"/>
              <a:t>29.02.2020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52F8F5-913A-4D40-B2CD-FE6C0202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B9FDD67-14FA-42CB-8709-0913C24C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D975-E7DD-4C2E-A4D6-ECD32957F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614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12E441E-81BA-4AA3-B848-EF3219FD9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CCA2903-B453-4014-8451-A132C83E5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D45398-4922-46C4-B1D6-0F636F7D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4724-3492-4F5A-8C66-0C393BE9B1CA}" type="datetimeFigureOut">
              <a:rPr lang="pl-PL" smtClean="0"/>
              <a:t>29.02.2020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1E5477-5E07-455C-A3A7-2C5F6AFB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BF6BA62-6F4C-4653-8D65-C2E2FD8B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D975-E7DD-4C2E-A4D6-ECD32957F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68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882B46-626B-41BC-996F-0F3EC26E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232022-58A8-4F1B-82E4-7247B0BFA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CA1991-9447-44DD-9AAC-169B81E2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4724-3492-4F5A-8C66-0C393BE9B1CA}" type="datetimeFigureOut">
              <a:rPr lang="pl-PL" smtClean="0"/>
              <a:t>29.02.2020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7504C2D-F4E3-4793-80F7-A845A9D0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DFFDB6-601D-4278-B4BF-857D3C13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D975-E7DD-4C2E-A4D6-ECD32957F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500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658988-7512-448D-8928-351A23A6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E42286-1E1B-45D8-9AD4-329221CF1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B799CD-F4E5-407C-8D1F-147269D5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4724-3492-4F5A-8C66-0C393BE9B1CA}" type="datetimeFigureOut">
              <a:rPr lang="pl-PL" smtClean="0"/>
              <a:t>29.02.2020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ACC8754-3F09-420F-8F00-707D700B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CA1B6A8-DBBF-4139-AEAB-F03EFE65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D975-E7DD-4C2E-A4D6-ECD32957F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724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951BB6-D58C-46FF-AFE0-E75AA2DB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72B339-1988-4703-9B15-670F868CC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9AD9503-1C5F-4439-AEB2-A19CB693D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DF41C5-67CB-4F9D-92BD-A48FB878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4724-3492-4F5A-8C66-0C393BE9B1CA}" type="datetimeFigureOut">
              <a:rPr lang="pl-PL" smtClean="0"/>
              <a:t>29.02.2020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BA31E3C-A98E-4A44-BB03-A71B9FD8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EB8C8BE-B2D4-4768-BBCA-901FA96D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D975-E7DD-4C2E-A4D6-ECD32957F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833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88218D-B9F2-436D-929D-A431F63E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8B18BE-BE68-4283-A905-04346C0B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69D10BB-27C1-4A0E-818F-F0584169F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4BD9693-8E5D-4441-88C9-F0EB03F52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0B4F284-6E00-455F-8002-08B3EEAA5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954A933-55B3-4F2F-AF5B-F74C49DE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4724-3492-4F5A-8C66-0C393BE9B1CA}" type="datetimeFigureOut">
              <a:rPr lang="pl-PL" smtClean="0"/>
              <a:t>29.02.2020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0A50D90-79FC-44BA-9A5E-CE781482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5DA8D7C-A518-4C7F-8856-5E79A96D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D975-E7DD-4C2E-A4D6-ECD32957F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943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5D1061-BA52-4C67-9A28-10F33021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D1F069B-99FD-44B6-9A86-44942898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4724-3492-4F5A-8C66-0C393BE9B1CA}" type="datetimeFigureOut">
              <a:rPr lang="pl-PL" smtClean="0"/>
              <a:t>29.02.2020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733EED4-FB7B-47E0-B1C4-34A22CDA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BFC1A4E-8DF0-428D-8FAF-E9734121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D975-E7DD-4C2E-A4D6-ECD32957F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919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34EC665-06F7-4FE1-952C-10DD2FEC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4724-3492-4F5A-8C66-0C393BE9B1CA}" type="datetimeFigureOut">
              <a:rPr lang="pl-PL" smtClean="0"/>
              <a:t>29.02.2020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EDE7861-0C64-4C86-AE78-5CA57548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D35E868-F1F7-4F2A-A633-7192736B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D975-E7DD-4C2E-A4D6-ECD32957F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504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5434E5-61A5-49B2-818D-1061AC1F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29E823-2207-4C23-9920-7086618BE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213AA90-0515-460B-93F5-876662116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14D2F45-D90A-4398-92E8-3D5AE600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4724-3492-4F5A-8C66-0C393BE9B1CA}" type="datetimeFigureOut">
              <a:rPr lang="pl-PL" smtClean="0"/>
              <a:t>29.02.2020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4CC23B3-0C68-449A-8FE1-D58579F1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CC511E0-9946-46D4-9CDD-C7893EA5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D975-E7DD-4C2E-A4D6-ECD32957F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745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0A75D6-AE30-417A-B12B-BB03B512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CCF793A-B790-45BF-8259-783465FC4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F501DEF-A2C2-4FD8-B942-87E35A405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468556A-BACA-49D9-8638-1C0622E5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4724-3492-4F5A-8C66-0C393BE9B1CA}" type="datetimeFigureOut">
              <a:rPr lang="pl-PL" smtClean="0"/>
              <a:t>29.02.2020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753D6C0-E5A4-40EE-B488-945E4F6B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F474A8F-8DEE-4492-8FD4-BBB56F92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D975-E7DD-4C2E-A4D6-ECD32957F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397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B10ECB4-4475-4F48-A930-D9887720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81F043D-8C78-4CF2-8455-0FDBE4351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834A83-A7E1-425C-9AE6-4C99D033D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94724-3492-4F5A-8C66-0C393BE9B1CA}" type="datetimeFigureOut">
              <a:rPr lang="pl-PL" smtClean="0"/>
              <a:t>29.02.2020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E68171-ECDD-41FE-845D-800BF1578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F315EF-32B3-4B5A-B035-30735B45A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D975-E7DD-4C2E-A4D6-ECD32957F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58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Norma_wzgl%C4%99dnie_obowi%C4%85zuj%C4%85ca" TargetMode="External"/><Relationship Id="rId2" Type="http://schemas.openxmlformats.org/officeDocument/2006/relationships/hyperlink" Target="https://pl.wikipedia.org/wiki/Norma_bezwzgl%C4%99dnie_obowi%C4%85zuj%C4%85c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Norma_semiimperatyw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438AD5-4D3D-4BDD-AA2B-8FEC06FCE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514" y="1367166"/>
            <a:ext cx="8963486" cy="1262201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ENCYKLOPEDIA PRAWA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15A96F7-D5BF-4738-A830-72FA22AC1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225" y="2724150"/>
            <a:ext cx="9248775" cy="2533650"/>
          </a:xfrm>
        </p:spPr>
        <p:txBody>
          <a:bodyPr>
            <a:normAutofit fontScale="70000" lnSpcReduction="20000"/>
          </a:bodyPr>
          <a:lstStyle/>
          <a:p>
            <a:r>
              <a:rPr lang="pl-PL" sz="3800" b="1" dirty="0"/>
              <a:t>Mirosław Jasiński </a:t>
            </a:r>
          </a:p>
          <a:p>
            <a:r>
              <a:rPr lang="pl-PL" sz="3800" b="1" dirty="0"/>
              <a:t>radca prawny</a:t>
            </a:r>
          </a:p>
          <a:p>
            <a:r>
              <a:rPr lang="pl-PL" sz="3800" b="1" dirty="0"/>
              <a:t>Kancelaria Radcy Prawnego ESTYMA</a:t>
            </a:r>
          </a:p>
          <a:p>
            <a:r>
              <a:rPr lang="pl-PL" sz="3800" b="1" dirty="0"/>
              <a:t>tel. 501-368-729</a:t>
            </a:r>
          </a:p>
          <a:p>
            <a:r>
              <a:rPr lang="pl-PL" sz="3800" b="1" dirty="0"/>
              <a:t>mail: mjasinski1@poczta.onet.pl</a:t>
            </a:r>
          </a:p>
          <a:p>
            <a:r>
              <a:rPr lang="pl-PL" sz="3800" b="1" dirty="0"/>
              <a:t>www.prawnik-jasinski.pl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7675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A99116-8937-41F6-81AE-0644E2DB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1022"/>
            <a:ext cx="10906958" cy="6711518"/>
          </a:xfrm>
        </p:spPr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pl-PL" sz="1800" b="1" dirty="0">
                <a:solidFill>
                  <a:srgbClr val="FF0000"/>
                </a:solidFill>
              </a:rPr>
              <a:t>Już sam znak paragrafu (§) wygląda jak narzędzie tortury</a:t>
            </a:r>
            <a:br>
              <a:rPr lang="pl-PL" sz="1800" b="1" dirty="0">
                <a:solidFill>
                  <a:srgbClr val="FF0000"/>
                </a:solidFill>
              </a:rPr>
            </a:br>
            <a:r>
              <a:rPr lang="pl-PL" sz="1800" b="1" dirty="0">
                <a:solidFill>
                  <a:srgbClr val="FF0000"/>
                </a:solidFill>
              </a:rPr>
              <a:t>Stanisław Jerzy Lec</a:t>
            </a:r>
            <a:br>
              <a:rPr lang="pl-PL" sz="1800" b="1" dirty="0">
                <a:solidFill>
                  <a:srgbClr val="FF0000"/>
                </a:solidFill>
              </a:rPr>
            </a:br>
            <a:br>
              <a:rPr lang="pl-PL" sz="1800" b="1" dirty="0">
                <a:solidFill>
                  <a:srgbClr val="FF0000"/>
                </a:solidFill>
              </a:rPr>
            </a:br>
            <a:r>
              <a:rPr lang="pl-PL" sz="1800" dirty="0"/>
              <a:t> </a:t>
            </a: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br>
              <a:rPr lang="pl-PL" sz="1800" dirty="0"/>
            </a:br>
            <a:r>
              <a:rPr lang="pl-PL" sz="1800" dirty="0">
                <a:solidFill>
                  <a:srgbClr val="FF0000"/>
                </a:solidFill>
              </a:rPr>
              <a:t>rysunek dr hab. Sylwester </a:t>
            </a:r>
            <a:r>
              <a:rPr lang="pl-PL" sz="1800" dirty="0" err="1">
                <a:solidFill>
                  <a:srgbClr val="FF0000"/>
                </a:solidFill>
              </a:rPr>
              <a:t>Piędziejewski</a:t>
            </a:r>
            <a:r>
              <a:rPr lang="pl-PL" sz="1800" dirty="0">
                <a:solidFill>
                  <a:srgbClr val="FF0000"/>
                </a:solidFill>
              </a:rPr>
              <a:t>, prof.  uczelni Akademia Sztuk Pięknych  w Warszawie – Wydział Malarstwa</a:t>
            </a:r>
            <a:br>
              <a:rPr lang="pl-PL" sz="1800" dirty="0"/>
            </a:br>
            <a:br>
              <a:rPr lang="pl-PL" dirty="0"/>
            </a:b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DBCCCC0-D1A6-4622-8787-B1C5A77DCB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175" y="572609"/>
            <a:ext cx="6047635" cy="516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87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3EAB59-459E-4F91-8AF1-691B1DF5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9019"/>
          </a:xfrm>
        </p:spPr>
        <p:txBody>
          <a:bodyPr>
            <a:normAutofit/>
          </a:bodyPr>
          <a:lstStyle/>
          <a:p>
            <a:pPr algn="ctr"/>
            <a:br>
              <a:rPr lang="pl-PL" sz="1800" b="1" dirty="0"/>
            </a:br>
            <a:br>
              <a:rPr lang="pl-PL" sz="2000" b="1" dirty="0"/>
            </a:br>
            <a:r>
              <a:rPr lang="pl-PL" sz="2400" b="1" dirty="0">
                <a:latin typeface="Arial" panose="020B0604020202020204" pitchFamily="34" charset="0"/>
                <a:cs typeface="Arial" panose="020B0604020202020204" pitchFamily="34" charset="0"/>
              </a:rPr>
              <a:t>PLAN WYKŁADU</a:t>
            </a:r>
            <a:b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wykład dnia 01 marca 2020 r. – czas 90 min</a:t>
            </a:r>
            <a:br>
              <a:rPr lang="pl-PL" sz="2000" b="1" dirty="0"/>
            </a:br>
            <a:br>
              <a:rPr lang="pl-PL" sz="2000" b="1" dirty="0"/>
            </a:br>
            <a:br>
              <a:rPr lang="pl-PL" sz="2000" b="1" dirty="0"/>
            </a:br>
            <a:r>
              <a:rPr lang="pl-PL" sz="2400" b="1" dirty="0">
                <a:latin typeface="Arial" panose="020B0604020202020204" pitchFamily="34" charset="0"/>
                <a:cs typeface="Arial" panose="020B0604020202020204" pitchFamily="34" charset="0"/>
              </a:rPr>
              <a:t>Temat: 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Informacje  wstępne, definicja  prawa, prawo  a etyka, normy prawne, ogólne informacje o zawodach prawniczych. Przykłady wezwania do zapłaty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b="1" dirty="0">
                <a:latin typeface="Arial" panose="020B0604020202020204" pitchFamily="34" charset="0"/>
                <a:cs typeface="Arial" panose="020B0604020202020204" pitchFamily="34" charset="0"/>
              </a:rPr>
              <a:t>Literatura: 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Wstęp do prawoznawstwa Tatiana </a:t>
            </a:r>
            <a:r>
              <a:rPr lang="pl-PL" sz="2400" dirty="0" err="1">
                <a:latin typeface="Arial" panose="020B0604020202020204" pitchFamily="34" charset="0"/>
                <a:cs typeface="Arial" panose="020B0604020202020204" pitchFamily="34" charset="0"/>
              </a:rPr>
              <a:t>Chauvin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, Tomasz </a:t>
            </a:r>
            <a:r>
              <a:rPr lang="pl-PL" sz="2400" dirty="0" err="1">
                <a:latin typeface="Arial" panose="020B0604020202020204" pitchFamily="34" charset="0"/>
                <a:cs typeface="Arial" panose="020B0604020202020204" pitchFamily="34" charset="0"/>
              </a:rPr>
              <a:t>Stawecki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, Piotr Winczorek  wydanie 10 C. H. Beck </a:t>
            </a:r>
            <a:br>
              <a:rPr lang="pl-PL" sz="2400" b="1" dirty="0"/>
            </a:b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187969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5B81AD-33D9-4910-B380-1064A7DA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87"/>
            <a:ext cx="10515600" cy="6569476"/>
          </a:xfrm>
        </p:spPr>
        <p:txBody>
          <a:bodyPr>
            <a:normAutofit fontScale="32500" lnSpcReduction="20000"/>
          </a:bodyPr>
          <a:lstStyle/>
          <a:p>
            <a:r>
              <a:rPr lang="pl-PL" sz="5600" b="1" dirty="0"/>
              <a:t>Zasady zaliczenia: </a:t>
            </a:r>
            <a:endParaRPr lang="pl-PL" sz="5600" dirty="0"/>
          </a:p>
          <a:p>
            <a:pPr lvl="0"/>
            <a:r>
              <a:rPr lang="pl-PL" sz="5600" b="1" dirty="0"/>
              <a:t>aktywność podczas zajęć </a:t>
            </a:r>
            <a:endParaRPr lang="pl-PL" sz="5600" dirty="0"/>
          </a:p>
          <a:p>
            <a:pPr lvl="0"/>
            <a:r>
              <a:rPr lang="pl-PL" sz="5600" b="1" dirty="0"/>
              <a:t>jedna praca (domowa) w semestrze </a:t>
            </a:r>
            <a:endParaRPr lang="pl-PL" sz="5600" dirty="0"/>
          </a:p>
          <a:p>
            <a:pPr lvl="0"/>
            <a:r>
              <a:rPr lang="pl-PL" sz="5600" b="1" dirty="0"/>
              <a:t>końcowa praca pisemna </a:t>
            </a:r>
            <a:endParaRPr lang="pl-PL" sz="5600" dirty="0"/>
          </a:p>
          <a:p>
            <a:r>
              <a:rPr lang="pl-PL" sz="5600" dirty="0"/>
              <a:t>warunkiem zaliczenia przedmiotu Encyklopedia prawa jest uzyskanie co najmniej 40 punktów na łączną liczbę 100 punktów. </a:t>
            </a:r>
          </a:p>
          <a:p>
            <a:pPr marL="0" indent="0">
              <a:buNone/>
            </a:pPr>
            <a:endParaRPr lang="pl-PL" sz="5600" dirty="0"/>
          </a:p>
          <a:p>
            <a:r>
              <a:rPr lang="pl-PL" sz="5600" dirty="0"/>
              <a:t>Zasady zaliczenia:</a:t>
            </a:r>
          </a:p>
          <a:p>
            <a:pPr marL="0" indent="0">
              <a:buNone/>
            </a:pPr>
            <a:endParaRPr lang="pl-PL" sz="5600" dirty="0"/>
          </a:p>
          <a:p>
            <a:r>
              <a:rPr lang="pl-PL" sz="5600" dirty="0"/>
              <a:t>• jedna praca pisemna (domowa) w semestrze - do 30 punktów </a:t>
            </a:r>
          </a:p>
          <a:p>
            <a:r>
              <a:rPr lang="pl-PL" sz="5600" dirty="0"/>
              <a:t>• końcowa praca pisemna (przykładowa umowa i pismo)  – do 70 punktów </a:t>
            </a:r>
          </a:p>
          <a:p>
            <a:pPr marL="0" indent="0">
              <a:buNone/>
            </a:pPr>
            <a:endParaRPr lang="pl-PL" sz="5600" dirty="0"/>
          </a:p>
          <a:p>
            <a:r>
              <a:rPr lang="pl-PL" sz="5600" dirty="0"/>
              <a:t>Praca pisemna (domowa) w semestrze - do 30 punktów </a:t>
            </a:r>
          </a:p>
          <a:p>
            <a:r>
              <a:rPr lang="pl-PL" sz="5600" dirty="0"/>
              <a:t>Końcowa praca pisemna – do 70 punktów </a:t>
            </a:r>
          </a:p>
          <a:p>
            <a:r>
              <a:rPr lang="pl-PL" sz="5600" dirty="0"/>
              <a:t>Ocena końcowa: </a:t>
            </a:r>
          </a:p>
          <a:p>
            <a:r>
              <a:rPr lang="pl-PL" sz="5600" dirty="0"/>
              <a:t>do 39 punktów ocena – 2 </a:t>
            </a:r>
          </a:p>
          <a:p>
            <a:r>
              <a:rPr lang="pl-PL" sz="5600" dirty="0"/>
              <a:t>od 40-do 50 punków ocena -  3</a:t>
            </a:r>
          </a:p>
          <a:p>
            <a:r>
              <a:rPr lang="pl-PL" sz="5600" dirty="0"/>
              <a:t> od 51-do 60 punktów ocena -  3,5</a:t>
            </a:r>
          </a:p>
          <a:p>
            <a:r>
              <a:rPr lang="pl-PL" sz="5600" dirty="0"/>
              <a:t>od 61-do 70 punktów ocena -  4</a:t>
            </a:r>
          </a:p>
          <a:p>
            <a:r>
              <a:rPr lang="pl-PL" sz="5600" dirty="0"/>
              <a:t>od 71-do 80 punktów ocena -  4,5 </a:t>
            </a:r>
          </a:p>
          <a:p>
            <a:r>
              <a:rPr lang="pl-PL" sz="5600" dirty="0"/>
              <a:t>powyżej 81 punktów ocena -  5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859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6980FA-0A8A-48EF-AC31-865FA7DE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740"/>
            <a:ext cx="10515600" cy="6161103"/>
          </a:xfrm>
        </p:spPr>
        <p:txBody>
          <a:bodyPr>
            <a:normAutofit/>
          </a:bodyPr>
          <a:lstStyle/>
          <a:p>
            <a:pPr lvl="0"/>
            <a:r>
              <a:rPr lang="pl-PL" b="1" dirty="0"/>
              <a:t>pojęcia prawa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PRAWO to zespół norm wydanych lub usankcjonowanych przez państwo i zagwarantowanych przymusem państwowym. </a:t>
            </a:r>
          </a:p>
          <a:p>
            <a:pPr marL="0" indent="0">
              <a:buNone/>
            </a:pPr>
            <a:endParaRPr lang="pl-PL" dirty="0"/>
          </a:p>
          <a:p>
            <a:pPr lvl="0"/>
            <a:r>
              <a:rPr lang="pl-PL" b="1" dirty="0"/>
              <a:t>funkcje prawa 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stabilizacyjna, utrwalenie istniejącego ładu, promowanie zmian i reform,  ochronna, wspiera różne wartości, organizacyjna, tworzy instytucjonalne warunki życia społecznego, represyjna, narzuca prawo używając przymusu, wychowawcza, kontrola </a:t>
            </a:r>
            <a:r>
              <a:rPr lang="pl-PL" dirty="0" err="1"/>
              <a:t>zachowań</a:t>
            </a:r>
            <a:r>
              <a:rPr lang="pl-PL" dirty="0"/>
              <a:t> ludzkich, rozdział różnych dóbr, regulacyjna, rozwiązywanie konfliktów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155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A6889D-958C-44FE-AEC8-B3E0CBBA0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"/>
            <a:ext cx="10515600" cy="6485138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pl-PL" sz="5600" b="1" dirty="0"/>
              <a:t>wieloznaczność terminu prawa </a:t>
            </a:r>
            <a:endParaRPr lang="pl-PL" sz="5600" dirty="0"/>
          </a:p>
          <a:p>
            <a:pPr marL="0" indent="0">
              <a:buNone/>
            </a:pPr>
            <a:endParaRPr lang="pl-PL" sz="5600" dirty="0"/>
          </a:p>
          <a:p>
            <a:pPr lvl="0"/>
            <a:r>
              <a:rPr lang="pl-PL" sz="5600" b="1" dirty="0"/>
              <a:t>norma prawa / hipoteza, dyspozycja, sankcja/ </a:t>
            </a:r>
            <a:endParaRPr lang="pl-PL" sz="5600" dirty="0"/>
          </a:p>
          <a:p>
            <a:pPr marL="0" indent="0">
              <a:buNone/>
            </a:pPr>
            <a:endParaRPr lang="pl-PL" sz="5600" dirty="0"/>
          </a:p>
          <a:p>
            <a:pPr lvl="0"/>
            <a:r>
              <a:rPr lang="pl-PL" sz="5600" dirty="0"/>
              <a:t>hipotezy - nazywa się tę część normy, która określa adresata normy oraz warunki lub okoliczności w których adresatowi temu jest coś nakazane czynić, coś czynić jest mu dozwolone lub jest zakazane</a:t>
            </a:r>
          </a:p>
          <a:p>
            <a:pPr lvl="0"/>
            <a:r>
              <a:rPr lang="pl-PL" sz="5600" dirty="0"/>
              <a:t>dyspozycji - nazywa się tę część normy, która określa treść zachowania zakazanego, nakazanego lub dozwolonego </a:t>
            </a:r>
          </a:p>
          <a:p>
            <a:pPr lvl="0"/>
            <a:r>
              <a:rPr lang="pl-PL" sz="5600" dirty="0"/>
              <a:t>sankcji, określającej konsekwencje naruszenia dyspozycji </a:t>
            </a:r>
          </a:p>
          <a:p>
            <a:pPr lvl="0"/>
            <a:r>
              <a:rPr lang="pl-PL" sz="5600" b="1" u="sng" dirty="0">
                <a:hlinkClick r:id="rId2" tooltip="Norma bezwzględnie obowiązująca"/>
              </a:rPr>
              <a:t>normy bezwzględnie obowiązujące</a:t>
            </a:r>
            <a:r>
              <a:rPr lang="pl-PL" sz="5600" b="1" dirty="0"/>
              <a:t> ( </a:t>
            </a:r>
            <a:r>
              <a:rPr lang="pl-PL" sz="5600" b="1" dirty="0" err="1"/>
              <a:t>ius</a:t>
            </a:r>
            <a:r>
              <a:rPr lang="pl-PL" sz="5600" b="1" dirty="0"/>
              <a:t> </a:t>
            </a:r>
            <a:r>
              <a:rPr lang="pl-PL" sz="5600" b="1" dirty="0" err="1"/>
              <a:t>cogens</a:t>
            </a:r>
            <a:r>
              <a:rPr lang="pl-PL" sz="5600" b="1" dirty="0"/>
              <a:t>) </a:t>
            </a:r>
            <a:endParaRPr lang="pl-PL" sz="5600" dirty="0"/>
          </a:p>
          <a:p>
            <a:pPr marL="0" indent="0">
              <a:buNone/>
            </a:pPr>
            <a:endParaRPr lang="pl-PL" sz="5600" dirty="0"/>
          </a:p>
          <a:p>
            <a:r>
              <a:rPr lang="pl-PL" sz="5600" dirty="0"/>
              <a:t>Art.  119. [Zakaz skracania i przedłużania] </a:t>
            </a:r>
          </a:p>
          <a:p>
            <a:r>
              <a:rPr lang="pl-PL" sz="5600" dirty="0"/>
              <a:t>Terminy przedawnienia nie mogą być skracane ani przedłużane przez czynność prawną.</a:t>
            </a:r>
          </a:p>
          <a:p>
            <a:pPr marL="0" indent="0">
              <a:buNone/>
            </a:pPr>
            <a:endParaRPr lang="pl-PL" sz="5600" dirty="0"/>
          </a:p>
          <a:p>
            <a:pPr lvl="0"/>
            <a:r>
              <a:rPr lang="pl-PL" sz="5600" b="1" u="sng" dirty="0">
                <a:hlinkClick r:id="rId3" tooltip="Norma względnie obowiązująca"/>
              </a:rPr>
              <a:t>normy względnie obowiązujące</a:t>
            </a:r>
            <a:r>
              <a:rPr lang="pl-PL" sz="5600" b="1" dirty="0"/>
              <a:t> – </a:t>
            </a:r>
            <a:r>
              <a:rPr lang="pl-PL" sz="5600" b="1" dirty="0" err="1"/>
              <a:t>ius</a:t>
            </a:r>
            <a:r>
              <a:rPr lang="pl-PL" sz="5600" b="1" dirty="0"/>
              <a:t> </a:t>
            </a:r>
            <a:r>
              <a:rPr lang="pl-PL" sz="5600" b="1" dirty="0" err="1"/>
              <a:t>dispositivum</a:t>
            </a:r>
            <a:endParaRPr lang="pl-PL" sz="5600" dirty="0"/>
          </a:p>
          <a:p>
            <a:pPr marL="0" indent="0">
              <a:buNone/>
            </a:pPr>
            <a:endParaRPr lang="pl-PL" sz="5600" dirty="0"/>
          </a:p>
          <a:p>
            <a:r>
              <a:rPr lang="pl-PL" sz="5600" dirty="0"/>
              <a:t>Art.  484. [Wysokość kary umownej a odszkodowanie] </a:t>
            </a:r>
          </a:p>
          <a:p>
            <a:r>
              <a:rPr lang="pl-PL" sz="5600" dirty="0"/>
              <a:t>§  1. W razie niewykonania lub nienależytego wykonania zobowiązania kara umowna należy się wierzycielowi w zastrzeżonej na ten wypadek wysokości bez względu na wysokość poniesionej szkody. Żądanie odszkodowania przenoszącego wysokość zastrzeżonej kary nie jest dopuszczalne, </a:t>
            </a:r>
            <a:r>
              <a:rPr lang="pl-PL" sz="5600" u="sng" dirty="0"/>
              <a:t>chyba że strony inaczej postanowiły</a:t>
            </a:r>
            <a:r>
              <a:rPr lang="pl-PL" sz="5600" dirty="0"/>
              <a:t>.</a:t>
            </a:r>
          </a:p>
          <a:p>
            <a:endParaRPr lang="pl-PL" sz="56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747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F4E9FC-9635-4FEA-A66C-A2DE83D1D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8"/>
            <a:ext cx="10515600" cy="6511771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pl-PL" b="1" u="sng" dirty="0">
                <a:hlinkClick r:id="rId2" tooltip="Norma semiimperatywna"/>
              </a:rPr>
              <a:t>normy </a:t>
            </a:r>
            <a:r>
              <a:rPr lang="pl-PL" b="1" u="sng" dirty="0" err="1">
                <a:hlinkClick r:id="rId2" tooltip="Norma semiimperatywna"/>
              </a:rPr>
              <a:t>semiimperatywne</a:t>
            </a:r>
            <a:r>
              <a:rPr lang="pl-PL" b="1" dirty="0"/>
              <a:t>- normy  jednostronnie bezwzględnie wiążące  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b="1" dirty="0"/>
              <a:t>Art.  18. [Zasada uprzywilejowania pracownika] </a:t>
            </a:r>
            <a:endParaRPr lang="pl-PL" dirty="0"/>
          </a:p>
          <a:p>
            <a:r>
              <a:rPr lang="pl-PL" b="1" dirty="0"/>
              <a:t>§  1. </a:t>
            </a:r>
            <a:r>
              <a:rPr lang="pl-PL" dirty="0"/>
              <a:t>Postanowienia umów o pracę oraz innych aktów, na których podstawie powstaje stosunek pracy, nie mogą być mniej korzystne dla pracownika niż przepisy prawa pracy.</a:t>
            </a:r>
          </a:p>
          <a:p>
            <a:r>
              <a:rPr lang="pl-PL" b="1" dirty="0"/>
              <a:t>§  2. </a:t>
            </a:r>
            <a:r>
              <a:rPr lang="pl-PL" dirty="0"/>
              <a:t>Postanowienia umów i aktów, o których mowa w § 1, mniej korzystne dla pracownika niż przepisy prawa pracy są nieważne; zamiast nich stosuje się odpowiednie przepisy prawa pracy.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b="1" dirty="0"/>
              <a:t>Art.  36. [Okresy wypowiedzenia umowy na czas nieokreślony] </a:t>
            </a:r>
            <a:endParaRPr lang="pl-PL" dirty="0"/>
          </a:p>
          <a:p>
            <a:r>
              <a:rPr lang="pl-PL" b="1" dirty="0"/>
              <a:t>§  1. </a:t>
            </a:r>
            <a:r>
              <a:rPr lang="pl-PL" dirty="0"/>
              <a:t>Okres wypowiedzenia umowy o pracę zawartej na czas nieokreślony jest uzależniony od okresu zatrudnienia u danego pracodawcy i wynosi:</a:t>
            </a:r>
          </a:p>
          <a:p>
            <a:r>
              <a:rPr lang="pl-PL" dirty="0"/>
              <a:t>1)  2 tygodnie, jeżeli pracownik był zatrudniony krócej niż 6 miesięcy;</a:t>
            </a:r>
          </a:p>
          <a:p>
            <a:r>
              <a:rPr lang="pl-PL" dirty="0"/>
              <a:t>2)  1 miesiąc, jeżeli pracownik był zatrudniony co najmniej 6 miesięcy;</a:t>
            </a:r>
          </a:p>
          <a:p>
            <a:r>
              <a:rPr lang="pl-PL" dirty="0"/>
              <a:t>3)  3 miesiące, jeżeli pracownik był zatrudniony co najmniej 3 lata.</a:t>
            </a:r>
          </a:p>
          <a:p>
            <a:pPr marL="0" indent="0">
              <a:buNone/>
            </a:pPr>
            <a:endParaRPr lang="pl-PL" dirty="0"/>
          </a:p>
          <a:p>
            <a:pPr lvl="0"/>
            <a:r>
              <a:rPr lang="pl-PL" b="1" dirty="0"/>
              <a:t>pozostałe rodzaje norm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lvl="0"/>
            <a:r>
              <a:rPr lang="pl-PL" b="1" dirty="0"/>
              <a:t>relacje pomiędzy prawem a normami obyczajowymi </a:t>
            </a:r>
            <a:br>
              <a:rPr lang="pl-PL" dirty="0"/>
            </a:br>
            <a:endParaRPr lang="pl-PL" dirty="0"/>
          </a:p>
          <a:p>
            <a:pPr lvl="0"/>
            <a:r>
              <a:rPr lang="pl-PL" b="1" dirty="0"/>
              <a:t>źródło prawa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Art. 87. Konstytucji 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1. Źródłami powszechnie obowiązującego prawa Rzeczypospolitej Polskiej są: Konstytucja, ustawy, ratyfikowane umowy międzynarodowe oraz rozporządzenia.</a:t>
            </a:r>
            <a:br>
              <a:rPr lang="pl-PL" dirty="0"/>
            </a:br>
            <a:r>
              <a:rPr lang="pl-PL" dirty="0"/>
              <a:t>2. Źródłami powszechnie obowiązującego prawa Rzeczypospolitej Polskiej są na obszarze działania organów, które je ustanowiły, akty prawa miejscowego.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619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E7F7DA-E65B-4785-95B6-AA326140A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394"/>
            <a:ext cx="10515600" cy="6187736"/>
          </a:xfrm>
        </p:spPr>
        <p:txBody>
          <a:bodyPr>
            <a:normAutofit/>
          </a:bodyPr>
          <a:lstStyle/>
          <a:p>
            <a:r>
              <a:rPr lang="pl-PL" b="1" dirty="0"/>
              <a:t>Pacta </a:t>
            </a:r>
            <a:r>
              <a:rPr lang="pl-PL" b="1" dirty="0" err="1"/>
              <a:t>sunt</a:t>
            </a:r>
            <a:r>
              <a:rPr lang="pl-PL" b="1" dirty="0"/>
              <a:t> </a:t>
            </a:r>
            <a:r>
              <a:rPr lang="pl-PL" b="1" dirty="0" err="1"/>
              <a:t>servanda</a:t>
            </a:r>
            <a:r>
              <a:rPr lang="pl-PL" dirty="0"/>
              <a:t> - umów należy dotrzymywać, zgodnie z którą każda osoba, która zawarła umowę musi ją zrealizować.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b="1" dirty="0" err="1"/>
              <a:t>ignorantia</a:t>
            </a:r>
            <a:r>
              <a:rPr lang="pl-PL" b="1" dirty="0"/>
              <a:t> iuris </a:t>
            </a:r>
            <a:r>
              <a:rPr lang="pl-PL" b="1" dirty="0" err="1"/>
              <a:t>nocet</a:t>
            </a:r>
            <a:r>
              <a:rPr lang="pl-PL" i="1" dirty="0"/>
              <a:t> –</a:t>
            </a:r>
            <a:r>
              <a:rPr lang="pl-PL" dirty="0"/>
              <a:t> w języku polskim: nieznajomość prawa szkodzi. 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b="1" dirty="0"/>
              <a:t>Już sam znak paragrafu - </a:t>
            </a:r>
            <a:r>
              <a:rPr lang="pl-PL" dirty="0"/>
              <a:t>§ - wygląda jak narzędzie tortury</a:t>
            </a:r>
            <a:r>
              <a:rPr lang="pl-PL" b="1" dirty="0"/>
              <a:t> </a:t>
            </a:r>
            <a:r>
              <a:rPr lang="pl-PL" dirty="0"/>
              <a:t>Stanisław Jerzy Lec</a:t>
            </a:r>
          </a:p>
          <a:p>
            <a:pPr marL="0" indent="0">
              <a:buNone/>
            </a:pPr>
            <a:r>
              <a:rPr lang="pl-PL" b="1" dirty="0"/>
              <a:t>                                                                          </a:t>
            </a:r>
            <a:endParaRPr lang="pl-PL" dirty="0"/>
          </a:p>
          <a:p>
            <a:pPr lvl="0"/>
            <a:r>
              <a:rPr lang="pl-PL" b="1" dirty="0"/>
              <a:t>Zakończenie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87875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767</Words>
  <Application>Microsoft Office PowerPoint</Application>
  <PresentationFormat>Panoramiczny</PresentationFormat>
  <Paragraphs>79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ENCYKLOPEDIA PRAWA </vt:lpstr>
      <vt:lpstr> Już sam znak paragrafu (§) wygląda jak narzędzie tortury Stanisław Jerzy Lec                          rysunek dr hab. Sylwester Piędziejewski, prof.  uczelni Akademia Sztuk Pięknych  w Warszawie – Wydział Malarstwa  </vt:lpstr>
      <vt:lpstr>  PLAN WYKŁADU wykład dnia 01 marca 2020 r. – czas 90 min   Temat: Informacje  wstępne, definicja  prawa, prawo  a etyka, normy prawne, ogólne informacje o zawodach prawniczych. Przykłady wezwania do zapłaty   Literatura: Wstęp do prawoznawstwa Tatiana Chauvin, Tomasz Stawecki, Piotr Winczorek  wydanie 10 C. H. Beck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ENCYKLOPEDIA PRAWA </dc:title>
  <dc:creator>Mirosław Jasiński</dc:creator>
  <cp:lastModifiedBy>Mirosław Jasiński</cp:lastModifiedBy>
  <cp:revision>2</cp:revision>
  <dcterms:created xsi:type="dcterms:W3CDTF">2020-02-20T21:36:30Z</dcterms:created>
  <dcterms:modified xsi:type="dcterms:W3CDTF">2020-02-29T20:25:23Z</dcterms:modified>
</cp:coreProperties>
</file>