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85" r:id="rId5"/>
    <p:sldId id="286" r:id="rId6"/>
    <p:sldId id="287" r:id="rId7"/>
    <p:sldId id="276" r:id="rId8"/>
    <p:sldId id="269" r:id="rId9"/>
    <p:sldId id="260" r:id="rId10"/>
    <p:sldId id="261" r:id="rId11"/>
    <p:sldId id="262" r:id="rId12"/>
    <p:sldId id="297" r:id="rId13"/>
    <p:sldId id="264" r:id="rId14"/>
    <p:sldId id="265" r:id="rId15"/>
    <p:sldId id="266" r:id="rId16"/>
    <p:sldId id="270" r:id="rId17"/>
    <p:sldId id="271" r:id="rId18"/>
    <p:sldId id="277" r:id="rId19"/>
    <p:sldId id="259" r:id="rId20"/>
    <p:sldId id="267" r:id="rId21"/>
    <p:sldId id="268" r:id="rId22"/>
    <p:sldId id="273" r:id="rId23"/>
    <p:sldId id="272" r:id="rId24"/>
    <p:sldId id="290" r:id="rId25"/>
    <p:sldId id="274" r:id="rId26"/>
    <p:sldId id="278" r:id="rId27"/>
    <p:sldId id="275" r:id="rId28"/>
    <p:sldId id="279" r:id="rId29"/>
    <p:sldId id="280" r:id="rId30"/>
    <p:sldId id="281" r:id="rId31"/>
    <p:sldId id="283" r:id="rId32"/>
    <p:sldId id="291" r:id="rId33"/>
    <p:sldId id="282" r:id="rId34"/>
    <p:sldId id="284" r:id="rId35"/>
    <p:sldId id="289" r:id="rId36"/>
    <p:sldId id="288" r:id="rId37"/>
    <p:sldId id="292" r:id="rId38"/>
    <p:sldId id="293" r:id="rId39"/>
    <p:sldId id="294" r:id="rId40"/>
    <p:sldId id="295" r:id="rId41"/>
    <p:sldId id="298" r:id="rId42"/>
    <p:sldId id="29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CC99"/>
    <a:srgbClr val="FF7C80"/>
    <a:srgbClr val="FF9966"/>
    <a:srgbClr val="E6E6E6"/>
    <a:srgbClr val="00FF00"/>
    <a:srgbClr val="FF9900"/>
    <a:srgbClr val="97450D"/>
    <a:srgbClr val="FF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08336-476F-4373-ACB7-904C7CB86C5A}" v="17" dt="2021-11-04T05:45:00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A1E4D-F238-45C1-829B-9DF0770C622A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C7F6F-4347-47B9-98B3-39A1737DC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5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92DF9-2290-4908-80F3-D61B9616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45FD23-4667-43DD-A8AC-14FA5A5F9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F1F4B-E830-4A81-BB05-004C3EEE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8A2D7E-E2D7-425B-AB55-120B7855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C2F1E-C77C-4386-B81E-F5B8F089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9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F3571-B27E-4722-BA8E-AEA0121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F74246-8164-490D-B0AA-75610814D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AA357-FD30-4E9E-8967-6FC0DD51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6D748-1FEB-42AB-9049-65302A39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4A75A-A399-4B98-9604-A9B718D6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2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8D4D8C-B087-4192-A39E-76D5CFA77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03ADA-EF4B-4A8A-9F70-0D104AB5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F1E59-DD76-4642-B703-95C963AF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724CA-3D75-4643-A673-43BA6462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1C26A-BB15-4BA8-9BFB-46A97113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8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87AF6-5D9E-4CEF-B262-AFC6802A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8E2AC-73E3-4DE9-B082-E868AC52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5EB57-F812-409D-92AA-D63A1CD1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B4929-26F6-4938-A4E9-0B5D4C89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CE31F-122D-49E3-9C25-D43A6D58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4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FEC9-03A9-4BC7-B1D0-6647B5D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F14C2-E3AF-43FD-B3BF-4850AAEC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1354-ED4F-459F-90B5-2D99CF69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25642-28D1-4BC4-ABDC-DBEC7633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5524D-BDCD-4A27-B65B-355526A5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4A86E-E0C6-42B6-810E-5C730600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4A979-052E-4E6D-AD02-D5F081C8A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12FA0-7AB3-4443-9540-9E329A617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50825-41AE-4CFE-AB55-C0B925A3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ABC78-CB49-4B6E-ADC5-95822787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F8A82-B23E-478A-89BF-00B72CAE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96AC8-D44C-4FA3-83D9-03C7AFFE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DB6A3-6612-4B7B-9C88-0E935B0ED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847BD0-8496-4924-8247-4B13D91B5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C9197F-B315-4D8E-8C20-6E460B98C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85AAD-5B54-42DA-9F1C-EE5423E0F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F2BD2-CA7F-42A5-A1D5-69FC03DF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2AE81F-E9B4-4ACE-AF46-96016228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3EF61E-2224-438E-A794-80791D36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16ADB-33A2-4D35-88F1-C88D2471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E22EFA-A35D-48EF-AFC3-182728AE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77D568-CBB2-4288-9DC4-B5B26970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B404E9-C33E-418D-8BAA-607E2945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DB155D-B42B-46D2-B3C1-89CEDD67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3FB8F-515A-4BE5-9B32-1652927A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470DA-ECD7-49D6-931E-E3765808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0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2DE4-24FA-45F7-80A3-27EC2BCD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90155-91EC-4B5C-B957-5220BF61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269D8-2ED3-402E-B082-4FA265D10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444CB-8C3F-484E-9F0F-B6919BE0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DDBFF-ED35-4B1B-A81B-7CC1FD08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FF627-7DFE-4627-8B43-5438E4A5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5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E398-5C89-4191-AA31-9959FFC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E58D4-C3E6-47D6-A60B-CE8C3685A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F9E5D-5C86-4090-BBEA-C91D1D059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46F27-EAC7-40B6-AAF3-DEA06C57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5BE93-617A-4281-B8F0-79E3D3B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0B2884-29F5-4407-80D8-8CDFAAC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4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6BDECE-EEA9-4AFF-9CDE-E32932F6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2C300-AE0B-4B3D-92B7-87270BB5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C1D12-D0CC-40E2-A6AE-5EC1D5DC6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C731-F303-46C5-8ED8-2161CCBD4BC7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C9F68-462F-429F-8C52-886FB914E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57A56-9F47-42B7-B05B-31BF7568E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5E03-6C7D-4572-AF6C-80318DFC3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4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B5EF5-A4AC-459F-846B-2D1B4C9B8393}"/>
              </a:ext>
            </a:extLst>
          </p:cNvPr>
          <p:cNvSpPr txBox="1"/>
          <p:nvPr/>
        </p:nvSpPr>
        <p:spPr>
          <a:xfrm>
            <a:off x="1121977" y="2459504"/>
            <a:ext cx="6840064" cy="1938992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</a:rPr>
              <a:t>Cryptography </a:t>
            </a:r>
          </a:p>
          <a:p>
            <a:r>
              <a:rPr lang="en-US" altLang="ko-KR" sz="60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DC1295-FBF4-4B9A-A671-285C65258A85}"/>
              </a:ext>
            </a:extLst>
          </p:cNvPr>
          <p:cNvSpPr/>
          <p:nvPr/>
        </p:nvSpPr>
        <p:spPr>
          <a:xfrm>
            <a:off x="765313" y="2459504"/>
            <a:ext cx="198783" cy="19435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B3BA4-62AE-411D-80D9-9C73DF124F9D}"/>
              </a:ext>
            </a:extLst>
          </p:cNvPr>
          <p:cNvSpPr txBox="1"/>
          <p:nvPr/>
        </p:nvSpPr>
        <p:spPr>
          <a:xfrm>
            <a:off x="11201400" y="0"/>
            <a:ext cx="990600" cy="665922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EF513-2722-49FE-B4A5-4ED54F6913D4}"/>
              </a:ext>
            </a:extLst>
          </p:cNvPr>
          <p:cNvSpPr txBox="1"/>
          <p:nvPr/>
        </p:nvSpPr>
        <p:spPr>
          <a:xfrm>
            <a:off x="0" y="6192078"/>
            <a:ext cx="990600" cy="665922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6A53F4-A6C9-4EF3-9211-2E85521C79D0}"/>
              </a:ext>
            </a:extLst>
          </p:cNvPr>
          <p:cNvGrpSpPr/>
          <p:nvPr/>
        </p:nvGrpSpPr>
        <p:grpSpPr>
          <a:xfrm>
            <a:off x="7384426" y="1300500"/>
            <a:ext cx="3157678" cy="4256999"/>
            <a:chOff x="7962041" y="1720956"/>
            <a:chExt cx="2044149" cy="341608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51DC1A-261D-4066-B91A-767B31E230D9}"/>
                </a:ext>
              </a:extLst>
            </p:cNvPr>
            <p:cNvGrpSpPr/>
            <p:nvPr/>
          </p:nvGrpSpPr>
          <p:grpSpPr>
            <a:xfrm>
              <a:off x="7962041" y="1720956"/>
              <a:ext cx="2044149" cy="3416087"/>
              <a:chOff x="7338391" y="982410"/>
              <a:chExt cx="2044149" cy="3416087"/>
            </a:xfrm>
            <a:effectLst>
              <a:outerShdw blurRad="50800" dist="1143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원형: 비어 있음 4">
                <a:extLst>
                  <a:ext uri="{FF2B5EF4-FFF2-40B4-BE49-F238E27FC236}">
                    <a16:creationId xmlns:a16="http://schemas.microsoft.com/office/drawing/2014/main" id="{80707A0F-6800-435F-8B82-71953DA8909E}"/>
                  </a:ext>
                </a:extLst>
              </p:cNvPr>
              <p:cNvSpPr/>
              <p:nvPr/>
            </p:nvSpPr>
            <p:spPr>
              <a:xfrm>
                <a:off x="7615030" y="982410"/>
                <a:ext cx="1490869" cy="2949652"/>
              </a:xfrm>
              <a:prstGeom prst="donut">
                <a:avLst>
                  <a:gd name="adj" fmla="val 1068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E9414283-05F8-4E5E-936F-F32F1F0190D3}"/>
                  </a:ext>
                </a:extLst>
              </p:cNvPr>
              <p:cNvSpPr/>
              <p:nvPr/>
            </p:nvSpPr>
            <p:spPr>
              <a:xfrm>
                <a:off x="7338391" y="2454967"/>
                <a:ext cx="2044149" cy="1943530"/>
              </a:xfrm>
              <a:prstGeom prst="roundRect">
                <a:avLst>
                  <a:gd name="adj" fmla="val 924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E9FE8FE-FCA9-4801-A959-47D18739515F}"/>
                </a:ext>
              </a:extLst>
            </p:cNvPr>
            <p:cNvGrpSpPr/>
            <p:nvPr/>
          </p:nvGrpSpPr>
          <p:grpSpPr>
            <a:xfrm>
              <a:off x="8715756" y="3642691"/>
              <a:ext cx="536713" cy="1108721"/>
              <a:chOff x="8766312" y="3870899"/>
              <a:chExt cx="536713" cy="1108721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CED5D294-4269-4BFC-BF92-97FBF8E1C728}"/>
                  </a:ext>
                </a:extLst>
              </p:cNvPr>
              <p:cNvSpPr/>
              <p:nvPr/>
            </p:nvSpPr>
            <p:spPr>
              <a:xfrm>
                <a:off x="8766312" y="4045342"/>
                <a:ext cx="536713" cy="934278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432EEE7-5AD1-42C9-8863-6744A72095C9}"/>
                  </a:ext>
                </a:extLst>
              </p:cNvPr>
              <p:cNvSpPr/>
              <p:nvPr/>
            </p:nvSpPr>
            <p:spPr>
              <a:xfrm>
                <a:off x="8766312" y="3870899"/>
                <a:ext cx="536713" cy="556591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920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323033-60B5-47B0-9964-2FCFAC030A1A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60AE16-6E11-4E88-93CE-70842FF1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3" y="2728881"/>
            <a:ext cx="7692340" cy="3871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CC80ED-75A3-4B5F-8B0B-A23474A60F99}"/>
              </a:ext>
            </a:extLst>
          </p:cNvPr>
          <p:cNvSpPr txBox="1"/>
          <p:nvPr/>
        </p:nvSpPr>
        <p:spPr>
          <a:xfrm>
            <a:off x="604372" y="1979684"/>
            <a:ext cx="973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</a:rPr>
              <a:t>Brute force - </a:t>
            </a:r>
            <a:r>
              <a:rPr lang="ko-KR" altLang="en-US" sz="2400" b="1" dirty="0">
                <a:solidFill>
                  <a:srgbClr val="FFFF00"/>
                </a:solidFill>
              </a:rPr>
              <a:t>전수조사 공격 </a:t>
            </a:r>
            <a:r>
              <a:rPr lang="en-US" altLang="ko-KR" sz="2400" b="1" dirty="0">
                <a:solidFill>
                  <a:srgbClr val="FFFF00"/>
                </a:solidFill>
              </a:rPr>
              <a:t>/ </a:t>
            </a:r>
            <a:r>
              <a:rPr lang="ko-KR" altLang="en-US" sz="2400" b="1" dirty="0">
                <a:solidFill>
                  <a:srgbClr val="FFFF00"/>
                </a:solidFill>
              </a:rPr>
              <a:t>빈도 수 공격 </a:t>
            </a:r>
          </a:p>
        </p:txBody>
      </p:sp>
    </p:spTree>
    <p:extLst>
      <p:ext uri="{BB962C8B-B14F-4D97-AF65-F5344CB8AC3E}">
        <p14:creationId xmlns:p14="http://schemas.microsoft.com/office/powerpoint/2010/main" val="327166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323033-60B5-47B0-9964-2FCFAC030A1A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854521-8044-418A-8267-3371DCA8AA33}"/>
              </a:ext>
            </a:extLst>
          </p:cNvPr>
          <p:cNvSpPr/>
          <p:nvPr/>
        </p:nvSpPr>
        <p:spPr>
          <a:xfrm>
            <a:off x="771787" y="2122415"/>
            <a:ext cx="11157358" cy="947956"/>
          </a:xfrm>
          <a:prstGeom prst="roundRect">
            <a:avLst>
              <a:gd name="adj" fmla="val 14012"/>
            </a:avLst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r>
              <a:rPr lang="en-US" altLang="ko-KR" sz="2400" b="1" dirty="0">
                <a:solidFill>
                  <a:srgbClr val="FFFF00"/>
                </a:solidFill>
              </a:rPr>
              <a:t>Q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IFCC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</a:t>
            </a:r>
            <a:r>
              <a:rPr lang="en-US" altLang="ko-KR" sz="2400" b="1" dirty="0">
                <a:solidFill>
                  <a:srgbClr val="FFFF00"/>
                </a:solidFill>
              </a:rPr>
              <a:t>QQ</a:t>
            </a:r>
            <a:r>
              <a:rPr lang="en-US" altLang="ko-KR" sz="2400" b="1" dirty="0"/>
              <a:t>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FB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RD</a:t>
            </a:r>
            <a:r>
              <a:rPr lang="en-US" altLang="ko-KR" sz="2400" b="1" dirty="0">
                <a:solidFill>
                  <a:srgbClr val="FFFF00"/>
                </a:solidFill>
              </a:rPr>
              <a:t>Q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VFLIC</a:t>
            </a:r>
            <a:r>
              <a:rPr lang="en-US" altLang="ko-KR" sz="2400" b="1" dirty="0">
                <a:solidFill>
                  <a:srgbClr val="FFFF00"/>
                </a:solidFill>
              </a:rPr>
              <a:t>Q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NA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RD</a:t>
            </a:r>
            <a:r>
              <a:rPr lang="en-US" altLang="ko-KR" sz="2400" b="1" dirty="0">
                <a:solidFill>
                  <a:srgbClr val="FFFF00"/>
                </a:solidFill>
              </a:rPr>
              <a:t>Q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CFJWHWZ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BNNB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HCC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HWWHBS</a:t>
            </a:r>
            <a:r>
              <a:rPr lang="en-US" altLang="ko-KR" sz="2400" b="1" dirty="0">
                <a:solidFill>
                  <a:srgbClr val="FFFF00"/>
                </a:solidFill>
              </a:rPr>
              <a:t>Q</a:t>
            </a:r>
            <a:r>
              <a:rPr lang="en-US" altLang="ko-KR" sz="2400" b="1" dirty="0"/>
              <a:t>V</a:t>
            </a:r>
            <a:r>
              <a:rPr lang="en-US" altLang="ko-KR" sz="2400" b="1" dirty="0">
                <a:solidFill>
                  <a:srgbClr val="FFFF00"/>
                </a:solidFill>
              </a:rPr>
              <a:t>Q</a:t>
            </a:r>
            <a:r>
              <a:rPr lang="en-US" altLang="ko-KR" sz="2400" b="1" dirty="0"/>
              <a:t>BRE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HW</a:t>
            </a:r>
            <a:r>
              <a:rPr lang="en-US" altLang="ko-KR" sz="2400" b="1" dirty="0">
                <a:solidFill>
                  <a:srgbClr val="FFFF00"/>
                </a:solidFill>
              </a:rPr>
              <a:t>Q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VHL</a:t>
            </a:r>
            <a:r>
              <a:rPr lang="en-US" altLang="ko-KR" sz="2400" b="1" dirty="0">
                <a:solidFill>
                  <a:srgbClr val="FFFF00"/>
                </a:solidFill>
              </a:rPr>
              <a:t>Q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DD32F0-EEA3-477B-B22A-C19B359DB035}"/>
              </a:ext>
            </a:extLst>
          </p:cNvPr>
          <p:cNvSpPr/>
          <p:nvPr/>
        </p:nvSpPr>
        <p:spPr>
          <a:xfrm>
            <a:off x="771787" y="3624061"/>
            <a:ext cx="11157358" cy="947956"/>
          </a:xfrm>
          <a:prstGeom prst="roundRect">
            <a:avLst>
              <a:gd name="adj" fmla="val 14012"/>
            </a:avLst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I</a:t>
            </a:r>
            <a:r>
              <a:rPr lang="en-US" altLang="ko-KR" sz="2400" b="1" dirty="0">
                <a:solidFill>
                  <a:srgbClr val="FFFF00"/>
                </a:solidFill>
              </a:rPr>
              <a:t>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IFCC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</a:t>
            </a:r>
            <a:r>
              <a:rPr lang="en-US" altLang="ko-KR" sz="2400" b="1" dirty="0">
                <a:solidFill>
                  <a:srgbClr val="FFFF00"/>
                </a:solidFill>
              </a:rPr>
              <a:t>EE</a:t>
            </a:r>
            <a:r>
              <a:rPr lang="en-US" altLang="ko-KR" sz="2400" b="1" dirty="0"/>
              <a:t>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FB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RD</a:t>
            </a:r>
            <a:r>
              <a:rPr lang="en-US" altLang="ko-KR" sz="2400" b="1" dirty="0">
                <a:solidFill>
                  <a:srgbClr val="FFFF00"/>
                </a:solidFill>
              </a:rPr>
              <a:t>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VFLIC</a:t>
            </a:r>
            <a:r>
              <a:rPr lang="en-US" altLang="ko-KR" sz="2400" b="1" dirty="0">
                <a:solidFill>
                  <a:srgbClr val="FFFF00"/>
                </a:solidFill>
              </a:rPr>
              <a:t>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NA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RD</a:t>
            </a:r>
            <a:r>
              <a:rPr lang="en-US" altLang="ko-KR" sz="2400" b="1" dirty="0">
                <a:solidFill>
                  <a:srgbClr val="FFFF00"/>
                </a:solidFill>
              </a:rPr>
              <a:t>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CFJWHWZ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BNNB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HCC</a:t>
            </a:r>
            <a:r>
              <a:rPr lang="ko-KR" altLang="en-US" sz="2400" b="1" dirty="0"/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HWWHBS</a:t>
            </a:r>
            <a:r>
              <a:rPr lang="en-US" altLang="ko-KR" sz="2400" b="1" dirty="0">
                <a:solidFill>
                  <a:srgbClr val="FFFF00"/>
                </a:solidFill>
              </a:rPr>
              <a:t>E</a:t>
            </a:r>
            <a:r>
              <a:rPr lang="en-US" altLang="ko-KR" sz="2400" b="1" dirty="0">
                <a:solidFill>
                  <a:schemeClr val="bg1"/>
                </a:solidFill>
              </a:rPr>
              <a:t>V</a:t>
            </a:r>
            <a:r>
              <a:rPr lang="en-US" altLang="ko-KR" sz="2400" b="1" dirty="0">
                <a:solidFill>
                  <a:srgbClr val="FFFF00"/>
                </a:solidFill>
              </a:rPr>
              <a:t>E</a:t>
            </a:r>
            <a:r>
              <a:rPr lang="en-US" altLang="ko-KR" sz="2400" b="1" dirty="0">
                <a:solidFill>
                  <a:schemeClr val="bg1"/>
                </a:solidFill>
              </a:rPr>
              <a:t>BRE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HW</a:t>
            </a:r>
            <a:r>
              <a:rPr lang="en-US" altLang="ko-KR" sz="2400" b="1" dirty="0">
                <a:solidFill>
                  <a:srgbClr val="FFFF00"/>
                </a:solidFill>
              </a:rPr>
              <a:t>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VHL</a:t>
            </a:r>
            <a:r>
              <a:rPr lang="en-US" altLang="ko-KR" sz="2400" b="1" dirty="0">
                <a:solidFill>
                  <a:srgbClr val="FFFF00"/>
                </a:solidFill>
              </a:rPr>
              <a:t>E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46D6D8B-3EF8-4746-BBFD-986AE3E52D58}"/>
              </a:ext>
            </a:extLst>
          </p:cNvPr>
          <p:cNvSpPr/>
          <p:nvPr/>
        </p:nvSpPr>
        <p:spPr>
          <a:xfrm>
            <a:off x="5856914" y="3193798"/>
            <a:ext cx="478172" cy="30683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2AB9E7D-EEF0-44B6-A13B-907ACFB2F654}"/>
              </a:ext>
            </a:extLst>
          </p:cNvPr>
          <p:cNvSpPr/>
          <p:nvPr/>
        </p:nvSpPr>
        <p:spPr>
          <a:xfrm>
            <a:off x="771787" y="5125707"/>
            <a:ext cx="11157358" cy="947956"/>
          </a:xfrm>
          <a:prstGeom prst="roundRect">
            <a:avLst>
              <a:gd name="adj" fmla="val 14012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WEE WILL MEET IN THE MIDDLE OF THIS LIBRARY AT NOON ALL ARRANGEMENTS ARE MADE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8705DAE-5DEA-4532-AEE1-FBA5E91ED49F}"/>
              </a:ext>
            </a:extLst>
          </p:cNvPr>
          <p:cNvSpPr/>
          <p:nvPr/>
        </p:nvSpPr>
        <p:spPr>
          <a:xfrm>
            <a:off x="5856914" y="4695444"/>
            <a:ext cx="478172" cy="30683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3656BD-54FA-49FA-99EE-E20305772155}"/>
              </a:ext>
            </a:extLst>
          </p:cNvPr>
          <p:cNvSpPr/>
          <p:nvPr/>
        </p:nvSpPr>
        <p:spPr>
          <a:xfrm>
            <a:off x="1661020" y="3118616"/>
            <a:ext cx="8707773" cy="62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Classic</a:t>
            </a:r>
          </a:p>
          <a:p>
            <a:pPr algn="ctr"/>
            <a:r>
              <a:rPr lang="en-US" altLang="ko-KR" sz="8000" b="1" dirty="0"/>
              <a:t>Cryptography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85829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30955DA-BFF4-423D-9F77-4182836492D4}"/>
              </a:ext>
            </a:extLst>
          </p:cNvPr>
          <p:cNvGrpSpPr/>
          <p:nvPr/>
        </p:nvGrpSpPr>
        <p:grpSpPr>
          <a:xfrm>
            <a:off x="5427677" y="1885687"/>
            <a:ext cx="6420666" cy="4546549"/>
            <a:chOff x="5605243" y="1589997"/>
            <a:chExt cx="5269977" cy="367800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2C603EA-2AD9-4347-A528-03FFE997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5243" y="1589997"/>
              <a:ext cx="5269977" cy="36780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B7082A-5918-4D22-9B0C-57C394B1E6BC}"/>
                </a:ext>
              </a:extLst>
            </p:cNvPr>
            <p:cNvSpPr txBox="1"/>
            <p:nvPr/>
          </p:nvSpPr>
          <p:spPr>
            <a:xfrm>
              <a:off x="6365291" y="4124459"/>
              <a:ext cx="3749880" cy="89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600" b="1" dirty="0" err="1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  <a:latin typeface="HY궁서B" panose="02030600000101010101" pitchFamily="18" charset="-127"/>
                  <a:ea typeface="HY궁서B" panose="02030600000101010101" pitchFamily="18" charset="-127"/>
                </a:rPr>
                <a:t>시져시져</a:t>
              </a:r>
              <a:endParaRPr lang="ko-KR" altLang="en-US" sz="6600" b="1" dirty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2273F9F-2DCA-4429-8E41-CE941F86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1" y="171581"/>
            <a:ext cx="5611870" cy="39873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3835F6-BB36-4779-BE45-BE2448A8BB26}"/>
              </a:ext>
            </a:extLst>
          </p:cNvPr>
          <p:cNvSpPr txBox="1"/>
          <p:nvPr/>
        </p:nvSpPr>
        <p:spPr>
          <a:xfrm>
            <a:off x="667766" y="2875002"/>
            <a:ext cx="4568659" cy="1107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 w="28575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scissors</a:t>
            </a:r>
            <a:endParaRPr lang="ko-KR" altLang="en-US" sz="6600" b="1" dirty="0">
              <a:ln w="28575">
                <a:solidFill>
                  <a:schemeClr val="accent1"/>
                </a:solidFill>
              </a:ln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128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323033-60B5-47B0-9964-2FCFAC030A1A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2F8A42-E7DA-4F42-B049-E3F0081E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2" y="2466363"/>
            <a:ext cx="2986116" cy="40980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4A17B3-100A-4B09-A748-2EA749DC8C99}"/>
              </a:ext>
            </a:extLst>
          </p:cNvPr>
          <p:cNvSpPr/>
          <p:nvPr/>
        </p:nvSpPr>
        <p:spPr>
          <a:xfrm>
            <a:off x="604372" y="2036118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Caesar Cipher </a:t>
            </a:r>
            <a:endParaRPr lang="ko-KR" altLang="en-US" sz="24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B558AD-7F74-46EB-B934-3DD0DA25C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48" y="3546446"/>
            <a:ext cx="6986180" cy="29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FB6F80-8E67-482D-8E80-489915E749E7}"/>
              </a:ext>
            </a:extLst>
          </p:cNvPr>
          <p:cNvSpPr txBox="1"/>
          <p:nvPr/>
        </p:nvSpPr>
        <p:spPr>
          <a:xfrm>
            <a:off x="4599264" y="1681533"/>
            <a:ext cx="4720905" cy="1692771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</a:rPr>
              <a:t>Caesar cipher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단순 대치 암호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세 자리 뒤 알파벳으로 대치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알파벳의 빈도수를 이용해 해독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5DBB6F-6385-4099-B6CB-DA16DE1EBD7F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590488" y="2346502"/>
            <a:ext cx="1008776" cy="181417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0685D3-8683-4127-BE19-30E18454FFA0}"/>
              </a:ext>
            </a:extLst>
          </p:cNvPr>
          <p:cNvSpPr txBox="1"/>
          <p:nvPr/>
        </p:nvSpPr>
        <p:spPr>
          <a:xfrm>
            <a:off x="604372" y="5853248"/>
            <a:ext cx="298611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becareful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assaine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</a:t>
            </a:r>
            <a:r>
              <a:rPr lang="ko-KR" altLang="en-US" sz="2400" b="1" dirty="0" err="1">
                <a:solidFill>
                  <a:schemeClr val="bg1"/>
                </a:solidFill>
              </a:rPr>
              <a:t>hfduhixo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dvvdlqh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6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323033-60B5-47B0-9964-2FCFAC030A1A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2F8A42-E7DA-4F42-B049-E3F0081E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2" y="2466363"/>
            <a:ext cx="2986116" cy="409802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4A17B3-100A-4B09-A748-2EA749DC8C99}"/>
              </a:ext>
            </a:extLst>
          </p:cNvPr>
          <p:cNvSpPr/>
          <p:nvPr/>
        </p:nvSpPr>
        <p:spPr>
          <a:xfrm>
            <a:off x="604372" y="2036118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Caesar Cipher </a:t>
            </a:r>
            <a:endParaRPr lang="ko-KR" altLang="en-US" sz="24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B558AD-7F74-46EB-B934-3DD0DA25C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48" y="3546446"/>
            <a:ext cx="6986180" cy="29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FB6F80-8E67-482D-8E80-489915E749E7}"/>
              </a:ext>
            </a:extLst>
          </p:cNvPr>
          <p:cNvSpPr txBox="1"/>
          <p:nvPr/>
        </p:nvSpPr>
        <p:spPr>
          <a:xfrm>
            <a:off x="4599264" y="1681533"/>
            <a:ext cx="4720905" cy="1692771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</a:rPr>
              <a:t>Caesar cipher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단순 대치 암호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세 자리 뒤 알파벳으로 대치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알파벳의 빈도수를 이용해 해독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5DBB6F-6385-4099-B6CB-DA16DE1EBD7F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590488" y="2346502"/>
            <a:ext cx="1008776" cy="181417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DBA17D-D734-4D84-87B2-285E2B56898E}"/>
              </a:ext>
            </a:extLst>
          </p:cNvPr>
          <p:cNvSpPr txBox="1"/>
          <p:nvPr/>
        </p:nvSpPr>
        <p:spPr>
          <a:xfrm>
            <a:off x="6713291" y="4591692"/>
            <a:ext cx="2313264" cy="584775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A2D46C-A0C3-41AB-A3B9-FA7ABEAA7C2A}"/>
              </a:ext>
            </a:extLst>
          </p:cNvPr>
          <p:cNvSpPr txBox="1"/>
          <p:nvPr/>
        </p:nvSpPr>
        <p:spPr>
          <a:xfrm>
            <a:off x="604372" y="5853248"/>
            <a:ext cx="298611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becareful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assaine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E</a:t>
            </a:r>
            <a:r>
              <a:rPr lang="ko-KR" altLang="en-US" sz="2400" b="1" dirty="0" err="1">
                <a:solidFill>
                  <a:schemeClr val="bg1"/>
                </a:solidFill>
              </a:rPr>
              <a:t>hfduhixo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dvvdlqh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6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323033-60B5-47B0-9964-2FCFAC030A1A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4A17B3-100A-4B09-A748-2EA749DC8C99}"/>
              </a:ext>
            </a:extLst>
          </p:cNvPr>
          <p:cNvSpPr/>
          <p:nvPr/>
        </p:nvSpPr>
        <p:spPr>
          <a:xfrm>
            <a:off x="604372" y="2036118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Apple SD Gothic Neo"/>
              </a:rPr>
              <a:t>Vigenère cipher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Musketeer">
            <a:extLst>
              <a:ext uri="{FF2B5EF4-FFF2-40B4-BE49-F238E27FC236}">
                <a16:creationId xmlns:a16="http://schemas.microsoft.com/office/drawing/2014/main" id="{3051D835-623C-465C-86F7-E01C1987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5" y="3000852"/>
            <a:ext cx="2400470" cy="240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rance free icon">
            <a:extLst>
              <a:ext uri="{FF2B5EF4-FFF2-40B4-BE49-F238E27FC236}">
                <a16:creationId xmlns:a16="http://schemas.microsoft.com/office/drawing/2014/main" id="{9061AB1E-ADD9-4A38-9575-DE9B9654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83" y="5073754"/>
            <a:ext cx="1425723" cy="14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2D216F-BDD4-431C-8997-AC0BEA697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22" y="847304"/>
            <a:ext cx="6911562" cy="510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56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FBECFA3-5DCB-47BB-9EB0-EF2627A0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62" y="161710"/>
            <a:ext cx="5550719" cy="41418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5A5443-4EE3-4B2A-A468-B69D4BA8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1" y="4715334"/>
            <a:ext cx="11182709" cy="950363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64DCD35-DBEB-4075-AF12-E45CC20DD4DB}"/>
              </a:ext>
            </a:extLst>
          </p:cNvPr>
          <p:cNvCxnSpPr>
            <a:stCxn id="31" idx="2"/>
          </p:cNvCxnSpPr>
          <p:nvPr/>
        </p:nvCxnSpPr>
        <p:spPr>
          <a:xfrm flipH="1">
            <a:off x="2583809" y="3061974"/>
            <a:ext cx="4580387" cy="237409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323033-60B5-47B0-9964-2FCFAC030A1A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4A17B3-100A-4B09-A748-2EA749DC8C99}"/>
              </a:ext>
            </a:extLst>
          </p:cNvPr>
          <p:cNvSpPr/>
          <p:nvPr/>
        </p:nvSpPr>
        <p:spPr>
          <a:xfrm>
            <a:off x="604372" y="2036118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0" dirty="0">
                <a:solidFill>
                  <a:schemeClr val="bg1"/>
                </a:solidFill>
                <a:effectLst/>
                <a:latin typeface="Apple SD Gothic Neo"/>
              </a:rPr>
              <a:t>Vigenère cipher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177AD-FA2D-419F-82EC-BCB1E73DFA0F}"/>
              </a:ext>
            </a:extLst>
          </p:cNvPr>
          <p:cNvSpPr txBox="1"/>
          <p:nvPr/>
        </p:nvSpPr>
        <p:spPr>
          <a:xfrm>
            <a:off x="604372" y="3000852"/>
            <a:ext cx="6291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K = SKY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P = divert troops to east ridge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C = VSTWBRLBMGZQLYCSCRJSBYO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4FD56F-B95D-4E42-BF81-06900177BF30}"/>
              </a:ext>
            </a:extLst>
          </p:cNvPr>
          <p:cNvSpPr/>
          <p:nvPr/>
        </p:nvSpPr>
        <p:spPr>
          <a:xfrm>
            <a:off x="7055141" y="161710"/>
            <a:ext cx="218114" cy="1402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C4DBFB-B614-48A7-AE42-B04E5CCDF5BA}"/>
              </a:ext>
            </a:extLst>
          </p:cNvPr>
          <p:cNvSpPr/>
          <p:nvPr/>
        </p:nvSpPr>
        <p:spPr>
          <a:xfrm>
            <a:off x="6236362" y="2898482"/>
            <a:ext cx="231550" cy="1635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6DC14F8-889F-4838-89D9-984A9C5651C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67912" y="2980232"/>
            <a:ext cx="58722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B582089-73A0-4C01-8987-229C27CBB6C5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164198" y="302004"/>
            <a:ext cx="0" cy="259647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DFEF01-F8FC-41A9-8942-3505F9696799}"/>
              </a:ext>
            </a:extLst>
          </p:cNvPr>
          <p:cNvSpPr/>
          <p:nvPr/>
        </p:nvSpPr>
        <p:spPr>
          <a:xfrm>
            <a:off x="7055141" y="2868041"/>
            <a:ext cx="218110" cy="1939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3656BD-54FA-49FA-99EE-E20305772155}"/>
              </a:ext>
            </a:extLst>
          </p:cNvPr>
          <p:cNvSpPr/>
          <p:nvPr/>
        </p:nvSpPr>
        <p:spPr>
          <a:xfrm>
            <a:off x="1661020" y="3118616"/>
            <a:ext cx="8707773" cy="62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Second Generation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11859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0AA930-4BE0-4A9D-9420-80F87B2FFE3B}"/>
              </a:ext>
            </a:extLst>
          </p:cNvPr>
          <p:cNvGrpSpPr/>
          <p:nvPr/>
        </p:nvGrpSpPr>
        <p:grpSpPr>
          <a:xfrm>
            <a:off x="7273619" y="404788"/>
            <a:ext cx="3981222" cy="2319548"/>
            <a:chOff x="604372" y="3988972"/>
            <a:chExt cx="3981222" cy="231954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FF585DC-D8CC-4BE5-9183-0C9913C04999}"/>
                </a:ext>
              </a:extLst>
            </p:cNvPr>
            <p:cNvGrpSpPr/>
            <p:nvPr/>
          </p:nvGrpSpPr>
          <p:grpSpPr>
            <a:xfrm>
              <a:off x="604372" y="4865613"/>
              <a:ext cx="3981222" cy="1442907"/>
              <a:chOff x="1416514" y="4326622"/>
              <a:chExt cx="3981222" cy="144290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736536A-BE6C-41A6-B58D-22C807642E6D}"/>
                  </a:ext>
                </a:extLst>
              </p:cNvPr>
              <p:cNvSpPr/>
              <p:nvPr/>
            </p:nvSpPr>
            <p:spPr>
              <a:xfrm>
                <a:off x="2468753" y="4326622"/>
                <a:ext cx="1876744" cy="144290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E</a:t>
                </a:r>
                <a:endParaRPr lang="ko-KR" altLang="en-US" sz="4000" b="1" dirty="0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15A9657D-5FFF-4334-9790-0F8026AD2252}"/>
                  </a:ext>
                </a:extLst>
              </p:cNvPr>
              <p:cNvSpPr/>
              <p:nvPr/>
            </p:nvSpPr>
            <p:spPr>
              <a:xfrm>
                <a:off x="1416514" y="4838350"/>
                <a:ext cx="747846" cy="419449"/>
              </a:xfrm>
              <a:prstGeom prst="rightArrow">
                <a:avLst>
                  <a:gd name="adj1" fmla="val 50000"/>
                  <a:gd name="adj2" fmla="val 44000"/>
                </a:avLst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P</a:t>
                </a:r>
                <a:endParaRPr lang="ko-KR" altLang="en-US" sz="4000" b="1" dirty="0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8C1CD07C-8E36-4F2F-963E-D3D51D0474D5}"/>
                  </a:ext>
                </a:extLst>
              </p:cNvPr>
              <p:cNvSpPr/>
              <p:nvPr/>
            </p:nvSpPr>
            <p:spPr>
              <a:xfrm>
                <a:off x="4649890" y="4838350"/>
                <a:ext cx="747846" cy="419449"/>
              </a:xfrm>
              <a:prstGeom prst="rightArrow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C</a:t>
                </a:r>
                <a:endParaRPr lang="ko-KR" altLang="en-US" sz="4000" b="1" dirty="0"/>
              </a:p>
            </p:txBody>
          </p:sp>
        </p:grp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802928D8-BB8F-4A55-8D5D-7F2ADC90CAD2}"/>
                </a:ext>
              </a:extLst>
            </p:cNvPr>
            <p:cNvSpPr/>
            <p:nvPr/>
          </p:nvSpPr>
          <p:spPr>
            <a:xfrm>
              <a:off x="2262009" y="3988972"/>
              <a:ext cx="665749" cy="666917"/>
            </a:xfrm>
            <a:prstGeom prst="downArrow">
              <a:avLst>
                <a:gd name="adj1" fmla="val 25086"/>
                <a:gd name="adj2" fmla="val 51916"/>
              </a:avLst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/>
                <a:t>K</a:t>
              </a:r>
              <a:endParaRPr lang="ko-KR" altLang="en-US" sz="40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71554A-B6FF-4395-98A9-B6CC3F133DA0}"/>
              </a:ext>
            </a:extLst>
          </p:cNvPr>
          <p:cNvGrpSpPr/>
          <p:nvPr/>
        </p:nvGrpSpPr>
        <p:grpSpPr>
          <a:xfrm>
            <a:off x="7273619" y="3988972"/>
            <a:ext cx="3981222" cy="2319548"/>
            <a:chOff x="604372" y="3988972"/>
            <a:chExt cx="3981222" cy="231954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EBA5D08-0D62-492B-917B-AA66DC583FD1}"/>
                </a:ext>
              </a:extLst>
            </p:cNvPr>
            <p:cNvGrpSpPr/>
            <p:nvPr/>
          </p:nvGrpSpPr>
          <p:grpSpPr>
            <a:xfrm>
              <a:off x="604372" y="4865613"/>
              <a:ext cx="3981222" cy="1442907"/>
              <a:chOff x="1416514" y="4326622"/>
              <a:chExt cx="3981222" cy="1442907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42A04F3-31E3-452E-B024-BEEBBB84FC8E}"/>
                  </a:ext>
                </a:extLst>
              </p:cNvPr>
              <p:cNvSpPr/>
              <p:nvPr/>
            </p:nvSpPr>
            <p:spPr>
              <a:xfrm>
                <a:off x="2468753" y="4326622"/>
                <a:ext cx="1876744" cy="144290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D</a:t>
                </a:r>
                <a:endParaRPr lang="ko-KR" altLang="en-US" sz="4000" b="1" dirty="0"/>
              </a:p>
            </p:txBody>
          </p:sp>
          <p:sp>
            <p:nvSpPr>
              <p:cNvPr id="31" name="화살표: 오른쪽 30">
                <a:extLst>
                  <a:ext uri="{FF2B5EF4-FFF2-40B4-BE49-F238E27FC236}">
                    <a16:creationId xmlns:a16="http://schemas.microsoft.com/office/drawing/2014/main" id="{C9AF6F2B-4A54-4177-A398-5BDC20EFEDF8}"/>
                  </a:ext>
                </a:extLst>
              </p:cNvPr>
              <p:cNvSpPr/>
              <p:nvPr/>
            </p:nvSpPr>
            <p:spPr>
              <a:xfrm>
                <a:off x="1416514" y="4838350"/>
                <a:ext cx="747846" cy="419449"/>
              </a:xfrm>
              <a:prstGeom prst="rightArrow">
                <a:avLst>
                  <a:gd name="adj1" fmla="val 50000"/>
                  <a:gd name="adj2" fmla="val 44000"/>
                </a:avLst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C</a:t>
                </a:r>
                <a:endParaRPr lang="ko-KR" altLang="en-US" sz="4000" b="1" dirty="0"/>
              </a:p>
            </p:txBody>
          </p:sp>
          <p:sp>
            <p:nvSpPr>
              <p:cNvPr id="32" name="화살표: 오른쪽 31">
                <a:extLst>
                  <a:ext uri="{FF2B5EF4-FFF2-40B4-BE49-F238E27FC236}">
                    <a16:creationId xmlns:a16="http://schemas.microsoft.com/office/drawing/2014/main" id="{1DD59623-DBFB-4A2E-98FC-EE6704544E8C}"/>
                  </a:ext>
                </a:extLst>
              </p:cNvPr>
              <p:cNvSpPr/>
              <p:nvPr/>
            </p:nvSpPr>
            <p:spPr>
              <a:xfrm>
                <a:off x="4649890" y="4838350"/>
                <a:ext cx="747846" cy="419449"/>
              </a:xfrm>
              <a:prstGeom prst="rightArrow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b="1" dirty="0"/>
                  <a:t>P</a:t>
                </a:r>
                <a:endParaRPr lang="ko-KR" altLang="en-US" sz="4000" b="1" dirty="0"/>
              </a:p>
            </p:txBody>
          </p:sp>
        </p:grp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121B4761-22FF-4DB0-95FC-EFBDA9F513AC}"/>
                </a:ext>
              </a:extLst>
            </p:cNvPr>
            <p:cNvSpPr/>
            <p:nvPr/>
          </p:nvSpPr>
          <p:spPr>
            <a:xfrm>
              <a:off x="2262009" y="3988972"/>
              <a:ext cx="665749" cy="666917"/>
            </a:xfrm>
            <a:prstGeom prst="downArrow">
              <a:avLst>
                <a:gd name="adj1" fmla="val 25086"/>
                <a:gd name="adj2" fmla="val 51916"/>
              </a:avLst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/>
                <a:t>K</a:t>
              </a:r>
              <a:endParaRPr lang="ko-KR" altLang="en-US" sz="4000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96DD65A-B527-4CE5-8763-07B821C40946}"/>
              </a:ext>
            </a:extLst>
          </p:cNvPr>
          <p:cNvSpPr txBox="1"/>
          <p:nvPr/>
        </p:nvSpPr>
        <p:spPr>
          <a:xfrm>
            <a:off x="604372" y="2815826"/>
            <a:ext cx="4311576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E = Encryption : </a:t>
            </a:r>
            <a:r>
              <a:rPr lang="ko-KR" altLang="en-US" sz="2800" b="1" dirty="0">
                <a:solidFill>
                  <a:schemeClr val="bg1"/>
                </a:solidFill>
              </a:rPr>
              <a:t>암호화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 = Decryption : </a:t>
            </a:r>
            <a:r>
              <a:rPr lang="ko-KR" altLang="en-US" sz="2800" b="1" dirty="0">
                <a:solidFill>
                  <a:schemeClr val="bg1"/>
                </a:solidFill>
              </a:rPr>
              <a:t>복호화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P = Plaintext : </a:t>
            </a:r>
            <a:r>
              <a:rPr lang="ko-KR" altLang="en-US" sz="2800" b="1" dirty="0" err="1">
                <a:solidFill>
                  <a:schemeClr val="bg1"/>
                </a:solidFill>
              </a:rPr>
              <a:t>평문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K = Key : </a:t>
            </a:r>
            <a:r>
              <a:rPr lang="ko-KR" altLang="en-US" sz="2800" b="1" dirty="0">
                <a:solidFill>
                  <a:schemeClr val="bg1"/>
                </a:solidFill>
              </a:rPr>
              <a:t>키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C = Ciphertext : </a:t>
            </a:r>
            <a:r>
              <a:rPr lang="ko-KR" altLang="en-US" sz="2800" b="1" dirty="0">
                <a:solidFill>
                  <a:schemeClr val="bg1"/>
                </a:solidFill>
              </a:rPr>
              <a:t>암호문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5C0D4-102A-4F63-AF5F-EF59B038A5A6}"/>
              </a:ext>
            </a:extLst>
          </p:cNvPr>
          <p:cNvSpPr txBox="1"/>
          <p:nvPr/>
        </p:nvSpPr>
        <p:spPr>
          <a:xfrm>
            <a:off x="5996602" y="3429000"/>
            <a:ext cx="1225491" cy="52322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D(K,C)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E231BB-84D8-4D74-B509-971B1291880E}"/>
              </a:ext>
            </a:extLst>
          </p:cNvPr>
          <p:cNvSpPr txBox="1"/>
          <p:nvPr/>
        </p:nvSpPr>
        <p:spPr>
          <a:xfrm>
            <a:off x="5896762" y="149416"/>
            <a:ext cx="1248562" cy="52322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E(K,P)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D3A07B5-3FFA-472D-8E45-E618DD4FBA56}"/>
              </a:ext>
            </a:extLst>
          </p:cNvPr>
          <p:cNvCxnSpPr/>
          <p:nvPr/>
        </p:nvCxnSpPr>
        <p:spPr>
          <a:xfrm>
            <a:off x="5670958" y="0"/>
            <a:ext cx="0" cy="6858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406DCF-8221-4278-AAE9-23AF4138BA4B}"/>
              </a:ext>
            </a:extLst>
          </p:cNvPr>
          <p:cNvSpPr txBox="1"/>
          <p:nvPr/>
        </p:nvSpPr>
        <p:spPr>
          <a:xfrm>
            <a:off x="7456891" y="671274"/>
            <a:ext cx="157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Encrypt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51D6E5-77E5-4106-9D51-BA085210D5B0}"/>
              </a:ext>
            </a:extLst>
          </p:cNvPr>
          <p:cNvSpPr txBox="1"/>
          <p:nvPr/>
        </p:nvSpPr>
        <p:spPr>
          <a:xfrm>
            <a:off x="7456891" y="4236119"/>
            <a:ext cx="157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Decrypt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4163ED-5E27-4D4D-BF8E-C4176D5A5CF2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BEDF54-AD1D-469F-A757-1FA6A3CCC44B}"/>
              </a:ext>
            </a:extLst>
          </p:cNvPr>
          <p:cNvSpPr/>
          <p:nvPr/>
        </p:nvSpPr>
        <p:spPr>
          <a:xfrm>
            <a:off x="604372" y="1941181"/>
            <a:ext cx="1216038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 </a:t>
            </a:r>
            <a:r>
              <a:rPr lang="ko-KR" altLang="en-US" sz="2400" b="1" dirty="0" err="1"/>
              <a:t>대칭키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103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01B304-50A0-47F1-9552-DAC641172B90}"/>
              </a:ext>
            </a:extLst>
          </p:cNvPr>
          <p:cNvGrpSpPr/>
          <p:nvPr/>
        </p:nvGrpSpPr>
        <p:grpSpPr>
          <a:xfrm>
            <a:off x="1571742" y="1657918"/>
            <a:ext cx="9048516" cy="2838296"/>
            <a:chOff x="282769" y="1564395"/>
            <a:chExt cx="9048516" cy="283829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2CF70D-7E05-438E-A786-FB0BB7E73C8F}"/>
                </a:ext>
              </a:extLst>
            </p:cNvPr>
            <p:cNvSpPr/>
            <p:nvPr/>
          </p:nvSpPr>
          <p:spPr>
            <a:xfrm>
              <a:off x="282769" y="1564395"/>
              <a:ext cx="8284686" cy="661012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3672079-289F-47DE-A8C4-750B5613FB5F}"/>
                </a:ext>
              </a:extLst>
            </p:cNvPr>
            <p:cNvSpPr/>
            <p:nvPr/>
          </p:nvSpPr>
          <p:spPr>
            <a:xfrm>
              <a:off x="1178805" y="1564396"/>
              <a:ext cx="3260999" cy="66101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/>
                <a:t>Contents</a:t>
              </a:r>
              <a:endParaRPr lang="ko-KR" altLang="en-US" sz="36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2F9539-451F-441C-8E8D-0F11FD1FE1E0}"/>
                </a:ext>
              </a:extLst>
            </p:cNvPr>
            <p:cNvGrpSpPr/>
            <p:nvPr/>
          </p:nvGrpSpPr>
          <p:grpSpPr>
            <a:xfrm>
              <a:off x="477209" y="1693822"/>
              <a:ext cx="527170" cy="454912"/>
              <a:chOff x="10927668" y="1686273"/>
              <a:chExt cx="673606" cy="616871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02265AB-919D-439A-B56A-088DC821FCCD}"/>
                  </a:ext>
                </a:extLst>
              </p:cNvPr>
              <p:cNvSpPr/>
              <p:nvPr/>
            </p:nvSpPr>
            <p:spPr>
              <a:xfrm>
                <a:off x="10927668" y="1686273"/>
                <a:ext cx="539825" cy="545334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A578DFD-821E-4BD0-8355-CC98646C7B5F}"/>
                  </a:ext>
                </a:extLst>
              </p:cNvPr>
              <p:cNvCxnSpPr>
                <a:cxnSpLocks/>
                <a:stCxn id="34" idx="5"/>
              </p:cNvCxnSpPr>
              <p:nvPr/>
            </p:nvCxnSpPr>
            <p:spPr>
              <a:xfrm>
                <a:off x="11388437" y="2151744"/>
                <a:ext cx="212837" cy="1514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8E9BEF2-876A-45A8-BD6B-771EABAD7E3E}"/>
                </a:ext>
              </a:extLst>
            </p:cNvPr>
            <p:cNvSpPr/>
            <p:nvPr/>
          </p:nvSpPr>
          <p:spPr>
            <a:xfrm>
              <a:off x="8527055" y="1564397"/>
              <a:ext cx="804230" cy="6610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24CA19B-4C9C-4F54-9B44-C3968E66A1E5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98" y="1564395"/>
              <a:ext cx="0" cy="661012"/>
            </a:xfrm>
            <a:prstGeom prst="line">
              <a:avLst/>
            </a:prstGeom>
            <a:ln w="28575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2E8651-A183-42F1-ADE4-E34504F3DBFF}"/>
                </a:ext>
              </a:extLst>
            </p:cNvPr>
            <p:cNvCxnSpPr/>
            <p:nvPr/>
          </p:nvCxnSpPr>
          <p:spPr>
            <a:xfrm>
              <a:off x="8741883" y="1894902"/>
              <a:ext cx="374574" cy="0"/>
            </a:xfrm>
            <a:prstGeom prst="straightConnector1">
              <a:avLst/>
            </a:prstGeom>
            <a:ln w="76200">
              <a:solidFill>
                <a:srgbClr val="9745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45B6BAE-6024-4043-9DE5-A5477C9587A2}"/>
                </a:ext>
              </a:extLst>
            </p:cNvPr>
            <p:cNvGrpSpPr/>
            <p:nvPr/>
          </p:nvGrpSpPr>
          <p:grpSpPr>
            <a:xfrm>
              <a:off x="4439799" y="2225408"/>
              <a:ext cx="4087255" cy="2177283"/>
              <a:chOff x="242368" y="2225408"/>
              <a:chExt cx="11622797" cy="2177283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030B784-FF28-4596-BFCB-516C6CCDE48B}"/>
                  </a:ext>
                </a:extLst>
              </p:cNvPr>
              <p:cNvSpPr/>
              <p:nvPr/>
            </p:nvSpPr>
            <p:spPr>
              <a:xfrm>
                <a:off x="242368" y="2225408"/>
                <a:ext cx="11622797" cy="2177283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E7E27AF-DCF3-4D6E-8414-EBB693108331}"/>
                  </a:ext>
                </a:extLst>
              </p:cNvPr>
              <p:cNvSpPr/>
              <p:nvPr/>
            </p:nvSpPr>
            <p:spPr>
              <a:xfrm>
                <a:off x="242368" y="3334055"/>
                <a:ext cx="11622797" cy="1068636"/>
              </a:xfrm>
              <a:prstGeom prst="rect">
                <a:avLst/>
              </a:prstGeom>
              <a:solidFill>
                <a:schemeClr val="dk1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Cryptography Overview</a:t>
                </a:r>
                <a:endParaRPr lang="ko-KR" altLang="en-US" sz="2400" b="1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8814DE7-97FD-45B9-8227-59BD9D1D3579}"/>
                  </a:ext>
                </a:extLst>
              </p:cNvPr>
              <p:cNvSpPr/>
              <p:nvPr/>
            </p:nvSpPr>
            <p:spPr>
              <a:xfrm>
                <a:off x="242368" y="2238164"/>
                <a:ext cx="11622797" cy="1100369"/>
              </a:xfrm>
              <a:prstGeom prst="rect">
                <a:avLst/>
              </a:prstGeom>
              <a:solidFill>
                <a:schemeClr val="dk1">
                  <a:alpha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268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A4814C-FE57-4573-BD90-DB5B89509BB9}"/>
              </a:ext>
            </a:extLst>
          </p:cNvPr>
          <p:cNvGrpSpPr/>
          <p:nvPr/>
        </p:nvGrpSpPr>
        <p:grpSpPr>
          <a:xfrm>
            <a:off x="458209" y="2142767"/>
            <a:ext cx="11505366" cy="3772187"/>
            <a:chOff x="343318" y="1913467"/>
            <a:chExt cx="11505366" cy="377218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7479215-0F88-4E23-BFBE-5595FA66FB0D}"/>
                </a:ext>
              </a:extLst>
            </p:cNvPr>
            <p:cNvGrpSpPr/>
            <p:nvPr/>
          </p:nvGrpSpPr>
          <p:grpSpPr>
            <a:xfrm>
              <a:off x="458209" y="1913467"/>
              <a:ext cx="11077576" cy="2958509"/>
              <a:chOff x="1139135" y="1913467"/>
              <a:chExt cx="11077576" cy="2958509"/>
            </a:xfrm>
          </p:grpSpPr>
          <p:pic>
            <p:nvPicPr>
              <p:cNvPr id="3084" name="Picture 12" descr="Real estate agent free icon">
                <a:extLst>
                  <a:ext uri="{FF2B5EF4-FFF2-40B4-BE49-F238E27FC236}">
                    <a16:creationId xmlns:a16="http://schemas.microsoft.com/office/drawing/2014/main" id="{03F9495F-F7E1-407A-AD27-E0A3DE0D0E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9135" y="1986024"/>
                <a:ext cx="2885952" cy="2885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C037BC7E-F294-49B6-AB22-7D7BD3E60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8767" y="1913467"/>
                <a:ext cx="2687944" cy="295850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D5B8CA-5215-4E46-9C45-CC9CE485BABA}"/>
                </a:ext>
              </a:extLst>
            </p:cNvPr>
            <p:cNvSpPr txBox="1"/>
            <p:nvPr/>
          </p:nvSpPr>
          <p:spPr>
            <a:xfrm>
              <a:off x="343318" y="5100879"/>
              <a:ext cx="311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Alice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4414E2D-DF21-4135-ABE3-695BA6FB1D03}"/>
                </a:ext>
              </a:extLst>
            </p:cNvPr>
            <p:cNvSpPr txBox="1"/>
            <p:nvPr/>
          </p:nvSpPr>
          <p:spPr>
            <a:xfrm>
              <a:off x="8732951" y="5100879"/>
              <a:ext cx="311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Bob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DFA374A-FE84-404B-AA58-C9FFF26D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6" y="2944687"/>
            <a:ext cx="1354667" cy="135466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056437C-CEA0-48DE-B35B-9E36E43CB6B1}"/>
              </a:ext>
            </a:extLst>
          </p:cNvPr>
          <p:cNvSpPr/>
          <p:nvPr/>
        </p:nvSpPr>
        <p:spPr>
          <a:xfrm>
            <a:off x="3725333" y="3658300"/>
            <a:ext cx="1524000" cy="414167"/>
          </a:xfrm>
          <a:prstGeom prst="rightArrow">
            <a:avLst>
              <a:gd name="adj1" fmla="val 50000"/>
              <a:gd name="adj2" fmla="val 9088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F22D1BD-F2BB-446F-B626-35FE1DFE4A56}"/>
              </a:ext>
            </a:extLst>
          </p:cNvPr>
          <p:cNvSpPr/>
          <p:nvPr/>
        </p:nvSpPr>
        <p:spPr>
          <a:xfrm>
            <a:off x="6942666" y="3658299"/>
            <a:ext cx="1524000" cy="414167"/>
          </a:xfrm>
          <a:prstGeom prst="rightArrow">
            <a:avLst>
              <a:gd name="adj1" fmla="val 50000"/>
              <a:gd name="adj2" fmla="val 9088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17A356-5838-44E8-9208-90C6A17E9BBB}"/>
              </a:ext>
            </a:extLst>
          </p:cNvPr>
          <p:cNvSpPr txBox="1"/>
          <p:nvPr/>
        </p:nvSpPr>
        <p:spPr>
          <a:xfrm>
            <a:off x="3755342" y="3258189"/>
            <a:ext cx="157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Encrypt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800750-D682-4B4B-A89B-B7112C67D608}"/>
              </a:ext>
            </a:extLst>
          </p:cNvPr>
          <p:cNvSpPr txBox="1"/>
          <p:nvPr/>
        </p:nvSpPr>
        <p:spPr>
          <a:xfrm>
            <a:off x="6942666" y="3282111"/>
            <a:ext cx="157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Decrypt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9A6DDC-E40C-4CDB-B6B0-695C805C8CC1}"/>
              </a:ext>
            </a:extLst>
          </p:cNvPr>
          <p:cNvSpPr txBox="1"/>
          <p:nvPr/>
        </p:nvSpPr>
        <p:spPr>
          <a:xfrm>
            <a:off x="5233584" y="4475487"/>
            <a:ext cx="170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Ciphertext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0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58F301-C43B-414A-9312-8A43A1B4825D}"/>
              </a:ext>
            </a:extLst>
          </p:cNvPr>
          <p:cNvGrpSpPr/>
          <p:nvPr/>
        </p:nvGrpSpPr>
        <p:grpSpPr>
          <a:xfrm>
            <a:off x="458209" y="2142767"/>
            <a:ext cx="11505366" cy="3964773"/>
            <a:chOff x="458209" y="2142767"/>
            <a:chExt cx="11505366" cy="396477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AA4814C-FE57-4573-BD90-DB5B89509BB9}"/>
                </a:ext>
              </a:extLst>
            </p:cNvPr>
            <p:cNvGrpSpPr/>
            <p:nvPr/>
          </p:nvGrpSpPr>
          <p:grpSpPr>
            <a:xfrm>
              <a:off x="458209" y="2142767"/>
              <a:ext cx="11505366" cy="3772187"/>
              <a:chOff x="343318" y="1913467"/>
              <a:chExt cx="11505366" cy="377218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7479215-0F88-4E23-BFBE-5595FA66FB0D}"/>
                  </a:ext>
                </a:extLst>
              </p:cNvPr>
              <p:cNvGrpSpPr/>
              <p:nvPr/>
            </p:nvGrpSpPr>
            <p:grpSpPr>
              <a:xfrm>
                <a:off x="458209" y="1913467"/>
                <a:ext cx="11077576" cy="2958509"/>
                <a:chOff x="1139135" y="1913467"/>
                <a:chExt cx="11077576" cy="2958509"/>
              </a:xfrm>
            </p:grpSpPr>
            <p:pic>
              <p:nvPicPr>
                <p:cNvPr id="3084" name="Picture 12" descr="Real estate agent free icon">
                  <a:extLst>
                    <a:ext uri="{FF2B5EF4-FFF2-40B4-BE49-F238E27FC236}">
                      <a16:creationId xmlns:a16="http://schemas.microsoft.com/office/drawing/2014/main" id="{03F9495F-F7E1-407A-AD27-E0A3DE0D0E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9135" y="1986024"/>
                  <a:ext cx="2885952" cy="2885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C037BC7E-F294-49B6-AB22-7D7BD3E606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28767" y="1913467"/>
                  <a:ext cx="2687944" cy="2958509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5B8CA-5215-4E46-9C45-CC9CE485BABA}"/>
                  </a:ext>
                </a:extLst>
              </p:cNvPr>
              <p:cNvSpPr txBox="1"/>
              <p:nvPr/>
            </p:nvSpPr>
            <p:spPr>
              <a:xfrm>
                <a:off x="343318" y="5100879"/>
                <a:ext cx="31157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Alice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414E2D-DF21-4135-ABE3-695BA6FB1D03}"/>
                  </a:ext>
                </a:extLst>
              </p:cNvPr>
              <p:cNvSpPr txBox="1"/>
              <p:nvPr/>
            </p:nvSpPr>
            <p:spPr>
              <a:xfrm>
                <a:off x="8732951" y="5100879"/>
                <a:ext cx="31157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Bob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DFA374A-FE84-404B-AA58-C9FFF26D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8666" y="2944687"/>
              <a:ext cx="1354667" cy="1354667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056437C-CEA0-48DE-B35B-9E36E43CB6B1}"/>
                </a:ext>
              </a:extLst>
            </p:cNvPr>
            <p:cNvSpPr/>
            <p:nvPr/>
          </p:nvSpPr>
          <p:spPr>
            <a:xfrm>
              <a:off x="3725333" y="3658300"/>
              <a:ext cx="1524000" cy="414167"/>
            </a:xfrm>
            <a:prstGeom prst="rightArrow">
              <a:avLst>
                <a:gd name="adj1" fmla="val 50000"/>
                <a:gd name="adj2" fmla="val 90885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0F22D1BD-F2BB-446F-B626-35FE1DFE4A56}"/>
                </a:ext>
              </a:extLst>
            </p:cNvPr>
            <p:cNvSpPr/>
            <p:nvPr/>
          </p:nvSpPr>
          <p:spPr>
            <a:xfrm>
              <a:off x="6942666" y="3658299"/>
              <a:ext cx="1524000" cy="414167"/>
            </a:xfrm>
            <a:prstGeom prst="rightArrow">
              <a:avLst>
                <a:gd name="adj1" fmla="val 50000"/>
                <a:gd name="adj2" fmla="val 90885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17A356-5838-44E8-9208-90C6A17E9BBB}"/>
                </a:ext>
              </a:extLst>
            </p:cNvPr>
            <p:cNvSpPr txBox="1"/>
            <p:nvPr/>
          </p:nvSpPr>
          <p:spPr>
            <a:xfrm>
              <a:off x="3755342" y="3258189"/>
              <a:ext cx="1578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</a:rPr>
                <a:t>Encrypt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800750-D682-4B4B-A89B-B7112C67D608}"/>
                </a:ext>
              </a:extLst>
            </p:cNvPr>
            <p:cNvSpPr txBox="1"/>
            <p:nvPr/>
          </p:nvSpPr>
          <p:spPr>
            <a:xfrm>
              <a:off x="6942666" y="3282111"/>
              <a:ext cx="1578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</a:rPr>
                <a:t>Decrypt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79A6DDC-E40C-4CDB-B6B0-695C805C8CC1}"/>
                </a:ext>
              </a:extLst>
            </p:cNvPr>
            <p:cNvSpPr txBox="1"/>
            <p:nvPr/>
          </p:nvSpPr>
          <p:spPr>
            <a:xfrm>
              <a:off x="5233584" y="4475487"/>
              <a:ext cx="1709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FF00"/>
                  </a:solidFill>
                </a:rPr>
                <a:t>Ciphertext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1107487-3723-40DF-B300-D5886D7ADE37}"/>
                </a:ext>
              </a:extLst>
            </p:cNvPr>
            <p:cNvGrpSpPr/>
            <p:nvPr/>
          </p:nvGrpSpPr>
          <p:grpSpPr>
            <a:xfrm>
              <a:off x="3280161" y="4552818"/>
              <a:ext cx="1886781" cy="1554722"/>
              <a:chOff x="604372" y="3988972"/>
              <a:chExt cx="3981222" cy="2319548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071FBE4-0974-4B48-928C-4CF7891939FB}"/>
                  </a:ext>
                </a:extLst>
              </p:cNvPr>
              <p:cNvGrpSpPr/>
              <p:nvPr/>
            </p:nvGrpSpPr>
            <p:grpSpPr>
              <a:xfrm>
                <a:off x="604372" y="4865613"/>
                <a:ext cx="3981222" cy="1442907"/>
                <a:chOff x="1416514" y="4326622"/>
                <a:chExt cx="3981222" cy="1442907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B4083B3B-A35A-478F-A519-1EF2CDBB31DA}"/>
                    </a:ext>
                  </a:extLst>
                </p:cNvPr>
                <p:cNvSpPr/>
                <p:nvPr/>
              </p:nvSpPr>
              <p:spPr>
                <a:xfrm>
                  <a:off x="2468753" y="4326622"/>
                  <a:ext cx="1876744" cy="1442907"/>
                </a:xfrm>
                <a:prstGeom prst="rect">
                  <a:avLst/>
                </a:prstGeom>
                <a:solidFill>
                  <a:srgbClr val="FF9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600" b="1" dirty="0"/>
                    <a:t>E</a:t>
                  </a:r>
                  <a:endParaRPr lang="ko-KR" altLang="en-US" sz="3600" b="1" dirty="0"/>
                </a:p>
              </p:txBody>
            </p:sp>
            <p:sp>
              <p:nvSpPr>
                <p:cNvPr id="53" name="화살표: 오른쪽 52">
                  <a:extLst>
                    <a:ext uri="{FF2B5EF4-FFF2-40B4-BE49-F238E27FC236}">
                      <a16:creationId xmlns:a16="http://schemas.microsoft.com/office/drawing/2014/main" id="{970D7345-0BE5-4561-A0B0-E71CF370C48C}"/>
                    </a:ext>
                  </a:extLst>
                </p:cNvPr>
                <p:cNvSpPr/>
                <p:nvPr/>
              </p:nvSpPr>
              <p:spPr>
                <a:xfrm>
                  <a:off x="1416514" y="4838350"/>
                  <a:ext cx="747846" cy="419449"/>
                </a:xfrm>
                <a:prstGeom prst="rightArrow">
                  <a:avLst>
                    <a:gd name="adj1" fmla="val 50000"/>
                    <a:gd name="adj2" fmla="val 44000"/>
                  </a:avLst>
                </a:pr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P</a:t>
                  </a:r>
                  <a:endParaRPr lang="ko-KR" altLang="en-US" sz="2400" b="1" dirty="0"/>
                </a:p>
              </p:txBody>
            </p:sp>
            <p:sp>
              <p:nvSpPr>
                <p:cNvPr id="54" name="화살표: 오른쪽 53">
                  <a:extLst>
                    <a:ext uri="{FF2B5EF4-FFF2-40B4-BE49-F238E27FC236}">
                      <a16:creationId xmlns:a16="http://schemas.microsoft.com/office/drawing/2014/main" id="{AA019656-53D1-43C8-97D1-DDB28F8993F4}"/>
                    </a:ext>
                  </a:extLst>
                </p:cNvPr>
                <p:cNvSpPr/>
                <p:nvPr/>
              </p:nvSpPr>
              <p:spPr>
                <a:xfrm>
                  <a:off x="4649890" y="4838350"/>
                  <a:ext cx="747846" cy="419448"/>
                </a:xfrm>
                <a:prstGeom prst="rightArrow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C</a:t>
                  </a:r>
                  <a:endParaRPr lang="ko-KR" altLang="en-US" sz="2400" b="1" dirty="0"/>
                </a:p>
              </p:txBody>
            </p:sp>
          </p:grpSp>
          <p:sp>
            <p:nvSpPr>
              <p:cNvPr id="51" name="화살표: 아래쪽 50">
                <a:extLst>
                  <a:ext uri="{FF2B5EF4-FFF2-40B4-BE49-F238E27FC236}">
                    <a16:creationId xmlns:a16="http://schemas.microsoft.com/office/drawing/2014/main" id="{6488AFB6-C904-4822-B3CB-D47DE3E1B75C}"/>
                  </a:ext>
                </a:extLst>
              </p:cNvPr>
              <p:cNvSpPr/>
              <p:nvPr/>
            </p:nvSpPr>
            <p:spPr>
              <a:xfrm>
                <a:off x="2262009" y="3988972"/>
                <a:ext cx="665749" cy="666917"/>
              </a:xfrm>
              <a:prstGeom prst="downArrow">
                <a:avLst>
                  <a:gd name="adj1" fmla="val 25086"/>
                  <a:gd name="adj2" fmla="val 51916"/>
                </a:avLst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K</a:t>
                </a:r>
                <a:endParaRPr lang="ko-KR" altLang="en-US" sz="2400" b="1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4E50B3B-070A-49B3-BD3C-29D98E8E46FB}"/>
                </a:ext>
              </a:extLst>
            </p:cNvPr>
            <p:cNvGrpSpPr/>
            <p:nvPr/>
          </p:nvGrpSpPr>
          <p:grpSpPr>
            <a:xfrm>
              <a:off x="6790811" y="4552818"/>
              <a:ext cx="1886781" cy="1554722"/>
              <a:chOff x="604372" y="3988972"/>
              <a:chExt cx="3981222" cy="2319548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183C365-ABE7-478F-9567-1F9787E4326F}"/>
                  </a:ext>
                </a:extLst>
              </p:cNvPr>
              <p:cNvGrpSpPr/>
              <p:nvPr/>
            </p:nvGrpSpPr>
            <p:grpSpPr>
              <a:xfrm>
                <a:off x="604372" y="4865613"/>
                <a:ext cx="3981222" cy="1442907"/>
                <a:chOff x="1416514" y="4326622"/>
                <a:chExt cx="3981222" cy="1442907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DAB7B57-81C0-4A11-87B7-DA5649AAEE5C}"/>
                    </a:ext>
                  </a:extLst>
                </p:cNvPr>
                <p:cNvSpPr/>
                <p:nvPr/>
              </p:nvSpPr>
              <p:spPr>
                <a:xfrm>
                  <a:off x="2468753" y="4326622"/>
                  <a:ext cx="1876744" cy="1442907"/>
                </a:xfrm>
                <a:prstGeom prst="rect">
                  <a:avLst/>
                </a:prstGeom>
                <a:solidFill>
                  <a:srgbClr val="FF9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600" b="1" dirty="0"/>
                    <a:t>D</a:t>
                  </a:r>
                  <a:endParaRPr lang="ko-KR" altLang="en-US" sz="3600" b="1" dirty="0"/>
                </a:p>
              </p:txBody>
            </p:sp>
            <p:sp>
              <p:nvSpPr>
                <p:cNvPr id="59" name="화살표: 오른쪽 58">
                  <a:extLst>
                    <a:ext uri="{FF2B5EF4-FFF2-40B4-BE49-F238E27FC236}">
                      <a16:creationId xmlns:a16="http://schemas.microsoft.com/office/drawing/2014/main" id="{2D1CD59F-87EB-4E5C-A67A-D5223AB00A91}"/>
                    </a:ext>
                  </a:extLst>
                </p:cNvPr>
                <p:cNvSpPr/>
                <p:nvPr/>
              </p:nvSpPr>
              <p:spPr>
                <a:xfrm>
                  <a:off x="1416514" y="4838350"/>
                  <a:ext cx="747846" cy="419449"/>
                </a:xfrm>
                <a:prstGeom prst="rightArrow">
                  <a:avLst>
                    <a:gd name="adj1" fmla="val 50000"/>
                    <a:gd name="adj2" fmla="val 44000"/>
                  </a:avLst>
                </a:pr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P</a:t>
                  </a:r>
                  <a:endParaRPr lang="ko-KR" altLang="en-US" sz="2400" b="1" dirty="0"/>
                </a:p>
              </p:txBody>
            </p:sp>
            <p:sp>
              <p:nvSpPr>
                <p:cNvPr id="60" name="화살표: 오른쪽 59">
                  <a:extLst>
                    <a:ext uri="{FF2B5EF4-FFF2-40B4-BE49-F238E27FC236}">
                      <a16:creationId xmlns:a16="http://schemas.microsoft.com/office/drawing/2014/main" id="{BC4625C9-043E-44B1-8B4C-01682A0F274F}"/>
                    </a:ext>
                  </a:extLst>
                </p:cNvPr>
                <p:cNvSpPr/>
                <p:nvPr/>
              </p:nvSpPr>
              <p:spPr>
                <a:xfrm>
                  <a:off x="4649890" y="4838350"/>
                  <a:ext cx="747846" cy="419448"/>
                </a:xfrm>
                <a:prstGeom prst="rightArrow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C</a:t>
                  </a:r>
                  <a:endParaRPr lang="ko-KR" altLang="en-US" sz="2400" b="1" dirty="0"/>
                </a:p>
              </p:txBody>
            </p:sp>
          </p:grpSp>
          <p:sp>
            <p:nvSpPr>
              <p:cNvPr id="57" name="화살표: 아래쪽 56">
                <a:extLst>
                  <a:ext uri="{FF2B5EF4-FFF2-40B4-BE49-F238E27FC236}">
                    <a16:creationId xmlns:a16="http://schemas.microsoft.com/office/drawing/2014/main" id="{6E6F0FE2-E240-4EFD-8054-7B1145486C34}"/>
                  </a:ext>
                </a:extLst>
              </p:cNvPr>
              <p:cNvSpPr/>
              <p:nvPr/>
            </p:nvSpPr>
            <p:spPr>
              <a:xfrm>
                <a:off x="2262009" y="3988972"/>
                <a:ext cx="665749" cy="666917"/>
              </a:xfrm>
              <a:prstGeom prst="downArrow">
                <a:avLst>
                  <a:gd name="adj1" fmla="val 25086"/>
                  <a:gd name="adj2" fmla="val 51916"/>
                </a:avLst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K</a:t>
                </a:r>
                <a:endParaRPr lang="ko-KR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741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58F301-C43B-414A-9312-8A43A1B4825D}"/>
              </a:ext>
            </a:extLst>
          </p:cNvPr>
          <p:cNvGrpSpPr/>
          <p:nvPr/>
        </p:nvGrpSpPr>
        <p:grpSpPr>
          <a:xfrm>
            <a:off x="458209" y="2142767"/>
            <a:ext cx="11505366" cy="3964773"/>
            <a:chOff x="458209" y="2142767"/>
            <a:chExt cx="11505366" cy="396477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AA4814C-FE57-4573-BD90-DB5B89509BB9}"/>
                </a:ext>
              </a:extLst>
            </p:cNvPr>
            <p:cNvGrpSpPr/>
            <p:nvPr/>
          </p:nvGrpSpPr>
          <p:grpSpPr>
            <a:xfrm>
              <a:off x="458209" y="2142767"/>
              <a:ext cx="11505366" cy="3772187"/>
              <a:chOff x="343318" y="1913467"/>
              <a:chExt cx="11505366" cy="377218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7479215-0F88-4E23-BFBE-5595FA66FB0D}"/>
                  </a:ext>
                </a:extLst>
              </p:cNvPr>
              <p:cNvGrpSpPr/>
              <p:nvPr/>
            </p:nvGrpSpPr>
            <p:grpSpPr>
              <a:xfrm>
                <a:off x="458209" y="1913467"/>
                <a:ext cx="11077576" cy="2958509"/>
                <a:chOff x="1139135" y="1913467"/>
                <a:chExt cx="11077576" cy="2958509"/>
              </a:xfrm>
            </p:grpSpPr>
            <p:pic>
              <p:nvPicPr>
                <p:cNvPr id="3084" name="Picture 12" descr="Real estate agent free icon">
                  <a:extLst>
                    <a:ext uri="{FF2B5EF4-FFF2-40B4-BE49-F238E27FC236}">
                      <a16:creationId xmlns:a16="http://schemas.microsoft.com/office/drawing/2014/main" id="{03F9495F-F7E1-407A-AD27-E0A3DE0D0E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9135" y="1986024"/>
                  <a:ext cx="2885952" cy="2885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C037BC7E-F294-49B6-AB22-7D7BD3E606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28767" y="1913467"/>
                  <a:ext cx="2687944" cy="2958509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5B8CA-5215-4E46-9C45-CC9CE485BABA}"/>
                  </a:ext>
                </a:extLst>
              </p:cNvPr>
              <p:cNvSpPr txBox="1"/>
              <p:nvPr/>
            </p:nvSpPr>
            <p:spPr>
              <a:xfrm>
                <a:off x="343318" y="5100879"/>
                <a:ext cx="31157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Alice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414E2D-DF21-4135-ABE3-695BA6FB1D03}"/>
                  </a:ext>
                </a:extLst>
              </p:cNvPr>
              <p:cNvSpPr txBox="1"/>
              <p:nvPr/>
            </p:nvSpPr>
            <p:spPr>
              <a:xfrm>
                <a:off x="8732951" y="5100879"/>
                <a:ext cx="31157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Bob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DFA374A-FE84-404B-AA58-C9FFF26D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8666" y="2944687"/>
              <a:ext cx="1354667" cy="1354667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056437C-CEA0-48DE-B35B-9E36E43CB6B1}"/>
                </a:ext>
              </a:extLst>
            </p:cNvPr>
            <p:cNvSpPr/>
            <p:nvPr/>
          </p:nvSpPr>
          <p:spPr>
            <a:xfrm>
              <a:off x="3725333" y="3658300"/>
              <a:ext cx="1524000" cy="414167"/>
            </a:xfrm>
            <a:prstGeom prst="rightArrow">
              <a:avLst>
                <a:gd name="adj1" fmla="val 50000"/>
                <a:gd name="adj2" fmla="val 90885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0F22D1BD-F2BB-446F-B626-35FE1DFE4A56}"/>
                </a:ext>
              </a:extLst>
            </p:cNvPr>
            <p:cNvSpPr/>
            <p:nvPr/>
          </p:nvSpPr>
          <p:spPr>
            <a:xfrm>
              <a:off x="6942666" y="3658299"/>
              <a:ext cx="1524000" cy="414167"/>
            </a:xfrm>
            <a:prstGeom prst="rightArrow">
              <a:avLst>
                <a:gd name="adj1" fmla="val 50000"/>
                <a:gd name="adj2" fmla="val 90885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17A356-5838-44E8-9208-90C6A17E9BBB}"/>
                </a:ext>
              </a:extLst>
            </p:cNvPr>
            <p:cNvSpPr txBox="1"/>
            <p:nvPr/>
          </p:nvSpPr>
          <p:spPr>
            <a:xfrm>
              <a:off x="3755342" y="3258189"/>
              <a:ext cx="1578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</a:rPr>
                <a:t>Encrypt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800750-D682-4B4B-A89B-B7112C67D608}"/>
                </a:ext>
              </a:extLst>
            </p:cNvPr>
            <p:cNvSpPr txBox="1"/>
            <p:nvPr/>
          </p:nvSpPr>
          <p:spPr>
            <a:xfrm>
              <a:off x="6942666" y="3282111"/>
              <a:ext cx="1578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</a:rPr>
                <a:t>Decrypt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79A6DDC-E40C-4CDB-B6B0-695C805C8CC1}"/>
                </a:ext>
              </a:extLst>
            </p:cNvPr>
            <p:cNvSpPr txBox="1"/>
            <p:nvPr/>
          </p:nvSpPr>
          <p:spPr>
            <a:xfrm>
              <a:off x="5233584" y="4475487"/>
              <a:ext cx="1709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FF00"/>
                  </a:solidFill>
                </a:rPr>
                <a:t>Ciphertext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1107487-3723-40DF-B300-D5886D7ADE37}"/>
                </a:ext>
              </a:extLst>
            </p:cNvPr>
            <p:cNvGrpSpPr/>
            <p:nvPr/>
          </p:nvGrpSpPr>
          <p:grpSpPr>
            <a:xfrm>
              <a:off x="3280161" y="4552818"/>
              <a:ext cx="1886781" cy="1554722"/>
              <a:chOff x="604372" y="3988972"/>
              <a:chExt cx="3981222" cy="2319548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071FBE4-0974-4B48-928C-4CF7891939FB}"/>
                  </a:ext>
                </a:extLst>
              </p:cNvPr>
              <p:cNvGrpSpPr/>
              <p:nvPr/>
            </p:nvGrpSpPr>
            <p:grpSpPr>
              <a:xfrm>
                <a:off x="604372" y="4865613"/>
                <a:ext cx="3981222" cy="1442907"/>
                <a:chOff x="1416514" y="4326622"/>
                <a:chExt cx="3981222" cy="1442907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B4083B3B-A35A-478F-A519-1EF2CDBB31DA}"/>
                    </a:ext>
                  </a:extLst>
                </p:cNvPr>
                <p:cNvSpPr/>
                <p:nvPr/>
              </p:nvSpPr>
              <p:spPr>
                <a:xfrm>
                  <a:off x="2468753" y="4326622"/>
                  <a:ext cx="1876744" cy="1442907"/>
                </a:xfrm>
                <a:prstGeom prst="rect">
                  <a:avLst/>
                </a:prstGeom>
                <a:solidFill>
                  <a:srgbClr val="FF9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600" b="1" dirty="0"/>
                    <a:t>E</a:t>
                  </a:r>
                  <a:endParaRPr lang="ko-KR" altLang="en-US" sz="3600" b="1" dirty="0"/>
                </a:p>
              </p:txBody>
            </p:sp>
            <p:sp>
              <p:nvSpPr>
                <p:cNvPr id="53" name="화살표: 오른쪽 52">
                  <a:extLst>
                    <a:ext uri="{FF2B5EF4-FFF2-40B4-BE49-F238E27FC236}">
                      <a16:creationId xmlns:a16="http://schemas.microsoft.com/office/drawing/2014/main" id="{970D7345-0BE5-4561-A0B0-E71CF370C48C}"/>
                    </a:ext>
                  </a:extLst>
                </p:cNvPr>
                <p:cNvSpPr/>
                <p:nvPr/>
              </p:nvSpPr>
              <p:spPr>
                <a:xfrm>
                  <a:off x="1416514" y="4838350"/>
                  <a:ext cx="747846" cy="419449"/>
                </a:xfrm>
                <a:prstGeom prst="rightArrow">
                  <a:avLst>
                    <a:gd name="adj1" fmla="val 50000"/>
                    <a:gd name="adj2" fmla="val 44000"/>
                  </a:avLst>
                </a:pr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P</a:t>
                  </a:r>
                  <a:endParaRPr lang="ko-KR" altLang="en-US" sz="2400" b="1" dirty="0"/>
                </a:p>
              </p:txBody>
            </p:sp>
            <p:sp>
              <p:nvSpPr>
                <p:cNvPr id="54" name="화살표: 오른쪽 53">
                  <a:extLst>
                    <a:ext uri="{FF2B5EF4-FFF2-40B4-BE49-F238E27FC236}">
                      <a16:creationId xmlns:a16="http://schemas.microsoft.com/office/drawing/2014/main" id="{AA019656-53D1-43C8-97D1-DDB28F8993F4}"/>
                    </a:ext>
                  </a:extLst>
                </p:cNvPr>
                <p:cNvSpPr/>
                <p:nvPr/>
              </p:nvSpPr>
              <p:spPr>
                <a:xfrm>
                  <a:off x="4649890" y="4838350"/>
                  <a:ext cx="747846" cy="419448"/>
                </a:xfrm>
                <a:prstGeom prst="rightArrow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C</a:t>
                  </a:r>
                  <a:endParaRPr lang="ko-KR" altLang="en-US" sz="2400" b="1" dirty="0"/>
                </a:p>
              </p:txBody>
            </p:sp>
          </p:grpSp>
          <p:sp>
            <p:nvSpPr>
              <p:cNvPr id="51" name="화살표: 아래쪽 50">
                <a:extLst>
                  <a:ext uri="{FF2B5EF4-FFF2-40B4-BE49-F238E27FC236}">
                    <a16:creationId xmlns:a16="http://schemas.microsoft.com/office/drawing/2014/main" id="{6488AFB6-C904-4822-B3CB-D47DE3E1B75C}"/>
                  </a:ext>
                </a:extLst>
              </p:cNvPr>
              <p:cNvSpPr/>
              <p:nvPr/>
            </p:nvSpPr>
            <p:spPr>
              <a:xfrm>
                <a:off x="2262009" y="3988972"/>
                <a:ext cx="665749" cy="666917"/>
              </a:xfrm>
              <a:prstGeom prst="downArrow">
                <a:avLst>
                  <a:gd name="adj1" fmla="val 25086"/>
                  <a:gd name="adj2" fmla="val 51916"/>
                </a:avLst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K</a:t>
                </a:r>
                <a:endParaRPr lang="ko-KR" altLang="en-US" sz="2400" b="1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4E50B3B-070A-49B3-BD3C-29D98E8E46FB}"/>
                </a:ext>
              </a:extLst>
            </p:cNvPr>
            <p:cNvGrpSpPr/>
            <p:nvPr/>
          </p:nvGrpSpPr>
          <p:grpSpPr>
            <a:xfrm>
              <a:off x="6790811" y="4552818"/>
              <a:ext cx="1886781" cy="1554722"/>
              <a:chOff x="604372" y="3988972"/>
              <a:chExt cx="3981222" cy="2319548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183C365-ABE7-478F-9567-1F9787E4326F}"/>
                  </a:ext>
                </a:extLst>
              </p:cNvPr>
              <p:cNvGrpSpPr/>
              <p:nvPr/>
            </p:nvGrpSpPr>
            <p:grpSpPr>
              <a:xfrm>
                <a:off x="604372" y="4865613"/>
                <a:ext cx="3981222" cy="1442907"/>
                <a:chOff x="1416514" y="4326622"/>
                <a:chExt cx="3981222" cy="1442907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DAB7B57-81C0-4A11-87B7-DA5649AAEE5C}"/>
                    </a:ext>
                  </a:extLst>
                </p:cNvPr>
                <p:cNvSpPr/>
                <p:nvPr/>
              </p:nvSpPr>
              <p:spPr>
                <a:xfrm>
                  <a:off x="2468753" y="4326622"/>
                  <a:ext cx="1876744" cy="1442907"/>
                </a:xfrm>
                <a:prstGeom prst="rect">
                  <a:avLst/>
                </a:prstGeom>
                <a:solidFill>
                  <a:srgbClr val="FF99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600" b="1" dirty="0"/>
                    <a:t>D</a:t>
                  </a:r>
                  <a:endParaRPr lang="ko-KR" altLang="en-US" sz="3600" b="1" dirty="0"/>
                </a:p>
              </p:txBody>
            </p:sp>
            <p:sp>
              <p:nvSpPr>
                <p:cNvPr id="59" name="화살표: 오른쪽 58">
                  <a:extLst>
                    <a:ext uri="{FF2B5EF4-FFF2-40B4-BE49-F238E27FC236}">
                      <a16:creationId xmlns:a16="http://schemas.microsoft.com/office/drawing/2014/main" id="{2D1CD59F-87EB-4E5C-A67A-D5223AB00A91}"/>
                    </a:ext>
                  </a:extLst>
                </p:cNvPr>
                <p:cNvSpPr/>
                <p:nvPr/>
              </p:nvSpPr>
              <p:spPr>
                <a:xfrm>
                  <a:off x="1416514" y="4838350"/>
                  <a:ext cx="747846" cy="419449"/>
                </a:xfrm>
                <a:prstGeom prst="rightArrow">
                  <a:avLst>
                    <a:gd name="adj1" fmla="val 50000"/>
                    <a:gd name="adj2" fmla="val 44000"/>
                  </a:avLst>
                </a:pr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P</a:t>
                  </a:r>
                  <a:endParaRPr lang="ko-KR" altLang="en-US" sz="2400" b="1" dirty="0"/>
                </a:p>
              </p:txBody>
            </p:sp>
            <p:sp>
              <p:nvSpPr>
                <p:cNvPr id="60" name="화살표: 오른쪽 59">
                  <a:extLst>
                    <a:ext uri="{FF2B5EF4-FFF2-40B4-BE49-F238E27FC236}">
                      <a16:creationId xmlns:a16="http://schemas.microsoft.com/office/drawing/2014/main" id="{BC4625C9-043E-44B1-8B4C-01682A0F274F}"/>
                    </a:ext>
                  </a:extLst>
                </p:cNvPr>
                <p:cNvSpPr/>
                <p:nvPr/>
              </p:nvSpPr>
              <p:spPr>
                <a:xfrm>
                  <a:off x="4649890" y="4838350"/>
                  <a:ext cx="747846" cy="419448"/>
                </a:xfrm>
                <a:prstGeom prst="rightArrow">
                  <a:avLst/>
                </a:prstGeom>
                <a:solidFill>
                  <a:srgbClr val="00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b="1" dirty="0"/>
                    <a:t>C</a:t>
                  </a:r>
                  <a:endParaRPr lang="ko-KR" altLang="en-US" sz="2400" b="1" dirty="0"/>
                </a:p>
              </p:txBody>
            </p:sp>
          </p:grpSp>
          <p:sp>
            <p:nvSpPr>
              <p:cNvPr id="57" name="화살표: 아래쪽 56">
                <a:extLst>
                  <a:ext uri="{FF2B5EF4-FFF2-40B4-BE49-F238E27FC236}">
                    <a16:creationId xmlns:a16="http://schemas.microsoft.com/office/drawing/2014/main" id="{6E6F0FE2-E240-4EFD-8054-7B1145486C34}"/>
                  </a:ext>
                </a:extLst>
              </p:cNvPr>
              <p:cNvSpPr/>
              <p:nvPr/>
            </p:nvSpPr>
            <p:spPr>
              <a:xfrm>
                <a:off x="2262009" y="3988972"/>
                <a:ext cx="665749" cy="666917"/>
              </a:xfrm>
              <a:prstGeom prst="downArrow">
                <a:avLst>
                  <a:gd name="adj1" fmla="val 25086"/>
                  <a:gd name="adj2" fmla="val 51916"/>
                </a:avLst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K</a:t>
                </a:r>
                <a:endParaRPr lang="ko-KR" altLang="en-US" sz="2400" b="1" dirty="0"/>
              </a:p>
            </p:txBody>
          </p:sp>
        </p:grp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6054588-FE8F-4818-9F08-DC67698266BF}"/>
              </a:ext>
            </a:extLst>
          </p:cNvPr>
          <p:cNvCxnSpPr>
            <a:stCxn id="43" idx="0"/>
            <a:endCxn id="44" idx="0"/>
          </p:cNvCxnSpPr>
          <p:nvPr/>
        </p:nvCxnSpPr>
        <p:spPr>
          <a:xfrm rot="16200000" flipH="1">
            <a:off x="6126372" y="1676488"/>
            <a:ext cx="23922" cy="3187324"/>
          </a:xfrm>
          <a:prstGeom prst="bentConnector3">
            <a:avLst>
              <a:gd name="adj1" fmla="val -256874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4C57B4-F726-46D8-9B05-07B6742FCFE9}"/>
              </a:ext>
            </a:extLst>
          </p:cNvPr>
          <p:cNvSpPr/>
          <p:nvPr/>
        </p:nvSpPr>
        <p:spPr>
          <a:xfrm>
            <a:off x="4645275" y="1903789"/>
            <a:ext cx="2986116" cy="6207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Enc = </a:t>
            </a:r>
            <a:r>
              <a:rPr lang="en-US" altLang="ko-KR" sz="2400" b="1" dirty="0" err="1"/>
              <a:t>Dnc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567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C4337-DFB5-4D34-A6D9-C8E78B9428D0}"/>
              </a:ext>
            </a:extLst>
          </p:cNvPr>
          <p:cNvSpPr txBox="1"/>
          <p:nvPr/>
        </p:nvSpPr>
        <p:spPr>
          <a:xfrm>
            <a:off x="146161" y="1994834"/>
            <a:ext cx="11681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</a:rPr>
              <a:t>DES - Data Encryption Standard</a:t>
            </a:r>
          </a:p>
          <a:p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미국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NIST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에서 국가 표준으로 정한 </a:t>
            </a:r>
            <a:r>
              <a:rPr lang="ko-KR" alt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대칭키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암호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br>
              <a:rPr lang="en-US" altLang="ko-KR" sz="2400" dirty="0">
                <a:solidFill>
                  <a:schemeClr val="bg1"/>
                </a:solidFill>
              </a:rPr>
            </a:b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en-US" altLang="ko-KR" sz="2400" b="1" dirty="0">
                <a:solidFill>
                  <a:schemeClr val="bg1"/>
                </a:solidFill>
              </a:rPr>
              <a:t>56 </a:t>
            </a:r>
            <a:r>
              <a:rPr lang="ko-KR" altLang="en-US" sz="2400" b="1" dirty="0">
                <a:solidFill>
                  <a:schemeClr val="bg1"/>
                </a:solidFill>
              </a:rPr>
              <a:t>비트 키의 전수 조사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- 2</a:t>
            </a:r>
            <a:r>
              <a:rPr lang="ko-KR" altLang="en-US" sz="2400" b="1" dirty="0">
                <a:solidFill>
                  <a:schemeClr val="bg1"/>
                </a:solidFill>
              </a:rPr>
              <a:t>의 </a:t>
            </a:r>
            <a:r>
              <a:rPr lang="en-US" altLang="ko-KR" sz="2400" b="1" dirty="0">
                <a:solidFill>
                  <a:schemeClr val="bg1"/>
                </a:solidFill>
              </a:rPr>
              <a:t>56</a:t>
            </a:r>
            <a:r>
              <a:rPr lang="ko-KR" altLang="en-US" sz="2400" b="1" dirty="0" err="1">
                <a:solidFill>
                  <a:schemeClr val="bg1"/>
                </a:solidFill>
              </a:rPr>
              <a:t>승번</a:t>
            </a:r>
            <a:r>
              <a:rPr lang="ko-KR" altLang="en-US" sz="2400" b="1" dirty="0">
                <a:solidFill>
                  <a:schemeClr val="bg1"/>
                </a:solidFill>
              </a:rPr>
              <a:t> 복호화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- 2000 </a:t>
            </a:r>
            <a:r>
              <a:rPr lang="ko-KR" altLang="en-US" sz="2400" b="1" dirty="0">
                <a:solidFill>
                  <a:schemeClr val="bg1"/>
                </a:solidFill>
              </a:rPr>
              <a:t>대의 컴퓨터로 </a:t>
            </a: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년 소요 </a:t>
            </a:r>
            <a:r>
              <a:rPr lang="en-US" altLang="ko-KR" sz="2400" b="1" dirty="0">
                <a:solidFill>
                  <a:schemeClr val="bg1"/>
                </a:solidFill>
              </a:rPr>
              <a:t>=&gt; </a:t>
            </a:r>
            <a:r>
              <a:rPr lang="ko-KR" altLang="en-US" sz="2400" b="1" dirty="0">
                <a:solidFill>
                  <a:schemeClr val="bg1"/>
                </a:solidFill>
              </a:rPr>
              <a:t>현재는 취약성이 검증되어 </a:t>
            </a:r>
            <a:r>
              <a:rPr lang="en-US" altLang="ko-KR" sz="2400" b="1" dirty="0">
                <a:solidFill>
                  <a:schemeClr val="bg1"/>
                </a:solidFill>
              </a:rPr>
              <a:t>AES</a:t>
            </a:r>
            <a:r>
              <a:rPr lang="ko-KR" altLang="en-US" sz="2400" b="1" dirty="0">
                <a:solidFill>
                  <a:schemeClr val="bg1"/>
                </a:solidFill>
              </a:rPr>
              <a:t>를 사용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EB466B-4EF2-49C9-861D-54B4D95B363B}"/>
              </a:ext>
            </a:extLst>
          </p:cNvPr>
          <p:cNvSpPr txBox="1"/>
          <p:nvPr/>
        </p:nvSpPr>
        <p:spPr>
          <a:xfrm>
            <a:off x="146161" y="460584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</a:rPr>
              <a:t>AES – Advanced Encryption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 Block size : 128 / 192 / 256 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 Key size : 128 / 192 / 256 bit</a:t>
            </a:r>
          </a:p>
        </p:txBody>
      </p:sp>
    </p:spTree>
    <p:extLst>
      <p:ext uri="{BB962C8B-B14F-4D97-AF65-F5344CB8AC3E}">
        <p14:creationId xmlns:p14="http://schemas.microsoft.com/office/powerpoint/2010/main" val="3359343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1F8C004-B2F0-4D2F-91C7-53BF1C2C1130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6095999" y="2789380"/>
            <a:ext cx="2343338" cy="1302602"/>
          </a:xfrm>
          <a:prstGeom prst="straightConnector1">
            <a:avLst/>
          </a:prstGeom>
          <a:ln w="76200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37479215-0F88-4E23-BFBE-5595FA66FB0D}"/>
              </a:ext>
            </a:extLst>
          </p:cNvPr>
          <p:cNvGrpSpPr/>
          <p:nvPr/>
        </p:nvGrpSpPr>
        <p:grpSpPr>
          <a:xfrm>
            <a:off x="656990" y="1796127"/>
            <a:ext cx="11077576" cy="2958509"/>
            <a:chOff x="1139135" y="1913467"/>
            <a:chExt cx="11077576" cy="2958509"/>
          </a:xfrm>
        </p:grpSpPr>
        <p:pic>
          <p:nvPicPr>
            <p:cNvPr id="3084" name="Picture 12" descr="Real estate agent free icon">
              <a:extLst>
                <a:ext uri="{FF2B5EF4-FFF2-40B4-BE49-F238E27FC236}">
                  <a16:creationId xmlns:a16="http://schemas.microsoft.com/office/drawing/2014/main" id="{03F9495F-F7E1-407A-AD27-E0A3DE0D0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135" y="1986024"/>
              <a:ext cx="2885952" cy="2885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37BC7E-F294-49B6-AB22-7D7BD3E60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8767" y="1913467"/>
              <a:ext cx="2687944" cy="295850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D5B8CA-5215-4E46-9C45-CC9CE485BABA}"/>
              </a:ext>
            </a:extLst>
          </p:cNvPr>
          <p:cNvSpPr txBox="1"/>
          <p:nvPr/>
        </p:nvSpPr>
        <p:spPr>
          <a:xfrm>
            <a:off x="542099" y="4983539"/>
            <a:ext cx="311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Alice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414E2D-DF21-4135-ABE3-695BA6FB1D03}"/>
              </a:ext>
            </a:extLst>
          </p:cNvPr>
          <p:cNvSpPr txBox="1"/>
          <p:nvPr/>
        </p:nvSpPr>
        <p:spPr>
          <a:xfrm>
            <a:off x="8931732" y="4983539"/>
            <a:ext cx="311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Bob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3FCDBD-8681-4330-900B-0505E0E13628}"/>
              </a:ext>
            </a:extLst>
          </p:cNvPr>
          <p:cNvGrpSpPr/>
          <p:nvPr/>
        </p:nvGrpSpPr>
        <p:grpSpPr>
          <a:xfrm>
            <a:off x="3698004" y="1868684"/>
            <a:ext cx="4846897" cy="1983820"/>
            <a:chOff x="3725333" y="2944687"/>
            <a:chExt cx="4846897" cy="198382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DFA374A-FE84-404B-AA58-C9FFF26D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8666" y="2944687"/>
              <a:ext cx="1354667" cy="1354667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056437C-CEA0-48DE-B35B-9E36E43CB6B1}"/>
                </a:ext>
              </a:extLst>
            </p:cNvPr>
            <p:cNvSpPr/>
            <p:nvPr/>
          </p:nvSpPr>
          <p:spPr>
            <a:xfrm>
              <a:off x="3725333" y="3658300"/>
              <a:ext cx="1524000" cy="414167"/>
            </a:xfrm>
            <a:prstGeom prst="rightArrow">
              <a:avLst>
                <a:gd name="adj1" fmla="val 50000"/>
                <a:gd name="adj2" fmla="val 90885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0F22D1BD-F2BB-446F-B626-35FE1DFE4A56}"/>
                </a:ext>
              </a:extLst>
            </p:cNvPr>
            <p:cNvSpPr/>
            <p:nvPr/>
          </p:nvSpPr>
          <p:spPr>
            <a:xfrm>
              <a:off x="6942666" y="3658299"/>
              <a:ext cx="1524000" cy="414167"/>
            </a:xfrm>
            <a:prstGeom prst="rightArrow">
              <a:avLst>
                <a:gd name="adj1" fmla="val 50000"/>
                <a:gd name="adj2" fmla="val 90885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17A356-5838-44E8-9208-90C6A17E9BBB}"/>
                </a:ext>
              </a:extLst>
            </p:cNvPr>
            <p:cNvSpPr txBox="1"/>
            <p:nvPr/>
          </p:nvSpPr>
          <p:spPr>
            <a:xfrm>
              <a:off x="3755342" y="3258189"/>
              <a:ext cx="1578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</a:rPr>
                <a:t>Encrypt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800750-D682-4B4B-A89B-B7112C67D608}"/>
                </a:ext>
              </a:extLst>
            </p:cNvPr>
            <p:cNvSpPr txBox="1"/>
            <p:nvPr/>
          </p:nvSpPr>
          <p:spPr>
            <a:xfrm>
              <a:off x="6942666" y="3282111"/>
              <a:ext cx="1578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</a:rPr>
                <a:t>Decrypt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79A6DDC-E40C-4CDB-B6B0-695C805C8CC1}"/>
                </a:ext>
              </a:extLst>
            </p:cNvPr>
            <p:cNvSpPr txBox="1"/>
            <p:nvPr/>
          </p:nvSpPr>
          <p:spPr>
            <a:xfrm>
              <a:off x="5249333" y="4351967"/>
              <a:ext cx="1709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FF00"/>
                  </a:solidFill>
                </a:rPr>
                <a:t>Ciphertext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521D5D-D7F8-4DD8-9A2E-C831A4C75000}"/>
                </a:ext>
              </a:extLst>
            </p:cNvPr>
            <p:cNvSpPr txBox="1"/>
            <p:nvPr/>
          </p:nvSpPr>
          <p:spPr>
            <a:xfrm rot="19800000">
              <a:off x="6384091" y="4528397"/>
              <a:ext cx="2188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CC99"/>
                  </a:solidFill>
                </a:rPr>
                <a:t>Change Data</a:t>
              </a:r>
              <a:endParaRPr lang="ko-KR" altLang="en-US" sz="2000" b="1" dirty="0">
                <a:solidFill>
                  <a:srgbClr val="00CC99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29E8D64-B480-46EC-B51C-8EFA9CC4C1BA}"/>
              </a:ext>
            </a:extLst>
          </p:cNvPr>
          <p:cNvGrpSpPr/>
          <p:nvPr/>
        </p:nvGrpSpPr>
        <p:grpSpPr>
          <a:xfrm>
            <a:off x="5147522" y="3793093"/>
            <a:ext cx="1826547" cy="2982765"/>
            <a:chOff x="5147522" y="3793093"/>
            <a:chExt cx="1826547" cy="29827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EAD234-CB17-4444-AC8A-69272E4DB1F3}"/>
                </a:ext>
              </a:extLst>
            </p:cNvPr>
            <p:cNvSpPr txBox="1"/>
            <p:nvPr/>
          </p:nvSpPr>
          <p:spPr>
            <a:xfrm>
              <a:off x="5445322" y="6191083"/>
              <a:ext cx="1301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Eve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5122" name="Picture 2" descr="Woman free icon">
              <a:extLst>
                <a:ext uri="{FF2B5EF4-FFF2-40B4-BE49-F238E27FC236}">
                  <a16:creationId xmlns:a16="http://schemas.microsoft.com/office/drawing/2014/main" id="{3B279DBE-C2EC-4F5E-B828-6B3C1B198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522" y="4228259"/>
              <a:ext cx="1826547" cy="182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389AC62E-CDF8-4840-A0C1-48F4FA500FD0}"/>
                </a:ext>
              </a:extLst>
            </p:cNvPr>
            <p:cNvSpPr/>
            <p:nvPr/>
          </p:nvSpPr>
          <p:spPr>
            <a:xfrm rot="5400000">
              <a:off x="5913364" y="3768644"/>
              <a:ext cx="365270" cy="414167"/>
            </a:xfrm>
            <a:prstGeom prst="rightArrow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별: 꼭짓점 16개 25">
            <a:extLst>
              <a:ext uri="{FF2B5EF4-FFF2-40B4-BE49-F238E27FC236}">
                <a16:creationId xmlns:a16="http://schemas.microsoft.com/office/drawing/2014/main" id="{DB43891F-14C1-45D0-9593-9396A0CC990C}"/>
              </a:ext>
            </a:extLst>
          </p:cNvPr>
          <p:cNvSpPr/>
          <p:nvPr/>
        </p:nvSpPr>
        <p:spPr>
          <a:xfrm>
            <a:off x="8203439" y="1975847"/>
            <a:ext cx="1434517" cy="1652631"/>
          </a:xfrm>
          <a:prstGeom prst="star16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0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DF311E-6A7E-444C-80D3-E9B55809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3" y="2525086"/>
            <a:ext cx="5035152" cy="21986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AE91C3-8287-439D-955A-A90474EF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77" y="2525086"/>
            <a:ext cx="5036795" cy="21986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0F90D9-3497-49DA-8E23-ACA752307C14}"/>
              </a:ext>
            </a:extLst>
          </p:cNvPr>
          <p:cNvSpPr txBox="1"/>
          <p:nvPr/>
        </p:nvSpPr>
        <p:spPr>
          <a:xfrm>
            <a:off x="604371" y="5297458"/>
            <a:ext cx="10410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effectLst/>
              </a:rPr>
              <a:t>안전한 암호를 </a:t>
            </a:r>
            <a:r>
              <a:rPr lang="ko-KR" altLang="en-US" sz="2400" b="1" dirty="0" err="1">
                <a:solidFill>
                  <a:schemeClr val="bg1"/>
                </a:solidFill>
                <a:effectLst/>
              </a:rPr>
              <a:t>아는것이</a:t>
            </a:r>
            <a:r>
              <a:rPr lang="ko-KR" altLang="en-US" sz="2400" b="1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effectLst/>
              </a:rPr>
              <a:t>중요한게</a:t>
            </a:r>
            <a:r>
              <a:rPr lang="ko-KR" altLang="en-US" sz="2400" b="1" dirty="0">
                <a:solidFill>
                  <a:schemeClr val="bg1"/>
                </a:solidFill>
                <a:effectLst/>
              </a:rPr>
              <a:t> 아니라 안전하게 </a:t>
            </a:r>
            <a:r>
              <a:rPr lang="ko-KR" altLang="en-US" sz="2400" b="1" dirty="0" err="1">
                <a:solidFill>
                  <a:schemeClr val="bg1"/>
                </a:solidFill>
                <a:effectLst/>
              </a:rPr>
              <a:t>사용하는것이</a:t>
            </a:r>
            <a:r>
              <a:rPr lang="ko-KR" altLang="en-US" sz="2400" b="1" dirty="0">
                <a:solidFill>
                  <a:schemeClr val="bg1"/>
                </a:solidFill>
                <a:effectLst/>
              </a:rPr>
              <a:t> 중요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1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3656BD-54FA-49FA-99EE-E20305772155}"/>
              </a:ext>
            </a:extLst>
          </p:cNvPr>
          <p:cNvSpPr/>
          <p:nvPr/>
        </p:nvSpPr>
        <p:spPr>
          <a:xfrm>
            <a:off x="1661020" y="3118616"/>
            <a:ext cx="8707773" cy="62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Third Generation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36794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411D56-58FE-4EB7-BFF0-47CF77FD2206}"/>
              </a:ext>
            </a:extLst>
          </p:cNvPr>
          <p:cNvSpPr/>
          <p:nvPr/>
        </p:nvSpPr>
        <p:spPr>
          <a:xfrm>
            <a:off x="604372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 </a:t>
            </a:r>
            <a:r>
              <a:rPr lang="ko-KR" altLang="en-US" sz="2400" b="1" dirty="0"/>
              <a:t>비대칭키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D26F8-C7D8-4AD5-A2C1-CA3E011AE988}"/>
              </a:ext>
            </a:extLst>
          </p:cNvPr>
          <p:cNvSpPr txBox="1"/>
          <p:nvPr/>
        </p:nvSpPr>
        <p:spPr>
          <a:xfrm>
            <a:off x="472191" y="2810978"/>
            <a:ext cx="92174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해시 함수</a:t>
            </a:r>
            <a:r>
              <a:rPr lang="en-US" altLang="ko-KR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(hash function) </a:t>
            </a:r>
          </a:p>
          <a:p>
            <a:r>
              <a:rPr lang="en-US" altLang="ko-KR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  </a:t>
            </a:r>
            <a:r>
              <a:rPr lang="ko-KR" alt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임의의 길이의 데이터를 고정된 길이의 데이터로 매핑하는 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함수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</a:rPr>
              <a:t>-   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어떠한 값을 넣어도 항상 같은 길이의 문자열로 암호화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조금이라도 값이 다르다면 완전히 다른 문자열로 암호화가 됨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암호화는 가능하나 복호화 키가 존재하지 않음 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일방향성</a:t>
            </a:r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  <a:effectLst/>
              </a:rPr>
              <a:t>SHA-1 , SHA-2 , SHA-3 ,MD5 …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CA8B5-8865-4E5E-9069-651986331FD9}"/>
              </a:ext>
            </a:extLst>
          </p:cNvPr>
          <p:cNvSpPr txBox="1"/>
          <p:nvPr/>
        </p:nvSpPr>
        <p:spPr>
          <a:xfrm>
            <a:off x="477784" y="5236591"/>
            <a:ext cx="10165050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공개 키 암호 </a:t>
            </a:r>
            <a:r>
              <a:rPr lang="en-US" altLang="ko-KR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(Publi</a:t>
            </a:r>
            <a:r>
              <a:rPr lang="en-US" altLang="ko-KR" sz="2400" b="1" dirty="0">
                <a:solidFill>
                  <a:srgbClr val="FFFF00"/>
                </a:solidFill>
                <a:latin typeface="Arial" panose="020B0604020202020204" pitchFamily="34" charset="0"/>
              </a:rPr>
              <a:t>c key</a:t>
            </a:r>
            <a:r>
              <a:rPr lang="en-US" altLang="ko-KR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ko-KR" alt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비밀 키 암호 방식과 달리 암호화와 복호화에 이용하는 키가 다른 방식</a:t>
            </a:r>
            <a:endParaRPr lang="en-US" altLang="ko-KR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000" b="0" i="0" baseline="3000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4800" baseline="300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n-US" altLang="ko-KR" sz="4800" b="0" i="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RSA</a:t>
            </a:r>
          </a:p>
        </p:txBody>
      </p:sp>
    </p:spTree>
    <p:extLst>
      <p:ext uri="{BB962C8B-B14F-4D97-AF65-F5344CB8AC3E}">
        <p14:creationId xmlns:p14="http://schemas.microsoft.com/office/powerpoint/2010/main" val="392289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411D56-58FE-4EB7-BFF0-47CF77FD2206}"/>
              </a:ext>
            </a:extLst>
          </p:cNvPr>
          <p:cNvSpPr/>
          <p:nvPr/>
        </p:nvSpPr>
        <p:spPr>
          <a:xfrm>
            <a:off x="604372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 </a:t>
            </a:r>
            <a:r>
              <a:rPr lang="ko-KR" altLang="en-US" sz="2400" b="1" dirty="0"/>
              <a:t>비대칭키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351311-FB2F-4708-83AF-58366D1498A5}"/>
              </a:ext>
            </a:extLst>
          </p:cNvPr>
          <p:cNvSpPr/>
          <p:nvPr/>
        </p:nvSpPr>
        <p:spPr>
          <a:xfrm>
            <a:off x="2926964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 </a:t>
            </a:r>
            <a:r>
              <a:rPr lang="ko-KR" altLang="en-US" sz="2400" b="1" dirty="0"/>
              <a:t>해시 함수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DAAFBD-AD2B-492C-A932-F1283935174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424418" y="2251565"/>
            <a:ext cx="502546" cy="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해시함수란?">
            <a:extLst>
              <a:ext uri="{FF2B5EF4-FFF2-40B4-BE49-F238E27FC236}">
                <a16:creationId xmlns:a16="http://schemas.microsoft.com/office/drawing/2014/main" id="{2C66AC10-4899-4AF1-BE29-9051D4DF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72" y="2727605"/>
            <a:ext cx="9375839" cy="37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411D56-58FE-4EB7-BFF0-47CF77FD2206}"/>
              </a:ext>
            </a:extLst>
          </p:cNvPr>
          <p:cNvSpPr/>
          <p:nvPr/>
        </p:nvSpPr>
        <p:spPr>
          <a:xfrm>
            <a:off x="604372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 </a:t>
            </a:r>
            <a:r>
              <a:rPr lang="ko-KR" altLang="en-US" sz="2400" b="1" dirty="0"/>
              <a:t>비대칭키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351311-FB2F-4708-83AF-58366D1498A5}"/>
              </a:ext>
            </a:extLst>
          </p:cNvPr>
          <p:cNvSpPr/>
          <p:nvPr/>
        </p:nvSpPr>
        <p:spPr>
          <a:xfrm>
            <a:off x="2926964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 </a:t>
            </a:r>
            <a:r>
              <a:rPr lang="ko-KR" altLang="en-US" sz="2400" b="1" dirty="0"/>
              <a:t>해시 함수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DAAFBD-AD2B-492C-A932-F1283935174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424418" y="2251565"/>
            <a:ext cx="502546" cy="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해시함수란?">
            <a:extLst>
              <a:ext uri="{FF2B5EF4-FFF2-40B4-BE49-F238E27FC236}">
                <a16:creationId xmlns:a16="http://schemas.microsoft.com/office/drawing/2014/main" id="{2C66AC10-4899-4AF1-BE29-9051D4DF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72" y="2727605"/>
            <a:ext cx="9375839" cy="37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5C55D7-FFC2-4414-B2D0-0F068576E418}"/>
              </a:ext>
            </a:extLst>
          </p:cNvPr>
          <p:cNvSpPr txBox="1"/>
          <p:nvPr/>
        </p:nvSpPr>
        <p:spPr>
          <a:xfrm>
            <a:off x="302185" y="4296052"/>
            <a:ext cx="10302455" cy="1077218"/>
          </a:xfrm>
          <a:prstGeom prst="rect">
            <a:avLst/>
          </a:prstGeom>
          <a:solidFill>
            <a:srgbClr val="00CC99"/>
          </a:solidFill>
        </p:spPr>
        <p:txBody>
          <a:bodyPr wrap="square">
            <a:spAutoFit/>
          </a:bodyPr>
          <a:lstStyle/>
          <a:p>
            <a:pPr algn="l" latinLnBrk="1">
              <a:buFont typeface="+mj-lt"/>
              <a:buAutoNum type="arabicPeriod"/>
            </a:pPr>
            <a:r>
              <a:rPr lang="ko-KR" altLang="en-US" sz="3200" b="1" i="0" dirty="0" err="1">
                <a:solidFill>
                  <a:schemeClr val="bg1"/>
                </a:solidFill>
                <a:effectLst/>
                <a:latin typeface="Noto Sans KR"/>
              </a:rPr>
              <a:t>해시값은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Noto Sans KR"/>
              </a:rPr>
              <a:t> 항상 유일해야 한다</a:t>
            </a:r>
            <a:r>
              <a:rPr lang="en-US" altLang="ko-KR" sz="3200" b="1" i="0" dirty="0">
                <a:solidFill>
                  <a:schemeClr val="bg1"/>
                </a:solidFill>
                <a:effectLst/>
                <a:latin typeface="Noto Sans KR"/>
              </a:rPr>
              <a:t>. (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Noto Sans KR"/>
              </a:rPr>
              <a:t>중복되면 안된다</a:t>
            </a:r>
            <a:r>
              <a:rPr lang="en-US" altLang="ko-KR" sz="3200" b="1" i="0" dirty="0">
                <a:solidFill>
                  <a:schemeClr val="bg1"/>
                </a:solidFill>
                <a:effectLst/>
                <a:latin typeface="Noto Sans KR"/>
              </a:rPr>
              <a:t>) </a:t>
            </a:r>
          </a:p>
          <a:p>
            <a:pPr algn="l" latinLnBrk="1">
              <a:buFont typeface="+mj-lt"/>
              <a:buAutoNum type="arabicPeriod"/>
            </a:pPr>
            <a:r>
              <a:rPr lang="ko-KR" altLang="en-US" sz="3200" b="1" i="0" dirty="0" err="1">
                <a:solidFill>
                  <a:schemeClr val="bg1"/>
                </a:solidFill>
                <a:effectLst/>
                <a:latin typeface="Noto Sans KR"/>
              </a:rPr>
              <a:t>해시값을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Noto Sans KR"/>
              </a:rPr>
              <a:t> 토대로</a:t>
            </a:r>
            <a:r>
              <a:rPr lang="en-US" altLang="ko-KR" sz="3200" b="1" i="0" dirty="0">
                <a:solidFill>
                  <a:schemeClr val="bg1"/>
                </a:solidFill>
                <a:effectLst/>
                <a:latin typeface="Noto Sans KR"/>
              </a:rPr>
              <a:t>, INPUT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Noto Sans KR"/>
              </a:rPr>
              <a:t>값을 유추할 수 있으면 안된다</a:t>
            </a:r>
            <a:r>
              <a:rPr lang="en-US" altLang="ko-KR" sz="3200" b="1" dirty="0">
                <a:solidFill>
                  <a:schemeClr val="bg1"/>
                </a:solidFill>
                <a:latin typeface="Noto Sans KR"/>
              </a:rPr>
              <a:t>.</a:t>
            </a:r>
            <a:endParaRPr lang="en-US" altLang="ko-KR" sz="32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244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491DDDF-073A-4729-A887-936B57E1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16" y="770128"/>
            <a:ext cx="8254403" cy="58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1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411D56-58FE-4EB7-BFF0-47CF77FD2206}"/>
              </a:ext>
            </a:extLst>
          </p:cNvPr>
          <p:cNvSpPr/>
          <p:nvPr/>
        </p:nvSpPr>
        <p:spPr>
          <a:xfrm>
            <a:off x="604372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 </a:t>
            </a:r>
            <a:r>
              <a:rPr lang="ko-KR" altLang="en-US" sz="2400" b="1" dirty="0"/>
              <a:t>비대칭키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351311-FB2F-4708-83AF-58366D1498A5}"/>
              </a:ext>
            </a:extLst>
          </p:cNvPr>
          <p:cNvSpPr/>
          <p:nvPr/>
        </p:nvSpPr>
        <p:spPr>
          <a:xfrm>
            <a:off x="2926964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 </a:t>
            </a:r>
            <a:r>
              <a:rPr lang="ko-KR" altLang="en-US" sz="2400" b="1" dirty="0"/>
              <a:t>공개키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DAAFBD-AD2B-492C-A932-F1283935174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424418" y="2251565"/>
            <a:ext cx="502546" cy="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65A7E6-ED9B-4F05-B12D-D1886C1D7BAD}"/>
              </a:ext>
            </a:extLst>
          </p:cNvPr>
          <p:cNvGrpSpPr/>
          <p:nvPr/>
        </p:nvGrpSpPr>
        <p:grpSpPr>
          <a:xfrm>
            <a:off x="302185" y="2810978"/>
            <a:ext cx="11626960" cy="3772187"/>
            <a:chOff x="343318" y="1913467"/>
            <a:chExt cx="11505366" cy="377218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C0DE1EB-9840-46F7-83D4-CDF0A51D29C2}"/>
                </a:ext>
              </a:extLst>
            </p:cNvPr>
            <p:cNvGrpSpPr/>
            <p:nvPr/>
          </p:nvGrpSpPr>
          <p:grpSpPr>
            <a:xfrm>
              <a:off x="458209" y="1913467"/>
              <a:ext cx="11077576" cy="2958509"/>
              <a:chOff x="1139135" y="1913467"/>
              <a:chExt cx="11077576" cy="2958509"/>
            </a:xfrm>
          </p:grpSpPr>
          <p:pic>
            <p:nvPicPr>
              <p:cNvPr id="42" name="Picture 12" descr="Real estate agent free icon">
                <a:extLst>
                  <a:ext uri="{FF2B5EF4-FFF2-40B4-BE49-F238E27FC236}">
                    <a16:creationId xmlns:a16="http://schemas.microsoft.com/office/drawing/2014/main" id="{EA6E296E-0D64-4223-B2EE-407E7B74D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9135" y="1986024"/>
                <a:ext cx="2885952" cy="2885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B85A15B-C8FE-4BE1-B6DB-CC7BCC136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8767" y="1913467"/>
                <a:ext cx="2687944" cy="2958509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79929C-3AAC-4E78-941C-44125842E128}"/>
                </a:ext>
              </a:extLst>
            </p:cNvPr>
            <p:cNvSpPr txBox="1"/>
            <p:nvPr/>
          </p:nvSpPr>
          <p:spPr>
            <a:xfrm>
              <a:off x="343318" y="5100879"/>
              <a:ext cx="311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Alice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1F7FF9-935F-44F5-B184-32DEEBCBF57F}"/>
                </a:ext>
              </a:extLst>
            </p:cNvPr>
            <p:cNvSpPr txBox="1"/>
            <p:nvPr/>
          </p:nvSpPr>
          <p:spPr>
            <a:xfrm>
              <a:off x="8732951" y="5100879"/>
              <a:ext cx="311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Bob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8643F861-B74A-491A-BE18-355459A24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642" y="3612898"/>
            <a:ext cx="1354667" cy="1354667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A461FCA-62A6-4DC9-B60C-DE89CF5E7C04}"/>
              </a:ext>
            </a:extLst>
          </p:cNvPr>
          <p:cNvSpPr/>
          <p:nvPr/>
        </p:nvSpPr>
        <p:spPr>
          <a:xfrm>
            <a:off x="3569309" y="4326511"/>
            <a:ext cx="1524000" cy="414167"/>
          </a:xfrm>
          <a:prstGeom prst="rightArrow">
            <a:avLst>
              <a:gd name="adj1" fmla="val 50000"/>
              <a:gd name="adj2" fmla="val 9088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4376141-9E84-4CB8-ADF7-B0960EEB19D6}"/>
              </a:ext>
            </a:extLst>
          </p:cNvPr>
          <p:cNvSpPr/>
          <p:nvPr/>
        </p:nvSpPr>
        <p:spPr>
          <a:xfrm>
            <a:off x="6786642" y="4326510"/>
            <a:ext cx="1524000" cy="414167"/>
          </a:xfrm>
          <a:prstGeom prst="rightArrow">
            <a:avLst>
              <a:gd name="adj1" fmla="val 50000"/>
              <a:gd name="adj2" fmla="val 90885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BF9D0C-92FD-47B9-A06B-EF2C0D80F092}"/>
              </a:ext>
            </a:extLst>
          </p:cNvPr>
          <p:cNvSpPr txBox="1"/>
          <p:nvPr/>
        </p:nvSpPr>
        <p:spPr>
          <a:xfrm>
            <a:off x="3458715" y="3409815"/>
            <a:ext cx="157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Encrypt</a:t>
            </a:r>
          </a:p>
          <a:p>
            <a:r>
              <a:rPr lang="en-US" altLang="ko-KR" sz="2000" b="1" dirty="0">
                <a:solidFill>
                  <a:srgbClr val="FFFF00"/>
                </a:solidFill>
              </a:rPr>
              <a:t>Public Key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85DBFB-655B-43C3-A495-213DCE13F291}"/>
              </a:ext>
            </a:extLst>
          </p:cNvPr>
          <p:cNvSpPr txBox="1"/>
          <p:nvPr/>
        </p:nvSpPr>
        <p:spPr>
          <a:xfrm>
            <a:off x="6842579" y="3406935"/>
            <a:ext cx="157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Decrypt</a:t>
            </a:r>
          </a:p>
          <a:p>
            <a:r>
              <a:rPr lang="en-US" altLang="ko-KR" sz="2000" b="1" dirty="0">
                <a:solidFill>
                  <a:srgbClr val="FFFF00"/>
                </a:solidFill>
              </a:rPr>
              <a:t>Secret Key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11185A-FAA8-4F5D-B672-F0763DDB9C36}"/>
              </a:ext>
            </a:extLst>
          </p:cNvPr>
          <p:cNvSpPr txBox="1"/>
          <p:nvPr/>
        </p:nvSpPr>
        <p:spPr>
          <a:xfrm>
            <a:off x="5077560" y="5143698"/>
            <a:ext cx="170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Ciphertext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51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411D56-58FE-4EB7-BFF0-47CF77FD2206}"/>
              </a:ext>
            </a:extLst>
          </p:cNvPr>
          <p:cNvSpPr/>
          <p:nvPr/>
        </p:nvSpPr>
        <p:spPr>
          <a:xfrm>
            <a:off x="604372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 </a:t>
            </a:r>
            <a:r>
              <a:rPr lang="ko-KR" altLang="en-US" sz="2400" b="1" dirty="0"/>
              <a:t>비대칭키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351311-FB2F-4708-83AF-58366D1498A5}"/>
              </a:ext>
            </a:extLst>
          </p:cNvPr>
          <p:cNvSpPr/>
          <p:nvPr/>
        </p:nvSpPr>
        <p:spPr>
          <a:xfrm>
            <a:off x="2926964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 </a:t>
            </a:r>
            <a:r>
              <a:rPr lang="ko-KR" altLang="en-US" sz="2400" b="1" dirty="0"/>
              <a:t>공개키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DAAFBD-AD2B-492C-A932-F1283935174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424418" y="2251565"/>
            <a:ext cx="502546" cy="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65A7E6-ED9B-4F05-B12D-D1886C1D7BAD}"/>
              </a:ext>
            </a:extLst>
          </p:cNvPr>
          <p:cNvGrpSpPr/>
          <p:nvPr/>
        </p:nvGrpSpPr>
        <p:grpSpPr>
          <a:xfrm>
            <a:off x="282520" y="2872333"/>
            <a:ext cx="11626960" cy="3772187"/>
            <a:chOff x="343318" y="1913467"/>
            <a:chExt cx="11505366" cy="377218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C0DE1EB-9840-46F7-83D4-CDF0A51D29C2}"/>
                </a:ext>
              </a:extLst>
            </p:cNvPr>
            <p:cNvGrpSpPr/>
            <p:nvPr/>
          </p:nvGrpSpPr>
          <p:grpSpPr>
            <a:xfrm>
              <a:off x="458209" y="1913467"/>
              <a:ext cx="11077576" cy="2958509"/>
              <a:chOff x="1139135" y="1913467"/>
              <a:chExt cx="11077576" cy="2958509"/>
            </a:xfrm>
          </p:grpSpPr>
          <p:pic>
            <p:nvPicPr>
              <p:cNvPr id="42" name="Picture 12" descr="Real estate agent free icon">
                <a:extLst>
                  <a:ext uri="{FF2B5EF4-FFF2-40B4-BE49-F238E27FC236}">
                    <a16:creationId xmlns:a16="http://schemas.microsoft.com/office/drawing/2014/main" id="{EA6E296E-0D64-4223-B2EE-407E7B74D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9135" y="1986024"/>
                <a:ext cx="2885952" cy="2885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B85A15B-C8FE-4BE1-B6DB-CC7BCC136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8767" y="1913467"/>
                <a:ext cx="2687944" cy="2958509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79929C-3AAC-4E78-941C-44125842E128}"/>
                </a:ext>
              </a:extLst>
            </p:cNvPr>
            <p:cNvSpPr txBox="1"/>
            <p:nvPr/>
          </p:nvSpPr>
          <p:spPr>
            <a:xfrm>
              <a:off x="343318" y="5100879"/>
              <a:ext cx="311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Alice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1F7FF9-935F-44F5-B184-32DEEBCBF57F}"/>
                </a:ext>
              </a:extLst>
            </p:cNvPr>
            <p:cNvSpPr txBox="1"/>
            <p:nvPr/>
          </p:nvSpPr>
          <p:spPr>
            <a:xfrm>
              <a:off x="8732951" y="5100879"/>
              <a:ext cx="311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Bob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98" name="Picture 2" descr="아마존, DeFi 전문가 채용광고 | 블록미디어">
            <a:extLst>
              <a:ext uri="{FF2B5EF4-FFF2-40B4-BE49-F238E27FC236}">
                <a16:creationId xmlns:a16="http://schemas.microsoft.com/office/drawing/2014/main" id="{80196770-1F9B-4F16-8A02-0596517CA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4" b="30682"/>
          <a:stretch/>
        </p:blipFill>
        <p:spPr bwMode="auto">
          <a:xfrm>
            <a:off x="4747010" y="3429000"/>
            <a:ext cx="2181138" cy="67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24E428-76B1-4899-92F3-A068C41EC0BE}"/>
              </a:ext>
            </a:extLst>
          </p:cNvPr>
          <p:cNvSpPr txBox="1"/>
          <p:nvPr/>
        </p:nvSpPr>
        <p:spPr>
          <a:xfrm>
            <a:off x="4553300" y="2872333"/>
            <a:ext cx="2716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Encrypt - Public Key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B27956C-1C23-4F2D-901C-0F7A2CB96B45}"/>
              </a:ext>
            </a:extLst>
          </p:cNvPr>
          <p:cNvCxnSpPr>
            <a:cxnSpLocks/>
            <a:stCxn id="4098" idx="1"/>
          </p:cNvCxnSpPr>
          <p:nvPr/>
        </p:nvCxnSpPr>
        <p:spPr>
          <a:xfrm flipH="1">
            <a:off x="2834640" y="3766340"/>
            <a:ext cx="191237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B67EB9-E53A-4384-AAB0-A4D301A27223}"/>
              </a:ext>
            </a:extLst>
          </p:cNvPr>
          <p:cNvCxnSpPr>
            <a:cxnSpLocks/>
          </p:cNvCxnSpPr>
          <p:nvPr/>
        </p:nvCxnSpPr>
        <p:spPr>
          <a:xfrm>
            <a:off x="2986481" y="5152394"/>
            <a:ext cx="665628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6AEEAD5-FBAF-451D-B911-865D584C9A27}"/>
              </a:ext>
            </a:extLst>
          </p:cNvPr>
          <p:cNvSpPr txBox="1"/>
          <p:nvPr/>
        </p:nvSpPr>
        <p:spPr>
          <a:xfrm>
            <a:off x="4553300" y="5362075"/>
            <a:ext cx="2716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Decrypt - Secret Key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80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7A7637A-F22F-47AF-B647-C795BC841B4F}"/>
              </a:ext>
            </a:extLst>
          </p:cNvPr>
          <p:cNvCxnSpPr>
            <a:cxnSpLocks/>
          </p:cNvCxnSpPr>
          <p:nvPr/>
        </p:nvCxnSpPr>
        <p:spPr>
          <a:xfrm flipV="1">
            <a:off x="6095483" y="3573942"/>
            <a:ext cx="1870400" cy="1605140"/>
          </a:xfrm>
          <a:prstGeom prst="straightConnector1">
            <a:avLst/>
          </a:prstGeom>
          <a:ln w="76200">
            <a:solidFill>
              <a:srgbClr val="00CC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876A5F-55F5-4C04-9E2A-3D293C5583CC}"/>
              </a:ext>
            </a:extLst>
          </p:cNvPr>
          <p:cNvCxnSpPr>
            <a:cxnSpLocks/>
          </p:cNvCxnSpPr>
          <p:nvPr/>
        </p:nvCxnSpPr>
        <p:spPr>
          <a:xfrm>
            <a:off x="4220057" y="3638494"/>
            <a:ext cx="1481264" cy="1621403"/>
          </a:xfrm>
          <a:prstGeom prst="straightConnector1">
            <a:avLst/>
          </a:prstGeom>
          <a:ln w="76200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411D56-58FE-4EB7-BFF0-47CF77FD2206}"/>
              </a:ext>
            </a:extLst>
          </p:cNvPr>
          <p:cNvSpPr/>
          <p:nvPr/>
        </p:nvSpPr>
        <p:spPr>
          <a:xfrm>
            <a:off x="604372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 </a:t>
            </a:r>
            <a:r>
              <a:rPr lang="ko-KR" altLang="en-US" sz="2400" b="1" dirty="0"/>
              <a:t>비대칭키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351311-FB2F-4708-83AF-58366D1498A5}"/>
              </a:ext>
            </a:extLst>
          </p:cNvPr>
          <p:cNvSpPr/>
          <p:nvPr/>
        </p:nvSpPr>
        <p:spPr>
          <a:xfrm>
            <a:off x="2926964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 </a:t>
            </a:r>
            <a:r>
              <a:rPr lang="ko-KR" altLang="en-US" sz="2400" b="1" dirty="0"/>
              <a:t>공개키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DAAFBD-AD2B-492C-A932-F12839351744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424418" y="2251565"/>
            <a:ext cx="502546" cy="0"/>
          </a:xfrm>
          <a:prstGeom prst="line">
            <a:avLst/>
          </a:prstGeom>
          <a:ln w="381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65A7E6-ED9B-4F05-B12D-D1886C1D7BAD}"/>
              </a:ext>
            </a:extLst>
          </p:cNvPr>
          <p:cNvGrpSpPr/>
          <p:nvPr/>
        </p:nvGrpSpPr>
        <p:grpSpPr>
          <a:xfrm>
            <a:off x="830692" y="3121362"/>
            <a:ext cx="10410556" cy="2833284"/>
            <a:chOff x="343318" y="1913467"/>
            <a:chExt cx="11505366" cy="377218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C0DE1EB-9840-46F7-83D4-CDF0A51D29C2}"/>
                </a:ext>
              </a:extLst>
            </p:cNvPr>
            <p:cNvGrpSpPr/>
            <p:nvPr/>
          </p:nvGrpSpPr>
          <p:grpSpPr>
            <a:xfrm>
              <a:off x="458209" y="1913467"/>
              <a:ext cx="11077576" cy="2958509"/>
              <a:chOff x="1139135" y="1913467"/>
              <a:chExt cx="11077576" cy="2958509"/>
            </a:xfrm>
          </p:grpSpPr>
          <p:pic>
            <p:nvPicPr>
              <p:cNvPr id="42" name="Picture 12" descr="Real estate agent free icon">
                <a:extLst>
                  <a:ext uri="{FF2B5EF4-FFF2-40B4-BE49-F238E27FC236}">
                    <a16:creationId xmlns:a16="http://schemas.microsoft.com/office/drawing/2014/main" id="{EA6E296E-0D64-4223-B2EE-407E7B74D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9135" y="1986024"/>
                <a:ext cx="2885952" cy="2885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B85A15B-C8FE-4BE1-B6DB-CC7BCC136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8767" y="1913467"/>
                <a:ext cx="2687944" cy="2958509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79929C-3AAC-4E78-941C-44125842E128}"/>
                </a:ext>
              </a:extLst>
            </p:cNvPr>
            <p:cNvSpPr txBox="1"/>
            <p:nvPr/>
          </p:nvSpPr>
          <p:spPr>
            <a:xfrm>
              <a:off x="343318" y="5100879"/>
              <a:ext cx="311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Alice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1F7FF9-935F-44F5-B184-32DEEBCBF57F}"/>
                </a:ext>
              </a:extLst>
            </p:cNvPr>
            <p:cNvSpPr txBox="1"/>
            <p:nvPr/>
          </p:nvSpPr>
          <p:spPr>
            <a:xfrm>
              <a:off x="8732951" y="5100879"/>
              <a:ext cx="31157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Bob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E4612E-A3FE-47C5-B266-E8AA356BCAC7}"/>
              </a:ext>
            </a:extLst>
          </p:cNvPr>
          <p:cNvGrpSpPr/>
          <p:nvPr/>
        </p:nvGrpSpPr>
        <p:grpSpPr>
          <a:xfrm>
            <a:off x="3545985" y="2810978"/>
            <a:ext cx="4585807" cy="1574305"/>
            <a:chOff x="3458715" y="3406935"/>
            <a:chExt cx="4962521" cy="2136873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643F861-B74A-491A-BE18-355459A24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2642" y="3612898"/>
              <a:ext cx="1354667" cy="1354667"/>
            </a:xfrm>
            <a:prstGeom prst="rect">
              <a:avLst/>
            </a:prstGeom>
          </p:spPr>
        </p:pic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2A461FCA-62A6-4DC9-B60C-DE89CF5E7C04}"/>
                </a:ext>
              </a:extLst>
            </p:cNvPr>
            <p:cNvSpPr/>
            <p:nvPr/>
          </p:nvSpPr>
          <p:spPr>
            <a:xfrm>
              <a:off x="3569309" y="4326511"/>
              <a:ext cx="1524000" cy="414167"/>
            </a:xfrm>
            <a:prstGeom prst="rightArrow">
              <a:avLst>
                <a:gd name="adj1" fmla="val 50000"/>
                <a:gd name="adj2" fmla="val 90885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D4376141-9E84-4CB8-ADF7-B0960EEB19D6}"/>
                </a:ext>
              </a:extLst>
            </p:cNvPr>
            <p:cNvSpPr/>
            <p:nvPr/>
          </p:nvSpPr>
          <p:spPr>
            <a:xfrm>
              <a:off x="6786642" y="4326510"/>
              <a:ext cx="1524000" cy="414167"/>
            </a:xfrm>
            <a:prstGeom prst="rightArrow">
              <a:avLst>
                <a:gd name="adj1" fmla="val 50000"/>
                <a:gd name="adj2" fmla="val 90885"/>
              </a:avLst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BF9D0C-92FD-47B9-A06B-EF2C0D80F092}"/>
                </a:ext>
              </a:extLst>
            </p:cNvPr>
            <p:cNvSpPr txBox="1"/>
            <p:nvPr/>
          </p:nvSpPr>
          <p:spPr>
            <a:xfrm>
              <a:off x="3458715" y="3409815"/>
              <a:ext cx="1578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</a:rPr>
                <a:t>Encrypt</a:t>
              </a:r>
            </a:p>
            <a:p>
              <a:r>
                <a:rPr lang="en-US" altLang="ko-KR" sz="2000" b="1" dirty="0">
                  <a:solidFill>
                    <a:srgbClr val="FFFF00"/>
                  </a:solidFill>
                </a:rPr>
                <a:t>Public Key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85DBFB-655B-43C3-A495-213DCE13F291}"/>
                </a:ext>
              </a:extLst>
            </p:cNvPr>
            <p:cNvSpPr txBox="1"/>
            <p:nvPr/>
          </p:nvSpPr>
          <p:spPr>
            <a:xfrm>
              <a:off x="6842579" y="3406935"/>
              <a:ext cx="15786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FF00"/>
                  </a:solidFill>
                </a:rPr>
                <a:t>Decrypt</a:t>
              </a:r>
            </a:p>
            <a:p>
              <a:r>
                <a:rPr lang="en-US" altLang="ko-KR" sz="2000" b="1" dirty="0">
                  <a:solidFill>
                    <a:srgbClr val="FFFF00"/>
                  </a:solidFill>
                </a:rPr>
                <a:t>Secret Key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11185A-FAA8-4F5D-B672-F0763DDB9C36}"/>
                </a:ext>
              </a:extLst>
            </p:cNvPr>
            <p:cNvSpPr txBox="1"/>
            <p:nvPr/>
          </p:nvSpPr>
          <p:spPr>
            <a:xfrm>
              <a:off x="5077560" y="5143698"/>
              <a:ext cx="1709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FF00"/>
                  </a:solidFill>
                </a:rPr>
                <a:t>Ciphertext</a:t>
              </a:r>
              <a:endParaRPr lang="ko-KR" altLang="en-US" sz="20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BD748F-6F27-449D-BDBB-AB9BC0B5EBCB}"/>
              </a:ext>
            </a:extLst>
          </p:cNvPr>
          <p:cNvGrpSpPr/>
          <p:nvPr/>
        </p:nvGrpSpPr>
        <p:grpSpPr>
          <a:xfrm>
            <a:off x="5107930" y="4515046"/>
            <a:ext cx="1461918" cy="1960356"/>
            <a:chOff x="5147522" y="3793093"/>
            <a:chExt cx="1826547" cy="29827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DF3E35-443A-4D5B-971D-5DB723952EC4}"/>
                </a:ext>
              </a:extLst>
            </p:cNvPr>
            <p:cNvSpPr txBox="1"/>
            <p:nvPr/>
          </p:nvSpPr>
          <p:spPr>
            <a:xfrm>
              <a:off x="5445322" y="6191083"/>
              <a:ext cx="13013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Eve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2" descr="Woman free icon">
              <a:extLst>
                <a:ext uri="{FF2B5EF4-FFF2-40B4-BE49-F238E27FC236}">
                  <a16:creationId xmlns:a16="http://schemas.microsoft.com/office/drawing/2014/main" id="{1C76F20D-EDBB-435C-A3E8-0157C74DE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522" y="4228259"/>
              <a:ext cx="1826547" cy="182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8830CC07-3C2E-4A89-B78D-92B30A7F8C4C}"/>
                </a:ext>
              </a:extLst>
            </p:cNvPr>
            <p:cNvSpPr/>
            <p:nvPr/>
          </p:nvSpPr>
          <p:spPr>
            <a:xfrm rot="5400000">
              <a:off x="5913364" y="3768644"/>
              <a:ext cx="365270" cy="414167"/>
            </a:xfrm>
            <a:prstGeom prst="rightArrow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6643064-7E4D-4373-B4F4-9290D33772E8}"/>
              </a:ext>
            </a:extLst>
          </p:cNvPr>
          <p:cNvSpPr txBox="1"/>
          <p:nvPr/>
        </p:nvSpPr>
        <p:spPr>
          <a:xfrm>
            <a:off x="6658850" y="4449195"/>
            <a:ext cx="218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CC99"/>
                </a:solidFill>
              </a:rPr>
              <a:t>?????????</a:t>
            </a:r>
            <a:endParaRPr lang="ko-KR" altLang="en-US" sz="2000" b="1" dirty="0">
              <a:solidFill>
                <a:srgbClr val="00C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641DBF-9D07-418F-9A06-6A4C4AC4BBEB}"/>
              </a:ext>
            </a:extLst>
          </p:cNvPr>
          <p:cNvSpPr/>
          <p:nvPr/>
        </p:nvSpPr>
        <p:spPr>
          <a:xfrm>
            <a:off x="1661020" y="3118616"/>
            <a:ext cx="8707773" cy="62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Fourth Generation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748053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16E66-A832-4E30-9E36-91C4566C187B}"/>
              </a:ext>
            </a:extLst>
          </p:cNvPr>
          <p:cNvSpPr/>
          <p:nvPr/>
        </p:nvSpPr>
        <p:spPr>
          <a:xfrm>
            <a:off x="604372" y="1071384"/>
            <a:ext cx="2322592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Basic – Classic </a:t>
            </a:r>
            <a:endParaRPr lang="ko-KR" altLang="en-US" sz="2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140B15-35C5-4B96-A2EC-9D4EF801AE8F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411D56-58FE-4EB7-BFF0-47CF77FD2206}"/>
              </a:ext>
            </a:extLst>
          </p:cNvPr>
          <p:cNvSpPr/>
          <p:nvPr/>
        </p:nvSpPr>
        <p:spPr>
          <a:xfrm>
            <a:off x="604372" y="1941181"/>
            <a:ext cx="182004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동형암호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A39EBB-07A9-4CB5-8C61-889AFF65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2" y="2729042"/>
            <a:ext cx="11148604" cy="36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3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3656BD-54FA-49FA-99EE-E20305772155}"/>
              </a:ext>
            </a:extLst>
          </p:cNvPr>
          <p:cNvSpPr/>
          <p:nvPr/>
        </p:nvSpPr>
        <p:spPr>
          <a:xfrm>
            <a:off x="1737919" y="3118616"/>
            <a:ext cx="8716162" cy="62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/>
              <a:t>Cryptography Overview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76321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387442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Cryptography Overview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5C246C5-99A8-4501-A648-085C535607DD}"/>
              </a:ext>
            </a:extLst>
          </p:cNvPr>
          <p:cNvSpPr txBox="1"/>
          <p:nvPr/>
        </p:nvSpPr>
        <p:spPr>
          <a:xfrm>
            <a:off x="243211" y="824377"/>
            <a:ext cx="117055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</a:rPr>
              <a:t>Attacks on Encryption Schemes</a:t>
            </a:r>
          </a:p>
          <a:p>
            <a:endParaRPr lang="en-US" altLang="ko-KR" sz="2400" b="1" dirty="0"/>
          </a:p>
          <a:p>
            <a:r>
              <a:rPr lang="en-US" altLang="ko-KR" sz="2400" b="1" dirty="0">
                <a:solidFill>
                  <a:srgbClr val="FFC000"/>
                </a:solidFill>
              </a:rPr>
              <a:t>Cipher text only attack</a:t>
            </a:r>
            <a:endParaRPr lang="en-US" altLang="ko-KR" sz="2400" dirty="0">
              <a:solidFill>
                <a:srgbClr val="FFC000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Access to Cipher text → </a:t>
            </a:r>
            <a:r>
              <a:rPr lang="ko-KR" altLang="en-US" sz="2400" b="1" dirty="0">
                <a:solidFill>
                  <a:schemeClr val="bg1"/>
                </a:solidFill>
              </a:rPr>
              <a:t>암호문 단독 공격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rgbClr val="FFC000"/>
                </a:solidFill>
              </a:rPr>
              <a:t>Known Plain text attack</a:t>
            </a:r>
            <a:endParaRPr lang="en-US" altLang="ko-KR" sz="2400" dirty="0">
              <a:solidFill>
                <a:srgbClr val="FFC000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Access to Plain text and corresponding cipher text → </a:t>
            </a:r>
            <a:r>
              <a:rPr lang="ko-KR" altLang="en-US" sz="2400" b="1" dirty="0" err="1">
                <a:solidFill>
                  <a:schemeClr val="bg1"/>
                </a:solidFill>
              </a:rPr>
              <a:t>기지평문</a:t>
            </a:r>
            <a:r>
              <a:rPr lang="ko-KR" altLang="en-US" sz="2400" b="1" dirty="0">
                <a:solidFill>
                  <a:schemeClr val="bg1"/>
                </a:solidFill>
              </a:rPr>
              <a:t> 공격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rgbClr val="FFC000"/>
                </a:solidFill>
              </a:rPr>
              <a:t>Chosen Plain text attack</a:t>
            </a:r>
            <a:endParaRPr lang="en-US" altLang="ko-KR" sz="2400" dirty="0">
              <a:solidFill>
                <a:srgbClr val="FFC000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Adversary choose plain text and is then given corresponding cipher text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→ </a:t>
            </a:r>
            <a:r>
              <a:rPr lang="ko-KR" altLang="en-US" sz="2400" b="1" dirty="0">
                <a:solidFill>
                  <a:schemeClr val="bg1"/>
                </a:solidFill>
              </a:rPr>
              <a:t>선택 </a:t>
            </a:r>
            <a:r>
              <a:rPr lang="ko-KR" altLang="en-US" sz="2400" b="1" dirty="0" err="1">
                <a:solidFill>
                  <a:schemeClr val="bg1"/>
                </a:solidFill>
              </a:rPr>
              <a:t>평문</a:t>
            </a:r>
            <a:r>
              <a:rPr lang="ko-KR" altLang="en-US" sz="2400" b="1" dirty="0">
                <a:solidFill>
                  <a:schemeClr val="bg1"/>
                </a:solidFill>
              </a:rPr>
              <a:t> 공격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rgbClr val="FFC000"/>
                </a:solidFill>
              </a:rPr>
              <a:t>Chosen Cipher text attack</a:t>
            </a:r>
            <a:endParaRPr lang="en-US" altLang="ko-KR" sz="2400" dirty="0">
              <a:solidFill>
                <a:srgbClr val="FFC000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Adversary choose cipher text and is then given the corresponding plain text → </a:t>
            </a:r>
            <a:r>
              <a:rPr lang="ko-KR" altLang="en-US" sz="2400" b="1" dirty="0">
                <a:solidFill>
                  <a:schemeClr val="bg1"/>
                </a:solidFill>
              </a:rPr>
              <a:t>선택 암호문 공격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08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387442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Cryptography Overview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5C246C5-99A8-4501-A648-085C535607DD}"/>
              </a:ext>
            </a:extLst>
          </p:cNvPr>
          <p:cNvSpPr txBox="1"/>
          <p:nvPr/>
        </p:nvSpPr>
        <p:spPr>
          <a:xfrm>
            <a:off x="156223" y="1037554"/>
            <a:ext cx="1170557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</a:rPr>
              <a:t>Known Plain text attack</a:t>
            </a:r>
            <a:endParaRPr lang="en-US" altLang="ko-KR" sz="2800" dirty="0">
              <a:solidFill>
                <a:srgbClr val="FFFF00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Access to Plain text and corresponding cipher text → </a:t>
            </a:r>
            <a:r>
              <a:rPr lang="ko-KR" altLang="en-US" sz="2400" b="1" dirty="0" err="1">
                <a:solidFill>
                  <a:schemeClr val="bg1"/>
                </a:solidFill>
              </a:rPr>
              <a:t>기지평문</a:t>
            </a:r>
            <a:r>
              <a:rPr lang="ko-KR" altLang="en-US" sz="2400" b="1" dirty="0">
                <a:solidFill>
                  <a:schemeClr val="bg1"/>
                </a:solidFill>
              </a:rPr>
              <a:t> 공격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800" b="1" dirty="0">
                <a:solidFill>
                  <a:schemeClr val="bg1"/>
                </a:solidFill>
              </a:rPr>
              <a:t>Word war 2 – German’s cipher attack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0CAB1-3A6D-40A9-88A1-295EDF07E54E}"/>
              </a:ext>
            </a:extLst>
          </p:cNvPr>
          <p:cNvSpPr txBox="1"/>
          <p:nvPr/>
        </p:nvSpPr>
        <p:spPr>
          <a:xfrm>
            <a:off x="156223" y="2727835"/>
            <a:ext cx="11358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</a:rPr>
              <a:t>K</a:t>
            </a:r>
            <a:r>
              <a:rPr lang="ko-KR" altLang="en-US" sz="2400" b="1" dirty="0" err="1">
                <a:solidFill>
                  <a:srgbClr val="FFFF00"/>
                </a:solidFill>
              </a:rPr>
              <a:t>l</a:t>
            </a:r>
            <a:r>
              <a:rPr lang="en-US" altLang="ko-KR" sz="2400" b="1" dirty="0">
                <a:solidFill>
                  <a:srgbClr val="FFFF00"/>
                </a:solidFill>
              </a:rPr>
              <a:t>_KHDWOHU -&gt; </a:t>
            </a:r>
            <a:r>
              <a:rPr lang="ko-KR" altLang="en-US" sz="2400" b="1" dirty="0">
                <a:solidFill>
                  <a:srgbClr val="FFFF00"/>
                </a:solidFill>
              </a:rPr>
              <a:t>마지막 동일한 문자열 발견 </a:t>
            </a:r>
            <a:r>
              <a:rPr lang="en-US" altLang="ko-KR" sz="2400" b="1" dirty="0">
                <a:solidFill>
                  <a:srgbClr val="FFFF00"/>
                </a:solidFill>
              </a:rPr>
              <a:t>-&gt; HI HEATLER</a:t>
            </a:r>
            <a:r>
              <a:rPr lang="ko-KR" altLang="en-US" sz="2400" b="1" dirty="0">
                <a:solidFill>
                  <a:srgbClr val="FFFF00"/>
                </a:solidFill>
              </a:rPr>
              <a:t>로 추측하여 해독 </a:t>
            </a:r>
          </a:p>
        </p:txBody>
      </p:sp>
      <p:pic>
        <p:nvPicPr>
          <p:cNvPr id="6146" name="Picture 2" descr="암호화와 해독을 위한 컴퓨팅 - 한빛미디어">
            <a:extLst>
              <a:ext uri="{FF2B5EF4-FFF2-40B4-BE49-F238E27FC236}">
                <a16:creationId xmlns:a16="http://schemas.microsoft.com/office/drawing/2014/main" id="{6530C4FE-4EE6-4B40-A051-B2CB0635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" y="3352800"/>
            <a:ext cx="1782998" cy="325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lossus | Intellicon │ 인공지능 법률연구소">
            <a:extLst>
              <a:ext uri="{FF2B5EF4-FFF2-40B4-BE49-F238E27FC236}">
                <a16:creationId xmlns:a16="http://schemas.microsoft.com/office/drawing/2014/main" id="{F6D8EE94-C4AF-4CF6-8A34-C5416DF9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683" y="3352800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감상문】 이미테이션 게임 : 네이버 블로그">
            <a:extLst>
              <a:ext uri="{FF2B5EF4-FFF2-40B4-BE49-F238E27FC236}">
                <a16:creationId xmlns:a16="http://schemas.microsoft.com/office/drawing/2014/main" id="{5CC92CA7-4A53-49DA-8719-5E4192BDE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213" y="3352799"/>
            <a:ext cx="4146454" cy="310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18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387442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Cryptography Overview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84606F-AC1E-44D2-B7D6-C748733D4C7D}"/>
              </a:ext>
            </a:extLst>
          </p:cNvPr>
          <p:cNvSpPr txBox="1"/>
          <p:nvPr/>
        </p:nvSpPr>
        <p:spPr>
          <a:xfrm>
            <a:off x="243211" y="824377"/>
            <a:ext cx="1170557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</a:rPr>
              <a:t>Chosen Plain text attack</a:t>
            </a:r>
            <a:endParaRPr lang="en-US" altLang="ko-KR" sz="2800" dirty="0">
              <a:solidFill>
                <a:srgbClr val="FFFF00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Adversary choose plain text and is then given corresponding cipher text </a:t>
            </a:r>
          </a:p>
          <a:p>
            <a:r>
              <a:rPr lang="en-US" altLang="ko-KR" sz="2400" b="1" dirty="0">
                <a:solidFill>
                  <a:schemeClr val="bg1"/>
                </a:solidFill>
              </a:rPr>
              <a:t>→ </a:t>
            </a:r>
            <a:r>
              <a:rPr lang="ko-KR" altLang="en-US" sz="2400" b="1" dirty="0">
                <a:solidFill>
                  <a:schemeClr val="bg1"/>
                </a:solidFill>
              </a:rPr>
              <a:t>선택 </a:t>
            </a:r>
            <a:r>
              <a:rPr lang="ko-KR" altLang="en-US" sz="2400" b="1" dirty="0" err="1">
                <a:solidFill>
                  <a:schemeClr val="bg1"/>
                </a:solidFill>
              </a:rPr>
              <a:t>평문</a:t>
            </a:r>
            <a:r>
              <a:rPr lang="ko-KR" altLang="en-US" sz="2400" b="1" dirty="0">
                <a:solidFill>
                  <a:schemeClr val="bg1"/>
                </a:solidFill>
              </a:rPr>
              <a:t> 공격</a:t>
            </a:r>
            <a:endParaRPr lang="ko-KR" altLang="en-US" sz="2400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World War 2 – USA and Japan’s Midway Battle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7AC0843-40F2-4EB6-AE1F-538A263BFAD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3211" y="3059310"/>
            <a:ext cx="112580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1942년 5월 하와이 주둔 미 해군 정보부의 암호해독반은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일본의 JN-25암호문을 입수, 해독에 성공</a:t>
            </a:r>
            <a:endParaRPr kumimoji="0" lang="ko-KR" altLang="ko-KR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"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the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target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is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AF"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D0537-0066-40BF-A96B-E651D6F2AE4F}"/>
              </a:ext>
            </a:extLst>
          </p:cNvPr>
          <p:cNvSpPr txBox="1"/>
          <p:nvPr/>
        </p:nvSpPr>
        <p:spPr>
          <a:xfrm>
            <a:off x="322988" y="4001581"/>
            <a:ext cx="112580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effectLst/>
              </a:rPr>
              <a:t>AH</a:t>
            </a:r>
            <a:r>
              <a:rPr lang="ko-KR" altLang="en-US" sz="2000" b="1" dirty="0">
                <a:solidFill>
                  <a:schemeClr val="bg1"/>
                </a:solidFill>
                <a:effectLst/>
              </a:rPr>
              <a:t>가 진주만을 뜻하므로 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AF</a:t>
            </a:r>
            <a:r>
              <a:rPr lang="ko-KR" altLang="en-US" sz="2000" b="1" dirty="0">
                <a:solidFill>
                  <a:schemeClr val="bg1"/>
                </a:solidFill>
                <a:effectLst/>
              </a:rPr>
              <a:t>를 미드웨이로 추정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, </a:t>
            </a:r>
          </a:p>
          <a:p>
            <a:r>
              <a:rPr lang="ko-KR" altLang="en-US" sz="2000" b="1" dirty="0">
                <a:solidFill>
                  <a:schemeClr val="bg1"/>
                </a:solidFill>
                <a:effectLst/>
              </a:rPr>
              <a:t>이를 확인하기 위해서 미국은 일부러 다음과 같은 거짓 교신을 보냄</a:t>
            </a:r>
            <a:endParaRPr lang="en-US" altLang="ko-KR" sz="2000" b="1" dirty="0">
              <a:solidFill>
                <a:schemeClr val="bg1"/>
              </a:solidFill>
              <a:effectLst/>
            </a:endParaRPr>
          </a:p>
          <a:p>
            <a:r>
              <a:rPr lang="en-US" altLang="ko-KR" sz="2000" b="1" dirty="0">
                <a:solidFill>
                  <a:srgbClr val="FFFF00"/>
                </a:solidFill>
              </a:rPr>
              <a:t>“Need to supply water shortage at Midway" "distilled water plant</a:t>
            </a:r>
            <a:r>
              <a:rPr lang="en-US" altLang="ko-KR" sz="2000" dirty="0">
                <a:solidFill>
                  <a:srgbClr val="FFFF00"/>
                </a:solidFill>
              </a:rPr>
              <a:t>"</a:t>
            </a:r>
            <a:r>
              <a:rPr lang="ko-KR" altLang="en-US" sz="2000" b="1" dirty="0">
                <a:solidFill>
                  <a:srgbClr val="FFFF00"/>
                </a:solidFill>
                <a:effectLst/>
              </a:rPr>
              <a:t> 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A299B-CFD4-4B2E-B607-3C02BCED1243}"/>
              </a:ext>
            </a:extLst>
          </p:cNvPr>
          <p:cNvSpPr txBox="1"/>
          <p:nvPr/>
        </p:nvSpPr>
        <p:spPr>
          <a:xfrm>
            <a:off x="322988" y="5406516"/>
            <a:ext cx="110818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일본 측에서</a:t>
            </a:r>
            <a:r>
              <a:rPr lang="ko-KR" altLang="en-US" sz="2000" b="1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2000" b="1" dirty="0">
                <a:solidFill>
                  <a:schemeClr val="bg1"/>
                </a:solidFill>
                <a:effectLst/>
              </a:rPr>
              <a:t>적군의 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AF</a:t>
            </a:r>
            <a:r>
              <a:rPr lang="ko-KR" altLang="en-US" sz="2000" b="1" dirty="0">
                <a:solidFill>
                  <a:schemeClr val="bg1"/>
                </a:solidFill>
                <a:effectLst/>
              </a:rPr>
              <a:t>에서 물부족 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"</a:t>
            </a:r>
            <a:r>
              <a:rPr lang="ko-KR" altLang="en-US" sz="2000" dirty="0">
                <a:solidFill>
                  <a:schemeClr val="bg1"/>
                </a:solidFill>
              </a:rPr>
              <a:t> 이라는 교신을 통해서 </a:t>
            </a:r>
            <a:r>
              <a:rPr lang="en-US" altLang="ko-KR" sz="2000" b="1" dirty="0">
                <a:solidFill>
                  <a:schemeClr val="bg1"/>
                </a:solidFill>
                <a:effectLst/>
              </a:rPr>
              <a:t>AF</a:t>
            </a:r>
            <a:r>
              <a:rPr lang="ko-KR" altLang="en-US" sz="2000" b="1" dirty="0">
                <a:solidFill>
                  <a:schemeClr val="bg1"/>
                </a:solidFill>
                <a:effectLst/>
              </a:rPr>
              <a:t>가 미드웨이였음을 확인 </a:t>
            </a:r>
            <a:endParaRPr lang="en-US" altLang="ko-KR" sz="2000" b="1" dirty="0">
              <a:solidFill>
                <a:schemeClr val="bg1"/>
              </a:solidFill>
              <a:effectLst/>
            </a:endParaRPr>
          </a:p>
          <a:p>
            <a:endParaRPr lang="en-US" altLang="ko-KR" sz="2000" b="1" dirty="0">
              <a:solidFill>
                <a:schemeClr val="bg1"/>
              </a:solidFill>
              <a:effectLst/>
            </a:endParaRPr>
          </a:p>
          <a:p>
            <a:r>
              <a:rPr lang="ko-KR" altLang="en-US" sz="2000" b="1" dirty="0">
                <a:solidFill>
                  <a:srgbClr val="FFFF00"/>
                </a:solidFill>
                <a:effectLst/>
              </a:rPr>
              <a:t>→ 결국 </a:t>
            </a:r>
            <a:r>
              <a:rPr lang="en-US" altLang="ko-KR" sz="2000" b="1" dirty="0">
                <a:solidFill>
                  <a:srgbClr val="FFFF00"/>
                </a:solidFill>
                <a:effectLst/>
              </a:rPr>
              <a:t>AH</a:t>
            </a:r>
            <a:r>
              <a:rPr lang="ko-KR" altLang="en-US" sz="2000" b="1" dirty="0">
                <a:solidFill>
                  <a:srgbClr val="FFFF00"/>
                </a:solidFill>
                <a:effectLst/>
              </a:rPr>
              <a:t>가 진주만을 뜻하는 것을 알고 </a:t>
            </a:r>
            <a:r>
              <a:rPr lang="en-US" altLang="ko-KR" sz="2000" b="1" dirty="0">
                <a:solidFill>
                  <a:srgbClr val="FFFF00"/>
                </a:solidFill>
                <a:effectLst/>
              </a:rPr>
              <a:t>AF </a:t>
            </a:r>
            <a:r>
              <a:rPr lang="ko-KR" altLang="en-US" sz="2000" b="1" dirty="0">
                <a:solidFill>
                  <a:srgbClr val="FFFF00"/>
                </a:solidFill>
                <a:effectLst/>
              </a:rPr>
              <a:t>미드웨이 </a:t>
            </a:r>
            <a:r>
              <a:rPr lang="ko-KR" altLang="en-US" sz="2000" b="1" dirty="0" err="1">
                <a:solidFill>
                  <a:srgbClr val="FFFF00"/>
                </a:solidFill>
                <a:effectLst/>
              </a:rPr>
              <a:t>일것</a:t>
            </a:r>
            <a:r>
              <a:rPr lang="ko-KR" altLang="en-US" sz="2000" b="1" dirty="0">
                <a:solidFill>
                  <a:srgbClr val="FFFF00"/>
                </a:solidFill>
                <a:effectLst/>
              </a:rPr>
              <a:t> 이라고 </a:t>
            </a:r>
            <a:r>
              <a:rPr lang="ko-KR" altLang="en-US" sz="2000" b="1" dirty="0" err="1">
                <a:solidFill>
                  <a:srgbClr val="FFFF00"/>
                </a:solidFill>
                <a:effectLst/>
              </a:rPr>
              <a:t>평문에</a:t>
            </a:r>
            <a:r>
              <a:rPr lang="ko-KR" altLang="en-US" sz="2000" b="1" dirty="0">
                <a:solidFill>
                  <a:srgbClr val="FFFF00"/>
                </a:solidFill>
                <a:effectLst/>
              </a:rPr>
              <a:t> 대한 </a:t>
            </a:r>
            <a:r>
              <a:rPr lang="ko-KR" altLang="en-US" sz="2000" b="1" dirty="0" err="1">
                <a:solidFill>
                  <a:srgbClr val="FFFF00"/>
                </a:solidFill>
                <a:effectLst/>
              </a:rPr>
              <a:t>게싱을</a:t>
            </a:r>
            <a:r>
              <a:rPr lang="ko-KR" altLang="en-US" sz="2000" b="1" dirty="0">
                <a:solidFill>
                  <a:srgbClr val="FFFF00"/>
                </a:solidFill>
                <a:effectLst/>
              </a:rPr>
              <a:t> </a:t>
            </a:r>
            <a:r>
              <a:rPr lang="ko-KR" altLang="en-US" sz="2000" b="1" dirty="0" err="1">
                <a:solidFill>
                  <a:srgbClr val="FFFF00"/>
                </a:solidFill>
                <a:effectLst/>
              </a:rPr>
              <a:t>한것</a:t>
            </a:r>
            <a:r>
              <a:rPr lang="ko-KR" altLang="en-US" sz="2000" dirty="0">
                <a:solidFill>
                  <a:srgbClr val="FFFF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871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387442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Cryptography Overview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218" name="Picture 2" descr="미드웨이 해전">
            <a:extLst>
              <a:ext uri="{FF2B5EF4-FFF2-40B4-BE49-F238E27FC236}">
                <a16:creationId xmlns:a16="http://schemas.microsoft.com/office/drawing/2014/main" id="{93976755-C389-45DF-9A4B-13B82AC2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75" y="808745"/>
            <a:ext cx="10473643" cy="589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02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D046EF-76D6-4C55-89AE-34562944B5A0}"/>
              </a:ext>
            </a:extLst>
          </p:cNvPr>
          <p:cNvCxnSpPr/>
          <p:nvPr/>
        </p:nvCxnSpPr>
        <p:spPr>
          <a:xfrm>
            <a:off x="0" y="3590488"/>
            <a:ext cx="12192000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3F99BF-9200-4391-AAB2-0244D470DFE2}"/>
              </a:ext>
            </a:extLst>
          </p:cNvPr>
          <p:cNvGrpSpPr/>
          <p:nvPr/>
        </p:nvGrpSpPr>
        <p:grpSpPr>
          <a:xfrm>
            <a:off x="1182378" y="4752372"/>
            <a:ext cx="10118417" cy="937284"/>
            <a:chOff x="1036791" y="4118994"/>
            <a:chExt cx="10118417" cy="93728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7FD0A52-1889-4743-AE46-843983B8C2EE}"/>
                </a:ext>
              </a:extLst>
            </p:cNvPr>
            <p:cNvSpPr/>
            <p:nvPr/>
          </p:nvSpPr>
          <p:spPr>
            <a:xfrm>
              <a:off x="1036791" y="4118994"/>
              <a:ext cx="1342238" cy="937284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기밀성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0C3945B-2AEC-42BF-B9BC-390EB1686FEC}"/>
                </a:ext>
              </a:extLst>
            </p:cNvPr>
            <p:cNvSpPr/>
            <p:nvPr/>
          </p:nvSpPr>
          <p:spPr>
            <a:xfrm>
              <a:off x="3764104" y="4118994"/>
              <a:ext cx="1211519" cy="937284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무결성</a:t>
              </a:r>
              <a:endParaRPr lang="ko-KR" altLang="en-US" sz="24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3C7E2D9-CF77-411A-B1E3-BFF67DF13EE2}"/>
                </a:ext>
              </a:extLst>
            </p:cNvPr>
            <p:cNvSpPr/>
            <p:nvPr/>
          </p:nvSpPr>
          <p:spPr>
            <a:xfrm>
              <a:off x="6360698" y="4118994"/>
              <a:ext cx="1211519" cy="937284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사용자인증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9490AB9-A9BF-4D58-948C-A8E3E9B72DAF}"/>
                </a:ext>
              </a:extLst>
            </p:cNvPr>
            <p:cNvSpPr/>
            <p:nvPr/>
          </p:nvSpPr>
          <p:spPr>
            <a:xfrm>
              <a:off x="8957292" y="4118994"/>
              <a:ext cx="2197916" cy="937284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부인 방지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C2B0619-BBA1-4E06-8A2A-B5EBBF2D9DA8}"/>
              </a:ext>
            </a:extLst>
          </p:cNvPr>
          <p:cNvGrpSpPr/>
          <p:nvPr/>
        </p:nvGrpSpPr>
        <p:grpSpPr>
          <a:xfrm>
            <a:off x="2302755" y="1636986"/>
            <a:ext cx="6611791" cy="937284"/>
            <a:chOff x="2421866" y="2573136"/>
            <a:chExt cx="6611791" cy="93728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9781F16-1DDF-4492-92F3-B491D720DB7D}"/>
                </a:ext>
              </a:extLst>
            </p:cNvPr>
            <p:cNvSpPr/>
            <p:nvPr/>
          </p:nvSpPr>
          <p:spPr>
            <a:xfrm>
              <a:off x="2421866" y="2573136"/>
              <a:ext cx="1342238" cy="937284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기밀성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4ED9614-85B5-4772-8DD8-285238F0BBF9}"/>
                </a:ext>
              </a:extLst>
            </p:cNvPr>
            <p:cNvSpPr/>
            <p:nvPr/>
          </p:nvSpPr>
          <p:spPr>
            <a:xfrm>
              <a:off x="7822138" y="2573136"/>
              <a:ext cx="1211519" cy="937284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/>
                <a:t>무결성</a:t>
              </a:r>
              <a:endParaRPr lang="ko-KR" altLang="en-US" sz="2400" b="1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1B3FCBD4-3555-4D42-8D11-0DAEBA0A81E6}"/>
                </a:ext>
              </a:extLst>
            </p:cNvPr>
            <p:cNvSpPr/>
            <p:nvPr/>
          </p:nvSpPr>
          <p:spPr>
            <a:xfrm>
              <a:off x="5018460" y="2573136"/>
              <a:ext cx="1342238" cy="937284"/>
            </a:xfrm>
            <a:prstGeom prst="round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가용성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E7F0ACB-AA8E-49CA-8D7F-05FE7FE05BDF}"/>
              </a:ext>
            </a:extLst>
          </p:cNvPr>
          <p:cNvSpPr txBox="1"/>
          <p:nvPr/>
        </p:nvSpPr>
        <p:spPr>
          <a:xfrm>
            <a:off x="129018" y="2967336"/>
            <a:ext cx="262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정보보안 </a:t>
            </a: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F4AC4-3DC2-4BD0-B65E-B730F7C1A4EC}"/>
              </a:ext>
            </a:extLst>
          </p:cNvPr>
          <p:cNvSpPr txBox="1"/>
          <p:nvPr/>
        </p:nvSpPr>
        <p:spPr>
          <a:xfrm>
            <a:off x="58722" y="3777150"/>
            <a:ext cx="284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암호의 원칙  </a:t>
            </a: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요소</a:t>
            </a:r>
          </a:p>
        </p:txBody>
      </p:sp>
    </p:spTree>
    <p:extLst>
      <p:ext uri="{BB962C8B-B14F-4D97-AF65-F5344CB8AC3E}">
        <p14:creationId xmlns:p14="http://schemas.microsoft.com/office/powerpoint/2010/main" val="3895848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387442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Cryptography Overview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218" name="Picture 2" descr="미드웨이 해전">
            <a:extLst>
              <a:ext uri="{FF2B5EF4-FFF2-40B4-BE49-F238E27FC236}">
                <a16:creationId xmlns:a16="http://schemas.microsoft.com/office/drawing/2014/main" id="{93976755-C389-45DF-9A4B-13B82AC2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75" y="808745"/>
            <a:ext cx="10473643" cy="589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FCB025-8EE9-4F3E-8326-C1697250C5F8}"/>
              </a:ext>
            </a:extLst>
          </p:cNvPr>
          <p:cNvSpPr/>
          <p:nvPr/>
        </p:nvSpPr>
        <p:spPr>
          <a:xfrm>
            <a:off x="1572948" y="1400960"/>
            <a:ext cx="4089622" cy="371632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87B293-4C35-40C6-A8FE-6A92107E5485}"/>
              </a:ext>
            </a:extLst>
          </p:cNvPr>
          <p:cNvSpPr/>
          <p:nvPr/>
        </p:nvSpPr>
        <p:spPr>
          <a:xfrm>
            <a:off x="6610525" y="4118994"/>
            <a:ext cx="4486700" cy="80534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52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036043F-F7A0-4F96-ABBF-9A51676E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12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03F4EAA-A354-457F-9F63-FA74EAEA19A8}"/>
              </a:ext>
            </a:extLst>
          </p:cNvPr>
          <p:cNvSpPr/>
          <p:nvPr/>
        </p:nvSpPr>
        <p:spPr>
          <a:xfrm>
            <a:off x="1737919" y="3118616"/>
            <a:ext cx="8716162" cy="62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b="1" dirty="0"/>
              <a:t>Q&amp;A</a:t>
            </a:r>
            <a:endParaRPr lang="ko-KR" altLang="en-US" sz="19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A9F0A-2F3B-4027-8120-44E601F45C2E}"/>
              </a:ext>
            </a:extLst>
          </p:cNvPr>
          <p:cNvSpPr txBox="1"/>
          <p:nvPr/>
        </p:nvSpPr>
        <p:spPr>
          <a:xfrm>
            <a:off x="3277985" y="4988667"/>
            <a:ext cx="5636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FF00"/>
                </a:solidFill>
              </a:rPr>
              <a:t>후원 </a:t>
            </a:r>
            <a:r>
              <a:rPr lang="en-US" altLang="ko-KR" sz="2400" b="1" dirty="0">
                <a:solidFill>
                  <a:srgbClr val="FFFF00"/>
                </a:solidFill>
              </a:rPr>
              <a:t>: 1002 359 6556 53 </a:t>
            </a:r>
            <a:r>
              <a:rPr lang="ko-KR" altLang="en-US" sz="2400" b="1" dirty="0">
                <a:solidFill>
                  <a:srgbClr val="FFFF00"/>
                </a:solidFill>
              </a:rPr>
              <a:t>우리은행</a:t>
            </a:r>
            <a:r>
              <a:rPr lang="en-US" altLang="ko-KR" sz="2400" b="1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ko-KR" altLang="en-US" sz="2400" b="1" dirty="0">
                <a:solidFill>
                  <a:srgbClr val="FFFF00"/>
                </a:solidFill>
              </a:rPr>
              <a:t>예금주 </a:t>
            </a:r>
            <a:r>
              <a:rPr lang="en-US" altLang="ko-KR" sz="2400" b="1" dirty="0">
                <a:solidFill>
                  <a:srgbClr val="FFFF00"/>
                </a:solidFill>
              </a:rPr>
              <a:t>:</a:t>
            </a:r>
            <a:r>
              <a:rPr lang="ko-KR" altLang="en-US" sz="2400" b="1" dirty="0">
                <a:solidFill>
                  <a:srgbClr val="FFFF00"/>
                </a:solidFill>
              </a:rPr>
              <a:t> 이정훈 </a:t>
            </a:r>
          </a:p>
        </p:txBody>
      </p:sp>
    </p:spTree>
    <p:extLst>
      <p:ext uri="{BB962C8B-B14F-4D97-AF65-F5344CB8AC3E}">
        <p14:creationId xmlns:p14="http://schemas.microsoft.com/office/powerpoint/2010/main" val="48387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058D416-8CE3-4956-9A2A-3854460AA08B}"/>
              </a:ext>
            </a:extLst>
          </p:cNvPr>
          <p:cNvSpPr txBox="1"/>
          <p:nvPr/>
        </p:nvSpPr>
        <p:spPr>
          <a:xfrm>
            <a:off x="0" y="0"/>
            <a:ext cx="604372" cy="620768"/>
          </a:xfrm>
          <a:prstGeom prst="rect">
            <a:avLst/>
          </a:prstGeom>
          <a:solidFill>
            <a:srgbClr val="FF7C8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3656BD-54FA-49FA-99EE-E20305772155}"/>
              </a:ext>
            </a:extLst>
          </p:cNvPr>
          <p:cNvSpPr/>
          <p:nvPr/>
        </p:nvSpPr>
        <p:spPr>
          <a:xfrm>
            <a:off x="604372" y="1"/>
            <a:ext cx="3500490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Modern Cryptography</a:t>
            </a:r>
            <a:endParaRPr lang="ko-KR" altLang="en-US" sz="2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5DE478-7C5C-4C25-8E96-3A2C670BCADE}"/>
              </a:ext>
            </a:extLst>
          </p:cNvPr>
          <p:cNvSpPr/>
          <p:nvPr/>
        </p:nvSpPr>
        <p:spPr>
          <a:xfrm>
            <a:off x="235255" y="1031848"/>
            <a:ext cx="5033031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Open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Design ? Closed Design ?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A3835-03F2-4337-AC17-9CC2DEF7E01A}"/>
              </a:ext>
            </a:extLst>
          </p:cNvPr>
          <p:cNvSpPr txBox="1"/>
          <p:nvPr/>
        </p:nvSpPr>
        <p:spPr>
          <a:xfrm>
            <a:off x="146161" y="48774"/>
            <a:ext cx="31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89B418-2122-4483-A658-9CDAFEF12ED0}"/>
              </a:ext>
            </a:extLst>
          </p:cNvPr>
          <p:cNvSpPr txBox="1"/>
          <p:nvPr/>
        </p:nvSpPr>
        <p:spPr>
          <a:xfrm>
            <a:off x="135622" y="1869826"/>
            <a:ext cx="11920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altLang="ko-KR" sz="2400" b="1" i="0" u="none" strike="noStrike" dirty="0" err="1">
                <a:solidFill>
                  <a:srgbClr val="FFFF00"/>
                </a:solidFill>
                <a:effectLst/>
                <a:latin typeface="KoPub돋움체 Bold"/>
              </a:rPr>
              <a:t>Kerckhoff</a:t>
            </a:r>
            <a:r>
              <a:rPr lang="en-US" altLang="ko-KR" sz="2400" b="1" i="0" u="none" strike="noStrike" dirty="0">
                <a:solidFill>
                  <a:srgbClr val="FFFF00"/>
                </a:solidFill>
                <a:effectLst/>
                <a:latin typeface="KoPub돋움체 Bold"/>
              </a:rPr>
              <a:t> </a:t>
            </a:r>
            <a:r>
              <a:rPr lang="ko-KR" altLang="ko-KR" sz="24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KoPub돋움체 Bold"/>
              </a:rPr>
              <a:t>원칙 </a:t>
            </a:r>
            <a:r>
              <a:rPr lang="en-US" altLang="ko-KR" sz="2400" b="1" i="0" u="none" strike="noStrike" dirty="0">
                <a:solidFill>
                  <a:srgbClr val="FFFF00"/>
                </a:solidFill>
                <a:effectLst/>
                <a:latin typeface="KoPub돋움체 Bold"/>
              </a:rPr>
              <a:t>: </a:t>
            </a:r>
            <a:r>
              <a:rPr lang="ko-KR" altLang="ko-KR" sz="24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KoPub돋움체 Bold"/>
              </a:rPr>
              <a:t>현대 암호기술에서 중요한 원칙</a:t>
            </a:r>
            <a:r>
              <a:rPr lang="en-US" altLang="ko-KR" sz="2400" b="1" i="0" dirty="0">
                <a:solidFill>
                  <a:srgbClr val="FFFF00"/>
                </a:solidFill>
                <a:effectLst/>
                <a:latin typeface="KoPub돋움체 Bold"/>
              </a:rPr>
              <a:t>​</a:t>
            </a:r>
          </a:p>
          <a:p>
            <a:pPr algn="l" rtl="0" fontAlgn="base"/>
            <a:endParaRPr lang="en-US" altLang="ko-KR" sz="2400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암호시스템은 공격자가 비밀키를 제외한 시스템의 </a:t>
            </a:r>
            <a:endParaRPr lang="en-US" altLang="ko-KR" sz="2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KoPub돋움체 Bold"/>
            </a:endParaRPr>
          </a:p>
          <a:p>
            <a:pPr algn="l" rtl="0" fontAlgn="base"/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KoPub돋움체 Bold"/>
              </a:rPr>
              <a:t> 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모든 상세한 사항을 알고 있어도 안전 </a:t>
            </a:r>
            <a:endParaRPr lang="en-US" altLang="ko-KR" sz="2400" b="0" i="0" u="none" strike="noStrike" dirty="0">
              <a:solidFill>
                <a:schemeClr val="bg1"/>
              </a:solidFill>
              <a:effectLst/>
              <a:latin typeface="KoPub돋움체 Bold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  <a:latin typeface="KoPub돋움체 Bold"/>
              <a:ea typeface="KoPub돋움체 Bold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특히 공격자가 암호화 알고리즘과 복호화 알고리즘을 알고 있을 때에도 </a:t>
            </a:r>
            <a:endParaRPr lang="en-US" altLang="ko-KR" sz="2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KoPub돋움체 Bold"/>
            </a:endParaRPr>
          </a:p>
          <a:p>
            <a:pPr algn="l" rtl="0" fontAlgn="base"/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KoPub돋움체 Bold"/>
              </a:rPr>
              <a:t> 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시스템은 안전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KoPub돋움체 Bold"/>
              </a:rPr>
              <a:t>​</a:t>
            </a:r>
            <a:endParaRPr lang="en-US" altLang="ko-KR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altLang="ko-KR" sz="2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KoPub돋움체 Bold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ko-KR" alt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암호 분석을 </a:t>
            </a:r>
            <a:r>
              <a:rPr lang="ko-KR" altLang="en-US" sz="2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할때</a:t>
            </a:r>
            <a:r>
              <a:rPr lang="ko-KR" alt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취약한 부분을 발견 했을 시 빠른 대처가 가능함 </a:t>
            </a:r>
            <a:endParaRPr lang="en-US" altLang="ko-KR" sz="2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KoPub돋움체 Bold"/>
            </a:endParaRPr>
          </a:p>
          <a:p>
            <a:pPr algn="l" rtl="0" fontAlgn="base"/>
            <a:endParaRPr lang="en-US" altLang="ko-KR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3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058D416-8CE3-4956-9A2A-3854460AA08B}"/>
              </a:ext>
            </a:extLst>
          </p:cNvPr>
          <p:cNvSpPr txBox="1"/>
          <p:nvPr/>
        </p:nvSpPr>
        <p:spPr>
          <a:xfrm>
            <a:off x="0" y="0"/>
            <a:ext cx="604372" cy="620768"/>
          </a:xfrm>
          <a:prstGeom prst="rect">
            <a:avLst/>
          </a:prstGeom>
          <a:solidFill>
            <a:srgbClr val="FF7C80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3656BD-54FA-49FA-99EE-E20305772155}"/>
              </a:ext>
            </a:extLst>
          </p:cNvPr>
          <p:cNvSpPr/>
          <p:nvPr/>
        </p:nvSpPr>
        <p:spPr>
          <a:xfrm>
            <a:off x="604372" y="1"/>
            <a:ext cx="3500490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Modern Cryptography</a:t>
            </a:r>
            <a:endParaRPr lang="ko-KR" altLang="en-US" sz="2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5DE478-7C5C-4C25-8E96-3A2C670BCADE}"/>
              </a:ext>
            </a:extLst>
          </p:cNvPr>
          <p:cNvSpPr/>
          <p:nvPr/>
        </p:nvSpPr>
        <p:spPr>
          <a:xfrm>
            <a:off x="235255" y="1031848"/>
            <a:ext cx="5033031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Open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Design ? Closed Design ?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A3835-03F2-4337-AC17-9CC2DEF7E01A}"/>
              </a:ext>
            </a:extLst>
          </p:cNvPr>
          <p:cNvSpPr txBox="1"/>
          <p:nvPr/>
        </p:nvSpPr>
        <p:spPr>
          <a:xfrm>
            <a:off x="146161" y="48774"/>
            <a:ext cx="31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D2104-FBB8-4AC5-9427-2B946BA3E22E}"/>
              </a:ext>
            </a:extLst>
          </p:cNvPr>
          <p:cNvSpPr txBox="1"/>
          <p:nvPr/>
        </p:nvSpPr>
        <p:spPr>
          <a:xfrm>
            <a:off x="235254" y="1821809"/>
            <a:ext cx="116011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</a:rPr>
              <a:t>Open Design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 Algorithm, protocol, system design(and even possible plaintext) may be public information. The only secret is/are the key(s)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rgbClr val="FFFF00"/>
                </a:solidFill>
              </a:rPr>
              <a:t>Closed Design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bg1"/>
                </a:solidFill>
              </a:rPr>
              <a:t> As much information as possible is kept secret • Which applications are based on closed design currently?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rgbClr val="FFFF00"/>
                </a:solidFill>
              </a:rPr>
              <a:t>→ </a:t>
            </a:r>
            <a:r>
              <a:rPr lang="ko-KR" altLang="en-US" sz="2400" b="1" dirty="0">
                <a:solidFill>
                  <a:srgbClr val="FFFF00"/>
                </a:solidFill>
              </a:rPr>
              <a:t>감춰지면 더 </a:t>
            </a:r>
            <a:r>
              <a:rPr lang="ko-KR" altLang="en-US" sz="2400" b="1" dirty="0" err="1">
                <a:solidFill>
                  <a:srgbClr val="FFFF00"/>
                </a:solidFill>
              </a:rPr>
              <a:t>안전한거</a:t>
            </a:r>
            <a:r>
              <a:rPr lang="ko-KR" altLang="en-US" sz="2400" b="1" dirty="0">
                <a:solidFill>
                  <a:srgbClr val="FFFF00"/>
                </a:solidFill>
              </a:rPr>
              <a:t> 아닌가 </a:t>
            </a:r>
            <a:r>
              <a:rPr lang="en-US" altLang="ko-KR" sz="2400" b="1" dirty="0">
                <a:solidFill>
                  <a:srgbClr val="FFFF00"/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만약 알고리즘의 문제점이 생겼을 경우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아무도 모른다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결국 알려지게 되어 있음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400" b="1" dirty="0">
                <a:solidFill>
                  <a:schemeClr val="bg1"/>
                </a:solidFill>
              </a:rPr>
              <a:t>알고리즘이 깨지는데 시간이 얼마 걸리지 않고 문제가 생겼을 경우에 상당히 위험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08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3656BD-54FA-49FA-99EE-E20305772155}"/>
              </a:ext>
            </a:extLst>
          </p:cNvPr>
          <p:cNvSpPr/>
          <p:nvPr/>
        </p:nvSpPr>
        <p:spPr>
          <a:xfrm>
            <a:off x="1661020" y="3118616"/>
            <a:ext cx="8707773" cy="62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/>
              <a:t>First Generation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8511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323033-60B5-47B0-9964-2FCFAC030A1A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12CF7-375E-4592-A2A6-606A206D9B56}"/>
              </a:ext>
            </a:extLst>
          </p:cNvPr>
          <p:cNvSpPr txBox="1"/>
          <p:nvPr/>
        </p:nvSpPr>
        <p:spPr>
          <a:xfrm>
            <a:off x="474987" y="2142767"/>
            <a:ext cx="114170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ko-KR" altLang="ko-KR" sz="24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KoPub돋움체 Bold"/>
              </a:rPr>
              <a:t>암호화 방식 </a:t>
            </a:r>
            <a:r>
              <a:rPr lang="en-US" altLang="ko-KR" sz="2400" b="1" i="0" u="none" strike="noStrike" dirty="0">
                <a:solidFill>
                  <a:srgbClr val="FFFF00"/>
                </a:solidFill>
                <a:effectLst/>
                <a:latin typeface="KoPub돋움체 Bold"/>
              </a:rPr>
              <a:t>- </a:t>
            </a:r>
            <a:r>
              <a:rPr lang="ko-KR" altLang="ko-KR" sz="2400" b="1" i="0" u="none" strike="noStrike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KoPub돋움체 Bold"/>
              </a:rPr>
              <a:t>전치법</a:t>
            </a:r>
            <a:r>
              <a:rPr lang="en-US" altLang="ko-KR" sz="2400" b="1" i="0" dirty="0">
                <a:solidFill>
                  <a:srgbClr val="FFFF00"/>
                </a:solidFill>
                <a:effectLst/>
                <a:latin typeface="KoPub돋움체 Bold"/>
              </a:rPr>
              <a:t>​</a:t>
            </a:r>
            <a:endParaRPr lang="en-US" altLang="ko-KR" sz="2400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단순히 메시지에 들어 있는 문자 위치를 바꾸는 방법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KoPub돋움체 Bold"/>
              </a:rPr>
              <a:t>​</a:t>
            </a:r>
            <a:endParaRPr lang="en-US" altLang="ko-KR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미리 정해</a:t>
            </a: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둔 문자 배열 규칙으로 암호화와 복호화 수행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KoPub돋움체 Bold"/>
              </a:rPr>
              <a:t>​</a:t>
            </a:r>
            <a:endParaRPr lang="en-US" altLang="ko-KR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스파르타에서 군사용으로 사용하던 봉 암호화도 전치법의 일종 </a:t>
            </a: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KoPub돋움체 Bold"/>
              </a:rPr>
              <a:t>(</a:t>
            </a:r>
            <a:r>
              <a:rPr lang="ko-KR" altLang="en-US" sz="2400" b="0" i="0" u="none" strike="noStrike" dirty="0" err="1">
                <a:solidFill>
                  <a:schemeClr val="bg1"/>
                </a:solidFill>
                <a:effectLst/>
                <a:latin typeface="KoPub돋움체 Bold"/>
              </a:rPr>
              <a:t>스</a:t>
            </a:r>
            <a:r>
              <a:rPr lang="ko-KR" altLang="ko-KR" sz="2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키테일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 암호화</a:t>
            </a: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KoPub돋움체 Bold"/>
              </a:rPr>
              <a:t>)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KoPub돋움체 Bold"/>
              </a:rPr>
              <a:t>​</a:t>
            </a:r>
            <a:endParaRPr lang="en-US" altLang="ko-KR" sz="2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ea typeface="KoPub돋움체 Bold"/>
            </a:endParaRPr>
          </a:p>
          <a:p>
            <a:pPr fontAlgn="base"/>
            <a:r>
              <a:rPr lang="en-US" altLang="ko-KR" sz="2400" b="1" dirty="0">
                <a:solidFill>
                  <a:schemeClr val="bg1"/>
                </a:solidFill>
                <a:latin typeface="KoPub돋움체 Bold"/>
              </a:rPr>
              <a:t>I LOVE YOU =&gt; O YUEV LOI</a:t>
            </a:r>
          </a:p>
          <a:p>
            <a:pPr fontAlgn="base"/>
            <a:endParaRPr lang="en-US" altLang="ko-KR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ko-KR" altLang="ko-KR" sz="24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KoPub돋움체 Bold"/>
              </a:rPr>
              <a:t>암호화 방식</a:t>
            </a:r>
            <a:r>
              <a:rPr lang="en-US" altLang="ko-KR" sz="2400" b="1" i="0" u="none" strike="noStrike" dirty="0">
                <a:solidFill>
                  <a:srgbClr val="FFFF00"/>
                </a:solidFill>
                <a:effectLst/>
                <a:latin typeface="KoPub돋움체 Bold"/>
              </a:rPr>
              <a:t>-</a:t>
            </a:r>
            <a:r>
              <a:rPr lang="ko-KR" altLang="ko-KR" sz="2400" b="1" i="0" u="none" strike="noStrike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KoPub돋움체 Bold"/>
              </a:rPr>
              <a:t>대체법</a:t>
            </a:r>
            <a:r>
              <a:rPr lang="ko-KR" altLang="ko-KR" sz="24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KoPub돋움체 Bold"/>
              </a:rPr>
              <a:t> </a:t>
            </a:r>
            <a:r>
              <a:rPr lang="en-US" altLang="ko-KR" sz="2400" b="1" i="0" u="none" strike="noStrike" dirty="0">
                <a:solidFill>
                  <a:srgbClr val="FFFF00"/>
                </a:solidFill>
                <a:effectLst/>
                <a:latin typeface="KoPub돋움체 Bold"/>
              </a:rPr>
              <a:t>(</a:t>
            </a:r>
            <a:r>
              <a:rPr lang="ko-KR" altLang="ko-KR" sz="24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KoPub돋움체 Bold"/>
              </a:rPr>
              <a:t>치환</a:t>
            </a:r>
            <a:r>
              <a:rPr lang="en-US" altLang="ko-KR" sz="2400" b="1" i="0" u="none" strike="noStrike" dirty="0">
                <a:solidFill>
                  <a:srgbClr val="FFFF00"/>
                </a:solidFill>
                <a:effectLst/>
                <a:latin typeface="KoPub돋움체 Bold"/>
              </a:rPr>
              <a:t>)</a:t>
            </a:r>
            <a:r>
              <a:rPr lang="en-US" altLang="ko-KR" sz="2400" b="1" i="0" dirty="0">
                <a:solidFill>
                  <a:srgbClr val="FFFF00"/>
                </a:solidFill>
                <a:effectLst/>
                <a:latin typeface="KoPub돋움체 Bold"/>
              </a:rPr>
              <a:t>​</a:t>
            </a:r>
            <a:endParaRPr lang="en-US" altLang="ko-KR" sz="2400" b="1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메시지의 글자를 다른 글자로 대체하여 암호화하는 방법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KoPub돋움체 Bold"/>
              </a:rPr>
              <a:t>​</a:t>
            </a:r>
            <a:endParaRPr lang="en-US" altLang="ko-KR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적절한 배합을 찾으면 쉽게 </a:t>
            </a:r>
            <a:r>
              <a:rPr lang="ko-KR" altLang="ko-KR" sz="24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복호화할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 수 있는 전치법의 문제를 해결하기 위해 등장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KoPub돋움체 Bold"/>
              </a:rPr>
              <a:t>​</a:t>
            </a:r>
            <a:endParaRPr lang="en-US" altLang="ko-KR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 </a:t>
            </a:r>
            <a:r>
              <a:rPr lang="ko-KR" altLang="ko-KR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단일 치환과 다중 치환으로 나눌 수 있음</a:t>
            </a:r>
            <a:r>
              <a:rPr lang="en-US" altLang="ko-KR" sz="2400" b="0" i="0" dirty="0">
                <a:solidFill>
                  <a:schemeClr val="bg1"/>
                </a:solidFill>
                <a:effectLst/>
                <a:latin typeface="KoPub돋움체 Bold"/>
              </a:rPr>
              <a:t>​</a:t>
            </a:r>
          </a:p>
          <a:p>
            <a:pPr fontAlgn="base"/>
            <a:r>
              <a:rPr lang="en-US" altLang="ko-KR" sz="2400" b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</a:rPr>
              <a:t>- ABC =&gt; DEF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0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339965-A4F0-4101-ABB2-067CE820E2A0}"/>
              </a:ext>
            </a:extLst>
          </p:cNvPr>
          <p:cNvGrpSpPr/>
          <p:nvPr/>
        </p:nvGrpSpPr>
        <p:grpSpPr>
          <a:xfrm>
            <a:off x="0" y="0"/>
            <a:ext cx="4104861" cy="620769"/>
            <a:chOff x="0" y="0"/>
            <a:chExt cx="5229795" cy="62076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02522BE-69B1-424A-BDB4-B92EFDECBD8E}"/>
                </a:ext>
              </a:extLst>
            </p:cNvPr>
            <p:cNvGrpSpPr/>
            <p:nvPr/>
          </p:nvGrpSpPr>
          <p:grpSpPr>
            <a:xfrm>
              <a:off x="0" y="0"/>
              <a:ext cx="5229795" cy="620769"/>
              <a:chOff x="-1794450" y="-3547246"/>
              <a:chExt cx="4792934" cy="46684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58D416-8CE3-4956-9A2A-3854460AA08B}"/>
                  </a:ext>
                </a:extLst>
              </p:cNvPr>
              <p:cNvSpPr txBox="1"/>
              <p:nvPr/>
            </p:nvSpPr>
            <p:spPr>
              <a:xfrm>
                <a:off x="-1794450" y="-3547246"/>
                <a:ext cx="705679" cy="466839"/>
              </a:xfrm>
              <a:prstGeom prst="rect">
                <a:avLst/>
              </a:prstGeom>
              <a:solidFill>
                <a:srgbClr val="FF7C80"/>
              </a:solidFill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F3656BD-54FA-49FA-99EE-E20305772155}"/>
                  </a:ext>
                </a:extLst>
              </p:cNvPr>
              <p:cNvSpPr/>
              <p:nvPr/>
            </p:nvSpPr>
            <p:spPr>
              <a:xfrm>
                <a:off x="-1088771" y="-3547245"/>
                <a:ext cx="4087255" cy="466839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Modern Cryptography</a:t>
                </a:r>
                <a:endParaRPr lang="ko-KR" alt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9A3835-03F2-4337-AC17-9CC2DEF7E01A}"/>
                </a:ext>
              </a:extLst>
            </p:cNvPr>
            <p:cNvSpPr txBox="1"/>
            <p:nvPr/>
          </p:nvSpPr>
          <p:spPr>
            <a:xfrm>
              <a:off x="186216" y="48774"/>
              <a:ext cx="397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0323033-60B5-47B0-9964-2FCFAC030A1A}"/>
              </a:ext>
            </a:extLst>
          </p:cNvPr>
          <p:cNvSpPr/>
          <p:nvPr/>
        </p:nvSpPr>
        <p:spPr>
          <a:xfrm>
            <a:off x="604372" y="1071384"/>
            <a:ext cx="2986116" cy="62076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History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Crypto </a:t>
            </a:r>
            <a:endParaRPr lang="ko-KR" alt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6764D6-CDB5-4601-95B3-53EDC1F13117}"/>
              </a:ext>
            </a:extLst>
          </p:cNvPr>
          <p:cNvSpPr txBox="1"/>
          <p:nvPr/>
        </p:nvSpPr>
        <p:spPr>
          <a:xfrm>
            <a:off x="604372" y="3017940"/>
            <a:ext cx="83299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-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</a:rPr>
              <a:t>랜덤한</a:t>
            </a:r>
            <a:r>
              <a:rPr lang="ko-KR" altLang="en-US" sz="2400" dirty="0">
                <a:solidFill>
                  <a:schemeClr val="bg1"/>
                </a:solidFill>
              </a:rPr>
              <a:t> 소문자와 숫자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-</a:t>
            </a:r>
            <a:r>
              <a:rPr lang="ko-KR" altLang="en-US" sz="2400" dirty="0">
                <a:solidFill>
                  <a:schemeClr val="bg1"/>
                </a:solidFill>
              </a:rPr>
              <a:t>  </a:t>
            </a:r>
            <a:r>
              <a:rPr lang="ko-KR" altLang="en-US" sz="2400" dirty="0" err="1">
                <a:solidFill>
                  <a:schemeClr val="bg1"/>
                </a:solidFill>
              </a:rPr>
              <a:t>의미있는</a:t>
            </a:r>
            <a:r>
              <a:rPr lang="ko-KR" altLang="en-US" sz="2400" dirty="0">
                <a:solidFill>
                  <a:schemeClr val="bg1"/>
                </a:solidFill>
              </a:rPr>
              <a:t> 긴 문자열 → 사전 공격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rgbClr val="FFFF00"/>
                </a:solidFill>
              </a:rPr>
              <a:t>가장 좋은 암호 </a:t>
            </a:r>
            <a:r>
              <a:rPr lang="en-US" altLang="ko-KR" sz="2400" b="1" dirty="0">
                <a:solidFill>
                  <a:srgbClr val="FFFF00"/>
                </a:solidFill>
              </a:rPr>
              <a:t>== </a:t>
            </a:r>
            <a:r>
              <a:rPr lang="ko-KR" altLang="en-US" sz="2400" b="1" dirty="0">
                <a:solidFill>
                  <a:srgbClr val="FFFF00"/>
                </a:solidFill>
              </a:rPr>
              <a:t>혼자 기억하는 암호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-&gt;</a:t>
            </a:r>
            <a:r>
              <a:rPr lang="ko-KR" altLang="en-US" sz="2400" dirty="0">
                <a:solidFill>
                  <a:schemeClr val="bg1"/>
                </a:solidFill>
              </a:rPr>
              <a:t> 인간의 기억능력 활용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-&gt; Password</a:t>
            </a:r>
            <a:r>
              <a:rPr lang="ko-KR" altLang="en-US" sz="2400" dirty="0">
                <a:solidFill>
                  <a:schemeClr val="bg1"/>
                </a:solidFill>
              </a:rPr>
              <a:t>는 </a:t>
            </a:r>
            <a:r>
              <a:rPr lang="en-US" altLang="ko-KR" sz="2400" dirty="0">
                <a:solidFill>
                  <a:schemeClr val="bg1"/>
                </a:solidFill>
              </a:rPr>
              <a:t>hash </a:t>
            </a:r>
            <a:r>
              <a:rPr lang="ko-KR" altLang="en-US" sz="2400" dirty="0">
                <a:solidFill>
                  <a:schemeClr val="bg1"/>
                </a:solidFill>
              </a:rPr>
              <a:t>값을 저장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73AB4-8BB5-4EDA-B228-076BB03590B3}"/>
              </a:ext>
            </a:extLst>
          </p:cNvPr>
          <p:cNvSpPr/>
          <p:nvPr/>
        </p:nvSpPr>
        <p:spPr>
          <a:xfrm>
            <a:off x="604372" y="2142767"/>
            <a:ext cx="1778101" cy="6207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Password</a:t>
            </a:r>
            <a:endParaRPr lang="ko-KR" altLang="en-US" sz="2800" b="1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4316E38-D0A8-4E30-859E-9D4D8E71E8DD}"/>
              </a:ext>
            </a:extLst>
          </p:cNvPr>
          <p:cNvSpPr/>
          <p:nvPr/>
        </p:nvSpPr>
        <p:spPr>
          <a:xfrm>
            <a:off x="2650921" y="2374084"/>
            <a:ext cx="318782" cy="276837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DDDB57-5B4C-40B9-9439-024E357F2149}"/>
              </a:ext>
            </a:extLst>
          </p:cNvPr>
          <p:cNvSpPr txBox="1"/>
          <p:nvPr/>
        </p:nvSpPr>
        <p:spPr>
          <a:xfrm>
            <a:off x="3238151" y="2281669"/>
            <a:ext cx="218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FF00"/>
                </a:solidFill>
              </a:rPr>
              <a:t>1</a:t>
            </a:r>
            <a:r>
              <a:rPr lang="ko-KR" altLang="en-US" sz="2400" b="1" dirty="0">
                <a:solidFill>
                  <a:srgbClr val="FFFF00"/>
                </a:solidFill>
              </a:rPr>
              <a:t>세대 암호 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938F51A-A482-4AA2-A445-B51437EEB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5" t="14152" r="59506"/>
          <a:stretch/>
        </p:blipFill>
        <p:spPr>
          <a:xfrm>
            <a:off x="6523839" y="620768"/>
            <a:ext cx="3693953" cy="271938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9FEEEB3-39AA-45CF-9F63-FA77932A1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39" t="17504" r="3823"/>
          <a:stretch/>
        </p:blipFill>
        <p:spPr>
          <a:xfrm>
            <a:off x="6946086" y="2833394"/>
            <a:ext cx="4846532" cy="28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7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1156</Words>
  <Application>Microsoft Office PowerPoint</Application>
  <PresentationFormat>와이드스크린</PresentationFormat>
  <Paragraphs>331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Apple SD Gothic Neo</vt:lpstr>
      <vt:lpstr>Arial Unicode MS</vt:lpstr>
      <vt:lpstr>HY궁서B</vt:lpstr>
      <vt:lpstr>KoPub돋움체 Bold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타 마마</dc:creator>
  <cp:lastModifiedBy>타 마마</cp:lastModifiedBy>
  <cp:revision>53</cp:revision>
  <dcterms:created xsi:type="dcterms:W3CDTF">2021-11-01T13:47:13Z</dcterms:created>
  <dcterms:modified xsi:type="dcterms:W3CDTF">2021-11-04T14:37:50Z</dcterms:modified>
</cp:coreProperties>
</file>