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6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7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B2CF-44D1-47C7-A2A9-40ACEE53973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C347-00DC-4F52-AFB4-03B0A9A38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unabated.tistory.com/entry/PE-%ED%8C%8C%EC%9D%BC-%ED%8F%AC%EB%A7%B7%EC%9D%98-%EC%9D%B4%ED%95%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Revere Engineering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DOT-GABI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6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랜섬웨어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Ransomware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err="1" smtClean="0"/>
              <a:t>랜섬웨어의</a:t>
            </a:r>
            <a:r>
              <a:rPr lang="ko-KR" altLang="en-US" sz="2400" b="1" dirty="0" smtClean="0"/>
              <a:t> 정의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000" dirty="0" smtClean="0"/>
              <a:t>몸값을 요구하는 </a:t>
            </a:r>
            <a:r>
              <a:rPr lang="en-US" altLang="ko-KR" sz="2000" dirty="0" smtClean="0"/>
              <a:t>(Ransom) + Software </a:t>
            </a:r>
            <a:r>
              <a:rPr lang="ko-KR" altLang="en-US" sz="2000" dirty="0" smtClean="0"/>
              <a:t>의 합성어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시스템을 잠그거나 암호화하여 이를 인질로 금전을 요구하는 악성코드 및 악성 프로그램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신뢰할 수 없는 사이트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파일 공유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네트워크 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스팸</a:t>
            </a:r>
            <a:r>
              <a:rPr lang="ko-KR" altLang="en-US" sz="2000" dirty="0" smtClean="0"/>
              <a:t> 매일의 형태로 대부분 발생함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782"/>
          <a:stretch/>
        </p:blipFill>
        <p:spPr>
          <a:xfrm>
            <a:off x="572530" y="3501080"/>
            <a:ext cx="10938497" cy="24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랜섬웨어</a:t>
            </a:r>
            <a:r>
              <a:rPr lang="ko-KR" altLang="en-US" dirty="0"/>
              <a:t> </a:t>
            </a:r>
            <a:r>
              <a:rPr lang="ko-KR" altLang="en-US" dirty="0" smtClean="0"/>
              <a:t>공격사례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" y="1536870"/>
            <a:ext cx="5358713" cy="5161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41" y="1536869"/>
            <a:ext cx="6125018" cy="5161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97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smtClean="0"/>
              <a:t>노모어 랜섬웨어 프로젝트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15" y="2599166"/>
            <a:ext cx="9867900" cy="3076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48315" y="1781817"/>
            <a:ext cx="505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https://www.nomoreransom.org/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460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smtClean="0"/>
              <a:t>어셈블리 기초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2530" y="1705390"/>
            <a:ext cx="1118698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• 1. 진수 변환</a:t>
            </a:r>
          </a:p>
          <a:p>
            <a:r>
              <a:rPr lang="ko-KR" altLang="en-US" sz="2000" dirty="0" smtClean="0"/>
              <a:t>» 어셈블리에서는 기본적으로 16진수를 사용함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400" dirty="0" smtClean="0"/>
              <a:t>• </a:t>
            </a:r>
            <a:r>
              <a:rPr lang="ko-KR" altLang="en-US" sz="2400" b="1" dirty="0" smtClean="0"/>
              <a:t>2. 범용 레지스터</a:t>
            </a:r>
            <a:endParaRPr lang="en-US" altLang="ko-KR" dirty="0" smtClean="0"/>
          </a:p>
          <a:p>
            <a:r>
              <a:rPr lang="ko-KR" altLang="en-US" dirty="0" smtClean="0"/>
              <a:t>» AX, BX, CX, DX는 16bit이며 이들을 상/하위 8bit를 AH, AL 등으로 불려짐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» 단, SI, DI, BP, SP등은 상/하위 8bit는 없음 </a:t>
            </a:r>
            <a:r>
              <a:rPr lang="en-US" altLang="ko-KR" dirty="0" smtClean="0"/>
              <a:t>(32bit-{ESI EDI EBP ESP…}/64bit-{RSI RDI RBP RSP…})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» AX는 16bit, EAX는 32bit에서 사용하는 범용 레지스터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64bit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RAX</a:t>
            </a:r>
            <a:r>
              <a:rPr lang="ko-KR" altLang="en-US" dirty="0" smtClean="0"/>
              <a:t>로 불림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보다 데이터 공간이 많지만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의 데이터 공간을 저장하지 못해서 어셈블리를 처음 공부할 때는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의 어셈블리어를 공부 함 </a:t>
            </a:r>
          </a:p>
        </p:txBody>
      </p:sp>
    </p:spTree>
    <p:extLst>
      <p:ext uri="{BB962C8B-B14F-4D97-AF65-F5344CB8AC3E}">
        <p14:creationId xmlns:p14="http://schemas.microsoft.com/office/powerpoint/2010/main" val="331294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어셈블리어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범용 레지스터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" y="1419890"/>
            <a:ext cx="6987875" cy="51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어셈블리어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범용 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" y="1343025"/>
            <a:ext cx="73437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어셈블리어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범용 레지스터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021"/>
          <a:stretch/>
        </p:blipFill>
        <p:spPr>
          <a:xfrm>
            <a:off x="572530" y="1603168"/>
            <a:ext cx="9279493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4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dirty="0" smtClean="0"/>
              <a:t>PE </a:t>
            </a:r>
            <a:r>
              <a:rPr lang="ko-KR" altLang="en-US" dirty="0" smtClean="0"/>
              <a:t>파일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530" y="1799106"/>
            <a:ext cx="8031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https://unabated.tistory.com/entry/PE-%ED%8C%8C%EC%9D%BC-%ED%8F%AC%EB%A7%B7%EC%9D%98-%</a:t>
            </a:r>
            <a:r>
              <a:rPr lang="en-US" altLang="ko-KR" sz="2400" dirty="0" smtClean="0">
                <a:hlinkClick r:id="rId2"/>
              </a:rPr>
              <a:t>EC%9D%B4%ED%95%B4</a:t>
            </a:r>
            <a:r>
              <a:rPr lang="en-US" altLang="ko-KR" sz="2400" dirty="0" smtClean="0"/>
              <a:t> -&gt;PE</a:t>
            </a:r>
            <a:r>
              <a:rPr lang="ko-KR" altLang="en-US" sz="2400" dirty="0" smtClean="0"/>
              <a:t>파일 구조 참고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145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530" y="1515762"/>
            <a:ext cx="11046941" cy="50086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1. </a:t>
            </a:r>
            <a:r>
              <a:rPr lang="ko-KR" altLang="en-US" sz="2400" b="1" dirty="0" err="1" smtClean="0"/>
              <a:t>리버스</a:t>
            </a:r>
            <a:r>
              <a:rPr lang="ko-KR" altLang="en-US" sz="2400" b="1" dirty="0" smtClean="0"/>
              <a:t> 엔지니어링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000" dirty="0" err="1" smtClean="0"/>
              <a:t>리버스</a:t>
            </a:r>
            <a:r>
              <a:rPr lang="ko-KR" altLang="en-US" sz="2000" dirty="0" smtClean="0"/>
              <a:t> 엔지니어링 기본 개념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사용자의 요구사항을 받아 소프트웨어를 개발하는 과정을 </a:t>
            </a:r>
            <a:r>
              <a:rPr lang="en-US" altLang="ko-KR" sz="2000" dirty="0" smtClean="0"/>
              <a:t>S/W </a:t>
            </a:r>
            <a:r>
              <a:rPr lang="ko-KR" altLang="en-US" sz="2000" dirty="0" smtClean="0"/>
              <a:t>엔지니어링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만들어진 프로그램을 통해 개발자 혹은 사용자의 요구사항을 역 추적하는 과정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리버싱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크래커 </a:t>
            </a:r>
            <a:r>
              <a:rPr lang="en-US" altLang="ko-KR" sz="2400" b="1" dirty="0" smtClean="0"/>
              <a:t>vs </a:t>
            </a:r>
            <a:r>
              <a:rPr lang="ko-KR" altLang="en-US" sz="2400" b="1" dirty="0" smtClean="0"/>
              <a:t>해커 </a:t>
            </a:r>
            <a:r>
              <a:rPr lang="en-US" altLang="ko-KR" sz="2400" b="1" dirty="0" smtClean="0"/>
              <a:t>» </a:t>
            </a:r>
            <a:r>
              <a:rPr lang="ko-KR" altLang="en-US" sz="2000" dirty="0" smtClean="0"/>
              <a:t>크래커와 해커에 대한 차이점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MIT </a:t>
            </a:r>
            <a:r>
              <a:rPr lang="ko-KR" altLang="en-US" sz="2000" dirty="0" smtClean="0"/>
              <a:t>동아리 ‘</a:t>
            </a:r>
            <a:r>
              <a:rPr lang="en-US" altLang="ko-KR" sz="2000" dirty="0" smtClean="0"/>
              <a:t>Hack’</a:t>
            </a:r>
            <a:r>
              <a:rPr lang="ko-KR" altLang="en-US" sz="2000" dirty="0" smtClean="0"/>
              <a:t>이 특정일에 소방차를 </a:t>
            </a:r>
            <a:r>
              <a:rPr lang="en-US" altLang="ko-KR" sz="2000" dirty="0" smtClean="0"/>
              <a:t>MIT </a:t>
            </a:r>
            <a:r>
              <a:rPr lang="ko-KR" altLang="en-US" sz="2000" dirty="0" smtClean="0"/>
              <a:t>건물 위에 밤새도록 분해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조립해서 올려둔 것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» </a:t>
            </a:r>
            <a:r>
              <a:rPr lang="ko-KR" altLang="en-US" sz="2000" dirty="0" smtClean="0"/>
              <a:t>이 동아리의 멤버를 해커라고 했다는 어원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MIT </a:t>
            </a:r>
            <a:r>
              <a:rPr lang="ko-KR" altLang="en-US" sz="2000" dirty="0" smtClean="0"/>
              <a:t>해커는 운영체제에 몰입하였으며 각종 취약점을 발견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이후 이와 같은 일을 하는 사람들을 해커라고 함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합법인가</a:t>
            </a:r>
            <a:r>
              <a:rPr lang="en-US" altLang="ko-KR" sz="2400" b="1" dirty="0" smtClean="0"/>
              <a:t>? </a:t>
            </a:r>
            <a:r>
              <a:rPr lang="ko-KR" altLang="en-US" sz="2400" b="1" dirty="0" smtClean="0"/>
              <a:t>불법인가</a:t>
            </a:r>
            <a:r>
              <a:rPr lang="en-US" altLang="ko-KR" sz="2400" b="1" dirty="0" smtClean="0"/>
              <a:t>?</a:t>
            </a:r>
            <a:r>
              <a:rPr lang="en-US" altLang="ko-KR" sz="2000" b="1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smtClean="0"/>
              <a:t>보안업체가 행하는 </a:t>
            </a:r>
            <a:r>
              <a:rPr lang="ko-KR" altLang="en-US" sz="2000" dirty="0" err="1" smtClean="0"/>
              <a:t>리버스</a:t>
            </a:r>
            <a:r>
              <a:rPr lang="ko-KR" altLang="en-US" sz="2000" dirty="0" smtClean="0"/>
              <a:t> 엔지니어링은 합법인가</a:t>
            </a:r>
            <a:r>
              <a:rPr lang="en-US" altLang="ko-KR" sz="2000" dirty="0" smtClean="0"/>
              <a:t>? </a:t>
            </a:r>
          </a:p>
          <a:p>
            <a:pPr marL="0" indent="0">
              <a:buNone/>
            </a:pPr>
            <a:r>
              <a:rPr lang="ko-KR" altLang="en-US" sz="2000" dirty="0" smtClean="0"/>
              <a:t>이미 상당 수 판례에서도 나왔지만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보안업체는 그들의 고객을 보호할 목적으로 각종 </a:t>
            </a:r>
            <a:r>
              <a:rPr lang="en-US" altLang="ko-KR" sz="2000" dirty="0" smtClean="0"/>
              <a:t>S/W</a:t>
            </a:r>
            <a:r>
              <a:rPr lang="ko-KR" altLang="en-US" sz="2000" dirty="0" smtClean="0"/>
              <a:t>를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리버스</a:t>
            </a:r>
            <a:r>
              <a:rPr lang="ko-KR" altLang="en-US" sz="2000" dirty="0" smtClean="0"/>
              <a:t> 엔지니어링을 통해 수행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» </a:t>
            </a:r>
            <a:r>
              <a:rPr lang="ko-KR" altLang="en-US" sz="2000" dirty="0" smtClean="0"/>
              <a:t>이를 보안업체 본연의 업무로 인정해 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343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530" y="1515762"/>
            <a:ext cx="11046941" cy="500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리버스</a:t>
            </a:r>
            <a:r>
              <a:rPr lang="ko-KR" altLang="en-US" sz="2400" b="1" dirty="0" smtClean="0"/>
              <a:t> 엔지니어링 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리버스</a:t>
            </a:r>
            <a:r>
              <a:rPr lang="en-US" altLang="ko-KR" sz="2000" dirty="0" smtClean="0"/>
              <a:t>(reverse)</a:t>
            </a:r>
            <a:r>
              <a:rPr lang="ko-KR" altLang="en-US" sz="2000" dirty="0" smtClean="0"/>
              <a:t>와 엔지니어링</a:t>
            </a:r>
            <a:r>
              <a:rPr lang="en-US" altLang="ko-KR" sz="2000" dirty="0" smtClean="0"/>
              <a:t>(engineering)</a:t>
            </a:r>
            <a:r>
              <a:rPr lang="ko-KR" altLang="en-US" sz="2000" dirty="0" smtClean="0"/>
              <a:t>의 합성어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줄여서 </a:t>
            </a:r>
            <a:r>
              <a:rPr lang="ko-KR" altLang="en-US" sz="2000" dirty="0" err="1" smtClean="0"/>
              <a:t>리버싱</a:t>
            </a:r>
            <a:r>
              <a:rPr lang="en-US" altLang="ko-KR" sz="2000" dirty="0" smtClean="0"/>
              <a:t>(reversing)</a:t>
            </a:r>
            <a:r>
              <a:rPr lang="ko-KR" altLang="en-US" sz="2000" dirty="0" smtClean="0"/>
              <a:t>이라고 함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거꾸로 분석하는 것을 의미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b="1" dirty="0" err="1" smtClean="0"/>
              <a:t>리버싱을</a:t>
            </a:r>
            <a:r>
              <a:rPr lang="ko-KR" altLang="en-US" sz="2000" b="1" dirty="0" smtClean="0"/>
              <a:t> 하는 사람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리버서</a:t>
            </a:r>
            <a:r>
              <a:rPr lang="en-US" altLang="ko-KR" sz="2000" b="1" dirty="0" smtClean="0"/>
              <a:t>(reverser)/reverse engineer</a:t>
            </a:r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572529" y="4670855"/>
            <a:ext cx="1985319" cy="757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소스코드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03339" y="4670855"/>
            <a:ext cx="1985319" cy="757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어셈블리어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634149" y="4670855"/>
            <a:ext cx="1985319" cy="757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바이너리 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557847" y="4827374"/>
            <a:ext cx="2545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088658" y="4827374"/>
            <a:ext cx="2545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088658" y="5198077"/>
            <a:ext cx="2545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514596" y="5198077"/>
            <a:ext cx="2545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72526" y="3883865"/>
            <a:ext cx="3118025" cy="5478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컴파일로 프로그램 </a:t>
            </a:r>
            <a:r>
              <a:rPr lang="ko-KR" altLang="en-US" dirty="0"/>
              <a:t>제</a:t>
            </a:r>
            <a:r>
              <a:rPr lang="ko-KR" altLang="en-US" dirty="0" smtClean="0"/>
              <a:t>작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3756454" y="4020064"/>
            <a:ext cx="7863014" cy="333270"/>
          </a:xfrm>
          <a:prstGeom prst="rightArrow">
            <a:avLst>
              <a:gd name="adj1" fmla="val 25281"/>
              <a:gd name="adj2" fmla="val 9449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4569" y="5746256"/>
            <a:ext cx="3494899" cy="5478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리버싱을</a:t>
            </a:r>
            <a:r>
              <a:rPr lang="ko-KR" altLang="en-US" dirty="0" smtClean="0"/>
              <a:t> 통해 기존 소스 복원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572527" y="5853532"/>
            <a:ext cx="7393461" cy="333270"/>
          </a:xfrm>
          <a:prstGeom prst="rightArrow">
            <a:avLst>
              <a:gd name="adj1" fmla="val 25281"/>
              <a:gd name="adj2" fmla="val 9449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해커</a:t>
            </a:r>
            <a:r>
              <a:rPr lang="en-US" altLang="ko-KR" dirty="0" smtClean="0"/>
              <a:t>(hacker)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크래커</a:t>
            </a:r>
            <a:r>
              <a:rPr lang="en-US" altLang="ko-KR" dirty="0" smtClean="0"/>
              <a:t>(Cracker)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/>
              <a:t>해커</a:t>
            </a:r>
          </a:p>
          <a:p>
            <a:pPr marL="0" indent="0">
              <a:buNone/>
            </a:pPr>
            <a:r>
              <a:rPr lang="en-US" altLang="ko-KR" sz="2000" dirty="0" smtClean="0"/>
              <a:t>– </a:t>
            </a:r>
            <a:r>
              <a:rPr lang="ko-KR" altLang="en-US" sz="2000" dirty="0" smtClean="0"/>
              <a:t>해킹을 하는 사람</a:t>
            </a:r>
          </a:p>
          <a:p>
            <a:pPr marL="0" indent="0">
              <a:buNone/>
            </a:pPr>
            <a:endParaRPr lang="ko-KR" altLang="en-US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해킹</a:t>
            </a:r>
          </a:p>
          <a:p>
            <a:pPr marL="0" indent="0">
              <a:buNone/>
            </a:pPr>
            <a:r>
              <a:rPr lang="en-US" altLang="ko-KR" sz="2000" b="1" dirty="0" smtClean="0"/>
              <a:t>– </a:t>
            </a:r>
            <a:r>
              <a:rPr lang="ko-KR" altLang="en-US" sz="2000" dirty="0" smtClean="0"/>
              <a:t>해킹의 어원</a:t>
            </a:r>
          </a:p>
          <a:p>
            <a:pPr marL="0" indent="0">
              <a:buNone/>
            </a:pPr>
            <a:r>
              <a:rPr lang="en-US" altLang="ko-KR" sz="2000" dirty="0" smtClean="0"/>
              <a:t>• 1960</a:t>
            </a:r>
            <a:r>
              <a:rPr lang="ko-KR" altLang="en-US" sz="2000" dirty="0" smtClean="0"/>
              <a:t>년대 초 </a:t>
            </a:r>
            <a:r>
              <a:rPr lang="en-US" altLang="ko-KR" sz="2000" dirty="0" smtClean="0"/>
              <a:t>MIT</a:t>
            </a:r>
            <a:r>
              <a:rPr lang="ko-KR" altLang="en-US" sz="2000" dirty="0" smtClean="0"/>
              <a:t>의 학생들이 학교의 컴퓨터에 몰래 접근하여 무단 사용했던 것이 시작</a:t>
            </a:r>
          </a:p>
          <a:p>
            <a:pPr marL="0" indent="0">
              <a:buNone/>
            </a:pPr>
            <a:endParaRPr lang="ko-KR" altLang="en-US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기술을 기반으로 할 것</a:t>
            </a:r>
          </a:p>
          <a:p>
            <a:pPr marL="0" indent="0">
              <a:buNone/>
            </a:pP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의외성을</a:t>
            </a:r>
            <a:r>
              <a:rPr lang="ko-KR" altLang="en-US" sz="2000" b="1" dirty="0" smtClean="0"/>
              <a:t> 띨 것</a:t>
            </a:r>
          </a:p>
          <a:p>
            <a:pPr marL="0" indent="0">
              <a:buNone/>
            </a:pP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아무도 모르게 수행해야 할 것</a:t>
            </a:r>
          </a:p>
          <a:p>
            <a:pPr marL="0" indent="0">
              <a:buNone/>
            </a:pP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다른 사람에게 피해를 주지 말 것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86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해커</a:t>
            </a:r>
            <a:r>
              <a:rPr lang="en-US" altLang="ko-KR" dirty="0" smtClean="0"/>
              <a:t>(hacker)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크래커</a:t>
            </a:r>
            <a:r>
              <a:rPr lang="en-US" altLang="ko-KR" dirty="0" smtClean="0"/>
              <a:t>(Cracker)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크래커</a:t>
            </a:r>
          </a:p>
          <a:p>
            <a:pPr marL="0" indent="0">
              <a:buNone/>
            </a:pPr>
            <a:r>
              <a:rPr lang="en-US" altLang="ko-KR" sz="2000" dirty="0" smtClean="0"/>
              <a:t>– </a:t>
            </a:r>
            <a:r>
              <a:rPr lang="ko-KR" altLang="en-US" sz="2000" dirty="0" smtClean="0"/>
              <a:t>크래킹을 하는 사람</a:t>
            </a:r>
          </a:p>
          <a:p>
            <a:pPr marL="0" indent="0">
              <a:buNone/>
            </a:pPr>
            <a:endParaRPr lang="ko-KR" altLang="en-US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크래킹</a:t>
            </a:r>
          </a:p>
          <a:p>
            <a:pPr marL="0" indent="0">
              <a:buNone/>
            </a:pPr>
            <a:r>
              <a:rPr lang="en-US" altLang="ko-KR" sz="2000" dirty="0" smtClean="0"/>
              <a:t>– </a:t>
            </a:r>
            <a:r>
              <a:rPr lang="ko-KR" altLang="en-US" sz="2000" dirty="0" smtClean="0"/>
              <a:t>특정 목표에 대해 피해를 주는 행위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" y="3525795"/>
            <a:ext cx="7087701" cy="3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악성코드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72530" y="1515762"/>
            <a:ext cx="1152885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• 1.</a:t>
            </a:r>
            <a:r>
              <a:rPr lang="ko-KR" altLang="en-US" sz="2400" b="1" dirty="0" smtClean="0"/>
              <a:t>악성코드의 역사 </a:t>
            </a:r>
            <a:r>
              <a:rPr lang="en-US" altLang="ko-KR" sz="2400" b="1" dirty="0" smtClean="0"/>
              <a:t> </a:t>
            </a:r>
          </a:p>
          <a:p>
            <a:r>
              <a:rPr lang="ko-KR" altLang="en-US" sz="2000" dirty="0" smtClean="0"/>
              <a:t>악성코드가 발전해 나가는 과정을 살펴 봄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악성코드의 기본 개념의 등장부터 이들이 발전해 가는 과정을 설명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지금은 하루 평균 </a:t>
            </a:r>
            <a:r>
              <a:rPr lang="en-US" altLang="ko-KR" sz="2000" dirty="0" smtClean="0"/>
              <a:t>40</a:t>
            </a:r>
            <a:r>
              <a:rPr lang="ko-KR" altLang="en-US" sz="2000" dirty="0" err="1" smtClean="0"/>
              <a:t>만건의</a:t>
            </a:r>
            <a:r>
              <a:rPr lang="ko-KR" altLang="en-US" sz="2000" dirty="0" smtClean="0"/>
              <a:t> 악성코드가 보고되고 있으며 이를 분석하기 </a:t>
            </a:r>
            <a:r>
              <a:rPr lang="ko-KR" altLang="en-US" sz="2000" dirty="0" err="1" smtClean="0"/>
              <a:t>리버스엔지니어링</a:t>
            </a:r>
            <a:r>
              <a:rPr lang="ko-KR" altLang="en-US" sz="2000" dirty="0" smtClean="0"/>
              <a:t> 분야에 대한 인력의 필요성도 함께 강조 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 smtClean="0"/>
              <a:t>• </a:t>
            </a:r>
            <a:r>
              <a:rPr lang="en-US" altLang="ko-KR" sz="2400" b="1" dirty="0" smtClean="0"/>
              <a:t>2. </a:t>
            </a:r>
            <a:r>
              <a:rPr lang="ko-KR" altLang="en-US" sz="2400" b="1" dirty="0" err="1" smtClean="0"/>
              <a:t>랜섬웨어</a:t>
            </a:r>
            <a:r>
              <a:rPr lang="ko-KR" altLang="en-US" sz="2400" b="1" dirty="0" smtClean="0"/>
              <a:t> 공격 사례 </a:t>
            </a:r>
            <a:endParaRPr lang="en-US" altLang="ko-KR" sz="2400" b="1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err="1" smtClean="0"/>
              <a:t>랜섬웨어의</a:t>
            </a:r>
            <a:r>
              <a:rPr lang="ko-KR" altLang="en-US" sz="2000" dirty="0" smtClean="0"/>
              <a:t> 개념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피해 사례 설명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시스템 및 파일을 암호화하여 금품을 요구하는 악성코드를 통칭해서 </a:t>
            </a:r>
            <a:r>
              <a:rPr lang="ko-KR" altLang="en-US" sz="2000" dirty="0" err="1" smtClean="0"/>
              <a:t>랜섬웨어라고</a:t>
            </a:r>
            <a:r>
              <a:rPr lang="ko-KR" altLang="en-US" sz="2000" dirty="0" smtClean="0"/>
              <a:t> 표현함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각종 피해 사례를 자료로 살펴봄 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 smtClean="0"/>
              <a:t>• 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노 모어 </a:t>
            </a:r>
            <a:r>
              <a:rPr lang="ko-KR" altLang="en-US" sz="2400" b="1" dirty="0" err="1" smtClean="0"/>
              <a:t>랜섬웨어</a:t>
            </a:r>
            <a:r>
              <a:rPr lang="ko-KR" altLang="en-US" sz="2400" b="1" dirty="0" smtClean="0"/>
              <a:t> 프로젝트 </a:t>
            </a:r>
            <a:endParaRPr lang="en-US" altLang="ko-KR" sz="2400" b="1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err="1" smtClean="0"/>
              <a:t>랜섬웨어</a:t>
            </a:r>
            <a:r>
              <a:rPr lang="ko-KR" altLang="en-US" sz="2000" dirty="0" smtClean="0"/>
              <a:t> 제작자에게 돈을 줘서는 </a:t>
            </a:r>
            <a:r>
              <a:rPr lang="ko-KR" altLang="en-US" sz="2000" dirty="0" err="1" smtClean="0"/>
              <a:t>안된다는</a:t>
            </a:r>
            <a:r>
              <a:rPr lang="ko-KR" altLang="en-US" sz="2000" dirty="0" smtClean="0"/>
              <a:t> 이유 설명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한번 돈을 지급하면 계속 공격할 가능성이 있음 </a:t>
            </a:r>
            <a:endParaRPr lang="en-US" altLang="ko-KR" sz="2000" dirty="0" smtClean="0"/>
          </a:p>
          <a:p>
            <a:r>
              <a:rPr lang="en-US" altLang="ko-KR" sz="2000" dirty="0" smtClean="0"/>
              <a:t>» </a:t>
            </a:r>
            <a:r>
              <a:rPr lang="ko-KR" altLang="en-US" sz="2000" dirty="0" smtClean="0"/>
              <a:t>최대한 </a:t>
            </a:r>
            <a:r>
              <a:rPr lang="ko-KR" altLang="en-US" sz="2000" dirty="0" err="1" smtClean="0"/>
              <a:t>랜섬웨어의</a:t>
            </a:r>
            <a:r>
              <a:rPr lang="ko-KR" altLang="en-US" sz="2000" dirty="0" smtClean="0"/>
              <a:t> 공격을 받았을 때에는 노 모어 </a:t>
            </a:r>
            <a:r>
              <a:rPr lang="ko-KR" altLang="en-US" sz="2000" dirty="0" err="1" smtClean="0"/>
              <a:t>랜섬웨어</a:t>
            </a:r>
            <a:r>
              <a:rPr lang="ko-KR" altLang="en-US" sz="2000" dirty="0" smtClean="0"/>
              <a:t> 프로젝트에서 배포하는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복호화</a:t>
            </a:r>
            <a:r>
              <a:rPr lang="ko-KR" altLang="en-US" sz="2000" dirty="0" smtClean="0"/>
              <a:t> 도구를 사용 권장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48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악성코드의 역사와 이해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572529" y="1453623"/>
            <a:ext cx="114876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• 1981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최초의 </a:t>
            </a:r>
            <a:r>
              <a:rPr lang="en-US" altLang="ko-KR" sz="2400" dirty="0" smtClean="0"/>
              <a:t>PC </a:t>
            </a:r>
            <a:r>
              <a:rPr lang="ko-KR" altLang="en-US" sz="2400" dirty="0" smtClean="0"/>
              <a:t>바이러스 </a:t>
            </a:r>
            <a:r>
              <a:rPr lang="en-US" altLang="ko-KR" sz="2400" dirty="0" smtClean="0"/>
              <a:t>Elk Cloner (50</a:t>
            </a:r>
            <a:r>
              <a:rPr lang="ko-KR" altLang="en-US" sz="2400" dirty="0" smtClean="0"/>
              <a:t>번째 </a:t>
            </a:r>
            <a:r>
              <a:rPr lang="ko-KR" altLang="en-US" sz="2400" dirty="0" err="1" smtClean="0"/>
              <a:t>부팅시</a:t>
            </a:r>
            <a:r>
              <a:rPr lang="ko-KR" altLang="en-US" sz="2400" dirty="0" smtClean="0"/>
              <a:t> 메시지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1983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Fredrick Cohen</a:t>
            </a:r>
            <a:r>
              <a:rPr lang="ko-KR" altLang="en-US" sz="2400" dirty="0" smtClean="0"/>
              <a:t>이 처음으로 </a:t>
            </a:r>
            <a:r>
              <a:rPr lang="en-US" altLang="ko-KR" sz="2400" dirty="0" smtClean="0"/>
              <a:t>Virus </a:t>
            </a:r>
            <a:r>
              <a:rPr lang="ko-KR" altLang="en-US" sz="2400" dirty="0" smtClean="0"/>
              <a:t>라는 용어를 사용 </a:t>
            </a:r>
            <a:endParaRPr lang="en-US" altLang="ko-KR" sz="2400" dirty="0" smtClean="0"/>
          </a:p>
          <a:p>
            <a:r>
              <a:rPr lang="en-US" altLang="ko-KR" sz="2400" dirty="0" smtClean="0"/>
              <a:t>• 1987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Ralph Burger</a:t>
            </a:r>
            <a:r>
              <a:rPr lang="ko-KR" altLang="en-US" sz="2400" dirty="0" smtClean="0"/>
              <a:t>가 비엔나 바이러스를 구현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바이러스 서적 출판 </a:t>
            </a:r>
            <a:endParaRPr lang="en-US" altLang="ko-KR" sz="2400" dirty="0" smtClean="0"/>
          </a:p>
          <a:p>
            <a:r>
              <a:rPr lang="en-US" altLang="ko-KR" sz="2400" dirty="0" smtClean="0"/>
              <a:t>• 1988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예루살렘 바이러스 </a:t>
            </a:r>
            <a:r>
              <a:rPr lang="en-US" altLang="ko-KR" sz="2400" dirty="0" smtClean="0"/>
              <a:t>(13</a:t>
            </a:r>
            <a:r>
              <a:rPr lang="ko-KR" altLang="en-US" sz="2400" dirty="0" smtClean="0"/>
              <a:t>일의 금요일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1988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모리스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(UNIX </a:t>
            </a:r>
            <a:r>
              <a:rPr lang="ko-KR" altLang="en-US" sz="2400" dirty="0" smtClean="0"/>
              <a:t>시스템 감염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1989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랜섬웨어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트로잔</a:t>
            </a:r>
            <a:r>
              <a:rPr lang="ko-KR" altLang="en-US" sz="2400" dirty="0" smtClean="0"/>
              <a:t> 바이러스 발생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금전요구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1990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폴리모픽</a:t>
            </a:r>
            <a:r>
              <a:rPr lang="ko-KR" altLang="en-US" sz="2400" dirty="0" smtClean="0"/>
              <a:t> 바이러스 출현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암호화 등으로 </a:t>
            </a:r>
            <a:r>
              <a:rPr lang="ko-KR" altLang="en-US" sz="2400" dirty="0" err="1" smtClean="0"/>
              <a:t>시그니처</a:t>
            </a:r>
            <a:r>
              <a:rPr lang="ko-KR" altLang="en-US" sz="2400" dirty="0" smtClean="0"/>
              <a:t> 기반탐지 우회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1991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Dir-2 </a:t>
            </a:r>
            <a:r>
              <a:rPr lang="ko-KR" altLang="en-US" sz="2400" dirty="0" smtClean="0"/>
              <a:t>바이러스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원본파일 실행 후 바이러스로 연결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1992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미켈란젤로 바이러스 매년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MBR </a:t>
            </a:r>
            <a:r>
              <a:rPr lang="ko-KR" altLang="en-US" sz="2400" dirty="0" smtClean="0"/>
              <a:t>영역 파괴 </a:t>
            </a:r>
            <a:endParaRPr lang="en-US" altLang="ko-KR" sz="2400" dirty="0" smtClean="0"/>
          </a:p>
          <a:p>
            <a:r>
              <a:rPr lang="en-US" altLang="ko-KR" sz="2400" dirty="0" smtClean="0"/>
              <a:t>• 1994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Kaos</a:t>
            </a:r>
            <a:r>
              <a:rPr lang="en-US" altLang="ko-KR" sz="2400" dirty="0" smtClean="0"/>
              <a:t> 4 Virus </a:t>
            </a:r>
            <a:r>
              <a:rPr lang="ko-KR" altLang="en-US" sz="2400" dirty="0" smtClean="0"/>
              <a:t>인터넷 뉴스그룹을 통해 유포된 최초의 바이러스 </a:t>
            </a:r>
            <a:endParaRPr lang="en-US" altLang="ko-KR" sz="2400" dirty="0" smtClean="0"/>
          </a:p>
          <a:p>
            <a:r>
              <a:rPr lang="en-US" altLang="ko-KR" sz="2400" dirty="0" smtClean="0"/>
              <a:t>• 1995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매크로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스크립트 바이러스 출현 </a:t>
            </a:r>
            <a:endParaRPr lang="en-US" altLang="ko-KR" sz="2400" dirty="0" smtClean="0"/>
          </a:p>
          <a:p>
            <a:r>
              <a:rPr lang="en-US" altLang="ko-KR" sz="2400" dirty="0" smtClean="0"/>
              <a:t>• 1996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최초의 윈도우 </a:t>
            </a:r>
            <a:r>
              <a:rPr lang="en-US" altLang="ko-KR" sz="2400" dirty="0" smtClean="0"/>
              <a:t>95 </a:t>
            </a:r>
            <a:r>
              <a:rPr lang="ko-KR" altLang="en-US" sz="2400" dirty="0" smtClean="0"/>
              <a:t>바이러스 </a:t>
            </a:r>
            <a:endParaRPr lang="en-US" altLang="ko-KR" sz="2400" dirty="0" smtClean="0"/>
          </a:p>
          <a:p>
            <a:r>
              <a:rPr lang="en-US" altLang="ko-KR" sz="2400" dirty="0" smtClean="0"/>
              <a:t>• 1997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Bliss Virus </a:t>
            </a:r>
            <a:r>
              <a:rPr lang="ko-KR" altLang="en-US" sz="2400" dirty="0" smtClean="0"/>
              <a:t>최초의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바이러스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연구목적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• 1998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CIH </a:t>
            </a:r>
            <a:r>
              <a:rPr lang="ko-KR" altLang="en-US" sz="2400" dirty="0" smtClean="0"/>
              <a:t>바이러스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바이오스</a:t>
            </a:r>
            <a:r>
              <a:rPr lang="ko-KR" altLang="en-US" sz="2400" dirty="0" smtClean="0"/>
              <a:t> 파괴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피해</a:t>
            </a:r>
            <a:r>
              <a:rPr lang="en-US" altLang="ko-KR" sz="2400" dirty="0" smtClean="0"/>
              <a:t>PC 24</a:t>
            </a:r>
            <a:r>
              <a:rPr lang="ko-KR" altLang="en-US" sz="2400" dirty="0" smtClean="0"/>
              <a:t>만대</a:t>
            </a:r>
            <a:r>
              <a:rPr lang="en-US" altLang="ko-KR" sz="2400" dirty="0" smtClean="0"/>
              <a:t>, 2400</a:t>
            </a:r>
            <a:r>
              <a:rPr lang="ko-KR" altLang="en-US" sz="2400" dirty="0" err="1" smtClean="0"/>
              <a:t>억원</a:t>
            </a:r>
            <a:r>
              <a:rPr lang="ko-KR" altLang="en-US" sz="2400" dirty="0" smtClean="0"/>
              <a:t> 피해액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18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악성코드의 역사와 이해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572529" y="1453623"/>
            <a:ext cx="114876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• 1999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Melissa Worm (</a:t>
            </a:r>
            <a:r>
              <a:rPr lang="ko-KR" altLang="en-US" sz="2000" dirty="0" smtClean="0"/>
              <a:t>폭탄메일을 통해 서버 </a:t>
            </a:r>
            <a:r>
              <a:rPr lang="ko-KR" altLang="en-US" sz="2000" dirty="0" err="1" smtClean="0"/>
              <a:t>오버플로우</a:t>
            </a:r>
            <a:r>
              <a:rPr lang="ko-KR" altLang="en-US" sz="2000" dirty="0" smtClean="0"/>
              <a:t> 유발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2001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Nimda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(22</a:t>
            </a:r>
            <a:r>
              <a:rPr lang="ko-KR" altLang="en-US" sz="2000" dirty="0" smtClean="0"/>
              <a:t>분만에 전세계 확산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2003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SQL Slammer (1.25</a:t>
            </a:r>
            <a:r>
              <a:rPr lang="ko-KR" altLang="en-US" sz="2000" dirty="0" smtClean="0"/>
              <a:t>대란의 주범</a:t>
            </a:r>
            <a:r>
              <a:rPr lang="en-US" altLang="ko-KR" sz="2000" dirty="0" smtClean="0"/>
              <a:t>. MSSQL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BOF </a:t>
            </a:r>
            <a:r>
              <a:rPr lang="ko-KR" altLang="en-US" sz="2000" dirty="0" smtClean="0"/>
              <a:t>취약점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2003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blaster Worm </a:t>
            </a:r>
            <a:r>
              <a:rPr lang="ko-KR" altLang="en-US" sz="2000" dirty="0" smtClean="0"/>
              <a:t>윈도우의 </a:t>
            </a:r>
            <a:r>
              <a:rPr lang="en-US" altLang="ko-KR" sz="2000" dirty="0" smtClean="0"/>
              <a:t>RPC</a:t>
            </a:r>
            <a:r>
              <a:rPr lang="ko-KR" altLang="en-US" sz="2000" dirty="0" smtClean="0"/>
              <a:t>취약점으로 </a:t>
            </a:r>
            <a:r>
              <a:rPr lang="en-US" altLang="ko-KR" sz="2000" dirty="0" smtClean="0"/>
              <a:t>60</a:t>
            </a:r>
            <a:r>
              <a:rPr lang="ko-KR" altLang="en-US" sz="2000" dirty="0" err="1" smtClean="0"/>
              <a:t>초후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종료 </a:t>
            </a:r>
            <a:endParaRPr lang="en-US" altLang="ko-KR" sz="2000" dirty="0" smtClean="0"/>
          </a:p>
          <a:p>
            <a:r>
              <a:rPr lang="en-US" altLang="ko-KR" sz="2000" dirty="0" smtClean="0"/>
              <a:t>• 2005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XSS Worm (Flash, JS</a:t>
            </a:r>
            <a:r>
              <a:rPr lang="ko-KR" altLang="en-US" sz="2000" dirty="0" smtClean="0"/>
              <a:t>등을 통해 전파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OSX/Leap-A </a:t>
            </a:r>
            <a:r>
              <a:rPr lang="ko-KR" altLang="en-US" sz="2000" dirty="0" smtClean="0"/>
              <a:t>최초의 </a:t>
            </a:r>
            <a:r>
              <a:rPr lang="en-US" altLang="ko-KR" sz="2000" dirty="0" smtClean="0"/>
              <a:t>MAC OSX </a:t>
            </a:r>
            <a:r>
              <a:rPr lang="ko-KR" altLang="en-US" sz="2000" dirty="0" smtClean="0"/>
              <a:t>악성코드 </a:t>
            </a:r>
            <a:endParaRPr lang="en-US" altLang="ko-KR" sz="2000" dirty="0" smtClean="0"/>
          </a:p>
          <a:p>
            <a:r>
              <a:rPr lang="en-US" altLang="ko-KR" sz="2000" dirty="0" smtClean="0"/>
              <a:t>• 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Zeus </a:t>
            </a:r>
            <a:r>
              <a:rPr lang="ko-KR" altLang="en-US" sz="2000" dirty="0" err="1" smtClean="0"/>
              <a:t>봇넷</a:t>
            </a:r>
            <a:r>
              <a:rPr lang="ko-KR" altLang="en-US" sz="2000" dirty="0" smtClean="0"/>
              <a:t> 생성 도구 등장 </a:t>
            </a:r>
            <a:r>
              <a:rPr lang="en-US" altLang="ko-KR" sz="2000" dirty="0" smtClean="0"/>
              <a:t>• 2008</a:t>
            </a:r>
            <a:r>
              <a:rPr lang="ko-KR" altLang="en-US" sz="2000" dirty="0" smtClean="0"/>
              <a:t>년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Koobface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트위터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페이스북</a:t>
            </a:r>
            <a:r>
              <a:rPr lang="ko-KR" altLang="en-US" sz="2000" dirty="0" smtClean="0"/>
              <a:t> 등의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를 통해 전파 </a:t>
            </a:r>
            <a:endParaRPr lang="en-US" altLang="ko-KR" sz="2000" dirty="0" smtClean="0"/>
          </a:p>
          <a:p>
            <a:r>
              <a:rPr lang="en-US" altLang="ko-KR" sz="2000" dirty="0" smtClean="0"/>
              <a:t>• 2010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StuxNet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등장 </a:t>
            </a:r>
            <a:r>
              <a:rPr lang="en-US" altLang="ko-KR" sz="2000" dirty="0" smtClean="0"/>
              <a:t>(SCADA</a:t>
            </a:r>
            <a:r>
              <a:rPr lang="ko-KR" altLang="en-US" sz="2000" dirty="0" smtClean="0"/>
              <a:t>망을 </a:t>
            </a:r>
            <a:r>
              <a:rPr lang="ko-KR" altLang="en-US" sz="2000" dirty="0" err="1" smtClean="0"/>
              <a:t>타겟팅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2010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SMS.AndroidOS.FakePlayer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최초의 악성코드 </a:t>
            </a:r>
            <a:endParaRPr lang="en-US" altLang="ko-KR" sz="2000" dirty="0" smtClean="0"/>
          </a:p>
          <a:p>
            <a:r>
              <a:rPr lang="en-US" altLang="ko-KR" sz="2000" dirty="0" smtClean="0"/>
              <a:t>• 2011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트로이목마 </a:t>
            </a:r>
            <a:r>
              <a:rPr lang="en-US" altLang="ko-KR" sz="2000" dirty="0" smtClean="0"/>
              <a:t>DUQU </a:t>
            </a:r>
            <a:r>
              <a:rPr lang="ko-KR" altLang="en-US" sz="2000" dirty="0" smtClean="0"/>
              <a:t>등장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StuxNet</a:t>
            </a:r>
            <a:r>
              <a:rPr lang="ko-KR" altLang="en-US" sz="2000" dirty="0" smtClean="0"/>
              <a:t>과 유사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2012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Flame </a:t>
            </a:r>
            <a:r>
              <a:rPr lang="ko-KR" altLang="en-US" sz="2000" dirty="0" smtClean="0"/>
              <a:t>악성코드 등장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도청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정보유출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워너크라이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랜섬웨어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윈도우 </a:t>
            </a:r>
            <a:r>
              <a:rPr lang="en-US" altLang="ko-KR" sz="2000" dirty="0" smtClean="0"/>
              <a:t>SMB</a:t>
            </a:r>
            <a:r>
              <a:rPr lang="ko-KR" altLang="en-US" sz="2000" dirty="0" smtClean="0"/>
              <a:t>취약점을 이용</a:t>
            </a:r>
            <a:r>
              <a:rPr lang="en-US" altLang="ko-KR" sz="2000" dirty="0" smtClean="0"/>
              <a:t>, 50</a:t>
            </a:r>
            <a:r>
              <a:rPr lang="ko-KR" altLang="en-US" sz="2000" dirty="0" smtClean="0"/>
              <a:t>만대 감염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 smtClean="0"/>
              <a:t>• 2017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인터넷 </a:t>
            </a:r>
            <a:r>
              <a:rPr lang="ko-KR" altLang="en-US" sz="2000" dirty="0" err="1" smtClean="0"/>
              <a:t>나야나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웹호스팅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랜섬웨어</a:t>
            </a:r>
            <a:r>
              <a:rPr lang="ko-KR" altLang="en-US" sz="2000" dirty="0" smtClean="0"/>
              <a:t> 감염 및 비트코인 지불 </a:t>
            </a:r>
            <a:endParaRPr lang="en-US" altLang="ko-KR" sz="2000" dirty="0" smtClean="0"/>
          </a:p>
          <a:p>
            <a:r>
              <a:rPr lang="en-US" altLang="ko-KR" sz="2000" dirty="0" smtClean="0"/>
              <a:t>• 2017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노모어랜섬프로젝트</a:t>
            </a:r>
            <a:r>
              <a:rPr lang="ko-KR" altLang="en-US" sz="2000" dirty="0" smtClean="0"/>
              <a:t> 시작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379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30" y="197708"/>
            <a:ext cx="11619470" cy="113609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악성코드의 역사와 이해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72530" y="1515762"/>
            <a:ext cx="11046941" cy="5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3"/>
          <a:stretch/>
        </p:blipFill>
        <p:spPr>
          <a:xfrm>
            <a:off x="572530" y="1515762"/>
            <a:ext cx="11298194" cy="49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1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836</Words>
  <Application>Microsoft Office PowerPoint</Application>
  <PresentationFormat>와이드스크린</PresentationFormat>
  <Paragraphs>119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Revere Engineering</vt:lpstr>
      <vt:lpstr>리버스 엔지니어링(리버싱)</vt:lpstr>
      <vt:lpstr>리버스 엔지니어링(리버싱)</vt:lpstr>
      <vt:lpstr>해커(hacker) or 크래커(Cracker)</vt:lpstr>
      <vt:lpstr>해커(hacker) or 크래커(Cracker)</vt:lpstr>
      <vt:lpstr>악성코드</vt:lpstr>
      <vt:lpstr>악성코드의 역사와 이해</vt:lpstr>
      <vt:lpstr>악성코드의 역사와 이해</vt:lpstr>
      <vt:lpstr>악성코드의 역사와 이해</vt:lpstr>
      <vt:lpstr>랜섬웨어(Ransomware)</vt:lpstr>
      <vt:lpstr>랜섬웨어 공격사례</vt:lpstr>
      <vt:lpstr>노모어 랜섬웨어 프로젝트 </vt:lpstr>
      <vt:lpstr>어셈블리 기초 </vt:lpstr>
      <vt:lpstr>어셈블리어 기초 – 범용 레지스터</vt:lpstr>
      <vt:lpstr>어셈블리어 기초 – 범용 레지스터</vt:lpstr>
      <vt:lpstr>어셈블리어 기초 – 범용 레지스터</vt:lpstr>
      <vt:lpstr>PE 파일 구조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Revere Engineering</dc:title>
  <dc:creator>user</dc:creator>
  <cp:lastModifiedBy>user</cp:lastModifiedBy>
  <cp:revision>18</cp:revision>
  <dcterms:created xsi:type="dcterms:W3CDTF">2020-05-16T16:34:09Z</dcterms:created>
  <dcterms:modified xsi:type="dcterms:W3CDTF">2020-05-26T13:55:49Z</dcterms:modified>
</cp:coreProperties>
</file>