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9" r:id="rId13"/>
    <p:sldId id="268" r:id="rId14"/>
    <p:sldId id="266" r:id="rId15"/>
    <p:sldId id="270" r:id="rId16"/>
    <p:sldId id="271" r:id="rId17"/>
    <p:sldId id="272" r:id="rId18"/>
    <p:sldId id="273" r:id="rId19"/>
    <p:sldId id="277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8379-A02E-4D6A-B0FC-2DFEE04AD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FA1C29-2F29-4B07-88F7-4FC9C2698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995FD-56E4-45A3-82A6-98AC350F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4B415-8A8C-4A7D-AE8E-4DBF5C2A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10B28-E098-422A-90A9-93DC03F8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0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2A938-9005-437D-A103-E4E65F01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989C5-33F4-4C25-903D-7B56D4494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8868-51C0-4855-B44F-99566F17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3B20C-1D4F-4799-8292-28A30795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C3367-C1CF-4F87-AE94-6571987B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4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0A6A3-0AD6-46FE-9870-A2089A466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72554-AB4A-486A-B1E6-0985C9BC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7F48-9FF4-4901-AB0D-D8A48805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BC701-36E7-4899-8906-D3221E7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EAD09-DBA6-4ABD-A661-817EC26D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9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B6147-C37F-4DDF-8BAE-4D175049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B7AED-D835-41BA-8657-B961D09F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8A48D-AF75-4ECB-B490-9798E77D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5E394-8176-4772-99D7-ED54456D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836E7-67D5-41F6-960D-34248986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0DF8E-9887-4A60-A417-FAF474FF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553B6-040F-4A1F-B947-78421239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D74B5-43AE-4D3C-8872-A7A727FC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51732-9668-4DF3-ACC2-F0617DA7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2BCB9-5129-4485-8A7C-6F83AEC1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1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71165-2455-43C9-B5D5-2488CFA8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BC4AA-B399-4E83-BA9F-186F51190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CE5D2-BD35-4743-BFF6-5A28F577B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A6980-B522-400F-8B26-0769917B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BF64F-0AB8-4676-AEA8-FF80FE75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A6C7C-CAD5-491E-91A9-865CEE74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2C6B-E2D0-4CA3-8FF3-FE77D4B2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9509D-3563-4B36-A890-35107772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09979-2F46-4EC7-A47C-5413F9F7F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655E6-308D-4EAF-9E7E-A6710942B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4668BB-BA8A-4BAC-8531-3587AD4BB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84890-7B9B-484F-8A7C-AD33BCFE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99852-49CE-401C-BDD3-2696B2A1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A3DD07-24F8-492C-AAE9-3C837882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6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925C0-ADDB-46A0-9700-67202036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D9A703-824E-4DA6-A205-1B1DF62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BADA4A-F83A-4B19-92A9-10AAAE4D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EEECE-DCB9-4184-978E-21E48C03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E1A703-F042-4F30-8AD9-561A726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6506C5-17EF-418B-BBA1-0A1177F1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494F3-6229-4BDB-81DE-8805861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6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3D5A8-5AD7-4946-9C23-75D08AA4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7310A-0B44-4C2F-91D0-13C447AA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E74CE-9F65-4F7C-9855-616BF3B2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A408A-8401-4360-820A-AA034060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B49C1-D4EA-422E-A0B4-B158CCC7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5DBE3-3B47-406C-886B-C384EC1A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5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D28D3-A809-4090-A7BB-16882E3C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BCBDAD-3258-4EE6-9C87-98D638ADF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93BDE-43AE-48B0-A558-D03581A5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AC49B-F386-4DDB-8720-D62FB3B3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C73B10-4577-4D52-A3AF-E3884502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C7B9F-ABD6-40CC-92DF-169C39DB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212E3E-B949-4F6E-846D-6773640F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D8FAD-EF88-4E91-92B0-5F69B859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3D01-E615-4A8D-9311-7B781AD24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0FA8-4B17-4BDB-B7D3-471D8B8C674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91DB0-67A9-4FFC-9C45-52CB1A5D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52DB0-E6AC-46BD-8694-D88B50108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405A-3FE1-4D2F-AFC9-1865B7F0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카멜레온  무료 아이콘">
            <a:extLst>
              <a:ext uri="{FF2B5EF4-FFF2-40B4-BE49-F238E27FC236}">
                <a16:creationId xmlns:a16="http://schemas.microsoft.com/office/drawing/2014/main" id="{332C548A-4F9E-4D8B-8AC5-7AC81C3D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80" y="396479"/>
            <a:ext cx="5690680" cy="56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C112F03-B0FD-4DBC-ADF0-1E21186A2265}"/>
              </a:ext>
            </a:extLst>
          </p:cNvPr>
          <p:cNvSpPr/>
          <p:nvPr/>
        </p:nvSpPr>
        <p:spPr>
          <a:xfrm>
            <a:off x="0" y="0"/>
            <a:ext cx="4811951" cy="6857999"/>
          </a:xfrm>
          <a:prstGeom prst="homePlate">
            <a:avLst>
              <a:gd name="adj" fmla="val 1820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/>
              <a:t> 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1BB9C-0DC6-4C5C-8721-8C2126B0D58D}"/>
              </a:ext>
            </a:extLst>
          </p:cNvPr>
          <p:cNvSpPr txBox="1"/>
          <p:nvPr/>
        </p:nvSpPr>
        <p:spPr>
          <a:xfrm>
            <a:off x="9465012" y="6027003"/>
            <a:ext cx="272698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2019 0000 </a:t>
            </a:r>
            <a:r>
              <a:rPr lang="ko-KR" altLang="en-US" sz="2400" b="1" dirty="0" err="1"/>
              <a:t>옥현빈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2019 2650 </a:t>
            </a:r>
            <a:r>
              <a:rPr lang="ko-KR" altLang="en-US" sz="2400" b="1" dirty="0"/>
              <a:t>이정훈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2C857-BF54-4610-8EB3-B4343EEFD56E}"/>
              </a:ext>
            </a:extLst>
          </p:cNvPr>
          <p:cNvSpPr txBox="1"/>
          <p:nvPr/>
        </p:nvSpPr>
        <p:spPr>
          <a:xfrm>
            <a:off x="126460" y="2321003"/>
            <a:ext cx="46854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Introduction to </a:t>
            </a:r>
          </a:p>
          <a:p>
            <a:r>
              <a:rPr lang="en-US" altLang="ko-KR" sz="4000" b="1" dirty="0">
                <a:solidFill>
                  <a:schemeClr val="bg1"/>
                </a:solidFill>
              </a:rPr>
              <a:t>Machine Learning </a:t>
            </a:r>
          </a:p>
          <a:p>
            <a:r>
              <a:rPr lang="en-US" altLang="ko-KR" sz="4000" b="1" dirty="0">
                <a:solidFill>
                  <a:schemeClr val="bg1"/>
                </a:solidFill>
              </a:rPr>
              <a:t>with Python</a:t>
            </a:r>
            <a:endParaRPr lang="ko-KR" altLang="en-US" sz="40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70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8D280-09BA-4783-98AC-89D6451BE3C0}"/>
              </a:ext>
            </a:extLst>
          </p:cNvPr>
          <p:cNvSpPr txBox="1"/>
          <p:nvPr/>
        </p:nvSpPr>
        <p:spPr>
          <a:xfrm>
            <a:off x="168965" y="2065754"/>
            <a:ext cx="106348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/>
              <a:t>$ pip install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scipy</a:t>
            </a:r>
            <a:r>
              <a:rPr lang="en-US" altLang="ko-KR" sz="2400" b="1" dirty="0"/>
              <a:t> matplotlib </a:t>
            </a:r>
            <a:r>
              <a:rPr lang="en-US" altLang="ko-KR" sz="2400" b="1" dirty="0" err="1"/>
              <a:t>ipython</a:t>
            </a:r>
            <a:r>
              <a:rPr lang="en-US" altLang="ko-KR" sz="2400" b="1" dirty="0"/>
              <a:t> scikit-learn pandas pillow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Supervised &amp; Unsupervised 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3945835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Installing </a:t>
            </a:r>
            <a:r>
              <a:rPr lang="en-US" altLang="ko-KR" sz="2800" b="1" dirty="0" err="1"/>
              <a:t>Sckit</a:t>
            </a:r>
            <a:r>
              <a:rPr lang="en-US" altLang="ko-KR" sz="2800" b="1" dirty="0"/>
              <a:t> Learn</a:t>
            </a:r>
            <a:endParaRPr lang="ko-KR" altLang="en-US" sz="28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EFE7C3-8159-4840-8D23-79A5A1E7395C}"/>
              </a:ext>
            </a:extLst>
          </p:cNvPr>
          <p:cNvGrpSpPr/>
          <p:nvPr/>
        </p:nvGrpSpPr>
        <p:grpSpPr>
          <a:xfrm>
            <a:off x="168964" y="2819169"/>
            <a:ext cx="6592973" cy="825220"/>
            <a:chOff x="-806370" y="1784043"/>
            <a:chExt cx="3851037" cy="59182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B8F68D1-7B56-40A9-B8DA-6EDE3AF00F85}"/>
                </a:ext>
              </a:extLst>
            </p:cNvPr>
            <p:cNvSpPr/>
            <p:nvPr/>
          </p:nvSpPr>
          <p:spPr>
            <a:xfrm>
              <a:off x="-806370" y="1784043"/>
              <a:ext cx="853418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Numpy</a:t>
              </a:r>
              <a:endParaRPr lang="ko-KR" altLang="en-US" sz="24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7CD6C62-7F19-40EC-8BDC-523FDCD85A76}"/>
                </a:ext>
              </a:extLst>
            </p:cNvPr>
            <p:cNvSpPr/>
            <p:nvPr/>
          </p:nvSpPr>
          <p:spPr>
            <a:xfrm>
              <a:off x="553106" y="1784043"/>
              <a:ext cx="853418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Pandas</a:t>
              </a:r>
              <a:endParaRPr lang="ko-KR" altLang="en-US" sz="24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645E4A-45C9-44C6-96BC-DC1A3882A4A9}"/>
                </a:ext>
              </a:extLst>
            </p:cNvPr>
            <p:cNvSpPr/>
            <p:nvPr/>
          </p:nvSpPr>
          <p:spPr>
            <a:xfrm>
              <a:off x="1912582" y="1784043"/>
              <a:ext cx="1132085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Matplotlib</a:t>
              </a:r>
              <a:endParaRPr lang="ko-KR" altLang="en-US" sz="2400" b="1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416D01C-C114-4ED2-8DEA-BFBF03C5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655" y="3644389"/>
            <a:ext cx="4425264" cy="29000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DEA9710-C179-4527-B0E1-8D7F611A702F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5792873" y="3644389"/>
            <a:ext cx="1770782" cy="1450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DBAE22-2955-4EC0-839B-1CD9DB9F9FE0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6678264" y="5094415"/>
            <a:ext cx="885391" cy="112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D224AF0-CD6A-48A0-B19F-07A71E5B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89" y="4330582"/>
            <a:ext cx="6238875" cy="1752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16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Supervised &amp; Unsupervised 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3945835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Supervised Learning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22DA7-86F0-4C70-8A62-C9AA60A888FF}"/>
              </a:ext>
            </a:extLst>
          </p:cNvPr>
          <p:cNvSpPr txBox="1"/>
          <p:nvPr/>
        </p:nvSpPr>
        <p:spPr>
          <a:xfrm>
            <a:off x="168965" y="1993300"/>
            <a:ext cx="11885544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Given input, and we have examples of input / output pairs</a:t>
            </a:r>
          </a:p>
          <a:p>
            <a:endParaRPr lang="en-US" altLang="ko-KR" sz="2800" b="1" dirty="0"/>
          </a:p>
          <a:p>
            <a:r>
              <a:rPr lang="en-US" altLang="ko-KR" sz="2800" dirty="0"/>
              <a:t>Ex) 32 x 44 / 3 x 5 = 1408  / 15 -&gt; 9 x 3 =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B7CCF-8B31-417F-8BC9-3327B94BE10C}"/>
              </a:ext>
            </a:extLst>
          </p:cNvPr>
          <p:cNvSpPr txBox="1"/>
          <p:nvPr/>
        </p:nvSpPr>
        <p:spPr>
          <a:xfrm>
            <a:off x="137491" y="3974642"/>
            <a:ext cx="11917018" cy="26776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Classification </a:t>
            </a:r>
            <a:endParaRPr lang="en-US" altLang="ko-KR" sz="2400" dirty="0"/>
          </a:p>
          <a:p>
            <a:r>
              <a:rPr lang="en-US" altLang="ko-KR" sz="2400" dirty="0"/>
              <a:t>1. Binary Classification</a:t>
            </a:r>
            <a:r>
              <a:rPr lang="ko-KR" altLang="en-US" sz="2400" dirty="0"/>
              <a:t> </a:t>
            </a:r>
            <a:r>
              <a:rPr lang="en-US" altLang="ko-KR" sz="2400" dirty="0"/>
              <a:t>: Discrete valued output 0 or 1 </a:t>
            </a:r>
          </a:p>
          <a:p>
            <a:r>
              <a:rPr lang="en-US" altLang="ko-KR" sz="2400" dirty="0"/>
              <a:t>2. Multiple</a:t>
            </a:r>
            <a:r>
              <a:rPr lang="ko-KR" altLang="en-US" sz="2400" dirty="0"/>
              <a:t> </a:t>
            </a:r>
            <a:r>
              <a:rPr lang="en-US" altLang="ko-KR" sz="2400" dirty="0"/>
              <a:t>Class Classification</a:t>
            </a:r>
            <a:r>
              <a:rPr lang="ko-KR" altLang="en-US" sz="2400" dirty="0"/>
              <a:t> </a:t>
            </a:r>
            <a:r>
              <a:rPr lang="en-US" altLang="ko-KR" sz="2400" dirty="0"/>
              <a:t>: apple, lemon, grape, 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 …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Regression </a:t>
            </a:r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Predict continuous valued out put</a:t>
            </a:r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-US" altLang="ko-KR" sz="2400" dirty="0"/>
              <a:t>Real number or an arbitrary number rather than 0 and 1(like Binary Classification)</a:t>
            </a:r>
            <a:endParaRPr lang="ko-KR" altLang="en-US" sz="24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5E2F88-BCD8-4191-8594-0E982BA8E463}"/>
              </a:ext>
            </a:extLst>
          </p:cNvPr>
          <p:cNvCxnSpPr/>
          <p:nvPr/>
        </p:nvCxnSpPr>
        <p:spPr>
          <a:xfrm>
            <a:off x="168965" y="3666589"/>
            <a:ext cx="11926957" cy="0"/>
          </a:xfrm>
          <a:prstGeom prst="line">
            <a:avLst/>
          </a:prstGeom>
          <a:ln w="38100">
            <a:solidFill>
              <a:srgbClr val="002060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Supervised &amp; Unsupervised 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4631635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Unsupervised Learning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22DA7-86F0-4C70-8A62-C9AA60A888FF}"/>
              </a:ext>
            </a:extLst>
          </p:cNvPr>
          <p:cNvSpPr txBox="1"/>
          <p:nvPr/>
        </p:nvSpPr>
        <p:spPr>
          <a:xfrm>
            <a:off x="168965" y="1993300"/>
            <a:ext cx="11885544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Input has not Right Answer for data set of output </a:t>
            </a:r>
            <a:r>
              <a:rPr lang="en-US" altLang="ko-KR" sz="2800" b="1" dirty="0">
                <a:solidFill>
                  <a:srgbClr val="0070C0"/>
                </a:solidFill>
              </a:rPr>
              <a:t>Not Given Data set </a:t>
            </a:r>
            <a:r>
              <a:rPr lang="en-US" altLang="ko-KR" sz="2800" b="1" dirty="0">
                <a:highlight>
                  <a:srgbClr val="FFFF00"/>
                </a:highlight>
              </a:rPr>
              <a:t>Clustering Algorithm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1D65B-8F35-4179-BC1C-1D5BC5BA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3121915"/>
            <a:ext cx="5144440" cy="35687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D9CB536-D318-4B6E-B3BE-8B4F7E2DF25B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 flipV="1">
            <a:off x="5313405" y="2947407"/>
            <a:ext cx="798332" cy="195887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5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Supervised &amp; Unsupervised 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4631635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Unsupervised Learning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22DA7-86F0-4C70-8A62-C9AA60A888FF}"/>
              </a:ext>
            </a:extLst>
          </p:cNvPr>
          <p:cNvSpPr txBox="1"/>
          <p:nvPr/>
        </p:nvSpPr>
        <p:spPr>
          <a:xfrm>
            <a:off x="168965" y="1993300"/>
            <a:ext cx="11885544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Input has not Right Answer for data set of output </a:t>
            </a:r>
            <a:r>
              <a:rPr lang="en-US" altLang="ko-KR" sz="2800" b="1" dirty="0">
                <a:solidFill>
                  <a:srgbClr val="0070C0"/>
                </a:solidFill>
              </a:rPr>
              <a:t>Not Given Data set </a:t>
            </a:r>
            <a:r>
              <a:rPr lang="en-US" altLang="ko-KR" sz="2800" b="1" dirty="0">
                <a:highlight>
                  <a:srgbClr val="FFFF00"/>
                </a:highlight>
              </a:rPr>
              <a:t>Clustering Algorithm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1D65B-8F35-4179-BC1C-1D5BC5BA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3121915"/>
            <a:ext cx="5144440" cy="35687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D9CB536-D318-4B6E-B3BE-8B4F7E2DF25B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 flipV="1">
            <a:off x="5313405" y="2947407"/>
            <a:ext cx="798332" cy="195887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AC0C2D-9779-458D-95A0-B9893CE1D26B}"/>
              </a:ext>
            </a:extLst>
          </p:cNvPr>
          <p:cNvSpPr txBox="1"/>
          <p:nvPr/>
        </p:nvSpPr>
        <p:spPr>
          <a:xfrm>
            <a:off x="4194313" y="5336806"/>
            <a:ext cx="7178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Wrong</a:t>
            </a:r>
            <a:r>
              <a:rPr lang="ko-KR" altLang="en-US" sz="2400" b="1" dirty="0">
                <a:solidFill>
                  <a:srgbClr val="FF0000"/>
                </a:solidFill>
                <a:effectLst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effectLst/>
              </a:rPr>
              <a:t>Prediction Result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as</a:t>
            </a:r>
            <a:r>
              <a:rPr lang="ko-KR" altLang="en-US" sz="2400" b="1" dirty="0">
                <a:solidFill>
                  <a:srgbClr val="FF0000"/>
                </a:solidFill>
                <a:effectLst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effectLst/>
              </a:rPr>
              <a:t>Do not Feed Back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1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11EF1D-DDD9-4668-AEE4-F55D394A08F3}"/>
              </a:ext>
            </a:extLst>
          </p:cNvPr>
          <p:cNvSpPr txBox="1"/>
          <p:nvPr/>
        </p:nvSpPr>
        <p:spPr>
          <a:xfrm>
            <a:off x="338870" y="2751592"/>
            <a:ext cx="11514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13173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4850296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Underfitting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B1C3D-8A69-4821-9CA8-815992DC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936474"/>
            <a:ext cx="5791200" cy="4495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405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4850296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Underfitting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28C9D0-35BE-4C6B-82A4-EC28EEB6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997936"/>
            <a:ext cx="8609261" cy="213518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9105BE-A83D-4F6A-A86D-6754FC1E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5" y="4346541"/>
            <a:ext cx="5962475" cy="224044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006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4850296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Overfitting</a:t>
            </a:r>
            <a:endParaRPr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B1CE25-1820-4F62-B5A0-D853C45A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2389947"/>
            <a:ext cx="6210300" cy="38671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5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4850296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Solutions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FF9633-F0A2-4CAB-9EA5-8C49921A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2146217"/>
            <a:ext cx="4429027" cy="2092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6A1E2E-B1E9-42D4-B9D9-B4273DCB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33" y="2181740"/>
            <a:ext cx="7204602" cy="41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4850296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Solutions</a:t>
            </a:r>
            <a:endParaRPr lang="ko-KR" altLang="en-US" sz="2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40B6E2-2A3E-4CDE-B686-8DD1DEBF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2146217"/>
            <a:ext cx="11623588" cy="12032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15F1A6-8CE2-48D1-ABB8-F1BBE46D6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55"/>
          <a:stretch/>
        </p:blipFill>
        <p:spPr>
          <a:xfrm>
            <a:off x="168965" y="3508514"/>
            <a:ext cx="4283765" cy="9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2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644D988-4BE2-4E69-AB61-2B8306DD47A4}"/>
              </a:ext>
            </a:extLst>
          </p:cNvPr>
          <p:cNvSpPr/>
          <p:nvPr/>
        </p:nvSpPr>
        <p:spPr>
          <a:xfrm>
            <a:off x="0" y="0"/>
            <a:ext cx="2723745" cy="943583"/>
          </a:xfrm>
          <a:prstGeom prst="homePlate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Contents</a:t>
            </a:r>
            <a:endParaRPr lang="ko-KR" altLang="en-US" sz="44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7254D5-9CC4-4308-B811-AB1A28305FA0}"/>
              </a:ext>
            </a:extLst>
          </p:cNvPr>
          <p:cNvGrpSpPr/>
          <p:nvPr/>
        </p:nvGrpSpPr>
        <p:grpSpPr>
          <a:xfrm>
            <a:off x="1361872" y="1191996"/>
            <a:ext cx="9798997" cy="4984309"/>
            <a:chOff x="609596" y="1289273"/>
            <a:chExt cx="9798997" cy="49843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673C2-00F9-4B33-8FE9-6BEB2380AB97}"/>
                </a:ext>
              </a:extLst>
            </p:cNvPr>
            <p:cNvSpPr txBox="1"/>
            <p:nvPr/>
          </p:nvSpPr>
          <p:spPr>
            <a:xfrm>
              <a:off x="609597" y="1289273"/>
              <a:ext cx="89526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4800" b="1" dirty="0"/>
                <a:t> What is Machine Learning?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7C6295-3024-4183-BFE8-A51B6F17478C}"/>
                </a:ext>
              </a:extLst>
            </p:cNvPr>
            <p:cNvSpPr txBox="1"/>
            <p:nvPr/>
          </p:nvSpPr>
          <p:spPr>
            <a:xfrm>
              <a:off x="609597" y="2603903"/>
              <a:ext cx="9798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2. Supervised &amp; Unsupervised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EEEA55-F1C2-4DC7-805A-1EEA7F5D661A}"/>
                </a:ext>
              </a:extLst>
            </p:cNvPr>
            <p:cNvSpPr txBox="1"/>
            <p:nvPr/>
          </p:nvSpPr>
          <p:spPr>
            <a:xfrm>
              <a:off x="609596" y="4023244"/>
              <a:ext cx="89526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3. Problems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6CB20A-727C-4BA6-B28A-235966F8B719}"/>
                </a:ext>
              </a:extLst>
            </p:cNvPr>
            <p:cNvSpPr txBox="1"/>
            <p:nvPr/>
          </p:nvSpPr>
          <p:spPr>
            <a:xfrm>
              <a:off x="609596" y="5442585"/>
              <a:ext cx="89526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4. Impressions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88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11EF1D-DDD9-4668-AEE4-F55D394A08F3}"/>
              </a:ext>
            </a:extLst>
          </p:cNvPr>
          <p:cNvSpPr txBox="1"/>
          <p:nvPr/>
        </p:nvSpPr>
        <p:spPr>
          <a:xfrm>
            <a:off x="338870" y="2751592"/>
            <a:ext cx="11514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Impressions</a:t>
            </a:r>
          </a:p>
        </p:txBody>
      </p:sp>
    </p:spTree>
    <p:extLst>
      <p:ext uri="{BB962C8B-B14F-4D97-AF65-F5344CB8AC3E}">
        <p14:creationId xmlns:p14="http://schemas.microsoft.com/office/powerpoint/2010/main" val="3533159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11EF1D-DDD9-4668-AEE4-F55D394A08F3}"/>
              </a:ext>
            </a:extLst>
          </p:cNvPr>
          <p:cNvSpPr txBox="1"/>
          <p:nvPr/>
        </p:nvSpPr>
        <p:spPr>
          <a:xfrm>
            <a:off x="338870" y="2751592"/>
            <a:ext cx="11514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98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11EF1D-DDD9-4668-AEE4-F55D394A08F3}"/>
              </a:ext>
            </a:extLst>
          </p:cNvPr>
          <p:cNvSpPr txBox="1"/>
          <p:nvPr/>
        </p:nvSpPr>
        <p:spPr>
          <a:xfrm>
            <a:off x="793462" y="2741653"/>
            <a:ext cx="10830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What is Machine Learning? </a:t>
            </a:r>
          </a:p>
        </p:txBody>
      </p:sp>
    </p:spTree>
    <p:extLst>
      <p:ext uri="{BB962C8B-B14F-4D97-AF65-F5344CB8AC3E}">
        <p14:creationId xmlns:p14="http://schemas.microsoft.com/office/powerpoint/2010/main" val="28251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D3BD25-7BCF-4FE8-8642-39C3FB46895B}"/>
              </a:ext>
            </a:extLst>
          </p:cNvPr>
          <p:cNvSpPr txBox="1"/>
          <p:nvPr/>
        </p:nvSpPr>
        <p:spPr>
          <a:xfrm>
            <a:off x="1" y="0"/>
            <a:ext cx="8031891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What is Machine Learning?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6FF1A-D8FE-4FBD-B63F-8946B12230C5}"/>
              </a:ext>
            </a:extLst>
          </p:cNvPr>
          <p:cNvSpPr txBox="1"/>
          <p:nvPr/>
        </p:nvSpPr>
        <p:spPr>
          <a:xfrm>
            <a:off x="290384" y="1094996"/>
            <a:ext cx="11658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Tom Mitchell (1998)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T =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P = Probability</a:t>
            </a:r>
          </a:p>
          <a:p>
            <a:r>
              <a:rPr lang="en-US" altLang="ko-KR" sz="2800" dirty="0"/>
              <a:t> </a:t>
            </a:r>
          </a:p>
          <a:p>
            <a:r>
              <a:rPr lang="en-US" altLang="ko-KR" sz="2800" dirty="0"/>
              <a:t>Well-posed Learning Problem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computer program is said to </a:t>
            </a:r>
            <a:r>
              <a:rPr lang="en-US" altLang="ko-KR" sz="2800" b="1" dirty="0">
                <a:solidFill>
                  <a:schemeClr val="accent1"/>
                </a:solidFill>
              </a:rPr>
              <a:t>learn from experience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E</a:t>
            </a:r>
          </a:p>
          <a:p>
            <a:endParaRPr lang="en-US" altLang="ko-KR" sz="2800" dirty="0"/>
          </a:p>
          <a:p>
            <a:r>
              <a:rPr lang="en-US" altLang="ko-KR" sz="2800" dirty="0"/>
              <a:t>with respect to some </a:t>
            </a:r>
            <a:r>
              <a:rPr lang="en-US" altLang="ko-KR" sz="2800" b="1" dirty="0">
                <a:solidFill>
                  <a:schemeClr val="accent1"/>
                </a:solidFill>
              </a:rPr>
              <a:t>task T</a:t>
            </a:r>
            <a:r>
              <a:rPr lang="en-US" altLang="ko-KR" sz="2800" dirty="0"/>
              <a:t> and some </a:t>
            </a:r>
            <a:r>
              <a:rPr lang="en-US" altLang="ko-KR" sz="2800" b="1" dirty="0">
                <a:solidFill>
                  <a:schemeClr val="accent1"/>
                </a:solidFill>
              </a:rPr>
              <a:t>performance measure P</a:t>
            </a:r>
            <a:r>
              <a:rPr lang="en-US" altLang="ko-KR" sz="2800" dirty="0"/>
              <a:t>, </a:t>
            </a:r>
          </a:p>
          <a:p>
            <a:r>
              <a:rPr lang="en-US" altLang="ko-KR" sz="2800" dirty="0"/>
              <a:t>if its performance on T, as measured by P, improves with experience</a:t>
            </a:r>
          </a:p>
        </p:txBody>
      </p:sp>
    </p:spTree>
    <p:extLst>
      <p:ext uri="{BB962C8B-B14F-4D97-AF65-F5344CB8AC3E}">
        <p14:creationId xmlns:p14="http://schemas.microsoft.com/office/powerpoint/2010/main" val="86976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D3BD25-7BCF-4FE8-8642-39C3FB46895B}"/>
              </a:ext>
            </a:extLst>
          </p:cNvPr>
          <p:cNvSpPr txBox="1"/>
          <p:nvPr/>
        </p:nvSpPr>
        <p:spPr>
          <a:xfrm>
            <a:off x="1" y="0"/>
            <a:ext cx="8031891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What is Machine Learning?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794BD8-5954-4BC1-AFE5-9B5C0170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714500"/>
            <a:ext cx="4838700" cy="342900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70B0A2-1CAE-4DA5-BB5C-B134E023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4500"/>
            <a:ext cx="5372368" cy="342900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03DB6A-0891-466B-8F15-BDBD21F09D2D}"/>
              </a:ext>
            </a:extLst>
          </p:cNvPr>
          <p:cNvSpPr/>
          <p:nvPr/>
        </p:nvSpPr>
        <p:spPr>
          <a:xfrm>
            <a:off x="1433309" y="5380960"/>
            <a:ext cx="3013481" cy="6460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0" dirty="0">
                <a:effectLst/>
              </a:rPr>
              <a:t>Traditional Approach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730ADA-9ACB-44A0-BB34-0F2286ED861A}"/>
              </a:ext>
            </a:extLst>
          </p:cNvPr>
          <p:cNvSpPr/>
          <p:nvPr/>
        </p:nvSpPr>
        <p:spPr>
          <a:xfrm>
            <a:off x="7088115" y="5374911"/>
            <a:ext cx="3388138" cy="6460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effectLst/>
                <a:latin typeface="Spoqa Han Sans"/>
              </a:rPr>
              <a:t>Machine Learning Approach</a:t>
            </a:r>
            <a:endParaRPr lang="ko-KR" altLang="en-US" sz="2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B8F8FF-0680-4CD5-8E8E-152CB3A0BA4A}"/>
              </a:ext>
            </a:extLst>
          </p:cNvPr>
          <p:cNvCxnSpPr>
            <a:cxnSpLocks/>
          </p:cNvCxnSpPr>
          <p:nvPr/>
        </p:nvCxnSpPr>
        <p:spPr>
          <a:xfrm>
            <a:off x="5685183" y="1714500"/>
            <a:ext cx="0" cy="342900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11EF1D-DDD9-4668-AEE4-F55D394A08F3}"/>
              </a:ext>
            </a:extLst>
          </p:cNvPr>
          <p:cNvSpPr txBox="1"/>
          <p:nvPr/>
        </p:nvSpPr>
        <p:spPr>
          <a:xfrm>
            <a:off x="338870" y="2751592"/>
            <a:ext cx="11514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Supervised &amp; Unsupervised</a:t>
            </a:r>
          </a:p>
        </p:txBody>
      </p:sp>
    </p:spTree>
    <p:extLst>
      <p:ext uri="{BB962C8B-B14F-4D97-AF65-F5344CB8AC3E}">
        <p14:creationId xmlns:p14="http://schemas.microsoft.com/office/powerpoint/2010/main" val="42553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8D280-09BA-4783-98AC-89D6451BE3C0}"/>
              </a:ext>
            </a:extLst>
          </p:cNvPr>
          <p:cNvSpPr txBox="1"/>
          <p:nvPr/>
        </p:nvSpPr>
        <p:spPr>
          <a:xfrm>
            <a:off x="168965" y="2065754"/>
            <a:ext cx="106348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/>
              <a:t>$ pip install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scipy</a:t>
            </a:r>
            <a:r>
              <a:rPr lang="en-US" altLang="ko-KR" sz="2400" b="1" dirty="0"/>
              <a:t> matplotlib </a:t>
            </a:r>
            <a:r>
              <a:rPr lang="en-US" altLang="ko-KR" sz="2400" b="1" dirty="0" err="1"/>
              <a:t>ipython</a:t>
            </a:r>
            <a:r>
              <a:rPr lang="en-US" altLang="ko-KR" sz="2400" b="1" dirty="0"/>
              <a:t> scikit-learn pandas pillow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Supervised &amp; Unsupervised 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3945835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Installing </a:t>
            </a:r>
            <a:r>
              <a:rPr lang="en-US" altLang="ko-KR" sz="2800" b="1" dirty="0" err="1"/>
              <a:t>Sckit</a:t>
            </a:r>
            <a:r>
              <a:rPr lang="en-US" altLang="ko-KR" sz="2800" b="1" dirty="0"/>
              <a:t> Learn</a:t>
            </a:r>
            <a:endParaRPr lang="ko-KR" altLang="en-US" sz="28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EFE7C3-8159-4840-8D23-79A5A1E7395C}"/>
              </a:ext>
            </a:extLst>
          </p:cNvPr>
          <p:cNvGrpSpPr/>
          <p:nvPr/>
        </p:nvGrpSpPr>
        <p:grpSpPr>
          <a:xfrm>
            <a:off x="168964" y="2819169"/>
            <a:ext cx="6592973" cy="825220"/>
            <a:chOff x="-806370" y="1784043"/>
            <a:chExt cx="3851037" cy="59182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B8F68D1-7B56-40A9-B8DA-6EDE3AF00F85}"/>
                </a:ext>
              </a:extLst>
            </p:cNvPr>
            <p:cNvSpPr/>
            <p:nvPr/>
          </p:nvSpPr>
          <p:spPr>
            <a:xfrm>
              <a:off x="-806370" y="1784043"/>
              <a:ext cx="853418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Numpy</a:t>
              </a:r>
              <a:endParaRPr lang="ko-KR" altLang="en-US" sz="24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7CD6C62-7F19-40EC-8BDC-523FDCD85A76}"/>
                </a:ext>
              </a:extLst>
            </p:cNvPr>
            <p:cNvSpPr/>
            <p:nvPr/>
          </p:nvSpPr>
          <p:spPr>
            <a:xfrm>
              <a:off x="553106" y="1784043"/>
              <a:ext cx="853418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Pandas</a:t>
              </a:r>
              <a:endParaRPr lang="ko-KR" altLang="en-US" sz="24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645E4A-45C9-44C6-96BC-DC1A3882A4A9}"/>
                </a:ext>
              </a:extLst>
            </p:cNvPr>
            <p:cNvSpPr/>
            <p:nvPr/>
          </p:nvSpPr>
          <p:spPr>
            <a:xfrm>
              <a:off x="1912582" y="1784043"/>
              <a:ext cx="1132085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Matplotlib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33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8D280-09BA-4783-98AC-89D6451BE3C0}"/>
              </a:ext>
            </a:extLst>
          </p:cNvPr>
          <p:cNvSpPr txBox="1"/>
          <p:nvPr/>
        </p:nvSpPr>
        <p:spPr>
          <a:xfrm>
            <a:off x="168965" y="2065754"/>
            <a:ext cx="106348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/>
              <a:t>$ pip install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scipy</a:t>
            </a:r>
            <a:r>
              <a:rPr lang="en-US" altLang="ko-KR" sz="2400" b="1" dirty="0"/>
              <a:t> matplotlib </a:t>
            </a:r>
            <a:r>
              <a:rPr lang="en-US" altLang="ko-KR" sz="2400" b="1" dirty="0" err="1"/>
              <a:t>ipython</a:t>
            </a:r>
            <a:r>
              <a:rPr lang="en-US" altLang="ko-KR" sz="2400" b="1" dirty="0"/>
              <a:t> scikit-learn pandas pillow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Supervised &amp; Unsupervised 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3945835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Installing </a:t>
            </a:r>
            <a:r>
              <a:rPr lang="en-US" altLang="ko-KR" sz="2800" b="1" dirty="0" err="1"/>
              <a:t>Sckit</a:t>
            </a:r>
            <a:r>
              <a:rPr lang="en-US" altLang="ko-KR" sz="2800" b="1" dirty="0"/>
              <a:t> Learn</a:t>
            </a:r>
            <a:endParaRPr lang="ko-KR" altLang="en-US" sz="28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EFE7C3-8159-4840-8D23-79A5A1E7395C}"/>
              </a:ext>
            </a:extLst>
          </p:cNvPr>
          <p:cNvGrpSpPr/>
          <p:nvPr/>
        </p:nvGrpSpPr>
        <p:grpSpPr>
          <a:xfrm>
            <a:off x="168964" y="2819169"/>
            <a:ext cx="6592973" cy="825220"/>
            <a:chOff x="-806370" y="1784043"/>
            <a:chExt cx="3851037" cy="59182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B8F68D1-7B56-40A9-B8DA-6EDE3AF00F85}"/>
                </a:ext>
              </a:extLst>
            </p:cNvPr>
            <p:cNvSpPr/>
            <p:nvPr/>
          </p:nvSpPr>
          <p:spPr>
            <a:xfrm>
              <a:off x="-806370" y="1784043"/>
              <a:ext cx="853418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Numpy</a:t>
              </a:r>
              <a:endParaRPr lang="ko-KR" altLang="en-US" sz="24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7CD6C62-7F19-40EC-8BDC-523FDCD85A76}"/>
                </a:ext>
              </a:extLst>
            </p:cNvPr>
            <p:cNvSpPr/>
            <p:nvPr/>
          </p:nvSpPr>
          <p:spPr>
            <a:xfrm>
              <a:off x="553106" y="1784043"/>
              <a:ext cx="853418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Pandas</a:t>
              </a:r>
              <a:endParaRPr lang="ko-KR" altLang="en-US" sz="24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645E4A-45C9-44C6-96BC-DC1A3882A4A9}"/>
                </a:ext>
              </a:extLst>
            </p:cNvPr>
            <p:cNvSpPr/>
            <p:nvPr/>
          </p:nvSpPr>
          <p:spPr>
            <a:xfrm>
              <a:off x="1912582" y="1784043"/>
              <a:ext cx="1132085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Matplotlib</a:t>
              </a:r>
              <a:endParaRPr lang="ko-KR" altLang="en-US" sz="2400" b="1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3631169-C935-4A34-B37A-34765477C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3" y="4330582"/>
            <a:ext cx="7893933" cy="2162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35CFC1-A58F-4232-B33E-7895A102A49A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899490" y="3644389"/>
            <a:ext cx="3216440" cy="6861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5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8D280-09BA-4783-98AC-89D6451BE3C0}"/>
              </a:ext>
            </a:extLst>
          </p:cNvPr>
          <p:cNvSpPr txBox="1"/>
          <p:nvPr/>
        </p:nvSpPr>
        <p:spPr>
          <a:xfrm>
            <a:off x="168965" y="2065754"/>
            <a:ext cx="106348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/>
              <a:t>$ pip install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scipy</a:t>
            </a:r>
            <a:r>
              <a:rPr lang="en-US" altLang="ko-KR" sz="2400" b="1" dirty="0"/>
              <a:t> matplotlib </a:t>
            </a:r>
            <a:r>
              <a:rPr lang="en-US" altLang="ko-KR" sz="2400" b="1" dirty="0" err="1"/>
              <a:t>ipython</a:t>
            </a:r>
            <a:r>
              <a:rPr lang="en-US" altLang="ko-KR" sz="2400" b="1" dirty="0"/>
              <a:t> scikit-learn pandas pillow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6FD6A-5FE5-4169-B4E8-394C80E54806}"/>
              </a:ext>
            </a:extLst>
          </p:cNvPr>
          <p:cNvSpPr txBox="1"/>
          <p:nvPr/>
        </p:nvSpPr>
        <p:spPr>
          <a:xfrm>
            <a:off x="1" y="0"/>
            <a:ext cx="838862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Supervised &amp; Unsupervised 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008C09-E7D5-4A73-8975-9CF6F461A6D3}"/>
              </a:ext>
            </a:extLst>
          </p:cNvPr>
          <p:cNvSpPr/>
          <p:nvPr/>
        </p:nvSpPr>
        <p:spPr>
          <a:xfrm>
            <a:off x="168965" y="1192695"/>
            <a:ext cx="3945835" cy="591824"/>
          </a:xfrm>
          <a:prstGeom prst="homePlate">
            <a:avLst>
              <a:gd name="adj" fmla="val 316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Installing </a:t>
            </a:r>
            <a:r>
              <a:rPr lang="en-US" altLang="ko-KR" sz="2800" b="1" dirty="0" err="1"/>
              <a:t>Sckit</a:t>
            </a:r>
            <a:r>
              <a:rPr lang="en-US" altLang="ko-KR" sz="2800" b="1" dirty="0"/>
              <a:t> Learn</a:t>
            </a:r>
            <a:endParaRPr lang="ko-KR" altLang="en-US" sz="28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EFE7C3-8159-4840-8D23-79A5A1E7395C}"/>
              </a:ext>
            </a:extLst>
          </p:cNvPr>
          <p:cNvGrpSpPr/>
          <p:nvPr/>
        </p:nvGrpSpPr>
        <p:grpSpPr>
          <a:xfrm>
            <a:off x="168964" y="2819169"/>
            <a:ext cx="6592973" cy="825220"/>
            <a:chOff x="-806370" y="1784043"/>
            <a:chExt cx="3851037" cy="59182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B8F68D1-7B56-40A9-B8DA-6EDE3AF00F85}"/>
                </a:ext>
              </a:extLst>
            </p:cNvPr>
            <p:cNvSpPr/>
            <p:nvPr/>
          </p:nvSpPr>
          <p:spPr>
            <a:xfrm>
              <a:off x="-806370" y="1784043"/>
              <a:ext cx="853418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Numpy</a:t>
              </a:r>
              <a:endParaRPr lang="ko-KR" altLang="en-US" sz="24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7CD6C62-7F19-40EC-8BDC-523FDCD85A76}"/>
                </a:ext>
              </a:extLst>
            </p:cNvPr>
            <p:cNvSpPr/>
            <p:nvPr/>
          </p:nvSpPr>
          <p:spPr>
            <a:xfrm>
              <a:off x="553106" y="1784043"/>
              <a:ext cx="853418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Pandas</a:t>
              </a:r>
              <a:endParaRPr lang="ko-KR" altLang="en-US" sz="24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645E4A-45C9-44C6-96BC-DC1A3882A4A9}"/>
                </a:ext>
              </a:extLst>
            </p:cNvPr>
            <p:cNvSpPr/>
            <p:nvPr/>
          </p:nvSpPr>
          <p:spPr>
            <a:xfrm>
              <a:off x="1912582" y="1784043"/>
              <a:ext cx="1132085" cy="5918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Matplotlib</a:t>
              </a:r>
              <a:endParaRPr lang="ko-KR" altLang="en-US" sz="2400" b="1" dirty="0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35CFC1-A58F-4232-B33E-7895A102A49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flipH="1">
            <a:off x="168964" y="3644389"/>
            <a:ext cx="3057948" cy="1708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EA8B24C-3A27-4097-A623-A23C29997AF8}"/>
              </a:ext>
            </a:extLst>
          </p:cNvPr>
          <p:cNvCxnSpPr>
            <a:cxnSpLocks/>
            <a:stCxn id="8" idx="2"/>
            <a:endCxn id="25" idx="1"/>
          </p:cNvCxnSpPr>
          <p:nvPr/>
        </p:nvCxnSpPr>
        <p:spPr>
          <a:xfrm>
            <a:off x="3226912" y="3644389"/>
            <a:ext cx="4180382" cy="12283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907CCC7-3FBF-4B3B-9555-01ADB730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94" y="3048158"/>
            <a:ext cx="4464908" cy="364920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53FFE8-087B-4496-9B00-690E9B3C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4" y="4008159"/>
            <a:ext cx="5470502" cy="26892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11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331</Words>
  <Application>Microsoft Office PowerPoint</Application>
  <PresentationFormat>와이드스크린</PresentationFormat>
  <Paragraphs>84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타 마마</dc:creator>
  <cp:lastModifiedBy>타 마마</cp:lastModifiedBy>
  <cp:revision>17</cp:revision>
  <dcterms:created xsi:type="dcterms:W3CDTF">2021-05-27T12:53:45Z</dcterms:created>
  <dcterms:modified xsi:type="dcterms:W3CDTF">2021-05-27T15:46:49Z</dcterms:modified>
</cp:coreProperties>
</file>