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2" r:id="rId18"/>
    <p:sldId id="273" r:id="rId19"/>
    <p:sldId id="274" r:id="rId20"/>
    <p:sldId id="275" r:id="rId21"/>
    <p:sldId id="277" r:id="rId22"/>
    <p:sldId id="280" r:id="rId23"/>
    <p:sldId id="281" r:id="rId24"/>
    <p:sldId id="27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5CD7-28E0-4ADA-AE3D-379E414184B6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E205-0878-4215-9F45-3F0E5181F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4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5CD7-28E0-4ADA-AE3D-379E414184B6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E205-0878-4215-9F45-3F0E5181F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69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5CD7-28E0-4ADA-AE3D-379E414184B6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E205-0878-4215-9F45-3F0E5181F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1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5CD7-28E0-4ADA-AE3D-379E414184B6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E205-0878-4215-9F45-3F0E5181F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98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5CD7-28E0-4ADA-AE3D-379E414184B6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E205-0878-4215-9F45-3F0E5181F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47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5CD7-28E0-4ADA-AE3D-379E414184B6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E205-0878-4215-9F45-3F0E5181F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97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5CD7-28E0-4ADA-AE3D-379E414184B6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E205-0878-4215-9F45-3F0E5181F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04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5CD7-28E0-4ADA-AE3D-379E414184B6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E205-0878-4215-9F45-3F0E5181F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7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5CD7-28E0-4ADA-AE3D-379E414184B6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E205-0878-4215-9F45-3F0E5181F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2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5CD7-28E0-4ADA-AE3D-379E414184B6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E205-0878-4215-9F45-3F0E5181F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0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5CD7-28E0-4ADA-AE3D-379E414184B6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E205-0878-4215-9F45-3F0E5181F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5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B5CD7-28E0-4ADA-AE3D-379E414184B6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BE205-0878-4215-9F45-3F0E5181F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8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imenchoi.tistory.com/54?category=75055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Cryptography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암호학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DOT-GABI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334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smtClean="0"/>
              <a:t>암호</a:t>
            </a:r>
            <a:r>
              <a:rPr lang="en-US" altLang="ko-KR" dirty="0" smtClean="0"/>
              <a:t>(Crypto) – </a:t>
            </a:r>
            <a:r>
              <a:rPr lang="ko-KR" altLang="en-US" dirty="0" smtClean="0"/>
              <a:t>정수의 나눗셈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6611"/>
          <a:stretch/>
        </p:blipFill>
        <p:spPr>
          <a:xfrm>
            <a:off x="838200" y="1818291"/>
            <a:ext cx="8988972" cy="486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21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smtClean="0"/>
              <a:t>암호</a:t>
            </a:r>
            <a:r>
              <a:rPr lang="en-US" altLang="ko-KR" dirty="0" smtClean="0"/>
              <a:t>(Crypto) – </a:t>
            </a:r>
            <a:r>
              <a:rPr lang="ko-KR" altLang="en-US" dirty="0" smtClean="0"/>
              <a:t>정수의 나눗셈 알고리즘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19927" y="2296196"/>
            <a:ext cx="6152146" cy="6015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Z = { . . . , -1, -2, 0, 1, 2, 3 . . . }</a:t>
            </a:r>
            <a:endParaRPr lang="ko-KR" altLang="en-US" sz="2800" b="1" dirty="0"/>
          </a:p>
        </p:txBody>
      </p:sp>
      <p:sp>
        <p:nvSpPr>
          <p:cNvPr id="5" name="오른쪽 화살표 4"/>
          <p:cNvSpPr/>
          <p:nvPr/>
        </p:nvSpPr>
        <p:spPr>
          <a:xfrm rot="5400000">
            <a:off x="5654564" y="3363313"/>
            <a:ext cx="861850" cy="58858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00307" y="4335203"/>
            <a:ext cx="3370363" cy="6015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a = q x n + r</a:t>
            </a:r>
            <a:endParaRPr lang="ko-KR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79779" y="3354878"/>
            <a:ext cx="46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a</a:t>
            </a:r>
            <a:endParaRPr lang="ko-KR" altLang="en-US" sz="2800" b="1" dirty="0"/>
          </a:p>
        </p:txBody>
      </p:sp>
      <p:sp>
        <p:nvSpPr>
          <p:cNvPr id="8" name="오른쪽 화살표 7"/>
          <p:cNvSpPr/>
          <p:nvPr/>
        </p:nvSpPr>
        <p:spPr>
          <a:xfrm rot="5400000">
            <a:off x="5823658" y="5150997"/>
            <a:ext cx="523661" cy="58858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79779" y="5183898"/>
            <a:ext cx="46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q</a:t>
            </a:r>
            <a:endParaRPr lang="ko-KR" altLang="en-US" sz="2800" b="1" dirty="0"/>
          </a:p>
        </p:txBody>
      </p:sp>
      <p:sp>
        <p:nvSpPr>
          <p:cNvPr id="10" name="직사각형 9"/>
          <p:cNvSpPr/>
          <p:nvPr/>
        </p:nvSpPr>
        <p:spPr>
          <a:xfrm>
            <a:off x="3019927" y="5953793"/>
            <a:ext cx="6152146" cy="6015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Z = { . . . , -1, -2, 0, 1, 2, 3 . . . }</a:t>
            </a:r>
            <a:endParaRPr lang="ko-KR" altLang="en-US" sz="2800" b="1" dirty="0"/>
          </a:p>
        </p:txBody>
      </p:sp>
      <p:sp>
        <p:nvSpPr>
          <p:cNvPr id="11" name="오른쪽 화살표 10"/>
          <p:cNvSpPr/>
          <p:nvPr/>
        </p:nvSpPr>
        <p:spPr>
          <a:xfrm>
            <a:off x="3174123" y="4335203"/>
            <a:ext cx="861850" cy="58858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8310223" y="4335203"/>
            <a:ext cx="861850" cy="58858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06809" y="4297663"/>
            <a:ext cx="1765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n</a:t>
            </a:r>
            <a:endParaRPr lang="en-US" altLang="ko-KR" sz="2800" b="1" dirty="0" smtClean="0"/>
          </a:p>
          <a:p>
            <a:pPr algn="ctr"/>
            <a:r>
              <a:rPr lang="en-US" altLang="ko-KR" sz="2800" b="1" dirty="0" smtClean="0"/>
              <a:t>(Positive)</a:t>
            </a:r>
            <a:endParaRPr lang="ko-KR" alt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979358" y="4223105"/>
            <a:ext cx="3019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r</a:t>
            </a:r>
          </a:p>
          <a:p>
            <a:pPr algn="ctr"/>
            <a:r>
              <a:rPr lang="en-US" altLang="ko-KR" sz="2800" b="1" dirty="0" smtClean="0"/>
              <a:t>(Non-negative)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3324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smtClean="0"/>
              <a:t>암호</a:t>
            </a:r>
            <a:r>
              <a:rPr lang="en-US" altLang="ko-KR" dirty="0" smtClean="0"/>
              <a:t>(Crypto) – </a:t>
            </a:r>
            <a:r>
              <a:rPr lang="ko-KR" altLang="en-US" dirty="0" smtClean="0"/>
              <a:t>가분성</a:t>
            </a:r>
            <a:r>
              <a:rPr lang="en-US" altLang="ko-KR" dirty="0" smtClean="0"/>
              <a:t>(divisibility)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8200" y="2096842"/>
            <a:ext cx="10352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나눗셈 관계식에서 a 가 0이 아니고, r=0 이라고 하면, 다음의 식을 </a:t>
            </a:r>
            <a:r>
              <a:rPr lang="ko-KR" altLang="en-US" sz="2400" b="1" dirty="0" smtClean="0"/>
              <a:t>얻는다</a:t>
            </a:r>
            <a:endParaRPr lang="ko-KR" altLang="en-US" sz="2400" b="1" dirty="0"/>
          </a:p>
        </p:txBody>
      </p:sp>
      <p:sp>
        <p:nvSpPr>
          <p:cNvPr id="15" name="직사각형 14"/>
          <p:cNvSpPr/>
          <p:nvPr/>
        </p:nvSpPr>
        <p:spPr>
          <a:xfrm>
            <a:off x="4423541" y="3026285"/>
            <a:ext cx="3344917" cy="636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a = q x n</a:t>
            </a:r>
            <a:endParaRPr lang="ko-KR" altLang="en-US" sz="3200" b="1" dirty="0"/>
          </a:p>
        </p:txBody>
      </p:sp>
      <p:sp>
        <p:nvSpPr>
          <p:cNvPr id="16" name="직사각형 15"/>
          <p:cNvSpPr/>
          <p:nvPr/>
        </p:nvSpPr>
        <p:spPr>
          <a:xfrm>
            <a:off x="1839310" y="4130254"/>
            <a:ext cx="8513380" cy="138499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dirty="0"/>
              <a:t>• 만약 나머지가 0이라면: n이 a의 </a:t>
            </a:r>
            <a:r>
              <a:rPr lang="ko-KR" altLang="en-US" sz="2800" dirty="0" smtClean="0"/>
              <a:t>약수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n </a:t>
            </a:r>
            <a:r>
              <a:rPr lang="ko-KR" altLang="en-US" sz="2800" dirty="0"/>
              <a:t>| </a:t>
            </a:r>
            <a:r>
              <a:rPr lang="ko-KR" altLang="en-US" sz="2800" dirty="0" smtClean="0"/>
              <a:t>a</a:t>
            </a:r>
            <a:r>
              <a:rPr lang="en-US" altLang="ko-KR" sz="2800" dirty="0" smtClean="0"/>
              <a:t>)</a:t>
            </a:r>
            <a:endParaRPr lang="ko-KR" altLang="en-US" sz="2800" dirty="0"/>
          </a:p>
          <a:p>
            <a:endParaRPr lang="ko-KR" altLang="en-US" sz="2800" dirty="0"/>
          </a:p>
          <a:p>
            <a:r>
              <a:rPr lang="ko-KR" altLang="en-US" sz="2800" dirty="0"/>
              <a:t>• 만약, 나머지가 0이 </a:t>
            </a:r>
            <a:r>
              <a:rPr lang="ko-KR" altLang="en-US" sz="2800" dirty="0" smtClean="0"/>
              <a:t>아니라면 n </a:t>
            </a:r>
            <a:r>
              <a:rPr lang="ko-KR" altLang="en-US" sz="2800" dirty="0"/>
              <a:t>| </a:t>
            </a:r>
            <a:r>
              <a:rPr lang="ko-KR" altLang="en-US" sz="2800" dirty="0" smtClean="0"/>
              <a:t>a</a:t>
            </a:r>
            <a:r>
              <a:rPr lang="en-US" altLang="ko-KR" sz="2800" dirty="0" smtClean="0"/>
              <a:t>(x) </a:t>
            </a:r>
            <a:r>
              <a:rPr lang="ko-KR" altLang="en-US" sz="2800" dirty="0" smtClean="0"/>
              <a:t>약수 아님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56399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smtClean="0"/>
              <a:t>암호</a:t>
            </a:r>
            <a:r>
              <a:rPr lang="en-US" altLang="ko-KR" dirty="0" smtClean="0"/>
              <a:t>(Crypto) – </a:t>
            </a:r>
            <a:r>
              <a:rPr lang="ko-KR" altLang="en-US" dirty="0" smtClean="0"/>
              <a:t>가분성</a:t>
            </a:r>
            <a:r>
              <a:rPr lang="en-US" altLang="ko-KR" dirty="0" smtClean="0"/>
              <a:t>(divisibility) EX 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8200" y="2096842"/>
            <a:ext cx="103526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dirty="0"/>
              <a:t>4</a:t>
            </a:r>
            <a:r>
              <a:rPr lang="ko-KR" altLang="en-US" sz="2400" dirty="0"/>
              <a:t>와 </a:t>
            </a:r>
            <a:r>
              <a:rPr lang="en-US" altLang="ko-KR" sz="2400" dirty="0"/>
              <a:t>32</a:t>
            </a:r>
            <a:r>
              <a:rPr lang="ko-KR" altLang="en-US" sz="2400" dirty="0"/>
              <a:t>의 관계는</a:t>
            </a:r>
            <a:r>
              <a:rPr lang="en-US" altLang="ko-KR" sz="2400" dirty="0"/>
              <a:t>? </a:t>
            </a:r>
            <a:r>
              <a:rPr lang="en-US" altLang="ko-KR" sz="2400" dirty="0" smtClean="0"/>
              <a:t> 32 </a:t>
            </a:r>
            <a:r>
              <a:rPr lang="en-US" altLang="ko-KR" sz="2400" dirty="0"/>
              <a:t>= 8 × </a:t>
            </a:r>
            <a:r>
              <a:rPr lang="en-US" altLang="ko-KR" sz="2400" dirty="0" smtClean="0"/>
              <a:t>4 –&gt; (4 | 32) , (8 | 32)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8</a:t>
            </a:r>
            <a:r>
              <a:rPr lang="ko-KR" altLang="en-US" sz="2400" dirty="0"/>
              <a:t>과 </a:t>
            </a:r>
            <a:r>
              <a:rPr lang="en-US" altLang="ko-KR" sz="2400" dirty="0"/>
              <a:t>42</a:t>
            </a:r>
            <a:r>
              <a:rPr lang="ko-KR" altLang="en-US" sz="2400" dirty="0"/>
              <a:t>의 관계는</a:t>
            </a:r>
            <a:r>
              <a:rPr lang="en-US" altLang="ko-KR" sz="2400" dirty="0"/>
              <a:t>? </a:t>
            </a:r>
            <a:r>
              <a:rPr lang="en-US" altLang="ko-KR" sz="2400" dirty="0" smtClean="0"/>
              <a:t> 42 </a:t>
            </a:r>
            <a:r>
              <a:rPr lang="en-US" altLang="ko-KR" sz="2400" dirty="0"/>
              <a:t>= 5 × 8+2  </a:t>
            </a:r>
            <a:r>
              <a:rPr lang="en-US" altLang="ko-KR" sz="2400" dirty="0" smtClean="0"/>
              <a:t>-&gt; (8 | 42)(x) 8</a:t>
            </a:r>
            <a:r>
              <a:rPr lang="ko-KR" altLang="en-US" sz="2400" dirty="0" smtClean="0"/>
              <a:t>은 </a:t>
            </a:r>
            <a:r>
              <a:rPr lang="en-US" altLang="ko-KR" sz="2400" dirty="0" smtClean="0"/>
              <a:t>42</a:t>
            </a:r>
            <a:r>
              <a:rPr lang="ko-KR" altLang="en-US" sz="2400" dirty="0" smtClean="0"/>
              <a:t>의 약수가 아니다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838199" y="3476748"/>
            <a:ext cx="9609083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특성</a:t>
            </a:r>
            <a:endParaRPr lang="en-US" altLang="ko-KR" sz="2800" b="1" dirty="0" smtClean="0"/>
          </a:p>
          <a:p>
            <a:r>
              <a:rPr lang="en-US" altLang="ko-KR" sz="2800" dirty="0" smtClean="0"/>
              <a:t>-</a:t>
            </a:r>
            <a:r>
              <a:rPr lang="ko-KR" altLang="en-US" sz="2800" dirty="0" smtClean="0"/>
              <a:t>Property </a:t>
            </a:r>
            <a:r>
              <a:rPr lang="ko-KR" altLang="en-US" sz="2800" dirty="0"/>
              <a:t>1: 만약 </a:t>
            </a:r>
            <a:r>
              <a:rPr lang="ko-KR" altLang="en-US" sz="2800" dirty="0" smtClean="0"/>
              <a:t>a | 1</a:t>
            </a:r>
            <a:r>
              <a:rPr lang="ko-KR" altLang="en-US" sz="2800" dirty="0"/>
              <a:t>이라면, a = ±1.</a:t>
            </a:r>
          </a:p>
          <a:p>
            <a:r>
              <a:rPr lang="en-US" altLang="ko-KR" sz="2800" dirty="0" smtClean="0"/>
              <a:t>-</a:t>
            </a:r>
            <a:r>
              <a:rPr lang="ko-KR" altLang="en-US" sz="2800" dirty="0" smtClean="0"/>
              <a:t>Property </a:t>
            </a:r>
            <a:r>
              <a:rPr lang="ko-KR" altLang="en-US" sz="2800" dirty="0"/>
              <a:t>2: 만약 </a:t>
            </a:r>
            <a:r>
              <a:rPr lang="ko-KR" altLang="en-US" sz="2800" dirty="0" smtClean="0"/>
              <a:t>a | b </a:t>
            </a:r>
            <a:r>
              <a:rPr lang="ko-KR" altLang="en-US" sz="2800" dirty="0"/>
              <a:t>이고 </a:t>
            </a:r>
            <a:r>
              <a:rPr lang="ko-KR" altLang="en-US" sz="2800" dirty="0" smtClean="0"/>
              <a:t>b | a </a:t>
            </a:r>
            <a:r>
              <a:rPr lang="ko-KR" altLang="en-US" sz="2800" dirty="0"/>
              <a:t>라면, a = ±b.</a:t>
            </a:r>
          </a:p>
          <a:p>
            <a:r>
              <a:rPr lang="en-US" altLang="ko-KR" sz="2800" dirty="0" smtClean="0"/>
              <a:t>-</a:t>
            </a:r>
            <a:r>
              <a:rPr lang="ko-KR" altLang="en-US" sz="2800" dirty="0" smtClean="0"/>
              <a:t>Property </a:t>
            </a:r>
            <a:r>
              <a:rPr lang="ko-KR" altLang="en-US" sz="2800" dirty="0"/>
              <a:t>3: 만약 </a:t>
            </a:r>
            <a:r>
              <a:rPr lang="ko-KR" altLang="en-US" sz="2800" dirty="0" smtClean="0"/>
              <a:t>a | b </a:t>
            </a:r>
            <a:r>
              <a:rPr lang="ko-KR" altLang="en-US" sz="2800" dirty="0"/>
              <a:t>이고 </a:t>
            </a:r>
            <a:r>
              <a:rPr lang="ko-KR" altLang="en-US" sz="2800" dirty="0" smtClean="0"/>
              <a:t>b | c </a:t>
            </a:r>
            <a:r>
              <a:rPr lang="ko-KR" altLang="en-US" sz="2800" dirty="0"/>
              <a:t>라면, a|c.</a:t>
            </a:r>
          </a:p>
          <a:p>
            <a:r>
              <a:rPr lang="en-US" altLang="ko-KR" sz="2800" dirty="0" smtClean="0"/>
              <a:t>-</a:t>
            </a:r>
            <a:r>
              <a:rPr lang="ko-KR" altLang="en-US" sz="2800" dirty="0" smtClean="0"/>
              <a:t>Property </a:t>
            </a:r>
            <a:r>
              <a:rPr lang="ko-KR" altLang="en-US" sz="2800" dirty="0"/>
              <a:t>4: 만약 </a:t>
            </a:r>
            <a:r>
              <a:rPr lang="ko-KR" altLang="en-US" sz="2800" dirty="0" smtClean="0"/>
              <a:t>a | b </a:t>
            </a:r>
            <a:r>
              <a:rPr lang="ko-KR" altLang="en-US" sz="2800" dirty="0"/>
              <a:t>이고 </a:t>
            </a:r>
            <a:r>
              <a:rPr lang="ko-KR" altLang="en-US" sz="2800" dirty="0" smtClean="0"/>
              <a:t>a | c </a:t>
            </a:r>
            <a:r>
              <a:rPr lang="ko-KR" altLang="en-US" sz="2800" dirty="0"/>
              <a:t>라면, a|(m × b + n × </a:t>
            </a:r>
            <a:r>
              <a:rPr lang="ko-KR" altLang="en-US" sz="2800" dirty="0" smtClean="0"/>
              <a:t>c) 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m</a:t>
            </a:r>
            <a:r>
              <a:rPr lang="ko-KR" altLang="en-US" sz="2800" b="1" dirty="0"/>
              <a:t>, n 은 임의의 </a:t>
            </a:r>
            <a:r>
              <a:rPr lang="ko-KR" altLang="en-US" sz="2800" b="1" dirty="0" smtClean="0"/>
              <a:t>정수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4190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1552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smtClean="0"/>
              <a:t>암호</a:t>
            </a:r>
            <a:r>
              <a:rPr lang="en-US" altLang="ko-KR" dirty="0" smtClean="0"/>
              <a:t>(Crypto) – modular &amp; remainder shift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0" y="3539809"/>
            <a:ext cx="10618076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200" dirty="0" smtClean="0"/>
              <a:t>1.</a:t>
            </a:r>
            <a:r>
              <a:rPr lang="ko-KR" altLang="en-US" sz="3200" dirty="0" smtClean="0"/>
              <a:t> </a:t>
            </a:r>
            <a:r>
              <a:rPr lang="ko-KR" altLang="en-US" sz="3200" dirty="0"/>
              <a:t>10 mod 3 </a:t>
            </a:r>
            <a:r>
              <a:rPr lang="ko-KR" altLang="en-US" sz="3200" dirty="0" smtClean="0"/>
              <a:t>  = </a:t>
            </a:r>
            <a:r>
              <a:rPr lang="ko-KR" altLang="en-US" sz="3200" dirty="0"/>
              <a:t>10 = 3 × 3 + 1</a:t>
            </a:r>
          </a:p>
          <a:p>
            <a:r>
              <a:rPr lang="en-US" altLang="ko-KR" sz="3200" dirty="0" smtClean="0"/>
              <a:t>2.</a:t>
            </a:r>
            <a:r>
              <a:rPr lang="ko-KR" altLang="en-US" sz="3200" dirty="0" smtClean="0"/>
              <a:t> </a:t>
            </a:r>
            <a:r>
              <a:rPr lang="ko-KR" altLang="en-US" sz="3200" dirty="0"/>
              <a:t>-10 mod 3 </a:t>
            </a:r>
            <a:r>
              <a:rPr lang="ko-KR" altLang="en-US" sz="3200" dirty="0" smtClean="0"/>
              <a:t> =-</a:t>
            </a:r>
            <a:r>
              <a:rPr lang="ko-KR" altLang="en-US" sz="3200" dirty="0"/>
              <a:t>10 = -4 × 3 + 2</a:t>
            </a:r>
          </a:p>
          <a:p>
            <a:r>
              <a:rPr lang="en-US" altLang="ko-KR" sz="3200" dirty="0" smtClean="0"/>
              <a:t>3.</a:t>
            </a:r>
            <a:r>
              <a:rPr lang="ko-KR" altLang="en-US" sz="3200" dirty="0" smtClean="0"/>
              <a:t> </a:t>
            </a:r>
            <a:r>
              <a:rPr lang="ko-KR" altLang="en-US" sz="3200" dirty="0"/>
              <a:t>10 mod -3 </a:t>
            </a:r>
            <a:r>
              <a:rPr lang="ko-KR" altLang="en-US" sz="3200" dirty="0" smtClean="0"/>
              <a:t> = </a:t>
            </a:r>
            <a:r>
              <a:rPr lang="ko-KR" altLang="en-US" sz="3200" dirty="0"/>
              <a:t>10 = -3 × (-3) + 1</a:t>
            </a:r>
          </a:p>
          <a:p>
            <a:r>
              <a:rPr lang="en-US" altLang="ko-KR" sz="3200" dirty="0" smtClean="0"/>
              <a:t>4.</a:t>
            </a:r>
            <a:r>
              <a:rPr lang="ko-KR" altLang="en-US" sz="3200" dirty="0" smtClean="0"/>
              <a:t> </a:t>
            </a:r>
            <a:r>
              <a:rPr lang="ko-KR" altLang="en-US" sz="3200" dirty="0"/>
              <a:t>-10 mod -3 </a:t>
            </a:r>
            <a:r>
              <a:rPr lang="ko-KR" altLang="en-US" sz="3200" dirty="0" smtClean="0"/>
              <a:t>=</a:t>
            </a:r>
            <a:r>
              <a:rPr lang="en-US" altLang="ko-KR" sz="3200" dirty="0" smtClean="0"/>
              <a:t>-10 = -3 x 4 +2</a:t>
            </a:r>
            <a:endParaRPr lang="ko-KR" altLang="en-US" sz="3200" dirty="0"/>
          </a:p>
          <a:p>
            <a:r>
              <a:rPr lang="en-US" altLang="ko-KR" sz="3200" dirty="0" smtClean="0"/>
              <a:t>5.</a:t>
            </a:r>
            <a:r>
              <a:rPr lang="ko-KR" altLang="en-US" sz="3200" dirty="0" smtClean="0"/>
              <a:t> </a:t>
            </a:r>
            <a:r>
              <a:rPr lang="ko-KR" altLang="en-US" sz="3200" dirty="0"/>
              <a:t>10 rem 3 </a:t>
            </a:r>
            <a:r>
              <a:rPr lang="ko-KR" altLang="en-US" sz="3200" dirty="0" smtClean="0"/>
              <a:t>   = </a:t>
            </a:r>
            <a:r>
              <a:rPr lang="ko-KR" altLang="en-US" sz="3200" dirty="0"/>
              <a:t>10 = 3 × 3 + 1</a:t>
            </a:r>
          </a:p>
          <a:p>
            <a:r>
              <a:rPr lang="en-US" altLang="ko-KR" sz="3200" dirty="0" smtClean="0"/>
              <a:t>6.</a:t>
            </a:r>
            <a:r>
              <a:rPr lang="ko-KR" altLang="en-US" sz="3200" dirty="0" smtClean="0"/>
              <a:t> </a:t>
            </a:r>
            <a:r>
              <a:rPr lang="ko-KR" altLang="en-US" sz="3200" dirty="0"/>
              <a:t>-10 rem 3 </a:t>
            </a:r>
            <a:r>
              <a:rPr lang="ko-KR" altLang="en-US" sz="3200" dirty="0" smtClean="0"/>
              <a:t>  =-10= </a:t>
            </a:r>
            <a:r>
              <a:rPr lang="ko-KR" altLang="en-US" sz="3200" dirty="0"/>
              <a:t>-3 × 3 + (-1</a:t>
            </a:r>
            <a:r>
              <a:rPr lang="ko-KR" altLang="en-US" sz="3200" dirty="0" smtClean="0"/>
              <a:t>)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피제수가 </a:t>
            </a:r>
            <a:r>
              <a:rPr lang="en-US" altLang="ko-KR" sz="2000" b="1" dirty="0" smtClean="0"/>
              <a:t>-10</a:t>
            </a:r>
            <a:r>
              <a:rPr lang="ko-KR" altLang="en-US" sz="2000" b="1" dirty="0" smtClean="0"/>
              <a:t>이라서 음수</a:t>
            </a:r>
            <a:r>
              <a:rPr lang="en-US" altLang="ko-KR" sz="2000" b="1" dirty="0" smtClean="0"/>
              <a:t>)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838200" y="2138195"/>
            <a:ext cx="10618076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dirty="0"/>
              <a:t>mod 연산에서의 나머지는 항상 nonnegative</a:t>
            </a:r>
          </a:p>
          <a:p>
            <a:r>
              <a:rPr lang="ko-KR" altLang="en-US" sz="2800" dirty="0" smtClean="0"/>
              <a:t>rem </a:t>
            </a:r>
            <a:r>
              <a:rPr lang="ko-KR" altLang="en-US" sz="2800" dirty="0"/>
              <a:t>연산에서의 나머지는 dividend(피제수)의 부호를 따름</a:t>
            </a:r>
          </a:p>
        </p:txBody>
      </p:sp>
    </p:spTree>
    <p:extLst>
      <p:ext uri="{BB962C8B-B14F-4D97-AF65-F5344CB8AC3E}">
        <p14:creationId xmlns:p14="http://schemas.microsoft.com/office/powerpoint/2010/main" val="3581776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1552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smtClean="0"/>
              <a:t>암호</a:t>
            </a:r>
            <a:r>
              <a:rPr lang="en-US" altLang="ko-KR" dirty="0" smtClean="0"/>
              <a:t>(Crypto) – </a:t>
            </a:r>
            <a:r>
              <a:rPr lang="ko-KR" altLang="en-US" dirty="0" smtClean="0"/>
              <a:t>가분성</a:t>
            </a:r>
            <a:r>
              <a:rPr lang="en-US" altLang="ko-KR" dirty="0" smtClean="0"/>
              <a:t>(Continued)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8200" y="2015457"/>
            <a:ext cx="11101552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b="1" dirty="0"/>
              <a:t>Fact </a:t>
            </a:r>
            <a:r>
              <a:rPr lang="en-US" altLang="ko-KR" sz="2800" b="1" dirty="0" smtClean="0"/>
              <a:t>1 </a:t>
            </a:r>
            <a:r>
              <a:rPr lang="en-US" altLang="ko-KR" sz="2800" dirty="0" smtClean="0"/>
              <a:t>: </a:t>
            </a:r>
            <a:r>
              <a:rPr lang="ko-KR" altLang="en-US" sz="2800" dirty="0"/>
              <a:t>정수 </a:t>
            </a:r>
            <a:r>
              <a:rPr lang="en-US" altLang="ko-KR" sz="2800" dirty="0"/>
              <a:t>1</a:t>
            </a:r>
            <a:r>
              <a:rPr lang="ko-KR" altLang="en-US" sz="2800" dirty="0"/>
              <a:t>은 하나의 약수</a:t>
            </a:r>
            <a:r>
              <a:rPr lang="en-US" altLang="ko-KR" sz="2800" dirty="0"/>
              <a:t>, 1</a:t>
            </a:r>
            <a:r>
              <a:rPr lang="ko-KR" altLang="en-US" sz="2800" dirty="0"/>
              <a:t>만을 갖는다</a:t>
            </a:r>
            <a:r>
              <a:rPr lang="en-US" altLang="ko-KR" sz="2800" dirty="0"/>
              <a:t>.</a:t>
            </a:r>
          </a:p>
          <a:p>
            <a:r>
              <a:rPr lang="en-US" altLang="ko-KR" sz="2800" b="1" dirty="0"/>
              <a:t>Fact </a:t>
            </a:r>
            <a:r>
              <a:rPr lang="en-US" altLang="ko-KR" sz="2800" b="1" dirty="0" smtClean="0"/>
              <a:t>2 </a:t>
            </a:r>
            <a:r>
              <a:rPr lang="en-US" altLang="ko-KR" sz="2800" dirty="0" smtClean="0"/>
              <a:t>: </a:t>
            </a:r>
            <a:r>
              <a:rPr lang="ko-KR" altLang="en-US" sz="2800" dirty="0"/>
              <a:t>모든 양의 정수는 최소 </a:t>
            </a:r>
            <a:r>
              <a:rPr lang="en-US" altLang="ko-KR" sz="2800" dirty="0"/>
              <a:t>2</a:t>
            </a:r>
            <a:r>
              <a:rPr lang="ko-KR" altLang="en-US" sz="2800" dirty="0"/>
              <a:t>개의 약수</a:t>
            </a:r>
            <a:r>
              <a:rPr lang="en-US" altLang="ko-KR" sz="2800" dirty="0"/>
              <a:t>(1</a:t>
            </a:r>
            <a:r>
              <a:rPr lang="ko-KR" altLang="en-US" sz="2800" dirty="0"/>
              <a:t>과 자기자신</a:t>
            </a:r>
            <a:r>
              <a:rPr lang="en-US" altLang="ko-KR" sz="2800" dirty="0"/>
              <a:t>)</a:t>
            </a:r>
            <a:r>
              <a:rPr lang="ko-KR" altLang="en-US" sz="2800" dirty="0"/>
              <a:t>를 가진다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38200" y="3294333"/>
            <a:ext cx="11101552" cy="310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GCD : Great Common Divisor – </a:t>
            </a:r>
            <a:r>
              <a:rPr lang="ko-KR" altLang="en-US" sz="2800" b="1" dirty="0" smtClean="0"/>
              <a:t>최대공약수</a:t>
            </a:r>
            <a:endParaRPr lang="en-US" altLang="ko-KR" sz="2800" b="1" dirty="0" smtClean="0"/>
          </a:p>
          <a:p>
            <a:endParaRPr lang="en-US" altLang="ko-KR" sz="2800" dirty="0"/>
          </a:p>
          <a:p>
            <a:pPr marL="514350" indent="-514350">
              <a:buAutoNum type="arabicPeriod"/>
            </a:pPr>
            <a:r>
              <a:rPr lang="ko-KR" altLang="en-US" sz="2800" dirty="0" smtClean="0"/>
              <a:t>암호에서는 </a:t>
            </a:r>
            <a:r>
              <a:rPr lang="ko-KR" altLang="en-US" sz="2800" dirty="0"/>
              <a:t>두 양의 정수 최대공약수를 </a:t>
            </a:r>
            <a:r>
              <a:rPr lang="ko-KR" altLang="en-US" sz="2800" dirty="0" smtClean="0"/>
              <a:t>필요</a:t>
            </a:r>
            <a:r>
              <a:rPr lang="en-US" altLang="ko-KR" sz="2800" dirty="0" smtClean="0"/>
              <a:t> </a:t>
            </a:r>
          </a:p>
          <a:p>
            <a:pPr marL="514350" indent="-514350">
              <a:buAutoNum type="arabicPeriod"/>
            </a:pPr>
            <a:endParaRPr lang="en-US" altLang="ko-KR" sz="2800" dirty="0" smtClean="0"/>
          </a:p>
          <a:p>
            <a:pPr marL="514350" indent="-514350">
              <a:buAutoNum type="arabicPeriod"/>
            </a:pPr>
            <a:r>
              <a:rPr lang="ko-KR" altLang="en-US" sz="2800" dirty="0"/>
              <a:t>두 양의 정수는 하나의 최대공약수를 </a:t>
            </a:r>
            <a:r>
              <a:rPr lang="ko-KR" altLang="en-US" sz="2800" dirty="0" smtClean="0"/>
              <a:t>가짐</a:t>
            </a:r>
            <a:endParaRPr lang="en-US" altLang="ko-KR" sz="2800" dirty="0" smtClean="0"/>
          </a:p>
          <a:p>
            <a:pPr marL="514350" indent="-514350">
              <a:buAutoNum type="arabicPeriod"/>
            </a:pPr>
            <a:r>
              <a:rPr lang="en-US" altLang="ko-KR" sz="2800" dirty="0"/>
              <a:t>Ex) 12</a:t>
            </a:r>
            <a:r>
              <a:rPr lang="ko-KR" altLang="en-US" sz="2800" dirty="0"/>
              <a:t>와 </a:t>
            </a:r>
            <a:r>
              <a:rPr lang="en-US" altLang="ko-KR" sz="2800" dirty="0"/>
              <a:t>140</a:t>
            </a:r>
            <a:r>
              <a:rPr lang="ko-KR" altLang="en-US" sz="2800" dirty="0"/>
              <a:t>의 공약수는 </a:t>
            </a:r>
            <a:r>
              <a:rPr lang="en-US" altLang="ko-KR" sz="2800" dirty="0"/>
              <a:t>1, 2, 4 </a:t>
            </a:r>
            <a:r>
              <a:rPr lang="ko-KR" altLang="en-US" sz="2800" dirty="0"/>
              <a:t>이며 최대공약수는 </a:t>
            </a:r>
            <a:r>
              <a:rPr lang="en-US" altLang="ko-KR" sz="2800" dirty="0" smtClean="0"/>
              <a:t>4</a:t>
            </a:r>
          </a:p>
          <a:p>
            <a:r>
              <a:rPr lang="en-US" altLang="ko-KR" sz="2800" b="1" dirty="0" smtClean="0"/>
              <a:t>-&gt; GCD (12,140) = 4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20112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1552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smtClean="0"/>
              <a:t>암호</a:t>
            </a:r>
            <a:r>
              <a:rPr lang="en-US" altLang="ko-KR" dirty="0" smtClean="0"/>
              <a:t>(Crypto) – </a:t>
            </a:r>
            <a:r>
              <a:rPr lang="ko-KR" altLang="en-US" dirty="0"/>
              <a:t>가분성</a:t>
            </a:r>
            <a:r>
              <a:rPr lang="en-US" altLang="ko-KR" dirty="0"/>
              <a:t>(</a:t>
            </a:r>
            <a:r>
              <a:rPr lang="en-US" altLang="ko-KR" dirty="0" smtClean="0"/>
              <a:t>Continued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8309"/>
            <a:ext cx="8741979" cy="4311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14400" y="1849821"/>
            <a:ext cx="3605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두 정수의 공약수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05003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1552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smtClean="0"/>
              <a:t>암호</a:t>
            </a:r>
            <a:r>
              <a:rPr lang="en-US" altLang="ko-KR" dirty="0" smtClean="0"/>
              <a:t>(Crypto) – </a:t>
            </a:r>
            <a:r>
              <a:rPr lang="ko-KR" altLang="en-US" dirty="0" err="1" smtClean="0"/>
              <a:t>유클리드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849821"/>
            <a:ext cx="11101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최대 공약수</a:t>
            </a:r>
            <a:endParaRPr lang="en-US" altLang="ko-KR" sz="2800" b="1" dirty="0"/>
          </a:p>
          <a:p>
            <a:r>
              <a:rPr lang="ko-KR" altLang="en-US" sz="2400" dirty="0" smtClean="0"/>
              <a:t>두 양의 정수의 최대 공약수는 두 정수를 나누는 가장 큰 정수</a:t>
            </a:r>
            <a:endParaRPr lang="en-US" altLang="ko-KR" sz="2400" dirty="0" smtClean="0"/>
          </a:p>
          <a:p>
            <a:endParaRPr lang="en-US" altLang="ko-KR" sz="2800" dirty="0"/>
          </a:p>
          <a:p>
            <a:r>
              <a:rPr lang="ko-KR" altLang="en-US" sz="2800" b="1" dirty="0" smtClean="0"/>
              <a:t>확장 </a:t>
            </a:r>
            <a:r>
              <a:rPr lang="ko-KR" altLang="en-US" sz="2800" b="1" dirty="0" err="1" smtClean="0"/>
              <a:t>유클리드</a:t>
            </a:r>
            <a:r>
              <a:rPr lang="en-US" altLang="ko-KR" sz="2800" b="1" dirty="0" smtClean="0"/>
              <a:t>(Euclid) </a:t>
            </a:r>
            <a:r>
              <a:rPr lang="ko-KR" altLang="en-US" sz="2800" b="1" dirty="0" err="1" smtClean="0"/>
              <a:t>호제법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알고리즘</a:t>
            </a:r>
            <a:r>
              <a:rPr lang="en-US" altLang="ko-KR" sz="2800" b="1" dirty="0" smtClean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10390" y="3828737"/>
            <a:ext cx="9460831" cy="1040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Fact 1: </a:t>
            </a:r>
            <a:r>
              <a:rPr lang="en-US" altLang="ko-KR" sz="2400" b="1" dirty="0" err="1"/>
              <a:t>gcd</a:t>
            </a:r>
            <a:r>
              <a:rPr lang="en-US" altLang="ko-KR" sz="2400" b="1" dirty="0"/>
              <a:t> (a, 0) = a</a:t>
            </a:r>
          </a:p>
          <a:p>
            <a:r>
              <a:rPr lang="en-US" altLang="ko-KR" sz="2400" b="1" dirty="0"/>
              <a:t>Fact 2: </a:t>
            </a:r>
            <a:r>
              <a:rPr lang="en-US" altLang="ko-KR" sz="2400" b="1" dirty="0" err="1"/>
              <a:t>gcd</a:t>
            </a:r>
            <a:r>
              <a:rPr lang="en-US" altLang="ko-KR" sz="2400" b="1" dirty="0"/>
              <a:t> (a, b) = </a:t>
            </a:r>
            <a:r>
              <a:rPr lang="en-US" altLang="ko-KR" sz="2400" b="1" dirty="0" err="1"/>
              <a:t>gcd</a:t>
            </a:r>
            <a:r>
              <a:rPr lang="en-US" altLang="ko-KR" sz="2400" b="1" dirty="0"/>
              <a:t> (b, r), </a:t>
            </a:r>
            <a:r>
              <a:rPr lang="ko-KR" altLang="en-US" sz="2400" b="1" dirty="0" smtClean="0"/>
              <a:t>여기서 </a:t>
            </a:r>
            <a:r>
              <a:rPr lang="en-US" altLang="ko-KR" sz="2400" b="1" dirty="0"/>
              <a:t>r </a:t>
            </a:r>
            <a:r>
              <a:rPr lang="ko-KR" altLang="en-US" sz="2400" b="1" dirty="0"/>
              <a:t>은 </a:t>
            </a:r>
            <a:r>
              <a:rPr lang="en-US" altLang="ko-KR" sz="2400" b="1" dirty="0"/>
              <a:t>a </a:t>
            </a:r>
            <a:r>
              <a:rPr lang="ko-KR" altLang="en-US" sz="2400" b="1" dirty="0"/>
              <a:t>를 </a:t>
            </a:r>
            <a:r>
              <a:rPr lang="en-US" altLang="ko-KR" sz="2400" b="1" dirty="0"/>
              <a:t>b </a:t>
            </a:r>
            <a:r>
              <a:rPr lang="ko-KR" altLang="en-US" sz="2400" b="1" dirty="0"/>
              <a:t>로 나눈 </a:t>
            </a:r>
            <a:r>
              <a:rPr lang="ko-KR" altLang="en-US" sz="2400" b="1" dirty="0" smtClean="0"/>
              <a:t>나머지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305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1552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smtClean="0"/>
              <a:t>암호</a:t>
            </a:r>
            <a:r>
              <a:rPr lang="en-US" altLang="ko-KR" dirty="0" smtClean="0"/>
              <a:t>(Crypto) – </a:t>
            </a:r>
            <a:r>
              <a:rPr lang="ko-KR" altLang="en-US" dirty="0" err="1" smtClean="0"/>
              <a:t>유클리드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2877"/>
            <a:ext cx="9340516" cy="470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52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1552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smtClean="0"/>
              <a:t>암호</a:t>
            </a:r>
            <a:r>
              <a:rPr lang="en-US" altLang="ko-KR" dirty="0" smtClean="0"/>
              <a:t>(Crypto) – </a:t>
            </a:r>
            <a:r>
              <a:rPr lang="ko-KR" altLang="en-US" dirty="0" err="1" smtClean="0"/>
              <a:t>유클리드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2877"/>
            <a:ext cx="6436895" cy="32408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38200" y="5312631"/>
            <a:ext cx="11101552" cy="1040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/>
              <a:t>Fact </a:t>
            </a:r>
            <a:r>
              <a:rPr lang="en-US" altLang="ko-KR" sz="2400" b="1" dirty="0"/>
              <a:t>2: </a:t>
            </a:r>
            <a:r>
              <a:rPr lang="en-US" altLang="ko-KR" sz="2400" b="1" dirty="0" err="1"/>
              <a:t>gcd</a:t>
            </a:r>
            <a:r>
              <a:rPr lang="en-US" altLang="ko-KR" sz="2400" b="1" dirty="0"/>
              <a:t> (a, b) = </a:t>
            </a:r>
            <a:r>
              <a:rPr lang="en-US" altLang="ko-KR" sz="2400" b="1" dirty="0" smtClean="0"/>
              <a:t>1 </a:t>
            </a:r>
            <a:r>
              <a:rPr lang="ko-KR" altLang="en-US" sz="2400" b="1" dirty="0" err="1" smtClean="0"/>
              <a:t>일때는</a:t>
            </a:r>
            <a:r>
              <a:rPr lang="ko-KR" altLang="en-US" sz="2400" b="1" dirty="0" smtClean="0"/>
              <a:t> </a:t>
            </a:r>
            <a:r>
              <a:rPr lang="en-US" altLang="ko-KR" sz="2400" b="1" dirty="0" err="1" smtClean="0"/>
              <a:t>a,b</a:t>
            </a:r>
            <a:r>
              <a:rPr lang="ko-KR" altLang="en-US" sz="2400" b="1" dirty="0" smtClean="0"/>
              <a:t>는 서로소라고 한다</a:t>
            </a:r>
            <a:r>
              <a:rPr lang="en-US" altLang="ko-KR" sz="2400" b="1" dirty="0" smtClean="0"/>
              <a:t>(relative prime)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74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err="1" smtClean="0"/>
              <a:t>암호학</a:t>
            </a:r>
            <a:r>
              <a:rPr lang="en-US" altLang="ko-KR" dirty="0" smtClean="0"/>
              <a:t>(Cryptography)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암호화는 </a:t>
            </a:r>
            <a:r>
              <a:rPr lang="ko-KR" altLang="en-US" dirty="0" err="1" smtClean="0"/>
              <a:t>암호학의</a:t>
            </a:r>
            <a:r>
              <a:rPr lang="ko-KR" altLang="en-US" dirty="0" smtClean="0"/>
              <a:t> 주된 용어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어떠한 자료를 이해하기 힘들게 바꿔서 자료의 기밀성을 유지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암호학이</a:t>
            </a:r>
            <a:r>
              <a:rPr lang="ko-KR" altLang="en-US" dirty="0" smtClean="0"/>
              <a:t> 필요한 이유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암호화를 위해서는 알고리즘과 비밀 값이 필요함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암호</a:t>
            </a:r>
            <a:r>
              <a:rPr lang="en-US" altLang="ko-KR" dirty="0" smtClean="0"/>
              <a:t>(Cipher) /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(KEY) = </a:t>
            </a:r>
            <a:r>
              <a:rPr lang="ko-KR" altLang="en-US" dirty="0" smtClean="0"/>
              <a:t>암호화에 쓰이는 비밀 값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sz="2000" dirty="0" smtClean="0"/>
              <a:t>키를 모르면 그 누구도 암호화된 메시지에서 아무것도 알아낼 수 없음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기밀성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808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1552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smtClean="0"/>
              <a:t>암호</a:t>
            </a:r>
            <a:r>
              <a:rPr lang="en-US" altLang="ko-KR" dirty="0" smtClean="0"/>
              <a:t>(Crypto) – </a:t>
            </a:r>
            <a:r>
              <a:rPr lang="ko-KR" altLang="en-US" dirty="0" err="1" smtClean="0"/>
              <a:t>유클리드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307"/>
          <a:stretch/>
        </p:blipFill>
        <p:spPr>
          <a:xfrm>
            <a:off x="1066799" y="2501816"/>
            <a:ext cx="8558179" cy="7547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248"/>
          <a:stretch/>
        </p:blipFill>
        <p:spPr>
          <a:xfrm>
            <a:off x="1066799" y="4652323"/>
            <a:ext cx="7146759" cy="100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96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6296" y="2769322"/>
            <a:ext cx="112387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hlinkClick r:id="rId2"/>
              </a:rPr>
              <a:t>https://</a:t>
            </a:r>
            <a:r>
              <a:rPr lang="en-US" altLang="ko-KR" sz="3200" dirty="0" smtClean="0">
                <a:hlinkClick r:id="rId2"/>
              </a:rPr>
              <a:t>dimenchoi.tistory.com/54?category=750556</a:t>
            </a:r>
            <a:r>
              <a:rPr lang="en-US" altLang="ko-KR" sz="3200" dirty="0" smtClean="0"/>
              <a:t> &lt;- </a:t>
            </a:r>
            <a:r>
              <a:rPr lang="ko-KR" altLang="en-US" sz="3200" dirty="0" smtClean="0"/>
              <a:t>참고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78918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1552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smtClean="0"/>
              <a:t>암호</a:t>
            </a:r>
            <a:r>
              <a:rPr lang="en-US" altLang="ko-KR" dirty="0" smtClean="0"/>
              <a:t>(Crypto) – </a:t>
            </a:r>
            <a:r>
              <a:rPr lang="ko-KR" altLang="en-US" dirty="0" smtClean="0"/>
              <a:t>고전 </a:t>
            </a:r>
            <a:r>
              <a:rPr lang="ko-KR" altLang="en-US" dirty="0" err="1" smtClean="0"/>
              <a:t>대칭키</a:t>
            </a:r>
            <a:r>
              <a:rPr lang="ko-KR" altLang="en-US" dirty="0" smtClean="0"/>
              <a:t> 암호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3055"/>
            <a:ext cx="5979695" cy="212452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38200" y="3999944"/>
            <a:ext cx="111015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•</a:t>
            </a:r>
            <a:r>
              <a:rPr lang="ko-KR" altLang="en-US" sz="1600" dirty="0"/>
              <a:t> </a:t>
            </a:r>
            <a:r>
              <a:rPr lang="ko-KR" altLang="en-US" sz="2000" dirty="0" smtClean="0"/>
              <a:t>암호화</a:t>
            </a:r>
            <a:r>
              <a:rPr lang="en-US" altLang="ko-KR" sz="2000" dirty="0" smtClean="0"/>
              <a:t>(Encryption)</a:t>
            </a:r>
            <a:r>
              <a:rPr lang="ko-KR" altLang="en-US" sz="2000" dirty="0" smtClean="0"/>
              <a:t> : </a:t>
            </a:r>
            <a:r>
              <a:rPr lang="en-US" altLang="ko-KR" sz="2000" dirty="0" smtClean="0"/>
              <a:t>Alice 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Bob</a:t>
            </a:r>
            <a:r>
              <a:rPr lang="ko-KR" altLang="en-US" sz="2000" dirty="0" smtClean="0"/>
              <a:t>에게 </a:t>
            </a:r>
            <a:r>
              <a:rPr lang="ko-KR" altLang="en-US" sz="2000" dirty="0" err="1" smtClean="0"/>
              <a:t>평문</a:t>
            </a:r>
            <a:r>
              <a:rPr lang="en-US" altLang="ko-KR" sz="2000" dirty="0" smtClean="0"/>
              <a:t>(Plaintext)</a:t>
            </a:r>
            <a:r>
              <a:rPr lang="ko-KR" altLang="en-US" sz="2000" dirty="0" smtClean="0"/>
              <a:t>을 암호화 한 후 전송 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평문</a:t>
            </a:r>
            <a:r>
              <a:rPr lang="en-US" altLang="ko-KR" sz="2000" dirty="0" smtClean="0"/>
              <a:t>-&gt;</a:t>
            </a:r>
            <a:r>
              <a:rPr lang="ko-KR" altLang="en-US" sz="2000" dirty="0" smtClean="0"/>
              <a:t>암호문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• </a:t>
            </a:r>
            <a:r>
              <a:rPr lang="ko-KR" altLang="en-US" sz="2000" dirty="0" err="1" smtClean="0"/>
              <a:t>복호화</a:t>
            </a:r>
            <a:r>
              <a:rPr lang="en-US" altLang="ko-KR" sz="2000" dirty="0" smtClean="0"/>
              <a:t>(Decryption)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: </a:t>
            </a:r>
            <a:r>
              <a:rPr lang="ko-KR" altLang="en-US" sz="2000" dirty="0" smtClean="0"/>
              <a:t>Bob은 </a:t>
            </a:r>
            <a:r>
              <a:rPr lang="en-US" altLang="ko-KR" sz="2000" dirty="0" smtClean="0"/>
              <a:t>Alice</a:t>
            </a:r>
            <a:r>
              <a:rPr lang="ko-KR" altLang="en-US" sz="2000" dirty="0" smtClean="0"/>
              <a:t>가 암호화 해서 보낸 것을 </a:t>
            </a:r>
            <a:r>
              <a:rPr lang="ko-KR" altLang="en-US" sz="2000" dirty="0" err="1" smtClean="0"/>
              <a:t>복호화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후 확인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암호문</a:t>
            </a:r>
            <a:r>
              <a:rPr lang="en-US" altLang="ko-KR" sz="2000" dirty="0" smtClean="0"/>
              <a:t>-&gt;</a:t>
            </a:r>
            <a:r>
              <a:rPr lang="ko-KR" altLang="en-US" sz="2000" dirty="0" err="1" smtClean="0"/>
              <a:t>평문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• </a:t>
            </a:r>
            <a:r>
              <a:rPr lang="ko-KR" altLang="en-US" sz="2000" dirty="0"/>
              <a:t>암호, </a:t>
            </a:r>
            <a:r>
              <a:rPr lang="ko-KR" altLang="en-US" sz="2000" dirty="0" err="1"/>
              <a:t>복호</a:t>
            </a:r>
            <a:r>
              <a:rPr lang="ko-KR" altLang="en-US" sz="2000" dirty="0"/>
              <a:t> 알고리즘을 암호</a:t>
            </a:r>
            <a:r>
              <a:rPr lang="ko-KR" altLang="en-US" sz="2000" dirty="0" smtClean="0"/>
              <a:t>(</a:t>
            </a:r>
            <a:r>
              <a:rPr lang="en-US" altLang="ko-KR" sz="2000" dirty="0" smtClean="0"/>
              <a:t>C</a:t>
            </a:r>
            <a:r>
              <a:rPr lang="ko-KR" altLang="en-US" sz="2000" dirty="0" smtClean="0"/>
              <a:t>ipher</a:t>
            </a:r>
            <a:r>
              <a:rPr lang="ko-KR" altLang="en-US" sz="2000" dirty="0"/>
              <a:t>)라 부르기로 함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-&gt;</a:t>
            </a:r>
            <a:r>
              <a:rPr lang="ko-KR" altLang="en-US" sz="2000" dirty="0" smtClean="0"/>
              <a:t>암호화 된 것은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암호문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Ciphertext</a:t>
            </a:r>
            <a:r>
              <a:rPr lang="en-US" altLang="ko-KR" sz="2000" dirty="0" smtClean="0"/>
              <a:t>)</a:t>
            </a:r>
            <a:endParaRPr lang="ko-KR" altLang="en-US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• </a:t>
            </a:r>
            <a:r>
              <a:rPr lang="ko-KR" altLang="en-US" sz="2000" dirty="0"/>
              <a:t>키(key)는 암호가 동작하는데 필요한 값(숫자)들의 </a:t>
            </a:r>
            <a:r>
              <a:rPr lang="ko-KR" altLang="en-US" sz="2000" dirty="0" smtClean="0"/>
              <a:t>집합</a:t>
            </a:r>
            <a:endParaRPr lang="en-US" altLang="ko-KR" sz="2000" dirty="0" smtClean="0"/>
          </a:p>
          <a:p>
            <a:r>
              <a:rPr lang="en-US" altLang="ko-KR" sz="2000" dirty="0" smtClean="0"/>
              <a:t>	(</a:t>
            </a:r>
            <a:r>
              <a:rPr lang="ko-KR" altLang="en-US" sz="2000" dirty="0" smtClean="0"/>
              <a:t>암호화와 </a:t>
            </a:r>
            <a:r>
              <a:rPr lang="ko-KR" altLang="en-US" sz="2000" dirty="0" err="1" smtClean="0"/>
              <a:t>복호화는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키값을</a:t>
            </a:r>
            <a:r>
              <a:rPr lang="ko-KR" altLang="en-US" sz="2000" dirty="0" smtClean="0"/>
              <a:t> 통해 이루어짐</a:t>
            </a:r>
            <a:r>
              <a:rPr lang="en-US" altLang="ko-KR" sz="2000" dirty="0" smtClean="0"/>
              <a:t>) -&gt; </a:t>
            </a:r>
            <a:r>
              <a:rPr lang="ko-KR" altLang="en-US" sz="2000" dirty="0" err="1" smtClean="0"/>
              <a:t>대칭키는</a:t>
            </a:r>
            <a:r>
              <a:rPr lang="ko-KR" altLang="en-US" sz="2000" dirty="0" smtClean="0"/>
              <a:t> 암호화</a:t>
            </a:r>
            <a:r>
              <a:rPr lang="en-US" altLang="ko-KR" sz="2000" dirty="0" smtClean="0"/>
              <a:t>/</a:t>
            </a:r>
            <a:r>
              <a:rPr lang="ko-KR" altLang="en-US" sz="2000" dirty="0" err="1" smtClean="0"/>
              <a:t>복호화</a:t>
            </a:r>
            <a:r>
              <a:rPr lang="ko-KR" altLang="en-US" sz="2000" dirty="0" smtClean="0"/>
              <a:t> 키가 동일함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79391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1552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smtClean="0"/>
              <a:t>암호</a:t>
            </a:r>
            <a:r>
              <a:rPr lang="en-US" altLang="ko-KR" dirty="0" smtClean="0"/>
              <a:t>(Crypto) – </a:t>
            </a:r>
            <a:r>
              <a:rPr lang="ko-KR" altLang="en-US" dirty="0" smtClean="0"/>
              <a:t>고전 </a:t>
            </a:r>
            <a:r>
              <a:rPr lang="ko-KR" altLang="en-US" dirty="0" err="1" smtClean="0"/>
              <a:t>대칭키</a:t>
            </a:r>
            <a:r>
              <a:rPr lang="ko-KR" altLang="en-US" dirty="0" smtClean="0"/>
              <a:t> 암호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7189"/>
            <a:ext cx="11101552" cy="18087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38200" y="3874224"/>
            <a:ext cx="8901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• P </a:t>
            </a:r>
            <a:r>
              <a:rPr lang="en-US" altLang="ko-KR" sz="2400" b="1" dirty="0" smtClean="0"/>
              <a:t>(Plaintext) </a:t>
            </a:r>
            <a:r>
              <a:rPr lang="ko-KR" altLang="en-US" sz="2400" b="1" dirty="0" smtClean="0"/>
              <a:t>: </a:t>
            </a:r>
            <a:r>
              <a:rPr lang="ko-KR" altLang="en-US" sz="2400" b="1" dirty="0" err="1" smtClean="0"/>
              <a:t>평문</a:t>
            </a:r>
            <a:r>
              <a:rPr lang="ko-KR" altLang="en-US" sz="2400" b="1" dirty="0" smtClean="0"/>
              <a:t>  </a:t>
            </a:r>
            <a:r>
              <a:rPr lang="en-US" altLang="ko-KR" sz="2400" b="1" dirty="0" smtClean="0"/>
              <a:t>/ </a:t>
            </a:r>
            <a:r>
              <a:rPr lang="ko-KR" altLang="en-US" sz="2400" b="1" dirty="0" smtClean="0"/>
              <a:t>C </a:t>
            </a:r>
            <a:r>
              <a:rPr lang="en-US" altLang="ko-KR" sz="2400" b="1" dirty="0" smtClean="0"/>
              <a:t>(</a:t>
            </a:r>
            <a:r>
              <a:rPr lang="en-US" altLang="ko-KR" sz="2400" b="1" dirty="0" err="1" smtClean="0"/>
              <a:t>Ciphertext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: </a:t>
            </a:r>
            <a:r>
              <a:rPr lang="ko-KR" altLang="en-US" sz="2400" b="1" dirty="0" smtClean="0"/>
              <a:t>암호문 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 K </a:t>
            </a:r>
            <a:r>
              <a:rPr lang="en-US" altLang="ko-KR" sz="2400" b="1" dirty="0" smtClean="0"/>
              <a:t>(Key)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: 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38200" y="4635938"/>
            <a:ext cx="4384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밥이 </a:t>
            </a:r>
            <a:r>
              <a:rPr lang="ko-KR" altLang="en-US" b="1" dirty="0" err="1"/>
              <a:t>평문</a:t>
            </a:r>
            <a:r>
              <a:rPr lang="ko-KR" altLang="en-US" b="1" dirty="0"/>
              <a:t> P1 을 복원하는 경우.(P1 = P)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07105"/>
            <a:ext cx="2520194" cy="7140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922995"/>
            <a:ext cx="4917549" cy="71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14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07000" y="3043808"/>
            <a:ext cx="9096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/>
              <a:t>https://fliphtml5.com/hkuy/nody/basic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5802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err="1" smtClean="0"/>
              <a:t>암호학을</a:t>
            </a:r>
            <a:r>
              <a:rPr lang="en-US" altLang="ko-KR" dirty="0"/>
              <a:t> </a:t>
            </a:r>
            <a:r>
              <a:rPr lang="ko-KR" altLang="en-US" dirty="0" smtClean="0"/>
              <a:t>해야 하는 이유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smtClean="0"/>
              <a:t>컴퓨터와 각종 전산망의 정보를 보호하기 위해서는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물리적인 접근을 통제하는 것으로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비밀번호의 다단계 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 운영 체제의 강화 등의 많은 방법이 있으나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정보의 직접적인 보호가 가장 기본적이고 안전한 수단이여 또 최후의 방법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암호학이</a:t>
            </a:r>
            <a:r>
              <a:rPr lang="ko-KR" altLang="en-US" dirty="0" smtClean="0"/>
              <a:t> 사용되는 대표적인 사례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Ex) ATM / </a:t>
            </a:r>
            <a:r>
              <a:rPr lang="ko-KR" altLang="en-US" dirty="0" smtClean="0"/>
              <a:t>전자서명</a:t>
            </a:r>
            <a:r>
              <a:rPr lang="en-US" altLang="ko-KR" dirty="0" smtClean="0"/>
              <a:t>/ </a:t>
            </a:r>
            <a:r>
              <a:rPr lang="ko-KR" altLang="en-US" dirty="0" smtClean="0"/>
              <a:t>암호화폐 </a:t>
            </a:r>
            <a:r>
              <a:rPr lang="en-US" altLang="ko-KR" dirty="0" smtClean="0"/>
              <a:t>. . . 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26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smtClean="0"/>
              <a:t>보안의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요소 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8200" y="1989221"/>
            <a:ext cx="2514600" cy="100263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기밀성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521242" y="2033337"/>
            <a:ext cx="7776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기밀 정보는 보호되어야 </a:t>
            </a:r>
            <a:r>
              <a:rPr lang="ko-KR" altLang="en-US" b="1" dirty="0" smtClean="0">
                <a:solidFill>
                  <a:srgbClr val="FF0000"/>
                </a:solidFill>
              </a:rPr>
              <a:t>한다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dirty="0"/>
              <a:t>조직은 정보의 기밀성을 위협하는 악의적인 행동들에 대응해야 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r>
              <a:rPr lang="en-US" altLang="ko-KR" b="1" dirty="0" smtClean="0"/>
              <a:t>EX) </a:t>
            </a:r>
            <a:r>
              <a:rPr lang="ko-KR" altLang="en-US" b="1" dirty="0" smtClean="0"/>
              <a:t>군대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군사 기밀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은행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고객의 계좌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산업체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기업의 정보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838200" y="3690310"/>
            <a:ext cx="11129211" cy="1002632"/>
            <a:chOff x="838200" y="3290386"/>
            <a:chExt cx="11129211" cy="100263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838200" y="3290386"/>
              <a:ext cx="2514600" cy="1002632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/>
                <a:t>가용성</a:t>
              </a:r>
              <a:endParaRPr lang="ko-KR" alt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21242" y="3290386"/>
              <a:ext cx="844616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조직이 생산하고 저장하는 정보는 </a:t>
              </a:r>
              <a:r>
                <a:rPr lang="ko-KR" altLang="en-US" dirty="0" smtClean="0"/>
                <a:t>인가된 </a:t>
              </a:r>
              <a:r>
                <a:rPr lang="ko-KR" altLang="en-US" dirty="0"/>
                <a:t>자가 </a:t>
              </a:r>
              <a:r>
                <a:rPr lang="ko-KR" altLang="en-US" dirty="0" smtClean="0"/>
                <a:t>사용할 수 </a:t>
              </a:r>
              <a:r>
                <a:rPr lang="ko-KR" altLang="en-US" dirty="0"/>
                <a:t>있어야 한다</a:t>
              </a:r>
              <a:r>
                <a:rPr lang="en-US" altLang="ko-KR" dirty="0"/>
                <a:t>.</a:t>
              </a:r>
            </a:p>
            <a:p>
              <a:r>
                <a:rPr lang="ko-KR" altLang="en-US" b="1" dirty="0" smtClean="0">
                  <a:solidFill>
                    <a:srgbClr val="FF0000"/>
                  </a:solidFill>
                </a:rPr>
                <a:t>정보가 </a:t>
              </a:r>
              <a:r>
                <a:rPr lang="ko-KR" altLang="en-US" b="1" dirty="0">
                  <a:solidFill>
                    <a:srgbClr val="FF0000"/>
                  </a:solidFill>
                </a:rPr>
                <a:t>유용하지 않으면 쓸모가 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없다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 </a:t>
              </a:r>
              <a:endParaRPr lang="en-US" altLang="ko-KR" dirty="0">
                <a:solidFill>
                  <a:srgbClr val="FF0000"/>
                </a:solidFill>
              </a:endParaRPr>
            </a:p>
            <a:p>
              <a:r>
                <a:rPr lang="ko-KR" altLang="en-US" dirty="0" smtClean="0"/>
                <a:t>정보는 </a:t>
              </a:r>
              <a:r>
                <a:rPr lang="ko-KR" altLang="en-US" dirty="0"/>
                <a:t>지속적으로 변경되어야 하는 데</a:t>
              </a:r>
              <a:r>
                <a:rPr lang="en-US" altLang="ko-KR" dirty="0"/>
                <a:t>, </a:t>
              </a:r>
              <a:r>
                <a:rPr lang="ko-KR" altLang="en-US" dirty="0"/>
                <a:t>이는 인가된 자가 접근할 </a:t>
              </a:r>
              <a:r>
                <a:rPr lang="ko-KR" altLang="en-US" dirty="0" smtClean="0"/>
                <a:t>수 있어야 한다</a:t>
              </a:r>
              <a:endParaRPr lang="ko-KR" altLang="en-US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38200" y="5391400"/>
            <a:ext cx="11225463" cy="1002632"/>
            <a:chOff x="838200" y="4591551"/>
            <a:chExt cx="11225463" cy="100263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838200" y="4591551"/>
              <a:ext cx="2514600" cy="1002632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err="1" smtClean="0"/>
                <a:t>무결성</a:t>
              </a:r>
              <a:endParaRPr lang="ko-KR" alt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21242" y="4631202"/>
              <a:ext cx="85424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정보는 지속적으로 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변경</a:t>
              </a:r>
              <a:r>
                <a:rPr lang="ko-KR" altLang="en-US" b="1" dirty="0" smtClean="0"/>
                <a:t>된다 </a:t>
              </a:r>
              <a:r>
                <a:rPr lang="en-US" altLang="ko-KR" dirty="0" smtClean="0"/>
                <a:t>EX)</a:t>
              </a:r>
              <a:r>
                <a:rPr lang="en-US" altLang="ko-KR" b="1" dirty="0" smtClean="0"/>
                <a:t> </a:t>
              </a:r>
              <a:r>
                <a:rPr lang="ko-KR" altLang="en-US" dirty="0" smtClean="0"/>
                <a:t>은행</a:t>
              </a:r>
              <a:r>
                <a:rPr lang="ko-KR" altLang="en-US" b="1" dirty="0" smtClean="0"/>
                <a:t>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입금</a:t>
              </a:r>
              <a:r>
                <a:rPr lang="en-US" altLang="ko-KR" dirty="0" smtClean="0"/>
                <a:t>/</a:t>
              </a:r>
              <a:r>
                <a:rPr lang="ko-KR" altLang="en-US" dirty="0" smtClean="0"/>
                <a:t>출금</a:t>
              </a:r>
              <a:r>
                <a:rPr lang="en-US" altLang="ko-KR" dirty="0" smtClean="0"/>
                <a:t>)</a:t>
              </a:r>
            </a:p>
            <a:p>
              <a:r>
                <a:rPr lang="ko-KR" altLang="en-US" b="1" dirty="0" err="1" smtClean="0"/>
                <a:t>무결성</a:t>
              </a:r>
              <a:r>
                <a:rPr lang="ko-KR" altLang="en-US" b="1" dirty="0" smtClean="0"/>
                <a:t> </a:t>
              </a:r>
              <a:r>
                <a:rPr lang="ko-KR" altLang="en-US" b="1" dirty="0"/>
                <a:t>왜곡은 항상 악의적인 행동의 결과로 나타나는 것은 아니다</a:t>
              </a:r>
              <a:r>
                <a:rPr lang="en-US" altLang="ko-KR" b="1" dirty="0" smtClean="0"/>
                <a:t>.</a:t>
              </a:r>
            </a:p>
            <a:p>
              <a:r>
                <a:rPr lang="ko-KR" altLang="en-US" b="1" dirty="0" smtClean="0"/>
                <a:t>변경은 </a:t>
              </a:r>
              <a:r>
                <a:rPr lang="ko-KR" altLang="en-US" b="1" dirty="0"/>
                <a:t>인가된 자에 의해서 인가된 메커니즘을 통해서만 </a:t>
              </a:r>
              <a:r>
                <a:rPr lang="ko-KR" altLang="en-US" b="1" dirty="0" smtClean="0"/>
                <a:t>이뤄져야 한다</a:t>
              </a:r>
              <a:r>
                <a:rPr lang="en-US" altLang="ko-KR" b="1" dirty="0" smtClean="0"/>
                <a:t>.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9373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smtClean="0"/>
              <a:t>공격 </a:t>
            </a:r>
            <a:r>
              <a:rPr lang="ko-KR" altLang="en-US" dirty="0" err="1" smtClean="0"/>
              <a:t>매커니즘</a:t>
            </a:r>
            <a:r>
              <a:rPr lang="ko-KR" altLang="en-US" dirty="0" smtClean="0"/>
              <a:t> </a:t>
            </a:r>
            <a:r>
              <a:rPr lang="en-US" altLang="ko-KR" dirty="0" smtClean="0"/>
              <a:t>(ATTACK)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838199" y="2310062"/>
            <a:ext cx="11113169" cy="890337"/>
            <a:chOff x="838199" y="1876926"/>
            <a:chExt cx="11113169" cy="890337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838199" y="1876926"/>
              <a:ext cx="4182979" cy="890337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/>
                <a:t>기밀성을 위협하는 공격</a:t>
              </a:r>
              <a:endParaRPr lang="ko-KR" altLang="en-US" sz="28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101388" y="1941584"/>
              <a:ext cx="6849980" cy="7078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/>
                <a:t>서비스 거부</a:t>
              </a:r>
              <a:r>
                <a:rPr lang="en-US" altLang="ko-KR" sz="2000" b="1" dirty="0" smtClean="0"/>
                <a:t> DOS( Denial Of Service )</a:t>
              </a:r>
            </a:p>
            <a:p>
              <a:r>
                <a:rPr lang="en-US" altLang="ko-KR" sz="2000" b="1" dirty="0" smtClean="0"/>
                <a:t>: </a:t>
              </a:r>
              <a:r>
                <a:rPr lang="ko-KR" altLang="en-US" sz="2000" dirty="0"/>
                <a:t>시스템의 서비스를 느리게 하거나 완전히 차단할 수 있다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38199" y="4192076"/>
            <a:ext cx="11113169" cy="1598223"/>
            <a:chOff x="838199" y="4288329"/>
            <a:chExt cx="11113169" cy="1598223"/>
          </a:xfrm>
        </p:grpSpPr>
        <p:cxnSp>
          <p:nvCxnSpPr>
            <p:cNvPr id="19" name="직선 연결선 18"/>
            <p:cNvCxnSpPr>
              <a:stCxn id="16" idx="1"/>
              <a:endCxn id="13" idx="3"/>
            </p:cNvCxnSpPr>
            <p:nvPr/>
          </p:nvCxnSpPr>
          <p:spPr>
            <a:xfrm flipH="1" flipV="1">
              <a:off x="5021177" y="4733498"/>
              <a:ext cx="160422" cy="79911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3" idx="3"/>
              <a:endCxn id="15" idx="1"/>
            </p:cNvCxnSpPr>
            <p:nvPr/>
          </p:nvCxnSpPr>
          <p:spPr>
            <a:xfrm flipV="1">
              <a:off x="5021177" y="4488384"/>
              <a:ext cx="160422" cy="2451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모서리가 둥근 직사각형 12"/>
            <p:cNvSpPr/>
            <p:nvPr/>
          </p:nvSpPr>
          <p:spPr>
            <a:xfrm>
              <a:off x="838199" y="4288329"/>
              <a:ext cx="4182978" cy="890337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smtClean="0"/>
                <a:t>가용성을 위협하는 공격</a:t>
              </a:r>
              <a:endParaRPr lang="ko-KR" altLang="en-US" sz="2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81599" y="4288329"/>
              <a:ext cx="6769769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 smtClean="0"/>
                <a:t>스누핑</a:t>
              </a:r>
              <a:r>
                <a:rPr lang="en-US" altLang="ko-KR" sz="2000" b="1" dirty="0" smtClean="0"/>
                <a:t>(</a:t>
              </a:r>
              <a:r>
                <a:rPr lang="en-US" altLang="ko-KR" sz="2000" b="1" dirty="0" err="1" smtClean="0"/>
                <a:t>Snoofing</a:t>
              </a:r>
              <a:r>
                <a:rPr lang="en-US" altLang="ko-KR" sz="2000" b="1" dirty="0" smtClean="0"/>
                <a:t>) : </a:t>
              </a:r>
              <a:r>
                <a:rPr lang="ko-KR" altLang="en-US" sz="2000" dirty="0" smtClean="0"/>
                <a:t>데이터에 대한 비인가 접근 </a:t>
              </a:r>
              <a:r>
                <a:rPr lang="en-US" altLang="ko-KR" sz="2000" dirty="0" smtClean="0"/>
                <a:t>/ </a:t>
              </a:r>
              <a:r>
                <a:rPr lang="ko-KR" altLang="en-US" sz="2000" dirty="0" smtClean="0"/>
                <a:t>탈취</a:t>
              </a:r>
              <a:endParaRPr lang="ko-KR" alt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81599" y="5178666"/>
              <a:ext cx="6769768" cy="7078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err="1" smtClean="0"/>
                <a:t>트래픽</a:t>
              </a:r>
              <a:r>
                <a:rPr lang="ko-KR" altLang="en-US" sz="2000" b="1" dirty="0" smtClean="0"/>
                <a:t> 분석</a:t>
              </a:r>
              <a:r>
                <a:rPr lang="en-US" altLang="ko-KR" sz="2000" b="1" dirty="0" smtClean="0"/>
                <a:t> </a:t>
              </a:r>
            </a:p>
            <a:p>
              <a:r>
                <a:rPr lang="en-US" altLang="ko-KR" sz="2000" b="1" dirty="0" smtClean="0"/>
                <a:t>: </a:t>
              </a:r>
              <a:r>
                <a:rPr lang="ko-KR" altLang="en-US" sz="2000" dirty="0" err="1" smtClean="0"/>
                <a:t>도청자는</a:t>
              </a:r>
              <a:r>
                <a:rPr lang="ko-KR" altLang="en-US" sz="2000" dirty="0" smtClean="0"/>
                <a:t> 온라인 </a:t>
              </a:r>
              <a:r>
                <a:rPr lang="ko-KR" altLang="en-US" sz="2000" dirty="0" err="1" smtClean="0"/>
                <a:t>트래픽을</a:t>
              </a:r>
              <a:r>
                <a:rPr lang="ko-KR" altLang="en-US" sz="2000" dirty="0" smtClean="0"/>
                <a:t> 분석해 새로운 정보를 얻음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604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smtClean="0"/>
              <a:t>공격 </a:t>
            </a:r>
            <a:r>
              <a:rPr lang="ko-KR" altLang="en-US" dirty="0" err="1" smtClean="0"/>
              <a:t>매커니즘</a:t>
            </a:r>
            <a:r>
              <a:rPr lang="ko-KR" altLang="en-US" dirty="0" smtClean="0"/>
              <a:t> </a:t>
            </a:r>
            <a:r>
              <a:rPr lang="en-US" altLang="ko-KR" dirty="0" smtClean="0"/>
              <a:t>(ATTACK)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838200" y="1954202"/>
            <a:ext cx="10824411" cy="4460407"/>
            <a:chOff x="838199" y="4288329"/>
            <a:chExt cx="10824411" cy="4460407"/>
          </a:xfrm>
        </p:grpSpPr>
        <p:cxnSp>
          <p:nvCxnSpPr>
            <p:cNvPr id="30" name="직선 연결선 29"/>
            <p:cNvCxnSpPr>
              <a:stCxn id="29" idx="1"/>
              <a:endCxn id="13" idx="3"/>
            </p:cNvCxnSpPr>
            <p:nvPr/>
          </p:nvCxnSpPr>
          <p:spPr>
            <a:xfrm flipV="1">
              <a:off x="3818020" y="5546168"/>
              <a:ext cx="0" cy="254084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16" idx="1"/>
              <a:endCxn id="13" idx="3"/>
            </p:cNvCxnSpPr>
            <p:nvPr/>
          </p:nvCxnSpPr>
          <p:spPr>
            <a:xfrm flipH="1">
              <a:off x="3818020" y="5532609"/>
              <a:ext cx="1363579" cy="135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3" idx="3"/>
              <a:endCxn id="15" idx="1"/>
            </p:cNvCxnSpPr>
            <p:nvPr/>
          </p:nvCxnSpPr>
          <p:spPr>
            <a:xfrm flipV="1">
              <a:off x="3818020" y="4488384"/>
              <a:ext cx="1363580" cy="105778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모서리가 둥근 직사각형 12"/>
            <p:cNvSpPr/>
            <p:nvPr/>
          </p:nvSpPr>
          <p:spPr>
            <a:xfrm>
              <a:off x="838199" y="4822806"/>
              <a:ext cx="2979821" cy="1446723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err="1" smtClean="0"/>
                <a:t>무결성을</a:t>
              </a:r>
              <a:r>
                <a:rPr lang="ko-KR" altLang="en-US" sz="2400" dirty="0" smtClean="0"/>
                <a:t> </a:t>
              </a:r>
              <a:endParaRPr lang="en-US" altLang="ko-KR" sz="2400" dirty="0" smtClean="0"/>
            </a:p>
            <a:p>
              <a:pPr algn="ctr"/>
              <a:r>
                <a:rPr lang="ko-KR" altLang="en-US" sz="2400" dirty="0" smtClean="0"/>
                <a:t>위협하는 공격</a:t>
              </a:r>
              <a:endParaRPr lang="ko-KR" alt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81600" y="4288329"/>
              <a:ext cx="5502442" cy="4001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/>
                <a:t>수정</a:t>
              </a:r>
              <a:r>
                <a:rPr lang="en-US" altLang="ko-KR" sz="2000" b="1" dirty="0" smtClean="0"/>
                <a:t>(Modification): </a:t>
              </a:r>
              <a:r>
                <a:rPr lang="ko-KR" altLang="en-US" sz="2000" dirty="0" smtClean="0"/>
                <a:t>정보 획득 후 정보를 수정</a:t>
              </a:r>
              <a:endParaRPr lang="ko-KR" alt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81599" y="5178666"/>
              <a:ext cx="6023811" cy="7078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/>
                <a:t>가장</a:t>
              </a:r>
              <a:r>
                <a:rPr lang="en-US" altLang="ko-KR" sz="2000" b="1" dirty="0"/>
                <a:t>(Masquerading or </a:t>
              </a:r>
              <a:r>
                <a:rPr lang="en-US" altLang="ko-KR" sz="2000" b="1" dirty="0" smtClean="0"/>
                <a:t>spoofing)</a:t>
              </a:r>
            </a:p>
            <a:p>
              <a:r>
                <a:rPr lang="en-US" altLang="ko-KR" sz="2000" b="1" dirty="0" smtClean="0"/>
                <a:t>: </a:t>
              </a:r>
              <a:r>
                <a:rPr lang="ko-KR" altLang="en-US" sz="2000" dirty="0" smtClean="0"/>
                <a:t>다른 </a:t>
              </a:r>
              <a:r>
                <a:rPr lang="ko-KR" altLang="en-US" sz="2000" dirty="0"/>
                <a:t>사람으로 위장하거나</a:t>
              </a:r>
              <a:r>
                <a:rPr lang="en-US" altLang="ko-KR" sz="2000" dirty="0" smtClean="0"/>
                <a:t>, </a:t>
              </a:r>
              <a:r>
                <a:rPr lang="ko-KR" altLang="en-US" sz="2000" dirty="0" smtClean="0"/>
                <a:t>가장 </a:t>
              </a:r>
              <a:r>
                <a:rPr lang="en-US" altLang="ko-KR" sz="2000" b="1" dirty="0" smtClean="0"/>
                <a:t>EX) IP spoofing</a:t>
              </a:r>
              <a:endParaRPr lang="ko-KR" altLang="en-US" sz="2000" b="1" dirty="0"/>
            </a:p>
          </p:txBody>
        </p:sp>
        <p:cxnSp>
          <p:nvCxnSpPr>
            <p:cNvPr id="12" name="직선 연결선 11"/>
            <p:cNvCxnSpPr>
              <a:stCxn id="14" idx="1"/>
              <a:endCxn id="13" idx="3"/>
            </p:cNvCxnSpPr>
            <p:nvPr/>
          </p:nvCxnSpPr>
          <p:spPr>
            <a:xfrm flipH="1" flipV="1">
              <a:off x="3818020" y="5546168"/>
              <a:ext cx="858253" cy="10773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76273" y="6269529"/>
              <a:ext cx="6986337" cy="7078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/>
                <a:t>재연</a:t>
              </a:r>
              <a:r>
                <a:rPr lang="en-US" altLang="ko-KR" sz="2000" b="1" dirty="0" smtClean="0"/>
                <a:t>(Replaying)</a:t>
              </a:r>
              <a:endParaRPr lang="en-US" altLang="ko-KR" sz="2000" b="1" dirty="0"/>
            </a:p>
            <a:p>
              <a:r>
                <a:rPr lang="en-US" altLang="ko-KR" sz="2000" b="1" dirty="0" smtClean="0"/>
                <a:t>:</a:t>
              </a:r>
              <a:r>
                <a:rPr lang="en-US" altLang="ko-KR" sz="2000" dirty="0" smtClean="0"/>
                <a:t> </a:t>
              </a:r>
              <a:r>
                <a:rPr lang="ko-KR" altLang="en-US" sz="2000" dirty="0" smtClean="0"/>
                <a:t>사용자가 </a:t>
              </a:r>
              <a:r>
                <a:rPr lang="ko-KR" altLang="en-US" sz="2000" dirty="0"/>
                <a:t>보낸 메시지 사본을 획득한 후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나중에 다시 사용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18020" y="7425297"/>
              <a:ext cx="7688179" cy="132343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거부</a:t>
              </a:r>
              <a:r>
                <a:rPr lang="en-US" altLang="ko-KR" sz="2000" b="1" dirty="0"/>
                <a:t>(Repudiation</a:t>
              </a:r>
              <a:r>
                <a:rPr lang="en-US" altLang="ko-KR" sz="2000" b="1" dirty="0" smtClean="0"/>
                <a:t>)</a:t>
              </a:r>
            </a:p>
            <a:p>
              <a:r>
                <a:rPr lang="en-US" altLang="ko-KR" sz="2000" b="1" dirty="0" smtClean="0"/>
                <a:t>: </a:t>
              </a:r>
              <a:r>
                <a:rPr lang="ko-KR" altLang="en-US" sz="2000" dirty="0"/>
                <a:t>송신자가 차후에 자신이 메시지를 보냈다는 것을 부인</a:t>
              </a:r>
            </a:p>
            <a:p>
              <a:r>
                <a:rPr lang="en-US" altLang="ko-KR" sz="2000" dirty="0"/>
                <a:t>- </a:t>
              </a:r>
              <a:r>
                <a:rPr lang="ko-KR" altLang="en-US" sz="2000" dirty="0"/>
                <a:t>수신자가 차후에 메시지를 받았다는 것을 부인</a:t>
              </a:r>
              <a:r>
                <a:rPr lang="en-US" altLang="ko-KR" sz="2000" dirty="0"/>
                <a:t>.</a:t>
              </a:r>
            </a:p>
            <a:p>
              <a:r>
                <a:rPr lang="en-US" altLang="ko-KR" sz="2000" dirty="0"/>
                <a:t>- </a:t>
              </a:r>
              <a:r>
                <a:rPr lang="ko-KR" altLang="en-US" sz="2000" dirty="0"/>
                <a:t>부인봉쇄</a:t>
              </a:r>
              <a:r>
                <a:rPr lang="en-US" altLang="ko-KR" sz="2000" dirty="0"/>
                <a:t>(non repudiation)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224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smtClean="0"/>
              <a:t>암호</a:t>
            </a:r>
            <a:r>
              <a:rPr lang="en-US" altLang="ko-KR" dirty="0" smtClean="0"/>
              <a:t>(Crypto) ~ 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710" y="1867151"/>
            <a:ext cx="9364579" cy="458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5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smtClean="0"/>
              <a:t>암호</a:t>
            </a:r>
            <a:r>
              <a:rPr lang="en-US" altLang="ko-KR" dirty="0" smtClean="0"/>
              <a:t>(Crypto) – </a:t>
            </a:r>
            <a:r>
              <a:rPr lang="ko-KR" altLang="en-US" dirty="0" smtClean="0"/>
              <a:t>정수 집합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9573127" cy="483987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sz="3200" dirty="0" err="1" smtClean="0"/>
              <a:t>암호학은</a:t>
            </a:r>
            <a:r>
              <a:rPr lang="ko-KR" altLang="en-US" sz="3200" dirty="0" smtClean="0"/>
              <a:t> 수학의 </a:t>
            </a:r>
            <a:r>
              <a:rPr lang="ko-KR" altLang="en-US" sz="3200" dirty="0" err="1" smtClean="0"/>
              <a:t>정수론에</a:t>
            </a:r>
            <a:r>
              <a:rPr lang="ko-KR" altLang="en-US" sz="3200" dirty="0" smtClean="0"/>
              <a:t> 기초</a:t>
            </a:r>
            <a:endParaRPr lang="en-US" altLang="ko-KR" sz="32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1" dirty="0" smtClean="0"/>
              <a:t>정수 </a:t>
            </a:r>
            <a:r>
              <a:rPr lang="ko-KR" altLang="en-US" b="1" dirty="0"/>
              <a:t>집합</a:t>
            </a:r>
            <a:r>
              <a:rPr lang="en-US" altLang="ko-KR" dirty="0"/>
              <a:t>, </a:t>
            </a:r>
            <a:r>
              <a:rPr lang="en-US" altLang="ko-KR" dirty="0" smtClean="0"/>
              <a:t>Z</a:t>
            </a:r>
          </a:p>
          <a:p>
            <a:pPr marL="0" indent="0">
              <a:buNone/>
            </a:pPr>
            <a:r>
              <a:rPr lang="ko-KR" altLang="en-US" sz="2400" dirty="0" smtClean="0"/>
              <a:t>음의 </a:t>
            </a:r>
            <a:r>
              <a:rPr lang="ko-KR" altLang="en-US" sz="2400" dirty="0"/>
              <a:t>무한대에서부터 양의 무한대까지</a:t>
            </a:r>
            <a:r>
              <a:rPr lang="en-US" altLang="ko-KR" sz="2400" dirty="0"/>
              <a:t>, (</a:t>
            </a:r>
            <a:r>
              <a:rPr lang="ko-KR" altLang="en-US" sz="2400" dirty="0"/>
              <a:t>분수가 아닌</a:t>
            </a:r>
            <a:r>
              <a:rPr lang="en-US" altLang="ko-KR" sz="2400" dirty="0"/>
              <a:t>) </a:t>
            </a:r>
            <a:r>
              <a:rPr lang="ko-KR" altLang="en-US" sz="2400" dirty="0" smtClean="0"/>
              <a:t>모든 정수집합</a:t>
            </a:r>
            <a:endParaRPr lang="en-US" altLang="ko-KR" sz="2400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2548689" y="3263147"/>
            <a:ext cx="6152146" cy="6015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Z = { . . . , -1, -2, 0, 1, 2, 3 . . . }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8933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ko-KR" altLang="en-US" dirty="0" smtClean="0"/>
              <a:t>암호</a:t>
            </a:r>
            <a:r>
              <a:rPr lang="en-US" altLang="ko-KR" dirty="0" smtClean="0"/>
              <a:t>(Crypto) – </a:t>
            </a:r>
            <a:r>
              <a:rPr lang="ko-KR" altLang="en-US" dirty="0" smtClean="0"/>
              <a:t>이진 연산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8779" y="1971304"/>
            <a:ext cx="7065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이진 연산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입력값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개에 대하여 결과 값</a:t>
            </a:r>
            <a:endParaRPr lang="en-US" altLang="ko-KR" sz="2400" dirty="0" smtClean="0"/>
          </a:p>
          <a:p>
            <a:r>
              <a:rPr lang="ko-KR" altLang="en-US" sz="2400" dirty="0" smtClean="0"/>
              <a:t>주요 이진 연산 </a:t>
            </a:r>
            <a:r>
              <a:rPr lang="en-US" altLang="ko-KR" sz="2400" dirty="0" smtClean="0"/>
              <a:t>: +, x ,-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6281" y="3075709"/>
            <a:ext cx="6626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정수 집합에 대한 </a:t>
            </a:r>
            <a:r>
              <a:rPr lang="en-US" altLang="ko-KR" sz="2400" b="1" dirty="0" smtClean="0"/>
              <a:t>3</a:t>
            </a:r>
            <a:r>
              <a:rPr lang="ko-KR" altLang="en-US" sz="2400" b="1" dirty="0" smtClean="0"/>
              <a:t>가지 이진 연산</a:t>
            </a:r>
            <a:endParaRPr lang="ko-KR" altLang="en-US" sz="2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683" y="1795949"/>
            <a:ext cx="4275117" cy="32202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38200" y="5184314"/>
            <a:ext cx="10515600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Add:      5 + 9 =14  (-5) + 9 = 4    5 + (-9) =  -4     (-5) + (-9) = -14  </a:t>
            </a:r>
          </a:p>
          <a:p>
            <a:r>
              <a:rPr lang="en-US" altLang="ko-KR" sz="2400" dirty="0" smtClean="0"/>
              <a:t>Subtract: 5 – 9 =-4   (-5) – 9 =-14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 5  - (-9) =  14     (-5) - (-9) = +4</a:t>
            </a:r>
          </a:p>
          <a:p>
            <a:r>
              <a:rPr lang="en-US" altLang="ko-KR" sz="2400" dirty="0" smtClean="0"/>
              <a:t>Multiple: 5 x 9 =45   (-5) x 9 =-45  5  x (-9) = -45     (-5) x (-9) = 45</a:t>
            </a:r>
            <a:endParaRPr lang="ko-KR" altLang="en-US" sz="2400" dirty="0"/>
          </a:p>
        </p:txBody>
      </p:sp>
      <p:sp>
        <p:nvSpPr>
          <p:cNvPr id="9" name="굽은 화살표 8"/>
          <p:cNvSpPr/>
          <p:nvPr/>
        </p:nvSpPr>
        <p:spPr>
          <a:xfrm rot="5400000" flipV="1">
            <a:off x="5096859" y="3300515"/>
            <a:ext cx="1436419" cy="2120657"/>
          </a:xfrm>
          <a:prstGeom prst="bentArrow">
            <a:avLst>
              <a:gd name="adj1" fmla="val 9334"/>
              <a:gd name="adj2" fmla="val 37415"/>
              <a:gd name="adj3" fmla="val 25000"/>
              <a:gd name="adj4" fmla="val 4375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4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1252</Words>
  <Application>Microsoft Office PowerPoint</Application>
  <PresentationFormat>와이드스크린</PresentationFormat>
  <Paragraphs>142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Cryptography</vt:lpstr>
      <vt:lpstr>암호학(Cryptography)</vt:lpstr>
      <vt:lpstr>암호학을 해야 하는 이유</vt:lpstr>
      <vt:lpstr>보안의 3요소 </vt:lpstr>
      <vt:lpstr>공격 매커니즘 (ATTACK) </vt:lpstr>
      <vt:lpstr>공격 매커니즘 (ATTACK) </vt:lpstr>
      <vt:lpstr>암호(Crypto) ~ 1</vt:lpstr>
      <vt:lpstr>암호(Crypto) – 정수 집합</vt:lpstr>
      <vt:lpstr>암호(Crypto) – 이진 연산</vt:lpstr>
      <vt:lpstr>암호(Crypto) – 정수의 나눗셈</vt:lpstr>
      <vt:lpstr>암호(Crypto) – 정수의 나눗셈 알고리즘</vt:lpstr>
      <vt:lpstr>암호(Crypto) – 가분성(divisibility)</vt:lpstr>
      <vt:lpstr>암호(Crypto) – 가분성(divisibility) EX 1</vt:lpstr>
      <vt:lpstr>암호(Crypto) – modular &amp; remainder shift</vt:lpstr>
      <vt:lpstr>암호(Crypto) – 가분성(Continued)</vt:lpstr>
      <vt:lpstr>암호(Crypto) – 가분성(Continued)</vt:lpstr>
      <vt:lpstr>암호(Crypto) – 유클리드 알고리즘</vt:lpstr>
      <vt:lpstr>암호(Crypto) – 유클리드 알고리즘</vt:lpstr>
      <vt:lpstr>암호(Crypto) – 유클리드 알고리즘</vt:lpstr>
      <vt:lpstr>암호(Crypto) – 유클리드 알고리즘</vt:lpstr>
      <vt:lpstr>PowerPoint 프레젠테이션</vt:lpstr>
      <vt:lpstr>암호(Crypto) – 고전 대칭키 암호</vt:lpstr>
      <vt:lpstr>암호(Crypto) – 고전 대칭키 암호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user</dc:creator>
  <cp:lastModifiedBy>user</cp:lastModifiedBy>
  <cp:revision>46</cp:revision>
  <dcterms:created xsi:type="dcterms:W3CDTF">2020-05-11T08:05:53Z</dcterms:created>
  <dcterms:modified xsi:type="dcterms:W3CDTF">2020-06-07T07:28:35Z</dcterms:modified>
</cp:coreProperties>
</file>