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9" r:id="rId8"/>
    <p:sldId id="270" r:id="rId9"/>
    <p:sldId id="272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6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A091-8D29-457C-A4D4-5CC32D22A717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0B28-AA8A-43F6-94ED-6A0D0750B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7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A091-8D29-457C-A4D4-5CC32D22A717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0B28-AA8A-43F6-94ED-6A0D0750B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8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A091-8D29-457C-A4D4-5CC32D22A717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0B28-AA8A-43F6-94ED-6A0D0750B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5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A091-8D29-457C-A4D4-5CC32D22A717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0B28-AA8A-43F6-94ED-6A0D0750B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A091-8D29-457C-A4D4-5CC32D22A717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0B28-AA8A-43F6-94ED-6A0D0750B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43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A091-8D29-457C-A4D4-5CC32D22A717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0B28-AA8A-43F6-94ED-6A0D0750B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79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A091-8D29-457C-A4D4-5CC32D22A717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0B28-AA8A-43F6-94ED-6A0D0750B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41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A091-8D29-457C-A4D4-5CC32D22A717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0B28-AA8A-43F6-94ED-6A0D0750B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5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A091-8D29-457C-A4D4-5CC32D22A717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0B28-AA8A-43F6-94ED-6A0D0750B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15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A091-8D29-457C-A4D4-5CC32D22A717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0B28-AA8A-43F6-94ED-6A0D0750B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74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A091-8D29-457C-A4D4-5CC32D22A717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0B28-AA8A-43F6-94ED-6A0D0750B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0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A091-8D29-457C-A4D4-5CC32D22A717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50B28-AA8A-43F6-94ED-6A0D0750B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ZneBKxSbsw&amp;list=PL1jdJcP6uQtted4aeuNVSbHaljyD1Q-s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utorials.org/module/411/396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chive.org/index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dirty="0" smtClean="0"/>
              <a:t>Web hacking </a:t>
            </a:r>
            <a:endParaRPr lang="ko-KR" altLang="en-US" sz="8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DOT-GABI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3725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 smtClean="0"/>
              <a:t>상태코드 목록 </a:t>
            </a:r>
            <a:r>
              <a:rPr lang="en-US" altLang="ko-KR" dirty="0" smtClean="0"/>
              <a:t>(HTTP status code)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459130"/>
            <a:ext cx="10605835" cy="5238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 smtClean="0"/>
              <a:t>&gt; 1xx – </a:t>
            </a:r>
            <a:r>
              <a:rPr lang="ko-KR" altLang="en-US" sz="2000" b="1" dirty="0" smtClean="0"/>
              <a:t>정보성 응답</a:t>
            </a:r>
            <a:endParaRPr lang="en-US" altLang="ko-KR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 smtClean="0"/>
              <a:t>&gt; 2xx – </a:t>
            </a:r>
            <a:r>
              <a:rPr lang="ko-KR" altLang="en-US" sz="2000" b="1" dirty="0" smtClean="0"/>
              <a:t>성공적인 응답</a:t>
            </a:r>
            <a:endParaRPr lang="en-US" altLang="ko-KR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200 OK – </a:t>
            </a:r>
            <a:r>
              <a:rPr lang="ko-KR" altLang="en-US" sz="2000" dirty="0" smtClean="0"/>
              <a:t>요청에 대한 응답이 정상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 smtClean="0"/>
              <a:t>&gt; 3xx – </a:t>
            </a:r>
            <a:r>
              <a:rPr lang="ko-KR" altLang="en-US" sz="2000" b="1" dirty="0" err="1" smtClean="0"/>
              <a:t>리디렉션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다른 곳으로 전달</a:t>
            </a:r>
            <a:r>
              <a:rPr lang="en-US" altLang="ko-KR" sz="2000" b="1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  301 – </a:t>
            </a:r>
            <a:r>
              <a:rPr lang="ko-KR" altLang="en-US" sz="2000" dirty="0" smtClean="0"/>
              <a:t>영구적으로 이동함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  302 Found – </a:t>
            </a:r>
            <a:r>
              <a:rPr lang="ko-KR" altLang="en-US" sz="2000" dirty="0" smtClean="0"/>
              <a:t>요청한 자원은 다른 </a:t>
            </a:r>
            <a:r>
              <a:rPr lang="en-US" altLang="ko-KR" sz="2000" dirty="0" smtClean="0"/>
              <a:t>URL</a:t>
            </a:r>
            <a:r>
              <a:rPr lang="ko-KR" altLang="en-US" sz="2000" dirty="0" smtClean="0"/>
              <a:t>로 임시 존재함 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임시의 </a:t>
            </a:r>
            <a:r>
              <a:rPr lang="en-US" altLang="ko-KR" sz="2000" dirty="0" smtClean="0"/>
              <a:t>URL</a:t>
            </a:r>
            <a:r>
              <a:rPr lang="ko-KR" altLang="en-US" sz="2000" dirty="0" smtClean="0"/>
              <a:t>에서는 반드시 </a:t>
            </a:r>
            <a:r>
              <a:rPr lang="en-US" altLang="ko-KR" sz="2000" dirty="0" smtClean="0"/>
              <a:t>Local field</a:t>
            </a:r>
            <a:r>
              <a:rPr lang="ko-KR" altLang="en-US" sz="2000" dirty="0" smtClean="0"/>
              <a:t>가 존재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   307 Temporary Redirect – </a:t>
            </a:r>
            <a:r>
              <a:rPr lang="ko-KR" altLang="en-US" sz="2000" dirty="0" smtClean="0"/>
              <a:t>요청한 자원은 다른 </a:t>
            </a:r>
            <a:r>
              <a:rPr lang="en-US" altLang="ko-KR" sz="2000" dirty="0" smtClean="0"/>
              <a:t>URL</a:t>
            </a:r>
            <a:r>
              <a:rPr lang="ko-KR" altLang="en-US" sz="2000" dirty="0" smtClean="0"/>
              <a:t>로 임시 존재함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b="1" dirty="0" smtClean="0"/>
              <a:t>&gt; 4XX – </a:t>
            </a:r>
            <a:r>
              <a:rPr lang="ko-KR" altLang="en-US" sz="2000" b="1" dirty="0" smtClean="0"/>
              <a:t>클라이언트 에러</a:t>
            </a:r>
            <a:r>
              <a:rPr lang="en-US" altLang="ko-KR" sz="2000" b="1" dirty="0" smtClean="0"/>
              <a:t> </a:t>
            </a:r>
          </a:p>
          <a:p>
            <a:pPr marL="0" indent="0">
              <a:buNone/>
            </a:pPr>
            <a:r>
              <a:rPr lang="ko-KR" altLang="en-US" sz="2000" dirty="0" smtClean="0"/>
              <a:t>  </a:t>
            </a:r>
            <a:r>
              <a:rPr lang="en-US" altLang="ko-KR" sz="2000" dirty="0" smtClean="0"/>
              <a:t>400 Bad Request – </a:t>
            </a:r>
            <a:r>
              <a:rPr lang="ko-KR" altLang="en-US" sz="2000" dirty="0" smtClean="0"/>
              <a:t>이 요청은 잘못된 문법으로 인해 서버에서 이해하기 어려움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403 Forbidden – </a:t>
            </a:r>
            <a:r>
              <a:rPr lang="ko-KR" altLang="en-US" sz="2000" dirty="0" smtClean="0"/>
              <a:t>서버 요청은 이해했으나 그에 대한 접근 요청은 거부함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404 Not Found – </a:t>
            </a:r>
            <a:r>
              <a:rPr lang="ko-KR" altLang="en-US" sz="2000" dirty="0" smtClean="0"/>
              <a:t>서버는 클라이언트가 요청한 자원</a:t>
            </a:r>
            <a:r>
              <a:rPr lang="en-US" altLang="ko-KR" sz="2000" dirty="0" smtClean="0"/>
              <a:t>(Request-URL)</a:t>
            </a:r>
            <a:r>
              <a:rPr lang="ko-KR" altLang="en-US" sz="2000" dirty="0" smtClean="0"/>
              <a:t>가 없음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b="1" dirty="0" smtClean="0"/>
              <a:t>&gt; 5xx – </a:t>
            </a:r>
            <a:r>
              <a:rPr lang="ko-KR" altLang="en-US" sz="2000" b="1" dirty="0" smtClean="0"/>
              <a:t>서버에러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dirty="0" smtClean="0"/>
              <a:t>500 Internal Server Error - </a:t>
            </a:r>
            <a:r>
              <a:rPr lang="ko-KR" altLang="en-US" sz="2000" dirty="0" smtClean="0"/>
              <a:t>요청을 처리하는 과정에서 잘못된 요청을 보호하기 위해 기대하지 않은 조건 응답을 보여줌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9686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833384" y="3547545"/>
            <a:ext cx="2245895" cy="218774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Proxy(</a:t>
            </a:r>
            <a:r>
              <a:rPr lang="ko-KR" altLang="en-US" dirty="0" err="1" smtClean="0"/>
              <a:t>프록시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459130"/>
            <a:ext cx="10605835" cy="5238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Proxy – </a:t>
            </a:r>
            <a:r>
              <a:rPr lang="ko-KR" altLang="en-US" b="1" dirty="0" err="1" smtClean="0"/>
              <a:t>프록시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원격 </a:t>
            </a:r>
            <a:r>
              <a:rPr lang="ko-KR" altLang="en-US" sz="2000" b="1" dirty="0" err="1" smtClean="0"/>
              <a:t>프록시</a:t>
            </a:r>
            <a:r>
              <a:rPr lang="ko-KR" altLang="en-US" sz="2000" b="1" dirty="0" smtClean="0"/>
              <a:t> 서버를 이용하면 클라이언트의 </a:t>
            </a:r>
            <a:r>
              <a:rPr lang="en-US" altLang="ko-KR" sz="2000" b="1" dirty="0" smtClean="0"/>
              <a:t>IP</a:t>
            </a:r>
            <a:r>
              <a:rPr lang="ko-KR" altLang="en-US" sz="2000" b="1" dirty="0" smtClean="0"/>
              <a:t>주소를 숨길 수 있음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2000" dirty="0" smtClean="0"/>
              <a:t>클라이언트와 서버의 중간에서 데이터를 중계해주는 기술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클라이언트 내부에 설치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로컬 </a:t>
            </a:r>
            <a:r>
              <a:rPr lang="ko-KR" altLang="en-US" sz="2000" dirty="0" err="1" smtClean="0"/>
              <a:t>프록시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(Local proxy)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외부에 있는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리모트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프록시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(Remote proxy)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775333" y="3048485"/>
            <a:ext cx="11065673" cy="3539255"/>
            <a:chOff x="775333" y="3048485"/>
            <a:chExt cx="11065673" cy="353925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974757" y="3275815"/>
              <a:ext cx="3134929" cy="25587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8469" y="3459055"/>
              <a:ext cx="2682213" cy="2121614"/>
            </a:xfrm>
            <a:prstGeom prst="rect">
              <a:avLst/>
            </a:prstGeom>
          </p:spPr>
        </p:pic>
        <p:sp>
          <p:nvSpPr>
            <p:cNvPr id="8" name="오른쪽 화살표 7"/>
            <p:cNvSpPr/>
            <p:nvPr/>
          </p:nvSpPr>
          <p:spPr>
            <a:xfrm>
              <a:off x="4570463" y="3776367"/>
              <a:ext cx="2927684" cy="56385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 flipH="1">
              <a:off x="4522160" y="4942606"/>
              <a:ext cx="2927684" cy="56385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28846" y="4441360"/>
              <a:ext cx="26549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Proxy server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5333" y="6086574"/>
              <a:ext cx="3533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클라이언트</a:t>
              </a:r>
              <a:r>
                <a:rPr lang="en-US" altLang="ko-KR" sz="2400" b="1" dirty="0" smtClean="0"/>
                <a:t>(</a:t>
              </a:r>
              <a:r>
                <a:rPr lang="ko-KR" altLang="en-US" sz="2400" b="1" dirty="0" smtClean="0"/>
                <a:t>웹 </a:t>
              </a:r>
              <a:r>
                <a:rPr lang="ko-KR" altLang="en-US" sz="2400" b="1" dirty="0"/>
                <a:t>브</a:t>
              </a:r>
              <a:r>
                <a:rPr lang="ko-KR" altLang="en-US" sz="2400" b="1" dirty="0" smtClean="0"/>
                <a:t>라우저</a:t>
              </a:r>
              <a:r>
                <a:rPr lang="en-US" altLang="ko-KR" sz="2000" b="1" dirty="0" smtClean="0"/>
                <a:t>)</a:t>
              </a:r>
              <a:endParaRPr lang="ko-KR" altLang="en-US" sz="2000" b="1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7895118" y="3048485"/>
              <a:ext cx="3945888" cy="2751221"/>
              <a:chOff x="7866313" y="3336757"/>
              <a:chExt cx="3945888" cy="2751221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7866313" y="3336757"/>
                <a:ext cx="3945888" cy="27512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32955" y="3545787"/>
                <a:ext cx="2319792" cy="788426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9312" y="4866782"/>
                <a:ext cx="1342020" cy="897165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5"/>
              <a:srcRect l="18519" t="15635" r="17921" b="22178"/>
              <a:stretch/>
            </p:blipFill>
            <p:spPr>
              <a:xfrm>
                <a:off x="9444408" y="4549089"/>
                <a:ext cx="2229852" cy="1363579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9408103" y="6064520"/>
              <a:ext cx="9199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서버</a:t>
              </a:r>
              <a:r>
                <a:rPr lang="ko-KR" altLang="en-US" sz="2000" b="1" dirty="0" smtClean="0"/>
                <a:t> 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2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Proxy(</a:t>
            </a:r>
            <a:r>
              <a:rPr lang="ko-KR" altLang="en-US" dirty="0" err="1" smtClean="0"/>
              <a:t>프록시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459130"/>
            <a:ext cx="10605835" cy="5238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Proxy – </a:t>
            </a:r>
            <a:r>
              <a:rPr lang="ko-KR" altLang="en-US" b="1" dirty="0" err="1" smtClean="0"/>
              <a:t>프록시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원격 </a:t>
            </a:r>
            <a:r>
              <a:rPr lang="ko-KR" altLang="en-US" sz="2000" b="1" dirty="0" err="1" smtClean="0"/>
              <a:t>프록시</a:t>
            </a:r>
            <a:r>
              <a:rPr lang="ko-KR" altLang="en-US" sz="2000" b="1" dirty="0" smtClean="0"/>
              <a:t> 서버를 이용하면 클라이언트의 </a:t>
            </a:r>
            <a:r>
              <a:rPr lang="en-US" altLang="ko-KR" sz="2000" b="1" dirty="0" smtClean="0"/>
              <a:t>IP</a:t>
            </a:r>
            <a:r>
              <a:rPr lang="ko-KR" altLang="en-US" sz="2000" b="1" dirty="0" smtClean="0"/>
              <a:t>주소를 숨길 수 있음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2000" dirty="0" smtClean="0"/>
              <a:t>클라이언트와 서버의 중간에서 데이터를 중계해주는 기술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로컬 </a:t>
            </a:r>
            <a:r>
              <a:rPr lang="ko-KR" altLang="en-US" sz="2000" dirty="0" err="1" smtClean="0"/>
              <a:t>프록시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클라이언트와 서버간의 </a:t>
            </a:r>
            <a:r>
              <a:rPr lang="en-US" altLang="ko-KR" sz="2000" dirty="0" smtClean="0"/>
              <a:t>http </a:t>
            </a:r>
            <a:r>
              <a:rPr lang="ko-KR" altLang="en-US" sz="2000" dirty="0" smtClean="0"/>
              <a:t>통신을 분석 및 변조 하기 위해 사용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53628" y="2857922"/>
            <a:ext cx="3777916" cy="384208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03947" y="2977018"/>
            <a:ext cx="269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Client(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클라이언트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62526" y="3882189"/>
            <a:ext cx="1604211" cy="2815390"/>
            <a:chOff x="962526" y="3504863"/>
            <a:chExt cx="1604211" cy="2815390"/>
          </a:xfrm>
        </p:grpSpPr>
        <p:sp>
          <p:nvSpPr>
            <p:cNvPr id="21" name="직사각형 20"/>
            <p:cNvSpPr/>
            <p:nvPr/>
          </p:nvSpPr>
          <p:spPr>
            <a:xfrm>
              <a:off x="962526" y="3504863"/>
              <a:ext cx="1604211" cy="28153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62526" y="3990372"/>
              <a:ext cx="1604211" cy="4001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8080</a:t>
              </a:r>
              <a:endParaRPr lang="ko-KR" altLang="en-US" sz="2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2526" y="5317946"/>
              <a:ext cx="1604211" cy="4001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8080</a:t>
              </a:r>
              <a:endParaRPr lang="ko-KR" altLang="en-US" sz="20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62526" y="4482853"/>
              <a:ext cx="16042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Browser</a:t>
              </a:r>
            </a:p>
            <a:p>
              <a:pPr algn="ctr"/>
              <a:r>
                <a:rPr lang="en-US" altLang="ko-KR" sz="2000" b="1" dirty="0" smtClean="0"/>
                <a:t>(</a:t>
              </a:r>
              <a:r>
                <a:rPr lang="ko-KR" altLang="en-US" sz="2000" b="1" dirty="0" smtClean="0"/>
                <a:t>브라우저</a:t>
              </a:r>
              <a:r>
                <a:rPr lang="en-US" altLang="ko-KR" sz="2000" b="1" dirty="0" smtClean="0"/>
                <a:t>)</a:t>
              </a:r>
              <a:endParaRPr lang="ko-KR" altLang="en-US" sz="2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351045" y="3876231"/>
            <a:ext cx="1389397" cy="2815390"/>
            <a:chOff x="951679" y="3870134"/>
            <a:chExt cx="1625026" cy="2815390"/>
          </a:xfrm>
        </p:grpSpPr>
        <p:sp>
          <p:nvSpPr>
            <p:cNvPr id="27" name="직사각형 26"/>
            <p:cNvSpPr/>
            <p:nvPr/>
          </p:nvSpPr>
          <p:spPr>
            <a:xfrm>
              <a:off x="972494" y="3870134"/>
              <a:ext cx="1604211" cy="28153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51679" y="4361601"/>
              <a:ext cx="1615058" cy="4001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8080</a:t>
              </a:r>
              <a:endParaRPr lang="ko-KR" alt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1679" y="5689175"/>
              <a:ext cx="1604211" cy="4001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8080</a:t>
              </a:r>
              <a:endParaRPr lang="ko-KR" alt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2494" y="4855930"/>
              <a:ext cx="16042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Proxy</a:t>
              </a:r>
            </a:p>
            <a:p>
              <a:pPr algn="ctr"/>
              <a:r>
                <a:rPr lang="en-US" altLang="ko-KR" sz="2000" b="1" dirty="0" smtClean="0"/>
                <a:t>(</a:t>
              </a:r>
              <a:r>
                <a:rPr lang="ko-KR" altLang="en-US" sz="2000" b="1" dirty="0" err="1" smtClean="0"/>
                <a:t>프록시</a:t>
              </a:r>
              <a:r>
                <a:rPr lang="en-US" altLang="ko-KR" sz="2000" b="1" dirty="0" smtClean="0"/>
                <a:t>)</a:t>
              </a:r>
              <a:endParaRPr lang="ko-KR" altLang="en-US" sz="20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323344" y="2855495"/>
            <a:ext cx="3030456" cy="3842084"/>
            <a:chOff x="7412955" y="2855495"/>
            <a:chExt cx="3030456" cy="3842084"/>
          </a:xfrm>
        </p:grpSpPr>
        <p:sp>
          <p:nvSpPr>
            <p:cNvPr id="31" name="직사각형 30"/>
            <p:cNvSpPr/>
            <p:nvPr/>
          </p:nvSpPr>
          <p:spPr>
            <a:xfrm>
              <a:off x="7666119" y="2855495"/>
              <a:ext cx="2777292" cy="384208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07228" y="2949346"/>
              <a:ext cx="2695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Web server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웹 서버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)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7412955" y="3876231"/>
              <a:ext cx="1604211" cy="2815390"/>
              <a:chOff x="709362" y="3876231"/>
              <a:chExt cx="1604211" cy="281539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971049" y="3876231"/>
                <a:ext cx="1080839" cy="281539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09362" y="4860179"/>
                <a:ext cx="16042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/>
                  <a:t>Web </a:t>
                </a:r>
              </a:p>
              <a:p>
                <a:pPr algn="ctr"/>
                <a:r>
                  <a:rPr lang="en-US" altLang="ko-KR" sz="2000" b="1" dirty="0" smtClean="0"/>
                  <a:t>App</a:t>
                </a:r>
                <a:endParaRPr lang="ko-KR" altLang="en-US" sz="2000" b="1" dirty="0"/>
              </a:p>
            </p:txBody>
          </p:sp>
        </p:grpSp>
      </p:grpSp>
      <p:cxnSp>
        <p:nvCxnSpPr>
          <p:cNvPr id="51" name="직선 화살표 연결선 50"/>
          <p:cNvCxnSpPr>
            <a:endCxn id="29" idx="3"/>
          </p:cNvCxnSpPr>
          <p:nvPr/>
        </p:nvCxnSpPr>
        <p:spPr>
          <a:xfrm flipH="1">
            <a:off x="4722645" y="5895327"/>
            <a:ext cx="38435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9" idx="1"/>
            <a:endCxn id="23" idx="3"/>
          </p:cNvCxnSpPr>
          <p:nvPr/>
        </p:nvCxnSpPr>
        <p:spPr>
          <a:xfrm flipH="1">
            <a:off x="2566737" y="5895327"/>
            <a:ext cx="7843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740442" y="4565318"/>
            <a:ext cx="38856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65"/>
          <p:cNvCxnSpPr>
            <a:stCxn id="21" idx="0"/>
            <a:endCxn id="34" idx="0"/>
          </p:cNvCxnSpPr>
          <p:nvPr/>
        </p:nvCxnSpPr>
        <p:spPr>
          <a:xfrm rot="5400000" flipH="1" flipV="1">
            <a:off x="5442062" y="198801"/>
            <a:ext cx="5958" cy="7360819"/>
          </a:xfrm>
          <a:prstGeom prst="curvedConnector3">
            <a:avLst>
              <a:gd name="adj1" fmla="val 878341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46972" y="3288125"/>
            <a:ext cx="3476372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Proxy</a:t>
            </a:r>
            <a:r>
              <a:rPr lang="ko-KR" altLang="en-US" b="1" dirty="0" smtClean="0">
                <a:solidFill>
                  <a:schemeClr val="bg1"/>
                </a:solidFill>
              </a:rPr>
              <a:t>를 사용하지 않을 때 요청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48965" y="5045657"/>
            <a:ext cx="3817270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Proxy</a:t>
            </a:r>
            <a:r>
              <a:rPr lang="ko-KR" altLang="en-US" b="1" dirty="0" smtClean="0">
                <a:solidFill>
                  <a:schemeClr val="bg1"/>
                </a:solidFill>
              </a:rPr>
              <a:t>를 사용할 때 요청</a:t>
            </a:r>
            <a:r>
              <a:rPr lang="en-US" altLang="ko-KR" b="1" dirty="0" smtClean="0">
                <a:solidFill>
                  <a:schemeClr val="bg1"/>
                </a:solidFill>
              </a:rPr>
              <a:t>/</a:t>
            </a:r>
            <a:r>
              <a:rPr lang="ko-KR" altLang="en-US" b="1" dirty="0" smtClean="0">
                <a:solidFill>
                  <a:schemeClr val="bg1"/>
                </a:solidFill>
              </a:rPr>
              <a:t>응답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2566737" y="6416842"/>
            <a:ext cx="6018294" cy="160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906254" y="6236620"/>
            <a:ext cx="3476372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Proxy</a:t>
            </a:r>
            <a:r>
              <a:rPr lang="ko-KR" altLang="en-US" b="1" dirty="0" smtClean="0">
                <a:solidFill>
                  <a:schemeClr val="bg1"/>
                </a:solidFill>
              </a:rPr>
              <a:t>를 사용하지 않을 때 응답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2566737" y="4565318"/>
            <a:ext cx="7843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2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Proxy(</a:t>
            </a:r>
            <a:r>
              <a:rPr lang="ko-KR" altLang="en-US" dirty="0" err="1" smtClean="0"/>
              <a:t>프록시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459130"/>
            <a:ext cx="10605835" cy="5238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Proxy </a:t>
            </a:r>
            <a:r>
              <a:rPr lang="ko-KR" altLang="en-US" b="1" dirty="0" smtClean="0"/>
              <a:t>툴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paros</a:t>
            </a:r>
            <a:r>
              <a:rPr lang="en-US" altLang="ko-KR" b="1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2000" b="1" dirty="0" smtClean="0"/>
              <a:t>대중화된 </a:t>
            </a:r>
            <a:r>
              <a:rPr lang="en-US" altLang="ko-KR" sz="2000" b="1" dirty="0" smtClean="0"/>
              <a:t>Web Proxy tool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윈도우에서 사용가능</a:t>
            </a:r>
            <a:r>
              <a:rPr lang="en-US" altLang="ko-KR" sz="2000" b="1" dirty="0"/>
              <a:t>)</a:t>
            </a:r>
            <a:endParaRPr lang="en-US" altLang="ko-KR" sz="2000" b="1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자바 기반의 웹 </a:t>
            </a:r>
            <a:r>
              <a:rPr lang="ko-KR" altLang="en-US" sz="2000" dirty="0" err="1" smtClean="0"/>
              <a:t>프록시</a:t>
            </a:r>
            <a:r>
              <a:rPr lang="ko-KR" altLang="en-US" sz="2000" dirty="0" smtClean="0"/>
              <a:t> 툴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2002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월 </a:t>
            </a:r>
            <a:r>
              <a:rPr lang="en-US" altLang="ko-KR" sz="2000" dirty="0" err="1" smtClean="0"/>
              <a:t>paros</a:t>
            </a:r>
            <a:r>
              <a:rPr lang="en-US" altLang="ko-KR" sz="2000" dirty="0" smtClean="0"/>
              <a:t> v1.0 </a:t>
            </a:r>
            <a:r>
              <a:rPr lang="ko-KR" altLang="en-US" sz="2000" dirty="0" smtClean="0"/>
              <a:t>처음으로 공개됨 </a:t>
            </a:r>
            <a:r>
              <a:rPr lang="en-US" altLang="ko-KR" sz="2000" dirty="0" smtClean="0"/>
              <a:t>2013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14</a:t>
            </a:r>
            <a:r>
              <a:rPr lang="ko-KR" altLang="en-US" sz="2000" dirty="0" smtClean="0"/>
              <a:t>일 최종 업데이트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90" y="3147230"/>
            <a:ext cx="4771272" cy="33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Proxy(</a:t>
            </a:r>
            <a:r>
              <a:rPr lang="ko-KR" altLang="en-US" dirty="0" err="1" smtClean="0"/>
              <a:t>프록시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459130"/>
            <a:ext cx="10605835" cy="5238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Proxy </a:t>
            </a:r>
            <a:r>
              <a:rPr lang="ko-KR" altLang="en-US" b="1" dirty="0" smtClean="0"/>
              <a:t>툴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paros</a:t>
            </a:r>
            <a:r>
              <a:rPr lang="en-US" altLang="ko-KR" b="1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2000" b="1" dirty="0" smtClean="0"/>
              <a:t>대중화된 </a:t>
            </a:r>
            <a:r>
              <a:rPr lang="en-US" altLang="ko-KR" sz="2000" b="1" dirty="0" smtClean="0"/>
              <a:t>Web Proxy tool (</a:t>
            </a:r>
            <a:r>
              <a:rPr lang="ko-KR" altLang="en-US" sz="2000" b="1" dirty="0" smtClean="0"/>
              <a:t>윈도우에서 사용가능</a:t>
            </a:r>
            <a:r>
              <a:rPr lang="en-US" altLang="ko-KR" sz="2000" b="1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자바 기반의 웹 </a:t>
            </a:r>
            <a:r>
              <a:rPr lang="ko-KR" altLang="en-US" sz="2000" dirty="0" err="1" smtClean="0"/>
              <a:t>프록시</a:t>
            </a:r>
            <a:r>
              <a:rPr lang="ko-KR" altLang="en-US" sz="2000" dirty="0" smtClean="0"/>
              <a:t> 툴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err="1" smtClean="0"/>
              <a:t>칼리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리눅스에</a:t>
            </a:r>
            <a:r>
              <a:rPr lang="ko-KR" altLang="en-US" sz="2000" dirty="0" smtClean="0"/>
              <a:t> 기본적으로 내장 되어있음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619"/>
          <a:stretch/>
        </p:blipFill>
        <p:spPr>
          <a:xfrm>
            <a:off x="838200" y="3216442"/>
            <a:ext cx="7728284" cy="3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9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Proxy(</a:t>
            </a:r>
            <a:r>
              <a:rPr lang="ko-KR" altLang="en-US" dirty="0" err="1" smtClean="0"/>
              <a:t>프록시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459130"/>
            <a:ext cx="10605835" cy="5238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Proxy </a:t>
            </a:r>
            <a:r>
              <a:rPr lang="ko-KR" altLang="en-US" b="1" dirty="0" smtClean="0"/>
              <a:t>툴 </a:t>
            </a:r>
            <a:r>
              <a:rPr lang="en-US" altLang="ko-KR" b="1" dirty="0" smtClean="0"/>
              <a:t>(Burp suite)</a:t>
            </a:r>
          </a:p>
          <a:p>
            <a:pPr>
              <a:buFontTx/>
              <a:buChar char="-"/>
            </a:pPr>
            <a:r>
              <a:rPr lang="ko-KR" altLang="en-US" sz="2000" b="1" dirty="0" smtClean="0"/>
              <a:t>대중화된 </a:t>
            </a:r>
            <a:r>
              <a:rPr lang="en-US" altLang="ko-KR" sz="2000" b="1" dirty="0" smtClean="0"/>
              <a:t>Web Proxy tool</a:t>
            </a:r>
          </a:p>
          <a:p>
            <a:pPr marL="0" indent="0"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err="1" smtClean="0"/>
              <a:t>칼리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리눅스에</a:t>
            </a:r>
            <a:r>
              <a:rPr lang="ko-KR" altLang="en-US" sz="2000" dirty="0" smtClean="0"/>
              <a:t> 기본적으로 내장 되어있음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0548"/>
          <a:stretch/>
        </p:blipFill>
        <p:spPr>
          <a:xfrm>
            <a:off x="838200" y="2936264"/>
            <a:ext cx="8416139" cy="35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Proxy(</a:t>
            </a:r>
            <a:r>
              <a:rPr lang="ko-KR" altLang="en-US" dirty="0" err="1" smtClean="0"/>
              <a:t>프록시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407343"/>
            <a:ext cx="10605835" cy="5238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Proxy </a:t>
            </a:r>
            <a:r>
              <a:rPr lang="ko-KR" altLang="en-US" b="1" dirty="0" smtClean="0"/>
              <a:t>이용하기</a:t>
            </a:r>
            <a:endParaRPr lang="en-US" altLang="ko-KR" b="1" dirty="0" smtClean="0"/>
          </a:p>
          <a:p>
            <a:pPr>
              <a:buFontTx/>
              <a:buChar char="-"/>
            </a:pPr>
            <a:r>
              <a:rPr lang="ko-KR" altLang="en-US" sz="2000" dirty="0" err="1" smtClean="0"/>
              <a:t>프록시를</a:t>
            </a:r>
            <a:r>
              <a:rPr lang="ko-KR" altLang="en-US" sz="2000" dirty="0" smtClean="0"/>
              <a:t> 이용하려면 브라우저의 설정과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프록시</a:t>
            </a:r>
            <a:r>
              <a:rPr lang="ko-KR" altLang="en-US" sz="2000" dirty="0" smtClean="0"/>
              <a:t> 설치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가지를 같이 해야 함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err="1" smtClean="0"/>
              <a:t>할때</a:t>
            </a:r>
            <a:r>
              <a:rPr lang="ko-KR" altLang="en-US" sz="2000" dirty="0" smtClean="0"/>
              <a:t> 마다 매번 </a:t>
            </a:r>
            <a:r>
              <a:rPr lang="ko-KR" altLang="en-US" sz="2000" dirty="0" err="1" smtClean="0"/>
              <a:t>프록시</a:t>
            </a:r>
            <a:r>
              <a:rPr lang="ko-KR" altLang="en-US" sz="2000" dirty="0" smtClean="0"/>
              <a:t> 설정이 불편함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크롬 브라우저에서 </a:t>
            </a:r>
            <a:r>
              <a:rPr lang="en-US" altLang="ko-KR" sz="2000" dirty="0" smtClean="0"/>
              <a:t>Proxy </a:t>
            </a:r>
            <a:r>
              <a:rPr lang="en-US" altLang="ko-KR" sz="2000" dirty="0" err="1" smtClean="0"/>
              <a:t>switchy</a:t>
            </a:r>
            <a:r>
              <a:rPr lang="en-US" altLang="ko-KR" sz="2000" dirty="0" smtClean="0"/>
              <a:t> omega </a:t>
            </a:r>
            <a:r>
              <a:rPr lang="ko-KR" altLang="en-US" sz="2000" dirty="0" smtClean="0"/>
              <a:t>추가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-&gt;&gt; </a:t>
            </a:r>
            <a:r>
              <a:rPr lang="ko-KR" altLang="en-US" sz="2000" dirty="0" smtClean="0"/>
              <a:t>보다 간단히 로컬 </a:t>
            </a:r>
            <a:r>
              <a:rPr lang="ko-KR" altLang="en-US" sz="2000" dirty="0" err="1" smtClean="0"/>
              <a:t>프록시</a:t>
            </a:r>
            <a:r>
              <a:rPr lang="ko-KR" altLang="en-US" sz="2000" dirty="0" smtClean="0"/>
              <a:t> 설정 가능 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8618" r="3099"/>
          <a:stretch/>
        </p:blipFill>
        <p:spPr>
          <a:xfrm>
            <a:off x="838200" y="3264568"/>
            <a:ext cx="10515599" cy="206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Proxy(</a:t>
            </a:r>
            <a:r>
              <a:rPr lang="ko-KR" altLang="en-US" dirty="0" err="1" smtClean="0"/>
              <a:t>프록시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7965" y="1374776"/>
            <a:ext cx="10605835" cy="5238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Proxy </a:t>
            </a:r>
            <a:r>
              <a:rPr lang="ko-KR" altLang="en-US" b="1" dirty="0" smtClean="0"/>
              <a:t>이용하기</a:t>
            </a:r>
            <a:endParaRPr lang="en-US" altLang="ko-KR" b="1" dirty="0" smtClean="0"/>
          </a:p>
          <a:p>
            <a:pPr>
              <a:buFontTx/>
              <a:buChar char="-"/>
            </a:pPr>
            <a:r>
              <a:rPr lang="ko-KR" altLang="en-US" sz="2000" dirty="0" err="1" smtClean="0"/>
              <a:t>프록시를</a:t>
            </a:r>
            <a:r>
              <a:rPr lang="ko-KR" altLang="en-US" sz="2000" dirty="0" smtClean="0"/>
              <a:t> 이용하려면 브라우저의 설정과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프록시</a:t>
            </a:r>
            <a:r>
              <a:rPr lang="ko-KR" altLang="en-US" sz="2000" dirty="0" smtClean="0"/>
              <a:t> 설치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가지를 같이 해야 함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err="1" smtClean="0"/>
              <a:t>Switchy</a:t>
            </a:r>
            <a:r>
              <a:rPr lang="en-US" altLang="ko-KR" sz="2000" dirty="0" smtClean="0"/>
              <a:t> Omega </a:t>
            </a:r>
            <a:r>
              <a:rPr lang="ko-KR" altLang="en-US" sz="2000" dirty="0" smtClean="0"/>
              <a:t>가 설치되면 오른쪽 상단에 원이 생김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err="1" smtClean="0"/>
              <a:t>프록시</a:t>
            </a:r>
            <a:r>
              <a:rPr lang="ko-KR" altLang="en-US" sz="2000" dirty="0" smtClean="0"/>
              <a:t> 기능을 켜려면 원을 클릭하고 </a:t>
            </a:r>
            <a:r>
              <a:rPr lang="en-US" altLang="ko-KR" sz="2000" dirty="0" smtClean="0"/>
              <a:t>Proxy</a:t>
            </a:r>
            <a:r>
              <a:rPr lang="ko-KR" altLang="en-US" sz="2000" dirty="0" smtClean="0"/>
              <a:t>를 클릭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프록시</a:t>
            </a:r>
            <a:r>
              <a:rPr lang="ko-KR" altLang="en-US" sz="2000" dirty="0" smtClean="0"/>
              <a:t> 기능을 끄려면 원을 클릭하고 </a:t>
            </a:r>
            <a:r>
              <a:rPr lang="en-US" altLang="ko-KR" sz="2000" dirty="0" smtClean="0"/>
              <a:t>Direct</a:t>
            </a:r>
            <a:r>
              <a:rPr lang="ko-KR" altLang="en-US" sz="2000" dirty="0"/>
              <a:t>를</a:t>
            </a:r>
            <a:r>
              <a:rPr lang="ko-KR" altLang="en-US" sz="2000" dirty="0" smtClean="0"/>
              <a:t> 클릭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2104" b="18732"/>
          <a:stretch/>
        </p:blipFill>
        <p:spPr>
          <a:xfrm>
            <a:off x="883311" y="3685222"/>
            <a:ext cx="7311192" cy="292800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8465195" y="3231849"/>
            <a:ext cx="3023951" cy="3381376"/>
            <a:chOff x="8430632" y="3083593"/>
            <a:chExt cx="1895475" cy="219075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0632" y="3083593"/>
              <a:ext cx="1895475" cy="219075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 flipV="1">
              <a:off x="9914041" y="3101489"/>
              <a:ext cx="329742" cy="4057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flipV="1">
              <a:off x="8626645" y="3439477"/>
              <a:ext cx="950492" cy="3143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8626645" y="4098758"/>
              <a:ext cx="1086849" cy="360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046675" y="6120063"/>
            <a:ext cx="1426752" cy="224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9" idx="1"/>
          </p:cNvCxnSpPr>
          <p:nvPr/>
        </p:nvCxnSpPr>
        <p:spPr>
          <a:xfrm flipH="1">
            <a:off x="2473427" y="4922537"/>
            <a:ext cx="5991768" cy="1309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4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Proxy(</a:t>
            </a:r>
            <a:r>
              <a:rPr lang="ko-KR" altLang="en-US" dirty="0" err="1" smtClean="0"/>
              <a:t>프록시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7965" y="1374776"/>
            <a:ext cx="10605835" cy="5238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Proxy </a:t>
            </a:r>
            <a:r>
              <a:rPr lang="ko-KR" altLang="en-US" b="1" dirty="0" smtClean="0"/>
              <a:t>이용하기</a:t>
            </a:r>
            <a:endParaRPr lang="en-US" altLang="ko-KR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-</a:t>
            </a:r>
            <a:r>
              <a:rPr lang="ko-KR" altLang="en-US" sz="2000" dirty="0" smtClean="0"/>
              <a:t>로컬 </a:t>
            </a:r>
            <a:r>
              <a:rPr lang="ko-KR" altLang="en-US" sz="2000" dirty="0" err="1" smtClean="0"/>
              <a:t>프록시를</a:t>
            </a:r>
            <a:r>
              <a:rPr lang="ko-KR" altLang="en-US" sz="2000" dirty="0" smtClean="0"/>
              <a:t> 이용하기 위해 </a:t>
            </a:r>
            <a:r>
              <a:rPr lang="ko-KR" altLang="en-US" sz="2000" dirty="0" err="1" smtClean="0"/>
              <a:t>프록시</a:t>
            </a:r>
            <a:r>
              <a:rPr lang="ko-KR" altLang="en-US" sz="2000" dirty="0" smtClean="0"/>
              <a:t> 툴 설치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가장 기본적이면서 무료인 </a:t>
            </a:r>
            <a:r>
              <a:rPr lang="en-US" altLang="ko-KR" sz="2000" dirty="0" smtClean="0"/>
              <a:t>Burp suit Community </a:t>
            </a:r>
            <a:r>
              <a:rPr lang="ko-KR" altLang="en-US" sz="2000" dirty="0" smtClean="0"/>
              <a:t>다운로드 및 설치  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34" y="2751220"/>
            <a:ext cx="5861792" cy="401570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68778" y="4211053"/>
            <a:ext cx="1820779" cy="24935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8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Proxy(</a:t>
            </a:r>
            <a:r>
              <a:rPr lang="ko-KR" altLang="en-US" dirty="0" err="1" smtClean="0"/>
              <a:t>프록시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7965" y="1374776"/>
            <a:ext cx="10605835" cy="5238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Proxy </a:t>
            </a:r>
            <a:r>
              <a:rPr lang="ko-KR" altLang="en-US" b="1" dirty="0" smtClean="0"/>
              <a:t>이용하기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https://www.youtube.com/watch?v=hZneBKxSbsw&amp;list=PL1jdJcP6uQtted4aeuNVSbHaljyD1Q-s-</a:t>
            </a:r>
            <a:endParaRPr lang="en-US" altLang="ko-KR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b="1" dirty="0" smtClean="0"/>
              <a:t>Burp suit community </a:t>
            </a:r>
            <a:r>
              <a:rPr lang="ko-KR" altLang="en-US" sz="4000" b="1" dirty="0" smtClean="0"/>
              <a:t>사용 법 참고 </a:t>
            </a:r>
            <a:endParaRPr lang="en-US" altLang="ko-KR" sz="4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733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32547" y="2245311"/>
            <a:ext cx="9144000" cy="238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800" dirty="0" smtClean="0"/>
              <a:t>웹의 중요 요소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20483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 smtClean="0"/>
              <a:t>웹 해킹 등장 배경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7965" y="1374776"/>
            <a:ext cx="10605835" cy="5238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00365" y="1527176"/>
            <a:ext cx="10605835" cy="5238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400" dirty="0" smtClean="0"/>
              <a:t>웹 해킹이 발전하게 된 배경</a:t>
            </a:r>
            <a:endParaRPr lang="en-US" altLang="ko-KR" sz="2400" dirty="0" smtClean="0"/>
          </a:p>
          <a:p>
            <a:pPr>
              <a:buFontTx/>
              <a:buChar char="-"/>
            </a:pP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smtClean="0"/>
              <a:t>2000</a:t>
            </a:r>
            <a:r>
              <a:rPr lang="ko-KR" altLang="en-US" sz="2400" dirty="0" smtClean="0"/>
              <a:t>년 초반 까지만 해도 주로 해킹의 대상은 시스템이었음 </a:t>
            </a:r>
            <a:endParaRPr lang="en-US" altLang="ko-KR" sz="2400" dirty="0" smtClean="0"/>
          </a:p>
          <a:p>
            <a:pPr>
              <a:buFontTx/>
              <a:buChar char="-"/>
            </a:pP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하지만 </a:t>
            </a:r>
            <a:r>
              <a:rPr lang="ko-KR" altLang="en-US" sz="2400" dirty="0" err="1" smtClean="0"/>
              <a:t>닷컴</a:t>
            </a:r>
            <a:r>
              <a:rPr lang="ko-KR" altLang="en-US" sz="2400" dirty="0" smtClean="0"/>
              <a:t> 열풍이 불면서 웹에도 관심을 가지기 시작함 </a:t>
            </a:r>
            <a:endParaRPr lang="en-US" altLang="ko-KR" sz="2400" dirty="0" smtClean="0"/>
          </a:p>
          <a:p>
            <a:pPr>
              <a:buFontTx/>
              <a:buChar char="-"/>
            </a:pP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웹 해킹이 발전하게 된 배경에는 시대적인 흐름도 있지만 </a:t>
            </a:r>
            <a:r>
              <a:rPr lang="en-US" altLang="ko-KR" sz="2400" dirty="0" smtClean="0"/>
              <a:t>90</a:t>
            </a:r>
            <a:r>
              <a:rPr lang="ko-KR" altLang="en-US" sz="2400" dirty="0" smtClean="0"/>
              <a:t>년대 중반 부터 방화벽과  </a:t>
            </a:r>
            <a:r>
              <a:rPr lang="en-US" altLang="ko-KR" sz="2400" dirty="0" smtClean="0"/>
              <a:t>IDS</a:t>
            </a:r>
            <a:r>
              <a:rPr lang="ko-KR" altLang="en-US" sz="2400" dirty="0" smtClean="0"/>
              <a:t>같은 네트워크 보안 장비가 개발 된 것도 한 몫을 했음 </a:t>
            </a:r>
            <a:endParaRPr lang="en-US" altLang="ko-KR" sz="2400" dirty="0" smtClean="0"/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 smtClean="0"/>
              <a:t>네트워크 포트에 대한 직접적인 공격이 어려워지자 공격자들은 시스템에 접근하기 위한 접점으로 외부에 </a:t>
            </a:r>
            <a:r>
              <a:rPr lang="ko-KR" altLang="en-US" sz="2400" dirty="0" err="1" smtClean="0"/>
              <a:t>오픈되어</a:t>
            </a:r>
            <a:r>
              <a:rPr lang="ko-KR" altLang="en-US" sz="2400" dirty="0" smtClean="0"/>
              <a:t> 있는 웹을 주 공격 대상으로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</a:t>
            </a:r>
            <a:r>
              <a:rPr lang="ko-KR" altLang="en-US" sz="2400" dirty="0" smtClean="0"/>
              <a:t>삼기 시작함 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ym typeface="Wingdings" panose="05000000000000000000" pitchFamily="2" charset="2"/>
              </a:rPr>
              <a:t>웹 해킹 </a:t>
            </a:r>
            <a:endParaRPr lang="en-US" altLang="ko-KR" sz="2400" dirty="0" smtClean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925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OWASP Top 10 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7965" y="1374776"/>
            <a:ext cx="10605835" cy="5238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00365" y="1527176"/>
            <a:ext cx="10605835" cy="5238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dirty="0" smtClean="0"/>
              <a:t>OWASP (Open Web Application Security Project)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웹 애플리케이션에서 발생할 수 있는 위험들에 대해서 연구하는 오픈 소스 프로젝트 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2001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Mark </a:t>
            </a:r>
            <a:r>
              <a:rPr lang="en-US" altLang="ko-KR" sz="2000" dirty="0" err="1" smtClean="0"/>
              <a:t>Curphey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Dennis Groves </a:t>
            </a:r>
            <a:r>
              <a:rPr lang="ko-KR" altLang="en-US" sz="2000" dirty="0" smtClean="0"/>
              <a:t>등에 의해 처음으로 등장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2004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OWASP Top 10</a:t>
            </a:r>
            <a:r>
              <a:rPr lang="ko-KR" altLang="en-US" sz="2000" dirty="0" smtClean="0"/>
              <a:t>이라는 웹 애플리케이션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대 주요 취약점 발표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65" y="3193420"/>
            <a:ext cx="7850603" cy="357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OWASP Top 10 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7965" y="1374776"/>
            <a:ext cx="10605835" cy="5238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00365" y="1527176"/>
            <a:ext cx="10605835" cy="5238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400" dirty="0" err="1" smtClean="0"/>
              <a:t>인젝션</a:t>
            </a:r>
            <a:r>
              <a:rPr lang="ko-KR" altLang="en-US" sz="2400" dirty="0" smtClean="0"/>
              <a:t> 취약점 </a:t>
            </a:r>
            <a:r>
              <a:rPr lang="en-US" altLang="ko-KR" sz="2400" dirty="0" smtClean="0"/>
              <a:t>(injection)</a:t>
            </a:r>
          </a:p>
          <a:p>
            <a:pPr marL="0" indent="0">
              <a:buNone/>
            </a:pPr>
            <a:r>
              <a:rPr lang="ko-KR" altLang="en-US" sz="2400" dirty="0" smtClean="0"/>
              <a:t>웹 어플리케이션은 사용자로 </a:t>
            </a:r>
            <a:r>
              <a:rPr lang="ko-KR" altLang="en-US" sz="2400" dirty="0" err="1" smtClean="0"/>
              <a:t>부터</a:t>
            </a:r>
            <a:r>
              <a:rPr lang="ko-KR" altLang="en-US" sz="2400" dirty="0" smtClean="0"/>
              <a:t> 다양한 형태로 입력 받고 있음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정상적이지 않은 방법으로 웹 어플리케이션이 입력 값을 전달하여 공격자가 원하는 결과를 얻는 취약점 </a:t>
            </a:r>
            <a:endParaRPr lang="en-US" altLang="ko-KR" sz="2400" dirty="0" smtClean="0"/>
          </a:p>
          <a:p>
            <a:pPr>
              <a:buFontTx/>
              <a:buChar char="-"/>
            </a:pP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가장 대표적으로 </a:t>
            </a:r>
            <a:r>
              <a:rPr lang="en-US" altLang="ko-KR" sz="2400" dirty="0" smtClean="0"/>
              <a:t>SQL </a:t>
            </a:r>
            <a:r>
              <a:rPr lang="ko-KR" altLang="en-US" sz="2400" dirty="0" err="1" smtClean="0"/>
              <a:t>쿼리문을</a:t>
            </a:r>
            <a:r>
              <a:rPr lang="ko-KR" altLang="en-US" sz="2400" dirty="0" smtClean="0"/>
              <a:t> 조작하는 </a:t>
            </a:r>
            <a:r>
              <a:rPr lang="en-US" altLang="ko-KR" sz="2400" dirty="0" smtClean="0"/>
              <a:t>SQL</a:t>
            </a:r>
            <a:r>
              <a:rPr lang="ko-KR" altLang="en-US" sz="2400" dirty="0" err="1" smtClean="0"/>
              <a:t>인젝션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ko-KR" altLang="en-US" sz="2400" dirty="0" smtClean="0"/>
              <a:t>운영체제 명령어를 호출하는 </a:t>
            </a:r>
            <a:r>
              <a:rPr lang="en-US" altLang="ko-KR" sz="2400" dirty="0" smtClean="0"/>
              <a:t>OS command </a:t>
            </a:r>
            <a:r>
              <a:rPr lang="ko-KR" altLang="en-US" sz="2400" dirty="0" err="1" smtClean="0"/>
              <a:t>인젝션이</a:t>
            </a:r>
            <a:r>
              <a:rPr lang="ko-KR" altLang="en-US" sz="2400" dirty="0" smtClean="0"/>
              <a:t> 있음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5148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OWASP Top 10 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7965" y="1374776"/>
            <a:ext cx="10605835" cy="5238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00365" y="1527176"/>
            <a:ext cx="10605835" cy="5238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400" dirty="0" err="1" smtClean="0"/>
              <a:t>인젝션</a:t>
            </a:r>
            <a:r>
              <a:rPr lang="ko-KR" altLang="en-US" sz="2400" dirty="0" smtClean="0"/>
              <a:t> 취약점 </a:t>
            </a:r>
            <a:r>
              <a:rPr lang="en-US" altLang="ko-KR" sz="2400" dirty="0" smtClean="0"/>
              <a:t>(injection)</a:t>
            </a:r>
          </a:p>
          <a:p>
            <a:pPr marL="0" indent="0">
              <a:buNone/>
            </a:pPr>
            <a:r>
              <a:rPr lang="ko-KR" altLang="en-US" sz="2400" dirty="0" smtClean="0"/>
              <a:t>웹 어플리케이션은 사용자로 </a:t>
            </a:r>
            <a:r>
              <a:rPr lang="ko-KR" altLang="en-US" sz="2400" dirty="0" err="1" smtClean="0"/>
              <a:t>부터</a:t>
            </a:r>
            <a:r>
              <a:rPr lang="ko-KR" altLang="en-US" sz="2400" dirty="0" smtClean="0"/>
              <a:t> 다양한 형태로 입력 받고 있음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정상적이지 않은 방법으로 웹 어플리케이션이 입력 값을 전달하여 공격자가 원하는 결과를 얻는 취약점 </a:t>
            </a:r>
            <a:endParaRPr lang="en-US" altLang="ko-KR" sz="2400" dirty="0" smtClean="0"/>
          </a:p>
          <a:p>
            <a:pPr>
              <a:buFontTx/>
              <a:buChar char="-"/>
            </a:pP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가장 대표적으로 </a:t>
            </a:r>
            <a:r>
              <a:rPr lang="en-US" altLang="ko-KR" sz="2400" dirty="0" smtClean="0"/>
              <a:t>SQL </a:t>
            </a:r>
            <a:r>
              <a:rPr lang="ko-KR" altLang="en-US" sz="2400" dirty="0" err="1" smtClean="0"/>
              <a:t>쿼리문을</a:t>
            </a:r>
            <a:r>
              <a:rPr lang="ko-KR" altLang="en-US" sz="2400" dirty="0" smtClean="0"/>
              <a:t> 조작하는 </a:t>
            </a:r>
            <a:r>
              <a:rPr lang="en-US" altLang="ko-KR" sz="2400" dirty="0" smtClean="0"/>
              <a:t>SQL</a:t>
            </a:r>
            <a:r>
              <a:rPr lang="ko-KR" altLang="en-US" sz="2400" dirty="0" err="1" smtClean="0"/>
              <a:t>인젝션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ko-KR" altLang="en-US" sz="2400" dirty="0" smtClean="0"/>
              <a:t>운영체제 명령어를 호출하는 </a:t>
            </a:r>
            <a:r>
              <a:rPr lang="en-US" altLang="ko-KR" sz="2400" dirty="0" smtClean="0"/>
              <a:t>OS command </a:t>
            </a:r>
            <a:r>
              <a:rPr lang="ko-KR" altLang="en-US" sz="2400" dirty="0" err="1" smtClean="0"/>
              <a:t>인젝션이</a:t>
            </a:r>
            <a:r>
              <a:rPr lang="ko-KR" altLang="en-US" sz="2400" dirty="0" smtClean="0"/>
              <a:t> 있음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-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ym typeface="Wingdings" panose="05000000000000000000" pitchFamily="2" charset="2"/>
              </a:rPr>
              <a:t>로그인 우회 </a:t>
            </a:r>
            <a:r>
              <a:rPr lang="en-US" altLang="ko-KR" sz="2400" dirty="0" smtClean="0">
                <a:sym typeface="Wingdings" panose="05000000000000000000" pitchFamily="2" charset="2"/>
              </a:rPr>
              <a:t>/ </a:t>
            </a:r>
            <a:r>
              <a:rPr lang="ko-KR" altLang="en-US" sz="2400" dirty="0" smtClean="0">
                <a:sym typeface="Wingdings" panose="05000000000000000000" pitchFamily="2" charset="2"/>
              </a:rPr>
              <a:t>데이터 베이스 정보 열람 등등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9000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SQL injection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7965" y="1374776"/>
            <a:ext cx="10605835" cy="5238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00365" y="1527176"/>
            <a:ext cx="10605835" cy="5238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opentutorials.org/module/411/3962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SQL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인젝션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/ CSRF </a:t>
            </a:r>
            <a:r>
              <a:rPr lang="ko-KR" altLang="en-US" sz="2400" dirty="0" smtClean="0"/>
              <a:t>참고 </a:t>
            </a:r>
            <a:endParaRPr lang="en-US" altLang="ko-KR" sz="24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618584"/>
            <a:ext cx="10605835" cy="5238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1762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7515" y="1106905"/>
            <a:ext cx="11197390" cy="46682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</a:rPr>
              <a:t>교육 끝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!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나머지는 알아서 공부하시길 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ko-KR" altLang="en-US" sz="4000" b="1" dirty="0" smtClean="0">
                <a:solidFill>
                  <a:schemeClr val="bg1"/>
                </a:solidFill>
              </a:rPr>
              <a:t>웹 해킹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.KR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문제 풀어보기 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풀이는 봐도 되나 반드시 이해하면서 풀어보기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 smtClean="0"/>
              <a:t>누가 웹을 처음 만들었을까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35618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-Tim Berners Lee, CERN Researcher</a:t>
            </a:r>
          </a:p>
          <a:p>
            <a:pPr marL="0" indent="0">
              <a:buNone/>
            </a:pPr>
            <a:r>
              <a:rPr lang="en-US" altLang="ko-KR" sz="2400" dirty="0" smtClean="0"/>
              <a:t>-1989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13</a:t>
            </a:r>
            <a:r>
              <a:rPr lang="ko-KR" altLang="en-US" sz="2400" dirty="0" smtClean="0"/>
              <a:t>일 출생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-</a:t>
            </a:r>
            <a:r>
              <a:rPr lang="en-US" altLang="ko-KR" sz="2400" dirty="0" smtClean="0"/>
              <a:t>1991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8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WWW</a:t>
            </a:r>
            <a:r>
              <a:rPr lang="ko-KR" altLang="en-US" sz="2400" dirty="0" smtClean="0"/>
              <a:t>가 일반인들에게 최초로 공개됨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-RFC 1945 -&gt; http (Hyper text transfer protocol)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-RFC(request for comments)</a:t>
            </a:r>
            <a:r>
              <a:rPr lang="en-US" altLang="ko-KR" sz="2400" dirty="0"/>
              <a:t>	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비평을 기다리라는 문서라는 의미로 컴퓨터 네트워크 공학에서 인터넷 기술에 적용 가능한 새로운 연구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혁신 기법 등을 아우르는 메모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533" y="1820779"/>
            <a:ext cx="3016267" cy="215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3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 smtClean="0"/>
              <a:t>웹의 탄생과 발전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1747" r="11475" b="9040"/>
          <a:stretch/>
        </p:blipFill>
        <p:spPr>
          <a:xfrm>
            <a:off x="862263" y="1706480"/>
            <a:ext cx="4010526" cy="4197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24426" y="4980665"/>
            <a:ext cx="38481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초기 </a:t>
            </a:r>
            <a:r>
              <a:rPr lang="ko-KR" altLang="en-US" sz="2400" dirty="0" err="1" smtClean="0"/>
              <a:t>네이버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(1997) </a:t>
            </a:r>
          </a:p>
          <a:p>
            <a:r>
              <a:rPr lang="ko-KR" altLang="en-US" sz="2400" dirty="0" smtClean="0"/>
              <a:t>단순</a:t>
            </a:r>
            <a:r>
              <a:rPr lang="en-US" altLang="ko-KR" sz="2400" dirty="0" smtClean="0"/>
              <a:t>HTML + </a:t>
            </a:r>
            <a:r>
              <a:rPr lang="en-US" altLang="ko-KR" sz="2400" dirty="0" err="1" smtClean="0"/>
              <a:t>Javascript</a:t>
            </a:r>
            <a:endParaRPr lang="en-US" altLang="ko-KR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26" y="1706480"/>
            <a:ext cx="5819274" cy="3346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오른쪽 화살표 9"/>
          <p:cNvSpPr/>
          <p:nvPr/>
        </p:nvSpPr>
        <p:spPr>
          <a:xfrm>
            <a:off x="4919688" y="2824538"/>
            <a:ext cx="526608" cy="8692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0" y="4426667"/>
            <a:ext cx="484471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현재 </a:t>
            </a:r>
            <a:r>
              <a:rPr lang="ko-KR" altLang="en-US" sz="2400" dirty="0" err="1" smtClean="0"/>
              <a:t>네이버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(2020)</a:t>
            </a:r>
          </a:p>
          <a:p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반응형</a:t>
            </a:r>
            <a:r>
              <a:rPr lang="ko-KR" altLang="en-US" sz="2000" dirty="0" smtClean="0"/>
              <a:t> 웹사이트 </a:t>
            </a:r>
            <a:endParaRPr lang="en-US" altLang="ko-KR" sz="2000" dirty="0" smtClean="0"/>
          </a:p>
          <a:p>
            <a:r>
              <a:rPr lang="en-US" altLang="ko-KR" sz="2000" dirty="0" smtClean="0"/>
              <a:t>-Flash 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Embed </a:t>
            </a:r>
            <a:r>
              <a:rPr lang="ko-KR" altLang="en-US" sz="2000" dirty="0" smtClean="0"/>
              <a:t>기술 적용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발전된 </a:t>
            </a:r>
            <a:r>
              <a:rPr lang="ko-KR" altLang="en-US" sz="2000" dirty="0" err="1" smtClean="0"/>
              <a:t>백엔드</a:t>
            </a:r>
            <a:r>
              <a:rPr lang="ko-KR" altLang="en-US" sz="2000" dirty="0" smtClean="0"/>
              <a:t> 기술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27193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200" y="1544888"/>
            <a:ext cx="10808368" cy="4351338"/>
          </a:xfrm>
        </p:spPr>
        <p:txBody>
          <a:bodyPr/>
          <a:lstStyle/>
          <a:p>
            <a:r>
              <a:rPr lang="ko-KR" altLang="en-US" sz="2400" dirty="0" smtClean="0"/>
              <a:t>웹 페이지 저장소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아카이브</a:t>
            </a:r>
            <a:r>
              <a:rPr lang="ko-KR" altLang="en-US" sz="2400" dirty="0" smtClean="0"/>
              <a:t> 사이트</a:t>
            </a:r>
            <a:r>
              <a:rPr lang="en-US" altLang="ko-KR" sz="2400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2400" dirty="0" smtClean="0">
                <a:hlinkClick r:id="rId2"/>
              </a:rPr>
              <a:t>Https://archive.org/index.php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과거 부터 현재까지의 수정한 사이트의 기록을 보여줌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54" y="3170848"/>
            <a:ext cx="7628771" cy="33967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 smtClean="0"/>
              <a:t>웹의 탄생과 발전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32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200" y="1483193"/>
            <a:ext cx="10808368" cy="4351338"/>
          </a:xfrm>
        </p:spPr>
        <p:txBody>
          <a:bodyPr/>
          <a:lstStyle/>
          <a:p>
            <a:r>
              <a:rPr lang="en-US" altLang="ko-KR" sz="2400" dirty="0" smtClean="0"/>
              <a:t>HTTP protocol (Request / Response)</a:t>
            </a:r>
          </a:p>
          <a:p>
            <a:r>
              <a:rPr lang="en-US" altLang="ko-KR" sz="2400" dirty="0" smtClean="0"/>
              <a:t>Hyper Text Transfer Protocol </a:t>
            </a:r>
          </a:p>
          <a:p>
            <a:pPr marL="0" indent="0">
              <a:buNone/>
            </a:pP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클라이언트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웹 브라우저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웹 애플리케이션 서버간의 통신을 위한 프로토콜 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HTTP protocol (Request / Response)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75333" y="3048485"/>
            <a:ext cx="11065673" cy="3539255"/>
            <a:chOff x="775333" y="3048485"/>
            <a:chExt cx="11065673" cy="353925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974757" y="3275815"/>
              <a:ext cx="3134929" cy="25587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8469" y="3459055"/>
              <a:ext cx="2682213" cy="2121614"/>
            </a:xfrm>
            <a:prstGeom prst="rect">
              <a:avLst/>
            </a:prstGeom>
          </p:spPr>
        </p:pic>
        <p:sp>
          <p:nvSpPr>
            <p:cNvPr id="6" name="오른쪽 화살표 5"/>
            <p:cNvSpPr/>
            <p:nvPr/>
          </p:nvSpPr>
          <p:spPr>
            <a:xfrm>
              <a:off x="4567989" y="3611965"/>
              <a:ext cx="2927684" cy="56385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 flipH="1">
              <a:off x="4380094" y="5235849"/>
              <a:ext cx="2927684" cy="56385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6168" y="3229357"/>
              <a:ext cx="2518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http request (</a:t>
              </a:r>
              <a:r>
                <a:rPr lang="ko-KR" altLang="en-US" sz="2000" b="1" dirty="0" smtClean="0"/>
                <a:t>요청</a:t>
              </a:r>
              <a:r>
                <a:rPr lang="en-US" altLang="ko-KR" sz="2000" b="1" dirty="0" smtClean="0"/>
                <a:t>)</a:t>
              </a:r>
              <a:endParaRPr lang="ko-KR" altLang="en-US" sz="20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99333" y="4930561"/>
              <a:ext cx="26549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http response (</a:t>
              </a:r>
              <a:r>
                <a:rPr lang="ko-KR" altLang="en-US" sz="2000" b="1" dirty="0" smtClean="0"/>
                <a:t>응답</a:t>
              </a:r>
              <a:r>
                <a:rPr lang="en-US" altLang="ko-KR" sz="2000" b="1" dirty="0" smtClean="0"/>
                <a:t>)</a:t>
              </a:r>
              <a:endParaRPr lang="ko-KR" altLang="en-US" sz="2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5333" y="6086574"/>
              <a:ext cx="3533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클라이언트</a:t>
              </a:r>
              <a:r>
                <a:rPr lang="en-US" altLang="ko-KR" sz="2400" b="1" dirty="0" smtClean="0"/>
                <a:t>(</a:t>
              </a:r>
              <a:r>
                <a:rPr lang="ko-KR" altLang="en-US" sz="2400" b="1" dirty="0" smtClean="0"/>
                <a:t>웹 </a:t>
              </a:r>
              <a:r>
                <a:rPr lang="ko-KR" altLang="en-US" sz="2400" b="1" dirty="0"/>
                <a:t>브</a:t>
              </a:r>
              <a:r>
                <a:rPr lang="ko-KR" altLang="en-US" sz="2400" b="1" dirty="0" smtClean="0"/>
                <a:t>라우저</a:t>
              </a:r>
              <a:r>
                <a:rPr lang="en-US" altLang="ko-KR" sz="2000" b="1" dirty="0" smtClean="0"/>
                <a:t>)</a:t>
              </a:r>
              <a:endParaRPr lang="ko-KR" altLang="en-US" sz="2000" b="1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7895118" y="3048485"/>
              <a:ext cx="3945888" cy="2751221"/>
              <a:chOff x="7866313" y="3336757"/>
              <a:chExt cx="3945888" cy="2751221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7866313" y="3336757"/>
                <a:ext cx="3945888" cy="27512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32955" y="3545787"/>
                <a:ext cx="2319792" cy="788426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9312" y="4866782"/>
                <a:ext cx="1342020" cy="897165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5"/>
              <a:srcRect l="18519" t="15635" r="17921" b="22178"/>
              <a:stretch/>
            </p:blipFill>
            <p:spPr>
              <a:xfrm>
                <a:off x="9444408" y="4549089"/>
                <a:ext cx="2229852" cy="1363579"/>
              </a:xfrm>
              <a:prstGeom prst="rect">
                <a:avLst/>
              </a:prstGeom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9408103" y="6064520"/>
              <a:ext cx="9199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서버</a:t>
              </a:r>
              <a:r>
                <a:rPr lang="ko-KR" altLang="en-US" sz="2000" b="1" dirty="0" smtClean="0"/>
                <a:t> 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980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200" y="1483193"/>
            <a:ext cx="10808368" cy="4351338"/>
          </a:xfrm>
        </p:spPr>
        <p:txBody>
          <a:bodyPr/>
          <a:lstStyle/>
          <a:p>
            <a:r>
              <a:rPr lang="en-US" altLang="ko-KR" sz="2400" dirty="0" smtClean="0"/>
              <a:t>HTTP protocol (Request / Response) </a:t>
            </a:r>
            <a:r>
              <a:rPr lang="ko-KR" altLang="en-US" sz="2400" dirty="0" smtClean="0"/>
              <a:t>내용보기</a:t>
            </a:r>
            <a:endParaRPr lang="en-US" altLang="ko-KR" sz="2400" dirty="0" smtClean="0"/>
          </a:p>
          <a:p>
            <a:r>
              <a:rPr lang="ko-KR" altLang="en-US" sz="2400" dirty="0" smtClean="0"/>
              <a:t>기본 웹 브라우저 에서는 요청에 대한 해석된 값만 보여짐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별도 툴을 이용해서 내용을 확인 할 수 있음 </a:t>
            </a:r>
            <a:r>
              <a:rPr lang="en-US" altLang="ko-KR" sz="2000" b="1" dirty="0" smtClean="0"/>
              <a:t>(Proxy / </a:t>
            </a:r>
            <a:r>
              <a:rPr lang="ko-KR" altLang="en-US" sz="2000" b="1" dirty="0" smtClean="0"/>
              <a:t>개발자 도구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크롬 브라우저에서 </a:t>
            </a:r>
            <a:r>
              <a:rPr lang="en-US" altLang="ko-KR" sz="2000" dirty="0" smtClean="0"/>
              <a:t>f12 </a:t>
            </a:r>
            <a:r>
              <a:rPr lang="ko-KR" altLang="en-US" sz="2000" dirty="0" smtClean="0"/>
              <a:t>또는 설정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도구</a:t>
            </a:r>
            <a:r>
              <a:rPr lang="en-US" altLang="ko-KR" sz="2000" dirty="0" smtClean="0"/>
              <a:t>&gt;</a:t>
            </a:r>
            <a:r>
              <a:rPr lang="ko-KR" altLang="en-US" sz="2000" dirty="0" err="1" smtClean="0"/>
              <a:t>더보기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개발자 도구에서 </a:t>
            </a:r>
            <a:r>
              <a:rPr lang="en-US" altLang="ko-KR" sz="2000" dirty="0" smtClean="0"/>
              <a:t>Network </a:t>
            </a:r>
            <a:r>
              <a:rPr lang="ko-KR" altLang="en-US" sz="2000" dirty="0" smtClean="0"/>
              <a:t>클릭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새로 고침 하면 접속 페이지 목록이 나옴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HTTP protocol (Request / Response)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90" y="4084960"/>
            <a:ext cx="3808496" cy="206586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62" y="3888971"/>
            <a:ext cx="5313947" cy="2457843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4906875" y="4789029"/>
            <a:ext cx="782055" cy="512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200" y="1483193"/>
            <a:ext cx="10808368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b="1" dirty="0" smtClean="0"/>
              <a:t>개발자 도구에서 각각의 항목을 클릭하면 내용을 확인 할 수 있음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HTTP protocol (Request / Response)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0620"/>
            <a:ext cx="6972300" cy="4705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22758" y="2775284"/>
            <a:ext cx="4676274" cy="617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HTTP Header</a:t>
            </a:r>
            <a:r>
              <a:rPr lang="ko-KR" altLang="en-US" sz="2800" dirty="0" smtClean="0"/>
              <a:t>내용 확인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6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200" y="1483193"/>
            <a:ext cx="10808368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b="1" dirty="0" smtClean="0"/>
              <a:t>개발자 도구에서 각각의 항목을 클릭하면 내용을 확인 할 수 있음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HTTP protocol (Request / Response)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0620"/>
            <a:ext cx="6972300" cy="4705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11642" y="5157537"/>
            <a:ext cx="4898858" cy="778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2911642" y="2326105"/>
            <a:ext cx="4898858" cy="1026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2911642" y="4066674"/>
            <a:ext cx="4898858" cy="269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45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894</Words>
  <Application>Microsoft Office PowerPoint</Application>
  <PresentationFormat>와이드스크린</PresentationFormat>
  <Paragraphs>170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Web hacking </vt:lpstr>
      <vt:lpstr>PowerPoint 프레젠테이션</vt:lpstr>
      <vt:lpstr>누가 웹을 처음 만들었을까?</vt:lpstr>
      <vt:lpstr>웹의 탄생과 발전 </vt:lpstr>
      <vt:lpstr>웹의 탄생과 발전 </vt:lpstr>
      <vt:lpstr>HTTP protocol (Request / Response) </vt:lpstr>
      <vt:lpstr>HTTP protocol (Request / Response) </vt:lpstr>
      <vt:lpstr>HTTP protocol (Request / Response) </vt:lpstr>
      <vt:lpstr>HTTP protocol (Request / Response) </vt:lpstr>
      <vt:lpstr>상태코드 목록 (HTTP status code)</vt:lpstr>
      <vt:lpstr>Proxy(프록시)</vt:lpstr>
      <vt:lpstr>Proxy(프록시)</vt:lpstr>
      <vt:lpstr>Proxy(프록시)</vt:lpstr>
      <vt:lpstr>Proxy(프록시)</vt:lpstr>
      <vt:lpstr>Proxy(프록시)</vt:lpstr>
      <vt:lpstr>Proxy(프록시)</vt:lpstr>
      <vt:lpstr>Proxy(프록시)</vt:lpstr>
      <vt:lpstr>Proxy(프록시)</vt:lpstr>
      <vt:lpstr>Proxy(프록시)</vt:lpstr>
      <vt:lpstr>웹 해킹 등장 배경</vt:lpstr>
      <vt:lpstr>OWASP Top 10 </vt:lpstr>
      <vt:lpstr>OWASP Top 10 </vt:lpstr>
      <vt:lpstr>OWASP Top 10 </vt:lpstr>
      <vt:lpstr>SQL injection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Reversing</dc:title>
  <dc:creator>user</dc:creator>
  <cp:lastModifiedBy>user</cp:lastModifiedBy>
  <cp:revision>43</cp:revision>
  <dcterms:created xsi:type="dcterms:W3CDTF">2020-05-05T18:08:21Z</dcterms:created>
  <dcterms:modified xsi:type="dcterms:W3CDTF">2020-05-12T10:29:15Z</dcterms:modified>
</cp:coreProperties>
</file>