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2" r:id="rId5"/>
    <p:sldId id="265" r:id="rId6"/>
    <p:sldId id="266" r:id="rId7"/>
    <p:sldId id="264" r:id="rId8"/>
    <p:sldId id="267" r:id="rId9"/>
    <p:sldId id="270" r:id="rId10"/>
    <p:sldId id="268" r:id="rId11"/>
    <p:sldId id="269" r:id="rId12"/>
    <p:sldId id="272" r:id="rId13"/>
    <p:sldId id="271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C2EF6-2589-499E-9C65-390FC2F445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22E2-FDEE-49AC-83BA-71C9C897E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22E2-FDEE-49AC-83BA-71C9C897EE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7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22E2-FDEE-49AC-83BA-71C9C897EE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3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22E2-FDEE-49AC-83BA-71C9C897EE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26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22E2-FDEE-49AC-83BA-71C9C897EE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22E2-FDEE-49AC-83BA-71C9C897EEB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5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22E2-FDEE-49AC-83BA-71C9C897EEB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3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22E2-FDEE-49AC-83BA-71C9C897EEB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00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22E2-FDEE-49AC-83BA-71C9C897EEB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8FD8-2DF3-47BB-BFA5-2947487D10E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CF89-BA4F-4942-BBD7-486A4678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8FD8-2DF3-47BB-BFA5-2947487D10E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CF89-BA4F-4942-BBD7-486A4678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8FD8-2DF3-47BB-BFA5-2947487D10E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CF89-BA4F-4942-BBD7-486A4678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5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8FD8-2DF3-47BB-BFA5-2947487D10E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CF89-BA4F-4942-BBD7-486A4678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6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8FD8-2DF3-47BB-BFA5-2947487D10E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CF89-BA4F-4942-BBD7-486A4678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3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8FD8-2DF3-47BB-BFA5-2947487D10E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CF89-BA4F-4942-BBD7-486A4678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8FD8-2DF3-47BB-BFA5-2947487D10E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CF89-BA4F-4942-BBD7-486A4678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0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8FD8-2DF3-47BB-BFA5-2947487D10E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CF89-BA4F-4942-BBD7-486A4678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2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8FD8-2DF3-47BB-BFA5-2947487D10E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CF89-BA4F-4942-BBD7-486A4678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8FD8-2DF3-47BB-BFA5-2947487D10E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CF89-BA4F-4942-BBD7-486A4678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7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8FD8-2DF3-47BB-BFA5-2947487D10E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CF89-BA4F-4942-BBD7-486A4678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8FD8-2DF3-47BB-BFA5-2947487D10E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CF89-BA4F-4942-BBD7-486A4678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8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emil.chosun.com/nbrd/bbs/view.html?b_bbs_id=10008&amp;num=18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sedaily.com/NewsVIew/1L07C0W5E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5989" y="1228534"/>
            <a:ext cx="9844216" cy="1466977"/>
          </a:xfrm>
          <a:ln w="19050">
            <a:noFill/>
          </a:ln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/>
              <a:t>AI </a:t>
            </a:r>
            <a:r>
              <a:rPr lang="ko-KR" altLang="en-US" sz="4000" b="1" dirty="0" smtClean="0"/>
              <a:t>보안의 문제점과 한계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3600" dirty="0" smtClean="0"/>
              <a:t>AI</a:t>
            </a:r>
            <a:r>
              <a:rPr lang="en-US" altLang="ko-KR" sz="2800" dirty="0" smtClean="0"/>
              <a:t> security problems and limitations </a:t>
            </a:r>
            <a:endParaRPr lang="ko-KR" alt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310185" y="5527589"/>
            <a:ext cx="5799437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인제대학교 컴퓨터공학부 이정훈 </a:t>
            </a:r>
            <a:r>
              <a:rPr lang="en-US" altLang="ko-KR" b="1" dirty="0" smtClean="0">
                <a:solidFill>
                  <a:schemeClr val="bg1"/>
                </a:solidFill>
              </a:rPr>
              <a:t>(Lee </a:t>
            </a:r>
            <a:r>
              <a:rPr lang="en-US" altLang="ko-KR" b="1" dirty="0">
                <a:solidFill>
                  <a:schemeClr val="bg1"/>
                </a:solidFill>
              </a:rPr>
              <a:t>J</a:t>
            </a:r>
            <a:r>
              <a:rPr lang="en-US" altLang="ko-KR" b="1" dirty="0" smtClean="0">
                <a:solidFill>
                  <a:schemeClr val="bg1"/>
                </a:solidFill>
              </a:rPr>
              <a:t>ung </a:t>
            </a:r>
            <a:r>
              <a:rPr lang="en-US" altLang="ko-KR" b="1" dirty="0">
                <a:solidFill>
                  <a:schemeClr val="bg1"/>
                </a:solidFill>
              </a:rPr>
              <a:t>H</a:t>
            </a:r>
            <a:r>
              <a:rPr lang="en-US" altLang="ko-KR" b="1" dirty="0" smtClean="0">
                <a:solidFill>
                  <a:schemeClr val="bg1"/>
                </a:solidFill>
              </a:rPr>
              <a:t>un)</a:t>
            </a: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영남대학교 컴퓨터공학과 김동현 </a:t>
            </a:r>
            <a:r>
              <a:rPr lang="en-US" altLang="ko-KR" b="1" dirty="0" smtClean="0">
                <a:solidFill>
                  <a:schemeClr val="bg1"/>
                </a:solidFill>
              </a:rPr>
              <a:t>(Kim Dong </a:t>
            </a:r>
            <a:r>
              <a:rPr lang="en-US" altLang="ko-KR" b="1" dirty="0" err="1" smtClean="0">
                <a:solidFill>
                  <a:schemeClr val="bg1"/>
                </a:solidFill>
              </a:rPr>
              <a:t>Hyeon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동명대학교 정보보호학과 박수곤 </a:t>
            </a:r>
            <a:r>
              <a:rPr lang="en-US" altLang="ko-KR" b="1" dirty="0" smtClean="0">
                <a:solidFill>
                  <a:schemeClr val="bg1"/>
                </a:solidFill>
              </a:rPr>
              <a:t>(Park </a:t>
            </a:r>
            <a:r>
              <a:rPr lang="en-US" altLang="ko-KR" b="1" dirty="0" err="1" smtClean="0">
                <a:solidFill>
                  <a:schemeClr val="bg1"/>
                </a:solidFill>
              </a:rPr>
              <a:t>Soo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</a:rPr>
              <a:t>Gon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329512" y="626077"/>
            <a:ext cx="4333103" cy="1452788"/>
          </a:xfrm>
          <a:noFill/>
          <a:ln w="19050"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본론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2400" b="1" dirty="0" smtClean="0"/>
              <a:t>2.2 </a:t>
            </a:r>
            <a:r>
              <a:rPr lang="ko-KR" altLang="en-US" sz="2400" b="1" dirty="0" smtClean="0"/>
              <a:t>활용예시  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329512" y="2179634"/>
            <a:ext cx="4950942" cy="47506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b="1" dirty="0" err="1">
                <a:solidFill>
                  <a:schemeClr val="bg1"/>
                </a:solidFill>
              </a:rPr>
              <a:t>Jacobian</a:t>
            </a:r>
            <a:r>
              <a:rPr lang="en-US" altLang="ko-KR" b="1" dirty="0">
                <a:solidFill>
                  <a:schemeClr val="bg1"/>
                </a:solidFill>
              </a:rPr>
              <a:t>-Based Saliency Map </a:t>
            </a:r>
            <a:r>
              <a:rPr lang="en-US" altLang="ko-KR" b="1" dirty="0" smtClean="0">
                <a:solidFill>
                  <a:schemeClr val="bg1"/>
                </a:solidFill>
              </a:rPr>
              <a:t>Attack </a:t>
            </a:r>
            <a:r>
              <a:rPr lang="en-US" altLang="ko-KR" b="1" kern="0" spc="0" dirty="0" smtClean="0">
                <a:solidFill>
                  <a:schemeClr val="bg1"/>
                </a:solidFill>
                <a:effectLst/>
                <a:latin typeface="+mn-ea"/>
              </a:rPr>
              <a:t>(JSMA</a:t>
            </a:r>
            <a:r>
              <a:rPr lang="en-US" altLang="ko-KR" b="1" kern="0" spc="0" dirty="0" smtClean="0">
                <a:solidFill>
                  <a:schemeClr val="bg1"/>
                </a:solidFill>
                <a:effectLst/>
                <a:latin typeface="한양신명조"/>
                <a:ea typeface="한양신명조"/>
              </a:rPr>
              <a:t>)</a:t>
            </a:r>
            <a:endParaRPr lang="en-US" altLang="ko-KR" kern="0" spc="0" dirty="0">
              <a:solidFill>
                <a:schemeClr val="bg1"/>
              </a:solidFill>
              <a:effectLst/>
              <a:latin typeface="한양신명조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9511" y="2790624"/>
            <a:ext cx="7306965" cy="535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dirty="0" err="1" smtClean="0"/>
              <a:t>주의</a:t>
            </a:r>
            <a:r>
              <a:rPr lang="en-US" altLang="ko-KR" dirty="0" smtClean="0"/>
              <a:t> 맵</a:t>
            </a:r>
            <a:r>
              <a:rPr lang="en-US" altLang="ko-KR" dirty="0"/>
              <a:t>(attention map)인 saliency </a:t>
            </a:r>
            <a:r>
              <a:rPr lang="en-US" altLang="ko-KR" dirty="0" err="1"/>
              <a:t>map을</a:t>
            </a:r>
            <a:r>
              <a:rPr lang="en-US" altLang="ko-KR" dirty="0"/>
              <a:t> gradient 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기반으로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구성</a:t>
            </a:r>
            <a:endParaRPr lang="en-US" altLang="ko-KR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100" y="3438452"/>
            <a:ext cx="4582986" cy="23227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5082746" y="3467465"/>
            <a:ext cx="5107460" cy="978729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실제 학습 데이터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왼쪽 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Inversion attack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이용해 재현된 이미지</a:t>
            </a:r>
            <a:endParaRPr lang="ko-KR" altLang="en-US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054" y="5583199"/>
            <a:ext cx="3139646" cy="8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329512" y="626077"/>
            <a:ext cx="4333103" cy="1452788"/>
          </a:xfrm>
          <a:noFill/>
          <a:ln w="19050"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본론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2400" b="1" dirty="0" smtClean="0"/>
              <a:t>2.2 </a:t>
            </a:r>
            <a:r>
              <a:rPr lang="ko-KR" altLang="en-US" sz="2400" b="1" dirty="0" smtClean="0"/>
              <a:t>활용예시  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329511" y="2124138"/>
            <a:ext cx="1556953" cy="47506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b="1" dirty="0" err="1" smtClean="0">
                <a:solidFill>
                  <a:schemeClr val="bg1"/>
                </a:solidFill>
              </a:rPr>
              <a:t>NewtonFool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9511" y="2790624"/>
            <a:ext cx="10857473" cy="978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ko-KR" altLang="en-US" dirty="0" smtClean="0"/>
              <a:t>입력 </a:t>
            </a:r>
            <a:r>
              <a:rPr lang="ko-KR" altLang="en-US" dirty="0"/>
              <a:t>영상에서 </a:t>
            </a:r>
            <a:r>
              <a:rPr lang="ko-KR" altLang="en-US" dirty="0" err="1"/>
              <a:t>화소</a:t>
            </a:r>
            <a:r>
              <a:rPr lang="ko-KR" altLang="en-US" dirty="0"/>
              <a:t> 단위로 특정 레이블에 높은 확률로 속하는 </a:t>
            </a:r>
            <a:r>
              <a:rPr lang="ko-KR" altLang="en-US" dirty="0" err="1"/>
              <a:t>화소와</a:t>
            </a:r>
            <a:r>
              <a:rPr lang="en-US" altLang="ko-KR" dirty="0"/>
              <a:t>, </a:t>
            </a:r>
            <a:r>
              <a:rPr lang="ko-KR" altLang="en-US" dirty="0"/>
              <a:t>반대로 해당 레이블에 높은 확률로 속하지 않는 </a:t>
            </a:r>
            <a:r>
              <a:rPr lang="ko-KR" altLang="en-US" dirty="0" err="1"/>
              <a:t>화소를</a:t>
            </a:r>
            <a:r>
              <a:rPr lang="ko-KR" altLang="en-US" dirty="0"/>
              <a:t> 뉴턴 알고리즘을 통해 찾는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873576" y="3935357"/>
            <a:ext cx="5313407" cy="535531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 </a:t>
            </a:r>
            <a:r>
              <a:rPr lang="ko-KR" altLang="en-US" dirty="0"/>
              <a:t>이미지 교란으로 </a:t>
            </a:r>
            <a:r>
              <a:rPr lang="en-US" altLang="ko-KR" dirty="0"/>
              <a:t>STOP </a:t>
            </a:r>
            <a:r>
              <a:rPr lang="ko-KR" altLang="en-US" dirty="0"/>
              <a:t>표지판 오인식 </a:t>
            </a:r>
            <a:r>
              <a:rPr lang="ko-KR" altLang="en-US" dirty="0" smtClean="0"/>
              <a:t>유도</a:t>
            </a:r>
            <a:endParaRPr lang="ko-KR" altLang="en-US" dirty="0"/>
          </a:p>
        </p:txBody>
      </p:sp>
      <p:pic>
        <p:nvPicPr>
          <p:cNvPr id="11" name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9511" y="3939921"/>
            <a:ext cx="5371117" cy="237857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054" y="5583199"/>
            <a:ext cx="3139646" cy="8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3929448" y="2652584"/>
            <a:ext cx="4333103" cy="1049133"/>
          </a:xfrm>
          <a:noFill/>
          <a:ln w="19050">
            <a:noFill/>
          </a:ln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결론</a:t>
            </a:r>
            <a:r>
              <a:rPr lang="en-US" altLang="ko-KR" sz="3600" b="1" dirty="0" smtClean="0">
                <a:solidFill>
                  <a:schemeClr val="bg1"/>
                </a:solidFill>
              </a:rPr>
              <a:t/>
            </a:r>
            <a:br>
              <a:rPr lang="en-US" altLang="ko-KR" sz="3600" b="1" dirty="0" smtClean="0">
                <a:solidFill>
                  <a:schemeClr val="bg1"/>
                </a:solidFill>
              </a:rPr>
            </a:br>
            <a:r>
              <a:rPr lang="en-US" altLang="ko-KR" sz="2800" b="1" dirty="0" smtClean="0">
                <a:solidFill>
                  <a:schemeClr val="bg1"/>
                </a:solidFill>
              </a:rPr>
              <a:t>Conclusion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329512" y="626077"/>
            <a:ext cx="4333103" cy="1452788"/>
          </a:xfrm>
          <a:noFill/>
          <a:ln w="19050"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결론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2400" b="1" dirty="0" smtClean="0"/>
              <a:t>3.1 </a:t>
            </a:r>
            <a:r>
              <a:rPr lang="ko-KR" altLang="en-US" sz="2400" b="1" dirty="0" smtClean="0"/>
              <a:t>불확실성과 적대적 공격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329512" y="2835557"/>
            <a:ext cx="89133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적대적 사례가 모델 학습 단계에 적용되어 훈련 중 모델을 방해하려고 시도하는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9512" y="4040841"/>
            <a:ext cx="89133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모델의 추론</a:t>
            </a:r>
            <a:r>
              <a:rPr lang="en-US" altLang="ko-KR" dirty="0"/>
              <a:t>(inference) </a:t>
            </a:r>
            <a:r>
              <a:rPr lang="ko-KR" altLang="en-US" dirty="0"/>
              <a:t>단계에서도 고의적으로 모델이 오작동을 일으키도록 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29511" y="2124138"/>
            <a:ext cx="2520781" cy="5355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중독 공격 </a:t>
            </a:r>
            <a:r>
              <a:rPr lang="en-US" altLang="ko-KR" b="1" dirty="0" smtClean="0">
                <a:solidFill>
                  <a:schemeClr val="bg1"/>
                </a:solidFill>
              </a:rPr>
              <a:t>(Poisoning)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9511" y="3380777"/>
            <a:ext cx="2520781" cy="5355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회피 공격 </a:t>
            </a:r>
            <a:r>
              <a:rPr lang="en-US" altLang="ko-KR" b="1" dirty="0" smtClean="0">
                <a:solidFill>
                  <a:schemeClr val="bg1"/>
                </a:solidFill>
              </a:rPr>
              <a:t>(Evasion)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054" y="5583199"/>
            <a:ext cx="3139646" cy="8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329512" y="626077"/>
            <a:ext cx="4333103" cy="1452788"/>
          </a:xfrm>
          <a:noFill/>
          <a:ln w="19050"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결론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2400" b="1" dirty="0" smtClean="0"/>
              <a:t>3.1 </a:t>
            </a:r>
            <a:r>
              <a:rPr lang="ko-KR" altLang="en-US" sz="2400" b="1" dirty="0" smtClean="0"/>
              <a:t>불확실성과 적대적 공격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329512" y="2214789"/>
            <a:ext cx="7533507" cy="918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spc="0" dirty="0" err="1" smtClean="0">
                <a:solidFill>
                  <a:srgbClr val="000000"/>
                </a:solidFill>
                <a:effectLst/>
                <a:ea typeface="한양신명조"/>
              </a:rPr>
              <a:t>딥러닝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ea typeface="한양신명조"/>
              </a:rPr>
              <a:t> 학습모델에 대한 공격 시나리오는 공격자가 공격의 대상이 되는 모델에 대해 가진 정보의 양에 따라 다름  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ea typeface="한양신명조"/>
              </a:rPr>
              <a:t>(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ea typeface="한양신명조"/>
              </a:rPr>
              <a:t>화이트 박스 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ea typeface="한양신명조"/>
              </a:rPr>
              <a:t>/ 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ea typeface="한양신명조"/>
              </a:rPr>
              <a:t>블랙 박스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ea typeface="한양신명조"/>
              </a:rPr>
              <a:t>)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9512" y="3980616"/>
            <a:ext cx="6030099" cy="535531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학습 데이터를 알고 있는 상황에서 적대적 공격을 수행</a:t>
            </a:r>
            <a:endParaRPr lang="ko-KR" altLang="en-US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9512" y="3385751"/>
            <a:ext cx="2683748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ko-KR" altLang="en-US" b="1" kern="0" spc="0" dirty="0" smtClean="0">
                <a:solidFill>
                  <a:schemeClr val="bg1"/>
                </a:solidFill>
                <a:effectLst/>
                <a:latin typeface="+mj-lt"/>
                <a:ea typeface="한양신명조"/>
              </a:rPr>
              <a:t>화이트박스</a:t>
            </a:r>
            <a:r>
              <a:rPr lang="en-US" altLang="ko-KR" b="1" kern="0" spc="0" dirty="0" smtClean="0">
                <a:solidFill>
                  <a:schemeClr val="bg1"/>
                </a:solidFill>
                <a:effectLst/>
                <a:latin typeface="+mj-lt"/>
                <a:ea typeface="한양신명조"/>
              </a:rPr>
              <a:t>(white box) 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9511" y="4741680"/>
            <a:ext cx="7533507" cy="1130396"/>
            <a:chOff x="4399003" y="3385751"/>
            <a:chExt cx="7533507" cy="1130396"/>
          </a:xfrm>
        </p:grpSpPr>
        <p:sp>
          <p:nvSpPr>
            <p:cNvPr id="17" name="직사각형 16"/>
            <p:cNvSpPr/>
            <p:nvPr/>
          </p:nvSpPr>
          <p:spPr>
            <a:xfrm>
              <a:off x="4399003" y="3980616"/>
              <a:ext cx="7533507" cy="535531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kern="0" spc="0" dirty="0" smtClean="0">
                  <a:solidFill>
                    <a:srgbClr val="000000"/>
                  </a:solidFill>
                  <a:effectLst/>
                  <a:latin typeface="한양신명조"/>
                  <a:ea typeface="한양신명조"/>
                </a:rPr>
                <a:t>공격과 공격자가 모델에 대한 내부구조를 파악하지 못한 상태에서 수행</a:t>
              </a:r>
              <a:endParaRPr lang="ko-KR" altLang="en-US" kern="0" spc="0" dirty="0">
                <a:solidFill>
                  <a:srgbClr val="000000"/>
                </a:solidFill>
                <a:effectLst/>
                <a:latin typeface="한양신명조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99004" y="3385751"/>
              <a:ext cx="2505814" cy="369332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>
              <a:spAutoFit/>
            </a:bodyPr>
            <a:lstStyle/>
            <a:p>
              <a:r>
                <a:rPr lang="ko-KR" altLang="en-US" b="1" kern="0" spc="0" dirty="0" smtClean="0">
                  <a:solidFill>
                    <a:schemeClr val="bg1"/>
                  </a:solidFill>
                  <a:effectLst/>
                  <a:latin typeface="+mj-lt"/>
                  <a:ea typeface="한양신명조"/>
                </a:rPr>
                <a:t>블랙 박스</a:t>
              </a:r>
              <a:r>
                <a:rPr lang="en-US" altLang="ko-KR" b="1" kern="0" spc="0" dirty="0" smtClean="0">
                  <a:solidFill>
                    <a:schemeClr val="bg1"/>
                  </a:solidFill>
                  <a:effectLst/>
                  <a:latin typeface="+mj-lt"/>
                  <a:ea typeface="한양신명조"/>
                </a:rPr>
                <a:t>(black box) </a:t>
              </a:r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054" y="5583199"/>
            <a:ext cx="3139646" cy="8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3929448" y="2652584"/>
            <a:ext cx="4333103" cy="1049133"/>
          </a:xfrm>
          <a:noFill/>
          <a:ln w="19050">
            <a:noFill/>
          </a:ln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참고 문헌</a:t>
            </a:r>
            <a:r>
              <a:rPr lang="en-US" altLang="ko-KR" sz="3600" b="1" dirty="0">
                <a:solidFill>
                  <a:schemeClr val="bg1"/>
                </a:solidFill>
              </a:rPr>
              <a:t/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2800" b="1" dirty="0" smtClean="0">
                <a:solidFill>
                  <a:schemeClr val="bg1"/>
                </a:solidFill>
              </a:rPr>
              <a:t>Reference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329512" y="626077"/>
            <a:ext cx="4333103" cy="1452788"/>
          </a:xfrm>
          <a:noFill/>
          <a:ln w="19050"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4. </a:t>
            </a:r>
            <a:r>
              <a:rPr lang="ko-KR" altLang="en-US" sz="3600" b="1" dirty="0" smtClean="0"/>
              <a:t>참고 문헌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329512" y="1494912"/>
            <a:ext cx="11162271" cy="438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4790" indent="-224790" algn="just" fontAlgn="base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ko-KR" altLang="en-US" sz="1200" kern="0" spc="0" dirty="0" smtClean="0">
                <a:solidFill>
                  <a:srgbClr val="000000"/>
                </a:solidFill>
                <a:effectLst/>
                <a:latin typeface="+mn-ea"/>
              </a:rPr>
              <a:t>권현</a:t>
            </a:r>
            <a:r>
              <a:rPr lang="en-US" altLang="ko-KR" sz="1200" kern="0" spc="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200" kern="0" spc="0" dirty="0" smtClean="0">
                <a:solidFill>
                  <a:srgbClr val="000000"/>
                </a:solidFill>
                <a:effectLst/>
                <a:latin typeface="+mn-ea"/>
              </a:rPr>
              <a:t>윤현수</a:t>
            </a:r>
            <a:r>
              <a:rPr lang="en-US" altLang="ko-KR" sz="1200" kern="0" spc="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200" kern="0" spc="0" dirty="0" smtClean="0">
                <a:solidFill>
                  <a:srgbClr val="000000"/>
                </a:solidFill>
                <a:effectLst/>
                <a:latin typeface="+mn-ea"/>
              </a:rPr>
              <a:t>최대선 </a:t>
            </a:r>
            <a:r>
              <a:rPr lang="en-US" altLang="ko-KR" sz="1200" kern="0" spc="0" dirty="0" smtClean="0">
                <a:solidFill>
                  <a:srgbClr val="000000"/>
                </a:solidFill>
                <a:effectLst/>
                <a:latin typeface="+mn-ea"/>
              </a:rPr>
              <a:t>(2018). Evasion attack</a:t>
            </a:r>
            <a:r>
              <a:rPr lang="ko-KR" altLang="en-US" sz="1200" kern="0" spc="0" dirty="0" smtClean="0">
                <a:solidFill>
                  <a:srgbClr val="000000"/>
                </a:solidFill>
                <a:effectLst/>
                <a:latin typeface="+mn-ea"/>
              </a:rPr>
              <a:t>에 대한 인공지능 보안이슈</a:t>
            </a:r>
            <a:r>
              <a:rPr lang="en-US" altLang="ko-KR" sz="1200" kern="0" spc="0" dirty="0" smtClean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200" kern="0" spc="0" dirty="0" smtClean="0">
                <a:solidFill>
                  <a:srgbClr val="000000"/>
                </a:solidFill>
                <a:effectLst/>
                <a:latin typeface="+mn-ea"/>
              </a:rPr>
              <a:t>정보과학회지</a:t>
            </a:r>
            <a:r>
              <a:rPr lang="en-US" altLang="ko-KR" sz="1200" kern="0" spc="0" dirty="0" smtClean="0">
                <a:solidFill>
                  <a:srgbClr val="000000"/>
                </a:solidFill>
                <a:effectLst/>
                <a:latin typeface="+mn-ea"/>
              </a:rPr>
              <a:t>, 36(2) </a:t>
            </a:r>
          </a:p>
          <a:p>
            <a:pPr marL="224790" indent="-224790" algn="just" fontAlgn="base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en-US" altLang="ko-KR" sz="1200" kern="0" spc="0" dirty="0" smtClean="0">
                <a:solidFill>
                  <a:srgbClr val="000000"/>
                </a:solidFill>
                <a:effectLst/>
                <a:latin typeface="+mn-ea"/>
              </a:rPr>
              <a:t>http://news.khan.co.kr/kh_news/khan_art_view.html?art_id=201609211731001 | </a:t>
            </a:r>
            <a:r>
              <a:rPr lang="ko-KR" altLang="en-US" sz="1200" kern="0" spc="0" dirty="0" smtClean="0">
                <a:solidFill>
                  <a:srgbClr val="000000"/>
                </a:solidFill>
                <a:effectLst/>
                <a:latin typeface="+mn-ea"/>
              </a:rPr>
              <a:t>자율주행 </a:t>
            </a:r>
            <a:r>
              <a:rPr lang="ko-KR" altLang="en-US" sz="1200" kern="0" spc="0" dirty="0" err="1" smtClean="0">
                <a:solidFill>
                  <a:srgbClr val="000000"/>
                </a:solidFill>
                <a:effectLst/>
                <a:latin typeface="+mn-ea"/>
              </a:rPr>
              <a:t>전기차</a:t>
            </a:r>
            <a:r>
              <a:rPr lang="en-US" altLang="ko-KR" sz="1200" kern="0" spc="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200" kern="0" spc="0" dirty="0" smtClean="0">
                <a:solidFill>
                  <a:srgbClr val="000000"/>
                </a:solidFill>
                <a:effectLst/>
                <a:latin typeface="+mn-ea"/>
              </a:rPr>
              <a:t>해킹에 ‘원격조종’ 당했다</a:t>
            </a:r>
            <a:r>
              <a:rPr lang="en-US" altLang="ko-KR" sz="1100" kern="0" spc="0" dirty="0" smtClean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</a:p>
          <a:p>
            <a:pPr marL="224790" indent="-224790" algn="just" fontAlgn="base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ko-KR" altLang="en-US" sz="1100" dirty="0" smtClean="0"/>
              <a:t>이상근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인공지능의 </a:t>
            </a:r>
            <a:r>
              <a:rPr lang="ko-KR" altLang="en-US" sz="1100" dirty="0" err="1" smtClean="0"/>
              <a:t>오동작</a:t>
            </a:r>
            <a:r>
              <a:rPr lang="ko-KR" altLang="en-US" sz="1100" dirty="0" smtClean="0"/>
              <a:t> 유도 및 방어 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금융보안원</a:t>
            </a:r>
            <a:r>
              <a:rPr lang="ko-KR" altLang="en-US" sz="1100" dirty="0" smtClean="0"/>
              <a:t> 전자금융과 금융보안 </a:t>
            </a:r>
            <a:r>
              <a:rPr lang="en-US" altLang="ko-KR" sz="1100" dirty="0" smtClean="0"/>
              <a:t>20</a:t>
            </a:r>
            <a:r>
              <a:rPr lang="ko-KR" altLang="en-US" sz="1100" dirty="0" smtClean="0"/>
              <a:t>제</a:t>
            </a:r>
            <a:r>
              <a:rPr lang="en-US" altLang="ko-KR" sz="1100" dirty="0" smtClean="0"/>
              <a:t>17</a:t>
            </a:r>
            <a:r>
              <a:rPr lang="ko-KR" altLang="en-US" sz="1100" dirty="0" smtClean="0"/>
              <a:t>호</a:t>
            </a:r>
            <a:r>
              <a:rPr lang="en-US" altLang="ko-KR" sz="1100" dirty="0" smtClean="0"/>
              <a:t>)</a:t>
            </a:r>
          </a:p>
          <a:p>
            <a:pPr marL="224790" indent="-224790" algn="just" fontAlgn="base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ko-KR" altLang="en-US" sz="1100" dirty="0"/>
              <a:t>김휘영</a:t>
            </a:r>
            <a:r>
              <a:rPr lang="en-US" altLang="ko-KR" sz="1100" dirty="0"/>
              <a:t>, </a:t>
            </a:r>
            <a:r>
              <a:rPr lang="ko-KR" altLang="en-US" sz="1100" dirty="0"/>
              <a:t>정대철</a:t>
            </a:r>
            <a:r>
              <a:rPr lang="en-US" altLang="ko-KR" sz="1100" dirty="0"/>
              <a:t>, </a:t>
            </a:r>
            <a:r>
              <a:rPr lang="ko-KR" altLang="en-US" sz="1100" dirty="0"/>
              <a:t>최병욱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딥러닝</a:t>
            </a:r>
            <a:r>
              <a:rPr lang="ko-KR" altLang="en-US" sz="1100" dirty="0"/>
              <a:t> 기반 의료 영상 인공지능 모델의 취약성 </a:t>
            </a:r>
            <a:r>
              <a:rPr lang="en-US" altLang="ko-KR" sz="1100" dirty="0"/>
              <a:t>: </a:t>
            </a:r>
            <a:r>
              <a:rPr lang="ko-KR" altLang="en-US" sz="1100" dirty="0"/>
              <a:t>적대적 공격 </a:t>
            </a:r>
            <a:r>
              <a:rPr lang="en-US" altLang="ko-KR" sz="1100" dirty="0"/>
              <a:t>(</a:t>
            </a:r>
            <a:r>
              <a:rPr lang="ko-KR" altLang="en-US" sz="1100" dirty="0"/>
              <a:t>대한영상의학회지 </a:t>
            </a:r>
            <a:r>
              <a:rPr lang="en-US" altLang="ko-KR" sz="1100" dirty="0"/>
              <a:t>2019.3)</a:t>
            </a:r>
            <a:endParaRPr lang="ko-KR" altLang="en-US" sz="1100" dirty="0"/>
          </a:p>
          <a:p>
            <a:pPr marL="224790" indent="-224790" fontAlgn="base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ko-KR" altLang="en-US" sz="1100" dirty="0"/>
              <a:t>권현</a:t>
            </a:r>
            <a:r>
              <a:rPr lang="en-US" altLang="ko-KR" sz="1100" dirty="0"/>
              <a:t>, </a:t>
            </a:r>
            <a:r>
              <a:rPr lang="ko-KR" altLang="en-US" sz="1100" dirty="0"/>
              <a:t>방승호</a:t>
            </a:r>
            <a:r>
              <a:rPr lang="en-US" altLang="ko-KR" sz="1100" dirty="0"/>
              <a:t>, </a:t>
            </a:r>
            <a:r>
              <a:rPr lang="ko-KR" altLang="en-US" sz="1100" dirty="0"/>
              <a:t>인공지능</a:t>
            </a:r>
            <a:r>
              <a:rPr lang="en-US" altLang="ko-KR" sz="1100" dirty="0"/>
              <a:t>(AI)</a:t>
            </a:r>
            <a:r>
              <a:rPr lang="ko-KR" altLang="en-US" sz="1100" dirty="0"/>
              <a:t>과 정보보호 측면에서의 군 </a:t>
            </a:r>
            <a:r>
              <a:rPr lang="ko-KR" altLang="en-US" sz="1100" dirty="0" err="1"/>
              <a:t>도입시</a:t>
            </a:r>
            <a:r>
              <a:rPr lang="ko-KR" altLang="en-US" sz="1100" dirty="0"/>
              <a:t> 고려사항 </a:t>
            </a:r>
            <a:r>
              <a:rPr lang="en-US" altLang="ko-KR" sz="1100" dirty="0"/>
              <a:t>(</a:t>
            </a:r>
            <a:r>
              <a:rPr lang="ko-KR" altLang="en-US" sz="1100" dirty="0"/>
              <a:t>월간국방과 기술 </a:t>
            </a:r>
            <a:r>
              <a:rPr lang="en-US" altLang="ko-KR" sz="1100" dirty="0" smtClean="0"/>
              <a:t>2019.8) </a:t>
            </a:r>
            <a:r>
              <a:rPr lang="en-US" altLang="ko-KR" sz="1100" u="sng" dirty="0" smtClean="0">
                <a:hlinkClick r:id="rId3"/>
              </a:rPr>
              <a:t>http</a:t>
            </a:r>
            <a:r>
              <a:rPr lang="en-US" altLang="ko-KR" sz="1100" u="sng" dirty="0">
                <a:hlinkClick r:id="rId3"/>
              </a:rPr>
              <a:t>://bemil.chosun.com/nbrd/bbs/view.html?b_bbs_id=10008&amp;num=180</a:t>
            </a:r>
            <a:endParaRPr lang="ko-KR" altLang="en-US" sz="1100" dirty="0"/>
          </a:p>
          <a:p>
            <a:pPr marL="224790" indent="-224790" algn="just" fontAlgn="base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ko-KR" altLang="en-US" sz="1100" dirty="0"/>
              <a:t>국경완</a:t>
            </a:r>
            <a:r>
              <a:rPr lang="en-US" altLang="ko-KR" sz="1100" dirty="0"/>
              <a:t>, </a:t>
            </a:r>
            <a:r>
              <a:rPr lang="ko-KR" altLang="en-US" sz="1100" dirty="0"/>
              <a:t>공병철</a:t>
            </a:r>
            <a:r>
              <a:rPr lang="en-US" altLang="ko-KR" sz="1100" dirty="0"/>
              <a:t>, </a:t>
            </a:r>
            <a:r>
              <a:rPr lang="ko-KR" altLang="en-US" sz="1100" dirty="0"/>
              <a:t>인공지능을 활용한 보안기술 개발 동향</a:t>
            </a:r>
          </a:p>
          <a:p>
            <a:pPr marL="224790" indent="-224790" algn="just" fontAlgn="base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en-US" altLang="ko-KR" sz="1100" dirty="0"/>
              <a:t>Battista </a:t>
            </a:r>
            <a:r>
              <a:rPr lang="en-US" altLang="ko-KR" sz="1100" dirty="0" err="1"/>
              <a:t>Biggio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giorgio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fumera</a:t>
            </a:r>
            <a:r>
              <a:rPr lang="en-US" altLang="ko-KR" sz="1100" dirty="0"/>
              <a:t>, Paolo </a:t>
            </a:r>
            <a:r>
              <a:rPr lang="en-US" altLang="ko-KR" sz="1100" dirty="0" err="1"/>
              <a:t>Russu</a:t>
            </a:r>
            <a:r>
              <a:rPr lang="en-US" altLang="ko-KR" sz="1100" dirty="0"/>
              <a:t>, Luca </a:t>
            </a:r>
            <a:r>
              <a:rPr lang="en-US" altLang="ko-KR" sz="1100" dirty="0" err="1"/>
              <a:t>Didaci</a:t>
            </a:r>
            <a:r>
              <a:rPr lang="en-US" altLang="ko-KR" sz="1100" dirty="0"/>
              <a:t>, Fabio </a:t>
            </a:r>
            <a:r>
              <a:rPr lang="en-US" altLang="ko-KR" sz="1100" dirty="0" err="1"/>
              <a:t>Roli</a:t>
            </a:r>
            <a:r>
              <a:rPr lang="en-US" altLang="ko-KR" sz="1100" dirty="0"/>
              <a:t>, Adversarial Biometric Recognition : A review on biometric system security from the adversarial machine-learning perspective, IEEE Signal Processing Magazine ( Volume: 32 , Issue: 5 , Sept. 2015 )</a:t>
            </a:r>
          </a:p>
          <a:p>
            <a:pPr marL="224790" indent="-224790" algn="just" fontAlgn="base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en-US" altLang="ko-KR" sz="1100" dirty="0" err="1"/>
              <a:t>BattistaBiggio</a:t>
            </a:r>
            <a:r>
              <a:rPr lang="en-US" altLang="ko-KR" sz="1100" dirty="0"/>
              <a:t>, Fabio </a:t>
            </a:r>
            <a:r>
              <a:rPr lang="en-US" altLang="ko-KR" sz="1100" dirty="0" err="1"/>
              <a:t>Roli</a:t>
            </a:r>
            <a:r>
              <a:rPr lang="en-US" altLang="ko-KR" sz="1100" dirty="0"/>
              <a:t>, Wild patterns: Ten years after the rise of adversarial machine learning, Received 8 December 2017, Revised 29 June 2018, Accepted 16 July 2018, Available online 21 July 2018.</a:t>
            </a:r>
          </a:p>
          <a:p>
            <a:pPr marL="224790" indent="-224790" algn="just" fontAlgn="base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en-US" altLang="ko-KR" sz="1100" dirty="0" err="1"/>
              <a:t>Sadeghi</a:t>
            </a:r>
            <a:r>
              <a:rPr lang="en-US" altLang="ko-KR" sz="1100" dirty="0"/>
              <a:t>, K., Banerjee, A., Gupta, S.K.S., A System-Driven Taxonomy of Attacks and Defenses in Adversarial Machine Learning, IEEE Transactions on Emerging Topics in Computational Intelligence IEEE Trans. </a:t>
            </a:r>
            <a:r>
              <a:rPr lang="en-US" altLang="ko-KR" sz="1100" dirty="0" err="1"/>
              <a:t>Emerg</a:t>
            </a:r>
            <a:r>
              <a:rPr lang="en-US" altLang="ko-KR" sz="1100" dirty="0"/>
              <a:t>. Top. </a:t>
            </a:r>
            <a:r>
              <a:rPr lang="en-US" altLang="ko-KR" sz="1100" dirty="0" err="1"/>
              <a:t>Comput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Intell</a:t>
            </a:r>
            <a:r>
              <a:rPr lang="en-US" altLang="ko-KR" sz="1100" dirty="0"/>
              <a:t>. Emerging Topics in Computational Intelligence, IEEE Transactions on. 4(4):450-467 Aug, 2020</a:t>
            </a:r>
          </a:p>
          <a:p>
            <a:pPr fontAlgn="base"/>
            <a:r>
              <a:rPr lang="en-US" altLang="ko-KR" sz="1100" u="sng" dirty="0">
                <a:hlinkClick r:id="rId4"/>
              </a:rPr>
              <a:t>https://www.sedaily.com/NewsVIew/1L07C0W5EU</a:t>
            </a:r>
            <a:r>
              <a:rPr lang="ko-KR" altLang="en-US" sz="1100" dirty="0"/>
              <a:t> </a:t>
            </a:r>
          </a:p>
          <a:p>
            <a:pPr fontAlgn="base"/>
            <a:r>
              <a:rPr lang="ko-KR" altLang="en-US" sz="1100" dirty="0"/>
              <a:t>서울경제 </a:t>
            </a:r>
            <a:r>
              <a:rPr lang="en-US" altLang="ko-KR" sz="1100" dirty="0"/>
              <a:t>AI</a:t>
            </a:r>
            <a:r>
              <a:rPr lang="ko-KR" altLang="en-US" sz="1100" dirty="0"/>
              <a:t>를 속이는 </a:t>
            </a:r>
            <a:r>
              <a:rPr lang="ko-KR" altLang="en-US" sz="1100" dirty="0" smtClean="0"/>
              <a:t>방법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054" y="5583199"/>
            <a:ext cx="3139646" cy="8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3929448" y="2652584"/>
            <a:ext cx="4333103" cy="1049133"/>
          </a:xfrm>
          <a:noFill/>
          <a:ln w="19050">
            <a:noFill/>
          </a:ln>
        </p:spPr>
        <p:txBody>
          <a:bodyPr>
            <a:no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Thank You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2324" y="2652584"/>
            <a:ext cx="2825579" cy="1049133"/>
          </a:xfrm>
          <a:ln w="19050"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6600" dirty="0" smtClean="0"/>
              <a:t>INDEX</a:t>
            </a:r>
            <a:endParaRPr lang="ko-KR" altLang="en-US" sz="6600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865341" y="1510855"/>
            <a:ext cx="4992130" cy="3836290"/>
            <a:chOff x="4992130" y="1510855"/>
            <a:chExt cx="4992130" cy="3836290"/>
          </a:xfrm>
        </p:grpSpPr>
        <p:sp>
          <p:nvSpPr>
            <p:cNvPr id="8" name="TextBox 7"/>
            <p:cNvSpPr txBox="1"/>
            <p:nvPr/>
          </p:nvSpPr>
          <p:spPr>
            <a:xfrm>
              <a:off x="4992130" y="1510855"/>
              <a:ext cx="49921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1. </a:t>
              </a:r>
              <a:r>
                <a:rPr lang="ko-KR" altLang="en-US" sz="2400" b="1" dirty="0" smtClean="0"/>
                <a:t>서론 </a:t>
              </a:r>
              <a:endParaRPr lang="en-US" altLang="ko-KR" sz="2400" b="1" dirty="0" smtClean="0"/>
            </a:p>
            <a:p>
              <a:pPr lvl="1"/>
              <a:r>
                <a:rPr lang="en-US" altLang="ko-KR" sz="2400" dirty="0" smtClean="0"/>
                <a:t>	</a:t>
              </a:r>
              <a:r>
                <a:rPr lang="en-US" altLang="ko-KR" sz="2000" dirty="0" smtClean="0"/>
                <a:t>1.1 </a:t>
              </a:r>
              <a:r>
                <a:rPr lang="ko-KR" altLang="en-US" sz="2000" dirty="0" smtClean="0"/>
                <a:t>인공지능 보안</a:t>
              </a:r>
              <a:endParaRPr lang="en-US" altLang="ko-KR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92130" y="2084713"/>
              <a:ext cx="4992130" cy="326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400" dirty="0" smtClean="0"/>
            </a:p>
            <a:p>
              <a:r>
                <a:rPr lang="en-US" altLang="ko-KR" sz="2400" b="1" dirty="0" smtClean="0"/>
                <a:t>2. </a:t>
              </a:r>
              <a:r>
                <a:rPr lang="ko-KR" altLang="en-US" sz="2400" b="1" dirty="0" smtClean="0"/>
                <a:t>본론 </a:t>
              </a:r>
              <a:endParaRPr lang="en-US" altLang="ko-KR" sz="2400" b="1" dirty="0" smtClean="0"/>
            </a:p>
            <a:p>
              <a:r>
                <a:rPr lang="en-US" altLang="ko-KR" sz="2400" dirty="0"/>
                <a:t>	</a:t>
              </a:r>
              <a:r>
                <a:rPr lang="en-US" altLang="ko-KR" sz="2000" dirty="0" smtClean="0"/>
                <a:t>2.1 </a:t>
              </a:r>
              <a:r>
                <a:rPr lang="ko-KR" altLang="en-US" sz="2000" dirty="0" smtClean="0"/>
                <a:t>적대적 기계학습</a:t>
              </a:r>
              <a:endParaRPr lang="en-US" altLang="ko-KR" sz="2000" dirty="0" smtClean="0"/>
            </a:p>
            <a:p>
              <a:r>
                <a:rPr lang="en-US" altLang="ko-KR" sz="2000" dirty="0"/>
                <a:t>	</a:t>
              </a:r>
              <a:r>
                <a:rPr lang="en-US" altLang="ko-KR" sz="2000" dirty="0" smtClean="0"/>
                <a:t>2.2 </a:t>
              </a:r>
              <a:r>
                <a:rPr lang="ko-KR" altLang="en-US" sz="2000" dirty="0" smtClean="0"/>
                <a:t>활용 예시 </a:t>
              </a:r>
              <a:endParaRPr lang="en-US" altLang="ko-KR" sz="2400" dirty="0" smtClean="0"/>
            </a:p>
            <a:p>
              <a:r>
                <a:rPr lang="en-US" altLang="ko-KR" sz="2400" b="1" dirty="0" smtClean="0"/>
                <a:t>3. </a:t>
              </a:r>
              <a:r>
                <a:rPr lang="ko-KR" altLang="en-US" sz="2400" b="1" dirty="0" smtClean="0"/>
                <a:t>결론 </a:t>
              </a:r>
              <a:endParaRPr lang="en-US" altLang="ko-KR" sz="2400" b="1" dirty="0" smtClean="0"/>
            </a:p>
            <a:p>
              <a:r>
                <a:rPr lang="en-US" altLang="ko-KR" sz="2400" dirty="0"/>
                <a:t>	</a:t>
              </a:r>
              <a:r>
                <a:rPr lang="en-US" altLang="ko-KR" sz="2000" dirty="0" smtClean="0"/>
                <a:t>3.1 </a:t>
              </a:r>
              <a:r>
                <a:rPr lang="ko-KR" altLang="en-US" sz="2000" dirty="0" smtClean="0"/>
                <a:t>불확실성과 적대적 공격</a:t>
              </a:r>
              <a:endParaRPr lang="en-US" altLang="ko-KR" sz="2000" dirty="0"/>
            </a:p>
            <a:p>
              <a:endParaRPr lang="en-US" altLang="ko-KR" sz="2400" dirty="0" smtClean="0"/>
            </a:p>
            <a:p>
              <a:r>
                <a:rPr lang="en-US" altLang="ko-KR" sz="2400" b="1" dirty="0" smtClean="0"/>
                <a:t>4. </a:t>
              </a:r>
              <a:r>
                <a:rPr lang="ko-KR" altLang="en-US" sz="2400" b="1" dirty="0" smtClean="0"/>
                <a:t>참고문헌 </a:t>
              </a:r>
              <a:r>
                <a:rPr lang="en-US" altLang="ko-KR" sz="2400" b="1" dirty="0" smtClean="0"/>
                <a:t>(Reference)</a:t>
              </a:r>
            </a:p>
            <a:p>
              <a:pPr marL="800100" lvl="1" indent="-342900">
                <a:buAutoNum type="arabicPeriod"/>
              </a:pPr>
              <a:endParaRPr lang="en-US" altLang="ko-KR" dirty="0"/>
            </a:p>
          </p:txBody>
        </p:sp>
      </p:grpSp>
      <p:sp>
        <p:nvSpPr>
          <p:cNvPr id="14" name="직사각형 13"/>
          <p:cNvSpPr/>
          <p:nvPr/>
        </p:nvSpPr>
        <p:spPr>
          <a:xfrm flipH="1">
            <a:off x="5136292" y="1995368"/>
            <a:ext cx="74141" cy="25207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3929448" y="2652584"/>
            <a:ext cx="4333103" cy="1049133"/>
          </a:xfrm>
          <a:noFill/>
          <a:ln w="19050">
            <a:noFill/>
          </a:ln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서론</a:t>
            </a:r>
            <a:r>
              <a:rPr lang="en-US" altLang="ko-KR" sz="3600" b="1" dirty="0" smtClean="0">
                <a:solidFill>
                  <a:schemeClr val="bg1"/>
                </a:solidFill>
              </a:rPr>
              <a:t/>
            </a:r>
            <a:br>
              <a:rPr lang="en-US" altLang="ko-KR" sz="3600" b="1" dirty="0" smtClean="0">
                <a:solidFill>
                  <a:schemeClr val="bg1"/>
                </a:solidFill>
              </a:rPr>
            </a:br>
            <a:r>
              <a:rPr lang="en-US" altLang="ko-KR" sz="2800" b="1" dirty="0" smtClean="0">
                <a:solidFill>
                  <a:schemeClr val="bg1"/>
                </a:solidFill>
              </a:rPr>
              <a:t>Introduction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329512" y="626077"/>
            <a:ext cx="4333103" cy="1452788"/>
          </a:xfrm>
          <a:noFill/>
          <a:ln w="19050"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1. </a:t>
            </a:r>
            <a:r>
              <a:rPr lang="ko-KR" altLang="en-US" sz="3600" b="1" dirty="0" smtClean="0"/>
              <a:t>서론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2400" b="1" dirty="0" smtClean="0"/>
              <a:t>1.1 </a:t>
            </a:r>
            <a:r>
              <a:rPr lang="ko-KR" altLang="en-US" sz="2400" b="1" dirty="0" smtClean="0"/>
              <a:t>인공지능보안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4842" y="2199503"/>
            <a:ext cx="10132542" cy="36933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기술이 발전함에 따라서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는 제조 및 금융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의료 산업</a:t>
            </a:r>
            <a:r>
              <a:rPr lang="en-US" altLang="ko-KR" dirty="0"/>
              <a:t> </a:t>
            </a:r>
            <a:r>
              <a:rPr lang="ko-KR" altLang="en-US" dirty="0" smtClean="0"/>
              <a:t>및 다양한 분야에서 사용될 것으로 전망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44842" y="3142735"/>
            <a:ext cx="10132542" cy="36933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현재까지의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의 기술은 전문가를 대체할만한 수준이 안됨 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44842" y="4085968"/>
            <a:ext cx="10132542" cy="923330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학습에 걸리는 시간정확도의 효율성에 관해서 기존의 공격은 수동적이었기에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적대적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AI </a:t>
            </a:r>
            <a:r>
              <a:rPr lang="ko-KR" altLang="en-US" dirty="0" smtClean="0">
                <a:solidFill>
                  <a:schemeClr val="bg1"/>
                </a:solidFill>
              </a:rPr>
              <a:t>학습으로 인한 </a:t>
            </a:r>
            <a:r>
              <a:rPr lang="en-US" altLang="ko-KR" b="1" dirty="0" smtClean="0">
                <a:solidFill>
                  <a:schemeClr val="bg1"/>
                </a:solidFill>
              </a:rPr>
              <a:t>AI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보안 모듈이 아닌 </a:t>
            </a:r>
            <a:r>
              <a:rPr lang="en-US" altLang="ko-KR" b="1" dirty="0" smtClean="0">
                <a:solidFill>
                  <a:schemeClr val="bg1"/>
                </a:solidFill>
              </a:rPr>
              <a:t>CVE</a:t>
            </a:r>
            <a:r>
              <a:rPr lang="ko-KR" altLang="en-US" b="1" dirty="0" smtClean="0">
                <a:solidFill>
                  <a:schemeClr val="bg1"/>
                </a:solidFill>
              </a:rPr>
              <a:t>나 </a:t>
            </a:r>
            <a:r>
              <a:rPr lang="en-US" altLang="ko-KR" b="1" dirty="0" smtClean="0">
                <a:solidFill>
                  <a:schemeClr val="bg1"/>
                </a:solidFill>
              </a:rPr>
              <a:t>Payload</a:t>
            </a:r>
            <a:r>
              <a:rPr lang="ko-KR" altLang="en-US" b="1" dirty="0" smtClean="0">
                <a:solidFill>
                  <a:schemeClr val="bg1"/>
                </a:solidFill>
              </a:rPr>
              <a:t>를 적용하여 자동화를 통한 방어와 </a:t>
            </a:r>
            <a:r>
              <a:rPr lang="en-US" altLang="ko-KR" b="1" dirty="0" smtClean="0">
                <a:solidFill>
                  <a:schemeClr val="bg1"/>
                </a:solidFill>
              </a:rPr>
              <a:t>AI</a:t>
            </a:r>
            <a:r>
              <a:rPr lang="ko-KR" altLang="en-US" b="1" dirty="0" smtClean="0">
                <a:solidFill>
                  <a:schemeClr val="bg1"/>
                </a:solidFill>
              </a:rPr>
              <a:t>보안의 문제점 및 한계점에 관해 연구의 필요성이 제기됨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016842" y="2707504"/>
            <a:ext cx="494271" cy="2965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5016842" y="3650736"/>
            <a:ext cx="494271" cy="2965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054" y="5583199"/>
            <a:ext cx="3139646" cy="8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329512" y="626077"/>
            <a:ext cx="4333103" cy="1452788"/>
          </a:xfrm>
          <a:noFill/>
          <a:ln w="19050"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1. </a:t>
            </a:r>
            <a:r>
              <a:rPr lang="ko-KR" altLang="en-US" sz="3600" b="1" dirty="0" smtClean="0"/>
              <a:t>서론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2400" b="1" dirty="0" smtClean="0"/>
              <a:t>1.1 </a:t>
            </a:r>
            <a:r>
              <a:rPr lang="ko-KR" altLang="en-US" sz="2400" b="1" dirty="0" smtClean="0"/>
              <a:t>인공지능보안</a:t>
            </a:r>
            <a:endParaRPr lang="ko-KR" altLang="en-US" sz="2400" b="1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181" y="2122763"/>
            <a:ext cx="4796269" cy="3976991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8" name="그룹 17"/>
          <p:cNvGrpSpPr/>
          <p:nvPr/>
        </p:nvGrpSpPr>
        <p:grpSpPr>
          <a:xfrm>
            <a:off x="5057450" y="2122763"/>
            <a:ext cx="6953318" cy="2888811"/>
            <a:chOff x="5181600" y="1697331"/>
            <a:chExt cx="6911547" cy="2888811"/>
          </a:xfrm>
        </p:grpSpPr>
        <p:sp>
          <p:nvSpPr>
            <p:cNvPr id="2" name="TextBox 1"/>
            <p:cNvSpPr txBox="1"/>
            <p:nvPr/>
          </p:nvSpPr>
          <p:spPr>
            <a:xfrm>
              <a:off x="5181600" y="1697331"/>
              <a:ext cx="691154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 smtClean="0"/>
                <a:t>가트너</a:t>
              </a:r>
              <a:r>
                <a:rPr lang="ko-KR" altLang="en-US" sz="2000" b="1" dirty="0" smtClean="0"/>
                <a:t> </a:t>
              </a:r>
              <a:r>
                <a:rPr lang="ko-KR" altLang="en-US" sz="2000" b="1" dirty="0" err="1" smtClean="0"/>
                <a:t>하이프</a:t>
              </a:r>
              <a:r>
                <a:rPr lang="ko-KR" altLang="en-US" sz="2000" b="1" dirty="0" smtClean="0"/>
                <a:t> 사이클 </a:t>
              </a:r>
              <a:endParaRPr lang="en-US" altLang="ko-KR" dirty="0" smtClean="0"/>
            </a:p>
            <a:p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떠오르는 </a:t>
              </a:r>
              <a:r>
                <a:rPr lang="ko-KR" altLang="en-US" sz="1400" dirty="0"/>
                <a:t>기술을 비롯해 다양한 기술 분야를 대상으로 매년 발행하는 </a:t>
              </a:r>
              <a:r>
                <a:rPr lang="ko-KR" altLang="en-US" sz="1400" dirty="0" err="1"/>
                <a:t>하이프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사이클</a:t>
              </a:r>
              <a:r>
                <a:rPr lang="en-US" altLang="ko-KR" sz="1400" dirty="0" smtClean="0"/>
                <a:t>)</a:t>
              </a:r>
            </a:p>
            <a:p>
              <a:endParaRPr lang="en-US" altLang="ko-KR" dirty="0" smtClean="0"/>
            </a:p>
            <a:p>
              <a:r>
                <a:rPr lang="ko-KR" altLang="en-US" dirty="0" err="1" smtClean="0"/>
                <a:t>가트너에서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선정하는 </a:t>
              </a:r>
              <a:r>
                <a:rPr lang="ko-KR" altLang="en-US" b="1" dirty="0"/>
                <a:t>“</a:t>
              </a:r>
              <a:r>
                <a:rPr lang="en-US" altLang="ko-KR" b="1" dirty="0"/>
                <a:t>10</a:t>
              </a:r>
              <a:r>
                <a:rPr lang="ko-KR" altLang="en-US" b="1" dirty="0"/>
                <a:t>대 미래 전략 기술”</a:t>
              </a:r>
              <a:r>
                <a:rPr lang="ko-KR" altLang="en-US" dirty="0"/>
                <a:t>에도 인공지능이 </a:t>
              </a:r>
              <a:endParaRPr lang="en-US" altLang="ko-KR" dirty="0" smtClean="0"/>
            </a:p>
            <a:p>
              <a:r>
                <a:rPr lang="ko-KR" altLang="en-US" dirty="0" smtClean="0"/>
                <a:t>매년 </a:t>
              </a:r>
              <a:r>
                <a:rPr lang="ko-KR" altLang="en-US" dirty="0"/>
                <a:t>자리하고 </a:t>
              </a:r>
              <a:r>
                <a:rPr lang="ko-KR" altLang="en-US" dirty="0" smtClean="0"/>
                <a:t>있음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63978" y="3291107"/>
              <a:ext cx="5832389" cy="369332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기존의 보안 솔루션들은 인공지능을 접목하는데 주목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63978" y="3939811"/>
              <a:ext cx="5832389" cy="646331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인공지능으로 모든 것을 다 처리 한다면 그에 따른 </a:t>
              </a:r>
              <a:endParaRPr lang="en-US" altLang="ko-KR" b="1" dirty="0" smtClean="0">
                <a:solidFill>
                  <a:schemeClr val="bg1"/>
                </a:solidFill>
              </a:endParaRPr>
            </a:p>
            <a:p>
              <a:r>
                <a:rPr lang="ko-KR" altLang="en-US" b="1" dirty="0" smtClean="0">
                  <a:solidFill>
                    <a:schemeClr val="bg1"/>
                  </a:solidFill>
                </a:rPr>
                <a:t>문제점과 한계가 존재함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054" y="5583199"/>
            <a:ext cx="3139646" cy="8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3929448" y="2652584"/>
            <a:ext cx="4333103" cy="1049133"/>
          </a:xfrm>
          <a:noFill/>
          <a:ln w="19050">
            <a:noFill/>
          </a:ln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본론</a:t>
            </a:r>
            <a:r>
              <a:rPr lang="en-US" altLang="ko-KR" sz="3600" b="1" dirty="0" smtClean="0">
                <a:solidFill>
                  <a:schemeClr val="bg1"/>
                </a:solidFill>
              </a:rPr>
              <a:t/>
            </a:r>
            <a:br>
              <a:rPr lang="en-US" altLang="ko-KR" sz="3600" b="1" dirty="0" smtClean="0">
                <a:solidFill>
                  <a:schemeClr val="bg1"/>
                </a:solidFill>
              </a:rPr>
            </a:br>
            <a:r>
              <a:rPr lang="en-US" altLang="ko-KR" sz="2800" b="1" dirty="0" smtClean="0">
                <a:solidFill>
                  <a:schemeClr val="bg1"/>
                </a:solidFill>
              </a:rPr>
              <a:t>Main subject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329512" y="626077"/>
            <a:ext cx="4333103" cy="1452788"/>
          </a:xfrm>
          <a:noFill/>
          <a:ln w="19050"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본론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2400" b="1" dirty="0" smtClean="0"/>
              <a:t>2.1 </a:t>
            </a:r>
            <a:r>
              <a:rPr lang="ko-KR" altLang="en-US" sz="2400" b="1" dirty="0" smtClean="0"/>
              <a:t>적대적 기계학습 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44844" y="2115936"/>
            <a:ext cx="9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Adversarial-machine-learning : </a:t>
            </a:r>
            <a:r>
              <a:rPr lang="ko-KR" altLang="en-US" dirty="0" smtClean="0"/>
              <a:t>의도 되지 않는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모델을 속이는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기술</a:t>
            </a:r>
            <a:endParaRPr lang="ko-KR" alt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843" y="3099898"/>
            <a:ext cx="4102443" cy="29530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8239" y="3099898"/>
            <a:ext cx="5018637" cy="177449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18239" y="2607917"/>
            <a:ext cx="3715265" cy="36933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머신러닝</a:t>
            </a:r>
            <a:r>
              <a:rPr lang="ko-KR" altLang="en-US" b="1" dirty="0" smtClean="0"/>
              <a:t> 학습과 적대적 공격 유형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4844" y="2607917"/>
            <a:ext cx="4102442" cy="36933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Adversarial Machine Learning </a:t>
            </a:r>
            <a:r>
              <a:rPr lang="en-US" altLang="ko-KR" b="1" dirty="0" smtClean="0"/>
              <a:t>Cycle</a:t>
            </a:r>
            <a:endParaRPr lang="en-US" altLang="ko-KR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054" y="5583199"/>
            <a:ext cx="3139646" cy="8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329512" y="626077"/>
            <a:ext cx="4333103" cy="1452788"/>
          </a:xfrm>
          <a:noFill/>
          <a:ln w="19050"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본론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2400" b="1" dirty="0" smtClean="0"/>
              <a:t>2.2 </a:t>
            </a:r>
            <a:r>
              <a:rPr lang="ko-KR" altLang="en-US" sz="2400" b="1" dirty="0" smtClean="0"/>
              <a:t>활용예시  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329512" y="2179634"/>
            <a:ext cx="4052713" cy="535531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b="1" kern="0" spc="0" dirty="0" smtClean="0">
                <a:solidFill>
                  <a:schemeClr val="bg1"/>
                </a:solidFill>
                <a:effectLst/>
                <a:latin typeface="+mn-ea"/>
              </a:rPr>
              <a:t>Fast Gradient Sign Method (FGSM</a:t>
            </a:r>
            <a:r>
              <a:rPr lang="en-US" altLang="ko-KR" b="1" kern="0" spc="0" dirty="0" smtClean="0">
                <a:solidFill>
                  <a:schemeClr val="bg1"/>
                </a:solidFill>
                <a:effectLst/>
                <a:latin typeface="한양신명조"/>
                <a:ea typeface="한양신명조"/>
              </a:rPr>
              <a:t>)</a:t>
            </a:r>
            <a:endParaRPr lang="en-US" altLang="ko-KR" kern="0" spc="0" dirty="0">
              <a:solidFill>
                <a:schemeClr val="bg1"/>
              </a:solidFill>
              <a:effectLst/>
              <a:latin typeface="한양신명조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9512" y="2843820"/>
            <a:ext cx="4522574" cy="978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ko-KR" altLang="en-US" kern="0" spc="0" dirty="0" smtClean="0">
                <a:solidFill>
                  <a:srgbClr val="000000"/>
                </a:solidFill>
                <a:effectLst/>
                <a:ea typeface="한양신명조"/>
              </a:rPr>
              <a:t>적대적 공격을 위한 샘플을 만드는데 </a:t>
            </a:r>
            <a:endParaRPr lang="en-US" altLang="ko-KR" kern="0" spc="0" dirty="0" smtClean="0">
              <a:solidFill>
                <a:srgbClr val="000000"/>
              </a:solidFill>
              <a:effectLst/>
              <a:ea typeface="한양신명조"/>
            </a:endParaRPr>
          </a:p>
          <a:p>
            <a:pPr fontAlgn="base" latinLnBrk="0">
              <a:lnSpc>
                <a:spcPct val="160000"/>
              </a:lnSpc>
            </a:pPr>
            <a:r>
              <a:rPr lang="ko-KR" altLang="en-US" kern="0" spc="0" dirty="0" smtClean="0">
                <a:solidFill>
                  <a:srgbClr val="000000"/>
                </a:solidFill>
                <a:effectLst/>
                <a:ea typeface="한양신명조"/>
              </a:rPr>
              <a:t>가장 간단하고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ea typeface="한양신명조"/>
              </a:rPr>
              <a:t> 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ea typeface="한양신명조"/>
              </a:rPr>
              <a:t>계산적으로 효율적인 방법</a:t>
            </a:r>
            <a:r>
              <a:rPr lang="ko-KR" altLang="en-US" dirty="0"/>
              <a:t> </a:t>
            </a:r>
            <a:endParaRPr lang="en-US" altLang="ko-KR" dirty="0" smtClean="0"/>
          </a:p>
        </p:txBody>
      </p:sp>
      <p:pic>
        <p:nvPicPr>
          <p:cNvPr id="17" name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9512" y="4105720"/>
            <a:ext cx="5195748" cy="200589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409037" y="4409803"/>
            <a:ext cx="4670856" cy="36933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노이즈를</a:t>
            </a:r>
            <a:r>
              <a:rPr lang="ko-KR" altLang="en-US" dirty="0" smtClean="0"/>
              <a:t> 통하여 판다를 긴팔원숭이로 인식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996249" y="3287018"/>
            <a:ext cx="5910592" cy="535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ko-KR" altLang="en-US" kern="0" spc="0" dirty="0" smtClean="0">
                <a:solidFill>
                  <a:srgbClr val="000000"/>
                </a:solidFill>
                <a:effectLst/>
                <a:ea typeface="한양신명조"/>
              </a:rPr>
              <a:t>연구에서 벤치마킹을 위한 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ea typeface="한양신명조"/>
              </a:rPr>
              <a:t>baseline 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ea typeface="한양신명조"/>
              </a:rPr>
              <a:t>모델로서 주로 사용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29" name="직선 연결선 28"/>
          <p:cNvCxnSpPr>
            <a:stCxn id="17" idx="3"/>
            <a:endCxn id="21" idx="1"/>
          </p:cNvCxnSpPr>
          <p:nvPr/>
        </p:nvCxnSpPr>
        <p:spPr>
          <a:xfrm flipV="1">
            <a:off x="5525260" y="4594469"/>
            <a:ext cx="883777" cy="5142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054" y="5583199"/>
            <a:ext cx="3139646" cy="8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544962"/>
            <a:ext cx="12192000" cy="3130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329512" y="626077"/>
            <a:ext cx="4333103" cy="1452788"/>
          </a:xfrm>
          <a:noFill/>
          <a:ln w="19050"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본론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2400" b="1" dirty="0" smtClean="0"/>
              <a:t>2.2 </a:t>
            </a:r>
            <a:r>
              <a:rPr lang="ko-KR" altLang="en-US" sz="2400" b="1" dirty="0" smtClean="0"/>
              <a:t>활용예시  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329511" y="2124138"/>
            <a:ext cx="3682316" cy="47506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One-Step Target Class </a:t>
            </a:r>
            <a:r>
              <a:rPr lang="en-US" altLang="ko-KR" b="1" dirty="0" smtClean="0">
                <a:solidFill>
                  <a:schemeClr val="bg1"/>
                </a:solidFill>
              </a:rPr>
              <a:t>Methods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9510" y="2759082"/>
            <a:ext cx="1104694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FGSM</a:t>
            </a:r>
            <a:r>
              <a:rPr lang="ko-KR" altLang="en-US" dirty="0"/>
              <a:t>의 대체 알고리즘 중의 </a:t>
            </a:r>
            <a:r>
              <a:rPr lang="ko-KR" altLang="en-US" dirty="0" smtClean="0"/>
              <a:t>하나 표적공격을 </a:t>
            </a:r>
            <a:r>
              <a:rPr lang="ko-KR" altLang="en-US" dirty="0"/>
              <a:t>하므로 </a:t>
            </a:r>
            <a:r>
              <a:rPr lang="en-US" altLang="ko-KR" dirty="0"/>
              <a:t>Targeted </a:t>
            </a:r>
            <a:r>
              <a:rPr lang="en-US" altLang="ko-KR" dirty="0" smtClean="0"/>
              <a:t>FGSM</a:t>
            </a:r>
          </a:p>
          <a:p>
            <a:pPr fontAlgn="base" latinLnBrk="0"/>
            <a:endParaRPr lang="en-US" altLang="ko-KR" dirty="0" smtClean="0"/>
          </a:p>
          <a:p>
            <a:pPr fontAlgn="base" latinLnBrk="0"/>
            <a:r>
              <a:rPr lang="ko-KR" altLang="en-US" dirty="0"/>
              <a:t>한 특정 레이블 </a:t>
            </a:r>
            <a:r>
              <a:rPr lang="en-US" altLang="ko-KR" dirty="0" smtClean="0"/>
              <a:t>y target</a:t>
            </a:r>
            <a:r>
              <a:rPr lang="ko-KR" altLang="en-US" dirty="0"/>
              <a:t>에 속할 가능성이 적은 어떠한 이미지 </a:t>
            </a:r>
            <a:r>
              <a:rPr lang="en-US" altLang="ko-KR" dirty="0"/>
              <a:t>X</a:t>
            </a:r>
            <a:r>
              <a:rPr lang="ko-KR" altLang="en-US" dirty="0"/>
              <a:t>에 대해서 그 이미지가 </a:t>
            </a:r>
            <a:endParaRPr lang="en-US" altLang="ko-KR" dirty="0" smtClean="0"/>
          </a:p>
          <a:p>
            <a:pPr fontAlgn="base" latinLnBrk="0"/>
            <a:r>
              <a:rPr lang="ko-KR" altLang="en-US" dirty="0" smtClean="0"/>
              <a:t>특정 </a:t>
            </a:r>
            <a:r>
              <a:rPr lang="ko-KR" altLang="en-US" dirty="0"/>
              <a:t>레이블에 속할 확률 </a:t>
            </a:r>
            <a:r>
              <a:rPr lang="en-US" altLang="ko-KR" dirty="0"/>
              <a:t>p (</a:t>
            </a:r>
            <a:r>
              <a:rPr lang="en-US" altLang="ko-KR" dirty="0" smtClean="0"/>
              <a:t>y target</a:t>
            </a:r>
            <a:r>
              <a:rPr lang="en-US" altLang="ko-KR" dirty="0"/>
              <a:t> | X)</a:t>
            </a:r>
            <a:r>
              <a:rPr lang="ko-KR" altLang="en-US" dirty="0"/>
              <a:t>을 최대화하는 방향으로 </a:t>
            </a:r>
            <a:r>
              <a:rPr lang="en-US" altLang="ko-KR" dirty="0"/>
              <a:t>perturbation</a:t>
            </a:r>
            <a:r>
              <a:rPr lang="ko-KR" altLang="en-US" dirty="0"/>
              <a:t>을 추가하는 학습을 </a:t>
            </a:r>
            <a:r>
              <a:rPr lang="ko-KR" altLang="en-US" dirty="0" smtClean="0"/>
              <a:t>진행함</a:t>
            </a:r>
            <a:endParaRPr lang="en-US" altLang="ko-KR" dirty="0" smtClean="0"/>
          </a:p>
          <a:p>
            <a:pPr fontAlgn="base" latinLnBrk="0"/>
            <a:r>
              <a:rPr lang="ko-KR" altLang="en-US" dirty="0" smtClean="0"/>
              <a:t>유사하지 </a:t>
            </a:r>
            <a:r>
              <a:rPr lang="ko-KR" altLang="en-US" dirty="0"/>
              <a:t>않거나 전혀 연관성이 없어 보이는 레이블로 오인하도록 표적공격을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29511" y="4569935"/>
            <a:ext cx="7002165" cy="1581125"/>
            <a:chOff x="313035" y="4404526"/>
            <a:chExt cx="7002165" cy="1581125"/>
          </a:xfrm>
        </p:grpSpPr>
        <p:sp>
          <p:nvSpPr>
            <p:cNvPr id="12" name="직사각형 11"/>
            <p:cNvSpPr/>
            <p:nvPr/>
          </p:nvSpPr>
          <p:spPr>
            <a:xfrm>
              <a:off x="329511" y="4404526"/>
              <a:ext cx="1235678" cy="535531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60000"/>
                </a:lnSpc>
              </a:pPr>
              <a:r>
                <a:rPr lang="en-US" altLang="ko-KR" b="1" dirty="0" err="1" smtClean="0">
                  <a:solidFill>
                    <a:schemeClr val="bg1"/>
                  </a:solidFill>
                </a:rPr>
                <a:t>DeepFool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3035" y="5062321"/>
              <a:ext cx="7002165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ko-KR" altLang="en-US" dirty="0"/>
                <a:t>탐욕 알고리즘이기 때문에 다소 느리지만 </a:t>
              </a:r>
              <a:endParaRPr lang="en-US" altLang="ko-KR" dirty="0" smtClean="0"/>
            </a:p>
            <a:p>
              <a:pPr fontAlgn="base" latinLnBrk="0"/>
              <a:r>
                <a:rPr lang="en-US" altLang="ko-KR" dirty="0" err="1" smtClean="0"/>
                <a:t>Jacobian</a:t>
              </a:r>
              <a:r>
                <a:rPr lang="en-US" altLang="ko-KR" dirty="0" smtClean="0"/>
                <a:t>-Based </a:t>
              </a:r>
              <a:r>
                <a:rPr lang="en-US" altLang="ko-KR" dirty="0"/>
                <a:t>Saliency Map Attack </a:t>
              </a:r>
              <a:r>
                <a:rPr lang="ko-KR" altLang="en-US" dirty="0" smtClean="0"/>
                <a:t>알고리즘보다 빠르고</a:t>
              </a:r>
              <a:r>
                <a:rPr lang="en-US" altLang="ko-KR" dirty="0"/>
                <a:t>, FGSM </a:t>
              </a:r>
              <a:r>
                <a:rPr lang="ko-KR" altLang="en-US" dirty="0"/>
                <a:t>알고리즘보다 정확하기 때문에 유용하게 </a:t>
              </a:r>
              <a:r>
                <a:rPr lang="ko-KR" altLang="en-US" dirty="0" smtClean="0"/>
                <a:t>활용</a:t>
              </a:r>
              <a:endParaRPr lang="ko-KR" altLang="en-US" dirty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054" y="5583199"/>
            <a:ext cx="3139646" cy="8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698</Words>
  <Application>Microsoft Office PowerPoint</Application>
  <PresentationFormat>와이드스크린</PresentationFormat>
  <Paragraphs>94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한양신명조</vt:lpstr>
      <vt:lpstr>Arial</vt:lpstr>
      <vt:lpstr>Office 테마</vt:lpstr>
      <vt:lpstr>AI 보안의 문제점과 한계 AI security problems and limitations </vt:lpstr>
      <vt:lpstr>INDEX</vt:lpstr>
      <vt:lpstr>서론 Introduction</vt:lpstr>
      <vt:lpstr>1. 서론  1.1 인공지능보안</vt:lpstr>
      <vt:lpstr>1. 서론  1.1 인공지능보안</vt:lpstr>
      <vt:lpstr>본론 Main subject</vt:lpstr>
      <vt:lpstr>2. 본론  2.1 적대적 기계학습 </vt:lpstr>
      <vt:lpstr>2. 본론  2.2 활용예시  </vt:lpstr>
      <vt:lpstr>2. 본론  2.2 활용예시  </vt:lpstr>
      <vt:lpstr>2. 본론  2.2 활용예시  </vt:lpstr>
      <vt:lpstr>2. 본론  2.2 활용예시  </vt:lpstr>
      <vt:lpstr>결론 Conclusion</vt:lpstr>
      <vt:lpstr>3. 결론  3.1 불확실성과 적대적 공격</vt:lpstr>
      <vt:lpstr>3. 결론  3.1 불확실성과 적대적 공격</vt:lpstr>
      <vt:lpstr>참고 문헌 Reference</vt:lpstr>
      <vt:lpstr>4. 참고 문헌 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보안의 문제점과 한계</dc:title>
  <dc:creator>user</dc:creator>
  <cp:lastModifiedBy>user</cp:lastModifiedBy>
  <cp:revision>24</cp:revision>
  <dcterms:created xsi:type="dcterms:W3CDTF">2020-11-13T14:16:06Z</dcterms:created>
  <dcterms:modified xsi:type="dcterms:W3CDTF">2020-11-13T17:19:11Z</dcterms:modified>
</cp:coreProperties>
</file>