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B8B4"/>
    <a:srgbClr val="33CCCC"/>
    <a:srgbClr val="099ACD"/>
    <a:srgbClr val="FA7272"/>
    <a:srgbClr val="009999"/>
    <a:srgbClr val="638F9D"/>
    <a:srgbClr val="666699"/>
    <a:srgbClr val="0066CC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343B-D8CA-4669-8D22-AB5A46A319ED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1937-8976-44C6-92B1-3EEBC1711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16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343B-D8CA-4669-8D22-AB5A46A319ED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1937-8976-44C6-92B1-3EEBC1711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06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343B-D8CA-4669-8D22-AB5A46A319ED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1937-8976-44C6-92B1-3EEBC1711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343B-D8CA-4669-8D22-AB5A46A319ED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1937-8976-44C6-92B1-3EEBC1711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0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343B-D8CA-4669-8D22-AB5A46A319ED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1937-8976-44C6-92B1-3EEBC1711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48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343B-D8CA-4669-8D22-AB5A46A319ED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1937-8976-44C6-92B1-3EEBC1711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5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343B-D8CA-4669-8D22-AB5A46A319ED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1937-8976-44C6-92B1-3EEBC1711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02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343B-D8CA-4669-8D22-AB5A46A319ED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1937-8976-44C6-92B1-3EEBC1711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0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343B-D8CA-4669-8D22-AB5A46A319ED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1937-8976-44C6-92B1-3EEBC1711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343B-D8CA-4669-8D22-AB5A46A319ED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1937-8976-44C6-92B1-3EEBC1711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13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343B-D8CA-4669-8D22-AB5A46A319ED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1937-8976-44C6-92B1-3EEBC1711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34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7343B-D8CA-4669-8D22-AB5A46A319ED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91937-8976-44C6-92B1-3EEBC1711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8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7200" b="1" dirty="0" smtClean="0">
                <a:solidFill>
                  <a:schemeClr val="bg1"/>
                </a:solidFill>
              </a:rPr>
              <a:t>System for Beginner</a:t>
            </a:r>
            <a:endParaRPr lang="ko-KR" alt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n-ea"/>
              </a:rPr>
              <a:t>Speaker : Yi </a:t>
            </a:r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J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</a:rPr>
              <a:t>ung </a:t>
            </a:r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H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</a:rPr>
              <a:t>un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9643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7200" b="1" smtClean="0">
                <a:solidFill>
                  <a:schemeClr val="bg1"/>
                </a:solidFill>
              </a:rPr>
              <a:t>Thank you</a:t>
            </a:r>
            <a:endParaRPr lang="ko-KR" alt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03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8F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4303059" cy="6857999"/>
          </a:xfrm>
          <a:solidFill>
            <a:srgbClr val="009999"/>
          </a:solidFill>
          <a:ln w="3175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</a:rPr>
              <a:t>Contents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948516" y="515021"/>
            <a:ext cx="5762015" cy="5778202"/>
            <a:chOff x="5174428" y="428960"/>
            <a:chExt cx="4636546" cy="412555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5174428" y="428960"/>
              <a:ext cx="3930008" cy="61318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 smtClean="0"/>
                <a:t>What is Linux Stack?</a:t>
              </a:r>
              <a:endParaRPr lang="ko-KR" altLang="en-US" sz="3600" b="1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282005" y="1381012"/>
              <a:ext cx="2091151" cy="61318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200" b="1" dirty="0" smtClean="0"/>
                <a:t>Prepare this</a:t>
              </a:r>
              <a:endParaRPr lang="ko-KR" altLang="en-US" sz="3200" b="1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5282005" y="1151068"/>
              <a:ext cx="452896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모서리가 둥근 직사각형 25"/>
            <p:cNvSpPr/>
            <p:nvPr/>
          </p:nvSpPr>
          <p:spPr>
            <a:xfrm>
              <a:off x="5282005" y="2224141"/>
              <a:ext cx="2290248" cy="61318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200" b="1" dirty="0" smtClean="0"/>
                <a:t>Sample Code</a:t>
              </a:r>
              <a:endParaRPr lang="ko-KR" altLang="en-US" sz="3200" b="1" dirty="0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5282005" y="3098204"/>
              <a:ext cx="3242452" cy="61318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200" b="1" dirty="0" smtClean="0"/>
                <a:t>Calling Convention</a:t>
              </a:r>
              <a:endParaRPr lang="ko-KR" altLang="en-US" sz="3200" b="1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5282005" y="3941333"/>
              <a:ext cx="1666987" cy="61318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200" b="1" dirty="0" smtClean="0"/>
                <a:t>Overflow </a:t>
              </a:r>
              <a:endParaRPr lang="ko-KR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1371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8F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011218"/>
          </a:xfrm>
          <a:solidFill>
            <a:srgbClr val="009999"/>
          </a:solidFill>
          <a:ln w="3175">
            <a:noFill/>
          </a:ln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What is Linux Stack? – Prepare this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Ubuntu - 실전코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1382357"/>
            <a:ext cx="1662058" cy="166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- python/cpython: The Python programming langu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948" y="3173507"/>
            <a:ext cx="2755750" cy="27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193" y="1725707"/>
            <a:ext cx="45148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8F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011218"/>
          </a:xfrm>
          <a:solidFill>
            <a:srgbClr val="009999"/>
          </a:solidFill>
          <a:ln w="3175">
            <a:noFill/>
          </a:ln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What is Linux Stack? – Sample code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417" y="1118010"/>
            <a:ext cx="5755398" cy="4799957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2355897" y="6025232"/>
            <a:ext cx="6594438" cy="5232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chemeClr val="bg1"/>
                </a:solidFill>
              </a:rPr>
              <a:t>gcc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 –o </a:t>
            </a:r>
            <a:r>
              <a:rPr lang="en-US" altLang="ko-KR" sz="2800" b="1" dirty="0" err="1" smtClean="0">
                <a:solidFill>
                  <a:schemeClr val="bg1"/>
                </a:solidFill>
              </a:rPr>
              <a:t>bof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err="1" smtClean="0">
                <a:solidFill>
                  <a:schemeClr val="bg1"/>
                </a:solidFill>
              </a:rPr>
              <a:t>bof.c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 –</a:t>
            </a:r>
            <a:r>
              <a:rPr lang="en-US" altLang="ko-KR" sz="2800" b="1" dirty="0" err="1" smtClean="0">
                <a:solidFill>
                  <a:schemeClr val="bg1"/>
                </a:solidFill>
              </a:rPr>
              <a:t>fno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-stack-protector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17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8F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011218"/>
          </a:xfrm>
          <a:solidFill>
            <a:srgbClr val="009999"/>
          </a:solidFill>
          <a:ln w="3175">
            <a:noFill/>
          </a:ln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What is Linux Stack? – Sample code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86408" y="2072919"/>
            <a:ext cx="4329421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SP : Stack Pointer </a:t>
            </a:r>
          </a:p>
          <a:p>
            <a:endParaRPr lang="en-US" altLang="ko-KR" sz="2800" b="1" dirty="0" smtClean="0">
              <a:solidFill>
                <a:schemeClr val="bg1"/>
              </a:solidFill>
            </a:endParaRPr>
          </a:p>
          <a:p>
            <a:r>
              <a:rPr lang="en-US" altLang="ko-KR" sz="2800" b="1" dirty="0" smtClean="0">
                <a:solidFill>
                  <a:schemeClr val="bg1"/>
                </a:solidFill>
              </a:rPr>
              <a:t>BP : Base Pointer  </a:t>
            </a:r>
          </a:p>
          <a:p>
            <a:endParaRPr lang="en-US" altLang="ko-KR" sz="2800" b="1" dirty="0" smtClean="0">
              <a:solidFill>
                <a:schemeClr val="bg1"/>
              </a:solidFill>
            </a:endParaRPr>
          </a:p>
          <a:p>
            <a:r>
              <a:rPr lang="en-US" altLang="ko-KR" sz="2800" b="1" dirty="0" smtClean="0">
                <a:solidFill>
                  <a:schemeClr val="bg1"/>
                </a:solidFill>
              </a:rPr>
              <a:t>IP  : Instruction Pointer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64" y="2072919"/>
            <a:ext cx="6330344" cy="378281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1064" y="1267750"/>
            <a:ext cx="2253195" cy="5486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X86 Register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33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8F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011218"/>
          </a:xfrm>
          <a:solidFill>
            <a:srgbClr val="009999"/>
          </a:solidFill>
          <a:ln w="3175">
            <a:noFill/>
          </a:ln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What is Linux Stack? – Calling convention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479" y="1871782"/>
            <a:ext cx="3710993" cy="396068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195479" y="1127622"/>
            <a:ext cx="2973957" cy="5486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(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Gdb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dissas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main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46573"/>
          <a:stretch/>
        </p:blipFill>
        <p:spPr>
          <a:xfrm>
            <a:off x="278442" y="1381022"/>
            <a:ext cx="3163202" cy="4942208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8195473" y="3207456"/>
            <a:ext cx="2537254" cy="2872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3649710" y="1551255"/>
            <a:ext cx="4299802" cy="4676653"/>
            <a:chOff x="3649710" y="1551255"/>
            <a:chExt cx="4299802" cy="4676653"/>
          </a:xfrm>
        </p:grpSpPr>
        <p:sp>
          <p:nvSpPr>
            <p:cNvPr id="81" name="TextBox 80"/>
            <p:cNvSpPr txBox="1"/>
            <p:nvPr/>
          </p:nvSpPr>
          <p:spPr>
            <a:xfrm>
              <a:off x="4983109" y="1551255"/>
              <a:ext cx="2685953" cy="663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1"/>
                  </a:solidFill>
                </a:rPr>
                <a:t>Low address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983108" y="5564056"/>
              <a:ext cx="2685953" cy="663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1"/>
                  </a:solidFill>
                </a:rPr>
                <a:t>High address</a:t>
              </a: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4983109" y="2114184"/>
              <a:ext cx="2966403" cy="3241761"/>
              <a:chOff x="204385" y="1917869"/>
              <a:chExt cx="3259575" cy="3377793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86" name="직사각형 85"/>
              <p:cNvSpPr/>
              <p:nvPr/>
            </p:nvSpPr>
            <p:spPr>
              <a:xfrm>
                <a:off x="204393" y="1917869"/>
                <a:ext cx="3259567" cy="563055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…</a:t>
                </a:r>
                <a:endParaRPr lang="ko-KR" altLang="en-US" sz="24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204393" y="2480924"/>
                <a:ext cx="3259567" cy="563055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&amp;</a:t>
                </a:r>
                <a:r>
                  <a:rPr lang="en-US" altLang="ko-KR" sz="2400" b="1" dirty="0" err="1" smtClean="0">
                    <a:solidFill>
                      <a:schemeClr val="tx1"/>
                    </a:solidFill>
                  </a:rPr>
                  <a:t>argv</a:t>
                </a:r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[1]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04391" y="3043800"/>
                <a:ext cx="3259567" cy="563055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0x11111111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204389" y="3606855"/>
                <a:ext cx="3259567" cy="563055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…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204387" y="4169731"/>
                <a:ext cx="3259568" cy="563055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Main </a:t>
                </a:r>
                <a:r>
                  <a:rPr lang="en-US" altLang="ko-KR" sz="2400" b="1" dirty="0" err="1" smtClean="0">
                    <a:solidFill>
                      <a:schemeClr val="tx1"/>
                    </a:solidFill>
                  </a:rPr>
                  <a:t>sfp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204385" y="4732607"/>
                <a:ext cx="3259568" cy="563055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Main ret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모서리가 둥근 직사각형 83"/>
            <p:cNvSpPr/>
            <p:nvPr/>
          </p:nvSpPr>
          <p:spPr>
            <a:xfrm>
              <a:off x="3649710" y="2633050"/>
              <a:ext cx="1235574" cy="57440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%ESP</a:t>
              </a:r>
              <a:endParaRPr lang="ko-KR" altLang="en-US" sz="2400" b="1" dirty="0"/>
            </a:p>
          </p:txBody>
        </p:sp>
      </p:grpSp>
      <p:cxnSp>
        <p:nvCxnSpPr>
          <p:cNvPr id="93" name="직선 화살표 연결선 92"/>
          <p:cNvCxnSpPr>
            <a:stCxn id="79" idx="2"/>
            <a:endCxn id="95" idx="0"/>
          </p:cNvCxnSpPr>
          <p:nvPr/>
        </p:nvCxnSpPr>
        <p:spPr>
          <a:xfrm>
            <a:off x="9464100" y="3494659"/>
            <a:ext cx="1162572" cy="3339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9583997" y="3828614"/>
            <a:ext cx="2085350" cy="716933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/>
              <a:t>Push EAX</a:t>
            </a:r>
          </a:p>
          <a:p>
            <a:r>
              <a:rPr lang="en-US" altLang="ko-KR" sz="2400" b="1" dirty="0" smtClean="0"/>
              <a:t>Call &lt;</a:t>
            </a:r>
            <a:r>
              <a:rPr lang="en-US" altLang="ko-KR" sz="2400" b="1" dirty="0" err="1" smtClean="0"/>
              <a:t>func</a:t>
            </a:r>
            <a:r>
              <a:rPr lang="en-US" altLang="ko-KR" sz="2400" b="1" dirty="0" smtClean="0"/>
              <a:t>&gt;</a:t>
            </a:r>
            <a:endParaRPr lang="ko-KR" altLang="en-US" sz="2400" b="1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649710" y="4258347"/>
            <a:ext cx="1235574" cy="5744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%EBP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7346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8F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011218"/>
          </a:xfrm>
          <a:solidFill>
            <a:srgbClr val="009999"/>
          </a:solidFill>
          <a:ln w="3175">
            <a:noFill/>
          </a:ln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What is Linux Stack? – Calling convention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3429" y="1592444"/>
            <a:ext cx="4299802" cy="4676653"/>
            <a:chOff x="3649710" y="1551255"/>
            <a:chExt cx="4299802" cy="4676653"/>
          </a:xfrm>
        </p:grpSpPr>
        <p:sp>
          <p:nvSpPr>
            <p:cNvPr id="22" name="TextBox 21"/>
            <p:cNvSpPr txBox="1"/>
            <p:nvPr/>
          </p:nvSpPr>
          <p:spPr>
            <a:xfrm>
              <a:off x="4983109" y="1551255"/>
              <a:ext cx="2685953" cy="663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1"/>
                  </a:solidFill>
                </a:rPr>
                <a:t>Low address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83108" y="5564056"/>
              <a:ext cx="2685953" cy="663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1"/>
                  </a:solidFill>
                </a:rPr>
                <a:t>High address</a:t>
              </a: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4983109" y="2114185"/>
              <a:ext cx="2966403" cy="3241762"/>
              <a:chOff x="204385" y="1917869"/>
              <a:chExt cx="3259575" cy="3377793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27" name="직사각형 26"/>
              <p:cNvSpPr/>
              <p:nvPr/>
            </p:nvSpPr>
            <p:spPr>
              <a:xfrm>
                <a:off x="204393" y="1917869"/>
                <a:ext cx="3259567" cy="563055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err="1" smtClean="0">
                    <a:solidFill>
                      <a:schemeClr val="tx1"/>
                    </a:solidFill>
                  </a:rPr>
                  <a:t>Func</a:t>
                </a:r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 ret</a:t>
                </a:r>
                <a:endParaRPr lang="ko-KR" altLang="en-US" sz="24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04393" y="2480924"/>
                <a:ext cx="3259567" cy="563055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&amp;</a:t>
                </a:r>
                <a:r>
                  <a:rPr lang="en-US" altLang="ko-KR" sz="2400" b="1" dirty="0" err="1" smtClean="0">
                    <a:solidFill>
                      <a:schemeClr val="tx1"/>
                    </a:solidFill>
                  </a:rPr>
                  <a:t>argv</a:t>
                </a:r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[1]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04391" y="3043800"/>
                <a:ext cx="3259567" cy="563055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0x11111111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04389" y="3606855"/>
                <a:ext cx="3259567" cy="563055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…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04387" y="4169731"/>
                <a:ext cx="3259568" cy="563055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Main </a:t>
                </a:r>
                <a:r>
                  <a:rPr lang="en-US" altLang="ko-KR" sz="2400" b="1" dirty="0" err="1" smtClean="0">
                    <a:solidFill>
                      <a:schemeClr val="tx1"/>
                    </a:solidFill>
                  </a:rPr>
                  <a:t>sfp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204385" y="4732607"/>
                <a:ext cx="3259568" cy="563055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Main ret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모서리가 둥근 직사각형 25"/>
            <p:cNvSpPr/>
            <p:nvPr/>
          </p:nvSpPr>
          <p:spPr>
            <a:xfrm>
              <a:off x="3649710" y="4258347"/>
              <a:ext cx="1235574" cy="57440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%EBP</a:t>
              </a:r>
              <a:endParaRPr lang="ko-KR" altLang="en-US" sz="2400" b="1" dirty="0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453429" y="2155374"/>
            <a:ext cx="1235574" cy="5744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%ESP</a:t>
            </a:r>
            <a:endParaRPr lang="ko-KR" altLang="en-US" sz="2400" b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6531430" y="1694305"/>
            <a:ext cx="3793377" cy="3960689"/>
            <a:chOff x="8113095" y="1871782"/>
            <a:chExt cx="3793377" cy="3960689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479" y="1871782"/>
              <a:ext cx="3710993" cy="3960689"/>
            </a:xfrm>
            <a:prstGeom prst="rect">
              <a:avLst/>
            </a:prstGeom>
          </p:spPr>
        </p:pic>
        <p:sp>
          <p:nvSpPr>
            <p:cNvPr id="46" name="직사각형 45"/>
            <p:cNvSpPr/>
            <p:nvPr/>
          </p:nvSpPr>
          <p:spPr>
            <a:xfrm>
              <a:off x="8113095" y="4114745"/>
              <a:ext cx="2537254" cy="13304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564999" y="3662416"/>
              <a:ext cx="2085350" cy="379419"/>
            </a:xfrm>
            <a:prstGeom prst="rect">
              <a:avLst/>
            </a:prstGeom>
            <a:solidFill>
              <a:srgbClr val="00B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b="1" dirty="0" err="1" smtClean="0"/>
                <a:t>Dissas</a:t>
              </a:r>
              <a:r>
                <a:rPr lang="en-US" altLang="ko-KR" sz="2400" b="1" dirty="0" smtClean="0"/>
                <a:t> </a:t>
              </a:r>
              <a:r>
                <a:rPr lang="en-US" altLang="ko-KR" sz="2400" b="1" dirty="0" err="1" smtClean="0"/>
                <a:t>func</a:t>
              </a:r>
              <a:endParaRPr lang="en-US" altLang="ko-KR" sz="2400" b="1" dirty="0" smtClean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847018" y="2181894"/>
            <a:ext cx="269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0x804849e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32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8F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011218"/>
          </a:xfrm>
          <a:solidFill>
            <a:srgbClr val="009999"/>
          </a:solidFill>
          <a:ln w="3175">
            <a:noFill/>
          </a:ln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What is Linux Stack? – Calling convention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536446" y="1702809"/>
            <a:ext cx="3793377" cy="3960689"/>
            <a:chOff x="8113095" y="1871782"/>
            <a:chExt cx="3793377" cy="3960689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479" y="1871782"/>
              <a:ext cx="3710993" cy="3960689"/>
            </a:xfrm>
            <a:prstGeom prst="rect">
              <a:avLst/>
            </a:prstGeom>
          </p:spPr>
        </p:pic>
        <p:sp>
          <p:nvSpPr>
            <p:cNvPr id="46" name="직사각형 45"/>
            <p:cNvSpPr/>
            <p:nvPr/>
          </p:nvSpPr>
          <p:spPr>
            <a:xfrm>
              <a:off x="8113095" y="4114745"/>
              <a:ext cx="2537254" cy="13304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564999" y="3662416"/>
              <a:ext cx="2085350" cy="379419"/>
            </a:xfrm>
            <a:prstGeom prst="rect">
              <a:avLst/>
            </a:prstGeom>
            <a:solidFill>
              <a:srgbClr val="00B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b="1" dirty="0" err="1" smtClean="0"/>
                <a:t>Dissas</a:t>
              </a:r>
              <a:r>
                <a:rPr lang="en-US" altLang="ko-KR" sz="2400" b="1" dirty="0" smtClean="0"/>
                <a:t> </a:t>
              </a:r>
              <a:r>
                <a:rPr lang="en-US" altLang="ko-KR" sz="2400" b="1" dirty="0" err="1" smtClean="0"/>
                <a:t>func</a:t>
              </a:r>
              <a:endParaRPr lang="en-US" altLang="ko-KR" sz="2400" b="1" dirty="0" smtClean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799277" y="2776001"/>
            <a:ext cx="135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0x804849e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51095" y="1097358"/>
            <a:ext cx="2685953" cy="663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Low address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51095" y="6173068"/>
            <a:ext cx="2685953" cy="663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High address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094835" y="1668352"/>
            <a:ext cx="4530001" cy="4322349"/>
            <a:chOff x="477036" y="1702393"/>
            <a:chExt cx="4530001" cy="4322349"/>
          </a:xfrm>
        </p:grpSpPr>
        <p:grpSp>
          <p:nvGrpSpPr>
            <p:cNvPr id="6" name="그룹 5"/>
            <p:cNvGrpSpPr/>
            <p:nvPr/>
          </p:nvGrpSpPr>
          <p:grpSpPr>
            <a:xfrm>
              <a:off x="477036" y="1736850"/>
              <a:ext cx="1235574" cy="1241481"/>
              <a:chOff x="1001340" y="1090011"/>
              <a:chExt cx="1235574" cy="1241481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1001340" y="1757086"/>
                <a:ext cx="1235574" cy="57440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/>
                  <a:t>%EBP</a:t>
                </a:r>
                <a:endParaRPr lang="ko-KR" altLang="en-US" sz="2400" b="1" dirty="0"/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001340" y="1090011"/>
                <a:ext cx="1235574" cy="57440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/>
                  <a:t>%ESP</a:t>
                </a:r>
                <a:endParaRPr lang="ko-KR" altLang="en-US" sz="2400" b="1" dirty="0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2040634" y="1702393"/>
              <a:ext cx="2966403" cy="4322349"/>
              <a:chOff x="2621572" y="1055554"/>
              <a:chExt cx="2966403" cy="4322349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2621572" y="2136141"/>
                <a:ext cx="2966403" cy="3241762"/>
                <a:chOff x="204385" y="1917869"/>
                <a:chExt cx="3259575" cy="3377793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7" name="직사각형 26"/>
                <p:cNvSpPr/>
                <p:nvPr/>
              </p:nvSpPr>
              <p:spPr>
                <a:xfrm>
                  <a:off x="204393" y="1917869"/>
                  <a:ext cx="3259567" cy="563055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b="1" dirty="0" err="1" smtClean="0">
                      <a:solidFill>
                        <a:schemeClr val="tx1"/>
                      </a:solidFill>
                    </a:rPr>
                    <a:t>Func</a:t>
                  </a:r>
                  <a:r>
                    <a:rPr lang="en-US" altLang="ko-KR" sz="2400" b="1" dirty="0" smtClean="0">
                      <a:solidFill>
                        <a:schemeClr val="tx1"/>
                      </a:solidFill>
                    </a:rPr>
                    <a:t> ret</a:t>
                  </a:r>
                  <a:endParaRPr lang="ko-KR" altLang="en-US" sz="24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204393" y="2480924"/>
                  <a:ext cx="3259567" cy="563055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b="1" dirty="0" smtClean="0">
                      <a:solidFill>
                        <a:schemeClr val="tx1"/>
                      </a:solidFill>
                    </a:rPr>
                    <a:t>&amp;</a:t>
                  </a:r>
                  <a:r>
                    <a:rPr lang="en-US" altLang="ko-KR" sz="2400" b="1" dirty="0" err="1" smtClean="0">
                      <a:solidFill>
                        <a:schemeClr val="tx1"/>
                      </a:solidFill>
                    </a:rPr>
                    <a:t>argv</a:t>
                  </a:r>
                  <a:r>
                    <a:rPr lang="en-US" altLang="ko-KR" sz="2400" b="1" dirty="0" smtClean="0">
                      <a:solidFill>
                        <a:schemeClr val="tx1"/>
                      </a:solidFill>
                    </a:rPr>
                    <a:t>[1]</a:t>
                  </a:r>
                  <a:endParaRPr lang="ko-KR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204391" y="3043800"/>
                  <a:ext cx="3259567" cy="563055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b="1" dirty="0" smtClean="0">
                      <a:solidFill>
                        <a:schemeClr val="tx1"/>
                      </a:solidFill>
                    </a:rPr>
                    <a:t>0x11111111</a:t>
                  </a:r>
                  <a:endParaRPr lang="ko-KR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204389" y="3606855"/>
                  <a:ext cx="3259567" cy="563055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b="1" dirty="0" smtClean="0">
                      <a:solidFill>
                        <a:schemeClr val="tx1"/>
                      </a:solidFill>
                    </a:rPr>
                    <a:t>…</a:t>
                  </a:r>
                  <a:endParaRPr lang="ko-KR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04387" y="4169731"/>
                  <a:ext cx="3259568" cy="563055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b="1" dirty="0" smtClean="0">
                      <a:solidFill>
                        <a:schemeClr val="tx1"/>
                      </a:solidFill>
                    </a:rPr>
                    <a:t>Main </a:t>
                  </a:r>
                  <a:r>
                    <a:rPr lang="en-US" altLang="ko-KR" sz="2400" b="1" dirty="0" err="1" smtClean="0">
                      <a:solidFill>
                        <a:schemeClr val="tx1"/>
                      </a:solidFill>
                    </a:rPr>
                    <a:t>sfp</a:t>
                  </a:r>
                  <a:endParaRPr lang="ko-KR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04385" y="4732607"/>
                  <a:ext cx="3259568" cy="563055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b="1" dirty="0" smtClean="0">
                      <a:solidFill>
                        <a:schemeClr val="tx1"/>
                      </a:solidFill>
                    </a:rPr>
                    <a:t>Main ret</a:t>
                  </a:r>
                  <a:endParaRPr lang="ko-KR" altLang="en-US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621573" y="1595934"/>
                <a:ext cx="2966396" cy="5403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err="1" smtClean="0">
                    <a:solidFill>
                      <a:schemeClr val="tx1"/>
                    </a:solidFill>
                  </a:rPr>
                  <a:t>Func</a:t>
                </a:r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400" b="1" dirty="0" err="1" smtClean="0">
                    <a:solidFill>
                      <a:schemeClr val="tx1"/>
                    </a:solidFill>
                  </a:rPr>
                  <a:t>sfp</a:t>
                </a:r>
                <a:endParaRPr lang="ko-KR" altLang="en-US" sz="24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621573" y="1055554"/>
                <a:ext cx="2966396" cy="5403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…</a:t>
                </a:r>
                <a:endParaRPr lang="ko-KR" altLang="en-US" sz="2400" b="1" dirty="0" smtClean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1" name="직선 화살표 연결선 10"/>
          <p:cNvCxnSpPr>
            <a:stCxn id="26" idx="3"/>
            <a:endCxn id="20" idx="1"/>
          </p:cNvCxnSpPr>
          <p:nvPr/>
        </p:nvCxnSpPr>
        <p:spPr>
          <a:xfrm flipV="1">
            <a:off x="2330409" y="2478922"/>
            <a:ext cx="328025" cy="178165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45" idx="3"/>
            <a:endCxn id="20" idx="1"/>
          </p:cNvCxnSpPr>
          <p:nvPr/>
        </p:nvCxnSpPr>
        <p:spPr>
          <a:xfrm>
            <a:off x="2330409" y="1990012"/>
            <a:ext cx="328025" cy="488910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99277" y="1753876"/>
            <a:ext cx="135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Char a[ ]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44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8F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011218"/>
          </a:xfrm>
          <a:solidFill>
            <a:srgbClr val="009999"/>
          </a:solidFill>
          <a:ln w="3175">
            <a:noFill/>
          </a:ln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What is Linux Stack? – Calling convention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536446" y="1702809"/>
            <a:ext cx="3793377" cy="3960689"/>
            <a:chOff x="8113095" y="1871782"/>
            <a:chExt cx="3793377" cy="3960689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479" y="1871782"/>
              <a:ext cx="3710993" cy="3960689"/>
            </a:xfrm>
            <a:prstGeom prst="rect">
              <a:avLst/>
            </a:prstGeom>
          </p:spPr>
        </p:pic>
        <p:sp>
          <p:nvSpPr>
            <p:cNvPr id="46" name="직사각형 45"/>
            <p:cNvSpPr/>
            <p:nvPr/>
          </p:nvSpPr>
          <p:spPr>
            <a:xfrm>
              <a:off x="8113095" y="4897491"/>
              <a:ext cx="2537254" cy="5477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113095" y="4349169"/>
              <a:ext cx="2658467" cy="379419"/>
            </a:xfrm>
            <a:prstGeom prst="rect">
              <a:avLst/>
            </a:prstGeom>
            <a:solidFill>
              <a:srgbClr val="00B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b="1" dirty="0" smtClean="0"/>
                <a:t>Call  &lt;</a:t>
              </a:r>
              <a:r>
                <a:rPr lang="en-US" altLang="ko-KR" sz="2400" b="1" dirty="0" err="1" smtClean="0"/>
                <a:t>strcpy</a:t>
              </a:r>
              <a:r>
                <a:rPr lang="en-US" altLang="ko-KR" sz="2400" b="1" dirty="0" smtClean="0"/>
                <a:t>&gt;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799277" y="2776001"/>
            <a:ext cx="135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0x804849e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51095" y="1097358"/>
            <a:ext cx="2685953" cy="663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Low address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51095" y="6173068"/>
            <a:ext cx="2685953" cy="663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High address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979505" y="1668352"/>
            <a:ext cx="4645331" cy="4322349"/>
            <a:chOff x="361706" y="1702393"/>
            <a:chExt cx="4645331" cy="4322349"/>
          </a:xfrm>
        </p:grpSpPr>
        <p:grpSp>
          <p:nvGrpSpPr>
            <p:cNvPr id="6" name="그룹 5"/>
            <p:cNvGrpSpPr/>
            <p:nvPr/>
          </p:nvGrpSpPr>
          <p:grpSpPr>
            <a:xfrm>
              <a:off x="361706" y="2765967"/>
              <a:ext cx="1235574" cy="2718395"/>
              <a:chOff x="886010" y="2119128"/>
              <a:chExt cx="1235574" cy="2718395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886010" y="4263117"/>
                <a:ext cx="1235574" cy="57440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/>
                  <a:t>%EBP</a:t>
                </a:r>
                <a:endParaRPr lang="ko-KR" altLang="en-US" sz="2400" b="1" dirty="0"/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886010" y="2783152"/>
                <a:ext cx="1235574" cy="57440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/>
                  <a:t>%ESP</a:t>
                </a:r>
                <a:endParaRPr lang="ko-KR" altLang="en-US" sz="2400" b="1" dirty="0"/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886010" y="2119128"/>
                <a:ext cx="1235574" cy="57440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/>
                  <a:t>%EIP</a:t>
                </a:r>
                <a:endParaRPr lang="ko-KR" altLang="en-US" sz="2400" b="1" dirty="0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2040634" y="1702393"/>
              <a:ext cx="2966403" cy="4322349"/>
              <a:chOff x="2621572" y="1055554"/>
              <a:chExt cx="2966403" cy="4322349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2621572" y="2136141"/>
                <a:ext cx="2966403" cy="3241762"/>
                <a:chOff x="204385" y="1917869"/>
                <a:chExt cx="3259575" cy="3377793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7" name="직사각형 26"/>
                <p:cNvSpPr/>
                <p:nvPr/>
              </p:nvSpPr>
              <p:spPr>
                <a:xfrm>
                  <a:off x="204393" y="1917869"/>
                  <a:ext cx="3259567" cy="563055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b="1" dirty="0" err="1" smtClean="0">
                      <a:solidFill>
                        <a:schemeClr val="tx1"/>
                      </a:solidFill>
                    </a:rPr>
                    <a:t>Func</a:t>
                  </a:r>
                  <a:r>
                    <a:rPr lang="en-US" altLang="ko-KR" sz="2400" b="1" dirty="0" smtClean="0">
                      <a:solidFill>
                        <a:schemeClr val="tx1"/>
                      </a:solidFill>
                    </a:rPr>
                    <a:t> ret</a:t>
                  </a:r>
                  <a:endParaRPr lang="ko-KR" altLang="en-US" sz="24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204393" y="2480924"/>
                  <a:ext cx="3259567" cy="563055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b="1" dirty="0" smtClean="0">
                      <a:solidFill>
                        <a:schemeClr val="tx1"/>
                      </a:solidFill>
                    </a:rPr>
                    <a:t>&amp;</a:t>
                  </a:r>
                  <a:r>
                    <a:rPr lang="en-US" altLang="ko-KR" sz="2400" b="1" dirty="0" err="1" smtClean="0">
                      <a:solidFill>
                        <a:schemeClr val="tx1"/>
                      </a:solidFill>
                    </a:rPr>
                    <a:t>argv</a:t>
                  </a:r>
                  <a:r>
                    <a:rPr lang="en-US" altLang="ko-KR" sz="2400" b="1" dirty="0" smtClean="0">
                      <a:solidFill>
                        <a:schemeClr val="tx1"/>
                      </a:solidFill>
                    </a:rPr>
                    <a:t>[1]</a:t>
                  </a:r>
                  <a:endParaRPr lang="ko-KR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204391" y="3043800"/>
                  <a:ext cx="3259567" cy="563055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b="1" dirty="0" smtClean="0">
                      <a:solidFill>
                        <a:schemeClr val="tx1"/>
                      </a:solidFill>
                    </a:rPr>
                    <a:t>0x11111111</a:t>
                  </a:r>
                  <a:endParaRPr lang="ko-KR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204389" y="3606855"/>
                  <a:ext cx="3259567" cy="563055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b="1" dirty="0" smtClean="0">
                      <a:solidFill>
                        <a:schemeClr val="tx1"/>
                      </a:solidFill>
                    </a:rPr>
                    <a:t>…</a:t>
                  </a:r>
                  <a:endParaRPr lang="ko-KR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04387" y="4169731"/>
                  <a:ext cx="3259568" cy="563055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b="1" dirty="0" smtClean="0">
                      <a:solidFill>
                        <a:schemeClr val="tx1"/>
                      </a:solidFill>
                    </a:rPr>
                    <a:t>Main </a:t>
                  </a:r>
                  <a:r>
                    <a:rPr lang="en-US" altLang="ko-KR" sz="2400" b="1" dirty="0" err="1" smtClean="0">
                      <a:solidFill>
                        <a:schemeClr val="tx1"/>
                      </a:solidFill>
                    </a:rPr>
                    <a:t>sfp</a:t>
                  </a:r>
                  <a:endParaRPr lang="ko-KR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04385" y="4732607"/>
                  <a:ext cx="3259568" cy="563055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b="1" dirty="0" smtClean="0">
                      <a:solidFill>
                        <a:schemeClr val="tx1"/>
                      </a:solidFill>
                    </a:rPr>
                    <a:t>Main ret</a:t>
                  </a:r>
                  <a:endParaRPr lang="ko-KR" altLang="en-US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621573" y="1595934"/>
                <a:ext cx="2966396" cy="5403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err="1" smtClean="0">
                    <a:solidFill>
                      <a:schemeClr val="tx1"/>
                    </a:solidFill>
                  </a:rPr>
                  <a:t>Func</a:t>
                </a:r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400" b="1" dirty="0" err="1" smtClean="0">
                    <a:solidFill>
                      <a:schemeClr val="tx1"/>
                    </a:solidFill>
                  </a:rPr>
                  <a:t>sfp</a:t>
                </a:r>
                <a:endParaRPr lang="ko-KR" altLang="en-US" sz="24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621573" y="1055554"/>
                <a:ext cx="2966396" cy="5403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err="1" smtClean="0">
                    <a:solidFill>
                      <a:schemeClr val="tx1"/>
                    </a:solidFill>
                  </a:rPr>
                  <a:t>Argv</a:t>
                </a:r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[1]</a:t>
                </a:r>
                <a:endParaRPr lang="ko-KR" altLang="en-US" sz="2400" b="1" dirty="0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5799277" y="1753876"/>
            <a:ext cx="135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Char a[ ]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32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214</Words>
  <Application>Microsoft Office PowerPoint</Application>
  <PresentationFormat>와이드스크린</PresentationFormat>
  <Paragraphs>79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System for Beginner</vt:lpstr>
      <vt:lpstr>Contents</vt:lpstr>
      <vt:lpstr>What is Linux Stack? – Prepare this </vt:lpstr>
      <vt:lpstr>What is Linux Stack? – Sample code </vt:lpstr>
      <vt:lpstr>What is Linux Stack? – Sample code </vt:lpstr>
      <vt:lpstr>What is Linux Stack? – Calling convention </vt:lpstr>
      <vt:lpstr>What is Linux Stack? – Calling convention </vt:lpstr>
      <vt:lpstr>What is Linux Stack? – Calling convention </vt:lpstr>
      <vt:lpstr>What is Linux Stack? – Calling convention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for Beginner</dc:title>
  <dc:creator>user</dc:creator>
  <cp:lastModifiedBy>user</cp:lastModifiedBy>
  <cp:revision>14</cp:revision>
  <dcterms:created xsi:type="dcterms:W3CDTF">2020-11-30T23:06:09Z</dcterms:created>
  <dcterms:modified xsi:type="dcterms:W3CDTF">2020-12-01T01:29:38Z</dcterms:modified>
</cp:coreProperties>
</file>