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5" r:id="rId6"/>
    <p:sldId id="264" r:id="rId7"/>
    <p:sldId id="266" r:id="rId8"/>
    <p:sldId id="263" r:id="rId9"/>
    <p:sldId id="267" r:id="rId10"/>
    <p:sldId id="268" r:id="rId11"/>
    <p:sldId id="269" r:id="rId12"/>
    <p:sldId id="270" r:id="rId13"/>
    <p:sldId id="273" r:id="rId14"/>
    <p:sldId id="272" r:id="rId15"/>
    <p:sldId id="271" r:id="rId16"/>
    <p:sldId id="274" r:id="rId17"/>
    <p:sldId id="275" r:id="rId18"/>
    <p:sldId id="276" r:id="rId19"/>
    <p:sldId id="278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타 마마" initials="타마" lastIdx="1" clrIdx="0">
    <p:extLst>
      <p:ext uri="{19B8F6BF-5375-455C-9EA6-DF929625EA0E}">
        <p15:presenceInfo xmlns:p15="http://schemas.microsoft.com/office/powerpoint/2012/main" userId="249f7b6e63887d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63" autoAdjust="0"/>
    <p:restoredTop sz="94660"/>
  </p:normalViewPr>
  <p:slideViewPr>
    <p:cSldViewPr snapToGrid="0">
      <p:cViewPr varScale="1">
        <p:scale>
          <a:sx n="58" d="100"/>
          <a:sy n="58" d="100"/>
        </p:scale>
        <p:origin x="7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A7839-A2B5-4867-887B-94B228350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C41713-2296-4705-A731-CF327AAF8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D0E8C1-2159-44AE-8722-AB7CF07D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0031-365D-4F5A-ABBF-814028D98BC7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27465B-165E-4FE7-BCFF-7C2C97AF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F7BC69-3554-4432-8830-41D7A7AB1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5F4D-15DE-445A-821B-6BD24F0AD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38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9F91E-56F3-4B27-A698-04C25401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47509F-40D0-4F96-ACC6-E288DC141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8F591-5E9C-4901-AE85-46C28271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0031-365D-4F5A-ABBF-814028D98BC7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981C7A-FECD-4E68-B9B9-EFE434D5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679D30-BCE7-441E-9FAA-D0BF768C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5F4D-15DE-445A-821B-6BD24F0AD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9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12ECE0-7354-4DBA-9BC9-C40051274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E1A743-325E-44E0-831A-C3F384D33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9E16D-7FF1-4212-A2D4-7AFCE523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0031-365D-4F5A-ABBF-814028D98BC7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26DEE9-F9F4-49D1-8908-E9B9AC19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6350F-6453-4BED-8A40-DAC812F4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5F4D-15DE-445A-821B-6BD24F0AD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96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E6549-E7BB-4527-A3F5-7F84E478F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9B276-7D2E-4745-9F7F-0C8B0F0B2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9CBCA-D733-402D-ABDC-DE2EF526B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0031-365D-4F5A-ABBF-814028D98BC7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D8FEF-8885-4E2A-BB0A-08708387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9D893-B600-4FB6-9E05-96360CC45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5F4D-15DE-445A-821B-6BD24F0AD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16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743ED-0D86-4692-AC8F-663ED16C9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DEA0EE-9C51-4B4A-A7DD-9653C1F29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A927D2-56C7-4F32-A9A4-790E133C7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0031-365D-4F5A-ABBF-814028D98BC7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B08D5A-3469-4474-9364-0D6C0352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4A7A65-C9C5-4E32-8FA8-FB7BF44F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5F4D-15DE-445A-821B-6BD24F0AD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50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7ACD9-AA21-47AF-80BB-16B4D878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4E1E71-8B51-4A19-9B81-884D346F7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9038CB-2FC3-409D-9417-6373BD436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0E62B7-3797-44ED-9B02-AB7D6F71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0031-365D-4F5A-ABBF-814028D98BC7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C37C86-7993-4702-9AE3-BA57FFFF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740C50-1EF2-4160-B223-40CDA2EB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5F4D-15DE-445A-821B-6BD24F0AD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36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927E1-56E6-44DC-A4E6-C3E8CB387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A56998-1096-4B67-B4DE-CD47F6BB6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7982FB-BDF9-48AD-BEC6-0889B86DB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0C82F9-F47B-4161-AB2A-AFFF06780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350851-9E80-4456-A61C-A6C1CF626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69AE29-0DC4-4312-9FA8-B1617ED1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0031-365D-4F5A-ABBF-814028D98BC7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D8DB57-8F9F-44CE-B489-B048F78E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7E641F-CC33-425E-9BE5-5284428C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5F4D-15DE-445A-821B-6BD24F0AD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85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F6807-E4C2-4A43-AE49-8198B34B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9D0E3F-889D-4985-815A-02592ECA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0031-365D-4F5A-ABBF-814028D98BC7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067F94-1C39-4A19-9C7D-3623ECBD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7A3ACD-33D4-4DAB-BB08-531C669E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5F4D-15DE-445A-821B-6BD24F0AD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59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A8ED17-6456-4F12-873F-C543CEC9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0031-365D-4F5A-ABBF-814028D98BC7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C07348-4634-40F4-8F8E-7C7CBDF4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CF418E-A3BA-4CC7-9702-87AFB954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5F4D-15DE-445A-821B-6BD24F0AD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47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C9D77-77C8-4D7A-965C-5A20FB37E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7451D-DB8C-4FB0-8FD8-362531A52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D07F85-8362-4FF8-96E6-98320B496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355408-A3FA-48E8-AEBB-45E432499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0031-365D-4F5A-ABBF-814028D98BC7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3E080C-9B03-45A6-BF19-F80FF8FE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44FA5-5520-4186-B93E-AAAE457B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5F4D-15DE-445A-821B-6BD24F0AD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8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7F114-323C-49FB-9EB5-030329FA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9548A5-4A6F-4E0E-B643-5F03889EC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69D4F2-7309-4C82-80AF-07773B49C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0D1D6D-2446-497C-ABB7-501810BC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0031-365D-4F5A-ABBF-814028D98BC7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3A6BC-2DB4-4237-BF3B-A2B866E2F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E4329C-31D8-4759-96F0-C7D3F8C10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5F4D-15DE-445A-821B-6BD24F0AD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92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D1DB84-EF61-4AF8-ACDE-FD28A8986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D28997-D01D-4B6E-B172-A6088EFD9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9D8D8-1777-4436-942A-7E54EBC8B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E0031-365D-4F5A-ABBF-814028D98BC7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852A8-C06E-4494-845D-98A57FEFB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810CEB-3666-4765-B134-601E02AEF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A5F4D-15DE-445A-821B-6BD24F0AD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30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%ED%8C%8C%EC%9D%BC_%ED%95%A0%EB%8B%B9_%ED%85%8C%EC%9D%B4%EB%B8%94" TargetMode="External"/><Relationship Id="rId3" Type="http://schemas.openxmlformats.org/officeDocument/2006/relationships/hyperlink" Target="http://forensic-proof.com/archives/397" TargetMode="External"/><Relationship Id="rId7" Type="http://schemas.openxmlformats.org/officeDocument/2006/relationships/hyperlink" Target="https://namu.wiki/w/%ED%8C%8C%EC%9D%BC%20%EC%8B%9C%EC%8A%A4%ED%85%9C" TargetMode="External"/><Relationship Id="rId2" Type="http://schemas.openxmlformats.org/officeDocument/2006/relationships/hyperlink" Target="http://forensic-proof.com/archives/38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amu.wiki/w/FAT" TargetMode="External"/><Relationship Id="rId5" Type="http://schemas.openxmlformats.org/officeDocument/2006/relationships/hyperlink" Target="http://forensic-proof.com/archives/6858" TargetMode="External"/><Relationship Id="rId4" Type="http://schemas.openxmlformats.org/officeDocument/2006/relationships/hyperlink" Target="http://forensic-proof.com/archives/38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요즘은 내돌 보다도 얘를 쬐애끔 더 좋아하는 것 같은 후기 - 후기 카테고리">
            <a:extLst>
              <a:ext uri="{FF2B5EF4-FFF2-40B4-BE49-F238E27FC236}">
                <a16:creationId xmlns:a16="http://schemas.microsoft.com/office/drawing/2014/main" id="{37CC9472-6C0C-4715-A2C2-85F3C6ACC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C448F19-72DD-4DE0-AFF8-F6AE782590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5F4092-4F71-4F76-B21B-108D9B2A9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58589"/>
            <a:ext cx="9144000" cy="238760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Arial Rounded MT Bold" panose="020F0704030504030204" pitchFamily="34" charset="0"/>
              </a:rPr>
              <a:t>File Allocation Table</a:t>
            </a:r>
            <a:endParaRPr lang="ko-KR" alt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B37232-26FE-47CA-B4DD-FADCDC43C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0964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36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F_active</a:t>
            </a:r>
            <a:r>
              <a:rPr lang="en-US" altLang="ko-KR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- </a:t>
            </a:r>
            <a:r>
              <a:rPr lang="ko-KR" altLang="en-US" sz="36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이찬희</a:t>
            </a:r>
            <a:r>
              <a:rPr lang="ko-KR" altLang="en-US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630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C8277-8AD1-4C48-A3F8-50647D39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22" y="318850"/>
            <a:ext cx="6835535" cy="877651"/>
          </a:xfrm>
          <a:noFill/>
          <a:ln w="38100"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Internals - FAT Structure</a:t>
            </a:r>
            <a:endParaRPr lang="ko-KR" altLang="en-US" sz="4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56804FF-6861-466C-91C4-64A7EEDE40BA}"/>
              </a:ext>
            </a:extLst>
          </p:cNvPr>
          <p:cNvGrpSpPr/>
          <p:nvPr/>
        </p:nvGrpSpPr>
        <p:grpSpPr>
          <a:xfrm>
            <a:off x="283722" y="1645094"/>
            <a:ext cx="11624556" cy="1130764"/>
            <a:chOff x="283722" y="1645094"/>
            <a:chExt cx="11624556" cy="113076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541D248-8237-400E-9A04-EFA5F802AB74}"/>
                </a:ext>
              </a:extLst>
            </p:cNvPr>
            <p:cNvSpPr/>
            <p:nvPr/>
          </p:nvSpPr>
          <p:spPr>
            <a:xfrm>
              <a:off x="283722" y="1645094"/>
              <a:ext cx="1877786" cy="11307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Reserved </a:t>
              </a:r>
            </a:p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Area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643891B-B23C-4839-B553-F04830A1321C}"/>
                </a:ext>
              </a:extLst>
            </p:cNvPr>
            <p:cNvSpPr/>
            <p:nvPr/>
          </p:nvSpPr>
          <p:spPr>
            <a:xfrm>
              <a:off x="2161508" y="1645094"/>
              <a:ext cx="3934492" cy="11307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FAT </a:t>
              </a:r>
            </a:p>
            <a:p>
              <a:pPr algn="ctr"/>
              <a:r>
                <a:rPr lang="en-US" altLang="ko-KR" sz="2800" dirty="0"/>
                <a:t>Area</a:t>
              </a:r>
              <a:endParaRPr lang="ko-KR" altLang="en-US" sz="28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DC6F8BF-02BB-4A75-A34B-A5D8DBBA9C31}"/>
                </a:ext>
              </a:extLst>
            </p:cNvPr>
            <p:cNvSpPr/>
            <p:nvPr/>
          </p:nvSpPr>
          <p:spPr>
            <a:xfrm>
              <a:off x="6096000" y="1645094"/>
              <a:ext cx="5812278" cy="113076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DATA </a:t>
              </a:r>
            </a:p>
            <a:p>
              <a:pPr algn="ctr"/>
              <a:r>
                <a:rPr lang="en-US" altLang="ko-KR" sz="2800" dirty="0"/>
                <a:t>Area</a:t>
              </a:r>
              <a:endParaRPr lang="ko-KR" altLang="en-US" sz="2800" dirty="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486F3B-0512-49C2-AFAC-94DCD0063504}"/>
              </a:ext>
            </a:extLst>
          </p:cNvPr>
          <p:cNvSpPr/>
          <p:nvPr/>
        </p:nvSpPr>
        <p:spPr>
          <a:xfrm>
            <a:off x="261257" y="3543300"/>
            <a:ext cx="1855321" cy="10776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Boot </a:t>
            </a:r>
          </a:p>
          <a:p>
            <a:pPr algn="ctr"/>
            <a:r>
              <a:rPr lang="en-US" altLang="ko-KR" sz="2400" dirty="0"/>
              <a:t>Sector</a:t>
            </a:r>
            <a:endParaRPr lang="ko-KR" altLang="en-US" sz="24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ABF9A6B-E7FE-43B9-8DB0-0142E71F292A}"/>
              </a:ext>
            </a:extLst>
          </p:cNvPr>
          <p:cNvCxnSpPr>
            <a:cxnSpLocks/>
          </p:cNvCxnSpPr>
          <p:nvPr/>
        </p:nvCxnSpPr>
        <p:spPr>
          <a:xfrm>
            <a:off x="2116578" y="2775858"/>
            <a:ext cx="6978436" cy="767442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4ECFCD1-C140-4159-99D8-6CEFD3BF5EC8}"/>
              </a:ext>
            </a:extLst>
          </p:cNvPr>
          <p:cNvCxnSpPr>
            <a:cxnSpLocks/>
          </p:cNvCxnSpPr>
          <p:nvPr/>
        </p:nvCxnSpPr>
        <p:spPr>
          <a:xfrm>
            <a:off x="283722" y="2775858"/>
            <a:ext cx="0" cy="767442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012C0443-DD2E-421F-83F0-D19C48699811}"/>
              </a:ext>
            </a:extLst>
          </p:cNvPr>
          <p:cNvSpPr/>
          <p:nvPr/>
        </p:nvSpPr>
        <p:spPr>
          <a:xfrm rot="5400000">
            <a:off x="4556975" y="674868"/>
            <a:ext cx="400492" cy="8675588"/>
          </a:xfrm>
          <a:prstGeom prst="righ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331F42-CBD7-493D-AFA6-CD8463AAF06B}"/>
              </a:ext>
            </a:extLst>
          </p:cNvPr>
          <p:cNvSpPr txBox="1"/>
          <p:nvPr/>
        </p:nvSpPr>
        <p:spPr>
          <a:xfrm>
            <a:off x="4085157" y="5416942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32 sector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B5A84E-5BC4-4D92-89D0-157D56A7A279}"/>
              </a:ext>
            </a:extLst>
          </p:cNvPr>
          <p:cNvSpPr/>
          <p:nvPr/>
        </p:nvSpPr>
        <p:spPr>
          <a:xfrm>
            <a:off x="2105345" y="3543300"/>
            <a:ext cx="1855321" cy="10776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FSINFO</a:t>
            </a:r>
          </a:p>
          <a:p>
            <a:pPr algn="ctr"/>
            <a:r>
              <a:rPr lang="en-US" altLang="ko-KR" sz="2000" dirty="0"/>
              <a:t>(Fat32 Only)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11B2FD-1B73-450A-8191-8929C9ADB264}"/>
              </a:ext>
            </a:extLst>
          </p:cNvPr>
          <p:cNvSpPr/>
          <p:nvPr/>
        </p:nvSpPr>
        <p:spPr>
          <a:xfrm>
            <a:off x="3988226" y="3543300"/>
            <a:ext cx="1855321" cy="107768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Boot Strap</a:t>
            </a:r>
          </a:p>
          <a:p>
            <a:pPr algn="ctr"/>
            <a:r>
              <a:rPr lang="en-US" altLang="ko-KR" sz="2000" dirty="0"/>
              <a:t>(Fat32 Only)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3EDDAA-9FDD-4B2F-8B62-42A233C0BCC9}"/>
              </a:ext>
            </a:extLst>
          </p:cNvPr>
          <p:cNvSpPr/>
          <p:nvPr/>
        </p:nvSpPr>
        <p:spPr>
          <a:xfrm>
            <a:off x="5871107" y="3543300"/>
            <a:ext cx="3223907" cy="1077686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More Reserved</a:t>
            </a:r>
          </a:p>
          <a:p>
            <a:pPr algn="ctr"/>
            <a:r>
              <a:rPr lang="en-US" altLang="ko-KR" sz="2400" dirty="0"/>
              <a:t>sectors</a:t>
            </a:r>
          </a:p>
        </p:txBody>
      </p:sp>
    </p:spTree>
    <p:extLst>
      <p:ext uri="{BB962C8B-B14F-4D97-AF65-F5344CB8AC3E}">
        <p14:creationId xmlns:p14="http://schemas.microsoft.com/office/powerpoint/2010/main" val="613058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C8277-8AD1-4C48-A3F8-50647D39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22" y="318850"/>
            <a:ext cx="6835535" cy="877651"/>
          </a:xfrm>
          <a:noFill/>
          <a:ln w="38100"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Internals – FAT Area</a:t>
            </a:r>
            <a:endParaRPr lang="ko-KR" altLang="en-US" sz="4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56804FF-6861-466C-91C4-64A7EEDE40BA}"/>
              </a:ext>
            </a:extLst>
          </p:cNvPr>
          <p:cNvGrpSpPr/>
          <p:nvPr/>
        </p:nvGrpSpPr>
        <p:grpSpPr>
          <a:xfrm>
            <a:off x="283722" y="1645094"/>
            <a:ext cx="11624556" cy="1130764"/>
            <a:chOff x="283722" y="1645094"/>
            <a:chExt cx="11624556" cy="113076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541D248-8237-400E-9A04-EFA5F802AB74}"/>
                </a:ext>
              </a:extLst>
            </p:cNvPr>
            <p:cNvSpPr/>
            <p:nvPr/>
          </p:nvSpPr>
          <p:spPr>
            <a:xfrm>
              <a:off x="283722" y="1645094"/>
              <a:ext cx="1877786" cy="11307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Reserved </a:t>
              </a:r>
            </a:p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Area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643891B-B23C-4839-B553-F04830A1321C}"/>
                </a:ext>
              </a:extLst>
            </p:cNvPr>
            <p:cNvSpPr/>
            <p:nvPr/>
          </p:nvSpPr>
          <p:spPr>
            <a:xfrm>
              <a:off x="2161508" y="1645094"/>
              <a:ext cx="3934492" cy="11307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FAT </a:t>
              </a:r>
            </a:p>
            <a:p>
              <a:pPr algn="ctr"/>
              <a:r>
                <a:rPr lang="en-US" altLang="ko-KR" sz="2800" dirty="0"/>
                <a:t>Area</a:t>
              </a:r>
              <a:endParaRPr lang="ko-KR" altLang="en-US" sz="28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DC6F8BF-02BB-4A75-A34B-A5D8DBBA9C31}"/>
                </a:ext>
              </a:extLst>
            </p:cNvPr>
            <p:cNvSpPr/>
            <p:nvPr/>
          </p:nvSpPr>
          <p:spPr>
            <a:xfrm>
              <a:off x="6096000" y="1645094"/>
              <a:ext cx="5812278" cy="113076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DATA </a:t>
              </a:r>
            </a:p>
            <a:p>
              <a:pPr algn="ctr"/>
              <a:r>
                <a:rPr lang="en-US" altLang="ko-KR" sz="2800" dirty="0"/>
                <a:t>Area</a:t>
              </a:r>
              <a:endParaRPr lang="ko-KR" altLang="en-US" sz="2800" dirty="0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ABF9A6B-E7FE-43B9-8DB0-0142E71F292A}"/>
              </a:ext>
            </a:extLst>
          </p:cNvPr>
          <p:cNvCxnSpPr>
            <a:cxnSpLocks/>
            <a:stCxn id="4" idx="3"/>
            <a:endCxn id="13" idx="3"/>
          </p:cNvCxnSpPr>
          <p:nvPr/>
        </p:nvCxnSpPr>
        <p:spPr>
          <a:xfrm>
            <a:off x="6096000" y="2210476"/>
            <a:ext cx="0" cy="1871667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4ECFCD1-C140-4159-99D8-6CEFD3BF5EC8}"/>
              </a:ext>
            </a:extLst>
          </p:cNvPr>
          <p:cNvCxnSpPr>
            <a:cxnSpLocks/>
            <a:endCxn id="12" idx="1"/>
          </p:cNvCxnSpPr>
          <p:nvPr/>
        </p:nvCxnSpPr>
        <p:spPr>
          <a:xfrm flipH="1">
            <a:off x="2008415" y="2775858"/>
            <a:ext cx="153094" cy="1306285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B5A84E-5BC4-4D92-89D0-157D56A7A279}"/>
              </a:ext>
            </a:extLst>
          </p:cNvPr>
          <p:cNvSpPr/>
          <p:nvPr/>
        </p:nvSpPr>
        <p:spPr>
          <a:xfrm>
            <a:off x="2008415" y="3543300"/>
            <a:ext cx="2077784" cy="10776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FAT 1</a:t>
            </a:r>
          </a:p>
          <a:p>
            <a:pPr algn="ctr"/>
            <a:r>
              <a:rPr lang="en-US" altLang="ko-KR" sz="2000" dirty="0"/>
              <a:t>(Area)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11B2FD-1B73-450A-8191-8929C9ADB264}"/>
              </a:ext>
            </a:extLst>
          </p:cNvPr>
          <p:cNvSpPr/>
          <p:nvPr/>
        </p:nvSpPr>
        <p:spPr>
          <a:xfrm>
            <a:off x="4086199" y="3543300"/>
            <a:ext cx="2009801" cy="107768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FAT 2</a:t>
            </a:r>
          </a:p>
          <a:p>
            <a:pPr algn="ctr"/>
            <a:r>
              <a:rPr lang="en-US" altLang="ko-KR" sz="2000" dirty="0"/>
              <a:t>(Area)</a:t>
            </a:r>
          </a:p>
        </p:txBody>
      </p:sp>
    </p:spTree>
    <p:extLst>
      <p:ext uri="{BB962C8B-B14F-4D97-AF65-F5344CB8AC3E}">
        <p14:creationId xmlns:p14="http://schemas.microsoft.com/office/powerpoint/2010/main" val="3342884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C8277-8AD1-4C48-A3F8-50647D39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22" y="318850"/>
            <a:ext cx="6835535" cy="877651"/>
          </a:xfrm>
          <a:noFill/>
          <a:ln w="38100"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Internals - FAT Area</a:t>
            </a:r>
            <a:endParaRPr lang="ko-KR" altLang="en-US" sz="4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ABF9A6B-E7FE-43B9-8DB0-0142E71F292A}"/>
              </a:ext>
            </a:extLst>
          </p:cNvPr>
          <p:cNvCxnSpPr>
            <a:cxnSpLocks/>
            <a:stCxn id="18" idx="3"/>
            <a:endCxn id="13" idx="3"/>
          </p:cNvCxnSpPr>
          <p:nvPr/>
        </p:nvCxnSpPr>
        <p:spPr>
          <a:xfrm flipH="1" flipV="1">
            <a:off x="3239193" y="2081451"/>
            <a:ext cx="4532636" cy="2819955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4ECFCD1-C140-4159-99D8-6CEFD3BF5EC8}"/>
              </a:ext>
            </a:extLst>
          </p:cNvPr>
          <p:cNvCxnSpPr>
            <a:cxnSpLocks/>
            <a:stCxn id="18" idx="1"/>
            <a:endCxn id="12" idx="1"/>
          </p:cNvCxnSpPr>
          <p:nvPr/>
        </p:nvCxnSpPr>
        <p:spPr>
          <a:xfrm flipV="1">
            <a:off x="283722" y="2081451"/>
            <a:ext cx="0" cy="2819955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D8AD5E52-5046-48F5-9959-24A2A867246A}"/>
              </a:ext>
            </a:extLst>
          </p:cNvPr>
          <p:cNvGrpSpPr/>
          <p:nvPr/>
        </p:nvGrpSpPr>
        <p:grpSpPr>
          <a:xfrm>
            <a:off x="283722" y="1542608"/>
            <a:ext cx="2955471" cy="1077686"/>
            <a:chOff x="2008415" y="3543300"/>
            <a:chExt cx="4087585" cy="107768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2B5A84E-5BC4-4D92-89D0-157D56A7A279}"/>
                </a:ext>
              </a:extLst>
            </p:cNvPr>
            <p:cNvSpPr/>
            <p:nvPr/>
          </p:nvSpPr>
          <p:spPr>
            <a:xfrm>
              <a:off x="2008415" y="3543300"/>
              <a:ext cx="2077784" cy="10776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FAT 1</a:t>
              </a:r>
            </a:p>
            <a:p>
              <a:pPr algn="ctr"/>
              <a:r>
                <a:rPr lang="en-US" altLang="ko-KR" sz="2000" dirty="0"/>
                <a:t>(Area)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111B2FD-1B73-450A-8191-8929C9ADB264}"/>
                </a:ext>
              </a:extLst>
            </p:cNvPr>
            <p:cNvSpPr/>
            <p:nvPr/>
          </p:nvSpPr>
          <p:spPr>
            <a:xfrm>
              <a:off x="4086199" y="3543300"/>
              <a:ext cx="2009801" cy="10776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FAT 2</a:t>
              </a:r>
            </a:p>
            <a:p>
              <a:pPr algn="ctr"/>
              <a:r>
                <a:rPr lang="en-US" altLang="ko-KR" sz="2000" dirty="0"/>
                <a:t>(Area)</a:t>
              </a: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80FAF498-DE4A-49C4-9ECD-AF84B60B8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22" y="3263661"/>
            <a:ext cx="7488107" cy="327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24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C8277-8AD1-4C48-A3F8-50647D39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22" y="318850"/>
            <a:ext cx="6835535" cy="877651"/>
          </a:xfrm>
          <a:noFill/>
          <a:ln w="38100"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Internals - FAT Area</a:t>
            </a:r>
            <a:endParaRPr lang="ko-KR" altLang="en-US" sz="4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27E8BE-D9B9-4B3D-8E89-454ECED1B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22" y="1635816"/>
            <a:ext cx="11675144" cy="490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87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C8277-8AD1-4C48-A3F8-50647D39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95" y="2327612"/>
            <a:ext cx="5524410" cy="2202775"/>
          </a:xfrm>
          <a:noFill/>
          <a:ln w="3810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Directory Structure</a:t>
            </a:r>
            <a:r>
              <a:rPr lang="ko-KR" altLang="en-US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8139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C8277-8AD1-4C48-A3F8-50647D39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22" y="318850"/>
            <a:ext cx="6835535" cy="877651"/>
          </a:xfrm>
          <a:noFill/>
          <a:ln w="38100"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Directory Structure </a:t>
            </a:r>
            <a:endParaRPr lang="ko-KR" altLang="en-US" sz="4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B74F3BB-04C7-45CD-B730-5A6234D6B12E}"/>
              </a:ext>
            </a:extLst>
          </p:cNvPr>
          <p:cNvCxnSpPr>
            <a:cxnSpLocks/>
            <a:stCxn id="27" idx="1"/>
            <a:endCxn id="17" idx="1"/>
          </p:cNvCxnSpPr>
          <p:nvPr/>
        </p:nvCxnSpPr>
        <p:spPr>
          <a:xfrm flipV="1">
            <a:off x="6096000" y="2210476"/>
            <a:ext cx="0" cy="2437048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7932F09-3070-49B8-9877-485EACFAC256}"/>
              </a:ext>
            </a:extLst>
          </p:cNvPr>
          <p:cNvCxnSpPr>
            <a:cxnSpLocks/>
          </p:cNvCxnSpPr>
          <p:nvPr/>
        </p:nvCxnSpPr>
        <p:spPr>
          <a:xfrm flipV="1">
            <a:off x="11871986" y="2210476"/>
            <a:ext cx="16080" cy="1871667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4865AD5-863F-49CB-BE7D-D8C4A5E0A624}"/>
              </a:ext>
            </a:extLst>
          </p:cNvPr>
          <p:cNvGrpSpPr/>
          <p:nvPr/>
        </p:nvGrpSpPr>
        <p:grpSpPr>
          <a:xfrm>
            <a:off x="283722" y="1645094"/>
            <a:ext cx="11624556" cy="1130764"/>
            <a:chOff x="283722" y="1645094"/>
            <a:chExt cx="11624556" cy="113076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9B415D-9FEC-42E3-9043-5EB016D0EEC5}"/>
                </a:ext>
              </a:extLst>
            </p:cNvPr>
            <p:cNvSpPr/>
            <p:nvPr/>
          </p:nvSpPr>
          <p:spPr>
            <a:xfrm>
              <a:off x="283722" y="1645094"/>
              <a:ext cx="1877786" cy="11307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Reserved </a:t>
              </a:r>
            </a:p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Area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2A83C4B-DAAB-45E7-88BD-9FC00666A4B5}"/>
                </a:ext>
              </a:extLst>
            </p:cNvPr>
            <p:cNvSpPr/>
            <p:nvPr/>
          </p:nvSpPr>
          <p:spPr>
            <a:xfrm>
              <a:off x="2161508" y="1645094"/>
              <a:ext cx="3934492" cy="11307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FAT </a:t>
              </a:r>
            </a:p>
            <a:p>
              <a:pPr algn="ctr"/>
              <a:r>
                <a:rPr lang="en-US" altLang="ko-KR" sz="2800" dirty="0"/>
                <a:t>Area</a:t>
              </a:r>
              <a:endParaRPr lang="ko-KR" altLang="en-US" sz="28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7A9A3EE-DA8B-4B54-802B-8782C18C1322}"/>
                </a:ext>
              </a:extLst>
            </p:cNvPr>
            <p:cNvSpPr/>
            <p:nvPr/>
          </p:nvSpPr>
          <p:spPr>
            <a:xfrm>
              <a:off x="6096000" y="1645094"/>
              <a:ext cx="5812278" cy="113076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DATA </a:t>
              </a:r>
            </a:p>
            <a:p>
              <a:pPr algn="ctr"/>
              <a:r>
                <a:rPr lang="en-US" altLang="ko-KR" sz="2800" dirty="0"/>
                <a:t>Area</a:t>
              </a:r>
              <a:endParaRPr lang="ko-KR" altLang="en-US" sz="280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9A15FC9-DC92-40FF-8D10-A0D846BE58A7}"/>
              </a:ext>
            </a:extLst>
          </p:cNvPr>
          <p:cNvGrpSpPr/>
          <p:nvPr/>
        </p:nvGrpSpPr>
        <p:grpSpPr>
          <a:xfrm>
            <a:off x="283722" y="4082142"/>
            <a:ext cx="11624556" cy="1130764"/>
            <a:chOff x="283722" y="1645094"/>
            <a:chExt cx="11624556" cy="113076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269A779-F8C0-4C79-9CA6-58232D08BAE3}"/>
                </a:ext>
              </a:extLst>
            </p:cNvPr>
            <p:cNvSpPr/>
            <p:nvPr/>
          </p:nvSpPr>
          <p:spPr>
            <a:xfrm>
              <a:off x="283722" y="1645094"/>
              <a:ext cx="1877786" cy="11307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Reserved </a:t>
              </a:r>
            </a:p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Area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3724742-7FA4-498F-91BE-FC4493D18EF5}"/>
                </a:ext>
              </a:extLst>
            </p:cNvPr>
            <p:cNvSpPr/>
            <p:nvPr/>
          </p:nvSpPr>
          <p:spPr>
            <a:xfrm>
              <a:off x="2161508" y="1645094"/>
              <a:ext cx="3934492" cy="11307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FAT </a:t>
              </a:r>
            </a:p>
            <a:p>
              <a:pPr algn="ctr"/>
              <a:r>
                <a:rPr lang="en-US" altLang="ko-KR" sz="2800" dirty="0"/>
                <a:t>Area</a:t>
              </a:r>
              <a:endParaRPr lang="ko-KR" altLang="en-US" sz="28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E911D47-4B1F-403A-B83D-DF7F1A5CA61B}"/>
                </a:ext>
              </a:extLst>
            </p:cNvPr>
            <p:cNvSpPr/>
            <p:nvPr/>
          </p:nvSpPr>
          <p:spPr>
            <a:xfrm>
              <a:off x="6096000" y="1645094"/>
              <a:ext cx="5812278" cy="113076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 File</a:t>
              </a:r>
              <a:r>
                <a:rPr lang="ko-KR" altLang="en-US" sz="2800" dirty="0"/>
                <a:t> </a:t>
              </a:r>
              <a:r>
                <a:rPr lang="en-US" altLang="ko-KR" sz="2800" dirty="0"/>
                <a:t>Data</a:t>
              </a: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3113FE1-3102-4C4F-879B-4ADE19E69085}"/>
              </a:ext>
            </a:extLst>
          </p:cNvPr>
          <p:cNvSpPr/>
          <p:nvPr/>
        </p:nvSpPr>
        <p:spPr>
          <a:xfrm>
            <a:off x="6400800" y="4082142"/>
            <a:ext cx="1296786" cy="113076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File Data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57B50BA-B05D-49B5-B961-7AAEDA616017}"/>
              </a:ext>
            </a:extLst>
          </p:cNvPr>
          <p:cNvCxnSpPr>
            <a:cxnSpLocks/>
          </p:cNvCxnSpPr>
          <p:nvPr/>
        </p:nvCxnSpPr>
        <p:spPr>
          <a:xfrm flipV="1">
            <a:off x="7958050" y="4082142"/>
            <a:ext cx="0" cy="1130764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F52A9267-FE06-411A-9A5C-73CC0470039D}"/>
              </a:ext>
            </a:extLst>
          </p:cNvPr>
          <p:cNvSpPr/>
          <p:nvPr/>
        </p:nvSpPr>
        <p:spPr>
          <a:xfrm rot="16200000">
            <a:off x="6075911" y="5429412"/>
            <a:ext cx="344979" cy="3048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5EF425B8-8182-4901-9D33-42A23642248B}"/>
              </a:ext>
            </a:extLst>
          </p:cNvPr>
          <p:cNvSpPr/>
          <p:nvPr/>
        </p:nvSpPr>
        <p:spPr>
          <a:xfrm rot="16200000">
            <a:off x="7677497" y="5429413"/>
            <a:ext cx="344979" cy="3048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B78346-7CB7-4604-9BF8-E91F5EA4BE4F}"/>
              </a:ext>
            </a:extLst>
          </p:cNvPr>
          <p:cNvSpPr txBox="1"/>
          <p:nvPr/>
        </p:nvSpPr>
        <p:spPr>
          <a:xfrm>
            <a:off x="5669280" y="5950718"/>
            <a:ext cx="1330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Root </a:t>
            </a:r>
            <a:r>
              <a:rPr lang="en-US" altLang="ko-KR" sz="2000" dirty="0" err="1">
                <a:solidFill>
                  <a:schemeClr val="bg1"/>
                </a:solidFill>
              </a:rPr>
              <a:t>dir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(Cluster 2)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DDDD12-3D42-4F53-96A0-8B6822C353D4}"/>
              </a:ext>
            </a:extLst>
          </p:cNvPr>
          <p:cNvSpPr txBox="1"/>
          <p:nvPr/>
        </p:nvSpPr>
        <p:spPr>
          <a:xfrm>
            <a:off x="7437121" y="5950718"/>
            <a:ext cx="1130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sub </a:t>
            </a:r>
            <a:r>
              <a:rPr lang="en-US" altLang="ko-KR" sz="2000" dirty="0" err="1">
                <a:solidFill>
                  <a:schemeClr val="bg1"/>
                </a:solidFill>
              </a:rPr>
              <a:t>dir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489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C8277-8AD1-4C48-A3F8-50647D39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22" y="318850"/>
            <a:ext cx="8378140" cy="877651"/>
          </a:xfrm>
          <a:noFill/>
          <a:ln w="38100"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Delete File? -  </a:t>
            </a:r>
            <a:r>
              <a:rPr lang="ko-KR" altLang="en-US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파일을 삭제 </a:t>
            </a:r>
            <a:r>
              <a:rPr lang="en-US" altLang="ko-KR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1D3C06-48A7-4A2B-9175-3BB98E913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22" y="1337924"/>
            <a:ext cx="11354096" cy="520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33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C8277-8AD1-4C48-A3F8-50647D39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22" y="318850"/>
            <a:ext cx="8378140" cy="877651"/>
          </a:xfrm>
          <a:noFill/>
          <a:ln w="38100"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Delete File? -  </a:t>
            </a:r>
            <a:r>
              <a:rPr lang="ko-KR" altLang="en-US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파일을 삭제 </a:t>
            </a:r>
            <a:r>
              <a:rPr lang="en-US" altLang="ko-KR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D899A8-74FE-4642-B47B-3058DB907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22" y="1550756"/>
            <a:ext cx="10489573" cy="517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43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C8277-8AD1-4C48-A3F8-50647D39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22" y="318850"/>
            <a:ext cx="8378140" cy="877651"/>
          </a:xfrm>
          <a:noFill/>
          <a:ln w="38100"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Delete File? -  </a:t>
            </a:r>
            <a:r>
              <a:rPr lang="ko-KR" altLang="en-US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파일을 삭제 </a:t>
            </a:r>
            <a:r>
              <a:rPr lang="en-US" altLang="ko-KR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DC72C-CB0F-4222-8389-8068AC6B8CF4}"/>
              </a:ext>
            </a:extLst>
          </p:cNvPr>
          <p:cNvSpPr txBox="1"/>
          <p:nvPr/>
        </p:nvSpPr>
        <p:spPr>
          <a:xfrm>
            <a:off x="283721" y="1575367"/>
            <a:ext cx="11453849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sz="2800" b="1" i="0" dirty="0">
                <a:solidFill>
                  <a:schemeClr val="accent4"/>
                </a:solidFill>
                <a:effectLst/>
                <a:latin typeface="Tahoma" panose="020B0604030504040204" pitchFamily="34" charset="0"/>
              </a:rPr>
              <a:t>특정 파일 삭제하기 </a:t>
            </a:r>
            <a:r>
              <a:rPr lang="en-US" altLang="ko-KR" sz="2800" b="1" i="0" dirty="0">
                <a:solidFill>
                  <a:schemeClr val="accent4"/>
                </a:solidFill>
                <a:effectLst/>
                <a:latin typeface="Tahoma" panose="020B0604030504040204" pitchFamily="34" charset="0"/>
              </a:rPr>
              <a:t>(</a:t>
            </a:r>
            <a:r>
              <a:rPr lang="en-US" altLang="ko-KR" sz="2800" b="1" i="0" dirty="0" err="1">
                <a:solidFill>
                  <a:schemeClr val="accent4"/>
                </a:solidFill>
                <a:effectLst/>
                <a:latin typeface="Tahoma" panose="020B0604030504040204" pitchFamily="34" charset="0"/>
              </a:rPr>
              <a:t>C:Downloadsproneer.txt</a:t>
            </a:r>
            <a:r>
              <a:rPr lang="en-US" altLang="ko-KR" sz="2800" b="1" i="0" dirty="0">
                <a:solidFill>
                  <a:schemeClr val="accent4"/>
                </a:solidFill>
                <a:effectLst/>
                <a:latin typeface="Tahoma" panose="020B0604030504040204" pitchFamily="34" charset="0"/>
              </a:rPr>
              <a:t>)</a:t>
            </a:r>
          </a:p>
          <a:p>
            <a:pPr algn="l" fontAlgn="base"/>
            <a:endParaRPr lang="ko-KR" altLang="en-US" sz="2800" b="0" i="0" dirty="0">
              <a:solidFill>
                <a:schemeClr val="bg1"/>
              </a:solidFill>
              <a:effectLst/>
              <a:latin typeface="Tahoma" panose="020B0604030504040204" pitchFamily="3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ko-KR" altLang="en-US" sz="20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먼저 삭제할 파일을 찾기 위해 루트 디렉터리부터 탐색</a:t>
            </a:r>
            <a:endParaRPr lang="en-US" altLang="ko-KR" sz="2000" b="0" i="0" dirty="0">
              <a:solidFill>
                <a:schemeClr val="bg1"/>
              </a:solidFill>
              <a:effectLst/>
              <a:latin typeface="Tahoma" panose="020B0604030504040204" pitchFamily="34" charset="0"/>
            </a:endParaRPr>
          </a:p>
          <a:p>
            <a:pPr algn="l" fontAlgn="base">
              <a:buFont typeface="+mj-lt"/>
              <a:buAutoNum type="arabicPeriod"/>
            </a:pPr>
            <a:endParaRPr lang="en-US" altLang="ko-KR" sz="2000" b="0" i="0" dirty="0">
              <a:solidFill>
                <a:schemeClr val="bg1"/>
              </a:solidFill>
              <a:effectLst/>
              <a:latin typeface="Tahoma" panose="020B0604030504040204" pitchFamily="3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ko-KR" altLang="en-US" sz="20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하위 디렉터리 이름을 가진 디렉터리 엔트리를 찾은 후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, 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해당 디렉터리가 위치한 클러스터로 이동</a:t>
            </a:r>
            <a:endParaRPr lang="en-US" altLang="ko-KR" sz="2000" b="0" i="0" dirty="0">
              <a:solidFill>
                <a:schemeClr val="bg1"/>
              </a:solidFill>
              <a:effectLst/>
              <a:latin typeface="Tahoma" panose="020B0604030504040204" pitchFamily="34" charset="0"/>
            </a:endParaRPr>
          </a:p>
          <a:p>
            <a:pPr algn="l" fontAlgn="base">
              <a:buFont typeface="+mj-lt"/>
              <a:buAutoNum type="arabicPeriod"/>
            </a:pPr>
            <a:endParaRPr lang="en-US" altLang="ko-KR" sz="2000" b="0" i="0" dirty="0">
              <a:solidFill>
                <a:schemeClr val="bg1"/>
              </a:solidFill>
              <a:effectLst/>
              <a:latin typeface="Tahoma" panose="020B0604030504040204" pitchFamily="3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ko-KR" altLang="en-US" sz="20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디렉터리 내부에서 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"proneer.txt"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라는 이름을 가진 파일의 디렉터리 엔트리를 찾는다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.</a:t>
            </a:r>
          </a:p>
          <a:p>
            <a:pPr algn="l" fontAlgn="base">
              <a:buFont typeface="+mj-lt"/>
              <a:buAutoNum type="arabicPeriod"/>
            </a:pPr>
            <a:endParaRPr lang="en-US" altLang="ko-KR" sz="2000" b="0" i="0" dirty="0">
              <a:solidFill>
                <a:schemeClr val="bg1"/>
              </a:solidFill>
              <a:effectLst/>
              <a:latin typeface="Tahoma" panose="020B0604030504040204" pitchFamily="3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ko-KR" altLang="en-US" sz="20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디렉터리 엔트리를 찾았다면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, 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해당 디렉터리 엔트리의 첫 바이트를 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"0xE5" 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값으로 변경하고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, 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시작      </a:t>
            </a:r>
            <a:r>
              <a:rPr lang="en-US" altLang="ko-KR" sz="2000" dirty="0">
                <a:solidFill>
                  <a:schemeClr val="bg1"/>
                </a:solidFill>
                <a:latin typeface="Tahoma" panose="020B0604030504040204" pitchFamily="34" charset="0"/>
              </a:rPr>
              <a:t>    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클러스터 위치를 얻는다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.</a:t>
            </a:r>
          </a:p>
          <a:p>
            <a:pPr algn="l" fontAlgn="base">
              <a:buFont typeface="+mj-lt"/>
              <a:buAutoNum type="arabicPeriod"/>
            </a:pPr>
            <a:endParaRPr lang="en-US" altLang="ko-KR" sz="2000" b="0" i="0" dirty="0">
              <a:solidFill>
                <a:schemeClr val="bg1"/>
              </a:solidFill>
              <a:effectLst/>
              <a:latin typeface="Tahoma" panose="020B0604030504040204" pitchFamily="3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altLang="ko-KR" sz="20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FAT 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영역에서 시작 클러스터부터 탐색하면서 해당 파일이 할당하고 있던 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FAT 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엔트리를 모두 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0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으로 초기화</a:t>
            </a:r>
          </a:p>
        </p:txBody>
      </p:sp>
    </p:spTree>
    <p:extLst>
      <p:ext uri="{BB962C8B-B14F-4D97-AF65-F5344CB8AC3E}">
        <p14:creationId xmlns:p14="http://schemas.microsoft.com/office/powerpoint/2010/main" val="1055767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C8277-8AD1-4C48-A3F8-50647D39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22" y="318850"/>
            <a:ext cx="8378140" cy="877651"/>
          </a:xfrm>
          <a:noFill/>
          <a:ln w="38100"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Reference</a:t>
            </a:r>
            <a:endParaRPr lang="ko-KR" altLang="en-US" sz="4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4791BD-808D-4674-8385-073E68C7A594}"/>
              </a:ext>
            </a:extLst>
          </p:cNvPr>
          <p:cNvSpPr txBox="1"/>
          <p:nvPr/>
        </p:nvSpPr>
        <p:spPr>
          <a:xfrm>
            <a:off x="283722" y="1225689"/>
            <a:ext cx="609322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http://forensic-proof.com/archives/389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http://forensic-proof.com/archives/397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http://forensic-proof.com/archives/389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http://forensic-proof.com/archives/385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http://forensic-proof.com/archives/6858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https://namu.wiki/w/FAT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https://namu.wiki/w/%ED%8C%8C%EC%9D%BC%20%EC%8B%9C%EC%8A%A4%ED%85%9C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https://ko.wikipedia.org/wiki/%ED%8C%8C%EC%9D%BC_%ED%95%A0%EB%8B%B9_%ED%85%8C%EC%9D%B4%EB%B8%94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022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C8277-8AD1-4C48-A3F8-50647D39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23" y="318850"/>
            <a:ext cx="2984771" cy="877651"/>
          </a:xfrm>
          <a:noFill/>
          <a:ln w="38100"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Contents</a:t>
            </a:r>
            <a:endParaRPr lang="ko-KR" altLang="en-US" sz="4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BC30AD0-20E7-465E-869A-04FD40B50346}"/>
              </a:ext>
            </a:extLst>
          </p:cNvPr>
          <p:cNvSpPr/>
          <p:nvPr/>
        </p:nvSpPr>
        <p:spPr>
          <a:xfrm>
            <a:off x="283723" y="1614791"/>
            <a:ext cx="11537574" cy="877651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Introduction</a:t>
            </a:r>
            <a:r>
              <a:rPr lang="ko-KR" altLang="en-US" sz="2800" dirty="0"/>
              <a:t> 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9A341C3-8DFA-4B53-9C91-C11EDAF8538F}"/>
              </a:ext>
            </a:extLst>
          </p:cNvPr>
          <p:cNvSpPr/>
          <p:nvPr/>
        </p:nvSpPr>
        <p:spPr>
          <a:xfrm>
            <a:off x="283722" y="3546348"/>
            <a:ext cx="11537573" cy="877651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Internals</a:t>
            </a:r>
            <a:r>
              <a:rPr lang="ko-KR" altLang="en-US" sz="2800" dirty="0"/>
              <a:t> 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C81C58D-2526-47A1-955F-6FF2F67449F0}"/>
              </a:ext>
            </a:extLst>
          </p:cNvPr>
          <p:cNvSpPr/>
          <p:nvPr/>
        </p:nvSpPr>
        <p:spPr>
          <a:xfrm>
            <a:off x="283723" y="5477905"/>
            <a:ext cx="11537572" cy="877651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 </a:t>
            </a:r>
            <a:r>
              <a:rPr lang="ko-KR" altLang="en-US" sz="2800" dirty="0"/>
              <a:t> </a:t>
            </a:r>
            <a:r>
              <a:rPr lang="en-US" altLang="ko-KR" sz="2800" dirty="0"/>
              <a:t>Directory Structure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57165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C8277-8AD1-4C48-A3F8-50647D39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95" y="2327612"/>
            <a:ext cx="5524410" cy="2202775"/>
          </a:xfrm>
          <a:noFill/>
          <a:ln w="3810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Thank you!</a:t>
            </a:r>
            <a:r>
              <a:rPr lang="ko-KR" altLang="en-US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22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C8277-8AD1-4C48-A3F8-50647D39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95" y="2327612"/>
            <a:ext cx="5524410" cy="2202775"/>
          </a:xfrm>
          <a:noFill/>
          <a:ln w="3810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</a:t>
            </a:r>
            <a:r>
              <a:rPr lang="en-US" altLang="ko-KR" sz="6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ntroduction</a:t>
            </a:r>
            <a:r>
              <a:rPr lang="ko-KR" altLang="en-US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640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C8277-8AD1-4C48-A3F8-50647D39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22" y="318850"/>
            <a:ext cx="11772811" cy="877651"/>
          </a:xfrm>
          <a:noFill/>
          <a:ln w="38100"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Introduction – FAT(File Allocation Table)</a:t>
            </a:r>
            <a:endParaRPr lang="ko-KR" altLang="en-US" sz="4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967785-36BA-4610-890A-B45159813F9C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8ECCD0-DBD3-4530-8BFE-95FE201681E2}"/>
              </a:ext>
            </a:extLst>
          </p:cNvPr>
          <p:cNvSpPr txBox="1"/>
          <p:nvPr/>
        </p:nvSpPr>
        <p:spPr>
          <a:xfrm>
            <a:off x="283721" y="2116485"/>
            <a:ext cx="11772811" cy="353943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800" dirty="0">
                <a:solidFill>
                  <a:schemeClr val="bg1"/>
                </a:solidFill>
              </a:rPr>
              <a:t>MS-DOS </a:t>
            </a:r>
            <a:r>
              <a:rPr lang="ko-KR" altLang="en-US" sz="2800" dirty="0">
                <a:solidFill>
                  <a:schemeClr val="bg1"/>
                </a:solidFill>
              </a:rPr>
              <a:t>시절 부터 사용 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US" altLang="ko-KR" sz="28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solidFill>
                  <a:schemeClr val="bg1"/>
                </a:solidFill>
              </a:rPr>
              <a:t>간단한 구조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	- </a:t>
            </a:r>
            <a:r>
              <a:rPr lang="ko-KR" altLang="en-US" sz="2800" dirty="0">
                <a:solidFill>
                  <a:schemeClr val="bg1"/>
                </a:solidFill>
              </a:rPr>
              <a:t>메모리 카드 디지털 카메라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플래시 메모리 등에 널리 사용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US" altLang="ko-KR" sz="28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2800" dirty="0">
                <a:solidFill>
                  <a:schemeClr val="bg1"/>
                </a:solidFill>
              </a:rPr>
              <a:t>FAT(12/16/32)</a:t>
            </a:r>
          </a:p>
          <a:p>
            <a:r>
              <a:rPr lang="en-US" altLang="ko-KR" sz="2800" dirty="0">
                <a:solidFill>
                  <a:schemeClr val="bg1"/>
                </a:solidFill>
              </a:rPr>
              <a:t>	- FAT </a:t>
            </a:r>
            <a:r>
              <a:rPr lang="ko-KR" altLang="en-US" sz="2800" dirty="0">
                <a:solidFill>
                  <a:schemeClr val="bg1"/>
                </a:solidFill>
              </a:rPr>
              <a:t>뒤의 숫자는 표현 가능한 최대 클러스터 수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	- 000h, 001h, FF6h~FF</a:t>
            </a:r>
            <a:r>
              <a:rPr lang="ko-KR" altLang="en-US" sz="2800" dirty="0">
                <a:solidFill>
                  <a:schemeClr val="bg1"/>
                </a:solidFill>
              </a:rPr>
              <a:t>는 예약된 값 </a:t>
            </a:r>
            <a:r>
              <a:rPr lang="en-US" altLang="ko-KR" sz="2800" dirty="0">
                <a:solidFill>
                  <a:schemeClr val="bg1"/>
                </a:solidFill>
              </a:rPr>
              <a:t>(12</a:t>
            </a:r>
            <a:r>
              <a:rPr lang="ko-KR" altLang="en-US" sz="2800" dirty="0">
                <a:solidFill>
                  <a:schemeClr val="bg1"/>
                </a:solidFill>
              </a:rPr>
              <a:t>개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0099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C8277-8AD1-4C48-A3F8-50647D39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22" y="318850"/>
            <a:ext cx="11772811" cy="877651"/>
          </a:xfrm>
          <a:noFill/>
          <a:ln w="38100"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Introduction – FAT(File Allocation Table)</a:t>
            </a:r>
            <a:endParaRPr lang="ko-KR" altLang="en-US" sz="4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967785-36BA-4610-890A-B45159813F9C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2D34FA-7E67-4016-A8E9-3B0FC2804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22" y="1498146"/>
            <a:ext cx="5412637" cy="32371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D09D7D-E521-4AE3-BB42-16D898BF3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424" y="2494188"/>
            <a:ext cx="6633854" cy="401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52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C8277-8AD1-4C48-A3F8-50647D39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23" y="318850"/>
            <a:ext cx="3504506" cy="877651"/>
          </a:xfrm>
          <a:noFill/>
          <a:ln w="38100"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Introduction</a:t>
            </a:r>
            <a:endParaRPr lang="ko-KR" altLang="en-US" sz="4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CEB8674-871D-458C-8281-F6A10F49FDDC}"/>
              </a:ext>
            </a:extLst>
          </p:cNvPr>
          <p:cNvSpPr/>
          <p:nvPr/>
        </p:nvSpPr>
        <p:spPr>
          <a:xfrm>
            <a:off x="283723" y="1614791"/>
            <a:ext cx="3863734" cy="720195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Arial Rounded MT Bold" panose="020F0704030504030204" pitchFamily="34" charset="0"/>
              </a:rPr>
              <a:t>File Allocation Table 32</a:t>
            </a:r>
            <a:r>
              <a:rPr lang="ko-KR" altLang="en-US" sz="2400" dirty="0"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D059A5-0643-40C3-A92A-382FEFCB598F}"/>
              </a:ext>
            </a:extLst>
          </p:cNvPr>
          <p:cNvSpPr txBox="1"/>
          <p:nvPr/>
        </p:nvSpPr>
        <p:spPr>
          <a:xfrm>
            <a:off x="283723" y="2556379"/>
            <a:ext cx="99706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>
                <a:solidFill>
                  <a:schemeClr val="bg1"/>
                </a:solidFill>
              </a:rPr>
              <a:t>4K</a:t>
            </a:r>
            <a:r>
              <a:rPr lang="ko-KR" altLang="en-US" sz="2000" dirty="0">
                <a:solidFill>
                  <a:schemeClr val="bg1"/>
                </a:solidFill>
              </a:rPr>
              <a:t>의 경우 </a:t>
            </a:r>
            <a:r>
              <a:rPr lang="en-US" altLang="ko-KR" sz="2000" dirty="0">
                <a:solidFill>
                  <a:schemeClr val="bg1"/>
                </a:solidFill>
              </a:rPr>
              <a:t>1TB </a:t>
            </a:r>
            <a:r>
              <a:rPr lang="ko-KR" altLang="en-US" sz="2000" dirty="0">
                <a:solidFill>
                  <a:schemeClr val="bg1"/>
                </a:solidFill>
              </a:rPr>
              <a:t>까지 표현 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2. 32KB </a:t>
            </a:r>
            <a:r>
              <a:rPr lang="ko-KR" altLang="en-US" sz="2000" dirty="0">
                <a:solidFill>
                  <a:schemeClr val="bg1"/>
                </a:solidFill>
              </a:rPr>
              <a:t>의 경우 </a:t>
            </a:r>
            <a:r>
              <a:rPr lang="en-US" altLang="ko-KR" sz="2000" dirty="0">
                <a:solidFill>
                  <a:schemeClr val="bg1"/>
                </a:solidFill>
              </a:rPr>
              <a:t>8TB </a:t>
            </a:r>
            <a:r>
              <a:rPr lang="ko-KR" altLang="en-US" sz="2000" dirty="0">
                <a:solidFill>
                  <a:schemeClr val="bg1"/>
                </a:solidFill>
              </a:rPr>
              <a:t>까지 표현 </a:t>
            </a:r>
            <a:r>
              <a:rPr lang="en-US" altLang="ko-KR" sz="2000" dirty="0">
                <a:solidFill>
                  <a:schemeClr val="bg1"/>
                </a:solidFill>
              </a:rPr>
              <a:t>-&gt; MBR </a:t>
            </a:r>
            <a:r>
              <a:rPr lang="ko-KR" altLang="en-US" sz="2000" dirty="0">
                <a:solidFill>
                  <a:schemeClr val="bg1"/>
                </a:solidFill>
              </a:rPr>
              <a:t>구조의 제한으로 </a:t>
            </a:r>
            <a:r>
              <a:rPr lang="en-US" altLang="ko-KR" sz="2000" dirty="0">
                <a:solidFill>
                  <a:schemeClr val="bg1"/>
                </a:solidFill>
              </a:rPr>
              <a:t>2TB </a:t>
            </a:r>
            <a:r>
              <a:rPr lang="ko-KR" altLang="en-US" sz="2000" dirty="0">
                <a:solidFill>
                  <a:schemeClr val="bg1"/>
                </a:solidFill>
              </a:rPr>
              <a:t>까지만 표현 가능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9BC46A7-EC22-44CB-811C-3B91BAC22ABC}"/>
              </a:ext>
            </a:extLst>
          </p:cNvPr>
          <p:cNvSpPr/>
          <p:nvPr/>
        </p:nvSpPr>
        <p:spPr>
          <a:xfrm>
            <a:off x="283723" y="3793435"/>
            <a:ext cx="2950544" cy="709336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Arial Rounded MT Bold" panose="020F0704030504030204" pitchFamily="34" charset="0"/>
              </a:rPr>
              <a:t>Ex</a:t>
            </a:r>
            <a:r>
              <a:rPr lang="ko-KR" altLang="en-US" sz="2400" dirty="0">
                <a:latin typeface="Arial Rounded MT Bold" panose="020F0704030504030204" pitchFamily="34" charset="0"/>
              </a:rPr>
              <a:t> </a:t>
            </a:r>
            <a:r>
              <a:rPr lang="en-US" altLang="ko-KR" sz="2400" dirty="0">
                <a:latin typeface="Arial Rounded MT Bold" panose="020F0704030504030204" pitchFamily="34" charset="0"/>
              </a:rPr>
              <a:t>FAT(extended)</a:t>
            </a:r>
            <a:r>
              <a:rPr lang="en-US" altLang="ko-KR" sz="2800" dirty="0">
                <a:latin typeface="Arial Rounded MT Bold" panose="020F0704030504030204" pitchFamily="34" charset="0"/>
              </a:rPr>
              <a:t> </a:t>
            </a:r>
            <a:r>
              <a:rPr lang="ko-KR" altLang="en-US" sz="2800" dirty="0"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CE0D5-1795-43ED-9DF6-55C678E2B1C1}"/>
              </a:ext>
            </a:extLst>
          </p:cNvPr>
          <p:cNvSpPr txBox="1"/>
          <p:nvPr/>
        </p:nvSpPr>
        <p:spPr>
          <a:xfrm>
            <a:off x="283723" y="4724164"/>
            <a:ext cx="9970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 err="1">
                <a:solidFill>
                  <a:schemeClr val="bg1"/>
                </a:solidFill>
              </a:rPr>
              <a:t>Wnidows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Embaded</a:t>
            </a:r>
            <a:r>
              <a:rPr lang="en-US" altLang="ko-KR" sz="2000" dirty="0">
                <a:solidFill>
                  <a:schemeClr val="bg1"/>
                </a:solidFill>
              </a:rPr>
              <a:t> CE 6.0 </a:t>
            </a:r>
            <a:r>
              <a:rPr lang="ko-KR" altLang="en-US" sz="2000" dirty="0">
                <a:solidFill>
                  <a:schemeClr val="bg1"/>
                </a:solidFill>
              </a:rPr>
              <a:t>부터 사용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chemeClr val="bg1"/>
                </a:solidFill>
              </a:rPr>
              <a:t>클러스터 표현 비트를 </a:t>
            </a:r>
            <a:r>
              <a:rPr lang="en-US" altLang="ko-KR" sz="2000" dirty="0">
                <a:solidFill>
                  <a:schemeClr val="bg1"/>
                </a:solidFill>
              </a:rPr>
              <a:t>64 bit</a:t>
            </a:r>
            <a:r>
              <a:rPr lang="ko-KR" altLang="en-US" sz="2000" dirty="0">
                <a:solidFill>
                  <a:schemeClr val="bg1"/>
                </a:solidFill>
              </a:rPr>
              <a:t>로 확장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chemeClr val="bg1"/>
                </a:solidFill>
              </a:rPr>
              <a:t>비트맵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사용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solidFill>
                  <a:schemeClr val="bg1"/>
                </a:solidFill>
              </a:rPr>
              <a:t>UTC(Universal Time Coordinated) – </a:t>
            </a:r>
            <a:r>
              <a:rPr lang="ko-KR" altLang="en-US" sz="2000" dirty="0">
                <a:solidFill>
                  <a:schemeClr val="bg1"/>
                </a:solidFill>
              </a:rPr>
              <a:t>시간의 정밀도 증가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998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C8277-8AD1-4C48-A3F8-50647D39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95" y="2327612"/>
            <a:ext cx="5524410" cy="2202775"/>
          </a:xfrm>
          <a:noFill/>
          <a:ln w="3810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</a:t>
            </a:r>
            <a:r>
              <a:rPr lang="en-US" altLang="ko-KR" sz="6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nternals</a:t>
            </a:r>
            <a:r>
              <a:rPr lang="ko-KR" altLang="en-US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054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C8277-8AD1-4C48-A3F8-50647D39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22" y="318850"/>
            <a:ext cx="6835535" cy="877651"/>
          </a:xfrm>
          <a:noFill/>
          <a:ln w="38100"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Internals - FAT Structure</a:t>
            </a:r>
            <a:endParaRPr lang="ko-KR" altLang="en-US" sz="4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56804FF-6861-466C-91C4-64A7EEDE40BA}"/>
              </a:ext>
            </a:extLst>
          </p:cNvPr>
          <p:cNvGrpSpPr/>
          <p:nvPr/>
        </p:nvGrpSpPr>
        <p:grpSpPr>
          <a:xfrm>
            <a:off x="283722" y="1645094"/>
            <a:ext cx="11624556" cy="1130764"/>
            <a:chOff x="283722" y="1645094"/>
            <a:chExt cx="11624556" cy="113076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541D248-8237-400E-9A04-EFA5F802AB74}"/>
                </a:ext>
              </a:extLst>
            </p:cNvPr>
            <p:cNvSpPr/>
            <p:nvPr/>
          </p:nvSpPr>
          <p:spPr>
            <a:xfrm>
              <a:off x="283722" y="1645094"/>
              <a:ext cx="1877786" cy="11307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Reserved </a:t>
              </a:r>
            </a:p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Area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643891B-B23C-4839-B553-F04830A1321C}"/>
                </a:ext>
              </a:extLst>
            </p:cNvPr>
            <p:cNvSpPr/>
            <p:nvPr/>
          </p:nvSpPr>
          <p:spPr>
            <a:xfrm>
              <a:off x="2161508" y="1645094"/>
              <a:ext cx="3934492" cy="11307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FAT </a:t>
              </a:r>
            </a:p>
            <a:p>
              <a:pPr algn="ctr"/>
              <a:r>
                <a:rPr lang="en-US" altLang="ko-KR" sz="2800" dirty="0"/>
                <a:t>Area</a:t>
              </a:r>
              <a:endParaRPr lang="ko-KR" altLang="en-US" sz="28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DC6F8BF-02BB-4A75-A34B-A5D8DBBA9C31}"/>
                </a:ext>
              </a:extLst>
            </p:cNvPr>
            <p:cNvSpPr/>
            <p:nvPr/>
          </p:nvSpPr>
          <p:spPr>
            <a:xfrm>
              <a:off x="6096000" y="1645094"/>
              <a:ext cx="5812278" cy="113076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DATA </a:t>
              </a:r>
            </a:p>
            <a:p>
              <a:pPr algn="ctr"/>
              <a:r>
                <a:rPr lang="en-US" altLang="ko-KR" sz="2800" dirty="0"/>
                <a:t>Area</a:t>
              </a:r>
              <a:endParaRPr lang="ko-KR" altLang="en-US" sz="2800" dirty="0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8A6D8C88-1B51-4C1B-BC09-25C564BC8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22" y="2965006"/>
            <a:ext cx="6587935" cy="357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83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C8277-8AD1-4C48-A3F8-50647D39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22" y="318850"/>
            <a:ext cx="6835535" cy="877651"/>
          </a:xfrm>
          <a:noFill/>
          <a:ln w="38100"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Internals - FAT Structure</a:t>
            </a:r>
            <a:endParaRPr lang="ko-KR" altLang="en-US" sz="4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56804FF-6861-466C-91C4-64A7EEDE40BA}"/>
              </a:ext>
            </a:extLst>
          </p:cNvPr>
          <p:cNvGrpSpPr/>
          <p:nvPr/>
        </p:nvGrpSpPr>
        <p:grpSpPr>
          <a:xfrm>
            <a:off x="283722" y="1645094"/>
            <a:ext cx="11624556" cy="1130764"/>
            <a:chOff x="283722" y="1645094"/>
            <a:chExt cx="11624556" cy="113076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541D248-8237-400E-9A04-EFA5F802AB74}"/>
                </a:ext>
              </a:extLst>
            </p:cNvPr>
            <p:cNvSpPr/>
            <p:nvPr/>
          </p:nvSpPr>
          <p:spPr>
            <a:xfrm>
              <a:off x="283722" y="1645094"/>
              <a:ext cx="1877786" cy="11307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Reserved </a:t>
              </a:r>
            </a:p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Area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643891B-B23C-4839-B553-F04830A1321C}"/>
                </a:ext>
              </a:extLst>
            </p:cNvPr>
            <p:cNvSpPr/>
            <p:nvPr/>
          </p:nvSpPr>
          <p:spPr>
            <a:xfrm>
              <a:off x="2161508" y="1645094"/>
              <a:ext cx="3934492" cy="11307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FAT </a:t>
              </a:r>
            </a:p>
            <a:p>
              <a:pPr algn="ctr"/>
              <a:r>
                <a:rPr lang="en-US" altLang="ko-KR" sz="2800" dirty="0"/>
                <a:t>Area</a:t>
              </a:r>
              <a:endParaRPr lang="ko-KR" altLang="en-US" sz="28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DC6F8BF-02BB-4A75-A34B-A5D8DBBA9C31}"/>
                </a:ext>
              </a:extLst>
            </p:cNvPr>
            <p:cNvSpPr/>
            <p:nvPr/>
          </p:nvSpPr>
          <p:spPr>
            <a:xfrm>
              <a:off x="6096000" y="1645094"/>
              <a:ext cx="5812278" cy="113076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DATA </a:t>
              </a:r>
            </a:p>
            <a:p>
              <a:pPr algn="ctr"/>
              <a:r>
                <a:rPr lang="en-US" altLang="ko-KR" sz="2800" dirty="0"/>
                <a:t>Area</a:t>
              </a:r>
              <a:endParaRPr lang="ko-KR" altLang="en-US" sz="2800" dirty="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486F3B-0512-49C2-AFAC-94DCD0063504}"/>
              </a:ext>
            </a:extLst>
          </p:cNvPr>
          <p:cNvSpPr/>
          <p:nvPr/>
        </p:nvSpPr>
        <p:spPr>
          <a:xfrm>
            <a:off x="261257" y="3543300"/>
            <a:ext cx="1855321" cy="10776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Boot </a:t>
            </a:r>
          </a:p>
          <a:p>
            <a:pPr algn="ctr"/>
            <a:r>
              <a:rPr lang="en-US" altLang="ko-KR" sz="2400" dirty="0"/>
              <a:t>Sector</a:t>
            </a:r>
            <a:endParaRPr lang="ko-KR" altLang="en-US" sz="24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ABF9A6B-E7FE-43B9-8DB0-0142E71F292A}"/>
              </a:ext>
            </a:extLst>
          </p:cNvPr>
          <p:cNvCxnSpPr>
            <a:cxnSpLocks/>
          </p:cNvCxnSpPr>
          <p:nvPr/>
        </p:nvCxnSpPr>
        <p:spPr>
          <a:xfrm>
            <a:off x="2116578" y="2775858"/>
            <a:ext cx="0" cy="767442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4ECFCD1-C140-4159-99D8-6CEFD3BF5EC8}"/>
              </a:ext>
            </a:extLst>
          </p:cNvPr>
          <p:cNvCxnSpPr>
            <a:cxnSpLocks/>
          </p:cNvCxnSpPr>
          <p:nvPr/>
        </p:nvCxnSpPr>
        <p:spPr>
          <a:xfrm>
            <a:off x="283722" y="2775858"/>
            <a:ext cx="0" cy="767442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012C0443-DD2E-421F-83F0-D19C48699811}"/>
              </a:ext>
            </a:extLst>
          </p:cNvPr>
          <p:cNvSpPr/>
          <p:nvPr/>
        </p:nvSpPr>
        <p:spPr>
          <a:xfrm rot="5400000">
            <a:off x="1033795" y="4198048"/>
            <a:ext cx="310242" cy="1538977"/>
          </a:xfrm>
          <a:prstGeom prst="righ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331F42-CBD7-493D-AFA6-CD8463AAF06B}"/>
              </a:ext>
            </a:extLst>
          </p:cNvPr>
          <p:cNvSpPr txBox="1"/>
          <p:nvPr/>
        </p:nvSpPr>
        <p:spPr>
          <a:xfrm>
            <a:off x="565364" y="5388428"/>
            <a:ext cx="139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1 sector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00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503</Words>
  <Application>Microsoft Office PowerPoint</Application>
  <PresentationFormat>와이드스크린</PresentationFormat>
  <Paragraphs>126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Arial Rounded MT Bold</vt:lpstr>
      <vt:lpstr>Tahoma</vt:lpstr>
      <vt:lpstr>Office 테마</vt:lpstr>
      <vt:lpstr>File Allocation Table</vt:lpstr>
      <vt:lpstr>Contents</vt:lpstr>
      <vt:lpstr>Introduction </vt:lpstr>
      <vt:lpstr>Introduction – FAT(File Allocation Table)</vt:lpstr>
      <vt:lpstr>Introduction – FAT(File Allocation Table)</vt:lpstr>
      <vt:lpstr>Introduction</vt:lpstr>
      <vt:lpstr>Internals </vt:lpstr>
      <vt:lpstr>Internals - FAT Structure</vt:lpstr>
      <vt:lpstr>Internals - FAT Structure</vt:lpstr>
      <vt:lpstr>Internals - FAT Structure</vt:lpstr>
      <vt:lpstr>Internals – FAT Area</vt:lpstr>
      <vt:lpstr>Internals - FAT Area</vt:lpstr>
      <vt:lpstr>Internals - FAT Area</vt:lpstr>
      <vt:lpstr>Directory Structure </vt:lpstr>
      <vt:lpstr>Directory Structure </vt:lpstr>
      <vt:lpstr> Delete File? -  파일을 삭제 ?</vt:lpstr>
      <vt:lpstr> Delete File? -  파일을 삭제 ?</vt:lpstr>
      <vt:lpstr> Delete File? -  파일을 삭제 ?</vt:lpstr>
      <vt:lpstr> Reference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Allocation Table</dc:title>
  <dc:creator>타 마마</dc:creator>
  <cp:lastModifiedBy>타 마마</cp:lastModifiedBy>
  <cp:revision>15</cp:revision>
  <dcterms:created xsi:type="dcterms:W3CDTF">2021-05-06T05:52:08Z</dcterms:created>
  <dcterms:modified xsi:type="dcterms:W3CDTF">2021-05-06T07:43:46Z</dcterms:modified>
</cp:coreProperties>
</file>