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388" r:id="rId3"/>
    <p:sldId id="389" r:id="rId4"/>
    <p:sldId id="390" r:id="rId5"/>
    <p:sldId id="302" r:id="rId6"/>
    <p:sldId id="259" r:id="rId7"/>
    <p:sldId id="287" r:id="rId8"/>
    <p:sldId id="258" r:id="rId9"/>
    <p:sldId id="261" r:id="rId10"/>
    <p:sldId id="292" r:id="rId11"/>
    <p:sldId id="288" r:id="rId12"/>
    <p:sldId id="263" r:id="rId13"/>
    <p:sldId id="303" r:id="rId14"/>
    <p:sldId id="289" r:id="rId15"/>
    <p:sldId id="264" r:id="rId16"/>
    <p:sldId id="297" r:id="rId17"/>
    <p:sldId id="300" r:id="rId18"/>
    <p:sldId id="299" r:id="rId19"/>
    <p:sldId id="298" r:id="rId20"/>
    <p:sldId id="304" r:id="rId21"/>
    <p:sldId id="308" r:id="rId22"/>
    <p:sldId id="307" r:id="rId23"/>
    <p:sldId id="334" r:id="rId24"/>
    <p:sldId id="333" r:id="rId25"/>
    <p:sldId id="340" r:id="rId26"/>
    <p:sldId id="341" r:id="rId27"/>
    <p:sldId id="342" r:id="rId28"/>
    <p:sldId id="343" r:id="rId29"/>
    <p:sldId id="344" r:id="rId30"/>
    <p:sldId id="345" r:id="rId31"/>
    <p:sldId id="328" r:id="rId32"/>
    <p:sldId id="318" r:id="rId33"/>
    <p:sldId id="330" r:id="rId34"/>
    <p:sldId id="315" r:id="rId35"/>
    <p:sldId id="312" r:id="rId36"/>
    <p:sldId id="332" r:id="rId37"/>
    <p:sldId id="335" r:id="rId38"/>
    <p:sldId id="346" r:id="rId39"/>
    <p:sldId id="347" r:id="rId40"/>
    <p:sldId id="348" r:id="rId41"/>
    <p:sldId id="337" r:id="rId42"/>
    <p:sldId id="353" r:id="rId43"/>
    <p:sldId id="338" r:id="rId44"/>
    <p:sldId id="351" r:id="rId45"/>
    <p:sldId id="350" r:id="rId46"/>
    <p:sldId id="339" r:id="rId47"/>
    <p:sldId id="349" r:id="rId48"/>
    <p:sldId id="356" r:id="rId49"/>
    <p:sldId id="357" r:id="rId50"/>
    <p:sldId id="359" r:id="rId51"/>
    <p:sldId id="360" r:id="rId52"/>
    <p:sldId id="361" r:id="rId53"/>
    <p:sldId id="362" r:id="rId54"/>
    <p:sldId id="363" r:id="rId55"/>
    <p:sldId id="365" r:id="rId56"/>
    <p:sldId id="364" r:id="rId57"/>
    <p:sldId id="366" r:id="rId58"/>
    <p:sldId id="367" r:id="rId59"/>
    <p:sldId id="372" r:id="rId60"/>
    <p:sldId id="369" r:id="rId61"/>
    <p:sldId id="370" r:id="rId62"/>
    <p:sldId id="371" r:id="rId63"/>
    <p:sldId id="375" r:id="rId64"/>
    <p:sldId id="376" r:id="rId65"/>
    <p:sldId id="355" r:id="rId66"/>
    <p:sldId id="377" r:id="rId67"/>
    <p:sldId id="374" r:id="rId68"/>
    <p:sldId id="354" r:id="rId69"/>
    <p:sldId id="306" r:id="rId70"/>
    <p:sldId id="391" r:id="rId71"/>
    <p:sldId id="392" r:id="rId72"/>
    <p:sldId id="382" r:id="rId73"/>
    <p:sldId id="380" r:id="rId74"/>
    <p:sldId id="381" r:id="rId75"/>
    <p:sldId id="393" r:id="rId76"/>
    <p:sldId id="383" r:id="rId7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5FF"/>
    <a:srgbClr val="6666FF"/>
    <a:srgbClr val="9900FF"/>
    <a:srgbClr val="B00082"/>
    <a:srgbClr val="FE8686"/>
    <a:srgbClr val="FF99FF"/>
    <a:srgbClr val="AA72D4"/>
    <a:srgbClr val="FE3C3C"/>
    <a:srgbClr val="FFFF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BD887-4BAF-444A-B74C-D4CA6FECBF81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7653D-A820-4091-8CE3-5D381A656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2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F24B-25F2-4F8F-B3EB-0CA786A4788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502B-DD48-4124-A66A-9D50F9DAE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63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F24B-25F2-4F8F-B3EB-0CA786A4788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502B-DD48-4124-A66A-9D50F9DAE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37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F24B-25F2-4F8F-B3EB-0CA786A4788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502B-DD48-4124-A66A-9D50F9DAE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98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F24B-25F2-4F8F-B3EB-0CA786A4788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502B-DD48-4124-A66A-9D50F9DAE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99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F24B-25F2-4F8F-B3EB-0CA786A4788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502B-DD48-4124-A66A-9D50F9DAE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98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F24B-25F2-4F8F-B3EB-0CA786A4788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502B-DD48-4124-A66A-9D50F9DAE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92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F24B-25F2-4F8F-B3EB-0CA786A4788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502B-DD48-4124-A66A-9D50F9DAE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9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F24B-25F2-4F8F-B3EB-0CA786A4788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502B-DD48-4124-A66A-9D50F9DAE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94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F24B-25F2-4F8F-B3EB-0CA786A4788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502B-DD48-4124-A66A-9D50F9DAE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46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F24B-25F2-4F8F-B3EB-0CA786A4788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502B-DD48-4124-A66A-9D50F9DAE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40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F24B-25F2-4F8F-B3EB-0CA786A4788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502B-DD48-4124-A66A-9D50F9DAE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15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F24B-25F2-4F8F-B3EB-0CA786A4788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2502B-DD48-4124-A66A-9D50F9DAE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00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" y="0"/>
            <a:ext cx="12191997" cy="6858000"/>
          </a:xfrm>
          <a:prstGeom prst="rect">
            <a:avLst/>
          </a:prstGeom>
          <a:solidFill>
            <a:schemeClr val="dk1">
              <a:alpha val="38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3069" y="4991161"/>
            <a:ext cx="11905860" cy="1379950"/>
          </a:xfrm>
        </p:spPr>
        <p:txBody>
          <a:bodyPr>
            <a:normAutofit/>
          </a:bodyPr>
          <a:lstStyle/>
          <a:p>
            <a:r>
              <a:rPr lang="ko-KR" altLang="en-US" sz="4800" b="1" dirty="0" err="1" smtClean="0">
                <a:solidFill>
                  <a:schemeClr val="bg1"/>
                </a:solidFill>
              </a:rPr>
              <a:t>토깽이와</a:t>
            </a:r>
            <a:r>
              <a:rPr lang="ko-KR" altLang="en-US" sz="4800" b="1" dirty="0" smtClean="0">
                <a:solidFill>
                  <a:schemeClr val="bg1"/>
                </a:solidFill>
              </a:rPr>
              <a:t> 같이 배우는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 NTFS </a:t>
            </a:r>
            <a:r>
              <a:rPr lang="ko-KR" altLang="en-US" sz="4800" b="1" dirty="0" smtClean="0">
                <a:solidFill>
                  <a:schemeClr val="bg1"/>
                </a:solidFill>
              </a:rPr>
              <a:t>구조 분석</a:t>
            </a:r>
            <a:r>
              <a:rPr lang="en-US" altLang="ko-KR" sz="4800" b="1" dirty="0" smtClean="0">
                <a:solidFill>
                  <a:schemeClr val="bg1"/>
                </a:solidFill>
              </a:rPr>
              <a:t/>
            </a:r>
            <a:br>
              <a:rPr lang="en-US" altLang="ko-KR" sz="4800" b="1" dirty="0" smtClean="0">
                <a:solidFill>
                  <a:schemeClr val="bg1"/>
                </a:solidFill>
              </a:rPr>
            </a:br>
            <a:r>
              <a:rPr lang="ko-KR" altLang="en-US" sz="3600" dirty="0" smtClean="0">
                <a:solidFill>
                  <a:schemeClr val="bg1"/>
                </a:solidFill>
              </a:rPr>
              <a:t>이정훈</a:t>
            </a:r>
            <a:r>
              <a:rPr lang="en-US" altLang="ko-KR" sz="3600" dirty="0" smtClean="0">
                <a:solidFill>
                  <a:schemeClr val="bg1"/>
                </a:solidFill>
              </a:rPr>
              <a:t>(</a:t>
            </a:r>
            <a:r>
              <a:rPr lang="en-US" altLang="ko-KR" sz="3600" dirty="0" err="1" smtClean="0">
                <a:solidFill>
                  <a:schemeClr val="bg1"/>
                </a:solidFill>
              </a:rPr>
              <a:t>Nuker</a:t>
            </a:r>
            <a:r>
              <a:rPr lang="en-US" altLang="ko-KR" sz="3600" dirty="0" smtClean="0">
                <a:solidFill>
                  <a:schemeClr val="bg1"/>
                </a:solidFill>
              </a:rPr>
              <a:t>)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2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6326"/>
            <a:ext cx="1219200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 smtClean="0">
                <a:solidFill>
                  <a:schemeClr val="bg1"/>
                </a:solidFill>
              </a:rPr>
              <a:t> </a:t>
            </a:r>
            <a:r>
              <a:rPr lang="en-US" altLang="ko-KR" sz="9600" b="1" dirty="0" smtClean="0">
                <a:solidFill>
                  <a:schemeClr val="bg1"/>
                </a:solidFill>
              </a:rPr>
              <a:t>Introduction</a:t>
            </a:r>
          </a:p>
          <a:p>
            <a:pPr algn="ctr"/>
            <a:r>
              <a:rPr lang="en-US" altLang="ko-KR" sz="4000" b="1" dirty="0" smtClean="0">
                <a:solidFill>
                  <a:schemeClr val="bg1"/>
                </a:solidFill>
              </a:rPr>
              <a:t>For N T F S</a:t>
            </a:r>
            <a:r>
              <a:rPr lang="en-US" altLang="ko-KR" sz="1100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221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571" y="2360645"/>
            <a:ext cx="115979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</a:rPr>
              <a:t> File System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  What is the File System</a:t>
            </a:r>
            <a:endParaRPr lang="en-US" altLang="ko-KR" sz="6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1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4756" y="1214639"/>
            <a:ext cx="11302482" cy="477053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</a:rPr>
              <a:t>File system </a:t>
            </a:r>
            <a:endParaRPr lang="en-US" altLang="ko-KR" sz="3600" dirty="0" smtClean="0">
              <a:solidFill>
                <a:schemeClr val="bg1"/>
              </a:solidFill>
            </a:endParaRPr>
          </a:p>
          <a:p>
            <a:r>
              <a:rPr lang="en-US" altLang="ko-KR" sz="3200" dirty="0" smtClean="0">
                <a:solidFill>
                  <a:schemeClr val="bg1"/>
                </a:solidFill>
              </a:rPr>
              <a:t>The </a:t>
            </a:r>
            <a:r>
              <a:rPr lang="en-US" altLang="ko-KR" sz="3200" dirty="0">
                <a:solidFill>
                  <a:schemeClr val="bg1"/>
                </a:solidFill>
              </a:rPr>
              <a:t>structure and logic rules used to manage 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r>
              <a:rPr lang="en-US" altLang="ko-KR" sz="3200" dirty="0" smtClean="0">
                <a:solidFill>
                  <a:schemeClr val="bg1"/>
                </a:solidFill>
              </a:rPr>
              <a:t>the </a:t>
            </a:r>
            <a:r>
              <a:rPr lang="en-US" altLang="ko-KR" sz="3200" dirty="0">
                <a:solidFill>
                  <a:schemeClr val="bg1"/>
                </a:solidFill>
              </a:rPr>
              <a:t>groups of information and their names is called a 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r>
              <a:rPr lang="en-US" altLang="ko-KR" sz="3200" dirty="0" smtClean="0">
                <a:solidFill>
                  <a:schemeClr val="bg1"/>
                </a:solidFill>
              </a:rPr>
              <a:t>“</a:t>
            </a:r>
            <a:r>
              <a:rPr lang="en-US" altLang="ko-KR" sz="3200" dirty="0">
                <a:solidFill>
                  <a:schemeClr val="bg1"/>
                </a:solidFill>
              </a:rPr>
              <a:t>File system</a:t>
            </a:r>
            <a:r>
              <a:rPr lang="en-US" altLang="ko-KR" sz="3200" dirty="0" smtClean="0">
                <a:solidFill>
                  <a:schemeClr val="bg1"/>
                </a:solidFill>
              </a:rPr>
              <a:t>”</a:t>
            </a: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 smtClean="0">
                <a:solidFill>
                  <a:schemeClr val="bg1"/>
                </a:solidFill>
              </a:rPr>
              <a:t>In </a:t>
            </a:r>
            <a:r>
              <a:rPr lang="en-US" altLang="ko-KR" sz="3200" dirty="0">
                <a:solidFill>
                  <a:schemeClr val="bg1"/>
                </a:solidFill>
              </a:rPr>
              <a:t>computing, a </a:t>
            </a:r>
            <a:r>
              <a:rPr lang="en-US" altLang="ko-KR" sz="3200" dirty="0" smtClean="0">
                <a:solidFill>
                  <a:schemeClr val="bg1"/>
                </a:solidFill>
              </a:rPr>
              <a:t>File System </a:t>
            </a:r>
            <a:r>
              <a:rPr lang="en-US" altLang="ko-KR" sz="3200" dirty="0">
                <a:solidFill>
                  <a:schemeClr val="bg1"/>
                </a:solidFill>
              </a:rPr>
              <a:t>controls how data is stored or </a:t>
            </a:r>
            <a:r>
              <a:rPr lang="en-US" altLang="ko-KR" sz="3200" dirty="0" smtClean="0">
                <a:solidFill>
                  <a:schemeClr val="bg1"/>
                </a:solidFill>
              </a:rPr>
              <a:t>retrieved</a:t>
            </a:r>
          </a:p>
          <a:p>
            <a:endParaRPr lang="en-US" altLang="ko-KR" sz="3200" dirty="0" smtClean="0">
              <a:solidFill>
                <a:schemeClr val="bg1"/>
              </a:solidFill>
            </a:endParaRPr>
          </a:p>
          <a:p>
            <a:r>
              <a:rPr lang="en-US" altLang="ko-KR" sz="3600" dirty="0" smtClean="0">
                <a:solidFill>
                  <a:schemeClr val="bg1"/>
                </a:solidFill>
              </a:rPr>
              <a:t>Ex) NTFS , FAT12/16/32 , EXT2/3/4 , HFS …</a:t>
            </a:r>
            <a:endParaRPr lang="en-US" altLang="ko-KR" sz="3600" dirty="0">
              <a:solidFill>
                <a:schemeClr val="bg1"/>
              </a:solidFill>
            </a:endParaRPr>
          </a:p>
        </p:txBody>
      </p:sp>
      <p:sp>
        <p:nvSpPr>
          <p:cNvPr id="3" name="평행 사변형 2"/>
          <p:cNvSpPr/>
          <p:nvPr/>
        </p:nvSpPr>
        <p:spPr>
          <a:xfrm>
            <a:off x="-2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File System 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53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1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Sector / Cluster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3379" y="1301535"/>
            <a:ext cx="10985242" cy="470898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Sector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In computer disk storage, a sector is a subdivision of a track on a magnetic disk or optical disc.</a:t>
            </a: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The Sector is the minimum storage unit of a hard drive.</a:t>
            </a: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Operating System typically operate on blocks of data, which may span multiple sectors.</a:t>
            </a:r>
          </a:p>
          <a:p>
            <a:endParaRPr lang="en-US" altLang="ko-K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12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1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Sector / Cluster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3379" y="1301535"/>
            <a:ext cx="10985242" cy="520142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</a:rPr>
              <a:t>Cluster</a:t>
            </a:r>
          </a:p>
          <a:p>
            <a:r>
              <a:rPr lang="en-US" altLang="ko-KR" sz="3200" dirty="0" smtClean="0">
                <a:solidFill>
                  <a:schemeClr val="bg1"/>
                </a:solidFill>
              </a:rPr>
              <a:t>In </a:t>
            </a:r>
            <a:r>
              <a:rPr lang="en-US" altLang="ko-KR" sz="3200" dirty="0">
                <a:solidFill>
                  <a:schemeClr val="bg1"/>
                </a:solidFill>
              </a:rPr>
              <a:t>computer ﬁle systems, a cluster of allocation unit is a unit of disk space allocation for ﬁles and directories</a:t>
            </a:r>
            <a:r>
              <a:rPr lang="en-US" altLang="ko-KR" sz="32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 smtClean="0">
                <a:solidFill>
                  <a:schemeClr val="bg1"/>
                </a:solidFill>
              </a:rPr>
              <a:t>A </a:t>
            </a:r>
            <a:r>
              <a:rPr lang="en-US" altLang="ko-KR" sz="3200" dirty="0">
                <a:solidFill>
                  <a:schemeClr val="bg1"/>
                </a:solidFill>
              </a:rPr>
              <a:t>cluster is the smallest logical amount of disk space that can be allocated to hold a ﬁle</a:t>
            </a:r>
            <a:r>
              <a:rPr lang="en-US" altLang="ko-KR" sz="32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 smtClean="0">
                <a:solidFill>
                  <a:schemeClr val="bg1"/>
                </a:solidFill>
              </a:rPr>
              <a:t>The ﬁle system </a:t>
            </a:r>
            <a:r>
              <a:rPr lang="en-US" altLang="ko-KR" sz="3200" dirty="0">
                <a:solidFill>
                  <a:schemeClr val="bg1"/>
                </a:solidFill>
              </a:rPr>
              <a:t>does not allocate individual disk sectors by default, but contiguous groups of sectors, called clusters</a:t>
            </a:r>
          </a:p>
        </p:txBody>
      </p:sp>
    </p:spTree>
    <p:extLst>
      <p:ext uri="{BB962C8B-B14F-4D97-AF65-F5344CB8AC3E}">
        <p14:creationId xmlns:p14="http://schemas.microsoft.com/office/powerpoint/2010/main" val="295799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1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Disk Structure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452" y="887185"/>
            <a:ext cx="7020692" cy="58361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7" y="887185"/>
            <a:ext cx="4506789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b="1" u="sng" dirty="0" smtClean="0">
              <a:solidFill>
                <a:schemeClr val="bg1"/>
              </a:solidFill>
            </a:endParaRPr>
          </a:p>
          <a:p>
            <a:r>
              <a:rPr lang="en-US" altLang="ko-KR" sz="2800" b="1" u="sng" dirty="0" smtClean="0">
                <a:solidFill>
                  <a:srgbClr val="FF0000"/>
                </a:solidFill>
              </a:rPr>
              <a:t>Red : Track</a:t>
            </a:r>
          </a:p>
          <a:p>
            <a:endParaRPr lang="en-US" altLang="ko-KR" sz="2800" b="1" dirty="0" smtClean="0">
              <a:solidFill>
                <a:schemeClr val="bg1"/>
              </a:solidFill>
            </a:endParaRP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800" b="1" u="sng" dirty="0" smtClean="0">
                <a:solidFill>
                  <a:srgbClr val="92D050"/>
                </a:solidFill>
              </a:rPr>
              <a:t>Green : Cluster</a:t>
            </a:r>
          </a:p>
          <a:p>
            <a:endParaRPr lang="en-US" altLang="ko-KR" sz="2800" b="1" dirty="0" smtClean="0">
              <a:solidFill>
                <a:schemeClr val="bg1"/>
              </a:solidFill>
            </a:endParaRPr>
          </a:p>
          <a:p>
            <a:endParaRPr lang="en-US" altLang="ko-KR" sz="2800" b="1" u="sng" dirty="0" smtClean="0">
              <a:solidFill>
                <a:schemeClr val="bg1"/>
              </a:solidFill>
            </a:endParaRPr>
          </a:p>
          <a:p>
            <a:r>
              <a:rPr lang="en-US" altLang="ko-KR" sz="2800" b="1" u="sng" dirty="0" smtClean="0">
                <a:solidFill>
                  <a:srgbClr val="9900FF"/>
                </a:solidFill>
              </a:rPr>
              <a:t>Purple : Sector</a:t>
            </a:r>
          </a:p>
          <a:p>
            <a:endParaRPr lang="en-US" altLang="ko-KR" sz="2800" b="1" dirty="0" smtClean="0">
              <a:solidFill>
                <a:schemeClr val="bg1"/>
              </a:solidFill>
            </a:endParaRPr>
          </a:p>
          <a:p>
            <a:endParaRPr lang="en-US" altLang="ko-KR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altLang="ko-KR" sz="2800" b="1" u="sng" dirty="0" smtClean="0">
                <a:solidFill>
                  <a:srgbClr val="8BC5FF"/>
                </a:solidFill>
              </a:rPr>
              <a:t>Blue : Geometric Sector</a:t>
            </a:r>
            <a:endParaRPr lang="en-US" altLang="ko-KR" dirty="0" smtClean="0">
              <a:solidFill>
                <a:srgbClr val="8BC5FF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35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85519" y="2451437"/>
            <a:ext cx="49766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 smtClean="0">
                <a:solidFill>
                  <a:schemeClr val="bg1"/>
                </a:solidFill>
              </a:rPr>
              <a:t>Internals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r>
              <a:rPr lang="en-US" altLang="ko-KR" sz="4000" b="1" dirty="0" smtClean="0">
                <a:solidFill>
                  <a:schemeClr val="bg1"/>
                </a:solidFill>
              </a:rPr>
              <a:t>START NTFS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4" y="942392"/>
            <a:ext cx="6410131" cy="5080194"/>
          </a:xfrm>
          <a:prstGeom prst="rect">
            <a:avLst/>
          </a:prstGeom>
          <a:ln w="19050">
            <a:noFill/>
          </a:ln>
        </p:spPr>
      </p:pic>
    </p:spTree>
    <p:extLst>
      <p:ext uri="{BB962C8B-B14F-4D97-AF65-F5344CB8AC3E}">
        <p14:creationId xmlns:p14="http://schemas.microsoft.com/office/powerpoint/2010/main" val="329154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4099" y="2783947"/>
            <a:ext cx="11119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chemeClr val="bg1"/>
                </a:solidFill>
              </a:rPr>
              <a:t>Refer to forensic proof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Because I don’t have Computer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69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/>
          <p:cNvCxnSpPr>
            <a:endCxn id="32" idx="1"/>
          </p:cNvCxnSpPr>
          <p:nvPr/>
        </p:nvCxnSpPr>
        <p:spPr>
          <a:xfrm flipV="1">
            <a:off x="5233259" y="3363939"/>
            <a:ext cx="2058990" cy="734181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38" idx="3"/>
          </p:cNvCxnSpPr>
          <p:nvPr/>
        </p:nvCxnSpPr>
        <p:spPr>
          <a:xfrm>
            <a:off x="4124486" y="4258339"/>
            <a:ext cx="1349215" cy="30717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endCxn id="28" idx="1"/>
          </p:cNvCxnSpPr>
          <p:nvPr/>
        </p:nvCxnSpPr>
        <p:spPr>
          <a:xfrm rot="5400000" flipH="1" flipV="1">
            <a:off x="5854425" y="2351347"/>
            <a:ext cx="1960081" cy="704206"/>
          </a:xfrm>
          <a:prstGeom prst="bentConnector2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평행 사변형 3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NTFS Architecture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140497" y="3505140"/>
            <a:ext cx="1708096" cy="137359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8284587" y="4312358"/>
            <a:ext cx="1708096" cy="522503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OS</a:t>
            </a:r>
            <a:r>
              <a:rPr lang="en-US" altLang="ko-KR" dirty="0" smtClean="0"/>
              <a:t>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338575" y="6065959"/>
            <a:ext cx="1708096" cy="5225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Application 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247994" y="1134286"/>
            <a:ext cx="4824651" cy="2282301"/>
            <a:chOff x="497089" y="1197033"/>
            <a:chExt cx="6090339" cy="3255892"/>
          </a:xfrm>
        </p:grpSpPr>
        <p:sp>
          <p:nvSpPr>
            <p:cNvPr id="3" name="직사각형 2"/>
            <p:cNvSpPr/>
            <p:nvPr/>
          </p:nvSpPr>
          <p:spPr>
            <a:xfrm>
              <a:off x="497089" y="1197033"/>
              <a:ext cx="1564467" cy="8318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POST</a:t>
              </a:r>
              <a:endParaRPr lang="ko-KR" altLang="en-US" b="1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99984" y="2440172"/>
              <a:ext cx="2086494" cy="84885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MBR</a:t>
              </a:r>
              <a:r>
                <a:rPr lang="en-US" altLang="ko-KR" dirty="0" smtClean="0"/>
                <a:t> 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286478" y="3454217"/>
              <a:ext cx="2300950" cy="99870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Boot sector in VBR</a:t>
              </a:r>
              <a:endParaRPr lang="ko-KR" altLang="en-US" b="1" dirty="0"/>
            </a:p>
          </p:txBody>
        </p:sp>
        <p:sp>
          <p:nvSpPr>
            <p:cNvPr id="37" name="위로 굽은 화살표 36"/>
            <p:cNvSpPr/>
            <p:nvPr/>
          </p:nvSpPr>
          <p:spPr>
            <a:xfrm flipV="1">
              <a:off x="2218198" y="1619847"/>
              <a:ext cx="1211006" cy="566940"/>
            </a:xfrm>
            <a:prstGeom prst="bentUpArrow">
              <a:avLst>
                <a:gd name="adj1" fmla="val 9783"/>
                <a:gd name="adj2" fmla="val 46739"/>
                <a:gd name="adj3" fmla="val 3369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위로 굽은 화살표 41"/>
            <p:cNvSpPr/>
            <p:nvPr/>
          </p:nvSpPr>
          <p:spPr>
            <a:xfrm flipV="1">
              <a:off x="4402294" y="2722086"/>
              <a:ext cx="1211006" cy="566940"/>
            </a:xfrm>
            <a:prstGeom prst="bentUpArrow">
              <a:avLst>
                <a:gd name="adj1" fmla="val 9783"/>
                <a:gd name="adj2" fmla="val 46739"/>
                <a:gd name="adj3" fmla="val 3369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5167674" y="3990508"/>
            <a:ext cx="1680919" cy="799204"/>
          </a:xfrm>
          <a:prstGeom prst="roundRect">
            <a:avLst>
              <a:gd name="adj" fmla="val 248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NTFS.sys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Ntoskrnl.exe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67674" y="3566783"/>
            <a:ext cx="192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</a:rPr>
              <a:t>Ntldr</a:t>
            </a:r>
            <a:r>
              <a:rPr lang="en-US" altLang="ko-KR" b="1" dirty="0" smtClean="0">
                <a:solidFill>
                  <a:schemeClr val="bg1"/>
                </a:solidFill>
              </a:rPr>
              <a:t>/Booting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3" name="위로 굽은 화살표 52"/>
          <p:cNvSpPr/>
          <p:nvPr/>
        </p:nvSpPr>
        <p:spPr>
          <a:xfrm flipV="1">
            <a:off x="5233259" y="2962931"/>
            <a:ext cx="959336" cy="397411"/>
          </a:xfrm>
          <a:prstGeom prst="bentUpArrow">
            <a:avLst>
              <a:gd name="adj1" fmla="val 9783"/>
              <a:gd name="adj2" fmla="val 46739"/>
              <a:gd name="adj3" fmla="val 3369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>
            <a:off x="203690" y="5671318"/>
            <a:ext cx="11581710" cy="0"/>
          </a:xfrm>
          <a:prstGeom prst="line">
            <a:avLst/>
          </a:prstGeom>
          <a:ln w="38100">
            <a:solidFill>
              <a:srgbClr val="66FFCC"/>
            </a:solidFill>
            <a:prstDash val="lgDashDot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왼쪽/오른쪽 화살표 19"/>
          <p:cNvSpPr/>
          <p:nvPr/>
        </p:nvSpPr>
        <p:spPr>
          <a:xfrm rot="10800000">
            <a:off x="7032447" y="4312358"/>
            <a:ext cx="955965" cy="471632"/>
          </a:xfrm>
          <a:prstGeom prst="leftRightArrow">
            <a:avLst>
              <a:gd name="adj1" fmla="val 6566"/>
              <a:gd name="adj2" fmla="val 33283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0212" y="5209653"/>
            <a:ext cx="5373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Kernel Mode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User Mode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186568" y="953967"/>
            <a:ext cx="5113175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Ntdlr.dll(XP)/</a:t>
            </a:r>
            <a:r>
              <a:rPr lang="en-US" altLang="ko-KR" sz="2000" b="1" dirty="0" err="1" smtClean="0">
                <a:solidFill>
                  <a:schemeClr val="bg1"/>
                </a:solidFill>
              </a:rPr>
              <a:t>Bootmgr</a:t>
            </a:r>
            <a:r>
              <a:rPr lang="en-US" altLang="ko-KR" sz="2000" b="1" dirty="0">
                <a:solidFill>
                  <a:schemeClr val="bg1"/>
                </a:solidFill>
              </a:rPr>
              <a:t>(Vista7) </a:t>
            </a: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Put into CPU protected mode, start up options and initial menu settings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(C</a:t>
            </a:r>
            <a:r>
              <a:rPr lang="en-US" altLang="ko-KR" sz="2000" dirty="0">
                <a:solidFill>
                  <a:schemeClr val="bg1"/>
                </a:solidFill>
              </a:rPr>
              <a:t>:\/C:\Windows\Boot\)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92249" y="2732997"/>
            <a:ext cx="427238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bg1"/>
                </a:solidFill>
              </a:rPr>
              <a:t>NTFS.Sys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 </a:t>
            </a: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system file driver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(C:\Windows\System32\drivers\)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7993" y="3596619"/>
            <a:ext cx="38764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bg1"/>
                </a:solidFill>
              </a:rPr>
              <a:t>Ntoskrnl.exe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r"/>
            <a:r>
              <a:rPr lang="en-US" altLang="ko-KR" sz="2000" dirty="0" smtClean="0">
                <a:solidFill>
                  <a:schemeClr val="bg1"/>
                </a:solidFill>
              </a:rPr>
              <a:t>Obtaining </a:t>
            </a:r>
            <a:r>
              <a:rPr lang="en-US" altLang="ko-KR" sz="2000" dirty="0">
                <a:solidFill>
                  <a:schemeClr val="bg1"/>
                </a:solidFill>
              </a:rPr>
              <a:t>System Device Driver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r"/>
            <a:r>
              <a:rPr lang="en-US" altLang="ko-KR" sz="2000" dirty="0" smtClean="0">
                <a:solidFill>
                  <a:schemeClr val="bg1"/>
                </a:solidFill>
              </a:rPr>
              <a:t>Load Information</a:t>
            </a:r>
          </a:p>
          <a:p>
            <a:pPr algn="r"/>
            <a:r>
              <a:rPr lang="ko-KR" altLang="en-US" sz="2000" dirty="0" smtClean="0">
                <a:solidFill>
                  <a:schemeClr val="bg1"/>
                </a:solidFill>
              </a:rPr>
              <a:t>(C</a:t>
            </a:r>
            <a:r>
              <a:rPr lang="ko-KR" altLang="en-US" sz="2000" dirty="0">
                <a:solidFill>
                  <a:schemeClr val="bg1"/>
                </a:solidFill>
              </a:rPr>
              <a:t>:\Windows\System32\)</a:t>
            </a:r>
          </a:p>
        </p:txBody>
      </p:sp>
      <p:sp>
        <p:nvSpPr>
          <p:cNvPr id="60" name="왼쪽/오른쪽 화살표 59"/>
          <p:cNvSpPr/>
          <p:nvPr/>
        </p:nvSpPr>
        <p:spPr>
          <a:xfrm rot="5400000">
            <a:off x="8679288" y="5260663"/>
            <a:ext cx="955965" cy="471632"/>
          </a:xfrm>
          <a:prstGeom prst="leftRightArrow">
            <a:avLst>
              <a:gd name="adj1" fmla="val 6566"/>
              <a:gd name="adj2" fmla="val 33283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12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NTFS Lay Out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21878" y="2519566"/>
            <a:ext cx="8986938" cy="867747"/>
            <a:chOff x="1243297" y="1662403"/>
            <a:chExt cx="9694507" cy="867747"/>
          </a:xfrm>
          <a:solidFill>
            <a:schemeClr val="accent1">
              <a:lumMod val="50000"/>
            </a:schemeClr>
          </a:solidFill>
        </p:grpSpPr>
        <p:sp>
          <p:nvSpPr>
            <p:cNvPr id="3" name="직사각형 2"/>
            <p:cNvSpPr/>
            <p:nvPr/>
          </p:nvSpPr>
          <p:spPr>
            <a:xfrm>
              <a:off x="1243297" y="1662403"/>
              <a:ext cx="9694507" cy="8677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243297" y="1668675"/>
              <a:ext cx="1793034" cy="861474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456105" y="1668876"/>
              <a:ext cx="1440026" cy="86127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421878" y="5188301"/>
            <a:ext cx="8986938" cy="867748"/>
            <a:chOff x="1246021" y="4805745"/>
            <a:chExt cx="9694507" cy="86774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" name="직사각형 3"/>
            <p:cNvSpPr/>
            <p:nvPr/>
          </p:nvSpPr>
          <p:spPr>
            <a:xfrm>
              <a:off x="1246021" y="4805745"/>
              <a:ext cx="9694507" cy="8677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48745" y="4813631"/>
              <a:ext cx="626708" cy="8598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447656" y="4813631"/>
              <a:ext cx="2648342" cy="85986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634064" y="4805745"/>
              <a:ext cx="774441" cy="867747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90441" y="2558920"/>
            <a:ext cx="1931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~ NTFS 3.0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7288" y="5393971"/>
            <a:ext cx="1817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NTFS 3.1 ~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3005370" y="2099388"/>
            <a:ext cx="334989" cy="307910"/>
          </a:xfrm>
          <a:prstGeom prst="downArrow">
            <a:avLst/>
          </a:prstGeom>
          <a:solidFill>
            <a:srgbClr val="F5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7754189" y="2071786"/>
            <a:ext cx="334989" cy="307910"/>
          </a:xfrm>
          <a:prstGeom prst="downArrow">
            <a:avLst/>
          </a:prstGeom>
          <a:solidFill>
            <a:srgbClr val="F5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7608129" y="4765612"/>
            <a:ext cx="334989" cy="307910"/>
          </a:xfrm>
          <a:prstGeom prst="downArrow">
            <a:avLst/>
          </a:prstGeom>
          <a:solidFill>
            <a:srgbClr val="F5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5522852" y="4765612"/>
            <a:ext cx="334989" cy="307910"/>
          </a:xfrm>
          <a:prstGeom prst="downArrow">
            <a:avLst/>
          </a:prstGeom>
          <a:solidFill>
            <a:srgbClr val="F5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2547391" y="4775720"/>
            <a:ext cx="334989" cy="307910"/>
          </a:xfrm>
          <a:prstGeom prst="downArrow">
            <a:avLst/>
          </a:prstGeom>
          <a:solidFill>
            <a:srgbClr val="F5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877753" y="1363328"/>
            <a:ext cx="3284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$</a:t>
            </a:r>
            <a:r>
              <a:rPr lang="ko-KR" altLang="en-US" sz="2400" dirty="0" err="1">
                <a:solidFill>
                  <a:schemeClr val="bg1"/>
                </a:solidFill>
              </a:rPr>
              <a:t>Boot</a:t>
            </a:r>
            <a:r>
              <a:rPr lang="ko-KR" altLang="en-US" sz="2400" dirty="0">
                <a:solidFill>
                  <a:schemeClr val="bg1"/>
                </a:solidFill>
              </a:rPr>
              <a:t>, $</a:t>
            </a:r>
            <a:r>
              <a:rPr lang="ko-KR" altLang="en-US" sz="2400" dirty="0" err="1">
                <a:solidFill>
                  <a:schemeClr val="bg1"/>
                </a:solidFill>
              </a:rPr>
              <a:t>AttrDef</a:t>
            </a:r>
            <a:r>
              <a:rPr lang="ko-KR" altLang="en-US" sz="2400" dirty="0">
                <a:solidFill>
                  <a:schemeClr val="bg1"/>
                </a:solidFill>
              </a:rPr>
              <a:t>, $MFT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157695" y="1099476"/>
            <a:ext cx="39537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$</a:t>
            </a:r>
            <a:r>
              <a:rPr lang="ko-KR" altLang="en-US" sz="2400" dirty="0" err="1">
                <a:solidFill>
                  <a:schemeClr val="bg1"/>
                </a:solidFill>
              </a:rPr>
              <a:t>MFTMirr</a:t>
            </a:r>
            <a:r>
              <a:rPr lang="ko-KR" altLang="en-US" sz="2400" dirty="0">
                <a:solidFill>
                  <a:schemeClr val="bg1"/>
                </a:solidFill>
              </a:rPr>
              <a:t>, $</a:t>
            </a:r>
            <a:r>
              <a:rPr lang="ko-KR" altLang="en-US" sz="2400" dirty="0" err="1">
                <a:solidFill>
                  <a:schemeClr val="bg1"/>
                </a:solidFill>
              </a:rPr>
              <a:t>LogFile</a:t>
            </a:r>
            <a:r>
              <a:rPr lang="ko-KR" altLang="en-US" sz="2400" dirty="0">
                <a:solidFill>
                  <a:schemeClr val="bg1"/>
                </a:solidFill>
              </a:rPr>
              <a:t>, $</a:t>
            </a:r>
            <a:r>
              <a:rPr lang="ko-KR" altLang="en-US" sz="2400" dirty="0" err="1">
                <a:solidFill>
                  <a:schemeClr val="bg1"/>
                </a:solidFill>
              </a:rPr>
              <a:t>Root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$</a:t>
            </a:r>
            <a:r>
              <a:rPr lang="ko-KR" altLang="en-US" sz="2400" dirty="0" err="1">
                <a:solidFill>
                  <a:schemeClr val="bg1"/>
                </a:solidFill>
              </a:rPr>
              <a:t>Bitmap</a:t>
            </a:r>
            <a:r>
              <a:rPr lang="ko-KR" altLang="en-US" sz="2400" dirty="0">
                <a:solidFill>
                  <a:schemeClr val="bg1"/>
                </a:solidFill>
              </a:rPr>
              <a:t>, $</a:t>
            </a:r>
            <a:r>
              <a:rPr lang="ko-KR" altLang="en-US" sz="2400" dirty="0" err="1">
                <a:solidFill>
                  <a:schemeClr val="bg1"/>
                </a:solidFill>
              </a:rPr>
              <a:t>Upcase</a:t>
            </a:r>
            <a:r>
              <a:rPr lang="ko-KR" altLang="en-US" sz="2400" dirty="0">
                <a:solidFill>
                  <a:schemeClr val="bg1"/>
                </a:solidFill>
              </a:rPr>
              <a:t>, $</a:t>
            </a:r>
            <a:r>
              <a:rPr lang="ko-KR" altLang="en-US" sz="2400" dirty="0" err="1">
                <a:solidFill>
                  <a:schemeClr val="bg1"/>
                </a:solidFill>
              </a:rPr>
              <a:t>Secure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10580" y="4166697"/>
            <a:ext cx="1008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$</a:t>
            </a:r>
            <a:r>
              <a:rPr lang="ko-KR" altLang="en-US" sz="2400" dirty="0" err="1">
                <a:solidFill>
                  <a:schemeClr val="bg1"/>
                </a:solidFill>
              </a:rPr>
              <a:t>Boot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90539" y="3792108"/>
            <a:ext cx="27996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$</a:t>
            </a:r>
            <a:r>
              <a:rPr lang="ko-KR" altLang="en-US" sz="2400" dirty="0" err="1">
                <a:solidFill>
                  <a:schemeClr val="bg1"/>
                </a:solidFill>
              </a:rPr>
              <a:t>LogFile</a:t>
            </a:r>
            <a:r>
              <a:rPr lang="ko-KR" altLang="en-US" sz="2400" dirty="0">
                <a:solidFill>
                  <a:schemeClr val="bg1"/>
                </a:solidFill>
              </a:rPr>
              <a:t>, $</a:t>
            </a:r>
            <a:r>
              <a:rPr lang="ko-KR" altLang="en-US" sz="2400" dirty="0" err="1">
                <a:solidFill>
                  <a:schemeClr val="bg1"/>
                </a:solidFill>
              </a:rPr>
              <a:t>AttrDef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$</a:t>
            </a:r>
            <a:r>
              <a:rPr lang="ko-KR" altLang="en-US" sz="2400" dirty="0">
                <a:solidFill>
                  <a:schemeClr val="bg1"/>
                </a:solidFill>
              </a:rPr>
              <a:t>MFT, $</a:t>
            </a:r>
            <a:r>
              <a:rPr lang="ko-KR" altLang="en-US" sz="2400" dirty="0" err="1">
                <a:solidFill>
                  <a:schemeClr val="bg1"/>
                </a:solidFill>
              </a:rPr>
              <a:t>Secure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92919" y="3781222"/>
            <a:ext cx="26137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$</a:t>
            </a:r>
            <a:r>
              <a:rPr lang="ko-KR" altLang="en-US" sz="2400" dirty="0" err="1">
                <a:solidFill>
                  <a:schemeClr val="bg1"/>
                </a:solidFill>
              </a:rPr>
              <a:t>MFTMirr</a:t>
            </a:r>
            <a:r>
              <a:rPr lang="ko-KR" altLang="en-US" sz="2400" dirty="0">
                <a:solidFill>
                  <a:schemeClr val="bg1"/>
                </a:solidFill>
              </a:rPr>
              <a:t>, $</a:t>
            </a:r>
            <a:r>
              <a:rPr lang="ko-KR" altLang="en-US" sz="2400" dirty="0" err="1">
                <a:solidFill>
                  <a:schemeClr val="bg1"/>
                </a:solidFill>
              </a:rPr>
              <a:t>Root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$</a:t>
            </a:r>
            <a:r>
              <a:rPr lang="ko-KR" altLang="en-US" sz="2400" dirty="0" err="1">
                <a:solidFill>
                  <a:schemeClr val="bg1"/>
                </a:solidFill>
              </a:rPr>
              <a:t>Bitmap</a:t>
            </a:r>
            <a:r>
              <a:rPr lang="ko-KR" altLang="en-US" sz="2400" dirty="0">
                <a:solidFill>
                  <a:schemeClr val="bg1"/>
                </a:solidFill>
              </a:rPr>
              <a:t>, $</a:t>
            </a:r>
            <a:r>
              <a:rPr lang="ko-KR" altLang="en-US" sz="2400" dirty="0" err="1">
                <a:solidFill>
                  <a:schemeClr val="bg1"/>
                </a:solidFill>
              </a:rPr>
              <a:t>Secure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05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0978" y="156248"/>
            <a:ext cx="71263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 smtClean="0">
                <a:solidFill>
                  <a:schemeClr val="bg1"/>
                </a:solidFill>
              </a:rPr>
              <a:t>누구인가</a:t>
            </a:r>
            <a:r>
              <a:rPr lang="en-US" altLang="ko-KR" sz="8800" b="1" dirty="0" smtClean="0">
                <a:solidFill>
                  <a:schemeClr val="bg1"/>
                </a:solidFill>
              </a:rPr>
              <a:t>?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" y="1767390"/>
            <a:ext cx="11407082" cy="4916874"/>
          </a:xfrm>
          <a:prstGeom prst="rect">
            <a:avLst/>
          </a:prstGeom>
          <a:ln w="317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05796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NTFS VBR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62811" y="1203647"/>
            <a:ext cx="11666375" cy="1231643"/>
            <a:chOff x="886408" y="1539549"/>
            <a:chExt cx="10711543" cy="1408925"/>
          </a:xfrm>
        </p:grpSpPr>
        <p:sp>
          <p:nvSpPr>
            <p:cNvPr id="4" name="직사각형 3"/>
            <p:cNvSpPr/>
            <p:nvPr/>
          </p:nvSpPr>
          <p:spPr>
            <a:xfrm>
              <a:off x="5626359" y="1539549"/>
              <a:ext cx="5971592" cy="14089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 smtClean="0"/>
                <a:t>Data Area</a:t>
              </a:r>
              <a:endParaRPr lang="ko-KR" altLang="en-US" sz="4000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86408" y="1539551"/>
              <a:ext cx="1782147" cy="14089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 smtClean="0">
                  <a:solidFill>
                    <a:schemeClr val="tx1"/>
                  </a:solidFill>
                </a:rPr>
                <a:t>VBR</a:t>
              </a:r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68555" y="1539550"/>
              <a:ext cx="2957804" cy="14089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 smtClean="0"/>
                <a:t>MFT</a:t>
              </a:r>
              <a:endParaRPr lang="ko-KR" altLang="en-US" sz="4000" b="1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39486" y="2855163"/>
            <a:ext cx="1195251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Structure</a:t>
            </a:r>
          </a:p>
          <a:p>
            <a:r>
              <a:rPr lang="en-US" altLang="ko-KR" sz="3200" dirty="0" smtClean="0">
                <a:solidFill>
                  <a:schemeClr val="bg1"/>
                </a:solidFill>
              </a:rPr>
              <a:t>All </a:t>
            </a:r>
            <a:r>
              <a:rPr lang="en-US" altLang="ko-KR" sz="3200" dirty="0">
                <a:solidFill>
                  <a:schemeClr val="bg1"/>
                </a:solidFill>
              </a:rPr>
              <a:t>data is managed in file </a:t>
            </a:r>
            <a:r>
              <a:rPr lang="en-US" altLang="ko-KR" sz="3200" dirty="0" smtClean="0">
                <a:solidFill>
                  <a:schemeClr val="bg1"/>
                </a:solidFill>
              </a:rPr>
              <a:t>form</a:t>
            </a: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 smtClean="0">
                <a:solidFill>
                  <a:schemeClr val="bg1"/>
                </a:solidFill>
              </a:rPr>
              <a:t>VBR </a:t>
            </a:r>
            <a:r>
              <a:rPr lang="en-US" altLang="ko-KR" sz="3200" dirty="0">
                <a:solidFill>
                  <a:schemeClr val="bg1"/>
                </a:solidFill>
              </a:rPr>
              <a:t>(Volume Boot Record) is in a fixed </a:t>
            </a:r>
            <a:r>
              <a:rPr lang="en-US" altLang="ko-KR" sz="3200" dirty="0" smtClean="0">
                <a:solidFill>
                  <a:schemeClr val="bg1"/>
                </a:solidFill>
              </a:rPr>
              <a:t>position</a:t>
            </a:r>
          </a:p>
          <a:p>
            <a:endParaRPr lang="en-US" altLang="ko-KR" sz="3200" dirty="0" smtClean="0">
              <a:solidFill>
                <a:schemeClr val="bg1"/>
              </a:solidFill>
            </a:endParaRPr>
          </a:p>
          <a:p>
            <a:r>
              <a:rPr lang="en-US" altLang="ko-KR" sz="3200" dirty="0" smtClean="0">
                <a:solidFill>
                  <a:schemeClr val="bg1"/>
                </a:solidFill>
              </a:rPr>
              <a:t>MFT </a:t>
            </a:r>
            <a:r>
              <a:rPr lang="en-US" altLang="ko-KR" sz="3200" dirty="0">
                <a:solidFill>
                  <a:schemeClr val="bg1"/>
                </a:solidFill>
              </a:rPr>
              <a:t>typically exists after VBR </a:t>
            </a:r>
          </a:p>
          <a:p>
            <a:r>
              <a:rPr lang="en-US" altLang="ko-KR" sz="3200" dirty="0" smtClean="0">
                <a:solidFill>
                  <a:schemeClr val="bg1"/>
                </a:solidFill>
              </a:rPr>
              <a:t>but </a:t>
            </a:r>
            <a:r>
              <a:rPr lang="en-US" altLang="ko-KR" sz="3200" dirty="0">
                <a:solidFill>
                  <a:schemeClr val="bg1"/>
                </a:solidFill>
              </a:rPr>
              <a:t>can be anywhere </a:t>
            </a:r>
            <a:r>
              <a:rPr lang="en-US" altLang="ko-KR" sz="3200" dirty="0" smtClean="0">
                <a:solidFill>
                  <a:schemeClr val="bg1"/>
                </a:solidFill>
              </a:rPr>
              <a:t>in </a:t>
            </a:r>
            <a:r>
              <a:rPr lang="en-US" altLang="ko-KR" sz="3200" dirty="0">
                <a:solidFill>
                  <a:schemeClr val="bg1"/>
                </a:solidFill>
              </a:rPr>
              <a:t>the data area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50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NTFS VBR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9486" y="2855163"/>
            <a:ext cx="1195251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Volume Boot Record</a:t>
            </a:r>
          </a:p>
          <a:p>
            <a:r>
              <a:rPr lang="en-US" altLang="ko-KR" sz="3200" dirty="0" smtClean="0">
                <a:solidFill>
                  <a:schemeClr val="bg1"/>
                </a:solidFill>
              </a:rPr>
              <a:t>The </a:t>
            </a:r>
            <a:r>
              <a:rPr lang="en-US" altLang="ko-KR" sz="3200" dirty="0">
                <a:solidFill>
                  <a:schemeClr val="bg1"/>
                </a:solidFill>
              </a:rPr>
              <a:t>area in front of the NTFS formatted partition</a:t>
            </a:r>
          </a:p>
          <a:p>
            <a:endParaRPr lang="en-US" altLang="ko-KR" sz="3200" dirty="0" smtClean="0">
              <a:solidFill>
                <a:schemeClr val="bg1"/>
              </a:solidFill>
            </a:endParaRPr>
          </a:p>
          <a:p>
            <a:r>
              <a:rPr lang="en-US" altLang="ko-KR" sz="3200" dirty="0" smtClean="0">
                <a:solidFill>
                  <a:schemeClr val="bg1"/>
                </a:solidFill>
              </a:rPr>
              <a:t>Save </a:t>
            </a:r>
            <a:r>
              <a:rPr lang="en-US" altLang="ko-KR" sz="3200" dirty="0">
                <a:solidFill>
                  <a:schemeClr val="bg1"/>
                </a:solidFill>
              </a:rPr>
              <a:t>boot sector, NTLDR location information, 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r>
              <a:rPr lang="en-US" altLang="ko-KR" sz="3200" dirty="0" smtClean="0">
                <a:solidFill>
                  <a:schemeClr val="bg1"/>
                </a:solidFill>
              </a:rPr>
              <a:t>and </a:t>
            </a:r>
            <a:r>
              <a:rPr lang="en-US" altLang="ko-KR" sz="3200" dirty="0">
                <a:solidFill>
                  <a:schemeClr val="bg1"/>
                </a:solidFill>
              </a:rPr>
              <a:t>additional </a:t>
            </a:r>
            <a:r>
              <a:rPr lang="en-US" altLang="ko-KR" sz="3200" dirty="0" smtClean="0">
                <a:solidFill>
                  <a:schemeClr val="bg1"/>
                </a:solidFill>
              </a:rPr>
              <a:t>boot </a:t>
            </a:r>
            <a:r>
              <a:rPr lang="en-US" altLang="ko-KR" sz="3200" dirty="0">
                <a:solidFill>
                  <a:schemeClr val="bg1"/>
                </a:solidFill>
              </a:rPr>
              <a:t>code</a:t>
            </a:r>
          </a:p>
          <a:p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3200" dirty="0" smtClean="0">
                <a:solidFill>
                  <a:schemeClr val="bg1"/>
                </a:solidFill>
              </a:rPr>
              <a:t>The </a:t>
            </a:r>
            <a:r>
              <a:rPr lang="en-US" altLang="ko-KR" sz="3200" dirty="0">
                <a:solidFill>
                  <a:schemeClr val="bg1"/>
                </a:solidFill>
              </a:rPr>
              <a:t>size of the VBR is the same as the cluster size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62811" y="1203647"/>
            <a:ext cx="11666375" cy="1231643"/>
            <a:chOff x="886408" y="1539549"/>
            <a:chExt cx="10711543" cy="1408925"/>
          </a:xfrm>
        </p:grpSpPr>
        <p:sp>
          <p:nvSpPr>
            <p:cNvPr id="10" name="직사각형 9"/>
            <p:cNvSpPr/>
            <p:nvPr/>
          </p:nvSpPr>
          <p:spPr>
            <a:xfrm>
              <a:off x="5626359" y="1539549"/>
              <a:ext cx="5971592" cy="14089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 smtClean="0"/>
                <a:t>Data Area</a:t>
              </a:r>
              <a:endParaRPr lang="ko-KR" altLang="en-US" sz="40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86408" y="1539551"/>
              <a:ext cx="1782147" cy="14089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 smtClean="0">
                  <a:solidFill>
                    <a:schemeClr val="tx1"/>
                  </a:solidFill>
                </a:rPr>
                <a:t>VBR</a:t>
              </a:r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668555" y="1539550"/>
              <a:ext cx="2957804" cy="14089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 smtClean="0"/>
                <a:t>MFT</a:t>
              </a:r>
              <a:endParaRPr lang="ko-KR" altLang="en-US" sz="4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1895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>
            <a:endCxn id="19" idx="1"/>
          </p:cNvCxnSpPr>
          <p:nvPr/>
        </p:nvCxnSpPr>
        <p:spPr>
          <a:xfrm flipH="1">
            <a:off x="158620" y="2493350"/>
            <a:ext cx="104434" cy="128888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03819" y="2435287"/>
            <a:ext cx="5923144" cy="8459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NTFS VBR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62811" y="1203647"/>
            <a:ext cx="11666375" cy="1231643"/>
            <a:chOff x="886408" y="1539549"/>
            <a:chExt cx="10711543" cy="1408925"/>
          </a:xfrm>
        </p:grpSpPr>
        <p:sp>
          <p:nvSpPr>
            <p:cNvPr id="8" name="직사각형 7"/>
            <p:cNvSpPr/>
            <p:nvPr/>
          </p:nvSpPr>
          <p:spPr>
            <a:xfrm>
              <a:off x="5626359" y="1539549"/>
              <a:ext cx="5971592" cy="14089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 smtClean="0"/>
                <a:t>Data Area</a:t>
              </a:r>
              <a:endParaRPr lang="ko-KR" altLang="en-US" sz="4000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86408" y="1539551"/>
              <a:ext cx="1782147" cy="14089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 smtClean="0">
                  <a:solidFill>
                    <a:schemeClr val="tx1"/>
                  </a:solidFill>
                </a:rPr>
                <a:t>VBR</a:t>
              </a:r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668555" y="1539550"/>
              <a:ext cx="2957804" cy="14089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 smtClean="0"/>
                <a:t>MFT</a:t>
              </a:r>
              <a:endParaRPr lang="ko-KR" altLang="en-US" sz="40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58620" y="3276531"/>
            <a:ext cx="8080311" cy="1011410"/>
            <a:chOff x="886408" y="1539552"/>
            <a:chExt cx="2380156" cy="1408922"/>
          </a:xfrm>
        </p:grpSpPr>
        <p:sp>
          <p:nvSpPr>
            <p:cNvPr id="19" name="직사각형 18"/>
            <p:cNvSpPr/>
            <p:nvPr/>
          </p:nvSpPr>
          <p:spPr>
            <a:xfrm>
              <a:off x="886408" y="1539552"/>
              <a:ext cx="376536" cy="14089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Boot</a:t>
              </a:r>
            </a:p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sector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262944" y="1539552"/>
              <a:ext cx="2003620" cy="14089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NTLDR Information &amp; Boot Strap</a:t>
              </a:r>
              <a:endParaRPr lang="ko-KR" altLang="en-US" sz="2400" b="1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89837" y="2814866"/>
            <a:ext cx="205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Cluster Size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2811" y="4740146"/>
            <a:ext cx="10971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Number 0 Sector : Boot Sector</a:t>
            </a:r>
          </a:p>
          <a:p>
            <a:endParaRPr lang="en-US" altLang="ko-KR" sz="3200" b="1" dirty="0" smtClean="0">
              <a:solidFill>
                <a:schemeClr val="bg1"/>
              </a:solidFill>
            </a:endParaRPr>
          </a:p>
          <a:p>
            <a:r>
              <a:rPr lang="en-US" altLang="ko-KR" sz="3200" b="1" dirty="0" smtClean="0">
                <a:solidFill>
                  <a:schemeClr val="bg1"/>
                </a:solidFill>
              </a:rPr>
              <a:t>Remaining Sector : Additional Boot Code Information</a:t>
            </a:r>
            <a:endParaRPr lang="ko-KR" altLang="en-US" sz="3200" b="1" dirty="0"/>
          </a:p>
        </p:txBody>
      </p:sp>
      <p:sp>
        <p:nvSpPr>
          <p:cNvPr id="27" name="오른쪽 화살표 26"/>
          <p:cNvSpPr/>
          <p:nvPr/>
        </p:nvSpPr>
        <p:spPr>
          <a:xfrm rot="16200000">
            <a:off x="1177087" y="2543976"/>
            <a:ext cx="239482" cy="30234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1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>
            <a:endCxn id="19" idx="1"/>
          </p:cNvCxnSpPr>
          <p:nvPr/>
        </p:nvCxnSpPr>
        <p:spPr>
          <a:xfrm flipH="1">
            <a:off x="158620" y="2493350"/>
            <a:ext cx="104434" cy="128888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03819" y="2435287"/>
            <a:ext cx="5923144" cy="8459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NTFS VBR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62811" y="1203647"/>
            <a:ext cx="11666375" cy="1231643"/>
            <a:chOff x="886408" y="1539549"/>
            <a:chExt cx="10711543" cy="1408925"/>
          </a:xfrm>
        </p:grpSpPr>
        <p:sp>
          <p:nvSpPr>
            <p:cNvPr id="8" name="직사각형 7"/>
            <p:cNvSpPr/>
            <p:nvPr/>
          </p:nvSpPr>
          <p:spPr>
            <a:xfrm>
              <a:off x="5626359" y="1539549"/>
              <a:ext cx="5971592" cy="14089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 smtClean="0"/>
                <a:t>Data Area</a:t>
              </a:r>
              <a:endParaRPr lang="ko-KR" altLang="en-US" sz="4000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86408" y="1539551"/>
              <a:ext cx="1782147" cy="14089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 smtClean="0">
                  <a:solidFill>
                    <a:schemeClr val="tx1"/>
                  </a:solidFill>
                </a:rPr>
                <a:t>VBR</a:t>
              </a:r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668555" y="1539550"/>
              <a:ext cx="2957804" cy="14089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 smtClean="0"/>
                <a:t>MFT</a:t>
              </a:r>
              <a:endParaRPr lang="ko-KR" altLang="en-US" sz="40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58620" y="3276531"/>
            <a:ext cx="8080311" cy="1011410"/>
            <a:chOff x="886408" y="1539552"/>
            <a:chExt cx="2380156" cy="1408922"/>
          </a:xfrm>
        </p:grpSpPr>
        <p:sp>
          <p:nvSpPr>
            <p:cNvPr id="19" name="직사각형 18"/>
            <p:cNvSpPr/>
            <p:nvPr/>
          </p:nvSpPr>
          <p:spPr>
            <a:xfrm>
              <a:off x="886408" y="1539552"/>
              <a:ext cx="376536" cy="14089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Boot</a:t>
              </a:r>
            </a:p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sector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262944" y="1539552"/>
              <a:ext cx="2003620" cy="14089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NTLDR Information &amp; Boot Strap</a:t>
              </a:r>
              <a:endParaRPr lang="ko-KR" altLang="en-US" sz="2400" b="1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89837" y="2814866"/>
            <a:ext cx="205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Cluster Size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8620" y="4379464"/>
            <a:ext cx="109712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3 bytes 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Jump </a:t>
            </a:r>
            <a:r>
              <a:rPr lang="en-US" altLang="ko-KR" sz="4000" b="1" dirty="0">
                <a:solidFill>
                  <a:schemeClr val="bg1"/>
                </a:solidFill>
              </a:rPr>
              <a:t>Instruction</a:t>
            </a:r>
          </a:p>
          <a:p>
            <a:r>
              <a:rPr lang="en-US" altLang="ko-KR" sz="4000" dirty="0" smtClean="0">
                <a:solidFill>
                  <a:schemeClr val="bg1"/>
                </a:solidFill>
              </a:rPr>
              <a:t>8 </a:t>
            </a:r>
            <a:r>
              <a:rPr lang="en-US" altLang="ko-KR" sz="4000" dirty="0">
                <a:solidFill>
                  <a:schemeClr val="bg1"/>
                </a:solidFill>
              </a:rPr>
              <a:t>bytes </a:t>
            </a:r>
            <a:r>
              <a:rPr lang="en-US" altLang="ko-KR" sz="4000" b="1" dirty="0">
                <a:solidFill>
                  <a:schemeClr val="bg1"/>
                </a:solidFill>
              </a:rPr>
              <a:t>OEM 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ID</a:t>
            </a:r>
          </a:p>
          <a:p>
            <a:r>
              <a:rPr lang="en-US" altLang="ko-KR" sz="4000" dirty="0" smtClean="0">
                <a:solidFill>
                  <a:schemeClr val="bg1"/>
                </a:solidFill>
              </a:rPr>
              <a:t>25 </a:t>
            </a:r>
            <a:r>
              <a:rPr lang="en-US" altLang="ko-KR" sz="4000" dirty="0">
                <a:solidFill>
                  <a:schemeClr val="bg1"/>
                </a:solidFill>
              </a:rPr>
              <a:t>bytes 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BPB</a:t>
            </a:r>
            <a:endParaRPr lang="en-US" altLang="ko-KR" sz="4000" b="1" dirty="0">
              <a:solidFill>
                <a:schemeClr val="bg1"/>
              </a:solidFill>
            </a:endParaRPr>
          </a:p>
        </p:txBody>
      </p:sp>
      <p:sp>
        <p:nvSpPr>
          <p:cNvPr id="27" name="오른쪽 화살표 26"/>
          <p:cNvSpPr/>
          <p:nvPr/>
        </p:nvSpPr>
        <p:spPr>
          <a:xfrm rot="16200000">
            <a:off x="1177087" y="2543976"/>
            <a:ext cx="239482" cy="30234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26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</a:t>
            </a:r>
            <a:r>
              <a:rPr lang="en-US" altLang="ko-KR" sz="4800" b="1" dirty="0">
                <a:solidFill>
                  <a:schemeClr val="tx1"/>
                </a:solidFill>
              </a:rPr>
              <a:t>– NTFS </a:t>
            </a:r>
            <a:r>
              <a:rPr lang="en-US" altLang="ko-KR" sz="4800" b="1" dirty="0" smtClean="0">
                <a:solidFill>
                  <a:schemeClr val="tx1"/>
                </a:solidFill>
              </a:rPr>
              <a:t>VBR</a:t>
            </a:r>
            <a:endParaRPr lang="en-US" altLang="ko-KR" sz="48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82" y="1267863"/>
            <a:ext cx="11419433" cy="494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2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</a:t>
            </a:r>
            <a:r>
              <a:rPr lang="en-US" altLang="ko-KR" sz="4800" b="1" dirty="0">
                <a:solidFill>
                  <a:schemeClr val="tx1"/>
                </a:solidFill>
              </a:rPr>
              <a:t>– NTFS </a:t>
            </a:r>
            <a:r>
              <a:rPr lang="en-US" altLang="ko-KR" sz="4800" b="1" dirty="0" smtClean="0">
                <a:solidFill>
                  <a:schemeClr val="tx1"/>
                </a:solidFill>
              </a:rPr>
              <a:t>VBR</a:t>
            </a:r>
            <a:endParaRPr lang="en-US" altLang="ko-KR" sz="48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82" y="1267863"/>
            <a:ext cx="11419433" cy="494174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80655" y="1737360"/>
            <a:ext cx="1928552" cy="640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1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</a:t>
            </a:r>
            <a:r>
              <a:rPr lang="en-US" altLang="ko-KR" sz="4800" b="1" dirty="0">
                <a:solidFill>
                  <a:schemeClr val="tx1"/>
                </a:solidFill>
              </a:rPr>
              <a:t>– NTFS </a:t>
            </a:r>
            <a:r>
              <a:rPr lang="en-US" altLang="ko-KR" sz="4800" b="1" dirty="0" smtClean="0">
                <a:solidFill>
                  <a:schemeClr val="tx1"/>
                </a:solidFill>
              </a:rPr>
              <a:t>VBR</a:t>
            </a:r>
            <a:endParaRPr lang="en-US" altLang="ko-KR" sz="48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82" y="1267863"/>
            <a:ext cx="11419433" cy="494174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 flipH="1">
            <a:off x="3009206" y="1737360"/>
            <a:ext cx="5248385" cy="640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79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</a:t>
            </a:r>
            <a:r>
              <a:rPr lang="en-US" altLang="ko-KR" sz="4800" b="1" dirty="0">
                <a:solidFill>
                  <a:schemeClr val="tx1"/>
                </a:solidFill>
              </a:rPr>
              <a:t>– NTFS </a:t>
            </a:r>
            <a:r>
              <a:rPr lang="en-US" altLang="ko-KR" sz="4800" b="1" dirty="0" smtClean="0">
                <a:solidFill>
                  <a:schemeClr val="tx1"/>
                </a:solidFill>
              </a:rPr>
              <a:t>VBR</a:t>
            </a:r>
            <a:endParaRPr lang="en-US" altLang="ko-KR" sz="48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82" y="1267863"/>
            <a:ext cx="11419433" cy="494174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293217" y="1756021"/>
            <a:ext cx="3155443" cy="640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9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</a:t>
            </a:r>
            <a:r>
              <a:rPr lang="en-US" altLang="ko-KR" sz="4800" b="1" dirty="0">
                <a:solidFill>
                  <a:schemeClr val="tx1"/>
                </a:solidFill>
              </a:rPr>
              <a:t>– NTFS </a:t>
            </a:r>
            <a:r>
              <a:rPr lang="en-US" altLang="ko-KR" sz="4800" b="1" dirty="0" smtClean="0">
                <a:solidFill>
                  <a:schemeClr val="tx1"/>
                </a:solidFill>
              </a:rPr>
              <a:t>VBR</a:t>
            </a:r>
            <a:endParaRPr lang="en-US" altLang="ko-KR" sz="48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82" y="1267863"/>
            <a:ext cx="11419433" cy="494174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441371" y="2427825"/>
            <a:ext cx="634482" cy="640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07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</a:t>
            </a:r>
            <a:r>
              <a:rPr lang="en-US" altLang="ko-KR" sz="4800" b="1" dirty="0">
                <a:solidFill>
                  <a:schemeClr val="tx1"/>
                </a:solidFill>
              </a:rPr>
              <a:t>– NTFS </a:t>
            </a:r>
            <a:r>
              <a:rPr lang="en-US" altLang="ko-KR" sz="4800" b="1" dirty="0" smtClean="0">
                <a:solidFill>
                  <a:schemeClr val="tx1"/>
                </a:solidFill>
              </a:rPr>
              <a:t>VBR</a:t>
            </a:r>
            <a:endParaRPr lang="en-US" altLang="ko-KR" sz="48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82" y="1267862"/>
            <a:ext cx="11419433" cy="494174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89986" y="3808756"/>
            <a:ext cx="10330684" cy="640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316824" y="3098653"/>
            <a:ext cx="5103846" cy="640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00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8" r="4844"/>
          <a:stretch/>
        </p:blipFill>
        <p:spPr>
          <a:xfrm>
            <a:off x="292608" y="1348018"/>
            <a:ext cx="4581144" cy="501675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044440" y="1348018"/>
            <a:ext cx="6986016" cy="50167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Using namespace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: Yi Jung Hun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3200" b="1" dirty="0" smtClean="0">
              <a:solidFill>
                <a:schemeClr val="bg1"/>
              </a:solidFill>
            </a:endParaRPr>
          </a:p>
          <a:p>
            <a:r>
              <a:rPr lang="en-US" altLang="ko-KR" sz="3200" b="1" dirty="0" smtClean="0">
                <a:solidFill>
                  <a:schemeClr val="bg1"/>
                </a:solidFill>
              </a:rPr>
              <a:t>AGE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: 0x14 </a:t>
            </a:r>
          </a:p>
          <a:p>
            <a:endParaRPr lang="en-US" altLang="ko-KR" sz="3200" b="1" dirty="0" smtClean="0">
              <a:solidFill>
                <a:schemeClr val="bg1"/>
              </a:solidFill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</a:rPr>
              <a:t>이 친구는 특이하게도 술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담배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커피를 못한다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</a:rPr>
              <a:t>심지어 밥도 안 먹는다 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</a:rPr>
              <a:t>평균적으로 </a:t>
            </a:r>
            <a:r>
              <a:rPr lang="en-US" altLang="ko-KR" sz="2400" dirty="0" smtClean="0">
                <a:solidFill>
                  <a:schemeClr val="bg1"/>
                </a:solidFill>
              </a:rPr>
              <a:t>3</a:t>
            </a:r>
            <a:r>
              <a:rPr lang="ko-KR" altLang="en-US" sz="2400" dirty="0" smtClean="0">
                <a:solidFill>
                  <a:schemeClr val="bg1"/>
                </a:solidFill>
              </a:rPr>
              <a:t>일 걸러서 한끼 먹는다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</a:rPr>
              <a:t>그래서 몸무게가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50Kg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을 넘지 않는다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저체중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</a:rPr>
              <a:t>이 친구의 자취방에는 가스 불이 나오지 않는다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3" name="평행 사변형 12"/>
          <p:cNvSpPr/>
          <p:nvPr/>
        </p:nvSpPr>
        <p:spPr>
          <a:xfrm>
            <a:off x="-2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INTRO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57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</a:t>
            </a:r>
            <a:r>
              <a:rPr lang="en-US" altLang="ko-KR" sz="4800" b="1" dirty="0">
                <a:solidFill>
                  <a:schemeClr val="tx1"/>
                </a:solidFill>
              </a:rPr>
              <a:t>– NTFS </a:t>
            </a:r>
            <a:r>
              <a:rPr lang="en-US" altLang="ko-KR" sz="4800" b="1" dirty="0" smtClean="0">
                <a:solidFill>
                  <a:schemeClr val="tx1"/>
                </a:solidFill>
              </a:rPr>
              <a:t>VBR</a:t>
            </a:r>
            <a:endParaRPr lang="en-US" altLang="ko-KR" sz="48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82" y="1267862"/>
            <a:ext cx="11419433" cy="494174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127309" y="4448836"/>
            <a:ext cx="766806" cy="7949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354147" y="4448836"/>
            <a:ext cx="5066524" cy="7949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68346" y="4448836"/>
            <a:ext cx="766806" cy="7949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47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MFT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8890" y="1015042"/>
            <a:ext cx="11002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MFT(Master File Table) </a:t>
            </a:r>
            <a:endParaRPr lang="ko-KR" altLang="en-US" sz="2400" b="1" dirty="0">
              <a:solidFill>
                <a:schemeClr val="accent4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8890" y="1739648"/>
            <a:ext cx="126749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j-lt"/>
              </a:rPr>
              <a:t>NTFS  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</a:rPr>
              <a:t>is Type of management file (file</a:t>
            </a:r>
            <a:r>
              <a:rPr lang="ko-KR" altLang="en-US" sz="2800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</a:rPr>
              <a:t>directory</a:t>
            </a:r>
            <a:r>
              <a:rPr lang="ko-KR" altLang="en-US" sz="2800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</a:rPr>
              <a:t>meta information)</a:t>
            </a:r>
            <a:r>
              <a:rPr lang="ko-KR" alt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endParaRPr lang="en-US" altLang="ko-KR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+mj-lt"/>
                <a:ea typeface="inherit"/>
              </a:rPr>
              <a:t>Typically 12.5% ​​of the volume is allocated to the 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  <a:ea typeface="inherit"/>
              </a:rPr>
              <a:t>MFT area</a:t>
            </a:r>
            <a:br>
              <a:rPr lang="en-US" altLang="ko-KR" sz="2800" dirty="0" smtClean="0">
                <a:solidFill>
                  <a:schemeClr val="bg1"/>
                </a:solidFill>
                <a:latin typeface="+mj-lt"/>
                <a:ea typeface="inherit"/>
              </a:rPr>
            </a:br>
            <a:endParaRPr lang="en-US" altLang="ko-KR" sz="2800" dirty="0" smtClean="0">
              <a:solidFill>
                <a:schemeClr val="bg1"/>
              </a:solidFill>
              <a:latin typeface="+mj-lt"/>
              <a:ea typeface="inherit"/>
            </a:endParaRPr>
          </a:p>
          <a:p>
            <a:r>
              <a:rPr lang="ko-KR" altLang="ko-KR" sz="2800" dirty="0" err="1" smtClean="0">
                <a:solidFill>
                  <a:schemeClr val="bg1"/>
                </a:solidFill>
                <a:latin typeface="+mj-lt"/>
                <a:ea typeface="inherit"/>
              </a:rPr>
              <a:t>Meta</a:t>
            </a:r>
            <a:r>
              <a:rPr lang="ko-KR" altLang="ko-KR" sz="2800" dirty="0" smtClean="0">
                <a:solidFill>
                  <a:schemeClr val="bg1"/>
                </a:solidFill>
                <a:latin typeface="+mj-lt"/>
                <a:ea typeface="inherit"/>
              </a:rPr>
              <a:t> </a:t>
            </a:r>
            <a:r>
              <a:rPr lang="ko-KR" altLang="ko-KR" sz="2800" dirty="0" err="1">
                <a:solidFill>
                  <a:schemeClr val="bg1"/>
                </a:solidFill>
                <a:latin typeface="+mj-lt"/>
                <a:ea typeface="inherit"/>
              </a:rPr>
              <a:t>information</a:t>
            </a:r>
            <a:r>
              <a:rPr lang="ko-KR" altLang="ko-KR" sz="2800" dirty="0">
                <a:solidFill>
                  <a:schemeClr val="bg1"/>
                </a:solidFill>
                <a:latin typeface="+mj-lt"/>
                <a:ea typeface="inherit"/>
              </a:rPr>
              <a:t> </a:t>
            </a:r>
            <a:endParaRPr lang="en-US" altLang="ko-KR" sz="2800" dirty="0" smtClean="0">
              <a:solidFill>
                <a:schemeClr val="bg1"/>
              </a:solidFill>
              <a:latin typeface="+mj-lt"/>
              <a:ea typeface="inherit"/>
            </a:endParaRPr>
          </a:p>
          <a:p>
            <a:r>
              <a:rPr lang="ko-KR" altLang="ko-KR" sz="2800" dirty="0" err="1" smtClean="0">
                <a:solidFill>
                  <a:schemeClr val="bg1"/>
                </a:solidFill>
                <a:latin typeface="+mj-lt"/>
                <a:ea typeface="inherit"/>
              </a:rPr>
              <a:t>such</a:t>
            </a:r>
            <a:r>
              <a:rPr lang="ko-KR" altLang="ko-KR" sz="2800" dirty="0" smtClean="0">
                <a:solidFill>
                  <a:schemeClr val="bg1"/>
                </a:solidFill>
                <a:latin typeface="+mj-lt"/>
                <a:ea typeface="inherit"/>
              </a:rPr>
              <a:t> </a:t>
            </a:r>
            <a:r>
              <a:rPr lang="ko-KR" altLang="ko-KR" sz="2800" dirty="0" err="1">
                <a:solidFill>
                  <a:schemeClr val="bg1"/>
                </a:solidFill>
                <a:latin typeface="+mj-lt"/>
                <a:ea typeface="inherit"/>
              </a:rPr>
              <a:t>as</a:t>
            </a:r>
            <a:r>
              <a:rPr lang="ko-KR" altLang="ko-KR" sz="2800" dirty="0">
                <a:solidFill>
                  <a:schemeClr val="bg1"/>
                </a:solidFill>
                <a:latin typeface="+mj-lt"/>
                <a:ea typeface="inherit"/>
              </a:rPr>
              <a:t> </a:t>
            </a:r>
            <a:r>
              <a:rPr lang="ko-KR" altLang="ko-KR" sz="2800" dirty="0" err="1">
                <a:solidFill>
                  <a:schemeClr val="bg1"/>
                </a:solidFill>
                <a:latin typeface="+mj-lt"/>
                <a:ea typeface="inherit"/>
              </a:rPr>
              <a:t>location</a:t>
            </a:r>
            <a:r>
              <a:rPr lang="ko-KR" altLang="ko-KR" sz="2800" dirty="0">
                <a:solidFill>
                  <a:schemeClr val="bg1"/>
                </a:solidFill>
                <a:latin typeface="+mj-lt"/>
                <a:ea typeface="inherit"/>
              </a:rPr>
              <a:t>, </a:t>
            </a:r>
            <a:r>
              <a:rPr lang="ko-KR" altLang="ko-KR" sz="2800" dirty="0" err="1">
                <a:solidFill>
                  <a:schemeClr val="bg1"/>
                </a:solidFill>
                <a:latin typeface="+mj-lt"/>
                <a:ea typeface="inherit"/>
              </a:rPr>
              <a:t>attributes</a:t>
            </a:r>
            <a:r>
              <a:rPr lang="ko-KR" altLang="ko-KR" sz="2800" dirty="0">
                <a:solidFill>
                  <a:schemeClr val="bg1"/>
                </a:solidFill>
                <a:latin typeface="+mj-lt"/>
                <a:ea typeface="inherit"/>
              </a:rPr>
              <a:t>, </a:t>
            </a:r>
            <a:r>
              <a:rPr lang="ko-KR" altLang="ko-KR" sz="2800" dirty="0" err="1">
                <a:solidFill>
                  <a:schemeClr val="bg1"/>
                </a:solidFill>
                <a:latin typeface="+mj-lt"/>
                <a:ea typeface="inherit"/>
              </a:rPr>
              <a:t>time</a:t>
            </a:r>
            <a:r>
              <a:rPr lang="ko-KR" altLang="ko-KR" sz="2800" dirty="0">
                <a:solidFill>
                  <a:schemeClr val="bg1"/>
                </a:solidFill>
                <a:latin typeface="+mj-lt"/>
                <a:ea typeface="inherit"/>
              </a:rPr>
              <a:t> </a:t>
            </a:r>
            <a:r>
              <a:rPr lang="ko-KR" altLang="ko-KR" sz="2800" dirty="0" err="1">
                <a:solidFill>
                  <a:schemeClr val="bg1"/>
                </a:solidFill>
                <a:latin typeface="+mj-lt"/>
                <a:ea typeface="inherit"/>
              </a:rPr>
              <a:t>information</a:t>
            </a:r>
            <a:r>
              <a:rPr lang="ko-KR" altLang="ko-KR" sz="2800" dirty="0">
                <a:solidFill>
                  <a:schemeClr val="bg1"/>
                </a:solidFill>
                <a:latin typeface="+mj-lt"/>
                <a:ea typeface="inherit"/>
              </a:rPr>
              <a:t>, </a:t>
            </a:r>
            <a:r>
              <a:rPr lang="ko-KR" altLang="ko-KR" sz="2800" dirty="0" err="1">
                <a:solidFill>
                  <a:schemeClr val="bg1"/>
                </a:solidFill>
                <a:latin typeface="+mj-lt"/>
                <a:ea typeface="inherit"/>
              </a:rPr>
              <a:t>name</a:t>
            </a:r>
            <a:r>
              <a:rPr lang="ko-KR" altLang="ko-KR" sz="2800" dirty="0">
                <a:solidFill>
                  <a:schemeClr val="bg1"/>
                </a:solidFill>
                <a:latin typeface="+mj-lt"/>
                <a:ea typeface="inherit"/>
              </a:rPr>
              <a:t>, </a:t>
            </a:r>
            <a:r>
              <a:rPr lang="ko-KR" altLang="ko-KR" sz="2800" dirty="0" err="1">
                <a:solidFill>
                  <a:schemeClr val="bg1"/>
                </a:solidFill>
                <a:latin typeface="+mj-lt"/>
                <a:ea typeface="inherit"/>
              </a:rPr>
              <a:t>size</a:t>
            </a:r>
            <a:r>
              <a:rPr lang="ko-KR" altLang="ko-KR" sz="2800" dirty="0">
                <a:solidFill>
                  <a:schemeClr val="bg1"/>
                </a:solidFill>
                <a:latin typeface="+mj-lt"/>
                <a:ea typeface="inherit"/>
              </a:rPr>
              <a:t>, </a:t>
            </a:r>
            <a:r>
              <a:rPr lang="ko-KR" altLang="ko-KR" sz="2800" dirty="0" err="1">
                <a:solidFill>
                  <a:schemeClr val="bg1"/>
                </a:solidFill>
                <a:latin typeface="+mj-lt"/>
                <a:ea typeface="inherit"/>
              </a:rPr>
              <a:t>etc</a:t>
            </a:r>
            <a:r>
              <a:rPr lang="ko-KR" altLang="ko-KR" sz="2800" dirty="0">
                <a:solidFill>
                  <a:schemeClr val="bg1"/>
                </a:solidFill>
                <a:latin typeface="+mj-lt"/>
                <a:ea typeface="inherit"/>
              </a:rPr>
              <a:t>. </a:t>
            </a:r>
            <a:endParaRPr lang="en-US" altLang="ko-KR" sz="2800" dirty="0">
              <a:solidFill>
                <a:schemeClr val="bg1"/>
              </a:solidFill>
              <a:latin typeface="+mj-lt"/>
              <a:ea typeface="inherit"/>
            </a:endParaRPr>
          </a:p>
          <a:p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+mj-lt"/>
              </a:rPr>
              <a:t>MFT(</a:t>
            </a:r>
            <a:r>
              <a:rPr lang="ko-KR" altLang="en-US" sz="2800" dirty="0" err="1" smtClean="0">
                <a:solidFill>
                  <a:schemeClr val="bg1"/>
                </a:solidFill>
                <a:latin typeface="+mj-lt"/>
              </a:rPr>
              <a:t>Master</a:t>
            </a:r>
            <a:r>
              <a:rPr lang="ko-KR" alt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+mj-lt"/>
              </a:rPr>
              <a:t>File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+mj-lt"/>
              </a:rPr>
              <a:t>Table</a:t>
            </a:r>
            <a:r>
              <a:rPr lang="ko-KR" altLang="en-US" sz="2800" dirty="0" smtClean="0">
                <a:solidFill>
                  <a:schemeClr val="bg1"/>
                </a:solidFill>
                <a:latin typeface="+mj-lt"/>
              </a:rPr>
              <a:t>) 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</a:rPr>
              <a:t>is</a:t>
            </a:r>
            <a:r>
              <a:rPr lang="ko-KR" alt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</a:rPr>
              <a:t>All of the present(MFT Entry) in </a:t>
            </a:r>
            <a:r>
              <a:rPr lang="ko-KR" altLang="en-US" sz="2800" dirty="0" smtClean="0">
                <a:solidFill>
                  <a:schemeClr val="bg1"/>
                </a:solidFill>
                <a:latin typeface="+mj-lt"/>
              </a:rPr>
              <a:t>NTFS </a:t>
            </a:r>
            <a:endParaRPr lang="en-US" altLang="ko-KR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MFT 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Area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is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</a:rPr>
              <a:t>Dynamically 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allocated based on the number of files </a:t>
            </a:r>
            <a:endParaRPr lang="en-US" altLang="ko-KR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  <a:latin typeface="+mj-lt"/>
              </a:rPr>
              <a:t>on 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the 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</a:rPr>
              <a:t>file system</a:t>
            </a:r>
          </a:p>
          <a:p>
            <a:pPr lvl="0"/>
            <a:r>
              <a:rPr lang="ko-KR" altLang="en-US" sz="2800" dirty="0" smtClean="0">
                <a:solidFill>
                  <a:schemeClr val="bg1"/>
                </a:solidFill>
                <a:latin typeface="+mj-lt"/>
              </a:rPr>
              <a:t>MFT </a:t>
            </a:r>
            <a:r>
              <a:rPr lang="ko-KR" altLang="en-US" sz="2800" dirty="0" err="1">
                <a:solidFill>
                  <a:schemeClr val="bg1"/>
                </a:solidFill>
                <a:latin typeface="+mj-lt"/>
              </a:rPr>
              <a:t>Entry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</a:rPr>
              <a:t>number </a:t>
            </a:r>
            <a:r>
              <a:rPr lang="ko-KR" altLang="en-US" sz="2800" dirty="0" smtClean="0">
                <a:solidFill>
                  <a:schemeClr val="bg1"/>
                </a:solidFill>
                <a:latin typeface="+mj-lt"/>
              </a:rPr>
              <a:t>0 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~ </a:t>
            </a:r>
            <a:r>
              <a:rPr lang="ko-KR" altLang="en-US" sz="2800" dirty="0" smtClean="0">
                <a:solidFill>
                  <a:schemeClr val="bg1"/>
                </a:solidFill>
                <a:latin typeface="+mj-lt"/>
              </a:rPr>
              <a:t>15 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</a:rPr>
              <a:t>is </a:t>
            </a:r>
            <a:r>
              <a:rPr lang="ko-KR" altLang="ko-KR" sz="2800" dirty="0" err="1">
                <a:solidFill>
                  <a:schemeClr val="bg1"/>
                </a:solidFill>
                <a:latin typeface="+mj-lt"/>
                <a:ea typeface="inherit"/>
              </a:rPr>
              <a:t>Reserved</a:t>
            </a:r>
            <a:r>
              <a:rPr lang="ko-KR" altLang="ko-KR" sz="2800" dirty="0">
                <a:solidFill>
                  <a:schemeClr val="bg1"/>
                </a:solidFill>
                <a:latin typeface="+mj-lt"/>
                <a:ea typeface="inherit"/>
              </a:rPr>
              <a:t> (</a:t>
            </a:r>
            <a:r>
              <a:rPr lang="ko-KR" altLang="ko-KR" sz="2800" dirty="0" err="1">
                <a:solidFill>
                  <a:schemeClr val="bg1"/>
                </a:solidFill>
                <a:latin typeface="+mj-lt"/>
                <a:ea typeface="inherit"/>
              </a:rPr>
              <a:t>special</a:t>
            </a:r>
            <a:r>
              <a:rPr lang="ko-KR" altLang="ko-KR" sz="2800" dirty="0">
                <a:solidFill>
                  <a:schemeClr val="bg1"/>
                </a:solidFill>
                <a:latin typeface="+mj-lt"/>
                <a:ea typeface="inherit"/>
              </a:rPr>
              <a:t> </a:t>
            </a:r>
            <a:r>
              <a:rPr lang="ko-KR" altLang="ko-KR" sz="2800" dirty="0" err="1">
                <a:solidFill>
                  <a:schemeClr val="bg1"/>
                </a:solidFill>
                <a:latin typeface="+mj-lt"/>
                <a:ea typeface="inherit"/>
              </a:rPr>
              <a:t>purpose</a:t>
            </a:r>
            <a:r>
              <a:rPr lang="ko-KR" altLang="ko-KR" sz="2800" dirty="0">
                <a:solidFill>
                  <a:schemeClr val="bg1"/>
                </a:solidFill>
                <a:latin typeface="+mj-lt"/>
                <a:ea typeface="inherit"/>
              </a:rPr>
              <a:t>) </a:t>
            </a:r>
            <a:endParaRPr lang="en-US" altLang="ko-KR" sz="2800" dirty="0" smtClean="0">
              <a:solidFill>
                <a:schemeClr val="bg1"/>
              </a:solidFill>
              <a:latin typeface="+mj-lt"/>
              <a:ea typeface="inherit"/>
            </a:endParaRPr>
          </a:p>
          <a:p>
            <a:pPr lvl="0"/>
            <a:r>
              <a:rPr lang="ko-KR" altLang="ko-KR" sz="2800" dirty="0" err="1" smtClean="0">
                <a:solidFill>
                  <a:schemeClr val="bg1"/>
                </a:solidFill>
                <a:latin typeface="+mj-lt"/>
                <a:ea typeface="inherit"/>
              </a:rPr>
              <a:t>areas</a:t>
            </a:r>
            <a:r>
              <a:rPr lang="ko-KR" altLang="ko-KR" sz="2800" dirty="0" smtClean="0">
                <a:solidFill>
                  <a:schemeClr val="bg1"/>
                </a:solidFill>
                <a:latin typeface="+mj-lt"/>
                <a:ea typeface="inherit"/>
              </a:rPr>
              <a:t> </a:t>
            </a:r>
            <a:r>
              <a:rPr lang="ko-KR" altLang="ko-KR" sz="2800" dirty="0" err="1">
                <a:solidFill>
                  <a:schemeClr val="bg1"/>
                </a:solidFill>
                <a:latin typeface="+mj-lt"/>
                <a:ea typeface="inherit"/>
              </a:rPr>
              <a:t>created</a:t>
            </a:r>
            <a:r>
              <a:rPr lang="ko-KR" altLang="ko-KR" sz="2800" dirty="0">
                <a:solidFill>
                  <a:schemeClr val="bg1"/>
                </a:solidFill>
                <a:latin typeface="+mj-lt"/>
                <a:ea typeface="inherit"/>
              </a:rPr>
              <a:t> </a:t>
            </a:r>
            <a:r>
              <a:rPr lang="ko-KR" altLang="ko-KR" sz="2800" dirty="0" err="1">
                <a:solidFill>
                  <a:schemeClr val="bg1"/>
                </a:solidFill>
                <a:latin typeface="+mj-lt"/>
                <a:ea typeface="inherit"/>
              </a:rPr>
              <a:t>together</a:t>
            </a:r>
            <a:r>
              <a:rPr lang="ko-KR" altLang="ko-KR" sz="2800" dirty="0">
                <a:solidFill>
                  <a:schemeClr val="bg1"/>
                </a:solidFill>
                <a:latin typeface="+mj-lt"/>
                <a:ea typeface="inherit"/>
              </a:rPr>
              <a:t> </a:t>
            </a:r>
            <a:r>
              <a:rPr lang="ko-KR" altLang="ko-KR" sz="2800" dirty="0" err="1">
                <a:solidFill>
                  <a:schemeClr val="bg1"/>
                </a:solidFill>
                <a:latin typeface="+mj-lt"/>
                <a:ea typeface="inherit"/>
              </a:rPr>
              <a:t>with</a:t>
            </a:r>
            <a:r>
              <a:rPr lang="ko-KR" altLang="ko-KR" sz="2800" dirty="0">
                <a:solidFill>
                  <a:schemeClr val="bg1"/>
                </a:solidFill>
                <a:latin typeface="+mj-lt"/>
                <a:ea typeface="inherit"/>
              </a:rPr>
              <a:t> </a:t>
            </a:r>
            <a:r>
              <a:rPr lang="ko-KR" altLang="ko-KR" sz="2800" dirty="0" err="1">
                <a:solidFill>
                  <a:schemeClr val="bg1"/>
                </a:solidFill>
                <a:latin typeface="+mj-lt"/>
                <a:ea typeface="inherit"/>
              </a:rPr>
              <a:t>file</a:t>
            </a:r>
            <a:r>
              <a:rPr lang="ko-KR" altLang="ko-KR" sz="2800" dirty="0">
                <a:solidFill>
                  <a:schemeClr val="bg1"/>
                </a:solidFill>
                <a:latin typeface="+mj-lt"/>
                <a:ea typeface="inherit"/>
              </a:rPr>
              <a:t> </a:t>
            </a:r>
            <a:r>
              <a:rPr lang="ko-KR" altLang="ko-KR" sz="2800" dirty="0" err="1">
                <a:solidFill>
                  <a:schemeClr val="bg1"/>
                </a:solidFill>
                <a:latin typeface="+mj-lt"/>
                <a:ea typeface="inherit"/>
              </a:rPr>
              <a:t>system</a:t>
            </a:r>
            <a:r>
              <a:rPr lang="ko-KR" altLang="ko-KR" sz="2800" dirty="0">
                <a:solidFill>
                  <a:schemeClr val="bg1"/>
                </a:solidFill>
                <a:latin typeface="+mj-lt"/>
                <a:ea typeface="inherit"/>
              </a:rPr>
              <a:t> </a:t>
            </a:r>
            <a:r>
              <a:rPr lang="ko-KR" altLang="ko-KR" sz="2800" dirty="0" err="1">
                <a:solidFill>
                  <a:schemeClr val="bg1"/>
                </a:solidFill>
                <a:latin typeface="+mj-lt"/>
                <a:ea typeface="inherit"/>
              </a:rPr>
              <a:t>creation</a:t>
            </a:r>
            <a:r>
              <a:rPr lang="ko-KR" altLang="ko-KR" sz="1000" dirty="0">
                <a:solidFill>
                  <a:schemeClr val="bg1"/>
                </a:solidFill>
                <a:latin typeface="+mj-lt"/>
              </a:rPr>
              <a:t> </a:t>
            </a:r>
            <a:endParaRPr lang="ko-KR" altLang="ko-KR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325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4231178" y="3175119"/>
            <a:ext cx="2992582" cy="123062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783185" y="3100305"/>
            <a:ext cx="1727795" cy="122338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139851" y="3175119"/>
            <a:ext cx="0" cy="1297128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213078" y="3175119"/>
            <a:ext cx="0" cy="1297128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MFT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62811" y="1868664"/>
            <a:ext cx="11666375" cy="1231644"/>
            <a:chOff x="886408" y="1539548"/>
            <a:chExt cx="10711543" cy="1408926"/>
          </a:xfrm>
        </p:grpSpPr>
        <p:sp>
          <p:nvSpPr>
            <p:cNvPr id="4" name="직사각형 3"/>
            <p:cNvSpPr/>
            <p:nvPr/>
          </p:nvSpPr>
          <p:spPr>
            <a:xfrm>
              <a:off x="5626359" y="1539549"/>
              <a:ext cx="5971592" cy="14089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 smtClean="0"/>
                <a:t>Data Area</a:t>
              </a:r>
              <a:endParaRPr lang="ko-KR" altLang="en-US" sz="4000" b="1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86408" y="1539551"/>
              <a:ext cx="1782147" cy="14089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 smtClean="0">
                  <a:solidFill>
                    <a:schemeClr val="tx1"/>
                  </a:solidFill>
                </a:rPr>
                <a:t>VBR</a:t>
              </a:r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68555" y="1539548"/>
              <a:ext cx="4204569" cy="140892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 smtClean="0"/>
                <a:t>MFT</a:t>
              </a:r>
              <a:endParaRPr lang="ko-KR" altLang="en-US" sz="4000" b="1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62811" y="4323690"/>
            <a:ext cx="11666375" cy="1231643"/>
            <a:chOff x="886408" y="1539549"/>
            <a:chExt cx="10711543" cy="1408925"/>
          </a:xfrm>
        </p:grpSpPr>
        <p:sp>
          <p:nvSpPr>
            <p:cNvPr id="8" name="직사각형 7"/>
            <p:cNvSpPr/>
            <p:nvPr/>
          </p:nvSpPr>
          <p:spPr>
            <a:xfrm>
              <a:off x="4450701" y="1539549"/>
              <a:ext cx="7147250" cy="14089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0" b="1" dirty="0" smtClean="0"/>
                <a:t> Data </a:t>
              </a:r>
              <a:r>
                <a:rPr lang="en-US" altLang="ko-KR" sz="4000" b="1" dirty="0"/>
                <a:t>Area </a:t>
              </a:r>
              <a:r>
                <a:rPr lang="en-US" altLang="ko-KR" sz="4000" b="1" dirty="0" smtClean="0"/>
                <a:t>		Data </a:t>
              </a:r>
              <a:r>
                <a:rPr lang="en-US" altLang="ko-KR" sz="4000" b="1" dirty="0"/>
                <a:t>Area  </a:t>
              </a:r>
              <a:endParaRPr lang="ko-KR" altLang="en-US" sz="4000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86408" y="1539551"/>
              <a:ext cx="1782147" cy="14089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 smtClean="0">
                  <a:solidFill>
                    <a:schemeClr val="tx1"/>
                  </a:solidFill>
                </a:rPr>
                <a:t>VBR</a:t>
              </a:r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668555" y="1539550"/>
              <a:ext cx="1785107" cy="14089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 smtClean="0"/>
                <a:t>MFT</a:t>
              </a:r>
              <a:endParaRPr lang="ko-KR" altLang="en-US" sz="4000" b="1" dirty="0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7007099" y="4323689"/>
            <a:ext cx="1503881" cy="12316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/>
              <a:t>MFT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1664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MFT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9" name="오른쪽 중괄호 38"/>
          <p:cNvSpPr/>
          <p:nvPr/>
        </p:nvSpPr>
        <p:spPr>
          <a:xfrm>
            <a:off x="5477385" y="1117794"/>
            <a:ext cx="608834" cy="2768138"/>
          </a:xfrm>
          <a:prstGeom prst="rightBrace">
            <a:avLst>
              <a:gd name="adj1" fmla="val 8333"/>
              <a:gd name="adj2" fmla="val 12162"/>
            </a:avLst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6545263" y="1072345"/>
            <a:ext cx="3785226" cy="4705356"/>
            <a:chOff x="5764402" y="1147157"/>
            <a:chExt cx="3785226" cy="4705356"/>
          </a:xfrm>
        </p:grpSpPr>
        <p:sp>
          <p:nvSpPr>
            <p:cNvPr id="18" name="직사각형 17"/>
            <p:cNvSpPr/>
            <p:nvPr/>
          </p:nvSpPr>
          <p:spPr>
            <a:xfrm>
              <a:off x="5764410" y="1147157"/>
              <a:ext cx="3785218" cy="68973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0" b="1" dirty="0" smtClean="0"/>
                <a:t>Meta Data File</a:t>
              </a:r>
              <a:endParaRPr lang="ko-KR" altLang="en-US" sz="4000" b="1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764410" y="1969912"/>
              <a:ext cx="3765963" cy="372844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$MFT </a:t>
              </a:r>
              <a:endParaRPr lang="ko-KR" altLang="en-US" sz="2800" b="1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764410" y="2478452"/>
              <a:ext cx="3765963" cy="372844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$</a:t>
              </a:r>
              <a:r>
                <a:rPr lang="en-US" altLang="ko-KR" sz="2800" b="1" dirty="0" err="1" smtClean="0"/>
                <a:t>Logfile</a:t>
              </a:r>
              <a:endParaRPr lang="ko-KR" altLang="en-US" sz="2800" b="1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764409" y="2967079"/>
              <a:ext cx="3765963" cy="372844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$</a:t>
              </a:r>
              <a:r>
                <a:rPr lang="en-US" altLang="ko-KR" sz="2800" b="1" dirty="0" err="1" smtClean="0"/>
                <a:t>AttrDef</a:t>
              </a:r>
              <a:endParaRPr lang="ko-KR" altLang="en-US" sz="2800" b="1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764408" y="3455706"/>
              <a:ext cx="3765963" cy="372844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.</a:t>
              </a:r>
              <a:endParaRPr lang="ko-KR" altLang="en-US" sz="2800" b="1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764403" y="3964047"/>
              <a:ext cx="3765963" cy="372844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$Bitmap</a:t>
              </a:r>
              <a:endParaRPr lang="ko-KR" altLang="en-US" sz="2800" b="1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64402" y="4465266"/>
              <a:ext cx="3765963" cy="372844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$Boot</a:t>
              </a:r>
              <a:endParaRPr lang="ko-KR" altLang="en-US" sz="2800" b="1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764405" y="4966485"/>
              <a:ext cx="3765963" cy="372844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$Secure</a:t>
              </a:r>
              <a:endParaRPr lang="ko-KR" altLang="en-US" sz="2800" b="1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764404" y="5479669"/>
              <a:ext cx="3765963" cy="372844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$</a:t>
              </a:r>
              <a:r>
                <a:rPr lang="en-US" altLang="ko-KR" sz="2800" b="1" dirty="0" err="1" smtClean="0"/>
                <a:t>UsnJrnl</a:t>
              </a:r>
              <a:endParaRPr lang="ko-KR" altLang="en-US" sz="2800" b="1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861509" y="1072343"/>
            <a:ext cx="3424849" cy="5419897"/>
            <a:chOff x="3491340" y="843714"/>
            <a:chExt cx="2510446" cy="5748278"/>
          </a:xfrm>
        </p:grpSpPr>
        <p:grpSp>
          <p:nvGrpSpPr>
            <p:cNvPr id="30" name="그룹 29"/>
            <p:cNvGrpSpPr/>
            <p:nvPr/>
          </p:nvGrpSpPr>
          <p:grpSpPr>
            <a:xfrm>
              <a:off x="3491340" y="843714"/>
              <a:ext cx="2510446" cy="5748278"/>
              <a:chOff x="457198" y="1047403"/>
              <a:chExt cx="2851267" cy="6404485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57201" y="1047403"/>
                <a:ext cx="2851264" cy="44057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VBR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57201" y="1481344"/>
                <a:ext cx="2851264" cy="4405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/>
                  <a:t>MFT entry 0</a:t>
                </a:r>
                <a:endParaRPr lang="ko-KR" altLang="en-US" sz="2000" b="1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457201" y="1909847"/>
                <a:ext cx="2851264" cy="4405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/>
                  <a:t>MFT entry 1</a:t>
                </a:r>
                <a:endParaRPr lang="ko-KR" altLang="en-US" sz="2000" b="1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57200" y="3231868"/>
                <a:ext cx="2851263" cy="4405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/>
                  <a:t>MFT entry </a:t>
                </a:r>
                <a:r>
                  <a:rPr lang="en-US" altLang="ko-KR" sz="2000" b="1" dirty="0" smtClean="0"/>
                  <a:t>15</a:t>
                </a:r>
                <a:endParaRPr lang="ko-KR" altLang="en-US" sz="2000" b="1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457201" y="2791293"/>
                <a:ext cx="2851264" cy="4405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/>
                  <a:t>…</a:t>
                </a:r>
                <a:endParaRPr lang="ko-KR" altLang="en-US" b="1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57199" y="4109707"/>
                <a:ext cx="2851263" cy="33421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/>
                  <a:t>DATA</a:t>
                </a:r>
                <a:r>
                  <a:rPr lang="en-US" altLang="ko-KR" sz="3200" dirty="0" smtClean="0"/>
                  <a:t> </a:t>
                </a: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57201" y="2350717"/>
                <a:ext cx="2851264" cy="4405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/>
                  <a:t>MFT entry 2</a:t>
                </a:r>
                <a:endParaRPr lang="ko-KR" altLang="en-US" sz="2000" b="1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57198" y="4094312"/>
                <a:ext cx="2851264" cy="440575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/>
                  <a:t>…</a:t>
                </a:r>
                <a:endParaRPr lang="ko-KR" altLang="en-US" b="1" dirty="0"/>
              </a:p>
            </p:txBody>
          </p:sp>
        </p:grpSp>
        <p:sp>
          <p:nvSpPr>
            <p:cNvPr id="41" name="직사각형 40"/>
            <p:cNvSpPr/>
            <p:nvPr/>
          </p:nvSpPr>
          <p:spPr>
            <a:xfrm>
              <a:off x="3491343" y="3196820"/>
              <a:ext cx="2510443" cy="39543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MFT entry </a:t>
              </a:r>
              <a:r>
                <a:rPr lang="en-US" altLang="ko-KR" sz="2000" b="1" dirty="0" smtClean="0"/>
                <a:t>16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1155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MFT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65100" y="1130329"/>
            <a:ext cx="1912093" cy="5461664"/>
            <a:chOff x="5764402" y="1969912"/>
            <a:chExt cx="3765971" cy="3882601"/>
          </a:xfrm>
        </p:grpSpPr>
        <p:sp>
          <p:nvSpPr>
            <p:cNvPr id="5" name="직사각형 4"/>
            <p:cNvSpPr/>
            <p:nvPr/>
          </p:nvSpPr>
          <p:spPr>
            <a:xfrm>
              <a:off x="5764410" y="1969912"/>
              <a:ext cx="3765963" cy="372844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$MFT </a:t>
              </a:r>
              <a:endParaRPr lang="ko-KR" altLang="en-US" sz="3200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4410" y="2478452"/>
              <a:ext cx="3765963" cy="372844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$</a:t>
              </a:r>
              <a:r>
                <a:rPr lang="en-US" altLang="ko-KR" sz="3200" b="1" dirty="0" err="1" smtClean="0"/>
                <a:t>Logfile</a:t>
              </a:r>
              <a:endParaRPr lang="ko-KR" altLang="en-US" sz="3200" b="1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764409" y="2967079"/>
              <a:ext cx="3765963" cy="372844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$</a:t>
              </a:r>
              <a:r>
                <a:rPr lang="en-US" altLang="ko-KR" sz="3200" b="1" dirty="0" err="1" smtClean="0"/>
                <a:t>AttrDef</a:t>
              </a:r>
              <a:endParaRPr lang="ko-KR" altLang="en-US" sz="3200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4408" y="3455706"/>
              <a:ext cx="3765963" cy="372844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.</a:t>
              </a:r>
              <a:endParaRPr lang="ko-KR" altLang="en-US" sz="3200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764403" y="3964047"/>
              <a:ext cx="3765963" cy="372844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$Bitmap</a:t>
              </a:r>
              <a:endParaRPr lang="ko-KR" altLang="en-US" sz="3200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764402" y="4465266"/>
              <a:ext cx="3765963" cy="372844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$Boot</a:t>
              </a:r>
              <a:endParaRPr lang="ko-KR" altLang="en-US" sz="32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764405" y="4966485"/>
              <a:ext cx="3765963" cy="372844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$Secure</a:t>
              </a:r>
              <a:endParaRPr lang="ko-KR" altLang="en-US" sz="3200" b="1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764404" y="5479669"/>
              <a:ext cx="3765963" cy="372844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$</a:t>
              </a:r>
              <a:r>
                <a:rPr lang="en-US" altLang="ko-KR" sz="3200" b="1" dirty="0" err="1" smtClean="0"/>
                <a:t>UsnJrnl</a:t>
              </a:r>
              <a:endParaRPr lang="ko-KR" altLang="en-US" sz="3200" b="1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709949" y="1140922"/>
            <a:ext cx="448887" cy="5413562"/>
            <a:chOff x="2709949" y="1140922"/>
            <a:chExt cx="448887" cy="5413562"/>
          </a:xfrm>
        </p:grpSpPr>
        <p:sp>
          <p:nvSpPr>
            <p:cNvPr id="20" name="오른쪽 화살표 19"/>
            <p:cNvSpPr/>
            <p:nvPr/>
          </p:nvSpPr>
          <p:spPr>
            <a:xfrm>
              <a:off x="2709949" y="1140922"/>
              <a:ext cx="448887" cy="44946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오른쪽 화살표 20"/>
            <p:cNvSpPr/>
            <p:nvPr/>
          </p:nvSpPr>
          <p:spPr>
            <a:xfrm>
              <a:off x="2709949" y="1883200"/>
              <a:ext cx="448887" cy="44946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오른쪽 화살표 21"/>
            <p:cNvSpPr/>
            <p:nvPr/>
          </p:nvSpPr>
          <p:spPr>
            <a:xfrm>
              <a:off x="2709949" y="2570553"/>
              <a:ext cx="448887" cy="44946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오른쪽 화살표 22"/>
            <p:cNvSpPr/>
            <p:nvPr/>
          </p:nvSpPr>
          <p:spPr>
            <a:xfrm>
              <a:off x="2709949" y="3247546"/>
              <a:ext cx="448887" cy="44946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오른쪽 화살표 23"/>
            <p:cNvSpPr/>
            <p:nvPr/>
          </p:nvSpPr>
          <p:spPr>
            <a:xfrm>
              <a:off x="2709949" y="3972990"/>
              <a:ext cx="448887" cy="44946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2709949" y="4678056"/>
              <a:ext cx="448887" cy="44946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오른쪽 화살표 25"/>
            <p:cNvSpPr/>
            <p:nvPr/>
          </p:nvSpPr>
          <p:spPr>
            <a:xfrm>
              <a:off x="2709949" y="5383122"/>
              <a:ext cx="448887" cy="44946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오른쪽 화살표 26"/>
            <p:cNvSpPr/>
            <p:nvPr/>
          </p:nvSpPr>
          <p:spPr>
            <a:xfrm>
              <a:off x="2709949" y="6105019"/>
              <a:ext cx="448887" cy="44946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391592" y="1151307"/>
            <a:ext cx="7298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MFT for MFT Entry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91592" y="1883200"/>
            <a:ext cx="7298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Information of Meta data transaction </a:t>
            </a:r>
            <a:r>
              <a:rPr lang="en-US" altLang="ko-KR" sz="2800" b="1" dirty="0" err="1" smtClean="0">
                <a:solidFill>
                  <a:schemeClr val="bg1"/>
                </a:solidFill>
              </a:rPr>
              <a:t>jrnl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91593" y="2531644"/>
            <a:ext cx="829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Information such as the attribute's identifier name size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91592" y="3247546"/>
            <a:ext cx="7298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Root directory for Volume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91592" y="3936744"/>
            <a:ext cx="8520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Allocation information Cluster, from Volume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91591" y="4604301"/>
            <a:ext cx="8212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(If possible booting) Boot Sector information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91592" y="5345615"/>
            <a:ext cx="8046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File information (Security, Access control)  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91592" y="6061517"/>
            <a:ext cx="7298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Change information (File or Directory)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31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MFT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4807518" y="974896"/>
            <a:ext cx="2576945" cy="5538244"/>
            <a:chOff x="4848813" y="1969491"/>
            <a:chExt cx="1663093" cy="4443567"/>
          </a:xfrm>
          <a:solidFill>
            <a:schemeClr val="accent5">
              <a:lumMod val="60000"/>
              <a:lumOff val="40000"/>
            </a:schemeClr>
          </a:solidFill>
        </p:grpSpPr>
        <p:grpSp>
          <p:nvGrpSpPr>
            <p:cNvPr id="41" name="그룹 40"/>
            <p:cNvGrpSpPr/>
            <p:nvPr/>
          </p:nvGrpSpPr>
          <p:grpSpPr>
            <a:xfrm>
              <a:off x="4848817" y="1969491"/>
              <a:ext cx="1663089" cy="1963408"/>
              <a:chOff x="4848817" y="1969491"/>
              <a:chExt cx="1663089" cy="1963408"/>
            </a:xfrm>
            <a:grpFill/>
          </p:grpSpPr>
          <p:grpSp>
            <p:nvGrpSpPr>
              <p:cNvPr id="3" name="그룹 2"/>
              <p:cNvGrpSpPr/>
              <p:nvPr/>
            </p:nvGrpSpPr>
            <p:grpSpPr>
              <a:xfrm>
                <a:off x="4848819" y="3315251"/>
                <a:ext cx="1663087" cy="617648"/>
                <a:chOff x="3491340" y="2407437"/>
                <a:chExt cx="2510446" cy="1566433"/>
              </a:xfrm>
              <a:grpFill/>
            </p:grpSpPr>
            <p:grpSp>
              <p:nvGrpSpPr>
                <p:cNvPr id="4" name="그룹 3"/>
                <p:cNvGrpSpPr/>
                <p:nvPr/>
              </p:nvGrpSpPr>
              <p:grpSpPr>
                <a:xfrm>
                  <a:off x="3491340" y="2407437"/>
                  <a:ext cx="2510444" cy="1566433"/>
                  <a:chOff x="457198" y="2789635"/>
                  <a:chExt cx="2851265" cy="1745252"/>
                </a:xfrm>
                <a:grpFill/>
              </p:grpSpPr>
              <p:sp>
                <p:nvSpPr>
                  <p:cNvPr id="9" name="직사각형 8"/>
                  <p:cNvSpPr/>
                  <p:nvPr/>
                </p:nvSpPr>
                <p:spPr>
                  <a:xfrm>
                    <a:off x="457200" y="3231868"/>
                    <a:ext cx="2851263" cy="440576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b="1" dirty="0"/>
                  </a:p>
                </p:txBody>
              </p:sp>
              <p:sp>
                <p:nvSpPr>
                  <p:cNvPr id="12" name="직사각형 11"/>
                  <p:cNvSpPr/>
                  <p:nvPr/>
                </p:nvSpPr>
                <p:spPr>
                  <a:xfrm>
                    <a:off x="457198" y="2789635"/>
                    <a:ext cx="2851264" cy="440577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b="1" dirty="0"/>
                  </a:p>
                </p:txBody>
              </p:sp>
              <p:sp>
                <p:nvSpPr>
                  <p:cNvPr id="13" name="직사각형 12"/>
                  <p:cNvSpPr/>
                  <p:nvPr/>
                </p:nvSpPr>
                <p:spPr>
                  <a:xfrm>
                    <a:off x="457198" y="4094312"/>
                    <a:ext cx="2851264" cy="440575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</p:grpSp>
            <p:sp>
              <p:nvSpPr>
                <p:cNvPr id="5" name="직사각형 4"/>
                <p:cNvSpPr/>
                <p:nvPr/>
              </p:nvSpPr>
              <p:spPr>
                <a:xfrm>
                  <a:off x="3491343" y="3196820"/>
                  <a:ext cx="2510443" cy="39543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b="1" dirty="0"/>
                </a:p>
              </p:txBody>
            </p:sp>
          </p:grpSp>
          <p:grpSp>
            <p:nvGrpSpPr>
              <p:cNvPr id="15" name="그룹 14"/>
              <p:cNvGrpSpPr/>
              <p:nvPr/>
            </p:nvGrpSpPr>
            <p:grpSpPr>
              <a:xfrm>
                <a:off x="4848818" y="2647337"/>
                <a:ext cx="1663086" cy="623787"/>
                <a:chOff x="457200" y="1909847"/>
                <a:chExt cx="2851265" cy="1762597"/>
              </a:xfrm>
              <a:grpFill/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457201" y="1909847"/>
                  <a:ext cx="2851264" cy="440576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b="1" dirty="0"/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457200" y="3231868"/>
                  <a:ext cx="2851263" cy="440576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b="1" dirty="0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457201" y="2791293"/>
                  <a:ext cx="2851264" cy="440576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457201" y="2350717"/>
                  <a:ext cx="2851264" cy="440576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b="1" dirty="0"/>
                </a:p>
              </p:txBody>
            </p:sp>
          </p:grpSp>
          <p:grpSp>
            <p:nvGrpSpPr>
              <p:cNvPr id="24" name="그룹 23"/>
              <p:cNvGrpSpPr/>
              <p:nvPr/>
            </p:nvGrpSpPr>
            <p:grpSpPr>
              <a:xfrm>
                <a:off x="4848817" y="1969491"/>
                <a:ext cx="1663085" cy="619515"/>
                <a:chOff x="457201" y="1481344"/>
                <a:chExt cx="2851264" cy="1750525"/>
              </a:xfrm>
              <a:grpFill/>
            </p:grpSpPr>
            <p:sp>
              <p:nvSpPr>
                <p:cNvPr id="26" name="직사각형 25"/>
                <p:cNvSpPr/>
                <p:nvPr/>
              </p:nvSpPr>
              <p:spPr>
                <a:xfrm>
                  <a:off x="457201" y="1481344"/>
                  <a:ext cx="2851264" cy="440576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b="1" dirty="0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457201" y="1909847"/>
                  <a:ext cx="2851264" cy="440576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b="1" dirty="0"/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457201" y="2791293"/>
                  <a:ext cx="2851264" cy="440576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457201" y="2350717"/>
                  <a:ext cx="2851264" cy="440576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b="1" dirty="0"/>
                </a:p>
              </p:txBody>
            </p:sp>
          </p:grpSp>
        </p:grpSp>
        <p:grpSp>
          <p:nvGrpSpPr>
            <p:cNvPr id="42" name="그룹 41"/>
            <p:cNvGrpSpPr/>
            <p:nvPr/>
          </p:nvGrpSpPr>
          <p:grpSpPr>
            <a:xfrm>
              <a:off x="4848813" y="4449650"/>
              <a:ext cx="1663089" cy="1963408"/>
              <a:chOff x="4848817" y="1969491"/>
              <a:chExt cx="1663089" cy="1963408"/>
            </a:xfrm>
            <a:grpFill/>
          </p:grpSpPr>
          <p:grpSp>
            <p:nvGrpSpPr>
              <p:cNvPr id="43" name="그룹 42"/>
              <p:cNvGrpSpPr/>
              <p:nvPr/>
            </p:nvGrpSpPr>
            <p:grpSpPr>
              <a:xfrm>
                <a:off x="4848819" y="3315251"/>
                <a:ext cx="1663087" cy="617648"/>
                <a:chOff x="3491340" y="2407437"/>
                <a:chExt cx="2510446" cy="1566433"/>
              </a:xfrm>
              <a:grpFill/>
            </p:grpSpPr>
            <p:grpSp>
              <p:nvGrpSpPr>
                <p:cNvPr id="54" name="그룹 53"/>
                <p:cNvGrpSpPr/>
                <p:nvPr/>
              </p:nvGrpSpPr>
              <p:grpSpPr>
                <a:xfrm>
                  <a:off x="3491340" y="2407437"/>
                  <a:ext cx="2510444" cy="1566433"/>
                  <a:chOff x="457198" y="2789635"/>
                  <a:chExt cx="2851265" cy="1745252"/>
                </a:xfrm>
                <a:grpFill/>
              </p:grpSpPr>
              <p:sp>
                <p:nvSpPr>
                  <p:cNvPr id="56" name="직사각형 55"/>
                  <p:cNvSpPr/>
                  <p:nvPr/>
                </p:nvSpPr>
                <p:spPr>
                  <a:xfrm>
                    <a:off x="457200" y="3231868"/>
                    <a:ext cx="2851263" cy="440576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b="1" dirty="0"/>
                  </a:p>
                </p:txBody>
              </p:sp>
              <p:sp>
                <p:nvSpPr>
                  <p:cNvPr id="57" name="직사각형 56"/>
                  <p:cNvSpPr/>
                  <p:nvPr/>
                </p:nvSpPr>
                <p:spPr>
                  <a:xfrm>
                    <a:off x="457198" y="2789635"/>
                    <a:ext cx="2851264" cy="440577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b="1" dirty="0"/>
                  </a:p>
                </p:txBody>
              </p:sp>
              <p:sp>
                <p:nvSpPr>
                  <p:cNvPr id="58" name="직사각형 57"/>
                  <p:cNvSpPr/>
                  <p:nvPr/>
                </p:nvSpPr>
                <p:spPr>
                  <a:xfrm>
                    <a:off x="457198" y="4094312"/>
                    <a:ext cx="2851264" cy="440575"/>
                  </a:xfrm>
                  <a:prstGeom prst="rect">
                    <a:avLst/>
                  </a:prstGeom>
                  <a:grp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</p:grpSp>
            <p:sp>
              <p:nvSpPr>
                <p:cNvPr id="55" name="직사각형 54"/>
                <p:cNvSpPr/>
                <p:nvPr/>
              </p:nvSpPr>
              <p:spPr>
                <a:xfrm>
                  <a:off x="3491343" y="3196820"/>
                  <a:ext cx="2510443" cy="39543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b="1" dirty="0"/>
                </a:p>
              </p:txBody>
            </p:sp>
          </p:grpSp>
          <p:grpSp>
            <p:nvGrpSpPr>
              <p:cNvPr id="44" name="그룹 43"/>
              <p:cNvGrpSpPr/>
              <p:nvPr/>
            </p:nvGrpSpPr>
            <p:grpSpPr>
              <a:xfrm>
                <a:off x="4848818" y="2647337"/>
                <a:ext cx="1663086" cy="623787"/>
                <a:chOff x="457200" y="1909847"/>
                <a:chExt cx="2851265" cy="1762597"/>
              </a:xfrm>
              <a:grpFill/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457201" y="1909847"/>
                  <a:ext cx="2851264" cy="440576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b="1" dirty="0"/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457200" y="3231868"/>
                  <a:ext cx="2851263" cy="440576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b="1" dirty="0"/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457201" y="2791293"/>
                  <a:ext cx="2851264" cy="440576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457201" y="2350717"/>
                  <a:ext cx="2851264" cy="440576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b="1" dirty="0"/>
                </a:p>
              </p:txBody>
            </p:sp>
          </p:grpSp>
          <p:grpSp>
            <p:nvGrpSpPr>
              <p:cNvPr id="45" name="그룹 44"/>
              <p:cNvGrpSpPr/>
              <p:nvPr/>
            </p:nvGrpSpPr>
            <p:grpSpPr>
              <a:xfrm>
                <a:off x="4848817" y="1969491"/>
                <a:ext cx="1663085" cy="619515"/>
                <a:chOff x="457201" y="1481344"/>
                <a:chExt cx="2851264" cy="1750525"/>
              </a:xfrm>
              <a:grpFill/>
            </p:grpSpPr>
            <p:sp>
              <p:nvSpPr>
                <p:cNvPr id="46" name="직사각형 45"/>
                <p:cNvSpPr/>
                <p:nvPr/>
              </p:nvSpPr>
              <p:spPr>
                <a:xfrm>
                  <a:off x="457201" y="1481344"/>
                  <a:ext cx="2851264" cy="440576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b="1" dirty="0"/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457201" y="1909847"/>
                  <a:ext cx="2851264" cy="440576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b="1" dirty="0"/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457201" y="2791293"/>
                  <a:ext cx="2851264" cy="440576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457201" y="2350717"/>
                  <a:ext cx="2851264" cy="440576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b="1" dirty="0"/>
                </a:p>
              </p:txBody>
            </p:sp>
          </p:grpSp>
        </p:grpSp>
      </p:grpSp>
      <p:grpSp>
        <p:nvGrpSpPr>
          <p:cNvPr id="63" name="그룹 62"/>
          <p:cNvGrpSpPr/>
          <p:nvPr/>
        </p:nvGrpSpPr>
        <p:grpSpPr>
          <a:xfrm>
            <a:off x="424573" y="974896"/>
            <a:ext cx="3646516" cy="637774"/>
            <a:chOff x="958735" y="1576824"/>
            <a:chExt cx="3812770" cy="509672"/>
          </a:xfrm>
        </p:grpSpPr>
        <p:sp>
          <p:nvSpPr>
            <p:cNvPr id="60" name="직사각형 59"/>
            <p:cNvSpPr/>
            <p:nvPr/>
          </p:nvSpPr>
          <p:spPr>
            <a:xfrm>
              <a:off x="2169545" y="1576824"/>
              <a:ext cx="2601960" cy="50967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958735" y="1576824"/>
              <a:ext cx="1210810" cy="5096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 smtClean="0"/>
                <a:t>Boot Sector</a:t>
              </a:r>
              <a:endParaRPr lang="ko-KR" altLang="en-US" sz="2000" dirty="0"/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424573" y="3280878"/>
            <a:ext cx="3983243" cy="1042923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/>
              <a:t>$MFT</a:t>
            </a:r>
            <a:endParaRPr lang="ko-KR" altLang="en-US" sz="2800" dirty="0"/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Cluster 25 -27, 80 -82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 flipV="1">
            <a:off x="4071089" y="1279878"/>
            <a:ext cx="736435" cy="1380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/>
          <p:cNvGrpSpPr/>
          <p:nvPr/>
        </p:nvGrpSpPr>
        <p:grpSpPr>
          <a:xfrm>
            <a:off x="7656651" y="1124245"/>
            <a:ext cx="1944549" cy="5403608"/>
            <a:chOff x="7099057" y="1444827"/>
            <a:chExt cx="2626834" cy="4283368"/>
          </a:xfrm>
        </p:grpSpPr>
        <p:sp>
          <p:nvSpPr>
            <p:cNvPr id="81" name="TextBox 80"/>
            <p:cNvSpPr txBox="1"/>
            <p:nvPr/>
          </p:nvSpPr>
          <p:spPr>
            <a:xfrm>
              <a:off x="7099057" y="1444827"/>
              <a:ext cx="26268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Cluster 25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099069" y="2090783"/>
              <a:ext cx="26268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Cluster 26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099069" y="2724816"/>
              <a:ext cx="26268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Cluster 27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099069" y="3855529"/>
              <a:ext cx="26268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Cluster 80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099069" y="4548108"/>
              <a:ext cx="26268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Cluster 81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099069" y="5204975"/>
              <a:ext cx="26268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Cluster 82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6" name="아래쪽 화살표 95"/>
          <p:cNvSpPr/>
          <p:nvPr/>
        </p:nvSpPr>
        <p:spPr>
          <a:xfrm>
            <a:off x="5888165" y="3602320"/>
            <a:ext cx="415637" cy="282632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424573" y="1817036"/>
            <a:ext cx="364651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Volume Boot Record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>
            <a:stCxn id="60" idx="2"/>
            <a:endCxn id="97" idx="0"/>
          </p:cNvCxnSpPr>
          <p:nvPr/>
        </p:nvCxnSpPr>
        <p:spPr>
          <a:xfrm flipH="1">
            <a:off x="2247831" y="1612670"/>
            <a:ext cx="579007" cy="20436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3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MFT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7522" y="1016523"/>
            <a:ext cx="32262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MFT Entry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48887" y="2202871"/>
            <a:ext cx="11330249" cy="739835"/>
            <a:chOff x="448887" y="2202871"/>
            <a:chExt cx="11330249" cy="739835"/>
          </a:xfrm>
        </p:grpSpPr>
        <p:sp>
          <p:nvSpPr>
            <p:cNvPr id="4" name="직사각형 3"/>
            <p:cNvSpPr/>
            <p:nvPr/>
          </p:nvSpPr>
          <p:spPr>
            <a:xfrm>
              <a:off x="448887" y="2202873"/>
              <a:ext cx="1845426" cy="73983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chemeClr val="bg1"/>
                  </a:solidFill>
                </a:rPr>
                <a:t>Header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294312" y="2202871"/>
              <a:ext cx="1413163" cy="73983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</a:rPr>
                <a:t>Fix up </a:t>
              </a:r>
            </a:p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</a:rPr>
                <a:t>Array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707476" y="2202873"/>
              <a:ext cx="5345084" cy="7398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chemeClr val="bg1"/>
                  </a:solidFill>
                </a:rPr>
                <a:t>Attributes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465724" y="2202871"/>
              <a:ext cx="1313412" cy="73983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</a:rPr>
                <a:t>Unused</a:t>
              </a:r>
            </a:p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</a:rPr>
                <a:t>Space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052560" y="2202872"/>
              <a:ext cx="1413163" cy="73983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</a:rPr>
                <a:t>End Marker</a:t>
              </a: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430874" y="3768437"/>
            <a:ext cx="1845426" cy="73983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Header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369127" y="3768435"/>
            <a:ext cx="9484824" cy="739835"/>
            <a:chOff x="2276299" y="3768435"/>
            <a:chExt cx="9484824" cy="739835"/>
          </a:xfrm>
          <a:solidFill>
            <a:schemeClr val="tx2">
              <a:lumMod val="75000"/>
            </a:schemeClr>
          </a:solidFill>
        </p:grpSpPr>
        <p:sp>
          <p:nvSpPr>
            <p:cNvPr id="13" name="직사각형 12"/>
            <p:cNvSpPr/>
            <p:nvPr/>
          </p:nvSpPr>
          <p:spPr>
            <a:xfrm>
              <a:off x="2276299" y="3768435"/>
              <a:ext cx="1413163" cy="739833"/>
            </a:xfrm>
            <a:prstGeom prst="rect">
              <a:avLst/>
            </a:prstGeom>
            <a:grpFill/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</a:rPr>
                <a:t>Fix up </a:t>
              </a:r>
            </a:p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</a:rPr>
                <a:t>Array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689463" y="3768437"/>
              <a:ext cx="5345084" cy="739833"/>
            </a:xfrm>
            <a:prstGeom prst="rect">
              <a:avLst/>
            </a:prstGeom>
            <a:grpFill/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chemeClr val="bg1"/>
                  </a:solidFill>
                </a:rPr>
                <a:t>Attributes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447711" y="3768435"/>
              <a:ext cx="1313412" cy="739833"/>
            </a:xfrm>
            <a:prstGeom prst="rect">
              <a:avLst/>
            </a:prstGeom>
            <a:grpFill/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</a:rPr>
                <a:t>Unused</a:t>
              </a:r>
            </a:p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</a:rPr>
                <a:t>Space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034547" y="3768436"/>
              <a:ext cx="1413163" cy="739833"/>
            </a:xfrm>
            <a:prstGeom prst="rect">
              <a:avLst/>
            </a:prstGeom>
            <a:grpFill/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</a:rPr>
                <a:t>End Marker</a:t>
              </a:r>
            </a:p>
          </p:txBody>
        </p:sp>
      </p:grpSp>
      <p:sp>
        <p:nvSpPr>
          <p:cNvPr id="18" name="아래쪽 화살표 17"/>
          <p:cNvSpPr/>
          <p:nvPr/>
        </p:nvSpPr>
        <p:spPr>
          <a:xfrm>
            <a:off x="1116674" y="3043844"/>
            <a:ext cx="473825" cy="623455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30874" y="4732259"/>
            <a:ext cx="90664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MFT Entry Header</a:t>
            </a:r>
          </a:p>
          <a:p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</a:rPr>
              <a:t>In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MFT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E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ntry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Meta Information of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48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Byte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Area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9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MFT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" y="2288942"/>
            <a:ext cx="11795760" cy="284832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98119" y="967519"/>
            <a:ext cx="55553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MFT Entry Header</a:t>
            </a:r>
          </a:p>
        </p:txBody>
      </p:sp>
    </p:spTree>
    <p:extLst>
      <p:ext uri="{BB962C8B-B14F-4D97-AF65-F5344CB8AC3E}">
        <p14:creationId xmlns:p14="http://schemas.microsoft.com/office/powerpoint/2010/main" val="3426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MFT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" y="2288942"/>
            <a:ext cx="11795760" cy="284832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98119" y="967519"/>
            <a:ext cx="55553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MFT Entry Header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72745" y="2666690"/>
            <a:ext cx="11095793" cy="7949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6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MFT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" y="2288942"/>
            <a:ext cx="11795760" cy="284832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98119" y="967519"/>
            <a:ext cx="55553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MFT Entry Header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44754" y="3422469"/>
            <a:ext cx="5562740" cy="7949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31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8" r="4844"/>
          <a:stretch/>
        </p:blipFill>
        <p:spPr>
          <a:xfrm>
            <a:off x="244481" y="1040241"/>
            <a:ext cx="4652372" cy="563231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080535" y="1040241"/>
            <a:ext cx="6986016" cy="56323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Name : </a:t>
            </a:r>
            <a:r>
              <a:rPr lang="ko-KR" altLang="en-US" sz="2400" b="1" dirty="0">
                <a:solidFill>
                  <a:schemeClr val="bg1"/>
                </a:solidFill>
              </a:rPr>
              <a:t>이정훈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Age : 21 </a:t>
            </a: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Field : Digital Forensic / Crypto</a:t>
            </a: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Team : Anti-root / Beer CAT Security LAB  </a:t>
            </a: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University : </a:t>
            </a:r>
            <a:r>
              <a:rPr lang="ko-KR" altLang="en-US" sz="2400" b="1" dirty="0">
                <a:solidFill>
                  <a:schemeClr val="bg1"/>
                </a:solidFill>
              </a:rPr>
              <a:t>인제대학교 </a:t>
            </a:r>
            <a:r>
              <a:rPr lang="en-US" altLang="ko-KR" sz="2400" b="1" dirty="0">
                <a:solidFill>
                  <a:schemeClr val="bg1"/>
                </a:solidFill>
              </a:rPr>
              <a:t>(DOT-GABI </a:t>
            </a:r>
            <a:r>
              <a:rPr lang="ko-KR" altLang="en-US" sz="2400" b="1" dirty="0">
                <a:solidFill>
                  <a:schemeClr val="bg1"/>
                </a:solidFill>
              </a:rPr>
              <a:t>회장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K - Shield. JR 2</a:t>
            </a:r>
            <a:r>
              <a:rPr lang="ko-KR" altLang="en-US" sz="2400" b="1" dirty="0">
                <a:solidFill>
                  <a:schemeClr val="bg1"/>
                </a:solidFill>
              </a:rPr>
              <a:t>기 수료생 </a:t>
            </a:r>
            <a:r>
              <a:rPr lang="en-US" altLang="ko-KR" sz="2400" b="1" dirty="0">
                <a:solidFill>
                  <a:schemeClr val="bg1"/>
                </a:solidFill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</a:rPr>
              <a:t>現 대학생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2018~2019 </a:t>
            </a:r>
            <a:r>
              <a:rPr lang="ko-KR" altLang="en-US" sz="2400" b="1" dirty="0">
                <a:solidFill>
                  <a:schemeClr val="bg1"/>
                </a:solidFill>
              </a:rPr>
              <a:t>정보보호 학회</a:t>
            </a:r>
            <a:r>
              <a:rPr lang="en-US" altLang="ko-KR" sz="2400" b="1" dirty="0">
                <a:solidFill>
                  <a:schemeClr val="bg1"/>
                </a:solidFill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</a:rPr>
              <a:t>동계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r>
              <a:rPr lang="ko-KR" altLang="en-US" sz="2400" b="1" dirty="0">
                <a:solidFill>
                  <a:schemeClr val="bg1"/>
                </a:solidFill>
              </a:rPr>
              <a:t> 논문 투고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ko-KR" altLang="en-US" sz="2400" b="1" dirty="0">
                <a:solidFill>
                  <a:schemeClr val="bg1"/>
                </a:solidFill>
              </a:rPr>
              <a:t>現 국가 암호 공모전 논문 작성 중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13" name="평행 사변형 12"/>
          <p:cNvSpPr/>
          <p:nvPr/>
        </p:nvSpPr>
        <p:spPr>
          <a:xfrm>
            <a:off x="-2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INTRO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47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MFT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" y="2288942"/>
            <a:ext cx="11795760" cy="284832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98119" y="967519"/>
            <a:ext cx="55553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MFT Entry Header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26093" y="4178248"/>
            <a:ext cx="11142446" cy="7949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316823" y="3383280"/>
            <a:ext cx="5551715" cy="7949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43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-210" y="-21999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MFT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821092" y="1940767"/>
            <a:ext cx="3405675" cy="4665308"/>
            <a:chOff x="3779700" y="1716155"/>
            <a:chExt cx="4632597" cy="4151958"/>
          </a:xfrm>
        </p:grpSpPr>
        <p:cxnSp>
          <p:nvCxnSpPr>
            <p:cNvPr id="32" name="꺾인 연결선 31"/>
            <p:cNvCxnSpPr/>
            <p:nvPr/>
          </p:nvCxnSpPr>
          <p:spPr>
            <a:xfrm rot="5400000">
              <a:off x="3593018" y="4113075"/>
              <a:ext cx="405111" cy="6347"/>
            </a:xfrm>
            <a:prstGeom prst="bentConnector4">
              <a:avLst>
                <a:gd name="adj1" fmla="val -13286"/>
                <a:gd name="adj2" fmla="val 12522184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/>
            <p:cNvGrpSpPr/>
            <p:nvPr/>
          </p:nvGrpSpPr>
          <p:grpSpPr>
            <a:xfrm>
              <a:off x="3779700" y="1716155"/>
              <a:ext cx="4632597" cy="4151958"/>
              <a:chOff x="3491340" y="843714"/>
              <a:chExt cx="2510669" cy="3525590"/>
            </a:xfrm>
            <a:solidFill>
              <a:schemeClr val="accent1">
                <a:lumMod val="20000"/>
                <a:lumOff val="80000"/>
              </a:schemeClr>
            </a:solidFill>
          </p:grpSpPr>
          <p:grpSp>
            <p:nvGrpSpPr>
              <p:cNvPr id="5" name="그룹 4"/>
              <p:cNvGrpSpPr/>
              <p:nvPr/>
            </p:nvGrpSpPr>
            <p:grpSpPr>
              <a:xfrm>
                <a:off x="3491340" y="843714"/>
                <a:ext cx="2510446" cy="3525590"/>
                <a:chOff x="457198" y="1047403"/>
                <a:chExt cx="2851267" cy="3928061"/>
              </a:xfrm>
              <a:grpFill/>
            </p:grpSpPr>
            <p:sp>
              <p:nvSpPr>
                <p:cNvPr id="8" name="직사각형 7"/>
                <p:cNvSpPr/>
                <p:nvPr/>
              </p:nvSpPr>
              <p:spPr>
                <a:xfrm>
                  <a:off x="457201" y="1481344"/>
                  <a:ext cx="2851264" cy="44057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b="1" dirty="0" smtClean="0"/>
                    <a:t>Base MFT Entry </a:t>
                  </a:r>
                  <a:endParaRPr lang="ko-KR" altLang="en-US" sz="2400" b="1" dirty="0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457201" y="1909847"/>
                  <a:ext cx="2851264" cy="44057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b="1" dirty="0"/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457200" y="3231868"/>
                  <a:ext cx="2851263" cy="44057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b="1" dirty="0" smtClean="0"/>
                    <a:t>Base MFT </a:t>
                  </a:r>
                  <a:r>
                    <a:rPr lang="en-US" altLang="ko-KR" sz="2000" b="1" dirty="0"/>
                    <a:t>entry </a:t>
                  </a:r>
                  <a:endParaRPr lang="ko-KR" altLang="en-US" sz="2000" b="1" dirty="0"/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457201" y="2791293"/>
                  <a:ext cx="2851264" cy="44057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b="1" dirty="0" smtClean="0"/>
                    <a:t>Non Base MFT Entry</a:t>
                  </a:r>
                  <a:endParaRPr lang="ko-KR" altLang="en-US" sz="2000" b="1" dirty="0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457201" y="2350717"/>
                  <a:ext cx="2851264" cy="44057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b="1" dirty="0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457198" y="4094312"/>
                  <a:ext cx="2851264" cy="44057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457198" y="4534889"/>
                  <a:ext cx="2851264" cy="44057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457198" y="1047403"/>
                  <a:ext cx="2851264" cy="44057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sp>
            <p:nvSpPr>
              <p:cNvPr id="6" name="직사각형 5"/>
              <p:cNvSpPr/>
              <p:nvPr/>
            </p:nvSpPr>
            <p:spPr>
              <a:xfrm>
                <a:off x="3491566" y="3199793"/>
                <a:ext cx="2510443" cy="39543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 dirty="0"/>
              </a:p>
            </p:txBody>
          </p:sp>
        </p:grpSp>
        <p:cxnSp>
          <p:nvCxnSpPr>
            <p:cNvPr id="18" name="꺾인 연결선 17"/>
            <p:cNvCxnSpPr/>
            <p:nvPr/>
          </p:nvCxnSpPr>
          <p:spPr>
            <a:xfrm rot="10800000">
              <a:off x="3779700" y="2308148"/>
              <a:ext cx="12700" cy="1384616"/>
            </a:xfrm>
            <a:prstGeom prst="bentConnector3">
              <a:avLst>
                <a:gd name="adj1" fmla="val 6134685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7" name="직사각형 46"/>
          <p:cNvSpPr/>
          <p:nvPr/>
        </p:nvSpPr>
        <p:spPr>
          <a:xfrm>
            <a:off x="4441162" y="2145828"/>
            <a:ext cx="699816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File Attribute Contents is so big,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Using one more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MFT </a:t>
            </a:r>
            <a:r>
              <a:rPr lang="ko-KR" altLang="en-US" sz="3200" b="1" dirty="0" err="1" smtClean="0">
                <a:solidFill>
                  <a:schemeClr val="bg1"/>
                </a:solidFill>
              </a:rPr>
              <a:t>Entry</a:t>
            </a:r>
            <a:endParaRPr lang="ko-KR" altLang="en-US" sz="3200" b="1" dirty="0">
              <a:solidFill>
                <a:schemeClr val="bg1"/>
              </a:solidFill>
            </a:endParaRPr>
          </a:p>
          <a:p>
            <a:endParaRPr lang="en-US" altLang="ko-KR" sz="3200" b="1" dirty="0" smtClean="0">
              <a:solidFill>
                <a:schemeClr val="bg1"/>
              </a:solidFill>
            </a:endParaRPr>
          </a:p>
          <a:p>
            <a:r>
              <a:rPr lang="ko-KR" altLang="en-US" sz="3200" b="1" dirty="0" err="1" smtClean="0">
                <a:solidFill>
                  <a:schemeClr val="bg1"/>
                </a:solidFill>
              </a:rPr>
              <a:t>Base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</a:rPr>
              <a:t>MFT </a:t>
            </a:r>
            <a:r>
              <a:rPr lang="ko-KR" altLang="en-US" sz="3200" b="1" dirty="0" err="1">
                <a:solidFill>
                  <a:schemeClr val="bg1"/>
                </a:solidFill>
              </a:rPr>
              <a:t>Entry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r>
              <a:rPr lang="en-US" altLang="ko-KR" sz="3200" b="1" dirty="0" smtClean="0">
                <a:solidFill>
                  <a:schemeClr val="bg1"/>
                </a:solidFill>
              </a:rPr>
              <a:t>- First part of the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</a:rPr>
              <a:t>MFT </a:t>
            </a:r>
            <a:r>
              <a:rPr lang="ko-KR" altLang="en-US" sz="3200" b="1" dirty="0" err="1">
                <a:solidFill>
                  <a:schemeClr val="bg1"/>
                </a:solidFill>
              </a:rPr>
              <a:t>Entry</a:t>
            </a:r>
            <a:endParaRPr lang="ko-KR" altLang="en-US" sz="3200" b="1" dirty="0">
              <a:solidFill>
                <a:schemeClr val="bg1"/>
              </a:solidFill>
            </a:endParaRPr>
          </a:p>
          <a:p>
            <a:endParaRPr lang="en-US" altLang="ko-KR" sz="3200" b="1" dirty="0" smtClean="0">
              <a:solidFill>
                <a:schemeClr val="bg1"/>
              </a:solidFill>
            </a:endParaRPr>
          </a:p>
          <a:p>
            <a:r>
              <a:rPr lang="ko-KR" altLang="en-US" sz="3200" b="1" dirty="0" err="1" smtClean="0">
                <a:solidFill>
                  <a:schemeClr val="bg1"/>
                </a:solidFill>
              </a:rPr>
              <a:t>Non-base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</a:rPr>
              <a:t>MFT </a:t>
            </a:r>
            <a:r>
              <a:rPr lang="ko-KR" altLang="en-US" sz="3200" b="1" dirty="0" err="1">
                <a:solidFill>
                  <a:schemeClr val="bg1"/>
                </a:solidFill>
              </a:rPr>
              <a:t>Entry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r>
              <a:rPr lang="en-US" altLang="ko-KR" sz="3200" b="1" dirty="0" smtClean="0">
                <a:solidFill>
                  <a:schemeClr val="bg1"/>
                </a:solidFill>
              </a:rPr>
              <a:t>- </a:t>
            </a:r>
            <a:r>
              <a:rPr lang="en-US" altLang="ko-KR" sz="3200" b="1" dirty="0" err="1" smtClean="0">
                <a:solidFill>
                  <a:schemeClr val="bg1"/>
                </a:solidFill>
              </a:rPr>
              <a:t>Etc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 part of the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MFT </a:t>
            </a:r>
            <a:r>
              <a:rPr lang="ko-KR" altLang="en-US" sz="3200" b="1" dirty="0" err="1">
                <a:solidFill>
                  <a:schemeClr val="bg1"/>
                </a:solidFill>
              </a:rPr>
              <a:t>Entry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67535" y="935771"/>
            <a:ext cx="83093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Base / Non Base MFT Entry</a:t>
            </a:r>
          </a:p>
        </p:txBody>
      </p:sp>
    </p:spTree>
    <p:extLst>
      <p:ext uri="{BB962C8B-B14F-4D97-AF65-F5344CB8AC3E}">
        <p14:creationId xmlns:p14="http://schemas.microsoft.com/office/powerpoint/2010/main" val="330570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MFT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8360" y="1172938"/>
            <a:ext cx="68430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File Reference Address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7609" y="2393102"/>
            <a:ext cx="2780522" cy="457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Sequence Value</a:t>
            </a:r>
            <a:endParaRPr lang="ko-KR" altLang="en-US" sz="2400" b="1" dirty="0"/>
          </a:p>
        </p:txBody>
      </p:sp>
      <p:sp>
        <p:nvSpPr>
          <p:cNvPr id="5" name="직사각형 4"/>
          <p:cNvSpPr/>
          <p:nvPr/>
        </p:nvSpPr>
        <p:spPr>
          <a:xfrm>
            <a:off x="3315476" y="2393102"/>
            <a:ext cx="8301135" cy="45720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MFT Entry Address</a:t>
            </a:r>
            <a:endParaRPr lang="ko-KR" altLang="en-US" sz="2400" b="1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76720" y="2985796"/>
            <a:ext cx="2881411" cy="0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258131" y="2985796"/>
            <a:ext cx="8461118" cy="0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264751" y="4000815"/>
            <a:ext cx="4175257" cy="2677886"/>
            <a:chOff x="477609" y="3528872"/>
            <a:chExt cx="3842464" cy="2834606"/>
          </a:xfrm>
        </p:grpSpPr>
        <p:grpSp>
          <p:nvGrpSpPr>
            <p:cNvPr id="25" name="그룹 24"/>
            <p:cNvGrpSpPr/>
            <p:nvPr/>
          </p:nvGrpSpPr>
          <p:grpSpPr>
            <a:xfrm>
              <a:off x="477609" y="3528872"/>
              <a:ext cx="3842464" cy="2834606"/>
              <a:chOff x="964160" y="3948884"/>
              <a:chExt cx="3405371" cy="1861522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964160" y="3948884"/>
                <a:ext cx="3405369" cy="3543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>
                    <a:solidFill>
                      <a:schemeClr val="tx1"/>
                    </a:solidFill>
                  </a:rPr>
                  <a:t>…</a:t>
                </a:r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964162" y="4329283"/>
                <a:ext cx="3405369" cy="3543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>
                    <a:solidFill>
                      <a:schemeClr val="tx1"/>
                    </a:solidFill>
                  </a:rPr>
                  <a:t>…</a:t>
                </a:r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964162" y="4702449"/>
                <a:ext cx="3405369" cy="3543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>
                    <a:solidFill>
                      <a:schemeClr val="tx1"/>
                    </a:solidFill>
                  </a:rPr>
                  <a:t>…</a:t>
                </a:r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964161" y="5075615"/>
                <a:ext cx="3405369" cy="3543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>
                    <a:solidFill>
                      <a:schemeClr val="tx1"/>
                    </a:solidFill>
                  </a:rPr>
                  <a:t>…</a:t>
                </a:r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964161" y="5456014"/>
                <a:ext cx="3405369" cy="3543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>
                    <a:solidFill>
                      <a:schemeClr val="tx1"/>
                    </a:solidFill>
                  </a:rPr>
                  <a:t>…</a:t>
                </a:r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3116424" y="3528872"/>
              <a:ext cx="1203647" cy="53964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 smtClean="0"/>
                <a:t>Num</a:t>
              </a:r>
              <a:r>
                <a:rPr lang="en-US" altLang="ko-KR" sz="2400" b="1" dirty="0" smtClean="0"/>
                <a:t> 1</a:t>
              </a:r>
              <a:endParaRPr lang="ko-KR" altLang="en-US" sz="24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116424" y="4116906"/>
              <a:ext cx="1203647" cy="53964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 smtClean="0"/>
                <a:t>Num</a:t>
              </a:r>
              <a:r>
                <a:rPr lang="en-US" altLang="ko-KR" sz="2400" b="1" dirty="0" smtClean="0"/>
                <a:t> 2</a:t>
              </a:r>
              <a:endParaRPr lang="ko-KR" altLang="en-US" sz="24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116424" y="4685482"/>
              <a:ext cx="1203647" cy="53964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 smtClean="0"/>
                <a:t>Num</a:t>
              </a:r>
              <a:r>
                <a:rPr lang="en-US" altLang="ko-KR" sz="2400" b="1" dirty="0" smtClean="0"/>
                <a:t> 3</a:t>
              </a:r>
              <a:endParaRPr lang="ko-KR" altLang="en-US" sz="2400" b="1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116424" y="5255263"/>
              <a:ext cx="1203647" cy="53964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 smtClean="0"/>
                <a:t>Num</a:t>
              </a:r>
              <a:r>
                <a:rPr lang="en-US" altLang="ko-KR" sz="2400" b="1" dirty="0" smtClean="0"/>
                <a:t> 4</a:t>
              </a:r>
              <a:endParaRPr lang="ko-KR" altLang="en-US" sz="2400" b="1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116424" y="5812819"/>
              <a:ext cx="1203647" cy="53964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 smtClean="0"/>
                <a:t>Num</a:t>
              </a:r>
              <a:r>
                <a:rPr lang="en-US" altLang="ko-KR" sz="2400" b="1" dirty="0" smtClean="0"/>
                <a:t> 5</a:t>
              </a:r>
              <a:endParaRPr lang="ko-KR" altLang="en-US" sz="2400" b="1" dirty="0"/>
            </a:p>
          </p:txBody>
        </p:sp>
      </p:grpSp>
      <p:grpSp>
        <p:nvGrpSpPr>
          <p:cNvPr id="42" name="그룹 41"/>
          <p:cNvGrpSpPr/>
          <p:nvPr/>
        </p:nvGrpSpPr>
        <p:grpSpPr>
          <a:xfrm flipH="1">
            <a:off x="8100718" y="4011830"/>
            <a:ext cx="3842464" cy="2666871"/>
            <a:chOff x="477609" y="3528872"/>
            <a:chExt cx="3842464" cy="2834606"/>
          </a:xfrm>
        </p:grpSpPr>
        <p:grpSp>
          <p:nvGrpSpPr>
            <p:cNvPr id="43" name="그룹 42"/>
            <p:cNvGrpSpPr/>
            <p:nvPr/>
          </p:nvGrpSpPr>
          <p:grpSpPr>
            <a:xfrm>
              <a:off x="477609" y="3528872"/>
              <a:ext cx="3842464" cy="2834606"/>
              <a:chOff x="964160" y="3948884"/>
              <a:chExt cx="3405371" cy="1861522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964160" y="3948884"/>
                <a:ext cx="3405369" cy="3543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>
                    <a:solidFill>
                      <a:schemeClr val="tx1"/>
                    </a:solidFill>
                  </a:rPr>
                  <a:t>Address</a:t>
                </a:r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964162" y="4329283"/>
                <a:ext cx="3405369" cy="3543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>
                    <a:solidFill>
                      <a:schemeClr val="tx1"/>
                    </a:solidFill>
                  </a:rPr>
                  <a:t>Address</a:t>
                </a:r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964162" y="4702449"/>
                <a:ext cx="3405369" cy="3543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>
                    <a:solidFill>
                      <a:schemeClr val="tx1"/>
                    </a:solidFill>
                  </a:rPr>
                  <a:t>Address</a:t>
                </a:r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964161" y="5075615"/>
                <a:ext cx="3405369" cy="3543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>
                    <a:solidFill>
                      <a:schemeClr val="tx1"/>
                    </a:solidFill>
                  </a:rPr>
                  <a:t>Address</a:t>
                </a:r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964161" y="5456014"/>
                <a:ext cx="3405369" cy="3543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>
                    <a:solidFill>
                      <a:schemeClr val="tx1"/>
                    </a:solidFill>
                  </a:rPr>
                  <a:t>Address</a:t>
                </a:r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>
              <a:off x="3116424" y="3528872"/>
              <a:ext cx="1203647" cy="53964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 smtClean="0">
                  <a:solidFill>
                    <a:schemeClr val="bg1"/>
                  </a:solidFill>
                </a:rPr>
                <a:t>Num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 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116424" y="4116906"/>
              <a:ext cx="1203647" cy="53964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 smtClean="0">
                  <a:solidFill>
                    <a:schemeClr val="bg1"/>
                  </a:solidFill>
                </a:rPr>
                <a:t>Num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 2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116424" y="4685482"/>
              <a:ext cx="1203647" cy="53964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 smtClean="0">
                  <a:solidFill>
                    <a:schemeClr val="bg1"/>
                  </a:solidFill>
                </a:rPr>
                <a:t>Num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 3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116424" y="5255264"/>
              <a:ext cx="1203647" cy="53964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 smtClean="0">
                  <a:solidFill>
                    <a:schemeClr val="bg1"/>
                  </a:solidFill>
                </a:rPr>
                <a:t>Num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 4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116424" y="5812819"/>
              <a:ext cx="1203647" cy="53964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 smtClean="0">
                  <a:solidFill>
                    <a:schemeClr val="bg1"/>
                  </a:solidFill>
                </a:rPr>
                <a:t>Num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 5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64751" y="3461963"/>
            <a:ext cx="196526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MFT Entries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79303" y="3464583"/>
            <a:ext cx="2060703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bg1"/>
                </a:solidFill>
              </a:rPr>
              <a:t>Seq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Num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100718" y="3464583"/>
            <a:ext cx="3842462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File Reference Address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58" name="직선 화살표 연결선 57"/>
          <p:cNvCxnSpPr>
            <a:stCxn id="32" idx="3"/>
            <a:endCxn id="44" idx="3"/>
          </p:cNvCxnSpPr>
          <p:nvPr/>
        </p:nvCxnSpPr>
        <p:spPr>
          <a:xfrm>
            <a:off x="4440006" y="4255719"/>
            <a:ext cx="3660714" cy="996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4440006" y="4815476"/>
            <a:ext cx="3660714" cy="996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4440006" y="5375233"/>
            <a:ext cx="3660714" cy="996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4440006" y="5859929"/>
            <a:ext cx="3660714" cy="996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4440006" y="6400418"/>
            <a:ext cx="3660714" cy="996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26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MFT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7522" y="1016523"/>
            <a:ext cx="72641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MFT 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Entry(Fix up Array)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30874" y="2205643"/>
            <a:ext cx="11423077" cy="739835"/>
            <a:chOff x="430874" y="3768435"/>
            <a:chExt cx="11423077" cy="739835"/>
          </a:xfrm>
        </p:grpSpPr>
        <p:sp>
          <p:nvSpPr>
            <p:cNvPr id="12" name="직사각형 11"/>
            <p:cNvSpPr/>
            <p:nvPr/>
          </p:nvSpPr>
          <p:spPr>
            <a:xfrm>
              <a:off x="430874" y="3768437"/>
              <a:ext cx="1845426" cy="73983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chemeClr val="bg1"/>
                  </a:solidFill>
                </a:rPr>
                <a:t>Header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2322714" y="3768435"/>
              <a:ext cx="9531237" cy="739835"/>
              <a:chOff x="2229886" y="3768435"/>
              <a:chExt cx="9531237" cy="739835"/>
            </a:xfrm>
            <a:solidFill>
              <a:schemeClr val="tx2">
                <a:lumMod val="75000"/>
              </a:schemeClr>
            </a:solidFill>
          </p:grpSpPr>
          <p:sp>
            <p:nvSpPr>
              <p:cNvPr id="13" name="직사각형 12"/>
              <p:cNvSpPr/>
              <p:nvPr/>
            </p:nvSpPr>
            <p:spPr>
              <a:xfrm>
                <a:off x="2229886" y="3768435"/>
                <a:ext cx="1413163" cy="73983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Fix up </a:t>
                </a:r>
              </a:p>
              <a:p>
                <a:pPr algn="ctr"/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Array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3689463" y="3768437"/>
                <a:ext cx="5345084" cy="739833"/>
              </a:xfrm>
              <a:prstGeom prst="rect">
                <a:avLst/>
              </a:prstGeom>
              <a:grpFill/>
              <a:ln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>
                    <a:solidFill>
                      <a:schemeClr val="bg1"/>
                    </a:solidFill>
                  </a:rPr>
                  <a:t>Attributes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0447711" y="3768435"/>
                <a:ext cx="1313412" cy="739833"/>
              </a:xfrm>
              <a:prstGeom prst="rect">
                <a:avLst/>
              </a:prstGeom>
              <a:grpFill/>
              <a:ln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Unused</a:t>
                </a:r>
              </a:p>
              <a:p>
                <a:pPr algn="ctr"/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Space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9034547" y="3768436"/>
                <a:ext cx="1413163" cy="739833"/>
              </a:xfrm>
              <a:prstGeom prst="rect">
                <a:avLst/>
              </a:prstGeom>
              <a:grpFill/>
              <a:ln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End Marker</a:t>
                </a:r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430874" y="3303599"/>
            <a:ext cx="1164751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Fix up Array </a:t>
            </a:r>
          </a:p>
          <a:p>
            <a:endParaRPr lang="en-US" altLang="ko-KR" sz="3200" b="1" dirty="0" smtClean="0">
              <a:solidFill>
                <a:schemeClr val="bg1"/>
              </a:solidFill>
            </a:endParaRPr>
          </a:p>
          <a:p>
            <a:r>
              <a:rPr lang="en-US" altLang="ko-KR" sz="2800" b="1" dirty="0" smtClean="0">
                <a:solidFill>
                  <a:schemeClr val="bg1"/>
                </a:solidFill>
              </a:rPr>
              <a:t>-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MFT Entry Judgement of the Integrity</a:t>
            </a:r>
          </a:p>
          <a:p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</a:rPr>
              <a:t>- MFT Entry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is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1,024 Byte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Use the 2 Sector</a:t>
            </a:r>
            <a:endParaRPr lang="ko-KR" altLang="en-US" sz="2400" b="1" dirty="0">
              <a:solidFill>
                <a:schemeClr val="bg1"/>
              </a:solidFill>
            </a:endParaRPr>
          </a:p>
          <a:p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</a:rPr>
              <a:t>- Used Last of the Sector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2Byte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Creating Fixup </a:t>
            </a:r>
            <a:r>
              <a:rPr lang="en-US" altLang="ko-KR" sz="2400" b="1" dirty="0">
                <a:solidFill>
                  <a:schemeClr val="bg1"/>
                </a:solidFill>
              </a:rPr>
              <a:t>Array 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89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MFT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556" y="1004109"/>
            <a:ext cx="7966885" cy="558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2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MFT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556" y="994778"/>
            <a:ext cx="7966885" cy="558871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64091" y="1651518"/>
            <a:ext cx="2099388" cy="3359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64091" y="4649755"/>
            <a:ext cx="2099388" cy="33590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63479" y="5276054"/>
            <a:ext cx="1049694" cy="33590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63479" y="5902353"/>
            <a:ext cx="1049694" cy="33590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88833" y="2339534"/>
            <a:ext cx="1048140" cy="3359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88833" y="3027550"/>
            <a:ext cx="1048140" cy="3359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3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8854751" y="2845837"/>
            <a:ext cx="2001671" cy="955446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1756841" y="2987038"/>
            <a:ext cx="1988041" cy="737065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MFT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7522" y="1016523"/>
            <a:ext cx="65908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MFT 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Entry(Attributes)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43863" y="2205641"/>
            <a:ext cx="11363674" cy="739836"/>
            <a:chOff x="490277" y="3768434"/>
            <a:chExt cx="11363674" cy="739836"/>
          </a:xfrm>
        </p:grpSpPr>
        <p:sp>
          <p:nvSpPr>
            <p:cNvPr id="12" name="직사각형 11"/>
            <p:cNvSpPr/>
            <p:nvPr/>
          </p:nvSpPr>
          <p:spPr>
            <a:xfrm>
              <a:off x="490277" y="3768434"/>
              <a:ext cx="1845426" cy="73983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chemeClr val="bg1"/>
                  </a:solidFill>
                </a:rPr>
                <a:t>Header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2322714" y="3768434"/>
              <a:ext cx="9531237" cy="739836"/>
              <a:chOff x="2229886" y="3768434"/>
              <a:chExt cx="9531237" cy="739836"/>
            </a:xfrm>
            <a:solidFill>
              <a:schemeClr val="tx2">
                <a:lumMod val="75000"/>
              </a:schemeClr>
            </a:solidFill>
          </p:grpSpPr>
          <p:sp>
            <p:nvSpPr>
              <p:cNvPr id="13" name="직사각형 12"/>
              <p:cNvSpPr/>
              <p:nvPr/>
            </p:nvSpPr>
            <p:spPr>
              <a:xfrm>
                <a:off x="2229886" y="3768435"/>
                <a:ext cx="1413163" cy="73983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381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Fix up </a:t>
                </a:r>
              </a:p>
              <a:p>
                <a:pPr algn="ctr"/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Array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3689463" y="3768437"/>
                <a:ext cx="5345084" cy="73983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>
                    <a:solidFill>
                      <a:schemeClr val="bg1"/>
                    </a:solidFill>
                  </a:rPr>
                  <a:t>Attributes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0447711" y="3768435"/>
                <a:ext cx="1313412" cy="739833"/>
              </a:xfrm>
              <a:prstGeom prst="rect">
                <a:avLst/>
              </a:prstGeom>
              <a:grpFill/>
              <a:ln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Unused</a:t>
                </a:r>
              </a:p>
              <a:p>
                <a:pPr algn="ctr"/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Space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9127375" y="3768434"/>
                <a:ext cx="1413163" cy="739833"/>
              </a:xfrm>
              <a:prstGeom prst="rect">
                <a:avLst/>
              </a:prstGeom>
              <a:grpFill/>
              <a:ln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End Marker</a:t>
                </a:r>
              </a:p>
            </p:txBody>
          </p:sp>
        </p:grpSp>
      </p:grpSp>
      <p:sp>
        <p:nvSpPr>
          <p:cNvPr id="20" name="모서리가 둥근 직사각형 19"/>
          <p:cNvSpPr/>
          <p:nvPr/>
        </p:nvSpPr>
        <p:spPr>
          <a:xfrm>
            <a:off x="1687484" y="3724103"/>
            <a:ext cx="9168938" cy="2610196"/>
          </a:xfrm>
          <a:prstGeom prst="roundRect">
            <a:avLst>
              <a:gd name="adj" fmla="val 2402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1756841" y="3801283"/>
            <a:ext cx="4422372" cy="2451765"/>
            <a:chOff x="1933984" y="3844928"/>
            <a:chExt cx="4422372" cy="2451765"/>
          </a:xfrm>
        </p:grpSpPr>
        <p:sp>
          <p:nvSpPr>
            <p:cNvPr id="25" name="직사각형 24"/>
            <p:cNvSpPr/>
            <p:nvPr/>
          </p:nvSpPr>
          <p:spPr>
            <a:xfrm>
              <a:off x="1933984" y="5839493"/>
              <a:ext cx="4422372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$STANDARD_INFORMATION</a:t>
              </a:r>
              <a:endParaRPr lang="ko-KR" altLang="en-US" sz="2400" b="1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933984" y="5152804"/>
              <a:ext cx="4422372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/>
                <a:t>$ATTRIBUTE_LIST</a:t>
              </a:r>
              <a:endParaRPr lang="ko-KR" altLang="en-US" sz="2400" b="1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934175" y="4501633"/>
              <a:ext cx="4422181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$FILE_NAME</a:t>
              </a:r>
              <a:endParaRPr lang="ko-KR" altLang="en-US" sz="2400" b="1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933984" y="3844928"/>
              <a:ext cx="4422372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$</a:t>
              </a:r>
              <a:r>
                <a:rPr lang="en-US" altLang="ko-KR" sz="2400" b="1" dirty="0" smtClean="0"/>
                <a:t>DATA</a:t>
              </a:r>
              <a:endParaRPr lang="ko-KR" altLang="en-US" sz="2400" b="1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359236" y="3801283"/>
            <a:ext cx="4422372" cy="2451765"/>
            <a:chOff x="3151561" y="3687185"/>
            <a:chExt cx="4422372" cy="2451765"/>
          </a:xfrm>
        </p:grpSpPr>
        <p:sp>
          <p:nvSpPr>
            <p:cNvPr id="29" name="직사각형 28"/>
            <p:cNvSpPr/>
            <p:nvPr/>
          </p:nvSpPr>
          <p:spPr>
            <a:xfrm>
              <a:off x="3151562" y="4341123"/>
              <a:ext cx="4399520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$INDEX_ROOT </a:t>
              </a:r>
              <a:endParaRPr lang="ko-KR" altLang="en-US" sz="2400" b="1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151561" y="5681750"/>
              <a:ext cx="4422372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$LOGGED_UTILITY_STREAM</a:t>
              </a:r>
              <a:endParaRPr lang="ko-KR" altLang="en-US" sz="2400" b="1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151561" y="4995061"/>
              <a:ext cx="4422372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$INDEX_ALLOCATION</a:t>
              </a:r>
              <a:endParaRPr lang="ko-KR" altLang="en-US" sz="2400" b="1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151561" y="3687185"/>
              <a:ext cx="4391464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/>
                <a:t>$BITMAP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6819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MFT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7522" y="1016523"/>
            <a:ext cx="65908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MFT 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Entry(Attributes)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50083" y="2205637"/>
            <a:ext cx="11657454" cy="739838"/>
            <a:chOff x="196497" y="3768430"/>
            <a:chExt cx="11657454" cy="739838"/>
          </a:xfrm>
        </p:grpSpPr>
        <p:sp>
          <p:nvSpPr>
            <p:cNvPr id="12" name="직사각형 11"/>
            <p:cNvSpPr/>
            <p:nvPr/>
          </p:nvSpPr>
          <p:spPr>
            <a:xfrm>
              <a:off x="196497" y="3768430"/>
              <a:ext cx="1440921" cy="73983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chemeClr val="bg1"/>
                  </a:solidFill>
                </a:rPr>
                <a:t>Header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1684860" y="3768430"/>
              <a:ext cx="10169091" cy="739838"/>
              <a:chOff x="1592032" y="3768430"/>
              <a:chExt cx="10169091" cy="739838"/>
            </a:xfrm>
            <a:solidFill>
              <a:schemeClr val="tx2">
                <a:lumMod val="75000"/>
              </a:schemeClr>
            </a:solidFill>
          </p:grpSpPr>
          <p:sp>
            <p:nvSpPr>
              <p:cNvPr id="13" name="직사각형 12"/>
              <p:cNvSpPr/>
              <p:nvPr/>
            </p:nvSpPr>
            <p:spPr>
              <a:xfrm>
                <a:off x="1592032" y="3768430"/>
                <a:ext cx="1413163" cy="73983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381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Fix up </a:t>
                </a:r>
              </a:p>
              <a:p>
                <a:pPr algn="ctr"/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Array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0447711" y="3768435"/>
                <a:ext cx="1313412" cy="739833"/>
              </a:xfrm>
              <a:prstGeom prst="rect">
                <a:avLst/>
              </a:prstGeom>
              <a:grpFill/>
              <a:ln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Unused</a:t>
                </a:r>
              </a:p>
              <a:p>
                <a:pPr algn="ctr"/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Space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9316884" y="3768430"/>
                <a:ext cx="1413163" cy="739833"/>
              </a:xfrm>
              <a:prstGeom prst="rect">
                <a:avLst/>
              </a:prstGeom>
              <a:grpFill/>
              <a:ln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End Marker</a:t>
                </a: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3121408" y="2205637"/>
            <a:ext cx="6252227" cy="739834"/>
            <a:chOff x="3121408" y="2205637"/>
            <a:chExt cx="6252227" cy="739834"/>
          </a:xfrm>
        </p:grpSpPr>
        <p:grpSp>
          <p:nvGrpSpPr>
            <p:cNvPr id="6" name="그룹 5"/>
            <p:cNvGrpSpPr/>
            <p:nvPr/>
          </p:nvGrpSpPr>
          <p:grpSpPr>
            <a:xfrm>
              <a:off x="3121408" y="2205637"/>
              <a:ext cx="3103223" cy="739834"/>
              <a:chOff x="3689463" y="2205640"/>
              <a:chExt cx="3103223" cy="739834"/>
            </a:xfrm>
            <a:solidFill>
              <a:srgbClr val="006666"/>
            </a:solidFill>
          </p:grpSpPr>
          <p:sp>
            <p:nvSpPr>
              <p:cNvPr id="4" name="직사각형 3"/>
              <p:cNvSpPr/>
              <p:nvPr/>
            </p:nvSpPr>
            <p:spPr>
              <a:xfrm>
                <a:off x="3689463" y="2205641"/>
                <a:ext cx="1227770" cy="739833"/>
              </a:xfrm>
              <a:prstGeom prst="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 smtClean="0"/>
                  <a:t>Attr</a:t>
                </a:r>
                <a:endParaRPr lang="en-US" altLang="ko-KR" b="1" dirty="0" smtClean="0"/>
              </a:p>
              <a:p>
                <a:pPr algn="ctr"/>
                <a:r>
                  <a:rPr lang="en-US" altLang="ko-KR" b="1" dirty="0" smtClean="0"/>
                  <a:t>Header</a:t>
                </a:r>
                <a:endParaRPr lang="ko-KR" altLang="en-US" b="1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4959554" y="2205640"/>
                <a:ext cx="1833132" cy="739833"/>
              </a:xfrm>
              <a:prstGeom prst="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 smtClean="0"/>
                  <a:t>Attr</a:t>
                </a:r>
                <a:endParaRPr lang="en-US" altLang="ko-KR" b="1" dirty="0" smtClean="0"/>
              </a:p>
              <a:p>
                <a:pPr algn="ctr"/>
                <a:r>
                  <a:rPr lang="en-US" altLang="ko-KR" b="1" dirty="0" smtClean="0"/>
                  <a:t>Content</a:t>
                </a:r>
                <a:endParaRPr lang="ko-KR" altLang="en-US" b="1" dirty="0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6270412" y="2205637"/>
              <a:ext cx="3103223" cy="739834"/>
              <a:chOff x="3689463" y="2205640"/>
              <a:chExt cx="3103223" cy="739834"/>
            </a:xfrm>
            <a:solidFill>
              <a:srgbClr val="006666"/>
            </a:solidFill>
          </p:grpSpPr>
          <p:sp>
            <p:nvSpPr>
              <p:cNvPr id="35" name="직사각형 34"/>
              <p:cNvSpPr/>
              <p:nvPr/>
            </p:nvSpPr>
            <p:spPr>
              <a:xfrm>
                <a:off x="3689463" y="2205641"/>
                <a:ext cx="1227770" cy="739833"/>
              </a:xfrm>
              <a:prstGeom prst="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 smtClean="0"/>
                  <a:t>Attr</a:t>
                </a:r>
                <a:endParaRPr lang="en-US" altLang="ko-KR" b="1" dirty="0" smtClean="0"/>
              </a:p>
              <a:p>
                <a:pPr algn="ctr"/>
                <a:r>
                  <a:rPr lang="en-US" altLang="ko-KR" b="1" dirty="0" smtClean="0"/>
                  <a:t>Header</a:t>
                </a:r>
                <a:endParaRPr lang="ko-KR" altLang="en-US" b="1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959554" y="2205640"/>
                <a:ext cx="1833132" cy="739833"/>
              </a:xfrm>
              <a:prstGeom prst="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 smtClean="0"/>
                  <a:t>Attr</a:t>
                </a:r>
                <a:endParaRPr lang="en-US" altLang="ko-KR" b="1" dirty="0" smtClean="0"/>
              </a:p>
              <a:p>
                <a:pPr algn="ctr"/>
                <a:r>
                  <a:rPr lang="en-US" altLang="ko-KR" b="1" dirty="0" smtClean="0"/>
                  <a:t>Content</a:t>
                </a:r>
                <a:endParaRPr lang="ko-KR" altLang="en-US" b="1" dirty="0"/>
              </a:p>
            </p:txBody>
          </p:sp>
        </p:grpSp>
      </p:grpSp>
      <p:sp>
        <p:nvSpPr>
          <p:cNvPr id="8" name="직사각형 7"/>
          <p:cNvSpPr/>
          <p:nvPr/>
        </p:nvSpPr>
        <p:spPr>
          <a:xfrm>
            <a:off x="150083" y="3137799"/>
            <a:ext cx="1186180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Each File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(Name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,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Time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,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Property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,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Contents, </a:t>
            </a:r>
            <a:r>
              <a:rPr lang="en-US" altLang="ko-KR" sz="2800" b="1" dirty="0" err="1" smtClean="0">
                <a:solidFill>
                  <a:schemeClr val="bg1"/>
                </a:solidFill>
              </a:rPr>
              <a:t>etc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)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Expression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r>
              <a:rPr lang="en-US" altLang="ko-KR" sz="2800" b="1" dirty="0" smtClean="0">
                <a:solidFill>
                  <a:schemeClr val="bg1"/>
                </a:solidFill>
              </a:rPr>
              <a:t>The name of Property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Structure</a:t>
            </a:r>
          </a:p>
          <a:p>
            <a:endParaRPr lang="en-US" altLang="ko-KR" sz="2800" b="1" dirty="0" smtClean="0">
              <a:solidFill>
                <a:schemeClr val="bg1"/>
              </a:solidFill>
            </a:endParaRPr>
          </a:p>
          <a:p>
            <a:r>
              <a:rPr lang="en-US" altLang="ko-KR" sz="2800" b="1" dirty="0" smtClean="0">
                <a:solidFill>
                  <a:schemeClr val="bg1"/>
                </a:solidFill>
              </a:rPr>
              <a:t>- Each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Property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having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Property Header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and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Property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Contents</a:t>
            </a:r>
          </a:p>
          <a:p>
            <a:endParaRPr lang="en-US" altLang="ko-KR" sz="2800" b="1" dirty="0" smtClean="0">
              <a:solidFill>
                <a:schemeClr val="bg1"/>
              </a:solidFill>
            </a:endParaRPr>
          </a:p>
          <a:p>
            <a:r>
              <a:rPr lang="en-US" altLang="ko-KR" sz="2800" b="1" dirty="0" smtClean="0">
                <a:solidFill>
                  <a:schemeClr val="bg1"/>
                </a:solidFill>
              </a:rPr>
              <a:t>- Each File According </a:t>
            </a:r>
            <a:r>
              <a:rPr lang="en-US" altLang="ko-KR" sz="2800" b="1" dirty="0">
                <a:solidFill>
                  <a:schemeClr val="bg1"/>
                </a:solidFill>
              </a:rPr>
              <a:t>to the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characteristics Split Multiplex Property</a:t>
            </a:r>
          </a:p>
          <a:p>
            <a:endParaRPr lang="en-US" altLang="ko-KR" sz="2800" b="1" dirty="0" smtClean="0">
              <a:solidFill>
                <a:schemeClr val="bg1"/>
              </a:solidFill>
            </a:endParaRPr>
          </a:p>
          <a:p>
            <a:r>
              <a:rPr lang="en-US" altLang="ko-KR" sz="2800" b="1" dirty="0" smtClean="0">
                <a:solidFill>
                  <a:schemeClr val="bg1"/>
                </a:solidFill>
              </a:rPr>
              <a:t>- Property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is According to size,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Split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Resident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&amp;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Non-resident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endParaRPr lang="en-US" altLang="ko-KR" sz="2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1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MFT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7522" y="1016523"/>
            <a:ext cx="65908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MFT 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Entry(Attributes)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50083" y="2205636"/>
            <a:ext cx="11878433" cy="739835"/>
            <a:chOff x="150083" y="2205636"/>
            <a:chExt cx="12504454" cy="739835"/>
          </a:xfrm>
        </p:grpSpPr>
        <p:grpSp>
          <p:nvGrpSpPr>
            <p:cNvPr id="7" name="그룹 6"/>
            <p:cNvGrpSpPr/>
            <p:nvPr/>
          </p:nvGrpSpPr>
          <p:grpSpPr>
            <a:xfrm>
              <a:off x="150083" y="2205637"/>
              <a:ext cx="6252227" cy="739834"/>
              <a:chOff x="3121408" y="2205637"/>
              <a:chExt cx="6252227" cy="739834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3121408" y="2205637"/>
                <a:ext cx="3103223" cy="739834"/>
                <a:chOff x="3689463" y="2205640"/>
                <a:chExt cx="3103223" cy="739834"/>
              </a:xfrm>
              <a:solidFill>
                <a:srgbClr val="006666"/>
              </a:solidFill>
            </p:grpSpPr>
            <p:sp>
              <p:nvSpPr>
                <p:cNvPr id="4" name="직사각형 3"/>
                <p:cNvSpPr/>
                <p:nvPr/>
              </p:nvSpPr>
              <p:spPr>
                <a:xfrm>
                  <a:off x="3689463" y="2205641"/>
                  <a:ext cx="1227770" cy="739833"/>
                </a:xfrm>
                <a:prstGeom prst="rect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err="1" smtClean="0"/>
                    <a:t>Attr</a:t>
                  </a:r>
                  <a:endParaRPr lang="en-US" altLang="ko-KR" b="1" dirty="0" smtClean="0"/>
                </a:p>
                <a:p>
                  <a:pPr algn="ctr"/>
                  <a:r>
                    <a:rPr lang="en-US" altLang="ko-KR" b="1" dirty="0" smtClean="0"/>
                    <a:t>Header</a:t>
                  </a:r>
                  <a:endParaRPr lang="ko-KR" altLang="en-US" b="1" dirty="0"/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4959554" y="2205640"/>
                  <a:ext cx="1833132" cy="739833"/>
                </a:xfrm>
                <a:prstGeom prst="rect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err="1" smtClean="0"/>
                    <a:t>Attr</a:t>
                  </a:r>
                  <a:endParaRPr lang="en-US" altLang="ko-KR" b="1" dirty="0" smtClean="0"/>
                </a:p>
                <a:p>
                  <a:pPr algn="ctr"/>
                  <a:r>
                    <a:rPr lang="en-US" altLang="ko-KR" b="1" dirty="0" smtClean="0"/>
                    <a:t>Content</a:t>
                  </a:r>
                  <a:endParaRPr lang="ko-KR" altLang="en-US" b="1" dirty="0"/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6270412" y="2205637"/>
                <a:ext cx="3103223" cy="739834"/>
                <a:chOff x="3689463" y="2205640"/>
                <a:chExt cx="3103223" cy="739834"/>
              </a:xfrm>
              <a:solidFill>
                <a:srgbClr val="006666"/>
              </a:solidFill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3689463" y="2205641"/>
                  <a:ext cx="1227770" cy="739833"/>
                </a:xfrm>
                <a:prstGeom prst="rect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err="1" smtClean="0"/>
                    <a:t>Attr</a:t>
                  </a:r>
                  <a:endParaRPr lang="en-US" altLang="ko-KR" b="1" dirty="0" smtClean="0"/>
                </a:p>
                <a:p>
                  <a:pPr algn="ctr"/>
                  <a:r>
                    <a:rPr lang="en-US" altLang="ko-KR" b="1" dirty="0" smtClean="0"/>
                    <a:t>Header</a:t>
                  </a:r>
                  <a:endParaRPr lang="ko-KR" altLang="en-US" b="1" dirty="0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4959554" y="2205640"/>
                  <a:ext cx="1833132" cy="739833"/>
                </a:xfrm>
                <a:prstGeom prst="rect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err="1" smtClean="0"/>
                    <a:t>Attr</a:t>
                  </a:r>
                  <a:endParaRPr lang="en-US" altLang="ko-KR" b="1" dirty="0" smtClean="0"/>
                </a:p>
                <a:p>
                  <a:pPr algn="ctr"/>
                  <a:r>
                    <a:rPr lang="en-US" altLang="ko-KR" b="1" dirty="0" smtClean="0"/>
                    <a:t>Content</a:t>
                  </a:r>
                  <a:endParaRPr lang="ko-KR" altLang="en-US" b="1" dirty="0"/>
                </a:p>
              </p:txBody>
            </p:sp>
          </p:grpSp>
        </p:grpSp>
        <p:grpSp>
          <p:nvGrpSpPr>
            <p:cNvPr id="18" name="그룹 17"/>
            <p:cNvGrpSpPr/>
            <p:nvPr/>
          </p:nvGrpSpPr>
          <p:grpSpPr>
            <a:xfrm>
              <a:off x="6402310" y="2205636"/>
              <a:ext cx="6252227" cy="739834"/>
              <a:chOff x="3121408" y="2205637"/>
              <a:chExt cx="6252227" cy="739834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3121408" y="2205637"/>
                <a:ext cx="3103223" cy="739834"/>
                <a:chOff x="3689463" y="2205640"/>
                <a:chExt cx="3103223" cy="739834"/>
              </a:xfrm>
              <a:solidFill>
                <a:srgbClr val="006666"/>
              </a:solidFill>
            </p:grpSpPr>
            <p:sp>
              <p:nvSpPr>
                <p:cNvPr id="23" name="직사각형 22"/>
                <p:cNvSpPr/>
                <p:nvPr/>
              </p:nvSpPr>
              <p:spPr>
                <a:xfrm>
                  <a:off x="3689463" y="2205641"/>
                  <a:ext cx="1227770" cy="739833"/>
                </a:xfrm>
                <a:prstGeom prst="rect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err="1" smtClean="0"/>
                    <a:t>Attr</a:t>
                  </a:r>
                  <a:endParaRPr lang="en-US" altLang="ko-KR" b="1" dirty="0" smtClean="0"/>
                </a:p>
                <a:p>
                  <a:pPr algn="ctr"/>
                  <a:r>
                    <a:rPr lang="en-US" altLang="ko-KR" b="1" dirty="0" smtClean="0"/>
                    <a:t>Header</a:t>
                  </a:r>
                  <a:endParaRPr lang="ko-KR" altLang="en-US" b="1" dirty="0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4959554" y="2205640"/>
                  <a:ext cx="1833132" cy="739833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/>
                    <a:t>Cluster Runs</a:t>
                  </a:r>
                  <a:endParaRPr lang="ko-KR" altLang="en-US" b="1" dirty="0"/>
                </a:p>
              </p:txBody>
            </p:sp>
          </p:grpSp>
          <p:grpSp>
            <p:nvGrpSpPr>
              <p:cNvPr id="20" name="그룹 19"/>
              <p:cNvGrpSpPr/>
              <p:nvPr/>
            </p:nvGrpSpPr>
            <p:grpSpPr>
              <a:xfrm>
                <a:off x="6270412" y="2205637"/>
                <a:ext cx="3103223" cy="739834"/>
                <a:chOff x="3689463" y="2205640"/>
                <a:chExt cx="3103223" cy="739834"/>
              </a:xfrm>
              <a:solidFill>
                <a:srgbClr val="006666"/>
              </a:solidFill>
            </p:grpSpPr>
            <p:sp>
              <p:nvSpPr>
                <p:cNvPr id="21" name="직사각형 20"/>
                <p:cNvSpPr/>
                <p:nvPr/>
              </p:nvSpPr>
              <p:spPr>
                <a:xfrm>
                  <a:off x="3689463" y="2205641"/>
                  <a:ext cx="1227770" cy="73983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/>
                    <a:t>End</a:t>
                  </a:r>
                </a:p>
                <a:p>
                  <a:pPr algn="ctr"/>
                  <a:r>
                    <a:rPr lang="en-US" altLang="ko-KR" b="1" dirty="0" smtClean="0"/>
                    <a:t>Marker</a:t>
                  </a:r>
                  <a:endParaRPr lang="ko-KR" altLang="en-US" b="1" dirty="0"/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4959554" y="2205640"/>
                  <a:ext cx="1833132" cy="73983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/>
                    <a:t>Unused</a:t>
                  </a:r>
                  <a:endParaRPr lang="en-US" altLang="ko-KR" b="1" dirty="0"/>
                </a:p>
                <a:p>
                  <a:pPr algn="ctr"/>
                  <a:r>
                    <a:rPr lang="en-US" altLang="ko-KR" b="1" dirty="0" smtClean="0"/>
                    <a:t>Space</a:t>
                  </a:r>
                </a:p>
              </p:txBody>
            </p:sp>
          </p:grpSp>
        </p:grpSp>
      </p:grpSp>
      <p:sp>
        <p:nvSpPr>
          <p:cNvPr id="9" name="직사각형 8"/>
          <p:cNvSpPr/>
          <p:nvPr/>
        </p:nvSpPr>
        <p:spPr>
          <a:xfrm>
            <a:off x="81391" y="3303586"/>
            <a:ext cx="122546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</a:rPr>
              <a:t>Resident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: </a:t>
            </a:r>
            <a:r>
              <a:rPr lang="en-US" altLang="ko-KR" sz="2400" b="1" dirty="0">
                <a:solidFill>
                  <a:schemeClr val="bg1"/>
                </a:solidFill>
              </a:rPr>
              <a:t>Immediately Behind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Property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Saved in Property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(MFT </a:t>
            </a:r>
            <a:r>
              <a:rPr lang="ko-KR" altLang="en-US" sz="2400" b="1" dirty="0" err="1">
                <a:solidFill>
                  <a:schemeClr val="bg1"/>
                </a:solidFill>
              </a:rPr>
              <a:t>Entry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Inside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  <a:p>
            <a:r>
              <a:rPr lang="ko-KR" altLang="en-US" sz="2400" b="1" dirty="0">
                <a:solidFill>
                  <a:schemeClr val="bg1"/>
                </a:solidFill>
              </a:rPr>
              <a:t>$STANDARD_INFORMATION, $FILE_NAME</a:t>
            </a: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ko-KR" altLang="en-US" sz="2400" b="1" dirty="0" err="1" smtClean="0">
                <a:solidFill>
                  <a:schemeClr val="bg1"/>
                </a:solidFill>
              </a:rPr>
              <a:t>Non-resident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: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Property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is so many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Saved Other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Cluster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</a:rPr>
              <a:t>MFT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Entry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Outside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)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$</a:t>
            </a:r>
            <a:r>
              <a:rPr lang="ko-KR" altLang="en-US" sz="2400" b="1" dirty="0">
                <a:solidFill>
                  <a:schemeClr val="bg1"/>
                </a:solidFill>
              </a:rPr>
              <a:t>ATTRIBUTE_LIST, $DATA</a:t>
            </a:r>
          </a:p>
          <a:p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$</a:t>
            </a:r>
            <a:r>
              <a:rPr lang="ko-KR" altLang="en-US" sz="2400" b="1" dirty="0">
                <a:solidFill>
                  <a:schemeClr val="bg1"/>
                </a:solidFill>
              </a:rPr>
              <a:t>DATA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Property instance</a:t>
            </a:r>
            <a:endParaRPr lang="ko-KR" altLang="en-US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</a:rPr>
              <a:t>File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size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&lt; 700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Byte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: </a:t>
            </a:r>
            <a:r>
              <a:rPr lang="ko-KR" altLang="en-US" sz="2400" b="1" dirty="0" err="1">
                <a:solidFill>
                  <a:schemeClr val="bg1"/>
                </a:solidFill>
              </a:rPr>
              <a:t>Resident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Property</a:t>
            </a:r>
            <a:endParaRPr lang="ko-KR" altLang="en-US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</a:rPr>
              <a:t>File size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&gt; 700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Byte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: </a:t>
            </a:r>
            <a:r>
              <a:rPr lang="ko-KR" altLang="en-US" sz="2400" b="1" dirty="0" err="1">
                <a:solidFill>
                  <a:schemeClr val="bg1"/>
                </a:solidFill>
              </a:rPr>
              <a:t>Non-resident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Property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7987760" y="1847519"/>
            <a:ext cx="357448" cy="274320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382931" y="1394390"/>
            <a:ext cx="216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accent4"/>
                </a:solidFill>
              </a:rPr>
              <a:t>Attr</a:t>
            </a:r>
            <a:r>
              <a:rPr lang="en-US" altLang="ko-KR" sz="2400" b="1" dirty="0" smtClean="0">
                <a:solidFill>
                  <a:schemeClr val="accent4"/>
                </a:solidFill>
              </a:rPr>
              <a:t> Content</a:t>
            </a:r>
            <a:endParaRPr lang="ko-KR" altLang="en-US" sz="2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3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MFT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7522" y="1016523"/>
            <a:ext cx="101927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MFT 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Entry(Attributes -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Common </a:t>
            </a:r>
            <a:r>
              <a:rPr lang="en-US" altLang="ko-KR" sz="2800" b="1" dirty="0">
                <a:solidFill>
                  <a:schemeClr val="bg1"/>
                </a:solidFill>
              </a:rPr>
              <a:t>Header</a:t>
            </a:r>
            <a:r>
              <a:rPr lang="en-US" altLang="ko-KR" sz="4800" b="1" dirty="0">
                <a:solidFill>
                  <a:schemeClr val="bg1"/>
                </a:solidFill>
              </a:rPr>
              <a:t>)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97523" y="2205635"/>
            <a:ext cx="11656180" cy="739835"/>
            <a:chOff x="150083" y="2205636"/>
            <a:chExt cx="12504454" cy="739835"/>
          </a:xfrm>
        </p:grpSpPr>
        <p:grpSp>
          <p:nvGrpSpPr>
            <p:cNvPr id="7" name="그룹 6"/>
            <p:cNvGrpSpPr/>
            <p:nvPr/>
          </p:nvGrpSpPr>
          <p:grpSpPr>
            <a:xfrm>
              <a:off x="150083" y="2205637"/>
              <a:ext cx="6252227" cy="739834"/>
              <a:chOff x="3121408" y="2205637"/>
              <a:chExt cx="6252227" cy="739834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3121408" y="2205637"/>
                <a:ext cx="3103223" cy="739834"/>
                <a:chOff x="3689463" y="2205640"/>
                <a:chExt cx="3103223" cy="739834"/>
              </a:xfrm>
              <a:solidFill>
                <a:srgbClr val="006666"/>
              </a:solidFill>
            </p:grpSpPr>
            <p:sp>
              <p:nvSpPr>
                <p:cNvPr id="4" name="직사각형 3"/>
                <p:cNvSpPr/>
                <p:nvPr/>
              </p:nvSpPr>
              <p:spPr>
                <a:xfrm>
                  <a:off x="3689463" y="2205641"/>
                  <a:ext cx="1227770" cy="73983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err="1" smtClean="0"/>
                    <a:t>Attr</a:t>
                  </a:r>
                  <a:endParaRPr lang="en-US" altLang="ko-KR" b="1" dirty="0" smtClean="0"/>
                </a:p>
                <a:p>
                  <a:pPr algn="ctr"/>
                  <a:r>
                    <a:rPr lang="en-US" altLang="ko-KR" b="1" dirty="0" smtClean="0"/>
                    <a:t>Header</a:t>
                  </a:r>
                  <a:endParaRPr lang="ko-KR" altLang="en-US" b="1" dirty="0"/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4959554" y="2205640"/>
                  <a:ext cx="1833132" cy="739833"/>
                </a:xfrm>
                <a:prstGeom prst="rect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err="1" smtClean="0"/>
                    <a:t>Attr</a:t>
                  </a:r>
                  <a:endParaRPr lang="en-US" altLang="ko-KR" b="1" dirty="0" smtClean="0"/>
                </a:p>
                <a:p>
                  <a:pPr algn="ctr"/>
                  <a:r>
                    <a:rPr lang="en-US" altLang="ko-KR" b="1" dirty="0" smtClean="0"/>
                    <a:t>Content</a:t>
                  </a:r>
                  <a:endParaRPr lang="ko-KR" altLang="en-US" b="1" dirty="0"/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6270412" y="2205637"/>
                <a:ext cx="3103223" cy="739834"/>
                <a:chOff x="3689463" y="2205640"/>
                <a:chExt cx="3103223" cy="739834"/>
              </a:xfrm>
              <a:solidFill>
                <a:srgbClr val="006666"/>
              </a:solidFill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3689463" y="2205641"/>
                  <a:ext cx="1227770" cy="73983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err="1" smtClean="0"/>
                    <a:t>Attr</a:t>
                  </a:r>
                  <a:endParaRPr lang="en-US" altLang="ko-KR" b="1" dirty="0" smtClean="0"/>
                </a:p>
                <a:p>
                  <a:pPr algn="ctr"/>
                  <a:r>
                    <a:rPr lang="en-US" altLang="ko-KR" b="1" dirty="0" smtClean="0"/>
                    <a:t>Header</a:t>
                  </a:r>
                  <a:endParaRPr lang="ko-KR" altLang="en-US" b="1" dirty="0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4959554" y="2205640"/>
                  <a:ext cx="1833132" cy="739833"/>
                </a:xfrm>
                <a:prstGeom prst="rect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err="1" smtClean="0"/>
                    <a:t>Attr</a:t>
                  </a:r>
                  <a:endParaRPr lang="en-US" altLang="ko-KR" b="1" dirty="0" smtClean="0"/>
                </a:p>
                <a:p>
                  <a:pPr algn="ctr"/>
                  <a:r>
                    <a:rPr lang="en-US" altLang="ko-KR" b="1" dirty="0" smtClean="0"/>
                    <a:t>Content</a:t>
                  </a:r>
                  <a:endParaRPr lang="ko-KR" altLang="en-US" b="1" dirty="0"/>
                </a:p>
              </p:txBody>
            </p:sp>
          </p:grpSp>
        </p:grpSp>
        <p:grpSp>
          <p:nvGrpSpPr>
            <p:cNvPr id="18" name="그룹 17"/>
            <p:cNvGrpSpPr/>
            <p:nvPr/>
          </p:nvGrpSpPr>
          <p:grpSpPr>
            <a:xfrm>
              <a:off x="6402310" y="2205636"/>
              <a:ext cx="6252227" cy="739834"/>
              <a:chOff x="3121408" y="2205637"/>
              <a:chExt cx="6252227" cy="739834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3121408" y="2205637"/>
                <a:ext cx="3103223" cy="739834"/>
                <a:chOff x="3689463" y="2205640"/>
                <a:chExt cx="3103223" cy="739834"/>
              </a:xfrm>
              <a:solidFill>
                <a:srgbClr val="006666"/>
              </a:solidFill>
            </p:grpSpPr>
            <p:sp>
              <p:nvSpPr>
                <p:cNvPr id="23" name="직사각형 22"/>
                <p:cNvSpPr/>
                <p:nvPr/>
              </p:nvSpPr>
              <p:spPr>
                <a:xfrm>
                  <a:off x="3689463" y="2205641"/>
                  <a:ext cx="1227770" cy="73983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err="1" smtClean="0"/>
                    <a:t>Attr</a:t>
                  </a:r>
                  <a:endParaRPr lang="en-US" altLang="ko-KR" b="1" dirty="0" smtClean="0"/>
                </a:p>
                <a:p>
                  <a:pPr algn="ctr"/>
                  <a:r>
                    <a:rPr lang="en-US" altLang="ko-KR" b="1" dirty="0" smtClean="0"/>
                    <a:t>Header</a:t>
                  </a:r>
                  <a:endParaRPr lang="ko-KR" altLang="en-US" b="1" dirty="0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4959554" y="2205640"/>
                  <a:ext cx="1833132" cy="739833"/>
                </a:xfrm>
                <a:prstGeom prst="rect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err="1" smtClean="0"/>
                    <a:t>Attr</a:t>
                  </a:r>
                  <a:endParaRPr lang="en-US" altLang="ko-KR" b="1" dirty="0" smtClean="0"/>
                </a:p>
                <a:p>
                  <a:pPr algn="ctr"/>
                  <a:r>
                    <a:rPr lang="en-US" altLang="ko-KR" b="1" dirty="0" smtClean="0"/>
                    <a:t>Content</a:t>
                  </a:r>
                  <a:endParaRPr lang="ko-KR" altLang="en-US" b="1" dirty="0"/>
                </a:p>
              </p:txBody>
            </p:sp>
          </p:grpSp>
          <p:grpSp>
            <p:nvGrpSpPr>
              <p:cNvPr id="20" name="그룹 19"/>
              <p:cNvGrpSpPr/>
              <p:nvPr/>
            </p:nvGrpSpPr>
            <p:grpSpPr>
              <a:xfrm>
                <a:off x="6270412" y="2205637"/>
                <a:ext cx="3103223" cy="739834"/>
                <a:chOff x="3689463" y="2205640"/>
                <a:chExt cx="3103223" cy="739834"/>
              </a:xfrm>
              <a:solidFill>
                <a:srgbClr val="006666"/>
              </a:solidFill>
            </p:grpSpPr>
            <p:sp>
              <p:nvSpPr>
                <p:cNvPr id="21" name="직사각형 20"/>
                <p:cNvSpPr/>
                <p:nvPr/>
              </p:nvSpPr>
              <p:spPr>
                <a:xfrm>
                  <a:off x="3689463" y="2205641"/>
                  <a:ext cx="1227770" cy="73983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/>
                    <a:t>End</a:t>
                  </a:r>
                </a:p>
                <a:p>
                  <a:pPr algn="ctr"/>
                  <a:r>
                    <a:rPr lang="en-US" altLang="ko-KR" b="1" dirty="0" smtClean="0"/>
                    <a:t>Marker</a:t>
                  </a:r>
                  <a:endParaRPr lang="ko-KR" altLang="en-US" b="1" dirty="0"/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4959554" y="2205640"/>
                  <a:ext cx="1833132" cy="73983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/>
                    <a:t>Unused</a:t>
                  </a:r>
                  <a:endParaRPr lang="en-US" altLang="ko-KR" b="1" dirty="0"/>
                </a:p>
                <a:p>
                  <a:pPr algn="ctr"/>
                  <a:r>
                    <a:rPr lang="en-US" altLang="ko-KR" b="1" dirty="0" smtClean="0"/>
                    <a:t>Space</a:t>
                  </a:r>
                </a:p>
              </p:txBody>
            </p:sp>
          </p:grpSp>
        </p:grpSp>
      </p:grpSp>
      <p:sp>
        <p:nvSpPr>
          <p:cNvPr id="8" name="직사각형 7"/>
          <p:cNvSpPr/>
          <p:nvPr/>
        </p:nvSpPr>
        <p:spPr>
          <a:xfrm>
            <a:off x="297522" y="3386714"/>
            <a:ext cx="1140679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Each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Property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is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Expression for Meta information,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</a:rPr>
              <a:t>Have a Header</a:t>
            </a:r>
            <a:endParaRPr lang="ko-KR" altLang="en-US" sz="3200" b="1" dirty="0">
              <a:solidFill>
                <a:schemeClr val="bg1"/>
              </a:solidFill>
            </a:endParaRPr>
          </a:p>
          <a:p>
            <a:endParaRPr lang="en-US" altLang="ko-KR" sz="3200" b="1" dirty="0">
              <a:solidFill>
                <a:schemeClr val="bg1"/>
              </a:solidFill>
            </a:endParaRPr>
          </a:p>
          <a:p>
            <a:r>
              <a:rPr lang="en-US" altLang="ko-KR" sz="3200" b="1" dirty="0" smtClean="0">
                <a:solidFill>
                  <a:schemeClr val="bg1"/>
                </a:solidFill>
              </a:rPr>
              <a:t>Extraneous Property form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Common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</a:rPr>
              <a:t>16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Byte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Header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 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r>
              <a:rPr lang="en-US" altLang="ko-KR" sz="3200" b="1" dirty="0" smtClean="0">
                <a:solidFill>
                  <a:schemeClr val="bg1"/>
                </a:solidFill>
              </a:rPr>
              <a:t>+ According to Property form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(</a:t>
            </a:r>
            <a:r>
              <a:rPr lang="ko-KR" altLang="en-US" sz="3200" b="1" dirty="0" err="1" smtClean="0">
                <a:solidFill>
                  <a:schemeClr val="bg1"/>
                </a:solidFill>
              </a:rPr>
              <a:t>Resident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3200" b="1" dirty="0" err="1" smtClean="0">
                <a:solidFill>
                  <a:schemeClr val="bg1"/>
                </a:solidFill>
              </a:rPr>
              <a:t>Non-resident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)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  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r>
              <a:rPr lang="en-US" altLang="ko-KR" sz="3200" b="1" dirty="0" smtClean="0">
                <a:solidFill>
                  <a:schemeClr val="bg1"/>
                </a:solidFill>
              </a:rPr>
              <a:t>More Header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66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-2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NTFS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68773" y="1300285"/>
            <a:ext cx="623458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chemeClr val="bg1"/>
                </a:solidFill>
              </a:rPr>
              <a:t>1. Introduce</a:t>
            </a:r>
          </a:p>
          <a:p>
            <a:endParaRPr lang="en-US" altLang="ko-KR" sz="6000" b="1" dirty="0" smtClean="0">
              <a:solidFill>
                <a:schemeClr val="bg1"/>
              </a:solidFill>
            </a:endParaRPr>
          </a:p>
          <a:p>
            <a:r>
              <a:rPr lang="en-US" altLang="ko-KR" sz="6000" b="1" dirty="0" smtClean="0">
                <a:solidFill>
                  <a:schemeClr val="bg1"/>
                </a:solidFill>
              </a:rPr>
              <a:t>2</a:t>
            </a:r>
            <a:r>
              <a:rPr lang="en-US" altLang="ko-KR" sz="6000" b="1" dirty="0">
                <a:solidFill>
                  <a:schemeClr val="bg1"/>
                </a:solidFill>
              </a:rPr>
              <a:t>. Introduction</a:t>
            </a:r>
          </a:p>
          <a:p>
            <a:endParaRPr lang="en-US" altLang="ko-KR" sz="6000" b="1" dirty="0" smtClean="0">
              <a:solidFill>
                <a:schemeClr val="bg1"/>
              </a:solidFill>
            </a:endParaRPr>
          </a:p>
          <a:p>
            <a:r>
              <a:rPr lang="en-US" altLang="ko-KR" sz="6000" b="1" dirty="0" smtClean="0">
                <a:solidFill>
                  <a:schemeClr val="bg1"/>
                </a:solidFill>
              </a:rPr>
              <a:t>3</a:t>
            </a:r>
            <a:r>
              <a:rPr lang="en-US" altLang="ko-KR" sz="6000" b="1" dirty="0">
                <a:solidFill>
                  <a:schemeClr val="bg1"/>
                </a:solidFill>
              </a:rPr>
              <a:t>. </a:t>
            </a:r>
            <a:r>
              <a:rPr lang="en-US" altLang="ko-KR" sz="6000" b="1" dirty="0" smtClean="0">
                <a:solidFill>
                  <a:schemeClr val="bg1"/>
                </a:solidFill>
              </a:rPr>
              <a:t>Internals</a:t>
            </a:r>
            <a:endParaRPr lang="en-US" altLang="ko-KR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3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MFT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7522" y="1016523"/>
            <a:ext cx="100324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MFT 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Entry(Attributes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– Common Header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)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22" y="2165638"/>
            <a:ext cx="11511166" cy="135064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97522" y="3902651"/>
            <a:ext cx="11431736" cy="2764155"/>
            <a:chOff x="4854632" y="4540581"/>
            <a:chExt cx="6925240" cy="1716883"/>
          </a:xfrm>
        </p:grpSpPr>
        <p:sp>
          <p:nvSpPr>
            <p:cNvPr id="7" name="직사각형 6"/>
            <p:cNvSpPr/>
            <p:nvPr/>
          </p:nvSpPr>
          <p:spPr>
            <a:xfrm>
              <a:off x="8836798" y="5800264"/>
              <a:ext cx="2943074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Attribute Identifier</a:t>
              </a:r>
              <a:endParaRPr lang="ko-KR" altLang="en-US" sz="3200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54632" y="5173545"/>
              <a:ext cx="3309203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Length of Attribute</a:t>
              </a:r>
              <a:endParaRPr lang="ko-KR" altLang="en-US" sz="3200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700031" y="4540581"/>
              <a:ext cx="1375757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Flags</a:t>
              </a:r>
              <a:endParaRPr lang="ko-KR" altLang="en-US" sz="32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273586" y="4540581"/>
              <a:ext cx="2506286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Offset to Name</a:t>
              </a:r>
              <a:endParaRPr lang="ko-KR" altLang="en-US" sz="3200" b="1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387908" y="5173545"/>
              <a:ext cx="3391963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Non-Resident Flag</a:t>
              </a:r>
              <a:endParaRPr lang="ko-KR" altLang="en-US" sz="3200" b="1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854632" y="4540581"/>
              <a:ext cx="2647602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Length of Name </a:t>
              </a:r>
              <a:endParaRPr lang="ko-KR" altLang="en-US" sz="320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854633" y="5800264"/>
              <a:ext cx="3828011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Attribute Type Identifier</a:t>
              </a:r>
              <a:endParaRPr lang="ko-KR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94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MFT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7522" y="1016523"/>
            <a:ext cx="100324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MFT 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Entry(Attributes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– Common Header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)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22" y="2165638"/>
            <a:ext cx="11511166" cy="135064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64276" y="2552007"/>
            <a:ext cx="10764982" cy="8811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97522" y="3902651"/>
            <a:ext cx="11431736" cy="2764155"/>
            <a:chOff x="4854632" y="4540581"/>
            <a:chExt cx="6925240" cy="1716883"/>
          </a:xfrm>
        </p:grpSpPr>
        <p:sp>
          <p:nvSpPr>
            <p:cNvPr id="7" name="직사각형 6"/>
            <p:cNvSpPr/>
            <p:nvPr/>
          </p:nvSpPr>
          <p:spPr>
            <a:xfrm>
              <a:off x="8836798" y="5800264"/>
              <a:ext cx="2943074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Attribute Identifier</a:t>
              </a:r>
              <a:endParaRPr lang="ko-KR" altLang="en-US" sz="3200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54632" y="5173545"/>
              <a:ext cx="3309203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Length of Attribute</a:t>
              </a:r>
              <a:endParaRPr lang="ko-KR" altLang="en-US" sz="3200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700031" y="4540581"/>
              <a:ext cx="1375757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Flags</a:t>
              </a:r>
              <a:endParaRPr lang="ko-KR" altLang="en-US" sz="32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273586" y="4540581"/>
              <a:ext cx="2506286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Offset to Name</a:t>
              </a:r>
              <a:endParaRPr lang="ko-KR" altLang="en-US" sz="3200" b="1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387908" y="5173545"/>
              <a:ext cx="3391963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Non-Resident Flag</a:t>
              </a:r>
              <a:endParaRPr lang="ko-KR" altLang="en-US" sz="3200" b="1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854632" y="4540581"/>
              <a:ext cx="2647602" cy="457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Length of Name </a:t>
              </a:r>
              <a:endParaRPr lang="ko-KR" altLang="en-US" sz="320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854633" y="5800264"/>
              <a:ext cx="3828011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Attribute Type Identifier</a:t>
              </a:r>
              <a:endParaRPr lang="ko-KR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17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MFT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7522" y="1016523"/>
            <a:ext cx="100324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MFT 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Entry(Attributes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– Common Header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)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22" y="2165638"/>
            <a:ext cx="11511166" cy="135064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64276" y="2552007"/>
            <a:ext cx="10764982" cy="8811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97522" y="3902651"/>
            <a:ext cx="11431736" cy="2764155"/>
            <a:chOff x="4854632" y="4540581"/>
            <a:chExt cx="6925240" cy="1716883"/>
          </a:xfrm>
        </p:grpSpPr>
        <p:sp>
          <p:nvSpPr>
            <p:cNvPr id="7" name="직사각형 6"/>
            <p:cNvSpPr/>
            <p:nvPr/>
          </p:nvSpPr>
          <p:spPr>
            <a:xfrm>
              <a:off x="8836798" y="5800264"/>
              <a:ext cx="2943074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Attribute Identifier</a:t>
              </a:r>
              <a:endParaRPr lang="ko-KR" altLang="en-US" sz="3200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54632" y="5173545"/>
              <a:ext cx="3309203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Length of Attribute</a:t>
              </a:r>
              <a:endParaRPr lang="ko-KR" altLang="en-US" sz="3200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700031" y="4540581"/>
              <a:ext cx="1375757" cy="457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Flags</a:t>
              </a:r>
              <a:endParaRPr lang="ko-KR" altLang="en-US" sz="32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273586" y="4540581"/>
              <a:ext cx="2506286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Offset to Name</a:t>
              </a:r>
              <a:endParaRPr lang="ko-KR" altLang="en-US" sz="3200" b="1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387908" y="5173545"/>
              <a:ext cx="3391963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Non-Resident Flag</a:t>
              </a:r>
              <a:endParaRPr lang="ko-KR" altLang="en-US" sz="3200" b="1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854632" y="4540581"/>
              <a:ext cx="2647602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Length of Name </a:t>
              </a:r>
              <a:endParaRPr lang="ko-KR" altLang="en-US" sz="320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854633" y="5800264"/>
              <a:ext cx="3828011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Attribute Type Identifier</a:t>
              </a:r>
              <a:endParaRPr lang="ko-KR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2424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MFT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7522" y="1016523"/>
            <a:ext cx="100324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MFT 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Entry(Attributes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– Common Header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)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22" y="2165638"/>
            <a:ext cx="11511166" cy="135064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64276" y="2552007"/>
            <a:ext cx="10764982" cy="8811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97522" y="3902651"/>
            <a:ext cx="11431736" cy="2764155"/>
            <a:chOff x="4854632" y="4540581"/>
            <a:chExt cx="6925240" cy="1716883"/>
          </a:xfrm>
        </p:grpSpPr>
        <p:sp>
          <p:nvSpPr>
            <p:cNvPr id="7" name="직사각형 6"/>
            <p:cNvSpPr/>
            <p:nvPr/>
          </p:nvSpPr>
          <p:spPr>
            <a:xfrm>
              <a:off x="8836798" y="5800264"/>
              <a:ext cx="2943074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Attribute Identifier</a:t>
              </a:r>
              <a:endParaRPr lang="ko-KR" altLang="en-US" sz="3200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54632" y="5173545"/>
              <a:ext cx="3309203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Length of Attribute</a:t>
              </a:r>
              <a:endParaRPr lang="ko-KR" altLang="en-US" sz="3200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700031" y="4540581"/>
              <a:ext cx="1375757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Flags</a:t>
              </a:r>
              <a:endParaRPr lang="ko-KR" altLang="en-US" sz="32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273586" y="4540581"/>
              <a:ext cx="2506286" cy="457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Offset to Name</a:t>
              </a:r>
              <a:endParaRPr lang="ko-KR" altLang="en-US" sz="3200" b="1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387908" y="5173545"/>
              <a:ext cx="3391963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Non-Resident Flag</a:t>
              </a:r>
              <a:endParaRPr lang="ko-KR" altLang="en-US" sz="3200" b="1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854632" y="4540581"/>
              <a:ext cx="2647602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Length of Name </a:t>
              </a:r>
              <a:endParaRPr lang="ko-KR" altLang="en-US" sz="320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854633" y="5800264"/>
              <a:ext cx="3828011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Attribute Type Identifier</a:t>
              </a:r>
              <a:endParaRPr lang="ko-KR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1756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MFT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7522" y="1016523"/>
            <a:ext cx="100324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MFT 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Entry(Attributes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– Common Header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)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22" y="2165638"/>
            <a:ext cx="11511166" cy="135064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64276" y="2552007"/>
            <a:ext cx="10764982" cy="8811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97522" y="3902651"/>
            <a:ext cx="11431736" cy="2764155"/>
            <a:chOff x="4854632" y="4540581"/>
            <a:chExt cx="6925240" cy="1716883"/>
          </a:xfrm>
        </p:grpSpPr>
        <p:sp>
          <p:nvSpPr>
            <p:cNvPr id="7" name="직사각형 6"/>
            <p:cNvSpPr/>
            <p:nvPr/>
          </p:nvSpPr>
          <p:spPr>
            <a:xfrm>
              <a:off x="8836798" y="5800264"/>
              <a:ext cx="2943074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Attribute Identifier</a:t>
              </a:r>
              <a:endParaRPr lang="ko-KR" altLang="en-US" sz="3200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54632" y="5173545"/>
              <a:ext cx="3309203" cy="457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Length of Attribute</a:t>
              </a:r>
              <a:endParaRPr lang="ko-KR" altLang="en-US" sz="3200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700031" y="4540581"/>
              <a:ext cx="1375757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Flags</a:t>
              </a:r>
              <a:endParaRPr lang="ko-KR" altLang="en-US" sz="32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273586" y="4540581"/>
              <a:ext cx="2506286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Offset to Name</a:t>
              </a:r>
              <a:endParaRPr lang="ko-KR" altLang="en-US" sz="3200" b="1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387908" y="5173545"/>
              <a:ext cx="3391963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Non-Resident Flag</a:t>
              </a:r>
              <a:endParaRPr lang="ko-KR" altLang="en-US" sz="3200" b="1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854632" y="4540581"/>
              <a:ext cx="2647602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Length of Name </a:t>
              </a:r>
              <a:endParaRPr lang="ko-KR" altLang="en-US" sz="320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854633" y="5800264"/>
              <a:ext cx="3828011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Attribute Type Identifier</a:t>
              </a:r>
              <a:endParaRPr lang="ko-KR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888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MFT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7522" y="1016523"/>
            <a:ext cx="100324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MFT 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Entry(Attributes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– Common Header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)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22" y="2165638"/>
            <a:ext cx="11511166" cy="135064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64276" y="2552007"/>
            <a:ext cx="10764982" cy="8811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97522" y="3902651"/>
            <a:ext cx="11431736" cy="2764155"/>
            <a:chOff x="4854632" y="4540581"/>
            <a:chExt cx="6925240" cy="1716883"/>
          </a:xfrm>
        </p:grpSpPr>
        <p:sp>
          <p:nvSpPr>
            <p:cNvPr id="7" name="직사각형 6"/>
            <p:cNvSpPr/>
            <p:nvPr/>
          </p:nvSpPr>
          <p:spPr>
            <a:xfrm>
              <a:off x="8836798" y="5800264"/>
              <a:ext cx="2943074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Attribute Identifier</a:t>
              </a:r>
              <a:endParaRPr lang="ko-KR" altLang="en-US" sz="3200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54632" y="5173545"/>
              <a:ext cx="3309203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Length of Attribute</a:t>
              </a:r>
              <a:endParaRPr lang="ko-KR" altLang="en-US" sz="3200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700031" y="4540581"/>
              <a:ext cx="1375757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Flags</a:t>
              </a:r>
              <a:endParaRPr lang="ko-KR" altLang="en-US" sz="32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273586" y="4540581"/>
              <a:ext cx="2506286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Offset to Name</a:t>
              </a:r>
              <a:endParaRPr lang="ko-KR" altLang="en-US" sz="3200" b="1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387908" y="5173545"/>
              <a:ext cx="3391963" cy="457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Non-Resident Flag</a:t>
              </a:r>
              <a:endParaRPr lang="ko-KR" altLang="en-US" sz="3200" b="1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854632" y="4540581"/>
              <a:ext cx="2647602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Length of Name </a:t>
              </a:r>
              <a:endParaRPr lang="ko-KR" altLang="en-US" sz="320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854633" y="5800264"/>
              <a:ext cx="3828011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Attribute Type Identifier</a:t>
              </a:r>
              <a:endParaRPr lang="ko-KR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728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MFT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7522" y="1016523"/>
            <a:ext cx="100324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MFT 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Entry(Attributes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– Common Header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)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22" y="2165638"/>
            <a:ext cx="11511166" cy="135064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64276" y="2552007"/>
            <a:ext cx="10764982" cy="8811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97522" y="3902651"/>
            <a:ext cx="11431736" cy="2764155"/>
            <a:chOff x="4854632" y="4540581"/>
            <a:chExt cx="6925240" cy="1716883"/>
          </a:xfrm>
        </p:grpSpPr>
        <p:sp>
          <p:nvSpPr>
            <p:cNvPr id="7" name="직사각형 6"/>
            <p:cNvSpPr/>
            <p:nvPr/>
          </p:nvSpPr>
          <p:spPr>
            <a:xfrm>
              <a:off x="8836798" y="5800264"/>
              <a:ext cx="2943074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Attribute Identifier</a:t>
              </a:r>
              <a:endParaRPr lang="ko-KR" altLang="en-US" sz="3200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54632" y="5173545"/>
              <a:ext cx="3309203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Length of Attribute</a:t>
              </a:r>
              <a:endParaRPr lang="ko-KR" altLang="en-US" sz="3200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700031" y="4540581"/>
              <a:ext cx="1375757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Flags</a:t>
              </a:r>
              <a:endParaRPr lang="ko-KR" altLang="en-US" sz="32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273586" y="4540581"/>
              <a:ext cx="2506286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Offset to Name</a:t>
              </a:r>
              <a:endParaRPr lang="ko-KR" altLang="en-US" sz="3200" b="1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387908" y="5173545"/>
              <a:ext cx="3391963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Non-Resident Flag</a:t>
              </a:r>
              <a:endParaRPr lang="ko-KR" altLang="en-US" sz="3200" b="1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854632" y="4540581"/>
              <a:ext cx="2647602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Length of Name </a:t>
              </a:r>
              <a:endParaRPr lang="ko-KR" altLang="en-US" sz="320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854633" y="5800264"/>
              <a:ext cx="3828011" cy="457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Attribute Type Identifier</a:t>
              </a:r>
              <a:endParaRPr lang="ko-KR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5947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MFT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7522" y="1016523"/>
            <a:ext cx="100324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MFT 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Entry(Attributes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– Common Header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)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22" y="2165638"/>
            <a:ext cx="11511166" cy="135064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64276" y="2552007"/>
            <a:ext cx="10764982" cy="8811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97522" y="3902651"/>
            <a:ext cx="11431736" cy="2764155"/>
            <a:chOff x="4854632" y="4540581"/>
            <a:chExt cx="6925240" cy="1716883"/>
          </a:xfrm>
        </p:grpSpPr>
        <p:sp>
          <p:nvSpPr>
            <p:cNvPr id="7" name="직사각형 6"/>
            <p:cNvSpPr/>
            <p:nvPr/>
          </p:nvSpPr>
          <p:spPr>
            <a:xfrm>
              <a:off x="8836798" y="5800264"/>
              <a:ext cx="2943074" cy="457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Attribute Identifier</a:t>
              </a:r>
              <a:endParaRPr lang="ko-KR" altLang="en-US" sz="3200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54632" y="5173545"/>
              <a:ext cx="3309203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Length of Attribute</a:t>
              </a:r>
              <a:endParaRPr lang="ko-KR" altLang="en-US" sz="3200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700031" y="4540581"/>
              <a:ext cx="1375757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Flags</a:t>
              </a:r>
              <a:endParaRPr lang="ko-KR" altLang="en-US" sz="32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273586" y="4540581"/>
              <a:ext cx="2506286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Offset to Name</a:t>
              </a:r>
              <a:endParaRPr lang="ko-KR" altLang="en-US" sz="3200" b="1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387908" y="5173545"/>
              <a:ext cx="3391963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Non-Resident Flag</a:t>
              </a:r>
              <a:endParaRPr lang="ko-KR" altLang="en-US" sz="3200" b="1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854632" y="4540581"/>
              <a:ext cx="2647602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Length of Name </a:t>
              </a:r>
              <a:endParaRPr lang="ko-KR" altLang="en-US" sz="320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854633" y="5800264"/>
              <a:ext cx="3828011" cy="457200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Attribute Type Identifier</a:t>
              </a:r>
              <a:endParaRPr lang="ko-KR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7064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MFT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7522" y="1016523"/>
            <a:ext cx="116020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MFT 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Entry(Attributes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– Resident Attribute Header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)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22" y="2121773"/>
            <a:ext cx="11573819" cy="2001277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97522" y="4397302"/>
            <a:ext cx="11573819" cy="1638358"/>
            <a:chOff x="297522" y="4397302"/>
            <a:chExt cx="6661509" cy="1638358"/>
          </a:xfrm>
        </p:grpSpPr>
        <p:sp>
          <p:nvSpPr>
            <p:cNvPr id="15" name="직사각형 14"/>
            <p:cNvSpPr/>
            <p:nvPr/>
          </p:nvSpPr>
          <p:spPr>
            <a:xfrm>
              <a:off x="297522" y="4397303"/>
              <a:ext cx="3276951" cy="736085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Attribute Name</a:t>
              </a:r>
              <a:endParaRPr lang="ko-KR" altLang="en-US" sz="3200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40810" y="5299574"/>
              <a:ext cx="2918221" cy="736085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Indexed Flag</a:t>
              </a:r>
              <a:endParaRPr lang="ko-KR" altLang="en-US" sz="32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7522" y="5299575"/>
              <a:ext cx="3602682" cy="736085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Offset to Content</a:t>
              </a:r>
              <a:endParaRPr lang="ko-KR" altLang="en-US" sz="320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715788" y="4397302"/>
              <a:ext cx="3243243" cy="736085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Size of Content</a:t>
              </a:r>
              <a:endParaRPr lang="ko-KR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4468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MFT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7522" y="1016523"/>
            <a:ext cx="116020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MFT 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Entry(Attributes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– Resident Attribute Header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)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22" y="2121773"/>
            <a:ext cx="11573819" cy="2001277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97522" y="4397302"/>
            <a:ext cx="11573819" cy="1638358"/>
            <a:chOff x="297522" y="4397302"/>
            <a:chExt cx="6661509" cy="1638358"/>
          </a:xfrm>
        </p:grpSpPr>
        <p:sp>
          <p:nvSpPr>
            <p:cNvPr id="15" name="직사각형 14"/>
            <p:cNvSpPr/>
            <p:nvPr/>
          </p:nvSpPr>
          <p:spPr>
            <a:xfrm>
              <a:off x="297522" y="4397303"/>
              <a:ext cx="3276951" cy="7360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Attribute Name</a:t>
              </a:r>
              <a:endParaRPr lang="ko-KR" altLang="en-US" sz="3200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40810" y="5299574"/>
              <a:ext cx="2918221" cy="736085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Indexed Flag</a:t>
              </a:r>
              <a:endParaRPr lang="ko-KR" altLang="en-US" sz="32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7522" y="5299575"/>
              <a:ext cx="3602682" cy="736085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Offset to Content</a:t>
              </a:r>
              <a:endParaRPr lang="ko-KR" altLang="en-US" sz="320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715788" y="4397302"/>
              <a:ext cx="3243243" cy="736085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Size of Content</a:t>
              </a:r>
              <a:endParaRPr lang="ko-KR" altLang="en-US" sz="3200" b="1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853984" y="3241902"/>
            <a:ext cx="10875274" cy="7066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3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571" y="2360645"/>
            <a:ext cx="115979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 smtClean="0">
                <a:solidFill>
                  <a:schemeClr val="bg1"/>
                </a:solidFill>
              </a:rPr>
              <a:t>This is so simple</a:t>
            </a:r>
          </a:p>
          <a:p>
            <a:pPr algn="ctr"/>
            <a:r>
              <a:rPr lang="en-US" altLang="ko-KR" sz="4000" b="1" dirty="0" smtClean="0">
                <a:solidFill>
                  <a:schemeClr val="bg1"/>
                </a:solidFill>
              </a:rPr>
              <a:t>Refer to </a:t>
            </a:r>
            <a:r>
              <a:rPr lang="en-US" altLang="ko-KR" sz="4000" b="1" dirty="0">
                <a:solidFill>
                  <a:schemeClr val="bg1"/>
                </a:solidFill>
              </a:rPr>
              <a:t>W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ikipedia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40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MFT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7522" y="1016523"/>
            <a:ext cx="116020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MFT 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Entry(Attributes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– Resident Attribute Header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)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22" y="2121773"/>
            <a:ext cx="11573819" cy="2001277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97522" y="4397302"/>
            <a:ext cx="11573819" cy="1638358"/>
            <a:chOff x="297522" y="4397302"/>
            <a:chExt cx="6661509" cy="1638358"/>
          </a:xfrm>
        </p:grpSpPr>
        <p:sp>
          <p:nvSpPr>
            <p:cNvPr id="15" name="직사각형 14"/>
            <p:cNvSpPr/>
            <p:nvPr/>
          </p:nvSpPr>
          <p:spPr>
            <a:xfrm>
              <a:off x="297522" y="4397303"/>
              <a:ext cx="3276951" cy="736085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Attribute Name</a:t>
              </a:r>
              <a:endParaRPr lang="ko-KR" altLang="en-US" sz="3200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40810" y="5299574"/>
              <a:ext cx="2918221" cy="736085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Indexed Flag</a:t>
              </a:r>
              <a:endParaRPr lang="ko-KR" altLang="en-US" sz="32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7522" y="5299575"/>
              <a:ext cx="3602682" cy="736085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Offset to Content</a:t>
              </a:r>
              <a:endParaRPr lang="ko-KR" altLang="en-US" sz="320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715788" y="4397302"/>
              <a:ext cx="3243243" cy="7360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Size of Content</a:t>
              </a:r>
              <a:endParaRPr lang="ko-KR" altLang="en-US" sz="3200" b="1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853984" y="3241902"/>
            <a:ext cx="10875274" cy="7066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6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MFT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7522" y="1016523"/>
            <a:ext cx="116020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MFT 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Entry(Attributes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– Resident Attribute Header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)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22" y="2121773"/>
            <a:ext cx="11573819" cy="2001277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97522" y="4397302"/>
            <a:ext cx="11573819" cy="1638358"/>
            <a:chOff x="297522" y="4397302"/>
            <a:chExt cx="6661509" cy="1638358"/>
          </a:xfrm>
        </p:grpSpPr>
        <p:sp>
          <p:nvSpPr>
            <p:cNvPr id="15" name="직사각형 14"/>
            <p:cNvSpPr/>
            <p:nvPr/>
          </p:nvSpPr>
          <p:spPr>
            <a:xfrm>
              <a:off x="297522" y="4397303"/>
              <a:ext cx="3276951" cy="736085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Attribute Name</a:t>
              </a:r>
              <a:endParaRPr lang="ko-KR" altLang="en-US" sz="3200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40810" y="5299574"/>
              <a:ext cx="2918221" cy="736085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Indexed Flag</a:t>
              </a:r>
              <a:endParaRPr lang="ko-KR" altLang="en-US" sz="32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7522" y="5299575"/>
              <a:ext cx="3602682" cy="7360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Offset to Content</a:t>
              </a:r>
              <a:endParaRPr lang="ko-KR" altLang="en-US" sz="320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715788" y="4397302"/>
              <a:ext cx="3243243" cy="736085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Size of Content</a:t>
              </a:r>
              <a:endParaRPr lang="ko-KR" altLang="en-US" sz="3200" b="1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853984" y="3241902"/>
            <a:ext cx="10875274" cy="7066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8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MFT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7522" y="1016523"/>
            <a:ext cx="116020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MFT 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Entry(Attributes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– Resident Attribute Header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)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22" y="2121773"/>
            <a:ext cx="11573819" cy="2001277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97522" y="4397302"/>
            <a:ext cx="11573819" cy="1638358"/>
            <a:chOff x="297522" y="4397302"/>
            <a:chExt cx="6661509" cy="1638358"/>
          </a:xfrm>
        </p:grpSpPr>
        <p:sp>
          <p:nvSpPr>
            <p:cNvPr id="15" name="직사각형 14"/>
            <p:cNvSpPr/>
            <p:nvPr/>
          </p:nvSpPr>
          <p:spPr>
            <a:xfrm>
              <a:off x="297522" y="4397303"/>
              <a:ext cx="3276951" cy="736085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Attribute Name</a:t>
              </a:r>
              <a:endParaRPr lang="ko-KR" altLang="en-US" sz="3200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40810" y="5299574"/>
              <a:ext cx="2918221" cy="7360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Indexed Flag</a:t>
              </a:r>
              <a:endParaRPr lang="ko-KR" altLang="en-US" sz="32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7522" y="5299575"/>
              <a:ext cx="3602682" cy="736085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Offset to Content</a:t>
              </a:r>
              <a:endParaRPr lang="ko-KR" altLang="en-US" sz="320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715788" y="4397302"/>
              <a:ext cx="3243243" cy="736085"/>
            </a:xfrm>
            <a:prstGeom prst="rect">
              <a:avLst/>
            </a:prstGeom>
            <a:solidFill>
              <a:srgbClr val="0066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Size of Content</a:t>
              </a:r>
              <a:endParaRPr lang="ko-KR" altLang="en-US" sz="3200" b="1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853984" y="3241902"/>
            <a:ext cx="10875274" cy="7066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80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MFT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5" y="2351615"/>
            <a:ext cx="11210058" cy="408120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97522" y="1016523"/>
            <a:ext cx="116655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MFT 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Entry(Attributes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– Non Resident Attribute Header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)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88720" y="3466346"/>
            <a:ext cx="10299470" cy="7066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88720" y="4172990"/>
            <a:ext cx="2585258" cy="6899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71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MFT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5" y="2351615"/>
            <a:ext cx="11210058" cy="408120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97522" y="1016523"/>
            <a:ext cx="116655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MFT 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Entry(Attributes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– Non Resident Attribute Header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)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34298" y="4139676"/>
            <a:ext cx="5153892" cy="13716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88720" y="4825507"/>
            <a:ext cx="5145578" cy="13674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93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>
            <a:endCxn id="27" idx="3"/>
          </p:cNvCxnSpPr>
          <p:nvPr/>
        </p:nvCxnSpPr>
        <p:spPr>
          <a:xfrm>
            <a:off x="8794096" y="2841802"/>
            <a:ext cx="1979198" cy="87398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31" idx="1"/>
          </p:cNvCxnSpPr>
          <p:nvPr/>
        </p:nvCxnSpPr>
        <p:spPr>
          <a:xfrm flipH="1">
            <a:off x="6375860" y="2798606"/>
            <a:ext cx="1047382" cy="91718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MFT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50083" y="2205636"/>
            <a:ext cx="11878433" cy="739835"/>
            <a:chOff x="150083" y="2205636"/>
            <a:chExt cx="12504454" cy="739835"/>
          </a:xfrm>
        </p:grpSpPr>
        <p:grpSp>
          <p:nvGrpSpPr>
            <p:cNvPr id="4" name="그룹 3"/>
            <p:cNvGrpSpPr/>
            <p:nvPr/>
          </p:nvGrpSpPr>
          <p:grpSpPr>
            <a:xfrm>
              <a:off x="150083" y="2205637"/>
              <a:ext cx="6252227" cy="739834"/>
              <a:chOff x="3121408" y="2205637"/>
              <a:chExt cx="6252227" cy="739834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3121408" y="2205637"/>
                <a:ext cx="3103223" cy="739834"/>
                <a:chOff x="3689463" y="2205640"/>
                <a:chExt cx="3103223" cy="739834"/>
              </a:xfrm>
              <a:solidFill>
                <a:srgbClr val="006666"/>
              </a:solidFill>
            </p:grpSpPr>
            <p:sp>
              <p:nvSpPr>
                <p:cNvPr id="16" name="직사각형 15"/>
                <p:cNvSpPr/>
                <p:nvPr/>
              </p:nvSpPr>
              <p:spPr>
                <a:xfrm>
                  <a:off x="3689463" y="2205641"/>
                  <a:ext cx="1227770" cy="739833"/>
                </a:xfrm>
                <a:prstGeom prst="rect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err="1" smtClean="0"/>
                    <a:t>Attr</a:t>
                  </a:r>
                  <a:endParaRPr lang="en-US" altLang="ko-KR" b="1" dirty="0" smtClean="0"/>
                </a:p>
                <a:p>
                  <a:pPr algn="ctr"/>
                  <a:r>
                    <a:rPr lang="en-US" altLang="ko-KR" b="1" dirty="0" smtClean="0"/>
                    <a:t>Header</a:t>
                  </a:r>
                  <a:endParaRPr lang="ko-KR" altLang="en-US" b="1" dirty="0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4959554" y="2205640"/>
                  <a:ext cx="1833132" cy="739833"/>
                </a:xfrm>
                <a:prstGeom prst="rect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err="1" smtClean="0"/>
                    <a:t>Attr</a:t>
                  </a:r>
                  <a:endParaRPr lang="en-US" altLang="ko-KR" b="1" dirty="0" smtClean="0"/>
                </a:p>
                <a:p>
                  <a:pPr algn="ctr"/>
                  <a:r>
                    <a:rPr lang="en-US" altLang="ko-KR" b="1" dirty="0" smtClean="0"/>
                    <a:t>Content</a:t>
                  </a:r>
                  <a:endParaRPr lang="ko-KR" altLang="en-US" b="1" dirty="0"/>
                </a:p>
              </p:txBody>
            </p:sp>
          </p:grpSp>
          <p:grpSp>
            <p:nvGrpSpPr>
              <p:cNvPr id="13" name="그룹 12"/>
              <p:cNvGrpSpPr/>
              <p:nvPr/>
            </p:nvGrpSpPr>
            <p:grpSpPr>
              <a:xfrm>
                <a:off x="6270412" y="2205637"/>
                <a:ext cx="3103223" cy="739834"/>
                <a:chOff x="3689463" y="2205640"/>
                <a:chExt cx="3103223" cy="739834"/>
              </a:xfrm>
              <a:solidFill>
                <a:srgbClr val="006666"/>
              </a:solidFill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3689463" y="2205641"/>
                  <a:ext cx="1227770" cy="739833"/>
                </a:xfrm>
                <a:prstGeom prst="rect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err="1" smtClean="0"/>
                    <a:t>Attr</a:t>
                  </a:r>
                  <a:endParaRPr lang="en-US" altLang="ko-KR" b="1" dirty="0" smtClean="0"/>
                </a:p>
                <a:p>
                  <a:pPr algn="ctr"/>
                  <a:r>
                    <a:rPr lang="en-US" altLang="ko-KR" b="1" dirty="0" smtClean="0"/>
                    <a:t>Header</a:t>
                  </a:r>
                  <a:endParaRPr lang="ko-KR" altLang="en-US" b="1" dirty="0"/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4959554" y="2205640"/>
                  <a:ext cx="1833132" cy="739833"/>
                </a:xfrm>
                <a:prstGeom prst="rect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err="1" smtClean="0"/>
                    <a:t>Attr</a:t>
                  </a:r>
                  <a:endParaRPr lang="en-US" altLang="ko-KR" b="1" dirty="0" smtClean="0"/>
                </a:p>
                <a:p>
                  <a:pPr algn="ctr"/>
                  <a:r>
                    <a:rPr lang="en-US" altLang="ko-KR" b="1" dirty="0" smtClean="0"/>
                    <a:t>Content</a:t>
                  </a:r>
                  <a:endParaRPr lang="ko-KR" altLang="en-US" b="1" dirty="0"/>
                </a:p>
              </p:txBody>
            </p:sp>
          </p:grpSp>
        </p:grpSp>
        <p:grpSp>
          <p:nvGrpSpPr>
            <p:cNvPr id="5" name="그룹 4"/>
            <p:cNvGrpSpPr/>
            <p:nvPr/>
          </p:nvGrpSpPr>
          <p:grpSpPr>
            <a:xfrm>
              <a:off x="6402310" y="2205636"/>
              <a:ext cx="6252227" cy="739834"/>
              <a:chOff x="3121408" y="2205637"/>
              <a:chExt cx="6252227" cy="739834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3121408" y="2205637"/>
                <a:ext cx="3103223" cy="739834"/>
                <a:chOff x="3689463" y="2205640"/>
                <a:chExt cx="3103223" cy="739834"/>
              </a:xfrm>
              <a:solidFill>
                <a:srgbClr val="006666"/>
              </a:solidFill>
            </p:grpSpPr>
            <p:sp>
              <p:nvSpPr>
                <p:cNvPr id="10" name="직사각형 9"/>
                <p:cNvSpPr/>
                <p:nvPr/>
              </p:nvSpPr>
              <p:spPr>
                <a:xfrm>
                  <a:off x="3689463" y="2205641"/>
                  <a:ext cx="1227770" cy="739833"/>
                </a:xfrm>
                <a:prstGeom prst="rect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err="1" smtClean="0"/>
                    <a:t>Attr</a:t>
                  </a:r>
                  <a:endParaRPr lang="en-US" altLang="ko-KR" b="1" dirty="0" smtClean="0"/>
                </a:p>
                <a:p>
                  <a:pPr algn="ctr"/>
                  <a:r>
                    <a:rPr lang="en-US" altLang="ko-KR" b="1" dirty="0" smtClean="0"/>
                    <a:t>Header</a:t>
                  </a:r>
                  <a:endParaRPr lang="ko-KR" altLang="en-US" b="1" dirty="0"/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4959554" y="2205640"/>
                  <a:ext cx="1833132" cy="739833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/>
                    <a:t>Cluster Runs</a:t>
                  </a:r>
                  <a:endParaRPr lang="ko-KR" altLang="en-US" b="1" dirty="0"/>
                </a:p>
              </p:txBody>
            </p:sp>
          </p:grpSp>
          <p:grpSp>
            <p:nvGrpSpPr>
              <p:cNvPr id="7" name="그룹 6"/>
              <p:cNvGrpSpPr/>
              <p:nvPr/>
            </p:nvGrpSpPr>
            <p:grpSpPr>
              <a:xfrm>
                <a:off x="6270412" y="2205637"/>
                <a:ext cx="3103223" cy="739834"/>
                <a:chOff x="3689463" y="2205640"/>
                <a:chExt cx="3103223" cy="739834"/>
              </a:xfrm>
              <a:solidFill>
                <a:srgbClr val="006666"/>
              </a:solidFill>
            </p:grpSpPr>
            <p:sp>
              <p:nvSpPr>
                <p:cNvPr id="8" name="직사각형 7"/>
                <p:cNvSpPr/>
                <p:nvPr/>
              </p:nvSpPr>
              <p:spPr>
                <a:xfrm>
                  <a:off x="3689463" y="2205641"/>
                  <a:ext cx="1227770" cy="73983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/>
                    <a:t>End</a:t>
                  </a:r>
                </a:p>
                <a:p>
                  <a:pPr algn="ctr"/>
                  <a:r>
                    <a:rPr lang="en-US" altLang="ko-KR" b="1" dirty="0" smtClean="0"/>
                    <a:t>Marker</a:t>
                  </a:r>
                  <a:endParaRPr lang="ko-KR" altLang="en-US" b="1" dirty="0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4959554" y="2205640"/>
                  <a:ext cx="1833132" cy="73983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/>
                    <a:t>Unused</a:t>
                  </a:r>
                  <a:endParaRPr lang="en-US" altLang="ko-KR" b="1" dirty="0"/>
                </a:p>
                <a:p>
                  <a:pPr algn="ctr"/>
                  <a:r>
                    <a:rPr lang="en-US" altLang="ko-KR" b="1" dirty="0" smtClean="0"/>
                    <a:t>Space</a:t>
                  </a:r>
                </a:p>
              </p:txBody>
            </p:sp>
          </p:grpSp>
        </p:grpSp>
      </p:grpSp>
      <p:sp>
        <p:nvSpPr>
          <p:cNvPr id="18" name="직사각형 17"/>
          <p:cNvSpPr/>
          <p:nvPr/>
        </p:nvSpPr>
        <p:spPr>
          <a:xfrm>
            <a:off x="297522" y="1016523"/>
            <a:ext cx="116655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MFT 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Entry(Attributes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– Non Resident Attribute Header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)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6329368" y="3454178"/>
            <a:ext cx="4519979" cy="1702012"/>
            <a:chOff x="6454059" y="3952942"/>
            <a:chExt cx="4519979" cy="1702012"/>
          </a:xfrm>
        </p:grpSpPr>
        <p:sp>
          <p:nvSpPr>
            <p:cNvPr id="27" name="직사각형 26"/>
            <p:cNvSpPr/>
            <p:nvPr/>
          </p:nvSpPr>
          <p:spPr>
            <a:xfrm>
              <a:off x="6974378" y="3965170"/>
              <a:ext cx="3923607" cy="4987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800" dirty="0" smtClean="0">
                  <a:solidFill>
                    <a:schemeClr val="tx1"/>
                  </a:solidFill>
                </a:rPr>
                <a:t>1220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500551" y="3965170"/>
              <a:ext cx="473826" cy="4987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974377" y="4548452"/>
              <a:ext cx="3923607" cy="4987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800" dirty="0" smtClean="0">
                  <a:solidFill>
                    <a:schemeClr val="tx1"/>
                  </a:solidFill>
                </a:rPr>
                <a:t>3072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500550" y="4548452"/>
              <a:ext cx="473826" cy="4987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</a:rPr>
                <a:t>2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864571" y="3952942"/>
              <a:ext cx="3823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/>
                <a:t>3</a:t>
              </a:r>
              <a:endParaRPr lang="ko-KR" altLang="en-US" sz="28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864571" y="4553331"/>
              <a:ext cx="3823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4</a:t>
              </a:r>
              <a:endParaRPr lang="ko-KR" altLang="en-US" sz="28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54059" y="5119506"/>
              <a:ext cx="2244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Start cluster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00278" y="5131734"/>
              <a:ext cx="1373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Length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75" y="3303587"/>
            <a:ext cx="3824523" cy="318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0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꺾인 연결선 20"/>
          <p:cNvCxnSpPr>
            <a:stCxn id="31" idx="1"/>
            <a:endCxn id="39" idx="3"/>
          </p:cNvCxnSpPr>
          <p:nvPr/>
        </p:nvCxnSpPr>
        <p:spPr>
          <a:xfrm rot="10800000">
            <a:off x="4434824" y="3713436"/>
            <a:ext cx="1941037" cy="235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27" idx="3"/>
          </p:cNvCxnSpPr>
          <p:nvPr/>
        </p:nvCxnSpPr>
        <p:spPr>
          <a:xfrm>
            <a:off x="8794096" y="2841802"/>
            <a:ext cx="1979198" cy="87398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31" idx="1"/>
          </p:cNvCxnSpPr>
          <p:nvPr/>
        </p:nvCxnSpPr>
        <p:spPr>
          <a:xfrm flipH="1">
            <a:off x="6375860" y="2798606"/>
            <a:ext cx="1047382" cy="91718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MFT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50083" y="2205636"/>
            <a:ext cx="11878433" cy="739835"/>
            <a:chOff x="150083" y="2205636"/>
            <a:chExt cx="12504454" cy="739835"/>
          </a:xfrm>
        </p:grpSpPr>
        <p:grpSp>
          <p:nvGrpSpPr>
            <p:cNvPr id="4" name="그룹 3"/>
            <p:cNvGrpSpPr/>
            <p:nvPr/>
          </p:nvGrpSpPr>
          <p:grpSpPr>
            <a:xfrm>
              <a:off x="150083" y="2205637"/>
              <a:ext cx="6252227" cy="739834"/>
              <a:chOff x="3121408" y="2205637"/>
              <a:chExt cx="6252227" cy="739834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3121408" y="2205637"/>
                <a:ext cx="3103223" cy="739834"/>
                <a:chOff x="3689463" y="2205640"/>
                <a:chExt cx="3103223" cy="739834"/>
              </a:xfrm>
              <a:solidFill>
                <a:srgbClr val="006666"/>
              </a:solidFill>
            </p:grpSpPr>
            <p:sp>
              <p:nvSpPr>
                <p:cNvPr id="16" name="직사각형 15"/>
                <p:cNvSpPr/>
                <p:nvPr/>
              </p:nvSpPr>
              <p:spPr>
                <a:xfrm>
                  <a:off x="3689463" y="2205641"/>
                  <a:ext cx="1227770" cy="739833"/>
                </a:xfrm>
                <a:prstGeom prst="rect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err="1" smtClean="0"/>
                    <a:t>Attr</a:t>
                  </a:r>
                  <a:endParaRPr lang="en-US" altLang="ko-KR" b="1" dirty="0" smtClean="0"/>
                </a:p>
                <a:p>
                  <a:pPr algn="ctr"/>
                  <a:r>
                    <a:rPr lang="en-US" altLang="ko-KR" b="1" dirty="0" smtClean="0"/>
                    <a:t>Header</a:t>
                  </a:r>
                  <a:endParaRPr lang="ko-KR" altLang="en-US" b="1" dirty="0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4959554" y="2205640"/>
                  <a:ext cx="1833132" cy="739833"/>
                </a:xfrm>
                <a:prstGeom prst="rect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err="1" smtClean="0"/>
                    <a:t>Attr</a:t>
                  </a:r>
                  <a:endParaRPr lang="en-US" altLang="ko-KR" b="1" dirty="0" smtClean="0"/>
                </a:p>
                <a:p>
                  <a:pPr algn="ctr"/>
                  <a:r>
                    <a:rPr lang="en-US" altLang="ko-KR" b="1" dirty="0" smtClean="0"/>
                    <a:t>Content</a:t>
                  </a:r>
                  <a:endParaRPr lang="ko-KR" altLang="en-US" b="1" dirty="0"/>
                </a:p>
              </p:txBody>
            </p:sp>
          </p:grpSp>
          <p:grpSp>
            <p:nvGrpSpPr>
              <p:cNvPr id="13" name="그룹 12"/>
              <p:cNvGrpSpPr/>
              <p:nvPr/>
            </p:nvGrpSpPr>
            <p:grpSpPr>
              <a:xfrm>
                <a:off x="6270412" y="2205637"/>
                <a:ext cx="3103223" cy="739834"/>
                <a:chOff x="3689463" y="2205640"/>
                <a:chExt cx="3103223" cy="739834"/>
              </a:xfrm>
              <a:solidFill>
                <a:srgbClr val="006666"/>
              </a:solidFill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3689463" y="2205641"/>
                  <a:ext cx="1227770" cy="739833"/>
                </a:xfrm>
                <a:prstGeom prst="rect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err="1" smtClean="0"/>
                    <a:t>Attr</a:t>
                  </a:r>
                  <a:endParaRPr lang="en-US" altLang="ko-KR" b="1" dirty="0" smtClean="0"/>
                </a:p>
                <a:p>
                  <a:pPr algn="ctr"/>
                  <a:r>
                    <a:rPr lang="en-US" altLang="ko-KR" b="1" dirty="0" smtClean="0"/>
                    <a:t>Header</a:t>
                  </a:r>
                  <a:endParaRPr lang="ko-KR" altLang="en-US" b="1" dirty="0"/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4959554" y="2205640"/>
                  <a:ext cx="1833132" cy="739833"/>
                </a:xfrm>
                <a:prstGeom prst="rect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err="1" smtClean="0"/>
                    <a:t>Attr</a:t>
                  </a:r>
                  <a:endParaRPr lang="en-US" altLang="ko-KR" b="1" dirty="0" smtClean="0"/>
                </a:p>
                <a:p>
                  <a:pPr algn="ctr"/>
                  <a:r>
                    <a:rPr lang="en-US" altLang="ko-KR" b="1" dirty="0" smtClean="0"/>
                    <a:t>Content</a:t>
                  </a:r>
                  <a:endParaRPr lang="ko-KR" altLang="en-US" b="1" dirty="0"/>
                </a:p>
              </p:txBody>
            </p:sp>
          </p:grpSp>
        </p:grpSp>
        <p:grpSp>
          <p:nvGrpSpPr>
            <p:cNvPr id="5" name="그룹 4"/>
            <p:cNvGrpSpPr/>
            <p:nvPr/>
          </p:nvGrpSpPr>
          <p:grpSpPr>
            <a:xfrm>
              <a:off x="6402310" y="2205636"/>
              <a:ext cx="6252227" cy="739834"/>
              <a:chOff x="3121408" y="2205637"/>
              <a:chExt cx="6252227" cy="739834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3121408" y="2205637"/>
                <a:ext cx="3103223" cy="739834"/>
                <a:chOff x="3689463" y="2205640"/>
                <a:chExt cx="3103223" cy="739834"/>
              </a:xfrm>
              <a:solidFill>
                <a:srgbClr val="006666"/>
              </a:solidFill>
            </p:grpSpPr>
            <p:sp>
              <p:nvSpPr>
                <p:cNvPr id="10" name="직사각형 9"/>
                <p:cNvSpPr/>
                <p:nvPr/>
              </p:nvSpPr>
              <p:spPr>
                <a:xfrm>
                  <a:off x="3689463" y="2205641"/>
                  <a:ext cx="1227770" cy="739833"/>
                </a:xfrm>
                <a:prstGeom prst="rect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err="1" smtClean="0"/>
                    <a:t>Attr</a:t>
                  </a:r>
                  <a:endParaRPr lang="en-US" altLang="ko-KR" b="1" dirty="0" smtClean="0"/>
                </a:p>
                <a:p>
                  <a:pPr algn="ctr"/>
                  <a:r>
                    <a:rPr lang="en-US" altLang="ko-KR" b="1" dirty="0" smtClean="0"/>
                    <a:t>Header</a:t>
                  </a:r>
                  <a:endParaRPr lang="ko-KR" altLang="en-US" b="1" dirty="0"/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4959554" y="2205640"/>
                  <a:ext cx="1833132" cy="739833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/>
                    <a:t>Cluster Runs</a:t>
                  </a:r>
                  <a:endParaRPr lang="ko-KR" altLang="en-US" b="1" dirty="0"/>
                </a:p>
              </p:txBody>
            </p:sp>
          </p:grpSp>
          <p:grpSp>
            <p:nvGrpSpPr>
              <p:cNvPr id="7" name="그룹 6"/>
              <p:cNvGrpSpPr/>
              <p:nvPr/>
            </p:nvGrpSpPr>
            <p:grpSpPr>
              <a:xfrm>
                <a:off x="6270412" y="2205637"/>
                <a:ext cx="3103223" cy="739834"/>
                <a:chOff x="3689463" y="2205640"/>
                <a:chExt cx="3103223" cy="739834"/>
              </a:xfrm>
              <a:solidFill>
                <a:srgbClr val="006666"/>
              </a:solidFill>
            </p:grpSpPr>
            <p:sp>
              <p:nvSpPr>
                <p:cNvPr id="8" name="직사각형 7"/>
                <p:cNvSpPr/>
                <p:nvPr/>
              </p:nvSpPr>
              <p:spPr>
                <a:xfrm>
                  <a:off x="3689463" y="2205641"/>
                  <a:ext cx="1227770" cy="73983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/>
                    <a:t>End</a:t>
                  </a:r>
                </a:p>
                <a:p>
                  <a:pPr algn="ctr"/>
                  <a:r>
                    <a:rPr lang="en-US" altLang="ko-KR" b="1" dirty="0" smtClean="0"/>
                    <a:t>Marker</a:t>
                  </a:r>
                  <a:endParaRPr lang="ko-KR" altLang="en-US" b="1" dirty="0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4959554" y="2205640"/>
                  <a:ext cx="1833132" cy="73983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/>
                    <a:t>Unused</a:t>
                  </a:r>
                  <a:endParaRPr lang="en-US" altLang="ko-KR" b="1" dirty="0"/>
                </a:p>
                <a:p>
                  <a:pPr algn="ctr"/>
                  <a:r>
                    <a:rPr lang="en-US" altLang="ko-KR" b="1" dirty="0" smtClean="0"/>
                    <a:t>Space</a:t>
                  </a:r>
                </a:p>
              </p:txBody>
            </p:sp>
          </p:grpSp>
        </p:grpSp>
      </p:grpSp>
      <p:sp>
        <p:nvSpPr>
          <p:cNvPr id="18" name="직사각형 17"/>
          <p:cNvSpPr/>
          <p:nvPr/>
        </p:nvSpPr>
        <p:spPr>
          <a:xfrm>
            <a:off x="297522" y="1016523"/>
            <a:ext cx="116655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MFT 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Entry(Attributes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– Non Resident Attribute Header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)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669554" y="3454178"/>
            <a:ext cx="10179793" cy="2226269"/>
            <a:chOff x="794245" y="3952942"/>
            <a:chExt cx="10179793" cy="2226269"/>
          </a:xfrm>
        </p:grpSpPr>
        <p:sp>
          <p:nvSpPr>
            <p:cNvPr id="27" name="직사각형 26"/>
            <p:cNvSpPr/>
            <p:nvPr/>
          </p:nvSpPr>
          <p:spPr>
            <a:xfrm>
              <a:off x="6974378" y="3965170"/>
              <a:ext cx="3923607" cy="4987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800" dirty="0" smtClean="0">
                  <a:solidFill>
                    <a:schemeClr val="tx1"/>
                  </a:solidFill>
                </a:rPr>
                <a:t>1220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500551" y="3965170"/>
              <a:ext cx="473826" cy="4987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974377" y="4548452"/>
              <a:ext cx="3923607" cy="4987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800" dirty="0" smtClean="0">
                  <a:solidFill>
                    <a:schemeClr val="tx1"/>
                  </a:solidFill>
                </a:rPr>
                <a:t>3072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500550" y="4548452"/>
              <a:ext cx="473826" cy="4987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</a:rPr>
                <a:t>2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864571" y="3952942"/>
              <a:ext cx="3823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/>
                <a:t>3</a:t>
              </a:r>
              <a:endParaRPr lang="ko-KR" altLang="en-US" sz="28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864571" y="4553331"/>
              <a:ext cx="3823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4</a:t>
              </a:r>
              <a:endParaRPr lang="ko-KR" altLang="en-US" sz="28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54059" y="5119506"/>
              <a:ext cx="2244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Start cluster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00278" y="5131734"/>
              <a:ext cx="1373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Length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94245" y="3965170"/>
              <a:ext cx="473826" cy="4987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56530" y="5680447"/>
              <a:ext cx="473826" cy="4987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chemeClr val="tx1"/>
                  </a:solidFill>
                </a:rPr>
                <a:t>2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072262" y="3421312"/>
            <a:ext cx="3362561" cy="584246"/>
            <a:chOff x="287990" y="4021132"/>
            <a:chExt cx="4331494" cy="584246"/>
          </a:xfrm>
          <a:solidFill>
            <a:schemeClr val="bg1"/>
          </a:solidFill>
        </p:grpSpPr>
        <p:sp>
          <p:nvSpPr>
            <p:cNvPr id="24" name="직사각형 23"/>
            <p:cNvSpPr/>
            <p:nvPr/>
          </p:nvSpPr>
          <p:spPr>
            <a:xfrm>
              <a:off x="287990" y="4026975"/>
              <a:ext cx="1438102" cy="5784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735624" y="4026975"/>
              <a:ext cx="1438102" cy="5784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181382" y="4021132"/>
              <a:ext cx="1438102" cy="5842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37244" y="3441950"/>
            <a:ext cx="3242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Attribute Content</a:t>
            </a:r>
            <a:endParaRPr lang="ko-KR" altLang="en-US" sz="2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31839" y="4041494"/>
            <a:ext cx="3702984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LCN : 1220  1221  1222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VCN :  0         1     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47" name="꺾인 연결선 46"/>
          <p:cNvCxnSpPr>
            <a:stCxn id="38" idx="1"/>
            <a:endCxn id="67" idx="3"/>
          </p:cNvCxnSpPr>
          <p:nvPr/>
        </p:nvCxnSpPr>
        <p:spPr>
          <a:xfrm rot="10800000" flipV="1">
            <a:off x="5572955" y="4299070"/>
            <a:ext cx="802905" cy="114632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/>
          <p:cNvGrpSpPr/>
          <p:nvPr/>
        </p:nvGrpSpPr>
        <p:grpSpPr>
          <a:xfrm>
            <a:off x="709007" y="5156190"/>
            <a:ext cx="4864858" cy="1465451"/>
            <a:chOff x="2714424" y="5220160"/>
            <a:chExt cx="4864858" cy="1465451"/>
          </a:xfrm>
        </p:grpSpPr>
        <p:grpSp>
          <p:nvGrpSpPr>
            <p:cNvPr id="48" name="그룹 47"/>
            <p:cNvGrpSpPr/>
            <p:nvPr/>
          </p:nvGrpSpPr>
          <p:grpSpPr>
            <a:xfrm>
              <a:off x="3097947" y="5220160"/>
              <a:ext cx="3364018" cy="583283"/>
              <a:chOff x="287990" y="4026975"/>
              <a:chExt cx="4333370" cy="583283"/>
            </a:xfrm>
            <a:solidFill>
              <a:schemeClr val="bg1"/>
            </a:solidFill>
          </p:grpSpPr>
          <p:sp>
            <p:nvSpPr>
              <p:cNvPr id="49" name="직사각형 48"/>
              <p:cNvSpPr/>
              <p:nvPr/>
            </p:nvSpPr>
            <p:spPr>
              <a:xfrm>
                <a:off x="287990" y="4026975"/>
                <a:ext cx="1438102" cy="57840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1735624" y="4026975"/>
                <a:ext cx="1438102" cy="57840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3183258" y="4026976"/>
                <a:ext cx="1438102" cy="58328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2714424" y="5854614"/>
              <a:ext cx="4864858" cy="8309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bg1"/>
                  </a:solidFill>
                </a:rPr>
                <a:t>LCN : 3072  3073  3074     3075</a:t>
              </a:r>
            </a:p>
            <a:p>
              <a:r>
                <a:rPr lang="en-US" altLang="ko-KR" sz="2400" b="1" dirty="0">
                  <a:solidFill>
                    <a:schemeClr val="bg1"/>
                  </a:solidFill>
                </a:rPr>
                <a:t>VCN :  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3         4        5       6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461965" y="5220161"/>
              <a:ext cx="1116406" cy="5784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597534" y="5255070"/>
              <a:ext cx="32421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Attribute Content</a:t>
              </a:r>
              <a:endParaRPr lang="ko-KR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9137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/>
          <p:cNvCxnSpPr>
            <a:stCxn id="17" idx="2"/>
            <a:endCxn id="44" idx="0"/>
          </p:cNvCxnSpPr>
          <p:nvPr/>
        </p:nvCxnSpPr>
        <p:spPr>
          <a:xfrm>
            <a:off x="8315486" y="2945468"/>
            <a:ext cx="0" cy="358115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7" idx="2"/>
            <a:endCxn id="38" idx="0"/>
          </p:cNvCxnSpPr>
          <p:nvPr/>
        </p:nvCxnSpPr>
        <p:spPr>
          <a:xfrm>
            <a:off x="5403601" y="2945468"/>
            <a:ext cx="884040" cy="233073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9" idx="2"/>
            <a:endCxn id="33" idx="0"/>
          </p:cNvCxnSpPr>
          <p:nvPr/>
        </p:nvCxnSpPr>
        <p:spPr>
          <a:xfrm>
            <a:off x="2283562" y="2945468"/>
            <a:ext cx="311463" cy="485289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MFT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7018" y="2205635"/>
            <a:ext cx="6194718" cy="739834"/>
            <a:chOff x="3121408" y="2205637"/>
            <a:chExt cx="6252227" cy="739834"/>
          </a:xfrm>
        </p:grpSpPr>
        <p:grpSp>
          <p:nvGrpSpPr>
            <p:cNvPr id="4" name="그룹 3"/>
            <p:cNvGrpSpPr/>
            <p:nvPr/>
          </p:nvGrpSpPr>
          <p:grpSpPr>
            <a:xfrm>
              <a:off x="3121408" y="2205637"/>
              <a:ext cx="3103223" cy="739834"/>
              <a:chOff x="3689463" y="2205640"/>
              <a:chExt cx="3103223" cy="739834"/>
            </a:xfrm>
            <a:solidFill>
              <a:srgbClr val="006666"/>
            </a:solidFill>
          </p:grpSpPr>
          <p:sp>
            <p:nvSpPr>
              <p:cNvPr id="8" name="직사각형 7"/>
              <p:cNvSpPr/>
              <p:nvPr/>
            </p:nvSpPr>
            <p:spPr>
              <a:xfrm>
                <a:off x="3689463" y="2205641"/>
                <a:ext cx="1227770" cy="739833"/>
              </a:xfrm>
              <a:prstGeom prst="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 smtClean="0"/>
                  <a:t>Attr</a:t>
                </a:r>
                <a:endParaRPr lang="en-US" altLang="ko-KR" b="1" dirty="0" smtClean="0"/>
              </a:p>
              <a:p>
                <a:pPr algn="ctr"/>
                <a:r>
                  <a:rPr lang="en-US" altLang="ko-KR" b="1" dirty="0" smtClean="0"/>
                  <a:t>Header</a:t>
                </a:r>
                <a:endParaRPr lang="ko-KR" altLang="en-US" b="1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4959554" y="2205640"/>
                <a:ext cx="1833132" cy="739833"/>
              </a:xfrm>
              <a:prstGeom prst="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 smtClean="0"/>
                  <a:t>Attr</a:t>
                </a:r>
                <a:endParaRPr lang="en-US" altLang="ko-KR" b="1" dirty="0" smtClean="0"/>
              </a:p>
              <a:p>
                <a:pPr algn="ctr"/>
                <a:r>
                  <a:rPr lang="en-US" altLang="ko-KR" b="1" dirty="0" smtClean="0"/>
                  <a:t>Content</a:t>
                </a:r>
                <a:endParaRPr lang="ko-KR" altLang="en-US" b="1" dirty="0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6270412" y="2205637"/>
              <a:ext cx="3103223" cy="739834"/>
              <a:chOff x="3689463" y="2205640"/>
              <a:chExt cx="3103223" cy="739834"/>
            </a:xfrm>
            <a:solidFill>
              <a:srgbClr val="006666"/>
            </a:solidFill>
          </p:grpSpPr>
          <p:sp>
            <p:nvSpPr>
              <p:cNvPr id="6" name="직사각형 5"/>
              <p:cNvSpPr/>
              <p:nvPr/>
            </p:nvSpPr>
            <p:spPr>
              <a:xfrm>
                <a:off x="3689463" y="2205641"/>
                <a:ext cx="1227770" cy="739833"/>
              </a:xfrm>
              <a:prstGeom prst="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 smtClean="0"/>
                  <a:t>Attr</a:t>
                </a:r>
                <a:endParaRPr lang="en-US" altLang="ko-KR" b="1" dirty="0" smtClean="0"/>
              </a:p>
              <a:p>
                <a:pPr algn="ctr"/>
                <a:r>
                  <a:rPr lang="en-US" altLang="ko-KR" b="1" dirty="0" smtClean="0"/>
                  <a:t>Header</a:t>
                </a:r>
                <a:endParaRPr lang="ko-KR" altLang="en-US" b="1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4959554" y="2205640"/>
                <a:ext cx="1833132" cy="739833"/>
              </a:xfrm>
              <a:prstGeom prst="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 smtClean="0"/>
                  <a:t>Attr</a:t>
                </a:r>
                <a:endParaRPr lang="en-US" altLang="ko-KR" b="1" dirty="0" smtClean="0"/>
              </a:p>
              <a:p>
                <a:pPr algn="ctr"/>
                <a:r>
                  <a:rPr lang="en-US" altLang="ko-KR" b="1" dirty="0" smtClean="0"/>
                  <a:t>Content</a:t>
                </a:r>
                <a:endParaRPr lang="ko-KR" altLang="en-US" b="1" dirty="0"/>
              </a:p>
            </p:txBody>
          </p:sp>
        </p:grpSp>
      </p:grpSp>
      <p:sp>
        <p:nvSpPr>
          <p:cNvPr id="10" name="직사각형 9"/>
          <p:cNvSpPr/>
          <p:nvPr/>
        </p:nvSpPr>
        <p:spPr>
          <a:xfrm>
            <a:off x="297522" y="1016523"/>
            <a:ext cx="116655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MFT 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Entry(Attributes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– Non Resident Attribute Header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)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353667" y="2205635"/>
            <a:ext cx="5609356" cy="739834"/>
            <a:chOff x="3121408" y="2205637"/>
            <a:chExt cx="6252227" cy="739834"/>
          </a:xfrm>
        </p:grpSpPr>
        <p:grpSp>
          <p:nvGrpSpPr>
            <p:cNvPr id="12" name="그룹 11"/>
            <p:cNvGrpSpPr/>
            <p:nvPr/>
          </p:nvGrpSpPr>
          <p:grpSpPr>
            <a:xfrm>
              <a:off x="3121408" y="2205637"/>
              <a:ext cx="3103223" cy="739834"/>
              <a:chOff x="3689463" y="2205640"/>
              <a:chExt cx="3103223" cy="739834"/>
            </a:xfrm>
            <a:solidFill>
              <a:srgbClr val="006666"/>
            </a:solidFill>
          </p:grpSpPr>
          <p:sp>
            <p:nvSpPr>
              <p:cNvPr id="16" name="직사각형 15"/>
              <p:cNvSpPr/>
              <p:nvPr/>
            </p:nvSpPr>
            <p:spPr>
              <a:xfrm>
                <a:off x="3689463" y="2205641"/>
                <a:ext cx="1227770" cy="739833"/>
              </a:xfrm>
              <a:prstGeom prst="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 smtClean="0"/>
                  <a:t>Attr</a:t>
                </a:r>
                <a:endParaRPr lang="en-US" altLang="ko-KR" b="1" dirty="0" smtClean="0"/>
              </a:p>
              <a:p>
                <a:pPr algn="ctr"/>
                <a:r>
                  <a:rPr lang="en-US" altLang="ko-KR" b="1" dirty="0" smtClean="0"/>
                  <a:t>Header</a:t>
                </a:r>
                <a:endParaRPr lang="ko-KR" altLang="en-US" b="1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959554" y="2205640"/>
                <a:ext cx="1833132" cy="739833"/>
              </a:xfrm>
              <a:prstGeom prst="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 smtClean="0"/>
                  <a:t>Attr</a:t>
                </a:r>
                <a:endParaRPr lang="en-US" altLang="ko-KR" b="1" dirty="0" smtClean="0"/>
              </a:p>
              <a:p>
                <a:pPr algn="ctr"/>
                <a:r>
                  <a:rPr lang="en-US" altLang="ko-KR" b="1" dirty="0" smtClean="0"/>
                  <a:t>Content</a:t>
                </a:r>
                <a:endParaRPr lang="ko-KR" altLang="en-US" b="1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270412" y="2205637"/>
              <a:ext cx="3103223" cy="739834"/>
              <a:chOff x="3689463" y="2205640"/>
              <a:chExt cx="3103223" cy="739834"/>
            </a:xfrm>
            <a:solidFill>
              <a:srgbClr val="006666"/>
            </a:solidFill>
          </p:grpSpPr>
          <p:sp>
            <p:nvSpPr>
              <p:cNvPr id="14" name="직사각형 13"/>
              <p:cNvSpPr/>
              <p:nvPr/>
            </p:nvSpPr>
            <p:spPr>
              <a:xfrm>
                <a:off x="3689463" y="2205641"/>
                <a:ext cx="1227770" cy="73983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/>
                  <a:t>End</a:t>
                </a:r>
              </a:p>
              <a:p>
                <a:pPr algn="ctr"/>
                <a:r>
                  <a:rPr lang="en-US" altLang="ko-KR" b="1" dirty="0" smtClean="0"/>
                  <a:t>Maker</a:t>
                </a:r>
                <a:endParaRPr lang="ko-KR" altLang="en-US" b="1" dirty="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959554" y="2205640"/>
                <a:ext cx="1833132" cy="73983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/>
                  <a:t>Unused</a:t>
                </a:r>
              </a:p>
              <a:p>
                <a:pPr algn="ctr"/>
                <a:r>
                  <a:rPr lang="en-US" altLang="ko-KR" b="1" dirty="0" smtClean="0"/>
                  <a:t>Space</a:t>
                </a:r>
                <a:endParaRPr lang="ko-KR" altLang="en-US" b="1" dirty="0"/>
              </a:p>
            </p:txBody>
          </p:sp>
        </p:grpSp>
      </p:grpSp>
      <p:sp>
        <p:nvSpPr>
          <p:cNvPr id="33" name="직사각형 32"/>
          <p:cNvSpPr/>
          <p:nvPr/>
        </p:nvSpPr>
        <p:spPr>
          <a:xfrm>
            <a:off x="227352" y="3430757"/>
            <a:ext cx="4735345" cy="46900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$STANDARD_INFORMATION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213392" y="3178541"/>
            <a:ext cx="2148498" cy="46900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$FILE_NAME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32933" y="3303583"/>
            <a:ext cx="1165105" cy="469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$DATA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297522" y="4076618"/>
            <a:ext cx="118944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Common File is have a 3 Property</a:t>
            </a:r>
            <a:endParaRPr lang="ko-KR" altLang="en-US" sz="2400" b="1" dirty="0" smtClean="0">
              <a:solidFill>
                <a:schemeClr val="bg1"/>
              </a:solidFill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</a:rPr>
              <a:t>$</a:t>
            </a:r>
            <a:r>
              <a:rPr lang="ko-KR" altLang="en-US" sz="2400" b="1" dirty="0">
                <a:solidFill>
                  <a:schemeClr val="bg1"/>
                </a:solidFill>
              </a:rPr>
              <a:t>STANDARD_INFORMATION :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Produced File/Access/Retouch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Time/Owner/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etc</a:t>
            </a:r>
            <a:endParaRPr lang="ko-KR" altLang="en-US" sz="2400" b="1" dirty="0">
              <a:solidFill>
                <a:schemeClr val="bg1"/>
              </a:solidFill>
            </a:endParaRPr>
          </a:p>
          <a:p>
            <a:r>
              <a:rPr lang="ko-KR" altLang="en-US" sz="2400" b="1" dirty="0">
                <a:solidFill>
                  <a:schemeClr val="bg1"/>
                </a:solidFill>
              </a:rPr>
              <a:t>$FILE_NAME :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File Name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(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Unicode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),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File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Property/Access/Time of Retouch</a:t>
            </a:r>
            <a:endParaRPr lang="ko-KR" altLang="en-US" sz="2400" b="1" dirty="0">
              <a:solidFill>
                <a:schemeClr val="bg1"/>
              </a:solidFill>
            </a:endParaRPr>
          </a:p>
          <a:p>
            <a:r>
              <a:rPr lang="ko-KR" altLang="en-US" sz="2400" b="1" dirty="0">
                <a:solidFill>
                  <a:schemeClr val="bg1"/>
                </a:solidFill>
              </a:rPr>
              <a:t>$DATA :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File Contents</a:t>
            </a:r>
            <a:endParaRPr lang="ko-KR" altLang="en-US" sz="2400" b="1" dirty="0">
              <a:solidFill>
                <a:schemeClr val="bg1"/>
              </a:solidFill>
            </a:endParaRPr>
          </a:p>
          <a:p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</a:rPr>
              <a:t>-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If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$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Since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Capital letter,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Property Name</a:t>
            </a:r>
            <a:endParaRPr lang="ko-KR" altLang="en-US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</a:rPr>
              <a:t>- If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$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Since Only First letter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is Capital letter, Meta Data File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(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Except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$MFT)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12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– MFT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48887" y="2202870"/>
            <a:ext cx="11330249" cy="739836"/>
            <a:chOff x="448887" y="2202870"/>
            <a:chExt cx="11330249" cy="739836"/>
          </a:xfrm>
        </p:grpSpPr>
        <p:sp>
          <p:nvSpPr>
            <p:cNvPr id="4" name="직사각형 3"/>
            <p:cNvSpPr/>
            <p:nvPr/>
          </p:nvSpPr>
          <p:spPr>
            <a:xfrm>
              <a:off x="448887" y="2202873"/>
              <a:ext cx="1471353" cy="73983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chemeClr val="bg1"/>
                  </a:solidFill>
                </a:rPr>
                <a:t>Header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918630" y="2202870"/>
              <a:ext cx="980900" cy="739834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</a:rPr>
                <a:t>Fix up </a:t>
              </a:r>
            </a:p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</a:rPr>
                <a:t>Array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465724" y="2202871"/>
              <a:ext cx="1313412" cy="73983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</a:rPr>
                <a:t>Unused</a:t>
              </a:r>
            </a:p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</a:rPr>
                <a:t>Space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052560" y="2202872"/>
              <a:ext cx="1413163" cy="73983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</a:rPr>
                <a:t>End Marker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97522" y="1016523"/>
            <a:ext cx="86660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MFT 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Entry(ADS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– Alternate Data Stream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)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905803" y="2202870"/>
            <a:ext cx="6146755" cy="739833"/>
            <a:chOff x="1044327" y="1731810"/>
            <a:chExt cx="5939584" cy="739834"/>
          </a:xfrm>
        </p:grpSpPr>
        <p:grpSp>
          <p:nvGrpSpPr>
            <p:cNvPr id="11" name="그룹 10"/>
            <p:cNvGrpSpPr/>
            <p:nvPr/>
          </p:nvGrpSpPr>
          <p:grpSpPr>
            <a:xfrm>
              <a:off x="1044327" y="1731811"/>
              <a:ext cx="4425970" cy="739833"/>
              <a:chOff x="1612382" y="1731814"/>
              <a:chExt cx="4425970" cy="739833"/>
            </a:xfrm>
            <a:solidFill>
              <a:srgbClr val="006666"/>
            </a:solidFill>
          </p:grpSpPr>
          <p:sp>
            <p:nvSpPr>
              <p:cNvPr id="15" name="직사각형 14"/>
              <p:cNvSpPr/>
              <p:nvPr/>
            </p:nvSpPr>
            <p:spPr>
              <a:xfrm>
                <a:off x="1612382" y="1731814"/>
                <a:ext cx="2734797" cy="739833"/>
              </a:xfrm>
              <a:prstGeom prst="rect">
                <a:avLst/>
              </a:prstGeom>
              <a:grp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/>
                  <a:t>$STANDARD_INFO</a:t>
                </a: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372543" y="1731814"/>
                <a:ext cx="1665809" cy="739833"/>
              </a:xfrm>
              <a:prstGeom prst="rect">
                <a:avLst/>
              </a:prstGeom>
              <a:grp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/>
                  <a:t>$FILE_NAME</a:t>
                </a: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5470297" y="1731810"/>
              <a:ext cx="1513614" cy="739833"/>
            </a:xfrm>
            <a:prstGeom prst="rect">
              <a:avLst/>
            </a:prstGeom>
            <a:solidFill>
              <a:srgbClr val="00666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$DATA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8013469" y="3165049"/>
            <a:ext cx="3649288" cy="985059"/>
            <a:chOff x="7150214" y="3092329"/>
            <a:chExt cx="3649288" cy="985059"/>
          </a:xfrm>
        </p:grpSpPr>
        <p:sp>
          <p:nvSpPr>
            <p:cNvPr id="21" name="왼쪽 중괄호 20"/>
            <p:cNvSpPr/>
            <p:nvPr/>
          </p:nvSpPr>
          <p:spPr>
            <a:xfrm rot="5400000">
              <a:off x="8852246" y="1390297"/>
              <a:ext cx="245224" cy="3649288"/>
            </a:xfrm>
            <a:prstGeom prst="leftBrace">
              <a:avLst>
                <a:gd name="adj1" fmla="val 50362"/>
                <a:gd name="adj2" fmla="val 90719"/>
              </a:avLst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099327" y="3337556"/>
              <a:ext cx="1566408" cy="73983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$DATA</a:t>
              </a:r>
            </a:p>
            <a:p>
              <a:pPr algn="ctr"/>
              <a:r>
                <a:rPr lang="en-US" altLang="ko-KR" b="1" dirty="0" smtClean="0"/>
                <a:t>(Alternate)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89721" y="3337556"/>
              <a:ext cx="1566408" cy="73983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$DATA</a:t>
              </a:r>
            </a:p>
            <a:p>
              <a:pPr algn="ctr"/>
              <a:r>
                <a:rPr lang="en-US" altLang="ko-KR" b="1" dirty="0" smtClean="0"/>
                <a:t>(main)</a:t>
              </a: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297522" y="3410273"/>
            <a:ext cx="1165340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$ DATA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Property Supports more </a:t>
            </a:r>
            <a:r>
              <a:rPr lang="en-US" altLang="ko-KR" sz="2800" b="1" dirty="0">
                <a:solidFill>
                  <a:schemeClr val="bg1"/>
                </a:solidFill>
              </a:rPr>
              <a:t>than 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r>
              <a:rPr lang="en-US" altLang="ko-KR" sz="2800" b="1" dirty="0" smtClean="0">
                <a:solidFill>
                  <a:schemeClr val="bg1"/>
                </a:solidFill>
              </a:rPr>
              <a:t>2 property stream (Windows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NT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3.1.Ver ~)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800" b="1" dirty="0" smtClean="0">
                <a:solidFill>
                  <a:schemeClr val="bg1"/>
                </a:solidFill>
              </a:rPr>
              <a:t/>
            </a:r>
            <a:br>
              <a:rPr lang="en-US" altLang="ko-KR" sz="2800" b="1" dirty="0" smtClean="0">
                <a:solidFill>
                  <a:schemeClr val="bg1"/>
                </a:solidFill>
              </a:rPr>
            </a:br>
            <a:r>
              <a:rPr lang="en-US" altLang="ko-KR" sz="2800" b="1" dirty="0" smtClean="0">
                <a:solidFill>
                  <a:schemeClr val="bg1"/>
                </a:solidFill>
              </a:rPr>
              <a:t>- NTFS Sever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Supporting for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Mac OS(HFS)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Client</a:t>
            </a:r>
            <a:endParaRPr lang="ko-KR" altLang="en-US" sz="2800" b="1" dirty="0">
              <a:solidFill>
                <a:schemeClr val="bg1"/>
              </a:solidFill>
            </a:endParaRPr>
          </a:p>
          <a:p>
            <a:r>
              <a:rPr lang="en-US" altLang="ko-KR" sz="2800" b="1" dirty="0" smtClean="0">
                <a:solidFill>
                  <a:schemeClr val="bg1"/>
                </a:solidFill>
              </a:rPr>
              <a:t>- More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Property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Stream(ADS)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is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Access to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Property Name</a:t>
            </a:r>
            <a:endParaRPr lang="ko-KR" altLang="en-US" sz="2800" b="1" dirty="0">
              <a:solidFill>
                <a:schemeClr val="bg1"/>
              </a:solidFill>
            </a:endParaRPr>
          </a:p>
          <a:p>
            <a:r>
              <a:rPr lang="en-US" altLang="ko-KR" sz="2800" b="1" dirty="0" smtClean="0">
                <a:solidFill>
                  <a:schemeClr val="bg1"/>
                </a:solidFill>
              </a:rPr>
              <a:t>- ADS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is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must have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Property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name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(Basic Stream does not matter)</a:t>
            </a:r>
            <a:endParaRPr lang="ko-KR" altLang="en-US" sz="2800" b="1" dirty="0">
              <a:solidFill>
                <a:schemeClr val="bg1"/>
              </a:solidFill>
            </a:endParaRPr>
          </a:p>
          <a:p>
            <a:r>
              <a:rPr lang="en-US" altLang="ko-KR" sz="2800" b="1" dirty="0" smtClean="0">
                <a:solidFill>
                  <a:schemeClr val="bg1"/>
                </a:solidFill>
              </a:rPr>
              <a:t>- </a:t>
            </a:r>
            <a:r>
              <a:rPr lang="en-US" altLang="ko-KR" sz="2800" b="1" dirty="0">
                <a:solidFill>
                  <a:schemeClr val="bg1"/>
                </a:solidFill>
              </a:rPr>
              <a:t>ADS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Property is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Not include File Size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4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72750" y="2781215"/>
            <a:ext cx="627950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err="1" smtClean="0">
                <a:solidFill>
                  <a:schemeClr val="bg1"/>
                </a:solidFill>
              </a:rPr>
              <a:t>INDEX_Structure</a:t>
            </a:r>
            <a:endParaRPr lang="en-US" altLang="ko-KR" sz="6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Yes!!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72" y="195782"/>
            <a:ext cx="5304578" cy="6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5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571" y="2360645"/>
            <a:ext cx="115979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 smtClean="0">
                <a:solidFill>
                  <a:schemeClr val="bg1"/>
                </a:solidFill>
              </a:rPr>
              <a:t>Introduce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Volume &amp; Partition</a:t>
            </a:r>
          </a:p>
        </p:txBody>
      </p:sp>
    </p:spTree>
    <p:extLst>
      <p:ext uri="{BB962C8B-B14F-4D97-AF65-F5344CB8AC3E}">
        <p14:creationId xmlns:p14="http://schemas.microsoft.com/office/powerpoint/2010/main" val="411511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평행 사변형 8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- INDEX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163250" y="1551399"/>
            <a:ext cx="3871906" cy="867605"/>
            <a:chOff x="287990" y="4026974"/>
            <a:chExt cx="4338675" cy="578404"/>
          </a:xfrm>
          <a:solidFill>
            <a:schemeClr val="bg1"/>
          </a:solidFill>
        </p:grpSpPr>
        <p:sp>
          <p:nvSpPr>
            <p:cNvPr id="11" name="직사각형 10"/>
            <p:cNvSpPr/>
            <p:nvPr/>
          </p:nvSpPr>
          <p:spPr>
            <a:xfrm>
              <a:off x="287990" y="4026975"/>
              <a:ext cx="1438102" cy="5784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chemeClr val="tx1"/>
                  </a:solidFill>
                </a:rPr>
                <a:t>10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735624" y="4026975"/>
              <a:ext cx="1438102" cy="5784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chemeClr val="tx1"/>
                  </a:solidFill>
                </a:rPr>
                <a:t>18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188563" y="4026974"/>
              <a:ext cx="1438102" cy="5784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chemeClr val="tx1"/>
                  </a:solidFill>
                </a:rPr>
                <a:t>30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69470" y="3857366"/>
            <a:ext cx="2678204" cy="727702"/>
            <a:chOff x="287990" y="4026974"/>
            <a:chExt cx="4331494" cy="578404"/>
          </a:xfrm>
          <a:solidFill>
            <a:schemeClr val="bg1"/>
          </a:solidFill>
        </p:grpSpPr>
        <p:sp>
          <p:nvSpPr>
            <p:cNvPr id="15" name="직사각형 14"/>
            <p:cNvSpPr/>
            <p:nvPr/>
          </p:nvSpPr>
          <p:spPr>
            <a:xfrm>
              <a:off x="287990" y="4026975"/>
              <a:ext cx="1438102" cy="5784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chemeClr val="tx1"/>
                  </a:solidFill>
                </a:rPr>
                <a:t>3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735624" y="4026975"/>
              <a:ext cx="1438102" cy="5784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chemeClr val="tx1"/>
                  </a:solidFill>
                </a:rPr>
                <a:t>8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181382" y="4026974"/>
              <a:ext cx="1438102" cy="5784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chemeClr val="tx1"/>
                  </a:solidFill>
                </a:rPr>
                <a:t>9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776939" y="5283205"/>
            <a:ext cx="2678204" cy="727702"/>
            <a:chOff x="287990" y="4026974"/>
            <a:chExt cx="4331494" cy="578404"/>
          </a:xfrm>
          <a:solidFill>
            <a:schemeClr val="bg1"/>
          </a:solidFill>
        </p:grpSpPr>
        <p:sp>
          <p:nvSpPr>
            <p:cNvPr id="23" name="직사각형 22"/>
            <p:cNvSpPr/>
            <p:nvPr/>
          </p:nvSpPr>
          <p:spPr>
            <a:xfrm>
              <a:off x="287990" y="4026975"/>
              <a:ext cx="1438102" cy="5784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chemeClr val="tx1"/>
                  </a:solidFill>
                </a:rPr>
                <a:t>15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735624" y="4026975"/>
              <a:ext cx="1438102" cy="5784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181382" y="4026974"/>
              <a:ext cx="1438102" cy="5784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759611" y="4224892"/>
            <a:ext cx="2678204" cy="727702"/>
            <a:chOff x="287990" y="4026974"/>
            <a:chExt cx="4331494" cy="578404"/>
          </a:xfrm>
          <a:solidFill>
            <a:schemeClr val="bg1"/>
          </a:solidFill>
        </p:grpSpPr>
        <p:sp>
          <p:nvSpPr>
            <p:cNvPr id="27" name="직사각형 26"/>
            <p:cNvSpPr/>
            <p:nvPr/>
          </p:nvSpPr>
          <p:spPr>
            <a:xfrm>
              <a:off x="287990" y="4026975"/>
              <a:ext cx="1438102" cy="5784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chemeClr val="tx1"/>
                  </a:solidFill>
                </a:rPr>
                <a:t>20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735624" y="4026975"/>
              <a:ext cx="1438102" cy="5784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chemeClr val="tx1"/>
                  </a:solidFill>
                </a:rPr>
                <a:t>21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181382" y="4026974"/>
              <a:ext cx="1438102" cy="578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887145" y="4915679"/>
            <a:ext cx="2678204" cy="727702"/>
            <a:chOff x="287990" y="4026974"/>
            <a:chExt cx="4331494" cy="578404"/>
          </a:xfrm>
          <a:solidFill>
            <a:schemeClr val="bg1"/>
          </a:solidFill>
        </p:grpSpPr>
        <p:sp>
          <p:nvSpPr>
            <p:cNvPr id="31" name="직사각형 30"/>
            <p:cNvSpPr/>
            <p:nvPr/>
          </p:nvSpPr>
          <p:spPr>
            <a:xfrm>
              <a:off x="287990" y="4026975"/>
              <a:ext cx="1438102" cy="5784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chemeClr val="tx1"/>
                  </a:solidFill>
                </a:rPr>
                <a:t>35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735624" y="4026975"/>
              <a:ext cx="1438102" cy="5784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chemeClr val="tx1"/>
                  </a:solidFill>
                </a:rPr>
                <a:t>50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81382" y="4026974"/>
              <a:ext cx="1438102" cy="5784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화살표 연결선 36"/>
          <p:cNvCxnSpPr>
            <a:endCxn id="16" idx="0"/>
          </p:cNvCxnSpPr>
          <p:nvPr/>
        </p:nvCxnSpPr>
        <p:spPr>
          <a:xfrm flipH="1">
            <a:off x="2109152" y="2419004"/>
            <a:ext cx="2054098" cy="143836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24" idx="0"/>
          </p:cNvCxnSpPr>
          <p:nvPr/>
        </p:nvCxnSpPr>
        <p:spPr>
          <a:xfrm flipH="1">
            <a:off x="4116621" y="2419004"/>
            <a:ext cx="1328351" cy="2864202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28" idx="0"/>
          </p:cNvCxnSpPr>
          <p:nvPr/>
        </p:nvCxnSpPr>
        <p:spPr>
          <a:xfrm>
            <a:off x="6743263" y="2419004"/>
            <a:ext cx="356030" cy="1805889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32" idx="0"/>
          </p:cNvCxnSpPr>
          <p:nvPr/>
        </p:nvCxnSpPr>
        <p:spPr>
          <a:xfrm>
            <a:off x="8028748" y="2419004"/>
            <a:ext cx="2198079" cy="2496676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06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- INDEX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4895" y="1155470"/>
            <a:ext cx="2938548" cy="5212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273" y="2094805"/>
            <a:ext cx="2726574" cy="7315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INDEX_ENTRY</a:t>
            </a:r>
            <a:endParaRPr lang="ko-KR" altLang="en-US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831273" y="2959330"/>
            <a:ext cx="2726574" cy="7315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INDEX_ENTRY</a:t>
            </a:r>
            <a:endParaRPr lang="ko-KR" altLang="en-US" sz="2800" b="1" dirty="0"/>
          </a:p>
        </p:txBody>
      </p:sp>
      <p:sp>
        <p:nvSpPr>
          <p:cNvPr id="8" name="직사각형 7"/>
          <p:cNvSpPr/>
          <p:nvPr/>
        </p:nvSpPr>
        <p:spPr>
          <a:xfrm>
            <a:off x="831273" y="3823855"/>
            <a:ext cx="2726574" cy="7315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INDEX_ENTRY</a:t>
            </a:r>
            <a:endParaRPr lang="ko-KR" altLang="en-US" sz="2800" b="1" dirty="0"/>
          </a:p>
        </p:txBody>
      </p:sp>
      <p:sp>
        <p:nvSpPr>
          <p:cNvPr id="9" name="직사각형 8"/>
          <p:cNvSpPr/>
          <p:nvPr/>
        </p:nvSpPr>
        <p:spPr>
          <a:xfrm>
            <a:off x="831273" y="4688380"/>
            <a:ext cx="2726574" cy="7315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INDEX_ENTRY</a:t>
            </a:r>
            <a:endParaRPr lang="ko-KR" altLang="en-US" sz="2800" b="1" dirty="0"/>
          </a:p>
        </p:txBody>
      </p:sp>
      <p:sp>
        <p:nvSpPr>
          <p:cNvPr id="12" name="직사각형 11"/>
          <p:cNvSpPr/>
          <p:nvPr/>
        </p:nvSpPr>
        <p:spPr>
          <a:xfrm>
            <a:off x="831273" y="5527965"/>
            <a:ext cx="2726574" cy="7315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INDEX_ENTRY</a:t>
            </a:r>
            <a:endParaRPr lang="ko-KR" altLang="en-US" sz="2800" b="1" dirty="0"/>
          </a:p>
        </p:txBody>
      </p:sp>
      <p:sp>
        <p:nvSpPr>
          <p:cNvPr id="13" name="직사각형 12"/>
          <p:cNvSpPr/>
          <p:nvPr/>
        </p:nvSpPr>
        <p:spPr>
          <a:xfrm>
            <a:off x="831273" y="1255220"/>
            <a:ext cx="2726574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$INDEX_ROOT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5" name="꺾인 연결선 14"/>
          <p:cNvCxnSpPr>
            <a:stCxn id="6" idx="3"/>
            <a:endCxn id="16" idx="0"/>
          </p:cNvCxnSpPr>
          <p:nvPr/>
        </p:nvCxnSpPr>
        <p:spPr>
          <a:xfrm flipV="1">
            <a:off x="3557847" y="1776503"/>
            <a:ext cx="2024146" cy="684062"/>
          </a:xfrm>
          <a:prstGeom prst="bentConnector4">
            <a:avLst>
              <a:gd name="adj1" fmla="val 17077"/>
              <a:gd name="adj2" fmla="val 133418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249185" y="1776503"/>
            <a:ext cx="2665615" cy="20366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22" name="직사각형 21"/>
          <p:cNvSpPr/>
          <p:nvPr/>
        </p:nvSpPr>
        <p:spPr>
          <a:xfrm>
            <a:off x="4340761" y="1833195"/>
            <a:ext cx="2574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INDEX_ENTRY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17520" y="2431009"/>
            <a:ext cx="2374668" cy="12302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Indexed</a:t>
            </a:r>
          </a:p>
          <a:p>
            <a:pPr algn="ctr"/>
            <a:r>
              <a:rPr lang="en-US" altLang="ko-KR" sz="2800" b="1" dirty="0" smtClean="0"/>
              <a:t>Contents</a:t>
            </a:r>
            <a:endParaRPr lang="ko-KR" altLang="en-US" sz="2800" b="1" dirty="0"/>
          </a:p>
        </p:txBody>
      </p:sp>
      <p:sp>
        <p:nvSpPr>
          <p:cNvPr id="26" name="왼쪽 중괄호 25"/>
          <p:cNvSpPr/>
          <p:nvPr/>
        </p:nvSpPr>
        <p:spPr>
          <a:xfrm>
            <a:off x="7006377" y="1512915"/>
            <a:ext cx="1400562" cy="4746570"/>
          </a:xfrm>
          <a:prstGeom prst="leftBrace">
            <a:avLst>
              <a:gd name="adj1" fmla="val 8333"/>
              <a:gd name="adj2" fmla="val 31085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8283629" y="1724888"/>
            <a:ext cx="2726574" cy="4316271"/>
            <a:chOff x="8549637" y="1430265"/>
            <a:chExt cx="2726574" cy="5224321"/>
          </a:xfrm>
          <a:solidFill>
            <a:schemeClr val="accent6">
              <a:lumMod val="75000"/>
            </a:schemeClr>
          </a:solidFill>
        </p:grpSpPr>
        <p:sp>
          <p:nvSpPr>
            <p:cNvPr id="30" name="직사각형 29"/>
            <p:cNvSpPr/>
            <p:nvPr/>
          </p:nvSpPr>
          <p:spPr>
            <a:xfrm>
              <a:off x="8549637" y="1430265"/>
              <a:ext cx="2726574" cy="7315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$FILE_NAME</a:t>
              </a:r>
              <a:endParaRPr lang="ko-KR" altLang="en-US" sz="2800" b="1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549637" y="2328282"/>
              <a:ext cx="2726574" cy="7315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$SDH</a:t>
              </a:r>
              <a:endParaRPr lang="ko-KR" altLang="en-US" sz="2800" b="1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549637" y="3226299"/>
              <a:ext cx="2726574" cy="7315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$SII</a:t>
              </a:r>
              <a:endParaRPr lang="ko-KR" altLang="en-US" sz="2800" b="1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549637" y="4135334"/>
              <a:ext cx="2726574" cy="7315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$O (</a:t>
              </a:r>
              <a:r>
                <a:rPr lang="en-US" altLang="ko-KR" sz="2800" b="1" dirty="0"/>
                <a:t>O</a:t>
              </a:r>
              <a:r>
                <a:rPr lang="en-US" altLang="ko-KR" sz="2800" b="1" dirty="0" smtClean="0"/>
                <a:t>bject ID)</a:t>
              </a:r>
              <a:endParaRPr lang="ko-KR" altLang="en-US" sz="2800" b="1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549637" y="5029200"/>
              <a:ext cx="2726574" cy="7315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$O (Owner ID)</a:t>
              </a:r>
              <a:endParaRPr lang="ko-KR" altLang="en-US" sz="2800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549637" y="5923066"/>
              <a:ext cx="2726574" cy="7315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$Q (Quota)</a:t>
              </a:r>
              <a:endParaRPr lang="ko-KR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7641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- INDEX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09046" y="1102898"/>
            <a:ext cx="2882965" cy="5332614"/>
            <a:chOff x="740178" y="1151313"/>
            <a:chExt cx="2886403" cy="5212080"/>
          </a:xfrm>
        </p:grpSpPr>
        <p:sp>
          <p:nvSpPr>
            <p:cNvPr id="5" name="직사각형 4"/>
            <p:cNvSpPr/>
            <p:nvPr/>
          </p:nvSpPr>
          <p:spPr>
            <a:xfrm>
              <a:off x="740178" y="1151313"/>
              <a:ext cx="2886403" cy="5212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31273" y="2094805"/>
              <a:ext cx="2726574" cy="731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INDEX_ENTRY</a:t>
              </a:r>
              <a:endParaRPr lang="ko-KR" altLang="en-US" sz="2800" b="1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31273" y="2959330"/>
              <a:ext cx="2726574" cy="731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INDEX_ENTRY</a:t>
              </a:r>
              <a:endParaRPr lang="ko-KR" altLang="en-US" sz="2800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31273" y="3823855"/>
              <a:ext cx="2726574" cy="731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INDEX_ENTRY</a:t>
              </a:r>
              <a:endParaRPr lang="ko-KR" altLang="en-US" sz="2800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31273" y="4688380"/>
              <a:ext cx="2726574" cy="731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…</a:t>
              </a:r>
              <a:endParaRPr lang="ko-KR" altLang="en-US" sz="2800" b="1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31273" y="1255220"/>
              <a:ext cx="2726574" cy="731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chemeClr val="tx1"/>
                  </a:solidFill>
                </a:rPr>
                <a:t>$INDEX_ROOT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폭발 2 2"/>
          <p:cNvSpPr/>
          <p:nvPr/>
        </p:nvSpPr>
        <p:spPr>
          <a:xfrm rot="742102">
            <a:off x="22841" y="5230337"/>
            <a:ext cx="4467809" cy="1579893"/>
          </a:xfrm>
          <a:prstGeom prst="irregularSeal2">
            <a:avLst/>
          </a:prstGeom>
          <a:solidFill>
            <a:srgbClr val="FE3C3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815366" y="2130939"/>
            <a:ext cx="997645" cy="1844237"/>
          </a:xfrm>
          <a:prstGeom prst="rightArrow">
            <a:avLst>
              <a:gd name="adj1" fmla="val 50000"/>
              <a:gd name="adj2" fmla="val 68331"/>
            </a:avLst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5103112" y="1647825"/>
            <a:ext cx="2865120" cy="2053339"/>
            <a:chOff x="4840778" y="1724888"/>
            <a:chExt cx="2865120" cy="249797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8" name="직사각형 27"/>
            <p:cNvSpPr/>
            <p:nvPr/>
          </p:nvSpPr>
          <p:spPr>
            <a:xfrm>
              <a:off x="4840778" y="1724888"/>
              <a:ext cx="2865120" cy="249797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062402" y="1848101"/>
              <a:ext cx="241771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dirty="0" smtClean="0"/>
                <a:t>INDEX_ROOT</a:t>
              </a:r>
              <a:endParaRPr lang="ko-KR" altLang="en-US" sz="28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910051" y="2466913"/>
              <a:ext cx="2726574" cy="731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INDEX_ENTRY</a:t>
              </a:r>
              <a:endParaRPr lang="ko-KR" altLang="en-US" sz="28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910051" y="3325090"/>
              <a:ext cx="2726574" cy="731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End Of Node</a:t>
              </a:r>
              <a:endParaRPr lang="ko-KR" altLang="en-US" sz="2800" b="1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9107805" y="1776751"/>
            <a:ext cx="2793250" cy="4399605"/>
            <a:chOff x="738132" y="1151313"/>
            <a:chExt cx="2915751" cy="4384963"/>
          </a:xfrm>
        </p:grpSpPr>
        <p:sp>
          <p:nvSpPr>
            <p:cNvPr id="41" name="직사각형 40"/>
            <p:cNvSpPr/>
            <p:nvPr/>
          </p:nvSpPr>
          <p:spPr>
            <a:xfrm>
              <a:off x="738132" y="1151313"/>
              <a:ext cx="2915751" cy="43849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31273" y="2094805"/>
              <a:ext cx="2726574" cy="731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INDEX_ENTRY</a:t>
              </a:r>
              <a:endParaRPr lang="ko-KR" altLang="en-US" sz="2800" b="1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31273" y="2959330"/>
              <a:ext cx="2726574" cy="731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INDEX_ENTRY</a:t>
              </a:r>
              <a:endParaRPr lang="ko-KR" altLang="en-US" sz="2800" b="1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31273" y="3823855"/>
              <a:ext cx="2726574" cy="731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INDEX_ENTRY</a:t>
              </a:r>
              <a:endParaRPr lang="ko-KR" altLang="en-US" sz="2800" b="1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831273" y="4688380"/>
              <a:ext cx="2726574" cy="731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…</a:t>
              </a:r>
              <a:endParaRPr lang="ko-KR" altLang="en-US" sz="2800" b="1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31273" y="1255220"/>
              <a:ext cx="2726574" cy="73152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chemeClr val="tx1"/>
                  </a:solidFill>
                </a:rPr>
                <a:t>$I30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꺾인 연결선 16"/>
          <p:cNvCxnSpPr>
            <a:stCxn id="55" idx="2"/>
            <a:endCxn id="41" idx="0"/>
          </p:cNvCxnSpPr>
          <p:nvPr/>
        </p:nvCxnSpPr>
        <p:spPr>
          <a:xfrm rot="5400000" flipH="1" flipV="1">
            <a:off x="6825897" y="1555180"/>
            <a:ext cx="3456961" cy="3900104"/>
          </a:xfrm>
          <a:prstGeom prst="bentConnector5">
            <a:avLst>
              <a:gd name="adj1" fmla="val -21041"/>
              <a:gd name="adj2" fmla="val 56835"/>
              <a:gd name="adj3" fmla="val 117193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4608007" y="3859022"/>
            <a:ext cx="3992639" cy="1374690"/>
            <a:chOff x="4844572" y="1681831"/>
            <a:chExt cx="3114441" cy="198992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5" name="직사각형 54"/>
            <p:cNvSpPr/>
            <p:nvPr/>
          </p:nvSpPr>
          <p:spPr>
            <a:xfrm>
              <a:off x="4844572" y="1681831"/>
              <a:ext cx="3114440" cy="198992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959295" y="1877823"/>
              <a:ext cx="2999718" cy="7573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b="1" dirty="0" smtClean="0"/>
                <a:t>$INDEX_ALLOCATION</a:t>
              </a:r>
              <a:endParaRPr lang="ko-KR" altLang="en-US" sz="2800" b="1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959294" y="2635207"/>
              <a:ext cx="2892220" cy="89433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Cluster Run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509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- INDEX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329723" y="1153698"/>
            <a:ext cx="9333962" cy="5064480"/>
            <a:chOff x="1329723" y="1153698"/>
            <a:chExt cx="9333962" cy="5064480"/>
          </a:xfrm>
        </p:grpSpPr>
        <p:cxnSp>
          <p:nvCxnSpPr>
            <p:cNvPr id="41" name="직선 화살표 연결선 40"/>
            <p:cNvCxnSpPr>
              <a:stCxn id="31" idx="3"/>
            </p:cNvCxnSpPr>
            <p:nvPr/>
          </p:nvCxnSpPr>
          <p:spPr>
            <a:xfrm flipV="1">
              <a:off x="4377316" y="1654529"/>
              <a:ext cx="3493119" cy="92639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7" name="그룹 6"/>
            <p:cNvGrpSpPr/>
            <p:nvPr/>
          </p:nvGrpSpPr>
          <p:grpSpPr>
            <a:xfrm>
              <a:off x="7870435" y="1153698"/>
              <a:ext cx="2793250" cy="5064480"/>
              <a:chOff x="738132" y="1151313"/>
              <a:chExt cx="2915751" cy="4384963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738132" y="1151313"/>
                <a:ext cx="2915751" cy="438496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831273" y="2094805"/>
                <a:ext cx="2726574" cy="73152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/>
                  <a:t>INDEX_ENTRY</a:t>
                </a:r>
                <a:endParaRPr lang="ko-KR" altLang="en-US" sz="2800" b="1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831273" y="2959330"/>
                <a:ext cx="2726574" cy="73152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/>
                  <a:t>INDEX_ENTRY</a:t>
                </a:r>
                <a:endParaRPr lang="ko-KR" altLang="en-US" sz="2800" b="1" dirty="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831273" y="3823855"/>
                <a:ext cx="2726574" cy="73152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/>
                  <a:t>INDEX_ENTRY</a:t>
                </a:r>
                <a:endParaRPr lang="ko-KR" altLang="en-US" sz="2800" b="1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831273" y="4688380"/>
                <a:ext cx="2726574" cy="73152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/>
                  <a:t>…</a:t>
                </a:r>
                <a:endParaRPr lang="ko-KR" altLang="en-US" sz="2800" b="1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831273" y="1255220"/>
                <a:ext cx="2726574" cy="73152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>
                    <a:solidFill>
                      <a:schemeClr val="tx1"/>
                    </a:solidFill>
                  </a:rPr>
                  <a:t>$I30</a:t>
                </a:r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1329723" y="1532847"/>
              <a:ext cx="4555688" cy="4069931"/>
              <a:chOff x="274007" y="1798854"/>
              <a:chExt cx="4282918" cy="3986805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274007" y="1798854"/>
                <a:ext cx="2865120" cy="2053339"/>
                <a:chOff x="4840778" y="1724888"/>
                <a:chExt cx="2865120" cy="2497978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4840778" y="1724888"/>
                  <a:ext cx="2865120" cy="2497978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b="1" dirty="0"/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4958207" y="1848101"/>
                  <a:ext cx="2626104" cy="6365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2800" b="1" dirty="0" smtClean="0"/>
                    <a:t>$INDEX_ROOT</a:t>
                  </a:r>
                  <a:endParaRPr lang="ko-KR" altLang="en-US" sz="2800" b="1" dirty="0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4904563" y="2514343"/>
                  <a:ext cx="2726574" cy="157070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b="1" dirty="0" smtClean="0"/>
                    <a:t>End Of Node</a:t>
                  </a:r>
                </a:p>
                <a:p>
                  <a:pPr algn="ctr"/>
                  <a:r>
                    <a:rPr lang="en-US" altLang="ko-KR" sz="2800" b="1" dirty="0" smtClean="0"/>
                    <a:t>(VCN 0)</a:t>
                  </a:r>
                  <a:endParaRPr lang="ko-KR" altLang="en-US" sz="2800" b="1" dirty="0"/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274007" y="4149939"/>
                <a:ext cx="4282918" cy="1635720"/>
                <a:chOff x="4835289" y="1729230"/>
                <a:chExt cx="2865120" cy="1989926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36" name="직사각형 35"/>
                <p:cNvSpPr/>
                <p:nvPr/>
              </p:nvSpPr>
              <p:spPr>
                <a:xfrm>
                  <a:off x="4835289" y="1729230"/>
                  <a:ext cx="2865120" cy="1989926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b="1" dirty="0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4959295" y="1877823"/>
                  <a:ext cx="2617106" cy="6365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800" b="1" dirty="0" smtClean="0"/>
                    <a:t>$INDEX_ALLOCATION</a:t>
                  </a:r>
                  <a:endParaRPr lang="ko-KR" altLang="en-US" sz="2800" b="1" dirty="0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4913845" y="2676795"/>
                  <a:ext cx="2726574" cy="89433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b="1" dirty="0" smtClean="0"/>
                    <a:t>Cluster Run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8646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화살표 연결선 30"/>
          <p:cNvCxnSpPr>
            <a:stCxn id="13" idx="3"/>
            <a:endCxn id="25" idx="1"/>
          </p:cNvCxnSpPr>
          <p:nvPr/>
        </p:nvCxnSpPr>
        <p:spPr>
          <a:xfrm>
            <a:off x="4326769" y="3922247"/>
            <a:ext cx="3592086" cy="1431505"/>
          </a:xfrm>
          <a:prstGeom prst="straightConnector1">
            <a:avLst/>
          </a:prstGeom>
          <a:ln w="57150">
            <a:solidFill>
              <a:srgbClr val="FFC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2" idx="3"/>
          </p:cNvCxnSpPr>
          <p:nvPr/>
        </p:nvCxnSpPr>
        <p:spPr>
          <a:xfrm flipV="1">
            <a:off x="4326769" y="1308714"/>
            <a:ext cx="3590700" cy="111959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평행 사변형 1"/>
          <p:cNvSpPr/>
          <p:nvPr/>
        </p:nvSpPr>
        <p:spPr>
          <a:xfrm>
            <a:off x="0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Internals - INDEX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358698" y="1106827"/>
            <a:ext cx="3047594" cy="3576477"/>
            <a:chOff x="4840778" y="1724887"/>
            <a:chExt cx="2865120" cy="426207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직사각형 9"/>
            <p:cNvSpPr/>
            <p:nvPr/>
          </p:nvSpPr>
          <p:spPr>
            <a:xfrm>
              <a:off x="4840778" y="1724887"/>
              <a:ext cx="2865120" cy="4262077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958207" y="1848101"/>
              <a:ext cx="2626104" cy="63652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dirty="0" smtClean="0"/>
                <a:t>$INDEX_ROOT</a:t>
              </a:r>
              <a:endParaRPr lang="ko-KR" altLang="en-US" sz="2800" b="1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904563" y="2514343"/>
              <a:ext cx="2726574" cy="157070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End Of Node</a:t>
              </a:r>
            </a:p>
            <a:p>
              <a:pPr algn="ctr"/>
              <a:r>
                <a:rPr lang="en-US" altLang="ko-KR" sz="2800" b="1" dirty="0" smtClean="0"/>
                <a:t>(VCN 0)</a:t>
              </a:r>
              <a:endParaRPr lang="ko-KR" altLang="en-US" sz="2800" b="1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904563" y="4294660"/>
              <a:ext cx="2726574" cy="157070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End Of Node</a:t>
              </a:r>
            </a:p>
            <a:p>
              <a:pPr algn="ctr"/>
              <a:r>
                <a:rPr lang="en-US" altLang="ko-KR" sz="2800" b="1" dirty="0" smtClean="0"/>
                <a:t>(VCN 1)</a:t>
              </a:r>
              <a:endParaRPr lang="ko-KR" altLang="en-US" sz="2800" b="1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358698" y="4865984"/>
            <a:ext cx="4555688" cy="1669825"/>
            <a:chOff x="4844572" y="1681831"/>
            <a:chExt cx="2865120" cy="198992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" name="직사각형 6"/>
            <p:cNvSpPr/>
            <p:nvPr/>
          </p:nvSpPr>
          <p:spPr>
            <a:xfrm>
              <a:off x="4844572" y="1681831"/>
              <a:ext cx="2865120" cy="198992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59295" y="1877823"/>
              <a:ext cx="2617106" cy="6365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b="1" dirty="0" smtClean="0"/>
                <a:t>$INDEX_ALLOCATION</a:t>
              </a:r>
              <a:endParaRPr lang="ko-KR" altLang="en-US" sz="2800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913845" y="2676795"/>
              <a:ext cx="2726574" cy="8943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Cluster Run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920242" y="1006496"/>
            <a:ext cx="2793250" cy="2786535"/>
            <a:chOff x="738132" y="1151313"/>
            <a:chExt cx="2915751" cy="4384963"/>
          </a:xfrm>
        </p:grpSpPr>
        <p:sp>
          <p:nvSpPr>
            <p:cNvPr id="17" name="직사각형 16"/>
            <p:cNvSpPr/>
            <p:nvPr/>
          </p:nvSpPr>
          <p:spPr>
            <a:xfrm>
              <a:off x="738132" y="1151313"/>
              <a:ext cx="2915751" cy="43849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31273" y="2094805"/>
              <a:ext cx="2726574" cy="731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INDEX_ENTRY</a:t>
              </a:r>
              <a:endParaRPr lang="ko-KR" altLang="en-US" sz="2800" b="1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31273" y="2959330"/>
              <a:ext cx="2726574" cy="731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INDEX_ENTRY</a:t>
              </a:r>
              <a:endParaRPr lang="ko-KR" altLang="en-US" sz="2800" b="1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29824" y="4688386"/>
              <a:ext cx="2726574" cy="731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INDEX_ENTRY</a:t>
              </a:r>
              <a:endParaRPr lang="ko-KR" altLang="en-US" sz="2800" b="1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29825" y="3852959"/>
              <a:ext cx="2726574" cy="731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…</a:t>
              </a:r>
              <a:endParaRPr lang="ko-KR" altLang="en-US" sz="2800" b="1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31273" y="1255220"/>
              <a:ext cx="2726574" cy="73152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chemeClr val="tx1"/>
                  </a:solidFill>
                </a:rPr>
                <a:t>$I30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918855" y="4223575"/>
            <a:ext cx="2793250" cy="2260353"/>
            <a:chOff x="738132" y="1151313"/>
            <a:chExt cx="2915751" cy="3556949"/>
          </a:xfrm>
        </p:grpSpPr>
        <p:sp>
          <p:nvSpPr>
            <p:cNvPr id="25" name="직사각형 24"/>
            <p:cNvSpPr/>
            <p:nvPr/>
          </p:nvSpPr>
          <p:spPr>
            <a:xfrm>
              <a:off x="738132" y="1151313"/>
              <a:ext cx="2915751" cy="355694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831273" y="2094805"/>
              <a:ext cx="2726574" cy="731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INDEX_ENTRY</a:t>
              </a:r>
              <a:endParaRPr lang="ko-KR" altLang="en-US" sz="2800" b="1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31273" y="2959330"/>
              <a:ext cx="2726574" cy="731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INDEX_ENTRY</a:t>
              </a:r>
              <a:endParaRPr lang="ko-KR" altLang="en-US" sz="2800" b="1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31273" y="3823855"/>
              <a:ext cx="2726574" cy="731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INDEX_ENTRY</a:t>
              </a:r>
              <a:endParaRPr lang="ko-KR" altLang="en-US" sz="2800" b="1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31273" y="1255220"/>
              <a:ext cx="2726574" cy="73152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chemeClr val="tx1"/>
                  </a:solidFill>
                </a:rPr>
                <a:t>$I30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432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19217" y="124691"/>
            <a:ext cx="514557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</a:rPr>
              <a:t>Reference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5328" y="1448130"/>
            <a:ext cx="11521872" cy="526297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http://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forensic-proof.com/archives/431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r>
              <a:rPr lang="en-US" altLang="ko-KR" sz="2800" b="1" dirty="0">
                <a:solidFill>
                  <a:schemeClr val="bg1"/>
                </a:solidFill>
              </a:rPr>
              <a:t>http://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forensic-proof.com/archives/590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https://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m.blog.naver.com/bitnang/70184195032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http://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forensic-proof.com/archives/584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http://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forensic-proof.com/archives/470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https://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horensic.tistory.com/116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https://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ko.wikipedia.org/wiki/NTFS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http://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forensic-proof.com/archives/435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https://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www.tabmode.com/windows10/mbr-gpt.html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800" b="1" dirty="0">
                <a:solidFill>
                  <a:schemeClr val="bg1"/>
                </a:solidFill>
              </a:rPr>
              <a:t>http://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www.ktword.co.kr/word/abbr_view.php?m_temp1=4851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http://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forensic-proof.com/archives/355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800" b="1" dirty="0">
                <a:solidFill>
                  <a:schemeClr val="bg1"/>
                </a:solidFill>
              </a:rPr>
              <a:t>https://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movie.daum.net/moviedb/main?movieId=94828 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05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7740" y="1812176"/>
            <a:ext cx="8892427" cy="30469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chemeClr val="bg1"/>
                </a:solidFill>
              </a:rPr>
              <a:t>TO DAY</a:t>
            </a:r>
            <a:br>
              <a:rPr lang="en-US" altLang="ko-KR" sz="6600" b="1" dirty="0" smtClean="0">
                <a:solidFill>
                  <a:schemeClr val="bg1"/>
                </a:solidFill>
              </a:rPr>
            </a:br>
            <a:r>
              <a:rPr lang="en-US" altLang="ko-KR" sz="6600" b="1" dirty="0" smtClean="0">
                <a:solidFill>
                  <a:schemeClr val="bg1"/>
                </a:solidFill>
              </a:rPr>
              <a:t>TMI</a:t>
            </a:r>
          </a:p>
          <a:p>
            <a:pPr algn="ctr"/>
            <a:r>
              <a:rPr lang="en-US" altLang="ko-KR" sz="6000" b="1" dirty="0" smtClean="0">
                <a:solidFill>
                  <a:schemeClr val="bg1"/>
                </a:solidFill>
              </a:rPr>
              <a:t>(Too Much Information)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57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/>
          <p:cNvSpPr/>
          <p:nvPr/>
        </p:nvSpPr>
        <p:spPr>
          <a:xfrm>
            <a:off x="-2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Partition / Volume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4796" y="1240065"/>
            <a:ext cx="11582401" cy="5095361"/>
            <a:chOff x="304796" y="1240065"/>
            <a:chExt cx="11582401" cy="5095361"/>
          </a:xfrm>
        </p:grpSpPr>
        <p:sp>
          <p:nvSpPr>
            <p:cNvPr id="4" name="TextBox 3"/>
            <p:cNvSpPr txBox="1"/>
            <p:nvPr/>
          </p:nvSpPr>
          <p:spPr>
            <a:xfrm>
              <a:off x="304796" y="1240065"/>
              <a:ext cx="11336694" cy="206210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 smtClean="0">
                  <a:solidFill>
                    <a:schemeClr val="bg1"/>
                  </a:solidFill>
                </a:rPr>
                <a:t>Partition</a:t>
              </a:r>
            </a:p>
            <a:p>
              <a:r>
                <a:rPr lang="en-US" altLang="ko-KR" sz="2800" dirty="0" smtClean="0">
                  <a:solidFill>
                    <a:schemeClr val="bg1"/>
                  </a:solidFill>
                </a:rPr>
                <a:t>Disk </a:t>
              </a:r>
              <a:r>
                <a:rPr lang="en-US" altLang="ko-KR" sz="2800" dirty="0">
                  <a:solidFill>
                    <a:schemeClr val="bg1"/>
                  </a:solidFill>
                </a:rPr>
                <a:t>partitioning or Disk slicing is Creation of one or more regions on a hard disk or other secondary storage, so that an operating system can manage information in each region </a:t>
              </a:r>
              <a:r>
                <a:rPr lang="en-US" altLang="ko-KR" sz="2800" dirty="0" smtClean="0">
                  <a:solidFill>
                    <a:schemeClr val="bg1"/>
                  </a:solidFill>
                </a:rPr>
                <a:t>separately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04796" y="3842436"/>
              <a:ext cx="11582401" cy="249299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4400" b="1" dirty="0" smtClean="0">
                  <a:solidFill>
                    <a:schemeClr val="bg1"/>
                  </a:solidFill>
                </a:rPr>
                <a:t>Volume</a:t>
              </a:r>
            </a:p>
            <a:p>
              <a:r>
                <a:rPr lang="en-US" altLang="ko-KR" sz="2800" dirty="0" smtClean="0">
                  <a:solidFill>
                    <a:schemeClr val="bg1"/>
                  </a:solidFill>
                </a:rPr>
                <a:t>In </a:t>
              </a:r>
              <a:r>
                <a:rPr lang="en-US" altLang="ko-KR" sz="2800" dirty="0">
                  <a:solidFill>
                    <a:schemeClr val="bg1"/>
                  </a:solidFill>
                </a:rPr>
                <a:t>computer data storage, a volume or logical drive is a single accessible storage area with a single </a:t>
              </a:r>
              <a:r>
                <a:rPr lang="en-US" altLang="ko-KR" sz="2800" dirty="0" smtClean="0">
                  <a:solidFill>
                    <a:schemeClr val="bg1"/>
                  </a:solidFill>
                </a:rPr>
                <a:t>ﬁle system</a:t>
              </a:r>
              <a:r>
                <a:rPr lang="en-US" altLang="ko-KR" sz="2800" dirty="0">
                  <a:solidFill>
                    <a:schemeClr val="bg1"/>
                  </a:solidFill>
                </a:rPr>
                <a:t>, </a:t>
              </a:r>
              <a:r>
                <a:rPr lang="en-US" altLang="ko-KR" sz="2800" dirty="0" smtClean="0">
                  <a:solidFill>
                    <a:schemeClr val="bg1"/>
                  </a:solidFill>
                </a:rPr>
                <a:t>typically </a:t>
              </a:r>
            </a:p>
            <a:p>
              <a:r>
                <a:rPr lang="en-US" altLang="ko-KR" sz="2800" dirty="0" smtClean="0">
                  <a:solidFill>
                    <a:schemeClr val="bg1"/>
                  </a:solidFill>
                </a:rPr>
                <a:t>(though </a:t>
              </a:r>
              <a:r>
                <a:rPr lang="en-US" altLang="ko-KR" sz="2800" dirty="0">
                  <a:solidFill>
                    <a:schemeClr val="bg1"/>
                  </a:solidFill>
                </a:rPr>
                <a:t>not necessarily) </a:t>
              </a:r>
              <a:endParaRPr lang="en-US" altLang="ko-KR" sz="2800" dirty="0" smtClean="0">
                <a:solidFill>
                  <a:schemeClr val="bg1"/>
                </a:solidFill>
              </a:endParaRPr>
            </a:p>
            <a:p>
              <a:r>
                <a:rPr lang="en-US" altLang="ko-KR" sz="2800" dirty="0" smtClean="0">
                  <a:solidFill>
                    <a:schemeClr val="bg1"/>
                  </a:solidFill>
                </a:rPr>
                <a:t>resident </a:t>
              </a:r>
              <a:r>
                <a:rPr lang="en-US" altLang="ko-KR" sz="2800" dirty="0">
                  <a:solidFill>
                    <a:schemeClr val="bg1"/>
                  </a:solidFill>
                </a:rPr>
                <a:t>on a single petition of a hard disk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03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-2" y="0"/>
            <a:ext cx="12191999" cy="783771"/>
          </a:xfrm>
          <a:prstGeom prst="parallelogram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</a:rPr>
              <a:t>Partition / Volume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621769" y="3515477"/>
            <a:ext cx="8948454" cy="2575206"/>
            <a:chOff x="833527" y="2349391"/>
            <a:chExt cx="10226358" cy="3342281"/>
          </a:xfrm>
        </p:grpSpPr>
        <p:sp>
          <p:nvSpPr>
            <p:cNvPr id="3" name="직사각형 2"/>
            <p:cNvSpPr/>
            <p:nvPr/>
          </p:nvSpPr>
          <p:spPr>
            <a:xfrm>
              <a:off x="833529" y="4213615"/>
              <a:ext cx="10226356" cy="147805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/>
                <a:t>DISK 1</a:t>
              </a:r>
              <a:endParaRPr lang="ko-KR" altLang="en-US" sz="3600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833528" y="3427980"/>
              <a:ext cx="4825020" cy="78563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/>
                <a:t>Partition 1</a:t>
              </a:r>
              <a:endParaRPr lang="ko-KR" altLang="en-US" sz="280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190540" y="3427979"/>
              <a:ext cx="4869345" cy="78563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/>
                <a:t>Partition 2</a:t>
              </a:r>
              <a:endParaRPr lang="ko-KR" altLang="en-US" sz="28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33527" y="2349395"/>
              <a:ext cx="4029356" cy="107858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Volume (C:\)</a:t>
              </a:r>
            </a:p>
            <a:p>
              <a:pPr algn="ctr"/>
              <a:r>
                <a:rPr lang="en-US" altLang="ko-KR" sz="2400" dirty="0" smtClean="0"/>
                <a:t>File system 1</a:t>
              </a:r>
              <a:endParaRPr lang="ko-KR" altLang="en-US" sz="24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030530" y="2349391"/>
              <a:ext cx="4029355" cy="107858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Volume (D:\)</a:t>
              </a:r>
            </a:p>
            <a:p>
              <a:pPr algn="ctr"/>
              <a:r>
                <a:rPr lang="en-US" altLang="ko-KR" sz="2400" dirty="0" smtClean="0"/>
                <a:t>File system 2</a:t>
              </a:r>
              <a:endParaRPr lang="ko-KR" altLang="en-US" sz="24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514200" y="1312150"/>
            <a:ext cx="516359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Basic Structure</a:t>
            </a:r>
          </a:p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1Partition , 1Volume</a:t>
            </a:r>
          </a:p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</a:rPr>
              <a:t>Cf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( RAID, Floppy Disk)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32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3665</TotalTime>
  <Words>2119</Words>
  <Application>Microsoft Office PowerPoint</Application>
  <PresentationFormat>와이드스크린</PresentationFormat>
  <Paragraphs>732</Paragraphs>
  <Slides>76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80" baseType="lpstr">
      <vt:lpstr>inherit</vt:lpstr>
      <vt:lpstr>맑은 고딕</vt:lpstr>
      <vt:lpstr>Arial</vt:lpstr>
      <vt:lpstr>Office 테마</vt:lpstr>
      <vt:lpstr>토깽이와 같이 배우는 NTFS 구조 분석 이정훈(Nuker)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NTFS 구조 분석</dc:title>
  <dc:creator>Lenovo</dc:creator>
  <cp:lastModifiedBy>user</cp:lastModifiedBy>
  <cp:revision>336</cp:revision>
  <dcterms:created xsi:type="dcterms:W3CDTF">2019-10-05T12:34:42Z</dcterms:created>
  <dcterms:modified xsi:type="dcterms:W3CDTF">2020-07-20T12:39:17Z</dcterms:modified>
</cp:coreProperties>
</file>