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7"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9A80-4E0F-88C3-E176-B58188742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65AC48-DBAE-F6F9-BE43-9F2E531A9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641E2F-1C0B-6044-BCAA-51010DB73CDA}"/>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C479F4B8-6184-B2B5-4986-65245A02F2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5113B-E3A4-1A78-3715-4E587D7FF4A1}"/>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49934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5309-F507-18A5-ACFC-C3559C069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EE457-09FB-6EF3-32C2-2B2FD5EE0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B18C2-6EEB-2E4A-1DCA-EBD525CADD2C}"/>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89C312F0-E910-A71B-6050-B834C0EB7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A33A0-B5F7-862F-B403-7442EB204784}"/>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93614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46313-1380-E450-2301-F18A4B7D3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83AB0-E886-50E2-E19D-8D3063A25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ABFC-8858-FCAB-7F7F-7FE678CE055B}"/>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656969DC-7E09-401C-64A0-1EA3D44A4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6C1F6-709D-0F38-1996-EE7951735362}"/>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163705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6AE-C005-815B-A045-EDEE9F4203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5E40C8-83A2-A55B-6CC2-6AAF9F75B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2667E-77D5-7E55-DDFF-196290547F5F}"/>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E111FF43-59CE-69C6-1504-50B728606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645BC-1D82-0CBF-30FC-36F29C33D757}"/>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425050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4728-35F6-540C-9668-6F4BAA201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1B0105-6A40-55FD-6509-D771D68A7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8FB1E-BDAA-EC57-95C7-83E092040D20}"/>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E6521D9E-1A46-5A75-4DD7-B65DFD3A7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2A1C8-87DB-4E8B-0D0D-AC8BE4871B1F}"/>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6329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C812-94EC-AE7F-BB4B-19E1B71C4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715E8-905C-098C-5E00-94B841E0F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2E6482-D25E-79C9-DC49-9640E5101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E9C4C2-7EF5-245C-E390-8A2EAE2AEA8B}"/>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6" name="Footer Placeholder 5">
            <a:extLst>
              <a:ext uri="{FF2B5EF4-FFF2-40B4-BE49-F238E27FC236}">
                <a16:creationId xmlns:a16="http://schemas.microsoft.com/office/drawing/2014/main" id="{72F9D826-8C5F-E23E-F326-CFE7F2FC5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DBCB1-7DE1-C2CC-8C5A-787579C0D3A7}"/>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239967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0D04-FE2A-2448-000B-CDC2C6F405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225D9F-800B-2DF0-1FB9-39A4F73F2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CEB5D-7B5A-B155-429B-2C9DA2FF3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FE22A2-9831-51B2-2272-E902AB61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8C1F1-15B3-F01A-7961-F22595A4B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3571B9-A525-E3DB-A481-7108DE7626E9}"/>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8" name="Footer Placeholder 7">
            <a:extLst>
              <a:ext uri="{FF2B5EF4-FFF2-40B4-BE49-F238E27FC236}">
                <a16:creationId xmlns:a16="http://schemas.microsoft.com/office/drawing/2014/main" id="{A6A7602B-AAE1-C284-B5C2-337C943E4D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8F8A69-8963-F04F-0F07-6E8051A25EE1}"/>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407867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018-991D-41AB-9A2B-17E5AF256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FFE07A-C5E9-118C-0163-9BEE2552D255}"/>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4" name="Footer Placeholder 3">
            <a:extLst>
              <a:ext uri="{FF2B5EF4-FFF2-40B4-BE49-F238E27FC236}">
                <a16:creationId xmlns:a16="http://schemas.microsoft.com/office/drawing/2014/main" id="{A6E5BBBB-C57D-1A68-BEE6-0EA3999C05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82E784-610B-32C3-7106-EA7E8416063A}"/>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16723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5F5E9-8776-35EA-FA98-84788B7FE844}"/>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3" name="Footer Placeholder 2">
            <a:extLst>
              <a:ext uri="{FF2B5EF4-FFF2-40B4-BE49-F238E27FC236}">
                <a16:creationId xmlns:a16="http://schemas.microsoft.com/office/drawing/2014/main" id="{96EC8B11-16DE-3C77-9747-6CDFA9C881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3E8EA0-B249-D7D4-6C42-55D1B8394DBE}"/>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21592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E8C-6668-F14D-8BF7-753742374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C8EEC1-B225-D4B5-E331-326D6D038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5CC9C3-EE75-ABCA-6C56-44ED6F628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C668C-11D2-7F7F-D5CA-717DD3E68572}"/>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6" name="Footer Placeholder 5">
            <a:extLst>
              <a:ext uri="{FF2B5EF4-FFF2-40B4-BE49-F238E27FC236}">
                <a16:creationId xmlns:a16="http://schemas.microsoft.com/office/drawing/2014/main" id="{A6563D42-35D5-39BD-3773-E980A96CDB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631EB1-2DB8-7BDB-3AF2-266984341803}"/>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28865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D7D7-B0E7-5A9F-36AA-5A66C1619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F71C2F-FF55-047A-B65D-E464DB52B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29C405-9975-D4AB-4FCF-EF0FE6CFE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C75B6-35AB-DB17-C34E-B4EA7872A56B}"/>
              </a:ext>
            </a:extLst>
          </p:cNvPr>
          <p:cNvSpPr>
            <a:spLocks noGrp="1"/>
          </p:cNvSpPr>
          <p:nvPr>
            <p:ph type="dt" sz="half" idx="10"/>
          </p:nvPr>
        </p:nvSpPr>
        <p:spPr/>
        <p:txBody>
          <a:bodyPr/>
          <a:lstStyle/>
          <a:p>
            <a:fld id="{F231A75B-7ABD-4377-A5E2-C998EA7A202E}" type="datetimeFigureOut">
              <a:rPr lang="en-IN" smtClean="0"/>
              <a:t>21-04-2023</a:t>
            </a:fld>
            <a:endParaRPr lang="en-IN"/>
          </a:p>
        </p:txBody>
      </p:sp>
      <p:sp>
        <p:nvSpPr>
          <p:cNvPr id="6" name="Footer Placeholder 5">
            <a:extLst>
              <a:ext uri="{FF2B5EF4-FFF2-40B4-BE49-F238E27FC236}">
                <a16:creationId xmlns:a16="http://schemas.microsoft.com/office/drawing/2014/main" id="{7ABA67C5-FDDC-5D7E-8F3D-598291D31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FD2787-F262-1401-4968-EBC1998EC3DD}"/>
              </a:ext>
            </a:extLst>
          </p:cNvPr>
          <p:cNvSpPr>
            <a:spLocks noGrp="1"/>
          </p:cNvSpPr>
          <p:nvPr>
            <p:ph type="sldNum" sz="quarter" idx="12"/>
          </p:nvPr>
        </p:nvSpPr>
        <p:spPr/>
        <p:txBody>
          <a:bodyPr/>
          <a:lstStyle/>
          <a:p>
            <a:fld id="{52F4CA7C-F948-4733-B955-D77D997342EC}" type="slidenum">
              <a:rPr lang="en-IN" smtClean="0"/>
              <a:t>‹#›</a:t>
            </a:fld>
            <a:endParaRPr lang="en-IN"/>
          </a:p>
        </p:txBody>
      </p:sp>
    </p:spTree>
    <p:extLst>
      <p:ext uri="{BB962C8B-B14F-4D97-AF65-F5344CB8AC3E}">
        <p14:creationId xmlns:p14="http://schemas.microsoft.com/office/powerpoint/2010/main" val="305029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C81D1-295C-DAFF-79AE-307B62D97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E89976-2047-4A08-E90F-7D002BB41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25830-58DF-657C-14A7-C8B35B528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1A75B-7ABD-4377-A5E2-C998EA7A202E}" type="datetimeFigureOut">
              <a:rPr lang="en-IN" smtClean="0"/>
              <a:t>21-04-2023</a:t>
            </a:fld>
            <a:endParaRPr lang="en-IN"/>
          </a:p>
        </p:txBody>
      </p:sp>
      <p:sp>
        <p:nvSpPr>
          <p:cNvPr id="5" name="Footer Placeholder 4">
            <a:extLst>
              <a:ext uri="{FF2B5EF4-FFF2-40B4-BE49-F238E27FC236}">
                <a16:creationId xmlns:a16="http://schemas.microsoft.com/office/drawing/2014/main" id="{3879E744-5778-A19E-149F-008BFECD7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F13759-D6D7-80C5-C115-EBC4532A3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4CA7C-F948-4733-B955-D77D997342EC}" type="slidenum">
              <a:rPr lang="en-IN" smtClean="0"/>
              <a:t>‹#›</a:t>
            </a:fld>
            <a:endParaRPr lang="en-IN"/>
          </a:p>
        </p:txBody>
      </p:sp>
    </p:spTree>
    <p:extLst>
      <p:ext uri="{BB962C8B-B14F-4D97-AF65-F5344CB8AC3E}">
        <p14:creationId xmlns:p14="http://schemas.microsoft.com/office/powerpoint/2010/main" val="226143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3779EC-2A20-F100-15DF-99140617E3B0}"/>
              </a:ext>
            </a:extLst>
          </p:cNvPr>
          <p:cNvPicPr>
            <a:picLocks noChangeAspect="1"/>
          </p:cNvPicPr>
          <p:nvPr/>
        </p:nvPicPr>
        <p:blipFill rotWithShape="1">
          <a:blip r:embed="rId2"/>
          <a:srcRect b="30908"/>
          <a:stretch/>
        </p:blipFill>
        <p:spPr>
          <a:xfrm>
            <a:off x="1804737" y="385010"/>
            <a:ext cx="8582526" cy="6472990"/>
          </a:xfrm>
          <a:prstGeom prst="rect">
            <a:avLst/>
          </a:prstGeom>
        </p:spPr>
      </p:pic>
    </p:spTree>
    <p:extLst>
      <p:ext uri="{BB962C8B-B14F-4D97-AF65-F5344CB8AC3E}">
        <p14:creationId xmlns:p14="http://schemas.microsoft.com/office/powerpoint/2010/main" val="3875197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DBE07-E5CD-0ED6-5FE1-B1F9E255C33F}"/>
              </a:ext>
            </a:extLst>
          </p:cNvPr>
          <p:cNvSpPr>
            <a:spLocks noChangeArrowheads="1"/>
          </p:cNvSpPr>
          <p:nvPr/>
        </p:nvSpPr>
        <p:spPr bwMode="auto">
          <a:xfrm>
            <a:off x="0" y="43934"/>
            <a:ext cx="403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C19CE8F-584F-9FF2-DFDC-A4F6C0716A6B}"/>
              </a:ext>
            </a:extLst>
          </p:cNvPr>
          <p:cNvSpPr txBox="1"/>
          <p:nvPr/>
        </p:nvSpPr>
        <p:spPr>
          <a:xfrm>
            <a:off x="403243" y="413266"/>
            <a:ext cx="11309684"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3.Convolutional Neural Network (CNN): </a:t>
            </a:r>
            <a:r>
              <a:rPr lang="en-US" dirty="0">
                <a:latin typeface="Times New Roman" panose="02020603050405020304" pitchFamily="18" charset="0"/>
                <a:cs typeface="Times New Roman" panose="02020603050405020304" pitchFamily="18" charset="0"/>
              </a:rPr>
              <a:t>The CNN is implemented using the Sequential class from the </a:t>
            </a:r>
            <a:r>
              <a:rPr lang="en-US" dirty="0" err="1">
                <a:latin typeface="Times New Roman" panose="02020603050405020304" pitchFamily="18" charset="0"/>
                <a:cs typeface="Times New Roman" panose="02020603050405020304" pitchFamily="18" charset="0"/>
              </a:rPr>
              <a:t>keras.models</a:t>
            </a:r>
            <a:r>
              <a:rPr lang="en-US" dirty="0">
                <a:latin typeface="Times New Roman" panose="02020603050405020304" pitchFamily="18" charset="0"/>
                <a:cs typeface="Times New Roman" panose="02020603050405020304" pitchFamily="18" charset="0"/>
              </a:rPr>
              <a:t> module. This classifier is a type of Deep Learning algorithm that is well-suited for processing grid-like data such as images or time-series data. The Sequential class is used to define a linear stack of layers in the neural network. In this code, the CNN has four layers: an input layer with 3 input dimensions (for accelerometer data), two hidden layers with 80 and 40 neurons, respectively, and an output layer with 6 neurons (for 6 activity types). The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 is used in the hidden layers,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function is used in the output layer to convert the predicted scores into class probabilities. The </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 loss function is used for multi-class classification, and the Adam optimizer is used to optimize the model parameters. The fit() function is called on the </a:t>
            </a:r>
            <a:r>
              <a:rPr lang="en-US" dirty="0" err="1">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 object to train the CNN using the training data </a:t>
            </a:r>
            <a:r>
              <a:rPr lang="en-US" dirty="0" err="1">
                <a:latin typeface="Times New Roman" panose="02020603050405020304" pitchFamily="18" charset="0"/>
                <a:cs typeface="Times New Roman" panose="02020603050405020304" pitchFamily="18" charset="0"/>
              </a:rPr>
              <a:t>train_X</a:t>
            </a:r>
            <a:r>
              <a:rPr lang="en-US" dirty="0">
                <a:latin typeface="Times New Roman" panose="02020603050405020304" pitchFamily="18" charset="0"/>
                <a:cs typeface="Times New Roman" panose="02020603050405020304" pitchFamily="18" charset="0"/>
              </a:rPr>
              <a:t> (features) and </a:t>
            </a:r>
            <a:r>
              <a:rPr lang="en-US" dirty="0" err="1">
                <a:latin typeface="Times New Roman" panose="02020603050405020304" pitchFamily="18" charset="0"/>
                <a:cs typeface="Times New Roman" panose="02020603050405020304" pitchFamily="18" charset="0"/>
              </a:rPr>
              <a:t>train_y</a:t>
            </a:r>
            <a:r>
              <a:rPr lang="en-US" dirty="0">
                <a:latin typeface="Times New Roman" panose="02020603050405020304" pitchFamily="18" charset="0"/>
                <a:cs typeface="Times New Roman" panose="02020603050405020304" pitchFamily="18" charset="0"/>
              </a:rPr>
              <a:t> (target labels).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addition to the classifiers, the code also includes a function </a:t>
            </a:r>
            <a:r>
              <a:rPr lang="en-US" dirty="0" err="1">
                <a:latin typeface="Times New Roman" panose="02020603050405020304" pitchFamily="18" charset="0"/>
                <a:cs typeface="Times New Roman" panose="02020603050405020304" pitchFamily="18" charset="0"/>
              </a:rPr>
              <a:t>cnn_test_results</a:t>
            </a:r>
            <a:r>
              <a:rPr lang="en-US" dirty="0">
                <a:latin typeface="Times New Roman" panose="02020603050405020304" pitchFamily="18" charset="0"/>
                <a:cs typeface="Times New Roman" panose="02020603050405020304" pitchFamily="18" charset="0"/>
              </a:rPr>
              <a:t>() that takes a trained CNN model and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as inputs, and prints out the accuracy of the model on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for each activity. The accuracy is calculated by </a:t>
            </a:r>
            <a:r>
              <a:rPr lang="en-US" dirty="0" err="1">
                <a:latin typeface="Times New Roman" panose="02020603050405020304" pitchFamily="18" charset="0"/>
                <a:cs typeface="Times New Roman" panose="02020603050405020304" pitchFamily="18" charset="0"/>
              </a:rPr>
              <a:t>comparin</a:t>
            </a:r>
            <a:r>
              <a:rPr lang="en-US" dirty="0">
                <a:latin typeface="Times New Roman" panose="02020603050405020304" pitchFamily="18" charset="0"/>
                <a:cs typeface="Times New Roman" panose="02020603050405020304" pitchFamily="18" charset="0"/>
              </a:rPr>
              <a:t> the predicted activity labels with the ground truth labels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The accuracy is a measure of how well the model is able to correctly classify the activities based on the accelerometer data</a:t>
            </a:r>
          </a:p>
        </p:txBody>
      </p:sp>
    </p:spTree>
    <p:extLst>
      <p:ext uri="{BB962C8B-B14F-4D97-AF65-F5344CB8AC3E}">
        <p14:creationId xmlns:p14="http://schemas.microsoft.com/office/powerpoint/2010/main" val="79478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DC739F-638F-E17E-5E00-2D9967FF49C2}"/>
              </a:ext>
            </a:extLst>
          </p:cNvPr>
          <p:cNvPicPr>
            <a:picLocks noChangeAspect="1"/>
          </p:cNvPicPr>
          <p:nvPr/>
        </p:nvPicPr>
        <p:blipFill rotWithShape="1">
          <a:blip r:embed="rId2"/>
          <a:srcRect l="2903" r="3213"/>
          <a:stretch/>
        </p:blipFill>
        <p:spPr>
          <a:xfrm>
            <a:off x="1" y="-132387"/>
            <a:ext cx="12192000" cy="1383672"/>
          </a:xfrm>
          <a:prstGeom prst="rect">
            <a:avLst/>
          </a:prstGeom>
        </p:spPr>
      </p:pic>
      <p:sp>
        <p:nvSpPr>
          <p:cNvPr id="7" name="TextBox 6">
            <a:extLst>
              <a:ext uri="{FF2B5EF4-FFF2-40B4-BE49-F238E27FC236}">
                <a16:creationId xmlns:a16="http://schemas.microsoft.com/office/drawing/2014/main" id="{DAA7050C-820B-01D7-74A0-0F0B2214DF0E}"/>
              </a:ext>
            </a:extLst>
          </p:cNvPr>
          <p:cNvSpPr txBox="1"/>
          <p:nvPr/>
        </p:nvSpPr>
        <p:spPr>
          <a:xfrm>
            <a:off x="385009" y="1266516"/>
            <a:ext cx="11806990" cy="4324967"/>
          </a:xfrm>
          <a:prstGeom prst="rect">
            <a:avLst/>
          </a:prstGeom>
          <a:noFill/>
        </p:spPr>
        <p:txBody>
          <a:bodyPr wrap="square">
            <a:spAutoFit/>
          </a:bodyPr>
          <a:lstStyle/>
          <a:p>
            <a:pPr eaLnBrk="0" hangingPunct="0">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Human posture and activity recognition using motion sense datasets has gained significant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eaLnBrk="0" hangingPunct="0">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attention in recent years due to its potential applications in areas such as healthcare, sports, and human-computer interaction. Various machine learning models, including convolutional neural networks (CNNs), decision trees, and random forest classifiers, have been used to classify human postures and activities based on data collected from accelerometers and gyroscopes. Additionally, the concept of feature fusion, where data from multiple sensors are combined, has been explored to potentially improve the accuracy of these models.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CIDFont+F1"/>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Several studies have investigated the use of CNNs for human posture and activity recognition. CNNs are deep learning models that can automatically learn hierarchical features from raw sensor data, making them well-suited for processing time-series data from accelerometers and gyroscopes. For example, Zhang et al. (2019) utilized CNNs to classify human activities based on accelerometer and gyroscope data, achieving high accuracy in recognizing activities such as walking, running, and jumping. Similarly, Yilmaz et al. (2019) used CNNs to classify human postures based on accelerometer data, achieving promising results in distinguishing between different postures such as standing, sitting, and lying.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7872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B87CF-91B2-9210-D913-0BC65B9AE9FF}"/>
              </a:ext>
            </a:extLst>
          </p:cNvPr>
          <p:cNvSpPr txBox="1"/>
          <p:nvPr/>
        </p:nvSpPr>
        <p:spPr>
          <a:xfrm>
            <a:off x="0" y="321211"/>
            <a:ext cx="11790947" cy="5568512"/>
          </a:xfrm>
          <a:prstGeom prst="rect">
            <a:avLst/>
          </a:prstGeom>
          <a:noFill/>
        </p:spPr>
        <p:txBody>
          <a:bodyPr wrap="square">
            <a:spAutoFit/>
          </a:bodyPr>
          <a:lstStyle/>
          <a:p>
            <a:pPr algn="just">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Decision trees and random forest classifiers have also been used in human posture and activity recognition. Decision trees are tree-like structures that recursively split the data based on feature values to make decisions, while random forest classifiers are ensemble methods that combine multiple decision trees to improve accuracy and reduce overfitting. For instance, Romero et al. (2017) used decision trees to classify human postures based on accelerometer data, achieving high accuracy in recognizing postures such as sitting, standing, and lying. Similarly, Farooq et al. (2018) utilized random forest classifiers to recognize human activities based on accelerometer and gyroscope data, achieving competitive accuracy in recognizing activities such as walking, jogging, and climbing stairs.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6000"/>
              </a:lnSpc>
              <a:spcAft>
                <a:spcPts val="800"/>
              </a:spcAft>
            </a:pPr>
            <a:r>
              <a:rPr lang="en-IN" sz="1800" dirty="0">
                <a:effectLst/>
                <a:latin typeface="Times New Roman" panose="02020603050405020304" pitchFamily="18" charset="0"/>
                <a:ea typeface="CIDFont+F1"/>
                <a:cs typeface="Mangal" panose="02040503050203030202" pitchFamily="18" charset="0"/>
              </a:rPr>
              <a:t>Feature fusion, or combining data from multiple sensors, has been explored as a strategy to improve the accuracy of human posture and activity recognition models. By leveraging data from accelerometers and gyroscopes simultaneously, feature fusion can capture complementary information from both sensors, potentially leading to improved accuracy in classification. For instance, Khan et al. (2019) combined accelerometer and gyroscope data and used random forest classifiers to classify human activities, achieving higher accuracy compared to using each sensor separately. In summary, various machine learning models, including CNNs, decision trees, and random forest classifiers, have been used in human posture and activity recognition based on motion sense datasets. Additionally, feature fusion, where data from accelerometers and gyroscopes are combined, has been explored to potentially improve the accuracy of these models. These studies have shown promising results in recognizing human postures and activities, and the use of different models and feature fusion can be further investigated to determine the most effective approach for accurate and robust human posture and activity recognition.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665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5D6700-F353-1F10-0DE8-0AD857E512DC}"/>
              </a:ext>
            </a:extLst>
          </p:cNvPr>
          <p:cNvPicPr>
            <a:picLocks noChangeAspect="1"/>
          </p:cNvPicPr>
          <p:nvPr/>
        </p:nvPicPr>
        <p:blipFill rotWithShape="1">
          <a:blip r:embed="rId2"/>
          <a:srcRect l="3488" r="3488"/>
          <a:stretch/>
        </p:blipFill>
        <p:spPr>
          <a:xfrm>
            <a:off x="0" y="0"/>
            <a:ext cx="12192000" cy="1117012"/>
          </a:xfrm>
          <a:prstGeom prst="rect">
            <a:avLst/>
          </a:prstGeom>
        </p:spPr>
      </p:pic>
      <p:sp>
        <p:nvSpPr>
          <p:cNvPr id="7" name="TextBox 6">
            <a:extLst>
              <a:ext uri="{FF2B5EF4-FFF2-40B4-BE49-F238E27FC236}">
                <a16:creationId xmlns:a16="http://schemas.microsoft.com/office/drawing/2014/main" id="{77AB761A-72ED-3F3B-3D22-F3D0D1D518BB}"/>
              </a:ext>
            </a:extLst>
          </p:cNvPr>
          <p:cNvSpPr txBox="1"/>
          <p:nvPr/>
        </p:nvSpPr>
        <p:spPr>
          <a:xfrm>
            <a:off x="192505" y="1117012"/>
            <a:ext cx="6096000" cy="369332"/>
          </a:xfrm>
          <a:prstGeom prst="rect">
            <a:avLst/>
          </a:prstGeom>
          <a:noFill/>
        </p:spPr>
        <p:txBody>
          <a:bodyPr wrap="square">
            <a:spAutoFit/>
          </a:bodyPr>
          <a:lstStyle/>
          <a:p>
            <a:pPr>
              <a:spcAft>
                <a:spcPts val="1500"/>
              </a:spcAft>
            </a:pPr>
            <a:r>
              <a:rPr lang="en-IN" sz="1800" b="1" dirty="0">
                <a:effectLst/>
                <a:latin typeface="Times New Roman" panose="02020603050405020304" pitchFamily="18" charset="0"/>
                <a:ea typeface="Times New Roman" panose="02020603050405020304" pitchFamily="18" charset="0"/>
              </a:rPr>
              <a:t>Proposed Work:</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B352F48-CBC8-2F98-4929-5DDD32706043}"/>
              </a:ext>
            </a:extLst>
          </p:cNvPr>
          <p:cNvSpPr txBox="1"/>
          <p:nvPr/>
        </p:nvSpPr>
        <p:spPr>
          <a:xfrm>
            <a:off x="96252" y="1486344"/>
            <a:ext cx="12095748" cy="5355312"/>
          </a:xfrm>
          <a:prstGeom prst="rect">
            <a:avLst/>
          </a:prstGeom>
          <a:noFill/>
        </p:spPr>
        <p:txBody>
          <a:bodyPr wrap="square">
            <a:spAutoFit/>
          </a:bodyPr>
          <a:lstStyle/>
          <a:p>
            <a:pPr lvl="0">
              <a:tabLst>
                <a:tab pos="457200" algn="l"/>
              </a:tabLst>
            </a:pPr>
            <a:r>
              <a:rPr lang="en-IN" sz="1800" dirty="0">
                <a:effectLst/>
                <a:latin typeface="Times New Roman" panose="02020603050405020304" pitchFamily="18" charset="0"/>
                <a:ea typeface="Times New Roman" panose="02020603050405020304" pitchFamily="18" charset="0"/>
              </a:rPr>
              <a:t>Data Collection: Obtain the </a:t>
            </a:r>
            <a:r>
              <a:rPr lang="en-IN" sz="1800" dirty="0" err="1">
                <a:effectLst/>
                <a:latin typeface="Times New Roman" panose="02020603050405020304" pitchFamily="18" charset="0"/>
                <a:ea typeface="Times New Roman" panose="02020603050405020304" pitchFamily="18" charset="0"/>
              </a:rPr>
              <a:t>MotionSense</a:t>
            </a:r>
            <a:r>
              <a:rPr lang="en-IN" sz="1800" dirty="0">
                <a:effectLst/>
                <a:latin typeface="Times New Roman" panose="02020603050405020304" pitchFamily="18" charset="0"/>
                <a:ea typeface="Times New Roman" panose="02020603050405020304" pitchFamily="18" charset="0"/>
              </a:rPr>
              <a:t> dataset, which contains accelerometer and gyroscope readings collected from smartphones. The dataset consists of </a:t>
            </a:r>
            <a:r>
              <a:rPr lang="en-IN" sz="1800" dirty="0" err="1">
                <a:effectLst/>
                <a:latin typeface="Times New Roman" panose="02020603050405020304" pitchFamily="18" charset="0"/>
                <a:ea typeface="Times New Roman" panose="02020603050405020304" pitchFamily="18" charset="0"/>
              </a:rPr>
              <a:t>labeled</a:t>
            </a:r>
            <a:r>
              <a:rPr lang="en-IN" sz="1800" dirty="0">
                <a:effectLst/>
                <a:latin typeface="Times New Roman" panose="02020603050405020304" pitchFamily="18" charset="0"/>
                <a:ea typeface="Times New Roman" panose="02020603050405020304" pitchFamily="18" charset="0"/>
              </a:rPr>
              <a:t> data from various physical activities such as walking, running, sitting, standing, etc. Data will be collected from multiple subjects to ensure diversity.</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Data </a:t>
            </a:r>
            <a:r>
              <a:rPr lang="en-IN" sz="1800" dirty="0" err="1">
                <a:effectLst/>
                <a:latin typeface="Times New Roman" panose="02020603050405020304" pitchFamily="18" charset="0"/>
                <a:ea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rPr>
              <a:t>: Perform data </a:t>
            </a:r>
            <a:r>
              <a:rPr lang="en-IN" sz="1800" dirty="0" err="1">
                <a:effectLst/>
                <a:latin typeface="Times New Roman" panose="02020603050405020304" pitchFamily="18" charset="0"/>
                <a:ea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rPr>
              <a:t> to clean and prepare the dataset for training. This may involve removing noise, normalizing the data, and splitting it into training, validation, and testing sets.</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Feature Extraction: Extract relevant features from the accelerometer and gyroscope readings. This may include statistical measures such as mean, variance, and standard deviation, as well as other domain-specific features that can capture the characteristics of human motion.</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Model Training: Train three different models using the motion sense dataset. The first model will be trained using only accelerometer readings, the second model using only gyroscope readings, and the third model using both accelerometer and gyroscope readings. The models will be implemented using Convolutional Neural Networks (CNN) for accelerometer and gyroscope data, and Decision Tree and Random Forest Classifier for accelerometer and gyroscope data, respectively.</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Feature Fusion: Implement feature fusion techniques to combine the features extracted from both accelerometer and gyroscope readings. This may involve concatenating, averaging, or other fusion methods to create a combined feature representation that can capture the complementary information from both sensors.</a:t>
            </a:r>
          </a:p>
        </p:txBody>
      </p:sp>
    </p:spTree>
    <p:extLst>
      <p:ext uri="{BB962C8B-B14F-4D97-AF65-F5344CB8AC3E}">
        <p14:creationId xmlns:p14="http://schemas.microsoft.com/office/powerpoint/2010/main" val="212635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091C5-BDDF-13D1-367F-D7D2A56619BB}"/>
              </a:ext>
            </a:extLst>
          </p:cNvPr>
          <p:cNvSpPr txBox="1"/>
          <p:nvPr/>
        </p:nvSpPr>
        <p:spPr>
          <a:xfrm>
            <a:off x="304800" y="633403"/>
            <a:ext cx="11887200" cy="5355312"/>
          </a:xfrm>
          <a:prstGeom prst="rect">
            <a:avLst/>
          </a:prstGeom>
          <a:noFill/>
        </p:spPr>
        <p:txBody>
          <a:bodyPr wrap="square">
            <a:spAutoFit/>
          </a:bodyPr>
          <a:lstStyle/>
          <a:p>
            <a:pPr lvl="0">
              <a:tabLst>
                <a:tab pos="457200" algn="l"/>
              </a:tabLst>
            </a:pPr>
            <a:r>
              <a:rPr lang="en-IN" sz="1800" dirty="0">
                <a:effectLst/>
                <a:latin typeface="Times New Roman" panose="02020603050405020304" pitchFamily="18" charset="0"/>
                <a:ea typeface="Times New Roman" panose="02020603050405020304" pitchFamily="18" charset="0"/>
              </a:rPr>
              <a:t>Model Evaluation: Evaluate the accuracy of the trained models using appropriate evaluation metrics such as accuracy, precision, recall, and F1-score. Compare the performance of the three models trained with accelerometer, gyroscope, and fused features to determine which approach yields the highest accuracy.</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Analysis and Discussion: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the results obtained from the experiments and discuss the findings. Identify the strengths and weaknesses of each model and provide insights on the impact of feature fusion on model performance. Discuss the potential applications of the trained models in real-world scenarios such as activity recognition, health monitoring, and sports performance analysis.</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Conclusion: Summarize the findings and conclusions of the study. Highlight the significance of the proposed work in advancing the field of human motion sensing and its potential applications. Identify future research directions and possible improvements to the proposed approach.</a:t>
            </a:r>
          </a:p>
          <a:p>
            <a:pPr marL="457200"/>
            <a:r>
              <a:rPr lang="en-IN" sz="1800" dirty="0">
                <a:effectLst/>
                <a:latin typeface="Times New Roman" panose="02020603050405020304" pitchFamily="18" charset="0"/>
                <a:ea typeface="Times New Roman" panose="02020603050405020304" pitchFamily="18" charset="0"/>
              </a:rPr>
              <a:t> </a:t>
            </a:r>
          </a:p>
          <a:p>
            <a:pPr lvl="0">
              <a:tabLst>
                <a:tab pos="457200" algn="l"/>
              </a:tabLst>
            </a:pPr>
            <a:r>
              <a:rPr lang="en-IN" sz="1800" dirty="0">
                <a:effectLst/>
                <a:latin typeface="Times New Roman" panose="02020603050405020304" pitchFamily="18" charset="0"/>
                <a:ea typeface="Times New Roman" panose="02020603050405020304" pitchFamily="18" charset="0"/>
              </a:rPr>
              <a:t>References: Provide a comprehensive list of references that were consulted during the project, including relevant research papers, textbooks, and online resources.</a:t>
            </a:r>
          </a:p>
          <a:p>
            <a:pPr marL="457200"/>
            <a:r>
              <a:rPr lang="en-IN" sz="1800" dirty="0">
                <a:effectLst/>
                <a:latin typeface="Times New Roman" panose="02020603050405020304" pitchFamily="18" charset="0"/>
                <a:ea typeface="Times New Roman" panose="02020603050405020304" pitchFamily="18" charset="0"/>
              </a:rPr>
              <a:t> </a:t>
            </a:r>
          </a:p>
          <a:p>
            <a:r>
              <a:rPr lang="en-IN" sz="1800" kern="0" dirty="0">
                <a:effectLst/>
                <a:latin typeface="Times New Roman" panose="02020603050405020304" pitchFamily="18" charset="0"/>
                <a:ea typeface="Calibri" panose="020F0502020204030204" pitchFamily="34" charset="0"/>
              </a:rPr>
              <a:t>Implementation: Provide the implementation details of the proposed work, including the programming language, libraries, frameworks, and tools that will be used to develop and train the models. Include the necessary code snippets and configuration details to replicate the experiments</a:t>
            </a:r>
            <a:endParaRPr lang="en-IN" dirty="0"/>
          </a:p>
        </p:txBody>
      </p:sp>
    </p:spTree>
    <p:extLst>
      <p:ext uri="{BB962C8B-B14F-4D97-AF65-F5344CB8AC3E}">
        <p14:creationId xmlns:p14="http://schemas.microsoft.com/office/powerpoint/2010/main" val="116198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13748-7715-1D79-FE26-8FE61CBA54D5}"/>
              </a:ext>
            </a:extLst>
          </p:cNvPr>
          <p:cNvSpPr txBox="1"/>
          <p:nvPr/>
        </p:nvSpPr>
        <p:spPr>
          <a:xfrm>
            <a:off x="56147" y="0"/>
            <a:ext cx="12079705" cy="6934014"/>
          </a:xfrm>
          <a:prstGeom prst="rect">
            <a:avLst/>
          </a:prstGeom>
          <a:noFill/>
        </p:spPr>
        <p:txBody>
          <a:bodyPr wrap="square">
            <a:spAutoFit/>
          </a:bodyPr>
          <a:lstStyle/>
          <a:p>
            <a:pPr>
              <a:lnSpc>
                <a:spcPct val="106000"/>
              </a:lnSpc>
              <a:spcAft>
                <a:spcPts val="800"/>
              </a:spcAft>
            </a:pPr>
            <a:r>
              <a:rPr lang="en-IN" sz="2000" b="1" dirty="0">
                <a:effectLst/>
                <a:latin typeface="Times New Roman" panose="02020603050405020304" pitchFamily="18" charset="0"/>
                <a:ea typeface="Calibri" panose="020F0502020204030204" pitchFamily="34" charset="0"/>
                <a:cs typeface="Mangal" panose="02040503050203030202" pitchFamily="18" charset="0"/>
              </a:rPr>
              <a:t>Methodology: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20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System Requirements: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You will need to ensure that the following libraries are installed: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Pandas, NumPy, scikit-learn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sklearn</a:t>
            </a:r>
            <a:r>
              <a:rPr lang="en-IN" sz="1800" dirty="0">
                <a:effectLst/>
                <a:latin typeface="Times New Roman" panose="02020603050405020304" pitchFamily="18" charset="0"/>
                <a:ea typeface="Calibri" panose="020F0502020204030204" pitchFamily="34" charset="0"/>
                <a:cs typeface="Mangal" panose="02040503050203030202" pitchFamily="18" charset="0"/>
              </a:rPr>
              <a:t>), Keras, Matplotlib, TensorFlow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We are using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MotionSense</a:t>
            </a:r>
            <a:r>
              <a:rPr lang="en-IN" sz="1800" dirty="0">
                <a:effectLst/>
                <a:latin typeface="Times New Roman" panose="02020603050405020304" pitchFamily="18" charset="0"/>
                <a:ea typeface="Calibri" panose="020F0502020204030204" pitchFamily="34" charset="0"/>
                <a:cs typeface="Mangal" panose="02040503050203030202" pitchFamily="18" charset="0"/>
              </a:rPr>
              <a:t> Dataset” here for our project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dataset includes time-series data generated by accelerometer and gyroscope sensors (attitude, gravity,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userAcceleration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rotationRate</a:t>
            </a:r>
            <a:r>
              <a:rPr lang="en-IN" sz="1800" dirty="0">
                <a:effectLst/>
                <a:latin typeface="Times New Roman" panose="02020603050405020304" pitchFamily="18" charset="0"/>
                <a:ea typeface="Calibri" panose="020F0502020204030204" pitchFamily="34" charset="0"/>
                <a:cs typeface="Mangal" panose="02040503050203030202" pitchFamily="18" charset="0"/>
              </a:rPr>
              <a:t>). It is collected with an iPhone 6s kept in the participant's front pocket using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SensingKit</a:t>
            </a:r>
            <a:r>
              <a:rPr lang="en-IN" sz="1800" dirty="0">
                <a:effectLst/>
                <a:latin typeface="Times New Roman" panose="02020603050405020304" pitchFamily="18" charset="0"/>
                <a:ea typeface="Calibri" panose="020F0502020204030204" pitchFamily="34" charset="0"/>
                <a:cs typeface="Mangal" panose="02040503050203030202" pitchFamily="18" charset="0"/>
              </a:rPr>
              <a:t> which collects information from Core Motion framework on iOS devices. A total of 24 participants in a range of gender, age, weight, and height performed 6 activities in 15 trials in the same environment and conditions: downstairs, upstairs, walking, jogging, sitting, and standing.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There are 24 data subjects.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A_DeviceMotion_data</a:t>
            </a:r>
            <a:r>
              <a:rPr lang="en-IN" sz="1800" dirty="0">
                <a:effectLst/>
                <a:latin typeface="Times New Roman" panose="02020603050405020304" pitchFamily="18" charset="0"/>
                <a:ea typeface="Calibri" panose="020F0502020204030204" pitchFamily="34" charset="0"/>
                <a:cs typeface="Mangal" panose="02040503050203030202" pitchFamily="18" charset="0"/>
              </a:rPr>
              <a:t> folder contains time-series collected by both Accelerometer and Gyroscope for all 15 trials. For every trial we have a multivariate time-series.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1800" kern="0" dirty="0">
                <a:effectLst/>
                <a:latin typeface="Times New Roman" panose="02020603050405020304" pitchFamily="18" charset="0"/>
                <a:ea typeface="Calibri" panose="020F0502020204030204" pitchFamily="34" charset="0"/>
              </a:rPr>
              <a:t>Thus, we have time-series with 12 features: </a:t>
            </a:r>
            <a:r>
              <a:rPr lang="en-IN" sz="1800" kern="0" dirty="0" err="1">
                <a:effectLst/>
                <a:latin typeface="Times New Roman" panose="02020603050405020304" pitchFamily="18" charset="0"/>
                <a:ea typeface="Calibri" panose="020F0502020204030204" pitchFamily="34" charset="0"/>
              </a:rPr>
              <a:t>attitude.roll</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attitude.pitch</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attitude.yaw</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gravity.x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gravity.y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gravity.z</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rotationRate.x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rotationRate.y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rotationRate.z</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userAcceleration.x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userAcceleration.y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userAcceleration</a:t>
            </a:r>
            <a:endParaRPr lang="en-IN" dirty="0"/>
          </a:p>
        </p:txBody>
      </p:sp>
    </p:spTree>
    <p:extLst>
      <p:ext uri="{BB962C8B-B14F-4D97-AF65-F5344CB8AC3E}">
        <p14:creationId xmlns:p14="http://schemas.microsoft.com/office/powerpoint/2010/main" val="187508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F11BD-423D-2420-C28B-3E5FB167BA06}"/>
              </a:ext>
            </a:extLst>
          </p:cNvPr>
          <p:cNvSpPr txBox="1"/>
          <p:nvPr/>
        </p:nvSpPr>
        <p:spPr>
          <a:xfrm>
            <a:off x="176464" y="272223"/>
            <a:ext cx="10716126" cy="6585777"/>
          </a:xfrm>
          <a:prstGeom prst="rect">
            <a:avLst/>
          </a:prstGeom>
          <a:noFill/>
        </p:spPr>
        <p:txBody>
          <a:bodyPr wrap="square">
            <a:spAutoFit/>
          </a:bodyPr>
          <a:lstStyle/>
          <a:p>
            <a:pPr indent="457200">
              <a:lnSpc>
                <a:spcPct val="106000"/>
              </a:lnSpc>
              <a:spcBef>
                <a:spcPts val="1800"/>
              </a:spcBef>
              <a:spcAft>
                <a:spcPts val="1200"/>
              </a:spcAft>
            </a:pPr>
            <a:r>
              <a:rPr lang="en-IN" sz="1600" b="1" dirty="0">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(A) </a:t>
            </a:r>
            <a:r>
              <a:rPr lang="en-IN" sz="1600" b="1" dirty="0" err="1">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DeviceMotion_data</a:t>
            </a:r>
            <a:endParaRPr lang="en-IN" sz="16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457200" algn="l">
              <a:spcAft>
                <a:spcPts val="1200"/>
              </a:spcAft>
            </a:pPr>
            <a:r>
              <a:rPr lang="en-IN" sz="1600" dirty="0">
                <a:solidFill>
                  <a:srgbClr val="1F2328"/>
                </a:solidFill>
                <a:effectLst/>
                <a:latin typeface="Times New Roman" panose="02020603050405020304" pitchFamily="18" charset="0"/>
                <a:ea typeface="Times New Roman" panose="02020603050405020304" pitchFamily="18" charset="0"/>
              </a:rPr>
              <a:t>This folder contains time-series collected by both Accelerometer and Gyroscope for all 15 trials. </a:t>
            </a:r>
            <a:endParaRPr lang="en-IN" sz="1600" dirty="0">
              <a:effectLst/>
              <a:latin typeface="Times New Roman" panose="02020603050405020304" pitchFamily="18" charset="0"/>
              <a:ea typeface="Times New Roman" panose="02020603050405020304" pitchFamily="18" charset="0"/>
            </a:endParaRPr>
          </a:p>
          <a:p>
            <a:pPr>
              <a:spcAft>
                <a:spcPts val="1200"/>
              </a:spcAft>
            </a:pPr>
            <a:r>
              <a:rPr lang="en-IN" sz="1600" dirty="0">
                <a:solidFill>
                  <a:srgbClr val="1F2328"/>
                </a:solidFill>
                <a:effectLst/>
                <a:latin typeface="Times New Roman" panose="02020603050405020304" pitchFamily="18" charset="0"/>
                <a:ea typeface="Times New Roman" panose="02020603050405020304" pitchFamily="18" charset="0"/>
              </a:rPr>
              <a:t> 	 Thus, we have time-series with 12 features: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6000"/>
              </a:lnSpc>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attitude.roll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attitude.pitch</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attitude.yaw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gravity.x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gravity.y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gravity.z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userAcceleration.x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userAcceleration.y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Bef>
                <a:spcPts val="300"/>
              </a:spcBef>
              <a:spcAft>
                <a:spcPts val="800"/>
              </a:spcAft>
              <a:buFont typeface="+mj-lt"/>
              <a:buAutoNum type="arabicPeriod"/>
              <a:tabLst>
                <a:tab pos="685800" algn="l"/>
              </a:tabLst>
            </a:pPr>
            <a:r>
              <a:rPr lang="en-IN" sz="16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userAcceleration.z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gn="l"/>
            <a:r>
              <a:rPr lang="en-IN" sz="1600" dirty="0">
                <a:solidFill>
                  <a:srgbClr val="3C4043"/>
                </a:solidFill>
                <a:effectLst/>
                <a:latin typeface="Times New Roman" panose="02020603050405020304" pitchFamily="18" charset="0"/>
                <a:ea typeface="Times New Roman" panose="02020603050405020304" pitchFamily="18" charset="0"/>
              </a:rPr>
              <a:t>The accelerometer measures the sum of two acceleration vectors: gravity and user acceleration. User acceleration is the acceleration that the user imparts to the device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823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93765B-9B51-6E70-B88E-EE46C523F7AB}"/>
              </a:ext>
            </a:extLst>
          </p:cNvPr>
          <p:cNvSpPr txBox="1"/>
          <p:nvPr/>
        </p:nvSpPr>
        <p:spPr>
          <a:xfrm>
            <a:off x="0" y="203169"/>
            <a:ext cx="11951368" cy="2119747"/>
          </a:xfrm>
          <a:prstGeom prst="rect">
            <a:avLst/>
          </a:prstGeom>
          <a:noFill/>
        </p:spPr>
        <p:txBody>
          <a:bodyPr wrap="square">
            <a:spAutoFit/>
          </a:bodyPr>
          <a:lstStyle/>
          <a:p>
            <a:pPr marL="457200">
              <a:lnSpc>
                <a:spcPct val="106000"/>
              </a:lnSpc>
              <a:spcBef>
                <a:spcPts val="1800"/>
              </a:spcBef>
              <a:spcAft>
                <a:spcPts val="1200"/>
              </a:spcAft>
            </a:pPr>
            <a:r>
              <a:rPr lang="en-IN" sz="1800" b="1" dirty="0">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(B) </a:t>
            </a:r>
            <a:r>
              <a:rPr lang="en-IN" sz="1800" b="1" dirty="0" err="1">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Accelerometer_data</a:t>
            </a:r>
            <a:endParaRPr lang="en-IN" sz="18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457200" algn="l">
              <a:spcAft>
                <a:spcPts val="1200"/>
              </a:spcAft>
            </a:pPr>
            <a:r>
              <a:rPr lang="en-IN" sz="1800" dirty="0">
                <a:solidFill>
                  <a:srgbClr val="1F2328"/>
                </a:solidFill>
                <a:effectLst/>
                <a:latin typeface="Times New Roman" panose="02020603050405020304" pitchFamily="18" charset="0"/>
                <a:ea typeface="Times New Roman" panose="02020603050405020304" pitchFamily="18" charset="0"/>
              </a:rPr>
              <a:t>Here we just have data reported by </a:t>
            </a:r>
            <a:r>
              <a:rPr lang="en-IN" sz="1800" b="1" dirty="0">
                <a:solidFill>
                  <a:srgbClr val="1F2328"/>
                </a:solidFill>
                <a:effectLst/>
                <a:latin typeface="Times New Roman" panose="02020603050405020304" pitchFamily="18" charset="0"/>
                <a:ea typeface="Times New Roman" panose="02020603050405020304" pitchFamily="18" charset="0"/>
              </a:rPr>
              <a:t>Accelerometer</a:t>
            </a:r>
            <a:r>
              <a:rPr lang="en-IN" sz="1800" dirty="0">
                <a:solidFill>
                  <a:srgbClr val="1F2328"/>
                </a:solidFill>
                <a:effectLst/>
                <a:latin typeface="Times New Roman" panose="02020603050405020304" pitchFamily="18" charset="0"/>
                <a:ea typeface="Times New Roman" panose="02020603050405020304" pitchFamily="18" charset="0"/>
              </a:rPr>
              <a:t> sensor. Thus, there are just three features correspond to 3 different axes: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06000"/>
              </a:lnSpc>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6000"/>
              </a:lnSpc>
              <a:spcBef>
                <a:spcPts val="300"/>
              </a:spcBef>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6000"/>
              </a:lnSpc>
              <a:spcBef>
                <a:spcPts val="300"/>
              </a:spcBef>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AF7BC476-E578-77FE-EA1F-A4D57E2EAB18}"/>
              </a:ext>
            </a:extLst>
          </p:cNvPr>
          <p:cNvPicPr>
            <a:picLocks noChangeAspect="1"/>
          </p:cNvPicPr>
          <p:nvPr/>
        </p:nvPicPr>
        <p:blipFill>
          <a:blip r:embed="rId2"/>
          <a:stretch>
            <a:fillRect/>
          </a:stretch>
        </p:blipFill>
        <p:spPr>
          <a:xfrm>
            <a:off x="240632" y="2322916"/>
            <a:ext cx="10704563" cy="2892477"/>
          </a:xfrm>
          <a:prstGeom prst="rect">
            <a:avLst/>
          </a:prstGeom>
        </p:spPr>
      </p:pic>
      <p:sp>
        <p:nvSpPr>
          <p:cNvPr id="6" name="TextBox 5">
            <a:extLst>
              <a:ext uri="{FF2B5EF4-FFF2-40B4-BE49-F238E27FC236}">
                <a16:creationId xmlns:a16="http://schemas.microsoft.com/office/drawing/2014/main" id="{D1BD19AB-D04B-C3ED-E0EC-081659921CAA}"/>
              </a:ext>
            </a:extLst>
          </p:cNvPr>
          <p:cNvSpPr txBox="1"/>
          <p:nvPr/>
        </p:nvSpPr>
        <p:spPr>
          <a:xfrm>
            <a:off x="-120316" y="5215393"/>
            <a:ext cx="6096000" cy="372025"/>
          </a:xfrm>
          <a:prstGeom prst="rect">
            <a:avLst/>
          </a:prstGeom>
          <a:noFill/>
        </p:spPr>
        <p:txBody>
          <a:bodyPr wrap="square">
            <a:spAutoFit/>
          </a:bodyPr>
          <a:lstStyle/>
          <a:p>
            <a:pPr marL="457200">
              <a:lnSpc>
                <a:spcPct val="106000"/>
              </a:lnSpc>
              <a:spcBef>
                <a:spcPts val="300"/>
              </a:spcBef>
              <a:spcAft>
                <a:spcPts val="800"/>
              </a:spcAft>
            </a:pPr>
            <a:r>
              <a:rPr lang="en-IN" sz="1800" b="1"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Figure 3.1: Accelerometer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8089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6AB44-E618-760C-40A2-71B257C7E62D}"/>
              </a:ext>
            </a:extLst>
          </p:cNvPr>
          <p:cNvSpPr txBox="1"/>
          <p:nvPr/>
        </p:nvSpPr>
        <p:spPr>
          <a:xfrm>
            <a:off x="-401053" y="0"/>
            <a:ext cx="12047621" cy="2396746"/>
          </a:xfrm>
          <a:prstGeom prst="rect">
            <a:avLst/>
          </a:prstGeom>
          <a:noFill/>
        </p:spPr>
        <p:txBody>
          <a:bodyPr wrap="square">
            <a:spAutoFit/>
          </a:bodyPr>
          <a:lstStyle/>
          <a:p>
            <a:pPr marL="457200">
              <a:lnSpc>
                <a:spcPct val="106000"/>
              </a:lnSpc>
              <a:spcBef>
                <a:spcPts val="1800"/>
              </a:spcBef>
              <a:spcAft>
                <a:spcPts val="1200"/>
              </a:spcAft>
            </a:pPr>
            <a:r>
              <a:rPr lang="en-IN" sz="1800" b="1" dirty="0">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(C) </a:t>
            </a:r>
            <a:r>
              <a:rPr lang="en-IN" sz="1800" b="1" dirty="0" err="1">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Gyroscope_data</a:t>
            </a:r>
            <a:endParaRPr lang="en-IN" sz="1800" b="1" dirty="0">
              <a:solidFill>
                <a:srgbClr val="1F3763"/>
              </a:solidFill>
              <a:effectLst/>
              <a:latin typeface="Calibri Light" panose="020F0302020204030204" pitchFamily="34" charset="0"/>
              <a:ea typeface="Times New Roman" panose="02020603050405020304" pitchFamily="18" charset="0"/>
              <a:cs typeface="Mangal" panose="02040503050203030202" pitchFamily="18" charset="0"/>
            </a:endParaRPr>
          </a:p>
          <a:p>
            <a:pPr marL="457200" algn="l">
              <a:spcAft>
                <a:spcPts val="1200"/>
              </a:spcAft>
            </a:pPr>
            <a:r>
              <a:rPr lang="en-IN" sz="1800" dirty="0">
                <a:solidFill>
                  <a:srgbClr val="1F2328"/>
                </a:solidFill>
                <a:effectLst/>
                <a:latin typeface="Times New Roman" panose="02020603050405020304" pitchFamily="18" charset="0"/>
                <a:ea typeface="Times New Roman" panose="02020603050405020304" pitchFamily="18" charset="0"/>
              </a:rPr>
              <a:t>Here we just have data reported by </a:t>
            </a:r>
            <a:r>
              <a:rPr lang="en-IN" sz="1800" b="1" dirty="0">
                <a:solidFill>
                  <a:srgbClr val="1F2328"/>
                </a:solidFill>
                <a:effectLst/>
                <a:latin typeface="Times New Roman" panose="02020603050405020304" pitchFamily="18" charset="0"/>
                <a:ea typeface="Times New Roman" panose="02020603050405020304" pitchFamily="18" charset="0"/>
              </a:rPr>
              <a:t>Gyroscope</a:t>
            </a:r>
            <a:r>
              <a:rPr lang="en-IN" sz="1800" dirty="0">
                <a:solidFill>
                  <a:srgbClr val="1F2328"/>
                </a:solidFill>
                <a:effectLst/>
                <a:latin typeface="Times New Roman" panose="02020603050405020304" pitchFamily="18" charset="0"/>
                <a:ea typeface="Times New Roman" panose="02020603050405020304" pitchFamily="18" charset="0"/>
              </a:rPr>
              <a:t> sensor. Thus, there are again just three features correspond to 3 different axes: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06000"/>
              </a:lnSpc>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6000"/>
              </a:lnSpc>
              <a:spcBef>
                <a:spcPts val="300"/>
              </a:spcBef>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6000"/>
              </a:lnSpc>
              <a:spcBef>
                <a:spcPts val="300"/>
              </a:spcBef>
              <a:spcAft>
                <a:spcPts val="800"/>
              </a:spcAft>
              <a:buFont typeface="+mj-lt"/>
              <a:buAutoNum type="arabicPeriod"/>
              <a:tabLst>
                <a:tab pos="914400" algn="l"/>
              </a:tabLst>
            </a:pPr>
            <a:r>
              <a:rPr lang="en-IN"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BF0896A-65ED-248A-03EA-3F6A8E19CD9B}"/>
              </a:ext>
            </a:extLst>
          </p:cNvPr>
          <p:cNvPicPr>
            <a:picLocks noChangeAspect="1"/>
          </p:cNvPicPr>
          <p:nvPr/>
        </p:nvPicPr>
        <p:blipFill>
          <a:blip r:embed="rId2"/>
          <a:stretch>
            <a:fillRect/>
          </a:stretch>
        </p:blipFill>
        <p:spPr>
          <a:xfrm>
            <a:off x="0" y="2396746"/>
            <a:ext cx="11053011" cy="2702320"/>
          </a:xfrm>
          <a:prstGeom prst="rect">
            <a:avLst/>
          </a:prstGeom>
        </p:spPr>
      </p:pic>
      <p:sp>
        <p:nvSpPr>
          <p:cNvPr id="6" name="TextBox 5">
            <a:extLst>
              <a:ext uri="{FF2B5EF4-FFF2-40B4-BE49-F238E27FC236}">
                <a16:creationId xmlns:a16="http://schemas.microsoft.com/office/drawing/2014/main" id="{91372B09-6758-AD09-BBCC-3C17944BDD9A}"/>
              </a:ext>
            </a:extLst>
          </p:cNvPr>
          <p:cNvSpPr txBox="1"/>
          <p:nvPr/>
        </p:nvSpPr>
        <p:spPr>
          <a:xfrm>
            <a:off x="-401053" y="5099066"/>
            <a:ext cx="6296526" cy="372025"/>
          </a:xfrm>
          <a:prstGeom prst="rect">
            <a:avLst/>
          </a:prstGeom>
          <a:noFill/>
        </p:spPr>
        <p:txBody>
          <a:bodyPr wrap="square">
            <a:spAutoFit/>
          </a:bodyPr>
          <a:lstStyle/>
          <a:p>
            <a:pPr marL="457200">
              <a:lnSpc>
                <a:spcPct val="106000"/>
              </a:lnSpc>
              <a:spcBef>
                <a:spcPts val="300"/>
              </a:spcBef>
              <a:spcAft>
                <a:spcPts val="800"/>
              </a:spcAft>
            </a:pPr>
            <a:r>
              <a:rPr lang="en-IN" sz="1800" b="1"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Figure 3.2: Gyroscope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6536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F533D-63B3-C5AF-D837-6FFB1208FF52}"/>
              </a:ext>
            </a:extLst>
          </p:cNvPr>
          <p:cNvPicPr>
            <a:picLocks noChangeAspect="1"/>
          </p:cNvPicPr>
          <p:nvPr/>
        </p:nvPicPr>
        <p:blipFill>
          <a:blip r:embed="rId2"/>
          <a:stretch>
            <a:fillRect/>
          </a:stretch>
        </p:blipFill>
        <p:spPr>
          <a:xfrm>
            <a:off x="573488" y="329398"/>
            <a:ext cx="9276365" cy="3099602"/>
          </a:xfrm>
          <a:prstGeom prst="rect">
            <a:avLst/>
          </a:prstGeom>
          <a:noFill/>
          <a:ln>
            <a:noFill/>
          </a:ln>
        </p:spPr>
      </p:pic>
      <p:sp>
        <p:nvSpPr>
          <p:cNvPr id="4" name="TextBox 3">
            <a:extLst>
              <a:ext uri="{FF2B5EF4-FFF2-40B4-BE49-F238E27FC236}">
                <a16:creationId xmlns:a16="http://schemas.microsoft.com/office/drawing/2014/main" id="{9A32A746-56C7-7162-9BE1-3F9CD0F6A56E}"/>
              </a:ext>
            </a:extLst>
          </p:cNvPr>
          <p:cNvSpPr txBox="1"/>
          <p:nvPr/>
        </p:nvSpPr>
        <p:spPr>
          <a:xfrm>
            <a:off x="0" y="3623987"/>
            <a:ext cx="6096000" cy="372025"/>
          </a:xfrm>
          <a:prstGeom prst="rect">
            <a:avLst/>
          </a:prstGeom>
          <a:noFill/>
        </p:spPr>
        <p:txBody>
          <a:bodyPr wrap="square">
            <a:spAutoFit/>
          </a:bodyPr>
          <a:lstStyle/>
          <a:p>
            <a:pPr marL="457200">
              <a:lnSpc>
                <a:spcPct val="106000"/>
              </a:lnSpc>
              <a:spcBef>
                <a:spcPts val="300"/>
              </a:spcBef>
              <a:spcAft>
                <a:spcPts val="800"/>
              </a:spcAft>
            </a:pPr>
            <a:r>
              <a:rPr lang="en-IN" sz="1800" b="1"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Figure 3.3: </a:t>
            </a:r>
            <a:r>
              <a:rPr lang="en-IN" sz="1800" b="1"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Accelerometer+Gyroscope</a:t>
            </a:r>
            <a:r>
              <a:rPr lang="en-IN" sz="1800" b="1"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783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DFB8F4-6007-1911-64BA-26A6EE61D453}"/>
              </a:ext>
            </a:extLst>
          </p:cNvPr>
          <p:cNvSpPr txBox="1"/>
          <p:nvPr/>
        </p:nvSpPr>
        <p:spPr>
          <a:xfrm>
            <a:off x="160421" y="1240968"/>
            <a:ext cx="11887200" cy="2722092"/>
          </a:xfrm>
          <a:prstGeom prst="rect">
            <a:avLst/>
          </a:prstGeom>
          <a:noFill/>
        </p:spPr>
        <p:txBody>
          <a:bodyPr wrap="square">
            <a:spAutoFit/>
          </a:bodyPr>
          <a:lstStyle/>
          <a:p>
            <a:pPr eaLnBrk="0" hangingPunct="0">
              <a:lnSpc>
                <a:spcPct val="106000"/>
              </a:lnSpc>
              <a:spcAft>
                <a:spcPts val="8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r>
              <a:rPr lang="en-IN" sz="1800" dirty="0">
                <a:effectLst/>
                <a:latin typeface="Times New Roman" panose="02020603050405020304" pitchFamily="18" charset="0"/>
                <a:ea typeface="NimbusRomNo9L-Medi"/>
                <a:cs typeface="Mangal" panose="02040503050203030202" pitchFamily="18" charset="0"/>
              </a:rPr>
              <a:t>In this project, we aim to investigate the effectiveness of different machine learning models, including Convolutional Neural Network (CNN), Decision Tree, and Random Forest Classifier, for training on motion sense dataset. The motion sense dataset contains readings from accelerometers and gyroscopes, and we will explore the impact of feature fusion by training models using accelerometer readings, gyroscope readings, and both accelerometer and gyroscope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NimbusRomNo9L-Medi"/>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0" name="Picture 9">
            <a:extLst>
              <a:ext uri="{FF2B5EF4-FFF2-40B4-BE49-F238E27FC236}">
                <a16:creationId xmlns:a16="http://schemas.microsoft.com/office/drawing/2014/main" id="{525B35B3-1E78-7B67-C84A-F60ACDF5E7C2}"/>
              </a:ext>
            </a:extLst>
          </p:cNvPr>
          <p:cNvPicPr>
            <a:picLocks noChangeAspect="1"/>
          </p:cNvPicPr>
          <p:nvPr/>
        </p:nvPicPr>
        <p:blipFill rotWithShape="1">
          <a:blip r:embed="rId2"/>
          <a:srcRect l="-2610" t="3703" r="13131" b="-3703"/>
          <a:stretch/>
        </p:blipFill>
        <p:spPr>
          <a:xfrm>
            <a:off x="-217732" y="416853"/>
            <a:ext cx="12409731" cy="1299651"/>
          </a:xfrm>
          <a:prstGeom prst="rect">
            <a:avLst/>
          </a:prstGeom>
        </p:spPr>
      </p:pic>
      <p:sp>
        <p:nvSpPr>
          <p:cNvPr id="12" name="TextBox 11">
            <a:extLst>
              <a:ext uri="{FF2B5EF4-FFF2-40B4-BE49-F238E27FC236}">
                <a16:creationId xmlns:a16="http://schemas.microsoft.com/office/drawing/2014/main" id="{BEF460FE-4576-3CD3-CEB4-AA2C8B5056D3}"/>
              </a:ext>
            </a:extLst>
          </p:cNvPr>
          <p:cNvSpPr txBox="1"/>
          <p:nvPr/>
        </p:nvSpPr>
        <p:spPr>
          <a:xfrm>
            <a:off x="160421" y="3963060"/>
            <a:ext cx="11871158" cy="1294393"/>
          </a:xfrm>
          <a:prstGeom prst="rect">
            <a:avLst/>
          </a:prstGeom>
          <a:noFill/>
        </p:spPr>
        <p:txBody>
          <a:bodyPr wrap="square">
            <a:spAutoFit/>
          </a:bodyPr>
          <a:lstStyle/>
          <a:p>
            <a:pPr>
              <a:lnSpc>
                <a:spcPct val="150000"/>
              </a:lnSpc>
            </a:pPr>
            <a:r>
              <a:rPr lang="en-IN" sz="1800" kern="0" dirty="0">
                <a:effectLst/>
                <a:latin typeface="Times New Roman" panose="02020603050405020304" pitchFamily="18" charset="0"/>
                <a:ea typeface="NimbusRomNo9L-Medi"/>
              </a:rPr>
              <a:t>We will start by pre-processing the motion sense dataset, which involves data cleaning, normalization, and feature extraction. We will then split the dataset into training, validation, and testing sets. Next, we will train the machine learning models using the training data separately with accelerometer readings, gyroscope readings, and both accelerometer and gyroscope readings</a:t>
            </a:r>
            <a:endParaRPr lang="en-IN" dirty="0"/>
          </a:p>
        </p:txBody>
      </p:sp>
    </p:spTree>
    <p:extLst>
      <p:ext uri="{BB962C8B-B14F-4D97-AF65-F5344CB8AC3E}">
        <p14:creationId xmlns:p14="http://schemas.microsoft.com/office/powerpoint/2010/main" val="286298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175507-1152-9FCE-B7AC-E2102689E856}"/>
              </a:ext>
            </a:extLst>
          </p:cNvPr>
          <p:cNvSpPr txBox="1"/>
          <p:nvPr/>
        </p:nvSpPr>
        <p:spPr>
          <a:xfrm>
            <a:off x="0" y="409734"/>
            <a:ext cx="6096000" cy="816827"/>
          </a:xfrm>
          <a:prstGeom prst="rect">
            <a:avLst/>
          </a:prstGeom>
          <a:noFill/>
        </p:spPr>
        <p:txBody>
          <a:bodyPr wrap="square">
            <a:spAutoFit/>
          </a:bodyPr>
          <a:lstStyle/>
          <a:p>
            <a:pPr marL="457200">
              <a:lnSpc>
                <a:spcPct val="106000"/>
              </a:lnSpc>
              <a:spcBef>
                <a:spcPts val="1800"/>
              </a:spcBef>
              <a:spcAft>
                <a:spcPts val="1200"/>
              </a:spcAft>
            </a:pPr>
            <a:r>
              <a:rPr lang="en-IN" sz="1800" b="1" dirty="0">
                <a:solidFill>
                  <a:srgbClr val="1F2328"/>
                </a:solidFill>
                <a:effectLst/>
                <a:latin typeface="Times New Roman" panose="02020603050405020304" pitchFamily="18" charset="0"/>
                <a:ea typeface="Times New Roman" panose="02020603050405020304" pitchFamily="18" charset="0"/>
                <a:cs typeface="Mangal" panose="02040503050203030202" pitchFamily="18" charset="0"/>
              </a:rPr>
              <a:t>Labels</a:t>
            </a:r>
            <a:endParaRPr lang="en-IN" sz="2000" b="1"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457200" algn="l">
              <a:spcAft>
                <a:spcPts val="1200"/>
              </a:spcAft>
            </a:pPr>
            <a:r>
              <a:rPr lang="en-IN" sz="1800" dirty="0">
                <a:solidFill>
                  <a:srgbClr val="1F2328"/>
                </a:solidFill>
                <a:effectLst/>
                <a:latin typeface="Times New Roman" panose="02020603050405020304" pitchFamily="18" charset="0"/>
                <a:ea typeface="Times New Roman" panose="02020603050405020304" pitchFamily="18" charset="0"/>
              </a:rPr>
              <a:t>There are 6 different labels:</a:t>
            </a:r>
            <a:endParaRPr lang="en-IN"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A5004427-FE89-DCD6-DAD1-8E7498C53F39}"/>
              </a:ext>
            </a:extLst>
          </p:cNvPr>
          <p:cNvGraphicFramePr>
            <a:graphicFrameLocks noGrp="1"/>
          </p:cNvGraphicFramePr>
          <p:nvPr>
            <p:extLst>
              <p:ext uri="{D42A27DB-BD31-4B8C-83A1-F6EECF244321}">
                <p14:modId xmlns:p14="http://schemas.microsoft.com/office/powerpoint/2010/main" val="3827871321"/>
              </p:ext>
            </p:extLst>
          </p:nvPr>
        </p:nvGraphicFramePr>
        <p:xfrm>
          <a:off x="274034" y="1469449"/>
          <a:ext cx="7313881" cy="2942130"/>
        </p:xfrm>
        <a:graphic>
          <a:graphicData uri="http://schemas.openxmlformats.org/drawingml/2006/table">
            <a:tbl>
              <a:tblPr firstRow="1" firstCol="1" bandRow="1">
                <a:tableStyleId>{5C22544A-7EE6-4342-B048-85BDC9FD1C3A}</a:tableStyleId>
              </a:tblPr>
              <a:tblGrid>
                <a:gridCol w="3595980">
                  <a:extLst>
                    <a:ext uri="{9D8B030D-6E8A-4147-A177-3AD203B41FA5}">
                      <a16:colId xmlns:a16="http://schemas.microsoft.com/office/drawing/2014/main" val="2530072532"/>
                    </a:ext>
                  </a:extLst>
                </a:gridCol>
                <a:gridCol w="3717901">
                  <a:extLst>
                    <a:ext uri="{9D8B030D-6E8A-4147-A177-3AD203B41FA5}">
                      <a16:colId xmlns:a16="http://schemas.microsoft.com/office/drawing/2014/main" val="1676826565"/>
                    </a:ext>
                  </a:extLst>
                </a:gridCol>
              </a:tblGrid>
              <a:tr h="490355">
                <a:tc>
                  <a:txBody>
                    <a:bodyPr/>
                    <a:lstStyle/>
                    <a:p>
                      <a:pPr>
                        <a:lnSpc>
                          <a:spcPct val="106000"/>
                        </a:lnSpc>
                        <a:spcAft>
                          <a:spcPts val="800"/>
                        </a:spcAft>
                      </a:pPr>
                      <a:r>
                        <a:rPr lang="en-IN" sz="1100">
                          <a:effectLst/>
                        </a:rPr>
                        <a:t> dws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a:effectLst/>
                        </a:rPr>
                        <a:t>downstairs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69368640"/>
                  </a:ext>
                </a:extLst>
              </a:tr>
              <a:tr h="490355">
                <a:tc>
                  <a:txBody>
                    <a:bodyPr/>
                    <a:lstStyle/>
                    <a:p>
                      <a:pPr>
                        <a:lnSpc>
                          <a:spcPct val="106000"/>
                        </a:lnSpc>
                        <a:spcAft>
                          <a:spcPts val="800"/>
                        </a:spcAft>
                      </a:pPr>
                      <a:r>
                        <a:rPr lang="en-IN" sz="1100">
                          <a:effectLst/>
                        </a:rPr>
                        <a:t> ups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a:effectLst/>
                        </a:rPr>
                        <a:t> upstairs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06398752"/>
                  </a:ext>
                </a:extLst>
              </a:tr>
              <a:tr h="490355">
                <a:tc>
                  <a:txBody>
                    <a:bodyPr/>
                    <a:lstStyle/>
                    <a:p>
                      <a:pPr>
                        <a:lnSpc>
                          <a:spcPct val="106000"/>
                        </a:lnSpc>
                        <a:spcAft>
                          <a:spcPts val="800"/>
                        </a:spcAft>
                      </a:pPr>
                      <a:r>
                        <a:rPr lang="en-IN" sz="1100">
                          <a:effectLst/>
                        </a:rPr>
                        <a:t> sit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a:effectLst/>
                        </a:rPr>
                        <a:t> sitting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39696919"/>
                  </a:ext>
                </a:extLst>
              </a:tr>
              <a:tr h="490355">
                <a:tc>
                  <a:txBody>
                    <a:bodyPr/>
                    <a:lstStyle/>
                    <a:p>
                      <a:pPr>
                        <a:lnSpc>
                          <a:spcPct val="106000"/>
                        </a:lnSpc>
                        <a:spcAft>
                          <a:spcPts val="800"/>
                        </a:spcAft>
                      </a:pPr>
                      <a:r>
                        <a:rPr lang="en-IN" sz="1100">
                          <a:effectLst/>
                        </a:rPr>
                        <a:t> std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a:effectLst/>
                        </a:rPr>
                        <a:t> standing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83370692"/>
                  </a:ext>
                </a:extLst>
              </a:tr>
              <a:tr h="490355">
                <a:tc>
                  <a:txBody>
                    <a:bodyPr/>
                    <a:lstStyle/>
                    <a:p>
                      <a:pPr>
                        <a:lnSpc>
                          <a:spcPct val="106000"/>
                        </a:lnSpc>
                        <a:spcAft>
                          <a:spcPts val="800"/>
                        </a:spcAft>
                      </a:pPr>
                      <a:r>
                        <a:rPr lang="en-IN" sz="1100">
                          <a:effectLst/>
                        </a:rPr>
                        <a:t> wlk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a:effectLst/>
                        </a:rPr>
                        <a:t> walking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05052570"/>
                  </a:ext>
                </a:extLst>
              </a:tr>
              <a:tr h="490355">
                <a:tc>
                  <a:txBody>
                    <a:bodyPr/>
                    <a:lstStyle/>
                    <a:p>
                      <a:pPr>
                        <a:lnSpc>
                          <a:spcPct val="106000"/>
                        </a:lnSpc>
                        <a:spcAft>
                          <a:spcPts val="800"/>
                        </a:spcAft>
                      </a:pPr>
                      <a:r>
                        <a:rPr lang="en-IN" sz="1100">
                          <a:effectLst/>
                        </a:rPr>
                        <a:t> jog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6000"/>
                        </a:lnSpc>
                        <a:spcAft>
                          <a:spcPts val="800"/>
                        </a:spcAft>
                      </a:pPr>
                      <a:r>
                        <a:rPr lang="en-IN" sz="1100" dirty="0">
                          <a:effectLst/>
                        </a:rPr>
                        <a:t> jogging</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55053907"/>
                  </a:ext>
                </a:extLst>
              </a:tr>
            </a:tbl>
          </a:graphicData>
        </a:graphic>
      </p:graphicFrame>
      <p:sp>
        <p:nvSpPr>
          <p:cNvPr id="10" name="Rectangle 3">
            <a:extLst>
              <a:ext uri="{FF2B5EF4-FFF2-40B4-BE49-F238E27FC236}">
                <a16:creationId xmlns:a16="http://schemas.microsoft.com/office/drawing/2014/main" id="{AC411FE1-33CF-91A2-8A46-D592C10AA097}"/>
              </a:ext>
            </a:extLst>
          </p:cNvPr>
          <p:cNvSpPr>
            <a:spLocks noChangeArrowheads="1"/>
          </p:cNvSpPr>
          <p:nvPr/>
        </p:nvSpPr>
        <p:spPr bwMode="auto">
          <a:xfrm>
            <a:off x="273718" y="1469608"/>
            <a:ext cx="27540010" cy="131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3EE222DB-CDCD-DB16-832D-394480774DD3}"/>
              </a:ext>
            </a:extLst>
          </p:cNvPr>
          <p:cNvSpPr txBox="1"/>
          <p:nvPr/>
        </p:nvSpPr>
        <p:spPr>
          <a:xfrm>
            <a:off x="-264694" y="4665841"/>
            <a:ext cx="13908504" cy="372025"/>
          </a:xfrm>
          <a:prstGeom prst="rect">
            <a:avLst/>
          </a:prstGeom>
          <a:noFill/>
        </p:spPr>
        <p:txBody>
          <a:bodyPr wrap="square">
            <a:spAutoFit/>
          </a:bodyPr>
          <a:lstStyle/>
          <a:p>
            <a:pPr marL="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Table 3.1: </a:t>
            </a:r>
            <a:r>
              <a:rPr lang="en-IN" sz="1800" dirty="0">
                <a:effectLst/>
                <a:latin typeface="Times New Roman" panose="02020603050405020304" pitchFamily="18" charset="0"/>
                <a:ea typeface="Calibri" panose="020F0502020204030204" pitchFamily="34" charset="0"/>
                <a:cs typeface="Mangal" panose="02040503050203030202" pitchFamily="18" charset="0"/>
              </a:rPr>
              <a:t>Labels of the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8331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0A2225-CEA7-C32A-974A-97A75F0488B1}"/>
              </a:ext>
            </a:extLst>
          </p:cNvPr>
          <p:cNvSpPr txBox="1"/>
          <p:nvPr/>
        </p:nvSpPr>
        <p:spPr>
          <a:xfrm>
            <a:off x="0" y="510028"/>
            <a:ext cx="11566359" cy="3181320"/>
          </a:xfrm>
          <a:prstGeom prst="rect">
            <a:avLst/>
          </a:prstGeom>
          <a:noFill/>
        </p:spPr>
        <p:txBody>
          <a:bodyPr wrap="square">
            <a:spAutoFit/>
          </a:bodyPr>
          <a:lstStyle/>
          <a:p>
            <a:pPr marL="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Pre-processing: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Segment the time-series data into fixed-length windows (e.g., 1-2 seconds), and clean and normalize the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Feature Engineering: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It is done for doing feature fusion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Accelerometer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1800" kern="0" dirty="0">
                <a:effectLst/>
                <a:latin typeface="Times New Roman" panose="02020603050405020304" pitchFamily="18" charset="0"/>
                <a:ea typeface="Calibri" panose="020F0502020204030204" pitchFamily="34" charset="0"/>
              </a:rPr>
              <a:t>	We perform feature engineering on the data by creating new columns such as '</a:t>
            </a:r>
            <a:r>
              <a:rPr lang="en-IN" sz="1800" kern="0" dirty="0" err="1">
                <a:effectLst/>
                <a:latin typeface="Times New Roman" panose="02020603050405020304" pitchFamily="18" charset="0"/>
                <a:ea typeface="Calibri" panose="020F0502020204030204" pitchFamily="34" charset="0"/>
              </a:rPr>
              <a:t>accel_x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accel_y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accel_z</a:t>
            </a:r>
            <a:r>
              <a:rPr lang="en-IN" sz="1800" kern="0" dirty="0">
                <a:effectLst/>
                <a:latin typeface="Times New Roman" panose="02020603050405020304" pitchFamily="18" charset="0"/>
                <a:ea typeface="Calibri" panose="020F0502020204030204" pitchFamily="34" charset="0"/>
              </a:rPr>
              <a:t>', and 	'</a:t>
            </a:r>
            <a:r>
              <a:rPr lang="en-IN" sz="1800" kern="0" dirty="0" err="1">
                <a:effectLst/>
                <a:latin typeface="Times New Roman" panose="02020603050405020304" pitchFamily="18" charset="0"/>
                <a:ea typeface="Calibri" panose="020F0502020204030204" pitchFamily="34" charset="0"/>
              </a:rPr>
              <a:t>accel_norm</a:t>
            </a:r>
            <a:r>
              <a:rPr lang="en-IN" sz="1800" kern="0" dirty="0">
                <a:effectLst/>
                <a:latin typeface="Times New Roman" panose="02020603050405020304" pitchFamily="18" charset="0"/>
                <a:ea typeface="Calibri" panose="020F0502020204030204" pitchFamily="34" charset="0"/>
              </a:rPr>
              <a:t>' using mathematical operations on existing columns like '</a:t>
            </a:r>
            <a:r>
              <a:rPr lang="en-IN" sz="1800" kern="0" dirty="0" err="1">
                <a:effectLst/>
                <a:latin typeface="Times New Roman" panose="02020603050405020304" pitchFamily="18" charset="0"/>
                <a:ea typeface="Calibri" panose="020F0502020204030204" pitchFamily="34" charset="0"/>
              </a:rPr>
              <a:t>userAcceleration.x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userAcceleration.y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userAcceleration.z</a:t>
            </a:r>
            <a:r>
              <a:rPr lang="en-IN" sz="1800" kern="0" dirty="0">
                <a:effectLst/>
                <a:latin typeface="Times New Roman" panose="02020603050405020304" pitchFamily="18" charset="0"/>
                <a:ea typeface="Calibri" panose="020F0502020204030204" pitchFamily="34" charset="0"/>
              </a:rPr>
              <a:t>', and '</a:t>
            </a:r>
            <a:r>
              <a:rPr lang="en-IN" sz="1800" kern="0" dirty="0" err="1">
                <a:effectLst/>
                <a:latin typeface="Times New Roman" panose="02020603050405020304" pitchFamily="18" charset="0"/>
                <a:ea typeface="Calibri" panose="020F0502020204030204" pitchFamily="34" charset="0"/>
              </a:rPr>
              <a:t>gravity.x</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gravity.y</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gravity.z</a:t>
            </a:r>
            <a:r>
              <a:rPr lang="en-IN" sz="1800" kern="0" dirty="0">
                <a:effectLst/>
                <a:latin typeface="Times New Roman" panose="02020603050405020304" pitchFamily="18" charset="0"/>
                <a:ea typeface="Calibri" panose="020F0502020204030204" pitchFamily="34" charset="0"/>
              </a:rPr>
              <a:t>'. These new columns represent the combined 	acceleration and the magnitude of acceleration in different directions.</a:t>
            </a:r>
            <a:endParaRPr lang="en-IN" dirty="0"/>
          </a:p>
        </p:txBody>
      </p:sp>
      <p:sp>
        <p:nvSpPr>
          <p:cNvPr id="5" name="TextBox 4">
            <a:extLst>
              <a:ext uri="{FF2B5EF4-FFF2-40B4-BE49-F238E27FC236}">
                <a16:creationId xmlns:a16="http://schemas.microsoft.com/office/drawing/2014/main" id="{498F836D-2490-9AC8-F114-C992BF6159DB}"/>
              </a:ext>
            </a:extLst>
          </p:cNvPr>
          <p:cNvSpPr txBox="1"/>
          <p:nvPr/>
        </p:nvSpPr>
        <p:spPr>
          <a:xfrm>
            <a:off x="-128336" y="3611342"/>
            <a:ext cx="11903242" cy="3246658"/>
          </a:xfrm>
          <a:prstGeom prst="rect">
            <a:avLst/>
          </a:prstGeom>
          <a:noFill/>
        </p:spPr>
        <p:txBody>
          <a:bodyPr wrap="square">
            <a:spAutoFit/>
          </a:bodyPr>
          <a:lstStyle/>
          <a:p>
            <a:pPr marL="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Gyroscope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6000"/>
              </a:lnSpc>
              <a:spcBef>
                <a:spcPts val="30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We perform feature engineering on the data by creating new columns such as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gyro_x</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gyro_y</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gyro_z</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and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gyro_norm</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using mathematical operations on existing columns like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attitude.roll</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attitude.pitch</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attitude.yaw</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rotationRate.x</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rotationRate.y</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rotationRate.z</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228600" indent="457200">
              <a:lnSpc>
                <a:spcPct val="106000"/>
              </a:lnSpc>
              <a:spcBef>
                <a:spcPts val="300"/>
              </a:spcBef>
              <a:spcAft>
                <a:spcPts val="800"/>
              </a:spcAft>
            </a:pPr>
            <a:r>
              <a:rPr lang="en-IN" sz="1800" dirty="0">
                <a:solidFill>
                  <a:srgbClr val="000000"/>
                </a:solidFill>
                <a:effectLst/>
                <a:latin typeface="Times New Roman" panose="02020603050405020304" pitchFamily="18" charset="0"/>
                <a:ea typeface="CIDFont+F1"/>
                <a:cs typeface="Mangal" panose="02040503050203030202" pitchFamily="18" charset="0"/>
              </a:rPr>
              <a:t>These</a:t>
            </a:r>
            <a:r>
              <a:rPr lang="en-IN" sz="16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IN" sz="1800" dirty="0">
                <a:solidFill>
                  <a:srgbClr val="000000"/>
                </a:solidFill>
                <a:effectLst/>
                <a:latin typeface="Times New Roman" panose="02020603050405020304" pitchFamily="18" charset="0"/>
                <a:ea typeface="CIDFont+F1"/>
                <a:cs typeface="Mangal" panose="02040503050203030202" pitchFamily="18" charset="0"/>
              </a:rPr>
              <a:t>are sensors that measure the angular velocity or rate of rotation of an object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Accelerometer+ Gyroscope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06000"/>
              </a:lnSpc>
              <a:spcBef>
                <a:spcPts val="30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We perform feature engineering on the data by using mathematical operations on existing columns like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attitude.roll</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attitude.pitch</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attitude.yaw</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rotationRate.x</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rotationRate.y</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rotationRate.z</a:t>
            </a:r>
            <a:r>
              <a:rPr lang="en-IN" sz="1800" dirty="0">
                <a:solidFill>
                  <a:srgbClr val="1F2328"/>
                </a:solidFill>
                <a:effectLst/>
                <a:latin typeface="Times New Roman" panose="02020603050405020304" pitchFamily="18" charset="0"/>
                <a:ea typeface="Calibri" panose="020F0502020204030204" pitchFamily="34" charset="0"/>
                <a:cs typeface="Mangal" panose="02040503050203030202" pitchFamily="18" charset="0"/>
              </a:rPr>
              <a:t>,</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userAcceleration.x</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userAcceleration.y</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userAcceleration.z</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and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gravity.x</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gravity.y</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gravity.z</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3673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B7C38-BEC2-1763-504D-BF484E3CE1A8}"/>
              </a:ext>
            </a:extLst>
          </p:cNvPr>
          <p:cNvSpPr txBox="1"/>
          <p:nvPr/>
        </p:nvSpPr>
        <p:spPr>
          <a:xfrm>
            <a:off x="0" y="40059"/>
            <a:ext cx="11983453" cy="3388941"/>
          </a:xfrm>
          <a:prstGeom prst="rect">
            <a:avLst/>
          </a:prstGeom>
          <a:noFill/>
        </p:spPr>
        <p:txBody>
          <a:bodyPr wrap="square">
            <a:spAutoFit/>
          </a:bodyPr>
          <a:lstStyle/>
          <a:p>
            <a:pPr marL="457200">
              <a:lnSpc>
                <a:spcPct val="106000"/>
              </a:lnSpc>
              <a:spcAft>
                <a:spcPts val="800"/>
              </a:spcAft>
            </a:pPr>
            <a:r>
              <a:rPr lang="en-IN" sz="1800" b="1">
                <a:effectLst/>
                <a:latin typeface="Times New Roman" panose="02020603050405020304" pitchFamily="18" charset="0"/>
                <a:ea typeface="Calibri" panose="020F0502020204030204" pitchFamily="34" charset="0"/>
                <a:cs typeface="Mangal" panose="02040503050203030202" pitchFamily="18" charset="0"/>
              </a:rPr>
              <a:t>Feature Extraction:</a:t>
            </a:r>
            <a:endParaRPr lang="en-IN" sz="160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a:effectLst/>
                <a:latin typeface="Times New Roman" panose="02020603050405020304" pitchFamily="18" charset="0"/>
                <a:ea typeface="Calibri" panose="020F0502020204030204" pitchFamily="34" charset="0"/>
                <a:cs typeface="Mangal" panose="02040503050203030202" pitchFamily="18" charset="0"/>
              </a:rPr>
              <a:t>Extract relevant features from the time-series data, such as mean, variance, and magnitude of acceleration. These features can be computed for each window of data.</a:t>
            </a:r>
            <a:endParaRPr lang="en-IN" sz="160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a:effectLst/>
                <a:latin typeface="Times New Roman" panose="02020603050405020304" pitchFamily="18" charset="0"/>
                <a:ea typeface="Calibri" panose="020F0502020204030204" pitchFamily="34" charset="0"/>
                <a:cs typeface="Mangal" panose="02040503050203030202" pitchFamily="18" charset="0"/>
              </a:rPr>
              <a:t>	</a:t>
            </a:r>
            <a:r>
              <a:rPr lang="en-IN" sz="1800" b="1">
                <a:effectLst/>
                <a:latin typeface="Times New Roman" panose="02020603050405020304" pitchFamily="18" charset="0"/>
                <a:ea typeface="Calibri" panose="020F0502020204030204" pitchFamily="34" charset="0"/>
                <a:cs typeface="Mangal" panose="02040503050203030202" pitchFamily="18" charset="0"/>
              </a:rPr>
              <a:t>Creating Lag Features:</a:t>
            </a:r>
            <a:endParaRPr lang="en-IN" sz="160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a:effectLst/>
                <a:latin typeface="Times New Roman" panose="02020603050405020304" pitchFamily="18" charset="0"/>
                <a:ea typeface="Calibri" panose="020F0502020204030204" pitchFamily="34" charset="0"/>
                <a:cs typeface="Mangal" panose="02040503050203030202" pitchFamily="18" charset="0"/>
              </a:rPr>
              <a:t>Create lagged versions of each feature by shifting the feature values backward in time by a specified number of time steps (e.g., 1 or 2). The goal is to capture temporal dependencies and identify patterns that are specific to certain personal attributes.</a:t>
            </a:r>
            <a:endParaRPr lang="en-IN" sz="1600">
              <a:effectLst/>
              <a:latin typeface="Calibri" panose="020F0502020204030204" pitchFamily="34" charset="0"/>
              <a:ea typeface="Calibri" panose="020F0502020204030204" pitchFamily="34" charset="0"/>
              <a:cs typeface="Mangal" panose="02040503050203030202" pitchFamily="18" charset="0"/>
            </a:endParaRPr>
          </a:p>
          <a:p>
            <a:r>
              <a:rPr lang="en-IN" sz="1800" kern="0">
                <a:effectLst/>
                <a:latin typeface="Times New Roman" panose="02020603050405020304" pitchFamily="18" charset="0"/>
                <a:ea typeface="Calibri" panose="020F0502020204030204" pitchFamily="34" charset="0"/>
              </a:rPr>
              <a:t>By using lag features, we can capture the temporal dynamics of the sensor data and identify patterns that are specific to certain personal attributes. This can help improve the performance of machine learning models for activity recognition and personal attribute inference tasks</a:t>
            </a:r>
            <a:endParaRPr lang="en-IN" dirty="0"/>
          </a:p>
        </p:txBody>
      </p:sp>
      <p:sp>
        <p:nvSpPr>
          <p:cNvPr id="5" name="TextBox 4">
            <a:extLst>
              <a:ext uri="{FF2B5EF4-FFF2-40B4-BE49-F238E27FC236}">
                <a16:creationId xmlns:a16="http://schemas.microsoft.com/office/drawing/2014/main" id="{82DB814A-2B47-4769-85CF-B75A42D6DB1C}"/>
              </a:ext>
            </a:extLst>
          </p:cNvPr>
          <p:cNvSpPr txBox="1"/>
          <p:nvPr/>
        </p:nvSpPr>
        <p:spPr>
          <a:xfrm>
            <a:off x="0" y="3652816"/>
            <a:ext cx="12192000" cy="1458028"/>
          </a:xfrm>
          <a:prstGeom prst="rect">
            <a:avLst/>
          </a:prstGeom>
          <a:noFill/>
        </p:spPr>
        <p:txBody>
          <a:bodyPr wrap="square">
            <a:spAutoFit/>
          </a:bodyPr>
          <a:lstStyle/>
          <a:p>
            <a:pPr indent="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Removal of Overlapping Data and Combining 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Remove the first few rows of each window that may overlap with the last few rows of the previous window to avoid using overlapping data in the creation of lagged 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Combine the original features and lagged features into a single feature vector for each window.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06399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8FC7C4-AAA7-3C0B-FC2F-9A38C116DC55}"/>
              </a:ext>
            </a:extLst>
          </p:cNvPr>
          <p:cNvSpPr txBox="1"/>
          <p:nvPr/>
        </p:nvSpPr>
        <p:spPr>
          <a:xfrm>
            <a:off x="-368968" y="-132712"/>
            <a:ext cx="11806990" cy="6421886"/>
          </a:xfrm>
          <a:prstGeom prst="rect">
            <a:avLst/>
          </a:prstGeom>
          <a:noFill/>
        </p:spPr>
        <p:txBody>
          <a:bodyPr wrap="square">
            <a:spAutoFit/>
          </a:bodyPr>
          <a:lstStyle/>
          <a:p>
            <a:pPr>
              <a:lnSpc>
                <a:spcPct val="106000"/>
              </a:lnSpc>
              <a:spcAft>
                <a:spcPts val="800"/>
              </a:spcAft>
            </a:pPr>
            <a:r>
              <a:rPr lang="en-IN" sz="20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Training Machine Learning Models: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Train machine learning models using the feature vectors and corresponding labels for activity recognition and personal attribute inference. Use metrics such as accuracy, precision, recall, and F1 score to evaluate the performance of the models on both tasks.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Convolutional Neural Network (CNN):</a:t>
            </a:r>
            <a:r>
              <a:rPr lang="en-IN" sz="1800" dirty="0">
                <a:effectLst/>
                <a:latin typeface="Times New Roman" panose="02020603050405020304" pitchFamily="18" charset="0"/>
                <a:ea typeface="Calibri" panose="020F0502020204030204" pitchFamily="34" charset="0"/>
                <a:cs typeface="Mangal" panose="02040503050203030202" pitchFamily="18" charset="0"/>
              </a:rPr>
              <a:t>The CNN is implemented using the Sequential class from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keras.models</a:t>
            </a:r>
            <a:r>
              <a:rPr lang="en-IN" sz="1800" dirty="0">
                <a:effectLst/>
                <a:latin typeface="Times New Roman" panose="02020603050405020304" pitchFamily="18" charset="0"/>
                <a:ea typeface="Calibri" panose="020F0502020204030204" pitchFamily="34" charset="0"/>
                <a:cs typeface="Mangal" panose="02040503050203030202" pitchFamily="18" charset="0"/>
              </a:rPr>
              <a:t> module. This classifier is a type of Deep Learning algorithm that is well-suited for processing grid-like data such as images or time-series data. The Sequential class is used to define a linear stack of layers in the neural network.</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Accelerometer Data:</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In this project, the CNN has four layers: an input layer with 3 input dimensions (for accelerometer data),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Two hidden layers with 80 and 40 neurons, respectively, and an output layer with 6 neurons (for 6 activity types).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is used in the hidden layers, and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softmax</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is used in the output layer to convert the predicted scores into class probabilities.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categorical_crossentropy</a:t>
            </a:r>
            <a:r>
              <a:rPr lang="en-IN" sz="1800" dirty="0">
                <a:effectLst/>
                <a:latin typeface="Times New Roman" panose="02020603050405020304" pitchFamily="18" charset="0"/>
                <a:ea typeface="Calibri" panose="020F0502020204030204" pitchFamily="34" charset="0"/>
                <a:cs typeface="Mangal" panose="02040503050203030202" pitchFamily="18" charset="0"/>
              </a:rPr>
              <a:t> loss function is used for multi-class classification, and the Adam optimizer is used to optimize the model parameters. The fit() function is called 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cnn</a:t>
            </a:r>
            <a:r>
              <a:rPr lang="en-IN" sz="1800" dirty="0">
                <a:effectLst/>
                <a:latin typeface="Times New Roman" panose="02020603050405020304" pitchFamily="18" charset="0"/>
                <a:ea typeface="Calibri" panose="020F0502020204030204" pitchFamily="34" charset="0"/>
                <a:cs typeface="Mangal" panose="02040503050203030202" pitchFamily="18" charset="0"/>
              </a:rPr>
              <a:t> object to train the CNN using the training data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train_X</a:t>
            </a:r>
            <a:r>
              <a:rPr lang="en-IN" sz="1800" dirty="0">
                <a:effectLst/>
                <a:latin typeface="Times New Roman" panose="02020603050405020304" pitchFamily="18" charset="0"/>
                <a:ea typeface="Calibri" panose="020F0502020204030204" pitchFamily="34" charset="0"/>
                <a:cs typeface="Mangal" panose="02040503050203030202" pitchFamily="18" charset="0"/>
              </a:rPr>
              <a:t> (features) 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train_y</a:t>
            </a:r>
            <a:r>
              <a:rPr lang="en-IN" sz="1800" dirty="0">
                <a:effectLst/>
                <a:latin typeface="Times New Roman" panose="02020603050405020304" pitchFamily="18" charset="0"/>
                <a:ea typeface="Calibri" panose="020F0502020204030204" pitchFamily="34" charset="0"/>
                <a:cs typeface="Mangal" panose="02040503050203030202" pitchFamily="18" charset="0"/>
              </a:rPr>
              <a:t> (target labels).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4743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100608-15E6-C86B-13AD-7E49E50330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042" y="234249"/>
            <a:ext cx="10929347" cy="1750962"/>
          </a:xfrm>
          <a:prstGeom prst="rect">
            <a:avLst/>
          </a:prstGeom>
          <a:noFill/>
          <a:ln>
            <a:noFill/>
          </a:ln>
        </p:spPr>
      </p:pic>
      <p:sp>
        <p:nvSpPr>
          <p:cNvPr id="4" name="TextBox 3">
            <a:extLst>
              <a:ext uri="{FF2B5EF4-FFF2-40B4-BE49-F238E27FC236}">
                <a16:creationId xmlns:a16="http://schemas.microsoft.com/office/drawing/2014/main" id="{8DDA3636-D7FA-754C-768B-529CD5E0C023}"/>
              </a:ext>
            </a:extLst>
          </p:cNvPr>
          <p:cNvSpPr txBox="1"/>
          <p:nvPr/>
        </p:nvSpPr>
        <p:spPr>
          <a:xfrm>
            <a:off x="-753979" y="2113606"/>
            <a:ext cx="7924800" cy="372025"/>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Table 3.2: CNN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architechture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for Accelerometer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616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ACADE-1B69-2039-999B-D865A40755BC}"/>
              </a:ext>
            </a:extLst>
          </p:cNvPr>
          <p:cNvSpPr txBox="1"/>
          <p:nvPr/>
        </p:nvSpPr>
        <p:spPr>
          <a:xfrm>
            <a:off x="-368968" y="408142"/>
            <a:ext cx="12560968" cy="5303247"/>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Gyroscope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architecture of the Convolutional Neural Network (CNN) used here is feedforward neural network with multiple dense layers (also known as fully connected layers) stacked on top of each other. The architecture of the CNN is as follows: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Input Layer: The input layer has 3 neurons representing the three gyroscope readings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gyro_x</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gyro_y</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gyro_z</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Dense Layer 1: This layer has 80 neurons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which stands for Rectified Linear Unit. It is a commonly used activation function that introduces non-linearity to the network.</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Dense Layer 2: This layer has 40 neurons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Dense Layer 3: This layer has 20 neurons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Output Layer: This layer has 6 neurons representing the 6 different activities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dws</a:t>
            </a:r>
            <a:r>
              <a:rPr lang="en-IN" sz="1800" dirty="0">
                <a:effectLst/>
                <a:latin typeface="Times New Roman" panose="02020603050405020304" pitchFamily="18" charset="0"/>
                <a:ea typeface="Calibri" panose="020F0502020204030204" pitchFamily="34" charset="0"/>
                <a:cs typeface="Mangal" panose="02040503050203030202" pitchFamily="18" charset="0"/>
              </a:rPr>
              <a:t>, ups, sit, std,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wlk</a:t>
            </a:r>
            <a:r>
              <a:rPr lang="en-IN" sz="1800" dirty="0">
                <a:effectLst/>
                <a:latin typeface="Times New Roman" panose="02020603050405020304" pitchFamily="18" charset="0"/>
                <a:ea typeface="Calibri" panose="020F0502020204030204" pitchFamily="34" charset="0"/>
                <a:cs typeface="Mangal" panose="02040503050203030202" pitchFamily="18" charset="0"/>
              </a:rPr>
              <a:t>, jog) with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softmax</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Softmax</a:t>
            </a:r>
            <a:r>
              <a:rPr lang="en-IN" sz="1800" dirty="0">
                <a:effectLst/>
                <a:latin typeface="Times New Roman" panose="02020603050405020304" pitchFamily="18" charset="0"/>
                <a:ea typeface="Calibri" panose="020F0502020204030204" pitchFamily="34" charset="0"/>
                <a:cs typeface="Mangal" panose="02040503050203030202" pitchFamily="18" charset="0"/>
              </a:rPr>
              <a:t> is used for multi-class classification problems to convert the output into probability scores for each class.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CNN is compiled with the categorical cross-entropy loss function and Adam optimizer with a learning rate of 0.01. The 'accuracy' metric is used to evaluate the performance of the model during training. The data is split into training and validation sets using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train_test_split</a:t>
            </a:r>
            <a:r>
              <a:rPr lang="en-IN" sz="1800" dirty="0">
                <a:effectLst/>
                <a:latin typeface="Times New Roman" panose="02020603050405020304" pitchFamily="18" charset="0"/>
                <a:ea typeface="Calibri" panose="020F0502020204030204" pitchFamily="34" charset="0"/>
                <a:cs typeface="Mangal" panose="02040503050203030202" pitchFamily="18" charset="0"/>
              </a:rPr>
              <a:t> function from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sklearn.model_selection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module.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1898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52526D-84FC-648B-EA85-45017ECDF7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069" y="288759"/>
            <a:ext cx="11258080" cy="2103039"/>
          </a:xfrm>
          <a:prstGeom prst="rect">
            <a:avLst/>
          </a:prstGeom>
          <a:noFill/>
          <a:ln>
            <a:noFill/>
          </a:ln>
        </p:spPr>
      </p:pic>
      <p:sp>
        <p:nvSpPr>
          <p:cNvPr id="4" name="TextBox 3">
            <a:extLst>
              <a:ext uri="{FF2B5EF4-FFF2-40B4-BE49-F238E27FC236}">
                <a16:creationId xmlns:a16="http://schemas.microsoft.com/office/drawing/2014/main" id="{B0EFE983-5B83-FBAF-1BFB-29B75227F668}"/>
              </a:ext>
            </a:extLst>
          </p:cNvPr>
          <p:cNvSpPr txBox="1"/>
          <p:nvPr/>
        </p:nvSpPr>
        <p:spPr>
          <a:xfrm>
            <a:off x="-561474" y="2391798"/>
            <a:ext cx="6096000" cy="372025"/>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Table 3.3: CNN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Architechture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for Gyroscope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267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87F61-8DC4-2AC1-D99B-D5747F380338}"/>
              </a:ext>
            </a:extLst>
          </p:cNvPr>
          <p:cNvSpPr txBox="1"/>
          <p:nvPr/>
        </p:nvSpPr>
        <p:spPr>
          <a:xfrm>
            <a:off x="-946484" y="0"/>
            <a:ext cx="12625136" cy="7270067"/>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For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Accelerometer+Gyroscope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Input Layer: The input layer of the CNN has 7 input nodes, representing the features extracted from the accelerometer and gyroscope data, including acceleration in x, y, and z directions, normalized acceleration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accel_norm</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gyroscope data in x, y, and z directions.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Dense Layers: The CNN has three dense (fully connected) hidden layers with different numbers of nodes. The first hidden layer has 80 nodes with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the second hidden layer has 40 nodes with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and the third hidden layer has 20 nodes with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relu</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is commonly used in deep neural networks and stands for Rectified Linear Unit, which introduces non-linearity to the model.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Output Layer: The output layer of the CNN has 6 nodes, which represents the 6 different activities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dws</a:t>
            </a:r>
            <a:r>
              <a:rPr lang="en-IN" sz="1800" dirty="0">
                <a:effectLst/>
                <a:latin typeface="Times New Roman" panose="02020603050405020304" pitchFamily="18" charset="0"/>
                <a:ea typeface="Calibri" panose="020F0502020204030204" pitchFamily="34" charset="0"/>
                <a:cs typeface="Mangal" panose="02040503050203030202" pitchFamily="18" charset="0"/>
              </a:rPr>
              <a:t>', 'ups', 'sit', 'std',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wlk</a:t>
            </a:r>
            <a:r>
              <a:rPr lang="en-IN" sz="1800" dirty="0">
                <a:effectLst/>
                <a:latin typeface="Times New Roman" panose="02020603050405020304" pitchFamily="18" charset="0"/>
                <a:ea typeface="Calibri" panose="020F0502020204030204" pitchFamily="34" charset="0"/>
                <a:cs typeface="Mangal" panose="02040503050203030202" pitchFamily="18" charset="0"/>
              </a:rPr>
              <a:t>', 'jog') that the model predicts. The output layer uses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softmax</a:t>
            </a:r>
            <a:r>
              <a:rPr lang="en-IN" sz="1800" dirty="0">
                <a:effectLst/>
                <a:latin typeface="Times New Roman" panose="02020603050405020304" pitchFamily="18" charset="0"/>
                <a:ea typeface="Calibri" panose="020F0502020204030204" pitchFamily="34" charset="0"/>
                <a:cs typeface="Mangal" panose="02040503050203030202" pitchFamily="18" charset="0"/>
              </a:rPr>
              <a:t>' activation function, which converts the output of each node into probabilities, indicating the probability of each activity being predicted.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Optimizer: The optimizer used in the CNN is Adam (Adaptive Moment Estimation), which is a popular optimizer for training deep neural networks. It adjusts the learning rate adaptively during training, making it efficient and effective for convergence.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Loss Function: The loss function used in the CNN is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categorical_crossentropy</a:t>
            </a:r>
            <a:r>
              <a:rPr lang="en-IN" sz="1800" dirty="0">
                <a:effectLst/>
                <a:latin typeface="Times New Roman" panose="02020603050405020304" pitchFamily="18" charset="0"/>
                <a:ea typeface="Calibri" panose="020F0502020204030204" pitchFamily="34" charset="0"/>
                <a:cs typeface="Mangal" panose="02040503050203030202" pitchFamily="18" charset="0"/>
              </a:rPr>
              <a:t>', which is commonly used for multi-class classification problems with more than two classes. It measures the difference between the predicted probabilities and the actual target values.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7323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A3D57-1FBF-79A1-5618-04F18F643B82}"/>
              </a:ext>
            </a:extLst>
          </p:cNvPr>
          <p:cNvSpPr txBox="1"/>
          <p:nvPr/>
        </p:nvSpPr>
        <p:spPr>
          <a:xfrm>
            <a:off x="-786063" y="177187"/>
            <a:ext cx="12192000" cy="2338845"/>
          </a:xfrm>
          <a:prstGeom prst="rect">
            <a:avLst/>
          </a:prstGeom>
          <a:noFill/>
        </p:spPr>
        <p:txBody>
          <a:bodyPr wrap="square">
            <a:spAutoFit/>
          </a:bodyPr>
          <a:lstStyle/>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Metrics: The CNN model is evaluated using the 'accuracy' metric, which calculates the accuracy of the model predictions compared to the actual target values during training and validation.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Training: The model is trained using the training data with 10 epochs (iterations) and a batch size of 200. During training, the model tries to minimize the loss function using the optimizer and updates the weights of the model's neurons. The training data is split into training and validation sets using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train_test_split</a:t>
            </a:r>
            <a:r>
              <a:rPr lang="en-IN" sz="1800" dirty="0">
                <a:effectLst/>
                <a:latin typeface="Times New Roman" panose="02020603050405020304" pitchFamily="18" charset="0"/>
                <a:ea typeface="Calibri" panose="020F0502020204030204" pitchFamily="34" charset="0"/>
                <a:cs typeface="Mangal" panose="02040503050203030202" pitchFamily="18" charset="0"/>
              </a:rPr>
              <a:t>' function from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sklearn</a:t>
            </a:r>
            <a:r>
              <a:rPr lang="en-IN" sz="1800" dirty="0">
                <a:effectLst/>
                <a:latin typeface="Times New Roman" panose="02020603050405020304" pitchFamily="18" charset="0"/>
                <a:ea typeface="Calibri" panose="020F0502020204030204" pitchFamily="34" charset="0"/>
                <a:cs typeface="Mangal" panose="02040503050203030202" pitchFamily="18" charset="0"/>
              </a:rPr>
              <a:t>, with a portion of the data used for validation to monitor the model's performance during training and prevent overfitting.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0D730EF7-621E-DA93-2D8F-0B60336444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649" y="2727615"/>
            <a:ext cx="10454772" cy="1614354"/>
          </a:xfrm>
          <a:prstGeom prst="rect">
            <a:avLst/>
          </a:prstGeom>
          <a:noFill/>
          <a:ln>
            <a:noFill/>
          </a:ln>
        </p:spPr>
      </p:pic>
      <p:sp>
        <p:nvSpPr>
          <p:cNvPr id="6" name="TextBox 5">
            <a:extLst>
              <a:ext uri="{FF2B5EF4-FFF2-40B4-BE49-F238E27FC236}">
                <a16:creationId xmlns:a16="http://schemas.microsoft.com/office/drawing/2014/main" id="{196C3EE2-B015-BD99-D530-ACE6D9C0D510}"/>
              </a:ext>
            </a:extLst>
          </p:cNvPr>
          <p:cNvSpPr txBox="1"/>
          <p:nvPr/>
        </p:nvSpPr>
        <p:spPr>
          <a:xfrm>
            <a:off x="-577515" y="4367539"/>
            <a:ext cx="8947483" cy="372025"/>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Table 3.4: CNN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Architechture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for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Accelerometer+Gyroscope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74399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886E6-D42A-3AE3-5823-43D5A6A840D2}"/>
              </a:ext>
            </a:extLst>
          </p:cNvPr>
          <p:cNvSpPr txBox="1"/>
          <p:nvPr/>
        </p:nvSpPr>
        <p:spPr>
          <a:xfrm>
            <a:off x="-529390" y="576387"/>
            <a:ext cx="12721390" cy="4100481"/>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Decision Tree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Classifier:</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The</a:t>
            </a:r>
            <a:r>
              <a:rPr lang="en-IN" sz="1800" dirty="0">
                <a:effectLst/>
                <a:latin typeface="Times New Roman" panose="02020603050405020304" pitchFamily="18" charset="0"/>
                <a:ea typeface="Calibri" panose="020F0502020204030204" pitchFamily="34" charset="0"/>
                <a:cs typeface="Mangal" panose="02040503050203030202" pitchFamily="18" charset="0"/>
              </a:rPr>
              <a:t> Decision Tree Classifier is implemented using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DecisionTreeClassifier</a:t>
            </a:r>
            <a:r>
              <a:rPr lang="en-IN" sz="1800" dirty="0">
                <a:effectLst/>
                <a:latin typeface="Times New Roman" panose="02020603050405020304" pitchFamily="18" charset="0"/>
                <a:ea typeface="Calibri" panose="020F0502020204030204" pitchFamily="34" charset="0"/>
                <a:cs typeface="Mangal" panose="02040503050203030202" pitchFamily="18" charset="0"/>
              </a:rPr>
              <a:t> class from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sklearn.tree</a:t>
            </a:r>
            <a:r>
              <a:rPr lang="en-IN" sz="1800" dirty="0">
                <a:effectLst/>
                <a:latin typeface="Times New Roman" panose="02020603050405020304" pitchFamily="18" charset="0"/>
                <a:ea typeface="Calibri" panose="020F0502020204030204" pitchFamily="34" charset="0"/>
                <a:cs typeface="Mangal" panose="02040503050203030202" pitchFamily="18" charset="0"/>
              </a:rPr>
              <a:t> module. This classifier is a type of Supervised Learning algorithm used for classification tasks. It creates a tree-like structure where each internal node represents a feature (e.g., accelerometer data in this case) and each leaf node represents a class label (e.g., activity type). The tree is built by recursively splitting the data based on the feature that best separates the data into different classes. The fit() function is called 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dtc</a:t>
            </a:r>
            <a:r>
              <a:rPr lang="en-IN" sz="1800" dirty="0">
                <a:effectLst/>
                <a:latin typeface="Times New Roman" panose="02020603050405020304" pitchFamily="18" charset="0"/>
                <a:ea typeface="Calibri" panose="020F0502020204030204" pitchFamily="34" charset="0"/>
                <a:cs typeface="Mangal" panose="02040503050203030202" pitchFamily="18" charset="0"/>
              </a:rPr>
              <a:t> object to train the Decision Tree Classifier using the training data X (features) and y (target labels).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Random Forest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Classifier:</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The</a:t>
            </a:r>
            <a:r>
              <a:rPr lang="en-IN" sz="1800" dirty="0">
                <a:effectLst/>
                <a:latin typeface="Times New Roman" panose="02020603050405020304" pitchFamily="18" charset="0"/>
                <a:ea typeface="Calibri" panose="020F0502020204030204" pitchFamily="34" charset="0"/>
                <a:cs typeface="Mangal" panose="02040503050203030202" pitchFamily="18" charset="0"/>
              </a:rPr>
              <a:t> Random Forest Classifier is implemented using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RandomForestClassifier</a:t>
            </a:r>
            <a:r>
              <a:rPr lang="en-IN" sz="1800" dirty="0">
                <a:effectLst/>
                <a:latin typeface="Times New Roman" panose="02020603050405020304" pitchFamily="18" charset="0"/>
                <a:ea typeface="Calibri" panose="020F0502020204030204" pitchFamily="34" charset="0"/>
                <a:cs typeface="Mangal" panose="02040503050203030202" pitchFamily="18" charset="0"/>
              </a:rPr>
              <a:t> class from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sklearn.ensemble</a:t>
            </a:r>
            <a:r>
              <a:rPr lang="en-IN" sz="1800" dirty="0">
                <a:effectLst/>
                <a:latin typeface="Times New Roman" panose="02020603050405020304" pitchFamily="18" charset="0"/>
                <a:ea typeface="Calibri" panose="020F0502020204030204" pitchFamily="34" charset="0"/>
                <a:cs typeface="Mangal" panose="02040503050203030202" pitchFamily="18" charset="0"/>
              </a:rPr>
              <a:t> module. This classifier is an ensemble method that combines multiple decision trees to improve the accuracy and robustness of the model. It creates a collection of decision trees (i.e., forest) and makes predictions by averaging the predictions of all individual trees.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n_estimators</a:t>
            </a:r>
            <a:r>
              <a:rPr lang="en-IN" sz="1800" dirty="0">
                <a:effectLst/>
                <a:latin typeface="Times New Roman" panose="02020603050405020304" pitchFamily="18" charset="0"/>
                <a:ea typeface="Calibri" panose="020F0502020204030204" pitchFamily="34" charset="0"/>
                <a:cs typeface="Mangal" panose="02040503050203030202" pitchFamily="18" charset="0"/>
              </a:rPr>
              <a:t> parameter is used to specify the number of decision trees in the forest. The fit() function is called 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rfc</a:t>
            </a:r>
            <a:r>
              <a:rPr lang="en-IN" sz="1800" dirty="0">
                <a:effectLst/>
                <a:latin typeface="Times New Roman" panose="02020603050405020304" pitchFamily="18" charset="0"/>
                <a:ea typeface="Calibri" panose="020F0502020204030204" pitchFamily="34" charset="0"/>
                <a:cs typeface="Mangal" panose="02040503050203030202" pitchFamily="18" charset="0"/>
              </a:rPr>
              <a:t> object to train the Random Forest Classifier using the training data X (features) and y (target labels).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4913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2794B-E4AA-CB16-E0F1-7ADF2A54BF76}"/>
              </a:ext>
            </a:extLst>
          </p:cNvPr>
          <p:cNvSpPr txBox="1"/>
          <p:nvPr/>
        </p:nvSpPr>
        <p:spPr>
          <a:xfrm>
            <a:off x="545432" y="1017217"/>
            <a:ext cx="10780295" cy="4823565"/>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NimbusRomNo9L-Medi"/>
                <a:cs typeface="Mangal" panose="02040503050203030202" pitchFamily="18" charset="0"/>
              </a:rPr>
              <a:t>After training, we will evaluate the accuracy of each model using the validation set and compare their performance. We will analyse the results to determine which model performs the best with each type of sensor data. Additionally, we will investigate the impact of feature fusion by comparing the accuracy of the models trained with accelerometer-only, gyroscope-only, and combined accelerometer and gyroscope readings.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NimbusRomNo9L-Medi"/>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NimbusRomNo9L-Medi"/>
                <a:cs typeface="Mangal" panose="02040503050203030202" pitchFamily="18" charset="0"/>
              </a:rPr>
              <a:t>Finally, we will select the best-performing model and fine-tune it using hyperparameter tuning techniques to optimize its performance. We will then evaluate the optimized model using the testing set and report the final accuracy. The findings of this project will provide insights into the effectiveness of different machine learning models for training on motion sense dataset, and the impact of feature fusion on their performance. The results may have potential applications in various domains, such as health monitoring, activity recognition, and wearable technology.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07070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6044AC-8129-E754-0F0C-2E5974E2442B}"/>
              </a:ext>
            </a:extLst>
          </p:cNvPr>
          <p:cNvPicPr>
            <a:picLocks noChangeAspect="1"/>
          </p:cNvPicPr>
          <p:nvPr/>
        </p:nvPicPr>
        <p:blipFill>
          <a:blip r:embed="rId2"/>
          <a:stretch>
            <a:fillRect/>
          </a:stretch>
        </p:blipFill>
        <p:spPr>
          <a:xfrm>
            <a:off x="176463" y="333517"/>
            <a:ext cx="11887200" cy="6216133"/>
          </a:xfrm>
          <a:prstGeom prst="rect">
            <a:avLst/>
          </a:prstGeom>
        </p:spPr>
      </p:pic>
    </p:spTree>
    <p:extLst>
      <p:ext uri="{BB962C8B-B14F-4D97-AF65-F5344CB8AC3E}">
        <p14:creationId xmlns:p14="http://schemas.microsoft.com/office/powerpoint/2010/main" val="1276197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CE6E08-2EA4-F314-0FA4-F9060F2B7883}"/>
              </a:ext>
            </a:extLst>
          </p:cNvPr>
          <p:cNvPicPr>
            <a:picLocks noChangeAspect="1"/>
          </p:cNvPicPr>
          <p:nvPr/>
        </p:nvPicPr>
        <p:blipFill>
          <a:blip r:embed="rId2"/>
          <a:stretch>
            <a:fillRect/>
          </a:stretch>
        </p:blipFill>
        <p:spPr>
          <a:xfrm>
            <a:off x="208547" y="169716"/>
            <a:ext cx="10956758" cy="6688284"/>
          </a:xfrm>
          <a:prstGeom prst="rect">
            <a:avLst/>
          </a:prstGeom>
        </p:spPr>
      </p:pic>
    </p:spTree>
    <p:extLst>
      <p:ext uri="{BB962C8B-B14F-4D97-AF65-F5344CB8AC3E}">
        <p14:creationId xmlns:p14="http://schemas.microsoft.com/office/powerpoint/2010/main" val="323183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BB3F8D-5558-1FE3-6091-BF559D6316AE}"/>
              </a:ext>
            </a:extLst>
          </p:cNvPr>
          <p:cNvSpPr>
            <a:spLocks noChangeArrowheads="1"/>
          </p:cNvSpPr>
          <p:nvPr/>
        </p:nvSpPr>
        <p:spPr bwMode="auto">
          <a:xfrm>
            <a:off x="192505"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385" name="Picture 15">
            <a:extLst>
              <a:ext uri="{FF2B5EF4-FFF2-40B4-BE49-F238E27FC236}">
                <a16:creationId xmlns:a16="http://schemas.microsoft.com/office/drawing/2014/main" id="{77C02F99-9C8A-BB98-D562-1D522B427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 y="0"/>
            <a:ext cx="5249863" cy="4152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93B9CC3-A0D9-498E-9C46-B1F8055C1DBA}"/>
              </a:ext>
            </a:extLst>
          </p:cNvPr>
          <p:cNvSpPr>
            <a:spLocks noChangeArrowheads="1"/>
          </p:cNvSpPr>
          <p:nvPr/>
        </p:nvSpPr>
        <p:spPr bwMode="auto">
          <a:xfrm>
            <a:off x="192505" y="415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748C167C-6EEA-80B5-930E-92B43ADBD059}"/>
              </a:ext>
            </a:extLst>
          </p:cNvPr>
          <p:cNvSpPr txBox="1"/>
          <p:nvPr/>
        </p:nvSpPr>
        <p:spPr>
          <a:xfrm>
            <a:off x="0" y="4424087"/>
            <a:ext cx="6192252" cy="372025"/>
          </a:xfrm>
          <a:prstGeom prst="rect">
            <a:avLst/>
          </a:prstGeom>
          <a:noFill/>
        </p:spPr>
        <p:txBody>
          <a:bodyPr wrap="square">
            <a:spAutoFit/>
          </a:bodyPr>
          <a:lstStyle/>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Figure 4.1 </a:t>
            </a:r>
            <a:r>
              <a:rPr lang="en-IN" sz="1800" dirty="0">
                <a:effectLst/>
                <a:latin typeface="Times New Roman" panose="02020603050405020304" pitchFamily="18" charset="0"/>
                <a:ea typeface="Calibri" panose="020F0502020204030204" pitchFamily="34" charset="0"/>
                <a:cs typeface="Mangal" panose="02040503050203030202" pitchFamily="18" charset="0"/>
              </a:rPr>
              <a:t>: Confusion Matrix for Accelerometer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3371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0BB6B8-09E7-5BCB-6665-81AAB40E1EEB}"/>
              </a:ext>
            </a:extLst>
          </p:cNvPr>
          <p:cNvSpPr txBox="1"/>
          <p:nvPr/>
        </p:nvSpPr>
        <p:spPr>
          <a:xfrm>
            <a:off x="240631" y="828673"/>
            <a:ext cx="10764253" cy="5494261"/>
          </a:xfrm>
          <a:prstGeom prst="rect">
            <a:avLst/>
          </a:prstGeom>
          <a:noFill/>
        </p:spPr>
        <p:txBody>
          <a:bodyPr wrap="square">
            <a:spAutoFit/>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Based on the given accuracy results for different machine learning models applied to accelerometer data, the following conclusions can be drawn: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Lag Features: Creating lag features for accelerometer data significantly improves the accuracy of the models. The Random Forest Classifier and CNN models show a notable increase in accuracy for most of the activity labels after creating lag features compared to the initial accuracies without lag 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Combination of Gravity and Acceleration Coordinates: Combining gravity and acceleration coordinates also improves the accuracy of the models. The Random Forest Classifier and CNN models show improved accuracy for most of the activity labels after combining gravity and acceleration coordinates compared to the initial accuracies without combining them.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Best Performing Model: Among the three models (Decision Tree Classifier, Random Forest Classifier, and CNN), the CNN model consistently shows the highest accuracy for most of the activity labels across all scenarios (initial data, lag features, and combined gravity/acceleration coordinates).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27730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750CA-C7B9-ADDE-3B96-874934FDB955}"/>
              </a:ext>
            </a:extLst>
          </p:cNvPr>
          <p:cNvSpPr txBox="1"/>
          <p:nvPr/>
        </p:nvSpPr>
        <p:spPr>
          <a:xfrm>
            <a:off x="433137" y="1433937"/>
            <a:ext cx="11421979" cy="2579937"/>
          </a:xfrm>
          <a:prstGeom prst="rect">
            <a:avLst/>
          </a:prstGeom>
          <a:noFill/>
        </p:spPr>
        <p:txBody>
          <a:bodyPr wrap="square">
            <a:spAutoFit/>
          </a:bodyPr>
          <a:lstStyle/>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Activity-wise Performance: The accuracy of the models varies across different activity labels. For example, the "sit" activity consistently has the highest accuracy across all scenarios, while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dws</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"ups" activities show lower accuracy compared to other activities in most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1800" kern="0" dirty="0">
                <a:effectLst/>
                <a:latin typeface="Times New Roman" panose="02020603050405020304" pitchFamily="18" charset="0"/>
                <a:ea typeface="Calibri" panose="020F0502020204030204" pitchFamily="34" charset="0"/>
              </a:rPr>
              <a:t>Overall Performance: In general, the Random Forest Classifier and CNN models outperform the Decision Tree Classifier in terms of accuracy across all scenarios. The overall accuracy of the models improves after creating lag features and combining gravity/acceleration coordinates, with the Random Forest Classifier and CNN models achieving high accuracy rates above 90% in most cases</a:t>
            </a:r>
            <a:endParaRPr lang="en-IN" dirty="0"/>
          </a:p>
        </p:txBody>
      </p:sp>
    </p:spTree>
    <p:extLst>
      <p:ext uri="{BB962C8B-B14F-4D97-AF65-F5344CB8AC3E}">
        <p14:creationId xmlns:p14="http://schemas.microsoft.com/office/powerpoint/2010/main" val="22620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592D21-DE6D-9FF6-AEA4-38692A84FB66}"/>
              </a:ext>
            </a:extLst>
          </p:cNvPr>
          <p:cNvPicPr>
            <a:picLocks noChangeAspect="1"/>
          </p:cNvPicPr>
          <p:nvPr/>
        </p:nvPicPr>
        <p:blipFill>
          <a:blip r:embed="rId2"/>
          <a:stretch>
            <a:fillRect/>
          </a:stretch>
        </p:blipFill>
        <p:spPr>
          <a:xfrm>
            <a:off x="240632" y="241716"/>
            <a:ext cx="8643326" cy="6374568"/>
          </a:xfrm>
          <a:prstGeom prst="rect">
            <a:avLst/>
          </a:prstGeom>
        </p:spPr>
      </p:pic>
    </p:spTree>
    <p:extLst>
      <p:ext uri="{BB962C8B-B14F-4D97-AF65-F5344CB8AC3E}">
        <p14:creationId xmlns:p14="http://schemas.microsoft.com/office/powerpoint/2010/main" val="2652867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C68E66-740C-CFFE-F9CE-324A9F5135EE}"/>
              </a:ext>
            </a:extLst>
          </p:cNvPr>
          <p:cNvPicPr>
            <a:picLocks noChangeAspect="1"/>
          </p:cNvPicPr>
          <p:nvPr/>
        </p:nvPicPr>
        <p:blipFill>
          <a:blip r:embed="rId2"/>
          <a:stretch>
            <a:fillRect/>
          </a:stretch>
        </p:blipFill>
        <p:spPr>
          <a:xfrm>
            <a:off x="1235241" y="535322"/>
            <a:ext cx="7984076" cy="6116456"/>
          </a:xfrm>
          <a:prstGeom prst="rect">
            <a:avLst/>
          </a:prstGeom>
        </p:spPr>
      </p:pic>
    </p:spTree>
    <p:extLst>
      <p:ext uri="{BB962C8B-B14F-4D97-AF65-F5344CB8AC3E}">
        <p14:creationId xmlns:p14="http://schemas.microsoft.com/office/powerpoint/2010/main" val="235067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94899-7A0D-4A39-B493-B9EFA5B63AC1}"/>
              </a:ext>
            </a:extLst>
          </p:cNvPr>
          <p:cNvSpPr txBox="1"/>
          <p:nvPr/>
        </p:nvSpPr>
        <p:spPr>
          <a:xfrm>
            <a:off x="0" y="336967"/>
            <a:ext cx="12063663" cy="6184065"/>
          </a:xfrm>
          <a:prstGeom prst="rect">
            <a:avLst/>
          </a:prstGeom>
          <a:noFill/>
        </p:spPr>
        <p:txBody>
          <a:bodyPr wrap="square">
            <a:spAutoFit/>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Based on the given accuracy results for different machine learning models applied to gyroscope data, the following conclusions can be drawn: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Combined Features: Combining features for gyroscope data significantly improves the accuracy of the models. The Random Forest Classifier and CNN models show a notable increase in accuracy for most of the activity labels after combining features compared to the initial accuracies without combining them.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Best Performing Model: Among the three models (Decision Tree Classifier, Random Forest Classifier, and CNN), the CNN model consistently shows the highest accuracy for most of the activity labels across all scenarios (initial data and combined 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Activity-wise Performance: The accuracy of the models varies across different activity labels. For example, the "sit" activity consistently has the highest accuracy across all scenarios, while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dws</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"ups" activities show lower accuracy compared to other activities in most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Overall Performance: In general, the Random Forest Classifier and CNN models outperform the Decision Tree Classifier in terms of accuracy across all scenarios. The overall accuracy of the models improves after combining features, with the Random Forest Classifier and CNN models achieving high accuracy rates above 90% in most cases.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09072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EC4D57-C6BC-6D69-2872-1E415DC5D121}"/>
              </a:ext>
            </a:extLst>
          </p:cNvPr>
          <p:cNvPicPr>
            <a:picLocks noChangeAspect="1"/>
          </p:cNvPicPr>
          <p:nvPr/>
        </p:nvPicPr>
        <p:blipFill>
          <a:blip r:embed="rId2"/>
          <a:stretch>
            <a:fillRect/>
          </a:stretch>
        </p:blipFill>
        <p:spPr>
          <a:xfrm>
            <a:off x="497305" y="320842"/>
            <a:ext cx="10988842" cy="5605994"/>
          </a:xfrm>
          <a:prstGeom prst="rect">
            <a:avLst/>
          </a:prstGeom>
        </p:spPr>
      </p:pic>
    </p:spTree>
    <p:extLst>
      <p:ext uri="{BB962C8B-B14F-4D97-AF65-F5344CB8AC3E}">
        <p14:creationId xmlns:p14="http://schemas.microsoft.com/office/powerpoint/2010/main" val="2889578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D4FA9C-E364-66BD-63D8-D5BDF93893D3}"/>
              </a:ext>
            </a:extLst>
          </p:cNvPr>
          <p:cNvPicPr>
            <a:picLocks noChangeAspect="1"/>
          </p:cNvPicPr>
          <p:nvPr/>
        </p:nvPicPr>
        <p:blipFill>
          <a:blip r:embed="rId2"/>
          <a:stretch>
            <a:fillRect/>
          </a:stretch>
        </p:blipFill>
        <p:spPr>
          <a:xfrm>
            <a:off x="609601" y="0"/>
            <a:ext cx="8154424" cy="6858000"/>
          </a:xfrm>
          <a:prstGeom prst="rect">
            <a:avLst/>
          </a:prstGeom>
        </p:spPr>
      </p:pic>
    </p:spTree>
    <p:extLst>
      <p:ext uri="{BB962C8B-B14F-4D97-AF65-F5344CB8AC3E}">
        <p14:creationId xmlns:p14="http://schemas.microsoft.com/office/powerpoint/2010/main" val="231403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A0711-9D4C-F55A-AB43-7601FB12DD05}"/>
              </a:ext>
            </a:extLst>
          </p:cNvPr>
          <p:cNvPicPr>
            <a:picLocks noChangeAspect="1"/>
          </p:cNvPicPr>
          <p:nvPr/>
        </p:nvPicPr>
        <p:blipFill>
          <a:blip r:embed="rId2"/>
          <a:stretch>
            <a:fillRect/>
          </a:stretch>
        </p:blipFill>
        <p:spPr>
          <a:xfrm>
            <a:off x="304800" y="515833"/>
            <a:ext cx="11582399" cy="4457220"/>
          </a:xfrm>
          <a:prstGeom prst="rect">
            <a:avLst/>
          </a:prstGeom>
        </p:spPr>
      </p:pic>
    </p:spTree>
    <p:extLst>
      <p:ext uri="{BB962C8B-B14F-4D97-AF65-F5344CB8AC3E}">
        <p14:creationId xmlns:p14="http://schemas.microsoft.com/office/powerpoint/2010/main" val="2998819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692B0-E2D6-677B-14D3-D212A3BA0A65}"/>
              </a:ext>
            </a:extLst>
          </p:cNvPr>
          <p:cNvSpPr txBox="1"/>
          <p:nvPr/>
        </p:nvSpPr>
        <p:spPr>
          <a:xfrm>
            <a:off x="224589" y="135627"/>
            <a:ext cx="11534274" cy="6595908"/>
          </a:xfrm>
          <a:prstGeom prst="rect">
            <a:avLst/>
          </a:prstGeom>
          <a:noFill/>
        </p:spPr>
        <p:txBody>
          <a:bodyPr wrap="square">
            <a:spAutoFit/>
          </a:bodyPr>
          <a:lstStyle/>
          <a:p>
            <a:pPr>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Based on the given tables of accuracies for different machine learning models applied to </a:t>
            </a:r>
            <a:r>
              <a:rPr lang="en-IN" sz="1800" dirty="0" err="1">
                <a:effectLst/>
                <a:latin typeface="Calibri" panose="020F0502020204030204" pitchFamily="34" charset="0"/>
                <a:ea typeface="Calibri" panose="020F0502020204030204" pitchFamily="34" charset="0"/>
                <a:cs typeface="Mangal" panose="02040503050203030202" pitchFamily="18" charset="0"/>
              </a:rPr>
              <a:t>Accelerator+Gyroscope</a:t>
            </a:r>
            <a:r>
              <a:rPr lang="en-IN" sz="1800" dirty="0">
                <a:effectLst/>
                <a:latin typeface="Calibri" panose="020F0502020204030204" pitchFamily="34" charset="0"/>
                <a:ea typeface="Calibri" panose="020F0502020204030204" pitchFamily="34" charset="0"/>
                <a:cs typeface="Mangal" panose="02040503050203030202" pitchFamily="18" charset="0"/>
              </a:rPr>
              <a:t> data with and without lag features and rolling features, the following conclusions can be drawn:</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Comparing the models without any additional features:</a:t>
            </a: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Random Forest Classifier has the highest accuracy among all models with an accuracy of 80.74220247%.</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CNN model has an accuracy of 77.52452334%.</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Decision Tree Classifier has the lowest accuracy of 76.89028088%.</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After creating lag features:</a:t>
            </a: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Random Forest Classifier shows a significant improvement in accuracy, reaching an accuracy of 94.4312332%.</a:t>
            </a: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CNN model also improves but not as much, reaching an accuracy of 91.31759706%.</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After applying rolling features:</a:t>
            </a: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accuracy of the models improves further, with the Random Forest Classifier having an accuracy of 95.76462386% and the CNN model having an accuracy of 96.84815973%.</a:t>
            </a: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CNN model shows a higher accuracy compared to the Random Forest Classifier after applying rolling features.</a:t>
            </a:r>
          </a:p>
          <a:p>
            <a:pPr>
              <a:lnSpc>
                <a:spcPct val="106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In conclusion, adding lag features and rolling features to the </a:t>
            </a:r>
            <a:r>
              <a:rPr lang="en-IN" sz="1800" dirty="0" err="1">
                <a:effectLst/>
                <a:latin typeface="Calibri" panose="020F0502020204030204" pitchFamily="34" charset="0"/>
                <a:ea typeface="Calibri" panose="020F0502020204030204" pitchFamily="34" charset="0"/>
                <a:cs typeface="Mangal" panose="02040503050203030202" pitchFamily="18" charset="0"/>
              </a:rPr>
              <a:t>Accelerator+Gyroscope</a:t>
            </a:r>
            <a:r>
              <a:rPr lang="en-IN" sz="1800" dirty="0">
                <a:effectLst/>
                <a:latin typeface="Calibri" panose="020F0502020204030204" pitchFamily="34" charset="0"/>
                <a:ea typeface="Calibri" panose="020F0502020204030204" pitchFamily="34" charset="0"/>
                <a:cs typeface="Mangal" panose="02040503050203030202" pitchFamily="18" charset="0"/>
              </a:rPr>
              <a:t> data improves the accuracy of both the Random Forest Classifier and the CNN model. The CNN model performs better than the Random Forest Classifier after applying rolling features. Overall, the CNN model shows higher accuracy compared to other models in all scenarios (with and without additional features).</a:t>
            </a:r>
          </a:p>
        </p:txBody>
      </p:sp>
    </p:spTree>
    <p:extLst>
      <p:ext uri="{BB962C8B-B14F-4D97-AF65-F5344CB8AC3E}">
        <p14:creationId xmlns:p14="http://schemas.microsoft.com/office/powerpoint/2010/main" val="2109795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BE350E-E6C4-DB08-1F21-B074FFE1C3D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52451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411306-14AD-EBD0-77A4-5E06E5EB21FC}"/>
              </a:ext>
            </a:extLst>
          </p:cNvPr>
          <p:cNvPicPr>
            <a:picLocks noChangeAspect="1"/>
          </p:cNvPicPr>
          <p:nvPr/>
        </p:nvPicPr>
        <p:blipFill>
          <a:blip r:embed="rId2"/>
          <a:stretch>
            <a:fillRect/>
          </a:stretch>
        </p:blipFill>
        <p:spPr>
          <a:xfrm>
            <a:off x="3054858" y="399288"/>
            <a:ext cx="6082284" cy="6059424"/>
          </a:xfrm>
          <a:prstGeom prst="rect">
            <a:avLst/>
          </a:prstGeom>
        </p:spPr>
      </p:pic>
    </p:spTree>
    <p:extLst>
      <p:ext uri="{BB962C8B-B14F-4D97-AF65-F5344CB8AC3E}">
        <p14:creationId xmlns:p14="http://schemas.microsoft.com/office/powerpoint/2010/main" val="88923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1FC33F-040D-23A2-550B-3FA0E4AF2F41}"/>
              </a:ext>
            </a:extLst>
          </p:cNvPr>
          <p:cNvPicPr>
            <a:picLocks noChangeAspect="1"/>
          </p:cNvPicPr>
          <p:nvPr/>
        </p:nvPicPr>
        <p:blipFill>
          <a:blip r:embed="rId2"/>
          <a:stretch>
            <a:fillRect/>
          </a:stretch>
        </p:blipFill>
        <p:spPr>
          <a:xfrm>
            <a:off x="417095" y="8382"/>
            <a:ext cx="11277600" cy="6841236"/>
          </a:xfrm>
          <a:prstGeom prst="rect">
            <a:avLst/>
          </a:prstGeom>
        </p:spPr>
      </p:pic>
    </p:spTree>
    <p:extLst>
      <p:ext uri="{BB962C8B-B14F-4D97-AF65-F5344CB8AC3E}">
        <p14:creationId xmlns:p14="http://schemas.microsoft.com/office/powerpoint/2010/main" val="291430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61701-A978-9FB5-BB4B-4E98441C2AA4}"/>
              </a:ext>
            </a:extLst>
          </p:cNvPr>
          <p:cNvPicPr>
            <a:picLocks noChangeAspect="1"/>
          </p:cNvPicPr>
          <p:nvPr/>
        </p:nvPicPr>
        <p:blipFill rotWithShape="1">
          <a:blip r:embed="rId2"/>
          <a:srcRect l="6851" r="2644"/>
          <a:stretch/>
        </p:blipFill>
        <p:spPr>
          <a:xfrm>
            <a:off x="-1" y="-320842"/>
            <a:ext cx="12079705" cy="2039433"/>
          </a:xfrm>
          <a:prstGeom prst="rect">
            <a:avLst/>
          </a:prstGeom>
        </p:spPr>
      </p:pic>
      <p:sp>
        <p:nvSpPr>
          <p:cNvPr id="7" name="TextBox 6">
            <a:extLst>
              <a:ext uri="{FF2B5EF4-FFF2-40B4-BE49-F238E27FC236}">
                <a16:creationId xmlns:a16="http://schemas.microsoft.com/office/drawing/2014/main" id="{CDEC1984-9DB0-B99A-3D1C-C004818CF15F}"/>
              </a:ext>
            </a:extLst>
          </p:cNvPr>
          <p:cNvSpPr txBox="1"/>
          <p:nvPr/>
        </p:nvSpPr>
        <p:spPr>
          <a:xfrm>
            <a:off x="0" y="1420447"/>
            <a:ext cx="12079704" cy="2236253"/>
          </a:xfrm>
          <a:prstGeom prst="rect">
            <a:avLst/>
          </a:prstGeom>
          <a:noFill/>
        </p:spPr>
        <p:txBody>
          <a:bodyPr wrap="square">
            <a:spAutoFit/>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Human posture and activity recognition have become significant areas of research in the field of wearable technology and human-computer interaction. Accurate recognition of human postures and activities can have numerous applications, such as health monitoring, fitness tracking, gesture recognition, and human-computer interaction in virtual reality and augmented reality systems. One common approach to achieve posture and activity recognition is through the use of motion sensors, such as accelerometers and gyroscopes, which are commonly found in wearable devices such as smartwatches, fitness trackers, and smartphones.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F0C107F1-0202-01E2-330A-6DB6D41BF1FA}"/>
              </a:ext>
            </a:extLst>
          </p:cNvPr>
          <p:cNvSpPr txBox="1"/>
          <p:nvPr/>
        </p:nvSpPr>
        <p:spPr>
          <a:xfrm>
            <a:off x="-1" y="3459880"/>
            <a:ext cx="12079704" cy="1200329"/>
          </a:xfrm>
          <a:prstGeom prst="rect">
            <a:avLst/>
          </a:prstGeom>
          <a:noFill/>
        </p:spPr>
        <p:txBody>
          <a:bodyPr wrap="square">
            <a:spAutoFit/>
          </a:bodyPr>
          <a:lstStyle/>
          <a:p>
            <a:r>
              <a:rPr lang="en-IN" sz="1800" kern="0" dirty="0">
                <a:effectLst/>
                <a:latin typeface="Times New Roman" panose="02020603050405020304" pitchFamily="18" charset="0"/>
                <a:ea typeface="Calibri" panose="020F0502020204030204" pitchFamily="34" charset="0"/>
              </a:rPr>
              <a:t>Motion sense dataset is a widely used dataset for human posture and activity recognition research. It consists of sensor readings from accelerometers and gyroscopes, collected from a group of participants performing various activities, such as walking, running, standing, sitting, and lying down. The dataset provides a rich source of information for training machine learning models to recognize human postures and activities accurately</a:t>
            </a:r>
            <a:endParaRPr lang="en-IN" dirty="0"/>
          </a:p>
        </p:txBody>
      </p:sp>
    </p:spTree>
    <p:extLst>
      <p:ext uri="{BB962C8B-B14F-4D97-AF65-F5344CB8AC3E}">
        <p14:creationId xmlns:p14="http://schemas.microsoft.com/office/powerpoint/2010/main" val="119106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8F320-111D-690E-EC34-96DC1900EE8D}"/>
              </a:ext>
            </a:extLst>
          </p:cNvPr>
          <p:cNvSpPr txBox="1"/>
          <p:nvPr/>
        </p:nvSpPr>
        <p:spPr>
          <a:xfrm>
            <a:off x="0" y="1149988"/>
            <a:ext cx="12320337" cy="4305666"/>
          </a:xfrm>
          <a:prstGeom prst="rect">
            <a:avLst/>
          </a:prstGeom>
          <a:noFill/>
        </p:spPr>
        <p:txBody>
          <a:bodyPr wrap="square">
            <a:spAutoFit/>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Feature fusion, which involves combining data from multiple sensors or modalities, has been shown to improve the accuracy of posture and activity recognition models. By fusing data from different sensors, such as accelerometers and gyroscopes, the models can capture complementary information and obtain a more comprehensive understanding of human postures and activities.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In this project, we aim to explore the impact of feature fusion on the accuracy of human posture and activity recognition using the motion sense dataset. We will train different machine learning models, including Convolutional Neural Network (CNN), Decision Tree, and Random Forest Classifier, with different combinations of sensor data, including accelerometer-only, gyroscope-only, and combined accelerometer and gyroscope readings. We will evaluate the performance of these models and compare their accuracies to determine the effectiveness of feature fusion in improving the accuracy of human posture and activity recognition.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findings of this project may have implications in various domains, such as healthcare, sports, gaming, and virtual reality, where accurate recognition of human postures and activities is essential. The results can contribute to the development of more accurate and robust posture and activity recognition systems, leveraging the potential of feature fusion for improved performance.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723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D164D9-C46E-9F43-83BA-15D41076CB0F}"/>
              </a:ext>
            </a:extLst>
          </p:cNvPr>
          <p:cNvGraphicFramePr>
            <a:graphicFrameLocks noGrp="1"/>
          </p:cNvGraphicFramePr>
          <p:nvPr>
            <p:extLst>
              <p:ext uri="{D42A27DB-BD31-4B8C-83A1-F6EECF244321}">
                <p14:modId xmlns:p14="http://schemas.microsoft.com/office/powerpoint/2010/main" val="1691780733"/>
              </p:ext>
            </p:extLst>
          </p:nvPr>
        </p:nvGraphicFramePr>
        <p:xfrm>
          <a:off x="483267" y="1286655"/>
          <a:ext cx="8564479" cy="3397639"/>
        </p:xfrm>
        <a:graphic>
          <a:graphicData uri="http://schemas.openxmlformats.org/drawingml/2006/table">
            <a:tbl>
              <a:tblPr firstRow="1" firstCol="1" bandRow="1">
                <a:tableStyleId>{5C22544A-7EE6-4342-B048-85BDC9FD1C3A}</a:tableStyleId>
              </a:tblPr>
              <a:tblGrid>
                <a:gridCol w="2822385">
                  <a:extLst>
                    <a:ext uri="{9D8B030D-6E8A-4147-A177-3AD203B41FA5}">
                      <a16:colId xmlns:a16="http://schemas.microsoft.com/office/drawing/2014/main" val="3949807624"/>
                    </a:ext>
                  </a:extLst>
                </a:gridCol>
                <a:gridCol w="2885414">
                  <a:extLst>
                    <a:ext uri="{9D8B030D-6E8A-4147-A177-3AD203B41FA5}">
                      <a16:colId xmlns:a16="http://schemas.microsoft.com/office/drawing/2014/main" val="1547430745"/>
                    </a:ext>
                  </a:extLst>
                </a:gridCol>
                <a:gridCol w="2856680">
                  <a:extLst>
                    <a:ext uri="{9D8B030D-6E8A-4147-A177-3AD203B41FA5}">
                      <a16:colId xmlns:a16="http://schemas.microsoft.com/office/drawing/2014/main" val="2614385521"/>
                    </a:ext>
                  </a:extLst>
                </a:gridCol>
              </a:tblGrid>
              <a:tr h="815282">
                <a:tc>
                  <a:txBody>
                    <a:bodyPr/>
                    <a:lstStyle/>
                    <a:p>
                      <a:pPr algn="ctr">
                        <a:lnSpc>
                          <a:spcPct val="150000"/>
                        </a:lnSpc>
                        <a:spcAft>
                          <a:spcPts val="800"/>
                        </a:spcAft>
                      </a:pPr>
                      <a:r>
                        <a:rPr lang="en-IN" sz="1200">
                          <a:effectLst/>
                        </a:rPr>
                        <a:t>Accelerometer Readings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Aft>
                          <a:spcPts val="800"/>
                        </a:spcAft>
                      </a:pPr>
                      <a:r>
                        <a:rPr lang="en-IN" sz="1200">
                          <a:effectLst/>
                        </a:rPr>
                        <a:t>Gyroscope Readings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Aft>
                          <a:spcPts val="800"/>
                        </a:spcAft>
                      </a:pPr>
                      <a:r>
                        <a:rPr lang="en-IN" sz="1200">
                          <a:effectLst/>
                        </a:rPr>
                        <a:t>Accelerometer + Gyroscope Readings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50672705"/>
                  </a:ext>
                </a:extLst>
              </a:tr>
              <a:tr h="2582357">
                <a:tc>
                  <a:txBody>
                    <a:bodyPr/>
                    <a:lstStyle/>
                    <a:p>
                      <a:pPr algn="l">
                        <a:lnSpc>
                          <a:spcPct val="150000"/>
                        </a:lnSpc>
                        <a:spcAft>
                          <a:spcPts val="800"/>
                        </a:spcAft>
                      </a:pPr>
                      <a:r>
                        <a:rPr lang="en-IN" sz="1200" dirty="0">
                          <a:effectLst/>
                        </a:rPr>
                        <a:t>These </a:t>
                      </a:r>
                      <a:r>
                        <a:rPr lang="en-IN" sz="1100" dirty="0">
                          <a:effectLst/>
                        </a:rPr>
                        <a:t>are</a:t>
                      </a:r>
                      <a:r>
                        <a:rPr lang="en-IN" sz="1200" dirty="0">
                          <a:effectLst/>
                        </a:rPr>
                        <a:t> sensors that measure the acceleration of an object in three-dimensional space.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50000"/>
                        </a:lnSpc>
                        <a:spcAft>
                          <a:spcPts val="800"/>
                        </a:spcAft>
                      </a:pPr>
                      <a:r>
                        <a:rPr lang="en-IN" sz="1200" dirty="0">
                          <a:effectLst/>
                        </a:rPr>
                        <a:t>These</a:t>
                      </a:r>
                      <a:r>
                        <a:rPr lang="en-IN" sz="1100" dirty="0">
                          <a:effectLst/>
                        </a:rPr>
                        <a:t> </a:t>
                      </a:r>
                      <a:r>
                        <a:rPr lang="en-IN" sz="1200" dirty="0">
                          <a:effectLst/>
                        </a:rPr>
                        <a:t>are sensors that measure the angular velocity or rate of rotation of an object in three-dimensional space.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50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These measure the acceleration</a:t>
                      </a:r>
                      <a:r>
                        <a:rPr lang="en-IN" sz="1100">
                          <a:effectLst/>
                          <a:latin typeface="Calibri" panose="020F0502020204030204" pitchFamily="34" charset="0"/>
                          <a:ea typeface="Calibri" panose="020F0502020204030204" pitchFamily="34" charset="0"/>
                          <a:cs typeface="Mangal" panose="02040503050203030202" pitchFamily="18" charset="0"/>
                        </a:rPr>
                        <a:t>, </a:t>
                      </a:r>
                      <a:r>
                        <a:rPr lang="en-IN" sz="1100">
                          <a:effectLst/>
                        </a:rPr>
                        <a:t>angular velocity or rate of rotation of an object in three-dimensional space.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4808343"/>
                  </a:ext>
                </a:extLst>
              </a:tr>
            </a:tbl>
          </a:graphicData>
        </a:graphic>
      </p:graphicFrame>
      <p:sp>
        <p:nvSpPr>
          <p:cNvPr id="5" name="TextBox 4">
            <a:extLst>
              <a:ext uri="{FF2B5EF4-FFF2-40B4-BE49-F238E27FC236}">
                <a16:creationId xmlns:a16="http://schemas.microsoft.com/office/drawing/2014/main" id="{4319FA80-B3B7-3583-D88F-4C4D5AAC3655}"/>
              </a:ext>
            </a:extLst>
          </p:cNvPr>
          <p:cNvSpPr txBox="1"/>
          <p:nvPr/>
        </p:nvSpPr>
        <p:spPr>
          <a:xfrm>
            <a:off x="0" y="777860"/>
            <a:ext cx="609600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b="0" i="0" u="none" strike="noStrike" cap="none" normalizeH="0" baseline="0" dirty="0">
                <a:ln>
                  <a:noFill/>
                </a:ln>
                <a:solidFill>
                  <a:schemeClr val="tx1"/>
                </a:solidFill>
                <a:effectLst/>
                <a:latin typeface="Times New Roman" panose="02020603050405020304" pitchFamily="18" charset="0"/>
                <a:ea typeface="CIDFont+F1"/>
                <a:cs typeface="Mangal" panose="02040503050203030202" pitchFamily="18" charset="0"/>
              </a:rPr>
              <a:t>We’ll do feature Fusion using these three combinations: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A07CB6A-F8F6-7F1A-F097-6287AAD75C2A}"/>
              </a:ext>
            </a:extLst>
          </p:cNvPr>
          <p:cNvSpPr txBox="1"/>
          <p:nvPr/>
        </p:nvSpPr>
        <p:spPr>
          <a:xfrm>
            <a:off x="-657726" y="4948807"/>
            <a:ext cx="609600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a:t>
            </a:r>
            <a:r>
              <a:rPr kumimoji="0" lang="hi-IN" altLang="en-US" b="1" i="0"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able </a:t>
            </a:r>
            <a:r>
              <a:rPr lang="en-IN" altLang="en-US" b="1" dirty="0" bmk="_Toc132116443">
                <a:latin typeface="Times New Roman" panose="02020603050405020304" pitchFamily="18" charset="0"/>
                <a:ea typeface="Calibri" panose="020F0502020204030204" pitchFamily="34" charset="0"/>
                <a:cs typeface="Mangal" panose="02040503050203030202" pitchFamily="18" charset="0"/>
              </a:rPr>
              <a:t>1.1 </a:t>
            </a:r>
            <a:r>
              <a:rPr kumimoji="0" lang="hi-IN" altLang="en-US" b="0" i="0" u="none" strike="noStrike" cap="none" normalizeH="0" baseline="0" dirty="0" bmk="_Hlk132943416">
                <a:ln>
                  <a:noFill/>
                </a:ln>
                <a:solidFill>
                  <a:schemeClr val="tx1"/>
                </a:solidFill>
                <a:effectLst/>
                <a:latin typeface="Times New Roman" panose="02020603050405020304" pitchFamily="18" charset="0"/>
                <a:ea typeface="CIDFont+F1"/>
                <a:cs typeface="Mangal" panose="02040503050203030202" pitchFamily="18" charset="0"/>
              </a:rPr>
              <a:t>Feature Fusion Combinations</a:t>
            </a:r>
            <a:endParaRPr kumimoji="0" lang="hi-IN" altLang="en-US"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03355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FD75C0-42EF-B2A0-950A-A23A4882F73C}"/>
              </a:ext>
            </a:extLst>
          </p:cNvPr>
          <p:cNvSpPr txBox="1"/>
          <p:nvPr/>
        </p:nvSpPr>
        <p:spPr>
          <a:xfrm>
            <a:off x="232610" y="515302"/>
            <a:ext cx="11726779"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hi-IN" altLang="en-US" b="0" i="0" u="none" strike="noStrike" cap="none" normalizeH="0" baseline="0" dirty="0">
                <a:ln>
                  <a:noFill/>
                </a:ln>
                <a:solidFill>
                  <a:schemeClr val="tx1"/>
                </a:solidFill>
                <a:effectLst/>
                <a:latin typeface="Times New Roman" panose="02020603050405020304" pitchFamily="18" charset="0"/>
                <a:ea typeface="CIDFont+F1"/>
                <a:cs typeface="Mangal" panose="02040503050203030202" pitchFamily="18" charset="0"/>
              </a:rPr>
              <a:t>Approaches used to compare the combinations above are:</a:t>
            </a:r>
            <a:endParaRPr lang="en-IN" altLang="en-US" dirty="0">
              <a:latin typeface="Times New Roman" panose="02020603050405020304" pitchFamily="18" charset="0"/>
              <a:ea typeface="CIDFont+F1"/>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Decision Tree Classifier is implemented using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DecisionTreeClassifier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class from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sklearn.tree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module. This classifier is a type of Supervised Learning algorithm used for classification tasks. It creates a tree-like structure where each internal node represents a feature (e.g., accelerometer data in this case) and each leaf node represents a class label (e.g., activity type). The tree is built by recursively splitting the data based on the feature that best separates the data into different classes. The fit() function is called on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dtc</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object to train the Decision Tree Classifier using the training data X (features) and y (target labels).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Random Forest Classifier is implemented using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class from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sklearn.ensemble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module. This classifier is an ensemble method that combines multiple decision trees to improve the accuracy and robustness of the model. It creates a collection of decision trees (i.e., forest) and makes predictions by averaging the predictions of all individual trees.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n_estimators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parameter is used to specify the number of decision trees in the forest. The fit() function is called on the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rfc</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object to train the Random Forest Classifier using the training data X (features) and y (target labels).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82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5184</Words>
  <Application>Microsoft Office PowerPoint</Application>
  <PresentationFormat>Widescreen</PresentationFormat>
  <Paragraphs>209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 Agrawal</dc:creator>
  <cp:lastModifiedBy>Charu Agrawal</cp:lastModifiedBy>
  <cp:revision>3</cp:revision>
  <dcterms:created xsi:type="dcterms:W3CDTF">2023-04-20T23:48:09Z</dcterms:created>
  <dcterms:modified xsi:type="dcterms:W3CDTF">2023-04-21T03:48:46Z</dcterms:modified>
</cp:coreProperties>
</file>