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  <p:embeddedFont>
      <p:font typeface="Alfa Slab One"/>
      <p:regular r:id="rId44"/>
    </p:embeddedFont>
    <p:embeddedFont>
      <p:font typeface="Orbitron Black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6" roundtripDataSignature="AMtx7mhdwkMEXJVGig74o7ORAvdNNV1S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rbitron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567f9c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e567f9c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567f9c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567f9c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567f9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ce567f9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following are the shortcomings that are associated with RBMT approach: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567f9c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ce567f9c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following are the shortcomings that are associated with RBMT approach: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e567f9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ce567f9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eorgetown%E2%80%93IBM_experiment" TargetMode="External"/><Relationship Id="rId4" Type="http://schemas.openxmlformats.org/officeDocument/2006/relationships/hyperlink" Target="https://aamt.info/" TargetMode="External"/><Relationship Id="rId5" Type="http://schemas.openxmlformats.org/officeDocument/2006/relationships/hyperlink" Target="https://en.wikipedia.org/wiki/Apertium" TargetMode="External"/><Relationship Id="rId6" Type="http://schemas.openxmlformats.org/officeDocument/2006/relationships/hyperlink" Target="https://en.wikipedia.org/wiki/GramTra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670850" y="673675"/>
            <a:ext cx="7231800" cy="39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b="0" lang="en" sz="8000">
                <a:highlight>
                  <a:schemeClr val="lt1"/>
                </a:highlight>
                <a:latin typeface="Orbitron Black"/>
                <a:ea typeface="Orbitron Black"/>
                <a:cs typeface="Orbitron Black"/>
                <a:sym typeface="Orbitron Black"/>
              </a:rPr>
              <a:t>Rule Based Machine Translation</a:t>
            </a:r>
            <a:endParaRPr b="0" sz="8000">
              <a:highlight>
                <a:schemeClr val="lt1"/>
              </a:highlight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825" y="1017725"/>
            <a:ext cx="7323599" cy="3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511200" y="1524000"/>
            <a:ext cx="81570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600"/>
              <a:t>The main approach of RBMT systems is based on </a:t>
            </a:r>
            <a:r>
              <a:rPr b="1" lang="en" sz="2600"/>
              <a:t>linking the structure</a:t>
            </a:r>
            <a:r>
              <a:rPr lang="en" sz="2600"/>
              <a:t> of the given </a:t>
            </a:r>
            <a:r>
              <a:rPr b="1" lang="en" sz="2600"/>
              <a:t>input sentence</a:t>
            </a:r>
            <a:r>
              <a:rPr lang="en" sz="2600"/>
              <a:t> with the structure of the </a:t>
            </a:r>
            <a:r>
              <a:rPr b="1" lang="en" sz="2600"/>
              <a:t>demanded output sentence</a:t>
            </a:r>
            <a:r>
              <a:rPr lang="en" sz="2600"/>
              <a:t>, necessarily </a:t>
            </a:r>
            <a:r>
              <a:rPr b="1" lang="en" sz="2600"/>
              <a:t>preserving their unique meaning.</a:t>
            </a:r>
            <a:endParaRPr b="1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921300" y="1447800"/>
            <a:ext cx="73083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The following example can illustrate the general frame of RBMT: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800"/>
              <a:t>“A girl eats an apple.”</a:t>
            </a:r>
            <a:endParaRPr b="1"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600"/>
              <a:t>Source Language = </a:t>
            </a:r>
            <a:r>
              <a:rPr i="1" lang="en" sz="2600"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  <a:br>
              <a:rPr lang="en" sz="2600"/>
            </a:br>
            <a:r>
              <a:rPr lang="en" sz="2600"/>
              <a:t>Demanded Target Language = </a:t>
            </a:r>
            <a:r>
              <a:rPr i="1" lang="en" sz="2600">
                <a:latin typeface="Comic Sans MS"/>
                <a:ea typeface="Comic Sans MS"/>
                <a:cs typeface="Comic Sans MS"/>
                <a:sym typeface="Comic Sans MS"/>
              </a:rPr>
              <a:t>German</a:t>
            </a:r>
            <a:endParaRPr i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159300" y="1076400"/>
            <a:ext cx="87561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Minimally, to get a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German translation</a:t>
            </a:r>
            <a:r>
              <a:rPr lang="en" sz="2600"/>
              <a:t> of this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English sentence</a:t>
            </a:r>
            <a:r>
              <a:rPr lang="en" sz="2600"/>
              <a:t> one needs: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A dictionary that will map each English word to an appropriate German word.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Rules representing regular English sentence structure.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Rules representing regular German sentence structure.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And finally, we need rules according to which one can relate these two structures together.</a:t>
            </a:r>
            <a:endParaRPr sz="2600"/>
          </a:p>
        </p:txBody>
      </p:sp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0" y="1550100"/>
            <a:ext cx="9144000" cy="2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Accordingly, we can state the following stages of translation: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1st:</a:t>
            </a:r>
            <a:r>
              <a:rPr lang="en" sz="2600"/>
              <a:t> getting basic POS information of each source word: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600"/>
              <a:t>a</a:t>
            </a:r>
            <a:r>
              <a:rPr lang="en" sz="2600"/>
              <a:t> =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;  </a:t>
            </a:r>
            <a:r>
              <a:rPr b="1" lang="en" sz="2600"/>
              <a:t>girl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;  </a:t>
            </a:r>
            <a:r>
              <a:rPr b="1" lang="en" sz="2600"/>
              <a:t>eats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;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2600"/>
              <a:t>an </a:t>
            </a:r>
            <a:r>
              <a:rPr lang="en" sz="2600"/>
              <a:t>=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;  </a:t>
            </a:r>
            <a:r>
              <a:rPr b="1" lang="en" sz="2600"/>
              <a:t>apple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850650" y="1825350"/>
            <a:ext cx="78045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2nd:</a:t>
            </a:r>
            <a:r>
              <a:rPr lang="en" sz="2600"/>
              <a:t> getting syntactic information about the verb "to eat":  NP-eat-NP;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2600"/>
              <a:t>here: </a:t>
            </a:r>
            <a:r>
              <a:rPr b="1" lang="en" sz="2600"/>
              <a:t>eat</a:t>
            </a:r>
            <a:r>
              <a:rPr lang="en" sz="2600"/>
              <a:t> –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Present Simple</a:t>
            </a:r>
            <a:r>
              <a:rPr lang="en" sz="2600"/>
              <a:t>,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3rd Person Singular</a:t>
            </a:r>
            <a:r>
              <a:rPr lang="en" sz="2600"/>
              <a:t>,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Active Voice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737400" y="1561325"/>
            <a:ext cx="80949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3rd:</a:t>
            </a:r>
            <a:r>
              <a:rPr lang="en" sz="2600"/>
              <a:t> parsing the source sentence: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(NP </a:t>
            </a:r>
            <a:r>
              <a:rPr b="1" lang="en" sz="2600"/>
              <a:t>an apple</a:t>
            </a:r>
            <a:r>
              <a:rPr lang="en" sz="2600"/>
              <a:t>) = the object of </a:t>
            </a:r>
            <a:r>
              <a:rPr b="1" lang="en" sz="2600"/>
              <a:t>eat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Often only partial parsing is sufficient to get to the syntactic structure of the source sentence and to map it onto the structure of the target sentence.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6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3100" y="1381200"/>
            <a:ext cx="89085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4th:</a:t>
            </a:r>
            <a:r>
              <a:rPr lang="en" sz="2600"/>
              <a:t> translate English words into German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600"/>
              <a:t>a</a:t>
            </a:r>
            <a:r>
              <a:rPr lang="en" sz="2600"/>
              <a:t> 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ein</a:t>
            </a:r>
            <a:r>
              <a:rPr lang="en" sz="2600"/>
              <a:t> 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600"/>
              <a:t>girl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Mädchen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600"/>
              <a:t>eat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essen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600"/>
              <a:t>an </a:t>
            </a:r>
            <a:r>
              <a:rPr lang="en" sz="2600"/>
              <a:t>(category: indef.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ein </a:t>
            </a:r>
            <a:r>
              <a:rPr lang="en" sz="2600"/>
              <a:t>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2600"/>
              <a:t>apple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Apfel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1700" y="2067000"/>
            <a:ext cx="87561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5th:</a:t>
            </a:r>
            <a:r>
              <a:rPr lang="en" sz="2600"/>
              <a:t> Mapping dictionary entries into appropriate inflected forms (final generation):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2600"/>
              <a:t>A girl eats an apple.</a:t>
            </a:r>
            <a:r>
              <a:rPr lang="en" sz="2600"/>
              <a:t> =&gt; </a:t>
            </a:r>
            <a:r>
              <a:rPr b="1" lang="en" sz="2600">
                <a:latin typeface="Comic Sans MS"/>
                <a:ea typeface="Comic Sans MS"/>
                <a:cs typeface="Comic Sans MS"/>
                <a:sym typeface="Comic Sans MS"/>
              </a:rPr>
              <a:t>Ein Mädchen isst einen Apfel.</a:t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567f9c4a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Matrics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65" name="Google Shape;165;g2ce567f9c4a_0_6"/>
          <p:cNvSpPr txBox="1"/>
          <p:nvPr>
            <p:ph idx="1" type="body"/>
          </p:nvPr>
        </p:nvSpPr>
        <p:spPr>
          <a:xfrm>
            <a:off x="609600" y="1066800"/>
            <a:ext cx="79179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BLEU (Bilingual Evaluation Understudy)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TER (Translation Edit Rate)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METEOR (Metric for Evaluation of Translation with Explicit Ordering)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NIST (NIST Automated Evaluation of Machine Translation)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WER (Word Error Rate)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Human Evaluation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Introduction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1026900" y="1650300"/>
            <a:ext cx="75891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600"/>
              <a:t>Rule-Based Machine Translation (RBMT) is a </a:t>
            </a:r>
            <a:r>
              <a:rPr b="1" lang="en" sz="2600"/>
              <a:t>foundational approach</a:t>
            </a:r>
            <a:r>
              <a:rPr lang="en" sz="2600"/>
              <a:t> to machine translation, relying on linguistic rules and dictionaries to translate text from one language to another.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e567f9c4a_0_17"/>
          <p:cNvSpPr txBox="1"/>
          <p:nvPr>
            <p:ph idx="1" type="body"/>
          </p:nvPr>
        </p:nvSpPr>
        <p:spPr>
          <a:xfrm>
            <a:off x="540300" y="1696650"/>
            <a:ext cx="41877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Transparency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Control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Consistency</a:t>
            </a:r>
            <a:endParaRPr sz="1800"/>
          </a:p>
        </p:txBody>
      </p:sp>
      <p:sp>
        <p:nvSpPr>
          <p:cNvPr id="171" name="Google Shape;171;g2ce567f9c4a_0_17"/>
          <p:cNvSpPr txBox="1"/>
          <p:nvPr>
            <p:ph idx="2" type="body"/>
          </p:nvPr>
        </p:nvSpPr>
        <p:spPr>
          <a:xfrm>
            <a:off x="5061000" y="1696650"/>
            <a:ext cx="39489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Coverage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Maintenance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Scalability</a:t>
            </a:r>
            <a:endParaRPr sz="1800"/>
          </a:p>
        </p:txBody>
      </p:sp>
      <p:sp>
        <p:nvSpPr>
          <p:cNvPr id="172" name="Google Shape;172;g2ce567f9c4a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Pros &amp; Cons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e567f9c4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Applications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78" name="Google Shape;178;g2ce567f9c4a_0_0"/>
          <p:cNvSpPr txBox="1"/>
          <p:nvPr>
            <p:ph idx="1" type="body"/>
          </p:nvPr>
        </p:nvSpPr>
        <p:spPr>
          <a:xfrm>
            <a:off x="609600" y="1066800"/>
            <a:ext cx="79179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Technical Documentation Translation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Legal Translation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Medical Translation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Localization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Government and Diplomatic Translation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Enterprise Translation Solutions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Language Teaching and Learning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Low-Resource Languages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Challenges in RBMT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282750" y="1156075"/>
            <a:ext cx="857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Insufficient amount of really good dictionaries. Building new dictionaries is expensive.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Some linguistic information still needs to be set manually.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It is hard to deal with rule interactions in big systems, ambiguity, and idiomatic expressions.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❖"/>
            </a:pPr>
            <a:r>
              <a:rPr lang="en" sz="2400"/>
              <a:t>Failure to adapt to new domains. Although RBMT systems usually provide a mechanism to create new rules and extend and adapt the lexicon, changes are usually very costly and the results, frequently, do not pay off.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e567f9c4a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Conclusion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90" name="Google Shape;190;g2ce567f9c4a_0_33"/>
          <p:cNvSpPr txBox="1"/>
          <p:nvPr>
            <p:ph idx="1" type="body"/>
          </p:nvPr>
        </p:nvSpPr>
        <p:spPr>
          <a:xfrm>
            <a:off x="282750" y="1156075"/>
            <a:ext cx="867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Rule-based machine translation (RBMT) uses clear rules for accurate translations, but it has limits in </a:t>
            </a:r>
            <a:r>
              <a:rPr b="1" lang="en" sz="2600"/>
              <a:t>coverage </a:t>
            </a:r>
            <a:r>
              <a:rPr lang="en" sz="2600"/>
              <a:t>and </a:t>
            </a:r>
            <a:r>
              <a:rPr b="1" lang="en" sz="2600"/>
              <a:t>scalability</a:t>
            </a:r>
            <a:r>
              <a:rPr lang="en" sz="2600"/>
              <a:t>. RBMT is used in many areas and is evaluated using different metrics and </a:t>
            </a:r>
            <a:r>
              <a:rPr b="1" lang="en" sz="2600"/>
              <a:t>human feedback</a:t>
            </a:r>
            <a:r>
              <a:rPr lang="en" sz="2600"/>
              <a:t>. It's evolving alongside other translation methods to help people communicate across languages.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0000">
                <a:latin typeface="Alfa Slab One"/>
                <a:ea typeface="Alfa Slab One"/>
                <a:cs typeface="Alfa Slab One"/>
                <a:sym typeface="Alfa Slab One"/>
              </a:rPr>
              <a:t>Thank-you</a:t>
            </a:r>
            <a:endParaRPr b="0" sz="10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3737850"/>
            <a:ext cx="8520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23P0620001 (AMAN SINGH)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23P0620002 (CHANDANI JHA)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23P0620003 (DIVIJ PIRANKAR)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11700" y="300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MSc-AI (CSI-525 : Machine Translation)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567f9c4a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Historical Background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70" name="Google Shape;70;g2ce567f9c4a_0_12"/>
          <p:cNvSpPr txBox="1"/>
          <p:nvPr>
            <p:ph idx="1" type="body"/>
          </p:nvPr>
        </p:nvSpPr>
        <p:spPr>
          <a:xfrm>
            <a:off x="609600" y="1524000"/>
            <a:ext cx="7917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The first RBMT systems were developed in the early 1970s. The most important steps of this evolution were the emergence of the following RBMT systems: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Georgetown-IBM</a:t>
            </a:r>
            <a:r>
              <a:rPr lang="en" sz="2600"/>
              <a:t>,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Japanese MT systems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Today, other common RBMT systems include: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Apertium</a:t>
            </a:r>
            <a:r>
              <a:rPr lang="en" sz="2600"/>
              <a:t>, </a:t>
            </a:r>
            <a:r>
              <a:rPr lang="en" sz="2600" u="sng">
                <a:solidFill>
                  <a:schemeClr val="hlink"/>
                </a:solidFill>
                <a:hlinkClick r:id="rId6"/>
              </a:rPr>
              <a:t>GramTrans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Key Components of RBMT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371600"/>
            <a:ext cx="85206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RBMT systems consist of various components, including </a:t>
            </a:r>
            <a:r>
              <a:rPr b="1" lang="en" sz="2600"/>
              <a:t>Linguistic rules </a:t>
            </a:r>
            <a:r>
              <a:rPr lang="en" sz="2600"/>
              <a:t>(govern how words and phrases are translated),  </a:t>
            </a:r>
            <a:r>
              <a:rPr b="1" lang="en" sz="2600"/>
              <a:t>Dictionaries </a:t>
            </a:r>
            <a:r>
              <a:rPr lang="en" sz="2600"/>
              <a:t>(provide lexical information), and </a:t>
            </a:r>
            <a:r>
              <a:rPr b="1" lang="en" sz="2600"/>
              <a:t>Translation algorithms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Examining these components helps us grasp the inner workings of RBMT systems.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825" y="490550"/>
            <a:ext cx="7323600" cy="40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914400" y="1295400"/>
            <a:ext cx="7315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There are 3 different types of RBMT systems: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Direct</a:t>
            </a:r>
            <a:r>
              <a:rPr lang="en" sz="2600"/>
              <a:t> (Dictionary Based MT) map input to output with basic rules.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Transfer </a:t>
            </a:r>
            <a:r>
              <a:rPr lang="en" sz="2600"/>
              <a:t>RBMT (Transfer Based MT) employ morphological and syntactical analysis.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Interlingual </a:t>
            </a:r>
            <a:r>
              <a:rPr lang="en" sz="2600"/>
              <a:t>RBMT (Interlingua) use an abstract meaning.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15000" l="23907" r="7921" t="28344"/>
          <a:stretch/>
        </p:blipFill>
        <p:spPr>
          <a:xfrm>
            <a:off x="912825" y="1017725"/>
            <a:ext cx="7318376" cy="35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39346" l="28702" r="6954" t="22949"/>
          <a:stretch/>
        </p:blipFill>
        <p:spPr>
          <a:xfrm>
            <a:off x="917025" y="1017725"/>
            <a:ext cx="7309951" cy="35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7083" l="27445" r="7036" t="59163"/>
          <a:stretch/>
        </p:blipFill>
        <p:spPr>
          <a:xfrm>
            <a:off x="934725" y="1017725"/>
            <a:ext cx="7291025" cy="35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