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9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5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02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7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16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41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1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7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7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6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3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0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CF42-60C1-4AFE-AC85-C59C36DBCD50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2C39D87-1551-43C9-BF2A-52EF09F0C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20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69E6-CB7A-4793-BE5D-DA8B5AEDD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14" y="1184366"/>
            <a:ext cx="10170311" cy="1593742"/>
          </a:xfrm>
        </p:spPr>
        <p:txBody>
          <a:bodyPr/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PORT RAM-BASED IMAGE </a:t>
            </a:r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br>
              <a:rPr lang="en-GB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B.TECH 1 SEM</a:t>
            </a:r>
            <a:br>
              <a:rPr lang="en-GB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 1 BATCH A</a:t>
            </a:r>
            <a:br>
              <a:rPr lang="en-GB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AY:2023-2024</a:t>
            </a:r>
            <a:br>
              <a:rPr lang="en-GB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46417-E930-49F5-BF4B-5E5028812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84333"/>
            <a:ext cx="10170311" cy="1405468"/>
          </a:xfrm>
        </p:spPr>
        <p:txBody>
          <a:bodyPr/>
          <a:lstStyle/>
          <a:p>
            <a:r>
              <a:rPr lang="en-IN" alt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(ECE)</a:t>
            </a:r>
          </a:p>
          <a:p>
            <a:pPr algn="ctr"/>
            <a:r>
              <a:rPr lang="en-IN" alt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GAYATRI </a:t>
            </a:r>
            <a:r>
              <a:rPr lang="en-IN" alt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 PARISHAD COLLEGE OF ENGINEERING FOR WOMEN</a:t>
            </a:r>
          </a:p>
          <a:p>
            <a:pPr algn="ctr"/>
            <a:r>
              <a:rPr lang="en-IN" alt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altLang="en-US" sz="11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MADHURAWADA, VISAKHAPATNAM-530048</a:t>
            </a:r>
            <a:endParaRPr lang="en-IN" sz="11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 descr="C:\Users\LENOVO\Desktop\xlEqjtYR_400x400.jpg">
            <a:extLst>
              <a:ext uri="{FF2B5EF4-FFF2-40B4-BE49-F238E27FC236}">
                <a16:creationId xmlns:a16="http://schemas.microsoft.com/office/drawing/2014/main" id="{92099E9E-2E48-F0CF-8594-5D9B5E450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62" y="2725930"/>
            <a:ext cx="2192693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03" y="2039444"/>
            <a:ext cx="4182218" cy="3304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9565" y="3199630"/>
            <a:ext cx="28564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B.Dedeepya(20JG1A0410)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Ch.Bhargavi(20JG1A0419)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K.Harika(20JG1A0446)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M.Lavanya(20JG1A0459)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08" y="2367481"/>
            <a:ext cx="4182218" cy="33043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7819" y="3285483"/>
            <a:ext cx="2502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Coordinator: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B.Lakshmi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 Department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8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85FA-EE6B-46D4-A5CB-7A73420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05" y="817891"/>
            <a:ext cx="8637424" cy="549628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The read port of the Dual-Port RAM allows for the retrieval of stored data at specific memory addresses, offering quick and parallel data access for various modules or functional units in a design.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Retrieved data from the Dual-Port RAM's read port can be utilized for various purposes, such as feeding into computation units, transferring to output devices, or further processing within the system.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Dual-Port RAM optimizes resource utilization by enabling simultaneous read and write operations, particularly beneficial in applications requiring fast and independent access to memory locations by different components or processes.</a:t>
            </a:r>
          </a:p>
        </p:txBody>
      </p:sp>
    </p:spTree>
    <p:extLst>
      <p:ext uri="{BB962C8B-B14F-4D97-AF65-F5344CB8AC3E}">
        <p14:creationId xmlns:p14="http://schemas.microsoft.com/office/powerpoint/2010/main" val="33475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B3A3-51BF-4029-8A6B-00FBE34E2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33137"/>
            <a:ext cx="8793925" cy="6169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RETREIVING IMAGE FROM PIXEL VALUES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next step is to retrieve the input image from the pixel values.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Pixel values file </a:t>
            </a:r>
            <a:r>
              <a:rPr lang="en-GB" sz="2400" dirty="0">
                <a:latin typeface="Baskerville Old Face" panose="02020602080505020303" pitchFamily="18" charset="0"/>
              </a:rPr>
              <a:t>is incorporated as input in the python code using pillow library.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Pillow library provides extensive functionality to work with images, such as opening, creating,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modifying</a:t>
            </a:r>
            <a:r>
              <a:rPr lang="en-GB" sz="2400" dirty="0">
                <a:latin typeface="Baskerville Old Face" panose="02020602080505020303" pitchFamily="18" charset="0"/>
              </a:rPr>
              <a:t>, and saving various image file formats.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And the output of this code is the input image of the project.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92257-BD69-4F28-852D-579816B615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1097" y="4054990"/>
            <a:ext cx="6083165" cy="20862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D2FF8-F2DF-4D76-AB2D-B250C3BF1A99}"/>
              </a:ext>
            </a:extLst>
          </p:cNvPr>
          <p:cNvSpPr txBox="1"/>
          <p:nvPr/>
        </p:nvSpPr>
        <p:spPr>
          <a:xfrm>
            <a:off x="3409361" y="6141266"/>
            <a:ext cx="268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Baskerville Old Face" panose="02020602080505020303" pitchFamily="18" charset="0"/>
              </a:rPr>
              <a:t>Retrieved Image</a:t>
            </a:r>
            <a:endParaRPr lang="en-IN" sz="24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9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71392D-92BE-47BD-8A9A-5C2A617E9731}"/>
              </a:ext>
            </a:extLst>
          </p:cNvPr>
          <p:cNvSpPr/>
          <p:nvPr/>
        </p:nvSpPr>
        <p:spPr>
          <a:xfrm>
            <a:off x="2740104" y="2574935"/>
            <a:ext cx="4157133" cy="3826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9773-360B-4FDE-852C-F98EA07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84" y="673769"/>
            <a:ext cx="8897974" cy="210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RESULTS:</a:t>
            </a:r>
            <a:endParaRPr lang="en-GB" sz="3600" b="1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en-GB" sz="2800" b="1" u="sng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1)RTL: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GB" sz="2400" dirty="0">
                <a:latin typeface="Baskerville Old Face" panose="02020602080505020303" pitchFamily="18" charset="0"/>
              </a:rPr>
              <a:t>The RTL Schematic of Data path shows that address(23:0), </a:t>
            </a:r>
            <a:r>
              <a:rPr lang="en-GB" sz="2400" dirty="0" err="1">
                <a:latin typeface="Baskerville Old Face" panose="02020602080505020303" pitchFamily="18" charset="0"/>
              </a:rPr>
              <a:t>clk</a:t>
            </a:r>
            <a:r>
              <a:rPr lang="en-GB" sz="2400" dirty="0">
                <a:latin typeface="Baskerville Old Face" panose="02020602080505020303" pitchFamily="18" charset="0"/>
              </a:rPr>
              <a:t>, </a:t>
            </a:r>
            <a:r>
              <a:rPr lang="en-GB" sz="2400" dirty="0" err="1">
                <a:latin typeface="Baskerville Old Face" panose="02020602080505020303" pitchFamily="18" charset="0"/>
              </a:rPr>
              <a:t>read_en</a:t>
            </a:r>
            <a:r>
              <a:rPr lang="en-GB" sz="2400" dirty="0">
                <a:latin typeface="Baskerville Old Face" panose="02020602080505020303" pitchFamily="18" charset="0"/>
              </a:rPr>
              <a:t>,  reset, </a:t>
            </a:r>
            <a:r>
              <a:rPr lang="en-GB" sz="2400" dirty="0" err="1">
                <a:latin typeface="Baskerville Old Face" panose="02020602080505020303" pitchFamily="18" charset="0"/>
              </a:rPr>
              <a:t>write_en</a:t>
            </a:r>
            <a:r>
              <a:rPr lang="en-GB" sz="2400" dirty="0">
                <a:latin typeface="Baskerville Old Face" panose="02020602080505020303" pitchFamily="18" charset="0"/>
              </a:rPr>
              <a:t> are the inputs and the outputs are </a:t>
            </a:r>
            <a:r>
              <a:rPr lang="en-GB" sz="2400" dirty="0" err="1">
                <a:latin typeface="Baskerville Old Face" panose="02020602080505020303" pitchFamily="18" charset="0"/>
              </a:rPr>
              <a:t>data_out</a:t>
            </a:r>
            <a:r>
              <a:rPr lang="en-GB" sz="2400" dirty="0">
                <a:latin typeface="Baskerville Old Face" panose="02020602080505020303" pitchFamily="18" charset="0"/>
              </a:rPr>
              <a:t> (23:0).</a:t>
            </a:r>
            <a:r>
              <a:rPr lang="en-IN" sz="2400" dirty="0">
                <a:latin typeface="Baskerville Old Face" panose="02020602080505020303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5CCEE-432B-41D1-8ED2-B2E866661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2" t="-1922" r="15550" b="7404"/>
          <a:stretch/>
        </p:blipFill>
        <p:spPr>
          <a:xfrm>
            <a:off x="2905203" y="2900902"/>
            <a:ext cx="3826933" cy="31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4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D858-5CA7-43FB-A9A8-D93443E9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82" y="413442"/>
            <a:ext cx="8681746" cy="601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2)SIMULATION RESULTS: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GB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The waveform of a dual-port RAM shows how these different signals interact over time during read and write operations.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askerville Old Face" panose="02020602080505020303" pitchFamily="18" charset="0"/>
              </a:rPr>
              <a:t>It illustrates the coordination between the two ports, showcasing the independence and concurrency of access that characterizes this type of memory.</a:t>
            </a: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3B447-E35A-40BF-BFD5-2EE2F352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82" y="1060741"/>
            <a:ext cx="9599747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8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DCC0-A3EE-4224-9BB3-23FB946F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2" y="582418"/>
            <a:ext cx="8992935" cy="107526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In the read enable mode at address 1 data of 1st </a:t>
            </a:r>
            <a:r>
              <a:rPr lang="en-GB" sz="2400" dirty="0" err="1">
                <a:latin typeface="Baskerville Old Face" panose="02020602080505020303" pitchFamily="18" charset="0"/>
              </a:rPr>
              <a:t>pixcel</a:t>
            </a:r>
            <a:r>
              <a:rPr lang="en-GB" sz="2400" dirty="0">
                <a:latin typeface="Baskerville Old Face" panose="02020602080505020303" pitchFamily="18" charset="0"/>
              </a:rPr>
              <a:t> is stored and</a:t>
            </a:r>
          </a:p>
          <a:p>
            <a:pPr marL="0" indent="0" algn="just">
              <a:buNone/>
            </a:pPr>
            <a:r>
              <a:rPr lang="en-GB" sz="2400" dirty="0">
                <a:latin typeface="Baskerville Old Face" panose="02020602080505020303" pitchFamily="18" charset="0"/>
              </a:rPr>
              <a:t> showed output 111111110111001100110111 and so on. 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EA680-C841-47D6-8EB3-5CB869B5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2" y="1867302"/>
            <a:ext cx="9203267" cy="38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2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2A89-D826-40FB-96C5-1E46F843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442762"/>
            <a:ext cx="8393227" cy="58906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CONCLUSION :</a:t>
            </a:r>
          </a:p>
          <a:p>
            <a:pPr marL="0" indent="0" algn="just">
              <a:buNone/>
            </a:pPr>
            <a:endParaRPr lang="en-IN" sz="28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The project's culmination brings forth a comprehensive image processing pipeline, seamlessly transitioning from a high-level software environment to a low-level hardware implementation.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The objectives, rooted in the conversion of image data to hexadecimal pixel values, efficient storage and retrieval through a Verilog-based dual-ported RAM system, and the ultimate reconstruction of the original image, have been met.   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The integration of Python and Verilog exemplifies the evolving landscape of mixed language design, providing a versatile methodology for tackling complex challenges in digital image processing. 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6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353F-B5AB-4FA6-ADD0-C0BFCD2C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880534"/>
            <a:ext cx="8570672" cy="47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REFERENCES: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</a:p>
          <a:p>
            <a:pPr marL="0" indent="0">
              <a:buNone/>
            </a:pPr>
            <a:endParaRPr lang="en-IN" sz="2800" b="1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Baskerville Old Face" panose="02020602080505020303" pitchFamily="18" charset="0"/>
              </a:rPr>
              <a:t>1.</a:t>
            </a:r>
            <a:r>
              <a:rPr lang="en-IN" sz="2400" dirty="0">
                <a:latin typeface="Baskerville Old Face" panose="02020602080505020303" pitchFamily="18" charset="0"/>
              </a:rPr>
              <a:t>Haitong Li, Tony F. Wu, </a:t>
            </a:r>
            <a:r>
              <a:rPr lang="en-IN" sz="2400" dirty="0" err="1">
                <a:latin typeface="Baskerville Old Face" panose="02020602080505020303" pitchFamily="18" charset="0"/>
              </a:rPr>
              <a:t>Subhasish</a:t>
            </a:r>
            <a:r>
              <a:rPr lang="en-IN" sz="2400" dirty="0">
                <a:latin typeface="Baskerville Old Face" panose="02020602080505020303" pitchFamily="18" charset="0"/>
              </a:rPr>
              <a:t> Mitra and H.-S. Philip Wong, </a:t>
            </a:r>
            <a:r>
              <a:rPr lang="en-IN" sz="2400" b="1" dirty="0">
                <a:latin typeface="Baskerville Old Face" panose="02020602080505020303" pitchFamily="18" charset="0"/>
              </a:rPr>
              <a:t>“</a:t>
            </a:r>
            <a:r>
              <a:rPr lang="en-IN" sz="2400" dirty="0">
                <a:latin typeface="Baskerville Old Face" panose="02020602080505020303" pitchFamily="18" charset="0"/>
              </a:rPr>
              <a:t>Resistive RAM-Centric Computing: Design and </a:t>
            </a:r>
            <a:r>
              <a:rPr lang="en-IN" sz="2400" dirty="0" err="1">
                <a:latin typeface="Baskerville Old Face" panose="02020602080505020303" pitchFamily="18" charset="0"/>
              </a:rPr>
              <a:t>Modeling</a:t>
            </a:r>
            <a:r>
              <a:rPr lang="en-IN" sz="2400" dirty="0">
                <a:latin typeface="Baskerville Old Face" panose="02020602080505020303" pitchFamily="18" charset="0"/>
              </a:rPr>
              <a:t> Methodology</a:t>
            </a:r>
            <a:r>
              <a:rPr lang="en-IN" sz="2400" b="1" dirty="0">
                <a:latin typeface="Baskerville Old Face" panose="02020602080505020303" pitchFamily="18" charset="0"/>
              </a:rPr>
              <a:t>”. </a:t>
            </a:r>
            <a:r>
              <a:rPr lang="en-IN" sz="2400" dirty="0">
                <a:latin typeface="Baskerville Old Face" panose="02020602080505020303" pitchFamily="18" charset="0"/>
              </a:rPr>
              <a:t>IEEE  Transactions on Circuits and Systems </a:t>
            </a:r>
          </a:p>
          <a:p>
            <a:pPr marL="0" indent="0" algn="just">
              <a:buNone/>
            </a:pPr>
            <a:endParaRPr lang="en-IN" sz="24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Baskerville Old Face" panose="02020602080505020303" pitchFamily="18" charset="0"/>
              </a:rPr>
              <a:t>2.</a:t>
            </a:r>
            <a:r>
              <a:rPr lang="en-IN" sz="2400" dirty="0">
                <a:latin typeface="Baskerville Old Face" panose="02020602080505020303" pitchFamily="18" charset="0"/>
              </a:rPr>
              <a:t>Yuan </a:t>
            </a:r>
            <a:r>
              <a:rPr lang="en-IN" sz="2400" dirty="0" err="1">
                <a:latin typeface="Baskerville Old Face" panose="02020602080505020303" pitchFamily="18" charset="0"/>
              </a:rPr>
              <a:t>Qinghui</a:t>
            </a:r>
            <a:r>
              <a:rPr lang="en-IN" sz="2400" dirty="0">
                <a:latin typeface="Baskerville Old Face" panose="02020602080505020303" pitchFamily="18" charset="0"/>
              </a:rPr>
              <a:t>, male, Jining Shandong, </a:t>
            </a:r>
            <a:r>
              <a:rPr lang="en-IN" sz="2400" dirty="0" err="1">
                <a:latin typeface="Baskerville Old Face" panose="02020602080505020303" pitchFamily="18" charset="0"/>
              </a:rPr>
              <a:t>Binzhou</a:t>
            </a:r>
            <a:r>
              <a:rPr lang="en-IN" sz="2400" dirty="0">
                <a:latin typeface="Baskerville Old Face" panose="02020602080505020303" pitchFamily="18" charset="0"/>
              </a:rPr>
              <a:t> Polytechnic</a:t>
            </a:r>
            <a:r>
              <a:rPr lang="en-IN" sz="2400" b="1" dirty="0">
                <a:latin typeface="Baskerville Old Face" panose="02020602080505020303" pitchFamily="18" charset="0"/>
              </a:rPr>
              <a:t> “</a:t>
            </a:r>
            <a:r>
              <a:rPr lang="en-IN" sz="2400" dirty="0">
                <a:latin typeface="Baskerville Old Face" panose="02020602080505020303" pitchFamily="18" charset="0"/>
              </a:rPr>
              <a:t>Study on Dual-port RAM based Image Capture and Storage</a:t>
            </a:r>
            <a:r>
              <a:rPr lang="en-IN" sz="2400" b="1" dirty="0">
                <a:latin typeface="Baskerville Old Face" panose="02020602080505020303" pitchFamily="18" charset="0"/>
              </a:rPr>
              <a:t>”</a:t>
            </a:r>
            <a:r>
              <a:rPr lang="en-IN" sz="2400" dirty="0">
                <a:latin typeface="Baskerville Old Face" panose="02020602080505020303" pitchFamily="18" charset="0"/>
              </a:rPr>
              <a:t>, Conference Paper · January 2016. </a:t>
            </a:r>
          </a:p>
        </p:txBody>
      </p:sp>
    </p:spTree>
    <p:extLst>
      <p:ext uri="{BB962C8B-B14F-4D97-AF65-F5344CB8AC3E}">
        <p14:creationId xmlns:p14="http://schemas.microsoft.com/office/powerpoint/2010/main" val="308276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BB4-AEF7-40F1-B279-1C956FC5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607" y="1490788"/>
            <a:ext cx="7843100" cy="3141133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GB" sz="18000" b="1" dirty="0">
                <a:solidFill>
                  <a:schemeClr val="accent1">
                    <a:lumMod val="50000"/>
                  </a:schemeClr>
                </a:solidFill>
                <a:latin typeface="Palace Script MT" panose="030303020206070C0B05" pitchFamily="66" charset="0"/>
              </a:rPr>
              <a:t>Thank You</a:t>
            </a:r>
            <a:endParaRPr lang="en-IN" sz="18000" b="1" dirty="0">
              <a:solidFill>
                <a:schemeClr val="accent1">
                  <a:lumMod val="50000"/>
                </a:schemeClr>
              </a:solidFill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8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BE2E-9E75-4FA6-8645-E2AC6257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2" y="1090246"/>
            <a:ext cx="8719794" cy="4801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OBJECTIVE:</a:t>
            </a:r>
          </a:p>
          <a:p>
            <a:pPr marL="0" indent="0" algn="just">
              <a:buNone/>
            </a:pPr>
            <a:r>
              <a:rPr lang="en-GB" sz="2400" dirty="0">
                <a:latin typeface="Baskerville Old Face" panose="02020602080505020303" pitchFamily="18" charset="0"/>
              </a:rPr>
              <a:t>The objective of this project is to design a Dual Port RAM based image storage, which can store the pixel values of the image and can retrieve the image from the pixel values.</a:t>
            </a:r>
          </a:p>
          <a:p>
            <a:pPr marL="0" indent="0" algn="just">
              <a:buNone/>
            </a:pPr>
            <a:endParaRPr lang="en-GB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GB" sz="36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T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OOLS USED:</a:t>
            </a:r>
          </a:p>
          <a:p>
            <a:pPr marL="0" indent="0">
              <a:buNone/>
            </a:pPr>
            <a:r>
              <a:rPr lang="en-GB" sz="2400" dirty="0">
                <a:latin typeface="Baskerville Old Face" panose="02020602080505020303" pitchFamily="18" charset="0"/>
              </a:rPr>
              <a:t>1) Xilinx ISE 14.7 Design Suite.</a:t>
            </a:r>
          </a:p>
          <a:p>
            <a:pPr marL="0" indent="0">
              <a:buNone/>
            </a:pPr>
            <a:r>
              <a:rPr lang="en-GB" sz="2400" dirty="0">
                <a:latin typeface="Baskerville Old Face" panose="02020602080505020303" pitchFamily="18" charset="0"/>
              </a:rPr>
              <a:t>2) Jupyter Note Book.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4831-64ED-42AF-B4EB-75BD55F1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07" y="392783"/>
            <a:ext cx="8596668" cy="1320800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INTRODUCTION: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01E3-8606-4471-9C17-0D730588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7" y="1156878"/>
            <a:ext cx="8880047" cy="53758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The workflow begins with converting an input image into hexadecimal pixel values, which are stored into a file.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The file is then processed by a Verilog based Dual-Ported RAM system.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This system reads the hexadecimal values and produces an output file containing the read pixel values.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The objective is to use dual-ported ram to read image, demonstrating effective data storage and retrieval.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The final phase involves utilizing another Python script to interpret the output file and reconstruct the original image.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The project aims for accuracy in data preservation and fidelity in image reconstruction.</a:t>
            </a:r>
          </a:p>
          <a:p>
            <a:pPr marL="0" indent="0">
              <a:buNone/>
            </a:pPr>
            <a:endParaRPr lang="en-GB" sz="24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97B6-9A22-4ECF-AED0-4693EB54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67645"/>
            <a:ext cx="5731496" cy="5872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DUAL PORT RAM: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GB" sz="2400" dirty="0">
              <a:latin typeface="Baskerville Old Face" panose="02020602080505020303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Dual-port RAM is a specialized form of memory that allows for simultaneous independent access to two different sets of data.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It consists of a memory array with two separate ports, enabling two distinct operations (read and write) to occur concurrently and independently.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Each port has its own set of address and data lines, allowing for simultaneous access without interfering with each other. </a:t>
            </a:r>
            <a:endParaRPr lang="en-GB"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F7185-6E2D-4512-A13B-C9CF2801384D}"/>
              </a:ext>
            </a:extLst>
          </p:cNvPr>
          <p:cNvSpPr/>
          <p:nvPr/>
        </p:nvSpPr>
        <p:spPr>
          <a:xfrm>
            <a:off x="7899661" y="3168583"/>
            <a:ext cx="923827" cy="295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B1423C-A895-42EA-992C-1121AA0E9C7D}"/>
              </a:ext>
            </a:extLst>
          </p:cNvPr>
          <p:cNvSpPr/>
          <p:nvPr/>
        </p:nvSpPr>
        <p:spPr>
          <a:xfrm>
            <a:off x="8237628" y="2897562"/>
            <a:ext cx="923827" cy="271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0D254-7C51-4AC5-9370-96A200C59221}"/>
              </a:ext>
            </a:extLst>
          </p:cNvPr>
          <p:cNvSpPr/>
          <p:nvPr/>
        </p:nvSpPr>
        <p:spPr>
          <a:xfrm>
            <a:off x="7409468" y="3168583"/>
            <a:ext cx="405353" cy="271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083D0-101C-4B4A-80BF-BCD232C1AB37}"/>
              </a:ext>
            </a:extLst>
          </p:cNvPr>
          <p:cNvSpPr/>
          <p:nvPr/>
        </p:nvSpPr>
        <p:spPr>
          <a:xfrm>
            <a:off x="8237629" y="3537995"/>
            <a:ext cx="585860" cy="271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467FE-E983-4E0D-8F9C-B1E59223D683}"/>
              </a:ext>
            </a:extLst>
          </p:cNvPr>
          <p:cNvSpPr/>
          <p:nvPr/>
        </p:nvSpPr>
        <p:spPr>
          <a:xfrm>
            <a:off x="7899661" y="3809016"/>
            <a:ext cx="1055803" cy="344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EB15C-B613-4722-B220-75FB3B099249}"/>
              </a:ext>
            </a:extLst>
          </p:cNvPr>
          <p:cNvSpPr/>
          <p:nvPr/>
        </p:nvSpPr>
        <p:spPr>
          <a:xfrm>
            <a:off x="7409468" y="3809016"/>
            <a:ext cx="392785" cy="271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86587-DBF1-4629-BFCB-122C37A2DAD9}"/>
              </a:ext>
            </a:extLst>
          </p:cNvPr>
          <p:cNvSpPr/>
          <p:nvPr/>
        </p:nvSpPr>
        <p:spPr>
          <a:xfrm>
            <a:off x="7921479" y="4596453"/>
            <a:ext cx="392785" cy="196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64B860-F86B-47C0-BCBC-4254A9E9EB65}"/>
              </a:ext>
            </a:extLst>
          </p:cNvPr>
          <p:cNvSpPr/>
          <p:nvPr/>
        </p:nvSpPr>
        <p:spPr>
          <a:xfrm>
            <a:off x="9161455" y="3168583"/>
            <a:ext cx="783824" cy="369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E29548-302F-4549-AAD3-44DC2994F743}"/>
              </a:ext>
            </a:extLst>
          </p:cNvPr>
          <p:cNvSpPr/>
          <p:nvPr/>
        </p:nvSpPr>
        <p:spPr>
          <a:xfrm>
            <a:off x="10077252" y="3157391"/>
            <a:ext cx="337967" cy="271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C74A28-1749-4B7F-87EA-743FFB944A68}"/>
              </a:ext>
            </a:extLst>
          </p:cNvPr>
          <p:cNvSpPr/>
          <p:nvPr/>
        </p:nvSpPr>
        <p:spPr>
          <a:xfrm>
            <a:off x="9499422" y="2823324"/>
            <a:ext cx="445857" cy="271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0B6FB1-36FD-4615-910C-2ED4DDAC8CFC}"/>
              </a:ext>
            </a:extLst>
          </p:cNvPr>
          <p:cNvSpPr/>
          <p:nvPr/>
        </p:nvSpPr>
        <p:spPr>
          <a:xfrm>
            <a:off x="8130617" y="4276820"/>
            <a:ext cx="253127" cy="196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BF872C-056B-450E-A2CD-6EF51D4DCCA2}"/>
              </a:ext>
            </a:extLst>
          </p:cNvPr>
          <p:cNvPicPr/>
          <p:nvPr/>
        </p:nvPicPr>
        <p:blipFill rotWithShape="1">
          <a:blip r:embed="rId2"/>
          <a:srcRect t="13647"/>
          <a:stretch/>
        </p:blipFill>
        <p:spPr>
          <a:xfrm>
            <a:off x="6843682" y="1862948"/>
            <a:ext cx="2941163" cy="3348738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CDB543-08D5-4BCF-A4B7-88A93E14C706}"/>
              </a:ext>
            </a:extLst>
          </p:cNvPr>
          <p:cNvSpPr txBox="1"/>
          <p:nvPr/>
        </p:nvSpPr>
        <p:spPr>
          <a:xfrm>
            <a:off x="7174523" y="5211686"/>
            <a:ext cx="277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Baskerville Old Face" panose="02020602080505020303" pitchFamily="18" charset="0"/>
              </a:rPr>
              <a:t>Dual-Port RAM</a:t>
            </a:r>
            <a:endParaRPr lang="en-IN" sz="24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6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97B6-9A22-4ECF-AED0-4693EB54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480173"/>
            <a:ext cx="9294829" cy="5552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PROJECT IMPLEMENTAION:</a:t>
            </a:r>
          </a:p>
          <a:p>
            <a:pPr marL="0" indent="0">
              <a:buNone/>
            </a:pPr>
            <a:r>
              <a:rPr lang="en-GB" sz="2800" b="1" u="sng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I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NTRODUCTION: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800" b="1" dirty="0">
                <a:latin typeface="Baskerville Old Face" panose="02020602080505020303" pitchFamily="18" charset="0"/>
              </a:rPr>
              <a:t> </a:t>
            </a:r>
            <a:r>
              <a:rPr lang="en-GB" sz="2400" dirty="0">
                <a:latin typeface="Baskerville Old Face" panose="02020602080505020303" pitchFamily="18" charset="0"/>
              </a:rPr>
              <a:t>In the design and development of advanced instruments, particularly in real-time image acquisition and radar data acquisition, there is a common problem: dealing with large amounts of data and high-speed transmission.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As the sample data increases and information processing tasks become more demanding, there is a growing need for highspeed data transmission interfaces to prevent bottlenecks and delays between system modules.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To address this, The dual-port RAM is described as offering high speed, large capacity, and low cost. </a:t>
            </a:r>
          </a:p>
        </p:txBody>
      </p:sp>
    </p:spTree>
    <p:extLst>
      <p:ext uri="{BB962C8B-B14F-4D97-AF65-F5344CB8AC3E}">
        <p14:creationId xmlns:p14="http://schemas.microsoft.com/office/powerpoint/2010/main" val="361845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69204B1-C5DE-41E4-9F9D-00ACCE87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81" y="142911"/>
            <a:ext cx="9023745" cy="546384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</a:t>
            </a:r>
          </a:p>
          <a:p>
            <a:pPr marL="0" indent="0">
              <a:buNone/>
            </a:pPr>
            <a:r>
              <a:rPr lang="en-GB" dirty="0"/>
              <a:t>                            </a:t>
            </a:r>
          </a:p>
          <a:p>
            <a:pPr marL="0" indent="0">
              <a:buNone/>
            </a:pPr>
            <a:r>
              <a:rPr lang="en-GB" dirty="0"/>
              <a:t>                          </a:t>
            </a:r>
          </a:p>
          <a:p>
            <a:pPr marL="0" indent="0">
              <a:buNone/>
            </a:pPr>
            <a:r>
              <a:rPr lang="en-GB" dirty="0"/>
              <a:t>                            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B4B193-9BD0-45B2-ACE8-2FCA7514ACC1}"/>
              </a:ext>
            </a:extLst>
          </p:cNvPr>
          <p:cNvSpPr/>
          <p:nvPr/>
        </p:nvSpPr>
        <p:spPr>
          <a:xfrm>
            <a:off x="3726584" y="271935"/>
            <a:ext cx="2313270" cy="15273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CONVERTING IMAGE INTO PIXEL VALUES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24029A-8C54-4716-BED1-1D5699CC0519}"/>
              </a:ext>
            </a:extLst>
          </p:cNvPr>
          <p:cNvSpPr/>
          <p:nvPr/>
        </p:nvSpPr>
        <p:spPr>
          <a:xfrm>
            <a:off x="6807174" y="2286738"/>
            <a:ext cx="2490952" cy="16156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DUAL-PORT RAM DATA READ AND OUTPUT HANDLING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570E16-1A02-4CB9-8892-91BFF9B1C975}"/>
              </a:ext>
            </a:extLst>
          </p:cNvPr>
          <p:cNvSpPr/>
          <p:nvPr/>
        </p:nvSpPr>
        <p:spPr>
          <a:xfrm>
            <a:off x="3726584" y="4426262"/>
            <a:ext cx="2313270" cy="15273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RETREIVING IMAGE FROM PIXEL VALUES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13EB39-1B3F-4DD0-A607-3319B832E408}"/>
              </a:ext>
            </a:extLst>
          </p:cNvPr>
          <p:cNvSpPr/>
          <p:nvPr/>
        </p:nvSpPr>
        <p:spPr>
          <a:xfrm>
            <a:off x="726974" y="2249887"/>
            <a:ext cx="2191024" cy="1615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IMAGE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2183230F-D995-4596-85DD-DE71CF913070}"/>
              </a:ext>
            </a:extLst>
          </p:cNvPr>
          <p:cNvSpPr/>
          <p:nvPr/>
        </p:nvSpPr>
        <p:spPr>
          <a:xfrm>
            <a:off x="1631426" y="673770"/>
            <a:ext cx="1238450" cy="1366788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E33E820B-0632-4303-9E89-89D87B798E99}"/>
              </a:ext>
            </a:extLst>
          </p:cNvPr>
          <p:cNvSpPr/>
          <p:nvPr/>
        </p:nvSpPr>
        <p:spPr>
          <a:xfrm rot="5400000">
            <a:off x="7164029" y="641686"/>
            <a:ext cx="1238450" cy="1366788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C71629-0741-498F-9E59-AFC05BD7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22889" y="4273827"/>
            <a:ext cx="1268078" cy="13961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117D46-828D-40F6-B90E-295E0C70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36124" y="4107113"/>
            <a:ext cx="1268078" cy="1396105"/>
          </a:xfrm>
          <a:prstGeom prst="rect">
            <a:avLst/>
          </a:prstGeom>
        </p:spPr>
      </p:pic>
      <p:sp>
        <p:nvSpPr>
          <p:cNvPr id="27" name="Octagon 26">
            <a:extLst>
              <a:ext uri="{FF2B5EF4-FFF2-40B4-BE49-F238E27FC236}">
                <a16:creationId xmlns:a16="http://schemas.microsoft.com/office/drawing/2014/main" id="{4CBF4329-5836-4E26-97CD-9687A6AA94F5}"/>
              </a:ext>
            </a:extLst>
          </p:cNvPr>
          <p:cNvSpPr/>
          <p:nvPr/>
        </p:nvSpPr>
        <p:spPr>
          <a:xfrm>
            <a:off x="3705951" y="2304966"/>
            <a:ext cx="2313270" cy="1615659"/>
          </a:xfrm>
          <a:prstGeom prst="oct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DUAL-PORT RAM BASED IMAGE STORAGE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C1228-053E-4A9C-BC7E-A2163261FFF5}"/>
              </a:ext>
            </a:extLst>
          </p:cNvPr>
          <p:cNvSpPr txBox="1"/>
          <p:nvPr/>
        </p:nvSpPr>
        <p:spPr>
          <a:xfrm>
            <a:off x="2566607" y="6143772"/>
            <a:ext cx="690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skerville Old Face" panose="02020602080505020303" pitchFamily="18" charset="0"/>
              </a:rPr>
              <a:t>Block Diagram of Project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9623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97B6-9A22-4ECF-AED0-4693EB54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60" y="337380"/>
            <a:ext cx="6793583" cy="6165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CONVERTING IMAGE INTO PIXEL VALUES:</a:t>
            </a:r>
          </a:p>
          <a:p>
            <a:pPr marL="0" indent="0">
              <a:buNone/>
            </a:pPr>
            <a:r>
              <a:rPr lang="en-GB" sz="2600" b="1" u="sng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PYTHON IMPLEMENTATION:</a:t>
            </a:r>
          </a:p>
          <a:p>
            <a:pPr marL="0" indent="0">
              <a:buNone/>
            </a:pPr>
            <a:r>
              <a:rPr lang="en-GB" sz="2400" dirty="0">
                <a:latin typeface="Baskerville Old Face" panose="02020602080505020303" pitchFamily="18" charset="0"/>
              </a:rPr>
              <a:t>In this approach first convert the input image into hexadecimal pixel values.</a:t>
            </a:r>
          </a:p>
          <a:p>
            <a:pPr marL="0" indent="0">
              <a:buNone/>
            </a:pPr>
            <a:r>
              <a:rPr lang="en-GB" sz="2400" dirty="0">
                <a:latin typeface="Baskerville Old Face" panose="02020602080505020303" pitchFamily="18" charset="0"/>
              </a:rPr>
              <a:t>The steps followed to this conversion are:</a:t>
            </a:r>
          </a:p>
          <a:p>
            <a:pPr marL="0" indent="0">
              <a:buNone/>
            </a:pPr>
            <a:r>
              <a:rPr lang="en-GB" sz="2600" b="1" u="sng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1)Incorporating Image as Input: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Consider an image consisting of 1628 pixels as shown in the image. Image is incorporated as input in the python code using pillow library.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Baskerville Old Face" panose="02020602080505020303" pitchFamily="18" charset="0"/>
              </a:rPr>
              <a:t>Pillow is a popular Python library for image processing and manipulation. It provides extensive functionality to work with images, such as opening, creating,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modifying</a:t>
            </a:r>
            <a:r>
              <a:rPr lang="en-GB" sz="2400" dirty="0">
                <a:latin typeface="Baskerville Old Face" panose="02020602080505020303" pitchFamily="18" charset="0"/>
              </a:rPr>
              <a:t>, and saving various image file formats.</a:t>
            </a:r>
          </a:p>
          <a:p>
            <a:pPr marL="0" indent="0">
              <a:buNone/>
            </a:pPr>
            <a:endParaRPr lang="en-GB" sz="2400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E100-40B7-4875-81B8-45390AC7B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0" t="36315" r="48746" b="24026"/>
          <a:stretch/>
        </p:blipFill>
        <p:spPr>
          <a:xfrm>
            <a:off x="7365595" y="1793632"/>
            <a:ext cx="3223967" cy="271975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B32C25-F7A9-4077-B164-E9E017B42AE0}"/>
              </a:ext>
            </a:extLst>
          </p:cNvPr>
          <p:cNvSpPr txBox="1"/>
          <p:nvPr/>
        </p:nvSpPr>
        <p:spPr>
          <a:xfrm>
            <a:off x="7877908" y="4777058"/>
            <a:ext cx="206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Input Image</a:t>
            </a:r>
            <a:endParaRPr lang="en-IN" sz="2400" b="1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4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B363-303C-4C2E-ABFA-EB2DCB29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4" y="707010"/>
            <a:ext cx="8407319" cy="3290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u="sng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2)Extracting Pixel Data with Python Imaging Library:</a:t>
            </a:r>
          </a:p>
          <a:p>
            <a:pPr marL="0" indent="0" algn="just">
              <a:buNone/>
            </a:pPr>
            <a:r>
              <a:rPr lang="en-GB" sz="2400" dirty="0">
                <a:latin typeface="Baskerville Old Face" panose="02020602080505020303" pitchFamily="18" charset="0"/>
              </a:rPr>
              <a:t>Extracted the pixels from the image and converted their values into a hexadecimal format. </a:t>
            </a:r>
          </a:p>
          <a:p>
            <a:pPr marL="0" indent="0" algn="just">
              <a:buNone/>
            </a:pPr>
            <a:r>
              <a:rPr lang="en-GB" sz="2400" dirty="0">
                <a:latin typeface="Baskerville Old Face" panose="02020602080505020303" pitchFamily="18" charset="0"/>
              </a:rPr>
              <a:t>This converted pixel values are to be stored in a text file.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AD4A9-DD38-4DE8-B999-214C1699A4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6929" y="2800988"/>
            <a:ext cx="8050490" cy="26209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68F47C-1A65-47ED-BACA-F559179A5E77}"/>
              </a:ext>
            </a:extLst>
          </p:cNvPr>
          <p:cNvSpPr txBox="1"/>
          <p:nvPr/>
        </p:nvSpPr>
        <p:spPr>
          <a:xfrm>
            <a:off x="3824141" y="5613445"/>
            <a:ext cx="269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Pixel Values</a:t>
            </a:r>
            <a:endParaRPr lang="en-IN" sz="2400" b="1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FE6C-D0B1-43B3-8651-5FB31240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17" y="329937"/>
            <a:ext cx="9749672" cy="5824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DUAL-PORT RAM DATA READ AND OUTPUT HANDLING:</a:t>
            </a:r>
          </a:p>
          <a:p>
            <a:pPr marL="0" indent="0">
              <a:buNone/>
            </a:pPr>
            <a:r>
              <a:rPr lang="en-GB" sz="2600" b="1" u="sng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VERILOG IMPLEMENTATION: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200" dirty="0">
                <a:latin typeface="Baskerville Old Face" panose="02020602080505020303" pitchFamily="18" charset="0"/>
              </a:rPr>
              <a:t>Dual-Port RAM enables simultaneous access to distinct memory locations through its independent read and write ports, facilitating concurrent data operations without contention.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200" dirty="0">
                <a:latin typeface="Baskerville Old Face" panose="02020602080505020303" pitchFamily="18" charset="0"/>
              </a:rPr>
              <a:t>In a dual-port memory system, the "left port" and "right port" refer to two separate access points or interfaces through which the memory can be accessed simultaneously.</a:t>
            </a:r>
          </a:p>
          <a:p>
            <a:pPr marL="0" indent="0" algn="just">
              <a:buNone/>
            </a:pPr>
            <a:endParaRPr lang="en-GB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8CA8B-D27A-48CD-AFAB-2B2C82A6B7DB}"/>
              </a:ext>
            </a:extLst>
          </p:cNvPr>
          <p:cNvSpPr/>
          <p:nvPr/>
        </p:nvSpPr>
        <p:spPr>
          <a:xfrm>
            <a:off x="7972425" y="4279900"/>
            <a:ext cx="69850" cy="774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ttps://www.renesas.com/sites/default/files/useruploads/category_images/asynchronous-dual-port-memory-category-banner.jpg">
            <a:extLst>
              <a:ext uri="{FF2B5EF4-FFF2-40B4-BE49-F238E27FC236}">
                <a16:creationId xmlns:a16="http://schemas.microsoft.com/office/drawing/2014/main" id="{69F41864-0424-4635-A88F-16CEFC6B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23" y="4112052"/>
            <a:ext cx="6223531" cy="21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0DDEA8-5595-440A-810D-FE5BD93F0D2D}"/>
              </a:ext>
            </a:extLst>
          </p:cNvPr>
          <p:cNvSpPr txBox="1"/>
          <p:nvPr/>
        </p:nvSpPr>
        <p:spPr>
          <a:xfrm>
            <a:off x="2696066" y="6297230"/>
            <a:ext cx="436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Baskerville Old Face" panose="02020602080505020303" pitchFamily="18" charset="0"/>
              </a:rPr>
              <a:t>Block Diagram of Dual-Port RAM</a:t>
            </a:r>
            <a:endParaRPr lang="en-IN" sz="24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151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653</TotalTime>
  <Words>1039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Baskerville Old Face</vt:lpstr>
      <vt:lpstr>Palace Script MT</vt:lpstr>
      <vt:lpstr>Times New Roman</vt:lpstr>
      <vt:lpstr>Trebuchet MS</vt:lpstr>
      <vt:lpstr>Wingdings</vt:lpstr>
      <vt:lpstr>Wingdings 3</vt:lpstr>
      <vt:lpstr>Facet</vt:lpstr>
      <vt:lpstr>DUAL PORT RAM-BASED IMAGE STORAGE  IV B.TECH 1 SEM ECE 1 BATCH A AY:2023-2024 </vt:lpstr>
      <vt:lpstr>PowerPoint Presentation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PORT RAM-BASED IMAGE STORAGE</dc:title>
  <dc:creator>USER</dc:creator>
  <cp:lastModifiedBy>DELL</cp:lastModifiedBy>
  <cp:revision>67</cp:revision>
  <dcterms:created xsi:type="dcterms:W3CDTF">2023-12-24T08:59:53Z</dcterms:created>
  <dcterms:modified xsi:type="dcterms:W3CDTF">2023-12-28T05:24:36Z</dcterms:modified>
</cp:coreProperties>
</file>