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Lora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ora-boldItalic.fntdata"/><Relationship Id="rId5" Type="http://schemas.openxmlformats.org/officeDocument/2006/relationships/slide" Target="slides/slide1.xml"/><Relationship Id="rId6" Type="http://schemas.openxmlformats.org/officeDocument/2006/relationships/font" Target="fonts/Lora-regular.fntdata"/><Relationship Id="rId7" Type="http://schemas.openxmlformats.org/officeDocument/2006/relationships/font" Target="fonts/Lora-bold.fntdata"/><Relationship Id="rId8" Type="http://schemas.openxmlformats.org/officeDocument/2006/relationships/font" Target="fonts/Lor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63e81709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63e81709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Containment </a:t>
            </a:r>
            <a:r>
              <a:rPr lang="en" sz="1200"/>
              <a:t>within Boxes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implies </a:t>
            </a:r>
            <a:r>
              <a:rPr b="1" lang="en" sz="1200"/>
              <a:t>is_a </a:t>
            </a:r>
            <a:r>
              <a:rPr lang="en" sz="1200"/>
              <a:t>relation.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Intersection</a:t>
            </a:r>
            <a:r>
              <a:rPr lang="en" sz="1200"/>
              <a:t> of boxes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indicate </a:t>
            </a:r>
            <a:r>
              <a:rPr b="1" lang="en" sz="1200"/>
              <a:t>multiple parents.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76038" y="1026775"/>
            <a:ext cx="15732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74E13"/>
                </a:solidFill>
              </a:rPr>
              <a:t>C(CC/C=C\C=C\1/O[C@H]1C</a:t>
            </a:r>
            <a:endParaRPr b="1" sz="8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74E13"/>
                </a:solidFill>
              </a:rPr>
              <a:t>Cl.COc1ccc(OC)c(c1)C(O)C</a:t>
            </a:r>
            <a:endParaRPr b="1" sz="8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74E13"/>
                </a:solidFill>
              </a:rPr>
              <a:t>CC(=O)Oc1ccc(\C=C\C=O)c</a:t>
            </a:r>
            <a:endParaRPr b="1" sz="8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74E13"/>
                </a:solidFill>
              </a:rPr>
              <a:t>O1C2(C1CCC(C3C(C(C3)(C)</a:t>
            </a:r>
            <a:endParaRPr b="1" sz="900">
              <a:solidFill>
                <a:srgbClr val="38761D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954550" y="1057350"/>
            <a:ext cx="218100" cy="885300"/>
          </a:xfrm>
          <a:prstGeom prst="rect">
            <a:avLst/>
          </a:prstGeom>
          <a:solidFill>
            <a:srgbClr val="4182F0">
              <a:alpha val="22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730156" y="1057350"/>
            <a:ext cx="218100" cy="885300"/>
          </a:xfrm>
          <a:prstGeom prst="rect">
            <a:avLst/>
          </a:prstGeom>
          <a:solidFill>
            <a:srgbClr val="4182F0">
              <a:alpha val="2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178944" y="1057350"/>
            <a:ext cx="218100" cy="885300"/>
          </a:xfrm>
          <a:prstGeom prst="rect">
            <a:avLst/>
          </a:prstGeom>
          <a:solidFill>
            <a:srgbClr val="4182F0">
              <a:alpha val="29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284338" y="1057350"/>
            <a:ext cx="218100" cy="888600"/>
          </a:xfrm>
          <a:prstGeom prst="rect">
            <a:avLst/>
          </a:prstGeom>
          <a:solidFill>
            <a:srgbClr val="4182F0">
              <a:alpha val="2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505763" y="1057350"/>
            <a:ext cx="218100" cy="885300"/>
          </a:xfrm>
          <a:prstGeom prst="rect">
            <a:avLst/>
          </a:prstGeom>
          <a:solidFill>
            <a:srgbClr val="4182F0">
              <a:alpha val="29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325" y="322336"/>
            <a:ext cx="769588" cy="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1707900" y="2676475"/>
            <a:ext cx="2289600" cy="1481100"/>
          </a:xfrm>
          <a:prstGeom prst="roundRect">
            <a:avLst>
              <a:gd fmla="val 2516" name="adj"/>
            </a:avLst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269950" y="2648850"/>
            <a:ext cx="2333400" cy="1500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4525675" y="2817000"/>
            <a:ext cx="1917600" cy="1243800"/>
          </a:xfrm>
          <a:prstGeom prst="rect">
            <a:avLst/>
          </a:prstGeom>
          <a:solidFill>
            <a:srgbClr val="CFE2F3">
              <a:alpha val="63290"/>
            </a:srgbClr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133363" y="2909300"/>
            <a:ext cx="1156200" cy="1036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307075" y="3053102"/>
            <a:ext cx="740100" cy="685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5451150" y="3324200"/>
            <a:ext cx="681000" cy="541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1997402" y="2917225"/>
            <a:ext cx="800700" cy="986100"/>
          </a:xfrm>
          <a:prstGeom prst="roundRect">
            <a:avLst>
              <a:gd fmla="val 4979" name="adj"/>
            </a:avLst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249244" y="765500"/>
            <a:ext cx="127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Ontology classes </a:t>
            </a:r>
            <a:endParaRPr b="1" sz="1000"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60788" y="765500"/>
            <a:ext cx="12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74E13"/>
                </a:solidFill>
                <a:latin typeface="Lora"/>
                <a:ea typeface="Lora"/>
                <a:cs typeface="Lora"/>
                <a:sym typeface="Lora"/>
              </a:rPr>
              <a:t>SMILES strings </a:t>
            </a:r>
            <a:endParaRPr b="1" sz="1000">
              <a:solidFill>
                <a:srgbClr val="274E13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70" name="Google Shape;70;p13"/>
          <p:cNvCxnSpPr/>
          <p:nvPr/>
        </p:nvCxnSpPr>
        <p:spPr>
          <a:xfrm>
            <a:off x="2622300" y="1953541"/>
            <a:ext cx="1800" cy="7224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" name="Google Shape;71;p13"/>
          <p:cNvSpPr txBox="1"/>
          <p:nvPr/>
        </p:nvSpPr>
        <p:spPr>
          <a:xfrm>
            <a:off x="2002802" y="3256375"/>
            <a:ext cx="80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ELECTRA</a:t>
            </a:r>
            <a:endParaRPr b="1" sz="1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2805150" y="3663891"/>
            <a:ext cx="3276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3" name="Google Shape;73;p13"/>
          <p:cNvSpPr/>
          <p:nvPr/>
        </p:nvSpPr>
        <p:spPr>
          <a:xfrm>
            <a:off x="5452525" y="3324170"/>
            <a:ext cx="594900" cy="414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3630025" y="1953538"/>
            <a:ext cx="900" cy="7224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5" name="Google Shape;75;p13"/>
          <p:cNvCxnSpPr/>
          <p:nvPr/>
        </p:nvCxnSpPr>
        <p:spPr>
          <a:xfrm>
            <a:off x="5210500" y="4153644"/>
            <a:ext cx="0" cy="384300"/>
          </a:xfrm>
          <a:prstGeom prst="straightConnector1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3"/>
          <p:cNvSpPr txBox="1"/>
          <p:nvPr/>
        </p:nvSpPr>
        <p:spPr>
          <a:xfrm>
            <a:off x="2711875" y="4504250"/>
            <a:ext cx="274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C1130"/>
                </a:solidFill>
                <a:latin typeface="Lora"/>
                <a:ea typeface="Lora"/>
                <a:cs typeface="Lora"/>
                <a:sym typeface="Lora"/>
              </a:rPr>
              <a:t>Backpropagation of point-in-box errors</a:t>
            </a:r>
            <a:endParaRPr b="1" sz="1000">
              <a:solidFill>
                <a:srgbClr val="4C113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530929" y="601488"/>
            <a:ext cx="187200" cy="185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 flipH="1" rot="10800000">
            <a:off x="5441475" y="781738"/>
            <a:ext cx="134400" cy="17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3"/>
          <p:cNvCxnSpPr/>
          <p:nvPr/>
        </p:nvCxnSpPr>
        <p:spPr>
          <a:xfrm rot="10800000">
            <a:off x="5667075" y="781688"/>
            <a:ext cx="154200" cy="18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0" name="Google Shape;80;p13"/>
          <p:cNvSpPr/>
          <p:nvPr/>
        </p:nvSpPr>
        <p:spPr>
          <a:xfrm flipH="1">
            <a:off x="6485775" y="702225"/>
            <a:ext cx="143700" cy="13449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FC5E8"/>
              </a:gs>
              <a:gs pos="100000">
                <a:srgbClr val="0B5394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 rot="-5400000">
            <a:off x="5901188" y="1172175"/>
            <a:ext cx="1094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Specific to general</a:t>
            </a:r>
            <a:endParaRPr sz="700"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5812082" y="1674019"/>
            <a:ext cx="187200" cy="185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5412130" y="1677969"/>
            <a:ext cx="187200" cy="185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5084788" y="1302977"/>
            <a:ext cx="187200" cy="1857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582377" y="1309377"/>
            <a:ext cx="187200" cy="1857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5993971" y="1302964"/>
            <a:ext cx="187200" cy="1857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300904" y="950887"/>
            <a:ext cx="187200" cy="185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5777455" y="950887"/>
            <a:ext cx="187200" cy="185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4689138" y="3077925"/>
            <a:ext cx="389400" cy="611400"/>
          </a:xfrm>
          <a:prstGeom prst="rect">
            <a:avLst/>
          </a:prstGeom>
          <a:solidFill>
            <a:srgbClr val="9FC5E8">
              <a:alpha val="71520"/>
            </a:srgbClr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4952458" y="3237016"/>
            <a:ext cx="50700" cy="480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4768158" y="3192941"/>
            <a:ext cx="50700" cy="480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5498075" y="540438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A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746725" y="886725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C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271363" y="886725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B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336075" y="2698338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A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938925" y="2797163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C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4506600" y="2967088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B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5699588" y="3120275"/>
            <a:ext cx="274800" cy="1473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5532350" y="3140313"/>
            <a:ext cx="45900" cy="48000"/>
          </a:xfrm>
          <a:prstGeom prst="ellipse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5640787" y="3459125"/>
            <a:ext cx="255600" cy="137400"/>
          </a:xfrm>
          <a:prstGeom prst="rect">
            <a:avLst/>
          </a:prstGeom>
          <a:solidFill>
            <a:srgbClr val="3D85C6">
              <a:alpha val="33540"/>
            </a:srgbClr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5061063" y="1243513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D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5561713" y="1249475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E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974588" y="1243525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F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5360463" y="1609263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G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5777438" y="1606263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H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627225" y="3261138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D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5123775" y="2938038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E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5266050" y="3212075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F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5509188" y="3032375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G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5434200" y="3341000"/>
            <a:ext cx="1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ora"/>
                <a:ea typeface="Lora"/>
                <a:cs typeface="Lora"/>
                <a:sym typeface="Lora"/>
              </a:rPr>
              <a:t>H</a:t>
            </a:r>
            <a:endParaRPr b="1"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4816688" y="3372763"/>
            <a:ext cx="213600" cy="228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5757363" y="3503813"/>
            <a:ext cx="50700" cy="480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5847696" y="3193216"/>
            <a:ext cx="50700" cy="480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5911475" y="2967088"/>
            <a:ext cx="50700" cy="480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5817925" y="3773363"/>
            <a:ext cx="45900" cy="48000"/>
          </a:xfrm>
          <a:prstGeom prst="ellipse">
            <a:avLst/>
          </a:prstGeom>
          <a:solidFill>
            <a:srgbClr val="8520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3129488" y="3497000"/>
            <a:ext cx="594900" cy="368100"/>
          </a:xfrm>
          <a:prstGeom prst="roundRect">
            <a:avLst>
              <a:gd fmla="val 4979" name="adj"/>
            </a:avLst>
          </a:prstGeom>
          <a:solidFill>
            <a:srgbClr val="D9EAD3">
              <a:alpha val="354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3128288" y="2904150"/>
            <a:ext cx="594900" cy="368100"/>
          </a:xfrm>
          <a:prstGeom prst="roundRect">
            <a:avLst>
              <a:gd fmla="val 4979" name="adj"/>
            </a:avLst>
          </a:prstGeom>
          <a:solidFill>
            <a:srgbClr val="CFE2F3">
              <a:alpha val="3671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3119925" y="2938050"/>
            <a:ext cx="54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Boxes</a:t>
            </a:r>
            <a:endParaRPr b="1" sz="1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3071250" y="3516741"/>
            <a:ext cx="68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Points </a:t>
            </a:r>
            <a:endParaRPr b="1" sz="1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20" name="Google Shape;120;p13"/>
          <p:cNvCxnSpPr/>
          <p:nvPr/>
        </p:nvCxnSpPr>
        <p:spPr>
          <a:xfrm flipH="1">
            <a:off x="2722225" y="4140750"/>
            <a:ext cx="900" cy="414300"/>
          </a:xfrm>
          <a:prstGeom prst="straightConnector1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1" name="Google Shape;121;p13"/>
          <p:cNvCxnSpPr/>
          <p:nvPr/>
        </p:nvCxnSpPr>
        <p:spPr>
          <a:xfrm rot="10800000">
            <a:off x="3726950" y="3677950"/>
            <a:ext cx="543000" cy="33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2" name="Google Shape;122;p13"/>
          <p:cNvCxnSpPr/>
          <p:nvPr/>
        </p:nvCxnSpPr>
        <p:spPr>
          <a:xfrm rot="10800000">
            <a:off x="3726524" y="3088200"/>
            <a:ext cx="542400" cy="9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3" name="Google Shape;123;p13"/>
          <p:cNvCxnSpPr>
            <a:endCxn id="117" idx="1"/>
          </p:cNvCxnSpPr>
          <p:nvPr/>
        </p:nvCxnSpPr>
        <p:spPr>
          <a:xfrm flipH="1" rot="10800000">
            <a:off x="2797388" y="3088200"/>
            <a:ext cx="3309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13"/>
          <p:cNvCxnSpPr/>
          <p:nvPr/>
        </p:nvCxnSpPr>
        <p:spPr>
          <a:xfrm>
            <a:off x="1717655" y="1279906"/>
            <a:ext cx="26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/>
          <p:nvPr/>
        </p:nvCxnSpPr>
        <p:spPr>
          <a:xfrm>
            <a:off x="1717655" y="1502463"/>
            <a:ext cx="26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3"/>
          <p:cNvCxnSpPr/>
          <p:nvPr/>
        </p:nvCxnSpPr>
        <p:spPr>
          <a:xfrm flipH="1" rot="10800000">
            <a:off x="1707888" y="1947875"/>
            <a:ext cx="26961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3"/>
          <p:cNvCxnSpPr/>
          <p:nvPr/>
        </p:nvCxnSpPr>
        <p:spPr>
          <a:xfrm>
            <a:off x="3283050" y="1053075"/>
            <a:ext cx="0" cy="8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3"/>
          <p:cNvCxnSpPr/>
          <p:nvPr/>
        </p:nvCxnSpPr>
        <p:spPr>
          <a:xfrm>
            <a:off x="1714253" y="1725319"/>
            <a:ext cx="269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3"/>
          <p:cNvCxnSpPr/>
          <p:nvPr/>
        </p:nvCxnSpPr>
        <p:spPr>
          <a:xfrm flipH="1">
            <a:off x="2720875" y="4542125"/>
            <a:ext cx="2494500" cy="9000"/>
          </a:xfrm>
          <a:prstGeom prst="straightConnector1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3"/>
          <p:cNvCxnSpPr/>
          <p:nvPr/>
        </p:nvCxnSpPr>
        <p:spPr>
          <a:xfrm flipH="1" rot="10800000">
            <a:off x="5219350" y="1130338"/>
            <a:ext cx="118500" cy="17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13"/>
          <p:cNvCxnSpPr/>
          <p:nvPr/>
        </p:nvCxnSpPr>
        <p:spPr>
          <a:xfrm flipH="1" rot="10800000">
            <a:off x="5705950" y="1132875"/>
            <a:ext cx="118500" cy="17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" name="Google Shape;132;p13"/>
          <p:cNvCxnSpPr/>
          <p:nvPr/>
        </p:nvCxnSpPr>
        <p:spPr>
          <a:xfrm rot="10800000">
            <a:off x="5919850" y="1128213"/>
            <a:ext cx="145500" cy="17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3" name="Google Shape;133;p13"/>
          <p:cNvCxnSpPr/>
          <p:nvPr/>
        </p:nvCxnSpPr>
        <p:spPr>
          <a:xfrm rot="10800000">
            <a:off x="5730625" y="1491238"/>
            <a:ext cx="134700" cy="19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" name="Google Shape;134;p13"/>
          <p:cNvCxnSpPr/>
          <p:nvPr/>
        </p:nvCxnSpPr>
        <p:spPr>
          <a:xfrm flipH="1" rot="10800000">
            <a:off x="5966163" y="1492288"/>
            <a:ext cx="101100" cy="19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5" name="Google Shape;135;p13"/>
          <p:cNvCxnSpPr/>
          <p:nvPr/>
        </p:nvCxnSpPr>
        <p:spPr>
          <a:xfrm flipH="1" rot="10800000">
            <a:off x="5527738" y="1488388"/>
            <a:ext cx="101100" cy="19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035" y="1326775"/>
            <a:ext cx="128825" cy="1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398" y="1326775"/>
            <a:ext cx="128825" cy="1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398" y="1104200"/>
            <a:ext cx="128825" cy="1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398" y="1772175"/>
            <a:ext cx="128825" cy="12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3"/>
          <p:cNvCxnSpPr/>
          <p:nvPr/>
        </p:nvCxnSpPr>
        <p:spPr>
          <a:xfrm>
            <a:off x="1717480" y="1057350"/>
            <a:ext cx="26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398" y="1549475"/>
            <a:ext cx="128825" cy="1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898" y="1549488"/>
            <a:ext cx="128825" cy="1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3"/>
          <p:cNvSpPr txBox="1"/>
          <p:nvPr/>
        </p:nvSpPr>
        <p:spPr>
          <a:xfrm rot="-5400000">
            <a:off x="2380575" y="2098775"/>
            <a:ext cx="65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74E13"/>
                </a:solidFill>
                <a:latin typeface="Lora"/>
                <a:ea typeface="Lora"/>
                <a:cs typeface="Lora"/>
                <a:sym typeface="Lora"/>
              </a:rPr>
              <a:t>Inputs</a:t>
            </a:r>
            <a:endParaRPr b="1" sz="1000">
              <a:solidFill>
                <a:srgbClr val="274E1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 rot="-5400000">
            <a:off x="3427563" y="2121888"/>
            <a:ext cx="6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labels</a:t>
            </a:r>
            <a:endParaRPr b="1" sz="1000"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45" name="Google Shape;145;p13"/>
          <p:cNvCxnSpPr/>
          <p:nvPr/>
        </p:nvCxnSpPr>
        <p:spPr>
          <a:xfrm flipH="1">
            <a:off x="1713238" y="1062600"/>
            <a:ext cx="9900" cy="8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3"/>
          <p:cNvSpPr/>
          <p:nvPr/>
        </p:nvSpPr>
        <p:spPr>
          <a:xfrm>
            <a:off x="5195938" y="1506936"/>
            <a:ext cx="70500" cy="70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5276103" y="1506936"/>
            <a:ext cx="70500" cy="70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5341763" y="1887806"/>
            <a:ext cx="70500" cy="70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5421928" y="1887806"/>
            <a:ext cx="70500" cy="70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5935641" y="1877656"/>
            <a:ext cx="70500" cy="70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6015807" y="1877656"/>
            <a:ext cx="70500" cy="70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6141804" y="1506931"/>
            <a:ext cx="70500" cy="70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6221969" y="1506931"/>
            <a:ext cx="70500" cy="70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6095972" y="1877656"/>
            <a:ext cx="70500" cy="70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5997821" y="1079756"/>
            <a:ext cx="70500" cy="70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3"/>
          <p:cNvCxnSpPr/>
          <p:nvPr/>
        </p:nvCxnSpPr>
        <p:spPr>
          <a:xfrm flipH="1">
            <a:off x="5324975" y="1982463"/>
            <a:ext cx="101400" cy="247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157" name="Google Shape;157;p13"/>
          <p:cNvCxnSpPr/>
          <p:nvPr/>
        </p:nvCxnSpPr>
        <p:spPr>
          <a:xfrm flipH="1">
            <a:off x="5382975" y="1984788"/>
            <a:ext cx="523500" cy="258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158" name="Google Shape;158;p13"/>
          <p:cNvSpPr txBox="1"/>
          <p:nvPr/>
        </p:nvSpPr>
        <p:spPr>
          <a:xfrm>
            <a:off x="4994150" y="2155113"/>
            <a:ext cx="80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Class assertions</a:t>
            </a:r>
            <a:endParaRPr b="1" sz="60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6048050" y="338513"/>
            <a:ext cx="80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3D85C6"/>
                </a:solidFill>
                <a:latin typeface="Lora"/>
                <a:ea typeface="Lora"/>
                <a:cs typeface="Lora"/>
                <a:sym typeface="Lora"/>
              </a:rPr>
              <a:t>Classes</a:t>
            </a:r>
            <a:endParaRPr b="1" sz="600">
              <a:solidFill>
                <a:srgbClr val="3D85C6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60" name="Google Shape;160;p13"/>
          <p:cNvCxnSpPr>
            <a:stCxn id="77" idx="6"/>
          </p:cNvCxnSpPr>
          <p:nvPr/>
        </p:nvCxnSpPr>
        <p:spPr>
          <a:xfrm flipH="1" rot="10800000">
            <a:off x="5718129" y="541638"/>
            <a:ext cx="481800" cy="1527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161" name="Google Shape;161;p13"/>
          <p:cNvCxnSpPr/>
          <p:nvPr/>
        </p:nvCxnSpPr>
        <p:spPr>
          <a:xfrm flipH="1" rot="10800000">
            <a:off x="5928700" y="557825"/>
            <a:ext cx="316500" cy="3906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162" name="Google Shape;162;p13"/>
          <p:cNvSpPr/>
          <p:nvPr/>
        </p:nvSpPr>
        <p:spPr>
          <a:xfrm>
            <a:off x="5215375" y="3503813"/>
            <a:ext cx="50700" cy="480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4840537" y="3518000"/>
            <a:ext cx="50700" cy="480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623" y="1326775"/>
            <a:ext cx="128825" cy="12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3"/>
          <p:cNvCxnSpPr/>
          <p:nvPr/>
        </p:nvCxnSpPr>
        <p:spPr>
          <a:xfrm flipH="1">
            <a:off x="5372725" y="2381250"/>
            <a:ext cx="4800" cy="26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6" name="Google Shape;166;p13"/>
          <p:cNvSpPr txBox="1"/>
          <p:nvPr/>
        </p:nvSpPr>
        <p:spPr>
          <a:xfrm>
            <a:off x="6608300" y="1052575"/>
            <a:ext cx="157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Extended </a:t>
            </a:r>
            <a:endParaRPr b="1" sz="12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ontology</a:t>
            </a:r>
            <a:endParaRPr b="1" sz="12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Symbolic </a:t>
            </a:r>
            <a:endParaRPr sz="10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semantics </a:t>
            </a:r>
            <a:endParaRPr sz="10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6603475" y="3056550"/>
            <a:ext cx="1496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Embedding </a:t>
            </a:r>
            <a:endParaRPr b="1" sz="12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space</a:t>
            </a:r>
            <a:endParaRPr b="1" sz="12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Geometric </a:t>
            </a:r>
            <a:endParaRPr sz="10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regions</a:t>
            </a:r>
            <a:endParaRPr sz="10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739675" y="1070300"/>
            <a:ext cx="1017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Training </a:t>
            </a:r>
            <a:endParaRPr b="1" sz="12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data </a:t>
            </a:r>
            <a:endParaRPr b="1" sz="12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implicit label</a:t>
            </a:r>
            <a:r>
              <a:rPr lang="en" sz="1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10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d</a:t>
            </a:r>
            <a:r>
              <a:rPr lang="en" sz="1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ependencies</a:t>
            </a:r>
            <a:endParaRPr sz="10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739675" y="3056550"/>
            <a:ext cx="105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AI </a:t>
            </a:r>
            <a:r>
              <a:rPr b="1" lang="en" sz="12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Model</a:t>
            </a:r>
            <a:endParaRPr b="1" sz="12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L</a:t>
            </a:r>
            <a:r>
              <a:rPr lang="en" sz="1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earn label</a:t>
            </a:r>
            <a:endParaRPr sz="10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ora"/>
                <a:ea typeface="Lora"/>
                <a:cs typeface="Lora"/>
                <a:sym typeface="Lora"/>
              </a:rPr>
              <a:t>dependencies</a:t>
            </a:r>
            <a:endParaRPr sz="1000">
              <a:solidFill>
                <a:srgbClr val="666666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70" name="Google Shape;170;p13"/>
          <p:cNvCxnSpPr/>
          <p:nvPr/>
        </p:nvCxnSpPr>
        <p:spPr>
          <a:xfrm>
            <a:off x="3500550" y="1053075"/>
            <a:ext cx="0" cy="8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3"/>
          <p:cNvCxnSpPr/>
          <p:nvPr/>
        </p:nvCxnSpPr>
        <p:spPr>
          <a:xfrm>
            <a:off x="3728325" y="1053075"/>
            <a:ext cx="0" cy="8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3"/>
          <p:cNvCxnSpPr/>
          <p:nvPr/>
        </p:nvCxnSpPr>
        <p:spPr>
          <a:xfrm>
            <a:off x="3952675" y="1053075"/>
            <a:ext cx="0" cy="8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3"/>
          <p:cNvCxnSpPr/>
          <p:nvPr/>
        </p:nvCxnSpPr>
        <p:spPr>
          <a:xfrm>
            <a:off x="4175325" y="1053075"/>
            <a:ext cx="0" cy="8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3"/>
          <p:cNvCxnSpPr/>
          <p:nvPr/>
        </p:nvCxnSpPr>
        <p:spPr>
          <a:xfrm>
            <a:off x="4401400" y="1053075"/>
            <a:ext cx="0" cy="8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