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26"/>
  </p:notesMasterIdLst>
  <p:sldIdLst>
    <p:sldId id="357" r:id="rId2"/>
    <p:sldId id="379" r:id="rId3"/>
    <p:sldId id="381" r:id="rId4"/>
    <p:sldId id="383" r:id="rId5"/>
    <p:sldId id="384" r:id="rId6"/>
    <p:sldId id="400" r:id="rId7"/>
    <p:sldId id="380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1" r:id="rId24"/>
    <p:sldId id="40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E491C9B-68CA-44C7-81BF-C02D169139CD}">
          <p14:sldIdLst>
            <p14:sldId id="357"/>
          </p14:sldIdLst>
        </p14:section>
        <p14:section name="Section" id="{3730667C-8F93-4157-B5A2-D27223A4333A}">
          <p14:sldIdLst>
            <p14:sldId id="379"/>
            <p14:sldId id="381"/>
            <p14:sldId id="383"/>
            <p14:sldId id="384"/>
            <p14:sldId id="400"/>
            <p14:sldId id="380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FFFFFF"/>
    <a:srgbClr val="FDE9E8"/>
    <a:srgbClr val="F8F8F8"/>
    <a:srgbClr val="EDEDED"/>
    <a:srgbClr val="111111"/>
    <a:srgbClr val="12002A"/>
    <a:srgbClr val="1D0022"/>
    <a:srgbClr val="000E2A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7" autoAdjust="0"/>
    <p:restoredTop sz="96242" autoAdjust="0"/>
  </p:normalViewPr>
  <p:slideViewPr>
    <p:cSldViewPr snapToGrid="0">
      <p:cViewPr>
        <p:scale>
          <a:sx n="150" d="100"/>
          <a:sy n="150" d="100"/>
        </p:scale>
        <p:origin x="984" y="396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25/07/2023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5915014-BC77-4CE8-983E-AF152C4206A8}"/>
              </a:ext>
            </a:extLst>
          </p:cNvPr>
          <p:cNvSpPr txBox="1"/>
          <p:nvPr/>
        </p:nvSpPr>
        <p:spPr>
          <a:xfrm>
            <a:off x="1674757" y="33867"/>
            <a:ext cx="8842485" cy="1748877"/>
          </a:xfrm>
          <a:prstGeom prst="rect">
            <a:avLst/>
          </a:prstGeom>
          <a:noFill/>
        </p:spPr>
        <p:txBody>
          <a:bodyPr wrap="none" lIns="0" tIns="0" bIns="0" rtlCol="0" anchor="t">
            <a:spAutoFit/>
          </a:bodyPr>
          <a:lstStyle/>
          <a:p>
            <a:pPr algn="ctr"/>
            <a:r>
              <a:rPr lang="ru-RU" b="1" dirty="0">
                <a:cs typeface="Times New Roman" panose="02020603050405020304" pitchFamily="18" charset="0"/>
              </a:rPr>
              <a:t> </a:t>
            </a:r>
            <a:br>
              <a:rPr lang="ru-RU" b="1" dirty="0">
                <a:cs typeface="Times New Roman" panose="02020603050405020304" pitchFamily="18" charset="0"/>
              </a:rPr>
            </a:br>
            <a:r>
              <a:rPr lang="ru-RU" dirty="0">
                <a:cs typeface="Segoe UI Semibold" panose="020B0702040204020203" pitchFamily="34" charset="0"/>
              </a:rPr>
              <a:t>НАЦИОНАЛЬНЫЙ ИССЛЕДОВАТЕЛЬСКИЙ УНИВЕРСИТЕТ </a:t>
            </a:r>
            <a:br>
              <a:rPr lang="ru-RU" dirty="0">
                <a:cs typeface="Segoe UI Semibold" panose="020B0702040204020203" pitchFamily="34" charset="0"/>
              </a:rPr>
            </a:br>
            <a:r>
              <a:rPr lang="ru-RU" dirty="0">
                <a:cs typeface="Segoe UI Semibold" panose="020B0702040204020203" pitchFamily="34" charset="0"/>
              </a:rPr>
              <a:t>ИТМО</a:t>
            </a:r>
          </a:p>
          <a:p>
            <a:pPr algn="ctr"/>
            <a:r>
              <a:rPr lang="ru-RU" dirty="0">
                <a:cs typeface="Segoe UI Semibold" panose="020B0702040204020203" pitchFamily="34" charset="0"/>
              </a:rPr>
              <a:t>  </a:t>
            </a:r>
          </a:p>
          <a:p>
            <a:pPr algn="ctr"/>
            <a:r>
              <a:rPr lang="ru-RU" dirty="0">
                <a:cs typeface="Segoe UI Semibold" panose="020B0702040204020203" pitchFamily="34" charset="0"/>
              </a:rPr>
              <a:t>ЦЕНТР АВТОРИЗОВАННОГО ОБУЧЕНИЯ ИНФОРМАЦИОННЫМ ТЕХНОЛОГИЯМ </a:t>
            </a:r>
          </a:p>
          <a:p>
            <a:pPr algn="l">
              <a:lnSpc>
                <a:spcPct val="150000"/>
              </a:lnSpc>
            </a:pP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4CECC7-650F-4C1A-86BC-3BD7166D4AF1}"/>
              </a:ext>
            </a:extLst>
          </p:cNvPr>
          <p:cNvSpPr txBox="1"/>
          <p:nvPr/>
        </p:nvSpPr>
        <p:spPr>
          <a:xfrm>
            <a:off x="2505464" y="1609282"/>
            <a:ext cx="7181068" cy="2025876"/>
          </a:xfrm>
          <a:prstGeom prst="rect">
            <a:avLst/>
          </a:prstGeom>
          <a:noFill/>
        </p:spPr>
        <p:txBody>
          <a:bodyPr wrap="non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>
                <a:cs typeface="Segoe UI Light" panose="020B0502040204020203" pitchFamily="34" charset="0"/>
              </a:rPr>
              <a:t>ИТОГОВАЯ АТТЕСТАЦИОННАЯ</a:t>
            </a:r>
          </a:p>
          <a:p>
            <a:pPr algn="ctr">
              <a:lnSpc>
                <a:spcPct val="150000"/>
              </a:lnSpc>
            </a:pPr>
            <a:r>
              <a:rPr lang="ru-RU" sz="3600" dirty="0">
                <a:cs typeface="Segoe UI Light" panose="020B0502040204020203" pitchFamily="34" charset="0"/>
              </a:rPr>
              <a:t>РАБОТА</a:t>
            </a:r>
          </a:p>
          <a:p>
            <a:pPr algn="l">
              <a:lnSpc>
                <a:spcPct val="150000"/>
              </a:lnSpc>
            </a:pPr>
            <a:endParaRPr lang="ru-RU" dirty="0"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DA096-0511-40F7-A046-A3A815F29016}"/>
              </a:ext>
            </a:extLst>
          </p:cNvPr>
          <p:cNvSpPr txBox="1"/>
          <p:nvPr/>
        </p:nvSpPr>
        <p:spPr>
          <a:xfrm>
            <a:off x="1604022" y="3367796"/>
            <a:ext cx="8983956" cy="132767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Разработка веб-приложения «</a:t>
            </a:r>
            <a:r>
              <a:rPr lang="en-GB" sz="2000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DocMan</a:t>
            </a:r>
            <a:r>
              <a:rPr lang="ru-RU" sz="20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»</a:t>
            </a:r>
            <a:r>
              <a:rPr lang="en-GB" sz="20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0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для создания системы электронного документооборота проектной документации с возможностью согласования документов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BBB35-7F70-4C7D-BE1C-2D0901FE6F6B}"/>
              </a:ext>
            </a:extLst>
          </p:cNvPr>
          <p:cNvSpPr txBox="1"/>
          <p:nvPr/>
        </p:nvSpPr>
        <p:spPr>
          <a:xfrm>
            <a:off x="9955324" y="5248718"/>
            <a:ext cx="2573866" cy="77938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Кузьмин К.М</a:t>
            </a:r>
          </a:p>
          <a:p>
            <a:pPr algn="l">
              <a:lnSpc>
                <a:spcPct val="150000"/>
              </a:lnSpc>
            </a:pPr>
            <a:r>
              <a:rPr lang="ru-RU" dirty="0"/>
              <a:t>Чижов Э.К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6AA93-4461-46DD-A19B-D97378E6454A}"/>
              </a:ext>
            </a:extLst>
          </p:cNvPr>
          <p:cNvSpPr txBox="1"/>
          <p:nvPr/>
        </p:nvSpPr>
        <p:spPr>
          <a:xfrm>
            <a:off x="7770925" y="5248718"/>
            <a:ext cx="2184399" cy="77938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Руководитель: </a:t>
            </a:r>
          </a:p>
          <a:p>
            <a:pPr algn="l">
              <a:lnSpc>
                <a:spcPct val="150000"/>
              </a:lnSpc>
            </a:pPr>
            <a:r>
              <a:rPr lang="ru-RU" dirty="0"/>
              <a:t>Выполнил:	</a:t>
            </a:r>
          </a:p>
        </p:txBody>
      </p:sp>
    </p:spTree>
    <p:extLst>
      <p:ext uri="{BB962C8B-B14F-4D97-AF65-F5344CB8AC3E}">
        <p14:creationId xmlns:p14="http://schemas.microsoft.com/office/powerpoint/2010/main" val="112226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373993"/>
            <a:ext cx="3609657" cy="7755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Создание карточки документа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Для создания нового документа необходимо выбрать здание из списка зданий, принадлежащих выбранному ранее проекту, ввести уникальный KKS код документа и его название. После создания документу присваивается статус </a:t>
            </a:r>
            <a:r>
              <a:rPr lang="ru-RU" dirty="0">
                <a:solidFill>
                  <a:schemeClr val="accent1"/>
                </a:solidFill>
              </a:rPr>
              <a:t>«Создан».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A71D83-7C3D-41BF-A769-C76C4641C4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19" b="1019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EE46E2-F1BD-4675-B42B-6EEC9A255541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1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986195"/>
            <a:ext cx="3609657" cy="116339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Работа с прикреплёнными файлами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9045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Загрузка файлов осуществляется при выборе соответствующей кнопки в карточке документа. Файлы загружаются в файловую систему сервера в директорию, определённую в файле settings.py текущего Django-проекта. </a:t>
            </a:r>
          </a:p>
          <a:p>
            <a:pPr lvl="0">
              <a:lnSpc>
                <a:spcPct val="150000"/>
              </a:lnSpc>
              <a:defRPr/>
            </a:pPr>
            <a:r>
              <a:rPr lang="ru-RU" dirty="0"/>
              <a:t>После загрузки файлов в карточку документа, статус документа меняется на </a:t>
            </a:r>
            <a:r>
              <a:rPr lang="ru-RU" dirty="0">
                <a:solidFill>
                  <a:schemeClr val="accent1"/>
                </a:solidFill>
              </a:rPr>
              <a:t>«Разработан».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A770F-0416-45F8-8F26-196A147A96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77" b="1077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5F569-D19B-45FF-B584-0243C1A90199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2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986195"/>
            <a:ext cx="3609657" cy="116339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Работа с прикреплёнными файлами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9045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Загрузка файлов осуществляется при выборе соответствующей кнопки в карточке документа. Файлы загружаются в файловую систему сервера в директорию, определённую в файле settings.py текущего Django-проекта. </a:t>
            </a:r>
          </a:p>
          <a:p>
            <a:pPr lvl="0">
              <a:lnSpc>
                <a:spcPct val="150000"/>
              </a:lnSpc>
              <a:defRPr/>
            </a:pPr>
            <a:r>
              <a:rPr lang="ru-RU" dirty="0"/>
              <a:t>После загрузки файлов в карточку документа, статус документа меняется на </a:t>
            </a:r>
            <a:r>
              <a:rPr lang="ru-RU" dirty="0">
                <a:solidFill>
                  <a:schemeClr val="accent1"/>
                </a:solidFill>
              </a:rPr>
              <a:t>«Разработан».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3FA180-86ED-4682-A091-5861E7F534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61" b="1161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3AA06B-B64A-4AA3-8991-E381C181A760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8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881382"/>
            <a:ext cx="3609657" cy="15511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Просмотр и скачивание прикреплённых файлов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21815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Просмотр прикреплённых документов производится встроенными в браузер инструментами отображения. Просматривание доступно только для распространённых просматриваемых форматов </a:t>
            </a:r>
            <a:r>
              <a:rPr lang="ru-RU" dirty="0">
                <a:solidFill>
                  <a:srgbClr val="F44336"/>
                </a:solidFill>
              </a:rPr>
              <a:t>(.pdf, .doc и др.), </a:t>
            </a:r>
            <a:r>
              <a:rPr lang="ru-RU" dirty="0"/>
              <a:t>скачивание доступно для всех типов файлов</a:t>
            </a:r>
            <a:r>
              <a:rPr lang="ru-RU" dirty="0">
                <a:solidFill>
                  <a:srgbClr val="F44336"/>
                </a:solidFill>
              </a:rPr>
              <a:t> (в том числе редактируемых файлов чертежей в форматах .dwg, .dgn, .ifc и др.).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47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C5043E-9F8A-4694-BAC5-4F593DF0FC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25" b="1025"/>
          <a:stretch>
            <a:fillRect/>
          </a:stretch>
        </p:blipFill>
        <p:spPr>
          <a:xfrm>
            <a:off x="0" y="1114424"/>
            <a:ext cx="7591425" cy="427910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561CF4-F7EE-47B7-81EF-AF2D4A438C71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4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881382"/>
            <a:ext cx="3609657" cy="15511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Просмотр и скачивание прикреплённых файлов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Просмотр прикреплённого файла в новом окне браузера</a:t>
            </a:r>
          </a:p>
          <a:p>
            <a:pPr lvl="0">
              <a:lnSpc>
                <a:spcPct val="150000"/>
              </a:lnSpc>
              <a:defRPr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47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091E6A-641B-4ED4-96AD-5C7229E233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80" b="1080"/>
          <a:stretch>
            <a:fillRect/>
          </a:stretch>
        </p:blipFill>
        <p:spPr>
          <a:xfrm>
            <a:off x="0" y="1114424"/>
            <a:ext cx="7591425" cy="427910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BA336-EA89-48B9-9468-5E4E88053C31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14/24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0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881382"/>
            <a:ext cx="3830637" cy="15511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Присоединение процедуры согласования документа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Начать процедуру согласования документа можно, нажав соответствующую кнопку в карточке документа, подлежащего согласованию.</a:t>
            </a:r>
          </a:p>
          <a:p>
            <a:pPr lvl="0">
              <a:lnSpc>
                <a:spcPct val="150000"/>
              </a:lnSpc>
              <a:defRPr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EE3DA9-F1D5-4306-8884-D57CAAFB81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80" b="980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235BD-0476-4E01-BD6E-6E91951FA277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15/24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881382"/>
            <a:ext cx="3830637" cy="15511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Присоединение процедуры согласования документа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6275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Для начала процедуры согласования требуется выбрать ответственных сотрудников на каждый шаг процедуры и нажать соответствующую кнопку. После прикрепления процедуры статус документа изменится на «На согласовании».</a:t>
            </a:r>
          </a:p>
          <a:p>
            <a:pPr lvl="0">
              <a:lnSpc>
                <a:spcPct val="150000"/>
              </a:lnSpc>
              <a:defRPr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1CED34-7917-487F-80D5-07E7E6EC38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64" b="1064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D41838-0774-43C7-BA40-871FF129761E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16/24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269181"/>
            <a:ext cx="3830637" cy="116339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Выставление замечаний Согласующим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9045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Если Согласующий по каким-то причинам не согласовывает документ, он может добавить замечание в окне просмотра замечаний своего шага процедуры согласования. При добавлении замечаний шаг процедуры согласования приобретает статус «Получены замечания».</a:t>
            </a:r>
          </a:p>
          <a:p>
            <a:pPr lvl="0">
              <a:lnSpc>
                <a:spcPct val="150000"/>
              </a:lnSpc>
              <a:defRPr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DB76FF-41A5-4D18-9D3F-437EEFD6A8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19" b="1219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5C28B9-393B-4F4A-93C2-EB8C71D7A0F9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17/24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269181"/>
            <a:ext cx="3830637" cy="116339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Ответ на замечания разработчиком документа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После получения замечаний разработчик должен дать ответ: либо отчитаться об исправлении, либо дать аргументированный ответ, почему данное замечание устранено не будет. </a:t>
            </a:r>
          </a:p>
          <a:p>
            <a:pPr lvl="0">
              <a:lnSpc>
                <a:spcPct val="150000"/>
              </a:lnSpc>
              <a:defRPr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846473-E13F-4A8D-B8C3-42BD56BF69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35" b="935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C8131D-C39F-4E5E-9EC7-F80CE1132005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881382"/>
            <a:ext cx="3830637" cy="15511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Подтверждение исправления замечаний Согласующим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6275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После получения ответа от разработчика документа и устранения всех замечаний Согласующий получает возможность подтвердить, что замечание исправлено, после чего значение статуса замечания «Исправлено» изменится с «Нет» на «Да».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0EBA58-73E3-4592-AE73-4FC240E087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3" b="1193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5AD21-6400-490E-9E27-0DC1B5DBB6E9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19/24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271588" y="1569907"/>
            <a:ext cx="3116538" cy="6505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Увеличение количества документации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8F31B-E637-4091-BEBF-EF5A66263863}"/>
              </a:ext>
            </a:extLst>
          </p:cNvPr>
          <p:cNvSpPr txBox="1"/>
          <p:nvPr/>
        </p:nvSpPr>
        <p:spPr>
          <a:xfrm>
            <a:off x="1271588" y="4915444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Хранение документации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271589" y="3121904"/>
            <a:ext cx="3116537" cy="6505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Необходимость согласования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38" y="1599497"/>
            <a:ext cx="300458" cy="300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8A022B-220C-44BB-957B-FCD8EEFDFB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2017" r="12017"/>
          <a:stretch>
            <a:fillRect/>
          </a:stretch>
        </p:blipFill>
        <p:spPr/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015A9C-937A-466B-B9D9-195E954865AC}"/>
              </a:ext>
            </a:extLst>
          </p:cNvPr>
          <p:cNvSpPr txBox="1"/>
          <p:nvPr/>
        </p:nvSpPr>
        <p:spPr>
          <a:xfrm>
            <a:off x="706438" y="344693"/>
            <a:ext cx="4610100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проблемы</a:t>
            </a:r>
            <a:endParaRPr lang="fr-FR" sz="2400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8" name="Graphic 27">
            <a:extLst>
              <a:ext uri="{FF2B5EF4-FFF2-40B4-BE49-F238E27FC236}">
                <a16:creationId xmlns:a16="http://schemas.microsoft.com/office/drawing/2014/main" id="{28C51835-760A-4AB0-AEE0-190027617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8" y="3121904"/>
            <a:ext cx="300458" cy="300458"/>
          </a:xfrm>
          <a:prstGeom prst="rect">
            <a:avLst/>
          </a:prstGeom>
        </p:spPr>
      </p:pic>
      <p:pic>
        <p:nvPicPr>
          <p:cNvPr id="19" name="Graphic 27">
            <a:extLst>
              <a:ext uri="{FF2B5EF4-FFF2-40B4-BE49-F238E27FC236}">
                <a16:creationId xmlns:a16="http://schemas.microsoft.com/office/drawing/2014/main" id="{4B3FAAE1-9CDF-4ED5-809D-C53193C5C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8" y="4926994"/>
            <a:ext cx="300458" cy="3004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5E9ED-7EF8-4496-84EE-FDAB56C54AB3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881382"/>
            <a:ext cx="3830637" cy="15511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Просмотр замечаний всеми авторизованными пользователями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Для всех аутентифицированных пользователей, не являющихся разработчиком документа или Согласующим, также доступна функция просмотра замечаний, но без возможности их добавления или ответа.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2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820C7D-D61B-4FBC-A7D8-5BB75AE0D4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77" b="1077"/>
          <a:stretch>
            <a:fillRect/>
          </a:stretch>
        </p:blipFill>
        <p:spPr>
          <a:xfrm>
            <a:off x="-1905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C96B3-4BE7-48DE-B2C5-E80C378CB691}"/>
              </a:ext>
            </a:extLst>
          </p:cNvPr>
          <p:cNvSpPr txBox="1"/>
          <p:nvPr/>
        </p:nvSpPr>
        <p:spPr>
          <a:xfrm>
            <a:off x="11112500" y="6348459"/>
            <a:ext cx="952500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55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69797" y="2449975"/>
            <a:ext cx="3830637" cy="7755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Согласование документа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9045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После того, как все замечания конкретного шага устранены, и Согласующий подтвердил их исправление, шаг процедуры получает статус «Замечания исправлены», а Согласующий получает возможность согласовать документ. После согласования шаг приобретает статус «Согласовано».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E6ED86-FFB2-40F0-8E36-B080375016F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42" b="1142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591D00-E356-45F9-A8A1-318063ED9B2D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21/24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0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69797" y="2449975"/>
            <a:ext cx="3830637" cy="7755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Согласование документа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После того, как все шаги процедуры согласования приобретают статус «Согласовано», документ автоматически приобретает «Согласован», после чего считается утверждённым всеми ответственными и может быть взят в работу.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Согласование</a:t>
            </a:r>
            <a:r>
              <a:rPr kumimoji="0" lang="en-GB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15B075-796C-4365-9FEF-7C7EB996FA9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341" b="1341"/>
          <a:stretch>
            <a:fillRect/>
          </a:stretch>
        </p:blipFill>
        <p:spPr>
          <a:xfrm>
            <a:off x="0" y="1114425"/>
            <a:ext cx="76295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A971EB-6C2F-4B94-A10B-780BBFAA1364}"/>
              </a:ext>
            </a:extLst>
          </p:cNvPr>
          <p:cNvSpPr txBox="1"/>
          <p:nvPr/>
        </p:nvSpPr>
        <p:spPr>
          <a:xfrm>
            <a:off x="11112500" y="6348459"/>
            <a:ext cx="952500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22/24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8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1CC581-7572-4036-9091-2F548A614081}"/>
              </a:ext>
            </a:extLst>
          </p:cNvPr>
          <p:cNvSpPr/>
          <p:nvPr/>
        </p:nvSpPr>
        <p:spPr>
          <a:xfrm>
            <a:off x="696687" y="0"/>
            <a:ext cx="48659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24F75-3E1E-4280-A7AF-B17420884282}"/>
              </a:ext>
            </a:extLst>
          </p:cNvPr>
          <p:cNvSpPr txBox="1"/>
          <p:nvPr/>
        </p:nvSpPr>
        <p:spPr>
          <a:xfrm>
            <a:off x="1343025" y="2937767"/>
            <a:ext cx="2933700" cy="16275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создана База Данных, спроектировано веб-приложение в соответствии с требованиями сдачи проектной документации с функциями загрузки и просмотра вложенных файлов и согласования документов.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27C9E-8DA8-4EE6-8811-E5F4B1C33C6F}"/>
              </a:ext>
            </a:extLst>
          </p:cNvPr>
          <p:cNvSpPr txBox="1"/>
          <p:nvPr/>
        </p:nvSpPr>
        <p:spPr>
          <a:xfrm>
            <a:off x="1343025" y="1258215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Заключение</a:t>
            </a: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95D83-25F4-4F84-8D33-35EA31F76408}"/>
              </a:ext>
            </a:extLst>
          </p:cNvPr>
          <p:cNvSpPr txBox="1"/>
          <p:nvPr/>
        </p:nvSpPr>
        <p:spPr>
          <a:xfrm>
            <a:off x="1343025" y="1541753"/>
            <a:ext cx="2390775" cy="13276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Приложение для электронного документа оборота «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DocMan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»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32949-A117-44B3-A880-752B497F88E0}"/>
              </a:ext>
            </a:extLst>
          </p:cNvPr>
          <p:cNvSpPr txBox="1"/>
          <p:nvPr/>
        </p:nvSpPr>
        <p:spPr>
          <a:xfrm>
            <a:off x="6674794" y="822632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Требования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8EAA-2A20-4616-9019-21ADE0A25AAE}"/>
              </a:ext>
            </a:extLst>
          </p:cNvPr>
          <p:cNvSpPr txBox="1"/>
          <p:nvPr/>
        </p:nvSpPr>
        <p:spPr>
          <a:xfrm>
            <a:off x="6672263" y="1275441"/>
            <a:ext cx="3517899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Были проанализированы требования к проектируемому ПО, учтены требования пользователей и Заказчика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BFD0D-47E0-4DA9-BEDB-A08AF39D5443}"/>
              </a:ext>
            </a:extLst>
          </p:cNvPr>
          <p:cNvSpPr txBox="1"/>
          <p:nvPr/>
        </p:nvSpPr>
        <p:spPr>
          <a:xfrm>
            <a:off x="6672263" y="525116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ED80D-8D18-4F27-AE5B-28956A395DBF}"/>
              </a:ext>
            </a:extLst>
          </p:cNvPr>
          <p:cNvSpPr txBox="1"/>
          <p:nvPr/>
        </p:nvSpPr>
        <p:spPr>
          <a:xfrm>
            <a:off x="6674794" y="2715535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База Данных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DC824-2DCA-48B9-80AB-813E36BB0649}"/>
              </a:ext>
            </a:extLst>
          </p:cNvPr>
          <p:cNvSpPr txBox="1"/>
          <p:nvPr/>
        </p:nvSpPr>
        <p:spPr>
          <a:xfrm>
            <a:off x="6672263" y="3168344"/>
            <a:ext cx="3517899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База Данных для хранения информации о пользователях, проектах, проектной документации, процедурах согласования, замечаниях и ролях согласующих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0B81B-BF24-4301-B1E0-0F28E1C5C3B6}"/>
              </a:ext>
            </a:extLst>
          </p:cNvPr>
          <p:cNvSpPr txBox="1"/>
          <p:nvPr/>
        </p:nvSpPr>
        <p:spPr>
          <a:xfrm>
            <a:off x="6672263" y="2437326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</a:t>
            </a:r>
            <a:r>
              <a:rPr lang="ru-RU" sz="1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A8E75-6E9C-4EE1-91CA-13732B0861BF}"/>
              </a:ext>
            </a:extLst>
          </p:cNvPr>
          <p:cNvSpPr txBox="1"/>
          <p:nvPr/>
        </p:nvSpPr>
        <p:spPr>
          <a:xfrm>
            <a:off x="6682672" y="4806511"/>
            <a:ext cx="216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Web-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приложение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D22A9-0307-4F4D-B9A8-807F9E691930}"/>
              </a:ext>
            </a:extLst>
          </p:cNvPr>
          <p:cNvSpPr txBox="1"/>
          <p:nvPr/>
        </p:nvSpPr>
        <p:spPr>
          <a:xfrm>
            <a:off x="6680141" y="5259320"/>
            <a:ext cx="3765609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Разработано интуитивно понятное web-приложение, позволяющее пользователям работать с информацией из Базы Данных, в котором учтены все заявленные функциональные требования.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0EE77-9D3A-4BE7-9F53-FD5C84640E82}"/>
              </a:ext>
            </a:extLst>
          </p:cNvPr>
          <p:cNvSpPr txBox="1"/>
          <p:nvPr/>
        </p:nvSpPr>
        <p:spPr>
          <a:xfrm>
            <a:off x="6680141" y="4528302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65215-7216-4DB8-9F68-932FEBCE369E}"/>
              </a:ext>
            </a:extLst>
          </p:cNvPr>
          <p:cNvSpPr txBox="1"/>
          <p:nvPr/>
        </p:nvSpPr>
        <p:spPr>
          <a:xfrm>
            <a:off x="11150600" y="6348459"/>
            <a:ext cx="914400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23/24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A0F5C-5C6B-47C2-96B1-DCDB923954D3}"/>
              </a:ext>
            </a:extLst>
          </p:cNvPr>
          <p:cNvSpPr txBox="1"/>
          <p:nvPr/>
        </p:nvSpPr>
        <p:spPr>
          <a:xfrm>
            <a:off x="2601290" y="3055051"/>
            <a:ext cx="9505950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  <a:endParaRPr lang="fr-F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04925" y="2185499"/>
            <a:ext cx="35004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Дипломной работы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5" y="1933460"/>
            <a:ext cx="1809750" cy="2680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spc="100" dirty="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rPr>
              <a:t>Целью</a:t>
            </a: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72263" y="0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6029" y="90060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Требования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213499" y="1335075"/>
            <a:ext cx="2635476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>
                <a:solidFill>
                  <a:prstClr val="white"/>
                </a:solidFill>
              </a:rPr>
              <a:t>Собрать и проанализировать требования к проектируемому ПО, предъявляемые Заказчиком и потенциальными пользователями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6029" y="2624302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База Данных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213499" y="3050967"/>
            <a:ext cx="2635476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>
                <a:solidFill>
                  <a:prstClr val="white"/>
                </a:solidFill>
              </a:rPr>
              <a:t>Разработать Базу Данных для хранения информации о пользователях, проектах, документах и процедурах согласования, ролей;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216029" y="4504345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Web-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приложение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E156-9A7B-4D28-8AF3-3AD82DB918E4}"/>
              </a:ext>
            </a:extLst>
          </p:cNvPr>
          <p:cNvSpPr txBox="1"/>
          <p:nvPr/>
        </p:nvSpPr>
        <p:spPr>
          <a:xfrm>
            <a:off x="8213498" y="4896855"/>
            <a:ext cx="2835501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>
                <a:solidFill>
                  <a:prstClr val="white"/>
                </a:solidFill>
              </a:rPr>
              <a:t>Разработать web-приложение, позволяющее пользователям работать с информацией из Базы Данных.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1B1-B426-4BE4-BF52-21D48C84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940050"/>
            <a:ext cx="300458" cy="30045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D3F298-7B03-45E3-9A7D-0C01297A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2690487"/>
            <a:ext cx="300458" cy="300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0DA220-6087-4844-8D65-3A8DB2A6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4570530"/>
            <a:ext cx="300458" cy="3004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178E94-5A59-494C-B539-5AE8E1814C19}"/>
              </a:ext>
            </a:extLst>
          </p:cNvPr>
          <p:cNvSpPr txBox="1"/>
          <p:nvPr/>
        </p:nvSpPr>
        <p:spPr>
          <a:xfrm>
            <a:off x="1343025" y="3328599"/>
            <a:ext cx="4143375" cy="16275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dirty="0"/>
              <a:t>является создание информационной системы, которая позволяет централизованно хранить документацию, соответствующею конкретному объекту проектирования, процедуру согласования документации с возможностью назначения определенных ролей для экспертов, отвечающих за контроль качества.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B1096-B899-4E63-88F9-E09902ABBEF6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A0F5C-5C6B-47C2-96B1-DCDB923954D3}"/>
              </a:ext>
            </a:extLst>
          </p:cNvPr>
          <p:cNvSpPr txBox="1"/>
          <p:nvPr/>
        </p:nvSpPr>
        <p:spPr>
          <a:xfrm>
            <a:off x="1135380" y="320312"/>
            <a:ext cx="9505950" cy="544765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Роли</a:t>
            </a:r>
            <a:endParaRPr lang="fr-FR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1EAFFD4-5067-4691-A9CC-32770244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66711"/>
              </p:ext>
            </p:extLst>
          </p:nvPr>
        </p:nvGraphicFramePr>
        <p:xfrm>
          <a:off x="1577340" y="1309344"/>
          <a:ext cx="8435340" cy="42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620">
                  <a:extLst>
                    <a:ext uri="{9D8B030D-6E8A-4147-A177-3AD203B41FA5}">
                      <a16:colId xmlns:a16="http://schemas.microsoft.com/office/drawing/2014/main" val="3092144282"/>
                    </a:ext>
                  </a:extLst>
                </a:gridCol>
                <a:gridCol w="6249720">
                  <a:extLst>
                    <a:ext uri="{9D8B030D-6E8A-4147-A177-3AD203B41FA5}">
                      <a16:colId xmlns:a16="http://schemas.microsoft.com/office/drawing/2014/main" val="1045662701"/>
                    </a:ext>
                  </a:extLst>
                </a:gridCol>
              </a:tblGrid>
              <a:tr h="481263">
                <a:tc>
                  <a:txBody>
                    <a:bodyPr/>
                    <a:lstStyle/>
                    <a:p>
                      <a:r>
                        <a:rPr lang="ru-RU" sz="2000" dirty="0"/>
                        <a:t>Роль</a:t>
                      </a: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Требования к системе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8640416"/>
                  </a:ext>
                </a:extLst>
              </a:tr>
              <a:tr h="545990">
                <a:tc rowSpan="4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Инженер</a:t>
                      </a: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Создание карточек проектный документов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644"/>
                  </a:ext>
                </a:extLst>
              </a:tr>
              <a:tr h="481263">
                <a:tc vMerge="1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Инженер</a:t>
                      </a: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Загрузка </a:t>
                      </a:r>
                      <a:r>
                        <a:rPr lang="en-GB" sz="2000" dirty="0"/>
                        <a:t>pdf-</a:t>
                      </a:r>
                      <a:r>
                        <a:rPr lang="ru-RU" sz="2000" dirty="0"/>
                        <a:t>файлов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D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3594"/>
                  </a:ext>
                </a:extLst>
              </a:tr>
              <a:tr h="481263">
                <a:tc v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Запуск процедуры согласования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290673"/>
                  </a:ext>
                </a:extLst>
              </a:tr>
              <a:tr h="830672">
                <a:tc v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Выбор согласующих процедуру сотрудников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D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52030"/>
                  </a:ext>
                </a:extLst>
              </a:tr>
              <a:tr h="481263">
                <a:tc rowSpan="3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Согласующий</a:t>
                      </a: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Выставление замечаний к документу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34562"/>
                  </a:ext>
                </a:extLst>
              </a:tr>
              <a:tr h="481263">
                <a:tc v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Согласование документа 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D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46811"/>
                  </a:ext>
                </a:extLst>
              </a:tr>
              <a:tr h="481263">
                <a:tc v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Возвращение документа на доработку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93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FEBE8E-2CA8-4FE5-B7B1-B2509582F66F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8F80412E-3806-49A4-9FD0-5093141B2C8B}"/>
              </a:ext>
            </a:extLst>
          </p:cNvPr>
          <p:cNvSpPr txBox="1"/>
          <p:nvPr/>
        </p:nvSpPr>
        <p:spPr>
          <a:xfrm>
            <a:off x="4448476" y="2136787"/>
            <a:ext cx="3583001" cy="38779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Менеджер документов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4456908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E093A0E-DFD3-4447-825C-ADCB75237A23}"/>
              </a:ext>
            </a:extLst>
          </p:cNvPr>
          <p:cNvSpPr txBox="1"/>
          <p:nvPr/>
        </p:nvSpPr>
        <p:spPr>
          <a:xfrm>
            <a:off x="8097051" y="3349226"/>
            <a:ext cx="2426165" cy="38779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Согласование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6708A5-5A0F-4DC5-A958-051EA2DFB8CE}"/>
              </a:ext>
            </a:extLst>
          </p:cNvPr>
          <p:cNvSpPr txBox="1"/>
          <p:nvPr/>
        </p:nvSpPr>
        <p:spPr>
          <a:xfrm>
            <a:off x="8251651" y="3835783"/>
            <a:ext cx="2271569" cy="204427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ru-RU" sz="14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Приложение «Согласование» в проекте отвечает за запуск и прохождение процедуры согласования документов, а также выставление замечаний и работу с ними.</a:t>
            </a:r>
            <a:endParaRPr lang="en-US" sz="14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8097052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A3C69DC-4A6A-459C-88B8-24B9BE8281CA}"/>
              </a:ext>
            </a:extLst>
          </p:cNvPr>
          <p:cNvSpPr txBox="1"/>
          <p:nvPr/>
        </p:nvSpPr>
        <p:spPr>
          <a:xfrm>
            <a:off x="1343024" y="3299981"/>
            <a:ext cx="2642236" cy="437043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Аутентификация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351455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4661FA-912D-438E-BA2D-3E764FBE7CDF}"/>
              </a:ext>
            </a:extLst>
          </p:cNvPr>
          <p:cNvSpPr txBox="1"/>
          <p:nvPr/>
        </p:nvSpPr>
        <p:spPr>
          <a:xfrm>
            <a:off x="1343025" y="1175409"/>
            <a:ext cx="3832781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dirty="0">
                <a:latin typeface="Segoe UI Semibold"/>
                <a:ea typeface="Bebas Neue" charset="0"/>
                <a:cs typeface="Bebas Neue" charset="0"/>
              </a:rPr>
              <a:t>«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Bebas Neue" charset="0"/>
                <a:cs typeface="Bebas Neue" charset="0"/>
              </a:rPr>
              <a:t>DOCMAN</a:t>
            </a: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Bebas Neue" charset="0"/>
                <a:cs typeface="Bebas Neue" charset="0"/>
              </a:rPr>
              <a:t>»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Bebas Neue" charset="0"/>
              <a:cs typeface="Bebas Neue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170B2-2FDE-41EA-A80C-E9C49BE9A1AF}"/>
              </a:ext>
            </a:extLst>
          </p:cNvPr>
          <p:cNvSpPr txBox="1"/>
          <p:nvPr/>
        </p:nvSpPr>
        <p:spPr>
          <a:xfrm>
            <a:off x="1359599" y="800100"/>
            <a:ext cx="1797864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Приложения проекта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F04C8-47CA-4313-9107-469CC10EC532}"/>
              </a:ext>
            </a:extLst>
          </p:cNvPr>
          <p:cNvSpPr txBox="1"/>
          <p:nvPr/>
        </p:nvSpPr>
        <p:spPr>
          <a:xfrm>
            <a:off x="4641988" y="2710543"/>
            <a:ext cx="2618822" cy="126868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ru-RU" sz="14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В данном разделе описывается основной функционал по работе с документами и вложенными в них файлами. </a:t>
            </a: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33E0D4-30EA-422E-8378-BA03B8CFDBC2}"/>
              </a:ext>
            </a:extLst>
          </p:cNvPr>
          <p:cNvSpPr txBox="1"/>
          <p:nvPr/>
        </p:nvSpPr>
        <p:spPr>
          <a:xfrm>
            <a:off x="1536534" y="3822095"/>
            <a:ext cx="2271565" cy="223580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ru-RU" sz="14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Функция предназначена для аутентификации пользователей и предоставления аутентифицированным пользователям доступа к остальным функциям приложения.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ABAF4-2016-4F71-AF6C-9E438F309EFB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BDE2CC0-62BE-429F-A448-54715BB74B66}"/>
              </a:ext>
            </a:extLst>
          </p:cNvPr>
          <p:cNvSpPr txBox="1"/>
          <p:nvPr/>
        </p:nvSpPr>
        <p:spPr>
          <a:xfrm>
            <a:off x="534651" y="330873"/>
            <a:ext cx="6565614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Базы данных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MySQL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E63B91-2FC0-400B-91B3-38D626E1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" y="1073386"/>
            <a:ext cx="6119495" cy="5104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F6285-70E0-49DB-B427-77A51CDFE386}"/>
              </a:ext>
            </a:extLst>
          </p:cNvPr>
          <p:cNvSpPr txBox="1"/>
          <p:nvPr/>
        </p:nvSpPr>
        <p:spPr>
          <a:xfrm>
            <a:off x="7581780" y="1560627"/>
            <a:ext cx="4178098" cy="9293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400" dirty="0">
                <a:cs typeface="Segoe UI Semibold" panose="020B0702040204020203" pitchFamily="34" charset="0"/>
              </a:rPr>
              <a:t>Состоит как из базовых Django с префиксами «</a:t>
            </a:r>
            <a:r>
              <a:rPr lang="ru-RU" sz="1400" dirty="0">
                <a:solidFill>
                  <a:srgbClr val="F44336"/>
                </a:solidFill>
                <a:cs typeface="Segoe UI Semibold" panose="020B0702040204020203" pitchFamily="34" charset="0"/>
              </a:rPr>
              <a:t>auth</a:t>
            </a:r>
            <a:r>
              <a:rPr lang="ru-RU" sz="1400" dirty="0">
                <a:cs typeface="Segoe UI Semibold" panose="020B0702040204020203" pitchFamily="34" charset="0"/>
              </a:rPr>
              <a:t>» и «</a:t>
            </a:r>
            <a:r>
              <a:rPr lang="ru-RU" sz="1400" dirty="0">
                <a:solidFill>
                  <a:srgbClr val="F44336"/>
                </a:solidFill>
                <a:cs typeface="Segoe UI Semibold" panose="020B0702040204020203" pitchFamily="34" charset="0"/>
              </a:rPr>
              <a:t>django</a:t>
            </a:r>
            <a:r>
              <a:rPr lang="ru-RU" sz="1400" dirty="0">
                <a:cs typeface="Segoe UI Semibold" panose="020B0702040204020203" pitchFamily="34" charset="0"/>
              </a:rPr>
              <a:t>», так и таблиц, определённых приложениями «Менеджер документов» (</a:t>
            </a:r>
            <a:r>
              <a:rPr lang="ru-RU" sz="1400" dirty="0">
                <a:solidFill>
                  <a:srgbClr val="F44336"/>
                </a:solidFill>
                <a:cs typeface="Segoe UI Semibold" panose="020B0702040204020203" pitchFamily="34" charset="0"/>
              </a:rPr>
              <a:t>doc_manager</a:t>
            </a:r>
            <a:r>
              <a:rPr lang="ru-RU" sz="1400" dirty="0">
                <a:cs typeface="Segoe UI Semibold" panose="020B0702040204020203" pitchFamily="34" charset="0"/>
              </a:rPr>
              <a:t>) и «Согласование» (</a:t>
            </a:r>
            <a:r>
              <a:rPr lang="ru-RU" sz="1400" dirty="0">
                <a:solidFill>
                  <a:srgbClr val="F44336"/>
                </a:solidFill>
                <a:cs typeface="Segoe UI Semibold" panose="020B0702040204020203" pitchFamily="34" charset="0"/>
              </a:rPr>
              <a:t>approvement</a:t>
            </a:r>
            <a:r>
              <a:rPr lang="ru-RU" sz="1400" dirty="0">
                <a:cs typeface="Segoe UI Semibold" panose="020B0702040204020203" pitchFamily="34" charset="0"/>
              </a:rPr>
              <a:t>). </a:t>
            </a:r>
            <a:endParaRPr lang="fr-FR" sz="1400" dirty="0"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EA23D-7799-4CA7-B07C-9F51D127C6CF}"/>
              </a:ext>
            </a:extLst>
          </p:cNvPr>
          <p:cNvSpPr txBox="1"/>
          <p:nvPr/>
        </p:nvSpPr>
        <p:spPr>
          <a:xfrm>
            <a:off x="7581780" y="3625768"/>
            <a:ext cx="4073926" cy="22220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400" dirty="0"/>
              <a:t>Каждая таблица, относящаяся к приложениям проекта, соответствует отдельной сущности, прописанной в виде </a:t>
            </a:r>
            <a:r>
              <a:rPr lang="ru-RU" sz="1400" dirty="0">
                <a:solidFill>
                  <a:srgbClr val="F44336"/>
                </a:solidFill>
              </a:rPr>
              <a:t>Python-класса</a:t>
            </a:r>
            <a:r>
              <a:rPr lang="ru-RU" sz="1400" dirty="0"/>
              <a:t> в файле </a:t>
            </a:r>
            <a:r>
              <a:rPr lang="ru-RU" sz="1400" dirty="0">
                <a:solidFill>
                  <a:srgbClr val="F44336"/>
                </a:solidFill>
              </a:rPr>
              <a:t>models.py </a:t>
            </a:r>
            <a:r>
              <a:rPr lang="ru-RU" sz="1400" dirty="0"/>
              <a:t>соответствующего проекта. Взаимосвязи между таблицами также задавались при определении классов посредством указания Foreign Key при помощи </a:t>
            </a:r>
            <a:r>
              <a:rPr lang="ru-RU" sz="1400" dirty="0">
                <a:solidFill>
                  <a:srgbClr val="F44336"/>
                </a:solidFill>
              </a:rPr>
              <a:t>Django-поля ForeignKey.</a:t>
            </a:r>
            <a:endParaRPr lang="en-US" sz="1400" dirty="0">
              <a:solidFill>
                <a:srgbClr val="F4433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F586E-6D38-4B5B-AD63-3B1A354B82A0}"/>
              </a:ext>
            </a:extLst>
          </p:cNvPr>
          <p:cNvSpPr txBox="1"/>
          <p:nvPr/>
        </p:nvSpPr>
        <p:spPr>
          <a:xfrm>
            <a:off x="7581780" y="1212007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spc="1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Данная структура</a:t>
            </a:r>
            <a:r>
              <a:rPr lang="en-US" sz="1200" spc="1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fr-FR" sz="1200" spc="10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308BD-0A3C-4350-853A-C363D5A43D21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5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650992"/>
            <a:ext cx="3609657" cy="4985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Login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24585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Вход в учётную запись осуществляется по имени пользователя и паролю, выданным пользователю администратором системы. Поскольку система является закрытой и доступ к хранящимся в ней данным должен быть предоставлен только верифицированным пользователям, самостоятельная регистрация пользователей не предусмотрена, учётные записи создаются администратором централизованно.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94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8010397" y="1748609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Аутентификация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847F72-4DA1-4A0A-BC4E-9F122B5816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86" b="1186"/>
          <a:stretch>
            <a:fillRect/>
          </a:stretch>
        </p:blipFill>
        <p:spPr>
          <a:xfrm>
            <a:off x="0" y="1114425"/>
            <a:ext cx="7606603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150A33-08FF-4701-8A45-B203E6601206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1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1986195"/>
            <a:ext cx="3609657" cy="116339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Просмотр всех документов по каждому проекту   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После выбора объекта открывается список всех документов по объекту. Отсюда можно войти в карточку какого-то конкретного документа или создать новый документ.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5A764F-2611-4395-A29E-6B4326955A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00" b="1200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A139AF-3369-4469-AEA0-DC4ABB0EDB1D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373993"/>
            <a:ext cx="3609657" cy="7755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Просмотр карточки документа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609657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/>
              <a:t>Страница для просмотра основной информации о документе, загрузки и просмотра вложенных файлов, работой с процедурой согласования документа.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B872-6322-4958-930E-89F948C487C1}"/>
              </a:ext>
            </a:extLst>
          </p:cNvPr>
          <p:cNvSpPr txBox="1"/>
          <p:nvPr/>
        </p:nvSpPr>
        <p:spPr>
          <a:xfrm>
            <a:off x="6400799" y="1717931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2" y="985887"/>
            <a:ext cx="7750360" cy="4886225"/>
          </a:xfrm>
          <a:prstGeom prst="rect">
            <a:avLst/>
          </a:prstGeom>
          <a:effectLst>
            <a:outerShdw blurRad="2794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7969797" y="1516914"/>
            <a:ext cx="215468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kumimoji="0" lang="ru-RU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Менеджер документов 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82BD6E-8403-488C-B159-4FE3C9BF7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42" b="942"/>
          <a:stretch>
            <a:fillRect/>
          </a:stretch>
        </p:blipFill>
        <p:spPr>
          <a:xfrm>
            <a:off x="0" y="1114425"/>
            <a:ext cx="7591425" cy="42783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54AB04-6EA0-44EA-945D-7904D7D8BD1A}"/>
              </a:ext>
            </a:extLst>
          </p:cNvPr>
          <p:cNvSpPr txBox="1"/>
          <p:nvPr/>
        </p:nvSpPr>
        <p:spPr>
          <a:xfrm>
            <a:off x="11266488" y="6348459"/>
            <a:ext cx="798512" cy="374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9/24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1181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1073</Words>
  <Application>Microsoft Office PowerPoint</Application>
  <PresentationFormat>Широкоэкранный</PresentationFormat>
  <Paragraphs>149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Segoe UI</vt:lpstr>
      <vt:lpstr>Segoe UI Light</vt:lpstr>
      <vt:lpstr>Segoe UI Semibold</vt:lpstr>
      <vt:lpstr>2_Office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Glide - by Slidor</dc:title>
  <dc:creator>Jerome BESTEL;Slidor</dc:creator>
  <cp:keywords>PowerPoint, Glide, Slidor</cp:keywords>
  <cp:lastModifiedBy>Эдуард Чижов</cp:lastModifiedBy>
  <cp:revision>352</cp:revision>
  <dcterms:created xsi:type="dcterms:W3CDTF">2018-11-08T16:43:29Z</dcterms:created>
  <dcterms:modified xsi:type="dcterms:W3CDTF">2023-07-25T20:30:48Z</dcterms:modified>
</cp:coreProperties>
</file>