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283" autoAdjust="0"/>
  </p:normalViewPr>
  <p:slideViewPr>
    <p:cSldViewPr snapToGrid="0" snapToObjects="1">
      <p:cViewPr varScale="1">
        <p:scale>
          <a:sx n="136" d="100"/>
          <a:sy n="136" d="100"/>
        </p:scale>
        <p:origin x="-10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8FCA86-F9B3-4946-90E6-E0B36F5EA5A2}" type="datetimeFigureOut">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CD858-1721-C945-B088-1CC261E4A953}" type="slidenum">
              <a:t>‹#›</a:t>
            </a:fld>
            <a:endParaRPr lang="en-US"/>
          </a:p>
        </p:txBody>
      </p:sp>
    </p:spTree>
    <p:extLst>
      <p:ext uri="{BB962C8B-B14F-4D97-AF65-F5344CB8AC3E}">
        <p14:creationId xmlns:p14="http://schemas.microsoft.com/office/powerpoint/2010/main" val="114163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FCA86-F9B3-4946-90E6-E0B36F5EA5A2}" type="datetimeFigureOut">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CD858-1721-C945-B088-1CC261E4A953}" type="slidenum">
              <a:t>‹#›</a:t>
            </a:fld>
            <a:endParaRPr lang="en-US"/>
          </a:p>
        </p:txBody>
      </p:sp>
    </p:spTree>
    <p:extLst>
      <p:ext uri="{BB962C8B-B14F-4D97-AF65-F5344CB8AC3E}">
        <p14:creationId xmlns:p14="http://schemas.microsoft.com/office/powerpoint/2010/main" val="26999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FCA86-F9B3-4946-90E6-E0B36F5EA5A2}" type="datetimeFigureOut">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CD858-1721-C945-B088-1CC261E4A953}" type="slidenum">
              <a:t>‹#›</a:t>
            </a:fld>
            <a:endParaRPr lang="en-US"/>
          </a:p>
        </p:txBody>
      </p:sp>
    </p:spTree>
    <p:extLst>
      <p:ext uri="{BB962C8B-B14F-4D97-AF65-F5344CB8AC3E}">
        <p14:creationId xmlns:p14="http://schemas.microsoft.com/office/powerpoint/2010/main" val="2706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FCA86-F9B3-4946-90E6-E0B36F5EA5A2}" type="datetimeFigureOut">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CD858-1721-C945-B088-1CC261E4A953}" type="slidenum">
              <a:t>‹#›</a:t>
            </a:fld>
            <a:endParaRPr lang="en-US"/>
          </a:p>
        </p:txBody>
      </p:sp>
    </p:spTree>
    <p:extLst>
      <p:ext uri="{BB962C8B-B14F-4D97-AF65-F5344CB8AC3E}">
        <p14:creationId xmlns:p14="http://schemas.microsoft.com/office/powerpoint/2010/main" val="37421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8FCA86-F9B3-4946-90E6-E0B36F5EA5A2}" type="datetimeFigureOut">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CD858-1721-C945-B088-1CC261E4A953}" type="slidenum">
              <a:t>‹#›</a:t>
            </a:fld>
            <a:endParaRPr lang="en-US"/>
          </a:p>
        </p:txBody>
      </p:sp>
    </p:spTree>
    <p:extLst>
      <p:ext uri="{BB962C8B-B14F-4D97-AF65-F5344CB8AC3E}">
        <p14:creationId xmlns:p14="http://schemas.microsoft.com/office/powerpoint/2010/main" val="108083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8FCA86-F9B3-4946-90E6-E0B36F5EA5A2}" type="datetimeFigureOut">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CD858-1721-C945-B088-1CC261E4A953}" type="slidenum">
              <a:t>‹#›</a:t>
            </a:fld>
            <a:endParaRPr lang="en-US"/>
          </a:p>
        </p:txBody>
      </p:sp>
    </p:spTree>
    <p:extLst>
      <p:ext uri="{BB962C8B-B14F-4D97-AF65-F5344CB8AC3E}">
        <p14:creationId xmlns:p14="http://schemas.microsoft.com/office/powerpoint/2010/main" val="133853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8FCA86-F9B3-4946-90E6-E0B36F5EA5A2}" type="datetimeFigureOut">
              <a:t>10/13/14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ECD858-1721-C945-B088-1CC261E4A953}" type="slidenum">
              <a:t>‹#›</a:t>
            </a:fld>
            <a:endParaRPr lang="en-US"/>
          </a:p>
        </p:txBody>
      </p:sp>
    </p:spTree>
    <p:extLst>
      <p:ext uri="{BB962C8B-B14F-4D97-AF65-F5344CB8AC3E}">
        <p14:creationId xmlns:p14="http://schemas.microsoft.com/office/powerpoint/2010/main" val="182084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8FCA86-F9B3-4946-90E6-E0B36F5EA5A2}" type="datetimeFigureOut">
              <a:t>10/13/14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ECD858-1721-C945-B088-1CC261E4A953}" type="slidenum">
              <a:t>‹#›</a:t>
            </a:fld>
            <a:endParaRPr lang="en-US"/>
          </a:p>
        </p:txBody>
      </p:sp>
    </p:spTree>
    <p:extLst>
      <p:ext uri="{BB962C8B-B14F-4D97-AF65-F5344CB8AC3E}">
        <p14:creationId xmlns:p14="http://schemas.microsoft.com/office/powerpoint/2010/main" val="264393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FCA86-F9B3-4946-90E6-E0B36F5EA5A2}" type="datetimeFigureOut">
              <a:t>10/13/14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ECD858-1721-C945-B088-1CC261E4A953}" type="slidenum">
              <a:t>‹#›</a:t>
            </a:fld>
            <a:endParaRPr lang="en-US"/>
          </a:p>
        </p:txBody>
      </p:sp>
    </p:spTree>
    <p:extLst>
      <p:ext uri="{BB962C8B-B14F-4D97-AF65-F5344CB8AC3E}">
        <p14:creationId xmlns:p14="http://schemas.microsoft.com/office/powerpoint/2010/main" val="254367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8FCA86-F9B3-4946-90E6-E0B36F5EA5A2}" type="datetimeFigureOut">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CD858-1721-C945-B088-1CC261E4A953}" type="slidenum">
              <a:t>‹#›</a:t>
            </a:fld>
            <a:endParaRPr lang="en-US"/>
          </a:p>
        </p:txBody>
      </p:sp>
    </p:spTree>
    <p:extLst>
      <p:ext uri="{BB962C8B-B14F-4D97-AF65-F5344CB8AC3E}">
        <p14:creationId xmlns:p14="http://schemas.microsoft.com/office/powerpoint/2010/main" val="280583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8FCA86-F9B3-4946-90E6-E0B36F5EA5A2}" type="datetimeFigureOut">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CD858-1721-C945-B088-1CC261E4A953}" type="slidenum">
              <a:t>‹#›</a:t>
            </a:fld>
            <a:endParaRPr lang="en-US"/>
          </a:p>
        </p:txBody>
      </p:sp>
    </p:spTree>
    <p:extLst>
      <p:ext uri="{BB962C8B-B14F-4D97-AF65-F5344CB8AC3E}">
        <p14:creationId xmlns:p14="http://schemas.microsoft.com/office/powerpoint/2010/main" val="33265320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FCA86-F9B3-4946-90E6-E0B36F5EA5A2}" type="datetimeFigureOut">
              <a:t>10/13/14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CD858-1721-C945-B088-1CC261E4A953}" type="slidenum">
              <a:t>‹#›</a:t>
            </a:fld>
            <a:endParaRPr lang="en-US"/>
          </a:p>
        </p:txBody>
      </p:sp>
    </p:spTree>
    <p:extLst>
      <p:ext uri="{BB962C8B-B14F-4D97-AF65-F5344CB8AC3E}">
        <p14:creationId xmlns:p14="http://schemas.microsoft.com/office/powerpoint/2010/main" val="109006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234529351"/>
              </p:ext>
            </p:extLst>
          </p:nvPr>
        </p:nvGraphicFramePr>
        <p:xfrm>
          <a:off x="457201" y="1963013"/>
          <a:ext cx="8229597" cy="3800336"/>
        </p:xfrm>
        <a:graphic>
          <a:graphicData uri="http://schemas.openxmlformats.org/drawingml/2006/table">
            <a:tbl>
              <a:tblPr/>
              <a:tblGrid>
                <a:gridCol w="1947746"/>
                <a:gridCol w="1196898"/>
                <a:gridCol w="631902"/>
                <a:gridCol w="631902"/>
                <a:gridCol w="631902"/>
                <a:gridCol w="661639"/>
                <a:gridCol w="631902"/>
                <a:gridCol w="631902"/>
                <a:gridCol w="631902"/>
                <a:gridCol w="631902"/>
              </a:tblGrid>
              <a:tr h="435641">
                <a:tc>
                  <a:txBody>
                    <a:bodyPr/>
                    <a:lstStyle/>
                    <a:p>
                      <a:pPr algn="l" fontAlgn="b"/>
                      <a:r>
                        <a:rPr lang="en-US" sz="900" b="0" i="0" u="none" strike="noStrike">
                          <a:solidFill>
                            <a:srgbClr val="000000"/>
                          </a:solidFill>
                          <a:effectLst/>
                          <a:latin typeface="Arial"/>
                        </a:rPr>
                        <a:t>Question</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Your answer</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individual interviews</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group interviews</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peer interviews</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group story sessions</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surveys</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journals</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narrative incident reports</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gleaned stories</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5641">
                <a:tc>
                  <a:txBody>
                    <a:bodyPr/>
                    <a:lstStyle/>
                    <a:p>
                      <a:pPr algn="l" fontAlgn="b"/>
                      <a:r>
                        <a:rPr lang="en-US" sz="900" b="0" i="0" u="none" strike="noStrike">
                          <a:solidFill>
                            <a:srgbClr val="000000"/>
                          </a:solidFill>
                          <a:effectLst/>
                          <a:latin typeface="Arial"/>
                        </a:rPr>
                        <a:t>What is the status of these participants in the community or organization?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low</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r>
              <a:tr h="292905">
                <a:tc>
                  <a:txBody>
                    <a:bodyPr/>
                    <a:lstStyle/>
                    <a:p>
                      <a:pPr algn="l" fontAlgn="b"/>
                      <a:r>
                        <a:rPr lang="en-US" sz="900" b="0" i="0" u="none" strike="noStrike">
                          <a:solidFill>
                            <a:srgbClr val="000000"/>
                          </a:solidFill>
                          <a:effectLst/>
                          <a:latin typeface="Arial"/>
                        </a:rPr>
                        <a:t>How much self-confidence do these participants have?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low</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r>
              <a:tr h="292905">
                <a:tc>
                  <a:txBody>
                    <a:bodyPr/>
                    <a:lstStyle/>
                    <a:p>
                      <a:pPr algn="l" fontAlgn="b"/>
                      <a:r>
                        <a:rPr lang="en-US" sz="900" b="0" i="0" u="none" strike="noStrike">
                          <a:solidFill>
                            <a:srgbClr val="000000"/>
                          </a:solidFill>
                          <a:effectLst/>
                          <a:latin typeface="Arial"/>
                        </a:rPr>
                        <a:t>How much free time do these participants have?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a lot</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92905">
                <a:tc>
                  <a:txBody>
                    <a:bodyPr/>
                    <a:lstStyle/>
                    <a:p>
                      <a:pPr algn="l" fontAlgn="b"/>
                      <a:r>
                        <a:rPr lang="en-US" sz="900" b="0" i="0" u="none" strike="noStrike">
                          <a:solidFill>
                            <a:srgbClr val="000000"/>
                          </a:solidFill>
                          <a:effectLst/>
                          <a:latin typeface="Arial"/>
                        </a:rPr>
                        <a:t>What is the education level of these participants?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minimal</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578377">
                <a:tc>
                  <a:txBody>
                    <a:bodyPr/>
                    <a:lstStyle/>
                    <a:p>
                      <a:pPr algn="l" fontAlgn="b"/>
                      <a:r>
                        <a:rPr lang="en-US" sz="900" b="0" i="0" u="none" strike="noStrike">
                          <a:solidFill>
                            <a:srgbClr val="000000"/>
                          </a:solidFill>
                          <a:effectLst/>
                          <a:latin typeface="Arial"/>
                        </a:rPr>
                        <a:t>Do these participants have emotional impairments that will impact their participation (such as mental illness or traumatic stress)?</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moderate</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r>
              <a:tr h="435641">
                <a:tc>
                  <a:txBody>
                    <a:bodyPr/>
                    <a:lstStyle/>
                    <a:p>
                      <a:pPr algn="l" fontAlgn="b"/>
                      <a:r>
                        <a:rPr lang="en-US" sz="900" b="0" i="0" u="none" strike="noStrike">
                          <a:solidFill>
                            <a:srgbClr val="000000"/>
                          </a:solidFill>
                          <a:effectLst/>
                          <a:latin typeface="Arial"/>
                        </a:rPr>
                        <a:t>For these participants, how important is performing well (with "high marks")?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very important</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r>
              <a:tr h="435641">
                <a:tc>
                  <a:txBody>
                    <a:bodyPr/>
                    <a:lstStyle/>
                    <a:p>
                      <a:pPr algn="l" fontAlgn="b"/>
                      <a:r>
                        <a:rPr lang="en-US" sz="900" b="0" i="0" u="none" strike="noStrike">
                          <a:solidFill>
                            <a:srgbClr val="000000"/>
                          </a:solidFill>
                          <a:effectLst/>
                          <a:latin typeface="Arial"/>
                        </a:rPr>
                        <a:t>For these participants, how important is conforming (to what is "normal" or expected)?</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very important</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r>
              <a:tr h="150170">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170">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Color key</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170">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bad</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weak</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good</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very good</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170">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a:rPr>
                        <a:t> </a:t>
                      </a:r>
                    </a:p>
                  </a:txBody>
                  <a:tcPr marL="7434" marR="7434" marT="7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4713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90466" y="1049392"/>
            <a:ext cx="6209610" cy="401557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206719" y="3425678"/>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207623" y="3401540"/>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801652" y="3040708"/>
            <a:ext cx="112063" cy="112063"/>
          </a:xfrm>
          <a:prstGeom prst="ellipse">
            <a:avLst/>
          </a:prstGeom>
          <a:solidFill>
            <a:schemeClr val="accent6">
              <a:lumMod val="75000"/>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393188" y="2583508"/>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6449220" y="2143683"/>
            <a:ext cx="112063" cy="112063"/>
          </a:xfrm>
          <a:prstGeom prst="ellipse">
            <a:avLst/>
          </a:prstGeom>
          <a:solidFill>
            <a:schemeClr val="accent6">
              <a:lumMod val="75000"/>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873460" y="2869716"/>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884228" y="3040708"/>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828197" y="2415414"/>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433851" y="2319045"/>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489882" y="2984677"/>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619765" y="3553940"/>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472552" y="2639540"/>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122228" y="3289477"/>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5649334" y="3820855"/>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471182" y="1917876"/>
            <a:ext cx="112063" cy="112063"/>
          </a:xfrm>
          <a:prstGeom prst="ellipse">
            <a:avLst/>
          </a:prstGeom>
          <a:solidFill>
            <a:schemeClr val="accent6">
              <a:lumMod val="75000"/>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875823" y="4808926"/>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622191" y="3401540"/>
            <a:ext cx="112063" cy="112063"/>
          </a:xfrm>
          <a:prstGeom prst="ellipse">
            <a:avLst/>
          </a:prstGeom>
          <a:solidFill>
            <a:schemeClr val="accent6">
              <a:lumMod val="75000"/>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5151591" y="4166118"/>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263654" y="3040708"/>
            <a:ext cx="112063" cy="112063"/>
          </a:xfrm>
          <a:prstGeom prst="ellipse">
            <a:avLst/>
          </a:prstGeom>
          <a:solidFill>
            <a:schemeClr val="accent6">
              <a:lumMod val="75000"/>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548266" y="3075169"/>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234291" y="2553560"/>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244390" y="1917876"/>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644566" y="2553560"/>
            <a:ext cx="112063" cy="112063"/>
          </a:xfrm>
          <a:prstGeom prst="ellipse">
            <a:avLst/>
          </a:prstGeom>
          <a:solidFill>
            <a:schemeClr val="accent6">
              <a:lumMod val="75000"/>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996291" y="3233445"/>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4891290" y="3313615"/>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151591" y="3764823"/>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4857683" y="4054055"/>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644566" y="3385845"/>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5761397" y="3709535"/>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6523396" y="2882417"/>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108354" y="3421634"/>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950158" y="3513603"/>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3866439" y="4187677"/>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024313" y="3751441"/>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4240636" y="3889783"/>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4760287" y="4355772"/>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4510128" y="4243709"/>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6025860" y="3022116"/>
            <a:ext cx="112063" cy="112063"/>
          </a:xfrm>
          <a:prstGeom prst="ellipse">
            <a:avLst/>
          </a:prstGeom>
          <a:solidFill>
            <a:schemeClr val="accent6">
              <a:lumMod val="75000"/>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6432658" y="2928645"/>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6432658" y="2609591"/>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6585058" y="3081045"/>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6737458" y="3233445"/>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6889858" y="3385845"/>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6743776" y="1728572"/>
            <a:ext cx="112063" cy="112063"/>
          </a:xfrm>
          <a:prstGeom prst="ellipse">
            <a:avLst/>
          </a:prstGeom>
          <a:solidFill>
            <a:schemeClr val="accent6">
              <a:lumMod val="75000"/>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6754020" y="2166645"/>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5551537" y="2802328"/>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5949366" y="2858360"/>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5528117" y="3022116"/>
            <a:ext cx="112063" cy="112063"/>
          </a:xfrm>
          <a:prstGeom prst="ellipse">
            <a:avLst/>
          </a:prstGeom>
          <a:solidFill>
            <a:schemeClr val="accent6">
              <a:lumMod val="75000"/>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568454" y="3345508"/>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6866182" y="2061008"/>
            <a:ext cx="112063" cy="112063"/>
          </a:xfrm>
          <a:prstGeom prst="ellipse">
            <a:avLst/>
          </a:prstGeom>
          <a:solidFill>
            <a:schemeClr val="accent6">
              <a:lumMod val="75000"/>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4774514" y="4093468"/>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5593302" y="3653503"/>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5608791" y="4222023"/>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2384704" y="537410"/>
            <a:ext cx="1708811" cy="369332"/>
            <a:chOff x="2913381" y="604472"/>
            <a:chExt cx="1708811" cy="369332"/>
          </a:xfrm>
        </p:grpSpPr>
        <p:sp>
          <p:nvSpPr>
            <p:cNvPr id="4" name="TextBox 3"/>
            <p:cNvSpPr txBox="1"/>
            <p:nvPr/>
          </p:nvSpPr>
          <p:spPr>
            <a:xfrm>
              <a:off x="2913381" y="604472"/>
              <a:ext cx="1708810" cy="369332"/>
            </a:xfrm>
            <a:prstGeom prst="rect">
              <a:avLst/>
            </a:prstGeom>
            <a:noFill/>
            <a:ln>
              <a:solidFill>
                <a:schemeClr val="tx1"/>
              </a:solidFill>
            </a:ln>
          </p:spPr>
          <p:txBody>
            <a:bodyPr wrap="square" rtlCol="0">
              <a:spAutoFit/>
            </a:bodyPr>
            <a:lstStyle/>
            <a:p>
              <a:r>
                <a:rPr lang="en-US"/>
                <a:t>Feel about</a:t>
              </a:r>
            </a:p>
          </p:txBody>
        </p:sp>
        <p:sp>
          <p:nvSpPr>
            <p:cNvPr id="60" name="Rectangle 59"/>
            <p:cNvSpPr/>
            <p:nvPr/>
          </p:nvSpPr>
          <p:spPr>
            <a:xfrm>
              <a:off x="4318782" y="604472"/>
              <a:ext cx="303410" cy="369332"/>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tx1"/>
                  </a:solidFill>
                  <a:latin typeface="ＭＳ ゴシック"/>
                  <a:ea typeface="ＭＳ ゴシック"/>
                  <a:cs typeface="ＭＳ ゴシック"/>
                </a:rPr>
                <a:t>∨</a:t>
              </a:r>
              <a:endParaRPr lang="en-US" sz="1200">
                <a:solidFill>
                  <a:schemeClr val="tx1"/>
                </a:solidFill>
              </a:endParaRPr>
            </a:p>
          </p:txBody>
        </p:sp>
      </p:grpSp>
      <p:grpSp>
        <p:nvGrpSpPr>
          <p:cNvPr id="65" name="Group 64"/>
          <p:cNvGrpSpPr/>
          <p:nvPr/>
        </p:nvGrpSpPr>
        <p:grpSpPr>
          <a:xfrm>
            <a:off x="5069241" y="527749"/>
            <a:ext cx="1708810" cy="378993"/>
            <a:chOff x="373510" y="2042287"/>
            <a:chExt cx="1708810" cy="378993"/>
          </a:xfrm>
        </p:grpSpPr>
        <p:sp>
          <p:nvSpPr>
            <p:cNvPr id="5" name="TextBox 4"/>
            <p:cNvSpPr txBox="1"/>
            <p:nvPr/>
          </p:nvSpPr>
          <p:spPr>
            <a:xfrm>
              <a:off x="373510" y="2051948"/>
              <a:ext cx="1708810" cy="369332"/>
            </a:xfrm>
            <a:prstGeom prst="rect">
              <a:avLst/>
            </a:prstGeom>
            <a:noFill/>
            <a:ln>
              <a:solidFill>
                <a:schemeClr val="tx1"/>
              </a:solidFill>
            </a:ln>
          </p:spPr>
          <p:txBody>
            <a:bodyPr wrap="square" rtlCol="0">
              <a:spAutoFit/>
            </a:bodyPr>
            <a:lstStyle/>
            <a:p>
              <a:r>
                <a:rPr lang="en-US"/>
                <a:t>How long ago</a:t>
              </a:r>
            </a:p>
          </p:txBody>
        </p:sp>
        <p:sp>
          <p:nvSpPr>
            <p:cNvPr id="61" name="Rectangle 60"/>
            <p:cNvSpPr/>
            <p:nvPr/>
          </p:nvSpPr>
          <p:spPr>
            <a:xfrm>
              <a:off x="1778910" y="2042287"/>
              <a:ext cx="303410" cy="369332"/>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tx1"/>
                  </a:solidFill>
                  <a:latin typeface="ＭＳ ゴシック"/>
                  <a:ea typeface="ＭＳ ゴシック"/>
                  <a:cs typeface="ＭＳ ゴシック"/>
                </a:rPr>
                <a:t>∨</a:t>
              </a:r>
              <a:endParaRPr lang="en-US" sz="1200">
                <a:solidFill>
                  <a:schemeClr val="tx1"/>
                </a:solidFill>
              </a:endParaRPr>
            </a:p>
          </p:txBody>
        </p:sp>
      </p:grpSp>
      <p:sp>
        <p:nvSpPr>
          <p:cNvPr id="62" name="TextBox 61"/>
          <p:cNvSpPr txBox="1"/>
          <p:nvPr/>
        </p:nvSpPr>
        <p:spPr>
          <a:xfrm>
            <a:off x="2390466" y="5117848"/>
            <a:ext cx="4671755" cy="400110"/>
          </a:xfrm>
          <a:prstGeom prst="rect">
            <a:avLst/>
          </a:prstGeom>
          <a:noFill/>
        </p:spPr>
        <p:txBody>
          <a:bodyPr wrap="square" rtlCol="0">
            <a:spAutoFit/>
          </a:bodyPr>
          <a:lstStyle/>
          <a:p>
            <a:r>
              <a:rPr lang="en-US" sz="2000"/>
              <a:t>horrible                            </a:t>
            </a:r>
            <a:r>
              <a:rPr lang="en-US" b="1"/>
              <a:t>Feel about                               </a:t>
            </a:r>
            <a:endParaRPr lang="en-US" sz="2000" b="1"/>
          </a:p>
        </p:txBody>
      </p:sp>
      <p:sp>
        <p:nvSpPr>
          <p:cNvPr id="63" name="TextBox 62"/>
          <p:cNvSpPr txBox="1"/>
          <p:nvPr/>
        </p:nvSpPr>
        <p:spPr>
          <a:xfrm>
            <a:off x="7600781" y="5117848"/>
            <a:ext cx="999295" cy="400110"/>
          </a:xfrm>
          <a:prstGeom prst="rect">
            <a:avLst/>
          </a:prstGeom>
          <a:noFill/>
        </p:spPr>
        <p:txBody>
          <a:bodyPr wrap="square" rtlCol="0">
            <a:spAutoFit/>
          </a:bodyPr>
          <a:lstStyle/>
          <a:p>
            <a:pPr algn="r"/>
            <a:r>
              <a:rPr lang="en-US" sz="2000"/>
              <a:t>perfect</a:t>
            </a:r>
          </a:p>
        </p:txBody>
      </p:sp>
      <p:sp>
        <p:nvSpPr>
          <p:cNvPr id="64" name="TextBox 63"/>
          <p:cNvSpPr txBox="1"/>
          <p:nvPr/>
        </p:nvSpPr>
        <p:spPr>
          <a:xfrm rot="5400000">
            <a:off x="582382" y="2397295"/>
            <a:ext cx="3023015" cy="369332"/>
          </a:xfrm>
          <a:prstGeom prst="rect">
            <a:avLst/>
          </a:prstGeom>
          <a:noFill/>
        </p:spPr>
        <p:txBody>
          <a:bodyPr wrap="square" rtlCol="0">
            <a:spAutoFit/>
          </a:bodyPr>
          <a:lstStyle/>
          <a:p>
            <a:r>
              <a:rPr lang="en-US" sz="1600"/>
              <a:t>today          </a:t>
            </a:r>
            <a:r>
              <a:rPr lang="en-US" b="1"/>
              <a:t>How long ago</a:t>
            </a:r>
          </a:p>
        </p:txBody>
      </p:sp>
      <p:sp>
        <p:nvSpPr>
          <p:cNvPr id="67" name="TextBox 66"/>
          <p:cNvSpPr txBox="1"/>
          <p:nvPr/>
        </p:nvSpPr>
        <p:spPr>
          <a:xfrm>
            <a:off x="4232248" y="537410"/>
            <a:ext cx="787395" cy="369332"/>
          </a:xfrm>
          <a:prstGeom prst="rect">
            <a:avLst/>
          </a:prstGeom>
          <a:noFill/>
        </p:spPr>
        <p:txBody>
          <a:bodyPr wrap="none" rtlCol="0">
            <a:spAutoFit/>
          </a:bodyPr>
          <a:lstStyle/>
          <a:p>
            <a:r>
              <a:rPr lang="en-US"/>
              <a:t>versus</a:t>
            </a:r>
          </a:p>
        </p:txBody>
      </p:sp>
      <p:sp>
        <p:nvSpPr>
          <p:cNvPr id="68" name="TextBox 67"/>
          <p:cNvSpPr txBox="1"/>
          <p:nvPr/>
        </p:nvSpPr>
        <p:spPr>
          <a:xfrm rot="5400000">
            <a:off x="1469595" y="4245838"/>
            <a:ext cx="1248590" cy="400110"/>
          </a:xfrm>
          <a:prstGeom prst="rect">
            <a:avLst/>
          </a:prstGeom>
          <a:noFill/>
        </p:spPr>
        <p:txBody>
          <a:bodyPr wrap="square" rtlCol="0">
            <a:spAutoFit/>
          </a:bodyPr>
          <a:lstStyle/>
          <a:p>
            <a:pPr algn="r"/>
            <a:r>
              <a:rPr lang="en-US" sz="2000"/>
              <a:t>years ago</a:t>
            </a:r>
          </a:p>
        </p:txBody>
      </p:sp>
      <p:graphicFrame>
        <p:nvGraphicFramePr>
          <p:cNvPr id="69" name="Table 68"/>
          <p:cNvGraphicFramePr>
            <a:graphicFrameLocks noGrp="1"/>
          </p:cNvGraphicFramePr>
          <p:nvPr>
            <p:extLst>
              <p:ext uri="{D42A27DB-BD31-4B8C-83A1-F6EECF244321}">
                <p14:modId xmlns:p14="http://schemas.microsoft.com/office/powerpoint/2010/main" val="3332260802"/>
              </p:ext>
            </p:extLst>
          </p:nvPr>
        </p:nvGraphicFramePr>
        <p:xfrm>
          <a:off x="7759685" y="4054055"/>
          <a:ext cx="840391" cy="977900"/>
        </p:xfrm>
        <a:graphic>
          <a:graphicData uri="http://schemas.openxmlformats.org/drawingml/2006/table">
            <a:tbl>
              <a:tblPr/>
              <a:tblGrid>
                <a:gridCol w="840391"/>
              </a:tblGrid>
              <a:tr h="193316">
                <a:tc>
                  <a:txBody>
                    <a:bodyPr/>
                    <a:lstStyle/>
                    <a:p>
                      <a:pPr algn="l" fontAlgn="b"/>
                      <a:r>
                        <a:rPr lang="en-US" sz="1200" b="1" i="0" u="none" strike="noStrike">
                          <a:solidFill>
                            <a:srgbClr val="000000"/>
                          </a:solidFill>
                          <a:effectLst/>
                          <a:latin typeface="Arial"/>
                        </a:rPr>
                        <a:t>Age group</a:t>
                      </a:r>
                    </a:p>
                  </a:txBody>
                  <a:tcPr marL="12700" marR="12700" marT="12700" marB="0" anchor="b">
                    <a:lnL>
                      <a:noFill/>
                    </a:lnL>
                    <a:lnR>
                      <a:noFill/>
                    </a:lnR>
                    <a:lnT>
                      <a:noFill/>
                    </a:lnT>
                    <a:lnB>
                      <a:noFill/>
                    </a:lnB>
                  </a:tcPr>
                </a:tc>
              </a:tr>
              <a:tr h="193316">
                <a:tc>
                  <a:txBody>
                    <a:bodyPr/>
                    <a:lstStyle/>
                    <a:p>
                      <a:pPr algn="l" fontAlgn="b"/>
                      <a:r>
                        <a:rPr lang="en-US" sz="1200" b="0" i="0" u="none" strike="noStrike">
                          <a:solidFill>
                            <a:srgbClr val="000000"/>
                          </a:solidFill>
                          <a:effectLst/>
                          <a:latin typeface="Arial"/>
                        </a:rPr>
                        <a:t>&lt; 25</a:t>
                      </a:r>
                    </a:p>
                  </a:txBody>
                  <a:tcPr marL="12700" marR="12700" marT="12700" marB="0" anchor="b">
                    <a:lnL>
                      <a:noFill/>
                    </a:lnL>
                    <a:lnR>
                      <a:noFill/>
                    </a:lnR>
                    <a:lnT>
                      <a:noFill/>
                    </a:lnT>
                    <a:lnB>
                      <a:noFill/>
                    </a:lnB>
                  </a:tcPr>
                </a:tc>
              </a:tr>
              <a:tr h="193316">
                <a:tc>
                  <a:txBody>
                    <a:bodyPr/>
                    <a:lstStyle/>
                    <a:p>
                      <a:pPr algn="l" fontAlgn="b"/>
                      <a:r>
                        <a:rPr lang="en-US" sz="1200" b="0" i="0" u="none" strike="noStrike">
                          <a:solidFill>
                            <a:srgbClr val="000000"/>
                          </a:solidFill>
                          <a:effectLst/>
                          <a:latin typeface="Arial"/>
                        </a:rPr>
                        <a:t>25-45</a:t>
                      </a:r>
                    </a:p>
                  </a:txBody>
                  <a:tcPr marL="12700" marR="12700" marT="12700" marB="0" anchor="b">
                    <a:lnL>
                      <a:noFill/>
                    </a:lnL>
                    <a:lnR>
                      <a:noFill/>
                    </a:lnR>
                    <a:lnT>
                      <a:noFill/>
                    </a:lnT>
                    <a:lnB>
                      <a:noFill/>
                    </a:lnB>
                  </a:tcPr>
                </a:tc>
              </a:tr>
              <a:tr h="193316">
                <a:tc>
                  <a:txBody>
                    <a:bodyPr/>
                    <a:lstStyle/>
                    <a:p>
                      <a:pPr algn="l" fontAlgn="b"/>
                      <a:r>
                        <a:rPr lang="en-US" sz="1200" b="0" i="0" u="none" strike="noStrike">
                          <a:solidFill>
                            <a:srgbClr val="000000"/>
                          </a:solidFill>
                          <a:effectLst/>
                          <a:latin typeface="Arial"/>
                        </a:rPr>
                        <a:t>46-60</a:t>
                      </a:r>
                    </a:p>
                  </a:txBody>
                  <a:tcPr marL="12700" marR="12700" marT="12700" marB="0" anchor="b">
                    <a:lnL>
                      <a:noFill/>
                    </a:lnL>
                    <a:lnR>
                      <a:noFill/>
                    </a:lnR>
                    <a:lnT>
                      <a:noFill/>
                    </a:lnT>
                    <a:lnB>
                      <a:noFill/>
                    </a:lnB>
                  </a:tcPr>
                </a:tc>
              </a:tr>
              <a:tr h="193316">
                <a:tc>
                  <a:txBody>
                    <a:bodyPr/>
                    <a:lstStyle/>
                    <a:p>
                      <a:pPr algn="l" fontAlgn="b"/>
                      <a:r>
                        <a:rPr lang="en-US" sz="1200" b="0" i="0" u="none" strike="noStrike">
                          <a:solidFill>
                            <a:srgbClr val="000000"/>
                          </a:solidFill>
                          <a:effectLst/>
                          <a:latin typeface="Arial"/>
                        </a:rPr>
                        <a:t>61+</a:t>
                      </a:r>
                    </a:p>
                  </a:txBody>
                  <a:tcPr marL="12700" marR="12700" marT="12700" marB="0" anchor="b">
                    <a:lnL>
                      <a:noFill/>
                    </a:lnL>
                    <a:lnR>
                      <a:noFill/>
                    </a:lnR>
                    <a:lnT>
                      <a:noFill/>
                    </a:lnT>
                    <a:lnB>
                      <a:noFill/>
                    </a:lnB>
                  </a:tcPr>
                </a:tc>
              </a:tr>
            </a:tbl>
          </a:graphicData>
        </a:graphic>
      </p:graphicFrame>
      <p:sp>
        <p:nvSpPr>
          <p:cNvPr id="70" name="Oval 69"/>
          <p:cNvSpPr/>
          <p:nvPr/>
        </p:nvSpPr>
        <p:spPr>
          <a:xfrm>
            <a:off x="7601868" y="4305227"/>
            <a:ext cx="112063" cy="112063"/>
          </a:xfrm>
          <a:prstGeom prst="ellipse">
            <a:avLst/>
          </a:prstGeom>
          <a:solidFill>
            <a:schemeClr val="accent6">
              <a:lumMod val="75000"/>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7601868" y="4502657"/>
            <a:ext cx="112063" cy="112063"/>
          </a:xfrm>
          <a:prstGeom prst="ellipse">
            <a:avLst/>
          </a:prstGeom>
          <a:solidFill>
            <a:schemeClr val="accent5">
              <a:alpha val="49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7601868" y="4716691"/>
            <a:ext cx="112063" cy="112063"/>
          </a:xfrm>
          <a:prstGeom prst="ellipse">
            <a:avLst/>
          </a:prstGeom>
          <a:solidFill>
            <a:srgbClr val="FFFF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7601868" y="4919892"/>
            <a:ext cx="112063" cy="112063"/>
          </a:xfrm>
          <a:prstGeom prst="ellipse">
            <a:avLst/>
          </a:prstGeom>
          <a:solidFill>
            <a:srgbClr val="008000">
              <a:alpha val="49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ounded Rectangle 74"/>
          <p:cNvSpPr/>
          <p:nvPr/>
        </p:nvSpPr>
        <p:spPr>
          <a:xfrm>
            <a:off x="6137923" y="5761887"/>
            <a:ext cx="2331424" cy="35486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Add to observation…</a:t>
            </a:r>
          </a:p>
        </p:txBody>
      </p:sp>
    </p:spTree>
    <p:extLst>
      <p:ext uri="{BB962C8B-B14F-4D97-AF65-F5344CB8AC3E}">
        <p14:creationId xmlns:p14="http://schemas.microsoft.com/office/powerpoint/2010/main" val="134675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60202" y="1291177"/>
            <a:ext cx="4527482" cy="295786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5456260" y="4389120"/>
            <a:ext cx="2331424" cy="35486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Add to observation…</a:t>
            </a:r>
          </a:p>
        </p:txBody>
      </p:sp>
      <p:sp>
        <p:nvSpPr>
          <p:cNvPr id="5" name="TextBox 4"/>
          <p:cNvSpPr txBox="1"/>
          <p:nvPr/>
        </p:nvSpPr>
        <p:spPr>
          <a:xfrm>
            <a:off x="2063665" y="541628"/>
            <a:ext cx="3116734" cy="369332"/>
          </a:xfrm>
          <a:prstGeom prst="rect">
            <a:avLst/>
          </a:prstGeom>
          <a:noFill/>
        </p:spPr>
        <p:txBody>
          <a:bodyPr wrap="none" rtlCol="0">
            <a:spAutoFit/>
          </a:bodyPr>
          <a:lstStyle/>
          <a:p>
            <a:r>
              <a:rPr lang="en-US"/>
              <a:t>significant differences between</a:t>
            </a:r>
          </a:p>
        </p:txBody>
      </p:sp>
      <p:pic>
        <p:nvPicPr>
          <p:cNvPr id="6" name="Picture 5" descr="Value X Intensity.png"/>
          <p:cNvPicPr>
            <a:picLocks noChangeAspect="1"/>
          </p:cNvPicPr>
          <p:nvPr/>
        </p:nvPicPr>
        <p:blipFill>
          <a:blip r:embed="rId2"/>
          <a:stretch>
            <a:fillRect/>
          </a:stretch>
        </p:blipFill>
        <p:spPr>
          <a:xfrm>
            <a:off x="3465632" y="1365885"/>
            <a:ext cx="4177720" cy="2677708"/>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806402002"/>
              </p:ext>
            </p:extLst>
          </p:nvPr>
        </p:nvGraphicFramePr>
        <p:xfrm>
          <a:off x="786317" y="1307390"/>
          <a:ext cx="2369845" cy="1953141"/>
        </p:xfrm>
        <a:graphic>
          <a:graphicData uri="http://schemas.openxmlformats.org/drawingml/2006/table">
            <a:tbl>
              <a:tblPr firstRow="1" bandRow="1">
                <a:tableStyleId>{5940675A-B579-460E-94D1-54222C63F5DA}</a:tableStyleId>
              </a:tblPr>
              <a:tblGrid>
                <a:gridCol w="2369845"/>
              </a:tblGrid>
              <a:tr h="469781">
                <a:tc>
                  <a:txBody>
                    <a:bodyPr/>
                    <a:lstStyle/>
                    <a:p>
                      <a:r>
                        <a:rPr lang="en-US" sz="1600"/>
                        <a:t>Value x Age group</a:t>
                      </a:r>
                    </a:p>
                  </a:txBody>
                  <a:tcPr/>
                </a:tc>
              </a:tr>
              <a:tr h="370840">
                <a:tc>
                  <a:txBody>
                    <a:bodyPr/>
                    <a:lstStyle/>
                    <a:p>
                      <a:r>
                        <a:rPr lang="en-US" sz="1600"/>
                        <a:t>Value x Intensity</a:t>
                      </a:r>
                    </a:p>
                  </a:txBody>
                  <a:tcPr>
                    <a:solidFill>
                      <a:schemeClr val="bg1">
                        <a:lumMod val="75000"/>
                      </a:schemeClr>
                    </a:solidFill>
                  </a:tcPr>
                </a:tc>
              </a:tr>
              <a:tr h="370840">
                <a:tc>
                  <a:txBody>
                    <a:bodyPr/>
                    <a:lstStyle/>
                    <a:p>
                      <a:r>
                        <a:rPr lang="en-US" sz="1600"/>
                        <a:t>Scope x Intensity</a:t>
                      </a:r>
                    </a:p>
                  </a:txBody>
                  <a:tcPr/>
                </a:tc>
              </a:tr>
              <a:tr h="370840">
                <a:tc>
                  <a:txBody>
                    <a:bodyPr/>
                    <a:lstStyle/>
                    <a:p>
                      <a:r>
                        <a:rPr lang="en-US" sz="1600"/>
                        <a:t>Scope x Main character</a:t>
                      </a:r>
                    </a:p>
                  </a:txBody>
                  <a:tcPr/>
                </a:tc>
              </a:tr>
              <a:tr h="370840">
                <a:tc>
                  <a:txBody>
                    <a:bodyPr/>
                    <a:lstStyle/>
                    <a:p>
                      <a:r>
                        <a:rPr lang="en-US" sz="1600"/>
                        <a:t>Main character</a:t>
                      </a:r>
                      <a:r>
                        <a:rPr lang="en-US" sz="1600" baseline="0"/>
                        <a:t> x wanted</a:t>
                      </a:r>
                      <a:endParaRPr lang="en-US" sz="1600"/>
                    </a:p>
                  </a:txBody>
                  <a:tcPr/>
                </a:tc>
              </a:tr>
            </a:tbl>
          </a:graphicData>
        </a:graphic>
      </p:graphicFrame>
      <p:grpSp>
        <p:nvGrpSpPr>
          <p:cNvPr id="11" name="Group 10"/>
          <p:cNvGrpSpPr/>
          <p:nvPr/>
        </p:nvGrpSpPr>
        <p:grpSpPr>
          <a:xfrm>
            <a:off x="5187834" y="541628"/>
            <a:ext cx="2048943" cy="369332"/>
            <a:chOff x="2913380" y="604472"/>
            <a:chExt cx="2048943" cy="369332"/>
          </a:xfrm>
        </p:grpSpPr>
        <p:sp>
          <p:nvSpPr>
            <p:cNvPr id="12" name="TextBox 11"/>
            <p:cNvSpPr txBox="1"/>
            <p:nvPr/>
          </p:nvSpPr>
          <p:spPr>
            <a:xfrm>
              <a:off x="2913380" y="604472"/>
              <a:ext cx="2048943" cy="369332"/>
            </a:xfrm>
            <a:prstGeom prst="rect">
              <a:avLst/>
            </a:prstGeom>
            <a:noFill/>
            <a:ln>
              <a:solidFill>
                <a:schemeClr val="tx1"/>
              </a:solidFill>
            </a:ln>
          </p:spPr>
          <p:txBody>
            <a:bodyPr wrap="square" rtlCol="0">
              <a:spAutoFit/>
            </a:bodyPr>
            <a:lstStyle/>
            <a:p>
              <a:r>
                <a:rPr lang="en-US"/>
                <a:t>choice questions</a:t>
              </a:r>
            </a:p>
          </p:txBody>
        </p:sp>
        <p:sp>
          <p:nvSpPr>
            <p:cNvPr id="13" name="Rectangle 12"/>
            <p:cNvSpPr/>
            <p:nvPr/>
          </p:nvSpPr>
          <p:spPr>
            <a:xfrm>
              <a:off x="4654950" y="604472"/>
              <a:ext cx="303410" cy="369332"/>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tx1"/>
                  </a:solidFill>
                  <a:latin typeface="ＭＳ ゴシック"/>
                  <a:ea typeface="ＭＳ ゴシック"/>
                  <a:cs typeface="ＭＳ ゴシック"/>
                </a:rPr>
                <a:t>∨</a:t>
              </a:r>
              <a:endParaRPr lang="en-US" sz="1200">
                <a:solidFill>
                  <a:schemeClr val="tx1"/>
                </a:solidFill>
              </a:endParaRPr>
            </a:p>
          </p:txBody>
        </p:sp>
      </p:grpSp>
      <p:sp>
        <p:nvSpPr>
          <p:cNvPr id="14" name="TextBox 13"/>
          <p:cNvSpPr txBox="1"/>
          <p:nvPr/>
        </p:nvSpPr>
        <p:spPr>
          <a:xfrm>
            <a:off x="786317" y="541628"/>
            <a:ext cx="540157" cy="369332"/>
          </a:xfrm>
          <a:prstGeom prst="rect">
            <a:avLst/>
          </a:prstGeom>
          <a:noFill/>
        </p:spPr>
        <p:txBody>
          <a:bodyPr wrap="none" rtlCol="0">
            <a:spAutoFit/>
          </a:bodyPr>
          <a:lstStyle/>
          <a:p>
            <a:r>
              <a:rPr lang="en-US"/>
              <a:t>Top</a:t>
            </a:r>
          </a:p>
        </p:txBody>
      </p:sp>
      <p:grpSp>
        <p:nvGrpSpPr>
          <p:cNvPr id="15" name="Group 14"/>
          <p:cNvGrpSpPr/>
          <p:nvPr/>
        </p:nvGrpSpPr>
        <p:grpSpPr>
          <a:xfrm>
            <a:off x="1339426" y="541628"/>
            <a:ext cx="686867" cy="369332"/>
            <a:chOff x="2913381" y="604472"/>
            <a:chExt cx="565492" cy="369332"/>
          </a:xfrm>
        </p:grpSpPr>
        <p:sp>
          <p:nvSpPr>
            <p:cNvPr id="16" name="TextBox 15"/>
            <p:cNvSpPr txBox="1"/>
            <p:nvPr/>
          </p:nvSpPr>
          <p:spPr>
            <a:xfrm>
              <a:off x="2913381" y="604472"/>
              <a:ext cx="556717" cy="369332"/>
            </a:xfrm>
            <a:prstGeom prst="rect">
              <a:avLst/>
            </a:prstGeom>
            <a:noFill/>
            <a:ln>
              <a:solidFill>
                <a:schemeClr val="tx1"/>
              </a:solidFill>
            </a:ln>
          </p:spPr>
          <p:txBody>
            <a:bodyPr wrap="square" rtlCol="0">
              <a:spAutoFit/>
            </a:bodyPr>
            <a:lstStyle/>
            <a:p>
              <a:r>
                <a:rPr lang="en-US"/>
                <a:t>5</a:t>
              </a:r>
            </a:p>
          </p:txBody>
        </p:sp>
        <p:sp>
          <p:nvSpPr>
            <p:cNvPr id="17" name="Rectangle 16"/>
            <p:cNvSpPr/>
            <p:nvPr/>
          </p:nvSpPr>
          <p:spPr>
            <a:xfrm>
              <a:off x="3186741" y="604472"/>
              <a:ext cx="292132" cy="369332"/>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chemeClr val="tx1"/>
                  </a:solidFill>
                  <a:latin typeface="ＭＳ ゴシック"/>
                  <a:ea typeface="ＭＳ ゴシック"/>
                  <a:cs typeface="ＭＳ ゴシック"/>
                </a:rPr>
                <a:t>∨</a:t>
              </a:r>
              <a:endParaRPr lang="en-US" sz="1100">
                <a:solidFill>
                  <a:schemeClr val="tx1"/>
                </a:solidFill>
              </a:endParaRPr>
            </a:p>
          </p:txBody>
        </p:sp>
      </p:grpSp>
    </p:spTree>
    <p:extLst>
      <p:ext uri="{BB962C8B-B14F-4D97-AF65-F5344CB8AC3E}">
        <p14:creationId xmlns:p14="http://schemas.microsoft.com/office/powerpoint/2010/main" val="104775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94897400"/>
              </p:ext>
            </p:extLst>
          </p:nvPr>
        </p:nvGraphicFramePr>
        <p:xfrm>
          <a:off x="786317" y="2203891"/>
          <a:ext cx="2369845" cy="2694821"/>
        </p:xfrm>
        <a:graphic>
          <a:graphicData uri="http://schemas.openxmlformats.org/drawingml/2006/table">
            <a:tbl>
              <a:tblPr firstRow="1" bandRow="1">
                <a:tableStyleId>{5940675A-B579-460E-94D1-54222C63F5DA}</a:tableStyleId>
              </a:tblPr>
              <a:tblGrid>
                <a:gridCol w="2369845"/>
              </a:tblGrid>
              <a:tr h="469781">
                <a:tc>
                  <a:txBody>
                    <a:bodyPr/>
                    <a:lstStyle/>
                    <a:p>
                      <a:r>
                        <a:rPr lang="en-US" sz="1600"/>
                        <a:t>Hero</a:t>
                      </a:r>
                    </a:p>
                  </a:txBody>
                  <a:tcPr/>
                </a:tc>
              </a:tr>
              <a:tr h="370840">
                <a:tc>
                  <a:txBody>
                    <a:bodyPr/>
                    <a:lstStyle/>
                    <a:p>
                      <a:r>
                        <a:rPr lang="en-US" sz="1600"/>
                        <a:t>Vandal</a:t>
                      </a:r>
                    </a:p>
                  </a:txBody>
                  <a:tcPr>
                    <a:solidFill>
                      <a:schemeClr val="bg1">
                        <a:lumMod val="75000"/>
                      </a:schemeClr>
                    </a:solidFill>
                  </a:tcPr>
                </a:tc>
              </a:tr>
              <a:tr h="370840">
                <a:tc>
                  <a:txBody>
                    <a:bodyPr/>
                    <a:lstStyle/>
                    <a:p>
                      <a:r>
                        <a:rPr lang="en-US" sz="1600"/>
                        <a:t>Opportunist</a:t>
                      </a:r>
                    </a:p>
                  </a:txBody>
                  <a:tcPr/>
                </a:tc>
              </a:tr>
              <a:tr h="370840">
                <a:tc>
                  <a:txBody>
                    <a:bodyPr/>
                    <a:lstStyle/>
                    <a:p>
                      <a:r>
                        <a:rPr lang="en-US" sz="1600"/>
                        <a:t>Monster</a:t>
                      </a:r>
                    </a:p>
                  </a:txBody>
                  <a:tcPr/>
                </a:tc>
              </a:tr>
              <a:tr h="370840">
                <a:tc>
                  <a:txBody>
                    <a:bodyPr/>
                    <a:lstStyle/>
                    <a:p>
                      <a:r>
                        <a:rPr lang="en-US" sz="1600"/>
                        <a:t>Saint</a:t>
                      </a:r>
                    </a:p>
                  </a:txBody>
                  <a:tcPr/>
                </a:tc>
              </a:tr>
              <a:tr h="370840">
                <a:tc>
                  <a:txBody>
                    <a:bodyPr/>
                    <a:lstStyle/>
                    <a:p>
                      <a:r>
                        <a:rPr lang="en-US" sz="1600"/>
                        <a:t>Double dealer</a:t>
                      </a:r>
                    </a:p>
                  </a:txBody>
                  <a:tcPr/>
                </a:tc>
              </a:tr>
              <a:tr h="370840">
                <a:tc>
                  <a:txBody>
                    <a:bodyPr/>
                    <a:lstStyle/>
                    <a:p>
                      <a:r>
                        <a:rPr lang="en-US" sz="1600"/>
                        <a:t>Humble</a:t>
                      </a:r>
                      <a:r>
                        <a:rPr lang="en-US" sz="1600" baseline="0"/>
                        <a:t> servant</a:t>
                      </a:r>
                      <a:endParaRPr lang="en-US" sz="1600"/>
                    </a:p>
                  </a:txBody>
                  <a:tcPr/>
                </a:tc>
              </a:tr>
            </a:tbl>
          </a:graphicData>
        </a:graphic>
      </p:graphicFrame>
      <p:sp>
        <p:nvSpPr>
          <p:cNvPr id="5" name="Rectangle 4"/>
          <p:cNvSpPr/>
          <p:nvPr/>
        </p:nvSpPr>
        <p:spPr>
          <a:xfrm>
            <a:off x="3260201" y="1291176"/>
            <a:ext cx="5399423" cy="360753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786317" y="1772212"/>
            <a:ext cx="2048943" cy="369332"/>
            <a:chOff x="2913380" y="604472"/>
            <a:chExt cx="2048943" cy="369332"/>
          </a:xfrm>
        </p:grpSpPr>
        <p:sp>
          <p:nvSpPr>
            <p:cNvPr id="8" name="TextBox 7"/>
            <p:cNvSpPr txBox="1"/>
            <p:nvPr/>
          </p:nvSpPr>
          <p:spPr>
            <a:xfrm>
              <a:off x="2913380" y="604472"/>
              <a:ext cx="2048943" cy="369332"/>
            </a:xfrm>
            <a:prstGeom prst="rect">
              <a:avLst/>
            </a:prstGeom>
            <a:noFill/>
            <a:ln>
              <a:solidFill>
                <a:schemeClr val="tx1"/>
              </a:solidFill>
            </a:ln>
          </p:spPr>
          <p:txBody>
            <a:bodyPr wrap="square" rtlCol="0">
              <a:spAutoFit/>
            </a:bodyPr>
            <a:lstStyle/>
            <a:p>
              <a:r>
                <a:rPr lang="en-US"/>
                <a:t>characters</a:t>
              </a:r>
            </a:p>
          </p:txBody>
        </p:sp>
        <p:sp>
          <p:nvSpPr>
            <p:cNvPr id="9" name="Rectangle 8"/>
            <p:cNvSpPr/>
            <p:nvPr/>
          </p:nvSpPr>
          <p:spPr>
            <a:xfrm>
              <a:off x="4654950" y="604472"/>
              <a:ext cx="303410" cy="369332"/>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tx1"/>
                  </a:solidFill>
                  <a:latin typeface="ＭＳ ゴシック"/>
                  <a:ea typeface="ＭＳ ゴシック"/>
                  <a:cs typeface="ＭＳ ゴシック"/>
                </a:rPr>
                <a:t>∨</a:t>
              </a:r>
              <a:endParaRPr lang="en-US" sz="1200">
                <a:solidFill>
                  <a:schemeClr val="tx1"/>
                </a:solidFill>
              </a:endParaRPr>
            </a:p>
          </p:txBody>
        </p:sp>
      </p:grpSp>
      <p:sp>
        <p:nvSpPr>
          <p:cNvPr id="10" name="Oval 9"/>
          <p:cNvSpPr/>
          <p:nvPr/>
        </p:nvSpPr>
        <p:spPr>
          <a:xfrm>
            <a:off x="4930336" y="1956878"/>
            <a:ext cx="826011" cy="826011"/>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Hero</a:t>
            </a:r>
          </a:p>
        </p:txBody>
      </p:sp>
      <p:sp>
        <p:nvSpPr>
          <p:cNvPr id="11" name="Oval 10"/>
          <p:cNvSpPr/>
          <p:nvPr/>
        </p:nvSpPr>
        <p:spPr>
          <a:xfrm>
            <a:off x="4443494" y="3331021"/>
            <a:ext cx="826011" cy="826011"/>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Oppor-tunist</a:t>
            </a:r>
          </a:p>
        </p:txBody>
      </p:sp>
      <p:sp>
        <p:nvSpPr>
          <p:cNvPr id="12" name="Oval 11"/>
          <p:cNvSpPr/>
          <p:nvPr/>
        </p:nvSpPr>
        <p:spPr>
          <a:xfrm>
            <a:off x="5573363" y="2695999"/>
            <a:ext cx="826011" cy="826011"/>
          </a:xfrm>
          <a:prstGeom prst="ellipse">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Vandal</a:t>
            </a:r>
          </a:p>
        </p:txBody>
      </p:sp>
      <p:sp>
        <p:nvSpPr>
          <p:cNvPr id="13" name="Oval 12"/>
          <p:cNvSpPr/>
          <p:nvPr/>
        </p:nvSpPr>
        <p:spPr>
          <a:xfrm>
            <a:off x="6399374" y="1994232"/>
            <a:ext cx="826011" cy="826011"/>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Mon-ster</a:t>
            </a:r>
          </a:p>
        </p:txBody>
      </p:sp>
      <p:sp>
        <p:nvSpPr>
          <p:cNvPr id="14" name="Oval 13"/>
          <p:cNvSpPr/>
          <p:nvPr/>
        </p:nvSpPr>
        <p:spPr>
          <a:xfrm>
            <a:off x="6912951" y="3226921"/>
            <a:ext cx="826011" cy="826011"/>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Dou-ble dealer</a:t>
            </a:r>
          </a:p>
        </p:txBody>
      </p:sp>
      <p:sp>
        <p:nvSpPr>
          <p:cNvPr id="15" name="Oval 14"/>
          <p:cNvSpPr/>
          <p:nvPr/>
        </p:nvSpPr>
        <p:spPr>
          <a:xfrm>
            <a:off x="7600929" y="3927312"/>
            <a:ext cx="826011" cy="826011"/>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Hum-ble ser-vant</a:t>
            </a:r>
          </a:p>
        </p:txBody>
      </p:sp>
      <p:sp>
        <p:nvSpPr>
          <p:cNvPr id="16" name="Oval 15"/>
          <p:cNvSpPr/>
          <p:nvPr/>
        </p:nvSpPr>
        <p:spPr>
          <a:xfrm>
            <a:off x="7738962" y="1615562"/>
            <a:ext cx="826011" cy="826011"/>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Saint</a:t>
            </a:r>
          </a:p>
        </p:txBody>
      </p:sp>
      <p:sp>
        <p:nvSpPr>
          <p:cNvPr id="17" name="Rectangle 16"/>
          <p:cNvSpPr/>
          <p:nvPr/>
        </p:nvSpPr>
        <p:spPr>
          <a:xfrm>
            <a:off x="786317" y="1291176"/>
            <a:ext cx="1127833" cy="369332"/>
          </a:xfrm>
          <a:prstGeom prst="rect">
            <a:avLst/>
          </a:prstGeom>
        </p:spPr>
        <p:txBody>
          <a:bodyPr wrap="none">
            <a:spAutoFit/>
          </a:bodyPr>
          <a:lstStyle/>
          <a:p>
            <a:r>
              <a:rPr lang="en-US"/>
              <a:t>Clustering</a:t>
            </a:r>
            <a:endParaRPr lang="en-US"/>
          </a:p>
        </p:txBody>
      </p:sp>
    </p:spTree>
    <p:extLst>
      <p:ext uri="{BB962C8B-B14F-4D97-AF65-F5344CB8AC3E}">
        <p14:creationId xmlns:p14="http://schemas.microsoft.com/office/powerpoint/2010/main" val="393418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78642" y="976184"/>
            <a:ext cx="4214519" cy="3370153"/>
          </a:xfrm>
          <a:prstGeom prst="rect">
            <a:avLst/>
          </a:prstGeom>
          <a:ln w="19050" cmpd="sng">
            <a:solidFill>
              <a:srgbClr val="000000"/>
            </a:solidFill>
          </a:ln>
        </p:spPr>
        <p:txBody>
          <a:bodyPr wrap="square" lIns="91440" tIns="45720" rIns="91440" bIns="45720">
            <a:spAutoFit/>
          </a:bodyPr>
          <a:lstStyle/>
          <a:p>
            <a:r>
              <a:rPr lang="en-US" sz="2800">
                <a:latin typeface="Arial"/>
                <a:cs typeface="Arial"/>
              </a:rPr>
              <a:t>Working its way down</a:t>
            </a:r>
          </a:p>
          <a:p>
            <a:r>
              <a:rPr lang="en-US" sz="1100">
                <a:latin typeface="Arial"/>
                <a:cs typeface="Arial"/>
              </a:rPr>
              <a:t>   </a:t>
            </a:r>
          </a:p>
          <a:p>
            <a:r>
              <a:rPr lang="en-US" sz="1100">
                <a:latin typeface="Arial"/>
                <a:cs typeface="Arial"/>
              </a:rPr>
              <a:t>It's not a pretty story. The people who made the mistake</a:t>
            </a:r>
            <a:r>
              <a:rPr lang="en-US" sz="1100" b="1">
                <a:latin typeface="Arial"/>
                <a:cs typeface="Arial"/>
              </a:rPr>
              <a:t> </a:t>
            </a:r>
            <a:r>
              <a:rPr lang="en-US" sz="1100">
                <a:latin typeface="Arial"/>
                <a:cs typeface="Arial"/>
              </a:rPr>
              <a:t>would not own up to the mistake. It worked its way down. The person who ultimately got stuck with it had nothing to do with it. They were just the most defenseless. It's just the way we do things here. Nobody talks about it. It's impossible.</a:t>
            </a:r>
          </a:p>
          <a:p>
            <a:endParaRPr lang="en-US" sz="1100">
              <a:latin typeface="Arial"/>
              <a:cs typeface="Arial"/>
            </a:endParaRPr>
          </a:p>
          <a:p>
            <a:r>
              <a:rPr lang="en-US" sz="1100" b="1">
                <a:latin typeface="Arial"/>
                <a:cs typeface="Arial"/>
              </a:rPr>
              <a:t>Remember</a:t>
            </a:r>
            <a:r>
              <a:rPr lang="en-US" sz="1100">
                <a:latin typeface="Arial"/>
                <a:cs typeface="Arial"/>
              </a:rPr>
              <a:t>      trivial ________</a:t>
            </a:r>
            <a:r>
              <a:rPr lang="en-US" sz="1100" b="1">
                <a:latin typeface="Arial"/>
                <a:cs typeface="Arial"/>
              </a:rPr>
              <a:t>|</a:t>
            </a:r>
            <a:r>
              <a:rPr lang="en-US" sz="1100">
                <a:latin typeface="Arial"/>
                <a:cs typeface="Arial"/>
              </a:rPr>
              <a:t>___________ memorable</a:t>
            </a:r>
          </a:p>
          <a:p>
            <a:r>
              <a:rPr lang="en-US" sz="1100" b="1">
                <a:latin typeface="Arial"/>
                <a:cs typeface="Arial"/>
              </a:rPr>
              <a:t>Ending</a:t>
            </a:r>
            <a:r>
              <a:rPr lang="en-US" sz="1100">
                <a:latin typeface="Arial"/>
                <a:cs typeface="Arial"/>
              </a:rPr>
              <a:t>               sad _</a:t>
            </a:r>
            <a:r>
              <a:rPr lang="en-US" sz="1100" b="1">
                <a:latin typeface="Arial"/>
                <a:cs typeface="Arial"/>
              </a:rPr>
              <a:t>|</a:t>
            </a:r>
            <a:r>
              <a:rPr lang="en-US" sz="1100">
                <a:latin typeface="Arial"/>
                <a:cs typeface="Arial"/>
              </a:rPr>
              <a:t>__________________ happy</a:t>
            </a:r>
          </a:p>
          <a:p>
            <a:r>
              <a:rPr lang="en-US" sz="1100" b="1">
                <a:latin typeface="Arial"/>
                <a:cs typeface="Arial"/>
              </a:rPr>
              <a:t>Trust</a:t>
            </a:r>
            <a:r>
              <a:rPr lang="en-US" sz="1100">
                <a:latin typeface="Arial"/>
                <a:cs typeface="Arial"/>
              </a:rPr>
              <a:t>              absent __</a:t>
            </a:r>
            <a:r>
              <a:rPr lang="en-US" sz="1100" b="1">
                <a:latin typeface="Arial"/>
                <a:cs typeface="Arial"/>
              </a:rPr>
              <a:t>|</a:t>
            </a:r>
            <a:r>
              <a:rPr lang="en-US" sz="1100">
                <a:latin typeface="Arial"/>
                <a:cs typeface="Arial"/>
              </a:rPr>
              <a:t>_________________ abundant</a:t>
            </a:r>
          </a:p>
          <a:p>
            <a:endParaRPr lang="en-US" sz="1100">
              <a:latin typeface="Arial"/>
              <a:cs typeface="Arial"/>
            </a:endParaRPr>
          </a:p>
          <a:p>
            <a:r>
              <a:rPr lang="en-US" sz="1100">
                <a:latin typeface="Arial"/>
                <a:cs typeface="Arial"/>
              </a:rPr>
              <a:t>Source: </a:t>
            </a:r>
            <a:r>
              <a:rPr lang="en-US" sz="1400" b="1">
                <a:latin typeface="Arial"/>
                <a:cs typeface="Arial"/>
              </a:rPr>
              <a:t>first-hand </a:t>
            </a:r>
            <a:r>
              <a:rPr lang="en-US" sz="1100">
                <a:latin typeface="Arial"/>
                <a:cs typeface="Arial"/>
              </a:rPr>
              <a:t>second-hand rumor unsure</a:t>
            </a:r>
          </a:p>
          <a:p>
            <a:r>
              <a:rPr lang="en-US" sz="1100">
                <a:latin typeface="Arial"/>
                <a:cs typeface="Arial"/>
              </a:rPr>
              <a:t>Feel: happy sad </a:t>
            </a:r>
            <a:r>
              <a:rPr lang="en-US" sz="1400" b="1">
                <a:latin typeface="Arial"/>
                <a:cs typeface="Arial"/>
              </a:rPr>
              <a:t>angry </a:t>
            </a:r>
            <a:r>
              <a:rPr lang="en-US" sz="1100">
                <a:latin typeface="Arial"/>
                <a:cs typeface="Arial"/>
              </a:rPr>
              <a:t>relieved enthused indifferent n.a.</a:t>
            </a:r>
          </a:p>
          <a:p>
            <a:r>
              <a:rPr lang="en-US" sz="1100">
                <a:latin typeface="Arial"/>
                <a:cs typeface="Arial"/>
              </a:rPr>
              <a:t>Position: worker </a:t>
            </a:r>
            <a:r>
              <a:rPr lang="en-US" sz="1400" b="1">
                <a:latin typeface="Arial"/>
                <a:cs typeface="Arial"/>
              </a:rPr>
              <a:t>manager </a:t>
            </a:r>
            <a:r>
              <a:rPr lang="en-US" sz="1100">
                <a:latin typeface="Arial"/>
                <a:cs typeface="Arial"/>
              </a:rPr>
              <a:t>executive other</a:t>
            </a:r>
          </a:p>
          <a:p>
            <a:r>
              <a:rPr lang="en-US" sz="1100">
                <a:latin typeface="Arial"/>
                <a:cs typeface="Arial"/>
              </a:rPr>
              <a:t>Age: &lt;21 21-40 </a:t>
            </a:r>
            <a:r>
              <a:rPr lang="en-US" sz="1400" b="1">
                <a:latin typeface="Arial"/>
                <a:cs typeface="Arial"/>
              </a:rPr>
              <a:t>41-60</a:t>
            </a:r>
            <a:r>
              <a:rPr lang="en-US" sz="1100">
                <a:latin typeface="Arial"/>
                <a:cs typeface="Arial"/>
              </a:rPr>
              <a:t> 61+ declined</a:t>
            </a:r>
          </a:p>
        </p:txBody>
      </p:sp>
      <p:sp>
        <p:nvSpPr>
          <p:cNvPr id="9" name="Rounded Rectangle 8"/>
          <p:cNvSpPr/>
          <p:nvPr/>
        </p:nvSpPr>
        <p:spPr>
          <a:xfrm>
            <a:off x="3660401" y="4426466"/>
            <a:ext cx="1232760" cy="35486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Next -&gt;</a:t>
            </a:r>
          </a:p>
        </p:txBody>
      </p:sp>
      <p:sp>
        <p:nvSpPr>
          <p:cNvPr id="10" name="Rounded Rectangle 9"/>
          <p:cNvSpPr/>
          <p:nvPr/>
        </p:nvSpPr>
        <p:spPr>
          <a:xfrm>
            <a:off x="678642" y="4445145"/>
            <a:ext cx="1413016" cy="35486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&lt;- Previous</a:t>
            </a:r>
          </a:p>
        </p:txBody>
      </p:sp>
      <p:graphicFrame>
        <p:nvGraphicFramePr>
          <p:cNvPr id="11" name="Table 10"/>
          <p:cNvGraphicFramePr>
            <a:graphicFrameLocks noGrp="1"/>
          </p:cNvGraphicFramePr>
          <p:nvPr>
            <p:extLst>
              <p:ext uri="{D42A27DB-BD31-4B8C-83A1-F6EECF244321}">
                <p14:modId xmlns:p14="http://schemas.microsoft.com/office/powerpoint/2010/main" val="802483165"/>
              </p:ext>
            </p:extLst>
          </p:nvPr>
        </p:nvGraphicFramePr>
        <p:xfrm>
          <a:off x="4986013" y="1345516"/>
          <a:ext cx="1447703" cy="1737360"/>
        </p:xfrm>
        <a:graphic>
          <a:graphicData uri="http://schemas.openxmlformats.org/drawingml/2006/table">
            <a:tbl>
              <a:tblPr firstRow="1" bandRow="1">
                <a:tableStyleId>{5940675A-B579-460E-94D1-54222C63F5DA}</a:tableStyleId>
              </a:tblPr>
              <a:tblGrid>
                <a:gridCol w="1447703"/>
              </a:tblGrid>
              <a:tr h="351508">
                <a:tc>
                  <a:txBody>
                    <a:bodyPr/>
                    <a:lstStyle/>
                    <a:p>
                      <a:r>
                        <a:rPr lang="en-US" sz="1200"/>
                        <a:t>Power is holding</a:t>
                      </a:r>
                      <a:r>
                        <a:rPr lang="en-US" sz="1200" baseline="0"/>
                        <a:t> on to power</a:t>
                      </a:r>
                      <a:endParaRPr lang="en-US" sz="1200"/>
                    </a:p>
                  </a:txBody>
                  <a:tcPr/>
                </a:tc>
              </a:tr>
              <a:tr h="277476">
                <a:tc>
                  <a:txBody>
                    <a:bodyPr/>
                    <a:lstStyle/>
                    <a:p>
                      <a:r>
                        <a:rPr lang="en-US" sz="1200"/>
                        <a:t>People</a:t>
                      </a:r>
                      <a:r>
                        <a:rPr lang="en-US" sz="1200" baseline="0"/>
                        <a:t> are not talking about what is happening</a:t>
                      </a:r>
                      <a:endParaRPr lang="en-US" sz="1200"/>
                    </a:p>
                  </a:txBody>
                  <a:tcPr>
                    <a:noFill/>
                  </a:tcPr>
                </a:tc>
              </a:tr>
              <a:tr h="277476">
                <a:tc>
                  <a:txBody>
                    <a:bodyPr/>
                    <a:lstStyle/>
                    <a:p>
                      <a:r>
                        <a:rPr lang="en-US" sz="1200"/>
                        <a:t>The official story is not what really happened</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3543071"/>
              </p:ext>
            </p:extLst>
          </p:nvPr>
        </p:nvGraphicFramePr>
        <p:xfrm>
          <a:off x="6601445" y="1345516"/>
          <a:ext cx="1662471" cy="4389120"/>
        </p:xfrm>
        <a:graphic>
          <a:graphicData uri="http://schemas.openxmlformats.org/drawingml/2006/table">
            <a:tbl>
              <a:tblPr firstRow="1" bandRow="1">
                <a:tableStyleId>{5940675A-B579-460E-94D1-54222C63F5DA}</a:tableStyleId>
              </a:tblPr>
              <a:tblGrid>
                <a:gridCol w="1662471"/>
              </a:tblGrid>
              <a:tr h="351508">
                <a:tc>
                  <a:txBody>
                    <a:bodyPr/>
                    <a:lstStyle/>
                    <a:p>
                      <a:r>
                        <a:rPr lang="en-US" sz="1200"/>
                        <a:t>Everyone is talking, but nobody is</a:t>
                      </a:r>
                      <a:r>
                        <a:rPr lang="en-US" sz="1200" baseline="0"/>
                        <a:t> listening</a:t>
                      </a:r>
                      <a:endParaRPr lang="en-US" sz="1200"/>
                    </a:p>
                  </a:txBody>
                  <a:tcPr/>
                </a:tc>
              </a:tr>
              <a:tr h="277476">
                <a:tc>
                  <a:txBody>
                    <a:bodyPr/>
                    <a:lstStyle/>
                    <a:p>
                      <a:r>
                        <a:rPr lang="en-US" sz="1200"/>
                        <a:t>The</a:t>
                      </a:r>
                      <a:r>
                        <a:rPr lang="en-US" sz="1200" baseline="0"/>
                        <a:t> same mistakes are repeated by new people</a:t>
                      </a:r>
                      <a:endParaRPr lang="en-US" sz="1200"/>
                    </a:p>
                  </a:txBody>
                  <a:tcPr>
                    <a:noFill/>
                  </a:tcPr>
                </a:tc>
              </a:tr>
              <a:tr h="277476">
                <a:tc>
                  <a:txBody>
                    <a:bodyPr/>
                    <a:lstStyle/>
                    <a:p>
                      <a:r>
                        <a:rPr lang="en-US" sz="1200"/>
                        <a:t>A troublemaker</a:t>
                      </a:r>
                      <a:r>
                        <a:rPr lang="en-US" sz="1200" baseline="0"/>
                        <a:t> has a good idea</a:t>
                      </a:r>
                      <a:endParaRPr lang="en-US" sz="1200"/>
                    </a:p>
                  </a:txBody>
                  <a:tcPr/>
                </a:tc>
              </a:tr>
              <a:tr h="27747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t>People</a:t>
                      </a:r>
                      <a:r>
                        <a:rPr lang="en-US" sz="1200" baseline="0"/>
                        <a:t> are not talking about what is happening</a:t>
                      </a:r>
                      <a:endParaRPr lang="en-US" sz="1200"/>
                    </a:p>
                  </a:txBody>
                  <a:tcPr/>
                </a:tc>
              </a:tr>
              <a:tr h="277476">
                <a:tc>
                  <a:txBody>
                    <a:bodyPr/>
                    <a:lstStyle/>
                    <a:p>
                      <a:r>
                        <a:rPr lang="en-US" sz="1200"/>
                        <a:t>People are passing the buck</a:t>
                      </a:r>
                    </a:p>
                  </a:txBody>
                  <a:tcPr/>
                </a:tc>
              </a:tr>
              <a:tr h="277476">
                <a:tc>
                  <a:txBody>
                    <a:bodyPr/>
                    <a:lstStyle/>
                    <a:p>
                      <a:r>
                        <a:rPr lang="en-US" sz="1200"/>
                        <a:t>We make plans but reality never matches them</a:t>
                      </a:r>
                    </a:p>
                  </a:txBody>
                  <a:tcPr/>
                </a:tc>
              </a:tr>
              <a:tr h="277476">
                <a:tc>
                  <a:txBody>
                    <a:bodyPr/>
                    <a:lstStyle/>
                    <a:p>
                      <a:r>
                        <a:rPr lang="en-US" sz="1200"/>
                        <a:t>Even though we</a:t>
                      </a:r>
                      <a:r>
                        <a:rPr lang="en-US" sz="1200" baseline="0"/>
                        <a:t> flub the details we come out all right</a:t>
                      </a:r>
                      <a:endParaRPr lang="en-US" sz="1200"/>
                    </a:p>
                  </a:txBody>
                  <a:tcPr/>
                </a:tc>
              </a:tr>
              <a:tr h="27747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a:t>Power is holding</a:t>
                      </a:r>
                      <a:r>
                        <a:rPr lang="en-US" sz="1200" baseline="0"/>
                        <a:t> on to power</a:t>
                      </a:r>
                      <a:endParaRPr lang="en-US" sz="1200"/>
                    </a:p>
                  </a:txBody>
                  <a:tcPr/>
                </a:tc>
              </a:tr>
            </a:tbl>
          </a:graphicData>
        </a:graphic>
      </p:graphicFrame>
      <p:sp>
        <p:nvSpPr>
          <p:cNvPr id="13" name="TextBox 12"/>
          <p:cNvSpPr txBox="1"/>
          <p:nvPr/>
        </p:nvSpPr>
        <p:spPr>
          <a:xfrm>
            <a:off x="4986013" y="976184"/>
            <a:ext cx="887382" cy="307777"/>
          </a:xfrm>
          <a:prstGeom prst="rect">
            <a:avLst/>
          </a:prstGeom>
          <a:noFill/>
        </p:spPr>
        <p:txBody>
          <a:bodyPr wrap="none" rtlCol="0">
            <a:spAutoFit/>
          </a:bodyPr>
          <a:lstStyle/>
          <a:p>
            <a:r>
              <a:rPr lang="en-US" sz="1400"/>
              <a:t>This story</a:t>
            </a:r>
          </a:p>
        </p:txBody>
      </p:sp>
      <p:sp>
        <p:nvSpPr>
          <p:cNvPr id="14" name="TextBox 13"/>
          <p:cNvSpPr txBox="1"/>
          <p:nvPr/>
        </p:nvSpPr>
        <p:spPr>
          <a:xfrm>
            <a:off x="6601445" y="976184"/>
            <a:ext cx="899918" cy="307777"/>
          </a:xfrm>
          <a:prstGeom prst="rect">
            <a:avLst/>
          </a:prstGeom>
          <a:noFill/>
        </p:spPr>
        <p:txBody>
          <a:bodyPr wrap="none" rtlCol="0">
            <a:spAutoFit/>
          </a:bodyPr>
          <a:lstStyle/>
          <a:p>
            <a:r>
              <a:rPr lang="en-US" sz="1400"/>
              <a:t>All stories</a:t>
            </a:r>
          </a:p>
        </p:txBody>
      </p:sp>
    </p:spTree>
    <p:extLst>
      <p:ext uri="{BB962C8B-B14F-4D97-AF65-F5344CB8AC3E}">
        <p14:creationId xmlns:p14="http://schemas.microsoft.com/office/powerpoint/2010/main" val="139161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325</TotalTime>
  <Words>449</Words>
  <Application>Microsoft Macintosh PowerPoint</Application>
  <PresentationFormat>On-screen Show (4:3)</PresentationFormat>
  <Paragraphs>191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Cynthia Kurtz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Cynthia Kurtz</dc:creator>
  <cp:lastModifiedBy>Cynthia Kurtz</cp:lastModifiedBy>
  <cp:revision>18</cp:revision>
  <dcterms:created xsi:type="dcterms:W3CDTF">2014-10-13T18:30:41Z</dcterms:created>
  <dcterms:modified xsi:type="dcterms:W3CDTF">2014-10-13T23:56:05Z</dcterms:modified>
</cp:coreProperties>
</file>