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18" r:id="rId3"/>
    <p:sldId id="317" r:id="rId4"/>
    <p:sldId id="313" r:id="rId5"/>
    <p:sldId id="314" r:id="rId6"/>
    <p:sldId id="264" r:id="rId7"/>
    <p:sldId id="265" r:id="rId8"/>
    <p:sldId id="266" r:id="rId9"/>
    <p:sldId id="270" r:id="rId10"/>
    <p:sldId id="271" r:id="rId11"/>
    <p:sldId id="274" r:id="rId12"/>
    <p:sldId id="275" r:id="rId13"/>
    <p:sldId id="276" r:id="rId14"/>
    <p:sldId id="277" r:id="rId15"/>
    <p:sldId id="278" r:id="rId16"/>
    <p:sldId id="279" r:id="rId17"/>
    <p:sldId id="280" r:id="rId18"/>
    <p:sldId id="28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62836E-95FC-4E23-9FDC-DC66C3F7D86F}" type="datetimeFigureOut">
              <a:rPr lang="en-US" smtClean="0"/>
              <a:pPr/>
              <a:t>10/2/2018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6B586E-01B5-4028-BC19-73A3F17E4BBE}" type="slidenum">
              <a:rPr lang="en-GB" smtClean="0"/>
              <a:pPr/>
              <a:t>‹#›</a:t>
            </a:fld>
            <a:endParaRPr lang="en-GB"/>
          </a:p>
        </p:txBody>
      </p:sp>
    </p:spTree>
    <p:extLst>
      <p:ext uri="{BB962C8B-B14F-4D97-AF65-F5344CB8AC3E}">
        <p14:creationId xmlns:p14="http://schemas.microsoft.com/office/powerpoint/2010/main" val="2793785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12A5195-D58A-4E4D-B4FC-7D00B805196A}" type="datetimeFigureOut">
              <a:rPr lang="en-US" smtClean="0"/>
              <a:pPr/>
              <a:t>10/2/2018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C2E529-3D16-4345-AAAF-1108A5AE25D3}"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12A5195-D58A-4E4D-B4FC-7D00B805196A}" type="datetimeFigureOut">
              <a:rPr lang="en-US" smtClean="0"/>
              <a:pPr/>
              <a:t>10/2/2018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C2E529-3D16-4345-AAAF-1108A5AE25D3}"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12A5195-D58A-4E4D-B4FC-7D00B805196A}" type="datetimeFigureOut">
              <a:rPr lang="en-US" smtClean="0"/>
              <a:pPr/>
              <a:t>10/2/2018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C2E529-3D16-4345-AAAF-1108A5AE25D3}"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12A5195-D58A-4E4D-B4FC-7D00B805196A}" type="datetimeFigureOut">
              <a:rPr lang="en-US" smtClean="0"/>
              <a:pPr/>
              <a:t>10/2/2018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C2E529-3D16-4345-AAAF-1108A5AE25D3}"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2A5195-D58A-4E4D-B4FC-7D00B805196A}" type="datetimeFigureOut">
              <a:rPr lang="en-US" smtClean="0"/>
              <a:pPr/>
              <a:t>10/2/2018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C2E529-3D16-4345-AAAF-1108A5AE25D3}"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12A5195-D58A-4E4D-B4FC-7D00B805196A}" type="datetimeFigureOut">
              <a:rPr lang="en-US" smtClean="0"/>
              <a:pPr/>
              <a:t>10/2/2018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C2E529-3D16-4345-AAAF-1108A5AE25D3}"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12A5195-D58A-4E4D-B4FC-7D00B805196A}" type="datetimeFigureOut">
              <a:rPr lang="en-US" smtClean="0"/>
              <a:pPr/>
              <a:t>10/2/2018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5C2E529-3D16-4345-AAAF-1108A5AE25D3}"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12A5195-D58A-4E4D-B4FC-7D00B805196A}" type="datetimeFigureOut">
              <a:rPr lang="en-US" smtClean="0"/>
              <a:pPr/>
              <a:t>10/2/2018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5C2E529-3D16-4345-AAAF-1108A5AE25D3}"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2A5195-D58A-4E4D-B4FC-7D00B805196A}" type="datetimeFigureOut">
              <a:rPr lang="en-US" smtClean="0"/>
              <a:pPr/>
              <a:t>10/2/2018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5C2E529-3D16-4345-AAAF-1108A5AE25D3}"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2A5195-D58A-4E4D-B4FC-7D00B805196A}" type="datetimeFigureOut">
              <a:rPr lang="en-US" smtClean="0"/>
              <a:pPr/>
              <a:t>10/2/2018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C2E529-3D16-4345-AAAF-1108A5AE25D3}"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2A5195-D58A-4E4D-B4FC-7D00B805196A}" type="datetimeFigureOut">
              <a:rPr lang="en-US" smtClean="0"/>
              <a:pPr/>
              <a:t>10/2/2018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C2E529-3D16-4345-AAAF-1108A5AE25D3}"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2A5195-D58A-4E4D-B4FC-7D00B805196A}" type="datetimeFigureOut">
              <a:rPr lang="en-US" smtClean="0"/>
              <a:pPr/>
              <a:t>10/2/2018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C2E529-3D16-4345-AAAF-1108A5AE25D3}"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mtClean="0"/>
              <a:t>Use cases</a:t>
            </a:r>
            <a:endParaRPr lang="en-GB" dirty="0"/>
          </a:p>
        </p:txBody>
      </p:sp>
      <p:sp>
        <p:nvSpPr>
          <p:cNvPr id="3" name="Subtitle 2"/>
          <p:cNvSpPr>
            <a:spLocks noGrp="1"/>
          </p:cNvSpPr>
          <p:nvPr>
            <p:ph type="subTitle" idx="1"/>
          </p:nvPr>
        </p:nvSpPr>
        <p:spPr/>
        <p:txBody>
          <a:bodyPr>
            <a:normAutofit/>
          </a:bodyPr>
          <a:lstStyle/>
          <a:p>
            <a:pPr algn="r"/>
            <a:endParaRPr lang="en-GB" sz="2400" dirty="0" smtClean="0"/>
          </a:p>
          <a:p>
            <a:pPr algn="r"/>
            <a:r>
              <a:rPr lang="en-GB" sz="2400" dirty="0" smtClean="0"/>
              <a:t>M </a:t>
            </a:r>
            <a:r>
              <a:rPr lang="en-GB" sz="2400" dirty="0" err="1" smtClean="0"/>
              <a:t>Taimoor</a:t>
            </a:r>
            <a:r>
              <a:rPr lang="en-GB" sz="2400" dirty="0" smtClean="0"/>
              <a:t> Khan</a:t>
            </a:r>
          </a:p>
          <a:p>
            <a:pPr algn="r"/>
            <a:r>
              <a:rPr lang="en-GB" sz="2400" dirty="0" smtClean="0"/>
              <a:t>Asst. </a:t>
            </a:r>
            <a:r>
              <a:rPr lang="en-GB" sz="2400" smtClean="0"/>
              <a:t>Professor</a:t>
            </a:r>
            <a:endParaRPr lang="en-GB"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FD3C195-C74F-484E-BA26-19FA4FE6EE76}" type="slidenum">
              <a:rPr lang="en-US"/>
              <a:pPr/>
              <a:t>10</a:t>
            </a:fld>
            <a:endParaRPr lang="en-US"/>
          </a:p>
        </p:txBody>
      </p:sp>
      <p:sp>
        <p:nvSpPr>
          <p:cNvPr id="54274" name="Rectangle 2"/>
          <p:cNvSpPr>
            <a:spLocks noGrp="1" noChangeArrowheads="1"/>
          </p:cNvSpPr>
          <p:nvPr>
            <p:ph type="title"/>
          </p:nvPr>
        </p:nvSpPr>
        <p:spPr/>
        <p:txBody>
          <a:bodyPr/>
          <a:lstStyle/>
          <a:p>
            <a:r>
              <a:rPr lang="en-US"/>
              <a:t>Elements in the Preface</a:t>
            </a:r>
          </a:p>
        </p:txBody>
      </p:sp>
      <p:sp>
        <p:nvSpPr>
          <p:cNvPr id="54275" name="Rectangle 3"/>
          <p:cNvSpPr>
            <a:spLocks noGrp="1" noChangeArrowheads="1"/>
          </p:cNvSpPr>
          <p:nvPr>
            <p:ph type="body" idx="1"/>
          </p:nvPr>
        </p:nvSpPr>
        <p:spPr>
          <a:xfrm>
            <a:off x="762000" y="1752600"/>
            <a:ext cx="7924800" cy="4495800"/>
          </a:xfrm>
        </p:spPr>
        <p:txBody>
          <a:bodyPr>
            <a:normAutofit lnSpcReduction="10000"/>
          </a:bodyPr>
          <a:lstStyle/>
          <a:p>
            <a:pPr>
              <a:lnSpc>
                <a:spcPct val="90000"/>
              </a:lnSpc>
            </a:pPr>
            <a:r>
              <a:rPr lang="en-US"/>
              <a:t>Only put items that are important to understand before reading the Main Success Scenario.  </a:t>
            </a:r>
          </a:p>
          <a:p>
            <a:pPr>
              <a:lnSpc>
                <a:spcPct val="90000"/>
              </a:lnSpc>
              <a:buFont typeface="Wingdings" pitchFamily="2" charset="2"/>
              <a:buNone/>
            </a:pPr>
            <a:r>
              <a:rPr lang="en-US"/>
              <a:t>   These might include:</a:t>
            </a:r>
          </a:p>
          <a:p>
            <a:pPr>
              <a:lnSpc>
                <a:spcPct val="90000"/>
              </a:lnSpc>
            </a:pPr>
            <a:r>
              <a:rPr lang="en-US"/>
              <a:t>Name (</a:t>
            </a:r>
            <a:r>
              <a:rPr lang="en-US" i="1"/>
              <a:t>Always needed for identification</a:t>
            </a:r>
            <a:r>
              <a:rPr lang="en-US"/>
              <a:t>)</a:t>
            </a:r>
          </a:p>
          <a:p>
            <a:pPr>
              <a:lnSpc>
                <a:spcPct val="90000"/>
              </a:lnSpc>
            </a:pPr>
            <a:r>
              <a:rPr lang="en-US"/>
              <a:t>Primary Actor</a:t>
            </a:r>
          </a:p>
          <a:p>
            <a:pPr>
              <a:lnSpc>
                <a:spcPct val="90000"/>
              </a:lnSpc>
            </a:pPr>
            <a:r>
              <a:rPr lang="en-US"/>
              <a:t>Stakeholders and Interests List</a:t>
            </a:r>
          </a:p>
          <a:p>
            <a:pPr>
              <a:lnSpc>
                <a:spcPct val="90000"/>
              </a:lnSpc>
            </a:pPr>
            <a:r>
              <a:rPr lang="en-US"/>
              <a:t>Preconditions</a:t>
            </a:r>
          </a:p>
          <a:p>
            <a:pPr>
              <a:lnSpc>
                <a:spcPct val="90000"/>
              </a:lnSpc>
            </a:pPr>
            <a:r>
              <a:rPr lang="en-US"/>
              <a:t>Success guarantee (Post Conditions)</a:t>
            </a:r>
          </a:p>
          <a:p>
            <a:pPr>
              <a:lnSpc>
                <a:spcPct val="90000"/>
              </a:lnSpc>
              <a:buFont typeface="Wingdings" pitchFamily="2" charset="2"/>
              <a:buNone/>
            </a:pP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059763B-E47A-4412-A109-2E59CCC66C2A}" type="slidenum">
              <a:rPr lang="en-US"/>
              <a:pPr/>
              <a:t>11</a:t>
            </a:fld>
            <a:endParaRPr lang="en-US"/>
          </a:p>
        </p:txBody>
      </p:sp>
      <p:sp>
        <p:nvSpPr>
          <p:cNvPr id="15362" name="Rectangle 2"/>
          <p:cNvSpPr>
            <a:spLocks noGrp="1" noChangeArrowheads="1"/>
          </p:cNvSpPr>
          <p:nvPr>
            <p:ph type="title"/>
          </p:nvPr>
        </p:nvSpPr>
        <p:spPr/>
        <p:txBody>
          <a:bodyPr/>
          <a:lstStyle/>
          <a:p>
            <a:r>
              <a:rPr lang="en-US"/>
              <a:t>Use Case Name Examples</a:t>
            </a:r>
          </a:p>
        </p:txBody>
      </p:sp>
      <p:sp>
        <p:nvSpPr>
          <p:cNvPr id="15363" name="Rectangle 3"/>
          <p:cNvSpPr>
            <a:spLocks noGrp="1" noChangeArrowheads="1"/>
          </p:cNvSpPr>
          <p:nvPr>
            <p:ph type="body" idx="1"/>
          </p:nvPr>
        </p:nvSpPr>
        <p:spPr>
          <a:xfrm>
            <a:off x="762000" y="1905000"/>
            <a:ext cx="8382000" cy="4038600"/>
          </a:xfrm>
        </p:spPr>
        <p:txBody>
          <a:bodyPr/>
          <a:lstStyle/>
          <a:p>
            <a:r>
              <a:rPr lang="en-US"/>
              <a:t>Excellent - Purchase Concert Ticket</a:t>
            </a:r>
          </a:p>
          <a:p>
            <a:r>
              <a:rPr lang="en-US"/>
              <a:t>Very Good - Purchase Concert Tickets</a:t>
            </a:r>
          </a:p>
          <a:p>
            <a:r>
              <a:rPr lang="en-US"/>
              <a:t>Good - Purchase Ticket (insufficient detail)</a:t>
            </a:r>
          </a:p>
          <a:p>
            <a:r>
              <a:rPr lang="en-US"/>
              <a:t>Fair - Ticket Purchase (passive)</a:t>
            </a:r>
          </a:p>
          <a:p>
            <a:r>
              <a:rPr lang="en-US"/>
              <a:t>Poor - Ticket Order (system view, not user)</a:t>
            </a:r>
          </a:p>
          <a:p>
            <a:r>
              <a:rPr lang="en-US"/>
              <a:t>Unacceptable - Pay for Ticket (procedure, not process)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62F8026-B43E-447D-A374-424CCA1BB870}" type="slidenum">
              <a:rPr lang="en-US"/>
              <a:pPr/>
              <a:t>12</a:t>
            </a:fld>
            <a:endParaRPr lang="en-US"/>
          </a:p>
        </p:txBody>
      </p:sp>
      <p:sp>
        <p:nvSpPr>
          <p:cNvPr id="68610" name="Rectangle 2"/>
          <p:cNvSpPr>
            <a:spLocks noGrp="1" noChangeArrowheads="1"/>
          </p:cNvSpPr>
          <p:nvPr>
            <p:ph type="title"/>
          </p:nvPr>
        </p:nvSpPr>
        <p:spPr/>
        <p:txBody>
          <a:bodyPr/>
          <a:lstStyle/>
          <a:p>
            <a:r>
              <a:rPr lang="en-US"/>
              <a:t>CRUD</a:t>
            </a:r>
          </a:p>
        </p:txBody>
      </p:sp>
      <p:sp>
        <p:nvSpPr>
          <p:cNvPr id="68611" name="Rectangle 3"/>
          <p:cNvSpPr>
            <a:spLocks noGrp="1" noChangeArrowheads="1"/>
          </p:cNvSpPr>
          <p:nvPr>
            <p:ph type="body" idx="1"/>
          </p:nvPr>
        </p:nvSpPr>
        <p:spPr/>
        <p:txBody>
          <a:bodyPr/>
          <a:lstStyle/>
          <a:p>
            <a:pPr>
              <a:lnSpc>
                <a:spcPct val="90000"/>
              </a:lnSpc>
            </a:pPr>
            <a:r>
              <a:rPr lang="en-US"/>
              <a:t>Examples of bad use case names with the acronym CRUD. (All are procedural and reveal nothing about the actor’s intentions.)</a:t>
            </a:r>
          </a:p>
          <a:p>
            <a:pPr>
              <a:lnSpc>
                <a:spcPct val="90000"/>
              </a:lnSpc>
            </a:pPr>
            <a:r>
              <a:rPr lang="en-US"/>
              <a:t>C  - actor Creates data</a:t>
            </a:r>
          </a:p>
          <a:p>
            <a:pPr>
              <a:lnSpc>
                <a:spcPct val="90000"/>
              </a:lnSpc>
            </a:pPr>
            <a:r>
              <a:rPr lang="en-US"/>
              <a:t>R  - actor Retrieves data</a:t>
            </a:r>
          </a:p>
          <a:p>
            <a:pPr>
              <a:lnSpc>
                <a:spcPct val="90000"/>
              </a:lnSpc>
            </a:pPr>
            <a:r>
              <a:rPr lang="en-US"/>
              <a:t>U  - actor Updates data</a:t>
            </a:r>
          </a:p>
          <a:p>
            <a:pPr>
              <a:lnSpc>
                <a:spcPct val="90000"/>
              </a:lnSpc>
            </a:pPr>
            <a:r>
              <a:rPr lang="en-US"/>
              <a:t>D  - actor Deletes data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88C86EF-8EF4-47D6-B4D3-BF9EFF4DE1CC}" type="slidenum">
              <a:rPr lang="en-US"/>
              <a:pPr/>
              <a:t>13</a:t>
            </a:fld>
            <a:endParaRPr lang="en-US"/>
          </a:p>
        </p:txBody>
      </p:sp>
      <p:sp>
        <p:nvSpPr>
          <p:cNvPr id="8194" name="Rectangle 2"/>
          <p:cNvSpPr>
            <a:spLocks noGrp="1" noChangeArrowheads="1"/>
          </p:cNvSpPr>
          <p:nvPr>
            <p:ph type="title"/>
          </p:nvPr>
        </p:nvSpPr>
        <p:spPr/>
        <p:txBody>
          <a:bodyPr/>
          <a:lstStyle/>
          <a:p>
            <a:r>
              <a:rPr lang="en-US"/>
              <a:t>Identify Actors</a:t>
            </a:r>
          </a:p>
        </p:txBody>
      </p:sp>
      <p:sp>
        <p:nvSpPr>
          <p:cNvPr id="8195" name="Rectangle 3"/>
          <p:cNvSpPr>
            <a:spLocks noGrp="1" noChangeArrowheads="1"/>
          </p:cNvSpPr>
          <p:nvPr>
            <p:ph type="body" idx="1"/>
          </p:nvPr>
        </p:nvSpPr>
        <p:spPr>
          <a:xfrm>
            <a:off x="762000" y="2578100"/>
            <a:ext cx="7696200" cy="3216275"/>
          </a:xfrm>
        </p:spPr>
        <p:txBody>
          <a:bodyPr/>
          <a:lstStyle/>
          <a:p>
            <a:r>
              <a:rPr lang="en-US"/>
              <a:t>We cannot understand a system until we know who will use it</a:t>
            </a:r>
          </a:p>
          <a:p>
            <a:pPr lvl="1"/>
            <a:r>
              <a:rPr lang="en-US"/>
              <a:t>Direct users</a:t>
            </a:r>
          </a:p>
          <a:p>
            <a:pPr lvl="1"/>
            <a:r>
              <a:rPr lang="en-US"/>
              <a:t>Users responsible to operate and maintain it</a:t>
            </a:r>
          </a:p>
          <a:p>
            <a:pPr lvl="1"/>
            <a:r>
              <a:rPr lang="en-US"/>
              <a:t>External systems used by the system</a:t>
            </a:r>
          </a:p>
          <a:p>
            <a:pPr lvl="1"/>
            <a:r>
              <a:rPr lang="en-US"/>
              <a:t>External systems that interact with the system</a:t>
            </a:r>
          </a:p>
          <a:p>
            <a:pPr lvl="1"/>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9C93B43-E1B8-431D-9A41-C3C85F2CD62C}" type="slidenum">
              <a:rPr lang="en-US"/>
              <a:pPr/>
              <a:t>14</a:t>
            </a:fld>
            <a:endParaRPr lang="en-US"/>
          </a:p>
        </p:txBody>
      </p:sp>
      <p:sp>
        <p:nvSpPr>
          <p:cNvPr id="75778" name="Rectangle 2"/>
          <p:cNvSpPr>
            <a:spLocks noGrp="1" noChangeArrowheads="1"/>
          </p:cNvSpPr>
          <p:nvPr>
            <p:ph type="title"/>
          </p:nvPr>
        </p:nvSpPr>
        <p:spPr/>
        <p:txBody>
          <a:bodyPr/>
          <a:lstStyle/>
          <a:p>
            <a:r>
              <a:rPr lang="en-US"/>
              <a:t>Types of Actors</a:t>
            </a:r>
          </a:p>
        </p:txBody>
      </p:sp>
      <p:sp>
        <p:nvSpPr>
          <p:cNvPr id="75779" name="Rectangle 3"/>
          <p:cNvSpPr>
            <a:spLocks noGrp="1" noChangeArrowheads="1"/>
          </p:cNvSpPr>
          <p:nvPr>
            <p:ph type="body" idx="1"/>
          </p:nvPr>
        </p:nvSpPr>
        <p:spPr/>
        <p:txBody>
          <a:bodyPr/>
          <a:lstStyle/>
          <a:p>
            <a:r>
              <a:rPr lang="en-US"/>
              <a:t>Primary Actor</a:t>
            </a:r>
          </a:p>
          <a:p>
            <a:pPr lvl="1"/>
            <a:r>
              <a:rPr lang="en-US"/>
              <a:t>Has goals to be fulfilled by system</a:t>
            </a:r>
          </a:p>
          <a:p>
            <a:r>
              <a:rPr lang="en-US"/>
              <a:t>Supporting Actor</a:t>
            </a:r>
          </a:p>
          <a:p>
            <a:pPr lvl="1"/>
            <a:r>
              <a:rPr lang="en-US"/>
              <a:t>Provides service to the system</a:t>
            </a:r>
          </a:p>
          <a:p>
            <a:r>
              <a:rPr lang="en-US"/>
              <a:t>Offstage Actor</a:t>
            </a:r>
          </a:p>
          <a:p>
            <a:pPr lvl="1"/>
            <a:r>
              <a:rPr lang="en-US"/>
              <a:t>Interested in the behavior, but no contribution</a:t>
            </a:r>
          </a:p>
          <a:p>
            <a:r>
              <a:rPr lang="en-US" sz="2700"/>
              <a:t>In diagrams, Primary actors go on the left and others on the right.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C7F155E-A3CE-4310-B8A4-7FF0E408A5A1}" type="slidenum">
              <a:rPr lang="en-US"/>
              <a:pPr/>
              <a:t>15</a:t>
            </a:fld>
            <a:endParaRPr lang="en-US"/>
          </a:p>
        </p:txBody>
      </p:sp>
      <p:sp>
        <p:nvSpPr>
          <p:cNvPr id="10242" name="Rectangle 2"/>
          <p:cNvSpPr>
            <a:spLocks noGrp="1" noChangeArrowheads="1"/>
          </p:cNvSpPr>
          <p:nvPr>
            <p:ph type="title"/>
          </p:nvPr>
        </p:nvSpPr>
        <p:spPr>
          <a:xfrm>
            <a:off x="685800" y="838200"/>
            <a:ext cx="7772400" cy="762000"/>
          </a:xfrm>
        </p:spPr>
        <p:txBody>
          <a:bodyPr/>
          <a:lstStyle/>
          <a:p>
            <a:r>
              <a:rPr lang="en-US"/>
              <a:t>Define Actors</a:t>
            </a:r>
          </a:p>
        </p:txBody>
      </p:sp>
      <p:sp>
        <p:nvSpPr>
          <p:cNvPr id="10243" name="Rectangle 3"/>
          <p:cNvSpPr>
            <a:spLocks noGrp="1" noChangeArrowheads="1"/>
          </p:cNvSpPr>
          <p:nvPr>
            <p:ph type="body" idx="1"/>
          </p:nvPr>
        </p:nvSpPr>
        <p:spPr>
          <a:xfrm>
            <a:off x="685800" y="1676400"/>
            <a:ext cx="8001000" cy="4800600"/>
          </a:xfrm>
        </p:spPr>
        <p:txBody>
          <a:bodyPr/>
          <a:lstStyle/>
          <a:p>
            <a:r>
              <a:rPr lang="en-US" sz="2800"/>
              <a:t>Actors should not be analyzed or described in detail unless the application domain demands it.</a:t>
            </a:r>
          </a:p>
          <a:p>
            <a:r>
              <a:rPr lang="en-US" sz="2800"/>
              <a:t>Template for definition:</a:t>
            </a:r>
          </a:p>
          <a:p>
            <a:pPr lvl="1"/>
            <a:r>
              <a:rPr lang="en-US" sz="2800"/>
              <a:t>Name</a:t>
            </a:r>
          </a:p>
          <a:p>
            <a:pPr lvl="1"/>
            <a:r>
              <a:rPr lang="en-US" sz="2800"/>
              <a:t>Definition</a:t>
            </a:r>
          </a:p>
          <a:p>
            <a:r>
              <a:rPr lang="en-US" sz="2800"/>
              <a:t>Example for an ATM application: </a:t>
            </a:r>
          </a:p>
          <a:p>
            <a:pPr>
              <a:buFont typeface="Wingdings" pitchFamily="2" charset="2"/>
              <a:buNone/>
            </a:pPr>
            <a:r>
              <a:rPr lang="en-US" sz="2800"/>
              <a:t>Customer: Owner of an account who manages account by depositing and withdrawing funds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BB5DEC-5E78-4CA3-ABF4-42B3BE0441FA}" type="slidenum">
              <a:rPr lang="en-US"/>
              <a:pPr/>
              <a:t>16</a:t>
            </a:fld>
            <a:endParaRPr lang="en-US"/>
          </a:p>
        </p:txBody>
      </p:sp>
      <p:sp>
        <p:nvSpPr>
          <p:cNvPr id="52226" name="Rectangle 2"/>
          <p:cNvSpPr>
            <a:spLocks noGrp="1" noChangeArrowheads="1"/>
          </p:cNvSpPr>
          <p:nvPr>
            <p:ph type="title"/>
          </p:nvPr>
        </p:nvSpPr>
        <p:spPr>
          <a:xfrm>
            <a:off x="762000" y="685800"/>
            <a:ext cx="7772400" cy="762000"/>
          </a:xfrm>
        </p:spPr>
        <p:txBody>
          <a:bodyPr/>
          <a:lstStyle/>
          <a:p>
            <a:r>
              <a:rPr lang="en-US"/>
              <a:t>Working with Use Cases</a:t>
            </a:r>
          </a:p>
        </p:txBody>
      </p:sp>
      <p:sp>
        <p:nvSpPr>
          <p:cNvPr id="52227" name="Rectangle 3"/>
          <p:cNvSpPr>
            <a:spLocks noGrp="1" noChangeArrowheads="1"/>
          </p:cNvSpPr>
          <p:nvPr>
            <p:ph type="body" idx="1"/>
          </p:nvPr>
        </p:nvSpPr>
        <p:spPr>
          <a:xfrm>
            <a:off x="228600" y="1981200"/>
            <a:ext cx="8208963" cy="4191000"/>
          </a:xfrm>
        </p:spPr>
        <p:txBody>
          <a:bodyPr/>
          <a:lstStyle/>
          <a:p>
            <a:pPr>
              <a:spcBef>
                <a:spcPct val="0"/>
              </a:spcBef>
            </a:pPr>
            <a:r>
              <a:rPr lang="en-US"/>
              <a:t>Determine the actors that will interact with the system</a:t>
            </a:r>
          </a:p>
          <a:p>
            <a:pPr>
              <a:spcBef>
                <a:spcPct val="0"/>
              </a:spcBef>
            </a:pPr>
            <a:r>
              <a:rPr lang="en-US"/>
              <a:t>Examine the actors and document their needs</a:t>
            </a:r>
          </a:p>
          <a:p>
            <a:pPr>
              <a:spcBef>
                <a:spcPct val="0"/>
              </a:spcBef>
            </a:pPr>
            <a:r>
              <a:rPr lang="en-US"/>
              <a:t>For each separate need, create a use case</a:t>
            </a:r>
          </a:p>
          <a:p>
            <a:pPr>
              <a:spcBef>
                <a:spcPct val="0"/>
              </a:spcBef>
            </a:pPr>
            <a:r>
              <a:rPr lang="en-US"/>
              <a:t>During Analysis, extend use cases with interaction diagrams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757431C-8BB8-4764-B389-62AAF00712A0}" type="slidenum">
              <a:rPr lang="en-US"/>
              <a:pPr/>
              <a:t>17</a:t>
            </a:fld>
            <a:endParaRPr lang="en-US"/>
          </a:p>
        </p:txBody>
      </p:sp>
      <p:sp>
        <p:nvSpPr>
          <p:cNvPr id="56322" name="Rectangle 2"/>
          <p:cNvSpPr>
            <a:spLocks noGrp="1" noChangeArrowheads="1"/>
          </p:cNvSpPr>
          <p:nvPr>
            <p:ph type="title"/>
          </p:nvPr>
        </p:nvSpPr>
        <p:spPr/>
        <p:txBody>
          <a:bodyPr/>
          <a:lstStyle/>
          <a:p>
            <a:r>
              <a:rPr lang="en-US"/>
              <a:t>Preconditions</a:t>
            </a:r>
          </a:p>
        </p:txBody>
      </p:sp>
      <p:sp>
        <p:nvSpPr>
          <p:cNvPr id="56323" name="Rectangle 3"/>
          <p:cNvSpPr>
            <a:spLocks noGrp="1" noChangeArrowheads="1"/>
          </p:cNvSpPr>
          <p:nvPr>
            <p:ph type="body" idx="1"/>
          </p:nvPr>
        </p:nvSpPr>
        <p:spPr/>
        <p:txBody>
          <a:bodyPr/>
          <a:lstStyle/>
          <a:p>
            <a:pPr>
              <a:lnSpc>
                <a:spcPct val="90000"/>
              </a:lnSpc>
            </a:pPr>
            <a:r>
              <a:rPr lang="en-US"/>
              <a:t>Anything that must always be true before beginning a scenario is a precondition.</a:t>
            </a:r>
          </a:p>
          <a:p>
            <a:pPr>
              <a:lnSpc>
                <a:spcPct val="90000"/>
              </a:lnSpc>
            </a:pPr>
            <a:r>
              <a:rPr lang="en-US"/>
              <a:t>Preconditions are assumed to be true, not tested within the Use Case itself.</a:t>
            </a:r>
          </a:p>
          <a:p>
            <a:pPr>
              <a:lnSpc>
                <a:spcPct val="90000"/>
              </a:lnSpc>
            </a:pPr>
            <a:r>
              <a:rPr lang="en-US"/>
              <a:t>Ignore obvious preconditions such as the power being turned on. Only document items necessary to understand the Use Case.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8FE08F1-BF2D-4E45-91D4-1183AEAF1555}" type="slidenum">
              <a:rPr lang="en-US"/>
              <a:pPr/>
              <a:t>18</a:t>
            </a:fld>
            <a:endParaRPr lang="en-US"/>
          </a:p>
        </p:txBody>
      </p:sp>
      <p:sp>
        <p:nvSpPr>
          <p:cNvPr id="57346" name="Rectangle 2"/>
          <p:cNvSpPr>
            <a:spLocks noGrp="1" noChangeArrowheads="1"/>
          </p:cNvSpPr>
          <p:nvPr>
            <p:ph type="title"/>
          </p:nvPr>
        </p:nvSpPr>
        <p:spPr/>
        <p:txBody>
          <a:bodyPr/>
          <a:lstStyle/>
          <a:p>
            <a:r>
              <a:rPr lang="en-US"/>
              <a:t>Success Guarantees</a:t>
            </a:r>
          </a:p>
        </p:txBody>
      </p:sp>
      <p:sp>
        <p:nvSpPr>
          <p:cNvPr id="57347" name="Rectangle 3"/>
          <p:cNvSpPr>
            <a:spLocks noGrp="1" noChangeArrowheads="1"/>
          </p:cNvSpPr>
          <p:nvPr>
            <p:ph type="body" idx="1"/>
          </p:nvPr>
        </p:nvSpPr>
        <p:spPr>
          <a:xfrm>
            <a:off x="457200" y="1905000"/>
            <a:ext cx="8382000" cy="4114800"/>
          </a:xfrm>
        </p:spPr>
        <p:txBody>
          <a:bodyPr/>
          <a:lstStyle/>
          <a:p>
            <a:r>
              <a:rPr lang="en-US"/>
              <a:t>Success Guarantees (or Post conditions) state what must be true if the Use Case is completed successfully.  This may include the main success scenario and some alternative paths.  For example, if the happy path is a cash sale, a credit sale might also be regarded a success.</a:t>
            </a:r>
          </a:p>
          <a:p>
            <a:r>
              <a:rPr lang="en-US"/>
              <a:t>Stakeholders should agree on the guarantee.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2920BD8-1ACA-4CC3-B6C1-AE07D330344A}" type="slidenum">
              <a:rPr lang="en-US"/>
              <a:pPr/>
              <a:t>2</a:t>
            </a:fld>
            <a:endParaRPr lang="en-US"/>
          </a:p>
        </p:txBody>
      </p:sp>
      <p:sp>
        <p:nvSpPr>
          <p:cNvPr id="17410" name="Rectangle 2"/>
          <p:cNvSpPr>
            <a:spLocks noGrp="1" noChangeArrowheads="1"/>
          </p:cNvSpPr>
          <p:nvPr>
            <p:ph type="title"/>
          </p:nvPr>
        </p:nvSpPr>
        <p:spPr>
          <a:xfrm>
            <a:off x="685800" y="838200"/>
            <a:ext cx="7772400" cy="762000"/>
          </a:xfrm>
        </p:spPr>
        <p:txBody>
          <a:bodyPr/>
          <a:lstStyle/>
          <a:p>
            <a:r>
              <a:rPr lang="en-US" dirty="0" smtClean="0"/>
              <a:t>Use Cases</a:t>
            </a:r>
            <a:endParaRPr lang="en-US" dirty="0"/>
          </a:p>
        </p:txBody>
      </p:sp>
      <p:sp>
        <p:nvSpPr>
          <p:cNvPr id="17411" name="Rectangle 3"/>
          <p:cNvSpPr>
            <a:spLocks noGrp="1" noChangeArrowheads="1"/>
          </p:cNvSpPr>
          <p:nvPr>
            <p:ph type="body" idx="1"/>
          </p:nvPr>
        </p:nvSpPr>
        <p:spPr>
          <a:xfrm>
            <a:off x="685800" y="2209800"/>
            <a:ext cx="7772400" cy="4038600"/>
          </a:xfrm>
        </p:spPr>
        <p:txBody>
          <a:bodyPr>
            <a:normAutofit/>
          </a:bodyPr>
          <a:lstStyle/>
          <a:p>
            <a:r>
              <a:rPr lang="en-US" dirty="0"/>
              <a:t>Capture the specific ways of using the system as dialogues between an actor and the system.</a:t>
            </a:r>
          </a:p>
          <a:p>
            <a:r>
              <a:rPr lang="en-US" dirty="0"/>
              <a:t>Use cases are used to</a:t>
            </a:r>
          </a:p>
          <a:p>
            <a:pPr lvl="1"/>
            <a:r>
              <a:rPr lang="en-US" dirty="0"/>
              <a:t>Capture system requirements</a:t>
            </a:r>
          </a:p>
          <a:p>
            <a:pPr lvl="1"/>
            <a:r>
              <a:rPr lang="en-US" dirty="0"/>
              <a:t>Communicate with </a:t>
            </a:r>
            <a:r>
              <a:rPr lang="en-US"/>
              <a:t>end </a:t>
            </a:r>
            <a:r>
              <a:rPr lang="en-US" smtClean="0"/>
              <a:t>users</a:t>
            </a:r>
            <a:endParaRPr lang="en-US" dirty="0"/>
          </a:p>
          <a:p>
            <a:pPr lvl="1"/>
            <a:r>
              <a:rPr lang="en-US" dirty="0"/>
              <a:t>Test the system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7B535C6-F0E0-45C0-A8A8-2C8FB23411FE}" type="slidenum">
              <a:rPr lang="en-US"/>
              <a:pPr/>
              <a:t>3</a:t>
            </a:fld>
            <a:endParaRPr lang="en-US"/>
          </a:p>
        </p:txBody>
      </p:sp>
      <p:sp>
        <p:nvSpPr>
          <p:cNvPr id="12290" name="Rectangle 2"/>
          <p:cNvSpPr>
            <a:spLocks noGrp="1" noChangeArrowheads="1"/>
          </p:cNvSpPr>
          <p:nvPr>
            <p:ph type="title"/>
          </p:nvPr>
        </p:nvSpPr>
        <p:spPr/>
        <p:txBody>
          <a:bodyPr/>
          <a:lstStyle/>
          <a:p>
            <a:r>
              <a:rPr lang="en-US"/>
              <a:t>Naming Use Cases</a:t>
            </a:r>
          </a:p>
        </p:txBody>
      </p:sp>
      <p:sp>
        <p:nvSpPr>
          <p:cNvPr id="12291" name="Rectangle 3"/>
          <p:cNvSpPr>
            <a:spLocks noGrp="1" noChangeArrowheads="1"/>
          </p:cNvSpPr>
          <p:nvPr>
            <p:ph type="body" idx="1"/>
          </p:nvPr>
        </p:nvSpPr>
        <p:spPr>
          <a:xfrm>
            <a:off x="762000" y="1905000"/>
            <a:ext cx="7696200" cy="3810000"/>
          </a:xfrm>
        </p:spPr>
        <p:txBody>
          <a:bodyPr/>
          <a:lstStyle/>
          <a:p>
            <a:pPr>
              <a:lnSpc>
                <a:spcPct val="90000"/>
              </a:lnSpc>
              <a:spcBef>
                <a:spcPct val="0"/>
              </a:spcBef>
            </a:pPr>
            <a:r>
              <a:rPr lang="en-US"/>
              <a:t>Must be a complete process from the viewpoint of the end user.</a:t>
            </a:r>
          </a:p>
          <a:p>
            <a:pPr>
              <a:lnSpc>
                <a:spcPct val="90000"/>
              </a:lnSpc>
              <a:spcBef>
                <a:spcPct val="0"/>
              </a:spcBef>
            </a:pPr>
            <a:r>
              <a:rPr lang="en-US"/>
              <a:t>Usually in verb-object form, like Buy Pizza</a:t>
            </a:r>
          </a:p>
          <a:p>
            <a:pPr>
              <a:lnSpc>
                <a:spcPct val="90000"/>
              </a:lnSpc>
              <a:spcBef>
                <a:spcPct val="0"/>
              </a:spcBef>
            </a:pPr>
            <a:r>
              <a:rPr lang="en-US"/>
              <a:t>Use enough detail to make it specific</a:t>
            </a:r>
          </a:p>
          <a:p>
            <a:pPr>
              <a:lnSpc>
                <a:spcPct val="90000"/>
              </a:lnSpc>
              <a:spcBef>
                <a:spcPct val="0"/>
              </a:spcBef>
            </a:pPr>
            <a:r>
              <a:rPr lang="en-US"/>
              <a:t>Use active voice, not passive</a:t>
            </a:r>
          </a:p>
          <a:p>
            <a:pPr>
              <a:lnSpc>
                <a:spcPct val="90000"/>
              </a:lnSpc>
              <a:spcBef>
                <a:spcPct val="0"/>
              </a:spcBef>
            </a:pPr>
            <a:r>
              <a:rPr lang="en-US"/>
              <a:t>From viewpoint of the actor, not the system</a:t>
            </a:r>
          </a:p>
          <a:p>
            <a:pPr>
              <a:lnSpc>
                <a:spcPct val="90000"/>
              </a:lnSpc>
              <a:spcBef>
                <a:spcPct val="0"/>
              </a:spcBef>
              <a:buFont typeface="Wingdings" pitchFamily="2" charset="2"/>
              <a:buNone/>
            </a:pP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F302E1AB-407F-40B4-82FF-ADE30934B88A}" type="slidenum">
              <a:rPr lang="en-US"/>
              <a:pPr/>
              <a:t>4</a:t>
            </a:fld>
            <a:endParaRPr lang="en-US"/>
          </a:p>
        </p:txBody>
      </p:sp>
      <p:sp>
        <p:nvSpPr>
          <p:cNvPr id="29698" name="Rectangle 2"/>
          <p:cNvSpPr>
            <a:spLocks noGrp="1" noChangeArrowheads="1"/>
          </p:cNvSpPr>
          <p:nvPr>
            <p:ph type="title"/>
          </p:nvPr>
        </p:nvSpPr>
        <p:spPr>
          <a:xfrm>
            <a:off x="990600" y="457200"/>
            <a:ext cx="7531100" cy="1027113"/>
          </a:xfrm>
        </p:spPr>
        <p:txBody>
          <a:bodyPr/>
          <a:lstStyle/>
          <a:p>
            <a:r>
              <a:rPr lang="en-US" sz="2900"/>
              <a:t>Use cases Template </a:t>
            </a:r>
            <a:br>
              <a:rPr lang="en-US" sz="2900"/>
            </a:br>
            <a:r>
              <a:rPr lang="en-US" sz="2900"/>
              <a:t>source: www.usecases.org</a:t>
            </a:r>
          </a:p>
        </p:txBody>
      </p:sp>
      <p:sp>
        <p:nvSpPr>
          <p:cNvPr id="29699" name="Rectangle 3"/>
          <p:cNvSpPr>
            <a:spLocks noGrp="1" noChangeArrowheads="1"/>
          </p:cNvSpPr>
          <p:nvPr>
            <p:ph type="body" sz="half" idx="1"/>
          </p:nvPr>
        </p:nvSpPr>
        <p:spPr>
          <a:xfrm>
            <a:off x="381000" y="1905000"/>
            <a:ext cx="4027488" cy="4114800"/>
          </a:xfrm>
        </p:spPr>
        <p:txBody>
          <a:bodyPr/>
          <a:lstStyle/>
          <a:p>
            <a:pPr>
              <a:lnSpc>
                <a:spcPct val="80000"/>
              </a:lnSpc>
            </a:pPr>
            <a:r>
              <a:rPr lang="en-US" sz="2500" dirty="0"/>
              <a:t>Name</a:t>
            </a:r>
          </a:p>
          <a:p>
            <a:pPr>
              <a:lnSpc>
                <a:spcPct val="80000"/>
              </a:lnSpc>
            </a:pPr>
            <a:r>
              <a:rPr lang="en-US" sz="2500" dirty="0"/>
              <a:t>Primary Actor</a:t>
            </a:r>
          </a:p>
          <a:p>
            <a:pPr>
              <a:lnSpc>
                <a:spcPct val="80000"/>
              </a:lnSpc>
            </a:pPr>
            <a:r>
              <a:rPr lang="en-US" sz="2500" dirty="0"/>
              <a:t>Scope</a:t>
            </a:r>
            <a:endParaRPr lang="en-US" sz="2500" dirty="0"/>
          </a:p>
          <a:p>
            <a:pPr>
              <a:lnSpc>
                <a:spcPct val="80000"/>
              </a:lnSpc>
            </a:pPr>
            <a:r>
              <a:rPr lang="en-US" sz="2500" dirty="0"/>
              <a:t>Stakeholders and Interests</a:t>
            </a:r>
          </a:p>
          <a:p>
            <a:pPr>
              <a:lnSpc>
                <a:spcPct val="80000"/>
              </a:lnSpc>
            </a:pPr>
            <a:r>
              <a:rPr lang="en-US" sz="2500" dirty="0" smtClean="0"/>
              <a:t>Pre-condition</a:t>
            </a:r>
            <a:endParaRPr lang="en-US" sz="2500" dirty="0"/>
          </a:p>
          <a:p>
            <a:pPr>
              <a:lnSpc>
                <a:spcPct val="80000"/>
              </a:lnSpc>
            </a:pPr>
            <a:r>
              <a:rPr lang="en-US" sz="2500" dirty="0"/>
              <a:t>Success Guarantee</a:t>
            </a:r>
          </a:p>
          <a:p>
            <a:pPr>
              <a:lnSpc>
                <a:spcPct val="80000"/>
              </a:lnSpc>
            </a:pPr>
            <a:r>
              <a:rPr lang="en-US" sz="2500" dirty="0"/>
              <a:t>Main Success Scenario</a:t>
            </a:r>
          </a:p>
          <a:p>
            <a:pPr>
              <a:lnSpc>
                <a:spcPct val="80000"/>
              </a:lnSpc>
            </a:pPr>
            <a:r>
              <a:rPr lang="en-US" sz="2500" dirty="0"/>
              <a:t>Extensions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2DDBC78-0E6E-4709-969B-508B3D6EB8CE}" type="slidenum">
              <a:rPr lang="en-US"/>
              <a:pPr/>
              <a:t>5</a:t>
            </a:fld>
            <a:endParaRPr lang="en-US"/>
          </a:p>
        </p:txBody>
      </p:sp>
      <p:sp>
        <p:nvSpPr>
          <p:cNvPr id="30722" name="Rectangle 2"/>
          <p:cNvSpPr>
            <a:spLocks noGrp="1" noChangeArrowheads="1"/>
          </p:cNvSpPr>
          <p:nvPr>
            <p:ph type="title"/>
          </p:nvPr>
        </p:nvSpPr>
        <p:spPr/>
        <p:txBody>
          <a:bodyPr/>
          <a:lstStyle/>
          <a:p>
            <a:r>
              <a:rPr lang="en-US"/>
              <a:t>Optional Items</a:t>
            </a:r>
          </a:p>
        </p:txBody>
      </p:sp>
      <p:sp>
        <p:nvSpPr>
          <p:cNvPr id="30723" name="Rectangle 3"/>
          <p:cNvSpPr>
            <a:spLocks noGrp="1" noChangeArrowheads="1"/>
          </p:cNvSpPr>
          <p:nvPr>
            <p:ph type="body" idx="1"/>
          </p:nvPr>
        </p:nvSpPr>
        <p:spPr>
          <a:xfrm>
            <a:off x="762000" y="1905000"/>
            <a:ext cx="8077200" cy="4038600"/>
          </a:xfrm>
        </p:spPr>
        <p:txBody>
          <a:bodyPr/>
          <a:lstStyle/>
          <a:p>
            <a:r>
              <a:rPr lang="en-US"/>
              <a:t>You can add some of the following items</a:t>
            </a:r>
          </a:p>
          <a:p>
            <a:pPr lvl="1"/>
            <a:r>
              <a:rPr lang="en-US" sz="3000"/>
              <a:t>Trigger (after Success Guarantee)</a:t>
            </a:r>
          </a:p>
          <a:p>
            <a:r>
              <a:rPr lang="en-US"/>
              <a:t>(at end:)</a:t>
            </a:r>
          </a:p>
          <a:p>
            <a:pPr lvl="1"/>
            <a:r>
              <a:rPr lang="en-US" sz="3000"/>
              <a:t>Special requirements (interests of actors)</a:t>
            </a:r>
          </a:p>
          <a:p>
            <a:pPr lvl="1"/>
            <a:r>
              <a:rPr lang="en-US" sz="3000"/>
              <a:t>Technology and Data Variations</a:t>
            </a:r>
          </a:p>
          <a:p>
            <a:pPr lvl="1"/>
            <a:r>
              <a:rPr lang="en-US" sz="3000"/>
              <a:t>Frequency of Occurrence</a:t>
            </a:r>
          </a:p>
          <a:p>
            <a:pPr lvl="1"/>
            <a:r>
              <a:rPr lang="en-US" sz="3000"/>
              <a:t>Open Issues (various business decisions)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F8F4BF0-C02A-4591-B3A2-2864361EE271}" type="slidenum">
              <a:rPr lang="en-US"/>
              <a:pPr/>
              <a:t>6</a:t>
            </a:fld>
            <a:endParaRPr lang="en-US"/>
          </a:p>
        </p:txBody>
      </p:sp>
      <p:sp>
        <p:nvSpPr>
          <p:cNvPr id="86018" name="Rectangle 2"/>
          <p:cNvSpPr>
            <a:spLocks noGrp="1" noChangeArrowheads="1"/>
          </p:cNvSpPr>
          <p:nvPr>
            <p:ph type="title"/>
          </p:nvPr>
        </p:nvSpPr>
        <p:spPr>
          <a:xfrm>
            <a:off x="685800" y="304800"/>
            <a:ext cx="7772400" cy="1447800"/>
          </a:xfrm>
        </p:spPr>
        <p:txBody>
          <a:bodyPr/>
          <a:lstStyle/>
          <a:p>
            <a:r>
              <a:rPr lang="en-US" sz="3200" b="1"/>
              <a:t>USE CASE : </a:t>
            </a:r>
            <a:r>
              <a:rPr lang="en-US" sz="3200"/>
              <a:t>Process Sale</a:t>
            </a:r>
            <a:br>
              <a:rPr lang="en-US" sz="3200"/>
            </a:br>
            <a:r>
              <a:rPr lang="en-US" sz="3200" b="1"/>
              <a:t>  </a:t>
            </a:r>
            <a:r>
              <a:rPr lang="en-US" sz="2400" b="1"/>
              <a:t>(FULLY DRESSED VERSION)</a:t>
            </a:r>
            <a:r>
              <a:rPr lang="en-US" sz="2400"/>
              <a:t/>
            </a:r>
            <a:br>
              <a:rPr lang="en-US" sz="2400"/>
            </a:br>
            <a:endParaRPr lang="en-US" sz="2400"/>
          </a:p>
        </p:txBody>
      </p:sp>
      <p:sp>
        <p:nvSpPr>
          <p:cNvPr id="86019" name="Rectangle 3"/>
          <p:cNvSpPr>
            <a:spLocks noGrp="1" noChangeArrowheads="1"/>
          </p:cNvSpPr>
          <p:nvPr>
            <p:ph type="body" idx="1"/>
          </p:nvPr>
        </p:nvSpPr>
        <p:spPr>
          <a:xfrm>
            <a:off x="304800" y="1752600"/>
            <a:ext cx="8305800" cy="4419600"/>
          </a:xfrm>
        </p:spPr>
        <p:txBody>
          <a:bodyPr/>
          <a:lstStyle/>
          <a:p>
            <a:pPr>
              <a:lnSpc>
                <a:spcPct val="80000"/>
              </a:lnSpc>
            </a:pPr>
            <a:r>
              <a:rPr lang="en-US" sz="2400">
                <a:solidFill>
                  <a:schemeClr val="tx2"/>
                </a:solidFill>
              </a:rPr>
              <a:t>Primary Actor</a:t>
            </a:r>
            <a:r>
              <a:rPr lang="en-US" sz="2400"/>
              <a:t>: Cashier</a:t>
            </a:r>
          </a:p>
          <a:p>
            <a:pPr>
              <a:lnSpc>
                <a:spcPct val="80000"/>
              </a:lnSpc>
            </a:pPr>
            <a:r>
              <a:rPr lang="en-US" sz="2400">
                <a:solidFill>
                  <a:schemeClr val="tx2"/>
                </a:solidFill>
              </a:rPr>
              <a:t>Stakeholders and Interests:</a:t>
            </a:r>
          </a:p>
          <a:p>
            <a:pPr>
              <a:lnSpc>
                <a:spcPct val="80000"/>
              </a:lnSpc>
              <a:buClr>
                <a:schemeClr val="tx2"/>
              </a:buClr>
              <a:buFont typeface="Wingdings" pitchFamily="2" charset="2"/>
              <a:buChar char="Ø"/>
            </a:pPr>
            <a:r>
              <a:rPr lang="en-US" sz="2400"/>
              <a:t>Cashier: Wants accurate and fast entry, no payment errors, …</a:t>
            </a:r>
          </a:p>
          <a:p>
            <a:pPr>
              <a:lnSpc>
                <a:spcPct val="80000"/>
              </a:lnSpc>
              <a:buClr>
                <a:schemeClr val="tx2"/>
              </a:buClr>
              <a:buFont typeface="Wingdings" pitchFamily="2" charset="2"/>
              <a:buChar char="Ø"/>
            </a:pPr>
            <a:r>
              <a:rPr lang="en-US" sz="2400"/>
              <a:t>Salesperson: Wants sales commissions updated. …</a:t>
            </a:r>
          </a:p>
          <a:p>
            <a:pPr>
              <a:lnSpc>
                <a:spcPct val="80000"/>
              </a:lnSpc>
            </a:pPr>
            <a:r>
              <a:rPr lang="en-US" sz="2400">
                <a:solidFill>
                  <a:schemeClr val="tx2"/>
                </a:solidFill>
              </a:rPr>
              <a:t>Preconditions</a:t>
            </a:r>
            <a:r>
              <a:rPr lang="en-US" sz="2400"/>
              <a:t>: Cashier is identified and authenticated.</a:t>
            </a:r>
          </a:p>
          <a:p>
            <a:pPr>
              <a:lnSpc>
                <a:spcPct val="80000"/>
              </a:lnSpc>
            </a:pPr>
            <a:r>
              <a:rPr lang="en-US" sz="2400">
                <a:solidFill>
                  <a:schemeClr val="tx2"/>
                </a:solidFill>
              </a:rPr>
              <a:t>Success Guarantee (Post conditions):</a:t>
            </a:r>
          </a:p>
          <a:p>
            <a:pPr>
              <a:lnSpc>
                <a:spcPct val="80000"/>
              </a:lnSpc>
              <a:buClr>
                <a:schemeClr val="tx2"/>
              </a:buClr>
              <a:buFont typeface="Wingdings" pitchFamily="2" charset="2"/>
              <a:buChar char="Ø"/>
            </a:pPr>
            <a:r>
              <a:rPr lang="en-US" sz="2400"/>
              <a:t>Sale is saved. Tax correctly calculated.…</a:t>
            </a:r>
          </a:p>
          <a:p>
            <a:pPr>
              <a:lnSpc>
                <a:spcPct val="80000"/>
              </a:lnSpc>
            </a:pPr>
            <a:r>
              <a:rPr lang="en-US" sz="2400">
                <a:solidFill>
                  <a:schemeClr val="tx2"/>
                </a:solidFill>
              </a:rPr>
              <a:t>Main success scenario (or basic flow):</a:t>
            </a:r>
            <a:r>
              <a:rPr lang="en-US" sz="2400"/>
              <a:t> </a:t>
            </a:r>
          </a:p>
          <a:p>
            <a:pPr>
              <a:lnSpc>
                <a:spcPct val="80000"/>
              </a:lnSpc>
            </a:pPr>
            <a:r>
              <a:rPr lang="en-US" sz="2400">
                <a:solidFill>
                  <a:schemeClr val="tx2"/>
                </a:solidFill>
              </a:rPr>
              <a:t>Extensions (or alternative flows):</a:t>
            </a:r>
            <a:r>
              <a:rPr lang="en-US" sz="2400"/>
              <a:t> </a:t>
            </a:r>
          </a:p>
          <a:p>
            <a:pPr>
              <a:lnSpc>
                <a:spcPct val="80000"/>
              </a:lnSpc>
            </a:pPr>
            <a:r>
              <a:rPr lang="en-US" sz="2400">
                <a:solidFill>
                  <a:schemeClr val="tx2"/>
                </a:solidFill>
              </a:rPr>
              <a:t>Special requirements</a:t>
            </a:r>
            <a:r>
              <a:rPr lang="en-US" sz="2400"/>
              <a:t>: Touch screen UI,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3C177B6-5E56-49EB-B58E-9AB031726DA3}" type="slidenum">
              <a:rPr lang="en-US"/>
              <a:pPr/>
              <a:t>7</a:t>
            </a:fld>
            <a:endParaRPr lang="en-US"/>
          </a:p>
        </p:txBody>
      </p:sp>
      <p:sp>
        <p:nvSpPr>
          <p:cNvPr id="87042" name="Rectangle 2"/>
          <p:cNvSpPr>
            <a:spLocks noGrp="1" noChangeArrowheads="1"/>
          </p:cNvSpPr>
          <p:nvPr>
            <p:ph type="title"/>
          </p:nvPr>
        </p:nvSpPr>
        <p:spPr/>
        <p:txBody>
          <a:bodyPr/>
          <a:lstStyle/>
          <a:p>
            <a:r>
              <a:rPr lang="en-US"/>
              <a:t>Use case (contd…)</a:t>
            </a:r>
          </a:p>
        </p:txBody>
      </p:sp>
      <p:sp>
        <p:nvSpPr>
          <p:cNvPr id="87043" name="Rectangle 3"/>
          <p:cNvSpPr>
            <a:spLocks noGrp="1" noChangeArrowheads="1"/>
          </p:cNvSpPr>
          <p:nvPr>
            <p:ph type="body" idx="1"/>
          </p:nvPr>
        </p:nvSpPr>
        <p:spPr>
          <a:xfrm>
            <a:off x="304800" y="1752600"/>
            <a:ext cx="8686800" cy="4191000"/>
          </a:xfrm>
        </p:spPr>
        <p:txBody>
          <a:bodyPr/>
          <a:lstStyle/>
          <a:p>
            <a:pPr>
              <a:lnSpc>
                <a:spcPct val="80000"/>
              </a:lnSpc>
            </a:pPr>
            <a:r>
              <a:rPr lang="en-US" sz="2400">
                <a:solidFill>
                  <a:schemeClr val="tx2"/>
                </a:solidFill>
              </a:rPr>
              <a:t>Technology and Data Variations List</a:t>
            </a:r>
            <a:r>
              <a:rPr lang="en-US" sz="2400"/>
              <a:t>:</a:t>
            </a:r>
          </a:p>
          <a:p>
            <a:pPr>
              <a:lnSpc>
                <a:spcPct val="80000"/>
              </a:lnSpc>
              <a:buClr>
                <a:schemeClr val="tx2"/>
              </a:buClr>
              <a:buFont typeface="Wingdings" pitchFamily="2" charset="2"/>
              <a:buChar char="Ø"/>
            </a:pPr>
            <a:r>
              <a:rPr lang="en-US" sz="2400"/>
              <a:t>Identifier entered by bar code scanner,…</a:t>
            </a:r>
          </a:p>
          <a:p>
            <a:pPr>
              <a:lnSpc>
                <a:spcPct val="80000"/>
              </a:lnSpc>
            </a:pPr>
            <a:r>
              <a:rPr lang="en-US" sz="2400">
                <a:solidFill>
                  <a:schemeClr val="tx2"/>
                </a:solidFill>
              </a:rPr>
              <a:t>Open issues</a:t>
            </a:r>
            <a:r>
              <a:rPr lang="en-US" sz="2400"/>
              <a:t>: What are the tax law variations? …</a:t>
            </a:r>
          </a:p>
          <a:p>
            <a:pPr>
              <a:lnSpc>
                <a:spcPct val="80000"/>
              </a:lnSpc>
            </a:pPr>
            <a:r>
              <a:rPr lang="en-US" sz="2400">
                <a:solidFill>
                  <a:schemeClr val="tx2"/>
                </a:solidFill>
              </a:rPr>
              <a:t>Main success scenario (or basic flow):</a:t>
            </a:r>
          </a:p>
          <a:p>
            <a:pPr>
              <a:lnSpc>
                <a:spcPct val="80000"/>
              </a:lnSpc>
              <a:buClr>
                <a:schemeClr val="tx2"/>
              </a:buClr>
              <a:buFont typeface="Wingdings" pitchFamily="2" charset="2"/>
              <a:buChar char="Ø"/>
            </a:pPr>
            <a:r>
              <a:rPr lang="en-US" sz="2400"/>
              <a:t>The Customer arrives at a POS checkout with items to purchase.</a:t>
            </a:r>
          </a:p>
          <a:p>
            <a:pPr>
              <a:lnSpc>
                <a:spcPct val="80000"/>
              </a:lnSpc>
              <a:buClr>
                <a:schemeClr val="tx2"/>
              </a:buClr>
              <a:buFont typeface="Wingdings" pitchFamily="2" charset="2"/>
              <a:buChar char="Ø"/>
            </a:pPr>
            <a:r>
              <a:rPr lang="en-US" sz="2400"/>
              <a:t>The cashier records the identifier for each item. If there is more than one of the same item, the Cashier can enter the quantity as well.</a:t>
            </a:r>
          </a:p>
          <a:p>
            <a:pPr>
              <a:lnSpc>
                <a:spcPct val="80000"/>
              </a:lnSpc>
              <a:buClr>
                <a:schemeClr val="tx2"/>
              </a:buClr>
              <a:buFont typeface="Wingdings" pitchFamily="2" charset="2"/>
              <a:buChar char="Ø"/>
            </a:pPr>
            <a:r>
              <a:rPr lang="en-US" sz="2400"/>
              <a:t>The system determines the item price and adds the item information to the running sales transaction. The description and the price of the current item are presented.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CE89B88-70FE-4827-A5D6-9F8DF5D70B99}" type="slidenum">
              <a:rPr lang="en-US"/>
              <a:pPr/>
              <a:t>8</a:t>
            </a:fld>
            <a:endParaRPr lang="en-US"/>
          </a:p>
        </p:txBody>
      </p:sp>
      <p:sp>
        <p:nvSpPr>
          <p:cNvPr id="88066" name="Rectangle 2"/>
          <p:cNvSpPr>
            <a:spLocks noGrp="1" noChangeArrowheads="1"/>
          </p:cNvSpPr>
          <p:nvPr>
            <p:ph type="title"/>
          </p:nvPr>
        </p:nvSpPr>
        <p:spPr/>
        <p:txBody>
          <a:bodyPr/>
          <a:lstStyle/>
          <a:p>
            <a:r>
              <a:rPr lang="en-US"/>
              <a:t>Use case (contd…)</a:t>
            </a:r>
          </a:p>
        </p:txBody>
      </p:sp>
      <p:sp>
        <p:nvSpPr>
          <p:cNvPr id="88067" name="Rectangle 3"/>
          <p:cNvSpPr>
            <a:spLocks noGrp="1" noChangeArrowheads="1"/>
          </p:cNvSpPr>
          <p:nvPr>
            <p:ph type="body" idx="1"/>
          </p:nvPr>
        </p:nvSpPr>
        <p:spPr>
          <a:xfrm>
            <a:off x="609600" y="1752600"/>
            <a:ext cx="8001000" cy="4572000"/>
          </a:xfrm>
        </p:spPr>
        <p:txBody>
          <a:bodyPr/>
          <a:lstStyle/>
          <a:p>
            <a:pPr>
              <a:lnSpc>
                <a:spcPct val="90000"/>
              </a:lnSpc>
              <a:buClr>
                <a:schemeClr val="tx2"/>
              </a:buClr>
              <a:buFont typeface="Wingdings" pitchFamily="2" charset="2"/>
              <a:buChar char="Ø"/>
            </a:pPr>
            <a:r>
              <a:rPr lang="en-US" sz="2400"/>
              <a:t>On completion of item entry, the Cashier indicates to the POS system that item entry is complete.</a:t>
            </a:r>
          </a:p>
          <a:p>
            <a:pPr>
              <a:lnSpc>
                <a:spcPct val="90000"/>
              </a:lnSpc>
              <a:buClr>
                <a:schemeClr val="tx2"/>
              </a:buClr>
              <a:buFont typeface="Wingdings" pitchFamily="2" charset="2"/>
              <a:buChar char="Ø"/>
            </a:pPr>
            <a:r>
              <a:rPr lang="en-US" sz="2400"/>
              <a:t>The System calculates and presents the sale total.</a:t>
            </a:r>
          </a:p>
          <a:p>
            <a:pPr>
              <a:lnSpc>
                <a:spcPct val="90000"/>
              </a:lnSpc>
              <a:buClr>
                <a:schemeClr val="tx2"/>
              </a:buClr>
              <a:buFont typeface="Wingdings" pitchFamily="2" charset="2"/>
              <a:buChar char="Ø"/>
            </a:pPr>
            <a:r>
              <a:rPr lang="en-US" sz="2400"/>
              <a:t>The Cashier tells the customer the total. The Customer gives a cash payment (“cash tendered”) possibly greater than the sale total</a:t>
            </a:r>
            <a:r>
              <a:rPr lang="en-US" sz="2600"/>
              <a:t>.</a:t>
            </a:r>
          </a:p>
          <a:p>
            <a:pPr>
              <a:lnSpc>
                <a:spcPct val="90000"/>
              </a:lnSpc>
            </a:pPr>
            <a:r>
              <a:rPr lang="en-US" sz="2600">
                <a:solidFill>
                  <a:schemeClr val="tx2"/>
                </a:solidFill>
              </a:rPr>
              <a:t>Extensions</a:t>
            </a:r>
            <a:r>
              <a:rPr lang="en-US" sz="2600"/>
              <a:t> (or alternative flows):</a:t>
            </a:r>
          </a:p>
          <a:p>
            <a:pPr>
              <a:lnSpc>
                <a:spcPct val="90000"/>
              </a:lnSpc>
              <a:buClr>
                <a:schemeClr val="tx2"/>
              </a:buClr>
              <a:buFont typeface="Wingdings" pitchFamily="2" charset="2"/>
              <a:buChar char="Ø"/>
            </a:pPr>
            <a:r>
              <a:rPr lang="en-US" sz="2400"/>
              <a:t>If invalid identifier entered. Indicate error.</a:t>
            </a:r>
          </a:p>
          <a:p>
            <a:pPr>
              <a:lnSpc>
                <a:spcPct val="90000"/>
              </a:lnSpc>
              <a:buClr>
                <a:schemeClr val="tx2"/>
              </a:buClr>
              <a:buFont typeface="Wingdings" pitchFamily="2" charset="2"/>
              <a:buChar char="Ø"/>
            </a:pPr>
            <a:r>
              <a:rPr lang="en-US" sz="2400"/>
              <a:t>If customer didn’t have enough cash, cancel sales transaction.</a:t>
            </a:r>
          </a:p>
          <a:p>
            <a:pPr>
              <a:lnSpc>
                <a:spcPct val="90000"/>
              </a:lnSpc>
              <a:buClr>
                <a:schemeClr val="tx2"/>
              </a:buClr>
              <a:buFont typeface="Wingdings" pitchFamily="2" charset="2"/>
              <a:buChar char="Ø"/>
            </a:pPr>
            <a:endParaRPr lang="en-US" sz="2400"/>
          </a:p>
          <a:p>
            <a:pPr>
              <a:lnSpc>
                <a:spcPct val="90000"/>
              </a:lnSpc>
            </a:pPr>
            <a:endParaRPr lang="en-US" sz="2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2105B49-3750-4EB1-8EFE-C6316C9EF334}" type="slidenum">
              <a:rPr lang="en-US"/>
              <a:pPr/>
              <a:t>9</a:t>
            </a:fld>
            <a:endParaRPr lang="en-US"/>
          </a:p>
        </p:txBody>
      </p:sp>
      <p:sp>
        <p:nvSpPr>
          <p:cNvPr id="92162" name="Rectangle 2"/>
          <p:cNvSpPr>
            <a:spLocks noGrp="1" noChangeArrowheads="1"/>
          </p:cNvSpPr>
          <p:nvPr>
            <p:ph type="title"/>
          </p:nvPr>
        </p:nvSpPr>
        <p:spPr/>
        <p:txBody>
          <a:bodyPr>
            <a:normAutofit fontScale="90000"/>
          </a:bodyPr>
          <a:lstStyle/>
          <a:p>
            <a:r>
              <a:rPr lang="en-US"/>
              <a:t>Goals and Scope of a Use Case</a:t>
            </a:r>
            <a:br>
              <a:rPr lang="en-US"/>
            </a:br>
            <a:endParaRPr lang="en-US"/>
          </a:p>
        </p:txBody>
      </p:sp>
      <p:sp>
        <p:nvSpPr>
          <p:cNvPr id="92163" name="Rectangle 3"/>
          <p:cNvSpPr>
            <a:spLocks noGrp="1" noChangeArrowheads="1"/>
          </p:cNvSpPr>
          <p:nvPr>
            <p:ph type="body" idx="1"/>
          </p:nvPr>
        </p:nvSpPr>
        <p:spPr>
          <a:xfrm>
            <a:off x="533400" y="1752600"/>
            <a:ext cx="8382000" cy="4419600"/>
          </a:xfrm>
        </p:spPr>
        <p:txBody>
          <a:bodyPr/>
          <a:lstStyle/>
          <a:p>
            <a:pPr>
              <a:lnSpc>
                <a:spcPct val="80000"/>
              </a:lnSpc>
            </a:pPr>
            <a:r>
              <a:rPr lang="en-US" sz="2400" dirty="0"/>
              <a:t>At what level and scope should use cases be expressed</a:t>
            </a:r>
            <a:r>
              <a:rPr lang="en-US" sz="2400" dirty="0" smtClean="0"/>
              <a:t>?</a:t>
            </a:r>
          </a:p>
          <a:p>
            <a:pPr>
              <a:lnSpc>
                <a:spcPct val="80000"/>
              </a:lnSpc>
            </a:pPr>
            <a:r>
              <a:rPr lang="en-US" sz="2400" smtClean="0"/>
              <a:t>A </a:t>
            </a:r>
            <a:r>
              <a:rPr lang="en-US" sz="2400" dirty="0"/>
              <a:t>Focus on </a:t>
            </a:r>
            <a:r>
              <a:rPr lang="en-US" sz="2400" dirty="0" smtClean="0"/>
              <a:t>use cases </a:t>
            </a:r>
            <a:r>
              <a:rPr lang="en-US" sz="2400" dirty="0"/>
              <a:t>at the level of </a:t>
            </a:r>
            <a:r>
              <a:rPr lang="en-US" sz="2400" b="1" dirty="0"/>
              <a:t>elementary business process </a:t>
            </a:r>
            <a:r>
              <a:rPr lang="en-US" sz="2400" dirty="0"/>
              <a:t>(EBP).</a:t>
            </a:r>
          </a:p>
          <a:p>
            <a:pPr>
              <a:lnSpc>
                <a:spcPct val="80000"/>
              </a:lnSpc>
              <a:buFont typeface="Wingdings" pitchFamily="2" charset="2"/>
              <a:buNone/>
            </a:pPr>
            <a:r>
              <a:rPr lang="en-US" sz="2400" dirty="0"/>
              <a:t>    </a:t>
            </a:r>
            <a:r>
              <a:rPr lang="en-US" sz="2400" b="1" dirty="0"/>
              <a:t>EBP</a:t>
            </a:r>
            <a:r>
              <a:rPr lang="en-US" sz="2400" dirty="0"/>
              <a:t>: a task performed by one person in one place    at one time which adds measurable business value and leaves the data in a consistent state.</a:t>
            </a:r>
          </a:p>
          <a:p>
            <a:pPr>
              <a:lnSpc>
                <a:spcPct val="80000"/>
              </a:lnSpc>
              <a:buFont typeface="Wingdings" pitchFamily="2" charset="2"/>
              <a:buNone/>
            </a:pPr>
            <a:r>
              <a:rPr lang="en-US" sz="2400" dirty="0"/>
              <a:t>       Approve credit order - OK.</a:t>
            </a:r>
          </a:p>
          <a:p>
            <a:pPr>
              <a:lnSpc>
                <a:spcPct val="80000"/>
              </a:lnSpc>
              <a:buFont typeface="Wingdings" pitchFamily="2" charset="2"/>
              <a:buNone/>
            </a:pPr>
            <a:endParaRPr lang="en-US" sz="2400" dirty="0" smtClean="0"/>
          </a:p>
          <a:p>
            <a:pPr>
              <a:lnSpc>
                <a:spcPct val="80000"/>
              </a:lnSpc>
              <a:buFont typeface="Wingdings" pitchFamily="2" charset="2"/>
              <a:buNone/>
            </a:pPr>
            <a:r>
              <a:rPr lang="en-US" sz="2400" dirty="0" smtClean="0"/>
              <a:t>It </a:t>
            </a:r>
            <a:r>
              <a:rPr lang="en-US" sz="2400" dirty="0"/>
              <a:t>is usually useful to create separate “sub” use  cases representing subtasks within a base use case. e.g. Paying by credit</a:t>
            </a:r>
          </a:p>
          <a:p>
            <a:pPr>
              <a:lnSpc>
                <a:spcPct val="80000"/>
              </a:lnSpc>
            </a:pP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941</Words>
  <Application>Microsoft Office PowerPoint</Application>
  <PresentationFormat>On-screen Show (4:3)</PresentationFormat>
  <Paragraphs>137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Office Theme</vt:lpstr>
      <vt:lpstr>Use cases</vt:lpstr>
      <vt:lpstr>Use Cases</vt:lpstr>
      <vt:lpstr>Naming Use Cases</vt:lpstr>
      <vt:lpstr>Use cases Template  source: www.usecases.org</vt:lpstr>
      <vt:lpstr>Optional Items</vt:lpstr>
      <vt:lpstr>USE CASE : Process Sale   (FULLY DRESSED VERSION) </vt:lpstr>
      <vt:lpstr>Use case (contd…)</vt:lpstr>
      <vt:lpstr>Use case (contd…)</vt:lpstr>
      <vt:lpstr>Goals and Scope of a Use Case </vt:lpstr>
      <vt:lpstr>Elements in the Preface</vt:lpstr>
      <vt:lpstr>Use Case Name Examples</vt:lpstr>
      <vt:lpstr>CRUD</vt:lpstr>
      <vt:lpstr>Identify Actors</vt:lpstr>
      <vt:lpstr>Types of Actors</vt:lpstr>
      <vt:lpstr>Define Actors</vt:lpstr>
      <vt:lpstr>Working with Use Cases</vt:lpstr>
      <vt:lpstr>Preconditions</vt:lpstr>
      <vt:lpstr>Success Guarantees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cases</dc:title>
  <dc:subject>use cases</dc:subject>
  <dc:creator>M Taimoor Khan</dc:creator>
  <cp:keywords>use cases</cp:keywords>
  <dc:description>This lecture is about writing use cases</dc:description>
  <cp:lastModifiedBy>Windows User</cp:lastModifiedBy>
  <cp:revision>15</cp:revision>
  <dcterms:created xsi:type="dcterms:W3CDTF">2012-09-23T20:47:19Z</dcterms:created>
  <dcterms:modified xsi:type="dcterms:W3CDTF">2018-10-02T04:31:20Z</dcterms:modified>
  <cp:category>use cases</cp:category>
</cp:coreProperties>
</file>