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9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E7F429-8E72-422C-B66E-4D475E05DC3A}" type="datetimeFigureOut">
              <a:rPr lang="en-US" smtClean="0"/>
              <a:t>9/4/2018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EAE6FC-83D8-4E34-8A2F-0C1CE13276B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D473B7E7-289B-400A-B9CA-4D255625478D}" type="slidenum">
              <a:rPr lang="en-US" altLang="en-US"/>
              <a:pPr/>
              <a:t>4</a:t>
            </a:fld>
            <a:endParaRPr lang="en-US" altLang="en-US"/>
          </a:p>
        </p:txBody>
      </p:sp>
      <p:sp>
        <p:nvSpPr>
          <p:cNvPr id="19459" name="Rectangle 2"/>
          <p:cNvSpPr>
            <a:spLocks noRo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marL="224325" indent="-224325">
              <a:buFontTx/>
              <a:buAutoNum type="arabicPeriod"/>
            </a:pPr>
            <a:r>
              <a:rPr lang="en-US" altLang="en-US" dirty="0" smtClean="0"/>
              <a:t>It is unfortunate that many products are developed using what is known as the build-and-fix model.</a:t>
            </a:r>
          </a:p>
          <a:p>
            <a:pPr marL="224325" indent="-224325">
              <a:buFontTx/>
              <a:buAutoNum type="arabicPeriod"/>
            </a:pPr>
            <a:r>
              <a:rPr lang="en-US" altLang="en-US" dirty="0" smtClean="0"/>
              <a:t>The product is constructed without specification or any attempt at design.</a:t>
            </a:r>
          </a:p>
          <a:p>
            <a:pPr marL="224325" indent="-224325">
              <a:buFontTx/>
              <a:buAutoNum type="arabicPeriod"/>
            </a:pPr>
            <a:r>
              <a:rPr lang="en-US" altLang="en-US" dirty="0" smtClean="0"/>
              <a:t>The developers simply build a product that is reworked as many times as necessary to satisfy the client.</a:t>
            </a:r>
          </a:p>
          <a:p>
            <a:pPr marL="224325" indent="-224325">
              <a:buFontTx/>
              <a:buAutoNum type="arabicPeriod"/>
            </a:pPr>
            <a:r>
              <a:rPr lang="en-US" altLang="en-US" dirty="0" smtClean="0"/>
              <a:t>May work for small projects but is totally unsatisfactory for products of any reasonable size.</a:t>
            </a:r>
          </a:p>
          <a:p>
            <a:pPr marL="224325" indent="-224325">
              <a:buFontTx/>
              <a:buAutoNum type="arabicPeriod"/>
            </a:pPr>
            <a:r>
              <a:rPr lang="en-US" altLang="en-US" dirty="0" smtClean="0"/>
              <a:t>The cost of build-and fix is actually far greater than the cost of properly specified and carefully designed product.</a:t>
            </a:r>
          </a:p>
          <a:p>
            <a:pPr marL="224325" indent="-224325">
              <a:buFontTx/>
              <a:buAutoNum type="arabicPeriod"/>
            </a:pPr>
            <a:r>
              <a:rPr lang="en-US" altLang="en-US" dirty="0" smtClean="0"/>
              <a:t>Maintenance of the product can be extremely in the absence of any documentation.</a:t>
            </a:r>
          </a:p>
          <a:p>
            <a:pPr marL="224325" indent="-224325"/>
            <a:endParaRPr lang="en-US"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A28AD6EE-FFE8-44B6-BA13-3230ACC6016B}" type="slidenum">
              <a:rPr lang="en-US" altLang="en-US"/>
              <a:pPr/>
              <a:t>5</a:t>
            </a:fld>
            <a:endParaRPr lang="en-US" altLang="en-US"/>
          </a:p>
        </p:txBody>
      </p:sp>
      <p:sp>
        <p:nvSpPr>
          <p:cNvPr id="20483" name="Rectangle 2"/>
          <p:cNvSpPr>
            <a:spLocks noRot="1" noChangeArrowheads="1" noTextEdit="1"/>
          </p:cNvSpPr>
          <p:nvPr>
            <p:ph type="sldImg"/>
          </p:nvPr>
        </p:nvSpPr>
        <p:spPr>
          <a:ln/>
        </p:spPr>
      </p:sp>
      <p:sp>
        <p:nvSpPr>
          <p:cNvPr id="20484" name="Rectangle 3"/>
          <p:cNvSpPr>
            <a:spLocks noGrp="1" noChangeArrowheads="1"/>
          </p:cNvSpPr>
          <p:nvPr>
            <p:ph type="body" idx="1"/>
          </p:nvPr>
        </p:nvSpPr>
        <p:spPr>
          <a:noFill/>
          <a:ln/>
        </p:spPr>
        <p:txBody>
          <a:bodyPr>
            <a:normAutofit fontScale="85000" lnSpcReduction="20000"/>
          </a:bodyPr>
          <a:lstStyle/>
          <a:p>
            <a:pPr marL="224325" indent="-224325"/>
            <a:r>
              <a:rPr lang="en-US" altLang="en-US" dirty="0" smtClean="0"/>
              <a:t>The first published model of the software development process was derived from other engineering processes. Because of the cascade from one phase to another, this model is known as the waterfall model. This model is also known as linear sequential model. The principal stages of the model map directly onto fundamental development activities. </a:t>
            </a:r>
          </a:p>
          <a:p>
            <a:pPr marL="224325" indent="-224325"/>
            <a:endParaRPr lang="en-US" altLang="en-US" dirty="0" smtClean="0"/>
          </a:p>
          <a:p>
            <a:pPr marL="224325" indent="-224325"/>
            <a:r>
              <a:rPr lang="en-US" altLang="en-US" dirty="0" smtClean="0"/>
              <a:t>It suggests a systematic, sequential approach to software development that begins at the system level and progresses through the analysis, design, coding, testing, and maintenance. </a:t>
            </a:r>
          </a:p>
          <a:p>
            <a:pPr marL="224325" indent="-224325"/>
            <a:endParaRPr lang="en-US" altLang="en-US" dirty="0" smtClean="0"/>
          </a:p>
          <a:p>
            <a:pPr marL="224325" indent="-224325"/>
            <a:r>
              <a:rPr lang="en-US" altLang="en-US" dirty="0" smtClean="0"/>
              <a:t>In the literature, people have identified from 5 to 8 stages of software development. </a:t>
            </a:r>
          </a:p>
          <a:p>
            <a:pPr marL="224325" indent="-224325"/>
            <a:endParaRPr lang="en-US" altLang="en-US" dirty="0" smtClean="0"/>
          </a:p>
          <a:p>
            <a:pPr marL="224325" indent="-224325"/>
            <a:r>
              <a:rPr lang="en-US" altLang="en-US" dirty="0" smtClean="0"/>
              <a:t>The five stages above are as follows:</a:t>
            </a:r>
          </a:p>
          <a:p>
            <a:pPr marL="224325" indent="-224325">
              <a:buFontTx/>
              <a:buAutoNum type="arabicPeriod"/>
            </a:pPr>
            <a:r>
              <a:rPr lang="en-US" altLang="en-US" dirty="0" smtClean="0"/>
              <a:t>Requirement Analysis and Definition: What - The systems services, constraints and goals are established by consultation with system users. They are then defined in detail and serve as a system specification.</a:t>
            </a:r>
          </a:p>
          <a:p>
            <a:pPr marL="224325" indent="-224325">
              <a:buFontTx/>
              <a:buAutoNum type="arabicPeriod"/>
            </a:pPr>
            <a:r>
              <a:rPr lang="en-US" altLang="en-US" dirty="0" smtClean="0"/>
              <a:t>System and Software Design: How – The system design process partitions the requirements to either hardware of software systems. It establishes and overall system architecture. Software design involves fundamental system abstractions and their relationships.</a:t>
            </a:r>
          </a:p>
          <a:p>
            <a:pPr marL="224325" indent="-224325">
              <a:buFontTx/>
              <a:buAutoNum type="arabicPeriod"/>
            </a:pPr>
            <a:r>
              <a:rPr lang="en-US" altLang="en-US" dirty="0" smtClean="0"/>
              <a:t>Implementation and Unit Testing: - How – During this stage the software design is realized as a set of programs or program units. Unit testing involves verifying that each unit meets its specifications.</a:t>
            </a:r>
          </a:p>
          <a:p>
            <a:pPr marL="224325" indent="-224325">
              <a:buFontTx/>
              <a:buAutoNum type="arabicPeriod"/>
            </a:pPr>
            <a:r>
              <a:rPr lang="en-US" altLang="en-US" dirty="0" smtClean="0"/>
              <a:t>Integration and system testing: The individual program unit or programs are integrated and tested as a complete system to ensure that the software requirements have been met. After testing, the software system is delivered to the customer.</a:t>
            </a:r>
          </a:p>
          <a:p>
            <a:pPr marL="224325" indent="-224325">
              <a:buFontTx/>
              <a:buAutoNum type="arabicPeriod"/>
            </a:pPr>
            <a:r>
              <a:rPr lang="en-US" altLang="en-US" dirty="0" smtClean="0"/>
              <a:t>Operation and Maintenance: Normally this is the longest phase of the software life cycle. The system is installed and put into practical use. Maintenance involves correcting errors which were not discovered in earlier stages of the life-cycle, improving the implementation of system units and enhancing the system’s services as new requirements are discovered.</a:t>
            </a:r>
          </a:p>
          <a:p>
            <a:pPr marL="224325" indent="-224325">
              <a:buFontTx/>
              <a:buAutoNum type="arabicPeriod"/>
            </a:pPr>
            <a:endParaRPr lang="en-US" altLang="en-US" dirty="0" smtClean="0"/>
          </a:p>
          <a:p>
            <a:pPr marL="224325" indent="-224325"/>
            <a:r>
              <a:rPr lang="en-US" altLang="en-US" dirty="0" smtClean="0"/>
              <a:t>In principle, the result of each phase is one or more documents which are approved. No phase is complete until the documentation for that phase has been completed and products of that phase have been approved. The following phase should not start until the previous phase has finished.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7D449AE9-FF48-46B2-826E-0385D6667D37}" type="slidenum">
              <a:rPr lang="en-US" altLang="en-US"/>
              <a:pPr/>
              <a:t>6</a:t>
            </a:fld>
            <a:endParaRPr lang="en-US" altLang="en-US"/>
          </a:p>
        </p:txBody>
      </p:sp>
      <p:sp>
        <p:nvSpPr>
          <p:cNvPr id="21507" name="Rectangle 2"/>
          <p:cNvSpPr>
            <a:spLocks noRo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marL="224325" indent="-224325"/>
            <a:r>
              <a:rPr lang="en-US" altLang="en-US" dirty="0" smtClean="0"/>
              <a:t>Real projects rarely follow the sequential flow that the model proposes. In general these phases overlap and feed information to each other. Hence there should be an element of iteration and feedback. A mistake caught any stage should be referred back to the source and all the subsequent stages need to be revisited and corresponding documents should be updated accordingly.</a:t>
            </a:r>
          </a:p>
          <a:p>
            <a:pPr marL="224325" indent="-224325"/>
            <a:endParaRPr lang="en-US" altLang="en-US" dirty="0" smtClean="0"/>
          </a:p>
          <a:p>
            <a:pPr marL="224325" indent="-224325"/>
            <a:r>
              <a:rPr lang="en-US" altLang="en-US" dirty="0" smtClean="0"/>
              <a:t>Because of the costs of producing and approving documents, iterations are costly and require significant rework. </a:t>
            </a:r>
          </a:p>
          <a:p>
            <a:pPr marL="224325" indent="-224325"/>
            <a:endParaRPr lang="en-US" altLang="en-US" dirty="0" smtClean="0"/>
          </a:p>
          <a:p>
            <a:pPr marL="224325" indent="-224325"/>
            <a:endParaRPr lang="en-US"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DB39841A-0AC0-48EC-9E0E-3D586ECD945A}" type="slidenum">
              <a:rPr lang="en-US" altLang="en-US"/>
              <a:pPr/>
              <a:t>7</a:t>
            </a:fld>
            <a:endParaRPr lang="en-US" altLang="en-US"/>
          </a:p>
        </p:txBody>
      </p:sp>
      <p:sp>
        <p:nvSpPr>
          <p:cNvPr id="22531" name="Rectangle 2"/>
          <p:cNvSpPr>
            <a:spLocks noRo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marL="224325" indent="-224325"/>
            <a:r>
              <a:rPr lang="en-US" altLang="en-US" dirty="0" smtClean="0"/>
              <a:t>Real projects rarely follow the sequential flow that the model proposes. In general these phases overlap and feed information to each other. Hence there should be an element of iteration and feedback. A mistake caught any stage should be referred back to the source and all the subsequent stages need to be revisited and corresponding documents should be updated accordingly.</a:t>
            </a:r>
          </a:p>
          <a:p>
            <a:pPr marL="224325" indent="-224325"/>
            <a:endParaRPr lang="en-US" altLang="en-US" dirty="0" smtClean="0"/>
          </a:p>
          <a:p>
            <a:pPr marL="224325" indent="-224325"/>
            <a:r>
              <a:rPr lang="en-US" altLang="en-US" dirty="0" smtClean="0"/>
              <a:t>Because of the costs of producing and approving documents, iterations are costly and require significant rework. </a:t>
            </a:r>
          </a:p>
          <a:p>
            <a:pPr marL="224325" indent="-224325"/>
            <a:endParaRPr lang="en-US" altLang="en-US" dirty="0" smtClean="0"/>
          </a:p>
          <a:p>
            <a:pPr marL="224325" indent="-224325"/>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9698824D-67E5-4D74-B72F-1B6091CD8FAA}" type="datetimeFigureOut">
              <a:rPr lang="en-US" smtClean="0"/>
              <a:t>9/4/2018</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CAE5363A-CABB-4002-9CB1-B56AA1E31DE9}"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698824D-67E5-4D74-B72F-1B6091CD8FAA}" type="datetimeFigureOut">
              <a:rPr lang="en-US" smtClean="0"/>
              <a:t>9/4/2018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AE5363A-CABB-4002-9CB1-B56AA1E31DE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698824D-67E5-4D74-B72F-1B6091CD8FAA}" type="datetimeFigureOut">
              <a:rPr lang="en-US" smtClean="0"/>
              <a:t>9/4/2018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AE5363A-CABB-4002-9CB1-B56AA1E31DE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698824D-67E5-4D74-B72F-1B6091CD8FAA}" type="datetimeFigureOut">
              <a:rPr lang="en-US" smtClean="0"/>
              <a:t>9/4/2018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AE5363A-CABB-4002-9CB1-B56AA1E31DE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9698824D-67E5-4D74-B72F-1B6091CD8FAA}" type="datetimeFigureOut">
              <a:rPr lang="en-US" smtClean="0"/>
              <a:t>9/4/2018</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CAE5363A-CABB-4002-9CB1-B56AA1E31DE9}"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698824D-67E5-4D74-B72F-1B6091CD8FAA}" type="datetimeFigureOut">
              <a:rPr lang="en-US" smtClean="0"/>
              <a:t>9/4/2018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CAE5363A-CABB-4002-9CB1-B56AA1E31DE9}"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698824D-67E5-4D74-B72F-1B6091CD8FAA}" type="datetimeFigureOut">
              <a:rPr lang="en-US" smtClean="0"/>
              <a:t>9/4/2018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CAE5363A-CABB-4002-9CB1-B56AA1E31DE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698824D-67E5-4D74-B72F-1B6091CD8FAA}" type="datetimeFigureOut">
              <a:rPr lang="en-US" smtClean="0"/>
              <a:t>9/4/2018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AE5363A-CABB-4002-9CB1-B56AA1E31DE9}"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698824D-67E5-4D74-B72F-1B6091CD8FAA}" type="datetimeFigureOut">
              <a:rPr lang="en-US" smtClean="0"/>
              <a:t>9/4/2018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AE5363A-CABB-4002-9CB1-B56AA1E31DE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9698824D-67E5-4D74-B72F-1B6091CD8FAA}" type="datetimeFigureOut">
              <a:rPr lang="en-US" smtClean="0"/>
              <a:t>9/4/2018</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CAE5363A-CABB-4002-9CB1-B56AA1E31DE9}"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9698824D-67E5-4D74-B72F-1B6091CD8FAA}" type="datetimeFigureOut">
              <a:rPr lang="en-US" smtClean="0"/>
              <a:t>9/4/2018</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CAE5363A-CABB-4002-9CB1-B56AA1E31DE9}"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9698824D-67E5-4D74-B72F-1B6091CD8FAA}" type="datetimeFigureOut">
              <a:rPr lang="en-US" smtClean="0"/>
              <a:t>9/4/2018</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CAE5363A-CABB-4002-9CB1-B56AA1E31DE9}"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OOAD</a:t>
            </a:r>
            <a:br>
              <a:rPr lang="en-US" dirty="0" smtClean="0"/>
            </a:br>
            <a:r>
              <a:rPr lang="en-US" sz="3200" dirty="0" smtClean="0"/>
              <a:t>Lecture 3: Software Process Models</a:t>
            </a:r>
            <a:endParaRPr lang="en-US" dirty="0"/>
          </a:p>
        </p:txBody>
      </p:sp>
      <p:sp>
        <p:nvSpPr>
          <p:cNvPr id="3" name="Subtitle 2"/>
          <p:cNvSpPr>
            <a:spLocks noGrp="1"/>
          </p:cNvSpPr>
          <p:nvPr>
            <p:ph type="subTitle" idx="1"/>
          </p:nvPr>
        </p:nvSpPr>
        <p:spPr/>
        <p:txBody>
          <a:bodyPr/>
          <a:lstStyle/>
          <a:p>
            <a:r>
              <a:rPr lang="en-US" dirty="0" smtClean="0"/>
              <a:t>M. </a:t>
            </a:r>
            <a:r>
              <a:rPr lang="en-US" dirty="0" err="1" smtClean="0"/>
              <a:t>Taimoor</a:t>
            </a:r>
            <a:r>
              <a:rPr lang="en-US" dirty="0" smtClean="0"/>
              <a:t> Khan</a:t>
            </a:r>
          </a:p>
          <a:p>
            <a:r>
              <a:rPr lang="en-US" dirty="0" smtClean="0"/>
              <a:t>taimoor.khan@nu.edu.pk</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533400" y="-76200"/>
            <a:ext cx="7772400" cy="1143000"/>
          </a:xfrm>
        </p:spPr>
        <p:txBody>
          <a:bodyPr/>
          <a:lstStyle/>
          <a:p>
            <a:pPr eaLnBrk="1" hangingPunct="1"/>
            <a:r>
              <a:rPr lang="en-US" altLang="en-US" smtClean="0"/>
              <a:t>Spiral Model</a:t>
            </a:r>
            <a:endParaRPr lang="en-US" altLang="en-US" b="0" smtClean="0"/>
          </a:p>
        </p:txBody>
      </p:sp>
      <p:sp>
        <p:nvSpPr>
          <p:cNvPr id="10244" name="Rectangle 3"/>
          <p:cNvSpPr>
            <a:spLocks noGrp="1" noChangeArrowheads="1"/>
          </p:cNvSpPr>
          <p:nvPr>
            <p:ph idx="1"/>
          </p:nvPr>
        </p:nvSpPr>
        <p:spPr>
          <a:xfrm>
            <a:off x="152400" y="1385888"/>
            <a:ext cx="3048000" cy="3046412"/>
          </a:xfrm>
        </p:spPr>
        <p:txBody>
          <a:bodyPr>
            <a:spAutoFit/>
          </a:bodyPr>
          <a:lstStyle/>
          <a:p>
            <a:pPr eaLnBrk="1" hangingPunct="1">
              <a:lnSpc>
                <a:spcPct val="90000"/>
              </a:lnSpc>
            </a:pPr>
            <a:r>
              <a:rPr lang="en-US" altLang="en-US" sz="2400" smtClean="0"/>
              <a:t>Precede each phase by</a:t>
            </a:r>
          </a:p>
          <a:p>
            <a:pPr lvl="1" eaLnBrk="1" hangingPunct="1">
              <a:lnSpc>
                <a:spcPct val="90000"/>
              </a:lnSpc>
            </a:pPr>
            <a:r>
              <a:rPr lang="en-US" altLang="en-US" sz="2400" smtClean="0"/>
              <a:t>Risk analysis</a:t>
            </a:r>
          </a:p>
          <a:p>
            <a:pPr lvl="1" eaLnBrk="1" hangingPunct="1">
              <a:lnSpc>
                <a:spcPct val="90000"/>
              </a:lnSpc>
            </a:pPr>
            <a:r>
              <a:rPr lang="en-US" altLang="en-US" sz="2400" smtClean="0"/>
              <a:t>Verification</a:t>
            </a:r>
          </a:p>
          <a:p>
            <a:pPr eaLnBrk="1" hangingPunct="1">
              <a:lnSpc>
                <a:spcPct val="90000"/>
              </a:lnSpc>
            </a:pPr>
            <a:r>
              <a:rPr lang="en-US" altLang="en-US" sz="2400" smtClean="0"/>
              <a:t>Follow each phase by</a:t>
            </a:r>
          </a:p>
          <a:p>
            <a:pPr lvl="1" eaLnBrk="1" hangingPunct="1">
              <a:lnSpc>
                <a:spcPct val="90000"/>
              </a:lnSpc>
            </a:pPr>
            <a:r>
              <a:rPr lang="en-US" altLang="en-US" sz="2400" smtClean="0"/>
              <a:t>Planning of next phase</a:t>
            </a:r>
          </a:p>
        </p:txBody>
      </p:sp>
      <p:sp>
        <p:nvSpPr>
          <p:cNvPr id="10242" name="Slide Number Placeholder 5"/>
          <p:cNvSpPr>
            <a:spLocks noGrp="1"/>
          </p:cNvSpPr>
          <p:nvPr>
            <p:ph type="sldNum" sz="quarter" idx="12"/>
          </p:nvPr>
        </p:nvSpPr>
        <p:spPr>
          <a:noFill/>
        </p:spPr>
        <p:txBody>
          <a:bodyPr/>
          <a:lstStyle/>
          <a:p>
            <a:fld id="{0D64FC66-38C4-43E6-A8F4-8A24A793AEF1}" type="slidenum">
              <a:rPr lang="en-US" altLang="en-US"/>
              <a:pPr/>
              <a:t>10</a:t>
            </a:fld>
            <a:endParaRPr lang="en-US" altLang="en-US"/>
          </a:p>
        </p:txBody>
      </p:sp>
      <p:graphicFrame>
        <p:nvGraphicFramePr>
          <p:cNvPr id="10245" name="Object 2"/>
          <p:cNvGraphicFramePr>
            <a:graphicFrameLocks noChangeAspect="1"/>
          </p:cNvGraphicFramePr>
          <p:nvPr/>
        </p:nvGraphicFramePr>
        <p:xfrm>
          <a:off x="3124200" y="990600"/>
          <a:ext cx="5791200" cy="5638800"/>
        </p:xfrm>
        <a:graphic>
          <a:graphicData uri="http://schemas.openxmlformats.org/presentationml/2006/ole">
            <p:oleObj spid="_x0000_s1026" name="Photo Editor Photo" r:id="rId3" imgW="5401429" imgH="7430537" progId="MSPhotoEd.3">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3" name="Rectangle 44"/>
          <p:cNvSpPr>
            <a:spLocks noGrp="1" noChangeArrowheads="1"/>
          </p:cNvSpPr>
          <p:nvPr>
            <p:ph type="title"/>
          </p:nvPr>
        </p:nvSpPr>
        <p:spPr>
          <a:xfrm>
            <a:off x="685800" y="152400"/>
            <a:ext cx="7772400" cy="1143000"/>
          </a:xfrm>
          <a:noFill/>
        </p:spPr>
        <p:txBody>
          <a:bodyPr/>
          <a:lstStyle/>
          <a:p>
            <a:pPr eaLnBrk="1" hangingPunct="1"/>
            <a:r>
              <a:rPr lang="en-US" altLang="en-US" smtClean="0"/>
              <a:t>Simplified Spiral Model</a:t>
            </a:r>
          </a:p>
        </p:txBody>
      </p:sp>
      <p:sp>
        <p:nvSpPr>
          <p:cNvPr id="11284" name="Rectangle 45"/>
          <p:cNvSpPr>
            <a:spLocks noGrp="1" noChangeArrowheads="1"/>
          </p:cNvSpPr>
          <p:nvPr>
            <p:ph idx="1"/>
          </p:nvPr>
        </p:nvSpPr>
        <p:spPr>
          <a:xfrm>
            <a:off x="76200" y="2046288"/>
            <a:ext cx="3048000" cy="3387725"/>
          </a:xfrm>
          <a:noFill/>
        </p:spPr>
        <p:txBody>
          <a:bodyPr>
            <a:spAutoFit/>
          </a:bodyPr>
          <a:lstStyle/>
          <a:p>
            <a:pPr eaLnBrk="1" hangingPunct="1"/>
            <a:r>
              <a:rPr lang="en-US" altLang="en-US" dirty="0" smtClean="0"/>
              <a:t>If risks cannot be resolved, project is immediately terminated</a:t>
            </a:r>
          </a:p>
        </p:txBody>
      </p:sp>
      <p:sp>
        <p:nvSpPr>
          <p:cNvPr id="11266" name="Slide Number Placeholder 5"/>
          <p:cNvSpPr>
            <a:spLocks noGrp="1"/>
          </p:cNvSpPr>
          <p:nvPr>
            <p:ph type="sldNum" sz="quarter" idx="12"/>
          </p:nvPr>
        </p:nvSpPr>
        <p:spPr>
          <a:noFill/>
        </p:spPr>
        <p:txBody>
          <a:bodyPr/>
          <a:lstStyle/>
          <a:p>
            <a:fld id="{A9A1B129-5F05-4A1C-9A81-11A2D83B68B2}" type="slidenum">
              <a:rPr lang="en-US" altLang="en-US"/>
              <a:pPr/>
              <a:t>11</a:t>
            </a:fld>
            <a:endParaRPr lang="en-US" altLang="en-US"/>
          </a:p>
        </p:txBody>
      </p:sp>
      <p:sp>
        <p:nvSpPr>
          <p:cNvPr id="11267" name="Rectangle 2"/>
          <p:cNvSpPr>
            <a:spLocks noChangeArrowheads="1"/>
          </p:cNvSpPr>
          <p:nvPr/>
        </p:nvSpPr>
        <p:spPr bwMode="auto">
          <a:xfrm>
            <a:off x="2971800" y="1524000"/>
            <a:ext cx="5867400" cy="5181600"/>
          </a:xfrm>
          <a:prstGeom prst="rect">
            <a:avLst/>
          </a:prstGeom>
          <a:solidFill>
            <a:schemeClr val="bg1"/>
          </a:solidFill>
          <a:ln w="9525">
            <a:solidFill>
              <a:schemeClr val="tx1"/>
            </a:solidFill>
            <a:miter lim="800000"/>
            <a:headEnd/>
            <a:tailEnd/>
          </a:ln>
        </p:spPr>
        <p:txBody>
          <a:bodyPr wrap="none" anchor="ctr"/>
          <a:lstStyle/>
          <a:p>
            <a:pPr eaLnBrk="1" hangingPunct="1"/>
            <a:endParaRPr lang="en-GB" altLang="en-US"/>
          </a:p>
        </p:txBody>
      </p:sp>
      <p:grpSp>
        <p:nvGrpSpPr>
          <p:cNvPr id="2" name="Group 3"/>
          <p:cNvGrpSpPr>
            <a:grpSpLocks/>
          </p:cNvGrpSpPr>
          <p:nvPr/>
        </p:nvGrpSpPr>
        <p:grpSpPr bwMode="auto">
          <a:xfrm>
            <a:off x="5486400" y="2743200"/>
            <a:ext cx="1371600" cy="1295400"/>
            <a:chOff x="1920" y="1728"/>
            <a:chExt cx="864" cy="816"/>
          </a:xfrm>
        </p:grpSpPr>
        <p:grpSp>
          <p:nvGrpSpPr>
            <p:cNvPr id="3" name="Group 4"/>
            <p:cNvGrpSpPr>
              <a:grpSpLocks/>
            </p:cNvGrpSpPr>
            <p:nvPr/>
          </p:nvGrpSpPr>
          <p:grpSpPr bwMode="auto">
            <a:xfrm>
              <a:off x="1920" y="1728"/>
              <a:ext cx="384" cy="816"/>
              <a:chOff x="1920" y="1728"/>
              <a:chExt cx="384" cy="816"/>
            </a:xfrm>
          </p:grpSpPr>
          <p:sp>
            <p:nvSpPr>
              <p:cNvPr id="11306" name="Arc 5"/>
              <p:cNvSpPr>
                <a:spLocks/>
              </p:cNvSpPr>
              <p:nvPr/>
            </p:nvSpPr>
            <p:spPr bwMode="auto">
              <a:xfrm rot="10800000">
                <a:off x="1920" y="2160"/>
                <a:ext cx="384"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66FF"/>
                </a:solidFill>
                <a:round/>
                <a:headEnd/>
                <a:tailEnd/>
              </a:ln>
            </p:spPr>
            <p:txBody>
              <a:bodyPr wrap="none" anchor="ctr"/>
              <a:lstStyle/>
              <a:p>
                <a:endParaRPr lang="en-US"/>
              </a:p>
            </p:txBody>
          </p:sp>
          <p:sp>
            <p:nvSpPr>
              <p:cNvPr id="11307" name="Arc 6"/>
              <p:cNvSpPr>
                <a:spLocks/>
              </p:cNvSpPr>
              <p:nvPr/>
            </p:nvSpPr>
            <p:spPr bwMode="auto">
              <a:xfrm rot="-5400000">
                <a:off x="1896" y="1752"/>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66FF"/>
                </a:solidFill>
                <a:round/>
                <a:headEnd/>
                <a:tailEnd/>
              </a:ln>
            </p:spPr>
            <p:txBody>
              <a:bodyPr wrap="none" anchor="ctr"/>
              <a:lstStyle/>
              <a:p>
                <a:endParaRPr lang="en-US"/>
              </a:p>
            </p:txBody>
          </p:sp>
        </p:grpSp>
        <p:sp>
          <p:nvSpPr>
            <p:cNvPr id="11305" name="Arc 7"/>
            <p:cNvSpPr>
              <a:spLocks/>
            </p:cNvSpPr>
            <p:nvPr/>
          </p:nvSpPr>
          <p:spPr bwMode="auto">
            <a:xfrm>
              <a:off x="2304" y="1728"/>
              <a:ext cx="480" cy="4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66FF"/>
              </a:solidFill>
              <a:round/>
              <a:headEnd/>
              <a:tailEnd/>
            </a:ln>
          </p:spPr>
          <p:txBody>
            <a:bodyPr wrap="none" anchor="ctr"/>
            <a:lstStyle/>
            <a:p>
              <a:endParaRPr lang="en-US"/>
            </a:p>
          </p:txBody>
        </p:sp>
      </p:grpSp>
      <p:grpSp>
        <p:nvGrpSpPr>
          <p:cNvPr id="4" name="Group 8"/>
          <p:cNvGrpSpPr>
            <a:grpSpLocks/>
          </p:cNvGrpSpPr>
          <p:nvPr/>
        </p:nvGrpSpPr>
        <p:grpSpPr bwMode="auto">
          <a:xfrm>
            <a:off x="5257800" y="2514600"/>
            <a:ext cx="1828800" cy="1752600"/>
            <a:chOff x="1776" y="1584"/>
            <a:chExt cx="1152" cy="1104"/>
          </a:xfrm>
        </p:grpSpPr>
        <p:grpSp>
          <p:nvGrpSpPr>
            <p:cNvPr id="5" name="Group 9"/>
            <p:cNvGrpSpPr>
              <a:grpSpLocks/>
            </p:cNvGrpSpPr>
            <p:nvPr/>
          </p:nvGrpSpPr>
          <p:grpSpPr bwMode="auto">
            <a:xfrm>
              <a:off x="1776" y="1584"/>
              <a:ext cx="528" cy="1104"/>
              <a:chOff x="1776" y="1584"/>
              <a:chExt cx="528" cy="1104"/>
            </a:xfrm>
          </p:grpSpPr>
          <p:sp>
            <p:nvSpPr>
              <p:cNvPr id="11302" name="Arc 10"/>
              <p:cNvSpPr>
                <a:spLocks/>
              </p:cNvSpPr>
              <p:nvPr/>
            </p:nvSpPr>
            <p:spPr bwMode="auto">
              <a:xfrm rot="10800000">
                <a:off x="1776" y="2160"/>
                <a:ext cx="528" cy="5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66FF"/>
                </a:solidFill>
                <a:round/>
                <a:headEnd/>
                <a:tailEnd/>
              </a:ln>
            </p:spPr>
            <p:txBody>
              <a:bodyPr wrap="none" anchor="ctr"/>
              <a:lstStyle/>
              <a:p>
                <a:endParaRPr lang="en-US"/>
              </a:p>
            </p:txBody>
          </p:sp>
          <p:sp>
            <p:nvSpPr>
              <p:cNvPr id="11303" name="Arc 11"/>
              <p:cNvSpPr>
                <a:spLocks/>
              </p:cNvSpPr>
              <p:nvPr/>
            </p:nvSpPr>
            <p:spPr bwMode="auto">
              <a:xfrm rot="-5400000">
                <a:off x="1752" y="1608"/>
                <a:ext cx="576" cy="5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66FF"/>
                </a:solidFill>
                <a:round/>
                <a:headEnd/>
                <a:tailEnd/>
              </a:ln>
            </p:spPr>
            <p:txBody>
              <a:bodyPr wrap="none" anchor="ctr"/>
              <a:lstStyle/>
              <a:p>
                <a:endParaRPr lang="en-US"/>
              </a:p>
            </p:txBody>
          </p:sp>
        </p:grpSp>
        <p:sp>
          <p:nvSpPr>
            <p:cNvPr id="11301" name="Arc 12"/>
            <p:cNvSpPr>
              <a:spLocks/>
            </p:cNvSpPr>
            <p:nvPr/>
          </p:nvSpPr>
          <p:spPr bwMode="auto">
            <a:xfrm>
              <a:off x="2304" y="1584"/>
              <a:ext cx="624"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66FF"/>
              </a:solidFill>
              <a:round/>
              <a:headEnd/>
              <a:tailEnd/>
            </a:ln>
          </p:spPr>
          <p:txBody>
            <a:bodyPr wrap="none" anchor="ctr"/>
            <a:lstStyle/>
            <a:p>
              <a:endParaRPr lang="en-US"/>
            </a:p>
          </p:txBody>
        </p:sp>
      </p:grpSp>
      <p:grpSp>
        <p:nvGrpSpPr>
          <p:cNvPr id="6" name="Group 13"/>
          <p:cNvGrpSpPr>
            <a:grpSpLocks/>
          </p:cNvGrpSpPr>
          <p:nvPr/>
        </p:nvGrpSpPr>
        <p:grpSpPr bwMode="auto">
          <a:xfrm>
            <a:off x="5029200" y="2286000"/>
            <a:ext cx="2286000" cy="2209800"/>
            <a:chOff x="1632" y="1440"/>
            <a:chExt cx="1440" cy="1392"/>
          </a:xfrm>
        </p:grpSpPr>
        <p:grpSp>
          <p:nvGrpSpPr>
            <p:cNvPr id="7" name="Group 14"/>
            <p:cNvGrpSpPr>
              <a:grpSpLocks/>
            </p:cNvGrpSpPr>
            <p:nvPr/>
          </p:nvGrpSpPr>
          <p:grpSpPr bwMode="auto">
            <a:xfrm>
              <a:off x="1632" y="1440"/>
              <a:ext cx="672" cy="1392"/>
              <a:chOff x="1632" y="1440"/>
              <a:chExt cx="672" cy="1392"/>
            </a:xfrm>
          </p:grpSpPr>
          <p:sp>
            <p:nvSpPr>
              <p:cNvPr id="11298" name="Arc 15"/>
              <p:cNvSpPr>
                <a:spLocks/>
              </p:cNvSpPr>
              <p:nvPr/>
            </p:nvSpPr>
            <p:spPr bwMode="auto">
              <a:xfrm rot="10800000">
                <a:off x="1632" y="2160"/>
                <a:ext cx="672" cy="6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66FF"/>
                </a:solidFill>
                <a:round/>
                <a:headEnd/>
                <a:tailEnd/>
              </a:ln>
            </p:spPr>
            <p:txBody>
              <a:bodyPr wrap="none" anchor="ctr"/>
              <a:lstStyle/>
              <a:p>
                <a:endParaRPr lang="en-US"/>
              </a:p>
            </p:txBody>
          </p:sp>
          <p:sp>
            <p:nvSpPr>
              <p:cNvPr id="11299" name="Arc 16"/>
              <p:cNvSpPr>
                <a:spLocks/>
              </p:cNvSpPr>
              <p:nvPr/>
            </p:nvSpPr>
            <p:spPr bwMode="auto">
              <a:xfrm rot="-5400000">
                <a:off x="1608" y="1464"/>
                <a:ext cx="720" cy="6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66FF"/>
                </a:solidFill>
                <a:round/>
                <a:headEnd/>
                <a:tailEnd/>
              </a:ln>
            </p:spPr>
            <p:txBody>
              <a:bodyPr wrap="none" anchor="ctr"/>
              <a:lstStyle/>
              <a:p>
                <a:endParaRPr lang="en-US"/>
              </a:p>
            </p:txBody>
          </p:sp>
        </p:grpSp>
        <p:sp>
          <p:nvSpPr>
            <p:cNvPr id="11297" name="Arc 17"/>
            <p:cNvSpPr>
              <a:spLocks/>
            </p:cNvSpPr>
            <p:nvPr/>
          </p:nvSpPr>
          <p:spPr bwMode="auto">
            <a:xfrm>
              <a:off x="2304" y="1440"/>
              <a:ext cx="768" cy="7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66FF"/>
              </a:solidFill>
              <a:round/>
              <a:headEnd/>
              <a:tailEnd/>
            </a:ln>
          </p:spPr>
          <p:txBody>
            <a:bodyPr wrap="none" anchor="ctr"/>
            <a:lstStyle/>
            <a:p>
              <a:endParaRPr lang="en-US"/>
            </a:p>
          </p:txBody>
        </p:sp>
      </p:grpSp>
      <p:sp>
        <p:nvSpPr>
          <p:cNvPr id="11271" name="Line 18"/>
          <p:cNvSpPr>
            <a:spLocks noChangeShapeType="1"/>
          </p:cNvSpPr>
          <p:nvPr/>
        </p:nvSpPr>
        <p:spPr bwMode="auto">
          <a:xfrm>
            <a:off x="6096000" y="3429000"/>
            <a:ext cx="0" cy="1981200"/>
          </a:xfrm>
          <a:prstGeom prst="line">
            <a:avLst/>
          </a:prstGeom>
          <a:noFill/>
          <a:ln w="28575">
            <a:solidFill>
              <a:srgbClr val="0066FF"/>
            </a:solidFill>
            <a:round/>
            <a:headEnd/>
            <a:tailEnd/>
          </a:ln>
        </p:spPr>
        <p:txBody>
          <a:bodyPr/>
          <a:lstStyle/>
          <a:p>
            <a:endParaRPr lang="en-US"/>
          </a:p>
        </p:txBody>
      </p:sp>
      <p:sp>
        <p:nvSpPr>
          <p:cNvPr id="11272" name="Line 19"/>
          <p:cNvSpPr>
            <a:spLocks noChangeShapeType="1"/>
          </p:cNvSpPr>
          <p:nvPr/>
        </p:nvSpPr>
        <p:spPr bwMode="auto">
          <a:xfrm>
            <a:off x="6096000" y="3429000"/>
            <a:ext cx="2057400" cy="0"/>
          </a:xfrm>
          <a:prstGeom prst="line">
            <a:avLst/>
          </a:prstGeom>
          <a:noFill/>
          <a:ln w="28575">
            <a:solidFill>
              <a:srgbClr val="0066FF"/>
            </a:solidFill>
            <a:round/>
            <a:headEnd/>
            <a:tailEnd/>
          </a:ln>
        </p:spPr>
        <p:txBody>
          <a:bodyPr/>
          <a:lstStyle/>
          <a:p>
            <a:endParaRPr lang="en-US"/>
          </a:p>
        </p:txBody>
      </p:sp>
      <p:sp>
        <p:nvSpPr>
          <p:cNvPr id="11273" name="Line 20"/>
          <p:cNvSpPr>
            <a:spLocks noChangeShapeType="1"/>
          </p:cNvSpPr>
          <p:nvPr/>
        </p:nvSpPr>
        <p:spPr bwMode="auto">
          <a:xfrm flipH="1" flipV="1">
            <a:off x="4572000" y="1752600"/>
            <a:ext cx="1524000" cy="1676400"/>
          </a:xfrm>
          <a:prstGeom prst="line">
            <a:avLst/>
          </a:prstGeom>
          <a:noFill/>
          <a:ln w="28575">
            <a:solidFill>
              <a:srgbClr val="0066FF"/>
            </a:solidFill>
            <a:round/>
            <a:headEnd/>
            <a:tailEnd/>
          </a:ln>
        </p:spPr>
        <p:txBody>
          <a:bodyPr/>
          <a:lstStyle/>
          <a:p>
            <a:endParaRPr lang="en-US"/>
          </a:p>
        </p:txBody>
      </p:sp>
      <p:sp>
        <p:nvSpPr>
          <p:cNvPr id="320534" name="Arc 22"/>
          <p:cNvSpPr>
            <a:spLocks/>
          </p:cNvSpPr>
          <p:nvPr/>
        </p:nvSpPr>
        <p:spPr bwMode="auto">
          <a:xfrm rot="10800000">
            <a:off x="4800600" y="3429000"/>
            <a:ext cx="1295400" cy="1295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66FF"/>
            </a:solidFill>
            <a:round/>
            <a:headEnd/>
            <a:tailEnd/>
          </a:ln>
        </p:spPr>
        <p:txBody>
          <a:bodyPr wrap="none" anchor="ctr"/>
          <a:lstStyle/>
          <a:p>
            <a:endParaRPr lang="en-US"/>
          </a:p>
        </p:txBody>
      </p:sp>
      <p:sp>
        <p:nvSpPr>
          <p:cNvPr id="320535" name="Arc 23"/>
          <p:cNvSpPr>
            <a:spLocks/>
          </p:cNvSpPr>
          <p:nvPr/>
        </p:nvSpPr>
        <p:spPr bwMode="auto">
          <a:xfrm rot="-5400000">
            <a:off x="5462587" y="1395413"/>
            <a:ext cx="1419225" cy="2743200"/>
          </a:xfrm>
          <a:custGeom>
            <a:avLst/>
            <a:gdLst>
              <a:gd name="T0" fmla="*/ 2147483647 w 22350"/>
              <a:gd name="T1" fmla="*/ 0 h 43200"/>
              <a:gd name="T2" fmla="*/ 0 w 22350"/>
              <a:gd name="T3" fmla="*/ 2147483647 h 43200"/>
              <a:gd name="T4" fmla="*/ 2147483647 w 22350"/>
              <a:gd name="T5" fmla="*/ 2147483647 h 43200"/>
              <a:gd name="T6" fmla="*/ 0 60000 65536"/>
              <a:gd name="T7" fmla="*/ 0 60000 65536"/>
              <a:gd name="T8" fmla="*/ 0 60000 65536"/>
              <a:gd name="T9" fmla="*/ 0 w 22350"/>
              <a:gd name="T10" fmla="*/ 0 h 43200"/>
              <a:gd name="T11" fmla="*/ 22350 w 22350"/>
              <a:gd name="T12" fmla="*/ 43200 h 43200"/>
            </a:gdLst>
            <a:ahLst/>
            <a:cxnLst>
              <a:cxn ang="T6">
                <a:pos x="T0" y="T1"/>
              </a:cxn>
              <a:cxn ang="T7">
                <a:pos x="T2" y="T3"/>
              </a:cxn>
              <a:cxn ang="T8">
                <a:pos x="T4" y="T5"/>
              </a:cxn>
            </a:cxnLst>
            <a:rect l="T9" t="T10" r="T11" b="T12"/>
            <a:pathLst>
              <a:path w="22350" h="43200" fill="none" extrusionOk="0">
                <a:moveTo>
                  <a:pt x="749" y="0"/>
                </a:moveTo>
                <a:cubicBezTo>
                  <a:pt x="12679" y="0"/>
                  <a:pt x="22350" y="9670"/>
                  <a:pt x="22350" y="21600"/>
                </a:cubicBezTo>
                <a:cubicBezTo>
                  <a:pt x="22350" y="33529"/>
                  <a:pt x="12679" y="43200"/>
                  <a:pt x="750" y="43200"/>
                </a:cubicBezTo>
                <a:cubicBezTo>
                  <a:pt x="499" y="43200"/>
                  <a:pt x="249" y="43195"/>
                  <a:pt x="0" y="43186"/>
                </a:cubicBezTo>
              </a:path>
              <a:path w="22350" h="43200" stroke="0" extrusionOk="0">
                <a:moveTo>
                  <a:pt x="749" y="0"/>
                </a:moveTo>
                <a:cubicBezTo>
                  <a:pt x="12679" y="0"/>
                  <a:pt x="22350" y="9670"/>
                  <a:pt x="22350" y="21600"/>
                </a:cubicBezTo>
                <a:cubicBezTo>
                  <a:pt x="22350" y="33529"/>
                  <a:pt x="12679" y="43200"/>
                  <a:pt x="750" y="43200"/>
                </a:cubicBezTo>
                <a:cubicBezTo>
                  <a:pt x="499" y="43200"/>
                  <a:pt x="249" y="43195"/>
                  <a:pt x="0" y="43186"/>
                </a:cubicBezTo>
                <a:lnTo>
                  <a:pt x="750" y="21600"/>
                </a:lnTo>
                <a:lnTo>
                  <a:pt x="749" y="0"/>
                </a:lnTo>
                <a:close/>
              </a:path>
            </a:pathLst>
          </a:custGeom>
          <a:noFill/>
          <a:ln w="19050">
            <a:solidFill>
              <a:srgbClr val="0066FF"/>
            </a:solidFill>
            <a:round/>
            <a:headEnd/>
            <a:tailEnd/>
          </a:ln>
        </p:spPr>
        <p:txBody>
          <a:bodyPr wrap="none" anchor="ctr"/>
          <a:lstStyle/>
          <a:p>
            <a:endParaRPr lang="en-US"/>
          </a:p>
        </p:txBody>
      </p:sp>
      <p:grpSp>
        <p:nvGrpSpPr>
          <p:cNvPr id="8" name="Group 24"/>
          <p:cNvGrpSpPr>
            <a:grpSpLocks/>
          </p:cNvGrpSpPr>
          <p:nvPr/>
        </p:nvGrpSpPr>
        <p:grpSpPr bwMode="auto">
          <a:xfrm>
            <a:off x="5791200" y="2971800"/>
            <a:ext cx="838200" cy="457200"/>
            <a:chOff x="2112" y="1872"/>
            <a:chExt cx="528" cy="288"/>
          </a:xfrm>
        </p:grpSpPr>
        <p:sp>
          <p:nvSpPr>
            <p:cNvPr id="11294" name="Arc 25"/>
            <p:cNvSpPr>
              <a:spLocks/>
            </p:cNvSpPr>
            <p:nvPr/>
          </p:nvSpPr>
          <p:spPr bwMode="auto">
            <a:xfrm>
              <a:off x="2304" y="1872"/>
              <a:ext cx="336"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66FF"/>
              </a:solidFill>
              <a:round/>
              <a:headEnd/>
              <a:tailEnd/>
            </a:ln>
          </p:spPr>
          <p:txBody>
            <a:bodyPr wrap="none" anchor="ctr"/>
            <a:lstStyle/>
            <a:p>
              <a:endParaRPr lang="en-US"/>
            </a:p>
          </p:txBody>
        </p:sp>
        <p:sp>
          <p:nvSpPr>
            <p:cNvPr id="11295" name="Arc 26"/>
            <p:cNvSpPr>
              <a:spLocks/>
            </p:cNvSpPr>
            <p:nvPr/>
          </p:nvSpPr>
          <p:spPr bwMode="auto">
            <a:xfrm rot="-5400000">
              <a:off x="2137" y="1848"/>
              <a:ext cx="143" cy="194"/>
            </a:xfrm>
            <a:custGeom>
              <a:avLst/>
              <a:gdLst>
                <a:gd name="T0" fmla="*/ 0 w 21600"/>
                <a:gd name="T1" fmla="*/ 0 h 19919"/>
                <a:gd name="T2" fmla="*/ 0 w 21600"/>
                <a:gd name="T3" fmla="*/ 0 h 19919"/>
                <a:gd name="T4" fmla="*/ 0 w 21600"/>
                <a:gd name="T5" fmla="*/ 0 h 19919"/>
                <a:gd name="T6" fmla="*/ 0 60000 65536"/>
                <a:gd name="T7" fmla="*/ 0 60000 65536"/>
                <a:gd name="T8" fmla="*/ 0 60000 65536"/>
                <a:gd name="T9" fmla="*/ 0 w 21600"/>
                <a:gd name="T10" fmla="*/ 0 h 19919"/>
                <a:gd name="T11" fmla="*/ 21600 w 21600"/>
                <a:gd name="T12" fmla="*/ 19919 h 19919"/>
              </a:gdLst>
              <a:ahLst/>
              <a:cxnLst>
                <a:cxn ang="T6">
                  <a:pos x="T0" y="T1"/>
                </a:cxn>
                <a:cxn ang="T7">
                  <a:pos x="T2" y="T3"/>
                </a:cxn>
                <a:cxn ang="T8">
                  <a:pos x="T4" y="T5"/>
                </a:cxn>
              </a:cxnLst>
              <a:rect l="T9" t="T10" r="T11" b="T12"/>
              <a:pathLst>
                <a:path w="21600" h="19919" fill="none" extrusionOk="0">
                  <a:moveTo>
                    <a:pt x="8354" y="0"/>
                  </a:moveTo>
                  <a:cubicBezTo>
                    <a:pt x="16378" y="3365"/>
                    <a:pt x="21600" y="11217"/>
                    <a:pt x="21600" y="19919"/>
                  </a:cubicBezTo>
                </a:path>
                <a:path w="21600" h="19919" stroke="0" extrusionOk="0">
                  <a:moveTo>
                    <a:pt x="8354" y="0"/>
                  </a:moveTo>
                  <a:cubicBezTo>
                    <a:pt x="16378" y="3365"/>
                    <a:pt x="21600" y="11217"/>
                    <a:pt x="21600" y="19919"/>
                  </a:cubicBezTo>
                  <a:lnTo>
                    <a:pt x="0" y="19919"/>
                  </a:lnTo>
                  <a:lnTo>
                    <a:pt x="8354" y="0"/>
                  </a:lnTo>
                  <a:close/>
                </a:path>
              </a:pathLst>
            </a:custGeom>
            <a:noFill/>
            <a:ln w="19050">
              <a:solidFill>
                <a:srgbClr val="0066FF"/>
              </a:solidFill>
              <a:round/>
              <a:headEnd/>
              <a:tailEnd/>
            </a:ln>
          </p:spPr>
          <p:txBody>
            <a:bodyPr wrap="none" anchor="ctr"/>
            <a:lstStyle/>
            <a:p>
              <a:endParaRPr lang="en-US"/>
            </a:p>
          </p:txBody>
        </p:sp>
      </p:grpSp>
      <p:sp>
        <p:nvSpPr>
          <p:cNvPr id="11277" name="Text Box 30"/>
          <p:cNvSpPr txBox="1">
            <a:spLocks noChangeArrowheads="1"/>
          </p:cNvSpPr>
          <p:nvPr/>
        </p:nvSpPr>
        <p:spPr bwMode="auto">
          <a:xfrm>
            <a:off x="6705600" y="1676400"/>
            <a:ext cx="1371600" cy="822325"/>
          </a:xfrm>
          <a:prstGeom prst="rect">
            <a:avLst/>
          </a:prstGeom>
          <a:noFill/>
          <a:ln w="9525">
            <a:noFill/>
            <a:miter lim="800000"/>
            <a:headEnd/>
            <a:tailEnd/>
          </a:ln>
        </p:spPr>
        <p:txBody>
          <a:bodyPr>
            <a:spAutoFit/>
          </a:bodyPr>
          <a:lstStyle/>
          <a:p>
            <a:pPr eaLnBrk="1" hangingPunct="1">
              <a:spcBef>
                <a:spcPct val="50000"/>
              </a:spcBef>
            </a:pPr>
            <a:r>
              <a:rPr lang="en-US" altLang="en-US">
                <a:solidFill>
                  <a:srgbClr val="990000"/>
                </a:solidFill>
              </a:rPr>
              <a:t>Risk Analysis</a:t>
            </a:r>
            <a:endParaRPr lang="en-GB" altLang="en-US">
              <a:solidFill>
                <a:srgbClr val="990000"/>
              </a:solidFill>
            </a:endParaRPr>
          </a:p>
        </p:txBody>
      </p:sp>
      <p:sp>
        <p:nvSpPr>
          <p:cNvPr id="11278" name="Text Box 31"/>
          <p:cNvSpPr txBox="1">
            <a:spLocks noChangeArrowheads="1"/>
          </p:cNvSpPr>
          <p:nvPr/>
        </p:nvSpPr>
        <p:spPr bwMode="auto">
          <a:xfrm>
            <a:off x="4495800" y="4572000"/>
            <a:ext cx="1371600" cy="457200"/>
          </a:xfrm>
          <a:prstGeom prst="rect">
            <a:avLst/>
          </a:prstGeom>
          <a:noFill/>
          <a:ln w="9525">
            <a:noFill/>
            <a:miter lim="800000"/>
            <a:headEnd/>
            <a:tailEnd/>
          </a:ln>
        </p:spPr>
        <p:txBody>
          <a:bodyPr>
            <a:spAutoFit/>
          </a:bodyPr>
          <a:lstStyle/>
          <a:p>
            <a:pPr eaLnBrk="1" hangingPunct="1">
              <a:spcBef>
                <a:spcPct val="50000"/>
              </a:spcBef>
            </a:pPr>
            <a:r>
              <a:rPr lang="en-US" altLang="en-US">
                <a:solidFill>
                  <a:srgbClr val="990000"/>
                </a:solidFill>
              </a:rPr>
              <a:t>Verify</a:t>
            </a:r>
            <a:endParaRPr lang="en-GB" altLang="en-US">
              <a:solidFill>
                <a:srgbClr val="990000"/>
              </a:solidFill>
            </a:endParaRPr>
          </a:p>
        </p:txBody>
      </p:sp>
      <p:grpSp>
        <p:nvGrpSpPr>
          <p:cNvPr id="9" name="Group 32"/>
          <p:cNvGrpSpPr>
            <a:grpSpLocks/>
          </p:cNvGrpSpPr>
          <p:nvPr/>
        </p:nvGrpSpPr>
        <p:grpSpPr bwMode="auto">
          <a:xfrm>
            <a:off x="6096000" y="3429000"/>
            <a:ext cx="2362200" cy="609600"/>
            <a:chOff x="2304" y="2160"/>
            <a:chExt cx="1488" cy="384"/>
          </a:xfrm>
        </p:grpSpPr>
        <p:sp>
          <p:nvSpPr>
            <p:cNvPr id="11292" name="Arc 33"/>
            <p:cNvSpPr>
              <a:spLocks/>
            </p:cNvSpPr>
            <p:nvPr/>
          </p:nvSpPr>
          <p:spPr bwMode="auto">
            <a:xfrm rot="5400000">
              <a:off x="2280" y="2184"/>
              <a:ext cx="384"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66FF"/>
              </a:solidFill>
              <a:round/>
              <a:headEnd/>
              <a:tailEnd/>
            </a:ln>
          </p:spPr>
          <p:txBody>
            <a:bodyPr wrap="none" anchor="ctr"/>
            <a:lstStyle/>
            <a:p>
              <a:endParaRPr lang="en-US"/>
            </a:p>
          </p:txBody>
        </p:sp>
        <p:sp>
          <p:nvSpPr>
            <p:cNvPr id="11293" name="Text Box 34"/>
            <p:cNvSpPr txBox="1">
              <a:spLocks noChangeArrowheads="1"/>
            </p:cNvSpPr>
            <p:nvPr/>
          </p:nvSpPr>
          <p:spPr bwMode="auto">
            <a:xfrm>
              <a:off x="2400" y="2208"/>
              <a:ext cx="1392" cy="231"/>
            </a:xfrm>
            <a:prstGeom prst="rect">
              <a:avLst/>
            </a:prstGeom>
            <a:noFill/>
            <a:ln w="9525">
              <a:noFill/>
              <a:miter lim="800000"/>
              <a:headEnd/>
              <a:tailEnd/>
            </a:ln>
          </p:spPr>
          <p:txBody>
            <a:bodyPr>
              <a:spAutoFit/>
            </a:bodyPr>
            <a:lstStyle/>
            <a:p>
              <a:pPr eaLnBrk="1" hangingPunct="1">
                <a:spcBef>
                  <a:spcPct val="50000"/>
                </a:spcBef>
              </a:pPr>
              <a:r>
                <a:rPr lang="en-US" altLang="en-US" sz="1800">
                  <a:solidFill>
                    <a:srgbClr val="990000"/>
                  </a:solidFill>
                  <a:latin typeface="Arial Unicode MS" pitchFamily="34" charset="-128"/>
                  <a:ea typeface="Arial Unicode MS" pitchFamily="34" charset="-128"/>
                  <a:cs typeface="Arial Unicode MS" pitchFamily="34" charset="-128"/>
                </a:rPr>
                <a:t>Rapid Prototype</a:t>
              </a:r>
              <a:endParaRPr lang="en-GB" altLang="en-US" sz="1800">
                <a:solidFill>
                  <a:srgbClr val="990000"/>
                </a:solidFill>
                <a:latin typeface="Arial Unicode MS" pitchFamily="34" charset="-128"/>
                <a:ea typeface="Arial Unicode MS" pitchFamily="34" charset="-128"/>
                <a:cs typeface="Arial Unicode MS" pitchFamily="34" charset="-128"/>
              </a:endParaRPr>
            </a:p>
          </p:txBody>
        </p:sp>
      </p:grpSp>
      <p:grpSp>
        <p:nvGrpSpPr>
          <p:cNvPr id="10" name="Group 35"/>
          <p:cNvGrpSpPr>
            <a:grpSpLocks/>
          </p:cNvGrpSpPr>
          <p:nvPr/>
        </p:nvGrpSpPr>
        <p:grpSpPr bwMode="auto">
          <a:xfrm>
            <a:off x="6096000" y="3429000"/>
            <a:ext cx="2438400" cy="838200"/>
            <a:chOff x="2304" y="2160"/>
            <a:chExt cx="1536" cy="528"/>
          </a:xfrm>
        </p:grpSpPr>
        <p:sp>
          <p:nvSpPr>
            <p:cNvPr id="11290" name="Arc 36"/>
            <p:cNvSpPr>
              <a:spLocks/>
            </p:cNvSpPr>
            <p:nvPr/>
          </p:nvSpPr>
          <p:spPr bwMode="auto">
            <a:xfrm rot="5400000">
              <a:off x="2280" y="2184"/>
              <a:ext cx="528" cy="4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66FF"/>
              </a:solidFill>
              <a:round/>
              <a:headEnd/>
              <a:tailEnd/>
            </a:ln>
          </p:spPr>
          <p:txBody>
            <a:bodyPr wrap="none" anchor="ctr"/>
            <a:lstStyle/>
            <a:p>
              <a:endParaRPr lang="en-US"/>
            </a:p>
          </p:txBody>
        </p:sp>
        <p:sp>
          <p:nvSpPr>
            <p:cNvPr id="11291" name="Text Box 37"/>
            <p:cNvSpPr txBox="1">
              <a:spLocks noChangeArrowheads="1"/>
            </p:cNvSpPr>
            <p:nvPr/>
          </p:nvSpPr>
          <p:spPr bwMode="auto">
            <a:xfrm>
              <a:off x="2448" y="2409"/>
              <a:ext cx="1392" cy="231"/>
            </a:xfrm>
            <a:prstGeom prst="rect">
              <a:avLst/>
            </a:prstGeom>
            <a:noFill/>
            <a:ln w="9525">
              <a:noFill/>
              <a:miter lim="800000"/>
              <a:headEnd/>
              <a:tailEnd/>
            </a:ln>
          </p:spPr>
          <p:txBody>
            <a:bodyPr>
              <a:spAutoFit/>
            </a:bodyPr>
            <a:lstStyle/>
            <a:p>
              <a:pPr eaLnBrk="1" hangingPunct="1">
                <a:spcBef>
                  <a:spcPct val="50000"/>
                </a:spcBef>
              </a:pPr>
              <a:r>
                <a:rPr lang="en-US" altLang="en-US" sz="1800">
                  <a:solidFill>
                    <a:srgbClr val="990000"/>
                  </a:solidFill>
                  <a:latin typeface="Arial Unicode MS" pitchFamily="34" charset="-128"/>
                  <a:ea typeface="Arial Unicode MS" pitchFamily="34" charset="-128"/>
                  <a:cs typeface="Arial Unicode MS" pitchFamily="34" charset="-128"/>
                </a:rPr>
                <a:t>Specification</a:t>
              </a:r>
              <a:endParaRPr lang="en-GB" altLang="en-US" sz="1800">
                <a:solidFill>
                  <a:srgbClr val="990000"/>
                </a:solidFill>
                <a:latin typeface="Arial Unicode MS" pitchFamily="34" charset="-128"/>
                <a:ea typeface="Arial Unicode MS" pitchFamily="34" charset="-128"/>
                <a:cs typeface="Arial Unicode MS" pitchFamily="34" charset="-128"/>
              </a:endParaRPr>
            </a:p>
          </p:txBody>
        </p:sp>
      </p:grpSp>
      <p:grpSp>
        <p:nvGrpSpPr>
          <p:cNvPr id="11" name="Group 38"/>
          <p:cNvGrpSpPr>
            <a:grpSpLocks/>
          </p:cNvGrpSpPr>
          <p:nvPr/>
        </p:nvGrpSpPr>
        <p:grpSpPr bwMode="auto">
          <a:xfrm>
            <a:off x="6096000" y="3429000"/>
            <a:ext cx="2514600" cy="1066800"/>
            <a:chOff x="2304" y="2160"/>
            <a:chExt cx="1584" cy="672"/>
          </a:xfrm>
        </p:grpSpPr>
        <p:sp>
          <p:nvSpPr>
            <p:cNvPr id="11288" name="Arc 39"/>
            <p:cNvSpPr>
              <a:spLocks/>
            </p:cNvSpPr>
            <p:nvPr/>
          </p:nvSpPr>
          <p:spPr bwMode="auto">
            <a:xfrm rot="5400000">
              <a:off x="2280" y="2184"/>
              <a:ext cx="672" cy="6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66FF"/>
              </a:solidFill>
              <a:round/>
              <a:headEnd/>
              <a:tailEnd/>
            </a:ln>
          </p:spPr>
          <p:txBody>
            <a:bodyPr wrap="none" anchor="ctr"/>
            <a:lstStyle/>
            <a:p>
              <a:endParaRPr lang="en-US"/>
            </a:p>
          </p:txBody>
        </p:sp>
        <p:sp>
          <p:nvSpPr>
            <p:cNvPr id="11289" name="Text Box 40"/>
            <p:cNvSpPr txBox="1">
              <a:spLocks noChangeArrowheads="1"/>
            </p:cNvSpPr>
            <p:nvPr/>
          </p:nvSpPr>
          <p:spPr bwMode="auto">
            <a:xfrm>
              <a:off x="2496" y="2601"/>
              <a:ext cx="1392" cy="231"/>
            </a:xfrm>
            <a:prstGeom prst="rect">
              <a:avLst/>
            </a:prstGeom>
            <a:noFill/>
            <a:ln w="9525">
              <a:noFill/>
              <a:miter lim="800000"/>
              <a:headEnd/>
              <a:tailEnd/>
            </a:ln>
          </p:spPr>
          <p:txBody>
            <a:bodyPr>
              <a:spAutoFit/>
            </a:bodyPr>
            <a:lstStyle/>
            <a:p>
              <a:pPr eaLnBrk="1" hangingPunct="1">
                <a:spcBef>
                  <a:spcPct val="50000"/>
                </a:spcBef>
              </a:pPr>
              <a:r>
                <a:rPr lang="en-US" altLang="en-US" sz="1800">
                  <a:solidFill>
                    <a:srgbClr val="990000"/>
                  </a:solidFill>
                  <a:latin typeface="Arial Unicode MS" pitchFamily="34" charset="-128"/>
                  <a:ea typeface="Arial Unicode MS" pitchFamily="34" charset="-128"/>
                  <a:cs typeface="Arial Unicode MS" pitchFamily="34" charset="-128"/>
                </a:rPr>
                <a:t>Design</a:t>
              </a:r>
              <a:endParaRPr lang="en-GB" altLang="en-US" sz="1800">
                <a:solidFill>
                  <a:srgbClr val="990000"/>
                </a:solidFill>
                <a:latin typeface="Arial Unicode MS" pitchFamily="34" charset="-128"/>
                <a:ea typeface="Arial Unicode MS" pitchFamily="34" charset="-128"/>
                <a:cs typeface="Arial Unicode MS" pitchFamily="34" charset="-128"/>
              </a:endParaRPr>
            </a:p>
          </p:txBody>
        </p:sp>
      </p:grpSp>
      <p:sp>
        <p:nvSpPr>
          <p:cNvPr id="320555" name="Text Box 43"/>
          <p:cNvSpPr txBox="1">
            <a:spLocks noChangeArrowheads="1"/>
          </p:cNvSpPr>
          <p:nvPr/>
        </p:nvSpPr>
        <p:spPr bwMode="auto">
          <a:xfrm>
            <a:off x="6477000" y="4433888"/>
            <a:ext cx="2209800" cy="366712"/>
          </a:xfrm>
          <a:prstGeom prst="rect">
            <a:avLst/>
          </a:prstGeom>
          <a:noFill/>
          <a:ln w="9525">
            <a:noFill/>
            <a:miter lim="800000"/>
            <a:headEnd/>
            <a:tailEnd/>
          </a:ln>
        </p:spPr>
        <p:txBody>
          <a:bodyPr>
            <a:spAutoFit/>
          </a:bodyPr>
          <a:lstStyle/>
          <a:p>
            <a:pPr eaLnBrk="1" hangingPunct="1">
              <a:spcBef>
                <a:spcPct val="50000"/>
              </a:spcBef>
            </a:pPr>
            <a:r>
              <a:rPr lang="en-US" altLang="en-US" sz="1800">
                <a:solidFill>
                  <a:srgbClr val="990000"/>
                </a:solidFill>
                <a:latin typeface="Arial Unicode MS" pitchFamily="34" charset="-128"/>
                <a:ea typeface="Arial Unicode MS" pitchFamily="34" charset="-128"/>
                <a:cs typeface="Arial Unicode MS" pitchFamily="34" charset="-128"/>
              </a:rPr>
              <a:t>Implementation</a:t>
            </a:r>
            <a:endParaRPr lang="en-GB" altLang="en-US" sz="1800">
              <a:solidFill>
                <a:srgbClr val="990000"/>
              </a:solidFill>
              <a:latin typeface="Arial Unicode MS" pitchFamily="34" charset="-128"/>
              <a:ea typeface="Arial Unicode MS" pitchFamily="34" charset="-128"/>
              <a:cs typeface="Arial Unicode MS" pitchFamily="34" charset="-128"/>
            </a:endParaRPr>
          </a:p>
        </p:txBody>
      </p:sp>
      <p:sp>
        <p:nvSpPr>
          <p:cNvPr id="320554" name="Arc 42"/>
          <p:cNvSpPr>
            <a:spLocks/>
          </p:cNvSpPr>
          <p:nvPr/>
        </p:nvSpPr>
        <p:spPr bwMode="auto">
          <a:xfrm rot="5400000">
            <a:off x="6057900" y="3467100"/>
            <a:ext cx="1295400" cy="12192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66FF"/>
            </a:solidFill>
            <a:round/>
            <a:headEnd/>
            <a:tailEnd/>
          </a:ln>
        </p:spPr>
        <p:txBody>
          <a:bodyPr wrap="none" anchor="ctr"/>
          <a:lstStyle/>
          <a:p>
            <a:endParaRPr lang="en-US"/>
          </a:p>
        </p:txBody>
      </p:sp>
      <p:sp>
        <p:nvSpPr>
          <p:cNvPr id="320566" name="Arc 54"/>
          <p:cNvSpPr>
            <a:spLocks/>
          </p:cNvSpPr>
          <p:nvPr/>
        </p:nvSpPr>
        <p:spPr bwMode="auto">
          <a:xfrm rot="5400000">
            <a:off x="6060281" y="3469482"/>
            <a:ext cx="1520825" cy="1446212"/>
          </a:xfrm>
          <a:custGeom>
            <a:avLst/>
            <a:gdLst>
              <a:gd name="T0" fmla="*/ 0 w 25398"/>
              <a:gd name="T1" fmla="*/ 2147483647 h 21600"/>
              <a:gd name="T2" fmla="*/ 2147483647 w 25398"/>
              <a:gd name="T3" fmla="*/ 2147483647 h 21600"/>
              <a:gd name="T4" fmla="*/ 2147483647 w 25398"/>
              <a:gd name="T5" fmla="*/ 2147483647 h 21600"/>
              <a:gd name="T6" fmla="*/ 0 60000 65536"/>
              <a:gd name="T7" fmla="*/ 0 60000 65536"/>
              <a:gd name="T8" fmla="*/ 0 60000 65536"/>
              <a:gd name="T9" fmla="*/ 0 w 25398"/>
              <a:gd name="T10" fmla="*/ 0 h 21600"/>
              <a:gd name="T11" fmla="*/ 25398 w 25398"/>
              <a:gd name="T12" fmla="*/ 21600 h 21600"/>
            </a:gdLst>
            <a:ahLst/>
            <a:cxnLst>
              <a:cxn ang="T6">
                <a:pos x="T0" y="T1"/>
              </a:cxn>
              <a:cxn ang="T7">
                <a:pos x="T2" y="T3"/>
              </a:cxn>
              <a:cxn ang="T8">
                <a:pos x="T4" y="T5"/>
              </a:cxn>
            </a:cxnLst>
            <a:rect l="T9" t="T10" r="T11" b="T12"/>
            <a:pathLst>
              <a:path w="25398" h="21600" fill="none" extrusionOk="0">
                <a:moveTo>
                  <a:pt x="-1" y="336"/>
                </a:moveTo>
                <a:cubicBezTo>
                  <a:pt x="1253" y="112"/>
                  <a:pt x="2524" y="-1"/>
                  <a:pt x="3798" y="0"/>
                </a:cubicBezTo>
                <a:cubicBezTo>
                  <a:pt x="15727" y="0"/>
                  <a:pt x="25398" y="9670"/>
                  <a:pt x="25398" y="21600"/>
                </a:cubicBezTo>
              </a:path>
              <a:path w="25398" h="21600" stroke="0" extrusionOk="0">
                <a:moveTo>
                  <a:pt x="-1" y="336"/>
                </a:moveTo>
                <a:cubicBezTo>
                  <a:pt x="1253" y="112"/>
                  <a:pt x="2524" y="-1"/>
                  <a:pt x="3798" y="0"/>
                </a:cubicBezTo>
                <a:cubicBezTo>
                  <a:pt x="15727" y="0"/>
                  <a:pt x="25398" y="9670"/>
                  <a:pt x="25398" y="21600"/>
                </a:cubicBezTo>
                <a:lnTo>
                  <a:pt x="3798" y="21600"/>
                </a:lnTo>
                <a:lnTo>
                  <a:pt x="-1" y="336"/>
                </a:lnTo>
                <a:close/>
              </a:path>
            </a:pathLst>
          </a:custGeom>
          <a:noFill/>
          <a:ln w="19050">
            <a:solidFill>
              <a:srgbClr val="0066FF"/>
            </a:solidFill>
            <a:round/>
            <a:headEnd/>
            <a:tailEnd/>
          </a:ln>
        </p:spPr>
        <p:txBody>
          <a:bodyPr wrap="none" anchor="ctr"/>
          <a:lstStyle/>
          <a:p>
            <a:endParaRPr lang="en-US"/>
          </a:p>
        </p:txBody>
      </p:sp>
      <p:sp>
        <p:nvSpPr>
          <p:cNvPr id="320569" name="Text Box 57"/>
          <p:cNvSpPr txBox="1">
            <a:spLocks noChangeArrowheads="1"/>
          </p:cNvSpPr>
          <p:nvPr/>
        </p:nvSpPr>
        <p:spPr bwMode="auto">
          <a:xfrm>
            <a:off x="6629400" y="4814888"/>
            <a:ext cx="2209800" cy="366712"/>
          </a:xfrm>
          <a:prstGeom prst="rect">
            <a:avLst/>
          </a:prstGeom>
          <a:noFill/>
          <a:ln w="9525">
            <a:noFill/>
            <a:miter lim="800000"/>
            <a:headEnd/>
            <a:tailEnd/>
          </a:ln>
        </p:spPr>
        <p:txBody>
          <a:bodyPr>
            <a:spAutoFit/>
          </a:bodyPr>
          <a:lstStyle/>
          <a:p>
            <a:pPr eaLnBrk="1" hangingPunct="1">
              <a:spcBef>
                <a:spcPct val="50000"/>
              </a:spcBef>
            </a:pPr>
            <a:r>
              <a:rPr lang="en-US" altLang="en-US" sz="1800">
                <a:solidFill>
                  <a:srgbClr val="990000"/>
                </a:solidFill>
                <a:latin typeface="Arial Unicode MS" pitchFamily="34" charset="-128"/>
                <a:ea typeface="Arial Unicode MS" pitchFamily="34" charset="-128"/>
                <a:cs typeface="Arial Unicode MS" pitchFamily="34" charset="-128"/>
              </a:rPr>
              <a:t>Integration</a:t>
            </a:r>
            <a:endParaRPr lang="en-GB" altLang="en-US" sz="1800">
              <a:solidFill>
                <a:srgbClr val="990000"/>
              </a:solidFill>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05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055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05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053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056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05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34" grpId="0" animBg="1"/>
      <p:bldP spid="320535" grpId="0" animBg="1"/>
      <p:bldP spid="320555" grpId="0"/>
      <p:bldP spid="320554" grpId="0" animBg="1"/>
      <p:bldP spid="320566" grpId="0" animBg="1"/>
      <p:bldP spid="32056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685800" y="-304800"/>
            <a:ext cx="7772400" cy="1143000"/>
          </a:xfrm>
        </p:spPr>
        <p:txBody>
          <a:bodyPr/>
          <a:lstStyle/>
          <a:p>
            <a:pPr eaLnBrk="1" hangingPunct="1"/>
            <a:r>
              <a:rPr lang="en-US" altLang="en-US" smtClean="0"/>
              <a:t>Full Spiral Model</a:t>
            </a:r>
          </a:p>
        </p:txBody>
      </p:sp>
      <p:sp>
        <p:nvSpPr>
          <p:cNvPr id="12290" name="Slide Number Placeholder 5"/>
          <p:cNvSpPr>
            <a:spLocks noGrp="1"/>
          </p:cNvSpPr>
          <p:nvPr>
            <p:ph type="sldNum" sz="quarter" idx="12"/>
          </p:nvPr>
        </p:nvSpPr>
        <p:spPr>
          <a:noFill/>
        </p:spPr>
        <p:txBody>
          <a:bodyPr/>
          <a:lstStyle/>
          <a:p>
            <a:fld id="{4CE5AB79-59C4-4C6A-8798-C939CABFAA24}" type="slidenum">
              <a:rPr lang="en-US" altLang="en-US"/>
              <a:pPr/>
              <a:t>12</a:t>
            </a:fld>
            <a:endParaRPr lang="en-US" altLang="en-US"/>
          </a:p>
        </p:txBody>
      </p:sp>
      <p:graphicFrame>
        <p:nvGraphicFramePr>
          <p:cNvPr id="12292" name="Object 2"/>
          <p:cNvGraphicFramePr>
            <a:graphicFrameLocks noChangeAspect="1"/>
          </p:cNvGraphicFramePr>
          <p:nvPr/>
        </p:nvGraphicFramePr>
        <p:xfrm>
          <a:off x="609600" y="822325"/>
          <a:ext cx="8088313" cy="5883275"/>
        </p:xfrm>
        <a:graphic>
          <a:graphicData uri="http://schemas.openxmlformats.org/presentationml/2006/ole">
            <p:oleObj spid="_x0000_s2050" name="Photo Editor Photo" r:id="rId3" imgW="8554644" imgH="6219048" progId="MSPhotoEd.3">
              <p:embed/>
            </p:oleObj>
          </a:graphicData>
        </a:graphic>
      </p:graphicFrame>
      <p:sp>
        <p:nvSpPr>
          <p:cNvPr id="315396" name="Text Box 4"/>
          <p:cNvSpPr txBox="1">
            <a:spLocks noChangeArrowheads="1"/>
          </p:cNvSpPr>
          <p:nvPr/>
        </p:nvSpPr>
        <p:spPr bwMode="auto">
          <a:xfrm>
            <a:off x="6400800" y="1219200"/>
            <a:ext cx="2743200" cy="320675"/>
          </a:xfrm>
          <a:prstGeom prst="rect">
            <a:avLst/>
          </a:prstGeom>
          <a:noFill/>
          <a:ln w="9525">
            <a:noFill/>
            <a:miter lim="800000"/>
            <a:headEnd/>
            <a:tailEnd/>
          </a:ln>
        </p:spPr>
        <p:txBody>
          <a:bodyPr>
            <a:spAutoFit/>
          </a:bodyPr>
          <a:lstStyle/>
          <a:p>
            <a:pPr eaLnBrk="1" hangingPunct="1">
              <a:spcBef>
                <a:spcPct val="50000"/>
              </a:spcBef>
            </a:pPr>
            <a:r>
              <a:rPr lang="en-US" altLang="en-US" sz="1500" u="sng">
                <a:solidFill>
                  <a:srgbClr val="339933"/>
                </a:solidFill>
                <a:latin typeface="Arial Black" pitchFamily="34" charset="0"/>
                <a:cs typeface="Arial" charset="0"/>
              </a:rPr>
              <a:t>Radial dimension (cost)</a:t>
            </a:r>
          </a:p>
        </p:txBody>
      </p:sp>
      <p:sp>
        <p:nvSpPr>
          <p:cNvPr id="315397" name="Line 5"/>
          <p:cNvSpPr>
            <a:spLocks noChangeShapeType="1"/>
          </p:cNvSpPr>
          <p:nvPr/>
        </p:nvSpPr>
        <p:spPr bwMode="auto">
          <a:xfrm flipV="1">
            <a:off x="7467600" y="1447800"/>
            <a:ext cx="152400" cy="1524000"/>
          </a:xfrm>
          <a:prstGeom prst="line">
            <a:avLst/>
          </a:prstGeom>
          <a:noFill/>
          <a:ln w="28575">
            <a:solidFill>
              <a:srgbClr val="339933"/>
            </a:solidFill>
            <a:round/>
            <a:headEnd/>
            <a:tailEnd type="triangle" w="med" len="med"/>
          </a:ln>
        </p:spPr>
        <p:txBody>
          <a:bodyPr/>
          <a:lstStyle/>
          <a:p>
            <a:endParaRPr lang="en-US"/>
          </a:p>
        </p:txBody>
      </p:sp>
      <p:sp>
        <p:nvSpPr>
          <p:cNvPr id="315399" name="Text Box 7"/>
          <p:cNvSpPr txBox="1">
            <a:spLocks noChangeArrowheads="1"/>
          </p:cNvSpPr>
          <p:nvPr/>
        </p:nvSpPr>
        <p:spPr bwMode="auto">
          <a:xfrm>
            <a:off x="228600" y="1279525"/>
            <a:ext cx="3352800" cy="320675"/>
          </a:xfrm>
          <a:prstGeom prst="rect">
            <a:avLst/>
          </a:prstGeom>
          <a:noFill/>
          <a:ln w="9525">
            <a:noFill/>
            <a:miter lim="800000"/>
            <a:headEnd/>
            <a:tailEnd/>
          </a:ln>
        </p:spPr>
        <p:txBody>
          <a:bodyPr>
            <a:spAutoFit/>
          </a:bodyPr>
          <a:lstStyle/>
          <a:p>
            <a:pPr eaLnBrk="1" hangingPunct="1">
              <a:spcBef>
                <a:spcPct val="50000"/>
              </a:spcBef>
            </a:pPr>
            <a:r>
              <a:rPr lang="en-US" altLang="en-US" sz="1500" u="sng">
                <a:solidFill>
                  <a:srgbClr val="339933"/>
                </a:solidFill>
                <a:latin typeface="Arial Black" pitchFamily="34" charset="0"/>
                <a:cs typeface="Arial" charset="0"/>
              </a:rPr>
              <a:t>Angular dimension (progress)</a:t>
            </a:r>
          </a:p>
        </p:txBody>
      </p:sp>
      <p:sp>
        <p:nvSpPr>
          <p:cNvPr id="315400" name="Line 8"/>
          <p:cNvSpPr>
            <a:spLocks noChangeShapeType="1"/>
          </p:cNvSpPr>
          <p:nvPr/>
        </p:nvSpPr>
        <p:spPr bwMode="auto">
          <a:xfrm flipH="1" flipV="1">
            <a:off x="2895600" y="1565275"/>
            <a:ext cx="1066800" cy="1676400"/>
          </a:xfrm>
          <a:prstGeom prst="line">
            <a:avLst/>
          </a:prstGeom>
          <a:noFill/>
          <a:ln w="28575">
            <a:solidFill>
              <a:srgbClr val="339933"/>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54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539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53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5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6" grpId="0"/>
      <p:bldP spid="315397" grpId="0" animBg="1"/>
      <p:bldP spid="315399" grpId="0"/>
      <p:bldP spid="31540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en-US" smtClean="0"/>
              <a:t>Extreme Programming</a:t>
            </a:r>
          </a:p>
        </p:txBody>
      </p:sp>
      <p:sp>
        <p:nvSpPr>
          <p:cNvPr id="13314" name="Slide Number Placeholder 5"/>
          <p:cNvSpPr>
            <a:spLocks noGrp="1"/>
          </p:cNvSpPr>
          <p:nvPr>
            <p:ph type="sldNum" sz="quarter" idx="12"/>
          </p:nvPr>
        </p:nvSpPr>
        <p:spPr>
          <a:noFill/>
        </p:spPr>
        <p:txBody>
          <a:bodyPr/>
          <a:lstStyle/>
          <a:p>
            <a:fld id="{678C48C1-0D92-41CE-A368-23B52FEE2A88}" type="slidenum">
              <a:rPr lang="en-US" altLang="en-US"/>
              <a:pPr/>
              <a:t>13</a:t>
            </a:fld>
            <a:endParaRPr lang="en-US" altLang="en-US"/>
          </a:p>
        </p:txBody>
      </p:sp>
      <p:pic>
        <p:nvPicPr>
          <p:cNvPr id="13316" name="Picture 3" descr="project"/>
          <p:cNvPicPr>
            <a:picLocks noChangeAspect="1" noChangeArrowheads="1"/>
          </p:cNvPicPr>
          <p:nvPr/>
        </p:nvPicPr>
        <p:blipFill>
          <a:blip r:embed="rId2" cstate="print"/>
          <a:srcRect/>
          <a:stretch>
            <a:fillRect/>
          </a:stretch>
        </p:blipFill>
        <p:spPr bwMode="auto">
          <a:xfrm>
            <a:off x="990600" y="2209800"/>
            <a:ext cx="7772400" cy="3343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762000" y="533400"/>
            <a:ext cx="8382000" cy="685800"/>
          </a:xfrm>
        </p:spPr>
        <p:txBody>
          <a:bodyPr>
            <a:normAutofit fontScale="90000"/>
          </a:bodyPr>
          <a:lstStyle/>
          <a:p>
            <a:pPr eaLnBrk="1" hangingPunct="1"/>
            <a:r>
              <a:rPr lang="en-US" altLang="en-US" smtClean="0"/>
              <a:t>Rational Unified Process</a:t>
            </a:r>
          </a:p>
        </p:txBody>
      </p:sp>
      <p:sp>
        <p:nvSpPr>
          <p:cNvPr id="14340" name="Rectangle 3"/>
          <p:cNvSpPr>
            <a:spLocks noGrp="1" noChangeArrowheads="1"/>
          </p:cNvSpPr>
          <p:nvPr>
            <p:ph idx="1"/>
          </p:nvPr>
        </p:nvSpPr>
        <p:spPr>
          <a:xfrm>
            <a:off x="76200" y="914400"/>
            <a:ext cx="9144000" cy="5486400"/>
          </a:xfrm>
        </p:spPr>
        <p:txBody>
          <a:bodyPr/>
          <a:lstStyle/>
          <a:p>
            <a:pPr eaLnBrk="1" hangingPunct="1">
              <a:buFontTx/>
              <a:buNone/>
            </a:pPr>
            <a:r>
              <a:rPr lang="en-US" altLang="en-US" sz="2800" smtClean="0">
                <a:latin typeface="Verdana" pitchFamily="34" charset="0"/>
              </a:rPr>
              <a:t> </a:t>
            </a:r>
          </a:p>
        </p:txBody>
      </p:sp>
      <p:sp>
        <p:nvSpPr>
          <p:cNvPr id="14338" name="Slide Number Placeholder 5"/>
          <p:cNvSpPr>
            <a:spLocks noGrp="1"/>
          </p:cNvSpPr>
          <p:nvPr>
            <p:ph type="sldNum" sz="quarter" idx="12"/>
          </p:nvPr>
        </p:nvSpPr>
        <p:spPr>
          <a:noFill/>
        </p:spPr>
        <p:txBody>
          <a:bodyPr/>
          <a:lstStyle/>
          <a:p>
            <a:fld id="{B5F14F18-46EF-4EA9-986B-37B2184A7E26}" type="slidenum">
              <a:rPr lang="en-US" altLang="en-US"/>
              <a:pPr/>
              <a:t>14</a:t>
            </a:fld>
            <a:endParaRPr lang="en-US" altLang="en-US"/>
          </a:p>
        </p:txBody>
      </p:sp>
      <p:pic>
        <p:nvPicPr>
          <p:cNvPr id="14341" name="Picture 4" descr="f_rup_pk2"/>
          <p:cNvPicPr>
            <a:picLocks noChangeAspect="1" noChangeArrowheads="1"/>
          </p:cNvPicPr>
          <p:nvPr/>
        </p:nvPicPr>
        <p:blipFill>
          <a:blip r:embed="rId2" cstate="print"/>
          <a:srcRect/>
          <a:stretch>
            <a:fillRect/>
          </a:stretch>
        </p:blipFill>
        <p:spPr bwMode="auto">
          <a:xfrm>
            <a:off x="838200" y="1447800"/>
            <a:ext cx="7924800" cy="5189538"/>
          </a:xfrm>
          <a:prstGeom prst="rect">
            <a:avLst/>
          </a:prstGeom>
          <a:noFill/>
          <a:ln w="9525">
            <a:noFill/>
            <a:miter lim="800000"/>
            <a:headEnd/>
            <a:tailEnd/>
          </a:ln>
        </p:spPr>
      </p:pic>
      <p:sp>
        <p:nvSpPr>
          <p:cNvPr id="14342" name="Text Box 5"/>
          <p:cNvSpPr txBox="1">
            <a:spLocks noChangeArrowheads="1"/>
          </p:cNvSpPr>
          <p:nvPr/>
        </p:nvSpPr>
        <p:spPr bwMode="auto">
          <a:xfrm>
            <a:off x="1066800" y="6553200"/>
            <a:ext cx="5867400" cy="457200"/>
          </a:xfrm>
          <a:prstGeom prst="rect">
            <a:avLst/>
          </a:prstGeom>
          <a:noFill/>
          <a:ln w="9525">
            <a:noFill/>
            <a:miter lim="800000"/>
            <a:headEnd/>
            <a:tailEnd/>
          </a:ln>
        </p:spPr>
        <p:txBody>
          <a:bodyPr>
            <a:spAutoFit/>
          </a:bodyPr>
          <a:lstStyle/>
          <a:p>
            <a:pPr eaLnBrk="1" hangingPunct="1">
              <a:spcBef>
                <a:spcPct val="50000"/>
              </a:spcBef>
            </a:pPr>
            <a:r>
              <a:rPr lang="en-US" altLang="en-US"/>
              <a:t>(this Figure is from P. Krutchen’s paper)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85800" y="152400"/>
            <a:ext cx="7772400" cy="1143000"/>
          </a:xfrm>
        </p:spPr>
        <p:txBody>
          <a:bodyPr/>
          <a:lstStyle/>
          <a:p>
            <a:pPr eaLnBrk="1" hangingPunct="1"/>
            <a:r>
              <a:rPr lang="en-US" altLang="en-US" smtClean="0"/>
              <a:t>Documentation Phase?</a:t>
            </a:r>
          </a:p>
        </p:txBody>
      </p:sp>
      <p:sp>
        <p:nvSpPr>
          <p:cNvPr id="15364" name="Rectangle 3"/>
          <p:cNvSpPr>
            <a:spLocks noGrp="1" noChangeArrowheads="1"/>
          </p:cNvSpPr>
          <p:nvPr>
            <p:ph idx="1"/>
          </p:nvPr>
        </p:nvSpPr>
        <p:spPr>
          <a:xfrm>
            <a:off x="304800" y="1752600"/>
            <a:ext cx="8382000" cy="3478213"/>
          </a:xfrm>
        </p:spPr>
        <p:txBody>
          <a:bodyPr>
            <a:normAutofit fontScale="92500" lnSpcReduction="20000"/>
          </a:bodyPr>
          <a:lstStyle/>
          <a:p>
            <a:pPr eaLnBrk="1" hangingPunct="1">
              <a:lnSpc>
                <a:spcPct val="90000"/>
              </a:lnSpc>
            </a:pPr>
            <a:r>
              <a:rPr lang="en-US" altLang="en-US" sz="3200" dirty="0" smtClean="0"/>
              <a:t>There is NO documentation phase</a:t>
            </a:r>
          </a:p>
          <a:p>
            <a:pPr eaLnBrk="1" hangingPunct="1">
              <a:lnSpc>
                <a:spcPct val="90000"/>
              </a:lnSpc>
            </a:pPr>
            <a:r>
              <a:rPr lang="en-US" altLang="en-US" sz="3200" dirty="0" smtClean="0"/>
              <a:t>Every phase must be fully documented before starting the next phase</a:t>
            </a:r>
          </a:p>
          <a:p>
            <a:pPr lvl="1" eaLnBrk="1" hangingPunct="1">
              <a:lnSpc>
                <a:spcPct val="90000"/>
              </a:lnSpc>
            </a:pPr>
            <a:r>
              <a:rPr lang="en-US" altLang="en-US" sz="2800" dirty="0" smtClean="0"/>
              <a:t>Postponed documentation may never be completed</a:t>
            </a:r>
          </a:p>
          <a:p>
            <a:pPr lvl="1" eaLnBrk="1" hangingPunct="1">
              <a:lnSpc>
                <a:spcPct val="90000"/>
              </a:lnSpc>
            </a:pPr>
            <a:r>
              <a:rPr lang="en-US" altLang="en-US" sz="2800" dirty="0" smtClean="0"/>
              <a:t>The responsible individual may leave</a:t>
            </a:r>
          </a:p>
          <a:p>
            <a:pPr lvl="1" eaLnBrk="1" hangingPunct="1">
              <a:lnSpc>
                <a:spcPct val="90000"/>
              </a:lnSpc>
            </a:pPr>
            <a:r>
              <a:rPr lang="en-US" altLang="en-US" sz="2800" dirty="0" smtClean="0"/>
              <a:t>The product is constantly changing—we need the documentation to do this</a:t>
            </a:r>
          </a:p>
          <a:p>
            <a:pPr lvl="1" eaLnBrk="1" hangingPunct="1">
              <a:lnSpc>
                <a:spcPct val="90000"/>
              </a:lnSpc>
            </a:pPr>
            <a:r>
              <a:rPr lang="en-US" altLang="en-US" sz="2800" dirty="0" smtClean="0"/>
              <a:t>The design (for example) will be modified during development, but the original designers may not be available to document it </a:t>
            </a:r>
          </a:p>
        </p:txBody>
      </p:sp>
      <p:sp>
        <p:nvSpPr>
          <p:cNvPr id="15362" name="Slide Number Placeholder 5"/>
          <p:cNvSpPr>
            <a:spLocks noGrp="1"/>
          </p:cNvSpPr>
          <p:nvPr>
            <p:ph type="sldNum" sz="quarter" idx="12"/>
          </p:nvPr>
        </p:nvSpPr>
        <p:spPr>
          <a:noFill/>
        </p:spPr>
        <p:txBody>
          <a:bodyPr/>
          <a:lstStyle/>
          <a:p>
            <a:fld id="{F5E28809-2895-4B18-AC7F-5BD51646CFAE}" type="slidenum">
              <a:rPr lang="en-US" altLang="en-US"/>
              <a:pPr/>
              <a:t>15</a:t>
            </a:fld>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5E531200-9354-4B6F-8E42-9458E22249EC}" type="slidenum">
              <a:rPr lang="en-US" altLang="en-US"/>
              <a:pPr/>
              <a:t>16</a:t>
            </a:fld>
            <a:endParaRPr lang="en-US" altLang="en-US"/>
          </a:p>
        </p:txBody>
      </p:sp>
      <p:graphicFrame>
        <p:nvGraphicFramePr>
          <p:cNvPr id="299010" name="Group 2"/>
          <p:cNvGraphicFramePr>
            <a:graphicFrameLocks noGrp="1"/>
          </p:cNvGraphicFramePr>
          <p:nvPr/>
        </p:nvGraphicFramePr>
        <p:xfrm>
          <a:off x="609600" y="228600"/>
          <a:ext cx="7620000" cy="6148689"/>
        </p:xfrm>
        <a:graphic>
          <a:graphicData uri="http://schemas.openxmlformats.org/drawingml/2006/table">
            <a:tbl>
              <a:tblPr/>
              <a:tblGrid>
                <a:gridCol w="1887538"/>
                <a:gridCol w="3046412"/>
                <a:gridCol w="2686050"/>
              </a:tblGrid>
              <a:tr h="5126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ahoma" charset="0"/>
                        </a:rPr>
                        <a:t>Phase</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ahoma" charset="0"/>
                        </a:rPr>
                        <a:t>Documents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ahoma" charset="0"/>
                        </a:rPr>
                        <a:t>QA</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r>
              <a:tr h="96919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ahoma" charset="0"/>
                        </a:rPr>
                        <a:t>Requirement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ahoma" charset="0"/>
                        </a:rPr>
                        <a:t>Definition</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20000"/>
                        </a:spcBef>
                        <a:spcAft>
                          <a:spcPct val="0"/>
                        </a:spcAft>
                        <a:buClrTx/>
                        <a:buSzTx/>
                        <a:buFontTx/>
                        <a:buChar char="•"/>
                        <a:tabLst/>
                      </a:pPr>
                      <a:r>
                        <a:rPr kumimoji="0" lang="en-US" sz="1800" b="1" i="0" u="none" strike="noStrike" cap="none" normalizeH="0" baseline="0" smtClean="0">
                          <a:ln>
                            <a:noFill/>
                          </a:ln>
                          <a:solidFill>
                            <a:schemeClr val="tx1"/>
                          </a:solidFill>
                          <a:effectLst/>
                          <a:latin typeface="Tahoma" charset="0"/>
                        </a:rPr>
                        <a:t>Rapid prototype, or</a:t>
                      </a:r>
                    </a:p>
                    <a:p>
                      <a:pPr marL="228600" marR="0" lvl="0" indent="-228600" algn="l" defTabSz="914400" rtl="0" eaLnBrk="1" fontAlgn="base" latinLnBrk="0" hangingPunct="1">
                        <a:lnSpc>
                          <a:spcPct val="100000"/>
                        </a:lnSpc>
                        <a:spcBef>
                          <a:spcPct val="20000"/>
                        </a:spcBef>
                        <a:spcAft>
                          <a:spcPct val="0"/>
                        </a:spcAft>
                        <a:buClrTx/>
                        <a:buSzTx/>
                        <a:buFontTx/>
                        <a:buChar char="•"/>
                        <a:tabLst/>
                      </a:pPr>
                      <a:r>
                        <a:rPr kumimoji="0" lang="en-US" sz="1800" b="1" i="0" u="none" strike="noStrike" cap="none" normalizeH="0" baseline="0" smtClean="0">
                          <a:ln>
                            <a:noFill/>
                          </a:ln>
                          <a:solidFill>
                            <a:schemeClr val="tx1"/>
                          </a:solidFill>
                          <a:effectLst/>
                          <a:latin typeface="Tahoma" charset="0"/>
                        </a:rPr>
                        <a:t>Requirements document</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2000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ahoma" charset="0"/>
                        </a:rPr>
                        <a:t>Rapid prototype</a:t>
                      </a:r>
                    </a:p>
                    <a:p>
                      <a:pPr marL="228600" marR="0" lvl="0" indent="-228600" algn="l" defTabSz="914400" rtl="0" eaLnBrk="1" fontAlgn="base" latinLnBrk="0" hangingPunct="1">
                        <a:lnSpc>
                          <a:spcPct val="100000"/>
                        </a:lnSpc>
                        <a:spcBef>
                          <a:spcPct val="2000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ahoma" charset="0"/>
                        </a:rPr>
                        <a:t>Reviews</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5177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ahoma" charset="0"/>
                        </a:rPr>
                        <a:t>Functional Specification</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2000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ahoma" charset="0"/>
                        </a:rPr>
                        <a:t>Specification document (specifications)</a:t>
                      </a:r>
                    </a:p>
                    <a:p>
                      <a:pPr marL="228600" marR="0" lvl="0" indent="-228600" algn="l" defTabSz="914400" rtl="0" eaLnBrk="1" fontAlgn="base" latinLnBrk="0" hangingPunct="1">
                        <a:lnSpc>
                          <a:spcPct val="100000"/>
                        </a:lnSpc>
                        <a:spcBef>
                          <a:spcPct val="2000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ahoma" charset="0"/>
                        </a:rPr>
                        <a:t>Software Product Management Plan</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2000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ahoma" charset="0"/>
                        </a:rPr>
                        <a:t>Traceability</a:t>
                      </a:r>
                    </a:p>
                    <a:p>
                      <a:pPr marL="228600" marR="0" lvl="0" indent="-228600" algn="l" defTabSz="914400" rtl="0" eaLnBrk="1" fontAlgn="base" latinLnBrk="0" hangingPunct="1">
                        <a:lnSpc>
                          <a:spcPct val="100000"/>
                        </a:lnSpc>
                        <a:spcBef>
                          <a:spcPct val="2000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ahoma" charset="0"/>
                        </a:rPr>
                        <a:t>FS Review</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7348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ahoma" charset="0"/>
                        </a:rPr>
                        <a:t>Design</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20000"/>
                        </a:spcBef>
                        <a:spcAft>
                          <a:spcPct val="0"/>
                        </a:spcAft>
                        <a:buClrTx/>
                        <a:buSzTx/>
                        <a:buFontTx/>
                        <a:buChar char="•"/>
                        <a:tabLst/>
                      </a:pPr>
                      <a:r>
                        <a:rPr kumimoji="0" lang="en-US" sz="1800" b="1" i="0" u="none" strike="noStrike" cap="none" normalizeH="0" baseline="0" smtClean="0">
                          <a:ln>
                            <a:noFill/>
                          </a:ln>
                          <a:solidFill>
                            <a:schemeClr val="tx1"/>
                          </a:solidFill>
                          <a:effectLst/>
                          <a:latin typeface="Tahoma" charset="0"/>
                        </a:rPr>
                        <a:t>Architectural Design</a:t>
                      </a:r>
                    </a:p>
                    <a:p>
                      <a:pPr marL="228600" marR="0" lvl="0" indent="-228600" algn="l" defTabSz="914400" rtl="0" eaLnBrk="1" fontAlgn="base" latinLnBrk="0" hangingPunct="1">
                        <a:lnSpc>
                          <a:spcPct val="100000"/>
                        </a:lnSpc>
                        <a:spcBef>
                          <a:spcPct val="20000"/>
                        </a:spcBef>
                        <a:spcAft>
                          <a:spcPct val="0"/>
                        </a:spcAft>
                        <a:buClrTx/>
                        <a:buSzTx/>
                        <a:buFontTx/>
                        <a:buChar char="•"/>
                        <a:tabLst/>
                      </a:pPr>
                      <a:r>
                        <a:rPr kumimoji="0" lang="en-US" sz="1800" b="1" i="0" u="none" strike="noStrike" cap="none" normalizeH="0" baseline="0" smtClean="0">
                          <a:ln>
                            <a:noFill/>
                          </a:ln>
                          <a:solidFill>
                            <a:schemeClr val="tx1"/>
                          </a:solidFill>
                          <a:effectLst/>
                          <a:latin typeface="Tahoma" charset="0"/>
                        </a:rPr>
                        <a:t>Detailed Design</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2000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ahoma" charset="0"/>
                        </a:rPr>
                        <a:t>Traceability</a:t>
                      </a:r>
                    </a:p>
                    <a:p>
                      <a:pPr marL="228600" marR="0" lvl="0" indent="-228600" algn="l" defTabSz="914400" rtl="0" eaLnBrk="1" fontAlgn="base" latinLnBrk="0" hangingPunct="1">
                        <a:lnSpc>
                          <a:spcPct val="100000"/>
                        </a:lnSpc>
                        <a:spcBef>
                          <a:spcPct val="2000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ahoma" charset="0"/>
                        </a:rPr>
                        <a:t>Review</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0240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ahoma" charset="0"/>
                        </a:rPr>
                        <a:t>Coding</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20000"/>
                        </a:spcBef>
                        <a:spcAft>
                          <a:spcPct val="0"/>
                        </a:spcAft>
                        <a:buClrTx/>
                        <a:buSzTx/>
                        <a:buFontTx/>
                        <a:buChar char="•"/>
                        <a:tabLst/>
                      </a:pPr>
                      <a:r>
                        <a:rPr kumimoji="0" lang="en-US" sz="1800" b="1" i="0" u="none" strike="noStrike" cap="none" normalizeH="0" baseline="0" smtClean="0">
                          <a:ln>
                            <a:noFill/>
                          </a:ln>
                          <a:solidFill>
                            <a:schemeClr val="tx1"/>
                          </a:solidFill>
                          <a:effectLst/>
                          <a:latin typeface="Tahoma" charset="0"/>
                        </a:rPr>
                        <a:t>Source code</a:t>
                      </a:r>
                    </a:p>
                    <a:p>
                      <a:pPr marL="228600" marR="0" lvl="0" indent="-228600" algn="l" defTabSz="914400" rtl="0" eaLnBrk="1" fontAlgn="base" latinLnBrk="0" hangingPunct="1">
                        <a:lnSpc>
                          <a:spcPct val="100000"/>
                        </a:lnSpc>
                        <a:spcBef>
                          <a:spcPct val="20000"/>
                        </a:spcBef>
                        <a:spcAft>
                          <a:spcPct val="0"/>
                        </a:spcAft>
                        <a:buClrTx/>
                        <a:buSzTx/>
                        <a:buFontTx/>
                        <a:buChar char="•"/>
                        <a:tabLst/>
                      </a:pPr>
                      <a:r>
                        <a:rPr kumimoji="0" lang="en-US" sz="1800" b="1" i="0" u="none" strike="noStrike" cap="none" normalizeH="0" baseline="0" smtClean="0">
                          <a:ln>
                            <a:noFill/>
                          </a:ln>
                          <a:solidFill>
                            <a:schemeClr val="tx1"/>
                          </a:solidFill>
                          <a:effectLst/>
                          <a:latin typeface="Tahoma" charset="0"/>
                        </a:rPr>
                        <a:t>Test cases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20000"/>
                        </a:spcBef>
                        <a:spcAft>
                          <a:spcPct val="0"/>
                        </a:spcAft>
                        <a:buClrTx/>
                        <a:buSzTx/>
                        <a:buFontTx/>
                        <a:buChar char="•"/>
                        <a:tabLst/>
                      </a:pPr>
                      <a:r>
                        <a:rPr kumimoji="0" lang="en-US" sz="1800" b="1" i="0" u="none" strike="noStrike" cap="none" normalizeH="0" baseline="0" smtClean="0">
                          <a:ln>
                            <a:noFill/>
                          </a:ln>
                          <a:solidFill>
                            <a:schemeClr val="tx1"/>
                          </a:solidFill>
                          <a:effectLst/>
                          <a:latin typeface="Tahoma" charset="0"/>
                        </a:rPr>
                        <a:t>Traceability</a:t>
                      </a:r>
                    </a:p>
                    <a:p>
                      <a:pPr marL="228600" marR="0" lvl="0" indent="-228600" algn="l" defTabSz="914400" rtl="0" eaLnBrk="1" fontAlgn="base" latinLnBrk="0" hangingPunct="1">
                        <a:lnSpc>
                          <a:spcPct val="100000"/>
                        </a:lnSpc>
                        <a:spcBef>
                          <a:spcPct val="20000"/>
                        </a:spcBef>
                        <a:spcAft>
                          <a:spcPct val="0"/>
                        </a:spcAft>
                        <a:buClrTx/>
                        <a:buSzTx/>
                        <a:buFontTx/>
                        <a:buChar char="•"/>
                        <a:tabLst/>
                      </a:pPr>
                      <a:r>
                        <a:rPr kumimoji="0" lang="en-US" sz="1800" b="1" i="0" u="none" strike="noStrike" cap="none" normalizeH="0" baseline="0" smtClean="0">
                          <a:ln>
                            <a:noFill/>
                          </a:ln>
                          <a:solidFill>
                            <a:schemeClr val="tx1"/>
                          </a:solidFill>
                          <a:effectLst/>
                          <a:latin typeface="Tahoma" charset="0"/>
                        </a:rPr>
                        <a:t>Review</a:t>
                      </a:r>
                    </a:p>
                    <a:p>
                      <a:pPr marL="228600" marR="0" lvl="0" indent="-228600" algn="l" defTabSz="914400" rtl="0" eaLnBrk="1" fontAlgn="base" latinLnBrk="0" hangingPunct="1">
                        <a:lnSpc>
                          <a:spcPct val="100000"/>
                        </a:lnSpc>
                        <a:spcBef>
                          <a:spcPct val="20000"/>
                        </a:spcBef>
                        <a:spcAft>
                          <a:spcPct val="0"/>
                        </a:spcAft>
                        <a:buClrTx/>
                        <a:buSzTx/>
                        <a:buFontTx/>
                        <a:buChar char="•"/>
                        <a:tabLst/>
                      </a:pPr>
                      <a:r>
                        <a:rPr kumimoji="0" lang="en-US" sz="1800" b="1" i="0" u="none" strike="noStrike" cap="none" normalizeH="0" baseline="0" smtClean="0">
                          <a:ln>
                            <a:noFill/>
                          </a:ln>
                          <a:solidFill>
                            <a:schemeClr val="tx1"/>
                          </a:solidFill>
                          <a:effectLst/>
                          <a:latin typeface="Tahoma" charset="0"/>
                        </a:rPr>
                        <a:t>Testing </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948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ahoma" charset="0"/>
                        </a:rPr>
                        <a:t>Integration</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20000"/>
                        </a:spcBef>
                        <a:spcAft>
                          <a:spcPct val="0"/>
                        </a:spcAft>
                        <a:buClrTx/>
                        <a:buSzTx/>
                        <a:buFontTx/>
                        <a:buChar char="•"/>
                        <a:tabLst/>
                      </a:pPr>
                      <a:r>
                        <a:rPr kumimoji="0" lang="en-US" sz="1800" b="1" i="0" u="none" strike="noStrike" cap="none" normalizeH="0" baseline="0" smtClean="0">
                          <a:ln>
                            <a:noFill/>
                          </a:ln>
                          <a:solidFill>
                            <a:schemeClr val="tx1"/>
                          </a:solidFill>
                          <a:effectLst/>
                          <a:latin typeface="Tahoma" charset="0"/>
                        </a:rPr>
                        <a:t>Source code</a:t>
                      </a:r>
                    </a:p>
                    <a:p>
                      <a:pPr marL="228600" marR="0" lvl="0" indent="-228600" algn="l" defTabSz="914400" rtl="0" eaLnBrk="1" fontAlgn="base" latinLnBrk="0" hangingPunct="1">
                        <a:lnSpc>
                          <a:spcPct val="100000"/>
                        </a:lnSpc>
                        <a:spcBef>
                          <a:spcPct val="20000"/>
                        </a:spcBef>
                        <a:spcAft>
                          <a:spcPct val="0"/>
                        </a:spcAft>
                        <a:buClrTx/>
                        <a:buSzTx/>
                        <a:buFontTx/>
                        <a:buChar char="•"/>
                        <a:tabLst/>
                      </a:pPr>
                      <a:r>
                        <a:rPr kumimoji="0" lang="en-US" sz="1800" b="1" i="0" u="none" strike="noStrike" cap="none" normalizeH="0" baseline="0" smtClean="0">
                          <a:ln>
                            <a:noFill/>
                          </a:ln>
                          <a:solidFill>
                            <a:schemeClr val="tx1"/>
                          </a:solidFill>
                          <a:effectLst/>
                          <a:latin typeface="Tahoma" charset="0"/>
                        </a:rPr>
                        <a:t>Test cases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20000"/>
                        </a:spcBef>
                        <a:spcAft>
                          <a:spcPct val="0"/>
                        </a:spcAft>
                        <a:buClrTx/>
                        <a:buSzTx/>
                        <a:buFontTx/>
                        <a:buChar char="•"/>
                        <a:tabLst/>
                      </a:pPr>
                      <a:r>
                        <a:rPr kumimoji="0" lang="en-US" sz="1800" b="1" i="0" u="none" strike="noStrike" cap="none" normalizeH="0" baseline="0" smtClean="0">
                          <a:ln>
                            <a:noFill/>
                          </a:ln>
                          <a:solidFill>
                            <a:schemeClr val="tx1"/>
                          </a:solidFill>
                          <a:effectLst/>
                          <a:latin typeface="Tahoma" charset="0"/>
                        </a:rPr>
                        <a:t>Integration testing</a:t>
                      </a:r>
                    </a:p>
                    <a:p>
                      <a:pPr marL="228600" marR="0" lvl="0" indent="-228600" algn="l" defTabSz="914400" rtl="0" eaLnBrk="1" fontAlgn="base" latinLnBrk="0" hangingPunct="1">
                        <a:lnSpc>
                          <a:spcPct val="100000"/>
                        </a:lnSpc>
                        <a:spcBef>
                          <a:spcPct val="20000"/>
                        </a:spcBef>
                        <a:spcAft>
                          <a:spcPct val="0"/>
                        </a:spcAft>
                        <a:buClrTx/>
                        <a:buSzTx/>
                        <a:buFontTx/>
                        <a:buChar char="•"/>
                        <a:tabLst/>
                      </a:pPr>
                      <a:r>
                        <a:rPr kumimoji="0" lang="en-US" sz="1800" b="1" i="0" u="none" strike="noStrike" cap="none" normalizeH="0" baseline="0" smtClean="0">
                          <a:ln>
                            <a:noFill/>
                          </a:ln>
                          <a:solidFill>
                            <a:schemeClr val="tx1"/>
                          </a:solidFill>
                          <a:effectLst/>
                          <a:latin typeface="Tahoma" charset="0"/>
                        </a:rPr>
                        <a:t>Acceptance testing</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948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ahoma" charset="0"/>
                        </a:rPr>
                        <a:t>Maintenance</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20000"/>
                        </a:spcBef>
                        <a:spcAft>
                          <a:spcPct val="0"/>
                        </a:spcAft>
                        <a:buClrTx/>
                        <a:buSzTx/>
                        <a:buFontTx/>
                        <a:buChar char="•"/>
                        <a:tabLst/>
                      </a:pPr>
                      <a:r>
                        <a:rPr kumimoji="0" lang="en-US" sz="1800" b="1" i="0" u="none" strike="noStrike" cap="none" normalizeH="0" baseline="0" smtClean="0">
                          <a:ln>
                            <a:noFill/>
                          </a:ln>
                          <a:solidFill>
                            <a:schemeClr val="tx1"/>
                          </a:solidFill>
                          <a:effectLst/>
                          <a:latin typeface="Tahoma" charset="0"/>
                        </a:rPr>
                        <a:t>Change record</a:t>
                      </a:r>
                    </a:p>
                    <a:p>
                      <a:pPr marL="228600" marR="0" lvl="0" indent="-228600" algn="l" defTabSz="914400" rtl="0" eaLnBrk="1" fontAlgn="base" latinLnBrk="0" hangingPunct="1">
                        <a:lnSpc>
                          <a:spcPct val="100000"/>
                        </a:lnSpc>
                        <a:spcBef>
                          <a:spcPct val="20000"/>
                        </a:spcBef>
                        <a:spcAft>
                          <a:spcPct val="0"/>
                        </a:spcAft>
                        <a:buClrTx/>
                        <a:buSzTx/>
                        <a:buFontTx/>
                        <a:buChar char="•"/>
                        <a:tabLst/>
                      </a:pPr>
                      <a:r>
                        <a:rPr kumimoji="0" lang="en-US" sz="1800" b="1" i="0" u="none" strike="noStrike" cap="none" normalizeH="0" baseline="0" smtClean="0">
                          <a:ln>
                            <a:noFill/>
                          </a:ln>
                          <a:solidFill>
                            <a:schemeClr val="tx1"/>
                          </a:solidFill>
                          <a:effectLst/>
                          <a:latin typeface="Tahoma" charset="0"/>
                        </a:rPr>
                        <a:t>Regression test cases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2000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ahoma" charset="0"/>
                        </a:rPr>
                        <a:t>Regression testing</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en-US" smtClean="0"/>
              <a:t>Traceability matrix </a:t>
            </a:r>
          </a:p>
        </p:txBody>
      </p:sp>
      <p:sp>
        <p:nvSpPr>
          <p:cNvPr id="17410" name="Slide Number Placeholder 5"/>
          <p:cNvSpPr>
            <a:spLocks noGrp="1"/>
          </p:cNvSpPr>
          <p:nvPr>
            <p:ph type="sldNum" sz="quarter" idx="12"/>
          </p:nvPr>
        </p:nvSpPr>
        <p:spPr>
          <a:noFill/>
        </p:spPr>
        <p:txBody>
          <a:bodyPr/>
          <a:lstStyle/>
          <a:p>
            <a:fld id="{6BC9215F-A5C1-43E9-9D7A-81BC8E503E8D}" type="slidenum">
              <a:rPr lang="en-US" altLang="en-US"/>
              <a:pPr/>
              <a:t>17</a:t>
            </a:fld>
            <a:endParaRPr lang="en-US" altLang="en-US"/>
          </a:p>
        </p:txBody>
      </p:sp>
      <p:graphicFrame>
        <p:nvGraphicFramePr>
          <p:cNvPr id="300035" name="Group 3"/>
          <p:cNvGraphicFramePr>
            <a:graphicFrameLocks noGrp="1"/>
          </p:cNvGraphicFramePr>
          <p:nvPr/>
        </p:nvGraphicFramePr>
        <p:xfrm>
          <a:off x="914400" y="1701800"/>
          <a:ext cx="7848600" cy="1432092"/>
        </p:xfrm>
        <a:graphic>
          <a:graphicData uri="http://schemas.openxmlformats.org/drawingml/2006/table">
            <a:tbl>
              <a:tblPr/>
              <a:tblGrid>
                <a:gridCol w="1981200"/>
                <a:gridCol w="1524000"/>
                <a:gridCol w="1203325"/>
                <a:gridCol w="1570038"/>
                <a:gridCol w="1570037"/>
              </a:tblGrid>
              <a:tr h="82273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rPr>
                        <a:t>Requirement ID</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rPr>
                        <a:t>Use Case ID</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ahoma" charset="0"/>
                        </a:rPr>
                        <a:t>UID</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ahoma" charset="0"/>
                        </a:rPr>
                        <a:t>Class/ function</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ahoma" charset="0"/>
                        </a:rPr>
                        <a:t>Test Case ID</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1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Tahoma" charset="0"/>
                      </a:endParaRP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Tahoma" charset="0"/>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Tahoma" charset="0"/>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Tahoma" charset="0"/>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Tahoma" charset="0"/>
                      </a:endParaRP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381000" y="76200"/>
            <a:ext cx="8458200" cy="1143000"/>
          </a:xfrm>
        </p:spPr>
        <p:txBody>
          <a:bodyPr/>
          <a:lstStyle/>
          <a:p>
            <a:pPr eaLnBrk="1" hangingPunct="1"/>
            <a:r>
              <a:rPr lang="en-US" altLang="en-US" smtClean="0"/>
              <a:t>Software Life-Cycle Steps</a:t>
            </a:r>
            <a:endParaRPr lang="en-US" altLang="en-US" smtClean="0">
              <a:latin typeface="TIMES" pitchFamily="18" charset="0"/>
            </a:endParaRPr>
          </a:p>
        </p:txBody>
      </p:sp>
      <p:sp>
        <p:nvSpPr>
          <p:cNvPr id="184323" name="Rectangle 3"/>
          <p:cNvSpPr>
            <a:spLocks noGrp="1" noChangeArrowheads="1"/>
          </p:cNvSpPr>
          <p:nvPr>
            <p:ph idx="1"/>
          </p:nvPr>
        </p:nvSpPr>
        <p:spPr>
          <a:xfrm>
            <a:off x="685800" y="1668463"/>
            <a:ext cx="8153400" cy="4427537"/>
          </a:xfrm>
        </p:spPr>
        <p:txBody>
          <a:bodyPr>
            <a:normAutofit fontScale="92500"/>
          </a:bodyPr>
          <a:lstStyle/>
          <a:p>
            <a:pPr eaLnBrk="1" hangingPunct="1">
              <a:lnSpc>
                <a:spcPct val="90000"/>
              </a:lnSpc>
              <a:buFontTx/>
              <a:buNone/>
            </a:pPr>
            <a:r>
              <a:rPr lang="en-US" altLang="en-US" sz="3200" dirty="0" smtClean="0"/>
              <a:t>Life-cycle model (formerly, process model)</a:t>
            </a:r>
          </a:p>
          <a:p>
            <a:pPr lvl="1" eaLnBrk="1" hangingPunct="1">
              <a:lnSpc>
                <a:spcPct val="90000"/>
              </a:lnSpc>
            </a:pPr>
            <a:endParaRPr lang="en-US" altLang="en-US" sz="800" dirty="0" smtClean="0"/>
          </a:p>
          <a:p>
            <a:pPr lvl="1" eaLnBrk="1" hangingPunct="1">
              <a:lnSpc>
                <a:spcPct val="90000"/>
              </a:lnSpc>
            </a:pPr>
            <a:r>
              <a:rPr lang="en-US" altLang="en-US" sz="3600" dirty="0" smtClean="0"/>
              <a:t>Requirements phase</a:t>
            </a:r>
          </a:p>
          <a:p>
            <a:pPr lvl="1" eaLnBrk="1" hangingPunct="1">
              <a:lnSpc>
                <a:spcPct val="90000"/>
              </a:lnSpc>
            </a:pPr>
            <a:r>
              <a:rPr lang="en-US" altLang="en-US" sz="3600" dirty="0" smtClean="0"/>
              <a:t>Specification phase</a:t>
            </a:r>
          </a:p>
          <a:p>
            <a:pPr lvl="1" eaLnBrk="1" hangingPunct="1">
              <a:lnSpc>
                <a:spcPct val="90000"/>
              </a:lnSpc>
            </a:pPr>
            <a:r>
              <a:rPr lang="en-US" altLang="en-US" sz="3600" dirty="0" smtClean="0"/>
              <a:t>Design phase</a:t>
            </a:r>
          </a:p>
          <a:p>
            <a:pPr lvl="1" eaLnBrk="1" hangingPunct="1">
              <a:lnSpc>
                <a:spcPct val="90000"/>
              </a:lnSpc>
            </a:pPr>
            <a:r>
              <a:rPr lang="en-US" altLang="en-US" sz="3600" dirty="0" smtClean="0"/>
              <a:t>Implementation phase</a:t>
            </a:r>
          </a:p>
          <a:p>
            <a:pPr lvl="1" eaLnBrk="1" hangingPunct="1">
              <a:lnSpc>
                <a:spcPct val="90000"/>
              </a:lnSpc>
            </a:pPr>
            <a:r>
              <a:rPr lang="en-US" altLang="en-US" sz="3600" dirty="0" smtClean="0"/>
              <a:t>Integration phase</a:t>
            </a:r>
          </a:p>
          <a:p>
            <a:pPr lvl="1" eaLnBrk="1" hangingPunct="1">
              <a:lnSpc>
                <a:spcPct val="90000"/>
              </a:lnSpc>
            </a:pPr>
            <a:r>
              <a:rPr lang="en-US" altLang="en-US" sz="3600" dirty="0" smtClean="0"/>
              <a:t>Maintenance phase</a:t>
            </a:r>
          </a:p>
          <a:p>
            <a:pPr lvl="1" eaLnBrk="1" hangingPunct="1">
              <a:lnSpc>
                <a:spcPct val="90000"/>
              </a:lnSpc>
            </a:pPr>
            <a:r>
              <a:rPr lang="en-US" altLang="en-US" sz="3600" dirty="0" smtClean="0"/>
              <a:t>Retirement</a:t>
            </a:r>
          </a:p>
        </p:txBody>
      </p:sp>
      <p:sp>
        <p:nvSpPr>
          <p:cNvPr id="2050" name="Slide Number Placeholder 5"/>
          <p:cNvSpPr>
            <a:spLocks noGrp="1"/>
          </p:cNvSpPr>
          <p:nvPr>
            <p:ph type="sldNum" sz="quarter" idx="12"/>
          </p:nvPr>
        </p:nvSpPr>
        <p:spPr>
          <a:noFill/>
        </p:spPr>
        <p:txBody>
          <a:bodyPr/>
          <a:lstStyle/>
          <a:p>
            <a:fld id="{40F6409D-6C9E-4158-8A7D-6CE5A0D201A9}" type="slidenum">
              <a:rPr lang="en-US" altLang="en-US"/>
              <a:pPr/>
              <a:t>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84323">
                                            <p:txEl>
                                              <p:pRg st="2" end="2"/>
                                            </p:txEl>
                                          </p:spTgt>
                                        </p:tgtEl>
                                        <p:attrNameLst>
                                          <p:attrName>style.visibility</p:attrName>
                                        </p:attrNameLst>
                                      </p:cBhvr>
                                      <p:to>
                                        <p:strVal val="visible"/>
                                      </p:to>
                                    </p:set>
                                    <p:anim calcmode="discrete" valueType="clr">
                                      <p:cBhvr override="childStyle">
                                        <p:cTn id="7" dur="80"/>
                                        <p:tgtEl>
                                          <p:spTgt spid="18432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84323">
                                            <p:txEl>
                                              <p:pRg st="2" end="2"/>
                                            </p:txEl>
                                          </p:spTgt>
                                        </p:tgtEl>
                                        <p:attrNameLst>
                                          <p:attrName>fillcolor</p:attrName>
                                        </p:attrNameLst>
                                      </p:cBhvr>
                                      <p:tavLst>
                                        <p:tav tm="0">
                                          <p:val>
                                            <p:clrVal>
                                              <a:schemeClr val="accent2"/>
                                            </p:clrVal>
                                          </p:val>
                                        </p:tav>
                                        <p:tav tm="50000">
                                          <p:val>
                                            <p:clrVal>
                                              <a:schemeClr val="hlink"/>
                                            </p:clrVal>
                                          </p:val>
                                        </p:tav>
                                      </p:tavLst>
                                    </p:anim>
                                    <p:set>
                                      <p:cBhvr>
                                        <p:cTn id="9" dur="80"/>
                                        <p:tgtEl>
                                          <p:spTgt spid="184323">
                                            <p:txEl>
                                              <p:pRg st="2" end="2"/>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84323">
                                            <p:txEl>
                                              <p:pRg st="3" end="3"/>
                                            </p:txEl>
                                          </p:spTgt>
                                        </p:tgtEl>
                                        <p:attrNameLst>
                                          <p:attrName>style.visibility</p:attrName>
                                        </p:attrNameLst>
                                      </p:cBhvr>
                                      <p:to>
                                        <p:strVal val="visible"/>
                                      </p:to>
                                    </p:set>
                                    <p:anim calcmode="discrete" valueType="clr">
                                      <p:cBhvr override="childStyle">
                                        <p:cTn id="14" dur="80"/>
                                        <p:tgtEl>
                                          <p:spTgt spid="18432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84323">
                                            <p:txEl>
                                              <p:pRg st="3" end="3"/>
                                            </p:txEl>
                                          </p:spTgt>
                                        </p:tgtEl>
                                        <p:attrNameLst>
                                          <p:attrName>fillcolor</p:attrName>
                                        </p:attrNameLst>
                                      </p:cBhvr>
                                      <p:tavLst>
                                        <p:tav tm="0">
                                          <p:val>
                                            <p:clrVal>
                                              <a:schemeClr val="accent2"/>
                                            </p:clrVal>
                                          </p:val>
                                        </p:tav>
                                        <p:tav tm="50000">
                                          <p:val>
                                            <p:clrVal>
                                              <a:schemeClr val="hlink"/>
                                            </p:clrVal>
                                          </p:val>
                                        </p:tav>
                                      </p:tavLst>
                                    </p:anim>
                                    <p:set>
                                      <p:cBhvr>
                                        <p:cTn id="16" dur="80"/>
                                        <p:tgtEl>
                                          <p:spTgt spid="184323">
                                            <p:txEl>
                                              <p:pRg st="3" end="3"/>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84323">
                                            <p:txEl>
                                              <p:pRg st="4" end="4"/>
                                            </p:txEl>
                                          </p:spTgt>
                                        </p:tgtEl>
                                        <p:attrNameLst>
                                          <p:attrName>style.visibility</p:attrName>
                                        </p:attrNameLst>
                                      </p:cBhvr>
                                      <p:to>
                                        <p:strVal val="visible"/>
                                      </p:to>
                                    </p:set>
                                    <p:anim calcmode="discrete" valueType="clr">
                                      <p:cBhvr override="childStyle">
                                        <p:cTn id="21" dur="80"/>
                                        <p:tgtEl>
                                          <p:spTgt spid="18432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84323">
                                            <p:txEl>
                                              <p:pRg st="4" end="4"/>
                                            </p:txEl>
                                          </p:spTgt>
                                        </p:tgtEl>
                                        <p:attrNameLst>
                                          <p:attrName>fillcolor</p:attrName>
                                        </p:attrNameLst>
                                      </p:cBhvr>
                                      <p:tavLst>
                                        <p:tav tm="0">
                                          <p:val>
                                            <p:clrVal>
                                              <a:schemeClr val="accent2"/>
                                            </p:clrVal>
                                          </p:val>
                                        </p:tav>
                                        <p:tav tm="50000">
                                          <p:val>
                                            <p:clrVal>
                                              <a:schemeClr val="hlink"/>
                                            </p:clrVal>
                                          </p:val>
                                        </p:tav>
                                      </p:tavLst>
                                    </p:anim>
                                    <p:set>
                                      <p:cBhvr>
                                        <p:cTn id="23" dur="80"/>
                                        <p:tgtEl>
                                          <p:spTgt spid="184323">
                                            <p:txEl>
                                              <p:pRg st="4" end="4"/>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184323">
                                            <p:txEl>
                                              <p:pRg st="5" end="5"/>
                                            </p:txEl>
                                          </p:spTgt>
                                        </p:tgtEl>
                                        <p:attrNameLst>
                                          <p:attrName>style.visibility</p:attrName>
                                        </p:attrNameLst>
                                      </p:cBhvr>
                                      <p:to>
                                        <p:strVal val="visible"/>
                                      </p:to>
                                    </p:set>
                                    <p:anim calcmode="discrete" valueType="clr">
                                      <p:cBhvr override="childStyle">
                                        <p:cTn id="28" dur="80"/>
                                        <p:tgtEl>
                                          <p:spTgt spid="18432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84323">
                                            <p:txEl>
                                              <p:pRg st="5" end="5"/>
                                            </p:txEl>
                                          </p:spTgt>
                                        </p:tgtEl>
                                        <p:attrNameLst>
                                          <p:attrName>fillcolor</p:attrName>
                                        </p:attrNameLst>
                                      </p:cBhvr>
                                      <p:tavLst>
                                        <p:tav tm="0">
                                          <p:val>
                                            <p:clrVal>
                                              <a:schemeClr val="accent2"/>
                                            </p:clrVal>
                                          </p:val>
                                        </p:tav>
                                        <p:tav tm="50000">
                                          <p:val>
                                            <p:clrVal>
                                              <a:schemeClr val="hlink"/>
                                            </p:clrVal>
                                          </p:val>
                                        </p:tav>
                                      </p:tavLst>
                                    </p:anim>
                                    <p:set>
                                      <p:cBhvr>
                                        <p:cTn id="30" dur="80"/>
                                        <p:tgtEl>
                                          <p:spTgt spid="184323">
                                            <p:txEl>
                                              <p:pRg st="5" end="5"/>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184323">
                                            <p:txEl>
                                              <p:pRg st="6" end="6"/>
                                            </p:txEl>
                                          </p:spTgt>
                                        </p:tgtEl>
                                        <p:attrNameLst>
                                          <p:attrName>style.visibility</p:attrName>
                                        </p:attrNameLst>
                                      </p:cBhvr>
                                      <p:to>
                                        <p:strVal val="visible"/>
                                      </p:to>
                                    </p:set>
                                    <p:anim calcmode="discrete" valueType="clr">
                                      <p:cBhvr override="childStyle">
                                        <p:cTn id="35" dur="80"/>
                                        <p:tgtEl>
                                          <p:spTgt spid="18432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84323">
                                            <p:txEl>
                                              <p:pRg st="6" end="6"/>
                                            </p:txEl>
                                          </p:spTgt>
                                        </p:tgtEl>
                                        <p:attrNameLst>
                                          <p:attrName>fillcolor</p:attrName>
                                        </p:attrNameLst>
                                      </p:cBhvr>
                                      <p:tavLst>
                                        <p:tav tm="0">
                                          <p:val>
                                            <p:clrVal>
                                              <a:schemeClr val="accent2"/>
                                            </p:clrVal>
                                          </p:val>
                                        </p:tav>
                                        <p:tav tm="50000">
                                          <p:val>
                                            <p:clrVal>
                                              <a:schemeClr val="hlink"/>
                                            </p:clrVal>
                                          </p:val>
                                        </p:tav>
                                      </p:tavLst>
                                    </p:anim>
                                    <p:set>
                                      <p:cBhvr>
                                        <p:cTn id="37" dur="80"/>
                                        <p:tgtEl>
                                          <p:spTgt spid="184323">
                                            <p:txEl>
                                              <p:pRg st="6" end="6"/>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184323">
                                            <p:txEl>
                                              <p:pRg st="7" end="7"/>
                                            </p:txEl>
                                          </p:spTgt>
                                        </p:tgtEl>
                                        <p:attrNameLst>
                                          <p:attrName>style.visibility</p:attrName>
                                        </p:attrNameLst>
                                      </p:cBhvr>
                                      <p:to>
                                        <p:strVal val="visible"/>
                                      </p:to>
                                    </p:set>
                                    <p:anim calcmode="discrete" valueType="clr">
                                      <p:cBhvr override="childStyle">
                                        <p:cTn id="42" dur="80"/>
                                        <p:tgtEl>
                                          <p:spTgt spid="184323">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184323">
                                            <p:txEl>
                                              <p:pRg st="7" end="7"/>
                                            </p:txEl>
                                          </p:spTgt>
                                        </p:tgtEl>
                                        <p:attrNameLst>
                                          <p:attrName>fillcolor</p:attrName>
                                        </p:attrNameLst>
                                      </p:cBhvr>
                                      <p:tavLst>
                                        <p:tav tm="0">
                                          <p:val>
                                            <p:clrVal>
                                              <a:schemeClr val="accent2"/>
                                            </p:clrVal>
                                          </p:val>
                                        </p:tav>
                                        <p:tav tm="50000">
                                          <p:val>
                                            <p:clrVal>
                                              <a:schemeClr val="hlink"/>
                                            </p:clrVal>
                                          </p:val>
                                        </p:tav>
                                      </p:tavLst>
                                    </p:anim>
                                    <p:set>
                                      <p:cBhvr>
                                        <p:cTn id="44" dur="80"/>
                                        <p:tgtEl>
                                          <p:spTgt spid="184323">
                                            <p:txEl>
                                              <p:pRg st="7" end="7"/>
                                            </p:txEl>
                                          </p:spTgt>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184323">
                                            <p:txEl>
                                              <p:pRg st="8" end="8"/>
                                            </p:txEl>
                                          </p:spTgt>
                                        </p:tgtEl>
                                        <p:attrNameLst>
                                          <p:attrName>style.visibility</p:attrName>
                                        </p:attrNameLst>
                                      </p:cBhvr>
                                      <p:to>
                                        <p:strVal val="visible"/>
                                      </p:to>
                                    </p:set>
                                    <p:anim calcmode="discrete" valueType="clr">
                                      <p:cBhvr override="childStyle">
                                        <p:cTn id="49" dur="80"/>
                                        <p:tgtEl>
                                          <p:spTgt spid="184323">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184323">
                                            <p:txEl>
                                              <p:pRg st="8" end="8"/>
                                            </p:txEl>
                                          </p:spTgt>
                                        </p:tgtEl>
                                        <p:attrNameLst>
                                          <p:attrName>fillcolor</p:attrName>
                                        </p:attrNameLst>
                                      </p:cBhvr>
                                      <p:tavLst>
                                        <p:tav tm="0">
                                          <p:val>
                                            <p:clrVal>
                                              <a:schemeClr val="accent2"/>
                                            </p:clrVal>
                                          </p:val>
                                        </p:tav>
                                        <p:tav tm="50000">
                                          <p:val>
                                            <p:clrVal>
                                              <a:schemeClr val="hlink"/>
                                            </p:clrVal>
                                          </p:val>
                                        </p:tav>
                                      </p:tavLst>
                                    </p:anim>
                                    <p:set>
                                      <p:cBhvr>
                                        <p:cTn id="51" dur="80"/>
                                        <p:tgtEl>
                                          <p:spTgt spid="184323">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3" name="Rectangle 7"/>
          <p:cNvSpPr>
            <a:spLocks noChangeArrowheads="1"/>
          </p:cNvSpPr>
          <p:nvPr/>
        </p:nvSpPr>
        <p:spPr bwMode="auto">
          <a:xfrm>
            <a:off x="533400" y="3124200"/>
            <a:ext cx="7543800" cy="457200"/>
          </a:xfrm>
          <a:prstGeom prst="rect">
            <a:avLst/>
          </a:prstGeom>
          <a:solidFill>
            <a:srgbClr val="0066FF"/>
          </a:solidFill>
          <a:ln w="9525">
            <a:solidFill>
              <a:schemeClr val="tx1"/>
            </a:solidFill>
            <a:miter lim="800000"/>
            <a:headEnd/>
            <a:tailEnd/>
          </a:ln>
        </p:spPr>
        <p:txBody>
          <a:bodyPr wrap="none" anchor="ctr"/>
          <a:lstStyle/>
          <a:p>
            <a:pPr eaLnBrk="1" hangingPunct="1"/>
            <a:endParaRPr lang="en-GB" altLang="en-US"/>
          </a:p>
        </p:txBody>
      </p:sp>
      <p:sp>
        <p:nvSpPr>
          <p:cNvPr id="183302" name="Rectangle 6"/>
          <p:cNvSpPr>
            <a:spLocks noChangeArrowheads="1"/>
          </p:cNvSpPr>
          <p:nvPr/>
        </p:nvSpPr>
        <p:spPr bwMode="auto">
          <a:xfrm>
            <a:off x="533400" y="2667000"/>
            <a:ext cx="7543800" cy="457200"/>
          </a:xfrm>
          <a:prstGeom prst="rect">
            <a:avLst/>
          </a:prstGeom>
          <a:solidFill>
            <a:srgbClr val="0066FF"/>
          </a:solidFill>
          <a:ln w="9525">
            <a:solidFill>
              <a:schemeClr val="tx1"/>
            </a:solidFill>
            <a:miter lim="800000"/>
            <a:headEnd/>
            <a:tailEnd/>
          </a:ln>
        </p:spPr>
        <p:txBody>
          <a:bodyPr wrap="none" anchor="ctr"/>
          <a:lstStyle/>
          <a:p>
            <a:pPr eaLnBrk="1" hangingPunct="1"/>
            <a:endParaRPr lang="en-GB" altLang="en-US"/>
          </a:p>
        </p:txBody>
      </p:sp>
      <p:sp>
        <p:nvSpPr>
          <p:cNvPr id="183301" name="Rectangle 5"/>
          <p:cNvSpPr>
            <a:spLocks noChangeArrowheads="1"/>
          </p:cNvSpPr>
          <p:nvPr/>
        </p:nvSpPr>
        <p:spPr bwMode="auto">
          <a:xfrm>
            <a:off x="533400" y="1600200"/>
            <a:ext cx="7543800" cy="533400"/>
          </a:xfrm>
          <a:prstGeom prst="rect">
            <a:avLst/>
          </a:prstGeom>
          <a:solidFill>
            <a:srgbClr val="0066FF"/>
          </a:solidFill>
          <a:ln w="9525">
            <a:solidFill>
              <a:schemeClr val="tx1"/>
            </a:solidFill>
            <a:miter lim="800000"/>
            <a:headEnd/>
            <a:tailEnd/>
          </a:ln>
        </p:spPr>
        <p:txBody>
          <a:bodyPr wrap="none" anchor="ctr"/>
          <a:lstStyle/>
          <a:p>
            <a:pPr eaLnBrk="1" hangingPunct="1"/>
            <a:endParaRPr lang="en-GB" altLang="en-US"/>
          </a:p>
        </p:txBody>
      </p:sp>
      <p:sp>
        <p:nvSpPr>
          <p:cNvPr id="183300" name="Rectangle 4"/>
          <p:cNvSpPr>
            <a:spLocks noChangeArrowheads="1"/>
          </p:cNvSpPr>
          <p:nvPr/>
        </p:nvSpPr>
        <p:spPr bwMode="auto">
          <a:xfrm>
            <a:off x="533400" y="2133600"/>
            <a:ext cx="7543800" cy="533400"/>
          </a:xfrm>
          <a:prstGeom prst="rect">
            <a:avLst/>
          </a:prstGeom>
          <a:solidFill>
            <a:srgbClr val="0066FF"/>
          </a:solidFill>
          <a:ln w="9525">
            <a:solidFill>
              <a:schemeClr val="tx1"/>
            </a:solidFill>
            <a:miter lim="800000"/>
            <a:headEnd/>
            <a:tailEnd/>
          </a:ln>
        </p:spPr>
        <p:txBody>
          <a:bodyPr wrap="none" anchor="ctr"/>
          <a:lstStyle/>
          <a:p>
            <a:pPr eaLnBrk="1" hangingPunct="1"/>
            <a:endParaRPr lang="en-GB" altLang="en-US"/>
          </a:p>
        </p:txBody>
      </p:sp>
      <p:sp>
        <p:nvSpPr>
          <p:cNvPr id="3079" name="Rectangle 2"/>
          <p:cNvSpPr>
            <a:spLocks noGrp="1" noChangeArrowheads="1"/>
          </p:cNvSpPr>
          <p:nvPr>
            <p:ph type="title"/>
          </p:nvPr>
        </p:nvSpPr>
        <p:spPr>
          <a:xfrm>
            <a:off x="685800" y="-76200"/>
            <a:ext cx="7772400" cy="1143000"/>
          </a:xfrm>
        </p:spPr>
        <p:txBody>
          <a:bodyPr/>
          <a:lstStyle/>
          <a:p>
            <a:pPr eaLnBrk="1" hangingPunct="1"/>
            <a:r>
              <a:rPr lang="en-US" altLang="en-US" smtClean="0"/>
              <a:t>Different Lifecycle Models</a:t>
            </a:r>
          </a:p>
        </p:txBody>
      </p:sp>
      <p:sp>
        <p:nvSpPr>
          <p:cNvPr id="3080" name="Rectangle 3"/>
          <p:cNvSpPr>
            <a:spLocks noGrp="1" noChangeArrowheads="1"/>
          </p:cNvSpPr>
          <p:nvPr>
            <p:ph idx="1"/>
          </p:nvPr>
        </p:nvSpPr>
        <p:spPr>
          <a:xfrm>
            <a:off x="762000" y="1600200"/>
            <a:ext cx="7467600" cy="5943600"/>
          </a:xfrm>
        </p:spPr>
        <p:txBody>
          <a:bodyPr/>
          <a:lstStyle/>
          <a:p>
            <a:pPr eaLnBrk="1" hangingPunct="1"/>
            <a:r>
              <a:rPr lang="en-US" altLang="en-US" dirty="0" smtClean="0"/>
              <a:t>Build-and-fix model</a:t>
            </a:r>
          </a:p>
          <a:p>
            <a:pPr eaLnBrk="1" hangingPunct="1"/>
            <a:r>
              <a:rPr lang="en-US" altLang="en-US" dirty="0" smtClean="0"/>
              <a:t>Waterfall </a:t>
            </a:r>
            <a:r>
              <a:rPr lang="en-US" altLang="en-US" dirty="0" smtClean="0"/>
              <a:t>model</a:t>
            </a:r>
          </a:p>
          <a:p>
            <a:pPr eaLnBrk="1" hangingPunct="1"/>
            <a:r>
              <a:rPr lang="en-US" altLang="en-US" dirty="0" smtClean="0"/>
              <a:t>Rapid prototyping model</a:t>
            </a:r>
          </a:p>
          <a:p>
            <a:pPr eaLnBrk="1" hangingPunct="1"/>
            <a:r>
              <a:rPr lang="en-US" altLang="en-US" dirty="0" smtClean="0"/>
              <a:t>Incremental model</a:t>
            </a:r>
          </a:p>
          <a:p>
            <a:pPr eaLnBrk="1" hangingPunct="1"/>
            <a:r>
              <a:rPr lang="en-US" altLang="en-US" dirty="0" smtClean="0"/>
              <a:t>Extreme programming</a:t>
            </a:r>
          </a:p>
          <a:p>
            <a:pPr eaLnBrk="1" hangingPunct="1"/>
            <a:r>
              <a:rPr lang="en-US" altLang="en-US" dirty="0" smtClean="0"/>
              <a:t>Spiral </a:t>
            </a:r>
            <a:r>
              <a:rPr lang="en-US" altLang="en-US" dirty="0" smtClean="0"/>
              <a:t>model</a:t>
            </a:r>
          </a:p>
          <a:p>
            <a:pPr eaLnBrk="1" hangingPunct="1"/>
            <a:r>
              <a:rPr lang="en-US" altLang="en-US" smtClean="0"/>
              <a:t>…</a:t>
            </a:r>
            <a:endParaRPr lang="en-US" altLang="en-US" dirty="0" smtClean="0"/>
          </a:p>
        </p:txBody>
      </p:sp>
      <p:sp>
        <p:nvSpPr>
          <p:cNvPr id="3074" name="Slide Number Placeholder 5"/>
          <p:cNvSpPr>
            <a:spLocks noGrp="1"/>
          </p:cNvSpPr>
          <p:nvPr>
            <p:ph type="sldNum" sz="quarter" idx="12"/>
          </p:nvPr>
        </p:nvSpPr>
        <p:spPr>
          <a:noFill/>
        </p:spPr>
        <p:txBody>
          <a:bodyPr/>
          <a:lstStyle/>
          <a:p>
            <a:fld id="{427844FB-306C-419C-B852-082B4DE05D57}" type="slidenum">
              <a:rPr lang="en-US" altLang="en-US"/>
              <a:pPr/>
              <a:t>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83301"/>
                                        </p:tgtEl>
                                        <p:attrNameLst>
                                          <p:attrName>style.visibility</p:attrName>
                                        </p:attrNameLst>
                                      </p:cBhvr>
                                      <p:to>
                                        <p:strVal val="visible"/>
                                      </p:to>
                                    </p:set>
                                    <p:anim calcmode="lin" valueType="num">
                                      <p:cBhvr>
                                        <p:cTn id="7" dur="500" fill="hold"/>
                                        <p:tgtEl>
                                          <p:spTgt spid="183301"/>
                                        </p:tgtEl>
                                        <p:attrNameLst>
                                          <p:attrName>ppt_x</p:attrName>
                                        </p:attrNameLst>
                                      </p:cBhvr>
                                      <p:tavLst>
                                        <p:tav tm="0">
                                          <p:val>
                                            <p:strVal val="#ppt_x-.2"/>
                                          </p:val>
                                        </p:tav>
                                        <p:tav tm="100000">
                                          <p:val>
                                            <p:strVal val="#ppt_x"/>
                                          </p:val>
                                        </p:tav>
                                      </p:tavLst>
                                    </p:anim>
                                    <p:anim calcmode="lin" valueType="num">
                                      <p:cBhvr>
                                        <p:cTn id="8" dur="500" fill="hold"/>
                                        <p:tgtEl>
                                          <p:spTgt spid="183301"/>
                                        </p:tgtEl>
                                        <p:attrNameLst>
                                          <p:attrName>ppt_y</p:attrName>
                                        </p:attrNameLst>
                                      </p:cBhvr>
                                      <p:tavLst>
                                        <p:tav tm="0">
                                          <p:val>
                                            <p:strVal val="#ppt_y"/>
                                          </p:val>
                                        </p:tav>
                                        <p:tav tm="100000">
                                          <p:val>
                                            <p:strVal val="#ppt_y"/>
                                          </p:val>
                                        </p:tav>
                                      </p:tavLst>
                                    </p:anim>
                                    <p:animEffect transition="in" filter="wipe(right)" prLst="gradientSize: 0.1">
                                      <p:cBhvr>
                                        <p:cTn id="9" dur="500"/>
                                        <p:tgtEl>
                                          <p:spTgt spid="183301"/>
                                        </p:tgtEl>
                                      </p:cBhvr>
                                    </p:animEffect>
                                  </p:childTnLst>
                                  <p:subTnLst>
                                    <p:set>
                                      <p:cBhvr override="childStyle">
                                        <p:cTn dur="1" fill="hold" display="0" masterRel="nextClick" afterEffect="1"/>
                                        <p:tgtEl>
                                          <p:spTgt spid="183301"/>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83300"/>
                                        </p:tgtEl>
                                        <p:attrNameLst>
                                          <p:attrName>style.visibility</p:attrName>
                                        </p:attrNameLst>
                                      </p:cBhvr>
                                      <p:to>
                                        <p:strVal val="visible"/>
                                      </p:to>
                                    </p:set>
                                    <p:anim calcmode="lin" valueType="num">
                                      <p:cBhvr>
                                        <p:cTn id="14" dur="500" fill="hold"/>
                                        <p:tgtEl>
                                          <p:spTgt spid="183300"/>
                                        </p:tgtEl>
                                        <p:attrNameLst>
                                          <p:attrName>ppt_x</p:attrName>
                                        </p:attrNameLst>
                                      </p:cBhvr>
                                      <p:tavLst>
                                        <p:tav tm="0">
                                          <p:val>
                                            <p:strVal val="#ppt_x-.2"/>
                                          </p:val>
                                        </p:tav>
                                        <p:tav tm="100000">
                                          <p:val>
                                            <p:strVal val="#ppt_x"/>
                                          </p:val>
                                        </p:tav>
                                      </p:tavLst>
                                    </p:anim>
                                    <p:anim calcmode="lin" valueType="num">
                                      <p:cBhvr>
                                        <p:cTn id="15" dur="500" fill="hold"/>
                                        <p:tgtEl>
                                          <p:spTgt spid="183300"/>
                                        </p:tgtEl>
                                        <p:attrNameLst>
                                          <p:attrName>ppt_y</p:attrName>
                                        </p:attrNameLst>
                                      </p:cBhvr>
                                      <p:tavLst>
                                        <p:tav tm="0">
                                          <p:val>
                                            <p:strVal val="#ppt_y"/>
                                          </p:val>
                                        </p:tav>
                                        <p:tav tm="100000">
                                          <p:val>
                                            <p:strVal val="#ppt_y"/>
                                          </p:val>
                                        </p:tav>
                                      </p:tavLst>
                                    </p:anim>
                                    <p:animEffect transition="in" filter="wipe(right)" prLst="gradientSize: 0.1">
                                      <p:cBhvr>
                                        <p:cTn id="16" dur="500"/>
                                        <p:tgtEl>
                                          <p:spTgt spid="183300"/>
                                        </p:tgtEl>
                                      </p:cBhvr>
                                    </p:animEffect>
                                  </p:childTnLst>
                                  <p:subTnLst>
                                    <p:set>
                                      <p:cBhvr override="childStyle">
                                        <p:cTn dur="1" fill="hold" display="0" masterRel="nextClick" afterEffect="1"/>
                                        <p:tgtEl>
                                          <p:spTgt spid="183300"/>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183302"/>
                                        </p:tgtEl>
                                        <p:attrNameLst>
                                          <p:attrName>style.visibility</p:attrName>
                                        </p:attrNameLst>
                                      </p:cBhvr>
                                      <p:to>
                                        <p:strVal val="visible"/>
                                      </p:to>
                                    </p:set>
                                    <p:anim calcmode="lin" valueType="num">
                                      <p:cBhvr>
                                        <p:cTn id="21" dur="500" fill="hold"/>
                                        <p:tgtEl>
                                          <p:spTgt spid="183302"/>
                                        </p:tgtEl>
                                        <p:attrNameLst>
                                          <p:attrName>ppt_x</p:attrName>
                                        </p:attrNameLst>
                                      </p:cBhvr>
                                      <p:tavLst>
                                        <p:tav tm="0">
                                          <p:val>
                                            <p:strVal val="#ppt_x-.2"/>
                                          </p:val>
                                        </p:tav>
                                        <p:tav tm="100000">
                                          <p:val>
                                            <p:strVal val="#ppt_x"/>
                                          </p:val>
                                        </p:tav>
                                      </p:tavLst>
                                    </p:anim>
                                    <p:anim calcmode="lin" valueType="num">
                                      <p:cBhvr>
                                        <p:cTn id="22" dur="500" fill="hold"/>
                                        <p:tgtEl>
                                          <p:spTgt spid="183302"/>
                                        </p:tgtEl>
                                        <p:attrNameLst>
                                          <p:attrName>ppt_y</p:attrName>
                                        </p:attrNameLst>
                                      </p:cBhvr>
                                      <p:tavLst>
                                        <p:tav tm="0">
                                          <p:val>
                                            <p:strVal val="#ppt_y"/>
                                          </p:val>
                                        </p:tav>
                                        <p:tav tm="100000">
                                          <p:val>
                                            <p:strVal val="#ppt_y"/>
                                          </p:val>
                                        </p:tav>
                                      </p:tavLst>
                                    </p:anim>
                                    <p:animEffect transition="in" filter="wipe(right)" prLst="gradientSize: 0.1">
                                      <p:cBhvr>
                                        <p:cTn id="23" dur="500"/>
                                        <p:tgtEl>
                                          <p:spTgt spid="183302"/>
                                        </p:tgtEl>
                                      </p:cBhvr>
                                    </p:animEffect>
                                  </p:childTnLst>
                                  <p:subTnLst>
                                    <p:set>
                                      <p:cBhvr override="childStyle">
                                        <p:cTn dur="1" fill="hold" display="0" masterRel="nextClick" afterEffect="1"/>
                                        <p:tgtEl>
                                          <p:spTgt spid="183302"/>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183303"/>
                                        </p:tgtEl>
                                        <p:attrNameLst>
                                          <p:attrName>style.visibility</p:attrName>
                                        </p:attrNameLst>
                                      </p:cBhvr>
                                      <p:to>
                                        <p:strVal val="visible"/>
                                      </p:to>
                                    </p:set>
                                    <p:anim calcmode="lin" valueType="num">
                                      <p:cBhvr>
                                        <p:cTn id="28" dur="500" fill="hold"/>
                                        <p:tgtEl>
                                          <p:spTgt spid="183303"/>
                                        </p:tgtEl>
                                        <p:attrNameLst>
                                          <p:attrName>ppt_x</p:attrName>
                                        </p:attrNameLst>
                                      </p:cBhvr>
                                      <p:tavLst>
                                        <p:tav tm="0">
                                          <p:val>
                                            <p:strVal val="#ppt_x-.2"/>
                                          </p:val>
                                        </p:tav>
                                        <p:tav tm="100000">
                                          <p:val>
                                            <p:strVal val="#ppt_x"/>
                                          </p:val>
                                        </p:tav>
                                      </p:tavLst>
                                    </p:anim>
                                    <p:anim calcmode="lin" valueType="num">
                                      <p:cBhvr>
                                        <p:cTn id="29" dur="500" fill="hold"/>
                                        <p:tgtEl>
                                          <p:spTgt spid="183303"/>
                                        </p:tgtEl>
                                        <p:attrNameLst>
                                          <p:attrName>ppt_y</p:attrName>
                                        </p:attrNameLst>
                                      </p:cBhvr>
                                      <p:tavLst>
                                        <p:tav tm="0">
                                          <p:val>
                                            <p:strVal val="#ppt_y"/>
                                          </p:val>
                                        </p:tav>
                                        <p:tav tm="100000">
                                          <p:val>
                                            <p:strVal val="#ppt_y"/>
                                          </p:val>
                                        </p:tav>
                                      </p:tavLst>
                                    </p:anim>
                                    <p:animEffect transition="in" filter="wipe(right)" prLst="gradientSize: 0.1">
                                      <p:cBhvr>
                                        <p:cTn id="30" dur="500"/>
                                        <p:tgtEl>
                                          <p:spTgt spid="183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3" grpId="0" animBg="1"/>
      <p:bldP spid="183302" grpId="0" animBg="1"/>
      <p:bldP spid="183301" grpId="0" animBg="1"/>
      <p:bldP spid="18330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029200" y="457200"/>
            <a:ext cx="4038600" cy="1752600"/>
          </a:xfrm>
        </p:spPr>
        <p:txBody>
          <a:bodyPr/>
          <a:lstStyle/>
          <a:p>
            <a:pPr eaLnBrk="1" hangingPunct="1"/>
            <a:r>
              <a:rPr lang="en-US" altLang="en-US" smtClean="0"/>
              <a:t>Build and Fix Model</a:t>
            </a:r>
          </a:p>
        </p:txBody>
      </p:sp>
      <p:sp>
        <p:nvSpPr>
          <p:cNvPr id="4098" name="Slide Number Placeholder 5"/>
          <p:cNvSpPr>
            <a:spLocks noGrp="1"/>
          </p:cNvSpPr>
          <p:nvPr>
            <p:ph type="sldNum" sz="quarter" idx="12"/>
          </p:nvPr>
        </p:nvSpPr>
        <p:spPr>
          <a:noFill/>
        </p:spPr>
        <p:txBody>
          <a:bodyPr/>
          <a:lstStyle/>
          <a:p>
            <a:fld id="{DD3E57B1-0DCC-4E90-92EB-2C848232CD57}" type="slidenum">
              <a:rPr lang="en-US" altLang="en-US"/>
              <a:pPr/>
              <a:t>4</a:t>
            </a:fld>
            <a:endParaRPr lang="en-US" altLang="en-US"/>
          </a:p>
        </p:txBody>
      </p:sp>
      <p:sp>
        <p:nvSpPr>
          <p:cNvPr id="280602" name="Rectangle 26"/>
          <p:cNvSpPr>
            <a:spLocks noChangeArrowheads="1"/>
          </p:cNvSpPr>
          <p:nvPr/>
        </p:nvSpPr>
        <p:spPr bwMode="auto">
          <a:xfrm>
            <a:off x="304800" y="1447800"/>
            <a:ext cx="2590800" cy="838200"/>
          </a:xfrm>
          <a:prstGeom prst="rect">
            <a:avLst/>
          </a:prstGeom>
          <a:solidFill>
            <a:schemeClr val="accent1"/>
          </a:solidFill>
          <a:ln w="9525">
            <a:solidFill>
              <a:schemeClr val="tx1"/>
            </a:solidFill>
            <a:miter lim="800000"/>
            <a:headEnd/>
            <a:tailEnd/>
          </a:ln>
        </p:spPr>
        <p:txBody>
          <a:bodyPr wrap="none" anchor="ctr"/>
          <a:lstStyle/>
          <a:p>
            <a:pPr algn="ctr"/>
            <a:r>
              <a:rPr lang="en-US" altLang="en-US" b="1">
                <a:latin typeface="Arial" charset="0"/>
              </a:rPr>
              <a:t>Build first </a:t>
            </a:r>
          </a:p>
          <a:p>
            <a:pPr algn="ctr"/>
            <a:r>
              <a:rPr lang="en-US" altLang="en-US" b="1">
                <a:latin typeface="Arial" charset="0"/>
              </a:rPr>
              <a:t>version</a:t>
            </a:r>
          </a:p>
        </p:txBody>
      </p:sp>
      <p:sp>
        <p:nvSpPr>
          <p:cNvPr id="280603" name="Rectangle 27"/>
          <p:cNvSpPr>
            <a:spLocks noChangeArrowheads="1"/>
          </p:cNvSpPr>
          <p:nvPr/>
        </p:nvSpPr>
        <p:spPr bwMode="auto">
          <a:xfrm>
            <a:off x="2895600" y="2819400"/>
            <a:ext cx="2667000" cy="838200"/>
          </a:xfrm>
          <a:prstGeom prst="rect">
            <a:avLst/>
          </a:prstGeom>
          <a:solidFill>
            <a:schemeClr val="accent1"/>
          </a:solidFill>
          <a:ln w="9525">
            <a:solidFill>
              <a:schemeClr val="tx1"/>
            </a:solidFill>
            <a:miter lim="800000"/>
            <a:headEnd/>
            <a:tailEnd/>
          </a:ln>
        </p:spPr>
        <p:txBody>
          <a:bodyPr wrap="none" anchor="ctr"/>
          <a:lstStyle/>
          <a:p>
            <a:pPr algn="ctr"/>
            <a:r>
              <a:rPr lang="en-US" altLang="en-US" b="1" dirty="0">
                <a:latin typeface="Arial" charset="0"/>
              </a:rPr>
              <a:t>Modify until </a:t>
            </a:r>
          </a:p>
          <a:p>
            <a:pPr algn="ctr"/>
            <a:r>
              <a:rPr lang="en-US" altLang="en-US" b="1" dirty="0">
                <a:latin typeface="Arial" charset="0"/>
              </a:rPr>
              <a:t>client is satisfied</a:t>
            </a:r>
          </a:p>
        </p:txBody>
      </p:sp>
      <p:sp>
        <p:nvSpPr>
          <p:cNvPr id="280607" name="Rectangle 31"/>
          <p:cNvSpPr>
            <a:spLocks noChangeArrowheads="1"/>
          </p:cNvSpPr>
          <p:nvPr/>
        </p:nvSpPr>
        <p:spPr bwMode="auto">
          <a:xfrm>
            <a:off x="5562600" y="4267200"/>
            <a:ext cx="2667000" cy="838200"/>
          </a:xfrm>
          <a:prstGeom prst="rect">
            <a:avLst/>
          </a:prstGeom>
          <a:solidFill>
            <a:schemeClr val="accent1"/>
          </a:solidFill>
          <a:ln w="9525">
            <a:solidFill>
              <a:schemeClr val="tx1"/>
            </a:solidFill>
            <a:miter lim="800000"/>
            <a:headEnd/>
            <a:tailEnd/>
          </a:ln>
        </p:spPr>
        <p:txBody>
          <a:bodyPr wrap="none" anchor="ctr"/>
          <a:lstStyle/>
          <a:p>
            <a:pPr algn="ctr"/>
            <a:r>
              <a:rPr lang="en-US" altLang="en-US" b="1">
                <a:latin typeface="Arial" charset="0"/>
              </a:rPr>
              <a:t>Maintenance </a:t>
            </a:r>
          </a:p>
          <a:p>
            <a:pPr algn="ctr"/>
            <a:r>
              <a:rPr lang="en-US" altLang="en-US" b="1">
                <a:latin typeface="Arial" charset="0"/>
              </a:rPr>
              <a:t>phase</a:t>
            </a:r>
          </a:p>
        </p:txBody>
      </p:sp>
      <p:sp>
        <p:nvSpPr>
          <p:cNvPr id="280608" name="Rectangle 32"/>
          <p:cNvSpPr>
            <a:spLocks noChangeArrowheads="1"/>
          </p:cNvSpPr>
          <p:nvPr/>
        </p:nvSpPr>
        <p:spPr bwMode="auto">
          <a:xfrm>
            <a:off x="6113463" y="6003925"/>
            <a:ext cx="2667000" cy="533400"/>
          </a:xfrm>
          <a:prstGeom prst="rect">
            <a:avLst/>
          </a:prstGeom>
          <a:solidFill>
            <a:schemeClr val="accent1"/>
          </a:solidFill>
          <a:ln w="9525">
            <a:solidFill>
              <a:schemeClr val="tx1"/>
            </a:solidFill>
            <a:miter lim="800000"/>
            <a:headEnd/>
            <a:tailEnd/>
          </a:ln>
        </p:spPr>
        <p:txBody>
          <a:bodyPr wrap="none" anchor="ctr"/>
          <a:lstStyle/>
          <a:p>
            <a:pPr algn="ctr"/>
            <a:r>
              <a:rPr lang="en-US" altLang="en-US" b="1">
                <a:latin typeface="Arial" charset="0"/>
              </a:rPr>
              <a:t>Retirement</a:t>
            </a:r>
          </a:p>
        </p:txBody>
      </p:sp>
      <p:grpSp>
        <p:nvGrpSpPr>
          <p:cNvPr id="2" name="Group 35"/>
          <p:cNvGrpSpPr>
            <a:grpSpLocks/>
          </p:cNvGrpSpPr>
          <p:nvPr/>
        </p:nvGrpSpPr>
        <p:grpSpPr bwMode="auto">
          <a:xfrm>
            <a:off x="1371600" y="2286000"/>
            <a:ext cx="1524000" cy="1066800"/>
            <a:chOff x="864" y="1440"/>
            <a:chExt cx="960" cy="672"/>
          </a:xfrm>
        </p:grpSpPr>
        <p:sp>
          <p:nvSpPr>
            <p:cNvPr id="4123" name="Line 33"/>
            <p:cNvSpPr>
              <a:spLocks noChangeShapeType="1"/>
            </p:cNvSpPr>
            <p:nvPr/>
          </p:nvSpPr>
          <p:spPr bwMode="auto">
            <a:xfrm>
              <a:off x="864" y="1440"/>
              <a:ext cx="0" cy="672"/>
            </a:xfrm>
            <a:prstGeom prst="line">
              <a:avLst/>
            </a:prstGeom>
            <a:noFill/>
            <a:ln w="57150">
              <a:solidFill>
                <a:srgbClr val="FFFF00"/>
              </a:solidFill>
              <a:round/>
              <a:headEnd/>
              <a:tailEnd/>
            </a:ln>
          </p:spPr>
          <p:txBody>
            <a:bodyPr/>
            <a:lstStyle/>
            <a:p>
              <a:endParaRPr lang="en-US"/>
            </a:p>
          </p:txBody>
        </p:sp>
        <p:sp>
          <p:nvSpPr>
            <p:cNvPr id="4124" name="Line 34"/>
            <p:cNvSpPr>
              <a:spLocks noChangeShapeType="1"/>
            </p:cNvSpPr>
            <p:nvPr/>
          </p:nvSpPr>
          <p:spPr bwMode="auto">
            <a:xfrm>
              <a:off x="864" y="2112"/>
              <a:ext cx="960" cy="0"/>
            </a:xfrm>
            <a:prstGeom prst="line">
              <a:avLst/>
            </a:prstGeom>
            <a:noFill/>
            <a:ln w="57150">
              <a:solidFill>
                <a:srgbClr val="FFFF00"/>
              </a:solidFill>
              <a:round/>
              <a:headEnd/>
              <a:tailEnd type="triangle" w="med" len="med"/>
            </a:ln>
          </p:spPr>
          <p:txBody>
            <a:bodyPr/>
            <a:lstStyle/>
            <a:p>
              <a:endParaRPr lang="en-US"/>
            </a:p>
          </p:txBody>
        </p:sp>
      </p:grpSp>
      <p:grpSp>
        <p:nvGrpSpPr>
          <p:cNvPr id="3" name="Group 36"/>
          <p:cNvGrpSpPr>
            <a:grpSpLocks/>
          </p:cNvGrpSpPr>
          <p:nvPr/>
        </p:nvGrpSpPr>
        <p:grpSpPr bwMode="auto">
          <a:xfrm>
            <a:off x="4038600" y="3657600"/>
            <a:ext cx="1524000" cy="1066800"/>
            <a:chOff x="864" y="1440"/>
            <a:chExt cx="960" cy="672"/>
          </a:xfrm>
        </p:grpSpPr>
        <p:sp>
          <p:nvSpPr>
            <p:cNvPr id="4121" name="Line 37"/>
            <p:cNvSpPr>
              <a:spLocks noChangeShapeType="1"/>
            </p:cNvSpPr>
            <p:nvPr/>
          </p:nvSpPr>
          <p:spPr bwMode="auto">
            <a:xfrm>
              <a:off x="864" y="1440"/>
              <a:ext cx="0" cy="672"/>
            </a:xfrm>
            <a:prstGeom prst="line">
              <a:avLst/>
            </a:prstGeom>
            <a:noFill/>
            <a:ln w="57150">
              <a:solidFill>
                <a:srgbClr val="FFFF00"/>
              </a:solidFill>
              <a:round/>
              <a:headEnd/>
              <a:tailEnd/>
            </a:ln>
          </p:spPr>
          <p:txBody>
            <a:bodyPr/>
            <a:lstStyle/>
            <a:p>
              <a:endParaRPr lang="en-US"/>
            </a:p>
          </p:txBody>
        </p:sp>
        <p:sp>
          <p:nvSpPr>
            <p:cNvPr id="4122" name="Line 38"/>
            <p:cNvSpPr>
              <a:spLocks noChangeShapeType="1"/>
            </p:cNvSpPr>
            <p:nvPr/>
          </p:nvSpPr>
          <p:spPr bwMode="auto">
            <a:xfrm>
              <a:off x="864" y="2112"/>
              <a:ext cx="960" cy="0"/>
            </a:xfrm>
            <a:prstGeom prst="line">
              <a:avLst/>
            </a:prstGeom>
            <a:noFill/>
            <a:ln w="57150">
              <a:solidFill>
                <a:srgbClr val="FFFF00"/>
              </a:solidFill>
              <a:round/>
              <a:headEnd/>
              <a:tailEnd type="triangle" w="med" len="med"/>
            </a:ln>
          </p:spPr>
          <p:txBody>
            <a:bodyPr/>
            <a:lstStyle/>
            <a:p>
              <a:endParaRPr lang="en-US"/>
            </a:p>
          </p:txBody>
        </p:sp>
      </p:grpSp>
      <p:grpSp>
        <p:nvGrpSpPr>
          <p:cNvPr id="4" name="Group 56"/>
          <p:cNvGrpSpPr>
            <a:grpSpLocks/>
          </p:cNvGrpSpPr>
          <p:nvPr/>
        </p:nvGrpSpPr>
        <p:grpSpPr bwMode="auto">
          <a:xfrm>
            <a:off x="76200" y="5318125"/>
            <a:ext cx="3657600" cy="930275"/>
            <a:chOff x="48" y="3552"/>
            <a:chExt cx="2304" cy="586"/>
          </a:xfrm>
        </p:grpSpPr>
        <p:sp>
          <p:nvSpPr>
            <p:cNvPr id="4116" name="Text Box 41"/>
            <p:cNvSpPr txBox="1">
              <a:spLocks noChangeArrowheads="1"/>
            </p:cNvSpPr>
            <p:nvPr/>
          </p:nvSpPr>
          <p:spPr bwMode="auto">
            <a:xfrm>
              <a:off x="912" y="3552"/>
              <a:ext cx="1440" cy="250"/>
            </a:xfrm>
            <a:prstGeom prst="rect">
              <a:avLst/>
            </a:prstGeom>
            <a:noFill/>
            <a:ln w="9525">
              <a:noFill/>
              <a:miter lim="800000"/>
              <a:headEnd/>
              <a:tailEnd/>
            </a:ln>
          </p:spPr>
          <p:txBody>
            <a:bodyPr>
              <a:spAutoFit/>
            </a:bodyPr>
            <a:lstStyle/>
            <a:p>
              <a:pPr eaLnBrk="1" hangingPunct="1">
                <a:spcBef>
                  <a:spcPct val="50000"/>
                </a:spcBef>
              </a:pPr>
              <a:r>
                <a:rPr lang="en-US" altLang="en-US" sz="2000" b="1">
                  <a:solidFill>
                    <a:srgbClr val="FFFF00"/>
                  </a:solidFill>
                  <a:latin typeface="Arial" charset="0"/>
                  <a:cs typeface="Arial" charset="0"/>
                </a:rPr>
                <a:t>Development</a:t>
              </a:r>
            </a:p>
          </p:txBody>
        </p:sp>
        <p:grpSp>
          <p:nvGrpSpPr>
            <p:cNvPr id="5" name="Group 55"/>
            <p:cNvGrpSpPr>
              <a:grpSpLocks/>
            </p:cNvGrpSpPr>
            <p:nvPr/>
          </p:nvGrpSpPr>
          <p:grpSpPr bwMode="auto">
            <a:xfrm>
              <a:off x="48" y="3696"/>
              <a:ext cx="2304" cy="442"/>
              <a:chOff x="48" y="3696"/>
              <a:chExt cx="2304" cy="442"/>
            </a:xfrm>
          </p:grpSpPr>
          <p:sp>
            <p:nvSpPr>
              <p:cNvPr id="4118" name="Line 39"/>
              <p:cNvSpPr>
                <a:spLocks noChangeShapeType="1"/>
              </p:cNvSpPr>
              <p:nvPr/>
            </p:nvSpPr>
            <p:spPr bwMode="auto">
              <a:xfrm>
                <a:off x="48" y="3984"/>
                <a:ext cx="816" cy="0"/>
              </a:xfrm>
              <a:prstGeom prst="line">
                <a:avLst/>
              </a:prstGeom>
              <a:noFill/>
              <a:ln w="57150">
                <a:solidFill>
                  <a:srgbClr val="FFFF00"/>
                </a:solidFill>
                <a:prstDash val="dash"/>
                <a:round/>
                <a:headEnd/>
                <a:tailEnd type="triangle" w="med" len="med"/>
              </a:ln>
            </p:spPr>
            <p:txBody>
              <a:bodyPr/>
              <a:lstStyle/>
              <a:p>
                <a:endParaRPr lang="en-US"/>
              </a:p>
            </p:txBody>
          </p:sp>
          <p:sp>
            <p:nvSpPr>
              <p:cNvPr id="4119" name="Line 40"/>
              <p:cNvSpPr>
                <a:spLocks noChangeShapeType="1"/>
              </p:cNvSpPr>
              <p:nvPr/>
            </p:nvSpPr>
            <p:spPr bwMode="auto">
              <a:xfrm>
                <a:off x="48" y="3696"/>
                <a:ext cx="816" cy="0"/>
              </a:xfrm>
              <a:prstGeom prst="line">
                <a:avLst/>
              </a:prstGeom>
              <a:noFill/>
              <a:ln w="57150">
                <a:solidFill>
                  <a:srgbClr val="FFFF00"/>
                </a:solidFill>
                <a:round/>
                <a:headEnd/>
                <a:tailEnd type="triangle" w="med" len="med"/>
              </a:ln>
            </p:spPr>
            <p:txBody>
              <a:bodyPr/>
              <a:lstStyle/>
              <a:p>
                <a:endParaRPr lang="en-US"/>
              </a:p>
            </p:txBody>
          </p:sp>
          <p:sp>
            <p:nvSpPr>
              <p:cNvPr id="4120" name="Text Box 42"/>
              <p:cNvSpPr txBox="1">
                <a:spLocks noChangeArrowheads="1"/>
              </p:cNvSpPr>
              <p:nvPr/>
            </p:nvSpPr>
            <p:spPr bwMode="auto">
              <a:xfrm>
                <a:off x="912" y="3888"/>
                <a:ext cx="1440" cy="250"/>
              </a:xfrm>
              <a:prstGeom prst="rect">
                <a:avLst/>
              </a:prstGeom>
              <a:noFill/>
              <a:ln w="9525">
                <a:noFill/>
                <a:miter lim="800000"/>
                <a:headEnd/>
                <a:tailEnd/>
              </a:ln>
            </p:spPr>
            <p:txBody>
              <a:bodyPr>
                <a:spAutoFit/>
              </a:bodyPr>
              <a:lstStyle/>
              <a:p>
                <a:pPr eaLnBrk="1" hangingPunct="1">
                  <a:spcBef>
                    <a:spcPct val="50000"/>
                  </a:spcBef>
                </a:pPr>
                <a:r>
                  <a:rPr lang="en-US" altLang="en-US" sz="2000" b="1">
                    <a:solidFill>
                      <a:srgbClr val="FFFF00"/>
                    </a:solidFill>
                    <a:latin typeface="Arial" charset="0"/>
                    <a:cs typeface="Arial" charset="0"/>
                  </a:rPr>
                  <a:t>Maintenance</a:t>
                </a:r>
              </a:p>
            </p:txBody>
          </p:sp>
        </p:grpSp>
      </p:grpSp>
      <p:sp>
        <p:nvSpPr>
          <p:cNvPr id="280619" name="Line 43"/>
          <p:cNvSpPr>
            <a:spLocks noChangeShapeType="1"/>
          </p:cNvSpPr>
          <p:nvPr/>
        </p:nvSpPr>
        <p:spPr bwMode="auto">
          <a:xfrm>
            <a:off x="6858000" y="5105400"/>
            <a:ext cx="0" cy="898525"/>
          </a:xfrm>
          <a:prstGeom prst="line">
            <a:avLst/>
          </a:prstGeom>
          <a:noFill/>
          <a:ln w="57150">
            <a:solidFill>
              <a:srgbClr val="FFFF00"/>
            </a:solidFill>
            <a:round/>
            <a:headEnd/>
            <a:tailEnd type="triangle" w="med" len="med"/>
          </a:ln>
        </p:spPr>
        <p:txBody>
          <a:bodyPr/>
          <a:lstStyle/>
          <a:p>
            <a:endParaRPr lang="en-US"/>
          </a:p>
        </p:txBody>
      </p:sp>
      <p:grpSp>
        <p:nvGrpSpPr>
          <p:cNvPr id="6" name="Group 48"/>
          <p:cNvGrpSpPr>
            <a:grpSpLocks/>
          </p:cNvGrpSpPr>
          <p:nvPr/>
        </p:nvGrpSpPr>
        <p:grpSpPr bwMode="auto">
          <a:xfrm>
            <a:off x="5562600" y="2895600"/>
            <a:ext cx="1295400" cy="1371600"/>
            <a:chOff x="3504" y="1824"/>
            <a:chExt cx="816" cy="864"/>
          </a:xfrm>
        </p:grpSpPr>
        <p:sp>
          <p:nvSpPr>
            <p:cNvPr id="4114" name="Line 46"/>
            <p:cNvSpPr>
              <a:spLocks noChangeShapeType="1"/>
            </p:cNvSpPr>
            <p:nvPr/>
          </p:nvSpPr>
          <p:spPr bwMode="auto">
            <a:xfrm flipV="1">
              <a:off x="4320" y="1824"/>
              <a:ext cx="0" cy="864"/>
            </a:xfrm>
            <a:prstGeom prst="line">
              <a:avLst/>
            </a:prstGeom>
            <a:noFill/>
            <a:ln w="57150">
              <a:solidFill>
                <a:srgbClr val="FFFF00"/>
              </a:solidFill>
              <a:prstDash val="dash"/>
              <a:round/>
              <a:headEnd/>
              <a:tailEnd/>
            </a:ln>
          </p:spPr>
          <p:txBody>
            <a:bodyPr/>
            <a:lstStyle/>
            <a:p>
              <a:endParaRPr lang="en-US"/>
            </a:p>
          </p:txBody>
        </p:sp>
        <p:sp>
          <p:nvSpPr>
            <p:cNvPr id="4115" name="Line 47"/>
            <p:cNvSpPr>
              <a:spLocks noChangeShapeType="1"/>
            </p:cNvSpPr>
            <p:nvPr/>
          </p:nvSpPr>
          <p:spPr bwMode="auto">
            <a:xfrm flipH="1">
              <a:off x="3504" y="1824"/>
              <a:ext cx="816" cy="0"/>
            </a:xfrm>
            <a:prstGeom prst="line">
              <a:avLst/>
            </a:prstGeom>
            <a:noFill/>
            <a:ln w="57150">
              <a:solidFill>
                <a:srgbClr val="FFFF00"/>
              </a:solidFill>
              <a:prstDash val="dash"/>
              <a:round/>
              <a:headEnd/>
              <a:tailEnd type="triangle" w="med" len="med"/>
            </a:ln>
          </p:spPr>
          <p:txBody>
            <a:bodyPr/>
            <a:lstStyle/>
            <a:p>
              <a:endParaRPr lang="en-US"/>
            </a:p>
          </p:txBody>
        </p:sp>
      </p:grpSp>
      <p:grpSp>
        <p:nvGrpSpPr>
          <p:cNvPr id="7" name="Group 54"/>
          <p:cNvGrpSpPr>
            <a:grpSpLocks/>
          </p:cNvGrpSpPr>
          <p:nvPr/>
        </p:nvGrpSpPr>
        <p:grpSpPr bwMode="auto">
          <a:xfrm>
            <a:off x="4876800" y="3429000"/>
            <a:ext cx="1219200" cy="533400"/>
            <a:chOff x="3072" y="2160"/>
            <a:chExt cx="768" cy="336"/>
          </a:xfrm>
        </p:grpSpPr>
        <p:sp>
          <p:nvSpPr>
            <p:cNvPr id="4110" name="Line 49"/>
            <p:cNvSpPr>
              <a:spLocks noChangeShapeType="1"/>
            </p:cNvSpPr>
            <p:nvPr/>
          </p:nvSpPr>
          <p:spPr bwMode="auto">
            <a:xfrm>
              <a:off x="3072" y="2304"/>
              <a:ext cx="0" cy="192"/>
            </a:xfrm>
            <a:prstGeom prst="line">
              <a:avLst/>
            </a:prstGeom>
            <a:noFill/>
            <a:ln w="57150">
              <a:solidFill>
                <a:srgbClr val="FFFF00"/>
              </a:solidFill>
              <a:round/>
              <a:headEnd/>
              <a:tailEnd/>
            </a:ln>
          </p:spPr>
          <p:txBody>
            <a:bodyPr/>
            <a:lstStyle/>
            <a:p>
              <a:endParaRPr lang="en-US"/>
            </a:p>
          </p:txBody>
        </p:sp>
        <p:sp>
          <p:nvSpPr>
            <p:cNvPr id="4111" name="Line 50"/>
            <p:cNvSpPr>
              <a:spLocks noChangeShapeType="1"/>
            </p:cNvSpPr>
            <p:nvPr/>
          </p:nvSpPr>
          <p:spPr bwMode="auto">
            <a:xfrm>
              <a:off x="3072" y="2496"/>
              <a:ext cx="768" cy="0"/>
            </a:xfrm>
            <a:prstGeom prst="line">
              <a:avLst/>
            </a:prstGeom>
            <a:noFill/>
            <a:ln w="57150">
              <a:solidFill>
                <a:srgbClr val="FFFF00"/>
              </a:solidFill>
              <a:round/>
              <a:headEnd/>
              <a:tailEnd/>
            </a:ln>
          </p:spPr>
          <p:txBody>
            <a:bodyPr/>
            <a:lstStyle/>
            <a:p>
              <a:endParaRPr lang="en-US"/>
            </a:p>
          </p:txBody>
        </p:sp>
        <p:sp>
          <p:nvSpPr>
            <p:cNvPr id="4112" name="Line 51"/>
            <p:cNvSpPr>
              <a:spLocks noChangeShapeType="1"/>
            </p:cNvSpPr>
            <p:nvPr/>
          </p:nvSpPr>
          <p:spPr bwMode="auto">
            <a:xfrm flipV="1">
              <a:off x="3840" y="2160"/>
              <a:ext cx="0" cy="336"/>
            </a:xfrm>
            <a:prstGeom prst="line">
              <a:avLst/>
            </a:prstGeom>
            <a:noFill/>
            <a:ln w="57150">
              <a:solidFill>
                <a:srgbClr val="FFFF00"/>
              </a:solidFill>
              <a:round/>
              <a:headEnd/>
              <a:tailEnd/>
            </a:ln>
          </p:spPr>
          <p:txBody>
            <a:bodyPr/>
            <a:lstStyle/>
            <a:p>
              <a:endParaRPr lang="en-US"/>
            </a:p>
          </p:txBody>
        </p:sp>
        <p:sp>
          <p:nvSpPr>
            <p:cNvPr id="4113" name="Line 53"/>
            <p:cNvSpPr>
              <a:spLocks noChangeShapeType="1"/>
            </p:cNvSpPr>
            <p:nvPr/>
          </p:nvSpPr>
          <p:spPr bwMode="auto">
            <a:xfrm flipH="1">
              <a:off x="3504" y="2160"/>
              <a:ext cx="336" cy="0"/>
            </a:xfrm>
            <a:prstGeom prst="line">
              <a:avLst/>
            </a:prstGeom>
            <a:noFill/>
            <a:ln w="57150">
              <a:solidFill>
                <a:srgbClr val="FFFF00"/>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0602"/>
                                        </p:tgtEl>
                                        <p:attrNameLst>
                                          <p:attrName>style.visibility</p:attrName>
                                        </p:attrNameLst>
                                      </p:cBhvr>
                                      <p:to>
                                        <p:strVal val="visible"/>
                                      </p:to>
                                    </p:set>
                                    <p:animEffect transition="in" filter="checkerboard(across)">
                                      <p:cBhvr>
                                        <p:cTn id="7" dur="500"/>
                                        <p:tgtEl>
                                          <p:spTgt spid="280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80603"/>
                                        </p:tgtEl>
                                        <p:attrNameLst>
                                          <p:attrName>style.visibility</p:attrName>
                                        </p:attrNameLst>
                                      </p:cBhvr>
                                      <p:to>
                                        <p:strVal val="visible"/>
                                      </p:to>
                                    </p:set>
                                    <p:animEffect transition="in" filter="checkerboard(across)">
                                      <p:cBhvr>
                                        <p:cTn id="12" dur="500"/>
                                        <p:tgtEl>
                                          <p:spTgt spid="280603"/>
                                        </p:tgtEl>
                                      </p:cBhvr>
                                    </p:animEffect>
                                  </p:childTnLst>
                                </p:cTn>
                              </p:par>
                              <p:par>
                                <p:cTn id="13" presetID="5" presetClass="entr" presetSubtype="1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heckerboard(across)">
                                      <p:cBhvr>
                                        <p:cTn id="15" dur="500"/>
                                        <p:tgtEl>
                                          <p:spTgt spid="2"/>
                                        </p:tgtEl>
                                      </p:cBhvr>
                                    </p:animEffect>
                                  </p:childTnLst>
                                </p:cTn>
                              </p:par>
                              <p:par>
                                <p:cTn id="16" presetID="3"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80607"/>
                                        </p:tgtEl>
                                        <p:attrNameLst>
                                          <p:attrName>style.visibility</p:attrName>
                                        </p:attrNameLst>
                                      </p:cBhvr>
                                      <p:to>
                                        <p:strVal val="visible"/>
                                      </p:to>
                                    </p:set>
                                    <p:animEffect transition="in" filter="blinds(horizontal)">
                                      <p:cBhvr>
                                        <p:cTn id="26" dur="500"/>
                                        <p:tgtEl>
                                          <p:spTgt spid="28060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80619"/>
                                        </p:tgtEl>
                                        <p:attrNameLst>
                                          <p:attrName>style.visibility</p:attrName>
                                        </p:attrNameLst>
                                      </p:cBhvr>
                                      <p:to>
                                        <p:strVal val="visible"/>
                                      </p:to>
                                    </p:set>
                                    <p:animEffect transition="in" filter="blinds(horizontal)">
                                      <p:cBhvr>
                                        <p:cTn id="31" dur="500"/>
                                        <p:tgtEl>
                                          <p:spTgt spid="28061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80608"/>
                                        </p:tgtEl>
                                        <p:attrNameLst>
                                          <p:attrName>style.visibility</p:attrName>
                                        </p:attrNameLst>
                                      </p:cBhvr>
                                      <p:to>
                                        <p:strVal val="visible"/>
                                      </p:to>
                                    </p:set>
                                    <p:animEffect transition="in" filter="blinds(horizontal)">
                                      <p:cBhvr>
                                        <p:cTn id="34" dur="500"/>
                                        <p:tgtEl>
                                          <p:spTgt spid="28060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602" grpId="0" animBg="1"/>
      <p:bldP spid="280603" grpId="0" animBg="1"/>
      <p:bldP spid="280607" grpId="0" animBg="1"/>
      <p:bldP spid="280608" grpId="0" animBg="1"/>
      <p:bldP spid="2806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953000" y="838200"/>
            <a:ext cx="4191000" cy="808038"/>
          </a:xfrm>
        </p:spPr>
        <p:txBody>
          <a:bodyPr>
            <a:normAutofit fontScale="90000"/>
          </a:bodyPr>
          <a:lstStyle/>
          <a:p>
            <a:pPr eaLnBrk="1" hangingPunct="1"/>
            <a:r>
              <a:rPr lang="en-US" altLang="en-US" smtClean="0"/>
              <a:t>Waterfall Model</a:t>
            </a:r>
          </a:p>
        </p:txBody>
      </p:sp>
      <p:sp>
        <p:nvSpPr>
          <p:cNvPr id="5122" name="Slide Number Placeholder 5"/>
          <p:cNvSpPr>
            <a:spLocks noGrp="1"/>
          </p:cNvSpPr>
          <p:nvPr>
            <p:ph type="sldNum" sz="quarter" idx="12"/>
          </p:nvPr>
        </p:nvSpPr>
        <p:spPr>
          <a:noFill/>
        </p:spPr>
        <p:txBody>
          <a:bodyPr/>
          <a:lstStyle/>
          <a:p>
            <a:fld id="{0875A336-16C8-474A-9869-811FD6D60184}" type="slidenum">
              <a:rPr lang="en-US" altLang="en-US"/>
              <a:pPr/>
              <a:t>5</a:t>
            </a:fld>
            <a:endParaRPr lang="en-US" altLang="en-US"/>
          </a:p>
        </p:txBody>
      </p:sp>
      <p:sp>
        <p:nvSpPr>
          <p:cNvPr id="233475" name="Rectangle 3"/>
          <p:cNvSpPr>
            <a:spLocks noChangeArrowheads="1"/>
          </p:cNvSpPr>
          <p:nvPr/>
        </p:nvSpPr>
        <p:spPr bwMode="auto">
          <a:xfrm>
            <a:off x="381000" y="685800"/>
            <a:ext cx="2590800" cy="838200"/>
          </a:xfrm>
          <a:prstGeom prst="rect">
            <a:avLst/>
          </a:prstGeom>
          <a:solidFill>
            <a:schemeClr val="accent1"/>
          </a:solidFill>
          <a:ln w="9525">
            <a:solidFill>
              <a:schemeClr val="tx1"/>
            </a:solidFill>
            <a:miter lim="800000"/>
            <a:headEnd/>
            <a:tailEnd/>
          </a:ln>
        </p:spPr>
        <p:txBody>
          <a:bodyPr wrap="none" anchor="ctr"/>
          <a:lstStyle/>
          <a:p>
            <a:pPr algn="ctr"/>
            <a:r>
              <a:rPr lang="en-US" altLang="en-US" b="1">
                <a:latin typeface="Arial" charset="0"/>
              </a:rPr>
              <a:t>Requirement</a:t>
            </a:r>
          </a:p>
          <a:p>
            <a:pPr algn="ctr"/>
            <a:r>
              <a:rPr lang="en-US" altLang="en-US" b="1">
                <a:latin typeface="Arial" charset="0"/>
              </a:rPr>
              <a:t>Definition</a:t>
            </a:r>
          </a:p>
        </p:txBody>
      </p:sp>
      <p:sp>
        <p:nvSpPr>
          <p:cNvPr id="233476" name="Rectangle 4"/>
          <p:cNvSpPr>
            <a:spLocks noChangeArrowheads="1"/>
          </p:cNvSpPr>
          <p:nvPr/>
        </p:nvSpPr>
        <p:spPr bwMode="auto">
          <a:xfrm>
            <a:off x="1676400" y="1905000"/>
            <a:ext cx="2667000" cy="838200"/>
          </a:xfrm>
          <a:prstGeom prst="rect">
            <a:avLst/>
          </a:prstGeom>
          <a:solidFill>
            <a:schemeClr val="accent1"/>
          </a:solidFill>
          <a:ln w="9525">
            <a:solidFill>
              <a:schemeClr val="tx1"/>
            </a:solidFill>
            <a:miter lim="800000"/>
            <a:headEnd/>
            <a:tailEnd/>
          </a:ln>
        </p:spPr>
        <p:txBody>
          <a:bodyPr wrap="none" anchor="ctr"/>
          <a:lstStyle/>
          <a:p>
            <a:pPr algn="ctr"/>
            <a:r>
              <a:rPr lang="en-US" altLang="en-US" b="1">
                <a:latin typeface="Arial" charset="0"/>
              </a:rPr>
              <a:t>System and </a:t>
            </a:r>
          </a:p>
          <a:p>
            <a:pPr algn="ctr"/>
            <a:r>
              <a:rPr lang="en-US" altLang="en-US" b="1">
                <a:latin typeface="Arial" charset="0"/>
              </a:rPr>
              <a:t>Software Design</a:t>
            </a:r>
          </a:p>
        </p:txBody>
      </p:sp>
      <p:sp>
        <p:nvSpPr>
          <p:cNvPr id="233477" name="Rectangle 5"/>
          <p:cNvSpPr>
            <a:spLocks noChangeArrowheads="1"/>
          </p:cNvSpPr>
          <p:nvPr/>
        </p:nvSpPr>
        <p:spPr bwMode="auto">
          <a:xfrm>
            <a:off x="2971800" y="3200400"/>
            <a:ext cx="2590800" cy="838200"/>
          </a:xfrm>
          <a:prstGeom prst="rect">
            <a:avLst/>
          </a:prstGeom>
          <a:solidFill>
            <a:schemeClr val="accent1"/>
          </a:solidFill>
          <a:ln w="9525">
            <a:solidFill>
              <a:schemeClr val="tx1"/>
            </a:solidFill>
            <a:miter lim="800000"/>
            <a:headEnd/>
            <a:tailEnd/>
          </a:ln>
        </p:spPr>
        <p:txBody>
          <a:bodyPr wrap="none" anchor="ctr"/>
          <a:lstStyle/>
          <a:p>
            <a:pPr algn="ctr"/>
            <a:r>
              <a:rPr lang="en-US" altLang="en-US" b="1">
                <a:latin typeface="Arial" charset="0"/>
              </a:rPr>
              <a:t>Implementation</a:t>
            </a:r>
          </a:p>
          <a:p>
            <a:pPr algn="ctr"/>
            <a:r>
              <a:rPr lang="en-US" altLang="en-US" b="1">
                <a:latin typeface="Arial" charset="0"/>
              </a:rPr>
              <a:t>and Unit Testing</a:t>
            </a:r>
          </a:p>
        </p:txBody>
      </p:sp>
      <p:sp>
        <p:nvSpPr>
          <p:cNvPr id="233478" name="Rectangle 6"/>
          <p:cNvSpPr>
            <a:spLocks noChangeArrowheads="1"/>
          </p:cNvSpPr>
          <p:nvPr/>
        </p:nvSpPr>
        <p:spPr bwMode="auto">
          <a:xfrm>
            <a:off x="4419600" y="4419600"/>
            <a:ext cx="2590800" cy="838200"/>
          </a:xfrm>
          <a:prstGeom prst="rect">
            <a:avLst/>
          </a:prstGeom>
          <a:solidFill>
            <a:schemeClr val="accent1"/>
          </a:solidFill>
          <a:ln w="9525">
            <a:solidFill>
              <a:schemeClr val="tx1"/>
            </a:solidFill>
            <a:miter lim="800000"/>
            <a:headEnd/>
            <a:tailEnd/>
          </a:ln>
        </p:spPr>
        <p:txBody>
          <a:bodyPr wrap="none" anchor="ctr"/>
          <a:lstStyle/>
          <a:p>
            <a:pPr algn="ctr"/>
            <a:r>
              <a:rPr lang="en-US" altLang="en-US" b="1">
                <a:latin typeface="Arial" charset="0"/>
              </a:rPr>
              <a:t>Integration and</a:t>
            </a:r>
          </a:p>
          <a:p>
            <a:pPr algn="ctr"/>
            <a:r>
              <a:rPr lang="en-US" altLang="en-US" b="1">
                <a:latin typeface="Arial" charset="0"/>
              </a:rPr>
              <a:t>System Testing</a:t>
            </a:r>
          </a:p>
        </p:txBody>
      </p:sp>
      <p:sp>
        <p:nvSpPr>
          <p:cNvPr id="233479" name="Rectangle 7"/>
          <p:cNvSpPr>
            <a:spLocks noChangeArrowheads="1"/>
          </p:cNvSpPr>
          <p:nvPr/>
        </p:nvSpPr>
        <p:spPr bwMode="auto">
          <a:xfrm>
            <a:off x="6096000" y="5638800"/>
            <a:ext cx="2514600" cy="838200"/>
          </a:xfrm>
          <a:prstGeom prst="rect">
            <a:avLst/>
          </a:prstGeom>
          <a:solidFill>
            <a:schemeClr val="accent1"/>
          </a:solidFill>
          <a:ln w="9525">
            <a:solidFill>
              <a:schemeClr val="tx1"/>
            </a:solidFill>
            <a:miter lim="800000"/>
            <a:headEnd/>
            <a:tailEnd/>
          </a:ln>
        </p:spPr>
        <p:txBody>
          <a:bodyPr wrap="none" anchor="ctr"/>
          <a:lstStyle/>
          <a:p>
            <a:pPr algn="ctr"/>
            <a:r>
              <a:rPr lang="en-US" altLang="en-US" b="1">
                <a:latin typeface="Arial" charset="0"/>
              </a:rPr>
              <a:t>Operation and</a:t>
            </a:r>
          </a:p>
          <a:p>
            <a:pPr algn="ctr"/>
            <a:r>
              <a:rPr lang="en-US" altLang="en-US" b="1">
                <a:latin typeface="Arial" charset="0"/>
              </a:rPr>
              <a:t>Maintenance</a:t>
            </a:r>
          </a:p>
        </p:txBody>
      </p:sp>
      <p:grpSp>
        <p:nvGrpSpPr>
          <p:cNvPr id="2" name="Group 8"/>
          <p:cNvGrpSpPr>
            <a:grpSpLocks/>
          </p:cNvGrpSpPr>
          <p:nvPr/>
        </p:nvGrpSpPr>
        <p:grpSpPr bwMode="auto">
          <a:xfrm>
            <a:off x="2971800" y="1066800"/>
            <a:ext cx="533400" cy="838200"/>
            <a:chOff x="1872" y="672"/>
            <a:chExt cx="336" cy="576"/>
          </a:xfrm>
        </p:grpSpPr>
        <p:sp>
          <p:nvSpPr>
            <p:cNvPr id="5139" name="Line 9"/>
            <p:cNvSpPr>
              <a:spLocks noChangeShapeType="1"/>
            </p:cNvSpPr>
            <p:nvPr/>
          </p:nvSpPr>
          <p:spPr bwMode="auto">
            <a:xfrm>
              <a:off x="1872" y="672"/>
              <a:ext cx="336" cy="0"/>
            </a:xfrm>
            <a:prstGeom prst="line">
              <a:avLst/>
            </a:prstGeom>
            <a:noFill/>
            <a:ln w="57150">
              <a:solidFill>
                <a:srgbClr val="FFFF00"/>
              </a:solidFill>
              <a:round/>
              <a:headEnd/>
              <a:tailEnd/>
            </a:ln>
          </p:spPr>
          <p:txBody>
            <a:bodyPr/>
            <a:lstStyle/>
            <a:p>
              <a:endParaRPr lang="en-US"/>
            </a:p>
          </p:txBody>
        </p:sp>
        <p:sp>
          <p:nvSpPr>
            <p:cNvPr id="5140" name="Line 10"/>
            <p:cNvSpPr>
              <a:spLocks noChangeShapeType="1"/>
            </p:cNvSpPr>
            <p:nvPr/>
          </p:nvSpPr>
          <p:spPr bwMode="auto">
            <a:xfrm>
              <a:off x="2208" y="672"/>
              <a:ext cx="0" cy="576"/>
            </a:xfrm>
            <a:prstGeom prst="line">
              <a:avLst/>
            </a:prstGeom>
            <a:noFill/>
            <a:ln w="57150">
              <a:solidFill>
                <a:srgbClr val="FFFF00"/>
              </a:solidFill>
              <a:round/>
              <a:headEnd/>
              <a:tailEnd type="triangle" w="med" len="med"/>
            </a:ln>
          </p:spPr>
          <p:txBody>
            <a:bodyPr/>
            <a:lstStyle/>
            <a:p>
              <a:endParaRPr lang="en-US"/>
            </a:p>
          </p:txBody>
        </p:sp>
      </p:grpSp>
      <p:grpSp>
        <p:nvGrpSpPr>
          <p:cNvPr id="3" name="Group 11"/>
          <p:cNvGrpSpPr>
            <a:grpSpLocks/>
          </p:cNvGrpSpPr>
          <p:nvPr/>
        </p:nvGrpSpPr>
        <p:grpSpPr bwMode="auto">
          <a:xfrm>
            <a:off x="4343400" y="2362200"/>
            <a:ext cx="533400" cy="838200"/>
            <a:chOff x="1872" y="672"/>
            <a:chExt cx="336" cy="576"/>
          </a:xfrm>
        </p:grpSpPr>
        <p:sp>
          <p:nvSpPr>
            <p:cNvPr id="5137" name="Line 12"/>
            <p:cNvSpPr>
              <a:spLocks noChangeShapeType="1"/>
            </p:cNvSpPr>
            <p:nvPr/>
          </p:nvSpPr>
          <p:spPr bwMode="auto">
            <a:xfrm>
              <a:off x="1872" y="672"/>
              <a:ext cx="336" cy="0"/>
            </a:xfrm>
            <a:prstGeom prst="line">
              <a:avLst/>
            </a:prstGeom>
            <a:noFill/>
            <a:ln w="57150">
              <a:solidFill>
                <a:srgbClr val="FFFF00"/>
              </a:solidFill>
              <a:round/>
              <a:headEnd/>
              <a:tailEnd/>
            </a:ln>
          </p:spPr>
          <p:txBody>
            <a:bodyPr/>
            <a:lstStyle/>
            <a:p>
              <a:endParaRPr lang="en-US"/>
            </a:p>
          </p:txBody>
        </p:sp>
        <p:sp>
          <p:nvSpPr>
            <p:cNvPr id="5138" name="Line 13"/>
            <p:cNvSpPr>
              <a:spLocks noChangeShapeType="1"/>
            </p:cNvSpPr>
            <p:nvPr/>
          </p:nvSpPr>
          <p:spPr bwMode="auto">
            <a:xfrm>
              <a:off x="2208" y="672"/>
              <a:ext cx="0" cy="576"/>
            </a:xfrm>
            <a:prstGeom prst="line">
              <a:avLst/>
            </a:prstGeom>
            <a:noFill/>
            <a:ln w="57150">
              <a:solidFill>
                <a:srgbClr val="FFFF00"/>
              </a:solidFill>
              <a:round/>
              <a:headEnd/>
              <a:tailEnd type="triangle" w="med" len="med"/>
            </a:ln>
          </p:spPr>
          <p:txBody>
            <a:bodyPr/>
            <a:lstStyle/>
            <a:p>
              <a:endParaRPr lang="en-US"/>
            </a:p>
          </p:txBody>
        </p:sp>
      </p:grpSp>
      <p:grpSp>
        <p:nvGrpSpPr>
          <p:cNvPr id="4" name="Group 14"/>
          <p:cNvGrpSpPr>
            <a:grpSpLocks/>
          </p:cNvGrpSpPr>
          <p:nvPr/>
        </p:nvGrpSpPr>
        <p:grpSpPr bwMode="auto">
          <a:xfrm>
            <a:off x="5562600" y="3581400"/>
            <a:ext cx="533400" cy="838200"/>
            <a:chOff x="1872" y="672"/>
            <a:chExt cx="336" cy="576"/>
          </a:xfrm>
        </p:grpSpPr>
        <p:sp>
          <p:nvSpPr>
            <p:cNvPr id="5135" name="Line 15"/>
            <p:cNvSpPr>
              <a:spLocks noChangeShapeType="1"/>
            </p:cNvSpPr>
            <p:nvPr/>
          </p:nvSpPr>
          <p:spPr bwMode="auto">
            <a:xfrm>
              <a:off x="1872" y="672"/>
              <a:ext cx="336" cy="0"/>
            </a:xfrm>
            <a:prstGeom prst="line">
              <a:avLst/>
            </a:prstGeom>
            <a:noFill/>
            <a:ln w="57150">
              <a:solidFill>
                <a:srgbClr val="FFFF00"/>
              </a:solidFill>
              <a:round/>
              <a:headEnd/>
              <a:tailEnd/>
            </a:ln>
          </p:spPr>
          <p:txBody>
            <a:bodyPr/>
            <a:lstStyle/>
            <a:p>
              <a:endParaRPr lang="en-US"/>
            </a:p>
          </p:txBody>
        </p:sp>
        <p:sp>
          <p:nvSpPr>
            <p:cNvPr id="5136" name="Line 16"/>
            <p:cNvSpPr>
              <a:spLocks noChangeShapeType="1"/>
            </p:cNvSpPr>
            <p:nvPr/>
          </p:nvSpPr>
          <p:spPr bwMode="auto">
            <a:xfrm>
              <a:off x="2208" y="672"/>
              <a:ext cx="0" cy="576"/>
            </a:xfrm>
            <a:prstGeom prst="line">
              <a:avLst/>
            </a:prstGeom>
            <a:noFill/>
            <a:ln w="57150">
              <a:solidFill>
                <a:srgbClr val="FFFF00"/>
              </a:solidFill>
              <a:round/>
              <a:headEnd/>
              <a:tailEnd type="triangle" w="med" len="med"/>
            </a:ln>
          </p:spPr>
          <p:txBody>
            <a:bodyPr/>
            <a:lstStyle/>
            <a:p>
              <a:endParaRPr lang="en-US"/>
            </a:p>
          </p:txBody>
        </p:sp>
      </p:grpSp>
      <p:grpSp>
        <p:nvGrpSpPr>
          <p:cNvPr id="5" name="Group 17"/>
          <p:cNvGrpSpPr>
            <a:grpSpLocks/>
          </p:cNvGrpSpPr>
          <p:nvPr/>
        </p:nvGrpSpPr>
        <p:grpSpPr bwMode="auto">
          <a:xfrm>
            <a:off x="7010400" y="4800600"/>
            <a:ext cx="533400" cy="838200"/>
            <a:chOff x="1872" y="672"/>
            <a:chExt cx="336" cy="576"/>
          </a:xfrm>
        </p:grpSpPr>
        <p:sp>
          <p:nvSpPr>
            <p:cNvPr id="5133" name="Line 18"/>
            <p:cNvSpPr>
              <a:spLocks noChangeShapeType="1"/>
            </p:cNvSpPr>
            <p:nvPr/>
          </p:nvSpPr>
          <p:spPr bwMode="auto">
            <a:xfrm>
              <a:off x="1872" y="672"/>
              <a:ext cx="336" cy="0"/>
            </a:xfrm>
            <a:prstGeom prst="line">
              <a:avLst/>
            </a:prstGeom>
            <a:noFill/>
            <a:ln w="57150">
              <a:solidFill>
                <a:srgbClr val="FFFF00"/>
              </a:solidFill>
              <a:round/>
              <a:headEnd/>
              <a:tailEnd/>
            </a:ln>
          </p:spPr>
          <p:txBody>
            <a:bodyPr/>
            <a:lstStyle/>
            <a:p>
              <a:endParaRPr lang="en-US"/>
            </a:p>
          </p:txBody>
        </p:sp>
        <p:sp>
          <p:nvSpPr>
            <p:cNvPr id="5134" name="Line 19"/>
            <p:cNvSpPr>
              <a:spLocks noChangeShapeType="1"/>
            </p:cNvSpPr>
            <p:nvPr/>
          </p:nvSpPr>
          <p:spPr bwMode="auto">
            <a:xfrm>
              <a:off x="2208" y="672"/>
              <a:ext cx="0" cy="576"/>
            </a:xfrm>
            <a:prstGeom prst="line">
              <a:avLst/>
            </a:prstGeom>
            <a:noFill/>
            <a:ln w="57150">
              <a:solidFill>
                <a:srgbClr val="FFFF00"/>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3475"/>
                                        </p:tgtEl>
                                        <p:attrNameLst>
                                          <p:attrName>style.visibility</p:attrName>
                                        </p:attrNameLst>
                                      </p:cBhvr>
                                      <p:to>
                                        <p:strVal val="visible"/>
                                      </p:to>
                                    </p:set>
                                    <p:animEffect transition="in" filter="box(in)">
                                      <p:cBhvr>
                                        <p:cTn id="7" dur="500"/>
                                        <p:tgtEl>
                                          <p:spTgt spid="2334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33476"/>
                                        </p:tgtEl>
                                        <p:attrNameLst>
                                          <p:attrName>style.visibility</p:attrName>
                                        </p:attrNameLst>
                                      </p:cBhvr>
                                      <p:to>
                                        <p:strVal val="visible"/>
                                      </p:to>
                                    </p:set>
                                    <p:animEffect transition="in" filter="blinds(horizontal)">
                                      <p:cBhvr>
                                        <p:cTn id="15" dur="500"/>
                                        <p:tgtEl>
                                          <p:spTgt spid="23347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8" presetClass="entr" presetSubtype="16"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amond(in)">
                                      <p:cBhvr>
                                        <p:cTn id="20" dur="2000"/>
                                        <p:tgtEl>
                                          <p:spTgt spid="3"/>
                                        </p:tgtEl>
                                      </p:cBhvr>
                                    </p:animEffect>
                                  </p:childTnLst>
                                </p:cTn>
                              </p:par>
                              <p:par>
                                <p:cTn id="21" presetID="8" presetClass="entr" presetSubtype="16" fill="hold" grpId="0" nodeType="withEffect">
                                  <p:stCondLst>
                                    <p:cond delay="0"/>
                                  </p:stCondLst>
                                  <p:childTnLst>
                                    <p:set>
                                      <p:cBhvr>
                                        <p:cTn id="22" dur="1" fill="hold">
                                          <p:stCondLst>
                                            <p:cond delay="0"/>
                                          </p:stCondLst>
                                        </p:cTn>
                                        <p:tgtEl>
                                          <p:spTgt spid="233477"/>
                                        </p:tgtEl>
                                        <p:attrNameLst>
                                          <p:attrName>style.visibility</p:attrName>
                                        </p:attrNameLst>
                                      </p:cBhvr>
                                      <p:to>
                                        <p:strVal val="visible"/>
                                      </p:to>
                                    </p:set>
                                    <p:animEffect transition="in" filter="diamond(in)">
                                      <p:cBhvr>
                                        <p:cTn id="23" dur="2000"/>
                                        <p:tgtEl>
                                          <p:spTgt spid="23347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checkerboard(across)">
                                      <p:cBhvr>
                                        <p:cTn id="28" dur="500"/>
                                        <p:tgtEl>
                                          <p:spTgt spid="4"/>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233478"/>
                                        </p:tgtEl>
                                        <p:attrNameLst>
                                          <p:attrName>style.visibility</p:attrName>
                                        </p:attrNameLst>
                                      </p:cBhvr>
                                      <p:to>
                                        <p:strVal val="visible"/>
                                      </p:to>
                                    </p:set>
                                    <p:animEffect transition="in" filter="checkerboard(across)">
                                      <p:cBhvr>
                                        <p:cTn id="31" dur="500"/>
                                        <p:tgtEl>
                                          <p:spTgt spid="23347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12"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strips(downLeft)">
                                      <p:cBhvr>
                                        <p:cTn id="36" dur="500"/>
                                        <p:tgtEl>
                                          <p:spTgt spid="5"/>
                                        </p:tgtEl>
                                      </p:cBhvr>
                                    </p:animEffect>
                                  </p:childTnLst>
                                </p:cTn>
                              </p:par>
                              <p:par>
                                <p:cTn id="37" presetID="18" presetClass="entr" presetSubtype="12" fill="hold" grpId="0" nodeType="withEffect">
                                  <p:stCondLst>
                                    <p:cond delay="0"/>
                                  </p:stCondLst>
                                  <p:childTnLst>
                                    <p:set>
                                      <p:cBhvr>
                                        <p:cTn id="38" dur="1" fill="hold">
                                          <p:stCondLst>
                                            <p:cond delay="0"/>
                                          </p:stCondLst>
                                        </p:cTn>
                                        <p:tgtEl>
                                          <p:spTgt spid="233479"/>
                                        </p:tgtEl>
                                        <p:attrNameLst>
                                          <p:attrName>style.visibility</p:attrName>
                                        </p:attrNameLst>
                                      </p:cBhvr>
                                      <p:to>
                                        <p:strVal val="visible"/>
                                      </p:to>
                                    </p:set>
                                    <p:animEffect transition="in" filter="strips(downLeft)">
                                      <p:cBhvr>
                                        <p:cTn id="39" dur="500"/>
                                        <p:tgtEl>
                                          <p:spTgt spid="233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animBg="1"/>
      <p:bldP spid="233476" grpId="0" animBg="1"/>
      <p:bldP spid="233477" grpId="0" animBg="1"/>
      <p:bldP spid="233478" grpId="0" animBg="1"/>
      <p:bldP spid="23347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953000" y="838200"/>
            <a:ext cx="4191000" cy="808038"/>
          </a:xfrm>
        </p:spPr>
        <p:txBody>
          <a:bodyPr>
            <a:normAutofit fontScale="90000"/>
          </a:bodyPr>
          <a:lstStyle/>
          <a:p>
            <a:pPr eaLnBrk="1" hangingPunct="1"/>
            <a:r>
              <a:rPr lang="en-US" altLang="en-US" smtClean="0"/>
              <a:t>Waterfall Model</a:t>
            </a:r>
          </a:p>
        </p:txBody>
      </p:sp>
      <p:sp>
        <p:nvSpPr>
          <p:cNvPr id="6146" name="Slide Number Placeholder 5"/>
          <p:cNvSpPr>
            <a:spLocks noGrp="1"/>
          </p:cNvSpPr>
          <p:nvPr>
            <p:ph type="sldNum" sz="quarter" idx="12"/>
          </p:nvPr>
        </p:nvSpPr>
        <p:spPr>
          <a:noFill/>
        </p:spPr>
        <p:txBody>
          <a:bodyPr/>
          <a:lstStyle/>
          <a:p>
            <a:fld id="{1C87814B-88DD-4766-830C-67F4A7FF4AB5}" type="slidenum">
              <a:rPr lang="en-US" altLang="en-US"/>
              <a:pPr/>
              <a:t>6</a:t>
            </a:fld>
            <a:endParaRPr lang="en-US" altLang="en-US"/>
          </a:p>
        </p:txBody>
      </p:sp>
      <p:sp>
        <p:nvSpPr>
          <p:cNvPr id="6148" name="Rectangle 3"/>
          <p:cNvSpPr>
            <a:spLocks noChangeArrowheads="1"/>
          </p:cNvSpPr>
          <p:nvPr/>
        </p:nvSpPr>
        <p:spPr bwMode="auto">
          <a:xfrm>
            <a:off x="381000" y="685800"/>
            <a:ext cx="2590800" cy="838200"/>
          </a:xfrm>
          <a:prstGeom prst="rect">
            <a:avLst/>
          </a:prstGeom>
          <a:solidFill>
            <a:schemeClr val="accent1"/>
          </a:solidFill>
          <a:ln w="9525">
            <a:solidFill>
              <a:schemeClr val="tx1"/>
            </a:solidFill>
            <a:miter lim="800000"/>
            <a:headEnd/>
            <a:tailEnd/>
          </a:ln>
        </p:spPr>
        <p:txBody>
          <a:bodyPr wrap="none" anchor="ctr"/>
          <a:lstStyle/>
          <a:p>
            <a:pPr algn="ctr"/>
            <a:r>
              <a:rPr lang="en-US" altLang="en-US" b="1">
                <a:latin typeface="Arial" charset="0"/>
              </a:rPr>
              <a:t>Requirement</a:t>
            </a:r>
          </a:p>
          <a:p>
            <a:pPr algn="ctr"/>
            <a:r>
              <a:rPr lang="en-US" altLang="en-US" b="1">
                <a:latin typeface="Arial" charset="0"/>
              </a:rPr>
              <a:t>Definition</a:t>
            </a:r>
          </a:p>
        </p:txBody>
      </p:sp>
      <p:sp>
        <p:nvSpPr>
          <p:cNvPr id="6149" name="Rectangle 4"/>
          <p:cNvSpPr>
            <a:spLocks noChangeArrowheads="1"/>
          </p:cNvSpPr>
          <p:nvPr/>
        </p:nvSpPr>
        <p:spPr bwMode="auto">
          <a:xfrm>
            <a:off x="1676400" y="1905000"/>
            <a:ext cx="2667000" cy="838200"/>
          </a:xfrm>
          <a:prstGeom prst="rect">
            <a:avLst/>
          </a:prstGeom>
          <a:solidFill>
            <a:schemeClr val="accent1"/>
          </a:solidFill>
          <a:ln w="9525">
            <a:solidFill>
              <a:schemeClr val="tx1"/>
            </a:solidFill>
            <a:miter lim="800000"/>
            <a:headEnd/>
            <a:tailEnd/>
          </a:ln>
        </p:spPr>
        <p:txBody>
          <a:bodyPr wrap="none" anchor="ctr"/>
          <a:lstStyle/>
          <a:p>
            <a:pPr algn="ctr"/>
            <a:r>
              <a:rPr lang="en-US" altLang="en-US" b="1">
                <a:latin typeface="Arial" charset="0"/>
              </a:rPr>
              <a:t>System and </a:t>
            </a:r>
          </a:p>
          <a:p>
            <a:pPr algn="ctr"/>
            <a:r>
              <a:rPr lang="en-US" altLang="en-US" b="1">
                <a:latin typeface="Arial" charset="0"/>
              </a:rPr>
              <a:t>Software Design</a:t>
            </a:r>
          </a:p>
        </p:txBody>
      </p:sp>
      <p:sp>
        <p:nvSpPr>
          <p:cNvPr id="6150" name="Rectangle 5"/>
          <p:cNvSpPr>
            <a:spLocks noChangeArrowheads="1"/>
          </p:cNvSpPr>
          <p:nvPr/>
        </p:nvSpPr>
        <p:spPr bwMode="auto">
          <a:xfrm>
            <a:off x="2971800" y="3200400"/>
            <a:ext cx="2590800" cy="838200"/>
          </a:xfrm>
          <a:prstGeom prst="rect">
            <a:avLst/>
          </a:prstGeom>
          <a:solidFill>
            <a:schemeClr val="accent1"/>
          </a:solidFill>
          <a:ln w="9525">
            <a:solidFill>
              <a:schemeClr val="tx1"/>
            </a:solidFill>
            <a:miter lim="800000"/>
            <a:headEnd/>
            <a:tailEnd/>
          </a:ln>
        </p:spPr>
        <p:txBody>
          <a:bodyPr wrap="none" anchor="ctr"/>
          <a:lstStyle/>
          <a:p>
            <a:pPr algn="ctr"/>
            <a:r>
              <a:rPr lang="en-US" altLang="en-US" b="1">
                <a:latin typeface="Arial" charset="0"/>
              </a:rPr>
              <a:t>Implementation</a:t>
            </a:r>
          </a:p>
          <a:p>
            <a:pPr algn="ctr"/>
            <a:r>
              <a:rPr lang="en-US" altLang="en-US" b="1">
                <a:latin typeface="Arial" charset="0"/>
              </a:rPr>
              <a:t>and Unit Testing</a:t>
            </a:r>
          </a:p>
        </p:txBody>
      </p:sp>
      <p:sp>
        <p:nvSpPr>
          <p:cNvPr id="6151" name="Rectangle 6"/>
          <p:cNvSpPr>
            <a:spLocks noChangeArrowheads="1"/>
          </p:cNvSpPr>
          <p:nvPr/>
        </p:nvSpPr>
        <p:spPr bwMode="auto">
          <a:xfrm>
            <a:off x="4419600" y="4419600"/>
            <a:ext cx="2590800" cy="838200"/>
          </a:xfrm>
          <a:prstGeom prst="rect">
            <a:avLst/>
          </a:prstGeom>
          <a:solidFill>
            <a:schemeClr val="accent1"/>
          </a:solidFill>
          <a:ln w="9525">
            <a:solidFill>
              <a:schemeClr val="tx1"/>
            </a:solidFill>
            <a:miter lim="800000"/>
            <a:headEnd/>
            <a:tailEnd/>
          </a:ln>
        </p:spPr>
        <p:txBody>
          <a:bodyPr wrap="none" anchor="ctr"/>
          <a:lstStyle/>
          <a:p>
            <a:pPr algn="ctr"/>
            <a:r>
              <a:rPr lang="en-US" altLang="en-US" b="1">
                <a:latin typeface="Arial" charset="0"/>
              </a:rPr>
              <a:t>Integration and</a:t>
            </a:r>
          </a:p>
          <a:p>
            <a:pPr algn="ctr"/>
            <a:r>
              <a:rPr lang="en-US" altLang="en-US" b="1">
                <a:latin typeface="Arial" charset="0"/>
              </a:rPr>
              <a:t>System Testing</a:t>
            </a:r>
          </a:p>
        </p:txBody>
      </p:sp>
      <p:sp>
        <p:nvSpPr>
          <p:cNvPr id="6152" name="Rectangle 7"/>
          <p:cNvSpPr>
            <a:spLocks noChangeArrowheads="1"/>
          </p:cNvSpPr>
          <p:nvPr/>
        </p:nvSpPr>
        <p:spPr bwMode="auto">
          <a:xfrm>
            <a:off x="6100763" y="5638800"/>
            <a:ext cx="2514600" cy="838200"/>
          </a:xfrm>
          <a:prstGeom prst="rect">
            <a:avLst/>
          </a:prstGeom>
          <a:solidFill>
            <a:schemeClr val="accent1"/>
          </a:solidFill>
          <a:ln w="9525">
            <a:solidFill>
              <a:schemeClr val="tx1"/>
            </a:solidFill>
            <a:miter lim="800000"/>
            <a:headEnd/>
            <a:tailEnd/>
          </a:ln>
        </p:spPr>
        <p:txBody>
          <a:bodyPr wrap="none" anchor="ctr"/>
          <a:lstStyle/>
          <a:p>
            <a:pPr algn="ctr"/>
            <a:r>
              <a:rPr lang="en-US" altLang="en-US" b="1">
                <a:latin typeface="Arial" charset="0"/>
              </a:rPr>
              <a:t>Operation and</a:t>
            </a:r>
          </a:p>
          <a:p>
            <a:pPr algn="ctr"/>
            <a:r>
              <a:rPr lang="en-US" altLang="en-US" b="1">
                <a:latin typeface="Arial" charset="0"/>
              </a:rPr>
              <a:t>Maintenance</a:t>
            </a:r>
          </a:p>
        </p:txBody>
      </p:sp>
      <p:grpSp>
        <p:nvGrpSpPr>
          <p:cNvPr id="2" name="Group 8"/>
          <p:cNvGrpSpPr>
            <a:grpSpLocks/>
          </p:cNvGrpSpPr>
          <p:nvPr/>
        </p:nvGrpSpPr>
        <p:grpSpPr bwMode="auto">
          <a:xfrm>
            <a:off x="2971800" y="1066800"/>
            <a:ext cx="533400" cy="838200"/>
            <a:chOff x="1872" y="672"/>
            <a:chExt cx="336" cy="576"/>
          </a:xfrm>
        </p:grpSpPr>
        <p:sp>
          <p:nvSpPr>
            <p:cNvPr id="6175" name="Line 9"/>
            <p:cNvSpPr>
              <a:spLocks noChangeShapeType="1"/>
            </p:cNvSpPr>
            <p:nvPr/>
          </p:nvSpPr>
          <p:spPr bwMode="auto">
            <a:xfrm>
              <a:off x="1872" y="672"/>
              <a:ext cx="336" cy="0"/>
            </a:xfrm>
            <a:prstGeom prst="line">
              <a:avLst/>
            </a:prstGeom>
            <a:noFill/>
            <a:ln w="57150">
              <a:solidFill>
                <a:srgbClr val="FFFF00"/>
              </a:solidFill>
              <a:round/>
              <a:headEnd/>
              <a:tailEnd/>
            </a:ln>
          </p:spPr>
          <p:txBody>
            <a:bodyPr/>
            <a:lstStyle/>
            <a:p>
              <a:endParaRPr lang="en-US"/>
            </a:p>
          </p:txBody>
        </p:sp>
        <p:sp>
          <p:nvSpPr>
            <p:cNvPr id="6176" name="Line 10"/>
            <p:cNvSpPr>
              <a:spLocks noChangeShapeType="1"/>
            </p:cNvSpPr>
            <p:nvPr/>
          </p:nvSpPr>
          <p:spPr bwMode="auto">
            <a:xfrm>
              <a:off x="2208" y="672"/>
              <a:ext cx="0" cy="576"/>
            </a:xfrm>
            <a:prstGeom prst="line">
              <a:avLst/>
            </a:prstGeom>
            <a:noFill/>
            <a:ln w="57150">
              <a:solidFill>
                <a:srgbClr val="FFFF00"/>
              </a:solidFill>
              <a:round/>
              <a:headEnd/>
              <a:tailEnd type="triangle" w="med" len="med"/>
            </a:ln>
          </p:spPr>
          <p:txBody>
            <a:bodyPr/>
            <a:lstStyle/>
            <a:p>
              <a:endParaRPr lang="en-US"/>
            </a:p>
          </p:txBody>
        </p:sp>
      </p:grpSp>
      <p:grpSp>
        <p:nvGrpSpPr>
          <p:cNvPr id="3" name="Group 11"/>
          <p:cNvGrpSpPr>
            <a:grpSpLocks/>
          </p:cNvGrpSpPr>
          <p:nvPr/>
        </p:nvGrpSpPr>
        <p:grpSpPr bwMode="auto">
          <a:xfrm>
            <a:off x="4343400" y="2362200"/>
            <a:ext cx="533400" cy="838200"/>
            <a:chOff x="1872" y="672"/>
            <a:chExt cx="336" cy="576"/>
          </a:xfrm>
        </p:grpSpPr>
        <p:sp>
          <p:nvSpPr>
            <p:cNvPr id="6173" name="Line 12"/>
            <p:cNvSpPr>
              <a:spLocks noChangeShapeType="1"/>
            </p:cNvSpPr>
            <p:nvPr/>
          </p:nvSpPr>
          <p:spPr bwMode="auto">
            <a:xfrm>
              <a:off x="1872" y="672"/>
              <a:ext cx="336" cy="0"/>
            </a:xfrm>
            <a:prstGeom prst="line">
              <a:avLst/>
            </a:prstGeom>
            <a:noFill/>
            <a:ln w="57150">
              <a:solidFill>
                <a:srgbClr val="FFFF00"/>
              </a:solidFill>
              <a:round/>
              <a:headEnd/>
              <a:tailEnd/>
            </a:ln>
          </p:spPr>
          <p:txBody>
            <a:bodyPr/>
            <a:lstStyle/>
            <a:p>
              <a:endParaRPr lang="en-US"/>
            </a:p>
          </p:txBody>
        </p:sp>
        <p:sp>
          <p:nvSpPr>
            <p:cNvPr id="6174" name="Line 13"/>
            <p:cNvSpPr>
              <a:spLocks noChangeShapeType="1"/>
            </p:cNvSpPr>
            <p:nvPr/>
          </p:nvSpPr>
          <p:spPr bwMode="auto">
            <a:xfrm>
              <a:off x="2208" y="672"/>
              <a:ext cx="0" cy="576"/>
            </a:xfrm>
            <a:prstGeom prst="line">
              <a:avLst/>
            </a:prstGeom>
            <a:noFill/>
            <a:ln w="57150">
              <a:solidFill>
                <a:srgbClr val="FFFF00"/>
              </a:solidFill>
              <a:round/>
              <a:headEnd/>
              <a:tailEnd type="triangle" w="med" len="med"/>
            </a:ln>
          </p:spPr>
          <p:txBody>
            <a:bodyPr/>
            <a:lstStyle/>
            <a:p>
              <a:endParaRPr lang="en-US"/>
            </a:p>
          </p:txBody>
        </p:sp>
      </p:grpSp>
      <p:grpSp>
        <p:nvGrpSpPr>
          <p:cNvPr id="4" name="Group 14"/>
          <p:cNvGrpSpPr>
            <a:grpSpLocks/>
          </p:cNvGrpSpPr>
          <p:nvPr/>
        </p:nvGrpSpPr>
        <p:grpSpPr bwMode="auto">
          <a:xfrm>
            <a:off x="5562600" y="3581400"/>
            <a:ext cx="533400" cy="838200"/>
            <a:chOff x="1872" y="672"/>
            <a:chExt cx="336" cy="576"/>
          </a:xfrm>
        </p:grpSpPr>
        <p:sp>
          <p:nvSpPr>
            <p:cNvPr id="6171" name="Line 15"/>
            <p:cNvSpPr>
              <a:spLocks noChangeShapeType="1"/>
            </p:cNvSpPr>
            <p:nvPr/>
          </p:nvSpPr>
          <p:spPr bwMode="auto">
            <a:xfrm>
              <a:off x="1872" y="672"/>
              <a:ext cx="336" cy="0"/>
            </a:xfrm>
            <a:prstGeom prst="line">
              <a:avLst/>
            </a:prstGeom>
            <a:noFill/>
            <a:ln w="57150">
              <a:solidFill>
                <a:srgbClr val="FFFF00"/>
              </a:solidFill>
              <a:round/>
              <a:headEnd/>
              <a:tailEnd/>
            </a:ln>
          </p:spPr>
          <p:txBody>
            <a:bodyPr/>
            <a:lstStyle/>
            <a:p>
              <a:endParaRPr lang="en-US"/>
            </a:p>
          </p:txBody>
        </p:sp>
        <p:sp>
          <p:nvSpPr>
            <p:cNvPr id="6172" name="Line 16"/>
            <p:cNvSpPr>
              <a:spLocks noChangeShapeType="1"/>
            </p:cNvSpPr>
            <p:nvPr/>
          </p:nvSpPr>
          <p:spPr bwMode="auto">
            <a:xfrm>
              <a:off x="2208" y="672"/>
              <a:ext cx="0" cy="576"/>
            </a:xfrm>
            <a:prstGeom prst="line">
              <a:avLst/>
            </a:prstGeom>
            <a:noFill/>
            <a:ln w="57150">
              <a:solidFill>
                <a:srgbClr val="FFFF00"/>
              </a:solidFill>
              <a:round/>
              <a:headEnd/>
              <a:tailEnd type="triangle" w="med" len="med"/>
            </a:ln>
          </p:spPr>
          <p:txBody>
            <a:bodyPr/>
            <a:lstStyle/>
            <a:p>
              <a:endParaRPr lang="en-US"/>
            </a:p>
          </p:txBody>
        </p:sp>
      </p:grpSp>
      <p:grpSp>
        <p:nvGrpSpPr>
          <p:cNvPr id="5" name="Group 17"/>
          <p:cNvGrpSpPr>
            <a:grpSpLocks/>
          </p:cNvGrpSpPr>
          <p:nvPr/>
        </p:nvGrpSpPr>
        <p:grpSpPr bwMode="auto">
          <a:xfrm>
            <a:off x="7010400" y="4800600"/>
            <a:ext cx="533400" cy="838200"/>
            <a:chOff x="1872" y="672"/>
            <a:chExt cx="336" cy="576"/>
          </a:xfrm>
        </p:grpSpPr>
        <p:sp>
          <p:nvSpPr>
            <p:cNvPr id="6169" name="Line 18"/>
            <p:cNvSpPr>
              <a:spLocks noChangeShapeType="1"/>
            </p:cNvSpPr>
            <p:nvPr/>
          </p:nvSpPr>
          <p:spPr bwMode="auto">
            <a:xfrm>
              <a:off x="1872" y="672"/>
              <a:ext cx="336" cy="0"/>
            </a:xfrm>
            <a:prstGeom prst="line">
              <a:avLst/>
            </a:prstGeom>
            <a:noFill/>
            <a:ln w="57150">
              <a:solidFill>
                <a:srgbClr val="FFFF00"/>
              </a:solidFill>
              <a:round/>
              <a:headEnd/>
              <a:tailEnd/>
            </a:ln>
          </p:spPr>
          <p:txBody>
            <a:bodyPr/>
            <a:lstStyle/>
            <a:p>
              <a:endParaRPr lang="en-US"/>
            </a:p>
          </p:txBody>
        </p:sp>
        <p:sp>
          <p:nvSpPr>
            <p:cNvPr id="6170" name="Line 19"/>
            <p:cNvSpPr>
              <a:spLocks noChangeShapeType="1"/>
            </p:cNvSpPr>
            <p:nvPr/>
          </p:nvSpPr>
          <p:spPr bwMode="auto">
            <a:xfrm>
              <a:off x="2208" y="672"/>
              <a:ext cx="0" cy="576"/>
            </a:xfrm>
            <a:prstGeom prst="line">
              <a:avLst/>
            </a:prstGeom>
            <a:noFill/>
            <a:ln w="57150">
              <a:solidFill>
                <a:srgbClr val="FFFF00"/>
              </a:solidFill>
              <a:round/>
              <a:headEnd/>
              <a:tailEnd type="triangle" w="med" len="med"/>
            </a:ln>
          </p:spPr>
          <p:txBody>
            <a:bodyPr/>
            <a:lstStyle/>
            <a:p>
              <a:endParaRPr lang="en-US"/>
            </a:p>
          </p:txBody>
        </p:sp>
      </p:grpSp>
      <p:grpSp>
        <p:nvGrpSpPr>
          <p:cNvPr id="6" name="Group 20"/>
          <p:cNvGrpSpPr>
            <a:grpSpLocks/>
          </p:cNvGrpSpPr>
          <p:nvPr/>
        </p:nvGrpSpPr>
        <p:grpSpPr bwMode="auto">
          <a:xfrm flipH="1" flipV="1">
            <a:off x="1143000" y="1524000"/>
            <a:ext cx="533400" cy="838200"/>
            <a:chOff x="1872" y="672"/>
            <a:chExt cx="336" cy="576"/>
          </a:xfrm>
        </p:grpSpPr>
        <p:sp>
          <p:nvSpPr>
            <p:cNvPr id="6167" name="Line 21"/>
            <p:cNvSpPr>
              <a:spLocks noChangeShapeType="1"/>
            </p:cNvSpPr>
            <p:nvPr/>
          </p:nvSpPr>
          <p:spPr bwMode="auto">
            <a:xfrm>
              <a:off x="1872" y="672"/>
              <a:ext cx="336" cy="0"/>
            </a:xfrm>
            <a:prstGeom prst="line">
              <a:avLst/>
            </a:prstGeom>
            <a:noFill/>
            <a:ln w="57150">
              <a:solidFill>
                <a:srgbClr val="FFFF00"/>
              </a:solidFill>
              <a:round/>
              <a:headEnd/>
              <a:tailEnd/>
            </a:ln>
          </p:spPr>
          <p:txBody>
            <a:bodyPr/>
            <a:lstStyle/>
            <a:p>
              <a:endParaRPr lang="en-US"/>
            </a:p>
          </p:txBody>
        </p:sp>
        <p:sp>
          <p:nvSpPr>
            <p:cNvPr id="6168" name="Line 22"/>
            <p:cNvSpPr>
              <a:spLocks noChangeShapeType="1"/>
            </p:cNvSpPr>
            <p:nvPr/>
          </p:nvSpPr>
          <p:spPr bwMode="auto">
            <a:xfrm>
              <a:off x="2208" y="672"/>
              <a:ext cx="0" cy="576"/>
            </a:xfrm>
            <a:prstGeom prst="line">
              <a:avLst/>
            </a:prstGeom>
            <a:noFill/>
            <a:ln w="57150">
              <a:solidFill>
                <a:srgbClr val="FFFF00"/>
              </a:solidFill>
              <a:round/>
              <a:headEnd/>
              <a:tailEnd type="triangle" w="med" len="med"/>
            </a:ln>
          </p:spPr>
          <p:txBody>
            <a:bodyPr/>
            <a:lstStyle/>
            <a:p>
              <a:endParaRPr lang="en-US"/>
            </a:p>
          </p:txBody>
        </p:sp>
      </p:grpSp>
      <p:grpSp>
        <p:nvGrpSpPr>
          <p:cNvPr id="7" name="Group 23"/>
          <p:cNvGrpSpPr>
            <a:grpSpLocks/>
          </p:cNvGrpSpPr>
          <p:nvPr/>
        </p:nvGrpSpPr>
        <p:grpSpPr bwMode="auto">
          <a:xfrm flipH="1" flipV="1">
            <a:off x="2438400" y="2743200"/>
            <a:ext cx="533400" cy="838200"/>
            <a:chOff x="1872" y="672"/>
            <a:chExt cx="336" cy="576"/>
          </a:xfrm>
        </p:grpSpPr>
        <p:sp>
          <p:nvSpPr>
            <p:cNvPr id="6165" name="Line 24"/>
            <p:cNvSpPr>
              <a:spLocks noChangeShapeType="1"/>
            </p:cNvSpPr>
            <p:nvPr/>
          </p:nvSpPr>
          <p:spPr bwMode="auto">
            <a:xfrm>
              <a:off x="1872" y="672"/>
              <a:ext cx="336" cy="0"/>
            </a:xfrm>
            <a:prstGeom prst="line">
              <a:avLst/>
            </a:prstGeom>
            <a:noFill/>
            <a:ln w="57150">
              <a:solidFill>
                <a:srgbClr val="FFFF00"/>
              </a:solidFill>
              <a:round/>
              <a:headEnd/>
              <a:tailEnd/>
            </a:ln>
          </p:spPr>
          <p:txBody>
            <a:bodyPr/>
            <a:lstStyle/>
            <a:p>
              <a:endParaRPr lang="en-US"/>
            </a:p>
          </p:txBody>
        </p:sp>
        <p:sp>
          <p:nvSpPr>
            <p:cNvPr id="6166" name="Line 25"/>
            <p:cNvSpPr>
              <a:spLocks noChangeShapeType="1"/>
            </p:cNvSpPr>
            <p:nvPr/>
          </p:nvSpPr>
          <p:spPr bwMode="auto">
            <a:xfrm>
              <a:off x="2208" y="672"/>
              <a:ext cx="0" cy="576"/>
            </a:xfrm>
            <a:prstGeom prst="line">
              <a:avLst/>
            </a:prstGeom>
            <a:noFill/>
            <a:ln w="57150">
              <a:solidFill>
                <a:srgbClr val="FFFF00"/>
              </a:solidFill>
              <a:round/>
              <a:headEnd/>
              <a:tailEnd type="triangle" w="med" len="med"/>
            </a:ln>
          </p:spPr>
          <p:txBody>
            <a:bodyPr/>
            <a:lstStyle/>
            <a:p>
              <a:endParaRPr lang="en-US"/>
            </a:p>
          </p:txBody>
        </p:sp>
      </p:grpSp>
      <p:grpSp>
        <p:nvGrpSpPr>
          <p:cNvPr id="8" name="Group 26"/>
          <p:cNvGrpSpPr>
            <a:grpSpLocks/>
          </p:cNvGrpSpPr>
          <p:nvPr/>
        </p:nvGrpSpPr>
        <p:grpSpPr bwMode="auto">
          <a:xfrm flipH="1" flipV="1">
            <a:off x="3886200" y="4038600"/>
            <a:ext cx="533400" cy="838200"/>
            <a:chOff x="1872" y="672"/>
            <a:chExt cx="336" cy="576"/>
          </a:xfrm>
        </p:grpSpPr>
        <p:sp>
          <p:nvSpPr>
            <p:cNvPr id="6163" name="Line 27"/>
            <p:cNvSpPr>
              <a:spLocks noChangeShapeType="1"/>
            </p:cNvSpPr>
            <p:nvPr/>
          </p:nvSpPr>
          <p:spPr bwMode="auto">
            <a:xfrm>
              <a:off x="1872" y="672"/>
              <a:ext cx="336" cy="0"/>
            </a:xfrm>
            <a:prstGeom prst="line">
              <a:avLst/>
            </a:prstGeom>
            <a:noFill/>
            <a:ln w="57150">
              <a:solidFill>
                <a:srgbClr val="FFFF00"/>
              </a:solidFill>
              <a:round/>
              <a:headEnd/>
              <a:tailEnd/>
            </a:ln>
          </p:spPr>
          <p:txBody>
            <a:bodyPr/>
            <a:lstStyle/>
            <a:p>
              <a:endParaRPr lang="en-US"/>
            </a:p>
          </p:txBody>
        </p:sp>
        <p:sp>
          <p:nvSpPr>
            <p:cNvPr id="6164" name="Line 28"/>
            <p:cNvSpPr>
              <a:spLocks noChangeShapeType="1"/>
            </p:cNvSpPr>
            <p:nvPr/>
          </p:nvSpPr>
          <p:spPr bwMode="auto">
            <a:xfrm>
              <a:off x="2208" y="672"/>
              <a:ext cx="0" cy="576"/>
            </a:xfrm>
            <a:prstGeom prst="line">
              <a:avLst/>
            </a:prstGeom>
            <a:noFill/>
            <a:ln w="57150">
              <a:solidFill>
                <a:srgbClr val="FFFF00"/>
              </a:solidFill>
              <a:round/>
              <a:headEnd/>
              <a:tailEnd type="triangle" w="med" len="med"/>
            </a:ln>
          </p:spPr>
          <p:txBody>
            <a:bodyPr/>
            <a:lstStyle/>
            <a:p>
              <a:endParaRPr lang="en-US"/>
            </a:p>
          </p:txBody>
        </p:sp>
      </p:grpSp>
      <p:grpSp>
        <p:nvGrpSpPr>
          <p:cNvPr id="9" name="Group 29"/>
          <p:cNvGrpSpPr>
            <a:grpSpLocks/>
          </p:cNvGrpSpPr>
          <p:nvPr/>
        </p:nvGrpSpPr>
        <p:grpSpPr bwMode="auto">
          <a:xfrm flipH="1" flipV="1">
            <a:off x="5562600" y="5267325"/>
            <a:ext cx="533400" cy="838200"/>
            <a:chOff x="1872" y="672"/>
            <a:chExt cx="336" cy="576"/>
          </a:xfrm>
        </p:grpSpPr>
        <p:sp>
          <p:nvSpPr>
            <p:cNvPr id="6161" name="Line 30"/>
            <p:cNvSpPr>
              <a:spLocks noChangeShapeType="1"/>
            </p:cNvSpPr>
            <p:nvPr/>
          </p:nvSpPr>
          <p:spPr bwMode="auto">
            <a:xfrm>
              <a:off x="1872" y="672"/>
              <a:ext cx="336" cy="0"/>
            </a:xfrm>
            <a:prstGeom prst="line">
              <a:avLst/>
            </a:prstGeom>
            <a:noFill/>
            <a:ln w="57150">
              <a:solidFill>
                <a:srgbClr val="FFFF00"/>
              </a:solidFill>
              <a:round/>
              <a:headEnd/>
              <a:tailEnd/>
            </a:ln>
          </p:spPr>
          <p:txBody>
            <a:bodyPr/>
            <a:lstStyle/>
            <a:p>
              <a:endParaRPr lang="en-US"/>
            </a:p>
          </p:txBody>
        </p:sp>
        <p:sp>
          <p:nvSpPr>
            <p:cNvPr id="6162" name="Line 31"/>
            <p:cNvSpPr>
              <a:spLocks noChangeShapeType="1"/>
            </p:cNvSpPr>
            <p:nvPr/>
          </p:nvSpPr>
          <p:spPr bwMode="auto">
            <a:xfrm>
              <a:off x="2208" y="672"/>
              <a:ext cx="0" cy="576"/>
            </a:xfrm>
            <a:prstGeom prst="line">
              <a:avLst/>
            </a:prstGeom>
            <a:noFill/>
            <a:ln w="57150">
              <a:solidFill>
                <a:srgbClr val="FFFF00"/>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953000" y="838200"/>
            <a:ext cx="4191000" cy="808038"/>
          </a:xfrm>
        </p:spPr>
        <p:txBody>
          <a:bodyPr>
            <a:normAutofit fontScale="90000"/>
          </a:bodyPr>
          <a:lstStyle/>
          <a:p>
            <a:pPr eaLnBrk="1" hangingPunct="1"/>
            <a:r>
              <a:rPr lang="en-US" altLang="en-US" smtClean="0"/>
              <a:t>Rapid Prototyping Model</a:t>
            </a:r>
          </a:p>
        </p:txBody>
      </p:sp>
      <p:sp>
        <p:nvSpPr>
          <p:cNvPr id="7170" name="Slide Number Placeholder 5"/>
          <p:cNvSpPr>
            <a:spLocks noGrp="1"/>
          </p:cNvSpPr>
          <p:nvPr>
            <p:ph type="sldNum" sz="quarter" idx="12"/>
          </p:nvPr>
        </p:nvSpPr>
        <p:spPr>
          <a:noFill/>
        </p:spPr>
        <p:txBody>
          <a:bodyPr/>
          <a:lstStyle/>
          <a:p>
            <a:fld id="{D91D1361-AAA4-491F-AC24-FE332A842C5F}" type="slidenum">
              <a:rPr lang="en-US" altLang="en-US"/>
              <a:pPr/>
              <a:t>7</a:t>
            </a:fld>
            <a:endParaRPr lang="en-US" altLang="en-US"/>
          </a:p>
        </p:txBody>
      </p:sp>
      <p:sp>
        <p:nvSpPr>
          <p:cNvPr id="278531" name="Rectangle 3"/>
          <p:cNvSpPr>
            <a:spLocks noChangeArrowheads="1"/>
          </p:cNvSpPr>
          <p:nvPr/>
        </p:nvSpPr>
        <p:spPr bwMode="auto">
          <a:xfrm>
            <a:off x="609600" y="1585913"/>
            <a:ext cx="2590800" cy="730250"/>
          </a:xfrm>
          <a:prstGeom prst="rect">
            <a:avLst/>
          </a:prstGeom>
          <a:solidFill>
            <a:schemeClr val="accent1"/>
          </a:solidFill>
          <a:ln w="9525">
            <a:solidFill>
              <a:schemeClr val="tx1"/>
            </a:solidFill>
            <a:miter lim="800000"/>
            <a:headEnd/>
            <a:tailEnd/>
          </a:ln>
        </p:spPr>
        <p:txBody>
          <a:bodyPr wrap="none" anchor="ctr"/>
          <a:lstStyle/>
          <a:p>
            <a:pPr algn="ctr"/>
            <a:r>
              <a:rPr lang="en-US" altLang="en-US" b="1">
                <a:latin typeface="Arial" charset="0"/>
              </a:rPr>
              <a:t>Requirement</a:t>
            </a:r>
          </a:p>
          <a:p>
            <a:pPr algn="ctr"/>
            <a:r>
              <a:rPr lang="en-US" altLang="en-US" b="1">
                <a:latin typeface="Arial" charset="0"/>
              </a:rPr>
              <a:t>Definition</a:t>
            </a:r>
          </a:p>
        </p:txBody>
      </p:sp>
      <p:sp>
        <p:nvSpPr>
          <p:cNvPr id="278532" name="Rectangle 4"/>
          <p:cNvSpPr>
            <a:spLocks noChangeArrowheads="1"/>
          </p:cNvSpPr>
          <p:nvPr/>
        </p:nvSpPr>
        <p:spPr bwMode="auto">
          <a:xfrm>
            <a:off x="1905000" y="2647950"/>
            <a:ext cx="2667000" cy="728663"/>
          </a:xfrm>
          <a:prstGeom prst="rect">
            <a:avLst/>
          </a:prstGeom>
          <a:solidFill>
            <a:schemeClr val="accent1"/>
          </a:solidFill>
          <a:ln w="9525">
            <a:solidFill>
              <a:schemeClr val="tx1"/>
            </a:solidFill>
            <a:miter lim="800000"/>
            <a:headEnd/>
            <a:tailEnd/>
          </a:ln>
        </p:spPr>
        <p:txBody>
          <a:bodyPr wrap="none" anchor="ctr"/>
          <a:lstStyle/>
          <a:p>
            <a:pPr algn="ctr"/>
            <a:r>
              <a:rPr lang="en-US" altLang="en-US" b="1">
                <a:latin typeface="Arial" charset="0"/>
              </a:rPr>
              <a:t>System and </a:t>
            </a:r>
          </a:p>
          <a:p>
            <a:pPr algn="ctr"/>
            <a:r>
              <a:rPr lang="en-US" altLang="en-US" b="1">
                <a:latin typeface="Arial" charset="0"/>
              </a:rPr>
              <a:t>Software Design</a:t>
            </a:r>
          </a:p>
        </p:txBody>
      </p:sp>
      <p:sp>
        <p:nvSpPr>
          <p:cNvPr id="278533" name="Rectangle 5"/>
          <p:cNvSpPr>
            <a:spLocks noChangeArrowheads="1"/>
          </p:cNvSpPr>
          <p:nvPr/>
        </p:nvSpPr>
        <p:spPr bwMode="auto">
          <a:xfrm>
            <a:off x="3200400" y="3775075"/>
            <a:ext cx="2590800" cy="730250"/>
          </a:xfrm>
          <a:prstGeom prst="rect">
            <a:avLst/>
          </a:prstGeom>
          <a:solidFill>
            <a:schemeClr val="accent1"/>
          </a:solidFill>
          <a:ln w="9525">
            <a:solidFill>
              <a:schemeClr val="tx1"/>
            </a:solidFill>
            <a:miter lim="800000"/>
            <a:headEnd/>
            <a:tailEnd/>
          </a:ln>
        </p:spPr>
        <p:txBody>
          <a:bodyPr wrap="none" anchor="ctr"/>
          <a:lstStyle/>
          <a:p>
            <a:pPr algn="ctr"/>
            <a:r>
              <a:rPr lang="en-US" altLang="en-US" b="1">
                <a:latin typeface="Arial" charset="0"/>
              </a:rPr>
              <a:t>Implementation</a:t>
            </a:r>
          </a:p>
          <a:p>
            <a:pPr algn="ctr"/>
            <a:r>
              <a:rPr lang="en-US" altLang="en-US" b="1">
                <a:latin typeface="Arial" charset="0"/>
              </a:rPr>
              <a:t>and Unit Testing</a:t>
            </a:r>
          </a:p>
        </p:txBody>
      </p:sp>
      <p:sp>
        <p:nvSpPr>
          <p:cNvPr id="278534" name="Rectangle 6"/>
          <p:cNvSpPr>
            <a:spLocks noChangeArrowheads="1"/>
          </p:cNvSpPr>
          <p:nvPr/>
        </p:nvSpPr>
        <p:spPr bwMode="auto">
          <a:xfrm>
            <a:off x="4648200" y="4837113"/>
            <a:ext cx="2590800" cy="730250"/>
          </a:xfrm>
          <a:prstGeom prst="rect">
            <a:avLst/>
          </a:prstGeom>
          <a:solidFill>
            <a:schemeClr val="accent1"/>
          </a:solidFill>
          <a:ln w="9525">
            <a:solidFill>
              <a:schemeClr val="tx1"/>
            </a:solidFill>
            <a:miter lim="800000"/>
            <a:headEnd/>
            <a:tailEnd/>
          </a:ln>
        </p:spPr>
        <p:txBody>
          <a:bodyPr wrap="none" anchor="ctr"/>
          <a:lstStyle/>
          <a:p>
            <a:pPr algn="ctr"/>
            <a:r>
              <a:rPr lang="en-US" altLang="en-US" b="1">
                <a:latin typeface="Arial" charset="0"/>
              </a:rPr>
              <a:t>Integration and</a:t>
            </a:r>
          </a:p>
          <a:p>
            <a:pPr algn="ctr"/>
            <a:r>
              <a:rPr lang="en-US" altLang="en-US" b="1">
                <a:latin typeface="Arial" charset="0"/>
              </a:rPr>
              <a:t>System Testing</a:t>
            </a:r>
          </a:p>
        </p:txBody>
      </p:sp>
      <p:sp>
        <p:nvSpPr>
          <p:cNvPr id="278535" name="Rectangle 7"/>
          <p:cNvSpPr>
            <a:spLocks noChangeArrowheads="1"/>
          </p:cNvSpPr>
          <p:nvPr/>
        </p:nvSpPr>
        <p:spPr bwMode="auto">
          <a:xfrm>
            <a:off x="6096000" y="5899150"/>
            <a:ext cx="2514600" cy="730250"/>
          </a:xfrm>
          <a:prstGeom prst="rect">
            <a:avLst/>
          </a:prstGeom>
          <a:solidFill>
            <a:schemeClr val="accent1"/>
          </a:solidFill>
          <a:ln w="9525">
            <a:solidFill>
              <a:schemeClr val="tx1"/>
            </a:solidFill>
            <a:miter lim="800000"/>
            <a:headEnd/>
            <a:tailEnd/>
          </a:ln>
        </p:spPr>
        <p:txBody>
          <a:bodyPr wrap="none" anchor="ctr"/>
          <a:lstStyle/>
          <a:p>
            <a:pPr algn="ctr"/>
            <a:r>
              <a:rPr lang="en-US" altLang="en-US" b="1">
                <a:latin typeface="Arial" charset="0"/>
              </a:rPr>
              <a:t>Operation and</a:t>
            </a:r>
          </a:p>
          <a:p>
            <a:pPr algn="ctr"/>
            <a:r>
              <a:rPr lang="en-US" altLang="en-US" b="1">
                <a:latin typeface="Arial" charset="0"/>
              </a:rPr>
              <a:t>Maintenance</a:t>
            </a:r>
          </a:p>
        </p:txBody>
      </p:sp>
      <p:grpSp>
        <p:nvGrpSpPr>
          <p:cNvPr id="2" name="Group 8"/>
          <p:cNvGrpSpPr>
            <a:grpSpLocks/>
          </p:cNvGrpSpPr>
          <p:nvPr/>
        </p:nvGrpSpPr>
        <p:grpSpPr bwMode="auto">
          <a:xfrm>
            <a:off x="3200400" y="1917700"/>
            <a:ext cx="533400" cy="730250"/>
            <a:chOff x="1872" y="672"/>
            <a:chExt cx="336" cy="576"/>
          </a:xfrm>
        </p:grpSpPr>
        <p:sp>
          <p:nvSpPr>
            <p:cNvPr id="7201" name="Line 9"/>
            <p:cNvSpPr>
              <a:spLocks noChangeShapeType="1"/>
            </p:cNvSpPr>
            <p:nvPr/>
          </p:nvSpPr>
          <p:spPr bwMode="auto">
            <a:xfrm>
              <a:off x="1872" y="672"/>
              <a:ext cx="336" cy="0"/>
            </a:xfrm>
            <a:prstGeom prst="line">
              <a:avLst/>
            </a:prstGeom>
            <a:noFill/>
            <a:ln w="57150">
              <a:solidFill>
                <a:srgbClr val="FFFF00"/>
              </a:solidFill>
              <a:round/>
              <a:headEnd/>
              <a:tailEnd/>
            </a:ln>
          </p:spPr>
          <p:txBody>
            <a:bodyPr/>
            <a:lstStyle/>
            <a:p>
              <a:endParaRPr lang="en-US"/>
            </a:p>
          </p:txBody>
        </p:sp>
        <p:sp>
          <p:nvSpPr>
            <p:cNvPr id="7202" name="Line 10"/>
            <p:cNvSpPr>
              <a:spLocks noChangeShapeType="1"/>
            </p:cNvSpPr>
            <p:nvPr/>
          </p:nvSpPr>
          <p:spPr bwMode="auto">
            <a:xfrm>
              <a:off x="2208" y="672"/>
              <a:ext cx="0" cy="576"/>
            </a:xfrm>
            <a:prstGeom prst="line">
              <a:avLst/>
            </a:prstGeom>
            <a:noFill/>
            <a:ln w="57150">
              <a:solidFill>
                <a:srgbClr val="FFFF00"/>
              </a:solidFill>
              <a:round/>
              <a:headEnd/>
              <a:tailEnd type="triangle" w="med" len="med"/>
            </a:ln>
          </p:spPr>
          <p:txBody>
            <a:bodyPr/>
            <a:lstStyle/>
            <a:p>
              <a:endParaRPr lang="en-US"/>
            </a:p>
          </p:txBody>
        </p:sp>
      </p:grpSp>
      <p:grpSp>
        <p:nvGrpSpPr>
          <p:cNvPr id="3" name="Group 11"/>
          <p:cNvGrpSpPr>
            <a:grpSpLocks/>
          </p:cNvGrpSpPr>
          <p:nvPr/>
        </p:nvGrpSpPr>
        <p:grpSpPr bwMode="auto">
          <a:xfrm>
            <a:off x="4572000" y="3044825"/>
            <a:ext cx="533400" cy="730250"/>
            <a:chOff x="1872" y="672"/>
            <a:chExt cx="336" cy="576"/>
          </a:xfrm>
        </p:grpSpPr>
        <p:sp>
          <p:nvSpPr>
            <p:cNvPr id="7199" name="Line 12"/>
            <p:cNvSpPr>
              <a:spLocks noChangeShapeType="1"/>
            </p:cNvSpPr>
            <p:nvPr/>
          </p:nvSpPr>
          <p:spPr bwMode="auto">
            <a:xfrm>
              <a:off x="1872" y="672"/>
              <a:ext cx="336" cy="0"/>
            </a:xfrm>
            <a:prstGeom prst="line">
              <a:avLst/>
            </a:prstGeom>
            <a:noFill/>
            <a:ln w="57150">
              <a:solidFill>
                <a:srgbClr val="FFFF00"/>
              </a:solidFill>
              <a:round/>
              <a:headEnd/>
              <a:tailEnd/>
            </a:ln>
          </p:spPr>
          <p:txBody>
            <a:bodyPr/>
            <a:lstStyle/>
            <a:p>
              <a:endParaRPr lang="en-US"/>
            </a:p>
          </p:txBody>
        </p:sp>
        <p:sp>
          <p:nvSpPr>
            <p:cNvPr id="7200" name="Line 13"/>
            <p:cNvSpPr>
              <a:spLocks noChangeShapeType="1"/>
            </p:cNvSpPr>
            <p:nvPr/>
          </p:nvSpPr>
          <p:spPr bwMode="auto">
            <a:xfrm>
              <a:off x="2208" y="672"/>
              <a:ext cx="0" cy="576"/>
            </a:xfrm>
            <a:prstGeom prst="line">
              <a:avLst/>
            </a:prstGeom>
            <a:noFill/>
            <a:ln w="57150">
              <a:solidFill>
                <a:srgbClr val="FFFF00"/>
              </a:solidFill>
              <a:round/>
              <a:headEnd/>
              <a:tailEnd type="triangle" w="med" len="med"/>
            </a:ln>
          </p:spPr>
          <p:txBody>
            <a:bodyPr/>
            <a:lstStyle/>
            <a:p>
              <a:endParaRPr lang="en-US"/>
            </a:p>
          </p:txBody>
        </p:sp>
      </p:grpSp>
      <p:grpSp>
        <p:nvGrpSpPr>
          <p:cNvPr id="4" name="Group 14"/>
          <p:cNvGrpSpPr>
            <a:grpSpLocks/>
          </p:cNvGrpSpPr>
          <p:nvPr/>
        </p:nvGrpSpPr>
        <p:grpSpPr bwMode="auto">
          <a:xfrm>
            <a:off x="5791200" y="4106863"/>
            <a:ext cx="533400" cy="730250"/>
            <a:chOff x="1872" y="672"/>
            <a:chExt cx="336" cy="576"/>
          </a:xfrm>
        </p:grpSpPr>
        <p:sp>
          <p:nvSpPr>
            <p:cNvPr id="7197" name="Line 15"/>
            <p:cNvSpPr>
              <a:spLocks noChangeShapeType="1"/>
            </p:cNvSpPr>
            <p:nvPr/>
          </p:nvSpPr>
          <p:spPr bwMode="auto">
            <a:xfrm>
              <a:off x="1872" y="672"/>
              <a:ext cx="336" cy="0"/>
            </a:xfrm>
            <a:prstGeom prst="line">
              <a:avLst/>
            </a:prstGeom>
            <a:noFill/>
            <a:ln w="57150">
              <a:solidFill>
                <a:srgbClr val="FFFF00"/>
              </a:solidFill>
              <a:round/>
              <a:headEnd/>
              <a:tailEnd/>
            </a:ln>
          </p:spPr>
          <p:txBody>
            <a:bodyPr/>
            <a:lstStyle/>
            <a:p>
              <a:endParaRPr lang="en-US"/>
            </a:p>
          </p:txBody>
        </p:sp>
        <p:sp>
          <p:nvSpPr>
            <p:cNvPr id="7198" name="Line 16"/>
            <p:cNvSpPr>
              <a:spLocks noChangeShapeType="1"/>
            </p:cNvSpPr>
            <p:nvPr/>
          </p:nvSpPr>
          <p:spPr bwMode="auto">
            <a:xfrm>
              <a:off x="2208" y="672"/>
              <a:ext cx="0" cy="576"/>
            </a:xfrm>
            <a:prstGeom prst="line">
              <a:avLst/>
            </a:prstGeom>
            <a:noFill/>
            <a:ln w="57150">
              <a:solidFill>
                <a:srgbClr val="FFFF00"/>
              </a:solidFill>
              <a:round/>
              <a:headEnd/>
              <a:tailEnd type="triangle" w="med" len="med"/>
            </a:ln>
          </p:spPr>
          <p:txBody>
            <a:bodyPr/>
            <a:lstStyle/>
            <a:p>
              <a:endParaRPr lang="en-US"/>
            </a:p>
          </p:txBody>
        </p:sp>
      </p:grpSp>
      <p:grpSp>
        <p:nvGrpSpPr>
          <p:cNvPr id="5" name="Group 17"/>
          <p:cNvGrpSpPr>
            <a:grpSpLocks/>
          </p:cNvGrpSpPr>
          <p:nvPr/>
        </p:nvGrpSpPr>
        <p:grpSpPr bwMode="auto">
          <a:xfrm>
            <a:off x="7239000" y="5168900"/>
            <a:ext cx="533400" cy="730250"/>
            <a:chOff x="1872" y="672"/>
            <a:chExt cx="336" cy="576"/>
          </a:xfrm>
        </p:grpSpPr>
        <p:sp>
          <p:nvSpPr>
            <p:cNvPr id="7195" name="Line 18"/>
            <p:cNvSpPr>
              <a:spLocks noChangeShapeType="1"/>
            </p:cNvSpPr>
            <p:nvPr/>
          </p:nvSpPr>
          <p:spPr bwMode="auto">
            <a:xfrm>
              <a:off x="1872" y="672"/>
              <a:ext cx="336" cy="0"/>
            </a:xfrm>
            <a:prstGeom prst="line">
              <a:avLst/>
            </a:prstGeom>
            <a:noFill/>
            <a:ln w="57150">
              <a:solidFill>
                <a:srgbClr val="FFFF00"/>
              </a:solidFill>
              <a:round/>
              <a:headEnd/>
              <a:tailEnd/>
            </a:ln>
          </p:spPr>
          <p:txBody>
            <a:bodyPr/>
            <a:lstStyle/>
            <a:p>
              <a:endParaRPr lang="en-US"/>
            </a:p>
          </p:txBody>
        </p:sp>
        <p:sp>
          <p:nvSpPr>
            <p:cNvPr id="7196" name="Line 19"/>
            <p:cNvSpPr>
              <a:spLocks noChangeShapeType="1"/>
            </p:cNvSpPr>
            <p:nvPr/>
          </p:nvSpPr>
          <p:spPr bwMode="auto">
            <a:xfrm>
              <a:off x="2208" y="672"/>
              <a:ext cx="0" cy="576"/>
            </a:xfrm>
            <a:prstGeom prst="line">
              <a:avLst/>
            </a:prstGeom>
            <a:noFill/>
            <a:ln w="57150">
              <a:solidFill>
                <a:srgbClr val="FFFF00"/>
              </a:solidFill>
              <a:round/>
              <a:headEnd/>
              <a:tailEnd type="triangle" w="med" len="med"/>
            </a:ln>
          </p:spPr>
          <p:txBody>
            <a:bodyPr/>
            <a:lstStyle/>
            <a:p>
              <a:endParaRPr lang="en-US"/>
            </a:p>
          </p:txBody>
        </p:sp>
      </p:grpSp>
      <p:grpSp>
        <p:nvGrpSpPr>
          <p:cNvPr id="6" name="Group 20"/>
          <p:cNvGrpSpPr>
            <a:grpSpLocks/>
          </p:cNvGrpSpPr>
          <p:nvPr/>
        </p:nvGrpSpPr>
        <p:grpSpPr bwMode="auto">
          <a:xfrm flipH="1" flipV="1">
            <a:off x="1371600" y="2316163"/>
            <a:ext cx="533400" cy="728662"/>
            <a:chOff x="1872" y="672"/>
            <a:chExt cx="336" cy="576"/>
          </a:xfrm>
        </p:grpSpPr>
        <p:sp>
          <p:nvSpPr>
            <p:cNvPr id="7193" name="Line 21"/>
            <p:cNvSpPr>
              <a:spLocks noChangeShapeType="1"/>
            </p:cNvSpPr>
            <p:nvPr/>
          </p:nvSpPr>
          <p:spPr bwMode="auto">
            <a:xfrm>
              <a:off x="1872" y="672"/>
              <a:ext cx="336" cy="0"/>
            </a:xfrm>
            <a:prstGeom prst="line">
              <a:avLst/>
            </a:prstGeom>
            <a:noFill/>
            <a:ln w="57150">
              <a:solidFill>
                <a:srgbClr val="FFFF00"/>
              </a:solidFill>
              <a:round/>
              <a:headEnd/>
              <a:tailEnd/>
            </a:ln>
          </p:spPr>
          <p:txBody>
            <a:bodyPr/>
            <a:lstStyle/>
            <a:p>
              <a:endParaRPr lang="en-US"/>
            </a:p>
          </p:txBody>
        </p:sp>
        <p:sp>
          <p:nvSpPr>
            <p:cNvPr id="7194" name="Line 22"/>
            <p:cNvSpPr>
              <a:spLocks noChangeShapeType="1"/>
            </p:cNvSpPr>
            <p:nvPr/>
          </p:nvSpPr>
          <p:spPr bwMode="auto">
            <a:xfrm>
              <a:off x="2208" y="672"/>
              <a:ext cx="0" cy="576"/>
            </a:xfrm>
            <a:prstGeom prst="line">
              <a:avLst/>
            </a:prstGeom>
            <a:noFill/>
            <a:ln w="57150">
              <a:solidFill>
                <a:srgbClr val="FFFF00"/>
              </a:solidFill>
              <a:round/>
              <a:headEnd/>
              <a:tailEnd type="triangle" w="med" len="med"/>
            </a:ln>
          </p:spPr>
          <p:txBody>
            <a:bodyPr/>
            <a:lstStyle/>
            <a:p>
              <a:endParaRPr lang="en-US"/>
            </a:p>
          </p:txBody>
        </p:sp>
      </p:grpSp>
      <p:grpSp>
        <p:nvGrpSpPr>
          <p:cNvPr id="7" name="Group 23"/>
          <p:cNvGrpSpPr>
            <a:grpSpLocks/>
          </p:cNvGrpSpPr>
          <p:nvPr/>
        </p:nvGrpSpPr>
        <p:grpSpPr bwMode="auto">
          <a:xfrm flipH="1" flipV="1">
            <a:off x="2667000" y="3376613"/>
            <a:ext cx="533400" cy="730250"/>
            <a:chOff x="1872" y="672"/>
            <a:chExt cx="336" cy="576"/>
          </a:xfrm>
        </p:grpSpPr>
        <p:sp>
          <p:nvSpPr>
            <p:cNvPr id="7191" name="Line 24"/>
            <p:cNvSpPr>
              <a:spLocks noChangeShapeType="1"/>
            </p:cNvSpPr>
            <p:nvPr/>
          </p:nvSpPr>
          <p:spPr bwMode="auto">
            <a:xfrm>
              <a:off x="1872" y="672"/>
              <a:ext cx="336" cy="0"/>
            </a:xfrm>
            <a:prstGeom prst="line">
              <a:avLst/>
            </a:prstGeom>
            <a:noFill/>
            <a:ln w="57150">
              <a:solidFill>
                <a:srgbClr val="FFFF00"/>
              </a:solidFill>
              <a:round/>
              <a:headEnd/>
              <a:tailEnd/>
            </a:ln>
          </p:spPr>
          <p:txBody>
            <a:bodyPr/>
            <a:lstStyle/>
            <a:p>
              <a:endParaRPr lang="en-US"/>
            </a:p>
          </p:txBody>
        </p:sp>
        <p:sp>
          <p:nvSpPr>
            <p:cNvPr id="7192" name="Line 25"/>
            <p:cNvSpPr>
              <a:spLocks noChangeShapeType="1"/>
            </p:cNvSpPr>
            <p:nvPr/>
          </p:nvSpPr>
          <p:spPr bwMode="auto">
            <a:xfrm>
              <a:off x="2208" y="672"/>
              <a:ext cx="0" cy="576"/>
            </a:xfrm>
            <a:prstGeom prst="line">
              <a:avLst/>
            </a:prstGeom>
            <a:noFill/>
            <a:ln w="57150">
              <a:solidFill>
                <a:srgbClr val="FFFF00"/>
              </a:solidFill>
              <a:round/>
              <a:headEnd/>
              <a:tailEnd type="triangle" w="med" len="med"/>
            </a:ln>
          </p:spPr>
          <p:txBody>
            <a:bodyPr/>
            <a:lstStyle/>
            <a:p>
              <a:endParaRPr lang="en-US"/>
            </a:p>
          </p:txBody>
        </p:sp>
      </p:grpSp>
      <p:grpSp>
        <p:nvGrpSpPr>
          <p:cNvPr id="8" name="Group 26"/>
          <p:cNvGrpSpPr>
            <a:grpSpLocks/>
          </p:cNvGrpSpPr>
          <p:nvPr/>
        </p:nvGrpSpPr>
        <p:grpSpPr bwMode="auto">
          <a:xfrm flipH="1" flipV="1">
            <a:off x="4114800" y="4505325"/>
            <a:ext cx="533400" cy="730250"/>
            <a:chOff x="1872" y="672"/>
            <a:chExt cx="336" cy="576"/>
          </a:xfrm>
        </p:grpSpPr>
        <p:sp>
          <p:nvSpPr>
            <p:cNvPr id="7189" name="Line 27"/>
            <p:cNvSpPr>
              <a:spLocks noChangeShapeType="1"/>
            </p:cNvSpPr>
            <p:nvPr/>
          </p:nvSpPr>
          <p:spPr bwMode="auto">
            <a:xfrm>
              <a:off x="1872" y="672"/>
              <a:ext cx="336" cy="0"/>
            </a:xfrm>
            <a:prstGeom prst="line">
              <a:avLst/>
            </a:prstGeom>
            <a:noFill/>
            <a:ln w="57150">
              <a:solidFill>
                <a:srgbClr val="FFFF00"/>
              </a:solidFill>
              <a:round/>
              <a:headEnd/>
              <a:tailEnd/>
            </a:ln>
          </p:spPr>
          <p:txBody>
            <a:bodyPr/>
            <a:lstStyle/>
            <a:p>
              <a:endParaRPr lang="en-US"/>
            </a:p>
          </p:txBody>
        </p:sp>
        <p:sp>
          <p:nvSpPr>
            <p:cNvPr id="7190" name="Line 28"/>
            <p:cNvSpPr>
              <a:spLocks noChangeShapeType="1"/>
            </p:cNvSpPr>
            <p:nvPr/>
          </p:nvSpPr>
          <p:spPr bwMode="auto">
            <a:xfrm>
              <a:off x="2208" y="672"/>
              <a:ext cx="0" cy="576"/>
            </a:xfrm>
            <a:prstGeom prst="line">
              <a:avLst/>
            </a:prstGeom>
            <a:noFill/>
            <a:ln w="57150">
              <a:solidFill>
                <a:srgbClr val="FFFF00"/>
              </a:solidFill>
              <a:round/>
              <a:headEnd/>
              <a:tailEnd type="triangle" w="med" len="med"/>
            </a:ln>
          </p:spPr>
          <p:txBody>
            <a:bodyPr/>
            <a:lstStyle/>
            <a:p>
              <a:endParaRPr lang="en-US"/>
            </a:p>
          </p:txBody>
        </p:sp>
      </p:grpSp>
      <p:grpSp>
        <p:nvGrpSpPr>
          <p:cNvPr id="9" name="Group 29"/>
          <p:cNvGrpSpPr>
            <a:grpSpLocks/>
          </p:cNvGrpSpPr>
          <p:nvPr/>
        </p:nvGrpSpPr>
        <p:grpSpPr bwMode="auto">
          <a:xfrm flipH="1" flipV="1">
            <a:off x="5562600" y="5567363"/>
            <a:ext cx="533400" cy="730250"/>
            <a:chOff x="1872" y="672"/>
            <a:chExt cx="336" cy="576"/>
          </a:xfrm>
        </p:grpSpPr>
        <p:sp>
          <p:nvSpPr>
            <p:cNvPr id="7187" name="Line 30"/>
            <p:cNvSpPr>
              <a:spLocks noChangeShapeType="1"/>
            </p:cNvSpPr>
            <p:nvPr/>
          </p:nvSpPr>
          <p:spPr bwMode="auto">
            <a:xfrm>
              <a:off x="1872" y="672"/>
              <a:ext cx="336" cy="0"/>
            </a:xfrm>
            <a:prstGeom prst="line">
              <a:avLst/>
            </a:prstGeom>
            <a:noFill/>
            <a:ln w="57150">
              <a:solidFill>
                <a:srgbClr val="FFFF00"/>
              </a:solidFill>
              <a:round/>
              <a:headEnd/>
              <a:tailEnd/>
            </a:ln>
          </p:spPr>
          <p:txBody>
            <a:bodyPr/>
            <a:lstStyle/>
            <a:p>
              <a:endParaRPr lang="en-US"/>
            </a:p>
          </p:txBody>
        </p:sp>
        <p:sp>
          <p:nvSpPr>
            <p:cNvPr id="7188" name="Line 31"/>
            <p:cNvSpPr>
              <a:spLocks noChangeShapeType="1"/>
            </p:cNvSpPr>
            <p:nvPr/>
          </p:nvSpPr>
          <p:spPr bwMode="auto">
            <a:xfrm>
              <a:off x="2208" y="672"/>
              <a:ext cx="0" cy="576"/>
            </a:xfrm>
            <a:prstGeom prst="line">
              <a:avLst/>
            </a:prstGeom>
            <a:noFill/>
            <a:ln w="57150">
              <a:solidFill>
                <a:srgbClr val="FFFF00"/>
              </a:solidFill>
              <a:round/>
              <a:headEnd/>
              <a:tailEnd type="triangle" w="med" len="med"/>
            </a:ln>
          </p:spPr>
          <p:txBody>
            <a:bodyPr/>
            <a:lstStyle/>
            <a:p>
              <a:endParaRPr lang="en-US"/>
            </a:p>
          </p:txBody>
        </p:sp>
      </p:grpSp>
      <p:sp>
        <p:nvSpPr>
          <p:cNvPr id="7185" name="Rectangle 32"/>
          <p:cNvSpPr>
            <a:spLocks noChangeArrowheads="1"/>
          </p:cNvSpPr>
          <p:nvPr/>
        </p:nvSpPr>
        <p:spPr bwMode="auto">
          <a:xfrm>
            <a:off x="609600" y="457200"/>
            <a:ext cx="2590800" cy="730250"/>
          </a:xfrm>
          <a:prstGeom prst="rect">
            <a:avLst/>
          </a:prstGeom>
          <a:solidFill>
            <a:schemeClr val="accent1"/>
          </a:solidFill>
          <a:ln w="9525">
            <a:solidFill>
              <a:schemeClr val="tx1"/>
            </a:solidFill>
            <a:miter lim="800000"/>
            <a:headEnd/>
            <a:tailEnd/>
          </a:ln>
        </p:spPr>
        <p:txBody>
          <a:bodyPr wrap="none" anchor="ctr"/>
          <a:lstStyle/>
          <a:p>
            <a:pPr algn="ctr"/>
            <a:r>
              <a:rPr lang="en-US" altLang="en-US" b="1">
                <a:latin typeface="Arial" charset="0"/>
              </a:rPr>
              <a:t>Rapid </a:t>
            </a:r>
          </a:p>
          <a:p>
            <a:pPr algn="ctr"/>
            <a:r>
              <a:rPr lang="en-US" altLang="en-US" b="1">
                <a:latin typeface="Arial" charset="0"/>
              </a:rPr>
              <a:t>Prototyping</a:t>
            </a:r>
          </a:p>
        </p:txBody>
      </p:sp>
      <p:sp>
        <p:nvSpPr>
          <p:cNvPr id="278561" name="Line 33"/>
          <p:cNvSpPr>
            <a:spLocks noChangeShapeType="1"/>
          </p:cNvSpPr>
          <p:nvPr/>
        </p:nvSpPr>
        <p:spPr bwMode="auto">
          <a:xfrm>
            <a:off x="1828800" y="1187450"/>
            <a:ext cx="0" cy="398463"/>
          </a:xfrm>
          <a:prstGeom prst="line">
            <a:avLst/>
          </a:prstGeom>
          <a:noFill/>
          <a:ln w="57150">
            <a:solidFill>
              <a:srgbClr val="FFFF00"/>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85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78531"/>
                                        </p:tgtEl>
                                        <p:attrNameLst>
                                          <p:attrName>style.visibility</p:attrName>
                                        </p:attrNameLst>
                                      </p:cBhvr>
                                      <p:to>
                                        <p:strVal val="visible"/>
                                      </p:to>
                                    </p:set>
                                    <p:anim calcmode="lin" valueType="num">
                                      <p:cBhvr additive="base">
                                        <p:cTn id="11" dur="500" fill="hold"/>
                                        <p:tgtEl>
                                          <p:spTgt spid="278531"/>
                                        </p:tgtEl>
                                        <p:attrNameLst>
                                          <p:attrName>ppt_x</p:attrName>
                                        </p:attrNameLst>
                                      </p:cBhvr>
                                      <p:tavLst>
                                        <p:tav tm="0">
                                          <p:val>
                                            <p:strVal val="#ppt_x"/>
                                          </p:val>
                                        </p:tav>
                                        <p:tav tm="100000">
                                          <p:val>
                                            <p:strVal val="#ppt_x"/>
                                          </p:val>
                                        </p:tav>
                                      </p:tavLst>
                                    </p:anim>
                                    <p:anim calcmode="lin" valueType="num">
                                      <p:cBhvr additive="base">
                                        <p:cTn id="12" dur="500" fill="hold"/>
                                        <p:tgtEl>
                                          <p:spTgt spid="27853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78532"/>
                                        </p:tgtEl>
                                        <p:attrNameLst>
                                          <p:attrName>style.visibility</p:attrName>
                                        </p:attrNameLst>
                                      </p:cBhvr>
                                      <p:to>
                                        <p:strVal val="visible"/>
                                      </p:to>
                                    </p:set>
                                    <p:anim calcmode="lin" valueType="num">
                                      <p:cBhvr additive="base">
                                        <p:cTn id="23" dur="500" fill="hold"/>
                                        <p:tgtEl>
                                          <p:spTgt spid="278532"/>
                                        </p:tgtEl>
                                        <p:attrNameLst>
                                          <p:attrName>ppt_x</p:attrName>
                                        </p:attrNameLst>
                                      </p:cBhvr>
                                      <p:tavLst>
                                        <p:tav tm="0">
                                          <p:val>
                                            <p:strVal val="#ppt_x"/>
                                          </p:val>
                                        </p:tav>
                                        <p:tav tm="100000">
                                          <p:val>
                                            <p:strVal val="#ppt_x"/>
                                          </p:val>
                                        </p:tav>
                                      </p:tavLst>
                                    </p:anim>
                                    <p:anim calcmode="lin" valueType="num">
                                      <p:cBhvr additive="base">
                                        <p:cTn id="24" dur="500" fill="hold"/>
                                        <p:tgtEl>
                                          <p:spTgt spid="27853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78533"/>
                                        </p:tgtEl>
                                        <p:attrNameLst>
                                          <p:attrName>style.visibility</p:attrName>
                                        </p:attrNameLst>
                                      </p:cBhvr>
                                      <p:to>
                                        <p:strVal val="visible"/>
                                      </p:to>
                                    </p:set>
                                    <p:anim calcmode="lin" valueType="num">
                                      <p:cBhvr additive="base">
                                        <p:cTn id="35" dur="500" fill="hold"/>
                                        <p:tgtEl>
                                          <p:spTgt spid="278533"/>
                                        </p:tgtEl>
                                        <p:attrNameLst>
                                          <p:attrName>ppt_x</p:attrName>
                                        </p:attrNameLst>
                                      </p:cBhvr>
                                      <p:tavLst>
                                        <p:tav tm="0">
                                          <p:val>
                                            <p:strVal val="#ppt_x"/>
                                          </p:val>
                                        </p:tav>
                                        <p:tav tm="100000">
                                          <p:val>
                                            <p:strVal val="#ppt_x"/>
                                          </p:val>
                                        </p:tav>
                                      </p:tavLst>
                                    </p:anim>
                                    <p:anim calcmode="lin" valueType="num">
                                      <p:cBhvr additive="base">
                                        <p:cTn id="36" dur="500" fill="hold"/>
                                        <p:tgtEl>
                                          <p:spTgt spid="27853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8534"/>
                                        </p:tgtEl>
                                        <p:attrNameLst>
                                          <p:attrName>style.visibility</p:attrName>
                                        </p:attrNameLst>
                                      </p:cBhvr>
                                      <p:to>
                                        <p:strVal val="visible"/>
                                      </p:to>
                                    </p:set>
                                    <p:anim calcmode="lin" valueType="num">
                                      <p:cBhvr additive="base">
                                        <p:cTn id="47" dur="500" fill="hold"/>
                                        <p:tgtEl>
                                          <p:spTgt spid="278534"/>
                                        </p:tgtEl>
                                        <p:attrNameLst>
                                          <p:attrName>ppt_x</p:attrName>
                                        </p:attrNameLst>
                                      </p:cBhvr>
                                      <p:tavLst>
                                        <p:tav tm="0">
                                          <p:val>
                                            <p:strVal val="#ppt_x"/>
                                          </p:val>
                                        </p:tav>
                                        <p:tav tm="100000">
                                          <p:val>
                                            <p:strVal val="#ppt_x"/>
                                          </p:val>
                                        </p:tav>
                                      </p:tavLst>
                                    </p:anim>
                                    <p:anim calcmode="lin" valueType="num">
                                      <p:cBhvr additive="base">
                                        <p:cTn id="48" dur="500" fill="hold"/>
                                        <p:tgtEl>
                                          <p:spTgt spid="27853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additive="base">
                                        <p:cTn id="51" dur="500" fill="hold"/>
                                        <p:tgtEl>
                                          <p:spTgt spid="5"/>
                                        </p:tgtEl>
                                        <p:attrNameLst>
                                          <p:attrName>ppt_x</p:attrName>
                                        </p:attrNameLst>
                                      </p:cBhvr>
                                      <p:tavLst>
                                        <p:tav tm="0">
                                          <p:val>
                                            <p:strVal val="#ppt_x"/>
                                          </p:val>
                                        </p:tav>
                                        <p:tav tm="100000">
                                          <p:val>
                                            <p:strVal val="#ppt_x"/>
                                          </p:val>
                                        </p:tav>
                                      </p:tavLst>
                                    </p:anim>
                                    <p:anim calcmode="lin" valueType="num">
                                      <p:cBhvr additive="base">
                                        <p:cTn id="52" dur="500" fill="hold"/>
                                        <p:tgtEl>
                                          <p:spTgt spid="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78535"/>
                                        </p:tgtEl>
                                        <p:attrNameLst>
                                          <p:attrName>style.visibility</p:attrName>
                                        </p:attrNameLst>
                                      </p:cBhvr>
                                      <p:to>
                                        <p:strVal val="visible"/>
                                      </p:to>
                                    </p:set>
                                    <p:anim calcmode="lin" valueType="num">
                                      <p:cBhvr additive="base">
                                        <p:cTn id="59" dur="500" fill="hold"/>
                                        <p:tgtEl>
                                          <p:spTgt spid="278535"/>
                                        </p:tgtEl>
                                        <p:attrNameLst>
                                          <p:attrName>ppt_x</p:attrName>
                                        </p:attrNameLst>
                                      </p:cBhvr>
                                      <p:tavLst>
                                        <p:tav tm="0">
                                          <p:val>
                                            <p:strVal val="#ppt_x"/>
                                          </p:val>
                                        </p:tav>
                                        <p:tav tm="100000">
                                          <p:val>
                                            <p:strVal val="#ppt_x"/>
                                          </p:val>
                                        </p:tav>
                                      </p:tavLst>
                                    </p:anim>
                                    <p:anim calcmode="lin" valueType="num">
                                      <p:cBhvr additive="base">
                                        <p:cTn id="60" dur="500" fill="hold"/>
                                        <p:tgtEl>
                                          <p:spTgt spid="2785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animBg="1"/>
      <p:bldP spid="278532" grpId="0" animBg="1"/>
      <p:bldP spid="278533" grpId="0" animBg="1"/>
      <p:bldP spid="278534" grpId="0" animBg="1"/>
      <p:bldP spid="278535" grpId="0" animBg="1"/>
      <p:bldP spid="27856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5181600" y="381000"/>
            <a:ext cx="3810000" cy="1752600"/>
          </a:xfrm>
        </p:spPr>
        <p:txBody>
          <a:bodyPr/>
          <a:lstStyle/>
          <a:p>
            <a:pPr eaLnBrk="1" hangingPunct="1"/>
            <a:r>
              <a:rPr lang="en-US" altLang="en-US" smtClean="0"/>
              <a:t>Incremental Model</a:t>
            </a:r>
          </a:p>
        </p:txBody>
      </p:sp>
      <p:sp>
        <p:nvSpPr>
          <p:cNvPr id="8194" name="Slide Number Placeholder 5"/>
          <p:cNvSpPr>
            <a:spLocks noGrp="1"/>
          </p:cNvSpPr>
          <p:nvPr>
            <p:ph type="sldNum" sz="quarter" idx="12"/>
          </p:nvPr>
        </p:nvSpPr>
        <p:spPr>
          <a:noFill/>
        </p:spPr>
        <p:txBody>
          <a:bodyPr/>
          <a:lstStyle/>
          <a:p>
            <a:fld id="{91523852-EB0B-44B8-8AE5-80BD63FBB8D9}" type="slidenum">
              <a:rPr lang="en-US" altLang="en-US"/>
              <a:pPr/>
              <a:t>8</a:t>
            </a:fld>
            <a:endParaRPr lang="en-US" altLang="en-US"/>
          </a:p>
        </p:txBody>
      </p:sp>
      <p:grpSp>
        <p:nvGrpSpPr>
          <p:cNvPr id="2" name="Group 38"/>
          <p:cNvGrpSpPr>
            <a:grpSpLocks/>
          </p:cNvGrpSpPr>
          <p:nvPr/>
        </p:nvGrpSpPr>
        <p:grpSpPr bwMode="auto">
          <a:xfrm>
            <a:off x="4953000" y="4876800"/>
            <a:ext cx="1681163" cy="404813"/>
            <a:chOff x="3120" y="3110"/>
            <a:chExt cx="1059" cy="255"/>
          </a:xfrm>
        </p:grpSpPr>
        <p:sp>
          <p:nvSpPr>
            <p:cNvPr id="8225" name="Line 27"/>
            <p:cNvSpPr>
              <a:spLocks noChangeShapeType="1"/>
            </p:cNvSpPr>
            <p:nvPr/>
          </p:nvSpPr>
          <p:spPr bwMode="auto">
            <a:xfrm flipV="1">
              <a:off x="4169" y="3110"/>
              <a:ext cx="0" cy="255"/>
            </a:xfrm>
            <a:prstGeom prst="line">
              <a:avLst/>
            </a:prstGeom>
            <a:noFill/>
            <a:ln w="57150">
              <a:solidFill>
                <a:srgbClr val="FFFF00"/>
              </a:solidFill>
              <a:round/>
              <a:headEnd/>
              <a:tailEnd/>
            </a:ln>
          </p:spPr>
          <p:txBody>
            <a:bodyPr/>
            <a:lstStyle/>
            <a:p>
              <a:endParaRPr lang="en-US"/>
            </a:p>
          </p:txBody>
        </p:sp>
        <p:sp>
          <p:nvSpPr>
            <p:cNvPr id="8226" name="Line 29"/>
            <p:cNvSpPr>
              <a:spLocks noChangeShapeType="1"/>
            </p:cNvSpPr>
            <p:nvPr/>
          </p:nvSpPr>
          <p:spPr bwMode="auto">
            <a:xfrm>
              <a:off x="3120" y="3216"/>
              <a:ext cx="0" cy="149"/>
            </a:xfrm>
            <a:prstGeom prst="line">
              <a:avLst/>
            </a:prstGeom>
            <a:noFill/>
            <a:ln w="57150">
              <a:solidFill>
                <a:srgbClr val="FFFF00"/>
              </a:solidFill>
              <a:round/>
              <a:headEnd/>
              <a:tailEnd/>
            </a:ln>
          </p:spPr>
          <p:txBody>
            <a:bodyPr/>
            <a:lstStyle/>
            <a:p>
              <a:endParaRPr lang="en-US"/>
            </a:p>
          </p:txBody>
        </p:sp>
        <p:sp>
          <p:nvSpPr>
            <p:cNvPr id="8227" name="Line 30"/>
            <p:cNvSpPr>
              <a:spLocks noChangeShapeType="1"/>
            </p:cNvSpPr>
            <p:nvPr/>
          </p:nvSpPr>
          <p:spPr bwMode="auto">
            <a:xfrm>
              <a:off x="3120" y="3365"/>
              <a:ext cx="1049" cy="0"/>
            </a:xfrm>
            <a:prstGeom prst="line">
              <a:avLst/>
            </a:prstGeom>
            <a:noFill/>
            <a:ln w="57150">
              <a:solidFill>
                <a:srgbClr val="FFFF00"/>
              </a:solidFill>
              <a:round/>
              <a:headEnd/>
              <a:tailEnd/>
            </a:ln>
          </p:spPr>
          <p:txBody>
            <a:bodyPr/>
            <a:lstStyle/>
            <a:p>
              <a:endParaRPr lang="en-US"/>
            </a:p>
          </p:txBody>
        </p:sp>
        <p:sp>
          <p:nvSpPr>
            <p:cNvPr id="8228" name="Line 31"/>
            <p:cNvSpPr>
              <a:spLocks noChangeShapeType="1"/>
            </p:cNvSpPr>
            <p:nvPr/>
          </p:nvSpPr>
          <p:spPr bwMode="auto">
            <a:xfrm flipH="1">
              <a:off x="3840" y="3110"/>
              <a:ext cx="339" cy="10"/>
            </a:xfrm>
            <a:prstGeom prst="line">
              <a:avLst/>
            </a:prstGeom>
            <a:noFill/>
            <a:ln w="57150">
              <a:solidFill>
                <a:srgbClr val="FFFF00"/>
              </a:solidFill>
              <a:round/>
              <a:headEnd/>
              <a:tailEnd type="triangle" w="med" len="med"/>
            </a:ln>
          </p:spPr>
          <p:txBody>
            <a:bodyPr/>
            <a:lstStyle/>
            <a:p>
              <a:endParaRPr lang="en-US"/>
            </a:p>
          </p:txBody>
        </p:sp>
      </p:grpSp>
      <p:sp>
        <p:nvSpPr>
          <p:cNvPr id="305156" name="Rectangle 4"/>
          <p:cNvSpPr>
            <a:spLocks noChangeArrowheads="1"/>
          </p:cNvSpPr>
          <p:nvPr/>
        </p:nvSpPr>
        <p:spPr bwMode="auto">
          <a:xfrm>
            <a:off x="2438400" y="3848100"/>
            <a:ext cx="3657600" cy="1257300"/>
          </a:xfrm>
          <a:prstGeom prst="rect">
            <a:avLst/>
          </a:prstGeom>
          <a:solidFill>
            <a:schemeClr val="accent1"/>
          </a:solidFill>
          <a:ln w="9525">
            <a:solidFill>
              <a:schemeClr val="tx1"/>
            </a:solidFill>
            <a:miter lim="800000"/>
            <a:headEnd/>
            <a:tailEnd/>
          </a:ln>
        </p:spPr>
        <p:txBody>
          <a:bodyPr wrap="none" anchor="ctr"/>
          <a:lstStyle/>
          <a:p>
            <a:r>
              <a:rPr lang="en-US" altLang="en-US" sz="1600" b="1">
                <a:latin typeface="Arial" charset="0"/>
              </a:rPr>
              <a:t>For each build:</a:t>
            </a:r>
          </a:p>
          <a:p>
            <a:pPr lvl="1"/>
            <a:r>
              <a:rPr lang="en-US" altLang="en-US" sz="1600" b="1">
                <a:latin typeface="Arial" charset="0"/>
              </a:rPr>
              <a:t>Perform detailed design, </a:t>
            </a:r>
            <a:br>
              <a:rPr lang="en-US" altLang="en-US" sz="1600" b="1">
                <a:latin typeface="Arial" charset="0"/>
              </a:rPr>
            </a:br>
            <a:r>
              <a:rPr lang="en-US" altLang="en-US" sz="1600" b="1">
                <a:latin typeface="Arial" charset="0"/>
              </a:rPr>
              <a:t>implementation and integration,</a:t>
            </a:r>
          </a:p>
          <a:p>
            <a:pPr lvl="1"/>
            <a:r>
              <a:rPr lang="en-US" altLang="en-US" sz="1600" b="1">
                <a:latin typeface="Arial" charset="0"/>
              </a:rPr>
              <a:t>test, deliver to client</a:t>
            </a:r>
          </a:p>
        </p:txBody>
      </p:sp>
      <p:sp>
        <p:nvSpPr>
          <p:cNvPr id="305157" name="Rectangle 5"/>
          <p:cNvSpPr>
            <a:spLocks noChangeArrowheads="1"/>
          </p:cNvSpPr>
          <p:nvPr/>
        </p:nvSpPr>
        <p:spPr bwMode="auto">
          <a:xfrm>
            <a:off x="5737225" y="5334000"/>
            <a:ext cx="2873375" cy="449263"/>
          </a:xfrm>
          <a:prstGeom prst="rect">
            <a:avLst/>
          </a:prstGeom>
          <a:solidFill>
            <a:schemeClr val="accent1"/>
          </a:solidFill>
          <a:ln w="9525">
            <a:solidFill>
              <a:schemeClr val="tx1"/>
            </a:solidFill>
            <a:miter lim="800000"/>
            <a:headEnd/>
            <a:tailEnd/>
          </a:ln>
        </p:spPr>
        <p:txBody>
          <a:bodyPr wrap="none" anchor="ctr"/>
          <a:lstStyle/>
          <a:p>
            <a:pPr algn="ctr"/>
            <a:r>
              <a:rPr lang="en-US" altLang="en-US" sz="1600" b="1">
                <a:latin typeface="Arial" charset="0"/>
              </a:rPr>
              <a:t>Maintenance phase</a:t>
            </a:r>
          </a:p>
        </p:txBody>
      </p:sp>
      <p:sp>
        <p:nvSpPr>
          <p:cNvPr id="305158" name="Line 6"/>
          <p:cNvSpPr>
            <a:spLocks noChangeShapeType="1"/>
          </p:cNvSpPr>
          <p:nvPr/>
        </p:nvSpPr>
        <p:spPr bwMode="auto">
          <a:xfrm>
            <a:off x="1752600" y="1533525"/>
            <a:ext cx="0" cy="257175"/>
          </a:xfrm>
          <a:prstGeom prst="line">
            <a:avLst/>
          </a:prstGeom>
          <a:noFill/>
          <a:ln w="57150">
            <a:solidFill>
              <a:srgbClr val="FFFF00"/>
            </a:solidFill>
            <a:round/>
            <a:headEnd/>
            <a:tailEnd type="triangle" w="med" len="med"/>
          </a:ln>
        </p:spPr>
        <p:txBody>
          <a:bodyPr/>
          <a:lstStyle/>
          <a:p>
            <a:endParaRPr lang="en-US"/>
          </a:p>
        </p:txBody>
      </p:sp>
      <p:grpSp>
        <p:nvGrpSpPr>
          <p:cNvPr id="3" name="Group 7"/>
          <p:cNvGrpSpPr>
            <a:grpSpLocks/>
          </p:cNvGrpSpPr>
          <p:nvPr/>
        </p:nvGrpSpPr>
        <p:grpSpPr bwMode="auto">
          <a:xfrm>
            <a:off x="381000" y="762000"/>
            <a:ext cx="2873375" cy="771525"/>
            <a:chOff x="240" y="240"/>
            <a:chExt cx="2112" cy="576"/>
          </a:xfrm>
        </p:grpSpPr>
        <p:sp>
          <p:nvSpPr>
            <p:cNvPr id="8223" name="Rectangle 8"/>
            <p:cNvSpPr>
              <a:spLocks noChangeArrowheads="1"/>
            </p:cNvSpPr>
            <p:nvPr/>
          </p:nvSpPr>
          <p:spPr bwMode="auto">
            <a:xfrm>
              <a:off x="240" y="240"/>
              <a:ext cx="2112" cy="576"/>
            </a:xfrm>
            <a:prstGeom prst="rect">
              <a:avLst/>
            </a:prstGeom>
            <a:solidFill>
              <a:schemeClr val="accent1"/>
            </a:solidFill>
            <a:ln w="9525">
              <a:solidFill>
                <a:schemeClr val="tx1"/>
              </a:solidFill>
              <a:miter lim="800000"/>
              <a:headEnd/>
              <a:tailEnd/>
            </a:ln>
          </p:spPr>
          <p:txBody>
            <a:bodyPr wrap="none" anchor="ctr"/>
            <a:lstStyle/>
            <a:p>
              <a:pPr algn="ctr"/>
              <a:r>
                <a:rPr lang="en-US" altLang="en-US" sz="1600" b="1">
                  <a:latin typeface="Arial" charset="0"/>
                </a:rPr>
                <a:t>Requirements phase</a:t>
              </a:r>
            </a:p>
            <a:p>
              <a:pPr algn="ctr"/>
              <a:endParaRPr lang="en-US" altLang="en-US" sz="1600" b="1">
                <a:latin typeface="Arial" charset="0"/>
              </a:endParaRPr>
            </a:p>
            <a:p>
              <a:pPr algn="ctr"/>
              <a:r>
                <a:rPr lang="en-US" altLang="en-US" sz="1600" b="1">
                  <a:latin typeface="Arial" charset="0"/>
                </a:rPr>
                <a:t>Verify</a:t>
              </a:r>
            </a:p>
          </p:txBody>
        </p:sp>
        <p:sp>
          <p:nvSpPr>
            <p:cNvPr id="8224" name="Line 9"/>
            <p:cNvSpPr>
              <a:spLocks noChangeShapeType="1"/>
            </p:cNvSpPr>
            <p:nvPr/>
          </p:nvSpPr>
          <p:spPr bwMode="auto">
            <a:xfrm>
              <a:off x="240" y="541"/>
              <a:ext cx="2112" cy="0"/>
            </a:xfrm>
            <a:prstGeom prst="line">
              <a:avLst/>
            </a:prstGeom>
            <a:noFill/>
            <a:ln w="9525">
              <a:solidFill>
                <a:srgbClr val="006600"/>
              </a:solidFill>
              <a:round/>
              <a:headEnd/>
              <a:tailEnd/>
            </a:ln>
          </p:spPr>
          <p:txBody>
            <a:bodyPr/>
            <a:lstStyle/>
            <a:p>
              <a:endParaRPr lang="en-US"/>
            </a:p>
          </p:txBody>
        </p:sp>
      </p:grpSp>
      <p:grpSp>
        <p:nvGrpSpPr>
          <p:cNvPr id="4" name="Group 10"/>
          <p:cNvGrpSpPr>
            <a:grpSpLocks/>
          </p:cNvGrpSpPr>
          <p:nvPr/>
        </p:nvGrpSpPr>
        <p:grpSpPr bwMode="auto">
          <a:xfrm>
            <a:off x="1033463" y="1790700"/>
            <a:ext cx="2874962" cy="773113"/>
            <a:chOff x="240" y="240"/>
            <a:chExt cx="2112" cy="576"/>
          </a:xfrm>
        </p:grpSpPr>
        <p:sp>
          <p:nvSpPr>
            <p:cNvPr id="8221" name="Rectangle 11"/>
            <p:cNvSpPr>
              <a:spLocks noChangeArrowheads="1"/>
            </p:cNvSpPr>
            <p:nvPr/>
          </p:nvSpPr>
          <p:spPr bwMode="auto">
            <a:xfrm>
              <a:off x="240" y="240"/>
              <a:ext cx="2112" cy="576"/>
            </a:xfrm>
            <a:prstGeom prst="rect">
              <a:avLst/>
            </a:prstGeom>
            <a:solidFill>
              <a:schemeClr val="accent1"/>
            </a:solidFill>
            <a:ln w="9525">
              <a:solidFill>
                <a:schemeClr val="tx1"/>
              </a:solidFill>
              <a:miter lim="800000"/>
              <a:headEnd/>
              <a:tailEnd/>
            </a:ln>
          </p:spPr>
          <p:txBody>
            <a:bodyPr wrap="none" anchor="ctr"/>
            <a:lstStyle/>
            <a:p>
              <a:pPr algn="ctr"/>
              <a:r>
                <a:rPr lang="en-US" altLang="en-US" sz="1600" b="1">
                  <a:latin typeface="Arial" charset="0"/>
                </a:rPr>
                <a:t>Specification phase</a:t>
              </a:r>
            </a:p>
            <a:p>
              <a:pPr algn="ctr"/>
              <a:endParaRPr lang="en-US" altLang="en-US" sz="1600" b="1">
                <a:latin typeface="Arial" charset="0"/>
              </a:endParaRPr>
            </a:p>
            <a:p>
              <a:pPr algn="ctr"/>
              <a:r>
                <a:rPr lang="en-US" altLang="en-US" sz="1600" b="1">
                  <a:latin typeface="Arial" charset="0"/>
                </a:rPr>
                <a:t>Verify</a:t>
              </a:r>
            </a:p>
          </p:txBody>
        </p:sp>
        <p:sp>
          <p:nvSpPr>
            <p:cNvPr id="8222" name="Line 12"/>
            <p:cNvSpPr>
              <a:spLocks noChangeShapeType="1"/>
            </p:cNvSpPr>
            <p:nvPr/>
          </p:nvSpPr>
          <p:spPr bwMode="auto">
            <a:xfrm>
              <a:off x="240" y="541"/>
              <a:ext cx="2112" cy="0"/>
            </a:xfrm>
            <a:prstGeom prst="line">
              <a:avLst/>
            </a:prstGeom>
            <a:noFill/>
            <a:ln w="9525">
              <a:solidFill>
                <a:srgbClr val="006600"/>
              </a:solidFill>
              <a:round/>
              <a:headEnd/>
              <a:tailEnd/>
            </a:ln>
          </p:spPr>
          <p:txBody>
            <a:bodyPr/>
            <a:lstStyle/>
            <a:p>
              <a:endParaRPr lang="en-US"/>
            </a:p>
          </p:txBody>
        </p:sp>
      </p:grpSp>
      <p:grpSp>
        <p:nvGrpSpPr>
          <p:cNvPr id="5" name="Group 13"/>
          <p:cNvGrpSpPr>
            <a:grpSpLocks/>
          </p:cNvGrpSpPr>
          <p:nvPr/>
        </p:nvGrpSpPr>
        <p:grpSpPr bwMode="auto">
          <a:xfrm>
            <a:off x="1687513" y="2820988"/>
            <a:ext cx="2873375" cy="771525"/>
            <a:chOff x="240" y="240"/>
            <a:chExt cx="2112" cy="576"/>
          </a:xfrm>
        </p:grpSpPr>
        <p:sp>
          <p:nvSpPr>
            <p:cNvPr id="8219" name="Rectangle 14"/>
            <p:cNvSpPr>
              <a:spLocks noChangeArrowheads="1"/>
            </p:cNvSpPr>
            <p:nvPr/>
          </p:nvSpPr>
          <p:spPr bwMode="auto">
            <a:xfrm>
              <a:off x="240" y="240"/>
              <a:ext cx="2112" cy="576"/>
            </a:xfrm>
            <a:prstGeom prst="rect">
              <a:avLst/>
            </a:prstGeom>
            <a:solidFill>
              <a:schemeClr val="accent1"/>
            </a:solidFill>
            <a:ln w="9525">
              <a:solidFill>
                <a:schemeClr val="tx1"/>
              </a:solidFill>
              <a:miter lim="800000"/>
              <a:headEnd/>
              <a:tailEnd/>
            </a:ln>
          </p:spPr>
          <p:txBody>
            <a:bodyPr wrap="none" anchor="ctr"/>
            <a:lstStyle/>
            <a:p>
              <a:pPr algn="ctr"/>
              <a:r>
                <a:rPr lang="en-US" altLang="en-US" sz="1600" b="1">
                  <a:latin typeface="Arial" charset="0"/>
                </a:rPr>
                <a:t>Architectural design</a:t>
              </a:r>
            </a:p>
            <a:p>
              <a:pPr algn="ctr"/>
              <a:endParaRPr lang="en-US" altLang="en-US" sz="1600" b="1">
                <a:latin typeface="Arial" charset="0"/>
              </a:endParaRPr>
            </a:p>
            <a:p>
              <a:pPr algn="ctr"/>
              <a:r>
                <a:rPr lang="en-US" altLang="en-US" sz="1600" b="1">
                  <a:latin typeface="Arial" charset="0"/>
                </a:rPr>
                <a:t>Verify</a:t>
              </a:r>
            </a:p>
          </p:txBody>
        </p:sp>
        <p:sp>
          <p:nvSpPr>
            <p:cNvPr id="8220" name="Line 15"/>
            <p:cNvSpPr>
              <a:spLocks noChangeShapeType="1"/>
            </p:cNvSpPr>
            <p:nvPr/>
          </p:nvSpPr>
          <p:spPr bwMode="auto">
            <a:xfrm>
              <a:off x="240" y="541"/>
              <a:ext cx="2112" cy="0"/>
            </a:xfrm>
            <a:prstGeom prst="line">
              <a:avLst/>
            </a:prstGeom>
            <a:noFill/>
            <a:ln w="9525">
              <a:solidFill>
                <a:srgbClr val="006600"/>
              </a:solidFill>
              <a:round/>
              <a:headEnd/>
              <a:tailEnd/>
            </a:ln>
          </p:spPr>
          <p:txBody>
            <a:bodyPr/>
            <a:lstStyle/>
            <a:p>
              <a:endParaRPr lang="en-US"/>
            </a:p>
          </p:txBody>
        </p:sp>
      </p:grpSp>
      <p:sp>
        <p:nvSpPr>
          <p:cNvPr id="305168" name="Rectangle 16"/>
          <p:cNvSpPr>
            <a:spLocks noChangeArrowheads="1"/>
          </p:cNvSpPr>
          <p:nvPr/>
        </p:nvSpPr>
        <p:spPr bwMode="auto">
          <a:xfrm>
            <a:off x="5737225" y="6019800"/>
            <a:ext cx="2873375" cy="587375"/>
          </a:xfrm>
          <a:prstGeom prst="rect">
            <a:avLst/>
          </a:prstGeom>
          <a:solidFill>
            <a:schemeClr val="accent1"/>
          </a:solidFill>
          <a:ln w="9525">
            <a:solidFill>
              <a:schemeClr val="tx1"/>
            </a:solidFill>
            <a:miter lim="800000"/>
            <a:headEnd/>
            <a:tailEnd/>
          </a:ln>
        </p:spPr>
        <p:txBody>
          <a:bodyPr wrap="none" anchor="ctr"/>
          <a:lstStyle/>
          <a:p>
            <a:pPr algn="ctr"/>
            <a:r>
              <a:rPr lang="en-US" altLang="en-US" sz="1600" b="1">
                <a:latin typeface="Arial" charset="0"/>
              </a:rPr>
              <a:t>Retirement</a:t>
            </a:r>
          </a:p>
        </p:txBody>
      </p:sp>
      <p:sp>
        <p:nvSpPr>
          <p:cNvPr id="305169" name="Line 17"/>
          <p:cNvSpPr>
            <a:spLocks noChangeShapeType="1"/>
          </p:cNvSpPr>
          <p:nvPr/>
        </p:nvSpPr>
        <p:spPr bwMode="auto">
          <a:xfrm>
            <a:off x="2405063" y="2563813"/>
            <a:ext cx="0" cy="257175"/>
          </a:xfrm>
          <a:prstGeom prst="line">
            <a:avLst/>
          </a:prstGeom>
          <a:noFill/>
          <a:ln w="57150">
            <a:solidFill>
              <a:srgbClr val="FFFF00"/>
            </a:solidFill>
            <a:round/>
            <a:headEnd/>
            <a:tailEnd type="triangle" w="med" len="med"/>
          </a:ln>
        </p:spPr>
        <p:txBody>
          <a:bodyPr/>
          <a:lstStyle/>
          <a:p>
            <a:endParaRPr lang="en-US"/>
          </a:p>
        </p:txBody>
      </p:sp>
      <p:sp>
        <p:nvSpPr>
          <p:cNvPr id="305170" name="Line 18"/>
          <p:cNvSpPr>
            <a:spLocks noChangeShapeType="1"/>
          </p:cNvSpPr>
          <p:nvPr/>
        </p:nvSpPr>
        <p:spPr bwMode="auto">
          <a:xfrm>
            <a:off x="3059113" y="3592513"/>
            <a:ext cx="0" cy="255587"/>
          </a:xfrm>
          <a:prstGeom prst="line">
            <a:avLst/>
          </a:prstGeom>
          <a:noFill/>
          <a:ln w="57150">
            <a:solidFill>
              <a:srgbClr val="FFFF00"/>
            </a:solidFill>
            <a:round/>
            <a:headEnd/>
            <a:tailEnd type="triangle" w="med" len="med"/>
          </a:ln>
        </p:spPr>
        <p:txBody>
          <a:bodyPr/>
          <a:lstStyle/>
          <a:p>
            <a:endParaRPr lang="en-US"/>
          </a:p>
        </p:txBody>
      </p:sp>
      <p:grpSp>
        <p:nvGrpSpPr>
          <p:cNvPr id="6" name="Group 19"/>
          <p:cNvGrpSpPr>
            <a:grpSpLocks/>
          </p:cNvGrpSpPr>
          <p:nvPr/>
        </p:nvGrpSpPr>
        <p:grpSpPr bwMode="auto">
          <a:xfrm>
            <a:off x="3657600" y="5105400"/>
            <a:ext cx="2079625" cy="544513"/>
            <a:chOff x="2640" y="3552"/>
            <a:chExt cx="1536" cy="336"/>
          </a:xfrm>
        </p:grpSpPr>
        <p:sp>
          <p:nvSpPr>
            <p:cNvPr id="8217" name="Line 20"/>
            <p:cNvSpPr>
              <a:spLocks noChangeShapeType="1"/>
            </p:cNvSpPr>
            <p:nvPr/>
          </p:nvSpPr>
          <p:spPr bwMode="auto">
            <a:xfrm>
              <a:off x="2640" y="3552"/>
              <a:ext cx="0" cy="336"/>
            </a:xfrm>
            <a:prstGeom prst="line">
              <a:avLst/>
            </a:prstGeom>
            <a:noFill/>
            <a:ln w="57150">
              <a:solidFill>
                <a:srgbClr val="FFFF00"/>
              </a:solidFill>
              <a:round/>
              <a:headEnd/>
              <a:tailEnd/>
            </a:ln>
          </p:spPr>
          <p:txBody>
            <a:bodyPr/>
            <a:lstStyle/>
            <a:p>
              <a:endParaRPr lang="en-US"/>
            </a:p>
          </p:txBody>
        </p:sp>
        <p:sp>
          <p:nvSpPr>
            <p:cNvPr id="8218" name="Line 21"/>
            <p:cNvSpPr>
              <a:spLocks noChangeShapeType="1"/>
            </p:cNvSpPr>
            <p:nvPr/>
          </p:nvSpPr>
          <p:spPr bwMode="auto">
            <a:xfrm>
              <a:off x="2640" y="3888"/>
              <a:ext cx="1536" cy="0"/>
            </a:xfrm>
            <a:prstGeom prst="line">
              <a:avLst/>
            </a:prstGeom>
            <a:noFill/>
            <a:ln w="57150">
              <a:solidFill>
                <a:srgbClr val="FFFF00"/>
              </a:solidFill>
              <a:round/>
              <a:headEnd/>
              <a:tailEnd type="triangle" w="med" len="med"/>
            </a:ln>
          </p:spPr>
          <p:txBody>
            <a:bodyPr/>
            <a:lstStyle/>
            <a:p>
              <a:endParaRPr lang="en-US"/>
            </a:p>
          </p:txBody>
        </p:sp>
      </p:grpSp>
      <p:sp>
        <p:nvSpPr>
          <p:cNvPr id="305174" name="Line 22"/>
          <p:cNvSpPr>
            <a:spLocks noChangeShapeType="1"/>
          </p:cNvSpPr>
          <p:nvPr/>
        </p:nvSpPr>
        <p:spPr bwMode="auto">
          <a:xfrm>
            <a:off x="7194550" y="5791200"/>
            <a:ext cx="22225" cy="266700"/>
          </a:xfrm>
          <a:prstGeom prst="line">
            <a:avLst/>
          </a:prstGeom>
          <a:noFill/>
          <a:ln w="57150">
            <a:solidFill>
              <a:srgbClr val="FFFF00"/>
            </a:solidFill>
            <a:round/>
            <a:headEnd/>
            <a:tailEnd type="triangle" w="med" len="med"/>
          </a:ln>
        </p:spPr>
        <p:txBody>
          <a:bodyPr/>
          <a:lstStyle/>
          <a:p>
            <a:endParaRPr lang="en-US"/>
          </a:p>
        </p:txBody>
      </p:sp>
      <p:grpSp>
        <p:nvGrpSpPr>
          <p:cNvPr id="7" name="Group 23"/>
          <p:cNvGrpSpPr>
            <a:grpSpLocks/>
          </p:cNvGrpSpPr>
          <p:nvPr/>
        </p:nvGrpSpPr>
        <p:grpSpPr bwMode="auto">
          <a:xfrm>
            <a:off x="6096000" y="4191000"/>
            <a:ext cx="1143000" cy="1143000"/>
            <a:chOff x="4560" y="2784"/>
            <a:chExt cx="720" cy="960"/>
          </a:xfrm>
        </p:grpSpPr>
        <p:sp>
          <p:nvSpPr>
            <p:cNvPr id="8215" name="Line 24"/>
            <p:cNvSpPr>
              <a:spLocks noChangeShapeType="1"/>
            </p:cNvSpPr>
            <p:nvPr/>
          </p:nvSpPr>
          <p:spPr bwMode="auto">
            <a:xfrm flipV="1">
              <a:off x="5280" y="2784"/>
              <a:ext cx="0" cy="960"/>
            </a:xfrm>
            <a:prstGeom prst="line">
              <a:avLst/>
            </a:prstGeom>
            <a:noFill/>
            <a:ln w="57150">
              <a:solidFill>
                <a:srgbClr val="FFFF00"/>
              </a:solidFill>
              <a:prstDash val="dash"/>
              <a:round/>
              <a:headEnd/>
              <a:tailEnd/>
            </a:ln>
          </p:spPr>
          <p:txBody>
            <a:bodyPr/>
            <a:lstStyle/>
            <a:p>
              <a:endParaRPr lang="en-US"/>
            </a:p>
          </p:txBody>
        </p:sp>
        <p:sp>
          <p:nvSpPr>
            <p:cNvPr id="8216" name="Line 25"/>
            <p:cNvSpPr>
              <a:spLocks noChangeShapeType="1"/>
            </p:cNvSpPr>
            <p:nvPr/>
          </p:nvSpPr>
          <p:spPr bwMode="auto">
            <a:xfrm flipH="1">
              <a:off x="4560" y="2784"/>
              <a:ext cx="720" cy="0"/>
            </a:xfrm>
            <a:prstGeom prst="line">
              <a:avLst/>
            </a:prstGeom>
            <a:noFill/>
            <a:ln w="57150">
              <a:solidFill>
                <a:srgbClr val="FFFF00"/>
              </a:solidFill>
              <a:prstDash val="dash"/>
              <a:round/>
              <a:headEnd/>
              <a:tailEnd type="triangle" w="med" len="med"/>
            </a:ln>
          </p:spPr>
          <p:txBody>
            <a:bodyPr/>
            <a:lstStyle/>
            <a:p>
              <a:endParaRPr lang="en-US"/>
            </a:p>
          </p:txBody>
        </p:sp>
      </p:grpSp>
      <p:grpSp>
        <p:nvGrpSpPr>
          <p:cNvPr id="8" name="Group 32"/>
          <p:cNvGrpSpPr>
            <a:grpSpLocks/>
          </p:cNvGrpSpPr>
          <p:nvPr/>
        </p:nvGrpSpPr>
        <p:grpSpPr bwMode="auto">
          <a:xfrm>
            <a:off x="514350" y="5799138"/>
            <a:ext cx="2587625" cy="808037"/>
            <a:chOff x="48" y="3552"/>
            <a:chExt cx="2304" cy="576"/>
          </a:xfrm>
        </p:grpSpPr>
        <p:sp>
          <p:nvSpPr>
            <p:cNvPr id="8210" name="Text Box 33"/>
            <p:cNvSpPr txBox="1">
              <a:spLocks noChangeArrowheads="1"/>
            </p:cNvSpPr>
            <p:nvPr/>
          </p:nvSpPr>
          <p:spPr bwMode="auto">
            <a:xfrm>
              <a:off x="912" y="3552"/>
              <a:ext cx="1440" cy="240"/>
            </a:xfrm>
            <a:prstGeom prst="rect">
              <a:avLst/>
            </a:prstGeom>
            <a:noFill/>
            <a:ln w="9525">
              <a:noFill/>
              <a:miter lim="800000"/>
              <a:headEnd/>
              <a:tailEnd/>
            </a:ln>
          </p:spPr>
          <p:txBody>
            <a:bodyPr>
              <a:spAutoFit/>
            </a:bodyPr>
            <a:lstStyle/>
            <a:p>
              <a:pPr eaLnBrk="1" hangingPunct="1">
                <a:spcBef>
                  <a:spcPct val="50000"/>
                </a:spcBef>
              </a:pPr>
              <a:r>
                <a:rPr lang="en-US" altLang="en-US" sz="1600" b="1">
                  <a:solidFill>
                    <a:schemeClr val="bg1"/>
                  </a:solidFill>
                  <a:latin typeface="Arial" charset="0"/>
                  <a:cs typeface="Arial" charset="0"/>
                </a:rPr>
                <a:t>Development</a:t>
              </a:r>
            </a:p>
          </p:txBody>
        </p:sp>
        <p:grpSp>
          <p:nvGrpSpPr>
            <p:cNvPr id="9" name="Group 34"/>
            <p:cNvGrpSpPr>
              <a:grpSpLocks/>
            </p:cNvGrpSpPr>
            <p:nvPr/>
          </p:nvGrpSpPr>
          <p:grpSpPr bwMode="auto">
            <a:xfrm>
              <a:off x="48" y="3696"/>
              <a:ext cx="2304" cy="432"/>
              <a:chOff x="48" y="3696"/>
              <a:chExt cx="2304" cy="432"/>
            </a:xfrm>
          </p:grpSpPr>
          <p:sp>
            <p:nvSpPr>
              <p:cNvPr id="8212" name="Line 35"/>
              <p:cNvSpPr>
                <a:spLocks noChangeShapeType="1"/>
              </p:cNvSpPr>
              <p:nvPr/>
            </p:nvSpPr>
            <p:spPr bwMode="auto">
              <a:xfrm>
                <a:off x="48" y="3984"/>
                <a:ext cx="816" cy="0"/>
              </a:xfrm>
              <a:prstGeom prst="line">
                <a:avLst/>
              </a:prstGeom>
              <a:noFill/>
              <a:ln w="57150">
                <a:solidFill>
                  <a:schemeClr val="bg1"/>
                </a:solidFill>
                <a:prstDash val="dash"/>
                <a:round/>
                <a:headEnd/>
                <a:tailEnd type="triangle" w="med" len="med"/>
              </a:ln>
            </p:spPr>
            <p:txBody>
              <a:bodyPr/>
              <a:lstStyle/>
              <a:p>
                <a:endParaRPr lang="en-US"/>
              </a:p>
            </p:txBody>
          </p:sp>
          <p:sp>
            <p:nvSpPr>
              <p:cNvPr id="8213" name="Line 36"/>
              <p:cNvSpPr>
                <a:spLocks noChangeShapeType="1"/>
              </p:cNvSpPr>
              <p:nvPr/>
            </p:nvSpPr>
            <p:spPr bwMode="auto">
              <a:xfrm>
                <a:off x="48" y="3696"/>
                <a:ext cx="816" cy="0"/>
              </a:xfrm>
              <a:prstGeom prst="line">
                <a:avLst/>
              </a:prstGeom>
              <a:noFill/>
              <a:ln w="57150">
                <a:solidFill>
                  <a:schemeClr val="bg1"/>
                </a:solidFill>
                <a:round/>
                <a:headEnd/>
                <a:tailEnd type="triangle" w="med" len="med"/>
              </a:ln>
            </p:spPr>
            <p:txBody>
              <a:bodyPr/>
              <a:lstStyle/>
              <a:p>
                <a:endParaRPr lang="en-US"/>
              </a:p>
            </p:txBody>
          </p:sp>
          <p:sp>
            <p:nvSpPr>
              <p:cNvPr id="8214" name="Text Box 37"/>
              <p:cNvSpPr txBox="1">
                <a:spLocks noChangeArrowheads="1"/>
              </p:cNvSpPr>
              <p:nvPr/>
            </p:nvSpPr>
            <p:spPr bwMode="auto">
              <a:xfrm>
                <a:off x="912" y="3888"/>
                <a:ext cx="1440" cy="240"/>
              </a:xfrm>
              <a:prstGeom prst="rect">
                <a:avLst/>
              </a:prstGeom>
              <a:noFill/>
              <a:ln w="9525">
                <a:noFill/>
                <a:miter lim="800000"/>
                <a:headEnd/>
                <a:tailEnd/>
              </a:ln>
            </p:spPr>
            <p:txBody>
              <a:bodyPr>
                <a:spAutoFit/>
              </a:bodyPr>
              <a:lstStyle/>
              <a:p>
                <a:pPr eaLnBrk="1" hangingPunct="1">
                  <a:spcBef>
                    <a:spcPct val="50000"/>
                  </a:spcBef>
                </a:pPr>
                <a:r>
                  <a:rPr lang="en-US" altLang="en-US" sz="1600" b="1">
                    <a:solidFill>
                      <a:schemeClr val="bg1"/>
                    </a:solidFill>
                    <a:latin typeface="Arial" charset="0"/>
                    <a:cs typeface="Arial" charset="0"/>
                  </a:rPr>
                  <a:t>Maintenance</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5158"/>
                                        </p:tgtEl>
                                        <p:attrNameLst>
                                          <p:attrName>style.visibility</p:attrName>
                                        </p:attrNameLst>
                                      </p:cBhvr>
                                      <p:to>
                                        <p:strVal val="visible"/>
                                      </p:to>
                                    </p:set>
                                    <p:animEffect transition="in" filter="blinds(horizontal)">
                                      <p:cBhvr>
                                        <p:cTn id="12" dur="500"/>
                                        <p:tgtEl>
                                          <p:spTgt spid="305158"/>
                                        </p:tgtEl>
                                      </p:cBhvr>
                                    </p:animEffect>
                                  </p:childTnLst>
                                </p:cTn>
                              </p:par>
                              <p:par>
                                <p:cTn id="13" presetID="3"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05169"/>
                                        </p:tgtEl>
                                        <p:attrNameLst>
                                          <p:attrName>style.visibility</p:attrName>
                                        </p:attrNameLst>
                                      </p:cBhvr>
                                      <p:to>
                                        <p:strVal val="visible"/>
                                      </p:to>
                                    </p:set>
                                    <p:animEffect transition="in" filter="blinds(horizontal)">
                                      <p:cBhvr>
                                        <p:cTn id="20" dur="500"/>
                                        <p:tgtEl>
                                          <p:spTgt spid="305169"/>
                                        </p:tgtEl>
                                      </p:cBhvr>
                                    </p:animEffect>
                                  </p:childTnLst>
                                </p:cTn>
                              </p:par>
                              <p:par>
                                <p:cTn id="21" presetID="3" presetClass="entr" presetSubtype="1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05170"/>
                                        </p:tgtEl>
                                        <p:attrNameLst>
                                          <p:attrName>style.visibility</p:attrName>
                                        </p:attrNameLst>
                                      </p:cBhvr>
                                      <p:to>
                                        <p:strVal val="visible"/>
                                      </p:to>
                                    </p:set>
                                    <p:animEffect transition="in" filter="blinds(horizontal)">
                                      <p:cBhvr>
                                        <p:cTn id="28" dur="500"/>
                                        <p:tgtEl>
                                          <p:spTgt spid="30517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05156"/>
                                        </p:tgtEl>
                                        <p:attrNameLst>
                                          <p:attrName>style.visibility</p:attrName>
                                        </p:attrNameLst>
                                      </p:cBhvr>
                                      <p:to>
                                        <p:strVal val="visible"/>
                                      </p:to>
                                    </p:set>
                                    <p:animEffect transition="in" filter="blinds(horizontal)">
                                      <p:cBhvr>
                                        <p:cTn id="31" dur="500"/>
                                        <p:tgtEl>
                                          <p:spTgt spid="305156"/>
                                        </p:tgtEl>
                                      </p:cBhvr>
                                    </p:animEffect>
                                  </p:childTnLst>
                                </p:cTn>
                              </p:par>
                              <p:par>
                                <p:cTn id="32" presetID="3" presetClass="entr" presetSubtype="1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linds(horizontal)">
                                      <p:cBhvr>
                                        <p:cTn id="34" dur="500"/>
                                        <p:tgtEl>
                                          <p:spTgt spid="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05157"/>
                                        </p:tgtEl>
                                        <p:attrNameLst>
                                          <p:attrName>style.visibility</p:attrName>
                                        </p:attrNameLst>
                                      </p:cBhvr>
                                      <p:to>
                                        <p:strVal val="visible"/>
                                      </p:to>
                                    </p:set>
                                    <p:animEffect transition="in" filter="blinds(horizontal)">
                                      <p:cBhvr>
                                        <p:cTn id="42" dur="500"/>
                                        <p:tgtEl>
                                          <p:spTgt spid="305157"/>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05174"/>
                                        </p:tgtEl>
                                        <p:attrNameLst>
                                          <p:attrName>style.visibility</p:attrName>
                                        </p:attrNameLst>
                                      </p:cBhvr>
                                      <p:to>
                                        <p:strVal val="visible"/>
                                      </p:to>
                                    </p:set>
                                    <p:animEffect transition="in" filter="blinds(horizontal)">
                                      <p:cBhvr>
                                        <p:cTn id="45" dur="500"/>
                                        <p:tgtEl>
                                          <p:spTgt spid="305174"/>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05168"/>
                                        </p:tgtEl>
                                        <p:attrNameLst>
                                          <p:attrName>style.visibility</p:attrName>
                                        </p:attrNameLst>
                                      </p:cBhvr>
                                      <p:to>
                                        <p:strVal val="visible"/>
                                      </p:to>
                                    </p:set>
                                    <p:animEffect transition="in" filter="blinds(horizontal)">
                                      <p:cBhvr>
                                        <p:cTn id="48" dur="500"/>
                                        <p:tgtEl>
                                          <p:spTgt spid="30516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blinds(horizontal)">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6" grpId="0" animBg="1"/>
      <p:bldP spid="305157" grpId="0" animBg="1"/>
      <p:bldP spid="305158" grpId="0" animBg="1"/>
      <p:bldP spid="305168" grpId="0" animBg="1"/>
      <p:bldP spid="305169" grpId="0" animBg="1"/>
      <p:bldP spid="305170" grpId="0" animBg="1"/>
      <p:bldP spid="3051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85800" y="-76200"/>
            <a:ext cx="7772400" cy="1143000"/>
          </a:xfrm>
        </p:spPr>
        <p:txBody>
          <a:bodyPr/>
          <a:lstStyle/>
          <a:p>
            <a:pPr eaLnBrk="1" hangingPunct="1"/>
            <a:r>
              <a:rPr lang="en-US" altLang="en-US" smtClean="0"/>
              <a:t>Incremental Model (cont.)</a:t>
            </a:r>
          </a:p>
        </p:txBody>
      </p:sp>
      <p:sp>
        <p:nvSpPr>
          <p:cNvPr id="9218" name="Slide Number Placeholder 5"/>
          <p:cNvSpPr>
            <a:spLocks noGrp="1"/>
          </p:cNvSpPr>
          <p:nvPr>
            <p:ph type="sldNum" sz="quarter" idx="12"/>
          </p:nvPr>
        </p:nvSpPr>
        <p:spPr>
          <a:noFill/>
        </p:spPr>
        <p:txBody>
          <a:bodyPr/>
          <a:lstStyle/>
          <a:p>
            <a:fld id="{B47D8C24-A7F0-49A5-ACC0-6EDC6A2800D4}" type="slidenum">
              <a:rPr lang="en-US" altLang="en-US"/>
              <a:pPr/>
              <a:t>9</a:t>
            </a:fld>
            <a:endParaRPr lang="en-US" altLang="en-US"/>
          </a:p>
        </p:txBody>
      </p:sp>
      <p:grpSp>
        <p:nvGrpSpPr>
          <p:cNvPr id="2" name="Group 33"/>
          <p:cNvGrpSpPr>
            <a:grpSpLocks/>
          </p:cNvGrpSpPr>
          <p:nvPr/>
        </p:nvGrpSpPr>
        <p:grpSpPr bwMode="auto">
          <a:xfrm>
            <a:off x="127000" y="1131888"/>
            <a:ext cx="7991475" cy="585787"/>
            <a:chOff x="0" y="960"/>
            <a:chExt cx="5712" cy="432"/>
          </a:xfrm>
        </p:grpSpPr>
        <p:grpSp>
          <p:nvGrpSpPr>
            <p:cNvPr id="3" name="Group 17"/>
            <p:cNvGrpSpPr>
              <a:grpSpLocks/>
            </p:cNvGrpSpPr>
            <p:nvPr/>
          </p:nvGrpSpPr>
          <p:grpSpPr bwMode="auto">
            <a:xfrm>
              <a:off x="2976" y="960"/>
              <a:ext cx="1248" cy="432"/>
              <a:chOff x="816" y="2832"/>
              <a:chExt cx="1248" cy="432"/>
            </a:xfrm>
          </p:grpSpPr>
          <p:sp>
            <p:nvSpPr>
              <p:cNvPr id="9305" name="Rectangle 12"/>
              <p:cNvSpPr>
                <a:spLocks noChangeArrowheads="1"/>
              </p:cNvSpPr>
              <p:nvPr/>
            </p:nvSpPr>
            <p:spPr bwMode="auto">
              <a:xfrm>
                <a:off x="816" y="2832"/>
                <a:ext cx="1248" cy="432"/>
              </a:xfrm>
              <a:prstGeom prst="rect">
                <a:avLst/>
              </a:prstGeom>
              <a:solidFill>
                <a:schemeClr val="accent1"/>
              </a:solidFill>
              <a:ln w="9525">
                <a:solidFill>
                  <a:schemeClr val="tx1"/>
                </a:solidFill>
                <a:miter lim="800000"/>
                <a:headEnd/>
                <a:tailEnd/>
              </a:ln>
            </p:spPr>
            <p:txBody>
              <a:bodyPr wrap="none" anchor="ctr"/>
              <a:lstStyle/>
              <a:p>
                <a:pPr eaLnBrk="1" hangingPunct="1"/>
                <a:endParaRPr lang="en-GB" altLang="en-US"/>
              </a:p>
            </p:txBody>
          </p:sp>
          <p:sp>
            <p:nvSpPr>
              <p:cNvPr id="9306" name="Text Box 13"/>
              <p:cNvSpPr txBox="1">
                <a:spLocks noChangeArrowheads="1"/>
              </p:cNvSpPr>
              <p:nvPr/>
            </p:nvSpPr>
            <p:spPr bwMode="auto">
              <a:xfrm>
                <a:off x="864" y="2857"/>
                <a:ext cx="1200" cy="405"/>
              </a:xfrm>
              <a:prstGeom prst="rect">
                <a:avLst/>
              </a:prstGeom>
              <a:noFill/>
              <a:ln w="9525">
                <a:noFill/>
                <a:miter lim="800000"/>
                <a:headEnd/>
                <a:tailEnd/>
              </a:ln>
            </p:spPr>
            <p:txBody>
              <a:bodyPr>
                <a:spAutoFit/>
              </a:bodyPr>
              <a:lstStyle/>
              <a:p>
                <a:pPr eaLnBrk="1" hangingPunct="1">
                  <a:spcBef>
                    <a:spcPct val="50000"/>
                  </a:spcBef>
                </a:pPr>
                <a:r>
                  <a:rPr lang="en-US" altLang="en-US" sz="1500" b="1">
                    <a:latin typeface="Arial" charset="0"/>
                    <a:cs typeface="Arial" charset="0"/>
                  </a:rPr>
                  <a:t>Implementation, integration</a:t>
                </a:r>
              </a:p>
            </p:txBody>
          </p:sp>
        </p:grpSp>
        <p:grpSp>
          <p:nvGrpSpPr>
            <p:cNvPr id="4" name="Group 21"/>
            <p:cNvGrpSpPr>
              <a:grpSpLocks/>
            </p:cNvGrpSpPr>
            <p:nvPr/>
          </p:nvGrpSpPr>
          <p:grpSpPr bwMode="auto">
            <a:xfrm>
              <a:off x="4464" y="960"/>
              <a:ext cx="1248" cy="432"/>
              <a:chOff x="1008" y="2496"/>
              <a:chExt cx="1248" cy="432"/>
            </a:xfrm>
          </p:grpSpPr>
          <p:sp>
            <p:nvSpPr>
              <p:cNvPr id="9303" name="Rectangle 19"/>
              <p:cNvSpPr>
                <a:spLocks noChangeArrowheads="1"/>
              </p:cNvSpPr>
              <p:nvPr/>
            </p:nvSpPr>
            <p:spPr bwMode="auto">
              <a:xfrm>
                <a:off x="1008" y="2496"/>
                <a:ext cx="1248" cy="432"/>
              </a:xfrm>
              <a:prstGeom prst="rect">
                <a:avLst/>
              </a:prstGeom>
              <a:solidFill>
                <a:schemeClr val="accent1"/>
              </a:solidFill>
              <a:ln w="9525">
                <a:solidFill>
                  <a:schemeClr val="tx1"/>
                </a:solidFill>
                <a:miter lim="800000"/>
                <a:headEnd/>
                <a:tailEnd/>
              </a:ln>
            </p:spPr>
            <p:txBody>
              <a:bodyPr wrap="none" anchor="ctr"/>
              <a:lstStyle/>
              <a:p>
                <a:pPr eaLnBrk="1" hangingPunct="1"/>
                <a:endParaRPr lang="en-GB" altLang="en-US"/>
              </a:p>
            </p:txBody>
          </p:sp>
          <p:sp>
            <p:nvSpPr>
              <p:cNvPr id="9304" name="Text Box 20"/>
              <p:cNvSpPr txBox="1">
                <a:spLocks noChangeArrowheads="1"/>
              </p:cNvSpPr>
              <p:nvPr/>
            </p:nvSpPr>
            <p:spPr bwMode="auto">
              <a:xfrm>
                <a:off x="1056" y="2611"/>
                <a:ext cx="1200" cy="236"/>
              </a:xfrm>
              <a:prstGeom prst="rect">
                <a:avLst/>
              </a:prstGeom>
              <a:noFill/>
              <a:ln w="9525">
                <a:noFill/>
                <a:miter lim="800000"/>
                <a:headEnd/>
                <a:tailEnd/>
              </a:ln>
            </p:spPr>
            <p:txBody>
              <a:bodyPr>
                <a:spAutoFit/>
              </a:bodyPr>
              <a:lstStyle/>
              <a:p>
                <a:pPr eaLnBrk="1" hangingPunct="1">
                  <a:spcBef>
                    <a:spcPct val="50000"/>
                  </a:spcBef>
                </a:pPr>
                <a:r>
                  <a:rPr lang="en-US" altLang="en-US" sz="1500" b="1">
                    <a:latin typeface="Arial" charset="0"/>
                    <a:cs typeface="Arial" charset="0"/>
                  </a:rPr>
                  <a:t>Deliver to client</a:t>
                </a:r>
              </a:p>
            </p:txBody>
          </p:sp>
        </p:grpSp>
        <p:grpSp>
          <p:nvGrpSpPr>
            <p:cNvPr id="5" name="Group 29"/>
            <p:cNvGrpSpPr>
              <a:grpSpLocks/>
            </p:cNvGrpSpPr>
            <p:nvPr/>
          </p:nvGrpSpPr>
          <p:grpSpPr bwMode="auto">
            <a:xfrm>
              <a:off x="1488" y="960"/>
              <a:ext cx="1488" cy="432"/>
              <a:chOff x="672" y="1152"/>
              <a:chExt cx="1488" cy="432"/>
            </a:xfrm>
          </p:grpSpPr>
          <p:sp>
            <p:nvSpPr>
              <p:cNvPr id="9301" name="Rectangle 23"/>
              <p:cNvSpPr>
                <a:spLocks noChangeArrowheads="1"/>
              </p:cNvSpPr>
              <p:nvPr/>
            </p:nvSpPr>
            <p:spPr bwMode="auto">
              <a:xfrm>
                <a:off x="672" y="1152"/>
                <a:ext cx="1248" cy="432"/>
              </a:xfrm>
              <a:prstGeom prst="rect">
                <a:avLst/>
              </a:prstGeom>
              <a:solidFill>
                <a:schemeClr val="accent1"/>
              </a:solidFill>
              <a:ln w="9525">
                <a:solidFill>
                  <a:schemeClr val="tx1"/>
                </a:solidFill>
                <a:miter lim="800000"/>
                <a:headEnd/>
                <a:tailEnd/>
              </a:ln>
            </p:spPr>
            <p:txBody>
              <a:bodyPr wrap="none" anchor="ctr"/>
              <a:lstStyle/>
              <a:p>
                <a:pPr eaLnBrk="1" hangingPunct="1"/>
                <a:endParaRPr lang="en-GB" altLang="en-US"/>
              </a:p>
            </p:txBody>
          </p:sp>
          <p:sp>
            <p:nvSpPr>
              <p:cNvPr id="9302" name="Text Box 24"/>
              <p:cNvSpPr txBox="1">
                <a:spLocks noChangeArrowheads="1"/>
              </p:cNvSpPr>
              <p:nvPr/>
            </p:nvSpPr>
            <p:spPr bwMode="auto">
              <a:xfrm>
                <a:off x="959" y="1267"/>
                <a:ext cx="1201" cy="236"/>
              </a:xfrm>
              <a:prstGeom prst="rect">
                <a:avLst/>
              </a:prstGeom>
              <a:noFill/>
              <a:ln w="9525">
                <a:noFill/>
                <a:miter lim="800000"/>
                <a:headEnd/>
                <a:tailEnd/>
              </a:ln>
            </p:spPr>
            <p:txBody>
              <a:bodyPr>
                <a:spAutoFit/>
              </a:bodyPr>
              <a:lstStyle/>
              <a:p>
                <a:pPr eaLnBrk="1" hangingPunct="1">
                  <a:spcBef>
                    <a:spcPct val="50000"/>
                  </a:spcBef>
                </a:pPr>
                <a:r>
                  <a:rPr lang="en-US" altLang="en-US" sz="1500" b="1">
                    <a:latin typeface="Arial" charset="0"/>
                    <a:cs typeface="Arial" charset="0"/>
                  </a:rPr>
                  <a:t>Design</a:t>
                </a:r>
              </a:p>
            </p:txBody>
          </p:sp>
        </p:grpSp>
        <p:grpSp>
          <p:nvGrpSpPr>
            <p:cNvPr id="6" name="Group 28"/>
            <p:cNvGrpSpPr>
              <a:grpSpLocks/>
            </p:cNvGrpSpPr>
            <p:nvPr/>
          </p:nvGrpSpPr>
          <p:grpSpPr bwMode="auto">
            <a:xfrm>
              <a:off x="0" y="960"/>
              <a:ext cx="1344" cy="432"/>
              <a:chOff x="0" y="1824"/>
              <a:chExt cx="1344" cy="432"/>
            </a:xfrm>
          </p:grpSpPr>
          <p:sp>
            <p:nvSpPr>
              <p:cNvPr id="9299" name="Rectangle 26"/>
              <p:cNvSpPr>
                <a:spLocks noChangeArrowheads="1"/>
              </p:cNvSpPr>
              <p:nvPr/>
            </p:nvSpPr>
            <p:spPr bwMode="auto">
              <a:xfrm>
                <a:off x="0" y="1824"/>
                <a:ext cx="1248" cy="432"/>
              </a:xfrm>
              <a:prstGeom prst="rect">
                <a:avLst/>
              </a:prstGeom>
              <a:solidFill>
                <a:schemeClr val="accent1"/>
              </a:solidFill>
              <a:ln w="9525">
                <a:solidFill>
                  <a:schemeClr val="tx1"/>
                </a:solidFill>
                <a:miter lim="800000"/>
                <a:headEnd/>
                <a:tailEnd/>
              </a:ln>
            </p:spPr>
            <p:txBody>
              <a:bodyPr wrap="none" anchor="ctr"/>
              <a:lstStyle/>
              <a:p>
                <a:pPr eaLnBrk="1" hangingPunct="1"/>
                <a:endParaRPr lang="en-GB" altLang="en-US"/>
              </a:p>
            </p:txBody>
          </p:sp>
          <p:sp>
            <p:nvSpPr>
              <p:cNvPr id="9300" name="Text Box 27"/>
              <p:cNvSpPr txBox="1">
                <a:spLocks noChangeArrowheads="1"/>
              </p:cNvSpPr>
              <p:nvPr/>
            </p:nvSpPr>
            <p:spPr bwMode="auto">
              <a:xfrm>
                <a:off x="144" y="1939"/>
                <a:ext cx="1200" cy="236"/>
              </a:xfrm>
              <a:prstGeom prst="rect">
                <a:avLst/>
              </a:prstGeom>
              <a:noFill/>
              <a:ln w="9525">
                <a:noFill/>
                <a:miter lim="800000"/>
                <a:headEnd/>
                <a:tailEnd/>
              </a:ln>
            </p:spPr>
            <p:txBody>
              <a:bodyPr>
                <a:spAutoFit/>
              </a:bodyPr>
              <a:lstStyle/>
              <a:p>
                <a:pPr eaLnBrk="1" hangingPunct="1">
                  <a:spcBef>
                    <a:spcPct val="50000"/>
                  </a:spcBef>
                </a:pPr>
                <a:r>
                  <a:rPr lang="en-US" altLang="en-US" sz="1500" b="1">
                    <a:latin typeface="Arial" charset="0"/>
                    <a:cs typeface="Arial" charset="0"/>
                  </a:rPr>
                  <a:t>Specification</a:t>
                </a:r>
              </a:p>
            </p:txBody>
          </p:sp>
        </p:grpSp>
        <p:sp>
          <p:nvSpPr>
            <p:cNvPr id="9296" name="Line 30"/>
            <p:cNvSpPr>
              <a:spLocks noChangeShapeType="1"/>
            </p:cNvSpPr>
            <p:nvPr/>
          </p:nvSpPr>
          <p:spPr bwMode="auto">
            <a:xfrm>
              <a:off x="1260" y="1188"/>
              <a:ext cx="240" cy="0"/>
            </a:xfrm>
            <a:prstGeom prst="line">
              <a:avLst/>
            </a:prstGeom>
            <a:noFill/>
            <a:ln w="57150">
              <a:solidFill>
                <a:srgbClr val="FFFF00"/>
              </a:solidFill>
              <a:round/>
              <a:headEnd/>
              <a:tailEnd type="triangle" w="med" len="med"/>
            </a:ln>
          </p:spPr>
          <p:txBody>
            <a:bodyPr/>
            <a:lstStyle/>
            <a:p>
              <a:endParaRPr lang="en-US"/>
            </a:p>
          </p:txBody>
        </p:sp>
        <p:sp>
          <p:nvSpPr>
            <p:cNvPr id="9297" name="Line 31"/>
            <p:cNvSpPr>
              <a:spLocks noChangeShapeType="1"/>
            </p:cNvSpPr>
            <p:nvPr/>
          </p:nvSpPr>
          <p:spPr bwMode="auto">
            <a:xfrm>
              <a:off x="2748" y="1188"/>
              <a:ext cx="240" cy="0"/>
            </a:xfrm>
            <a:prstGeom prst="line">
              <a:avLst/>
            </a:prstGeom>
            <a:noFill/>
            <a:ln w="57150">
              <a:solidFill>
                <a:srgbClr val="FFFF00"/>
              </a:solidFill>
              <a:round/>
              <a:headEnd/>
              <a:tailEnd type="triangle" w="med" len="med"/>
            </a:ln>
          </p:spPr>
          <p:txBody>
            <a:bodyPr/>
            <a:lstStyle/>
            <a:p>
              <a:endParaRPr lang="en-US"/>
            </a:p>
          </p:txBody>
        </p:sp>
        <p:sp>
          <p:nvSpPr>
            <p:cNvPr id="9298" name="Line 32"/>
            <p:cNvSpPr>
              <a:spLocks noChangeShapeType="1"/>
            </p:cNvSpPr>
            <p:nvPr/>
          </p:nvSpPr>
          <p:spPr bwMode="auto">
            <a:xfrm>
              <a:off x="4236" y="1188"/>
              <a:ext cx="240" cy="0"/>
            </a:xfrm>
            <a:prstGeom prst="line">
              <a:avLst/>
            </a:prstGeom>
            <a:noFill/>
            <a:ln w="57150">
              <a:solidFill>
                <a:srgbClr val="FFFF00"/>
              </a:solidFill>
              <a:round/>
              <a:headEnd/>
              <a:tailEnd type="triangle" w="med" len="med"/>
            </a:ln>
          </p:spPr>
          <p:txBody>
            <a:bodyPr/>
            <a:lstStyle/>
            <a:p>
              <a:endParaRPr lang="en-US"/>
            </a:p>
          </p:txBody>
        </p:sp>
      </p:grpSp>
      <p:sp>
        <p:nvSpPr>
          <p:cNvPr id="308376" name="Line 152"/>
          <p:cNvSpPr>
            <a:spLocks noChangeShapeType="1"/>
          </p:cNvSpPr>
          <p:nvPr/>
        </p:nvSpPr>
        <p:spPr bwMode="auto">
          <a:xfrm>
            <a:off x="1300163" y="2817813"/>
            <a:ext cx="366712" cy="512762"/>
          </a:xfrm>
          <a:prstGeom prst="line">
            <a:avLst/>
          </a:prstGeom>
          <a:noFill/>
          <a:ln w="57150">
            <a:solidFill>
              <a:srgbClr val="FFFF00"/>
            </a:solidFill>
            <a:prstDash val="sysDot"/>
            <a:round/>
            <a:headEnd/>
            <a:tailEnd type="triangle" w="med" len="med"/>
          </a:ln>
        </p:spPr>
        <p:txBody>
          <a:bodyPr/>
          <a:lstStyle/>
          <a:p>
            <a:endParaRPr lang="en-US"/>
          </a:p>
        </p:txBody>
      </p:sp>
      <p:sp>
        <p:nvSpPr>
          <p:cNvPr id="308377" name="Line 153"/>
          <p:cNvSpPr>
            <a:spLocks noChangeShapeType="1"/>
          </p:cNvSpPr>
          <p:nvPr/>
        </p:nvSpPr>
        <p:spPr bwMode="auto">
          <a:xfrm>
            <a:off x="3352800" y="2817813"/>
            <a:ext cx="366713" cy="512762"/>
          </a:xfrm>
          <a:prstGeom prst="line">
            <a:avLst/>
          </a:prstGeom>
          <a:noFill/>
          <a:ln w="57150">
            <a:solidFill>
              <a:srgbClr val="FFFF00"/>
            </a:solidFill>
            <a:round/>
            <a:headEnd/>
            <a:tailEnd type="triangle" w="med" len="med"/>
          </a:ln>
        </p:spPr>
        <p:txBody>
          <a:bodyPr/>
          <a:lstStyle/>
          <a:p>
            <a:endParaRPr lang="en-US"/>
          </a:p>
        </p:txBody>
      </p:sp>
      <p:sp>
        <p:nvSpPr>
          <p:cNvPr id="308378" name="Line 154"/>
          <p:cNvSpPr>
            <a:spLocks noChangeShapeType="1"/>
          </p:cNvSpPr>
          <p:nvPr/>
        </p:nvSpPr>
        <p:spPr bwMode="auto">
          <a:xfrm>
            <a:off x="5553075" y="2817813"/>
            <a:ext cx="366713" cy="512762"/>
          </a:xfrm>
          <a:prstGeom prst="line">
            <a:avLst/>
          </a:prstGeom>
          <a:noFill/>
          <a:ln w="57150">
            <a:solidFill>
              <a:srgbClr val="FFFF00"/>
            </a:solidFill>
            <a:prstDash val="dash"/>
            <a:round/>
            <a:headEnd/>
            <a:tailEnd type="triangle" w="med" len="med"/>
          </a:ln>
        </p:spPr>
        <p:txBody>
          <a:bodyPr/>
          <a:lstStyle/>
          <a:p>
            <a:endParaRPr lang="en-US"/>
          </a:p>
        </p:txBody>
      </p:sp>
      <p:grpSp>
        <p:nvGrpSpPr>
          <p:cNvPr id="7" name="Group 176"/>
          <p:cNvGrpSpPr>
            <a:grpSpLocks/>
          </p:cNvGrpSpPr>
          <p:nvPr/>
        </p:nvGrpSpPr>
        <p:grpSpPr bwMode="auto">
          <a:xfrm>
            <a:off x="1152525" y="4970463"/>
            <a:ext cx="7991475" cy="587375"/>
            <a:chOff x="0" y="960"/>
            <a:chExt cx="5712" cy="432"/>
          </a:xfrm>
        </p:grpSpPr>
        <p:grpSp>
          <p:nvGrpSpPr>
            <p:cNvPr id="8" name="Group 177"/>
            <p:cNvGrpSpPr>
              <a:grpSpLocks/>
            </p:cNvGrpSpPr>
            <p:nvPr/>
          </p:nvGrpSpPr>
          <p:grpSpPr bwMode="auto">
            <a:xfrm>
              <a:off x="2976" y="960"/>
              <a:ext cx="1248" cy="432"/>
              <a:chOff x="816" y="2832"/>
              <a:chExt cx="1248" cy="432"/>
            </a:xfrm>
          </p:grpSpPr>
          <p:sp>
            <p:nvSpPr>
              <p:cNvPr id="9290" name="Rectangle 178"/>
              <p:cNvSpPr>
                <a:spLocks noChangeArrowheads="1"/>
              </p:cNvSpPr>
              <p:nvPr/>
            </p:nvSpPr>
            <p:spPr bwMode="auto">
              <a:xfrm>
                <a:off x="816" y="2832"/>
                <a:ext cx="1248" cy="432"/>
              </a:xfrm>
              <a:prstGeom prst="rect">
                <a:avLst/>
              </a:prstGeom>
              <a:solidFill>
                <a:schemeClr val="accent1"/>
              </a:solidFill>
              <a:ln w="9525">
                <a:solidFill>
                  <a:schemeClr val="tx1"/>
                </a:solidFill>
                <a:miter lim="800000"/>
                <a:headEnd/>
                <a:tailEnd/>
              </a:ln>
            </p:spPr>
            <p:txBody>
              <a:bodyPr wrap="none" anchor="ctr"/>
              <a:lstStyle/>
              <a:p>
                <a:pPr eaLnBrk="1" hangingPunct="1"/>
                <a:endParaRPr lang="en-GB" altLang="en-US"/>
              </a:p>
            </p:txBody>
          </p:sp>
          <p:sp>
            <p:nvSpPr>
              <p:cNvPr id="9291" name="Text Box 179"/>
              <p:cNvSpPr txBox="1">
                <a:spLocks noChangeArrowheads="1"/>
              </p:cNvSpPr>
              <p:nvPr/>
            </p:nvSpPr>
            <p:spPr bwMode="auto">
              <a:xfrm>
                <a:off x="864" y="2857"/>
                <a:ext cx="1200" cy="403"/>
              </a:xfrm>
              <a:prstGeom prst="rect">
                <a:avLst/>
              </a:prstGeom>
              <a:noFill/>
              <a:ln w="9525">
                <a:noFill/>
                <a:miter lim="800000"/>
                <a:headEnd/>
                <a:tailEnd/>
              </a:ln>
            </p:spPr>
            <p:txBody>
              <a:bodyPr>
                <a:spAutoFit/>
              </a:bodyPr>
              <a:lstStyle/>
              <a:p>
                <a:pPr eaLnBrk="1" hangingPunct="1">
                  <a:spcBef>
                    <a:spcPct val="50000"/>
                  </a:spcBef>
                </a:pPr>
                <a:r>
                  <a:rPr lang="en-US" altLang="en-US" sz="1500" b="1">
                    <a:latin typeface="Arial" charset="0"/>
                    <a:cs typeface="Arial" charset="0"/>
                  </a:rPr>
                  <a:t>Implementation, integration</a:t>
                </a:r>
              </a:p>
            </p:txBody>
          </p:sp>
        </p:grpSp>
        <p:grpSp>
          <p:nvGrpSpPr>
            <p:cNvPr id="9" name="Group 180"/>
            <p:cNvGrpSpPr>
              <a:grpSpLocks/>
            </p:cNvGrpSpPr>
            <p:nvPr/>
          </p:nvGrpSpPr>
          <p:grpSpPr bwMode="auto">
            <a:xfrm>
              <a:off x="4464" y="960"/>
              <a:ext cx="1248" cy="432"/>
              <a:chOff x="1008" y="2496"/>
              <a:chExt cx="1248" cy="432"/>
            </a:xfrm>
          </p:grpSpPr>
          <p:sp>
            <p:nvSpPr>
              <p:cNvPr id="9288" name="Rectangle 181"/>
              <p:cNvSpPr>
                <a:spLocks noChangeArrowheads="1"/>
              </p:cNvSpPr>
              <p:nvPr/>
            </p:nvSpPr>
            <p:spPr bwMode="auto">
              <a:xfrm>
                <a:off x="1008" y="2496"/>
                <a:ext cx="1248" cy="432"/>
              </a:xfrm>
              <a:prstGeom prst="rect">
                <a:avLst/>
              </a:prstGeom>
              <a:solidFill>
                <a:schemeClr val="accent1"/>
              </a:solidFill>
              <a:ln w="9525">
                <a:solidFill>
                  <a:schemeClr val="tx1"/>
                </a:solidFill>
                <a:miter lim="800000"/>
                <a:headEnd/>
                <a:tailEnd/>
              </a:ln>
            </p:spPr>
            <p:txBody>
              <a:bodyPr wrap="none" anchor="ctr"/>
              <a:lstStyle/>
              <a:p>
                <a:pPr eaLnBrk="1" hangingPunct="1"/>
                <a:endParaRPr lang="en-GB" altLang="en-US"/>
              </a:p>
            </p:txBody>
          </p:sp>
          <p:sp>
            <p:nvSpPr>
              <p:cNvPr id="9289" name="Text Box 182"/>
              <p:cNvSpPr txBox="1">
                <a:spLocks noChangeArrowheads="1"/>
              </p:cNvSpPr>
              <p:nvPr/>
            </p:nvSpPr>
            <p:spPr bwMode="auto">
              <a:xfrm>
                <a:off x="1056" y="2610"/>
                <a:ext cx="1200" cy="236"/>
              </a:xfrm>
              <a:prstGeom prst="rect">
                <a:avLst/>
              </a:prstGeom>
              <a:noFill/>
              <a:ln w="9525">
                <a:noFill/>
                <a:miter lim="800000"/>
                <a:headEnd/>
                <a:tailEnd/>
              </a:ln>
            </p:spPr>
            <p:txBody>
              <a:bodyPr>
                <a:spAutoFit/>
              </a:bodyPr>
              <a:lstStyle/>
              <a:p>
                <a:pPr eaLnBrk="1" hangingPunct="1">
                  <a:spcBef>
                    <a:spcPct val="50000"/>
                  </a:spcBef>
                </a:pPr>
                <a:r>
                  <a:rPr lang="en-US" altLang="en-US" sz="1500" b="1">
                    <a:latin typeface="Arial" charset="0"/>
                    <a:cs typeface="Arial" charset="0"/>
                  </a:rPr>
                  <a:t>Deliver to client</a:t>
                </a:r>
              </a:p>
            </p:txBody>
          </p:sp>
        </p:grpSp>
        <p:grpSp>
          <p:nvGrpSpPr>
            <p:cNvPr id="10" name="Group 183"/>
            <p:cNvGrpSpPr>
              <a:grpSpLocks/>
            </p:cNvGrpSpPr>
            <p:nvPr/>
          </p:nvGrpSpPr>
          <p:grpSpPr bwMode="auto">
            <a:xfrm>
              <a:off x="1488" y="960"/>
              <a:ext cx="1488" cy="432"/>
              <a:chOff x="672" y="1152"/>
              <a:chExt cx="1488" cy="432"/>
            </a:xfrm>
          </p:grpSpPr>
          <p:sp>
            <p:nvSpPr>
              <p:cNvPr id="9286" name="Rectangle 184"/>
              <p:cNvSpPr>
                <a:spLocks noChangeArrowheads="1"/>
              </p:cNvSpPr>
              <p:nvPr/>
            </p:nvSpPr>
            <p:spPr bwMode="auto">
              <a:xfrm>
                <a:off x="672" y="1152"/>
                <a:ext cx="1248" cy="432"/>
              </a:xfrm>
              <a:prstGeom prst="rect">
                <a:avLst/>
              </a:prstGeom>
              <a:solidFill>
                <a:schemeClr val="accent1"/>
              </a:solidFill>
              <a:ln w="9525">
                <a:solidFill>
                  <a:schemeClr val="tx1"/>
                </a:solidFill>
                <a:miter lim="800000"/>
                <a:headEnd/>
                <a:tailEnd/>
              </a:ln>
            </p:spPr>
            <p:txBody>
              <a:bodyPr wrap="none" anchor="ctr"/>
              <a:lstStyle/>
              <a:p>
                <a:pPr eaLnBrk="1" hangingPunct="1"/>
                <a:endParaRPr lang="en-GB" altLang="en-US"/>
              </a:p>
            </p:txBody>
          </p:sp>
          <p:sp>
            <p:nvSpPr>
              <p:cNvPr id="9287" name="Text Box 185"/>
              <p:cNvSpPr txBox="1">
                <a:spLocks noChangeArrowheads="1"/>
              </p:cNvSpPr>
              <p:nvPr/>
            </p:nvSpPr>
            <p:spPr bwMode="auto">
              <a:xfrm>
                <a:off x="959" y="1266"/>
                <a:ext cx="1201" cy="236"/>
              </a:xfrm>
              <a:prstGeom prst="rect">
                <a:avLst/>
              </a:prstGeom>
              <a:noFill/>
              <a:ln w="9525">
                <a:noFill/>
                <a:miter lim="800000"/>
                <a:headEnd/>
                <a:tailEnd/>
              </a:ln>
            </p:spPr>
            <p:txBody>
              <a:bodyPr>
                <a:spAutoFit/>
              </a:bodyPr>
              <a:lstStyle/>
              <a:p>
                <a:pPr eaLnBrk="1" hangingPunct="1">
                  <a:spcBef>
                    <a:spcPct val="50000"/>
                  </a:spcBef>
                </a:pPr>
                <a:r>
                  <a:rPr lang="en-US" altLang="en-US" sz="1500" b="1">
                    <a:latin typeface="Arial" charset="0"/>
                    <a:cs typeface="Arial" charset="0"/>
                  </a:rPr>
                  <a:t>Design</a:t>
                </a:r>
              </a:p>
            </p:txBody>
          </p:sp>
        </p:grpSp>
        <p:grpSp>
          <p:nvGrpSpPr>
            <p:cNvPr id="11" name="Group 186"/>
            <p:cNvGrpSpPr>
              <a:grpSpLocks/>
            </p:cNvGrpSpPr>
            <p:nvPr/>
          </p:nvGrpSpPr>
          <p:grpSpPr bwMode="auto">
            <a:xfrm>
              <a:off x="0" y="960"/>
              <a:ext cx="1344" cy="432"/>
              <a:chOff x="0" y="1824"/>
              <a:chExt cx="1344" cy="432"/>
            </a:xfrm>
          </p:grpSpPr>
          <p:sp>
            <p:nvSpPr>
              <p:cNvPr id="9284" name="Rectangle 187"/>
              <p:cNvSpPr>
                <a:spLocks noChangeArrowheads="1"/>
              </p:cNvSpPr>
              <p:nvPr/>
            </p:nvSpPr>
            <p:spPr bwMode="auto">
              <a:xfrm>
                <a:off x="0" y="1824"/>
                <a:ext cx="1248" cy="432"/>
              </a:xfrm>
              <a:prstGeom prst="rect">
                <a:avLst/>
              </a:prstGeom>
              <a:solidFill>
                <a:schemeClr val="accent1"/>
              </a:solidFill>
              <a:ln w="9525">
                <a:solidFill>
                  <a:schemeClr val="tx1"/>
                </a:solidFill>
                <a:miter lim="800000"/>
                <a:headEnd/>
                <a:tailEnd/>
              </a:ln>
            </p:spPr>
            <p:txBody>
              <a:bodyPr wrap="none" anchor="ctr"/>
              <a:lstStyle/>
              <a:p>
                <a:pPr eaLnBrk="1" hangingPunct="1"/>
                <a:endParaRPr lang="en-GB" altLang="en-US"/>
              </a:p>
            </p:txBody>
          </p:sp>
          <p:sp>
            <p:nvSpPr>
              <p:cNvPr id="9285" name="Text Box 188"/>
              <p:cNvSpPr txBox="1">
                <a:spLocks noChangeArrowheads="1"/>
              </p:cNvSpPr>
              <p:nvPr/>
            </p:nvSpPr>
            <p:spPr bwMode="auto">
              <a:xfrm>
                <a:off x="144" y="1938"/>
                <a:ext cx="1200" cy="236"/>
              </a:xfrm>
              <a:prstGeom prst="rect">
                <a:avLst/>
              </a:prstGeom>
              <a:noFill/>
              <a:ln w="9525">
                <a:noFill/>
                <a:miter lim="800000"/>
                <a:headEnd/>
                <a:tailEnd/>
              </a:ln>
            </p:spPr>
            <p:txBody>
              <a:bodyPr>
                <a:spAutoFit/>
              </a:bodyPr>
              <a:lstStyle/>
              <a:p>
                <a:pPr eaLnBrk="1" hangingPunct="1">
                  <a:spcBef>
                    <a:spcPct val="50000"/>
                  </a:spcBef>
                </a:pPr>
                <a:r>
                  <a:rPr lang="en-US" altLang="en-US" sz="1500" b="1">
                    <a:latin typeface="Arial" charset="0"/>
                    <a:cs typeface="Arial" charset="0"/>
                  </a:rPr>
                  <a:t>Specification</a:t>
                </a:r>
              </a:p>
            </p:txBody>
          </p:sp>
        </p:grpSp>
        <p:sp>
          <p:nvSpPr>
            <p:cNvPr id="9281" name="Line 189"/>
            <p:cNvSpPr>
              <a:spLocks noChangeShapeType="1"/>
            </p:cNvSpPr>
            <p:nvPr/>
          </p:nvSpPr>
          <p:spPr bwMode="auto">
            <a:xfrm>
              <a:off x="1260" y="1188"/>
              <a:ext cx="240" cy="0"/>
            </a:xfrm>
            <a:prstGeom prst="line">
              <a:avLst/>
            </a:prstGeom>
            <a:noFill/>
            <a:ln w="57150">
              <a:solidFill>
                <a:srgbClr val="FFFF00"/>
              </a:solidFill>
              <a:round/>
              <a:headEnd/>
              <a:tailEnd type="triangle" w="med" len="med"/>
            </a:ln>
          </p:spPr>
          <p:txBody>
            <a:bodyPr/>
            <a:lstStyle/>
            <a:p>
              <a:endParaRPr lang="en-US"/>
            </a:p>
          </p:txBody>
        </p:sp>
        <p:sp>
          <p:nvSpPr>
            <p:cNvPr id="9282" name="Line 190"/>
            <p:cNvSpPr>
              <a:spLocks noChangeShapeType="1"/>
            </p:cNvSpPr>
            <p:nvPr/>
          </p:nvSpPr>
          <p:spPr bwMode="auto">
            <a:xfrm>
              <a:off x="2748" y="1188"/>
              <a:ext cx="240" cy="0"/>
            </a:xfrm>
            <a:prstGeom prst="line">
              <a:avLst/>
            </a:prstGeom>
            <a:noFill/>
            <a:ln w="57150">
              <a:solidFill>
                <a:srgbClr val="FFFF00"/>
              </a:solidFill>
              <a:round/>
              <a:headEnd/>
              <a:tailEnd type="triangle" w="med" len="med"/>
            </a:ln>
          </p:spPr>
          <p:txBody>
            <a:bodyPr/>
            <a:lstStyle/>
            <a:p>
              <a:endParaRPr lang="en-US"/>
            </a:p>
          </p:txBody>
        </p:sp>
        <p:sp>
          <p:nvSpPr>
            <p:cNvPr id="9283" name="Line 191"/>
            <p:cNvSpPr>
              <a:spLocks noChangeShapeType="1"/>
            </p:cNvSpPr>
            <p:nvPr/>
          </p:nvSpPr>
          <p:spPr bwMode="auto">
            <a:xfrm>
              <a:off x="4236" y="1188"/>
              <a:ext cx="240" cy="0"/>
            </a:xfrm>
            <a:prstGeom prst="line">
              <a:avLst/>
            </a:prstGeom>
            <a:noFill/>
            <a:ln w="57150">
              <a:solidFill>
                <a:srgbClr val="FFFF00"/>
              </a:solidFill>
              <a:round/>
              <a:headEnd/>
              <a:tailEnd type="triangle" w="med" len="med"/>
            </a:ln>
          </p:spPr>
          <p:txBody>
            <a:bodyPr/>
            <a:lstStyle/>
            <a:p>
              <a:endParaRPr lang="en-US"/>
            </a:p>
          </p:txBody>
        </p:sp>
      </p:grpSp>
      <p:sp>
        <p:nvSpPr>
          <p:cNvPr id="308419" name="Line 195"/>
          <p:cNvSpPr>
            <a:spLocks noChangeShapeType="1"/>
          </p:cNvSpPr>
          <p:nvPr/>
        </p:nvSpPr>
        <p:spPr bwMode="auto">
          <a:xfrm>
            <a:off x="1960563" y="4575175"/>
            <a:ext cx="0" cy="439738"/>
          </a:xfrm>
          <a:prstGeom prst="line">
            <a:avLst/>
          </a:prstGeom>
          <a:noFill/>
          <a:ln w="76200" cap="rnd">
            <a:solidFill>
              <a:srgbClr val="FFFF00"/>
            </a:solidFill>
            <a:prstDash val="sysDot"/>
            <a:round/>
            <a:headEnd/>
            <a:tailEnd/>
          </a:ln>
        </p:spPr>
        <p:txBody>
          <a:bodyPr/>
          <a:lstStyle/>
          <a:p>
            <a:endParaRPr lang="en-US"/>
          </a:p>
        </p:txBody>
      </p:sp>
      <p:grpSp>
        <p:nvGrpSpPr>
          <p:cNvPr id="12" name="Group 197"/>
          <p:cNvGrpSpPr>
            <a:grpSpLocks/>
          </p:cNvGrpSpPr>
          <p:nvPr/>
        </p:nvGrpSpPr>
        <p:grpSpPr bwMode="auto">
          <a:xfrm>
            <a:off x="714375" y="3330575"/>
            <a:ext cx="7989888" cy="585788"/>
            <a:chOff x="0" y="960"/>
            <a:chExt cx="5712" cy="432"/>
          </a:xfrm>
        </p:grpSpPr>
        <p:grpSp>
          <p:nvGrpSpPr>
            <p:cNvPr id="13" name="Group 198"/>
            <p:cNvGrpSpPr>
              <a:grpSpLocks/>
            </p:cNvGrpSpPr>
            <p:nvPr/>
          </p:nvGrpSpPr>
          <p:grpSpPr bwMode="auto">
            <a:xfrm>
              <a:off x="2976" y="960"/>
              <a:ext cx="1248" cy="432"/>
              <a:chOff x="816" y="2832"/>
              <a:chExt cx="1248" cy="432"/>
            </a:xfrm>
          </p:grpSpPr>
          <p:sp>
            <p:nvSpPr>
              <p:cNvPr id="9275" name="Rectangle 199"/>
              <p:cNvSpPr>
                <a:spLocks noChangeArrowheads="1"/>
              </p:cNvSpPr>
              <p:nvPr/>
            </p:nvSpPr>
            <p:spPr bwMode="auto">
              <a:xfrm>
                <a:off x="816" y="2832"/>
                <a:ext cx="1248" cy="432"/>
              </a:xfrm>
              <a:prstGeom prst="rect">
                <a:avLst/>
              </a:prstGeom>
              <a:solidFill>
                <a:schemeClr val="accent1"/>
              </a:solidFill>
              <a:ln w="9525">
                <a:solidFill>
                  <a:schemeClr val="tx1"/>
                </a:solidFill>
                <a:miter lim="800000"/>
                <a:headEnd/>
                <a:tailEnd/>
              </a:ln>
            </p:spPr>
            <p:txBody>
              <a:bodyPr wrap="none" anchor="ctr"/>
              <a:lstStyle/>
              <a:p>
                <a:pPr eaLnBrk="1" hangingPunct="1"/>
                <a:endParaRPr lang="en-GB" altLang="en-US"/>
              </a:p>
            </p:txBody>
          </p:sp>
          <p:sp>
            <p:nvSpPr>
              <p:cNvPr id="9276" name="Text Box 200"/>
              <p:cNvSpPr txBox="1">
                <a:spLocks noChangeArrowheads="1"/>
              </p:cNvSpPr>
              <p:nvPr/>
            </p:nvSpPr>
            <p:spPr bwMode="auto">
              <a:xfrm>
                <a:off x="864" y="2857"/>
                <a:ext cx="1200" cy="405"/>
              </a:xfrm>
              <a:prstGeom prst="rect">
                <a:avLst/>
              </a:prstGeom>
              <a:noFill/>
              <a:ln w="9525">
                <a:noFill/>
                <a:miter lim="800000"/>
                <a:headEnd/>
                <a:tailEnd/>
              </a:ln>
            </p:spPr>
            <p:txBody>
              <a:bodyPr>
                <a:spAutoFit/>
              </a:bodyPr>
              <a:lstStyle/>
              <a:p>
                <a:pPr eaLnBrk="1" hangingPunct="1">
                  <a:spcBef>
                    <a:spcPct val="50000"/>
                  </a:spcBef>
                </a:pPr>
                <a:r>
                  <a:rPr lang="en-US" altLang="en-US" sz="1500" b="1">
                    <a:latin typeface="Arial" charset="0"/>
                    <a:cs typeface="Arial" charset="0"/>
                  </a:rPr>
                  <a:t>Implementation, integration</a:t>
                </a:r>
              </a:p>
            </p:txBody>
          </p:sp>
        </p:grpSp>
        <p:grpSp>
          <p:nvGrpSpPr>
            <p:cNvPr id="14" name="Group 201"/>
            <p:cNvGrpSpPr>
              <a:grpSpLocks/>
            </p:cNvGrpSpPr>
            <p:nvPr/>
          </p:nvGrpSpPr>
          <p:grpSpPr bwMode="auto">
            <a:xfrm>
              <a:off x="4464" y="960"/>
              <a:ext cx="1248" cy="432"/>
              <a:chOff x="1008" y="2496"/>
              <a:chExt cx="1248" cy="432"/>
            </a:xfrm>
          </p:grpSpPr>
          <p:sp>
            <p:nvSpPr>
              <p:cNvPr id="9273" name="Rectangle 202"/>
              <p:cNvSpPr>
                <a:spLocks noChangeArrowheads="1"/>
              </p:cNvSpPr>
              <p:nvPr/>
            </p:nvSpPr>
            <p:spPr bwMode="auto">
              <a:xfrm>
                <a:off x="1008" y="2496"/>
                <a:ext cx="1248" cy="432"/>
              </a:xfrm>
              <a:prstGeom prst="rect">
                <a:avLst/>
              </a:prstGeom>
              <a:solidFill>
                <a:schemeClr val="accent1"/>
              </a:solidFill>
              <a:ln w="9525">
                <a:solidFill>
                  <a:schemeClr val="tx1"/>
                </a:solidFill>
                <a:miter lim="800000"/>
                <a:headEnd/>
                <a:tailEnd/>
              </a:ln>
            </p:spPr>
            <p:txBody>
              <a:bodyPr wrap="none" anchor="ctr"/>
              <a:lstStyle/>
              <a:p>
                <a:pPr eaLnBrk="1" hangingPunct="1"/>
                <a:endParaRPr lang="en-GB" altLang="en-US"/>
              </a:p>
            </p:txBody>
          </p:sp>
          <p:sp>
            <p:nvSpPr>
              <p:cNvPr id="9274" name="Text Box 203"/>
              <p:cNvSpPr txBox="1">
                <a:spLocks noChangeArrowheads="1"/>
              </p:cNvSpPr>
              <p:nvPr/>
            </p:nvSpPr>
            <p:spPr bwMode="auto">
              <a:xfrm>
                <a:off x="1056" y="2611"/>
                <a:ext cx="1200" cy="236"/>
              </a:xfrm>
              <a:prstGeom prst="rect">
                <a:avLst/>
              </a:prstGeom>
              <a:noFill/>
              <a:ln w="9525">
                <a:noFill/>
                <a:miter lim="800000"/>
                <a:headEnd/>
                <a:tailEnd/>
              </a:ln>
            </p:spPr>
            <p:txBody>
              <a:bodyPr>
                <a:spAutoFit/>
              </a:bodyPr>
              <a:lstStyle/>
              <a:p>
                <a:pPr eaLnBrk="1" hangingPunct="1">
                  <a:spcBef>
                    <a:spcPct val="50000"/>
                  </a:spcBef>
                </a:pPr>
                <a:r>
                  <a:rPr lang="en-US" altLang="en-US" sz="1500" b="1">
                    <a:latin typeface="Arial" charset="0"/>
                    <a:cs typeface="Arial" charset="0"/>
                  </a:rPr>
                  <a:t>Deliver to client</a:t>
                </a:r>
              </a:p>
            </p:txBody>
          </p:sp>
        </p:grpSp>
        <p:grpSp>
          <p:nvGrpSpPr>
            <p:cNvPr id="15" name="Group 204"/>
            <p:cNvGrpSpPr>
              <a:grpSpLocks/>
            </p:cNvGrpSpPr>
            <p:nvPr/>
          </p:nvGrpSpPr>
          <p:grpSpPr bwMode="auto">
            <a:xfrm>
              <a:off x="1488" y="960"/>
              <a:ext cx="1488" cy="432"/>
              <a:chOff x="672" y="1152"/>
              <a:chExt cx="1488" cy="432"/>
            </a:xfrm>
          </p:grpSpPr>
          <p:sp>
            <p:nvSpPr>
              <p:cNvPr id="9271" name="Rectangle 205"/>
              <p:cNvSpPr>
                <a:spLocks noChangeArrowheads="1"/>
              </p:cNvSpPr>
              <p:nvPr/>
            </p:nvSpPr>
            <p:spPr bwMode="auto">
              <a:xfrm>
                <a:off x="672" y="1152"/>
                <a:ext cx="1248" cy="432"/>
              </a:xfrm>
              <a:prstGeom prst="rect">
                <a:avLst/>
              </a:prstGeom>
              <a:solidFill>
                <a:schemeClr val="accent1"/>
              </a:solidFill>
              <a:ln w="9525">
                <a:solidFill>
                  <a:schemeClr val="tx1"/>
                </a:solidFill>
                <a:miter lim="800000"/>
                <a:headEnd/>
                <a:tailEnd/>
              </a:ln>
            </p:spPr>
            <p:txBody>
              <a:bodyPr wrap="none" anchor="ctr"/>
              <a:lstStyle/>
              <a:p>
                <a:pPr eaLnBrk="1" hangingPunct="1"/>
                <a:endParaRPr lang="en-GB" altLang="en-US"/>
              </a:p>
            </p:txBody>
          </p:sp>
          <p:sp>
            <p:nvSpPr>
              <p:cNvPr id="9272" name="Text Box 206"/>
              <p:cNvSpPr txBox="1">
                <a:spLocks noChangeArrowheads="1"/>
              </p:cNvSpPr>
              <p:nvPr/>
            </p:nvSpPr>
            <p:spPr bwMode="auto">
              <a:xfrm>
                <a:off x="959" y="1267"/>
                <a:ext cx="1201" cy="236"/>
              </a:xfrm>
              <a:prstGeom prst="rect">
                <a:avLst/>
              </a:prstGeom>
              <a:noFill/>
              <a:ln w="9525">
                <a:noFill/>
                <a:miter lim="800000"/>
                <a:headEnd/>
                <a:tailEnd/>
              </a:ln>
            </p:spPr>
            <p:txBody>
              <a:bodyPr>
                <a:spAutoFit/>
              </a:bodyPr>
              <a:lstStyle/>
              <a:p>
                <a:pPr eaLnBrk="1" hangingPunct="1">
                  <a:spcBef>
                    <a:spcPct val="50000"/>
                  </a:spcBef>
                </a:pPr>
                <a:r>
                  <a:rPr lang="en-US" altLang="en-US" sz="1500" b="1">
                    <a:latin typeface="Arial" charset="0"/>
                    <a:cs typeface="Arial" charset="0"/>
                  </a:rPr>
                  <a:t>Design</a:t>
                </a:r>
              </a:p>
            </p:txBody>
          </p:sp>
        </p:grpSp>
        <p:grpSp>
          <p:nvGrpSpPr>
            <p:cNvPr id="16" name="Group 207"/>
            <p:cNvGrpSpPr>
              <a:grpSpLocks/>
            </p:cNvGrpSpPr>
            <p:nvPr/>
          </p:nvGrpSpPr>
          <p:grpSpPr bwMode="auto">
            <a:xfrm>
              <a:off x="0" y="960"/>
              <a:ext cx="1344" cy="432"/>
              <a:chOff x="0" y="1824"/>
              <a:chExt cx="1344" cy="432"/>
            </a:xfrm>
          </p:grpSpPr>
          <p:sp>
            <p:nvSpPr>
              <p:cNvPr id="9269" name="Rectangle 208"/>
              <p:cNvSpPr>
                <a:spLocks noChangeArrowheads="1"/>
              </p:cNvSpPr>
              <p:nvPr/>
            </p:nvSpPr>
            <p:spPr bwMode="auto">
              <a:xfrm>
                <a:off x="0" y="1824"/>
                <a:ext cx="1248" cy="432"/>
              </a:xfrm>
              <a:prstGeom prst="rect">
                <a:avLst/>
              </a:prstGeom>
              <a:solidFill>
                <a:schemeClr val="accent1"/>
              </a:solidFill>
              <a:ln w="9525">
                <a:solidFill>
                  <a:schemeClr val="tx1"/>
                </a:solidFill>
                <a:miter lim="800000"/>
                <a:headEnd/>
                <a:tailEnd/>
              </a:ln>
            </p:spPr>
            <p:txBody>
              <a:bodyPr wrap="none" anchor="ctr"/>
              <a:lstStyle/>
              <a:p>
                <a:pPr eaLnBrk="1" hangingPunct="1"/>
                <a:endParaRPr lang="en-GB" altLang="en-US"/>
              </a:p>
            </p:txBody>
          </p:sp>
          <p:sp>
            <p:nvSpPr>
              <p:cNvPr id="9270" name="Text Box 209"/>
              <p:cNvSpPr txBox="1">
                <a:spLocks noChangeArrowheads="1"/>
              </p:cNvSpPr>
              <p:nvPr/>
            </p:nvSpPr>
            <p:spPr bwMode="auto">
              <a:xfrm>
                <a:off x="144" y="1939"/>
                <a:ext cx="1200" cy="236"/>
              </a:xfrm>
              <a:prstGeom prst="rect">
                <a:avLst/>
              </a:prstGeom>
              <a:noFill/>
              <a:ln w="9525">
                <a:noFill/>
                <a:miter lim="800000"/>
                <a:headEnd/>
                <a:tailEnd/>
              </a:ln>
            </p:spPr>
            <p:txBody>
              <a:bodyPr>
                <a:spAutoFit/>
              </a:bodyPr>
              <a:lstStyle/>
              <a:p>
                <a:pPr eaLnBrk="1" hangingPunct="1">
                  <a:spcBef>
                    <a:spcPct val="50000"/>
                  </a:spcBef>
                </a:pPr>
                <a:r>
                  <a:rPr lang="en-US" altLang="en-US" sz="1500" b="1">
                    <a:latin typeface="Arial" charset="0"/>
                    <a:cs typeface="Arial" charset="0"/>
                  </a:rPr>
                  <a:t>Specification</a:t>
                </a:r>
              </a:p>
            </p:txBody>
          </p:sp>
        </p:grpSp>
        <p:sp>
          <p:nvSpPr>
            <p:cNvPr id="9266" name="Line 210"/>
            <p:cNvSpPr>
              <a:spLocks noChangeShapeType="1"/>
            </p:cNvSpPr>
            <p:nvPr/>
          </p:nvSpPr>
          <p:spPr bwMode="auto">
            <a:xfrm>
              <a:off x="1260" y="1188"/>
              <a:ext cx="240" cy="0"/>
            </a:xfrm>
            <a:prstGeom prst="line">
              <a:avLst/>
            </a:prstGeom>
            <a:noFill/>
            <a:ln w="57150">
              <a:solidFill>
                <a:srgbClr val="FFFF00"/>
              </a:solidFill>
              <a:round/>
              <a:headEnd/>
              <a:tailEnd type="triangle" w="med" len="med"/>
            </a:ln>
          </p:spPr>
          <p:txBody>
            <a:bodyPr/>
            <a:lstStyle/>
            <a:p>
              <a:endParaRPr lang="en-US"/>
            </a:p>
          </p:txBody>
        </p:sp>
        <p:sp>
          <p:nvSpPr>
            <p:cNvPr id="9267" name="Line 211"/>
            <p:cNvSpPr>
              <a:spLocks noChangeShapeType="1"/>
            </p:cNvSpPr>
            <p:nvPr/>
          </p:nvSpPr>
          <p:spPr bwMode="auto">
            <a:xfrm>
              <a:off x="2748" y="1188"/>
              <a:ext cx="240" cy="0"/>
            </a:xfrm>
            <a:prstGeom prst="line">
              <a:avLst/>
            </a:prstGeom>
            <a:noFill/>
            <a:ln w="57150">
              <a:solidFill>
                <a:srgbClr val="FFFF00"/>
              </a:solidFill>
              <a:round/>
              <a:headEnd/>
              <a:tailEnd type="triangle" w="med" len="med"/>
            </a:ln>
          </p:spPr>
          <p:txBody>
            <a:bodyPr/>
            <a:lstStyle/>
            <a:p>
              <a:endParaRPr lang="en-US"/>
            </a:p>
          </p:txBody>
        </p:sp>
        <p:sp>
          <p:nvSpPr>
            <p:cNvPr id="9268" name="Line 212"/>
            <p:cNvSpPr>
              <a:spLocks noChangeShapeType="1"/>
            </p:cNvSpPr>
            <p:nvPr/>
          </p:nvSpPr>
          <p:spPr bwMode="auto">
            <a:xfrm>
              <a:off x="4236" y="1188"/>
              <a:ext cx="240" cy="0"/>
            </a:xfrm>
            <a:prstGeom prst="line">
              <a:avLst/>
            </a:prstGeom>
            <a:noFill/>
            <a:ln w="57150">
              <a:solidFill>
                <a:srgbClr val="FFFF00"/>
              </a:solidFill>
              <a:round/>
              <a:headEnd/>
              <a:tailEnd type="triangle" w="med" len="med"/>
            </a:ln>
          </p:spPr>
          <p:txBody>
            <a:bodyPr/>
            <a:lstStyle/>
            <a:p>
              <a:endParaRPr lang="en-US"/>
            </a:p>
          </p:txBody>
        </p:sp>
      </p:grpSp>
      <p:sp>
        <p:nvSpPr>
          <p:cNvPr id="308437" name="Line 213"/>
          <p:cNvSpPr>
            <a:spLocks noChangeShapeType="1"/>
          </p:cNvSpPr>
          <p:nvPr/>
        </p:nvSpPr>
        <p:spPr bwMode="auto">
          <a:xfrm>
            <a:off x="1593850" y="3916363"/>
            <a:ext cx="366713" cy="512762"/>
          </a:xfrm>
          <a:prstGeom prst="line">
            <a:avLst/>
          </a:prstGeom>
          <a:noFill/>
          <a:ln w="57150">
            <a:solidFill>
              <a:srgbClr val="FFFF00"/>
            </a:solidFill>
            <a:prstDash val="sysDot"/>
            <a:round/>
            <a:headEnd/>
            <a:tailEnd type="triangle" w="med" len="med"/>
          </a:ln>
        </p:spPr>
        <p:txBody>
          <a:bodyPr/>
          <a:lstStyle/>
          <a:p>
            <a:endParaRPr lang="en-US"/>
          </a:p>
        </p:txBody>
      </p:sp>
      <p:sp>
        <p:nvSpPr>
          <p:cNvPr id="308438" name="Line 214"/>
          <p:cNvSpPr>
            <a:spLocks noChangeShapeType="1"/>
          </p:cNvSpPr>
          <p:nvPr/>
        </p:nvSpPr>
        <p:spPr bwMode="auto">
          <a:xfrm>
            <a:off x="3646488" y="3916363"/>
            <a:ext cx="366712" cy="512762"/>
          </a:xfrm>
          <a:prstGeom prst="line">
            <a:avLst/>
          </a:prstGeom>
          <a:noFill/>
          <a:ln w="57150">
            <a:solidFill>
              <a:srgbClr val="FFFF00"/>
            </a:solidFill>
            <a:round/>
            <a:headEnd/>
            <a:tailEnd type="triangle" w="med" len="med"/>
          </a:ln>
        </p:spPr>
        <p:txBody>
          <a:bodyPr/>
          <a:lstStyle/>
          <a:p>
            <a:endParaRPr lang="en-US"/>
          </a:p>
        </p:txBody>
      </p:sp>
      <p:sp>
        <p:nvSpPr>
          <p:cNvPr id="308439" name="Line 215"/>
          <p:cNvSpPr>
            <a:spLocks noChangeShapeType="1"/>
          </p:cNvSpPr>
          <p:nvPr/>
        </p:nvSpPr>
        <p:spPr bwMode="auto">
          <a:xfrm>
            <a:off x="5845175" y="3916363"/>
            <a:ext cx="366713" cy="512762"/>
          </a:xfrm>
          <a:prstGeom prst="line">
            <a:avLst/>
          </a:prstGeom>
          <a:noFill/>
          <a:ln w="57150">
            <a:solidFill>
              <a:srgbClr val="FFFF00"/>
            </a:solidFill>
            <a:prstDash val="dash"/>
            <a:round/>
            <a:headEnd/>
            <a:tailEnd type="triangle" w="med" len="med"/>
          </a:ln>
        </p:spPr>
        <p:txBody>
          <a:bodyPr/>
          <a:lstStyle/>
          <a:p>
            <a:endParaRPr lang="en-US"/>
          </a:p>
        </p:txBody>
      </p:sp>
      <p:sp>
        <p:nvSpPr>
          <p:cNvPr id="308440" name="Line 216"/>
          <p:cNvSpPr>
            <a:spLocks noChangeShapeType="1"/>
          </p:cNvSpPr>
          <p:nvPr/>
        </p:nvSpPr>
        <p:spPr bwMode="auto">
          <a:xfrm>
            <a:off x="4011613" y="4519613"/>
            <a:ext cx="0" cy="439737"/>
          </a:xfrm>
          <a:prstGeom prst="line">
            <a:avLst/>
          </a:prstGeom>
          <a:noFill/>
          <a:ln w="76200" cap="rnd">
            <a:solidFill>
              <a:srgbClr val="FFFF00"/>
            </a:solidFill>
            <a:prstDash val="sysDot"/>
            <a:round/>
            <a:headEnd/>
            <a:tailEnd/>
          </a:ln>
        </p:spPr>
        <p:txBody>
          <a:bodyPr/>
          <a:lstStyle/>
          <a:p>
            <a:endParaRPr lang="en-US"/>
          </a:p>
        </p:txBody>
      </p:sp>
      <p:sp>
        <p:nvSpPr>
          <p:cNvPr id="308441" name="Line 217"/>
          <p:cNvSpPr>
            <a:spLocks noChangeShapeType="1"/>
          </p:cNvSpPr>
          <p:nvPr/>
        </p:nvSpPr>
        <p:spPr bwMode="auto">
          <a:xfrm>
            <a:off x="6210300" y="4519613"/>
            <a:ext cx="0" cy="439737"/>
          </a:xfrm>
          <a:prstGeom prst="line">
            <a:avLst/>
          </a:prstGeom>
          <a:noFill/>
          <a:ln w="76200" cap="rnd">
            <a:solidFill>
              <a:srgbClr val="FFFF00"/>
            </a:solidFill>
            <a:prstDash val="sysDot"/>
            <a:round/>
            <a:headEnd/>
            <a:tailEnd/>
          </a:ln>
        </p:spPr>
        <p:txBody>
          <a:bodyPr/>
          <a:lstStyle/>
          <a:p>
            <a:endParaRPr lang="en-US"/>
          </a:p>
        </p:txBody>
      </p:sp>
      <p:sp>
        <p:nvSpPr>
          <p:cNvPr id="308443" name="Text Box 219"/>
          <p:cNvSpPr txBox="1">
            <a:spLocks noChangeArrowheads="1"/>
          </p:cNvSpPr>
          <p:nvPr/>
        </p:nvSpPr>
        <p:spPr bwMode="auto">
          <a:xfrm>
            <a:off x="76200" y="838200"/>
            <a:ext cx="952500" cy="320675"/>
          </a:xfrm>
          <a:prstGeom prst="rect">
            <a:avLst/>
          </a:prstGeom>
          <a:noFill/>
          <a:ln w="9525">
            <a:noFill/>
            <a:miter lim="800000"/>
            <a:headEnd/>
            <a:tailEnd/>
          </a:ln>
        </p:spPr>
        <p:txBody>
          <a:bodyPr>
            <a:spAutoFit/>
          </a:bodyPr>
          <a:lstStyle/>
          <a:p>
            <a:pPr eaLnBrk="1" hangingPunct="1">
              <a:spcBef>
                <a:spcPct val="50000"/>
              </a:spcBef>
            </a:pPr>
            <a:r>
              <a:rPr lang="en-US" altLang="en-US" sz="1500" b="1">
                <a:solidFill>
                  <a:srgbClr val="FFFF00"/>
                </a:solidFill>
                <a:latin typeface="Arial" charset="0"/>
                <a:cs typeface="Arial" charset="0"/>
              </a:rPr>
              <a:t>Build 1</a:t>
            </a:r>
          </a:p>
        </p:txBody>
      </p:sp>
      <p:grpSp>
        <p:nvGrpSpPr>
          <p:cNvPr id="17" name="Group 231"/>
          <p:cNvGrpSpPr>
            <a:grpSpLocks/>
          </p:cNvGrpSpPr>
          <p:nvPr/>
        </p:nvGrpSpPr>
        <p:grpSpPr bwMode="auto">
          <a:xfrm>
            <a:off x="130175" y="1717675"/>
            <a:ext cx="8281988" cy="1100138"/>
            <a:chOff x="82" y="1082"/>
            <a:chExt cx="5217" cy="693"/>
          </a:xfrm>
        </p:grpSpPr>
        <p:sp>
          <p:nvSpPr>
            <p:cNvPr id="9242" name="Line 66"/>
            <p:cNvSpPr>
              <a:spLocks noChangeShapeType="1"/>
            </p:cNvSpPr>
            <p:nvPr/>
          </p:nvSpPr>
          <p:spPr bwMode="auto">
            <a:xfrm>
              <a:off x="634" y="1082"/>
              <a:ext cx="231" cy="323"/>
            </a:xfrm>
            <a:prstGeom prst="line">
              <a:avLst/>
            </a:prstGeom>
            <a:noFill/>
            <a:ln w="57150">
              <a:solidFill>
                <a:srgbClr val="FFFF00"/>
              </a:solidFill>
              <a:prstDash val="sysDot"/>
              <a:round/>
              <a:headEnd/>
              <a:tailEnd type="triangle" w="med" len="med"/>
            </a:ln>
          </p:spPr>
          <p:txBody>
            <a:bodyPr/>
            <a:lstStyle/>
            <a:p>
              <a:endParaRPr lang="en-US"/>
            </a:p>
          </p:txBody>
        </p:sp>
        <p:sp>
          <p:nvSpPr>
            <p:cNvPr id="9243" name="Line 67"/>
            <p:cNvSpPr>
              <a:spLocks noChangeShapeType="1"/>
            </p:cNvSpPr>
            <p:nvPr/>
          </p:nvSpPr>
          <p:spPr bwMode="auto">
            <a:xfrm>
              <a:off x="1927" y="1082"/>
              <a:ext cx="231" cy="323"/>
            </a:xfrm>
            <a:prstGeom prst="line">
              <a:avLst/>
            </a:prstGeom>
            <a:noFill/>
            <a:ln w="57150">
              <a:solidFill>
                <a:srgbClr val="FFFF00"/>
              </a:solidFill>
              <a:round/>
              <a:headEnd/>
              <a:tailEnd type="triangle" w="med" len="med"/>
            </a:ln>
          </p:spPr>
          <p:txBody>
            <a:bodyPr/>
            <a:lstStyle/>
            <a:p>
              <a:endParaRPr lang="en-US"/>
            </a:p>
          </p:txBody>
        </p:sp>
        <p:sp>
          <p:nvSpPr>
            <p:cNvPr id="9244" name="Line 68"/>
            <p:cNvSpPr>
              <a:spLocks noChangeShapeType="1"/>
            </p:cNvSpPr>
            <p:nvPr/>
          </p:nvSpPr>
          <p:spPr bwMode="auto">
            <a:xfrm>
              <a:off x="3313" y="1082"/>
              <a:ext cx="231" cy="323"/>
            </a:xfrm>
            <a:prstGeom prst="line">
              <a:avLst/>
            </a:prstGeom>
            <a:noFill/>
            <a:ln w="57150">
              <a:solidFill>
                <a:srgbClr val="FFFF00"/>
              </a:solidFill>
              <a:prstDash val="dash"/>
              <a:round/>
              <a:headEnd/>
              <a:tailEnd type="triangle" w="med" len="med"/>
            </a:ln>
          </p:spPr>
          <p:txBody>
            <a:bodyPr/>
            <a:lstStyle/>
            <a:p>
              <a:endParaRPr lang="en-US"/>
            </a:p>
          </p:txBody>
        </p:sp>
        <p:grpSp>
          <p:nvGrpSpPr>
            <p:cNvPr id="18" name="Group 136"/>
            <p:cNvGrpSpPr>
              <a:grpSpLocks/>
            </p:cNvGrpSpPr>
            <p:nvPr/>
          </p:nvGrpSpPr>
          <p:grpSpPr bwMode="auto">
            <a:xfrm>
              <a:off x="265" y="1405"/>
              <a:ext cx="5034" cy="370"/>
              <a:chOff x="0" y="960"/>
              <a:chExt cx="5712" cy="432"/>
            </a:xfrm>
          </p:grpSpPr>
          <p:grpSp>
            <p:nvGrpSpPr>
              <p:cNvPr id="19" name="Group 137"/>
              <p:cNvGrpSpPr>
                <a:grpSpLocks/>
              </p:cNvGrpSpPr>
              <p:nvPr/>
            </p:nvGrpSpPr>
            <p:grpSpPr bwMode="auto">
              <a:xfrm>
                <a:off x="2976" y="960"/>
                <a:ext cx="1248" cy="432"/>
                <a:chOff x="816" y="2832"/>
                <a:chExt cx="1248" cy="432"/>
              </a:xfrm>
            </p:grpSpPr>
            <p:sp>
              <p:nvSpPr>
                <p:cNvPr id="9260" name="Rectangle 138"/>
                <p:cNvSpPr>
                  <a:spLocks noChangeArrowheads="1"/>
                </p:cNvSpPr>
                <p:nvPr/>
              </p:nvSpPr>
              <p:spPr bwMode="auto">
                <a:xfrm>
                  <a:off x="816" y="2832"/>
                  <a:ext cx="1248" cy="432"/>
                </a:xfrm>
                <a:prstGeom prst="rect">
                  <a:avLst/>
                </a:prstGeom>
                <a:solidFill>
                  <a:schemeClr val="accent1"/>
                </a:solidFill>
                <a:ln w="9525">
                  <a:solidFill>
                    <a:schemeClr val="tx1"/>
                  </a:solidFill>
                  <a:miter lim="800000"/>
                  <a:headEnd/>
                  <a:tailEnd/>
                </a:ln>
              </p:spPr>
              <p:txBody>
                <a:bodyPr wrap="none" anchor="ctr"/>
                <a:lstStyle/>
                <a:p>
                  <a:pPr eaLnBrk="1" hangingPunct="1"/>
                  <a:endParaRPr lang="en-GB" altLang="en-US"/>
                </a:p>
              </p:txBody>
            </p:sp>
            <p:sp>
              <p:nvSpPr>
                <p:cNvPr id="9261" name="Text Box 139"/>
                <p:cNvSpPr txBox="1">
                  <a:spLocks noChangeArrowheads="1"/>
                </p:cNvSpPr>
                <p:nvPr/>
              </p:nvSpPr>
              <p:spPr bwMode="auto">
                <a:xfrm>
                  <a:off x="864" y="2857"/>
                  <a:ext cx="1200" cy="403"/>
                </a:xfrm>
                <a:prstGeom prst="rect">
                  <a:avLst/>
                </a:prstGeom>
                <a:noFill/>
                <a:ln w="9525">
                  <a:noFill/>
                  <a:miter lim="800000"/>
                  <a:headEnd/>
                  <a:tailEnd/>
                </a:ln>
              </p:spPr>
              <p:txBody>
                <a:bodyPr>
                  <a:spAutoFit/>
                </a:bodyPr>
                <a:lstStyle/>
                <a:p>
                  <a:pPr eaLnBrk="1" hangingPunct="1">
                    <a:spcBef>
                      <a:spcPct val="50000"/>
                    </a:spcBef>
                  </a:pPr>
                  <a:r>
                    <a:rPr lang="en-US" altLang="en-US" sz="1500" b="1">
                      <a:latin typeface="Arial" charset="0"/>
                      <a:cs typeface="Arial" charset="0"/>
                    </a:rPr>
                    <a:t>Implementation, integration</a:t>
                  </a:r>
                </a:p>
              </p:txBody>
            </p:sp>
          </p:grpSp>
          <p:grpSp>
            <p:nvGrpSpPr>
              <p:cNvPr id="20" name="Group 140"/>
              <p:cNvGrpSpPr>
                <a:grpSpLocks/>
              </p:cNvGrpSpPr>
              <p:nvPr/>
            </p:nvGrpSpPr>
            <p:grpSpPr bwMode="auto">
              <a:xfrm>
                <a:off x="4464" y="960"/>
                <a:ext cx="1248" cy="432"/>
                <a:chOff x="1008" y="2496"/>
                <a:chExt cx="1248" cy="432"/>
              </a:xfrm>
            </p:grpSpPr>
            <p:sp>
              <p:nvSpPr>
                <p:cNvPr id="9258" name="Rectangle 141"/>
                <p:cNvSpPr>
                  <a:spLocks noChangeArrowheads="1"/>
                </p:cNvSpPr>
                <p:nvPr/>
              </p:nvSpPr>
              <p:spPr bwMode="auto">
                <a:xfrm>
                  <a:off x="1008" y="2496"/>
                  <a:ext cx="1248" cy="432"/>
                </a:xfrm>
                <a:prstGeom prst="rect">
                  <a:avLst/>
                </a:prstGeom>
                <a:solidFill>
                  <a:schemeClr val="accent1"/>
                </a:solidFill>
                <a:ln w="9525">
                  <a:solidFill>
                    <a:schemeClr val="tx1"/>
                  </a:solidFill>
                  <a:miter lim="800000"/>
                  <a:headEnd/>
                  <a:tailEnd/>
                </a:ln>
              </p:spPr>
              <p:txBody>
                <a:bodyPr wrap="none" anchor="ctr"/>
                <a:lstStyle/>
                <a:p>
                  <a:pPr eaLnBrk="1" hangingPunct="1"/>
                  <a:endParaRPr lang="en-GB" altLang="en-US"/>
                </a:p>
              </p:txBody>
            </p:sp>
            <p:sp>
              <p:nvSpPr>
                <p:cNvPr id="9259" name="Text Box 142"/>
                <p:cNvSpPr txBox="1">
                  <a:spLocks noChangeArrowheads="1"/>
                </p:cNvSpPr>
                <p:nvPr/>
              </p:nvSpPr>
              <p:spPr bwMode="auto">
                <a:xfrm>
                  <a:off x="1056" y="2610"/>
                  <a:ext cx="1200" cy="236"/>
                </a:xfrm>
                <a:prstGeom prst="rect">
                  <a:avLst/>
                </a:prstGeom>
                <a:noFill/>
                <a:ln w="9525">
                  <a:noFill/>
                  <a:miter lim="800000"/>
                  <a:headEnd/>
                  <a:tailEnd/>
                </a:ln>
              </p:spPr>
              <p:txBody>
                <a:bodyPr>
                  <a:spAutoFit/>
                </a:bodyPr>
                <a:lstStyle/>
                <a:p>
                  <a:pPr eaLnBrk="1" hangingPunct="1">
                    <a:spcBef>
                      <a:spcPct val="50000"/>
                    </a:spcBef>
                  </a:pPr>
                  <a:r>
                    <a:rPr lang="en-US" altLang="en-US" sz="1500" b="1">
                      <a:latin typeface="Arial" charset="0"/>
                      <a:cs typeface="Arial" charset="0"/>
                    </a:rPr>
                    <a:t>Deliver to client</a:t>
                  </a:r>
                </a:p>
              </p:txBody>
            </p:sp>
          </p:grpSp>
          <p:grpSp>
            <p:nvGrpSpPr>
              <p:cNvPr id="21" name="Group 143"/>
              <p:cNvGrpSpPr>
                <a:grpSpLocks/>
              </p:cNvGrpSpPr>
              <p:nvPr/>
            </p:nvGrpSpPr>
            <p:grpSpPr bwMode="auto">
              <a:xfrm>
                <a:off x="1488" y="960"/>
                <a:ext cx="1488" cy="432"/>
                <a:chOff x="672" y="1152"/>
                <a:chExt cx="1488" cy="432"/>
              </a:xfrm>
            </p:grpSpPr>
            <p:sp>
              <p:nvSpPr>
                <p:cNvPr id="9256" name="Rectangle 144"/>
                <p:cNvSpPr>
                  <a:spLocks noChangeArrowheads="1"/>
                </p:cNvSpPr>
                <p:nvPr/>
              </p:nvSpPr>
              <p:spPr bwMode="auto">
                <a:xfrm>
                  <a:off x="672" y="1152"/>
                  <a:ext cx="1248" cy="432"/>
                </a:xfrm>
                <a:prstGeom prst="rect">
                  <a:avLst/>
                </a:prstGeom>
                <a:solidFill>
                  <a:schemeClr val="accent1"/>
                </a:solidFill>
                <a:ln w="9525">
                  <a:solidFill>
                    <a:schemeClr val="tx1"/>
                  </a:solidFill>
                  <a:miter lim="800000"/>
                  <a:headEnd/>
                  <a:tailEnd/>
                </a:ln>
              </p:spPr>
              <p:txBody>
                <a:bodyPr wrap="none" anchor="ctr"/>
                <a:lstStyle/>
                <a:p>
                  <a:pPr eaLnBrk="1" hangingPunct="1"/>
                  <a:endParaRPr lang="en-GB" altLang="en-US"/>
                </a:p>
              </p:txBody>
            </p:sp>
            <p:sp>
              <p:nvSpPr>
                <p:cNvPr id="9257" name="Text Box 145"/>
                <p:cNvSpPr txBox="1">
                  <a:spLocks noChangeArrowheads="1"/>
                </p:cNvSpPr>
                <p:nvPr/>
              </p:nvSpPr>
              <p:spPr bwMode="auto">
                <a:xfrm>
                  <a:off x="959" y="1266"/>
                  <a:ext cx="1201" cy="236"/>
                </a:xfrm>
                <a:prstGeom prst="rect">
                  <a:avLst/>
                </a:prstGeom>
                <a:noFill/>
                <a:ln w="9525">
                  <a:noFill/>
                  <a:miter lim="800000"/>
                  <a:headEnd/>
                  <a:tailEnd/>
                </a:ln>
              </p:spPr>
              <p:txBody>
                <a:bodyPr>
                  <a:spAutoFit/>
                </a:bodyPr>
                <a:lstStyle/>
                <a:p>
                  <a:pPr eaLnBrk="1" hangingPunct="1">
                    <a:spcBef>
                      <a:spcPct val="50000"/>
                    </a:spcBef>
                  </a:pPr>
                  <a:r>
                    <a:rPr lang="en-US" altLang="en-US" sz="1500" b="1">
                      <a:latin typeface="Arial" charset="0"/>
                      <a:cs typeface="Arial" charset="0"/>
                    </a:rPr>
                    <a:t>Design</a:t>
                  </a:r>
                </a:p>
              </p:txBody>
            </p:sp>
          </p:grpSp>
          <p:grpSp>
            <p:nvGrpSpPr>
              <p:cNvPr id="22" name="Group 146"/>
              <p:cNvGrpSpPr>
                <a:grpSpLocks/>
              </p:cNvGrpSpPr>
              <p:nvPr/>
            </p:nvGrpSpPr>
            <p:grpSpPr bwMode="auto">
              <a:xfrm>
                <a:off x="0" y="960"/>
                <a:ext cx="1344" cy="432"/>
                <a:chOff x="0" y="1824"/>
                <a:chExt cx="1344" cy="432"/>
              </a:xfrm>
            </p:grpSpPr>
            <p:sp>
              <p:nvSpPr>
                <p:cNvPr id="9254" name="Rectangle 147"/>
                <p:cNvSpPr>
                  <a:spLocks noChangeArrowheads="1"/>
                </p:cNvSpPr>
                <p:nvPr/>
              </p:nvSpPr>
              <p:spPr bwMode="auto">
                <a:xfrm>
                  <a:off x="0" y="1824"/>
                  <a:ext cx="1248" cy="432"/>
                </a:xfrm>
                <a:prstGeom prst="rect">
                  <a:avLst/>
                </a:prstGeom>
                <a:solidFill>
                  <a:schemeClr val="accent1"/>
                </a:solidFill>
                <a:ln w="9525">
                  <a:solidFill>
                    <a:schemeClr val="tx1"/>
                  </a:solidFill>
                  <a:miter lim="800000"/>
                  <a:headEnd/>
                  <a:tailEnd/>
                </a:ln>
              </p:spPr>
              <p:txBody>
                <a:bodyPr wrap="none" anchor="ctr"/>
                <a:lstStyle/>
                <a:p>
                  <a:pPr eaLnBrk="1" hangingPunct="1"/>
                  <a:endParaRPr lang="en-GB" altLang="en-US"/>
                </a:p>
              </p:txBody>
            </p:sp>
            <p:sp>
              <p:nvSpPr>
                <p:cNvPr id="9255" name="Text Box 148"/>
                <p:cNvSpPr txBox="1">
                  <a:spLocks noChangeArrowheads="1"/>
                </p:cNvSpPr>
                <p:nvPr/>
              </p:nvSpPr>
              <p:spPr bwMode="auto">
                <a:xfrm>
                  <a:off x="144" y="1938"/>
                  <a:ext cx="1200" cy="236"/>
                </a:xfrm>
                <a:prstGeom prst="rect">
                  <a:avLst/>
                </a:prstGeom>
                <a:noFill/>
                <a:ln w="9525">
                  <a:noFill/>
                  <a:miter lim="800000"/>
                  <a:headEnd/>
                  <a:tailEnd/>
                </a:ln>
              </p:spPr>
              <p:txBody>
                <a:bodyPr>
                  <a:spAutoFit/>
                </a:bodyPr>
                <a:lstStyle/>
                <a:p>
                  <a:pPr eaLnBrk="1" hangingPunct="1">
                    <a:spcBef>
                      <a:spcPct val="50000"/>
                    </a:spcBef>
                  </a:pPr>
                  <a:r>
                    <a:rPr lang="en-US" altLang="en-US" sz="1500" b="1">
                      <a:latin typeface="Arial" charset="0"/>
                      <a:cs typeface="Arial" charset="0"/>
                    </a:rPr>
                    <a:t>Specification</a:t>
                  </a:r>
                </a:p>
              </p:txBody>
            </p:sp>
          </p:grpSp>
          <p:sp>
            <p:nvSpPr>
              <p:cNvPr id="9251" name="Line 149"/>
              <p:cNvSpPr>
                <a:spLocks noChangeShapeType="1"/>
              </p:cNvSpPr>
              <p:nvPr/>
            </p:nvSpPr>
            <p:spPr bwMode="auto">
              <a:xfrm>
                <a:off x="1260" y="1188"/>
                <a:ext cx="240" cy="0"/>
              </a:xfrm>
              <a:prstGeom prst="line">
                <a:avLst/>
              </a:prstGeom>
              <a:noFill/>
              <a:ln w="57150">
                <a:solidFill>
                  <a:srgbClr val="FFFF00"/>
                </a:solidFill>
                <a:round/>
                <a:headEnd/>
                <a:tailEnd type="triangle" w="med" len="med"/>
              </a:ln>
            </p:spPr>
            <p:txBody>
              <a:bodyPr/>
              <a:lstStyle/>
              <a:p>
                <a:endParaRPr lang="en-US"/>
              </a:p>
            </p:txBody>
          </p:sp>
          <p:sp>
            <p:nvSpPr>
              <p:cNvPr id="9252" name="Line 150"/>
              <p:cNvSpPr>
                <a:spLocks noChangeShapeType="1"/>
              </p:cNvSpPr>
              <p:nvPr/>
            </p:nvSpPr>
            <p:spPr bwMode="auto">
              <a:xfrm>
                <a:off x="2748" y="1188"/>
                <a:ext cx="240" cy="0"/>
              </a:xfrm>
              <a:prstGeom prst="line">
                <a:avLst/>
              </a:prstGeom>
              <a:noFill/>
              <a:ln w="57150">
                <a:solidFill>
                  <a:srgbClr val="FFFF00"/>
                </a:solidFill>
                <a:round/>
                <a:headEnd/>
                <a:tailEnd type="triangle" w="med" len="med"/>
              </a:ln>
            </p:spPr>
            <p:txBody>
              <a:bodyPr/>
              <a:lstStyle/>
              <a:p>
                <a:endParaRPr lang="en-US"/>
              </a:p>
            </p:txBody>
          </p:sp>
          <p:sp>
            <p:nvSpPr>
              <p:cNvPr id="9253" name="Line 151"/>
              <p:cNvSpPr>
                <a:spLocks noChangeShapeType="1"/>
              </p:cNvSpPr>
              <p:nvPr/>
            </p:nvSpPr>
            <p:spPr bwMode="auto">
              <a:xfrm>
                <a:off x="4236" y="1188"/>
                <a:ext cx="240" cy="0"/>
              </a:xfrm>
              <a:prstGeom prst="line">
                <a:avLst/>
              </a:prstGeom>
              <a:noFill/>
              <a:ln w="57150">
                <a:solidFill>
                  <a:srgbClr val="FFFF00"/>
                </a:solidFill>
                <a:round/>
                <a:headEnd/>
                <a:tailEnd type="triangle" w="med" len="med"/>
              </a:ln>
            </p:spPr>
            <p:txBody>
              <a:bodyPr/>
              <a:lstStyle/>
              <a:p>
                <a:endParaRPr lang="en-US"/>
              </a:p>
            </p:txBody>
          </p:sp>
        </p:grpSp>
        <p:sp>
          <p:nvSpPr>
            <p:cNvPr id="9246" name="Text Box 220"/>
            <p:cNvSpPr txBox="1">
              <a:spLocks noChangeArrowheads="1"/>
            </p:cNvSpPr>
            <p:nvPr/>
          </p:nvSpPr>
          <p:spPr bwMode="auto">
            <a:xfrm>
              <a:off x="82" y="1247"/>
              <a:ext cx="600" cy="202"/>
            </a:xfrm>
            <a:prstGeom prst="rect">
              <a:avLst/>
            </a:prstGeom>
            <a:noFill/>
            <a:ln w="9525">
              <a:noFill/>
              <a:miter lim="800000"/>
              <a:headEnd/>
              <a:tailEnd/>
            </a:ln>
          </p:spPr>
          <p:txBody>
            <a:bodyPr>
              <a:spAutoFit/>
            </a:bodyPr>
            <a:lstStyle/>
            <a:p>
              <a:pPr eaLnBrk="1" hangingPunct="1">
                <a:spcBef>
                  <a:spcPct val="50000"/>
                </a:spcBef>
              </a:pPr>
              <a:r>
                <a:rPr lang="en-US" altLang="en-US" sz="1500" b="1">
                  <a:solidFill>
                    <a:srgbClr val="FFFF00"/>
                  </a:solidFill>
                  <a:latin typeface="Arial" charset="0"/>
                  <a:cs typeface="Arial" charset="0"/>
                </a:rPr>
                <a:t>Build 2</a:t>
              </a:r>
            </a:p>
          </p:txBody>
        </p:sp>
      </p:grpSp>
      <p:sp>
        <p:nvSpPr>
          <p:cNvPr id="308445" name="Text Box 221"/>
          <p:cNvSpPr txBox="1">
            <a:spLocks noChangeArrowheads="1"/>
          </p:cNvSpPr>
          <p:nvPr/>
        </p:nvSpPr>
        <p:spPr bwMode="auto">
          <a:xfrm>
            <a:off x="200025" y="3036888"/>
            <a:ext cx="952500" cy="320675"/>
          </a:xfrm>
          <a:prstGeom prst="rect">
            <a:avLst/>
          </a:prstGeom>
          <a:noFill/>
          <a:ln w="9525">
            <a:noFill/>
            <a:miter lim="800000"/>
            <a:headEnd/>
            <a:tailEnd/>
          </a:ln>
        </p:spPr>
        <p:txBody>
          <a:bodyPr>
            <a:spAutoFit/>
          </a:bodyPr>
          <a:lstStyle/>
          <a:p>
            <a:pPr eaLnBrk="1" hangingPunct="1">
              <a:spcBef>
                <a:spcPct val="50000"/>
              </a:spcBef>
            </a:pPr>
            <a:r>
              <a:rPr lang="en-US" altLang="en-US" sz="1500" b="1">
                <a:solidFill>
                  <a:srgbClr val="FFFF00"/>
                </a:solidFill>
                <a:latin typeface="Arial" charset="0"/>
                <a:cs typeface="Arial" charset="0"/>
              </a:rPr>
              <a:t>Build 3</a:t>
            </a:r>
          </a:p>
        </p:txBody>
      </p:sp>
      <p:sp>
        <p:nvSpPr>
          <p:cNvPr id="308446" name="Text Box 222"/>
          <p:cNvSpPr txBox="1">
            <a:spLocks noChangeArrowheads="1"/>
          </p:cNvSpPr>
          <p:nvPr/>
        </p:nvSpPr>
        <p:spPr bwMode="auto">
          <a:xfrm>
            <a:off x="714375" y="4691063"/>
            <a:ext cx="952500" cy="320675"/>
          </a:xfrm>
          <a:prstGeom prst="rect">
            <a:avLst/>
          </a:prstGeom>
          <a:noFill/>
          <a:ln w="9525">
            <a:noFill/>
            <a:miter lim="800000"/>
            <a:headEnd/>
            <a:tailEnd/>
          </a:ln>
        </p:spPr>
        <p:txBody>
          <a:bodyPr>
            <a:spAutoFit/>
          </a:bodyPr>
          <a:lstStyle/>
          <a:p>
            <a:pPr eaLnBrk="1" hangingPunct="1">
              <a:spcBef>
                <a:spcPct val="50000"/>
              </a:spcBef>
            </a:pPr>
            <a:r>
              <a:rPr lang="en-US" altLang="en-US" sz="1500" b="1">
                <a:solidFill>
                  <a:srgbClr val="FFFF00"/>
                </a:solidFill>
                <a:latin typeface="Arial" charset="0"/>
                <a:cs typeface="Arial" charset="0"/>
              </a:rPr>
              <a:t>Build n</a:t>
            </a:r>
          </a:p>
        </p:txBody>
      </p:sp>
      <p:sp>
        <p:nvSpPr>
          <p:cNvPr id="9236" name="Line 225"/>
          <p:cNvSpPr>
            <a:spLocks noChangeShapeType="1"/>
          </p:cNvSpPr>
          <p:nvPr/>
        </p:nvSpPr>
        <p:spPr bwMode="auto">
          <a:xfrm>
            <a:off x="381000" y="6248400"/>
            <a:ext cx="609600" cy="0"/>
          </a:xfrm>
          <a:prstGeom prst="line">
            <a:avLst/>
          </a:prstGeom>
          <a:noFill/>
          <a:ln w="38100">
            <a:solidFill>
              <a:schemeClr val="bg1"/>
            </a:solidFill>
            <a:prstDash val="sysDot"/>
            <a:round/>
            <a:headEnd/>
            <a:tailEnd type="triangle" w="med" len="med"/>
          </a:ln>
        </p:spPr>
        <p:txBody>
          <a:bodyPr/>
          <a:lstStyle/>
          <a:p>
            <a:endParaRPr lang="en-US"/>
          </a:p>
        </p:txBody>
      </p:sp>
      <p:sp>
        <p:nvSpPr>
          <p:cNvPr id="9237" name="Text Box 226"/>
          <p:cNvSpPr txBox="1">
            <a:spLocks noChangeArrowheads="1"/>
          </p:cNvSpPr>
          <p:nvPr/>
        </p:nvSpPr>
        <p:spPr bwMode="auto">
          <a:xfrm>
            <a:off x="990600" y="6078538"/>
            <a:ext cx="1981200" cy="320675"/>
          </a:xfrm>
          <a:prstGeom prst="rect">
            <a:avLst/>
          </a:prstGeom>
          <a:noFill/>
          <a:ln w="9525">
            <a:noFill/>
            <a:miter lim="800000"/>
            <a:headEnd/>
            <a:tailEnd/>
          </a:ln>
        </p:spPr>
        <p:txBody>
          <a:bodyPr>
            <a:spAutoFit/>
          </a:bodyPr>
          <a:lstStyle/>
          <a:p>
            <a:pPr eaLnBrk="1" hangingPunct="1">
              <a:spcBef>
                <a:spcPct val="50000"/>
              </a:spcBef>
            </a:pPr>
            <a:r>
              <a:rPr lang="en-US" altLang="en-US" sz="1500" b="1">
                <a:solidFill>
                  <a:schemeClr val="bg1"/>
                </a:solidFill>
                <a:latin typeface="Arial" charset="0"/>
                <a:cs typeface="Arial" charset="0"/>
              </a:rPr>
              <a:t>Specification team</a:t>
            </a:r>
          </a:p>
        </p:txBody>
      </p:sp>
      <p:sp>
        <p:nvSpPr>
          <p:cNvPr id="9238" name="Line 227"/>
          <p:cNvSpPr>
            <a:spLocks noChangeShapeType="1"/>
          </p:cNvSpPr>
          <p:nvPr/>
        </p:nvSpPr>
        <p:spPr bwMode="auto">
          <a:xfrm>
            <a:off x="381000" y="6554788"/>
            <a:ext cx="609600" cy="0"/>
          </a:xfrm>
          <a:prstGeom prst="line">
            <a:avLst/>
          </a:prstGeom>
          <a:noFill/>
          <a:ln w="38100">
            <a:solidFill>
              <a:schemeClr val="bg1"/>
            </a:solidFill>
            <a:round/>
            <a:headEnd/>
            <a:tailEnd type="triangle" w="med" len="med"/>
          </a:ln>
        </p:spPr>
        <p:txBody>
          <a:bodyPr/>
          <a:lstStyle/>
          <a:p>
            <a:endParaRPr lang="en-US"/>
          </a:p>
        </p:txBody>
      </p:sp>
      <p:sp>
        <p:nvSpPr>
          <p:cNvPr id="9239" name="Text Box 228"/>
          <p:cNvSpPr txBox="1">
            <a:spLocks noChangeArrowheads="1"/>
          </p:cNvSpPr>
          <p:nvPr/>
        </p:nvSpPr>
        <p:spPr bwMode="auto">
          <a:xfrm>
            <a:off x="990600" y="6384925"/>
            <a:ext cx="1981200" cy="320675"/>
          </a:xfrm>
          <a:prstGeom prst="rect">
            <a:avLst/>
          </a:prstGeom>
          <a:noFill/>
          <a:ln w="9525">
            <a:noFill/>
            <a:miter lim="800000"/>
            <a:headEnd/>
            <a:tailEnd/>
          </a:ln>
        </p:spPr>
        <p:txBody>
          <a:bodyPr>
            <a:spAutoFit/>
          </a:bodyPr>
          <a:lstStyle/>
          <a:p>
            <a:pPr eaLnBrk="1" hangingPunct="1">
              <a:spcBef>
                <a:spcPct val="50000"/>
              </a:spcBef>
            </a:pPr>
            <a:r>
              <a:rPr lang="en-US" altLang="en-US" sz="1500" b="1">
                <a:solidFill>
                  <a:schemeClr val="bg1"/>
                </a:solidFill>
                <a:latin typeface="Arial" charset="0"/>
                <a:cs typeface="Arial" charset="0"/>
              </a:rPr>
              <a:t>Design team</a:t>
            </a:r>
          </a:p>
        </p:txBody>
      </p:sp>
      <p:sp>
        <p:nvSpPr>
          <p:cNvPr id="9240" name="Line 229"/>
          <p:cNvSpPr>
            <a:spLocks noChangeShapeType="1"/>
          </p:cNvSpPr>
          <p:nvPr/>
        </p:nvSpPr>
        <p:spPr bwMode="auto">
          <a:xfrm>
            <a:off x="3505200" y="6265863"/>
            <a:ext cx="609600" cy="0"/>
          </a:xfrm>
          <a:prstGeom prst="line">
            <a:avLst/>
          </a:prstGeom>
          <a:noFill/>
          <a:ln w="38100">
            <a:solidFill>
              <a:schemeClr val="bg1"/>
            </a:solidFill>
            <a:prstDash val="dash"/>
            <a:round/>
            <a:headEnd/>
            <a:tailEnd type="triangle" w="med" len="med"/>
          </a:ln>
        </p:spPr>
        <p:txBody>
          <a:bodyPr/>
          <a:lstStyle/>
          <a:p>
            <a:endParaRPr lang="en-US"/>
          </a:p>
        </p:txBody>
      </p:sp>
      <p:sp>
        <p:nvSpPr>
          <p:cNvPr id="9241" name="Text Box 230"/>
          <p:cNvSpPr txBox="1">
            <a:spLocks noChangeArrowheads="1"/>
          </p:cNvSpPr>
          <p:nvPr/>
        </p:nvSpPr>
        <p:spPr bwMode="auto">
          <a:xfrm>
            <a:off x="4114800" y="6096000"/>
            <a:ext cx="1981200" cy="549275"/>
          </a:xfrm>
          <a:prstGeom prst="rect">
            <a:avLst/>
          </a:prstGeom>
          <a:noFill/>
          <a:ln w="9525">
            <a:noFill/>
            <a:miter lim="800000"/>
            <a:headEnd/>
            <a:tailEnd/>
          </a:ln>
        </p:spPr>
        <p:txBody>
          <a:bodyPr>
            <a:spAutoFit/>
          </a:bodyPr>
          <a:lstStyle/>
          <a:p>
            <a:pPr eaLnBrk="1" hangingPunct="1">
              <a:spcBef>
                <a:spcPct val="50000"/>
              </a:spcBef>
            </a:pPr>
            <a:r>
              <a:rPr lang="en-US" altLang="en-US" sz="1500" b="1">
                <a:solidFill>
                  <a:schemeClr val="bg1"/>
                </a:solidFill>
                <a:latin typeface="Arial" charset="0"/>
                <a:cs typeface="Arial" charset="0"/>
              </a:rPr>
              <a:t>Implementation, integration  team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8443"/>
                                        </p:tgtEl>
                                        <p:attrNameLst>
                                          <p:attrName>style.visibility</p:attrName>
                                        </p:attrNameLst>
                                      </p:cBhvr>
                                      <p:to>
                                        <p:strVal val="visible"/>
                                      </p:to>
                                    </p:set>
                                    <p:animEffect transition="in" filter="blinds(horizontal)">
                                      <p:cBhvr>
                                        <p:cTn id="10" dur="500"/>
                                        <p:tgtEl>
                                          <p:spTgt spid="30844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08376"/>
                                        </p:tgtEl>
                                        <p:attrNameLst>
                                          <p:attrName>style.visibility</p:attrName>
                                        </p:attrNameLst>
                                      </p:cBhvr>
                                      <p:to>
                                        <p:strVal val="visible"/>
                                      </p:to>
                                    </p:set>
                                    <p:animEffect transition="in" filter="blinds(horizontal)">
                                      <p:cBhvr>
                                        <p:cTn id="23" dur="500"/>
                                        <p:tgtEl>
                                          <p:spTgt spid="30837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08377"/>
                                        </p:tgtEl>
                                        <p:attrNameLst>
                                          <p:attrName>style.visibility</p:attrName>
                                        </p:attrNameLst>
                                      </p:cBhvr>
                                      <p:to>
                                        <p:strVal val="visible"/>
                                      </p:to>
                                    </p:set>
                                    <p:animEffect transition="in" filter="blinds(horizontal)">
                                      <p:cBhvr>
                                        <p:cTn id="26" dur="500"/>
                                        <p:tgtEl>
                                          <p:spTgt spid="30837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08378"/>
                                        </p:tgtEl>
                                        <p:attrNameLst>
                                          <p:attrName>style.visibility</p:attrName>
                                        </p:attrNameLst>
                                      </p:cBhvr>
                                      <p:to>
                                        <p:strVal val="visible"/>
                                      </p:to>
                                    </p:set>
                                    <p:animEffect transition="in" filter="blinds(horizontal)">
                                      <p:cBhvr>
                                        <p:cTn id="29" dur="500"/>
                                        <p:tgtEl>
                                          <p:spTgt spid="30837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08445"/>
                                        </p:tgtEl>
                                        <p:attrNameLst>
                                          <p:attrName>style.visibility</p:attrName>
                                        </p:attrNameLst>
                                      </p:cBhvr>
                                      <p:to>
                                        <p:strVal val="visible"/>
                                      </p:to>
                                    </p:set>
                                    <p:animEffect transition="in" filter="blinds(horizontal)">
                                      <p:cBhvr>
                                        <p:cTn id="32" dur="500"/>
                                        <p:tgtEl>
                                          <p:spTgt spid="3084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08419"/>
                                        </p:tgtEl>
                                        <p:attrNameLst>
                                          <p:attrName>style.visibility</p:attrName>
                                        </p:attrNameLst>
                                      </p:cBhvr>
                                      <p:to>
                                        <p:strVal val="visible"/>
                                      </p:to>
                                    </p:set>
                                    <p:anim calcmode="lin" valueType="num">
                                      <p:cBhvr additive="base">
                                        <p:cTn id="41" dur="500" fill="hold"/>
                                        <p:tgtEl>
                                          <p:spTgt spid="308419"/>
                                        </p:tgtEl>
                                        <p:attrNameLst>
                                          <p:attrName>ppt_x</p:attrName>
                                        </p:attrNameLst>
                                      </p:cBhvr>
                                      <p:tavLst>
                                        <p:tav tm="0">
                                          <p:val>
                                            <p:strVal val="#ppt_x"/>
                                          </p:val>
                                        </p:tav>
                                        <p:tav tm="100000">
                                          <p:val>
                                            <p:strVal val="#ppt_x"/>
                                          </p:val>
                                        </p:tav>
                                      </p:tavLst>
                                    </p:anim>
                                    <p:anim calcmode="lin" valueType="num">
                                      <p:cBhvr additive="base">
                                        <p:cTn id="42" dur="500" fill="hold"/>
                                        <p:tgtEl>
                                          <p:spTgt spid="30841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08440"/>
                                        </p:tgtEl>
                                        <p:attrNameLst>
                                          <p:attrName>style.visibility</p:attrName>
                                        </p:attrNameLst>
                                      </p:cBhvr>
                                      <p:to>
                                        <p:strVal val="visible"/>
                                      </p:to>
                                    </p:set>
                                    <p:anim calcmode="lin" valueType="num">
                                      <p:cBhvr additive="base">
                                        <p:cTn id="45" dur="500" fill="hold"/>
                                        <p:tgtEl>
                                          <p:spTgt spid="308440"/>
                                        </p:tgtEl>
                                        <p:attrNameLst>
                                          <p:attrName>ppt_x</p:attrName>
                                        </p:attrNameLst>
                                      </p:cBhvr>
                                      <p:tavLst>
                                        <p:tav tm="0">
                                          <p:val>
                                            <p:strVal val="#ppt_x"/>
                                          </p:val>
                                        </p:tav>
                                        <p:tav tm="100000">
                                          <p:val>
                                            <p:strVal val="#ppt_x"/>
                                          </p:val>
                                        </p:tav>
                                      </p:tavLst>
                                    </p:anim>
                                    <p:anim calcmode="lin" valueType="num">
                                      <p:cBhvr additive="base">
                                        <p:cTn id="46" dur="500" fill="hold"/>
                                        <p:tgtEl>
                                          <p:spTgt spid="30844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08441"/>
                                        </p:tgtEl>
                                        <p:attrNameLst>
                                          <p:attrName>style.visibility</p:attrName>
                                        </p:attrNameLst>
                                      </p:cBhvr>
                                      <p:to>
                                        <p:strVal val="visible"/>
                                      </p:to>
                                    </p:set>
                                    <p:anim calcmode="lin" valueType="num">
                                      <p:cBhvr additive="base">
                                        <p:cTn id="49" dur="500" fill="hold"/>
                                        <p:tgtEl>
                                          <p:spTgt spid="308441"/>
                                        </p:tgtEl>
                                        <p:attrNameLst>
                                          <p:attrName>ppt_x</p:attrName>
                                        </p:attrNameLst>
                                      </p:cBhvr>
                                      <p:tavLst>
                                        <p:tav tm="0">
                                          <p:val>
                                            <p:strVal val="#ppt_x"/>
                                          </p:val>
                                        </p:tav>
                                        <p:tav tm="100000">
                                          <p:val>
                                            <p:strVal val="#ppt_x"/>
                                          </p:val>
                                        </p:tav>
                                      </p:tavLst>
                                    </p:anim>
                                    <p:anim calcmode="lin" valueType="num">
                                      <p:cBhvr additive="base">
                                        <p:cTn id="50" dur="500" fill="hold"/>
                                        <p:tgtEl>
                                          <p:spTgt spid="30844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08439"/>
                                        </p:tgtEl>
                                        <p:attrNameLst>
                                          <p:attrName>style.visibility</p:attrName>
                                        </p:attrNameLst>
                                      </p:cBhvr>
                                      <p:to>
                                        <p:strVal val="visible"/>
                                      </p:to>
                                    </p:set>
                                    <p:anim calcmode="lin" valueType="num">
                                      <p:cBhvr additive="base">
                                        <p:cTn id="53" dur="500" fill="hold"/>
                                        <p:tgtEl>
                                          <p:spTgt spid="308439"/>
                                        </p:tgtEl>
                                        <p:attrNameLst>
                                          <p:attrName>ppt_x</p:attrName>
                                        </p:attrNameLst>
                                      </p:cBhvr>
                                      <p:tavLst>
                                        <p:tav tm="0">
                                          <p:val>
                                            <p:strVal val="#ppt_x"/>
                                          </p:val>
                                        </p:tav>
                                        <p:tav tm="100000">
                                          <p:val>
                                            <p:strVal val="#ppt_x"/>
                                          </p:val>
                                        </p:tav>
                                      </p:tavLst>
                                    </p:anim>
                                    <p:anim calcmode="lin" valueType="num">
                                      <p:cBhvr additive="base">
                                        <p:cTn id="54" dur="500" fill="hold"/>
                                        <p:tgtEl>
                                          <p:spTgt spid="30843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08438"/>
                                        </p:tgtEl>
                                        <p:attrNameLst>
                                          <p:attrName>style.visibility</p:attrName>
                                        </p:attrNameLst>
                                      </p:cBhvr>
                                      <p:to>
                                        <p:strVal val="visible"/>
                                      </p:to>
                                    </p:set>
                                    <p:anim calcmode="lin" valueType="num">
                                      <p:cBhvr additive="base">
                                        <p:cTn id="57" dur="500" fill="hold"/>
                                        <p:tgtEl>
                                          <p:spTgt spid="308438"/>
                                        </p:tgtEl>
                                        <p:attrNameLst>
                                          <p:attrName>ppt_x</p:attrName>
                                        </p:attrNameLst>
                                      </p:cBhvr>
                                      <p:tavLst>
                                        <p:tav tm="0">
                                          <p:val>
                                            <p:strVal val="#ppt_x"/>
                                          </p:val>
                                        </p:tav>
                                        <p:tav tm="100000">
                                          <p:val>
                                            <p:strVal val="#ppt_x"/>
                                          </p:val>
                                        </p:tav>
                                      </p:tavLst>
                                    </p:anim>
                                    <p:anim calcmode="lin" valueType="num">
                                      <p:cBhvr additive="base">
                                        <p:cTn id="58" dur="500" fill="hold"/>
                                        <p:tgtEl>
                                          <p:spTgt spid="30843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08437"/>
                                        </p:tgtEl>
                                        <p:attrNameLst>
                                          <p:attrName>style.visibility</p:attrName>
                                        </p:attrNameLst>
                                      </p:cBhvr>
                                      <p:to>
                                        <p:strVal val="visible"/>
                                      </p:to>
                                    </p:set>
                                    <p:anim calcmode="lin" valueType="num">
                                      <p:cBhvr additive="base">
                                        <p:cTn id="61" dur="500" fill="hold"/>
                                        <p:tgtEl>
                                          <p:spTgt spid="308437"/>
                                        </p:tgtEl>
                                        <p:attrNameLst>
                                          <p:attrName>ppt_x</p:attrName>
                                        </p:attrNameLst>
                                      </p:cBhvr>
                                      <p:tavLst>
                                        <p:tav tm="0">
                                          <p:val>
                                            <p:strVal val="#ppt_x"/>
                                          </p:val>
                                        </p:tav>
                                        <p:tav tm="100000">
                                          <p:val>
                                            <p:strVal val="#ppt_x"/>
                                          </p:val>
                                        </p:tav>
                                      </p:tavLst>
                                    </p:anim>
                                    <p:anim calcmode="lin" valueType="num">
                                      <p:cBhvr additive="base">
                                        <p:cTn id="62" dur="500" fill="hold"/>
                                        <p:tgtEl>
                                          <p:spTgt spid="30843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08446"/>
                                        </p:tgtEl>
                                        <p:attrNameLst>
                                          <p:attrName>style.visibility</p:attrName>
                                        </p:attrNameLst>
                                      </p:cBhvr>
                                      <p:to>
                                        <p:strVal val="visible"/>
                                      </p:to>
                                    </p:set>
                                    <p:anim calcmode="lin" valueType="num">
                                      <p:cBhvr additive="base">
                                        <p:cTn id="65" dur="500" fill="hold"/>
                                        <p:tgtEl>
                                          <p:spTgt spid="308446"/>
                                        </p:tgtEl>
                                        <p:attrNameLst>
                                          <p:attrName>ppt_x</p:attrName>
                                        </p:attrNameLst>
                                      </p:cBhvr>
                                      <p:tavLst>
                                        <p:tav tm="0">
                                          <p:val>
                                            <p:strVal val="#ppt_x"/>
                                          </p:val>
                                        </p:tav>
                                        <p:tav tm="100000">
                                          <p:val>
                                            <p:strVal val="#ppt_x"/>
                                          </p:val>
                                        </p:tav>
                                      </p:tavLst>
                                    </p:anim>
                                    <p:anim calcmode="lin" valueType="num">
                                      <p:cBhvr additive="base">
                                        <p:cTn id="66" dur="500" fill="hold"/>
                                        <p:tgtEl>
                                          <p:spTgt spid="3084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376" grpId="0" animBg="1"/>
      <p:bldP spid="308377" grpId="0" animBg="1"/>
      <p:bldP spid="308378" grpId="0" animBg="1"/>
      <p:bldP spid="308419" grpId="0" animBg="1"/>
      <p:bldP spid="308437" grpId="0" animBg="1"/>
      <p:bldP spid="308438" grpId="0" animBg="1"/>
      <p:bldP spid="308439" grpId="0" animBg="1"/>
      <p:bldP spid="308440" grpId="0" animBg="1"/>
      <p:bldP spid="308441" grpId="0" animBg="1"/>
      <p:bldP spid="308443" grpId="0"/>
      <p:bldP spid="308445" grpId="0"/>
      <p:bldP spid="30844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7</TotalTime>
  <Words>1062</Words>
  <Application>Microsoft Office PowerPoint</Application>
  <PresentationFormat>On-screen Show (4:3)</PresentationFormat>
  <Paragraphs>222</Paragraphs>
  <Slides>17</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Foundry</vt:lpstr>
      <vt:lpstr>Microsoft Photo Editor 3.0 Photo</vt:lpstr>
      <vt:lpstr>OOAD Lecture 3: Software Process Models</vt:lpstr>
      <vt:lpstr>Software Life-Cycle Steps</vt:lpstr>
      <vt:lpstr>Different Lifecycle Models</vt:lpstr>
      <vt:lpstr>Build and Fix Model</vt:lpstr>
      <vt:lpstr>Waterfall Model</vt:lpstr>
      <vt:lpstr>Waterfall Model</vt:lpstr>
      <vt:lpstr>Rapid Prototyping Model</vt:lpstr>
      <vt:lpstr>Incremental Model</vt:lpstr>
      <vt:lpstr>Incremental Model (cont.)</vt:lpstr>
      <vt:lpstr>Spiral Model</vt:lpstr>
      <vt:lpstr>Simplified Spiral Model</vt:lpstr>
      <vt:lpstr>Full Spiral Model</vt:lpstr>
      <vt:lpstr>Extreme Programming</vt:lpstr>
      <vt:lpstr>Rational Unified Process</vt:lpstr>
      <vt:lpstr>Documentation Phase?</vt:lpstr>
      <vt:lpstr>Slide 16</vt:lpstr>
      <vt:lpstr>Traceability matrix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Lecture 3: Software Process Models</dc:title>
  <dc:creator>taimoor.khan</dc:creator>
  <cp:lastModifiedBy>taimoor.khan</cp:lastModifiedBy>
  <cp:revision>3</cp:revision>
  <dcterms:created xsi:type="dcterms:W3CDTF">2018-09-04T11:59:06Z</dcterms:created>
  <dcterms:modified xsi:type="dcterms:W3CDTF">2018-09-04T12:06:32Z</dcterms:modified>
</cp:coreProperties>
</file>