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9" r:id="rId5"/>
    <p:sldId id="258" r:id="rId6"/>
    <p:sldId id="259" r:id="rId7"/>
    <p:sldId id="270" r:id="rId8"/>
    <p:sldId id="274" r:id="rId9"/>
    <p:sldId id="261" r:id="rId10"/>
    <p:sldId id="262" r:id="rId11"/>
    <p:sldId id="264" r:id="rId12"/>
    <p:sldId id="271" r:id="rId13"/>
    <p:sldId id="272" r:id="rId14"/>
    <p:sldId id="266" r:id="rId15"/>
    <p:sldId id="277" r:id="rId16"/>
    <p:sldId id="268" r:id="rId17"/>
    <p:sldId id="265" r:id="rId18"/>
    <p:sldId id="267" r:id="rId19"/>
    <p:sldId id="275" r:id="rId20"/>
    <p:sldId id="276"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2" d="100"/>
          <a:sy n="82" d="100"/>
        </p:scale>
        <p:origin x="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FAST FOOD RESTURANT</a:t>
            </a:r>
            <a:endParaRPr lang="en-US" dirty="0"/>
          </a:p>
        </p:txBody>
      </p:sp>
      <p:sp>
        <p:nvSpPr>
          <p:cNvPr id="3" name="Subtitle 2"/>
          <p:cNvSpPr>
            <a:spLocks noGrp="1"/>
          </p:cNvSpPr>
          <p:nvPr>
            <p:ph type="subTitle" idx="1"/>
          </p:nvPr>
        </p:nvSpPr>
        <p:spPr/>
        <p:txBody>
          <a:bodyPr/>
          <a:lstStyle/>
          <a:p>
            <a:r>
              <a:rPr lang="en-US" b="1" dirty="0" smtClean="0"/>
              <a:t>Management System</a:t>
            </a:r>
          </a:p>
          <a:p>
            <a:r>
              <a:rPr lang="en-US" b="1" dirty="0" smtClean="0"/>
              <a:t>Client Name: Taimoor Khan</a:t>
            </a:r>
            <a:endParaRPr lang="en-US" b="1" dirty="0"/>
          </a:p>
        </p:txBody>
      </p:sp>
    </p:spTree>
    <p:extLst>
      <p:ext uri="{BB962C8B-B14F-4D97-AF65-F5344CB8AC3E}">
        <p14:creationId xmlns:p14="http://schemas.microsoft.com/office/powerpoint/2010/main" val="39520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792" y="212306"/>
            <a:ext cx="8534401" cy="788358"/>
          </a:xfrm>
        </p:spPr>
        <p:txBody>
          <a:bodyPr/>
          <a:lstStyle/>
          <a:p>
            <a:r>
              <a:rPr lang="en-US" dirty="0" smtClean="0"/>
              <a:t>2</a:t>
            </a:r>
            <a:r>
              <a:rPr lang="en-US" baseline="30000" dirty="0" smtClean="0"/>
              <a:t>nd</a:t>
            </a:r>
            <a:r>
              <a:rPr lang="en-US" dirty="0" smtClean="0"/>
              <a:t> Deliverable</a:t>
            </a:r>
            <a:endParaRPr lang="en-US" dirty="0"/>
          </a:p>
        </p:txBody>
      </p:sp>
      <p:sp>
        <p:nvSpPr>
          <p:cNvPr id="3" name="Text Placeholder 2"/>
          <p:cNvSpPr>
            <a:spLocks noGrp="1"/>
          </p:cNvSpPr>
          <p:nvPr>
            <p:ph type="body" idx="1"/>
          </p:nvPr>
        </p:nvSpPr>
        <p:spPr>
          <a:xfrm>
            <a:off x="416792" y="1269520"/>
            <a:ext cx="8534400" cy="4967377"/>
          </a:xfrm>
        </p:spPr>
        <p:txBody>
          <a:bodyPr>
            <a:normAutofit/>
          </a:bodyPr>
          <a:lstStyle/>
          <a:p>
            <a:pPr marL="342900" lvl="0" indent="-342900">
              <a:buFont typeface="Wingdings" panose="05000000000000000000" pitchFamily="2" charset="2"/>
              <a:buChar char="Ø"/>
            </a:pPr>
            <a:r>
              <a:rPr lang="en-US" sz="2000" dirty="0" smtClean="0">
                <a:solidFill>
                  <a:schemeClr val="bg1"/>
                </a:solidFill>
              </a:rPr>
              <a:t>Gather More Requirements</a:t>
            </a:r>
          </a:p>
          <a:p>
            <a:pPr marL="342900" lvl="0" indent="-342900">
              <a:buFont typeface="Wingdings" panose="05000000000000000000" pitchFamily="2" charset="2"/>
              <a:buChar char="Ø"/>
            </a:pPr>
            <a:r>
              <a:rPr lang="en-US" sz="2000" dirty="0" smtClean="0">
                <a:solidFill>
                  <a:schemeClr val="bg1"/>
                </a:solidFill>
              </a:rPr>
              <a:t>High Rank Requirements </a:t>
            </a:r>
          </a:p>
          <a:p>
            <a:pPr marL="800100" lvl="1" indent="-342900">
              <a:buFont typeface="Wingdings" panose="05000000000000000000" pitchFamily="2" charset="2"/>
              <a:buChar char="Ø"/>
            </a:pPr>
            <a:r>
              <a:rPr lang="en-US" sz="2000" dirty="0" smtClean="0">
                <a:solidFill>
                  <a:schemeClr val="bg1"/>
                </a:solidFill>
              </a:rPr>
              <a:t>Take Order</a:t>
            </a:r>
          </a:p>
          <a:p>
            <a:pPr marL="800100" lvl="1" indent="-342900">
              <a:buFont typeface="Wingdings" panose="05000000000000000000" pitchFamily="2" charset="2"/>
              <a:buChar char="Ø"/>
            </a:pPr>
            <a:r>
              <a:rPr lang="en-US" sz="2000" dirty="0" smtClean="0">
                <a:solidFill>
                  <a:schemeClr val="bg1"/>
                </a:solidFill>
              </a:rPr>
              <a:t>Cancel/Update Order</a:t>
            </a:r>
            <a:endParaRPr lang="en-US" sz="2000" dirty="0">
              <a:solidFill>
                <a:schemeClr val="bg1"/>
              </a:solidFill>
            </a:endParaRPr>
          </a:p>
          <a:p>
            <a:pPr marL="342900" indent="-342900">
              <a:buFont typeface="Wingdings" panose="05000000000000000000" pitchFamily="2" charset="2"/>
              <a:buChar char="Ø"/>
            </a:pPr>
            <a:r>
              <a:rPr lang="en-US" sz="2000" dirty="0" smtClean="0">
                <a:solidFill>
                  <a:schemeClr val="bg1"/>
                </a:solidFill>
              </a:rPr>
              <a:t>Use case diagram</a:t>
            </a:r>
          </a:p>
          <a:p>
            <a:pPr marL="342900" indent="-342900">
              <a:buFont typeface="Wingdings" panose="05000000000000000000" pitchFamily="2" charset="2"/>
              <a:buChar char="Ø"/>
            </a:pPr>
            <a:r>
              <a:rPr lang="en-US" sz="2000" dirty="0" smtClean="0">
                <a:solidFill>
                  <a:schemeClr val="bg1"/>
                </a:solidFill>
              </a:rPr>
              <a:t>And Some fully dressed Use cases</a:t>
            </a:r>
            <a:endParaRPr lang="en-US" sz="2000" dirty="0">
              <a:solidFill>
                <a:schemeClr val="bg1"/>
              </a:solidFill>
            </a:endParaRPr>
          </a:p>
        </p:txBody>
      </p:sp>
    </p:spTree>
    <p:extLst>
      <p:ext uri="{BB962C8B-B14F-4D97-AF65-F5344CB8AC3E}">
        <p14:creationId xmlns:p14="http://schemas.microsoft.com/office/powerpoint/2010/main" val="160490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88" y="427966"/>
            <a:ext cx="8534401" cy="822864"/>
          </a:xfrm>
        </p:spPr>
        <p:txBody>
          <a:bodyPr/>
          <a:lstStyle/>
          <a:p>
            <a:r>
              <a:rPr lang="en-US" dirty="0" smtClean="0"/>
              <a:t>3</a:t>
            </a:r>
            <a:r>
              <a:rPr lang="en-US" baseline="30000" dirty="0" smtClean="0"/>
              <a:t>rd</a:t>
            </a:r>
            <a:r>
              <a:rPr lang="en-US" dirty="0" smtClean="0"/>
              <a:t> Deliverable</a:t>
            </a:r>
            <a:endParaRPr lang="en-US" dirty="0"/>
          </a:p>
        </p:txBody>
      </p:sp>
      <p:sp>
        <p:nvSpPr>
          <p:cNvPr id="3" name="Text Placeholder 2"/>
          <p:cNvSpPr>
            <a:spLocks noGrp="1"/>
          </p:cNvSpPr>
          <p:nvPr>
            <p:ph type="body" idx="1"/>
          </p:nvPr>
        </p:nvSpPr>
        <p:spPr>
          <a:xfrm>
            <a:off x="684213" y="1354347"/>
            <a:ext cx="8534400" cy="4640053"/>
          </a:xfrm>
        </p:spPr>
        <p:txBody>
          <a:bodyPr/>
          <a:lstStyle/>
          <a:p>
            <a:r>
              <a:rPr lang="en-US" dirty="0" smtClean="0"/>
              <a:t>2</a:t>
            </a:r>
            <a:r>
              <a:rPr lang="en-US" baseline="30000" dirty="0" smtClean="0"/>
              <a:t>nd</a:t>
            </a:r>
            <a:r>
              <a:rPr lang="en-US" dirty="0" smtClean="0"/>
              <a:t> Iteration of Elaboration Phase</a:t>
            </a:r>
          </a:p>
          <a:p>
            <a:pPr marL="285750" indent="-285750">
              <a:buFont typeface="Wingdings" panose="05000000000000000000" pitchFamily="2" charset="2"/>
              <a:buChar char="Ø"/>
            </a:pPr>
            <a:r>
              <a:rPr lang="en-US" dirty="0" smtClean="0"/>
              <a:t>More Use Cases</a:t>
            </a:r>
          </a:p>
          <a:p>
            <a:pPr marL="285750" indent="-285750">
              <a:buFont typeface="Wingdings" panose="05000000000000000000" pitchFamily="2" charset="2"/>
              <a:buChar char="Ø"/>
            </a:pPr>
            <a:r>
              <a:rPr lang="en-US" dirty="0" smtClean="0"/>
              <a:t>Proto Type </a:t>
            </a:r>
          </a:p>
          <a:p>
            <a:pPr marL="285750" indent="-285750">
              <a:buFont typeface="Wingdings" panose="05000000000000000000" pitchFamily="2" charset="2"/>
              <a:buChar char="Ø"/>
            </a:pPr>
            <a:r>
              <a:rPr lang="en-US" dirty="0" smtClean="0"/>
              <a:t>One fully implemented function(Login)</a:t>
            </a:r>
          </a:p>
          <a:p>
            <a:pPr marL="285750" indent="-285750">
              <a:buFont typeface="Wingdings" panose="05000000000000000000" pitchFamily="2" charset="2"/>
              <a:buChar char="Ø"/>
            </a:pPr>
            <a:r>
              <a:rPr lang="en-US" dirty="0" smtClean="0"/>
              <a:t> And Data Model</a:t>
            </a:r>
            <a:endParaRPr lang="en-US" dirty="0"/>
          </a:p>
        </p:txBody>
      </p:sp>
    </p:spTree>
    <p:extLst>
      <p:ext uri="{BB962C8B-B14F-4D97-AF65-F5344CB8AC3E}">
        <p14:creationId xmlns:p14="http://schemas.microsoft.com/office/powerpoint/2010/main" val="2117553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436592"/>
            <a:ext cx="8534401" cy="952261"/>
          </a:xfrm>
        </p:spPr>
        <p:txBody>
          <a:bodyPr>
            <a:normAutofit/>
          </a:bodyPr>
          <a:lstStyle/>
          <a:p>
            <a:r>
              <a:rPr lang="en-US" dirty="0" smtClean="0"/>
              <a:t>4</a:t>
            </a:r>
            <a:r>
              <a:rPr lang="en-US" baseline="30000" dirty="0" smtClean="0"/>
              <a:t>th</a:t>
            </a:r>
            <a:r>
              <a:rPr lang="en-US" dirty="0"/>
              <a:t> </a:t>
            </a:r>
            <a:r>
              <a:rPr lang="en-US" dirty="0" smtClean="0"/>
              <a:t>Deliverable </a:t>
            </a:r>
            <a:endParaRPr lang="en-US" dirty="0"/>
          </a:p>
        </p:txBody>
      </p:sp>
      <p:sp>
        <p:nvSpPr>
          <p:cNvPr id="3" name="Text Placeholder 2"/>
          <p:cNvSpPr>
            <a:spLocks noGrp="1"/>
          </p:cNvSpPr>
          <p:nvPr>
            <p:ph type="body" idx="1"/>
          </p:nvPr>
        </p:nvSpPr>
        <p:spPr>
          <a:xfrm>
            <a:off x="563443" y="2244305"/>
            <a:ext cx="8534400" cy="3026435"/>
          </a:xfrm>
        </p:spPr>
        <p:txBody>
          <a:bodyPr/>
          <a:lstStyle/>
          <a:p>
            <a:pPr marL="285750" indent="-285750">
              <a:buFont typeface="Wingdings" panose="05000000000000000000" pitchFamily="2" charset="2"/>
              <a:buChar char="Ø"/>
            </a:pPr>
            <a:r>
              <a:rPr lang="en-US" dirty="0" smtClean="0"/>
              <a:t>Implementation of High Risk Element</a:t>
            </a:r>
          </a:p>
          <a:p>
            <a:pPr marL="285750" indent="-285750">
              <a:buFont typeface="Wingdings" panose="05000000000000000000" pitchFamily="2" charset="2"/>
              <a:buChar char="Ø"/>
            </a:pPr>
            <a:r>
              <a:rPr lang="en-US" dirty="0" smtClean="0"/>
              <a:t>Sequence Diagram</a:t>
            </a:r>
          </a:p>
          <a:p>
            <a:pPr marL="285750" indent="-285750">
              <a:buFont typeface="Wingdings" panose="05000000000000000000" pitchFamily="2" charset="2"/>
              <a:buChar char="Ø"/>
            </a:pPr>
            <a:r>
              <a:rPr lang="en-US" dirty="0" smtClean="0"/>
              <a:t>Domain Model</a:t>
            </a:r>
          </a:p>
          <a:p>
            <a:pPr marL="285750" indent="-285750">
              <a:buFont typeface="Wingdings" panose="05000000000000000000" pitchFamily="2" charset="2"/>
              <a:buChar char="Ø"/>
            </a:pPr>
            <a:r>
              <a:rPr lang="en-US" dirty="0" smtClean="0"/>
              <a:t>Activity Diagram</a:t>
            </a:r>
            <a:endParaRPr lang="en-US" dirty="0"/>
          </a:p>
        </p:txBody>
      </p:sp>
    </p:spTree>
    <p:extLst>
      <p:ext uri="{BB962C8B-B14F-4D97-AF65-F5344CB8AC3E}">
        <p14:creationId xmlns:p14="http://schemas.microsoft.com/office/powerpoint/2010/main" val="261865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436592"/>
            <a:ext cx="8534401" cy="952261"/>
          </a:xfrm>
        </p:spPr>
        <p:txBody>
          <a:bodyPr>
            <a:normAutofit/>
          </a:bodyPr>
          <a:lstStyle/>
          <a:p>
            <a:r>
              <a:rPr lang="en-US" dirty="0"/>
              <a:t>5</a:t>
            </a:r>
            <a:r>
              <a:rPr lang="en-US" baseline="30000" dirty="0" smtClean="0"/>
              <a:t>th</a:t>
            </a:r>
            <a:r>
              <a:rPr lang="en-US" dirty="0" smtClean="0"/>
              <a:t> Deliverable </a:t>
            </a:r>
            <a:endParaRPr lang="en-US" dirty="0"/>
          </a:p>
        </p:txBody>
      </p:sp>
      <p:sp>
        <p:nvSpPr>
          <p:cNvPr id="3" name="Text Placeholder 2"/>
          <p:cNvSpPr>
            <a:spLocks noGrp="1"/>
          </p:cNvSpPr>
          <p:nvPr>
            <p:ph type="body" idx="1"/>
          </p:nvPr>
        </p:nvSpPr>
        <p:spPr>
          <a:xfrm>
            <a:off x="563443" y="2244305"/>
            <a:ext cx="8534400" cy="3026435"/>
          </a:xfrm>
        </p:spPr>
        <p:txBody>
          <a:bodyPr/>
          <a:lstStyle/>
          <a:p>
            <a:pPr marL="285750" indent="-285750">
              <a:buFont typeface="Wingdings" panose="05000000000000000000" pitchFamily="2" charset="2"/>
              <a:buChar char="Ø"/>
            </a:pPr>
            <a:r>
              <a:rPr lang="en-US" dirty="0" smtClean="0"/>
              <a:t>Fully implemented Project</a:t>
            </a:r>
          </a:p>
          <a:p>
            <a:pPr marL="285750" indent="-285750">
              <a:buFont typeface="Wingdings" panose="05000000000000000000" pitchFamily="2" charset="2"/>
              <a:buChar char="Ø"/>
            </a:pPr>
            <a:r>
              <a:rPr lang="en-US" dirty="0" smtClean="0"/>
              <a:t>Sequence Diagram</a:t>
            </a:r>
          </a:p>
          <a:p>
            <a:pPr marL="285750" indent="-285750">
              <a:buFont typeface="Wingdings" panose="05000000000000000000" pitchFamily="2" charset="2"/>
              <a:buChar char="Ø"/>
            </a:pPr>
            <a:r>
              <a:rPr lang="en-US" dirty="0" smtClean="0"/>
              <a:t>Domain Model</a:t>
            </a:r>
          </a:p>
          <a:p>
            <a:pPr marL="285750" indent="-285750">
              <a:buFont typeface="Wingdings" panose="05000000000000000000" pitchFamily="2" charset="2"/>
              <a:buChar char="Ø"/>
            </a:pPr>
            <a:r>
              <a:rPr lang="en-US" dirty="0" smtClean="0"/>
              <a:t>Activity Diagrams</a:t>
            </a:r>
          </a:p>
          <a:p>
            <a:pPr marL="285750" indent="-285750">
              <a:buFont typeface="Wingdings" panose="05000000000000000000" pitchFamily="2" charset="2"/>
              <a:buChar char="Ø"/>
            </a:pPr>
            <a:r>
              <a:rPr lang="en-US" dirty="0" smtClean="0"/>
              <a:t>Class Diagram</a:t>
            </a:r>
            <a:endParaRPr lang="en-US" dirty="0"/>
          </a:p>
        </p:txBody>
      </p:sp>
    </p:spTree>
    <p:extLst>
      <p:ext uri="{BB962C8B-B14F-4D97-AF65-F5344CB8AC3E}">
        <p14:creationId xmlns:p14="http://schemas.microsoft.com/office/powerpoint/2010/main" val="371119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682" y="310551"/>
            <a:ext cx="3657600" cy="642668"/>
          </a:xfrm>
        </p:spPr>
        <p:txBody>
          <a:bodyPr/>
          <a:lstStyle/>
          <a:p>
            <a:r>
              <a:rPr lang="en-US" dirty="0" smtClean="0"/>
              <a:t>Use case diagram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082" y="1078301"/>
            <a:ext cx="3136605" cy="5624423"/>
          </a:xfrm>
          <a:prstGeom prst="rect">
            <a:avLst/>
          </a:prstGeom>
        </p:spPr>
      </p:pic>
    </p:spTree>
    <p:extLst>
      <p:ext uri="{BB962C8B-B14F-4D97-AF65-F5344CB8AC3E}">
        <p14:creationId xmlns:p14="http://schemas.microsoft.com/office/powerpoint/2010/main" val="3567113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682" y="310551"/>
            <a:ext cx="3657600" cy="642668"/>
          </a:xfrm>
        </p:spPr>
        <p:txBody>
          <a:bodyPr/>
          <a:lstStyle/>
          <a:p>
            <a:r>
              <a:rPr lang="en-US" dirty="0" smtClean="0"/>
              <a:t>Admin SSD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195" y="1309256"/>
            <a:ext cx="4031329" cy="5395428"/>
          </a:xfrm>
          <a:prstGeom prst="rect">
            <a:avLst/>
          </a:prstGeom>
        </p:spPr>
      </p:pic>
    </p:spTree>
    <p:extLst>
      <p:ext uri="{BB962C8B-B14F-4D97-AF65-F5344CB8AC3E}">
        <p14:creationId xmlns:p14="http://schemas.microsoft.com/office/powerpoint/2010/main" val="621578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85" y="448574"/>
            <a:ext cx="3657600" cy="599536"/>
          </a:xfrm>
        </p:spPr>
        <p:txBody>
          <a:bodyPr/>
          <a:lstStyle/>
          <a:p>
            <a:r>
              <a:rPr lang="en-US" dirty="0" smtClean="0"/>
              <a:t>Domain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6" y="1171260"/>
            <a:ext cx="8649907" cy="4791878"/>
          </a:xfrm>
          <a:prstGeom prst="rect">
            <a:avLst/>
          </a:prstGeom>
        </p:spPr>
      </p:pic>
    </p:spTree>
    <p:extLst>
      <p:ext uri="{BB962C8B-B14F-4D97-AF65-F5344CB8AC3E}">
        <p14:creationId xmlns:p14="http://schemas.microsoft.com/office/powerpoint/2010/main" val="3186612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609" y="99204"/>
            <a:ext cx="3657600" cy="556404"/>
          </a:xfrm>
        </p:spPr>
        <p:txBody>
          <a:bodyPr/>
          <a:lstStyle/>
          <a:p>
            <a:r>
              <a:rPr lang="en-US" dirty="0" smtClean="0"/>
              <a:t>Class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609" y="880784"/>
            <a:ext cx="9538310" cy="4871742"/>
          </a:xfrm>
        </p:spPr>
      </p:pic>
    </p:spTree>
    <p:extLst>
      <p:ext uri="{BB962C8B-B14F-4D97-AF65-F5344CB8AC3E}">
        <p14:creationId xmlns:p14="http://schemas.microsoft.com/office/powerpoint/2010/main" val="832210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35" y="508958"/>
            <a:ext cx="3657600" cy="625415"/>
          </a:xfrm>
        </p:spPr>
        <p:txBody>
          <a:bodyPr/>
          <a:lstStyle/>
          <a:p>
            <a:r>
              <a:rPr lang="en-US" dirty="0" smtClean="0"/>
              <a:t>Interface Snapshot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503" y="1341673"/>
            <a:ext cx="7711048" cy="4980677"/>
          </a:xfrm>
          <a:prstGeom prst="rect">
            <a:avLst/>
          </a:prstGeom>
        </p:spPr>
      </p:pic>
    </p:spTree>
    <p:extLst>
      <p:ext uri="{BB962C8B-B14F-4D97-AF65-F5344CB8AC3E}">
        <p14:creationId xmlns:p14="http://schemas.microsoft.com/office/powerpoint/2010/main" val="372666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35" y="508958"/>
            <a:ext cx="3657600" cy="625415"/>
          </a:xfrm>
        </p:spPr>
        <p:txBody>
          <a:bodyPr/>
          <a:lstStyle/>
          <a:p>
            <a:r>
              <a:rPr lang="en-US" dirty="0" smtClean="0"/>
              <a:t>Interface Snapshot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22" y="1218330"/>
            <a:ext cx="6546147" cy="5128704"/>
          </a:xfrm>
          <a:prstGeom prst="rect">
            <a:avLst/>
          </a:prstGeom>
        </p:spPr>
      </p:pic>
    </p:spTree>
    <p:extLst>
      <p:ext uri="{BB962C8B-B14F-4D97-AF65-F5344CB8AC3E}">
        <p14:creationId xmlns:p14="http://schemas.microsoft.com/office/powerpoint/2010/main" val="4140136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34" y="350329"/>
            <a:ext cx="8534401" cy="883249"/>
          </a:xfrm>
        </p:spPr>
        <p:txBody>
          <a:bodyPr/>
          <a:lstStyle/>
          <a:p>
            <a:r>
              <a:rPr lang="en-US" dirty="0" smtClean="0"/>
              <a:t>Group Members</a:t>
            </a:r>
            <a:endParaRPr lang="en-US" dirty="0"/>
          </a:p>
        </p:txBody>
      </p:sp>
      <p:sp>
        <p:nvSpPr>
          <p:cNvPr id="3" name="Text Placeholder 2"/>
          <p:cNvSpPr>
            <a:spLocks noGrp="1"/>
          </p:cNvSpPr>
          <p:nvPr>
            <p:ph type="body" idx="1"/>
          </p:nvPr>
        </p:nvSpPr>
        <p:spPr>
          <a:xfrm>
            <a:off x="365034" y="1580070"/>
            <a:ext cx="8534400" cy="4329023"/>
          </a:xfrm>
        </p:spPr>
        <p:txBody>
          <a:bodyPr/>
          <a:lstStyle/>
          <a:p>
            <a:pPr lvl="0"/>
            <a:r>
              <a:rPr lang="en-US" dirty="0">
                <a:solidFill>
                  <a:schemeClr val="bg1"/>
                </a:solidFill>
              </a:rPr>
              <a:t>Ammar Khan  </a:t>
            </a:r>
            <a:r>
              <a:rPr lang="en-US" dirty="0" smtClean="0">
                <a:solidFill>
                  <a:schemeClr val="bg1"/>
                </a:solidFill>
              </a:rPr>
              <a:t>p15-6042</a:t>
            </a:r>
            <a:r>
              <a:rPr lang="en-US" dirty="0">
                <a:solidFill>
                  <a:schemeClr val="bg1"/>
                </a:solidFill>
              </a:rPr>
              <a:t>		</a:t>
            </a:r>
          </a:p>
          <a:p>
            <a:pPr lvl="0"/>
            <a:r>
              <a:rPr lang="en-US" dirty="0" smtClean="0">
                <a:solidFill>
                  <a:schemeClr val="bg1"/>
                </a:solidFill>
              </a:rPr>
              <a:t>Mudassir </a:t>
            </a:r>
            <a:r>
              <a:rPr lang="en-US" dirty="0">
                <a:solidFill>
                  <a:schemeClr val="bg1"/>
                </a:solidFill>
              </a:rPr>
              <a:t>Athar  </a:t>
            </a:r>
            <a:r>
              <a:rPr lang="en-US" dirty="0" smtClean="0">
                <a:solidFill>
                  <a:schemeClr val="bg1"/>
                </a:solidFill>
              </a:rPr>
              <a:t>p15-6079</a:t>
            </a:r>
          </a:p>
          <a:p>
            <a:pPr lvl="0"/>
            <a:r>
              <a:rPr lang="en-US" dirty="0" smtClean="0">
                <a:solidFill>
                  <a:schemeClr val="bg1"/>
                </a:solidFill>
              </a:rPr>
              <a:t>Sabahat </a:t>
            </a:r>
            <a:r>
              <a:rPr lang="en-US" dirty="0">
                <a:solidFill>
                  <a:schemeClr val="bg1"/>
                </a:solidFill>
              </a:rPr>
              <a:t>Ijaz p16-6055</a:t>
            </a:r>
          </a:p>
          <a:p>
            <a:pPr lvl="0"/>
            <a:r>
              <a:rPr lang="en-US" dirty="0">
                <a:solidFill>
                  <a:schemeClr val="bg1"/>
                </a:solidFill>
              </a:rPr>
              <a:t>Noormah Omar Khan p16-6040</a:t>
            </a:r>
          </a:p>
          <a:p>
            <a:pPr lvl="0"/>
            <a:r>
              <a:rPr lang="en-US" dirty="0">
                <a:solidFill>
                  <a:schemeClr val="bg1"/>
                </a:solidFill>
              </a:rPr>
              <a:t> Laiba Gul p16-6117</a:t>
            </a:r>
          </a:p>
          <a:p>
            <a:pPr lvl="0"/>
            <a:r>
              <a:rPr lang="en-US" dirty="0">
                <a:solidFill>
                  <a:schemeClr val="bg1"/>
                </a:solidFill>
              </a:rPr>
              <a:t>Muhammad Toqeer p16-6069</a:t>
            </a:r>
          </a:p>
          <a:p>
            <a:pPr lvl="0"/>
            <a:r>
              <a:rPr lang="en-US" dirty="0">
                <a:solidFill>
                  <a:schemeClr val="bg1"/>
                </a:solidFill>
              </a:rPr>
              <a:t>Hamza Bukhari p16-6058</a:t>
            </a:r>
          </a:p>
          <a:p>
            <a:pPr lvl="0"/>
            <a:r>
              <a:rPr lang="en-US" dirty="0">
                <a:solidFill>
                  <a:schemeClr val="bg1"/>
                </a:solidFill>
              </a:rPr>
              <a:t> Muhammad </a:t>
            </a:r>
            <a:r>
              <a:rPr lang="en-US" dirty="0" smtClean="0">
                <a:solidFill>
                  <a:schemeClr val="bg1"/>
                </a:solidFill>
              </a:rPr>
              <a:t>Hamza p16-6068</a:t>
            </a:r>
            <a:endParaRPr lang="en-US" dirty="0">
              <a:solidFill>
                <a:schemeClr val="bg1"/>
              </a:solidFill>
            </a:endParaRPr>
          </a:p>
          <a:p>
            <a:pPr lvl="0"/>
            <a:r>
              <a:rPr lang="en-US" dirty="0">
                <a:solidFill>
                  <a:schemeClr val="bg1"/>
                </a:solidFill>
              </a:rPr>
              <a:t>Yousaf Khan </a:t>
            </a:r>
            <a:r>
              <a:rPr lang="en-US" dirty="0" smtClean="0">
                <a:solidFill>
                  <a:schemeClr val="bg1"/>
                </a:solidFill>
              </a:rPr>
              <a:t>p16-6059	</a:t>
            </a:r>
            <a:endParaRPr lang="en-US" dirty="0">
              <a:solidFill>
                <a:schemeClr val="bg1"/>
              </a:solidFill>
            </a:endParaRPr>
          </a:p>
          <a:p>
            <a:endParaRPr lang="en-US" dirty="0"/>
          </a:p>
        </p:txBody>
      </p:sp>
    </p:spTree>
    <p:extLst>
      <p:ext uri="{BB962C8B-B14F-4D97-AF65-F5344CB8AC3E}">
        <p14:creationId xmlns:p14="http://schemas.microsoft.com/office/powerpoint/2010/main" val="664377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35" y="508958"/>
            <a:ext cx="3657600" cy="625415"/>
          </a:xfrm>
        </p:spPr>
        <p:txBody>
          <a:bodyPr/>
          <a:lstStyle/>
          <a:p>
            <a:r>
              <a:rPr lang="en-US" dirty="0" smtClean="0"/>
              <a:t>Interface Snapshot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265" y="1268083"/>
            <a:ext cx="6835119" cy="5334697"/>
          </a:xfrm>
          <a:prstGeom prst="rect">
            <a:avLst/>
          </a:prstGeom>
        </p:spPr>
      </p:pic>
    </p:spTree>
    <p:extLst>
      <p:ext uri="{BB962C8B-B14F-4D97-AF65-F5344CB8AC3E}">
        <p14:creationId xmlns:p14="http://schemas.microsoft.com/office/powerpoint/2010/main" val="2055100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436592"/>
            <a:ext cx="8534401" cy="952261"/>
          </a:xfrm>
        </p:spPr>
        <p:txBody>
          <a:bodyPr>
            <a:normAutofit/>
          </a:bodyPr>
          <a:lstStyle/>
          <a:p>
            <a:r>
              <a:rPr lang="en-US" dirty="0" smtClean="0"/>
              <a:t>Any Suggestion or question </a:t>
            </a:r>
            <a:endParaRPr lang="en-US" dirty="0"/>
          </a:p>
        </p:txBody>
      </p:sp>
    </p:spTree>
    <p:extLst>
      <p:ext uri="{BB962C8B-B14F-4D97-AF65-F5344CB8AC3E}">
        <p14:creationId xmlns:p14="http://schemas.microsoft.com/office/powerpoint/2010/main" val="292869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40" y="358955"/>
            <a:ext cx="8534401" cy="900502"/>
          </a:xfrm>
        </p:spPr>
        <p:txBody>
          <a:bodyPr/>
          <a:lstStyle/>
          <a:p>
            <a:r>
              <a:rPr lang="en-US" dirty="0" smtClean="0"/>
              <a:t>objective</a:t>
            </a:r>
            <a:endParaRPr lang="en-US" dirty="0"/>
          </a:p>
        </p:txBody>
      </p:sp>
      <p:sp>
        <p:nvSpPr>
          <p:cNvPr id="3" name="Text Placeholder 2"/>
          <p:cNvSpPr>
            <a:spLocks noGrp="1"/>
          </p:cNvSpPr>
          <p:nvPr>
            <p:ph type="body" idx="1"/>
          </p:nvPr>
        </p:nvSpPr>
        <p:spPr>
          <a:xfrm>
            <a:off x="399540" y="1674962"/>
            <a:ext cx="8534400" cy="3354237"/>
          </a:xfrm>
        </p:spPr>
        <p:txBody>
          <a:bodyPr>
            <a:normAutofit fontScale="47500" lnSpcReduction="20000"/>
          </a:bodyPr>
          <a:lstStyle/>
          <a:p>
            <a:pPr marL="285750" indent="-285750">
              <a:buFont typeface="Wingdings" panose="05000000000000000000" pitchFamily="2" charset="2"/>
              <a:buChar char="Ø"/>
            </a:pPr>
            <a:r>
              <a:rPr lang="en-GB" sz="5000" dirty="0">
                <a:solidFill>
                  <a:schemeClr val="bg1"/>
                </a:solidFill>
              </a:rPr>
              <a:t>As we know today world is of technology. Computer is basic need of every field. This project will facilitate every restaurant organization. As it will help store information and calculation about their profits, sales and employees etc</a:t>
            </a:r>
            <a:r>
              <a:rPr lang="en-GB" sz="5000" dirty="0" smtClean="0">
                <a:solidFill>
                  <a:schemeClr val="bg1"/>
                </a:solidFill>
              </a:rPr>
              <a:t>.</a:t>
            </a:r>
          </a:p>
          <a:p>
            <a:pPr marL="285750" indent="-285750">
              <a:buFont typeface="Wingdings" panose="05000000000000000000" pitchFamily="2" charset="2"/>
              <a:buChar char="Ø"/>
            </a:pPr>
            <a:r>
              <a:rPr lang="en-GB" sz="5000" dirty="0">
                <a:solidFill>
                  <a:schemeClr val="bg1"/>
                </a:solidFill>
              </a:rPr>
              <a:t>To build a software for FAST FOOD RESTURANT which would </a:t>
            </a:r>
            <a:r>
              <a:rPr lang="en-GB" sz="5000" dirty="0" smtClean="0">
                <a:solidFill>
                  <a:schemeClr val="bg1"/>
                </a:solidFill>
              </a:rPr>
              <a:t>help the admin or Manager to analyse </a:t>
            </a:r>
            <a:r>
              <a:rPr lang="en-GB" sz="5000" dirty="0">
                <a:solidFill>
                  <a:schemeClr val="bg1"/>
                </a:solidFill>
              </a:rPr>
              <a:t>their sales and control sales and </a:t>
            </a:r>
            <a:r>
              <a:rPr lang="en-GB" sz="5000" dirty="0" smtClean="0">
                <a:solidFill>
                  <a:schemeClr val="bg1"/>
                </a:solidFill>
              </a:rPr>
              <a:t>customers and Operators.</a:t>
            </a:r>
            <a:endParaRPr lang="en-US" sz="5000" dirty="0">
              <a:solidFill>
                <a:schemeClr val="bg1"/>
              </a:solidFill>
            </a:endParaRPr>
          </a:p>
          <a:p>
            <a:endParaRPr lang="en-US" dirty="0"/>
          </a:p>
          <a:p>
            <a:endParaRPr lang="en-US" dirty="0"/>
          </a:p>
        </p:txBody>
      </p:sp>
    </p:spTree>
    <p:extLst>
      <p:ext uri="{BB962C8B-B14F-4D97-AF65-F5344CB8AC3E}">
        <p14:creationId xmlns:p14="http://schemas.microsoft.com/office/powerpoint/2010/main" val="3849114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2" y="565989"/>
            <a:ext cx="8534401" cy="805611"/>
          </a:xfrm>
        </p:spPr>
        <p:txBody>
          <a:bodyPr>
            <a:normAutofit/>
          </a:bodyPr>
          <a:lstStyle/>
          <a:p>
            <a:r>
              <a:rPr lang="en-US" b="1" u="sng" dirty="0" smtClean="0"/>
              <a:t>Background</a:t>
            </a:r>
            <a:endParaRPr lang="en-US" dirty="0"/>
          </a:p>
        </p:txBody>
      </p:sp>
      <p:sp>
        <p:nvSpPr>
          <p:cNvPr id="3" name="Text Placeholder 2"/>
          <p:cNvSpPr>
            <a:spLocks noGrp="1"/>
          </p:cNvSpPr>
          <p:nvPr>
            <p:ph type="body" idx="1"/>
          </p:nvPr>
        </p:nvSpPr>
        <p:spPr>
          <a:xfrm>
            <a:off x="296022" y="2166668"/>
            <a:ext cx="8534400" cy="1498600"/>
          </a:xfrm>
        </p:spPr>
        <p:txBody>
          <a:bodyPr>
            <a:normAutofit/>
          </a:bodyPr>
          <a:lstStyle/>
          <a:p>
            <a:pPr marL="285750" lvl="0" indent="-285750">
              <a:buFont typeface="Wingdings" panose="05000000000000000000" pitchFamily="2" charset="2"/>
              <a:buChar char="Ø"/>
            </a:pPr>
            <a:r>
              <a:rPr lang="en-US" sz="2000" b="1" dirty="0" smtClean="0">
                <a:solidFill>
                  <a:schemeClr val="bg1"/>
                </a:solidFill>
              </a:rPr>
              <a:t>Client need a software in which he records day to day business.</a:t>
            </a:r>
          </a:p>
          <a:p>
            <a:pPr marL="285750" lvl="0" indent="-285750">
              <a:buFont typeface="Wingdings" panose="05000000000000000000" pitchFamily="2" charset="2"/>
              <a:buChar char="Ø"/>
            </a:pPr>
            <a:endParaRPr lang="en-US" sz="2000" b="1" dirty="0">
              <a:solidFill>
                <a:schemeClr val="bg1"/>
              </a:solidFill>
            </a:endParaRPr>
          </a:p>
          <a:p>
            <a:pPr lvl="0"/>
            <a:endParaRPr lang="en-US" sz="2000" b="1" dirty="0" smtClean="0">
              <a:solidFill>
                <a:schemeClr val="bg1"/>
              </a:solidFill>
            </a:endParaRPr>
          </a:p>
        </p:txBody>
      </p:sp>
    </p:spTree>
    <p:extLst>
      <p:ext uri="{BB962C8B-B14F-4D97-AF65-F5344CB8AC3E}">
        <p14:creationId xmlns:p14="http://schemas.microsoft.com/office/powerpoint/2010/main" val="1971039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2" y="565989"/>
            <a:ext cx="8534401" cy="805611"/>
          </a:xfrm>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smtClean="0"/>
              <a:t>Actors </a:t>
            </a:r>
            <a:r>
              <a:rPr lang="en-US" b="1" u="sng" dirty="0"/>
              <a:t>of the system:</a:t>
            </a:r>
            <a:r>
              <a:rPr lang="en-US" dirty="0"/>
              <a:t/>
            </a:r>
            <a:br>
              <a:rPr lang="en-US" dirty="0"/>
            </a:br>
            <a:endParaRPr lang="en-US" dirty="0"/>
          </a:p>
        </p:txBody>
      </p:sp>
      <p:sp>
        <p:nvSpPr>
          <p:cNvPr id="3" name="Text Placeholder 2"/>
          <p:cNvSpPr>
            <a:spLocks noGrp="1"/>
          </p:cNvSpPr>
          <p:nvPr>
            <p:ph type="body" idx="1"/>
          </p:nvPr>
        </p:nvSpPr>
        <p:spPr>
          <a:xfrm>
            <a:off x="296022" y="1252268"/>
            <a:ext cx="8534400" cy="1498600"/>
          </a:xfrm>
        </p:spPr>
        <p:txBody>
          <a:bodyPr/>
          <a:lstStyle/>
          <a:p>
            <a:pPr marL="285750" lvl="0" indent="-285750">
              <a:buFont typeface="Wingdings" panose="05000000000000000000" pitchFamily="2" charset="2"/>
              <a:buChar char="Ø"/>
            </a:pPr>
            <a:r>
              <a:rPr lang="en-US" sz="2000" dirty="0" smtClean="0">
                <a:solidFill>
                  <a:schemeClr val="bg1"/>
                </a:solidFill>
              </a:rPr>
              <a:t>Operator </a:t>
            </a:r>
            <a:endParaRPr lang="en-US" sz="2000" dirty="0">
              <a:solidFill>
                <a:schemeClr val="bg1"/>
              </a:solidFill>
            </a:endParaRPr>
          </a:p>
          <a:p>
            <a:pPr marL="285750" lvl="0" indent="-285750">
              <a:buFont typeface="Wingdings" panose="05000000000000000000" pitchFamily="2" charset="2"/>
              <a:buChar char="Ø"/>
            </a:pPr>
            <a:r>
              <a:rPr lang="en-US" sz="2000" dirty="0">
                <a:solidFill>
                  <a:schemeClr val="bg1"/>
                </a:solidFill>
              </a:rPr>
              <a:t>Admin</a:t>
            </a:r>
          </a:p>
          <a:p>
            <a:endParaRPr lang="en-US" dirty="0"/>
          </a:p>
        </p:txBody>
      </p:sp>
    </p:spTree>
    <p:extLst>
      <p:ext uri="{BB962C8B-B14F-4D97-AF65-F5344CB8AC3E}">
        <p14:creationId xmlns:p14="http://schemas.microsoft.com/office/powerpoint/2010/main" val="1413848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3" y="255438"/>
            <a:ext cx="8534401" cy="796985"/>
          </a:xfrm>
        </p:spPr>
        <p:txBody>
          <a:bodyPr/>
          <a:lstStyle/>
          <a:p>
            <a:r>
              <a:rPr lang="en-US" dirty="0" smtClean="0"/>
              <a:t>Requirements</a:t>
            </a:r>
            <a:endParaRPr lang="en-US" dirty="0"/>
          </a:p>
        </p:txBody>
      </p:sp>
      <p:sp>
        <p:nvSpPr>
          <p:cNvPr id="3" name="Text Placeholder 2"/>
          <p:cNvSpPr>
            <a:spLocks noGrp="1"/>
          </p:cNvSpPr>
          <p:nvPr>
            <p:ph type="body" idx="1"/>
          </p:nvPr>
        </p:nvSpPr>
        <p:spPr>
          <a:xfrm>
            <a:off x="485803" y="1459301"/>
            <a:ext cx="8534400" cy="5165785"/>
          </a:xfrm>
        </p:spPr>
        <p:txBody>
          <a:bodyPr/>
          <a:lstStyle/>
          <a:p>
            <a:pPr marL="285750" lvl="0" indent="-285750">
              <a:buFont typeface="Arial" panose="020B0604020202020204" pitchFamily="34" charset="0"/>
              <a:buChar char="•"/>
            </a:pPr>
            <a:r>
              <a:rPr lang="en-US" dirty="0">
                <a:solidFill>
                  <a:schemeClr val="bg1"/>
                </a:solidFill>
              </a:rPr>
              <a:t>Admin </a:t>
            </a:r>
            <a:r>
              <a:rPr lang="en-US" dirty="0" smtClean="0">
                <a:solidFill>
                  <a:schemeClr val="bg1"/>
                </a:solidFill>
              </a:rPr>
              <a:t>login</a:t>
            </a:r>
          </a:p>
          <a:p>
            <a:pPr marL="285750" lvl="0" indent="-285750">
              <a:buFont typeface="Arial" panose="020B0604020202020204" pitchFamily="34" charset="0"/>
              <a:buChar char="•"/>
            </a:pPr>
            <a:endParaRPr lang="en-US" dirty="0">
              <a:solidFill>
                <a:schemeClr val="bg1"/>
              </a:solidFill>
            </a:endParaRPr>
          </a:p>
          <a:p>
            <a:pPr marL="285750" lvl="0" indent="-285750">
              <a:buFont typeface="Arial" panose="020B0604020202020204" pitchFamily="34" charset="0"/>
              <a:buChar char="•"/>
            </a:pPr>
            <a:r>
              <a:rPr lang="en-US" dirty="0">
                <a:solidFill>
                  <a:schemeClr val="bg1"/>
                </a:solidFill>
              </a:rPr>
              <a:t>Operator </a:t>
            </a:r>
            <a:r>
              <a:rPr lang="en-US" dirty="0" smtClean="0">
                <a:solidFill>
                  <a:schemeClr val="bg1"/>
                </a:solidFill>
              </a:rPr>
              <a:t>login</a:t>
            </a:r>
          </a:p>
          <a:p>
            <a:pPr marL="285750" lvl="0" indent="-285750">
              <a:buFont typeface="Arial" panose="020B0604020202020204" pitchFamily="34" charset="0"/>
              <a:buChar char="•"/>
            </a:pPr>
            <a:endParaRPr lang="en-US" dirty="0">
              <a:solidFill>
                <a:schemeClr val="bg1"/>
              </a:solidFill>
            </a:endParaRPr>
          </a:p>
          <a:p>
            <a:pPr marL="285750" lvl="0" indent="-285750">
              <a:buFont typeface="Arial" panose="020B0604020202020204" pitchFamily="34" charset="0"/>
              <a:buChar char="•"/>
            </a:pPr>
            <a:r>
              <a:rPr lang="en-US" dirty="0">
                <a:solidFill>
                  <a:schemeClr val="bg1"/>
                </a:solidFill>
              </a:rPr>
              <a:t>Remove items, promotions, deals, operators, customer (by admin</a:t>
            </a:r>
            <a:r>
              <a:rPr lang="en-US" dirty="0" smtClean="0">
                <a:solidFill>
                  <a:schemeClr val="bg1"/>
                </a:solidFill>
              </a:rPr>
              <a:t>)</a:t>
            </a:r>
          </a:p>
          <a:p>
            <a:pPr marL="285750" lvl="0" indent="-285750">
              <a:buFont typeface="Arial" panose="020B0604020202020204" pitchFamily="34" charset="0"/>
              <a:buChar char="•"/>
            </a:pPr>
            <a:endParaRPr lang="en-US" dirty="0">
              <a:solidFill>
                <a:schemeClr val="bg1"/>
              </a:solidFill>
            </a:endParaRPr>
          </a:p>
          <a:p>
            <a:pPr marL="285750" lvl="0" indent="-285750">
              <a:buFont typeface="Arial" panose="020B0604020202020204" pitchFamily="34" charset="0"/>
              <a:buChar char="•"/>
            </a:pPr>
            <a:r>
              <a:rPr lang="en-US" dirty="0">
                <a:solidFill>
                  <a:schemeClr val="bg1"/>
                </a:solidFill>
              </a:rPr>
              <a:t>Add items ,promotions, deals, operators (by admin) </a:t>
            </a:r>
            <a:endParaRPr lang="en-US" dirty="0" smtClean="0">
              <a:solidFill>
                <a:schemeClr val="bg1"/>
              </a:solidFill>
            </a:endParaRPr>
          </a:p>
          <a:p>
            <a:pPr marL="285750" lvl="0" indent="-285750">
              <a:buFont typeface="Arial" panose="020B0604020202020204" pitchFamily="34" charset="0"/>
              <a:buChar char="•"/>
            </a:pPr>
            <a:endParaRPr lang="en-US" dirty="0">
              <a:solidFill>
                <a:schemeClr val="bg1"/>
              </a:solidFill>
            </a:endParaRPr>
          </a:p>
          <a:p>
            <a:pPr marL="285750" lvl="0" indent="-285750">
              <a:buFont typeface="Arial" panose="020B0604020202020204" pitchFamily="34" charset="0"/>
              <a:buChar char="•"/>
            </a:pPr>
            <a:r>
              <a:rPr lang="en-US" dirty="0">
                <a:solidFill>
                  <a:schemeClr val="bg1"/>
                </a:solidFill>
              </a:rPr>
              <a:t>Add customer and sales (by operator)</a:t>
            </a:r>
          </a:p>
          <a:p>
            <a:endParaRPr lang="en-US" dirty="0">
              <a:solidFill>
                <a:schemeClr val="bg1"/>
              </a:solidFill>
            </a:endParaRPr>
          </a:p>
        </p:txBody>
      </p:sp>
    </p:spTree>
    <p:extLst>
      <p:ext uri="{BB962C8B-B14F-4D97-AF65-F5344CB8AC3E}">
        <p14:creationId xmlns:p14="http://schemas.microsoft.com/office/powerpoint/2010/main" val="3519964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2" y="565989"/>
            <a:ext cx="8534401" cy="805611"/>
          </a:xfrm>
        </p:spPr>
        <p:txBody>
          <a:bodyPr>
            <a:normAutofit/>
          </a:bodyPr>
          <a:lstStyle/>
          <a:p>
            <a:r>
              <a:rPr lang="en-US" b="1" u="sng" dirty="0" smtClean="0"/>
              <a:t>team</a:t>
            </a:r>
            <a:endParaRPr lang="en-US" dirty="0"/>
          </a:p>
        </p:txBody>
      </p:sp>
      <p:sp>
        <p:nvSpPr>
          <p:cNvPr id="3" name="Text Placeholder 2"/>
          <p:cNvSpPr>
            <a:spLocks noGrp="1"/>
          </p:cNvSpPr>
          <p:nvPr>
            <p:ph type="body" idx="1"/>
          </p:nvPr>
        </p:nvSpPr>
        <p:spPr>
          <a:xfrm>
            <a:off x="296022" y="1769853"/>
            <a:ext cx="8534400" cy="4285890"/>
          </a:xfrm>
        </p:spPr>
        <p:txBody>
          <a:bodyPr>
            <a:normAutofit/>
          </a:bodyPr>
          <a:lstStyle/>
          <a:p>
            <a:pPr marL="285750" lvl="0" indent="-285750">
              <a:buFont typeface="Wingdings" panose="05000000000000000000" pitchFamily="2" charset="2"/>
              <a:buChar char="Ø"/>
            </a:pPr>
            <a:r>
              <a:rPr lang="en-US" sz="2000" dirty="0" smtClean="0">
                <a:solidFill>
                  <a:schemeClr val="bg1"/>
                </a:solidFill>
              </a:rPr>
              <a:t>Team of 9 people</a:t>
            </a:r>
          </a:p>
          <a:p>
            <a:pPr marL="285750" lvl="0" indent="-285750">
              <a:buFont typeface="Wingdings" panose="05000000000000000000" pitchFamily="2" charset="2"/>
              <a:buChar char="Ø"/>
            </a:pPr>
            <a:r>
              <a:rPr lang="en-US" sz="2000" dirty="0" smtClean="0">
                <a:solidFill>
                  <a:schemeClr val="bg1"/>
                </a:solidFill>
              </a:rPr>
              <a:t>3 are developers</a:t>
            </a:r>
          </a:p>
          <a:p>
            <a:pPr marL="285750" lvl="0" indent="-285750">
              <a:buFont typeface="Wingdings" panose="05000000000000000000" pitchFamily="2" charset="2"/>
              <a:buChar char="Ø"/>
            </a:pPr>
            <a:r>
              <a:rPr lang="en-US" sz="2000" dirty="0" smtClean="0">
                <a:solidFill>
                  <a:schemeClr val="bg1"/>
                </a:solidFill>
              </a:rPr>
              <a:t>2 are analysts</a:t>
            </a:r>
          </a:p>
          <a:p>
            <a:pPr marL="285750" lvl="0" indent="-285750">
              <a:buFont typeface="Wingdings" panose="05000000000000000000" pitchFamily="2" charset="2"/>
              <a:buChar char="Ø"/>
            </a:pPr>
            <a:r>
              <a:rPr lang="en-US" sz="2000" dirty="0" smtClean="0">
                <a:solidFill>
                  <a:schemeClr val="bg1"/>
                </a:solidFill>
              </a:rPr>
              <a:t>3 are designers</a:t>
            </a:r>
          </a:p>
          <a:p>
            <a:pPr marL="285750" lvl="0" indent="-285750">
              <a:buFont typeface="Wingdings" panose="05000000000000000000" pitchFamily="2" charset="2"/>
              <a:buChar char="Ø"/>
            </a:pPr>
            <a:r>
              <a:rPr lang="en-US" sz="2000" dirty="0" smtClean="0">
                <a:solidFill>
                  <a:schemeClr val="bg1"/>
                </a:solidFill>
              </a:rPr>
              <a:t>1 member is of Testing</a:t>
            </a:r>
          </a:p>
          <a:p>
            <a:endParaRPr lang="en-US" dirty="0"/>
          </a:p>
        </p:txBody>
      </p:sp>
    </p:spTree>
    <p:extLst>
      <p:ext uri="{BB962C8B-B14F-4D97-AF65-F5344CB8AC3E}">
        <p14:creationId xmlns:p14="http://schemas.microsoft.com/office/powerpoint/2010/main" val="2249336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13" y="479724"/>
            <a:ext cx="8534401" cy="1073031"/>
          </a:xfrm>
        </p:spPr>
        <p:txBody>
          <a:bodyPr/>
          <a:lstStyle/>
          <a:p>
            <a:r>
              <a:rPr lang="en-US" dirty="0" smtClean="0"/>
              <a:t>Proposed Solution</a:t>
            </a:r>
            <a:endParaRPr lang="en-US" dirty="0"/>
          </a:p>
        </p:txBody>
      </p:sp>
      <p:sp>
        <p:nvSpPr>
          <p:cNvPr id="3" name="Text Placeholder 2"/>
          <p:cNvSpPr>
            <a:spLocks noGrp="1"/>
          </p:cNvSpPr>
          <p:nvPr>
            <p:ph type="body" idx="1"/>
          </p:nvPr>
        </p:nvSpPr>
        <p:spPr>
          <a:xfrm>
            <a:off x="390913" y="2106283"/>
            <a:ext cx="8534400" cy="3285225"/>
          </a:xfrm>
        </p:spPr>
        <p:txBody>
          <a:bodyPr/>
          <a:lstStyle/>
          <a:p>
            <a:pPr marL="285750" indent="-285750">
              <a:buFont typeface="Wingdings" panose="05000000000000000000" pitchFamily="2" charset="2"/>
              <a:buChar char="Ø"/>
            </a:pPr>
            <a:r>
              <a:rPr lang="en-US" dirty="0" smtClean="0"/>
              <a:t>We choose Agile Model</a:t>
            </a:r>
          </a:p>
          <a:p>
            <a:pPr marL="285750" indent="-285750">
              <a:buFont typeface="Wingdings" panose="05000000000000000000" pitchFamily="2" charset="2"/>
              <a:buChar char="Ø"/>
            </a:pPr>
            <a:r>
              <a:rPr lang="en-US" dirty="0" smtClean="0"/>
              <a:t>Based on 6 iterations	 </a:t>
            </a:r>
          </a:p>
          <a:p>
            <a:pPr marL="742950" lvl="1" indent="-285750">
              <a:buFont typeface="Wingdings" panose="05000000000000000000" pitchFamily="2" charset="2"/>
              <a:buChar char="Ø"/>
            </a:pPr>
            <a:r>
              <a:rPr lang="en-US" dirty="0" smtClean="0"/>
              <a:t>1</a:t>
            </a:r>
            <a:r>
              <a:rPr lang="en-US" baseline="30000" dirty="0" smtClean="0"/>
              <a:t>st</a:t>
            </a:r>
            <a:r>
              <a:rPr lang="en-US" dirty="0" smtClean="0"/>
              <a:t> for Inception Phase</a:t>
            </a:r>
          </a:p>
          <a:p>
            <a:pPr marL="742950" lvl="1" indent="-285750">
              <a:buFont typeface="Wingdings" panose="05000000000000000000" pitchFamily="2" charset="2"/>
              <a:buChar char="Ø"/>
            </a:pPr>
            <a:r>
              <a:rPr lang="en-US" dirty="0" smtClean="0"/>
              <a:t>2</a:t>
            </a:r>
            <a:r>
              <a:rPr lang="en-US" baseline="30000" dirty="0" smtClean="0"/>
              <a:t>nd</a:t>
            </a:r>
            <a:r>
              <a:rPr lang="en-US" dirty="0" smtClean="0"/>
              <a:t> and 3</a:t>
            </a:r>
            <a:r>
              <a:rPr lang="en-US" baseline="30000" dirty="0" smtClean="0"/>
              <a:t>rd</a:t>
            </a:r>
            <a:r>
              <a:rPr lang="en-US" dirty="0" smtClean="0"/>
              <a:t> Elaboration phase</a:t>
            </a:r>
          </a:p>
          <a:p>
            <a:pPr marL="742950" lvl="1" indent="-285750">
              <a:buFont typeface="Wingdings" panose="05000000000000000000" pitchFamily="2" charset="2"/>
              <a:buChar char="Ø"/>
            </a:pPr>
            <a:r>
              <a:rPr lang="en-US" dirty="0" smtClean="0"/>
              <a:t>4</a:t>
            </a:r>
            <a:r>
              <a:rPr lang="en-US" baseline="30000" dirty="0" smtClean="0"/>
              <a:t>th</a:t>
            </a:r>
            <a:r>
              <a:rPr lang="en-US" dirty="0" smtClean="0"/>
              <a:t> and 5</a:t>
            </a:r>
            <a:r>
              <a:rPr lang="en-US" baseline="30000" dirty="0" smtClean="0"/>
              <a:t>th</a:t>
            </a:r>
            <a:r>
              <a:rPr lang="en-US" dirty="0" smtClean="0"/>
              <a:t> Construction phase</a:t>
            </a:r>
          </a:p>
          <a:p>
            <a:pPr marL="742950" lvl="1" indent="-285750">
              <a:buFont typeface="Wingdings" panose="05000000000000000000" pitchFamily="2" charset="2"/>
              <a:buChar char="Ø"/>
            </a:pPr>
            <a:r>
              <a:rPr lang="en-US" dirty="0" smtClean="0"/>
              <a:t>6</a:t>
            </a:r>
            <a:r>
              <a:rPr lang="en-US" baseline="30000" dirty="0" smtClean="0"/>
              <a:t>th</a:t>
            </a:r>
            <a:r>
              <a:rPr lang="en-US" dirty="0" smtClean="0"/>
              <a:t>  and final </a:t>
            </a:r>
            <a:r>
              <a:rPr lang="en-US" smtClean="0"/>
              <a:t>Transition Phase</a:t>
            </a:r>
            <a:endParaRPr lang="en-US" dirty="0" smtClean="0"/>
          </a:p>
          <a:p>
            <a:pPr marL="742950" lvl="1"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0426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33" y="255438"/>
            <a:ext cx="8534401" cy="796985"/>
          </a:xfrm>
        </p:spPr>
        <p:txBody>
          <a:bodyPr/>
          <a:lstStyle/>
          <a:p>
            <a:r>
              <a:rPr lang="en-US" dirty="0" smtClean="0"/>
              <a:t>1</a:t>
            </a:r>
            <a:r>
              <a:rPr lang="en-US" baseline="30000" dirty="0" smtClean="0"/>
              <a:t>st</a:t>
            </a:r>
            <a:r>
              <a:rPr lang="en-US" dirty="0" smtClean="0"/>
              <a:t> Deliverable</a:t>
            </a:r>
            <a:endParaRPr lang="en-US" dirty="0"/>
          </a:p>
        </p:txBody>
      </p:sp>
      <p:sp>
        <p:nvSpPr>
          <p:cNvPr id="3" name="Text Placeholder 2"/>
          <p:cNvSpPr>
            <a:spLocks noGrp="1"/>
          </p:cNvSpPr>
          <p:nvPr>
            <p:ph type="body" idx="1"/>
          </p:nvPr>
        </p:nvSpPr>
        <p:spPr>
          <a:xfrm>
            <a:off x="684213" y="1164566"/>
            <a:ext cx="8534400" cy="4829834"/>
          </a:xfrm>
        </p:spPr>
        <p:txBody>
          <a:bodyPr/>
          <a:lstStyle/>
          <a:p>
            <a:pPr marL="342900" lvl="0" indent="-342900">
              <a:buFont typeface="Wingdings" panose="05000000000000000000" pitchFamily="2" charset="2"/>
              <a:buChar char="Ø"/>
            </a:pPr>
            <a:r>
              <a:rPr lang="en-US" sz="2000" dirty="0" smtClean="0">
                <a:solidFill>
                  <a:schemeClr val="bg1"/>
                </a:solidFill>
              </a:rPr>
              <a:t>Inception Phase</a:t>
            </a:r>
          </a:p>
          <a:p>
            <a:pPr marL="800100" lvl="1" indent="-342900">
              <a:buFont typeface="Wingdings" panose="05000000000000000000" pitchFamily="2" charset="2"/>
              <a:buChar char="Ø"/>
            </a:pPr>
            <a:r>
              <a:rPr lang="en-US" sz="2000" dirty="0" smtClean="0">
                <a:solidFill>
                  <a:schemeClr val="bg1"/>
                </a:solidFill>
              </a:rPr>
              <a:t>Core of the project</a:t>
            </a:r>
          </a:p>
          <a:p>
            <a:pPr marL="800100" lvl="1" indent="-342900">
              <a:buFont typeface="Wingdings" panose="05000000000000000000" pitchFamily="2" charset="2"/>
              <a:buChar char="Ø"/>
            </a:pPr>
            <a:r>
              <a:rPr lang="en-US" sz="2000" dirty="0" smtClean="0">
                <a:solidFill>
                  <a:schemeClr val="bg1"/>
                </a:solidFill>
              </a:rPr>
              <a:t>Top requirements</a:t>
            </a:r>
          </a:p>
          <a:p>
            <a:pPr marL="800100" lvl="1" indent="-342900">
              <a:buFont typeface="Wingdings" panose="05000000000000000000" pitchFamily="2" charset="2"/>
              <a:buChar char="Ø"/>
            </a:pPr>
            <a:r>
              <a:rPr lang="en-US" sz="2000" dirty="0" smtClean="0">
                <a:solidFill>
                  <a:schemeClr val="bg1"/>
                </a:solidFill>
              </a:rPr>
              <a:t>Goals</a:t>
            </a:r>
          </a:p>
          <a:p>
            <a:pPr marL="800100" lvl="1" indent="-342900">
              <a:buFont typeface="Wingdings" panose="05000000000000000000" pitchFamily="2" charset="2"/>
              <a:buChar char="Ø"/>
            </a:pPr>
            <a:r>
              <a:rPr lang="en-US" sz="2000" dirty="0" smtClean="0">
                <a:solidFill>
                  <a:schemeClr val="bg1"/>
                </a:solidFill>
              </a:rPr>
              <a:t>Team Making</a:t>
            </a:r>
          </a:p>
          <a:p>
            <a:endParaRPr lang="en-US" dirty="0"/>
          </a:p>
        </p:txBody>
      </p:sp>
    </p:spTree>
    <p:extLst>
      <p:ext uri="{BB962C8B-B14F-4D97-AF65-F5344CB8AC3E}">
        <p14:creationId xmlns:p14="http://schemas.microsoft.com/office/powerpoint/2010/main" val="778749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583</TotalTime>
  <Words>269</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Slice</vt:lpstr>
      <vt:lpstr>FAST FOOD RESTURANT</vt:lpstr>
      <vt:lpstr>Group Members</vt:lpstr>
      <vt:lpstr>objective</vt:lpstr>
      <vt:lpstr>Background</vt:lpstr>
      <vt:lpstr>   Actors of the system: </vt:lpstr>
      <vt:lpstr>Requirements</vt:lpstr>
      <vt:lpstr>team</vt:lpstr>
      <vt:lpstr>Proposed Solution</vt:lpstr>
      <vt:lpstr>1st Deliverable</vt:lpstr>
      <vt:lpstr>2nd Deliverable</vt:lpstr>
      <vt:lpstr>3rd Deliverable</vt:lpstr>
      <vt:lpstr>4th Deliverable </vt:lpstr>
      <vt:lpstr>5th Deliverable </vt:lpstr>
      <vt:lpstr>Use case diagram </vt:lpstr>
      <vt:lpstr>Admin SSD</vt:lpstr>
      <vt:lpstr>Domain model</vt:lpstr>
      <vt:lpstr>Class diagram</vt:lpstr>
      <vt:lpstr>Interface Snapshot</vt:lpstr>
      <vt:lpstr>Interface Snapshot</vt:lpstr>
      <vt:lpstr>Interface Snapshot</vt:lpstr>
      <vt:lpstr>Any Suggestion or 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FOOD RESTURANT</dc:title>
  <dc:creator>Sabahat Ejaz</dc:creator>
  <cp:lastModifiedBy>Hamza Jamil</cp:lastModifiedBy>
  <cp:revision>37</cp:revision>
  <dcterms:created xsi:type="dcterms:W3CDTF">2018-12-17T14:53:45Z</dcterms:created>
  <dcterms:modified xsi:type="dcterms:W3CDTF">2018-12-22T13:01:59Z</dcterms:modified>
</cp:coreProperties>
</file>