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706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138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0676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170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764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073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676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274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369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6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2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4717437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16F1E-77B5-3A87-E042-572008381186}"/>
              </a:ext>
            </a:extLst>
          </p:cNvPr>
          <p:cNvSpPr>
            <a:spLocks noGrp="1"/>
          </p:cNvSpPr>
          <p:nvPr>
            <p:ph type="ctrTitle"/>
          </p:nvPr>
        </p:nvSpPr>
        <p:spPr>
          <a:xfrm>
            <a:off x="890338" y="640080"/>
            <a:ext cx="3734014" cy="3566160"/>
          </a:xfrm>
        </p:spPr>
        <p:txBody>
          <a:bodyPr anchor="b">
            <a:noAutofit/>
          </a:bodyPr>
          <a:lstStyle/>
          <a:p>
            <a:pPr algn="ctr"/>
            <a:br>
              <a:rPr lang="en-IN" sz="4400" b="1" i="0" dirty="0">
                <a:solidFill>
                  <a:srgbClr val="082343"/>
                </a:solidFill>
                <a:effectLst/>
                <a:latin typeface="ADLaM Display" panose="02010000000000000000" pitchFamily="2" charset="0"/>
                <a:ea typeface="ADLaM Display" panose="02010000000000000000" pitchFamily="2" charset="0"/>
                <a:cs typeface="ADLaM Display" panose="02010000000000000000" pitchFamily="2" charset="0"/>
              </a:rPr>
            </a:br>
            <a:br>
              <a:rPr lang="en-IN" sz="4400" b="1" i="0" dirty="0">
                <a:solidFill>
                  <a:srgbClr val="082343"/>
                </a:solidFill>
                <a:effectLst/>
                <a:latin typeface="ADLaM Display" panose="02010000000000000000" pitchFamily="2" charset="0"/>
                <a:ea typeface="ADLaM Display" panose="02010000000000000000" pitchFamily="2" charset="0"/>
                <a:cs typeface="ADLaM Display" panose="02010000000000000000" pitchFamily="2" charset="0"/>
              </a:rPr>
            </a:br>
            <a:r>
              <a:rPr lang="en-IN" sz="4400" b="1" i="0" dirty="0">
                <a:solidFill>
                  <a:srgbClr val="082343"/>
                </a:solidFill>
                <a:effectLst/>
                <a:latin typeface="ADLaM Display" panose="02010000000000000000" pitchFamily="2" charset="0"/>
                <a:ea typeface="ADLaM Display" panose="02010000000000000000" pitchFamily="2" charset="0"/>
                <a:cs typeface="ADLaM Display" panose="02010000000000000000" pitchFamily="2" charset="0"/>
              </a:rPr>
              <a:t>SQL - Capstone Project</a:t>
            </a:r>
            <a:br>
              <a:rPr lang="en-IN" sz="4400" b="1" i="0" dirty="0">
                <a:solidFill>
                  <a:srgbClr val="082343"/>
                </a:solidFill>
                <a:effectLst/>
                <a:latin typeface="ADLaM Display" panose="02010000000000000000" pitchFamily="2" charset="0"/>
                <a:ea typeface="ADLaM Display" panose="02010000000000000000" pitchFamily="2" charset="0"/>
                <a:cs typeface="ADLaM Display" panose="02010000000000000000" pitchFamily="2" charset="0"/>
              </a:rPr>
            </a:br>
            <a:r>
              <a:rPr lang="en-IN" sz="4400" b="1" i="0" dirty="0">
                <a:solidFill>
                  <a:srgbClr val="082343"/>
                </a:solidFill>
                <a:effectLst/>
                <a:latin typeface="ADLaM Display" panose="02010000000000000000" pitchFamily="2" charset="0"/>
                <a:ea typeface="ADLaM Display" panose="02010000000000000000" pitchFamily="2" charset="0"/>
                <a:cs typeface="ADLaM Display" panose="02010000000000000000" pitchFamily="2" charset="0"/>
              </a:rPr>
              <a:t>Presentation.</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27E4F34D-43CD-5F57-722F-5CB8CF69F44B}"/>
              </a:ext>
            </a:extLst>
          </p:cNvPr>
          <p:cNvSpPr>
            <a:spLocks noGrp="1"/>
          </p:cNvSpPr>
          <p:nvPr>
            <p:ph type="subTitle" idx="1"/>
          </p:nvPr>
        </p:nvSpPr>
        <p:spPr>
          <a:xfrm>
            <a:off x="890339" y="4436699"/>
            <a:ext cx="3734014" cy="1964101"/>
          </a:xfrm>
        </p:spPr>
        <p:txBody>
          <a:bodyPr>
            <a:noAutofit/>
          </a:bodyPr>
          <a:lstStyle/>
          <a:p>
            <a:r>
              <a:rPr lang="en-US" sz="2000" b="1" u="sng" dirty="0">
                <a:latin typeface="Alasassy Caps" pitchFamily="2" charset="0"/>
              </a:rPr>
              <a:t>Aim of the project: </a:t>
            </a:r>
            <a:r>
              <a:rPr lang="en-US" sz="2000" b="0" i="0" dirty="0">
                <a:solidFill>
                  <a:srgbClr val="002246"/>
                </a:solidFill>
                <a:effectLst/>
                <a:latin typeface="SofiaPro"/>
              </a:rPr>
              <a:t>The major aim of this project is to gain insight into the sales data of Amazon to understand the different factors that affect sales of the different branches.   </a:t>
            </a:r>
          </a:p>
          <a:p>
            <a:endParaRPr lang="en-US" sz="2000" b="0" i="0" dirty="0">
              <a:solidFill>
                <a:srgbClr val="002246"/>
              </a:solidFill>
              <a:effectLst/>
              <a:latin typeface="SofiaPro"/>
            </a:endParaRPr>
          </a:p>
          <a:p>
            <a:pPr algn="r"/>
            <a:endParaRPr lang="en-IN" sz="2000" dirty="0">
              <a:latin typeface="Alasassy Caps" pitchFamily="2" charset="0"/>
            </a:endParaRP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838D6"/>
          </a:solidFill>
          <a:ln w="38100" cap="rnd">
            <a:solidFill>
              <a:srgbClr val="D838D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20DF9459-3915-67EF-71CE-909BCF6DD5CE}"/>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A599761C-C29F-7A14-D67A-490DA12E2CE0}"/>
              </a:ext>
            </a:extLst>
          </p:cNvPr>
          <p:cNvSpPr txBox="1"/>
          <p:nvPr/>
        </p:nvSpPr>
        <p:spPr>
          <a:xfrm>
            <a:off x="3283358" y="6421094"/>
            <a:ext cx="2026819" cy="400110"/>
          </a:xfrm>
          <a:prstGeom prst="rect">
            <a:avLst/>
          </a:prstGeom>
          <a:noFill/>
        </p:spPr>
        <p:txBody>
          <a:bodyPr wrap="square" rtlCol="0">
            <a:spAutoFit/>
          </a:bodyPr>
          <a:lstStyle/>
          <a:p>
            <a:r>
              <a:rPr lang="en-US" sz="2000" b="1" dirty="0">
                <a:latin typeface="Algerian" panose="04020705040A02060702" pitchFamily="82" charset="0"/>
              </a:rPr>
              <a:t>- by Pramodh</a:t>
            </a:r>
            <a:endParaRPr lang="en-IN" sz="2000" b="1" dirty="0">
              <a:latin typeface="Algerian" panose="04020705040A02060702" pitchFamily="82" charset="0"/>
            </a:endParaRPr>
          </a:p>
        </p:txBody>
      </p:sp>
    </p:spTree>
    <p:extLst>
      <p:ext uri="{BB962C8B-B14F-4D97-AF65-F5344CB8AC3E}">
        <p14:creationId xmlns:p14="http://schemas.microsoft.com/office/powerpoint/2010/main" val="183808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hank you card with pink flowers&#10;&#10;Description automatically generated">
            <a:extLst>
              <a:ext uri="{FF2B5EF4-FFF2-40B4-BE49-F238E27FC236}">
                <a16:creationId xmlns:a16="http://schemas.microsoft.com/office/drawing/2014/main" id="{B4FE602A-0261-9DDF-811C-34338A07DC94}"/>
              </a:ext>
            </a:extLst>
          </p:cNvPr>
          <p:cNvPicPr>
            <a:picLocks noChangeAspect="1"/>
          </p:cNvPicPr>
          <p:nvPr/>
        </p:nvPicPr>
        <p:blipFill rotWithShape="1">
          <a:blip r:embed="rId2">
            <a:extLst>
              <a:ext uri="{28A0092B-C50C-407E-A947-70E740481C1C}">
                <a14:useLocalDpi xmlns:a14="http://schemas.microsoft.com/office/drawing/2010/main" val="0"/>
              </a:ext>
            </a:extLst>
          </a:blip>
          <a:srcRect t="39148" b="29203"/>
          <a:stretch/>
        </p:blipFill>
        <p:spPr>
          <a:xfrm>
            <a:off x="-1" y="-1"/>
            <a:ext cx="12188952" cy="6858000"/>
          </a:xfrm>
          <a:prstGeom prst="rect">
            <a:avLst/>
          </a:prstGeom>
        </p:spPr>
      </p:pic>
      <p:sp>
        <p:nvSpPr>
          <p:cNvPr id="23" name="Rectangle 22">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55FA-0D46-153B-F02D-1B500BF27E35}"/>
              </a:ext>
            </a:extLst>
          </p:cNvPr>
          <p:cNvSpPr>
            <a:spLocks noGrp="1"/>
          </p:cNvSpPr>
          <p:nvPr>
            <p:ph type="title"/>
          </p:nvPr>
        </p:nvSpPr>
        <p:spPr>
          <a:xfrm>
            <a:off x="838200" y="875439"/>
            <a:ext cx="10515600" cy="754580"/>
          </a:xfrm>
        </p:spPr>
        <p:txBody>
          <a:bodyPr>
            <a:norm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database system used and functions used :</a:t>
            </a:r>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C153AFA-0CA2-E549-984B-5DF5B4DE644B}"/>
              </a:ext>
            </a:extLst>
          </p:cNvPr>
          <p:cNvSpPr>
            <a:spLocks noGrp="1"/>
          </p:cNvSpPr>
          <p:nvPr>
            <p:ph idx="1"/>
          </p:nvPr>
        </p:nvSpPr>
        <p:spPr>
          <a:xfrm>
            <a:off x="838200" y="1929383"/>
            <a:ext cx="10515600" cy="4537677"/>
          </a:xfrm>
        </p:spPr>
        <p:txBody>
          <a:bodyPr>
            <a:normAutofit/>
          </a:bodyPr>
          <a:lstStyle/>
          <a:p>
            <a:r>
              <a:rPr lang="en-US" sz="2400" dirty="0">
                <a:latin typeface="Abadi" panose="020B0604020104020204" pitchFamily="34" charset="0"/>
              </a:rPr>
              <a:t>Data base system used : MYSQL(relational database management system).</a:t>
            </a:r>
          </a:p>
          <a:p>
            <a:r>
              <a:rPr lang="en-IN" sz="2400" dirty="0">
                <a:latin typeface="Abadi" panose="020B0604020104020204" pitchFamily="34" charset="0"/>
              </a:rPr>
              <a:t>Integrated development environment used: MYSQL workbench.</a:t>
            </a:r>
          </a:p>
          <a:p>
            <a:r>
              <a:rPr lang="en-IN" sz="2400" dirty="0">
                <a:latin typeface="Abadi" panose="020B0604020104020204" pitchFamily="34" charset="0"/>
              </a:rPr>
              <a:t>Data language used is: DQL(Data Query language)</a:t>
            </a:r>
          </a:p>
          <a:p>
            <a:r>
              <a:rPr lang="en-IN" sz="2400" dirty="0">
                <a:latin typeface="Abadi" panose="020B0604020104020204" pitchFamily="34" charset="0"/>
              </a:rPr>
              <a:t>Functions used: Aggregate functions(Count, Average, sum), Window function(rank is used),Temporal Functions (Month, Month name, Day name) are used.</a:t>
            </a:r>
          </a:p>
          <a:p>
            <a:r>
              <a:rPr lang="en-IN" sz="2400" dirty="0">
                <a:latin typeface="Abadi" panose="020B0604020104020204" pitchFamily="34" charset="0"/>
              </a:rPr>
              <a:t>Subquery is used for referring the day of time. </a:t>
            </a:r>
          </a:p>
          <a:p>
            <a:r>
              <a:rPr lang="en-IN" sz="2400" dirty="0">
                <a:latin typeface="Abadi" panose="020B0604020104020204" pitchFamily="34" charset="0"/>
              </a:rPr>
              <a:t>Common table expressions are used for some analysis.</a:t>
            </a:r>
          </a:p>
          <a:p>
            <a:r>
              <a:rPr lang="en-IN" sz="2400" dirty="0">
                <a:latin typeface="Abadi" panose="020B0604020104020204" pitchFamily="34" charset="0"/>
              </a:rPr>
              <a:t>There is no null values in the dataset.</a:t>
            </a:r>
          </a:p>
        </p:txBody>
      </p:sp>
    </p:spTree>
    <p:extLst>
      <p:ext uri="{BB962C8B-B14F-4D97-AF65-F5344CB8AC3E}">
        <p14:creationId xmlns:p14="http://schemas.microsoft.com/office/powerpoint/2010/main" val="112218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35C8-8C0D-A35B-3D39-C2D551DE4E11}"/>
              </a:ext>
            </a:extLst>
          </p:cNvPr>
          <p:cNvSpPr>
            <a:spLocks noGrp="1"/>
          </p:cNvSpPr>
          <p:nvPr>
            <p:ph type="title"/>
          </p:nvPr>
        </p:nvSpPr>
        <p:spPr>
          <a:xfrm>
            <a:off x="838200" y="676656"/>
            <a:ext cx="10515600" cy="1014032"/>
          </a:xfrm>
        </p:spPr>
        <p:txBody>
          <a:bodyPr>
            <a:norm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Data loading and Check</a:t>
            </a:r>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8B8CD42F-E2FB-FC34-D1B2-1FCF2FFC9A84}"/>
              </a:ext>
            </a:extLst>
          </p:cNvPr>
          <p:cNvSpPr>
            <a:spLocks noGrp="1"/>
          </p:cNvSpPr>
          <p:nvPr>
            <p:ph idx="1"/>
          </p:nvPr>
        </p:nvSpPr>
        <p:spPr/>
        <p:txBody>
          <a:bodyPr/>
          <a:lstStyle/>
          <a:p>
            <a:r>
              <a:rPr lang="en-US" dirty="0">
                <a:latin typeface="Abadi" panose="020B0604020104020204" pitchFamily="34" charset="0"/>
              </a:rPr>
              <a:t>Database name </a:t>
            </a:r>
            <a:r>
              <a:rPr lang="en-US" dirty="0" err="1">
                <a:latin typeface="Abadi" panose="020B0604020104020204" pitchFamily="34" charset="0"/>
              </a:rPr>
              <a:t>cap_stone_project</a:t>
            </a:r>
            <a:r>
              <a:rPr lang="en-US" dirty="0">
                <a:latin typeface="Abadi" panose="020B0604020104020204" pitchFamily="34" charset="0"/>
              </a:rPr>
              <a:t> is created.</a:t>
            </a:r>
          </a:p>
          <a:p>
            <a:r>
              <a:rPr lang="en-US" dirty="0">
                <a:latin typeface="Abadi" panose="020B0604020104020204" pitchFamily="34" charset="0"/>
              </a:rPr>
              <a:t>Data is loaded using table import wizard(file type: comma separated file(csv)).</a:t>
            </a:r>
          </a:p>
          <a:p>
            <a:r>
              <a:rPr lang="en-US" dirty="0">
                <a:latin typeface="Abadi" panose="020B0604020104020204" pitchFamily="34" charset="0"/>
              </a:rPr>
              <a:t>Inspected for null values using </a:t>
            </a:r>
            <a:r>
              <a:rPr lang="en-US" dirty="0" err="1">
                <a:latin typeface="Abadi" panose="020B0604020104020204" pitchFamily="34" charset="0"/>
              </a:rPr>
              <a:t>ISNull</a:t>
            </a:r>
            <a:r>
              <a:rPr lang="en-US" dirty="0">
                <a:latin typeface="Abadi" panose="020B0604020104020204" pitchFamily="34" charset="0"/>
              </a:rPr>
              <a:t>.</a:t>
            </a:r>
          </a:p>
        </p:txBody>
      </p:sp>
    </p:spTree>
    <p:extLst>
      <p:ext uri="{BB962C8B-B14F-4D97-AF65-F5344CB8AC3E}">
        <p14:creationId xmlns:p14="http://schemas.microsoft.com/office/powerpoint/2010/main" val="175707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95A8-2855-9512-1F26-240685CA76D7}"/>
              </a:ext>
            </a:extLst>
          </p:cNvPr>
          <p:cNvSpPr>
            <a:spLocks noGrp="1"/>
          </p:cNvSpPr>
          <p:nvPr>
            <p:ph type="title"/>
          </p:nvPr>
        </p:nvSpPr>
        <p:spPr>
          <a:xfrm>
            <a:off x="838200" y="676656"/>
            <a:ext cx="10515600" cy="1014032"/>
          </a:xfrm>
        </p:spPr>
        <p:txBody>
          <a:bodyPr>
            <a:norm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Techniques used for feature engineering: </a:t>
            </a:r>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84504150-46A4-B9B1-84A6-99BC98C124D5}"/>
              </a:ext>
            </a:extLst>
          </p:cNvPr>
          <p:cNvSpPr>
            <a:spLocks noGrp="1"/>
          </p:cNvSpPr>
          <p:nvPr>
            <p:ph idx="1"/>
          </p:nvPr>
        </p:nvSpPr>
        <p:spPr/>
        <p:txBody>
          <a:bodyPr>
            <a:normAutofit/>
          </a:bodyPr>
          <a:lstStyle/>
          <a:p>
            <a:r>
              <a:rPr lang="en-US" sz="2400" b="0" i="0" dirty="0">
                <a:effectLst/>
                <a:latin typeface="Abadi" panose="020B0604020104020204" pitchFamily="34" charset="0"/>
              </a:rPr>
              <a:t>Case statement is used for time of day to give insight of sales in the Morning, Afternoon and Evening.</a:t>
            </a:r>
          </a:p>
          <a:p>
            <a:r>
              <a:rPr lang="en-US" sz="2400" b="0" i="0" dirty="0">
                <a:effectLst/>
                <a:latin typeface="Abadi" panose="020B0604020104020204" pitchFamily="34" charset="0"/>
              </a:rPr>
              <a:t>Temporal function(day name) is used for the extracted days of the week on which the given transaction took place (Mon, Tue, Wed, Thu, Fri).</a:t>
            </a:r>
          </a:p>
          <a:p>
            <a:r>
              <a:rPr lang="en-US" sz="2400" b="0" i="0" dirty="0">
                <a:effectLst/>
                <a:latin typeface="Abadi" panose="020B0604020104020204" pitchFamily="34" charset="0"/>
              </a:rPr>
              <a:t> Temporal function(month name) is used for </a:t>
            </a:r>
            <a:r>
              <a:rPr lang="en-US" sz="1600" b="0" i="0" dirty="0">
                <a:solidFill>
                  <a:srgbClr val="002246"/>
                </a:solidFill>
                <a:effectLst/>
                <a:latin typeface="SofiaPro"/>
              </a:rPr>
              <a:t> </a:t>
            </a:r>
            <a:r>
              <a:rPr lang="en-US" sz="2400" b="0" i="0" dirty="0">
                <a:effectLst/>
                <a:latin typeface="Abadi" panose="020B0604020104020204" pitchFamily="34" charset="0"/>
              </a:rPr>
              <a:t>the extracted months of the year on which the given transaction took place (Jan, Feb, Mar).</a:t>
            </a:r>
            <a:endParaRPr lang="en-IN" sz="2400" dirty="0">
              <a:latin typeface="Abadi" panose="020B0604020104020204" pitchFamily="34" charset="0"/>
            </a:endParaRPr>
          </a:p>
        </p:txBody>
      </p:sp>
    </p:spTree>
    <p:extLst>
      <p:ext uri="{BB962C8B-B14F-4D97-AF65-F5344CB8AC3E}">
        <p14:creationId xmlns:p14="http://schemas.microsoft.com/office/powerpoint/2010/main" val="11550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B510-A6E7-6469-2380-8F4242CDE24C}"/>
              </a:ext>
            </a:extLst>
          </p:cNvPr>
          <p:cNvSpPr>
            <a:spLocks noGrp="1"/>
          </p:cNvSpPr>
          <p:nvPr>
            <p:ph type="title"/>
          </p:nvPr>
        </p:nvSpPr>
        <p:spPr>
          <a:xfrm>
            <a:off x="838199" y="687596"/>
            <a:ext cx="9922565" cy="1086679"/>
          </a:xfrm>
        </p:spPr>
        <p:txBody>
          <a:bodyPr>
            <a:normAutofit/>
          </a:bodyPr>
          <a:lstStyle/>
          <a:p>
            <a:r>
              <a:rPr lang="en-IN" sz="2400" b="1"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t>Business Questions To Answer: With Answers (1-7)</a:t>
            </a:r>
            <a:br>
              <a:rPr lang="en-IN" sz="2400" b="0"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br>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Rectangle 5">
            <a:extLst>
              <a:ext uri="{FF2B5EF4-FFF2-40B4-BE49-F238E27FC236}">
                <a16:creationId xmlns:a16="http://schemas.microsoft.com/office/drawing/2014/main" id="{8E4AFD87-C965-C2FB-6ACF-9DC877613ECA}"/>
              </a:ext>
            </a:extLst>
          </p:cNvPr>
          <p:cNvSpPr>
            <a:spLocks noGrp="1" noChangeArrowheads="1"/>
          </p:cNvSpPr>
          <p:nvPr>
            <p:ph idx="1"/>
          </p:nvPr>
        </p:nvSpPr>
        <p:spPr bwMode="auto">
          <a:xfrm>
            <a:off x="838200" y="1774275"/>
            <a:ext cx="10515601"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What is the count of distinct cities in the dataset?</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The count of distinct cities is 3 cities.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For each branch, what is the corresponding city?</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The cities for each branch are:</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 = Yangon</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B = Mandalay</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C = Naypyitaw</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What is the count of distinct product lines in the dataset?</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The count of distinct product lines in the dataset is 6.</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Which payment method occurs most frequently?</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a:t>
            </a:r>
            <a:r>
              <a:rPr kumimoji="0" lang="en-US" altLang="en-US" sz="1500" b="0" i="0" u="none" strike="noStrike" cap="none" normalizeH="0" baseline="0" dirty="0" err="1">
                <a:ln>
                  <a:noFill/>
                </a:ln>
                <a:solidFill>
                  <a:schemeClr val="tx1"/>
                </a:solidFill>
                <a:effectLst/>
                <a:latin typeface="Arial" panose="020B0604020202020204" pitchFamily="34" charset="0"/>
              </a:rPr>
              <a:t>Ewallet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Which product line has the highest sales?</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Electronic accessories with the number of units sold is 971.</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How much revenue is generated each month?</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January: 116,291.868</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March: 109,455.507</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February: 97,219.374</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Ordered by highest revenue.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Arial" panose="020B0604020202020204" pitchFamily="34" charset="0"/>
              </a:rPr>
              <a:t>In which month did the cost of goods sold reach its peak?</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Ans: The cost of goods sold reached its peak in January (the first month).</a:t>
            </a:r>
          </a:p>
        </p:txBody>
      </p:sp>
    </p:spTree>
    <p:extLst>
      <p:ext uri="{BB962C8B-B14F-4D97-AF65-F5344CB8AC3E}">
        <p14:creationId xmlns:p14="http://schemas.microsoft.com/office/powerpoint/2010/main" val="11595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F06-C895-01CF-1699-89738D317537}"/>
              </a:ext>
            </a:extLst>
          </p:cNvPr>
          <p:cNvSpPr>
            <a:spLocks noGrp="1"/>
          </p:cNvSpPr>
          <p:nvPr>
            <p:ph type="title"/>
          </p:nvPr>
        </p:nvSpPr>
        <p:spPr>
          <a:xfrm>
            <a:off x="838200" y="1073426"/>
            <a:ext cx="10515600" cy="617262"/>
          </a:xfrm>
        </p:spPr>
        <p:txBody>
          <a:bodyPr>
            <a:normAutofit fontScale="90000"/>
          </a:bodyPr>
          <a:lstStyle/>
          <a:p>
            <a:r>
              <a:rPr lang="en-IN" sz="2400" b="1"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t>Business Questions To Answer: With Answers (7-14)</a:t>
            </a:r>
            <a:br>
              <a:rPr lang="en-IN" sz="2400" b="0"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br>
            <a:endParaRPr lang="en-IN" sz="2400" dirty="0"/>
          </a:p>
        </p:txBody>
      </p:sp>
      <p:sp>
        <p:nvSpPr>
          <p:cNvPr id="4" name="Rectangle 1">
            <a:extLst>
              <a:ext uri="{FF2B5EF4-FFF2-40B4-BE49-F238E27FC236}">
                <a16:creationId xmlns:a16="http://schemas.microsoft.com/office/drawing/2014/main" id="{AC9B8B97-366A-6E7F-9D7C-03E6373BCD8F}"/>
              </a:ext>
            </a:extLst>
          </p:cNvPr>
          <p:cNvSpPr>
            <a:spLocks noGrp="1" noChangeArrowheads="1"/>
          </p:cNvSpPr>
          <p:nvPr>
            <p:ph idx="1"/>
          </p:nvPr>
        </p:nvSpPr>
        <p:spPr bwMode="auto">
          <a:xfrm>
            <a:off x="748748" y="1641187"/>
            <a:ext cx="1144325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Which product line generated the highest revenue?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product line that generated the highest revenue is Food and beverages with a revenue of 56,144.844.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In which city was the highest revenue recorded?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highest revenue was recorded in Naypyitaw with a revenue of 110,568.706.</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Which product line incurred the highest Value Added Tax?</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product line that incurred the highest Value Added Tax is Food and beverages with a tax of 2,673.564.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For each product line, add a column indicating "Good" if its sales are above average, otherwise "Bad."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Code output provides the answer.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branch that exceeded the average number of products sold.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branch that exceeded the average number of products sold is branch A.</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Which product line is most frequently associated with each gender?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product line most frequently associated with each gender 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Male: Health and beauty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Female: Fashion accessories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Calculate the average rating for each product line.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Code output will provide the answer.</a:t>
            </a:r>
          </a:p>
        </p:txBody>
      </p:sp>
    </p:spTree>
    <p:extLst>
      <p:ext uri="{BB962C8B-B14F-4D97-AF65-F5344CB8AC3E}">
        <p14:creationId xmlns:p14="http://schemas.microsoft.com/office/powerpoint/2010/main" val="390186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18A2-62E8-21B2-7791-7E0C9FA4465C}"/>
              </a:ext>
            </a:extLst>
          </p:cNvPr>
          <p:cNvSpPr>
            <a:spLocks noGrp="1"/>
          </p:cNvSpPr>
          <p:nvPr>
            <p:ph type="title"/>
          </p:nvPr>
        </p:nvSpPr>
        <p:spPr>
          <a:xfrm>
            <a:off x="838200" y="927652"/>
            <a:ext cx="10515600" cy="763036"/>
          </a:xfrm>
        </p:spPr>
        <p:txBody>
          <a:bodyPr>
            <a:normAutofit fontScale="90000"/>
          </a:bodyPr>
          <a:lstStyle/>
          <a:p>
            <a:r>
              <a:rPr lang="en-IN" sz="2400" b="1"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t>Business Questions To Answer: With Answers (15-21)</a:t>
            </a:r>
            <a:br>
              <a:rPr lang="en-IN" sz="2400" b="0"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br>
            <a:endParaRPr lang="en-IN" sz="2400" dirty="0"/>
          </a:p>
        </p:txBody>
      </p:sp>
      <p:sp>
        <p:nvSpPr>
          <p:cNvPr id="5" name="Rectangle 2">
            <a:extLst>
              <a:ext uri="{FF2B5EF4-FFF2-40B4-BE49-F238E27FC236}">
                <a16:creationId xmlns:a16="http://schemas.microsoft.com/office/drawing/2014/main" id="{00BA7D2E-113C-DD06-4912-31A912C49AD3}"/>
              </a:ext>
            </a:extLst>
          </p:cNvPr>
          <p:cNvSpPr>
            <a:spLocks noGrp="1" noChangeArrowheads="1"/>
          </p:cNvSpPr>
          <p:nvPr>
            <p:ph idx="1"/>
          </p:nvPr>
        </p:nvSpPr>
        <p:spPr bwMode="auto">
          <a:xfrm>
            <a:off x="838200" y="1516208"/>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Count the sales occurrences for each time of day on every weekday.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Code will provide the answer.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customer type contributing the highest revenue.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customer type contributing the highest revenue is the 'Member' and the revenue generated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this type of customer is 164,223.444.</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Determine the city with the highest VAT percentage.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city with the highest VAT percentage is Naypyitaw, and the tax collected is 5,265.176.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VAT percentage is 5%.</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customer type with the highest VAT payments.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customer type with the highest VAT payments is 'Member' and the tax collected is 7,820.164.</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What is the count of distinct customer types in the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count of distinct customer types in the dataset is 2.</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What is the count of distinct payment methods in the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count of distinct payment methods in the dataset is 3.</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Which customer type occurs most frequently?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customer type that occurs most frequently is 'Member'.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5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039E-E014-4A18-986A-B91F9C9AFCCF}"/>
              </a:ext>
            </a:extLst>
          </p:cNvPr>
          <p:cNvSpPr>
            <a:spLocks noGrp="1"/>
          </p:cNvSpPr>
          <p:nvPr>
            <p:ph type="title"/>
          </p:nvPr>
        </p:nvSpPr>
        <p:spPr>
          <a:xfrm>
            <a:off x="838200" y="622853"/>
            <a:ext cx="10515600" cy="1067836"/>
          </a:xfrm>
        </p:spPr>
        <p:txBody>
          <a:bodyPr>
            <a:normAutofit/>
          </a:bodyPr>
          <a:lstStyle/>
          <a:p>
            <a:r>
              <a:rPr lang="en-IN" sz="2400" b="1" i="0" dirty="0">
                <a:solidFill>
                  <a:srgbClr val="002246"/>
                </a:solidFill>
                <a:effectLst/>
                <a:latin typeface="ADLaM Display" panose="02010000000000000000" pitchFamily="2" charset="0"/>
                <a:ea typeface="ADLaM Display" panose="02010000000000000000" pitchFamily="2" charset="0"/>
                <a:cs typeface="ADLaM Display" panose="02010000000000000000" pitchFamily="2" charset="0"/>
              </a:rPr>
              <a:t>Business Questions To Answer: With Answers (22-28)</a:t>
            </a:r>
            <a:endParaRPr lang="en-IN" sz="2400" dirty="0"/>
          </a:p>
        </p:txBody>
      </p:sp>
      <p:sp>
        <p:nvSpPr>
          <p:cNvPr id="4" name="Rectangle 1">
            <a:extLst>
              <a:ext uri="{FF2B5EF4-FFF2-40B4-BE49-F238E27FC236}">
                <a16:creationId xmlns:a16="http://schemas.microsoft.com/office/drawing/2014/main" id="{DAACFC9B-8546-6409-6B81-2259CE43E5E2}"/>
              </a:ext>
            </a:extLst>
          </p:cNvPr>
          <p:cNvSpPr>
            <a:spLocks noGrp="1" noChangeArrowheads="1"/>
          </p:cNvSpPr>
          <p:nvPr>
            <p:ph idx="1"/>
          </p:nvPr>
        </p:nvSpPr>
        <p:spPr bwMode="auto">
          <a:xfrm>
            <a:off x="838200" y="1670316"/>
            <a:ext cx="1069119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customer type with the highest purchase frequency.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customer type with the highest purchase frequency is 'Member'.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Determine the predominant gender among customers.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predominant gender among customers is 'female'.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Examine the distribution of genders within each branch.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Answer is provided by the code.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time of day when customers provide the most ratings.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time of day when customers provide the most ratings is 7 o'clock in the evening.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Determine the time of day with the highest customer ratings for each branch.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answer will be provided by the code.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day of the week with the highest average ratings.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day of the week with the highest average ratings is 'Monday' with an average rating of 7.1536.</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Determine the day of the week with the highest average ratings for each branch.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Ans: The answer will be provided by the code.</a:t>
            </a:r>
          </a:p>
        </p:txBody>
      </p:sp>
    </p:spTree>
    <p:extLst>
      <p:ext uri="{BB962C8B-B14F-4D97-AF65-F5344CB8AC3E}">
        <p14:creationId xmlns:p14="http://schemas.microsoft.com/office/powerpoint/2010/main" val="328853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DFF9-AAE4-F710-5612-9405C3839970}"/>
              </a:ext>
            </a:extLst>
          </p:cNvPr>
          <p:cNvSpPr>
            <a:spLocks noGrp="1"/>
          </p:cNvSpPr>
          <p:nvPr>
            <p:ph type="title"/>
          </p:nvPr>
        </p:nvSpPr>
        <p:spPr/>
        <p:txBody>
          <a:bodyPr>
            <a:norm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Suggestions </a:t>
            </a:r>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4AAFF36-744A-1C3A-0EB2-3DDE0354D8E4}"/>
              </a:ext>
            </a:extLst>
          </p:cNvPr>
          <p:cNvSpPr>
            <a:spLocks noGrp="1"/>
          </p:cNvSpPr>
          <p:nvPr>
            <p:ph idx="1"/>
          </p:nvPr>
        </p:nvSpPr>
        <p:spPr/>
        <p:txBody>
          <a:bodyPr>
            <a:normAutofit/>
          </a:bodyPr>
          <a:lstStyle/>
          <a:p>
            <a:pPr marL="0" indent="0">
              <a:buNone/>
            </a:pPr>
            <a:r>
              <a:rPr lang="en-US" sz="1800" dirty="0">
                <a:latin typeface="Abadi" panose="020B0604020104020204" pitchFamily="34" charset="0"/>
                <a:ea typeface="ADLaM Display" panose="02010000000000000000" pitchFamily="2" charset="0"/>
                <a:cs typeface="ADLaM Display" panose="02010000000000000000" pitchFamily="2" charset="0"/>
              </a:rPr>
              <a:t> from  the analysis and by answering the business questions take care of the city with low revenue and the revenue generated by different months is different try to improve the monthly generated revenue .</a:t>
            </a:r>
          </a:p>
          <a:p>
            <a:pPr marL="0" indent="0">
              <a:buNone/>
            </a:pPr>
            <a:r>
              <a:rPr lang="en-US" sz="1800" dirty="0">
                <a:latin typeface="Abadi" panose="020B0604020104020204" pitchFamily="34" charset="0"/>
                <a:ea typeface="ADLaM Display" panose="02010000000000000000" pitchFamily="2" charset="0"/>
                <a:cs typeface="ADLaM Display" panose="02010000000000000000" pitchFamily="2" charset="0"/>
              </a:rPr>
              <a:t>Some product lines generate low revenue by following the customer ratings improve that product line quality and deliver speed and handle the product carefully will improve the revenue generated by that product line .</a:t>
            </a:r>
          </a:p>
          <a:p>
            <a:pPr marL="0" indent="0">
              <a:buNone/>
            </a:pPr>
            <a:r>
              <a:rPr lang="en-US" sz="1800" dirty="0">
                <a:latin typeface="Abadi" panose="020B0604020104020204" pitchFamily="34" charset="0"/>
                <a:ea typeface="ADLaM Display" panose="02010000000000000000" pitchFamily="2" charset="0"/>
                <a:cs typeface="ADLaM Display" panose="02010000000000000000" pitchFamily="2" charset="0"/>
              </a:rPr>
              <a:t>Members are most important customers where the tax and revenue generated by them.</a:t>
            </a:r>
          </a:p>
          <a:p>
            <a:pPr marL="0" indent="0">
              <a:buNone/>
            </a:pPr>
            <a:r>
              <a:rPr lang="en-US" sz="1800" dirty="0">
                <a:latin typeface="Abadi" panose="020B0604020104020204" pitchFamily="34" charset="0"/>
                <a:ea typeface="ADLaM Display" panose="02010000000000000000" pitchFamily="2" charset="0"/>
                <a:cs typeface="ADLaM Display" panose="02010000000000000000" pitchFamily="2" charset="0"/>
              </a:rPr>
              <a:t>Try to improve the revenue generated by city with lowest revenue.</a:t>
            </a:r>
          </a:p>
          <a:p>
            <a:pPr marL="0" indent="0">
              <a:buNone/>
            </a:pPr>
            <a:r>
              <a:rPr lang="en-US" sz="1800" dirty="0">
                <a:latin typeface="Abadi" panose="020B0604020104020204" pitchFamily="34" charset="0"/>
                <a:ea typeface="ADLaM Display" panose="02010000000000000000" pitchFamily="2" charset="0"/>
                <a:cs typeface="ADLaM Display" panose="02010000000000000000" pitchFamily="2" charset="0"/>
              </a:rPr>
              <a:t>Apart of beauty  and fashion take care of rest of the product lines. Will help in raise in the revenue.</a:t>
            </a:r>
          </a:p>
          <a:p>
            <a:pPr marL="0" indent="0">
              <a:buNone/>
            </a:pPr>
            <a:endParaRPr lang="en-US" sz="1800" dirty="0">
              <a:latin typeface="Abadi" panose="020B0604020104020204" pitchFamily="34" charset="0"/>
              <a:ea typeface="ADLaM Display" panose="02010000000000000000" pitchFamily="2" charset="0"/>
              <a:cs typeface="ADLaM Display" panose="02010000000000000000" pitchFamily="2" charset="0"/>
            </a:endParaRPr>
          </a:p>
          <a:p>
            <a:pPr marL="0" indent="0">
              <a:buNone/>
            </a:pPr>
            <a:endParaRPr lang="en-IN" sz="1800" dirty="0">
              <a:latin typeface="Abadi" panose="020B0604020104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12647825"/>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155</TotalTime>
  <Words>1190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ADLaM Display</vt:lpstr>
      <vt:lpstr>Alasassy Caps</vt:lpstr>
      <vt:lpstr>Algerian</vt:lpstr>
      <vt:lpstr>Arial</vt:lpstr>
      <vt:lpstr>Modern Love</vt:lpstr>
      <vt:lpstr>SofiaPro</vt:lpstr>
      <vt:lpstr>The Hand</vt:lpstr>
      <vt:lpstr>SketchyVTI</vt:lpstr>
      <vt:lpstr>  SQL - Capstone Project Presentation.</vt:lpstr>
      <vt:lpstr>database system used and functions used :</vt:lpstr>
      <vt:lpstr>Data loading and Check</vt:lpstr>
      <vt:lpstr>Techniques used for feature engineering: </vt:lpstr>
      <vt:lpstr>Business Questions To Answer: With Answers (1-7) </vt:lpstr>
      <vt:lpstr>Business Questions To Answer: With Answers (7-14) </vt:lpstr>
      <vt:lpstr>Business Questions To Answer: With Answers (15-21) </vt:lpstr>
      <vt:lpstr>Business Questions To Answer: With Answers (22-28)</vt:lpstr>
      <vt:lpstr>Suggestions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SQL - Capstone Project Presentation.</dc:title>
  <dc:creator>Pramodh  Chamanthi</dc:creator>
  <cp:lastModifiedBy>Pramodh  Chamanthi</cp:lastModifiedBy>
  <cp:revision>5</cp:revision>
  <dcterms:created xsi:type="dcterms:W3CDTF">2024-06-14T02:27:25Z</dcterms:created>
  <dcterms:modified xsi:type="dcterms:W3CDTF">2024-06-14T05:02:58Z</dcterms:modified>
</cp:coreProperties>
</file>