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7B703"/>
    <a:srgbClr val="FFFFCC"/>
    <a:srgbClr val="FDDB7B"/>
    <a:srgbClr val="FDCF51"/>
    <a:srgbClr val="FCBB06"/>
    <a:srgbClr val="04064C"/>
    <a:srgbClr val="3441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485" autoAdjust="0"/>
    <p:restoredTop sz="94321" autoAdjust="0"/>
  </p:normalViewPr>
  <p:slideViewPr>
    <p:cSldViewPr>
      <p:cViewPr varScale="1">
        <p:scale>
          <a:sx n="68" d="100"/>
          <a:sy n="68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E8083A5-835A-40A3-827E-61C33DF03009}" type="datetimeFigureOut">
              <a:rPr lang="en-US"/>
              <a:t>3/15/2023</a:t>
            </a:fld>
            <a:endParaRPr lang="en-US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8D26484F-62D4-4800-A64A-6E4326EED9F5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7416384-70EB-4F7A-A3EB-83E066DA6C13}" type="datetimeFigureOut">
              <a:rPr lang="en-US"/>
              <a:t>3/15/2023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B3A640-5A90-4EFE-8EE3-1763810B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F3DB4C-BF07-4AE8-BD70-46188008FA91}" type="datetimeFigureOut">
              <a:rPr lang="en-US"/>
              <a:t>3/15/2023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785698F-5D70-447B-9640-2F5B44CB74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B0C623-8BB3-4A0C-907C-C425B179B16C}" type="datetimeFigureOut">
              <a:rPr lang="en-US"/>
              <a:t>3/15/2023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2FCE0-F572-44D1-8EC6-98221A3D30E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2A7FFD-B393-4DE8-94CA-505F8CB7B4E1}" type="datetimeFigureOut">
              <a:rPr lang="en-US"/>
              <a:t>3/15/2023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32FD1A0-CEE1-4C34-B837-4E0DE6B7364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14209CC-5F62-4A0E-B68D-CDC1E312E65D}" type="datetimeFigureOut">
              <a:rPr lang="en-US"/>
              <a:t>3/15/2023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1ABBB5-69A4-49F2-8625-894EA093618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94B881-E9C7-4238-86B8-C8704B287258}" type="datetimeFigureOut">
              <a:rPr lang="en-US"/>
              <a:t>3/15/2023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2A47C7-26BB-4129-97B3-85EC2F2FAE3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2A3704-44A8-48FD-B28C-C72E0174B7A2}" type="datetimeFigureOut">
              <a:rPr lang="en-US"/>
              <a:t>3/15/2023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E606B0-FB8B-4E2B-8CAD-CA27997D94F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4978CF-B59D-4AAE-AE38-F349BE4E1F78}" type="datetimeFigureOut">
              <a:rPr lang="en-US"/>
              <a:t>3/15/2023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A6506-7608-4C24-BDCA-7091E7897A2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8A00EB-B883-4DF0-92AB-E0F6B7566B2C}" type="datetimeFigureOut">
              <a:rPr lang="en-US"/>
              <a:t>3/15/2023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6B81CF-C30D-4F9D-9783-B5C15BB34D2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05479-5FF7-42F7-9A14-3F7912E6F615}" type="datetimeFigureOut">
              <a:rPr lang="en-US"/>
              <a:t>3/15/2023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237EFC-1C0A-4015-85CD-08B4E188667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547F86-7B90-484B-976C-E9C83B5E17BB}" type="datetimeFigureOut">
              <a:rPr lang="en-US"/>
              <a:t>3/15/2023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D6424-3123-41A5-8E55-1B3CB96D048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8E78C4BE-6499-4547-96C5-BC05057DA7AD}" type="datetimeFigureOut">
              <a:rPr lang="en-US"/>
              <a:t>3/15/2023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A7FC8C8-D2D9-4AC5-BD62-E4E82A71281A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600200"/>
          </a:xfrm>
        </p:spPr>
        <p:txBody>
          <a:bodyPr rtlCol="0">
            <a:normAutofit/>
          </a:bodyPr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Presented by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Ch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.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Rakesh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 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20BK1A1227</a:t>
            </a:r>
            <a:endParaRPr altLang="en-US" lang="zh-CN"/>
          </a:p>
          <a:p>
            <a:pPr algn="r" eaLnBrk="1" fontAlgn="auto" hangingPunct="1">
              <a:spcAft>
                <a:spcPts val="0"/>
              </a:spcAft>
            </a:pP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   </a:t>
            </a: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B. AKSHAYA REDDY </a:t>
            </a: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20BK1A12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1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6</a:t>
            </a:r>
            <a:endParaRPr altLang="en-US" lang="zh-CN"/>
          </a:p>
          <a:p>
            <a:pPr algn="r" eaLnBrk="1" fontAlgn="auto" hangingPunct="1">
              <a:spcAft>
                <a:spcPts val="0"/>
              </a:spcAft>
            </a:pP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G. NISHANTH 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REDDY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,</a:t>
            </a: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20BK1A12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4</a:t>
            </a:r>
            <a:r>
              <a:rPr altLang="en"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0</a:t>
            </a:r>
            <a:endParaRPr altLang="en-US" lang="zh-CN"/>
          </a:p>
          <a:p>
            <a:pPr algn="r" eaLnBrk="1" fontAlgn="auto" hangingPunct="1">
              <a:spcAft>
                <a:spcPts val="0"/>
              </a:spcAft>
            </a:pPr>
          </a:p>
        </p:txBody>
      </p:sp>
      <p:sp>
        <p:nvSpPr>
          <p:cNvPr id="1048587" name="TextBox 7"/>
          <p:cNvSpPr txBox="1"/>
          <p:nvPr/>
        </p:nvSpPr>
        <p:spPr>
          <a:xfrm>
            <a:off x="0" y="3867150"/>
            <a:ext cx="9144000" cy="400050"/>
          </a:xfrm>
          <a:prstGeom prst="rect"/>
          <a:solidFill>
            <a:srgbClr val="FCBB06"/>
          </a:solidFill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Under the Guidance of </a:t>
            </a:r>
          </a:p>
        </p:txBody>
      </p:sp>
      <p:sp>
        <p:nvSpPr>
          <p:cNvPr id="1048588" name="Rounded Rectangle 3"/>
          <p:cNvSpPr/>
          <p:nvPr/>
        </p:nvSpPr>
        <p:spPr>
          <a:xfrm>
            <a:off x="609600" y="1905000"/>
            <a:ext cx="8001000" cy="1752600"/>
          </a:xfrm>
          <a:prstGeom prst="roundRect"/>
          <a:solidFill>
            <a:srgbClr val="040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latin typeface="Bookman Old Style" pitchFamily="18" charset="0"/>
            </a:endParaRPr>
          </a:p>
        </p:txBody>
      </p:sp>
      <p:sp>
        <p:nvSpPr>
          <p:cNvPr id="1048589" name="Rectangle 9"/>
          <p:cNvSpPr/>
          <p:nvPr/>
        </p:nvSpPr>
        <p:spPr>
          <a:xfrm>
            <a:off x="4800600" y="0"/>
            <a:ext cx="4343400" cy="1570038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dirty="0" lang="en-US">
              <a:latin typeface="Bookman Old Style" pitchFamily="18" charset="0"/>
            </a:endParaRPr>
          </a:p>
        </p:txBody>
      </p:sp>
      <p:sp>
        <p:nvSpPr>
          <p:cNvPr id="1048590" name="Rectangle 11"/>
          <p:cNvSpPr/>
          <p:nvPr/>
        </p:nvSpPr>
        <p:spPr>
          <a:xfrm>
            <a:off x="0" y="0"/>
            <a:ext cx="7429500" cy="157003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b="1" dirty="0" sz="32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St. Peters Engineering College</a:t>
            </a:r>
            <a:endParaRPr b="1" dirty="0" sz="3200" lang="en-US">
              <a:solidFill>
                <a:srgbClr val="002060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591" name="TextBox 13"/>
          <p:cNvSpPr txBox="1"/>
          <p:nvPr/>
        </p:nvSpPr>
        <p:spPr>
          <a:xfrm>
            <a:off x="0" y="4267200"/>
            <a:ext cx="9144000" cy="707886"/>
          </a:xfrm>
          <a:prstGeom prst="rect"/>
          <a:solidFill>
            <a:srgbClr val="FDCF51"/>
          </a:solidFill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b="1" dirty="0" sz="20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Name of the Guide, </a:t>
            </a:r>
            <a:r>
              <a:rPr b="1" dirty="0" sz="1600" lang="en-US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Designation</a:t>
            </a:r>
            <a:endParaRPr b="1" dirty="0" sz="2000" lang="en-US">
              <a:solidFill>
                <a:schemeClr val="tx2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Department </a:t>
            </a:r>
            <a:r>
              <a:rPr altLang="en"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of</a:t>
            </a:r>
            <a:r>
              <a:rPr altLang="en"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 </a:t>
            </a:r>
            <a:r>
              <a:rPr altLang="en"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Information</a:t>
            </a:r>
            <a:r>
              <a:rPr altLang="en"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 </a:t>
            </a:r>
            <a:r>
              <a:rPr altLang="en" b="1" dirty="0" sz="2000" lang="en-US">
                <a:solidFill>
                  <a:srgbClr val="002060"/>
                </a:solidFill>
                <a:latin typeface="Bookman Old Style" pitchFamily="18" charset="0"/>
                <a:cs typeface="Arial" pitchFamily="34" charset="0"/>
              </a:rPr>
              <a:t>Technology</a:t>
            </a:r>
            <a:endParaRPr altLang="en-US" lang="zh-CN"/>
          </a:p>
        </p:txBody>
      </p:sp>
      <p:pic>
        <p:nvPicPr>
          <p:cNvPr id="2097152" name="Picture 2" descr="C:\Users\S-13\Desktop\2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7429500" y="0"/>
            <a:ext cx="1714500" cy="1714500"/>
          </a:xfrm>
          <a:prstGeom prst="rect"/>
          <a:noFill/>
        </p:spPr>
      </p:pic>
      <p:sp>
        <p:nvSpPr>
          <p:cNvPr id="1048592" name=""/>
          <p:cNvSpPr txBox="1"/>
          <p:nvPr/>
        </p:nvSpPr>
        <p:spPr>
          <a:xfrm>
            <a:off x="224758" y="2221229"/>
            <a:ext cx="8694483" cy="1056640"/>
          </a:xfrm>
          <a:prstGeom prst="rect"/>
        </p:spPr>
        <p:txBody>
          <a:bodyPr rtlCol="0" wrap="squar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algn="ctr">
              <a:lnSpc>
                <a:spcPct val="100000"/>
              </a:lnSpc>
            </a:pPr>
            <a:r>
              <a:rPr b="1" sz="3200" i="0" lang="en-US">
                <a:solidFill>
                  <a:srgbClr val="FFFFFF"/>
                </a:solidFill>
                <a:latin typeface="Calibri"/>
                <a:ea typeface="宋体"/>
                <a:cs typeface="Calibri"/>
              </a:rPr>
              <a:t>PREDICTION OF SOIL FERTILITY USING</a:t>
            </a:r>
            <a:r>
              <a:rPr b="1" sz="3200" i="0" lang="en-US">
                <a:solidFill>
                  <a:srgbClr val="FFFFFF"/>
                </a:solidFill>
                <a:latin typeface="Calibri"/>
                <a:ea typeface="宋体"/>
                <a:cs typeface="Calibri"/>
              </a:rPr>
              <a:t> </a:t>
            </a:r>
            <a:endParaRPr b="1" sz="2800" i="0" lang="en-US">
              <a:solidFill>
                <a:srgbClr val="FFFFFF"/>
              </a:solidFill>
              <a:latin typeface="Calibri"/>
              <a:ea typeface="宋体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b="1" sz="3200" i="0" lang="en-US">
                <a:solidFill>
                  <a:srgbClr val="FFFFFF"/>
                </a:solidFill>
                <a:latin typeface="Calibri"/>
                <a:ea typeface="宋体"/>
                <a:cs typeface="Calibri"/>
              </a:rPr>
              <a:t> NAÏVE BAYES ALGORITHM</a:t>
            </a:r>
            <a:endParaRPr b="1" sz="6000" i="0" lang="en-US">
              <a:solidFill>
                <a:srgbClr val="FFFFFF"/>
              </a:solidFill>
              <a:latin typeface="Calibri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Content Placeholder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0" t="0" r="0" b="0"/>
          <a:stretch>
            <a:fillRect/>
          </a:stretch>
        </p:blipFill>
        <p:spPr>
          <a:xfrm rot="0">
            <a:off x="1600200" y="1540360"/>
            <a:ext cx="5943600" cy="5019675"/>
          </a:xfrm>
          <a:prstGeom prst="rect"/>
        </p:spPr>
      </p:pic>
      <p:sp>
        <p:nvSpPr>
          <p:cNvPr id="1048631" name=""/>
          <p:cNvSpPr txBox="1"/>
          <p:nvPr/>
        </p:nvSpPr>
        <p:spPr>
          <a:xfrm>
            <a:off x="2285999" y="538972"/>
            <a:ext cx="4572000" cy="396240"/>
          </a:xfrm>
          <a:prstGeom prst="rect"/>
        </p:spPr>
        <p:txBody>
          <a:bodyPr rtlCol="0" wrap="square">
            <a:spAutoFit/>
          </a:bodyPr>
          <a:p>
            <a:r>
              <a:rPr altLang="en"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3.</a:t>
            </a:r>
            <a:r>
              <a:rPr altLang="en"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SEQUENCE DIAGRAM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8"/>
          <p:cNvSpPr/>
          <p:nvPr/>
        </p:nvSpPr>
        <p:spPr>
          <a:xfrm>
            <a:off x="4800600" y="951"/>
            <a:ext cx="4343400" cy="1980467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 lang="en-US">
              <a:solidFill>
                <a:schemeClr val="bg1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0" y="0"/>
            <a:ext cx="4795838" cy="198141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34" name="TextBox 7"/>
          <p:cNvSpPr txBox="1"/>
          <p:nvPr/>
        </p:nvSpPr>
        <p:spPr>
          <a:xfrm>
            <a:off x="0" y="1364440"/>
            <a:ext cx="4795838" cy="646331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sz="3600" lang="en-GB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48637" name="Rectangle 12"/>
          <p:cNvSpPr/>
          <p:nvPr/>
        </p:nvSpPr>
        <p:spPr>
          <a:xfrm>
            <a:off x="4795838" y="-14785"/>
            <a:ext cx="4343400" cy="2010771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700" name=""/>
          <p:cNvSpPr txBox="1"/>
          <p:nvPr/>
        </p:nvSpPr>
        <p:spPr>
          <a:xfrm>
            <a:off x="619694" y="2567721"/>
            <a:ext cx="7904613" cy="2936240"/>
          </a:xfrm>
          <a:prstGeom prst="rect"/>
        </p:spPr>
        <p:txBody>
          <a:bodyPr rtlCol="0" wrap="square">
            <a:spAutoFit/>
          </a:bodyPr>
          <a:p>
            <a:pPr algn="l" indent="-342900" marL="457200">
              <a:lnSpc>
                <a:spcPct val="100000"/>
              </a:lnSpc>
              <a:buFont typeface="Arial"/>
              <a:buChar char="•"/>
            </a:pP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“Naïve Bayes”, Wikipedia, February 2012</a:t>
            </a: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  <a:endParaRPr b="1" sz="2800" i="0" lang="en-IN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>
              <a:lnSpc>
                <a:spcPct val="100000"/>
              </a:lnSpc>
            </a:pP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  <a:endParaRPr b="1" sz="2800" i="0" lang="en-IN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 indent="-342900" marL="457200">
              <a:lnSpc>
                <a:spcPct val="100000"/>
              </a:lnSpc>
              <a:buFont typeface="Arial"/>
              <a:buChar char="•"/>
            </a:pP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”C4.5 (J48)”, Wikipedia, February 2012</a:t>
            </a: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  <a:endParaRPr b="1" sz="2800" i="0" lang="en-IN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>
              <a:lnSpc>
                <a:spcPct val="100000"/>
              </a:lnSpc>
            </a:pP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  <a:endParaRPr b="1" sz="2800" i="0" lang="en-IN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indent="-342900" marL="347663">
              <a:buFont typeface="Arial"/>
              <a:buChar char="•"/>
            </a:pPr>
            <a:r>
              <a:rPr b="1" sz="2400" i="0" lang="en-IN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R. Vamanan&amp; K. Ramar, (2011), “Classification Of Agricultural Land Soils A Data Mining Approach”, International Journal on Computer Science and Engineering, ISSN: 0975-3397, Vol.3</a:t>
            </a:r>
            <a:endParaRPr b="1" sz="1200" i="0" lang="en-IN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6"/>
          <p:cNvSpPr/>
          <p:nvPr/>
        </p:nvSpPr>
        <p:spPr>
          <a:xfrm>
            <a:off x="4800600" y="0"/>
            <a:ext cx="4343400" cy="1570038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39" name="Rectangle 7"/>
          <p:cNvSpPr/>
          <p:nvPr/>
        </p:nvSpPr>
        <p:spPr>
          <a:xfrm>
            <a:off x="0" y="0"/>
            <a:ext cx="4795838" cy="157003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40" name="TextBox 5"/>
          <p:cNvSpPr txBox="1"/>
          <p:nvPr/>
        </p:nvSpPr>
        <p:spPr>
          <a:xfrm>
            <a:off x="0" y="3100388"/>
            <a:ext cx="9144000" cy="828041"/>
          </a:xfrm>
          <a:prstGeom prst="rect"/>
          <a:solidFill>
            <a:srgbClr val="FFFFCC"/>
          </a:solidFill>
        </p:spPr>
        <p:txBody>
          <a:bodyPr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dirty="0" sz="5000" lang="en-IN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1" name="TextBox 1"/>
          <p:cNvSpPr txBox="1">
            <a:spLocks noChangeArrowheads="1"/>
          </p:cNvSpPr>
          <p:nvPr/>
        </p:nvSpPr>
        <p:spPr bwMode="auto">
          <a:xfrm>
            <a:off x="4343400" y="2667000"/>
            <a:ext cx="990600" cy="15773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sz="10000"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048642" name="TextBox 1"/>
          <p:cNvSpPr txBox="1">
            <a:spLocks noChangeArrowheads="1"/>
          </p:cNvSpPr>
          <p:nvPr/>
        </p:nvSpPr>
        <p:spPr bwMode="auto">
          <a:xfrm>
            <a:off x="2895600" y="123825"/>
            <a:ext cx="4343400" cy="13614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sz="8500" lang="en-US">
                <a:latin typeface="Times New Roman" pitchFamily="18" charset="0"/>
                <a:cs typeface="Times New Roman" pitchFamily="18" charset="0"/>
              </a:rPr>
              <a:t>Q and A?</a:t>
            </a:r>
          </a:p>
        </p:txBody>
      </p:sp>
      <p:sp>
        <p:nvSpPr>
          <p:cNvPr id="1048643" name="TextBox 9"/>
          <p:cNvSpPr txBox="1"/>
          <p:nvPr/>
        </p:nvSpPr>
        <p:spPr>
          <a:xfrm>
            <a:off x="0" y="6553200"/>
            <a:ext cx="9144000" cy="281940"/>
          </a:xfrm>
          <a:prstGeom prst="rect"/>
          <a:solidFill>
            <a:srgbClr val="04064C"/>
          </a:solidFill>
        </p:spPr>
        <p:txBody>
          <a:bodyPr>
            <a:spAutoFit/>
          </a:bodyPr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b="1" dirty="0" sz="1350"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>
              <a:latin typeface="Bookman Old Style" pitchFamily="18" charset="0"/>
            </a:endParaRPr>
          </a:p>
        </p:txBody>
      </p:sp>
      <p:sp>
        <p:nvSpPr>
          <p:cNvPr id="1048599" name="Rectangle 3"/>
          <p:cNvSpPr/>
          <p:nvPr/>
        </p:nvSpPr>
        <p:spPr>
          <a:xfrm>
            <a:off x="4795838" y="0"/>
            <a:ext cx="4343400" cy="2057400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600" name="Rectangle 4"/>
          <p:cNvSpPr/>
          <p:nvPr/>
        </p:nvSpPr>
        <p:spPr>
          <a:xfrm>
            <a:off x="0" y="0"/>
            <a:ext cx="4795838" cy="2057399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b="1" dirty="0" sz="3200" lang="en-US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01" name="TextBox 2"/>
          <p:cNvSpPr txBox="1"/>
          <p:nvPr/>
        </p:nvSpPr>
        <p:spPr>
          <a:xfrm rot="0">
            <a:off x="689290" y="2710079"/>
            <a:ext cx="8213095" cy="20218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-228600" latinLnBrk="0" marL="228600" rtl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20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1pPr>
            <a:lvl2pPr algn="l" eaLnBrk="1" fontAlgn="base" hangingPunct="1" indent="-228600" latinLnBrk="0" marL="6858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2pPr>
            <a:lvl3pPr algn="l" eaLnBrk="1" fontAlgn="base" hangingPunct="1" indent="-228600" latinLnBrk="0" marL="11430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6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3pPr>
            <a:lvl4pPr algn="l" eaLnBrk="1" fontAlgn="base" hangingPunct="1" indent="-228600" latinLnBrk="0" marL="16002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4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4pPr>
            <a:lvl5pPr algn="l" eaLnBrk="1" fontAlgn="base" hangingPunct="1" indent="-228600" latinLnBrk="0" marL="20574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4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sz="3200" lang="en-US">
                <a:solidFill>
                  <a:srgbClr val="000000"/>
                </a:solidFill>
                <a:latin typeface="Söhne" pitchFamily="0" charset="1"/>
              </a:rPr>
              <a:t>Improved crop yields from enhanced soil fertility contribute to global food security , reduced chemicals promote sustainable soil fertility and eco-friendly world.</a:t>
            </a:r>
            <a:endParaRPr altLang="en-US" b="1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9"/>
          <p:cNvSpPr/>
          <p:nvPr/>
        </p:nvSpPr>
        <p:spPr>
          <a:xfrm>
            <a:off x="4795838" y="1"/>
            <a:ext cx="4343400" cy="1981200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603" name="Rectangle 10"/>
          <p:cNvSpPr/>
          <p:nvPr/>
        </p:nvSpPr>
        <p:spPr>
          <a:xfrm>
            <a:off x="0" y="1"/>
            <a:ext cx="4795838" cy="1981200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04" name="TextBox 7"/>
          <p:cNvSpPr txBox="1"/>
          <p:nvPr/>
        </p:nvSpPr>
        <p:spPr>
          <a:xfrm>
            <a:off x="0" y="1335087"/>
            <a:ext cx="4795838" cy="646113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sz="3600" lang="en-US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Introduction</a:t>
            </a:r>
            <a:endParaRPr dirty="0" sz="3600" lang="en-GB">
              <a:solidFill>
                <a:schemeClr val="tx2">
                  <a:lumMod val="75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443315" y="2149074"/>
            <a:ext cx="8117963" cy="4091941"/>
          </a:xfrm>
          <a:prstGeom prst="rect"/>
        </p:spPr>
        <p:txBody>
          <a:bodyPr rtlCol="0" wrap="square">
            <a:spAutoFit/>
          </a:bodyPr>
          <a:p>
            <a:pPr algn="just" indent="457200">
              <a:lnSpc>
                <a:spcPct val="150000"/>
              </a:lnSpc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In this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project work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, Steps forbuilding a predictive model of soil fertility have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been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explained.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Soil data is received in the form of datasheets and then these are stored for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further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processing.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endParaRPr b="1" sz="1600" i="0" lang="en-US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algn="just" indent="457200">
              <a:lnSpc>
                <a:spcPct val="150000"/>
              </a:lnSpc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 standard dataset is maintained for the purpose of comparison to assess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the soil fertility.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Data stored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is then processed using the naïve bayes algorithm. The resultant datathus obtained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i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s compared with the previously maintained standard dataset.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endParaRPr b="1" sz="1600" i="0" lang="en-US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algn="just" indent="457200">
              <a:lnSpc>
                <a:spcPct val="150000"/>
              </a:lnSpc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Based on the accuracy of data with respect to standard data is obtained andthen the fertily of soil is concluded to fertile or infertile.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This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project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aims at predicting soil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fertility class using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naïve 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b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ayes algorithm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in data mining .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endParaRPr b="1" sz="1200" i="0" lang="en-US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9"/>
          <p:cNvSpPr/>
          <p:nvPr/>
        </p:nvSpPr>
        <p:spPr>
          <a:xfrm>
            <a:off x="4795838" y="1"/>
            <a:ext cx="4343400" cy="1981200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607" name="Rectangle 10"/>
          <p:cNvSpPr/>
          <p:nvPr/>
        </p:nvSpPr>
        <p:spPr>
          <a:xfrm>
            <a:off x="0" y="1"/>
            <a:ext cx="4795838" cy="1981200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08" name="TextBox 7"/>
          <p:cNvSpPr txBox="1"/>
          <p:nvPr/>
        </p:nvSpPr>
        <p:spPr>
          <a:xfrm>
            <a:off x="0" y="1335087"/>
            <a:ext cx="4795838" cy="646113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sz="3600" lang="en-GB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048609" name="TextBox 4"/>
          <p:cNvSpPr txBox="1"/>
          <p:nvPr/>
        </p:nvSpPr>
        <p:spPr>
          <a:xfrm rot="0">
            <a:off x="246878" y="2189940"/>
            <a:ext cx="8650243" cy="4282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-228600" latinLnBrk="0" marL="228600" rtl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20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1pPr>
            <a:lvl2pPr algn="l" eaLnBrk="1" fontAlgn="base" hangingPunct="1" indent="-228600" latinLnBrk="0" marL="6858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2pPr>
            <a:lvl3pPr algn="l" eaLnBrk="1" fontAlgn="base" hangingPunct="1" indent="-228600" latinLnBrk="0" marL="11430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6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3pPr>
            <a:lvl4pPr algn="l" eaLnBrk="1" fontAlgn="base" hangingPunct="1" indent="-228600" latinLnBrk="0" marL="16002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4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4pPr>
            <a:lvl5pPr algn="l" eaLnBrk="1" fontAlgn="base" hangingPunct="1" indent="-228600" latinLnBrk="0" marL="2057400" rtl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baseline="0" b="0" sz="14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algn="l" lvl="0">
              <a:lnSpc>
                <a:spcPct val="100000"/>
              </a:lnSpc>
              <a:spcBef>
                <a:spcPct val="0"/>
              </a:spcBef>
              <a:buFontTx/>
            </a:pP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The crop production mainly depends on the rate of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soil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nutrients.</a:t>
            </a:r>
            <a:endParaRPr altLang="en-US" sz="3200" lang="en-US">
              <a:solidFill>
                <a:srgbClr val="374151"/>
              </a:solidFill>
              <a:latin typeface="Bookman Old Style" pitchFamily="18" charset="0"/>
            </a:endParaRPr>
          </a:p>
          <a:p>
            <a:pPr algn="l" lvl="0">
              <a:lnSpc>
                <a:spcPct val="100000"/>
              </a:lnSpc>
              <a:spcBef>
                <a:spcPct val="0"/>
              </a:spcBef>
              <a:buFontTx/>
            </a:pP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 It is important for the farmers to determine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the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soil fertility requirement for increasing the crop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production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yield. </a:t>
            </a:r>
            <a:endParaRPr altLang="en-US" sz="3200" lang="en-US">
              <a:solidFill>
                <a:srgbClr val="374151"/>
              </a:solidFill>
              <a:latin typeface="Bookman Old Style" pitchFamily="18" charset="0"/>
            </a:endParaRPr>
          </a:p>
          <a:p>
            <a:pPr algn="l" lvl="0">
              <a:lnSpc>
                <a:spcPct val="100000"/>
              </a:lnSpc>
              <a:spcBef>
                <a:spcPct val="0"/>
              </a:spcBef>
              <a:buFontTx/>
            </a:pP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T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his may lead to low agriculture production quality and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less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crop production yield because using inappropriate rate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of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soil nutrients .</a:t>
            </a:r>
            <a:endParaRPr altLang="en-US" sz="3200" lang="en-US">
              <a:solidFill>
                <a:srgbClr val="374151"/>
              </a:solidFill>
              <a:latin typeface="Bookman Old Style" pitchFamily="18" charset="0"/>
            </a:endParaRPr>
          </a:p>
          <a:p>
            <a:pPr algn="l" lvl="0">
              <a:lnSpc>
                <a:spcPct val="100000"/>
              </a:lnSpc>
              <a:spcBef>
                <a:spcPct val="0"/>
              </a:spcBef>
              <a:buFontTx/>
            </a:pP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Improper usage of soil fertilizers may results into the 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poor</a:t>
            </a:r>
            <a:r>
              <a:rPr altLang="en" sz="2800" lang="en-US">
                <a:solidFill>
                  <a:srgbClr val="374151"/>
                </a:solidFill>
                <a:latin typeface="Bookman Old Style" pitchFamily="18" charset="0"/>
              </a:rPr>
              <a:t> </a:t>
            </a:r>
            <a:r>
              <a:rPr altLang="en-US" sz="2800" lang="en-US">
                <a:solidFill>
                  <a:srgbClr val="374151"/>
                </a:solidFill>
                <a:latin typeface="Bookman Old Style" pitchFamily="18" charset="0"/>
              </a:rPr>
              <a:t>quality of production</a:t>
            </a:r>
            <a:endParaRPr altLang="en-US" sz="3200" lang="en-US">
              <a:solidFill>
                <a:srgbClr val="37415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8"/>
          <p:cNvSpPr/>
          <p:nvPr/>
        </p:nvSpPr>
        <p:spPr>
          <a:xfrm>
            <a:off x="4800600" y="0"/>
            <a:ext cx="4343400" cy="1980467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 lang="en-US">
              <a:solidFill>
                <a:schemeClr val="bg1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11" name="Rectangle 9"/>
          <p:cNvSpPr/>
          <p:nvPr/>
        </p:nvSpPr>
        <p:spPr>
          <a:xfrm>
            <a:off x="0" y="0"/>
            <a:ext cx="4795838" cy="198141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12" name="TextBox 7"/>
          <p:cNvSpPr txBox="1"/>
          <p:nvPr/>
        </p:nvSpPr>
        <p:spPr>
          <a:xfrm>
            <a:off x="152400" y="1278562"/>
            <a:ext cx="4795838" cy="646331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sz="3600" lang="en-US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Existing System</a:t>
            </a:r>
            <a:endParaRPr dirty="0" sz="3600" lang="en-GB">
              <a:solidFill>
                <a:schemeClr val="tx2">
                  <a:lumMod val="75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13" name="TextBox 4"/>
          <p:cNvSpPr txBox="1">
            <a:spLocks noChangeArrowheads="1"/>
          </p:cNvSpPr>
          <p:nvPr/>
        </p:nvSpPr>
        <p:spPr bwMode="auto">
          <a:xfrm>
            <a:off x="295406" y="2307372"/>
            <a:ext cx="8382000" cy="37490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14" name="Rectangle 12"/>
          <p:cNvSpPr/>
          <p:nvPr/>
        </p:nvSpPr>
        <p:spPr>
          <a:xfrm>
            <a:off x="4795838" y="-14785"/>
            <a:ext cx="4343400" cy="2010771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615" name=""/>
          <p:cNvSpPr txBox="1"/>
          <p:nvPr/>
        </p:nvSpPr>
        <p:spPr>
          <a:xfrm>
            <a:off x="233856" y="2459771"/>
            <a:ext cx="8423964" cy="3444240"/>
          </a:xfrm>
          <a:prstGeom prst="rect"/>
        </p:spPr>
        <p:txBody>
          <a:bodyPr rtlCol="0" wrap="squar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</a:rPr>
              <a:t>J48 is a program that creates a decision tree based on a set of input data.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</a:rPr>
              <a:t>But J48 is not suitable for huge data sets . Pruning needs to be done.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  <a:latin typeface="Arial"/>
              </a:rPr>
              <a:t>Pruning is process of removal of least used data, where we may lose accuracy.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8"/>
          <p:cNvSpPr/>
          <p:nvPr/>
        </p:nvSpPr>
        <p:spPr>
          <a:xfrm>
            <a:off x="4800600" y="951"/>
            <a:ext cx="4343400" cy="1980467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 lang="en-US">
              <a:solidFill>
                <a:schemeClr val="bg1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17" name="Rectangle 9"/>
          <p:cNvSpPr/>
          <p:nvPr/>
        </p:nvSpPr>
        <p:spPr>
          <a:xfrm>
            <a:off x="0" y="0"/>
            <a:ext cx="4795838" cy="198141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18" name="TextBox 7"/>
          <p:cNvSpPr txBox="1"/>
          <p:nvPr/>
        </p:nvSpPr>
        <p:spPr>
          <a:xfrm>
            <a:off x="0" y="1364440"/>
            <a:ext cx="4795838" cy="646331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sz="3600" lang="en-GB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1048619" name="TextBox 4"/>
          <p:cNvSpPr txBox="1">
            <a:spLocks noChangeArrowheads="1"/>
          </p:cNvSpPr>
          <p:nvPr/>
        </p:nvSpPr>
        <p:spPr bwMode="auto">
          <a:xfrm>
            <a:off x="295406" y="2307372"/>
            <a:ext cx="8382000" cy="37490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20" name="Rectangle 12"/>
          <p:cNvSpPr/>
          <p:nvPr/>
        </p:nvSpPr>
        <p:spPr>
          <a:xfrm>
            <a:off x="4795838" y="-14785"/>
            <a:ext cx="4343400" cy="1919785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  <p:sp>
        <p:nvSpPr>
          <p:cNvPr id="1048621" name=""/>
          <p:cNvSpPr txBox="1"/>
          <p:nvPr/>
        </p:nvSpPr>
        <p:spPr>
          <a:xfrm>
            <a:off x="295405" y="1981418"/>
            <a:ext cx="8591957" cy="4765040"/>
          </a:xfrm>
          <a:prstGeom prst="rect"/>
        </p:spPr>
        <p:txBody>
          <a:bodyPr rtlCol="0" wrap="squar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Tw Cen MT" pitchFamily="34" charset="0"/>
                <a:sym typeface="Tw Cen MT" pitchFamily="34" charset="0"/>
              </a:defRPr>
            </a:lvl5pPr>
          </a:lstStyle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rial"/>
              </a:rPr>
              <a:t>Naive-Bayes Classification </a:t>
            </a:r>
            <a:r>
              <a:rPr altLang="en" b="1" sz="2800" lang="en-US">
                <a:solidFill>
                  <a:srgbClr val="000000"/>
                </a:solidFill>
                <a:latin typeface="Arial"/>
              </a:rPr>
              <a:t>Algorithm</a:t>
            </a:r>
            <a:endParaRPr b="1" sz="32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32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" b="0" sz="2800" lang="en-US">
                <a:solidFill>
                  <a:srgbClr val="000000"/>
                </a:solidFill>
                <a:latin typeface="Arial"/>
              </a:rPr>
              <a:t>Naïve Bayes algorithm is a supervised learning algorithm, which is based on Bayes theorem and used for solving classification problems.</a:t>
            </a:r>
            <a:endParaRPr b="0" sz="32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" b="0" sz="2800" lang="en-US">
                <a:solidFill>
                  <a:srgbClr val="000000"/>
                </a:solidFill>
                <a:latin typeface="Arial"/>
              </a:rPr>
              <a:t>It is mainly used in text classification that includes a high-dimensional training dataset.</a:t>
            </a:r>
            <a:endParaRPr b="0" sz="32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" b="0" sz="2800" lang="en-US">
                <a:solidFill>
                  <a:srgbClr val="000000"/>
                </a:solidFill>
                <a:latin typeface="Arial"/>
              </a:rPr>
              <a:t>Naïve Bayes Classifier is one of the simple and most effective Classification algorithms which helps in building the fast machine learning models that can make quick predictions</a:t>
            </a:r>
            <a:r>
              <a:rPr altLang="en" b="0" sz="2800" lang="en-US">
                <a:solidFill>
                  <a:srgbClr val="000000"/>
                </a:solidFill>
                <a:latin typeface="Arial"/>
              </a:rPr>
              <a:t> </a:t>
            </a:r>
            <a:endParaRPr b="0" sz="36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8"/>
          <p:cNvSpPr/>
          <p:nvPr/>
        </p:nvSpPr>
        <p:spPr>
          <a:xfrm>
            <a:off x="4800600" y="951"/>
            <a:ext cx="4343400" cy="1980467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endParaRPr dirty="0" lang="en-US">
              <a:solidFill>
                <a:schemeClr val="bg1">
                  <a:lumMod val="50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23" name="Rectangle 9"/>
          <p:cNvSpPr/>
          <p:nvPr/>
        </p:nvSpPr>
        <p:spPr>
          <a:xfrm>
            <a:off x="0" y="0"/>
            <a:ext cx="4795838" cy="1981418"/>
          </a:xfrm>
          <a:prstGeom prst="rect"/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Bookman Old Style" pitchFamily="18" charset="0"/>
            </a:endParaRPr>
          </a:p>
        </p:txBody>
      </p:sp>
      <p:sp>
        <p:nvSpPr>
          <p:cNvPr id="1048624" name="TextBox 7"/>
          <p:cNvSpPr txBox="1"/>
          <p:nvPr/>
        </p:nvSpPr>
        <p:spPr>
          <a:xfrm>
            <a:off x="0" y="990600"/>
            <a:ext cx="4795838" cy="954107"/>
          </a:xfrm>
          <a:prstGeom prst="rect"/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sz="2800" lang="en-GB">
                <a:solidFill>
                  <a:schemeClr val="tx2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Software/Hardware Requirements</a:t>
            </a:r>
          </a:p>
        </p:txBody>
      </p:sp>
      <p:sp>
        <p:nvSpPr>
          <p:cNvPr id="1048625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614680" cy="3327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r>
              <a:rPr b="1" sz="1600" lang="en-US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2/10</a:t>
            </a:r>
          </a:p>
        </p:txBody>
      </p:sp>
      <p:sp>
        <p:nvSpPr>
          <p:cNvPr id="1048626" name="TextBox 4"/>
          <p:cNvSpPr txBox="1">
            <a:spLocks noChangeArrowheads="1"/>
          </p:cNvSpPr>
          <p:nvPr/>
        </p:nvSpPr>
        <p:spPr bwMode="auto">
          <a:xfrm>
            <a:off x="295406" y="2307372"/>
            <a:ext cx="8382000" cy="37490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  <a:p>
            <a:endParaRPr dirty="0" sz="2000" lang="en-US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918399" y="2138303"/>
            <a:ext cx="8437634" cy="4414897"/>
          </a:xfrm>
        </p:spPr>
        <p:txBody>
          <a:bodyPr/>
          <a:p>
            <a:pPr algn="just" indent="0" marL="0">
              <a:spcBef>
                <a:spcPts val="0"/>
              </a:spcBef>
              <a:buNone/>
            </a:pP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HTML</a:t>
            </a: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S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CSS</a:t>
            </a: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TYPESCRIPT</a:t>
            </a: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ANGULAR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FRAMEWORK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PYTHON</a:t>
            </a:r>
            <a:endParaRPr altLang="en-US" lang="zh-CN"/>
          </a:p>
          <a:p>
            <a:pPr algn="just">
              <a:spcBef>
                <a:spcPts val="0"/>
              </a:spcBef>
            </a:pP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NODE.JS</a:t>
            </a:r>
            <a:r>
              <a:rPr altLang="en" dirty="0" sz="2800" lang="en-US">
                <a:latin typeface="Bookman Old Style" pitchFamily="18" charset="0"/>
                <a:cs typeface="Times New Roman" pitchFamily="18" charset="0"/>
              </a:rPr>
              <a:t> </a:t>
            </a:r>
            <a:endParaRPr altLang="en-US" lang="zh-CN"/>
          </a:p>
          <a:p>
            <a:pPr algn="just">
              <a:spcBef>
                <a:spcPts val="0"/>
              </a:spcBef>
            </a:pPr>
            <a:endParaRPr altLang="en-US" lang="zh-CN"/>
          </a:p>
          <a:p>
            <a:pPr algn="just">
              <a:spcBef>
                <a:spcPts val="0"/>
              </a:spcBef>
            </a:pPr>
            <a:endParaRPr dirty="0" sz="2800" lang="en-US">
              <a:latin typeface="Bookman Old Style" pitchFamily="18" charset="0"/>
              <a:cs typeface="Times New Roman" pitchFamily="18" charset="0"/>
            </a:endParaRPr>
          </a:p>
          <a:p>
            <a:endParaRPr dirty="0" lang="en-US">
              <a:latin typeface="Bookman Old Style" pitchFamily="18" charset="0"/>
            </a:endParaRPr>
          </a:p>
        </p:txBody>
      </p:sp>
      <p:sp>
        <p:nvSpPr>
          <p:cNvPr id="1048628" name="Rectangle 12"/>
          <p:cNvSpPr/>
          <p:nvPr/>
        </p:nvSpPr>
        <p:spPr>
          <a:xfrm>
            <a:off x="4795838" y="-14785"/>
            <a:ext cx="4343400" cy="2010771"/>
          </a:xfrm>
          <a:prstGeom prst="rect"/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Abstract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Problem Statement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Existing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Proposed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Software/Hardware Requirements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0" t="0" r="0" b="0"/>
          <a:stretch>
            <a:fillRect/>
          </a:stretch>
        </p:blipFill>
        <p:spPr>
          <a:xfrm rot="0">
            <a:off x="1600199" y="1512038"/>
            <a:ext cx="5943600" cy="4619625"/>
          </a:xfrm>
          <a:prstGeom prst="rect"/>
        </p:spPr>
      </p:pic>
      <p:sp>
        <p:nvSpPr>
          <p:cNvPr id="1048629" name=""/>
          <p:cNvSpPr txBox="1"/>
          <p:nvPr/>
        </p:nvSpPr>
        <p:spPr>
          <a:xfrm>
            <a:off x="2285999" y="153623"/>
            <a:ext cx="4572000" cy="1291590"/>
          </a:xfrm>
          <a:prstGeom prst="rect"/>
        </p:spPr>
        <p:txBody>
          <a:bodyPr rtlCol="0" wrap="square">
            <a:spAutoFit/>
          </a:bodyPr>
          <a:p>
            <a:pPr algn="ctr">
              <a:lnSpc>
                <a:spcPct val="150000"/>
              </a:lnSpc>
            </a:pPr>
            <a:r>
              <a:rPr b="1" sz="36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UML DIAGRAMS</a:t>
            </a:r>
            <a:r>
              <a:rPr b="1" sz="36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1. USE CASE DIAGRAM</a:t>
            </a:r>
            <a:r>
              <a:rPr b="1" sz="18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Content Placeholder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l="0" t="0" r="0" b="0"/>
          <a:stretch>
            <a:fillRect/>
          </a:stretch>
        </p:blipFill>
        <p:spPr>
          <a:xfrm rot="0">
            <a:off x="1457325" y="1264006"/>
            <a:ext cx="6229350" cy="5153025"/>
          </a:xfrm>
          <a:prstGeom prst="rect"/>
        </p:spPr>
      </p:pic>
      <p:sp>
        <p:nvSpPr>
          <p:cNvPr id="1048630" name=""/>
          <p:cNvSpPr txBox="1"/>
          <p:nvPr/>
        </p:nvSpPr>
        <p:spPr>
          <a:xfrm>
            <a:off x="2286000" y="407632"/>
            <a:ext cx="4572000" cy="548640"/>
          </a:xfrm>
          <a:prstGeom prst="rect"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</a:pPr>
            <a:r>
              <a:rPr altLang="en"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2.</a:t>
            </a:r>
            <a:r>
              <a:rPr altLang="en"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ACTIVITY DIAGRAM</a:t>
            </a:r>
            <a:r>
              <a:rPr b="1" sz="2000" i="0" lang="en-US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Sambit</dc:creator>
  <cp:lastModifiedBy>Dr. Amjan shaik</cp:lastModifiedBy>
  <dcterms:created xsi:type="dcterms:W3CDTF">2013-05-07T10:42:37Z</dcterms:created>
  <dcterms:modified xsi:type="dcterms:W3CDTF">2023-09-17T18:02:59Z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40df1f95bd1c4a2288f8056a012b4492</vt:lpwstr>
  </property>
</Properties>
</file>