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1BFA-BCF1-CC49-9C24-73C799D4940C}" type="datetimeFigureOut">
              <a:rPr lang="fr-FR" smtClean="0"/>
              <a:t>05/02/17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7ED-E541-5E4A-B2AE-C1C29B025F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93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1BFA-BCF1-CC49-9C24-73C799D4940C}" type="datetimeFigureOut">
              <a:rPr lang="fr-FR" smtClean="0"/>
              <a:t>05/02/17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7ED-E541-5E4A-B2AE-C1C29B025F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62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1BFA-BCF1-CC49-9C24-73C799D4940C}" type="datetimeFigureOut">
              <a:rPr lang="fr-FR" smtClean="0"/>
              <a:t>05/02/17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7ED-E541-5E4A-B2AE-C1C29B025F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60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1BFA-BCF1-CC49-9C24-73C799D4940C}" type="datetimeFigureOut">
              <a:rPr lang="fr-FR" smtClean="0"/>
              <a:t>05/02/17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7ED-E541-5E4A-B2AE-C1C29B025F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80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1BFA-BCF1-CC49-9C24-73C799D4940C}" type="datetimeFigureOut">
              <a:rPr lang="fr-FR" smtClean="0"/>
              <a:t>05/02/17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7ED-E541-5E4A-B2AE-C1C29B025F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96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1BFA-BCF1-CC49-9C24-73C799D4940C}" type="datetimeFigureOut">
              <a:rPr lang="fr-FR" smtClean="0"/>
              <a:t>05/02/17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7ED-E541-5E4A-B2AE-C1C29B025F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82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1BFA-BCF1-CC49-9C24-73C799D4940C}" type="datetimeFigureOut">
              <a:rPr lang="fr-FR" smtClean="0"/>
              <a:t>05/02/17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7ED-E541-5E4A-B2AE-C1C29B025F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95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1BFA-BCF1-CC49-9C24-73C799D4940C}" type="datetimeFigureOut">
              <a:rPr lang="fr-FR" smtClean="0"/>
              <a:t>05/02/17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7ED-E541-5E4A-B2AE-C1C29B025F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43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1BFA-BCF1-CC49-9C24-73C799D4940C}" type="datetimeFigureOut">
              <a:rPr lang="fr-FR" smtClean="0"/>
              <a:t>05/02/17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7ED-E541-5E4A-B2AE-C1C29B025F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1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1BFA-BCF1-CC49-9C24-73C799D4940C}" type="datetimeFigureOut">
              <a:rPr lang="fr-FR" smtClean="0"/>
              <a:t>05/02/17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7ED-E541-5E4A-B2AE-C1C29B025F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82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1BFA-BCF1-CC49-9C24-73C799D4940C}" type="datetimeFigureOut">
              <a:rPr lang="fr-FR" smtClean="0"/>
              <a:t>05/02/17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7ED-E541-5E4A-B2AE-C1C29B025F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06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1BFA-BCF1-CC49-9C24-73C799D4940C}" type="datetimeFigureOut">
              <a:rPr lang="fr-FR" smtClean="0"/>
              <a:t>05/02/17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A17ED-E541-5E4A-B2AE-C1C29B025F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95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799" y="926513"/>
            <a:ext cx="8084503" cy="2023733"/>
          </a:xfrm>
        </p:spPr>
        <p:txBody>
          <a:bodyPr>
            <a:normAutofit/>
          </a:bodyPr>
          <a:lstStyle/>
          <a:p>
            <a:r>
              <a:rPr lang="fr-FR" sz="53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L’ÉGLISE FRANQUE</a:t>
            </a:r>
            <a:r>
              <a:rPr lang="fr-FR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/>
            </a:r>
            <a:br>
              <a:rPr lang="fr-FR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</a:br>
            <a:r>
              <a:rPr lang="fr-FR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V</a:t>
            </a:r>
            <a:r>
              <a:rPr lang="fr-FR" b="1" baseline="300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e</a:t>
            </a:r>
            <a:r>
              <a:rPr lang="fr-FR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-IX</a:t>
            </a:r>
            <a:r>
              <a:rPr lang="fr-FR" b="1" baseline="300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e</a:t>
            </a:r>
            <a:r>
              <a:rPr lang="fr-FR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siècles</a:t>
            </a:r>
            <a:endParaRPr lang="fr-FR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799" y="3545358"/>
            <a:ext cx="8216785" cy="1752600"/>
          </a:xfrm>
        </p:spPr>
        <p:txBody>
          <a:bodyPr>
            <a:normAutofit/>
          </a:bodyPr>
          <a:lstStyle/>
          <a:p>
            <a:r>
              <a:rPr lang="fr-FR" sz="2800" dirty="0" smtClean="0">
                <a:solidFill>
                  <a:schemeClr val="tx1"/>
                </a:solidFill>
              </a:rPr>
              <a:t>Jean Michel MATZ et Anne Marie HELVETIUS</a:t>
            </a:r>
          </a:p>
          <a:p>
            <a:r>
              <a:rPr lang="fr-FR" sz="2800" i="1" dirty="0">
                <a:solidFill>
                  <a:schemeClr val="tx1"/>
                </a:solidFill>
              </a:rPr>
              <a:t>É</a:t>
            </a:r>
            <a:r>
              <a:rPr lang="fr-FR" sz="2800" i="1" dirty="0" smtClean="0">
                <a:solidFill>
                  <a:schemeClr val="tx1"/>
                </a:solidFill>
              </a:rPr>
              <a:t>GLISE ET SOCIÉTÉ AU MOYEN ÂGE (V</a:t>
            </a:r>
            <a:r>
              <a:rPr lang="fr-FR" sz="2800" i="1" baseline="30000" dirty="0" smtClean="0">
                <a:solidFill>
                  <a:schemeClr val="tx1"/>
                </a:solidFill>
              </a:rPr>
              <a:t>e</a:t>
            </a:r>
            <a:r>
              <a:rPr lang="fr-FR" sz="2800" i="1" dirty="0" smtClean="0">
                <a:solidFill>
                  <a:schemeClr val="tx1"/>
                </a:solidFill>
              </a:rPr>
              <a:t>-XV</a:t>
            </a:r>
            <a:r>
              <a:rPr lang="fr-FR" sz="2800" i="1" baseline="30000" dirty="0" smtClean="0">
                <a:solidFill>
                  <a:schemeClr val="tx1"/>
                </a:solidFill>
              </a:rPr>
              <a:t>e</a:t>
            </a:r>
            <a:r>
              <a:rPr lang="fr-FR" sz="2800" i="1" dirty="0" smtClean="0">
                <a:solidFill>
                  <a:schemeClr val="tx1"/>
                </a:solidFill>
              </a:rPr>
              <a:t> s)</a:t>
            </a:r>
            <a:r>
              <a:rPr lang="fr-FR" sz="2800" dirty="0" smtClean="0">
                <a:solidFill>
                  <a:schemeClr val="tx1"/>
                </a:solidFill>
              </a:rPr>
              <a:t>,</a:t>
            </a:r>
            <a:endParaRPr lang="fr-FR" sz="2800" i="1" dirty="0" smtClean="0">
              <a:solidFill>
                <a:schemeClr val="tx1"/>
              </a:solidFill>
            </a:endParaRPr>
          </a:p>
          <a:p>
            <a:r>
              <a:rPr lang="fr-FR" sz="2800" dirty="0" smtClean="0">
                <a:solidFill>
                  <a:schemeClr val="tx1"/>
                </a:solidFill>
              </a:rPr>
              <a:t>Hachette Histoire, Paris, 2014,</a:t>
            </a:r>
            <a:r>
              <a:rPr lang="fr-FR" sz="2800" i="1" dirty="0" smtClean="0">
                <a:solidFill>
                  <a:schemeClr val="tx1"/>
                </a:solidFill>
              </a:rPr>
              <a:t> </a:t>
            </a:r>
            <a:r>
              <a:rPr lang="fr-FR" sz="2800" dirty="0" smtClean="0">
                <a:solidFill>
                  <a:schemeClr val="tx1"/>
                </a:solidFill>
              </a:rPr>
              <a:t>(coll. Carré Histoire)</a:t>
            </a:r>
            <a:endParaRPr lang="fr-FR" sz="2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14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II LES ROIS CAROLINGIENS ET L’ÉGLISE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971550" lvl="1" indent="-514350">
              <a:buAutoNum type="alphaUcParenR"/>
            </a:pPr>
            <a:r>
              <a:rPr lang="fr-FR" dirty="0" smtClean="0">
                <a:solidFill>
                  <a:srgbClr val="008000"/>
                </a:solidFill>
              </a:rPr>
              <a:t>La position du souverain vis-à-vis de l’Église</a:t>
            </a:r>
          </a:p>
          <a:p>
            <a:pPr marL="457200" lvl="1" indent="0">
              <a:buNone/>
            </a:pPr>
            <a:r>
              <a:rPr lang="fr-FR" dirty="0" err="1" smtClean="0"/>
              <a:t>Honor</a:t>
            </a:r>
            <a:r>
              <a:rPr lang="fr-FR" dirty="0" smtClean="0"/>
              <a:t> – immunités et intégration dans le régime de fidélité</a:t>
            </a:r>
          </a:p>
          <a:p>
            <a:pPr marL="457200" lvl="1" indent="0" algn="just">
              <a:buNone/>
            </a:pPr>
            <a:r>
              <a:rPr lang="fr-FR" dirty="0" err="1" smtClean="0"/>
              <a:t>Césaropapisme</a:t>
            </a:r>
            <a:r>
              <a:rPr lang="fr-FR" dirty="0" smtClean="0"/>
              <a:t>: Régime où le souverain temporel prétend exercer un droit de contrôle sur le pouvoir spirituel de l'Église.</a:t>
            </a:r>
          </a:p>
          <a:p>
            <a:pPr marL="457200" lvl="1" indent="0">
              <a:buNone/>
            </a:pPr>
            <a:r>
              <a:rPr lang="fr-FR" i="1" dirty="0" err="1" smtClean="0"/>
              <a:t>Admonitio</a:t>
            </a:r>
            <a:r>
              <a:rPr lang="fr-FR" i="1" dirty="0" smtClean="0"/>
              <a:t> </a:t>
            </a:r>
            <a:r>
              <a:rPr lang="fr-FR" i="1" dirty="0" err="1" smtClean="0"/>
              <a:t>Generalis</a:t>
            </a:r>
            <a:r>
              <a:rPr lang="fr-FR" i="1" dirty="0" smtClean="0"/>
              <a:t> </a:t>
            </a:r>
            <a:r>
              <a:rPr lang="fr-FR" dirty="0" smtClean="0"/>
              <a:t>(789) </a:t>
            </a:r>
            <a:r>
              <a:rPr lang="fr-FR" dirty="0" err="1" smtClean="0"/>
              <a:t>cf</a:t>
            </a:r>
            <a:r>
              <a:rPr lang="fr-FR" dirty="0" smtClean="0"/>
              <a:t> le préambule</a:t>
            </a:r>
          </a:p>
          <a:p>
            <a:pPr marL="457200" lvl="1" indent="0" algn="just">
              <a:buNone/>
            </a:pPr>
            <a:r>
              <a:rPr lang="fr-FR" dirty="0" smtClean="0"/>
              <a:t>« roi et chef du royaume des Francs et fervent défenseur ainsi qu’humble serviteur de la sainte église »</a:t>
            </a:r>
          </a:p>
          <a:p>
            <a:pPr marL="457200" lvl="1" indent="0" algn="just">
              <a:buNone/>
            </a:pPr>
            <a:r>
              <a:rPr lang="fr-FR" dirty="0" smtClean="0"/>
              <a:t>Adoptianisme </a:t>
            </a:r>
            <a:r>
              <a:rPr lang="fr-FR" dirty="0" smtClean="0"/>
              <a:t>- </a:t>
            </a:r>
            <a:r>
              <a:rPr lang="fr-FR" i="1" dirty="0" smtClean="0"/>
              <a:t>filioque -</a:t>
            </a:r>
            <a:r>
              <a:rPr lang="fr-FR" dirty="0" smtClean="0"/>
              <a:t> </a:t>
            </a:r>
            <a:r>
              <a:rPr lang="fr-FR" i="1" dirty="0" err="1" smtClean="0"/>
              <a:t>Libri</a:t>
            </a:r>
            <a:r>
              <a:rPr lang="fr-FR" i="1" dirty="0" smtClean="0"/>
              <a:t> </a:t>
            </a:r>
            <a:r>
              <a:rPr lang="fr-FR" i="1" dirty="0" err="1" smtClean="0"/>
              <a:t>Carolini</a:t>
            </a:r>
            <a:r>
              <a:rPr lang="fr-FR" dirty="0" smtClean="0"/>
              <a:t> (791</a:t>
            </a:r>
            <a:r>
              <a:rPr lang="fr-FR" smtClean="0"/>
              <a:t>-</a:t>
            </a:r>
            <a:r>
              <a:rPr lang="fr-FR" smtClean="0"/>
              <a:t>792)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49713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4000" b="1" dirty="0" smtClean="0">
                <a:solidFill>
                  <a:srgbClr val="008000"/>
                </a:solidFill>
              </a:rPr>
              <a:t>B) La place du pape</a:t>
            </a:r>
            <a:endParaRPr lang="fr-FR" sz="4000" b="1" dirty="0">
              <a:solidFill>
                <a:srgbClr val="008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Constitutio</a:t>
            </a:r>
            <a:r>
              <a:rPr lang="fr-FR" dirty="0" smtClean="0"/>
              <a:t> </a:t>
            </a:r>
            <a:r>
              <a:rPr lang="fr-FR" dirty="0" err="1" smtClean="0"/>
              <a:t>Romanae</a:t>
            </a:r>
            <a:r>
              <a:rPr lang="fr-FR" dirty="0" smtClean="0"/>
              <a:t> (824)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smtClean="0">
                <a:solidFill>
                  <a:srgbClr val="FF0000"/>
                </a:solidFill>
              </a:rPr>
              <a:t>IIII LA RÉFORME DE L’ÉGLISE CAROLINGIENNE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b="1" dirty="0" smtClean="0">
                <a:solidFill>
                  <a:srgbClr val="008000"/>
                </a:solidFill>
              </a:rPr>
              <a:t>A) La réforme du clergé séculier</a:t>
            </a:r>
          </a:p>
          <a:p>
            <a:pPr marL="0" indent="0">
              <a:buNone/>
            </a:pPr>
            <a:r>
              <a:rPr lang="fr-FR" dirty="0" smtClean="0"/>
              <a:t>		</a:t>
            </a:r>
            <a:r>
              <a:rPr lang="fr-FR" b="1" dirty="0" smtClean="0">
                <a:solidFill>
                  <a:srgbClr val="3366FF"/>
                </a:solidFill>
              </a:rPr>
              <a:t>1- La séparation des clercs et des laïcs</a:t>
            </a:r>
            <a:endParaRPr lang="fr-FR" b="1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Cf</a:t>
            </a:r>
            <a:r>
              <a:rPr lang="fr-FR" dirty="0" smtClean="0"/>
              <a:t> le Capitulaire monastique (817) 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8222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800" b="1" dirty="0" smtClean="0">
                <a:solidFill>
                  <a:srgbClr val="0000FF"/>
                </a:solidFill>
              </a:rPr>
              <a:t>	2- Le renforcement de la hiérarchie cléricale</a:t>
            </a:r>
            <a:endParaRPr lang="fr-FR" sz="2800" b="1" dirty="0">
              <a:solidFill>
                <a:srgbClr val="0000FF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rgbClr val="0000FF"/>
                </a:solidFill>
              </a:rPr>
              <a:t>	3- </a:t>
            </a:r>
            <a:r>
              <a:rPr lang="fr-FR" sz="2800" b="1" dirty="0">
                <a:solidFill>
                  <a:srgbClr val="0000FF"/>
                </a:solidFill>
              </a:rPr>
              <a:t>L</a:t>
            </a:r>
            <a:r>
              <a:rPr lang="fr-FR" sz="2800" b="1" dirty="0" smtClean="0">
                <a:solidFill>
                  <a:srgbClr val="0000FF"/>
                </a:solidFill>
              </a:rPr>
              <a:t>es chanoines</a:t>
            </a:r>
            <a:r>
              <a:rPr lang="fr-FR" sz="2800" b="1" dirty="0">
                <a:solidFill>
                  <a:srgbClr val="0000FF"/>
                </a:solidFill>
              </a:rPr>
              <a:t> </a:t>
            </a:r>
            <a:r>
              <a:rPr lang="fr-FR" sz="2800" b="1" dirty="0" smtClean="0">
                <a:solidFill>
                  <a:srgbClr val="0000FF"/>
                </a:solidFill>
              </a:rPr>
              <a:t>ou la  grande innovation des Carolingiens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Chrodegang de Metz (742-766)</a:t>
            </a:r>
            <a:endParaRPr lang="fr-FR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fr-FR" b="1" dirty="0" smtClean="0">
                <a:solidFill>
                  <a:srgbClr val="008000"/>
                </a:solidFill>
              </a:rPr>
              <a:t>	B) La réforme de l’ordre des moines</a:t>
            </a:r>
          </a:p>
          <a:p>
            <a:pPr marL="0" indent="0">
              <a:buNone/>
            </a:pPr>
            <a:r>
              <a:rPr lang="fr-FR" dirty="0" smtClean="0"/>
              <a:t>VIII</a:t>
            </a:r>
            <a:r>
              <a:rPr lang="fr-FR" baseline="30000" dirty="0" smtClean="0"/>
              <a:t>e</a:t>
            </a:r>
            <a:r>
              <a:rPr lang="fr-FR" dirty="0" smtClean="0"/>
              <a:t> = 800 monastères en Occident</a:t>
            </a:r>
          </a:p>
          <a:p>
            <a:pPr marL="0" indent="0">
              <a:buNone/>
            </a:pPr>
            <a:r>
              <a:rPr lang="fr-FR" sz="2800" b="1" dirty="0" smtClean="0">
                <a:solidFill>
                  <a:srgbClr val="0000FF"/>
                </a:solidFill>
              </a:rPr>
              <a:t>	1- Définition de leur rôle </a:t>
            </a:r>
          </a:p>
          <a:p>
            <a:pPr marL="0" indent="0">
              <a:buNone/>
            </a:pPr>
            <a:r>
              <a:rPr lang="fr-FR" sz="2800" dirty="0" smtClean="0"/>
              <a:t>Fonction de charité / hôpital et hôtellerie</a:t>
            </a:r>
          </a:p>
          <a:p>
            <a:pPr marL="0" indent="0">
              <a:buNone/>
            </a:pPr>
            <a:r>
              <a:rPr lang="fr-FR" sz="2800" dirty="0" smtClean="0"/>
              <a:t>Fonction éducatrice / écoles monastiques</a:t>
            </a:r>
          </a:p>
          <a:p>
            <a:pPr marL="0" indent="0">
              <a:buNone/>
            </a:pPr>
            <a:r>
              <a:rPr lang="fr-FR" sz="2800" dirty="0" smtClean="0"/>
              <a:t>Fonction pastorale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31509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800" b="1" dirty="0" smtClean="0">
                <a:solidFill>
                  <a:srgbClr val="0000FF"/>
                </a:solidFill>
              </a:rPr>
              <a:t>2- La réforme de Benoît d’Aniane</a:t>
            </a:r>
            <a:endParaRPr lang="fr-FR" sz="2800" b="1" dirty="0">
              <a:solidFill>
                <a:srgbClr val="0000FF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Wittiza</a:t>
            </a:r>
            <a:r>
              <a:rPr lang="fr-FR" dirty="0" smtClean="0"/>
              <a:t> (750 - )</a:t>
            </a:r>
          </a:p>
          <a:p>
            <a:pPr marL="0" indent="0">
              <a:buNone/>
            </a:pPr>
            <a:r>
              <a:rPr lang="fr-FR" dirty="0" smtClean="0"/>
              <a:t>Fils du comte de Maguelone</a:t>
            </a:r>
          </a:p>
          <a:p>
            <a:pPr marL="0" indent="0">
              <a:buNone/>
            </a:pPr>
            <a:r>
              <a:rPr lang="fr-FR" dirty="0" smtClean="0"/>
              <a:t>Monastère d’</a:t>
            </a:r>
            <a:r>
              <a:rPr lang="fr-FR" dirty="0" err="1" smtClean="0"/>
              <a:t>Inden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smtClean="0">
                <a:solidFill>
                  <a:srgbClr val="0000FF"/>
                </a:solidFill>
              </a:rPr>
              <a:t>3- Les liens privilégiés entre les monastères et la royauté</a:t>
            </a:r>
          </a:p>
          <a:p>
            <a:pPr marL="0" indent="0">
              <a:buNone/>
            </a:pPr>
            <a:r>
              <a:rPr lang="fr-FR" sz="2800" dirty="0" smtClean="0"/>
              <a:t>Immunité-</a:t>
            </a:r>
            <a:r>
              <a:rPr lang="fr-FR" sz="2800" dirty="0" err="1" smtClean="0"/>
              <a:t>honor</a:t>
            </a:r>
            <a:r>
              <a:rPr lang="fr-FR" sz="2800" dirty="0" smtClean="0"/>
              <a:t>-avoué-abbé laïc</a:t>
            </a:r>
            <a:r>
              <a:rPr lang="fr-FR" sz="2800" smtClean="0"/>
              <a:t>- prieur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0352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0000"/>
                </a:solidFill>
              </a:rPr>
              <a:t>INTRODUCTION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40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800" dirty="0" smtClean="0"/>
              <a:t>2 figures impériales au rôle fondateur</a:t>
            </a:r>
          </a:p>
          <a:p>
            <a:pPr marL="0" indent="0">
              <a:buNone/>
            </a:pPr>
            <a:r>
              <a:rPr lang="fr-FR" sz="2800" dirty="0" smtClean="0"/>
              <a:t>	- Constantin (306-337) édit de Milan 313</a:t>
            </a:r>
          </a:p>
          <a:p>
            <a:pPr marL="0" indent="0">
              <a:buNone/>
            </a:pPr>
            <a:r>
              <a:rPr lang="fr-FR" sz="2800" dirty="0" smtClean="0"/>
              <a:t>	- Théodose 1</a:t>
            </a:r>
            <a:r>
              <a:rPr lang="fr-FR" sz="2800" baseline="30000" dirty="0" smtClean="0"/>
              <a:t>er</a:t>
            </a:r>
            <a:r>
              <a:rPr lang="fr-FR" sz="2800" dirty="0" smtClean="0"/>
              <a:t> ( 378-395) édit 392 (fermeture des temples païens et arrêt des sacrifices)</a:t>
            </a:r>
            <a:endParaRPr lang="fr-FR" dirty="0"/>
          </a:p>
          <a:p>
            <a:pPr marL="0" indent="0">
              <a:buNone/>
            </a:pPr>
            <a:r>
              <a:rPr lang="fr-FR" sz="2800" dirty="0" smtClean="0"/>
              <a:t>Les pères de l’Eglise : </a:t>
            </a:r>
          </a:p>
          <a:p>
            <a:pPr marL="0" indent="0">
              <a:buNone/>
            </a:pPr>
            <a:r>
              <a:rPr lang="fr-FR" sz="2800" dirty="0"/>
              <a:t>	</a:t>
            </a:r>
            <a:r>
              <a:rPr lang="fr-FR" sz="2800" dirty="0" smtClean="0"/>
              <a:t>- St Augustin-St </a:t>
            </a:r>
            <a:r>
              <a:rPr lang="fr-FR" sz="2800" dirty="0" err="1" smtClean="0"/>
              <a:t>Jérome</a:t>
            </a:r>
            <a:r>
              <a:rPr lang="fr-FR" sz="2800" dirty="0" smtClean="0"/>
              <a:t>- St Jean Chrysostome- Basile 	de Césarée</a:t>
            </a:r>
            <a:endParaRPr lang="fr-FR" dirty="0"/>
          </a:p>
          <a:p>
            <a:pPr marL="0" indent="0">
              <a:buNone/>
            </a:pPr>
            <a:r>
              <a:rPr lang="fr-FR" sz="2800" dirty="0" smtClean="0"/>
              <a:t>Le IVe = naissance du monachisme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 err="1" smtClean="0"/>
              <a:t>Ecclesia</a:t>
            </a:r>
            <a:r>
              <a:rPr lang="fr-FR" sz="2800" dirty="0" smtClean="0"/>
              <a:t> : communauté des fidèles</a:t>
            </a:r>
          </a:p>
          <a:p>
            <a:pPr marL="0" indent="0">
              <a:buNone/>
            </a:pPr>
            <a:r>
              <a:rPr lang="fr-FR" sz="2800" dirty="0"/>
              <a:t>	</a:t>
            </a:r>
            <a:r>
              <a:rPr lang="fr-FR" sz="2800" dirty="0" smtClean="0"/>
              <a:t>		institution organisée et hiérarchisée rassemblant</a:t>
            </a:r>
          </a:p>
          <a:p>
            <a:pPr marL="0" indent="0">
              <a:buNone/>
            </a:pPr>
            <a:r>
              <a:rPr lang="fr-FR" sz="2800" dirty="0" smtClean="0"/>
              <a:t>Ceux qui consacrent leur vie à Dieu (clercs et moines)</a:t>
            </a:r>
          </a:p>
          <a:p>
            <a:pPr marL="0" indent="0">
              <a:buNone/>
            </a:pPr>
            <a:r>
              <a:rPr lang="fr-FR" sz="2800" dirty="0" smtClean="0"/>
              <a:t>La collection </a:t>
            </a:r>
            <a:r>
              <a:rPr lang="fr-FR" sz="3000" dirty="0" err="1" smtClean="0"/>
              <a:t>Dionysio</a:t>
            </a:r>
            <a:r>
              <a:rPr lang="fr-FR" sz="3000" dirty="0"/>
              <a:t>-Hadriana</a:t>
            </a:r>
            <a:r>
              <a:rPr lang="fr-FR" sz="2400" dirty="0"/>
              <a:t> </a:t>
            </a:r>
            <a:r>
              <a:rPr lang="fr-FR" sz="2400" dirty="0" smtClean="0"/>
              <a:t>(offerte par Hadrien 1</a:t>
            </a:r>
            <a:r>
              <a:rPr lang="fr-FR" sz="2400" baseline="30000" dirty="0" smtClean="0"/>
              <a:t>er</a:t>
            </a:r>
            <a:r>
              <a:rPr lang="fr-FR" sz="2400" dirty="0" smtClean="0"/>
              <a:t> </a:t>
            </a:r>
            <a:r>
              <a:rPr lang="fr-FR" sz="2400" smtClean="0"/>
              <a:t>à Charlemagne)</a:t>
            </a:r>
            <a:endParaRPr lang="fr-FR" sz="2800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8088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0000"/>
                </a:solidFill>
              </a:rPr>
              <a:t>I L’HÉRITAGE MÉROVINGIEN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b="1" dirty="0" smtClean="0">
                <a:solidFill>
                  <a:srgbClr val="008000"/>
                </a:solidFill>
              </a:rPr>
              <a:t>A) Les premiers moines</a:t>
            </a:r>
          </a:p>
          <a:p>
            <a:pPr marL="0" indent="0">
              <a:buNone/>
            </a:pPr>
            <a:r>
              <a:rPr lang="fr-FR" dirty="0" err="1" smtClean="0"/>
              <a:t>Monachos</a:t>
            </a:r>
            <a:r>
              <a:rPr lang="fr-FR" dirty="0" smtClean="0"/>
              <a:t> = solitaire</a:t>
            </a:r>
          </a:p>
          <a:p>
            <a:pPr marL="0" indent="0">
              <a:buNone/>
            </a:pPr>
            <a:r>
              <a:rPr lang="fr-FR" dirty="0" smtClean="0"/>
              <a:t>Fin IIIe s. en Égypte</a:t>
            </a:r>
          </a:p>
          <a:p>
            <a:pPr marL="0" indent="0" algn="just">
              <a:buNone/>
            </a:pPr>
            <a:r>
              <a:rPr lang="fr-FR" dirty="0" smtClean="0"/>
              <a:t>Ascèse = discipline du corps par la pratique de l’austérité pour atteindre la perfection spirituelle (en renonçant aux plaisirs matériels)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4706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800" b="1" dirty="0" smtClean="0">
                <a:solidFill>
                  <a:srgbClr val="0000FF"/>
                </a:solidFill>
              </a:rPr>
              <a:t>	</a:t>
            </a:r>
            <a:r>
              <a:rPr lang="fr-FR" sz="3200" b="1" dirty="0" smtClean="0">
                <a:solidFill>
                  <a:srgbClr val="0000FF"/>
                </a:solidFill>
              </a:rPr>
              <a:t>1- les ermites et les cénobites</a:t>
            </a:r>
            <a:endParaRPr lang="fr-FR" sz="3200" b="1" dirty="0">
              <a:solidFill>
                <a:srgbClr val="0000FF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77454"/>
            <a:ext cx="8229600" cy="52257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Saint Antoine = 1</a:t>
            </a:r>
            <a:r>
              <a:rPr lang="fr-FR" baseline="30000" dirty="0" smtClean="0"/>
              <a:t>er</a:t>
            </a:r>
            <a:r>
              <a:rPr lang="fr-FR" dirty="0" smtClean="0"/>
              <a:t> ermite</a:t>
            </a:r>
          </a:p>
          <a:p>
            <a:pPr marL="0" indent="0">
              <a:buNone/>
            </a:pPr>
            <a:r>
              <a:rPr lang="fr-FR" dirty="0" smtClean="0"/>
              <a:t>Égypte –IVe s- le monachisme communautaire (</a:t>
            </a:r>
            <a:r>
              <a:rPr lang="fr-FR" dirty="0" err="1" smtClean="0"/>
              <a:t>cénobistisme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b="1" dirty="0" smtClean="0">
                <a:solidFill>
                  <a:srgbClr val="0000FF"/>
                </a:solidFill>
              </a:rPr>
              <a:t>2- Les premières règles monastiques</a:t>
            </a:r>
          </a:p>
          <a:p>
            <a:pPr marL="0" indent="0">
              <a:buNone/>
            </a:pPr>
            <a:r>
              <a:rPr lang="fr-FR" dirty="0" smtClean="0"/>
              <a:t>Benoît de </a:t>
            </a:r>
            <a:r>
              <a:rPr lang="fr-FR" dirty="0" err="1" smtClean="0"/>
              <a:t>Nursie</a:t>
            </a:r>
            <a:r>
              <a:rPr lang="fr-FR" dirty="0" smtClean="0"/>
              <a:t> : fondateur du Mont Cassin (529) entre Rome et Naples</a:t>
            </a:r>
          </a:p>
          <a:p>
            <a:pPr marL="0" indent="0">
              <a:buNone/>
            </a:pPr>
            <a:r>
              <a:rPr lang="fr-FR" dirty="0" smtClean="0"/>
              <a:t>Rédige une première règle vers 540</a:t>
            </a:r>
          </a:p>
          <a:p>
            <a:pPr marL="0" indent="0">
              <a:buNone/>
            </a:pPr>
            <a:r>
              <a:rPr lang="fr-FR" dirty="0" smtClean="0"/>
              <a:t>73 chapitres</a:t>
            </a:r>
          </a:p>
          <a:p>
            <a:pPr marL="0" indent="0">
              <a:buNone/>
            </a:pPr>
            <a:r>
              <a:rPr lang="fr-FR" dirty="0" smtClean="0"/>
              <a:t>Caractérisée par l’accent sur l’obéissance + vie commune </a:t>
            </a:r>
          </a:p>
          <a:p>
            <a:pPr marL="0" indent="0">
              <a:buNone/>
            </a:pPr>
            <a:r>
              <a:rPr lang="fr-FR" dirty="0" smtClean="0"/>
              <a:t>Et par l’équilibre entre prière et travail (</a:t>
            </a:r>
            <a:r>
              <a:rPr lang="fr-FR" i="1" dirty="0" err="1" smtClean="0"/>
              <a:t>ora</a:t>
            </a:r>
            <a:r>
              <a:rPr lang="fr-FR" i="1" dirty="0" smtClean="0"/>
              <a:t> et </a:t>
            </a:r>
            <a:r>
              <a:rPr lang="fr-FR" i="1" dirty="0" err="1" smtClean="0"/>
              <a:t>labora</a:t>
            </a:r>
            <a:r>
              <a:rPr lang="fr-FR" i="1" dirty="0" smtClean="0"/>
              <a:t>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781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800" dirty="0" smtClean="0"/>
              <a:t>Le monachisme irlandais / </a:t>
            </a:r>
            <a:r>
              <a:rPr lang="fr-FR" sz="2800" i="1" dirty="0" err="1" smtClean="0"/>
              <a:t>peregrinatio</a:t>
            </a:r>
            <a:r>
              <a:rPr lang="fr-FR" sz="2800" i="1" dirty="0" smtClean="0"/>
              <a:t> pro Deo</a:t>
            </a:r>
            <a:endParaRPr lang="fr-FR" sz="2800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Colomban débarque en Bretagne vers 590</a:t>
            </a:r>
          </a:p>
          <a:p>
            <a:pPr marL="0" indent="0">
              <a:buNone/>
            </a:pPr>
            <a:r>
              <a:rPr lang="fr-FR" dirty="0" err="1" smtClean="0"/>
              <a:t>Luxeuil</a:t>
            </a:r>
            <a:r>
              <a:rPr lang="fr-FR" dirty="0" smtClean="0"/>
              <a:t> (Bourgogne)</a:t>
            </a:r>
          </a:p>
          <a:p>
            <a:pPr marL="0" indent="0">
              <a:buNone/>
            </a:pPr>
            <a:r>
              <a:rPr lang="fr-FR" dirty="0" smtClean="0"/>
              <a:t>Bobbio (Lombardie)  où il meurt en 615</a:t>
            </a:r>
          </a:p>
          <a:p>
            <a:pPr marL="0" indent="0">
              <a:buNone/>
            </a:pPr>
            <a:r>
              <a:rPr lang="fr-FR" dirty="0"/>
              <a:t>	l</a:t>
            </a:r>
            <a:r>
              <a:rPr lang="fr-FR" dirty="0" smtClean="0"/>
              <a:t>a spécificité = ascèse extrême 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une innovation = pénitence tarifée et réitérable (à la moindre faute)</a:t>
            </a:r>
          </a:p>
          <a:p>
            <a:pPr marL="0" indent="0" algn="just">
              <a:buNone/>
            </a:pPr>
            <a:r>
              <a:rPr lang="fr-FR" dirty="0" smtClean="0"/>
              <a:t>Essor des pénitentiels dressant la liste des fautes et la pénitence (en jours de jeûnes, en nombre de prières </a:t>
            </a:r>
            <a:r>
              <a:rPr lang="fr-FR" dirty="0" err="1" smtClean="0"/>
              <a:t>etc</a:t>
            </a:r>
            <a:endParaRPr lang="fr-FR" dirty="0" smtClean="0"/>
          </a:p>
          <a:p>
            <a:pPr marL="0" indent="0" algn="just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9626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Gaule fin VII = 220 monastères</a:t>
            </a:r>
          </a:p>
          <a:p>
            <a:r>
              <a:rPr lang="fr-FR" dirty="0" smtClean="0"/>
              <a:t>C’est un monachisme très ouvert au monde sous les Mérovingiens</a:t>
            </a:r>
          </a:p>
          <a:p>
            <a:r>
              <a:rPr lang="fr-FR" dirty="0" smtClean="0"/>
              <a:t>Fondés par ceux qui en ont les moyens</a:t>
            </a:r>
          </a:p>
          <a:p>
            <a:r>
              <a:rPr lang="fr-FR" dirty="0" smtClean="0"/>
              <a:t>Les moines devenus évêques</a:t>
            </a:r>
          </a:p>
          <a:p>
            <a:r>
              <a:rPr lang="fr-FR" dirty="0" smtClean="0"/>
              <a:t>Les aristocrates = monastères familiaux</a:t>
            </a:r>
          </a:p>
          <a:p>
            <a:r>
              <a:rPr lang="fr-FR" dirty="0" smtClean="0"/>
              <a:t>Les rois et les </a:t>
            </a:r>
            <a:r>
              <a:rPr lang="fr-FR" dirty="0" smtClean="0"/>
              <a:t>reines </a:t>
            </a:r>
            <a:r>
              <a:rPr lang="fr-FR" dirty="0" smtClean="0"/>
              <a:t>= monastères royaux </a:t>
            </a:r>
          </a:p>
          <a:p>
            <a:r>
              <a:rPr lang="fr-FR" dirty="0" smtClean="0"/>
              <a:t>ou par les maires du palais au temps des </a:t>
            </a:r>
            <a:r>
              <a:rPr lang="fr-FR" dirty="0" err="1"/>
              <a:t>P</a:t>
            </a:r>
            <a:r>
              <a:rPr lang="fr-FR" dirty="0" err="1" smtClean="0"/>
              <a:t>ippinides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Cela explique qu’il y ait des abbés laïcs.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573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7287"/>
          </a:xfrm>
        </p:spPr>
        <p:txBody>
          <a:bodyPr>
            <a:noAutofit/>
          </a:bodyPr>
          <a:lstStyle/>
          <a:p>
            <a:r>
              <a:rPr lang="fr-FR" sz="3200" dirty="0" smtClean="0">
                <a:solidFill>
                  <a:srgbClr val="008000"/>
                </a:solidFill>
              </a:rPr>
              <a:t>B) Le clergé séculier : les restes de l’époque gallo-romaine</a:t>
            </a:r>
            <a:endParaRPr lang="fr-FR" sz="3200" dirty="0">
              <a:solidFill>
                <a:srgbClr val="008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43602"/>
            <a:ext cx="8229600" cy="55035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i="1" dirty="0" smtClean="0"/>
              <a:t>une géographie ecclésiastique héritée de l’époque impériale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Les évêques relais du pouvoir royal</a:t>
            </a:r>
          </a:p>
          <a:p>
            <a:pPr marL="0" indent="0">
              <a:buNone/>
            </a:pPr>
            <a:r>
              <a:rPr lang="fr-FR" dirty="0" smtClean="0"/>
              <a:t>L’évêque mérovingien est un homme d’action (</a:t>
            </a:r>
            <a:r>
              <a:rPr lang="fr-FR" dirty="0" err="1" smtClean="0"/>
              <a:t>Gauvard</a:t>
            </a:r>
            <a:r>
              <a:rPr lang="fr-FR" dirty="0" smtClean="0"/>
              <a:t> p. 65)</a:t>
            </a:r>
          </a:p>
          <a:p>
            <a:pPr marL="0" indent="0">
              <a:buNone/>
            </a:pPr>
            <a:r>
              <a:rPr lang="fr-FR" dirty="0" smtClean="0"/>
              <a:t>Diocèse</a:t>
            </a:r>
          </a:p>
          <a:p>
            <a:pPr marL="0" indent="0">
              <a:buNone/>
            </a:pPr>
            <a:r>
              <a:rPr lang="fr-FR" dirty="0" smtClean="0"/>
              <a:t>Métropoles ecclésiastiques / métropolitain</a:t>
            </a:r>
          </a:p>
          <a:p>
            <a:pPr marL="0" indent="0">
              <a:buNone/>
            </a:pPr>
            <a:r>
              <a:rPr lang="fr-FR" dirty="0" smtClean="0"/>
              <a:t>Les suffragants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i="1" dirty="0" smtClean="0"/>
              <a:t>Rôle des évêques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Episcopos</a:t>
            </a:r>
            <a:r>
              <a:rPr lang="fr-FR" dirty="0" smtClean="0"/>
              <a:t> = surveillant</a:t>
            </a:r>
          </a:p>
          <a:p>
            <a:pPr marL="0" indent="0">
              <a:buNone/>
            </a:pPr>
            <a:r>
              <a:rPr lang="fr-FR" dirty="0" smtClean="0"/>
              <a:t>Sacrements (eucharistie et baptême)</a:t>
            </a:r>
          </a:p>
          <a:p>
            <a:pPr marL="0" indent="0">
              <a:buNone/>
            </a:pPr>
            <a:r>
              <a:rPr lang="fr-FR" dirty="0" smtClean="0"/>
              <a:t>Prédication (constituée du sermon à la messe pour instruire les fidèles des fondements de la foi chrétienne</a:t>
            </a:r>
            <a:r>
              <a:rPr lang="fr-FR" dirty="0" smtClean="0"/>
              <a:t>)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Assistance aux pauvres inscrits sur la </a:t>
            </a:r>
            <a:r>
              <a:rPr lang="fr-FR" b="1" dirty="0" smtClean="0"/>
              <a:t>Matricule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616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fr-FR" sz="2800" dirty="0" smtClean="0"/>
              <a:t>Conciles (canons ou législation </a:t>
            </a:r>
            <a:r>
              <a:rPr lang="fr-FR" sz="2800" dirty="0" err="1" smtClean="0"/>
              <a:t>concilaire</a:t>
            </a:r>
            <a:r>
              <a:rPr lang="fr-FR" sz="2800" dirty="0" smtClean="0"/>
              <a:t>)</a:t>
            </a:r>
            <a:br>
              <a:rPr lang="fr-FR" sz="2800" dirty="0" smtClean="0"/>
            </a:br>
            <a:r>
              <a:rPr lang="fr-FR" sz="2800" dirty="0" smtClean="0"/>
              <a:t>réuni à l’échelle de la province donc convoqué par le métropolitain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/>
              <a:t>Les synodes (canons ou législation synodales)</a:t>
            </a:r>
          </a:p>
          <a:p>
            <a:pPr marL="0" indent="0">
              <a:buNone/>
            </a:pPr>
            <a:r>
              <a:rPr lang="fr-FR" sz="2800" dirty="0" smtClean="0"/>
              <a:t>Réuni à l’échelle du seul diocèse (donc convoqué par l’évêque)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 smtClean="0"/>
              <a:t>Les canons sont des règles de deux sortes</a:t>
            </a:r>
          </a:p>
          <a:p>
            <a:pPr marL="0" indent="0">
              <a:buNone/>
            </a:pPr>
            <a:r>
              <a:rPr lang="fr-FR" sz="2800" dirty="0" smtClean="0"/>
              <a:t>Celles qui concernent le dogme ( dogmatiques)</a:t>
            </a:r>
          </a:p>
          <a:p>
            <a:pPr marL="0" indent="0">
              <a:buNone/>
            </a:pPr>
            <a:r>
              <a:rPr lang="fr-FR" sz="2800" dirty="0" smtClean="0"/>
              <a:t>Celles qui concernent organisation et discipline du clergé (canons disciplinaires)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59006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0206"/>
          </a:xfrm>
        </p:spPr>
        <p:txBody>
          <a:bodyPr/>
          <a:lstStyle/>
          <a:p>
            <a:pPr algn="l"/>
            <a:r>
              <a:rPr lang="fr-FR" sz="3200" b="1" dirty="0" smtClean="0">
                <a:solidFill>
                  <a:srgbClr val="008000"/>
                </a:solidFill>
              </a:rPr>
              <a:t>	C) Les paroisses</a:t>
            </a:r>
            <a:endParaRPr lang="fr-FR" sz="3200" b="1" dirty="0">
              <a:solidFill>
                <a:srgbClr val="008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84844"/>
            <a:ext cx="8229600" cy="504131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 smtClean="0"/>
              <a:t>Parochia</a:t>
            </a:r>
            <a:r>
              <a:rPr lang="fr-FR" dirty="0" smtClean="0"/>
              <a:t> </a:t>
            </a:r>
            <a:r>
              <a:rPr lang="fr-FR" dirty="0" smtClean="0"/>
              <a:t>= </a:t>
            </a:r>
            <a:r>
              <a:rPr lang="fr-FR" dirty="0" smtClean="0"/>
              <a:t>diocèse </a:t>
            </a:r>
          </a:p>
          <a:p>
            <a:pPr marL="0" indent="0">
              <a:buNone/>
            </a:pPr>
            <a:r>
              <a:rPr lang="fr-FR" dirty="0" smtClean="0"/>
              <a:t>Églises familiales</a:t>
            </a:r>
          </a:p>
          <a:p>
            <a:pPr marL="0" indent="0">
              <a:buNone/>
            </a:pPr>
            <a:r>
              <a:rPr lang="fr-FR" dirty="0" smtClean="0"/>
              <a:t>Le temporel (ensemble des revenus rattachés à une église notamment en biens fonciers)</a:t>
            </a:r>
          </a:p>
          <a:p>
            <a:pPr marL="0" indent="0">
              <a:buNone/>
            </a:pPr>
            <a:r>
              <a:rPr lang="fr-FR" dirty="0" smtClean="0"/>
              <a:t>Dîme généralisée à partir du IXe s.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4132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356</Words>
  <Application>Microsoft Macintosh PowerPoint</Application>
  <PresentationFormat>Présentation à l'écran (4:3)</PresentationFormat>
  <Paragraphs>103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L’ÉGLISE FRANQUE Ve-IXe siècles</vt:lpstr>
      <vt:lpstr>INTRODUCTION</vt:lpstr>
      <vt:lpstr>I L’HÉRITAGE MÉROVINGIEN</vt:lpstr>
      <vt:lpstr> 1- les ermites et les cénobites</vt:lpstr>
      <vt:lpstr>Le monachisme irlandais / peregrinatio pro Deo</vt:lpstr>
      <vt:lpstr>Présentation PowerPoint</vt:lpstr>
      <vt:lpstr>B) Le clergé séculier : les restes de l’époque gallo-romaine</vt:lpstr>
      <vt:lpstr>Conciles (canons ou législation concilaire) réuni à l’échelle de la province donc convoqué par le métropolitain</vt:lpstr>
      <vt:lpstr> C) Les paroisses</vt:lpstr>
      <vt:lpstr>II LES ROIS CAROLINGIENS ET L’ÉGLISE</vt:lpstr>
      <vt:lpstr>B) La place du pape</vt:lpstr>
      <vt:lpstr> 2- Le renforcement de la hiérarchie cléricale</vt:lpstr>
      <vt:lpstr>2- La réforme de Benoît d’Aniane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L’ÉGLISE FRANQUE Ve-IXe siècles</dc:title>
  <dc:creator>martine Charageat</dc:creator>
  <cp:lastModifiedBy>martine Charageat</cp:lastModifiedBy>
  <cp:revision>13</cp:revision>
  <dcterms:created xsi:type="dcterms:W3CDTF">2017-02-05T08:43:20Z</dcterms:created>
  <dcterms:modified xsi:type="dcterms:W3CDTF">2017-02-05T16:13:10Z</dcterms:modified>
</cp:coreProperties>
</file>