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7" r:id="rId2"/>
    <p:sldId id="263" r:id="rId3"/>
    <p:sldId id="268" r:id="rId4"/>
    <p:sldId id="265" r:id="rId5"/>
    <p:sldId id="258" r:id="rId6"/>
    <p:sldId id="266" r:id="rId7"/>
    <p:sldId id="264" r:id="rId8"/>
    <p:sldId id="269" r:id="rId9"/>
    <p:sldId id="259" r:id="rId10"/>
    <p:sldId id="260" r:id="rId11"/>
    <p:sldId id="261" r:id="rId12"/>
    <p:sldId id="267" r:id="rId13"/>
    <p:sldId id="271" r:id="rId14"/>
    <p:sldId id="273" r:id="rId15"/>
    <p:sldId id="270" r:id="rId16"/>
    <p:sldId id="262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E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2"/>
                <c:pt idx="0">
                  <c:v>0.375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C-46DD-89D5-7B84AA6CEF24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2"/>
                <c:pt idx="0">
                  <c:v>1</c:v>
                </c:pt>
                <c:pt idx="1">
                  <c:v>0.67500000000000004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C-46DD-89D5-7B84AA6CEF24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Tabelle1!$A$2:$A$5</c:f>
              <c:strCache>
                <c:ptCount val="2"/>
                <c:pt idx="0">
                  <c:v>Consistent choices</c:v>
                </c:pt>
                <c:pt idx="1">
                  <c:v>Inconsistent choices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2"/>
                <c:pt idx="0">
                  <c:v>0.67500000000000004</c:v>
                </c:pt>
                <c:pt idx="1">
                  <c:v>0.77500000000000002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C-46DD-89D5-7B84AA6CEF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16806192"/>
        <c:axId val="1316803280"/>
      </c:barChart>
      <c:catAx>
        <c:axId val="131680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6803280"/>
        <c:crosses val="autoZero"/>
        <c:auto val="1"/>
        <c:lblAlgn val="ctr"/>
        <c:lblOffset val="100"/>
        <c:noMultiLvlLbl val="0"/>
      </c:catAx>
      <c:valAx>
        <c:axId val="1316803280"/>
        <c:scaling>
          <c:orientation val="minMax"/>
          <c:max val="1"/>
        </c:scaling>
        <c:delete val="1"/>
        <c:axPos val="l"/>
        <c:numFmt formatCode="General" sourceLinked="1"/>
        <c:majorTickMark val="none"/>
        <c:minorTickMark val="none"/>
        <c:tickLblPos val="nextTo"/>
        <c:crossAx val="1316806192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7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5" y="4494777"/>
            <a:ext cx="10580684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7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7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6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8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34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7"/>
            <a:ext cx="10580687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08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2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9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5" y="2420842"/>
            <a:ext cx="10580687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08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5" y="3392203"/>
            <a:ext cx="10580687" cy="972108"/>
          </a:xfrm>
          <a:ln>
            <a:noFill/>
          </a:ln>
        </p:spPr>
        <p:txBody>
          <a:bodyPr/>
          <a:lstStyle>
            <a:lvl1pPr>
              <a:defRPr sz="216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990" y="320679"/>
            <a:ext cx="1361580" cy="55889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7" y="347320"/>
            <a:ext cx="1944791" cy="5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6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4344988"/>
          </a:xfrm>
        </p:spPr>
        <p:txBody>
          <a:bodyPr/>
          <a:lstStyle>
            <a:lvl1pPr>
              <a:spcBef>
                <a:spcPts val="810"/>
              </a:spcBef>
              <a:defRPr/>
            </a:lvl1pPr>
            <a:lvl3pPr>
              <a:spcBef>
                <a:spcPts val="81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0735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4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4363" y="3394076"/>
            <a:ext cx="11163300" cy="1031875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12192000" cy="611716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4136" y="2476501"/>
            <a:ext cx="11218333" cy="2321984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12192000" cy="6092825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4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14365" y="3394075"/>
            <a:ext cx="10941039" cy="1647826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1249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2" y="1484314"/>
            <a:ext cx="6089649" cy="43449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3" y="1484314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4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3" y="4402053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0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51" y="1484318"/>
            <a:ext cx="5187951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93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5" y="1484318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1" y="1484315"/>
            <a:ext cx="51879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0256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8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51" y="1484315"/>
            <a:ext cx="3384551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2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9884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7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65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5" y="1481141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1" y="6407547"/>
            <a:ext cx="51879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30" dirty="0" smtClean="0">
                <a:solidFill>
                  <a:schemeClr val="bg2"/>
                </a:solidFill>
              </a:rPr>
              <a:t>Cognitive and Emotional Effort Discounting / COG-EMOT-ED</a:t>
            </a:r>
          </a:p>
          <a:p>
            <a:pPr marL="0" marR="0" lvl="0" indent="0" algn="l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Scheffel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&amp; Josephine Zerna</a:t>
            </a:r>
            <a:endParaRPr lang="de-DE" sz="630" baseline="0" dirty="0" smtClean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</a:t>
            </a:r>
            <a:r>
              <a:rPr lang="de-DE" sz="63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07.2021</a:t>
            </a: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1" y="6407547"/>
            <a:ext cx="704851" cy="290849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63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63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63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171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63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171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63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877" y="6296614"/>
            <a:ext cx="1060336" cy="43545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5" y="6331702"/>
            <a:ext cx="1270911" cy="33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17132" rtl="0" eaLnBrk="1" latinLnBrk="0" hangingPunct="1">
        <a:spcBef>
          <a:spcPct val="0"/>
        </a:spcBef>
        <a:buNone/>
        <a:defRPr sz="162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67261" indent="-218669" algn="l" defTabSz="617132" rtl="0" eaLnBrk="1" latinLnBrk="0" hangingPunct="1">
        <a:spcBef>
          <a:spcPts val="203"/>
        </a:spcBef>
        <a:buFont typeface="Open Sans" panose="020B0606030504020204" pitchFamily="34" charset="0"/>
        <a:buChar char="—"/>
        <a:defRPr sz="108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17132" rtl="0" eaLnBrk="1" latinLnBrk="0" hangingPunct="1">
        <a:spcBef>
          <a:spcPts val="405"/>
        </a:spcBef>
        <a:buFont typeface="Arial" panose="020B0604020202020204" pitchFamily="34" charset="0"/>
        <a:buNone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67261" indent="-145779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388743" indent="-121070" algn="l" defTabSz="617132" rtl="0" eaLnBrk="1" latinLnBrk="0" hangingPunct="1">
        <a:spcBef>
          <a:spcPts val="203"/>
        </a:spcBef>
        <a:buFont typeface="Symbol" panose="05050102010706020507" pitchFamily="18" charset="2"/>
        <a:buChar char="-"/>
        <a:defRPr sz="945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42138" indent="0" algn="l" defTabSz="617132" rtl="0" eaLnBrk="1" latinLnBrk="0" hangingPunct="1">
        <a:spcBef>
          <a:spcPts val="0"/>
        </a:spcBef>
        <a:buFont typeface="Arial" panose="020B0604020202020204" pitchFamily="34" charset="0"/>
        <a:buNone/>
        <a:defRPr sz="2160" kern="1200">
          <a:solidFill>
            <a:schemeClr val="bg1"/>
          </a:solidFill>
          <a:latin typeface="+mn-lt"/>
          <a:ea typeface="+mn-ea"/>
          <a:cs typeface="+mn-cs"/>
        </a:defRPr>
      </a:lvl7pPr>
      <a:lvl8pPr marL="2314239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22803" indent="-154283" algn="l" defTabSz="617132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66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13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9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261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828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392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957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523" algn="l" defTabSz="617132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 userDrawn="1">
          <p15:clr>
            <a:srgbClr val="F26B43"/>
          </p15:clr>
        </p15:guide>
        <p15:guide id="7" pos="840" userDrawn="1">
          <p15:clr>
            <a:srgbClr val="F26B43"/>
          </p15:clr>
        </p15:guide>
        <p15:guide id="8" pos="1257" userDrawn="1">
          <p15:clr>
            <a:srgbClr val="F26B43"/>
          </p15:clr>
        </p15:guide>
        <p15:guide id="9" pos="1167" userDrawn="1">
          <p15:clr>
            <a:srgbClr val="F26B43"/>
          </p15:clr>
        </p15:guide>
        <p15:guide id="10" pos="1689" userDrawn="1">
          <p15:clr>
            <a:srgbClr val="F26B43"/>
          </p15:clr>
        </p15:guide>
        <p15:guide id="11" pos="1596" userDrawn="1">
          <p15:clr>
            <a:srgbClr val="F26B43"/>
          </p15:clr>
        </p15:guide>
        <p15:guide id="16" pos="2868" userDrawn="1">
          <p15:clr>
            <a:srgbClr val="F26B43"/>
          </p15:clr>
        </p15:guide>
        <p15:guide id="17" pos="2961" userDrawn="1">
          <p15:clr>
            <a:srgbClr val="F26B43"/>
          </p15:clr>
        </p15:guide>
        <p15:guide id="20" pos="3288" userDrawn="1">
          <p15:clr>
            <a:srgbClr val="F26B43"/>
          </p15:clr>
        </p15:guide>
        <p15:guide id="21" pos="3381" userDrawn="1">
          <p15:clr>
            <a:srgbClr val="F26B43"/>
          </p15:clr>
        </p15:guide>
        <p15:guide id="22" pos="5085" userDrawn="1">
          <p15:clr>
            <a:srgbClr val="F26B43"/>
          </p15:clr>
        </p15:guide>
        <p15:guide id="23" pos="4992" userDrawn="1">
          <p15:clr>
            <a:srgbClr val="F26B43"/>
          </p15:clr>
        </p15:guide>
        <p15:guide id="24" pos="3720" userDrawn="1">
          <p15:clr>
            <a:srgbClr val="F26B43"/>
          </p15:clr>
        </p15:guide>
        <p15:guide id="25" pos="3813" userDrawn="1">
          <p15:clr>
            <a:srgbClr val="F26B43"/>
          </p15:clr>
        </p15:guide>
        <p15:guide id="30" orient="horz" pos="448" userDrawn="1">
          <p15:clr>
            <a:srgbClr val="F26B43"/>
          </p15:clr>
        </p15:guide>
        <p15:guide id="31" pos="413" userDrawn="1">
          <p15:clr>
            <a:srgbClr val="F26B43"/>
          </p15:clr>
        </p15:guide>
        <p15:guide id="39" pos="4569" userDrawn="1">
          <p15:clr>
            <a:srgbClr val="F26B43"/>
          </p15:clr>
        </p15:guide>
        <p15:guide id="40" pos="4663" userDrawn="1">
          <p15:clr>
            <a:srgbClr val="F26B43"/>
          </p15:clr>
        </p15:guide>
        <p15:guide id="41" pos="2019" userDrawn="1">
          <p15:clr>
            <a:srgbClr val="F26B43"/>
          </p15:clr>
        </p15:guide>
        <p15:guide id="42" pos="2107" userDrawn="1">
          <p15:clr>
            <a:srgbClr val="F26B43"/>
          </p15:clr>
        </p15:guide>
        <p15:guide id="43" pos="2445" userDrawn="1">
          <p15:clr>
            <a:srgbClr val="F26B43"/>
          </p15:clr>
        </p15:guide>
        <p15:guide id="44" pos="2535" userDrawn="1">
          <p15:clr>
            <a:srgbClr val="F26B43"/>
          </p15:clr>
        </p15:guide>
        <p15:guide id="50" pos="4140" userDrawn="1">
          <p15:clr>
            <a:srgbClr val="F26B43"/>
          </p15:clr>
        </p15:guide>
        <p15:guide id="52" orient="horz" pos="778" userDrawn="1">
          <p15:clr>
            <a:srgbClr val="F26B43"/>
          </p15:clr>
        </p15:guide>
        <p15:guide id="53" orient="horz" pos="633" userDrawn="1">
          <p15:clr>
            <a:srgbClr val="F26B43"/>
          </p15:clr>
        </p15:guide>
        <p15:guide id="58" orient="horz" pos="182" userDrawn="1">
          <p15:clr>
            <a:srgbClr val="F26B43"/>
          </p15:clr>
        </p15:guide>
        <p15:guide id="59" orient="horz" pos="3067" userDrawn="1">
          <p15:clr>
            <a:srgbClr val="F26B43"/>
          </p15:clr>
        </p15:guide>
        <p15:guide id="60" orient="horz" pos="3218" userDrawn="1">
          <p15:clr>
            <a:srgbClr val="F26B43"/>
          </p15:clr>
        </p15:guide>
        <p15:guide id="62" orient="horz" pos="1775" userDrawn="1">
          <p15:clr>
            <a:srgbClr val="F26B43"/>
          </p15:clr>
        </p15:guide>
        <p15:guide id="65" pos="4236" userDrawn="1">
          <p15:clr>
            <a:srgbClr val="F26B43"/>
          </p15:clr>
        </p15:guide>
        <p15:guide id="66" orient="horz" pos="541" userDrawn="1">
          <p15:clr>
            <a:srgbClr val="F26B43"/>
          </p15:clr>
        </p15:guide>
        <p15:guide id="67" pos="5412" userDrawn="1">
          <p15:clr>
            <a:srgbClr val="F26B43"/>
          </p15:clr>
        </p15:guide>
        <p15:guide id="69" orient="horz" pos="3323" userDrawn="1">
          <p15:clr>
            <a:srgbClr val="F26B43"/>
          </p15:clr>
        </p15:guide>
        <p15:guide id="70" orient="horz" pos="3497" userDrawn="1">
          <p15:clr>
            <a:srgbClr val="F26B43"/>
          </p15:clr>
        </p15:guide>
        <p15:guide id="71" pos="212" userDrawn="1">
          <p15:clr>
            <a:srgbClr val="F26B43"/>
          </p15:clr>
        </p15:guide>
        <p15:guide id="72" orient="horz" pos="3432" userDrawn="1">
          <p15:clr>
            <a:srgbClr val="F26B43"/>
          </p15:clr>
        </p15:guide>
        <p15:guide id="73" orient="horz" pos="33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874715" y="4939203"/>
            <a:ext cx="10580684" cy="506317"/>
          </a:xfrm>
        </p:spPr>
        <p:txBody>
          <a:bodyPr/>
          <a:lstStyle/>
          <a:p>
            <a:r>
              <a:rPr lang="en-GB" sz="1400" dirty="0" err="1" smtClean="0"/>
              <a:t>Kolloquium</a:t>
            </a:r>
            <a:r>
              <a:rPr lang="en-GB" sz="1400" dirty="0" smtClean="0"/>
              <a:t> </a:t>
            </a:r>
            <a:r>
              <a:rPr lang="en-GB" sz="1400" dirty="0" err="1" smtClean="0"/>
              <a:t>zur</a:t>
            </a:r>
            <a:r>
              <a:rPr lang="en-GB" sz="1400" dirty="0" smtClean="0"/>
              <a:t> </a:t>
            </a:r>
            <a:r>
              <a:rPr lang="en-GB" sz="1400" dirty="0" err="1" smtClean="0"/>
              <a:t>Ideenfindung</a:t>
            </a:r>
            <a:endParaRPr lang="en-GB" sz="1400" dirty="0" smtClean="0"/>
          </a:p>
          <a:p>
            <a:r>
              <a:rPr lang="en-GB" sz="1400" dirty="0" smtClean="0"/>
              <a:t>06.07.2021</a:t>
            </a:r>
            <a:endParaRPr lang="en-GB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400" dirty="0" smtClean="0"/>
              <a:t>Christoph Scheffel &amp; Josephine Zerna</a:t>
            </a:r>
          </a:p>
          <a:p>
            <a:endParaRPr lang="en-GB" sz="140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74712" y="3249518"/>
            <a:ext cx="10580687" cy="972108"/>
          </a:xfrm>
        </p:spPr>
        <p:txBody>
          <a:bodyPr/>
          <a:lstStyle/>
          <a:p>
            <a:r>
              <a:rPr lang="en-GB" sz="2400" dirty="0" smtClean="0"/>
              <a:t>Cognitive and Emotion Regulation Effort Discounting / COG-ER-ED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157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308550"/>
            <a:ext cx="5479895" cy="454408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50" y="2203269"/>
            <a:ext cx="4788934" cy="2754646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37178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189427"/>
            <a:ext cx="8027762" cy="450279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 – </a:t>
            </a:r>
            <a:r>
              <a:rPr lang="en-GB" sz="2000" b="0" dirty="0" err="1" smtClean="0"/>
              <a:t>Erweiterung</a:t>
            </a:r>
            <a:r>
              <a:rPr lang="en-GB" sz="2000" b="0" dirty="0" smtClean="0"/>
              <a:t> COG-ED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1602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6683886" y="342160"/>
            <a:ext cx="3934353" cy="5690635"/>
            <a:chOff x="3780857" y="980753"/>
            <a:chExt cx="4319152" cy="6409046"/>
          </a:xfrm>
        </p:grpSpPr>
        <p:sp>
          <p:nvSpPr>
            <p:cNvPr id="30" name="Textfeld 29"/>
            <p:cNvSpPr txBox="1"/>
            <p:nvPr/>
          </p:nvSpPr>
          <p:spPr>
            <a:xfrm>
              <a:off x="4428009" y="98075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1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neutral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4428008" y="201622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2 -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Active viewing of negative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428008" y="3057333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Distraction from 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428008" y="4113980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Distancing from negative pictures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Gerade Verbindung mit Pfeil 34"/>
            <p:cNvCxnSpPr/>
            <p:nvPr/>
          </p:nvCxnSpPr>
          <p:spPr>
            <a:xfrm flipH="1">
              <a:off x="6298351" y="144241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/>
          </p:nvSpPr>
          <p:spPr>
            <a:xfrm rot="16200000">
              <a:off x="3140814" y="4192765"/>
              <a:ext cx="1584177" cy="304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randomized</a:t>
              </a:r>
              <a:r>
                <a:rPr lang="de-DE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de-DE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308139" y="1539802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428008" y="5155225"/>
              <a:ext cx="3672000" cy="4616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Block 3 or 4 or 5 -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  <a:r>
                <a: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suppression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Expressive suppression of negative 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p</a:t>
              </a:r>
              <a:r>
                <a: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ictures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>
              <a:off x="6298351" y="2483528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5308139" y="2573436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Gerade Verbindung mit Pfeil 40"/>
            <p:cNvCxnSpPr/>
            <p:nvPr/>
          </p:nvCxnSpPr>
          <p:spPr>
            <a:xfrm flipH="1">
              <a:off x="6298351" y="352838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H="1">
              <a:off x="6298351" y="457564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bgerundetes Rechteck 42"/>
            <p:cNvSpPr/>
            <p:nvPr/>
          </p:nvSpPr>
          <p:spPr>
            <a:xfrm>
              <a:off x="5313284" y="3629783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5308139" y="466340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Gerade Verbindung mit Pfeil 44"/>
            <p:cNvCxnSpPr/>
            <p:nvPr/>
          </p:nvCxnSpPr>
          <p:spPr>
            <a:xfrm flipH="1">
              <a:off x="6292784" y="5622665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bgerundetes Rechteck 45"/>
            <p:cNvSpPr/>
            <p:nvPr/>
          </p:nvSpPr>
          <p:spPr>
            <a:xfrm>
              <a:off x="5313284" y="5732227"/>
              <a:ext cx="1980422" cy="37648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428008" y="6218270"/>
              <a:ext cx="3672000" cy="27699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ER Effort Discounting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428008" y="7112800"/>
              <a:ext cx="3672000" cy="276999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200" dirty="0" smtClean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Re-apply preferred strategy</a:t>
              </a:r>
              <a:endParaRPr lang="en-GB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 flipH="1">
              <a:off x="6304161" y="6517132"/>
              <a:ext cx="1" cy="573805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ckige Klammer links 49"/>
            <p:cNvSpPr/>
            <p:nvPr/>
          </p:nvSpPr>
          <p:spPr>
            <a:xfrm>
              <a:off x="4211984" y="3065033"/>
              <a:ext cx="114839" cy="255955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1" name="Rechteck 50"/>
          <p:cNvSpPr/>
          <p:nvPr/>
        </p:nvSpPr>
        <p:spPr>
          <a:xfrm>
            <a:off x="531623" y="1176738"/>
            <a:ext cx="5354758" cy="1626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Erweiterung</a:t>
            </a:r>
            <a:r>
              <a:rPr lang="en-GB" sz="1600" dirty="0" smtClean="0">
                <a:solidFill>
                  <a:schemeClr val="tx1"/>
                </a:solidFill>
              </a:rPr>
              <a:t> des </a:t>
            </a:r>
            <a:r>
              <a:rPr lang="en-GB" sz="1600" dirty="0" err="1" smtClean="0">
                <a:solidFill>
                  <a:schemeClr val="tx1"/>
                </a:solidFill>
              </a:rPr>
              <a:t>bestehenden</a:t>
            </a:r>
            <a:r>
              <a:rPr lang="en-GB" sz="1600" dirty="0" smtClean="0">
                <a:solidFill>
                  <a:schemeClr val="tx1"/>
                </a:solidFill>
              </a:rPr>
              <a:t> ER-</a:t>
            </a:r>
            <a:r>
              <a:rPr lang="en-GB" sz="1600" dirty="0" err="1" smtClean="0">
                <a:solidFill>
                  <a:schemeClr val="tx1"/>
                </a:solidFill>
              </a:rPr>
              <a:t>Paradigmas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</a:t>
            </a:r>
            <a:r>
              <a:rPr lang="en-GB" sz="1600" dirty="0" smtClean="0">
                <a:solidFill>
                  <a:schemeClr val="tx1"/>
                </a:solidFill>
              </a:rPr>
              <a:t> der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 “Attentional Deployment“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Dabei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Taktik</a:t>
            </a:r>
            <a:r>
              <a:rPr lang="en-GB" sz="1600" dirty="0" smtClean="0">
                <a:solidFill>
                  <a:schemeClr val="tx1"/>
                </a:solidFill>
              </a:rPr>
              <a:t> “Distraction” </a:t>
            </a:r>
            <a:r>
              <a:rPr lang="en-GB" sz="1600" dirty="0" err="1" smtClean="0">
                <a:solidFill>
                  <a:schemeClr val="tx1"/>
                </a:solidFill>
              </a:rPr>
              <a:t>vielversprechend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häufig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eingesetzt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Verzicht</a:t>
            </a:r>
            <a:r>
              <a:rPr lang="en-GB" sz="1600" dirty="0" smtClean="0">
                <a:solidFill>
                  <a:schemeClr val="tx1"/>
                </a:solidFill>
              </a:rPr>
              <a:t> auf positive </a:t>
            </a:r>
            <a:r>
              <a:rPr lang="en-GB" sz="1600" dirty="0" err="1" smtClean="0">
                <a:solidFill>
                  <a:schemeClr val="tx1"/>
                </a:solidFill>
              </a:rPr>
              <a:t>Bilder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diese</a:t>
            </a:r>
            <a:r>
              <a:rPr lang="en-GB" sz="1600" dirty="0" smtClean="0">
                <a:solidFill>
                  <a:schemeClr val="tx1"/>
                </a:solidFill>
              </a:rPr>
              <a:t> in </a:t>
            </a:r>
            <a:r>
              <a:rPr lang="en-GB" sz="1600" dirty="0" err="1" smtClean="0">
                <a:solidFill>
                  <a:schemeClr val="tx1"/>
                </a:solidFill>
              </a:rPr>
              <a:t>Vorgängerstudie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nicht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zwischen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diskriminieren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konnten</a:t>
            </a:r>
            <a:endParaRPr lang="en-GB" sz="1600" dirty="0" smtClean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531622" y="4306157"/>
            <a:ext cx="5607922" cy="16266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Discounting-</a:t>
            </a:r>
            <a:r>
              <a:rPr lang="en-GB" sz="1600" b="1" dirty="0" err="1" smtClean="0">
                <a:solidFill>
                  <a:schemeClr val="tx1"/>
                </a:solidFill>
              </a:rPr>
              <a:t>Paradigma</a:t>
            </a:r>
            <a:r>
              <a:rPr lang="en-GB" sz="1600" b="1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äquivalent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zu</a:t>
            </a:r>
            <a:r>
              <a:rPr lang="en-GB" sz="1600" dirty="0" smtClean="0">
                <a:solidFill>
                  <a:schemeClr val="tx1"/>
                </a:solidFill>
              </a:rPr>
              <a:t> T1</a:t>
            </a: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Vergleich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aller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drei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miteinander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ebenfalls</a:t>
            </a:r>
            <a:r>
              <a:rPr lang="en-GB" sz="1600" dirty="0" smtClean="0">
                <a:solidFill>
                  <a:schemeClr val="tx1"/>
                </a:solidFill>
              </a:rPr>
              <a:t> “</a:t>
            </a:r>
            <a:r>
              <a:rPr lang="en-GB" sz="1600" dirty="0" err="1" smtClean="0">
                <a:solidFill>
                  <a:schemeClr val="tx1"/>
                </a:solidFill>
              </a:rPr>
              <a:t>neutraler</a:t>
            </a:r>
            <a:r>
              <a:rPr lang="en-GB" sz="1600" dirty="0" smtClean="0">
                <a:solidFill>
                  <a:schemeClr val="tx1"/>
                </a:solidFill>
              </a:rPr>
              <a:t>” </a:t>
            </a:r>
            <a:r>
              <a:rPr lang="en-GB" sz="1600" dirty="0" err="1" smtClean="0">
                <a:solidFill>
                  <a:schemeClr val="tx1"/>
                </a:solidFill>
              </a:rPr>
              <a:t>Ausganspunkt</a:t>
            </a:r>
            <a:r>
              <a:rPr lang="en-GB" sz="1600" dirty="0" smtClean="0">
                <a:solidFill>
                  <a:schemeClr val="tx1"/>
                </a:solidFill>
              </a:rPr>
              <a:t>, da </a:t>
            </a:r>
            <a:r>
              <a:rPr lang="en-GB" sz="1600" dirty="0" err="1" smtClean="0">
                <a:solidFill>
                  <a:schemeClr val="tx1"/>
                </a:solidFill>
              </a:rPr>
              <a:t>keine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objektiv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schwerere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Strategie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“1$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Suppression </a:t>
            </a:r>
            <a:r>
              <a:rPr lang="en-GB" sz="1600" dirty="0" err="1" smtClean="0">
                <a:solidFill>
                  <a:schemeClr val="tx1"/>
                </a:solidFill>
              </a:rPr>
              <a:t>oder</a:t>
            </a:r>
            <a:r>
              <a:rPr lang="en-GB" sz="1600" dirty="0" smtClean="0">
                <a:solidFill>
                  <a:schemeClr val="tx1"/>
                </a:solidFill>
              </a:rPr>
              <a:t> 1$ </a:t>
            </a:r>
            <a:r>
              <a:rPr lang="en-GB" sz="1600" dirty="0" err="1" smtClean="0">
                <a:solidFill>
                  <a:schemeClr val="tx1"/>
                </a:solidFill>
              </a:rPr>
              <a:t>für</a:t>
            </a:r>
            <a:r>
              <a:rPr lang="en-GB" sz="1600" dirty="0" smtClean="0">
                <a:solidFill>
                  <a:schemeClr val="tx1"/>
                </a:solidFill>
              </a:rPr>
              <a:t> Distraction?“</a:t>
            </a:r>
          </a:p>
        </p:txBody>
      </p:sp>
      <p:sp>
        <p:nvSpPr>
          <p:cNvPr id="55" name="Rechteck 54"/>
          <p:cNvSpPr/>
          <p:nvPr/>
        </p:nvSpPr>
        <p:spPr>
          <a:xfrm>
            <a:off x="531622" y="3224802"/>
            <a:ext cx="5607922" cy="9366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 smtClean="0"/>
              <a:t> </a:t>
            </a:r>
            <a:r>
              <a:rPr lang="de-DE" sz="1600" dirty="0" smtClean="0"/>
              <a:t>„Choice-Block“ könnte das </a:t>
            </a:r>
            <a:r>
              <a:rPr lang="de-DE" sz="1600" dirty="0" err="1" smtClean="0"/>
              <a:t>Discounting</a:t>
            </a:r>
            <a:r>
              <a:rPr lang="de-DE" sz="1600" dirty="0" smtClean="0"/>
              <a:t> der Strategien beeinträchtigen, da eine der drei Strategien nun zwei mal durchgeführt wurde </a:t>
            </a:r>
            <a:endParaRPr lang="de-DE" sz="1600" dirty="0"/>
          </a:p>
        </p:txBody>
      </p:sp>
      <p:cxnSp>
        <p:nvCxnSpPr>
          <p:cNvPr id="61" name="Gerade Verbindung mit Pfeil 60"/>
          <p:cNvCxnSpPr>
            <a:stCxn id="47" idx="1"/>
            <a:endCxn id="52" idx="3"/>
          </p:cNvCxnSpPr>
          <p:nvPr/>
        </p:nvCxnSpPr>
        <p:spPr>
          <a:xfrm flipH="1">
            <a:off x="6139544" y="5115562"/>
            <a:ext cx="1133837" cy="3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ckige Klammer links 61"/>
          <p:cNvSpPr/>
          <p:nvPr/>
        </p:nvSpPr>
        <p:spPr>
          <a:xfrm flipH="1">
            <a:off x="10710407" y="340535"/>
            <a:ext cx="70669" cy="569225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 rot="5400000">
            <a:off x="9427281" y="3297438"/>
            <a:ext cx="33592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physiology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EMG (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corrugator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7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5" y="1189427"/>
            <a:ext cx="8027762" cy="4502797"/>
          </a:xfrm>
          <a:prstGeom prst="rect">
            <a:avLst/>
          </a:prstGeom>
        </p:spPr>
      </p:pic>
      <p:graphicFrame>
        <p:nvGraphicFramePr>
          <p:cNvPr id="50" name="Diagramm 49"/>
          <p:cNvGraphicFramePr/>
          <p:nvPr>
            <p:extLst>
              <p:ext uri="{D42A27DB-BD31-4B8C-83A1-F6EECF244321}">
                <p14:modId xmlns:p14="http://schemas.microsoft.com/office/powerpoint/2010/main" val="2998748633"/>
              </p:ext>
            </p:extLst>
          </p:nvPr>
        </p:nvGraphicFramePr>
        <p:xfrm>
          <a:off x="8987246" y="2194560"/>
          <a:ext cx="2987040" cy="293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</p:spTree>
    <p:extLst>
      <p:ext uri="{BB962C8B-B14F-4D97-AF65-F5344CB8AC3E}">
        <p14:creationId xmlns:p14="http://schemas.microsoft.com/office/powerpoint/2010/main" val="4164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 – Emotion Regulation - ED</a:t>
            </a:r>
            <a:endParaRPr lang="en-GB" sz="2000" b="0" dirty="0"/>
          </a:p>
        </p:txBody>
      </p:sp>
      <p:sp>
        <p:nvSpPr>
          <p:cNvPr id="5" name="Rechteck 4"/>
          <p:cNvSpPr/>
          <p:nvPr/>
        </p:nvSpPr>
        <p:spPr>
          <a:xfrm>
            <a:off x="531623" y="1176738"/>
            <a:ext cx="10394524" cy="4253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 err="1" smtClean="0">
                <a:solidFill>
                  <a:schemeClr val="tx1"/>
                </a:solidFill>
              </a:rPr>
              <a:t>Interessierende</a:t>
            </a:r>
            <a:r>
              <a:rPr lang="en-GB" sz="1600" b="1" dirty="0" smtClean="0">
                <a:solidFill>
                  <a:schemeClr val="tx1"/>
                </a:solidFill>
              </a:rPr>
              <a:t> </a:t>
            </a:r>
            <a:r>
              <a:rPr lang="en-GB" sz="1600" b="1" dirty="0" err="1" smtClean="0">
                <a:solidFill>
                  <a:schemeClr val="tx1"/>
                </a:solidFill>
              </a:rPr>
              <a:t>Persönlichkeitstraits</a:t>
            </a:r>
            <a:endParaRPr lang="en-GB" sz="1600" b="1" dirty="0" smtClean="0">
              <a:solidFill>
                <a:schemeClr val="tx1"/>
              </a:solidFill>
            </a:endParaRPr>
          </a:p>
          <a:p>
            <a:endParaRPr lang="en-GB" sz="1600" b="1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Habituelle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Nutzung</a:t>
            </a:r>
            <a:r>
              <a:rPr lang="en-GB" sz="1600" dirty="0" smtClean="0">
                <a:solidFill>
                  <a:schemeClr val="tx1"/>
                </a:solidFill>
              </a:rPr>
              <a:t> von ER-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(ERQ)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Flexible </a:t>
            </a:r>
            <a:r>
              <a:rPr lang="en-GB" sz="1600" dirty="0" err="1" smtClean="0">
                <a:solidFill>
                  <a:schemeClr val="tx1"/>
                </a:solidFill>
              </a:rPr>
              <a:t>Nutzung</a:t>
            </a:r>
            <a:r>
              <a:rPr lang="en-GB" sz="1600" dirty="0" smtClean="0">
                <a:solidFill>
                  <a:schemeClr val="tx1"/>
                </a:solidFill>
              </a:rPr>
              <a:t> von ER </a:t>
            </a:r>
            <a:r>
              <a:rPr lang="en-GB" sz="1600" dirty="0" err="1" smtClean="0">
                <a:solidFill>
                  <a:schemeClr val="tx1"/>
                </a:solidFill>
              </a:rPr>
              <a:t>Strategien</a:t>
            </a:r>
            <a:r>
              <a:rPr lang="en-GB" sz="1600" dirty="0" smtClean="0">
                <a:solidFill>
                  <a:schemeClr val="tx1"/>
                </a:solidFill>
              </a:rPr>
              <a:t> (</a:t>
            </a:r>
            <a:r>
              <a:rPr lang="en-GB" sz="1600" dirty="0" err="1" smtClean="0">
                <a:solidFill>
                  <a:schemeClr val="tx1"/>
                </a:solidFill>
              </a:rPr>
              <a:t>FlexER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Selbstkontrolle</a:t>
            </a:r>
            <a:r>
              <a:rPr lang="en-GB" sz="1600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 smtClean="0">
              <a:solidFill>
                <a:schemeClr val="tx1"/>
              </a:solidFill>
            </a:endParaRP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Selbstkontrolle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als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gemeinsamer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Faktor</a:t>
            </a:r>
            <a:r>
              <a:rPr lang="en-GB" sz="1600" dirty="0" smtClean="0">
                <a:solidFill>
                  <a:schemeClr val="tx1"/>
                </a:solidFill>
              </a:rPr>
              <a:t> der </a:t>
            </a:r>
            <a:r>
              <a:rPr lang="en-GB" sz="1600" dirty="0" err="1" smtClean="0">
                <a:solidFill>
                  <a:schemeClr val="tx1"/>
                </a:solidFill>
              </a:rPr>
              <a:t>Skalen</a:t>
            </a:r>
            <a:r>
              <a:rPr lang="en-GB" sz="1600" dirty="0" smtClean="0">
                <a:solidFill>
                  <a:schemeClr val="tx1"/>
                </a:solidFill>
              </a:rPr>
              <a:t> (</a:t>
            </a:r>
            <a:r>
              <a:rPr lang="en-GB" sz="1600" dirty="0" err="1" smtClean="0">
                <a:solidFill>
                  <a:schemeClr val="tx1"/>
                </a:solidFill>
              </a:rPr>
              <a:t>Paschke</a:t>
            </a:r>
            <a:r>
              <a:rPr lang="en-GB" sz="1600" dirty="0" smtClean="0">
                <a:solidFill>
                  <a:schemeClr val="tx1"/>
                </a:solidFill>
              </a:rPr>
              <a:t> et al., 2016):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Brief Self-Control Scale (BSCS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Self-Regulation Scale (SRS)</a:t>
            </a:r>
          </a:p>
          <a:p>
            <a:pPr marL="1200150" lvl="2" indent="-285750">
              <a:buFont typeface="Symbol" panose="05050102010706020507" pitchFamily="18" charset="2"/>
              <a:buChar char="-"/>
            </a:pPr>
            <a:r>
              <a:rPr lang="en-GB" sz="1600" dirty="0" smtClean="0">
                <a:solidFill>
                  <a:schemeClr val="tx1"/>
                </a:solidFill>
              </a:rPr>
              <a:t>Barratt Impulsiveness Scale (BIS-11)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Diskussion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76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Diskussion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T1</a:t>
            </a:r>
            <a:endParaRPr lang="en-GB" sz="2400" b="0" dirty="0"/>
          </a:p>
        </p:txBody>
      </p:sp>
      <p:sp>
        <p:nvSpPr>
          <p:cNvPr id="5" name="Rechteck 4"/>
          <p:cNvSpPr/>
          <p:nvPr/>
        </p:nvSpPr>
        <p:spPr>
          <a:xfrm>
            <a:off x="874712" y="1071155"/>
            <a:ext cx="10668997" cy="4723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Ist</a:t>
            </a:r>
            <a:r>
              <a:rPr lang="en-GB" sz="1600" dirty="0" smtClean="0">
                <a:solidFill>
                  <a:srgbClr val="000000"/>
                </a:solidFill>
              </a:rPr>
              <a:t> das </a:t>
            </a:r>
            <a:r>
              <a:rPr lang="en-GB" sz="1600" dirty="0" err="1" smtClean="0">
                <a:solidFill>
                  <a:srgbClr val="000000"/>
                </a:solidFill>
              </a:rPr>
              <a:t>verbesserte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Paradigma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wasserdicht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  <a:endParaRPr lang="en-GB" sz="16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Wovon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machen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abhängig</a:t>
            </a:r>
            <a:r>
              <a:rPr lang="en-GB" sz="1600" dirty="0" smtClean="0">
                <a:solidFill>
                  <a:srgbClr val="000000"/>
                </a:solidFill>
              </a:rPr>
              <a:t>, welches n-back-Level </a:t>
            </a:r>
            <a:r>
              <a:rPr lang="en-GB" sz="1600" dirty="0" err="1" smtClean="0">
                <a:solidFill>
                  <a:srgbClr val="000000"/>
                </a:solidFill>
              </a:rPr>
              <a:t>oder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Strategie</a:t>
            </a:r>
            <a:r>
              <a:rPr lang="en-GB" sz="1600" dirty="0" smtClean="0">
                <a:solidFill>
                  <a:srgbClr val="000000"/>
                </a:solidFill>
              </a:rPr>
              <a:t> am </a:t>
            </a:r>
            <a:r>
              <a:rPr lang="en-GB" sz="1600" dirty="0" err="1" smtClean="0">
                <a:solidFill>
                  <a:srgbClr val="000000"/>
                </a:solidFill>
              </a:rPr>
              <a:t>Ende</a:t>
            </a:r>
            <a:r>
              <a:rPr lang="en-GB" sz="1600" dirty="0" smtClean="0">
                <a:solidFill>
                  <a:srgbClr val="000000"/>
                </a:solidFill>
              </a:rPr>
              <a:t> der </a:t>
            </a:r>
            <a:r>
              <a:rPr lang="en-GB" sz="1600" dirty="0" err="1" smtClean="0">
                <a:solidFill>
                  <a:srgbClr val="000000"/>
                </a:solidFill>
              </a:rPr>
              <a:t>Erhebung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nochmal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wiederholt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wird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weiteren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Hypothesen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können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aufstellen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bzgl</a:t>
            </a:r>
            <a:r>
              <a:rPr lang="en-GB" sz="1600" dirty="0" smtClean="0">
                <a:solidFill>
                  <a:srgbClr val="000000"/>
                </a:solidFill>
              </a:rPr>
              <a:t>. NFC, </a:t>
            </a:r>
            <a:r>
              <a:rPr lang="en-GB" sz="1600" dirty="0" err="1" smtClean="0">
                <a:solidFill>
                  <a:srgbClr val="000000"/>
                </a:solidFill>
              </a:rPr>
              <a:t>Emotionsregulation</a:t>
            </a:r>
            <a:r>
              <a:rPr lang="en-GB" sz="1600" dirty="0" smtClean="0">
                <a:solidFill>
                  <a:srgbClr val="000000"/>
                </a:solidFill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</a:rPr>
              <a:t>Zusammenhang</a:t>
            </a:r>
            <a:r>
              <a:rPr lang="en-GB" sz="1600" dirty="0" smtClean="0">
                <a:solidFill>
                  <a:srgbClr val="000000"/>
                </a:solidFill>
              </a:rPr>
              <a:t> von t1 und t2, etc. ?</a:t>
            </a:r>
          </a:p>
        </p:txBody>
      </p:sp>
    </p:spTree>
    <p:extLst>
      <p:ext uri="{BB962C8B-B14F-4D97-AF65-F5344CB8AC3E}">
        <p14:creationId xmlns:p14="http://schemas.microsoft.com/office/powerpoint/2010/main" val="20265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Diskussion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000" b="0" dirty="0" smtClean="0"/>
              <a:t>T2</a:t>
            </a:r>
            <a:endParaRPr lang="en-GB" sz="2400" b="0" dirty="0"/>
          </a:p>
        </p:txBody>
      </p:sp>
      <p:sp>
        <p:nvSpPr>
          <p:cNvPr id="5" name="Rechteck 4"/>
          <p:cNvSpPr/>
          <p:nvPr/>
        </p:nvSpPr>
        <p:spPr>
          <a:xfrm>
            <a:off x="874712" y="1071155"/>
            <a:ext cx="10668997" cy="4723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Ist</a:t>
            </a:r>
            <a:r>
              <a:rPr lang="en-GB" sz="1600" dirty="0" smtClean="0">
                <a:solidFill>
                  <a:srgbClr val="000000"/>
                </a:solidFill>
              </a:rPr>
              <a:t> das </a:t>
            </a:r>
            <a:r>
              <a:rPr lang="en-GB" sz="1600" dirty="0" err="1" smtClean="0">
                <a:solidFill>
                  <a:srgbClr val="000000"/>
                </a:solidFill>
              </a:rPr>
              <a:t>verbesserte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Paradigma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wasserdicht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  <a:endParaRPr lang="en-GB" sz="1600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rgbClr val="000000"/>
                </a:solidFill>
              </a:rPr>
              <a:t>EMG (Corrugator) </a:t>
            </a:r>
            <a:r>
              <a:rPr lang="en-GB" sz="1600" dirty="0" err="1" smtClean="0">
                <a:solidFill>
                  <a:srgbClr val="000000"/>
                </a:solidFill>
              </a:rPr>
              <a:t>guter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Indikator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für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objektiven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Regulationserfolg</a:t>
            </a:r>
            <a:r>
              <a:rPr lang="en-GB" sz="1600" dirty="0" smtClean="0">
                <a:solidFill>
                  <a:srgbClr val="000000"/>
                </a:solidFill>
              </a:rPr>
              <a:t>? </a:t>
            </a:r>
          </a:p>
          <a:p>
            <a:r>
              <a:rPr lang="en-GB" sz="1600" dirty="0" smtClean="0">
                <a:solidFill>
                  <a:srgbClr val="000000"/>
                </a:solidFill>
              </a:rPr>
              <a:t>      (Corrugator-</a:t>
            </a:r>
            <a:r>
              <a:rPr lang="en-GB" sz="1600" dirty="0" err="1" smtClean="0">
                <a:solidFill>
                  <a:srgbClr val="000000"/>
                </a:solidFill>
              </a:rPr>
              <a:t>Aktivität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konnte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auch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bei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kogn</a:t>
            </a:r>
            <a:r>
              <a:rPr lang="en-GB" sz="1600" dirty="0" smtClean="0">
                <a:solidFill>
                  <a:srgbClr val="000000"/>
                </a:solidFill>
              </a:rPr>
              <a:t>. </a:t>
            </a:r>
            <a:r>
              <a:rPr lang="en-GB" sz="1600" dirty="0" err="1" smtClean="0">
                <a:solidFill>
                  <a:srgbClr val="000000"/>
                </a:solidFill>
              </a:rPr>
              <a:t>anstrengenden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Aufgaben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beobachtet</a:t>
            </a:r>
            <a:r>
              <a:rPr lang="en-GB" sz="1600" dirty="0" smtClean="0">
                <a:solidFill>
                  <a:srgbClr val="000000"/>
                </a:solidFill>
              </a:rPr>
              <a:t> warden (</a:t>
            </a:r>
            <a:r>
              <a:rPr lang="en-GB" sz="1600" dirty="0" err="1" smtClean="0">
                <a:solidFill>
                  <a:srgbClr val="000000"/>
                </a:solidFill>
              </a:rPr>
              <a:t>Inzlicht</a:t>
            </a:r>
            <a:r>
              <a:rPr lang="en-GB" sz="1600" dirty="0" smtClean="0">
                <a:solidFill>
                  <a:srgbClr val="000000"/>
                </a:solidFill>
              </a:rPr>
              <a:t>, 2018)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Wovon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machen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abhängig</a:t>
            </a:r>
            <a:r>
              <a:rPr lang="en-GB" sz="1600" dirty="0" smtClean="0">
                <a:solidFill>
                  <a:srgbClr val="000000"/>
                </a:solidFill>
              </a:rPr>
              <a:t>, welches n-back-Level </a:t>
            </a:r>
            <a:r>
              <a:rPr lang="en-GB" sz="1600" dirty="0" err="1" smtClean="0">
                <a:solidFill>
                  <a:srgbClr val="000000"/>
                </a:solidFill>
              </a:rPr>
              <a:t>oder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Strategie</a:t>
            </a:r>
            <a:r>
              <a:rPr lang="en-GB" sz="1600" dirty="0" smtClean="0">
                <a:solidFill>
                  <a:srgbClr val="000000"/>
                </a:solidFill>
              </a:rPr>
              <a:t> am </a:t>
            </a:r>
            <a:r>
              <a:rPr lang="en-GB" sz="1600" dirty="0" err="1" smtClean="0">
                <a:solidFill>
                  <a:srgbClr val="000000"/>
                </a:solidFill>
              </a:rPr>
              <a:t>Ende</a:t>
            </a:r>
            <a:r>
              <a:rPr lang="en-GB" sz="1600" dirty="0" smtClean="0">
                <a:solidFill>
                  <a:srgbClr val="000000"/>
                </a:solidFill>
              </a:rPr>
              <a:t> der </a:t>
            </a:r>
            <a:r>
              <a:rPr lang="en-GB" sz="1600" dirty="0" err="1" smtClean="0">
                <a:solidFill>
                  <a:srgbClr val="000000"/>
                </a:solidFill>
              </a:rPr>
              <a:t>Erhebung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nochmal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wiederholt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wird</a:t>
            </a:r>
            <a:r>
              <a:rPr lang="en-GB" sz="1600" dirty="0" smtClean="0">
                <a:solidFill>
                  <a:srgbClr val="000000"/>
                </a:solidFill>
              </a:rPr>
              <a:t>?</a:t>
            </a:r>
          </a:p>
          <a:p>
            <a:endParaRPr lang="en-GB" sz="1600" dirty="0" smtClean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rgbClr val="000000"/>
                </a:solidFill>
              </a:rPr>
              <a:t>Welche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weiteren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Hypothesen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können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wir</a:t>
            </a:r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aufstellen</a:t>
            </a:r>
            <a:r>
              <a:rPr lang="en-GB" sz="1600" dirty="0" smtClean="0">
                <a:solidFill>
                  <a:srgbClr val="000000"/>
                </a:solidFill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</a:rPr>
              <a:t>bzgl</a:t>
            </a:r>
            <a:r>
              <a:rPr lang="en-GB" sz="1600" dirty="0" smtClean="0">
                <a:solidFill>
                  <a:srgbClr val="000000"/>
                </a:solidFill>
              </a:rPr>
              <a:t>. NFC, </a:t>
            </a:r>
            <a:r>
              <a:rPr lang="en-GB" sz="1600" dirty="0" err="1" smtClean="0">
                <a:solidFill>
                  <a:srgbClr val="000000"/>
                </a:solidFill>
              </a:rPr>
              <a:t>Emotionsregulation</a:t>
            </a:r>
            <a:r>
              <a:rPr lang="en-GB" sz="1600" dirty="0" smtClean="0">
                <a:solidFill>
                  <a:srgbClr val="000000"/>
                </a:solidFill>
              </a:rPr>
              <a:t>, </a:t>
            </a:r>
            <a:r>
              <a:rPr lang="en-GB" sz="1600" dirty="0" err="1" smtClean="0">
                <a:solidFill>
                  <a:srgbClr val="000000"/>
                </a:solidFill>
              </a:rPr>
              <a:t>Zusammenhang</a:t>
            </a:r>
            <a:r>
              <a:rPr lang="en-GB" sz="1600" dirty="0" smtClean="0">
                <a:solidFill>
                  <a:srgbClr val="000000"/>
                </a:solidFill>
              </a:rPr>
              <a:t> von t1 und t2, etc. ?</a:t>
            </a:r>
          </a:p>
        </p:txBody>
      </p:sp>
    </p:spTree>
    <p:extLst>
      <p:ext uri="{BB962C8B-B14F-4D97-AF65-F5344CB8AC3E}">
        <p14:creationId xmlns:p14="http://schemas.microsoft.com/office/powerpoint/2010/main" val="52801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smtClean="0"/>
              <a:t>Inhalt</a:t>
            </a:r>
            <a:br>
              <a:rPr lang="de-DE" sz="2400" dirty="0" smtClean="0"/>
            </a:br>
            <a:endParaRPr lang="de-DE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5" y="1296306"/>
            <a:ext cx="10580688" cy="434498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Ausgangspunkt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Subjektive Werte von ER Strategien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Erweiterung COG-ED Paradigma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Studiendesign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T1: COG – ED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/>
              <a:t>T2: </a:t>
            </a:r>
            <a:r>
              <a:rPr lang="de-DE" sz="1800" dirty="0" smtClean="0"/>
              <a:t>ER-ED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800" dirty="0" smtClean="0"/>
              <a:t>Diskussion</a:t>
            </a:r>
          </a:p>
          <a:p>
            <a:pPr marL="553011" lvl="1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5298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Ausganspunkt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62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Gross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(1998). 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J Pers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Soc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i="1" spc="-20" dirty="0" err="1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Psychol</a:t>
            </a:r>
            <a:r>
              <a:rPr lang="de-DE" sz="1800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74</a:t>
            </a:r>
            <a:r>
              <a:rPr lang="de-DE" sz="1800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, 224-237 </a:t>
            </a:r>
          </a:p>
        </p:txBody>
      </p:sp>
      <p:sp>
        <p:nvSpPr>
          <p:cNvPr id="39" name="Rechteck 38"/>
          <p:cNvSpPr/>
          <p:nvPr/>
        </p:nvSpPr>
        <p:spPr>
          <a:xfrm>
            <a:off x="9331035" y="1858674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Reaktion</a:t>
            </a:r>
          </a:p>
        </p:txBody>
      </p:sp>
      <p:sp>
        <p:nvSpPr>
          <p:cNvPr id="50" name="Rechteck 49"/>
          <p:cNvSpPr/>
          <p:nvPr/>
        </p:nvSpPr>
        <p:spPr>
          <a:xfrm>
            <a:off x="368011" y="2979509"/>
            <a:ext cx="1161255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Situations-auswahl</a:t>
            </a:r>
          </a:p>
        </p:txBody>
      </p:sp>
      <p:sp>
        <p:nvSpPr>
          <p:cNvPr id="51" name="Rechteck 50"/>
          <p:cNvSpPr/>
          <p:nvPr/>
        </p:nvSpPr>
        <p:spPr>
          <a:xfrm>
            <a:off x="3430298" y="2983844"/>
            <a:ext cx="2148032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Ausrichtung der Aufmerksamkeit</a:t>
            </a:r>
          </a:p>
        </p:txBody>
      </p:sp>
      <p:sp>
        <p:nvSpPr>
          <p:cNvPr id="52" name="Rechteck 51"/>
          <p:cNvSpPr/>
          <p:nvPr/>
        </p:nvSpPr>
        <p:spPr>
          <a:xfrm>
            <a:off x="6634015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Kognitive Veränderung</a:t>
            </a:r>
          </a:p>
        </p:txBody>
      </p:sp>
      <p:sp>
        <p:nvSpPr>
          <p:cNvPr id="53" name="Rechteck 52"/>
          <p:cNvSpPr/>
          <p:nvPr/>
        </p:nvSpPr>
        <p:spPr>
          <a:xfrm>
            <a:off x="9519514" y="2978961"/>
            <a:ext cx="2148032" cy="64216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Modulation der Reaktion</a:t>
            </a:r>
          </a:p>
        </p:txBody>
      </p:sp>
      <p:sp>
        <p:nvSpPr>
          <p:cNvPr id="57" name="Rechteck 56"/>
          <p:cNvSpPr/>
          <p:nvPr/>
        </p:nvSpPr>
        <p:spPr>
          <a:xfrm>
            <a:off x="1574909" y="2978961"/>
            <a:ext cx="1318093" cy="642166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Situations-modifikation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7271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Bewertung</a:t>
            </a:r>
          </a:p>
        </p:txBody>
      </p:sp>
      <p:sp>
        <p:nvSpPr>
          <p:cNvPr id="61" name="Rechteck 60"/>
          <p:cNvSpPr/>
          <p:nvPr/>
        </p:nvSpPr>
        <p:spPr>
          <a:xfrm>
            <a:off x="358053" y="1859172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Situation</a:t>
            </a:r>
          </a:p>
        </p:txBody>
      </p:sp>
      <p:sp>
        <p:nvSpPr>
          <p:cNvPr id="62" name="Rechteck 61"/>
          <p:cNvSpPr/>
          <p:nvPr/>
        </p:nvSpPr>
        <p:spPr>
          <a:xfrm>
            <a:off x="3241818" y="1858675"/>
            <a:ext cx="2524991" cy="693253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Aufmerksamkeit</a:t>
            </a:r>
          </a:p>
        </p:txBody>
      </p:sp>
      <p:cxnSp>
        <p:nvCxnSpPr>
          <p:cNvPr id="63" name="Gerade Verbindung mit Pfeil 62"/>
          <p:cNvCxnSpPr>
            <a:stCxn id="62" idx="1"/>
            <a:endCxn id="61" idx="3"/>
          </p:cNvCxnSpPr>
          <p:nvPr/>
        </p:nvCxnSpPr>
        <p:spPr>
          <a:xfrm flipH="1">
            <a:off x="2883044" y="2205302"/>
            <a:ext cx="358774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0" idx="1"/>
            <a:endCxn id="62" idx="3"/>
          </p:cNvCxnSpPr>
          <p:nvPr/>
        </p:nvCxnSpPr>
        <p:spPr>
          <a:xfrm flipH="1" flipV="1">
            <a:off x="5766809" y="2205302"/>
            <a:ext cx="680462" cy="497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39" idx="1"/>
            <a:endCxn id="60" idx="3"/>
          </p:cNvCxnSpPr>
          <p:nvPr/>
        </p:nvCxnSpPr>
        <p:spPr>
          <a:xfrm flipH="1">
            <a:off x="8972262" y="2205301"/>
            <a:ext cx="358773" cy="498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endCxn id="50" idx="0"/>
          </p:cNvCxnSpPr>
          <p:nvPr/>
        </p:nvCxnSpPr>
        <p:spPr>
          <a:xfrm>
            <a:off x="948639" y="2551927"/>
            <a:ext cx="0" cy="427582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endCxn id="57" idx="0"/>
          </p:cNvCxnSpPr>
          <p:nvPr/>
        </p:nvCxnSpPr>
        <p:spPr>
          <a:xfrm>
            <a:off x="2233956" y="2551927"/>
            <a:ext cx="0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62" idx="2"/>
            <a:endCxn id="51" idx="0"/>
          </p:cNvCxnSpPr>
          <p:nvPr/>
        </p:nvCxnSpPr>
        <p:spPr>
          <a:xfrm>
            <a:off x="4504314" y="2551928"/>
            <a:ext cx="0" cy="43191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60" idx="2"/>
            <a:endCxn id="52" idx="0"/>
          </p:cNvCxnSpPr>
          <p:nvPr/>
        </p:nvCxnSpPr>
        <p:spPr>
          <a:xfrm flipH="1">
            <a:off x="7708031" y="2552425"/>
            <a:ext cx="1736" cy="426536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39" idx="2"/>
            <a:endCxn id="53" idx="0"/>
          </p:cNvCxnSpPr>
          <p:nvPr/>
        </p:nvCxnSpPr>
        <p:spPr>
          <a:xfrm flipH="1">
            <a:off x="10593530" y="2551927"/>
            <a:ext cx="1" cy="427034"/>
          </a:xfrm>
          <a:prstGeom prst="straightConnector1">
            <a:avLst/>
          </a:prstGeom>
          <a:ln w="127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r Verbinder 90"/>
          <p:cNvCxnSpPr>
            <a:stCxn id="39" idx="0"/>
            <a:endCxn id="61" idx="0"/>
          </p:cNvCxnSpPr>
          <p:nvPr/>
        </p:nvCxnSpPr>
        <p:spPr>
          <a:xfrm rot="16200000" flipH="1" flipV="1">
            <a:off x="6106791" y="-2627568"/>
            <a:ext cx="498" cy="8972982"/>
          </a:xfrm>
          <a:prstGeom prst="bentConnector3">
            <a:avLst>
              <a:gd name="adj1" fmla="val -4590361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67360" y="4168450"/>
            <a:ext cx="5299449" cy="180142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 err="1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Distancing</a:t>
            </a:r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 (Distanzieren):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 aus einer distanzierten Sichtweise! Möglichkeiten: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seien ein neutraler, nicht involvierter Beobachter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Stellen Sie sich vor, Sie betrachten die Szene durch eine Glasscheibe </a:t>
            </a:r>
          </a:p>
        </p:txBody>
      </p:sp>
      <p:sp>
        <p:nvSpPr>
          <p:cNvPr id="65" name="Rechteck 64"/>
          <p:cNvSpPr/>
          <p:nvPr/>
        </p:nvSpPr>
        <p:spPr>
          <a:xfrm>
            <a:off x="6447271" y="4168451"/>
            <a:ext cx="5408755" cy="180142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b="1" dirty="0">
                <a:solidFill>
                  <a:srgbClr val="C00000"/>
                </a:solidFill>
                <a:latin typeface="Open Sans SemiBold" charset="0"/>
                <a:ea typeface="Open Sans SemiBold" charset="0"/>
                <a:cs typeface="Open Sans SemiBold" charset="0"/>
              </a:rPr>
              <a:t>Expressive Suppression (Unterdrücken):</a:t>
            </a:r>
          </a:p>
          <a:p>
            <a:r>
              <a:rPr lang="de-DE" sz="1600" b="1" dirty="0">
                <a:solidFill>
                  <a:schemeClr val="accent2"/>
                </a:solidFill>
                <a:latin typeface="Open Sans SemiBold" charset="0"/>
                <a:ea typeface="Open Sans SemiBold" charset="0"/>
                <a:cs typeface="Open Sans SemiBold" charset="0"/>
              </a:rPr>
              <a:t>Betrachten Sie die Situation. Unterdrücken Sie dabei ihren emotionalen Gesichtsausdruck. Eine Person, die Sie dabei beobachtet, sollte nicht erkennen können, ob Sie ein positives oder negatives Bild betrachten. 	</a:t>
            </a:r>
          </a:p>
        </p:txBody>
      </p:sp>
      <p:cxnSp>
        <p:nvCxnSpPr>
          <p:cNvPr id="44" name="Gewinkelter Verbinder 43"/>
          <p:cNvCxnSpPr>
            <a:stCxn id="52" idx="2"/>
            <a:endCxn id="64" idx="0"/>
          </p:cNvCxnSpPr>
          <p:nvPr/>
        </p:nvCxnSpPr>
        <p:spPr>
          <a:xfrm rot="5400000">
            <a:off x="5138897" y="1599315"/>
            <a:ext cx="547323" cy="4590946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r Verbinder 66"/>
          <p:cNvCxnSpPr>
            <a:stCxn id="53" idx="2"/>
            <a:endCxn id="65" idx="0"/>
          </p:cNvCxnSpPr>
          <p:nvPr/>
        </p:nvCxnSpPr>
        <p:spPr>
          <a:xfrm rot="5400000">
            <a:off x="9598928" y="3173849"/>
            <a:ext cx="547324" cy="14418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29" name="Inhaltsplatzhalter 2"/>
          <p:cNvSpPr>
            <a:spLocks noGrp="1"/>
          </p:cNvSpPr>
          <p:nvPr>
            <p:ph sz="quarter" idx="10"/>
          </p:nvPr>
        </p:nvSpPr>
        <p:spPr>
          <a:xfrm>
            <a:off x="874714" y="1253578"/>
            <a:ext cx="10580688" cy="4344988"/>
          </a:xfrm>
        </p:spPr>
        <p:txBody>
          <a:bodyPr/>
          <a:lstStyle/>
          <a:p>
            <a:r>
              <a:rPr lang="de-DE" sz="1800" b="1" dirty="0" err="1" smtClean="0"/>
              <a:t>Process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model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of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emotion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regulation</a:t>
            </a:r>
            <a:endParaRPr lang="de-DE" sz="1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50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" y="1407320"/>
            <a:ext cx="6035930" cy="4344988"/>
          </a:xfr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Scheffel et al. (2021). Effort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beats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effectiveness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in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emotion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regulation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</a:t>
            </a: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choice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PsyArXiv</a:t>
            </a:r>
            <a:r>
              <a:rPr lang="de-DE" i="1" spc="-20" dirty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  <p:grpSp>
        <p:nvGrpSpPr>
          <p:cNvPr id="14" name="Gruppieren 13"/>
          <p:cNvGrpSpPr/>
          <p:nvPr/>
        </p:nvGrpSpPr>
        <p:grpSpPr>
          <a:xfrm>
            <a:off x="8654292" y="3697641"/>
            <a:ext cx="2939141" cy="2019764"/>
            <a:chOff x="8802803" y="4292540"/>
            <a:chExt cx="2458634" cy="1811139"/>
          </a:xfrm>
        </p:grpSpPr>
        <p:sp>
          <p:nvSpPr>
            <p:cNvPr id="15" name="Ellipse 14"/>
            <p:cNvSpPr/>
            <p:nvPr/>
          </p:nvSpPr>
          <p:spPr>
            <a:xfrm>
              <a:off x="9198363" y="4292540"/>
              <a:ext cx="1685366" cy="1811139"/>
            </a:xfrm>
            <a:prstGeom prst="ellipse">
              <a:avLst/>
            </a:prstGeom>
            <a:solidFill>
              <a:srgbClr val="2DB3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/>
            </a:p>
          </p:txBody>
        </p:sp>
        <p:sp>
          <p:nvSpPr>
            <p:cNvPr id="16" name="Kreis 15"/>
            <p:cNvSpPr/>
            <p:nvPr/>
          </p:nvSpPr>
          <p:spPr>
            <a:xfrm>
              <a:off x="9198363" y="4292540"/>
              <a:ext cx="1689556" cy="1811139"/>
            </a:xfrm>
            <a:prstGeom prst="pie">
              <a:avLst>
                <a:gd name="adj1" fmla="val 6763474"/>
                <a:gd name="adj2" fmla="val 16200000"/>
              </a:avLst>
            </a:prstGeom>
            <a:solidFill>
              <a:srgbClr val="B6F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8802803" y="4441452"/>
              <a:ext cx="865743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 err="1"/>
                <a:t>Distancing</a:t>
              </a:r>
              <a:endParaRPr lang="de-DE" sz="1200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0265061" y="5625936"/>
              <a:ext cx="996376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de-DE" sz="1200" dirty="0"/>
                <a:t>Suppression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9406220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50</a:t>
              </a:r>
            </a:p>
            <a:p>
              <a:r>
                <a:rPr lang="de-DE" sz="1100" dirty="0"/>
                <a:t>45,5%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0144723" y="4983886"/>
              <a:ext cx="5854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i="1" dirty="0"/>
                <a:t>n</a:t>
              </a:r>
              <a:r>
                <a:rPr lang="de-DE" sz="1100" dirty="0"/>
                <a:t> = 60</a:t>
              </a:r>
            </a:p>
            <a:p>
              <a:r>
                <a:rPr lang="de-DE" sz="1100" dirty="0"/>
                <a:t>54,5%</a:t>
              </a:r>
            </a:p>
          </p:txBody>
        </p:sp>
      </p:grpSp>
      <p:cxnSp>
        <p:nvCxnSpPr>
          <p:cNvPr id="21" name="Gewinkelter Verbinder 20"/>
          <p:cNvCxnSpPr/>
          <p:nvPr/>
        </p:nvCxnSpPr>
        <p:spPr>
          <a:xfrm flipV="1">
            <a:off x="5255664" y="4139535"/>
            <a:ext cx="2976676" cy="1005037"/>
          </a:xfrm>
          <a:prstGeom prst="bentConnector3">
            <a:avLst/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fik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40" y="485192"/>
            <a:ext cx="3783047" cy="2736913"/>
          </a:xfrm>
          <a:prstGeom prst="rect">
            <a:avLst/>
          </a:prstGeom>
        </p:spPr>
      </p:pic>
      <p:sp>
        <p:nvSpPr>
          <p:cNvPr id="26" name="Geschweifte Klammer rechts 25"/>
          <p:cNvSpPr/>
          <p:nvPr/>
        </p:nvSpPr>
        <p:spPr>
          <a:xfrm>
            <a:off x="6499642" y="3222105"/>
            <a:ext cx="183004" cy="164847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winkelter Verbinder 26"/>
          <p:cNvCxnSpPr>
            <a:stCxn id="26" idx="1"/>
            <a:endCxn id="25" idx="1"/>
          </p:cNvCxnSpPr>
          <p:nvPr/>
        </p:nvCxnSpPr>
        <p:spPr>
          <a:xfrm rot="10800000" flipH="1">
            <a:off x="6682646" y="1853649"/>
            <a:ext cx="1549694" cy="2192694"/>
          </a:xfrm>
          <a:prstGeom prst="bentConnector3">
            <a:avLst>
              <a:gd name="adj1" fmla="val 2341"/>
            </a:avLst>
          </a:prstGeom>
          <a:ln w="127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8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5" y="1456322"/>
            <a:ext cx="4882277" cy="4344988"/>
          </a:xfrm>
        </p:spPr>
        <p:txBody>
          <a:bodyPr/>
          <a:lstStyle/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/>
              <a:t>Subjektiver </a:t>
            </a:r>
            <a:r>
              <a:rPr lang="de-DE" sz="1800" dirty="0"/>
              <a:t>Effort spielt eine entscheidende Rolle bei der Auswahl von Emotionsregulationsstrategien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/>
              <a:t>Subjektiver Effort wird dabei als Kriterium von der Mehrheit stärker gewichtet, als die Effektivität der Strategie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>
                <a:sym typeface="Wingdings" panose="05000000000000000000" pitchFamily="2" charset="2"/>
              </a:rPr>
              <a:t>Im konkreten Fall wurde </a:t>
            </a:r>
            <a:r>
              <a:rPr lang="de-DE" sz="1800" dirty="0" err="1">
                <a:sym typeface="Wingdings" panose="05000000000000000000" pitchFamily="2" charset="2"/>
              </a:rPr>
              <a:t>Distancing</a:t>
            </a:r>
            <a:r>
              <a:rPr lang="de-DE" sz="1800" dirty="0">
                <a:sym typeface="Wingdings" panose="05000000000000000000" pitchFamily="2" charset="2"/>
              </a:rPr>
              <a:t> als anstrengender erlebt und entsprechend weniger häufig gewählt (im Vgl. zu Suppression)</a:t>
            </a:r>
          </a:p>
          <a:p>
            <a:pPr marL="285750" lvl="1" indent="-285750">
              <a:spcBef>
                <a:spcPts val="1200"/>
              </a:spcBef>
              <a:buFont typeface="Symbol" panose="05050102010706020507" pitchFamily="18" charset="2"/>
              <a:buChar char="-"/>
            </a:pPr>
            <a:r>
              <a:rPr lang="de-DE" sz="1800" dirty="0" smtClean="0">
                <a:sym typeface="Wingdings" panose="05000000000000000000" pitchFamily="2" charset="2"/>
              </a:rPr>
              <a:t>keine </a:t>
            </a:r>
            <a:r>
              <a:rPr lang="de-DE" sz="1800" dirty="0">
                <a:sym typeface="Wingdings" panose="05000000000000000000" pitchFamily="2" charset="2"/>
              </a:rPr>
              <a:t>Zusammenhänge mit breiten (Big 5) und engen Persönlichkeitsmerkmalen (ERQ, NFC, usw.)</a:t>
            </a:r>
          </a:p>
          <a:p>
            <a:pPr marL="171450" indent="-171450">
              <a:buFont typeface="Symbol" panose="05050102010706020507" pitchFamily="18" charset="2"/>
              <a:buChar char="-"/>
            </a:pPr>
            <a:endParaRPr lang="de-DE" sz="105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684214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1800" b="0" dirty="0" err="1" smtClean="0"/>
              <a:t>Subjektive</a:t>
            </a:r>
            <a:r>
              <a:rPr lang="en-GB" sz="1800" b="0" dirty="0" smtClean="0"/>
              <a:t> </a:t>
            </a:r>
            <a:r>
              <a:rPr lang="en-GB" sz="1800" b="0" dirty="0" err="1" smtClean="0"/>
              <a:t>Werte</a:t>
            </a:r>
            <a:r>
              <a:rPr lang="en-GB" sz="1800" b="0" dirty="0" smtClean="0"/>
              <a:t> von ER </a:t>
            </a:r>
            <a:r>
              <a:rPr lang="en-GB" sz="1800" b="0" dirty="0" err="1" smtClean="0"/>
              <a:t>Strategien</a:t>
            </a:r>
            <a:endParaRPr lang="en-GB" sz="2400" b="0" dirty="0"/>
          </a:p>
        </p:txBody>
      </p:sp>
      <p:sp>
        <p:nvSpPr>
          <p:cNvPr id="6" name="Rechteck 5"/>
          <p:cNvSpPr/>
          <p:nvPr/>
        </p:nvSpPr>
        <p:spPr>
          <a:xfrm>
            <a:off x="6913982" y="290668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Was sind die individuellen subjektiven Werte jeder ER Strategie aller Personen?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913982" y="1266259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Sind die Ergebnisse auf das (gesamte) </a:t>
            </a:r>
            <a:r>
              <a:rPr lang="de-DE" dirty="0" err="1" smtClean="0"/>
              <a:t>Process</a:t>
            </a:r>
            <a:r>
              <a:rPr lang="de-DE" dirty="0" smtClean="0"/>
              <a:t> Model generalisierbar?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913982" y="4547120"/>
            <a:ext cx="5001209" cy="103569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Welche </a:t>
            </a:r>
            <a:r>
              <a:rPr lang="de-DE" dirty="0" err="1" smtClean="0"/>
              <a:t>Traits</a:t>
            </a:r>
            <a:r>
              <a:rPr lang="de-DE" dirty="0" smtClean="0"/>
              <a:t> könnten mit Wahlverhalten und subjektive Werte der Strategien zusammen hängen?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37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Ausgangspunkt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b="0" dirty="0" err="1" smtClean="0"/>
              <a:t>Erweiterung</a:t>
            </a:r>
            <a:r>
              <a:rPr lang="en-GB" sz="2400" b="0" dirty="0" smtClean="0"/>
              <a:t> COG-ED-</a:t>
            </a:r>
            <a:r>
              <a:rPr lang="en-GB" sz="2400" b="0" dirty="0" err="1" smtClean="0"/>
              <a:t>Paradigma</a:t>
            </a:r>
            <a:endParaRPr lang="en-GB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6" y="2005275"/>
            <a:ext cx="4313992" cy="31996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92" y="2254494"/>
            <a:ext cx="2588673" cy="201385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426" y="2151926"/>
            <a:ext cx="2759972" cy="2134623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874714" y="1331646"/>
            <a:ext cx="4310800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accent2">
                    <a:lumMod val="50000"/>
                  </a:schemeClr>
                </a:solidFill>
              </a:rPr>
              <a:t>Westbrook et al. (2013): COG-ED </a:t>
            </a:r>
            <a:r>
              <a:rPr lang="en-GB" sz="1400" dirty="0" err="1" smtClean="0">
                <a:solidFill>
                  <a:schemeClr val="accent2">
                    <a:lumMod val="50000"/>
                  </a:schemeClr>
                </a:solidFill>
              </a:rPr>
              <a:t>Paradigma</a:t>
            </a:r>
            <a:endParaRPr lang="en-GB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555982" y="1331646"/>
            <a:ext cx="2683283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Schwierigeres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n-back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wird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nur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für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mehr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Geld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gemacht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09733" y="1331646"/>
            <a:ext cx="2845665" cy="5614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Leute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mit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hohem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NFC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brauchen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weniger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monetären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1200" dirty="0" err="1" smtClean="0">
                <a:solidFill>
                  <a:schemeClr val="accent2">
                    <a:lumMod val="50000"/>
                  </a:schemeClr>
                </a:solidFill>
              </a:rPr>
              <a:t>Anreiz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555982" y="4350881"/>
            <a:ext cx="5899416" cy="17080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Offene Fragen/ Problematiken: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Wie sehen die subjektiven Werte aus, wenn ein schwereres Level bevorzugt gewählt wird?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Können wir die Befunde zu NFC und </a:t>
            </a:r>
            <a:r>
              <a:rPr lang="de-DE" sz="1400" dirty="0" err="1" smtClean="0">
                <a:solidFill>
                  <a:schemeClr val="accent3">
                    <a:lumMod val="50000"/>
                  </a:schemeClr>
                </a:solidFill>
              </a:rPr>
              <a:t>Effort</a:t>
            </a: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de-DE" sz="1400" dirty="0" err="1" smtClean="0">
                <a:solidFill>
                  <a:schemeClr val="accent3">
                    <a:lumMod val="50000"/>
                  </a:schemeClr>
                </a:solidFill>
              </a:rPr>
              <a:t>Discounting</a:t>
            </a: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 replizieren?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chemeClr val="accent3">
                    <a:lumMod val="50000"/>
                  </a:schemeClr>
                </a:solidFill>
              </a:rPr>
              <a:t>Kann man dieses Paradigma auch auf Emotionsregulation anwenden?</a:t>
            </a:r>
            <a:endParaRPr lang="de-DE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2DBABE-10CA-3F46-8C45-F6A1E8CBC230}"/>
              </a:ext>
            </a:extLst>
          </p:cNvPr>
          <p:cNvSpPr/>
          <p:nvPr/>
        </p:nvSpPr>
        <p:spPr>
          <a:xfrm>
            <a:off x="0" y="6129339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534988">
              <a:spcAft>
                <a:spcPts val="1175"/>
              </a:spcAft>
              <a:defRPr/>
            </a:pPr>
            <a:r>
              <a:rPr lang="de-DE" sz="1800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Westbrook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et al. (2013). </a:t>
            </a:r>
            <a:r>
              <a:rPr lang="de-DE" sz="1800" i="1" spc="-20" dirty="0" err="1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PLoS</a:t>
            </a:r>
            <a:r>
              <a:rPr lang="de-DE" sz="1800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 ONE 8</a:t>
            </a:r>
            <a:r>
              <a:rPr lang="de-DE" sz="1800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(7): e68210</a:t>
            </a:r>
            <a:r>
              <a:rPr lang="de-DE" i="1" spc="-20" dirty="0" smtClean="0">
                <a:solidFill>
                  <a:schemeClr val="bg1">
                    <a:lumMod val="50000"/>
                  </a:schemeClr>
                </a:solidFill>
                <a:ea typeface="Calibri"/>
                <a:cs typeface="Open Sans Normal" charset="0"/>
              </a:rPr>
              <a:t>.</a:t>
            </a:r>
            <a:endParaRPr lang="de-DE" sz="1800" spc="-20" dirty="0">
              <a:solidFill>
                <a:schemeClr val="bg1">
                  <a:lumMod val="50000"/>
                </a:schemeClr>
              </a:solidFill>
              <a:ea typeface="Calibri"/>
              <a:cs typeface="Open Sans Norm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smtClean="0">
                <a:solidFill>
                  <a:srgbClr val="F3FBEB"/>
                </a:solidFill>
              </a:rPr>
              <a:t>Studiendesign</a:t>
            </a:r>
            <a:endParaRPr lang="de-DE" sz="2400" b="1" dirty="0">
              <a:solidFill>
                <a:srgbClr val="F3F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1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357257" y="2358821"/>
            <a:ext cx="5186453" cy="3003786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Emotionsregulation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eine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Strategie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ER-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Fragebögen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74713" y="2358821"/>
            <a:ext cx="5256122" cy="3003786"/>
          </a:xfrm>
          <a:prstGeom prst="rect">
            <a:avLst/>
          </a:prstGeom>
          <a:solidFill>
            <a:srgbClr val="F3F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mit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4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Leveln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ED-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Paradigma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GB" sz="1600" dirty="0" smtClean="0">
              <a:solidFill>
                <a:schemeClr val="accent3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algn="ctr"/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nochmal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ein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n-back-Level</a:t>
            </a:r>
          </a:p>
          <a:p>
            <a:pPr algn="ctr"/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(NFC-</a:t>
            </a:r>
            <a:r>
              <a:rPr lang="en-GB" sz="1600" dirty="0" err="1">
                <a:solidFill>
                  <a:schemeClr val="accent3">
                    <a:lumMod val="50000"/>
                  </a:schemeClr>
                </a:solidFill>
              </a:rPr>
              <a:t>Fragebogen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5" y="346075"/>
            <a:ext cx="10580687" cy="421676"/>
          </a:xfrm>
        </p:spPr>
        <p:txBody>
          <a:bodyPr/>
          <a:lstStyle/>
          <a:p>
            <a:r>
              <a:rPr lang="en-GB" sz="2400" dirty="0" err="1" smtClean="0"/>
              <a:t>Studiendesign</a:t>
            </a:r>
            <a:endParaRPr lang="en-GB" sz="2400" dirty="0"/>
          </a:p>
        </p:txBody>
      </p:sp>
      <p:sp>
        <p:nvSpPr>
          <p:cNvPr id="8" name="Rechteck 7"/>
          <p:cNvSpPr/>
          <p:nvPr/>
        </p:nvSpPr>
        <p:spPr>
          <a:xfrm>
            <a:off x="874713" y="2078077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T1: COG-ED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357257" y="2078077"/>
            <a:ext cx="1885903" cy="5614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3">
                    <a:lumMod val="50000"/>
                  </a:schemeClr>
                </a:solidFill>
              </a:rPr>
              <a:t>T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2: ER-ED</a:t>
            </a:r>
            <a:endParaRPr lang="en-GB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86405" y="5173148"/>
            <a:ext cx="10668997" cy="122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Registered Report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für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t1 und t2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separat</a:t>
            </a:r>
            <a:endParaRPr lang="en-GB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Paradigmen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Psychopy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d.h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. Python Code,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gemeinsam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in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einem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1600" dirty="0" err="1" smtClean="0">
                <a:solidFill>
                  <a:schemeClr val="accent3">
                    <a:lumMod val="50000"/>
                  </a:schemeClr>
                </a:solidFill>
              </a:rPr>
              <a:t>Github</a:t>
            </a:r>
            <a:r>
              <a:rPr lang="en-GB" sz="1600" dirty="0" smtClean="0">
                <a:solidFill>
                  <a:schemeClr val="accent3">
                    <a:lumMod val="50000"/>
                  </a:schemeClr>
                </a:solidFill>
              </a:rPr>
              <a:t> Repository</a:t>
            </a:r>
          </a:p>
        </p:txBody>
      </p:sp>
      <p:sp>
        <p:nvSpPr>
          <p:cNvPr id="9" name="Rechteck 8"/>
          <p:cNvSpPr/>
          <p:nvPr/>
        </p:nvSpPr>
        <p:spPr>
          <a:xfrm>
            <a:off x="874713" y="716556"/>
            <a:ext cx="10668997" cy="1221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kognitiv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anstrengendes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Paradigma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könnte</a:t>
            </a:r>
            <a:r>
              <a:rPr lang="en-GB" sz="1600" dirty="0" smtClean="0">
                <a:solidFill>
                  <a:schemeClr val="tx1"/>
                </a:solidFill>
              </a:rPr>
              <a:t> die </a:t>
            </a:r>
            <a:r>
              <a:rPr lang="en-GB" sz="1600" dirty="0" err="1" smtClean="0">
                <a:solidFill>
                  <a:schemeClr val="tx1"/>
                </a:solidFill>
              </a:rPr>
              <a:t>Leistung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eines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zweiten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Paradigmas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beeinflussen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smtClean="0">
                <a:solidFill>
                  <a:schemeClr val="tx1"/>
                </a:solidFill>
              </a:rPr>
              <a:t>(</a:t>
            </a:r>
            <a:r>
              <a:rPr lang="en-GB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Ego-Depletion </a:t>
            </a:r>
            <a:r>
              <a:rPr lang="en-GB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Effekt</a:t>
            </a:r>
            <a:r>
              <a:rPr lang="en-GB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GB" sz="16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sz="1600" dirty="0" err="1" smtClean="0">
                <a:solidFill>
                  <a:schemeClr val="tx1"/>
                </a:solidFill>
              </a:rPr>
              <a:t>Deshalb</a:t>
            </a:r>
            <a:r>
              <a:rPr lang="en-GB" sz="1600" dirty="0" smtClean="0">
                <a:solidFill>
                  <a:schemeClr val="tx1"/>
                </a:solidFill>
              </a:rPr>
              <a:t>: </a:t>
            </a:r>
            <a:r>
              <a:rPr lang="en-GB" sz="1600" dirty="0" err="1" smtClean="0">
                <a:solidFill>
                  <a:schemeClr val="tx1"/>
                </a:solidFill>
              </a:rPr>
              <a:t>Aufteilung</a:t>
            </a:r>
            <a:r>
              <a:rPr lang="en-GB" sz="1600" dirty="0" smtClean="0">
                <a:solidFill>
                  <a:schemeClr val="tx1"/>
                </a:solidFill>
              </a:rPr>
              <a:t> in </a:t>
            </a:r>
            <a:r>
              <a:rPr lang="en-GB" sz="1600" dirty="0" err="1" smtClean="0">
                <a:solidFill>
                  <a:schemeClr val="tx1"/>
                </a:solidFill>
              </a:rPr>
              <a:t>zwei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  <a:r>
              <a:rPr lang="en-GB" sz="1600" dirty="0" err="1" smtClean="0">
                <a:solidFill>
                  <a:schemeClr val="tx1"/>
                </a:solidFill>
              </a:rPr>
              <a:t>Erhebungszeitpunkte</a:t>
            </a:r>
            <a:r>
              <a:rPr lang="en-GB" sz="1600" dirty="0" smtClean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Breitbild</PresentationFormat>
  <Paragraphs>142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Open Sans</vt:lpstr>
      <vt:lpstr>Open Sans Normal</vt:lpstr>
      <vt:lpstr>Open Sans SemiBold</vt:lpstr>
      <vt:lpstr>Symbol</vt:lpstr>
      <vt:lpstr>Wingdings</vt:lpstr>
      <vt:lpstr>TUDresden</vt:lpstr>
      <vt:lpstr>Cognitive and Emotion Regulation Effort Discounting / COG-ER-ED</vt:lpstr>
      <vt:lpstr>Inhalt </vt:lpstr>
      <vt:lpstr>PowerPoint-Präsentation</vt:lpstr>
      <vt:lpstr>Ausgangspunkt Subjektive Werte von ER Strategien</vt:lpstr>
      <vt:lpstr>Ausgangspunkt Subjektive Werte von ER Strategien</vt:lpstr>
      <vt:lpstr>Ausgangspunkt Subjektive Werte von ER Strategien</vt:lpstr>
      <vt:lpstr>Ausgangspunkt Erweiterung COG-ED-Paradigma</vt:lpstr>
      <vt:lpstr>PowerPoint-Präsentation</vt:lpstr>
      <vt:lpstr>Studiendesign</vt:lpstr>
      <vt:lpstr>Studiendesign T1 – Erweiterung COG-ED</vt:lpstr>
      <vt:lpstr>Studiendesign T1 – Erweiterung COG-ED</vt:lpstr>
      <vt:lpstr>Studiendesign T2 – Emotion Regulation - ED</vt:lpstr>
      <vt:lpstr>Studiendesign T2 – Emotion Regulation - ED</vt:lpstr>
      <vt:lpstr>Studiendesign T2 – Emotion Regulation - ED</vt:lpstr>
      <vt:lpstr>PowerPoint-Präsentation</vt:lpstr>
      <vt:lpstr>Diskussion T1</vt:lpstr>
      <vt:lpstr>Diskussion 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and emotional effort discounting COG-Emot-ED</dc:title>
  <dc:creator>Josephine Zerna</dc:creator>
  <cp:lastModifiedBy>Christoph Scheffel</cp:lastModifiedBy>
  <cp:revision>45</cp:revision>
  <dcterms:created xsi:type="dcterms:W3CDTF">2021-06-21T13:19:01Z</dcterms:created>
  <dcterms:modified xsi:type="dcterms:W3CDTF">2021-07-02T09:12:02Z</dcterms:modified>
</cp:coreProperties>
</file>