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1" r:id="rId18"/>
    <p:sldId id="273" r:id="rId19"/>
    <p:sldId id="277" r:id="rId20"/>
    <p:sldId id="270" r:id="rId21"/>
    <p:sldId id="262"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82"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layout/>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400" dirty="0" err="1" smtClean="0"/>
              <a:t>Kolloquium</a:t>
            </a:r>
            <a:r>
              <a:rPr lang="en-GB" sz="1400" dirty="0" smtClean="0"/>
              <a:t> </a:t>
            </a:r>
            <a:r>
              <a:rPr lang="en-GB" sz="1400" dirty="0" err="1" smtClean="0"/>
              <a:t>zur</a:t>
            </a:r>
            <a:r>
              <a:rPr lang="en-GB" sz="1400" dirty="0" smtClean="0"/>
              <a:t> </a:t>
            </a:r>
            <a:r>
              <a:rPr lang="en-GB" sz="1400" dirty="0" err="1" smtClean="0"/>
              <a:t>Ideenfindung</a:t>
            </a:r>
            <a:endParaRPr lang="en-GB" sz="1400" dirty="0" smtClean="0"/>
          </a:p>
          <a:p>
            <a:r>
              <a:rPr lang="en-GB" sz="1400" dirty="0" smtClean="0"/>
              <a:t>06.07.2021</a:t>
            </a:r>
            <a:endParaRPr lang="en-GB" sz="1400" dirty="0"/>
          </a:p>
        </p:txBody>
      </p:sp>
      <p:sp>
        <p:nvSpPr>
          <p:cNvPr id="3" name="Textplatzhalter 2"/>
          <p:cNvSpPr>
            <a:spLocks noGrp="1"/>
          </p:cNvSpPr>
          <p:nvPr>
            <p:ph type="body" sz="quarter" idx="10"/>
          </p:nvPr>
        </p:nvSpPr>
        <p:spPr/>
        <p:txBody>
          <a:bodyPr/>
          <a:lstStyle/>
          <a:p>
            <a:r>
              <a:rPr lang="en-GB" sz="1400" dirty="0" smtClean="0"/>
              <a:t>Christoph Scheffel &amp; Josephine Zerna</a:t>
            </a:r>
          </a:p>
          <a:p>
            <a:endParaRPr lang="en-GB" sz="14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a:t>
            </a:r>
            <a:r>
              <a:rPr lang="en-GB" sz="2000" b="0" dirty="0" smtClean="0"/>
              <a:t>– </a:t>
            </a:r>
            <a:r>
              <a:rPr lang="en-GB" sz="2000" b="0" dirty="0" err="1" smtClean="0"/>
              <a:t>Erweiterung</a:t>
            </a:r>
            <a:r>
              <a:rPr lang="en-GB" sz="2000" b="0" dirty="0" smtClean="0"/>
              <a:t> COG-ED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niedrigen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exponentiellen</a:t>
            </a:r>
            <a:r>
              <a:rPr lang="en-US" sz="1600" dirty="0" smtClean="0">
                <a:solidFill>
                  <a:schemeClr val="tx1"/>
                </a:solidFill>
              </a:rPr>
              <a:t> </a:t>
            </a:r>
            <a:r>
              <a:rPr lang="en-US" sz="1600" dirty="0" err="1" smtClean="0">
                <a:solidFill>
                  <a:schemeClr val="tx1"/>
                </a:solidFill>
              </a:rPr>
              <a:t>Kurvenverlauf</a:t>
            </a:r>
            <a:r>
              <a:rPr lang="en-US" sz="1600" dirty="0" smtClean="0">
                <a:solidFill>
                  <a:schemeClr val="tx1"/>
                </a:solidFill>
              </a:rPr>
              <a:t> (1-back hat den </a:t>
            </a:r>
            <a:r>
              <a:rPr lang="en-US" sz="1600" dirty="0" err="1" smtClean="0">
                <a:solidFill>
                  <a:schemeClr val="tx1"/>
                </a:solidFill>
              </a:rPr>
              <a:t>höchsten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a:t>
            </a: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hohen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a:t>
            </a:r>
            <a:r>
              <a:rPr lang="en-US" sz="1600" dirty="0" smtClean="0">
                <a:solidFill>
                  <a:schemeClr val="tx1"/>
                </a:solidFill>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r>
              <a:rPr lang="en-US" sz="1600" dirty="0" smtClean="0">
                <a:solidFill>
                  <a:schemeClr val="tx1"/>
                </a:solidFill>
              </a:rPr>
              <a:t> (1-back hat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geringeren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a:t>
            </a:r>
            <a:r>
              <a:rPr lang="en-US" sz="1600" dirty="0" err="1" smtClean="0">
                <a:solidFill>
                  <a:schemeClr val="tx1"/>
                </a:solidFill>
              </a:rPr>
              <a:t>als</a:t>
            </a:r>
            <a:r>
              <a:rPr lang="en-US" sz="1600" dirty="0" smtClean="0">
                <a:solidFill>
                  <a:schemeClr val="tx1"/>
                </a:solidFill>
              </a:rPr>
              <a:t> 2-back)</a:t>
            </a:r>
          </a:p>
          <a:p>
            <a:pPr marL="630238" indent="-342900">
              <a:buFont typeface="+mj-lt"/>
              <a:buAutoNum type="alphaLcParenR"/>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positive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smtClean="0">
                <a:solidFill>
                  <a:schemeClr val="tx1"/>
                </a:solidFill>
              </a:rPr>
              <a:t> AUC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der NTLX (task-load questionnaire) NFC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vorhersagen</a:t>
            </a:r>
            <a:endParaRPr lang="en-US" sz="1600" dirty="0">
              <a:solidFill>
                <a:schemeClr val="tx1"/>
              </a:solidFill>
            </a:endParaRP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a:solidFill>
                  <a:schemeClr val="tx1"/>
                </a:solidFill>
              </a:rPr>
              <a:t> </a:t>
            </a:r>
            <a:r>
              <a:rPr lang="en-US" sz="1600" dirty="0" smtClean="0">
                <a:solidFill>
                  <a:schemeClr val="tx1"/>
                </a:solidFill>
              </a:rPr>
              <a:t>NTLX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AUC NFC </a:t>
            </a:r>
            <a:r>
              <a:rPr lang="en-US" sz="1600" dirty="0" err="1" smtClean="0">
                <a:solidFill>
                  <a:schemeClr val="tx1"/>
                </a:solidFill>
              </a:rPr>
              <a:t>vorhersagen</a:t>
            </a:r>
            <a:r>
              <a:rPr lang="en-US" sz="1600" dirty="0" smtClean="0">
                <a:solidFill>
                  <a:schemeClr val="tx1"/>
                </a:solidFill>
              </a:rPr>
              <a:t>.</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42160"/>
            <a:ext cx="3934353" cy="5690635"/>
            <a:chOff x="3780857" y="980753"/>
            <a:chExt cx="4319152" cy="6409046"/>
          </a:xfrm>
        </p:grpSpPr>
        <p:sp>
          <p:nvSpPr>
            <p:cNvPr id="30" name="Textfeld 29"/>
            <p:cNvSpPr txBox="1"/>
            <p:nvPr/>
          </p:nvSpPr>
          <p:spPr>
            <a:xfrm>
              <a:off x="4428009" y="98075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1</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(BSCS</a:t>
            </a: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r>
              <a:rPr lang="en-GB" sz="1600" dirty="0" smtClean="0">
                <a:solidFill>
                  <a:srgbClr val="000000"/>
                </a:solidFill>
              </a:rPr>
              <a:t>EMG (Corrugator) </a:t>
            </a:r>
            <a:r>
              <a:rPr lang="en-GB" sz="1600" dirty="0" err="1" smtClean="0">
                <a:solidFill>
                  <a:srgbClr val="000000"/>
                </a:solidFill>
              </a:rPr>
              <a:t>guter</a:t>
            </a:r>
            <a:r>
              <a:rPr lang="en-GB" sz="1600" dirty="0" smtClean="0">
                <a:solidFill>
                  <a:srgbClr val="000000"/>
                </a:solidFill>
              </a:rPr>
              <a:t> </a:t>
            </a:r>
            <a:r>
              <a:rPr lang="en-GB" sz="1600" dirty="0" err="1" smtClean="0">
                <a:solidFill>
                  <a:srgbClr val="000000"/>
                </a:solidFill>
              </a:rPr>
              <a:t>Indikator</a:t>
            </a:r>
            <a:r>
              <a:rPr lang="en-GB" sz="1600" dirty="0" smtClean="0">
                <a:solidFill>
                  <a:srgbClr val="000000"/>
                </a:solidFill>
              </a:rPr>
              <a:t> </a:t>
            </a:r>
            <a:r>
              <a:rPr lang="en-GB" sz="1600" dirty="0" err="1" smtClean="0">
                <a:solidFill>
                  <a:srgbClr val="000000"/>
                </a:solidFill>
              </a:rPr>
              <a:t>für</a:t>
            </a:r>
            <a:r>
              <a:rPr lang="en-GB" sz="1600" dirty="0" smtClean="0">
                <a:solidFill>
                  <a:srgbClr val="000000"/>
                </a:solidFill>
              </a:rPr>
              <a:t> </a:t>
            </a:r>
            <a:r>
              <a:rPr lang="en-GB" sz="1600" dirty="0" err="1" smtClean="0">
                <a:solidFill>
                  <a:srgbClr val="000000"/>
                </a:solidFill>
              </a:rPr>
              <a:t>objektiven</a:t>
            </a:r>
            <a:r>
              <a:rPr lang="en-GB" sz="1600" dirty="0" smtClean="0">
                <a:solidFill>
                  <a:srgbClr val="000000"/>
                </a:solidFill>
              </a:rPr>
              <a:t> </a:t>
            </a:r>
            <a:r>
              <a:rPr lang="en-GB" sz="1600" dirty="0" err="1" smtClean="0">
                <a:solidFill>
                  <a:srgbClr val="000000"/>
                </a:solidFill>
              </a:rPr>
              <a:t>Regulationserfolg</a:t>
            </a:r>
            <a:r>
              <a:rPr lang="en-GB" sz="1600" dirty="0" smtClean="0">
                <a:solidFill>
                  <a:srgbClr val="000000"/>
                </a:solidFill>
              </a:rPr>
              <a:t>? </a:t>
            </a:r>
          </a:p>
          <a:p>
            <a:r>
              <a:rPr lang="en-GB" sz="1600" dirty="0" smtClean="0">
                <a:solidFill>
                  <a:srgbClr val="000000"/>
                </a:solidFill>
              </a:rPr>
              <a:t>      (Corrugator-</a:t>
            </a:r>
            <a:r>
              <a:rPr lang="en-GB" sz="1600" dirty="0" err="1" smtClean="0">
                <a:solidFill>
                  <a:srgbClr val="000000"/>
                </a:solidFill>
              </a:rPr>
              <a:t>Aktivität</a:t>
            </a:r>
            <a:r>
              <a:rPr lang="en-GB" sz="1600" dirty="0" smtClean="0">
                <a:solidFill>
                  <a:srgbClr val="000000"/>
                </a:solidFill>
              </a:rPr>
              <a:t> </a:t>
            </a:r>
            <a:r>
              <a:rPr lang="en-GB" sz="1600" dirty="0" err="1" smtClean="0">
                <a:solidFill>
                  <a:srgbClr val="000000"/>
                </a:solidFill>
              </a:rPr>
              <a:t>konnte</a:t>
            </a:r>
            <a:r>
              <a:rPr lang="en-GB" sz="1600" dirty="0" smtClean="0">
                <a:solidFill>
                  <a:srgbClr val="000000"/>
                </a:solidFill>
              </a:rPr>
              <a:t> </a:t>
            </a:r>
            <a:r>
              <a:rPr lang="en-GB" sz="1600" dirty="0" err="1" smtClean="0">
                <a:solidFill>
                  <a:srgbClr val="000000"/>
                </a:solidFill>
              </a:rPr>
              <a:t>auch</a:t>
            </a:r>
            <a:r>
              <a:rPr lang="en-GB" sz="1600" dirty="0" smtClean="0">
                <a:solidFill>
                  <a:srgbClr val="000000"/>
                </a:solidFill>
              </a:rPr>
              <a:t> </a:t>
            </a:r>
            <a:r>
              <a:rPr lang="en-GB" sz="1600" dirty="0" err="1" smtClean="0">
                <a:solidFill>
                  <a:srgbClr val="000000"/>
                </a:solidFill>
              </a:rPr>
              <a:t>bei</a:t>
            </a:r>
            <a:r>
              <a:rPr lang="en-GB" sz="1600" dirty="0" smtClean="0">
                <a:solidFill>
                  <a:srgbClr val="000000"/>
                </a:solidFill>
              </a:rPr>
              <a:t> </a:t>
            </a:r>
            <a:r>
              <a:rPr lang="en-GB" sz="1600" dirty="0" err="1" smtClean="0">
                <a:solidFill>
                  <a:srgbClr val="000000"/>
                </a:solidFill>
              </a:rPr>
              <a:t>kogn</a:t>
            </a:r>
            <a:r>
              <a:rPr lang="en-GB" sz="1600" dirty="0" smtClean="0">
                <a:solidFill>
                  <a:srgbClr val="000000"/>
                </a:solidFill>
              </a:rPr>
              <a:t>. </a:t>
            </a:r>
            <a:r>
              <a:rPr lang="en-GB" sz="1600" dirty="0" err="1" smtClean="0">
                <a:solidFill>
                  <a:srgbClr val="000000"/>
                </a:solidFill>
              </a:rPr>
              <a:t>anstrengenden</a:t>
            </a:r>
            <a:r>
              <a:rPr lang="en-GB" sz="1600" dirty="0" smtClean="0">
                <a:solidFill>
                  <a:srgbClr val="000000"/>
                </a:solidFill>
              </a:rPr>
              <a:t> </a:t>
            </a:r>
            <a:r>
              <a:rPr lang="en-GB" sz="1600" dirty="0" err="1" smtClean="0">
                <a:solidFill>
                  <a:srgbClr val="000000"/>
                </a:solidFill>
              </a:rPr>
              <a:t>Aufgaben</a:t>
            </a:r>
            <a:r>
              <a:rPr lang="en-GB" sz="1600" dirty="0" smtClean="0">
                <a:solidFill>
                  <a:srgbClr val="000000"/>
                </a:solidFill>
              </a:rPr>
              <a:t> </a:t>
            </a:r>
            <a:r>
              <a:rPr lang="en-GB" sz="1600" dirty="0" err="1" smtClean="0">
                <a:solidFill>
                  <a:srgbClr val="000000"/>
                </a:solidFill>
              </a:rPr>
              <a:t>beobachtet</a:t>
            </a:r>
            <a:r>
              <a:rPr lang="en-GB" sz="1600" dirty="0" smtClean="0">
                <a:solidFill>
                  <a:srgbClr val="000000"/>
                </a:solidFill>
              </a:rPr>
              <a:t> </a:t>
            </a:r>
            <a:r>
              <a:rPr lang="en-GB" sz="1600" dirty="0" err="1" smtClean="0">
                <a:solidFill>
                  <a:srgbClr val="000000"/>
                </a:solidFill>
              </a:rPr>
              <a:t>werden</a:t>
            </a:r>
            <a:r>
              <a:rPr lang="en-GB" sz="1600" dirty="0" smtClean="0">
                <a:solidFill>
                  <a:srgbClr val="000000"/>
                </a:solidFill>
              </a:rPr>
              <a:t> (</a:t>
            </a:r>
            <a:r>
              <a:rPr lang="en-GB" sz="1600" dirty="0" err="1" smtClean="0">
                <a:solidFill>
                  <a:srgbClr val="000000"/>
                </a:solidFill>
              </a:rPr>
              <a:t>Inzlicht</a:t>
            </a:r>
            <a:r>
              <a:rPr lang="en-GB" sz="1600" dirty="0" smtClean="0">
                <a:solidFill>
                  <a:srgbClr val="000000"/>
                </a:solidFill>
              </a:rPr>
              <a:t>, 2018)</a:t>
            </a:r>
          </a:p>
          <a:p>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1139</Words>
  <Application>Microsoft Office PowerPoint</Application>
  <PresentationFormat>Breitbild</PresentationFormat>
  <Paragraphs>183</Paragraphs>
  <Slides>22</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Christoph Scheffel</cp:lastModifiedBy>
  <cp:revision>68</cp:revision>
  <dcterms:created xsi:type="dcterms:W3CDTF">2021-06-21T13:19:01Z</dcterms:created>
  <dcterms:modified xsi:type="dcterms:W3CDTF">2021-07-02T13:24:56Z</dcterms:modified>
</cp:coreProperties>
</file>