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1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4" r:id="rId9"/>
    <p:sldId id="265" r:id="rId10"/>
    <p:sldId id="262" r:id="rId11"/>
    <p:sldId id="263" r:id="rId12"/>
    <p:sldId id="267" r:id="rId13"/>
    <p:sldId id="269" r:id="rId14"/>
    <p:sldId id="268" r:id="rId15"/>
    <p:sldId id="270" r:id="rId16"/>
  </p:sldIdLst>
  <p:sldSz cx="9144000" cy="5715000" type="screen16x10"/>
  <p:notesSz cx="6858000" cy="9144000"/>
  <p:embeddedFontLst>
    <p:embeddedFont>
      <p:font typeface="Open Sans" panose="020B0606030504020204" pitchFamily="34" charset="0"/>
      <p:regular r:id="rId17"/>
      <p:bold r:id="rId18"/>
      <p:italic r:id="rId19"/>
      <p:boldItalic r:id="rId20"/>
    </p:embeddedFont>
  </p:embeddedFontLst>
  <p:defaultTextStyle>
    <a:defPPr>
      <a:defRPr lang="de-DE"/>
    </a:defPPr>
    <a:lvl1pPr marL="0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1pPr>
    <a:lvl2pPr marL="320954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2pPr>
    <a:lvl3pPr marL="641909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3pPr>
    <a:lvl4pPr marL="962863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4pPr>
    <a:lvl5pPr marL="1283818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5pPr>
    <a:lvl6pPr marL="1604772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6pPr>
    <a:lvl7pPr marL="1925726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7pPr>
    <a:lvl8pPr marL="2246681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8pPr>
    <a:lvl9pPr marL="2567635" algn="l" defTabSz="641909" rtl="0" eaLnBrk="1" latinLnBrk="0" hangingPunct="1">
      <a:defRPr sz="126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854605"/>
            <a:ext cx="9144000" cy="4860397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56036" y="3745646"/>
            <a:ext cx="7935513" cy="1112104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342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656035" y="2017368"/>
            <a:ext cx="7935515" cy="690563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2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854604"/>
            <a:ext cx="9144000" cy="142876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656035" y="2826836"/>
            <a:ext cx="7935515" cy="810090"/>
          </a:xfrm>
          <a:ln>
            <a:noFill/>
          </a:ln>
        </p:spPr>
        <p:txBody>
          <a:bodyPr/>
          <a:lstStyle>
            <a:lvl1pPr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741" y="267232"/>
            <a:ext cx="1021185" cy="465743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71" y="289433"/>
            <a:ext cx="1458593" cy="4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12023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035" y="288397"/>
            <a:ext cx="7935515" cy="4246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858573"/>
            <a:ext cx="9144000" cy="4249208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895653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961108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656034" y="3745646"/>
            <a:ext cx="7935515" cy="1112104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342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656035" y="2017368"/>
            <a:ext cx="7935515" cy="690563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56035" y="2826836"/>
            <a:ext cx="7935515" cy="810090"/>
          </a:xfrm>
          <a:ln>
            <a:noFill/>
          </a:ln>
        </p:spPr>
        <p:txBody>
          <a:bodyPr/>
          <a:lstStyle>
            <a:lvl1pPr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855000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4"/>
          <p:cNvCxnSpPr/>
          <p:nvPr/>
        </p:nvCxnSpPr>
        <p:spPr>
          <a:xfrm>
            <a:off x="0" y="1005000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741" y="267232"/>
            <a:ext cx="1021185" cy="465743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71" y="289433"/>
            <a:ext cx="1458593" cy="4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198478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656033" y="1236928"/>
            <a:ext cx="7935516" cy="3620823"/>
          </a:xfrm>
        </p:spPr>
        <p:txBody>
          <a:bodyPr/>
          <a:lstStyle>
            <a:lvl1pPr>
              <a:spcBef>
                <a:spcPts val="900"/>
              </a:spcBef>
              <a:defRPr/>
            </a:lvl1pPr>
            <a:lvl3pPr>
              <a:spcBef>
                <a:spcPts val="900"/>
              </a:spcBef>
              <a:defRPr/>
            </a:lvl3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828119933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2"/>
            <a:ext cx="9144000" cy="5077354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Textplatzhalt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385772" y="2828397"/>
            <a:ext cx="8372475" cy="859896"/>
          </a:xfrm>
        </p:spPr>
        <p:txBody>
          <a:bodyPr/>
          <a:lstStyle>
            <a:lvl6pPr>
              <a:defRPr/>
            </a:lvl6pPr>
            <a:lvl7pPr>
              <a:defRPr/>
            </a:lvl7pPr>
          </a:lstStyle>
          <a:p>
            <a:pPr lvl="5"/>
            <a:r>
              <a:rPr lang="de-DE" dirty="0"/>
              <a:t>Zwischenseite</a:t>
            </a:r>
          </a:p>
          <a:p>
            <a:pPr lvl="6"/>
            <a:r>
              <a:rPr lang="de-DE" dirty="0"/>
              <a:t>Für den nächsten Abschnitt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2"/>
            <a:ext cx="9144000" cy="5097638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355601" y="2063750"/>
            <a:ext cx="8413750" cy="1934987"/>
          </a:xfrm>
        </p:spPr>
        <p:txBody>
          <a:bodyPr/>
          <a:lstStyle/>
          <a:p>
            <a:pPr lvl="5"/>
            <a:r>
              <a:rPr lang="de-DE" dirty="0"/>
              <a:t>Zweite Ebene</a:t>
            </a:r>
          </a:p>
          <a:p>
            <a:pPr lvl="6"/>
            <a:r>
              <a:rPr lang="de-DE" dirty="0"/>
              <a:t>Dritte Ebene</a:t>
            </a:r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9144000" cy="5077354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15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>
          <a:xfrm>
            <a:off x="385772" y="2828396"/>
            <a:ext cx="8205779" cy="13731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24706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024312" y="1236928"/>
            <a:ext cx="4567237" cy="3620823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656034" y="1236928"/>
            <a:ext cx="3225404" cy="1110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656034" y="2452651"/>
            <a:ext cx="3225403" cy="1110000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656033" y="3668376"/>
            <a:ext cx="3225403" cy="1189374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1138792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4700587" y="1236929"/>
            <a:ext cx="3890963" cy="3620821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656035" y="1236929"/>
            <a:ext cx="3896915" cy="362082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4170242763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656035" y="1236929"/>
            <a:ext cx="3896915" cy="362082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4700587" y="1236929"/>
            <a:ext cx="3890963" cy="362082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13661984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035" y="288396"/>
            <a:ext cx="7935515" cy="57017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656034" y="1236929"/>
            <a:ext cx="2549682" cy="3620821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053137" y="1236929"/>
            <a:ext cx="2538413" cy="362082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343275" y="1236929"/>
            <a:ext cx="2562225" cy="3620820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543359633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6035" y="288397"/>
            <a:ext cx="7935515" cy="424657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9847689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56035" y="288396"/>
            <a:ext cx="7935515" cy="57017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56035" y="1234282"/>
            <a:ext cx="7935515" cy="363405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Zwischenseite</a:t>
            </a:r>
          </a:p>
          <a:p>
            <a:pPr lvl="6"/>
            <a:r>
              <a:rPr lang="de-DE" dirty="0"/>
              <a:t>Für den nächsten Präsentationsabschnitt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2681287" y="5258830"/>
            <a:ext cx="3890963" cy="323165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l" defTabSz="6857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700" dirty="0" smtClean="0">
                <a:solidFill>
                  <a:schemeClr val="bg2"/>
                </a:solidFill>
              </a:rPr>
              <a:t>The </a:t>
            </a:r>
            <a:r>
              <a:rPr lang="de-DE" sz="700" dirty="0" err="1" smtClean="0">
                <a:solidFill>
                  <a:schemeClr val="bg2"/>
                </a:solidFill>
              </a:rPr>
              <a:t>Cognitive</a:t>
            </a:r>
            <a:r>
              <a:rPr lang="de-DE" sz="700" dirty="0" smtClean="0">
                <a:solidFill>
                  <a:schemeClr val="bg2"/>
                </a:solidFill>
              </a:rPr>
              <a:t> </a:t>
            </a:r>
            <a:r>
              <a:rPr lang="de-DE" sz="700" dirty="0" err="1" smtClean="0">
                <a:solidFill>
                  <a:schemeClr val="bg2"/>
                </a:solidFill>
              </a:rPr>
              <a:t>and</a:t>
            </a:r>
            <a:r>
              <a:rPr lang="de-DE" sz="700" baseline="0" dirty="0" smtClean="0">
                <a:solidFill>
                  <a:schemeClr val="bg2"/>
                </a:solidFill>
              </a:rPr>
              <a:t> Emotion Regulation </a:t>
            </a:r>
            <a:r>
              <a:rPr lang="de-DE" sz="700" baseline="0" dirty="0" err="1" smtClean="0">
                <a:solidFill>
                  <a:schemeClr val="bg2"/>
                </a:solidFill>
              </a:rPr>
              <a:t>Effort</a:t>
            </a:r>
            <a:r>
              <a:rPr lang="de-DE" sz="700" baseline="0" dirty="0" smtClean="0">
                <a:solidFill>
                  <a:schemeClr val="bg2"/>
                </a:solidFill>
              </a:rPr>
              <a:t> </a:t>
            </a:r>
            <a:r>
              <a:rPr lang="de-DE" sz="700" baseline="0" dirty="0" err="1" smtClean="0">
                <a:solidFill>
                  <a:schemeClr val="bg2"/>
                </a:solidFill>
              </a:rPr>
              <a:t>Discounting</a:t>
            </a:r>
            <a:r>
              <a:rPr lang="de-DE" sz="700" baseline="0" dirty="0" smtClean="0">
                <a:solidFill>
                  <a:schemeClr val="bg2"/>
                </a:solidFill>
              </a:rPr>
              <a:t> </a:t>
            </a:r>
            <a:r>
              <a:rPr lang="de-DE" sz="700" baseline="0" dirty="0" err="1" smtClean="0">
                <a:solidFill>
                  <a:schemeClr val="bg2"/>
                </a:solidFill>
              </a:rPr>
              <a:t>Paradigm</a:t>
            </a:r>
            <a:r>
              <a:rPr lang="de-DE" sz="700" baseline="0" dirty="0" smtClean="0">
                <a:solidFill>
                  <a:schemeClr val="bg2"/>
                </a:solidFill>
              </a:rPr>
              <a:t> (CERED)</a:t>
            </a:r>
            <a:endParaRPr lang="de-DE" sz="700" dirty="0">
              <a:solidFill>
                <a:schemeClr val="bg2"/>
              </a:solidFill>
            </a:endParaRPr>
          </a:p>
          <a:p>
            <a:pPr algn="l"/>
            <a:r>
              <a:rPr lang="de-DE" sz="70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Wingdings" panose="05000000000000000000" pitchFamily="2" charset="2"/>
              </a:rPr>
              <a:t>Christoph &amp; Josephine</a:t>
            </a:r>
            <a:endParaRPr lang="de-DE" sz="7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de-DE" sz="700" baseline="0" dirty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Kolloquium // 07.12.2021</a:t>
            </a:r>
            <a:endParaRPr lang="de-DE" sz="7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5102680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/>
          <p:cNvSpPr txBox="1"/>
          <p:nvPr/>
        </p:nvSpPr>
        <p:spPr>
          <a:xfrm>
            <a:off x="6724650" y="5258830"/>
            <a:ext cx="528638" cy="323165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lvl="0" indent="0" algn="r" defTabSz="6857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7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/>
            </a:r>
            <a:br>
              <a:rPr lang="de-DE" sz="7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7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Folie</a:t>
            </a:r>
            <a:r>
              <a:rPr lang="de-DE" sz="7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7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68570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de-DE" sz="7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68570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7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408" y="5247178"/>
            <a:ext cx="795252" cy="362882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947" y="5276418"/>
            <a:ext cx="953183" cy="27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90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1" r:id="rId9"/>
    <p:sldLayoutId id="2147483902" r:id="rId10"/>
    <p:sldLayoutId id="2147483903" r:id="rId11"/>
  </p:sldLayoutIdLst>
  <p:hf hdr="0"/>
  <p:txStyles>
    <p:titleStyle>
      <a:lvl1pPr algn="l" defTabSz="685702" rtl="0" eaLnBrk="1" latinLnBrk="0" hangingPunct="1">
        <a:spcBef>
          <a:spcPct val="0"/>
        </a:spcBef>
        <a:buNone/>
        <a:defRPr sz="1800" b="1" kern="1200" baseline="0">
          <a:solidFill>
            <a:schemeClr val="tx2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685702" rtl="0" eaLnBrk="1" latinLnBrk="0" hangingPunct="1">
        <a:spcBef>
          <a:spcPts val="450"/>
        </a:spcBef>
        <a:buFont typeface="Arial" panose="020B0604020202020204" pitchFamily="34" charset="0"/>
        <a:buNone/>
        <a:defRPr sz="12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1pPr>
      <a:lvl2pPr marL="296957" indent="-242965" algn="l" defTabSz="685702" rtl="0" eaLnBrk="1" latinLnBrk="0" hangingPunct="1">
        <a:spcBef>
          <a:spcPts val="225"/>
        </a:spcBef>
        <a:buFont typeface="Open Sans" panose="020B0606030504020204" pitchFamily="34" charset="0"/>
        <a:buChar char="—"/>
        <a:defRPr sz="12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685702" rtl="0" eaLnBrk="1" latinLnBrk="0" hangingPunct="1">
        <a:spcBef>
          <a:spcPts val="450"/>
        </a:spcBef>
        <a:buFont typeface="Arial" panose="020B0604020202020204" pitchFamily="34" charset="0"/>
        <a:buNone/>
        <a:defRPr sz="105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3pPr>
      <a:lvl4pPr marL="296957" indent="-161977" algn="l" defTabSz="685702" rtl="0" eaLnBrk="1" latinLnBrk="0" hangingPunct="1">
        <a:spcBef>
          <a:spcPts val="225"/>
        </a:spcBef>
        <a:buFont typeface="Symbol" panose="05050102010706020507" pitchFamily="18" charset="2"/>
        <a:buChar char="-"/>
        <a:defRPr sz="105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4pPr>
      <a:lvl5pPr marL="431937" indent="-134522" algn="l" defTabSz="685702" rtl="0" eaLnBrk="1" latinLnBrk="0" hangingPunct="1">
        <a:spcBef>
          <a:spcPts val="225"/>
        </a:spcBef>
        <a:buFont typeface="Symbol" panose="05050102010706020507" pitchFamily="18" charset="2"/>
        <a:buChar char="-"/>
        <a:defRPr sz="1050" kern="1200" baseline="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5pPr>
      <a:lvl6pPr marL="269042" indent="0" algn="l" defTabSz="685702" rtl="0" eaLnBrk="1" latinLnBrk="0" hangingPunct="1">
        <a:spcBef>
          <a:spcPts val="0"/>
        </a:spcBef>
        <a:buFont typeface="Arial" panose="020B0604020202020204" pitchFamily="34" charset="0"/>
        <a:buNone/>
        <a:defRPr sz="24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269042" indent="0" algn="l" defTabSz="685702" rtl="0" eaLnBrk="1" latinLnBrk="0" hangingPunct="1">
        <a:spcBef>
          <a:spcPts val="0"/>
        </a:spcBef>
        <a:buFont typeface="Arial" panose="020B0604020202020204" pitchFamily="34" charset="0"/>
        <a:buNone/>
        <a:defRPr sz="2400" kern="1200">
          <a:solidFill>
            <a:schemeClr val="bg1"/>
          </a:solidFill>
          <a:latin typeface="+mn-lt"/>
          <a:ea typeface="+mn-ea"/>
          <a:cs typeface="+mn-cs"/>
        </a:defRPr>
      </a:lvl7pPr>
      <a:lvl8pPr marL="2571377" indent="-171425" algn="l" defTabSz="685702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26" indent="-171425" algn="l" defTabSz="685702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1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02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52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01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53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02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952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03" algn="l" defTabSz="68570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6" pos="744">
          <p15:clr>
            <a:srgbClr val="F26B43"/>
          </p15:clr>
        </p15:guide>
        <p15:guide id="7" pos="840">
          <p15:clr>
            <a:srgbClr val="F26B43"/>
          </p15:clr>
        </p15:guide>
        <p15:guide id="8" pos="1257">
          <p15:clr>
            <a:srgbClr val="F26B43"/>
          </p15:clr>
        </p15:guide>
        <p15:guide id="9" pos="1167">
          <p15:clr>
            <a:srgbClr val="F26B43"/>
          </p15:clr>
        </p15:guide>
        <p15:guide id="10" pos="1689">
          <p15:clr>
            <a:srgbClr val="F26B43"/>
          </p15:clr>
        </p15:guide>
        <p15:guide id="11" pos="1596">
          <p15:clr>
            <a:srgbClr val="F26B43"/>
          </p15:clr>
        </p15:guide>
        <p15:guide id="16" pos="2868">
          <p15:clr>
            <a:srgbClr val="F26B43"/>
          </p15:clr>
        </p15:guide>
        <p15:guide id="17" pos="2961">
          <p15:clr>
            <a:srgbClr val="F26B43"/>
          </p15:clr>
        </p15:guide>
        <p15:guide id="20" pos="3288">
          <p15:clr>
            <a:srgbClr val="F26B43"/>
          </p15:clr>
        </p15:guide>
        <p15:guide id="21" pos="3381">
          <p15:clr>
            <a:srgbClr val="F26B43"/>
          </p15:clr>
        </p15:guide>
        <p15:guide id="22" pos="5085">
          <p15:clr>
            <a:srgbClr val="F26B43"/>
          </p15:clr>
        </p15:guide>
        <p15:guide id="23" pos="4992">
          <p15:clr>
            <a:srgbClr val="F26B43"/>
          </p15:clr>
        </p15:guide>
        <p15:guide id="24" pos="3720">
          <p15:clr>
            <a:srgbClr val="F26B43"/>
          </p15:clr>
        </p15:guide>
        <p15:guide id="25" pos="3813">
          <p15:clr>
            <a:srgbClr val="F26B43"/>
          </p15:clr>
        </p15:guide>
        <p15:guide id="30" orient="horz" pos="448">
          <p15:clr>
            <a:srgbClr val="F26B43"/>
          </p15:clr>
        </p15:guide>
        <p15:guide id="31" pos="413">
          <p15:clr>
            <a:srgbClr val="F26B43"/>
          </p15:clr>
        </p15:guide>
        <p15:guide id="39" pos="4569">
          <p15:clr>
            <a:srgbClr val="F26B43"/>
          </p15:clr>
        </p15:guide>
        <p15:guide id="40" pos="4662">
          <p15:clr>
            <a:srgbClr val="F26B43"/>
          </p15:clr>
        </p15:guide>
        <p15:guide id="41" pos="2019">
          <p15:clr>
            <a:srgbClr val="F26B43"/>
          </p15:clr>
        </p15:guide>
        <p15:guide id="42" pos="2106">
          <p15:clr>
            <a:srgbClr val="F26B43"/>
          </p15:clr>
        </p15:guide>
        <p15:guide id="43" pos="2445">
          <p15:clr>
            <a:srgbClr val="F26B43"/>
          </p15:clr>
        </p15:guide>
        <p15:guide id="44" pos="2535">
          <p15:clr>
            <a:srgbClr val="F26B43"/>
          </p15:clr>
        </p15:guide>
        <p15:guide id="50" pos="4140">
          <p15:clr>
            <a:srgbClr val="F26B43"/>
          </p15:clr>
        </p15:guide>
        <p15:guide id="52" orient="horz" pos="778">
          <p15:clr>
            <a:srgbClr val="F26B43"/>
          </p15:clr>
        </p15:guide>
        <p15:guide id="53" orient="horz" pos="633">
          <p15:clr>
            <a:srgbClr val="F26B43"/>
          </p15:clr>
        </p15:guide>
        <p15:guide id="58" orient="horz" pos="182">
          <p15:clr>
            <a:srgbClr val="F26B43"/>
          </p15:clr>
        </p15:guide>
        <p15:guide id="59" orient="horz" pos="3067">
          <p15:clr>
            <a:srgbClr val="F26B43"/>
          </p15:clr>
        </p15:guide>
        <p15:guide id="60" orient="horz" pos="3218">
          <p15:clr>
            <a:srgbClr val="F26B43"/>
          </p15:clr>
        </p15:guide>
        <p15:guide id="62" orient="horz" pos="1775">
          <p15:clr>
            <a:srgbClr val="F26B43"/>
          </p15:clr>
        </p15:guide>
        <p15:guide id="65" pos="4236">
          <p15:clr>
            <a:srgbClr val="F26B43"/>
          </p15:clr>
        </p15:guide>
        <p15:guide id="66" orient="horz" pos="541">
          <p15:clr>
            <a:srgbClr val="F26B43"/>
          </p15:clr>
        </p15:guide>
        <p15:guide id="67" pos="5412">
          <p15:clr>
            <a:srgbClr val="F26B43"/>
          </p15:clr>
        </p15:guide>
        <p15:guide id="69" orient="horz" pos="3323">
          <p15:clr>
            <a:srgbClr val="F26B43"/>
          </p15:clr>
        </p15:guide>
        <p15:guide id="70" orient="horz" pos="3497">
          <p15:clr>
            <a:srgbClr val="F26B43"/>
          </p15:clr>
        </p15:guide>
        <p15:guide id="71" pos="212">
          <p15:clr>
            <a:srgbClr val="F26B43"/>
          </p15:clr>
        </p15:guide>
        <p15:guide id="72" orient="horz" pos="3432">
          <p15:clr>
            <a:srgbClr val="F26B43"/>
          </p15:clr>
        </p15:guide>
        <p15:guide id="73" orient="horz" pos="337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Kolloquium</a:t>
            </a:r>
            <a:r>
              <a:rPr lang="en-GB" dirty="0" smtClean="0"/>
              <a:t> 07.12.2021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smtClean="0"/>
              <a:t>Christoph &amp; Josephine</a:t>
            </a:r>
            <a:endParaRPr lang="en-GB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Cognitive and Emotion Regulation Effort Discounting Paradigm (CERED)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94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The study: Structure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656033" y="1160728"/>
            <a:ext cx="7935516" cy="3620823"/>
          </a:xfrm>
        </p:spPr>
        <p:txBody>
          <a:bodyPr/>
          <a:lstStyle/>
          <a:p>
            <a:r>
              <a:rPr lang="en-GB" sz="1400" dirty="0" smtClean="0"/>
              <a:t>T1: Lab session with n-back</a:t>
            </a:r>
          </a:p>
          <a:p>
            <a:r>
              <a:rPr lang="en-GB" sz="1400" dirty="0" smtClean="0"/>
              <a:t>	1-back, 2-back, 3-back, and 4-back with 2 runs each</a:t>
            </a:r>
          </a:p>
          <a:p>
            <a:r>
              <a:rPr lang="en-GB" sz="1400" dirty="0"/>
              <a:t>	</a:t>
            </a:r>
            <a:r>
              <a:rPr lang="en-GB" sz="1400" dirty="0" smtClean="0"/>
              <a:t>NASA-TLX after each level</a:t>
            </a:r>
          </a:p>
          <a:p>
            <a:r>
              <a:rPr lang="en-GB" sz="1400" dirty="0"/>
              <a:t>	</a:t>
            </a:r>
            <a:r>
              <a:rPr lang="en-GB" sz="1400" dirty="0" smtClean="0"/>
              <a:t>ED paradigm</a:t>
            </a:r>
          </a:p>
          <a:p>
            <a:r>
              <a:rPr lang="en-GB" sz="1400" dirty="0"/>
              <a:t>	</a:t>
            </a:r>
            <a:r>
              <a:rPr lang="en-GB" sz="1400" dirty="0" smtClean="0"/>
              <a:t>One run of a randomly chosen n-back level</a:t>
            </a:r>
          </a:p>
          <a:p>
            <a:r>
              <a:rPr lang="en-GB" sz="1400" dirty="0" smtClean="0"/>
              <a:t>T2: Lab session with ER task</a:t>
            </a:r>
          </a:p>
          <a:p>
            <a:r>
              <a:rPr lang="en-GB" sz="1400" dirty="0"/>
              <a:t>	</a:t>
            </a:r>
            <a:r>
              <a:rPr lang="en-GB" sz="1400" dirty="0" smtClean="0"/>
              <a:t>ER training</a:t>
            </a:r>
          </a:p>
          <a:p>
            <a:r>
              <a:rPr lang="en-GB" sz="1400" dirty="0"/>
              <a:t>	</a:t>
            </a:r>
            <a:r>
              <a:rPr lang="en-GB" sz="1400" dirty="0" smtClean="0"/>
              <a:t>ER paradigm with EMG on corrugator &amp; </a:t>
            </a:r>
            <a:r>
              <a:rPr lang="en-GB" sz="1400" dirty="0" err="1" smtClean="0"/>
              <a:t>levator</a:t>
            </a:r>
            <a:endParaRPr lang="en-GB" sz="1400" dirty="0" smtClean="0"/>
          </a:p>
          <a:p>
            <a:r>
              <a:rPr lang="en-GB" sz="1400" dirty="0"/>
              <a:t>	</a:t>
            </a:r>
            <a:r>
              <a:rPr lang="en-GB" sz="1400" dirty="0" smtClean="0"/>
              <a:t>ED paradigm</a:t>
            </a:r>
          </a:p>
          <a:p>
            <a:r>
              <a:rPr lang="en-GB" sz="1400" dirty="0"/>
              <a:t>	</a:t>
            </a:r>
            <a:r>
              <a:rPr lang="en-GB" sz="1400" dirty="0" smtClean="0"/>
              <a:t>ER choice block</a:t>
            </a:r>
          </a:p>
          <a:p>
            <a:r>
              <a:rPr lang="en-GB" sz="1400" dirty="0" smtClean="0"/>
              <a:t>Online: NFC, WHO-5, ERQ, </a:t>
            </a:r>
            <a:r>
              <a:rPr lang="en-GB" sz="1400" dirty="0" err="1" smtClean="0"/>
              <a:t>FlexER</a:t>
            </a:r>
            <a:r>
              <a:rPr lang="en-GB" sz="1400" dirty="0" smtClean="0"/>
              <a:t>, BIS-11, BSCS, SRS, ACS, CD-RISC, Lay Beliefs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12985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The study: Results of the pilot session 1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656033" y="1160728"/>
            <a:ext cx="7935516" cy="3620823"/>
          </a:xfrm>
        </p:spPr>
        <p:txBody>
          <a:bodyPr/>
          <a:lstStyle/>
          <a:p>
            <a:r>
              <a:rPr lang="en-GB" sz="1400" u="sng" dirty="0" smtClean="0"/>
              <a:t>Objective task load: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d’ did not increase between 2- and 4-back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RTs increased from 2- to 3-back (not between 2- &amp; 4-back or 3- &amp; 4-back)</a:t>
            </a:r>
          </a:p>
          <a:p>
            <a:endParaRPr lang="en-GB" sz="1400" u="sng" dirty="0" smtClean="0"/>
          </a:p>
          <a:p>
            <a:r>
              <a:rPr lang="en-GB" sz="1400" u="sng" dirty="0" smtClean="0"/>
              <a:t>Subjective task load: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All NASA-TLX subscales increased between at least two n-back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Subjective values differed between most n-back levels, but </a:t>
            </a:r>
            <a:r>
              <a:rPr lang="en-GB" sz="1400" u="sng" dirty="0" smtClean="0"/>
              <a:t>not</a:t>
            </a:r>
            <a:r>
              <a:rPr lang="en-GB" sz="1400" dirty="0" smtClean="0"/>
              <a:t> between 1- &amp; 2-back!</a:t>
            </a:r>
          </a:p>
          <a:p>
            <a:endParaRPr lang="en-GB" sz="1400" u="sng" dirty="0" smtClean="0"/>
          </a:p>
          <a:p>
            <a:r>
              <a:rPr lang="en-GB" sz="1400" u="sng" dirty="0" smtClean="0"/>
              <a:t>Association of NFC and task load: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err="1" smtClean="0"/>
              <a:t>Sum</a:t>
            </a:r>
            <a:r>
              <a:rPr lang="en-GB" sz="1400" baseline="-25000" dirty="0" err="1" smtClean="0"/>
              <a:t>A</a:t>
            </a:r>
            <a:r>
              <a:rPr lang="en-GB" sz="1400" dirty="0" err="1" smtClean="0"/>
              <a:t>xAUC</a:t>
            </a:r>
            <a:r>
              <a:rPr lang="en-GB" sz="1400" dirty="0" smtClean="0"/>
              <a:t> of the subjective values did </a:t>
            </a:r>
            <a:r>
              <a:rPr lang="en-GB" sz="1400" u="sng" dirty="0" smtClean="0"/>
              <a:t>not</a:t>
            </a:r>
            <a:r>
              <a:rPr lang="en-GB" sz="1400" dirty="0" smtClean="0"/>
              <a:t> predict NFC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 smtClean="0"/>
              <a:t>Higher NASA-TLX scores predicted lower NFC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69929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The study: Results of the pilot session 2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656033" y="1160728"/>
            <a:ext cx="7935516" cy="3620823"/>
          </a:xfrm>
        </p:spPr>
        <p:txBody>
          <a:bodyPr/>
          <a:lstStyle/>
          <a:p>
            <a:r>
              <a:rPr lang="en-GB" sz="1400" u="sng" dirty="0" smtClean="0"/>
              <a:t>ER: Arousal</a:t>
            </a:r>
          </a:p>
          <a:p>
            <a:endParaRPr lang="en-GB" sz="1400" u="sng" dirty="0"/>
          </a:p>
          <a:p>
            <a:endParaRPr lang="en-GB" sz="1400" u="sng" dirty="0" smtClean="0"/>
          </a:p>
        </p:txBody>
      </p:sp>
      <p:sp>
        <p:nvSpPr>
          <p:cNvPr id="4" name="AutoShape 2" descr="http://127.0.0.1:36518/chunk_output/s/424F2679/c56szxb71ntp0/000015.png"/>
          <p:cNvSpPr>
            <a:spLocks noChangeAspect="1" noChangeArrowheads="1"/>
          </p:cNvSpPr>
          <p:nvPr/>
        </p:nvSpPr>
        <p:spPr bwMode="auto">
          <a:xfrm>
            <a:off x="351233" y="2111999"/>
            <a:ext cx="2054688" cy="205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" name="AutoShape 4" descr="http://127.0.0.1:36518/chunk_output/s/424F2679/c56szxb71ntp0/000015.png"/>
          <p:cNvSpPr>
            <a:spLocks noChangeAspect="1" noChangeArrowheads="1"/>
          </p:cNvSpPr>
          <p:nvPr/>
        </p:nvSpPr>
        <p:spPr bwMode="auto">
          <a:xfrm>
            <a:off x="63500" y="-136525"/>
            <a:ext cx="2939686" cy="2939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30" name="Picture 6" descr="https://cdn.discordapp.com/attachments/691919447572742155/917437897324503060/unknow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71" y="1683233"/>
            <a:ext cx="4070300" cy="2511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cdn.discordapp.com/attachments/691919447572742155/917437799307808838/unknow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883" y="1683233"/>
            <a:ext cx="4070302" cy="2511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eschweifte Klammer rechts 5"/>
          <p:cNvSpPr/>
          <p:nvPr/>
        </p:nvSpPr>
        <p:spPr>
          <a:xfrm rot="16200000">
            <a:off x="2487583" y="762030"/>
            <a:ext cx="82445" cy="1702952"/>
          </a:xfrm>
          <a:prstGeom prst="rightBrace">
            <a:avLst>
              <a:gd name="adj1" fmla="val 35942"/>
              <a:gd name="adj2" fmla="val 50000"/>
            </a:avLst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752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The study: Results of the pilot session 2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301604" y="703428"/>
            <a:ext cx="3159370" cy="1627231"/>
          </a:xfrm>
        </p:spPr>
        <p:txBody>
          <a:bodyPr/>
          <a:lstStyle/>
          <a:p>
            <a:endParaRPr lang="en-GB" sz="1400" u="sng" dirty="0"/>
          </a:p>
          <a:p>
            <a:r>
              <a:rPr lang="en-GB" sz="1400" u="sng" dirty="0" smtClean="0"/>
              <a:t>ER: Effort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400" dirty="0" err="1" smtClean="0"/>
              <a:t>Anwendung</a:t>
            </a:r>
            <a:r>
              <a:rPr lang="en-GB" sz="1400" dirty="0" smtClean="0"/>
              <a:t> </a:t>
            </a:r>
            <a:r>
              <a:rPr lang="en-GB" sz="1400" dirty="0" err="1" smtClean="0"/>
              <a:t>aller</a:t>
            </a:r>
            <a:r>
              <a:rPr lang="en-GB" sz="1400" dirty="0" smtClean="0"/>
              <a:t> </a:t>
            </a:r>
            <a:r>
              <a:rPr lang="en-GB" sz="1400" dirty="0" err="1" smtClean="0"/>
              <a:t>drei</a:t>
            </a:r>
            <a:r>
              <a:rPr lang="en-GB" sz="1400" dirty="0" smtClean="0"/>
              <a:t> </a:t>
            </a:r>
            <a:r>
              <a:rPr lang="en-GB" sz="1400" dirty="0" err="1" smtClean="0"/>
              <a:t>Regulationsstrategien</a:t>
            </a:r>
            <a:r>
              <a:rPr lang="en-GB" sz="1400" dirty="0" smtClean="0"/>
              <a:t> </a:t>
            </a:r>
            <a:r>
              <a:rPr lang="en-GB" sz="1400" dirty="0" err="1" smtClean="0"/>
              <a:t>anstrengender</a:t>
            </a:r>
            <a:r>
              <a:rPr lang="en-GB" sz="1400" dirty="0" smtClean="0"/>
              <a:t>, </a:t>
            </a:r>
            <a:r>
              <a:rPr lang="en-GB" sz="1400" dirty="0" err="1" smtClean="0"/>
              <a:t>als</a:t>
            </a:r>
            <a:r>
              <a:rPr lang="en-GB" sz="1400" dirty="0" smtClean="0"/>
              <a:t> das </a:t>
            </a:r>
            <a:r>
              <a:rPr lang="en-GB" sz="1400" dirty="0" err="1" smtClean="0"/>
              <a:t>Anschauen</a:t>
            </a:r>
            <a:r>
              <a:rPr lang="en-GB" sz="1400" dirty="0" smtClean="0"/>
              <a:t> der </a:t>
            </a:r>
            <a:r>
              <a:rPr lang="en-GB" sz="1400" dirty="0" err="1" smtClean="0"/>
              <a:t>Bilder</a:t>
            </a:r>
            <a:endParaRPr lang="en-GB" sz="1400" u="sng" dirty="0" smtClean="0"/>
          </a:p>
          <a:p>
            <a:endParaRPr lang="en-GB" sz="1400" u="sng" dirty="0"/>
          </a:p>
          <a:p>
            <a:r>
              <a:rPr lang="en-GB" sz="1400" u="sng" dirty="0" smtClean="0"/>
              <a:t>ER Choice:</a:t>
            </a:r>
            <a:endParaRPr lang="en-GB" sz="1400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400" dirty="0" smtClean="0"/>
              <a:t>Distraction: 		3 von 16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400" dirty="0" smtClean="0"/>
              <a:t>Distancing:		6 von 16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1400" dirty="0" smtClean="0"/>
              <a:t>Suppression:		7 von 16</a:t>
            </a:r>
          </a:p>
          <a:p>
            <a:r>
              <a:rPr lang="en-GB" sz="1400" dirty="0" err="1" smtClean="0"/>
              <a:t>Gründe</a:t>
            </a:r>
            <a:r>
              <a:rPr lang="en-GB" sz="1400" dirty="0" smtClean="0"/>
              <a:t>: 13 von 16 </a:t>
            </a:r>
            <a:r>
              <a:rPr lang="en-GB" sz="1400" dirty="0" err="1" smtClean="0"/>
              <a:t>gaben</a:t>
            </a:r>
            <a:r>
              <a:rPr lang="en-GB" sz="1400" dirty="0" smtClean="0"/>
              <a:t> an, </a:t>
            </a:r>
            <a:r>
              <a:rPr lang="en-GB" sz="1400" dirty="0" err="1" smtClean="0"/>
              <a:t>dass</a:t>
            </a:r>
            <a:r>
              <a:rPr lang="en-GB" sz="1400" dirty="0" smtClean="0"/>
              <a:t> die </a:t>
            </a:r>
            <a:r>
              <a:rPr lang="en-GB" sz="1400" dirty="0" err="1" smtClean="0"/>
              <a:t>gewählte</a:t>
            </a:r>
            <a:r>
              <a:rPr lang="en-GB" sz="1400" dirty="0" smtClean="0"/>
              <a:t> </a:t>
            </a:r>
            <a:r>
              <a:rPr lang="en-GB" sz="1400" dirty="0" err="1" smtClean="0"/>
              <a:t>Strategie</a:t>
            </a:r>
            <a:r>
              <a:rPr lang="en-GB" sz="1400" dirty="0" smtClean="0"/>
              <a:t> </a:t>
            </a:r>
            <a:r>
              <a:rPr lang="en-GB" sz="1400" dirty="0" err="1" smtClean="0"/>
              <a:t>leichter</a:t>
            </a:r>
            <a:r>
              <a:rPr lang="en-GB" sz="1400" dirty="0" smtClean="0"/>
              <a:t> war</a:t>
            </a:r>
          </a:p>
          <a:p>
            <a:endParaRPr lang="en-GB" sz="1400" u="sng" dirty="0" smtClean="0"/>
          </a:p>
        </p:txBody>
      </p:sp>
      <p:pic>
        <p:nvPicPr>
          <p:cNvPr id="2050" name="Picture 2" descr="https://cdn.discordapp.com/attachments/691919447572742155/917438340058480660/unknow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3184" y="1220589"/>
            <a:ext cx="4819703" cy="2974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124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 The study: Results of the pilot session 2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>
          <a:xfrm>
            <a:off x="656035" y="858574"/>
            <a:ext cx="3683617" cy="3620823"/>
          </a:xfrm>
        </p:spPr>
        <p:txBody>
          <a:bodyPr/>
          <a:lstStyle/>
          <a:p>
            <a:r>
              <a:rPr lang="en-GB" sz="1400" b="1" dirty="0" smtClean="0"/>
              <a:t>Was </a:t>
            </a:r>
            <a:r>
              <a:rPr lang="en-GB" sz="1400" b="1" dirty="0" err="1" smtClean="0"/>
              <a:t>fehlt</a:t>
            </a:r>
            <a:r>
              <a:rPr lang="en-GB" sz="1400" b="1" dirty="0" smtClean="0"/>
              <a:t> </a:t>
            </a:r>
            <a:r>
              <a:rPr lang="en-GB" sz="1400" b="1" dirty="0" err="1" smtClean="0"/>
              <a:t>noch</a:t>
            </a:r>
            <a:r>
              <a:rPr lang="en-GB" sz="1400" b="1" dirty="0" smtClean="0"/>
              <a:t>?</a:t>
            </a:r>
          </a:p>
          <a:p>
            <a:r>
              <a:rPr lang="en-GB" sz="1400" b="1" dirty="0" err="1" smtClean="0"/>
              <a:t>Statistik</a:t>
            </a:r>
            <a:r>
              <a:rPr lang="en-GB" sz="1400" b="1" dirty="0" smtClean="0"/>
              <a:t>:</a:t>
            </a:r>
            <a:endParaRPr lang="en-GB" sz="1400" b="1" dirty="0"/>
          </a:p>
          <a:p>
            <a:pPr marL="285750" indent="-285750">
              <a:buFontTx/>
              <a:buChar char="-"/>
            </a:pPr>
            <a:r>
              <a:rPr lang="en-GB" sz="1400" dirty="0" smtClean="0"/>
              <a:t>EMG </a:t>
            </a:r>
            <a:r>
              <a:rPr lang="en-GB" sz="1400" dirty="0" err="1" smtClean="0"/>
              <a:t>Ergebnisse</a:t>
            </a:r>
            <a:r>
              <a:rPr lang="en-GB" sz="1400" dirty="0" smtClean="0"/>
              <a:t> (Corrugator und </a:t>
            </a:r>
            <a:r>
              <a:rPr lang="en-GB" sz="1400" dirty="0" err="1" smtClean="0"/>
              <a:t>Levator</a:t>
            </a:r>
            <a:r>
              <a:rPr lang="en-GB" sz="1400" dirty="0" smtClean="0"/>
              <a:t>)</a:t>
            </a:r>
            <a:endParaRPr lang="en-GB" sz="1400" dirty="0"/>
          </a:p>
          <a:p>
            <a:pPr marL="285750" indent="-285750">
              <a:buFontTx/>
              <a:buChar char="-"/>
            </a:pPr>
            <a:r>
              <a:rPr lang="en-GB" sz="1400" dirty="0" err="1" smtClean="0"/>
              <a:t>Systematik</a:t>
            </a:r>
            <a:r>
              <a:rPr lang="en-GB" sz="1400" dirty="0" smtClean="0"/>
              <a:t> in </a:t>
            </a:r>
            <a:r>
              <a:rPr lang="en-GB" sz="1400" dirty="0" err="1" smtClean="0"/>
              <a:t>Subjektive</a:t>
            </a:r>
            <a:r>
              <a:rPr lang="en-GB" sz="1400" dirty="0" smtClean="0"/>
              <a:t> </a:t>
            </a:r>
            <a:r>
              <a:rPr lang="en-GB" sz="1400" dirty="0" err="1" smtClean="0"/>
              <a:t>Werte</a:t>
            </a:r>
            <a:r>
              <a:rPr lang="en-GB" sz="1400" dirty="0" smtClean="0"/>
              <a:t> </a:t>
            </a:r>
            <a:r>
              <a:rPr lang="en-GB" sz="1400" dirty="0" err="1" smtClean="0"/>
              <a:t>bringen</a:t>
            </a:r>
            <a:endParaRPr lang="en-GB" sz="1400" dirty="0" smtClean="0"/>
          </a:p>
          <a:p>
            <a:pPr marL="285750" indent="-285750">
              <a:buFontTx/>
              <a:buChar char="-"/>
            </a:pPr>
            <a:r>
              <a:rPr lang="en-GB" sz="1400" dirty="0" err="1" smtClean="0"/>
              <a:t>Vorhersage</a:t>
            </a:r>
            <a:r>
              <a:rPr lang="en-GB" sz="1400" dirty="0" smtClean="0"/>
              <a:t> </a:t>
            </a:r>
            <a:r>
              <a:rPr lang="en-GB" sz="1400" dirty="0" err="1" smtClean="0"/>
              <a:t>Subjektiver</a:t>
            </a:r>
            <a:r>
              <a:rPr lang="en-GB" sz="1400" dirty="0" smtClean="0"/>
              <a:t> </a:t>
            </a:r>
            <a:r>
              <a:rPr lang="en-GB" sz="1400" dirty="0" err="1" smtClean="0"/>
              <a:t>Werte</a:t>
            </a:r>
            <a:r>
              <a:rPr lang="en-GB" sz="1400" dirty="0" smtClean="0"/>
              <a:t>:</a:t>
            </a:r>
          </a:p>
          <a:p>
            <a:pPr lvl="1" indent="0">
              <a:buNone/>
            </a:pPr>
            <a:r>
              <a:rPr lang="en-GB" sz="1400" dirty="0" smtClean="0"/>
              <a:t>Multiples </a:t>
            </a:r>
            <a:r>
              <a:rPr lang="en-GB" sz="1400" dirty="0" err="1" smtClean="0"/>
              <a:t>lineares</a:t>
            </a:r>
            <a:r>
              <a:rPr lang="en-GB" sz="1400" dirty="0" smtClean="0"/>
              <a:t> </a:t>
            </a:r>
            <a:r>
              <a:rPr lang="en-GB" sz="1400" dirty="0" smtClean="0"/>
              <a:t>Modell </a:t>
            </a:r>
            <a:r>
              <a:rPr lang="en-GB" sz="1400" dirty="0" err="1" smtClean="0"/>
              <a:t>mit</a:t>
            </a:r>
            <a:r>
              <a:rPr lang="en-GB" sz="1400" dirty="0" smtClean="0"/>
              <a:t> den </a:t>
            </a:r>
            <a:r>
              <a:rPr lang="en-GB" sz="1400" dirty="0" err="1" smtClean="0"/>
              <a:t>Prädiktoren</a:t>
            </a:r>
            <a:r>
              <a:rPr lang="en-GB" sz="1400" dirty="0" smtClean="0"/>
              <a:t>:</a:t>
            </a:r>
          </a:p>
          <a:p>
            <a:pPr marL="582707" lvl="1" indent="-285750">
              <a:buFontTx/>
              <a:buChar char="-"/>
            </a:pPr>
            <a:r>
              <a:rPr lang="en-GB" sz="1400" dirty="0" err="1" smtClean="0"/>
              <a:t>Subjektives</a:t>
            </a:r>
            <a:r>
              <a:rPr lang="en-GB" sz="1400" dirty="0" smtClean="0"/>
              <a:t> Arousal-Rating</a:t>
            </a:r>
          </a:p>
          <a:p>
            <a:pPr marL="582707" lvl="1" indent="-285750">
              <a:buFontTx/>
              <a:buChar char="-"/>
            </a:pPr>
            <a:r>
              <a:rPr lang="en-GB" sz="1400" dirty="0" smtClean="0"/>
              <a:t>EMG </a:t>
            </a:r>
            <a:r>
              <a:rPr lang="en-GB" sz="1400" dirty="0" err="1" smtClean="0"/>
              <a:t>Aktivität</a:t>
            </a:r>
            <a:endParaRPr lang="en-GB" sz="1400" dirty="0" smtClean="0"/>
          </a:p>
          <a:p>
            <a:pPr marL="582707" lvl="1" indent="-285750">
              <a:buFontTx/>
              <a:buChar char="-"/>
            </a:pPr>
            <a:r>
              <a:rPr lang="en-GB" sz="1400" dirty="0" err="1" smtClean="0"/>
              <a:t>subjektives</a:t>
            </a:r>
            <a:r>
              <a:rPr lang="en-GB" sz="1400" dirty="0" smtClean="0"/>
              <a:t> Effort-Rating</a:t>
            </a:r>
            <a:endParaRPr lang="en-GB" sz="1400" dirty="0" smtClean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4676258" y="858573"/>
            <a:ext cx="3683617" cy="3620823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685702" rtl="0" eaLnBrk="1" latinLnBrk="0" hangingPunct="1">
              <a:spcBef>
                <a:spcPts val="900"/>
              </a:spcBef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296957" indent="-242965" algn="l" defTabSz="685702" rtl="0" eaLnBrk="1" latinLnBrk="0" hangingPunct="1">
              <a:spcBef>
                <a:spcPts val="225"/>
              </a:spcBef>
              <a:buFont typeface="Open Sans" panose="020B0606030504020204" pitchFamily="34" charset="0"/>
              <a:buChar char="—"/>
              <a:defRPr sz="12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685702" rtl="0" eaLnBrk="1" latinLnBrk="0" hangingPunct="1">
              <a:spcBef>
                <a:spcPts val="900"/>
              </a:spcBef>
              <a:buFont typeface="Arial" panose="020B0604020202020204" pitchFamily="34" charset="0"/>
              <a:buNone/>
              <a:defRPr sz="105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296957" indent="-161977" algn="l" defTabSz="685702" rtl="0" eaLnBrk="1" latinLnBrk="0" hangingPunct="1">
              <a:spcBef>
                <a:spcPts val="225"/>
              </a:spcBef>
              <a:buFont typeface="Symbol" panose="05050102010706020507" pitchFamily="18" charset="2"/>
              <a:buChar char="-"/>
              <a:defRPr sz="105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431937" indent="-134522" algn="l" defTabSz="685702" rtl="0" eaLnBrk="1" latinLnBrk="0" hangingPunct="1">
              <a:spcBef>
                <a:spcPts val="225"/>
              </a:spcBef>
              <a:buFont typeface="Symbol" panose="05050102010706020507" pitchFamily="18" charset="2"/>
              <a:buChar char="-"/>
              <a:defRPr sz="105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269042" indent="0" algn="l" defTabSz="685702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269042" indent="0" algn="l" defTabSz="685702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2571377" indent="-171425" algn="l" defTabSz="6857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226" indent="-171425" algn="l" defTabSz="685702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1400" b="1" dirty="0" smtClean="0"/>
          </a:p>
          <a:p>
            <a:r>
              <a:rPr lang="en-GB" sz="1400" b="1" dirty="0" smtClean="0"/>
              <a:t>Registered Report:</a:t>
            </a:r>
          </a:p>
          <a:p>
            <a:pPr marL="285750" indent="-285750">
              <a:buFontTx/>
              <a:buChar char="-"/>
            </a:pPr>
            <a:r>
              <a:rPr lang="en-GB" sz="1400" dirty="0" err="1" smtClean="0"/>
              <a:t>Ergebnisse</a:t>
            </a:r>
            <a:r>
              <a:rPr lang="en-GB" sz="1400" dirty="0" smtClean="0"/>
              <a:t> der </a:t>
            </a:r>
            <a:r>
              <a:rPr lang="en-GB" sz="1400" dirty="0" err="1" smtClean="0"/>
              <a:t>Pilotuntersuchung</a:t>
            </a:r>
            <a:endParaRPr lang="en-GB" sz="1400" dirty="0" smtClean="0"/>
          </a:p>
          <a:p>
            <a:pPr marL="285750" indent="-285750">
              <a:buFontTx/>
              <a:buChar char="-"/>
            </a:pPr>
            <a:r>
              <a:rPr lang="en-GB" sz="1400" dirty="0" err="1" smtClean="0"/>
              <a:t>Auswahl</a:t>
            </a:r>
            <a:r>
              <a:rPr lang="en-GB" sz="1400" dirty="0" smtClean="0"/>
              <a:t> </a:t>
            </a:r>
            <a:r>
              <a:rPr lang="en-GB" sz="1400" dirty="0" err="1" smtClean="0"/>
              <a:t>eines</a:t>
            </a:r>
            <a:r>
              <a:rPr lang="en-GB" sz="1400" dirty="0" smtClean="0"/>
              <a:t> Journals</a:t>
            </a:r>
          </a:p>
          <a:p>
            <a:pPr marL="285750" indent="-285750">
              <a:buFontTx/>
              <a:buChar char="-"/>
            </a:pPr>
            <a:endParaRPr lang="en-GB" sz="1400" dirty="0" smtClean="0"/>
          </a:p>
          <a:p>
            <a:pPr marL="285750" indent="-285750">
              <a:buFontTx/>
              <a:buChar char="-"/>
            </a:pPr>
            <a:endParaRPr lang="en-GB" sz="1400" u="sng" dirty="0" smtClean="0"/>
          </a:p>
        </p:txBody>
      </p:sp>
    </p:spTree>
    <p:extLst>
      <p:ext uri="{BB962C8B-B14F-4D97-AF65-F5344CB8AC3E}">
        <p14:creationId xmlns:p14="http://schemas.microsoft.com/office/powerpoint/2010/main" val="80195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sz="2000" dirty="0" err="1" smtClean="0">
                <a:solidFill>
                  <a:schemeClr val="bg1"/>
                </a:solidFill>
              </a:rPr>
              <a:t>Discussion</a:t>
            </a:r>
            <a:endParaRPr lang="de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41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</a:t>
            </a:r>
            <a:endParaRPr lang="en-GB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GB" sz="1400" dirty="0" smtClean="0"/>
              <a:t>Quick recap of COG-ED by Westbrook et al. (2013)</a:t>
            </a:r>
          </a:p>
          <a:p>
            <a:pPr marL="228600" indent="-228600">
              <a:buAutoNum type="arabicPeriod"/>
            </a:pPr>
            <a:r>
              <a:rPr lang="en-GB" sz="1400" dirty="0" smtClean="0"/>
              <a:t>Changes from COG-ED to CERED</a:t>
            </a:r>
          </a:p>
          <a:p>
            <a:pPr marL="525557" lvl="1" indent="-228600">
              <a:buAutoNum type="arabicPeriod"/>
            </a:pPr>
            <a:r>
              <a:rPr lang="en-GB" sz="1400" dirty="0" smtClean="0"/>
              <a:t>Paradigm</a:t>
            </a:r>
          </a:p>
          <a:p>
            <a:pPr marL="525557" lvl="1" indent="-228600">
              <a:buAutoNum type="arabicPeriod"/>
            </a:pPr>
            <a:r>
              <a:rPr lang="en-GB" sz="1400" dirty="0" smtClean="0"/>
              <a:t>Computation</a:t>
            </a:r>
          </a:p>
          <a:p>
            <a:pPr marL="228600" indent="-228600">
              <a:buAutoNum type="arabicPeriod"/>
            </a:pPr>
            <a:r>
              <a:rPr lang="en-GB" sz="1400" dirty="0" smtClean="0"/>
              <a:t>The study</a:t>
            </a:r>
          </a:p>
          <a:p>
            <a:pPr marL="525557" lvl="1" indent="-228600">
              <a:buAutoNum type="arabicPeriod"/>
            </a:pPr>
            <a:r>
              <a:rPr lang="en-GB" sz="1400" dirty="0" smtClean="0"/>
              <a:t>Structure</a:t>
            </a:r>
          </a:p>
          <a:p>
            <a:pPr marL="525557" lvl="1" indent="-228600">
              <a:buAutoNum type="arabicPeriod"/>
            </a:pPr>
            <a:r>
              <a:rPr lang="en-GB" sz="1400" dirty="0" smtClean="0"/>
              <a:t>Results of the pilot session 1</a:t>
            </a:r>
          </a:p>
          <a:p>
            <a:pPr marL="525557" lvl="1" indent="-228600">
              <a:buAutoNum type="arabicPeriod"/>
            </a:pPr>
            <a:r>
              <a:rPr lang="en-GB" sz="1400" dirty="0" smtClean="0"/>
              <a:t>Results of the pilot session 2</a:t>
            </a:r>
          </a:p>
          <a:p>
            <a:pPr marL="228600" indent="-228600">
              <a:buAutoNum type="arabicPeriod"/>
            </a:pPr>
            <a:r>
              <a:rPr lang="en-GB" sz="1400" dirty="0" smtClean="0"/>
              <a:t>Discussion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019481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GB" dirty="0"/>
              <a:t>Quick recap of COG-ED by Westbrook et al. (2013)</a:t>
            </a: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35" y="1816451"/>
            <a:ext cx="3173988" cy="2354105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603" y="2115762"/>
            <a:ext cx="2256552" cy="1755481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6161" y="2115762"/>
            <a:ext cx="2269759" cy="1755481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656035" y="1121832"/>
            <a:ext cx="3173988" cy="561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accent2">
                    <a:lumMod val="50000"/>
                  </a:schemeClr>
                </a:solidFill>
              </a:rPr>
              <a:t>The COG-ED </a:t>
            </a:r>
            <a:r>
              <a:rPr lang="en-GB" sz="1200" dirty="0">
                <a:solidFill>
                  <a:schemeClr val="accent2">
                    <a:lumMod val="50000"/>
                  </a:schemeClr>
                </a:solidFill>
              </a:rPr>
              <a:t>p</a:t>
            </a:r>
            <a:r>
              <a:rPr lang="en-GB" sz="1200" dirty="0" smtClean="0">
                <a:solidFill>
                  <a:schemeClr val="accent2">
                    <a:lumMod val="50000"/>
                  </a:schemeClr>
                </a:solidFill>
              </a:rPr>
              <a:t>aradigm</a:t>
            </a:r>
            <a:endParaRPr lang="en-GB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4100604" y="1121832"/>
            <a:ext cx="2256552" cy="561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accent2">
                    <a:lumMod val="50000"/>
                  </a:schemeClr>
                </a:solidFill>
              </a:rPr>
              <a:t>People need higher monetary incentives for higher levels</a:t>
            </a:r>
            <a:endParaRPr lang="en-GB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6496161" y="1121832"/>
            <a:ext cx="2269759" cy="561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 smtClean="0">
                <a:solidFill>
                  <a:schemeClr val="accent2">
                    <a:lumMod val="50000"/>
                  </a:schemeClr>
                </a:solidFill>
              </a:rPr>
              <a:t>H-NFCs are less dependent on monetary incentives</a:t>
            </a:r>
            <a:endParaRPr lang="en-GB" sz="11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64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sz="2000" dirty="0" err="1" smtClean="0">
                <a:solidFill>
                  <a:schemeClr val="bg1"/>
                </a:solidFill>
              </a:rPr>
              <a:t>Changes</a:t>
            </a:r>
            <a:r>
              <a:rPr lang="de-DE" sz="2000" dirty="0" smtClean="0">
                <a:solidFill>
                  <a:schemeClr val="bg1"/>
                </a:solidFill>
              </a:rPr>
              <a:t> </a:t>
            </a:r>
            <a:r>
              <a:rPr lang="de-DE" sz="2000" dirty="0" err="1" smtClean="0">
                <a:solidFill>
                  <a:schemeClr val="bg1"/>
                </a:solidFill>
              </a:rPr>
              <a:t>from</a:t>
            </a:r>
            <a:r>
              <a:rPr lang="de-DE" sz="2000" dirty="0" smtClean="0">
                <a:solidFill>
                  <a:schemeClr val="bg1"/>
                </a:solidFill>
              </a:rPr>
              <a:t> COG-ED </a:t>
            </a:r>
            <a:r>
              <a:rPr lang="de-DE" sz="2000" dirty="0" err="1" smtClean="0">
                <a:solidFill>
                  <a:schemeClr val="bg1"/>
                </a:solidFill>
              </a:rPr>
              <a:t>to</a:t>
            </a:r>
            <a:r>
              <a:rPr lang="de-DE" sz="2000" dirty="0" smtClean="0">
                <a:solidFill>
                  <a:schemeClr val="bg1"/>
                </a:solidFill>
              </a:rPr>
              <a:t> CERED</a:t>
            </a:r>
            <a:endParaRPr lang="de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423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5047200"/>
            <a:ext cx="9144000" cy="667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689" y="0"/>
            <a:ext cx="7112661" cy="5715000"/>
          </a:xfrm>
          <a:prstGeom prst="rect">
            <a:avLst/>
          </a:prstGeom>
        </p:spPr>
      </p:pic>
      <p:sp>
        <p:nvSpPr>
          <p:cNvPr id="11" name="Titel 1"/>
          <p:cNvSpPr txBox="1">
            <a:spLocks/>
          </p:cNvSpPr>
          <p:nvPr/>
        </p:nvSpPr>
        <p:spPr>
          <a:xfrm rot="16200000">
            <a:off x="-2123348" y="2674097"/>
            <a:ext cx="5262365" cy="366804"/>
          </a:xfrm>
          <a:prstGeom prst="rect">
            <a:avLst/>
          </a:prstGeom>
        </p:spPr>
        <p:txBody>
          <a:bodyPr/>
          <a:lstStyle>
            <a:lvl1pPr algn="l" defTabSz="685702" rtl="0" eaLnBrk="1" latinLnBrk="0" hangingPunct="1">
              <a:spcBef>
                <a:spcPct val="0"/>
              </a:spcBef>
              <a:buNone/>
              <a:defRPr sz="1800" b="1" kern="1200" baseline="0">
                <a:solidFill>
                  <a:schemeClr val="tx2"/>
                </a:solidFill>
                <a:latin typeface="Open Sans" panose="020B0606030504020204" pitchFamily="34" charset="0"/>
                <a:ea typeface="+mj-ea"/>
                <a:cs typeface="+mj-cs"/>
              </a:defRPr>
            </a:lvl1pPr>
          </a:lstStyle>
          <a:p>
            <a:r>
              <a:rPr lang="en-GB" dirty="0" smtClean="0"/>
              <a:t>2. Changes </a:t>
            </a:r>
            <a:r>
              <a:rPr lang="en-GB" dirty="0"/>
              <a:t>from COG-ED to </a:t>
            </a:r>
            <a:r>
              <a:rPr lang="en-GB" dirty="0" smtClean="0"/>
              <a:t>CERED: Paradigm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6802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Changes from COG-ED to CERED: </a:t>
            </a:r>
            <a:r>
              <a:rPr lang="en-GB" dirty="0" smtClean="0"/>
              <a:t>Computation</a:t>
            </a:r>
            <a:endParaRPr lang="en-GB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35" y="1363779"/>
            <a:ext cx="2187965" cy="1702124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686" y="1363779"/>
            <a:ext cx="2200771" cy="1702124"/>
          </a:xfrm>
          <a:prstGeom prst="rect">
            <a:avLst/>
          </a:prstGeom>
        </p:spPr>
      </p:pic>
      <p:sp>
        <p:nvSpPr>
          <p:cNvPr id="3" name="Textfeld 2"/>
          <p:cNvSpPr txBox="1"/>
          <p:nvPr/>
        </p:nvSpPr>
        <p:spPr>
          <a:xfrm>
            <a:off x="648302" y="885130"/>
            <a:ext cx="5049331" cy="286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Problem 1: Westbrook’s “Area Under The Curve” is not a real AUC</a:t>
            </a:r>
            <a:endParaRPr lang="en-GB" dirty="0"/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35" y="3270833"/>
            <a:ext cx="2187965" cy="1702124"/>
          </a:xfrm>
          <a:prstGeom prst="rect">
            <a:avLst/>
          </a:prstGeom>
        </p:spPr>
      </p:pic>
      <p:sp>
        <p:nvSpPr>
          <p:cNvPr id="13" name="Freihandform 12"/>
          <p:cNvSpPr/>
          <p:nvPr/>
        </p:nvSpPr>
        <p:spPr>
          <a:xfrm>
            <a:off x="1530096" y="3323946"/>
            <a:ext cx="1642872" cy="1289304"/>
          </a:xfrm>
          <a:custGeom>
            <a:avLst/>
            <a:gdLst>
              <a:gd name="connsiteX0" fmla="*/ 3048 w 1642872"/>
              <a:gd name="connsiteY0" fmla="*/ 1289304 h 1289304"/>
              <a:gd name="connsiteX1" fmla="*/ 0 w 1642872"/>
              <a:gd name="connsiteY1" fmla="*/ 0 h 1289304"/>
              <a:gd name="connsiteX2" fmla="*/ 234696 w 1642872"/>
              <a:gd name="connsiteY2" fmla="*/ 173736 h 1289304"/>
              <a:gd name="connsiteX3" fmla="*/ 588264 w 1642872"/>
              <a:gd name="connsiteY3" fmla="*/ 323088 h 1289304"/>
              <a:gd name="connsiteX4" fmla="*/ 938784 w 1642872"/>
              <a:gd name="connsiteY4" fmla="*/ 658368 h 1289304"/>
              <a:gd name="connsiteX5" fmla="*/ 1289304 w 1642872"/>
              <a:gd name="connsiteY5" fmla="*/ 850392 h 1289304"/>
              <a:gd name="connsiteX6" fmla="*/ 1639824 w 1642872"/>
              <a:gd name="connsiteY6" fmla="*/ 969264 h 1289304"/>
              <a:gd name="connsiteX7" fmla="*/ 1642872 w 1642872"/>
              <a:gd name="connsiteY7" fmla="*/ 1283208 h 1289304"/>
              <a:gd name="connsiteX8" fmla="*/ 3048 w 1642872"/>
              <a:gd name="connsiteY8" fmla="*/ 1289304 h 1289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42872" h="1289304">
                <a:moveTo>
                  <a:pt x="3048" y="1289304"/>
                </a:moveTo>
                <a:lnTo>
                  <a:pt x="0" y="0"/>
                </a:lnTo>
                <a:lnTo>
                  <a:pt x="234696" y="173736"/>
                </a:lnTo>
                <a:lnTo>
                  <a:pt x="588264" y="323088"/>
                </a:lnTo>
                <a:lnTo>
                  <a:pt x="938784" y="658368"/>
                </a:lnTo>
                <a:lnTo>
                  <a:pt x="1289304" y="850392"/>
                </a:lnTo>
                <a:lnTo>
                  <a:pt x="1639824" y="969264"/>
                </a:lnTo>
                <a:lnTo>
                  <a:pt x="1642872" y="1283208"/>
                </a:lnTo>
                <a:lnTo>
                  <a:pt x="3048" y="1289304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hteck 13"/>
          <p:cNvSpPr/>
          <p:nvPr/>
        </p:nvSpPr>
        <p:spPr>
          <a:xfrm>
            <a:off x="4410075" y="2780004"/>
            <a:ext cx="1971675" cy="166686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 rotWithShape="1">
          <a:blip r:embed="rId2"/>
          <a:srcRect l="26205" r="64217"/>
          <a:stretch/>
        </p:blipFill>
        <p:spPr>
          <a:xfrm>
            <a:off x="4718049" y="3270833"/>
            <a:ext cx="209551" cy="1702124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 rotWithShape="1">
          <a:blip r:embed="rId2"/>
          <a:srcRect r="81235"/>
          <a:stretch/>
        </p:blipFill>
        <p:spPr>
          <a:xfrm>
            <a:off x="5013372" y="3266864"/>
            <a:ext cx="410565" cy="1702124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 rotWithShape="1">
          <a:blip r:embed="rId2"/>
          <a:srcRect l="41983" r="48490" b="7248"/>
          <a:stretch/>
        </p:blipFill>
        <p:spPr>
          <a:xfrm>
            <a:off x="5589683" y="3266864"/>
            <a:ext cx="208444" cy="1578761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 rotWithShape="1">
          <a:blip r:embed="rId2"/>
          <a:srcRect r="81235"/>
          <a:stretch/>
        </p:blipFill>
        <p:spPr>
          <a:xfrm>
            <a:off x="4144686" y="3283755"/>
            <a:ext cx="410565" cy="1702124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 rotWithShape="1">
          <a:blip r:embed="rId2"/>
          <a:srcRect r="81235"/>
          <a:stretch/>
        </p:blipFill>
        <p:spPr>
          <a:xfrm>
            <a:off x="5882058" y="3266864"/>
            <a:ext cx="410565" cy="1702124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 rotWithShape="1">
          <a:blip r:embed="rId2"/>
          <a:srcRect l="58335" r="32262" b="8061"/>
          <a:stretch/>
        </p:blipFill>
        <p:spPr>
          <a:xfrm>
            <a:off x="6461772" y="3266864"/>
            <a:ext cx="205728" cy="1564907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 rotWithShape="1">
          <a:blip r:embed="rId2"/>
          <a:srcRect r="81235"/>
          <a:stretch/>
        </p:blipFill>
        <p:spPr>
          <a:xfrm>
            <a:off x="6834121" y="3266864"/>
            <a:ext cx="410565" cy="1702124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 rotWithShape="1">
          <a:blip r:embed="rId2"/>
          <a:srcRect l="74198" t="44211" r="16224"/>
          <a:stretch/>
        </p:blipFill>
        <p:spPr>
          <a:xfrm>
            <a:off x="7413835" y="4019398"/>
            <a:ext cx="209550" cy="949590"/>
          </a:xfrm>
          <a:prstGeom prst="rect">
            <a:avLst/>
          </a:prstGeom>
        </p:spPr>
      </p:pic>
      <p:pic>
        <p:nvPicPr>
          <p:cNvPr id="23" name="Grafik 22"/>
          <p:cNvPicPr>
            <a:picLocks noChangeAspect="1"/>
          </p:cNvPicPr>
          <p:nvPr/>
        </p:nvPicPr>
        <p:blipFill rotWithShape="1">
          <a:blip r:embed="rId2"/>
          <a:srcRect r="81235"/>
          <a:stretch/>
        </p:blipFill>
        <p:spPr>
          <a:xfrm>
            <a:off x="7792534" y="3266864"/>
            <a:ext cx="410565" cy="1702124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 rotWithShape="1">
          <a:blip r:embed="rId2"/>
          <a:srcRect l="90160"/>
          <a:stretch/>
        </p:blipFill>
        <p:spPr>
          <a:xfrm>
            <a:off x="8372248" y="3266864"/>
            <a:ext cx="215300" cy="1702124"/>
          </a:xfrm>
          <a:prstGeom prst="rect">
            <a:avLst/>
          </a:prstGeom>
        </p:spPr>
      </p:pic>
      <p:sp>
        <p:nvSpPr>
          <p:cNvPr id="25" name="Freihandform 24"/>
          <p:cNvSpPr/>
          <p:nvPr/>
        </p:nvSpPr>
        <p:spPr>
          <a:xfrm>
            <a:off x="4554682" y="3338944"/>
            <a:ext cx="270163" cy="1278081"/>
          </a:xfrm>
          <a:custGeom>
            <a:avLst/>
            <a:gdLst>
              <a:gd name="connsiteX0" fmla="*/ 3463 w 270163"/>
              <a:gd name="connsiteY0" fmla="*/ 1278081 h 1278081"/>
              <a:gd name="connsiteX1" fmla="*/ 0 w 270163"/>
              <a:gd name="connsiteY1" fmla="*/ 0 h 1278081"/>
              <a:gd name="connsiteX2" fmla="*/ 270163 w 270163"/>
              <a:gd name="connsiteY2" fmla="*/ 152400 h 1278081"/>
              <a:gd name="connsiteX3" fmla="*/ 270163 w 270163"/>
              <a:gd name="connsiteY3" fmla="*/ 1271154 h 1278081"/>
              <a:gd name="connsiteX4" fmla="*/ 3463 w 270163"/>
              <a:gd name="connsiteY4" fmla="*/ 1278081 h 1278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0163" h="1278081">
                <a:moveTo>
                  <a:pt x="3463" y="1278081"/>
                </a:moveTo>
                <a:cubicBezTo>
                  <a:pt x="2309" y="852054"/>
                  <a:pt x="1154" y="426027"/>
                  <a:pt x="0" y="0"/>
                </a:cubicBezTo>
                <a:lnTo>
                  <a:pt x="270163" y="152400"/>
                </a:lnTo>
                <a:lnTo>
                  <a:pt x="270163" y="1271154"/>
                </a:lnTo>
                <a:lnTo>
                  <a:pt x="3463" y="1278081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Freihandform 25"/>
          <p:cNvSpPr/>
          <p:nvPr/>
        </p:nvSpPr>
        <p:spPr>
          <a:xfrm>
            <a:off x="5424055" y="3325089"/>
            <a:ext cx="277090" cy="1281545"/>
          </a:xfrm>
          <a:custGeom>
            <a:avLst/>
            <a:gdLst>
              <a:gd name="connsiteX0" fmla="*/ 0 w 277090"/>
              <a:gd name="connsiteY0" fmla="*/ 1281545 h 1281545"/>
              <a:gd name="connsiteX1" fmla="*/ 3463 w 277090"/>
              <a:gd name="connsiteY1" fmla="*/ 0 h 1281545"/>
              <a:gd name="connsiteX2" fmla="*/ 277090 w 277090"/>
              <a:gd name="connsiteY2" fmla="*/ 311727 h 1281545"/>
              <a:gd name="connsiteX3" fmla="*/ 277090 w 277090"/>
              <a:gd name="connsiteY3" fmla="*/ 1274618 h 1281545"/>
              <a:gd name="connsiteX4" fmla="*/ 0 w 277090"/>
              <a:gd name="connsiteY4" fmla="*/ 1281545 h 128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090" h="1281545">
                <a:moveTo>
                  <a:pt x="0" y="1281545"/>
                </a:moveTo>
                <a:cubicBezTo>
                  <a:pt x="1154" y="854363"/>
                  <a:pt x="2309" y="427182"/>
                  <a:pt x="3463" y="0"/>
                </a:cubicBezTo>
                <a:lnTo>
                  <a:pt x="277090" y="311727"/>
                </a:lnTo>
                <a:lnTo>
                  <a:pt x="277090" y="1274618"/>
                </a:lnTo>
                <a:lnTo>
                  <a:pt x="0" y="1281545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reihandform 26"/>
          <p:cNvSpPr/>
          <p:nvPr/>
        </p:nvSpPr>
        <p:spPr>
          <a:xfrm>
            <a:off x="6293427" y="3318162"/>
            <a:ext cx="273628" cy="1285009"/>
          </a:xfrm>
          <a:custGeom>
            <a:avLst/>
            <a:gdLst>
              <a:gd name="connsiteX0" fmla="*/ 0 w 273628"/>
              <a:gd name="connsiteY0" fmla="*/ 1285009 h 1285009"/>
              <a:gd name="connsiteX1" fmla="*/ 3464 w 273628"/>
              <a:gd name="connsiteY1" fmla="*/ 0 h 1285009"/>
              <a:gd name="connsiteX2" fmla="*/ 270164 w 273628"/>
              <a:gd name="connsiteY2" fmla="*/ 651163 h 1285009"/>
              <a:gd name="connsiteX3" fmla="*/ 273628 w 273628"/>
              <a:gd name="connsiteY3" fmla="*/ 1285009 h 1285009"/>
              <a:gd name="connsiteX4" fmla="*/ 0 w 273628"/>
              <a:gd name="connsiteY4" fmla="*/ 1285009 h 128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628" h="1285009">
                <a:moveTo>
                  <a:pt x="0" y="1285009"/>
                </a:moveTo>
                <a:cubicBezTo>
                  <a:pt x="1155" y="856673"/>
                  <a:pt x="2309" y="428336"/>
                  <a:pt x="3464" y="0"/>
                </a:cubicBezTo>
                <a:lnTo>
                  <a:pt x="270164" y="651163"/>
                </a:lnTo>
                <a:cubicBezTo>
                  <a:pt x="271319" y="862445"/>
                  <a:pt x="272473" y="1073727"/>
                  <a:pt x="273628" y="1285009"/>
                </a:cubicBezTo>
                <a:lnTo>
                  <a:pt x="0" y="1285009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Freihandform 27"/>
          <p:cNvSpPr/>
          <p:nvPr/>
        </p:nvSpPr>
        <p:spPr>
          <a:xfrm>
            <a:off x="7245927" y="3318162"/>
            <a:ext cx="277091" cy="1285009"/>
          </a:xfrm>
          <a:custGeom>
            <a:avLst/>
            <a:gdLst>
              <a:gd name="connsiteX0" fmla="*/ 0 w 277091"/>
              <a:gd name="connsiteY0" fmla="*/ 1285009 h 1285009"/>
              <a:gd name="connsiteX1" fmla="*/ 3464 w 277091"/>
              <a:gd name="connsiteY1" fmla="*/ 0 h 1285009"/>
              <a:gd name="connsiteX2" fmla="*/ 273628 w 277091"/>
              <a:gd name="connsiteY2" fmla="*/ 841663 h 1285009"/>
              <a:gd name="connsiteX3" fmla="*/ 277091 w 277091"/>
              <a:gd name="connsiteY3" fmla="*/ 1281545 h 1285009"/>
              <a:gd name="connsiteX4" fmla="*/ 0 w 277091"/>
              <a:gd name="connsiteY4" fmla="*/ 1285009 h 128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091" h="1285009">
                <a:moveTo>
                  <a:pt x="0" y="1285009"/>
                </a:moveTo>
                <a:cubicBezTo>
                  <a:pt x="1155" y="856673"/>
                  <a:pt x="2309" y="428336"/>
                  <a:pt x="3464" y="0"/>
                </a:cubicBezTo>
                <a:lnTo>
                  <a:pt x="273628" y="841663"/>
                </a:lnTo>
                <a:cubicBezTo>
                  <a:pt x="274782" y="988290"/>
                  <a:pt x="275937" y="1134918"/>
                  <a:pt x="277091" y="1281545"/>
                </a:cubicBezTo>
                <a:lnTo>
                  <a:pt x="0" y="1285009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Freihandform 28"/>
          <p:cNvSpPr/>
          <p:nvPr/>
        </p:nvSpPr>
        <p:spPr>
          <a:xfrm>
            <a:off x="8201891" y="3321625"/>
            <a:ext cx="277091" cy="1285009"/>
          </a:xfrm>
          <a:custGeom>
            <a:avLst/>
            <a:gdLst>
              <a:gd name="connsiteX0" fmla="*/ 0 w 277091"/>
              <a:gd name="connsiteY0" fmla="*/ 1285009 h 1285009"/>
              <a:gd name="connsiteX1" fmla="*/ 0 w 277091"/>
              <a:gd name="connsiteY1" fmla="*/ 0 h 1285009"/>
              <a:gd name="connsiteX2" fmla="*/ 277091 w 277091"/>
              <a:gd name="connsiteY2" fmla="*/ 966355 h 1285009"/>
              <a:gd name="connsiteX3" fmla="*/ 273627 w 277091"/>
              <a:gd name="connsiteY3" fmla="*/ 1285009 h 1285009"/>
              <a:gd name="connsiteX4" fmla="*/ 0 w 277091"/>
              <a:gd name="connsiteY4" fmla="*/ 1285009 h 1285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091" h="1285009">
                <a:moveTo>
                  <a:pt x="0" y="1285009"/>
                </a:moveTo>
                <a:lnTo>
                  <a:pt x="0" y="0"/>
                </a:lnTo>
                <a:lnTo>
                  <a:pt x="277091" y="966355"/>
                </a:lnTo>
                <a:cubicBezTo>
                  <a:pt x="275936" y="1072573"/>
                  <a:pt x="274782" y="1178791"/>
                  <a:pt x="273627" y="1285009"/>
                </a:cubicBezTo>
                <a:lnTo>
                  <a:pt x="0" y="1285009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302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Changes from COG-ED to CERED: </a:t>
            </a:r>
            <a:r>
              <a:rPr lang="en-GB" dirty="0" smtClean="0"/>
              <a:t>Computation</a:t>
            </a:r>
            <a:endParaRPr lang="en-GB" dirty="0"/>
          </a:p>
        </p:txBody>
      </p:sp>
      <p:sp>
        <p:nvSpPr>
          <p:cNvPr id="3" name="Textfeld 2"/>
          <p:cNvSpPr txBox="1"/>
          <p:nvPr/>
        </p:nvSpPr>
        <p:spPr>
          <a:xfrm>
            <a:off x="648302" y="885130"/>
            <a:ext cx="5772542" cy="286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Problem 2: Even a real AUC is not a good measure for effort discounting </a:t>
            </a:r>
            <a:endParaRPr lang="en-GB" dirty="0"/>
          </a:p>
        </p:txBody>
      </p:sp>
      <p:cxnSp>
        <p:nvCxnSpPr>
          <p:cNvPr id="7" name="Gerader Verbinder 6"/>
          <p:cNvCxnSpPr/>
          <p:nvPr/>
        </p:nvCxnSpPr>
        <p:spPr>
          <a:xfrm>
            <a:off x="2294533" y="1370713"/>
            <a:ext cx="0" cy="14755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/>
          <p:cNvCxnSpPr/>
          <p:nvPr/>
        </p:nvCxnSpPr>
        <p:spPr>
          <a:xfrm flipH="1">
            <a:off x="2294533" y="2846222"/>
            <a:ext cx="20366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 rot="16200000">
            <a:off x="1525134" y="2025004"/>
            <a:ext cx="1141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Subjective value</a:t>
            </a:r>
            <a:endParaRPr lang="en-GB" sz="1000" dirty="0"/>
          </a:p>
        </p:txBody>
      </p:sp>
      <p:sp>
        <p:nvSpPr>
          <p:cNvPr id="31" name="Textfeld 30"/>
          <p:cNvSpPr txBox="1"/>
          <p:nvPr/>
        </p:nvSpPr>
        <p:spPr>
          <a:xfrm>
            <a:off x="2089872" y="1331064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1</a:t>
            </a:r>
            <a:endParaRPr lang="en-GB" sz="1000" dirty="0"/>
          </a:p>
        </p:txBody>
      </p:sp>
      <p:sp>
        <p:nvSpPr>
          <p:cNvPr id="32" name="Textfeld 31"/>
          <p:cNvSpPr txBox="1"/>
          <p:nvPr/>
        </p:nvSpPr>
        <p:spPr>
          <a:xfrm>
            <a:off x="2829376" y="3023429"/>
            <a:ext cx="966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n-back levels</a:t>
            </a:r>
            <a:endParaRPr lang="en-GB" sz="1000" dirty="0"/>
          </a:p>
        </p:txBody>
      </p:sp>
      <p:sp>
        <p:nvSpPr>
          <p:cNvPr id="33" name="Rechteck 32"/>
          <p:cNvSpPr/>
          <p:nvPr/>
        </p:nvSpPr>
        <p:spPr>
          <a:xfrm>
            <a:off x="2433079" y="1454174"/>
            <a:ext cx="214746" cy="139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feld 33"/>
          <p:cNvSpPr txBox="1"/>
          <p:nvPr/>
        </p:nvSpPr>
        <p:spPr>
          <a:xfrm>
            <a:off x="2433078" y="2846222"/>
            <a:ext cx="1691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1            2            3            4</a:t>
            </a:r>
            <a:endParaRPr lang="en-GB" sz="1000" dirty="0"/>
          </a:p>
        </p:txBody>
      </p:sp>
      <p:sp>
        <p:nvSpPr>
          <p:cNvPr id="35" name="Rechteck 34"/>
          <p:cNvSpPr/>
          <p:nvPr/>
        </p:nvSpPr>
        <p:spPr>
          <a:xfrm>
            <a:off x="2912355" y="1586221"/>
            <a:ext cx="214746" cy="12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hteck 35"/>
          <p:cNvSpPr/>
          <p:nvPr/>
        </p:nvSpPr>
        <p:spPr>
          <a:xfrm>
            <a:off x="3396899" y="2092487"/>
            <a:ext cx="214746" cy="7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hteck 36"/>
          <p:cNvSpPr/>
          <p:nvPr/>
        </p:nvSpPr>
        <p:spPr>
          <a:xfrm>
            <a:off x="3868445" y="2270221"/>
            <a:ext cx="214746" cy="5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Gerader Verbinder 37"/>
          <p:cNvCxnSpPr/>
          <p:nvPr/>
        </p:nvCxnSpPr>
        <p:spPr>
          <a:xfrm>
            <a:off x="2294533" y="3269650"/>
            <a:ext cx="0" cy="14755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/>
          <p:nvPr/>
        </p:nvCxnSpPr>
        <p:spPr>
          <a:xfrm flipH="1">
            <a:off x="2294533" y="4745159"/>
            <a:ext cx="20366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feld 39"/>
          <p:cNvSpPr txBox="1"/>
          <p:nvPr/>
        </p:nvSpPr>
        <p:spPr>
          <a:xfrm rot="16200000">
            <a:off x="1525134" y="3923941"/>
            <a:ext cx="1141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Subjective value</a:t>
            </a:r>
            <a:endParaRPr lang="en-GB" sz="1000" dirty="0"/>
          </a:p>
        </p:txBody>
      </p:sp>
      <p:sp>
        <p:nvSpPr>
          <p:cNvPr id="41" name="Textfeld 40"/>
          <p:cNvSpPr txBox="1"/>
          <p:nvPr/>
        </p:nvSpPr>
        <p:spPr>
          <a:xfrm>
            <a:off x="2089872" y="3230001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1</a:t>
            </a:r>
            <a:endParaRPr lang="en-GB" sz="1000" dirty="0"/>
          </a:p>
        </p:txBody>
      </p:sp>
      <p:sp>
        <p:nvSpPr>
          <p:cNvPr id="43" name="Rechteck 42"/>
          <p:cNvSpPr/>
          <p:nvPr/>
        </p:nvSpPr>
        <p:spPr>
          <a:xfrm>
            <a:off x="3872299" y="3361163"/>
            <a:ext cx="214746" cy="1392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feld 43"/>
          <p:cNvSpPr txBox="1"/>
          <p:nvPr/>
        </p:nvSpPr>
        <p:spPr>
          <a:xfrm>
            <a:off x="2433078" y="4745159"/>
            <a:ext cx="1691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1            2            3            4</a:t>
            </a:r>
            <a:endParaRPr lang="en-GB" sz="1000" dirty="0"/>
          </a:p>
        </p:txBody>
      </p:sp>
      <p:sp>
        <p:nvSpPr>
          <p:cNvPr id="45" name="Rechteck 44"/>
          <p:cNvSpPr/>
          <p:nvPr/>
        </p:nvSpPr>
        <p:spPr>
          <a:xfrm>
            <a:off x="3396077" y="3493211"/>
            <a:ext cx="214746" cy="12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hteck 45"/>
          <p:cNvSpPr/>
          <p:nvPr/>
        </p:nvSpPr>
        <p:spPr>
          <a:xfrm>
            <a:off x="2916001" y="3989157"/>
            <a:ext cx="214746" cy="7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hteck 46"/>
          <p:cNvSpPr/>
          <p:nvPr/>
        </p:nvSpPr>
        <p:spPr>
          <a:xfrm>
            <a:off x="2435676" y="4169158"/>
            <a:ext cx="214746" cy="57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Gerader Verbinder 49"/>
          <p:cNvCxnSpPr/>
          <p:nvPr/>
        </p:nvCxnSpPr>
        <p:spPr>
          <a:xfrm>
            <a:off x="4887735" y="3266848"/>
            <a:ext cx="0" cy="14755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/>
          <p:cNvCxnSpPr/>
          <p:nvPr/>
        </p:nvCxnSpPr>
        <p:spPr>
          <a:xfrm flipH="1">
            <a:off x="4887735" y="4742357"/>
            <a:ext cx="20366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feld 51"/>
          <p:cNvSpPr txBox="1"/>
          <p:nvPr/>
        </p:nvSpPr>
        <p:spPr>
          <a:xfrm rot="16200000">
            <a:off x="4118336" y="3921139"/>
            <a:ext cx="1141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Subjective value</a:t>
            </a:r>
            <a:endParaRPr lang="en-GB" sz="1000" dirty="0"/>
          </a:p>
        </p:txBody>
      </p:sp>
      <p:sp>
        <p:nvSpPr>
          <p:cNvPr id="53" name="Textfeld 52"/>
          <p:cNvSpPr txBox="1"/>
          <p:nvPr/>
        </p:nvSpPr>
        <p:spPr>
          <a:xfrm>
            <a:off x="4683074" y="3227199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1</a:t>
            </a:r>
            <a:endParaRPr lang="en-GB" sz="1000" dirty="0"/>
          </a:p>
        </p:txBody>
      </p:sp>
      <p:sp>
        <p:nvSpPr>
          <p:cNvPr id="54" name="Textfeld 53"/>
          <p:cNvSpPr txBox="1"/>
          <p:nvPr/>
        </p:nvSpPr>
        <p:spPr>
          <a:xfrm>
            <a:off x="5388558" y="3023429"/>
            <a:ext cx="966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n-back levels</a:t>
            </a:r>
            <a:endParaRPr lang="en-GB" sz="1000" dirty="0"/>
          </a:p>
        </p:txBody>
      </p:sp>
      <p:sp>
        <p:nvSpPr>
          <p:cNvPr id="55" name="Rechteck 54"/>
          <p:cNvSpPr/>
          <p:nvPr/>
        </p:nvSpPr>
        <p:spPr>
          <a:xfrm>
            <a:off x="5026279" y="3406331"/>
            <a:ext cx="214746" cy="13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feld 55"/>
          <p:cNvSpPr txBox="1"/>
          <p:nvPr/>
        </p:nvSpPr>
        <p:spPr>
          <a:xfrm>
            <a:off x="5026280" y="4742357"/>
            <a:ext cx="1691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1            2            3            4</a:t>
            </a:r>
            <a:endParaRPr lang="en-GB" sz="1000" dirty="0"/>
          </a:p>
        </p:txBody>
      </p:sp>
      <p:sp>
        <p:nvSpPr>
          <p:cNvPr id="57" name="Rechteck 56"/>
          <p:cNvSpPr/>
          <p:nvPr/>
        </p:nvSpPr>
        <p:spPr>
          <a:xfrm>
            <a:off x="5505557" y="3474306"/>
            <a:ext cx="214746" cy="12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hteck 57"/>
          <p:cNvSpPr/>
          <p:nvPr/>
        </p:nvSpPr>
        <p:spPr>
          <a:xfrm>
            <a:off x="5977925" y="3554093"/>
            <a:ext cx="214746" cy="118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hteck 58"/>
          <p:cNvSpPr/>
          <p:nvPr/>
        </p:nvSpPr>
        <p:spPr>
          <a:xfrm>
            <a:off x="6461647" y="3738630"/>
            <a:ext cx="214746" cy="10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Gerader Verbinder 59"/>
          <p:cNvCxnSpPr/>
          <p:nvPr/>
        </p:nvCxnSpPr>
        <p:spPr>
          <a:xfrm>
            <a:off x="4887735" y="1370713"/>
            <a:ext cx="0" cy="14755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/>
          <p:cNvCxnSpPr/>
          <p:nvPr/>
        </p:nvCxnSpPr>
        <p:spPr>
          <a:xfrm flipH="1">
            <a:off x="4887735" y="2846222"/>
            <a:ext cx="20366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 rot="16200000">
            <a:off x="4118336" y="2025004"/>
            <a:ext cx="1141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Subjective value</a:t>
            </a:r>
            <a:endParaRPr lang="en-GB" sz="1000" dirty="0"/>
          </a:p>
        </p:txBody>
      </p:sp>
      <p:sp>
        <p:nvSpPr>
          <p:cNvPr id="63" name="Textfeld 62"/>
          <p:cNvSpPr txBox="1"/>
          <p:nvPr/>
        </p:nvSpPr>
        <p:spPr>
          <a:xfrm>
            <a:off x="4683074" y="1331064"/>
            <a:ext cx="2584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1</a:t>
            </a:r>
            <a:endParaRPr lang="en-GB" sz="1000" dirty="0"/>
          </a:p>
        </p:txBody>
      </p:sp>
      <p:sp>
        <p:nvSpPr>
          <p:cNvPr id="65" name="Textfeld 64"/>
          <p:cNvSpPr txBox="1"/>
          <p:nvPr/>
        </p:nvSpPr>
        <p:spPr>
          <a:xfrm>
            <a:off x="5026280" y="2846222"/>
            <a:ext cx="1691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1            2            3            4</a:t>
            </a:r>
            <a:endParaRPr lang="en-GB" sz="1000" dirty="0"/>
          </a:p>
        </p:txBody>
      </p:sp>
      <p:sp>
        <p:nvSpPr>
          <p:cNvPr id="71" name="Rechteck 70"/>
          <p:cNvSpPr/>
          <p:nvPr/>
        </p:nvSpPr>
        <p:spPr>
          <a:xfrm>
            <a:off x="5026279" y="2014036"/>
            <a:ext cx="214746" cy="82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Rechteck 71"/>
          <p:cNvSpPr/>
          <p:nvPr/>
        </p:nvSpPr>
        <p:spPr>
          <a:xfrm>
            <a:off x="5505557" y="2087642"/>
            <a:ext cx="214746" cy="75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hteck 72"/>
          <p:cNvSpPr/>
          <p:nvPr/>
        </p:nvSpPr>
        <p:spPr>
          <a:xfrm>
            <a:off x="5977925" y="2161958"/>
            <a:ext cx="214746" cy="68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hteck 73"/>
          <p:cNvSpPr/>
          <p:nvPr/>
        </p:nvSpPr>
        <p:spPr>
          <a:xfrm>
            <a:off x="6461647" y="2335502"/>
            <a:ext cx="214746" cy="50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Freihandform 74"/>
          <p:cNvSpPr/>
          <p:nvPr/>
        </p:nvSpPr>
        <p:spPr>
          <a:xfrm>
            <a:off x="2528421" y="1456765"/>
            <a:ext cx="1456764" cy="1389529"/>
          </a:xfrm>
          <a:custGeom>
            <a:avLst/>
            <a:gdLst>
              <a:gd name="connsiteX0" fmla="*/ 0 w 1456764"/>
              <a:gd name="connsiteY0" fmla="*/ 1389529 h 1389529"/>
              <a:gd name="connsiteX1" fmla="*/ 0 w 1456764"/>
              <a:gd name="connsiteY1" fmla="*/ 0 h 1389529"/>
              <a:gd name="connsiteX2" fmla="*/ 493058 w 1456764"/>
              <a:gd name="connsiteY2" fmla="*/ 138953 h 1389529"/>
              <a:gd name="connsiteX3" fmla="*/ 972670 w 1456764"/>
              <a:gd name="connsiteY3" fmla="*/ 636494 h 1389529"/>
              <a:gd name="connsiteX4" fmla="*/ 1452282 w 1456764"/>
              <a:gd name="connsiteY4" fmla="*/ 815788 h 1389529"/>
              <a:gd name="connsiteX5" fmla="*/ 1456764 w 1456764"/>
              <a:gd name="connsiteY5" fmla="*/ 1389529 h 1389529"/>
              <a:gd name="connsiteX6" fmla="*/ 0 w 1456764"/>
              <a:gd name="connsiteY6" fmla="*/ 1389529 h 1389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6764" h="1389529">
                <a:moveTo>
                  <a:pt x="0" y="1389529"/>
                </a:moveTo>
                <a:lnTo>
                  <a:pt x="0" y="0"/>
                </a:lnTo>
                <a:lnTo>
                  <a:pt x="493058" y="138953"/>
                </a:lnTo>
                <a:lnTo>
                  <a:pt x="972670" y="636494"/>
                </a:lnTo>
                <a:lnTo>
                  <a:pt x="1452282" y="815788"/>
                </a:lnTo>
                <a:lnTo>
                  <a:pt x="1456764" y="1389529"/>
                </a:lnTo>
                <a:lnTo>
                  <a:pt x="0" y="1389529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Freihandform 75"/>
          <p:cNvSpPr/>
          <p:nvPr/>
        </p:nvSpPr>
        <p:spPr>
          <a:xfrm flipH="1">
            <a:off x="2533467" y="3363682"/>
            <a:ext cx="1456764" cy="1389529"/>
          </a:xfrm>
          <a:custGeom>
            <a:avLst/>
            <a:gdLst>
              <a:gd name="connsiteX0" fmla="*/ 0 w 1456764"/>
              <a:gd name="connsiteY0" fmla="*/ 1389529 h 1389529"/>
              <a:gd name="connsiteX1" fmla="*/ 0 w 1456764"/>
              <a:gd name="connsiteY1" fmla="*/ 0 h 1389529"/>
              <a:gd name="connsiteX2" fmla="*/ 493058 w 1456764"/>
              <a:gd name="connsiteY2" fmla="*/ 138953 h 1389529"/>
              <a:gd name="connsiteX3" fmla="*/ 972670 w 1456764"/>
              <a:gd name="connsiteY3" fmla="*/ 636494 h 1389529"/>
              <a:gd name="connsiteX4" fmla="*/ 1452282 w 1456764"/>
              <a:gd name="connsiteY4" fmla="*/ 815788 h 1389529"/>
              <a:gd name="connsiteX5" fmla="*/ 1456764 w 1456764"/>
              <a:gd name="connsiteY5" fmla="*/ 1389529 h 1389529"/>
              <a:gd name="connsiteX6" fmla="*/ 0 w 1456764"/>
              <a:gd name="connsiteY6" fmla="*/ 1389529 h 1389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6764" h="1389529">
                <a:moveTo>
                  <a:pt x="0" y="1389529"/>
                </a:moveTo>
                <a:lnTo>
                  <a:pt x="0" y="0"/>
                </a:lnTo>
                <a:lnTo>
                  <a:pt x="493058" y="138953"/>
                </a:lnTo>
                <a:lnTo>
                  <a:pt x="972670" y="636494"/>
                </a:lnTo>
                <a:lnTo>
                  <a:pt x="1452282" y="815788"/>
                </a:lnTo>
                <a:lnTo>
                  <a:pt x="1456764" y="1389529"/>
                </a:lnTo>
                <a:lnTo>
                  <a:pt x="0" y="1389529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hteck 77"/>
          <p:cNvSpPr/>
          <p:nvPr/>
        </p:nvSpPr>
        <p:spPr>
          <a:xfrm>
            <a:off x="407304" y="3274232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Seeks effort</a:t>
            </a:r>
          </a:p>
        </p:txBody>
      </p:sp>
      <p:sp>
        <p:nvSpPr>
          <p:cNvPr id="81" name="Freihandform 80"/>
          <p:cNvSpPr/>
          <p:nvPr/>
        </p:nvSpPr>
        <p:spPr>
          <a:xfrm>
            <a:off x="5125720" y="2011680"/>
            <a:ext cx="1442720" cy="833120"/>
          </a:xfrm>
          <a:custGeom>
            <a:avLst/>
            <a:gdLst>
              <a:gd name="connsiteX0" fmla="*/ 5080 w 1442720"/>
              <a:gd name="connsiteY0" fmla="*/ 833120 h 833120"/>
              <a:gd name="connsiteX1" fmla="*/ 0 w 1442720"/>
              <a:gd name="connsiteY1" fmla="*/ 0 h 833120"/>
              <a:gd name="connsiteX2" fmla="*/ 492760 w 1442720"/>
              <a:gd name="connsiteY2" fmla="*/ 76200 h 833120"/>
              <a:gd name="connsiteX3" fmla="*/ 955040 w 1442720"/>
              <a:gd name="connsiteY3" fmla="*/ 152400 h 833120"/>
              <a:gd name="connsiteX4" fmla="*/ 1437640 w 1442720"/>
              <a:gd name="connsiteY4" fmla="*/ 325120 h 833120"/>
              <a:gd name="connsiteX5" fmla="*/ 1442720 w 1442720"/>
              <a:gd name="connsiteY5" fmla="*/ 833120 h 833120"/>
              <a:gd name="connsiteX6" fmla="*/ 5080 w 1442720"/>
              <a:gd name="connsiteY6" fmla="*/ 833120 h 833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2720" h="833120">
                <a:moveTo>
                  <a:pt x="5080" y="833120"/>
                </a:moveTo>
                <a:cubicBezTo>
                  <a:pt x="3387" y="555413"/>
                  <a:pt x="1693" y="277707"/>
                  <a:pt x="0" y="0"/>
                </a:cubicBezTo>
                <a:lnTo>
                  <a:pt x="492760" y="76200"/>
                </a:lnTo>
                <a:lnTo>
                  <a:pt x="955040" y="152400"/>
                </a:lnTo>
                <a:lnTo>
                  <a:pt x="1437640" y="325120"/>
                </a:lnTo>
                <a:cubicBezTo>
                  <a:pt x="1439333" y="494453"/>
                  <a:pt x="1441027" y="663787"/>
                  <a:pt x="1442720" y="833120"/>
                </a:cubicBezTo>
                <a:lnTo>
                  <a:pt x="5080" y="833120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Freihandform 81"/>
          <p:cNvSpPr/>
          <p:nvPr/>
        </p:nvSpPr>
        <p:spPr>
          <a:xfrm>
            <a:off x="5125720" y="3413760"/>
            <a:ext cx="1452880" cy="1336040"/>
          </a:xfrm>
          <a:custGeom>
            <a:avLst/>
            <a:gdLst>
              <a:gd name="connsiteX0" fmla="*/ 0 w 1452880"/>
              <a:gd name="connsiteY0" fmla="*/ 1330960 h 1336040"/>
              <a:gd name="connsiteX1" fmla="*/ 10160 w 1452880"/>
              <a:gd name="connsiteY1" fmla="*/ 0 h 1336040"/>
              <a:gd name="connsiteX2" fmla="*/ 482600 w 1452880"/>
              <a:gd name="connsiteY2" fmla="*/ 66040 h 1336040"/>
              <a:gd name="connsiteX3" fmla="*/ 960120 w 1452880"/>
              <a:gd name="connsiteY3" fmla="*/ 147320 h 1336040"/>
              <a:gd name="connsiteX4" fmla="*/ 1447800 w 1452880"/>
              <a:gd name="connsiteY4" fmla="*/ 335280 h 1336040"/>
              <a:gd name="connsiteX5" fmla="*/ 1452880 w 1452880"/>
              <a:gd name="connsiteY5" fmla="*/ 1336040 h 1336040"/>
              <a:gd name="connsiteX6" fmla="*/ 0 w 1452880"/>
              <a:gd name="connsiteY6" fmla="*/ 1330960 h 1336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2880" h="1336040">
                <a:moveTo>
                  <a:pt x="0" y="1330960"/>
                </a:moveTo>
                <a:cubicBezTo>
                  <a:pt x="3387" y="887307"/>
                  <a:pt x="6773" y="443653"/>
                  <a:pt x="10160" y="0"/>
                </a:cubicBezTo>
                <a:lnTo>
                  <a:pt x="482600" y="66040"/>
                </a:lnTo>
                <a:lnTo>
                  <a:pt x="960120" y="147320"/>
                </a:lnTo>
                <a:lnTo>
                  <a:pt x="1447800" y="335280"/>
                </a:lnTo>
                <a:cubicBezTo>
                  <a:pt x="1449493" y="668867"/>
                  <a:pt x="1451187" y="1002453"/>
                  <a:pt x="1452880" y="1336040"/>
                </a:cubicBezTo>
                <a:lnTo>
                  <a:pt x="0" y="1330960"/>
                </a:lnTo>
                <a:close/>
              </a:path>
            </a:pathLst>
          </a:custGeom>
          <a:gradFill flip="none" rotWithShape="1">
            <a:gsLst>
              <a:gs pos="0">
                <a:srgbClr val="FFC000">
                  <a:shade val="30000"/>
                  <a:satMod val="115000"/>
                </a:srgbClr>
              </a:gs>
              <a:gs pos="50000">
                <a:srgbClr val="FFC000">
                  <a:shade val="67500"/>
                  <a:satMod val="115000"/>
                </a:srgbClr>
              </a:gs>
              <a:gs pos="100000">
                <a:srgbClr val="FFC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Rechteck 123"/>
          <p:cNvSpPr/>
          <p:nvPr/>
        </p:nvSpPr>
        <p:spPr>
          <a:xfrm>
            <a:off x="404068" y="3806845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Strong preference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411107" y="4333482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Prefers hard level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400234" y="1370713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Avoids effort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396998" y="1903326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Strong preference</a:t>
            </a:r>
          </a:p>
        </p:txBody>
      </p:sp>
      <p:sp>
        <p:nvSpPr>
          <p:cNvPr id="128" name="Rechteck 127"/>
          <p:cNvSpPr/>
          <p:nvPr/>
        </p:nvSpPr>
        <p:spPr>
          <a:xfrm>
            <a:off x="404037" y="2429963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Prefers easy level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7132665" y="1370713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Avoids effort</a:t>
            </a:r>
          </a:p>
        </p:txBody>
      </p:sp>
      <p:sp>
        <p:nvSpPr>
          <p:cNvPr id="130" name="Rechteck 129"/>
          <p:cNvSpPr/>
          <p:nvPr/>
        </p:nvSpPr>
        <p:spPr>
          <a:xfrm>
            <a:off x="7129429" y="1903326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Weak preference</a:t>
            </a:r>
          </a:p>
        </p:txBody>
      </p:sp>
      <p:sp>
        <p:nvSpPr>
          <p:cNvPr id="131" name="Rechteck 130"/>
          <p:cNvSpPr/>
          <p:nvPr/>
        </p:nvSpPr>
        <p:spPr>
          <a:xfrm>
            <a:off x="7136468" y="2429963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Prefers easy level</a:t>
            </a:r>
          </a:p>
        </p:txBody>
      </p:sp>
      <p:sp>
        <p:nvSpPr>
          <p:cNvPr id="132" name="Rechteck 131"/>
          <p:cNvSpPr/>
          <p:nvPr/>
        </p:nvSpPr>
        <p:spPr>
          <a:xfrm>
            <a:off x="7125626" y="3222403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Seeks effort</a:t>
            </a:r>
          </a:p>
        </p:txBody>
      </p:sp>
      <p:sp>
        <p:nvSpPr>
          <p:cNvPr id="133" name="Rechteck 132"/>
          <p:cNvSpPr/>
          <p:nvPr/>
        </p:nvSpPr>
        <p:spPr>
          <a:xfrm>
            <a:off x="7122390" y="3755016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Weak preference</a:t>
            </a:r>
          </a:p>
        </p:txBody>
      </p:sp>
      <p:sp>
        <p:nvSpPr>
          <p:cNvPr id="134" name="Rechteck 133"/>
          <p:cNvSpPr/>
          <p:nvPr/>
        </p:nvSpPr>
        <p:spPr>
          <a:xfrm>
            <a:off x="7129429" y="4281653"/>
            <a:ext cx="1486665" cy="4748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Prefers easy level</a:t>
            </a:r>
          </a:p>
        </p:txBody>
      </p:sp>
      <p:sp>
        <p:nvSpPr>
          <p:cNvPr id="135" name="Rechteck 134"/>
          <p:cNvSpPr/>
          <p:nvPr/>
        </p:nvSpPr>
        <p:spPr>
          <a:xfrm>
            <a:off x="7136468" y="3236014"/>
            <a:ext cx="1486665" cy="46119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36" name="Rechteck 135"/>
          <p:cNvSpPr/>
          <p:nvPr/>
        </p:nvSpPr>
        <p:spPr>
          <a:xfrm>
            <a:off x="7136468" y="1376688"/>
            <a:ext cx="1486665" cy="46883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391918" y="1897350"/>
            <a:ext cx="1486665" cy="4867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7136467" y="1901078"/>
            <a:ext cx="1486665" cy="4857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1918" y="2443942"/>
            <a:ext cx="1486665" cy="46082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7136467" y="2435939"/>
            <a:ext cx="1486665" cy="46082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391918" y="4347585"/>
            <a:ext cx="1486665" cy="46082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7136467" y="4281134"/>
            <a:ext cx="1486665" cy="46082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49" name="Textfeld 148"/>
          <p:cNvSpPr txBox="1"/>
          <p:nvPr/>
        </p:nvSpPr>
        <p:spPr>
          <a:xfrm>
            <a:off x="6119688" y="885889"/>
            <a:ext cx="1196161" cy="286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→ </a:t>
            </a:r>
            <a:r>
              <a:rPr lang="en-GB" dirty="0" err="1"/>
              <a:t>Sum</a:t>
            </a:r>
            <a:r>
              <a:rPr lang="en-GB" baseline="-25000" dirty="0" err="1"/>
              <a:t>A</a:t>
            </a:r>
            <a:r>
              <a:rPr lang="en-GB" dirty="0" err="1"/>
              <a:t>x</a:t>
            </a:r>
            <a:r>
              <a:rPr lang="en-GB" dirty="0" err="1" smtClean="0"/>
              <a:t>AUC</a:t>
            </a:r>
            <a:endParaRPr lang="en-GB" dirty="0"/>
          </a:p>
        </p:txBody>
      </p:sp>
      <p:cxnSp>
        <p:nvCxnSpPr>
          <p:cNvPr id="5" name="Gerader Verbinder 4"/>
          <p:cNvCxnSpPr/>
          <p:nvPr/>
        </p:nvCxnSpPr>
        <p:spPr>
          <a:xfrm flipV="1">
            <a:off x="4214164" y="1489326"/>
            <a:ext cx="0" cy="756000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/>
          <p:nvPr/>
        </p:nvCxnSpPr>
        <p:spPr>
          <a:xfrm flipH="1" flipV="1">
            <a:off x="6812112" y="2025524"/>
            <a:ext cx="0" cy="288000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r Verbinder 89"/>
          <p:cNvCxnSpPr>
            <a:stCxn id="75" idx="1"/>
          </p:cNvCxnSpPr>
          <p:nvPr/>
        </p:nvCxnSpPr>
        <p:spPr>
          <a:xfrm>
            <a:off x="2528421" y="1456765"/>
            <a:ext cx="180273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/>
          <p:cNvCxnSpPr>
            <a:stCxn id="75" idx="4"/>
          </p:cNvCxnSpPr>
          <p:nvPr/>
        </p:nvCxnSpPr>
        <p:spPr>
          <a:xfrm flipV="1">
            <a:off x="3980703" y="2270221"/>
            <a:ext cx="35044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/>
          <p:cNvCxnSpPr/>
          <p:nvPr/>
        </p:nvCxnSpPr>
        <p:spPr>
          <a:xfrm flipV="1">
            <a:off x="4214164" y="3382585"/>
            <a:ext cx="0" cy="756000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/>
          <p:cNvCxnSpPr>
            <a:stCxn id="76" idx="4"/>
          </p:cNvCxnSpPr>
          <p:nvPr/>
        </p:nvCxnSpPr>
        <p:spPr>
          <a:xfrm flipV="1">
            <a:off x="2537949" y="4169158"/>
            <a:ext cx="1793202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>
            <a:stCxn id="43" idx="0"/>
          </p:cNvCxnSpPr>
          <p:nvPr/>
        </p:nvCxnSpPr>
        <p:spPr>
          <a:xfrm>
            <a:off x="3979672" y="3361163"/>
            <a:ext cx="351479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>
            <a:stCxn id="81" idx="1"/>
          </p:cNvCxnSpPr>
          <p:nvPr/>
        </p:nvCxnSpPr>
        <p:spPr>
          <a:xfrm>
            <a:off x="5125720" y="2011680"/>
            <a:ext cx="179863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r Verbinder 103"/>
          <p:cNvCxnSpPr>
            <a:stCxn id="74" idx="0"/>
          </p:cNvCxnSpPr>
          <p:nvPr/>
        </p:nvCxnSpPr>
        <p:spPr>
          <a:xfrm>
            <a:off x="6569020" y="2335502"/>
            <a:ext cx="35533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r Verbinder 106"/>
          <p:cNvCxnSpPr>
            <a:stCxn id="82" idx="1"/>
          </p:cNvCxnSpPr>
          <p:nvPr/>
        </p:nvCxnSpPr>
        <p:spPr>
          <a:xfrm>
            <a:off x="5135880" y="3413760"/>
            <a:ext cx="1788473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/>
          <p:cNvCxnSpPr>
            <a:stCxn id="59" idx="0"/>
          </p:cNvCxnSpPr>
          <p:nvPr/>
        </p:nvCxnSpPr>
        <p:spPr>
          <a:xfrm>
            <a:off x="6569020" y="3738630"/>
            <a:ext cx="355333" cy="1041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/>
          <p:cNvCxnSpPr/>
          <p:nvPr/>
        </p:nvCxnSpPr>
        <p:spPr>
          <a:xfrm flipH="1" flipV="1">
            <a:off x="6812112" y="3436116"/>
            <a:ext cx="0" cy="288000"/>
          </a:xfrm>
          <a:prstGeom prst="line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lus 23"/>
          <p:cNvSpPr/>
          <p:nvPr/>
        </p:nvSpPr>
        <p:spPr>
          <a:xfrm>
            <a:off x="3455484" y="3673539"/>
            <a:ext cx="360000" cy="360000"/>
          </a:xfrm>
          <a:prstGeom prst="mathPlus">
            <a:avLst>
              <a:gd name="adj1" fmla="val 1545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Minus 24"/>
          <p:cNvSpPr/>
          <p:nvPr/>
        </p:nvSpPr>
        <p:spPr>
          <a:xfrm>
            <a:off x="3455484" y="1728005"/>
            <a:ext cx="360000" cy="198974"/>
          </a:xfrm>
          <a:prstGeom prst="mathMinus">
            <a:avLst>
              <a:gd name="adj1" fmla="val 3081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Minus 115"/>
          <p:cNvSpPr/>
          <p:nvPr/>
        </p:nvSpPr>
        <p:spPr>
          <a:xfrm>
            <a:off x="6324884" y="2076243"/>
            <a:ext cx="360000" cy="198974"/>
          </a:xfrm>
          <a:prstGeom prst="mathMinus">
            <a:avLst>
              <a:gd name="adj1" fmla="val 3081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Minus 116"/>
          <p:cNvSpPr/>
          <p:nvPr/>
        </p:nvSpPr>
        <p:spPr>
          <a:xfrm>
            <a:off x="6318599" y="3471377"/>
            <a:ext cx="360000" cy="198974"/>
          </a:xfrm>
          <a:prstGeom prst="mathMinus">
            <a:avLst>
              <a:gd name="adj1" fmla="val 3081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Rechteck 118"/>
          <p:cNvSpPr/>
          <p:nvPr/>
        </p:nvSpPr>
        <p:spPr>
          <a:xfrm>
            <a:off x="400089" y="3798590"/>
            <a:ext cx="1486665" cy="4867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20" name="Rechteck 119"/>
          <p:cNvSpPr/>
          <p:nvPr/>
        </p:nvSpPr>
        <p:spPr>
          <a:xfrm>
            <a:off x="7136685" y="3747759"/>
            <a:ext cx="1486665" cy="4867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7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1" grpId="0"/>
      <p:bldP spid="32" grpId="0"/>
      <p:bldP spid="33" grpId="0" animBg="1"/>
      <p:bldP spid="34" grpId="0"/>
      <p:bldP spid="35" grpId="0" animBg="1"/>
      <p:bldP spid="36" grpId="0" animBg="1"/>
      <p:bldP spid="37" grpId="0" animBg="1"/>
      <p:bldP spid="40" grpId="0"/>
      <p:bldP spid="41" grpId="0"/>
      <p:bldP spid="43" grpId="0" animBg="1"/>
      <p:bldP spid="44" grpId="0"/>
      <p:bldP spid="45" grpId="0" animBg="1"/>
      <p:bldP spid="46" grpId="0" animBg="1"/>
      <p:bldP spid="47" grpId="0" animBg="1"/>
      <p:bldP spid="52" grpId="0"/>
      <p:bldP spid="53" grpId="0"/>
      <p:bldP spid="54" grpId="0"/>
      <p:bldP spid="55" grpId="0" animBg="1"/>
      <p:bldP spid="56" grpId="0"/>
      <p:bldP spid="57" grpId="0" animBg="1"/>
      <p:bldP spid="58" grpId="0" animBg="1"/>
      <p:bldP spid="59" grpId="0" animBg="1"/>
      <p:bldP spid="62" grpId="0"/>
      <p:bldP spid="63" grpId="0"/>
      <p:bldP spid="65" grpId="0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8" grpId="0" animBg="1"/>
      <p:bldP spid="81" grpId="0" animBg="1"/>
      <p:bldP spid="82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43" grpId="0" animBg="1"/>
      <p:bldP spid="144" grpId="0" animBg="1"/>
      <p:bldP spid="145" grpId="0" animBg="1"/>
      <p:bldP spid="146" grpId="0" animBg="1"/>
      <p:bldP spid="149" grpId="0"/>
      <p:bldP spid="24" grpId="0" animBg="1"/>
      <p:bldP spid="25" grpId="0" animBg="1"/>
      <p:bldP spid="116" grpId="0" animBg="1"/>
      <p:bldP spid="117" grpId="0" animBg="1"/>
      <p:bldP spid="119" grpId="0" animBg="1"/>
      <p:bldP spid="1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Changes from COG-ED to CERED: </a:t>
            </a:r>
            <a:r>
              <a:rPr lang="en-GB" dirty="0" smtClean="0"/>
              <a:t>Computation</a:t>
            </a:r>
            <a:endParaRPr lang="en-GB" dirty="0"/>
          </a:p>
        </p:txBody>
      </p:sp>
      <p:sp>
        <p:nvSpPr>
          <p:cNvPr id="3" name="Textfeld 2"/>
          <p:cNvSpPr txBox="1"/>
          <p:nvPr/>
        </p:nvSpPr>
        <p:spPr>
          <a:xfrm>
            <a:off x="648302" y="885130"/>
            <a:ext cx="4363567" cy="286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Problem 3: Large number of </a:t>
            </a:r>
            <a:r>
              <a:rPr lang="en-GB" i="1" dirty="0" err="1" smtClean="0"/>
              <a:t>df</a:t>
            </a:r>
            <a:r>
              <a:rPr lang="en-GB" dirty="0" smtClean="0"/>
              <a:t> in reaction time analysis</a:t>
            </a:r>
            <a:endParaRPr lang="en-GB" dirty="0"/>
          </a:p>
        </p:txBody>
      </p:sp>
      <p:sp>
        <p:nvSpPr>
          <p:cNvPr id="83" name="Rechteck 82"/>
          <p:cNvSpPr/>
          <p:nvPr/>
        </p:nvSpPr>
        <p:spPr>
          <a:xfrm>
            <a:off x="656035" y="2332096"/>
            <a:ext cx="2321239" cy="3895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Transformation of the data</a:t>
            </a:r>
          </a:p>
        </p:txBody>
      </p:sp>
      <p:sp>
        <p:nvSpPr>
          <p:cNvPr id="85" name="Rechteck 84"/>
          <p:cNvSpPr/>
          <p:nvPr/>
        </p:nvSpPr>
        <p:spPr>
          <a:xfrm>
            <a:off x="656037" y="3101042"/>
            <a:ext cx="2321239" cy="3895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Outlier exclusion</a:t>
            </a:r>
          </a:p>
        </p:txBody>
      </p:sp>
      <p:sp>
        <p:nvSpPr>
          <p:cNvPr id="87" name="Rechteck 86"/>
          <p:cNvSpPr/>
          <p:nvPr/>
        </p:nvSpPr>
        <p:spPr>
          <a:xfrm>
            <a:off x="656035" y="3869988"/>
            <a:ext cx="2321239" cy="3895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Exclusion of post-error trials</a:t>
            </a:r>
          </a:p>
        </p:txBody>
      </p:sp>
      <p:sp>
        <p:nvSpPr>
          <p:cNvPr id="90" name="Rechteck 89"/>
          <p:cNvSpPr/>
          <p:nvPr/>
        </p:nvSpPr>
        <p:spPr>
          <a:xfrm>
            <a:off x="656035" y="1444474"/>
            <a:ext cx="2321239" cy="5081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Dimension</a:t>
            </a:r>
          </a:p>
        </p:txBody>
      </p:sp>
      <p:sp>
        <p:nvSpPr>
          <p:cNvPr id="91" name="Rechteck 90"/>
          <p:cNvSpPr/>
          <p:nvPr/>
        </p:nvSpPr>
        <p:spPr>
          <a:xfrm>
            <a:off x="3070859" y="2332096"/>
            <a:ext cx="1371602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Raw</a:t>
            </a:r>
          </a:p>
        </p:txBody>
      </p:sp>
      <p:sp>
        <p:nvSpPr>
          <p:cNvPr id="93" name="Rechteck 92"/>
          <p:cNvSpPr/>
          <p:nvPr/>
        </p:nvSpPr>
        <p:spPr>
          <a:xfrm>
            <a:off x="3070860" y="3101042"/>
            <a:ext cx="1371601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None</a:t>
            </a:r>
          </a:p>
        </p:txBody>
      </p:sp>
      <p:sp>
        <p:nvSpPr>
          <p:cNvPr id="94" name="Rechteck 93"/>
          <p:cNvSpPr/>
          <p:nvPr/>
        </p:nvSpPr>
        <p:spPr>
          <a:xfrm>
            <a:off x="4531808" y="3869988"/>
            <a:ext cx="1371602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97" name="Rechteck 96"/>
          <p:cNvSpPr/>
          <p:nvPr/>
        </p:nvSpPr>
        <p:spPr>
          <a:xfrm>
            <a:off x="3070859" y="1444474"/>
            <a:ext cx="1371602" cy="508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Across subjects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across levels</a:t>
            </a:r>
          </a:p>
        </p:txBody>
      </p:sp>
      <p:sp>
        <p:nvSpPr>
          <p:cNvPr id="99" name="Rechteck 98"/>
          <p:cNvSpPr/>
          <p:nvPr/>
        </p:nvSpPr>
        <p:spPr>
          <a:xfrm>
            <a:off x="4531808" y="2332096"/>
            <a:ext cx="1371602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Log</a:t>
            </a:r>
          </a:p>
        </p:txBody>
      </p:sp>
      <p:sp>
        <p:nvSpPr>
          <p:cNvPr id="100" name="Rechteck 99"/>
          <p:cNvSpPr/>
          <p:nvPr/>
        </p:nvSpPr>
        <p:spPr>
          <a:xfrm>
            <a:off x="4531809" y="3101042"/>
            <a:ext cx="1371601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2SD</a:t>
            </a:r>
          </a:p>
        </p:txBody>
      </p:sp>
      <p:sp>
        <p:nvSpPr>
          <p:cNvPr id="101" name="Rechteck 100"/>
          <p:cNvSpPr/>
          <p:nvPr/>
        </p:nvSpPr>
        <p:spPr>
          <a:xfrm>
            <a:off x="5992757" y="3869988"/>
            <a:ext cx="1371602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104" name="Rechteck 103"/>
          <p:cNvSpPr/>
          <p:nvPr/>
        </p:nvSpPr>
        <p:spPr>
          <a:xfrm>
            <a:off x="4531808" y="1444474"/>
            <a:ext cx="1371602" cy="508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Across subjects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within levels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5992756" y="2332096"/>
            <a:ext cx="1371602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Inverse</a:t>
            </a:r>
          </a:p>
        </p:txBody>
      </p:sp>
      <p:sp>
        <p:nvSpPr>
          <p:cNvPr id="107" name="Rechteck 106"/>
          <p:cNvSpPr/>
          <p:nvPr/>
        </p:nvSpPr>
        <p:spPr>
          <a:xfrm>
            <a:off x="5992757" y="3101042"/>
            <a:ext cx="1371601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3SD</a:t>
            </a:r>
          </a:p>
        </p:txBody>
      </p:sp>
      <p:sp>
        <p:nvSpPr>
          <p:cNvPr id="111" name="Rechteck 110"/>
          <p:cNvSpPr/>
          <p:nvPr/>
        </p:nvSpPr>
        <p:spPr>
          <a:xfrm>
            <a:off x="5992756" y="1444474"/>
            <a:ext cx="1371602" cy="508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Within subjects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within levels</a:t>
            </a:r>
          </a:p>
        </p:txBody>
      </p:sp>
      <p:sp>
        <p:nvSpPr>
          <p:cNvPr id="113" name="Rechteck 112"/>
          <p:cNvSpPr/>
          <p:nvPr/>
        </p:nvSpPr>
        <p:spPr>
          <a:xfrm>
            <a:off x="7453703" y="2332096"/>
            <a:ext cx="1371602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Square root</a:t>
            </a:r>
          </a:p>
        </p:txBody>
      </p:sp>
      <p:sp>
        <p:nvSpPr>
          <p:cNvPr id="114" name="Rechteck 113"/>
          <p:cNvSpPr/>
          <p:nvPr/>
        </p:nvSpPr>
        <p:spPr>
          <a:xfrm>
            <a:off x="7453704" y="3101042"/>
            <a:ext cx="1371601" cy="3895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200 </a:t>
            </a:r>
            <a:r>
              <a:rPr lang="en-GB" sz="1200" dirty="0" err="1" smtClean="0">
                <a:solidFill>
                  <a:schemeClr val="tx1"/>
                </a:solidFill>
              </a:rPr>
              <a:t>ms</a:t>
            </a:r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116" name="Rechteck 115"/>
          <p:cNvSpPr/>
          <p:nvPr/>
        </p:nvSpPr>
        <p:spPr>
          <a:xfrm>
            <a:off x="7453703" y="1444474"/>
            <a:ext cx="1371602" cy="5081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Within subjects</a:t>
            </a:r>
          </a:p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across levels</a:t>
            </a:r>
          </a:p>
        </p:txBody>
      </p:sp>
      <p:cxnSp>
        <p:nvCxnSpPr>
          <p:cNvPr id="5" name="Gerader Verbinder 4"/>
          <p:cNvCxnSpPr>
            <a:stCxn id="104" idx="2"/>
            <a:endCxn id="91" idx="0"/>
          </p:cNvCxnSpPr>
          <p:nvPr/>
        </p:nvCxnSpPr>
        <p:spPr>
          <a:xfrm flipH="1">
            <a:off x="3756660" y="1952657"/>
            <a:ext cx="1460949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r Verbinder 116"/>
          <p:cNvCxnSpPr>
            <a:stCxn id="104" idx="2"/>
            <a:endCxn id="99" idx="0"/>
          </p:cNvCxnSpPr>
          <p:nvPr/>
        </p:nvCxnSpPr>
        <p:spPr>
          <a:xfrm>
            <a:off x="5217609" y="1952657"/>
            <a:ext cx="0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r Verbinder 118"/>
          <p:cNvCxnSpPr>
            <a:stCxn id="104" idx="2"/>
            <a:endCxn id="105" idx="0"/>
          </p:cNvCxnSpPr>
          <p:nvPr/>
        </p:nvCxnSpPr>
        <p:spPr>
          <a:xfrm>
            <a:off x="5217609" y="1952657"/>
            <a:ext cx="1460948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rader Verbinder 119"/>
          <p:cNvCxnSpPr>
            <a:stCxn id="104" idx="2"/>
            <a:endCxn id="113" idx="0"/>
          </p:cNvCxnSpPr>
          <p:nvPr/>
        </p:nvCxnSpPr>
        <p:spPr>
          <a:xfrm>
            <a:off x="5217609" y="1952657"/>
            <a:ext cx="2921895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/>
          <p:cNvCxnSpPr>
            <a:stCxn id="111" idx="2"/>
            <a:endCxn id="91" idx="0"/>
          </p:cNvCxnSpPr>
          <p:nvPr/>
        </p:nvCxnSpPr>
        <p:spPr>
          <a:xfrm flipH="1">
            <a:off x="3756660" y="1952657"/>
            <a:ext cx="2921897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r Verbinder 121"/>
          <p:cNvCxnSpPr>
            <a:stCxn id="99" idx="0"/>
            <a:endCxn id="111" idx="2"/>
          </p:cNvCxnSpPr>
          <p:nvPr/>
        </p:nvCxnSpPr>
        <p:spPr>
          <a:xfrm flipV="1">
            <a:off x="5217609" y="1952657"/>
            <a:ext cx="1460948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r Verbinder 146"/>
          <p:cNvCxnSpPr>
            <a:stCxn id="105" idx="0"/>
            <a:endCxn id="111" idx="2"/>
          </p:cNvCxnSpPr>
          <p:nvPr/>
        </p:nvCxnSpPr>
        <p:spPr>
          <a:xfrm flipV="1">
            <a:off x="6678557" y="1952657"/>
            <a:ext cx="0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r Verbinder 147"/>
          <p:cNvCxnSpPr>
            <a:stCxn id="111" idx="2"/>
            <a:endCxn id="113" idx="0"/>
          </p:cNvCxnSpPr>
          <p:nvPr/>
        </p:nvCxnSpPr>
        <p:spPr>
          <a:xfrm>
            <a:off x="6678557" y="1952657"/>
            <a:ext cx="1460947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r Verbinder 149"/>
          <p:cNvCxnSpPr>
            <a:stCxn id="99" idx="0"/>
            <a:endCxn id="116" idx="2"/>
          </p:cNvCxnSpPr>
          <p:nvPr/>
        </p:nvCxnSpPr>
        <p:spPr>
          <a:xfrm flipV="1">
            <a:off x="5217609" y="1952657"/>
            <a:ext cx="2921895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r Verbinder 150"/>
          <p:cNvCxnSpPr>
            <a:stCxn id="91" idx="0"/>
            <a:endCxn id="116" idx="2"/>
          </p:cNvCxnSpPr>
          <p:nvPr/>
        </p:nvCxnSpPr>
        <p:spPr>
          <a:xfrm flipV="1">
            <a:off x="3756660" y="1952657"/>
            <a:ext cx="4382844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r Verbinder 151"/>
          <p:cNvCxnSpPr>
            <a:stCxn id="113" idx="0"/>
            <a:endCxn id="116" idx="2"/>
          </p:cNvCxnSpPr>
          <p:nvPr/>
        </p:nvCxnSpPr>
        <p:spPr>
          <a:xfrm flipV="1">
            <a:off x="8139504" y="1952657"/>
            <a:ext cx="0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r Verbinder 152"/>
          <p:cNvCxnSpPr>
            <a:stCxn id="97" idx="2"/>
            <a:endCxn id="91" idx="0"/>
          </p:cNvCxnSpPr>
          <p:nvPr/>
        </p:nvCxnSpPr>
        <p:spPr>
          <a:xfrm>
            <a:off x="3756660" y="1952657"/>
            <a:ext cx="0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r Verbinder 153"/>
          <p:cNvCxnSpPr>
            <a:stCxn id="97" idx="2"/>
            <a:endCxn id="99" idx="0"/>
          </p:cNvCxnSpPr>
          <p:nvPr/>
        </p:nvCxnSpPr>
        <p:spPr>
          <a:xfrm>
            <a:off x="3756660" y="1952657"/>
            <a:ext cx="1460949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r Verbinder 154"/>
          <p:cNvCxnSpPr>
            <a:stCxn id="97" idx="2"/>
            <a:endCxn id="105" idx="0"/>
          </p:cNvCxnSpPr>
          <p:nvPr/>
        </p:nvCxnSpPr>
        <p:spPr>
          <a:xfrm>
            <a:off x="3756660" y="1952657"/>
            <a:ext cx="2921897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r Verbinder 155"/>
          <p:cNvCxnSpPr>
            <a:stCxn id="97" idx="2"/>
            <a:endCxn id="113" idx="0"/>
          </p:cNvCxnSpPr>
          <p:nvPr/>
        </p:nvCxnSpPr>
        <p:spPr>
          <a:xfrm>
            <a:off x="3756660" y="1952657"/>
            <a:ext cx="4382844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r Verbinder 156"/>
          <p:cNvCxnSpPr>
            <a:stCxn id="91" idx="2"/>
            <a:endCxn id="93" idx="0"/>
          </p:cNvCxnSpPr>
          <p:nvPr/>
        </p:nvCxnSpPr>
        <p:spPr>
          <a:xfrm>
            <a:off x="3756660" y="2721603"/>
            <a:ext cx="1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r Verbinder 157"/>
          <p:cNvCxnSpPr>
            <a:stCxn id="91" idx="2"/>
            <a:endCxn id="100" idx="0"/>
          </p:cNvCxnSpPr>
          <p:nvPr/>
        </p:nvCxnSpPr>
        <p:spPr>
          <a:xfrm>
            <a:off x="3756660" y="2721603"/>
            <a:ext cx="1460950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r Verbinder 158"/>
          <p:cNvCxnSpPr>
            <a:stCxn id="91" idx="2"/>
            <a:endCxn id="107" idx="0"/>
          </p:cNvCxnSpPr>
          <p:nvPr/>
        </p:nvCxnSpPr>
        <p:spPr>
          <a:xfrm>
            <a:off x="3756660" y="2721603"/>
            <a:ext cx="2921898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r Verbinder 159"/>
          <p:cNvCxnSpPr>
            <a:stCxn id="91" idx="2"/>
            <a:endCxn id="114" idx="0"/>
          </p:cNvCxnSpPr>
          <p:nvPr/>
        </p:nvCxnSpPr>
        <p:spPr>
          <a:xfrm>
            <a:off x="3756660" y="2721603"/>
            <a:ext cx="4382845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r Verbinder 162"/>
          <p:cNvCxnSpPr>
            <a:stCxn id="99" idx="2"/>
            <a:endCxn id="93" idx="0"/>
          </p:cNvCxnSpPr>
          <p:nvPr/>
        </p:nvCxnSpPr>
        <p:spPr>
          <a:xfrm flipH="1">
            <a:off x="3756661" y="2721603"/>
            <a:ext cx="1460948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r Verbinder 165"/>
          <p:cNvCxnSpPr>
            <a:stCxn id="100" idx="0"/>
            <a:endCxn id="99" idx="2"/>
          </p:cNvCxnSpPr>
          <p:nvPr/>
        </p:nvCxnSpPr>
        <p:spPr>
          <a:xfrm flipH="1" flipV="1">
            <a:off x="5217609" y="2721603"/>
            <a:ext cx="1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r Verbinder 168"/>
          <p:cNvCxnSpPr>
            <a:stCxn id="99" idx="2"/>
            <a:endCxn id="107" idx="0"/>
          </p:cNvCxnSpPr>
          <p:nvPr/>
        </p:nvCxnSpPr>
        <p:spPr>
          <a:xfrm>
            <a:off x="5217609" y="2721603"/>
            <a:ext cx="1460949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Gerader Verbinder 171"/>
          <p:cNvCxnSpPr>
            <a:stCxn id="99" idx="2"/>
            <a:endCxn id="114" idx="0"/>
          </p:cNvCxnSpPr>
          <p:nvPr/>
        </p:nvCxnSpPr>
        <p:spPr>
          <a:xfrm>
            <a:off x="5217609" y="2721603"/>
            <a:ext cx="2921896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r Verbinder 174"/>
          <p:cNvCxnSpPr>
            <a:stCxn id="93" idx="0"/>
            <a:endCxn id="105" idx="2"/>
          </p:cNvCxnSpPr>
          <p:nvPr/>
        </p:nvCxnSpPr>
        <p:spPr>
          <a:xfrm flipV="1">
            <a:off x="3756661" y="2721603"/>
            <a:ext cx="2921896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r Verbinder 177"/>
          <p:cNvCxnSpPr>
            <a:stCxn id="100" idx="0"/>
            <a:endCxn id="105" idx="2"/>
          </p:cNvCxnSpPr>
          <p:nvPr/>
        </p:nvCxnSpPr>
        <p:spPr>
          <a:xfrm flipV="1">
            <a:off x="5217610" y="2721603"/>
            <a:ext cx="1460947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r Verbinder 181"/>
          <p:cNvCxnSpPr>
            <a:stCxn id="107" idx="0"/>
            <a:endCxn id="105" idx="2"/>
          </p:cNvCxnSpPr>
          <p:nvPr/>
        </p:nvCxnSpPr>
        <p:spPr>
          <a:xfrm flipH="1" flipV="1">
            <a:off x="6678557" y="2721603"/>
            <a:ext cx="1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r Verbinder 184"/>
          <p:cNvCxnSpPr>
            <a:stCxn id="105" idx="2"/>
            <a:endCxn id="114" idx="0"/>
          </p:cNvCxnSpPr>
          <p:nvPr/>
        </p:nvCxnSpPr>
        <p:spPr>
          <a:xfrm>
            <a:off x="6678557" y="2721603"/>
            <a:ext cx="1460948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Gerader Verbinder 187"/>
          <p:cNvCxnSpPr>
            <a:stCxn id="93" idx="0"/>
            <a:endCxn id="113" idx="2"/>
          </p:cNvCxnSpPr>
          <p:nvPr/>
        </p:nvCxnSpPr>
        <p:spPr>
          <a:xfrm flipV="1">
            <a:off x="3756661" y="2721603"/>
            <a:ext cx="4382843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r Verbinder 190"/>
          <p:cNvCxnSpPr>
            <a:stCxn id="100" idx="0"/>
            <a:endCxn id="113" idx="2"/>
          </p:cNvCxnSpPr>
          <p:nvPr/>
        </p:nvCxnSpPr>
        <p:spPr>
          <a:xfrm flipV="1">
            <a:off x="5217610" y="2721603"/>
            <a:ext cx="2921894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Gerader Verbinder 193"/>
          <p:cNvCxnSpPr>
            <a:stCxn id="107" idx="0"/>
            <a:endCxn id="113" idx="2"/>
          </p:cNvCxnSpPr>
          <p:nvPr/>
        </p:nvCxnSpPr>
        <p:spPr>
          <a:xfrm flipV="1">
            <a:off x="6678558" y="2721603"/>
            <a:ext cx="1460946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Gerader Verbinder 196"/>
          <p:cNvCxnSpPr>
            <a:stCxn id="114" idx="0"/>
            <a:endCxn id="113" idx="2"/>
          </p:cNvCxnSpPr>
          <p:nvPr/>
        </p:nvCxnSpPr>
        <p:spPr>
          <a:xfrm flipH="1" flipV="1">
            <a:off x="8139504" y="2721603"/>
            <a:ext cx="1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r Verbinder 200"/>
          <p:cNvCxnSpPr>
            <a:stCxn id="94" idx="0"/>
            <a:endCxn id="93" idx="2"/>
          </p:cNvCxnSpPr>
          <p:nvPr/>
        </p:nvCxnSpPr>
        <p:spPr>
          <a:xfrm flipH="1" flipV="1">
            <a:off x="3756661" y="3490549"/>
            <a:ext cx="1460948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r Verbinder 203"/>
          <p:cNvCxnSpPr>
            <a:stCxn id="101" idx="0"/>
            <a:endCxn id="93" idx="2"/>
          </p:cNvCxnSpPr>
          <p:nvPr/>
        </p:nvCxnSpPr>
        <p:spPr>
          <a:xfrm flipH="1" flipV="1">
            <a:off x="3756661" y="3490549"/>
            <a:ext cx="2921897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Gerader Verbinder 206"/>
          <p:cNvCxnSpPr>
            <a:stCxn id="94" idx="0"/>
            <a:endCxn id="100" idx="2"/>
          </p:cNvCxnSpPr>
          <p:nvPr/>
        </p:nvCxnSpPr>
        <p:spPr>
          <a:xfrm flipV="1">
            <a:off x="5217609" y="3490549"/>
            <a:ext cx="1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r Verbinder 209"/>
          <p:cNvCxnSpPr>
            <a:stCxn id="101" idx="0"/>
            <a:endCxn id="100" idx="2"/>
          </p:cNvCxnSpPr>
          <p:nvPr/>
        </p:nvCxnSpPr>
        <p:spPr>
          <a:xfrm flipH="1" flipV="1">
            <a:off x="5217610" y="3490549"/>
            <a:ext cx="1460948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Gerader Verbinder 212"/>
          <p:cNvCxnSpPr>
            <a:stCxn id="107" idx="2"/>
            <a:endCxn id="94" idx="0"/>
          </p:cNvCxnSpPr>
          <p:nvPr/>
        </p:nvCxnSpPr>
        <p:spPr>
          <a:xfrm flipH="1">
            <a:off x="5217609" y="3490549"/>
            <a:ext cx="1460949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r Verbinder 215"/>
          <p:cNvCxnSpPr>
            <a:stCxn id="107" idx="2"/>
            <a:endCxn id="101" idx="0"/>
          </p:cNvCxnSpPr>
          <p:nvPr/>
        </p:nvCxnSpPr>
        <p:spPr>
          <a:xfrm>
            <a:off x="6678558" y="3490549"/>
            <a:ext cx="0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Gerader Verbinder 218"/>
          <p:cNvCxnSpPr>
            <a:stCxn id="114" idx="2"/>
            <a:endCxn id="94" idx="0"/>
          </p:cNvCxnSpPr>
          <p:nvPr/>
        </p:nvCxnSpPr>
        <p:spPr>
          <a:xfrm flipH="1">
            <a:off x="5217609" y="3490549"/>
            <a:ext cx="2921896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Gerader Verbinder 221"/>
          <p:cNvCxnSpPr>
            <a:stCxn id="114" idx="2"/>
            <a:endCxn id="101" idx="0"/>
          </p:cNvCxnSpPr>
          <p:nvPr/>
        </p:nvCxnSpPr>
        <p:spPr>
          <a:xfrm flipH="1">
            <a:off x="6678558" y="3490549"/>
            <a:ext cx="1460947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hteck 224"/>
          <p:cNvSpPr/>
          <p:nvPr/>
        </p:nvSpPr>
        <p:spPr>
          <a:xfrm>
            <a:off x="4031652" y="4444180"/>
            <a:ext cx="3832860" cy="389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Specification Curve Analysis with 92 pipelines</a:t>
            </a:r>
          </a:p>
        </p:txBody>
      </p:sp>
      <p:sp>
        <p:nvSpPr>
          <p:cNvPr id="226" name="Rechteck 225"/>
          <p:cNvSpPr/>
          <p:nvPr/>
        </p:nvSpPr>
        <p:spPr>
          <a:xfrm>
            <a:off x="3066619" y="2332096"/>
            <a:ext cx="1371602" cy="3895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Raw</a:t>
            </a:r>
          </a:p>
        </p:txBody>
      </p:sp>
      <p:sp>
        <p:nvSpPr>
          <p:cNvPr id="227" name="Rechteck 226"/>
          <p:cNvSpPr/>
          <p:nvPr/>
        </p:nvSpPr>
        <p:spPr>
          <a:xfrm>
            <a:off x="7453704" y="3101042"/>
            <a:ext cx="1371601" cy="3895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1</a:t>
            </a:r>
            <a:r>
              <a:rPr lang="en-GB" sz="1200" dirty="0" smtClean="0">
                <a:solidFill>
                  <a:schemeClr val="tx1"/>
                </a:solidFill>
              </a:rPr>
              <a:t>00 </a:t>
            </a:r>
            <a:r>
              <a:rPr lang="en-GB" sz="1200" dirty="0" err="1" smtClean="0">
                <a:solidFill>
                  <a:schemeClr val="tx1"/>
                </a:solidFill>
              </a:rPr>
              <a:t>ms</a:t>
            </a:r>
            <a:endParaRPr lang="en-GB" sz="1200" dirty="0" smtClean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4531807" y="3869988"/>
            <a:ext cx="1371602" cy="3895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Yes</a:t>
            </a:r>
          </a:p>
        </p:txBody>
      </p:sp>
      <p:cxnSp>
        <p:nvCxnSpPr>
          <p:cNvPr id="65" name="Gerader Verbinder 64"/>
          <p:cNvCxnSpPr>
            <a:stCxn id="105" idx="0"/>
            <a:endCxn id="116" idx="2"/>
          </p:cNvCxnSpPr>
          <p:nvPr/>
        </p:nvCxnSpPr>
        <p:spPr>
          <a:xfrm flipV="1">
            <a:off x="6678557" y="1952657"/>
            <a:ext cx="1460947" cy="3794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209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animBg="1"/>
      <p:bldP spid="226" grpId="0" animBg="1"/>
      <p:bldP spid="227" grpId="0" animBg="1"/>
      <p:bldP spid="2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sz="2000" dirty="0" smtClean="0">
                <a:solidFill>
                  <a:schemeClr val="bg1"/>
                </a:solidFill>
              </a:rPr>
              <a:t>The Study</a:t>
            </a:r>
            <a:endParaRPr lang="de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UDresden">
  <a:themeElements>
    <a:clrScheme name="TUD_Farben">
      <a:dk1>
        <a:srgbClr val="00305E"/>
      </a:dk1>
      <a:lt1>
        <a:srgbClr val="FFFFFF"/>
      </a:lt1>
      <a:dk2>
        <a:srgbClr val="00305E"/>
      </a:dk2>
      <a:lt2>
        <a:srgbClr val="727879"/>
      </a:lt2>
      <a:accent1>
        <a:srgbClr val="009EE0"/>
      </a:accent1>
      <a:accent2>
        <a:srgbClr val="006AB3"/>
      </a:accent2>
      <a:accent3>
        <a:srgbClr val="6AB023"/>
      </a:accent3>
      <a:accent4>
        <a:srgbClr val="007D40"/>
      </a:accent4>
      <a:accent5>
        <a:srgbClr val="93107E"/>
      </a:accent5>
      <a:accent6>
        <a:srgbClr val="54378A"/>
      </a:accent6>
      <a:hlink>
        <a:srgbClr val="009EE0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UDresden" id="{2D5B7139-A489-4230-9922-9DB652C43C86}" vid="{13E2D900-6001-404A-A34A-24CEDD8DDF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481</Words>
  <Application>Microsoft Office PowerPoint</Application>
  <PresentationFormat>Bildschirmpräsentation (16:10)</PresentationFormat>
  <Paragraphs>130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1" baseType="lpstr">
      <vt:lpstr>Open Sans</vt:lpstr>
      <vt:lpstr>Courier New</vt:lpstr>
      <vt:lpstr>Symbol</vt:lpstr>
      <vt:lpstr>Arial</vt:lpstr>
      <vt:lpstr>Wingdings</vt:lpstr>
      <vt:lpstr>TUDresden</vt:lpstr>
      <vt:lpstr>The Cognitive and Emotion Regulation Effort Discounting Paradigm (CERED)</vt:lpstr>
      <vt:lpstr>Outline</vt:lpstr>
      <vt:lpstr>Quick recap of COG-ED by Westbrook et al. (2013)</vt:lpstr>
      <vt:lpstr>PowerPoint-Präsentation</vt:lpstr>
      <vt:lpstr>PowerPoint-Präsentation</vt:lpstr>
      <vt:lpstr>2. Changes from COG-ED to CERED: Computation</vt:lpstr>
      <vt:lpstr>2. Changes from COG-ED to CERED: Computation</vt:lpstr>
      <vt:lpstr>2. Changes from COG-ED to CERED: Computation</vt:lpstr>
      <vt:lpstr>PowerPoint-Präsentation</vt:lpstr>
      <vt:lpstr>3. The study: Structure</vt:lpstr>
      <vt:lpstr>3. The study: Results of the pilot session 1</vt:lpstr>
      <vt:lpstr>3. The study: Results of the pilot session 2</vt:lpstr>
      <vt:lpstr>3. The study: Results of the pilot session 2</vt:lpstr>
      <vt:lpstr>3. The study: Results of the pilot session 2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Cognitive and Emotion Regulation Effort Discounting Paradigm (CERED)</dc:title>
  <dc:creator>Josephine Zerna</dc:creator>
  <cp:lastModifiedBy>Christoph Scheffel</cp:lastModifiedBy>
  <cp:revision>47</cp:revision>
  <dcterms:created xsi:type="dcterms:W3CDTF">2021-11-26T12:02:59Z</dcterms:created>
  <dcterms:modified xsi:type="dcterms:W3CDTF">2021-12-07T10:35:30Z</dcterms:modified>
</cp:coreProperties>
</file>