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4" r:id="rId9"/>
    <p:sldId id="265" r:id="rId10"/>
    <p:sldId id="262" r:id="rId11"/>
    <p:sldId id="263" r:id="rId12"/>
    <p:sldId id="267" r:id="rId13"/>
    <p:sldId id="268" r:id="rId14"/>
  </p:sldIdLst>
  <p:sldSz cx="9144000" cy="5715000" type="screen16x10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854605"/>
            <a:ext cx="9144000" cy="4860397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6" y="3745646"/>
            <a:ext cx="7935513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854604"/>
            <a:ext cx="9144000" cy="1428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858573"/>
            <a:ext cx="9144000" cy="424920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4" y="3745646"/>
            <a:ext cx="7935515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85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00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656033" y="1236928"/>
            <a:ext cx="7935516" cy="362082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3pPr>
              <a:spcBef>
                <a:spcPts val="90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85772" y="2828397"/>
            <a:ext cx="8372475" cy="85989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Abschnitt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2"/>
            <a:ext cx="9144000" cy="5097638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5601" y="2063750"/>
            <a:ext cx="8413750" cy="1934987"/>
          </a:xfrm>
        </p:spPr>
        <p:txBody>
          <a:bodyPr/>
          <a:lstStyle/>
          <a:p>
            <a:pPr lvl="5"/>
            <a:r>
              <a:rPr lang="de-DE" dirty="0"/>
              <a:t>Zweite Ebene</a:t>
            </a:r>
          </a:p>
          <a:p>
            <a:pPr lvl="6"/>
            <a:r>
              <a:rPr lang="de-DE" dirty="0"/>
              <a:t>Dritte Ebene</a:t>
            </a: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85772" y="2828396"/>
            <a:ext cx="8205779" cy="13731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4312" y="1236928"/>
            <a:ext cx="4567237" cy="362082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56034" y="1236928"/>
            <a:ext cx="3225404" cy="111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56034" y="2452651"/>
            <a:ext cx="3225403" cy="111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56033" y="3668376"/>
            <a:ext cx="3225403" cy="1189374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700587" y="1236929"/>
            <a:ext cx="3890963" cy="362082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700587" y="1236929"/>
            <a:ext cx="3890963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4" y="1236929"/>
            <a:ext cx="2549682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53137" y="1236929"/>
            <a:ext cx="2538413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343275" y="1236929"/>
            <a:ext cx="2562225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6035" y="1234282"/>
            <a:ext cx="7935515" cy="363405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681287" y="5258830"/>
            <a:ext cx="3890963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 smtClean="0">
                <a:solidFill>
                  <a:schemeClr val="bg2"/>
                </a:solidFill>
              </a:rPr>
              <a:t>The </a:t>
            </a:r>
            <a:r>
              <a:rPr lang="de-DE" sz="700" dirty="0" err="1" smtClean="0">
                <a:solidFill>
                  <a:schemeClr val="bg2"/>
                </a:solidFill>
              </a:rPr>
              <a:t>Cognitive</a:t>
            </a:r>
            <a:r>
              <a:rPr lang="de-DE" sz="700" dirty="0" smtClean="0">
                <a:solidFill>
                  <a:schemeClr val="bg2"/>
                </a:solidFill>
              </a:rPr>
              <a:t> </a:t>
            </a:r>
            <a:r>
              <a:rPr lang="de-DE" sz="700" dirty="0" err="1" smtClean="0">
                <a:solidFill>
                  <a:schemeClr val="bg2"/>
                </a:solidFill>
              </a:rPr>
              <a:t>and</a:t>
            </a:r>
            <a:r>
              <a:rPr lang="de-DE" sz="700" baseline="0" dirty="0" smtClean="0">
                <a:solidFill>
                  <a:schemeClr val="bg2"/>
                </a:solidFill>
              </a:rPr>
              <a:t> Emotion Regulation </a:t>
            </a:r>
            <a:r>
              <a:rPr lang="de-DE" sz="700" baseline="0" dirty="0" err="1" smtClean="0">
                <a:solidFill>
                  <a:schemeClr val="bg2"/>
                </a:solidFill>
              </a:rPr>
              <a:t>Effort</a:t>
            </a:r>
            <a:r>
              <a:rPr lang="de-DE" sz="700" baseline="0" dirty="0" smtClean="0">
                <a:solidFill>
                  <a:schemeClr val="bg2"/>
                </a:solidFill>
              </a:rPr>
              <a:t> </a:t>
            </a:r>
            <a:r>
              <a:rPr lang="de-DE" sz="700" baseline="0" dirty="0" err="1" smtClean="0">
                <a:solidFill>
                  <a:schemeClr val="bg2"/>
                </a:solidFill>
              </a:rPr>
              <a:t>Discounting</a:t>
            </a:r>
            <a:r>
              <a:rPr lang="de-DE" sz="700" baseline="0" dirty="0" smtClean="0">
                <a:solidFill>
                  <a:schemeClr val="bg2"/>
                </a:solidFill>
              </a:rPr>
              <a:t> </a:t>
            </a:r>
            <a:r>
              <a:rPr lang="de-DE" sz="700" baseline="0" dirty="0" err="1" smtClean="0">
                <a:solidFill>
                  <a:schemeClr val="bg2"/>
                </a:solidFill>
              </a:rPr>
              <a:t>Paradigm</a:t>
            </a:r>
            <a:r>
              <a:rPr lang="de-DE" sz="700" baseline="0" dirty="0" smtClean="0">
                <a:solidFill>
                  <a:schemeClr val="bg2"/>
                </a:solidFill>
              </a:rPr>
              <a:t> (CERED)</a:t>
            </a:r>
            <a:endParaRPr lang="de-DE" sz="700" dirty="0">
              <a:solidFill>
                <a:schemeClr val="bg2"/>
              </a:solidFill>
            </a:endParaRPr>
          </a:p>
          <a:p>
            <a:pPr algn="l"/>
            <a:r>
              <a:rPr lang="de-DE" sz="7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Christoph &amp; Josephine</a:t>
            </a:r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7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Kolloquium // 07.12.2021</a:t>
            </a: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510268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724650" y="5258830"/>
            <a:ext cx="528638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7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7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6857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08" y="5247178"/>
            <a:ext cx="795252" cy="36288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7" y="5276418"/>
            <a:ext cx="953183" cy="27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</p:sldLayoutIdLst>
  <p:hf hdr="0"/>
  <p:txStyles>
    <p:titleStyle>
      <a:lvl1pPr algn="l" defTabSz="685702" rtl="0" eaLnBrk="1" latinLnBrk="0" hangingPunct="1">
        <a:spcBef>
          <a:spcPct val="0"/>
        </a:spcBef>
        <a:buNone/>
        <a:defRPr sz="18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296957" indent="-242965" algn="l" defTabSz="685702" rtl="0" eaLnBrk="1" latinLnBrk="0" hangingPunct="1">
        <a:spcBef>
          <a:spcPts val="225"/>
        </a:spcBef>
        <a:buFont typeface="Open Sans" panose="020B0606030504020204" pitchFamily="34" charset="0"/>
        <a:buChar char="—"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296957" indent="-161977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431937" indent="-134522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2571377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26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0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5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0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744">
          <p15:clr>
            <a:srgbClr val="F26B43"/>
          </p15:clr>
        </p15:guide>
        <p15:guide id="7" pos="840">
          <p15:clr>
            <a:srgbClr val="F26B43"/>
          </p15:clr>
        </p15:guide>
        <p15:guide id="8" pos="1257">
          <p15:clr>
            <a:srgbClr val="F26B43"/>
          </p15:clr>
        </p15:guide>
        <p15:guide id="9" pos="1167">
          <p15:clr>
            <a:srgbClr val="F26B43"/>
          </p15:clr>
        </p15:guide>
        <p15:guide id="10" pos="1689">
          <p15:clr>
            <a:srgbClr val="F26B43"/>
          </p15:clr>
        </p15:guide>
        <p15:guide id="11" pos="1596">
          <p15:clr>
            <a:srgbClr val="F26B43"/>
          </p15:clr>
        </p15:guide>
        <p15:guide id="16" pos="2868">
          <p15:clr>
            <a:srgbClr val="F26B43"/>
          </p15:clr>
        </p15:guide>
        <p15:guide id="17" pos="2961">
          <p15:clr>
            <a:srgbClr val="F26B43"/>
          </p15:clr>
        </p15:guide>
        <p15:guide id="20" pos="3288">
          <p15:clr>
            <a:srgbClr val="F26B43"/>
          </p15:clr>
        </p15:guide>
        <p15:guide id="21" pos="3381">
          <p15:clr>
            <a:srgbClr val="F26B43"/>
          </p15:clr>
        </p15:guide>
        <p15:guide id="22" pos="5085">
          <p15:clr>
            <a:srgbClr val="F26B43"/>
          </p15:clr>
        </p15:guide>
        <p15:guide id="23" pos="4992">
          <p15:clr>
            <a:srgbClr val="F26B43"/>
          </p15:clr>
        </p15:guide>
        <p15:guide id="24" pos="3720">
          <p15:clr>
            <a:srgbClr val="F26B43"/>
          </p15:clr>
        </p15:guide>
        <p15:guide id="25" pos="3813">
          <p15:clr>
            <a:srgbClr val="F26B43"/>
          </p15:clr>
        </p15:guide>
        <p15:guide id="30" orient="horz" pos="448">
          <p15:clr>
            <a:srgbClr val="F26B43"/>
          </p15:clr>
        </p15:guide>
        <p15:guide id="31" pos="413">
          <p15:clr>
            <a:srgbClr val="F26B43"/>
          </p15:clr>
        </p15:guide>
        <p15:guide id="39" pos="4569">
          <p15:clr>
            <a:srgbClr val="F26B43"/>
          </p15:clr>
        </p15:guide>
        <p15:guide id="40" pos="4662">
          <p15:clr>
            <a:srgbClr val="F26B43"/>
          </p15:clr>
        </p15:guide>
        <p15:guide id="41" pos="2019">
          <p15:clr>
            <a:srgbClr val="F26B43"/>
          </p15:clr>
        </p15:guide>
        <p15:guide id="42" pos="2106">
          <p15:clr>
            <a:srgbClr val="F26B43"/>
          </p15:clr>
        </p15:guide>
        <p15:guide id="43" pos="2445">
          <p15:clr>
            <a:srgbClr val="F26B43"/>
          </p15:clr>
        </p15:guide>
        <p15:guide id="44" pos="2535">
          <p15:clr>
            <a:srgbClr val="F26B43"/>
          </p15:clr>
        </p15:guide>
        <p15:guide id="50" pos="4140">
          <p15:clr>
            <a:srgbClr val="F26B43"/>
          </p15:clr>
        </p15:guide>
        <p15:guide id="52" orient="horz" pos="778">
          <p15:clr>
            <a:srgbClr val="F26B43"/>
          </p15:clr>
        </p15:guide>
        <p15:guide id="53" orient="horz" pos="633">
          <p15:clr>
            <a:srgbClr val="F26B43"/>
          </p15:clr>
        </p15:guide>
        <p15:guide id="58" orient="horz" pos="182">
          <p15:clr>
            <a:srgbClr val="F26B43"/>
          </p15:clr>
        </p15:guide>
        <p15:guide id="59" orient="horz" pos="3067">
          <p15:clr>
            <a:srgbClr val="F26B43"/>
          </p15:clr>
        </p15:guide>
        <p15:guide id="60" orient="horz" pos="3218">
          <p15:clr>
            <a:srgbClr val="F26B43"/>
          </p15:clr>
        </p15:guide>
        <p15:guide id="62" orient="horz" pos="1775">
          <p15:clr>
            <a:srgbClr val="F26B43"/>
          </p15:clr>
        </p15:guide>
        <p15:guide id="65" pos="4236">
          <p15:clr>
            <a:srgbClr val="F26B43"/>
          </p15:clr>
        </p15:guide>
        <p15:guide id="66" orient="horz" pos="541">
          <p15:clr>
            <a:srgbClr val="F26B43"/>
          </p15:clr>
        </p15:guide>
        <p15:guide id="67" pos="5412">
          <p15:clr>
            <a:srgbClr val="F26B43"/>
          </p15:clr>
        </p15:guide>
        <p15:guide id="69" orient="horz" pos="3323">
          <p15:clr>
            <a:srgbClr val="F26B43"/>
          </p15:clr>
        </p15:guide>
        <p15:guide id="70" orient="horz" pos="3497">
          <p15:clr>
            <a:srgbClr val="F26B43"/>
          </p15:clr>
        </p15:guide>
        <p15:guide id="71" pos="212">
          <p15:clr>
            <a:srgbClr val="F26B43"/>
          </p15:clr>
        </p15:guide>
        <p15:guide id="72" orient="horz" pos="3432">
          <p15:clr>
            <a:srgbClr val="F26B43"/>
          </p15:clr>
        </p15:guide>
        <p15:guide id="73" orient="horz" pos="33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Kolloquium</a:t>
            </a:r>
            <a:r>
              <a:rPr lang="en-GB" dirty="0" smtClean="0"/>
              <a:t> 07.12.2021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Christoph &amp; Josephine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Cognitive and Emotion Regulation Effort Discounting Paradigm (CERED)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Structure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dirty="0" smtClean="0"/>
              <a:t>T1: Lab session with n-back</a:t>
            </a:r>
          </a:p>
          <a:p>
            <a:r>
              <a:rPr lang="en-GB" sz="1400" dirty="0" smtClean="0"/>
              <a:t>	1-back, 2-back, 3-back, and 4-back with 2 runs each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NASA-TLX after each level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ED paradigm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One run of a randomly chosen n-back level</a:t>
            </a:r>
          </a:p>
          <a:p>
            <a:r>
              <a:rPr lang="en-GB" sz="1400" dirty="0" smtClean="0"/>
              <a:t>T2: Lab session with ER task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training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paradigm with EMG on corrugator &amp; </a:t>
            </a:r>
            <a:r>
              <a:rPr lang="en-GB" sz="1400" dirty="0" err="1" smtClean="0"/>
              <a:t>levator</a:t>
            </a:r>
            <a:endParaRPr lang="en-GB" sz="1400" dirty="0" smtClean="0"/>
          </a:p>
          <a:p>
            <a:r>
              <a:rPr lang="en-GB" sz="1400" dirty="0"/>
              <a:t>	</a:t>
            </a:r>
            <a:r>
              <a:rPr lang="en-GB" sz="1400" dirty="0" smtClean="0"/>
              <a:t>ED paradigm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choice block</a:t>
            </a:r>
          </a:p>
          <a:p>
            <a:r>
              <a:rPr lang="en-GB" sz="1400" dirty="0" smtClean="0"/>
              <a:t>Online: NFC, WHO-5, ERQ, </a:t>
            </a:r>
            <a:r>
              <a:rPr lang="en-GB" sz="1400" dirty="0" err="1" smtClean="0"/>
              <a:t>FlexER</a:t>
            </a:r>
            <a:r>
              <a:rPr lang="en-GB" sz="1400" dirty="0" smtClean="0"/>
              <a:t>, BIS-11, BSCS, SRS, ACS, CD-RISC, Lay Beliefs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298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1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u="sng" dirty="0" smtClean="0"/>
              <a:t>Objective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d’ did not increase between 2- and 4-back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RTs increased from 2- to 3-back (not between 2- &amp; 4-back or 3- &amp; 4-back)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Subjective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All NASA-TLX subscales increased between at least two n-back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Subjective values differed between most n-back levels, but </a:t>
            </a:r>
            <a:r>
              <a:rPr lang="en-GB" sz="1400" u="sng" dirty="0" smtClean="0"/>
              <a:t>not</a:t>
            </a:r>
            <a:r>
              <a:rPr lang="en-GB" sz="1400" dirty="0" smtClean="0"/>
              <a:t> between 1- &amp; 2-back!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Association of NFC and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Sum</a:t>
            </a:r>
            <a:r>
              <a:rPr lang="en-GB" sz="1400" baseline="-25000" dirty="0" err="1" smtClean="0"/>
              <a:t>A</a:t>
            </a:r>
            <a:r>
              <a:rPr lang="en-GB" sz="1400" dirty="0" err="1" smtClean="0"/>
              <a:t>xAUC</a:t>
            </a:r>
            <a:r>
              <a:rPr lang="en-GB" sz="1400" dirty="0" smtClean="0"/>
              <a:t> of the subjective values did </a:t>
            </a:r>
            <a:r>
              <a:rPr lang="en-GB" sz="1400" u="sng" dirty="0" smtClean="0"/>
              <a:t>not</a:t>
            </a:r>
            <a:r>
              <a:rPr lang="en-GB" sz="1400" dirty="0" smtClean="0"/>
              <a:t> predict NFC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Higher NASA-TLX scores predicted lower NFC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992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u="sng" dirty="0" smtClean="0"/>
              <a:t>ER: Arousal</a:t>
            </a:r>
          </a:p>
          <a:p>
            <a:endParaRPr lang="en-GB" sz="1400" u="sng" dirty="0"/>
          </a:p>
          <a:p>
            <a:r>
              <a:rPr lang="en-GB" sz="1400" u="sng" dirty="0" smtClean="0"/>
              <a:t>ER: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/>
          </a:p>
          <a:p>
            <a:endParaRPr lang="en-GB" sz="1400" u="sng" dirty="0" smtClean="0"/>
          </a:p>
          <a:p>
            <a:endParaRPr lang="en-GB" sz="1400" u="sng" dirty="0"/>
          </a:p>
          <a:p>
            <a:r>
              <a:rPr lang="en-GB" sz="1400" u="sng" dirty="0" smtClean="0"/>
              <a:t>ER Choice:</a:t>
            </a:r>
            <a:endParaRPr lang="en-GB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Distraction: 		3 von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Distancing:		6 von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Suppression:		7 von 16</a:t>
            </a:r>
          </a:p>
          <a:p>
            <a:r>
              <a:rPr lang="en-GB" sz="1400" dirty="0" err="1" smtClean="0"/>
              <a:t>Gründe</a:t>
            </a:r>
            <a:r>
              <a:rPr lang="en-GB" sz="1400" dirty="0" smtClean="0"/>
              <a:t>: 13 von 16 </a:t>
            </a:r>
            <a:r>
              <a:rPr lang="en-GB" sz="1400" dirty="0" err="1" smtClean="0"/>
              <a:t>gaben</a:t>
            </a:r>
            <a:r>
              <a:rPr lang="en-GB" sz="1400" dirty="0" smtClean="0"/>
              <a:t> an, </a:t>
            </a:r>
            <a:r>
              <a:rPr lang="en-GB" sz="1400" dirty="0" err="1" smtClean="0"/>
              <a:t>dass</a:t>
            </a:r>
            <a:r>
              <a:rPr lang="en-GB" sz="1400" dirty="0" smtClean="0"/>
              <a:t> die </a:t>
            </a:r>
            <a:r>
              <a:rPr lang="en-GB" sz="1400" dirty="0" err="1" smtClean="0"/>
              <a:t>gewählte</a:t>
            </a:r>
            <a:r>
              <a:rPr lang="en-GB" sz="1400" dirty="0" smtClean="0"/>
              <a:t> </a:t>
            </a:r>
            <a:r>
              <a:rPr lang="en-GB" sz="1400" dirty="0" err="1" smtClean="0"/>
              <a:t>Strategie</a:t>
            </a:r>
            <a:r>
              <a:rPr lang="en-GB" sz="1400" dirty="0" smtClean="0"/>
              <a:t> </a:t>
            </a:r>
            <a:r>
              <a:rPr lang="en-GB" sz="1400" dirty="0" err="1" smtClean="0"/>
              <a:t>leichter</a:t>
            </a:r>
            <a:r>
              <a:rPr lang="en-GB" sz="1400" dirty="0" smtClean="0"/>
              <a:t> war</a:t>
            </a:r>
          </a:p>
          <a:p>
            <a:endParaRPr lang="en-GB" sz="1400" u="sng" dirty="0" smtClean="0"/>
          </a:p>
        </p:txBody>
      </p:sp>
    </p:spTree>
    <p:extLst>
      <p:ext uri="{BB962C8B-B14F-4D97-AF65-F5344CB8AC3E}">
        <p14:creationId xmlns:p14="http://schemas.microsoft.com/office/powerpoint/2010/main" val="17975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5" y="858574"/>
            <a:ext cx="7935516" cy="3620823"/>
          </a:xfrm>
        </p:spPr>
        <p:txBody>
          <a:bodyPr/>
          <a:lstStyle/>
          <a:p>
            <a:r>
              <a:rPr lang="en-GB" sz="1400" b="1" dirty="0" smtClean="0"/>
              <a:t>Was </a:t>
            </a:r>
            <a:r>
              <a:rPr lang="en-GB" sz="1400" b="1" dirty="0" err="1" smtClean="0"/>
              <a:t>fehlt</a:t>
            </a:r>
            <a:r>
              <a:rPr lang="en-GB" sz="1400" b="1" dirty="0" smtClean="0"/>
              <a:t> </a:t>
            </a:r>
            <a:r>
              <a:rPr lang="en-GB" sz="1400" b="1" dirty="0" err="1" smtClean="0"/>
              <a:t>noch</a:t>
            </a:r>
            <a:r>
              <a:rPr lang="en-GB" sz="1400" b="1" dirty="0" smtClean="0"/>
              <a:t>?</a:t>
            </a:r>
          </a:p>
          <a:p>
            <a:endParaRPr lang="en-GB" sz="1400" dirty="0"/>
          </a:p>
          <a:p>
            <a:pPr marL="285750" indent="-285750">
              <a:buFontTx/>
              <a:buChar char="-"/>
            </a:pPr>
            <a:r>
              <a:rPr lang="en-GB" sz="1400" dirty="0" smtClean="0"/>
              <a:t>EMG </a:t>
            </a:r>
            <a:r>
              <a:rPr lang="en-GB" sz="1400" dirty="0" err="1" smtClean="0"/>
              <a:t>Ergebnisse</a:t>
            </a:r>
            <a:endParaRPr lang="en-GB" sz="1400" dirty="0" smtClean="0"/>
          </a:p>
          <a:p>
            <a:pPr marL="285750" indent="-285750">
              <a:buFontTx/>
              <a:buChar char="-"/>
            </a:pPr>
            <a:endParaRPr lang="en-GB" sz="1400" u="sng" dirty="0"/>
          </a:p>
          <a:p>
            <a:pPr marL="285750" indent="-285750">
              <a:buFontTx/>
              <a:buChar char="-"/>
            </a:pPr>
            <a:r>
              <a:rPr lang="en-GB" sz="1400" dirty="0" smtClean="0"/>
              <a:t>Multiples </a:t>
            </a:r>
            <a:r>
              <a:rPr lang="en-GB" sz="1400" dirty="0" err="1" smtClean="0"/>
              <a:t>lineares</a:t>
            </a:r>
            <a:r>
              <a:rPr lang="en-GB" sz="1400" dirty="0" smtClean="0"/>
              <a:t> Modell um SVs der </a:t>
            </a:r>
            <a:r>
              <a:rPr lang="en-GB" sz="1400" dirty="0" err="1" smtClean="0"/>
              <a:t>Strategien</a:t>
            </a:r>
            <a:r>
              <a:rPr lang="en-GB" sz="1400" dirty="0" smtClean="0"/>
              <a:t> </a:t>
            </a:r>
            <a:r>
              <a:rPr lang="en-GB" sz="1400" dirty="0" err="1" smtClean="0"/>
              <a:t>vorherzusagen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8019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sz="1400" dirty="0" smtClean="0"/>
              <a:t>Quick recap of COG-ED by Westbrook et al. (2013)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Changes from COG-ED to CERED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Paradigm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Computation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The study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Structure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Results of the pilot session 1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Results of the pilot session 2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Discussion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194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Quick recap of COG-ED by Westbrook et al. (2013)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35" y="1816451"/>
            <a:ext cx="3173988" cy="235410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603" y="2115762"/>
            <a:ext cx="2256552" cy="175548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161" y="2115762"/>
            <a:ext cx="2269759" cy="175548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56035" y="1121832"/>
            <a:ext cx="3173988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The COG-ED 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aradigm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00604" y="1121832"/>
            <a:ext cx="2256552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accent2">
                    <a:lumMod val="50000"/>
                  </a:schemeClr>
                </a:solidFill>
              </a:rPr>
              <a:t>People need higher monetary incentives for higher levels</a:t>
            </a: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496161" y="1121832"/>
            <a:ext cx="2269759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accent2">
                    <a:lumMod val="50000"/>
                  </a:schemeClr>
                </a:solidFill>
              </a:rPr>
              <a:t>H-NFCs are less dependent on monetary incentives</a:t>
            </a: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err="1" smtClean="0">
                <a:solidFill>
                  <a:schemeClr val="bg1"/>
                </a:solidFill>
              </a:rPr>
              <a:t>Changes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from</a:t>
            </a:r>
            <a:r>
              <a:rPr lang="de-DE" sz="2000" dirty="0" smtClean="0">
                <a:solidFill>
                  <a:schemeClr val="bg1"/>
                </a:solidFill>
              </a:rPr>
              <a:t> COG-ED </a:t>
            </a:r>
            <a:r>
              <a:rPr lang="de-DE" sz="2000" dirty="0" err="1" smtClean="0">
                <a:solidFill>
                  <a:schemeClr val="bg1"/>
                </a:solidFill>
              </a:rPr>
              <a:t>to</a:t>
            </a:r>
            <a:r>
              <a:rPr lang="de-DE" sz="2000" dirty="0" smtClean="0">
                <a:solidFill>
                  <a:schemeClr val="bg1"/>
                </a:solidFill>
              </a:rPr>
              <a:t> CERED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5047200"/>
            <a:ext cx="9144000" cy="66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89" y="0"/>
            <a:ext cx="7112661" cy="5715000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/>
        </p:nvSpPr>
        <p:spPr>
          <a:xfrm rot="16200000">
            <a:off x="-2123348" y="2674097"/>
            <a:ext cx="5262365" cy="366804"/>
          </a:xfrm>
          <a:prstGeom prst="rect">
            <a:avLst/>
          </a:prstGeom>
        </p:spPr>
        <p:txBody>
          <a:bodyPr/>
          <a:lstStyle>
            <a:lvl1pPr algn="l" defTabSz="685702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en-GB" dirty="0" smtClean="0"/>
              <a:t>2. Changes </a:t>
            </a:r>
            <a:r>
              <a:rPr lang="en-GB" dirty="0"/>
              <a:t>from COG-ED to </a:t>
            </a:r>
            <a:r>
              <a:rPr lang="en-GB" dirty="0" smtClean="0"/>
              <a:t>CERED: Paradigm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8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5" y="1363779"/>
            <a:ext cx="2187965" cy="170212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86" y="1363779"/>
            <a:ext cx="2200771" cy="170212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48302" y="885130"/>
            <a:ext cx="5049331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1: Westbrook’s “Area Under The Curve” is not a real AUC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5" y="3270833"/>
            <a:ext cx="2187965" cy="1702124"/>
          </a:xfrm>
          <a:prstGeom prst="rect">
            <a:avLst/>
          </a:prstGeom>
        </p:spPr>
      </p:pic>
      <p:sp>
        <p:nvSpPr>
          <p:cNvPr id="13" name="Freihandform 12"/>
          <p:cNvSpPr/>
          <p:nvPr/>
        </p:nvSpPr>
        <p:spPr>
          <a:xfrm>
            <a:off x="1530096" y="3323946"/>
            <a:ext cx="1642872" cy="1289304"/>
          </a:xfrm>
          <a:custGeom>
            <a:avLst/>
            <a:gdLst>
              <a:gd name="connsiteX0" fmla="*/ 3048 w 1642872"/>
              <a:gd name="connsiteY0" fmla="*/ 1289304 h 1289304"/>
              <a:gd name="connsiteX1" fmla="*/ 0 w 1642872"/>
              <a:gd name="connsiteY1" fmla="*/ 0 h 1289304"/>
              <a:gd name="connsiteX2" fmla="*/ 234696 w 1642872"/>
              <a:gd name="connsiteY2" fmla="*/ 173736 h 1289304"/>
              <a:gd name="connsiteX3" fmla="*/ 588264 w 1642872"/>
              <a:gd name="connsiteY3" fmla="*/ 323088 h 1289304"/>
              <a:gd name="connsiteX4" fmla="*/ 938784 w 1642872"/>
              <a:gd name="connsiteY4" fmla="*/ 658368 h 1289304"/>
              <a:gd name="connsiteX5" fmla="*/ 1289304 w 1642872"/>
              <a:gd name="connsiteY5" fmla="*/ 850392 h 1289304"/>
              <a:gd name="connsiteX6" fmla="*/ 1639824 w 1642872"/>
              <a:gd name="connsiteY6" fmla="*/ 969264 h 1289304"/>
              <a:gd name="connsiteX7" fmla="*/ 1642872 w 1642872"/>
              <a:gd name="connsiteY7" fmla="*/ 1283208 h 1289304"/>
              <a:gd name="connsiteX8" fmla="*/ 3048 w 1642872"/>
              <a:gd name="connsiteY8" fmla="*/ 1289304 h 128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2872" h="1289304">
                <a:moveTo>
                  <a:pt x="3048" y="1289304"/>
                </a:moveTo>
                <a:lnTo>
                  <a:pt x="0" y="0"/>
                </a:lnTo>
                <a:lnTo>
                  <a:pt x="234696" y="173736"/>
                </a:lnTo>
                <a:lnTo>
                  <a:pt x="588264" y="323088"/>
                </a:lnTo>
                <a:lnTo>
                  <a:pt x="938784" y="658368"/>
                </a:lnTo>
                <a:lnTo>
                  <a:pt x="1289304" y="850392"/>
                </a:lnTo>
                <a:lnTo>
                  <a:pt x="1639824" y="969264"/>
                </a:lnTo>
                <a:lnTo>
                  <a:pt x="1642872" y="1283208"/>
                </a:lnTo>
                <a:lnTo>
                  <a:pt x="3048" y="1289304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4410075" y="2780004"/>
            <a:ext cx="1971675" cy="1666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2"/>
          <a:srcRect l="26205" r="64217"/>
          <a:stretch/>
        </p:blipFill>
        <p:spPr>
          <a:xfrm>
            <a:off x="4718049" y="3270833"/>
            <a:ext cx="209551" cy="170212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5013372" y="3266864"/>
            <a:ext cx="410565" cy="170212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2"/>
          <a:srcRect l="41983" r="48490" b="7248"/>
          <a:stretch/>
        </p:blipFill>
        <p:spPr>
          <a:xfrm>
            <a:off x="5589683" y="3266864"/>
            <a:ext cx="208444" cy="1578761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4144686" y="3283755"/>
            <a:ext cx="410565" cy="170212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5882058" y="3266864"/>
            <a:ext cx="410565" cy="1702124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2"/>
          <a:srcRect l="58335" r="32262" b="8061"/>
          <a:stretch/>
        </p:blipFill>
        <p:spPr>
          <a:xfrm>
            <a:off x="6461772" y="3266864"/>
            <a:ext cx="205728" cy="156490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6834121" y="3266864"/>
            <a:ext cx="410565" cy="1702124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2"/>
          <a:srcRect l="74198" t="44211" r="16224"/>
          <a:stretch/>
        </p:blipFill>
        <p:spPr>
          <a:xfrm>
            <a:off x="7413835" y="4019398"/>
            <a:ext cx="209550" cy="94959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7792534" y="3266864"/>
            <a:ext cx="410565" cy="1702124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/>
          <a:srcRect l="90160"/>
          <a:stretch/>
        </p:blipFill>
        <p:spPr>
          <a:xfrm>
            <a:off x="8372248" y="3266864"/>
            <a:ext cx="215300" cy="1702124"/>
          </a:xfrm>
          <a:prstGeom prst="rect">
            <a:avLst/>
          </a:prstGeom>
        </p:spPr>
      </p:pic>
      <p:sp>
        <p:nvSpPr>
          <p:cNvPr id="25" name="Freihandform 24"/>
          <p:cNvSpPr/>
          <p:nvPr/>
        </p:nvSpPr>
        <p:spPr>
          <a:xfrm>
            <a:off x="4554682" y="3338944"/>
            <a:ext cx="270163" cy="1278081"/>
          </a:xfrm>
          <a:custGeom>
            <a:avLst/>
            <a:gdLst>
              <a:gd name="connsiteX0" fmla="*/ 3463 w 270163"/>
              <a:gd name="connsiteY0" fmla="*/ 1278081 h 1278081"/>
              <a:gd name="connsiteX1" fmla="*/ 0 w 270163"/>
              <a:gd name="connsiteY1" fmla="*/ 0 h 1278081"/>
              <a:gd name="connsiteX2" fmla="*/ 270163 w 270163"/>
              <a:gd name="connsiteY2" fmla="*/ 152400 h 1278081"/>
              <a:gd name="connsiteX3" fmla="*/ 270163 w 270163"/>
              <a:gd name="connsiteY3" fmla="*/ 1271154 h 1278081"/>
              <a:gd name="connsiteX4" fmla="*/ 3463 w 270163"/>
              <a:gd name="connsiteY4" fmla="*/ 1278081 h 127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63" h="1278081">
                <a:moveTo>
                  <a:pt x="3463" y="1278081"/>
                </a:moveTo>
                <a:cubicBezTo>
                  <a:pt x="2309" y="852054"/>
                  <a:pt x="1154" y="426027"/>
                  <a:pt x="0" y="0"/>
                </a:cubicBezTo>
                <a:lnTo>
                  <a:pt x="270163" y="152400"/>
                </a:lnTo>
                <a:lnTo>
                  <a:pt x="270163" y="1271154"/>
                </a:lnTo>
                <a:lnTo>
                  <a:pt x="3463" y="1278081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ihandform 25"/>
          <p:cNvSpPr/>
          <p:nvPr/>
        </p:nvSpPr>
        <p:spPr>
          <a:xfrm>
            <a:off x="5424055" y="3325089"/>
            <a:ext cx="277090" cy="1281545"/>
          </a:xfrm>
          <a:custGeom>
            <a:avLst/>
            <a:gdLst>
              <a:gd name="connsiteX0" fmla="*/ 0 w 277090"/>
              <a:gd name="connsiteY0" fmla="*/ 1281545 h 1281545"/>
              <a:gd name="connsiteX1" fmla="*/ 3463 w 277090"/>
              <a:gd name="connsiteY1" fmla="*/ 0 h 1281545"/>
              <a:gd name="connsiteX2" fmla="*/ 277090 w 277090"/>
              <a:gd name="connsiteY2" fmla="*/ 311727 h 1281545"/>
              <a:gd name="connsiteX3" fmla="*/ 277090 w 277090"/>
              <a:gd name="connsiteY3" fmla="*/ 1274618 h 1281545"/>
              <a:gd name="connsiteX4" fmla="*/ 0 w 277090"/>
              <a:gd name="connsiteY4" fmla="*/ 1281545 h 128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0" h="1281545">
                <a:moveTo>
                  <a:pt x="0" y="1281545"/>
                </a:moveTo>
                <a:cubicBezTo>
                  <a:pt x="1154" y="854363"/>
                  <a:pt x="2309" y="427182"/>
                  <a:pt x="3463" y="0"/>
                </a:cubicBezTo>
                <a:lnTo>
                  <a:pt x="277090" y="311727"/>
                </a:lnTo>
                <a:lnTo>
                  <a:pt x="277090" y="1274618"/>
                </a:lnTo>
                <a:lnTo>
                  <a:pt x="0" y="1281545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ihandform 26"/>
          <p:cNvSpPr/>
          <p:nvPr/>
        </p:nvSpPr>
        <p:spPr>
          <a:xfrm>
            <a:off x="6293427" y="3318162"/>
            <a:ext cx="273628" cy="1285009"/>
          </a:xfrm>
          <a:custGeom>
            <a:avLst/>
            <a:gdLst>
              <a:gd name="connsiteX0" fmla="*/ 0 w 273628"/>
              <a:gd name="connsiteY0" fmla="*/ 1285009 h 1285009"/>
              <a:gd name="connsiteX1" fmla="*/ 3464 w 273628"/>
              <a:gd name="connsiteY1" fmla="*/ 0 h 1285009"/>
              <a:gd name="connsiteX2" fmla="*/ 270164 w 273628"/>
              <a:gd name="connsiteY2" fmla="*/ 651163 h 1285009"/>
              <a:gd name="connsiteX3" fmla="*/ 273628 w 273628"/>
              <a:gd name="connsiteY3" fmla="*/ 1285009 h 1285009"/>
              <a:gd name="connsiteX4" fmla="*/ 0 w 273628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28" h="1285009">
                <a:moveTo>
                  <a:pt x="0" y="1285009"/>
                </a:moveTo>
                <a:cubicBezTo>
                  <a:pt x="1155" y="856673"/>
                  <a:pt x="2309" y="428336"/>
                  <a:pt x="3464" y="0"/>
                </a:cubicBezTo>
                <a:lnTo>
                  <a:pt x="270164" y="651163"/>
                </a:lnTo>
                <a:cubicBezTo>
                  <a:pt x="271319" y="862445"/>
                  <a:pt x="272473" y="1073727"/>
                  <a:pt x="273628" y="1285009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ihandform 27"/>
          <p:cNvSpPr/>
          <p:nvPr/>
        </p:nvSpPr>
        <p:spPr>
          <a:xfrm>
            <a:off x="7245927" y="3318162"/>
            <a:ext cx="277091" cy="1285009"/>
          </a:xfrm>
          <a:custGeom>
            <a:avLst/>
            <a:gdLst>
              <a:gd name="connsiteX0" fmla="*/ 0 w 277091"/>
              <a:gd name="connsiteY0" fmla="*/ 1285009 h 1285009"/>
              <a:gd name="connsiteX1" fmla="*/ 3464 w 277091"/>
              <a:gd name="connsiteY1" fmla="*/ 0 h 1285009"/>
              <a:gd name="connsiteX2" fmla="*/ 273628 w 277091"/>
              <a:gd name="connsiteY2" fmla="*/ 841663 h 1285009"/>
              <a:gd name="connsiteX3" fmla="*/ 277091 w 277091"/>
              <a:gd name="connsiteY3" fmla="*/ 1281545 h 1285009"/>
              <a:gd name="connsiteX4" fmla="*/ 0 w 277091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1" h="1285009">
                <a:moveTo>
                  <a:pt x="0" y="1285009"/>
                </a:moveTo>
                <a:cubicBezTo>
                  <a:pt x="1155" y="856673"/>
                  <a:pt x="2309" y="428336"/>
                  <a:pt x="3464" y="0"/>
                </a:cubicBezTo>
                <a:lnTo>
                  <a:pt x="273628" y="841663"/>
                </a:lnTo>
                <a:cubicBezTo>
                  <a:pt x="274782" y="988290"/>
                  <a:pt x="275937" y="1134918"/>
                  <a:pt x="277091" y="1281545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ihandform 28"/>
          <p:cNvSpPr/>
          <p:nvPr/>
        </p:nvSpPr>
        <p:spPr>
          <a:xfrm>
            <a:off x="8201891" y="3321625"/>
            <a:ext cx="277091" cy="1285009"/>
          </a:xfrm>
          <a:custGeom>
            <a:avLst/>
            <a:gdLst>
              <a:gd name="connsiteX0" fmla="*/ 0 w 277091"/>
              <a:gd name="connsiteY0" fmla="*/ 1285009 h 1285009"/>
              <a:gd name="connsiteX1" fmla="*/ 0 w 277091"/>
              <a:gd name="connsiteY1" fmla="*/ 0 h 1285009"/>
              <a:gd name="connsiteX2" fmla="*/ 277091 w 277091"/>
              <a:gd name="connsiteY2" fmla="*/ 966355 h 1285009"/>
              <a:gd name="connsiteX3" fmla="*/ 273627 w 277091"/>
              <a:gd name="connsiteY3" fmla="*/ 1285009 h 1285009"/>
              <a:gd name="connsiteX4" fmla="*/ 0 w 277091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1" h="1285009">
                <a:moveTo>
                  <a:pt x="0" y="1285009"/>
                </a:moveTo>
                <a:lnTo>
                  <a:pt x="0" y="0"/>
                </a:lnTo>
                <a:lnTo>
                  <a:pt x="277091" y="966355"/>
                </a:lnTo>
                <a:cubicBezTo>
                  <a:pt x="275936" y="1072573"/>
                  <a:pt x="274782" y="1178791"/>
                  <a:pt x="273627" y="1285009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2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648302" y="885130"/>
            <a:ext cx="5772542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2: Even a real AUC is not a good measure for effort discounting </a:t>
            </a:r>
            <a:endParaRPr lang="en-GB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2294533" y="1370713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>
            <a:off x="2294533" y="2846222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 rot="16200000">
            <a:off x="1525134" y="202500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31" name="Textfeld 30"/>
          <p:cNvSpPr txBox="1"/>
          <p:nvPr/>
        </p:nvSpPr>
        <p:spPr>
          <a:xfrm>
            <a:off x="2089872" y="133106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32" name="Textfeld 31"/>
          <p:cNvSpPr txBox="1"/>
          <p:nvPr/>
        </p:nvSpPr>
        <p:spPr>
          <a:xfrm>
            <a:off x="2829376" y="30234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n-back levels</a:t>
            </a:r>
            <a:endParaRPr lang="en-GB" sz="1000" dirty="0"/>
          </a:p>
        </p:txBody>
      </p:sp>
      <p:sp>
        <p:nvSpPr>
          <p:cNvPr id="33" name="Rechteck 32"/>
          <p:cNvSpPr/>
          <p:nvPr/>
        </p:nvSpPr>
        <p:spPr>
          <a:xfrm>
            <a:off x="2433079" y="1454174"/>
            <a:ext cx="214746" cy="13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feld 33"/>
          <p:cNvSpPr txBox="1"/>
          <p:nvPr/>
        </p:nvSpPr>
        <p:spPr>
          <a:xfrm>
            <a:off x="2433078" y="2846222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35" name="Rechteck 34"/>
          <p:cNvSpPr/>
          <p:nvPr/>
        </p:nvSpPr>
        <p:spPr>
          <a:xfrm>
            <a:off x="2912355" y="1586221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eck 35"/>
          <p:cNvSpPr/>
          <p:nvPr/>
        </p:nvSpPr>
        <p:spPr>
          <a:xfrm>
            <a:off x="3396899" y="2092487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eck 36"/>
          <p:cNvSpPr/>
          <p:nvPr/>
        </p:nvSpPr>
        <p:spPr>
          <a:xfrm>
            <a:off x="3868445" y="2270221"/>
            <a:ext cx="214746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Gerader Verbinder 37"/>
          <p:cNvCxnSpPr/>
          <p:nvPr/>
        </p:nvCxnSpPr>
        <p:spPr>
          <a:xfrm>
            <a:off x="2294533" y="3269650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H="1">
            <a:off x="2294533" y="4745159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 rot="16200000">
            <a:off x="1525134" y="3923941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41" name="Textfeld 40"/>
          <p:cNvSpPr txBox="1"/>
          <p:nvPr/>
        </p:nvSpPr>
        <p:spPr>
          <a:xfrm>
            <a:off x="2089872" y="323000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43" name="Rechteck 42"/>
          <p:cNvSpPr/>
          <p:nvPr/>
        </p:nvSpPr>
        <p:spPr>
          <a:xfrm>
            <a:off x="3872299" y="3361163"/>
            <a:ext cx="214746" cy="13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feld 43"/>
          <p:cNvSpPr txBox="1"/>
          <p:nvPr/>
        </p:nvSpPr>
        <p:spPr>
          <a:xfrm>
            <a:off x="2433078" y="4745159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45" name="Rechteck 44"/>
          <p:cNvSpPr/>
          <p:nvPr/>
        </p:nvSpPr>
        <p:spPr>
          <a:xfrm>
            <a:off x="3396077" y="3493211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hteck 45"/>
          <p:cNvSpPr/>
          <p:nvPr/>
        </p:nvSpPr>
        <p:spPr>
          <a:xfrm>
            <a:off x="2916001" y="3989157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eck 46"/>
          <p:cNvSpPr/>
          <p:nvPr/>
        </p:nvSpPr>
        <p:spPr>
          <a:xfrm>
            <a:off x="2435676" y="4169158"/>
            <a:ext cx="214746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Gerader Verbinder 49"/>
          <p:cNvCxnSpPr/>
          <p:nvPr/>
        </p:nvCxnSpPr>
        <p:spPr>
          <a:xfrm>
            <a:off x="4887735" y="3266848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H="1">
            <a:off x="4887735" y="4742357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 rot="16200000">
            <a:off x="4118336" y="3921139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53" name="Textfeld 52"/>
          <p:cNvSpPr txBox="1"/>
          <p:nvPr/>
        </p:nvSpPr>
        <p:spPr>
          <a:xfrm>
            <a:off x="4683074" y="322719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54" name="Textfeld 53"/>
          <p:cNvSpPr txBox="1"/>
          <p:nvPr/>
        </p:nvSpPr>
        <p:spPr>
          <a:xfrm>
            <a:off x="5388558" y="30234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n-back levels</a:t>
            </a:r>
            <a:endParaRPr lang="en-GB" sz="1000" dirty="0"/>
          </a:p>
        </p:txBody>
      </p:sp>
      <p:sp>
        <p:nvSpPr>
          <p:cNvPr id="55" name="Rechteck 54"/>
          <p:cNvSpPr/>
          <p:nvPr/>
        </p:nvSpPr>
        <p:spPr>
          <a:xfrm>
            <a:off x="5026279" y="3406331"/>
            <a:ext cx="214746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feld 55"/>
          <p:cNvSpPr txBox="1"/>
          <p:nvPr/>
        </p:nvSpPr>
        <p:spPr>
          <a:xfrm>
            <a:off x="5026280" y="4742357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57" name="Rechteck 56"/>
          <p:cNvSpPr/>
          <p:nvPr/>
        </p:nvSpPr>
        <p:spPr>
          <a:xfrm>
            <a:off x="5505557" y="3474306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/>
          <p:cNvSpPr/>
          <p:nvPr/>
        </p:nvSpPr>
        <p:spPr>
          <a:xfrm>
            <a:off x="5977925" y="3554093"/>
            <a:ext cx="214746" cy="11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/>
          <p:cNvSpPr/>
          <p:nvPr/>
        </p:nvSpPr>
        <p:spPr>
          <a:xfrm>
            <a:off x="6461647" y="3738630"/>
            <a:ext cx="214746" cy="10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Gerader Verbinder 59"/>
          <p:cNvCxnSpPr/>
          <p:nvPr/>
        </p:nvCxnSpPr>
        <p:spPr>
          <a:xfrm>
            <a:off x="4887735" y="1370713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>
            <a:off x="4887735" y="2846222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 rot="16200000">
            <a:off x="4118336" y="202500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63" name="Textfeld 62"/>
          <p:cNvSpPr txBox="1"/>
          <p:nvPr/>
        </p:nvSpPr>
        <p:spPr>
          <a:xfrm>
            <a:off x="4683074" y="133106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65" name="Textfeld 64"/>
          <p:cNvSpPr txBox="1"/>
          <p:nvPr/>
        </p:nvSpPr>
        <p:spPr>
          <a:xfrm>
            <a:off x="5026280" y="2846222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71" name="Rechteck 70"/>
          <p:cNvSpPr/>
          <p:nvPr/>
        </p:nvSpPr>
        <p:spPr>
          <a:xfrm>
            <a:off x="5026279" y="2014036"/>
            <a:ext cx="214746" cy="8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hteck 71"/>
          <p:cNvSpPr/>
          <p:nvPr/>
        </p:nvSpPr>
        <p:spPr>
          <a:xfrm>
            <a:off x="5505557" y="2087642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hteck 72"/>
          <p:cNvSpPr/>
          <p:nvPr/>
        </p:nvSpPr>
        <p:spPr>
          <a:xfrm>
            <a:off x="5977925" y="2161958"/>
            <a:ext cx="214746" cy="68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hteck 73"/>
          <p:cNvSpPr/>
          <p:nvPr/>
        </p:nvSpPr>
        <p:spPr>
          <a:xfrm>
            <a:off x="6461647" y="2335502"/>
            <a:ext cx="214746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reihandform 74"/>
          <p:cNvSpPr/>
          <p:nvPr/>
        </p:nvSpPr>
        <p:spPr>
          <a:xfrm>
            <a:off x="2528421" y="1456765"/>
            <a:ext cx="1456764" cy="1389529"/>
          </a:xfrm>
          <a:custGeom>
            <a:avLst/>
            <a:gdLst>
              <a:gd name="connsiteX0" fmla="*/ 0 w 1456764"/>
              <a:gd name="connsiteY0" fmla="*/ 1389529 h 1389529"/>
              <a:gd name="connsiteX1" fmla="*/ 0 w 1456764"/>
              <a:gd name="connsiteY1" fmla="*/ 0 h 1389529"/>
              <a:gd name="connsiteX2" fmla="*/ 493058 w 1456764"/>
              <a:gd name="connsiteY2" fmla="*/ 138953 h 1389529"/>
              <a:gd name="connsiteX3" fmla="*/ 972670 w 1456764"/>
              <a:gd name="connsiteY3" fmla="*/ 636494 h 1389529"/>
              <a:gd name="connsiteX4" fmla="*/ 1452282 w 1456764"/>
              <a:gd name="connsiteY4" fmla="*/ 815788 h 1389529"/>
              <a:gd name="connsiteX5" fmla="*/ 1456764 w 1456764"/>
              <a:gd name="connsiteY5" fmla="*/ 1389529 h 1389529"/>
              <a:gd name="connsiteX6" fmla="*/ 0 w 1456764"/>
              <a:gd name="connsiteY6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764" h="1389529">
                <a:moveTo>
                  <a:pt x="0" y="1389529"/>
                </a:moveTo>
                <a:lnTo>
                  <a:pt x="0" y="0"/>
                </a:lnTo>
                <a:lnTo>
                  <a:pt x="493058" y="138953"/>
                </a:lnTo>
                <a:lnTo>
                  <a:pt x="972670" y="636494"/>
                </a:lnTo>
                <a:lnTo>
                  <a:pt x="1452282" y="815788"/>
                </a:lnTo>
                <a:lnTo>
                  <a:pt x="1456764" y="1389529"/>
                </a:lnTo>
                <a:lnTo>
                  <a:pt x="0" y="138952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reihandform 75"/>
          <p:cNvSpPr/>
          <p:nvPr/>
        </p:nvSpPr>
        <p:spPr>
          <a:xfrm flipH="1">
            <a:off x="2533467" y="3363682"/>
            <a:ext cx="1456764" cy="1389529"/>
          </a:xfrm>
          <a:custGeom>
            <a:avLst/>
            <a:gdLst>
              <a:gd name="connsiteX0" fmla="*/ 0 w 1456764"/>
              <a:gd name="connsiteY0" fmla="*/ 1389529 h 1389529"/>
              <a:gd name="connsiteX1" fmla="*/ 0 w 1456764"/>
              <a:gd name="connsiteY1" fmla="*/ 0 h 1389529"/>
              <a:gd name="connsiteX2" fmla="*/ 493058 w 1456764"/>
              <a:gd name="connsiteY2" fmla="*/ 138953 h 1389529"/>
              <a:gd name="connsiteX3" fmla="*/ 972670 w 1456764"/>
              <a:gd name="connsiteY3" fmla="*/ 636494 h 1389529"/>
              <a:gd name="connsiteX4" fmla="*/ 1452282 w 1456764"/>
              <a:gd name="connsiteY4" fmla="*/ 815788 h 1389529"/>
              <a:gd name="connsiteX5" fmla="*/ 1456764 w 1456764"/>
              <a:gd name="connsiteY5" fmla="*/ 1389529 h 1389529"/>
              <a:gd name="connsiteX6" fmla="*/ 0 w 1456764"/>
              <a:gd name="connsiteY6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764" h="1389529">
                <a:moveTo>
                  <a:pt x="0" y="1389529"/>
                </a:moveTo>
                <a:lnTo>
                  <a:pt x="0" y="0"/>
                </a:lnTo>
                <a:lnTo>
                  <a:pt x="493058" y="138953"/>
                </a:lnTo>
                <a:lnTo>
                  <a:pt x="972670" y="636494"/>
                </a:lnTo>
                <a:lnTo>
                  <a:pt x="1452282" y="815788"/>
                </a:lnTo>
                <a:lnTo>
                  <a:pt x="1456764" y="1389529"/>
                </a:lnTo>
                <a:lnTo>
                  <a:pt x="0" y="138952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hteck 77"/>
          <p:cNvSpPr/>
          <p:nvPr/>
        </p:nvSpPr>
        <p:spPr>
          <a:xfrm>
            <a:off x="407304" y="3274232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Seeks effort</a:t>
            </a:r>
          </a:p>
        </p:txBody>
      </p:sp>
      <p:sp>
        <p:nvSpPr>
          <p:cNvPr id="81" name="Freihandform 80"/>
          <p:cNvSpPr/>
          <p:nvPr/>
        </p:nvSpPr>
        <p:spPr>
          <a:xfrm>
            <a:off x="5125720" y="2011680"/>
            <a:ext cx="1442720" cy="833120"/>
          </a:xfrm>
          <a:custGeom>
            <a:avLst/>
            <a:gdLst>
              <a:gd name="connsiteX0" fmla="*/ 5080 w 1442720"/>
              <a:gd name="connsiteY0" fmla="*/ 833120 h 833120"/>
              <a:gd name="connsiteX1" fmla="*/ 0 w 1442720"/>
              <a:gd name="connsiteY1" fmla="*/ 0 h 833120"/>
              <a:gd name="connsiteX2" fmla="*/ 492760 w 1442720"/>
              <a:gd name="connsiteY2" fmla="*/ 76200 h 833120"/>
              <a:gd name="connsiteX3" fmla="*/ 955040 w 1442720"/>
              <a:gd name="connsiteY3" fmla="*/ 152400 h 833120"/>
              <a:gd name="connsiteX4" fmla="*/ 1437640 w 1442720"/>
              <a:gd name="connsiteY4" fmla="*/ 325120 h 833120"/>
              <a:gd name="connsiteX5" fmla="*/ 1442720 w 1442720"/>
              <a:gd name="connsiteY5" fmla="*/ 833120 h 833120"/>
              <a:gd name="connsiteX6" fmla="*/ 5080 w 1442720"/>
              <a:gd name="connsiteY6" fmla="*/ 833120 h 83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2720" h="833120">
                <a:moveTo>
                  <a:pt x="5080" y="833120"/>
                </a:moveTo>
                <a:cubicBezTo>
                  <a:pt x="3387" y="555413"/>
                  <a:pt x="1693" y="277707"/>
                  <a:pt x="0" y="0"/>
                </a:cubicBezTo>
                <a:lnTo>
                  <a:pt x="492760" y="76200"/>
                </a:lnTo>
                <a:lnTo>
                  <a:pt x="955040" y="152400"/>
                </a:lnTo>
                <a:lnTo>
                  <a:pt x="1437640" y="325120"/>
                </a:lnTo>
                <a:cubicBezTo>
                  <a:pt x="1439333" y="494453"/>
                  <a:pt x="1441027" y="663787"/>
                  <a:pt x="1442720" y="833120"/>
                </a:cubicBezTo>
                <a:lnTo>
                  <a:pt x="5080" y="83312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ihandform 81"/>
          <p:cNvSpPr/>
          <p:nvPr/>
        </p:nvSpPr>
        <p:spPr>
          <a:xfrm>
            <a:off x="5125720" y="3413760"/>
            <a:ext cx="1452880" cy="1336040"/>
          </a:xfrm>
          <a:custGeom>
            <a:avLst/>
            <a:gdLst>
              <a:gd name="connsiteX0" fmla="*/ 0 w 1452880"/>
              <a:gd name="connsiteY0" fmla="*/ 1330960 h 1336040"/>
              <a:gd name="connsiteX1" fmla="*/ 10160 w 1452880"/>
              <a:gd name="connsiteY1" fmla="*/ 0 h 1336040"/>
              <a:gd name="connsiteX2" fmla="*/ 482600 w 1452880"/>
              <a:gd name="connsiteY2" fmla="*/ 66040 h 1336040"/>
              <a:gd name="connsiteX3" fmla="*/ 960120 w 1452880"/>
              <a:gd name="connsiteY3" fmla="*/ 147320 h 1336040"/>
              <a:gd name="connsiteX4" fmla="*/ 1447800 w 1452880"/>
              <a:gd name="connsiteY4" fmla="*/ 335280 h 1336040"/>
              <a:gd name="connsiteX5" fmla="*/ 1452880 w 1452880"/>
              <a:gd name="connsiteY5" fmla="*/ 1336040 h 1336040"/>
              <a:gd name="connsiteX6" fmla="*/ 0 w 1452880"/>
              <a:gd name="connsiteY6" fmla="*/ 1330960 h 133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2880" h="1336040">
                <a:moveTo>
                  <a:pt x="0" y="1330960"/>
                </a:moveTo>
                <a:cubicBezTo>
                  <a:pt x="3387" y="887307"/>
                  <a:pt x="6773" y="443653"/>
                  <a:pt x="10160" y="0"/>
                </a:cubicBezTo>
                <a:lnTo>
                  <a:pt x="482600" y="66040"/>
                </a:lnTo>
                <a:lnTo>
                  <a:pt x="960120" y="147320"/>
                </a:lnTo>
                <a:lnTo>
                  <a:pt x="1447800" y="335280"/>
                </a:lnTo>
                <a:cubicBezTo>
                  <a:pt x="1449493" y="668867"/>
                  <a:pt x="1451187" y="1002453"/>
                  <a:pt x="1452880" y="1336040"/>
                </a:cubicBezTo>
                <a:lnTo>
                  <a:pt x="0" y="133096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hteck 123"/>
          <p:cNvSpPr/>
          <p:nvPr/>
        </p:nvSpPr>
        <p:spPr>
          <a:xfrm>
            <a:off x="404068" y="3806845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Strong preference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11107" y="4333482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hard level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0234" y="137071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Avoids effort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396998" y="190332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Strong preference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4037" y="242996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7132665" y="137071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Avoids effort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7129429" y="190332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 preference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7136468" y="242996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7125626" y="322240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Seeks effort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7122390" y="375501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 preference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7129429" y="428165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7136468" y="3236014"/>
            <a:ext cx="1486665" cy="4611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7136468" y="1376688"/>
            <a:ext cx="1486665" cy="4688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91918" y="1897350"/>
            <a:ext cx="1486665" cy="48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7136467" y="1901078"/>
            <a:ext cx="1486665" cy="485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1918" y="2443942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7136467" y="2435939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1918" y="4347585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7136467" y="4281134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9" name="Textfeld 148"/>
          <p:cNvSpPr txBox="1"/>
          <p:nvPr/>
        </p:nvSpPr>
        <p:spPr>
          <a:xfrm>
            <a:off x="6119688" y="885889"/>
            <a:ext cx="1196161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GB" dirty="0" err="1"/>
              <a:t>Sum</a:t>
            </a:r>
            <a:r>
              <a:rPr lang="en-GB" baseline="-25000" dirty="0" err="1"/>
              <a:t>A</a:t>
            </a:r>
            <a:r>
              <a:rPr lang="en-GB" dirty="0" err="1"/>
              <a:t>x</a:t>
            </a:r>
            <a:r>
              <a:rPr lang="en-GB" dirty="0" err="1" smtClean="0"/>
              <a:t>AUC</a:t>
            </a:r>
            <a:endParaRPr lang="en-GB" dirty="0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4214164" y="1489326"/>
            <a:ext cx="0" cy="756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 flipH="1" flipV="1">
            <a:off x="6812112" y="2025524"/>
            <a:ext cx="0" cy="288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stCxn id="75" idx="1"/>
          </p:cNvCxnSpPr>
          <p:nvPr/>
        </p:nvCxnSpPr>
        <p:spPr>
          <a:xfrm>
            <a:off x="2528421" y="1456765"/>
            <a:ext cx="180273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75" idx="4"/>
          </p:cNvCxnSpPr>
          <p:nvPr/>
        </p:nvCxnSpPr>
        <p:spPr>
          <a:xfrm flipV="1">
            <a:off x="3980703" y="2270221"/>
            <a:ext cx="3504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/>
          <p:nvPr/>
        </p:nvCxnSpPr>
        <p:spPr>
          <a:xfrm flipV="1">
            <a:off x="4214164" y="3382585"/>
            <a:ext cx="0" cy="756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>
            <a:stCxn id="76" idx="4"/>
          </p:cNvCxnSpPr>
          <p:nvPr/>
        </p:nvCxnSpPr>
        <p:spPr>
          <a:xfrm flipV="1">
            <a:off x="2537949" y="4169158"/>
            <a:ext cx="179320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>
            <a:stCxn id="43" idx="0"/>
          </p:cNvCxnSpPr>
          <p:nvPr/>
        </p:nvCxnSpPr>
        <p:spPr>
          <a:xfrm>
            <a:off x="3979672" y="3361163"/>
            <a:ext cx="35147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>
            <a:stCxn id="81" idx="1"/>
          </p:cNvCxnSpPr>
          <p:nvPr/>
        </p:nvCxnSpPr>
        <p:spPr>
          <a:xfrm>
            <a:off x="5125720" y="2011680"/>
            <a:ext cx="179863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stCxn id="74" idx="0"/>
          </p:cNvCxnSpPr>
          <p:nvPr/>
        </p:nvCxnSpPr>
        <p:spPr>
          <a:xfrm>
            <a:off x="6569020" y="2335502"/>
            <a:ext cx="35533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stCxn id="82" idx="1"/>
          </p:cNvCxnSpPr>
          <p:nvPr/>
        </p:nvCxnSpPr>
        <p:spPr>
          <a:xfrm>
            <a:off x="5135880" y="3413760"/>
            <a:ext cx="178847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stCxn id="59" idx="0"/>
          </p:cNvCxnSpPr>
          <p:nvPr/>
        </p:nvCxnSpPr>
        <p:spPr>
          <a:xfrm>
            <a:off x="6569020" y="3738630"/>
            <a:ext cx="355333" cy="1041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/>
          <p:nvPr/>
        </p:nvCxnSpPr>
        <p:spPr>
          <a:xfrm flipH="1" flipV="1">
            <a:off x="6812112" y="3436116"/>
            <a:ext cx="0" cy="288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lus 23"/>
          <p:cNvSpPr/>
          <p:nvPr/>
        </p:nvSpPr>
        <p:spPr>
          <a:xfrm>
            <a:off x="3455484" y="3673539"/>
            <a:ext cx="360000" cy="360000"/>
          </a:xfrm>
          <a:prstGeom prst="mathPlus">
            <a:avLst>
              <a:gd name="adj1" fmla="val 154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inus 24"/>
          <p:cNvSpPr/>
          <p:nvPr/>
        </p:nvSpPr>
        <p:spPr>
          <a:xfrm>
            <a:off x="3455484" y="1728005"/>
            <a:ext cx="360000" cy="198974"/>
          </a:xfrm>
          <a:prstGeom prst="mathMinus">
            <a:avLst>
              <a:gd name="adj1" fmla="val 308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Minus 115"/>
          <p:cNvSpPr/>
          <p:nvPr/>
        </p:nvSpPr>
        <p:spPr>
          <a:xfrm>
            <a:off x="6324884" y="2076243"/>
            <a:ext cx="360000" cy="198974"/>
          </a:xfrm>
          <a:prstGeom prst="mathMinus">
            <a:avLst>
              <a:gd name="adj1" fmla="val 308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Minus 116"/>
          <p:cNvSpPr/>
          <p:nvPr/>
        </p:nvSpPr>
        <p:spPr>
          <a:xfrm>
            <a:off x="6318599" y="3471377"/>
            <a:ext cx="360000" cy="198974"/>
          </a:xfrm>
          <a:prstGeom prst="mathMinus">
            <a:avLst>
              <a:gd name="adj1" fmla="val 308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hteck 118"/>
          <p:cNvSpPr/>
          <p:nvPr/>
        </p:nvSpPr>
        <p:spPr>
          <a:xfrm>
            <a:off x="400089" y="3798590"/>
            <a:ext cx="1486665" cy="48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7136685" y="3747759"/>
            <a:ext cx="1486665" cy="48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1" grpId="0"/>
      <p:bldP spid="32" grpId="0"/>
      <p:bldP spid="33" grpId="0" animBg="1"/>
      <p:bldP spid="34" grpId="0"/>
      <p:bldP spid="35" grpId="0" animBg="1"/>
      <p:bldP spid="36" grpId="0" animBg="1"/>
      <p:bldP spid="37" grpId="0" animBg="1"/>
      <p:bldP spid="40" grpId="0"/>
      <p:bldP spid="41" grpId="0"/>
      <p:bldP spid="43" grpId="0" animBg="1"/>
      <p:bldP spid="44" grpId="0"/>
      <p:bldP spid="45" grpId="0" animBg="1"/>
      <p:bldP spid="46" grpId="0" animBg="1"/>
      <p:bldP spid="47" grpId="0" animBg="1"/>
      <p:bldP spid="52" grpId="0"/>
      <p:bldP spid="53" grpId="0"/>
      <p:bldP spid="54" grpId="0"/>
      <p:bldP spid="55" grpId="0" animBg="1"/>
      <p:bldP spid="56" grpId="0"/>
      <p:bldP spid="57" grpId="0" animBg="1"/>
      <p:bldP spid="58" grpId="0" animBg="1"/>
      <p:bldP spid="59" grpId="0" animBg="1"/>
      <p:bldP spid="62" grpId="0"/>
      <p:bldP spid="63" grpId="0"/>
      <p:bldP spid="65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1" grpId="0" animBg="1"/>
      <p:bldP spid="8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3" grpId="0" animBg="1"/>
      <p:bldP spid="144" grpId="0" animBg="1"/>
      <p:bldP spid="145" grpId="0" animBg="1"/>
      <p:bldP spid="146" grpId="0" animBg="1"/>
      <p:bldP spid="149" grpId="0"/>
      <p:bldP spid="24" grpId="0" animBg="1"/>
      <p:bldP spid="25" grpId="0" animBg="1"/>
      <p:bldP spid="116" grpId="0" animBg="1"/>
      <p:bldP spid="117" grpId="0" animBg="1"/>
      <p:bldP spid="119" grpId="0" animBg="1"/>
      <p:bldP spid="1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648302" y="885130"/>
            <a:ext cx="4363567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3: Large number of </a:t>
            </a:r>
            <a:r>
              <a:rPr lang="en-GB" i="1" dirty="0" err="1" smtClean="0"/>
              <a:t>df</a:t>
            </a:r>
            <a:r>
              <a:rPr lang="en-GB" dirty="0" smtClean="0"/>
              <a:t> in reaction time analysis</a:t>
            </a:r>
            <a:endParaRPr lang="en-GB" dirty="0"/>
          </a:p>
        </p:txBody>
      </p:sp>
      <p:sp>
        <p:nvSpPr>
          <p:cNvPr id="83" name="Rechteck 82"/>
          <p:cNvSpPr/>
          <p:nvPr/>
        </p:nvSpPr>
        <p:spPr>
          <a:xfrm>
            <a:off x="656035" y="2332096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Transformation of the data</a:t>
            </a:r>
          </a:p>
        </p:txBody>
      </p:sp>
      <p:sp>
        <p:nvSpPr>
          <p:cNvPr id="85" name="Rechteck 84"/>
          <p:cNvSpPr/>
          <p:nvPr/>
        </p:nvSpPr>
        <p:spPr>
          <a:xfrm>
            <a:off x="656037" y="3101042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Outlier exclusion</a:t>
            </a:r>
          </a:p>
        </p:txBody>
      </p:sp>
      <p:sp>
        <p:nvSpPr>
          <p:cNvPr id="87" name="Rechteck 86"/>
          <p:cNvSpPr/>
          <p:nvPr/>
        </p:nvSpPr>
        <p:spPr>
          <a:xfrm>
            <a:off x="656035" y="3869988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Exclusion of post-error trials</a:t>
            </a:r>
          </a:p>
        </p:txBody>
      </p:sp>
      <p:sp>
        <p:nvSpPr>
          <p:cNvPr id="90" name="Rechteck 89"/>
          <p:cNvSpPr/>
          <p:nvPr/>
        </p:nvSpPr>
        <p:spPr>
          <a:xfrm>
            <a:off x="656035" y="1444474"/>
            <a:ext cx="2321239" cy="508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Dimension</a:t>
            </a:r>
          </a:p>
        </p:txBody>
      </p:sp>
      <p:sp>
        <p:nvSpPr>
          <p:cNvPr id="91" name="Rechteck 90"/>
          <p:cNvSpPr/>
          <p:nvPr/>
        </p:nvSpPr>
        <p:spPr>
          <a:xfrm>
            <a:off x="3070859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Raw</a:t>
            </a:r>
          </a:p>
        </p:txBody>
      </p:sp>
      <p:sp>
        <p:nvSpPr>
          <p:cNvPr id="93" name="Rechteck 92"/>
          <p:cNvSpPr/>
          <p:nvPr/>
        </p:nvSpPr>
        <p:spPr>
          <a:xfrm>
            <a:off x="3070860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None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531808" y="3869988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7" name="Rechteck 96"/>
          <p:cNvSpPr/>
          <p:nvPr/>
        </p:nvSpPr>
        <p:spPr>
          <a:xfrm>
            <a:off x="3070859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levels</a:t>
            </a:r>
          </a:p>
        </p:txBody>
      </p:sp>
      <p:sp>
        <p:nvSpPr>
          <p:cNvPr id="99" name="Rechteck 98"/>
          <p:cNvSpPr/>
          <p:nvPr/>
        </p:nvSpPr>
        <p:spPr>
          <a:xfrm>
            <a:off x="4531808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100" name="Rechteck 99"/>
          <p:cNvSpPr/>
          <p:nvPr/>
        </p:nvSpPr>
        <p:spPr>
          <a:xfrm>
            <a:off x="4531809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2SD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5992757" y="3869988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4531808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levels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5992756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Inverse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5992757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3SD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5992756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levels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7453703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Square root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7453704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200 </a:t>
            </a:r>
            <a:r>
              <a:rPr lang="en-GB" sz="1200" dirty="0" err="1" smtClean="0">
                <a:solidFill>
                  <a:schemeClr val="tx1"/>
                </a:solidFill>
              </a:rPr>
              <a:t>ms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7453703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levels</a:t>
            </a:r>
          </a:p>
        </p:txBody>
      </p:sp>
      <p:cxnSp>
        <p:nvCxnSpPr>
          <p:cNvPr id="5" name="Gerader Verbinder 4"/>
          <p:cNvCxnSpPr>
            <a:stCxn id="104" idx="2"/>
            <a:endCxn id="91" idx="0"/>
          </p:cNvCxnSpPr>
          <p:nvPr/>
        </p:nvCxnSpPr>
        <p:spPr>
          <a:xfrm flipH="1">
            <a:off x="3756660" y="1952657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stCxn id="104" idx="2"/>
            <a:endCxn id="99" idx="0"/>
          </p:cNvCxnSpPr>
          <p:nvPr/>
        </p:nvCxnSpPr>
        <p:spPr>
          <a:xfrm>
            <a:off x="5217609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104" idx="2"/>
            <a:endCxn id="105" idx="0"/>
          </p:cNvCxnSpPr>
          <p:nvPr/>
        </p:nvCxnSpPr>
        <p:spPr>
          <a:xfrm>
            <a:off x="5217609" y="1952657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stCxn id="104" idx="2"/>
            <a:endCxn id="113" idx="0"/>
          </p:cNvCxnSpPr>
          <p:nvPr/>
        </p:nvCxnSpPr>
        <p:spPr>
          <a:xfrm>
            <a:off x="5217609" y="1952657"/>
            <a:ext cx="292189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stCxn id="111" idx="2"/>
            <a:endCxn id="91" idx="0"/>
          </p:cNvCxnSpPr>
          <p:nvPr/>
        </p:nvCxnSpPr>
        <p:spPr>
          <a:xfrm flipH="1">
            <a:off x="3756660" y="1952657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>
            <a:stCxn id="99" idx="0"/>
            <a:endCxn id="111" idx="2"/>
          </p:cNvCxnSpPr>
          <p:nvPr/>
        </p:nvCxnSpPr>
        <p:spPr>
          <a:xfrm flipV="1">
            <a:off x="5217609" y="1952657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/>
          <p:cNvCxnSpPr>
            <a:stCxn id="105" idx="0"/>
            <a:endCxn id="111" idx="2"/>
          </p:cNvCxnSpPr>
          <p:nvPr/>
        </p:nvCxnSpPr>
        <p:spPr>
          <a:xfrm flipV="1">
            <a:off x="6678557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>
            <a:stCxn id="111" idx="2"/>
            <a:endCxn id="113" idx="0"/>
          </p:cNvCxnSpPr>
          <p:nvPr/>
        </p:nvCxnSpPr>
        <p:spPr>
          <a:xfrm>
            <a:off x="6678557" y="1952657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/>
          <p:cNvCxnSpPr>
            <a:stCxn id="99" idx="0"/>
            <a:endCxn id="116" idx="2"/>
          </p:cNvCxnSpPr>
          <p:nvPr/>
        </p:nvCxnSpPr>
        <p:spPr>
          <a:xfrm flipV="1">
            <a:off x="5217609" y="1952657"/>
            <a:ext cx="292189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stCxn id="91" idx="0"/>
            <a:endCxn id="116" idx="2"/>
          </p:cNvCxnSpPr>
          <p:nvPr/>
        </p:nvCxnSpPr>
        <p:spPr>
          <a:xfrm flipV="1">
            <a:off x="3756660" y="1952657"/>
            <a:ext cx="438284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/>
          <p:cNvCxnSpPr>
            <a:stCxn id="113" idx="0"/>
            <a:endCxn id="116" idx="2"/>
          </p:cNvCxnSpPr>
          <p:nvPr/>
        </p:nvCxnSpPr>
        <p:spPr>
          <a:xfrm flipV="1">
            <a:off x="8139504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/>
          <p:cNvCxnSpPr>
            <a:stCxn id="97" idx="2"/>
            <a:endCxn id="91" idx="0"/>
          </p:cNvCxnSpPr>
          <p:nvPr/>
        </p:nvCxnSpPr>
        <p:spPr>
          <a:xfrm>
            <a:off x="3756660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>
            <a:stCxn id="97" idx="2"/>
            <a:endCxn id="99" idx="0"/>
          </p:cNvCxnSpPr>
          <p:nvPr/>
        </p:nvCxnSpPr>
        <p:spPr>
          <a:xfrm>
            <a:off x="3756660" y="1952657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>
            <a:stCxn id="97" idx="2"/>
            <a:endCxn id="105" idx="0"/>
          </p:cNvCxnSpPr>
          <p:nvPr/>
        </p:nvCxnSpPr>
        <p:spPr>
          <a:xfrm>
            <a:off x="3756660" y="1952657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>
            <a:stCxn id="97" idx="2"/>
            <a:endCxn id="113" idx="0"/>
          </p:cNvCxnSpPr>
          <p:nvPr/>
        </p:nvCxnSpPr>
        <p:spPr>
          <a:xfrm>
            <a:off x="3756660" y="1952657"/>
            <a:ext cx="438284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/>
          <p:cNvCxnSpPr>
            <a:stCxn id="91" idx="2"/>
            <a:endCxn id="93" idx="0"/>
          </p:cNvCxnSpPr>
          <p:nvPr/>
        </p:nvCxnSpPr>
        <p:spPr>
          <a:xfrm>
            <a:off x="3756660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>
            <a:stCxn id="91" idx="2"/>
            <a:endCxn id="100" idx="0"/>
          </p:cNvCxnSpPr>
          <p:nvPr/>
        </p:nvCxnSpPr>
        <p:spPr>
          <a:xfrm>
            <a:off x="3756660" y="2721603"/>
            <a:ext cx="146095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/>
          <p:cNvCxnSpPr>
            <a:stCxn id="91" idx="2"/>
            <a:endCxn id="107" idx="0"/>
          </p:cNvCxnSpPr>
          <p:nvPr/>
        </p:nvCxnSpPr>
        <p:spPr>
          <a:xfrm>
            <a:off x="3756660" y="2721603"/>
            <a:ext cx="292189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/>
          <p:cNvCxnSpPr>
            <a:stCxn id="91" idx="2"/>
            <a:endCxn id="114" idx="0"/>
          </p:cNvCxnSpPr>
          <p:nvPr/>
        </p:nvCxnSpPr>
        <p:spPr>
          <a:xfrm>
            <a:off x="3756660" y="2721603"/>
            <a:ext cx="438284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/>
          <p:cNvCxnSpPr>
            <a:stCxn id="99" idx="2"/>
            <a:endCxn id="93" idx="0"/>
          </p:cNvCxnSpPr>
          <p:nvPr/>
        </p:nvCxnSpPr>
        <p:spPr>
          <a:xfrm flipH="1">
            <a:off x="3756661" y="2721603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>
            <a:stCxn id="100" idx="0"/>
            <a:endCxn id="99" idx="2"/>
          </p:cNvCxnSpPr>
          <p:nvPr/>
        </p:nvCxnSpPr>
        <p:spPr>
          <a:xfrm flipH="1" flipV="1">
            <a:off x="5217609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>
            <a:stCxn id="99" idx="2"/>
            <a:endCxn id="107" idx="0"/>
          </p:cNvCxnSpPr>
          <p:nvPr/>
        </p:nvCxnSpPr>
        <p:spPr>
          <a:xfrm>
            <a:off x="5217609" y="2721603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>
            <a:stCxn id="99" idx="2"/>
            <a:endCxn id="114" idx="0"/>
          </p:cNvCxnSpPr>
          <p:nvPr/>
        </p:nvCxnSpPr>
        <p:spPr>
          <a:xfrm>
            <a:off x="5217609" y="2721603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/>
          <p:cNvCxnSpPr>
            <a:stCxn id="93" idx="0"/>
            <a:endCxn id="105" idx="2"/>
          </p:cNvCxnSpPr>
          <p:nvPr/>
        </p:nvCxnSpPr>
        <p:spPr>
          <a:xfrm flipV="1">
            <a:off x="3756661" y="2721603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/>
          <p:cNvCxnSpPr>
            <a:stCxn id="100" idx="0"/>
            <a:endCxn id="105" idx="2"/>
          </p:cNvCxnSpPr>
          <p:nvPr/>
        </p:nvCxnSpPr>
        <p:spPr>
          <a:xfrm flipV="1">
            <a:off x="5217610" y="2721603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>
            <a:stCxn id="107" idx="0"/>
            <a:endCxn id="105" idx="2"/>
          </p:cNvCxnSpPr>
          <p:nvPr/>
        </p:nvCxnSpPr>
        <p:spPr>
          <a:xfrm flipH="1" flipV="1">
            <a:off x="6678557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/>
          <p:cNvCxnSpPr>
            <a:stCxn id="105" idx="2"/>
            <a:endCxn id="114" idx="0"/>
          </p:cNvCxnSpPr>
          <p:nvPr/>
        </p:nvCxnSpPr>
        <p:spPr>
          <a:xfrm>
            <a:off x="6678557" y="2721603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/>
          <p:cNvCxnSpPr>
            <a:stCxn id="93" idx="0"/>
            <a:endCxn id="113" idx="2"/>
          </p:cNvCxnSpPr>
          <p:nvPr/>
        </p:nvCxnSpPr>
        <p:spPr>
          <a:xfrm flipV="1">
            <a:off x="3756661" y="2721603"/>
            <a:ext cx="4382843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100" idx="0"/>
            <a:endCxn id="113" idx="2"/>
          </p:cNvCxnSpPr>
          <p:nvPr/>
        </p:nvCxnSpPr>
        <p:spPr>
          <a:xfrm flipV="1">
            <a:off x="5217610" y="2721603"/>
            <a:ext cx="292189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/>
          <p:cNvCxnSpPr>
            <a:stCxn id="107" idx="0"/>
            <a:endCxn id="113" idx="2"/>
          </p:cNvCxnSpPr>
          <p:nvPr/>
        </p:nvCxnSpPr>
        <p:spPr>
          <a:xfrm flipV="1">
            <a:off x="6678558" y="2721603"/>
            <a:ext cx="146094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/>
          <p:cNvCxnSpPr>
            <a:stCxn id="114" idx="0"/>
            <a:endCxn id="113" idx="2"/>
          </p:cNvCxnSpPr>
          <p:nvPr/>
        </p:nvCxnSpPr>
        <p:spPr>
          <a:xfrm flipH="1" flipV="1">
            <a:off x="8139504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/>
          <p:cNvCxnSpPr>
            <a:stCxn id="94" idx="0"/>
            <a:endCxn id="93" idx="2"/>
          </p:cNvCxnSpPr>
          <p:nvPr/>
        </p:nvCxnSpPr>
        <p:spPr>
          <a:xfrm flipH="1" flipV="1">
            <a:off x="3756661" y="3490549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/>
          <p:cNvCxnSpPr>
            <a:stCxn id="101" idx="0"/>
            <a:endCxn id="93" idx="2"/>
          </p:cNvCxnSpPr>
          <p:nvPr/>
        </p:nvCxnSpPr>
        <p:spPr>
          <a:xfrm flipH="1" flipV="1">
            <a:off x="3756661" y="3490549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/>
          <p:cNvCxnSpPr>
            <a:stCxn id="94" idx="0"/>
            <a:endCxn id="100" idx="2"/>
          </p:cNvCxnSpPr>
          <p:nvPr/>
        </p:nvCxnSpPr>
        <p:spPr>
          <a:xfrm flipV="1">
            <a:off x="5217609" y="3490549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>
            <a:stCxn id="101" idx="0"/>
            <a:endCxn id="100" idx="2"/>
          </p:cNvCxnSpPr>
          <p:nvPr/>
        </p:nvCxnSpPr>
        <p:spPr>
          <a:xfrm flipH="1" flipV="1">
            <a:off x="5217610" y="3490549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/>
          <p:cNvCxnSpPr>
            <a:stCxn id="107" idx="2"/>
            <a:endCxn id="94" idx="0"/>
          </p:cNvCxnSpPr>
          <p:nvPr/>
        </p:nvCxnSpPr>
        <p:spPr>
          <a:xfrm flipH="1">
            <a:off x="5217609" y="3490549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/>
          <p:cNvCxnSpPr>
            <a:stCxn id="107" idx="2"/>
            <a:endCxn id="101" idx="0"/>
          </p:cNvCxnSpPr>
          <p:nvPr/>
        </p:nvCxnSpPr>
        <p:spPr>
          <a:xfrm>
            <a:off x="6678558" y="3490549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/>
          <p:cNvCxnSpPr>
            <a:stCxn id="114" idx="2"/>
            <a:endCxn id="94" idx="0"/>
          </p:cNvCxnSpPr>
          <p:nvPr/>
        </p:nvCxnSpPr>
        <p:spPr>
          <a:xfrm flipH="1">
            <a:off x="5217609" y="3490549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114" idx="2"/>
            <a:endCxn id="101" idx="0"/>
          </p:cNvCxnSpPr>
          <p:nvPr/>
        </p:nvCxnSpPr>
        <p:spPr>
          <a:xfrm flipH="1">
            <a:off x="6678558" y="3490549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4031652" y="4444180"/>
            <a:ext cx="3832860" cy="38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Specification Curve Analysis with 92 pipelines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066619" y="2332096"/>
            <a:ext cx="1371602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Raw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7453704" y="3101042"/>
            <a:ext cx="1371601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1</a:t>
            </a:r>
            <a:r>
              <a:rPr lang="en-GB" sz="1200" dirty="0" smtClean="0">
                <a:solidFill>
                  <a:schemeClr val="tx1"/>
                </a:solidFill>
              </a:rPr>
              <a:t>00 </a:t>
            </a:r>
            <a:r>
              <a:rPr lang="en-GB" sz="1200" dirty="0" err="1" smtClean="0">
                <a:solidFill>
                  <a:schemeClr val="tx1"/>
                </a:solidFill>
              </a:rPr>
              <a:t>ms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4531807" y="3869988"/>
            <a:ext cx="1371602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65" name="Gerader Verbinder 64"/>
          <p:cNvCxnSpPr>
            <a:stCxn id="105" idx="0"/>
            <a:endCxn id="116" idx="2"/>
          </p:cNvCxnSpPr>
          <p:nvPr/>
        </p:nvCxnSpPr>
        <p:spPr>
          <a:xfrm flipV="1">
            <a:off x="6678557" y="1952657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2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6" grpId="0" animBg="1"/>
      <p:bldP spid="227" grpId="0" animBg="1"/>
      <p:bldP spid="2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smtClean="0">
                <a:solidFill>
                  <a:schemeClr val="bg1"/>
                </a:solidFill>
              </a:rPr>
              <a:t>The Study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Dresden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resden" id="{2D5B7139-A489-4230-9922-9DB652C43C86}" vid="{13E2D900-6001-404A-A34A-24CEDD8DDF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428</Words>
  <Application>Microsoft Office PowerPoint</Application>
  <PresentationFormat>Bildschirmpräsentation (16:10)</PresentationFormat>
  <Paragraphs>121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Symbol</vt:lpstr>
      <vt:lpstr>Wingdings</vt:lpstr>
      <vt:lpstr>Open Sans</vt:lpstr>
      <vt:lpstr>TUDresden</vt:lpstr>
      <vt:lpstr>The Cognitive and Emotion Regulation Effort Discounting Paradigm (CERED)</vt:lpstr>
      <vt:lpstr>Outline</vt:lpstr>
      <vt:lpstr>Quick recap of COG-ED by Westbrook et al. (2013)</vt:lpstr>
      <vt:lpstr>PowerPoint-Präsentation</vt:lpstr>
      <vt:lpstr>PowerPoint-Präsentation</vt:lpstr>
      <vt:lpstr>2. Changes from COG-ED to CERED: Computation</vt:lpstr>
      <vt:lpstr>2. Changes from COG-ED to CERED: Computation</vt:lpstr>
      <vt:lpstr>2. Changes from COG-ED to CERED: Computation</vt:lpstr>
      <vt:lpstr>PowerPoint-Präsentation</vt:lpstr>
      <vt:lpstr>3. The study: Structure</vt:lpstr>
      <vt:lpstr>3. The study: Results of the pilot session 1</vt:lpstr>
      <vt:lpstr>3. The study: Results of the pilot session 2</vt:lpstr>
      <vt:lpstr>3. The study: Results of the pilot session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Cognitive and Emotion Regulation Effort Discounting Paradigm (CERED)</dc:title>
  <dc:creator>Josephine Zerna</dc:creator>
  <cp:lastModifiedBy>Josephine Zerna</cp:lastModifiedBy>
  <cp:revision>41</cp:revision>
  <dcterms:created xsi:type="dcterms:W3CDTF">2021-11-26T12:02:59Z</dcterms:created>
  <dcterms:modified xsi:type="dcterms:W3CDTF">2021-12-06T08:46:42Z</dcterms:modified>
</cp:coreProperties>
</file>