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63" r:id="rId3"/>
    <p:sldId id="268" r:id="rId4"/>
    <p:sldId id="265" r:id="rId5"/>
    <p:sldId id="258" r:id="rId6"/>
    <p:sldId id="266" r:id="rId7"/>
    <p:sldId id="264" r:id="rId8"/>
    <p:sldId id="275" r:id="rId9"/>
    <p:sldId id="274" r:id="rId10"/>
    <p:sldId id="269" r:id="rId11"/>
    <p:sldId id="259" r:id="rId12"/>
    <p:sldId id="260" r:id="rId13"/>
    <p:sldId id="261" r:id="rId14"/>
    <p:sldId id="276" r:id="rId15"/>
    <p:sldId id="267" r:id="rId16"/>
    <p:sldId id="271" r:id="rId17"/>
    <p:sldId id="273" r:id="rId18"/>
    <p:sldId id="270" r:id="rId19"/>
    <p:sldId id="262" r:id="rId20"/>
    <p:sldId id="272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DC39D"/>
    <a:srgbClr val="F8CBAD"/>
    <a:srgbClr val="DF9867"/>
    <a:srgbClr val="DBAF29"/>
    <a:srgbClr val="E2F0D9"/>
    <a:srgbClr val="FFF2CC"/>
    <a:srgbClr val="FBE5D6"/>
    <a:srgbClr val="F3F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2"/>
                <c:pt idx="0">
                  <c:v>0.375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3C-46DD-89D5-7B84AA6CEF2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2"/>
                <c:pt idx="0">
                  <c:v>1</c:v>
                </c:pt>
                <c:pt idx="1">
                  <c:v>0.67500000000000004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3C-46DD-89D5-7B84AA6CEF2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2"/>
                <c:pt idx="0">
                  <c:v>0.67500000000000004</c:v>
                </c:pt>
                <c:pt idx="1">
                  <c:v>0.77500000000000002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3C-46DD-89D5-7B84AA6CEF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16806192"/>
        <c:axId val="1316803280"/>
      </c:barChart>
      <c:catAx>
        <c:axId val="131680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16803280"/>
        <c:crosses val="autoZero"/>
        <c:auto val="1"/>
        <c:lblAlgn val="ctr"/>
        <c:lblOffset val="100"/>
        <c:noMultiLvlLbl val="0"/>
      </c:catAx>
      <c:valAx>
        <c:axId val="1316803280"/>
        <c:scaling>
          <c:orientation val="minMax"/>
          <c:max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1316806192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High NFC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1-back</c:v>
                </c:pt>
                <c:pt idx="1">
                  <c:v>2-back</c:v>
                </c:pt>
                <c:pt idx="2">
                  <c:v>3-back</c:v>
                </c:pt>
                <c:pt idx="3">
                  <c:v>4-back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0.56999999999999995</c:v>
                </c:pt>
                <c:pt idx="1">
                  <c:v>0.96</c:v>
                </c:pt>
                <c:pt idx="2">
                  <c:v>0.81</c:v>
                </c:pt>
                <c:pt idx="3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DB-410D-8AB5-5EBB82C444B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Low NFC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1-back</c:v>
                </c:pt>
                <c:pt idx="1">
                  <c:v>2-back</c:v>
                </c:pt>
                <c:pt idx="2">
                  <c:v>3-back</c:v>
                </c:pt>
                <c:pt idx="3">
                  <c:v>4-back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0.87</c:v>
                </c:pt>
                <c:pt idx="1">
                  <c:v>0.6</c:v>
                </c:pt>
                <c:pt idx="2">
                  <c:v>0.36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DB-410D-8AB5-5EBB82C444B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1-back</c:v>
                </c:pt>
                <c:pt idx="1">
                  <c:v>2-back</c:v>
                </c:pt>
                <c:pt idx="2">
                  <c:v>3-back</c:v>
                </c:pt>
                <c:pt idx="3">
                  <c:v>4-back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69DB-410D-8AB5-5EBB82C444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30"/>
        <c:axId val="631627600"/>
        <c:axId val="631621360"/>
      </c:barChart>
      <c:catAx>
        <c:axId val="63162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1621360"/>
        <c:crosses val="autoZero"/>
        <c:auto val="1"/>
        <c:lblAlgn val="ctr"/>
        <c:lblOffset val="100"/>
        <c:noMultiLvlLbl val="0"/>
      </c:catAx>
      <c:valAx>
        <c:axId val="6316213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31627600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tr"/>
      <c:legendEntry>
        <c:idx val="2"/>
        <c:delete val="1"/>
      </c:legendEntry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2"/>
                <c:pt idx="0">
                  <c:v>0.375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3C-46DD-89D5-7B84AA6CEF2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2"/>
                <c:pt idx="0">
                  <c:v>1</c:v>
                </c:pt>
                <c:pt idx="1">
                  <c:v>0.67500000000000004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3C-46DD-89D5-7B84AA6CEF2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2"/>
                <c:pt idx="0">
                  <c:v>0.67500000000000004</c:v>
                </c:pt>
                <c:pt idx="1">
                  <c:v>0.77500000000000002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3C-46DD-89D5-7B84AA6CEF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16806192"/>
        <c:axId val="1316803280"/>
      </c:barChart>
      <c:catAx>
        <c:axId val="131680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16803280"/>
        <c:crosses val="autoZero"/>
        <c:auto val="1"/>
        <c:lblAlgn val="ctr"/>
        <c:lblOffset val="100"/>
        <c:noMultiLvlLbl val="0"/>
      </c:catAx>
      <c:valAx>
        <c:axId val="1316803280"/>
        <c:scaling>
          <c:orientation val="minMax"/>
          <c:max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1316806192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7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5" y="4494777"/>
            <a:ext cx="10580684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308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59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5" y="2420842"/>
            <a:ext cx="10580687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08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7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5" y="3392203"/>
            <a:ext cx="10580687" cy="972108"/>
          </a:xfrm>
          <a:ln>
            <a:noFill/>
          </a:ln>
        </p:spPr>
        <p:txBody>
          <a:bodyPr/>
          <a:lstStyle>
            <a:lvl1pPr>
              <a:defRPr sz="216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990" y="320679"/>
            <a:ext cx="1361580" cy="55889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7" y="347320"/>
            <a:ext cx="1944791" cy="5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7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7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60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8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34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7"/>
            <a:ext cx="10580687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08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59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5" y="2420842"/>
            <a:ext cx="10580687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08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5" y="3392203"/>
            <a:ext cx="10580687" cy="972108"/>
          </a:xfrm>
          <a:ln>
            <a:noFill/>
          </a:ln>
        </p:spPr>
        <p:txBody>
          <a:bodyPr/>
          <a:lstStyle>
            <a:lvl1pPr>
              <a:defRPr sz="216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990" y="320679"/>
            <a:ext cx="1361580" cy="55889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7" y="347320"/>
            <a:ext cx="1944791" cy="5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6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4"/>
            <a:ext cx="10580688" cy="4344988"/>
          </a:xfrm>
        </p:spPr>
        <p:txBody>
          <a:bodyPr/>
          <a:lstStyle>
            <a:lvl1pPr>
              <a:spcBef>
                <a:spcPts val="810"/>
              </a:spcBef>
              <a:defRPr/>
            </a:lvl1pPr>
            <a:lvl3pPr>
              <a:spcBef>
                <a:spcPts val="81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0735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4"/>
            <a:ext cx="12192000" cy="6092825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14363" y="3394076"/>
            <a:ext cx="11163300" cy="1031875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Abschnitt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2"/>
            <a:ext cx="12192000" cy="611716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4136" y="2476501"/>
            <a:ext cx="11218333" cy="2321984"/>
          </a:xfrm>
        </p:spPr>
        <p:txBody>
          <a:bodyPr/>
          <a:lstStyle/>
          <a:p>
            <a:pPr lvl="5"/>
            <a:r>
              <a:rPr lang="de-DE" dirty="0"/>
              <a:t>Zweite Ebene</a:t>
            </a:r>
          </a:p>
          <a:p>
            <a:pPr lvl="6"/>
            <a:r>
              <a:rPr lang="de-DE" dirty="0"/>
              <a:t>Dritte Ebene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12192000" cy="6092825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94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14365" y="3394075"/>
            <a:ext cx="10941039" cy="16478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1249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52" y="1484314"/>
            <a:ext cx="6089649" cy="43449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3" y="1484314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4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3" y="4402053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0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51" y="1484318"/>
            <a:ext cx="5187951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5" y="1484318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6932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5" y="1484318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51" y="1484315"/>
            <a:ext cx="5187951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025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68421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8"/>
            <a:ext cx="3399576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51" y="1484315"/>
            <a:ext cx="3384551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2" y="1484315"/>
            <a:ext cx="341630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9884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7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65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68421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5" y="1481141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575051" y="6407547"/>
            <a:ext cx="5187951" cy="29084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6171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30" dirty="0" smtClean="0">
                <a:solidFill>
                  <a:schemeClr val="bg2"/>
                </a:solidFill>
              </a:rPr>
              <a:t>Cognitive and Emotional Effort Discounting / COG-EMOT-ED</a:t>
            </a:r>
          </a:p>
          <a:p>
            <a:pPr marL="0" marR="0" lvl="0" indent="0" algn="l" defTabSz="6171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3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Christoph Scheffel</a:t>
            </a:r>
            <a:r>
              <a:rPr lang="de-DE" sz="63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&amp; Josephine Zerna</a:t>
            </a:r>
            <a:endParaRPr lang="de-DE" sz="630" baseline="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63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Kolloquium </a:t>
            </a:r>
            <a:r>
              <a:rPr lang="de-DE" sz="63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</a:t>
            </a:r>
            <a:r>
              <a:rPr lang="de-DE" sz="63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07.2021</a:t>
            </a:r>
            <a:endParaRPr lang="de-DE" sz="63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1" y="6407547"/>
            <a:ext cx="704851" cy="29084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6171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3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63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63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63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63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6171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63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6171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63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77" y="6296614"/>
            <a:ext cx="1060336" cy="43545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5" y="6331702"/>
            <a:ext cx="1270911" cy="3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17132" rtl="0" eaLnBrk="1" latinLnBrk="0" hangingPunct="1">
        <a:spcBef>
          <a:spcPct val="0"/>
        </a:spcBef>
        <a:buNone/>
        <a:defRPr sz="162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617132" rtl="0" eaLnBrk="1" latinLnBrk="0" hangingPunct="1">
        <a:spcBef>
          <a:spcPts val="405"/>
        </a:spcBef>
        <a:buFont typeface="Arial" panose="020B0604020202020204" pitchFamily="34" charset="0"/>
        <a:buNone/>
        <a:defRPr sz="108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267261" indent="-218669" algn="l" defTabSz="617132" rtl="0" eaLnBrk="1" latinLnBrk="0" hangingPunct="1">
        <a:spcBef>
          <a:spcPts val="203"/>
        </a:spcBef>
        <a:buFont typeface="Open Sans" panose="020B0606030504020204" pitchFamily="34" charset="0"/>
        <a:buChar char="—"/>
        <a:defRPr sz="108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617132" rtl="0" eaLnBrk="1" latinLnBrk="0" hangingPunct="1">
        <a:spcBef>
          <a:spcPts val="405"/>
        </a:spcBef>
        <a:buFont typeface="Arial" panose="020B0604020202020204" pitchFamily="34" charset="0"/>
        <a:buNone/>
        <a:defRPr sz="945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267261" indent="-145779" algn="l" defTabSz="617132" rtl="0" eaLnBrk="1" latinLnBrk="0" hangingPunct="1">
        <a:spcBef>
          <a:spcPts val="203"/>
        </a:spcBef>
        <a:buFont typeface="Symbol" panose="05050102010706020507" pitchFamily="18" charset="2"/>
        <a:buChar char="-"/>
        <a:defRPr sz="945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388743" indent="-121070" algn="l" defTabSz="617132" rtl="0" eaLnBrk="1" latinLnBrk="0" hangingPunct="1">
        <a:spcBef>
          <a:spcPts val="203"/>
        </a:spcBef>
        <a:buFont typeface="Symbol" panose="05050102010706020507" pitchFamily="18" charset="2"/>
        <a:buChar char="-"/>
        <a:defRPr sz="945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242138" indent="0" algn="l" defTabSz="617132" rtl="0" eaLnBrk="1" latinLnBrk="0" hangingPunct="1">
        <a:spcBef>
          <a:spcPts val="0"/>
        </a:spcBef>
        <a:buFont typeface="Arial" panose="020B0604020202020204" pitchFamily="34" charset="0"/>
        <a:buNone/>
        <a:defRPr sz="216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242138" indent="0" algn="l" defTabSz="617132" rtl="0" eaLnBrk="1" latinLnBrk="0" hangingPunct="1">
        <a:spcBef>
          <a:spcPts val="0"/>
        </a:spcBef>
        <a:buFont typeface="Arial" panose="020B0604020202020204" pitchFamily="34" charset="0"/>
        <a:buNone/>
        <a:defRPr sz="2160" kern="1200">
          <a:solidFill>
            <a:schemeClr val="bg1"/>
          </a:solidFill>
          <a:latin typeface="+mn-lt"/>
          <a:ea typeface="+mn-ea"/>
          <a:cs typeface="+mn-cs"/>
        </a:defRPr>
      </a:lvl7pPr>
      <a:lvl8pPr marL="2314239" indent="-154283" algn="l" defTabSz="6171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622803" indent="-154283" algn="l" defTabSz="6171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566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132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697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261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2828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392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59957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523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744" userDrawn="1">
          <p15:clr>
            <a:srgbClr val="F26B43"/>
          </p15:clr>
        </p15:guide>
        <p15:guide id="7" pos="840" userDrawn="1">
          <p15:clr>
            <a:srgbClr val="F26B43"/>
          </p15:clr>
        </p15:guide>
        <p15:guide id="8" pos="1257" userDrawn="1">
          <p15:clr>
            <a:srgbClr val="F26B43"/>
          </p15:clr>
        </p15:guide>
        <p15:guide id="9" pos="1167" userDrawn="1">
          <p15:clr>
            <a:srgbClr val="F26B43"/>
          </p15:clr>
        </p15:guide>
        <p15:guide id="10" pos="1689" userDrawn="1">
          <p15:clr>
            <a:srgbClr val="F26B43"/>
          </p15:clr>
        </p15:guide>
        <p15:guide id="11" pos="1596" userDrawn="1">
          <p15:clr>
            <a:srgbClr val="F26B43"/>
          </p15:clr>
        </p15:guide>
        <p15:guide id="16" pos="2868" userDrawn="1">
          <p15:clr>
            <a:srgbClr val="F26B43"/>
          </p15:clr>
        </p15:guide>
        <p15:guide id="17" pos="2961" userDrawn="1">
          <p15:clr>
            <a:srgbClr val="F26B43"/>
          </p15:clr>
        </p15:guide>
        <p15:guide id="20" pos="3288" userDrawn="1">
          <p15:clr>
            <a:srgbClr val="F26B43"/>
          </p15:clr>
        </p15:guide>
        <p15:guide id="21" pos="3381" userDrawn="1">
          <p15:clr>
            <a:srgbClr val="F26B43"/>
          </p15:clr>
        </p15:guide>
        <p15:guide id="22" pos="5085" userDrawn="1">
          <p15:clr>
            <a:srgbClr val="F26B43"/>
          </p15:clr>
        </p15:guide>
        <p15:guide id="23" pos="4992" userDrawn="1">
          <p15:clr>
            <a:srgbClr val="F26B43"/>
          </p15:clr>
        </p15:guide>
        <p15:guide id="24" pos="3720" userDrawn="1">
          <p15:clr>
            <a:srgbClr val="F26B43"/>
          </p15:clr>
        </p15:guide>
        <p15:guide id="25" pos="3813" userDrawn="1">
          <p15:clr>
            <a:srgbClr val="F26B43"/>
          </p15:clr>
        </p15:guide>
        <p15:guide id="30" orient="horz" pos="448" userDrawn="1">
          <p15:clr>
            <a:srgbClr val="F26B43"/>
          </p15:clr>
        </p15:guide>
        <p15:guide id="31" pos="413" userDrawn="1">
          <p15:clr>
            <a:srgbClr val="F26B43"/>
          </p15:clr>
        </p15:guide>
        <p15:guide id="39" pos="4569" userDrawn="1">
          <p15:clr>
            <a:srgbClr val="F26B43"/>
          </p15:clr>
        </p15:guide>
        <p15:guide id="40" pos="4663" userDrawn="1">
          <p15:clr>
            <a:srgbClr val="F26B43"/>
          </p15:clr>
        </p15:guide>
        <p15:guide id="41" pos="2019" userDrawn="1">
          <p15:clr>
            <a:srgbClr val="F26B43"/>
          </p15:clr>
        </p15:guide>
        <p15:guide id="42" pos="2107" userDrawn="1">
          <p15:clr>
            <a:srgbClr val="F26B43"/>
          </p15:clr>
        </p15:guide>
        <p15:guide id="43" pos="2445" userDrawn="1">
          <p15:clr>
            <a:srgbClr val="F26B43"/>
          </p15:clr>
        </p15:guide>
        <p15:guide id="44" pos="2535" userDrawn="1">
          <p15:clr>
            <a:srgbClr val="F26B43"/>
          </p15:clr>
        </p15:guide>
        <p15:guide id="50" pos="4140" userDrawn="1">
          <p15:clr>
            <a:srgbClr val="F26B43"/>
          </p15:clr>
        </p15:guide>
        <p15:guide id="52" orient="horz" pos="778" userDrawn="1">
          <p15:clr>
            <a:srgbClr val="F26B43"/>
          </p15:clr>
        </p15:guide>
        <p15:guide id="53" orient="horz" pos="633" userDrawn="1">
          <p15:clr>
            <a:srgbClr val="F26B43"/>
          </p15:clr>
        </p15:guide>
        <p15:guide id="58" orient="horz" pos="182" userDrawn="1">
          <p15:clr>
            <a:srgbClr val="F26B43"/>
          </p15:clr>
        </p15:guide>
        <p15:guide id="59" orient="horz" pos="3067" userDrawn="1">
          <p15:clr>
            <a:srgbClr val="F26B43"/>
          </p15:clr>
        </p15:guide>
        <p15:guide id="60" orient="horz" pos="3218" userDrawn="1">
          <p15:clr>
            <a:srgbClr val="F26B43"/>
          </p15:clr>
        </p15:guide>
        <p15:guide id="62" orient="horz" pos="1775" userDrawn="1">
          <p15:clr>
            <a:srgbClr val="F26B43"/>
          </p15:clr>
        </p15:guide>
        <p15:guide id="65" pos="4236" userDrawn="1">
          <p15:clr>
            <a:srgbClr val="F26B43"/>
          </p15:clr>
        </p15:guide>
        <p15:guide id="66" orient="horz" pos="541" userDrawn="1">
          <p15:clr>
            <a:srgbClr val="F26B43"/>
          </p15:clr>
        </p15:guide>
        <p15:guide id="67" pos="5412" userDrawn="1">
          <p15:clr>
            <a:srgbClr val="F26B43"/>
          </p15:clr>
        </p15:guide>
        <p15:guide id="69" orient="horz" pos="3323" userDrawn="1">
          <p15:clr>
            <a:srgbClr val="F26B43"/>
          </p15:clr>
        </p15:guide>
        <p15:guide id="70" orient="horz" pos="3497" userDrawn="1">
          <p15:clr>
            <a:srgbClr val="F26B43"/>
          </p15:clr>
        </p15:guide>
        <p15:guide id="71" pos="212" userDrawn="1">
          <p15:clr>
            <a:srgbClr val="F26B43"/>
          </p15:clr>
        </p15:guide>
        <p15:guide id="72" orient="horz" pos="3432" userDrawn="1">
          <p15:clr>
            <a:srgbClr val="F26B43"/>
          </p15:clr>
        </p15:guide>
        <p15:guide id="73" orient="horz" pos="33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874715" y="4939203"/>
            <a:ext cx="10580684" cy="506317"/>
          </a:xfrm>
        </p:spPr>
        <p:txBody>
          <a:bodyPr/>
          <a:lstStyle/>
          <a:p>
            <a:r>
              <a:rPr lang="en-GB" sz="1400" dirty="0" err="1" smtClean="0"/>
              <a:t>Kolloquium</a:t>
            </a:r>
            <a:r>
              <a:rPr lang="en-GB" sz="1400" dirty="0" smtClean="0"/>
              <a:t> </a:t>
            </a:r>
            <a:r>
              <a:rPr lang="en-GB" sz="1400" dirty="0" err="1" smtClean="0"/>
              <a:t>zur</a:t>
            </a:r>
            <a:r>
              <a:rPr lang="en-GB" sz="1400" dirty="0" smtClean="0"/>
              <a:t> </a:t>
            </a:r>
            <a:r>
              <a:rPr lang="en-GB" sz="1400" dirty="0" err="1" smtClean="0"/>
              <a:t>Ideenfindung</a:t>
            </a:r>
            <a:endParaRPr lang="en-GB" sz="1400" dirty="0" smtClean="0"/>
          </a:p>
          <a:p>
            <a:r>
              <a:rPr lang="en-GB" sz="1400" dirty="0" smtClean="0"/>
              <a:t>06.07.2021</a:t>
            </a:r>
            <a:endParaRPr lang="en-GB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400" dirty="0" smtClean="0"/>
              <a:t>Christoph Scheffel &amp; Josephine Zerna</a:t>
            </a:r>
          </a:p>
          <a:p>
            <a:endParaRPr lang="en-GB" sz="14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74712" y="3249518"/>
            <a:ext cx="10580687" cy="972108"/>
          </a:xfrm>
        </p:spPr>
        <p:txBody>
          <a:bodyPr/>
          <a:lstStyle/>
          <a:p>
            <a:r>
              <a:rPr lang="en-GB" sz="2400" dirty="0" smtClean="0"/>
              <a:t>Cognitive and Emotion Regulation Effort Discounting / COG-ER-ED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157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smtClean="0">
                <a:solidFill>
                  <a:srgbClr val="F3FBEB"/>
                </a:solidFill>
              </a:rPr>
              <a:t>Studiendesign</a:t>
            </a:r>
            <a:endParaRPr lang="de-DE" sz="2400" b="1" dirty="0">
              <a:solidFill>
                <a:srgbClr val="F3F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0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6357257" y="2424137"/>
            <a:ext cx="5186453" cy="2528865"/>
          </a:xfrm>
          <a:prstGeom prst="rect">
            <a:avLst/>
          </a:prstGeom>
          <a:solidFill>
            <a:srgbClr val="F3F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Emotionsregulation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GB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ED-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Paradigma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GB" sz="1600" dirty="0" smtClean="0">
              <a:solidFill>
                <a:schemeClr val="accent3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algn="ctr"/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nochmal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eine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Strategie</a:t>
            </a:r>
            <a:endParaRPr lang="en-GB" sz="1600" dirty="0" smtClean="0">
              <a:solidFill>
                <a:schemeClr val="accent3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algn="ctr"/>
            <a:endParaRPr lang="en-GB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ER-</a:t>
            </a:r>
            <a:r>
              <a:rPr lang="en-GB" sz="1600" dirty="0" err="1">
                <a:solidFill>
                  <a:schemeClr val="accent3">
                    <a:lumMod val="50000"/>
                  </a:schemeClr>
                </a:solidFill>
              </a:rPr>
              <a:t>Fragebögen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74713" y="2424137"/>
            <a:ext cx="5256122" cy="2528865"/>
          </a:xfrm>
          <a:prstGeom prst="rect">
            <a:avLst/>
          </a:prstGeom>
          <a:solidFill>
            <a:srgbClr val="F3F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n-back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mit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 4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Leveln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GB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ED-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Paradigma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GB" sz="1600" dirty="0" smtClean="0">
              <a:solidFill>
                <a:schemeClr val="accent3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algn="ctr"/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nochmal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ein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n-back-Level</a:t>
            </a:r>
          </a:p>
          <a:p>
            <a:pPr algn="ctr"/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(NFC-</a:t>
            </a:r>
            <a:r>
              <a:rPr lang="en-GB" sz="1600" dirty="0" err="1">
                <a:solidFill>
                  <a:schemeClr val="accent3">
                    <a:lumMod val="50000"/>
                  </a:schemeClr>
                </a:solidFill>
              </a:rPr>
              <a:t>Fragebogen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endParaRPr lang="en-GB" sz="2400" dirty="0"/>
          </a:p>
        </p:txBody>
      </p:sp>
      <p:sp>
        <p:nvSpPr>
          <p:cNvPr id="8" name="Rechteck 7"/>
          <p:cNvSpPr/>
          <p:nvPr/>
        </p:nvSpPr>
        <p:spPr>
          <a:xfrm>
            <a:off x="874713" y="2143393"/>
            <a:ext cx="1885903" cy="561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T1: COG-ED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357257" y="2143393"/>
            <a:ext cx="1885903" cy="561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2: ER-ED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74713" y="5173149"/>
            <a:ext cx="10668997" cy="759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600" dirty="0" smtClean="0">
                <a:solidFill>
                  <a:sysClr val="windowText" lastClr="000000"/>
                </a:solidFill>
              </a:rPr>
              <a:t>Registered Report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für</a:t>
            </a:r>
            <a:r>
              <a:rPr lang="en-GB" sz="1600" dirty="0" smtClean="0">
                <a:solidFill>
                  <a:sysClr val="windowText" lastClr="000000"/>
                </a:solidFill>
              </a:rPr>
              <a:t> </a:t>
            </a:r>
            <a:r>
              <a:rPr lang="en-GB" sz="1600" dirty="0" smtClean="0">
                <a:solidFill>
                  <a:sysClr val="windowText" lastClr="000000"/>
                </a:solidFill>
              </a:rPr>
              <a:t>T1 </a:t>
            </a:r>
            <a:r>
              <a:rPr lang="en-GB" sz="1600" dirty="0" smtClean="0">
                <a:solidFill>
                  <a:sysClr val="windowText" lastClr="000000"/>
                </a:solidFill>
              </a:rPr>
              <a:t>und </a:t>
            </a:r>
            <a:r>
              <a:rPr lang="en-GB" sz="1600" dirty="0" smtClean="0">
                <a:solidFill>
                  <a:sysClr val="windowText" lastClr="000000"/>
                </a:solidFill>
              </a:rPr>
              <a:t>T2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separat</a:t>
            </a:r>
            <a:endParaRPr lang="en-GB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600" dirty="0" err="1" smtClean="0">
                <a:solidFill>
                  <a:sysClr val="windowText" lastClr="000000"/>
                </a:solidFill>
              </a:rPr>
              <a:t>Paradigmen</a:t>
            </a:r>
            <a:r>
              <a:rPr lang="en-GB" sz="1600" dirty="0" smtClean="0">
                <a:solidFill>
                  <a:sysClr val="windowText" lastClr="000000"/>
                </a:solidFill>
              </a:rPr>
              <a:t> in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Psychopy</a:t>
            </a:r>
            <a:r>
              <a:rPr lang="en-GB" sz="1600" dirty="0" smtClean="0">
                <a:solidFill>
                  <a:sysClr val="windowText" lastClr="000000"/>
                </a:solidFill>
              </a:rPr>
              <a:t>,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d.h</a:t>
            </a:r>
            <a:r>
              <a:rPr lang="en-GB" sz="1600" dirty="0" smtClean="0">
                <a:solidFill>
                  <a:sysClr val="windowText" lastClr="000000"/>
                </a:solidFill>
              </a:rPr>
              <a:t>. Python Code,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gemeinsam</a:t>
            </a:r>
            <a:r>
              <a:rPr lang="en-GB" sz="1600" dirty="0" smtClean="0">
                <a:solidFill>
                  <a:sysClr val="windowText" lastClr="000000"/>
                </a:solidFill>
              </a:rPr>
              <a:t> in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einem</a:t>
            </a:r>
            <a:r>
              <a:rPr lang="en-GB" sz="1600" dirty="0" smtClean="0">
                <a:solidFill>
                  <a:sysClr val="windowText" lastClr="000000"/>
                </a:solidFill>
              </a:rPr>
              <a:t>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Github</a:t>
            </a:r>
            <a:r>
              <a:rPr lang="en-GB" sz="1600" dirty="0" smtClean="0">
                <a:solidFill>
                  <a:sysClr val="windowText" lastClr="000000"/>
                </a:solidFill>
              </a:rPr>
              <a:t> Repository</a:t>
            </a:r>
          </a:p>
        </p:txBody>
      </p:sp>
      <p:sp>
        <p:nvSpPr>
          <p:cNvPr id="9" name="Rechteck 8"/>
          <p:cNvSpPr/>
          <p:nvPr/>
        </p:nvSpPr>
        <p:spPr>
          <a:xfrm>
            <a:off x="874713" y="987897"/>
            <a:ext cx="10668997" cy="949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600" dirty="0" err="1" smtClean="0">
                <a:solidFill>
                  <a:sysClr val="windowText" lastClr="000000"/>
                </a:solidFill>
              </a:rPr>
              <a:t>kognitiv</a:t>
            </a:r>
            <a:r>
              <a:rPr lang="en-GB" sz="1600" dirty="0" smtClean="0">
                <a:solidFill>
                  <a:sysClr val="windowText" lastClr="000000"/>
                </a:solidFill>
              </a:rPr>
              <a:t>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anstrengendes</a:t>
            </a:r>
            <a:r>
              <a:rPr lang="en-GB" sz="1600" dirty="0" smtClean="0">
                <a:solidFill>
                  <a:sysClr val="windowText" lastClr="000000"/>
                </a:solidFill>
              </a:rPr>
              <a:t>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Paradigma</a:t>
            </a:r>
            <a:r>
              <a:rPr lang="en-GB" sz="1600" dirty="0" smtClean="0">
                <a:solidFill>
                  <a:sysClr val="windowText" lastClr="000000"/>
                </a:solidFill>
              </a:rPr>
              <a:t>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könnte</a:t>
            </a:r>
            <a:r>
              <a:rPr lang="en-GB" sz="1600" dirty="0" smtClean="0">
                <a:solidFill>
                  <a:sysClr val="windowText" lastClr="000000"/>
                </a:solidFill>
              </a:rPr>
              <a:t> die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Leistung</a:t>
            </a:r>
            <a:r>
              <a:rPr lang="en-GB" sz="1600" dirty="0" smtClean="0">
                <a:solidFill>
                  <a:sysClr val="windowText" lastClr="000000"/>
                </a:solidFill>
              </a:rPr>
              <a:t>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im</a:t>
            </a:r>
            <a:r>
              <a:rPr lang="en-GB" sz="1600" dirty="0" smtClean="0">
                <a:solidFill>
                  <a:sysClr val="windowText" lastClr="000000"/>
                </a:solidFill>
              </a:rPr>
              <a:t>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zweiten</a:t>
            </a:r>
            <a:r>
              <a:rPr lang="en-GB" sz="1600" dirty="0" smtClean="0">
                <a:solidFill>
                  <a:sysClr val="windowText" lastClr="000000"/>
                </a:solidFill>
              </a:rPr>
              <a:t>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Paradigmas</a:t>
            </a:r>
            <a:r>
              <a:rPr lang="en-GB" sz="1600" dirty="0" smtClean="0">
                <a:solidFill>
                  <a:sysClr val="windowText" lastClr="000000"/>
                </a:solidFill>
              </a:rPr>
              <a:t>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beeinflussen</a:t>
            </a:r>
            <a:r>
              <a:rPr lang="en-GB" sz="1600" dirty="0">
                <a:solidFill>
                  <a:sysClr val="windowText" lastClr="000000"/>
                </a:solidFill>
              </a:rPr>
              <a:t> </a:t>
            </a:r>
            <a:r>
              <a:rPr lang="en-GB" sz="1600" dirty="0" smtClean="0">
                <a:solidFill>
                  <a:sysClr val="windowText" lastClr="000000"/>
                </a:solidFill>
              </a:rPr>
              <a:t>(</a:t>
            </a:r>
            <a:r>
              <a:rPr lang="en-GB" sz="1600" dirty="0" smtClean="0">
                <a:solidFill>
                  <a:sysClr val="windowText" lastClr="000000"/>
                </a:solidFill>
                <a:sym typeface="Wingdings" panose="05000000000000000000" pitchFamily="2" charset="2"/>
              </a:rPr>
              <a:t>Ego-Depletion)</a:t>
            </a:r>
            <a:endParaRPr lang="en-GB" sz="1600" dirty="0" smtClean="0">
              <a:solidFill>
                <a:sysClr val="windowText" lastClr="00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GB" sz="1600" dirty="0" err="1" smtClean="0">
                <a:solidFill>
                  <a:sysClr val="windowText" lastClr="000000"/>
                </a:solidFill>
              </a:rPr>
              <a:t>deshalb</a:t>
            </a:r>
            <a:r>
              <a:rPr lang="en-GB" sz="1600" dirty="0" smtClean="0">
                <a:solidFill>
                  <a:sysClr val="windowText" lastClr="000000"/>
                </a:solidFill>
              </a:rPr>
              <a:t>: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Aufteilung</a:t>
            </a:r>
            <a:r>
              <a:rPr lang="en-GB" sz="1600" dirty="0" smtClean="0">
                <a:solidFill>
                  <a:sysClr val="windowText" lastClr="000000"/>
                </a:solidFill>
              </a:rPr>
              <a:t> in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zwei</a:t>
            </a:r>
            <a:r>
              <a:rPr lang="en-GB" sz="1600" dirty="0" smtClean="0">
                <a:solidFill>
                  <a:sysClr val="windowText" lastClr="000000"/>
                </a:solidFill>
              </a:rPr>
              <a:t> </a:t>
            </a:r>
            <a:r>
              <a:rPr lang="en-GB" sz="1600" dirty="0" err="1" smtClean="0">
                <a:solidFill>
                  <a:sysClr val="windowText" lastClr="000000"/>
                </a:solidFill>
              </a:rPr>
              <a:t>Erhebungszeitpunkte</a:t>
            </a:r>
            <a:r>
              <a:rPr lang="en-GB" sz="1600" dirty="0" smtClean="0">
                <a:solidFill>
                  <a:sysClr val="windowText" lastClr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0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6418" r="45877" b="62631"/>
          <a:stretch/>
        </p:blipFill>
        <p:spPr>
          <a:xfrm>
            <a:off x="874715" y="1219200"/>
            <a:ext cx="3231618" cy="15324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316" y="1741714"/>
            <a:ext cx="4399086" cy="2530401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T1 – </a:t>
            </a:r>
            <a:r>
              <a:rPr lang="en-GB" sz="2000" b="0" dirty="0" err="1" smtClean="0"/>
              <a:t>Erweiterung</a:t>
            </a:r>
            <a:r>
              <a:rPr lang="en-GB" sz="2000" b="0" dirty="0" smtClean="0"/>
              <a:t> COG-ED</a:t>
            </a:r>
            <a:endParaRPr lang="en-GB" sz="2000" b="0" dirty="0"/>
          </a:p>
        </p:txBody>
      </p:sp>
      <p:sp>
        <p:nvSpPr>
          <p:cNvPr id="6" name="Rechteck 5"/>
          <p:cNvSpPr/>
          <p:nvPr/>
        </p:nvSpPr>
        <p:spPr>
          <a:xfrm>
            <a:off x="7056316" y="1219200"/>
            <a:ext cx="4399086" cy="410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True preference of the subject: B &gt; C &gt; A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173686" y="4384560"/>
            <a:ext cx="1393371" cy="1468073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ctr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  <a:latin typeface="+mj-lt"/>
                <a:cs typeface="Courier New" panose="02070309020205020404" pitchFamily="49" charset="0"/>
              </a:rPr>
              <a:t>≠ t</a:t>
            </a:r>
            <a:r>
              <a:rPr lang="en-GB" sz="1400" dirty="0" smtClean="0">
                <a:solidFill>
                  <a:sysClr val="windowText" lastClr="000000"/>
                </a:solidFill>
                <a:latin typeface="+mj-lt"/>
              </a:rPr>
              <a:t>rue preference</a:t>
            </a:r>
            <a:endParaRPr lang="en-GB" sz="14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559173" y="4384559"/>
            <a:ext cx="1393371" cy="146807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ctr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  <a:latin typeface="+mj-lt"/>
                <a:cs typeface="Courier New" panose="02070309020205020404" pitchFamily="49" charset="0"/>
              </a:rPr>
              <a:t>≠ t</a:t>
            </a:r>
            <a:r>
              <a:rPr lang="en-GB" sz="1400" dirty="0" smtClean="0">
                <a:solidFill>
                  <a:sysClr val="windowText" lastClr="000000"/>
                </a:solidFill>
                <a:latin typeface="+mj-lt"/>
              </a:rPr>
              <a:t>rue preference</a:t>
            </a:r>
            <a:endParaRPr lang="en-GB" sz="14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952544" y="4384559"/>
            <a:ext cx="1393371" cy="1468073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ctr"/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  <a:latin typeface="+mj-lt"/>
                <a:cs typeface="Courier New" panose="02070309020205020404" pitchFamily="49" charset="0"/>
              </a:rPr>
              <a:t>= t</a:t>
            </a:r>
            <a:r>
              <a:rPr lang="en-GB" sz="1400" dirty="0" smtClean="0">
                <a:solidFill>
                  <a:sysClr val="windowText" lastClr="000000"/>
                </a:solidFill>
                <a:latin typeface="+mj-lt"/>
              </a:rPr>
              <a:t>rue preference</a:t>
            </a:r>
            <a:endParaRPr lang="en-GB" sz="14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2" name="Pfeil nach unten 1"/>
          <p:cNvSpPr/>
          <p:nvPr/>
        </p:nvSpPr>
        <p:spPr>
          <a:xfrm>
            <a:off x="7742745" y="4278089"/>
            <a:ext cx="239486" cy="648000"/>
          </a:xfrm>
          <a:prstGeom prst="downArrow">
            <a:avLst>
              <a:gd name="adj1" fmla="val 36818"/>
              <a:gd name="adj2" fmla="val 73069"/>
            </a:avLst>
          </a:prstGeom>
          <a:solidFill>
            <a:srgbClr val="DF9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feil nach unten 10"/>
          <p:cNvSpPr/>
          <p:nvPr/>
        </p:nvSpPr>
        <p:spPr>
          <a:xfrm>
            <a:off x="9136116" y="4278089"/>
            <a:ext cx="239486" cy="648000"/>
          </a:xfrm>
          <a:prstGeom prst="downArrow">
            <a:avLst>
              <a:gd name="adj1" fmla="val 36818"/>
              <a:gd name="adj2" fmla="val 73069"/>
            </a:avLst>
          </a:prstGeom>
          <a:solidFill>
            <a:srgbClr val="DBA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feil nach unten 11"/>
          <p:cNvSpPr/>
          <p:nvPr/>
        </p:nvSpPr>
        <p:spPr>
          <a:xfrm>
            <a:off x="10529486" y="4278089"/>
            <a:ext cx="239486" cy="648000"/>
          </a:xfrm>
          <a:prstGeom prst="downArrow">
            <a:avLst>
              <a:gd name="adj1" fmla="val 36818"/>
              <a:gd name="adj2" fmla="val 73069"/>
            </a:avLst>
          </a:prstGeom>
          <a:solidFill>
            <a:srgbClr val="ADC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8559174" y="2445748"/>
            <a:ext cx="1393370" cy="340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hteck 16"/>
          <p:cNvSpPr/>
          <p:nvPr/>
        </p:nvSpPr>
        <p:spPr>
          <a:xfrm>
            <a:off x="9952545" y="2445748"/>
            <a:ext cx="1393370" cy="340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/>
          <a:srcRect t="37541" r="45877" b="43820"/>
          <a:stretch/>
        </p:blipFill>
        <p:spPr>
          <a:xfrm>
            <a:off x="874715" y="2793244"/>
            <a:ext cx="3231618" cy="92286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/>
          <a:srcRect t="57376" r="45877"/>
          <a:stretch/>
        </p:blipFill>
        <p:spPr>
          <a:xfrm>
            <a:off x="874715" y="3757689"/>
            <a:ext cx="3231618" cy="2110367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2"/>
          <a:srcRect l="62347" t="17020" r="21629" b="71694"/>
          <a:stretch/>
        </p:blipFill>
        <p:spPr>
          <a:xfrm>
            <a:off x="4624590" y="1886947"/>
            <a:ext cx="956734" cy="558801"/>
          </a:xfrm>
          <a:prstGeom prst="rect">
            <a:avLst/>
          </a:prstGeom>
        </p:spPr>
      </p:pic>
      <p:sp>
        <p:nvSpPr>
          <p:cNvPr id="23" name="Geschweifte Klammer rechts 22"/>
          <p:cNvSpPr/>
          <p:nvPr/>
        </p:nvSpPr>
        <p:spPr>
          <a:xfrm>
            <a:off x="4087856" y="1618028"/>
            <a:ext cx="467211" cy="1096637"/>
          </a:xfrm>
          <a:prstGeom prst="rightBrace">
            <a:avLst/>
          </a:prstGeom>
          <a:ln w="12700">
            <a:solidFill>
              <a:srgbClr val="DF98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Geschweifte Klammer rechts 23"/>
          <p:cNvSpPr/>
          <p:nvPr/>
        </p:nvSpPr>
        <p:spPr>
          <a:xfrm>
            <a:off x="4097095" y="1618028"/>
            <a:ext cx="692764" cy="2098084"/>
          </a:xfrm>
          <a:prstGeom prst="rightBrace">
            <a:avLst>
              <a:gd name="adj1" fmla="val 8333"/>
              <a:gd name="adj2" fmla="val 70764"/>
            </a:avLst>
          </a:prstGeom>
          <a:ln w="12700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/>
          <a:srcRect l="64475" t="28477" r="3479" b="59895"/>
          <a:stretch/>
        </p:blipFill>
        <p:spPr>
          <a:xfrm>
            <a:off x="4780620" y="2793063"/>
            <a:ext cx="1913468" cy="575733"/>
          </a:xfrm>
          <a:prstGeom prst="rect">
            <a:avLst/>
          </a:prstGeom>
        </p:spPr>
      </p:pic>
      <p:sp>
        <p:nvSpPr>
          <p:cNvPr id="25" name="Geschweifte Klammer rechts 24"/>
          <p:cNvSpPr/>
          <p:nvPr/>
        </p:nvSpPr>
        <p:spPr>
          <a:xfrm>
            <a:off x="4087855" y="1607435"/>
            <a:ext cx="899959" cy="4245197"/>
          </a:xfrm>
          <a:prstGeom prst="rightBrace">
            <a:avLst>
              <a:gd name="adj1" fmla="val 8333"/>
              <a:gd name="adj2" fmla="val 66753"/>
            </a:avLst>
          </a:prstGeom>
          <a:ln w="12700">
            <a:solidFill>
              <a:srgbClr val="ADC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/>
          <a:srcRect l="67168" t="82685" b="4318"/>
          <a:stretch/>
        </p:blipFill>
        <p:spPr>
          <a:xfrm>
            <a:off x="4900946" y="4149190"/>
            <a:ext cx="1960318" cy="643468"/>
          </a:xfrm>
          <a:prstGeom prst="rect">
            <a:avLst/>
          </a:prstGeom>
        </p:spPr>
      </p:pic>
      <p:sp>
        <p:nvSpPr>
          <p:cNvPr id="26" name="Rechteck 25"/>
          <p:cNvSpPr/>
          <p:nvPr/>
        </p:nvSpPr>
        <p:spPr>
          <a:xfrm>
            <a:off x="7084182" y="2333302"/>
            <a:ext cx="1482875" cy="3519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7997058" y="1798897"/>
            <a:ext cx="2525485" cy="640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8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t="50490"/>
          <a:stretch/>
        </p:blipFill>
        <p:spPr>
          <a:xfrm>
            <a:off x="874715" y="3462867"/>
            <a:ext cx="8027762" cy="2229357"/>
          </a:xfrm>
          <a:prstGeom prst="rect">
            <a:avLst/>
          </a:prstGeom>
        </p:spPr>
      </p:pic>
      <p:graphicFrame>
        <p:nvGraphicFramePr>
          <p:cNvPr id="50" name="Diagramm 49"/>
          <p:cNvGraphicFramePr/>
          <p:nvPr>
            <p:extLst>
              <p:ext uri="{D42A27DB-BD31-4B8C-83A1-F6EECF244321}">
                <p14:modId xmlns:p14="http://schemas.microsoft.com/office/powerpoint/2010/main" val="2998748633"/>
              </p:ext>
            </p:extLst>
          </p:nvPr>
        </p:nvGraphicFramePr>
        <p:xfrm>
          <a:off x="8987246" y="2194560"/>
          <a:ext cx="2987040" cy="293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T1 – </a:t>
            </a:r>
            <a:r>
              <a:rPr lang="en-GB" sz="2000" b="0" dirty="0" err="1" smtClean="0"/>
              <a:t>Erweiterung</a:t>
            </a:r>
            <a:r>
              <a:rPr lang="en-GB" sz="2000" b="0" dirty="0" smtClean="0"/>
              <a:t> COG-ED</a:t>
            </a:r>
            <a:endParaRPr lang="en-GB" sz="2000" b="0" dirty="0"/>
          </a:p>
        </p:txBody>
      </p:sp>
      <p:sp>
        <p:nvSpPr>
          <p:cNvPr id="8" name="Rechteck 7"/>
          <p:cNvSpPr/>
          <p:nvPr/>
        </p:nvSpPr>
        <p:spPr>
          <a:xfrm>
            <a:off x="7056316" y="1219200"/>
            <a:ext cx="4399086" cy="410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True preference of the subject: B &gt; C &gt; A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t="10439" r="57108" b="51203"/>
          <a:stretch/>
        </p:blipFill>
        <p:spPr>
          <a:xfrm>
            <a:off x="874715" y="1538218"/>
            <a:ext cx="3443285" cy="1727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l="43103" t="10815" b="51015"/>
          <a:stretch/>
        </p:blipFill>
        <p:spPr>
          <a:xfrm>
            <a:off x="4334933" y="1546685"/>
            <a:ext cx="4567544" cy="1718733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10481732" y="2506133"/>
            <a:ext cx="1492553" cy="2627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9093199" y="2260600"/>
            <a:ext cx="1879601" cy="2769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T1 – </a:t>
            </a:r>
            <a:r>
              <a:rPr lang="en-GB" sz="2000" b="0" dirty="0" err="1" smtClean="0"/>
              <a:t>Erweiterung</a:t>
            </a:r>
            <a:r>
              <a:rPr lang="en-GB" sz="2000" b="0" dirty="0" smtClean="0"/>
              <a:t> COG-ED</a:t>
            </a:r>
            <a:endParaRPr lang="en-GB" sz="2000" b="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8" y="2438287"/>
            <a:ext cx="3711447" cy="2887315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1585917" y="1684866"/>
            <a:ext cx="3711447" cy="410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Westbrook et al. (2013)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638450" y="1684866"/>
            <a:ext cx="4063420" cy="410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ysClr val="windowText" lastClr="000000"/>
                </a:solidFill>
              </a:rPr>
              <a:t>Unsere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Version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211344077"/>
              </p:ext>
            </p:extLst>
          </p:nvPr>
        </p:nvGraphicFramePr>
        <p:xfrm>
          <a:off x="6638450" y="2319867"/>
          <a:ext cx="4063420" cy="281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4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T2 – Emotion Regulation - ED</a:t>
            </a:r>
            <a:endParaRPr lang="en-GB" sz="2000" b="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683886" y="342160"/>
            <a:ext cx="3934353" cy="5690635"/>
            <a:chOff x="3780857" y="980753"/>
            <a:chExt cx="4319152" cy="6409046"/>
          </a:xfrm>
        </p:grpSpPr>
        <p:sp>
          <p:nvSpPr>
            <p:cNvPr id="30" name="Textfeld 29"/>
            <p:cNvSpPr txBox="1"/>
            <p:nvPr/>
          </p:nvSpPr>
          <p:spPr>
            <a:xfrm>
              <a:off x="4428009" y="980753"/>
              <a:ext cx="3672000" cy="4616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1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Active viewing of neutral pictures</a:t>
              </a: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4428008" y="2016223"/>
              <a:ext cx="3672000" cy="4616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2 -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Active viewing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Active viewing of negative pictures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428008" y="3057333"/>
              <a:ext cx="3672000" cy="4616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3 or 4 or 5 -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Distraction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Distraction from negative pictures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428008" y="4113980"/>
              <a:ext cx="3672000" cy="4616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3 or 4 or 5 -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Distancing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Distancing from negative pictures</a:t>
              </a:r>
            </a:p>
          </p:txBody>
        </p:sp>
        <p:cxnSp>
          <p:nvCxnSpPr>
            <p:cNvPr id="35" name="Gerade Verbindung mit Pfeil 34"/>
            <p:cNvCxnSpPr/>
            <p:nvPr/>
          </p:nvCxnSpPr>
          <p:spPr>
            <a:xfrm flipH="1">
              <a:off x="6298351" y="1442418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 rot="16200000">
              <a:off x="3140814" y="4192765"/>
              <a:ext cx="1584177" cy="304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randomized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308139" y="1539802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428008" y="5155225"/>
              <a:ext cx="3672000" cy="4616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3 or 4 or 5 -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Expressive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suppression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Expressive suppression of negative pictures</a:t>
              </a:r>
            </a:p>
          </p:txBody>
        </p:sp>
        <p:cxnSp>
          <p:nvCxnSpPr>
            <p:cNvPr id="39" name="Gerade Verbindung mit Pfeil 38"/>
            <p:cNvCxnSpPr/>
            <p:nvPr/>
          </p:nvCxnSpPr>
          <p:spPr>
            <a:xfrm flipH="1">
              <a:off x="6298351" y="2483528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5308139" y="2573436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Gerade Verbindung mit Pfeil 40"/>
            <p:cNvCxnSpPr/>
            <p:nvPr/>
          </p:nvCxnSpPr>
          <p:spPr>
            <a:xfrm flipH="1">
              <a:off x="6298351" y="3528385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H="1">
              <a:off x="6298351" y="4575645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bgerundetes Rechteck 42"/>
            <p:cNvSpPr/>
            <p:nvPr/>
          </p:nvSpPr>
          <p:spPr>
            <a:xfrm>
              <a:off x="5313284" y="3629783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5308139" y="4663407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Gerade Verbindung mit Pfeil 44"/>
            <p:cNvCxnSpPr/>
            <p:nvPr/>
          </p:nvCxnSpPr>
          <p:spPr>
            <a:xfrm flipH="1">
              <a:off x="6292784" y="5622665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bgerundetes Rechteck 45"/>
            <p:cNvSpPr/>
            <p:nvPr/>
          </p:nvSpPr>
          <p:spPr>
            <a:xfrm>
              <a:off x="5313284" y="5732227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428008" y="6218270"/>
              <a:ext cx="3672000" cy="276999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ER Effort Discounting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428008" y="7112800"/>
              <a:ext cx="3672000" cy="276999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Re-apply preferred strategy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Gerade Verbindung mit Pfeil 48"/>
            <p:cNvCxnSpPr/>
            <p:nvPr/>
          </p:nvCxnSpPr>
          <p:spPr>
            <a:xfrm flipH="1">
              <a:off x="6304161" y="6517132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ckige Klammer links 49"/>
            <p:cNvSpPr/>
            <p:nvPr/>
          </p:nvSpPr>
          <p:spPr>
            <a:xfrm>
              <a:off x="4211984" y="3065033"/>
              <a:ext cx="114839" cy="255955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Rechteck 50"/>
          <p:cNvSpPr/>
          <p:nvPr/>
        </p:nvSpPr>
        <p:spPr>
          <a:xfrm>
            <a:off x="531623" y="1176738"/>
            <a:ext cx="5354758" cy="1626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Erweiterung</a:t>
            </a:r>
            <a:r>
              <a:rPr lang="en-GB" sz="1600" dirty="0" smtClean="0">
                <a:solidFill>
                  <a:schemeClr val="tx1"/>
                </a:solidFill>
              </a:rPr>
              <a:t> des </a:t>
            </a:r>
            <a:r>
              <a:rPr lang="en-GB" sz="1600" dirty="0" err="1" smtClean="0">
                <a:solidFill>
                  <a:schemeClr val="tx1"/>
                </a:solidFill>
              </a:rPr>
              <a:t>bestehenden</a:t>
            </a:r>
            <a:r>
              <a:rPr lang="en-GB" sz="1600" dirty="0" smtClean="0">
                <a:solidFill>
                  <a:schemeClr val="tx1"/>
                </a:solidFill>
              </a:rPr>
              <a:t> ER-</a:t>
            </a:r>
            <a:r>
              <a:rPr lang="en-GB" sz="1600" dirty="0" err="1" smtClean="0">
                <a:solidFill>
                  <a:schemeClr val="tx1"/>
                </a:solidFill>
              </a:rPr>
              <a:t>Paradigmas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mit</a:t>
            </a:r>
            <a:r>
              <a:rPr lang="en-GB" sz="1600" dirty="0" smtClean="0">
                <a:solidFill>
                  <a:schemeClr val="tx1"/>
                </a:solidFill>
              </a:rPr>
              <a:t> der </a:t>
            </a:r>
            <a:r>
              <a:rPr lang="en-GB" sz="1600" dirty="0" err="1" smtClean="0">
                <a:solidFill>
                  <a:schemeClr val="tx1"/>
                </a:solidFill>
              </a:rPr>
              <a:t>Strategie</a:t>
            </a:r>
            <a:r>
              <a:rPr lang="en-GB" sz="1600" dirty="0" smtClean="0">
                <a:solidFill>
                  <a:schemeClr val="tx1"/>
                </a:solidFill>
              </a:rPr>
              <a:t> “Attentional Deployment“</a:t>
            </a: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Dabei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Taktik</a:t>
            </a:r>
            <a:r>
              <a:rPr lang="en-GB" sz="1600" dirty="0" smtClean="0">
                <a:solidFill>
                  <a:schemeClr val="tx1"/>
                </a:solidFill>
              </a:rPr>
              <a:t> “Distraction” </a:t>
            </a:r>
            <a:r>
              <a:rPr lang="en-GB" sz="1600" dirty="0" err="1" smtClean="0">
                <a:solidFill>
                  <a:schemeClr val="tx1"/>
                </a:solidFill>
              </a:rPr>
              <a:t>vielversprechend</a:t>
            </a:r>
            <a:r>
              <a:rPr lang="en-GB" sz="1600" dirty="0" smtClean="0">
                <a:solidFill>
                  <a:schemeClr val="tx1"/>
                </a:solidFill>
              </a:rPr>
              <a:t>, da </a:t>
            </a:r>
            <a:r>
              <a:rPr lang="en-GB" sz="1600" dirty="0" err="1" smtClean="0">
                <a:solidFill>
                  <a:schemeClr val="tx1"/>
                </a:solidFill>
              </a:rPr>
              <a:t>häufig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eingesetzt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Verzicht</a:t>
            </a:r>
            <a:r>
              <a:rPr lang="en-GB" sz="1600" dirty="0" smtClean="0">
                <a:solidFill>
                  <a:schemeClr val="tx1"/>
                </a:solidFill>
              </a:rPr>
              <a:t> auf positive </a:t>
            </a:r>
            <a:r>
              <a:rPr lang="en-GB" sz="1600" dirty="0" err="1" smtClean="0">
                <a:solidFill>
                  <a:schemeClr val="tx1"/>
                </a:solidFill>
              </a:rPr>
              <a:t>Bilder</a:t>
            </a:r>
            <a:r>
              <a:rPr lang="en-GB" sz="1600" dirty="0" smtClean="0">
                <a:solidFill>
                  <a:schemeClr val="tx1"/>
                </a:solidFill>
              </a:rPr>
              <a:t>, da </a:t>
            </a:r>
            <a:r>
              <a:rPr lang="en-GB" sz="1600" dirty="0" err="1" smtClean="0">
                <a:solidFill>
                  <a:schemeClr val="tx1"/>
                </a:solidFill>
              </a:rPr>
              <a:t>diese</a:t>
            </a:r>
            <a:r>
              <a:rPr lang="en-GB" sz="1600" dirty="0" smtClean="0">
                <a:solidFill>
                  <a:schemeClr val="tx1"/>
                </a:solidFill>
              </a:rPr>
              <a:t> in </a:t>
            </a:r>
            <a:r>
              <a:rPr lang="en-GB" sz="1600" dirty="0" err="1" smtClean="0">
                <a:solidFill>
                  <a:schemeClr val="tx1"/>
                </a:solidFill>
              </a:rPr>
              <a:t>Vorgängerstudie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nicht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zwischen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Strategien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diskriminieren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konnten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531622" y="4306157"/>
            <a:ext cx="5607922" cy="16266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Discounting-</a:t>
            </a:r>
            <a:r>
              <a:rPr lang="en-GB" sz="1600" b="1" dirty="0" err="1" smtClean="0">
                <a:solidFill>
                  <a:schemeClr val="tx1"/>
                </a:solidFill>
              </a:rPr>
              <a:t>Paradigma</a:t>
            </a:r>
            <a:r>
              <a:rPr lang="en-GB" sz="1600" b="1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äquivalent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zu</a:t>
            </a:r>
            <a:r>
              <a:rPr lang="en-GB" sz="1600" dirty="0" smtClean="0">
                <a:solidFill>
                  <a:schemeClr val="tx1"/>
                </a:solidFill>
              </a:rPr>
              <a:t> T1</a:t>
            </a: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Vergleich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aller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drei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Strategien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miteinander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ebenfalls</a:t>
            </a:r>
            <a:r>
              <a:rPr lang="en-GB" sz="1600" dirty="0" smtClean="0">
                <a:solidFill>
                  <a:schemeClr val="tx1"/>
                </a:solidFill>
              </a:rPr>
              <a:t> “</a:t>
            </a:r>
            <a:r>
              <a:rPr lang="en-GB" sz="1600" dirty="0" err="1" smtClean="0">
                <a:solidFill>
                  <a:schemeClr val="tx1"/>
                </a:solidFill>
              </a:rPr>
              <a:t>neutraler</a:t>
            </a:r>
            <a:r>
              <a:rPr lang="en-GB" sz="1600" dirty="0" smtClean="0">
                <a:solidFill>
                  <a:schemeClr val="tx1"/>
                </a:solidFill>
              </a:rPr>
              <a:t>” </a:t>
            </a:r>
            <a:r>
              <a:rPr lang="en-GB" sz="1600" dirty="0" err="1" smtClean="0">
                <a:solidFill>
                  <a:schemeClr val="tx1"/>
                </a:solidFill>
              </a:rPr>
              <a:t>Ausganspunkt</a:t>
            </a:r>
            <a:r>
              <a:rPr lang="en-GB" sz="1600" dirty="0" smtClean="0">
                <a:solidFill>
                  <a:schemeClr val="tx1"/>
                </a:solidFill>
              </a:rPr>
              <a:t>, da </a:t>
            </a:r>
            <a:r>
              <a:rPr lang="en-GB" sz="1600" dirty="0" err="1" smtClean="0">
                <a:solidFill>
                  <a:schemeClr val="tx1"/>
                </a:solidFill>
              </a:rPr>
              <a:t>keine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objektiv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schwerere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Strategie</a:t>
            </a:r>
            <a:r>
              <a:rPr lang="en-GB" sz="1600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“1$ </a:t>
            </a:r>
            <a:r>
              <a:rPr lang="en-GB" sz="1600" dirty="0" err="1" smtClean="0">
                <a:solidFill>
                  <a:schemeClr val="tx1"/>
                </a:solidFill>
              </a:rPr>
              <a:t>für</a:t>
            </a:r>
            <a:r>
              <a:rPr lang="en-GB" sz="1600" dirty="0" smtClean="0">
                <a:solidFill>
                  <a:schemeClr val="tx1"/>
                </a:solidFill>
              </a:rPr>
              <a:t> Suppression </a:t>
            </a:r>
            <a:r>
              <a:rPr lang="en-GB" sz="1600" dirty="0" err="1" smtClean="0">
                <a:solidFill>
                  <a:schemeClr val="tx1"/>
                </a:solidFill>
              </a:rPr>
              <a:t>oder</a:t>
            </a:r>
            <a:r>
              <a:rPr lang="en-GB" sz="1600" dirty="0" smtClean="0">
                <a:solidFill>
                  <a:schemeClr val="tx1"/>
                </a:solidFill>
              </a:rPr>
              <a:t> 1$ </a:t>
            </a:r>
            <a:r>
              <a:rPr lang="en-GB" sz="1600" dirty="0" err="1" smtClean="0">
                <a:solidFill>
                  <a:schemeClr val="tx1"/>
                </a:solidFill>
              </a:rPr>
              <a:t>für</a:t>
            </a:r>
            <a:r>
              <a:rPr lang="en-GB" sz="1600" dirty="0" smtClean="0">
                <a:solidFill>
                  <a:schemeClr val="tx1"/>
                </a:solidFill>
              </a:rPr>
              <a:t> Distraction?“</a:t>
            </a:r>
          </a:p>
        </p:txBody>
      </p:sp>
      <p:sp>
        <p:nvSpPr>
          <p:cNvPr id="55" name="Rechteck 54"/>
          <p:cNvSpPr/>
          <p:nvPr/>
        </p:nvSpPr>
        <p:spPr>
          <a:xfrm>
            <a:off x="531622" y="3224802"/>
            <a:ext cx="5607922" cy="93665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/>
              <a:t> „Choice-Block“ könnte das </a:t>
            </a:r>
            <a:r>
              <a:rPr lang="de-DE" sz="1600" dirty="0" err="1" smtClean="0"/>
              <a:t>Discounting</a:t>
            </a:r>
            <a:r>
              <a:rPr lang="de-DE" sz="1600" dirty="0" smtClean="0"/>
              <a:t> der Strategien beeinträchtigen, da eine der drei Strategien nun zwei mal durchgeführt wurde </a:t>
            </a:r>
            <a:endParaRPr lang="de-DE" sz="1600" dirty="0"/>
          </a:p>
        </p:txBody>
      </p:sp>
      <p:cxnSp>
        <p:nvCxnSpPr>
          <p:cNvPr id="61" name="Gerade Verbindung mit Pfeil 60"/>
          <p:cNvCxnSpPr>
            <a:stCxn id="47" idx="1"/>
            <a:endCxn id="52" idx="3"/>
          </p:cNvCxnSpPr>
          <p:nvPr/>
        </p:nvCxnSpPr>
        <p:spPr>
          <a:xfrm flipH="1">
            <a:off x="6139544" y="5115562"/>
            <a:ext cx="1133837" cy="3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ckige Klammer links 61"/>
          <p:cNvSpPr/>
          <p:nvPr/>
        </p:nvSpPr>
        <p:spPr>
          <a:xfrm flipH="1">
            <a:off x="10710407" y="340535"/>
            <a:ext cx="70669" cy="569225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 rot="5400000">
            <a:off x="9427281" y="3297438"/>
            <a:ext cx="33592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physiology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EMG (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corrugator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75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5" y="1189427"/>
            <a:ext cx="8027762" cy="4502797"/>
          </a:xfrm>
          <a:prstGeom prst="rect">
            <a:avLst/>
          </a:prstGeom>
        </p:spPr>
      </p:pic>
      <p:graphicFrame>
        <p:nvGraphicFramePr>
          <p:cNvPr id="50" name="Diagramm 49"/>
          <p:cNvGraphicFramePr/>
          <p:nvPr>
            <p:extLst>
              <p:ext uri="{D42A27DB-BD31-4B8C-83A1-F6EECF244321}">
                <p14:modId xmlns:p14="http://schemas.microsoft.com/office/powerpoint/2010/main" val="2998748633"/>
              </p:ext>
            </p:extLst>
          </p:nvPr>
        </p:nvGraphicFramePr>
        <p:xfrm>
          <a:off x="8987246" y="2194560"/>
          <a:ext cx="2987040" cy="293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T2 – Emotion Regulation - ED</a:t>
            </a:r>
            <a:endParaRPr lang="en-GB" sz="2000" b="0" dirty="0"/>
          </a:p>
        </p:txBody>
      </p:sp>
    </p:spTree>
    <p:extLst>
      <p:ext uri="{BB962C8B-B14F-4D97-AF65-F5344CB8AC3E}">
        <p14:creationId xmlns:p14="http://schemas.microsoft.com/office/powerpoint/2010/main" val="41641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T2 – Emotion Regulation - ED</a:t>
            </a:r>
            <a:endParaRPr lang="en-GB" sz="2000" b="0" dirty="0"/>
          </a:p>
        </p:txBody>
      </p:sp>
      <p:sp>
        <p:nvSpPr>
          <p:cNvPr id="5" name="Rechteck 4"/>
          <p:cNvSpPr/>
          <p:nvPr/>
        </p:nvSpPr>
        <p:spPr>
          <a:xfrm>
            <a:off x="531623" y="1176738"/>
            <a:ext cx="10394524" cy="4253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b="1" dirty="0" err="1" smtClean="0">
                <a:solidFill>
                  <a:schemeClr val="tx1"/>
                </a:solidFill>
              </a:rPr>
              <a:t>Interessierende</a:t>
            </a:r>
            <a:r>
              <a:rPr lang="en-GB" sz="1600" b="1" dirty="0" smtClean="0">
                <a:solidFill>
                  <a:schemeClr val="tx1"/>
                </a:solidFill>
              </a:rPr>
              <a:t> </a:t>
            </a:r>
            <a:r>
              <a:rPr lang="en-GB" sz="1600" b="1" dirty="0" err="1" smtClean="0">
                <a:solidFill>
                  <a:schemeClr val="tx1"/>
                </a:solidFill>
              </a:rPr>
              <a:t>Persönlichkeitstraits</a:t>
            </a:r>
            <a:endParaRPr lang="en-GB" sz="1600" b="1" dirty="0" smtClean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Habituelle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Nutzung</a:t>
            </a:r>
            <a:r>
              <a:rPr lang="en-GB" sz="1600" dirty="0" smtClean="0">
                <a:solidFill>
                  <a:schemeClr val="tx1"/>
                </a:solidFill>
              </a:rPr>
              <a:t> von ER-</a:t>
            </a:r>
            <a:r>
              <a:rPr lang="en-GB" sz="1600" dirty="0" err="1" smtClean="0">
                <a:solidFill>
                  <a:schemeClr val="tx1"/>
                </a:solidFill>
              </a:rPr>
              <a:t>Strategien</a:t>
            </a:r>
            <a:r>
              <a:rPr lang="en-GB" sz="1600" dirty="0" smtClean="0">
                <a:solidFill>
                  <a:schemeClr val="tx1"/>
                </a:solidFill>
              </a:rPr>
              <a:t> (ERQ)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600" dirty="0" smtClean="0">
                <a:solidFill>
                  <a:schemeClr val="tx1"/>
                </a:solidFill>
              </a:rPr>
              <a:t>Flexible </a:t>
            </a:r>
            <a:r>
              <a:rPr lang="en-GB" sz="1600" dirty="0" err="1" smtClean="0">
                <a:solidFill>
                  <a:schemeClr val="tx1"/>
                </a:solidFill>
              </a:rPr>
              <a:t>Nutzung</a:t>
            </a:r>
            <a:r>
              <a:rPr lang="en-GB" sz="1600" dirty="0" smtClean="0">
                <a:solidFill>
                  <a:schemeClr val="tx1"/>
                </a:solidFill>
              </a:rPr>
              <a:t> von ER </a:t>
            </a:r>
            <a:r>
              <a:rPr lang="en-GB" sz="1600" dirty="0" err="1" smtClean="0">
                <a:solidFill>
                  <a:schemeClr val="tx1"/>
                </a:solidFill>
              </a:rPr>
              <a:t>Strategien</a:t>
            </a:r>
            <a:r>
              <a:rPr lang="en-GB" sz="1600" dirty="0" smtClean="0">
                <a:solidFill>
                  <a:schemeClr val="tx1"/>
                </a:solidFill>
              </a:rPr>
              <a:t> (</a:t>
            </a:r>
            <a:r>
              <a:rPr lang="en-GB" sz="1600" dirty="0" err="1" smtClean="0">
                <a:solidFill>
                  <a:schemeClr val="tx1"/>
                </a:solidFill>
              </a:rPr>
              <a:t>FlexER</a:t>
            </a:r>
            <a:r>
              <a:rPr lang="en-GB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Selbstkontrolle</a:t>
            </a:r>
            <a:r>
              <a:rPr lang="en-GB" sz="16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Selbstkontrolle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als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gemeinsamer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Faktor</a:t>
            </a:r>
            <a:r>
              <a:rPr lang="en-GB" sz="1600" dirty="0" smtClean="0">
                <a:solidFill>
                  <a:schemeClr val="tx1"/>
                </a:solidFill>
              </a:rPr>
              <a:t> der </a:t>
            </a:r>
            <a:r>
              <a:rPr lang="en-GB" sz="1600" dirty="0" err="1" smtClean="0">
                <a:solidFill>
                  <a:schemeClr val="tx1"/>
                </a:solidFill>
              </a:rPr>
              <a:t>Skalen</a:t>
            </a:r>
            <a:r>
              <a:rPr lang="en-GB" sz="1600" dirty="0" smtClean="0">
                <a:solidFill>
                  <a:schemeClr val="tx1"/>
                </a:solidFill>
              </a:rPr>
              <a:t> (</a:t>
            </a:r>
            <a:r>
              <a:rPr lang="en-GB" sz="1600" dirty="0" err="1" smtClean="0">
                <a:solidFill>
                  <a:schemeClr val="tx1"/>
                </a:solidFill>
              </a:rPr>
              <a:t>Paschke</a:t>
            </a:r>
            <a:r>
              <a:rPr lang="en-GB" sz="1600" dirty="0" smtClean="0">
                <a:solidFill>
                  <a:schemeClr val="tx1"/>
                </a:solidFill>
              </a:rPr>
              <a:t> et al., 2016):</a:t>
            </a:r>
          </a:p>
          <a:p>
            <a:pPr marL="1200150" lvl="2" indent="-285750">
              <a:buFont typeface="Symbol" panose="05050102010706020507" pitchFamily="18" charset="2"/>
              <a:buChar char="-"/>
            </a:pPr>
            <a:r>
              <a:rPr lang="en-GB" sz="1600" dirty="0" smtClean="0">
                <a:solidFill>
                  <a:schemeClr val="tx1"/>
                </a:solidFill>
              </a:rPr>
              <a:t>Brief Self-Control Scale (BSCS</a:t>
            </a:r>
          </a:p>
          <a:p>
            <a:pPr marL="1200150" lvl="2" indent="-285750">
              <a:buFont typeface="Symbol" panose="05050102010706020507" pitchFamily="18" charset="2"/>
              <a:buChar char="-"/>
            </a:pPr>
            <a:r>
              <a:rPr lang="en-GB" sz="1600" dirty="0" smtClean="0">
                <a:solidFill>
                  <a:schemeClr val="tx1"/>
                </a:solidFill>
              </a:rPr>
              <a:t>Self-Regulation Scale (SRS)</a:t>
            </a:r>
          </a:p>
          <a:p>
            <a:pPr marL="1200150" lvl="2" indent="-285750">
              <a:buFont typeface="Symbol" panose="05050102010706020507" pitchFamily="18" charset="2"/>
              <a:buChar char="-"/>
            </a:pPr>
            <a:r>
              <a:rPr lang="en-GB" sz="1600" dirty="0" smtClean="0">
                <a:solidFill>
                  <a:schemeClr val="tx1"/>
                </a:solidFill>
              </a:rPr>
              <a:t>Barratt Impulsiveness Scale (BIS-11)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smtClean="0">
                <a:solidFill>
                  <a:srgbClr val="F3FBEB"/>
                </a:solidFill>
              </a:rPr>
              <a:t>Diskussion</a:t>
            </a:r>
            <a:endParaRPr lang="de-DE" sz="2400" b="1" dirty="0">
              <a:solidFill>
                <a:srgbClr val="F3F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6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Diskussion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T1</a:t>
            </a:r>
            <a:endParaRPr lang="en-GB" sz="2400" b="0" dirty="0"/>
          </a:p>
        </p:txBody>
      </p:sp>
      <p:sp>
        <p:nvSpPr>
          <p:cNvPr id="5" name="Rechteck 4"/>
          <p:cNvSpPr/>
          <p:nvPr/>
        </p:nvSpPr>
        <p:spPr>
          <a:xfrm>
            <a:off x="874712" y="1071155"/>
            <a:ext cx="10668997" cy="4723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rgbClr val="000000"/>
                </a:solidFill>
              </a:rPr>
              <a:t>Ist</a:t>
            </a:r>
            <a:r>
              <a:rPr lang="en-GB" sz="1600" dirty="0" smtClean="0">
                <a:solidFill>
                  <a:srgbClr val="000000"/>
                </a:solidFill>
              </a:rPr>
              <a:t> das </a:t>
            </a:r>
            <a:r>
              <a:rPr lang="en-GB" sz="1600" dirty="0" err="1" smtClean="0">
                <a:solidFill>
                  <a:srgbClr val="000000"/>
                </a:solidFill>
              </a:rPr>
              <a:t>verbesserte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Paradigma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wasserdicht</a:t>
            </a:r>
            <a:r>
              <a:rPr lang="en-GB" sz="1600" dirty="0" smtClean="0">
                <a:solidFill>
                  <a:srgbClr val="000000"/>
                </a:solidFill>
              </a:rPr>
              <a:t>?</a:t>
            </a:r>
            <a:endParaRPr lang="en-GB" sz="1600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rgbClr val="000000"/>
                </a:solidFill>
              </a:rPr>
              <a:t>Wovon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machen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wir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abhängig</a:t>
            </a:r>
            <a:r>
              <a:rPr lang="en-GB" sz="1600" dirty="0" smtClean="0">
                <a:solidFill>
                  <a:srgbClr val="000000"/>
                </a:solidFill>
              </a:rPr>
              <a:t>, welches n-back-Level </a:t>
            </a:r>
            <a:r>
              <a:rPr lang="en-GB" sz="1600" dirty="0" err="1" smtClean="0">
                <a:solidFill>
                  <a:srgbClr val="000000"/>
                </a:solidFill>
              </a:rPr>
              <a:t>oder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welche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Strategie</a:t>
            </a:r>
            <a:r>
              <a:rPr lang="en-GB" sz="1600" dirty="0" smtClean="0">
                <a:solidFill>
                  <a:srgbClr val="000000"/>
                </a:solidFill>
              </a:rPr>
              <a:t> am </a:t>
            </a:r>
            <a:r>
              <a:rPr lang="en-GB" sz="1600" dirty="0" err="1" smtClean="0">
                <a:solidFill>
                  <a:srgbClr val="000000"/>
                </a:solidFill>
              </a:rPr>
              <a:t>Ende</a:t>
            </a:r>
            <a:r>
              <a:rPr lang="en-GB" sz="1600" dirty="0" smtClean="0">
                <a:solidFill>
                  <a:srgbClr val="000000"/>
                </a:solidFill>
              </a:rPr>
              <a:t> der </a:t>
            </a:r>
            <a:r>
              <a:rPr lang="en-GB" sz="1600" dirty="0" err="1" smtClean="0">
                <a:solidFill>
                  <a:srgbClr val="000000"/>
                </a:solidFill>
              </a:rPr>
              <a:t>Erhebung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nochmal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wiederholt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wird</a:t>
            </a:r>
            <a:r>
              <a:rPr lang="en-GB" sz="1600" dirty="0" smtClean="0">
                <a:solidFill>
                  <a:srgbClr val="000000"/>
                </a:solidFill>
              </a:rPr>
              <a:t>?</a:t>
            </a:r>
          </a:p>
          <a:p>
            <a:endParaRPr lang="en-GB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rgbClr val="000000"/>
                </a:solidFill>
              </a:rPr>
              <a:t>Welche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weiteren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Hypothesen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können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wir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aufstellen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bzgl</a:t>
            </a:r>
            <a:r>
              <a:rPr lang="en-GB" sz="1600" dirty="0" smtClean="0">
                <a:solidFill>
                  <a:srgbClr val="000000"/>
                </a:solidFill>
              </a:rPr>
              <a:t>. NFC, </a:t>
            </a:r>
            <a:r>
              <a:rPr lang="en-GB" sz="1600" dirty="0" err="1" smtClean="0">
                <a:solidFill>
                  <a:srgbClr val="000000"/>
                </a:solidFill>
              </a:rPr>
              <a:t>Emotionsregulation</a:t>
            </a:r>
            <a:r>
              <a:rPr lang="en-GB" sz="1600" dirty="0" smtClean="0">
                <a:solidFill>
                  <a:srgbClr val="000000"/>
                </a:solidFill>
              </a:rPr>
              <a:t>, </a:t>
            </a:r>
            <a:r>
              <a:rPr lang="en-GB" sz="1600" dirty="0" err="1" smtClean="0">
                <a:solidFill>
                  <a:srgbClr val="000000"/>
                </a:solidFill>
              </a:rPr>
              <a:t>Zusammenhang</a:t>
            </a:r>
            <a:r>
              <a:rPr lang="en-GB" sz="1600" dirty="0" smtClean="0">
                <a:solidFill>
                  <a:srgbClr val="000000"/>
                </a:solidFill>
              </a:rPr>
              <a:t> von t1 und t2, etc. ?</a:t>
            </a:r>
          </a:p>
        </p:txBody>
      </p:sp>
    </p:spTree>
    <p:extLst>
      <p:ext uri="{BB962C8B-B14F-4D97-AF65-F5344CB8AC3E}">
        <p14:creationId xmlns:p14="http://schemas.microsoft.com/office/powerpoint/2010/main" val="20265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Inhalt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5" y="1296306"/>
            <a:ext cx="10580688" cy="434498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 smtClean="0"/>
              <a:t>Ausgangspunkt</a:t>
            </a:r>
          </a:p>
          <a:p>
            <a:pPr marL="553011" lvl="1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 smtClean="0"/>
              <a:t>Subjektive Werte von ER Strategien</a:t>
            </a:r>
          </a:p>
          <a:p>
            <a:pPr marL="553011" lvl="1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 smtClean="0"/>
              <a:t>Erweiterung COG-ED Paradigma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 smtClean="0"/>
              <a:t>Studiendesign</a:t>
            </a:r>
          </a:p>
          <a:p>
            <a:pPr marL="553011" lvl="1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/>
              <a:t>T1: </a:t>
            </a:r>
            <a:r>
              <a:rPr lang="de-DE" sz="1800" dirty="0" smtClean="0"/>
              <a:t>COG–ED</a:t>
            </a:r>
            <a:endParaRPr lang="de-DE" sz="1800" dirty="0"/>
          </a:p>
          <a:p>
            <a:pPr marL="553011" lvl="1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/>
              <a:t>T2: </a:t>
            </a:r>
            <a:r>
              <a:rPr lang="de-DE" sz="1800" dirty="0" smtClean="0"/>
              <a:t>ER-ED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 smtClean="0"/>
              <a:t>Diskussion</a:t>
            </a:r>
          </a:p>
          <a:p>
            <a:pPr marL="553011" lvl="1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5298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Diskussion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T2</a:t>
            </a:r>
            <a:endParaRPr lang="en-GB" sz="2400" b="0" dirty="0"/>
          </a:p>
        </p:txBody>
      </p:sp>
      <p:sp>
        <p:nvSpPr>
          <p:cNvPr id="5" name="Rechteck 4"/>
          <p:cNvSpPr/>
          <p:nvPr/>
        </p:nvSpPr>
        <p:spPr>
          <a:xfrm>
            <a:off x="874712" y="1071155"/>
            <a:ext cx="10668997" cy="4723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rgbClr val="000000"/>
                </a:solidFill>
              </a:rPr>
              <a:t>Ist</a:t>
            </a:r>
            <a:r>
              <a:rPr lang="en-GB" sz="1600" dirty="0" smtClean="0">
                <a:solidFill>
                  <a:srgbClr val="000000"/>
                </a:solidFill>
              </a:rPr>
              <a:t> das </a:t>
            </a:r>
            <a:r>
              <a:rPr lang="en-GB" sz="1600" dirty="0" err="1" smtClean="0">
                <a:solidFill>
                  <a:srgbClr val="000000"/>
                </a:solidFill>
              </a:rPr>
              <a:t>verbesserte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Paradigma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wasserdicht</a:t>
            </a:r>
            <a:r>
              <a:rPr lang="en-GB" sz="1600" dirty="0" smtClean="0">
                <a:solidFill>
                  <a:srgbClr val="000000"/>
                </a:solidFill>
              </a:rPr>
              <a:t>?</a:t>
            </a:r>
            <a:endParaRPr lang="en-GB" sz="1600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rgbClr val="000000"/>
                </a:solidFill>
              </a:rPr>
              <a:t>EMG (Corrugator) </a:t>
            </a:r>
            <a:r>
              <a:rPr lang="en-GB" sz="1600" dirty="0" err="1" smtClean="0">
                <a:solidFill>
                  <a:srgbClr val="000000"/>
                </a:solidFill>
              </a:rPr>
              <a:t>guter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Indikator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für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objektiven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Regulationserfolg</a:t>
            </a:r>
            <a:r>
              <a:rPr lang="en-GB" sz="1600" dirty="0" smtClean="0">
                <a:solidFill>
                  <a:srgbClr val="000000"/>
                </a:solidFill>
              </a:rPr>
              <a:t>? </a:t>
            </a:r>
          </a:p>
          <a:p>
            <a:r>
              <a:rPr lang="en-GB" sz="1600" dirty="0" smtClean="0">
                <a:solidFill>
                  <a:srgbClr val="000000"/>
                </a:solidFill>
              </a:rPr>
              <a:t>      (Corrugator-</a:t>
            </a:r>
            <a:r>
              <a:rPr lang="en-GB" sz="1600" dirty="0" err="1" smtClean="0">
                <a:solidFill>
                  <a:srgbClr val="000000"/>
                </a:solidFill>
              </a:rPr>
              <a:t>Aktivität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konnte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auch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bei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kogn</a:t>
            </a:r>
            <a:r>
              <a:rPr lang="en-GB" sz="1600" dirty="0" smtClean="0">
                <a:solidFill>
                  <a:srgbClr val="000000"/>
                </a:solidFill>
              </a:rPr>
              <a:t>. </a:t>
            </a:r>
            <a:r>
              <a:rPr lang="en-GB" sz="1600" dirty="0" err="1" smtClean="0">
                <a:solidFill>
                  <a:srgbClr val="000000"/>
                </a:solidFill>
              </a:rPr>
              <a:t>anstrengenden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Aufgaben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beobachtet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werden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smtClean="0">
                <a:solidFill>
                  <a:srgbClr val="000000"/>
                </a:solidFill>
              </a:rPr>
              <a:t>(</a:t>
            </a:r>
            <a:r>
              <a:rPr lang="en-GB" sz="1600" dirty="0" err="1" smtClean="0">
                <a:solidFill>
                  <a:srgbClr val="000000"/>
                </a:solidFill>
              </a:rPr>
              <a:t>Inzlicht</a:t>
            </a:r>
            <a:r>
              <a:rPr lang="en-GB" sz="1600" dirty="0" smtClean="0">
                <a:solidFill>
                  <a:srgbClr val="000000"/>
                </a:solidFill>
              </a:rPr>
              <a:t>, 2018)</a:t>
            </a:r>
          </a:p>
          <a:p>
            <a:endParaRPr lang="en-GB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rgbClr val="000000"/>
                </a:solidFill>
              </a:rPr>
              <a:t>Wovon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machen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wir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abhängig</a:t>
            </a:r>
            <a:r>
              <a:rPr lang="en-GB" sz="1600" dirty="0" smtClean="0">
                <a:solidFill>
                  <a:srgbClr val="000000"/>
                </a:solidFill>
              </a:rPr>
              <a:t>, welches n-back-Level </a:t>
            </a:r>
            <a:r>
              <a:rPr lang="en-GB" sz="1600" dirty="0" err="1" smtClean="0">
                <a:solidFill>
                  <a:srgbClr val="000000"/>
                </a:solidFill>
              </a:rPr>
              <a:t>oder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welche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Strategie</a:t>
            </a:r>
            <a:r>
              <a:rPr lang="en-GB" sz="1600" dirty="0" smtClean="0">
                <a:solidFill>
                  <a:srgbClr val="000000"/>
                </a:solidFill>
              </a:rPr>
              <a:t> am </a:t>
            </a:r>
            <a:r>
              <a:rPr lang="en-GB" sz="1600" dirty="0" err="1" smtClean="0">
                <a:solidFill>
                  <a:srgbClr val="000000"/>
                </a:solidFill>
              </a:rPr>
              <a:t>Ende</a:t>
            </a:r>
            <a:r>
              <a:rPr lang="en-GB" sz="1600" dirty="0" smtClean="0">
                <a:solidFill>
                  <a:srgbClr val="000000"/>
                </a:solidFill>
              </a:rPr>
              <a:t> der </a:t>
            </a:r>
            <a:r>
              <a:rPr lang="en-GB" sz="1600" dirty="0" err="1" smtClean="0">
                <a:solidFill>
                  <a:srgbClr val="000000"/>
                </a:solidFill>
              </a:rPr>
              <a:t>Erhebung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nochmal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wiederholt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wird</a:t>
            </a:r>
            <a:r>
              <a:rPr lang="en-GB" sz="1600" dirty="0" smtClean="0">
                <a:solidFill>
                  <a:srgbClr val="000000"/>
                </a:solidFill>
              </a:rPr>
              <a:t>?</a:t>
            </a:r>
          </a:p>
          <a:p>
            <a:endParaRPr lang="en-GB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rgbClr val="000000"/>
                </a:solidFill>
              </a:rPr>
              <a:t>Welche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weiteren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Hypothesen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können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wir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aufstellen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bzgl</a:t>
            </a:r>
            <a:r>
              <a:rPr lang="en-GB" sz="1600" dirty="0" smtClean="0">
                <a:solidFill>
                  <a:srgbClr val="000000"/>
                </a:solidFill>
              </a:rPr>
              <a:t>. NFC, </a:t>
            </a:r>
            <a:r>
              <a:rPr lang="en-GB" sz="1600" dirty="0" err="1" smtClean="0">
                <a:solidFill>
                  <a:srgbClr val="000000"/>
                </a:solidFill>
              </a:rPr>
              <a:t>Emotionsregulation</a:t>
            </a:r>
            <a:r>
              <a:rPr lang="en-GB" sz="1600" dirty="0" smtClean="0">
                <a:solidFill>
                  <a:srgbClr val="000000"/>
                </a:solidFill>
              </a:rPr>
              <a:t>, </a:t>
            </a:r>
            <a:r>
              <a:rPr lang="en-GB" sz="1600" dirty="0" err="1" smtClean="0">
                <a:solidFill>
                  <a:srgbClr val="000000"/>
                </a:solidFill>
              </a:rPr>
              <a:t>Zusammenhang</a:t>
            </a:r>
            <a:r>
              <a:rPr lang="en-GB" sz="1600" dirty="0" smtClean="0">
                <a:solidFill>
                  <a:srgbClr val="000000"/>
                </a:solidFill>
              </a:rPr>
              <a:t> von t1 und t2, etc. ?</a:t>
            </a:r>
          </a:p>
        </p:txBody>
      </p:sp>
    </p:spTree>
    <p:extLst>
      <p:ext uri="{BB962C8B-B14F-4D97-AF65-F5344CB8AC3E}">
        <p14:creationId xmlns:p14="http://schemas.microsoft.com/office/powerpoint/2010/main" val="5280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smtClean="0">
                <a:solidFill>
                  <a:srgbClr val="F3FBEB"/>
                </a:solidFill>
              </a:rPr>
              <a:t>Ausgangspunkt</a:t>
            </a:r>
            <a:endParaRPr lang="de-DE" sz="2400" b="1" dirty="0">
              <a:solidFill>
                <a:srgbClr val="F3F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B2DBABE-10CA-3F46-8C45-F6A1E8CBC230}"/>
              </a:ext>
            </a:extLst>
          </p:cNvPr>
          <p:cNvSpPr/>
          <p:nvPr/>
        </p:nvSpPr>
        <p:spPr>
          <a:xfrm>
            <a:off x="0" y="61293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34988">
              <a:spcAft>
                <a:spcPts val="1175"/>
              </a:spcAft>
              <a:defRPr/>
            </a:pPr>
            <a:r>
              <a:rPr lang="de-DE" sz="1800" spc="-20" dirty="0" err="1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Gross</a:t>
            </a:r>
            <a:r>
              <a:rPr lang="de-DE" sz="1800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(1998). </a:t>
            </a:r>
            <a:r>
              <a:rPr lang="de-DE" sz="1800" i="1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J Pers </a:t>
            </a:r>
            <a:r>
              <a:rPr lang="de-DE" sz="1800" i="1" spc="-20" dirty="0" err="1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Soc</a:t>
            </a:r>
            <a:r>
              <a:rPr lang="de-DE" sz="1800" i="1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</a:t>
            </a:r>
            <a:r>
              <a:rPr lang="de-DE" sz="1800" i="1" spc="-20" dirty="0" err="1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Psychol</a:t>
            </a:r>
            <a:r>
              <a:rPr lang="de-DE" sz="1800" i="1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, 74</a:t>
            </a:r>
            <a:r>
              <a:rPr lang="de-DE" sz="1800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, 224-237 </a:t>
            </a:r>
          </a:p>
        </p:txBody>
      </p:sp>
      <p:sp>
        <p:nvSpPr>
          <p:cNvPr id="39" name="Rechteck 38"/>
          <p:cNvSpPr/>
          <p:nvPr/>
        </p:nvSpPr>
        <p:spPr>
          <a:xfrm>
            <a:off x="9331035" y="1858674"/>
            <a:ext cx="2524991" cy="693253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Reaktion</a:t>
            </a:r>
          </a:p>
        </p:txBody>
      </p:sp>
      <p:sp>
        <p:nvSpPr>
          <p:cNvPr id="50" name="Rechteck 49"/>
          <p:cNvSpPr/>
          <p:nvPr/>
        </p:nvSpPr>
        <p:spPr>
          <a:xfrm>
            <a:off x="368011" y="2979509"/>
            <a:ext cx="1161255" cy="642166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Situations-auswahl</a:t>
            </a:r>
          </a:p>
        </p:txBody>
      </p:sp>
      <p:sp>
        <p:nvSpPr>
          <p:cNvPr id="51" name="Rechteck 50"/>
          <p:cNvSpPr/>
          <p:nvPr/>
        </p:nvSpPr>
        <p:spPr>
          <a:xfrm>
            <a:off x="3430298" y="2983844"/>
            <a:ext cx="2148032" cy="642166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Ausrichtung der Aufmerksamkeit</a:t>
            </a:r>
          </a:p>
        </p:txBody>
      </p:sp>
      <p:sp>
        <p:nvSpPr>
          <p:cNvPr id="52" name="Rechteck 51"/>
          <p:cNvSpPr/>
          <p:nvPr/>
        </p:nvSpPr>
        <p:spPr>
          <a:xfrm>
            <a:off x="6634015" y="2978961"/>
            <a:ext cx="2148032" cy="64216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Kognitive Veränderung</a:t>
            </a:r>
          </a:p>
        </p:txBody>
      </p:sp>
      <p:sp>
        <p:nvSpPr>
          <p:cNvPr id="53" name="Rechteck 52"/>
          <p:cNvSpPr/>
          <p:nvPr/>
        </p:nvSpPr>
        <p:spPr>
          <a:xfrm>
            <a:off x="9519514" y="2978961"/>
            <a:ext cx="2148032" cy="64216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Modulation der Reaktion</a:t>
            </a:r>
          </a:p>
        </p:txBody>
      </p:sp>
      <p:sp>
        <p:nvSpPr>
          <p:cNvPr id="57" name="Rechteck 56"/>
          <p:cNvSpPr/>
          <p:nvPr/>
        </p:nvSpPr>
        <p:spPr>
          <a:xfrm>
            <a:off x="1574909" y="2978961"/>
            <a:ext cx="1318093" cy="642166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Situations-modifikation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7271" y="1859172"/>
            <a:ext cx="2524991" cy="693253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Bewertung</a:t>
            </a:r>
          </a:p>
        </p:txBody>
      </p:sp>
      <p:sp>
        <p:nvSpPr>
          <p:cNvPr id="61" name="Rechteck 60"/>
          <p:cNvSpPr/>
          <p:nvPr/>
        </p:nvSpPr>
        <p:spPr>
          <a:xfrm>
            <a:off x="358053" y="1859172"/>
            <a:ext cx="2524991" cy="693253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Situation</a:t>
            </a:r>
          </a:p>
        </p:txBody>
      </p:sp>
      <p:sp>
        <p:nvSpPr>
          <p:cNvPr id="62" name="Rechteck 61"/>
          <p:cNvSpPr/>
          <p:nvPr/>
        </p:nvSpPr>
        <p:spPr>
          <a:xfrm>
            <a:off x="3241818" y="1858675"/>
            <a:ext cx="2524991" cy="693253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Aufmerksamkeit</a:t>
            </a:r>
          </a:p>
        </p:txBody>
      </p:sp>
      <p:cxnSp>
        <p:nvCxnSpPr>
          <p:cNvPr id="63" name="Gerade Verbindung mit Pfeil 62"/>
          <p:cNvCxnSpPr>
            <a:stCxn id="62" idx="1"/>
            <a:endCxn id="61" idx="3"/>
          </p:cNvCxnSpPr>
          <p:nvPr/>
        </p:nvCxnSpPr>
        <p:spPr>
          <a:xfrm flipH="1">
            <a:off x="2883044" y="2205302"/>
            <a:ext cx="358774" cy="497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60" idx="1"/>
            <a:endCxn id="62" idx="3"/>
          </p:cNvCxnSpPr>
          <p:nvPr/>
        </p:nvCxnSpPr>
        <p:spPr>
          <a:xfrm flipH="1" flipV="1">
            <a:off x="5766809" y="2205302"/>
            <a:ext cx="680462" cy="497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39" idx="1"/>
            <a:endCxn id="60" idx="3"/>
          </p:cNvCxnSpPr>
          <p:nvPr/>
        </p:nvCxnSpPr>
        <p:spPr>
          <a:xfrm flipH="1">
            <a:off x="8972262" y="2205301"/>
            <a:ext cx="358773" cy="498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endCxn id="50" idx="0"/>
          </p:cNvCxnSpPr>
          <p:nvPr/>
        </p:nvCxnSpPr>
        <p:spPr>
          <a:xfrm>
            <a:off x="948639" y="2551927"/>
            <a:ext cx="0" cy="427582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endCxn id="57" idx="0"/>
          </p:cNvCxnSpPr>
          <p:nvPr/>
        </p:nvCxnSpPr>
        <p:spPr>
          <a:xfrm>
            <a:off x="2233956" y="2551927"/>
            <a:ext cx="0" cy="427034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62" idx="2"/>
            <a:endCxn id="51" idx="0"/>
          </p:cNvCxnSpPr>
          <p:nvPr/>
        </p:nvCxnSpPr>
        <p:spPr>
          <a:xfrm>
            <a:off x="4504314" y="2551928"/>
            <a:ext cx="0" cy="431916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60" idx="2"/>
            <a:endCxn id="52" idx="0"/>
          </p:cNvCxnSpPr>
          <p:nvPr/>
        </p:nvCxnSpPr>
        <p:spPr>
          <a:xfrm flipH="1">
            <a:off x="7708031" y="2552425"/>
            <a:ext cx="1736" cy="426536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39" idx="2"/>
            <a:endCxn id="53" idx="0"/>
          </p:cNvCxnSpPr>
          <p:nvPr/>
        </p:nvCxnSpPr>
        <p:spPr>
          <a:xfrm flipH="1">
            <a:off x="10593530" y="2551927"/>
            <a:ext cx="1" cy="427034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r Verbinder 90"/>
          <p:cNvCxnSpPr>
            <a:stCxn id="39" idx="0"/>
            <a:endCxn id="61" idx="0"/>
          </p:cNvCxnSpPr>
          <p:nvPr/>
        </p:nvCxnSpPr>
        <p:spPr>
          <a:xfrm rot="16200000" flipH="1" flipV="1">
            <a:off x="6106791" y="-2627568"/>
            <a:ext cx="498" cy="8972982"/>
          </a:xfrm>
          <a:prstGeom prst="bentConnector3">
            <a:avLst>
              <a:gd name="adj1" fmla="val -4590361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67360" y="4168450"/>
            <a:ext cx="5299449" cy="180142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 err="1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Distancing</a:t>
            </a:r>
            <a:r>
              <a:rPr lang="de-DE" sz="1600" b="1" dirty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 (Distanzieren):</a:t>
            </a:r>
          </a:p>
          <a:p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Betrachten Sie die Situation aus einer distanzierten Sichtweise! Möglichkeiten: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Stellen Sie sich vor, Sie seien ein neutraler, nicht involvierter Beobachter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Stellen Sie sich vor, Sie betrachten die Szene durch eine Glasscheibe </a:t>
            </a:r>
          </a:p>
        </p:txBody>
      </p:sp>
      <p:sp>
        <p:nvSpPr>
          <p:cNvPr id="65" name="Rechteck 64"/>
          <p:cNvSpPr/>
          <p:nvPr/>
        </p:nvSpPr>
        <p:spPr>
          <a:xfrm>
            <a:off x="6447271" y="4168451"/>
            <a:ext cx="5408755" cy="180142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Expressive Suppression (Unterdrücken):</a:t>
            </a:r>
          </a:p>
          <a:p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Betrachten Sie die Situation. Unterdrücken Sie dabei ihren emotionalen Gesichtsausdruck. Eine Person, die Sie dabei beobachtet, sollte nicht erkennen können, ob Sie ein positives oder negatives Bild betrachten. 	</a:t>
            </a:r>
          </a:p>
        </p:txBody>
      </p:sp>
      <p:cxnSp>
        <p:nvCxnSpPr>
          <p:cNvPr id="44" name="Gewinkelter Verbinder 43"/>
          <p:cNvCxnSpPr>
            <a:stCxn id="52" idx="2"/>
            <a:endCxn id="64" idx="0"/>
          </p:cNvCxnSpPr>
          <p:nvPr/>
        </p:nvCxnSpPr>
        <p:spPr>
          <a:xfrm rot="5400000">
            <a:off x="5138897" y="1599315"/>
            <a:ext cx="547323" cy="4590946"/>
          </a:xfrm>
          <a:prstGeom prst="bentConnector3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r Verbinder 66"/>
          <p:cNvCxnSpPr>
            <a:stCxn id="53" idx="2"/>
            <a:endCxn id="65" idx="0"/>
          </p:cNvCxnSpPr>
          <p:nvPr/>
        </p:nvCxnSpPr>
        <p:spPr>
          <a:xfrm rot="5400000">
            <a:off x="9598928" y="3173849"/>
            <a:ext cx="547324" cy="144188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684214"/>
          </a:xfrm>
        </p:spPr>
        <p:txBody>
          <a:bodyPr/>
          <a:lstStyle/>
          <a:p>
            <a:r>
              <a:rPr lang="en-GB" sz="2400" dirty="0" err="1" smtClean="0"/>
              <a:t>Ausgangspunkt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1800" b="0" dirty="0" err="1" smtClean="0"/>
              <a:t>Subjektive</a:t>
            </a:r>
            <a:r>
              <a:rPr lang="en-GB" sz="1800" b="0" dirty="0" smtClean="0"/>
              <a:t> </a:t>
            </a:r>
            <a:r>
              <a:rPr lang="en-GB" sz="1800" b="0" dirty="0" err="1" smtClean="0"/>
              <a:t>Werte</a:t>
            </a:r>
            <a:r>
              <a:rPr lang="en-GB" sz="1800" b="0" dirty="0" smtClean="0"/>
              <a:t> von ER </a:t>
            </a:r>
            <a:r>
              <a:rPr lang="en-GB" sz="1800" b="0" dirty="0" err="1" smtClean="0"/>
              <a:t>Strategien</a:t>
            </a:r>
            <a:endParaRPr lang="en-GB" sz="2400" b="0" dirty="0"/>
          </a:p>
        </p:txBody>
      </p:sp>
      <p:sp>
        <p:nvSpPr>
          <p:cNvPr id="29" name="Inhaltsplatzhalter 2"/>
          <p:cNvSpPr>
            <a:spLocks noGrp="1"/>
          </p:cNvSpPr>
          <p:nvPr>
            <p:ph sz="quarter" idx="10"/>
          </p:nvPr>
        </p:nvSpPr>
        <p:spPr>
          <a:xfrm>
            <a:off x="874714" y="1253578"/>
            <a:ext cx="10580688" cy="4344988"/>
          </a:xfrm>
        </p:spPr>
        <p:txBody>
          <a:bodyPr/>
          <a:lstStyle/>
          <a:p>
            <a:r>
              <a:rPr lang="de-DE" sz="1800" b="1" dirty="0" err="1" smtClean="0"/>
              <a:t>Process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model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of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emotion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regulation</a:t>
            </a:r>
            <a:endParaRPr lang="de-DE" sz="1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15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err="1" smtClean="0"/>
              <a:t>Ausgangspunkt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1800" b="0" dirty="0" err="1" smtClean="0"/>
              <a:t>Subjektive</a:t>
            </a:r>
            <a:r>
              <a:rPr lang="en-GB" sz="1800" b="0" dirty="0" smtClean="0"/>
              <a:t> </a:t>
            </a:r>
            <a:r>
              <a:rPr lang="en-GB" sz="1800" b="0" dirty="0" err="1" smtClean="0"/>
              <a:t>Werte</a:t>
            </a:r>
            <a:r>
              <a:rPr lang="en-GB" sz="1800" b="0" dirty="0" smtClean="0"/>
              <a:t> von ER </a:t>
            </a:r>
            <a:r>
              <a:rPr lang="en-GB" sz="1800" b="0" dirty="0" err="1" smtClean="0"/>
              <a:t>Strategien</a:t>
            </a:r>
            <a:endParaRPr lang="en-GB" sz="2400" b="0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2" y="1407320"/>
            <a:ext cx="6035930" cy="4344988"/>
          </a:xfr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9B2DBABE-10CA-3F46-8C45-F6A1E8CBC230}"/>
              </a:ext>
            </a:extLst>
          </p:cNvPr>
          <p:cNvSpPr/>
          <p:nvPr/>
        </p:nvSpPr>
        <p:spPr>
          <a:xfrm>
            <a:off x="0" y="61293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34988">
              <a:spcAft>
                <a:spcPts val="1175"/>
              </a:spcAft>
              <a:defRPr/>
            </a:pP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Scheffel et al. (2021). Effort </a:t>
            </a: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beats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</a:t>
            </a: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effectiveness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in </a:t>
            </a: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emotion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</a:t>
            </a: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regulation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</a:t>
            </a: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choice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. </a:t>
            </a:r>
            <a:r>
              <a:rPr lang="de-DE" sz="1800" i="1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PsyArXiv</a:t>
            </a:r>
            <a:r>
              <a:rPr lang="de-DE" i="1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.</a:t>
            </a:r>
            <a:endParaRPr lang="de-DE" sz="1800" spc="-20" dirty="0">
              <a:solidFill>
                <a:schemeClr val="bg1">
                  <a:lumMod val="50000"/>
                </a:schemeClr>
              </a:solidFill>
              <a:ea typeface="Calibri"/>
              <a:cs typeface="Open Sans Normal" charset="0"/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8654292" y="3697641"/>
            <a:ext cx="2939141" cy="2019764"/>
            <a:chOff x="8802803" y="4292540"/>
            <a:chExt cx="2458634" cy="1811139"/>
          </a:xfrm>
        </p:grpSpPr>
        <p:sp>
          <p:nvSpPr>
            <p:cNvPr id="15" name="Ellipse 14"/>
            <p:cNvSpPr/>
            <p:nvPr/>
          </p:nvSpPr>
          <p:spPr>
            <a:xfrm>
              <a:off x="9198363" y="4292540"/>
              <a:ext cx="1685366" cy="1811139"/>
            </a:xfrm>
            <a:prstGeom prst="ellipse">
              <a:avLst/>
            </a:prstGeom>
            <a:solidFill>
              <a:srgbClr val="2DB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16" name="Kreis 15"/>
            <p:cNvSpPr/>
            <p:nvPr/>
          </p:nvSpPr>
          <p:spPr>
            <a:xfrm>
              <a:off x="9198363" y="4292540"/>
              <a:ext cx="1689556" cy="1811139"/>
            </a:xfrm>
            <a:prstGeom prst="pie">
              <a:avLst>
                <a:gd name="adj1" fmla="val 6763474"/>
                <a:gd name="adj2" fmla="val 16200000"/>
              </a:avLst>
            </a:prstGeom>
            <a:solidFill>
              <a:srgbClr val="B6F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8802803" y="4441452"/>
              <a:ext cx="865743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sz="1200" dirty="0" err="1"/>
                <a:t>Distancing</a:t>
              </a:r>
              <a:endParaRPr lang="de-DE" sz="12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10265061" y="5625936"/>
              <a:ext cx="99637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Suppression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9406220" y="4983886"/>
              <a:ext cx="5854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/>
                <a:t>n</a:t>
              </a:r>
              <a:r>
                <a:rPr lang="de-DE" sz="1100" dirty="0"/>
                <a:t> = 50</a:t>
              </a:r>
            </a:p>
            <a:p>
              <a:r>
                <a:rPr lang="de-DE" sz="1100" dirty="0"/>
                <a:t>45,5%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0144723" y="4983886"/>
              <a:ext cx="5854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/>
                <a:t>n</a:t>
              </a:r>
              <a:r>
                <a:rPr lang="de-DE" sz="1100" dirty="0"/>
                <a:t> = 60</a:t>
              </a:r>
            </a:p>
            <a:p>
              <a:r>
                <a:rPr lang="de-DE" sz="1100" dirty="0"/>
                <a:t>54,5%</a:t>
              </a:r>
            </a:p>
          </p:txBody>
        </p:sp>
      </p:grpSp>
      <p:cxnSp>
        <p:nvCxnSpPr>
          <p:cNvPr id="21" name="Gewinkelter Verbinder 20"/>
          <p:cNvCxnSpPr/>
          <p:nvPr/>
        </p:nvCxnSpPr>
        <p:spPr>
          <a:xfrm flipV="1">
            <a:off x="5255664" y="4139535"/>
            <a:ext cx="2976676" cy="1005037"/>
          </a:xfrm>
          <a:prstGeom prst="bentConnector3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40" y="485192"/>
            <a:ext cx="3783047" cy="2736913"/>
          </a:xfrm>
          <a:prstGeom prst="rect">
            <a:avLst/>
          </a:prstGeom>
        </p:spPr>
      </p:pic>
      <p:sp>
        <p:nvSpPr>
          <p:cNvPr id="26" name="Geschweifte Klammer rechts 25"/>
          <p:cNvSpPr/>
          <p:nvPr/>
        </p:nvSpPr>
        <p:spPr>
          <a:xfrm>
            <a:off x="6499642" y="3222105"/>
            <a:ext cx="183004" cy="1648475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winkelter Verbinder 26"/>
          <p:cNvCxnSpPr>
            <a:stCxn id="26" idx="1"/>
            <a:endCxn id="25" idx="1"/>
          </p:cNvCxnSpPr>
          <p:nvPr/>
        </p:nvCxnSpPr>
        <p:spPr>
          <a:xfrm rot="10800000" flipH="1">
            <a:off x="6682646" y="1853649"/>
            <a:ext cx="1549694" cy="2192694"/>
          </a:xfrm>
          <a:prstGeom prst="bentConnector3">
            <a:avLst>
              <a:gd name="adj1" fmla="val 2341"/>
            </a:avLst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8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874715" y="1456322"/>
            <a:ext cx="4882277" cy="4344988"/>
          </a:xfrm>
        </p:spPr>
        <p:txBody>
          <a:bodyPr/>
          <a:lstStyle/>
          <a:p>
            <a:pPr marL="285750" lvl="1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de-DE" sz="1800" dirty="0" smtClean="0"/>
              <a:t>Subjektiver </a:t>
            </a:r>
            <a:r>
              <a:rPr lang="de-DE" sz="1800" dirty="0"/>
              <a:t>Effort spielt eine entscheidende Rolle bei der Auswahl von Emotionsregulationsstrategien</a:t>
            </a:r>
          </a:p>
          <a:p>
            <a:pPr marL="285750" lvl="1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de-DE" sz="1800" dirty="0"/>
              <a:t>Subjektiver Effort wird dabei als Kriterium von der Mehrheit stärker </a:t>
            </a:r>
            <a:r>
              <a:rPr lang="de-DE" sz="1800" dirty="0" smtClean="0"/>
              <a:t>gewichtet </a:t>
            </a:r>
            <a:r>
              <a:rPr lang="de-DE" sz="1800" dirty="0"/>
              <a:t>als die Effektivität der Strategie</a:t>
            </a:r>
          </a:p>
          <a:p>
            <a:pPr marL="285750" lvl="1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de-DE" sz="1800" dirty="0">
                <a:sym typeface="Wingdings" panose="05000000000000000000" pitchFamily="2" charset="2"/>
              </a:rPr>
              <a:t>Im konkreten Fall wurde </a:t>
            </a:r>
            <a:r>
              <a:rPr lang="de-DE" sz="1800" dirty="0" err="1">
                <a:sym typeface="Wingdings" panose="05000000000000000000" pitchFamily="2" charset="2"/>
              </a:rPr>
              <a:t>Distancing</a:t>
            </a:r>
            <a:r>
              <a:rPr lang="de-DE" sz="1800" dirty="0">
                <a:sym typeface="Wingdings" panose="05000000000000000000" pitchFamily="2" charset="2"/>
              </a:rPr>
              <a:t> als anstrengender erlebt und entsprechend weniger häufig gewählt (im Vgl. zu Suppression)</a:t>
            </a:r>
          </a:p>
          <a:p>
            <a:pPr marL="285750" lvl="1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de-DE" sz="1800" dirty="0" smtClean="0">
                <a:sym typeface="Wingdings" panose="05000000000000000000" pitchFamily="2" charset="2"/>
              </a:rPr>
              <a:t>keine </a:t>
            </a:r>
            <a:r>
              <a:rPr lang="de-DE" sz="1800" dirty="0">
                <a:sym typeface="Wingdings" panose="05000000000000000000" pitchFamily="2" charset="2"/>
              </a:rPr>
              <a:t>Zusammenhänge mit breiten (Big 5) und engen Persönlichkeitsmerkmalen (ERQ, NFC, usw.)</a:t>
            </a:r>
          </a:p>
          <a:p>
            <a:pPr marL="171450" indent="-171450">
              <a:buFont typeface="Symbol" panose="05050102010706020507" pitchFamily="18" charset="2"/>
              <a:buChar char="-"/>
            </a:pPr>
            <a:endParaRPr lang="de-DE" sz="105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684214"/>
          </a:xfrm>
        </p:spPr>
        <p:txBody>
          <a:bodyPr/>
          <a:lstStyle/>
          <a:p>
            <a:r>
              <a:rPr lang="en-GB" sz="2400" dirty="0" err="1" smtClean="0"/>
              <a:t>Ausgangspunkt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1800" b="0" dirty="0" err="1" smtClean="0"/>
              <a:t>Subjektive</a:t>
            </a:r>
            <a:r>
              <a:rPr lang="en-GB" sz="1800" b="0" dirty="0" smtClean="0"/>
              <a:t> </a:t>
            </a:r>
            <a:r>
              <a:rPr lang="en-GB" sz="1800" b="0" dirty="0" err="1" smtClean="0"/>
              <a:t>Werte</a:t>
            </a:r>
            <a:r>
              <a:rPr lang="en-GB" sz="1800" b="0" dirty="0" smtClean="0"/>
              <a:t> von ER </a:t>
            </a:r>
            <a:r>
              <a:rPr lang="en-GB" sz="1800" b="0" dirty="0" err="1" smtClean="0"/>
              <a:t>Strategien</a:t>
            </a:r>
            <a:endParaRPr lang="en-GB" sz="2400" b="0" dirty="0"/>
          </a:p>
        </p:txBody>
      </p:sp>
      <p:sp>
        <p:nvSpPr>
          <p:cNvPr id="6" name="Rechteck 5"/>
          <p:cNvSpPr/>
          <p:nvPr/>
        </p:nvSpPr>
        <p:spPr>
          <a:xfrm>
            <a:off x="6913982" y="2906689"/>
            <a:ext cx="5001209" cy="103569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Was sind die individuellen subjektiven Werte jeder ER Strategie aller Personen?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913982" y="1266259"/>
            <a:ext cx="5001209" cy="103569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Sind die Ergebnisse auf das (gesamte) </a:t>
            </a:r>
            <a:r>
              <a:rPr lang="de-DE" dirty="0" err="1" smtClean="0"/>
              <a:t>Process</a:t>
            </a:r>
            <a:r>
              <a:rPr lang="de-DE" dirty="0" smtClean="0"/>
              <a:t> Model generalisierbar?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913982" y="4547120"/>
            <a:ext cx="5001209" cy="103569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Welche </a:t>
            </a:r>
            <a:r>
              <a:rPr lang="de-DE" dirty="0" err="1" smtClean="0"/>
              <a:t>Traits</a:t>
            </a:r>
            <a:r>
              <a:rPr lang="de-DE" dirty="0" smtClean="0"/>
              <a:t> könnten mit Wahlverhalten und </a:t>
            </a:r>
            <a:r>
              <a:rPr lang="de-DE" dirty="0" smtClean="0"/>
              <a:t>subjektiven Werten </a:t>
            </a:r>
            <a:r>
              <a:rPr lang="de-DE" dirty="0" smtClean="0"/>
              <a:t>der Strategien zusammen hängen?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7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Ausgangspunkt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b="0" dirty="0" smtClean="0"/>
              <a:t>COG-ED-</a:t>
            </a:r>
            <a:r>
              <a:rPr lang="en-GB" sz="2400" b="0" dirty="0" err="1" smtClean="0"/>
              <a:t>Paradigma</a:t>
            </a:r>
            <a:endParaRPr lang="en-GB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5" y="1369322"/>
            <a:ext cx="5972374" cy="44296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030" y="2053561"/>
            <a:ext cx="3650162" cy="2839638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236822" y="1331646"/>
            <a:ext cx="4218579" cy="56148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Schwierigeres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n-back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wird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nur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für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mehr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Geld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gemacht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2DBABE-10CA-3F46-8C45-F6A1E8CBC230}"/>
              </a:ext>
            </a:extLst>
          </p:cNvPr>
          <p:cNvSpPr/>
          <p:nvPr/>
        </p:nvSpPr>
        <p:spPr>
          <a:xfrm>
            <a:off x="0" y="61293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34988">
              <a:spcAft>
                <a:spcPts val="1175"/>
              </a:spcAft>
              <a:defRPr/>
            </a:pP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Westbrook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et al. (2013). </a:t>
            </a:r>
            <a:r>
              <a:rPr lang="de-DE" sz="1800" i="1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PLoS</a:t>
            </a:r>
            <a:r>
              <a:rPr lang="de-DE" sz="1800" i="1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ONE 8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(7): e68210</a:t>
            </a:r>
            <a:r>
              <a:rPr lang="de-DE" i="1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.</a:t>
            </a:r>
            <a:endParaRPr lang="de-DE" sz="1800" spc="-20" dirty="0">
              <a:solidFill>
                <a:schemeClr val="bg1">
                  <a:lumMod val="50000"/>
                </a:schemeClr>
              </a:solidFill>
              <a:ea typeface="Calibri"/>
              <a:cs typeface="Open Sans Norm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hteck 12"/>
              <p:cNvSpPr/>
              <p:nvPr/>
            </p:nvSpPr>
            <p:spPr>
              <a:xfrm>
                <a:off x="7236823" y="5053627"/>
                <a:ext cx="4218579" cy="745325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𝑆𝑉</m:t>
                          </m:r>
                        </m:e>
                        <m:sub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𝑏𝑎𝑐𝑘</m:t>
                          </m:r>
                        </m:num>
                        <m:den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𝑓𝑖𝑥𝑒𝑑</m:t>
                          </m:r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h𝑖𝑔h𝑒𝑟</m:t>
                          </m:r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𝑛𝑏𝑎𝑐𝑘</m:t>
                          </m:r>
                        </m:den>
                      </m:f>
                      <m:r>
                        <a:rPr lang="de-DE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1.43$</m:t>
                          </m:r>
                        </m:num>
                        <m:den>
                          <m:r>
                            <a:rPr lang="de-DE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2$</m:t>
                          </m:r>
                        </m:den>
                      </m:f>
                      <m:r>
                        <a:rPr lang="de-DE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=0.715</m:t>
                      </m:r>
                    </m:oMath>
                  </m:oMathPara>
                </a14:m>
                <a:endParaRPr lang="en-GB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823" y="5053627"/>
                <a:ext cx="4218579" cy="745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0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Ausgangspunkt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b="0" dirty="0" smtClean="0"/>
              <a:t>COG-ED-</a:t>
            </a:r>
            <a:r>
              <a:rPr lang="en-GB" sz="2400" b="0" dirty="0" err="1" smtClean="0"/>
              <a:t>Paradigma</a:t>
            </a:r>
            <a:endParaRPr lang="en-GB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5" y="1369322"/>
            <a:ext cx="5972374" cy="442963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236822" y="1331646"/>
            <a:ext cx="4218579" cy="56148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accent2">
                    <a:lumMod val="50000"/>
                  </a:schemeClr>
                </a:solidFill>
              </a:rPr>
              <a:t>Leute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accent2">
                    <a:lumMod val="50000"/>
                  </a:schemeClr>
                </a:solidFill>
              </a:rPr>
              <a:t>mit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accent2">
                    <a:lumMod val="50000"/>
                  </a:schemeClr>
                </a:solidFill>
              </a:rPr>
              <a:t>hohem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 NFC </a:t>
            </a:r>
            <a:r>
              <a:rPr lang="en-GB" sz="1200" dirty="0" err="1">
                <a:solidFill>
                  <a:schemeClr val="accent2">
                    <a:lumMod val="50000"/>
                  </a:schemeClr>
                </a:solidFill>
              </a:rPr>
              <a:t>brauchen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accent2">
                    <a:lumMod val="50000"/>
                  </a:schemeClr>
                </a:solidFill>
              </a:rPr>
              <a:t>weniger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Geld-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Anreiz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2DBABE-10CA-3F46-8C45-F6A1E8CBC230}"/>
              </a:ext>
            </a:extLst>
          </p:cNvPr>
          <p:cNvSpPr/>
          <p:nvPr/>
        </p:nvSpPr>
        <p:spPr>
          <a:xfrm>
            <a:off x="0" y="61293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34988">
              <a:spcAft>
                <a:spcPts val="1175"/>
              </a:spcAft>
              <a:defRPr/>
            </a:pP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Westbrook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et al. (2013). </a:t>
            </a:r>
            <a:r>
              <a:rPr lang="de-DE" sz="1800" i="1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PLoS</a:t>
            </a:r>
            <a:r>
              <a:rPr lang="de-DE" sz="1800" i="1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ONE 8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(7): e68210</a:t>
            </a:r>
            <a:r>
              <a:rPr lang="de-DE" i="1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.</a:t>
            </a:r>
            <a:endParaRPr lang="de-DE" sz="1800" spc="-20" dirty="0">
              <a:solidFill>
                <a:schemeClr val="bg1">
                  <a:lumMod val="50000"/>
                </a:schemeClr>
              </a:solidFill>
              <a:ea typeface="Calibri"/>
              <a:cs typeface="Open Sans Normal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236823" y="5053627"/>
            <a:ext cx="4218579" cy="7453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ysClr val="windowText" lastClr="000000"/>
                </a:solidFill>
                <a:latin typeface="+mj-lt"/>
              </a:rPr>
              <a:t>Höhere</a:t>
            </a:r>
            <a:r>
              <a:rPr lang="en-GB" sz="1200" dirty="0" smtClean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GB" sz="1200" dirty="0" err="1" smtClean="0">
                <a:solidFill>
                  <a:sysClr val="windowText" lastClr="000000"/>
                </a:solidFill>
                <a:latin typeface="+mj-lt"/>
              </a:rPr>
              <a:t>Geldbeträge</a:t>
            </a:r>
            <a:r>
              <a:rPr lang="en-GB" sz="1200" dirty="0" smtClean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GB" sz="1200" dirty="0" err="1" smtClean="0">
                <a:solidFill>
                  <a:sysClr val="windowText" lastClr="000000"/>
                </a:solidFill>
                <a:latin typeface="+mj-lt"/>
              </a:rPr>
              <a:t>im</a:t>
            </a:r>
            <a:r>
              <a:rPr lang="en-GB" sz="1200" dirty="0" smtClean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GB" sz="1200" dirty="0" err="1" smtClean="0">
                <a:solidFill>
                  <a:sysClr val="windowText" lastClr="000000"/>
                </a:solidFill>
                <a:latin typeface="+mj-lt"/>
              </a:rPr>
              <a:t>Entscheidungsbaum</a:t>
            </a:r>
            <a:r>
              <a:rPr lang="en-GB" sz="1200" dirty="0" smtClean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en-GB" sz="1200" dirty="0" smtClean="0">
                <a:solidFill>
                  <a:sysClr val="windowText" lastClr="000000"/>
                </a:solidFill>
                <a:latin typeface="+mj-lt"/>
                <a:cs typeface="Courier New" panose="02070309020205020404" pitchFamily="49" charset="0"/>
              </a:rPr>
              <a:t>→ </a:t>
            </a:r>
            <a:r>
              <a:rPr lang="en-GB" sz="1200" dirty="0" err="1" smtClean="0">
                <a:solidFill>
                  <a:sysClr val="windowText" lastClr="000000"/>
                </a:solidFill>
                <a:latin typeface="+mj-lt"/>
                <a:cs typeface="Courier New" panose="02070309020205020404" pitchFamily="49" charset="0"/>
              </a:rPr>
              <a:t>Höhere</a:t>
            </a:r>
            <a:r>
              <a:rPr lang="en-GB" sz="1200" dirty="0" smtClean="0">
                <a:solidFill>
                  <a:sysClr val="windowText" lastClr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1200" dirty="0" err="1" smtClean="0">
                <a:solidFill>
                  <a:sysClr val="windowText" lastClr="000000"/>
                </a:solidFill>
                <a:latin typeface="+mj-lt"/>
                <a:cs typeface="Courier New" panose="02070309020205020404" pitchFamily="49" charset="0"/>
              </a:rPr>
              <a:t>Subjektive</a:t>
            </a:r>
            <a:r>
              <a:rPr lang="en-GB" sz="1200" dirty="0" smtClean="0">
                <a:solidFill>
                  <a:sysClr val="windowText" lastClr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1200" dirty="0" err="1" smtClean="0">
                <a:solidFill>
                  <a:sysClr val="windowText" lastClr="000000"/>
                </a:solidFill>
                <a:latin typeface="+mj-lt"/>
                <a:cs typeface="Courier New" panose="02070309020205020404" pitchFamily="49" charset="0"/>
              </a:rPr>
              <a:t>Werte</a:t>
            </a:r>
            <a:r>
              <a:rPr lang="en-GB" sz="1200" dirty="0" smtClean="0">
                <a:solidFill>
                  <a:sysClr val="windowText" lastClr="000000"/>
                </a:solidFill>
                <a:latin typeface="+mj-lt"/>
                <a:cs typeface="Courier New" panose="02070309020205020404" pitchFamily="49" charset="0"/>
              </a:rPr>
              <a:t> pro n-back </a:t>
            </a:r>
            <a:r>
              <a:rPr lang="en-GB" sz="1200" dirty="0" smtClean="0">
                <a:solidFill>
                  <a:sysClr val="windowText" lastClr="000000"/>
                </a:solidFill>
                <a:cs typeface="Courier New" panose="02070309020205020404" pitchFamily="49" charset="0"/>
              </a:rPr>
              <a:t>→ </a:t>
            </a:r>
            <a:r>
              <a:rPr lang="en-GB" sz="1200" dirty="0" err="1" smtClean="0">
                <a:solidFill>
                  <a:sysClr val="windowText" lastClr="000000"/>
                </a:solidFill>
                <a:cs typeface="Courier New" panose="02070309020205020404" pitchFamily="49" charset="0"/>
              </a:rPr>
              <a:t>Größere</a:t>
            </a:r>
            <a:r>
              <a:rPr lang="en-GB" sz="1200" dirty="0" smtClean="0">
                <a:solidFill>
                  <a:sysClr val="windowText" lastClr="000000"/>
                </a:solidFill>
                <a:cs typeface="Courier New" panose="02070309020205020404" pitchFamily="49" charset="0"/>
              </a:rPr>
              <a:t> AUC</a:t>
            </a:r>
            <a:endParaRPr lang="en-GB" sz="1200" dirty="0"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39" y="2090966"/>
            <a:ext cx="3570515" cy="27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5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Ausgangspunkt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b="0" dirty="0" smtClean="0"/>
              <a:t>COG-ED-</a:t>
            </a:r>
            <a:r>
              <a:rPr lang="en-GB" sz="2400" b="0" dirty="0" err="1" smtClean="0"/>
              <a:t>Paradigma</a:t>
            </a:r>
            <a:endParaRPr lang="en-GB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6" y="1439220"/>
            <a:ext cx="3272741" cy="242734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81" y="1439220"/>
            <a:ext cx="3228266" cy="25114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714" y="1439220"/>
            <a:ext cx="3236684" cy="25033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874714" y="4256314"/>
            <a:ext cx="10580683" cy="1600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rtlCol="0" anchor="ctr"/>
          <a:lstStyle/>
          <a:p>
            <a:pPr>
              <a:lnSpc>
                <a:spcPct val="150000"/>
              </a:lnSpc>
            </a:pPr>
            <a:r>
              <a:rPr lang="de-DE" sz="1400" dirty="0" smtClean="0">
                <a:solidFill>
                  <a:sysClr val="windowText" lastClr="000000"/>
                </a:solidFill>
              </a:rPr>
              <a:t>Offene Fragen/ Problematiken: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ysClr val="windowText" lastClr="000000"/>
                </a:solidFill>
              </a:rPr>
              <a:t>Wie sehen die subjektiven Werte aus, wenn </a:t>
            </a:r>
            <a:r>
              <a:rPr lang="de-DE" sz="1400" dirty="0" smtClean="0">
                <a:solidFill>
                  <a:sysClr val="windowText" lastClr="000000"/>
                </a:solidFill>
              </a:rPr>
              <a:t>die Person eigentlich ein </a:t>
            </a:r>
            <a:r>
              <a:rPr lang="de-DE" sz="1400" dirty="0" smtClean="0">
                <a:solidFill>
                  <a:sysClr val="windowText" lastClr="000000"/>
                </a:solidFill>
              </a:rPr>
              <a:t>schwereres Level </a:t>
            </a:r>
            <a:r>
              <a:rPr lang="de-DE" sz="1400" dirty="0" smtClean="0">
                <a:solidFill>
                  <a:sysClr val="windowText" lastClr="000000"/>
                </a:solidFill>
              </a:rPr>
              <a:t>bevorzugt?</a:t>
            </a:r>
            <a:endParaRPr lang="de-DE" sz="1400" dirty="0" smtClean="0">
              <a:solidFill>
                <a:sysClr val="windowText" lastClr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ysClr val="windowText" lastClr="000000"/>
                </a:solidFill>
              </a:rPr>
              <a:t>Können wir die Befunde zu NFC und </a:t>
            </a:r>
            <a:r>
              <a:rPr lang="de-DE" sz="1400" dirty="0" err="1" smtClean="0">
                <a:solidFill>
                  <a:sysClr val="windowText" lastClr="000000"/>
                </a:solidFill>
              </a:rPr>
              <a:t>Effort</a:t>
            </a:r>
            <a:r>
              <a:rPr lang="de-DE" sz="1400" dirty="0" smtClean="0">
                <a:solidFill>
                  <a:sysClr val="windowText" lastClr="000000"/>
                </a:solidFill>
              </a:rPr>
              <a:t> </a:t>
            </a:r>
            <a:r>
              <a:rPr lang="de-DE" sz="1400" dirty="0" err="1" smtClean="0">
                <a:solidFill>
                  <a:sysClr val="windowText" lastClr="000000"/>
                </a:solidFill>
              </a:rPr>
              <a:t>Discounting</a:t>
            </a:r>
            <a:r>
              <a:rPr lang="de-DE" sz="1400" dirty="0" smtClean="0">
                <a:solidFill>
                  <a:sysClr val="windowText" lastClr="000000"/>
                </a:solidFill>
              </a:rPr>
              <a:t> replizieren?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ysClr val="windowText" lastClr="000000"/>
                </a:solidFill>
              </a:rPr>
              <a:t>Kann man dieses Paradigma auch auf </a:t>
            </a:r>
            <a:r>
              <a:rPr lang="de-DE" sz="1400" dirty="0" smtClean="0">
                <a:solidFill>
                  <a:sysClr val="windowText" lastClr="000000"/>
                </a:solidFill>
              </a:rPr>
              <a:t>Emotionsregulationsstrategien </a:t>
            </a:r>
            <a:r>
              <a:rPr lang="de-DE" sz="1400" dirty="0" smtClean="0">
                <a:solidFill>
                  <a:sysClr val="windowText" lastClr="000000"/>
                </a:solidFill>
              </a:rPr>
              <a:t>anwenden?</a:t>
            </a:r>
            <a:endParaRPr lang="de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2DBABE-10CA-3F46-8C45-F6A1E8CBC230}"/>
              </a:ext>
            </a:extLst>
          </p:cNvPr>
          <p:cNvSpPr/>
          <p:nvPr/>
        </p:nvSpPr>
        <p:spPr>
          <a:xfrm>
            <a:off x="0" y="61293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34988">
              <a:spcAft>
                <a:spcPts val="1175"/>
              </a:spcAft>
              <a:defRPr/>
            </a:pP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Westbrook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et al. (2013). </a:t>
            </a:r>
            <a:r>
              <a:rPr lang="de-DE" sz="1800" i="1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PLoS</a:t>
            </a:r>
            <a:r>
              <a:rPr lang="de-DE" sz="1800" i="1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ONE 8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(7): e68210</a:t>
            </a:r>
            <a:r>
              <a:rPr lang="de-DE" i="1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.</a:t>
            </a:r>
            <a:endParaRPr lang="de-DE" sz="1800" spc="-20" dirty="0">
              <a:solidFill>
                <a:schemeClr val="bg1">
                  <a:lumMod val="50000"/>
                </a:schemeClr>
              </a:solidFill>
              <a:ea typeface="Calibri"/>
              <a:cs typeface="Open Sans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resden" id="{2D5B7139-A489-4230-9922-9DB652C43C86}" vid="{13E2D900-6001-404A-A34A-24CEDD8DDF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855</Words>
  <Application>Microsoft Office PowerPoint</Application>
  <PresentationFormat>Breitbild</PresentationFormat>
  <Paragraphs>154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Open Sans</vt:lpstr>
      <vt:lpstr>Open Sans Normal</vt:lpstr>
      <vt:lpstr>Open Sans SemiBold</vt:lpstr>
      <vt:lpstr>Symbol</vt:lpstr>
      <vt:lpstr>Wingdings</vt:lpstr>
      <vt:lpstr>TUDresden</vt:lpstr>
      <vt:lpstr>Cognitive and Emotion Regulation Effort Discounting / COG-ER-ED</vt:lpstr>
      <vt:lpstr>Inhalt </vt:lpstr>
      <vt:lpstr>PowerPoint-Präsentation</vt:lpstr>
      <vt:lpstr>Ausgangspunkt Subjektive Werte von ER Strategien</vt:lpstr>
      <vt:lpstr>Ausgangspunkt Subjektive Werte von ER Strategien</vt:lpstr>
      <vt:lpstr>Ausgangspunkt Subjektive Werte von ER Strategien</vt:lpstr>
      <vt:lpstr>Ausgangspunkt COG-ED-Paradigma</vt:lpstr>
      <vt:lpstr>Ausgangspunkt COG-ED-Paradigma</vt:lpstr>
      <vt:lpstr>Ausgangspunkt COG-ED-Paradigma</vt:lpstr>
      <vt:lpstr>PowerPoint-Präsentation</vt:lpstr>
      <vt:lpstr>Studiendesign</vt:lpstr>
      <vt:lpstr>Studiendesign T1 – Erweiterung COG-ED</vt:lpstr>
      <vt:lpstr>Studiendesign T1 – Erweiterung COG-ED</vt:lpstr>
      <vt:lpstr>Studiendesign T1 – Erweiterung COG-ED</vt:lpstr>
      <vt:lpstr>Studiendesign T2 – Emotion Regulation - ED</vt:lpstr>
      <vt:lpstr>Studiendesign T2 – Emotion Regulation - ED</vt:lpstr>
      <vt:lpstr>Studiendesign T2 – Emotion Regulation - ED</vt:lpstr>
      <vt:lpstr>PowerPoint-Präsentation</vt:lpstr>
      <vt:lpstr>Diskussion T1</vt:lpstr>
      <vt:lpstr>Diskussion 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and emotional effort discounting COG-Emot-ED</dc:title>
  <dc:creator>Josephine Zerna</dc:creator>
  <cp:lastModifiedBy>Josephine Zerna</cp:lastModifiedBy>
  <cp:revision>63</cp:revision>
  <dcterms:created xsi:type="dcterms:W3CDTF">2021-06-21T13:19:01Z</dcterms:created>
  <dcterms:modified xsi:type="dcterms:W3CDTF">2021-07-02T12:14:34Z</dcterms:modified>
</cp:coreProperties>
</file>