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  <p:sldId id="269" r:id="rId14"/>
    <p:sldId id="268" r:id="rId15"/>
    <p:sldId id="270" r:id="rId16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ER: Arousal</a:t>
            </a:r>
          </a:p>
          <a:p>
            <a:endParaRPr lang="en-GB" sz="1400" u="sng" dirty="0"/>
          </a:p>
          <a:p>
            <a:endParaRPr lang="en-GB" sz="1400" u="sng" dirty="0" smtClean="0"/>
          </a:p>
        </p:txBody>
      </p:sp>
      <p:sp>
        <p:nvSpPr>
          <p:cNvPr id="4" name="AutoShape 2" descr="http://127.0.0.1:36518/chunk_output/s/424F2679/c56szxb71ntp0/000015.png"/>
          <p:cNvSpPr>
            <a:spLocks noChangeAspect="1" noChangeArrowheads="1"/>
          </p:cNvSpPr>
          <p:nvPr/>
        </p:nvSpPr>
        <p:spPr bwMode="auto">
          <a:xfrm>
            <a:off x="351233" y="2111999"/>
            <a:ext cx="2054688" cy="20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://127.0.0.1:36518/chunk_output/s/424F2679/c56szxb71ntp0/000015.png"/>
          <p:cNvSpPr>
            <a:spLocks noChangeAspect="1" noChangeArrowheads="1"/>
          </p:cNvSpPr>
          <p:nvPr/>
        </p:nvSpPr>
        <p:spPr bwMode="auto">
          <a:xfrm>
            <a:off x="63500" y="-136525"/>
            <a:ext cx="2939686" cy="29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https://cdn.discordapp.com/attachments/691919447572742155/91743789732450306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1" y="1683233"/>
            <a:ext cx="4070300" cy="25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iscordapp.com/attachments/691919447572742155/917437799307808838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83" y="1683233"/>
            <a:ext cx="4070302" cy="25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schweifte Klammer rechts 5"/>
          <p:cNvSpPr/>
          <p:nvPr/>
        </p:nvSpPr>
        <p:spPr>
          <a:xfrm rot="16200000">
            <a:off x="2487583" y="762030"/>
            <a:ext cx="82445" cy="1702952"/>
          </a:xfrm>
          <a:prstGeom prst="rightBrace">
            <a:avLst>
              <a:gd name="adj1" fmla="val 35942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01604" y="703428"/>
            <a:ext cx="3159370" cy="1627231"/>
          </a:xfrm>
        </p:spPr>
        <p:txBody>
          <a:bodyPr/>
          <a:lstStyle/>
          <a:p>
            <a:endParaRPr lang="en-GB" sz="1400" u="sng" dirty="0"/>
          </a:p>
          <a:p>
            <a:r>
              <a:rPr lang="en-GB" sz="1400" u="sng" dirty="0" smtClean="0"/>
              <a:t>ER: Effort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err="1" smtClean="0"/>
              <a:t>Anwendung</a:t>
            </a:r>
            <a:r>
              <a:rPr lang="en-GB" sz="1400" dirty="0" smtClean="0"/>
              <a:t> </a:t>
            </a:r>
            <a:r>
              <a:rPr lang="en-GB" sz="1400" dirty="0" err="1" smtClean="0"/>
              <a:t>aller</a:t>
            </a:r>
            <a:r>
              <a:rPr lang="en-GB" sz="1400" dirty="0" smtClean="0"/>
              <a:t> </a:t>
            </a:r>
            <a:r>
              <a:rPr lang="en-GB" sz="1400" dirty="0" err="1" smtClean="0"/>
              <a:t>drei</a:t>
            </a:r>
            <a:r>
              <a:rPr lang="en-GB" sz="1400" dirty="0" smtClean="0"/>
              <a:t> </a:t>
            </a:r>
            <a:r>
              <a:rPr lang="en-GB" sz="1400" dirty="0" err="1" smtClean="0"/>
              <a:t>Regulationsstrategien</a:t>
            </a:r>
            <a:r>
              <a:rPr lang="en-GB" sz="1400" dirty="0" smtClean="0"/>
              <a:t> </a:t>
            </a:r>
            <a:r>
              <a:rPr lang="en-GB" sz="1400" dirty="0" err="1" smtClean="0"/>
              <a:t>anstrengender</a:t>
            </a:r>
            <a:r>
              <a:rPr lang="en-GB" sz="1400" dirty="0" smtClean="0"/>
              <a:t> </a:t>
            </a:r>
            <a:r>
              <a:rPr lang="en-GB" sz="1400" dirty="0" err="1" smtClean="0"/>
              <a:t>als</a:t>
            </a:r>
            <a:r>
              <a:rPr lang="en-GB" sz="1400" dirty="0" smtClean="0"/>
              <a:t> das </a:t>
            </a:r>
            <a:r>
              <a:rPr lang="en-GB" sz="1400" dirty="0" err="1" smtClean="0"/>
              <a:t>Anschauen</a:t>
            </a:r>
            <a:r>
              <a:rPr lang="en-GB" sz="1400" dirty="0" smtClean="0"/>
              <a:t> der </a:t>
            </a:r>
            <a:r>
              <a:rPr lang="en-GB" sz="1400" dirty="0" err="1" smtClean="0"/>
              <a:t>Bilder</a:t>
            </a:r>
            <a:endParaRPr lang="en-GB" sz="1400" u="sng" dirty="0" smtClean="0"/>
          </a:p>
          <a:p>
            <a:endParaRPr lang="en-GB" sz="1400" u="sng" dirty="0"/>
          </a:p>
          <a:p>
            <a:r>
              <a:rPr lang="en-GB" sz="1400" u="sng" dirty="0" smtClean="0"/>
              <a:t>ER Choice: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Distraction: 		3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Distancing:		6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Suppression:		7 von 16</a:t>
            </a:r>
          </a:p>
          <a:p>
            <a:r>
              <a:rPr lang="en-GB" sz="1400" dirty="0" err="1" smtClean="0"/>
              <a:t>Gründe</a:t>
            </a:r>
            <a:r>
              <a:rPr lang="en-GB" sz="1400" dirty="0" smtClean="0"/>
              <a:t>: 13 von 16 </a:t>
            </a:r>
            <a:r>
              <a:rPr lang="en-GB" sz="1400" dirty="0" err="1" smtClean="0"/>
              <a:t>gaben</a:t>
            </a:r>
            <a:r>
              <a:rPr lang="en-GB" sz="1400" dirty="0" smtClean="0"/>
              <a:t> an, </a:t>
            </a:r>
            <a:r>
              <a:rPr lang="en-GB" sz="1400" dirty="0" err="1" smtClean="0"/>
              <a:t>dass</a:t>
            </a:r>
            <a:r>
              <a:rPr lang="en-GB" sz="1400" dirty="0" smtClean="0"/>
              <a:t> die </a:t>
            </a:r>
            <a:r>
              <a:rPr lang="en-GB" sz="1400" dirty="0" err="1" smtClean="0"/>
              <a:t>gewählte</a:t>
            </a:r>
            <a:r>
              <a:rPr lang="en-GB" sz="1400" dirty="0" smtClean="0"/>
              <a:t> </a:t>
            </a:r>
            <a:r>
              <a:rPr lang="en-GB" sz="1400" dirty="0" err="1" smtClean="0"/>
              <a:t>Strategie</a:t>
            </a:r>
            <a:r>
              <a:rPr lang="en-GB" sz="1400" dirty="0" smtClean="0"/>
              <a:t> </a:t>
            </a:r>
            <a:r>
              <a:rPr lang="en-GB" sz="1400" dirty="0" err="1" smtClean="0"/>
              <a:t>leichter</a:t>
            </a:r>
            <a:r>
              <a:rPr lang="en-GB" sz="1400" dirty="0" smtClean="0"/>
              <a:t> war</a:t>
            </a:r>
          </a:p>
          <a:p>
            <a:endParaRPr lang="en-GB" sz="1400" u="sng" dirty="0" smtClean="0"/>
          </a:p>
        </p:txBody>
      </p:sp>
      <p:pic>
        <p:nvPicPr>
          <p:cNvPr id="2050" name="Picture 2" descr="https://cdn.discordapp.com/attachments/691919447572742155/91743834005848066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84" y="1220589"/>
            <a:ext cx="4819703" cy="29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5" y="858574"/>
            <a:ext cx="3683617" cy="3620823"/>
          </a:xfrm>
        </p:spPr>
        <p:txBody>
          <a:bodyPr/>
          <a:lstStyle/>
          <a:p>
            <a:r>
              <a:rPr lang="en-GB" sz="1400" b="1" dirty="0" smtClean="0"/>
              <a:t>Was </a:t>
            </a:r>
            <a:r>
              <a:rPr lang="en-GB" sz="1400" b="1" dirty="0" err="1" smtClean="0"/>
              <a:t>fehlt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noch</a:t>
            </a:r>
            <a:r>
              <a:rPr lang="en-GB" sz="1400" b="1" dirty="0" smtClean="0"/>
              <a:t>?</a:t>
            </a:r>
          </a:p>
          <a:p>
            <a:r>
              <a:rPr lang="en-GB" sz="1400" b="1" dirty="0" err="1" smtClean="0"/>
              <a:t>Statistik</a:t>
            </a:r>
            <a:r>
              <a:rPr lang="en-GB" sz="1400" b="1" dirty="0" smtClean="0"/>
              <a:t>:</a:t>
            </a:r>
            <a:endParaRPr lang="en-GB" sz="1400" b="1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Ergebnisse</a:t>
            </a:r>
            <a:r>
              <a:rPr lang="en-GB" sz="1400" dirty="0" smtClean="0"/>
              <a:t> (Corrugator und </a:t>
            </a:r>
            <a:r>
              <a:rPr lang="en-GB" sz="1400" dirty="0" err="1" smtClean="0"/>
              <a:t>Levator</a:t>
            </a:r>
            <a:r>
              <a:rPr lang="en-GB" sz="1400" dirty="0" smtClean="0"/>
              <a:t>)</a:t>
            </a:r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Systematik</a:t>
            </a:r>
            <a:r>
              <a:rPr lang="en-GB" sz="1400" dirty="0" smtClean="0"/>
              <a:t> in </a:t>
            </a:r>
            <a:r>
              <a:rPr lang="en-GB" sz="1400" dirty="0" err="1" smtClean="0"/>
              <a:t>Subjektive</a:t>
            </a:r>
            <a:r>
              <a:rPr lang="en-GB" sz="1400" dirty="0" smtClean="0"/>
              <a:t> </a:t>
            </a:r>
            <a:r>
              <a:rPr lang="en-GB" sz="1400" dirty="0" err="1" smtClean="0"/>
              <a:t>Werte</a:t>
            </a:r>
            <a:r>
              <a:rPr lang="en-GB" sz="1400" dirty="0" smtClean="0"/>
              <a:t> </a:t>
            </a:r>
            <a:r>
              <a:rPr lang="en-GB" sz="1400" dirty="0" err="1" smtClean="0"/>
              <a:t>bringen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Vorhersage</a:t>
            </a:r>
            <a:r>
              <a:rPr lang="en-GB" sz="1400" dirty="0" smtClean="0"/>
              <a:t> </a:t>
            </a:r>
            <a:r>
              <a:rPr lang="en-GB" sz="1400" dirty="0" err="1" smtClean="0"/>
              <a:t>Subjektiver</a:t>
            </a:r>
            <a:r>
              <a:rPr lang="en-GB" sz="1400" dirty="0" smtClean="0"/>
              <a:t> </a:t>
            </a:r>
            <a:r>
              <a:rPr lang="en-GB" sz="1400" dirty="0" err="1" smtClean="0"/>
              <a:t>Werte</a:t>
            </a:r>
            <a:r>
              <a:rPr lang="en-GB" sz="1400" dirty="0" smtClean="0"/>
              <a:t>:</a:t>
            </a:r>
          </a:p>
          <a:p>
            <a:pPr lvl="1" indent="0">
              <a:buNone/>
            </a:pPr>
            <a:r>
              <a:rPr lang="en-GB" sz="1400" dirty="0" smtClean="0"/>
              <a:t>Multi-Level-Model </a:t>
            </a:r>
            <a:r>
              <a:rPr lang="en-GB" sz="1400" dirty="0" err="1" smtClean="0"/>
              <a:t>mit</a:t>
            </a:r>
            <a:r>
              <a:rPr lang="en-GB" sz="1400" dirty="0" smtClean="0"/>
              <a:t> </a:t>
            </a:r>
            <a:r>
              <a:rPr lang="en-GB" sz="1400" dirty="0" smtClean="0"/>
              <a:t>den </a:t>
            </a:r>
            <a:r>
              <a:rPr lang="en-GB" sz="1400" dirty="0" err="1" smtClean="0"/>
              <a:t>Prädiktoren</a:t>
            </a:r>
            <a:r>
              <a:rPr lang="en-GB" sz="1400" dirty="0" smtClean="0"/>
              <a:t>:</a:t>
            </a:r>
          </a:p>
          <a:p>
            <a:pPr marL="582707" lvl="1" indent="-285750">
              <a:buFontTx/>
              <a:buChar char="-"/>
            </a:pPr>
            <a:r>
              <a:rPr lang="en-GB" sz="1400" dirty="0" err="1" smtClean="0"/>
              <a:t>Subjektives</a:t>
            </a:r>
            <a:r>
              <a:rPr lang="en-GB" sz="1400" dirty="0" smtClean="0"/>
              <a:t> Arousal-Rating</a:t>
            </a:r>
          </a:p>
          <a:p>
            <a:pPr marL="582707" lvl="1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Aktivität</a:t>
            </a:r>
            <a:endParaRPr lang="en-GB" sz="1400" dirty="0" smtClean="0"/>
          </a:p>
          <a:p>
            <a:pPr marL="582707" lvl="1" indent="-285750">
              <a:buFontTx/>
              <a:buChar char="-"/>
            </a:pPr>
            <a:r>
              <a:rPr lang="en-GB" sz="1400" dirty="0" err="1"/>
              <a:t>S</a:t>
            </a:r>
            <a:r>
              <a:rPr lang="en-GB" sz="1400" dirty="0" err="1" smtClean="0"/>
              <a:t>ubjektives</a:t>
            </a:r>
            <a:r>
              <a:rPr lang="en-GB" sz="1400" dirty="0" smtClean="0"/>
              <a:t> </a:t>
            </a:r>
            <a:r>
              <a:rPr lang="en-GB" sz="1400" dirty="0" smtClean="0"/>
              <a:t>Effort-Rating</a:t>
            </a:r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76258" y="858573"/>
            <a:ext cx="3683617" cy="362082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b="1" dirty="0" smtClean="0"/>
          </a:p>
          <a:p>
            <a:r>
              <a:rPr lang="en-GB" sz="1400" b="1" dirty="0" smtClean="0"/>
              <a:t>Registered Report:</a:t>
            </a:r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Ergebnisse</a:t>
            </a:r>
            <a:r>
              <a:rPr lang="en-GB" sz="1400" dirty="0" smtClean="0"/>
              <a:t> der </a:t>
            </a:r>
            <a:r>
              <a:rPr lang="en-GB" sz="1400" dirty="0" err="1" smtClean="0"/>
              <a:t>Pilotuntersuchung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Auswahl</a:t>
            </a:r>
            <a:r>
              <a:rPr lang="en-GB" sz="1400" dirty="0" smtClean="0"/>
              <a:t> </a:t>
            </a:r>
            <a:r>
              <a:rPr lang="en-GB" sz="1400" dirty="0" err="1" smtClean="0"/>
              <a:t>eines</a:t>
            </a:r>
            <a:r>
              <a:rPr lang="en-GB" sz="1400" dirty="0" smtClean="0"/>
              <a:t> Journals</a:t>
            </a:r>
          </a:p>
          <a:p>
            <a:pPr marL="285750" indent="-285750">
              <a:buFontTx/>
              <a:buChar char="-"/>
            </a:pPr>
            <a:endParaRPr lang="en-GB" sz="1400" dirty="0" smtClean="0"/>
          </a:p>
          <a:p>
            <a:pPr marL="285750" indent="-285750">
              <a:buFontTx/>
              <a:buChar char="-"/>
            </a:pPr>
            <a:endParaRPr lang="en-GB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801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Discussion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Changes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from</a:t>
            </a:r>
            <a:r>
              <a:rPr lang="de-DE" sz="2000" dirty="0" smtClean="0">
                <a:solidFill>
                  <a:schemeClr val="bg1"/>
                </a:solidFill>
              </a:rPr>
              <a:t> COG-ED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CERED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4214164" y="1489326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 flipH="1" flipV="1">
            <a:off x="6812112" y="2025524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75" idx="1"/>
          </p:cNvCxnSpPr>
          <p:nvPr/>
        </p:nvCxnSpPr>
        <p:spPr>
          <a:xfrm>
            <a:off x="2528421" y="1456765"/>
            <a:ext cx="180273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75" idx="4"/>
          </p:cNvCxnSpPr>
          <p:nvPr/>
        </p:nvCxnSpPr>
        <p:spPr>
          <a:xfrm flipV="1">
            <a:off x="3980703" y="2270221"/>
            <a:ext cx="3504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 flipV="1">
            <a:off x="4214164" y="3382585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stCxn id="76" idx="4"/>
          </p:cNvCxnSpPr>
          <p:nvPr/>
        </p:nvCxnSpPr>
        <p:spPr>
          <a:xfrm flipV="1">
            <a:off x="2537949" y="4169158"/>
            <a:ext cx="179320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stCxn id="43" idx="0"/>
          </p:cNvCxnSpPr>
          <p:nvPr/>
        </p:nvCxnSpPr>
        <p:spPr>
          <a:xfrm>
            <a:off x="3979672" y="3361163"/>
            <a:ext cx="3514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stCxn id="81" idx="1"/>
          </p:cNvCxnSpPr>
          <p:nvPr/>
        </p:nvCxnSpPr>
        <p:spPr>
          <a:xfrm>
            <a:off x="5125720" y="2011680"/>
            <a:ext cx="17986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stCxn id="74" idx="0"/>
          </p:cNvCxnSpPr>
          <p:nvPr/>
        </p:nvCxnSpPr>
        <p:spPr>
          <a:xfrm>
            <a:off x="6569020" y="2335502"/>
            <a:ext cx="3553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82" idx="1"/>
          </p:cNvCxnSpPr>
          <p:nvPr/>
        </p:nvCxnSpPr>
        <p:spPr>
          <a:xfrm>
            <a:off x="5135880" y="3413760"/>
            <a:ext cx="17884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stCxn id="59" idx="0"/>
          </p:cNvCxnSpPr>
          <p:nvPr/>
        </p:nvCxnSpPr>
        <p:spPr>
          <a:xfrm>
            <a:off x="6569020" y="3738630"/>
            <a:ext cx="355333" cy="1041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H="1" flipV="1">
            <a:off x="6812112" y="3436116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lus 23"/>
          <p:cNvSpPr/>
          <p:nvPr/>
        </p:nvSpPr>
        <p:spPr>
          <a:xfrm>
            <a:off x="3455484" y="3673539"/>
            <a:ext cx="360000" cy="360000"/>
          </a:xfrm>
          <a:prstGeom prst="mathPlus">
            <a:avLst>
              <a:gd name="adj1" fmla="val 15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inus 24"/>
          <p:cNvSpPr/>
          <p:nvPr/>
        </p:nvSpPr>
        <p:spPr>
          <a:xfrm>
            <a:off x="3455484" y="1728005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Minus 115"/>
          <p:cNvSpPr/>
          <p:nvPr/>
        </p:nvSpPr>
        <p:spPr>
          <a:xfrm>
            <a:off x="6324884" y="2076243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Minus 116"/>
          <p:cNvSpPr/>
          <p:nvPr/>
        </p:nvSpPr>
        <p:spPr>
          <a:xfrm>
            <a:off x="6318599" y="3471377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hteck 118"/>
          <p:cNvSpPr/>
          <p:nvPr/>
        </p:nvSpPr>
        <p:spPr>
          <a:xfrm>
            <a:off x="400089" y="379859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7136685" y="3747759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  <p:bldP spid="24" grpId="0" animBg="1"/>
      <p:bldP spid="25" grpId="0" animBg="1"/>
      <p:bldP spid="116" grpId="0" animBg="1"/>
      <p:bldP spid="117" grpId="0" animBg="1"/>
      <p:bldP spid="119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dirty="0" smtClean="0">
                <a:solidFill>
                  <a:schemeClr val="tx1"/>
                </a:solidFill>
              </a:rPr>
              <a:t>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5" name="Gerader Verbinder 64"/>
          <p:cNvCxnSpPr>
            <a:stCxn id="105" idx="0"/>
            <a:endCxn id="116" idx="2"/>
          </p:cNvCxnSpPr>
          <p:nvPr/>
        </p:nvCxnSpPr>
        <p:spPr>
          <a:xfrm flipV="1"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bg1"/>
                </a:solidFill>
              </a:rPr>
              <a:t>The Study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478</Words>
  <Application>Microsoft Office PowerPoint</Application>
  <PresentationFormat>Bildschirmpräsentation (16:10)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Courier New</vt:lpstr>
      <vt:lpstr>Open Sans</vt:lpstr>
      <vt:lpstr>Symbol</vt:lpstr>
      <vt:lpstr>Wingdings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PowerPoint-Präsentation</vt:lpstr>
      <vt:lpstr>3. The study: Structure</vt:lpstr>
      <vt:lpstr>3. The study: Results of the pilot session 1</vt:lpstr>
      <vt:lpstr>3. The study: Results of the pilot session 2</vt:lpstr>
      <vt:lpstr>3. The study: Results of the pilot session 2</vt:lpstr>
      <vt:lpstr>3. The study: Results of the pilot session 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Josephine Zerna</cp:lastModifiedBy>
  <cp:revision>49</cp:revision>
  <dcterms:created xsi:type="dcterms:W3CDTF">2021-11-26T12:02:59Z</dcterms:created>
  <dcterms:modified xsi:type="dcterms:W3CDTF">2021-12-07T11:54:35Z</dcterms:modified>
</cp:coreProperties>
</file>