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omments/comment1.xml" ContentType="application/vnd.openxmlformats-officedocument.presentationml.comment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7" r:id="rId2"/>
    <p:sldId id="263" r:id="rId3"/>
    <p:sldId id="268" r:id="rId4"/>
    <p:sldId id="265" r:id="rId5"/>
    <p:sldId id="258" r:id="rId6"/>
    <p:sldId id="266" r:id="rId7"/>
    <p:sldId id="264" r:id="rId8"/>
    <p:sldId id="275" r:id="rId9"/>
    <p:sldId id="274" r:id="rId10"/>
    <p:sldId id="269" r:id="rId11"/>
    <p:sldId id="259" r:id="rId12"/>
    <p:sldId id="260" r:id="rId13"/>
    <p:sldId id="261" r:id="rId14"/>
    <p:sldId id="276" r:id="rId15"/>
    <p:sldId id="278" r:id="rId16"/>
    <p:sldId id="267" r:id="rId17"/>
    <p:sldId id="271" r:id="rId18"/>
    <p:sldId id="273" r:id="rId19"/>
    <p:sldId id="277" r:id="rId20"/>
    <p:sldId id="270" r:id="rId21"/>
    <p:sldId id="262" r:id="rId22"/>
    <p:sldId id="272"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 Scheffel" initials="CS" lastIdx="3" clrIdx="0">
    <p:extLst>
      <p:ext uri="{19B8F6BF-5375-455C-9EA6-DF929625EA0E}">
        <p15:presenceInfo xmlns:p15="http://schemas.microsoft.com/office/powerpoint/2012/main" userId="bf81d63ba957dd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DC39D"/>
    <a:srgbClr val="F8CBAD"/>
    <a:srgbClr val="DF9867"/>
    <a:srgbClr val="DBAF29"/>
    <a:srgbClr val="E2F0D9"/>
    <a:srgbClr val="FFF2CC"/>
    <a:srgbClr val="FBE5D6"/>
    <a:srgbClr val="F3F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01"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Arbeitsblat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Arbeitsblat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Tabelle1!$B$1</c:f>
              <c:strCache>
                <c:ptCount val="1"/>
                <c:pt idx="0">
                  <c:v>A</c:v>
                </c:pt>
              </c:strCache>
            </c:strRef>
          </c:tx>
          <c:spPr>
            <a:solidFill>
              <a:schemeClr val="dk1">
                <a:tint val="885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Tabelle1!$B$2:$B$5</c:f>
              <c:numCache>
                <c:formatCode>General</c:formatCode>
                <c:ptCount val="2"/>
                <c:pt idx="0">
                  <c:v>0.375</c:v>
                </c:pt>
                <c:pt idx="1">
                  <c:v>0.6</c:v>
                </c:pt>
              </c:numCache>
            </c:numRef>
          </c:val>
          <c:extLst>
            <c:ext xmlns:c16="http://schemas.microsoft.com/office/drawing/2014/chart" uri="{C3380CC4-5D6E-409C-BE32-E72D297353CC}">
              <c16:uniqueId val="{00000000-C73C-46DD-89D5-7B84AA6CEF24}"/>
            </c:ext>
          </c:extLst>
        </c:ser>
        <c:ser>
          <c:idx val="1"/>
          <c:order val="1"/>
          <c:tx>
            <c:strRef>
              <c:f>Tabelle1!$C$1</c:f>
              <c:strCache>
                <c:ptCount val="1"/>
                <c:pt idx="0">
                  <c:v>B</c:v>
                </c:pt>
              </c:strCache>
            </c:strRef>
          </c:tx>
          <c:spPr>
            <a:solidFill>
              <a:schemeClr val="dk1">
                <a:tint val="5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Tabelle1!$C$2:$C$5</c:f>
              <c:numCache>
                <c:formatCode>General</c:formatCode>
                <c:ptCount val="2"/>
                <c:pt idx="0">
                  <c:v>1</c:v>
                </c:pt>
                <c:pt idx="1">
                  <c:v>0.67500000000000004</c:v>
                </c:pt>
              </c:numCache>
            </c:numRef>
          </c:val>
          <c:extLst>
            <c:ext xmlns:c16="http://schemas.microsoft.com/office/drawing/2014/chart" uri="{C3380CC4-5D6E-409C-BE32-E72D297353CC}">
              <c16:uniqueId val="{00000001-C73C-46DD-89D5-7B84AA6CEF24}"/>
            </c:ext>
          </c:extLst>
        </c:ser>
        <c:ser>
          <c:idx val="2"/>
          <c:order val="2"/>
          <c:tx>
            <c:strRef>
              <c:f>Tabelle1!$D$1</c:f>
              <c:strCache>
                <c:ptCount val="1"/>
                <c:pt idx="0">
                  <c:v>C</c:v>
                </c:pt>
              </c:strCache>
            </c:strRef>
          </c:tx>
          <c:spPr>
            <a:solidFill>
              <a:schemeClr val="dk1">
                <a:tint val="7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Tabelle1!$D$2:$D$5</c:f>
              <c:numCache>
                <c:formatCode>General</c:formatCode>
                <c:ptCount val="2"/>
                <c:pt idx="0">
                  <c:v>0.67500000000000004</c:v>
                </c:pt>
                <c:pt idx="1">
                  <c:v>0.77500000000000002</c:v>
                </c:pt>
              </c:numCache>
            </c:numRef>
          </c:val>
          <c:extLst>
            <c:ext xmlns:c16="http://schemas.microsoft.com/office/drawing/2014/chart" uri="{C3380CC4-5D6E-409C-BE32-E72D297353CC}">
              <c16:uniqueId val="{00000002-C73C-46DD-89D5-7B84AA6CEF24}"/>
            </c:ext>
          </c:extLst>
        </c:ser>
        <c:dLbls>
          <c:dLblPos val="outEnd"/>
          <c:showLegendKey val="0"/>
          <c:showVal val="1"/>
          <c:showCatName val="0"/>
          <c:showSerName val="0"/>
          <c:showPercent val="0"/>
          <c:showBubbleSize val="0"/>
        </c:dLbls>
        <c:gapWidth val="444"/>
        <c:overlap val="-90"/>
        <c:axId val="1316806192"/>
        <c:axId val="1316803280"/>
      </c:barChart>
      <c:catAx>
        <c:axId val="13168061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de-DE"/>
          </a:p>
        </c:txPr>
        <c:crossAx val="1316803280"/>
        <c:crosses val="autoZero"/>
        <c:auto val="1"/>
        <c:lblAlgn val="ctr"/>
        <c:lblOffset val="100"/>
        <c:noMultiLvlLbl val="0"/>
      </c:catAx>
      <c:valAx>
        <c:axId val="1316803280"/>
        <c:scaling>
          <c:orientation val="minMax"/>
          <c:max val="1"/>
        </c:scaling>
        <c:delete val="1"/>
        <c:axPos val="l"/>
        <c:numFmt formatCode="General" sourceLinked="1"/>
        <c:majorTickMark val="none"/>
        <c:minorTickMark val="none"/>
        <c:tickLblPos val="nextTo"/>
        <c:crossAx val="1316806192"/>
        <c:crosses val="autoZero"/>
        <c:crossBetween val="between"/>
        <c:majorUnit val="0.25"/>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High NFC</c:v>
                </c:pt>
              </c:strCache>
            </c:strRef>
          </c:tx>
          <c:spPr>
            <a:solidFill>
              <a:schemeClr val="tx2">
                <a:lumMod val="25000"/>
                <a:lumOff val="75000"/>
              </a:schemeClr>
            </a:solidFill>
            <a:ln>
              <a:noFill/>
            </a:ln>
            <a:effectLst/>
          </c:spPr>
          <c:invertIfNegative val="0"/>
          <c:cat>
            <c:strRef>
              <c:f>Tabelle1!$A$2:$A$5</c:f>
              <c:strCache>
                <c:ptCount val="4"/>
                <c:pt idx="0">
                  <c:v>1-back</c:v>
                </c:pt>
                <c:pt idx="1">
                  <c:v>2-back</c:v>
                </c:pt>
                <c:pt idx="2">
                  <c:v>3-back</c:v>
                </c:pt>
                <c:pt idx="3">
                  <c:v>4-back</c:v>
                </c:pt>
              </c:strCache>
            </c:strRef>
          </c:cat>
          <c:val>
            <c:numRef>
              <c:f>Tabelle1!$B$2:$B$5</c:f>
              <c:numCache>
                <c:formatCode>General</c:formatCode>
                <c:ptCount val="4"/>
                <c:pt idx="0">
                  <c:v>0.56999999999999995</c:v>
                </c:pt>
                <c:pt idx="1">
                  <c:v>0.96</c:v>
                </c:pt>
                <c:pt idx="2">
                  <c:v>0.81</c:v>
                </c:pt>
                <c:pt idx="3">
                  <c:v>0.55000000000000004</c:v>
                </c:pt>
              </c:numCache>
            </c:numRef>
          </c:val>
          <c:extLst>
            <c:ext xmlns:c16="http://schemas.microsoft.com/office/drawing/2014/chart" uri="{C3380CC4-5D6E-409C-BE32-E72D297353CC}">
              <c16:uniqueId val="{00000000-69DB-410D-8AB5-5EBB82C444B5}"/>
            </c:ext>
          </c:extLst>
        </c:ser>
        <c:ser>
          <c:idx val="1"/>
          <c:order val="1"/>
          <c:tx>
            <c:strRef>
              <c:f>Tabelle1!$C$1</c:f>
              <c:strCache>
                <c:ptCount val="1"/>
                <c:pt idx="0">
                  <c:v>Low NFC</c:v>
                </c:pt>
              </c:strCache>
            </c:strRef>
          </c:tx>
          <c:spPr>
            <a:solidFill>
              <a:schemeClr val="tx2">
                <a:lumMod val="75000"/>
                <a:lumOff val="25000"/>
              </a:schemeClr>
            </a:solidFill>
            <a:ln>
              <a:noFill/>
            </a:ln>
            <a:effectLst/>
          </c:spPr>
          <c:invertIfNegative val="0"/>
          <c:cat>
            <c:strRef>
              <c:f>Tabelle1!$A$2:$A$5</c:f>
              <c:strCache>
                <c:ptCount val="4"/>
                <c:pt idx="0">
                  <c:v>1-back</c:v>
                </c:pt>
                <c:pt idx="1">
                  <c:v>2-back</c:v>
                </c:pt>
                <c:pt idx="2">
                  <c:v>3-back</c:v>
                </c:pt>
                <c:pt idx="3">
                  <c:v>4-back</c:v>
                </c:pt>
              </c:strCache>
            </c:strRef>
          </c:cat>
          <c:val>
            <c:numRef>
              <c:f>Tabelle1!$C$2:$C$5</c:f>
              <c:numCache>
                <c:formatCode>General</c:formatCode>
                <c:ptCount val="4"/>
                <c:pt idx="0">
                  <c:v>0.87</c:v>
                </c:pt>
                <c:pt idx="1">
                  <c:v>0.6</c:v>
                </c:pt>
                <c:pt idx="2">
                  <c:v>0.36</c:v>
                </c:pt>
                <c:pt idx="3">
                  <c:v>0.25</c:v>
                </c:pt>
              </c:numCache>
            </c:numRef>
          </c:val>
          <c:extLst>
            <c:ext xmlns:c16="http://schemas.microsoft.com/office/drawing/2014/chart" uri="{C3380CC4-5D6E-409C-BE32-E72D297353CC}">
              <c16:uniqueId val="{00000001-69DB-410D-8AB5-5EBB82C444B5}"/>
            </c:ext>
          </c:extLst>
        </c:ser>
        <c:ser>
          <c:idx val="2"/>
          <c:order val="2"/>
          <c:tx>
            <c:strRef>
              <c:f>Tabelle1!$D$1</c:f>
              <c:strCache>
                <c:ptCount val="1"/>
                <c:pt idx="0">
                  <c:v>Spalte1</c:v>
                </c:pt>
              </c:strCache>
            </c:strRef>
          </c:tx>
          <c:spPr>
            <a:solidFill>
              <a:schemeClr val="accent3"/>
            </a:solidFill>
            <a:ln>
              <a:noFill/>
            </a:ln>
            <a:effectLst/>
          </c:spPr>
          <c:invertIfNegative val="0"/>
          <c:cat>
            <c:strRef>
              <c:f>Tabelle1!$A$2:$A$5</c:f>
              <c:strCache>
                <c:ptCount val="4"/>
                <c:pt idx="0">
                  <c:v>1-back</c:v>
                </c:pt>
                <c:pt idx="1">
                  <c:v>2-back</c:v>
                </c:pt>
                <c:pt idx="2">
                  <c:v>3-back</c:v>
                </c:pt>
                <c:pt idx="3">
                  <c:v>4-back</c:v>
                </c:pt>
              </c:strCache>
            </c:strRef>
          </c:cat>
          <c:val>
            <c:numRef>
              <c:f>Tabelle1!$D$2:$D$5</c:f>
              <c:numCache>
                <c:formatCode>General</c:formatCode>
                <c:ptCount val="4"/>
              </c:numCache>
            </c:numRef>
          </c:val>
          <c:extLst>
            <c:ext xmlns:c16="http://schemas.microsoft.com/office/drawing/2014/chart" uri="{C3380CC4-5D6E-409C-BE32-E72D297353CC}">
              <c16:uniqueId val="{00000002-69DB-410D-8AB5-5EBB82C444B5}"/>
            </c:ext>
          </c:extLst>
        </c:ser>
        <c:dLbls>
          <c:showLegendKey val="0"/>
          <c:showVal val="0"/>
          <c:showCatName val="0"/>
          <c:showSerName val="0"/>
          <c:showPercent val="0"/>
          <c:showBubbleSize val="0"/>
        </c:dLbls>
        <c:gapWidth val="227"/>
        <c:overlap val="-30"/>
        <c:axId val="631627600"/>
        <c:axId val="631621360"/>
      </c:barChart>
      <c:catAx>
        <c:axId val="63162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de-DE"/>
          </a:p>
        </c:txPr>
        <c:crossAx val="631621360"/>
        <c:crosses val="autoZero"/>
        <c:auto val="1"/>
        <c:lblAlgn val="ctr"/>
        <c:lblOffset val="100"/>
        <c:noMultiLvlLbl val="0"/>
      </c:catAx>
      <c:valAx>
        <c:axId val="63162136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de-DE"/>
          </a:p>
        </c:txPr>
        <c:crossAx val="631627600"/>
        <c:crosses val="autoZero"/>
        <c:crossBetween val="between"/>
        <c:majorUnit val="0.25"/>
      </c:valAx>
      <c:spPr>
        <a:noFill/>
        <a:ln>
          <a:noFill/>
        </a:ln>
        <a:effectLst/>
      </c:spPr>
    </c:plotArea>
    <c:legend>
      <c:legendPos val="tr"/>
      <c:legendEntry>
        <c:idx val="2"/>
        <c:delete val="1"/>
      </c:legendEntry>
      <c:layout/>
      <c:overlay val="1"/>
      <c:spPr>
        <a:noFill/>
        <a:ln>
          <a:noFill/>
        </a:ln>
        <a:effectLst/>
      </c:spPr>
      <c:txPr>
        <a:bodyPr rot="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Tabelle1!$B$1</c:f>
              <c:strCache>
                <c:ptCount val="1"/>
                <c:pt idx="0">
                  <c:v>A</c:v>
                </c:pt>
              </c:strCache>
            </c:strRef>
          </c:tx>
          <c:spPr>
            <a:solidFill>
              <a:schemeClr val="dk1">
                <a:tint val="885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Tabelle1!$B$2:$B$5</c:f>
              <c:numCache>
                <c:formatCode>General</c:formatCode>
                <c:ptCount val="2"/>
                <c:pt idx="0">
                  <c:v>0.375</c:v>
                </c:pt>
                <c:pt idx="1">
                  <c:v>0.6</c:v>
                </c:pt>
              </c:numCache>
            </c:numRef>
          </c:val>
          <c:extLst>
            <c:ext xmlns:c16="http://schemas.microsoft.com/office/drawing/2014/chart" uri="{C3380CC4-5D6E-409C-BE32-E72D297353CC}">
              <c16:uniqueId val="{00000000-C73C-46DD-89D5-7B84AA6CEF24}"/>
            </c:ext>
          </c:extLst>
        </c:ser>
        <c:ser>
          <c:idx val="1"/>
          <c:order val="1"/>
          <c:tx>
            <c:strRef>
              <c:f>Tabelle1!$C$1</c:f>
              <c:strCache>
                <c:ptCount val="1"/>
                <c:pt idx="0">
                  <c:v>B</c:v>
                </c:pt>
              </c:strCache>
            </c:strRef>
          </c:tx>
          <c:spPr>
            <a:solidFill>
              <a:schemeClr val="dk1">
                <a:tint val="5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Tabelle1!$C$2:$C$5</c:f>
              <c:numCache>
                <c:formatCode>General</c:formatCode>
                <c:ptCount val="2"/>
                <c:pt idx="0">
                  <c:v>1</c:v>
                </c:pt>
                <c:pt idx="1">
                  <c:v>0.67500000000000004</c:v>
                </c:pt>
              </c:numCache>
            </c:numRef>
          </c:val>
          <c:extLst>
            <c:ext xmlns:c16="http://schemas.microsoft.com/office/drawing/2014/chart" uri="{C3380CC4-5D6E-409C-BE32-E72D297353CC}">
              <c16:uniqueId val="{00000001-C73C-46DD-89D5-7B84AA6CEF24}"/>
            </c:ext>
          </c:extLst>
        </c:ser>
        <c:ser>
          <c:idx val="2"/>
          <c:order val="2"/>
          <c:tx>
            <c:strRef>
              <c:f>Tabelle1!$D$1</c:f>
              <c:strCache>
                <c:ptCount val="1"/>
                <c:pt idx="0">
                  <c:v>C</c:v>
                </c:pt>
              </c:strCache>
            </c:strRef>
          </c:tx>
          <c:spPr>
            <a:solidFill>
              <a:schemeClr val="dk1">
                <a:tint val="7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Tabelle1!$D$2:$D$5</c:f>
              <c:numCache>
                <c:formatCode>General</c:formatCode>
                <c:ptCount val="2"/>
                <c:pt idx="0">
                  <c:v>0.67500000000000004</c:v>
                </c:pt>
                <c:pt idx="1">
                  <c:v>0.77500000000000002</c:v>
                </c:pt>
              </c:numCache>
            </c:numRef>
          </c:val>
          <c:extLst>
            <c:ext xmlns:c16="http://schemas.microsoft.com/office/drawing/2014/chart" uri="{C3380CC4-5D6E-409C-BE32-E72D297353CC}">
              <c16:uniqueId val="{00000002-C73C-46DD-89D5-7B84AA6CEF24}"/>
            </c:ext>
          </c:extLst>
        </c:ser>
        <c:dLbls>
          <c:dLblPos val="outEnd"/>
          <c:showLegendKey val="0"/>
          <c:showVal val="1"/>
          <c:showCatName val="0"/>
          <c:showSerName val="0"/>
          <c:showPercent val="0"/>
          <c:showBubbleSize val="0"/>
        </c:dLbls>
        <c:gapWidth val="444"/>
        <c:overlap val="-90"/>
        <c:axId val="1316806192"/>
        <c:axId val="1316803280"/>
      </c:barChart>
      <c:catAx>
        <c:axId val="13168061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de-DE"/>
          </a:p>
        </c:txPr>
        <c:crossAx val="1316803280"/>
        <c:crosses val="autoZero"/>
        <c:auto val="1"/>
        <c:lblAlgn val="ctr"/>
        <c:lblOffset val="100"/>
        <c:noMultiLvlLbl val="0"/>
      </c:catAx>
      <c:valAx>
        <c:axId val="1316803280"/>
        <c:scaling>
          <c:orientation val="minMax"/>
          <c:max val="1"/>
        </c:scaling>
        <c:delete val="1"/>
        <c:axPos val="l"/>
        <c:numFmt formatCode="General" sourceLinked="1"/>
        <c:majorTickMark val="none"/>
        <c:minorTickMark val="none"/>
        <c:tickLblPos val="nextTo"/>
        <c:crossAx val="1316806192"/>
        <c:crosses val="autoZero"/>
        <c:crossBetween val="between"/>
        <c:majorUnit val="0.25"/>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07-02T15:12:47.259" idx="1">
    <p:pos x="6589" y="2154"/>
    <p:text>Ich glaube für Dienstag ist das OK, aber generell klingt das noch nicht nach guten Hypothesen, die man straight-foreward testen kann. Besonder C und D müssen wir nochmla umformulieren</p:text>
    <p:extLst>
      <p:ext uri="{C676402C-5697-4E1C-873F-D02D1690AC5C}">
        <p15:threadingInfo xmlns:p15="http://schemas.microsoft.com/office/powerpoint/2012/main" timeZoneBias="-120"/>
      </p:ext>
    </p:extLst>
  </p:cm>
  <p:cm authorId="1" dt="2021-07-02T15:15:09.496" idx="2">
    <p:pos x="6771" y="2457"/>
    <p:text>Vorschlag (dann könnte man daraus eine Hypothese machen) 
"Die AUC der subjektiven Werte kann Varianz in NFC über den NTLX hinaus erklären" (ich glaube das müsste eigentlich beide Richtungen ganz gut zusammenfassen)</p:text>
    <p:extLst>
      <p:ext uri="{C676402C-5697-4E1C-873F-D02D1690AC5C}">
        <p15:threadingInfo xmlns:p15="http://schemas.microsoft.com/office/powerpoint/2012/main" timeZoneBias="-120"/>
      </p:ext>
    </p:extLst>
  </p:cm>
  <p:cm authorId="1" dt="2021-07-02T15:24:23.124" idx="3">
    <p:pos x="6107" y="3227"/>
    <p:text>Das könnte sogar in die Richtung einer Moderator-Hypothese gehen, aber da könnte man auhc nochmal über eine Formulierung nachdenken</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elfolie_TUD">
    <p:spTree>
      <p:nvGrpSpPr>
        <p:cNvPr id="1" name=""/>
        <p:cNvGrpSpPr/>
        <p:nvPr/>
      </p:nvGrpSpPr>
      <p:grpSpPr>
        <a:xfrm>
          <a:off x="0" y="0"/>
          <a:ext cx="0" cy="0"/>
          <a:chOff x="0" y="0"/>
          <a:chExt cx="0" cy="0"/>
        </a:xfrm>
      </p:grpSpPr>
      <p:sp>
        <p:nvSpPr>
          <p:cNvPr id="13" name="Rechteck 12"/>
          <p:cNvSpPr/>
          <p:nvPr/>
        </p:nvSpPr>
        <p:spPr>
          <a:xfrm>
            <a:off x="0" y="1025527"/>
            <a:ext cx="12192000" cy="5832476"/>
          </a:xfrm>
          <a:prstGeom prst="rect">
            <a:avLst/>
          </a:prstGeom>
          <a:gradFill>
            <a:gsLst>
              <a:gs pos="14000">
                <a:schemeClr val="tx2"/>
              </a:gs>
              <a:gs pos="100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15"/>
          </a:p>
        </p:txBody>
      </p:sp>
      <p:sp>
        <p:nvSpPr>
          <p:cNvPr id="3" name="Untertitel 2"/>
          <p:cNvSpPr>
            <a:spLocks noGrp="1"/>
          </p:cNvSpPr>
          <p:nvPr>
            <p:ph type="subTitle" idx="1" hasCustomPrompt="1"/>
          </p:nvPr>
        </p:nvSpPr>
        <p:spPr>
          <a:xfrm>
            <a:off x="874715" y="4494777"/>
            <a:ext cx="10580684" cy="1334525"/>
          </a:xfrm>
        </p:spPr>
        <p:txBody>
          <a:bodyPr/>
          <a:lstStyle>
            <a:lvl1pPr marL="0" indent="0" algn="l">
              <a:buNone/>
              <a:defRPr>
                <a:solidFill>
                  <a:schemeClr val="bg1">
                    <a:alpha val="80000"/>
                  </a:schemeClr>
                </a:solidFill>
              </a:defRPr>
            </a:lvl1pPr>
            <a:lvl2pPr marL="308566" indent="0" algn="ctr">
              <a:buNone/>
              <a:defRPr>
                <a:solidFill>
                  <a:schemeClr val="tx1">
                    <a:tint val="75000"/>
                  </a:schemeClr>
                </a:solidFill>
              </a:defRPr>
            </a:lvl2pPr>
            <a:lvl3pPr marL="617132" indent="0" algn="ctr">
              <a:buNone/>
              <a:defRPr>
                <a:solidFill>
                  <a:schemeClr val="tx1">
                    <a:tint val="75000"/>
                  </a:schemeClr>
                </a:solidFill>
              </a:defRPr>
            </a:lvl3pPr>
            <a:lvl4pPr marL="925697" indent="0" algn="ctr">
              <a:buNone/>
              <a:defRPr>
                <a:solidFill>
                  <a:schemeClr val="tx1">
                    <a:tint val="75000"/>
                  </a:schemeClr>
                </a:solidFill>
              </a:defRPr>
            </a:lvl4pPr>
            <a:lvl5pPr marL="1234261" indent="0" algn="ctr">
              <a:buNone/>
              <a:defRPr>
                <a:solidFill>
                  <a:schemeClr val="tx1">
                    <a:tint val="75000"/>
                  </a:schemeClr>
                </a:solidFill>
              </a:defRPr>
            </a:lvl5pPr>
            <a:lvl6pPr marL="1542828" indent="0" algn="ctr">
              <a:buNone/>
              <a:defRPr>
                <a:solidFill>
                  <a:schemeClr val="tx1">
                    <a:tint val="75000"/>
                  </a:schemeClr>
                </a:solidFill>
              </a:defRPr>
            </a:lvl6pPr>
            <a:lvl7pPr marL="1851392" indent="0" algn="ctr">
              <a:buNone/>
              <a:defRPr>
                <a:solidFill>
                  <a:schemeClr val="tx1">
                    <a:tint val="75000"/>
                  </a:schemeClr>
                </a:solidFill>
              </a:defRPr>
            </a:lvl7pPr>
            <a:lvl8pPr marL="2159957" indent="0" algn="ctr">
              <a:buNone/>
              <a:defRPr>
                <a:solidFill>
                  <a:schemeClr val="tx1">
                    <a:tint val="75000"/>
                  </a:schemeClr>
                </a:solidFill>
              </a:defRPr>
            </a:lvl8pPr>
            <a:lvl9pPr marL="2468523" indent="0" algn="ctr">
              <a:buNone/>
              <a:defRPr>
                <a:solidFill>
                  <a:schemeClr val="tx1">
                    <a:tint val="75000"/>
                  </a:schemeClr>
                </a:solidFill>
              </a:defRPr>
            </a:lvl9pPr>
          </a:lstStyle>
          <a:p>
            <a:r>
              <a:rPr lang="de-DE" dirty="0"/>
              <a:t>Formatvorlage des Untertitelmasters durch Klicken bearbeiten</a:t>
            </a:r>
            <a:br>
              <a:rPr lang="de-DE" dirty="0"/>
            </a:br>
            <a:r>
              <a:rPr lang="de-DE" dirty="0"/>
              <a:t>Ort oder Anlass des Vortrags // Samstag, 13. Januar 2018</a:t>
            </a:r>
          </a:p>
        </p:txBody>
      </p:sp>
      <p:sp>
        <p:nvSpPr>
          <p:cNvPr id="26" name="Textplatzhalter 25"/>
          <p:cNvSpPr>
            <a:spLocks noGrp="1"/>
          </p:cNvSpPr>
          <p:nvPr>
            <p:ph type="body" sz="quarter" idx="10" hasCustomPrompt="1"/>
          </p:nvPr>
        </p:nvSpPr>
        <p:spPr>
          <a:xfrm>
            <a:off x="874715" y="2420842"/>
            <a:ext cx="10580687" cy="828676"/>
          </a:xfrm>
          <a:ln>
            <a:noFill/>
          </a:ln>
        </p:spPr>
        <p:txBody>
          <a:bodyPr/>
          <a:lstStyle>
            <a:lvl1pPr>
              <a:spcBef>
                <a:spcPts val="0"/>
              </a:spcBef>
              <a:defRPr sz="1080">
                <a:solidFill>
                  <a:schemeClr val="bg1">
                    <a:alpha val="80000"/>
                  </a:schemeClr>
                </a:solidFill>
              </a:defRPr>
            </a:lvl1pPr>
          </a:lstStyle>
          <a:p>
            <a:pPr lvl="0"/>
            <a:r>
              <a:rPr lang="de-DE" dirty="0"/>
              <a:t>Vorname Name</a:t>
            </a:r>
            <a:br>
              <a:rPr lang="de-DE" dirty="0"/>
            </a:br>
            <a:r>
              <a:rPr lang="de-DE" dirty="0"/>
              <a:t>Struktureinheit  der TU Dresden</a:t>
            </a:r>
          </a:p>
        </p:txBody>
      </p:sp>
      <p:sp>
        <p:nvSpPr>
          <p:cNvPr id="4" name="Rechteck 3"/>
          <p:cNvSpPr/>
          <p:nvPr/>
        </p:nvSpPr>
        <p:spPr>
          <a:xfrm>
            <a:off x="0" y="1025527"/>
            <a:ext cx="12192000" cy="17145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15"/>
          </a:p>
        </p:txBody>
      </p:sp>
      <p:sp>
        <p:nvSpPr>
          <p:cNvPr id="10" name="Titel 1"/>
          <p:cNvSpPr>
            <a:spLocks noGrp="1"/>
          </p:cNvSpPr>
          <p:nvPr>
            <p:ph type="title" hasCustomPrompt="1"/>
          </p:nvPr>
        </p:nvSpPr>
        <p:spPr>
          <a:xfrm>
            <a:off x="874715" y="3392203"/>
            <a:ext cx="10580687" cy="972108"/>
          </a:xfrm>
          <a:ln>
            <a:noFill/>
          </a:ln>
        </p:spPr>
        <p:txBody>
          <a:bodyPr/>
          <a:lstStyle>
            <a:lvl1pPr>
              <a:defRPr sz="2160" b="1">
                <a:solidFill>
                  <a:schemeClr val="bg1"/>
                </a:solidFill>
              </a:defRPr>
            </a:lvl1pPr>
          </a:lstStyle>
          <a:p>
            <a:r>
              <a:rPr lang="de-DE" dirty="0"/>
              <a:t>Titelmasterformat</a:t>
            </a:r>
            <a:br>
              <a:rPr lang="de-DE" dirty="0"/>
            </a:br>
            <a:r>
              <a:rPr lang="de-DE" dirty="0"/>
              <a:t>durch Klicken bearbeiten</a:t>
            </a:r>
          </a:p>
        </p:txBody>
      </p:sp>
      <p:pic>
        <p:nvPicPr>
          <p:cNvPr id="15" name="Grafik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96990" y="320679"/>
            <a:ext cx="1361580" cy="558892"/>
          </a:xfrm>
          <a:prstGeom prst="rect">
            <a:avLst/>
          </a:prstGeom>
        </p:spPr>
      </p:pic>
      <p:pic>
        <p:nvPicPr>
          <p:cNvPr id="16" name="Grafik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297" y="347320"/>
            <a:ext cx="1944791" cy="508992"/>
          </a:xfrm>
          <a:prstGeom prst="rect">
            <a:avLst/>
          </a:prstGeom>
        </p:spPr>
      </p:pic>
    </p:spTree>
    <p:extLst>
      <p:ext uri="{BB962C8B-B14F-4D97-AF65-F5344CB8AC3E}">
        <p14:creationId xmlns:p14="http://schemas.microsoft.com/office/powerpoint/2010/main" val="269941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Nur Titel">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7"/>
            <a:ext cx="10580687" cy="509588"/>
          </a:xfrm>
        </p:spPr>
        <p:txBody>
          <a:bodyPr/>
          <a:lstStyle/>
          <a:p>
            <a:r>
              <a:rPr lang="de-DE" smtClean="0"/>
              <a:t>Titelmasterformat durch Klicken bearbeiten</a:t>
            </a:r>
            <a:endParaRPr lang="de-DE" dirty="0"/>
          </a:p>
        </p:txBody>
      </p:sp>
      <p:sp>
        <p:nvSpPr>
          <p:cNvPr id="7" name="Bildplatzhalter 6"/>
          <p:cNvSpPr>
            <a:spLocks noGrp="1"/>
          </p:cNvSpPr>
          <p:nvPr>
            <p:ph type="pic" sz="quarter" idx="10"/>
          </p:nvPr>
        </p:nvSpPr>
        <p:spPr>
          <a:xfrm>
            <a:off x="0" y="1030287"/>
            <a:ext cx="12192000" cy="5099050"/>
          </a:xfrm>
        </p:spPr>
        <p:txBody>
          <a:bodyPr/>
          <a:lstStyle/>
          <a:p>
            <a:r>
              <a:rPr lang="de-DE" smtClean="0"/>
              <a:t>Bild durch Klicken auf Symbol hinzufügen</a:t>
            </a:r>
            <a:endParaRPr lang="de-DE"/>
          </a:p>
        </p:txBody>
      </p:sp>
    </p:spTree>
    <p:extLst>
      <p:ext uri="{BB962C8B-B14F-4D97-AF65-F5344CB8AC3E}">
        <p14:creationId xmlns:p14="http://schemas.microsoft.com/office/powerpoint/2010/main" val="1304600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a:xfrm>
            <a:off x="0" y="8"/>
            <a:ext cx="12192000" cy="6129331"/>
          </a:xfrm>
        </p:spPr>
        <p:txBody>
          <a:bodyPr/>
          <a:lstStyle/>
          <a:p>
            <a:r>
              <a:rPr lang="de-DE" smtClean="0"/>
              <a:t>Bild durch Klicken auf Symbol hinzufügen</a:t>
            </a:r>
            <a:endParaRPr lang="de-DE"/>
          </a:p>
        </p:txBody>
      </p:sp>
    </p:spTree>
    <p:extLst>
      <p:ext uri="{BB962C8B-B14F-4D97-AF65-F5344CB8AC3E}">
        <p14:creationId xmlns:p14="http://schemas.microsoft.com/office/powerpoint/2010/main" val="1837343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folie_TUD">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874714" y="4494777"/>
            <a:ext cx="10580687" cy="1334525"/>
          </a:xfrm>
        </p:spPr>
        <p:txBody>
          <a:bodyPr/>
          <a:lstStyle>
            <a:lvl1pPr marL="0" indent="0" algn="l">
              <a:buNone/>
              <a:defRPr>
                <a:solidFill>
                  <a:schemeClr val="bg2"/>
                </a:solidFill>
              </a:defRPr>
            </a:lvl1pPr>
            <a:lvl2pPr marL="308566" indent="0" algn="ctr">
              <a:buNone/>
              <a:defRPr>
                <a:solidFill>
                  <a:schemeClr val="tx1">
                    <a:tint val="75000"/>
                  </a:schemeClr>
                </a:solidFill>
              </a:defRPr>
            </a:lvl2pPr>
            <a:lvl3pPr marL="617132" indent="0" algn="ctr">
              <a:buNone/>
              <a:defRPr>
                <a:solidFill>
                  <a:schemeClr val="tx1">
                    <a:tint val="75000"/>
                  </a:schemeClr>
                </a:solidFill>
              </a:defRPr>
            </a:lvl3pPr>
            <a:lvl4pPr marL="925697" indent="0" algn="ctr">
              <a:buNone/>
              <a:defRPr>
                <a:solidFill>
                  <a:schemeClr val="tx1">
                    <a:tint val="75000"/>
                  </a:schemeClr>
                </a:solidFill>
              </a:defRPr>
            </a:lvl4pPr>
            <a:lvl5pPr marL="1234261" indent="0" algn="ctr">
              <a:buNone/>
              <a:defRPr>
                <a:solidFill>
                  <a:schemeClr val="tx1">
                    <a:tint val="75000"/>
                  </a:schemeClr>
                </a:solidFill>
              </a:defRPr>
            </a:lvl5pPr>
            <a:lvl6pPr marL="1542828" indent="0" algn="ctr">
              <a:buNone/>
              <a:defRPr>
                <a:solidFill>
                  <a:schemeClr val="tx1">
                    <a:tint val="75000"/>
                  </a:schemeClr>
                </a:solidFill>
              </a:defRPr>
            </a:lvl6pPr>
            <a:lvl7pPr marL="1851392" indent="0" algn="ctr">
              <a:buNone/>
              <a:defRPr>
                <a:solidFill>
                  <a:schemeClr val="tx1">
                    <a:tint val="75000"/>
                  </a:schemeClr>
                </a:solidFill>
              </a:defRPr>
            </a:lvl7pPr>
            <a:lvl8pPr marL="2159957" indent="0" algn="ctr">
              <a:buNone/>
              <a:defRPr>
                <a:solidFill>
                  <a:schemeClr val="tx1">
                    <a:tint val="75000"/>
                  </a:schemeClr>
                </a:solidFill>
              </a:defRPr>
            </a:lvl8pPr>
            <a:lvl9pPr marL="2468523" indent="0" algn="ctr">
              <a:buNone/>
              <a:defRPr>
                <a:solidFill>
                  <a:schemeClr val="tx1">
                    <a:tint val="75000"/>
                  </a:schemeClr>
                </a:solidFill>
              </a:defRPr>
            </a:lvl9pPr>
          </a:lstStyle>
          <a:p>
            <a:r>
              <a:rPr lang="de-DE" dirty="0"/>
              <a:t>Formatvorlage des Untertitelmasters durch Klicken bearbeiten</a:t>
            </a:r>
            <a:br>
              <a:rPr lang="de-DE" dirty="0"/>
            </a:br>
            <a:r>
              <a:rPr lang="de-DE" dirty="0"/>
              <a:t>Ort oder Anlass des Vortrags // Samstag, 13. Januar 2018</a:t>
            </a:r>
          </a:p>
        </p:txBody>
      </p:sp>
      <p:sp>
        <p:nvSpPr>
          <p:cNvPr id="26" name="Textplatzhalter 25"/>
          <p:cNvSpPr>
            <a:spLocks noGrp="1"/>
          </p:cNvSpPr>
          <p:nvPr>
            <p:ph type="body" sz="quarter" idx="10" hasCustomPrompt="1"/>
          </p:nvPr>
        </p:nvSpPr>
        <p:spPr>
          <a:xfrm>
            <a:off x="874715" y="2420842"/>
            <a:ext cx="10580687" cy="828676"/>
          </a:xfrm>
          <a:ln>
            <a:noFill/>
          </a:ln>
        </p:spPr>
        <p:txBody>
          <a:bodyPr/>
          <a:lstStyle>
            <a:lvl1pPr>
              <a:spcBef>
                <a:spcPts val="0"/>
              </a:spcBef>
              <a:defRPr sz="1080">
                <a:solidFill>
                  <a:schemeClr val="bg2"/>
                </a:solidFill>
              </a:defRPr>
            </a:lvl1pPr>
          </a:lstStyle>
          <a:p>
            <a:pPr lvl="0"/>
            <a:r>
              <a:rPr lang="de-DE" dirty="0"/>
              <a:t>Vorname Name</a:t>
            </a:r>
            <a:br>
              <a:rPr lang="de-DE" dirty="0"/>
            </a:br>
            <a:r>
              <a:rPr lang="de-DE" dirty="0"/>
              <a:t>Struktureinheit  der TU Dresden</a:t>
            </a:r>
          </a:p>
        </p:txBody>
      </p:sp>
      <p:sp>
        <p:nvSpPr>
          <p:cNvPr id="2" name="Titel 1"/>
          <p:cNvSpPr>
            <a:spLocks noGrp="1"/>
          </p:cNvSpPr>
          <p:nvPr>
            <p:ph type="title" hasCustomPrompt="1"/>
          </p:nvPr>
        </p:nvSpPr>
        <p:spPr>
          <a:xfrm>
            <a:off x="874715" y="3392203"/>
            <a:ext cx="10580687" cy="972108"/>
          </a:xfrm>
          <a:ln>
            <a:noFill/>
          </a:ln>
        </p:spPr>
        <p:txBody>
          <a:bodyPr/>
          <a:lstStyle>
            <a:lvl1pPr>
              <a:defRPr sz="2160" b="1">
                <a:solidFill>
                  <a:schemeClr val="tx2"/>
                </a:solidFill>
              </a:defRPr>
            </a:lvl1pPr>
          </a:lstStyle>
          <a:p>
            <a:r>
              <a:rPr lang="de-DE" dirty="0"/>
              <a:t>Titelmasterformat</a:t>
            </a:r>
            <a:br>
              <a:rPr lang="de-DE" dirty="0"/>
            </a:br>
            <a:r>
              <a:rPr lang="de-DE" dirty="0"/>
              <a:t>durch Klicken bearbeiten</a:t>
            </a:r>
          </a:p>
        </p:txBody>
      </p:sp>
      <p:cxnSp>
        <p:nvCxnSpPr>
          <p:cNvPr id="8" name="Gerade Verbindung 14"/>
          <p:cNvCxnSpPr/>
          <p:nvPr/>
        </p:nvCxnSpPr>
        <p:spPr>
          <a:xfrm>
            <a:off x="0" y="1026000"/>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Gerade Verbindung 14"/>
          <p:cNvCxnSpPr/>
          <p:nvPr/>
        </p:nvCxnSpPr>
        <p:spPr>
          <a:xfrm>
            <a:off x="0" y="1206000"/>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7" name="Grafik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96990" y="320679"/>
            <a:ext cx="1361580" cy="558892"/>
          </a:xfrm>
          <a:prstGeom prst="rect">
            <a:avLst/>
          </a:prstGeom>
        </p:spPr>
      </p:pic>
      <p:pic>
        <p:nvPicPr>
          <p:cNvPr id="18" name="Grafik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297" y="347320"/>
            <a:ext cx="1944791" cy="508992"/>
          </a:xfrm>
          <a:prstGeom prst="rect">
            <a:avLst/>
          </a:prstGeom>
        </p:spPr>
      </p:pic>
    </p:spTree>
    <p:extLst>
      <p:ext uri="{BB962C8B-B14F-4D97-AF65-F5344CB8AC3E}">
        <p14:creationId xmlns:p14="http://schemas.microsoft.com/office/powerpoint/2010/main" val="2267864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 und Inhalt">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lvl1pPr>
              <a:defRPr/>
            </a:lvl1pPr>
          </a:lstStyle>
          <a:p>
            <a:r>
              <a:rPr lang="de-DE" smtClean="0"/>
              <a:t>Titelmasterformat durch Klicken bearbeiten</a:t>
            </a:r>
            <a:endParaRPr lang="de-DE" dirty="0"/>
          </a:p>
        </p:txBody>
      </p:sp>
      <p:sp>
        <p:nvSpPr>
          <p:cNvPr id="6" name="Inhaltsplatzhalter 5"/>
          <p:cNvSpPr>
            <a:spLocks noGrp="1"/>
          </p:cNvSpPr>
          <p:nvPr>
            <p:ph sz="quarter" idx="10"/>
          </p:nvPr>
        </p:nvSpPr>
        <p:spPr>
          <a:xfrm>
            <a:off x="874711" y="1484314"/>
            <a:ext cx="10580688" cy="4344988"/>
          </a:xfrm>
        </p:spPr>
        <p:txBody>
          <a:bodyPr/>
          <a:lstStyle>
            <a:lvl1pPr>
              <a:spcBef>
                <a:spcPts val="810"/>
              </a:spcBef>
              <a:defRPr/>
            </a:lvl1pPr>
            <a:lvl3pPr>
              <a:spcBef>
                <a:spcPts val="810"/>
              </a:spcBef>
              <a:defRPr/>
            </a:lvl3pPr>
          </a:lstStyle>
          <a:p>
            <a:pPr lvl="0"/>
            <a:r>
              <a:rPr lang="de-DE" smtClean="0"/>
              <a:t>Formatvorlagen des Textmasters bearbeiten</a:t>
            </a:r>
          </a:p>
        </p:txBody>
      </p:sp>
    </p:spTree>
    <p:extLst>
      <p:ext uri="{BB962C8B-B14F-4D97-AF65-F5344CB8AC3E}">
        <p14:creationId xmlns:p14="http://schemas.microsoft.com/office/powerpoint/2010/main" val="4007353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3" name="Rechteck 2"/>
          <p:cNvSpPr/>
          <p:nvPr/>
        </p:nvSpPr>
        <p:spPr>
          <a:xfrm>
            <a:off x="0" y="4"/>
            <a:ext cx="12192000" cy="6092825"/>
          </a:xfrm>
          <a:prstGeom prst="rect">
            <a:avLst/>
          </a:prstGeom>
          <a:gradFill>
            <a:gsLst>
              <a:gs pos="14000">
                <a:schemeClr val="tx2"/>
              </a:gs>
              <a:gs pos="100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15"/>
          </a:p>
        </p:txBody>
      </p:sp>
      <p:sp>
        <p:nvSpPr>
          <p:cNvPr id="12" name="Textplatzhalter 15"/>
          <p:cNvSpPr>
            <a:spLocks noGrp="1"/>
          </p:cNvSpPr>
          <p:nvPr>
            <p:ph type="body" sz="quarter" idx="11" hasCustomPrompt="1"/>
          </p:nvPr>
        </p:nvSpPr>
        <p:spPr>
          <a:xfrm>
            <a:off x="514363" y="3394076"/>
            <a:ext cx="11163300" cy="1031875"/>
          </a:xfrm>
        </p:spPr>
        <p:txBody>
          <a:bodyPr/>
          <a:lstStyle>
            <a:lvl6pPr>
              <a:defRPr/>
            </a:lvl6pPr>
            <a:lvl7pPr>
              <a:defRPr/>
            </a:lvl7pPr>
          </a:lstStyle>
          <a:p>
            <a:pPr lvl="5"/>
            <a:r>
              <a:rPr lang="de-DE" dirty="0"/>
              <a:t>Zwischenseite</a:t>
            </a:r>
          </a:p>
          <a:p>
            <a:pPr lvl="6"/>
            <a:r>
              <a:rPr lang="de-DE" dirty="0"/>
              <a:t>Für den nächsten Abschnitt</a:t>
            </a:r>
          </a:p>
        </p:txBody>
      </p:sp>
      <p:sp>
        <p:nvSpPr>
          <p:cNvPr id="4" name="Rechteck 3"/>
          <p:cNvSpPr/>
          <p:nvPr/>
        </p:nvSpPr>
        <p:spPr>
          <a:xfrm>
            <a:off x="0" y="2"/>
            <a:ext cx="12192000" cy="6117166"/>
          </a:xfrm>
          <a:prstGeom prst="rect">
            <a:avLst/>
          </a:prstGeom>
          <a:gradFill>
            <a:gsLst>
              <a:gs pos="14000">
                <a:schemeClr val="tx2"/>
              </a:gs>
              <a:gs pos="100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15"/>
          </a:p>
        </p:txBody>
      </p:sp>
      <p:sp>
        <p:nvSpPr>
          <p:cNvPr id="5" name="Textplatzhalter 5"/>
          <p:cNvSpPr>
            <a:spLocks noGrp="1"/>
          </p:cNvSpPr>
          <p:nvPr>
            <p:ph type="body" sz="quarter" idx="12" hasCustomPrompt="1"/>
          </p:nvPr>
        </p:nvSpPr>
        <p:spPr>
          <a:xfrm>
            <a:off x="474136" y="2476501"/>
            <a:ext cx="11218333" cy="2321984"/>
          </a:xfrm>
        </p:spPr>
        <p:txBody>
          <a:bodyPr/>
          <a:lstStyle/>
          <a:p>
            <a:pPr lvl="5"/>
            <a:r>
              <a:rPr lang="de-DE" dirty="0"/>
              <a:t>Zweite Ebene</a:t>
            </a:r>
          </a:p>
          <a:p>
            <a:pPr lvl="6"/>
            <a:r>
              <a:rPr lang="de-DE" dirty="0"/>
              <a:t>Dritte Ebene</a:t>
            </a:r>
          </a:p>
        </p:txBody>
      </p:sp>
      <p:sp>
        <p:nvSpPr>
          <p:cNvPr id="6" name="Rechteck 5"/>
          <p:cNvSpPr/>
          <p:nvPr/>
        </p:nvSpPr>
        <p:spPr>
          <a:xfrm>
            <a:off x="0" y="2"/>
            <a:ext cx="12192000" cy="6092825"/>
          </a:xfrm>
          <a:prstGeom prst="rect">
            <a:avLst/>
          </a:prstGeom>
          <a:gradFill>
            <a:gsLst>
              <a:gs pos="14000">
                <a:schemeClr val="tx2"/>
              </a:gs>
              <a:gs pos="100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94"/>
          </a:p>
        </p:txBody>
      </p:sp>
      <p:sp>
        <p:nvSpPr>
          <p:cNvPr id="7" name="Textplatzhalter 6"/>
          <p:cNvSpPr>
            <a:spLocks noGrp="1"/>
          </p:cNvSpPr>
          <p:nvPr>
            <p:ph type="body" sz="quarter" idx="13"/>
          </p:nvPr>
        </p:nvSpPr>
        <p:spPr>
          <a:xfrm>
            <a:off x="514365" y="3394075"/>
            <a:ext cx="10941039" cy="1647826"/>
          </a:xfrm>
        </p:spPr>
        <p:txBody>
          <a:bodyPr/>
          <a:lstStyle/>
          <a:p>
            <a:pPr lvl="0"/>
            <a:r>
              <a:rPr lang="de-DE" smtClean="0"/>
              <a:t>Formatvorlagen des Textmasters bearbeiten</a:t>
            </a:r>
          </a:p>
        </p:txBody>
      </p:sp>
    </p:spTree>
    <p:extLst>
      <p:ext uri="{BB962C8B-B14F-4D97-AF65-F5344CB8AC3E}">
        <p14:creationId xmlns:p14="http://schemas.microsoft.com/office/powerpoint/2010/main" val="51249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5365752" y="1484314"/>
            <a:ext cx="6089649" cy="4344988"/>
          </a:xfrm>
        </p:spPr>
        <p:txBody>
          <a:bodyPr/>
          <a:lstStyle/>
          <a:p>
            <a:pPr lvl="0"/>
            <a:r>
              <a:rPr lang="de-DE" smtClean="0"/>
              <a:t>Formatvorlagen des Textmasters bearbeiten</a:t>
            </a:r>
          </a:p>
        </p:txBody>
      </p:sp>
      <p:sp>
        <p:nvSpPr>
          <p:cNvPr id="9" name="Bildplatzhalter 7"/>
          <p:cNvSpPr>
            <a:spLocks noGrp="1"/>
          </p:cNvSpPr>
          <p:nvPr>
            <p:ph type="pic" sz="quarter" idx="13"/>
          </p:nvPr>
        </p:nvSpPr>
        <p:spPr>
          <a:xfrm>
            <a:off x="874713" y="1484314"/>
            <a:ext cx="4300539" cy="1332000"/>
          </a:xfrm>
        </p:spPr>
        <p:txBody>
          <a:bodyPr/>
          <a:lstStyle/>
          <a:p>
            <a:r>
              <a:rPr lang="de-DE" smtClean="0"/>
              <a:t>Bild durch Klicken auf Symbol hinzufügen</a:t>
            </a:r>
            <a:endParaRPr lang="de-DE" dirty="0"/>
          </a:p>
        </p:txBody>
      </p:sp>
      <p:sp>
        <p:nvSpPr>
          <p:cNvPr id="10" name="Bildplatzhalter 7"/>
          <p:cNvSpPr>
            <a:spLocks noGrp="1"/>
          </p:cNvSpPr>
          <p:nvPr>
            <p:ph type="pic" sz="quarter" idx="14"/>
          </p:nvPr>
        </p:nvSpPr>
        <p:spPr>
          <a:xfrm>
            <a:off x="874714" y="2943181"/>
            <a:ext cx="4300537" cy="1332000"/>
          </a:xfrm>
        </p:spPr>
        <p:txBody>
          <a:bodyPr/>
          <a:lstStyle/>
          <a:p>
            <a:r>
              <a:rPr lang="de-DE" smtClean="0"/>
              <a:t>Bild durch Klicken auf Symbol hinzufügen</a:t>
            </a:r>
            <a:endParaRPr lang="de-DE" dirty="0"/>
          </a:p>
        </p:txBody>
      </p:sp>
      <p:sp>
        <p:nvSpPr>
          <p:cNvPr id="11" name="Bildplatzhalter 7"/>
          <p:cNvSpPr>
            <a:spLocks noGrp="1"/>
          </p:cNvSpPr>
          <p:nvPr>
            <p:ph type="pic" sz="quarter" idx="15"/>
          </p:nvPr>
        </p:nvSpPr>
        <p:spPr>
          <a:xfrm>
            <a:off x="874713" y="4402053"/>
            <a:ext cx="4300537" cy="1427249"/>
          </a:xfrm>
        </p:spPr>
        <p:txBody>
          <a:bodyPr/>
          <a:lstStyle/>
          <a:p>
            <a:r>
              <a:rPr lang="de-DE" smtClean="0"/>
              <a:t>Bild durch Klicken auf Symbol hinzufügen</a:t>
            </a:r>
            <a:endParaRPr lang="de-DE" dirty="0"/>
          </a:p>
        </p:txBody>
      </p:sp>
      <p:sp>
        <p:nvSpPr>
          <p:cNvPr id="4" name="Titel 3"/>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414100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9" name="Bildplatzhalter 7"/>
          <p:cNvSpPr>
            <a:spLocks noGrp="1"/>
          </p:cNvSpPr>
          <p:nvPr>
            <p:ph type="pic" sz="quarter" idx="13"/>
          </p:nvPr>
        </p:nvSpPr>
        <p:spPr>
          <a:xfrm>
            <a:off x="6267451" y="1484318"/>
            <a:ext cx="5187951" cy="4344985"/>
          </a:xfrm>
        </p:spPr>
        <p:txBody>
          <a:bodyPr/>
          <a:lstStyle/>
          <a:p>
            <a:r>
              <a:rPr lang="de-DE" smtClean="0"/>
              <a:t>Bild durch Klicken auf Symbol hinzufügen</a:t>
            </a:r>
            <a:endParaRPr lang="de-DE" dirty="0"/>
          </a:p>
        </p:txBody>
      </p:sp>
      <p:sp>
        <p:nvSpPr>
          <p:cNvPr id="7" name="Textplatzhalter 6"/>
          <p:cNvSpPr>
            <a:spLocks noGrp="1"/>
          </p:cNvSpPr>
          <p:nvPr>
            <p:ph type="body" sz="quarter" idx="14"/>
          </p:nvPr>
        </p:nvSpPr>
        <p:spPr>
          <a:xfrm>
            <a:off x="874715" y="1484318"/>
            <a:ext cx="5195887" cy="4344985"/>
          </a:xfrm>
        </p:spPr>
        <p:txBody>
          <a:bodyPr/>
          <a:lstStyle/>
          <a:p>
            <a:pPr lvl="0"/>
            <a:r>
              <a:rPr lang="de-DE" smtClean="0"/>
              <a:t>Formatvorlagen des Textmasters bearbeiten</a:t>
            </a:r>
          </a:p>
        </p:txBody>
      </p:sp>
    </p:spTree>
    <p:extLst>
      <p:ext uri="{BB962C8B-B14F-4D97-AF65-F5344CB8AC3E}">
        <p14:creationId xmlns:p14="http://schemas.microsoft.com/office/powerpoint/2010/main" val="2869320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smtClean="0"/>
              <a:t>Titelmasterformat durch Klicken bearbeiten</a:t>
            </a:r>
            <a:endParaRPr lang="de-DE"/>
          </a:p>
        </p:txBody>
      </p:sp>
      <p:sp>
        <p:nvSpPr>
          <p:cNvPr id="6" name="Textplatzhalter 5"/>
          <p:cNvSpPr>
            <a:spLocks noGrp="1"/>
          </p:cNvSpPr>
          <p:nvPr>
            <p:ph type="body" sz="quarter" idx="10"/>
          </p:nvPr>
        </p:nvSpPr>
        <p:spPr>
          <a:xfrm>
            <a:off x="874715" y="1484318"/>
            <a:ext cx="5195887" cy="4344985"/>
          </a:xfrm>
        </p:spPr>
        <p:txBody>
          <a:bodyPr/>
          <a:lstStyle/>
          <a:p>
            <a:pPr lvl="0"/>
            <a:r>
              <a:rPr lang="de-DE" smtClean="0"/>
              <a:t>Formatvorlagen des Textmasters bearbeiten</a:t>
            </a:r>
          </a:p>
        </p:txBody>
      </p:sp>
      <p:sp>
        <p:nvSpPr>
          <p:cNvPr id="8" name="Textplatzhalter 7"/>
          <p:cNvSpPr>
            <a:spLocks noGrp="1"/>
          </p:cNvSpPr>
          <p:nvPr>
            <p:ph type="body" sz="quarter" idx="11"/>
          </p:nvPr>
        </p:nvSpPr>
        <p:spPr>
          <a:xfrm>
            <a:off x="6267451" y="1484315"/>
            <a:ext cx="5187951" cy="4344984"/>
          </a:xfrm>
        </p:spPr>
        <p:txBody>
          <a:bodyPr/>
          <a:lstStyle/>
          <a:p>
            <a:pPr lvl="0"/>
            <a:r>
              <a:rPr lang="de-DE" smtClean="0"/>
              <a:t>Formatvorlagen des Textmasters bearbeiten</a:t>
            </a:r>
          </a:p>
        </p:txBody>
      </p:sp>
    </p:spTree>
    <p:extLst>
      <p:ext uri="{BB962C8B-B14F-4D97-AF65-F5344CB8AC3E}">
        <p14:creationId xmlns:p14="http://schemas.microsoft.com/office/powerpoint/2010/main" val="30256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684214"/>
          </a:xfrm>
        </p:spPr>
        <p:txBody>
          <a:bodyPr/>
          <a:lstStyle/>
          <a:p>
            <a:r>
              <a:rPr lang="de-DE" smtClean="0"/>
              <a:t>Titelmasterformat durch Klicken bearbeiten</a:t>
            </a:r>
            <a:endParaRPr lang="de-DE" dirty="0"/>
          </a:p>
        </p:txBody>
      </p:sp>
      <p:sp>
        <p:nvSpPr>
          <p:cNvPr id="6" name="Textplatzhalter 5"/>
          <p:cNvSpPr>
            <a:spLocks noGrp="1"/>
          </p:cNvSpPr>
          <p:nvPr>
            <p:ph type="body" sz="quarter" idx="10"/>
          </p:nvPr>
        </p:nvSpPr>
        <p:spPr>
          <a:xfrm>
            <a:off x="874712" y="1484318"/>
            <a:ext cx="3399576" cy="4344985"/>
          </a:xfrm>
        </p:spPr>
        <p:txBody>
          <a:bodyPr/>
          <a:lstStyle/>
          <a:p>
            <a:pPr lvl="0"/>
            <a:r>
              <a:rPr lang="de-DE" smtClean="0"/>
              <a:t>Formatvorlagen des Textmasters bearbeiten</a:t>
            </a:r>
          </a:p>
        </p:txBody>
      </p:sp>
      <p:sp>
        <p:nvSpPr>
          <p:cNvPr id="7" name="Textplatzhalter 7"/>
          <p:cNvSpPr>
            <a:spLocks noGrp="1"/>
          </p:cNvSpPr>
          <p:nvPr>
            <p:ph type="body" sz="quarter" idx="11"/>
          </p:nvPr>
        </p:nvSpPr>
        <p:spPr>
          <a:xfrm>
            <a:off x="8070851" y="1484315"/>
            <a:ext cx="3384551" cy="4344984"/>
          </a:xfrm>
        </p:spPr>
        <p:txBody>
          <a:bodyPr/>
          <a:lstStyle/>
          <a:p>
            <a:pPr lvl="0"/>
            <a:r>
              <a:rPr lang="de-DE" smtClean="0"/>
              <a:t>Formatvorlagen des Textmasters bearbeiten</a:t>
            </a:r>
          </a:p>
        </p:txBody>
      </p:sp>
      <p:sp>
        <p:nvSpPr>
          <p:cNvPr id="9" name="Textplatzhalter 5"/>
          <p:cNvSpPr>
            <a:spLocks noGrp="1"/>
          </p:cNvSpPr>
          <p:nvPr>
            <p:ph type="body" sz="quarter" idx="12"/>
          </p:nvPr>
        </p:nvSpPr>
        <p:spPr>
          <a:xfrm>
            <a:off x="4457702" y="1484315"/>
            <a:ext cx="3416300" cy="4344984"/>
          </a:xfrm>
        </p:spPr>
        <p:txBody>
          <a:bodyPr/>
          <a:lstStyle/>
          <a:p>
            <a:pPr lvl="0"/>
            <a:r>
              <a:rPr lang="de-DE" smtClean="0"/>
              <a:t>Formatvorlagen des Textmasters bearbeiten</a:t>
            </a:r>
          </a:p>
        </p:txBody>
      </p:sp>
    </p:spTree>
    <p:extLst>
      <p:ext uri="{BB962C8B-B14F-4D97-AF65-F5344CB8AC3E}">
        <p14:creationId xmlns:p14="http://schemas.microsoft.com/office/powerpoint/2010/main" val="1298846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7"/>
            <a:ext cx="10580687" cy="509588"/>
          </a:xfrm>
        </p:spPr>
        <p:txBody>
          <a:bodyPr/>
          <a:lstStyle/>
          <a:p>
            <a:r>
              <a:rPr lang="de-DE" smtClean="0"/>
              <a:t>Titelmasterformat durch Klicken bearbeiten</a:t>
            </a:r>
            <a:endParaRPr lang="de-DE" dirty="0"/>
          </a:p>
        </p:txBody>
      </p:sp>
    </p:spTree>
    <p:extLst>
      <p:ext uri="{BB962C8B-B14F-4D97-AF65-F5344CB8AC3E}">
        <p14:creationId xmlns:p14="http://schemas.microsoft.com/office/powerpoint/2010/main" val="2349656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74715" y="346075"/>
            <a:ext cx="10580687" cy="684214"/>
          </a:xfrm>
          <a:prstGeom prst="rect">
            <a:avLst/>
          </a:prstGeom>
          <a:ln>
            <a:noFill/>
          </a:ln>
        </p:spPr>
        <p:txBody>
          <a:bodyPr vert="horz" lIns="0" tIns="0" rIns="0" bIns="0" rtlCol="0" anchor="t" anchorCtr="0">
            <a:noAutofit/>
          </a:bodyPr>
          <a:lstStyle/>
          <a:p>
            <a:r>
              <a:rPr lang="de-DE" dirty="0"/>
              <a:t>Das ist eine Überschrift</a:t>
            </a:r>
            <a:br>
              <a:rPr lang="de-DE" dirty="0"/>
            </a:br>
            <a:r>
              <a:rPr lang="de-DE" dirty="0"/>
              <a:t>in zwei Zeilen</a:t>
            </a:r>
          </a:p>
        </p:txBody>
      </p:sp>
      <p:sp>
        <p:nvSpPr>
          <p:cNvPr id="3" name="Textplatzhalter 2"/>
          <p:cNvSpPr>
            <a:spLocks noGrp="1"/>
          </p:cNvSpPr>
          <p:nvPr>
            <p:ph type="body" idx="1"/>
          </p:nvPr>
        </p:nvSpPr>
        <p:spPr>
          <a:xfrm>
            <a:off x="874715" y="1481141"/>
            <a:ext cx="10580687" cy="4360861"/>
          </a:xfrm>
          <a:prstGeom prst="rect">
            <a:avLst/>
          </a:prstGeom>
          <a:ln>
            <a:noFill/>
          </a:ln>
        </p:spPr>
        <p:txBody>
          <a:bodyPr vert="horz" lIns="0" tIns="0" rIns="0" bIns="0" rtlCol="0">
            <a:noAutofit/>
          </a:bodyPr>
          <a:lstStyle/>
          <a:p>
            <a:pPr lvl="0"/>
            <a:r>
              <a:rPr lang="de-DE" dirty="0"/>
              <a:t>Erste Textebene (16pt)</a:t>
            </a:r>
          </a:p>
          <a:p>
            <a:pPr lvl="1"/>
            <a:r>
              <a:rPr lang="de-DE" dirty="0"/>
              <a:t>Zweite Textebene für Aufzählungen</a:t>
            </a:r>
          </a:p>
          <a:p>
            <a:pPr lvl="2"/>
            <a:r>
              <a:rPr lang="de-DE" dirty="0"/>
              <a:t>Dritte Textebene bei viel Text (14pt)</a:t>
            </a:r>
          </a:p>
          <a:p>
            <a:pPr lvl="3"/>
            <a:r>
              <a:rPr lang="de-DE" dirty="0"/>
              <a:t>Vierte Textebene für Aufzählungen bei viel Text</a:t>
            </a:r>
          </a:p>
          <a:p>
            <a:pPr lvl="4"/>
            <a:r>
              <a:rPr lang="de-DE" dirty="0"/>
              <a:t>Fünfte Ebene</a:t>
            </a:r>
          </a:p>
          <a:p>
            <a:pPr lvl="5"/>
            <a:r>
              <a:rPr lang="de-DE" dirty="0"/>
              <a:t>Zwischenseite</a:t>
            </a:r>
          </a:p>
          <a:p>
            <a:pPr lvl="6"/>
            <a:r>
              <a:rPr lang="de-DE" dirty="0"/>
              <a:t>Für den nächsten Präsentationsabschnitt</a:t>
            </a:r>
          </a:p>
        </p:txBody>
      </p:sp>
      <p:sp>
        <p:nvSpPr>
          <p:cNvPr id="4" name="Textfeld 3"/>
          <p:cNvSpPr txBox="1"/>
          <p:nvPr/>
        </p:nvSpPr>
        <p:spPr>
          <a:xfrm>
            <a:off x="3575051" y="6407547"/>
            <a:ext cx="5187951" cy="290849"/>
          </a:xfrm>
          <a:prstGeom prst="rect">
            <a:avLst/>
          </a:prstGeom>
          <a:noFill/>
        </p:spPr>
        <p:txBody>
          <a:bodyPr wrap="square" lIns="0" tIns="0" rIns="0" bIns="0" rtlCol="0" anchor="b">
            <a:spAutoFit/>
          </a:bodyPr>
          <a:lstStyle/>
          <a:p>
            <a:pPr marL="0" marR="0" lvl="0" indent="0" algn="l" defTabSz="617132" rtl="0" eaLnBrk="1" fontAlgn="auto" latinLnBrk="0" hangingPunct="1">
              <a:lnSpc>
                <a:spcPct val="100000"/>
              </a:lnSpc>
              <a:spcBef>
                <a:spcPts val="0"/>
              </a:spcBef>
              <a:spcAft>
                <a:spcPts val="0"/>
              </a:spcAft>
              <a:buClrTx/>
              <a:buSzTx/>
              <a:buFontTx/>
              <a:buNone/>
              <a:tabLst/>
              <a:defRPr/>
            </a:pPr>
            <a:r>
              <a:rPr lang="en-US" sz="630" dirty="0" smtClean="0">
                <a:solidFill>
                  <a:schemeClr val="bg2"/>
                </a:solidFill>
              </a:rPr>
              <a:t>Cognitive and Emotional Effort Discounting / COG-EMOT-ED</a:t>
            </a:r>
          </a:p>
          <a:p>
            <a:pPr marL="0" marR="0" lvl="0" indent="0" algn="l" defTabSz="617132" rtl="0" eaLnBrk="1" fontAlgn="auto" latinLnBrk="0" hangingPunct="1">
              <a:lnSpc>
                <a:spcPct val="100000"/>
              </a:lnSpc>
              <a:spcBef>
                <a:spcPts val="0"/>
              </a:spcBef>
              <a:spcAft>
                <a:spcPts val="0"/>
              </a:spcAft>
              <a:buClrTx/>
              <a:buSzTx/>
              <a:buFontTx/>
              <a:buNone/>
              <a:tabLst/>
              <a:defRPr/>
            </a:pPr>
            <a:r>
              <a:rPr lang="de-DE" sz="630" dirty="0" smtClean="0">
                <a:solidFill>
                  <a:schemeClr val="bg2"/>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Christoph Scheffel</a:t>
            </a:r>
            <a:r>
              <a:rPr lang="de-DE" sz="630" baseline="0" dirty="0" smtClean="0">
                <a:solidFill>
                  <a:schemeClr val="bg2"/>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&amp; Josephine Zerna</a:t>
            </a:r>
            <a:endParaRPr lang="de-DE" sz="630" baseline="0"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algn="l"/>
            <a:r>
              <a:rPr lang="de-DE" sz="630" baseline="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Kolloquium </a:t>
            </a:r>
            <a:r>
              <a:rPr lang="de-DE" sz="630" baseline="0"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de-DE" sz="630" baseline="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07.2021</a:t>
            </a:r>
            <a:endParaRPr lang="de-DE" sz="63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8" name="Gerade Verbindung 14"/>
          <p:cNvCxnSpPr/>
          <p:nvPr/>
        </p:nvCxnSpPr>
        <p:spPr>
          <a:xfrm>
            <a:off x="0" y="6123216"/>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8966201" y="6407547"/>
            <a:ext cx="704851" cy="290849"/>
          </a:xfrm>
          <a:prstGeom prst="rect">
            <a:avLst/>
          </a:prstGeom>
          <a:noFill/>
        </p:spPr>
        <p:txBody>
          <a:bodyPr wrap="square" lIns="0" tIns="0" rIns="0" bIns="0" rtlCol="0" anchor="b">
            <a:spAutoFit/>
          </a:bodyPr>
          <a:lstStyle/>
          <a:p>
            <a:pPr marL="0" marR="0" lvl="0" indent="0" algn="r" defTabSz="617132" rtl="0" eaLnBrk="1" fontAlgn="auto" latinLnBrk="0" hangingPunct="1">
              <a:lnSpc>
                <a:spcPct val="100000"/>
              </a:lnSpc>
              <a:spcBef>
                <a:spcPts val="0"/>
              </a:spcBef>
              <a:spcAft>
                <a:spcPts val="0"/>
              </a:spcAft>
              <a:buClrTx/>
              <a:buSzTx/>
              <a:buFontTx/>
              <a:buNone/>
              <a:tabLst/>
              <a:defRPr/>
            </a:pPr>
            <a:r>
              <a:rPr lang="de-DE" sz="630" dirty="0">
                <a:solidFill>
                  <a:schemeClr val="bg2"/>
                </a:solidFill>
                <a:latin typeface="Open Sans" panose="020B0606030504020204" pitchFamily="34" charset="0"/>
                <a:ea typeface="Open Sans" panose="020B0606030504020204" pitchFamily="34" charset="0"/>
                <a:cs typeface="Open Sans" panose="020B0606030504020204" pitchFamily="34" charset="0"/>
              </a:rPr>
              <a:t/>
            </a:r>
            <a:br>
              <a:rPr lang="de-DE" sz="630" dirty="0">
                <a:solidFill>
                  <a:schemeClr val="bg2"/>
                </a:solidFill>
                <a:latin typeface="Open Sans" panose="020B0606030504020204" pitchFamily="34" charset="0"/>
                <a:ea typeface="Open Sans" panose="020B0606030504020204" pitchFamily="34" charset="0"/>
                <a:cs typeface="Open Sans" panose="020B0606030504020204" pitchFamily="34" charset="0"/>
              </a:rPr>
            </a:br>
            <a:r>
              <a:rPr lang="de-DE" sz="630" dirty="0">
                <a:solidFill>
                  <a:schemeClr val="bg2"/>
                </a:solidFill>
                <a:latin typeface="Open Sans" panose="020B0606030504020204" pitchFamily="34" charset="0"/>
                <a:ea typeface="Open Sans" panose="020B0606030504020204" pitchFamily="34" charset="0"/>
                <a:cs typeface="Open Sans" panose="020B0606030504020204" pitchFamily="34" charset="0"/>
              </a:rPr>
              <a:t>Folie</a:t>
            </a:r>
            <a:r>
              <a:rPr lang="de-DE" sz="630" baseline="0"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fld id="{38F97D41-8991-4148-BA02-56FEE4AAF2CC}" type="slidenum">
              <a:rPr lang="de-DE" sz="630" baseline="0" smtClean="0">
                <a:solidFill>
                  <a:schemeClr val="bg2"/>
                </a:solidFill>
                <a:latin typeface="Open Sans" panose="020B0606030504020204" pitchFamily="34" charset="0"/>
                <a:ea typeface="Open Sans" panose="020B0606030504020204" pitchFamily="34" charset="0"/>
                <a:cs typeface="Open Sans" panose="020B0606030504020204" pitchFamily="34" charset="0"/>
              </a:rPr>
              <a:pPr marL="0" marR="0" lvl="0" indent="0" algn="r" defTabSz="617132" rtl="0" eaLnBrk="1" fontAlgn="auto" latinLnBrk="0" hangingPunct="1">
                <a:lnSpc>
                  <a:spcPct val="100000"/>
                </a:lnSpc>
                <a:spcBef>
                  <a:spcPts val="0"/>
                </a:spcBef>
                <a:spcAft>
                  <a:spcPts val="0"/>
                </a:spcAft>
                <a:buClrTx/>
                <a:buSzTx/>
                <a:buFontTx/>
                <a:buNone/>
                <a:tabLst/>
                <a:defRPr/>
              </a:pPr>
              <a:t>‹Nr.›</a:t>
            </a:fld>
            <a:endParaRPr lang="de-DE" sz="630" baseline="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r" defTabSz="617132" rtl="0" eaLnBrk="1" fontAlgn="auto" latinLnBrk="0" hangingPunct="1">
              <a:lnSpc>
                <a:spcPct val="100000"/>
              </a:lnSpc>
              <a:spcBef>
                <a:spcPts val="0"/>
              </a:spcBef>
              <a:spcAft>
                <a:spcPts val="0"/>
              </a:spcAft>
              <a:buClrTx/>
              <a:buSzTx/>
              <a:buFontTx/>
              <a:buNone/>
              <a:tabLst/>
              <a:defRPr/>
            </a:pPr>
            <a:endParaRPr lang="de-DE" sz="63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Grafik 1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617877" y="6296614"/>
            <a:ext cx="1060336" cy="435458"/>
          </a:xfrm>
          <a:prstGeom prst="rect">
            <a:avLst/>
          </a:prstGeom>
        </p:spPr>
      </p:pic>
      <p:pic>
        <p:nvPicPr>
          <p:cNvPr id="14" name="Grafik 1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49265" y="6331702"/>
            <a:ext cx="1270911" cy="330996"/>
          </a:xfrm>
          <a:prstGeom prst="rect">
            <a:avLst/>
          </a:prstGeom>
        </p:spPr>
      </p:pic>
    </p:spTree>
    <p:extLst>
      <p:ext uri="{BB962C8B-B14F-4D97-AF65-F5344CB8AC3E}">
        <p14:creationId xmlns:p14="http://schemas.microsoft.com/office/powerpoint/2010/main" val="381892913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617132" rtl="0" eaLnBrk="1" latinLnBrk="0" hangingPunct="1">
        <a:spcBef>
          <a:spcPct val="0"/>
        </a:spcBef>
        <a:buNone/>
        <a:defRPr sz="1620" b="1" kern="1200" baseline="0">
          <a:solidFill>
            <a:schemeClr val="tx2"/>
          </a:solidFill>
          <a:latin typeface="Open Sans" panose="020B0606030504020204" pitchFamily="34" charset="0"/>
          <a:ea typeface="+mj-ea"/>
          <a:cs typeface="+mj-cs"/>
        </a:defRPr>
      </a:lvl1pPr>
    </p:titleStyle>
    <p:bodyStyle>
      <a:lvl1pPr marL="0" indent="0" algn="l" defTabSz="617132" rtl="0" eaLnBrk="1" latinLnBrk="0" hangingPunct="1">
        <a:spcBef>
          <a:spcPts val="405"/>
        </a:spcBef>
        <a:buFont typeface="Arial" panose="020B0604020202020204" pitchFamily="34" charset="0"/>
        <a:buNone/>
        <a:defRPr sz="1080" kern="1200">
          <a:solidFill>
            <a:schemeClr val="tx2"/>
          </a:solidFill>
          <a:latin typeface="Open Sans" panose="020B0606030504020204" pitchFamily="34" charset="0"/>
          <a:ea typeface="+mn-ea"/>
          <a:cs typeface="+mn-cs"/>
        </a:defRPr>
      </a:lvl1pPr>
      <a:lvl2pPr marL="267261" indent="-218669" algn="l" defTabSz="617132" rtl="0" eaLnBrk="1" latinLnBrk="0" hangingPunct="1">
        <a:spcBef>
          <a:spcPts val="203"/>
        </a:spcBef>
        <a:buFont typeface="Open Sans" panose="020B0606030504020204" pitchFamily="34" charset="0"/>
        <a:buChar char="—"/>
        <a:defRPr sz="1080" kern="1200">
          <a:solidFill>
            <a:schemeClr val="tx2"/>
          </a:solidFill>
          <a:latin typeface="Open Sans" panose="020B0606030504020204" pitchFamily="34" charset="0"/>
          <a:ea typeface="+mn-ea"/>
          <a:cs typeface="+mn-cs"/>
        </a:defRPr>
      </a:lvl2pPr>
      <a:lvl3pPr marL="0" indent="0" algn="l" defTabSz="617132" rtl="0" eaLnBrk="1" latinLnBrk="0" hangingPunct="1">
        <a:spcBef>
          <a:spcPts val="405"/>
        </a:spcBef>
        <a:buFont typeface="Arial" panose="020B0604020202020204" pitchFamily="34" charset="0"/>
        <a:buNone/>
        <a:defRPr sz="945" kern="1200">
          <a:solidFill>
            <a:schemeClr val="tx2"/>
          </a:solidFill>
          <a:latin typeface="Open Sans" panose="020B0606030504020204" pitchFamily="34" charset="0"/>
          <a:ea typeface="+mn-ea"/>
          <a:cs typeface="+mn-cs"/>
        </a:defRPr>
      </a:lvl3pPr>
      <a:lvl4pPr marL="267261" indent="-145779" algn="l" defTabSz="617132" rtl="0" eaLnBrk="1" latinLnBrk="0" hangingPunct="1">
        <a:spcBef>
          <a:spcPts val="203"/>
        </a:spcBef>
        <a:buFont typeface="Symbol" panose="05050102010706020507" pitchFamily="18" charset="2"/>
        <a:buChar char="-"/>
        <a:defRPr sz="945" kern="1200">
          <a:solidFill>
            <a:schemeClr val="tx2"/>
          </a:solidFill>
          <a:latin typeface="Open Sans" panose="020B0606030504020204" pitchFamily="34" charset="0"/>
          <a:ea typeface="+mn-ea"/>
          <a:cs typeface="+mn-cs"/>
        </a:defRPr>
      </a:lvl4pPr>
      <a:lvl5pPr marL="388743" indent="-121070" algn="l" defTabSz="617132" rtl="0" eaLnBrk="1" latinLnBrk="0" hangingPunct="1">
        <a:spcBef>
          <a:spcPts val="203"/>
        </a:spcBef>
        <a:buFont typeface="Symbol" panose="05050102010706020507" pitchFamily="18" charset="2"/>
        <a:buChar char="-"/>
        <a:defRPr sz="945" kern="1200" baseline="0">
          <a:solidFill>
            <a:schemeClr val="tx2"/>
          </a:solidFill>
          <a:latin typeface="Open Sans" panose="020B0606030504020204" pitchFamily="34" charset="0"/>
          <a:ea typeface="+mn-ea"/>
          <a:cs typeface="+mn-cs"/>
        </a:defRPr>
      </a:lvl5pPr>
      <a:lvl6pPr marL="242138" indent="0" algn="l" defTabSz="617132" rtl="0" eaLnBrk="1" latinLnBrk="0" hangingPunct="1">
        <a:spcBef>
          <a:spcPts val="0"/>
        </a:spcBef>
        <a:buFont typeface="Arial" panose="020B0604020202020204" pitchFamily="34" charset="0"/>
        <a:buNone/>
        <a:defRPr sz="2160" b="1" kern="1200">
          <a:solidFill>
            <a:schemeClr val="bg1"/>
          </a:solidFill>
          <a:latin typeface="+mn-lt"/>
          <a:ea typeface="+mn-ea"/>
          <a:cs typeface="+mn-cs"/>
        </a:defRPr>
      </a:lvl6pPr>
      <a:lvl7pPr marL="242138" indent="0" algn="l" defTabSz="617132" rtl="0" eaLnBrk="1" latinLnBrk="0" hangingPunct="1">
        <a:spcBef>
          <a:spcPts val="0"/>
        </a:spcBef>
        <a:buFont typeface="Arial" panose="020B0604020202020204" pitchFamily="34" charset="0"/>
        <a:buNone/>
        <a:defRPr sz="2160" kern="1200">
          <a:solidFill>
            <a:schemeClr val="bg1"/>
          </a:solidFill>
          <a:latin typeface="+mn-lt"/>
          <a:ea typeface="+mn-ea"/>
          <a:cs typeface="+mn-cs"/>
        </a:defRPr>
      </a:lvl7pPr>
      <a:lvl8pPr marL="2314239" indent="-154283" algn="l" defTabSz="617132"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8pPr>
      <a:lvl9pPr marL="2622803" indent="-154283" algn="l" defTabSz="617132"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17132" rtl="0" eaLnBrk="1" latinLnBrk="0" hangingPunct="1">
        <a:defRPr sz="1215" kern="1200">
          <a:solidFill>
            <a:schemeClr val="tx1"/>
          </a:solidFill>
          <a:latin typeface="+mn-lt"/>
          <a:ea typeface="+mn-ea"/>
          <a:cs typeface="+mn-cs"/>
        </a:defRPr>
      </a:lvl1pPr>
      <a:lvl2pPr marL="308566" algn="l" defTabSz="617132" rtl="0" eaLnBrk="1" latinLnBrk="0" hangingPunct="1">
        <a:defRPr sz="1215" kern="1200">
          <a:solidFill>
            <a:schemeClr val="tx1"/>
          </a:solidFill>
          <a:latin typeface="+mn-lt"/>
          <a:ea typeface="+mn-ea"/>
          <a:cs typeface="+mn-cs"/>
        </a:defRPr>
      </a:lvl2pPr>
      <a:lvl3pPr marL="617132" algn="l" defTabSz="617132" rtl="0" eaLnBrk="1" latinLnBrk="0" hangingPunct="1">
        <a:defRPr sz="1215" kern="1200">
          <a:solidFill>
            <a:schemeClr val="tx1"/>
          </a:solidFill>
          <a:latin typeface="+mn-lt"/>
          <a:ea typeface="+mn-ea"/>
          <a:cs typeface="+mn-cs"/>
        </a:defRPr>
      </a:lvl3pPr>
      <a:lvl4pPr marL="925697" algn="l" defTabSz="617132" rtl="0" eaLnBrk="1" latinLnBrk="0" hangingPunct="1">
        <a:defRPr sz="1215" kern="1200">
          <a:solidFill>
            <a:schemeClr val="tx1"/>
          </a:solidFill>
          <a:latin typeface="+mn-lt"/>
          <a:ea typeface="+mn-ea"/>
          <a:cs typeface="+mn-cs"/>
        </a:defRPr>
      </a:lvl4pPr>
      <a:lvl5pPr marL="1234261" algn="l" defTabSz="617132" rtl="0" eaLnBrk="1" latinLnBrk="0" hangingPunct="1">
        <a:defRPr sz="1215" kern="1200">
          <a:solidFill>
            <a:schemeClr val="tx1"/>
          </a:solidFill>
          <a:latin typeface="+mn-lt"/>
          <a:ea typeface="+mn-ea"/>
          <a:cs typeface="+mn-cs"/>
        </a:defRPr>
      </a:lvl5pPr>
      <a:lvl6pPr marL="1542828" algn="l" defTabSz="617132" rtl="0" eaLnBrk="1" latinLnBrk="0" hangingPunct="1">
        <a:defRPr sz="1215" kern="1200">
          <a:solidFill>
            <a:schemeClr val="tx1"/>
          </a:solidFill>
          <a:latin typeface="+mn-lt"/>
          <a:ea typeface="+mn-ea"/>
          <a:cs typeface="+mn-cs"/>
        </a:defRPr>
      </a:lvl6pPr>
      <a:lvl7pPr marL="1851392" algn="l" defTabSz="617132" rtl="0" eaLnBrk="1" latinLnBrk="0" hangingPunct="1">
        <a:defRPr sz="1215" kern="1200">
          <a:solidFill>
            <a:schemeClr val="tx1"/>
          </a:solidFill>
          <a:latin typeface="+mn-lt"/>
          <a:ea typeface="+mn-ea"/>
          <a:cs typeface="+mn-cs"/>
        </a:defRPr>
      </a:lvl7pPr>
      <a:lvl8pPr marL="2159957" algn="l" defTabSz="617132" rtl="0" eaLnBrk="1" latinLnBrk="0" hangingPunct="1">
        <a:defRPr sz="1215" kern="1200">
          <a:solidFill>
            <a:schemeClr val="tx1"/>
          </a:solidFill>
          <a:latin typeface="+mn-lt"/>
          <a:ea typeface="+mn-ea"/>
          <a:cs typeface="+mn-cs"/>
        </a:defRPr>
      </a:lvl8pPr>
      <a:lvl9pPr marL="2468523" algn="l" defTabSz="617132" rtl="0" eaLnBrk="1" latinLnBrk="0" hangingPunct="1">
        <a:defRPr sz="121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6" pos="744" userDrawn="1">
          <p15:clr>
            <a:srgbClr val="F26B43"/>
          </p15:clr>
        </p15:guide>
        <p15:guide id="7" pos="840" userDrawn="1">
          <p15:clr>
            <a:srgbClr val="F26B43"/>
          </p15:clr>
        </p15:guide>
        <p15:guide id="8" pos="1257" userDrawn="1">
          <p15:clr>
            <a:srgbClr val="F26B43"/>
          </p15:clr>
        </p15:guide>
        <p15:guide id="9" pos="1167" userDrawn="1">
          <p15:clr>
            <a:srgbClr val="F26B43"/>
          </p15:clr>
        </p15:guide>
        <p15:guide id="10" pos="1689" userDrawn="1">
          <p15:clr>
            <a:srgbClr val="F26B43"/>
          </p15:clr>
        </p15:guide>
        <p15:guide id="11" pos="1596" userDrawn="1">
          <p15:clr>
            <a:srgbClr val="F26B43"/>
          </p15:clr>
        </p15:guide>
        <p15:guide id="16" pos="2868" userDrawn="1">
          <p15:clr>
            <a:srgbClr val="F26B43"/>
          </p15:clr>
        </p15:guide>
        <p15:guide id="17" pos="2961" userDrawn="1">
          <p15:clr>
            <a:srgbClr val="F26B43"/>
          </p15:clr>
        </p15:guide>
        <p15:guide id="20" pos="3288" userDrawn="1">
          <p15:clr>
            <a:srgbClr val="F26B43"/>
          </p15:clr>
        </p15:guide>
        <p15:guide id="21" pos="3381" userDrawn="1">
          <p15:clr>
            <a:srgbClr val="F26B43"/>
          </p15:clr>
        </p15:guide>
        <p15:guide id="22" pos="5085" userDrawn="1">
          <p15:clr>
            <a:srgbClr val="F26B43"/>
          </p15:clr>
        </p15:guide>
        <p15:guide id="23" pos="4992" userDrawn="1">
          <p15:clr>
            <a:srgbClr val="F26B43"/>
          </p15:clr>
        </p15:guide>
        <p15:guide id="24" pos="3720" userDrawn="1">
          <p15:clr>
            <a:srgbClr val="F26B43"/>
          </p15:clr>
        </p15:guide>
        <p15:guide id="25" pos="3813" userDrawn="1">
          <p15:clr>
            <a:srgbClr val="F26B43"/>
          </p15:clr>
        </p15:guide>
        <p15:guide id="30" orient="horz" pos="448" userDrawn="1">
          <p15:clr>
            <a:srgbClr val="F26B43"/>
          </p15:clr>
        </p15:guide>
        <p15:guide id="31" pos="413" userDrawn="1">
          <p15:clr>
            <a:srgbClr val="F26B43"/>
          </p15:clr>
        </p15:guide>
        <p15:guide id="39" pos="4569" userDrawn="1">
          <p15:clr>
            <a:srgbClr val="F26B43"/>
          </p15:clr>
        </p15:guide>
        <p15:guide id="40" pos="4663" userDrawn="1">
          <p15:clr>
            <a:srgbClr val="F26B43"/>
          </p15:clr>
        </p15:guide>
        <p15:guide id="41" pos="2019" userDrawn="1">
          <p15:clr>
            <a:srgbClr val="F26B43"/>
          </p15:clr>
        </p15:guide>
        <p15:guide id="42" pos="2107" userDrawn="1">
          <p15:clr>
            <a:srgbClr val="F26B43"/>
          </p15:clr>
        </p15:guide>
        <p15:guide id="43" pos="2445" userDrawn="1">
          <p15:clr>
            <a:srgbClr val="F26B43"/>
          </p15:clr>
        </p15:guide>
        <p15:guide id="44" pos="2535" userDrawn="1">
          <p15:clr>
            <a:srgbClr val="F26B43"/>
          </p15:clr>
        </p15:guide>
        <p15:guide id="50" pos="4140" userDrawn="1">
          <p15:clr>
            <a:srgbClr val="F26B43"/>
          </p15:clr>
        </p15:guide>
        <p15:guide id="52" orient="horz" pos="778" userDrawn="1">
          <p15:clr>
            <a:srgbClr val="F26B43"/>
          </p15:clr>
        </p15:guide>
        <p15:guide id="53" orient="horz" pos="633" userDrawn="1">
          <p15:clr>
            <a:srgbClr val="F26B43"/>
          </p15:clr>
        </p15:guide>
        <p15:guide id="58" orient="horz" pos="182" userDrawn="1">
          <p15:clr>
            <a:srgbClr val="F26B43"/>
          </p15:clr>
        </p15:guide>
        <p15:guide id="59" orient="horz" pos="3067" userDrawn="1">
          <p15:clr>
            <a:srgbClr val="F26B43"/>
          </p15:clr>
        </p15:guide>
        <p15:guide id="60" orient="horz" pos="3218" userDrawn="1">
          <p15:clr>
            <a:srgbClr val="F26B43"/>
          </p15:clr>
        </p15:guide>
        <p15:guide id="62" orient="horz" pos="1775" userDrawn="1">
          <p15:clr>
            <a:srgbClr val="F26B43"/>
          </p15:clr>
        </p15:guide>
        <p15:guide id="65" pos="4236" userDrawn="1">
          <p15:clr>
            <a:srgbClr val="F26B43"/>
          </p15:clr>
        </p15:guide>
        <p15:guide id="66" orient="horz" pos="541" userDrawn="1">
          <p15:clr>
            <a:srgbClr val="F26B43"/>
          </p15:clr>
        </p15:guide>
        <p15:guide id="67" pos="5412" userDrawn="1">
          <p15:clr>
            <a:srgbClr val="F26B43"/>
          </p15:clr>
        </p15:guide>
        <p15:guide id="69" orient="horz" pos="3323" userDrawn="1">
          <p15:clr>
            <a:srgbClr val="F26B43"/>
          </p15:clr>
        </p15:guide>
        <p15:guide id="70" orient="horz" pos="3497" userDrawn="1">
          <p15:clr>
            <a:srgbClr val="F26B43"/>
          </p15:clr>
        </p15:guide>
        <p15:guide id="71" pos="212" userDrawn="1">
          <p15:clr>
            <a:srgbClr val="F26B43"/>
          </p15:clr>
        </p15:guide>
        <p15:guide id="72" orient="horz" pos="3432" userDrawn="1">
          <p15:clr>
            <a:srgbClr val="F26B43"/>
          </p15:clr>
        </p15:guide>
        <p15:guide id="73" orient="horz" pos="337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3.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874715" y="4939203"/>
            <a:ext cx="10580684" cy="506317"/>
          </a:xfrm>
        </p:spPr>
        <p:txBody>
          <a:bodyPr/>
          <a:lstStyle/>
          <a:p>
            <a:r>
              <a:rPr lang="en-GB" sz="1400" dirty="0" err="1" smtClean="0"/>
              <a:t>Kolloquium</a:t>
            </a:r>
            <a:r>
              <a:rPr lang="en-GB" sz="1400" dirty="0" smtClean="0"/>
              <a:t> </a:t>
            </a:r>
            <a:r>
              <a:rPr lang="en-GB" sz="1400" dirty="0" err="1" smtClean="0"/>
              <a:t>zur</a:t>
            </a:r>
            <a:r>
              <a:rPr lang="en-GB" sz="1400" dirty="0" smtClean="0"/>
              <a:t> </a:t>
            </a:r>
            <a:r>
              <a:rPr lang="en-GB" sz="1400" dirty="0" err="1" smtClean="0"/>
              <a:t>Ideenfindung</a:t>
            </a:r>
            <a:endParaRPr lang="en-GB" sz="1400" dirty="0" smtClean="0"/>
          </a:p>
          <a:p>
            <a:r>
              <a:rPr lang="en-GB" sz="1400" dirty="0" smtClean="0"/>
              <a:t>06.07.2021</a:t>
            </a:r>
            <a:endParaRPr lang="en-GB" sz="1400" dirty="0"/>
          </a:p>
        </p:txBody>
      </p:sp>
      <p:sp>
        <p:nvSpPr>
          <p:cNvPr id="3" name="Textplatzhalter 2"/>
          <p:cNvSpPr>
            <a:spLocks noGrp="1"/>
          </p:cNvSpPr>
          <p:nvPr>
            <p:ph type="body" sz="quarter" idx="10"/>
          </p:nvPr>
        </p:nvSpPr>
        <p:spPr/>
        <p:txBody>
          <a:bodyPr/>
          <a:lstStyle/>
          <a:p>
            <a:r>
              <a:rPr lang="en-GB" sz="1400" dirty="0" smtClean="0"/>
              <a:t>Christoph Scheffel &amp; Josephine Zerna</a:t>
            </a:r>
          </a:p>
          <a:p>
            <a:endParaRPr lang="en-GB" sz="1400" dirty="0"/>
          </a:p>
        </p:txBody>
      </p:sp>
      <p:sp>
        <p:nvSpPr>
          <p:cNvPr id="4" name="Titel 3"/>
          <p:cNvSpPr>
            <a:spLocks noGrp="1"/>
          </p:cNvSpPr>
          <p:nvPr>
            <p:ph type="title"/>
          </p:nvPr>
        </p:nvSpPr>
        <p:spPr>
          <a:xfrm>
            <a:off x="874712" y="3249518"/>
            <a:ext cx="10580687" cy="972108"/>
          </a:xfrm>
        </p:spPr>
        <p:txBody>
          <a:bodyPr/>
          <a:lstStyle/>
          <a:p>
            <a:r>
              <a:rPr lang="en-GB" sz="2400" dirty="0" smtClean="0"/>
              <a:t>Cognitive and Emotion Regulation Effort Discounting / COG-ER-ED</a:t>
            </a:r>
            <a:endParaRPr lang="en-GB" sz="2400" dirty="0"/>
          </a:p>
        </p:txBody>
      </p:sp>
    </p:spTree>
    <p:extLst>
      <p:ext uri="{BB962C8B-B14F-4D97-AF65-F5344CB8AC3E}">
        <p14:creationId xmlns:p14="http://schemas.microsoft.com/office/powerpoint/2010/main" val="36157507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3"/>
          </p:nvPr>
        </p:nvSpPr>
        <p:spPr/>
        <p:txBody>
          <a:bodyPr/>
          <a:lstStyle/>
          <a:p>
            <a:r>
              <a:rPr lang="de-DE" sz="2400" b="1" dirty="0" smtClean="0">
                <a:solidFill>
                  <a:srgbClr val="F3FBEB"/>
                </a:solidFill>
              </a:rPr>
              <a:t>Studiendesign</a:t>
            </a:r>
            <a:endParaRPr lang="de-DE" sz="2400" b="1" dirty="0">
              <a:solidFill>
                <a:srgbClr val="F3FBEB"/>
              </a:solidFill>
            </a:endParaRPr>
          </a:p>
        </p:txBody>
      </p:sp>
    </p:spTree>
    <p:extLst>
      <p:ext uri="{BB962C8B-B14F-4D97-AF65-F5344CB8AC3E}">
        <p14:creationId xmlns:p14="http://schemas.microsoft.com/office/powerpoint/2010/main" val="3162100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hteck 13"/>
          <p:cNvSpPr/>
          <p:nvPr/>
        </p:nvSpPr>
        <p:spPr>
          <a:xfrm>
            <a:off x="6357257" y="2424137"/>
            <a:ext cx="5186453" cy="2528865"/>
          </a:xfrm>
          <a:prstGeom prst="rect">
            <a:avLst/>
          </a:prstGeom>
          <a:solidFill>
            <a:srgbClr val="F3F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err="1" smtClean="0">
                <a:solidFill>
                  <a:schemeClr val="accent3">
                    <a:lumMod val="50000"/>
                  </a:schemeClr>
                </a:solidFill>
              </a:rPr>
              <a:t>Emotionsregulation</a:t>
            </a:r>
            <a:endParaRPr lang="en-GB" sz="1600" dirty="0">
              <a:solidFill>
                <a:schemeClr val="accent3">
                  <a:lumMod val="50000"/>
                </a:schemeClr>
              </a:solidFill>
            </a:endParaRPr>
          </a:p>
          <a:p>
            <a:pPr algn="ctr"/>
            <a:endParaRPr lang="en-GB" sz="1600" dirty="0" smtClean="0">
              <a:solidFill>
                <a:schemeClr val="accent3">
                  <a:lumMod val="50000"/>
                </a:schemeClr>
              </a:solidFill>
            </a:endParaRPr>
          </a:p>
          <a:p>
            <a:pPr algn="ctr"/>
            <a:r>
              <a:rPr lang="en-GB" sz="1600" dirty="0" smtClean="0">
                <a:solidFill>
                  <a:schemeClr val="accent3">
                    <a:lumMod val="50000"/>
                  </a:schemeClr>
                </a:solidFill>
              </a:rPr>
              <a:t>ED-</a:t>
            </a:r>
            <a:r>
              <a:rPr lang="en-GB" sz="1600" dirty="0" err="1" smtClean="0">
                <a:solidFill>
                  <a:schemeClr val="accent3">
                    <a:lumMod val="50000"/>
                  </a:schemeClr>
                </a:solidFill>
              </a:rPr>
              <a:t>Paradigma</a:t>
            </a:r>
            <a:endParaRPr lang="en-GB" sz="1600" dirty="0">
              <a:solidFill>
                <a:schemeClr val="accent3">
                  <a:lumMod val="50000"/>
                </a:schemeClr>
              </a:solidFill>
            </a:endParaRPr>
          </a:p>
          <a:p>
            <a:pPr algn="ctr"/>
            <a:endParaRPr lang="en-GB" sz="1600" dirty="0" smtClean="0">
              <a:solidFill>
                <a:schemeClr val="accent3">
                  <a:lumMod val="50000"/>
                </a:schemeClr>
              </a:solidFill>
              <a:cs typeface="Courier New" panose="02070309020205020404" pitchFamily="49" charset="0"/>
            </a:endParaRPr>
          </a:p>
          <a:p>
            <a:pPr algn="ctr"/>
            <a:r>
              <a:rPr lang="en-GB" sz="1600" dirty="0" err="1" smtClean="0">
                <a:solidFill>
                  <a:schemeClr val="accent3">
                    <a:lumMod val="50000"/>
                  </a:schemeClr>
                </a:solidFill>
                <a:cs typeface="Courier New" panose="02070309020205020404" pitchFamily="49" charset="0"/>
              </a:rPr>
              <a:t>nochmal</a:t>
            </a:r>
            <a:r>
              <a:rPr lang="en-GB" sz="1600" dirty="0" smtClean="0">
                <a:solidFill>
                  <a:schemeClr val="accent3">
                    <a:lumMod val="50000"/>
                  </a:schemeClr>
                </a:solidFill>
                <a:cs typeface="Courier New" panose="02070309020205020404" pitchFamily="49" charset="0"/>
              </a:rPr>
              <a:t> </a:t>
            </a:r>
            <a:r>
              <a:rPr lang="en-GB" sz="1600" dirty="0" err="1" smtClean="0">
                <a:solidFill>
                  <a:schemeClr val="accent3">
                    <a:lumMod val="50000"/>
                  </a:schemeClr>
                </a:solidFill>
                <a:cs typeface="Courier New" panose="02070309020205020404" pitchFamily="49" charset="0"/>
              </a:rPr>
              <a:t>eine</a:t>
            </a:r>
            <a:r>
              <a:rPr lang="en-GB" sz="1600" dirty="0" smtClean="0">
                <a:solidFill>
                  <a:schemeClr val="accent3">
                    <a:lumMod val="50000"/>
                  </a:schemeClr>
                </a:solidFill>
                <a:cs typeface="Courier New" panose="02070309020205020404" pitchFamily="49" charset="0"/>
              </a:rPr>
              <a:t> </a:t>
            </a:r>
            <a:r>
              <a:rPr lang="en-GB" sz="1600" dirty="0" err="1" smtClean="0">
                <a:solidFill>
                  <a:schemeClr val="accent3">
                    <a:lumMod val="50000"/>
                  </a:schemeClr>
                </a:solidFill>
                <a:cs typeface="Courier New" panose="02070309020205020404" pitchFamily="49" charset="0"/>
              </a:rPr>
              <a:t>Strategie</a:t>
            </a:r>
            <a:endParaRPr lang="en-GB" sz="1600" dirty="0" smtClean="0">
              <a:solidFill>
                <a:schemeClr val="accent3">
                  <a:lumMod val="50000"/>
                </a:schemeClr>
              </a:solidFill>
              <a:cs typeface="Courier New" panose="02070309020205020404" pitchFamily="49" charset="0"/>
            </a:endParaRPr>
          </a:p>
          <a:p>
            <a:pPr algn="ctr"/>
            <a:endParaRPr lang="en-GB" sz="1600" dirty="0" smtClean="0">
              <a:solidFill>
                <a:schemeClr val="accent3">
                  <a:lumMod val="50000"/>
                </a:schemeClr>
              </a:solidFill>
            </a:endParaRPr>
          </a:p>
          <a:p>
            <a:pPr algn="ctr"/>
            <a:r>
              <a:rPr lang="en-GB" sz="1600" dirty="0" smtClean="0">
                <a:solidFill>
                  <a:schemeClr val="accent3">
                    <a:lumMod val="50000"/>
                  </a:schemeClr>
                </a:solidFill>
              </a:rPr>
              <a:t>(</a:t>
            </a:r>
            <a:r>
              <a:rPr lang="en-GB" sz="1600" dirty="0">
                <a:solidFill>
                  <a:schemeClr val="accent3">
                    <a:lumMod val="50000"/>
                  </a:schemeClr>
                </a:solidFill>
              </a:rPr>
              <a:t>ER-</a:t>
            </a:r>
            <a:r>
              <a:rPr lang="en-GB" sz="1600" dirty="0" err="1">
                <a:solidFill>
                  <a:schemeClr val="accent3">
                    <a:lumMod val="50000"/>
                  </a:schemeClr>
                </a:solidFill>
              </a:rPr>
              <a:t>Fragebögen</a:t>
            </a:r>
            <a:r>
              <a:rPr lang="en-GB" sz="1600" dirty="0" smtClean="0">
                <a:solidFill>
                  <a:schemeClr val="accent3">
                    <a:lumMod val="50000"/>
                  </a:schemeClr>
                </a:solidFill>
              </a:rPr>
              <a:t>)</a:t>
            </a:r>
            <a:endParaRPr lang="en-GB" sz="1600" dirty="0">
              <a:solidFill>
                <a:schemeClr val="accent3">
                  <a:lumMod val="50000"/>
                </a:schemeClr>
              </a:solidFill>
            </a:endParaRPr>
          </a:p>
        </p:txBody>
      </p:sp>
      <p:sp>
        <p:nvSpPr>
          <p:cNvPr id="13" name="Rechteck 12"/>
          <p:cNvSpPr/>
          <p:nvPr/>
        </p:nvSpPr>
        <p:spPr>
          <a:xfrm>
            <a:off x="874713" y="2424137"/>
            <a:ext cx="5256122" cy="2528865"/>
          </a:xfrm>
          <a:prstGeom prst="rect">
            <a:avLst/>
          </a:prstGeom>
          <a:solidFill>
            <a:srgbClr val="F3F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accent3">
                    <a:lumMod val="50000"/>
                  </a:schemeClr>
                </a:solidFill>
              </a:rPr>
              <a:t>n-back </a:t>
            </a:r>
            <a:r>
              <a:rPr lang="en-GB" sz="1600" dirty="0" err="1" smtClean="0">
                <a:solidFill>
                  <a:schemeClr val="accent3">
                    <a:lumMod val="50000"/>
                  </a:schemeClr>
                </a:solidFill>
              </a:rPr>
              <a:t>mit</a:t>
            </a:r>
            <a:r>
              <a:rPr lang="en-GB" sz="1600" dirty="0" smtClean="0">
                <a:solidFill>
                  <a:schemeClr val="accent3">
                    <a:lumMod val="50000"/>
                  </a:schemeClr>
                </a:solidFill>
              </a:rPr>
              <a:t> 4 </a:t>
            </a:r>
            <a:r>
              <a:rPr lang="en-GB" sz="1600" dirty="0" err="1" smtClean="0">
                <a:solidFill>
                  <a:schemeClr val="accent3">
                    <a:lumMod val="50000"/>
                  </a:schemeClr>
                </a:solidFill>
              </a:rPr>
              <a:t>Leveln</a:t>
            </a:r>
            <a:endParaRPr lang="en-GB" sz="1600" dirty="0">
              <a:solidFill>
                <a:schemeClr val="accent3">
                  <a:lumMod val="50000"/>
                </a:schemeClr>
              </a:solidFill>
            </a:endParaRPr>
          </a:p>
          <a:p>
            <a:pPr algn="ctr"/>
            <a:endParaRPr lang="en-GB" sz="1600" dirty="0" smtClean="0">
              <a:solidFill>
                <a:schemeClr val="accent3">
                  <a:lumMod val="50000"/>
                </a:schemeClr>
              </a:solidFill>
            </a:endParaRPr>
          </a:p>
          <a:p>
            <a:pPr algn="ctr"/>
            <a:r>
              <a:rPr lang="en-GB" sz="1600" dirty="0" smtClean="0">
                <a:solidFill>
                  <a:schemeClr val="accent3">
                    <a:lumMod val="50000"/>
                  </a:schemeClr>
                </a:solidFill>
              </a:rPr>
              <a:t>ED-</a:t>
            </a:r>
            <a:r>
              <a:rPr lang="en-GB" sz="1600" dirty="0" err="1" smtClean="0">
                <a:solidFill>
                  <a:schemeClr val="accent3">
                    <a:lumMod val="50000"/>
                  </a:schemeClr>
                </a:solidFill>
              </a:rPr>
              <a:t>Paradigma</a:t>
            </a:r>
            <a:endParaRPr lang="en-GB" sz="1600" dirty="0">
              <a:solidFill>
                <a:schemeClr val="accent3">
                  <a:lumMod val="50000"/>
                </a:schemeClr>
              </a:solidFill>
            </a:endParaRPr>
          </a:p>
          <a:p>
            <a:pPr algn="ctr"/>
            <a:endParaRPr lang="en-GB" sz="1600" dirty="0" smtClean="0">
              <a:solidFill>
                <a:schemeClr val="accent3">
                  <a:lumMod val="50000"/>
                </a:schemeClr>
              </a:solidFill>
              <a:cs typeface="Courier New" panose="02070309020205020404" pitchFamily="49" charset="0"/>
            </a:endParaRPr>
          </a:p>
          <a:p>
            <a:pPr algn="ctr"/>
            <a:r>
              <a:rPr lang="en-GB" sz="1600" dirty="0" err="1" smtClean="0">
                <a:solidFill>
                  <a:schemeClr val="accent3">
                    <a:lumMod val="50000"/>
                  </a:schemeClr>
                </a:solidFill>
                <a:cs typeface="Courier New" panose="02070309020205020404" pitchFamily="49" charset="0"/>
              </a:rPr>
              <a:t>nochmal</a:t>
            </a:r>
            <a:r>
              <a:rPr lang="en-GB" sz="1600" dirty="0" smtClean="0">
                <a:solidFill>
                  <a:schemeClr val="accent3">
                    <a:lumMod val="50000"/>
                  </a:schemeClr>
                </a:solidFill>
                <a:cs typeface="Courier New" panose="02070309020205020404" pitchFamily="49" charset="0"/>
              </a:rPr>
              <a:t> </a:t>
            </a:r>
            <a:r>
              <a:rPr lang="en-GB" sz="1600" dirty="0" err="1" smtClean="0">
                <a:solidFill>
                  <a:schemeClr val="accent3">
                    <a:lumMod val="50000"/>
                  </a:schemeClr>
                </a:solidFill>
                <a:cs typeface="Courier New" panose="02070309020205020404" pitchFamily="49" charset="0"/>
              </a:rPr>
              <a:t>ein</a:t>
            </a:r>
            <a:r>
              <a:rPr lang="en-GB" sz="1600" dirty="0" smtClean="0">
                <a:solidFill>
                  <a:schemeClr val="accent3">
                    <a:lumMod val="50000"/>
                  </a:schemeClr>
                </a:solidFill>
                <a:cs typeface="Courier New" panose="02070309020205020404" pitchFamily="49" charset="0"/>
              </a:rPr>
              <a:t> </a:t>
            </a:r>
            <a:r>
              <a:rPr lang="en-GB" sz="1600" dirty="0" smtClean="0">
                <a:solidFill>
                  <a:schemeClr val="accent3">
                    <a:lumMod val="50000"/>
                  </a:schemeClr>
                </a:solidFill>
              </a:rPr>
              <a:t>n-back-Level</a:t>
            </a:r>
          </a:p>
          <a:p>
            <a:pPr algn="ctr"/>
            <a:endParaRPr lang="en-GB" sz="1600" dirty="0">
              <a:solidFill>
                <a:schemeClr val="accent3">
                  <a:lumMod val="50000"/>
                </a:schemeClr>
              </a:solidFill>
            </a:endParaRPr>
          </a:p>
          <a:p>
            <a:pPr algn="ctr"/>
            <a:r>
              <a:rPr lang="en-GB" sz="1600" dirty="0">
                <a:solidFill>
                  <a:schemeClr val="accent3">
                    <a:lumMod val="50000"/>
                  </a:schemeClr>
                </a:solidFill>
              </a:rPr>
              <a:t>(NFC-</a:t>
            </a:r>
            <a:r>
              <a:rPr lang="en-GB" sz="1600" dirty="0" err="1">
                <a:solidFill>
                  <a:schemeClr val="accent3">
                    <a:lumMod val="50000"/>
                  </a:schemeClr>
                </a:solidFill>
              </a:rPr>
              <a:t>Fragebogen</a:t>
            </a:r>
            <a:r>
              <a:rPr lang="en-GB" sz="1600" dirty="0" smtClean="0">
                <a:solidFill>
                  <a:schemeClr val="accent3">
                    <a:lumMod val="50000"/>
                  </a:schemeClr>
                </a:solidFill>
              </a:rPr>
              <a:t>)</a:t>
            </a:r>
            <a:endParaRPr lang="en-GB" sz="1600" dirty="0">
              <a:solidFill>
                <a:schemeClr val="accent3">
                  <a:lumMod val="50000"/>
                </a:schemeClr>
              </a:solidFill>
            </a:endParaRPr>
          </a:p>
        </p:txBody>
      </p:sp>
      <p:sp>
        <p:nvSpPr>
          <p:cNvPr id="2" name="Titel 1"/>
          <p:cNvSpPr>
            <a:spLocks noGrp="1"/>
          </p:cNvSpPr>
          <p:nvPr>
            <p:ph type="title"/>
          </p:nvPr>
        </p:nvSpPr>
        <p:spPr>
          <a:xfrm>
            <a:off x="874715" y="346075"/>
            <a:ext cx="10580687" cy="421676"/>
          </a:xfrm>
        </p:spPr>
        <p:txBody>
          <a:bodyPr/>
          <a:lstStyle/>
          <a:p>
            <a:r>
              <a:rPr lang="en-GB" sz="2400" dirty="0" err="1" smtClean="0"/>
              <a:t>Studiendesign</a:t>
            </a:r>
            <a:endParaRPr lang="en-GB" sz="2400" dirty="0"/>
          </a:p>
        </p:txBody>
      </p:sp>
      <p:sp>
        <p:nvSpPr>
          <p:cNvPr id="8" name="Rechteck 7"/>
          <p:cNvSpPr/>
          <p:nvPr/>
        </p:nvSpPr>
        <p:spPr>
          <a:xfrm>
            <a:off x="874713" y="2143393"/>
            <a:ext cx="1885903" cy="56148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accent3">
                    <a:lumMod val="50000"/>
                  </a:schemeClr>
                </a:solidFill>
              </a:rPr>
              <a:t>T1: COG-ED</a:t>
            </a:r>
            <a:endParaRPr lang="en-GB" sz="1600" dirty="0">
              <a:solidFill>
                <a:schemeClr val="accent3">
                  <a:lumMod val="50000"/>
                </a:schemeClr>
              </a:solidFill>
            </a:endParaRPr>
          </a:p>
        </p:txBody>
      </p:sp>
      <p:sp>
        <p:nvSpPr>
          <p:cNvPr id="11" name="Rechteck 10"/>
          <p:cNvSpPr/>
          <p:nvPr/>
        </p:nvSpPr>
        <p:spPr>
          <a:xfrm>
            <a:off x="6357257" y="2143393"/>
            <a:ext cx="1885903" cy="56148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3">
                    <a:lumMod val="50000"/>
                  </a:schemeClr>
                </a:solidFill>
              </a:rPr>
              <a:t>T</a:t>
            </a:r>
            <a:r>
              <a:rPr lang="en-GB" sz="1600" dirty="0" smtClean="0">
                <a:solidFill>
                  <a:schemeClr val="accent3">
                    <a:lumMod val="50000"/>
                  </a:schemeClr>
                </a:solidFill>
              </a:rPr>
              <a:t>2: ER-ED</a:t>
            </a:r>
            <a:endParaRPr lang="en-GB" sz="1600" dirty="0">
              <a:solidFill>
                <a:schemeClr val="accent3">
                  <a:lumMod val="50000"/>
                </a:schemeClr>
              </a:solidFill>
            </a:endParaRPr>
          </a:p>
        </p:txBody>
      </p:sp>
      <p:sp>
        <p:nvSpPr>
          <p:cNvPr id="15" name="Rechteck 14"/>
          <p:cNvSpPr/>
          <p:nvPr/>
        </p:nvSpPr>
        <p:spPr>
          <a:xfrm>
            <a:off x="874713" y="5173149"/>
            <a:ext cx="10668997" cy="759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Tx/>
              <a:buChar char="-"/>
            </a:pPr>
            <a:r>
              <a:rPr lang="en-GB" sz="1600" dirty="0" smtClean="0">
                <a:solidFill>
                  <a:sysClr val="windowText" lastClr="000000"/>
                </a:solidFill>
              </a:rPr>
              <a:t>Registered Report </a:t>
            </a:r>
            <a:r>
              <a:rPr lang="en-GB" sz="1600" dirty="0" err="1" smtClean="0">
                <a:solidFill>
                  <a:sysClr val="windowText" lastClr="000000"/>
                </a:solidFill>
              </a:rPr>
              <a:t>für</a:t>
            </a:r>
            <a:r>
              <a:rPr lang="en-GB" sz="1600" dirty="0" smtClean="0">
                <a:solidFill>
                  <a:sysClr val="windowText" lastClr="000000"/>
                </a:solidFill>
              </a:rPr>
              <a:t> T1 und T2 </a:t>
            </a:r>
            <a:r>
              <a:rPr lang="en-GB" sz="1600" dirty="0" err="1" smtClean="0">
                <a:solidFill>
                  <a:sysClr val="windowText" lastClr="000000"/>
                </a:solidFill>
              </a:rPr>
              <a:t>separat</a:t>
            </a:r>
            <a:endParaRPr lang="en-GB" sz="1600" dirty="0" smtClean="0">
              <a:solidFill>
                <a:sysClr val="windowText" lastClr="000000"/>
              </a:solidFill>
            </a:endParaRPr>
          </a:p>
          <a:p>
            <a:pPr marL="285750" indent="-285750">
              <a:lnSpc>
                <a:spcPct val="150000"/>
              </a:lnSpc>
              <a:buFontTx/>
              <a:buChar char="-"/>
            </a:pPr>
            <a:r>
              <a:rPr lang="en-GB" sz="1600" dirty="0" err="1" smtClean="0">
                <a:solidFill>
                  <a:sysClr val="windowText" lastClr="000000"/>
                </a:solidFill>
              </a:rPr>
              <a:t>Paradigmen</a:t>
            </a:r>
            <a:r>
              <a:rPr lang="en-GB" sz="1600" dirty="0" smtClean="0">
                <a:solidFill>
                  <a:sysClr val="windowText" lastClr="000000"/>
                </a:solidFill>
              </a:rPr>
              <a:t> in </a:t>
            </a:r>
            <a:r>
              <a:rPr lang="en-GB" sz="1600" dirty="0" err="1" smtClean="0">
                <a:solidFill>
                  <a:sysClr val="windowText" lastClr="000000"/>
                </a:solidFill>
              </a:rPr>
              <a:t>Psychopy</a:t>
            </a:r>
            <a:r>
              <a:rPr lang="en-GB" sz="1600" dirty="0" smtClean="0">
                <a:solidFill>
                  <a:sysClr val="windowText" lastClr="000000"/>
                </a:solidFill>
              </a:rPr>
              <a:t>, </a:t>
            </a:r>
            <a:r>
              <a:rPr lang="en-GB" sz="1600" dirty="0" err="1" smtClean="0">
                <a:solidFill>
                  <a:sysClr val="windowText" lastClr="000000"/>
                </a:solidFill>
              </a:rPr>
              <a:t>d.h</a:t>
            </a:r>
            <a:r>
              <a:rPr lang="en-GB" sz="1600" dirty="0" smtClean="0">
                <a:solidFill>
                  <a:sysClr val="windowText" lastClr="000000"/>
                </a:solidFill>
              </a:rPr>
              <a:t>. Python Code, </a:t>
            </a:r>
            <a:r>
              <a:rPr lang="en-GB" sz="1600" dirty="0" err="1" smtClean="0">
                <a:solidFill>
                  <a:sysClr val="windowText" lastClr="000000"/>
                </a:solidFill>
              </a:rPr>
              <a:t>gemeinsam</a:t>
            </a:r>
            <a:r>
              <a:rPr lang="en-GB" sz="1600" dirty="0" smtClean="0">
                <a:solidFill>
                  <a:sysClr val="windowText" lastClr="000000"/>
                </a:solidFill>
              </a:rPr>
              <a:t> in </a:t>
            </a:r>
            <a:r>
              <a:rPr lang="en-GB" sz="1600" dirty="0" err="1" smtClean="0">
                <a:solidFill>
                  <a:sysClr val="windowText" lastClr="000000"/>
                </a:solidFill>
              </a:rPr>
              <a:t>einem</a:t>
            </a:r>
            <a:r>
              <a:rPr lang="en-GB" sz="1600" dirty="0" smtClean="0">
                <a:solidFill>
                  <a:sysClr val="windowText" lastClr="000000"/>
                </a:solidFill>
              </a:rPr>
              <a:t> </a:t>
            </a:r>
            <a:r>
              <a:rPr lang="en-GB" sz="1600" dirty="0" err="1" smtClean="0">
                <a:solidFill>
                  <a:sysClr val="windowText" lastClr="000000"/>
                </a:solidFill>
              </a:rPr>
              <a:t>Github</a:t>
            </a:r>
            <a:r>
              <a:rPr lang="en-GB" sz="1600" dirty="0" smtClean="0">
                <a:solidFill>
                  <a:sysClr val="windowText" lastClr="000000"/>
                </a:solidFill>
              </a:rPr>
              <a:t> Repository</a:t>
            </a:r>
          </a:p>
        </p:txBody>
      </p:sp>
      <p:sp>
        <p:nvSpPr>
          <p:cNvPr id="9" name="Rechteck 8"/>
          <p:cNvSpPr/>
          <p:nvPr/>
        </p:nvSpPr>
        <p:spPr>
          <a:xfrm>
            <a:off x="874713" y="987897"/>
            <a:ext cx="10668997" cy="9498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Tx/>
              <a:buChar char="-"/>
            </a:pPr>
            <a:r>
              <a:rPr lang="en-GB" sz="1600" dirty="0" err="1" smtClean="0">
                <a:solidFill>
                  <a:sysClr val="windowText" lastClr="000000"/>
                </a:solidFill>
              </a:rPr>
              <a:t>kognitiv</a:t>
            </a:r>
            <a:r>
              <a:rPr lang="en-GB" sz="1600" dirty="0" smtClean="0">
                <a:solidFill>
                  <a:sysClr val="windowText" lastClr="000000"/>
                </a:solidFill>
              </a:rPr>
              <a:t> </a:t>
            </a:r>
            <a:r>
              <a:rPr lang="en-GB" sz="1600" dirty="0" err="1" smtClean="0">
                <a:solidFill>
                  <a:sysClr val="windowText" lastClr="000000"/>
                </a:solidFill>
              </a:rPr>
              <a:t>anstrengendes</a:t>
            </a:r>
            <a:r>
              <a:rPr lang="en-GB" sz="1600" dirty="0" smtClean="0">
                <a:solidFill>
                  <a:sysClr val="windowText" lastClr="000000"/>
                </a:solidFill>
              </a:rPr>
              <a:t> </a:t>
            </a:r>
            <a:r>
              <a:rPr lang="en-GB" sz="1600" dirty="0" err="1" smtClean="0">
                <a:solidFill>
                  <a:sysClr val="windowText" lastClr="000000"/>
                </a:solidFill>
              </a:rPr>
              <a:t>Paradigma</a:t>
            </a:r>
            <a:r>
              <a:rPr lang="en-GB" sz="1600" dirty="0" smtClean="0">
                <a:solidFill>
                  <a:sysClr val="windowText" lastClr="000000"/>
                </a:solidFill>
              </a:rPr>
              <a:t> </a:t>
            </a:r>
            <a:r>
              <a:rPr lang="en-GB" sz="1600" dirty="0" err="1" smtClean="0">
                <a:solidFill>
                  <a:sysClr val="windowText" lastClr="000000"/>
                </a:solidFill>
              </a:rPr>
              <a:t>könnte</a:t>
            </a:r>
            <a:r>
              <a:rPr lang="en-GB" sz="1600" dirty="0" smtClean="0">
                <a:solidFill>
                  <a:sysClr val="windowText" lastClr="000000"/>
                </a:solidFill>
              </a:rPr>
              <a:t> die </a:t>
            </a:r>
            <a:r>
              <a:rPr lang="en-GB" sz="1600" dirty="0" err="1" smtClean="0">
                <a:solidFill>
                  <a:sysClr val="windowText" lastClr="000000"/>
                </a:solidFill>
              </a:rPr>
              <a:t>Leistung</a:t>
            </a:r>
            <a:r>
              <a:rPr lang="en-GB" sz="1600" dirty="0" smtClean="0">
                <a:solidFill>
                  <a:sysClr val="windowText" lastClr="000000"/>
                </a:solidFill>
              </a:rPr>
              <a:t> </a:t>
            </a:r>
            <a:r>
              <a:rPr lang="en-GB" sz="1600" dirty="0" err="1" smtClean="0">
                <a:solidFill>
                  <a:sysClr val="windowText" lastClr="000000"/>
                </a:solidFill>
              </a:rPr>
              <a:t>im</a:t>
            </a:r>
            <a:r>
              <a:rPr lang="en-GB" sz="1600" dirty="0" smtClean="0">
                <a:solidFill>
                  <a:sysClr val="windowText" lastClr="000000"/>
                </a:solidFill>
              </a:rPr>
              <a:t> </a:t>
            </a:r>
            <a:r>
              <a:rPr lang="en-GB" sz="1600" dirty="0" err="1" smtClean="0">
                <a:solidFill>
                  <a:sysClr val="windowText" lastClr="000000"/>
                </a:solidFill>
              </a:rPr>
              <a:t>zweiten</a:t>
            </a:r>
            <a:r>
              <a:rPr lang="en-GB" sz="1600" dirty="0" smtClean="0">
                <a:solidFill>
                  <a:sysClr val="windowText" lastClr="000000"/>
                </a:solidFill>
              </a:rPr>
              <a:t> </a:t>
            </a:r>
            <a:r>
              <a:rPr lang="en-GB" sz="1600" dirty="0" err="1" smtClean="0">
                <a:solidFill>
                  <a:sysClr val="windowText" lastClr="000000"/>
                </a:solidFill>
              </a:rPr>
              <a:t>Paradigmas</a:t>
            </a:r>
            <a:r>
              <a:rPr lang="en-GB" sz="1600" dirty="0" smtClean="0">
                <a:solidFill>
                  <a:sysClr val="windowText" lastClr="000000"/>
                </a:solidFill>
              </a:rPr>
              <a:t> </a:t>
            </a:r>
            <a:r>
              <a:rPr lang="en-GB" sz="1600" dirty="0" err="1" smtClean="0">
                <a:solidFill>
                  <a:sysClr val="windowText" lastClr="000000"/>
                </a:solidFill>
              </a:rPr>
              <a:t>beeinflussen</a:t>
            </a:r>
            <a:r>
              <a:rPr lang="en-GB" sz="1600" dirty="0">
                <a:solidFill>
                  <a:sysClr val="windowText" lastClr="000000"/>
                </a:solidFill>
              </a:rPr>
              <a:t> </a:t>
            </a:r>
            <a:r>
              <a:rPr lang="en-GB" sz="1600" dirty="0" smtClean="0">
                <a:solidFill>
                  <a:sysClr val="windowText" lastClr="000000"/>
                </a:solidFill>
              </a:rPr>
              <a:t>(</a:t>
            </a:r>
            <a:r>
              <a:rPr lang="en-GB" sz="1600" dirty="0" smtClean="0">
                <a:solidFill>
                  <a:sysClr val="windowText" lastClr="000000"/>
                </a:solidFill>
                <a:sym typeface="Wingdings" panose="05000000000000000000" pitchFamily="2" charset="2"/>
              </a:rPr>
              <a:t>Ego-Depletion)</a:t>
            </a:r>
            <a:endParaRPr lang="en-GB" sz="1600" dirty="0" smtClean="0">
              <a:solidFill>
                <a:sysClr val="windowText" lastClr="000000"/>
              </a:solidFill>
            </a:endParaRPr>
          </a:p>
          <a:p>
            <a:pPr marL="285750" indent="-285750">
              <a:lnSpc>
                <a:spcPct val="150000"/>
              </a:lnSpc>
              <a:buFontTx/>
              <a:buChar char="-"/>
            </a:pPr>
            <a:r>
              <a:rPr lang="en-GB" sz="1600" dirty="0" err="1" smtClean="0">
                <a:solidFill>
                  <a:sysClr val="windowText" lastClr="000000"/>
                </a:solidFill>
              </a:rPr>
              <a:t>deshalb</a:t>
            </a:r>
            <a:r>
              <a:rPr lang="en-GB" sz="1600" dirty="0" smtClean="0">
                <a:solidFill>
                  <a:sysClr val="windowText" lastClr="000000"/>
                </a:solidFill>
              </a:rPr>
              <a:t>: </a:t>
            </a:r>
            <a:r>
              <a:rPr lang="en-GB" sz="1600" dirty="0" err="1" smtClean="0">
                <a:solidFill>
                  <a:sysClr val="windowText" lastClr="000000"/>
                </a:solidFill>
              </a:rPr>
              <a:t>Aufteilung</a:t>
            </a:r>
            <a:r>
              <a:rPr lang="en-GB" sz="1600" dirty="0" smtClean="0">
                <a:solidFill>
                  <a:sysClr val="windowText" lastClr="000000"/>
                </a:solidFill>
              </a:rPr>
              <a:t> in </a:t>
            </a:r>
            <a:r>
              <a:rPr lang="en-GB" sz="1600" dirty="0" err="1" smtClean="0">
                <a:solidFill>
                  <a:sysClr val="windowText" lastClr="000000"/>
                </a:solidFill>
              </a:rPr>
              <a:t>zwei</a:t>
            </a:r>
            <a:r>
              <a:rPr lang="en-GB" sz="1600" dirty="0" smtClean="0">
                <a:solidFill>
                  <a:sysClr val="windowText" lastClr="000000"/>
                </a:solidFill>
              </a:rPr>
              <a:t> </a:t>
            </a:r>
            <a:r>
              <a:rPr lang="en-GB" sz="1600" dirty="0" err="1" smtClean="0">
                <a:solidFill>
                  <a:sysClr val="windowText" lastClr="000000"/>
                </a:solidFill>
              </a:rPr>
              <a:t>Erhebungszeitpunkte</a:t>
            </a:r>
            <a:r>
              <a:rPr lang="en-GB" sz="1600" dirty="0" smtClean="0">
                <a:solidFill>
                  <a:sysClr val="windowText" lastClr="000000"/>
                </a:solidFill>
              </a:rPr>
              <a:t> </a:t>
            </a:r>
          </a:p>
        </p:txBody>
      </p:sp>
    </p:spTree>
    <p:extLst>
      <p:ext uri="{BB962C8B-B14F-4D97-AF65-F5344CB8AC3E}">
        <p14:creationId xmlns:p14="http://schemas.microsoft.com/office/powerpoint/2010/main" val="30004981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rotWithShape="1">
          <a:blip r:embed="rId2"/>
          <a:srcRect t="6418" r="45877" b="62631"/>
          <a:stretch/>
        </p:blipFill>
        <p:spPr>
          <a:xfrm>
            <a:off x="874715" y="1219200"/>
            <a:ext cx="3231618" cy="1532467"/>
          </a:xfrm>
          <a:prstGeom prst="rect">
            <a:avLst/>
          </a:prstGeom>
        </p:spPr>
      </p:pic>
      <p:pic>
        <p:nvPicPr>
          <p:cNvPr id="5" name="Grafik 4"/>
          <p:cNvPicPr>
            <a:picLocks noChangeAspect="1"/>
          </p:cNvPicPr>
          <p:nvPr/>
        </p:nvPicPr>
        <p:blipFill>
          <a:blip r:embed="rId3"/>
          <a:stretch>
            <a:fillRect/>
          </a:stretch>
        </p:blipFill>
        <p:spPr>
          <a:xfrm>
            <a:off x="7056316" y="1741714"/>
            <a:ext cx="4399086" cy="2530401"/>
          </a:xfrm>
          <a:prstGeom prst="rect">
            <a:avLst/>
          </a:prstGeom>
        </p:spPr>
      </p:pic>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T1 – </a:t>
            </a:r>
            <a:r>
              <a:rPr lang="en-GB" sz="2000" b="0" dirty="0" err="1" smtClean="0"/>
              <a:t>Erweiterung</a:t>
            </a:r>
            <a:r>
              <a:rPr lang="en-GB" sz="2000" b="0" dirty="0" smtClean="0"/>
              <a:t> COG-ED</a:t>
            </a:r>
            <a:endParaRPr lang="en-GB" sz="2000" b="0" dirty="0"/>
          </a:p>
        </p:txBody>
      </p:sp>
      <p:sp>
        <p:nvSpPr>
          <p:cNvPr id="6" name="Rechteck 5"/>
          <p:cNvSpPr/>
          <p:nvPr/>
        </p:nvSpPr>
        <p:spPr>
          <a:xfrm>
            <a:off x="7056316" y="1219200"/>
            <a:ext cx="4399086" cy="4100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ysClr val="windowText" lastClr="000000"/>
                </a:solidFill>
              </a:rPr>
              <a:t>True preference of the subject: B &gt; C &gt; A</a:t>
            </a:r>
            <a:endParaRPr lang="en-GB" sz="1200" dirty="0">
              <a:solidFill>
                <a:sysClr val="windowText" lastClr="000000"/>
              </a:solidFill>
            </a:endParaRPr>
          </a:p>
        </p:txBody>
      </p:sp>
      <p:sp>
        <p:nvSpPr>
          <p:cNvPr id="8" name="Rechteck 7"/>
          <p:cNvSpPr/>
          <p:nvPr/>
        </p:nvSpPr>
        <p:spPr>
          <a:xfrm>
            <a:off x="7173686" y="4384560"/>
            <a:ext cx="1393371" cy="1468073"/>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0" rtlCol="0" anchor="ctr"/>
          <a:lstStyle/>
          <a:p>
            <a:pPr algn="ctr"/>
            <a:r>
              <a:rPr lang="en-GB" sz="1400" dirty="0" smtClean="0">
                <a:solidFill>
                  <a:sysClr val="windowText" lastClr="000000"/>
                </a:solidFill>
                <a:latin typeface="+mj-lt"/>
                <a:cs typeface="Courier New" panose="02070309020205020404" pitchFamily="49" charset="0"/>
              </a:rPr>
              <a:t>≠ t</a:t>
            </a:r>
            <a:r>
              <a:rPr lang="en-GB" sz="1400" dirty="0" smtClean="0">
                <a:solidFill>
                  <a:sysClr val="windowText" lastClr="000000"/>
                </a:solidFill>
                <a:latin typeface="+mj-lt"/>
              </a:rPr>
              <a:t>rue preference</a:t>
            </a:r>
            <a:endParaRPr lang="en-GB" sz="1400" dirty="0">
              <a:solidFill>
                <a:sysClr val="windowText" lastClr="000000"/>
              </a:solidFill>
              <a:latin typeface="+mj-lt"/>
            </a:endParaRPr>
          </a:p>
        </p:txBody>
      </p:sp>
      <p:sp>
        <p:nvSpPr>
          <p:cNvPr id="9" name="Rechteck 8"/>
          <p:cNvSpPr/>
          <p:nvPr/>
        </p:nvSpPr>
        <p:spPr>
          <a:xfrm>
            <a:off x="8559173" y="4384559"/>
            <a:ext cx="1393371" cy="1468073"/>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0" rtlCol="0" anchor="ctr"/>
          <a:lstStyle/>
          <a:p>
            <a:pPr algn="ctr"/>
            <a:r>
              <a:rPr lang="en-GB" sz="1400" dirty="0" smtClean="0">
                <a:solidFill>
                  <a:sysClr val="windowText" lastClr="000000"/>
                </a:solidFill>
                <a:latin typeface="+mj-lt"/>
                <a:cs typeface="Courier New" panose="02070309020205020404" pitchFamily="49" charset="0"/>
              </a:rPr>
              <a:t>≠ t</a:t>
            </a:r>
            <a:r>
              <a:rPr lang="en-GB" sz="1400" dirty="0" smtClean="0">
                <a:solidFill>
                  <a:sysClr val="windowText" lastClr="000000"/>
                </a:solidFill>
                <a:latin typeface="+mj-lt"/>
              </a:rPr>
              <a:t>rue preference</a:t>
            </a:r>
            <a:endParaRPr lang="en-GB" sz="1400" dirty="0">
              <a:solidFill>
                <a:sysClr val="windowText" lastClr="000000"/>
              </a:solidFill>
              <a:latin typeface="+mj-lt"/>
            </a:endParaRPr>
          </a:p>
        </p:txBody>
      </p:sp>
      <p:sp>
        <p:nvSpPr>
          <p:cNvPr id="10" name="Rechteck 9"/>
          <p:cNvSpPr/>
          <p:nvPr/>
        </p:nvSpPr>
        <p:spPr>
          <a:xfrm>
            <a:off x="9952544" y="4384559"/>
            <a:ext cx="1393371" cy="1468073"/>
          </a:xfrm>
          <a:prstGeom prst="rect">
            <a:avLst/>
          </a:prstGeom>
          <a:solidFill>
            <a:srgbClr val="E2F0D9"/>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0" rtlCol="0" anchor="ctr"/>
          <a:lstStyle/>
          <a:p>
            <a:pPr algn="ctr"/>
            <a:r>
              <a:rPr lang="en-GB" sz="1400" dirty="0" smtClean="0">
                <a:solidFill>
                  <a:sysClr val="windowText" lastClr="000000"/>
                </a:solidFill>
                <a:latin typeface="+mj-lt"/>
                <a:cs typeface="Courier New" panose="02070309020205020404" pitchFamily="49" charset="0"/>
              </a:rPr>
              <a:t>= t</a:t>
            </a:r>
            <a:r>
              <a:rPr lang="en-GB" sz="1400" dirty="0" smtClean="0">
                <a:solidFill>
                  <a:sysClr val="windowText" lastClr="000000"/>
                </a:solidFill>
                <a:latin typeface="+mj-lt"/>
              </a:rPr>
              <a:t>rue preference</a:t>
            </a:r>
            <a:endParaRPr lang="en-GB" sz="1400" dirty="0">
              <a:solidFill>
                <a:sysClr val="windowText" lastClr="000000"/>
              </a:solidFill>
              <a:latin typeface="+mj-lt"/>
            </a:endParaRPr>
          </a:p>
        </p:txBody>
      </p:sp>
      <p:sp>
        <p:nvSpPr>
          <p:cNvPr id="2" name="Pfeil nach unten 1"/>
          <p:cNvSpPr/>
          <p:nvPr/>
        </p:nvSpPr>
        <p:spPr>
          <a:xfrm>
            <a:off x="7742745" y="4278089"/>
            <a:ext cx="239486" cy="648000"/>
          </a:xfrm>
          <a:prstGeom prst="downArrow">
            <a:avLst>
              <a:gd name="adj1" fmla="val 36818"/>
              <a:gd name="adj2" fmla="val 73069"/>
            </a:avLst>
          </a:prstGeom>
          <a:solidFill>
            <a:srgbClr val="DF98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Pfeil nach unten 10"/>
          <p:cNvSpPr/>
          <p:nvPr/>
        </p:nvSpPr>
        <p:spPr>
          <a:xfrm>
            <a:off x="9136116" y="4278089"/>
            <a:ext cx="239486" cy="648000"/>
          </a:xfrm>
          <a:prstGeom prst="downArrow">
            <a:avLst>
              <a:gd name="adj1" fmla="val 36818"/>
              <a:gd name="adj2" fmla="val 73069"/>
            </a:avLst>
          </a:prstGeom>
          <a:solidFill>
            <a:srgbClr val="DBAF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feil nach unten 11"/>
          <p:cNvSpPr/>
          <p:nvPr/>
        </p:nvSpPr>
        <p:spPr>
          <a:xfrm>
            <a:off x="10529486" y="4278089"/>
            <a:ext cx="239486" cy="648000"/>
          </a:xfrm>
          <a:prstGeom prst="downArrow">
            <a:avLst>
              <a:gd name="adj1" fmla="val 36818"/>
              <a:gd name="adj2" fmla="val 73069"/>
            </a:avLst>
          </a:prstGeom>
          <a:solidFill>
            <a:srgbClr val="ADC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p:cNvSpPr/>
          <p:nvPr/>
        </p:nvSpPr>
        <p:spPr>
          <a:xfrm>
            <a:off x="8559174" y="2445748"/>
            <a:ext cx="1393370" cy="34068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p:cNvSpPr/>
          <p:nvPr/>
        </p:nvSpPr>
        <p:spPr>
          <a:xfrm>
            <a:off x="9952545" y="2445748"/>
            <a:ext cx="1393370" cy="34068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Grafik 17"/>
          <p:cNvPicPr>
            <a:picLocks noChangeAspect="1"/>
          </p:cNvPicPr>
          <p:nvPr/>
        </p:nvPicPr>
        <p:blipFill rotWithShape="1">
          <a:blip r:embed="rId2"/>
          <a:srcRect t="37541" r="45877" b="43820"/>
          <a:stretch/>
        </p:blipFill>
        <p:spPr>
          <a:xfrm>
            <a:off x="874715" y="2793244"/>
            <a:ext cx="3231618" cy="922868"/>
          </a:xfrm>
          <a:prstGeom prst="rect">
            <a:avLst/>
          </a:prstGeom>
        </p:spPr>
      </p:pic>
      <p:pic>
        <p:nvPicPr>
          <p:cNvPr id="19" name="Grafik 18"/>
          <p:cNvPicPr>
            <a:picLocks noChangeAspect="1"/>
          </p:cNvPicPr>
          <p:nvPr/>
        </p:nvPicPr>
        <p:blipFill rotWithShape="1">
          <a:blip r:embed="rId2"/>
          <a:srcRect t="57376" r="45877"/>
          <a:stretch/>
        </p:blipFill>
        <p:spPr>
          <a:xfrm>
            <a:off x="874715" y="3757689"/>
            <a:ext cx="3231618" cy="2110367"/>
          </a:xfrm>
          <a:prstGeom prst="rect">
            <a:avLst/>
          </a:prstGeom>
        </p:spPr>
      </p:pic>
      <p:pic>
        <p:nvPicPr>
          <p:cNvPr id="20" name="Grafik 19"/>
          <p:cNvPicPr>
            <a:picLocks noChangeAspect="1"/>
          </p:cNvPicPr>
          <p:nvPr/>
        </p:nvPicPr>
        <p:blipFill rotWithShape="1">
          <a:blip r:embed="rId2"/>
          <a:srcRect l="62347" t="17020" r="21629" b="71694"/>
          <a:stretch/>
        </p:blipFill>
        <p:spPr>
          <a:xfrm>
            <a:off x="4624590" y="1886947"/>
            <a:ext cx="956734" cy="558801"/>
          </a:xfrm>
          <a:prstGeom prst="rect">
            <a:avLst/>
          </a:prstGeom>
        </p:spPr>
      </p:pic>
      <p:sp>
        <p:nvSpPr>
          <p:cNvPr id="23" name="Geschweifte Klammer rechts 22"/>
          <p:cNvSpPr/>
          <p:nvPr/>
        </p:nvSpPr>
        <p:spPr>
          <a:xfrm>
            <a:off x="4087856" y="1618028"/>
            <a:ext cx="467211" cy="1096637"/>
          </a:xfrm>
          <a:prstGeom prst="rightBrace">
            <a:avLst/>
          </a:prstGeom>
          <a:ln w="12700">
            <a:solidFill>
              <a:srgbClr val="DF98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Geschweifte Klammer rechts 23"/>
          <p:cNvSpPr/>
          <p:nvPr/>
        </p:nvSpPr>
        <p:spPr>
          <a:xfrm>
            <a:off x="4097095" y="1618028"/>
            <a:ext cx="692764" cy="2098084"/>
          </a:xfrm>
          <a:prstGeom prst="rightBrace">
            <a:avLst>
              <a:gd name="adj1" fmla="val 8333"/>
              <a:gd name="adj2" fmla="val 70764"/>
            </a:avLst>
          </a:prstGeom>
          <a:ln w="12700">
            <a:solidFill>
              <a:srgbClr val="F8CB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21" name="Grafik 20"/>
          <p:cNvPicPr>
            <a:picLocks noChangeAspect="1"/>
          </p:cNvPicPr>
          <p:nvPr/>
        </p:nvPicPr>
        <p:blipFill rotWithShape="1">
          <a:blip r:embed="rId2"/>
          <a:srcRect l="64475" t="28477" r="3479" b="59895"/>
          <a:stretch/>
        </p:blipFill>
        <p:spPr>
          <a:xfrm>
            <a:off x="4780620" y="2793063"/>
            <a:ext cx="1913468" cy="575733"/>
          </a:xfrm>
          <a:prstGeom prst="rect">
            <a:avLst/>
          </a:prstGeom>
        </p:spPr>
      </p:pic>
      <p:sp>
        <p:nvSpPr>
          <p:cNvPr id="25" name="Geschweifte Klammer rechts 24"/>
          <p:cNvSpPr/>
          <p:nvPr/>
        </p:nvSpPr>
        <p:spPr>
          <a:xfrm>
            <a:off x="4087855" y="1607435"/>
            <a:ext cx="899959" cy="4245197"/>
          </a:xfrm>
          <a:prstGeom prst="rightBrace">
            <a:avLst>
              <a:gd name="adj1" fmla="val 8333"/>
              <a:gd name="adj2" fmla="val 66753"/>
            </a:avLst>
          </a:prstGeom>
          <a:ln w="12700">
            <a:solidFill>
              <a:srgbClr val="ADC39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22" name="Grafik 21"/>
          <p:cNvPicPr>
            <a:picLocks noChangeAspect="1"/>
          </p:cNvPicPr>
          <p:nvPr/>
        </p:nvPicPr>
        <p:blipFill rotWithShape="1">
          <a:blip r:embed="rId2"/>
          <a:srcRect l="67168" t="82685" b="4318"/>
          <a:stretch/>
        </p:blipFill>
        <p:spPr>
          <a:xfrm>
            <a:off x="4900946" y="4149190"/>
            <a:ext cx="1960318" cy="643468"/>
          </a:xfrm>
          <a:prstGeom prst="rect">
            <a:avLst/>
          </a:prstGeom>
        </p:spPr>
      </p:pic>
      <p:sp>
        <p:nvSpPr>
          <p:cNvPr id="26" name="Rechteck 25"/>
          <p:cNvSpPr/>
          <p:nvPr/>
        </p:nvSpPr>
        <p:spPr>
          <a:xfrm>
            <a:off x="7084182" y="2333302"/>
            <a:ext cx="1482875" cy="3519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hteck 26"/>
          <p:cNvSpPr/>
          <p:nvPr/>
        </p:nvSpPr>
        <p:spPr>
          <a:xfrm>
            <a:off x="7997058" y="1798897"/>
            <a:ext cx="2525485" cy="6408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1783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27"/>
                                        </p:tgtEl>
                                      </p:cBhvr>
                                    </p:animEffect>
                                    <p:set>
                                      <p:cBhvr>
                                        <p:cTn id="18" dur="1" fill="hold">
                                          <p:stCondLst>
                                            <p:cond delay="499"/>
                                          </p:stCondLst>
                                        </p:cTn>
                                        <p:tgtEl>
                                          <p:spTgt spid="27"/>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26"/>
                                        </p:tgtEl>
                                      </p:cBhvr>
                                    </p:animEffect>
                                    <p:set>
                                      <p:cBhvr>
                                        <p:cTn id="21" dur="1" fill="hold">
                                          <p:stCondLst>
                                            <p:cond delay="499"/>
                                          </p:stCondLst>
                                        </p:cTn>
                                        <p:tgtEl>
                                          <p:spTgt spid="2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0" nodeType="clickEffect">
                                  <p:stCondLst>
                                    <p:cond delay="0"/>
                                  </p:stCondLst>
                                  <p:childTnLst>
                                    <p:animEffect transition="out" filter="fade">
                                      <p:cBhvr>
                                        <p:cTn id="52" dur="500"/>
                                        <p:tgtEl>
                                          <p:spTgt spid="17"/>
                                        </p:tgtEl>
                                      </p:cBhvr>
                                    </p:animEffect>
                                    <p:set>
                                      <p:cBhvr>
                                        <p:cTn id="53"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3" grpId="0" animBg="1"/>
      <p:bldP spid="24" grpId="0" animBg="1"/>
      <p:bldP spid="25" grpId="0" animBg="1"/>
      <p:bldP spid="26" grpId="0" animBg="1"/>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rotWithShape="1">
          <a:blip r:embed="rId2"/>
          <a:srcRect t="50490"/>
          <a:stretch/>
        </p:blipFill>
        <p:spPr>
          <a:xfrm>
            <a:off x="874715" y="3462867"/>
            <a:ext cx="8027762" cy="2229357"/>
          </a:xfrm>
          <a:prstGeom prst="rect">
            <a:avLst/>
          </a:prstGeom>
        </p:spPr>
      </p:pic>
      <p:graphicFrame>
        <p:nvGraphicFramePr>
          <p:cNvPr id="50" name="Diagramm 49"/>
          <p:cNvGraphicFramePr/>
          <p:nvPr>
            <p:extLst>
              <p:ext uri="{D42A27DB-BD31-4B8C-83A1-F6EECF244321}">
                <p14:modId xmlns:p14="http://schemas.microsoft.com/office/powerpoint/2010/main" val="2998748633"/>
              </p:ext>
            </p:extLst>
          </p:nvPr>
        </p:nvGraphicFramePr>
        <p:xfrm>
          <a:off x="8987246" y="2194560"/>
          <a:ext cx="2987040" cy="2939416"/>
        </p:xfrm>
        <a:graphic>
          <a:graphicData uri="http://schemas.openxmlformats.org/drawingml/2006/chart">
            <c:chart xmlns:c="http://schemas.openxmlformats.org/drawingml/2006/chart" xmlns:r="http://schemas.openxmlformats.org/officeDocument/2006/relationships" r:id="rId3"/>
          </a:graphicData>
        </a:graphic>
      </p:graphicFrame>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T1 – </a:t>
            </a:r>
            <a:r>
              <a:rPr lang="en-GB" sz="2000" b="0" dirty="0" err="1" smtClean="0"/>
              <a:t>Erweiterung</a:t>
            </a:r>
            <a:r>
              <a:rPr lang="en-GB" sz="2000" b="0" dirty="0" smtClean="0"/>
              <a:t> COG-ED</a:t>
            </a:r>
            <a:endParaRPr lang="en-GB" sz="2000" b="0" dirty="0"/>
          </a:p>
        </p:txBody>
      </p:sp>
      <p:sp>
        <p:nvSpPr>
          <p:cNvPr id="8" name="Rechteck 7"/>
          <p:cNvSpPr/>
          <p:nvPr/>
        </p:nvSpPr>
        <p:spPr>
          <a:xfrm>
            <a:off x="7056316" y="1219200"/>
            <a:ext cx="4399086" cy="4100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ysClr val="windowText" lastClr="000000"/>
                </a:solidFill>
              </a:rPr>
              <a:t>True preference of the subject: B &gt; C &gt; A</a:t>
            </a:r>
            <a:endParaRPr lang="en-GB" sz="1200" dirty="0">
              <a:solidFill>
                <a:sysClr val="windowText" lastClr="000000"/>
              </a:solidFill>
            </a:endParaRPr>
          </a:p>
        </p:txBody>
      </p:sp>
      <p:pic>
        <p:nvPicPr>
          <p:cNvPr id="9" name="Grafik 8"/>
          <p:cNvPicPr>
            <a:picLocks noChangeAspect="1"/>
          </p:cNvPicPr>
          <p:nvPr/>
        </p:nvPicPr>
        <p:blipFill rotWithShape="1">
          <a:blip r:embed="rId2"/>
          <a:srcRect t="10439" r="57108" b="51203"/>
          <a:stretch/>
        </p:blipFill>
        <p:spPr>
          <a:xfrm>
            <a:off x="874715" y="1538218"/>
            <a:ext cx="3443285" cy="1727200"/>
          </a:xfrm>
          <a:prstGeom prst="rect">
            <a:avLst/>
          </a:prstGeom>
        </p:spPr>
      </p:pic>
      <p:pic>
        <p:nvPicPr>
          <p:cNvPr id="10" name="Grafik 9"/>
          <p:cNvPicPr>
            <a:picLocks noChangeAspect="1"/>
          </p:cNvPicPr>
          <p:nvPr/>
        </p:nvPicPr>
        <p:blipFill rotWithShape="1">
          <a:blip r:embed="rId2"/>
          <a:srcRect l="43103" t="10815" b="51015"/>
          <a:stretch/>
        </p:blipFill>
        <p:spPr>
          <a:xfrm>
            <a:off x="4334933" y="1546685"/>
            <a:ext cx="4567544" cy="1718733"/>
          </a:xfrm>
          <a:prstGeom prst="rect">
            <a:avLst/>
          </a:prstGeom>
        </p:spPr>
      </p:pic>
      <p:sp>
        <p:nvSpPr>
          <p:cNvPr id="11" name="Rechteck 10"/>
          <p:cNvSpPr/>
          <p:nvPr/>
        </p:nvSpPr>
        <p:spPr>
          <a:xfrm>
            <a:off x="10481732" y="2506133"/>
            <a:ext cx="1492553" cy="2627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p:cNvSpPr/>
          <p:nvPr/>
        </p:nvSpPr>
        <p:spPr>
          <a:xfrm>
            <a:off x="9093199" y="2260600"/>
            <a:ext cx="1879601" cy="2769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0282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T1 – </a:t>
            </a:r>
            <a:r>
              <a:rPr lang="en-GB" sz="2000" b="0" dirty="0" err="1" smtClean="0"/>
              <a:t>Erweiterung</a:t>
            </a:r>
            <a:r>
              <a:rPr lang="en-GB" sz="2000" b="0" dirty="0" smtClean="0"/>
              <a:t> COG-ED</a:t>
            </a:r>
            <a:endParaRPr lang="en-GB" sz="2000" b="0" dirty="0"/>
          </a:p>
        </p:txBody>
      </p:sp>
      <p:pic>
        <p:nvPicPr>
          <p:cNvPr id="13" name="Grafik 12"/>
          <p:cNvPicPr>
            <a:picLocks noChangeAspect="1"/>
          </p:cNvPicPr>
          <p:nvPr/>
        </p:nvPicPr>
        <p:blipFill>
          <a:blip r:embed="rId2"/>
          <a:stretch>
            <a:fillRect/>
          </a:stretch>
        </p:blipFill>
        <p:spPr>
          <a:xfrm>
            <a:off x="1585918" y="2438287"/>
            <a:ext cx="3711447" cy="2887315"/>
          </a:xfrm>
          <a:prstGeom prst="rect">
            <a:avLst/>
          </a:prstGeom>
        </p:spPr>
      </p:pic>
      <p:sp>
        <p:nvSpPr>
          <p:cNvPr id="14" name="Rechteck 13"/>
          <p:cNvSpPr/>
          <p:nvPr/>
        </p:nvSpPr>
        <p:spPr>
          <a:xfrm>
            <a:off x="1585917" y="1684866"/>
            <a:ext cx="3711447" cy="4100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ysClr val="windowText" lastClr="000000"/>
                </a:solidFill>
              </a:rPr>
              <a:t>Westbrook et al. (2013)</a:t>
            </a:r>
            <a:endParaRPr lang="en-GB" sz="1200" dirty="0">
              <a:solidFill>
                <a:sysClr val="windowText" lastClr="000000"/>
              </a:solidFill>
            </a:endParaRPr>
          </a:p>
        </p:txBody>
      </p:sp>
      <p:sp>
        <p:nvSpPr>
          <p:cNvPr id="15" name="Rechteck 14"/>
          <p:cNvSpPr/>
          <p:nvPr/>
        </p:nvSpPr>
        <p:spPr>
          <a:xfrm>
            <a:off x="6638450" y="1684866"/>
            <a:ext cx="4063420" cy="4100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smtClean="0">
                <a:solidFill>
                  <a:sysClr val="windowText" lastClr="000000"/>
                </a:solidFill>
              </a:rPr>
              <a:t>Unsere</a:t>
            </a:r>
            <a:r>
              <a:rPr lang="en-GB" sz="1200" dirty="0" smtClean="0">
                <a:solidFill>
                  <a:sysClr val="windowText" lastClr="000000"/>
                </a:solidFill>
              </a:rPr>
              <a:t> Version</a:t>
            </a:r>
            <a:endParaRPr lang="en-GB" sz="1200" dirty="0">
              <a:solidFill>
                <a:sysClr val="windowText" lastClr="000000"/>
              </a:solidFill>
            </a:endParaRPr>
          </a:p>
        </p:txBody>
      </p:sp>
      <p:graphicFrame>
        <p:nvGraphicFramePr>
          <p:cNvPr id="5" name="Diagramm 4"/>
          <p:cNvGraphicFramePr/>
          <p:nvPr>
            <p:extLst>
              <p:ext uri="{D42A27DB-BD31-4B8C-83A1-F6EECF244321}">
                <p14:modId xmlns:p14="http://schemas.microsoft.com/office/powerpoint/2010/main" val="2211344077"/>
              </p:ext>
            </p:extLst>
          </p:nvPr>
        </p:nvGraphicFramePr>
        <p:xfrm>
          <a:off x="6638450" y="2319867"/>
          <a:ext cx="4063420" cy="28109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64202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T1 – </a:t>
            </a:r>
            <a:r>
              <a:rPr lang="en-GB" sz="2000" b="0" dirty="0" err="1" smtClean="0"/>
              <a:t>Erweiterung</a:t>
            </a:r>
            <a:r>
              <a:rPr lang="en-GB" sz="2000" b="0" dirty="0" smtClean="0"/>
              <a:t> COG-ED</a:t>
            </a:r>
            <a:endParaRPr lang="en-GB" sz="2000" b="0" dirty="0"/>
          </a:p>
        </p:txBody>
      </p:sp>
      <p:sp>
        <p:nvSpPr>
          <p:cNvPr id="5" name="Rechteck 4"/>
          <p:cNvSpPr/>
          <p:nvPr/>
        </p:nvSpPr>
        <p:spPr>
          <a:xfrm>
            <a:off x="874715" y="1321706"/>
            <a:ext cx="10205089" cy="425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b="1" dirty="0" err="1" smtClean="0">
                <a:solidFill>
                  <a:schemeClr val="tx1"/>
                </a:solidFill>
              </a:rPr>
              <a:t>Forschungsfragen</a:t>
            </a:r>
            <a:endParaRPr lang="en-GB" sz="1600" b="1" dirty="0" smtClean="0">
              <a:solidFill>
                <a:schemeClr val="tx1"/>
              </a:solidFill>
            </a:endParaRPr>
          </a:p>
          <a:p>
            <a:endParaRPr lang="en-GB" sz="1600" b="1" dirty="0">
              <a:solidFill>
                <a:schemeClr val="tx1"/>
              </a:solidFill>
            </a:endParaRPr>
          </a:p>
          <a:p>
            <a:r>
              <a:rPr lang="en-US" sz="1600" dirty="0">
                <a:solidFill>
                  <a:schemeClr val="tx1"/>
                </a:solidFill>
              </a:rPr>
              <a:t>1. </a:t>
            </a:r>
            <a:r>
              <a:rPr lang="en-US" sz="1600" dirty="0" err="1" smtClean="0">
                <a:solidFill>
                  <a:schemeClr val="tx1"/>
                </a:solidFill>
              </a:rPr>
              <a:t>Kann</a:t>
            </a:r>
            <a:r>
              <a:rPr lang="en-US" sz="1600" dirty="0" smtClean="0">
                <a:solidFill>
                  <a:schemeClr val="tx1"/>
                </a:solidFill>
              </a:rPr>
              <a:t> das </a:t>
            </a:r>
            <a:r>
              <a:rPr lang="en-US" sz="1600" dirty="0" err="1" smtClean="0">
                <a:solidFill>
                  <a:schemeClr val="tx1"/>
                </a:solidFill>
              </a:rPr>
              <a:t>überarbeitete</a:t>
            </a:r>
            <a:r>
              <a:rPr lang="en-US" sz="1600" dirty="0" smtClean="0">
                <a:solidFill>
                  <a:schemeClr val="tx1"/>
                </a:solidFill>
              </a:rPr>
              <a:t> COG-ED </a:t>
            </a:r>
            <a:r>
              <a:rPr lang="en-US" sz="1600" dirty="0" err="1" smtClean="0">
                <a:solidFill>
                  <a:schemeClr val="tx1"/>
                </a:solidFill>
              </a:rPr>
              <a:t>Paradigma</a:t>
            </a:r>
            <a:r>
              <a:rPr lang="en-US" sz="1600" dirty="0" smtClean="0">
                <a:solidFill>
                  <a:schemeClr val="tx1"/>
                </a:solidFill>
              </a:rPr>
              <a:t> </a:t>
            </a:r>
            <a:r>
              <a:rPr lang="en-US" sz="1600" dirty="0" err="1" smtClean="0">
                <a:solidFill>
                  <a:schemeClr val="tx1"/>
                </a:solidFill>
              </a:rPr>
              <a:t>individuelle</a:t>
            </a:r>
            <a:r>
              <a:rPr lang="en-US" sz="1600" dirty="0" smtClean="0">
                <a:solidFill>
                  <a:schemeClr val="tx1"/>
                </a:solidFill>
              </a:rPr>
              <a:t> </a:t>
            </a:r>
            <a:r>
              <a:rPr lang="en-US" sz="1600" dirty="0" err="1" smtClean="0">
                <a:solidFill>
                  <a:schemeClr val="tx1"/>
                </a:solidFill>
              </a:rPr>
              <a:t>Präferenzen</a:t>
            </a:r>
            <a:r>
              <a:rPr lang="en-US" sz="1600" dirty="0" smtClean="0">
                <a:solidFill>
                  <a:schemeClr val="tx1"/>
                </a:solidFill>
              </a:rPr>
              <a:t> </a:t>
            </a:r>
            <a:r>
              <a:rPr lang="en-US" sz="1600" dirty="0" err="1" smtClean="0">
                <a:solidFill>
                  <a:schemeClr val="tx1"/>
                </a:solidFill>
              </a:rPr>
              <a:t>besser</a:t>
            </a:r>
            <a:r>
              <a:rPr lang="en-US" sz="1600" dirty="0" smtClean="0">
                <a:solidFill>
                  <a:schemeClr val="tx1"/>
                </a:solidFill>
              </a:rPr>
              <a:t> </a:t>
            </a:r>
            <a:r>
              <a:rPr lang="en-US" sz="1600" dirty="0" err="1" smtClean="0">
                <a:solidFill>
                  <a:schemeClr val="tx1"/>
                </a:solidFill>
              </a:rPr>
              <a:t>erfassen</a:t>
            </a:r>
            <a:r>
              <a:rPr lang="en-US" sz="1600" dirty="0" smtClean="0">
                <a:solidFill>
                  <a:schemeClr val="tx1"/>
                </a:solidFill>
              </a:rPr>
              <a:t>?</a:t>
            </a:r>
            <a:endParaRPr lang="en-US" sz="1600" dirty="0">
              <a:solidFill>
                <a:schemeClr val="tx1"/>
              </a:solidFill>
            </a:endParaRPr>
          </a:p>
          <a:p>
            <a:pPr marL="630238" indent="-342900">
              <a:buFont typeface="+mj-lt"/>
              <a:buAutoNum type="alphaLcParenR"/>
              <a:tabLst>
                <a:tab pos="539750" algn="l"/>
              </a:tabLst>
            </a:pPr>
            <a:r>
              <a:rPr lang="en-US" sz="1600" dirty="0" smtClean="0">
                <a:solidFill>
                  <a:schemeClr val="tx1"/>
                </a:solidFill>
              </a:rPr>
              <a:t>Low </a:t>
            </a:r>
            <a:r>
              <a:rPr lang="en-US" sz="1600" dirty="0" smtClean="0">
                <a:solidFill>
                  <a:schemeClr val="tx1"/>
                </a:solidFill>
                <a:latin typeface="+mj-lt"/>
              </a:rPr>
              <a:t>NFC </a:t>
            </a:r>
            <a:r>
              <a:rPr lang="en-US" sz="1600" dirty="0" smtClean="0">
                <a:solidFill>
                  <a:schemeClr val="tx1"/>
                </a:solidFill>
                <a:latin typeface="+mj-lt"/>
                <a:cs typeface="Courier New" panose="02070309020205020404" pitchFamily="49" charset="0"/>
              </a:rPr>
              <a:t>→ </a:t>
            </a:r>
            <a:r>
              <a:rPr lang="en-US" sz="1600" dirty="0" err="1" smtClean="0">
                <a:solidFill>
                  <a:schemeClr val="tx1"/>
                </a:solidFill>
              </a:rPr>
              <a:t>exponentiell</a:t>
            </a:r>
            <a:r>
              <a:rPr lang="en-US" sz="1600" dirty="0" smtClean="0">
                <a:solidFill>
                  <a:schemeClr val="tx1"/>
                </a:solidFill>
              </a:rPr>
              <a:t> </a:t>
            </a:r>
            <a:r>
              <a:rPr lang="en-US" sz="1600" dirty="0" err="1" smtClean="0">
                <a:solidFill>
                  <a:schemeClr val="tx1"/>
                </a:solidFill>
              </a:rPr>
              <a:t>sinkender</a:t>
            </a:r>
            <a:r>
              <a:rPr lang="en-US" sz="1600" dirty="0" smtClean="0">
                <a:solidFill>
                  <a:schemeClr val="tx1"/>
                </a:solidFill>
              </a:rPr>
              <a:t> </a:t>
            </a:r>
            <a:r>
              <a:rPr lang="en-US" sz="1600" dirty="0" err="1" smtClean="0">
                <a:solidFill>
                  <a:schemeClr val="tx1"/>
                </a:solidFill>
              </a:rPr>
              <a:t>Kurvenverlauf</a:t>
            </a:r>
            <a:endParaRPr lang="en-US" sz="1600" dirty="0">
              <a:solidFill>
                <a:schemeClr val="tx1"/>
              </a:solidFill>
            </a:endParaRPr>
          </a:p>
          <a:p>
            <a:pPr marL="630238" indent="-342900">
              <a:buFont typeface="+mj-lt"/>
              <a:buAutoNum type="alphaLcParenR"/>
              <a:tabLst>
                <a:tab pos="539750" algn="l"/>
              </a:tabLst>
            </a:pPr>
            <a:r>
              <a:rPr lang="en-US" sz="1600" dirty="0" smtClean="0">
                <a:solidFill>
                  <a:schemeClr val="tx1"/>
                </a:solidFill>
              </a:rPr>
              <a:t>High </a:t>
            </a:r>
            <a:r>
              <a:rPr lang="en-US" sz="1600" dirty="0" smtClean="0">
                <a:solidFill>
                  <a:schemeClr val="tx1"/>
                </a:solidFill>
              </a:rPr>
              <a:t>NFC </a:t>
            </a:r>
            <a:r>
              <a:rPr lang="en-US" sz="1600" dirty="0">
                <a:solidFill>
                  <a:schemeClr val="tx1"/>
                </a:solidFill>
                <a:cs typeface="Courier New" panose="02070309020205020404" pitchFamily="49" charset="0"/>
              </a:rPr>
              <a:t>→ </a:t>
            </a:r>
            <a:r>
              <a:rPr lang="en-US" sz="1600" dirty="0" err="1" smtClean="0">
                <a:solidFill>
                  <a:schemeClr val="tx1"/>
                </a:solidFill>
              </a:rPr>
              <a:t>rechtsschiefe</a:t>
            </a:r>
            <a:r>
              <a:rPr lang="en-US" sz="1600" dirty="0" smtClean="0">
                <a:solidFill>
                  <a:schemeClr val="tx1"/>
                </a:solidFill>
              </a:rPr>
              <a:t> </a:t>
            </a:r>
            <a:r>
              <a:rPr lang="en-US" sz="1600" dirty="0" err="1" smtClean="0">
                <a:solidFill>
                  <a:schemeClr val="tx1"/>
                </a:solidFill>
              </a:rPr>
              <a:t>Verteilung</a:t>
            </a:r>
            <a:endParaRPr lang="en-US" sz="1600" dirty="0" smtClean="0">
              <a:solidFill>
                <a:schemeClr val="tx1"/>
              </a:solidFill>
            </a:endParaRPr>
          </a:p>
          <a:p>
            <a:pPr marL="287338">
              <a:tabLst>
                <a:tab pos="539750" algn="l"/>
              </a:tabLst>
            </a:pPr>
            <a:endParaRPr lang="en-US" sz="1600" dirty="0">
              <a:solidFill>
                <a:schemeClr val="tx1"/>
              </a:solidFill>
            </a:endParaRPr>
          </a:p>
          <a:p>
            <a:r>
              <a:rPr lang="en-US" sz="1600" dirty="0">
                <a:solidFill>
                  <a:schemeClr val="tx1"/>
                </a:solidFill>
              </a:rPr>
              <a:t>2. </a:t>
            </a:r>
            <a:r>
              <a:rPr lang="en-US" sz="1600" dirty="0" err="1" smtClean="0">
                <a:solidFill>
                  <a:schemeClr val="tx1"/>
                </a:solidFill>
              </a:rPr>
              <a:t>Können</a:t>
            </a:r>
            <a:r>
              <a:rPr lang="en-US" sz="1600" dirty="0" smtClean="0">
                <a:solidFill>
                  <a:schemeClr val="tx1"/>
                </a:solidFill>
              </a:rPr>
              <a:t> </a:t>
            </a:r>
            <a:r>
              <a:rPr lang="en-US" sz="1600" dirty="0" err="1" smtClean="0">
                <a:solidFill>
                  <a:schemeClr val="tx1"/>
                </a:solidFill>
              </a:rPr>
              <a:t>wir</a:t>
            </a:r>
            <a:r>
              <a:rPr lang="en-US" sz="1600" dirty="0" smtClean="0">
                <a:solidFill>
                  <a:schemeClr val="tx1"/>
                </a:solidFill>
              </a:rPr>
              <a:t> die </a:t>
            </a:r>
            <a:r>
              <a:rPr lang="en-US" sz="1600" dirty="0" err="1" smtClean="0">
                <a:solidFill>
                  <a:schemeClr val="tx1"/>
                </a:solidFill>
              </a:rPr>
              <a:t>Ergebnisse</a:t>
            </a:r>
            <a:r>
              <a:rPr lang="en-US" sz="1600" dirty="0" smtClean="0">
                <a:solidFill>
                  <a:schemeClr val="tx1"/>
                </a:solidFill>
              </a:rPr>
              <a:t> von Westbrook et al. (2013) </a:t>
            </a:r>
            <a:r>
              <a:rPr lang="en-US" sz="1600" dirty="0" err="1" smtClean="0">
                <a:solidFill>
                  <a:schemeClr val="tx1"/>
                </a:solidFill>
              </a:rPr>
              <a:t>replizieren</a:t>
            </a:r>
            <a:r>
              <a:rPr lang="en-US" sz="1600" dirty="0" smtClean="0">
                <a:solidFill>
                  <a:schemeClr val="tx1"/>
                </a:solidFill>
              </a:rPr>
              <a:t>?</a:t>
            </a:r>
            <a:endParaRPr lang="en-US" sz="1600" dirty="0">
              <a:solidFill>
                <a:schemeClr val="tx1"/>
              </a:solidFill>
            </a:endParaRPr>
          </a:p>
          <a:p>
            <a:pPr marL="625475" indent="-342900">
              <a:buFont typeface="+mj-lt"/>
              <a:buAutoNum type="alphaLcParenR"/>
            </a:pPr>
            <a:r>
              <a:rPr lang="en-US" sz="1600" dirty="0" smtClean="0">
                <a:solidFill>
                  <a:schemeClr val="tx1"/>
                </a:solidFill>
              </a:rPr>
              <a:t>NFC </a:t>
            </a:r>
            <a:r>
              <a:rPr lang="en-US" sz="1600" dirty="0" err="1" smtClean="0">
                <a:solidFill>
                  <a:schemeClr val="tx1"/>
                </a:solidFill>
              </a:rPr>
              <a:t>korreliert</a:t>
            </a:r>
            <a:r>
              <a:rPr lang="en-US" sz="1600" dirty="0" smtClean="0">
                <a:solidFill>
                  <a:schemeClr val="tx1"/>
                </a:solidFill>
              </a:rPr>
              <a:t> </a:t>
            </a:r>
            <a:r>
              <a:rPr lang="en-US" sz="1600" dirty="0" err="1" smtClean="0">
                <a:solidFill>
                  <a:schemeClr val="tx1"/>
                </a:solidFill>
              </a:rPr>
              <a:t>positiv</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der AUC der </a:t>
            </a:r>
            <a:r>
              <a:rPr lang="en-US" sz="1600" dirty="0" err="1" smtClean="0">
                <a:solidFill>
                  <a:schemeClr val="tx1"/>
                </a:solidFill>
              </a:rPr>
              <a:t>subjektiven</a:t>
            </a:r>
            <a:r>
              <a:rPr lang="en-US" sz="1600" dirty="0" smtClean="0">
                <a:solidFill>
                  <a:schemeClr val="tx1"/>
                </a:solidFill>
              </a:rPr>
              <a:t> </a:t>
            </a:r>
            <a:r>
              <a:rPr lang="en-US" sz="1600" dirty="0" err="1" smtClean="0">
                <a:solidFill>
                  <a:schemeClr val="tx1"/>
                </a:solidFill>
              </a:rPr>
              <a:t>Werte</a:t>
            </a:r>
            <a:r>
              <a:rPr lang="en-US" sz="1600" dirty="0" smtClean="0">
                <a:solidFill>
                  <a:schemeClr val="tx1"/>
                </a:solidFill>
              </a:rPr>
              <a:t> </a:t>
            </a:r>
            <a:r>
              <a:rPr lang="en-US" sz="1600" dirty="0" err="1" smtClean="0">
                <a:solidFill>
                  <a:schemeClr val="tx1"/>
                </a:solidFill>
              </a:rPr>
              <a:t>zwischen</a:t>
            </a:r>
            <a:r>
              <a:rPr lang="en-US" sz="1600" dirty="0" smtClean="0">
                <a:solidFill>
                  <a:schemeClr val="tx1"/>
                </a:solidFill>
              </a:rPr>
              <a:t> 2-back und 4-back [</a:t>
            </a:r>
            <a:r>
              <a:rPr lang="en-US" sz="1600" dirty="0" err="1" smtClean="0">
                <a:solidFill>
                  <a:schemeClr val="tx1"/>
                </a:solidFill>
              </a:rPr>
              <a:t>Replikation</a:t>
            </a:r>
            <a:r>
              <a:rPr lang="en-US" sz="1600" dirty="0" smtClean="0">
                <a:solidFill>
                  <a:schemeClr val="tx1"/>
                </a:solidFill>
              </a:rPr>
              <a:t>].</a:t>
            </a:r>
          </a:p>
          <a:p>
            <a:pPr marL="625475" indent="-342900">
              <a:buFont typeface="+mj-lt"/>
              <a:buAutoNum type="alphaLcParenR"/>
            </a:pPr>
            <a:r>
              <a:rPr lang="en-US" sz="1600" dirty="0" smtClean="0">
                <a:solidFill>
                  <a:schemeClr val="tx1"/>
                </a:solidFill>
              </a:rPr>
              <a:t>NFC </a:t>
            </a:r>
            <a:r>
              <a:rPr lang="en-US" sz="1600" dirty="0" err="1" smtClean="0">
                <a:solidFill>
                  <a:schemeClr val="tx1"/>
                </a:solidFill>
              </a:rPr>
              <a:t>korreliert</a:t>
            </a:r>
            <a:r>
              <a:rPr lang="en-US" sz="1600" dirty="0" smtClean="0">
                <a:solidFill>
                  <a:schemeClr val="tx1"/>
                </a:solidFill>
              </a:rPr>
              <a:t> </a:t>
            </a:r>
            <a:r>
              <a:rPr lang="en-US" sz="1600" dirty="0" err="1" smtClean="0">
                <a:solidFill>
                  <a:schemeClr val="tx1"/>
                </a:solidFill>
              </a:rPr>
              <a:t>nicht</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der AUC der </a:t>
            </a:r>
            <a:r>
              <a:rPr lang="en-US" sz="1600" dirty="0" err="1" smtClean="0">
                <a:solidFill>
                  <a:schemeClr val="tx1"/>
                </a:solidFill>
              </a:rPr>
              <a:t>subjektiven</a:t>
            </a:r>
            <a:r>
              <a:rPr lang="en-US" sz="1600" dirty="0" smtClean="0">
                <a:solidFill>
                  <a:schemeClr val="tx1"/>
                </a:solidFill>
              </a:rPr>
              <a:t> </a:t>
            </a:r>
            <a:r>
              <a:rPr lang="en-US" sz="1600" dirty="0" err="1" smtClean="0">
                <a:solidFill>
                  <a:schemeClr val="tx1"/>
                </a:solidFill>
              </a:rPr>
              <a:t>Werte</a:t>
            </a:r>
            <a:r>
              <a:rPr lang="en-US" sz="1600" dirty="0" smtClean="0">
                <a:solidFill>
                  <a:schemeClr val="tx1"/>
                </a:solidFill>
              </a:rPr>
              <a:t> </a:t>
            </a:r>
            <a:r>
              <a:rPr lang="en-US" sz="1600" dirty="0" err="1" smtClean="0">
                <a:solidFill>
                  <a:schemeClr val="tx1"/>
                </a:solidFill>
              </a:rPr>
              <a:t>zwischen</a:t>
            </a:r>
            <a:r>
              <a:rPr lang="en-US" sz="1600" dirty="0" smtClean="0">
                <a:solidFill>
                  <a:schemeClr val="tx1"/>
                </a:solidFill>
              </a:rPr>
              <a:t> 1-back und 4-back [</a:t>
            </a:r>
            <a:r>
              <a:rPr lang="en-US" sz="1600" dirty="0" err="1" smtClean="0">
                <a:solidFill>
                  <a:schemeClr val="tx1"/>
                </a:solidFill>
              </a:rPr>
              <a:t>Erweiterung</a:t>
            </a:r>
            <a:r>
              <a:rPr lang="en-US" sz="1600" dirty="0" smtClean="0">
                <a:solidFill>
                  <a:schemeClr val="tx1"/>
                </a:solidFill>
              </a:rPr>
              <a:t>].</a:t>
            </a:r>
          </a:p>
          <a:p>
            <a:pPr marL="625475" indent="-342900">
              <a:buFont typeface="+mj-lt"/>
              <a:buAutoNum type="alphaLcParenR"/>
            </a:pPr>
            <a:r>
              <a:rPr lang="en-US" sz="1600" dirty="0" smtClean="0">
                <a:solidFill>
                  <a:schemeClr val="tx1"/>
                </a:solidFill>
              </a:rPr>
              <a:t>Die AUC </a:t>
            </a:r>
            <a:r>
              <a:rPr lang="en-US" sz="1600" dirty="0" err="1" smtClean="0">
                <a:solidFill>
                  <a:schemeClr val="tx1"/>
                </a:solidFill>
              </a:rPr>
              <a:t>kann</a:t>
            </a:r>
            <a:r>
              <a:rPr lang="en-US" sz="1600" dirty="0" smtClean="0">
                <a:solidFill>
                  <a:schemeClr val="tx1"/>
                </a:solidFill>
              </a:rPr>
              <a:t> </a:t>
            </a:r>
            <a:r>
              <a:rPr lang="en-US" sz="1600" dirty="0" err="1" smtClean="0">
                <a:solidFill>
                  <a:schemeClr val="tx1"/>
                </a:solidFill>
              </a:rPr>
              <a:t>Varianz</a:t>
            </a:r>
            <a:r>
              <a:rPr lang="en-US" sz="1600" dirty="0" smtClean="0">
                <a:solidFill>
                  <a:schemeClr val="tx1"/>
                </a:solidFill>
              </a:rPr>
              <a:t> in NFC </a:t>
            </a:r>
            <a:r>
              <a:rPr lang="en-US" sz="1600" dirty="0" err="1" smtClean="0">
                <a:solidFill>
                  <a:schemeClr val="tx1"/>
                </a:solidFill>
              </a:rPr>
              <a:t>über</a:t>
            </a:r>
            <a:r>
              <a:rPr lang="en-US" sz="1600" dirty="0" smtClean="0">
                <a:solidFill>
                  <a:schemeClr val="tx1"/>
                </a:solidFill>
              </a:rPr>
              <a:t> den </a:t>
            </a:r>
            <a:r>
              <a:rPr lang="en-US" sz="1600" dirty="0" smtClean="0">
                <a:solidFill>
                  <a:schemeClr val="tx1"/>
                </a:solidFill>
              </a:rPr>
              <a:t>NTLX </a:t>
            </a:r>
            <a:r>
              <a:rPr lang="en-US" sz="1600" dirty="0" err="1" smtClean="0">
                <a:solidFill>
                  <a:schemeClr val="tx1"/>
                </a:solidFill>
              </a:rPr>
              <a:t>hinaus</a:t>
            </a:r>
            <a:r>
              <a:rPr lang="en-US" sz="1600" dirty="0" smtClean="0">
                <a:solidFill>
                  <a:schemeClr val="tx1"/>
                </a:solidFill>
              </a:rPr>
              <a:t> </a:t>
            </a:r>
            <a:r>
              <a:rPr lang="en-US" sz="1600" dirty="0" err="1" smtClean="0">
                <a:solidFill>
                  <a:schemeClr val="tx1"/>
                </a:solidFill>
              </a:rPr>
              <a:t>erklären</a:t>
            </a:r>
            <a:endParaRPr lang="en-US" sz="1600" dirty="0">
              <a:solidFill>
                <a:schemeClr val="tx1"/>
              </a:solidFill>
            </a:endParaRPr>
          </a:p>
          <a:p>
            <a:endParaRPr lang="en-US" sz="1600" dirty="0">
              <a:solidFill>
                <a:schemeClr val="tx1"/>
              </a:solidFill>
            </a:endParaRPr>
          </a:p>
          <a:p>
            <a:r>
              <a:rPr lang="en-US" sz="1600" dirty="0">
                <a:solidFill>
                  <a:schemeClr val="tx1"/>
                </a:solidFill>
              </a:rPr>
              <a:t>3. </a:t>
            </a:r>
            <a:r>
              <a:rPr lang="en-US" sz="1600" dirty="0" err="1" smtClean="0">
                <a:solidFill>
                  <a:schemeClr val="tx1"/>
                </a:solidFill>
              </a:rPr>
              <a:t>Können</a:t>
            </a:r>
            <a:r>
              <a:rPr lang="en-US" sz="1600" dirty="0" smtClean="0">
                <a:solidFill>
                  <a:schemeClr val="tx1"/>
                </a:solidFill>
              </a:rPr>
              <a:t> </a:t>
            </a:r>
            <a:r>
              <a:rPr lang="en-US" sz="1600" dirty="0" err="1" smtClean="0">
                <a:solidFill>
                  <a:schemeClr val="tx1"/>
                </a:solidFill>
              </a:rPr>
              <a:t>wir</a:t>
            </a:r>
            <a:r>
              <a:rPr lang="en-US" sz="1600" dirty="0" smtClean="0">
                <a:solidFill>
                  <a:schemeClr val="tx1"/>
                </a:solidFill>
              </a:rPr>
              <a:t> </a:t>
            </a:r>
            <a:r>
              <a:rPr lang="en-US" sz="1600" dirty="0" err="1" smtClean="0">
                <a:solidFill>
                  <a:schemeClr val="tx1"/>
                </a:solidFill>
              </a:rPr>
              <a:t>Ergebnisse</a:t>
            </a:r>
            <a:r>
              <a:rPr lang="en-US" sz="1600" dirty="0" smtClean="0">
                <a:solidFill>
                  <a:schemeClr val="tx1"/>
                </a:solidFill>
              </a:rPr>
              <a:t> von </a:t>
            </a:r>
            <a:r>
              <a:rPr lang="en-US" sz="1600" dirty="0">
                <a:solidFill>
                  <a:schemeClr val="tx1"/>
                </a:solidFill>
              </a:rPr>
              <a:t>Kramer et al. (2021</a:t>
            </a:r>
            <a:r>
              <a:rPr lang="en-US" sz="1600" dirty="0" smtClean="0">
                <a:solidFill>
                  <a:schemeClr val="tx1"/>
                </a:solidFill>
              </a:rPr>
              <a:t>) </a:t>
            </a:r>
            <a:r>
              <a:rPr lang="en-US" sz="1600" dirty="0" err="1" smtClean="0">
                <a:solidFill>
                  <a:schemeClr val="tx1"/>
                </a:solidFill>
              </a:rPr>
              <a:t>replizieren</a:t>
            </a:r>
            <a:r>
              <a:rPr lang="en-US" sz="1600" dirty="0" smtClean="0">
                <a:solidFill>
                  <a:schemeClr val="tx1"/>
                </a:solidFill>
              </a:rPr>
              <a:t>?</a:t>
            </a:r>
            <a:endParaRPr lang="en-US" sz="1600" dirty="0">
              <a:solidFill>
                <a:schemeClr val="tx1"/>
              </a:solidFill>
            </a:endParaRPr>
          </a:p>
          <a:p>
            <a:pPr marL="625475" indent="-342900">
              <a:buFont typeface="+mj-lt"/>
              <a:buAutoNum type="alphaLcParenR"/>
            </a:pPr>
            <a:r>
              <a:rPr lang="en-US" sz="1600" dirty="0" err="1" smtClean="0">
                <a:solidFill>
                  <a:schemeClr val="tx1"/>
                </a:solidFill>
              </a:rPr>
              <a:t>Assoziationen</a:t>
            </a:r>
            <a:r>
              <a:rPr lang="en-US" sz="1600" dirty="0" smtClean="0">
                <a:solidFill>
                  <a:schemeClr val="tx1"/>
                </a:solidFill>
              </a:rPr>
              <a:t> </a:t>
            </a:r>
            <a:r>
              <a:rPr lang="en-US" sz="1600" dirty="0" err="1" smtClean="0">
                <a:solidFill>
                  <a:schemeClr val="tx1"/>
                </a:solidFill>
              </a:rPr>
              <a:t>zwischen</a:t>
            </a:r>
            <a:r>
              <a:rPr lang="en-US" sz="1600" dirty="0" smtClean="0">
                <a:solidFill>
                  <a:schemeClr val="tx1"/>
                </a:solidFill>
              </a:rPr>
              <a:t> NFC und </a:t>
            </a:r>
            <a:r>
              <a:rPr lang="en-US" sz="1600" dirty="0" err="1" smtClean="0">
                <a:solidFill>
                  <a:schemeClr val="tx1"/>
                </a:solidFill>
              </a:rPr>
              <a:t>subjektiven</a:t>
            </a:r>
            <a:r>
              <a:rPr lang="en-US" sz="1600" dirty="0" smtClean="0">
                <a:solidFill>
                  <a:schemeClr val="tx1"/>
                </a:solidFill>
              </a:rPr>
              <a:t> </a:t>
            </a:r>
            <a:r>
              <a:rPr lang="en-US" sz="1600" dirty="0" err="1" smtClean="0">
                <a:solidFill>
                  <a:schemeClr val="tx1"/>
                </a:solidFill>
              </a:rPr>
              <a:t>Werten</a:t>
            </a:r>
            <a:r>
              <a:rPr lang="en-US" sz="1600" dirty="0" smtClean="0">
                <a:solidFill>
                  <a:schemeClr val="tx1"/>
                </a:solidFill>
              </a:rPr>
              <a:t> </a:t>
            </a:r>
            <a:r>
              <a:rPr lang="en-US" sz="1600" dirty="0" err="1" smtClean="0">
                <a:solidFill>
                  <a:schemeClr val="tx1"/>
                </a:solidFill>
              </a:rPr>
              <a:t>werden</a:t>
            </a:r>
            <a:r>
              <a:rPr lang="en-US" sz="1600" dirty="0" smtClean="0">
                <a:solidFill>
                  <a:schemeClr val="tx1"/>
                </a:solidFill>
              </a:rPr>
              <a:t> </a:t>
            </a:r>
            <a:r>
              <a:rPr lang="en-US" sz="1600" dirty="0" err="1" smtClean="0">
                <a:solidFill>
                  <a:schemeClr val="tx1"/>
                </a:solidFill>
              </a:rPr>
              <a:t>unbedeutend</a:t>
            </a:r>
            <a:r>
              <a:rPr lang="en-US" sz="1600" dirty="0" smtClean="0">
                <a:solidFill>
                  <a:schemeClr val="tx1"/>
                </a:solidFill>
              </a:rPr>
              <a:t>, </a:t>
            </a:r>
            <a:r>
              <a:rPr lang="en-US" sz="1600" dirty="0" err="1" smtClean="0">
                <a:solidFill>
                  <a:schemeClr val="tx1"/>
                </a:solidFill>
              </a:rPr>
              <a:t>wenn</a:t>
            </a:r>
            <a:r>
              <a:rPr lang="en-US" sz="1600" dirty="0" smtClean="0">
                <a:solidFill>
                  <a:schemeClr val="tx1"/>
                </a:solidFill>
              </a:rPr>
              <a:t> n-back Performance </a:t>
            </a:r>
            <a:r>
              <a:rPr lang="en-US" sz="1600" dirty="0" err="1" smtClean="0">
                <a:solidFill>
                  <a:schemeClr val="tx1"/>
                </a:solidFill>
              </a:rPr>
              <a:t>als</a:t>
            </a:r>
            <a:r>
              <a:rPr lang="en-US" sz="1600" dirty="0" smtClean="0">
                <a:solidFill>
                  <a:schemeClr val="tx1"/>
                </a:solidFill>
              </a:rPr>
              <a:t> </a:t>
            </a:r>
            <a:r>
              <a:rPr lang="en-US" sz="1600" dirty="0" err="1" smtClean="0">
                <a:solidFill>
                  <a:schemeClr val="tx1"/>
                </a:solidFill>
              </a:rPr>
              <a:t>Kovariate</a:t>
            </a:r>
            <a:r>
              <a:rPr lang="en-US" sz="1600" dirty="0" smtClean="0">
                <a:solidFill>
                  <a:schemeClr val="tx1"/>
                </a:solidFill>
              </a:rPr>
              <a:t> </a:t>
            </a:r>
            <a:r>
              <a:rPr lang="en-US" sz="1600" dirty="0" err="1" smtClean="0">
                <a:solidFill>
                  <a:schemeClr val="tx1"/>
                </a:solidFill>
              </a:rPr>
              <a:t>genutzt</a:t>
            </a:r>
            <a:r>
              <a:rPr lang="en-US" sz="1600" dirty="0" smtClean="0">
                <a:solidFill>
                  <a:schemeClr val="tx1"/>
                </a:solidFill>
              </a:rPr>
              <a:t> </a:t>
            </a:r>
            <a:r>
              <a:rPr lang="en-US" sz="1600" dirty="0" err="1" smtClean="0">
                <a:solidFill>
                  <a:schemeClr val="tx1"/>
                </a:solidFill>
              </a:rPr>
              <a:t>wird</a:t>
            </a:r>
            <a:r>
              <a:rPr lang="en-US" sz="1600" dirty="0" smtClean="0">
                <a:solidFill>
                  <a:schemeClr val="tx1"/>
                </a:solidFill>
              </a:rPr>
              <a:t>.</a:t>
            </a:r>
            <a:endParaRPr lang="en-GB" sz="1600" dirty="0" smtClean="0">
              <a:solidFill>
                <a:schemeClr val="tx1"/>
              </a:solidFill>
            </a:endParaRPr>
          </a:p>
        </p:txBody>
      </p:sp>
      <p:sp>
        <p:nvSpPr>
          <p:cNvPr id="4" name="Rechteck 3">
            <a:extLst>
              <a:ext uri="{FF2B5EF4-FFF2-40B4-BE49-F238E27FC236}">
                <a16:creationId xmlns:a16="http://schemas.microsoft.com/office/drawing/2014/main" id="{9B2DBABE-10CA-3F46-8C45-F6A1E8CBC230}"/>
              </a:ext>
            </a:extLst>
          </p:cNvPr>
          <p:cNvSpPr/>
          <p:nvPr/>
        </p:nvSpPr>
        <p:spPr>
          <a:xfrm>
            <a:off x="0" y="6129339"/>
            <a:ext cx="12192000" cy="728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534988">
              <a:spcAft>
                <a:spcPts val="1175"/>
              </a:spcAft>
              <a:defRPr/>
            </a:pPr>
            <a:r>
              <a:rPr lang="de-DE" sz="1800" spc="-20" dirty="0" smtClean="0">
                <a:solidFill>
                  <a:schemeClr val="bg1">
                    <a:lumMod val="50000"/>
                  </a:schemeClr>
                </a:solidFill>
                <a:ea typeface="Calibri"/>
                <a:cs typeface="Open Sans Normal" charset="0"/>
              </a:rPr>
              <a:t>Kramer et al. (2021). </a:t>
            </a:r>
            <a:r>
              <a:rPr lang="de-DE" sz="1800" i="1" spc="-20" dirty="0" err="1" smtClean="0">
                <a:solidFill>
                  <a:schemeClr val="bg1">
                    <a:lumMod val="50000"/>
                  </a:schemeClr>
                </a:solidFill>
                <a:ea typeface="Calibri"/>
                <a:cs typeface="Open Sans Normal" charset="0"/>
              </a:rPr>
              <a:t>CogDev</a:t>
            </a:r>
            <a:r>
              <a:rPr lang="de-DE" sz="1800" i="1" spc="-20" dirty="0" smtClean="0">
                <a:solidFill>
                  <a:schemeClr val="bg1">
                    <a:lumMod val="50000"/>
                  </a:schemeClr>
                </a:solidFill>
                <a:ea typeface="Calibri"/>
                <a:cs typeface="Open Sans Normal" charset="0"/>
              </a:rPr>
              <a:t> </a:t>
            </a:r>
            <a:r>
              <a:rPr lang="de-DE" sz="1800" spc="-20" dirty="0" smtClean="0">
                <a:solidFill>
                  <a:schemeClr val="bg1">
                    <a:lumMod val="50000"/>
                  </a:schemeClr>
                </a:solidFill>
                <a:ea typeface="Calibri"/>
                <a:cs typeface="Open Sans Normal" charset="0"/>
              </a:rPr>
              <a:t>57: 100978., </a:t>
            </a:r>
            <a:r>
              <a:rPr lang="de-DE" sz="1800" spc="-20" dirty="0" err="1" smtClean="0">
                <a:solidFill>
                  <a:schemeClr val="bg1">
                    <a:lumMod val="50000"/>
                  </a:schemeClr>
                </a:solidFill>
                <a:ea typeface="Calibri"/>
                <a:cs typeface="Open Sans Normal" charset="0"/>
              </a:rPr>
              <a:t>Westbrook</a:t>
            </a:r>
            <a:r>
              <a:rPr lang="de-DE" sz="1800" spc="-20" dirty="0" smtClean="0">
                <a:solidFill>
                  <a:schemeClr val="bg1">
                    <a:lumMod val="50000"/>
                  </a:schemeClr>
                </a:solidFill>
                <a:ea typeface="Calibri"/>
                <a:cs typeface="Open Sans Normal" charset="0"/>
              </a:rPr>
              <a:t> </a:t>
            </a:r>
            <a:r>
              <a:rPr lang="de-DE" sz="1800" spc="-20" dirty="0" smtClean="0">
                <a:solidFill>
                  <a:schemeClr val="bg1">
                    <a:lumMod val="50000"/>
                  </a:schemeClr>
                </a:solidFill>
                <a:ea typeface="Calibri"/>
                <a:cs typeface="Open Sans Normal" charset="0"/>
              </a:rPr>
              <a:t>et al. (2013). </a:t>
            </a:r>
            <a:r>
              <a:rPr lang="de-DE" sz="1800" i="1" spc="-20" dirty="0" err="1" smtClean="0">
                <a:solidFill>
                  <a:schemeClr val="bg1">
                    <a:lumMod val="50000"/>
                  </a:schemeClr>
                </a:solidFill>
                <a:ea typeface="Calibri"/>
                <a:cs typeface="Open Sans Normal" charset="0"/>
              </a:rPr>
              <a:t>PLoS</a:t>
            </a:r>
            <a:r>
              <a:rPr lang="de-DE" sz="1800" i="1" spc="-20" dirty="0" smtClean="0">
                <a:solidFill>
                  <a:schemeClr val="bg1">
                    <a:lumMod val="50000"/>
                  </a:schemeClr>
                </a:solidFill>
                <a:ea typeface="Calibri"/>
                <a:cs typeface="Open Sans Normal" charset="0"/>
              </a:rPr>
              <a:t> ONE 8</a:t>
            </a:r>
            <a:r>
              <a:rPr lang="de-DE" sz="1800" spc="-20" dirty="0" smtClean="0">
                <a:solidFill>
                  <a:schemeClr val="bg1">
                    <a:lumMod val="50000"/>
                  </a:schemeClr>
                </a:solidFill>
                <a:ea typeface="Calibri"/>
                <a:cs typeface="Open Sans Normal" charset="0"/>
              </a:rPr>
              <a:t>(7): e68210</a:t>
            </a:r>
            <a:r>
              <a:rPr lang="de-DE" i="1" spc="-20" dirty="0" smtClean="0">
                <a:solidFill>
                  <a:schemeClr val="bg1">
                    <a:lumMod val="50000"/>
                  </a:schemeClr>
                </a:solidFill>
                <a:ea typeface="Calibri"/>
                <a:cs typeface="Open Sans Normal" charset="0"/>
              </a:rPr>
              <a:t>.</a:t>
            </a:r>
            <a:endParaRPr lang="de-DE" sz="1800" spc="-20" dirty="0">
              <a:solidFill>
                <a:schemeClr val="bg1">
                  <a:lumMod val="50000"/>
                </a:schemeClr>
              </a:solidFill>
              <a:ea typeface="Calibri"/>
              <a:cs typeface="Open Sans Normal" charset="0"/>
            </a:endParaRPr>
          </a:p>
        </p:txBody>
      </p:sp>
    </p:spTree>
    <p:extLst>
      <p:ext uri="{BB962C8B-B14F-4D97-AF65-F5344CB8AC3E}">
        <p14:creationId xmlns:p14="http://schemas.microsoft.com/office/powerpoint/2010/main" val="3342318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T2 – Emotion Regulation - ED</a:t>
            </a:r>
            <a:endParaRPr lang="en-GB" sz="2000" b="0" dirty="0"/>
          </a:p>
        </p:txBody>
      </p:sp>
      <p:grpSp>
        <p:nvGrpSpPr>
          <p:cNvPr id="28" name="Gruppieren 27"/>
          <p:cNvGrpSpPr/>
          <p:nvPr/>
        </p:nvGrpSpPr>
        <p:grpSpPr>
          <a:xfrm>
            <a:off x="6683886" y="342160"/>
            <a:ext cx="3934353" cy="5690635"/>
            <a:chOff x="3780857" y="980753"/>
            <a:chExt cx="4319152" cy="6409046"/>
          </a:xfrm>
        </p:grpSpPr>
        <p:sp>
          <p:nvSpPr>
            <p:cNvPr id="30" name="Textfeld 29"/>
            <p:cNvSpPr txBox="1"/>
            <p:nvPr/>
          </p:nvSpPr>
          <p:spPr>
            <a:xfrm>
              <a:off x="4428009" y="980753"/>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1</a:t>
              </a:r>
            </a:p>
            <a:p>
              <a:pPr algn="ctr"/>
              <a:r>
                <a:rPr lang="en-GB" sz="1200" dirty="0">
                  <a:latin typeface="Arial" panose="020B0604020202020204" pitchFamily="34" charset="0"/>
                  <a:ea typeface="Open Sans" panose="020B0606030504020204" pitchFamily="34" charset="0"/>
                  <a:cs typeface="Arial" panose="020B0604020202020204" pitchFamily="34" charset="0"/>
                </a:rPr>
                <a:t>Active viewing of neutral pictures</a:t>
              </a:r>
            </a:p>
          </p:txBody>
        </p:sp>
        <p:sp>
          <p:nvSpPr>
            <p:cNvPr id="31" name="Textfeld 30"/>
            <p:cNvSpPr txBox="1"/>
            <p:nvPr/>
          </p:nvSpPr>
          <p:spPr>
            <a:xfrm>
              <a:off x="4428008" y="2016223"/>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2 - </a:t>
              </a:r>
              <a:r>
                <a:rPr lang="en-GB" sz="1200" i="1" dirty="0">
                  <a:latin typeface="Arial" panose="020B0604020202020204" pitchFamily="34" charset="0"/>
                  <a:ea typeface="Open Sans" panose="020B0606030504020204" pitchFamily="34" charset="0"/>
                  <a:cs typeface="Arial" panose="020B0604020202020204" pitchFamily="34" charset="0"/>
                </a:rPr>
                <a:t>Active viewing</a:t>
              </a:r>
            </a:p>
            <a:p>
              <a:pPr algn="ctr"/>
              <a:r>
                <a:rPr lang="en-GB" sz="1200" dirty="0">
                  <a:latin typeface="Arial" panose="020B0604020202020204" pitchFamily="34" charset="0"/>
                  <a:ea typeface="Open Sans" panose="020B0606030504020204" pitchFamily="34" charset="0"/>
                  <a:cs typeface="Arial" panose="020B0604020202020204" pitchFamily="34" charset="0"/>
                </a:rPr>
                <a:t>Active viewing of negative pictures</a:t>
              </a:r>
            </a:p>
          </p:txBody>
        </p:sp>
        <p:sp>
          <p:nvSpPr>
            <p:cNvPr id="32" name="Textfeld 31"/>
            <p:cNvSpPr txBox="1"/>
            <p:nvPr/>
          </p:nvSpPr>
          <p:spPr>
            <a:xfrm>
              <a:off x="4428008" y="3057333"/>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3 or 4 or 5 - </a:t>
              </a:r>
              <a:r>
                <a:rPr lang="en-GB" sz="1200" i="1" dirty="0">
                  <a:latin typeface="Arial" panose="020B0604020202020204" pitchFamily="34" charset="0"/>
                  <a:ea typeface="Open Sans" panose="020B0606030504020204" pitchFamily="34" charset="0"/>
                  <a:cs typeface="Arial" panose="020B0604020202020204" pitchFamily="34" charset="0"/>
                </a:rPr>
                <a:t>Distraction</a:t>
              </a:r>
            </a:p>
            <a:p>
              <a:pPr algn="ctr"/>
              <a:r>
                <a:rPr lang="en-GB" sz="1200" dirty="0">
                  <a:latin typeface="Arial" panose="020B0604020202020204" pitchFamily="34" charset="0"/>
                  <a:ea typeface="Open Sans" panose="020B0606030504020204" pitchFamily="34" charset="0"/>
                  <a:cs typeface="Arial" panose="020B0604020202020204" pitchFamily="34" charset="0"/>
                </a:rPr>
                <a:t>Distraction from negative pictures</a:t>
              </a:r>
            </a:p>
          </p:txBody>
        </p:sp>
        <p:sp>
          <p:nvSpPr>
            <p:cNvPr id="33" name="Textfeld 32"/>
            <p:cNvSpPr txBox="1"/>
            <p:nvPr/>
          </p:nvSpPr>
          <p:spPr>
            <a:xfrm>
              <a:off x="4428008" y="4113980"/>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3 or 4 or 5 - </a:t>
              </a:r>
              <a:r>
                <a:rPr lang="en-GB" sz="1200" i="1" dirty="0">
                  <a:latin typeface="Arial" panose="020B0604020202020204" pitchFamily="34" charset="0"/>
                  <a:ea typeface="Open Sans" panose="020B0606030504020204" pitchFamily="34" charset="0"/>
                  <a:cs typeface="Arial" panose="020B0604020202020204" pitchFamily="34" charset="0"/>
                </a:rPr>
                <a:t>Distancing</a:t>
              </a:r>
            </a:p>
            <a:p>
              <a:pPr algn="ctr"/>
              <a:r>
                <a:rPr lang="en-GB" sz="1200" dirty="0">
                  <a:latin typeface="Arial" panose="020B0604020202020204" pitchFamily="34" charset="0"/>
                  <a:ea typeface="Open Sans" panose="020B0606030504020204" pitchFamily="34" charset="0"/>
                  <a:cs typeface="Arial" panose="020B0604020202020204" pitchFamily="34" charset="0"/>
                </a:rPr>
                <a:t>Distancing from negative pictures</a:t>
              </a:r>
            </a:p>
          </p:txBody>
        </p:sp>
        <p:cxnSp>
          <p:nvCxnSpPr>
            <p:cNvPr id="35" name="Gerade Verbindung mit Pfeil 34"/>
            <p:cNvCxnSpPr/>
            <p:nvPr/>
          </p:nvCxnSpPr>
          <p:spPr>
            <a:xfrm flipH="1">
              <a:off x="6298351" y="1442418"/>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feld 35"/>
            <p:cNvSpPr txBox="1"/>
            <p:nvPr/>
          </p:nvSpPr>
          <p:spPr>
            <a:xfrm rot="16200000">
              <a:off x="3140814" y="4192765"/>
              <a:ext cx="1584177" cy="304091"/>
            </a:xfrm>
            <a:prstGeom prst="rect">
              <a:avLst/>
            </a:prstGeom>
            <a:solidFill>
              <a:schemeClr val="bg1"/>
            </a:solidFill>
            <a:ln>
              <a:solidFill>
                <a:schemeClr val="tx1">
                  <a:lumMod val="95000"/>
                  <a:lumOff val="5000"/>
                </a:schemeClr>
              </a:solidFill>
            </a:ln>
          </p:spPr>
          <p:txBody>
            <a:bodyPr wrap="square" rtlCol="0">
              <a:spAutoFit/>
            </a:bodyPr>
            <a:lstStyle/>
            <a:p>
              <a:pPr algn="ctr"/>
              <a:r>
                <a:rPr lang="de-DE" sz="1200" dirty="0" err="1" smtClean="0">
                  <a:latin typeface="Arial" panose="020B0604020202020204" pitchFamily="34" charset="0"/>
                  <a:cs typeface="Arial" panose="020B0604020202020204" pitchFamily="34" charset="0"/>
                </a:rPr>
                <a:t>randomized</a:t>
              </a:r>
              <a:r>
                <a:rPr lang="de-DE" sz="1200" dirty="0" smtClean="0">
                  <a:latin typeface="Arial" panose="020B0604020202020204" pitchFamily="34" charset="0"/>
                  <a:cs typeface="Arial" panose="020B0604020202020204" pitchFamily="34" charset="0"/>
                </a:rPr>
                <a:t> </a:t>
              </a:r>
              <a:endParaRPr lang="de-DE" sz="1200" dirty="0">
                <a:latin typeface="Arial" panose="020B0604020202020204" pitchFamily="34" charset="0"/>
                <a:cs typeface="Arial" panose="020B0604020202020204" pitchFamily="34" charset="0"/>
              </a:endParaRPr>
            </a:p>
          </p:txBody>
        </p:sp>
        <p:sp>
          <p:nvSpPr>
            <p:cNvPr id="37" name="Abgerundetes Rechteck 36"/>
            <p:cNvSpPr/>
            <p:nvPr/>
          </p:nvSpPr>
          <p:spPr>
            <a:xfrm>
              <a:off x="5308139" y="1539802"/>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sp>
          <p:nvSpPr>
            <p:cNvPr id="38" name="Textfeld 37"/>
            <p:cNvSpPr txBox="1"/>
            <p:nvPr/>
          </p:nvSpPr>
          <p:spPr>
            <a:xfrm>
              <a:off x="4428008" y="5155225"/>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3 or 4 or 5 - </a:t>
              </a:r>
              <a:r>
                <a:rPr lang="en-GB" sz="1200" i="1" dirty="0">
                  <a:latin typeface="Arial" panose="020B0604020202020204" pitchFamily="34" charset="0"/>
                  <a:ea typeface="Open Sans" panose="020B0606030504020204" pitchFamily="34" charset="0"/>
                  <a:cs typeface="Arial" panose="020B0604020202020204" pitchFamily="34" charset="0"/>
                </a:rPr>
                <a:t>Expressive</a:t>
              </a:r>
              <a:r>
                <a:rPr lang="en-GB" sz="1200" dirty="0">
                  <a:latin typeface="Arial" panose="020B0604020202020204" pitchFamily="34" charset="0"/>
                  <a:ea typeface="Open Sans" panose="020B0606030504020204" pitchFamily="34" charset="0"/>
                  <a:cs typeface="Arial" panose="020B0604020202020204" pitchFamily="34" charset="0"/>
                </a:rPr>
                <a:t> </a:t>
              </a:r>
              <a:r>
                <a:rPr lang="en-GB" sz="1200" i="1" dirty="0">
                  <a:latin typeface="Arial" panose="020B0604020202020204" pitchFamily="34" charset="0"/>
                  <a:ea typeface="Open Sans" panose="020B0606030504020204" pitchFamily="34" charset="0"/>
                  <a:cs typeface="Arial" panose="020B0604020202020204" pitchFamily="34" charset="0"/>
                </a:rPr>
                <a:t>suppression</a:t>
              </a:r>
            </a:p>
            <a:p>
              <a:pPr algn="ctr"/>
              <a:r>
                <a:rPr lang="en-GB" sz="1200" dirty="0">
                  <a:latin typeface="Arial" panose="020B0604020202020204" pitchFamily="34" charset="0"/>
                  <a:ea typeface="Open Sans" panose="020B0606030504020204" pitchFamily="34" charset="0"/>
                  <a:cs typeface="Arial" panose="020B0604020202020204" pitchFamily="34" charset="0"/>
                </a:rPr>
                <a:t>Expressive suppression of negative pictures</a:t>
              </a:r>
            </a:p>
          </p:txBody>
        </p:sp>
        <p:cxnSp>
          <p:nvCxnSpPr>
            <p:cNvPr id="39" name="Gerade Verbindung mit Pfeil 38"/>
            <p:cNvCxnSpPr/>
            <p:nvPr/>
          </p:nvCxnSpPr>
          <p:spPr>
            <a:xfrm flipH="1">
              <a:off x="6298351" y="2483528"/>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Abgerundetes Rechteck 39"/>
            <p:cNvSpPr/>
            <p:nvPr/>
          </p:nvSpPr>
          <p:spPr>
            <a:xfrm>
              <a:off x="5308139" y="2573436"/>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cxnSp>
          <p:nvCxnSpPr>
            <p:cNvPr id="41" name="Gerade Verbindung mit Pfeil 40"/>
            <p:cNvCxnSpPr/>
            <p:nvPr/>
          </p:nvCxnSpPr>
          <p:spPr>
            <a:xfrm flipH="1">
              <a:off x="6298351" y="3528385"/>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Gerade Verbindung mit Pfeil 41"/>
            <p:cNvCxnSpPr/>
            <p:nvPr/>
          </p:nvCxnSpPr>
          <p:spPr>
            <a:xfrm flipH="1">
              <a:off x="6298351" y="4575645"/>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Abgerundetes Rechteck 42"/>
            <p:cNvSpPr/>
            <p:nvPr/>
          </p:nvSpPr>
          <p:spPr>
            <a:xfrm>
              <a:off x="5313284" y="3629783"/>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sp>
          <p:nvSpPr>
            <p:cNvPr id="44" name="Abgerundetes Rechteck 43"/>
            <p:cNvSpPr/>
            <p:nvPr/>
          </p:nvSpPr>
          <p:spPr>
            <a:xfrm>
              <a:off x="5308139" y="4663407"/>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cxnSp>
          <p:nvCxnSpPr>
            <p:cNvPr id="45" name="Gerade Verbindung mit Pfeil 44"/>
            <p:cNvCxnSpPr/>
            <p:nvPr/>
          </p:nvCxnSpPr>
          <p:spPr>
            <a:xfrm flipH="1">
              <a:off x="6292784" y="5622665"/>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Abgerundetes Rechteck 45"/>
            <p:cNvSpPr/>
            <p:nvPr/>
          </p:nvSpPr>
          <p:spPr>
            <a:xfrm>
              <a:off x="5313284" y="5732227"/>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sp>
          <p:nvSpPr>
            <p:cNvPr id="47" name="Textfeld 46"/>
            <p:cNvSpPr txBox="1"/>
            <p:nvPr/>
          </p:nvSpPr>
          <p:spPr>
            <a:xfrm>
              <a:off x="4428008" y="6218270"/>
              <a:ext cx="3672000" cy="276999"/>
            </a:xfrm>
            <a:prstGeom prst="rect">
              <a:avLst/>
            </a:prstGeom>
            <a:solidFill>
              <a:schemeClr val="tx1">
                <a:lumMod val="10000"/>
                <a:lumOff val="90000"/>
              </a:schemeClr>
            </a:solidFill>
            <a:ln w="6350">
              <a:solidFill>
                <a:schemeClr val="tx1"/>
              </a:solidFill>
            </a:ln>
          </p:spPr>
          <p:txBody>
            <a:bodyPr wrap="square" rtlCol="0" anchor="ctr">
              <a:spAutoFit/>
            </a:bodyPr>
            <a:lstStyle/>
            <a:p>
              <a:pPr algn="ctr"/>
              <a:r>
                <a:rPr lang="en-GB" sz="1200" dirty="0" smtClean="0">
                  <a:latin typeface="Arial" panose="020B0604020202020204" pitchFamily="34" charset="0"/>
                  <a:ea typeface="Open Sans" panose="020B0606030504020204" pitchFamily="34" charset="0"/>
                  <a:cs typeface="Arial" panose="020B0604020202020204" pitchFamily="34" charset="0"/>
                </a:rPr>
                <a:t>ER Effort Discounting</a:t>
              </a:r>
              <a:endParaRPr lang="en-GB" sz="1200" dirty="0">
                <a:latin typeface="Arial" panose="020B0604020202020204" pitchFamily="34" charset="0"/>
                <a:ea typeface="Open Sans" panose="020B0606030504020204" pitchFamily="34" charset="0"/>
                <a:cs typeface="Arial" panose="020B0604020202020204" pitchFamily="34" charset="0"/>
              </a:endParaRPr>
            </a:p>
          </p:txBody>
        </p:sp>
        <p:sp>
          <p:nvSpPr>
            <p:cNvPr id="48" name="Textfeld 47"/>
            <p:cNvSpPr txBox="1"/>
            <p:nvPr/>
          </p:nvSpPr>
          <p:spPr>
            <a:xfrm>
              <a:off x="4428008" y="7112800"/>
              <a:ext cx="3672000" cy="276999"/>
            </a:xfrm>
            <a:prstGeom prst="rect">
              <a:avLst/>
            </a:prstGeom>
            <a:solidFill>
              <a:schemeClr val="tx1">
                <a:lumMod val="10000"/>
                <a:lumOff val="90000"/>
              </a:schemeClr>
            </a:solidFill>
            <a:ln w="6350">
              <a:solidFill>
                <a:schemeClr val="tx1"/>
              </a:solidFill>
            </a:ln>
          </p:spPr>
          <p:txBody>
            <a:bodyPr wrap="square" rtlCol="0" anchor="ctr">
              <a:spAutoFit/>
            </a:bodyPr>
            <a:lstStyle/>
            <a:p>
              <a:pPr algn="ctr"/>
              <a:r>
                <a:rPr lang="en-GB" sz="1200" dirty="0" smtClean="0">
                  <a:latin typeface="Arial" panose="020B0604020202020204" pitchFamily="34" charset="0"/>
                  <a:ea typeface="Open Sans" panose="020B0606030504020204" pitchFamily="34" charset="0"/>
                  <a:cs typeface="Arial" panose="020B0604020202020204" pitchFamily="34" charset="0"/>
                </a:rPr>
                <a:t>Re-apply preferred strategy</a:t>
              </a:r>
              <a:endParaRPr lang="en-GB" sz="1200" dirty="0">
                <a:latin typeface="Arial" panose="020B0604020202020204" pitchFamily="34" charset="0"/>
                <a:ea typeface="Open Sans" panose="020B0606030504020204" pitchFamily="34" charset="0"/>
                <a:cs typeface="Arial" panose="020B0604020202020204" pitchFamily="34" charset="0"/>
              </a:endParaRPr>
            </a:p>
          </p:txBody>
        </p:sp>
        <p:cxnSp>
          <p:nvCxnSpPr>
            <p:cNvPr id="49" name="Gerade Verbindung mit Pfeil 48"/>
            <p:cNvCxnSpPr/>
            <p:nvPr/>
          </p:nvCxnSpPr>
          <p:spPr>
            <a:xfrm flipH="1">
              <a:off x="6304161" y="6517132"/>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Eckige Klammer links 49"/>
            <p:cNvSpPr/>
            <p:nvPr/>
          </p:nvSpPr>
          <p:spPr>
            <a:xfrm>
              <a:off x="4211984" y="3065033"/>
              <a:ext cx="114839" cy="2559557"/>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p:sp>
        <p:nvSpPr>
          <p:cNvPr id="51" name="Rechteck 50"/>
          <p:cNvSpPr/>
          <p:nvPr/>
        </p:nvSpPr>
        <p:spPr>
          <a:xfrm>
            <a:off x="531623" y="1176738"/>
            <a:ext cx="5354758" cy="1626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Tx/>
              <a:buChar char="-"/>
            </a:pPr>
            <a:r>
              <a:rPr lang="en-GB" sz="1600" dirty="0" err="1" smtClean="0">
                <a:solidFill>
                  <a:schemeClr val="tx1"/>
                </a:solidFill>
              </a:rPr>
              <a:t>Erweiterung</a:t>
            </a:r>
            <a:r>
              <a:rPr lang="en-GB" sz="1600" dirty="0" smtClean="0">
                <a:solidFill>
                  <a:schemeClr val="tx1"/>
                </a:solidFill>
              </a:rPr>
              <a:t> des </a:t>
            </a:r>
            <a:r>
              <a:rPr lang="en-GB" sz="1600" dirty="0" err="1" smtClean="0">
                <a:solidFill>
                  <a:schemeClr val="tx1"/>
                </a:solidFill>
              </a:rPr>
              <a:t>bestehenden</a:t>
            </a:r>
            <a:r>
              <a:rPr lang="en-GB" sz="1600" dirty="0" smtClean="0">
                <a:solidFill>
                  <a:schemeClr val="tx1"/>
                </a:solidFill>
              </a:rPr>
              <a:t> ER-</a:t>
            </a:r>
            <a:r>
              <a:rPr lang="en-GB" sz="1600" dirty="0" err="1" smtClean="0">
                <a:solidFill>
                  <a:schemeClr val="tx1"/>
                </a:solidFill>
              </a:rPr>
              <a:t>Paradigmas</a:t>
            </a:r>
            <a:r>
              <a:rPr lang="en-GB" sz="1600" dirty="0" smtClean="0">
                <a:solidFill>
                  <a:schemeClr val="tx1"/>
                </a:solidFill>
              </a:rPr>
              <a:t> </a:t>
            </a:r>
            <a:r>
              <a:rPr lang="en-GB" sz="1600" dirty="0" err="1" smtClean="0">
                <a:solidFill>
                  <a:schemeClr val="tx1"/>
                </a:solidFill>
              </a:rPr>
              <a:t>mit</a:t>
            </a:r>
            <a:r>
              <a:rPr lang="en-GB" sz="1600" dirty="0" smtClean="0">
                <a:solidFill>
                  <a:schemeClr val="tx1"/>
                </a:solidFill>
              </a:rPr>
              <a:t> der </a:t>
            </a:r>
            <a:r>
              <a:rPr lang="en-GB" sz="1600" dirty="0" err="1" smtClean="0">
                <a:solidFill>
                  <a:schemeClr val="tx1"/>
                </a:solidFill>
              </a:rPr>
              <a:t>Strategie</a:t>
            </a:r>
            <a:r>
              <a:rPr lang="en-GB" sz="1600" dirty="0" smtClean="0">
                <a:solidFill>
                  <a:schemeClr val="tx1"/>
                </a:solidFill>
              </a:rPr>
              <a:t> “Attentional Deployment“</a:t>
            </a:r>
          </a:p>
          <a:p>
            <a:pPr marL="285750" indent="-285750">
              <a:buFontTx/>
              <a:buChar char="-"/>
            </a:pPr>
            <a:r>
              <a:rPr lang="en-GB" sz="1600" dirty="0" err="1" smtClean="0">
                <a:solidFill>
                  <a:schemeClr val="tx1"/>
                </a:solidFill>
              </a:rPr>
              <a:t>Dabei</a:t>
            </a:r>
            <a:r>
              <a:rPr lang="en-GB" sz="1600" dirty="0" smtClean="0">
                <a:solidFill>
                  <a:schemeClr val="tx1"/>
                </a:solidFill>
              </a:rPr>
              <a:t> </a:t>
            </a:r>
            <a:r>
              <a:rPr lang="en-GB" sz="1600" dirty="0" err="1" smtClean="0">
                <a:solidFill>
                  <a:schemeClr val="tx1"/>
                </a:solidFill>
              </a:rPr>
              <a:t>Taktik</a:t>
            </a:r>
            <a:r>
              <a:rPr lang="en-GB" sz="1600" dirty="0" smtClean="0">
                <a:solidFill>
                  <a:schemeClr val="tx1"/>
                </a:solidFill>
              </a:rPr>
              <a:t> “Distraction” </a:t>
            </a:r>
            <a:r>
              <a:rPr lang="en-GB" sz="1600" dirty="0" err="1" smtClean="0">
                <a:solidFill>
                  <a:schemeClr val="tx1"/>
                </a:solidFill>
              </a:rPr>
              <a:t>vielversprechend</a:t>
            </a:r>
            <a:r>
              <a:rPr lang="en-GB" sz="1600" dirty="0" smtClean="0">
                <a:solidFill>
                  <a:schemeClr val="tx1"/>
                </a:solidFill>
              </a:rPr>
              <a:t>, da </a:t>
            </a:r>
            <a:r>
              <a:rPr lang="en-GB" sz="1600" dirty="0" err="1" smtClean="0">
                <a:solidFill>
                  <a:schemeClr val="tx1"/>
                </a:solidFill>
              </a:rPr>
              <a:t>häufig</a:t>
            </a:r>
            <a:r>
              <a:rPr lang="en-GB" sz="1600" dirty="0" smtClean="0">
                <a:solidFill>
                  <a:schemeClr val="tx1"/>
                </a:solidFill>
              </a:rPr>
              <a:t> </a:t>
            </a:r>
            <a:r>
              <a:rPr lang="en-GB" sz="1600" dirty="0" err="1" smtClean="0">
                <a:solidFill>
                  <a:schemeClr val="tx1"/>
                </a:solidFill>
              </a:rPr>
              <a:t>eingesetzt</a:t>
            </a:r>
            <a:endParaRPr lang="en-GB" sz="1600" dirty="0" smtClean="0">
              <a:solidFill>
                <a:schemeClr val="tx1"/>
              </a:solidFill>
            </a:endParaRPr>
          </a:p>
          <a:p>
            <a:pPr marL="285750" indent="-285750">
              <a:buFontTx/>
              <a:buChar char="-"/>
            </a:pPr>
            <a:endParaRPr lang="en-GB" sz="1600" dirty="0">
              <a:solidFill>
                <a:schemeClr val="tx1"/>
              </a:solidFill>
            </a:endParaRPr>
          </a:p>
          <a:p>
            <a:pPr marL="285750" indent="-285750">
              <a:buFontTx/>
              <a:buChar char="-"/>
            </a:pPr>
            <a:r>
              <a:rPr lang="en-GB" sz="1600" dirty="0" err="1" smtClean="0">
                <a:solidFill>
                  <a:schemeClr val="tx1"/>
                </a:solidFill>
              </a:rPr>
              <a:t>Verzicht</a:t>
            </a:r>
            <a:r>
              <a:rPr lang="en-GB" sz="1600" dirty="0" smtClean="0">
                <a:solidFill>
                  <a:schemeClr val="tx1"/>
                </a:solidFill>
              </a:rPr>
              <a:t> auf positive </a:t>
            </a:r>
            <a:r>
              <a:rPr lang="en-GB" sz="1600" dirty="0" err="1" smtClean="0">
                <a:solidFill>
                  <a:schemeClr val="tx1"/>
                </a:solidFill>
              </a:rPr>
              <a:t>Bilder</a:t>
            </a:r>
            <a:r>
              <a:rPr lang="en-GB" sz="1600" dirty="0" smtClean="0">
                <a:solidFill>
                  <a:schemeClr val="tx1"/>
                </a:solidFill>
              </a:rPr>
              <a:t>, da </a:t>
            </a:r>
            <a:r>
              <a:rPr lang="en-GB" sz="1600" dirty="0" err="1" smtClean="0">
                <a:solidFill>
                  <a:schemeClr val="tx1"/>
                </a:solidFill>
              </a:rPr>
              <a:t>diese</a:t>
            </a:r>
            <a:r>
              <a:rPr lang="en-GB" sz="1600" dirty="0" smtClean="0">
                <a:solidFill>
                  <a:schemeClr val="tx1"/>
                </a:solidFill>
              </a:rPr>
              <a:t> in </a:t>
            </a:r>
            <a:r>
              <a:rPr lang="en-GB" sz="1600" dirty="0" err="1" smtClean="0">
                <a:solidFill>
                  <a:schemeClr val="tx1"/>
                </a:solidFill>
              </a:rPr>
              <a:t>Vorgängerstudie</a:t>
            </a:r>
            <a:r>
              <a:rPr lang="en-GB" sz="1600" dirty="0" smtClean="0">
                <a:solidFill>
                  <a:schemeClr val="tx1"/>
                </a:solidFill>
              </a:rPr>
              <a:t> </a:t>
            </a:r>
            <a:r>
              <a:rPr lang="en-GB" sz="1600" dirty="0" err="1" smtClean="0">
                <a:solidFill>
                  <a:schemeClr val="tx1"/>
                </a:solidFill>
              </a:rPr>
              <a:t>nicht</a:t>
            </a:r>
            <a:r>
              <a:rPr lang="en-GB" sz="1600" dirty="0" smtClean="0">
                <a:solidFill>
                  <a:schemeClr val="tx1"/>
                </a:solidFill>
              </a:rPr>
              <a:t> </a:t>
            </a:r>
            <a:r>
              <a:rPr lang="en-GB" sz="1600" dirty="0" err="1" smtClean="0">
                <a:solidFill>
                  <a:schemeClr val="tx1"/>
                </a:solidFill>
              </a:rPr>
              <a:t>zwischen</a:t>
            </a:r>
            <a:r>
              <a:rPr lang="en-GB" sz="1600" dirty="0" smtClean="0">
                <a:solidFill>
                  <a:schemeClr val="tx1"/>
                </a:solidFill>
              </a:rPr>
              <a:t> </a:t>
            </a:r>
            <a:r>
              <a:rPr lang="en-GB" sz="1600" dirty="0" err="1" smtClean="0">
                <a:solidFill>
                  <a:schemeClr val="tx1"/>
                </a:solidFill>
              </a:rPr>
              <a:t>Strategien</a:t>
            </a:r>
            <a:r>
              <a:rPr lang="en-GB" sz="1600" dirty="0" smtClean="0">
                <a:solidFill>
                  <a:schemeClr val="tx1"/>
                </a:solidFill>
              </a:rPr>
              <a:t> </a:t>
            </a:r>
            <a:r>
              <a:rPr lang="en-GB" sz="1600" dirty="0" err="1" smtClean="0">
                <a:solidFill>
                  <a:schemeClr val="tx1"/>
                </a:solidFill>
              </a:rPr>
              <a:t>diskriminieren</a:t>
            </a:r>
            <a:r>
              <a:rPr lang="en-GB" sz="1600" dirty="0" smtClean="0">
                <a:solidFill>
                  <a:schemeClr val="tx1"/>
                </a:solidFill>
              </a:rPr>
              <a:t> </a:t>
            </a:r>
            <a:r>
              <a:rPr lang="en-GB" sz="1600" dirty="0" err="1" smtClean="0">
                <a:solidFill>
                  <a:schemeClr val="tx1"/>
                </a:solidFill>
              </a:rPr>
              <a:t>konnten</a:t>
            </a:r>
            <a:endParaRPr lang="en-GB" sz="1600" dirty="0" smtClean="0">
              <a:solidFill>
                <a:schemeClr val="tx1"/>
              </a:solidFill>
            </a:endParaRPr>
          </a:p>
        </p:txBody>
      </p:sp>
      <p:sp>
        <p:nvSpPr>
          <p:cNvPr id="52" name="Rechteck 51"/>
          <p:cNvSpPr/>
          <p:nvPr/>
        </p:nvSpPr>
        <p:spPr>
          <a:xfrm>
            <a:off x="531622" y="4306157"/>
            <a:ext cx="5607922" cy="162663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b="1" dirty="0" smtClean="0">
                <a:solidFill>
                  <a:schemeClr val="tx1"/>
                </a:solidFill>
              </a:rPr>
              <a:t>Discounting-</a:t>
            </a:r>
            <a:r>
              <a:rPr lang="en-GB" sz="1600" b="1" dirty="0" err="1" smtClean="0">
                <a:solidFill>
                  <a:schemeClr val="tx1"/>
                </a:solidFill>
              </a:rPr>
              <a:t>Paradigma</a:t>
            </a:r>
            <a:r>
              <a:rPr lang="en-GB" sz="1600" b="1" dirty="0" smtClean="0">
                <a:solidFill>
                  <a:schemeClr val="tx1"/>
                </a:solidFill>
              </a:rPr>
              <a:t>:</a:t>
            </a:r>
          </a:p>
          <a:p>
            <a:pPr marL="285750" indent="-285750">
              <a:buFontTx/>
              <a:buChar char="-"/>
            </a:pPr>
            <a:r>
              <a:rPr lang="en-GB" sz="1600" dirty="0" err="1" smtClean="0">
                <a:solidFill>
                  <a:schemeClr val="tx1"/>
                </a:solidFill>
              </a:rPr>
              <a:t>äquivalent</a:t>
            </a:r>
            <a:r>
              <a:rPr lang="en-GB" sz="1600" dirty="0" smtClean="0">
                <a:solidFill>
                  <a:schemeClr val="tx1"/>
                </a:solidFill>
              </a:rPr>
              <a:t> </a:t>
            </a:r>
            <a:r>
              <a:rPr lang="en-GB" sz="1600" dirty="0" err="1" smtClean="0">
                <a:solidFill>
                  <a:schemeClr val="tx1"/>
                </a:solidFill>
              </a:rPr>
              <a:t>zu</a:t>
            </a:r>
            <a:r>
              <a:rPr lang="en-GB" sz="1600" dirty="0" smtClean="0">
                <a:solidFill>
                  <a:schemeClr val="tx1"/>
                </a:solidFill>
              </a:rPr>
              <a:t> T1</a:t>
            </a:r>
          </a:p>
          <a:p>
            <a:pPr marL="285750" indent="-285750">
              <a:buFontTx/>
              <a:buChar char="-"/>
            </a:pPr>
            <a:r>
              <a:rPr lang="en-GB" sz="1600" dirty="0" err="1" smtClean="0">
                <a:solidFill>
                  <a:schemeClr val="tx1"/>
                </a:solidFill>
              </a:rPr>
              <a:t>Vergleich</a:t>
            </a:r>
            <a:r>
              <a:rPr lang="en-GB" sz="1600" dirty="0" smtClean="0">
                <a:solidFill>
                  <a:schemeClr val="tx1"/>
                </a:solidFill>
              </a:rPr>
              <a:t> </a:t>
            </a:r>
            <a:r>
              <a:rPr lang="en-GB" sz="1600" dirty="0" err="1" smtClean="0">
                <a:solidFill>
                  <a:schemeClr val="tx1"/>
                </a:solidFill>
              </a:rPr>
              <a:t>aller</a:t>
            </a:r>
            <a:r>
              <a:rPr lang="en-GB" sz="1600" dirty="0" smtClean="0">
                <a:solidFill>
                  <a:schemeClr val="tx1"/>
                </a:solidFill>
              </a:rPr>
              <a:t> </a:t>
            </a:r>
            <a:r>
              <a:rPr lang="en-GB" sz="1600" dirty="0" err="1" smtClean="0">
                <a:solidFill>
                  <a:schemeClr val="tx1"/>
                </a:solidFill>
              </a:rPr>
              <a:t>drei</a:t>
            </a:r>
            <a:r>
              <a:rPr lang="en-GB" sz="1600" dirty="0">
                <a:solidFill>
                  <a:schemeClr val="tx1"/>
                </a:solidFill>
              </a:rPr>
              <a:t> </a:t>
            </a:r>
            <a:r>
              <a:rPr lang="en-GB" sz="1600" dirty="0" err="1" smtClean="0">
                <a:solidFill>
                  <a:schemeClr val="tx1"/>
                </a:solidFill>
              </a:rPr>
              <a:t>Strategien</a:t>
            </a:r>
            <a:r>
              <a:rPr lang="en-GB" sz="1600" dirty="0" smtClean="0">
                <a:solidFill>
                  <a:schemeClr val="tx1"/>
                </a:solidFill>
              </a:rPr>
              <a:t> </a:t>
            </a:r>
            <a:r>
              <a:rPr lang="en-GB" sz="1600" dirty="0" err="1" smtClean="0">
                <a:solidFill>
                  <a:schemeClr val="tx1"/>
                </a:solidFill>
              </a:rPr>
              <a:t>miteinander</a:t>
            </a:r>
            <a:endParaRPr lang="en-GB" sz="1600" dirty="0" smtClean="0">
              <a:solidFill>
                <a:schemeClr val="tx1"/>
              </a:solidFill>
            </a:endParaRPr>
          </a:p>
          <a:p>
            <a:pPr marL="285750" indent="-285750">
              <a:buFontTx/>
              <a:buChar char="-"/>
            </a:pPr>
            <a:r>
              <a:rPr lang="en-GB" sz="1600" dirty="0" err="1" smtClean="0">
                <a:solidFill>
                  <a:schemeClr val="tx1"/>
                </a:solidFill>
              </a:rPr>
              <a:t>ebenfalls</a:t>
            </a:r>
            <a:r>
              <a:rPr lang="en-GB" sz="1600" dirty="0" smtClean="0">
                <a:solidFill>
                  <a:schemeClr val="tx1"/>
                </a:solidFill>
              </a:rPr>
              <a:t> “</a:t>
            </a:r>
            <a:r>
              <a:rPr lang="en-GB" sz="1600" dirty="0" err="1" smtClean="0">
                <a:solidFill>
                  <a:schemeClr val="tx1"/>
                </a:solidFill>
              </a:rPr>
              <a:t>neutraler</a:t>
            </a:r>
            <a:r>
              <a:rPr lang="en-GB" sz="1600" dirty="0" smtClean="0">
                <a:solidFill>
                  <a:schemeClr val="tx1"/>
                </a:solidFill>
              </a:rPr>
              <a:t>” </a:t>
            </a:r>
            <a:r>
              <a:rPr lang="en-GB" sz="1600" dirty="0" err="1" smtClean="0">
                <a:solidFill>
                  <a:schemeClr val="tx1"/>
                </a:solidFill>
              </a:rPr>
              <a:t>Ausganspunkt</a:t>
            </a:r>
            <a:r>
              <a:rPr lang="en-GB" sz="1600" dirty="0" smtClean="0">
                <a:solidFill>
                  <a:schemeClr val="tx1"/>
                </a:solidFill>
              </a:rPr>
              <a:t>, da </a:t>
            </a:r>
            <a:r>
              <a:rPr lang="en-GB" sz="1600" dirty="0" err="1" smtClean="0">
                <a:solidFill>
                  <a:schemeClr val="tx1"/>
                </a:solidFill>
              </a:rPr>
              <a:t>keine</a:t>
            </a:r>
            <a:r>
              <a:rPr lang="en-GB" sz="1600" dirty="0" smtClean="0">
                <a:solidFill>
                  <a:schemeClr val="tx1"/>
                </a:solidFill>
              </a:rPr>
              <a:t> </a:t>
            </a:r>
            <a:r>
              <a:rPr lang="en-GB" sz="1600" dirty="0" err="1" smtClean="0">
                <a:solidFill>
                  <a:schemeClr val="tx1"/>
                </a:solidFill>
              </a:rPr>
              <a:t>objektiv</a:t>
            </a:r>
            <a:r>
              <a:rPr lang="en-GB" sz="1600" dirty="0" smtClean="0">
                <a:solidFill>
                  <a:schemeClr val="tx1"/>
                </a:solidFill>
              </a:rPr>
              <a:t> </a:t>
            </a:r>
            <a:r>
              <a:rPr lang="en-GB" sz="1600" dirty="0" err="1" smtClean="0">
                <a:solidFill>
                  <a:schemeClr val="tx1"/>
                </a:solidFill>
              </a:rPr>
              <a:t>schwerere</a:t>
            </a:r>
            <a:r>
              <a:rPr lang="en-GB" sz="1600" dirty="0" smtClean="0">
                <a:solidFill>
                  <a:schemeClr val="tx1"/>
                </a:solidFill>
              </a:rPr>
              <a:t> </a:t>
            </a:r>
            <a:r>
              <a:rPr lang="en-GB" sz="1600" dirty="0" err="1" smtClean="0">
                <a:solidFill>
                  <a:schemeClr val="tx1"/>
                </a:solidFill>
              </a:rPr>
              <a:t>Strategie</a:t>
            </a:r>
            <a:r>
              <a:rPr lang="en-GB" sz="1600" dirty="0" smtClean="0">
                <a:solidFill>
                  <a:schemeClr val="tx1"/>
                </a:solidFill>
              </a:rPr>
              <a:t>: </a:t>
            </a:r>
          </a:p>
          <a:p>
            <a:pPr algn="ctr"/>
            <a:r>
              <a:rPr lang="en-GB" sz="1600" dirty="0" smtClean="0">
                <a:solidFill>
                  <a:schemeClr val="tx1"/>
                </a:solidFill>
              </a:rPr>
              <a:t>“1$ </a:t>
            </a:r>
            <a:r>
              <a:rPr lang="en-GB" sz="1600" dirty="0" err="1" smtClean="0">
                <a:solidFill>
                  <a:schemeClr val="tx1"/>
                </a:solidFill>
              </a:rPr>
              <a:t>für</a:t>
            </a:r>
            <a:r>
              <a:rPr lang="en-GB" sz="1600" dirty="0" smtClean="0">
                <a:solidFill>
                  <a:schemeClr val="tx1"/>
                </a:solidFill>
              </a:rPr>
              <a:t> Suppression </a:t>
            </a:r>
            <a:r>
              <a:rPr lang="en-GB" sz="1600" dirty="0" err="1" smtClean="0">
                <a:solidFill>
                  <a:schemeClr val="tx1"/>
                </a:solidFill>
              </a:rPr>
              <a:t>oder</a:t>
            </a:r>
            <a:r>
              <a:rPr lang="en-GB" sz="1600" dirty="0" smtClean="0">
                <a:solidFill>
                  <a:schemeClr val="tx1"/>
                </a:solidFill>
              </a:rPr>
              <a:t> 1$ </a:t>
            </a:r>
            <a:r>
              <a:rPr lang="en-GB" sz="1600" dirty="0" err="1" smtClean="0">
                <a:solidFill>
                  <a:schemeClr val="tx1"/>
                </a:solidFill>
              </a:rPr>
              <a:t>für</a:t>
            </a:r>
            <a:r>
              <a:rPr lang="en-GB" sz="1600" dirty="0" smtClean="0">
                <a:solidFill>
                  <a:schemeClr val="tx1"/>
                </a:solidFill>
              </a:rPr>
              <a:t> Distraction?“</a:t>
            </a:r>
          </a:p>
        </p:txBody>
      </p:sp>
      <p:sp>
        <p:nvSpPr>
          <p:cNvPr id="55" name="Rechteck 54"/>
          <p:cNvSpPr/>
          <p:nvPr/>
        </p:nvSpPr>
        <p:spPr>
          <a:xfrm>
            <a:off x="531622" y="3224802"/>
            <a:ext cx="5607922" cy="936651"/>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Symbol" panose="05050102010706020507" pitchFamily="18" charset="2"/>
              <a:buChar char="-"/>
            </a:pPr>
            <a:r>
              <a:rPr lang="de-DE" sz="1600" dirty="0" smtClean="0"/>
              <a:t> „Choice-Block“ könnte das </a:t>
            </a:r>
            <a:r>
              <a:rPr lang="de-DE" sz="1600" dirty="0" err="1" smtClean="0"/>
              <a:t>Discounting</a:t>
            </a:r>
            <a:r>
              <a:rPr lang="de-DE" sz="1600" dirty="0" smtClean="0"/>
              <a:t> der Strategien beeinträchtigen, da eine der drei Strategien nun zwei mal durchgeführt wurde </a:t>
            </a:r>
            <a:endParaRPr lang="de-DE" sz="1600" dirty="0"/>
          </a:p>
        </p:txBody>
      </p:sp>
      <p:cxnSp>
        <p:nvCxnSpPr>
          <p:cNvPr id="61" name="Gerade Verbindung mit Pfeil 60"/>
          <p:cNvCxnSpPr>
            <a:stCxn id="47" idx="1"/>
            <a:endCxn id="52" idx="3"/>
          </p:cNvCxnSpPr>
          <p:nvPr/>
        </p:nvCxnSpPr>
        <p:spPr>
          <a:xfrm flipH="1">
            <a:off x="6139544" y="5115562"/>
            <a:ext cx="1133837" cy="39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Eckige Klammer links 61"/>
          <p:cNvSpPr/>
          <p:nvPr/>
        </p:nvSpPr>
        <p:spPr>
          <a:xfrm flipH="1">
            <a:off x="10710407" y="340535"/>
            <a:ext cx="70669" cy="5692259"/>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3" name="Textfeld 62"/>
          <p:cNvSpPr txBox="1"/>
          <p:nvPr/>
        </p:nvSpPr>
        <p:spPr>
          <a:xfrm rot="5400000">
            <a:off x="9427281" y="3297438"/>
            <a:ext cx="3359248" cy="276999"/>
          </a:xfrm>
          <a:prstGeom prst="rect">
            <a:avLst/>
          </a:prstGeom>
          <a:solidFill>
            <a:schemeClr val="bg1"/>
          </a:solidFill>
          <a:ln>
            <a:solidFill>
              <a:schemeClr val="tx1">
                <a:lumMod val="95000"/>
                <a:lumOff val="5000"/>
              </a:schemeClr>
            </a:solidFill>
          </a:ln>
        </p:spPr>
        <p:txBody>
          <a:bodyPr wrap="square" rtlCol="0">
            <a:spAutoFit/>
          </a:bodyPr>
          <a:lstStyle/>
          <a:p>
            <a:pPr algn="ctr"/>
            <a:r>
              <a:rPr lang="de-DE" sz="1200" dirty="0" err="1" smtClean="0">
                <a:latin typeface="Arial" panose="020B0604020202020204" pitchFamily="34" charset="0"/>
                <a:cs typeface="Arial" panose="020B0604020202020204" pitchFamily="34" charset="0"/>
              </a:rPr>
              <a:t>physiology</a:t>
            </a:r>
            <a:r>
              <a:rPr lang="de-DE" sz="1200" dirty="0" smtClean="0">
                <a:latin typeface="Arial" panose="020B0604020202020204" pitchFamily="34" charset="0"/>
                <a:cs typeface="Arial" panose="020B0604020202020204" pitchFamily="34" charset="0"/>
              </a:rPr>
              <a:t>: EMG (</a:t>
            </a:r>
            <a:r>
              <a:rPr lang="de-DE" sz="1200" dirty="0" err="1" smtClean="0">
                <a:latin typeface="Arial" panose="020B0604020202020204" pitchFamily="34" charset="0"/>
                <a:cs typeface="Arial" panose="020B0604020202020204" pitchFamily="34" charset="0"/>
              </a:rPr>
              <a:t>corrugator</a:t>
            </a:r>
            <a:r>
              <a:rPr lang="de-DE" sz="1200" dirty="0" smtClean="0">
                <a:latin typeface="Arial" panose="020B0604020202020204" pitchFamily="34" charset="0"/>
                <a:cs typeface="Arial" panose="020B0604020202020204" pitchFamily="34" charset="0"/>
              </a:rPr>
              <a:t> </a:t>
            </a:r>
            <a:r>
              <a:rPr lang="de-DE" sz="1200" dirty="0" err="1" smtClean="0">
                <a:latin typeface="Arial" panose="020B0604020202020204" pitchFamily="34" charset="0"/>
                <a:cs typeface="Arial" panose="020B0604020202020204" pitchFamily="34" charset="0"/>
              </a:rPr>
              <a:t>activity</a:t>
            </a:r>
            <a:r>
              <a:rPr lang="de-DE" sz="1200" dirty="0" smtClean="0">
                <a:latin typeface="Arial" panose="020B0604020202020204" pitchFamily="34" charset="0"/>
                <a:cs typeface="Arial" panose="020B0604020202020204" pitchFamily="34" charset="0"/>
              </a:rPr>
              <a:t>) </a:t>
            </a:r>
            <a:endParaRPr lang="de-DE"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375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500"/>
                                        <p:tgtEl>
                                          <p:spTgt spid="52"/>
                                        </p:tgtEl>
                                      </p:cBhvr>
                                    </p:animEffect>
                                  </p:childTnLst>
                                </p:cTn>
                              </p:par>
                              <p:par>
                                <p:cTn id="13" presetID="1" presetClass="entr" presetSubtype="0" fill="hold"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874715" y="1189427"/>
            <a:ext cx="8027762" cy="4502797"/>
          </a:xfrm>
          <a:prstGeom prst="rect">
            <a:avLst/>
          </a:prstGeom>
        </p:spPr>
      </p:pic>
      <p:graphicFrame>
        <p:nvGraphicFramePr>
          <p:cNvPr id="50" name="Diagramm 49"/>
          <p:cNvGraphicFramePr/>
          <p:nvPr>
            <p:extLst>
              <p:ext uri="{D42A27DB-BD31-4B8C-83A1-F6EECF244321}">
                <p14:modId xmlns:p14="http://schemas.microsoft.com/office/powerpoint/2010/main" val="2998748633"/>
              </p:ext>
            </p:extLst>
          </p:nvPr>
        </p:nvGraphicFramePr>
        <p:xfrm>
          <a:off x="8987246" y="2194560"/>
          <a:ext cx="2987040" cy="2939416"/>
        </p:xfrm>
        <a:graphic>
          <a:graphicData uri="http://schemas.openxmlformats.org/drawingml/2006/chart">
            <c:chart xmlns:c="http://schemas.openxmlformats.org/drawingml/2006/chart" xmlns:r="http://schemas.openxmlformats.org/officeDocument/2006/relationships" r:id="rId3"/>
          </a:graphicData>
        </a:graphic>
      </p:graphicFrame>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T2 – Emotion Regulation - ED</a:t>
            </a:r>
            <a:endParaRPr lang="en-GB" sz="2000" b="0" dirty="0"/>
          </a:p>
        </p:txBody>
      </p:sp>
    </p:spTree>
    <p:extLst>
      <p:ext uri="{BB962C8B-B14F-4D97-AF65-F5344CB8AC3E}">
        <p14:creationId xmlns:p14="http://schemas.microsoft.com/office/powerpoint/2010/main" val="4164134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T2 – Emotion Regulation - ED</a:t>
            </a:r>
            <a:endParaRPr lang="en-GB" sz="2000" b="0" dirty="0"/>
          </a:p>
        </p:txBody>
      </p:sp>
      <p:sp>
        <p:nvSpPr>
          <p:cNvPr id="5" name="Rechteck 4"/>
          <p:cNvSpPr/>
          <p:nvPr/>
        </p:nvSpPr>
        <p:spPr>
          <a:xfrm>
            <a:off x="531623" y="1176738"/>
            <a:ext cx="10394524" cy="425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b="1" dirty="0" err="1" smtClean="0">
                <a:solidFill>
                  <a:schemeClr val="tx1"/>
                </a:solidFill>
              </a:rPr>
              <a:t>Interessierende</a:t>
            </a:r>
            <a:r>
              <a:rPr lang="en-GB" sz="1600" b="1" dirty="0" smtClean="0">
                <a:solidFill>
                  <a:schemeClr val="tx1"/>
                </a:solidFill>
              </a:rPr>
              <a:t> </a:t>
            </a:r>
            <a:r>
              <a:rPr lang="en-GB" sz="1600" b="1" dirty="0" err="1" smtClean="0">
                <a:solidFill>
                  <a:schemeClr val="tx1"/>
                </a:solidFill>
              </a:rPr>
              <a:t>Persönlichkeitstraits</a:t>
            </a:r>
            <a:endParaRPr lang="en-GB" sz="1600" b="1" dirty="0" smtClean="0">
              <a:solidFill>
                <a:schemeClr val="tx1"/>
              </a:solidFill>
            </a:endParaRPr>
          </a:p>
          <a:p>
            <a:endParaRPr lang="en-GB" sz="1600" b="1" dirty="0">
              <a:solidFill>
                <a:schemeClr val="tx1"/>
              </a:solidFill>
            </a:endParaRPr>
          </a:p>
          <a:p>
            <a:pPr marL="285750" indent="-285750">
              <a:buFont typeface="Symbol" panose="05050102010706020507" pitchFamily="18" charset="2"/>
              <a:buChar char="-"/>
            </a:pPr>
            <a:r>
              <a:rPr lang="en-GB" sz="1600" dirty="0" err="1" smtClean="0">
                <a:solidFill>
                  <a:schemeClr val="tx1"/>
                </a:solidFill>
              </a:rPr>
              <a:t>Habituelle</a:t>
            </a:r>
            <a:r>
              <a:rPr lang="en-GB" sz="1600" dirty="0" smtClean="0">
                <a:solidFill>
                  <a:schemeClr val="tx1"/>
                </a:solidFill>
              </a:rPr>
              <a:t> </a:t>
            </a:r>
            <a:r>
              <a:rPr lang="en-GB" sz="1600" dirty="0" err="1" smtClean="0">
                <a:solidFill>
                  <a:schemeClr val="tx1"/>
                </a:solidFill>
              </a:rPr>
              <a:t>Nutzung</a:t>
            </a:r>
            <a:r>
              <a:rPr lang="en-GB" sz="1600" dirty="0" smtClean="0">
                <a:solidFill>
                  <a:schemeClr val="tx1"/>
                </a:solidFill>
              </a:rPr>
              <a:t> von ER-</a:t>
            </a:r>
            <a:r>
              <a:rPr lang="en-GB" sz="1600" dirty="0" err="1" smtClean="0">
                <a:solidFill>
                  <a:schemeClr val="tx1"/>
                </a:solidFill>
              </a:rPr>
              <a:t>Strategien</a:t>
            </a:r>
            <a:r>
              <a:rPr lang="en-GB" sz="1600" dirty="0" smtClean="0">
                <a:solidFill>
                  <a:schemeClr val="tx1"/>
                </a:solidFill>
              </a:rPr>
              <a:t> (ERQ) </a:t>
            </a:r>
          </a:p>
          <a:p>
            <a:pPr marL="285750" indent="-285750">
              <a:buFont typeface="Symbol" panose="05050102010706020507" pitchFamily="18" charset="2"/>
              <a:buChar char="-"/>
            </a:pPr>
            <a:endParaRPr lang="en-GB" sz="1600" dirty="0">
              <a:solidFill>
                <a:schemeClr val="tx1"/>
              </a:solidFill>
            </a:endParaRPr>
          </a:p>
          <a:p>
            <a:pPr marL="285750" indent="-285750">
              <a:buFont typeface="Symbol" panose="05050102010706020507" pitchFamily="18" charset="2"/>
              <a:buChar char="-"/>
            </a:pPr>
            <a:r>
              <a:rPr lang="en-GB" sz="1600" dirty="0" smtClean="0">
                <a:solidFill>
                  <a:schemeClr val="tx1"/>
                </a:solidFill>
              </a:rPr>
              <a:t>Flexible </a:t>
            </a:r>
            <a:r>
              <a:rPr lang="en-GB" sz="1600" dirty="0" err="1" smtClean="0">
                <a:solidFill>
                  <a:schemeClr val="tx1"/>
                </a:solidFill>
              </a:rPr>
              <a:t>Nutzung</a:t>
            </a:r>
            <a:r>
              <a:rPr lang="en-GB" sz="1600" dirty="0" smtClean="0">
                <a:solidFill>
                  <a:schemeClr val="tx1"/>
                </a:solidFill>
              </a:rPr>
              <a:t> von ER </a:t>
            </a:r>
            <a:r>
              <a:rPr lang="en-GB" sz="1600" dirty="0" err="1" smtClean="0">
                <a:solidFill>
                  <a:schemeClr val="tx1"/>
                </a:solidFill>
              </a:rPr>
              <a:t>Strategien</a:t>
            </a:r>
            <a:r>
              <a:rPr lang="en-GB" sz="1600" dirty="0" smtClean="0">
                <a:solidFill>
                  <a:schemeClr val="tx1"/>
                </a:solidFill>
              </a:rPr>
              <a:t> (</a:t>
            </a:r>
            <a:r>
              <a:rPr lang="en-GB" sz="1600" dirty="0" err="1" smtClean="0">
                <a:solidFill>
                  <a:schemeClr val="tx1"/>
                </a:solidFill>
              </a:rPr>
              <a:t>FlexER</a:t>
            </a:r>
            <a:r>
              <a:rPr lang="en-GB" sz="1600" dirty="0" smtClean="0">
                <a:solidFill>
                  <a:schemeClr val="tx1"/>
                </a:solidFill>
              </a:rPr>
              <a:t>)</a:t>
            </a:r>
          </a:p>
          <a:p>
            <a:pPr marL="285750" indent="-285750">
              <a:buFont typeface="Symbol" panose="05050102010706020507" pitchFamily="18" charset="2"/>
              <a:buChar char="-"/>
            </a:pPr>
            <a:endParaRPr lang="en-GB" sz="1600" dirty="0">
              <a:solidFill>
                <a:schemeClr val="tx1"/>
              </a:solidFill>
            </a:endParaRPr>
          </a:p>
          <a:p>
            <a:pPr marL="285750" indent="-285750">
              <a:buFont typeface="Symbol" panose="05050102010706020507" pitchFamily="18" charset="2"/>
              <a:buChar char="-"/>
            </a:pPr>
            <a:r>
              <a:rPr lang="en-GB" sz="1600" dirty="0" err="1" smtClean="0">
                <a:solidFill>
                  <a:schemeClr val="tx1"/>
                </a:solidFill>
              </a:rPr>
              <a:t>Selbstkontrolle</a:t>
            </a:r>
            <a:r>
              <a:rPr lang="en-GB" sz="1600" dirty="0" smtClean="0">
                <a:solidFill>
                  <a:schemeClr val="tx1"/>
                </a:solidFill>
              </a:rPr>
              <a:t>:</a:t>
            </a:r>
          </a:p>
          <a:p>
            <a:pPr marL="285750" indent="-285750">
              <a:buFont typeface="Symbol" panose="05050102010706020507" pitchFamily="18" charset="2"/>
              <a:buChar char="-"/>
            </a:pPr>
            <a:endParaRPr lang="en-GB" sz="1600" dirty="0" smtClean="0">
              <a:solidFill>
                <a:schemeClr val="tx1"/>
              </a:solidFill>
            </a:endParaRPr>
          </a:p>
          <a:p>
            <a:pPr marL="742950" lvl="1" indent="-285750">
              <a:buFont typeface="Symbol" panose="05050102010706020507" pitchFamily="18" charset="2"/>
              <a:buChar char="-"/>
            </a:pPr>
            <a:r>
              <a:rPr lang="en-GB" sz="1600" dirty="0" err="1" smtClean="0">
                <a:solidFill>
                  <a:schemeClr val="tx1"/>
                </a:solidFill>
              </a:rPr>
              <a:t>Selbstkontrolle</a:t>
            </a:r>
            <a:r>
              <a:rPr lang="en-GB" sz="1600" dirty="0" smtClean="0">
                <a:solidFill>
                  <a:schemeClr val="tx1"/>
                </a:solidFill>
              </a:rPr>
              <a:t> </a:t>
            </a:r>
            <a:r>
              <a:rPr lang="en-GB" sz="1600" dirty="0" err="1" smtClean="0">
                <a:solidFill>
                  <a:schemeClr val="tx1"/>
                </a:solidFill>
              </a:rPr>
              <a:t>als</a:t>
            </a:r>
            <a:r>
              <a:rPr lang="en-GB" sz="1600" dirty="0" smtClean="0">
                <a:solidFill>
                  <a:schemeClr val="tx1"/>
                </a:solidFill>
              </a:rPr>
              <a:t> </a:t>
            </a:r>
            <a:r>
              <a:rPr lang="en-GB" sz="1600" dirty="0" err="1" smtClean="0">
                <a:solidFill>
                  <a:schemeClr val="tx1"/>
                </a:solidFill>
              </a:rPr>
              <a:t>gemeinsamer</a:t>
            </a:r>
            <a:r>
              <a:rPr lang="en-GB" sz="1600" dirty="0" smtClean="0">
                <a:solidFill>
                  <a:schemeClr val="tx1"/>
                </a:solidFill>
              </a:rPr>
              <a:t> </a:t>
            </a:r>
            <a:r>
              <a:rPr lang="en-GB" sz="1600" dirty="0" err="1" smtClean="0">
                <a:solidFill>
                  <a:schemeClr val="tx1"/>
                </a:solidFill>
              </a:rPr>
              <a:t>Faktor</a:t>
            </a:r>
            <a:r>
              <a:rPr lang="en-GB" sz="1600" dirty="0" smtClean="0">
                <a:solidFill>
                  <a:schemeClr val="tx1"/>
                </a:solidFill>
              </a:rPr>
              <a:t> der </a:t>
            </a:r>
            <a:r>
              <a:rPr lang="en-GB" sz="1600" dirty="0" err="1" smtClean="0">
                <a:solidFill>
                  <a:schemeClr val="tx1"/>
                </a:solidFill>
              </a:rPr>
              <a:t>Skalen</a:t>
            </a:r>
            <a:r>
              <a:rPr lang="en-GB" sz="1600" dirty="0" smtClean="0">
                <a:solidFill>
                  <a:schemeClr val="tx1"/>
                </a:solidFill>
              </a:rPr>
              <a:t> (</a:t>
            </a:r>
            <a:r>
              <a:rPr lang="en-GB" sz="1600" dirty="0" err="1" smtClean="0">
                <a:solidFill>
                  <a:schemeClr val="tx1"/>
                </a:solidFill>
              </a:rPr>
              <a:t>Paschke</a:t>
            </a:r>
            <a:r>
              <a:rPr lang="en-GB" sz="1600" dirty="0" smtClean="0">
                <a:solidFill>
                  <a:schemeClr val="tx1"/>
                </a:solidFill>
              </a:rPr>
              <a:t> et al., 2016):</a:t>
            </a:r>
          </a:p>
          <a:p>
            <a:pPr marL="1200150" lvl="2" indent="-285750">
              <a:buFont typeface="Symbol" panose="05050102010706020507" pitchFamily="18" charset="2"/>
              <a:buChar char="-"/>
            </a:pPr>
            <a:r>
              <a:rPr lang="en-GB" sz="1600" dirty="0" smtClean="0">
                <a:solidFill>
                  <a:schemeClr val="tx1"/>
                </a:solidFill>
              </a:rPr>
              <a:t>Brief Self-Control Scale (BSCS</a:t>
            </a:r>
          </a:p>
          <a:p>
            <a:pPr marL="1200150" lvl="2" indent="-285750">
              <a:buFont typeface="Symbol" panose="05050102010706020507" pitchFamily="18" charset="2"/>
              <a:buChar char="-"/>
            </a:pPr>
            <a:r>
              <a:rPr lang="en-GB" sz="1600" dirty="0" smtClean="0">
                <a:solidFill>
                  <a:schemeClr val="tx1"/>
                </a:solidFill>
              </a:rPr>
              <a:t>Self-Regulation Scale (SRS)</a:t>
            </a:r>
          </a:p>
          <a:p>
            <a:pPr marL="1200150" lvl="2" indent="-285750">
              <a:buFont typeface="Symbol" panose="05050102010706020507" pitchFamily="18" charset="2"/>
              <a:buChar char="-"/>
            </a:pPr>
            <a:r>
              <a:rPr lang="en-GB" sz="1600" dirty="0" smtClean="0">
                <a:solidFill>
                  <a:schemeClr val="tx1"/>
                </a:solidFill>
              </a:rPr>
              <a:t>Barratt Impulsiveness Scale (BIS-11)</a:t>
            </a:r>
          </a:p>
          <a:p>
            <a:pPr marL="285750" indent="-285750">
              <a:buFont typeface="Symbol" panose="05050102010706020507" pitchFamily="18" charset="2"/>
              <a:buChar char="-"/>
            </a:pPr>
            <a:endParaRPr lang="en-GB" sz="1600" dirty="0">
              <a:solidFill>
                <a:schemeClr val="tx1"/>
              </a:solidFill>
            </a:endParaRPr>
          </a:p>
          <a:p>
            <a:pPr marL="285750" indent="-285750">
              <a:buFont typeface="Symbol" panose="05050102010706020507" pitchFamily="18" charset="2"/>
              <a:buChar char="-"/>
            </a:pPr>
            <a:endParaRPr lang="en-GB" sz="1600" dirty="0" smtClean="0">
              <a:solidFill>
                <a:schemeClr val="tx1"/>
              </a:solidFill>
            </a:endParaRPr>
          </a:p>
        </p:txBody>
      </p:sp>
    </p:spTree>
    <p:extLst>
      <p:ext uri="{BB962C8B-B14F-4D97-AF65-F5344CB8AC3E}">
        <p14:creationId xmlns:p14="http://schemas.microsoft.com/office/powerpoint/2010/main" val="42618594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T2 – Emotion Regulation - ED</a:t>
            </a:r>
            <a:endParaRPr lang="en-GB" sz="2000" b="0" dirty="0"/>
          </a:p>
        </p:txBody>
      </p:sp>
      <p:sp>
        <p:nvSpPr>
          <p:cNvPr id="5" name="Rechteck 4"/>
          <p:cNvSpPr/>
          <p:nvPr/>
        </p:nvSpPr>
        <p:spPr>
          <a:xfrm>
            <a:off x="531623" y="1176738"/>
            <a:ext cx="10394524" cy="425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b="1" dirty="0" err="1" smtClean="0">
                <a:solidFill>
                  <a:schemeClr val="tx1"/>
                </a:solidFill>
              </a:rPr>
              <a:t>Forschungsfragen</a:t>
            </a:r>
            <a:endParaRPr lang="en-GB" sz="1600" b="1" dirty="0" smtClean="0">
              <a:solidFill>
                <a:schemeClr val="tx1"/>
              </a:solidFill>
            </a:endParaRPr>
          </a:p>
          <a:p>
            <a:endParaRPr lang="en-GB" sz="1600" b="1" dirty="0">
              <a:solidFill>
                <a:schemeClr val="tx1"/>
              </a:solidFill>
            </a:endParaRPr>
          </a:p>
          <a:p>
            <a:r>
              <a:rPr lang="en-US" sz="1600" dirty="0">
                <a:solidFill>
                  <a:schemeClr val="tx1"/>
                </a:solidFill>
              </a:rPr>
              <a:t>4. </a:t>
            </a:r>
            <a:r>
              <a:rPr lang="en-US" sz="1600" dirty="0" smtClean="0">
                <a:solidFill>
                  <a:schemeClr val="tx1"/>
                </a:solidFill>
              </a:rPr>
              <a:t>Was </a:t>
            </a:r>
            <a:r>
              <a:rPr lang="en-US" sz="1600" dirty="0" err="1" smtClean="0">
                <a:solidFill>
                  <a:schemeClr val="tx1"/>
                </a:solidFill>
              </a:rPr>
              <a:t>sind</a:t>
            </a:r>
            <a:r>
              <a:rPr lang="en-US" sz="1600" dirty="0" smtClean="0">
                <a:solidFill>
                  <a:schemeClr val="tx1"/>
                </a:solidFill>
              </a:rPr>
              <a:t> </a:t>
            </a:r>
            <a:r>
              <a:rPr lang="en-US" sz="1600" dirty="0" err="1" smtClean="0">
                <a:solidFill>
                  <a:schemeClr val="tx1"/>
                </a:solidFill>
              </a:rPr>
              <a:t>individuelle</a:t>
            </a:r>
            <a:r>
              <a:rPr lang="en-US" sz="1600" dirty="0" smtClean="0">
                <a:solidFill>
                  <a:schemeClr val="tx1"/>
                </a:solidFill>
              </a:rPr>
              <a:t> </a:t>
            </a:r>
            <a:r>
              <a:rPr lang="en-US" sz="1600" dirty="0" err="1" smtClean="0">
                <a:solidFill>
                  <a:schemeClr val="tx1"/>
                </a:solidFill>
              </a:rPr>
              <a:t>subjektive</a:t>
            </a:r>
            <a:r>
              <a:rPr lang="en-US" sz="1600" dirty="0" smtClean="0">
                <a:solidFill>
                  <a:schemeClr val="tx1"/>
                </a:solidFill>
              </a:rPr>
              <a:t> </a:t>
            </a:r>
            <a:r>
              <a:rPr lang="en-US" sz="1600" dirty="0" err="1" smtClean="0">
                <a:solidFill>
                  <a:schemeClr val="tx1"/>
                </a:solidFill>
              </a:rPr>
              <a:t>Kosten</a:t>
            </a:r>
            <a:r>
              <a:rPr lang="en-US" sz="1600" dirty="0" smtClean="0">
                <a:solidFill>
                  <a:schemeClr val="tx1"/>
                </a:solidFill>
              </a:rPr>
              <a:t> von </a:t>
            </a:r>
            <a:r>
              <a:rPr lang="en-US" sz="1600" dirty="0" err="1" smtClean="0">
                <a:solidFill>
                  <a:schemeClr val="tx1"/>
                </a:solidFill>
              </a:rPr>
              <a:t>Emotionsregulationsstrategien</a:t>
            </a:r>
            <a:r>
              <a:rPr lang="en-US" sz="1600" dirty="0" smtClean="0">
                <a:solidFill>
                  <a:schemeClr val="tx1"/>
                </a:solidFill>
              </a:rPr>
              <a:t>?</a:t>
            </a:r>
            <a:endParaRPr lang="en-US" sz="1600" dirty="0">
              <a:solidFill>
                <a:schemeClr val="tx1"/>
              </a:solidFill>
            </a:endParaRPr>
          </a:p>
          <a:p>
            <a:pPr marL="630238" indent="-342900">
              <a:buFont typeface="+mj-lt"/>
              <a:buAutoNum type="alphaLcParenR"/>
            </a:pPr>
            <a:r>
              <a:rPr lang="en-US" sz="1600" dirty="0" err="1" smtClean="0">
                <a:solidFill>
                  <a:schemeClr val="tx1"/>
                </a:solidFill>
              </a:rPr>
              <a:t>Individuelle</a:t>
            </a:r>
            <a:r>
              <a:rPr lang="en-US" sz="1600" dirty="0" smtClean="0">
                <a:solidFill>
                  <a:schemeClr val="tx1"/>
                </a:solidFill>
              </a:rPr>
              <a:t> </a:t>
            </a:r>
            <a:r>
              <a:rPr lang="en-US" sz="1600" dirty="0" err="1" smtClean="0">
                <a:solidFill>
                  <a:schemeClr val="tx1"/>
                </a:solidFill>
              </a:rPr>
              <a:t>subjektive</a:t>
            </a:r>
            <a:r>
              <a:rPr lang="en-US" sz="1600" dirty="0" smtClean="0">
                <a:solidFill>
                  <a:schemeClr val="tx1"/>
                </a:solidFill>
              </a:rPr>
              <a:t> </a:t>
            </a:r>
            <a:r>
              <a:rPr lang="en-US" sz="1600" dirty="0" err="1" smtClean="0">
                <a:solidFill>
                  <a:schemeClr val="tx1"/>
                </a:solidFill>
              </a:rPr>
              <a:t>Kosten</a:t>
            </a:r>
            <a:r>
              <a:rPr lang="en-US" sz="1600" dirty="0" smtClean="0">
                <a:solidFill>
                  <a:schemeClr val="tx1"/>
                </a:solidFill>
              </a:rPr>
              <a:t> von ER </a:t>
            </a:r>
            <a:r>
              <a:rPr lang="en-US" sz="1600" dirty="0" err="1" smtClean="0">
                <a:solidFill>
                  <a:schemeClr val="tx1"/>
                </a:solidFill>
              </a:rPr>
              <a:t>Strategien</a:t>
            </a:r>
            <a:r>
              <a:rPr lang="en-US" sz="1600" dirty="0" smtClean="0">
                <a:solidFill>
                  <a:schemeClr val="tx1"/>
                </a:solidFill>
              </a:rPr>
              <a:t> </a:t>
            </a:r>
            <a:r>
              <a:rPr lang="en-US" sz="1600" dirty="0" err="1" smtClean="0">
                <a:solidFill>
                  <a:schemeClr val="tx1"/>
                </a:solidFill>
              </a:rPr>
              <a:t>korrelieren</a:t>
            </a:r>
            <a:r>
              <a:rPr lang="en-US" sz="1600" dirty="0" smtClean="0">
                <a:solidFill>
                  <a:schemeClr val="tx1"/>
                </a:solidFill>
              </a:rPr>
              <a:t> </a:t>
            </a:r>
            <a:r>
              <a:rPr lang="en-US" sz="1600" dirty="0" err="1" smtClean="0">
                <a:solidFill>
                  <a:schemeClr val="tx1"/>
                </a:solidFill>
              </a:rPr>
              <a:t>negativ</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den </a:t>
            </a:r>
            <a:r>
              <a:rPr lang="en-US" sz="1600" dirty="0" err="1" smtClean="0">
                <a:solidFill>
                  <a:schemeClr val="tx1"/>
                </a:solidFill>
              </a:rPr>
              <a:t>entsprechenden</a:t>
            </a:r>
            <a:r>
              <a:rPr lang="en-US" sz="1600" dirty="0" smtClean="0">
                <a:solidFill>
                  <a:schemeClr val="tx1"/>
                </a:solidFill>
              </a:rPr>
              <a:t> </a:t>
            </a:r>
            <a:r>
              <a:rPr lang="en-US" sz="1600" dirty="0" err="1" smtClean="0">
                <a:solidFill>
                  <a:schemeClr val="tx1"/>
                </a:solidFill>
              </a:rPr>
              <a:t>Effortratings</a:t>
            </a:r>
            <a:r>
              <a:rPr lang="en-US" sz="1600" dirty="0" smtClean="0">
                <a:solidFill>
                  <a:schemeClr val="tx1"/>
                </a:solidFill>
              </a:rPr>
              <a:t> der </a:t>
            </a:r>
            <a:r>
              <a:rPr lang="en-US" sz="1600" dirty="0" err="1" smtClean="0">
                <a:solidFill>
                  <a:schemeClr val="tx1"/>
                </a:solidFill>
              </a:rPr>
              <a:t>Strategien</a:t>
            </a:r>
            <a:endParaRPr lang="en-US" sz="1600" dirty="0" smtClean="0">
              <a:solidFill>
                <a:schemeClr val="tx1"/>
              </a:solidFill>
            </a:endParaRPr>
          </a:p>
          <a:p>
            <a:pPr marL="630238" indent="-342900">
              <a:buFont typeface="+mj-lt"/>
              <a:buAutoNum type="alphaLcParenR"/>
            </a:pPr>
            <a:endParaRPr lang="en-US" sz="1600" dirty="0">
              <a:solidFill>
                <a:schemeClr val="tx1"/>
              </a:solidFill>
            </a:endParaRPr>
          </a:p>
          <a:p>
            <a:r>
              <a:rPr lang="en-US" sz="1600" dirty="0">
                <a:solidFill>
                  <a:schemeClr val="tx1"/>
                </a:solidFill>
              </a:rPr>
              <a:t>5. </a:t>
            </a:r>
            <a:r>
              <a:rPr lang="en-US" sz="1600" dirty="0" smtClean="0">
                <a:solidFill>
                  <a:schemeClr val="tx1"/>
                </a:solidFill>
              </a:rPr>
              <a:t>Sind </a:t>
            </a:r>
            <a:r>
              <a:rPr lang="en-US" sz="1600" dirty="0" err="1" smtClean="0">
                <a:solidFill>
                  <a:schemeClr val="tx1"/>
                </a:solidFill>
              </a:rPr>
              <a:t>individuelle</a:t>
            </a:r>
            <a:r>
              <a:rPr lang="en-US" sz="1600" dirty="0" smtClean="0">
                <a:solidFill>
                  <a:schemeClr val="tx1"/>
                </a:solidFill>
              </a:rPr>
              <a:t> </a:t>
            </a:r>
            <a:r>
              <a:rPr lang="en-US" sz="1600" dirty="0" err="1" smtClean="0">
                <a:solidFill>
                  <a:schemeClr val="tx1"/>
                </a:solidFill>
              </a:rPr>
              <a:t>subjektive</a:t>
            </a:r>
            <a:r>
              <a:rPr lang="en-US" sz="1600" dirty="0" smtClean="0">
                <a:solidFill>
                  <a:schemeClr val="tx1"/>
                </a:solidFill>
              </a:rPr>
              <a:t> </a:t>
            </a:r>
            <a:r>
              <a:rPr lang="en-US" sz="1600" dirty="0" err="1" smtClean="0">
                <a:solidFill>
                  <a:schemeClr val="tx1"/>
                </a:solidFill>
              </a:rPr>
              <a:t>Kosten</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Personlichkeitstraits</a:t>
            </a:r>
            <a:r>
              <a:rPr lang="en-US" sz="1600" dirty="0" smtClean="0">
                <a:solidFill>
                  <a:schemeClr val="tx1"/>
                </a:solidFill>
              </a:rPr>
              <a:t> </a:t>
            </a:r>
            <a:r>
              <a:rPr lang="en-US" sz="1600" dirty="0" err="1" smtClean="0">
                <a:solidFill>
                  <a:schemeClr val="tx1"/>
                </a:solidFill>
              </a:rPr>
              <a:t>assoziiert</a:t>
            </a:r>
            <a:r>
              <a:rPr lang="en-US" sz="1600" dirty="0" smtClean="0">
                <a:solidFill>
                  <a:schemeClr val="tx1"/>
                </a:solidFill>
              </a:rPr>
              <a:t>?</a:t>
            </a:r>
          </a:p>
          <a:p>
            <a:pPr marL="630238" indent="-342900">
              <a:buFont typeface="+mj-lt"/>
              <a:buAutoNum type="alphaLcParenR"/>
            </a:pPr>
            <a:r>
              <a:rPr lang="en-US" sz="1600" dirty="0" err="1" smtClean="0">
                <a:solidFill>
                  <a:schemeClr val="tx1"/>
                </a:solidFill>
              </a:rPr>
              <a:t>Habituelle</a:t>
            </a:r>
            <a:r>
              <a:rPr lang="en-US" sz="1600" dirty="0" smtClean="0">
                <a:solidFill>
                  <a:schemeClr val="tx1"/>
                </a:solidFill>
              </a:rPr>
              <a:t> </a:t>
            </a:r>
            <a:r>
              <a:rPr lang="en-US" sz="1600" dirty="0" err="1" smtClean="0">
                <a:solidFill>
                  <a:schemeClr val="tx1"/>
                </a:solidFill>
              </a:rPr>
              <a:t>Nutzung</a:t>
            </a:r>
            <a:r>
              <a:rPr lang="en-US" sz="1600" dirty="0" smtClean="0">
                <a:solidFill>
                  <a:schemeClr val="tx1"/>
                </a:solidFill>
              </a:rPr>
              <a:t> von Reappraisal (</a:t>
            </a:r>
            <a:r>
              <a:rPr lang="en-US" sz="1600" dirty="0" err="1" smtClean="0">
                <a:solidFill>
                  <a:schemeClr val="tx1"/>
                </a:solidFill>
              </a:rPr>
              <a:t>gemessen</a:t>
            </a:r>
            <a:r>
              <a:rPr lang="en-US" sz="1600" dirty="0" smtClean="0">
                <a:solidFill>
                  <a:schemeClr val="tx1"/>
                </a:solidFill>
              </a:rPr>
              <a:t> via ERQ) </a:t>
            </a:r>
            <a:r>
              <a:rPr lang="en-US" sz="1600" dirty="0" err="1" smtClean="0">
                <a:solidFill>
                  <a:schemeClr val="tx1"/>
                </a:solidFill>
              </a:rPr>
              <a:t>korreliert</a:t>
            </a:r>
            <a:r>
              <a:rPr lang="en-US" sz="1600" dirty="0" smtClean="0">
                <a:solidFill>
                  <a:schemeClr val="tx1"/>
                </a:solidFill>
              </a:rPr>
              <a:t> </a:t>
            </a:r>
            <a:r>
              <a:rPr lang="en-US" sz="1600" dirty="0" err="1" smtClean="0">
                <a:solidFill>
                  <a:schemeClr val="tx1"/>
                </a:solidFill>
              </a:rPr>
              <a:t>positiv</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dem</a:t>
            </a:r>
            <a:r>
              <a:rPr lang="en-US" sz="1600" dirty="0" smtClean="0">
                <a:solidFill>
                  <a:schemeClr val="tx1"/>
                </a:solidFill>
              </a:rPr>
              <a:t> </a:t>
            </a:r>
            <a:r>
              <a:rPr lang="en-US" sz="1600" dirty="0" err="1" smtClean="0">
                <a:solidFill>
                  <a:schemeClr val="tx1"/>
                </a:solidFill>
              </a:rPr>
              <a:t>subjektiven</a:t>
            </a:r>
            <a:r>
              <a:rPr lang="en-US" sz="1600" dirty="0" smtClean="0">
                <a:solidFill>
                  <a:schemeClr val="tx1"/>
                </a:solidFill>
              </a:rPr>
              <a:t> Wert von Distancing</a:t>
            </a:r>
          </a:p>
          <a:p>
            <a:pPr marL="630238" indent="-342900">
              <a:buFont typeface="+mj-lt"/>
              <a:buAutoNum type="alphaLcParenR"/>
            </a:pPr>
            <a:r>
              <a:rPr lang="en-US" sz="1600" dirty="0" err="1">
                <a:solidFill>
                  <a:schemeClr val="tx1"/>
                </a:solidFill>
              </a:rPr>
              <a:t>Habituelle</a:t>
            </a:r>
            <a:r>
              <a:rPr lang="en-US" sz="1600" dirty="0">
                <a:solidFill>
                  <a:schemeClr val="tx1"/>
                </a:solidFill>
              </a:rPr>
              <a:t> </a:t>
            </a:r>
            <a:r>
              <a:rPr lang="en-US" sz="1600" dirty="0" err="1">
                <a:solidFill>
                  <a:schemeClr val="tx1"/>
                </a:solidFill>
              </a:rPr>
              <a:t>Nutzung</a:t>
            </a:r>
            <a:r>
              <a:rPr lang="en-US" sz="1600" dirty="0">
                <a:solidFill>
                  <a:schemeClr val="tx1"/>
                </a:solidFill>
              </a:rPr>
              <a:t> von </a:t>
            </a:r>
            <a:r>
              <a:rPr lang="en-US" sz="1600" dirty="0" smtClean="0">
                <a:solidFill>
                  <a:schemeClr val="tx1"/>
                </a:solidFill>
              </a:rPr>
              <a:t>Suppression </a:t>
            </a:r>
            <a:r>
              <a:rPr lang="en-US" sz="1600" dirty="0">
                <a:solidFill>
                  <a:schemeClr val="tx1"/>
                </a:solidFill>
              </a:rPr>
              <a:t>(</a:t>
            </a:r>
            <a:r>
              <a:rPr lang="en-US" sz="1600" dirty="0" err="1">
                <a:solidFill>
                  <a:schemeClr val="tx1"/>
                </a:solidFill>
              </a:rPr>
              <a:t>gemessen</a:t>
            </a:r>
            <a:r>
              <a:rPr lang="en-US" sz="1600" dirty="0">
                <a:solidFill>
                  <a:schemeClr val="tx1"/>
                </a:solidFill>
              </a:rPr>
              <a:t> via ERQ) </a:t>
            </a:r>
            <a:r>
              <a:rPr lang="en-US" sz="1600" dirty="0" err="1">
                <a:solidFill>
                  <a:schemeClr val="tx1"/>
                </a:solidFill>
              </a:rPr>
              <a:t>korreliert</a:t>
            </a:r>
            <a:r>
              <a:rPr lang="en-US" sz="1600" dirty="0">
                <a:solidFill>
                  <a:schemeClr val="tx1"/>
                </a:solidFill>
              </a:rPr>
              <a:t> </a:t>
            </a:r>
            <a:r>
              <a:rPr lang="en-US" sz="1600" dirty="0" err="1" smtClean="0">
                <a:solidFill>
                  <a:schemeClr val="tx1"/>
                </a:solidFill>
              </a:rPr>
              <a:t>positiv</a:t>
            </a:r>
            <a:r>
              <a:rPr lang="en-US" sz="1600" dirty="0" smtClean="0">
                <a:solidFill>
                  <a:schemeClr val="tx1"/>
                </a:solidFill>
              </a:rPr>
              <a:t> </a:t>
            </a:r>
            <a:r>
              <a:rPr lang="en-US" sz="1600" dirty="0" err="1">
                <a:solidFill>
                  <a:schemeClr val="tx1"/>
                </a:solidFill>
              </a:rPr>
              <a:t>mit</a:t>
            </a:r>
            <a:r>
              <a:rPr lang="en-US" sz="1600" dirty="0">
                <a:solidFill>
                  <a:schemeClr val="tx1"/>
                </a:solidFill>
              </a:rPr>
              <a:t> </a:t>
            </a:r>
            <a:r>
              <a:rPr lang="en-US" sz="1600" dirty="0" err="1">
                <a:solidFill>
                  <a:schemeClr val="tx1"/>
                </a:solidFill>
              </a:rPr>
              <a:t>dem</a:t>
            </a:r>
            <a:r>
              <a:rPr lang="en-US" sz="1600" dirty="0">
                <a:solidFill>
                  <a:schemeClr val="tx1"/>
                </a:solidFill>
              </a:rPr>
              <a:t> </a:t>
            </a:r>
            <a:r>
              <a:rPr lang="en-US" sz="1600" dirty="0" err="1">
                <a:solidFill>
                  <a:schemeClr val="tx1"/>
                </a:solidFill>
              </a:rPr>
              <a:t>subjektiven</a:t>
            </a:r>
            <a:r>
              <a:rPr lang="en-US" sz="1600" dirty="0">
                <a:solidFill>
                  <a:schemeClr val="tx1"/>
                </a:solidFill>
              </a:rPr>
              <a:t> Wert von </a:t>
            </a:r>
            <a:r>
              <a:rPr lang="en-US" sz="1600" dirty="0" smtClean="0">
                <a:solidFill>
                  <a:schemeClr val="tx1"/>
                </a:solidFill>
              </a:rPr>
              <a:t>Suppression</a:t>
            </a:r>
            <a:endParaRPr lang="en-US" sz="1600" dirty="0">
              <a:solidFill>
                <a:schemeClr val="tx1"/>
              </a:solidFill>
            </a:endParaRPr>
          </a:p>
          <a:p>
            <a:pPr marL="630238" indent="-342900">
              <a:buFont typeface="+mj-lt"/>
              <a:buAutoNum type="alphaLcParenR"/>
            </a:pPr>
            <a:r>
              <a:rPr lang="en-US" sz="1600" dirty="0" err="1" smtClean="0">
                <a:solidFill>
                  <a:schemeClr val="tx1"/>
                </a:solidFill>
              </a:rPr>
              <a:t>Höhere</a:t>
            </a:r>
            <a:r>
              <a:rPr lang="en-US" sz="1600" dirty="0" smtClean="0">
                <a:solidFill>
                  <a:schemeClr val="tx1"/>
                </a:solidFill>
              </a:rPr>
              <a:t> ER </a:t>
            </a:r>
            <a:r>
              <a:rPr lang="en-US" sz="1600" dirty="0" err="1" smtClean="0">
                <a:solidFill>
                  <a:schemeClr val="tx1"/>
                </a:solidFill>
              </a:rPr>
              <a:t>Flexibilität</a:t>
            </a:r>
            <a:r>
              <a:rPr lang="en-US" sz="1600" dirty="0" smtClean="0">
                <a:solidFill>
                  <a:schemeClr val="tx1"/>
                </a:solidFill>
              </a:rPr>
              <a:t> (</a:t>
            </a:r>
            <a:r>
              <a:rPr lang="en-US" sz="1600" dirty="0" err="1" smtClean="0">
                <a:solidFill>
                  <a:schemeClr val="tx1"/>
                </a:solidFill>
              </a:rPr>
              <a:t>gemessen</a:t>
            </a:r>
            <a:r>
              <a:rPr lang="en-US" sz="1600" dirty="0" smtClean="0">
                <a:solidFill>
                  <a:schemeClr val="tx1"/>
                </a:solidFill>
              </a:rPr>
              <a:t> via </a:t>
            </a:r>
            <a:r>
              <a:rPr lang="en-US" sz="1600" dirty="0" err="1" smtClean="0">
                <a:solidFill>
                  <a:schemeClr val="tx1"/>
                </a:solidFill>
              </a:rPr>
              <a:t>FlexER</a:t>
            </a:r>
            <a:r>
              <a:rPr lang="en-US" sz="1600" dirty="0" smtClean="0">
                <a:solidFill>
                  <a:schemeClr val="tx1"/>
                </a:solidFill>
              </a:rPr>
              <a:t>) </a:t>
            </a:r>
            <a:r>
              <a:rPr lang="en-US" sz="1600" dirty="0" err="1" smtClean="0">
                <a:solidFill>
                  <a:schemeClr val="tx1"/>
                </a:solidFill>
              </a:rPr>
              <a:t>ist</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generell</a:t>
            </a:r>
            <a:r>
              <a:rPr lang="en-US" sz="1600" dirty="0" smtClean="0">
                <a:solidFill>
                  <a:schemeClr val="tx1"/>
                </a:solidFill>
              </a:rPr>
              <a:t> </a:t>
            </a:r>
            <a:r>
              <a:rPr lang="en-US" sz="1600" dirty="0" err="1" smtClean="0">
                <a:solidFill>
                  <a:schemeClr val="tx1"/>
                </a:solidFill>
              </a:rPr>
              <a:t>höheren</a:t>
            </a:r>
            <a:r>
              <a:rPr lang="en-US" sz="1600" dirty="0" smtClean="0">
                <a:solidFill>
                  <a:schemeClr val="tx1"/>
                </a:solidFill>
              </a:rPr>
              <a:t> </a:t>
            </a:r>
            <a:r>
              <a:rPr lang="en-US" sz="1600" dirty="0" err="1" smtClean="0">
                <a:solidFill>
                  <a:schemeClr val="tx1"/>
                </a:solidFill>
              </a:rPr>
              <a:t>subjektiven</a:t>
            </a:r>
            <a:r>
              <a:rPr lang="en-US" sz="1600" dirty="0" smtClean="0">
                <a:solidFill>
                  <a:schemeClr val="tx1"/>
                </a:solidFill>
              </a:rPr>
              <a:t> </a:t>
            </a:r>
            <a:r>
              <a:rPr lang="en-US" sz="1600" dirty="0" err="1" smtClean="0">
                <a:solidFill>
                  <a:schemeClr val="tx1"/>
                </a:solidFill>
              </a:rPr>
              <a:t>Werten</a:t>
            </a:r>
            <a:r>
              <a:rPr lang="en-US" sz="1600" dirty="0" smtClean="0">
                <a:solidFill>
                  <a:schemeClr val="tx1"/>
                </a:solidFill>
              </a:rPr>
              <a:t> </a:t>
            </a:r>
            <a:r>
              <a:rPr lang="en-US" sz="1600" dirty="0" err="1" smtClean="0">
                <a:solidFill>
                  <a:schemeClr val="tx1"/>
                </a:solidFill>
              </a:rPr>
              <a:t>aller</a:t>
            </a:r>
            <a:r>
              <a:rPr lang="en-US" sz="1600" dirty="0" smtClean="0">
                <a:solidFill>
                  <a:schemeClr val="tx1"/>
                </a:solidFill>
              </a:rPr>
              <a:t> </a:t>
            </a:r>
            <a:r>
              <a:rPr lang="en-US" sz="1600" dirty="0" err="1" smtClean="0">
                <a:solidFill>
                  <a:schemeClr val="tx1"/>
                </a:solidFill>
              </a:rPr>
              <a:t>Strategien</a:t>
            </a:r>
            <a:r>
              <a:rPr lang="en-US" sz="1600" dirty="0" smtClean="0">
                <a:solidFill>
                  <a:schemeClr val="tx1"/>
                </a:solidFill>
              </a:rPr>
              <a:t> </a:t>
            </a:r>
            <a:r>
              <a:rPr lang="en-US" sz="1600" dirty="0" err="1" smtClean="0">
                <a:solidFill>
                  <a:schemeClr val="tx1"/>
                </a:solidFill>
              </a:rPr>
              <a:t>assoziiert</a:t>
            </a:r>
            <a:endParaRPr lang="en-US" sz="1600" dirty="0" smtClean="0">
              <a:solidFill>
                <a:schemeClr val="tx1"/>
              </a:solidFill>
            </a:endParaRPr>
          </a:p>
          <a:p>
            <a:pPr marL="630238" indent="-342900">
              <a:buFont typeface="+mj-lt"/>
              <a:buAutoNum type="alphaLcParenR"/>
            </a:pPr>
            <a:endParaRPr lang="en-US" sz="1600" dirty="0">
              <a:solidFill>
                <a:schemeClr val="tx1"/>
              </a:solidFill>
            </a:endParaRPr>
          </a:p>
          <a:p>
            <a:r>
              <a:rPr lang="en-US" sz="1600" dirty="0">
                <a:solidFill>
                  <a:schemeClr val="tx1"/>
                </a:solidFill>
              </a:rPr>
              <a:t>6. </a:t>
            </a:r>
            <a:r>
              <a:rPr lang="en-US" sz="1600" dirty="0" err="1" smtClean="0">
                <a:solidFill>
                  <a:schemeClr val="tx1"/>
                </a:solidFill>
              </a:rPr>
              <a:t>Ist</a:t>
            </a:r>
            <a:r>
              <a:rPr lang="en-US" sz="1600" dirty="0" smtClean="0">
                <a:solidFill>
                  <a:schemeClr val="tx1"/>
                </a:solidFill>
              </a:rPr>
              <a:t> </a:t>
            </a:r>
            <a:r>
              <a:rPr lang="en-US" sz="1600" dirty="0" err="1" smtClean="0">
                <a:solidFill>
                  <a:schemeClr val="tx1"/>
                </a:solidFill>
              </a:rPr>
              <a:t>Emotionsregulationserfolg</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Selbstkontrolle</a:t>
            </a:r>
            <a:r>
              <a:rPr lang="en-US" sz="1600" dirty="0" smtClean="0">
                <a:solidFill>
                  <a:schemeClr val="tx1"/>
                </a:solidFill>
              </a:rPr>
              <a:t> </a:t>
            </a:r>
            <a:r>
              <a:rPr lang="en-US" sz="1600" dirty="0" err="1" smtClean="0">
                <a:solidFill>
                  <a:schemeClr val="tx1"/>
                </a:solidFill>
              </a:rPr>
              <a:t>assoziiert</a:t>
            </a:r>
            <a:r>
              <a:rPr lang="en-US" sz="1600" dirty="0" smtClean="0">
                <a:solidFill>
                  <a:schemeClr val="tx1"/>
                </a:solidFill>
              </a:rPr>
              <a:t>?</a:t>
            </a:r>
            <a:endParaRPr lang="en-US" sz="1600" dirty="0">
              <a:solidFill>
                <a:schemeClr val="tx1"/>
              </a:solidFill>
            </a:endParaRPr>
          </a:p>
          <a:p>
            <a:pPr marL="630238" indent="-342900">
              <a:buFont typeface="+mj-lt"/>
              <a:buAutoNum type="alphaLcParenR"/>
            </a:pPr>
            <a:r>
              <a:rPr lang="en-US" sz="1600" dirty="0" err="1" smtClean="0">
                <a:solidFill>
                  <a:schemeClr val="tx1"/>
                </a:solidFill>
              </a:rPr>
              <a:t>Höhere</a:t>
            </a:r>
            <a:r>
              <a:rPr lang="en-US" sz="1600" dirty="0" smtClean="0">
                <a:solidFill>
                  <a:schemeClr val="tx1"/>
                </a:solidFill>
              </a:rPr>
              <a:t> </a:t>
            </a:r>
            <a:r>
              <a:rPr lang="en-US" sz="1600" dirty="0" err="1" smtClean="0">
                <a:solidFill>
                  <a:schemeClr val="tx1"/>
                </a:solidFill>
              </a:rPr>
              <a:t>Selbstkontrolle</a:t>
            </a:r>
            <a:r>
              <a:rPr lang="en-US" sz="1600" dirty="0" smtClean="0">
                <a:solidFill>
                  <a:schemeClr val="tx1"/>
                </a:solidFill>
              </a:rPr>
              <a:t> </a:t>
            </a:r>
            <a:r>
              <a:rPr lang="en-US" sz="1600" dirty="0" err="1" smtClean="0">
                <a:solidFill>
                  <a:schemeClr val="tx1"/>
                </a:solidFill>
              </a:rPr>
              <a:t>ist</a:t>
            </a:r>
            <a:r>
              <a:rPr lang="en-US" sz="1600" dirty="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höherem</a:t>
            </a:r>
            <a:r>
              <a:rPr lang="en-US" sz="1600" dirty="0" smtClean="0">
                <a:solidFill>
                  <a:schemeClr val="tx1"/>
                </a:solidFill>
              </a:rPr>
              <a:t> </a:t>
            </a:r>
            <a:r>
              <a:rPr lang="en-US" sz="1600" dirty="0" err="1" smtClean="0">
                <a:solidFill>
                  <a:schemeClr val="tx1"/>
                </a:solidFill>
              </a:rPr>
              <a:t>subjektiven</a:t>
            </a:r>
            <a:r>
              <a:rPr lang="en-US" sz="1600" dirty="0" smtClean="0">
                <a:solidFill>
                  <a:schemeClr val="tx1"/>
                </a:solidFill>
              </a:rPr>
              <a:t> </a:t>
            </a:r>
            <a:r>
              <a:rPr lang="en-US" sz="1600" dirty="0" err="1" smtClean="0">
                <a:solidFill>
                  <a:schemeClr val="tx1"/>
                </a:solidFill>
              </a:rPr>
              <a:t>Regulationserfolg</a:t>
            </a:r>
            <a:r>
              <a:rPr lang="en-US" sz="1600" dirty="0" smtClean="0">
                <a:solidFill>
                  <a:schemeClr val="tx1"/>
                </a:solidFill>
              </a:rPr>
              <a:t> (Arousal Ratings) </a:t>
            </a:r>
            <a:r>
              <a:rPr lang="en-US" sz="1600" dirty="0" err="1" smtClean="0">
                <a:solidFill>
                  <a:schemeClr val="tx1"/>
                </a:solidFill>
              </a:rPr>
              <a:t>assoziiert</a:t>
            </a:r>
            <a:endParaRPr lang="en-US" sz="1600" dirty="0" smtClean="0">
              <a:solidFill>
                <a:schemeClr val="tx1"/>
              </a:solidFill>
            </a:endParaRPr>
          </a:p>
          <a:p>
            <a:pPr marL="630238" indent="-342900">
              <a:buFont typeface="+mj-lt"/>
              <a:buAutoNum type="alphaLcParenR"/>
            </a:pPr>
            <a:r>
              <a:rPr lang="en-US" sz="1600" dirty="0" err="1" smtClean="0">
                <a:solidFill>
                  <a:schemeClr val="tx1"/>
                </a:solidFill>
              </a:rPr>
              <a:t>Höhere</a:t>
            </a:r>
            <a:r>
              <a:rPr lang="en-US" sz="1600" dirty="0" smtClean="0">
                <a:solidFill>
                  <a:schemeClr val="tx1"/>
                </a:solidFill>
              </a:rPr>
              <a:t> </a:t>
            </a:r>
            <a:r>
              <a:rPr lang="en-US" sz="1600" dirty="0" err="1" smtClean="0">
                <a:solidFill>
                  <a:schemeClr val="tx1"/>
                </a:solidFill>
              </a:rPr>
              <a:t>Selbstkontrolle</a:t>
            </a:r>
            <a:r>
              <a:rPr lang="en-US" sz="1600" dirty="0" smtClean="0">
                <a:solidFill>
                  <a:schemeClr val="tx1"/>
                </a:solidFill>
              </a:rPr>
              <a:t> </a:t>
            </a:r>
            <a:r>
              <a:rPr lang="en-US" sz="1600" dirty="0" err="1" smtClean="0">
                <a:solidFill>
                  <a:schemeClr val="tx1"/>
                </a:solidFill>
              </a:rPr>
              <a:t>ist</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höherem</a:t>
            </a:r>
            <a:r>
              <a:rPr lang="en-US" sz="1600" dirty="0" smtClean="0">
                <a:solidFill>
                  <a:schemeClr val="tx1"/>
                </a:solidFill>
              </a:rPr>
              <a:t> </a:t>
            </a:r>
            <a:r>
              <a:rPr lang="en-US" sz="1600" dirty="0" err="1" smtClean="0">
                <a:solidFill>
                  <a:schemeClr val="tx1"/>
                </a:solidFill>
              </a:rPr>
              <a:t>physiologischen</a:t>
            </a:r>
            <a:r>
              <a:rPr lang="en-US" sz="1600" dirty="0" smtClean="0">
                <a:solidFill>
                  <a:schemeClr val="tx1"/>
                </a:solidFill>
              </a:rPr>
              <a:t> </a:t>
            </a:r>
            <a:r>
              <a:rPr lang="en-US" sz="1600" dirty="0" err="1" smtClean="0">
                <a:solidFill>
                  <a:schemeClr val="tx1"/>
                </a:solidFill>
              </a:rPr>
              <a:t>Regulationserfolg</a:t>
            </a:r>
            <a:r>
              <a:rPr lang="en-US" sz="1600" dirty="0" smtClean="0">
                <a:solidFill>
                  <a:schemeClr val="tx1"/>
                </a:solidFill>
              </a:rPr>
              <a:t> (Corrugator-</a:t>
            </a:r>
            <a:r>
              <a:rPr lang="en-US" sz="1600" dirty="0" err="1" smtClean="0">
                <a:solidFill>
                  <a:schemeClr val="tx1"/>
                </a:solidFill>
              </a:rPr>
              <a:t>Aktivität</a:t>
            </a:r>
            <a:r>
              <a:rPr lang="en-US" sz="1600" dirty="0" smtClean="0">
                <a:solidFill>
                  <a:schemeClr val="tx1"/>
                </a:solidFill>
              </a:rPr>
              <a:t>) </a:t>
            </a:r>
            <a:r>
              <a:rPr lang="en-US" sz="1600" dirty="0" err="1" smtClean="0">
                <a:solidFill>
                  <a:schemeClr val="tx1"/>
                </a:solidFill>
              </a:rPr>
              <a:t>assoziiert</a:t>
            </a:r>
            <a:endParaRPr lang="en-GB" sz="1600" dirty="0" smtClean="0">
              <a:solidFill>
                <a:schemeClr val="tx1"/>
              </a:solidFill>
            </a:endParaRPr>
          </a:p>
        </p:txBody>
      </p:sp>
    </p:spTree>
    <p:extLst>
      <p:ext uri="{BB962C8B-B14F-4D97-AF65-F5344CB8AC3E}">
        <p14:creationId xmlns:p14="http://schemas.microsoft.com/office/powerpoint/2010/main" val="1729667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sz="2400" dirty="0" smtClean="0"/>
              <a:t>Inhalt</a:t>
            </a:r>
            <a:br>
              <a:rPr lang="de-DE" sz="2400" dirty="0" smtClean="0"/>
            </a:br>
            <a:endParaRPr lang="de-DE" sz="2400" dirty="0"/>
          </a:p>
        </p:txBody>
      </p:sp>
      <p:sp>
        <p:nvSpPr>
          <p:cNvPr id="6" name="Inhaltsplatzhalter 5"/>
          <p:cNvSpPr>
            <a:spLocks noGrp="1"/>
          </p:cNvSpPr>
          <p:nvPr>
            <p:ph sz="quarter" idx="10"/>
          </p:nvPr>
        </p:nvSpPr>
        <p:spPr>
          <a:xfrm>
            <a:off x="874715" y="1296306"/>
            <a:ext cx="10580688" cy="4344988"/>
          </a:xfrm>
        </p:spPr>
        <p:txBody>
          <a:bodyPr/>
          <a:lstStyle/>
          <a:p>
            <a:pPr marL="285750" indent="-285750">
              <a:lnSpc>
                <a:spcPct val="150000"/>
              </a:lnSpc>
              <a:buFont typeface="Symbol" panose="05050102010706020507" pitchFamily="18" charset="2"/>
              <a:buChar char="-"/>
            </a:pPr>
            <a:r>
              <a:rPr lang="de-DE" sz="1800" dirty="0" smtClean="0"/>
              <a:t>Ausgangspunkt</a:t>
            </a:r>
          </a:p>
          <a:p>
            <a:pPr marL="553011" lvl="1" indent="-285750">
              <a:lnSpc>
                <a:spcPct val="150000"/>
              </a:lnSpc>
              <a:buFont typeface="Symbol" panose="05050102010706020507" pitchFamily="18" charset="2"/>
              <a:buChar char="-"/>
            </a:pPr>
            <a:r>
              <a:rPr lang="de-DE" sz="1800" dirty="0" smtClean="0"/>
              <a:t>Subjektive Werte von ER Strategien</a:t>
            </a:r>
          </a:p>
          <a:p>
            <a:pPr marL="553011" lvl="1" indent="-285750">
              <a:lnSpc>
                <a:spcPct val="150000"/>
              </a:lnSpc>
              <a:buFont typeface="Symbol" panose="05050102010706020507" pitchFamily="18" charset="2"/>
              <a:buChar char="-"/>
            </a:pPr>
            <a:r>
              <a:rPr lang="de-DE" sz="1800" dirty="0" smtClean="0"/>
              <a:t>Erweiterung COG-ED Paradigma</a:t>
            </a:r>
          </a:p>
          <a:p>
            <a:pPr marL="285750" indent="-285750">
              <a:lnSpc>
                <a:spcPct val="150000"/>
              </a:lnSpc>
              <a:buFont typeface="Symbol" panose="05050102010706020507" pitchFamily="18" charset="2"/>
              <a:buChar char="-"/>
            </a:pPr>
            <a:r>
              <a:rPr lang="de-DE" sz="1800" dirty="0" smtClean="0"/>
              <a:t>Studiendesign</a:t>
            </a:r>
          </a:p>
          <a:p>
            <a:pPr marL="553011" lvl="1" indent="-285750">
              <a:lnSpc>
                <a:spcPct val="150000"/>
              </a:lnSpc>
              <a:buFont typeface="Symbol" panose="05050102010706020507" pitchFamily="18" charset="2"/>
              <a:buChar char="-"/>
            </a:pPr>
            <a:r>
              <a:rPr lang="de-DE" sz="1800" dirty="0"/>
              <a:t>T1: </a:t>
            </a:r>
            <a:r>
              <a:rPr lang="de-DE" sz="1800" dirty="0" smtClean="0"/>
              <a:t>COG–ED</a:t>
            </a:r>
            <a:endParaRPr lang="de-DE" sz="1800" dirty="0"/>
          </a:p>
          <a:p>
            <a:pPr marL="553011" lvl="1" indent="-285750">
              <a:lnSpc>
                <a:spcPct val="150000"/>
              </a:lnSpc>
              <a:buFont typeface="Symbol" panose="05050102010706020507" pitchFamily="18" charset="2"/>
              <a:buChar char="-"/>
            </a:pPr>
            <a:r>
              <a:rPr lang="de-DE" sz="1800" dirty="0"/>
              <a:t>T2: </a:t>
            </a:r>
            <a:r>
              <a:rPr lang="de-DE" sz="1800" dirty="0" smtClean="0"/>
              <a:t>ER-ED</a:t>
            </a:r>
          </a:p>
          <a:p>
            <a:pPr marL="285750" indent="-285750">
              <a:lnSpc>
                <a:spcPct val="150000"/>
              </a:lnSpc>
              <a:buFont typeface="Symbol" panose="05050102010706020507" pitchFamily="18" charset="2"/>
              <a:buChar char="-"/>
            </a:pPr>
            <a:r>
              <a:rPr lang="de-DE" sz="1800" dirty="0" smtClean="0"/>
              <a:t>Diskussion</a:t>
            </a:r>
          </a:p>
          <a:p>
            <a:pPr marL="553011" lvl="1" indent="-285750">
              <a:lnSpc>
                <a:spcPct val="150000"/>
              </a:lnSpc>
              <a:buFont typeface="Symbol" panose="05050102010706020507" pitchFamily="18" charset="2"/>
              <a:buChar char="-"/>
            </a:pPr>
            <a:endParaRPr lang="de-DE" sz="1800" dirty="0"/>
          </a:p>
        </p:txBody>
      </p:sp>
    </p:spTree>
    <p:extLst>
      <p:ext uri="{BB962C8B-B14F-4D97-AF65-F5344CB8AC3E}">
        <p14:creationId xmlns:p14="http://schemas.microsoft.com/office/powerpoint/2010/main" val="2529812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3"/>
          </p:nvPr>
        </p:nvSpPr>
        <p:spPr/>
        <p:txBody>
          <a:bodyPr/>
          <a:lstStyle/>
          <a:p>
            <a:r>
              <a:rPr lang="de-DE" sz="2400" b="1" dirty="0" smtClean="0">
                <a:solidFill>
                  <a:srgbClr val="F3FBEB"/>
                </a:solidFill>
              </a:rPr>
              <a:t>Diskussion</a:t>
            </a:r>
            <a:endParaRPr lang="de-DE" sz="2400" b="1" dirty="0">
              <a:solidFill>
                <a:srgbClr val="F3FBEB"/>
              </a:solidFill>
            </a:endParaRPr>
          </a:p>
        </p:txBody>
      </p:sp>
    </p:spTree>
    <p:extLst>
      <p:ext uri="{BB962C8B-B14F-4D97-AF65-F5344CB8AC3E}">
        <p14:creationId xmlns:p14="http://schemas.microsoft.com/office/powerpoint/2010/main" val="7747699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421676"/>
          </a:xfrm>
        </p:spPr>
        <p:txBody>
          <a:bodyPr/>
          <a:lstStyle/>
          <a:p>
            <a:r>
              <a:rPr lang="en-GB" sz="2400" dirty="0" err="1" smtClean="0"/>
              <a:t>Diskussion</a:t>
            </a:r>
            <a:r>
              <a:rPr lang="en-GB" sz="2400" dirty="0" smtClean="0"/>
              <a:t/>
            </a:r>
            <a:br>
              <a:rPr lang="en-GB" sz="2400" dirty="0" smtClean="0"/>
            </a:br>
            <a:r>
              <a:rPr lang="en-GB" sz="2000" b="0" dirty="0" smtClean="0"/>
              <a:t>T1</a:t>
            </a:r>
            <a:endParaRPr lang="en-GB" sz="2400" b="0" dirty="0"/>
          </a:p>
        </p:txBody>
      </p:sp>
      <p:sp>
        <p:nvSpPr>
          <p:cNvPr id="5" name="Rechteck 4"/>
          <p:cNvSpPr/>
          <p:nvPr/>
        </p:nvSpPr>
        <p:spPr>
          <a:xfrm>
            <a:off x="874715" y="1206229"/>
            <a:ext cx="10668997" cy="3654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GB" sz="1600" dirty="0" err="1" smtClean="0">
                <a:solidFill>
                  <a:srgbClr val="000000"/>
                </a:solidFill>
              </a:rPr>
              <a:t>Ist</a:t>
            </a:r>
            <a:r>
              <a:rPr lang="en-GB" sz="1600" dirty="0" smtClean="0">
                <a:solidFill>
                  <a:srgbClr val="000000"/>
                </a:solidFill>
              </a:rPr>
              <a:t> das </a:t>
            </a:r>
            <a:r>
              <a:rPr lang="en-GB" sz="1600" dirty="0" err="1" smtClean="0">
                <a:solidFill>
                  <a:srgbClr val="000000"/>
                </a:solidFill>
              </a:rPr>
              <a:t>verbesserte</a:t>
            </a:r>
            <a:r>
              <a:rPr lang="en-GB" sz="1600" dirty="0" smtClean="0">
                <a:solidFill>
                  <a:srgbClr val="000000"/>
                </a:solidFill>
              </a:rPr>
              <a:t> </a:t>
            </a:r>
            <a:r>
              <a:rPr lang="en-GB" sz="1600" dirty="0" err="1" smtClean="0">
                <a:solidFill>
                  <a:srgbClr val="000000"/>
                </a:solidFill>
              </a:rPr>
              <a:t>Paradigma</a:t>
            </a:r>
            <a:r>
              <a:rPr lang="en-GB" sz="1600" dirty="0" smtClean="0">
                <a:solidFill>
                  <a:srgbClr val="000000"/>
                </a:solidFill>
              </a:rPr>
              <a:t> </a:t>
            </a:r>
            <a:r>
              <a:rPr lang="en-GB" sz="1600" dirty="0" err="1" smtClean="0">
                <a:solidFill>
                  <a:srgbClr val="000000"/>
                </a:solidFill>
              </a:rPr>
              <a:t>wasserdicht</a:t>
            </a:r>
            <a:r>
              <a:rPr lang="en-GB" sz="1600" dirty="0" smtClean="0">
                <a:solidFill>
                  <a:srgbClr val="000000"/>
                </a:solidFill>
              </a:rPr>
              <a:t>?</a:t>
            </a:r>
            <a:endParaRPr lang="en-GB" sz="1600" dirty="0">
              <a:solidFill>
                <a:srgbClr val="000000"/>
              </a:solidFill>
            </a:endParaRPr>
          </a:p>
          <a:p>
            <a:endParaRPr lang="en-GB" sz="1600" dirty="0" smtClean="0">
              <a:solidFill>
                <a:srgbClr val="000000"/>
              </a:solidFill>
            </a:endParaRPr>
          </a:p>
          <a:p>
            <a:pPr marL="285750" indent="-285750">
              <a:buFontTx/>
              <a:buChar char="-"/>
            </a:pPr>
            <a:r>
              <a:rPr lang="en-GB" sz="1600" dirty="0" err="1" smtClean="0">
                <a:solidFill>
                  <a:srgbClr val="000000"/>
                </a:solidFill>
              </a:rPr>
              <a:t>Wovon</a:t>
            </a:r>
            <a:r>
              <a:rPr lang="en-GB" sz="1600" dirty="0" smtClean="0">
                <a:solidFill>
                  <a:srgbClr val="000000"/>
                </a:solidFill>
              </a:rPr>
              <a:t> </a:t>
            </a:r>
            <a:r>
              <a:rPr lang="en-GB" sz="1600" dirty="0" err="1" smtClean="0">
                <a:solidFill>
                  <a:srgbClr val="000000"/>
                </a:solidFill>
              </a:rPr>
              <a:t>machen</a:t>
            </a:r>
            <a:r>
              <a:rPr lang="en-GB" sz="1600" dirty="0" smtClean="0">
                <a:solidFill>
                  <a:srgbClr val="000000"/>
                </a:solidFill>
              </a:rPr>
              <a:t> </a:t>
            </a:r>
            <a:r>
              <a:rPr lang="en-GB" sz="1600" dirty="0" err="1" smtClean="0">
                <a:solidFill>
                  <a:srgbClr val="000000"/>
                </a:solidFill>
              </a:rPr>
              <a:t>wir</a:t>
            </a:r>
            <a:r>
              <a:rPr lang="en-GB" sz="1600" dirty="0" smtClean="0">
                <a:solidFill>
                  <a:srgbClr val="000000"/>
                </a:solidFill>
              </a:rPr>
              <a:t> </a:t>
            </a:r>
            <a:r>
              <a:rPr lang="en-GB" sz="1600" dirty="0" err="1" smtClean="0">
                <a:solidFill>
                  <a:srgbClr val="000000"/>
                </a:solidFill>
              </a:rPr>
              <a:t>abhängig</a:t>
            </a:r>
            <a:r>
              <a:rPr lang="en-GB" sz="1600" dirty="0" smtClean="0">
                <a:solidFill>
                  <a:srgbClr val="000000"/>
                </a:solidFill>
              </a:rPr>
              <a:t>, welches n-back-Level </a:t>
            </a:r>
            <a:r>
              <a:rPr lang="en-GB" sz="1600" dirty="0" err="1" smtClean="0">
                <a:solidFill>
                  <a:srgbClr val="000000"/>
                </a:solidFill>
              </a:rPr>
              <a:t>oder</a:t>
            </a:r>
            <a:r>
              <a:rPr lang="en-GB" sz="1600" dirty="0" smtClean="0">
                <a:solidFill>
                  <a:srgbClr val="000000"/>
                </a:solidFill>
              </a:rPr>
              <a:t> </a:t>
            </a:r>
            <a:r>
              <a:rPr lang="en-GB" sz="1600" dirty="0" err="1" smtClean="0">
                <a:solidFill>
                  <a:srgbClr val="000000"/>
                </a:solidFill>
              </a:rPr>
              <a:t>welche</a:t>
            </a:r>
            <a:r>
              <a:rPr lang="en-GB" sz="1600" dirty="0" smtClean="0">
                <a:solidFill>
                  <a:srgbClr val="000000"/>
                </a:solidFill>
              </a:rPr>
              <a:t> </a:t>
            </a:r>
            <a:r>
              <a:rPr lang="en-GB" sz="1600" dirty="0" err="1" smtClean="0">
                <a:solidFill>
                  <a:srgbClr val="000000"/>
                </a:solidFill>
              </a:rPr>
              <a:t>Strategie</a:t>
            </a:r>
            <a:r>
              <a:rPr lang="en-GB" sz="1600" dirty="0" smtClean="0">
                <a:solidFill>
                  <a:srgbClr val="000000"/>
                </a:solidFill>
              </a:rPr>
              <a:t> am </a:t>
            </a:r>
            <a:r>
              <a:rPr lang="en-GB" sz="1600" dirty="0" err="1" smtClean="0">
                <a:solidFill>
                  <a:srgbClr val="000000"/>
                </a:solidFill>
              </a:rPr>
              <a:t>Ende</a:t>
            </a:r>
            <a:r>
              <a:rPr lang="en-GB" sz="1600" dirty="0" smtClean="0">
                <a:solidFill>
                  <a:srgbClr val="000000"/>
                </a:solidFill>
              </a:rPr>
              <a:t> der </a:t>
            </a:r>
            <a:r>
              <a:rPr lang="en-GB" sz="1600" dirty="0" err="1" smtClean="0">
                <a:solidFill>
                  <a:srgbClr val="000000"/>
                </a:solidFill>
              </a:rPr>
              <a:t>Erhebung</a:t>
            </a:r>
            <a:r>
              <a:rPr lang="en-GB" sz="1600" dirty="0" smtClean="0">
                <a:solidFill>
                  <a:srgbClr val="000000"/>
                </a:solidFill>
              </a:rPr>
              <a:t> </a:t>
            </a:r>
            <a:r>
              <a:rPr lang="en-GB" sz="1600" dirty="0" err="1" smtClean="0">
                <a:solidFill>
                  <a:srgbClr val="000000"/>
                </a:solidFill>
              </a:rPr>
              <a:t>nochmal</a:t>
            </a:r>
            <a:r>
              <a:rPr lang="en-GB" sz="1600" dirty="0" smtClean="0">
                <a:solidFill>
                  <a:srgbClr val="000000"/>
                </a:solidFill>
              </a:rPr>
              <a:t> </a:t>
            </a:r>
            <a:r>
              <a:rPr lang="en-GB" sz="1600" dirty="0" err="1" smtClean="0">
                <a:solidFill>
                  <a:srgbClr val="000000"/>
                </a:solidFill>
              </a:rPr>
              <a:t>wiederholt</a:t>
            </a:r>
            <a:r>
              <a:rPr lang="en-GB" sz="1600" dirty="0" smtClean="0">
                <a:solidFill>
                  <a:srgbClr val="000000"/>
                </a:solidFill>
              </a:rPr>
              <a:t> </a:t>
            </a:r>
            <a:r>
              <a:rPr lang="en-GB" sz="1600" dirty="0" err="1" smtClean="0">
                <a:solidFill>
                  <a:srgbClr val="000000"/>
                </a:solidFill>
              </a:rPr>
              <a:t>wird</a:t>
            </a:r>
            <a:r>
              <a:rPr lang="en-GB" sz="1600" dirty="0" smtClean="0">
                <a:solidFill>
                  <a:srgbClr val="000000"/>
                </a:solidFill>
              </a:rPr>
              <a:t>?</a:t>
            </a:r>
          </a:p>
          <a:p>
            <a:endParaRPr lang="en-GB" sz="1600" dirty="0" smtClean="0">
              <a:solidFill>
                <a:srgbClr val="000000"/>
              </a:solidFill>
            </a:endParaRPr>
          </a:p>
          <a:p>
            <a:pPr marL="285750" indent="-285750">
              <a:buFontTx/>
              <a:buChar char="-"/>
            </a:pPr>
            <a:r>
              <a:rPr lang="en-GB" sz="1600" dirty="0" err="1" smtClean="0">
                <a:solidFill>
                  <a:srgbClr val="000000"/>
                </a:solidFill>
              </a:rPr>
              <a:t>Wann</a:t>
            </a:r>
            <a:r>
              <a:rPr lang="en-GB" sz="1600" dirty="0" smtClean="0">
                <a:solidFill>
                  <a:srgbClr val="000000"/>
                </a:solidFill>
              </a:rPr>
              <a:t> </a:t>
            </a:r>
            <a:r>
              <a:rPr lang="en-GB" sz="1600" dirty="0" err="1" smtClean="0">
                <a:solidFill>
                  <a:srgbClr val="000000"/>
                </a:solidFill>
              </a:rPr>
              <a:t>sollten</a:t>
            </a:r>
            <a:r>
              <a:rPr lang="en-GB" sz="1600" dirty="0" smtClean="0">
                <a:solidFill>
                  <a:srgbClr val="000000"/>
                </a:solidFill>
              </a:rPr>
              <a:t> die </a:t>
            </a:r>
            <a:r>
              <a:rPr lang="en-GB" sz="1600" dirty="0" err="1" smtClean="0">
                <a:solidFill>
                  <a:srgbClr val="000000"/>
                </a:solidFill>
              </a:rPr>
              <a:t>Persönlichkeitsfragebögen</a:t>
            </a:r>
            <a:r>
              <a:rPr lang="en-GB" sz="1600" dirty="0" smtClean="0">
                <a:solidFill>
                  <a:srgbClr val="000000"/>
                </a:solidFill>
              </a:rPr>
              <a:t> </a:t>
            </a:r>
            <a:r>
              <a:rPr lang="en-GB" sz="1600" dirty="0" err="1" smtClean="0">
                <a:solidFill>
                  <a:srgbClr val="000000"/>
                </a:solidFill>
              </a:rPr>
              <a:t>ausgefüllt</a:t>
            </a:r>
            <a:r>
              <a:rPr lang="en-GB" sz="1600" dirty="0" smtClean="0">
                <a:solidFill>
                  <a:srgbClr val="000000"/>
                </a:solidFill>
              </a:rPr>
              <a:t> </a:t>
            </a:r>
            <a:r>
              <a:rPr lang="en-GB" sz="1600" dirty="0" err="1" smtClean="0">
                <a:solidFill>
                  <a:srgbClr val="000000"/>
                </a:solidFill>
              </a:rPr>
              <a:t>werden</a:t>
            </a:r>
            <a:r>
              <a:rPr lang="en-GB" sz="1600" dirty="0" smtClean="0">
                <a:solidFill>
                  <a:srgbClr val="000000"/>
                </a:solidFill>
              </a:rPr>
              <a:t>?</a:t>
            </a:r>
          </a:p>
          <a:p>
            <a:endParaRPr lang="en-GB" sz="1600" dirty="0" smtClean="0">
              <a:solidFill>
                <a:srgbClr val="000000"/>
              </a:solidFill>
            </a:endParaRPr>
          </a:p>
          <a:p>
            <a:pPr marL="285750" indent="-285750">
              <a:buFontTx/>
              <a:buChar char="-"/>
            </a:pPr>
            <a:r>
              <a:rPr lang="en-GB" sz="1600" dirty="0" err="1" smtClean="0">
                <a:solidFill>
                  <a:srgbClr val="000000"/>
                </a:solidFill>
              </a:rPr>
              <a:t>Welche</a:t>
            </a:r>
            <a:r>
              <a:rPr lang="en-GB" sz="1600" dirty="0" smtClean="0">
                <a:solidFill>
                  <a:srgbClr val="000000"/>
                </a:solidFill>
              </a:rPr>
              <a:t> Confounds </a:t>
            </a:r>
            <a:r>
              <a:rPr lang="en-GB" sz="1600" dirty="0" err="1" smtClean="0">
                <a:solidFill>
                  <a:srgbClr val="000000"/>
                </a:solidFill>
              </a:rPr>
              <a:t>sollten</a:t>
            </a:r>
            <a:r>
              <a:rPr lang="en-GB" sz="1600" dirty="0" smtClean="0">
                <a:solidFill>
                  <a:srgbClr val="000000"/>
                </a:solidFill>
              </a:rPr>
              <a:t> </a:t>
            </a:r>
            <a:r>
              <a:rPr lang="en-GB" sz="1600" dirty="0" err="1" smtClean="0">
                <a:solidFill>
                  <a:srgbClr val="000000"/>
                </a:solidFill>
              </a:rPr>
              <a:t>wir</a:t>
            </a:r>
            <a:r>
              <a:rPr lang="en-GB" sz="1600" dirty="0" smtClean="0">
                <a:solidFill>
                  <a:srgbClr val="000000"/>
                </a:solidFill>
              </a:rPr>
              <a:t> </a:t>
            </a:r>
            <a:r>
              <a:rPr lang="en-GB" sz="1600" dirty="0" err="1" smtClean="0">
                <a:solidFill>
                  <a:srgbClr val="000000"/>
                </a:solidFill>
              </a:rPr>
              <a:t>noch</a:t>
            </a:r>
            <a:r>
              <a:rPr lang="en-GB" sz="1600" dirty="0" smtClean="0">
                <a:solidFill>
                  <a:srgbClr val="000000"/>
                </a:solidFill>
              </a:rPr>
              <a:t> </a:t>
            </a:r>
            <a:r>
              <a:rPr lang="en-GB" sz="1600" dirty="0" err="1" smtClean="0">
                <a:solidFill>
                  <a:srgbClr val="000000"/>
                </a:solidFill>
              </a:rPr>
              <a:t>berücksichtigen</a:t>
            </a:r>
            <a:r>
              <a:rPr lang="en-GB" sz="1600" dirty="0" smtClean="0">
                <a:solidFill>
                  <a:srgbClr val="000000"/>
                </a:solidFill>
              </a:rPr>
              <a:t>/</a:t>
            </a:r>
            <a:r>
              <a:rPr lang="en-GB" sz="1600" dirty="0" err="1" smtClean="0">
                <a:solidFill>
                  <a:srgbClr val="000000"/>
                </a:solidFill>
              </a:rPr>
              <a:t>miterheben</a:t>
            </a:r>
            <a:r>
              <a:rPr lang="en-GB" sz="1600" dirty="0" smtClean="0">
                <a:solidFill>
                  <a:srgbClr val="000000"/>
                </a:solidFill>
              </a:rPr>
              <a:t>?</a:t>
            </a:r>
            <a:endParaRPr lang="en-GB" sz="1600" dirty="0" smtClean="0">
              <a:solidFill>
                <a:srgbClr val="000000"/>
              </a:solidFill>
            </a:endParaRPr>
          </a:p>
          <a:p>
            <a:endParaRPr lang="en-GB" sz="1600" dirty="0" smtClean="0">
              <a:solidFill>
                <a:srgbClr val="000000"/>
              </a:solidFill>
            </a:endParaRPr>
          </a:p>
          <a:p>
            <a:pPr marL="285750" indent="-285750">
              <a:buFontTx/>
              <a:buChar char="-"/>
            </a:pPr>
            <a:r>
              <a:rPr lang="en-GB" sz="1600" dirty="0" err="1" smtClean="0">
                <a:solidFill>
                  <a:srgbClr val="000000"/>
                </a:solidFill>
              </a:rPr>
              <a:t>Welche</a:t>
            </a:r>
            <a:r>
              <a:rPr lang="en-GB" sz="1600" dirty="0" smtClean="0">
                <a:solidFill>
                  <a:srgbClr val="000000"/>
                </a:solidFill>
              </a:rPr>
              <a:t> </a:t>
            </a:r>
            <a:r>
              <a:rPr lang="en-GB" sz="1600" dirty="0" err="1" smtClean="0">
                <a:solidFill>
                  <a:srgbClr val="000000"/>
                </a:solidFill>
              </a:rPr>
              <a:t>weiteren</a:t>
            </a:r>
            <a:r>
              <a:rPr lang="en-GB" sz="1600" dirty="0" smtClean="0">
                <a:solidFill>
                  <a:srgbClr val="000000"/>
                </a:solidFill>
              </a:rPr>
              <a:t> </a:t>
            </a:r>
            <a:r>
              <a:rPr lang="en-GB" sz="1600" dirty="0" err="1" smtClean="0">
                <a:solidFill>
                  <a:srgbClr val="000000"/>
                </a:solidFill>
              </a:rPr>
              <a:t>Hypothesen</a:t>
            </a:r>
            <a:r>
              <a:rPr lang="en-GB" sz="1600" dirty="0" smtClean="0">
                <a:solidFill>
                  <a:srgbClr val="000000"/>
                </a:solidFill>
              </a:rPr>
              <a:t> </a:t>
            </a:r>
            <a:r>
              <a:rPr lang="en-GB" sz="1600" dirty="0" err="1" smtClean="0">
                <a:solidFill>
                  <a:srgbClr val="000000"/>
                </a:solidFill>
              </a:rPr>
              <a:t>können</a:t>
            </a:r>
            <a:r>
              <a:rPr lang="en-GB" sz="1600" dirty="0" smtClean="0">
                <a:solidFill>
                  <a:srgbClr val="000000"/>
                </a:solidFill>
              </a:rPr>
              <a:t> </a:t>
            </a:r>
            <a:r>
              <a:rPr lang="en-GB" sz="1600" dirty="0" err="1" smtClean="0">
                <a:solidFill>
                  <a:srgbClr val="000000"/>
                </a:solidFill>
              </a:rPr>
              <a:t>wir</a:t>
            </a:r>
            <a:r>
              <a:rPr lang="en-GB" sz="1600" dirty="0">
                <a:solidFill>
                  <a:srgbClr val="000000"/>
                </a:solidFill>
              </a:rPr>
              <a:t> </a:t>
            </a:r>
            <a:r>
              <a:rPr lang="en-GB" sz="1600" dirty="0" err="1" smtClean="0">
                <a:solidFill>
                  <a:srgbClr val="000000"/>
                </a:solidFill>
              </a:rPr>
              <a:t>aufstellen</a:t>
            </a:r>
            <a:r>
              <a:rPr lang="en-GB" sz="1600" dirty="0" smtClean="0">
                <a:solidFill>
                  <a:srgbClr val="000000"/>
                </a:solidFill>
              </a:rPr>
              <a:t> </a:t>
            </a:r>
            <a:r>
              <a:rPr lang="en-GB" sz="1600" dirty="0" err="1" smtClean="0">
                <a:solidFill>
                  <a:srgbClr val="000000"/>
                </a:solidFill>
              </a:rPr>
              <a:t>bzgl</a:t>
            </a:r>
            <a:r>
              <a:rPr lang="en-GB" sz="1600" dirty="0" smtClean="0">
                <a:solidFill>
                  <a:srgbClr val="000000"/>
                </a:solidFill>
              </a:rPr>
              <a:t>. NFC, </a:t>
            </a:r>
            <a:r>
              <a:rPr lang="en-GB" sz="1600" dirty="0" err="1" smtClean="0">
                <a:solidFill>
                  <a:srgbClr val="000000"/>
                </a:solidFill>
              </a:rPr>
              <a:t>Emotionsregulation</a:t>
            </a:r>
            <a:r>
              <a:rPr lang="en-GB" sz="1600" dirty="0" smtClean="0">
                <a:solidFill>
                  <a:srgbClr val="000000"/>
                </a:solidFill>
              </a:rPr>
              <a:t>, </a:t>
            </a:r>
            <a:r>
              <a:rPr lang="en-GB" sz="1600" dirty="0" err="1" smtClean="0">
                <a:solidFill>
                  <a:srgbClr val="000000"/>
                </a:solidFill>
              </a:rPr>
              <a:t>Zusammenhang</a:t>
            </a:r>
            <a:r>
              <a:rPr lang="en-GB" sz="1600" dirty="0" smtClean="0">
                <a:solidFill>
                  <a:srgbClr val="000000"/>
                </a:solidFill>
              </a:rPr>
              <a:t> von t1 und t2, etc. ?</a:t>
            </a:r>
          </a:p>
        </p:txBody>
      </p:sp>
    </p:spTree>
    <p:extLst>
      <p:ext uri="{BB962C8B-B14F-4D97-AF65-F5344CB8AC3E}">
        <p14:creationId xmlns:p14="http://schemas.microsoft.com/office/powerpoint/2010/main" val="2026506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421676"/>
          </a:xfrm>
        </p:spPr>
        <p:txBody>
          <a:bodyPr/>
          <a:lstStyle/>
          <a:p>
            <a:r>
              <a:rPr lang="en-GB" sz="2400" dirty="0" err="1" smtClean="0"/>
              <a:t>Diskussion</a:t>
            </a:r>
            <a:r>
              <a:rPr lang="en-GB" sz="2400" dirty="0" smtClean="0"/>
              <a:t/>
            </a:r>
            <a:br>
              <a:rPr lang="en-GB" sz="2400" dirty="0" smtClean="0"/>
            </a:br>
            <a:r>
              <a:rPr lang="en-GB" sz="2000" b="0" dirty="0" smtClean="0"/>
              <a:t>T2</a:t>
            </a:r>
            <a:endParaRPr lang="en-GB" sz="2400" b="0" dirty="0"/>
          </a:p>
        </p:txBody>
      </p:sp>
      <p:sp>
        <p:nvSpPr>
          <p:cNvPr id="5" name="Rechteck 4"/>
          <p:cNvSpPr/>
          <p:nvPr/>
        </p:nvSpPr>
        <p:spPr>
          <a:xfrm>
            <a:off x="874712" y="1071155"/>
            <a:ext cx="10668997" cy="4723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GB" sz="1600" dirty="0" err="1" smtClean="0">
                <a:solidFill>
                  <a:schemeClr val="tx1"/>
                </a:solidFill>
              </a:rPr>
              <a:t>Ist</a:t>
            </a:r>
            <a:r>
              <a:rPr lang="en-GB" sz="1600" dirty="0" smtClean="0">
                <a:solidFill>
                  <a:schemeClr val="tx1"/>
                </a:solidFill>
              </a:rPr>
              <a:t> die </a:t>
            </a:r>
            <a:r>
              <a:rPr lang="en-GB" sz="1600" dirty="0" err="1" smtClean="0">
                <a:solidFill>
                  <a:schemeClr val="tx1"/>
                </a:solidFill>
              </a:rPr>
              <a:t>Anwendung</a:t>
            </a:r>
            <a:r>
              <a:rPr lang="en-GB" sz="1600" dirty="0" smtClean="0">
                <a:solidFill>
                  <a:schemeClr val="tx1"/>
                </a:solidFill>
              </a:rPr>
              <a:t> des COG-ED </a:t>
            </a:r>
            <a:r>
              <a:rPr lang="en-GB" sz="1600" dirty="0" err="1" smtClean="0">
                <a:solidFill>
                  <a:schemeClr val="tx1"/>
                </a:solidFill>
              </a:rPr>
              <a:t>Paradigmas</a:t>
            </a:r>
            <a:r>
              <a:rPr lang="en-GB" sz="1600" dirty="0" smtClean="0">
                <a:solidFill>
                  <a:schemeClr val="tx1"/>
                </a:solidFill>
              </a:rPr>
              <a:t> auf </a:t>
            </a:r>
            <a:r>
              <a:rPr lang="en-GB" sz="1600" dirty="0" err="1" smtClean="0">
                <a:solidFill>
                  <a:schemeClr val="tx1"/>
                </a:solidFill>
              </a:rPr>
              <a:t>Emotionsregulation</a:t>
            </a:r>
            <a:r>
              <a:rPr lang="en-GB" sz="1600" dirty="0" smtClean="0">
                <a:solidFill>
                  <a:schemeClr val="tx1"/>
                </a:solidFill>
              </a:rPr>
              <a:t> </a:t>
            </a:r>
            <a:r>
              <a:rPr lang="en-GB" sz="1600" dirty="0" err="1" smtClean="0">
                <a:solidFill>
                  <a:schemeClr val="tx1"/>
                </a:solidFill>
              </a:rPr>
              <a:t>sinnvoll</a:t>
            </a:r>
            <a:r>
              <a:rPr lang="en-GB" sz="1600" dirty="0" smtClean="0">
                <a:solidFill>
                  <a:schemeClr val="tx1"/>
                </a:solidFill>
              </a:rPr>
              <a:t>?</a:t>
            </a:r>
            <a:endParaRPr lang="en-GB" sz="1600" dirty="0">
              <a:solidFill>
                <a:schemeClr val="tx1"/>
              </a:solidFill>
            </a:endParaRPr>
          </a:p>
          <a:p>
            <a:pPr marL="285750" indent="-285750">
              <a:buFontTx/>
              <a:buChar char="-"/>
            </a:pPr>
            <a:endParaRPr lang="en-GB" sz="1600" dirty="0" smtClean="0">
              <a:solidFill>
                <a:schemeClr val="tx1"/>
              </a:solidFill>
            </a:endParaRPr>
          </a:p>
          <a:p>
            <a:pPr marL="285750" indent="-285750">
              <a:buFontTx/>
              <a:buChar char="-"/>
            </a:pPr>
            <a:r>
              <a:rPr lang="en-GB" sz="1600" dirty="0" err="1" smtClean="0">
                <a:solidFill>
                  <a:schemeClr val="tx1"/>
                </a:solidFill>
              </a:rPr>
              <a:t>Ist</a:t>
            </a:r>
            <a:r>
              <a:rPr lang="en-GB" sz="1600" dirty="0" smtClean="0">
                <a:solidFill>
                  <a:schemeClr val="tx1"/>
                </a:solidFill>
              </a:rPr>
              <a:t> EMG (Corrugator) </a:t>
            </a:r>
            <a:r>
              <a:rPr lang="en-GB" sz="1600" dirty="0" err="1" smtClean="0">
                <a:solidFill>
                  <a:schemeClr val="tx1"/>
                </a:solidFill>
              </a:rPr>
              <a:t>ein</a:t>
            </a:r>
            <a:r>
              <a:rPr lang="en-GB" sz="1600" dirty="0" smtClean="0">
                <a:solidFill>
                  <a:schemeClr val="tx1"/>
                </a:solidFill>
              </a:rPr>
              <a:t> </a:t>
            </a:r>
            <a:r>
              <a:rPr lang="en-GB" sz="1600" dirty="0" err="1" smtClean="0">
                <a:solidFill>
                  <a:schemeClr val="tx1"/>
                </a:solidFill>
              </a:rPr>
              <a:t>guter</a:t>
            </a:r>
            <a:r>
              <a:rPr lang="en-GB" sz="1600" dirty="0" smtClean="0">
                <a:solidFill>
                  <a:schemeClr val="tx1"/>
                </a:solidFill>
              </a:rPr>
              <a:t> </a:t>
            </a:r>
            <a:r>
              <a:rPr lang="en-GB" sz="1600" dirty="0" err="1" smtClean="0">
                <a:solidFill>
                  <a:schemeClr val="tx1"/>
                </a:solidFill>
              </a:rPr>
              <a:t>Indikator</a:t>
            </a:r>
            <a:r>
              <a:rPr lang="en-GB" sz="1600" dirty="0" smtClean="0">
                <a:solidFill>
                  <a:schemeClr val="tx1"/>
                </a:solidFill>
              </a:rPr>
              <a:t> </a:t>
            </a:r>
            <a:r>
              <a:rPr lang="en-GB" sz="1600" dirty="0" err="1" smtClean="0">
                <a:solidFill>
                  <a:schemeClr val="tx1"/>
                </a:solidFill>
              </a:rPr>
              <a:t>für</a:t>
            </a:r>
            <a:r>
              <a:rPr lang="en-GB" sz="1600" dirty="0" smtClean="0">
                <a:solidFill>
                  <a:schemeClr val="tx1"/>
                </a:solidFill>
              </a:rPr>
              <a:t> </a:t>
            </a:r>
            <a:r>
              <a:rPr lang="en-GB" sz="1600" dirty="0" err="1" smtClean="0">
                <a:solidFill>
                  <a:schemeClr val="tx1"/>
                </a:solidFill>
              </a:rPr>
              <a:t>objektiven</a:t>
            </a:r>
            <a:r>
              <a:rPr lang="en-GB" sz="1600" dirty="0" smtClean="0">
                <a:solidFill>
                  <a:schemeClr val="tx1"/>
                </a:solidFill>
              </a:rPr>
              <a:t> </a:t>
            </a:r>
            <a:r>
              <a:rPr lang="en-GB" sz="1600" dirty="0" err="1" smtClean="0">
                <a:solidFill>
                  <a:schemeClr val="tx1"/>
                </a:solidFill>
              </a:rPr>
              <a:t>Regulationserfolg</a:t>
            </a:r>
            <a:r>
              <a:rPr lang="en-GB" sz="1600" dirty="0" smtClean="0">
                <a:solidFill>
                  <a:schemeClr val="tx1"/>
                </a:solidFill>
              </a:rPr>
              <a:t>? </a:t>
            </a:r>
          </a:p>
          <a:p>
            <a:r>
              <a:rPr lang="en-GB" sz="1600" dirty="0" smtClean="0">
                <a:solidFill>
                  <a:schemeClr val="tx1"/>
                </a:solidFill>
              </a:rPr>
              <a:t>      (Corrugator-</a:t>
            </a:r>
            <a:r>
              <a:rPr lang="en-GB" sz="1600" dirty="0" err="1" smtClean="0">
                <a:solidFill>
                  <a:schemeClr val="tx1"/>
                </a:solidFill>
              </a:rPr>
              <a:t>Aktivität</a:t>
            </a:r>
            <a:r>
              <a:rPr lang="en-GB" sz="1600" dirty="0" smtClean="0">
                <a:solidFill>
                  <a:schemeClr val="tx1"/>
                </a:solidFill>
              </a:rPr>
              <a:t> </a:t>
            </a:r>
            <a:r>
              <a:rPr lang="en-GB" sz="1600" dirty="0" err="1" smtClean="0">
                <a:solidFill>
                  <a:schemeClr val="tx1"/>
                </a:solidFill>
              </a:rPr>
              <a:t>konnte</a:t>
            </a:r>
            <a:r>
              <a:rPr lang="en-GB" sz="1600" dirty="0" smtClean="0">
                <a:solidFill>
                  <a:schemeClr val="tx1"/>
                </a:solidFill>
              </a:rPr>
              <a:t> </a:t>
            </a:r>
            <a:r>
              <a:rPr lang="en-GB" sz="1600" dirty="0" err="1" smtClean="0">
                <a:solidFill>
                  <a:schemeClr val="tx1"/>
                </a:solidFill>
              </a:rPr>
              <a:t>auch</a:t>
            </a:r>
            <a:r>
              <a:rPr lang="en-GB" sz="1600" dirty="0" smtClean="0">
                <a:solidFill>
                  <a:schemeClr val="tx1"/>
                </a:solidFill>
              </a:rPr>
              <a:t> </a:t>
            </a:r>
            <a:r>
              <a:rPr lang="en-GB" sz="1600" dirty="0" err="1" smtClean="0">
                <a:solidFill>
                  <a:schemeClr val="tx1"/>
                </a:solidFill>
              </a:rPr>
              <a:t>bei</a:t>
            </a:r>
            <a:r>
              <a:rPr lang="en-GB" sz="1600" dirty="0" smtClean="0">
                <a:solidFill>
                  <a:schemeClr val="tx1"/>
                </a:solidFill>
              </a:rPr>
              <a:t> </a:t>
            </a:r>
            <a:r>
              <a:rPr lang="en-GB" sz="1600" dirty="0" err="1" smtClean="0">
                <a:solidFill>
                  <a:schemeClr val="tx1"/>
                </a:solidFill>
              </a:rPr>
              <a:t>kogn</a:t>
            </a:r>
            <a:r>
              <a:rPr lang="en-GB" sz="1600" dirty="0" smtClean="0">
                <a:solidFill>
                  <a:schemeClr val="tx1"/>
                </a:solidFill>
              </a:rPr>
              <a:t>. </a:t>
            </a:r>
            <a:r>
              <a:rPr lang="en-GB" sz="1600" dirty="0" err="1" smtClean="0">
                <a:solidFill>
                  <a:schemeClr val="tx1"/>
                </a:solidFill>
              </a:rPr>
              <a:t>anstrengenden</a:t>
            </a:r>
            <a:r>
              <a:rPr lang="en-GB" sz="1600" dirty="0" smtClean="0">
                <a:solidFill>
                  <a:schemeClr val="tx1"/>
                </a:solidFill>
              </a:rPr>
              <a:t> </a:t>
            </a:r>
            <a:r>
              <a:rPr lang="en-GB" sz="1600" dirty="0" err="1" smtClean="0">
                <a:solidFill>
                  <a:schemeClr val="tx1"/>
                </a:solidFill>
              </a:rPr>
              <a:t>Aufgaben</a:t>
            </a:r>
            <a:r>
              <a:rPr lang="en-GB" sz="1600" dirty="0" smtClean="0">
                <a:solidFill>
                  <a:schemeClr val="tx1"/>
                </a:solidFill>
              </a:rPr>
              <a:t> </a:t>
            </a:r>
            <a:r>
              <a:rPr lang="en-GB" sz="1600" dirty="0" err="1" smtClean="0">
                <a:solidFill>
                  <a:schemeClr val="tx1"/>
                </a:solidFill>
              </a:rPr>
              <a:t>beobachtet</a:t>
            </a:r>
            <a:r>
              <a:rPr lang="en-GB" sz="1600" dirty="0" smtClean="0">
                <a:solidFill>
                  <a:schemeClr val="tx1"/>
                </a:solidFill>
              </a:rPr>
              <a:t> warden; </a:t>
            </a:r>
            <a:r>
              <a:rPr lang="en-GB" sz="1600" dirty="0" err="1" smtClean="0">
                <a:solidFill>
                  <a:schemeClr val="tx1"/>
                </a:solidFill>
              </a:rPr>
              <a:t>Inzlicht</a:t>
            </a:r>
            <a:r>
              <a:rPr lang="en-GB" sz="1600" dirty="0" smtClean="0">
                <a:solidFill>
                  <a:schemeClr val="tx1"/>
                </a:solidFill>
              </a:rPr>
              <a:t>, 2018)</a:t>
            </a:r>
          </a:p>
          <a:p>
            <a:endParaRPr lang="en-GB" sz="1600" dirty="0" smtClean="0">
              <a:solidFill>
                <a:schemeClr val="tx1"/>
              </a:solidFill>
            </a:endParaRPr>
          </a:p>
          <a:p>
            <a:pPr marL="285750" indent="-285750">
              <a:buFontTx/>
              <a:buChar char="-"/>
            </a:pPr>
            <a:r>
              <a:rPr lang="en-GB" sz="1600" dirty="0" err="1" smtClean="0">
                <a:solidFill>
                  <a:schemeClr val="tx1"/>
                </a:solidFill>
              </a:rPr>
              <a:t>Decken</a:t>
            </a:r>
            <a:r>
              <a:rPr lang="en-GB" sz="1600" dirty="0" smtClean="0">
                <a:solidFill>
                  <a:schemeClr val="tx1"/>
                </a:solidFill>
              </a:rPr>
              <a:t> die </a:t>
            </a:r>
            <a:r>
              <a:rPr lang="en-GB" sz="1600" dirty="0" err="1" smtClean="0">
                <a:solidFill>
                  <a:schemeClr val="tx1"/>
                </a:solidFill>
              </a:rPr>
              <a:t>Hypothesen</a:t>
            </a:r>
            <a:r>
              <a:rPr lang="en-GB" sz="1600" dirty="0" smtClean="0">
                <a:solidFill>
                  <a:schemeClr val="tx1"/>
                </a:solidFill>
              </a:rPr>
              <a:t> </a:t>
            </a:r>
            <a:r>
              <a:rPr lang="en-GB" sz="1600" dirty="0" err="1" smtClean="0">
                <a:solidFill>
                  <a:schemeClr val="tx1"/>
                </a:solidFill>
              </a:rPr>
              <a:t>bezüglich</a:t>
            </a:r>
            <a:r>
              <a:rPr lang="en-GB" sz="1600" dirty="0" smtClean="0">
                <a:solidFill>
                  <a:schemeClr val="tx1"/>
                </a:solidFill>
              </a:rPr>
              <a:t> T2 </a:t>
            </a:r>
            <a:r>
              <a:rPr lang="en-GB" sz="1600" dirty="0" err="1" smtClean="0">
                <a:solidFill>
                  <a:schemeClr val="tx1"/>
                </a:solidFill>
              </a:rPr>
              <a:t>alle</a:t>
            </a:r>
            <a:r>
              <a:rPr lang="en-GB" sz="1600" dirty="0" smtClean="0">
                <a:solidFill>
                  <a:schemeClr val="tx1"/>
                </a:solidFill>
              </a:rPr>
              <a:t> </a:t>
            </a:r>
            <a:r>
              <a:rPr lang="en-GB" sz="1600" dirty="0" err="1" smtClean="0">
                <a:solidFill>
                  <a:schemeClr val="tx1"/>
                </a:solidFill>
              </a:rPr>
              <a:t>möglichen</a:t>
            </a:r>
            <a:r>
              <a:rPr lang="en-GB" sz="1600" dirty="0" smtClean="0">
                <a:solidFill>
                  <a:schemeClr val="tx1"/>
                </a:solidFill>
              </a:rPr>
              <a:t> </a:t>
            </a:r>
            <a:r>
              <a:rPr lang="en-GB" sz="1600" dirty="0" err="1" smtClean="0">
                <a:solidFill>
                  <a:schemeClr val="tx1"/>
                </a:solidFill>
              </a:rPr>
              <a:t>Zusammenhänge</a:t>
            </a:r>
            <a:r>
              <a:rPr lang="en-GB" sz="1600" smtClean="0">
                <a:solidFill>
                  <a:schemeClr val="tx1"/>
                </a:solidFill>
              </a:rPr>
              <a:t> ab?</a:t>
            </a:r>
            <a:endParaRPr lang="en-GB" sz="1600" dirty="0" smtClean="0">
              <a:solidFill>
                <a:schemeClr val="tx1"/>
              </a:solidFill>
            </a:endParaRPr>
          </a:p>
        </p:txBody>
      </p:sp>
    </p:spTree>
    <p:extLst>
      <p:ext uri="{BB962C8B-B14F-4D97-AF65-F5344CB8AC3E}">
        <p14:creationId xmlns:p14="http://schemas.microsoft.com/office/powerpoint/2010/main" val="528019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3"/>
          </p:nvPr>
        </p:nvSpPr>
        <p:spPr/>
        <p:txBody>
          <a:bodyPr/>
          <a:lstStyle/>
          <a:p>
            <a:r>
              <a:rPr lang="de-DE" sz="2400" b="1" dirty="0" smtClean="0">
                <a:solidFill>
                  <a:srgbClr val="F3FBEB"/>
                </a:solidFill>
              </a:rPr>
              <a:t>Ausgangspunkt</a:t>
            </a:r>
            <a:endParaRPr lang="de-DE" sz="2400" b="1" dirty="0">
              <a:solidFill>
                <a:srgbClr val="F3FBEB"/>
              </a:solidFill>
            </a:endParaRPr>
          </a:p>
        </p:txBody>
      </p:sp>
    </p:spTree>
    <p:extLst>
      <p:ext uri="{BB962C8B-B14F-4D97-AF65-F5344CB8AC3E}">
        <p14:creationId xmlns:p14="http://schemas.microsoft.com/office/powerpoint/2010/main" val="1909629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9B2DBABE-10CA-3F46-8C45-F6A1E8CBC230}"/>
              </a:ext>
            </a:extLst>
          </p:cNvPr>
          <p:cNvSpPr/>
          <p:nvPr/>
        </p:nvSpPr>
        <p:spPr>
          <a:xfrm>
            <a:off x="0" y="6129339"/>
            <a:ext cx="12192000" cy="728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534988">
              <a:spcAft>
                <a:spcPts val="1175"/>
              </a:spcAft>
              <a:defRPr/>
            </a:pPr>
            <a:r>
              <a:rPr lang="de-DE" sz="1800" spc="-20" dirty="0" err="1">
                <a:solidFill>
                  <a:schemeClr val="bg1">
                    <a:lumMod val="50000"/>
                  </a:schemeClr>
                </a:solidFill>
                <a:ea typeface="Calibri"/>
                <a:cs typeface="Open Sans Normal" charset="0"/>
              </a:rPr>
              <a:t>Gross</a:t>
            </a:r>
            <a:r>
              <a:rPr lang="de-DE" sz="1800" spc="-20" dirty="0">
                <a:solidFill>
                  <a:schemeClr val="bg1">
                    <a:lumMod val="50000"/>
                  </a:schemeClr>
                </a:solidFill>
                <a:ea typeface="Calibri"/>
                <a:cs typeface="Open Sans Normal" charset="0"/>
              </a:rPr>
              <a:t> (1998). </a:t>
            </a:r>
            <a:r>
              <a:rPr lang="de-DE" sz="1800" i="1" spc="-20" dirty="0">
                <a:solidFill>
                  <a:schemeClr val="bg1">
                    <a:lumMod val="50000"/>
                  </a:schemeClr>
                </a:solidFill>
                <a:ea typeface="Calibri"/>
                <a:cs typeface="Open Sans Normal" charset="0"/>
              </a:rPr>
              <a:t>J Pers </a:t>
            </a:r>
            <a:r>
              <a:rPr lang="de-DE" sz="1800" i="1" spc="-20" dirty="0" err="1">
                <a:solidFill>
                  <a:schemeClr val="bg1">
                    <a:lumMod val="50000"/>
                  </a:schemeClr>
                </a:solidFill>
                <a:ea typeface="Calibri"/>
                <a:cs typeface="Open Sans Normal" charset="0"/>
              </a:rPr>
              <a:t>Soc</a:t>
            </a:r>
            <a:r>
              <a:rPr lang="de-DE" sz="1800" i="1" spc="-20" dirty="0">
                <a:solidFill>
                  <a:schemeClr val="bg1">
                    <a:lumMod val="50000"/>
                  </a:schemeClr>
                </a:solidFill>
                <a:ea typeface="Calibri"/>
                <a:cs typeface="Open Sans Normal" charset="0"/>
              </a:rPr>
              <a:t> </a:t>
            </a:r>
            <a:r>
              <a:rPr lang="de-DE" sz="1800" i="1" spc="-20" dirty="0" err="1">
                <a:solidFill>
                  <a:schemeClr val="bg1">
                    <a:lumMod val="50000"/>
                  </a:schemeClr>
                </a:solidFill>
                <a:ea typeface="Calibri"/>
                <a:cs typeface="Open Sans Normal" charset="0"/>
              </a:rPr>
              <a:t>Psychol</a:t>
            </a:r>
            <a:r>
              <a:rPr lang="de-DE" sz="1800" i="1" spc="-20" dirty="0">
                <a:solidFill>
                  <a:schemeClr val="bg1">
                    <a:lumMod val="50000"/>
                  </a:schemeClr>
                </a:solidFill>
                <a:ea typeface="Calibri"/>
                <a:cs typeface="Open Sans Normal" charset="0"/>
              </a:rPr>
              <a:t>, 74</a:t>
            </a:r>
            <a:r>
              <a:rPr lang="de-DE" sz="1800" spc="-20" dirty="0">
                <a:solidFill>
                  <a:schemeClr val="bg1">
                    <a:lumMod val="50000"/>
                  </a:schemeClr>
                </a:solidFill>
                <a:ea typeface="Calibri"/>
                <a:cs typeface="Open Sans Normal" charset="0"/>
              </a:rPr>
              <a:t>, 224-237 </a:t>
            </a:r>
          </a:p>
        </p:txBody>
      </p:sp>
      <p:sp>
        <p:nvSpPr>
          <p:cNvPr id="39" name="Rechteck 38"/>
          <p:cNvSpPr/>
          <p:nvPr/>
        </p:nvSpPr>
        <p:spPr>
          <a:xfrm>
            <a:off x="9331035" y="1858674"/>
            <a:ext cx="2524991" cy="693253"/>
          </a:xfrm>
          <a:prstGeom prst="rect">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b="1" dirty="0">
                <a:solidFill>
                  <a:schemeClr val="accent2"/>
                </a:solidFill>
                <a:latin typeface="Open Sans SemiBold" charset="0"/>
                <a:ea typeface="Open Sans SemiBold" charset="0"/>
                <a:cs typeface="Open Sans SemiBold" charset="0"/>
              </a:rPr>
              <a:t>Reaktion</a:t>
            </a:r>
          </a:p>
        </p:txBody>
      </p:sp>
      <p:sp>
        <p:nvSpPr>
          <p:cNvPr id="50" name="Rechteck 49"/>
          <p:cNvSpPr/>
          <p:nvPr/>
        </p:nvSpPr>
        <p:spPr>
          <a:xfrm>
            <a:off x="368011" y="2979509"/>
            <a:ext cx="1161255" cy="642166"/>
          </a:xfrm>
          <a:prstGeom prst="rect">
            <a:avLst/>
          </a:prstGeom>
          <a:solidFill>
            <a:schemeClr val="bg1">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dirty="0">
                <a:solidFill>
                  <a:schemeClr val="accent2"/>
                </a:solidFill>
                <a:latin typeface="Open Sans SemiBold" charset="0"/>
                <a:ea typeface="Open Sans SemiBold" charset="0"/>
                <a:cs typeface="Open Sans SemiBold" charset="0"/>
              </a:rPr>
              <a:t>Situations-auswahl</a:t>
            </a:r>
          </a:p>
        </p:txBody>
      </p:sp>
      <p:sp>
        <p:nvSpPr>
          <p:cNvPr id="51" name="Rechteck 50"/>
          <p:cNvSpPr/>
          <p:nvPr/>
        </p:nvSpPr>
        <p:spPr>
          <a:xfrm>
            <a:off x="3430298" y="2983844"/>
            <a:ext cx="2148032" cy="642166"/>
          </a:xfrm>
          <a:prstGeom prst="rect">
            <a:avLst/>
          </a:prstGeom>
          <a:solidFill>
            <a:schemeClr val="bg1">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accent2"/>
                </a:solidFill>
                <a:latin typeface="Open Sans SemiBold" charset="0"/>
                <a:ea typeface="Open Sans SemiBold" charset="0"/>
                <a:cs typeface="Open Sans SemiBold" charset="0"/>
              </a:rPr>
              <a:t>Ausrichtung der Aufmerksamkeit</a:t>
            </a:r>
          </a:p>
        </p:txBody>
      </p:sp>
      <p:sp>
        <p:nvSpPr>
          <p:cNvPr id="52" name="Rechteck 51"/>
          <p:cNvSpPr/>
          <p:nvPr/>
        </p:nvSpPr>
        <p:spPr>
          <a:xfrm>
            <a:off x="6634015" y="2978961"/>
            <a:ext cx="2148032" cy="642166"/>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de-DE" sz="1600" b="1" dirty="0">
                <a:solidFill>
                  <a:schemeClr val="accent2"/>
                </a:solidFill>
                <a:latin typeface="Open Sans SemiBold" charset="0"/>
                <a:ea typeface="Open Sans SemiBold" charset="0"/>
                <a:cs typeface="Open Sans SemiBold" charset="0"/>
              </a:rPr>
              <a:t>Kognitive Veränderung</a:t>
            </a:r>
          </a:p>
        </p:txBody>
      </p:sp>
      <p:sp>
        <p:nvSpPr>
          <p:cNvPr id="53" name="Rechteck 52"/>
          <p:cNvSpPr/>
          <p:nvPr/>
        </p:nvSpPr>
        <p:spPr>
          <a:xfrm>
            <a:off x="9519514" y="2978961"/>
            <a:ext cx="2148032" cy="642166"/>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de-DE" sz="1600" b="1" dirty="0">
                <a:solidFill>
                  <a:schemeClr val="accent2"/>
                </a:solidFill>
                <a:latin typeface="Open Sans SemiBold" charset="0"/>
                <a:ea typeface="Open Sans SemiBold" charset="0"/>
                <a:cs typeface="Open Sans SemiBold" charset="0"/>
              </a:rPr>
              <a:t>Modulation der Reaktion</a:t>
            </a:r>
          </a:p>
        </p:txBody>
      </p:sp>
      <p:sp>
        <p:nvSpPr>
          <p:cNvPr id="57" name="Rechteck 56"/>
          <p:cNvSpPr/>
          <p:nvPr/>
        </p:nvSpPr>
        <p:spPr>
          <a:xfrm>
            <a:off x="1574909" y="2978961"/>
            <a:ext cx="1318093" cy="642166"/>
          </a:xfrm>
          <a:prstGeom prst="rect">
            <a:avLst/>
          </a:prstGeom>
          <a:solidFill>
            <a:schemeClr val="bg1">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accent2"/>
                </a:solidFill>
                <a:latin typeface="Open Sans SemiBold" charset="0"/>
                <a:ea typeface="Open Sans SemiBold" charset="0"/>
                <a:cs typeface="Open Sans SemiBold" charset="0"/>
              </a:rPr>
              <a:t>Situations-modifikation</a:t>
            </a:r>
          </a:p>
        </p:txBody>
      </p:sp>
      <p:sp>
        <p:nvSpPr>
          <p:cNvPr id="60" name="Rechteck 59"/>
          <p:cNvSpPr/>
          <p:nvPr/>
        </p:nvSpPr>
        <p:spPr>
          <a:xfrm>
            <a:off x="6447271" y="1859172"/>
            <a:ext cx="2524991" cy="693253"/>
          </a:xfrm>
          <a:prstGeom prst="rect">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b="1" dirty="0">
                <a:solidFill>
                  <a:schemeClr val="accent2"/>
                </a:solidFill>
                <a:latin typeface="Open Sans SemiBold" charset="0"/>
                <a:ea typeface="Open Sans SemiBold" charset="0"/>
                <a:cs typeface="Open Sans SemiBold" charset="0"/>
              </a:rPr>
              <a:t>Bewertung</a:t>
            </a:r>
          </a:p>
        </p:txBody>
      </p:sp>
      <p:sp>
        <p:nvSpPr>
          <p:cNvPr id="61" name="Rechteck 60"/>
          <p:cNvSpPr/>
          <p:nvPr/>
        </p:nvSpPr>
        <p:spPr>
          <a:xfrm>
            <a:off x="358053" y="1859172"/>
            <a:ext cx="2524991" cy="693253"/>
          </a:xfrm>
          <a:prstGeom prst="rect">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b="1" dirty="0">
                <a:solidFill>
                  <a:schemeClr val="accent2"/>
                </a:solidFill>
                <a:latin typeface="Open Sans SemiBold" charset="0"/>
                <a:ea typeface="Open Sans SemiBold" charset="0"/>
                <a:cs typeface="Open Sans SemiBold" charset="0"/>
              </a:rPr>
              <a:t>Situation</a:t>
            </a:r>
          </a:p>
        </p:txBody>
      </p:sp>
      <p:sp>
        <p:nvSpPr>
          <p:cNvPr id="62" name="Rechteck 61"/>
          <p:cNvSpPr/>
          <p:nvPr/>
        </p:nvSpPr>
        <p:spPr>
          <a:xfrm>
            <a:off x="3241818" y="1858675"/>
            <a:ext cx="2524991" cy="693253"/>
          </a:xfrm>
          <a:prstGeom prst="rect">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b="1" dirty="0">
                <a:solidFill>
                  <a:schemeClr val="accent2"/>
                </a:solidFill>
                <a:latin typeface="Open Sans SemiBold" charset="0"/>
                <a:ea typeface="Open Sans SemiBold" charset="0"/>
                <a:cs typeface="Open Sans SemiBold" charset="0"/>
              </a:rPr>
              <a:t>Aufmerksamkeit</a:t>
            </a:r>
          </a:p>
        </p:txBody>
      </p:sp>
      <p:cxnSp>
        <p:nvCxnSpPr>
          <p:cNvPr id="63" name="Gerade Verbindung mit Pfeil 62"/>
          <p:cNvCxnSpPr>
            <a:stCxn id="62" idx="1"/>
            <a:endCxn id="61" idx="3"/>
          </p:cNvCxnSpPr>
          <p:nvPr/>
        </p:nvCxnSpPr>
        <p:spPr>
          <a:xfrm flipH="1">
            <a:off x="2883044" y="2205302"/>
            <a:ext cx="358774" cy="497"/>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Gerade Verbindung mit Pfeil 65"/>
          <p:cNvCxnSpPr>
            <a:stCxn id="60" idx="1"/>
            <a:endCxn id="62" idx="3"/>
          </p:cNvCxnSpPr>
          <p:nvPr/>
        </p:nvCxnSpPr>
        <p:spPr>
          <a:xfrm flipH="1" flipV="1">
            <a:off x="5766809" y="2205302"/>
            <a:ext cx="680462" cy="497"/>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Gerade Verbindung mit Pfeil 69"/>
          <p:cNvCxnSpPr>
            <a:stCxn id="39" idx="1"/>
            <a:endCxn id="60" idx="3"/>
          </p:cNvCxnSpPr>
          <p:nvPr/>
        </p:nvCxnSpPr>
        <p:spPr>
          <a:xfrm flipH="1">
            <a:off x="8972262" y="2205301"/>
            <a:ext cx="358773" cy="498"/>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Gerade Verbindung mit Pfeil 73"/>
          <p:cNvCxnSpPr>
            <a:endCxn id="50" idx="0"/>
          </p:cNvCxnSpPr>
          <p:nvPr/>
        </p:nvCxnSpPr>
        <p:spPr>
          <a:xfrm>
            <a:off x="948639" y="2551927"/>
            <a:ext cx="0" cy="427582"/>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Gerade Verbindung mit Pfeil 76"/>
          <p:cNvCxnSpPr>
            <a:endCxn id="57" idx="0"/>
          </p:cNvCxnSpPr>
          <p:nvPr/>
        </p:nvCxnSpPr>
        <p:spPr>
          <a:xfrm>
            <a:off x="2233956" y="2551927"/>
            <a:ext cx="0" cy="427034"/>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Gerade Verbindung mit Pfeil 79"/>
          <p:cNvCxnSpPr>
            <a:stCxn id="62" idx="2"/>
            <a:endCxn id="51" idx="0"/>
          </p:cNvCxnSpPr>
          <p:nvPr/>
        </p:nvCxnSpPr>
        <p:spPr>
          <a:xfrm>
            <a:off x="4504314" y="2551928"/>
            <a:ext cx="0" cy="431916"/>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Gerade Verbindung mit Pfeil 82"/>
          <p:cNvCxnSpPr>
            <a:stCxn id="60" idx="2"/>
            <a:endCxn id="52" idx="0"/>
          </p:cNvCxnSpPr>
          <p:nvPr/>
        </p:nvCxnSpPr>
        <p:spPr>
          <a:xfrm flipH="1">
            <a:off x="7708031" y="2552425"/>
            <a:ext cx="1736" cy="426536"/>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Gerade Verbindung mit Pfeil 85"/>
          <p:cNvCxnSpPr>
            <a:stCxn id="39" idx="2"/>
            <a:endCxn id="53" idx="0"/>
          </p:cNvCxnSpPr>
          <p:nvPr/>
        </p:nvCxnSpPr>
        <p:spPr>
          <a:xfrm flipH="1">
            <a:off x="10593530" y="2551927"/>
            <a:ext cx="1" cy="427034"/>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Gewinkelter Verbinder 90"/>
          <p:cNvCxnSpPr>
            <a:stCxn id="39" idx="0"/>
            <a:endCxn id="61" idx="0"/>
          </p:cNvCxnSpPr>
          <p:nvPr/>
        </p:nvCxnSpPr>
        <p:spPr>
          <a:xfrm rot="16200000" flipH="1" flipV="1">
            <a:off x="6106791" y="-2627568"/>
            <a:ext cx="498" cy="8972982"/>
          </a:xfrm>
          <a:prstGeom prst="bentConnector3">
            <a:avLst>
              <a:gd name="adj1" fmla="val -45903614"/>
            </a:avLst>
          </a:prstGeom>
          <a:ln w="12700">
            <a:solidFill>
              <a:schemeClr val="tx1">
                <a:lumMod val="75000"/>
                <a:lumOff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4" name="Rechteck 63"/>
          <p:cNvSpPr/>
          <p:nvPr/>
        </p:nvSpPr>
        <p:spPr>
          <a:xfrm>
            <a:off x="467360" y="4168450"/>
            <a:ext cx="5299449" cy="1801425"/>
          </a:xfrm>
          <a:prstGeom prst="rect">
            <a:avLst/>
          </a:prstGeom>
          <a:solidFill>
            <a:schemeClr val="bg1">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b="1" dirty="0" err="1">
                <a:solidFill>
                  <a:srgbClr val="C00000"/>
                </a:solidFill>
                <a:latin typeface="Open Sans SemiBold" charset="0"/>
                <a:ea typeface="Open Sans SemiBold" charset="0"/>
                <a:cs typeface="Open Sans SemiBold" charset="0"/>
              </a:rPr>
              <a:t>Distancing</a:t>
            </a:r>
            <a:r>
              <a:rPr lang="de-DE" sz="1600" b="1" dirty="0">
                <a:solidFill>
                  <a:srgbClr val="C00000"/>
                </a:solidFill>
                <a:latin typeface="Open Sans SemiBold" charset="0"/>
                <a:ea typeface="Open Sans SemiBold" charset="0"/>
                <a:cs typeface="Open Sans SemiBold" charset="0"/>
              </a:rPr>
              <a:t> (Distanzieren):</a:t>
            </a:r>
          </a:p>
          <a:p>
            <a:r>
              <a:rPr lang="de-DE" sz="1600" b="1" dirty="0">
                <a:solidFill>
                  <a:schemeClr val="accent2"/>
                </a:solidFill>
                <a:latin typeface="Open Sans SemiBold" charset="0"/>
                <a:ea typeface="Open Sans SemiBold" charset="0"/>
                <a:cs typeface="Open Sans SemiBold" charset="0"/>
              </a:rPr>
              <a:t>Betrachten Sie die Situation aus einer distanzierten Sichtweise! Möglichkeiten:</a:t>
            </a:r>
          </a:p>
          <a:p>
            <a:pPr marL="285750" indent="-285750">
              <a:buFont typeface="Symbol" panose="05050102010706020507" pitchFamily="18" charset="2"/>
              <a:buChar char="-"/>
            </a:pPr>
            <a:r>
              <a:rPr lang="de-DE" sz="1600" b="1" dirty="0">
                <a:solidFill>
                  <a:schemeClr val="accent2"/>
                </a:solidFill>
                <a:latin typeface="Open Sans SemiBold" charset="0"/>
                <a:ea typeface="Open Sans SemiBold" charset="0"/>
                <a:cs typeface="Open Sans SemiBold" charset="0"/>
              </a:rPr>
              <a:t>Stellen Sie sich vor, Sie seien ein neutraler, nicht involvierter Beobachter</a:t>
            </a:r>
          </a:p>
          <a:p>
            <a:pPr marL="285750" indent="-285750">
              <a:buFont typeface="Symbol" panose="05050102010706020507" pitchFamily="18" charset="2"/>
              <a:buChar char="-"/>
            </a:pPr>
            <a:r>
              <a:rPr lang="de-DE" sz="1600" b="1" dirty="0">
                <a:solidFill>
                  <a:schemeClr val="accent2"/>
                </a:solidFill>
                <a:latin typeface="Open Sans SemiBold" charset="0"/>
                <a:ea typeface="Open Sans SemiBold" charset="0"/>
                <a:cs typeface="Open Sans SemiBold" charset="0"/>
              </a:rPr>
              <a:t>Stellen Sie sich vor, Sie betrachten die Szene durch eine Glasscheibe </a:t>
            </a:r>
          </a:p>
        </p:txBody>
      </p:sp>
      <p:sp>
        <p:nvSpPr>
          <p:cNvPr id="65" name="Rechteck 64"/>
          <p:cNvSpPr/>
          <p:nvPr/>
        </p:nvSpPr>
        <p:spPr>
          <a:xfrm>
            <a:off x="6447271" y="4168451"/>
            <a:ext cx="5408755" cy="1801424"/>
          </a:xfrm>
          <a:prstGeom prst="rect">
            <a:avLst/>
          </a:prstGeom>
          <a:solidFill>
            <a:schemeClr val="bg1">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b="1" dirty="0">
                <a:solidFill>
                  <a:srgbClr val="C00000"/>
                </a:solidFill>
                <a:latin typeface="Open Sans SemiBold" charset="0"/>
                <a:ea typeface="Open Sans SemiBold" charset="0"/>
                <a:cs typeface="Open Sans SemiBold" charset="0"/>
              </a:rPr>
              <a:t>Expressive Suppression (Unterdrücken):</a:t>
            </a:r>
          </a:p>
          <a:p>
            <a:r>
              <a:rPr lang="de-DE" sz="1600" b="1" dirty="0">
                <a:solidFill>
                  <a:schemeClr val="accent2"/>
                </a:solidFill>
                <a:latin typeface="Open Sans SemiBold" charset="0"/>
                <a:ea typeface="Open Sans SemiBold" charset="0"/>
                <a:cs typeface="Open Sans SemiBold" charset="0"/>
              </a:rPr>
              <a:t>Betrachten Sie die Situation. Unterdrücken Sie dabei ihren emotionalen Gesichtsausdruck. Eine Person, die Sie dabei beobachtet, sollte nicht erkennen können, ob Sie ein positives oder negatives Bild betrachten. 	</a:t>
            </a:r>
          </a:p>
        </p:txBody>
      </p:sp>
      <p:cxnSp>
        <p:nvCxnSpPr>
          <p:cNvPr id="44" name="Gewinkelter Verbinder 43"/>
          <p:cNvCxnSpPr>
            <a:stCxn id="52" idx="2"/>
            <a:endCxn id="64" idx="0"/>
          </p:cNvCxnSpPr>
          <p:nvPr/>
        </p:nvCxnSpPr>
        <p:spPr>
          <a:xfrm rot="5400000">
            <a:off x="5138897" y="1599315"/>
            <a:ext cx="547323" cy="4590946"/>
          </a:xfrm>
          <a:prstGeom prst="bentConnector3">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Gewinkelter Verbinder 66"/>
          <p:cNvCxnSpPr>
            <a:stCxn id="53" idx="2"/>
            <a:endCxn id="65" idx="0"/>
          </p:cNvCxnSpPr>
          <p:nvPr/>
        </p:nvCxnSpPr>
        <p:spPr>
          <a:xfrm rot="5400000">
            <a:off x="9598928" y="3173849"/>
            <a:ext cx="547324" cy="1441881"/>
          </a:xfrm>
          <a:prstGeom prst="bentConnector3">
            <a:avLst>
              <a:gd name="adj1" fmla="val 50000"/>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Titel 1"/>
          <p:cNvSpPr>
            <a:spLocks noGrp="1"/>
          </p:cNvSpPr>
          <p:nvPr>
            <p:ph type="title"/>
          </p:nvPr>
        </p:nvSpPr>
        <p:spPr>
          <a:xfrm>
            <a:off x="874715" y="346075"/>
            <a:ext cx="10580687" cy="684214"/>
          </a:xfrm>
        </p:spPr>
        <p:txBody>
          <a:bodyPr/>
          <a:lstStyle/>
          <a:p>
            <a:r>
              <a:rPr lang="en-GB" sz="2400" dirty="0" err="1" smtClean="0"/>
              <a:t>Ausgangspunkt</a:t>
            </a:r>
            <a:r>
              <a:rPr lang="en-GB" sz="2400" dirty="0" smtClean="0"/>
              <a:t/>
            </a:r>
            <a:br>
              <a:rPr lang="en-GB" sz="2400" dirty="0" smtClean="0"/>
            </a:br>
            <a:r>
              <a:rPr lang="en-GB" sz="1800" b="0" dirty="0" err="1" smtClean="0"/>
              <a:t>Subjektive</a:t>
            </a:r>
            <a:r>
              <a:rPr lang="en-GB" sz="1800" b="0" dirty="0" smtClean="0"/>
              <a:t> </a:t>
            </a:r>
            <a:r>
              <a:rPr lang="en-GB" sz="1800" b="0" dirty="0" err="1" smtClean="0"/>
              <a:t>Werte</a:t>
            </a:r>
            <a:r>
              <a:rPr lang="en-GB" sz="1800" b="0" dirty="0" smtClean="0"/>
              <a:t> von ER </a:t>
            </a:r>
            <a:r>
              <a:rPr lang="en-GB" sz="1800" b="0" dirty="0" err="1" smtClean="0"/>
              <a:t>Strategien</a:t>
            </a:r>
            <a:endParaRPr lang="en-GB" sz="2400" b="0" dirty="0"/>
          </a:p>
        </p:txBody>
      </p:sp>
      <p:sp>
        <p:nvSpPr>
          <p:cNvPr id="29" name="Inhaltsplatzhalter 2"/>
          <p:cNvSpPr>
            <a:spLocks noGrp="1"/>
          </p:cNvSpPr>
          <p:nvPr>
            <p:ph sz="quarter" idx="10"/>
          </p:nvPr>
        </p:nvSpPr>
        <p:spPr>
          <a:xfrm>
            <a:off x="874714" y="1253578"/>
            <a:ext cx="10580688" cy="4344988"/>
          </a:xfrm>
        </p:spPr>
        <p:txBody>
          <a:bodyPr/>
          <a:lstStyle/>
          <a:p>
            <a:r>
              <a:rPr lang="de-DE" sz="1800" b="1" dirty="0" err="1" smtClean="0"/>
              <a:t>Process</a:t>
            </a:r>
            <a:r>
              <a:rPr lang="de-DE" sz="1800" b="1" dirty="0" smtClean="0"/>
              <a:t> </a:t>
            </a:r>
            <a:r>
              <a:rPr lang="de-DE" sz="1800" b="1" dirty="0" err="1" smtClean="0"/>
              <a:t>model</a:t>
            </a:r>
            <a:r>
              <a:rPr lang="de-DE" sz="1800" b="1" dirty="0" smtClean="0"/>
              <a:t> </a:t>
            </a:r>
            <a:r>
              <a:rPr lang="de-DE" sz="1800" b="1" dirty="0" err="1" smtClean="0"/>
              <a:t>of</a:t>
            </a:r>
            <a:r>
              <a:rPr lang="de-DE" sz="1800" b="1" dirty="0" smtClean="0"/>
              <a:t> </a:t>
            </a:r>
            <a:r>
              <a:rPr lang="de-DE" sz="1800" b="1" dirty="0" err="1" smtClean="0"/>
              <a:t>emotion</a:t>
            </a:r>
            <a:r>
              <a:rPr lang="de-DE" sz="1800" b="1" dirty="0" smtClean="0"/>
              <a:t> </a:t>
            </a:r>
            <a:r>
              <a:rPr lang="de-DE" sz="1800" b="1" dirty="0" err="1" smtClean="0"/>
              <a:t>regulation</a:t>
            </a:r>
            <a:endParaRPr lang="de-DE" sz="1800" b="1" dirty="0"/>
          </a:p>
        </p:txBody>
      </p:sp>
    </p:spTree>
    <p:custDataLst>
      <p:tags r:id="rId1"/>
    </p:custDataLst>
    <p:extLst>
      <p:ext uri="{BB962C8B-B14F-4D97-AF65-F5344CB8AC3E}">
        <p14:creationId xmlns:p14="http://schemas.microsoft.com/office/powerpoint/2010/main" val="285150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2400" dirty="0" err="1" smtClean="0"/>
              <a:t>Ausgangspunkt</a:t>
            </a:r>
            <a:r>
              <a:rPr lang="en-GB" sz="2400" dirty="0" smtClean="0"/>
              <a:t/>
            </a:r>
            <a:br>
              <a:rPr lang="en-GB" sz="2400" dirty="0" smtClean="0"/>
            </a:br>
            <a:r>
              <a:rPr lang="en-GB" sz="1800" b="0" dirty="0" err="1" smtClean="0"/>
              <a:t>Subjektive</a:t>
            </a:r>
            <a:r>
              <a:rPr lang="en-GB" sz="1800" b="0" dirty="0" smtClean="0"/>
              <a:t> </a:t>
            </a:r>
            <a:r>
              <a:rPr lang="en-GB" sz="1800" b="0" dirty="0" err="1" smtClean="0"/>
              <a:t>Werte</a:t>
            </a:r>
            <a:r>
              <a:rPr lang="en-GB" sz="1800" b="0" dirty="0" smtClean="0"/>
              <a:t> von ER </a:t>
            </a:r>
            <a:r>
              <a:rPr lang="en-GB" sz="1800" b="0" dirty="0" err="1" smtClean="0"/>
              <a:t>Strategien</a:t>
            </a:r>
            <a:endParaRPr lang="en-GB" sz="2400" b="0" dirty="0"/>
          </a:p>
        </p:txBody>
      </p:sp>
      <p:pic>
        <p:nvPicPr>
          <p:cNvPr id="7" name="Inhaltsplatzhalter 6"/>
          <p:cNvPicPr>
            <a:picLocks noGrp="1" noChangeAspect="1"/>
          </p:cNvPicPr>
          <p:nvPr>
            <p:ph sz="quarter" idx="10"/>
          </p:nvPr>
        </p:nvPicPr>
        <p:blipFill>
          <a:blip r:embed="rId2" cstate="print">
            <a:extLst>
              <a:ext uri="{28A0092B-C50C-407E-A947-70E740481C1C}">
                <a14:useLocalDpi xmlns:a14="http://schemas.microsoft.com/office/drawing/2010/main" val="0"/>
              </a:ext>
            </a:extLst>
          </a:blip>
          <a:stretch>
            <a:fillRect/>
          </a:stretch>
        </p:blipFill>
        <p:spPr>
          <a:xfrm>
            <a:off x="463712" y="1407320"/>
            <a:ext cx="6035930" cy="4344988"/>
          </a:xfrm>
        </p:spPr>
      </p:pic>
      <p:sp>
        <p:nvSpPr>
          <p:cNvPr id="13" name="Rechteck 12">
            <a:extLst>
              <a:ext uri="{FF2B5EF4-FFF2-40B4-BE49-F238E27FC236}">
                <a16:creationId xmlns:a16="http://schemas.microsoft.com/office/drawing/2014/main" id="{9B2DBABE-10CA-3F46-8C45-F6A1E8CBC230}"/>
              </a:ext>
            </a:extLst>
          </p:cNvPr>
          <p:cNvSpPr/>
          <p:nvPr/>
        </p:nvSpPr>
        <p:spPr>
          <a:xfrm>
            <a:off x="0" y="6129339"/>
            <a:ext cx="12192000" cy="728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534988">
              <a:spcAft>
                <a:spcPts val="1175"/>
              </a:spcAft>
              <a:defRPr/>
            </a:pPr>
            <a:r>
              <a:rPr lang="de-DE" sz="1800" spc="-20" dirty="0" smtClean="0">
                <a:solidFill>
                  <a:schemeClr val="bg1">
                    <a:lumMod val="50000"/>
                  </a:schemeClr>
                </a:solidFill>
                <a:ea typeface="Calibri"/>
                <a:cs typeface="Open Sans Normal" charset="0"/>
              </a:rPr>
              <a:t>Scheffel et al. (2021). Effort </a:t>
            </a:r>
            <a:r>
              <a:rPr lang="de-DE" sz="1800" spc="-20" dirty="0" err="1" smtClean="0">
                <a:solidFill>
                  <a:schemeClr val="bg1">
                    <a:lumMod val="50000"/>
                  </a:schemeClr>
                </a:solidFill>
                <a:ea typeface="Calibri"/>
                <a:cs typeface="Open Sans Normal" charset="0"/>
              </a:rPr>
              <a:t>beats</a:t>
            </a:r>
            <a:r>
              <a:rPr lang="de-DE" sz="1800" spc="-20" dirty="0" smtClean="0">
                <a:solidFill>
                  <a:schemeClr val="bg1">
                    <a:lumMod val="50000"/>
                  </a:schemeClr>
                </a:solidFill>
                <a:ea typeface="Calibri"/>
                <a:cs typeface="Open Sans Normal" charset="0"/>
              </a:rPr>
              <a:t> </a:t>
            </a:r>
            <a:r>
              <a:rPr lang="de-DE" sz="1800" spc="-20" dirty="0" err="1" smtClean="0">
                <a:solidFill>
                  <a:schemeClr val="bg1">
                    <a:lumMod val="50000"/>
                  </a:schemeClr>
                </a:solidFill>
                <a:ea typeface="Calibri"/>
                <a:cs typeface="Open Sans Normal" charset="0"/>
              </a:rPr>
              <a:t>effectiveness</a:t>
            </a:r>
            <a:r>
              <a:rPr lang="de-DE" sz="1800" spc="-20" dirty="0" smtClean="0">
                <a:solidFill>
                  <a:schemeClr val="bg1">
                    <a:lumMod val="50000"/>
                  </a:schemeClr>
                </a:solidFill>
                <a:ea typeface="Calibri"/>
                <a:cs typeface="Open Sans Normal" charset="0"/>
              </a:rPr>
              <a:t> in </a:t>
            </a:r>
            <a:r>
              <a:rPr lang="de-DE" sz="1800" spc="-20" dirty="0" err="1" smtClean="0">
                <a:solidFill>
                  <a:schemeClr val="bg1">
                    <a:lumMod val="50000"/>
                  </a:schemeClr>
                </a:solidFill>
                <a:ea typeface="Calibri"/>
                <a:cs typeface="Open Sans Normal" charset="0"/>
              </a:rPr>
              <a:t>emotion</a:t>
            </a:r>
            <a:r>
              <a:rPr lang="de-DE" sz="1800" spc="-20" dirty="0" smtClean="0">
                <a:solidFill>
                  <a:schemeClr val="bg1">
                    <a:lumMod val="50000"/>
                  </a:schemeClr>
                </a:solidFill>
                <a:ea typeface="Calibri"/>
                <a:cs typeface="Open Sans Normal" charset="0"/>
              </a:rPr>
              <a:t> </a:t>
            </a:r>
            <a:r>
              <a:rPr lang="de-DE" sz="1800" spc="-20" dirty="0" err="1" smtClean="0">
                <a:solidFill>
                  <a:schemeClr val="bg1">
                    <a:lumMod val="50000"/>
                  </a:schemeClr>
                </a:solidFill>
                <a:ea typeface="Calibri"/>
                <a:cs typeface="Open Sans Normal" charset="0"/>
              </a:rPr>
              <a:t>regulation</a:t>
            </a:r>
            <a:r>
              <a:rPr lang="de-DE" sz="1800" spc="-20" dirty="0" smtClean="0">
                <a:solidFill>
                  <a:schemeClr val="bg1">
                    <a:lumMod val="50000"/>
                  </a:schemeClr>
                </a:solidFill>
                <a:ea typeface="Calibri"/>
                <a:cs typeface="Open Sans Normal" charset="0"/>
              </a:rPr>
              <a:t> </a:t>
            </a:r>
            <a:r>
              <a:rPr lang="de-DE" sz="1800" spc="-20" dirty="0" err="1" smtClean="0">
                <a:solidFill>
                  <a:schemeClr val="bg1">
                    <a:lumMod val="50000"/>
                  </a:schemeClr>
                </a:solidFill>
                <a:ea typeface="Calibri"/>
                <a:cs typeface="Open Sans Normal" charset="0"/>
              </a:rPr>
              <a:t>choice</a:t>
            </a:r>
            <a:r>
              <a:rPr lang="de-DE" sz="1800" spc="-20" dirty="0" smtClean="0">
                <a:solidFill>
                  <a:schemeClr val="bg1">
                    <a:lumMod val="50000"/>
                  </a:schemeClr>
                </a:solidFill>
                <a:ea typeface="Calibri"/>
                <a:cs typeface="Open Sans Normal" charset="0"/>
              </a:rPr>
              <a:t>. </a:t>
            </a:r>
            <a:r>
              <a:rPr lang="de-DE" sz="1800" i="1" spc="-20" dirty="0" err="1" smtClean="0">
                <a:solidFill>
                  <a:schemeClr val="bg1">
                    <a:lumMod val="50000"/>
                  </a:schemeClr>
                </a:solidFill>
                <a:ea typeface="Calibri"/>
                <a:cs typeface="Open Sans Normal" charset="0"/>
              </a:rPr>
              <a:t>PsyArXiv</a:t>
            </a:r>
            <a:r>
              <a:rPr lang="de-DE" i="1" spc="-20" dirty="0">
                <a:solidFill>
                  <a:schemeClr val="bg1">
                    <a:lumMod val="50000"/>
                  </a:schemeClr>
                </a:solidFill>
                <a:ea typeface="Calibri"/>
                <a:cs typeface="Open Sans Normal" charset="0"/>
              </a:rPr>
              <a:t>.</a:t>
            </a:r>
            <a:endParaRPr lang="de-DE" sz="1800" spc="-20" dirty="0">
              <a:solidFill>
                <a:schemeClr val="bg1">
                  <a:lumMod val="50000"/>
                </a:schemeClr>
              </a:solidFill>
              <a:ea typeface="Calibri"/>
              <a:cs typeface="Open Sans Normal" charset="0"/>
            </a:endParaRPr>
          </a:p>
        </p:txBody>
      </p:sp>
      <p:grpSp>
        <p:nvGrpSpPr>
          <p:cNvPr id="14" name="Gruppieren 13"/>
          <p:cNvGrpSpPr/>
          <p:nvPr/>
        </p:nvGrpSpPr>
        <p:grpSpPr>
          <a:xfrm>
            <a:off x="8654292" y="3697641"/>
            <a:ext cx="2939141" cy="2019764"/>
            <a:chOff x="8802803" y="4292540"/>
            <a:chExt cx="2458634" cy="1811139"/>
          </a:xfrm>
        </p:grpSpPr>
        <p:sp>
          <p:nvSpPr>
            <p:cNvPr id="15" name="Ellipse 14"/>
            <p:cNvSpPr/>
            <p:nvPr/>
          </p:nvSpPr>
          <p:spPr>
            <a:xfrm>
              <a:off x="9198363" y="4292540"/>
              <a:ext cx="1685366" cy="1811139"/>
            </a:xfrm>
            <a:prstGeom prst="ellipse">
              <a:avLst/>
            </a:prstGeom>
            <a:solidFill>
              <a:srgbClr val="2DB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a:p>
          </p:txBody>
        </p:sp>
        <p:sp>
          <p:nvSpPr>
            <p:cNvPr id="16" name="Kreis 15"/>
            <p:cNvSpPr/>
            <p:nvPr/>
          </p:nvSpPr>
          <p:spPr>
            <a:xfrm>
              <a:off x="9198363" y="4292540"/>
              <a:ext cx="1689556" cy="1811139"/>
            </a:xfrm>
            <a:prstGeom prst="pie">
              <a:avLst>
                <a:gd name="adj1" fmla="val 6763474"/>
                <a:gd name="adj2" fmla="val 16200000"/>
              </a:avLst>
            </a:prstGeom>
            <a:solidFill>
              <a:srgbClr val="B6F4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tx1"/>
                </a:solidFill>
              </a:endParaRPr>
            </a:p>
          </p:txBody>
        </p:sp>
        <p:sp>
          <p:nvSpPr>
            <p:cNvPr id="17" name="Textfeld 16"/>
            <p:cNvSpPr txBox="1"/>
            <p:nvPr/>
          </p:nvSpPr>
          <p:spPr>
            <a:xfrm>
              <a:off x="8802803" y="4441452"/>
              <a:ext cx="865743"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de-DE" sz="1200" dirty="0" err="1"/>
                <a:t>Distancing</a:t>
              </a:r>
              <a:endParaRPr lang="de-DE" sz="1200" dirty="0"/>
            </a:p>
          </p:txBody>
        </p:sp>
        <p:sp>
          <p:nvSpPr>
            <p:cNvPr id="18" name="Textfeld 17"/>
            <p:cNvSpPr txBox="1"/>
            <p:nvPr/>
          </p:nvSpPr>
          <p:spPr>
            <a:xfrm>
              <a:off x="10265061" y="5625936"/>
              <a:ext cx="996376"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de-DE" sz="1200" dirty="0"/>
                <a:t>Suppression</a:t>
              </a:r>
            </a:p>
          </p:txBody>
        </p:sp>
        <p:sp>
          <p:nvSpPr>
            <p:cNvPr id="19" name="Textfeld 18"/>
            <p:cNvSpPr txBox="1"/>
            <p:nvPr/>
          </p:nvSpPr>
          <p:spPr>
            <a:xfrm>
              <a:off x="9406220" y="4983886"/>
              <a:ext cx="585417" cy="430887"/>
            </a:xfrm>
            <a:prstGeom prst="rect">
              <a:avLst/>
            </a:prstGeom>
            <a:noFill/>
          </p:spPr>
          <p:txBody>
            <a:bodyPr wrap="none" rtlCol="0">
              <a:spAutoFit/>
            </a:bodyPr>
            <a:lstStyle/>
            <a:p>
              <a:r>
                <a:rPr lang="de-DE" sz="1100" i="1" dirty="0"/>
                <a:t>n</a:t>
              </a:r>
              <a:r>
                <a:rPr lang="de-DE" sz="1100" dirty="0"/>
                <a:t> = 50</a:t>
              </a:r>
            </a:p>
            <a:p>
              <a:r>
                <a:rPr lang="de-DE" sz="1100" dirty="0"/>
                <a:t>45,5%</a:t>
              </a:r>
            </a:p>
          </p:txBody>
        </p:sp>
        <p:sp>
          <p:nvSpPr>
            <p:cNvPr id="20" name="Textfeld 19"/>
            <p:cNvSpPr txBox="1"/>
            <p:nvPr/>
          </p:nvSpPr>
          <p:spPr>
            <a:xfrm>
              <a:off x="10144723" y="4983886"/>
              <a:ext cx="585417" cy="430887"/>
            </a:xfrm>
            <a:prstGeom prst="rect">
              <a:avLst/>
            </a:prstGeom>
            <a:noFill/>
          </p:spPr>
          <p:txBody>
            <a:bodyPr wrap="none" rtlCol="0">
              <a:spAutoFit/>
            </a:bodyPr>
            <a:lstStyle/>
            <a:p>
              <a:r>
                <a:rPr lang="de-DE" sz="1100" i="1" dirty="0"/>
                <a:t>n</a:t>
              </a:r>
              <a:r>
                <a:rPr lang="de-DE" sz="1100" dirty="0"/>
                <a:t> = 60</a:t>
              </a:r>
            </a:p>
            <a:p>
              <a:r>
                <a:rPr lang="de-DE" sz="1100" dirty="0"/>
                <a:t>54,5%</a:t>
              </a:r>
            </a:p>
          </p:txBody>
        </p:sp>
      </p:grpSp>
      <p:cxnSp>
        <p:nvCxnSpPr>
          <p:cNvPr id="21" name="Gewinkelter Verbinder 20"/>
          <p:cNvCxnSpPr/>
          <p:nvPr/>
        </p:nvCxnSpPr>
        <p:spPr>
          <a:xfrm flipV="1">
            <a:off x="5255664" y="4139535"/>
            <a:ext cx="2976676" cy="1005037"/>
          </a:xfrm>
          <a:prstGeom prst="bentConnector3">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5" name="Grafik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2340" y="485192"/>
            <a:ext cx="3783047" cy="2736913"/>
          </a:xfrm>
          <a:prstGeom prst="rect">
            <a:avLst/>
          </a:prstGeom>
        </p:spPr>
      </p:pic>
      <p:sp>
        <p:nvSpPr>
          <p:cNvPr id="26" name="Geschweifte Klammer rechts 25"/>
          <p:cNvSpPr/>
          <p:nvPr/>
        </p:nvSpPr>
        <p:spPr>
          <a:xfrm>
            <a:off x="6499642" y="3222105"/>
            <a:ext cx="183004" cy="1648475"/>
          </a:xfrm>
          <a:prstGeom prst="rightBrace">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27" name="Gewinkelter Verbinder 26"/>
          <p:cNvCxnSpPr>
            <a:stCxn id="26" idx="1"/>
            <a:endCxn id="25" idx="1"/>
          </p:cNvCxnSpPr>
          <p:nvPr/>
        </p:nvCxnSpPr>
        <p:spPr>
          <a:xfrm rot="10800000" flipH="1">
            <a:off x="6682646" y="1853649"/>
            <a:ext cx="1549694" cy="2192694"/>
          </a:xfrm>
          <a:prstGeom prst="bentConnector3">
            <a:avLst>
              <a:gd name="adj1" fmla="val 2341"/>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58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animEffect transition="in" filter="fade">
                                      <p:cBhvr>
                                        <p:cTn id="9" dur="500"/>
                                        <p:tgtEl>
                                          <p:spTgt spid="27"/>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quarter" idx="10"/>
          </p:nvPr>
        </p:nvSpPr>
        <p:spPr>
          <a:xfrm>
            <a:off x="874715" y="1456322"/>
            <a:ext cx="4882277" cy="4344988"/>
          </a:xfrm>
        </p:spPr>
        <p:txBody>
          <a:bodyPr/>
          <a:lstStyle/>
          <a:p>
            <a:pPr marL="285750" lvl="1" indent="-285750">
              <a:spcBef>
                <a:spcPts val="1200"/>
              </a:spcBef>
              <a:buFont typeface="Symbol" panose="05050102010706020507" pitchFamily="18" charset="2"/>
              <a:buChar char="-"/>
            </a:pPr>
            <a:r>
              <a:rPr lang="de-DE" sz="1800" dirty="0" smtClean="0"/>
              <a:t>Subjektiver </a:t>
            </a:r>
            <a:r>
              <a:rPr lang="de-DE" sz="1800" dirty="0"/>
              <a:t>Effort spielt eine entscheidende Rolle bei der Auswahl von Emotionsregulationsstrategien</a:t>
            </a:r>
          </a:p>
          <a:p>
            <a:pPr marL="285750" lvl="1" indent="-285750">
              <a:spcBef>
                <a:spcPts val="1200"/>
              </a:spcBef>
              <a:buFont typeface="Symbol" panose="05050102010706020507" pitchFamily="18" charset="2"/>
              <a:buChar char="-"/>
            </a:pPr>
            <a:r>
              <a:rPr lang="de-DE" sz="1800" dirty="0"/>
              <a:t>Subjektiver Effort wird dabei als Kriterium von der Mehrheit stärker </a:t>
            </a:r>
            <a:r>
              <a:rPr lang="de-DE" sz="1800" dirty="0" smtClean="0"/>
              <a:t>gewichtet </a:t>
            </a:r>
            <a:r>
              <a:rPr lang="de-DE" sz="1800" dirty="0"/>
              <a:t>als die Effektivität der Strategie</a:t>
            </a:r>
          </a:p>
          <a:p>
            <a:pPr marL="285750" lvl="1" indent="-285750">
              <a:spcBef>
                <a:spcPts val="1200"/>
              </a:spcBef>
              <a:buFont typeface="Symbol" panose="05050102010706020507" pitchFamily="18" charset="2"/>
              <a:buChar char="-"/>
            </a:pPr>
            <a:r>
              <a:rPr lang="de-DE" sz="1800" dirty="0">
                <a:sym typeface="Wingdings" panose="05000000000000000000" pitchFamily="2" charset="2"/>
              </a:rPr>
              <a:t>Im konkreten Fall wurde </a:t>
            </a:r>
            <a:r>
              <a:rPr lang="de-DE" sz="1800" dirty="0" err="1">
                <a:sym typeface="Wingdings" panose="05000000000000000000" pitchFamily="2" charset="2"/>
              </a:rPr>
              <a:t>Distancing</a:t>
            </a:r>
            <a:r>
              <a:rPr lang="de-DE" sz="1800" dirty="0">
                <a:sym typeface="Wingdings" panose="05000000000000000000" pitchFamily="2" charset="2"/>
              </a:rPr>
              <a:t> als anstrengender erlebt und entsprechend weniger häufig gewählt (im Vgl. zu Suppression)</a:t>
            </a:r>
          </a:p>
          <a:p>
            <a:pPr marL="285750" lvl="1" indent="-285750">
              <a:spcBef>
                <a:spcPts val="1200"/>
              </a:spcBef>
              <a:buFont typeface="Symbol" panose="05050102010706020507" pitchFamily="18" charset="2"/>
              <a:buChar char="-"/>
            </a:pPr>
            <a:r>
              <a:rPr lang="de-DE" sz="1800" dirty="0" smtClean="0">
                <a:sym typeface="Wingdings" panose="05000000000000000000" pitchFamily="2" charset="2"/>
              </a:rPr>
              <a:t>keine </a:t>
            </a:r>
            <a:r>
              <a:rPr lang="de-DE" sz="1800" dirty="0">
                <a:sym typeface="Wingdings" panose="05000000000000000000" pitchFamily="2" charset="2"/>
              </a:rPr>
              <a:t>Zusammenhänge mit breiten (Big 5) und engen Persönlichkeitsmerkmalen (ERQ, NFC, usw.)</a:t>
            </a:r>
          </a:p>
          <a:p>
            <a:pPr marL="171450" indent="-171450">
              <a:buFont typeface="Symbol" panose="05050102010706020507" pitchFamily="18" charset="2"/>
              <a:buChar char="-"/>
            </a:pPr>
            <a:endParaRPr lang="de-DE" sz="1050" dirty="0"/>
          </a:p>
        </p:txBody>
      </p:sp>
      <p:sp>
        <p:nvSpPr>
          <p:cNvPr id="4" name="Titel 1"/>
          <p:cNvSpPr>
            <a:spLocks noGrp="1"/>
          </p:cNvSpPr>
          <p:nvPr>
            <p:ph type="title"/>
          </p:nvPr>
        </p:nvSpPr>
        <p:spPr>
          <a:xfrm>
            <a:off x="874715" y="346075"/>
            <a:ext cx="10580687" cy="684214"/>
          </a:xfrm>
        </p:spPr>
        <p:txBody>
          <a:bodyPr/>
          <a:lstStyle/>
          <a:p>
            <a:r>
              <a:rPr lang="en-GB" sz="2400" dirty="0" err="1" smtClean="0"/>
              <a:t>Ausgangspunkt</a:t>
            </a:r>
            <a:r>
              <a:rPr lang="en-GB" sz="2400" dirty="0" smtClean="0"/>
              <a:t/>
            </a:r>
            <a:br>
              <a:rPr lang="en-GB" sz="2400" dirty="0" smtClean="0"/>
            </a:br>
            <a:r>
              <a:rPr lang="en-GB" sz="1800" b="0" dirty="0" err="1" smtClean="0"/>
              <a:t>Subjektive</a:t>
            </a:r>
            <a:r>
              <a:rPr lang="en-GB" sz="1800" b="0" dirty="0" smtClean="0"/>
              <a:t> </a:t>
            </a:r>
            <a:r>
              <a:rPr lang="en-GB" sz="1800" b="0" dirty="0" err="1" smtClean="0"/>
              <a:t>Werte</a:t>
            </a:r>
            <a:r>
              <a:rPr lang="en-GB" sz="1800" b="0" dirty="0" smtClean="0"/>
              <a:t> von ER </a:t>
            </a:r>
            <a:r>
              <a:rPr lang="en-GB" sz="1800" b="0" dirty="0" err="1" smtClean="0"/>
              <a:t>Strategien</a:t>
            </a:r>
            <a:endParaRPr lang="en-GB" sz="2400" b="0" dirty="0"/>
          </a:p>
        </p:txBody>
      </p:sp>
      <p:sp>
        <p:nvSpPr>
          <p:cNvPr id="6" name="Rechteck 5"/>
          <p:cNvSpPr/>
          <p:nvPr/>
        </p:nvSpPr>
        <p:spPr>
          <a:xfrm>
            <a:off x="6913982" y="2906689"/>
            <a:ext cx="5001209" cy="1035698"/>
          </a:xfrm>
          <a:prstGeom prst="rect">
            <a:avLst/>
          </a:prstGeom>
          <a:solidFill>
            <a:schemeClr val="tx2">
              <a:lumMod val="10000"/>
              <a:lumOff val="9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Was sind die individuellen subjektiven Werte jeder ER Strategie aller Personen?</a:t>
            </a:r>
            <a:endParaRPr lang="de-DE" dirty="0"/>
          </a:p>
        </p:txBody>
      </p:sp>
      <p:sp>
        <p:nvSpPr>
          <p:cNvPr id="7" name="Rechteck 6"/>
          <p:cNvSpPr/>
          <p:nvPr/>
        </p:nvSpPr>
        <p:spPr>
          <a:xfrm>
            <a:off x="6913982" y="1266259"/>
            <a:ext cx="5001209" cy="1035698"/>
          </a:xfrm>
          <a:prstGeom prst="rect">
            <a:avLst/>
          </a:prstGeom>
          <a:solidFill>
            <a:schemeClr val="tx2">
              <a:lumMod val="10000"/>
              <a:lumOff val="9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Sind die Ergebnisse auf das (gesamte) </a:t>
            </a:r>
            <a:r>
              <a:rPr lang="de-DE" dirty="0" err="1" smtClean="0"/>
              <a:t>Process</a:t>
            </a:r>
            <a:r>
              <a:rPr lang="de-DE" dirty="0" smtClean="0"/>
              <a:t> Model generalisierbar?</a:t>
            </a:r>
            <a:endParaRPr lang="de-DE" dirty="0"/>
          </a:p>
        </p:txBody>
      </p:sp>
      <p:sp>
        <p:nvSpPr>
          <p:cNvPr id="8" name="Rechteck 7"/>
          <p:cNvSpPr/>
          <p:nvPr/>
        </p:nvSpPr>
        <p:spPr>
          <a:xfrm>
            <a:off x="6913982" y="4547120"/>
            <a:ext cx="5001209" cy="1035698"/>
          </a:xfrm>
          <a:prstGeom prst="rect">
            <a:avLst/>
          </a:prstGeom>
          <a:solidFill>
            <a:schemeClr val="tx2">
              <a:lumMod val="10000"/>
              <a:lumOff val="9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Welche </a:t>
            </a:r>
            <a:r>
              <a:rPr lang="de-DE" dirty="0" err="1" smtClean="0"/>
              <a:t>Traits</a:t>
            </a:r>
            <a:r>
              <a:rPr lang="de-DE" dirty="0" smtClean="0"/>
              <a:t> könnten mit Wahlverhalten und subjektiven Werten der Strategien zusammen hängen?</a:t>
            </a:r>
            <a:endParaRPr lang="de-DE" dirty="0"/>
          </a:p>
        </p:txBody>
      </p:sp>
    </p:spTree>
    <p:extLst>
      <p:ext uri="{BB962C8B-B14F-4D97-AF65-F5344CB8AC3E}">
        <p14:creationId xmlns:p14="http://schemas.microsoft.com/office/powerpoint/2010/main" val="344377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421676"/>
          </a:xfrm>
        </p:spPr>
        <p:txBody>
          <a:bodyPr/>
          <a:lstStyle/>
          <a:p>
            <a:r>
              <a:rPr lang="en-GB" sz="2400" dirty="0" err="1" smtClean="0"/>
              <a:t>Ausgangspunkt</a:t>
            </a:r>
            <a:r>
              <a:rPr lang="en-GB" sz="2400" dirty="0" smtClean="0"/>
              <a:t/>
            </a:r>
            <a:br>
              <a:rPr lang="en-GB" sz="2400" dirty="0" smtClean="0"/>
            </a:br>
            <a:r>
              <a:rPr lang="en-GB" sz="2400" b="0" dirty="0" smtClean="0"/>
              <a:t>COG-ED-</a:t>
            </a:r>
            <a:r>
              <a:rPr lang="en-GB" sz="2400" b="0" dirty="0" err="1" smtClean="0"/>
              <a:t>Paradigma</a:t>
            </a:r>
            <a:endParaRPr lang="en-GB" sz="2400" dirty="0"/>
          </a:p>
        </p:txBody>
      </p:sp>
      <p:pic>
        <p:nvPicPr>
          <p:cNvPr id="4" name="Grafik 3"/>
          <p:cNvPicPr>
            <a:picLocks noChangeAspect="1"/>
          </p:cNvPicPr>
          <p:nvPr/>
        </p:nvPicPr>
        <p:blipFill>
          <a:blip r:embed="rId2"/>
          <a:stretch>
            <a:fillRect/>
          </a:stretch>
        </p:blipFill>
        <p:spPr>
          <a:xfrm>
            <a:off x="874715" y="1369322"/>
            <a:ext cx="5972374" cy="4429630"/>
          </a:xfrm>
          <a:prstGeom prst="rect">
            <a:avLst/>
          </a:prstGeom>
        </p:spPr>
      </p:pic>
      <p:pic>
        <p:nvPicPr>
          <p:cNvPr id="5" name="Grafik 4"/>
          <p:cNvPicPr>
            <a:picLocks noChangeAspect="1"/>
          </p:cNvPicPr>
          <p:nvPr/>
        </p:nvPicPr>
        <p:blipFill>
          <a:blip r:embed="rId3"/>
          <a:stretch>
            <a:fillRect/>
          </a:stretch>
        </p:blipFill>
        <p:spPr>
          <a:xfrm>
            <a:off x="7521030" y="2053561"/>
            <a:ext cx="3650162" cy="2839638"/>
          </a:xfrm>
          <a:prstGeom prst="rect">
            <a:avLst/>
          </a:prstGeom>
        </p:spPr>
      </p:pic>
      <p:sp>
        <p:nvSpPr>
          <p:cNvPr id="9" name="Rechteck 8"/>
          <p:cNvSpPr/>
          <p:nvPr/>
        </p:nvSpPr>
        <p:spPr>
          <a:xfrm>
            <a:off x="7236822" y="1331646"/>
            <a:ext cx="4218579" cy="56148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smtClean="0">
                <a:solidFill>
                  <a:schemeClr val="accent2">
                    <a:lumMod val="50000"/>
                  </a:schemeClr>
                </a:solidFill>
              </a:rPr>
              <a:t>Schwierigeres</a:t>
            </a:r>
            <a:r>
              <a:rPr lang="en-GB" sz="1200" dirty="0" smtClean="0">
                <a:solidFill>
                  <a:schemeClr val="accent2">
                    <a:lumMod val="50000"/>
                  </a:schemeClr>
                </a:solidFill>
              </a:rPr>
              <a:t> n-back </a:t>
            </a:r>
            <a:r>
              <a:rPr lang="en-GB" sz="1200" dirty="0" err="1" smtClean="0">
                <a:solidFill>
                  <a:schemeClr val="accent2">
                    <a:lumMod val="50000"/>
                  </a:schemeClr>
                </a:solidFill>
              </a:rPr>
              <a:t>wird</a:t>
            </a:r>
            <a:r>
              <a:rPr lang="en-GB" sz="1200" dirty="0" smtClean="0">
                <a:solidFill>
                  <a:schemeClr val="accent2">
                    <a:lumMod val="50000"/>
                  </a:schemeClr>
                </a:solidFill>
              </a:rPr>
              <a:t> </a:t>
            </a:r>
            <a:r>
              <a:rPr lang="en-GB" sz="1200" dirty="0" err="1" smtClean="0">
                <a:solidFill>
                  <a:schemeClr val="accent2">
                    <a:lumMod val="50000"/>
                  </a:schemeClr>
                </a:solidFill>
              </a:rPr>
              <a:t>nur</a:t>
            </a:r>
            <a:r>
              <a:rPr lang="en-GB" sz="1200" dirty="0" smtClean="0">
                <a:solidFill>
                  <a:schemeClr val="accent2">
                    <a:lumMod val="50000"/>
                  </a:schemeClr>
                </a:solidFill>
              </a:rPr>
              <a:t> </a:t>
            </a:r>
            <a:r>
              <a:rPr lang="en-GB" sz="1200" dirty="0" err="1" smtClean="0">
                <a:solidFill>
                  <a:schemeClr val="accent2">
                    <a:lumMod val="50000"/>
                  </a:schemeClr>
                </a:solidFill>
              </a:rPr>
              <a:t>für</a:t>
            </a:r>
            <a:r>
              <a:rPr lang="en-GB" sz="1200" dirty="0" smtClean="0">
                <a:solidFill>
                  <a:schemeClr val="accent2">
                    <a:lumMod val="50000"/>
                  </a:schemeClr>
                </a:solidFill>
              </a:rPr>
              <a:t> </a:t>
            </a:r>
            <a:r>
              <a:rPr lang="en-GB" sz="1200" dirty="0" err="1" smtClean="0">
                <a:solidFill>
                  <a:schemeClr val="accent2">
                    <a:lumMod val="50000"/>
                  </a:schemeClr>
                </a:solidFill>
              </a:rPr>
              <a:t>mehr</a:t>
            </a:r>
            <a:r>
              <a:rPr lang="en-GB" sz="1200" dirty="0" smtClean="0">
                <a:solidFill>
                  <a:schemeClr val="accent2">
                    <a:lumMod val="50000"/>
                  </a:schemeClr>
                </a:solidFill>
              </a:rPr>
              <a:t> Geld </a:t>
            </a:r>
            <a:r>
              <a:rPr lang="en-GB" sz="1200" dirty="0" err="1" smtClean="0">
                <a:solidFill>
                  <a:schemeClr val="accent2">
                    <a:lumMod val="50000"/>
                  </a:schemeClr>
                </a:solidFill>
              </a:rPr>
              <a:t>gemacht</a:t>
            </a:r>
            <a:endParaRPr lang="en-GB" sz="1200" dirty="0">
              <a:solidFill>
                <a:schemeClr val="accent2">
                  <a:lumMod val="50000"/>
                </a:schemeClr>
              </a:solidFill>
            </a:endParaRPr>
          </a:p>
        </p:txBody>
      </p:sp>
      <p:sp>
        <p:nvSpPr>
          <p:cNvPr id="11" name="Rechteck 10">
            <a:extLst>
              <a:ext uri="{FF2B5EF4-FFF2-40B4-BE49-F238E27FC236}">
                <a16:creationId xmlns:a16="http://schemas.microsoft.com/office/drawing/2014/main" id="{9B2DBABE-10CA-3F46-8C45-F6A1E8CBC230}"/>
              </a:ext>
            </a:extLst>
          </p:cNvPr>
          <p:cNvSpPr/>
          <p:nvPr/>
        </p:nvSpPr>
        <p:spPr>
          <a:xfrm>
            <a:off x="0" y="6129339"/>
            <a:ext cx="12192000" cy="728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534988">
              <a:spcAft>
                <a:spcPts val="1175"/>
              </a:spcAft>
              <a:defRPr/>
            </a:pPr>
            <a:r>
              <a:rPr lang="de-DE" sz="1800" spc="-20" dirty="0" err="1" smtClean="0">
                <a:solidFill>
                  <a:schemeClr val="bg1">
                    <a:lumMod val="50000"/>
                  </a:schemeClr>
                </a:solidFill>
                <a:ea typeface="Calibri"/>
                <a:cs typeface="Open Sans Normal" charset="0"/>
              </a:rPr>
              <a:t>Westbrook</a:t>
            </a:r>
            <a:r>
              <a:rPr lang="de-DE" sz="1800" spc="-20" dirty="0" smtClean="0">
                <a:solidFill>
                  <a:schemeClr val="bg1">
                    <a:lumMod val="50000"/>
                  </a:schemeClr>
                </a:solidFill>
                <a:ea typeface="Calibri"/>
                <a:cs typeface="Open Sans Normal" charset="0"/>
              </a:rPr>
              <a:t> et al. (2013). </a:t>
            </a:r>
            <a:r>
              <a:rPr lang="de-DE" sz="1800" i="1" spc="-20" dirty="0" err="1" smtClean="0">
                <a:solidFill>
                  <a:schemeClr val="bg1">
                    <a:lumMod val="50000"/>
                  </a:schemeClr>
                </a:solidFill>
                <a:ea typeface="Calibri"/>
                <a:cs typeface="Open Sans Normal" charset="0"/>
              </a:rPr>
              <a:t>PLoS</a:t>
            </a:r>
            <a:r>
              <a:rPr lang="de-DE" sz="1800" i="1" spc="-20" dirty="0" smtClean="0">
                <a:solidFill>
                  <a:schemeClr val="bg1">
                    <a:lumMod val="50000"/>
                  </a:schemeClr>
                </a:solidFill>
                <a:ea typeface="Calibri"/>
                <a:cs typeface="Open Sans Normal" charset="0"/>
              </a:rPr>
              <a:t> ONE 8</a:t>
            </a:r>
            <a:r>
              <a:rPr lang="de-DE" sz="1800" spc="-20" dirty="0" smtClean="0">
                <a:solidFill>
                  <a:schemeClr val="bg1">
                    <a:lumMod val="50000"/>
                  </a:schemeClr>
                </a:solidFill>
                <a:ea typeface="Calibri"/>
                <a:cs typeface="Open Sans Normal" charset="0"/>
              </a:rPr>
              <a:t>(7): e68210</a:t>
            </a:r>
            <a:r>
              <a:rPr lang="de-DE" i="1" spc="-20" dirty="0" smtClean="0">
                <a:solidFill>
                  <a:schemeClr val="bg1">
                    <a:lumMod val="50000"/>
                  </a:schemeClr>
                </a:solidFill>
                <a:ea typeface="Calibri"/>
                <a:cs typeface="Open Sans Normal" charset="0"/>
              </a:rPr>
              <a:t>.</a:t>
            </a:r>
            <a:endParaRPr lang="de-DE" sz="1800" spc="-20" dirty="0">
              <a:solidFill>
                <a:schemeClr val="bg1">
                  <a:lumMod val="50000"/>
                </a:schemeClr>
              </a:solidFill>
              <a:ea typeface="Calibri"/>
              <a:cs typeface="Open Sans Normal" charset="0"/>
            </a:endParaRPr>
          </a:p>
        </p:txBody>
      </p:sp>
      <mc:AlternateContent xmlns:mc="http://schemas.openxmlformats.org/markup-compatibility/2006" xmlns:a14="http://schemas.microsoft.com/office/drawing/2010/main">
        <mc:Choice Requires="a14">
          <p:sp>
            <p:nvSpPr>
              <p:cNvPr id="13" name="Rechteck 12"/>
              <p:cNvSpPr/>
              <p:nvPr/>
            </p:nvSpPr>
            <p:spPr>
              <a:xfrm>
                <a:off x="7236823" y="5053627"/>
                <a:ext cx="4218579" cy="74532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sz="1200" b="0" i="1" smtClean="0">
                              <a:solidFill>
                                <a:sysClr val="windowText" lastClr="000000"/>
                              </a:solidFill>
                              <a:latin typeface="Cambria Math" panose="02040503050406030204" pitchFamily="18" charset="0"/>
                            </a:rPr>
                          </m:ctrlPr>
                        </m:sSubPr>
                        <m:e>
                          <m:r>
                            <a:rPr lang="de-DE" sz="1200" b="0" i="1" smtClean="0">
                              <a:solidFill>
                                <a:sysClr val="windowText" lastClr="000000"/>
                              </a:solidFill>
                              <a:latin typeface="Cambria Math" panose="02040503050406030204" pitchFamily="18" charset="0"/>
                            </a:rPr>
                            <m:t>𝑆𝑉</m:t>
                          </m:r>
                        </m:e>
                        <m:sub>
                          <m:r>
                            <a:rPr lang="de-DE" sz="1200" b="0" i="1" smtClean="0">
                              <a:solidFill>
                                <a:sysClr val="windowText" lastClr="000000"/>
                              </a:solidFill>
                              <a:latin typeface="Cambria Math" panose="02040503050406030204" pitchFamily="18" charset="0"/>
                            </a:rPr>
                            <m:t>𝑛</m:t>
                          </m:r>
                        </m:sub>
                      </m:sSub>
                      <m:r>
                        <a:rPr lang="de-DE" sz="1200" b="0" i="1" smtClean="0">
                          <a:solidFill>
                            <a:sysClr val="windowText" lastClr="000000"/>
                          </a:solidFill>
                          <a:latin typeface="Cambria Math" panose="02040503050406030204" pitchFamily="18" charset="0"/>
                        </a:rPr>
                        <m:t>= </m:t>
                      </m:r>
                      <m:f>
                        <m:fPr>
                          <m:ctrlPr>
                            <a:rPr lang="de-DE" sz="1200" b="0" i="1" smtClean="0">
                              <a:solidFill>
                                <a:sysClr val="windowText" lastClr="000000"/>
                              </a:solidFill>
                              <a:latin typeface="Cambria Math" panose="02040503050406030204" pitchFamily="18" charset="0"/>
                            </a:rPr>
                          </m:ctrlPr>
                        </m:fPr>
                        <m:num>
                          <m:r>
                            <a:rPr lang="de-DE" sz="1200" b="0" i="1" smtClean="0">
                              <a:solidFill>
                                <a:sysClr val="windowText" lastClr="000000"/>
                              </a:solidFill>
                              <a:latin typeface="Cambria Math" panose="02040503050406030204" pitchFamily="18" charset="0"/>
                            </a:rPr>
                            <m:t>𝑓𝑖𝑛𝑎𝑙</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𝑣𝑎𝑙𝑢𝑒</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𝑜𝑓</m:t>
                          </m:r>
                          <m:r>
                            <a:rPr lang="de-DE" sz="1200" b="0" i="1" smtClean="0">
                              <a:solidFill>
                                <a:sysClr val="windowText" lastClr="000000"/>
                              </a:solidFill>
                              <a:latin typeface="Cambria Math" panose="02040503050406030204" pitchFamily="18" charset="0"/>
                            </a:rPr>
                            <m:t> 1</m:t>
                          </m:r>
                          <m:r>
                            <a:rPr lang="de-DE" sz="1200" b="0" i="1" smtClean="0">
                              <a:solidFill>
                                <a:sysClr val="windowText" lastClr="000000"/>
                              </a:solidFill>
                              <a:latin typeface="Cambria Math" panose="02040503050406030204" pitchFamily="18" charset="0"/>
                            </a:rPr>
                            <m:t>𝑏𝑎𝑐𝑘</m:t>
                          </m:r>
                        </m:num>
                        <m:den>
                          <m:r>
                            <a:rPr lang="de-DE" sz="1200" b="0" i="1" smtClean="0">
                              <a:solidFill>
                                <a:sysClr val="windowText" lastClr="000000"/>
                              </a:solidFill>
                              <a:latin typeface="Cambria Math" panose="02040503050406030204" pitchFamily="18" charset="0"/>
                            </a:rPr>
                            <m:t>𝑓𝑖𝑥𝑒𝑑</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𝑣𝑎𝑙𝑢𝑒</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𝑜𝑓</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h𝑖𝑔h𝑒𝑟</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𝑛𝑏𝑎𝑐𝑘</m:t>
                          </m:r>
                        </m:den>
                      </m:f>
                      <m:r>
                        <a:rPr lang="de-DE" sz="1200" b="0" i="1" smtClean="0">
                          <a:solidFill>
                            <a:sysClr val="windowText" lastClr="000000"/>
                          </a:solidFill>
                          <a:latin typeface="Cambria Math" panose="02040503050406030204" pitchFamily="18" charset="0"/>
                          <a:ea typeface="Cambria Math" panose="02040503050406030204" pitchFamily="18" charset="0"/>
                        </a:rPr>
                        <m:t>=</m:t>
                      </m:r>
                      <m:f>
                        <m:fPr>
                          <m:ctrlPr>
                            <a:rPr lang="de-DE" sz="1200" b="0" i="1" smtClean="0">
                              <a:solidFill>
                                <a:sysClr val="windowText" lastClr="000000"/>
                              </a:solidFill>
                              <a:latin typeface="Cambria Math" panose="02040503050406030204" pitchFamily="18" charset="0"/>
                              <a:ea typeface="Cambria Math" panose="02040503050406030204" pitchFamily="18" charset="0"/>
                            </a:rPr>
                          </m:ctrlPr>
                        </m:fPr>
                        <m:num>
                          <m:r>
                            <a:rPr lang="de-DE" sz="1200" b="0" i="1" smtClean="0">
                              <a:solidFill>
                                <a:sysClr val="windowText" lastClr="000000"/>
                              </a:solidFill>
                              <a:latin typeface="Cambria Math" panose="02040503050406030204" pitchFamily="18" charset="0"/>
                              <a:ea typeface="Cambria Math" panose="02040503050406030204" pitchFamily="18" charset="0"/>
                            </a:rPr>
                            <m:t>1.43$</m:t>
                          </m:r>
                        </m:num>
                        <m:den>
                          <m:r>
                            <a:rPr lang="de-DE" sz="1200" b="0" i="1" smtClean="0">
                              <a:solidFill>
                                <a:sysClr val="windowText" lastClr="000000"/>
                              </a:solidFill>
                              <a:latin typeface="Cambria Math" panose="02040503050406030204" pitchFamily="18" charset="0"/>
                              <a:ea typeface="Cambria Math" panose="02040503050406030204" pitchFamily="18" charset="0"/>
                            </a:rPr>
                            <m:t>2$</m:t>
                          </m:r>
                        </m:den>
                      </m:f>
                      <m:r>
                        <a:rPr lang="de-DE" sz="1200" b="0" i="1" smtClean="0">
                          <a:solidFill>
                            <a:sysClr val="windowText" lastClr="000000"/>
                          </a:solidFill>
                          <a:latin typeface="Cambria Math" panose="02040503050406030204" pitchFamily="18" charset="0"/>
                          <a:ea typeface="Cambria Math" panose="02040503050406030204" pitchFamily="18" charset="0"/>
                        </a:rPr>
                        <m:t>=0.715</m:t>
                      </m:r>
                    </m:oMath>
                  </m:oMathPara>
                </a14:m>
                <a:endParaRPr lang="en-GB" sz="1200" dirty="0">
                  <a:solidFill>
                    <a:sysClr val="windowText" lastClr="000000"/>
                  </a:solidFill>
                </a:endParaRPr>
              </a:p>
            </p:txBody>
          </p:sp>
        </mc:Choice>
        <mc:Fallback xmlns="">
          <p:sp>
            <p:nvSpPr>
              <p:cNvPr id="13" name="Rechteck 12"/>
              <p:cNvSpPr>
                <a:spLocks noRot="1" noChangeAspect="1" noMove="1" noResize="1" noEditPoints="1" noAdjustHandles="1" noChangeArrowheads="1" noChangeShapeType="1" noTextEdit="1"/>
              </p:cNvSpPr>
              <p:nvPr/>
            </p:nvSpPr>
            <p:spPr>
              <a:xfrm>
                <a:off x="7236823" y="5053627"/>
                <a:ext cx="4218579" cy="745325"/>
              </a:xfrm>
              <a:prstGeom prst="rect">
                <a:avLst/>
              </a:prstGeom>
              <a:blipFill>
                <a:blip r:embed="rId4"/>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58002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421676"/>
          </a:xfrm>
        </p:spPr>
        <p:txBody>
          <a:bodyPr/>
          <a:lstStyle/>
          <a:p>
            <a:r>
              <a:rPr lang="en-GB" sz="2400" dirty="0" err="1" smtClean="0"/>
              <a:t>Ausgangspunkt</a:t>
            </a:r>
            <a:r>
              <a:rPr lang="en-GB" sz="2400" dirty="0" smtClean="0"/>
              <a:t/>
            </a:r>
            <a:br>
              <a:rPr lang="en-GB" sz="2400" dirty="0" smtClean="0"/>
            </a:br>
            <a:r>
              <a:rPr lang="en-GB" sz="2400" b="0" dirty="0" smtClean="0"/>
              <a:t>COG-ED-</a:t>
            </a:r>
            <a:r>
              <a:rPr lang="en-GB" sz="2400" b="0" dirty="0" err="1" smtClean="0"/>
              <a:t>Paradigma</a:t>
            </a:r>
            <a:endParaRPr lang="en-GB" sz="2400" dirty="0"/>
          </a:p>
        </p:txBody>
      </p:sp>
      <p:pic>
        <p:nvPicPr>
          <p:cNvPr id="4" name="Grafik 3"/>
          <p:cNvPicPr>
            <a:picLocks noChangeAspect="1"/>
          </p:cNvPicPr>
          <p:nvPr/>
        </p:nvPicPr>
        <p:blipFill>
          <a:blip r:embed="rId2"/>
          <a:stretch>
            <a:fillRect/>
          </a:stretch>
        </p:blipFill>
        <p:spPr>
          <a:xfrm>
            <a:off x="874715" y="1369322"/>
            <a:ext cx="5972374" cy="4429630"/>
          </a:xfrm>
          <a:prstGeom prst="rect">
            <a:avLst/>
          </a:prstGeom>
        </p:spPr>
      </p:pic>
      <p:sp>
        <p:nvSpPr>
          <p:cNvPr id="9" name="Rechteck 8"/>
          <p:cNvSpPr/>
          <p:nvPr/>
        </p:nvSpPr>
        <p:spPr>
          <a:xfrm>
            <a:off x="7236822" y="1331646"/>
            <a:ext cx="4218579" cy="56148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accent2">
                    <a:lumMod val="50000"/>
                  </a:schemeClr>
                </a:solidFill>
              </a:rPr>
              <a:t>Leute</a:t>
            </a:r>
            <a:r>
              <a:rPr lang="en-GB" sz="1200" dirty="0">
                <a:solidFill>
                  <a:schemeClr val="accent2">
                    <a:lumMod val="50000"/>
                  </a:schemeClr>
                </a:solidFill>
              </a:rPr>
              <a:t> </a:t>
            </a:r>
            <a:r>
              <a:rPr lang="en-GB" sz="1200" dirty="0" err="1">
                <a:solidFill>
                  <a:schemeClr val="accent2">
                    <a:lumMod val="50000"/>
                  </a:schemeClr>
                </a:solidFill>
              </a:rPr>
              <a:t>mit</a:t>
            </a:r>
            <a:r>
              <a:rPr lang="en-GB" sz="1200" dirty="0">
                <a:solidFill>
                  <a:schemeClr val="accent2">
                    <a:lumMod val="50000"/>
                  </a:schemeClr>
                </a:solidFill>
              </a:rPr>
              <a:t> </a:t>
            </a:r>
            <a:r>
              <a:rPr lang="en-GB" sz="1200" dirty="0" err="1">
                <a:solidFill>
                  <a:schemeClr val="accent2">
                    <a:lumMod val="50000"/>
                  </a:schemeClr>
                </a:solidFill>
              </a:rPr>
              <a:t>hohem</a:t>
            </a:r>
            <a:r>
              <a:rPr lang="en-GB" sz="1200" dirty="0">
                <a:solidFill>
                  <a:schemeClr val="accent2">
                    <a:lumMod val="50000"/>
                  </a:schemeClr>
                </a:solidFill>
              </a:rPr>
              <a:t> NFC </a:t>
            </a:r>
            <a:r>
              <a:rPr lang="en-GB" sz="1200" dirty="0" err="1">
                <a:solidFill>
                  <a:schemeClr val="accent2">
                    <a:lumMod val="50000"/>
                  </a:schemeClr>
                </a:solidFill>
              </a:rPr>
              <a:t>brauchen</a:t>
            </a:r>
            <a:r>
              <a:rPr lang="en-GB" sz="1200" dirty="0">
                <a:solidFill>
                  <a:schemeClr val="accent2">
                    <a:lumMod val="50000"/>
                  </a:schemeClr>
                </a:solidFill>
              </a:rPr>
              <a:t> </a:t>
            </a:r>
            <a:r>
              <a:rPr lang="en-GB" sz="1200" dirty="0" err="1">
                <a:solidFill>
                  <a:schemeClr val="accent2">
                    <a:lumMod val="50000"/>
                  </a:schemeClr>
                </a:solidFill>
              </a:rPr>
              <a:t>weniger</a:t>
            </a:r>
            <a:r>
              <a:rPr lang="en-GB" sz="1200" dirty="0">
                <a:solidFill>
                  <a:schemeClr val="accent2">
                    <a:lumMod val="50000"/>
                  </a:schemeClr>
                </a:solidFill>
              </a:rPr>
              <a:t> </a:t>
            </a:r>
            <a:r>
              <a:rPr lang="en-GB" sz="1200" dirty="0" smtClean="0">
                <a:solidFill>
                  <a:schemeClr val="accent2">
                    <a:lumMod val="50000"/>
                  </a:schemeClr>
                </a:solidFill>
              </a:rPr>
              <a:t>Geld-</a:t>
            </a:r>
            <a:r>
              <a:rPr lang="en-GB" sz="1200" dirty="0" err="1" smtClean="0">
                <a:solidFill>
                  <a:schemeClr val="accent2">
                    <a:lumMod val="50000"/>
                  </a:schemeClr>
                </a:solidFill>
              </a:rPr>
              <a:t>Anreiz</a:t>
            </a:r>
            <a:endParaRPr lang="en-GB" sz="1200" dirty="0">
              <a:solidFill>
                <a:schemeClr val="accent2">
                  <a:lumMod val="50000"/>
                </a:schemeClr>
              </a:solidFill>
            </a:endParaRPr>
          </a:p>
        </p:txBody>
      </p:sp>
      <p:sp>
        <p:nvSpPr>
          <p:cNvPr id="11" name="Rechteck 10">
            <a:extLst>
              <a:ext uri="{FF2B5EF4-FFF2-40B4-BE49-F238E27FC236}">
                <a16:creationId xmlns:a16="http://schemas.microsoft.com/office/drawing/2014/main" id="{9B2DBABE-10CA-3F46-8C45-F6A1E8CBC230}"/>
              </a:ext>
            </a:extLst>
          </p:cNvPr>
          <p:cNvSpPr/>
          <p:nvPr/>
        </p:nvSpPr>
        <p:spPr>
          <a:xfrm>
            <a:off x="0" y="6129339"/>
            <a:ext cx="12192000" cy="728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534988">
              <a:spcAft>
                <a:spcPts val="1175"/>
              </a:spcAft>
              <a:defRPr/>
            </a:pPr>
            <a:r>
              <a:rPr lang="de-DE" sz="1800" spc="-20" dirty="0" err="1" smtClean="0">
                <a:solidFill>
                  <a:schemeClr val="bg1">
                    <a:lumMod val="50000"/>
                  </a:schemeClr>
                </a:solidFill>
                <a:ea typeface="Calibri"/>
                <a:cs typeface="Open Sans Normal" charset="0"/>
              </a:rPr>
              <a:t>Westbrook</a:t>
            </a:r>
            <a:r>
              <a:rPr lang="de-DE" sz="1800" spc="-20" dirty="0" smtClean="0">
                <a:solidFill>
                  <a:schemeClr val="bg1">
                    <a:lumMod val="50000"/>
                  </a:schemeClr>
                </a:solidFill>
                <a:ea typeface="Calibri"/>
                <a:cs typeface="Open Sans Normal" charset="0"/>
              </a:rPr>
              <a:t> et al. (2013). </a:t>
            </a:r>
            <a:r>
              <a:rPr lang="de-DE" sz="1800" i="1" spc="-20" dirty="0" err="1" smtClean="0">
                <a:solidFill>
                  <a:schemeClr val="bg1">
                    <a:lumMod val="50000"/>
                  </a:schemeClr>
                </a:solidFill>
                <a:ea typeface="Calibri"/>
                <a:cs typeface="Open Sans Normal" charset="0"/>
              </a:rPr>
              <a:t>PLoS</a:t>
            </a:r>
            <a:r>
              <a:rPr lang="de-DE" sz="1800" i="1" spc="-20" dirty="0" smtClean="0">
                <a:solidFill>
                  <a:schemeClr val="bg1">
                    <a:lumMod val="50000"/>
                  </a:schemeClr>
                </a:solidFill>
                <a:ea typeface="Calibri"/>
                <a:cs typeface="Open Sans Normal" charset="0"/>
              </a:rPr>
              <a:t> ONE 8</a:t>
            </a:r>
            <a:r>
              <a:rPr lang="de-DE" sz="1800" spc="-20" dirty="0" smtClean="0">
                <a:solidFill>
                  <a:schemeClr val="bg1">
                    <a:lumMod val="50000"/>
                  </a:schemeClr>
                </a:solidFill>
                <a:ea typeface="Calibri"/>
                <a:cs typeface="Open Sans Normal" charset="0"/>
              </a:rPr>
              <a:t>(7): e68210</a:t>
            </a:r>
            <a:r>
              <a:rPr lang="de-DE" i="1" spc="-20" dirty="0" smtClean="0">
                <a:solidFill>
                  <a:schemeClr val="bg1">
                    <a:lumMod val="50000"/>
                  </a:schemeClr>
                </a:solidFill>
                <a:ea typeface="Calibri"/>
                <a:cs typeface="Open Sans Normal" charset="0"/>
              </a:rPr>
              <a:t>.</a:t>
            </a:r>
            <a:endParaRPr lang="de-DE" sz="1800" spc="-20" dirty="0">
              <a:solidFill>
                <a:schemeClr val="bg1">
                  <a:lumMod val="50000"/>
                </a:schemeClr>
              </a:solidFill>
              <a:ea typeface="Calibri"/>
              <a:cs typeface="Open Sans Normal" charset="0"/>
            </a:endParaRPr>
          </a:p>
        </p:txBody>
      </p:sp>
      <p:sp>
        <p:nvSpPr>
          <p:cNvPr id="13" name="Rechteck 12"/>
          <p:cNvSpPr/>
          <p:nvPr/>
        </p:nvSpPr>
        <p:spPr>
          <a:xfrm>
            <a:off x="7236823" y="5053627"/>
            <a:ext cx="4218579" cy="74532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smtClean="0">
                <a:solidFill>
                  <a:sysClr val="windowText" lastClr="000000"/>
                </a:solidFill>
                <a:latin typeface="+mj-lt"/>
              </a:rPr>
              <a:t>Höhere</a:t>
            </a:r>
            <a:r>
              <a:rPr lang="en-GB" sz="1200" dirty="0" smtClean="0">
                <a:solidFill>
                  <a:sysClr val="windowText" lastClr="000000"/>
                </a:solidFill>
                <a:latin typeface="+mj-lt"/>
              </a:rPr>
              <a:t> </a:t>
            </a:r>
            <a:r>
              <a:rPr lang="en-GB" sz="1200" dirty="0" err="1" smtClean="0">
                <a:solidFill>
                  <a:sysClr val="windowText" lastClr="000000"/>
                </a:solidFill>
                <a:latin typeface="+mj-lt"/>
              </a:rPr>
              <a:t>Geldbeträge</a:t>
            </a:r>
            <a:r>
              <a:rPr lang="en-GB" sz="1200" dirty="0" smtClean="0">
                <a:solidFill>
                  <a:sysClr val="windowText" lastClr="000000"/>
                </a:solidFill>
                <a:latin typeface="+mj-lt"/>
              </a:rPr>
              <a:t> </a:t>
            </a:r>
            <a:r>
              <a:rPr lang="en-GB" sz="1200" dirty="0" err="1" smtClean="0">
                <a:solidFill>
                  <a:sysClr val="windowText" lastClr="000000"/>
                </a:solidFill>
                <a:latin typeface="+mj-lt"/>
              </a:rPr>
              <a:t>im</a:t>
            </a:r>
            <a:r>
              <a:rPr lang="en-GB" sz="1200" dirty="0" smtClean="0">
                <a:solidFill>
                  <a:sysClr val="windowText" lastClr="000000"/>
                </a:solidFill>
                <a:latin typeface="+mj-lt"/>
              </a:rPr>
              <a:t> </a:t>
            </a:r>
            <a:r>
              <a:rPr lang="en-GB" sz="1200" dirty="0" err="1" smtClean="0">
                <a:solidFill>
                  <a:sysClr val="windowText" lastClr="000000"/>
                </a:solidFill>
                <a:latin typeface="+mj-lt"/>
              </a:rPr>
              <a:t>Entscheidungsbaum</a:t>
            </a:r>
            <a:r>
              <a:rPr lang="en-GB" sz="1200" dirty="0" smtClean="0">
                <a:solidFill>
                  <a:sysClr val="windowText" lastClr="000000"/>
                </a:solidFill>
                <a:latin typeface="+mj-lt"/>
              </a:rPr>
              <a:t> </a:t>
            </a:r>
            <a:r>
              <a:rPr lang="en-GB" sz="1200" dirty="0" smtClean="0">
                <a:solidFill>
                  <a:sysClr val="windowText" lastClr="000000"/>
                </a:solidFill>
                <a:latin typeface="+mj-lt"/>
                <a:cs typeface="Courier New" panose="02070309020205020404" pitchFamily="49" charset="0"/>
              </a:rPr>
              <a:t>→ </a:t>
            </a:r>
            <a:r>
              <a:rPr lang="en-GB" sz="1200" dirty="0" err="1" smtClean="0">
                <a:solidFill>
                  <a:sysClr val="windowText" lastClr="000000"/>
                </a:solidFill>
                <a:latin typeface="+mj-lt"/>
                <a:cs typeface="Courier New" panose="02070309020205020404" pitchFamily="49" charset="0"/>
              </a:rPr>
              <a:t>Höhere</a:t>
            </a:r>
            <a:r>
              <a:rPr lang="en-GB" sz="1200" dirty="0" smtClean="0">
                <a:solidFill>
                  <a:sysClr val="windowText" lastClr="000000"/>
                </a:solidFill>
                <a:latin typeface="+mj-lt"/>
                <a:cs typeface="Courier New" panose="02070309020205020404" pitchFamily="49" charset="0"/>
              </a:rPr>
              <a:t> </a:t>
            </a:r>
            <a:r>
              <a:rPr lang="en-GB" sz="1200" dirty="0" err="1" smtClean="0">
                <a:solidFill>
                  <a:sysClr val="windowText" lastClr="000000"/>
                </a:solidFill>
                <a:latin typeface="+mj-lt"/>
                <a:cs typeface="Courier New" panose="02070309020205020404" pitchFamily="49" charset="0"/>
              </a:rPr>
              <a:t>Subjektive</a:t>
            </a:r>
            <a:r>
              <a:rPr lang="en-GB" sz="1200" dirty="0" smtClean="0">
                <a:solidFill>
                  <a:sysClr val="windowText" lastClr="000000"/>
                </a:solidFill>
                <a:latin typeface="+mj-lt"/>
                <a:cs typeface="Courier New" panose="02070309020205020404" pitchFamily="49" charset="0"/>
              </a:rPr>
              <a:t> </a:t>
            </a:r>
            <a:r>
              <a:rPr lang="en-GB" sz="1200" dirty="0" err="1" smtClean="0">
                <a:solidFill>
                  <a:sysClr val="windowText" lastClr="000000"/>
                </a:solidFill>
                <a:latin typeface="+mj-lt"/>
                <a:cs typeface="Courier New" panose="02070309020205020404" pitchFamily="49" charset="0"/>
              </a:rPr>
              <a:t>Werte</a:t>
            </a:r>
            <a:r>
              <a:rPr lang="en-GB" sz="1200" dirty="0" smtClean="0">
                <a:solidFill>
                  <a:sysClr val="windowText" lastClr="000000"/>
                </a:solidFill>
                <a:latin typeface="+mj-lt"/>
                <a:cs typeface="Courier New" panose="02070309020205020404" pitchFamily="49" charset="0"/>
              </a:rPr>
              <a:t> pro n-back </a:t>
            </a:r>
            <a:r>
              <a:rPr lang="en-GB" sz="1200" dirty="0" smtClean="0">
                <a:solidFill>
                  <a:sysClr val="windowText" lastClr="000000"/>
                </a:solidFill>
                <a:cs typeface="Courier New" panose="02070309020205020404" pitchFamily="49" charset="0"/>
              </a:rPr>
              <a:t>→ </a:t>
            </a:r>
            <a:r>
              <a:rPr lang="en-GB" sz="1200" dirty="0" err="1" smtClean="0">
                <a:solidFill>
                  <a:sysClr val="windowText" lastClr="000000"/>
                </a:solidFill>
                <a:cs typeface="Courier New" panose="02070309020205020404" pitchFamily="49" charset="0"/>
              </a:rPr>
              <a:t>Größere</a:t>
            </a:r>
            <a:r>
              <a:rPr lang="en-GB" sz="1200" dirty="0" smtClean="0">
                <a:solidFill>
                  <a:sysClr val="windowText" lastClr="000000"/>
                </a:solidFill>
                <a:cs typeface="Courier New" panose="02070309020205020404" pitchFamily="49" charset="0"/>
              </a:rPr>
              <a:t> AUC</a:t>
            </a:r>
            <a:endParaRPr lang="en-GB" sz="1200" dirty="0">
              <a:solidFill>
                <a:sysClr val="windowText" lastClr="000000"/>
              </a:solidFill>
              <a:latin typeface="+mj-lt"/>
            </a:endParaRPr>
          </a:p>
        </p:txBody>
      </p:sp>
      <p:pic>
        <p:nvPicPr>
          <p:cNvPr id="8" name="Grafik 7"/>
          <p:cNvPicPr>
            <a:picLocks noChangeAspect="1"/>
          </p:cNvPicPr>
          <p:nvPr/>
        </p:nvPicPr>
        <p:blipFill>
          <a:blip r:embed="rId3"/>
          <a:stretch>
            <a:fillRect/>
          </a:stretch>
        </p:blipFill>
        <p:spPr>
          <a:xfrm>
            <a:off x="7559039" y="2090966"/>
            <a:ext cx="3570515" cy="2761515"/>
          </a:xfrm>
          <a:prstGeom prst="rect">
            <a:avLst/>
          </a:prstGeom>
        </p:spPr>
      </p:pic>
    </p:spTree>
    <p:extLst>
      <p:ext uri="{BB962C8B-B14F-4D97-AF65-F5344CB8AC3E}">
        <p14:creationId xmlns:p14="http://schemas.microsoft.com/office/powerpoint/2010/main" val="145095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421676"/>
          </a:xfrm>
        </p:spPr>
        <p:txBody>
          <a:bodyPr/>
          <a:lstStyle/>
          <a:p>
            <a:r>
              <a:rPr lang="en-GB" sz="2400" dirty="0" err="1" smtClean="0"/>
              <a:t>Ausgangspunkt</a:t>
            </a:r>
            <a:r>
              <a:rPr lang="en-GB" sz="2400" dirty="0" smtClean="0"/>
              <a:t/>
            </a:r>
            <a:br>
              <a:rPr lang="en-GB" sz="2400" dirty="0" smtClean="0"/>
            </a:br>
            <a:r>
              <a:rPr lang="en-GB" sz="2400" b="0" dirty="0" smtClean="0"/>
              <a:t>COG-ED-</a:t>
            </a:r>
            <a:r>
              <a:rPr lang="en-GB" sz="2400" b="0" dirty="0" err="1" smtClean="0"/>
              <a:t>Paradigma</a:t>
            </a:r>
            <a:endParaRPr lang="en-GB" sz="2400" dirty="0"/>
          </a:p>
        </p:txBody>
      </p:sp>
      <p:pic>
        <p:nvPicPr>
          <p:cNvPr id="4" name="Grafik 3"/>
          <p:cNvPicPr>
            <a:picLocks noChangeAspect="1"/>
          </p:cNvPicPr>
          <p:nvPr/>
        </p:nvPicPr>
        <p:blipFill>
          <a:blip r:embed="rId2"/>
          <a:stretch>
            <a:fillRect/>
          </a:stretch>
        </p:blipFill>
        <p:spPr>
          <a:xfrm>
            <a:off x="874716" y="1439220"/>
            <a:ext cx="3272741" cy="2427349"/>
          </a:xfrm>
          <a:prstGeom prst="rect">
            <a:avLst/>
          </a:prstGeom>
        </p:spPr>
      </p:pic>
      <p:pic>
        <p:nvPicPr>
          <p:cNvPr id="5" name="Grafik 4"/>
          <p:cNvPicPr>
            <a:picLocks noChangeAspect="1"/>
          </p:cNvPicPr>
          <p:nvPr/>
        </p:nvPicPr>
        <p:blipFill>
          <a:blip r:embed="rId3"/>
          <a:stretch>
            <a:fillRect/>
          </a:stretch>
        </p:blipFill>
        <p:spPr>
          <a:xfrm>
            <a:off x="4547181" y="1439220"/>
            <a:ext cx="3228266" cy="2511425"/>
          </a:xfrm>
          <a:prstGeom prst="rect">
            <a:avLst/>
          </a:prstGeom>
        </p:spPr>
      </p:pic>
      <p:pic>
        <p:nvPicPr>
          <p:cNvPr id="6" name="Grafik 5"/>
          <p:cNvPicPr>
            <a:picLocks noChangeAspect="1"/>
          </p:cNvPicPr>
          <p:nvPr/>
        </p:nvPicPr>
        <p:blipFill>
          <a:blip r:embed="rId4"/>
          <a:stretch>
            <a:fillRect/>
          </a:stretch>
        </p:blipFill>
        <p:spPr>
          <a:xfrm>
            <a:off x="8218714" y="1439220"/>
            <a:ext cx="3236684" cy="2503323"/>
          </a:xfrm>
          <a:prstGeom prst="rect">
            <a:avLst/>
          </a:prstGeom>
        </p:spPr>
      </p:pic>
      <p:sp>
        <p:nvSpPr>
          <p:cNvPr id="12" name="Rechteck 11"/>
          <p:cNvSpPr/>
          <p:nvPr/>
        </p:nvSpPr>
        <p:spPr>
          <a:xfrm>
            <a:off x="874714" y="4256314"/>
            <a:ext cx="10580683" cy="1600993"/>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pPr>
              <a:lnSpc>
                <a:spcPct val="150000"/>
              </a:lnSpc>
            </a:pPr>
            <a:r>
              <a:rPr lang="de-DE" sz="1400" dirty="0" smtClean="0">
                <a:solidFill>
                  <a:sysClr val="windowText" lastClr="000000"/>
                </a:solidFill>
              </a:rPr>
              <a:t>Offene Fragen/ Problematiken:</a:t>
            </a:r>
          </a:p>
          <a:p>
            <a:pPr marL="285750" indent="-285750">
              <a:lnSpc>
                <a:spcPct val="150000"/>
              </a:lnSpc>
              <a:buFont typeface="Arial" panose="020B0604020202020204" pitchFamily="34" charset="0"/>
              <a:buChar char="•"/>
            </a:pPr>
            <a:r>
              <a:rPr lang="de-DE" sz="1400" dirty="0" smtClean="0">
                <a:solidFill>
                  <a:sysClr val="windowText" lastClr="000000"/>
                </a:solidFill>
              </a:rPr>
              <a:t>Wie sehen die subjektiven Werte aus, wenn die Person eigentlich ein schwereres Level bevorzugt?</a:t>
            </a:r>
          </a:p>
          <a:p>
            <a:pPr marL="285750" indent="-285750">
              <a:lnSpc>
                <a:spcPct val="150000"/>
              </a:lnSpc>
              <a:buFont typeface="Arial" panose="020B0604020202020204" pitchFamily="34" charset="0"/>
              <a:buChar char="•"/>
            </a:pPr>
            <a:r>
              <a:rPr lang="de-DE" sz="1400" dirty="0" smtClean="0">
                <a:solidFill>
                  <a:sysClr val="windowText" lastClr="000000"/>
                </a:solidFill>
              </a:rPr>
              <a:t>Können wir die Befunde zu NFC und </a:t>
            </a:r>
            <a:r>
              <a:rPr lang="de-DE" sz="1400" dirty="0" err="1" smtClean="0">
                <a:solidFill>
                  <a:sysClr val="windowText" lastClr="000000"/>
                </a:solidFill>
              </a:rPr>
              <a:t>Effort</a:t>
            </a:r>
            <a:r>
              <a:rPr lang="de-DE" sz="1400" dirty="0" smtClean="0">
                <a:solidFill>
                  <a:sysClr val="windowText" lastClr="000000"/>
                </a:solidFill>
              </a:rPr>
              <a:t> </a:t>
            </a:r>
            <a:r>
              <a:rPr lang="de-DE" sz="1400" dirty="0" err="1" smtClean="0">
                <a:solidFill>
                  <a:sysClr val="windowText" lastClr="000000"/>
                </a:solidFill>
              </a:rPr>
              <a:t>Discounting</a:t>
            </a:r>
            <a:r>
              <a:rPr lang="de-DE" sz="1400" dirty="0" smtClean="0">
                <a:solidFill>
                  <a:sysClr val="windowText" lastClr="000000"/>
                </a:solidFill>
              </a:rPr>
              <a:t> replizieren?</a:t>
            </a:r>
          </a:p>
          <a:p>
            <a:pPr marL="285750" indent="-285750">
              <a:lnSpc>
                <a:spcPct val="150000"/>
              </a:lnSpc>
              <a:buFont typeface="Arial" panose="020B0604020202020204" pitchFamily="34" charset="0"/>
              <a:buChar char="•"/>
            </a:pPr>
            <a:r>
              <a:rPr lang="de-DE" sz="1400" dirty="0" smtClean="0">
                <a:solidFill>
                  <a:sysClr val="windowText" lastClr="000000"/>
                </a:solidFill>
              </a:rPr>
              <a:t>Kann man dieses Paradigma auch auf Emotionsregulationsstrategien anwenden?</a:t>
            </a:r>
            <a:endParaRPr lang="de-DE" sz="1400" dirty="0">
              <a:solidFill>
                <a:sysClr val="windowText" lastClr="000000"/>
              </a:solidFill>
            </a:endParaRPr>
          </a:p>
        </p:txBody>
      </p:sp>
      <p:sp>
        <p:nvSpPr>
          <p:cNvPr id="11" name="Rechteck 10">
            <a:extLst>
              <a:ext uri="{FF2B5EF4-FFF2-40B4-BE49-F238E27FC236}">
                <a16:creationId xmlns:a16="http://schemas.microsoft.com/office/drawing/2014/main" id="{9B2DBABE-10CA-3F46-8C45-F6A1E8CBC230}"/>
              </a:ext>
            </a:extLst>
          </p:cNvPr>
          <p:cNvSpPr/>
          <p:nvPr/>
        </p:nvSpPr>
        <p:spPr>
          <a:xfrm>
            <a:off x="0" y="6129339"/>
            <a:ext cx="12192000" cy="728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534988">
              <a:spcAft>
                <a:spcPts val="1175"/>
              </a:spcAft>
              <a:defRPr/>
            </a:pPr>
            <a:r>
              <a:rPr lang="de-DE" sz="1800" spc="-20" dirty="0" err="1" smtClean="0">
                <a:solidFill>
                  <a:schemeClr val="bg1">
                    <a:lumMod val="50000"/>
                  </a:schemeClr>
                </a:solidFill>
                <a:ea typeface="Calibri"/>
                <a:cs typeface="Open Sans Normal" charset="0"/>
              </a:rPr>
              <a:t>Westbrook</a:t>
            </a:r>
            <a:r>
              <a:rPr lang="de-DE" sz="1800" spc="-20" dirty="0" smtClean="0">
                <a:solidFill>
                  <a:schemeClr val="bg1">
                    <a:lumMod val="50000"/>
                  </a:schemeClr>
                </a:solidFill>
                <a:ea typeface="Calibri"/>
                <a:cs typeface="Open Sans Normal" charset="0"/>
              </a:rPr>
              <a:t> et al. (2013). </a:t>
            </a:r>
            <a:r>
              <a:rPr lang="de-DE" sz="1800" i="1" spc="-20" dirty="0" err="1" smtClean="0">
                <a:solidFill>
                  <a:schemeClr val="bg1">
                    <a:lumMod val="50000"/>
                  </a:schemeClr>
                </a:solidFill>
                <a:ea typeface="Calibri"/>
                <a:cs typeface="Open Sans Normal" charset="0"/>
              </a:rPr>
              <a:t>PLoS</a:t>
            </a:r>
            <a:r>
              <a:rPr lang="de-DE" sz="1800" i="1" spc="-20" dirty="0" smtClean="0">
                <a:solidFill>
                  <a:schemeClr val="bg1">
                    <a:lumMod val="50000"/>
                  </a:schemeClr>
                </a:solidFill>
                <a:ea typeface="Calibri"/>
                <a:cs typeface="Open Sans Normal" charset="0"/>
              </a:rPr>
              <a:t> ONE 8</a:t>
            </a:r>
            <a:r>
              <a:rPr lang="de-DE" sz="1800" spc="-20" dirty="0" smtClean="0">
                <a:solidFill>
                  <a:schemeClr val="bg1">
                    <a:lumMod val="50000"/>
                  </a:schemeClr>
                </a:solidFill>
                <a:ea typeface="Calibri"/>
                <a:cs typeface="Open Sans Normal" charset="0"/>
              </a:rPr>
              <a:t>(7): e68210</a:t>
            </a:r>
            <a:r>
              <a:rPr lang="de-DE" i="1" spc="-20" dirty="0" smtClean="0">
                <a:solidFill>
                  <a:schemeClr val="bg1">
                    <a:lumMod val="50000"/>
                  </a:schemeClr>
                </a:solidFill>
                <a:ea typeface="Calibri"/>
                <a:cs typeface="Open Sans Normal" charset="0"/>
              </a:rPr>
              <a:t>.</a:t>
            </a:r>
            <a:endParaRPr lang="de-DE" sz="1800" spc="-20" dirty="0">
              <a:solidFill>
                <a:schemeClr val="bg1">
                  <a:lumMod val="50000"/>
                </a:schemeClr>
              </a:solidFill>
              <a:ea typeface="Calibri"/>
              <a:cs typeface="Open Sans Normal" charset="0"/>
            </a:endParaRPr>
          </a:p>
        </p:txBody>
      </p:sp>
    </p:spTree>
    <p:extLst>
      <p:ext uri="{BB962C8B-B14F-4D97-AF65-F5344CB8AC3E}">
        <p14:creationId xmlns:p14="http://schemas.microsoft.com/office/powerpoint/2010/main" val="1538026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3.2|17"/>
</p:tagLst>
</file>

<file path=ppt/theme/theme1.xml><?xml version="1.0" encoding="utf-8"?>
<a:theme xmlns:a="http://schemas.openxmlformats.org/drawingml/2006/main" name="TUDresden">
  <a:themeElements>
    <a:clrScheme name="TUD_Farben">
      <a:dk1>
        <a:srgbClr val="00305E"/>
      </a:dk1>
      <a:lt1>
        <a:srgbClr val="FFFFFF"/>
      </a:lt1>
      <a:dk2>
        <a:srgbClr val="00305E"/>
      </a:dk2>
      <a:lt2>
        <a:srgbClr val="727879"/>
      </a:lt2>
      <a:accent1>
        <a:srgbClr val="009EE0"/>
      </a:accent1>
      <a:accent2>
        <a:srgbClr val="006AB3"/>
      </a:accent2>
      <a:accent3>
        <a:srgbClr val="6AB023"/>
      </a:accent3>
      <a:accent4>
        <a:srgbClr val="007D40"/>
      </a:accent4>
      <a:accent5>
        <a:srgbClr val="93107E"/>
      </a:accent5>
      <a:accent6>
        <a:srgbClr val="54378A"/>
      </a:accent6>
      <a:hlink>
        <a:srgbClr val="009EE0"/>
      </a:hlink>
      <a:folHlink>
        <a:srgbClr val="006AB3"/>
      </a:folHlink>
    </a:clrScheme>
    <a:fontScheme name="TUD_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UDresden" id="{2D5B7139-A489-4230-9922-9DB652C43C86}" vid="{13E2D900-6001-404A-A34A-24CEDD8DDF63}"/>
    </a:ext>
  </a:extLst>
</a:theme>
</file>

<file path=docProps/app.xml><?xml version="1.0" encoding="utf-8"?>
<Properties xmlns="http://schemas.openxmlformats.org/officeDocument/2006/extended-properties" xmlns:vt="http://schemas.openxmlformats.org/officeDocument/2006/docPropsVTypes">
  <Template/>
  <TotalTime>0</TotalTime>
  <Words>1105</Words>
  <Application>Microsoft Office PowerPoint</Application>
  <PresentationFormat>Breitbild</PresentationFormat>
  <Paragraphs>184</Paragraphs>
  <Slides>22</Slides>
  <Notes>0</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22</vt:i4>
      </vt:variant>
    </vt:vector>
  </HeadingPairs>
  <TitlesOfParts>
    <vt:vector size="32" baseType="lpstr">
      <vt:lpstr>Arial</vt:lpstr>
      <vt:lpstr>Calibri</vt:lpstr>
      <vt:lpstr>Cambria Math</vt:lpstr>
      <vt:lpstr>Courier New</vt:lpstr>
      <vt:lpstr>Open Sans</vt:lpstr>
      <vt:lpstr>Open Sans Normal</vt:lpstr>
      <vt:lpstr>Open Sans SemiBold</vt:lpstr>
      <vt:lpstr>Symbol</vt:lpstr>
      <vt:lpstr>Wingdings</vt:lpstr>
      <vt:lpstr>TUDresden</vt:lpstr>
      <vt:lpstr>Cognitive and Emotion Regulation Effort Discounting / COG-ER-ED</vt:lpstr>
      <vt:lpstr>Inhalt </vt:lpstr>
      <vt:lpstr>PowerPoint-Präsentation</vt:lpstr>
      <vt:lpstr>Ausgangspunkt Subjektive Werte von ER Strategien</vt:lpstr>
      <vt:lpstr>Ausgangspunkt Subjektive Werte von ER Strategien</vt:lpstr>
      <vt:lpstr>Ausgangspunkt Subjektive Werte von ER Strategien</vt:lpstr>
      <vt:lpstr>Ausgangspunkt COG-ED-Paradigma</vt:lpstr>
      <vt:lpstr>Ausgangspunkt COG-ED-Paradigma</vt:lpstr>
      <vt:lpstr>Ausgangspunkt COG-ED-Paradigma</vt:lpstr>
      <vt:lpstr>PowerPoint-Präsentation</vt:lpstr>
      <vt:lpstr>Studiendesign</vt:lpstr>
      <vt:lpstr>Studiendesign T1 – Erweiterung COG-ED</vt:lpstr>
      <vt:lpstr>Studiendesign T1 – Erweiterung COG-ED</vt:lpstr>
      <vt:lpstr>Studiendesign T1 – Erweiterung COG-ED</vt:lpstr>
      <vt:lpstr>Studiendesign T1 – Erweiterung COG-ED</vt:lpstr>
      <vt:lpstr>Studiendesign T2 – Emotion Regulation - ED</vt:lpstr>
      <vt:lpstr>Studiendesign T2 – Emotion Regulation - ED</vt:lpstr>
      <vt:lpstr>Studiendesign T2 – Emotion Regulation - ED</vt:lpstr>
      <vt:lpstr>Studiendesign T2 – Emotion Regulation - ED</vt:lpstr>
      <vt:lpstr>PowerPoint-Präsentation</vt:lpstr>
      <vt:lpstr>Diskussion T1</vt:lpstr>
      <vt:lpstr>Diskussion T2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Cognitive and emotional effort discounting COG-Emot-ED</dc:title>
  <dc:creator>Josephine Zerna</dc:creator>
  <cp:lastModifiedBy>Josephine Zerna</cp:lastModifiedBy>
  <cp:revision>76</cp:revision>
  <dcterms:created xsi:type="dcterms:W3CDTF">2021-06-21T13:19:01Z</dcterms:created>
  <dcterms:modified xsi:type="dcterms:W3CDTF">2021-07-06T08:00:54Z</dcterms:modified>
</cp:coreProperties>
</file>