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81287" y="5258830"/>
            <a:ext cx="3890963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smtClean="0">
                <a:solidFill>
                  <a:schemeClr val="bg2"/>
                </a:solidFill>
              </a:rPr>
              <a:t>The </a:t>
            </a:r>
            <a:r>
              <a:rPr lang="de-DE" sz="700" dirty="0" err="1" smtClean="0">
                <a:solidFill>
                  <a:schemeClr val="bg2"/>
                </a:solidFill>
              </a:rPr>
              <a:t>Cognitive</a:t>
            </a:r>
            <a:r>
              <a:rPr lang="de-DE" sz="700" dirty="0" smtClean="0">
                <a:solidFill>
                  <a:schemeClr val="bg2"/>
                </a:solidFill>
              </a:rPr>
              <a:t> </a:t>
            </a:r>
            <a:r>
              <a:rPr lang="de-DE" sz="700" dirty="0" err="1" smtClean="0">
                <a:solidFill>
                  <a:schemeClr val="bg2"/>
                </a:solidFill>
              </a:rPr>
              <a:t>and</a:t>
            </a:r>
            <a:r>
              <a:rPr lang="de-DE" sz="700" baseline="0" dirty="0" smtClean="0">
                <a:solidFill>
                  <a:schemeClr val="bg2"/>
                </a:solidFill>
              </a:rPr>
              <a:t> Emotion Regulation </a:t>
            </a:r>
            <a:r>
              <a:rPr lang="de-DE" sz="700" baseline="0" dirty="0" err="1" smtClean="0">
                <a:solidFill>
                  <a:schemeClr val="bg2"/>
                </a:solidFill>
              </a:rPr>
              <a:t>Effort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Discounting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Paradigm</a:t>
            </a:r>
            <a:r>
              <a:rPr lang="de-DE" sz="700" baseline="0" dirty="0" smtClean="0">
                <a:solidFill>
                  <a:schemeClr val="bg2"/>
                </a:solidFill>
              </a:rPr>
              <a:t> (CERED)</a:t>
            </a:r>
            <a:endParaRPr lang="de-DE" sz="700" dirty="0">
              <a:solidFill>
                <a:schemeClr val="bg2"/>
              </a:solidFill>
            </a:endParaRPr>
          </a:p>
          <a:p>
            <a:pPr algn="l"/>
            <a:r>
              <a:rPr lang="de-DE" sz="7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&amp; Josephine</a:t>
            </a:r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7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// 07.12.2021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7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>
          <p15:clr>
            <a:srgbClr val="F26B43"/>
          </p15:clr>
        </p15:guide>
        <p15:guide id="7" pos="840">
          <p15:clr>
            <a:srgbClr val="F26B43"/>
          </p15:clr>
        </p15:guide>
        <p15:guide id="8" pos="1257">
          <p15:clr>
            <a:srgbClr val="F26B43"/>
          </p15:clr>
        </p15:guide>
        <p15:guide id="9" pos="1167">
          <p15:clr>
            <a:srgbClr val="F26B43"/>
          </p15:clr>
        </p15:guide>
        <p15:guide id="10" pos="1689">
          <p15:clr>
            <a:srgbClr val="F26B43"/>
          </p15:clr>
        </p15:guide>
        <p15:guide id="11" pos="1596">
          <p15:clr>
            <a:srgbClr val="F26B43"/>
          </p15:clr>
        </p15:guide>
        <p15:guide id="16" pos="2868">
          <p15:clr>
            <a:srgbClr val="F26B43"/>
          </p15:clr>
        </p15:guide>
        <p15:guide id="17" pos="2961">
          <p15:clr>
            <a:srgbClr val="F26B43"/>
          </p15:clr>
        </p15:guide>
        <p15:guide id="20" pos="3288">
          <p15:clr>
            <a:srgbClr val="F26B43"/>
          </p15:clr>
        </p15:guide>
        <p15:guide id="21" pos="3381">
          <p15:clr>
            <a:srgbClr val="F26B43"/>
          </p15:clr>
        </p15:guide>
        <p15:guide id="22" pos="5085">
          <p15:clr>
            <a:srgbClr val="F26B43"/>
          </p15:clr>
        </p15:guide>
        <p15:guide id="23" pos="4992">
          <p15:clr>
            <a:srgbClr val="F26B43"/>
          </p15:clr>
        </p15:guide>
        <p15:guide id="24" pos="3720">
          <p15:clr>
            <a:srgbClr val="F26B43"/>
          </p15:clr>
        </p15:guide>
        <p15:guide id="25" pos="3813">
          <p15:clr>
            <a:srgbClr val="F26B43"/>
          </p15:clr>
        </p15:guide>
        <p15:guide id="30" orient="horz" pos="448">
          <p15:clr>
            <a:srgbClr val="F26B43"/>
          </p15:clr>
        </p15:guide>
        <p15:guide id="31" pos="413">
          <p15:clr>
            <a:srgbClr val="F26B43"/>
          </p15:clr>
        </p15:guide>
        <p15:guide id="39" pos="4569">
          <p15:clr>
            <a:srgbClr val="F26B43"/>
          </p15:clr>
        </p15:guide>
        <p15:guide id="40" pos="4662">
          <p15:clr>
            <a:srgbClr val="F26B43"/>
          </p15:clr>
        </p15:guide>
        <p15:guide id="41" pos="2019">
          <p15:clr>
            <a:srgbClr val="F26B43"/>
          </p15:clr>
        </p15:guide>
        <p15:guide id="42" pos="2106">
          <p15:clr>
            <a:srgbClr val="F26B43"/>
          </p15:clr>
        </p15:guide>
        <p15:guide id="43" pos="2445">
          <p15:clr>
            <a:srgbClr val="F26B43"/>
          </p15:clr>
        </p15:guide>
        <p15:guide id="44" pos="2535">
          <p15:clr>
            <a:srgbClr val="F26B43"/>
          </p15:clr>
        </p15:guide>
        <p15:guide id="50" pos="4140">
          <p15:clr>
            <a:srgbClr val="F26B43"/>
          </p15:clr>
        </p15:guide>
        <p15:guide id="52" orient="horz" pos="778">
          <p15:clr>
            <a:srgbClr val="F26B43"/>
          </p15:clr>
        </p15:guide>
        <p15:guide id="53" orient="horz" pos="633">
          <p15:clr>
            <a:srgbClr val="F26B43"/>
          </p15:clr>
        </p15:guide>
        <p15:guide id="58" orient="horz" pos="182">
          <p15:clr>
            <a:srgbClr val="F26B43"/>
          </p15:clr>
        </p15:guide>
        <p15:guide id="59" orient="horz" pos="3067">
          <p15:clr>
            <a:srgbClr val="F26B43"/>
          </p15:clr>
        </p15:guide>
        <p15:guide id="60" orient="horz" pos="3218">
          <p15:clr>
            <a:srgbClr val="F26B43"/>
          </p15:clr>
        </p15:guide>
        <p15:guide id="62" orient="horz" pos="1775">
          <p15:clr>
            <a:srgbClr val="F26B43"/>
          </p15:clr>
        </p15:guide>
        <p15:guide id="65" pos="4236">
          <p15:clr>
            <a:srgbClr val="F26B43"/>
          </p15:clr>
        </p15:guide>
        <p15:guide id="66" orient="horz" pos="541">
          <p15:clr>
            <a:srgbClr val="F26B43"/>
          </p15:clr>
        </p15:guide>
        <p15:guide id="67" pos="5412">
          <p15:clr>
            <a:srgbClr val="F26B43"/>
          </p15:clr>
        </p15:guide>
        <p15:guide id="69" orient="horz" pos="3323">
          <p15:clr>
            <a:srgbClr val="F26B43"/>
          </p15:clr>
        </p15:guide>
        <p15:guide id="70" orient="horz" pos="3497">
          <p15:clr>
            <a:srgbClr val="F26B43"/>
          </p15:clr>
        </p15:guide>
        <p15:guide id="71" pos="212">
          <p15:clr>
            <a:srgbClr val="F26B43"/>
          </p15:clr>
        </p15:guide>
        <p15:guide id="72" orient="horz" pos="3432">
          <p15:clr>
            <a:srgbClr val="F26B43"/>
          </p15:clr>
        </p15:guide>
        <p15:guide id="73" orient="horz" pos="3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Kolloquium</a:t>
            </a:r>
            <a:r>
              <a:rPr lang="en-GB" dirty="0" smtClean="0"/>
              <a:t> 07.12.2021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Christoph &amp; Josephine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Cognitive and Emotion Regulation Effort Discounting Paradigm (CERED)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dirty="0" smtClean="0"/>
              <a:t>T1: Lab session with n-back</a:t>
            </a:r>
          </a:p>
          <a:p>
            <a:r>
              <a:rPr lang="en-GB" sz="1400" dirty="0" smtClean="0"/>
              <a:t>	1-back, 2-back, 3-back, and 4-back with 2 runs each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NASA-TLX after each level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One run of a randomly chosen n-back level</a:t>
            </a:r>
          </a:p>
          <a:p>
            <a:r>
              <a:rPr lang="en-GB" sz="1400" dirty="0" smtClean="0"/>
              <a:t>T2: Lab session with ER task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training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paradigm with EMG on corrugator &amp; </a:t>
            </a:r>
            <a:r>
              <a:rPr lang="en-GB" sz="1400" dirty="0" err="1" smtClean="0"/>
              <a:t>levator</a:t>
            </a:r>
            <a:endParaRPr lang="en-GB" sz="1400" dirty="0" smtClean="0"/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choice block</a:t>
            </a:r>
          </a:p>
          <a:p>
            <a:r>
              <a:rPr lang="en-GB" sz="1400" dirty="0" smtClean="0"/>
              <a:t>Online: NFC, WHO-5, ERQ, </a:t>
            </a:r>
            <a:r>
              <a:rPr lang="en-GB" sz="1400" dirty="0" err="1" smtClean="0"/>
              <a:t>FlexER</a:t>
            </a:r>
            <a:r>
              <a:rPr lang="en-GB" sz="1400" dirty="0" smtClean="0"/>
              <a:t>, BIS-11, BSCS, SRS, ACS, CD-RISC, Lay Beliefs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9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1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Objective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d’ did not increase between 2- and 4-back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RTs increased from 2- to 3-back (not between 2- &amp; 4-back or 3- &amp; 4-back)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Subjective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 NASA-TLX subscales increased between at least two n-back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Subjective values differed between most n-back levels, but </a:t>
            </a:r>
            <a:r>
              <a:rPr lang="en-GB" sz="1400" u="sng" dirty="0" smtClean="0"/>
              <a:t>not</a:t>
            </a:r>
            <a:r>
              <a:rPr lang="en-GB" sz="1400" dirty="0" smtClean="0"/>
              <a:t> between 1- &amp; 2-back!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Association of NFC and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Sum</a:t>
            </a:r>
            <a:r>
              <a:rPr lang="en-GB" sz="1400" baseline="-25000" dirty="0" err="1" smtClean="0"/>
              <a:t>A</a:t>
            </a:r>
            <a:r>
              <a:rPr lang="en-GB" sz="1400" dirty="0" err="1" smtClean="0"/>
              <a:t>xAUC</a:t>
            </a:r>
            <a:r>
              <a:rPr lang="en-GB" sz="1400" dirty="0" smtClean="0"/>
              <a:t> of the subjective values did </a:t>
            </a:r>
            <a:r>
              <a:rPr lang="en-GB" sz="1400" u="sng" dirty="0" smtClean="0"/>
              <a:t>not</a:t>
            </a:r>
            <a:r>
              <a:rPr lang="en-GB" sz="1400" dirty="0" smtClean="0"/>
              <a:t> predict 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Higher NASA-TLX scores predicted lower NFC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9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</a:t>
            </a:r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ER: Arousal</a:t>
            </a:r>
          </a:p>
          <a:p>
            <a:endParaRPr lang="en-GB" sz="1400" u="sng" dirty="0"/>
          </a:p>
          <a:p>
            <a:r>
              <a:rPr lang="en-GB" sz="1400" u="sng" dirty="0" smtClean="0"/>
              <a:t>ER: Effort</a:t>
            </a:r>
            <a:endParaRPr lang="en-GB" sz="1400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dirty="0" smtClean="0"/>
          </a:p>
          <a:p>
            <a:endParaRPr lang="en-GB" sz="1400" u="sng" dirty="0" smtClean="0"/>
          </a:p>
          <a:p>
            <a:r>
              <a:rPr lang="en-GB" sz="1400" u="sng" dirty="0" smtClean="0"/>
              <a:t>ER Choice:</a:t>
            </a:r>
            <a:endParaRPr lang="en-GB" sz="1400" u="sng" dirty="0" smtClean="0"/>
          </a:p>
          <a:p>
            <a:endParaRPr lang="en-GB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17975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1400" dirty="0" smtClean="0"/>
              <a:t>Quick recap of COG-ED by Westbrook et al. (2013)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Changes from COG-ED to CERED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Paradigm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The study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Structure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1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2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9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Quick recap of COG-ED by Westbrook et al. (2013)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5" y="1816451"/>
            <a:ext cx="3173988" cy="23541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03" y="2115762"/>
            <a:ext cx="2256552" cy="17554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61" y="2115762"/>
            <a:ext cx="2269759" cy="175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6035" y="1121832"/>
            <a:ext cx="3173988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The COG-ED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aradigm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00604" y="1121832"/>
            <a:ext cx="2256552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People need higher monetary incentives for higher levels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6161" y="1121832"/>
            <a:ext cx="2269759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H-NFCs are less dependent on monetary incentives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Changes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from</a:t>
            </a:r>
            <a:r>
              <a:rPr lang="de-DE" sz="2000" dirty="0" smtClean="0">
                <a:solidFill>
                  <a:schemeClr val="bg1"/>
                </a:solidFill>
              </a:rPr>
              <a:t> COG-ED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CERED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23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047200"/>
            <a:ext cx="9144000" cy="6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89" y="0"/>
            <a:ext cx="7112661" cy="57150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 rot="16200000">
            <a:off x="-2123348" y="2674097"/>
            <a:ext cx="5262365" cy="366804"/>
          </a:xfrm>
          <a:prstGeom prst="rect">
            <a:avLst/>
          </a:prstGeom>
        </p:spPr>
        <p:txBody>
          <a:bodyPr/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2. Changes </a:t>
            </a:r>
            <a:r>
              <a:rPr lang="en-GB" dirty="0"/>
              <a:t>from COG-ED to </a:t>
            </a:r>
            <a:r>
              <a:rPr lang="en-GB" dirty="0" smtClean="0"/>
              <a:t>CERED: Paradigm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1363779"/>
            <a:ext cx="2187965" cy="17021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6" y="1363779"/>
            <a:ext cx="2200771" cy="17021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8302" y="885130"/>
            <a:ext cx="504933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1: Westbrook’s “Area Under The Curve” is not a real AUC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3270833"/>
            <a:ext cx="2187965" cy="1702124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530096" y="3323946"/>
            <a:ext cx="1642872" cy="1289304"/>
          </a:xfrm>
          <a:custGeom>
            <a:avLst/>
            <a:gdLst>
              <a:gd name="connsiteX0" fmla="*/ 3048 w 1642872"/>
              <a:gd name="connsiteY0" fmla="*/ 1289304 h 1289304"/>
              <a:gd name="connsiteX1" fmla="*/ 0 w 1642872"/>
              <a:gd name="connsiteY1" fmla="*/ 0 h 1289304"/>
              <a:gd name="connsiteX2" fmla="*/ 234696 w 1642872"/>
              <a:gd name="connsiteY2" fmla="*/ 173736 h 1289304"/>
              <a:gd name="connsiteX3" fmla="*/ 588264 w 1642872"/>
              <a:gd name="connsiteY3" fmla="*/ 323088 h 1289304"/>
              <a:gd name="connsiteX4" fmla="*/ 938784 w 1642872"/>
              <a:gd name="connsiteY4" fmla="*/ 658368 h 1289304"/>
              <a:gd name="connsiteX5" fmla="*/ 1289304 w 1642872"/>
              <a:gd name="connsiteY5" fmla="*/ 850392 h 1289304"/>
              <a:gd name="connsiteX6" fmla="*/ 1639824 w 1642872"/>
              <a:gd name="connsiteY6" fmla="*/ 969264 h 1289304"/>
              <a:gd name="connsiteX7" fmla="*/ 1642872 w 1642872"/>
              <a:gd name="connsiteY7" fmla="*/ 1283208 h 1289304"/>
              <a:gd name="connsiteX8" fmla="*/ 3048 w 1642872"/>
              <a:gd name="connsiteY8" fmla="*/ 1289304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872" h="1289304">
                <a:moveTo>
                  <a:pt x="3048" y="1289304"/>
                </a:moveTo>
                <a:lnTo>
                  <a:pt x="0" y="0"/>
                </a:lnTo>
                <a:lnTo>
                  <a:pt x="234696" y="173736"/>
                </a:lnTo>
                <a:lnTo>
                  <a:pt x="588264" y="323088"/>
                </a:lnTo>
                <a:lnTo>
                  <a:pt x="938784" y="658368"/>
                </a:lnTo>
                <a:lnTo>
                  <a:pt x="1289304" y="850392"/>
                </a:lnTo>
                <a:lnTo>
                  <a:pt x="1639824" y="969264"/>
                </a:lnTo>
                <a:lnTo>
                  <a:pt x="1642872" y="1283208"/>
                </a:lnTo>
                <a:lnTo>
                  <a:pt x="3048" y="128930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4410075" y="2780004"/>
            <a:ext cx="1971675" cy="166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26205" r="64217"/>
          <a:stretch/>
        </p:blipFill>
        <p:spPr>
          <a:xfrm>
            <a:off x="4718049" y="3270833"/>
            <a:ext cx="209551" cy="17021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013372" y="3266864"/>
            <a:ext cx="410565" cy="17021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1983" r="48490" b="7248"/>
          <a:stretch/>
        </p:blipFill>
        <p:spPr>
          <a:xfrm>
            <a:off x="5589683" y="3266864"/>
            <a:ext cx="208444" cy="15787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4144686" y="3283755"/>
            <a:ext cx="410565" cy="17021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882058" y="3266864"/>
            <a:ext cx="410565" cy="170212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58335" r="32262" b="8061"/>
          <a:stretch/>
        </p:blipFill>
        <p:spPr>
          <a:xfrm>
            <a:off x="6461772" y="3266864"/>
            <a:ext cx="205728" cy="156490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6834121" y="3266864"/>
            <a:ext cx="410565" cy="17021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74198" t="44211" r="16224"/>
          <a:stretch/>
        </p:blipFill>
        <p:spPr>
          <a:xfrm>
            <a:off x="7413835" y="4019398"/>
            <a:ext cx="209550" cy="9495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7792534" y="3266864"/>
            <a:ext cx="410565" cy="170212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90160"/>
          <a:stretch/>
        </p:blipFill>
        <p:spPr>
          <a:xfrm>
            <a:off x="8372248" y="3266864"/>
            <a:ext cx="215300" cy="1702124"/>
          </a:xfrm>
          <a:prstGeom prst="rect">
            <a:avLst/>
          </a:prstGeom>
        </p:spPr>
      </p:pic>
      <p:sp>
        <p:nvSpPr>
          <p:cNvPr id="25" name="Freihandform 24"/>
          <p:cNvSpPr/>
          <p:nvPr/>
        </p:nvSpPr>
        <p:spPr>
          <a:xfrm>
            <a:off x="4554682" y="3338944"/>
            <a:ext cx="270163" cy="1278081"/>
          </a:xfrm>
          <a:custGeom>
            <a:avLst/>
            <a:gdLst>
              <a:gd name="connsiteX0" fmla="*/ 3463 w 270163"/>
              <a:gd name="connsiteY0" fmla="*/ 1278081 h 1278081"/>
              <a:gd name="connsiteX1" fmla="*/ 0 w 270163"/>
              <a:gd name="connsiteY1" fmla="*/ 0 h 1278081"/>
              <a:gd name="connsiteX2" fmla="*/ 270163 w 270163"/>
              <a:gd name="connsiteY2" fmla="*/ 152400 h 1278081"/>
              <a:gd name="connsiteX3" fmla="*/ 270163 w 270163"/>
              <a:gd name="connsiteY3" fmla="*/ 1271154 h 1278081"/>
              <a:gd name="connsiteX4" fmla="*/ 3463 w 270163"/>
              <a:gd name="connsiteY4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63" h="1278081">
                <a:moveTo>
                  <a:pt x="3463" y="1278081"/>
                </a:moveTo>
                <a:cubicBezTo>
                  <a:pt x="2309" y="852054"/>
                  <a:pt x="1154" y="426027"/>
                  <a:pt x="0" y="0"/>
                </a:cubicBezTo>
                <a:lnTo>
                  <a:pt x="270163" y="152400"/>
                </a:lnTo>
                <a:lnTo>
                  <a:pt x="270163" y="1271154"/>
                </a:lnTo>
                <a:lnTo>
                  <a:pt x="3463" y="1278081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5424055" y="3325089"/>
            <a:ext cx="277090" cy="1281545"/>
          </a:xfrm>
          <a:custGeom>
            <a:avLst/>
            <a:gdLst>
              <a:gd name="connsiteX0" fmla="*/ 0 w 277090"/>
              <a:gd name="connsiteY0" fmla="*/ 1281545 h 1281545"/>
              <a:gd name="connsiteX1" fmla="*/ 3463 w 277090"/>
              <a:gd name="connsiteY1" fmla="*/ 0 h 1281545"/>
              <a:gd name="connsiteX2" fmla="*/ 277090 w 277090"/>
              <a:gd name="connsiteY2" fmla="*/ 311727 h 1281545"/>
              <a:gd name="connsiteX3" fmla="*/ 277090 w 277090"/>
              <a:gd name="connsiteY3" fmla="*/ 1274618 h 1281545"/>
              <a:gd name="connsiteX4" fmla="*/ 0 w 277090"/>
              <a:gd name="connsiteY4" fmla="*/ 1281545 h 1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0" h="1281545">
                <a:moveTo>
                  <a:pt x="0" y="1281545"/>
                </a:moveTo>
                <a:cubicBezTo>
                  <a:pt x="1154" y="854363"/>
                  <a:pt x="2309" y="427182"/>
                  <a:pt x="3463" y="0"/>
                </a:cubicBezTo>
                <a:lnTo>
                  <a:pt x="277090" y="311727"/>
                </a:lnTo>
                <a:lnTo>
                  <a:pt x="277090" y="1274618"/>
                </a:lnTo>
                <a:lnTo>
                  <a:pt x="0" y="1281545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6293427" y="3318162"/>
            <a:ext cx="273628" cy="1285009"/>
          </a:xfrm>
          <a:custGeom>
            <a:avLst/>
            <a:gdLst>
              <a:gd name="connsiteX0" fmla="*/ 0 w 273628"/>
              <a:gd name="connsiteY0" fmla="*/ 1285009 h 1285009"/>
              <a:gd name="connsiteX1" fmla="*/ 3464 w 273628"/>
              <a:gd name="connsiteY1" fmla="*/ 0 h 1285009"/>
              <a:gd name="connsiteX2" fmla="*/ 270164 w 273628"/>
              <a:gd name="connsiteY2" fmla="*/ 651163 h 1285009"/>
              <a:gd name="connsiteX3" fmla="*/ 273628 w 273628"/>
              <a:gd name="connsiteY3" fmla="*/ 1285009 h 1285009"/>
              <a:gd name="connsiteX4" fmla="*/ 0 w 273628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8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0164" y="651163"/>
                </a:lnTo>
                <a:cubicBezTo>
                  <a:pt x="271319" y="862445"/>
                  <a:pt x="272473" y="1073727"/>
                  <a:pt x="273628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7245927" y="3318162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3464 w 277091"/>
              <a:gd name="connsiteY1" fmla="*/ 0 h 1285009"/>
              <a:gd name="connsiteX2" fmla="*/ 273628 w 277091"/>
              <a:gd name="connsiteY2" fmla="*/ 841663 h 1285009"/>
              <a:gd name="connsiteX3" fmla="*/ 277091 w 277091"/>
              <a:gd name="connsiteY3" fmla="*/ 1281545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3628" y="841663"/>
                </a:lnTo>
                <a:cubicBezTo>
                  <a:pt x="274782" y="988290"/>
                  <a:pt x="275937" y="1134918"/>
                  <a:pt x="277091" y="1281545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8201891" y="3321625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0 w 277091"/>
              <a:gd name="connsiteY1" fmla="*/ 0 h 1285009"/>
              <a:gd name="connsiteX2" fmla="*/ 277091 w 277091"/>
              <a:gd name="connsiteY2" fmla="*/ 966355 h 1285009"/>
              <a:gd name="connsiteX3" fmla="*/ 273627 w 277091"/>
              <a:gd name="connsiteY3" fmla="*/ 1285009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lnTo>
                  <a:pt x="0" y="0"/>
                </a:lnTo>
                <a:lnTo>
                  <a:pt x="277091" y="966355"/>
                </a:lnTo>
                <a:cubicBezTo>
                  <a:pt x="275936" y="1072573"/>
                  <a:pt x="274782" y="1178791"/>
                  <a:pt x="273627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577254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2: Even a real AUC is not a good measure for effort discounting 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2294533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294533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1525134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089872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829376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33" name="Rechteck 32"/>
          <p:cNvSpPr/>
          <p:nvPr/>
        </p:nvSpPr>
        <p:spPr>
          <a:xfrm>
            <a:off x="2433079" y="1454174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33"/>
          <p:cNvSpPr txBox="1"/>
          <p:nvPr/>
        </p:nvSpPr>
        <p:spPr>
          <a:xfrm>
            <a:off x="2433078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35" name="Rechteck 34"/>
          <p:cNvSpPr/>
          <p:nvPr/>
        </p:nvSpPr>
        <p:spPr>
          <a:xfrm>
            <a:off x="2912355" y="158622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96899" y="209248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3868445" y="2270221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r Verbinder 37"/>
          <p:cNvCxnSpPr/>
          <p:nvPr/>
        </p:nvCxnSpPr>
        <p:spPr>
          <a:xfrm>
            <a:off x="2294533" y="3269650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2294533" y="4745159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525134" y="3923941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89872" y="32300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43" name="Rechteck 42"/>
          <p:cNvSpPr/>
          <p:nvPr/>
        </p:nvSpPr>
        <p:spPr>
          <a:xfrm>
            <a:off x="3872299" y="3361163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/>
          <p:cNvSpPr txBox="1"/>
          <p:nvPr/>
        </p:nvSpPr>
        <p:spPr>
          <a:xfrm>
            <a:off x="2433078" y="47451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45" name="Rechteck 44"/>
          <p:cNvSpPr/>
          <p:nvPr/>
        </p:nvSpPr>
        <p:spPr>
          <a:xfrm>
            <a:off x="3396077" y="349321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2916001" y="398915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/>
          <p:cNvSpPr/>
          <p:nvPr/>
        </p:nvSpPr>
        <p:spPr>
          <a:xfrm>
            <a:off x="2435676" y="4169158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rader Verbinder 49"/>
          <p:cNvCxnSpPr/>
          <p:nvPr/>
        </p:nvCxnSpPr>
        <p:spPr>
          <a:xfrm>
            <a:off x="4887735" y="3266848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4887735" y="4742357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16200000">
            <a:off x="4118336" y="3921139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83074" y="322719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54" name="Textfeld 53"/>
          <p:cNvSpPr txBox="1"/>
          <p:nvPr/>
        </p:nvSpPr>
        <p:spPr>
          <a:xfrm>
            <a:off x="5388558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55" name="Rechteck 54"/>
          <p:cNvSpPr/>
          <p:nvPr/>
        </p:nvSpPr>
        <p:spPr>
          <a:xfrm>
            <a:off x="5026279" y="3406331"/>
            <a:ext cx="214746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/>
          <p:cNvSpPr txBox="1"/>
          <p:nvPr/>
        </p:nvSpPr>
        <p:spPr>
          <a:xfrm>
            <a:off x="5026280" y="474235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57" name="Rechteck 56"/>
          <p:cNvSpPr/>
          <p:nvPr/>
        </p:nvSpPr>
        <p:spPr>
          <a:xfrm>
            <a:off x="5505557" y="3474306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5977925" y="3554093"/>
            <a:ext cx="214746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61647" y="3738630"/>
            <a:ext cx="214746" cy="10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Gerader Verbinder 59"/>
          <p:cNvCxnSpPr/>
          <p:nvPr/>
        </p:nvCxnSpPr>
        <p:spPr>
          <a:xfrm>
            <a:off x="4887735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887735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4118336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83074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26280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71" name="Rechteck 70"/>
          <p:cNvSpPr/>
          <p:nvPr/>
        </p:nvSpPr>
        <p:spPr>
          <a:xfrm>
            <a:off x="5026279" y="2014036"/>
            <a:ext cx="214746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5505557" y="2087642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5977925" y="2161958"/>
            <a:ext cx="214746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6461647" y="2335502"/>
            <a:ext cx="214746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2528421" y="1456765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 75"/>
          <p:cNvSpPr/>
          <p:nvPr/>
        </p:nvSpPr>
        <p:spPr>
          <a:xfrm flipH="1">
            <a:off x="2533467" y="3363682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hteck 77"/>
          <p:cNvSpPr/>
          <p:nvPr/>
        </p:nvSpPr>
        <p:spPr>
          <a:xfrm>
            <a:off x="407304" y="327423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81" name="Freihandform 80"/>
          <p:cNvSpPr/>
          <p:nvPr/>
        </p:nvSpPr>
        <p:spPr>
          <a:xfrm>
            <a:off x="5125720" y="2011680"/>
            <a:ext cx="1442720" cy="833120"/>
          </a:xfrm>
          <a:custGeom>
            <a:avLst/>
            <a:gdLst>
              <a:gd name="connsiteX0" fmla="*/ 5080 w 1442720"/>
              <a:gd name="connsiteY0" fmla="*/ 833120 h 833120"/>
              <a:gd name="connsiteX1" fmla="*/ 0 w 1442720"/>
              <a:gd name="connsiteY1" fmla="*/ 0 h 833120"/>
              <a:gd name="connsiteX2" fmla="*/ 492760 w 1442720"/>
              <a:gd name="connsiteY2" fmla="*/ 76200 h 833120"/>
              <a:gd name="connsiteX3" fmla="*/ 955040 w 1442720"/>
              <a:gd name="connsiteY3" fmla="*/ 152400 h 833120"/>
              <a:gd name="connsiteX4" fmla="*/ 1437640 w 1442720"/>
              <a:gd name="connsiteY4" fmla="*/ 325120 h 833120"/>
              <a:gd name="connsiteX5" fmla="*/ 1442720 w 1442720"/>
              <a:gd name="connsiteY5" fmla="*/ 833120 h 833120"/>
              <a:gd name="connsiteX6" fmla="*/ 5080 w 1442720"/>
              <a:gd name="connsiteY6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720" h="833120">
                <a:moveTo>
                  <a:pt x="5080" y="833120"/>
                </a:moveTo>
                <a:cubicBezTo>
                  <a:pt x="3387" y="555413"/>
                  <a:pt x="1693" y="277707"/>
                  <a:pt x="0" y="0"/>
                </a:cubicBezTo>
                <a:lnTo>
                  <a:pt x="492760" y="76200"/>
                </a:lnTo>
                <a:lnTo>
                  <a:pt x="955040" y="152400"/>
                </a:lnTo>
                <a:lnTo>
                  <a:pt x="1437640" y="325120"/>
                </a:lnTo>
                <a:cubicBezTo>
                  <a:pt x="1439333" y="494453"/>
                  <a:pt x="1441027" y="663787"/>
                  <a:pt x="1442720" y="833120"/>
                </a:cubicBezTo>
                <a:lnTo>
                  <a:pt x="5080" y="83312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 81"/>
          <p:cNvSpPr/>
          <p:nvPr/>
        </p:nvSpPr>
        <p:spPr>
          <a:xfrm>
            <a:off x="5125720" y="3413760"/>
            <a:ext cx="1452880" cy="1336040"/>
          </a:xfrm>
          <a:custGeom>
            <a:avLst/>
            <a:gdLst>
              <a:gd name="connsiteX0" fmla="*/ 0 w 1452880"/>
              <a:gd name="connsiteY0" fmla="*/ 1330960 h 1336040"/>
              <a:gd name="connsiteX1" fmla="*/ 10160 w 1452880"/>
              <a:gd name="connsiteY1" fmla="*/ 0 h 1336040"/>
              <a:gd name="connsiteX2" fmla="*/ 482600 w 1452880"/>
              <a:gd name="connsiteY2" fmla="*/ 66040 h 1336040"/>
              <a:gd name="connsiteX3" fmla="*/ 960120 w 1452880"/>
              <a:gd name="connsiteY3" fmla="*/ 147320 h 1336040"/>
              <a:gd name="connsiteX4" fmla="*/ 1447800 w 1452880"/>
              <a:gd name="connsiteY4" fmla="*/ 335280 h 1336040"/>
              <a:gd name="connsiteX5" fmla="*/ 1452880 w 1452880"/>
              <a:gd name="connsiteY5" fmla="*/ 1336040 h 1336040"/>
              <a:gd name="connsiteX6" fmla="*/ 0 w 1452880"/>
              <a:gd name="connsiteY6" fmla="*/ 133096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80" h="1336040">
                <a:moveTo>
                  <a:pt x="0" y="1330960"/>
                </a:moveTo>
                <a:cubicBezTo>
                  <a:pt x="3387" y="887307"/>
                  <a:pt x="6773" y="443653"/>
                  <a:pt x="10160" y="0"/>
                </a:cubicBezTo>
                <a:lnTo>
                  <a:pt x="482600" y="66040"/>
                </a:lnTo>
                <a:lnTo>
                  <a:pt x="960120" y="147320"/>
                </a:lnTo>
                <a:lnTo>
                  <a:pt x="1447800" y="335280"/>
                </a:lnTo>
                <a:cubicBezTo>
                  <a:pt x="1449493" y="668867"/>
                  <a:pt x="1451187" y="1002453"/>
                  <a:pt x="1452880" y="1336040"/>
                </a:cubicBezTo>
                <a:lnTo>
                  <a:pt x="0" y="13309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9" name="Gruppieren 138"/>
          <p:cNvGrpSpPr/>
          <p:nvPr/>
        </p:nvGrpSpPr>
        <p:grpSpPr>
          <a:xfrm>
            <a:off x="2528421" y="1456765"/>
            <a:ext cx="1452282" cy="815788"/>
            <a:chOff x="2528421" y="1456765"/>
            <a:chExt cx="1452282" cy="815788"/>
          </a:xfrm>
        </p:grpSpPr>
        <p:cxnSp>
          <p:nvCxnSpPr>
            <p:cNvPr id="84" name="Gerader Verbinder 83"/>
            <p:cNvCxnSpPr>
              <a:stCxn id="75" idx="1"/>
              <a:endCxn id="75" idx="2"/>
            </p:cNvCxnSpPr>
            <p:nvPr/>
          </p:nvCxnSpPr>
          <p:spPr>
            <a:xfrm>
              <a:off x="2528421" y="1456765"/>
              <a:ext cx="493058" cy="1389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r Verbinder 85"/>
            <p:cNvCxnSpPr>
              <a:stCxn id="75" idx="2"/>
              <a:endCxn id="75" idx="3"/>
            </p:cNvCxnSpPr>
            <p:nvPr/>
          </p:nvCxnSpPr>
          <p:spPr>
            <a:xfrm>
              <a:off x="3021479" y="1595718"/>
              <a:ext cx="479612" cy="4975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/>
            <p:cNvCxnSpPr>
              <a:stCxn id="75" idx="3"/>
              <a:endCxn id="75" idx="4"/>
            </p:cNvCxnSpPr>
            <p:nvPr/>
          </p:nvCxnSpPr>
          <p:spPr>
            <a:xfrm>
              <a:off x="3501091" y="2093259"/>
              <a:ext cx="479612" cy="1792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uppieren 139"/>
          <p:cNvGrpSpPr/>
          <p:nvPr/>
        </p:nvGrpSpPr>
        <p:grpSpPr>
          <a:xfrm>
            <a:off x="2537949" y="3363682"/>
            <a:ext cx="1452282" cy="815788"/>
            <a:chOff x="2537949" y="3363682"/>
            <a:chExt cx="1452282" cy="815788"/>
          </a:xfrm>
        </p:grpSpPr>
        <p:cxnSp>
          <p:nvCxnSpPr>
            <p:cNvPr id="92" name="Gerader Verbinder 91"/>
            <p:cNvCxnSpPr>
              <a:stCxn id="76" idx="1"/>
              <a:endCxn id="76" idx="2"/>
            </p:cNvCxnSpPr>
            <p:nvPr/>
          </p:nvCxnSpPr>
          <p:spPr>
            <a:xfrm flipH="1">
              <a:off x="3497173" y="3363682"/>
              <a:ext cx="493058" cy="1389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r Verbinder 94"/>
            <p:cNvCxnSpPr>
              <a:stCxn id="76" idx="3"/>
              <a:endCxn id="76" idx="2"/>
            </p:cNvCxnSpPr>
            <p:nvPr/>
          </p:nvCxnSpPr>
          <p:spPr>
            <a:xfrm flipV="1">
              <a:off x="3017561" y="3502635"/>
              <a:ext cx="479612" cy="49754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r Verbinder 97"/>
            <p:cNvCxnSpPr>
              <a:stCxn id="76" idx="4"/>
              <a:endCxn id="76" idx="3"/>
            </p:cNvCxnSpPr>
            <p:nvPr/>
          </p:nvCxnSpPr>
          <p:spPr>
            <a:xfrm flipV="1">
              <a:off x="2537949" y="4000176"/>
              <a:ext cx="479612" cy="17929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uppieren 140"/>
          <p:cNvGrpSpPr/>
          <p:nvPr/>
        </p:nvGrpSpPr>
        <p:grpSpPr>
          <a:xfrm>
            <a:off x="5125720" y="2011680"/>
            <a:ext cx="1437640" cy="325120"/>
            <a:chOff x="5125720" y="2011680"/>
            <a:chExt cx="1437640" cy="325120"/>
          </a:xfrm>
        </p:grpSpPr>
        <p:cxnSp>
          <p:nvCxnSpPr>
            <p:cNvPr id="103" name="Gerader Verbinder 102"/>
            <p:cNvCxnSpPr>
              <a:stCxn id="81" idx="2"/>
              <a:endCxn id="81" idx="1"/>
            </p:cNvCxnSpPr>
            <p:nvPr/>
          </p:nvCxnSpPr>
          <p:spPr>
            <a:xfrm flipH="1" flipV="1">
              <a:off x="5125720" y="2011680"/>
              <a:ext cx="492760" cy="76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r Verbinder 105"/>
            <p:cNvCxnSpPr>
              <a:stCxn id="81" idx="3"/>
              <a:endCxn id="81" idx="2"/>
            </p:cNvCxnSpPr>
            <p:nvPr/>
          </p:nvCxnSpPr>
          <p:spPr>
            <a:xfrm flipH="1" flipV="1">
              <a:off x="5618480" y="2087880"/>
              <a:ext cx="462280" cy="76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r Verbinder 108"/>
            <p:cNvCxnSpPr>
              <a:stCxn id="81" idx="4"/>
              <a:endCxn id="81" idx="3"/>
            </p:cNvCxnSpPr>
            <p:nvPr/>
          </p:nvCxnSpPr>
          <p:spPr>
            <a:xfrm flipH="1" flipV="1">
              <a:off x="6080760" y="2164080"/>
              <a:ext cx="482600" cy="1727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uppieren 141"/>
          <p:cNvGrpSpPr/>
          <p:nvPr/>
        </p:nvGrpSpPr>
        <p:grpSpPr>
          <a:xfrm>
            <a:off x="5135880" y="3413760"/>
            <a:ext cx="1437640" cy="335280"/>
            <a:chOff x="5135880" y="3413760"/>
            <a:chExt cx="1437640" cy="335280"/>
          </a:xfrm>
        </p:grpSpPr>
        <p:cxnSp>
          <p:nvCxnSpPr>
            <p:cNvPr id="112" name="Gerader Verbinder 111"/>
            <p:cNvCxnSpPr>
              <a:stCxn id="82" idx="2"/>
              <a:endCxn id="82" idx="1"/>
            </p:cNvCxnSpPr>
            <p:nvPr/>
          </p:nvCxnSpPr>
          <p:spPr>
            <a:xfrm flipH="1" flipV="1">
              <a:off x="5135880" y="3413760"/>
              <a:ext cx="472440" cy="6604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r Verbinder 114"/>
            <p:cNvCxnSpPr>
              <a:stCxn id="82" idx="3"/>
              <a:endCxn id="82" idx="2"/>
            </p:cNvCxnSpPr>
            <p:nvPr/>
          </p:nvCxnSpPr>
          <p:spPr>
            <a:xfrm flipH="1" flipV="1">
              <a:off x="5608320" y="3479800"/>
              <a:ext cx="477520" cy="8128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r Verbinder 117"/>
            <p:cNvCxnSpPr>
              <a:stCxn id="82" idx="4"/>
              <a:endCxn id="82" idx="3"/>
            </p:cNvCxnSpPr>
            <p:nvPr/>
          </p:nvCxnSpPr>
          <p:spPr>
            <a:xfrm flipH="1" flipV="1">
              <a:off x="6085840" y="3561080"/>
              <a:ext cx="487680" cy="1879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hteck 123"/>
          <p:cNvSpPr/>
          <p:nvPr/>
        </p:nvSpPr>
        <p:spPr>
          <a:xfrm>
            <a:off x="404068" y="3806845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11107" y="433348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hard level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0234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6998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4037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7132665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7129429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7136468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7125626" y="322240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7122390" y="375501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129429" y="428165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136468" y="3236014"/>
            <a:ext cx="1486665" cy="461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7136468" y="1376688"/>
            <a:ext cx="1486665" cy="4688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91918" y="189735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7136467" y="1901078"/>
            <a:ext cx="1486665" cy="4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1918" y="2443942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36467" y="2435939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1918" y="4347585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7136467" y="4281134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119688" y="885889"/>
            <a:ext cx="119616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GB" dirty="0" err="1"/>
              <a:t>Sum</a:t>
            </a:r>
            <a:r>
              <a:rPr lang="en-GB" baseline="-25000" dirty="0" err="1"/>
              <a:t>A</a:t>
            </a:r>
            <a:r>
              <a:rPr lang="en-GB" dirty="0" err="1"/>
              <a:t>x</a:t>
            </a:r>
            <a:r>
              <a:rPr lang="en-GB" dirty="0" err="1" smtClean="0"/>
              <a:t>AUC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2" grpId="0"/>
      <p:bldP spid="63" grpId="0"/>
      <p:bldP spid="6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436356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3: Large number of </a:t>
            </a:r>
            <a:r>
              <a:rPr lang="en-GB" i="1" dirty="0" err="1" smtClean="0"/>
              <a:t>df</a:t>
            </a:r>
            <a:r>
              <a:rPr lang="en-GB" dirty="0" smtClean="0"/>
              <a:t> in reaction time analysis</a:t>
            </a:r>
            <a:endParaRPr lang="en-GB" dirty="0"/>
          </a:p>
        </p:txBody>
      </p:sp>
      <p:sp>
        <p:nvSpPr>
          <p:cNvPr id="83" name="Rechteck 82"/>
          <p:cNvSpPr/>
          <p:nvPr/>
        </p:nvSpPr>
        <p:spPr>
          <a:xfrm>
            <a:off x="656035" y="2332096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Transformation of the data</a:t>
            </a:r>
          </a:p>
        </p:txBody>
      </p:sp>
      <p:sp>
        <p:nvSpPr>
          <p:cNvPr id="85" name="Rechteck 84"/>
          <p:cNvSpPr/>
          <p:nvPr/>
        </p:nvSpPr>
        <p:spPr>
          <a:xfrm>
            <a:off x="656037" y="3101042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Outlier exclusion</a:t>
            </a:r>
          </a:p>
        </p:txBody>
      </p:sp>
      <p:sp>
        <p:nvSpPr>
          <p:cNvPr id="87" name="Rechteck 86"/>
          <p:cNvSpPr/>
          <p:nvPr/>
        </p:nvSpPr>
        <p:spPr>
          <a:xfrm>
            <a:off x="656035" y="3869988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Exclusion of post-error trials</a:t>
            </a:r>
          </a:p>
        </p:txBody>
      </p:sp>
      <p:sp>
        <p:nvSpPr>
          <p:cNvPr id="90" name="Rechteck 89"/>
          <p:cNvSpPr/>
          <p:nvPr/>
        </p:nvSpPr>
        <p:spPr>
          <a:xfrm>
            <a:off x="656035" y="1444474"/>
            <a:ext cx="2321239" cy="50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91" name="Rechteck 90"/>
          <p:cNvSpPr/>
          <p:nvPr/>
        </p:nvSpPr>
        <p:spPr>
          <a:xfrm>
            <a:off x="3070859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70860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531808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hteck 96"/>
          <p:cNvSpPr/>
          <p:nvPr/>
        </p:nvSpPr>
        <p:spPr>
          <a:xfrm>
            <a:off x="3070859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sp>
        <p:nvSpPr>
          <p:cNvPr id="99" name="Rechteck 98"/>
          <p:cNvSpPr/>
          <p:nvPr/>
        </p:nvSpPr>
        <p:spPr>
          <a:xfrm>
            <a:off x="4531808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531809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2SD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92757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4531808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5992756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992757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3SD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992756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453703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Square root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453703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cxnSp>
        <p:nvCxnSpPr>
          <p:cNvPr id="5" name="Gerader Verbinder 4"/>
          <p:cNvCxnSpPr>
            <a:stCxn id="104" idx="2"/>
            <a:endCxn id="91" idx="0"/>
          </p:cNvCxnSpPr>
          <p:nvPr/>
        </p:nvCxnSpPr>
        <p:spPr>
          <a:xfrm flipH="1"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4" idx="2"/>
            <a:endCxn id="99" idx="0"/>
          </p:cNvCxnSpPr>
          <p:nvPr/>
        </p:nvCxnSpPr>
        <p:spPr>
          <a:xfrm>
            <a:off x="5217609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104" idx="2"/>
            <a:endCxn id="105" idx="0"/>
          </p:cNvCxnSpPr>
          <p:nvPr/>
        </p:nvCxnSpPr>
        <p:spPr>
          <a:xfrm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104" idx="2"/>
            <a:endCxn id="113" idx="0"/>
          </p:cNvCxnSpPr>
          <p:nvPr/>
        </p:nvCxnSpPr>
        <p:spPr>
          <a:xfrm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111" idx="2"/>
            <a:endCxn id="91" idx="0"/>
          </p:cNvCxnSpPr>
          <p:nvPr/>
        </p:nvCxnSpPr>
        <p:spPr>
          <a:xfrm flipH="1"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99" idx="0"/>
            <a:endCxn id="111" idx="2"/>
          </p:cNvCxnSpPr>
          <p:nvPr/>
        </p:nvCxnSpPr>
        <p:spPr>
          <a:xfrm flipV="1"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105" idx="0"/>
            <a:endCxn id="111" idx="2"/>
          </p:cNvCxnSpPr>
          <p:nvPr/>
        </p:nvCxnSpPr>
        <p:spPr>
          <a:xfrm flipV="1">
            <a:off x="6678557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stCxn id="111" idx="2"/>
            <a:endCxn id="113" idx="0"/>
          </p:cNvCxnSpPr>
          <p:nvPr/>
        </p:nvCxnSpPr>
        <p:spPr>
          <a:xfrm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stCxn id="99" idx="0"/>
            <a:endCxn id="116" idx="2"/>
          </p:cNvCxnSpPr>
          <p:nvPr/>
        </p:nvCxnSpPr>
        <p:spPr>
          <a:xfrm flipV="1"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91" idx="0"/>
            <a:endCxn id="116" idx="2"/>
          </p:cNvCxnSpPr>
          <p:nvPr/>
        </p:nvCxnSpPr>
        <p:spPr>
          <a:xfrm flipV="1"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13" idx="0"/>
            <a:endCxn id="116" idx="2"/>
          </p:cNvCxnSpPr>
          <p:nvPr/>
        </p:nvCxnSpPr>
        <p:spPr>
          <a:xfrm flipV="1">
            <a:off x="8139504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stCxn id="97" idx="2"/>
            <a:endCxn id="91" idx="0"/>
          </p:cNvCxnSpPr>
          <p:nvPr/>
        </p:nvCxnSpPr>
        <p:spPr>
          <a:xfrm>
            <a:off x="3756660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97" idx="2"/>
            <a:endCxn id="99" idx="0"/>
          </p:cNvCxnSpPr>
          <p:nvPr/>
        </p:nvCxnSpPr>
        <p:spPr>
          <a:xfrm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97" idx="2"/>
            <a:endCxn id="105" idx="0"/>
          </p:cNvCxnSpPr>
          <p:nvPr/>
        </p:nvCxnSpPr>
        <p:spPr>
          <a:xfrm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97" idx="2"/>
            <a:endCxn id="113" idx="0"/>
          </p:cNvCxnSpPr>
          <p:nvPr/>
        </p:nvCxnSpPr>
        <p:spPr>
          <a:xfrm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91" idx="2"/>
            <a:endCxn id="93" idx="0"/>
          </p:cNvCxnSpPr>
          <p:nvPr/>
        </p:nvCxnSpPr>
        <p:spPr>
          <a:xfrm>
            <a:off x="3756660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91" idx="2"/>
            <a:endCxn id="100" idx="0"/>
          </p:cNvCxnSpPr>
          <p:nvPr/>
        </p:nvCxnSpPr>
        <p:spPr>
          <a:xfrm>
            <a:off x="3756660" y="2721603"/>
            <a:ext cx="146095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stCxn id="91" idx="2"/>
            <a:endCxn id="107" idx="0"/>
          </p:cNvCxnSpPr>
          <p:nvPr/>
        </p:nvCxnSpPr>
        <p:spPr>
          <a:xfrm>
            <a:off x="3756660" y="2721603"/>
            <a:ext cx="292189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stCxn id="91" idx="2"/>
            <a:endCxn id="114" idx="0"/>
          </p:cNvCxnSpPr>
          <p:nvPr/>
        </p:nvCxnSpPr>
        <p:spPr>
          <a:xfrm>
            <a:off x="3756660" y="2721603"/>
            <a:ext cx="438284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99" idx="2"/>
            <a:endCxn id="93" idx="0"/>
          </p:cNvCxnSpPr>
          <p:nvPr/>
        </p:nvCxnSpPr>
        <p:spPr>
          <a:xfrm flipH="1">
            <a:off x="3756661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00" idx="0"/>
            <a:endCxn id="99" idx="2"/>
          </p:cNvCxnSpPr>
          <p:nvPr/>
        </p:nvCxnSpPr>
        <p:spPr>
          <a:xfrm flipH="1" flipV="1">
            <a:off x="5217609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stCxn id="99" idx="2"/>
            <a:endCxn id="107" idx="0"/>
          </p:cNvCxnSpPr>
          <p:nvPr/>
        </p:nvCxnSpPr>
        <p:spPr>
          <a:xfrm>
            <a:off x="5217609" y="2721603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99" idx="2"/>
            <a:endCxn id="114" idx="0"/>
          </p:cNvCxnSpPr>
          <p:nvPr/>
        </p:nvCxnSpPr>
        <p:spPr>
          <a:xfrm>
            <a:off x="5217609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93" idx="0"/>
            <a:endCxn id="105" idx="2"/>
          </p:cNvCxnSpPr>
          <p:nvPr/>
        </p:nvCxnSpPr>
        <p:spPr>
          <a:xfrm flipV="1">
            <a:off x="3756661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100" idx="0"/>
            <a:endCxn id="105" idx="2"/>
          </p:cNvCxnSpPr>
          <p:nvPr/>
        </p:nvCxnSpPr>
        <p:spPr>
          <a:xfrm flipV="1">
            <a:off x="5217610" y="2721603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107" idx="0"/>
            <a:endCxn id="105" idx="2"/>
          </p:cNvCxnSpPr>
          <p:nvPr/>
        </p:nvCxnSpPr>
        <p:spPr>
          <a:xfrm flipH="1" flipV="1">
            <a:off x="6678557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05" idx="2"/>
            <a:endCxn id="114" idx="0"/>
          </p:cNvCxnSpPr>
          <p:nvPr/>
        </p:nvCxnSpPr>
        <p:spPr>
          <a:xfrm>
            <a:off x="6678557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93" idx="0"/>
            <a:endCxn id="113" idx="2"/>
          </p:cNvCxnSpPr>
          <p:nvPr/>
        </p:nvCxnSpPr>
        <p:spPr>
          <a:xfrm flipV="1">
            <a:off x="3756661" y="2721603"/>
            <a:ext cx="4382843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00" idx="0"/>
            <a:endCxn id="113" idx="2"/>
          </p:cNvCxnSpPr>
          <p:nvPr/>
        </p:nvCxnSpPr>
        <p:spPr>
          <a:xfrm flipV="1">
            <a:off x="5217610" y="2721603"/>
            <a:ext cx="292189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07" idx="0"/>
            <a:endCxn id="113" idx="2"/>
          </p:cNvCxnSpPr>
          <p:nvPr/>
        </p:nvCxnSpPr>
        <p:spPr>
          <a:xfrm flipV="1">
            <a:off x="6678558" y="2721603"/>
            <a:ext cx="146094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14" idx="0"/>
            <a:endCxn id="113" idx="2"/>
          </p:cNvCxnSpPr>
          <p:nvPr/>
        </p:nvCxnSpPr>
        <p:spPr>
          <a:xfrm flipH="1" flipV="1">
            <a:off x="8139504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94" idx="0"/>
            <a:endCxn id="93" idx="2"/>
          </p:cNvCxnSpPr>
          <p:nvPr/>
        </p:nvCxnSpPr>
        <p:spPr>
          <a:xfrm flipH="1" flipV="1">
            <a:off x="3756661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01" idx="0"/>
            <a:endCxn id="93" idx="2"/>
          </p:cNvCxnSpPr>
          <p:nvPr/>
        </p:nvCxnSpPr>
        <p:spPr>
          <a:xfrm flipH="1" flipV="1">
            <a:off x="3756661" y="3490549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94" idx="0"/>
            <a:endCxn id="100" idx="2"/>
          </p:cNvCxnSpPr>
          <p:nvPr/>
        </p:nvCxnSpPr>
        <p:spPr>
          <a:xfrm flipV="1">
            <a:off x="5217609" y="3490549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01" idx="0"/>
            <a:endCxn id="100" idx="2"/>
          </p:cNvCxnSpPr>
          <p:nvPr/>
        </p:nvCxnSpPr>
        <p:spPr>
          <a:xfrm flipH="1" flipV="1">
            <a:off x="5217610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07" idx="2"/>
            <a:endCxn id="94" idx="0"/>
          </p:cNvCxnSpPr>
          <p:nvPr/>
        </p:nvCxnSpPr>
        <p:spPr>
          <a:xfrm flipH="1">
            <a:off x="5217609" y="3490549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07" idx="2"/>
            <a:endCxn id="101" idx="0"/>
          </p:cNvCxnSpPr>
          <p:nvPr/>
        </p:nvCxnSpPr>
        <p:spPr>
          <a:xfrm>
            <a:off x="6678558" y="3490549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14" idx="2"/>
            <a:endCxn id="94" idx="0"/>
          </p:cNvCxnSpPr>
          <p:nvPr/>
        </p:nvCxnSpPr>
        <p:spPr>
          <a:xfrm flipH="1">
            <a:off x="5217609" y="3490549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14" idx="2"/>
            <a:endCxn id="101" idx="0"/>
          </p:cNvCxnSpPr>
          <p:nvPr/>
        </p:nvCxnSpPr>
        <p:spPr>
          <a:xfrm flipH="1">
            <a:off x="6678558" y="3490549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031652" y="4444180"/>
            <a:ext cx="3832860" cy="38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Specification Curve Analysis with 92 pipelines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066619" y="2332096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531807" y="3869988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1711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bg1"/>
                </a:solidFill>
              </a:rPr>
              <a:t>The Study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78"/>
      </p:ext>
    </p:extLst>
  </p:cSld>
  <p:clrMapOvr>
    <a:masterClrMapping/>
  </p:clrMapOvr>
</p:sld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401</Words>
  <Application>Microsoft Office PowerPoint</Application>
  <PresentationFormat>Bildschirmpräsentation (16:10)</PresentationFormat>
  <Paragraphs>110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Courier New</vt:lpstr>
      <vt:lpstr>Open Sans</vt:lpstr>
      <vt:lpstr>Symbol</vt:lpstr>
      <vt:lpstr>Arial</vt:lpstr>
      <vt:lpstr>Wingdings</vt:lpstr>
      <vt:lpstr>TUDresden</vt:lpstr>
      <vt:lpstr>The Cognitive and Emotion Regulation Effort Discounting Paradigm (CERED)</vt:lpstr>
      <vt:lpstr>Outline</vt:lpstr>
      <vt:lpstr>Quick recap of COG-ED by Westbrook et al. (2013)</vt:lpstr>
      <vt:lpstr>PowerPoint-Präsentation</vt:lpstr>
      <vt:lpstr>PowerPoint-Präsentation</vt:lpstr>
      <vt:lpstr>2. Changes from COG-ED to CERED: Computation</vt:lpstr>
      <vt:lpstr>2. Changes from COG-ED to CERED: Computation</vt:lpstr>
      <vt:lpstr>2. Changes from COG-ED to CERED: Computation</vt:lpstr>
      <vt:lpstr>PowerPoint-Präsentation</vt:lpstr>
      <vt:lpstr>3. The study: Structure</vt:lpstr>
      <vt:lpstr>3. The study: Results of the pilot session 1</vt:lpstr>
      <vt:lpstr>3. The study: Results of the pilot 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Cognitive and Emotion Regulation Effort Discounting Paradigm (CERED)</dc:title>
  <dc:creator>Josephine Zerna</dc:creator>
  <cp:lastModifiedBy>Christoph Scheffel</cp:lastModifiedBy>
  <cp:revision>30</cp:revision>
  <dcterms:created xsi:type="dcterms:W3CDTF">2021-11-26T12:02:59Z</dcterms:created>
  <dcterms:modified xsi:type="dcterms:W3CDTF">2021-12-01T08:09:48Z</dcterms:modified>
</cp:coreProperties>
</file>