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0" r:id="rId4"/>
    <p:sldId id="261"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10/6/2021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10/6/2021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pPr algn="ctr"/>
            <a:r>
              <a:rPr lang="fr-FR" sz="4400" b="1" dirty="0"/>
              <a:t>RELATIONAL DATABASE MANAGEMENT SYSTEM</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fr-FR" sz="3600" dirty="0"/>
              <a:t>RDMS</a:t>
            </a:r>
            <a:endParaRPr lang="en-US" sz="3600" dirty="0"/>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A58ED-F784-4BED-B231-9E580D00D5AF}"/>
              </a:ext>
            </a:extLst>
          </p:cNvPr>
          <p:cNvSpPr>
            <a:spLocks noGrp="1"/>
          </p:cNvSpPr>
          <p:nvPr>
            <p:ph type="title"/>
          </p:nvPr>
        </p:nvSpPr>
        <p:spPr/>
        <p:txBody>
          <a:bodyPr/>
          <a:lstStyle/>
          <a:p>
            <a:pPr algn="l">
              <a:spcBef>
                <a:spcPct val="20000"/>
              </a:spcBef>
              <a:spcAft>
                <a:spcPts val="600"/>
              </a:spcAft>
              <a:buClr>
                <a:schemeClr val="tx2"/>
              </a:buClr>
              <a:buSzPct val="70000"/>
            </a:pPr>
            <a:r>
              <a:rPr lang="fr-FR" sz="4100" dirty="0"/>
              <a:t>                                 Indexes</a:t>
            </a:r>
            <a:endParaRPr lang="en-US" sz="4100" dirty="0"/>
          </a:p>
        </p:txBody>
      </p:sp>
      <p:sp>
        <p:nvSpPr>
          <p:cNvPr id="3" name="Content Placeholder 2">
            <a:extLst>
              <a:ext uri="{FF2B5EF4-FFF2-40B4-BE49-F238E27FC236}">
                <a16:creationId xmlns:a16="http://schemas.microsoft.com/office/drawing/2014/main" id="{A9869D9F-1CA4-4F44-A977-89B1B007E422}"/>
              </a:ext>
            </a:extLst>
          </p:cNvPr>
          <p:cNvSpPr>
            <a:spLocks noGrp="1"/>
          </p:cNvSpPr>
          <p:nvPr>
            <p:ph idx="1"/>
          </p:nvPr>
        </p:nvSpPr>
        <p:spPr/>
        <p:txBody>
          <a:bodyPr>
            <a:normAutofit fontScale="62500" lnSpcReduction="20000"/>
          </a:bodyPr>
          <a:lstStyle/>
          <a:p>
            <a:pPr marL="0" indent="0">
              <a:buNone/>
            </a:pPr>
            <a:r>
              <a:rPr lang="en-US" sz="2700" dirty="0">
                <a:ea typeface="Tahoma" panose="020B0604030504040204" pitchFamily="34" charset="0"/>
                <a:cs typeface="Tahoma" panose="020B0604030504040204" pitchFamily="34" charset="0"/>
              </a:rPr>
              <a:t>MySQL organized indexes in tables and clusters. Developers can automatically locate and update indexes in their databases. The search isn’t highly flexible – you can’t search for multiple indexes in a single query. MySQL supports multi-column indexes, allowing adding up to 16 columns.</a:t>
            </a:r>
          </a:p>
          <a:p>
            <a:pPr marL="0" indent="0">
              <a:buNone/>
            </a:pPr>
            <a:endParaRPr lang="en-US" sz="2700" dirty="0">
              <a:ea typeface="Tahoma" panose="020B0604030504040204" pitchFamily="34" charset="0"/>
              <a:cs typeface="Tahoma" panose="020B0604030504040204" pitchFamily="34" charset="0"/>
            </a:endParaRPr>
          </a:p>
          <a:p>
            <a:pPr marL="0" indent="0">
              <a:buNone/>
            </a:pPr>
            <a:r>
              <a:rPr lang="en-US" sz="2700" dirty="0">
                <a:ea typeface="Tahoma" panose="020B0604030504040204" pitchFamily="34" charset="0"/>
                <a:cs typeface="Tahoma" panose="020B0604030504040204" pitchFamily="34" charset="0"/>
              </a:rPr>
              <a:t>Postgresql also supports index-based table organization, but the early versions don’t include automated index updates (which appear only after the 11th edition release). The solution also allows looking up many indexes in a single search, which means that you can find a lot of information. The multi-column settings are also more flexible than in MySQL – developers can include up to 32 columns.</a:t>
            </a:r>
          </a:p>
          <a:p>
            <a:pPr marL="0" indent="0">
              <a:buNone/>
            </a:pPr>
            <a:endParaRPr lang="en-US" sz="2700" dirty="0">
              <a:ea typeface="Tahoma" panose="020B0604030504040204" pitchFamily="34" charset="0"/>
              <a:cs typeface="Tahoma" panose="020B0604030504040204" pitchFamily="34" charset="0"/>
            </a:endParaRPr>
          </a:p>
          <a:p>
            <a:pPr marL="0" indent="0">
              <a:buNone/>
            </a:pPr>
            <a:r>
              <a:rPr lang="en-US" sz="2700" dirty="0">
                <a:ea typeface="Tahoma" panose="020B0604030504040204" pitchFamily="34" charset="0"/>
                <a:cs typeface="Tahoma" panose="020B0604030504040204" pitchFamily="34" charset="0"/>
              </a:rPr>
              <a:t>SQL Server offers rich automated functionality for index management. They can organize in clusters and maintain the correct row order without manual involvement. The solution also supports multiple-index searches and partial indexes.efficient.</a:t>
            </a:r>
            <a:endParaRPr lang="fr-FR" sz="2700" dirty="0">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2363286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30469-29BD-4F5C-9BFB-643FB344CD90}"/>
              </a:ext>
            </a:extLst>
          </p:cNvPr>
          <p:cNvSpPr>
            <a:spLocks noGrp="1"/>
          </p:cNvSpPr>
          <p:nvPr>
            <p:ph type="title"/>
          </p:nvPr>
        </p:nvSpPr>
        <p:spPr/>
        <p:txBody>
          <a:bodyPr/>
          <a:lstStyle/>
          <a:p>
            <a:r>
              <a:rPr lang="fr-FR" sz="4100" dirty="0"/>
              <a:t>Memory-</a:t>
            </a:r>
            <a:r>
              <a:rPr lang="fr-FR" sz="4100" dirty="0" err="1"/>
              <a:t>Optimized</a:t>
            </a:r>
            <a:r>
              <a:rPr lang="fr-FR" sz="4800" dirty="0">
                <a:latin typeface="Rockwell" panose="02060603020205020403" pitchFamily="18" charset="0"/>
              </a:rPr>
              <a:t> </a:t>
            </a:r>
            <a:r>
              <a:rPr lang="fr-FR" sz="4100" dirty="0"/>
              <a:t>Tables</a:t>
            </a:r>
            <a:endParaRPr lang="en-US" sz="4100" dirty="0"/>
          </a:p>
        </p:txBody>
      </p:sp>
      <p:sp>
        <p:nvSpPr>
          <p:cNvPr id="3" name="Content Placeholder 2">
            <a:extLst>
              <a:ext uri="{FF2B5EF4-FFF2-40B4-BE49-F238E27FC236}">
                <a16:creationId xmlns:a16="http://schemas.microsoft.com/office/drawing/2014/main" id="{2DE49C1C-4D60-48A5-9897-5B3649A1ECAD}"/>
              </a:ext>
            </a:extLst>
          </p:cNvPr>
          <p:cNvSpPr>
            <a:spLocks noGrp="1"/>
          </p:cNvSpPr>
          <p:nvPr>
            <p:ph idx="1"/>
          </p:nvPr>
        </p:nvSpPr>
        <p:spPr/>
        <p:txBody>
          <a:bodyPr>
            <a:normAutofit fontScale="92500" lnSpcReduction="20000"/>
          </a:bodyPr>
          <a:lstStyle/>
          <a:p>
            <a:pPr marL="0" indent="0">
              <a:buNone/>
            </a:pPr>
            <a:r>
              <a:rPr lang="en-US" sz="2200" dirty="0">
                <a:ea typeface="Tahoma" panose="020B0604030504040204" pitchFamily="34" charset="0"/>
                <a:cs typeface="Tahoma" panose="020B0604030504040204" pitchFamily="34" charset="0"/>
              </a:rPr>
              <a:t>MySQL supports the memory-stored table, but it can’t participate in transactions, and its security is highly vulnerable. Such tables are used only for reading purposes and can simplify exclusively primitive operations. For now, MySQL doesn’t come close to making the most out of memory-optimized tables.</a:t>
            </a:r>
          </a:p>
          <a:p>
            <a:pPr marL="0" indent="0">
              <a:buNone/>
            </a:pPr>
            <a:endParaRPr lang="en-US" sz="2200" dirty="0">
              <a:ea typeface="Tahoma" panose="020B0604030504040204" pitchFamily="34" charset="0"/>
              <a:cs typeface="Tahoma" panose="020B0604030504040204" pitchFamily="34" charset="0"/>
            </a:endParaRPr>
          </a:p>
          <a:p>
            <a:pPr marL="0" indent="0">
              <a:buNone/>
            </a:pPr>
            <a:r>
              <a:rPr lang="en-US" sz="2200" dirty="0">
                <a:ea typeface="Tahoma" panose="020B0604030504040204" pitchFamily="34" charset="0"/>
                <a:cs typeface="Tahoma" panose="020B0604030504040204" pitchFamily="34" charset="0"/>
              </a:rPr>
              <a:t>PostgreSQL doesn’t support in-memory database creation.</a:t>
            </a:r>
          </a:p>
          <a:p>
            <a:pPr marL="0" indent="0">
              <a:buNone/>
            </a:pPr>
            <a:endParaRPr lang="en-US" sz="2200" dirty="0">
              <a:ea typeface="Tahoma" panose="020B0604030504040204" pitchFamily="34" charset="0"/>
              <a:cs typeface="Tahoma" panose="020B0604030504040204" pitchFamily="34" charset="0"/>
            </a:endParaRPr>
          </a:p>
          <a:p>
            <a:pPr marL="0" indent="0">
              <a:buNone/>
            </a:pPr>
            <a:r>
              <a:rPr lang="en-US" sz="2200" dirty="0">
                <a:ea typeface="Tahoma" panose="020B0604030504040204" pitchFamily="34" charset="0"/>
                <a:cs typeface="Tahoma" panose="020B0604030504040204" pitchFamily="34" charset="0"/>
              </a:rPr>
              <a:t>SQL Server uses an optimistic strategy to handle memory-optimized tables, which means they can participate in transactions along with ordinary tables. Memory-based transactions are faster than regular ones, and this allows a drastic increase in application speed.</a:t>
            </a:r>
            <a:endParaRPr lang="fr-FR" sz="2200" dirty="0">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1519957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8C59-8396-400C-BF44-FA95C18128D6}"/>
              </a:ext>
            </a:extLst>
          </p:cNvPr>
          <p:cNvSpPr>
            <a:spLocks noGrp="1"/>
          </p:cNvSpPr>
          <p:nvPr>
            <p:ph type="title"/>
          </p:nvPr>
        </p:nvSpPr>
        <p:spPr/>
        <p:txBody>
          <a:bodyPr/>
          <a:lstStyle/>
          <a:p>
            <a:r>
              <a:rPr lang="fr-FR" sz="4100" dirty="0"/>
              <a:t>JSON</a:t>
            </a:r>
            <a:r>
              <a:rPr lang="fr-FR" sz="4800" dirty="0">
                <a:latin typeface="Rockwell" panose="02060603020205020403" pitchFamily="18" charset="0"/>
              </a:rPr>
              <a:t> </a:t>
            </a:r>
            <a:r>
              <a:rPr lang="fr-FR" sz="4100" dirty="0"/>
              <a:t>Support</a:t>
            </a:r>
            <a:endParaRPr lang="en-US" sz="4100" dirty="0"/>
          </a:p>
        </p:txBody>
      </p:sp>
      <p:sp>
        <p:nvSpPr>
          <p:cNvPr id="3" name="Content Placeholder 2">
            <a:extLst>
              <a:ext uri="{FF2B5EF4-FFF2-40B4-BE49-F238E27FC236}">
                <a16:creationId xmlns:a16="http://schemas.microsoft.com/office/drawing/2014/main" id="{2C39DE27-3E19-4782-88F3-252FB9E8016C}"/>
              </a:ext>
            </a:extLst>
          </p:cNvPr>
          <p:cNvSpPr>
            <a:spLocks noGrp="1"/>
          </p:cNvSpPr>
          <p:nvPr>
            <p:ph idx="1"/>
          </p:nvPr>
        </p:nvSpPr>
        <p:spPr/>
        <p:txBody>
          <a:bodyPr>
            <a:normAutofit fontScale="70000" lnSpcReduction="20000"/>
          </a:bodyPr>
          <a:lstStyle/>
          <a:p>
            <a:pPr marL="0" indent="0">
              <a:buNone/>
            </a:pPr>
            <a:r>
              <a:rPr lang="en-US" sz="2600" dirty="0">
                <a:ea typeface="Tahoma" panose="020B0604030504040204" pitchFamily="34" charset="0"/>
                <a:cs typeface="Tahoma" panose="020B0604030504040204" pitchFamily="34" charset="0"/>
              </a:rPr>
              <a:t>MySQL supports JSON files but doesn’t allow indexing them. Overall, the functionality for JSON files in MySQL is very limited, and developers mostly prefer using classical strings. Similarly to non-relational databases, MySQL also allows working with geospatial data, although handling it isn’t quite as intuitive.</a:t>
            </a:r>
          </a:p>
          <a:p>
            <a:pPr marL="0" indent="0">
              <a:buNone/>
            </a:pPr>
            <a:endParaRPr lang="en-US" sz="2600" dirty="0">
              <a:ea typeface="Tahoma" panose="020B0604030504040204" pitchFamily="34" charset="0"/>
              <a:cs typeface="Tahoma" panose="020B0604030504040204" pitchFamily="34" charset="0"/>
            </a:endParaRPr>
          </a:p>
          <a:p>
            <a:pPr marL="0" indent="0">
              <a:buNone/>
            </a:pPr>
            <a:r>
              <a:rPr lang="en-US" sz="2600" dirty="0">
                <a:ea typeface="Tahoma" panose="020B0604030504040204" pitchFamily="34" charset="0"/>
                <a:cs typeface="Tahoma" panose="020B0604030504040204" pitchFamily="34" charset="0"/>
              </a:rPr>
              <a:t>Postgresql supports JSON files, as well as their indexing and partial updates. The database supports even more additional data than MySQL. Users can upload user-defined types, geospatial data, create multi-dimensional arrays, and a lot more.</a:t>
            </a:r>
          </a:p>
          <a:p>
            <a:pPr marL="0" indent="0">
              <a:buNone/>
            </a:pPr>
            <a:endParaRPr lang="en-US" sz="2600" dirty="0">
              <a:ea typeface="Tahoma" panose="020B0604030504040204" pitchFamily="34" charset="0"/>
              <a:cs typeface="Tahoma" panose="020B0604030504040204" pitchFamily="34" charset="0"/>
            </a:endParaRPr>
          </a:p>
          <a:p>
            <a:pPr marL="0" indent="0">
              <a:buNone/>
            </a:pPr>
            <a:r>
              <a:rPr lang="en-US" sz="2600" dirty="0">
                <a:ea typeface="Tahoma" panose="020B0604030504040204" pitchFamily="34" charset="0"/>
                <a:cs typeface="Tahoma" panose="020B0604030504040204" pitchFamily="34" charset="0"/>
              </a:rPr>
              <a:t>SQL Server also provides full support of JSON documents, their updates, functionality, and maintenance. It has a lot of additional features for GPS data, user-defined types, hierarchical information, etc.</a:t>
            </a:r>
            <a:endParaRPr lang="fr-FR" sz="2600" dirty="0">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1596621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F4C26-1312-43BE-A647-EF077B10E269}"/>
              </a:ext>
            </a:extLst>
          </p:cNvPr>
          <p:cNvSpPr>
            <a:spLocks noGrp="1"/>
          </p:cNvSpPr>
          <p:nvPr>
            <p:ph type="title"/>
          </p:nvPr>
        </p:nvSpPr>
        <p:spPr/>
        <p:txBody>
          <a:bodyPr/>
          <a:lstStyle/>
          <a:p>
            <a:r>
              <a:rPr lang="fr-FR" sz="4100" dirty="0"/>
              <a:t>Replication and Sharding</a:t>
            </a:r>
            <a:endParaRPr lang="en-US" sz="4100" dirty="0"/>
          </a:p>
        </p:txBody>
      </p:sp>
      <p:sp>
        <p:nvSpPr>
          <p:cNvPr id="3" name="Content Placeholder 2">
            <a:extLst>
              <a:ext uri="{FF2B5EF4-FFF2-40B4-BE49-F238E27FC236}">
                <a16:creationId xmlns:a16="http://schemas.microsoft.com/office/drawing/2014/main" id="{847954DC-2D21-45EE-931F-2B7DAA579F2E}"/>
              </a:ext>
            </a:extLst>
          </p:cNvPr>
          <p:cNvSpPr>
            <a:spLocks noGrp="1"/>
          </p:cNvSpPr>
          <p:nvPr>
            <p:ph idx="1"/>
          </p:nvPr>
        </p:nvSpPr>
        <p:spPr>
          <a:xfrm>
            <a:off x="913795" y="2101617"/>
            <a:ext cx="10353762" cy="3714749"/>
          </a:xfrm>
        </p:spPr>
        <p:txBody>
          <a:bodyPr>
            <a:normAutofit fontScale="85000" lnSpcReduction="20000"/>
          </a:bodyPr>
          <a:lstStyle/>
          <a:p>
            <a:pPr marL="0" indent="0">
              <a:buNone/>
            </a:pPr>
            <a:r>
              <a:rPr lang="en-US" dirty="0">
                <a:ea typeface="Tahoma" panose="020B0604030504040204" pitchFamily="34" charset="0"/>
                <a:cs typeface="Tahoma" panose="020B0604030504040204" pitchFamily="34" charset="0"/>
              </a:rPr>
              <a:t>MySQL allows partitioning databases with hashing functions in order to distribute data among several nodes. Developers can generate a specific partition key that will define the data location. Hashing permits avoiding bottlenecks and simplifying maintenance.</a:t>
            </a:r>
          </a:p>
          <a:p>
            <a:pPr marL="0" indent="0">
              <a:buNone/>
            </a:pPr>
            <a:endParaRPr lang="en-US" dirty="0">
              <a:ea typeface="Tahoma" panose="020B0604030504040204" pitchFamily="34" charset="0"/>
              <a:cs typeface="Tahoma" panose="020B0604030504040204" pitchFamily="34" charset="0"/>
            </a:endParaRPr>
          </a:p>
          <a:p>
            <a:pPr marL="0" indent="0">
              <a:buNone/>
            </a:pPr>
            <a:r>
              <a:rPr lang="en-US" dirty="0">
                <a:ea typeface="Tahoma" panose="020B0604030504040204" pitchFamily="34" charset="0"/>
                <a:cs typeface="Tahoma" panose="020B0604030504040204" pitchFamily="34" charset="0"/>
              </a:rPr>
              <a:t>Postgresql allows making LIST and RANGE partitions where the index of a partition is created manually. Developers need to identify children and parent column before assigning a partition for them.</a:t>
            </a:r>
          </a:p>
          <a:p>
            <a:pPr marL="0" indent="0">
              <a:buNone/>
            </a:pPr>
            <a:endParaRPr lang="en-US" dirty="0">
              <a:ea typeface="Tahoma" panose="020B0604030504040204" pitchFamily="34" charset="0"/>
              <a:cs typeface="Tahoma" panose="020B0604030504040204" pitchFamily="34" charset="0"/>
            </a:endParaRPr>
          </a:p>
          <a:p>
            <a:pPr marL="0" indent="0">
              <a:buNone/>
            </a:pPr>
            <a:r>
              <a:rPr lang="en-US" dirty="0">
                <a:ea typeface="Tahoma" panose="020B0604030504040204" pitchFamily="34" charset="0"/>
                <a:cs typeface="Tahoma" panose="020B0604030504040204" pitchFamily="34" charset="0"/>
              </a:rPr>
              <a:t>SQL Server also provides access to RANGE partitioning, where the partition is assigned to all values that fall into a particular range. If the data lies within the threshold, it will be moved to the </a:t>
            </a:r>
            <a:r>
              <a:rPr lang="en-US" sz="2400" dirty="0">
                <a:ea typeface="Tahoma" panose="020B0604030504040204" pitchFamily="34" charset="0"/>
                <a:cs typeface="Tahoma" panose="020B0604030504040204" pitchFamily="34" charset="0"/>
              </a:rPr>
              <a:t>partition.</a:t>
            </a:r>
            <a:endParaRPr lang="fr-FR" sz="2400" dirty="0">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4232943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Plan</a:t>
            </a:r>
          </a:p>
        </p:txBody>
      </p:sp>
      <p:sp>
        <p:nvSpPr>
          <p:cNvPr id="5" name="Content Placeholder 4">
            <a:extLst>
              <a:ext uri="{FF2B5EF4-FFF2-40B4-BE49-F238E27FC236}">
                <a16:creationId xmlns:a16="http://schemas.microsoft.com/office/drawing/2014/main" id="{C8F56D2A-1714-4B88-BCA3-803D77C6738C}"/>
              </a:ext>
            </a:extLst>
          </p:cNvPr>
          <p:cNvSpPr>
            <a:spLocks noGrp="1"/>
          </p:cNvSpPr>
          <p:nvPr>
            <p:ph idx="1"/>
          </p:nvPr>
        </p:nvSpPr>
        <p:spPr/>
        <p:txBody>
          <a:bodyPr/>
          <a:lstStyle/>
          <a:p>
            <a:r>
              <a:rPr lang="fr-FR" dirty="0"/>
              <a:t>What is RDBMS ?</a:t>
            </a:r>
          </a:p>
          <a:p>
            <a:r>
              <a:rPr lang="fr-FR" dirty="0"/>
              <a:t>What is SQL ?</a:t>
            </a:r>
          </a:p>
          <a:p>
            <a:r>
              <a:rPr lang="en-US" dirty="0"/>
              <a:t>Popular</a:t>
            </a:r>
            <a:r>
              <a:rPr lang="fr-FR" dirty="0"/>
              <a:t> RDBMS : MYSQL, POSTGRESQL, SQLSERVER</a:t>
            </a:r>
          </a:p>
          <a:p>
            <a:r>
              <a:rPr lang="fr-FR" dirty="0"/>
              <a:t>Difference between MYSQL, POSTGRESQL and SQLSERVER</a:t>
            </a:r>
          </a:p>
          <a:p>
            <a:endParaRPr lang="en-US" dirty="0"/>
          </a:p>
        </p:txBody>
      </p:sp>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7683B-6359-4224-BB83-5624B08D60C1}"/>
              </a:ext>
            </a:extLst>
          </p:cNvPr>
          <p:cNvSpPr>
            <a:spLocks noGrp="1"/>
          </p:cNvSpPr>
          <p:nvPr>
            <p:ph type="title"/>
          </p:nvPr>
        </p:nvSpPr>
        <p:spPr/>
        <p:txBody>
          <a:bodyPr/>
          <a:lstStyle/>
          <a:p>
            <a:r>
              <a:rPr lang="fr-FR" dirty="0"/>
              <a:t>What is RDBMS ?</a:t>
            </a:r>
            <a:endParaRPr lang="en-US" dirty="0"/>
          </a:p>
        </p:txBody>
      </p:sp>
      <p:sp>
        <p:nvSpPr>
          <p:cNvPr id="3" name="Content Placeholder 2">
            <a:extLst>
              <a:ext uri="{FF2B5EF4-FFF2-40B4-BE49-F238E27FC236}">
                <a16:creationId xmlns:a16="http://schemas.microsoft.com/office/drawing/2014/main" id="{A78D6442-9EE2-45F8-B9BB-0827A158B795}"/>
              </a:ext>
            </a:extLst>
          </p:cNvPr>
          <p:cNvSpPr>
            <a:spLocks noGrp="1"/>
          </p:cNvSpPr>
          <p:nvPr>
            <p:ph idx="1"/>
          </p:nvPr>
        </p:nvSpPr>
        <p:spPr/>
        <p:txBody>
          <a:bodyPr/>
          <a:lstStyle/>
          <a:p>
            <a:r>
              <a:rPr lang="en-US" sz="2800" dirty="0">
                <a:latin typeface="+mn-lt"/>
              </a:rPr>
              <a:t>A relational database management system (RDBMS) is a program that allows you to create, update, and administer a relational database. Most relational database management systems use the SQL language to access the database.</a:t>
            </a:r>
            <a:endParaRPr lang="fr-FR" sz="2800" dirty="0">
              <a:latin typeface="+mn-lt"/>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2291790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DB90-2DBA-48F3-8FF5-67FA7914A3B5}"/>
              </a:ext>
            </a:extLst>
          </p:cNvPr>
          <p:cNvSpPr>
            <a:spLocks noGrp="1"/>
          </p:cNvSpPr>
          <p:nvPr>
            <p:ph type="title"/>
          </p:nvPr>
        </p:nvSpPr>
        <p:spPr/>
        <p:txBody>
          <a:bodyPr/>
          <a:lstStyle/>
          <a:p>
            <a:r>
              <a:rPr lang="fr-FR" dirty="0"/>
              <a:t>What is SQL ?</a:t>
            </a:r>
            <a:endParaRPr lang="en-US" dirty="0"/>
          </a:p>
        </p:txBody>
      </p:sp>
      <p:sp>
        <p:nvSpPr>
          <p:cNvPr id="3" name="Content Placeholder 2">
            <a:extLst>
              <a:ext uri="{FF2B5EF4-FFF2-40B4-BE49-F238E27FC236}">
                <a16:creationId xmlns:a16="http://schemas.microsoft.com/office/drawing/2014/main" id="{B68A4BEE-C321-44B1-B9D7-31FB0801F6D5}"/>
              </a:ext>
            </a:extLst>
          </p:cNvPr>
          <p:cNvSpPr>
            <a:spLocks noGrp="1"/>
          </p:cNvSpPr>
          <p:nvPr>
            <p:ph idx="1"/>
          </p:nvPr>
        </p:nvSpPr>
        <p:spPr/>
        <p:txBody>
          <a:bodyPr/>
          <a:lstStyle/>
          <a:p>
            <a:r>
              <a:rPr lang="en-US" sz="2400" dirty="0">
                <a:latin typeface="+mn-lt"/>
                <a:ea typeface="Tahoma" panose="020B0604030504040204" pitchFamily="34" charset="0"/>
                <a:cs typeface="Tahoma" panose="020B0604030504040204" pitchFamily="34" charset="0"/>
              </a:rPr>
              <a:t>SQL (Structured Query Language) is a programming language used to communicate </a:t>
            </a:r>
            <a:r>
              <a:rPr lang="en-US" sz="2800" dirty="0">
                <a:latin typeface="+mn-lt"/>
                <a:ea typeface="Tahoma" panose="020B0604030504040204" pitchFamily="34" charset="0"/>
                <a:cs typeface="Tahoma" panose="020B0604030504040204" pitchFamily="34" charset="0"/>
              </a:rPr>
              <a:t>with</a:t>
            </a:r>
            <a:r>
              <a:rPr lang="en-US" sz="2400" dirty="0">
                <a:latin typeface="+mn-lt"/>
                <a:ea typeface="Tahoma" panose="020B0604030504040204" pitchFamily="34" charset="0"/>
                <a:cs typeface="Tahoma" panose="020B0604030504040204" pitchFamily="34" charset="0"/>
              </a:rPr>
              <a:t> data stored in a relational database management system. SQL syntax is similar to the English language, which makes it relatively easy to write, read, and interpret.</a:t>
            </a:r>
          </a:p>
          <a:p>
            <a:endParaRPr lang="en-US" dirty="0"/>
          </a:p>
        </p:txBody>
      </p:sp>
    </p:spTree>
    <p:extLst>
      <p:ext uri="{BB962C8B-B14F-4D97-AF65-F5344CB8AC3E}">
        <p14:creationId xmlns:p14="http://schemas.microsoft.com/office/powerpoint/2010/main" val="1211137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7409-4C59-4203-92CA-F82FA6AE119A}"/>
              </a:ext>
            </a:extLst>
          </p:cNvPr>
          <p:cNvSpPr>
            <a:spLocks noGrp="1"/>
          </p:cNvSpPr>
          <p:nvPr>
            <p:ph type="title"/>
          </p:nvPr>
        </p:nvSpPr>
        <p:spPr/>
        <p:txBody>
          <a:bodyPr/>
          <a:lstStyle/>
          <a:p>
            <a:r>
              <a:rPr lang="en-US" dirty="0"/>
              <a:t>Popular</a:t>
            </a:r>
            <a:r>
              <a:rPr lang="fr-FR" dirty="0"/>
              <a:t> RDBMS : MYSQL</a:t>
            </a:r>
            <a:endParaRPr lang="en-US" dirty="0"/>
          </a:p>
        </p:txBody>
      </p:sp>
      <p:sp>
        <p:nvSpPr>
          <p:cNvPr id="3" name="Content Placeholder 2">
            <a:extLst>
              <a:ext uri="{FF2B5EF4-FFF2-40B4-BE49-F238E27FC236}">
                <a16:creationId xmlns:a16="http://schemas.microsoft.com/office/drawing/2014/main" id="{C18BEEDA-E16A-4DB5-BBC7-4AA9DF92B3F9}"/>
              </a:ext>
            </a:extLst>
          </p:cNvPr>
          <p:cNvSpPr>
            <a:spLocks noGrp="1"/>
          </p:cNvSpPr>
          <p:nvPr>
            <p:ph idx="1"/>
          </p:nvPr>
        </p:nvSpPr>
        <p:spPr/>
        <p:txBody>
          <a:bodyPr>
            <a:normAutofit fontScale="92500" lnSpcReduction="10000"/>
          </a:bodyPr>
          <a:lstStyle/>
          <a:p>
            <a:pPr marL="0" indent="0">
              <a:buNone/>
            </a:pPr>
            <a:r>
              <a:rPr lang="en-US" dirty="0">
                <a:latin typeface="+mn-lt"/>
                <a:ea typeface="Tahoma" panose="020B0604030504040204" pitchFamily="34" charset="0"/>
                <a:cs typeface="Tahoma" panose="020B0604030504040204" pitchFamily="34" charset="0"/>
              </a:rPr>
              <a:t>MySQL is the most popular open source SQL database. It is typically used for web application development, and often accessed using PHP.</a:t>
            </a:r>
          </a:p>
          <a:p>
            <a:pPr marL="0" indent="0">
              <a:buNone/>
            </a:pPr>
            <a:endParaRPr lang="en-US" dirty="0">
              <a:latin typeface="+mn-lt"/>
              <a:ea typeface="Tahoma" panose="020B0604030504040204" pitchFamily="34" charset="0"/>
              <a:cs typeface="Tahoma" panose="020B0604030504040204" pitchFamily="34" charset="0"/>
            </a:endParaRPr>
          </a:p>
          <a:p>
            <a:pPr marL="0" indent="0">
              <a:buNone/>
            </a:pPr>
            <a:r>
              <a:rPr lang="en-US" dirty="0">
                <a:latin typeface="+mn-lt"/>
                <a:ea typeface="Tahoma" panose="020B0604030504040204" pitchFamily="34" charset="0"/>
                <a:cs typeface="Tahoma" panose="020B0604030504040204" pitchFamily="34" charset="0"/>
              </a:rPr>
              <a:t>The main advantages of MySQL are that it is easy to use, inexpensive, reliable (has been around since 1995), and has a large community of developers who can help answer questions.</a:t>
            </a:r>
          </a:p>
          <a:p>
            <a:pPr marL="0" indent="0">
              <a:buNone/>
            </a:pPr>
            <a:endParaRPr lang="en-US" dirty="0">
              <a:latin typeface="+mn-lt"/>
              <a:ea typeface="Tahoma" panose="020B0604030504040204" pitchFamily="34" charset="0"/>
              <a:cs typeface="Tahoma" panose="020B0604030504040204" pitchFamily="34" charset="0"/>
            </a:endParaRPr>
          </a:p>
          <a:p>
            <a:pPr marL="0" indent="0">
              <a:buNone/>
            </a:pPr>
            <a:r>
              <a:rPr lang="en-US" dirty="0">
                <a:latin typeface="+mn-lt"/>
                <a:ea typeface="Tahoma" panose="020B0604030504040204" pitchFamily="34" charset="0"/>
                <a:cs typeface="Tahoma" panose="020B0604030504040204" pitchFamily="34" charset="0"/>
              </a:rPr>
              <a:t>Some of the disadvantages are that it has been known to suffer from poor performance when scaling, open source development has lagged since Oracle has taken control of MySQL, and it does not include some advanced features that developers may be used to.</a:t>
            </a:r>
            <a:endParaRPr lang="fr-FR" dirty="0">
              <a:latin typeface="+mn-lt"/>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2122848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1D560-F382-48FA-AE14-E7D9AC14144B}"/>
              </a:ext>
            </a:extLst>
          </p:cNvPr>
          <p:cNvSpPr>
            <a:spLocks noGrp="1"/>
          </p:cNvSpPr>
          <p:nvPr>
            <p:ph type="title"/>
          </p:nvPr>
        </p:nvSpPr>
        <p:spPr/>
        <p:txBody>
          <a:bodyPr/>
          <a:lstStyle/>
          <a:p>
            <a:r>
              <a:rPr lang="en-US" dirty="0"/>
              <a:t>Popular</a:t>
            </a:r>
            <a:r>
              <a:rPr lang="fr-FR" dirty="0"/>
              <a:t> RDBMS : POSTGRESQL</a:t>
            </a:r>
            <a:endParaRPr lang="en-US" dirty="0"/>
          </a:p>
        </p:txBody>
      </p:sp>
      <p:sp>
        <p:nvSpPr>
          <p:cNvPr id="3" name="Content Placeholder 2">
            <a:extLst>
              <a:ext uri="{FF2B5EF4-FFF2-40B4-BE49-F238E27FC236}">
                <a16:creationId xmlns:a16="http://schemas.microsoft.com/office/drawing/2014/main" id="{111AF77B-A34D-443B-A902-5B7735019769}"/>
              </a:ext>
            </a:extLst>
          </p:cNvPr>
          <p:cNvSpPr>
            <a:spLocks noGrp="1"/>
          </p:cNvSpPr>
          <p:nvPr>
            <p:ph idx="1"/>
          </p:nvPr>
        </p:nvSpPr>
        <p:spPr/>
        <p:txBody>
          <a:bodyPr>
            <a:normAutofit fontScale="92500" lnSpcReduction="10000"/>
          </a:bodyPr>
          <a:lstStyle/>
          <a:p>
            <a:pPr marL="0" indent="0">
              <a:buNone/>
            </a:pPr>
            <a:r>
              <a:rPr lang="en-US" dirty="0">
                <a:latin typeface="+mn-lt"/>
                <a:ea typeface="Tahoma" panose="020B0604030504040204" pitchFamily="34" charset="0"/>
                <a:cs typeface="Tahoma" panose="020B0604030504040204" pitchFamily="34" charset="0"/>
              </a:rPr>
              <a:t>PostgreSQL is an open source SQL database that is not controlled by any corporation. It is typically used for web application development.</a:t>
            </a:r>
          </a:p>
          <a:p>
            <a:pPr marL="0" indent="0">
              <a:buNone/>
            </a:pPr>
            <a:endParaRPr lang="en-US" dirty="0">
              <a:latin typeface="+mn-lt"/>
              <a:ea typeface="Tahoma" panose="020B0604030504040204" pitchFamily="34" charset="0"/>
              <a:cs typeface="Tahoma" panose="020B0604030504040204" pitchFamily="34" charset="0"/>
            </a:endParaRPr>
          </a:p>
          <a:p>
            <a:pPr marL="0" indent="0">
              <a:buNone/>
            </a:pPr>
            <a:r>
              <a:rPr lang="en-US" dirty="0">
                <a:latin typeface="+mn-lt"/>
                <a:ea typeface="Tahoma" panose="020B0604030504040204" pitchFamily="34" charset="0"/>
                <a:cs typeface="Tahoma" panose="020B0604030504040204" pitchFamily="34" charset="0"/>
              </a:rPr>
              <a:t>PostgreSQL shares many of the same advantages of MySQL. It is easy to use, inexpensive, reliable and has a large community of developers. It also provides some additional features such as foreign key support without requiring complex configuration.</a:t>
            </a:r>
          </a:p>
          <a:p>
            <a:pPr marL="0" indent="0">
              <a:buNone/>
            </a:pPr>
            <a:endParaRPr lang="en-US" dirty="0">
              <a:latin typeface="+mn-lt"/>
              <a:ea typeface="Tahoma" panose="020B0604030504040204" pitchFamily="34" charset="0"/>
              <a:cs typeface="Tahoma" panose="020B0604030504040204" pitchFamily="34" charset="0"/>
            </a:endParaRPr>
          </a:p>
          <a:p>
            <a:pPr marL="0" indent="0">
              <a:buNone/>
            </a:pPr>
            <a:r>
              <a:rPr lang="en-US" dirty="0">
                <a:latin typeface="+mn-lt"/>
                <a:ea typeface="Tahoma" panose="020B0604030504040204" pitchFamily="34" charset="0"/>
                <a:cs typeface="Tahoma" panose="020B0604030504040204" pitchFamily="34" charset="0"/>
              </a:rPr>
              <a:t>The main disadvantage of PostgreSQL is that it can be slower in performance than other databases such as MySQL. It is also slightly less popular than MySQL.</a:t>
            </a:r>
            <a:endParaRPr lang="fr-FR" dirty="0">
              <a:latin typeface="+mn-lt"/>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131547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3CF8-695C-4F36-94C9-4143D5844448}"/>
              </a:ext>
            </a:extLst>
          </p:cNvPr>
          <p:cNvSpPr>
            <a:spLocks noGrp="1"/>
          </p:cNvSpPr>
          <p:nvPr>
            <p:ph type="title"/>
          </p:nvPr>
        </p:nvSpPr>
        <p:spPr/>
        <p:txBody>
          <a:bodyPr/>
          <a:lstStyle/>
          <a:p>
            <a:r>
              <a:rPr lang="en-US" dirty="0"/>
              <a:t>Popular</a:t>
            </a:r>
            <a:r>
              <a:rPr lang="fr-FR" dirty="0"/>
              <a:t> RDBMS : SQLSERVER</a:t>
            </a:r>
            <a:endParaRPr lang="en-US" dirty="0"/>
          </a:p>
        </p:txBody>
      </p:sp>
      <p:sp>
        <p:nvSpPr>
          <p:cNvPr id="3" name="Content Placeholder 2">
            <a:extLst>
              <a:ext uri="{FF2B5EF4-FFF2-40B4-BE49-F238E27FC236}">
                <a16:creationId xmlns:a16="http://schemas.microsoft.com/office/drawing/2014/main" id="{9F030162-F160-47FB-8D9C-518904FEA75A}"/>
              </a:ext>
            </a:extLst>
          </p:cNvPr>
          <p:cNvSpPr>
            <a:spLocks noGrp="1"/>
          </p:cNvSpPr>
          <p:nvPr>
            <p:ph idx="1"/>
          </p:nvPr>
        </p:nvSpPr>
        <p:spPr/>
        <p:txBody>
          <a:bodyPr/>
          <a:lstStyle/>
          <a:p>
            <a:pPr marL="0" indent="0">
              <a:buNone/>
            </a:pPr>
            <a:r>
              <a:rPr lang="en-US" sz="2400" dirty="0">
                <a:latin typeface="+mn-lt"/>
                <a:ea typeface="Tahoma" panose="020B0604030504040204" pitchFamily="34" charset="0"/>
                <a:cs typeface="Tahoma" panose="020B0604030504040204" pitchFamily="34" charset="0"/>
              </a:rPr>
              <a:t>Microsoft owns SQL Server. Like Oracle DB, the code is close sourced.</a:t>
            </a:r>
          </a:p>
          <a:p>
            <a:pPr marL="0" indent="0">
              <a:buNone/>
            </a:pPr>
            <a:endParaRPr lang="en-US" sz="2400" dirty="0">
              <a:latin typeface="+mn-lt"/>
              <a:ea typeface="Tahoma" panose="020B0604030504040204" pitchFamily="34" charset="0"/>
              <a:cs typeface="Tahoma" panose="020B0604030504040204" pitchFamily="34" charset="0"/>
            </a:endParaRPr>
          </a:p>
          <a:p>
            <a:pPr marL="0" indent="0">
              <a:buNone/>
            </a:pPr>
            <a:r>
              <a:rPr lang="en-US" sz="2400" dirty="0">
                <a:latin typeface="+mn-lt"/>
                <a:ea typeface="Tahoma" panose="020B0604030504040204" pitchFamily="34" charset="0"/>
                <a:cs typeface="Tahoma" panose="020B0604030504040204" pitchFamily="34" charset="0"/>
              </a:rPr>
              <a:t>Large enterprise applications mostly use SQL Server.</a:t>
            </a:r>
          </a:p>
          <a:p>
            <a:pPr marL="0" indent="0">
              <a:buNone/>
            </a:pPr>
            <a:endParaRPr lang="en-US" sz="2400" dirty="0">
              <a:latin typeface="+mn-lt"/>
              <a:ea typeface="Tahoma" panose="020B0604030504040204" pitchFamily="34" charset="0"/>
              <a:cs typeface="Tahoma" panose="020B0604030504040204" pitchFamily="34" charset="0"/>
            </a:endParaRPr>
          </a:p>
          <a:p>
            <a:pPr marL="0" indent="0">
              <a:buNone/>
            </a:pPr>
            <a:r>
              <a:rPr lang="en-US" sz="2400" dirty="0">
                <a:latin typeface="+mn-lt"/>
                <a:ea typeface="Tahoma" panose="020B0604030504040204" pitchFamily="34" charset="0"/>
                <a:cs typeface="Tahoma" panose="020B0604030504040204" pitchFamily="34" charset="0"/>
              </a:rPr>
              <a:t>Microsoft offers a free entry-level version called Express but can become very expensive as you scale your application.</a:t>
            </a:r>
            <a:endParaRPr lang="fr-FR" sz="2400" dirty="0">
              <a:latin typeface="+mn-lt"/>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45116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29379-211C-4B46-85DB-52F5A58D5BE5}"/>
              </a:ext>
            </a:extLst>
          </p:cNvPr>
          <p:cNvSpPr>
            <a:spLocks noGrp="1"/>
          </p:cNvSpPr>
          <p:nvPr>
            <p:ph type="title"/>
          </p:nvPr>
        </p:nvSpPr>
        <p:spPr>
          <a:xfrm>
            <a:off x="919119" y="2800350"/>
            <a:ext cx="10353762" cy="1257300"/>
          </a:xfrm>
        </p:spPr>
        <p:txBody>
          <a:bodyPr>
            <a:normAutofit fontScale="90000"/>
          </a:bodyPr>
          <a:lstStyle/>
          <a:p>
            <a:r>
              <a:rPr lang="fr-FR" dirty="0"/>
              <a:t>Difference between MYSQL, POSTGRESQL and SQLSERVER</a:t>
            </a:r>
            <a:endParaRPr lang="en-US" dirty="0"/>
          </a:p>
        </p:txBody>
      </p:sp>
    </p:spTree>
    <p:extLst>
      <p:ext uri="{BB962C8B-B14F-4D97-AF65-F5344CB8AC3E}">
        <p14:creationId xmlns:p14="http://schemas.microsoft.com/office/powerpoint/2010/main" val="2652035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FB1B-4165-4209-ACC4-F81855FC958A}"/>
              </a:ext>
            </a:extLst>
          </p:cNvPr>
          <p:cNvSpPr>
            <a:spLocks noGrp="1"/>
          </p:cNvSpPr>
          <p:nvPr>
            <p:ph type="title"/>
          </p:nvPr>
        </p:nvSpPr>
        <p:spPr>
          <a:xfrm>
            <a:off x="913795" y="438151"/>
            <a:ext cx="10353762" cy="1257300"/>
          </a:xfrm>
        </p:spPr>
        <p:txBody>
          <a:bodyPr>
            <a:normAutofit/>
          </a:bodyPr>
          <a:lstStyle/>
          <a:p>
            <a:r>
              <a:rPr lang="fr-FR" sz="4100" dirty="0"/>
              <a:t>Defragmentation</a:t>
            </a:r>
            <a:endParaRPr lang="en-US" sz="4100" dirty="0"/>
          </a:p>
        </p:txBody>
      </p:sp>
      <p:sp>
        <p:nvSpPr>
          <p:cNvPr id="3" name="Content Placeholder 2">
            <a:extLst>
              <a:ext uri="{FF2B5EF4-FFF2-40B4-BE49-F238E27FC236}">
                <a16:creationId xmlns:a16="http://schemas.microsoft.com/office/drawing/2014/main" id="{CF971BE5-45B6-4FDE-8D87-C66A83E604D2}"/>
              </a:ext>
            </a:extLst>
          </p:cNvPr>
          <p:cNvSpPr>
            <a:spLocks noGrp="1"/>
          </p:cNvSpPr>
          <p:nvPr>
            <p:ph idx="1"/>
          </p:nvPr>
        </p:nvSpPr>
        <p:spPr/>
        <p:txBody>
          <a:bodyPr>
            <a:normAutofit fontScale="62500" lnSpcReduction="20000"/>
          </a:bodyPr>
          <a:lstStyle/>
          <a:p>
            <a:pPr marL="0" indent="0">
              <a:buNone/>
            </a:pPr>
            <a:r>
              <a:rPr lang="en-US" sz="3100" dirty="0">
                <a:ea typeface="Tahoma" panose="020B0604030504040204" pitchFamily="34" charset="0"/>
                <a:cs typeface="Tahoma" panose="020B0604030504040204" pitchFamily="34" charset="0"/>
              </a:rPr>
              <a:t>MySQL offers several approaches to defragmentation – during backup, index creation, and with an OPTIMIZE Table command. Without going into much detail, we’ll just say that having that many options for table maintenance is convenient for developers, and it surely saves a lot of time.</a:t>
            </a:r>
          </a:p>
          <a:p>
            <a:pPr marL="0" indent="0">
              <a:buNone/>
            </a:pPr>
            <a:endParaRPr lang="en-US" sz="3100" dirty="0">
              <a:ea typeface="Tahoma" panose="020B0604030504040204" pitchFamily="34" charset="0"/>
              <a:cs typeface="Tahoma" panose="020B0604030504040204" pitchFamily="34" charset="0"/>
            </a:endParaRPr>
          </a:p>
          <a:p>
            <a:pPr marL="0" indent="0">
              <a:buNone/>
            </a:pPr>
            <a:r>
              <a:rPr lang="en-US" sz="3100" dirty="0">
                <a:ea typeface="Tahoma" panose="020B0604030504040204" pitchFamily="34" charset="0"/>
                <a:cs typeface="Tahoma" panose="020B0604030504040204" pitchFamily="34" charset="0"/>
              </a:rPr>
              <a:t>PostgreSQL allows scanning the entire tables of a data layer to find empty rows and delete the unnecessary elements. By doing so, the system frees up the disk space. However, the method requires a lot of CPU and can affect the application’s performance.</a:t>
            </a:r>
          </a:p>
          <a:p>
            <a:pPr marL="0" indent="0">
              <a:buNone/>
            </a:pPr>
            <a:endParaRPr lang="en-US" sz="3100" dirty="0">
              <a:ea typeface="Tahoma" panose="020B0604030504040204" pitchFamily="34" charset="0"/>
              <a:cs typeface="Tahoma" panose="020B0604030504040204" pitchFamily="34" charset="0"/>
            </a:endParaRPr>
          </a:p>
          <a:p>
            <a:pPr marL="0" indent="0">
              <a:buNone/>
            </a:pPr>
            <a:r>
              <a:rPr lang="en-US" sz="3100" dirty="0">
                <a:ea typeface="Tahoma" panose="020B0604030504040204" pitchFamily="34" charset="0"/>
                <a:cs typeface="Tahoma" panose="020B0604030504040204" pitchFamily="34" charset="0"/>
              </a:rPr>
              <a:t>SQL Server offers an efficient garbage collector that doesn’t create more than 15-20% of overhead. Technically, developers can even run garbage collector on a continuous basis, because it’s that efficient.</a:t>
            </a:r>
            <a:endParaRPr lang="fr-FR" sz="3100" dirty="0">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9692521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{A1FBC8DC-2DFB-4C5F-9BFB-477E4F398999}tf12214701_win32</Template>
  <TotalTime>16</TotalTime>
  <Words>1023</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Goudy Old Style</vt:lpstr>
      <vt:lpstr>Rockwell</vt:lpstr>
      <vt:lpstr>Wingdings 2</vt:lpstr>
      <vt:lpstr>SlateVTI</vt:lpstr>
      <vt:lpstr>RELATIONAL DATABASE MANAGEMENT SYSTEM</vt:lpstr>
      <vt:lpstr>Plan</vt:lpstr>
      <vt:lpstr>What is RDBMS ?</vt:lpstr>
      <vt:lpstr>What is SQL ?</vt:lpstr>
      <vt:lpstr>Popular RDBMS : MYSQL</vt:lpstr>
      <vt:lpstr>Popular RDBMS : POSTGRESQL</vt:lpstr>
      <vt:lpstr>Popular RDBMS : SQLSERVER</vt:lpstr>
      <vt:lpstr>Difference between MYSQL, POSTGRESQL and SQLSERVER</vt:lpstr>
      <vt:lpstr>Defragmentation</vt:lpstr>
      <vt:lpstr>                                 Indexes</vt:lpstr>
      <vt:lpstr>Memory-Optimized Tables</vt:lpstr>
      <vt:lpstr>JSON Support</vt:lpstr>
      <vt:lpstr>Replication and Sharding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 MANAGEMENT SYSTEM</dc:title>
  <dc:creator>wael.chaieb@outlook.com</dc:creator>
  <cp:lastModifiedBy>wael.chaieb@outlook.com</cp:lastModifiedBy>
  <cp:revision>1</cp:revision>
  <dcterms:created xsi:type="dcterms:W3CDTF">2021-10-06T19:18:17Z</dcterms:created>
  <dcterms:modified xsi:type="dcterms:W3CDTF">2021-10-06T19:34:28Z</dcterms:modified>
</cp:coreProperties>
</file>