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elational-database" TargetMode="External"/><Relationship Id="rId2" Type="http://schemas.openxmlformats.org/officeDocument/2006/relationships/hyperlink" Target="https://searchdatamanagement.techtarget.com/definition/databa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en.wikipedia.org/wiki/Structured_Query_Languag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QL_compliance" TargetMode="External"/><Relationship Id="rId13" Type="http://schemas.openxmlformats.org/officeDocument/2006/relationships/hyperlink" Target="https://en.wikipedia.org/wiki/Database_trigger" TargetMode="External"/><Relationship Id="rId18" Type="http://schemas.openxmlformats.org/officeDocument/2006/relationships/hyperlink" Target="https://en.wikipedia.org/wiki/Concurrent_user" TargetMode="External"/><Relationship Id="rId3" Type="http://schemas.openxmlformats.org/officeDocument/2006/relationships/hyperlink" Target="https://en.wikipedia.org/wiki/Help:Pronunciation_respelling_key" TargetMode="External"/><Relationship Id="rId21" Type="http://schemas.openxmlformats.org/officeDocument/2006/relationships/hyperlink" Target="https://en.wikipedia.org/wiki/Linux" TargetMode="External"/><Relationship Id="rId7" Type="http://schemas.openxmlformats.org/officeDocument/2006/relationships/hyperlink" Target="https://en.wikipedia.org/wiki/Extensibility" TargetMode="External"/><Relationship Id="rId12" Type="http://schemas.openxmlformats.org/officeDocument/2006/relationships/hyperlink" Target="https://en.wikipedia.org/wiki/Materialized_view" TargetMode="External"/><Relationship Id="rId17" Type="http://schemas.openxmlformats.org/officeDocument/2006/relationships/hyperlink" Target="https://en.wikipedia.org/wiki/Web_services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Data_warehouse" TargetMode="External"/><Relationship Id="rId20" Type="http://schemas.openxmlformats.org/officeDocument/2006/relationships/hyperlink" Target="https://en.wikipedia.org/wiki/Microsoft_Windo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elational_database_management_system" TargetMode="External"/><Relationship Id="rId11" Type="http://schemas.openxmlformats.org/officeDocument/2006/relationships/hyperlink" Target="https://en.wikipedia.org/wiki/View_(SQL)" TargetMode="External"/><Relationship Id="rId5" Type="http://schemas.openxmlformats.org/officeDocument/2006/relationships/hyperlink" Target="https://en.wikipedia.org/wiki/Free_and_open-source_software" TargetMode="External"/><Relationship Id="rId15" Type="http://schemas.openxmlformats.org/officeDocument/2006/relationships/hyperlink" Target="https://en.wikipedia.org/wiki/Stored_procedure" TargetMode="External"/><Relationship Id="rId23" Type="http://schemas.openxmlformats.org/officeDocument/2006/relationships/hyperlink" Target="https://en.wikipedia.org/wiki/OpenBSD" TargetMode="External"/><Relationship Id="rId10" Type="http://schemas.openxmlformats.org/officeDocument/2006/relationships/hyperlink" Target="https://en.wikipedia.org/wiki/ACID_(computer_science)" TargetMode="External"/><Relationship Id="rId19" Type="http://schemas.openxmlformats.org/officeDocument/2006/relationships/hyperlink" Target="https://en.wikipedia.org/wiki/MacOS_Server" TargetMode="External"/><Relationship Id="rId4" Type="http://schemas.openxmlformats.org/officeDocument/2006/relationships/hyperlink" Target="https://en.wikipedia.org/wiki/PostgreSQL" TargetMode="External"/><Relationship Id="rId9" Type="http://schemas.openxmlformats.org/officeDocument/2006/relationships/hyperlink" Target="https://en.wikipedia.org/wiki/Transaction_processing" TargetMode="External"/><Relationship Id="rId14" Type="http://schemas.openxmlformats.org/officeDocument/2006/relationships/hyperlink" Target="https://en.wikipedia.org/wiki/Foreign_key" TargetMode="External"/><Relationship Id="rId22" Type="http://schemas.openxmlformats.org/officeDocument/2006/relationships/hyperlink" Target="https://en.wikipedia.org/wiki/FreeBS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ournaldunet.fr/web-tech/dictionnaire-du-webmastering/1203603-sql-structured-query-language-definition-traduction-et-acteur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800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A relational </a:t>
            </a:r>
            <a:r>
              <a:rPr lang="en-US" u="sng" dirty="0" smtClean="0">
                <a:hlinkClick r:id="rId2"/>
              </a:rPr>
              <a:t>database</a:t>
            </a:r>
            <a:r>
              <a:rPr lang="en-US" dirty="0" smtClean="0"/>
              <a:t> management system (RDBMS) is a collection of programs and capabilities that enable IT teams and others to create, update, administer and otherwise interact with a </a:t>
            </a:r>
            <a:r>
              <a:rPr lang="en-US" u="sng" dirty="0" smtClean="0">
                <a:hlinkClick r:id="rId3"/>
              </a:rPr>
              <a:t>relational database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Relational Management Database System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001000" cy="3352800"/>
          </a:xfrm>
        </p:spPr>
        <p:txBody>
          <a:bodyPr>
            <a:normAutofit/>
          </a:bodyPr>
          <a:lstStyle/>
          <a:p>
            <a:r>
              <a:rPr lang="en-US" b="1" dirty="0" smtClean="0"/>
              <a:t>MySQL</a:t>
            </a:r>
            <a:r>
              <a:rPr lang="en-US" dirty="0" smtClean="0"/>
              <a:t> </a:t>
            </a:r>
            <a:r>
              <a:rPr lang="en-US" dirty="0" smtClean="0"/>
              <a:t>, </a:t>
            </a:r>
            <a:r>
              <a:rPr lang="en-US" dirty="0" smtClean="0"/>
              <a:t>the abbreviation for </a:t>
            </a:r>
            <a:r>
              <a:rPr lang="en-US" dirty="0" smtClean="0">
                <a:solidFill>
                  <a:schemeClr val="bg1"/>
                </a:solidFill>
                <a:hlinkClick r:id="rId2" tooltip="Structured Query Language"/>
              </a:rPr>
              <a:t>Structured</a:t>
            </a:r>
            <a:r>
              <a:rPr lang="en-US" dirty="0" smtClean="0">
                <a:hlinkClick r:id="rId2" tooltip="Structured Query Language"/>
              </a:rPr>
              <a:t> Query Language</a:t>
            </a:r>
            <a:r>
              <a:rPr lang="en-US" dirty="0" smtClean="0"/>
              <a:t>. A </a:t>
            </a:r>
            <a:r>
              <a:rPr lang="en-US" dirty="0" smtClean="0">
                <a:hlinkClick r:id="rId3" tooltip="Relational database"/>
              </a:rPr>
              <a:t>relational database</a:t>
            </a:r>
            <a:r>
              <a:rPr lang="en-US" dirty="0" smtClean="0"/>
              <a:t> organizes data into one or more data tables in which data types may be related to each other; these relations help structure the data. SQL is a language programmers use to create, modify and extract data from the relational database, as well as control user access to the database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mtClean="0"/>
              <a:t>1-MySQL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4582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PostgreSQL</a:t>
            </a:r>
            <a:r>
              <a:rPr lang="en-US" dirty="0" smtClean="0"/>
              <a:t> (</a:t>
            </a:r>
            <a:r>
              <a:rPr lang="en-US" dirty="0" smtClean="0">
                <a:hlinkClick r:id="rId2" tooltip="Help:IPA/English"/>
              </a:rPr>
              <a:t>/ˈ</a:t>
            </a:r>
            <a:r>
              <a:rPr lang="en-US" dirty="0" err="1" smtClean="0">
                <a:hlinkClick r:id="rId2" tooltip="Help:IPA/English"/>
              </a:rPr>
              <a:t>poʊstɡrɛs</a:t>
            </a:r>
            <a:r>
              <a:rPr lang="en-US" dirty="0" smtClean="0">
                <a:hlinkClick r:id="rId2" tooltip="Help:IPA/English"/>
              </a:rPr>
              <a:t> ˌ</a:t>
            </a:r>
            <a:r>
              <a:rPr lang="en-US" dirty="0" err="1" smtClean="0">
                <a:hlinkClick r:id="rId2" tooltip="Help:IPA/English"/>
              </a:rPr>
              <a:t>kju</a:t>
            </a:r>
            <a:r>
              <a:rPr lang="en-US" dirty="0" smtClean="0">
                <a:hlinkClick r:id="rId2" tooltip="Help:IPA/English"/>
              </a:rPr>
              <a:t>ː ˈ</a:t>
            </a:r>
            <a:r>
              <a:rPr lang="en-US" dirty="0" err="1" smtClean="0">
                <a:hlinkClick r:id="rId2" tooltip="Help:IPA/English"/>
              </a:rPr>
              <a:t>ɛl</a:t>
            </a:r>
            <a:r>
              <a:rPr lang="en-US" dirty="0" smtClean="0">
                <a:hlinkClick r:id="rId2" tooltip="Help:IPA/English"/>
              </a:rPr>
              <a:t>/</a:t>
            </a:r>
            <a:r>
              <a:rPr lang="en-US" dirty="0" smtClean="0"/>
              <a:t>, </a:t>
            </a:r>
            <a:r>
              <a:rPr lang="en-US" i="1" dirty="0" smtClean="0">
                <a:hlinkClick r:id="rId3" tooltip="Help:Pronunciation respelling key"/>
              </a:rPr>
              <a:t>POHST-</a:t>
            </a:r>
            <a:r>
              <a:rPr lang="en-US" i="1" dirty="0" err="1" smtClean="0">
                <a:hlinkClick r:id="rId3" tooltip="Help:Pronunciation respelling key"/>
              </a:rPr>
              <a:t>gres</a:t>
            </a:r>
            <a:r>
              <a:rPr lang="en-US" i="1" dirty="0" smtClean="0">
                <a:hlinkClick r:id="rId3" tooltip="Help:Pronunciation respelling key"/>
              </a:rPr>
              <a:t> </a:t>
            </a:r>
            <a:r>
              <a:rPr lang="en-US" i="1" dirty="0" err="1" smtClean="0">
                <a:hlinkClick r:id="rId3" tooltip="Help:Pronunciation respelling key"/>
              </a:rPr>
              <a:t>kyoo</a:t>
            </a:r>
            <a:r>
              <a:rPr lang="en-US" i="1" dirty="0" smtClean="0">
                <a:hlinkClick r:id="rId3" tooltip="Help:Pronunciation respelling key"/>
              </a:rPr>
              <a:t> el</a:t>
            </a:r>
            <a:r>
              <a:rPr lang="en-US" dirty="0" smtClean="0"/>
              <a:t>),</a:t>
            </a:r>
            <a:r>
              <a:rPr lang="en-US" baseline="30000" dirty="0" smtClean="0">
                <a:hlinkClick r:id="rId4"/>
              </a:rPr>
              <a:t>[12]</a:t>
            </a:r>
            <a:r>
              <a:rPr lang="en-US" baseline="30000" dirty="0" smtClean="0">
                <a:hlinkClick r:id="rId4"/>
              </a:rPr>
              <a:t>[13]</a:t>
            </a:r>
            <a:r>
              <a:rPr lang="en-US" dirty="0" smtClean="0"/>
              <a:t> also known as </a:t>
            </a:r>
            <a:r>
              <a:rPr lang="en-US" b="1" dirty="0" err="1" smtClean="0"/>
              <a:t>Postgres</a:t>
            </a:r>
            <a:r>
              <a:rPr lang="en-US" dirty="0" smtClean="0"/>
              <a:t>, is a </a:t>
            </a:r>
            <a:r>
              <a:rPr lang="en-US" dirty="0" smtClean="0">
                <a:hlinkClick r:id="rId5" tooltip="Free and open-source software"/>
              </a:rPr>
              <a:t>free and open-source</a:t>
            </a:r>
            <a:r>
              <a:rPr lang="en-US" dirty="0" smtClean="0"/>
              <a:t> </a:t>
            </a:r>
            <a:r>
              <a:rPr lang="en-US" dirty="0" smtClean="0">
                <a:hlinkClick r:id="rId6" tooltip="Relational database management system"/>
              </a:rPr>
              <a:t>relational database management system</a:t>
            </a:r>
            <a:r>
              <a:rPr lang="en-US" dirty="0" smtClean="0"/>
              <a:t> (RDBMS) emphasizing </a:t>
            </a:r>
            <a:r>
              <a:rPr lang="en-US" dirty="0" smtClean="0">
                <a:hlinkClick r:id="rId7" tooltip="Extensibility"/>
              </a:rPr>
              <a:t>extensibility</a:t>
            </a:r>
            <a:r>
              <a:rPr lang="en-US" dirty="0" smtClean="0"/>
              <a:t> and </a:t>
            </a:r>
            <a:r>
              <a:rPr lang="en-US" dirty="0" smtClean="0">
                <a:hlinkClick r:id="rId8" tooltip="SQL compliance"/>
              </a:rPr>
              <a:t>SQL compliance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PostgreSQL features </a:t>
            </a:r>
            <a:r>
              <a:rPr lang="en-US" dirty="0" smtClean="0">
                <a:hlinkClick r:id="rId9" tooltip="Transaction processing"/>
              </a:rPr>
              <a:t>transactions</a:t>
            </a:r>
            <a:r>
              <a:rPr lang="en-US" dirty="0" smtClean="0"/>
              <a:t> with </a:t>
            </a:r>
            <a:r>
              <a:rPr lang="en-US" dirty="0" smtClean="0">
                <a:hlinkClick r:id="rId10" tooltip="ACID (computer science)"/>
              </a:rPr>
              <a:t>Atomicity, Consistency, Isolation, Durability</a:t>
            </a:r>
            <a:r>
              <a:rPr lang="en-US" dirty="0" smtClean="0"/>
              <a:t> (ACID) properties, automatically updatable </a:t>
            </a:r>
            <a:r>
              <a:rPr lang="en-US" dirty="0" smtClean="0">
                <a:hlinkClick r:id="rId11" tooltip="View (SQL)"/>
              </a:rPr>
              <a:t>views</a:t>
            </a:r>
            <a:r>
              <a:rPr lang="en-US" dirty="0" smtClean="0"/>
              <a:t>, </a:t>
            </a:r>
            <a:r>
              <a:rPr lang="en-US" dirty="0" smtClean="0">
                <a:hlinkClick r:id="rId12" tooltip="Materialized view"/>
              </a:rPr>
              <a:t>materialized views</a:t>
            </a:r>
            <a:r>
              <a:rPr lang="en-US" dirty="0" smtClean="0"/>
              <a:t>, </a:t>
            </a:r>
            <a:r>
              <a:rPr lang="en-US" dirty="0" smtClean="0">
                <a:hlinkClick r:id="rId13" tooltip="Database trigger"/>
              </a:rPr>
              <a:t>triggers</a:t>
            </a:r>
            <a:r>
              <a:rPr lang="en-US" dirty="0" smtClean="0"/>
              <a:t>, </a:t>
            </a:r>
            <a:r>
              <a:rPr lang="en-US" dirty="0" smtClean="0">
                <a:hlinkClick r:id="rId14" tooltip="Foreign key"/>
              </a:rPr>
              <a:t>foreign keys</a:t>
            </a:r>
            <a:r>
              <a:rPr lang="en-US" dirty="0" smtClean="0"/>
              <a:t>, and </a:t>
            </a:r>
            <a:r>
              <a:rPr lang="en-US" dirty="0" smtClean="0">
                <a:hlinkClick r:id="rId15" tooltip="Stored procedure"/>
              </a:rPr>
              <a:t>stored procedures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4"/>
              </a:rPr>
              <a:t>[17]</a:t>
            </a:r>
            <a:r>
              <a:rPr lang="en-US" dirty="0" smtClean="0"/>
              <a:t> It is designed to handle a range of workloads, from single machines to </a:t>
            </a:r>
            <a:r>
              <a:rPr lang="en-US" dirty="0" smtClean="0">
                <a:hlinkClick r:id="rId16" tooltip="Data warehouse"/>
              </a:rPr>
              <a:t>data warehouses</a:t>
            </a:r>
            <a:r>
              <a:rPr lang="en-US" dirty="0" smtClean="0"/>
              <a:t> or </a:t>
            </a:r>
            <a:r>
              <a:rPr lang="en-US" dirty="0" smtClean="0">
                <a:hlinkClick r:id="rId17" tooltip="Web services"/>
              </a:rPr>
              <a:t>Web services</a:t>
            </a:r>
            <a:r>
              <a:rPr lang="en-US" dirty="0" smtClean="0"/>
              <a:t> with many </a:t>
            </a:r>
            <a:r>
              <a:rPr lang="en-US" dirty="0" smtClean="0">
                <a:hlinkClick r:id="rId18" tooltip="Concurrent user"/>
              </a:rPr>
              <a:t>concurrent users</a:t>
            </a:r>
            <a:r>
              <a:rPr lang="en-US" dirty="0" smtClean="0"/>
              <a:t>. It is the default database for </a:t>
            </a:r>
            <a:r>
              <a:rPr lang="en-US" dirty="0" err="1" smtClean="0">
                <a:hlinkClick r:id="rId19" tooltip="MacOS Server"/>
              </a:rPr>
              <a:t>macOS</a:t>
            </a:r>
            <a:r>
              <a:rPr lang="en-US" dirty="0" smtClean="0">
                <a:hlinkClick r:id="rId19" tooltip="MacOS Server"/>
              </a:rPr>
              <a:t> </a:t>
            </a:r>
            <a:r>
              <a:rPr lang="en-US" dirty="0" smtClean="0">
                <a:hlinkClick r:id="rId19" tooltip="MacOS Server"/>
              </a:rPr>
              <a:t>Server</a:t>
            </a:r>
            <a:r>
              <a:rPr lang="en-US" dirty="0" smtClean="0"/>
              <a:t> and is also available for </a:t>
            </a:r>
            <a:r>
              <a:rPr lang="en-US" dirty="0" smtClean="0">
                <a:hlinkClick r:id="rId20" tooltip="Microsoft Windows"/>
              </a:rPr>
              <a:t>Windows</a:t>
            </a:r>
            <a:r>
              <a:rPr lang="en-US" dirty="0" smtClean="0"/>
              <a:t>, </a:t>
            </a:r>
            <a:r>
              <a:rPr lang="en-US" dirty="0" smtClean="0">
                <a:hlinkClick r:id="rId21" tooltip="Linux"/>
              </a:rPr>
              <a:t>Linux</a:t>
            </a:r>
            <a:r>
              <a:rPr lang="en-US" dirty="0" smtClean="0"/>
              <a:t>, </a:t>
            </a:r>
            <a:r>
              <a:rPr lang="en-US" dirty="0" smtClean="0">
                <a:hlinkClick r:id="rId22" tooltip="FreeBSD"/>
              </a:rPr>
              <a:t>FreeBSD</a:t>
            </a:r>
            <a:r>
              <a:rPr lang="en-US" dirty="0" smtClean="0"/>
              <a:t>, and </a:t>
            </a:r>
            <a:r>
              <a:rPr lang="en-US" dirty="0" err="1" smtClean="0">
                <a:hlinkClick r:id="rId23" tooltip="OpenBSD"/>
              </a:rPr>
              <a:t>OpenBSD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mtClean="0"/>
              <a:t>2-PostgreSQL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620000" cy="2971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SQL server</a:t>
            </a:r>
            <a:r>
              <a:rPr lang="en-US" dirty="0" smtClean="0"/>
              <a:t> commonly refers to a database server. The definition of </a:t>
            </a:r>
            <a:r>
              <a:rPr lang="en-US" b="1" dirty="0" smtClean="0"/>
              <a:t>SQL server</a:t>
            </a:r>
            <a:r>
              <a:rPr lang="en-US" dirty="0" smtClean="0"/>
              <a:t> is closely linked to that of SQL ( </a:t>
            </a:r>
            <a:r>
              <a:rPr lang="en-US" u="sng" dirty="0" smtClean="0">
                <a:hlinkClick r:id="rId2" tooltip="SQL"/>
              </a:rPr>
              <a:t>Structured Query Language</a:t>
            </a:r>
            <a:r>
              <a:rPr lang="en-US" dirty="0" smtClean="0"/>
              <a:t> ), a computer language used to exploit databases.</a:t>
            </a:r>
          </a:p>
          <a:p>
            <a:r>
              <a:rPr lang="en-US" dirty="0" smtClean="0"/>
              <a:t>Concretely, a </a:t>
            </a:r>
            <a:r>
              <a:rPr lang="en-US" b="1" dirty="0" smtClean="0"/>
              <a:t>SQL server</a:t>
            </a:r>
            <a:r>
              <a:rPr lang="en-US" dirty="0" smtClean="0"/>
              <a:t> is a tool which has all the characteristics to be able to support the user in the manipulation, the control, the sorting, the update, and many other actions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3-</a:t>
            </a:r>
            <a:r>
              <a:rPr lang="fr-FR" dirty="0" smtClean="0"/>
              <a:t>SQL SERVER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458200" cy="3429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-PostgreSQL </a:t>
            </a:r>
            <a:r>
              <a:rPr lang="en-US" b="1" dirty="0" smtClean="0"/>
              <a:t>is more feature-rich and extensible and maybe a better choice for extreme cases.</a:t>
            </a:r>
          </a:p>
          <a:p>
            <a:r>
              <a:rPr lang="en-US" b="1" dirty="0" smtClean="0"/>
              <a:t>-MySQL </a:t>
            </a:r>
            <a:r>
              <a:rPr lang="en-US" b="1" dirty="0" smtClean="0"/>
              <a:t>is much more popular, suits web applications and e-commerce projects, there are much more blogposts/support/documentation then for PostgreSQL.</a:t>
            </a:r>
          </a:p>
          <a:p>
            <a:r>
              <a:rPr lang="en-US" b="1" dirty="0" smtClean="0"/>
              <a:t>-For </a:t>
            </a:r>
            <a:r>
              <a:rPr lang="en-US" b="1" dirty="0" smtClean="0"/>
              <a:t>environments with high number of connections - PostgreSQL might need a lot of memory, because each connection has its own memory. However, there are solutions to overcome this issue, like PgBouncers, external connection pools.</a:t>
            </a:r>
          </a:p>
          <a:p>
            <a:r>
              <a:rPr lang="en-US" b="1" dirty="0" smtClean="0"/>
              <a:t>-Manual </a:t>
            </a:r>
            <a:r>
              <a:rPr lang="en-US" b="1" dirty="0" smtClean="0"/>
              <a:t>partition management in PostgreSQL requires too much overhead and updates that move rows from one partition to another will fail.</a:t>
            </a:r>
          </a:p>
          <a:p>
            <a:r>
              <a:rPr lang="en-US" b="1" dirty="0" smtClean="0"/>
              <a:t>-There </a:t>
            </a:r>
            <a:r>
              <a:rPr lang="en-US" b="1" dirty="0" smtClean="0"/>
              <a:t>is 1 CPU per query limitation in MySQL and only the nested-loop join algorithm which make MySQL a less optimal choice for data warehouse systems.</a:t>
            </a:r>
          </a:p>
          <a:p>
            <a:r>
              <a:rPr lang="en-US" b="1" dirty="0" smtClean="0"/>
              <a:t>If check constraint functionality is important - there are none in MySQL.</a:t>
            </a:r>
          </a:p>
          <a:p>
            <a:pPr algn="l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65869"/>
          </a:xfrm>
        </p:spPr>
        <p:txBody>
          <a:bodyPr>
            <a:normAutofit fontScale="90000"/>
          </a:bodyPr>
          <a:lstStyle/>
          <a:p>
            <a:r>
              <a:rPr smtClean="0"/>
              <a:t>A comparison between the three RDBMS</a:t>
            </a:r>
            <a:br>
              <a:rPr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</TotalTime>
  <Words>165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Relational Management Database System</vt:lpstr>
      <vt:lpstr>1-MySQL</vt:lpstr>
      <vt:lpstr>2-PostgreSQL</vt:lpstr>
      <vt:lpstr>3-SQL SERVER</vt:lpstr>
      <vt:lpstr>A comparison between the three RDBMS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Chalbi</dc:creator>
  <cp:lastModifiedBy>Chalbi</cp:lastModifiedBy>
  <cp:revision>11</cp:revision>
  <dcterms:created xsi:type="dcterms:W3CDTF">2006-08-16T00:00:00Z</dcterms:created>
  <dcterms:modified xsi:type="dcterms:W3CDTF">2021-10-21T22:39:25Z</dcterms:modified>
</cp:coreProperties>
</file>