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B21224-3F40-47EA-89C2-11B646E4963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6309A-D6CE-4AF1-A6FF-8C765AF34D76}" type="slidenum">
              <a:rPr lang="en-US" smtClean="0"/>
              <a:t>‹#›</a:t>
            </a:fld>
            <a:endParaRPr lang="en-US"/>
          </a:p>
        </p:txBody>
      </p:sp>
    </p:spTree>
    <p:extLst>
      <p:ext uri="{BB962C8B-B14F-4D97-AF65-F5344CB8AC3E}">
        <p14:creationId xmlns:p14="http://schemas.microsoft.com/office/powerpoint/2010/main" val="251063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B21224-3F40-47EA-89C2-11B646E4963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6309A-D6CE-4AF1-A6FF-8C765AF34D76}" type="slidenum">
              <a:rPr lang="en-US" smtClean="0"/>
              <a:t>‹#›</a:t>
            </a:fld>
            <a:endParaRPr lang="en-US"/>
          </a:p>
        </p:txBody>
      </p:sp>
    </p:spTree>
    <p:extLst>
      <p:ext uri="{BB962C8B-B14F-4D97-AF65-F5344CB8AC3E}">
        <p14:creationId xmlns:p14="http://schemas.microsoft.com/office/powerpoint/2010/main" val="1678078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B21224-3F40-47EA-89C2-11B646E4963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6309A-D6CE-4AF1-A6FF-8C765AF34D76}" type="slidenum">
              <a:rPr lang="en-US" smtClean="0"/>
              <a:t>‹#›</a:t>
            </a:fld>
            <a:endParaRPr lang="en-US"/>
          </a:p>
        </p:txBody>
      </p:sp>
    </p:spTree>
    <p:extLst>
      <p:ext uri="{BB962C8B-B14F-4D97-AF65-F5344CB8AC3E}">
        <p14:creationId xmlns:p14="http://schemas.microsoft.com/office/powerpoint/2010/main" val="188007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B21224-3F40-47EA-89C2-11B646E4963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6309A-D6CE-4AF1-A6FF-8C765AF34D76}" type="slidenum">
              <a:rPr lang="en-US" smtClean="0"/>
              <a:t>‹#›</a:t>
            </a:fld>
            <a:endParaRPr lang="en-US"/>
          </a:p>
        </p:txBody>
      </p:sp>
    </p:spTree>
    <p:extLst>
      <p:ext uri="{BB962C8B-B14F-4D97-AF65-F5344CB8AC3E}">
        <p14:creationId xmlns:p14="http://schemas.microsoft.com/office/powerpoint/2010/main" val="68111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B21224-3F40-47EA-89C2-11B646E4963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6309A-D6CE-4AF1-A6FF-8C765AF34D76}" type="slidenum">
              <a:rPr lang="en-US" smtClean="0"/>
              <a:t>‹#›</a:t>
            </a:fld>
            <a:endParaRPr lang="en-US"/>
          </a:p>
        </p:txBody>
      </p:sp>
    </p:spTree>
    <p:extLst>
      <p:ext uri="{BB962C8B-B14F-4D97-AF65-F5344CB8AC3E}">
        <p14:creationId xmlns:p14="http://schemas.microsoft.com/office/powerpoint/2010/main" val="77411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B21224-3F40-47EA-89C2-11B646E4963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6309A-D6CE-4AF1-A6FF-8C765AF34D76}" type="slidenum">
              <a:rPr lang="en-US" smtClean="0"/>
              <a:t>‹#›</a:t>
            </a:fld>
            <a:endParaRPr lang="en-US"/>
          </a:p>
        </p:txBody>
      </p:sp>
    </p:spTree>
    <p:extLst>
      <p:ext uri="{BB962C8B-B14F-4D97-AF65-F5344CB8AC3E}">
        <p14:creationId xmlns:p14="http://schemas.microsoft.com/office/powerpoint/2010/main" val="354111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B21224-3F40-47EA-89C2-11B646E49634}"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6309A-D6CE-4AF1-A6FF-8C765AF34D76}" type="slidenum">
              <a:rPr lang="en-US" smtClean="0"/>
              <a:t>‹#›</a:t>
            </a:fld>
            <a:endParaRPr lang="en-US"/>
          </a:p>
        </p:txBody>
      </p:sp>
    </p:spTree>
    <p:extLst>
      <p:ext uri="{BB962C8B-B14F-4D97-AF65-F5344CB8AC3E}">
        <p14:creationId xmlns:p14="http://schemas.microsoft.com/office/powerpoint/2010/main" val="106259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B21224-3F40-47EA-89C2-11B646E49634}"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16309A-D6CE-4AF1-A6FF-8C765AF34D76}" type="slidenum">
              <a:rPr lang="en-US" smtClean="0"/>
              <a:t>‹#›</a:t>
            </a:fld>
            <a:endParaRPr lang="en-US"/>
          </a:p>
        </p:txBody>
      </p:sp>
    </p:spTree>
    <p:extLst>
      <p:ext uri="{BB962C8B-B14F-4D97-AF65-F5344CB8AC3E}">
        <p14:creationId xmlns:p14="http://schemas.microsoft.com/office/powerpoint/2010/main" val="9816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B21224-3F40-47EA-89C2-11B646E49634}" type="datetimeFigureOut">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6309A-D6CE-4AF1-A6FF-8C765AF34D76}" type="slidenum">
              <a:rPr lang="en-US" smtClean="0"/>
              <a:t>‹#›</a:t>
            </a:fld>
            <a:endParaRPr lang="en-US"/>
          </a:p>
        </p:txBody>
      </p:sp>
    </p:spTree>
    <p:extLst>
      <p:ext uri="{BB962C8B-B14F-4D97-AF65-F5344CB8AC3E}">
        <p14:creationId xmlns:p14="http://schemas.microsoft.com/office/powerpoint/2010/main" val="413478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21224-3F40-47EA-89C2-11B646E4963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6309A-D6CE-4AF1-A6FF-8C765AF34D76}" type="slidenum">
              <a:rPr lang="en-US" smtClean="0"/>
              <a:t>‹#›</a:t>
            </a:fld>
            <a:endParaRPr lang="en-US"/>
          </a:p>
        </p:txBody>
      </p:sp>
    </p:spTree>
    <p:extLst>
      <p:ext uri="{BB962C8B-B14F-4D97-AF65-F5344CB8AC3E}">
        <p14:creationId xmlns:p14="http://schemas.microsoft.com/office/powerpoint/2010/main" val="1840523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21224-3F40-47EA-89C2-11B646E4963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6309A-D6CE-4AF1-A6FF-8C765AF34D76}" type="slidenum">
              <a:rPr lang="en-US" smtClean="0"/>
              <a:t>‹#›</a:t>
            </a:fld>
            <a:endParaRPr lang="en-US"/>
          </a:p>
        </p:txBody>
      </p:sp>
    </p:spTree>
    <p:extLst>
      <p:ext uri="{BB962C8B-B14F-4D97-AF65-F5344CB8AC3E}">
        <p14:creationId xmlns:p14="http://schemas.microsoft.com/office/powerpoint/2010/main" val="165166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21224-3F40-47EA-89C2-11B646E49634}" type="datetimeFigureOut">
              <a:rPr lang="en-US" smtClean="0"/>
              <a:t>3/3/2021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6309A-D6CE-4AF1-A6FF-8C765AF34D76}" type="slidenum">
              <a:rPr lang="en-US" smtClean="0"/>
              <a:t>‹#›</a:t>
            </a:fld>
            <a:endParaRPr lang="en-US"/>
          </a:p>
        </p:txBody>
      </p:sp>
    </p:spTree>
    <p:extLst>
      <p:ext uri="{BB962C8B-B14F-4D97-AF65-F5344CB8AC3E}">
        <p14:creationId xmlns:p14="http://schemas.microsoft.com/office/powerpoint/2010/main" val="1119945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1700" y="396088"/>
            <a:ext cx="10515599" cy="1482695"/>
          </a:xfrm>
        </p:spPr>
        <p:txBody>
          <a:bodyPr>
            <a:noAutofit/>
          </a:bodyPr>
          <a:lstStyle/>
          <a:p>
            <a:pPr algn="ctr"/>
            <a:r>
              <a:rPr lang="en-US" sz="4000" dirty="0" smtClean="0">
                <a:effectLst/>
                <a:latin typeface="Times New Roman" panose="02020603050405020304" pitchFamily="18" charset="0"/>
                <a:ea typeface="Calibri" panose="020F0502020204030204" pitchFamily="34" charset="0"/>
                <a:cs typeface="Times New Roman" panose="02020603050405020304" pitchFamily="18" charset="0"/>
              </a:rPr>
              <a:t>FAULT DETECTION IN DISTRIBUTION LINE </a:t>
            </a:r>
            <a:br>
              <a:rPr lang="en-US" sz="4000" dirty="0" smtClean="0">
                <a:effectLst/>
                <a:latin typeface="Times New Roman" panose="02020603050405020304" pitchFamily="18" charset="0"/>
                <a:ea typeface="Calibri" panose="020F0502020204030204" pitchFamily="34" charset="0"/>
                <a:cs typeface="Times New Roman" panose="02020603050405020304" pitchFamily="18" charset="0"/>
              </a:rPr>
            </a:br>
            <a:r>
              <a:rPr lang="en-US" sz="4000" dirty="0" smtClean="0">
                <a:effectLst/>
                <a:latin typeface="Times New Roman" panose="02020603050405020304" pitchFamily="18" charset="0"/>
                <a:ea typeface="Calibri" panose="020F0502020204030204" pitchFamily="34" charset="0"/>
                <a:cs typeface="Times New Roman" panose="02020603050405020304" pitchFamily="18" charset="0"/>
              </a:rPr>
              <a:t>AND PROTECTION OF DEVICES</a:t>
            </a:r>
            <a:endParaRPr lang="en-US" sz="4000" dirty="0"/>
          </a:p>
        </p:txBody>
      </p:sp>
      <p:sp>
        <p:nvSpPr>
          <p:cNvPr id="6" name="Text Placeholder 5"/>
          <p:cNvSpPr>
            <a:spLocks noGrp="1"/>
          </p:cNvSpPr>
          <p:nvPr>
            <p:ph type="body" sz="half" idx="2"/>
          </p:nvPr>
        </p:nvSpPr>
        <p:spPr>
          <a:xfrm>
            <a:off x="6306796" y="3287995"/>
            <a:ext cx="4522107" cy="2335137"/>
          </a:xfrm>
        </p:spPr>
        <p:txBody>
          <a:bodyPr>
            <a:noAutofit/>
          </a:bodyPr>
          <a:lstStyle/>
          <a:p>
            <a:pPr algn="ctr"/>
            <a:r>
              <a:rPr lang="en-US" sz="2800" b="1" dirty="0" smtClean="0">
                <a:solidFill>
                  <a:srgbClr val="001D58"/>
                </a:solidFill>
                <a:latin typeface="Times New Roman" pitchFamily="18" charset="0"/>
                <a:ea typeface="MS Mincho"/>
                <a:cs typeface="Times New Roman" pitchFamily="18" charset="0"/>
              </a:rPr>
              <a:t>Supervisor:</a:t>
            </a:r>
          </a:p>
          <a:p>
            <a:pPr algn="ctr"/>
            <a:r>
              <a:rPr lang="en-US" sz="2800" dirty="0" err="1" smtClean="0">
                <a:solidFill>
                  <a:srgbClr val="001D58"/>
                </a:solidFill>
                <a:latin typeface="Times New Roman" pitchFamily="18" charset="0"/>
                <a:ea typeface="MS Mincho"/>
                <a:cs typeface="Times New Roman" pitchFamily="18" charset="0"/>
              </a:rPr>
              <a:t>Brijesh</a:t>
            </a:r>
            <a:r>
              <a:rPr lang="en-US" sz="2800" dirty="0" smtClean="0">
                <a:solidFill>
                  <a:srgbClr val="001D58"/>
                </a:solidFill>
                <a:latin typeface="Times New Roman" pitchFamily="18" charset="0"/>
                <a:ea typeface="MS Mincho"/>
                <a:cs typeface="Times New Roman" pitchFamily="18" charset="0"/>
              </a:rPr>
              <a:t> </a:t>
            </a:r>
            <a:r>
              <a:rPr lang="en-US" sz="2800" dirty="0" err="1" smtClean="0">
                <a:solidFill>
                  <a:srgbClr val="001D58"/>
                </a:solidFill>
                <a:latin typeface="Times New Roman" pitchFamily="18" charset="0"/>
                <a:ea typeface="MS Mincho"/>
                <a:cs typeface="Times New Roman" pitchFamily="18" charset="0"/>
              </a:rPr>
              <a:t>Adhikary</a:t>
            </a:r>
            <a:r>
              <a:rPr lang="en-US" sz="2800" dirty="0" smtClean="0">
                <a:solidFill>
                  <a:srgbClr val="001D58"/>
                </a:solidFill>
                <a:latin typeface="Times New Roman" pitchFamily="18" charset="0"/>
                <a:ea typeface="MS Mincho"/>
                <a:cs typeface="Times New Roman" pitchFamily="18" charset="0"/>
              </a:rPr>
              <a:t>	</a:t>
            </a:r>
          </a:p>
          <a:p>
            <a:pPr algn="ctr"/>
            <a:r>
              <a:rPr lang="en-US" sz="2800" dirty="0" smtClean="0">
                <a:solidFill>
                  <a:srgbClr val="001D58"/>
                </a:solidFill>
                <a:latin typeface="Times New Roman" pitchFamily="18" charset="0"/>
                <a:ea typeface="MS Mincho"/>
                <a:cs typeface="Times New Roman" pitchFamily="18" charset="0"/>
              </a:rPr>
              <a:t>Associate Professor</a:t>
            </a:r>
          </a:p>
          <a:p>
            <a:pPr algn="ctr"/>
            <a:r>
              <a:rPr lang="en-US" sz="2800" dirty="0" smtClean="0">
                <a:solidFill>
                  <a:srgbClr val="001D58"/>
                </a:solidFill>
                <a:latin typeface="Times New Roman" pitchFamily="18" charset="0"/>
                <a:cs typeface="Times New Roman" pitchFamily="18" charset="0"/>
              </a:rPr>
              <a:t>Department of Electrical &amp; Electronics Engineering</a:t>
            </a:r>
            <a:endParaRPr lang="en-US" sz="2800" b="1" dirty="0" smtClean="0">
              <a:solidFill>
                <a:srgbClr val="001D58"/>
              </a:solidFill>
              <a:latin typeface="Times New Roman" pitchFamily="18" charset="0"/>
              <a:ea typeface="MS Mincho"/>
              <a:cs typeface="Times New Roman" pitchFamily="18" charset="0"/>
            </a:endParaRPr>
          </a:p>
          <a:p>
            <a:pPr algn="ctr"/>
            <a:endParaRPr lang="en-US" sz="2800" dirty="0"/>
          </a:p>
        </p:txBody>
      </p:sp>
      <p:sp>
        <p:nvSpPr>
          <p:cNvPr id="7" name="Title 3"/>
          <p:cNvSpPr txBox="1">
            <a:spLocks/>
          </p:cNvSpPr>
          <p:nvPr/>
        </p:nvSpPr>
        <p:spPr>
          <a:xfrm>
            <a:off x="1634548" y="2462258"/>
            <a:ext cx="3932237"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dirty="0"/>
          </a:p>
        </p:txBody>
      </p:sp>
      <p:sp>
        <p:nvSpPr>
          <p:cNvPr id="8" name="Content Placeholder 7"/>
          <p:cNvSpPr>
            <a:spLocks noGrp="1"/>
          </p:cNvSpPr>
          <p:nvPr>
            <p:ph idx="1"/>
          </p:nvPr>
        </p:nvSpPr>
        <p:spPr>
          <a:xfrm>
            <a:off x="438208" y="3034380"/>
            <a:ext cx="5721291" cy="2849103"/>
          </a:xfrm>
          <a:prstGeom prst="rect">
            <a:avLst/>
          </a:prstGeom>
        </p:spPr>
        <p:txBody>
          <a:bodyPr wrap="square">
            <a:spAutoFit/>
          </a:bodyPr>
          <a:lstStyle/>
          <a:p>
            <a:pPr marL="0" indent="0" algn="just">
              <a:buNone/>
            </a:pPr>
            <a:r>
              <a:rPr lang="en-US" b="1" dirty="0">
                <a:solidFill>
                  <a:srgbClr val="001D58"/>
                </a:solidFill>
                <a:latin typeface="Times New Roman" pitchFamily="18" charset="0"/>
                <a:ea typeface="MS Mincho"/>
                <a:cs typeface="Times New Roman" pitchFamily="18" charset="0"/>
              </a:rPr>
              <a:t>Project Members: 	</a:t>
            </a:r>
          </a:p>
          <a:p>
            <a:pPr algn="just"/>
            <a:r>
              <a:rPr lang="en-US" dirty="0" err="1">
                <a:solidFill>
                  <a:srgbClr val="001D58"/>
                </a:solidFill>
                <a:latin typeface="Times New Roman" pitchFamily="18" charset="0"/>
                <a:ea typeface="MS Mincho"/>
                <a:cs typeface="Times New Roman" pitchFamily="18" charset="0"/>
              </a:rPr>
              <a:t>Pujan</a:t>
            </a:r>
            <a:r>
              <a:rPr lang="en-US" dirty="0">
                <a:solidFill>
                  <a:srgbClr val="001D58"/>
                </a:solidFill>
                <a:latin typeface="Times New Roman" pitchFamily="18" charset="0"/>
                <a:ea typeface="MS Mincho"/>
                <a:cs typeface="Times New Roman" pitchFamily="18" charset="0"/>
              </a:rPr>
              <a:t> Thapa Magar (32027)</a:t>
            </a:r>
          </a:p>
          <a:p>
            <a:pPr algn="just"/>
            <a:r>
              <a:rPr lang="en-US" dirty="0">
                <a:solidFill>
                  <a:srgbClr val="001D58"/>
                </a:solidFill>
                <a:latin typeface="Times New Roman" pitchFamily="18" charset="0"/>
                <a:ea typeface="MS Mincho"/>
                <a:cs typeface="Times New Roman" pitchFamily="18" charset="0"/>
              </a:rPr>
              <a:t>Abhijeet Chaudhary (32033)</a:t>
            </a:r>
          </a:p>
          <a:p>
            <a:pPr algn="just"/>
            <a:r>
              <a:rPr lang="en-US" dirty="0" err="1">
                <a:solidFill>
                  <a:srgbClr val="001D58"/>
                </a:solidFill>
                <a:latin typeface="Times New Roman" pitchFamily="18" charset="0"/>
                <a:ea typeface="MS Mincho"/>
                <a:cs typeface="Times New Roman" pitchFamily="18" charset="0"/>
              </a:rPr>
              <a:t>Aship</a:t>
            </a:r>
            <a:r>
              <a:rPr lang="en-US" dirty="0">
                <a:solidFill>
                  <a:srgbClr val="001D58"/>
                </a:solidFill>
                <a:latin typeface="Times New Roman" pitchFamily="18" charset="0"/>
                <a:ea typeface="MS Mincho"/>
                <a:cs typeface="Times New Roman" pitchFamily="18" charset="0"/>
              </a:rPr>
              <a:t> Chaudhary (32034)</a:t>
            </a:r>
          </a:p>
          <a:p>
            <a:pPr algn="just"/>
            <a:r>
              <a:rPr lang="en-US" dirty="0" err="1" smtClean="0">
                <a:solidFill>
                  <a:srgbClr val="001D58"/>
                </a:solidFill>
                <a:latin typeface="Times New Roman" pitchFamily="18" charset="0"/>
                <a:ea typeface="MS Mincho"/>
                <a:cs typeface="Times New Roman" pitchFamily="18" charset="0"/>
              </a:rPr>
              <a:t>Yubraj</a:t>
            </a:r>
            <a:r>
              <a:rPr lang="en-US" dirty="0" smtClean="0">
                <a:solidFill>
                  <a:srgbClr val="001D58"/>
                </a:solidFill>
                <a:latin typeface="Times New Roman" pitchFamily="18" charset="0"/>
                <a:ea typeface="MS Mincho"/>
                <a:cs typeface="Times New Roman" pitchFamily="18" charset="0"/>
              </a:rPr>
              <a:t> </a:t>
            </a:r>
            <a:r>
              <a:rPr lang="en-US" dirty="0" err="1">
                <a:solidFill>
                  <a:srgbClr val="001D58"/>
                </a:solidFill>
                <a:latin typeface="Times New Roman" pitchFamily="18" charset="0"/>
                <a:ea typeface="MS Mincho"/>
                <a:cs typeface="Times New Roman" pitchFamily="18" charset="0"/>
              </a:rPr>
              <a:t>Chimoriya</a:t>
            </a:r>
            <a:r>
              <a:rPr lang="en-US" dirty="0">
                <a:solidFill>
                  <a:srgbClr val="001D58"/>
                </a:solidFill>
                <a:latin typeface="Times New Roman" pitchFamily="18" charset="0"/>
                <a:ea typeface="MS Mincho"/>
                <a:cs typeface="Times New Roman" pitchFamily="18" charset="0"/>
              </a:rPr>
              <a:t> (32039)</a:t>
            </a:r>
          </a:p>
        </p:txBody>
      </p:sp>
    </p:spTree>
    <p:extLst>
      <p:ext uri="{BB962C8B-B14F-4D97-AF65-F5344CB8AC3E}">
        <p14:creationId xmlns:p14="http://schemas.microsoft.com/office/powerpoint/2010/main" val="20297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022"/>
            <a:ext cx="10515600" cy="1325563"/>
          </a:xfrm>
        </p:spPr>
        <p:txBody>
          <a:bodyPr>
            <a:normAutofit fontScale="90000"/>
          </a:bodyPr>
          <a:lstStyle/>
          <a:p>
            <a:pPr algn="ctr"/>
            <a:r>
              <a:rPr lang="en-US" sz="6000" dirty="0">
                <a:latin typeface="Times New Roman" panose="02020603050405020304" pitchFamily="18" charset="0"/>
                <a:cs typeface="Times New Roman" panose="02020603050405020304" pitchFamily="18" charset="0"/>
              </a:rPr>
              <a:t>S</a:t>
            </a:r>
            <a:r>
              <a:rPr lang="en-US" sz="6000" dirty="0" smtClean="0">
                <a:latin typeface="Times New Roman" panose="02020603050405020304" pitchFamily="18" charset="0"/>
                <a:cs typeface="Times New Roman" panose="02020603050405020304" pitchFamily="18" charset="0"/>
              </a:rPr>
              <a:t>imulation: When there is no fault </a:t>
            </a:r>
            <a:endParaRPr lang="en-US" sz="60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l="23353" t="15629" r="14828" b="10129"/>
          <a:stretch/>
        </p:blipFill>
        <p:spPr bwMode="auto">
          <a:xfrm>
            <a:off x="1868184" y="1188192"/>
            <a:ext cx="8045433" cy="56698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6327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dirty="0">
                <a:latin typeface="Times New Roman" panose="02020603050405020304" pitchFamily="18" charset="0"/>
                <a:cs typeface="Times New Roman" panose="02020603050405020304" pitchFamily="18" charset="0"/>
              </a:rPr>
              <a:t>S</a:t>
            </a:r>
            <a:r>
              <a:rPr lang="en-US" sz="4800" dirty="0" smtClean="0">
                <a:latin typeface="Times New Roman" panose="02020603050405020304" pitchFamily="18" charset="0"/>
                <a:cs typeface="Times New Roman" panose="02020603050405020304" pitchFamily="18" charset="0"/>
              </a:rPr>
              <a:t>imulation: When there is single line to ground fault at 2 km </a:t>
            </a:r>
            <a:endParaRPr lang="en-US" sz="48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15661" t="21246" r="24588" b="8661"/>
          <a:stretch/>
        </p:blipFill>
        <p:spPr bwMode="auto">
          <a:xfrm>
            <a:off x="2136449" y="1825624"/>
            <a:ext cx="7964679" cy="48315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6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imulation: When there is double line to ground fault at 4 km </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l="17720" t="15385" r="20463" b="9397"/>
          <a:stretch/>
        </p:blipFill>
        <p:spPr bwMode="auto">
          <a:xfrm>
            <a:off x="2221905" y="1690688"/>
            <a:ext cx="7605757" cy="48999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288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dirty="0">
                <a:latin typeface="Times New Roman" panose="02020603050405020304" pitchFamily="18" charset="0"/>
                <a:cs typeface="Times New Roman" panose="02020603050405020304" pitchFamily="18" charset="0"/>
              </a:rPr>
              <a:t>S</a:t>
            </a:r>
            <a:r>
              <a:rPr lang="en-US" sz="4800" dirty="0" smtClean="0">
                <a:latin typeface="Times New Roman" panose="02020603050405020304" pitchFamily="18" charset="0"/>
                <a:cs typeface="Times New Roman" panose="02020603050405020304" pitchFamily="18" charset="0"/>
              </a:rPr>
              <a:t>imulation: When there is triple line to ground fault at 8 km </a:t>
            </a:r>
            <a:endParaRPr lang="en-US" sz="4800" dirty="0">
              <a:latin typeface="Times New Roman" panose="02020603050405020304" pitchFamily="18" charset="0"/>
              <a:cs typeface="Times New Roman" panose="02020603050405020304" pitchFamily="18" charset="0"/>
            </a:endParaRPr>
          </a:p>
        </p:txBody>
      </p:sp>
      <p:pic>
        <p:nvPicPr>
          <p:cNvPr id="4" name="Content Placeholder 4"/>
          <p:cNvPicPr>
            <a:picLocks noGrp="1"/>
          </p:cNvPicPr>
          <p:nvPr>
            <p:ph idx="1"/>
          </p:nvPr>
        </p:nvPicPr>
        <p:blipFill rotWithShape="1">
          <a:blip r:embed="rId2"/>
          <a:srcRect l="17034" t="15385" r="20461" b="10860"/>
          <a:stretch/>
        </p:blipFill>
        <p:spPr bwMode="auto">
          <a:xfrm>
            <a:off x="2230452" y="1690687"/>
            <a:ext cx="7648486" cy="50946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24201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latin typeface="Times New Roman" panose="02020603050405020304" pitchFamily="18" charset="0"/>
                <a:cs typeface="Times New Roman" panose="02020603050405020304" pitchFamily="18" charset="0"/>
              </a:rPr>
              <a:t>Hardware Implementation</a:t>
            </a:r>
            <a:endParaRPr lang="en-US" sz="66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F0FA809E-C837-4331-82F2-47FA0DD6214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82625" y="1825624"/>
            <a:ext cx="7853584" cy="5032376"/>
          </a:xfrm>
          <a:prstGeom prst="rect">
            <a:avLst/>
          </a:prstGeom>
        </p:spPr>
      </p:pic>
    </p:spTree>
    <p:extLst>
      <p:ext uri="{BB962C8B-B14F-4D97-AF65-F5344CB8AC3E}">
        <p14:creationId xmlns:p14="http://schemas.microsoft.com/office/powerpoint/2010/main" val="2669639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latin typeface="Times New Roman" panose="02020603050405020304" pitchFamily="18" charset="0"/>
                <a:cs typeface="Times New Roman" panose="02020603050405020304" pitchFamily="18" charset="0"/>
              </a:rPr>
              <a:t>Results and Discussions</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effectLst/>
                <a:latin typeface="Times New Roman" panose="02020603050405020304" pitchFamily="18" charset="0"/>
                <a:ea typeface="Calibri" panose="020F0502020204030204" pitchFamily="34" charset="0"/>
              </a:rPr>
              <a:t>Voltage and equivalent ADC for single line to ground fault.</a:t>
            </a:r>
          </a:p>
          <a:p>
            <a:pPr marL="0" indent="0">
              <a:buNone/>
            </a:pPr>
            <a:endParaRPr lang="en-US" dirty="0"/>
          </a:p>
        </p:txBody>
      </p:sp>
      <p:pic>
        <p:nvPicPr>
          <p:cNvPr id="4" name="Picture 3">
            <a:extLst>
              <a:ext uri="{FF2B5EF4-FFF2-40B4-BE49-F238E27FC236}">
                <a16:creationId xmlns:a16="http://schemas.microsoft.com/office/drawing/2014/main" xmlns="" id="{F60889D8-DBC6-4F39-A524-ECF17EEFF347}"/>
              </a:ext>
            </a:extLst>
          </p:cNvPr>
          <p:cNvPicPr>
            <a:picLocks noChangeAspect="1"/>
          </p:cNvPicPr>
          <p:nvPr/>
        </p:nvPicPr>
        <p:blipFill>
          <a:blip r:embed="rId2"/>
          <a:stretch>
            <a:fillRect/>
          </a:stretch>
        </p:blipFill>
        <p:spPr>
          <a:xfrm>
            <a:off x="1185162" y="2633802"/>
            <a:ext cx="9457376" cy="3997734"/>
          </a:xfrm>
          <a:prstGeom prst="rect">
            <a:avLst/>
          </a:prstGeom>
        </p:spPr>
      </p:pic>
    </p:spTree>
    <p:extLst>
      <p:ext uri="{BB962C8B-B14F-4D97-AF65-F5344CB8AC3E}">
        <p14:creationId xmlns:p14="http://schemas.microsoft.com/office/powerpoint/2010/main" val="240610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8000" dirty="0" smtClean="0">
                <a:latin typeface="Times New Roman" panose="02020603050405020304" pitchFamily="18" charset="0"/>
                <a:cs typeface="Times New Roman" panose="02020603050405020304" pitchFamily="18" charset="0"/>
              </a:rPr>
              <a:t>Conclusion</a:t>
            </a:r>
            <a:endParaRPr lang="en-US" sz="8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660633"/>
          </a:xfrm>
        </p:spPr>
        <p:txBody>
          <a:bodyPr>
            <a:noAutofit/>
          </a:bodyPr>
          <a:lstStyle/>
          <a:p>
            <a:pPr algn="just"/>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The primary of three transformer can be given to single phase AC supply using extension board or three lines of primary can be given to three phase supply. The voltage it can work with is 217 volt to 227 volt Line to Neutral. It doesn't work if the voltage is outside this range.</a:t>
            </a:r>
          </a:p>
          <a:p>
            <a:pPr algn="just"/>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It take about 1 second to check the fault at all 3 phases.</a:t>
            </a:r>
          </a:p>
          <a:p>
            <a:pPr algn="just"/>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There is a contactor in the project which cut off the voltage when fault occurs. And after the fault is detected fault clearing time given is 10 second at which the fault has to be cleared.</a:t>
            </a:r>
          </a:p>
          <a:p>
            <a:pPr algn="just"/>
            <a:endParaRPr lang="en-US" sz="3200" dirty="0" smtClean="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762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latin typeface="Times New Roman" panose="02020603050405020304" pitchFamily="18" charset="0"/>
                <a:cs typeface="Times New Roman" panose="02020603050405020304" pitchFamily="18" charset="0"/>
              </a:rPr>
              <a:t>Future work</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marR="0" algn="just">
              <a:spcBef>
                <a:spcPts val="600"/>
              </a:spcBef>
              <a:spcAft>
                <a:spcPts val="600"/>
              </a:spcAft>
            </a:pPr>
            <a:r>
              <a:rPr lang="en-US" sz="3600" dirty="0" smtClean="0">
                <a:effectLst/>
                <a:latin typeface="Times New Roman" panose="02020603050405020304" pitchFamily="18" charset="0"/>
                <a:ea typeface="Calibri" panose="020F0502020204030204" pitchFamily="34" charset="0"/>
                <a:cs typeface="Times New Roman" panose="02020603050405020304" pitchFamily="18" charset="0"/>
              </a:rPr>
              <a:t>Some improvements that can be done on the project     are:</a:t>
            </a:r>
          </a:p>
          <a:p>
            <a:pPr marL="342900" marR="0" lvl="0" indent="-342900" algn="just">
              <a:spcBef>
                <a:spcPts val="600"/>
              </a:spcBef>
              <a:spcAft>
                <a:spcPts val="0"/>
              </a:spcAft>
              <a:buFont typeface="Symbol" panose="05050102010706020507" pitchFamily="18" charset="2"/>
              <a:buChar char=""/>
            </a:pPr>
            <a:r>
              <a:rPr lang="en-US" sz="3600" dirty="0" smtClean="0">
                <a:effectLst/>
                <a:latin typeface="Times New Roman" panose="02020603050405020304" pitchFamily="18" charset="0"/>
                <a:ea typeface="Calibri" panose="020F0502020204030204" pitchFamily="34" charset="0"/>
                <a:cs typeface="Times New Roman" panose="02020603050405020304" pitchFamily="18" charset="0"/>
              </a:rPr>
              <a:t>Using different arduino in different phases thereby decreasing time delay.</a:t>
            </a:r>
          </a:p>
          <a:p>
            <a:pPr marL="342900" marR="0" lvl="0" indent="-342900" algn="just">
              <a:spcBef>
                <a:spcPts val="0"/>
              </a:spcBef>
              <a:spcAft>
                <a:spcPts val="600"/>
              </a:spcAft>
              <a:buFont typeface="Symbol" panose="05050102010706020507" pitchFamily="18" charset="2"/>
              <a:buChar char=""/>
            </a:pPr>
            <a:r>
              <a:rPr lang="en-US" sz="3600" dirty="0" smtClean="0">
                <a:effectLst/>
                <a:latin typeface="Times New Roman" panose="02020603050405020304" pitchFamily="18" charset="0"/>
                <a:ea typeface="Calibri" panose="020F0502020204030204" pitchFamily="34" charset="0"/>
                <a:cs typeface="Times New Roman" panose="02020603050405020304" pitchFamily="18" charset="0"/>
              </a:rPr>
              <a:t>Improving algorithm to detect LL and LLL faults.</a:t>
            </a:r>
          </a:p>
          <a:p>
            <a:endParaRPr lang="en-US" dirty="0"/>
          </a:p>
        </p:txBody>
      </p:sp>
    </p:spTree>
    <p:extLst>
      <p:ext uri="{BB962C8B-B14F-4D97-AF65-F5344CB8AC3E}">
        <p14:creationId xmlns:p14="http://schemas.microsoft.com/office/powerpoint/2010/main" val="235127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latin typeface="Times New Roman" panose="02020603050405020304" pitchFamily="18" charset="0"/>
                <a:cs typeface="Times New Roman" panose="02020603050405020304" pitchFamily="18" charset="0"/>
              </a:rPr>
              <a:t>References</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899915"/>
          </a:xfrm>
        </p:spPr>
        <p:txBody>
          <a:bodyPr>
            <a:noAutofit/>
          </a:bodyPr>
          <a:lstStyle/>
          <a:p>
            <a:pPr marL="342900" marR="0" lvl="0" indent="-342900" algn="just">
              <a:spcBef>
                <a:spcPts val="600"/>
              </a:spcBef>
              <a:spcAft>
                <a:spcPts val="0"/>
              </a:spcAft>
              <a:buFont typeface="+mj-lt"/>
              <a:buAutoNum type="arabicPeriod"/>
            </a:pP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Dalstein</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Thomas and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Kulicke</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Bernd (April 1995). Neural Network Approach to Fault Classification for High speed Protective Relaying. IEEE Transactions on Power Delivery, 10 (2), 1002-1009.</a:t>
            </a:r>
          </a:p>
          <a:p>
            <a:pPr marL="342900" marR="0" lvl="0" indent="-342900" algn="just">
              <a:spcBef>
                <a:spcPts val="0"/>
              </a:spcBef>
              <a:spcAft>
                <a:spcPts val="0"/>
              </a:spcAft>
              <a:buFont typeface="+mj-lt"/>
              <a:buAutoNum type="arabicPeriod"/>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Deshpande,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M.V</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(1984) Electric Power Systems. 62-75. Tata McGrew-Hill Publishing Company Limited.</a:t>
            </a:r>
          </a:p>
          <a:p>
            <a:pPr marL="342900" marR="0" lvl="0" indent="-342900" algn="just">
              <a:spcBef>
                <a:spcPts val="0"/>
              </a:spcBef>
              <a:spcAft>
                <a:spcPts val="0"/>
              </a:spcAft>
              <a:buFont typeface="+mj-lt"/>
              <a:buAutoNum type="arabicPeriod"/>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Eaton, J. Robert, and Cohen, Edwin (1983).Electric Power Transmission Systems, (2nd Ed.). Prentice-Hall Inc.</a:t>
            </a:r>
          </a:p>
          <a:p>
            <a:pPr marL="342900" marR="0" lvl="0" indent="-342900" algn="just">
              <a:spcBef>
                <a:spcPts val="0"/>
              </a:spcBef>
              <a:spcAft>
                <a:spcPts val="0"/>
              </a:spcAft>
              <a:buFont typeface="+mj-lt"/>
              <a:buAutoNum type="arabicPeriod"/>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MacDonald (1969). Power System Protection, 1, The Electricity Council.</a:t>
            </a:r>
          </a:p>
          <a:p>
            <a:pPr marL="342900" marR="0" lvl="0" indent="-342900" algn="just">
              <a:spcBef>
                <a:spcPts val="0"/>
              </a:spcBef>
              <a:spcAft>
                <a:spcPts val="0"/>
              </a:spcAft>
              <a:buFont typeface="+mj-lt"/>
              <a:buAutoNum type="arabicPeriod"/>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Fonseca,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J.R</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Tan,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A.L</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Monassi</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V.,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Janquira</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W.S</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Silva, R.P.,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Assuncano</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L.A.R</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Melo</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M.O.C</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(April 1990) Effects of Agricultural Fires on the Performance of Overhead Transmission Lines. IEEE Transactions on Power Delivery, 5(2), 687-694.</a:t>
            </a:r>
          </a:p>
          <a:p>
            <a:pPr marL="342900" marR="0" lvl="0" indent="-342900" algn="just">
              <a:spcBef>
                <a:spcPts val="0"/>
              </a:spcBef>
              <a:spcAft>
                <a:spcPts val="0"/>
              </a:spcAft>
              <a:buFont typeface="+mj-lt"/>
              <a:buAutoNum type="arabicPeriod"/>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Furukawa,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Shuji</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Usada</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Osamu,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Isozaki</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Tashaki</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Irie</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Tashaki</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(October 1989). Development and Application of Lightning Arresters for Transmission Lines. IEEE Transactions on Power Delivery, 4(4), 2121-2127</a:t>
            </a:r>
          </a:p>
          <a:p>
            <a:pPr marL="342900" marR="0" lvl="0" indent="-342900" algn="just">
              <a:spcBef>
                <a:spcPts val="0"/>
              </a:spcBef>
              <a:spcAft>
                <a:spcPts val="0"/>
              </a:spcAft>
              <a:buFont typeface="+mj-lt"/>
              <a:buAutoNum type="arabicPeriod"/>
            </a:pP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Gonen</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Turan</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(1988). Electric Power Transmission System Engineering: Analysis and Design. John Wiley &amp; Sons.</a:t>
            </a:r>
          </a:p>
          <a:p>
            <a:pPr marL="342900" marR="0" lvl="0" indent="-342900" algn="just">
              <a:spcBef>
                <a:spcPts val="0"/>
              </a:spcBef>
              <a:spcAft>
                <a:spcPts val="0"/>
              </a:spcAft>
              <a:buFont typeface="+mj-lt"/>
              <a:buAutoNum type="arabicPeriod"/>
            </a:pP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Gonen</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Turan</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(1987). Modern Power System Analysis. John Wiley and Sons.</a:t>
            </a:r>
          </a:p>
          <a:p>
            <a:pPr marL="342900" marR="0" lvl="0" indent="-342900" algn="just">
              <a:spcBef>
                <a:spcPts val="0"/>
              </a:spcBef>
              <a:spcAft>
                <a:spcPts val="0"/>
              </a:spcAft>
              <a:buFont typeface="+mj-lt"/>
              <a:buAutoNum type="arabicPeriod"/>
            </a:pP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Urasawa</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K., Kanemaru, K., Toyota, S,. and Sugiyama, K. (October 1989). New Fault Location System For Power Transmission Lines Using Composite Fiber-Optic Overhead Grounding Wire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OPGW</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IEEE Transactions on Power Delivery, 4, 2005-2011.</a:t>
            </a:r>
          </a:p>
          <a:p>
            <a:pPr marL="342900" marR="0" lvl="0" indent="-342900" algn="just">
              <a:spcBef>
                <a:spcPts val="0"/>
              </a:spcBef>
              <a:spcAft>
                <a:spcPts val="600"/>
              </a:spcAft>
              <a:buFont typeface="+mj-lt"/>
              <a:buAutoNum type="arabicPeriod"/>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Simulink Library Reference Manual, The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Mathworks</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algn="just"/>
            <a:endParaRPr lang="en-US" sz="1800" dirty="0"/>
          </a:p>
        </p:txBody>
      </p:sp>
    </p:spTree>
    <p:extLst>
      <p:ext uri="{BB962C8B-B14F-4D97-AF65-F5344CB8AC3E}">
        <p14:creationId xmlns:p14="http://schemas.microsoft.com/office/powerpoint/2010/main" val="142077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581025"/>
            <a:ext cx="10515600" cy="5595938"/>
          </a:xfrm>
        </p:spPr>
        <p:txBody>
          <a:bodyPr>
            <a:normAutofit/>
          </a:bodyPr>
          <a:lstStyle/>
          <a:p>
            <a:pPr algn="l"/>
            <a:endParaRPr lang="en-US" sz="4000" i="1" cap="none" dirty="0" smtClean="0">
              <a:solidFill>
                <a:srgbClr val="C808A3"/>
              </a:solidFill>
              <a:latin typeface="+mn-lt"/>
            </a:endParaRPr>
          </a:p>
          <a:p>
            <a:pPr algn="l"/>
            <a:endParaRPr lang="en-US" sz="4000" i="1" dirty="0">
              <a:solidFill>
                <a:srgbClr val="C808A3"/>
              </a:solidFill>
            </a:endParaRPr>
          </a:p>
          <a:p>
            <a:pPr algn="l"/>
            <a:endParaRPr lang="en-US" sz="4000" i="1" cap="none" dirty="0" smtClean="0">
              <a:solidFill>
                <a:srgbClr val="C808A3"/>
              </a:solidFill>
              <a:latin typeface="+mn-lt"/>
            </a:endParaRPr>
          </a:p>
          <a:p>
            <a:pPr algn="l"/>
            <a:endParaRPr lang="en-US" sz="4000" i="1" dirty="0">
              <a:solidFill>
                <a:srgbClr val="C808A3"/>
              </a:solidFill>
            </a:endParaRPr>
          </a:p>
          <a:p>
            <a:pPr marL="0" indent="0" algn="l">
              <a:buNone/>
            </a:pPr>
            <a:r>
              <a:rPr lang="en-US" sz="4000" i="1" cap="none" dirty="0" smtClean="0">
                <a:solidFill>
                  <a:srgbClr val="C808A3"/>
                </a:solidFill>
                <a:latin typeface="+mn-lt"/>
              </a:rPr>
              <a:t>                        </a:t>
            </a:r>
          </a:p>
          <a:p>
            <a:pPr marL="0" indent="0" algn="l">
              <a:buNone/>
            </a:pPr>
            <a:r>
              <a:rPr lang="en-US" sz="4000" i="1" dirty="0">
                <a:solidFill>
                  <a:srgbClr val="C808A3"/>
                </a:solidFill>
              </a:rPr>
              <a:t> </a:t>
            </a:r>
            <a:r>
              <a:rPr lang="en-US" sz="4000" i="1" dirty="0" smtClean="0">
                <a:solidFill>
                  <a:srgbClr val="C808A3"/>
                </a:solidFill>
              </a:rPr>
              <a:t>            </a:t>
            </a:r>
          </a:p>
          <a:p>
            <a:pPr marL="0" indent="0" algn="l">
              <a:buNone/>
            </a:pPr>
            <a:r>
              <a:rPr lang="en-US" sz="4000" i="1" dirty="0">
                <a:solidFill>
                  <a:srgbClr val="C808A3"/>
                </a:solidFill>
              </a:rPr>
              <a:t> </a:t>
            </a:r>
            <a:r>
              <a:rPr lang="en-US" sz="4000" i="1" dirty="0" smtClean="0">
                <a:solidFill>
                  <a:srgbClr val="C808A3"/>
                </a:solidFill>
              </a:rPr>
              <a:t>                              </a:t>
            </a:r>
          </a:p>
          <a:p>
            <a:pPr marL="0" indent="0" algn="l">
              <a:buNone/>
            </a:pPr>
            <a:r>
              <a:rPr lang="en-US" sz="4000" i="1" dirty="0">
                <a:solidFill>
                  <a:srgbClr val="C808A3"/>
                </a:solidFill>
              </a:rPr>
              <a:t> </a:t>
            </a:r>
            <a:r>
              <a:rPr lang="en-US" sz="4000" i="1" dirty="0" smtClean="0">
                <a:solidFill>
                  <a:srgbClr val="C808A3"/>
                </a:solidFill>
              </a:rPr>
              <a:t>                           </a:t>
            </a:r>
            <a:r>
              <a:rPr lang="en-US" sz="4000" i="1" cap="none" dirty="0" smtClean="0">
                <a:solidFill>
                  <a:srgbClr val="C808A3"/>
                </a:solidFill>
                <a:latin typeface="+mn-lt"/>
              </a:rPr>
              <a:t>…</a:t>
            </a:r>
            <a:r>
              <a:rPr lang="en-US" sz="4000" i="1" cap="none" dirty="0">
                <a:solidFill>
                  <a:srgbClr val="C808A3"/>
                </a:solidFill>
                <a:latin typeface="+mn-lt"/>
              </a:rPr>
              <a:t>thank you …</a:t>
            </a:r>
          </a:p>
        </p:txBody>
      </p:sp>
      <p:pic>
        <p:nvPicPr>
          <p:cNvPr id="5" name="Picture 2" descr="spring flowers"/>
          <p:cNvPicPr>
            <a:picLocks noChangeAspect="1" noChangeArrowheads="1"/>
          </p:cNvPicPr>
          <p:nvPr/>
        </p:nvPicPr>
        <p:blipFill>
          <a:blip r:embed="rId2" cstate="print"/>
          <a:srcRect/>
          <a:stretch>
            <a:fillRect/>
          </a:stretch>
        </p:blipFill>
        <p:spPr bwMode="auto">
          <a:xfrm flipH="1">
            <a:off x="7307597" y="1854437"/>
            <a:ext cx="3867247" cy="4078737"/>
          </a:xfrm>
          <a:prstGeom prst="rect">
            <a:avLst/>
          </a:prstGeom>
          <a:noFill/>
        </p:spPr>
      </p:pic>
    </p:spTree>
    <p:extLst>
      <p:ext uri="{BB962C8B-B14F-4D97-AF65-F5344CB8AC3E}">
        <p14:creationId xmlns:p14="http://schemas.microsoft.com/office/powerpoint/2010/main" val="27837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5400" dirty="0" smtClean="0">
                <a:latin typeface="Times New Roman" panose="02020603050405020304" pitchFamily="18" charset="0"/>
                <a:cs typeface="Times New Roman" panose="02020603050405020304" pitchFamily="18" charset="0"/>
              </a:rPr>
              <a:t>Outline of Presentation</a:t>
            </a:r>
            <a:endParaRPr lang="en-US" sz="54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38200" y="1825624"/>
            <a:ext cx="10515600" cy="4592267"/>
          </a:xfrm>
        </p:spPr>
        <p:txBody>
          <a:bodyPr>
            <a:noAutofit/>
          </a:bodyPr>
          <a:lstStyle/>
          <a:p>
            <a:r>
              <a:rPr lang="en-US" sz="2400" dirty="0" smtClean="0">
                <a:latin typeface="Times New Roman" panose="02020603050405020304" pitchFamily="18" charset="0"/>
                <a:cs typeface="Times New Roman" panose="02020603050405020304" pitchFamily="18" charset="0"/>
              </a:rPr>
              <a:t> Introduction</a:t>
            </a:r>
          </a:p>
          <a:p>
            <a:r>
              <a:rPr lang="en-US" sz="2400" dirty="0" smtClean="0">
                <a:latin typeface="Times New Roman" panose="02020603050405020304" pitchFamily="18" charset="0"/>
                <a:cs typeface="Times New Roman" panose="02020603050405020304" pitchFamily="18" charset="0"/>
              </a:rPr>
              <a:t> Problem definition</a:t>
            </a:r>
          </a:p>
          <a:p>
            <a:r>
              <a:rPr lang="en-US" sz="2400" dirty="0" smtClean="0">
                <a:latin typeface="Times New Roman" panose="02020603050405020304" pitchFamily="18" charset="0"/>
                <a:cs typeface="Times New Roman" panose="02020603050405020304" pitchFamily="18" charset="0"/>
              </a:rPr>
              <a:t> Objectives of the Project</a:t>
            </a:r>
          </a:p>
          <a:p>
            <a:r>
              <a:rPr lang="en-US" sz="2400" dirty="0" smtClean="0">
                <a:latin typeface="Times New Roman" panose="02020603050405020304" pitchFamily="18" charset="0"/>
                <a:cs typeface="Times New Roman" panose="02020603050405020304" pitchFamily="18" charset="0"/>
              </a:rPr>
              <a:t> Limitation</a:t>
            </a:r>
          </a:p>
          <a:p>
            <a:r>
              <a:rPr lang="en-US" sz="2400" dirty="0" smtClean="0">
                <a:latin typeface="Times New Roman" panose="02020603050405020304" pitchFamily="18" charset="0"/>
                <a:cs typeface="Times New Roman" panose="02020603050405020304" pitchFamily="18" charset="0"/>
              </a:rPr>
              <a:t> Literature Review</a:t>
            </a:r>
          </a:p>
          <a:p>
            <a:r>
              <a:rPr lang="en-US" sz="2400" dirty="0" smtClean="0">
                <a:latin typeface="Times New Roman" panose="02020603050405020304" pitchFamily="18" charset="0"/>
                <a:cs typeface="Times New Roman" panose="02020603050405020304" pitchFamily="18" charset="0"/>
              </a:rPr>
              <a:t> Project Methodology</a:t>
            </a:r>
          </a:p>
          <a:p>
            <a:r>
              <a:rPr lang="en-US" sz="2400" dirty="0" smtClean="0">
                <a:latin typeface="Times New Roman" panose="02020603050405020304" pitchFamily="18" charset="0"/>
                <a:cs typeface="Times New Roman" panose="02020603050405020304" pitchFamily="18" charset="0"/>
              </a:rPr>
              <a:t> Project Description</a:t>
            </a:r>
          </a:p>
          <a:p>
            <a:r>
              <a:rPr lang="en-US" sz="2400" dirty="0" smtClean="0">
                <a:latin typeface="Times New Roman" panose="02020603050405020304" pitchFamily="18" charset="0"/>
                <a:cs typeface="Times New Roman" panose="02020603050405020304" pitchFamily="18" charset="0"/>
              </a:rPr>
              <a:t> Results and Discussions</a:t>
            </a:r>
          </a:p>
          <a:p>
            <a:r>
              <a:rPr lang="en-US" sz="2400" dirty="0" smtClean="0">
                <a:latin typeface="Times New Roman" panose="02020603050405020304" pitchFamily="18" charset="0"/>
                <a:cs typeface="Times New Roman" panose="02020603050405020304" pitchFamily="18" charset="0"/>
              </a:rPr>
              <a:t> Conclusions and Future works</a:t>
            </a:r>
          </a:p>
          <a:p>
            <a:r>
              <a:rPr lang="en-US" sz="2400" dirty="0" smtClean="0">
                <a:latin typeface="Times New Roman" panose="02020603050405020304" pitchFamily="18" charset="0"/>
                <a:cs typeface="Times New Roman" panose="02020603050405020304" pitchFamily="18" charset="0"/>
              </a:rPr>
              <a:t> References</a:t>
            </a:r>
          </a:p>
          <a:p>
            <a:endParaRPr lang="en-US" sz="2400" dirty="0"/>
          </a:p>
        </p:txBody>
      </p:sp>
    </p:spTree>
    <p:extLst>
      <p:ext uri="{BB962C8B-B14F-4D97-AF65-F5344CB8AC3E}">
        <p14:creationId xmlns:p14="http://schemas.microsoft.com/office/powerpoint/2010/main" val="2778687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5111"/>
          </a:xfrm>
        </p:spPr>
        <p:txBody>
          <a:bodyPr>
            <a:normAutofit/>
          </a:bodyPr>
          <a:lstStyle/>
          <a:p>
            <a:pPr algn="ctr"/>
            <a:r>
              <a:rPr lang="en-US" sz="6000" dirty="0" smtClean="0">
                <a:latin typeface="Times New Roman" panose="02020603050405020304" pitchFamily="18" charset="0"/>
                <a:cs typeface="Times New Roman" panose="02020603050405020304" pitchFamily="18" charset="0"/>
              </a:rPr>
              <a:t>Introduction</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9834" y="1350236"/>
            <a:ext cx="10515600" cy="5153114"/>
          </a:xfrm>
        </p:spPr>
        <p:txBody>
          <a:bodyPr/>
          <a:lstStyle/>
          <a:p>
            <a:pPr algn="just"/>
            <a:r>
              <a:rPr lang="en-US" dirty="0" smtClean="0">
                <a:latin typeface="Times New Roman" panose="02020603050405020304" pitchFamily="18" charset="0"/>
                <a:cs typeface="Times New Roman" panose="02020603050405020304" pitchFamily="18" charset="0"/>
              </a:rPr>
              <a:t>Any undesirable and unavoidable incidents that can disturb the stable condition of the power system.</a:t>
            </a:r>
          </a:p>
          <a:p>
            <a:pPr algn="just"/>
            <a:r>
              <a:rPr lang="en-US" dirty="0" smtClean="0">
                <a:latin typeface="Times New Roman" panose="02020603050405020304" pitchFamily="18" charset="0"/>
                <a:cs typeface="Times New Roman" panose="02020603050405020304" pitchFamily="18" charset="0"/>
              </a:rPr>
              <a:t> Causes of faults: lightening, trees, birds, fog, ice, broken insulators, etc.</a:t>
            </a:r>
          </a:p>
          <a:p>
            <a:pPr algn="just"/>
            <a:r>
              <a:rPr lang="en-US" dirty="0" smtClean="0">
                <a:latin typeface="Times New Roman" panose="02020603050405020304" pitchFamily="18" charset="0"/>
                <a:cs typeface="Times New Roman" panose="02020603050405020304" pitchFamily="18" charset="0"/>
              </a:rPr>
              <a:t>Types of fault: </a:t>
            </a:r>
          </a:p>
          <a:p>
            <a:pPr algn="just"/>
            <a:endParaRPr lang="en-US" dirty="0" smtClean="0">
              <a:latin typeface="Times New Roman" panose="02020603050405020304" pitchFamily="18" charset="0"/>
              <a:cs typeface="Times New Roman" panose="02020603050405020304" pitchFamily="18" charset="0"/>
            </a:endParaRPr>
          </a:p>
          <a:p>
            <a:pPr marL="0" indent="0">
              <a:buNone/>
            </a:pPr>
            <a:endParaRPr lang="en-US" dirty="0"/>
          </a:p>
        </p:txBody>
      </p:sp>
      <p:pic>
        <p:nvPicPr>
          <p:cNvPr id="6" name="Picture 5"/>
          <p:cNvPicPr>
            <a:picLocks noChangeAspect="1"/>
          </p:cNvPicPr>
          <p:nvPr/>
        </p:nvPicPr>
        <p:blipFill>
          <a:blip r:embed="rId2"/>
          <a:srcRect l="22004" t="29597" r="30190" b="27947"/>
          <a:stretch>
            <a:fillRect/>
          </a:stretch>
        </p:blipFill>
        <p:spPr>
          <a:xfrm>
            <a:off x="4401277" y="3013677"/>
            <a:ext cx="6403076" cy="3199116"/>
          </a:xfrm>
          <a:prstGeom prst="rect">
            <a:avLst/>
          </a:prstGeom>
          <a:noFill/>
          <a:ln>
            <a:noFill/>
          </a:ln>
        </p:spPr>
      </p:pic>
    </p:spTree>
    <p:extLst>
      <p:ext uri="{BB962C8B-B14F-4D97-AF65-F5344CB8AC3E}">
        <p14:creationId xmlns:p14="http://schemas.microsoft.com/office/powerpoint/2010/main" val="227260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latin typeface="Times New Roman" panose="02020603050405020304" pitchFamily="18" charset="0"/>
                <a:cs typeface="Times New Roman" panose="02020603050405020304" pitchFamily="18" charset="0"/>
              </a:rPr>
              <a:t>Problem Definition</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4400" dirty="0" smtClean="0">
                <a:effectLst/>
                <a:latin typeface="Times New Roman" panose="02020603050405020304" pitchFamily="18" charset="0"/>
                <a:ea typeface="Calibri" panose="020F0502020204030204" pitchFamily="34" charset="0"/>
                <a:cs typeface="Times New Roman" panose="02020603050405020304" pitchFamily="18" charset="0"/>
              </a:rPr>
              <a:t>Manual detection of fault and its location.</a:t>
            </a:r>
          </a:p>
          <a:p>
            <a:pPr algn="just"/>
            <a:r>
              <a:rPr lang="en-US" sz="4400" dirty="0" smtClean="0">
                <a:effectLst/>
                <a:latin typeface="Times New Roman" panose="02020603050405020304" pitchFamily="18" charset="0"/>
                <a:ea typeface="Calibri" panose="020F0502020204030204" pitchFamily="34" charset="0"/>
                <a:cs typeface="Times New Roman" panose="02020603050405020304" pitchFamily="18" charset="0"/>
              </a:rPr>
              <a:t>Time </a:t>
            </a:r>
            <a:r>
              <a:rPr lang="en-US" sz="4400" dirty="0" smtClean="0">
                <a:latin typeface="Times New Roman" panose="02020603050405020304" pitchFamily="18" charset="0"/>
                <a:ea typeface="Calibri" panose="020F0502020204030204" pitchFamily="34" charset="0"/>
                <a:cs typeface="Times New Roman" panose="02020603050405020304" pitchFamily="18" charset="0"/>
              </a:rPr>
              <a:t>consuming because of survey. </a:t>
            </a:r>
          </a:p>
          <a:p>
            <a:pPr algn="just"/>
            <a:r>
              <a:rPr lang="en-US" sz="4400" dirty="0" smtClean="0">
                <a:effectLst/>
                <a:latin typeface="Times New Roman" panose="02020603050405020304" pitchFamily="18" charset="0"/>
                <a:ea typeface="Calibri" panose="020F0502020204030204" pitchFamily="34" charset="0"/>
                <a:cs typeface="Times New Roman" panose="02020603050405020304" pitchFamily="18" charset="0"/>
              </a:rPr>
              <a:t>Effects various home appliances along with instruments in generation and distribution unit.</a:t>
            </a:r>
            <a:endParaRPr lang="en-US" sz="4400" dirty="0" smtClean="0">
              <a:latin typeface="Times New Roman" panose="02020603050405020304" pitchFamily="18" charset="0"/>
              <a:cs typeface="Times New Roman" panose="02020603050405020304" pitchFamily="18" charset="0"/>
            </a:endParaRPr>
          </a:p>
          <a:p>
            <a:pPr marL="0" indent="0" algn="just">
              <a:buNone/>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126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Times New Roman" panose="02020603050405020304" pitchFamily="18" charset="0"/>
                <a:cs typeface="Times New Roman" panose="02020603050405020304" pitchFamily="18" charset="0"/>
              </a:rPr>
              <a:t>Objectives of the Project</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4000" dirty="0" smtClean="0">
                <a:effectLst/>
                <a:latin typeface="Times New Roman" panose="02020603050405020304" pitchFamily="18" charset="0"/>
                <a:ea typeface="Calibri" panose="020F0502020204030204" pitchFamily="34" charset="0"/>
                <a:cs typeface="Times New Roman" panose="02020603050405020304" pitchFamily="18" charset="0"/>
              </a:rPr>
              <a:t>To detect and classify type of fault in 3-phase line.</a:t>
            </a:r>
          </a:p>
          <a:p>
            <a:pPr algn="just"/>
            <a:r>
              <a:rPr lang="en-US" sz="4000" dirty="0" smtClean="0">
                <a:effectLst/>
                <a:latin typeface="Times New Roman" panose="02020603050405020304" pitchFamily="18" charset="0"/>
                <a:ea typeface="Calibri" panose="020F0502020204030204" pitchFamily="34" charset="0"/>
              </a:rPr>
              <a:t>To find the approximate location and distance of fault from substation.</a:t>
            </a:r>
          </a:p>
          <a:p>
            <a:pPr algn="just"/>
            <a:r>
              <a:rPr lang="en-US" sz="4000" dirty="0" smtClean="0">
                <a:effectLst/>
                <a:latin typeface="Times New Roman" panose="02020603050405020304" pitchFamily="18" charset="0"/>
                <a:ea typeface="Calibri" panose="020F0502020204030204" pitchFamily="34" charset="0"/>
              </a:rPr>
              <a:t>To communicate the control room about the faulty area</a:t>
            </a:r>
            <a:r>
              <a:rPr lang="en-US" sz="4000" dirty="0" smtClean="0">
                <a:ea typeface="Calibri" panose="020F0502020204030204" pitchFamily="34" charset="0"/>
              </a:rPr>
              <a:t>.</a:t>
            </a:r>
            <a:endParaRPr lang="en-US" sz="4000" dirty="0" smtClean="0"/>
          </a:p>
          <a:p>
            <a:pPr algn="just"/>
            <a:endParaRPr lang="en-US" sz="4000" dirty="0"/>
          </a:p>
        </p:txBody>
      </p:sp>
    </p:spTree>
    <p:extLst>
      <p:ext uri="{BB962C8B-B14F-4D97-AF65-F5344CB8AC3E}">
        <p14:creationId xmlns:p14="http://schemas.microsoft.com/office/powerpoint/2010/main" val="2838064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latin typeface="Times New Roman" panose="02020603050405020304" pitchFamily="18" charset="0"/>
                <a:cs typeface="Times New Roman" panose="02020603050405020304" pitchFamily="18" charset="0"/>
              </a:rPr>
              <a:t>Limitation</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4400" dirty="0" smtClean="0">
                <a:effectLst/>
                <a:latin typeface="Times New Roman" panose="02020603050405020304" pitchFamily="18" charset="0"/>
                <a:ea typeface="Calibri" panose="020F0502020204030204" pitchFamily="34" charset="0"/>
                <a:cs typeface="Times New Roman" panose="02020603050405020304" pitchFamily="18" charset="0"/>
              </a:rPr>
              <a:t>Loads are not used in this project since distribution line is of 12 volt line to neutral. </a:t>
            </a:r>
          </a:p>
          <a:p>
            <a:pPr algn="just"/>
            <a:r>
              <a:rPr lang="en-US" sz="4400" dirty="0" smtClean="0">
                <a:effectLst/>
                <a:latin typeface="Times New Roman" panose="02020603050405020304" pitchFamily="18" charset="0"/>
                <a:ea typeface="Calibri" panose="020F0502020204030204" pitchFamily="34" charset="0"/>
                <a:cs typeface="Times New Roman" panose="02020603050405020304" pitchFamily="18" charset="0"/>
              </a:rPr>
              <a:t>The prototype can only </a:t>
            </a:r>
            <a:r>
              <a:rPr lang="en-US" sz="4400" dirty="0" smtClean="0">
                <a:latin typeface="Times New Roman" panose="02020603050405020304" pitchFamily="18" charset="0"/>
                <a:ea typeface="Calibri" panose="020F0502020204030204" pitchFamily="34" charset="0"/>
                <a:cs typeface="Times New Roman" panose="02020603050405020304" pitchFamily="18" charset="0"/>
              </a:rPr>
              <a:t>classify </a:t>
            </a:r>
            <a:r>
              <a:rPr lang="en-US" sz="4400" dirty="0" smtClean="0">
                <a:effectLst/>
                <a:latin typeface="Times New Roman" panose="02020603050405020304" pitchFamily="18" charset="0"/>
                <a:ea typeface="Calibri" panose="020F0502020204030204" pitchFamily="34" charset="0"/>
                <a:cs typeface="Times New Roman" panose="02020603050405020304" pitchFamily="18" charset="0"/>
              </a:rPr>
              <a:t>LG, LL-G, LLL-G fault.</a:t>
            </a:r>
          </a:p>
          <a:p>
            <a:pPr marL="0" indent="0" algn="just">
              <a:buNone/>
            </a:pPr>
            <a:endParaRPr lang="en-US" sz="4400" dirty="0" smtClean="0">
              <a:latin typeface="Times New Roman" panose="02020603050405020304" pitchFamily="18" charset="0"/>
              <a:cs typeface="Times New Roman" panose="02020603050405020304" pitchFamily="18" charset="0"/>
            </a:endParaRPr>
          </a:p>
          <a:p>
            <a:pPr algn="just"/>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4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latin typeface="Times New Roman" panose="02020603050405020304" pitchFamily="18" charset="0"/>
                <a:cs typeface="Times New Roman" panose="02020603050405020304" pitchFamily="18" charset="0"/>
              </a:rPr>
              <a:t>Literature Review</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3600" dirty="0" smtClean="0">
                <a:latin typeface="Times New Roman" panose="02020603050405020304" pitchFamily="18" charset="0"/>
                <a:cs typeface="Times New Roman" panose="02020603050405020304" pitchFamily="18" charset="0"/>
              </a:rPr>
              <a:t> Distribution line and its classification: Primary distribution line and secondary distribution line.</a:t>
            </a:r>
          </a:p>
          <a:p>
            <a:pPr algn="just"/>
            <a:r>
              <a:rPr lang="en-US" sz="3600" dirty="0" smtClean="0">
                <a:latin typeface="Times New Roman" panose="02020603050405020304" pitchFamily="18" charset="0"/>
                <a:cs typeface="Times New Roman" panose="02020603050405020304" pitchFamily="18" charset="0"/>
              </a:rPr>
              <a:t>Configuration of distribution system.</a:t>
            </a:r>
          </a:p>
          <a:p>
            <a:pPr algn="just"/>
            <a:r>
              <a:rPr lang="en-US" sz="3600" dirty="0" smtClean="0">
                <a:latin typeface="Times New Roman" panose="02020603050405020304" pitchFamily="18" charset="0"/>
                <a:cs typeface="Times New Roman" panose="02020603050405020304" pitchFamily="18" charset="0"/>
              </a:rPr>
              <a:t>Choice of conductor and the factors on which the conductor size depends on.</a:t>
            </a:r>
          </a:p>
          <a:p>
            <a:pPr algn="just"/>
            <a:r>
              <a:rPr lang="en-US" sz="3600" dirty="0" smtClean="0">
                <a:latin typeface="Times New Roman" panose="02020603050405020304" pitchFamily="18" charset="0"/>
                <a:cs typeface="Times New Roman" panose="02020603050405020304" pitchFamily="18" charset="0"/>
              </a:rPr>
              <a:t>Introduction, causes and types of fault.</a:t>
            </a:r>
          </a:p>
          <a:p>
            <a:pPr algn="just"/>
            <a:r>
              <a:rPr lang="en-US" sz="3600" dirty="0" smtClean="0">
                <a:latin typeface="Times New Roman" panose="02020603050405020304" pitchFamily="18" charset="0"/>
                <a:cs typeface="Times New Roman" panose="02020603050405020304" pitchFamily="18" charset="0"/>
              </a:rPr>
              <a:t>Mathematical algorithm to classify type of faults.</a:t>
            </a:r>
          </a:p>
          <a:p>
            <a:pPr marL="0" indent="0" algn="just">
              <a:buNone/>
            </a:pPr>
            <a:endParaRPr lang="en-US" sz="3600" dirty="0" smtClean="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66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39699" cy="959473"/>
          </a:xfrm>
        </p:spPr>
        <p:txBody>
          <a:bodyPr>
            <a:normAutofit fontScale="90000"/>
          </a:bodyPr>
          <a:lstStyle/>
          <a:p>
            <a:pPr algn="ctr"/>
            <a:r>
              <a:rPr lang="en-US" sz="6600" dirty="0" smtClean="0">
                <a:latin typeface="Times New Roman" panose="02020603050405020304" pitchFamily="18" charset="0"/>
                <a:cs typeface="Times New Roman" panose="02020603050405020304" pitchFamily="18" charset="0"/>
              </a:rPr>
              <a:t>Block diagram</a:t>
            </a:r>
            <a:endParaRPr lang="en-US" sz="66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F0510B6A-047D-4182-986F-91BA22FE3FEC}"/>
              </a:ext>
            </a:extLst>
          </p:cNvPr>
          <p:cNvPicPr>
            <a:picLocks noGrp="1"/>
          </p:cNvPicPr>
          <p:nvPr>
            <p:ph idx="1"/>
          </p:nvPr>
        </p:nvPicPr>
        <p:blipFill rotWithShape="1">
          <a:blip r:embed="rId2"/>
          <a:srcRect l="20591" t="24342" r="20023" b="34622"/>
          <a:stretch/>
        </p:blipFill>
        <p:spPr bwMode="auto">
          <a:xfrm>
            <a:off x="282011" y="1668714"/>
            <a:ext cx="11707739" cy="46722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930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latin typeface="Times New Roman" panose="02020603050405020304" pitchFamily="18" charset="0"/>
                <a:cs typeface="Times New Roman" panose="02020603050405020304" pitchFamily="18" charset="0"/>
              </a:rPr>
              <a:t>Circuit Diagram</a:t>
            </a:r>
            <a:endParaRPr lang="en-US" sz="66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F6DEFB2E-EB63-4833-8C38-FDF76CBC507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5387" t="21406" r="32609" b="15402"/>
          <a:stretch/>
        </p:blipFill>
        <p:spPr bwMode="auto">
          <a:xfrm>
            <a:off x="2139298" y="1449609"/>
            <a:ext cx="7688366" cy="51135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61905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735</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MS Mincho</vt:lpstr>
      <vt:lpstr>Symbol</vt:lpstr>
      <vt:lpstr>Times New Roman</vt:lpstr>
      <vt:lpstr>Office Theme</vt:lpstr>
      <vt:lpstr>FAULT DETECTION IN DISTRIBUTION LINE  AND PROTECTION OF DEVICES</vt:lpstr>
      <vt:lpstr>Outline of Presentation</vt:lpstr>
      <vt:lpstr>Introduction</vt:lpstr>
      <vt:lpstr>Problem Definition</vt:lpstr>
      <vt:lpstr>Objectives of the Project</vt:lpstr>
      <vt:lpstr>Limitation</vt:lpstr>
      <vt:lpstr>Literature Review</vt:lpstr>
      <vt:lpstr>Block diagram</vt:lpstr>
      <vt:lpstr>Circuit Diagram</vt:lpstr>
      <vt:lpstr>Simulation: When there is no fault </vt:lpstr>
      <vt:lpstr>Simulation: When there is single line to ground fault at 2 km </vt:lpstr>
      <vt:lpstr>Simulation: When there is double line to ground fault at 4 km </vt:lpstr>
      <vt:lpstr>Simulation: When there is triple line to ground fault at 8 km </vt:lpstr>
      <vt:lpstr>Hardware Implementation</vt:lpstr>
      <vt:lpstr>Results and Discussions</vt:lpstr>
      <vt:lpstr>Conclusion</vt:lpstr>
      <vt:lpstr>Future work</vt:lpstr>
      <vt:lpstr>References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DETECTION IN DISTRIBUTION LINE  AND PROTECTION OF DEVICES</dc:title>
  <dc:creator>Rajan Prasad Chimouriya</dc:creator>
  <cp:lastModifiedBy>Rajan Prasad Chimouriya</cp:lastModifiedBy>
  <cp:revision>5</cp:revision>
  <dcterms:created xsi:type="dcterms:W3CDTF">2021-03-03T01:10:28Z</dcterms:created>
  <dcterms:modified xsi:type="dcterms:W3CDTF">2021-03-03T01:39:38Z</dcterms:modified>
</cp:coreProperties>
</file>