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83" r:id="rId4"/>
    <p:sldId id="273" r:id="rId5"/>
    <p:sldId id="275" r:id="rId6"/>
    <p:sldId id="276" r:id="rId7"/>
    <p:sldId id="284" r:id="rId8"/>
    <p:sldId id="277" r:id="rId9"/>
    <p:sldId id="279" r:id="rId10"/>
    <p:sldId id="280" r:id="rId11"/>
    <p:sldId id="278" r:id="rId12"/>
  </p:sldIdLst>
  <p:sldSz cx="12192000" cy="6858000"/>
  <p:notesSz cx="6858000" cy="9144000"/>
  <p:embeddedFontLst>
    <p:embeddedFont>
      <p:font typeface="Malgun Gothic" panose="020B0503020000020004" pitchFamily="50" charset="-127"/>
      <p:regular r:id="rId14"/>
      <p:bold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109"/>
    <a:srgbClr val="F9A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5148A-0EA0-4D78-AA4A-5EC522E372BF}">
  <a:tblStyle styleId="{2E55148A-0EA0-4D78-AA4A-5EC522E372B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67AD3C-0B10-4E86-AEB2-8896B3328E1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8EBF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8EBF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2079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63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020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16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687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912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444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48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457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KtKysbJzJ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57C1CC5-7BBC-436E-81D9-FAB550DFB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22" y="0"/>
            <a:ext cx="9483355" cy="6845732"/>
          </a:xfrm>
          <a:prstGeom prst="rect">
            <a:avLst/>
          </a:prstGeom>
        </p:spPr>
      </p:pic>
      <p:sp>
        <p:nvSpPr>
          <p:cNvPr id="89" name="Google Shape;89;p13"/>
          <p:cNvSpPr/>
          <p:nvPr/>
        </p:nvSpPr>
        <p:spPr>
          <a:xfrm>
            <a:off x="7540019" y="0"/>
            <a:ext cx="46519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826628" y="0"/>
            <a:ext cx="3426781" cy="6858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/>
          <p:nvPr/>
        </p:nvSpPr>
        <p:spPr>
          <a:xfrm flipH="1">
            <a:off x="471058" y="869653"/>
            <a:ext cx="5855412" cy="1255731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lt1">
              <a:alpha val="67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모듈프로젝트 </a:t>
            </a:r>
            <a:r>
              <a:rPr lang="en-US" altLang="ko-KR" sz="32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chemeClr val="tx2">
                    <a:lumMod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 클럽 관리 프로그램 구현</a:t>
            </a:r>
            <a:endParaRPr sz="3200" b="1" i="0" u="none" strike="noStrike" cap="none" dirty="0">
              <a:solidFill>
                <a:schemeClr val="tx2">
                  <a:lumMod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/>
          <p:nvPr/>
        </p:nvSpPr>
        <p:spPr>
          <a:xfrm flipH="1">
            <a:off x="6780467" y="5768533"/>
            <a:ext cx="5453849" cy="871180"/>
          </a:xfrm>
          <a:prstGeom prst="snipRoundRect">
            <a:avLst>
              <a:gd name="adj1" fmla="val 16667"/>
              <a:gd name="adj2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</a:t>
            </a:r>
            <a:r>
              <a:rPr lang="ko-KR" altLang="en-US" sz="24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인포섹</a:t>
            </a:r>
            <a:r>
              <a:rPr lang="ko-KR" altLang="en-US" sz="24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클라우드 </a:t>
            </a:r>
            <a:r>
              <a:rPr lang="en-US" alt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AI</a:t>
            </a:r>
            <a:r>
              <a:rPr lang="ko-KR" altLang="en-US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융합과정</a:t>
            </a:r>
            <a:r>
              <a:rPr lang="ko-KR" altLang="en-US" sz="24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2400" b="1" dirty="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79109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교육생 </a:t>
            </a:r>
            <a:r>
              <a:rPr lang="ko-KR" sz="2400" b="1" dirty="0" err="1">
                <a:solidFill>
                  <a:srgbClr val="F791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차의성</a:t>
            </a:r>
            <a:r>
              <a:rPr lang="ko-KR" sz="1800" b="1" i="0" u="none" strike="noStrike" cap="none" dirty="0">
                <a:solidFill>
                  <a:srgbClr val="F7910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 i="0" u="none" strike="noStrike" cap="none" dirty="0">
              <a:solidFill>
                <a:srgbClr val="F7910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SK인포섹 채용 : 사무지원 신입 및 경력직 채용 - 인크루트 채용정보">
            <a:extLst>
              <a:ext uri="{FF2B5EF4-FFF2-40B4-BE49-F238E27FC236}">
                <a16:creationId xmlns:a16="http://schemas.microsoft.com/office/drawing/2014/main" id="{D696EA0F-9896-47EB-9E6D-2DB726D2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604" y="0"/>
            <a:ext cx="1855432" cy="87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4"/>
          <p:cNvCxnSpPr/>
          <p:nvPr/>
        </p:nvCxnSpPr>
        <p:spPr>
          <a:xfrm>
            <a:off x="0" y="583106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4D4D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4"/>
          <p:cNvSpPr txBox="1"/>
          <p:nvPr/>
        </p:nvSpPr>
        <p:spPr>
          <a:xfrm>
            <a:off x="780867" y="642060"/>
            <a:ext cx="10963458" cy="87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찾아보기</a:t>
            </a:r>
            <a:r>
              <a:rPr lang="en-US" altLang="ko-KR" sz="1800" dirty="0">
                <a:solidFill>
                  <a:schemeClr val="dk1"/>
                </a:solidFill>
              </a:rPr>
              <a:t>&gt; </a:t>
            </a:r>
            <a:r>
              <a:rPr lang="ko-KR" altLang="en-US" sz="1800" dirty="0">
                <a:solidFill>
                  <a:schemeClr val="dk1"/>
                </a:solidFill>
              </a:rPr>
              <a:t>는 ＇커뮤니티명</a:t>
            </a:r>
            <a:r>
              <a:rPr lang="en-US" altLang="ko-KR" sz="1800" dirty="0">
                <a:solidFill>
                  <a:schemeClr val="dk1"/>
                </a:solidFill>
              </a:rPr>
              <a:t>’</a:t>
            </a:r>
            <a:r>
              <a:rPr lang="ko-KR" altLang="en-US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ko-KR" altLang="en-US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‘</a:t>
            </a:r>
            <a:r>
              <a:rPr lang="ko-KR" altLang="en-US" sz="1800" dirty="0">
                <a:solidFill>
                  <a:schemeClr val="dk1"/>
                </a:solidFill>
              </a:rPr>
              <a:t>활동지역‘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ko-KR" altLang="en-US" sz="1800" dirty="0">
                <a:solidFill>
                  <a:schemeClr val="dk1"/>
                </a:solidFill>
              </a:rPr>
              <a:t>으로 검색 가능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</a:rPr>
              <a:t>‘</a:t>
            </a:r>
            <a:r>
              <a:rPr lang="ko-KR" altLang="en-US" sz="1800" dirty="0">
                <a:solidFill>
                  <a:schemeClr val="dk1"/>
                </a:solidFill>
              </a:rPr>
              <a:t>커뮤니티명</a:t>
            </a:r>
            <a:r>
              <a:rPr lang="en-US" altLang="ko-KR" sz="1800" dirty="0">
                <a:solidFill>
                  <a:schemeClr val="dk1"/>
                </a:solidFill>
              </a:rPr>
              <a:t>’ </a:t>
            </a:r>
            <a:r>
              <a:rPr lang="ko-KR" altLang="en-US" sz="1800" dirty="0">
                <a:solidFill>
                  <a:schemeClr val="dk1"/>
                </a:solidFill>
              </a:rPr>
              <a:t>검색 시</a:t>
            </a:r>
            <a:r>
              <a:rPr lang="en-US" altLang="ko-KR" sz="1800" dirty="0">
                <a:solidFill>
                  <a:schemeClr val="dk1"/>
                </a:solidFill>
              </a:rPr>
              <a:t>, </a:t>
            </a:r>
            <a:r>
              <a:rPr lang="ko-KR" altLang="en-US" sz="1800" dirty="0">
                <a:solidFill>
                  <a:schemeClr val="dk1"/>
                </a:solidFill>
              </a:rPr>
              <a:t>이름의 일부분 </a:t>
            </a:r>
            <a:r>
              <a:rPr lang="en-US" altLang="ko-KR" sz="1800" dirty="0">
                <a:solidFill>
                  <a:schemeClr val="dk1"/>
                </a:solidFill>
              </a:rPr>
              <a:t>(substring)</a:t>
            </a:r>
            <a:r>
              <a:rPr lang="ko-KR" altLang="en-US" sz="1800" dirty="0">
                <a:solidFill>
                  <a:schemeClr val="dk1"/>
                </a:solidFill>
              </a:rPr>
              <a:t>으로도 검색 가능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ko-KR" altLang="en-US" sz="1800" dirty="0">
                <a:solidFill>
                  <a:schemeClr val="dk1"/>
                </a:solidFill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571498" y="724478"/>
            <a:ext cx="87956" cy="777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59453" y="59886"/>
            <a:ext cx="55566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ko-KR" altLang="en-US" sz="2800" dirty="0">
                <a:solidFill>
                  <a:srgbClr val="3F3F3F"/>
                </a:solidFill>
              </a:rPr>
              <a:t>메뉴구성 및 기능 </a:t>
            </a:r>
            <a:r>
              <a:rPr lang="en-US" altLang="ko-KR" sz="2800" dirty="0">
                <a:solidFill>
                  <a:srgbClr val="3F3F3F"/>
                </a:solidFill>
              </a:rPr>
              <a:t>- </a:t>
            </a:r>
            <a:r>
              <a:rPr lang="ko-KR" altLang="en-US" sz="2800" dirty="0">
                <a:solidFill>
                  <a:srgbClr val="3F3F3F"/>
                </a:solidFill>
              </a:rPr>
              <a:t>찾아보기</a:t>
            </a:r>
            <a:endParaRPr lang="ko-KR" altLang="en-US" sz="2800" dirty="0"/>
          </a:p>
        </p:txBody>
      </p:sp>
      <p:sp>
        <p:nvSpPr>
          <p:cNvPr id="110" name="Google Shape;110;p14"/>
          <p:cNvSpPr/>
          <p:nvPr/>
        </p:nvSpPr>
        <p:spPr>
          <a:xfrm>
            <a:off x="0" y="6631188"/>
            <a:ext cx="12192000" cy="23604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55EDA3-DF12-4164-8657-CFE91626F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56" y="2241469"/>
            <a:ext cx="2822541" cy="23750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F125665-6C16-4ED9-A2F0-04E36E095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533" y="2145842"/>
            <a:ext cx="6988232" cy="3539026"/>
          </a:xfrm>
          <a:prstGeom prst="rect">
            <a:avLst/>
          </a:prstGeom>
        </p:spPr>
      </p:pic>
      <p:sp>
        <p:nvSpPr>
          <p:cNvPr id="10" name="Google Shape;247;p19">
            <a:extLst>
              <a:ext uri="{FF2B5EF4-FFF2-40B4-BE49-F238E27FC236}">
                <a16:creationId xmlns:a16="http://schemas.microsoft.com/office/drawing/2014/main" id="{1FE301BB-34B8-4BAD-8337-1D9CA67A0CDA}"/>
              </a:ext>
            </a:extLst>
          </p:cNvPr>
          <p:cNvSpPr/>
          <p:nvPr/>
        </p:nvSpPr>
        <p:spPr>
          <a:xfrm>
            <a:off x="3699997" y="2997000"/>
            <a:ext cx="741145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4D4D4"/>
          </a:solidFill>
          <a:ln w="12700" cap="flat" cmpd="sng">
            <a:solidFill>
              <a:srgbClr val="D4D4D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4605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4"/>
          <p:cNvCxnSpPr/>
          <p:nvPr/>
        </p:nvCxnSpPr>
        <p:spPr>
          <a:xfrm>
            <a:off x="0" y="583106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4D4D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4"/>
          <p:cNvSpPr txBox="1"/>
          <p:nvPr/>
        </p:nvSpPr>
        <p:spPr>
          <a:xfrm>
            <a:off x="780867" y="642060"/>
            <a:ext cx="10963458" cy="87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59453" y="59886"/>
            <a:ext cx="289654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3F3F3F"/>
                </a:solidFill>
              </a:rPr>
              <a:t>데모 실행화면</a:t>
            </a:r>
            <a:endParaRPr dirty="0"/>
          </a:p>
        </p:txBody>
      </p:sp>
      <p:sp>
        <p:nvSpPr>
          <p:cNvPr id="110" name="Google Shape;110;p14"/>
          <p:cNvSpPr/>
          <p:nvPr/>
        </p:nvSpPr>
        <p:spPr>
          <a:xfrm>
            <a:off x="0" y="6631188"/>
            <a:ext cx="12192000" cy="23604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 descr="스크린샷, 모니터이(가) 표시된 사진&#10;&#10;자동 생성된 설명">
            <a:hlinkClick r:id="rId3"/>
            <a:extLst>
              <a:ext uri="{FF2B5EF4-FFF2-40B4-BE49-F238E27FC236}">
                <a16:creationId xmlns:a16="http://schemas.microsoft.com/office/drawing/2014/main" id="{3DF24293-0B8C-4657-A34F-8F046198F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726" y="923636"/>
            <a:ext cx="7730837" cy="501072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3CEB0AA-E2FE-4272-AFAA-A7C58D4D2E1A}"/>
              </a:ext>
            </a:extLst>
          </p:cNvPr>
          <p:cNvSpPr/>
          <p:nvPr/>
        </p:nvSpPr>
        <p:spPr>
          <a:xfrm>
            <a:off x="5276476" y="6062051"/>
            <a:ext cx="47612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dk1"/>
                </a:solidFill>
              </a:rPr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링크</a:t>
            </a:r>
            <a:r>
              <a:rPr lang="ko-KR" altLang="en-US" dirty="0">
                <a:solidFill>
                  <a:schemeClr val="dk1"/>
                </a:solidFill>
              </a:rPr>
              <a:t>를 따라가려면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Ctrl</a:t>
            </a:r>
            <a:r>
              <a:rPr lang="ko-KR" altLang="en-US" b="1" dirty="0">
                <a:solidFill>
                  <a:srgbClr val="FF0000"/>
                </a:solidFill>
              </a:rPr>
              <a:t>키</a:t>
            </a:r>
            <a:r>
              <a:rPr lang="ko-KR" altLang="en-US" dirty="0">
                <a:solidFill>
                  <a:schemeClr val="dk1"/>
                </a:solidFill>
              </a:rPr>
              <a:t>를 누른 상태에서 </a:t>
            </a:r>
            <a:r>
              <a:rPr lang="ko-KR" altLang="en-US" b="1" dirty="0">
                <a:solidFill>
                  <a:srgbClr val="FF0000"/>
                </a:solidFill>
              </a:rPr>
              <a:t>이미지 클릭</a:t>
            </a:r>
          </a:p>
        </p:txBody>
      </p:sp>
    </p:spTree>
    <p:extLst>
      <p:ext uri="{BB962C8B-B14F-4D97-AF65-F5344CB8AC3E}">
        <p14:creationId xmlns:p14="http://schemas.microsoft.com/office/powerpoint/2010/main" val="144442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124;p15">
            <a:extLst>
              <a:ext uri="{FF2B5EF4-FFF2-40B4-BE49-F238E27FC236}">
                <a16:creationId xmlns:a16="http://schemas.microsoft.com/office/drawing/2014/main" id="{2A042FEC-933B-4552-9C0C-BD200753CA0B}"/>
              </a:ext>
            </a:extLst>
          </p:cNvPr>
          <p:cNvGrpSpPr/>
          <p:nvPr/>
        </p:nvGrpSpPr>
        <p:grpSpPr>
          <a:xfrm>
            <a:off x="1154467" y="2658494"/>
            <a:ext cx="4513523" cy="1812720"/>
            <a:chOff x="6840510" y="2197305"/>
            <a:chExt cx="4138479" cy="1812720"/>
          </a:xfrm>
        </p:grpSpPr>
        <p:sp>
          <p:nvSpPr>
            <p:cNvPr id="45" name="Google Shape;125;p15">
              <a:extLst>
                <a:ext uri="{FF2B5EF4-FFF2-40B4-BE49-F238E27FC236}">
                  <a16:creationId xmlns:a16="http://schemas.microsoft.com/office/drawing/2014/main" id="{DED88F3D-9DF4-43CA-8A1C-35772AF80FF0}"/>
                </a:ext>
              </a:extLst>
            </p:cNvPr>
            <p:cNvSpPr txBox="1"/>
            <p:nvPr/>
          </p:nvSpPr>
          <p:spPr>
            <a:xfrm>
              <a:off x="6840510" y="2197305"/>
              <a:ext cx="4138479" cy="1812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lnSpc>
                  <a:spcPct val="200000"/>
                </a:lnSpc>
              </a:pPr>
              <a:r>
                <a:rPr lang="en-US" altLang="ko-KR" b="1" dirty="0">
                  <a:solidFill>
                    <a:srgbClr val="FF0000"/>
                  </a:solidFill>
                </a:rPr>
                <a:t>  PLAN</a:t>
              </a:r>
              <a:r>
                <a:rPr lang="ko-KR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</a:t>
              </a:r>
              <a:r>
                <a:rPr lang="en-US" altLang="ko-KR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lang="ko-KR" altLang="en-US" dirty="0"/>
                <a:t>더욱 </a:t>
              </a:r>
              <a:r>
                <a:rPr lang="ko-KR" altLang="en-US" b="1" dirty="0">
                  <a:solidFill>
                    <a:srgbClr val="C00000"/>
                  </a:solidFill>
                </a:rPr>
                <a:t>체계적인 모임</a:t>
              </a:r>
              <a:r>
                <a:rPr lang="ko-KR" altLang="en-US" dirty="0"/>
                <a:t>을 만들고 활동</a:t>
              </a: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b="1" dirty="0">
                  <a:solidFill>
                    <a:srgbClr val="FF0000"/>
                  </a:solidFill>
                </a:rPr>
                <a:t>NEEDS</a:t>
              </a:r>
              <a:r>
                <a:rPr lang="ko-KR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</a:t>
              </a:r>
              <a:r>
                <a:rPr lang="en-US" altLang="ko-KR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lang="ko-KR" altLang="en-US" dirty="0"/>
                <a:t>여행클럽을 </a:t>
              </a:r>
              <a:r>
                <a:rPr lang="ko-KR" altLang="en-US" b="1" dirty="0">
                  <a:solidFill>
                    <a:srgbClr val="C00000"/>
                  </a:solidFill>
                </a:rPr>
                <a:t>만들고 찾아보는 공간</a:t>
              </a:r>
              <a:endParaRPr sz="1400" b="1" dirty="0">
                <a:solidFill>
                  <a:srgbClr val="C00000"/>
                </a:solidFill>
                <a:sym typeface="Arial"/>
              </a:endParaRPr>
            </a:p>
            <a:p>
              <a:pPr lvl="0"/>
              <a:r>
                <a:rPr lang="en-US" altLang="ko-KR" b="1" dirty="0">
                  <a:solidFill>
                    <a:schemeClr val="dk1"/>
                  </a:solidFill>
                </a:rPr>
                <a:t> </a:t>
              </a:r>
            </a:p>
          </p:txBody>
        </p:sp>
        <p:cxnSp>
          <p:nvCxnSpPr>
            <p:cNvPr id="46" name="Google Shape;126;p15">
              <a:extLst>
                <a:ext uri="{FF2B5EF4-FFF2-40B4-BE49-F238E27FC236}">
                  <a16:creationId xmlns:a16="http://schemas.microsoft.com/office/drawing/2014/main" id="{CA36AB93-0E8C-444D-B4DE-8CEDCD631577}"/>
                </a:ext>
              </a:extLst>
            </p:cNvPr>
            <p:cNvCxnSpPr/>
            <p:nvPr/>
          </p:nvCxnSpPr>
          <p:spPr>
            <a:xfrm>
              <a:off x="7726686" y="2503140"/>
              <a:ext cx="355338" cy="0"/>
            </a:xfrm>
            <a:prstGeom prst="straightConnector1">
              <a:avLst/>
            </a:prstGeom>
            <a:noFill/>
            <a:ln w="539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B9F698-7020-4A7E-8F39-C768A64D2B19}"/>
              </a:ext>
            </a:extLst>
          </p:cNvPr>
          <p:cNvSpPr/>
          <p:nvPr/>
        </p:nvSpPr>
        <p:spPr>
          <a:xfrm>
            <a:off x="780867" y="3630673"/>
            <a:ext cx="42400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FF0000"/>
                </a:solidFill>
              </a:rPr>
              <a:t> DIFFICULTY</a:t>
            </a:r>
            <a:r>
              <a:rPr lang="en-US" altLang="ko-KR" b="1" dirty="0">
                <a:solidFill>
                  <a:schemeClr val="dk1"/>
                </a:solidFill>
              </a:rPr>
              <a:t>               </a:t>
            </a:r>
            <a:r>
              <a:rPr lang="ko-KR" altLang="en-US" b="1" dirty="0">
                <a:solidFill>
                  <a:srgbClr val="C00000"/>
                </a:solidFill>
              </a:rPr>
              <a:t>회원들</a:t>
            </a:r>
            <a:r>
              <a:rPr lang="ko-KR" altLang="en-US" dirty="0"/>
              <a:t>에게 </a:t>
            </a:r>
            <a:r>
              <a:rPr lang="ko-KR" altLang="en-US" b="1" dirty="0">
                <a:solidFill>
                  <a:srgbClr val="C00000"/>
                </a:solidFill>
              </a:rPr>
              <a:t>연락</a:t>
            </a:r>
            <a:r>
              <a:rPr lang="ko-KR" altLang="en-US" dirty="0"/>
              <a:t>을 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lvl="0"/>
            <a:r>
              <a:rPr lang="en-US" altLang="ko-KR" dirty="0"/>
              <a:t>                                     </a:t>
            </a:r>
            <a:r>
              <a:rPr lang="ko-KR" altLang="en-US" b="1" dirty="0">
                <a:solidFill>
                  <a:srgbClr val="C00000"/>
                </a:solidFill>
              </a:rPr>
              <a:t>공지사항</a:t>
            </a:r>
            <a:r>
              <a:rPr lang="ko-KR" altLang="en-US" dirty="0"/>
              <a:t>을 알리는데 어려움</a:t>
            </a:r>
            <a:endParaRPr lang="en-US" altLang="ko-KR" dirty="0">
              <a:solidFill>
                <a:schemeClr val="dk1"/>
              </a:solidFill>
            </a:endParaRPr>
          </a:p>
        </p:txBody>
      </p:sp>
      <p:cxnSp>
        <p:nvCxnSpPr>
          <p:cNvPr id="97" name="Google Shape;97;p14"/>
          <p:cNvCxnSpPr/>
          <p:nvPr/>
        </p:nvCxnSpPr>
        <p:spPr>
          <a:xfrm>
            <a:off x="0" y="583106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4D4D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4"/>
          <p:cNvSpPr txBox="1"/>
          <p:nvPr/>
        </p:nvSpPr>
        <p:spPr>
          <a:xfrm>
            <a:off x="780867" y="642060"/>
            <a:ext cx="10963458" cy="87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</a:rPr>
              <a:t>클라이언트의 니즈에 기반하여</a:t>
            </a:r>
            <a:r>
              <a:rPr lang="en-US" altLang="ko-KR" sz="1800" dirty="0">
                <a:solidFill>
                  <a:schemeClr val="dk1"/>
                </a:solidFill>
              </a:rPr>
              <a:t>, </a:t>
            </a:r>
            <a:r>
              <a:rPr lang="ko-KR" altLang="en-US" sz="1800" dirty="0">
                <a:solidFill>
                  <a:schemeClr val="dk1"/>
                </a:solidFill>
              </a:rPr>
              <a:t>더욱 간편하고 체계적으로 여행 모임을 관리할 수 있는 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800" dirty="0">
                <a:solidFill>
                  <a:schemeClr val="dk1"/>
                </a:solidFill>
              </a:rPr>
              <a:t>Task Management Program</a:t>
            </a:r>
            <a:r>
              <a:rPr lang="ko-KR" altLang="en-US" sz="1800" dirty="0">
                <a:solidFill>
                  <a:schemeClr val="dk1"/>
                </a:solidFill>
              </a:rPr>
              <a:t> 개발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571498" y="724478"/>
            <a:ext cx="87956" cy="777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59453" y="59886"/>
            <a:ext cx="25732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3F3F3F"/>
                </a:solidFill>
              </a:rPr>
              <a:t>프로그램 개요</a:t>
            </a:r>
            <a:endParaRPr dirty="0"/>
          </a:p>
        </p:txBody>
      </p:sp>
      <p:sp>
        <p:nvSpPr>
          <p:cNvPr id="110" name="Google Shape;110;p14"/>
          <p:cNvSpPr/>
          <p:nvPr/>
        </p:nvSpPr>
        <p:spPr>
          <a:xfrm>
            <a:off x="0" y="6631188"/>
            <a:ext cx="12192000" cy="23604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34;p19">
            <a:extLst>
              <a:ext uri="{FF2B5EF4-FFF2-40B4-BE49-F238E27FC236}">
                <a16:creationId xmlns:a16="http://schemas.microsoft.com/office/drawing/2014/main" id="{A792A695-566B-4FE2-9D26-F008C8B62324}"/>
              </a:ext>
            </a:extLst>
          </p:cNvPr>
          <p:cNvSpPr/>
          <p:nvPr/>
        </p:nvSpPr>
        <p:spPr>
          <a:xfrm>
            <a:off x="6524011" y="2266212"/>
            <a:ext cx="4690757" cy="247412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4D4D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35;p19">
            <a:extLst>
              <a:ext uri="{FF2B5EF4-FFF2-40B4-BE49-F238E27FC236}">
                <a16:creationId xmlns:a16="http://schemas.microsoft.com/office/drawing/2014/main" id="{84EE0212-8235-42A0-8611-A1C2027BB834}"/>
              </a:ext>
            </a:extLst>
          </p:cNvPr>
          <p:cNvSpPr/>
          <p:nvPr/>
        </p:nvSpPr>
        <p:spPr>
          <a:xfrm>
            <a:off x="781960" y="2286154"/>
            <a:ext cx="4690757" cy="247412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4D4D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40;p19">
            <a:extLst>
              <a:ext uri="{FF2B5EF4-FFF2-40B4-BE49-F238E27FC236}">
                <a16:creationId xmlns:a16="http://schemas.microsoft.com/office/drawing/2014/main" id="{B5E4CAFF-55F5-42DB-8BCC-560C65650AFC}"/>
              </a:ext>
            </a:extLst>
          </p:cNvPr>
          <p:cNvSpPr/>
          <p:nvPr/>
        </p:nvSpPr>
        <p:spPr>
          <a:xfrm>
            <a:off x="1848478" y="2112324"/>
            <a:ext cx="2344678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클라이언트의 상황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47;p19">
            <a:extLst>
              <a:ext uri="{FF2B5EF4-FFF2-40B4-BE49-F238E27FC236}">
                <a16:creationId xmlns:a16="http://schemas.microsoft.com/office/drawing/2014/main" id="{41A32AFD-FD1E-45E1-8694-2624B1CA7E58}"/>
              </a:ext>
            </a:extLst>
          </p:cNvPr>
          <p:cNvSpPr/>
          <p:nvPr/>
        </p:nvSpPr>
        <p:spPr>
          <a:xfrm>
            <a:off x="5650411" y="3216057"/>
            <a:ext cx="741145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4D4D4"/>
          </a:solidFill>
          <a:ln w="12700" cap="flat" cmpd="sng">
            <a:solidFill>
              <a:srgbClr val="D4D4D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49;p19">
            <a:extLst>
              <a:ext uri="{FF2B5EF4-FFF2-40B4-BE49-F238E27FC236}">
                <a16:creationId xmlns:a16="http://schemas.microsoft.com/office/drawing/2014/main" id="{F1778593-9CAB-4153-9BB9-800A31CF7F6D}"/>
              </a:ext>
            </a:extLst>
          </p:cNvPr>
          <p:cNvSpPr/>
          <p:nvPr/>
        </p:nvSpPr>
        <p:spPr>
          <a:xfrm>
            <a:off x="7697050" y="2103387"/>
            <a:ext cx="2344678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프로그램 제공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126;p15">
            <a:extLst>
              <a:ext uri="{FF2B5EF4-FFF2-40B4-BE49-F238E27FC236}">
                <a16:creationId xmlns:a16="http://schemas.microsoft.com/office/drawing/2014/main" id="{0FD75003-E23A-4303-9BA1-75BBC9D435F6}"/>
              </a:ext>
            </a:extLst>
          </p:cNvPr>
          <p:cNvCxnSpPr/>
          <p:nvPr/>
        </p:nvCxnSpPr>
        <p:spPr>
          <a:xfrm>
            <a:off x="2140436" y="3392056"/>
            <a:ext cx="387540" cy="0"/>
          </a:xfrm>
          <a:prstGeom prst="straightConnector1">
            <a:avLst/>
          </a:prstGeom>
          <a:noFill/>
          <a:ln w="53975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" name="Google Shape;126;p15">
            <a:extLst>
              <a:ext uri="{FF2B5EF4-FFF2-40B4-BE49-F238E27FC236}">
                <a16:creationId xmlns:a16="http://schemas.microsoft.com/office/drawing/2014/main" id="{88952C58-7A97-49FE-9E8D-0C819339E70D}"/>
              </a:ext>
            </a:extLst>
          </p:cNvPr>
          <p:cNvCxnSpPr/>
          <p:nvPr/>
        </p:nvCxnSpPr>
        <p:spPr>
          <a:xfrm>
            <a:off x="2130187" y="3790983"/>
            <a:ext cx="387540" cy="0"/>
          </a:xfrm>
          <a:prstGeom prst="straightConnector1">
            <a:avLst/>
          </a:prstGeom>
          <a:noFill/>
          <a:ln w="53975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53" name="Google Shape;277;p20">
            <a:extLst>
              <a:ext uri="{FF2B5EF4-FFF2-40B4-BE49-F238E27FC236}">
                <a16:creationId xmlns:a16="http://schemas.microsoft.com/office/drawing/2014/main" id="{BF3C9417-8992-411C-8704-B30EDA9632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6625"/>
          <a:stretch/>
        </p:blipFill>
        <p:spPr>
          <a:xfrm>
            <a:off x="6597960" y="5058889"/>
            <a:ext cx="1503745" cy="125374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81;p20">
            <a:extLst>
              <a:ext uri="{FF2B5EF4-FFF2-40B4-BE49-F238E27FC236}">
                <a16:creationId xmlns:a16="http://schemas.microsoft.com/office/drawing/2014/main" id="{29F4A113-0DF2-40F7-B5AE-CFE00F6AB384}"/>
              </a:ext>
            </a:extLst>
          </p:cNvPr>
          <p:cNvSpPr txBox="1"/>
          <p:nvPr/>
        </p:nvSpPr>
        <p:spPr>
          <a:xfrm>
            <a:off x="7984822" y="5201362"/>
            <a:ext cx="3501535" cy="1111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ko-KR" altLang="en-US" sz="1600" dirty="0">
                <a:solidFill>
                  <a:schemeClr val="dk1"/>
                </a:solidFill>
              </a:rPr>
              <a:t>회원들은 날이 갈수록 늘어나 관리하기가 힘듭니다</a:t>
            </a:r>
            <a:r>
              <a:rPr lang="en-US" altLang="ko-KR" sz="1600" dirty="0">
                <a:solidFill>
                  <a:schemeClr val="dk1"/>
                </a:solidFill>
              </a:rPr>
              <a:t>. </a:t>
            </a:r>
            <a:r>
              <a:rPr lang="ko-KR" altLang="en-US" sz="1600" dirty="0">
                <a:solidFill>
                  <a:schemeClr val="dk1"/>
                </a:solidFill>
              </a:rPr>
              <a:t>클럽마다 회원의 연락처가 정리되어 있으면 좋을 텐데요</a:t>
            </a:r>
            <a:r>
              <a:rPr lang="en-US" altLang="ko-KR" sz="1600" dirty="0">
                <a:solidFill>
                  <a:schemeClr val="dk1"/>
                </a:solidFill>
              </a:rPr>
              <a:t>…”</a:t>
            </a:r>
            <a:endParaRPr dirty="0"/>
          </a:p>
        </p:txBody>
      </p:sp>
      <p:grpSp>
        <p:nvGrpSpPr>
          <p:cNvPr id="55" name="Google Shape;124;p15">
            <a:extLst>
              <a:ext uri="{FF2B5EF4-FFF2-40B4-BE49-F238E27FC236}">
                <a16:creationId xmlns:a16="http://schemas.microsoft.com/office/drawing/2014/main" id="{0E2BAE53-DC63-4152-AFCE-4D8FA7AB21DD}"/>
              </a:ext>
            </a:extLst>
          </p:cNvPr>
          <p:cNvGrpSpPr/>
          <p:nvPr/>
        </p:nvGrpSpPr>
        <p:grpSpPr>
          <a:xfrm>
            <a:off x="6631336" y="2680026"/>
            <a:ext cx="4583432" cy="1812720"/>
            <a:chOff x="6840510" y="2197305"/>
            <a:chExt cx="4202579" cy="1812720"/>
          </a:xfrm>
        </p:grpSpPr>
        <p:sp>
          <p:nvSpPr>
            <p:cNvPr id="56" name="Google Shape;125;p15">
              <a:extLst>
                <a:ext uri="{FF2B5EF4-FFF2-40B4-BE49-F238E27FC236}">
                  <a16:creationId xmlns:a16="http://schemas.microsoft.com/office/drawing/2014/main" id="{DB3054C1-2B8F-4D5E-ACD0-1BCCB498566D}"/>
                </a:ext>
              </a:extLst>
            </p:cNvPr>
            <p:cNvSpPr txBox="1"/>
            <p:nvPr/>
          </p:nvSpPr>
          <p:spPr>
            <a:xfrm>
              <a:off x="6840510" y="2197305"/>
              <a:ext cx="4202579" cy="1812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lnSpc>
                  <a:spcPct val="200000"/>
                </a:lnSpc>
              </a:pPr>
              <a:r>
                <a:rPr lang="en-US" altLang="ko-KR" b="1" dirty="0">
                  <a:solidFill>
                    <a:srgbClr val="FF0000"/>
                  </a:solidFill>
                </a:rPr>
                <a:t>Systematic  </a:t>
              </a:r>
              <a:r>
                <a:rPr lang="ko-KR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</a:t>
              </a:r>
              <a:r>
                <a:rPr lang="ko-KR" altLang="en-US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여러 커뮤니티 관리 서비스 모델 </a:t>
              </a:r>
              <a:r>
                <a:rPr lang="ko-KR" alt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적용</a:t>
              </a: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b="1" dirty="0">
                  <a:solidFill>
                    <a:srgbClr val="FF0000"/>
                  </a:solidFill>
                </a:rPr>
                <a:t>Accessibility</a:t>
              </a:r>
              <a:r>
                <a:rPr lang="ko-KR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</a:t>
              </a:r>
              <a:r>
                <a:rPr lang="en-US" altLang="ko-KR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ko-KR" altLang="en-US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누구나 쉽게 접근</a:t>
              </a:r>
              <a:r>
                <a:rPr lang="ko-KR" alt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할 수 있는 공간</a:t>
              </a:r>
              <a:endParaRPr sz="1400" b="1" dirty="0">
                <a:solidFill>
                  <a:srgbClr val="C00000"/>
                </a:solidFill>
                <a:sym typeface="Arial"/>
              </a:endParaRPr>
            </a:p>
            <a:p>
              <a:pPr lvl="0"/>
              <a:r>
                <a:rPr lang="en-US" altLang="ko-KR" b="1" dirty="0">
                  <a:solidFill>
                    <a:schemeClr val="dk1"/>
                  </a:solidFill>
                </a:rPr>
                <a:t> </a:t>
              </a:r>
            </a:p>
          </p:txBody>
        </p:sp>
        <p:cxnSp>
          <p:nvCxnSpPr>
            <p:cNvPr id="57" name="Google Shape;126;p15">
              <a:extLst>
                <a:ext uri="{FF2B5EF4-FFF2-40B4-BE49-F238E27FC236}">
                  <a16:creationId xmlns:a16="http://schemas.microsoft.com/office/drawing/2014/main" id="{8DE8DB1B-65DA-470B-A64E-BB9824ACF615}"/>
                </a:ext>
              </a:extLst>
            </p:cNvPr>
            <p:cNvCxnSpPr/>
            <p:nvPr/>
          </p:nvCxnSpPr>
          <p:spPr>
            <a:xfrm>
              <a:off x="7861314" y="2481608"/>
              <a:ext cx="355338" cy="0"/>
            </a:xfrm>
            <a:prstGeom prst="straightConnector1">
              <a:avLst/>
            </a:prstGeom>
            <a:noFill/>
            <a:ln w="539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B3CB97-2471-4708-A803-E6CDE056853B}"/>
              </a:ext>
            </a:extLst>
          </p:cNvPr>
          <p:cNvSpPr/>
          <p:nvPr/>
        </p:nvSpPr>
        <p:spPr>
          <a:xfrm>
            <a:off x="6597960" y="3701105"/>
            <a:ext cx="42400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FF0000"/>
                </a:solidFill>
              </a:rPr>
              <a:t>Convenience</a:t>
            </a:r>
            <a:r>
              <a:rPr lang="en-US" altLang="ko-KR" b="1" dirty="0">
                <a:solidFill>
                  <a:schemeClr val="dk1"/>
                </a:solidFill>
              </a:rPr>
              <a:t>             </a:t>
            </a:r>
            <a:r>
              <a:rPr lang="ko-KR" altLang="en-US" b="1" dirty="0">
                <a:solidFill>
                  <a:srgbClr val="C00000"/>
                </a:solidFill>
              </a:rPr>
              <a:t>간편한</a:t>
            </a:r>
            <a:r>
              <a:rPr lang="ko-KR" altLang="en-US" b="1" dirty="0">
                <a:solidFill>
                  <a:schemeClr val="dk1"/>
                </a:solidFill>
              </a:rPr>
              <a:t> </a:t>
            </a:r>
            <a:r>
              <a:rPr lang="ko-KR" altLang="en-US" dirty="0">
                <a:solidFill>
                  <a:schemeClr val="dk1"/>
                </a:solidFill>
              </a:rPr>
              <a:t>연락처 관리 및</a:t>
            </a:r>
            <a:endParaRPr lang="en-US" altLang="ko-KR" dirty="0">
              <a:solidFill>
                <a:schemeClr val="dk1"/>
              </a:solidFill>
            </a:endParaRPr>
          </a:p>
          <a:p>
            <a:pPr lvl="0"/>
            <a:r>
              <a:rPr lang="en-US" altLang="ko-KR" dirty="0">
                <a:solidFill>
                  <a:schemeClr val="dk1"/>
                </a:solidFill>
              </a:rPr>
              <a:t>                           </a:t>
            </a:r>
            <a:r>
              <a:rPr lang="ko-KR" altLang="en-US" dirty="0">
                <a:solidFill>
                  <a:schemeClr val="dk1"/>
                </a:solidFill>
              </a:rPr>
              <a:t>        공지사항 </a:t>
            </a:r>
            <a:r>
              <a:rPr lang="ko-KR" altLang="en-US" b="1" dirty="0">
                <a:solidFill>
                  <a:srgbClr val="C00000"/>
                </a:solidFill>
              </a:rPr>
              <a:t>기능</a:t>
            </a:r>
            <a:r>
              <a:rPr lang="ko-KR" altLang="en-US" b="1" dirty="0">
                <a:solidFill>
                  <a:schemeClr val="dk1"/>
                </a:solidFill>
              </a:rPr>
              <a:t> </a:t>
            </a:r>
            <a:endParaRPr lang="en-US" altLang="ko-KR" dirty="0">
              <a:solidFill>
                <a:schemeClr val="dk1"/>
              </a:solidFill>
            </a:endParaRPr>
          </a:p>
        </p:txBody>
      </p:sp>
      <p:cxnSp>
        <p:nvCxnSpPr>
          <p:cNvPr id="59" name="Google Shape;126;p15">
            <a:extLst>
              <a:ext uri="{FF2B5EF4-FFF2-40B4-BE49-F238E27FC236}">
                <a16:creationId xmlns:a16="http://schemas.microsoft.com/office/drawing/2014/main" id="{0121D0A4-DE55-40B0-9995-669BA6867216}"/>
              </a:ext>
            </a:extLst>
          </p:cNvPr>
          <p:cNvCxnSpPr/>
          <p:nvPr/>
        </p:nvCxnSpPr>
        <p:spPr>
          <a:xfrm>
            <a:off x="7907935" y="3412837"/>
            <a:ext cx="387540" cy="0"/>
          </a:xfrm>
          <a:prstGeom prst="straightConnector1">
            <a:avLst/>
          </a:prstGeom>
          <a:noFill/>
          <a:ln w="53975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" name="Google Shape;126;p15">
            <a:extLst>
              <a:ext uri="{FF2B5EF4-FFF2-40B4-BE49-F238E27FC236}">
                <a16:creationId xmlns:a16="http://schemas.microsoft.com/office/drawing/2014/main" id="{A5DABA44-8C9B-46ED-8264-4850FE960164}"/>
              </a:ext>
            </a:extLst>
          </p:cNvPr>
          <p:cNvCxnSpPr/>
          <p:nvPr/>
        </p:nvCxnSpPr>
        <p:spPr>
          <a:xfrm>
            <a:off x="7893872" y="3892283"/>
            <a:ext cx="387540" cy="0"/>
          </a:xfrm>
          <a:prstGeom prst="straightConnector1">
            <a:avLst/>
          </a:prstGeom>
          <a:noFill/>
          <a:ln w="53975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4"/>
          <p:cNvCxnSpPr/>
          <p:nvPr/>
        </p:nvCxnSpPr>
        <p:spPr>
          <a:xfrm>
            <a:off x="0" y="583106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4D4D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4"/>
          <p:cNvSpPr txBox="1"/>
          <p:nvPr/>
        </p:nvSpPr>
        <p:spPr>
          <a:xfrm>
            <a:off x="780867" y="642060"/>
            <a:ext cx="10963458" cy="87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r>
              <a:rPr lang="en-US" altLang="ko-K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CommunityMember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`,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r>
              <a:rPr lang="en-US" altLang="ko-K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TravelClub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두개의 테이블로 구성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571498" y="724478"/>
            <a:ext cx="87956" cy="777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59453" y="59886"/>
            <a:ext cx="37740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3F3F3F"/>
                </a:solidFill>
              </a:rPr>
              <a:t>데이터베이스 구성 </a:t>
            </a:r>
            <a:endParaRPr dirty="0"/>
          </a:p>
        </p:txBody>
      </p:sp>
      <p:sp>
        <p:nvSpPr>
          <p:cNvPr id="110" name="Google Shape;110;p14"/>
          <p:cNvSpPr/>
          <p:nvPr/>
        </p:nvSpPr>
        <p:spPr>
          <a:xfrm>
            <a:off x="0" y="6631188"/>
            <a:ext cx="12192000" cy="23604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222;p18">
            <a:extLst>
              <a:ext uri="{FF2B5EF4-FFF2-40B4-BE49-F238E27FC236}">
                <a16:creationId xmlns:a16="http://schemas.microsoft.com/office/drawing/2014/main" id="{7FDBC39E-D2D1-4D76-B6F8-8FAB6BF6D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938476"/>
              </p:ext>
            </p:extLst>
          </p:nvPr>
        </p:nvGraphicFramePr>
        <p:xfrm>
          <a:off x="859333" y="1535835"/>
          <a:ext cx="10551800" cy="2236651"/>
        </p:xfrm>
        <a:graphic>
          <a:graphicData uri="http://schemas.openxmlformats.org/drawingml/2006/table">
            <a:tbl>
              <a:tblPr>
                <a:noFill/>
                <a:tableStyleId>{2E55148A-0EA0-4D78-AA4A-5EC522E372BF}</a:tableStyleId>
              </a:tblPr>
              <a:tblGrid>
                <a:gridCol w="215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2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</a:t>
                      </a:r>
                      <a:endParaRPr sz="1600" b="1" i="0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77647"/>
                      </a:srgb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FIELD</a:t>
                      </a:r>
                      <a:endParaRPr sz="1600" b="1" i="0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AA4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CHARACTERISTIC</a:t>
                      </a:r>
                      <a:endParaRPr sz="1600" b="1" i="0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>
                        <a:alpha val="7764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423">
                <a:tc rowSpan="9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1400" b="1" u="none" strike="noStrike" cap="none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CommunityMember</a:t>
                      </a:r>
                      <a:endParaRPr lang="en-US" altLang="ko-KR" sz="1400" b="1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1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회원정보</a:t>
                      </a:r>
                      <a:r>
                        <a:rPr lang="en-US" altLang="ko-KR" sz="1400" b="1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b="1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 dirty="0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50300" marB="50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id_</a:t>
                      </a:r>
                      <a:endParaRPr sz="1200" b="1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PRIMARY KEY 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회원의 고유 식별자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3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password_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개인 식별을 위해 사용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29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423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sz="12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이름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423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contact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연락처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정규표현식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'(\d{2,3})-(\d{3,4})-(\d{4})’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을 사용하여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검증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‘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남자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’, ‘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여자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 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두 가지 값만 입력 가능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lang="en-US" altLang="ko-KR" sz="12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enum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함수 사용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355192"/>
                  </a:ext>
                </a:extLst>
              </a:tr>
              <a:tr h="195423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area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거주지역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leader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한 명의 회원은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하나의 클럽만 소유할 수 있음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084355"/>
                  </a:ext>
                </a:extLst>
              </a:tr>
              <a:tr h="123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membership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JSON ARRAY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타입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 형태로 데이터들을 관리 가능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lang="en-US" altLang="ko-KR" sz="1200" b="1" i="0" u="none" strike="noStrike" cap="none" dirty="0" err="1">
                          <a:solidFill>
                            <a:srgbClr val="F7910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clubName</a:t>
                      </a:r>
                      <a:r>
                        <a:rPr lang="en-US" altLang="ko-KR" sz="1200" b="1" i="0" u="none" strike="noStrike" cap="none" dirty="0">
                          <a:solidFill>
                            <a:srgbClr val="F7910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172689"/>
                  </a:ext>
                </a:extLst>
              </a:tr>
            </a:tbl>
          </a:graphicData>
        </a:graphic>
      </p:graphicFrame>
      <p:graphicFrame>
        <p:nvGraphicFramePr>
          <p:cNvPr id="8" name="Google Shape;222;p18">
            <a:extLst>
              <a:ext uri="{FF2B5EF4-FFF2-40B4-BE49-F238E27FC236}">
                <a16:creationId xmlns:a16="http://schemas.microsoft.com/office/drawing/2014/main" id="{4E4E4DB9-D507-4804-A515-B5E0D69359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707893"/>
              </p:ext>
            </p:extLst>
          </p:nvPr>
        </p:nvGraphicFramePr>
        <p:xfrm>
          <a:off x="820093" y="4089481"/>
          <a:ext cx="10551800" cy="1490165"/>
        </p:xfrm>
        <a:graphic>
          <a:graphicData uri="http://schemas.openxmlformats.org/drawingml/2006/table">
            <a:tbl>
              <a:tblPr>
                <a:noFill/>
                <a:tableStyleId>{2E55148A-0EA0-4D78-AA4A-5EC522E372BF}</a:tableStyleId>
              </a:tblPr>
              <a:tblGrid>
                <a:gridCol w="215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44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</a:t>
                      </a:r>
                      <a:endParaRPr sz="1600" b="1" i="0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77647"/>
                      </a:srgb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FIELD</a:t>
                      </a:r>
                      <a:endParaRPr sz="1600" b="1" i="0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9109">
                        <a:alpha val="77647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CHARACTERISTIC</a:t>
                      </a:r>
                      <a:endParaRPr lang="en-US" altLang="ko-KR" sz="1600" b="1" i="0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>
                        <a:alpha val="7764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14"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u="none" strike="noStrike" cap="none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TravelClub</a:t>
                      </a:r>
                      <a:endParaRPr lang="en-US" altLang="ko-KR" sz="1400" b="1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클럽정보</a:t>
                      </a:r>
                      <a:r>
                        <a:rPr lang="en-US" altLang="ko-KR" sz="14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50300" marB="50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i="0" u="none" strike="noStrike" cap="none" dirty="0" err="1">
                          <a:solidFill>
                            <a:srgbClr val="F7910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clubName</a:t>
                      </a:r>
                      <a:endParaRPr sz="1200" b="1" i="0" u="none" strike="noStrike" cap="none" dirty="0">
                        <a:solidFill>
                          <a:srgbClr val="F7910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PRIMARY KEY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클럽 고유 식별자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클럽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생성자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lang="en-US" altLang="ko-KR" sz="1200" b="1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id_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  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33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6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area</a:t>
                      </a:r>
                      <a:endParaRPr sz="12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클럽 모임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활동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지역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85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24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members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JSON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ARRAY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클럽에 가입된 멤버 정보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200" b="1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id_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650" marR="6650" marT="73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22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4"/>
          <p:cNvCxnSpPr/>
          <p:nvPr/>
        </p:nvCxnSpPr>
        <p:spPr>
          <a:xfrm>
            <a:off x="0" y="583106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4D4D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4"/>
          <p:cNvSpPr txBox="1"/>
          <p:nvPr/>
        </p:nvSpPr>
        <p:spPr>
          <a:xfrm>
            <a:off x="780867" y="642060"/>
            <a:ext cx="10963458" cy="87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800" dirty="0">
                <a:solidFill>
                  <a:schemeClr val="dk1"/>
                </a:solidFill>
              </a:rPr>
              <a:t>MySQL 5.7</a:t>
            </a:r>
            <a:r>
              <a:rPr lang="ko-KR" altLang="en-US" sz="1800" dirty="0">
                <a:solidFill>
                  <a:schemeClr val="dk1"/>
                </a:solidFill>
              </a:rPr>
              <a:t>부터 추가된 </a:t>
            </a:r>
            <a:r>
              <a:rPr lang="en-US" altLang="ko-KR" sz="1800" dirty="0">
                <a:solidFill>
                  <a:schemeClr val="dk1"/>
                </a:solidFill>
              </a:rPr>
              <a:t>JSON </a:t>
            </a:r>
            <a:r>
              <a:rPr lang="ko-KR" altLang="en-US" sz="1800" dirty="0">
                <a:solidFill>
                  <a:schemeClr val="dk1"/>
                </a:solidFill>
              </a:rPr>
              <a:t>데이터 유형을 활용하여</a:t>
            </a:r>
            <a:r>
              <a:rPr lang="en-US" altLang="ko-KR" sz="1800" dirty="0">
                <a:solidFill>
                  <a:schemeClr val="dk1"/>
                </a:solidFill>
              </a:rPr>
              <a:t>, `membership`,</a:t>
            </a:r>
            <a:r>
              <a:rPr lang="ko-KR" altLang="en-US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`members` </a:t>
            </a:r>
            <a:r>
              <a:rPr lang="ko-KR" altLang="en-US" sz="1800" dirty="0">
                <a:solidFill>
                  <a:schemeClr val="dk1"/>
                </a:solidFill>
              </a:rPr>
              <a:t>데이터를 보다 효과적이고</a:t>
            </a:r>
            <a:r>
              <a:rPr lang="en-US" altLang="ko-KR" sz="1800" dirty="0">
                <a:solidFill>
                  <a:schemeClr val="dk1"/>
                </a:solidFill>
              </a:rPr>
              <a:t>, </a:t>
            </a:r>
            <a:r>
              <a:rPr lang="ko-KR" altLang="en-US" sz="1800" dirty="0">
                <a:solidFill>
                  <a:schemeClr val="dk1"/>
                </a:solidFill>
              </a:rPr>
              <a:t>빠르고</a:t>
            </a:r>
            <a:r>
              <a:rPr lang="en-US" altLang="ko-KR" sz="1800" dirty="0">
                <a:solidFill>
                  <a:schemeClr val="dk1"/>
                </a:solidFill>
              </a:rPr>
              <a:t>, </a:t>
            </a:r>
            <a:r>
              <a:rPr lang="ko-KR" altLang="en-US" sz="1800" dirty="0">
                <a:solidFill>
                  <a:schemeClr val="dk1"/>
                </a:solidFill>
              </a:rPr>
              <a:t>편리하게 운용가능</a:t>
            </a:r>
            <a:r>
              <a:rPr lang="en-US" altLang="ko-KR" sz="1800" dirty="0">
                <a:solidFill>
                  <a:schemeClr val="dk1"/>
                </a:solidFill>
              </a:rPr>
              <a:t>.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571498" y="724478"/>
            <a:ext cx="87956" cy="777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59453" y="59886"/>
            <a:ext cx="289654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rgbClr val="3F3F3F"/>
                </a:solidFill>
              </a:rPr>
              <a:t>DB</a:t>
            </a:r>
            <a:r>
              <a:rPr lang="ko-KR" altLang="en-US" sz="2800" dirty="0">
                <a:solidFill>
                  <a:srgbClr val="3F3F3F"/>
                </a:solidFill>
              </a:rPr>
              <a:t>구성 특징</a:t>
            </a:r>
            <a:endParaRPr dirty="0"/>
          </a:p>
        </p:txBody>
      </p:sp>
      <p:sp>
        <p:nvSpPr>
          <p:cNvPr id="110" name="Google Shape;110;p14"/>
          <p:cNvSpPr/>
          <p:nvPr/>
        </p:nvSpPr>
        <p:spPr>
          <a:xfrm>
            <a:off x="0" y="6631188"/>
            <a:ext cx="12192000" cy="23604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36;p19">
            <a:extLst>
              <a:ext uri="{FF2B5EF4-FFF2-40B4-BE49-F238E27FC236}">
                <a16:creationId xmlns:a16="http://schemas.microsoft.com/office/drawing/2014/main" id="{6C0B06A4-3FA4-4765-B2D2-85500FC3FC79}"/>
              </a:ext>
            </a:extLst>
          </p:cNvPr>
          <p:cNvSpPr/>
          <p:nvPr/>
        </p:nvSpPr>
        <p:spPr>
          <a:xfrm>
            <a:off x="735746" y="2149783"/>
            <a:ext cx="4690757" cy="392773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4D4D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41;p19">
            <a:extLst>
              <a:ext uri="{FF2B5EF4-FFF2-40B4-BE49-F238E27FC236}">
                <a16:creationId xmlns:a16="http://schemas.microsoft.com/office/drawing/2014/main" id="{87C617AF-2184-46FB-BB1F-102B9E45D11D}"/>
              </a:ext>
            </a:extLst>
          </p:cNvPr>
          <p:cNvSpPr/>
          <p:nvPr/>
        </p:nvSpPr>
        <p:spPr>
          <a:xfrm>
            <a:off x="1933153" y="1989393"/>
            <a:ext cx="2219814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 생성 시</a:t>
            </a:r>
            <a:r>
              <a:rPr lang="en-US" altLang="ko-KR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주의사항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36;p19">
            <a:extLst>
              <a:ext uri="{FF2B5EF4-FFF2-40B4-BE49-F238E27FC236}">
                <a16:creationId xmlns:a16="http://schemas.microsoft.com/office/drawing/2014/main" id="{0B25F43B-2835-4CB6-A4D7-4D9FFCC1696A}"/>
              </a:ext>
            </a:extLst>
          </p:cNvPr>
          <p:cNvSpPr/>
          <p:nvPr/>
        </p:nvSpPr>
        <p:spPr>
          <a:xfrm>
            <a:off x="6307121" y="2176991"/>
            <a:ext cx="4813462" cy="390052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4D4D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41;p19">
            <a:extLst>
              <a:ext uri="{FF2B5EF4-FFF2-40B4-BE49-F238E27FC236}">
                <a16:creationId xmlns:a16="http://schemas.microsoft.com/office/drawing/2014/main" id="{8C8C80E9-8DC0-440A-A4F6-376D97DD206F}"/>
              </a:ext>
            </a:extLst>
          </p:cNvPr>
          <p:cNvSpPr/>
          <p:nvPr/>
        </p:nvSpPr>
        <p:spPr>
          <a:xfrm>
            <a:off x="7692028" y="2022784"/>
            <a:ext cx="2219814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주요</a:t>
            </a:r>
            <a:r>
              <a:rPr lang="en-US" altLang="ko-KR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</a:t>
            </a:r>
            <a:r>
              <a:rPr lang="en-US" altLang="ko-KR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lang="ko-KR" alt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A73194-79E8-4CBA-A55A-2F0DBDF70726}"/>
              </a:ext>
            </a:extLst>
          </p:cNvPr>
          <p:cNvSpPr/>
          <p:nvPr/>
        </p:nvSpPr>
        <p:spPr>
          <a:xfrm>
            <a:off x="1339272" y="2545420"/>
            <a:ext cx="374118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CommunityMember</a:t>
            </a:r>
            <a:r>
              <a:rPr lang="en-US" altLang="ko-KR" b="1" dirty="0"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id_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b="1" dirty="0"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password_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25</a:t>
            </a:r>
            <a:r>
              <a:rPr lang="en-US" altLang="ko-KR" b="1" dirty="0"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name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latin typeface="Consolas" panose="020B0609020204030204" pitchFamily="49" charset="0"/>
              </a:rPr>
              <a:t>),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gender </a:t>
            </a:r>
            <a:r>
              <a:rPr lang="en-US" altLang="ko-K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남자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latin typeface="Consolas" panose="020B0609020204030204" pitchFamily="49" charset="0"/>
              </a:rPr>
              <a:t>,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여자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latin typeface="Consolas" panose="020B0609020204030204" pitchFamily="49" charset="0"/>
              </a:rPr>
              <a:t>),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contact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b="1" dirty="0">
                <a:latin typeface="Consolas" panose="020B0609020204030204" pitchFamily="49" charset="0"/>
              </a:rPr>
              <a:t>),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area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altLang="ko-KR" b="1" dirty="0">
                <a:latin typeface="Consolas" panose="020B0609020204030204" pitchFamily="49" charset="0"/>
              </a:rPr>
              <a:t>),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leader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membership json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b="1" dirty="0">
                <a:latin typeface="Consolas" panose="020B0609020204030204" pitchFamily="49" charset="0"/>
              </a:rPr>
              <a:t>(id_)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) CHARSET=utf8mb4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C71A45-6544-4A0D-B128-364B7DAA2A7D}"/>
              </a:ext>
            </a:extLst>
          </p:cNvPr>
          <p:cNvCxnSpPr/>
          <p:nvPr/>
        </p:nvCxnSpPr>
        <p:spPr>
          <a:xfrm>
            <a:off x="1616364" y="5007633"/>
            <a:ext cx="14647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EA6D81EF-A546-4BF0-83B4-C1C69E952A03}"/>
              </a:ext>
            </a:extLst>
          </p:cNvPr>
          <p:cNvSpPr/>
          <p:nvPr/>
        </p:nvSpPr>
        <p:spPr>
          <a:xfrm>
            <a:off x="3325088" y="4718212"/>
            <a:ext cx="572655" cy="304800"/>
          </a:xfrm>
          <a:prstGeom prst="leftArrow">
            <a:avLst/>
          </a:prstGeom>
          <a:solidFill>
            <a:srgbClr val="F79109"/>
          </a:solidFill>
          <a:ln>
            <a:solidFill>
              <a:srgbClr val="F791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EF06B-08FF-4FAD-9ED5-CAC58120C1BF}"/>
              </a:ext>
            </a:extLst>
          </p:cNvPr>
          <p:cNvSpPr txBox="1"/>
          <p:nvPr/>
        </p:nvSpPr>
        <p:spPr>
          <a:xfrm>
            <a:off x="2192925" y="4870612"/>
            <a:ext cx="32335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JSON </a:t>
            </a:r>
            <a:r>
              <a:rPr lang="ko-KR" altLang="en-US" dirty="0"/>
              <a:t>값 처리시</a:t>
            </a:r>
            <a:endParaRPr lang="en-US" altLang="ko-KR" dirty="0"/>
          </a:p>
          <a:p>
            <a:pPr algn="r"/>
            <a:r>
              <a:rPr lang="en-US" altLang="ko-KR" dirty="0"/>
              <a:t>encoding </a:t>
            </a:r>
            <a:r>
              <a:rPr lang="ko-KR" altLang="en-US" dirty="0"/>
              <a:t>문제가 발생할 수 있으므로</a:t>
            </a:r>
            <a:r>
              <a:rPr lang="en-US" altLang="ko-KR" dirty="0"/>
              <a:t> </a:t>
            </a:r>
          </a:p>
          <a:p>
            <a:pPr algn="r"/>
            <a:r>
              <a:rPr lang="ko-KR" altLang="en-US" dirty="0"/>
              <a:t>반드시 테이블 생성시 적용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11AE64-87D5-4C81-ADF6-B9606BFC3845}"/>
              </a:ext>
            </a:extLst>
          </p:cNvPr>
          <p:cNvSpPr/>
          <p:nvPr/>
        </p:nvSpPr>
        <p:spPr>
          <a:xfrm>
            <a:off x="6558666" y="2679970"/>
            <a:ext cx="39439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`</a:t>
            </a:r>
            <a:r>
              <a:rPr lang="en-US" altLang="ko-K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CommunityMember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`membership`</a:t>
            </a:r>
            <a:r>
              <a:rPr lang="en-US" altLang="ko-KR" b="1" dirty="0">
                <a:latin typeface="Consolas" panose="020B0609020204030204" pitchFamily="49" charset="0"/>
              </a:rPr>
              <a:t> = JSON_ARRAY()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`id_`</a:t>
            </a:r>
            <a:r>
              <a:rPr lang="en-US" altLang="ko-KR" b="1" dirty="0"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brcha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51227E-9871-4056-8B01-F4EFBE354F55}"/>
              </a:ext>
            </a:extLst>
          </p:cNvPr>
          <p:cNvSpPr/>
          <p:nvPr/>
        </p:nvSpPr>
        <p:spPr>
          <a:xfrm>
            <a:off x="6558666" y="3764105"/>
            <a:ext cx="46462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`</a:t>
            </a:r>
            <a:r>
              <a:rPr lang="en-US" altLang="ko-K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CommunityMember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b="1" dirty="0">
                <a:latin typeface="Consolas" panose="020B0609020204030204" pitchFamily="49" charset="0"/>
              </a:rPr>
              <a:t> membership = JSON_ARRAY_APPEND(membership,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'$'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"SK</a:t>
            </a:r>
            <a:r>
              <a:rPr lang="ko-KR" alt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인포섹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dirty="0"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`id_`</a:t>
            </a:r>
            <a:r>
              <a:rPr lang="en-US" altLang="ko-KR" b="1" dirty="0"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brcha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541F01-4B19-461A-992B-7A2B555E1952}"/>
              </a:ext>
            </a:extLst>
          </p:cNvPr>
          <p:cNvSpPr/>
          <p:nvPr/>
        </p:nvSpPr>
        <p:spPr>
          <a:xfrm>
            <a:off x="6537634" y="5007633"/>
            <a:ext cx="4456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b="1" dirty="0">
                <a:latin typeface="Consolas" panose="020B0609020204030204" pitchFamily="49" charset="0"/>
              </a:rPr>
              <a:t>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`</a:t>
            </a:r>
            <a:r>
              <a:rPr lang="en-US" altLang="ko-K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CommunityMember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`membership`</a:t>
            </a:r>
            <a:r>
              <a:rPr lang="en-US" altLang="ko-KR" b="1" dirty="0">
                <a:latin typeface="Consolas" panose="020B0609020204030204" pitchFamily="49" charset="0"/>
              </a:rPr>
              <a:t> = JSON_REMOVE(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`membership`</a:t>
            </a:r>
            <a:r>
              <a:rPr lang="en-US" altLang="ko-KR" b="1" dirty="0">
                <a:latin typeface="Consolas" panose="020B0609020204030204" pitchFamily="49" charset="0"/>
              </a:rPr>
              <a:t>,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'$[%s]'</a:t>
            </a:r>
            <a:r>
              <a:rPr lang="en-US" altLang="ko-KR" b="1" dirty="0"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b="1" dirty="0">
                <a:latin typeface="Consolas" panose="020B0609020204030204" pitchFamily="49" charset="0"/>
              </a:rPr>
              <a:t> id_ = %s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5051B1-4071-4BF8-96DF-8FCBF39FE63C}"/>
              </a:ext>
            </a:extLst>
          </p:cNvPr>
          <p:cNvSpPr txBox="1"/>
          <p:nvPr/>
        </p:nvSpPr>
        <p:spPr>
          <a:xfrm>
            <a:off x="6558666" y="2407066"/>
            <a:ext cx="207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* JSON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ARRAY</a:t>
            </a:r>
            <a:r>
              <a:rPr lang="ko-KR" altLang="en-US" b="1" dirty="0">
                <a:solidFill>
                  <a:srgbClr val="FF0000"/>
                </a:solidFill>
              </a:rPr>
              <a:t> 생성시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8954B7-1619-4568-81DC-9306CF414DD2}"/>
              </a:ext>
            </a:extLst>
          </p:cNvPr>
          <p:cNvSpPr txBox="1"/>
          <p:nvPr/>
        </p:nvSpPr>
        <p:spPr>
          <a:xfrm>
            <a:off x="6537634" y="3519605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* JSON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ARRAY</a:t>
            </a:r>
            <a:r>
              <a:rPr lang="ko-KR" altLang="en-US" b="1" dirty="0">
                <a:solidFill>
                  <a:srgbClr val="FF0000"/>
                </a:solidFill>
              </a:rPr>
              <a:t>에 새로운 값 </a:t>
            </a:r>
            <a:r>
              <a:rPr lang="en-US" altLang="ko-KR" b="1" dirty="0">
                <a:solidFill>
                  <a:srgbClr val="FF0000"/>
                </a:solidFill>
              </a:rPr>
              <a:t>append </a:t>
            </a:r>
            <a:r>
              <a:rPr lang="ko-KR" altLang="en-US" b="1" dirty="0">
                <a:solidFill>
                  <a:srgbClr val="FF0000"/>
                </a:solidFill>
              </a:rPr>
              <a:t>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340F1-B699-47CF-8F89-386BC458D653}"/>
              </a:ext>
            </a:extLst>
          </p:cNvPr>
          <p:cNvSpPr txBox="1"/>
          <p:nvPr/>
        </p:nvSpPr>
        <p:spPr>
          <a:xfrm>
            <a:off x="6521236" y="4776641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* JSON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ARRAY</a:t>
            </a:r>
            <a:r>
              <a:rPr lang="ko-KR" altLang="en-US" b="1" dirty="0">
                <a:solidFill>
                  <a:srgbClr val="FF0000"/>
                </a:solidFill>
              </a:rPr>
              <a:t> 에서 특정 값을 삭제 시</a:t>
            </a:r>
          </a:p>
        </p:txBody>
      </p:sp>
    </p:spTree>
    <p:extLst>
      <p:ext uri="{BB962C8B-B14F-4D97-AF65-F5344CB8AC3E}">
        <p14:creationId xmlns:p14="http://schemas.microsoft.com/office/powerpoint/2010/main" val="363309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4"/>
          <p:cNvCxnSpPr/>
          <p:nvPr/>
        </p:nvCxnSpPr>
        <p:spPr>
          <a:xfrm>
            <a:off x="0" y="583106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4D4D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4"/>
          <p:cNvSpPr txBox="1"/>
          <p:nvPr/>
        </p:nvSpPr>
        <p:spPr>
          <a:xfrm>
            <a:off x="780867" y="660532"/>
            <a:ext cx="10963458" cy="87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기능을 통하여 </a:t>
            </a:r>
            <a:r>
              <a:rPr lang="ko-KR" altLang="en-US" sz="1800" dirty="0"/>
              <a:t>회원들에 대한 효과적인 식별기능과 체계적인 클럽 관리 기대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571498" y="724478"/>
            <a:ext cx="87956" cy="777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59453" y="59886"/>
            <a:ext cx="55566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ko-KR" altLang="en-US" sz="2800" dirty="0">
                <a:solidFill>
                  <a:srgbClr val="3F3F3F"/>
                </a:solidFill>
              </a:rPr>
              <a:t>메뉴구성 및 기능 </a:t>
            </a:r>
            <a:r>
              <a:rPr lang="en-US" altLang="ko-KR" sz="2800" dirty="0">
                <a:solidFill>
                  <a:srgbClr val="3F3F3F"/>
                </a:solidFill>
              </a:rPr>
              <a:t>- </a:t>
            </a:r>
            <a:r>
              <a:rPr lang="ko-KR" altLang="en-US" sz="2800" dirty="0">
                <a:solidFill>
                  <a:srgbClr val="3F3F3F"/>
                </a:solidFill>
              </a:rPr>
              <a:t>로그인</a:t>
            </a:r>
            <a:endParaRPr lang="ko-KR" altLang="en-US" sz="2800" dirty="0"/>
          </a:p>
        </p:txBody>
      </p:sp>
      <p:sp>
        <p:nvSpPr>
          <p:cNvPr id="110" name="Google Shape;110;p14"/>
          <p:cNvSpPr/>
          <p:nvPr/>
        </p:nvSpPr>
        <p:spPr>
          <a:xfrm>
            <a:off x="0" y="6631188"/>
            <a:ext cx="12192000" cy="23604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9A3D1E-FAA4-4A89-AD5A-6EBC5DF3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10" y="1770440"/>
            <a:ext cx="3496407" cy="16155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7D143E-CA2D-4214-9B21-498714971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61" y="3271985"/>
            <a:ext cx="3529168" cy="16995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7B0C61-1EC3-4C3D-BE1B-ECEC82EB9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153" y="1818823"/>
            <a:ext cx="4053376" cy="4243953"/>
          </a:xfrm>
          <a:prstGeom prst="rect">
            <a:avLst/>
          </a:prstGeom>
        </p:spPr>
      </p:pic>
      <p:sp>
        <p:nvSpPr>
          <p:cNvPr id="11" name="Google Shape;140;p15">
            <a:extLst>
              <a:ext uri="{FF2B5EF4-FFF2-40B4-BE49-F238E27FC236}">
                <a16:creationId xmlns:a16="http://schemas.microsoft.com/office/drawing/2014/main" id="{A48B1ECB-99DB-4276-AB23-91ADA5AE21A0}"/>
              </a:ext>
            </a:extLst>
          </p:cNvPr>
          <p:cNvSpPr/>
          <p:nvPr/>
        </p:nvSpPr>
        <p:spPr>
          <a:xfrm>
            <a:off x="659453" y="1674386"/>
            <a:ext cx="4263529" cy="461257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DEDED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40;p15">
            <a:extLst>
              <a:ext uri="{FF2B5EF4-FFF2-40B4-BE49-F238E27FC236}">
                <a16:creationId xmlns:a16="http://schemas.microsoft.com/office/drawing/2014/main" id="{A8F8BC73-6720-4C02-922C-362C12238CF8}"/>
              </a:ext>
            </a:extLst>
          </p:cNvPr>
          <p:cNvSpPr/>
          <p:nvPr/>
        </p:nvSpPr>
        <p:spPr>
          <a:xfrm>
            <a:off x="5560291" y="1615973"/>
            <a:ext cx="6184034" cy="467099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DEDED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41;p19">
            <a:extLst>
              <a:ext uri="{FF2B5EF4-FFF2-40B4-BE49-F238E27FC236}">
                <a16:creationId xmlns:a16="http://schemas.microsoft.com/office/drawing/2014/main" id="{DE3EFAEB-5AF5-4DE2-86FC-A82F37672D64}"/>
              </a:ext>
            </a:extLst>
          </p:cNvPr>
          <p:cNvSpPr/>
          <p:nvPr/>
        </p:nvSpPr>
        <p:spPr>
          <a:xfrm>
            <a:off x="1681310" y="1527816"/>
            <a:ext cx="2219814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기능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41;p19">
            <a:extLst>
              <a:ext uri="{FF2B5EF4-FFF2-40B4-BE49-F238E27FC236}">
                <a16:creationId xmlns:a16="http://schemas.microsoft.com/office/drawing/2014/main" id="{031A5C0C-874F-405D-A6B4-58A4D74DF263}"/>
              </a:ext>
            </a:extLst>
          </p:cNvPr>
          <p:cNvSpPr/>
          <p:nvPr/>
        </p:nvSpPr>
        <p:spPr>
          <a:xfrm>
            <a:off x="7585535" y="1415820"/>
            <a:ext cx="2219814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회원가입 기능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41;p19">
            <a:extLst>
              <a:ext uri="{FF2B5EF4-FFF2-40B4-BE49-F238E27FC236}">
                <a16:creationId xmlns:a16="http://schemas.microsoft.com/office/drawing/2014/main" id="{2163D9B2-7D6D-42DF-A28A-754C4552E625}"/>
              </a:ext>
            </a:extLst>
          </p:cNvPr>
          <p:cNvSpPr/>
          <p:nvPr/>
        </p:nvSpPr>
        <p:spPr>
          <a:xfrm>
            <a:off x="1044011" y="4970692"/>
            <a:ext cx="4132973" cy="123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적용된 예외처리케이스</a:t>
            </a:r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lang="en-US" altLang="ko-KR" b="1" dirty="0">
              <a:solidFill>
                <a:schemeClr val="dk1"/>
              </a:solidFill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solidFill>
                  <a:schemeClr val="dk1"/>
                </a:solidFill>
              </a:rPr>
              <a:t>아이디 </a:t>
            </a:r>
            <a:r>
              <a:rPr lang="en-US" altLang="ko-KR" b="1" dirty="0">
                <a:solidFill>
                  <a:schemeClr val="dk1"/>
                </a:solidFill>
              </a:rPr>
              <a:t>/ </a:t>
            </a:r>
            <a:r>
              <a:rPr lang="ko-KR" alt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 </a:t>
            </a:r>
            <a:r>
              <a:rPr lang="ko-KR" altLang="en-US" sz="1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미입력</a:t>
            </a:r>
            <a:endParaRPr lang="en-US" altLang="ko-KR"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solidFill>
                  <a:schemeClr val="dk1"/>
                </a:solidFill>
              </a:rPr>
              <a:t>아이디</a:t>
            </a:r>
            <a:r>
              <a:rPr lang="en-US" altLang="ko-KR" b="1" dirty="0">
                <a:solidFill>
                  <a:schemeClr val="dk1"/>
                </a:solidFill>
              </a:rPr>
              <a:t>/</a:t>
            </a:r>
            <a:r>
              <a:rPr lang="ko-KR" altLang="en-US" b="1" dirty="0">
                <a:solidFill>
                  <a:schemeClr val="dk1"/>
                </a:solidFill>
              </a:rPr>
              <a:t>비밀번호 불일치</a:t>
            </a:r>
            <a:endParaRPr lang="en-US" altLang="ko-KR" b="1" dirty="0">
              <a:solidFill>
                <a:schemeClr val="dk1"/>
              </a:solidFill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solidFill>
                  <a:schemeClr val="dk1"/>
                </a:solidFill>
              </a:rPr>
              <a:t>미등록 계정으로 접속 시도</a:t>
            </a:r>
            <a:endParaRPr lang="en-US" altLang="ko-KR" b="1" dirty="0">
              <a:solidFill>
                <a:schemeClr val="dk1"/>
              </a:solidFill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solidFill>
                  <a:schemeClr val="dk1"/>
                </a:solidFill>
              </a:rPr>
              <a:t>이미 등록된 계정으로 가입</a:t>
            </a:r>
            <a:r>
              <a:rPr lang="en-US" altLang="ko-KR" b="1" dirty="0">
                <a:solidFill>
                  <a:srgbClr val="F79109"/>
                </a:solidFill>
              </a:rPr>
              <a:t>(</a:t>
            </a:r>
            <a:r>
              <a:rPr lang="ko-KR" altLang="en-US" b="1" dirty="0">
                <a:solidFill>
                  <a:srgbClr val="F79109"/>
                </a:solidFill>
              </a:rPr>
              <a:t>중복계정</a:t>
            </a:r>
            <a:r>
              <a:rPr lang="en-US" altLang="ko-KR" b="1" dirty="0">
                <a:solidFill>
                  <a:srgbClr val="F79109"/>
                </a:solidFill>
              </a:rPr>
              <a:t>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dk1"/>
                </a:solidFill>
              </a:rPr>
              <a:t> 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41;p19">
            <a:extLst>
              <a:ext uri="{FF2B5EF4-FFF2-40B4-BE49-F238E27FC236}">
                <a16:creationId xmlns:a16="http://schemas.microsoft.com/office/drawing/2014/main" id="{2C4C7E79-61D7-4FB1-9275-A4D9D8CD5E1C}"/>
              </a:ext>
            </a:extLst>
          </p:cNvPr>
          <p:cNvSpPr/>
          <p:nvPr/>
        </p:nvSpPr>
        <p:spPr>
          <a:xfrm>
            <a:off x="9432054" y="3451296"/>
            <a:ext cx="3503570" cy="123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연락처 검증</a:t>
            </a:r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lang="en-US" altLang="ko-KR" b="1" dirty="0">
              <a:solidFill>
                <a:schemeClr val="dk1"/>
              </a:solidFill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dk1"/>
                </a:solidFill>
              </a:rPr>
              <a:t>      정규표현식을 사용하여 </a:t>
            </a:r>
            <a:endParaRPr lang="en-US" altLang="ko-KR" b="1" dirty="0">
              <a:solidFill>
                <a:schemeClr val="dk1"/>
              </a:solidFill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chemeClr val="dk1"/>
                </a:solidFill>
              </a:rPr>
              <a:t>      </a:t>
            </a:r>
            <a:r>
              <a:rPr lang="ko-KR" altLang="en-US" b="1" dirty="0">
                <a:solidFill>
                  <a:schemeClr val="dk1"/>
                </a:solidFill>
              </a:rPr>
              <a:t>특정되지 않은</a:t>
            </a:r>
            <a:endParaRPr lang="en-US" altLang="ko-KR" b="1" dirty="0">
              <a:solidFill>
                <a:schemeClr val="dk1"/>
              </a:solidFill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연락처를 입력 시</a:t>
            </a:r>
            <a:r>
              <a:rPr lang="en-US" altLang="ko-KR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chemeClr val="dk1"/>
                </a:solidFill>
              </a:rPr>
              <a:t>      </a:t>
            </a:r>
            <a:r>
              <a:rPr lang="ko-KR" altLang="en-US" b="1" dirty="0">
                <a:solidFill>
                  <a:schemeClr val="dk1"/>
                </a:solidFill>
              </a:rPr>
              <a:t>재입력 요구</a:t>
            </a:r>
            <a:endParaRPr lang="en-US" altLang="ko-KR"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B0897FF5-E5DC-4A78-9F3A-D9DDE90383BC}"/>
              </a:ext>
            </a:extLst>
          </p:cNvPr>
          <p:cNvSpPr/>
          <p:nvPr/>
        </p:nvSpPr>
        <p:spPr>
          <a:xfrm>
            <a:off x="8959273" y="3429000"/>
            <a:ext cx="443345" cy="311378"/>
          </a:xfrm>
          <a:prstGeom prst="leftArrow">
            <a:avLst/>
          </a:prstGeom>
          <a:solidFill>
            <a:srgbClr val="F79109"/>
          </a:solidFill>
          <a:ln>
            <a:solidFill>
              <a:srgbClr val="F791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0D0B81-EE83-4F1B-A607-C9F89AD85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3664" y="4757731"/>
            <a:ext cx="3028883" cy="136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4"/>
          <p:cNvCxnSpPr/>
          <p:nvPr/>
        </p:nvCxnSpPr>
        <p:spPr>
          <a:xfrm>
            <a:off x="0" y="583106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4D4D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4"/>
          <p:cNvSpPr txBox="1"/>
          <p:nvPr/>
        </p:nvSpPr>
        <p:spPr>
          <a:xfrm>
            <a:off x="780867" y="642060"/>
            <a:ext cx="10963458" cy="87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800" dirty="0">
                <a:solidFill>
                  <a:schemeClr val="dk1"/>
                </a:solidFill>
              </a:rPr>
              <a:t>가장 일반적인 상단 내비게이션</a:t>
            </a:r>
            <a:r>
              <a:rPr lang="en-US" altLang="ko-KR" sz="1800" dirty="0">
                <a:solidFill>
                  <a:schemeClr val="dk1"/>
                </a:solidFill>
              </a:rPr>
              <a:t>(Top Navigation) </a:t>
            </a:r>
            <a:r>
              <a:rPr lang="ko-KR" altLang="en-US" sz="1800" dirty="0">
                <a:solidFill>
                  <a:schemeClr val="dk1"/>
                </a:solidFill>
              </a:rPr>
              <a:t>레이아웃 구조를 적용하여</a:t>
            </a:r>
            <a:r>
              <a:rPr lang="en-US" altLang="ko-KR" sz="1800" dirty="0">
                <a:solidFill>
                  <a:schemeClr val="dk1"/>
                </a:solidFill>
              </a:rPr>
              <a:t>,  </a:t>
            </a:r>
          </a:p>
          <a:p>
            <a:pPr lvl="0">
              <a:lnSpc>
                <a:spcPct val="150000"/>
              </a:lnSpc>
            </a:pPr>
            <a:r>
              <a:rPr lang="ko-KR" altLang="en-US" sz="1800" dirty="0">
                <a:solidFill>
                  <a:schemeClr val="dk1"/>
                </a:solidFill>
              </a:rPr>
              <a:t>보다 쉽고</a:t>
            </a:r>
            <a:r>
              <a:rPr lang="en-US" altLang="ko-KR" sz="1800" dirty="0">
                <a:solidFill>
                  <a:schemeClr val="dk1"/>
                </a:solidFill>
              </a:rPr>
              <a:t>, </a:t>
            </a:r>
            <a:r>
              <a:rPr lang="ko-KR" altLang="en-US" sz="1800" dirty="0">
                <a:solidFill>
                  <a:schemeClr val="dk1"/>
                </a:solidFill>
              </a:rPr>
              <a:t>빠르고</a:t>
            </a:r>
            <a:r>
              <a:rPr lang="en-US" altLang="ko-KR" sz="1800" dirty="0">
                <a:solidFill>
                  <a:schemeClr val="dk1"/>
                </a:solidFill>
              </a:rPr>
              <a:t>, </a:t>
            </a:r>
            <a:r>
              <a:rPr lang="ko-KR" altLang="en-US" sz="1800" dirty="0">
                <a:solidFill>
                  <a:schemeClr val="dk1"/>
                </a:solidFill>
              </a:rPr>
              <a:t>편리하게 프로그램 사용 가능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571498" y="724478"/>
            <a:ext cx="87956" cy="777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59453" y="59886"/>
            <a:ext cx="55566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ko-KR" altLang="en-US" sz="2800" dirty="0">
                <a:solidFill>
                  <a:srgbClr val="3F3F3F"/>
                </a:solidFill>
              </a:rPr>
              <a:t>메뉴구성 및 기능 </a:t>
            </a:r>
            <a:r>
              <a:rPr lang="en-US" altLang="ko-KR" sz="2800" dirty="0">
                <a:solidFill>
                  <a:srgbClr val="3F3F3F"/>
                </a:solidFill>
              </a:rPr>
              <a:t>- </a:t>
            </a:r>
            <a:r>
              <a:rPr lang="ko-KR" altLang="en-US" sz="2800" dirty="0">
                <a:solidFill>
                  <a:srgbClr val="3F3F3F"/>
                </a:solidFill>
              </a:rPr>
              <a:t>레이아웃</a:t>
            </a:r>
            <a:endParaRPr lang="ko-KR" altLang="en-US" sz="2800" dirty="0"/>
          </a:p>
        </p:txBody>
      </p:sp>
      <p:sp>
        <p:nvSpPr>
          <p:cNvPr id="110" name="Google Shape;110;p14"/>
          <p:cNvSpPr/>
          <p:nvPr/>
        </p:nvSpPr>
        <p:spPr>
          <a:xfrm>
            <a:off x="0" y="6631188"/>
            <a:ext cx="12192000" cy="23604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F174BD-FD49-422B-B5F6-1C5BE72D2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639" y="1547286"/>
            <a:ext cx="4955099" cy="469636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DFB9551-75F4-4383-9A9D-78E07E3D1F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453" y="1697743"/>
            <a:ext cx="6254175" cy="40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0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4"/>
          <p:cNvCxnSpPr/>
          <p:nvPr/>
        </p:nvCxnSpPr>
        <p:spPr>
          <a:xfrm>
            <a:off x="0" y="583106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4D4D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4"/>
          <p:cNvSpPr txBox="1"/>
          <p:nvPr/>
        </p:nvSpPr>
        <p:spPr>
          <a:xfrm>
            <a:off x="780867" y="642060"/>
            <a:ext cx="10963458" cy="87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내정보보기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‘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‘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나가기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구성</a:t>
            </a:r>
            <a:endParaRPr lang="en-US" altLang="ko-K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50000"/>
              </a:lnSpc>
            </a:pPr>
            <a:r>
              <a:rPr lang="en-US" altLang="ko-KR" sz="1800" dirty="0">
                <a:solidFill>
                  <a:schemeClr val="dk1"/>
                </a:solidFill>
              </a:rPr>
              <a:t>‘</a:t>
            </a:r>
            <a:r>
              <a:rPr lang="ko-KR" altLang="en-US" sz="1800" dirty="0">
                <a:solidFill>
                  <a:schemeClr val="dk1"/>
                </a:solidFill>
              </a:rPr>
              <a:t>내정보보기</a:t>
            </a:r>
            <a:r>
              <a:rPr lang="en-US" altLang="ko-KR" sz="1800" dirty="0">
                <a:solidFill>
                  <a:schemeClr val="dk1"/>
                </a:solidFill>
              </a:rPr>
              <a:t>’</a:t>
            </a:r>
            <a:r>
              <a:rPr lang="ko-KR" altLang="en-US" sz="1800" dirty="0">
                <a:solidFill>
                  <a:schemeClr val="dk1"/>
                </a:solidFill>
              </a:rPr>
              <a:t>를 통해 자신의 정보 수정 가능 </a:t>
            </a:r>
            <a:r>
              <a:rPr lang="en-US" altLang="ko-KR" sz="1800" dirty="0">
                <a:solidFill>
                  <a:schemeClr val="dk1"/>
                </a:solidFill>
              </a:rPr>
              <a:t>(`</a:t>
            </a:r>
            <a:r>
              <a:rPr lang="ko-KR" altLang="en-US" sz="1800" dirty="0">
                <a:solidFill>
                  <a:schemeClr val="dk1"/>
                </a:solidFill>
              </a:rPr>
              <a:t>이름</a:t>
            </a:r>
            <a:r>
              <a:rPr lang="en-US" altLang="ko-KR" sz="1800" dirty="0">
                <a:solidFill>
                  <a:schemeClr val="dk1"/>
                </a:solidFill>
              </a:rPr>
              <a:t>`</a:t>
            </a:r>
            <a:r>
              <a:rPr lang="ko-KR" altLang="en-US" sz="1800" dirty="0">
                <a:solidFill>
                  <a:schemeClr val="dk1"/>
                </a:solidFill>
              </a:rPr>
              <a:t>은 수정 불가</a:t>
            </a:r>
            <a:r>
              <a:rPr lang="en-US" altLang="ko-KR" sz="1800" dirty="0">
                <a:solidFill>
                  <a:schemeClr val="dk1"/>
                </a:solidFill>
              </a:rPr>
              <a:t>)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571498" y="724478"/>
            <a:ext cx="87956" cy="777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59453" y="59886"/>
            <a:ext cx="55566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ko-KR" altLang="en-US" sz="2800" dirty="0">
                <a:solidFill>
                  <a:srgbClr val="3F3F3F"/>
                </a:solidFill>
              </a:rPr>
              <a:t>메뉴구성 및 기능 </a:t>
            </a:r>
            <a:r>
              <a:rPr lang="en-US" altLang="ko-KR" sz="2800" dirty="0">
                <a:solidFill>
                  <a:srgbClr val="3F3F3F"/>
                </a:solidFill>
              </a:rPr>
              <a:t>- </a:t>
            </a:r>
            <a:r>
              <a:rPr lang="ko-KR" altLang="en-US" sz="2800" dirty="0" err="1">
                <a:solidFill>
                  <a:srgbClr val="3F3F3F"/>
                </a:solidFill>
              </a:rPr>
              <a:t>메인메뉴</a:t>
            </a:r>
            <a:endParaRPr lang="ko-KR" altLang="en-US" sz="2800" dirty="0"/>
          </a:p>
        </p:txBody>
      </p:sp>
      <p:sp>
        <p:nvSpPr>
          <p:cNvPr id="110" name="Google Shape;110;p14"/>
          <p:cNvSpPr/>
          <p:nvPr/>
        </p:nvSpPr>
        <p:spPr>
          <a:xfrm>
            <a:off x="0" y="6631188"/>
            <a:ext cx="12192000" cy="23604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2E1B87-EAA5-46DA-B37E-4610C2EB9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420" y="1577482"/>
            <a:ext cx="4230254" cy="43979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73035C-A37A-4E94-B6D7-4D10BC5C3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8" y="1720569"/>
            <a:ext cx="6299201" cy="3157844"/>
          </a:xfrm>
          <a:prstGeom prst="rect">
            <a:avLst/>
          </a:prstGeom>
        </p:spPr>
      </p:pic>
      <p:sp>
        <p:nvSpPr>
          <p:cNvPr id="11" name="Google Shape;247;p19">
            <a:extLst>
              <a:ext uri="{FF2B5EF4-FFF2-40B4-BE49-F238E27FC236}">
                <a16:creationId xmlns:a16="http://schemas.microsoft.com/office/drawing/2014/main" id="{59E0819F-9A1B-42AD-81B4-7AF1A31ED84D}"/>
              </a:ext>
            </a:extLst>
          </p:cNvPr>
          <p:cNvSpPr/>
          <p:nvPr/>
        </p:nvSpPr>
        <p:spPr>
          <a:xfrm>
            <a:off x="6599687" y="2080291"/>
            <a:ext cx="1039632" cy="4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D4D4D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C227B48-4EDE-4A4A-A69E-B394987ADD6C}"/>
              </a:ext>
            </a:extLst>
          </p:cNvPr>
          <p:cNvSpPr/>
          <p:nvPr/>
        </p:nvSpPr>
        <p:spPr>
          <a:xfrm>
            <a:off x="5560291" y="2041236"/>
            <a:ext cx="812800" cy="471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4"/>
          <p:cNvCxnSpPr/>
          <p:nvPr/>
        </p:nvCxnSpPr>
        <p:spPr>
          <a:xfrm>
            <a:off x="0" y="583106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4D4D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4"/>
          <p:cNvSpPr txBox="1"/>
          <p:nvPr/>
        </p:nvSpPr>
        <p:spPr>
          <a:xfrm>
            <a:off x="780867" y="642060"/>
            <a:ext cx="10963458" cy="87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FF0000"/>
                </a:solidFill>
              </a:rPr>
              <a:t>하나의 계정</a:t>
            </a:r>
            <a:r>
              <a:rPr lang="ko-KR" altLang="en-US" sz="1800" dirty="0">
                <a:solidFill>
                  <a:schemeClr val="dk1"/>
                </a:solidFill>
              </a:rPr>
              <a:t>은</a:t>
            </a:r>
            <a:r>
              <a:rPr lang="ko-KR" altLang="en-US" sz="1800" b="1" dirty="0">
                <a:solidFill>
                  <a:schemeClr val="dk1"/>
                </a:solidFill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</a:rPr>
              <a:t>하나의 클럽</a:t>
            </a:r>
            <a:r>
              <a:rPr lang="ko-KR" altLang="en-US" sz="1800" dirty="0">
                <a:solidFill>
                  <a:schemeClr val="dk1"/>
                </a:solidFill>
              </a:rPr>
              <a:t>만 </a:t>
            </a:r>
            <a:r>
              <a:rPr lang="ko-KR" altLang="en-US" sz="1800" b="1" dirty="0">
                <a:solidFill>
                  <a:srgbClr val="FF0000"/>
                </a:solidFill>
              </a:rPr>
              <a:t>소유</a:t>
            </a:r>
            <a:r>
              <a:rPr lang="en-US" altLang="ko-KR" sz="1800" dirty="0">
                <a:solidFill>
                  <a:schemeClr val="dk1"/>
                </a:solidFill>
              </a:rPr>
              <a:t>(</a:t>
            </a:r>
            <a:r>
              <a:rPr lang="ko-KR" altLang="en-US" sz="1800" dirty="0">
                <a:solidFill>
                  <a:schemeClr val="dk1"/>
                </a:solidFill>
              </a:rPr>
              <a:t>생성</a:t>
            </a:r>
            <a:r>
              <a:rPr lang="en-US" altLang="ko-KR" sz="1800" dirty="0">
                <a:solidFill>
                  <a:schemeClr val="dk1"/>
                </a:solidFill>
              </a:rPr>
              <a:t>)</a:t>
            </a:r>
            <a:r>
              <a:rPr lang="ko-KR" altLang="en-US" sz="1800" dirty="0">
                <a:solidFill>
                  <a:schemeClr val="dk1"/>
                </a:solidFill>
              </a:rPr>
              <a:t> 가능</a:t>
            </a:r>
            <a:r>
              <a:rPr lang="en-US" altLang="ko-KR" sz="1800" dirty="0">
                <a:solidFill>
                  <a:schemeClr val="dk1"/>
                </a:solidFill>
              </a:rPr>
              <a:t>. </a:t>
            </a:r>
            <a:r>
              <a:rPr lang="ko-KR" altLang="en-US" sz="1800" dirty="0">
                <a:solidFill>
                  <a:schemeClr val="dk1"/>
                </a:solidFill>
              </a:rPr>
              <a:t>타 클럽에는 </a:t>
            </a:r>
            <a:r>
              <a:rPr lang="ko-KR" altLang="en-US" sz="1800" b="1" dirty="0">
                <a:solidFill>
                  <a:srgbClr val="FF0000"/>
                </a:solidFill>
              </a:rPr>
              <a:t>중복 가입 가능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571498" y="724478"/>
            <a:ext cx="87956" cy="777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59453" y="59886"/>
            <a:ext cx="55566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ko-KR" altLang="en-US" sz="2800" dirty="0">
                <a:solidFill>
                  <a:srgbClr val="3F3F3F"/>
                </a:solidFill>
              </a:rPr>
              <a:t>메뉴구성 및 기능 </a:t>
            </a:r>
            <a:r>
              <a:rPr lang="en-US" altLang="ko-KR" sz="2800" dirty="0">
                <a:solidFill>
                  <a:srgbClr val="3F3F3F"/>
                </a:solidFill>
              </a:rPr>
              <a:t>- </a:t>
            </a:r>
            <a:r>
              <a:rPr lang="ko-KR" altLang="en-US" sz="2800" dirty="0">
                <a:solidFill>
                  <a:srgbClr val="3F3F3F"/>
                </a:solidFill>
              </a:rPr>
              <a:t>커뮤니티</a:t>
            </a:r>
            <a:endParaRPr lang="ko-KR" altLang="en-US" sz="2800" dirty="0"/>
          </a:p>
        </p:txBody>
      </p:sp>
      <p:sp>
        <p:nvSpPr>
          <p:cNvPr id="110" name="Google Shape;110;p14"/>
          <p:cNvSpPr/>
          <p:nvPr/>
        </p:nvSpPr>
        <p:spPr>
          <a:xfrm>
            <a:off x="0" y="6631188"/>
            <a:ext cx="12192000" cy="23604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1A5EFD-76E4-48CE-9A90-6D3E50E61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41" y="3895841"/>
            <a:ext cx="5262332" cy="25858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D49E06-8A40-489E-85DD-B47C6BC8B5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325" r="-1809"/>
          <a:stretch/>
        </p:blipFill>
        <p:spPr>
          <a:xfrm>
            <a:off x="7121578" y="3923750"/>
            <a:ext cx="3811560" cy="2403025"/>
          </a:xfrm>
          <a:prstGeom prst="rect">
            <a:avLst/>
          </a:prstGeom>
        </p:spPr>
      </p:pic>
      <p:sp>
        <p:nvSpPr>
          <p:cNvPr id="10" name="Google Shape;247;p19">
            <a:extLst>
              <a:ext uri="{FF2B5EF4-FFF2-40B4-BE49-F238E27FC236}">
                <a16:creationId xmlns:a16="http://schemas.microsoft.com/office/drawing/2014/main" id="{53013456-BFCD-41C3-8184-4F7D43CED762}"/>
              </a:ext>
            </a:extLst>
          </p:cNvPr>
          <p:cNvSpPr/>
          <p:nvPr/>
        </p:nvSpPr>
        <p:spPr>
          <a:xfrm>
            <a:off x="6216073" y="4861715"/>
            <a:ext cx="780168" cy="42487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D4D4D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267DEC-D7C8-4CFB-95EA-DEE3F763913F}"/>
              </a:ext>
            </a:extLst>
          </p:cNvPr>
          <p:cNvSpPr/>
          <p:nvPr/>
        </p:nvSpPr>
        <p:spPr>
          <a:xfrm>
            <a:off x="5098472" y="4110178"/>
            <a:ext cx="812800" cy="471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98;p14">
            <a:extLst>
              <a:ext uri="{FF2B5EF4-FFF2-40B4-BE49-F238E27FC236}">
                <a16:creationId xmlns:a16="http://schemas.microsoft.com/office/drawing/2014/main" id="{DCEAD133-D5B9-414C-BED3-342CFB4514E0}"/>
              </a:ext>
            </a:extLst>
          </p:cNvPr>
          <p:cNvSpPr txBox="1"/>
          <p:nvPr/>
        </p:nvSpPr>
        <p:spPr>
          <a:xfrm>
            <a:off x="780867" y="3409193"/>
            <a:ext cx="10963458" cy="87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</a:rPr>
              <a:t>멤버상세정보는 클럽 </a:t>
            </a:r>
            <a:r>
              <a:rPr lang="ko-KR" altLang="en-US" sz="1800" b="1" dirty="0">
                <a:solidFill>
                  <a:srgbClr val="FF0000"/>
                </a:solidFill>
              </a:rPr>
              <a:t>운영자만 확인 </a:t>
            </a:r>
            <a:r>
              <a:rPr lang="ko-KR" altLang="en-US" sz="1800" dirty="0">
                <a:solidFill>
                  <a:schemeClr val="dk1"/>
                </a:solidFill>
              </a:rPr>
              <a:t>가능하며</a:t>
            </a:r>
            <a:r>
              <a:rPr lang="en-US" altLang="ko-KR" sz="1800" dirty="0">
                <a:solidFill>
                  <a:schemeClr val="dk1"/>
                </a:solidFill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</a:rPr>
              <a:t>별도의 </a:t>
            </a:r>
            <a:r>
              <a:rPr lang="en-US" altLang="ko-KR" sz="1800" b="1" dirty="0">
                <a:solidFill>
                  <a:srgbClr val="FF0000"/>
                </a:solidFill>
              </a:rPr>
              <a:t>.csv </a:t>
            </a:r>
            <a:r>
              <a:rPr lang="ko-KR" altLang="en-US" sz="1800" b="1" dirty="0">
                <a:solidFill>
                  <a:srgbClr val="FF0000"/>
                </a:solidFill>
              </a:rPr>
              <a:t>파일로 저장 가능</a:t>
            </a:r>
            <a:r>
              <a:rPr lang="en-US" altLang="ko-KR" sz="1800" dirty="0">
                <a:solidFill>
                  <a:schemeClr val="dk1"/>
                </a:solidFill>
              </a:rPr>
              <a:t>. 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05;p14">
            <a:extLst>
              <a:ext uri="{FF2B5EF4-FFF2-40B4-BE49-F238E27FC236}">
                <a16:creationId xmlns:a16="http://schemas.microsoft.com/office/drawing/2014/main" id="{18B2DA11-0F72-46E5-B78F-4761BA4164D4}"/>
              </a:ext>
            </a:extLst>
          </p:cNvPr>
          <p:cNvSpPr/>
          <p:nvPr/>
        </p:nvSpPr>
        <p:spPr>
          <a:xfrm>
            <a:off x="571498" y="3528558"/>
            <a:ext cx="87956" cy="777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106DBC-016F-4BB3-BDFC-615F5A77F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002" y="1198363"/>
            <a:ext cx="3710470" cy="22395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3C1C7B-9856-4ABF-963F-79D72AAFB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696" y="1290024"/>
            <a:ext cx="3439979" cy="2026738"/>
          </a:xfrm>
          <a:prstGeom prst="rect">
            <a:avLst/>
          </a:prstGeom>
        </p:spPr>
      </p:pic>
      <p:sp>
        <p:nvSpPr>
          <p:cNvPr id="17" name="Google Shape;247;p19">
            <a:extLst>
              <a:ext uri="{FF2B5EF4-FFF2-40B4-BE49-F238E27FC236}">
                <a16:creationId xmlns:a16="http://schemas.microsoft.com/office/drawing/2014/main" id="{584FEC58-E5B8-4739-9F9F-46BD966BEBE8}"/>
              </a:ext>
            </a:extLst>
          </p:cNvPr>
          <p:cNvSpPr/>
          <p:nvPr/>
        </p:nvSpPr>
        <p:spPr>
          <a:xfrm>
            <a:off x="5373581" y="1997273"/>
            <a:ext cx="780168" cy="42487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D4D4D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2951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4"/>
          <p:cNvCxnSpPr/>
          <p:nvPr/>
        </p:nvCxnSpPr>
        <p:spPr>
          <a:xfrm>
            <a:off x="0" y="583106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4D4D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4"/>
          <p:cNvSpPr txBox="1"/>
          <p:nvPr/>
        </p:nvSpPr>
        <p:spPr>
          <a:xfrm>
            <a:off x="780867" y="642060"/>
            <a:ext cx="10963458" cy="87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목록보기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커뮤니티</a:t>
            </a:r>
            <a:r>
              <a:rPr lang="en-US" altLang="ko-KR" sz="1800" dirty="0">
                <a:solidFill>
                  <a:schemeClr val="dk1"/>
                </a:solidFill>
              </a:rPr>
              <a:t>’ / ‘</a:t>
            </a:r>
            <a:r>
              <a:rPr lang="ko-KR" altLang="en-US" sz="1800" dirty="0">
                <a:solidFill>
                  <a:schemeClr val="dk1"/>
                </a:solidFill>
              </a:rPr>
              <a:t>가입한 커뮤니티＇ 기능 제공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가입되어 있는 클럽에는 중복 가입 불가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05" name="Google Shape;105;p14"/>
          <p:cNvSpPr/>
          <p:nvPr/>
        </p:nvSpPr>
        <p:spPr>
          <a:xfrm>
            <a:off x="571498" y="724478"/>
            <a:ext cx="87956" cy="777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59453" y="59886"/>
            <a:ext cx="55566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ko-KR" altLang="en-US" sz="2800" dirty="0">
                <a:solidFill>
                  <a:srgbClr val="3F3F3F"/>
                </a:solidFill>
              </a:rPr>
              <a:t>메뉴구성 및 기능 </a:t>
            </a:r>
            <a:r>
              <a:rPr lang="en-US" altLang="ko-KR" sz="2800" dirty="0">
                <a:solidFill>
                  <a:srgbClr val="3F3F3F"/>
                </a:solidFill>
              </a:rPr>
              <a:t>- </a:t>
            </a:r>
            <a:r>
              <a:rPr lang="ko-KR" altLang="en-US" sz="2800" dirty="0">
                <a:solidFill>
                  <a:srgbClr val="3F3F3F"/>
                </a:solidFill>
              </a:rPr>
              <a:t>목록보기</a:t>
            </a:r>
            <a:endParaRPr lang="ko-KR" altLang="en-US" sz="2800" dirty="0"/>
          </a:p>
        </p:txBody>
      </p:sp>
      <p:sp>
        <p:nvSpPr>
          <p:cNvPr id="110" name="Google Shape;110;p14"/>
          <p:cNvSpPr/>
          <p:nvPr/>
        </p:nvSpPr>
        <p:spPr>
          <a:xfrm>
            <a:off x="0" y="6631188"/>
            <a:ext cx="12192000" cy="23604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3B827C-7A57-43F2-A856-985C51F2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05" y="2088789"/>
            <a:ext cx="5829691" cy="29863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73E315-408C-4186-B3D4-1048D299F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073" y="2209085"/>
            <a:ext cx="5736174" cy="281960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6D1B3BD-6B0D-447C-AADF-D21729876CDD}"/>
              </a:ext>
            </a:extLst>
          </p:cNvPr>
          <p:cNvSpPr/>
          <p:nvPr/>
        </p:nvSpPr>
        <p:spPr>
          <a:xfrm>
            <a:off x="2456599" y="5075094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dk1"/>
                </a:solidFill>
              </a:rPr>
              <a:t>&lt;</a:t>
            </a:r>
            <a:r>
              <a:rPr lang="ko-KR" altLang="en-US" dirty="0">
                <a:solidFill>
                  <a:schemeClr val="dk1"/>
                </a:solidFill>
              </a:rPr>
              <a:t>전체 커뮤니티</a:t>
            </a:r>
            <a:r>
              <a:rPr lang="en-US" altLang="ko-KR" dirty="0">
                <a:solidFill>
                  <a:schemeClr val="dk1"/>
                </a:solidFill>
              </a:rPr>
              <a:t>&gt;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1852E-65A3-4C6E-B6C7-E0F00CC93F6A}"/>
              </a:ext>
            </a:extLst>
          </p:cNvPr>
          <p:cNvSpPr/>
          <p:nvPr/>
        </p:nvSpPr>
        <p:spPr>
          <a:xfrm>
            <a:off x="8165741" y="5076294"/>
            <a:ext cx="1749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dk1"/>
                </a:solidFill>
              </a:rPr>
              <a:t>&lt;</a:t>
            </a:r>
            <a:r>
              <a:rPr lang="ko-KR" altLang="en-US" dirty="0">
                <a:solidFill>
                  <a:schemeClr val="dk1"/>
                </a:solidFill>
              </a:rPr>
              <a:t>가입된 커뮤니티</a:t>
            </a:r>
            <a:r>
              <a:rPr lang="en-US" altLang="ko-KR" dirty="0">
                <a:solidFill>
                  <a:schemeClr val="dk1"/>
                </a:solidFill>
              </a:rPr>
              <a:t>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74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700</Words>
  <Application>Microsoft Office PowerPoint</Application>
  <PresentationFormat>와이드스크린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Malgun Gothic</vt:lpstr>
      <vt:lpstr>Arial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EUYSUNG CHA</dc:creator>
  <cp:lastModifiedBy>EUYSUNG CHA</cp:lastModifiedBy>
  <cp:revision>25</cp:revision>
  <dcterms:modified xsi:type="dcterms:W3CDTF">2020-08-01T13:27:09Z</dcterms:modified>
</cp:coreProperties>
</file>