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58" r:id="rId4"/>
    <p:sldId id="269" r:id="rId5"/>
    <p:sldId id="257" r:id="rId6"/>
    <p:sldId id="259" r:id="rId7"/>
    <p:sldId id="265" r:id="rId8"/>
    <p:sldId id="260" r:id="rId9"/>
    <p:sldId id="262" r:id="rId10"/>
    <p:sldId id="270" r:id="rId11"/>
    <p:sldId id="266" r:id="rId12"/>
    <p:sldId id="261"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A3C08-E003-A88F-FD4F-122F01F2E404}" v="426" dt="2024-04-21T18:40:33.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19:19:36.253"/>
    </inkml:context>
    <inkml:brush xml:id="br0">
      <inkml:brushProperty name="width" value="0.1" units="cm"/>
      <inkml:brushProperty name="height" value="0.1" units="cm"/>
    </inkml:brush>
  </inkml:definitions>
  <inkml:trace contextRef="#ctx0" brushRef="#br0">14335 7403 16383 0 0,'0'-7'0'0'0,"0"-9"0"0"0,0-7 0 0 0,0 5 0 0 0,0 13 0 0 0,0 15 0 0 0,-7 4 0 0 0,-1 8 0 0 0,-1 6 0 0 0,2 5 0 0 0,2 4 0 0 0,-4 2 0 0 0,-2 1 0 0 0,2 0 0 0 0,2 1 0 0 0,3-1 0 0 0,1 0 0 0 0,2 0 0 0 0,1-1 0 0 0,0 0 0 0 0,0-13 0 0 0,1-18 0 0 0,-1-10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19:19:36.254"/>
    </inkml:context>
    <inkml:brush xml:id="br0">
      <inkml:brushProperty name="width" value="0.1" units="cm"/>
      <inkml:brushProperty name="height" value="0.1" units="cm"/>
    </inkml:brush>
  </inkml:definitions>
  <inkml:trace contextRef="#ctx0" brushRef="#br0">14277 7414 16383 0 0,'0'6'0'0'0,"0"10"0"0"0,7 1 0 0 0,8-2 0 0 0,2 4 0 0 0,5-3 0 0 0,-1 4 0 0 0,2-2 0 0 0,4 3 0 0 0,-3-3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19:19:36.255"/>
    </inkml:context>
    <inkml:brush xml:id="br0">
      <inkml:brushProperty name="width" value="0.1" units="cm"/>
      <inkml:brushProperty name="height" value="0.1" units="cm"/>
    </inkml:brush>
  </inkml:definitions>
  <inkml:trace contextRef="#ctx0" brushRef="#br0">14379 7456 16383 0 0,'-7'0'0'0'0,"-9"0"0"0"0,-1 7 0 0 0,-5 1 0 0 0,2 8 0 0 0,-3-1 0 0 0,2 5 0 0 0,-1-1 0 0 0,-4-4 0 0 0,-4-5 0 0 0,-4 3 0 0 0,4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19:19:36.256"/>
    </inkml:context>
    <inkml:brush xml:id="br0">
      <inkml:brushProperty name="width" value="0.1" units="cm"/>
      <inkml:brushProperty name="height" value="0.1" units="cm"/>
    </inkml:brush>
  </inkml:definitions>
  <inkml:trace contextRef="#ctx0" brushRef="#br0">14288 7608 16383 0 0,'0'-6'0'0'0,"0"-10"0"0"0,0-8 0 0 0,0-7 0 0 0,0-4 0 0 0,0-4 0 0 0,0-1 0 0 0,0-1 0 0 0,0 0 0 0 0,0 0 0 0 0,0 1 0 0 0,0 0 0 0 0,0 1 0 0 0,0-1 0 0 0,0 1 0 0 0,0 0 0 0 0,-7 6 0 0 0,-2 16 0 0 0,1 11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19:19:36.257"/>
    </inkml:context>
    <inkml:brush xml:id="br0">
      <inkml:brushProperty name="width" value="0.1" units="cm"/>
      <inkml:brushProperty name="height" value="0.1" units="cm"/>
    </inkml:brush>
  </inkml:definitions>
  <inkml:trace contextRef="#ctx0" brushRef="#br0">14150 7075 16383 0 0,'7'0'0'0'0,"8"0"0"0"0,9 0 0 0 0,7 0 0 0 0,5 0 0 0 0,2 0 0 0 0,2 0 0 0 0,1 0 0 0 0,0 0 0 0 0,0 0 0 0 0,-1 0 0 0 0,0 0 0 0 0,-7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19:19:36.258"/>
    </inkml:context>
    <inkml:brush xml:id="br0">
      <inkml:brushProperty name="width" value="0.1" units="cm"/>
      <inkml:brushProperty name="height" value="0.1" units="cm"/>
    </inkml:brush>
  </inkml:definitions>
  <inkml:trace contextRef="#ctx0" brushRef="#br0">14129 7192 16383 0 0,'6'0'0'0'0,"10"0"0"0"0,8 0 0 0 0,7 0 0 0 0,4 0 0 0 0,4 0 0 0 0,1 0 0 0 0,1 0 0 0 0,0 0 0 0 0,0 0 0 0 0,-1 0 0 0 0,0 0 0 0 0,-1 0 0 0 0,1 0 0 0 0,-1 0 0 0 0,-7-7 0 0 0,-15-2 0 0 0,-10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1T19:19:31.722"/>
    </inkml:context>
    <inkml:brush xml:id="br0">
      <inkml:brushProperty name="width" value="0.1" units="cm"/>
      <inkml:brushProperty name="height" value="0.1" units="cm"/>
    </inkml:brush>
  </inkml:definitions>
  <inkml:trace contextRef="#ctx0" brushRef="#br0">7377 9784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E1D7B-CCC3-4D55-AF4B-999EBA0D7909}" type="datetimeFigureOut">
              <a:t>21.04.2024</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A9B5B-7DC1-42B5-BF3D-97A776413247}" type="slidenum">
              <a:t>‹#›</a:t>
            </a:fld>
            <a:endParaRPr lang="nb-NO"/>
          </a:p>
        </p:txBody>
      </p:sp>
    </p:spTree>
    <p:extLst>
      <p:ext uri="{BB962C8B-B14F-4D97-AF65-F5344CB8AC3E}">
        <p14:creationId xmlns:p14="http://schemas.microsoft.com/office/powerpoint/2010/main" val="82830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cs typeface="Calibri"/>
              </a:rPr>
              <a:t>3, Master for </a:t>
            </a:r>
            <a:r>
              <a:rPr lang="en-US" dirty="0" err="1">
                <a:cs typeface="Calibri"/>
              </a:rPr>
              <a:t>nettverket</a:t>
            </a:r>
            <a:endParaRPr lang="en-US" dirty="0">
              <a:ea typeface="Calibri"/>
              <a:cs typeface="Calibri"/>
            </a:endParaRPr>
          </a:p>
          <a:p>
            <a:r>
              <a:rPr lang="en-US" dirty="0">
                <a:cs typeface="Calibri"/>
              </a:rPr>
              <a:t>7, Live-</a:t>
            </a:r>
            <a:r>
              <a:rPr lang="en-US" dirty="0" err="1">
                <a:cs typeface="Calibri"/>
              </a:rPr>
              <a:t>kamera</a:t>
            </a:r>
            <a:r>
              <a:rPr lang="en-US" dirty="0">
                <a:cs typeface="Calibri"/>
              </a:rPr>
              <a:t> for </a:t>
            </a:r>
            <a:r>
              <a:rPr lang="en-US" dirty="0" err="1">
                <a:cs typeface="Calibri"/>
              </a:rPr>
              <a:t>nettsien</a:t>
            </a:r>
            <a:r>
              <a:rPr lang="en-US" dirty="0">
                <a:cs typeface="Calibri"/>
              </a:rPr>
              <a:t>, sitter </a:t>
            </a:r>
            <a:r>
              <a:rPr lang="en-US" dirty="0" err="1">
                <a:cs typeface="Calibri"/>
              </a:rPr>
              <a:t>høyt</a:t>
            </a:r>
            <a:r>
              <a:rPr lang="en-US" dirty="0">
                <a:cs typeface="Calibri"/>
              </a:rPr>
              <a:t> </a:t>
            </a:r>
            <a:r>
              <a:rPr lang="en-US" dirty="0" err="1">
                <a:cs typeface="Calibri"/>
              </a:rPr>
              <a:t>nok</a:t>
            </a:r>
            <a:r>
              <a:rPr lang="en-US" dirty="0">
                <a:cs typeface="Calibri"/>
              </a:rPr>
              <a:t> </a:t>
            </a:r>
            <a:r>
              <a:rPr lang="en-US" dirty="0" err="1">
                <a:cs typeface="Calibri"/>
              </a:rPr>
              <a:t>til</a:t>
            </a:r>
            <a:r>
              <a:rPr lang="en-US" dirty="0">
                <a:cs typeface="Calibri"/>
              </a:rPr>
              <a:t> at </a:t>
            </a:r>
            <a:r>
              <a:rPr lang="en-US" dirty="0" err="1">
                <a:cs typeface="Calibri"/>
              </a:rPr>
              <a:t>ikke</a:t>
            </a:r>
            <a:r>
              <a:rPr lang="en-US" dirty="0">
                <a:cs typeface="Calibri"/>
              </a:rPr>
              <a:t> </a:t>
            </a:r>
            <a:r>
              <a:rPr lang="en-US" dirty="0" err="1">
                <a:cs typeface="Calibri"/>
              </a:rPr>
              <a:t>personer</a:t>
            </a:r>
            <a:r>
              <a:rPr lang="en-US" dirty="0">
                <a:cs typeface="Calibri"/>
              </a:rPr>
              <a:t> </a:t>
            </a:r>
            <a:r>
              <a:rPr lang="en-US" dirty="0" err="1">
                <a:cs typeface="Calibri"/>
              </a:rPr>
              <a:t>identifiseres</a:t>
            </a:r>
            <a:r>
              <a:rPr lang="en-US" dirty="0">
                <a:cs typeface="Calibri"/>
              </a:rPr>
              <a:t> (</a:t>
            </a:r>
            <a:r>
              <a:rPr lang="en-US" dirty="0" err="1">
                <a:cs typeface="Calibri"/>
              </a:rPr>
              <a:t>plasseres</a:t>
            </a:r>
            <a:r>
              <a:rPr lang="en-US" dirty="0">
                <a:cs typeface="Calibri"/>
              </a:rPr>
              <a:t> </a:t>
            </a:r>
            <a:r>
              <a:rPr lang="en-US" dirty="0" err="1">
                <a:cs typeface="Calibri"/>
              </a:rPr>
              <a:t>høyt</a:t>
            </a:r>
            <a:r>
              <a:rPr lang="en-US" dirty="0">
                <a:cs typeface="Calibri"/>
              </a:rPr>
              <a:t> </a:t>
            </a:r>
            <a:r>
              <a:rPr lang="en-US" dirty="0" err="1">
                <a:cs typeface="Calibri"/>
              </a:rPr>
              <a:t>og</a:t>
            </a:r>
            <a:r>
              <a:rPr lang="en-US">
                <a:cs typeface="Calibri"/>
              </a:rPr>
              <a:t> over nett</a:t>
            </a:r>
            <a:r>
              <a:rPr lang="en-US" dirty="0">
                <a:cs typeface="Calibri"/>
              </a:rPr>
              <a:t>)</a:t>
            </a:r>
            <a:endParaRPr lang="en-US" dirty="0">
              <a:ea typeface="Calibri"/>
              <a:cs typeface="Calibri"/>
            </a:endParaRPr>
          </a:p>
        </p:txBody>
      </p:sp>
      <p:sp>
        <p:nvSpPr>
          <p:cNvPr id="4" name="Plassholder for lysbildenummer 3"/>
          <p:cNvSpPr>
            <a:spLocks noGrp="1"/>
          </p:cNvSpPr>
          <p:nvPr>
            <p:ph type="sldNum" sz="quarter" idx="5"/>
          </p:nvPr>
        </p:nvSpPr>
        <p:spPr/>
        <p:txBody>
          <a:bodyPr/>
          <a:lstStyle/>
          <a:p>
            <a:fld id="{3CEA9B5B-7DC1-42B5-BF3D-97A776413247}" type="slidenum">
              <a:rPr lang="nb-NO"/>
              <a:t>5</a:t>
            </a:fld>
            <a:endParaRPr lang="nb-NO"/>
          </a:p>
        </p:txBody>
      </p:sp>
    </p:spTree>
    <p:extLst>
      <p:ext uri="{BB962C8B-B14F-4D97-AF65-F5344CB8AC3E}">
        <p14:creationId xmlns:p14="http://schemas.microsoft.com/office/powerpoint/2010/main" val="327633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cs typeface="Calibri"/>
              </a:rPr>
              <a:t>-Hvert skikort tildeles en unik identifikator til gjestenettet slik at det kan brukes for og koble seg på.</a:t>
            </a:r>
            <a:endParaRPr lang="nb-NO" dirty="0"/>
          </a:p>
          <a:p>
            <a:r>
              <a:rPr lang="nb-NO" dirty="0"/>
              <a:t>-Det brukes tidsbegrensning og båndbredde for og unngå misbruk av gjestenettet.</a:t>
            </a:r>
            <a:endParaRPr lang="nb-NO" dirty="0">
              <a:cs typeface="Calibri"/>
            </a:endParaRPr>
          </a:p>
          <a:p>
            <a:r>
              <a:rPr lang="nb-NO" dirty="0">
                <a:cs typeface="Calibri"/>
              </a:rPr>
              <a:t>-Vi skal overvåke og administrere gjestenettet for og spore og håndtere </a:t>
            </a:r>
            <a:r>
              <a:rPr lang="nb-NO" dirty="0" err="1">
                <a:cs typeface="Calibri"/>
              </a:rPr>
              <a:t>evt</a:t>
            </a:r>
            <a:r>
              <a:rPr lang="nb-NO" dirty="0">
                <a:cs typeface="Calibri"/>
              </a:rPr>
              <a:t> problemer eller misbruk.</a:t>
            </a:r>
          </a:p>
          <a:p>
            <a:r>
              <a:rPr lang="nb-NO" dirty="0">
                <a:cs typeface="Calibri"/>
              </a:rPr>
              <a:t>-</a:t>
            </a:r>
            <a:r>
              <a:rPr lang="nb-NO" dirty="0" err="1">
                <a:cs typeface="Calibri"/>
              </a:rPr>
              <a:t>Admin</a:t>
            </a:r>
            <a:r>
              <a:rPr lang="nb-NO" dirty="0">
                <a:cs typeface="Calibri"/>
              </a:rPr>
              <a:t> nettverket skal være sikkerhetsregulert og ha streng tilgangskontroll med brannmur, fysisk sikkerhet og sikkerhetsopplæring på ansatte. </a:t>
            </a:r>
          </a:p>
          <a:p>
            <a:r>
              <a:rPr lang="nb-NO" dirty="0">
                <a:cs typeface="Calibri"/>
              </a:rPr>
              <a:t>Wpa2 kryptering, 2 rutere (1 privat | 1 gjestenett), </a:t>
            </a:r>
            <a:r>
              <a:rPr lang="nb-NO" dirty="0" err="1">
                <a:cs typeface="Calibri"/>
              </a:rPr>
              <a:t>hidden</a:t>
            </a:r>
            <a:r>
              <a:rPr lang="nb-NO" dirty="0">
                <a:cs typeface="Calibri"/>
              </a:rPr>
              <a:t> </a:t>
            </a:r>
            <a:r>
              <a:rPr lang="nb-NO" dirty="0" err="1">
                <a:cs typeface="Calibri"/>
              </a:rPr>
              <a:t>ssid</a:t>
            </a:r>
            <a:r>
              <a:rPr lang="nb-NO" dirty="0">
                <a:cs typeface="Calibri"/>
              </a:rPr>
              <a:t> på </a:t>
            </a:r>
            <a:r>
              <a:rPr lang="nb-NO" dirty="0" err="1">
                <a:cs typeface="Calibri"/>
              </a:rPr>
              <a:t>adminnett</a:t>
            </a:r>
            <a:r>
              <a:rPr lang="nb-NO" dirty="0">
                <a:cs typeface="Calibri"/>
              </a:rPr>
              <a:t> sånn at ikke besøkende kan få det opp. Mer sikkert om vi splitter nettverkene i to.</a:t>
            </a:r>
          </a:p>
        </p:txBody>
      </p:sp>
      <p:sp>
        <p:nvSpPr>
          <p:cNvPr id="4" name="Plassholder for lysbildenummer 3"/>
          <p:cNvSpPr>
            <a:spLocks noGrp="1"/>
          </p:cNvSpPr>
          <p:nvPr>
            <p:ph type="sldNum" sz="quarter" idx="5"/>
          </p:nvPr>
        </p:nvSpPr>
        <p:spPr/>
        <p:txBody>
          <a:bodyPr/>
          <a:lstStyle/>
          <a:p>
            <a:fld id="{3CEA9B5B-7DC1-42B5-BF3D-97A776413247}" type="slidenum">
              <a:t>6</a:t>
            </a:fld>
            <a:endParaRPr lang="nb-NO"/>
          </a:p>
        </p:txBody>
      </p:sp>
    </p:spTree>
    <p:extLst>
      <p:ext uri="{BB962C8B-B14F-4D97-AF65-F5344CB8AC3E}">
        <p14:creationId xmlns:p14="http://schemas.microsoft.com/office/powerpoint/2010/main" val="194781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cs typeface="Calibri"/>
              </a:rPr>
              <a:t>Ad for policies </a:t>
            </a:r>
            <a:r>
              <a:rPr lang="en-US" dirty="0" err="1">
                <a:cs typeface="Calibri"/>
              </a:rPr>
              <a:t>og</a:t>
            </a:r>
            <a:r>
              <a:rPr lang="en-US" dirty="0">
                <a:cs typeface="Calibri"/>
              </a:rPr>
              <a:t> </a:t>
            </a:r>
            <a:r>
              <a:rPr lang="en-US" dirty="0" err="1">
                <a:cs typeface="Calibri"/>
              </a:rPr>
              <a:t>brukeradministrering</a:t>
            </a:r>
          </a:p>
        </p:txBody>
      </p:sp>
      <p:sp>
        <p:nvSpPr>
          <p:cNvPr id="4" name="Plassholder for lysbildenummer 3"/>
          <p:cNvSpPr>
            <a:spLocks noGrp="1"/>
          </p:cNvSpPr>
          <p:nvPr>
            <p:ph type="sldNum" sz="quarter" idx="5"/>
          </p:nvPr>
        </p:nvSpPr>
        <p:spPr/>
        <p:txBody>
          <a:bodyPr/>
          <a:lstStyle/>
          <a:p>
            <a:fld id="{3CEA9B5B-7DC1-42B5-BF3D-97A776413247}" type="slidenum">
              <a:rPr lang="nb-NO"/>
              <a:t>8</a:t>
            </a:fld>
            <a:endParaRPr lang="nb-NO"/>
          </a:p>
        </p:txBody>
      </p:sp>
    </p:spTree>
    <p:extLst>
      <p:ext uri="{BB962C8B-B14F-4D97-AF65-F5344CB8AC3E}">
        <p14:creationId xmlns:p14="http://schemas.microsoft.com/office/powerpoint/2010/main" val="632810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US"/>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a:p>
        </p:txBody>
      </p:sp>
      <p:sp>
        <p:nvSpPr>
          <p:cNvPr id="4" name="Plassholder for dato 3"/>
          <p:cNvSpPr>
            <a:spLocks noGrp="1"/>
          </p:cNvSpPr>
          <p:nvPr>
            <p:ph type="dt" sz="half" idx="10"/>
          </p:nvPr>
        </p:nvSpPr>
        <p:spPr/>
        <p:txBody>
          <a:bodyPr/>
          <a:lstStyle/>
          <a:p>
            <a:fld id="{28543BDC-0553-40FA-A4DB-EDAAA606CFF6}" type="datetimeFigureOut">
              <a:rPr lang="en-US" smtClean="0"/>
              <a:t>4/21/2024</a:t>
            </a:fld>
            <a:endParaRPr lang="en-US"/>
          </a:p>
        </p:txBody>
      </p:sp>
      <p:sp>
        <p:nvSpPr>
          <p:cNvPr id="5" name="Plassholder for bunntekst 4"/>
          <p:cNvSpPr>
            <a:spLocks noGrp="1"/>
          </p:cNvSpPr>
          <p:nvPr>
            <p:ph type="ftr" sz="quarter" idx="11"/>
          </p:nvPr>
        </p:nvSpPr>
        <p:spPr/>
        <p:txBody>
          <a:bodyPr/>
          <a:lstStyle/>
          <a:p>
            <a:endParaRPr lang="en-US"/>
          </a:p>
        </p:txBody>
      </p:sp>
      <p:sp>
        <p:nvSpPr>
          <p:cNvPr id="6" name="Plassholder for lysbildenumm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113754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US"/>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p:cNvSpPr>
            <a:spLocks noGrp="1"/>
          </p:cNvSpPr>
          <p:nvPr>
            <p:ph type="dt" sz="half" idx="10"/>
          </p:nvPr>
        </p:nvSpPr>
        <p:spPr/>
        <p:txBody>
          <a:bodyPr/>
          <a:lstStyle/>
          <a:p>
            <a:fld id="{28543BDC-0553-40FA-A4DB-EDAAA606CFF6}" type="datetimeFigureOut">
              <a:rPr lang="en-US" smtClean="0"/>
              <a:t>4/21/2024</a:t>
            </a:fld>
            <a:endParaRPr lang="en-US"/>
          </a:p>
        </p:txBody>
      </p:sp>
      <p:sp>
        <p:nvSpPr>
          <p:cNvPr id="5" name="Plassholder for bunntekst 4"/>
          <p:cNvSpPr>
            <a:spLocks noGrp="1"/>
          </p:cNvSpPr>
          <p:nvPr>
            <p:ph type="ftr" sz="quarter" idx="11"/>
          </p:nvPr>
        </p:nvSpPr>
        <p:spPr/>
        <p:txBody>
          <a:bodyPr/>
          <a:lstStyle/>
          <a:p>
            <a:endParaRPr lang="en-US"/>
          </a:p>
        </p:txBody>
      </p:sp>
      <p:sp>
        <p:nvSpPr>
          <p:cNvPr id="6" name="Plassholder for lysbildenumm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217098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a:t>Klikk for å redigere tittelstil</a:t>
            </a:r>
            <a:endParaRPr lang="en-US"/>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p:cNvSpPr>
            <a:spLocks noGrp="1"/>
          </p:cNvSpPr>
          <p:nvPr>
            <p:ph type="dt" sz="half" idx="10"/>
          </p:nvPr>
        </p:nvSpPr>
        <p:spPr/>
        <p:txBody>
          <a:bodyPr/>
          <a:lstStyle/>
          <a:p>
            <a:fld id="{28543BDC-0553-40FA-A4DB-EDAAA606CFF6}" type="datetimeFigureOut">
              <a:rPr lang="en-US" smtClean="0"/>
              <a:t>4/21/2024</a:t>
            </a:fld>
            <a:endParaRPr lang="en-US"/>
          </a:p>
        </p:txBody>
      </p:sp>
      <p:sp>
        <p:nvSpPr>
          <p:cNvPr id="5" name="Plassholder for bunntekst 4"/>
          <p:cNvSpPr>
            <a:spLocks noGrp="1"/>
          </p:cNvSpPr>
          <p:nvPr>
            <p:ph type="ftr" sz="quarter" idx="11"/>
          </p:nvPr>
        </p:nvSpPr>
        <p:spPr/>
        <p:txBody>
          <a:bodyPr/>
          <a:lstStyle/>
          <a:p>
            <a:endParaRPr lang="en-US"/>
          </a:p>
        </p:txBody>
      </p:sp>
      <p:sp>
        <p:nvSpPr>
          <p:cNvPr id="6" name="Plassholder for lysbildenumm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55733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US"/>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p:cNvSpPr>
            <a:spLocks noGrp="1"/>
          </p:cNvSpPr>
          <p:nvPr>
            <p:ph type="dt" sz="half" idx="10"/>
          </p:nvPr>
        </p:nvSpPr>
        <p:spPr/>
        <p:txBody>
          <a:bodyPr/>
          <a:lstStyle/>
          <a:p>
            <a:fld id="{28543BDC-0553-40FA-A4DB-EDAAA606CFF6}" type="datetimeFigureOut">
              <a:rPr lang="en-US" smtClean="0"/>
              <a:t>4/21/2024</a:t>
            </a:fld>
            <a:endParaRPr lang="en-US"/>
          </a:p>
        </p:txBody>
      </p:sp>
      <p:sp>
        <p:nvSpPr>
          <p:cNvPr id="5" name="Plassholder for bunntekst 4"/>
          <p:cNvSpPr>
            <a:spLocks noGrp="1"/>
          </p:cNvSpPr>
          <p:nvPr>
            <p:ph type="ftr" sz="quarter" idx="11"/>
          </p:nvPr>
        </p:nvSpPr>
        <p:spPr/>
        <p:txBody>
          <a:bodyPr/>
          <a:lstStyle/>
          <a:p>
            <a:endParaRPr lang="en-US"/>
          </a:p>
        </p:txBody>
      </p:sp>
      <p:sp>
        <p:nvSpPr>
          <p:cNvPr id="6" name="Plassholder for lysbildenumm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307412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US"/>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28543BDC-0553-40FA-A4DB-EDAAA606CFF6}" type="datetimeFigureOut">
              <a:rPr lang="en-US" smtClean="0"/>
              <a:t>4/21/2024</a:t>
            </a:fld>
            <a:endParaRPr lang="en-US"/>
          </a:p>
        </p:txBody>
      </p:sp>
      <p:sp>
        <p:nvSpPr>
          <p:cNvPr id="5" name="Plassholder for bunntekst 4"/>
          <p:cNvSpPr>
            <a:spLocks noGrp="1"/>
          </p:cNvSpPr>
          <p:nvPr>
            <p:ph type="ftr" sz="quarter" idx="11"/>
          </p:nvPr>
        </p:nvSpPr>
        <p:spPr/>
        <p:txBody>
          <a:bodyPr/>
          <a:lstStyle/>
          <a:p>
            <a:endParaRPr lang="en-US"/>
          </a:p>
        </p:txBody>
      </p:sp>
      <p:sp>
        <p:nvSpPr>
          <p:cNvPr id="6" name="Plassholder for lysbildenummer 5"/>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26970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US"/>
          </a:p>
        </p:txBody>
      </p:sp>
      <p:sp>
        <p:nvSpPr>
          <p:cNvPr id="3" name="Plassholder for innhold 2"/>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innhold 3"/>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dato 4"/>
          <p:cNvSpPr>
            <a:spLocks noGrp="1"/>
          </p:cNvSpPr>
          <p:nvPr>
            <p:ph type="dt" sz="half" idx="10"/>
          </p:nvPr>
        </p:nvSpPr>
        <p:spPr/>
        <p:txBody>
          <a:bodyPr/>
          <a:lstStyle/>
          <a:p>
            <a:fld id="{28543BDC-0553-40FA-A4DB-EDAAA606CFF6}" type="datetimeFigureOut">
              <a:rPr lang="en-US" smtClean="0"/>
              <a:t>4/21/2024</a:t>
            </a:fld>
            <a:endParaRPr lang="en-US"/>
          </a:p>
        </p:txBody>
      </p:sp>
      <p:sp>
        <p:nvSpPr>
          <p:cNvPr id="6" name="Plassholder for bunntekst 5"/>
          <p:cNvSpPr>
            <a:spLocks noGrp="1"/>
          </p:cNvSpPr>
          <p:nvPr>
            <p:ph type="ftr" sz="quarter" idx="11"/>
          </p:nvPr>
        </p:nvSpPr>
        <p:spPr/>
        <p:txBody>
          <a:bodyPr/>
          <a:lstStyle/>
          <a:p>
            <a:endParaRPr lang="en-US"/>
          </a:p>
        </p:txBody>
      </p:sp>
      <p:sp>
        <p:nvSpPr>
          <p:cNvPr id="7" name="Plassholder for lysbildenummer 6"/>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276482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a:t>Klikk for å redigere tittelstil</a:t>
            </a:r>
            <a:endParaRPr lang="en-US"/>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7" name="Plassholder for dato 6"/>
          <p:cNvSpPr>
            <a:spLocks noGrp="1"/>
          </p:cNvSpPr>
          <p:nvPr>
            <p:ph type="dt" sz="half" idx="10"/>
          </p:nvPr>
        </p:nvSpPr>
        <p:spPr/>
        <p:txBody>
          <a:bodyPr/>
          <a:lstStyle/>
          <a:p>
            <a:fld id="{28543BDC-0553-40FA-A4DB-EDAAA606CFF6}" type="datetimeFigureOut">
              <a:rPr lang="en-US" smtClean="0"/>
              <a:t>4/21/2024</a:t>
            </a:fld>
            <a:endParaRPr lang="en-US"/>
          </a:p>
        </p:txBody>
      </p:sp>
      <p:sp>
        <p:nvSpPr>
          <p:cNvPr id="8" name="Plassholder for bunntekst 7"/>
          <p:cNvSpPr>
            <a:spLocks noGrp="1"/>
          </p:cNvSpPr>
          <p:nvPr>
            <p:ph type="ftr" sz="quarter" idx="11"/>
          </p:nvPr>
        </p:nvSpPr>
        <p:spPr/>
        <p:txBody>
          <a:bodyPr/>
          <a:lstStyle/>
          <a:p>
            <a:endParaRPr lang="en-US"/>
          </a:p>
        </p:txBody>
      </p:sp>
      <p:sp>
        <p:nvSpPr>
          <p:cNvPr id="9" name="Plassholder for lysbildenummer 8"/>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4043207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US"/>
          </a:p>
        </p:txBody>
      </p:sp>
      <p:sp>
        <p:nvSpPr>
          <p:cNvPr id="3" name="Plassholder for dato 2"/>
          <p:cNvSpPr>
            <a:spLocks noGrp="1"/>
          </p:cNvSpPr>
          <p:nvPr>
            <p:ph type="dt" sz="half" idx="10"/>
          </p:nvPr>
        </p:nvSpPr>
        <p:spPr/>
        <p:txBody>
          <a:bodyPr/>
          <a:lstStyle/>
          <a:p>
            <a:fld id="{28543BDC-0553-40FA-A4DB-EDAAA606CFF6}" type="datetimeFigureOut">
              <a:rPr lang="en-US" smtClean="0"/>
              <a:t>4/21/2024</a:t>
            </a:fld>
            <a:endParaRPr lang="en-US"/>
          </a:p>
        </p:txBody>
      </p:sp>
      <p:sp>
        <p:nvSpPr>
          <p:cNvPr id="4" name="Plassholder for bunntekst 3"/>
          <p:cNvSpPr>
            <a:spLocks noGrp="1"/>
          </p:cNvSpPr>
          <p:nvPr>
            <p:ph type="ftr" sz="quarter" idx="11"/>
          </p:nvPr>
        </p:nvSpPr>
        <p:spPr/>
        <p:txBody>
          <a:bodyPr/>
          <a:lstStyle/>
          <a:p>
            <a:endParaRPr lang="en-US"/>
          </a:p>
        </p:txBody>
      </p:sp>
      <p:sp>
        <p:nvSpPr>
          <p:cNvPr id="5" name="Plassholder for lysbildenummer 4"/>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334756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28543BDC-0553-40FA-A4DB-EDAAA606CFF6}" type="datetimeFigureOut">
              <a:rPr lang="en-US" smtClean="0"/>
              <a:t>4/21/2024</a:t>
            </a:fld>
            <a:endParaRPr lang="en-US"/>
          </a:p>
        </p:txBody>
      </p:sp>
      <p:sp>
        <p:nvSpPr>
          <p:cNvPr id="3" name="Plassholder for bunntekst 2"/>
          <p:cNvSpPr>
            <a:spLocks noGrp="1"/>
          </p:cNvSpPr>
          <p:nvPr>
            <p:ph type="ftr" sz="quarter" idx="11"/>
          </p:nvPr>
        </p:nvSpPr>
        <p:spPr/>
        <p:txBody>
          <a:bodyPr/>
          <a:lstStyle/>
          <a:p>
            <a:endParaRPr lang="en-US"/>
          </a:p>
        </p:txBody>
      </p:sp>
      <p:sp>
        <p:nvSpPr>
          <p:cNvPr id="4" name="Plassholder for lysbildenummer 3"/>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108686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28543BDC-0553-40FA-A4DB-EDAAA606CFF6}" type="datetimeFigureOut">
              <a:rPr lang="en-US" smtClean="0"/>
              <a:t>4/21/2024</a:t>
            </a:fld>
            <a:endParaRPr lang="en-US"/>
          </a:p>
        </p:txBody>
      </p:sp>
      <p:sp>
        <p:nvSpPr>
          <p:cNvPr id="6" name="Plassholder for bunntekst 5"/>
          <p:cNvSpPr>
            <a:spLocks noGrp="1"/>
          </p:cNvSpPr>
          <p:nvPr>
            <p:ph type="ftr" sz="quarter" idx="11"/>
          </p:nvPr>
        </p:nvSpPr>
        <p:spPr/>
        <p:txBody>
          <a:bodyPr/>
          <a:lstStyle/>
          <a:p>
            <a:endParaRPr lang="en-US"/>
          </a:p>
        </p:txBody>
      </p:sp>
      <p:sp>
        <p:nvSpPr>
          <p:cNvPr id="7" name="Plassholder for lysbildenummer 6"/>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163528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28543BDC-0553-40FA-A4DB-EDAAA606CFF6}" type="datetimeFigureOut">
              <a:rPr lang="en-US" smtClean="0"/>
              <a:t>4/21/2024</a:t>
            </a:fld>
            <a:endParaRPr lang="en-US"/>
          </a:p>
        </p:txBody>
      </p:sp>
      <p:sp>
        <p:nvSpPr>
          <p:cNvPr id="6" name="Plassholder for bunntekst 5"/>
          <p:cNvSpPr>
            <a:spLocks noGrp="1"/>
          </p:cNvSpPr>
          <p:nvPr>
            <p:ph type="ftr" sz="quarter" idx="11"/>
          </p:nvPr>
        </p:nvSpPr>
        <p:spPr/>
        <p:txBody>
          <a:bodyPr/>
          <a:lstStyle/>
          <a:p>
            <a:endParaRPr lang="en-US"/>
          </a:p>
        </p:txBody>
      </p:sp>
      <p:sp>
        <p:nvSpPr>
          <p:cNvPr id="7" name="Plassholder for lysbildenummer 6"/>
          <p:cNvSpPr>
            <a:spLocks noGrp="1"/>
          </p:cNvSpPr>
          <p:nvPr>
            <p:ph type="sldNum" sz="quarter" idx="12"/>
          </p:nvPr>
        </p:nvSpPr>
        <p:spPr/>
        <p:txBody>
          <a:bodyPr/>
          <a:lstStyle/>
          <a:p>
            <a:fld id="{BE9AD569-83DD-4E5B-AF97-63825DE45633}" type="slidenum">
              <a:rPr lang="en-US" smtClean="0"/>
              <a:t>‹#›</a:t>
            </a:fld>
            <a:endParaRPr lang="en-US"/>
          </a:p>
        </p:txBody>
      </p:sp>
    </p:spTree>
    <p:extLst>
      <p:ext uri="{BB962C8B-B14F-4D97-AF65-F5344CB8AC3E}">
        <p14:creationId xmlns:p14="http://schemas.microsoft.com/office/powerpoint/2010/main" val="413201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US"/>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543BDC-0553-40FA-A4DB-EDAAA606CFF6}" type="datetimeFigureOut">
              <a:rPr lang="en-US" smtClean="0"/>
              <a:t>4/21/2024</a:t>
            </a:fld>
            <a:endParaRPr lang="en-US"/>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9AD569-83DD-4E5B-AF97-63825DE45633}" type="slidenum">
              <a:rPr lang="en-US" smtClean="0"/>
              <a:t>‹#›</a:t>
            </a:fld>
            <a:endParaRPr lang="en-US"/>
          </a:p>
        </p:txBody>
      </p:sp>
    </p:spTree>
    <p:extLst>
      <p:ext uri="{BB962C8B-B14F-4D97-AF65-F5344CB8AC3E}">
        <p14:creationId xmlns:p14="http://schemas.microsoft.com/office/powerpoint/2010/main" val="264931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customXml" Target="../ink/ink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tel 1"/>
          <p:cNvSpPr>
            <a:spLocks noGrp="1"/>
          </p:cNvSpPr>
          <p:nvPr>
            <p:ph type="ctrTitle"/>
          </p:nvPr>
        </p:nvSpPr>
        <p:spPr>
          <a:xfrm>
            <a:off x="3673737" y="818984"/>
            <a:ext cx="7203529" cy="1080580"/>
          </a:xfrm>
        </p:spPr>
        <p:txBody>
          <a:bodyPr>
            <a:normAutofit/>
          </a:bodyPr>
          <a:lstStyle/>
          <a:p>
            <a:pPr algn="l"/>
            <a:r>
              <a:rPr lang="en-US" sz="4800" dirty="0">
                <a:solidFill>
                  <a:srgbClr val="FFFFFF"/>
                </a:solidFill>
              </a:rPr>
              <a:t>     Case </a:t>
            </a:r>
            <a:r>
              <a:rPr lang="en-US" sz="4800" dirty="0" err="1">
                <a:solidFill>
                  <a:srgbClr val="FFFFFF"/>
                </a:solidFill>
              </a:rPr>
              <a:t>Oppgave</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dertittel 2"/>
          <p:cNvSpPr>
            <a:spLocks noGrp="1"/>
          </p:cNvSpPr>
          <p:nvPr>
            <p:ph type="subTitle" idx="1"/>
          </p:nvPr>
        </p:nvSpPr>
        <p:spPr>
          <a:xfrm>
            <a:off x="3437134" y="2309619"/>
            <a:ext cx="7904156" cy="3729396"/>
          </a:xfrm>
        </p:spPr>
        <p:txBody>
          <a:bodyPr vert="horz" lIns="91440" tIns="45720" rIns="91440" bIns="45720" rtlCol="0" anchor="t">
            <a:normAutofit/>
          </a:bodyPr>
          <a:lstStyle/>
          <a:p>
            <a:pPr algn="l"/>
            <a:r>
              <a:rPr lang="en-US" dirty="0">
                <a:solidFill>
                  <a:srgbClr val="FFFFFF"/>
                </a:solidFill>
              </a:rPr>
              <a:t>              </a:t>
            </a:r>
            <a:r>
              <a:rPr lang="en-US" dirty="0" err="1">
                <a:solidFill>
                  <a:srgbClr val="FFFFFF"/>
                </a:solidFill>
              </a:rPr>
              <a:t>Skyggefjell</a:t>
            </a:r>
            <a:r>
              <a:rPr lang="en-US" dirty="0">
                <a:solidFill>
                  <a:srgbClr val="FFFFFF"/>
                </a:solidFill>
              </a:rPr>
              <a:t> </a:t>
            </a:r>
            <a:r>
              <a:rPr lang="en-US" dirty="0" err="1">
                <a:solidFill>
                  <a:srgbClr val="FFFFFF"/>
                </a:solidFill>
              </a:rPr>
              <a:t>Skibakker</a:t>
            </a:r>
            <a:r>
              <a:rPr lang="en-US" dirty="0">
                <a:solidFill>
                  <a:srgbClr val="FFFFFF"/>
                </a:solidFill>
              </a:rPr>
              <a:t> AS</a:t>
            </a:r>
          </a:p>
          <a:p>
            <a:pPr algn="l"/>
            <a:endParaRPr lang="en-US" dirty="0">
              <a:solidFill>
                <a:srgbClr val="FFFFFF"/>
              </a:solidFill>
            </a:endParaRPr>
          </a:p>
          <a:p>
            <a:pPr algn="l"/>
            <a:endParaRPr lang="en-US" dirty="0">
              <a:solidFill>
                <a:srgbClr val="FFFFFF"/>
              </a:solidFill>
            </a:endParaRPr>
          </a:p>
          <a:p>
            <a:pPr algn="l"/>
            <a:endParaRPr lang="en-US" dirty="0">
              <a:solidFill>
                <a:srgbClr val="FFFFFF"/>
              </a:solidFill>
            </a:endParaRPr>
          </a:p>
          <a:p>
            <a:pPr algn="l"/>
            <a:endParaRPr lang="en-US" dirty="0">
              <a:solidFill>
                <a:srgbClr val="FFFFFF"/>
              </a:solidFill>
            </a:endParaRPr>
          </a:p>
          <a:p>
            <a:pPr algn="l"/>
            <a:endParaRPr lang="en-US" dirty="0">
              <a:solidFill>
                <a:srgbClr val="FFFFFF"/>
              </a:solidFill>
            </a:endParaRPr>
          </a:p>
          <a:p>
            <a:pPr algn="l"/>
            <a:endParaRPr lang="en-US" dirty="0">
              <a:solidFill>
                <a:srgbClr val="FFFFFF"/>
              </a:solidFill>
            </a:endParaRPr>
          </a:p>
          <a:p>
            <a:pPr algn="l"/>
            <a:r>
              <a:rPr lang="en-US" dirty="0">
                <a:solidFill>
                  <a:srgbClr val="FFFFFF"/>
                </a:solidFill>
              </a:rPr>
              <a:t>                               Gabriel</a:t>
            </a:r>
          </a:p>
        </p:txBody>
      </p:sp>
    </p:spTree>
    <p:extLst>
      <p:ext uri="{BB962C8B-B14F-4D97-AF65-F5344CB8AC3E}">
        <p14:creationId xmlns:p14="http://schemas.microsoft.com/office/powerpoint/2010/main" val="4253124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BB5BFD53-99FC-CCA9-93E6-1C6F8FCE4176}"/>
              </a:ext>
            </a:extLst>
          </p:cNvPr>
          <p:cNvSpPr>
            <a:spLocks noGrp="1"/>
          </p:cNvSpPr>
          <p:nvPr>
            <p:ph type="title"/>
          </p:nvPr>
        </p:nvSpPr>
        <p:spPr>
          <a:xfrm>
            <a:off x="466722" y="586855"/>
            <a:ext cx="3201366" cy="3387497"/>
          </a:xfrm>
        </p:spPr>
        <p:txBody>
          <a:bodyPr anchor="b">
            <a:normAutofit/>
          </a:bodyPr>
          <a:lstStyle/>
          <a:p>
            <a:pPr algn="r"/>
            <a:r>
              <a:rPr lang="nb-NO" sz="4000">
                <a:solidFill>
                  <a:srgbClr val="FFFFFF"/>
                </a:solidFill>
              </a:rPr>
              <a:t>App</a:t>
            </a:r>
          </a:p>
        </p:txBody>
      </p:sp>
      <p:sp>
        <p:nvSpPr>
          <p:cNvPr id="3" name="Plassholder for innhold 2">
            <a:extLst>
              <a:ext uri="{FF2B5EF4-FFF2-40B4-BE49-F238E27FC236}">
                <a16:creationId xmlns:a16="http://schemas.microsoft.com/office/drawing/2014/main" id="{7D7FCDB1-7491-A768-EBD9-BF610B181B27}"/>
              </a:ext>
            </a:extLst>
          </p:cNvPr>
          <p:cNvSpPr>
            <a:spLocks noGrp="1"/>
          </p:cNvSpPr>
          <p:nvPr>
            <p:ph idx="1"/>
          </p:nvPr>
        </p:nvSpPr>
        <p:spPr>
          <a:xfrm>
            <a:off x="4810259" y="649480"/>
            <a:ext cx="6555347" cy="5546047"/>
          </a:xfrm>
        </p:spPr>
        <p:txBody>
          <a:bodyPr anchor="ctr">
            <a:normAutofit/>
          </a:bodyPr>
          <a:lstStyle/>
          <a:p>
            <a:r>
              <a:rPr lang="nb-NO" sz="2000" dirty="0"/>
              <a:t>Se Prototype </a:t>
            </a:r>
            <a:r>
              <a:rPr lang="nb-NO" sz="2000" dirty="0" err="1"/>
              <a:t>Figma</a:t>
            </a:r>
          </a:p>
        </p:txBody>
      </p:sp>
    </p:spTree>
    <p:extLst>
      <p:ext uri="{BB962C8B-B14F-4D97-AF65-F5344CB8AC3E}">
        <p14:creationId xmlns:p14="http://schemas.microsoft.com/office/powerpoint/2010/main" val="391149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tel 1">
            <a:extLst>
              <a:ext uri="{FF2B5EF4-FFF2-40B4-BE49-F238E27FC236}">
                <a16:creationId xmlns:a16="http://schemas.microsoft.com/office/drawing/2014/main" id="{251CAF31-DBEC-006B-9195-37B90F686F10}"/>
              </a:ext>
            </a:extLst>
          </p:cNvPr>
          <p:cNvSpPr>
            <a:spLocks noGrp="1"/>
          </p:cNvSpPr>
          <p:nvPr>
            <p:ph type="title"/>
          </p:nvPr>
        </p:nvSpPr>
        <p:spPr>
          <a:xfrm>
            <a:off x="826396" y="644364"/>
            <a:ext cx="3252440" cy="1992361"/>
          </a:xfrm>
        </p:spPr>
        <p:txBody>
          <a:bodyPr anchor="b">
            <a:normAutofit/>
          </a:bodyPr>
          <a:lstStyle/>
          <a:p>
            <a:pPr algn="r"/>
            <a:r>
              <a:rPr lang="nb-NO" sz="4000" dirty="0">
                <a:solidFill>
                  <a:srgbClr val="FFFFFF"/>
                </a:solidFill>
              </a:rPr>
              <a:t>Oppgave B</a:t>
            </a:r>
            <a:br>
              <a:rPr lang="nb-NO" sz="4000" dirty="0">
                <a:solidFill>
                  <a:srgbClr val="FFFFFF"/>
                </a:solidFill>
              </a:rPr>
            </a:br>
            <a:r>
              <a:rPr lang="nb-NO" sz="4000" dirty="0">
                <a:solidFill>
                  <a:srgbClr val="FFFFFF"/>
                </a:solidFill>
              </a:rPr>
              <a:t>Del 2</a:t>
            </a:r>
            <a:endParaRPr lang="nb-NO" dirty="0"/>
          </a:p>
        </p:txBody>
      </p:sp>
      <p:sp>
        <p:nvSpPr>
          <p:cNvPr id="3" name="Plassholder for innhold 2">
            <a:extLst>
              <a:ext uri="{FF2B5EF4-FFF2-40B4-BE49-F238E27FC236}">
                <a16:creationId xmlns:a16="http://schemas.microsoft.com/office/drawing/2014/main" id="{4CC36D1D-0EBF-7386-570F-5B99026B5BAF}"/>
              </a:ext>
            </a:extLst>
          </p:cNvPr>
          <p:cNvSpPr>
            <a:spLocks noGrp="1"/>
          </p:cNvSpPr>
          <p:nvPr>
            <p:ph idx="1"/>
          </p:nvPr>
        </p:nvSpPr>
        <p:spPr>
          <a:xfrm>
            <a:off x="5884932" y="649480"/>
            <a:ext cx="6070144" cy="5847971"/>
          </a:xfrm>
        </p:spPr>
        <p:txBody>
          <a:bodyPr vert="horz" lIns="91440" tIns="45720" rIns="91440" bIns="45720" rtlCol="0" anchor="ctr">
            <a:normAutofit/>
          </a:bodyPr>
          <a:lstStyle/>
          <a:p>
            <a:r>
              <a:rPr lang="nb-NO" sz="2400" dirty="0">
                <a:ea typeface="+mn-lt"/>
                <a:cs typeface="+mn-lt"/>
              </a:rPr>
              <a:t>B.   Beskriv hvordan du vil designe databasen for å lagre informasjonen fra appen. Hvilken informasjon vil du lagre, og hvordan vil du organisere og strukturere denne informasjonen i databasen?   </a:t>
            </a:r>
            <a:endParaRPr lang="nb-NO" sz="2400" dirty="0"/>
          </a:p>
        </p:txBody>
      </p:sp>
    </p:spTree>
    <p:extLst>
      <p:ext uri="{BB962C8B-B14F-4D97-AF65-F5344CB8AC3E}">
        <p14:creationId xmlns:p14="http://schemas.microsoft.com/office/powerpoint/2010/main" val="2722402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3EA9532B-A722-05C4-0915-D13D682BEE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Database</a:t>
            </a:r>
          </a:p>
        </p:txBody>
      </p:sp>
      <p:pic>
        <p:nvPicPr>
          <p:cNvPr id="4" name="Plassholder for innhold 3" descr="Et bilde som inneholder tekst, skjermbilde, display, programvare&#10;&#10;Automatisk generert beskrivelse">
            <a:extLst>
              <a:ext uri="{FF2B5EF4-FFF2-40B4-BE49-F238E27FC236}">
                <a16:creationId xmlns:a16="http://schemas.microsoft.com/office/drawing/2014/main" id="{085740D5-E597-BF2E-C227-96E703808785}"/>
              </a:ext>
            </a:extLst>
          </p:cNvPr>
          <p:cNvPicPr>
            <a:picLocks noGrp="1" noChangeAspect="1"/>
          </p:cNvPicPr>
          <p:nvPr>
            <p:ph idx="1"/>
          </p:nvPr>
        </p:nvPicPr>
        <p:blipFill>
          <a:blip r:embed="rId2"/>
          <a:stretch>
            <a:fillRect/>
          </a:stretch>
        </p:blipFill>
        <p:spPr>
          <a:xfrm>
            <a:off x="960646" y="1395080"/>
            <a:ext cx="9945736" cy="5559610"/>
          </a:xfrm>
          <a:prstGeom prst="rect">
            <a:avLst/>
          </a:prstGeom>
        </p:spPr>
      </p:pic>
      <p:pic>
        <p:nvPicPr>
          <p:cNvPr id="5" name="Bilde 4" descr="Et bilde som inneholder tekst, skjermbilde, display, nummer&#10;&#10;Automatisk generert beskrivelse">
            <a:extLst>
              <a:ext uri="{FF2B5EF4-FFF2-40B4-BE49-F238E27FC236}">
                <a16:creationId xmlns:a16="http://schemas.microsoft.com/office/drawing/2014/main" id="{E7B3FBA8-F8D6-21D9-F11F-027579F781AD}"/>
              </a:ext>
            </a:extLst>
          </p:cNvPr>
          <p:cNvPicPr>
            <a:picLocks noChangeAspect="1"/>
          </p:cNvPicPr>
          <p:nvPr/>
        </p:nvPicPr>
        <p:blipFill>
          <a:blip r:embed="rId3"/>
          <a:stretch>
            <a:fillRect/>
          </a:stretch>
        </p:blipFill>
        <p:spPr>
          <a:xfrm>
            <a:off x="465667" y="1308412"/>
            <a:ext cx="10950221" cy="5553511"/>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Håndskrift 5">
                <a:extLst>
                  <a:ext uri="{FF2B5EF4-FFF2-40B4-BE49-F238E27FC236}">
                    <a16:creationId xmlns:a16="http://schemas.microsoft.com/office/drawing/2014/main" id="{B0699B93-741E-F6B2-E418-E4ADDD624D55}"/>
                  </a:ext>
                </a:extLst>
              </p14:cNvPr>
              <p14:cNvContentPartPr/>
              <p14:nvPr/>
            </p14:nvContentPartPr>
            <p14:xfrm>
              <a:off x="7174756" y="4113524"/>
              <a:ext cx="28965" cy="192937"/>
            </p14:xfrm>
          </p:contentPart>
        </mc:Choice>
        <mc:Fallback xmlns="">
          <p:pic>
            <p:nvPicPr>
              <p:cNvPr id="6" name="Håndskrift 5">
                <a:extLst>
                  <a:ext uri="{FF2B5EF4-FFF2-40B4-BE49-F238E27FC236}">
                    <a16:creationId xmlns:a16="http://schemas.microsoft.com/office/drawing/2014/main" id="{B0699B93-741E-F6B2-E418-E4ADDD624D55}"/>
                  </a:ext>
                </a:extLst>
              </p:cNvPr>
              <p:cNvPicPr/>
              <p:nvPr/>
            </p:nvPicPr>
            <p:blipFill>
              <a:blip r:embed="rId5"/>
              <a:stretch>
                <a:fillRect/>
              </a:stretch>
            </p:blipFill>
            <p:spPr>
              <a:xfrm>
                <a:off x="7157234" y="4095560"/>
                <a:ext cx="64367" cy="22850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Håndskrift 6">
                <a:extLst>
                  <a:ext uri="{FF2B5EF4-FFF2-40B4-BE49-F238E27FC236}">
                    <a16:creationId xmlns:a16="http://schemas.microsoft.com/office/drawing/2014/main" id="{E1F945C1-58E0-E727-A4E2-6848E7037F4D}"/>
                  </a:ext>
                </a:extLst>
              </p14:cNvPr>
              <p14:cNvContentPartPr/>
              <p14:nvPr/>
            </p14:nvContentPartPr>
            <p14:xfrm>
              <a:off x="7189611" y="4166305"/>
              <a:ext cx="56260" cy="59943"/>
            </p14:xfrm>
          </p:contentPart>
        </mc:Choice>
        <mc:Fallback xmlns="">
          <p:pic>
            <p:nvPicPr>
              <p:cNvPr id="7" name="Håndskrift 6">
                <a:extLst>
                  <a:ext uri="{FF2B5EF4-FFF2-40B4-BE49-F238E27FC236}">
                    <a16:creationId xmlns:a16="http://schemas.microsoft.com/office/drawing/2014/main" id="{E1F945C1-58E0-E727-A4E2-6848E7037F4D}"/>
                  </a:ext>
                </a:extLst>
              </p:cNvPr>
              <p:cNvPicPr/>
              <p:nvPr/>
            </p:nvPicPr>
            <p:blipFill>
              <a:blip r:embed="rId7"/>
              <a:stretch>
                <a:fillRect/>
              </a:stretch>
            </p:blipFill>
            <p:spPr>
              <a:xfrm>
                <a:off x="7172052" y="4148822"/>
                <a:ext cx="91736" cy="9526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Håndskrift 8">
                <a:extLst>
                  <a:ext uri="{FF2B5EF4-FFF2-40B4-BE49-F238E27FC236}">
                    <a16:creationId xmlns:a16="http://schemas.microsoft.com/office/drawing/2014/main" id="{8DED8BBC-56AC-5A9D-7411-167A75D821B6}"/>
                  </a:ext>
                </a:extLst>
              </p14:cNvPr>
              <p14:cNvContentPartPr/>
              <p14:nvPr/>
            </p14:nvContentPartPr>
            <p14:xfrm>
              <a:off x="7079300" y="4194528"/>
              <a:ext cx="96199" cy="48848"/>
            </p14:xfrm>
          </p:contentPart>
        </mc:Choice>
        <mc:Fallback xmlns="">
          <p:pic>
            <p:nvPicPr>
              <p:cNvPr id="9" name="Håndskrift 8">
                <a:extLst>
                  <a:ext uri="{FF2B5EF4-FFF2-40B4-BE49-F238E27FC236}">
                    <a16:creationId xmlns:a16="http://schemas.microsoft.com/office/drawing/2014/main" id="{8DED8BBC-56AC-5A9D-7411-167A75D821B6}"/>
                  </a:ext>
                </a:extLst>
              </p:cNvPr>
              <p:cNvPicPr/>
              <p:nvPr/>
            </p:nvPicPr>
            <p:blipFill>
              <a:blip r:embed="rId9"/>
              <a:stretch>
                <a:fillRect/>
              </a:stretch>
            </p:blipFill>
            <p:spPr>
              <a:xfrm>
                <a:off x="7061352" y="4177057"/>
                <a:ext cx="131735" cy="8414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Håndskrift 10">
                <a:extLst>
                  <a:ext uri="{FF2B5EF4-FFF2-40B4-BE49-F238E27FC236}">
                    <a16:creationId xmlns:a16="http://schemas.microsoft.com/office/drawing/2014/main" id="{B0207C5F-5F7D-33FA-00AE-7612A0997B4B}"/>
                  </a:ext>
                </a:extLst>
              </p14:cNvPr>
              <p14:cNvContentPartPr/>
              <p14:nvPr/>
            </p14:nvContentPartPr>
            <p14:xfrm>
              <a:off x="7180978" y="3891321"/>
              <a:ext cx="17638" cy="218539"/>
            </p14:xfrm>
          </p:contentPart>
        </mc:Choice>
        <mc:Fallback xmlns="">
          <p:pic>
            <p:nvPicPr>
              <p:cNvPr id="11" name="Håndskrift 10">
                <a:extLst>
                  <a:ext uri="{FF2B5EF4-FFF2-40B4-BE49-F238E27FC236}">
                    <a16:creationId xmlns:a16="http://schemas.microsoft.com/office/drawing/2014/main" id="{B0207C5F-5F7D-33FA-00AE-7612A0997B4B}"/>
                  </a:ext>
                </a:extLst>
              </p:cNvPr>
              <p:cNvPicPr/>
              <p:nvPr/>
            </p:nvPicPr>
            <p:blipFill>
              <a:blip r:embed="rId11"/>
              <a:stretch>
                <a:fillRect/>
              </a:stretch>
            </p:blipFill>
            <p:spPr>
              <a:xfrm>
                <a:off x="7146408" y="3873349"/>
                <a:ext cx="87484" cy="2541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Håndskrift 12">
                <a:extLst>
                  <a:ext uri="{FF2B5EF4-FFF2-40B4-BE49-F238E27FC236}">
                    <a16:creationId xmlns:a16="http://schemas.microsoft.com/office/drawing/2014/main" id="{F7DEF233-051B-21B4-3B49-A7C8200B64F3}"/>
                  </a:ext>
                </a:extLst>
              </p14:cNvPr>
              <p14:cNvContentPartPr/>
              <p14:nvPr/>
            </p14:nvContentPartPr>
            <p14:xfrm>
              <a:off x="7104944" y="3940528"/>
              <a:ext cx="153706" cy="17638"/>
            </p14:xfrm>
          </p:contentPart>
        </mc:Choice>
        <mc:Fallback xmlns="">
          <p:pic>
            <p:nvPicPr>
              <p:cNvPr id="13" name="Håndskrift 12">
                <a:extLst>
                  <a:ext uri="{FF2B5EF4-FFF2-40B4-BE49-F238E27FC236}">
                    <a16:creationId xmlns:a16="http://schemas.microsoft.com/office/drawing/2014/main" id="{F7DEF233-051B-21B4-3B49-A7C8200B64F3}"/>
                  </a:ext>
                </a:extLst>
              </p:cNvPr>
              <p:cNvPicPr/>
              <p:nvPr/>
            </p:nvPicPr>
            <p:blipFill>
              <a:blip r:embed="rId13"/>
              <a:stretch>
                <a:fillRect/>
              </a:stretch>
            </p:blipFill>
            <p:spPr>
              <a:xfrm>
                <a:off x="7087347" y="3076266"/>
                <a:ext cx="189259" cy="176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Håndskrift 14">
                <a:extLst>
                  <a:ext uri="{FF2B5EF4-FFF2-40B4-BE49-F238E27FC236}">
                    <a16:creationId xmlns:a16="http://schemas.microsoft.com/office/drawing/2014/main" id="{38C1BB1E-5ED6-BFB8-0934-CCBB8C7AB04D}"/>
                  </a:ext>
                </a:extLst>
              </p14:cNvPr>
              <p14:cNvContentPartPr/>
              <p14:nvPr/>
            </p14:nvContentPartPr>
            <p14:xfrm>
              <a:off x="7090832" y="4002450"/>
              <a:ext cx="204451" cy="17638"/>
            </p14:xfrm>
          </p:contentPart>
        </mc:Choice>
        <mc:Fallback xmlns="">
          <p:pic>
            <p:nvPicPr>
              <p:cNvPr id="15" name="Håndskrift 14">
                <a:extLst>
                  <a:ext uri="{FF2B5EF4-FFF2-40B4-BE49-F238E27FC236}">
                    <a16:creationId xmlns:a16="http://schemas.microsoft.com/office/drawing/2014/main" id="{38C1BB1E-5ED6-BFB8-0934-CCBB8C7AB04D}"/>
                  </a:ext>
                </a:extLst>
              </p:cNvPr>
              <p:cNvPicPr/>
              <p:nvPr/>
            </p:nvPicPr>
            <p:blipFill>
              <a:blip r:embed="rId15"/>
              <a:stretch>
                <a:fillRect/>
              </a:stretch>
            </p:blipFill>
            <p:spPr>
              <a:xfrm>
                <a:off x="7073225" y="3967880"/>
                <a:ext cx="240023" cy="87484"/>
              </a:xfrm>
              <a:prstGeom prst="rect">
                <a:avLst/>
              </a:prstGeom>
            </p:spPr>
          </p:pic>
        </mc:Fallback>
      </mc:AlternateContent>
    </p:spTree>
    <p:extLst>
      <p:ext uri="{BB962C8B-B14F-4D97-AF65-F5344CB8AC3E}">
        <p14:creationId xmlns:p14="http://schemas.microsoft.com/office/powerpoint/2010/main" val="24630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tel 1">
            <a:extLst>
              <a:ext uri="{FF2B5EF4-FFF2-40B4-BE49-F238E27FC236}">
                <a16:creationId xmlns:a16="http://schemas.microsoft.com/office/drawing/2014/main" id="{251CAF31-DBEC-006B-9195-37B90F686F10}"/>
              </a:ext>
            </a:extLst>
          </p:cNvPr>
          <p:cNvSpPr>
            <a:spLocks noGrp="1"/>
          </p:cNvSpPr>
          <p:nvPr>
            <p:ph type="title"/>
          </p:nvPr>
        </p:nvSpPr>
        <p:spPr>
          <a:xfrm>
            <a:off x="826396" y="644364"/>
            <a:ext cx="3252440" cy="1992361"/>
          </a:xfrm>
        </p:spPr>
        <p:txBody>
          <a:bodyPr anchor="b">
            <a:normAutofit/>
          </a:bodyPr>
          <a:lstStyle/>
          <a:p>
            <a:pPr algn="r"/>
            <a:r>
              <a:rPr lang="nb-NO" sz="4000" dirty="0">
                <a:solidFill>
                  <a:srgbClr val="FFFFFF"/>
                </a:solidFill>
              </a:rPr>
              <a:t>Del 3</a:t>
            </a:r>
            <a:endParaRPr lang="nb-NO" dirty="0"/>
          </a:p>
        </p:txBody>
      </p:sp>
      <p:sp>
        <p:nvSpPr>
          <p:cNvPr id="3" name="Plassholder for innhold 2">
            <a:extLst>
              <a:ext uri="{FF2B5EF4-FFF2-40B4-BE49-F238E27FC236}">
                <a16:creationId xmlns:a16="http://schemas.microsoft.com/office/drawing/2014/main" id="{4CC36D1D-0EBF-7386-570F-5B99026B5BAF}"/>
              </a:ext>
            </a:extLst>
          </p:cNvPr>
          <p:cNvSpPr>
            <a:spLocks noGrp="1"/>
          </p:cNvSpPr>
          <p:nvPr>
            <p:ph idx="1"/>
          </p:nvPr>
        </p:nvSpPr>
        <p:spPr>
          <a:xfrm>
            <a:off x="5884932" y="649480"/>
            <a:ext cx="6070144" cy="5847971"/>
          </a:xfrm>
        </p:spPr>
        <p:txBody>
          <a:bodyPr vert="horz" lIns="91440" tIns="45720" rIns="91440" bIns="45720" rtlCol="0" anchor="ctr">
            <a:normAutofit/>
          </a:bodyPr>
          <a:lstStyle/>
          <a:p>
            <a:r>
              <a:rPr lang="nb-NO" sz="2400" dirty="0">
                <a:ea typeface="+mn-lt"/>
                <a:cs typeface="+mn-lt"/>
              </a:rPr>
              <a:t>     Hvilke fordeler og ulemper ser du ved å samle inn og lagre informasjon om gjestenes heisturer? Hvordan vil du sørge for at gjestene er klar over hva slags informasjon som samles inn, og hvordan vil du sikre at deres personvern blir ivaretatt?</a:t>
            </a:r>
            <a:endParaRPr lang="nb-NO" sz="2400" dirty="0"/>
          </a:p>
        </p:txBody>
      </p:sp>
    </p:spTree>
    <p:extLst>
      <p:ext uri="{BB962C8B-B14F-4D97-AF65-F5344CB8AC3E}">
        <p14:creationId xmlns:p14="http://schemas.microsoft.com/office/powerpoint/2010/main" val="152049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F9E95DBE-1236-D539-CBC6-DCFA00EEF8B6}"/>
              </a:ext>
            </a:extLst>
          </p:cNvPr>
          <p:cNvSpPr>
            <a:spLocks noGrp="1"/>
          </p:cNvSpPr>
          <p:nvPr>
            <p:ph type="title"/>
          </p:nvPr>
        </p:nvSpPr>
        <p:spPr>
          <a:xfrm>
            <a:off x="1371599" y="294538"/>
            <a:ext cx="9895951" cy="1033669"/>
          </a:xfrm>
        </p:spPr>
        <p:txBody>
          <a:bodyPr>
            <a:normAutofit/>
          </a:bodyPr>
          <a:lstStyle/>
          <a:p>
            <a:r>
              <a:rPr lang="nb-NO" sz="4000">
                <a:solidFill>
                  <a:srgbClr val="FFFFFF"/>
                </a:solidFill>
              </a:rPr>
              <a:t>Fordeler | Ulemper</a:t>
            </a:r>
          </a:p>
        </p:txBody>
      </p:sp>
      <p:sp>
        <p:nvSpPr>
          <p:cNvPr id="3" name="Plassholder for innhold 2">
            <a:extLst>
              <a:ext uri="{FF2B5EF4-FFF2-40B4-BE49-F238E27FC236}">
                <a16:creationId xmlns:a16="http://schemas.microsoft.com/office/drawing/2014/main" id="{B012352E-3C86-79CC-6772-88D13C43274B}"/>
              </a:ext>
            </a:extLst>
          </p:cNvPr>
          <p:cNvSpPr>
            <a:spLocks noGrp="1"/>
          </p:cNvSpPr>
          <p:nvPr>
            <p:ph idx="1"/>
          </p:nvPr>
        </p:nvSpPr>
        <p:spPr>
          <a:xfrm>
            <a:off x="1371599" y="2318197"/>
            <a:ext cx="9724031" cy="4232446"/>
          </a:xfrm>
        </p:spPr>
        <p:txBody>
          <a:bodyPr anchor="ctr">
            <a:normAutofit/>
          </a:bodyPr>
          <a:lstStyle/>
          <a:p>
            <a:r>
              <a:rPr lang="nb-NO" sz="2000" dirty="0"/>
              <a:t>Fordeler</a:t>
            </a:r>
            <a:endParaRPr lang="nb-NO" dirty="0"/>
          </a:p>
          <a:p>
            <a:r>
              <a:rPr lang="nb-NO" sz="2000" dirty="0"/>
              <a:t>Informasjon kan brukes til og gi en bedre opplevelse og til å se hva bakker som blir brukt og ikke.</a:t>
            </a:r>
            <a:endParaRPr lang="nb-NO"/>
          </a:p>
          <a:p>
            <a:r>
              <a:rPr lang="nb-NO" sz="2000" dirty="0"/>
              <a:t>I tilfelle av en ulykke kan informasjonen brukes til og lokalisere hvor </a:t>
            </a:r>
            <a:r>
              <a:rPr lang="nb-NO" sz="2000" dirty="0" err="1"/>
              <a:t>nevt</a:t>
            </a:r>
            <a:r>
              <a:rPr lang="nb-NO" sz="2000" dirty="0"/>
              <a:t> sist har vært.</a:t>
            </a:r>
          </a:p>
          <a:p>
            <a:endParaRPr lang="nb-NO" sz="2000" dirty="0"/>
          </a:p>
          <a:p>
            <a:r>
              <a:rPr lang="nb-NO" sz="2000" dirty="0"/>
              <a:t>Ulemper</a:t>
            </a:r>
          </a:p>
          <a:p>
            <a:r>
              <a:rPr lang="nb-NO" sz="2000" dirty="0"/>
              <a:t>Om ikke dataen beskyttes bra nok er dette brudd på </a:t>
            </a:r>
            <a:r>
              <a:rPr lang="nb-NO" sz="2000" dirty="0" err="1"/>
              <a:t>personværn</a:t>
            </a:r>
            <a:endParaRPr lang="nb-NO" sz="2000" dirty="0"/>
          </a:p>
          <a:p>
            <a:r>
              <a:rPr lang="nb-NO" sz="2000" dirty="0"/>
              <a:t>Fare for potensiell misbruk eller overvåkning</a:t>
            </a:r>
          </a:p>
        </p:txBody>
      </p:sp>
      <mc:AlternateContent xmlns:mc="http://schemas.openxmlformats.org/markup-compatibility/2006" xmlns:p14="http://schemas.microsoft.com/office/powerpoint/2010/main">
        <mc:Choice Requires="p14">
          <p:contentPart p14:bwMode="auto" r:id="rId2">
            <p14:nvContentPartPr>
              <p14:cNvPr id="4" name="Håndskrift 3">
                <a:extLst>
                  <a:ext uri="{FF2B5EF4-FFF2-40B4-BE49-F238E27FC236}">
                    <a16:creationId xmlns:a16="http://schemas.microsoft.com/office/drawing/2014/main" id="{A99CDCE5-C4BA-DC49-1CEF-7203545DF854}"/>
                  </a:ext>
                </a:extLst>
              </p14:cNvPr>
              <p14:cNvContentPartPr/>
              <p14:nvPr/>
            </p14:nvContentPartPr>
            <p14:xfrm>
              <a:off x="2589389" y="5746750"/>
              <a:ext cx="17638" cy="17638"/>
            </p14:xfrm>
          </p:contentPart>
        </mc:Choice>
        <mc:Fallback xmlns="">
          <p:pic>
            <p:nvPicPr>
              <p:cNvPr id="4" name="Håndskrift 3">
                <a:extLst>
                  <a:ext uri="{FF2B5EF4-FFF2-40B4-BE49-F238E27FC236}">
                    <a16:creationId xmlns:a16="http://schemas.microsoft.com/office/drawing/2014/main" id="{A99CDCE5-C4BA-DC49-1CEF-7203545DF854}"/>
                  </a:ext>
                </a:extLst>
              </p:cNvPr>
              <p:cNvPicPr/>
              <p:nvPr/>
            </p:nvPicPr>
            <p:blipFill>
              <a:blip r:embed="rId3"/>
              <a:stretch>
                <a:fillRect/>
              </a:stretch>
            </p:blipFill>
            <p:spPr>
              <a:xfrm>
                <a:off x="1725127" y="4864850"/>
                <a:ext cx="1763800" cy="1763800"/>
              </a:xfrm>
              <a:prstGeom prst="rect">
                <a:avLst/>
              </a:prstGeom>
            </p:spPr>
          </p:pic>
        </mc:Fallback>
      </mc:AlternateContent>
    </p:spTree>
    <p:extLst>
      <p:ext uri="{BB962C8B-B14F-4D97-AF65-F5344CB8AC3E}">
        <p14:creationId xmlns:p14="http://schemas.microsoft.com/office/powerpoint/2010/main" val="269639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97F06483-8FF0-C510-D2CD-003A0B33EDED}"/>
              </a:ext>
            </a:extLst>
          </p:cNvPr>
          <p:cNvSpPr>
            <a:spLocks noGrp="1"/>
          </p:cNvSpPr>
          <p:nvPr>
            <p:ph type="title"/>
          </p:nvPr>
        </p:nvSpPr>
        <p:spPr>
          <a:xfrm>
            <a:off x="1371599" y="294538"/>
            <a:ext cx="9895951" cy="1033669"/>
          </a:xfrm>
        </p:spPr>
        <p:txBody>
          <a:bodyPr>
            <a:normAutofit/>
          </a:bodyPr>
          <a:lstStyle/>
          <a:p>
            <a:r>
              <a:rPr lang="nb-NO" sz="4000">
                <a:solidFill>
                  <a:srgbClr val="FFFFFF"/>
                </a:solidFill>
              </a:rPr>
              <a:t>Innhold</a:t>
            </a:r>
          </a:p>
        </p:txBody>
      </p:sp>
      <p:sp>
        <p:nvSpPr>
          <p:cNvPr id="3" name="Plassholder for innhold 2">
            <a:extLst>
              <a:ext uri="{FF2B5EF4-FFF2-40B4-BE49-F238E27FC236}">
                <a16:creationId xmlns:a16="http://schemas.microsoft.com/office/drawing/2014/main" id="{3B2A2FC0-C847-5396-4EFF-5A26C40D8439}"/>
              </a:ext>
            </a:extLst>
          </p:cNvPr>
          <p:cNvSpPr>
            <a:spLocks noGrp="1"/>
          </p:cNvSpPr>
          <p:nvPr>
            <p:ph idx="1"/>
          </p:nvPr>
        </p:nvSpPr>
        <p:spPr>
          <a:xfrm>
            <a:off x="1024217" y="2318197"/>
            <a:ext cx="10228295" cy="3683358"/>
          </a:xfrm>
        </p:spPr>
        <p:txBody>
          <a:bodyPr anchor="ctr">
            <a:normAutofit/>
          </a:bodyPr>
          <a:lstStyle/>
          <a:p>
            <a:r>
              <a:rPr lang="nb-NO" sz="2000" dirty="0"/>
              <a:t>Del 1 </a:t>
            </a:r>
            <a:endParaRPr lang="nb-NO" dirty="0"/>
          </a:p>
          <a:p>
            <a:pPr marL="0" indent="0">
              <a:buNone/>
            </a:pPr>
            <a:r>
              <a:rPr lang="nb-NO" sz="2000" dirty="0"/>
              <a:t>     A - B</a:t>
            </a:r>
          </a:p>
          <a:p>
            <a:endParaRPr lang="nb-NO" sz="2000" dirty="0"/>
          </a:p>
          <a:p>
            <a:r>
              <a:rPr lang="nb-NO" sz="2000" dirty="0"/>
              <a:t>Del 2</a:t>
            </a:r>
          </a:p>
          <a:p>
            <a:pPr marL="0" indent="0">
              <a:buNone/>
            </a:pPr>
            <a:r>
              <a:rPr lang="nb-NO" sz="2000" dirty="0"/>
              <a:t>     A - B</a:t>
            </a:r>
          </a:p>
          <a:p>
            <a:endParaRPr lang="nb-NO" sz="2000" dirty="0"/>
          </a:p>
          <a:p>
            <a:r>
              <a:rPr lang="nb-NO" sz="2000" dirty="0"/>
              <a:t>Del 3</a:t>
            </a:r>
          </a:p>
          <a:p>
            <a:pPr marL="0" indent="0">
              <a:buNone/>
            </a:pPr>
            <a:endParaRPr lang="nb-NO" sz="2000" dirty="0"/>
          </a:p>
          <a:p>
            <a:pPr marL="0" indent="0">
              <a:buNone/>
            </a:pPr>
            <a:endParaRPr lang="nb-NO" sz="2000" dirty="0"/>
          </a:p>
        </p:txBody>
      </p:sp>
    </p:spTree>
    <p:extLst>
      <p:ext uri="{BB962C8B-B14F-4D97-AF65-F5344CB8AC3E}">
        <p14:creationId xmlns:p14="http://schemas.microsoft.com/office/powerpoint/2010/main" val="26597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tel 1">
            <a:extLst>
              <a:ext uri="{FF2B5EF4-FFF2-40B4-BE49-F238E27FC236}">
                <a16:creationId xmlns:a16="http://schemas.microsoft.com/office/drawing/2014/main" id="{251CAF31-DBEC-006B-9195-37B90F686F10}"/>
              </a:ext>
            </a:extLst>
          </p:cNvPr>
          <p:cNvSpPr>
            <a:spLocks noGrp="1"/>
          </p:cNvSpPr>
          <p:nvPr>
            <p:ph type="title"/>
          </p:nvPr>
        </p:nvSpPr>
        <p:spPr>
          <a:xfrm>
            <a:off x="826396" y="644364"/>
            <a:ext cx="3252440" cy="2048805"/>
          </a:xfrm>
        </p:spPr>
        <p:txBody>
          <a:bodyPr anchor="b">
            <a:normAutofit/>
          </a:bodyPr>
          <a:lstStyle/>
          <a:p>
            <a:pPr algn="r"/>
            <a:r>
              <a:rPr lang="nb-NO" sz="4000" dirty="0">
                <a:solidFill>
                  <a:srgbClr val="FFFFFF"/>
                </a:solidFill>
              </a:rPr>
              <a:t>Oppgave A</a:t>
            </a:r>
            <a:br>
              <a:rPr lang="nb-NO" sz="4000" dirty="0">
                <a:solidFill>
                  <a:srgbClr val="FFFFFF"/>
                </a:solidFill>
              </a:rPr>
            </a:br>
            <a:r>
              <a:rPr lang="nb-NO" sz="4000" dirty="0">
                <a:solidFill>
                  <a:srgbClr val="FFFFFF"/>
                </a:solidFill>
              </a:rPr>
              <a:t>Del 1</a:t>
            </a:r>
            <a:endParaRPr lang="nb-NO" dirty="0"/>
          </a:p>
        </p:txBody>
      </p:sp>
      <p:sp>
        <p:nvSpPr>
          <p:cNvPr id="3" name="Plassholder for innhold 2">
            <a:extLst>
              <a:ext uri="{FF2B5EF4-FFF2-40B4-BE49-F238E27FC236}">
                <a16:creationId xmlns:a16="http://schemas.microsoft.com/office/drawing/2014/main" id="{4CC36D1D-0EBF-7386-570F-5B99026B5BAF}"/>
              </a:ext>
            </a:extLst>
          </p:cNvPr>
          <p:cNvSpPr>
            <a:spLocks noGrp="1"/>
          </p:cNvSpPr>
          <p:nvPr>
            <p:ph idx="1"/>
          </p:nvPr>
        </p:nvSpPr>
        <p:spPr>
          <a:xfrm>
            <a:off x="5884932" y="649480"/>
            <a:ext cx="6070144" cy="5847971"/>
          </a:xfrm>
        </p:spPr>
        <p:txBody>
          <a:bodyPr vert="horz" lIns="91440" tIns="45720" rIns="91440" bIns="45720" rtlCol="0" anchor="ctr">
            <a:normAutofit/>
          </a:bodyPr>
          <a:lstStyle/>
          <a:p>
            <a:r>
              <a:rPr lang="nb-NO" sz="2400" dirty="0">
                <a:ea typeface="+mn-lt"/>
                <a:cs typeface="+mn-lt"/>
              </a:rPr>
              <a:t>A.    Lag et logisk nettverkskart som viser hvordan du vil sette opp infrastrukturen til det trådløse nettverket for Skyggefjell Skibakker AS. Beskriv kort hva som er hensikten med de ulike enhetene og hvordan de skal kobles sammen.</a:t>
            </a:r>
            <a:endParaRPr lang="nb-NO" sz="2400"/>
          </a:p>
        </p:txBody>
      </p:sp>
    </p:spTree>
    <p:extLst>
      <p:ext uri="{BB962C8B-B14F-4D97-AF65-F5344CB8AC3E}">
        <p14:creationId xmlns:p14="http://schemas.microsoft.com/office/powerpoint/2010/main" val="401557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41BFAD8-ACA8-740D-B0BA-625047E5EB99}"/>
              </a:ext>
            </a:extLst>
          </p:cNvPr>
          <p:cNvSpPr>
            <a:spLocks noGrp="1"/>
          </p:cNvSpPr>
          <p:nvPr>
            <p:ph type="title"/>
          </p:nvPr>
        </p:nvSpPr>
        <p:spPr/>
        <p:txBody>
          <a:bodyPr/>
          <a:lstStyle/>
          <a:p>
            <a:endParaRPr lang="nb-NO"/>
          </a:p>
        </p:txBody>
      </p:sp>
      <p:pic>
        <p:nvPicPr>
          <p:cNvPr id="4" name="Plassholder for innhold 3" descr="Et bilde som inneholder skjermbilde, diagram, tekst&#10;&#10;Automatisk generert beskrivelse">
            <a:extLst>
              <a:ext uri="{FF2B5EF4-FFF2-40B4-BE49-F238E27FC236}">
                <a16:creationId xmlns:a16="http://schemas.microsoft.com/office/drawing/2014/main" id="{4219A08B-B3CA-E9B1-B8BA-57E94FDC563C}"/>
              </a:ext>
            </a:extLst>
          </p:cNvPr>
          <p:cNvPicPr>
            <a:picLocks noGrp="1" noChangeAspect="1"/>
          </p:cNvPicPr>
          <p:nvPr>
            <p:ph idx="1"/>
          </p:nvPr>
        </p:nvPicPr>
        <p:blipFill>
          <a:blip r:embed="rId2"/>
          <a:stretch>
            <a:fillRect/>
          </a:stretch>
        </p:blipFill>
        <p:spPr>
          <a:xfrm>
            <a:off x="-3969" y="-1061772"/>
            <a:ext cx="12199940" cy="8051798"/>
          </a:xfrm>
        </p:spPr>
      </p:pic>
    </p:spTree>
    <p:extLst>
      <p:ext uri="{BB962C8B-B14F-4D97-AF65-F5344CB8AC3E}">
        <p14:creationId xmlns:p14="http://schemas.microsoft.com/office/powerpoint/2010/main" val="296617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0" name="Rectangle 9">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 name="Plassholder for innhold 3" descr="Trail map | Lemonsjøen">
            <a:extLst>
              <a:ext uri="{FF2B5EF4-FFF2-40B4-BE49-F238E27FC236}">
                <a16:creationId xmlns:a16="http://schemas.microsoft.com/office/drawing/2014/main" id="{8E382484-AA54-929D-AA70-3EBA30DD0881}"/>
              </a:ext>
            </a:extLst>
          </p:cNvPr>
          <p:cNvPicPr>
            <a:picLocks noGrp="1" noChangeAspect="1"/>
          </p:cNvPicPr>
          <p:nvPr>
            <p:ph idx="1"/>
          </p:nvPr>
        </p:nvPicPr>
        <p:blipFill rotWithShape="1">
          <a:blip r:embed="rId3">
            <a:alphaModFix amt="59000"/>
          </a:blip>
          <a:srcRect l="427" r="2" b="2"/>
          <a:stretch/>
        </p:blipFill>
        <p:spPr>
          <a:xfrm>
            <a:off x="20" y="-7624"/>
            <a:ext cx="12191981" cy="6887365"/>
          </a:xfrm>
          <a:prstGeom prst="rect">
            <a:avLst/>
          </a:prstGeom>
        </p:spPr>
      </p:pic>
      <p:pic>
        <p:nvPicPr>
          <p:cNvPr id="5" name="Bilde 4" descr="Et bilde som inneholder sort, mørke&#10;&#10;Automatisk generert beskrivelse">
            <a:extLst>
              <a:ext uri="{FF2B5EF4-FFF2-40B4-BE49-F238E27FC236}">
                <a16:creationId xmlns:a16="http://schemas.microsoft.com/office/drawing/2014/main" id="{D35AE4CA-C2BC-CE62-DB35-9B148C865D6E}"/>
              </a:ext>
            </a:extLst>
          </p:cNvPr>
          <p:cNvPicPr>
            <a:picLocks noChangeAspect="1"/>
          </p:cNvPicPr>
          <p:nvPr/>
        </p:nvPicPr>
        <p:blipFill>
          <a:blip r:embed="rId4"/>
          <a:stretch>
            <a:fillRect/>
          </a:stretch>
        </p:blipFill>
        <p:spPr>
          <a:xfrm>
            <a:off x="9579802" y="2946227"/>
            <a:ext cx="1435274" cy="1424836"/>
          </a:xfrm>
          <a:prstGeom prst="rect">
            <a:avLst/>
          </a:prstGeom>
        </p:spPr>
      </p:pic>
      <p:pic>
        <p:nvPicPr>
          <p:cNvPr id="6" name="Bilde 5" descr="Et bilde som inneholder sort, mørke&#10;&#10;Automatisk generert beskrivelse">
            <a:extLst>
              <a:ext uri="{FF2B5EF4-FFF2-40B4-BE49-F238E27FC236}">
                <a16:creationId xmlns:a16="http://schemas.microsoft.com/office/drawing/2014/main" id="{B72EFEDA-EA32-BD99-BB29-57A7E0A7A33E}"/>
              </a:ext>
            </a:extLst>
          </p:cNvPr>
          <p:cNvPicPr>
            <a:picLocks noChangeAspect="1"/>
          </p:cNvPicPr>
          <p:nvPr/>
        </p:nvPicPr>
        <p:blipFill>
          <a:blip r:embed="rId4"/>
          <a:stretch>
            <a:fillRect/>
          </a:stretch>
        </p:blipFill>
        <p:spPr>
          <a:xfrm>
            <a:off x="540184" y="1370034"/>
            <a:ext cx="996864" cy="986426"/>
          </a:xfrm>
          <a:prstGeom prst="rect">
            <a:avLst/>
          </a:prstGeom>
        </p:spPr>
      </p:pic>
      <p:pic>
        <p:nvPicPr>
          <p:cNvPr id="7" name="Bilde 6" descr="Et bilde som inneholder sort, mørke&#10;&#10;Automatisk generert beskrivelse">
            <a:extLst>
              <a:ext uri="{FF2B5EF4-FFF2-40B4-BE49-F238E27FC236}">
                <a16:creationId xmlns:a16="http://schemas.microsoft.com/office/drawing/2014/main" id="{2C909311-41E6-C5DA-E3CC-FCF03445F6EC}"/>
              </a:ext>
            </a:extLst>
          </p:cNvPr>
          <p:cNvPicPr>
            <a:picLocks noChangeAspect="1"/>
          </p:cNvPicPr>
          <p:nvPr/>
        </p:nvPicPr>
        <p:blipFill>
          <a:blip r:embed="rId4"/>
          <a:stretch>
            <a:fillRect/>
          </a:stretch>
        </p:blipFill>
        <p:spPr>
          <a:xfrm>
            <a:off x="101773" y="5263541"/>
            <a:ext cx="1435274" cy="1424836"/>
          </a:xfrm>
          <a:prstGeom prst="rect">
            <a:avLst/>
          </a:prstGeom>
        </p:spPr>
      </p:pic>
      <p:pic>
        <p:nvPicPr>
          <p:cNvPr id="17" name="Bilde 16" descr="Et bilde som inneholder sort, mørke&#10;&#10;Automatisk generert beskrivelse">
            <a:extLst>
              <a:ext uri="{FF2B5EF4-FFF2-40B4-BE49-F238E27FC236}">
                <a16:creationId xmlns:a16="http://schemas.microsoft.com/office/drawing/2014/main" id="{F9C719F1-1532-928A-582B-DA58F2F38774}"/>
              </a:ext>
            </a:extLst>
          </p:cNvPr>
          <p:cNvPicPr>
            <a:picLocks noChangeAspect="1"/>
          </p:cNvPicPr>
          <p:nvPr/>
        </p:nvPicPr>
        <p:blipFill>
          <a:blip r:embed="rId5"/>
          <a:stretch>
            <a:fillRect/>
          </a:stretch>
        </p:blipFill>
        <p:spPr>
          <a:xfrm>
            <a:off x="1882588" y="941294"/>
            <a:ext cx="739590" cy="773208"/>
          </a:xfrm>
          <a:prstGeom prst="rect">
            <a:avLst/>
          </a:prstGeom>
        </p:spPr>
      </p:pic>
      <p:pic>
        <p:nvPicPr>
          <p:cNvPr id="18" name="Bilde 17" descr="Et bilde som inneholder sort, mørke&#10;&#10;Automatisk generert beskrivelse">
            <a:extLst>
              <a:ext uri="{FF2B5EF4-FFF2-40B4-BE49-F238E27FC236}">
                <a16:creationId xmlns:a16="http://schemas.microsoft.com/office/drawing/2014/main" id="{A731CE29-B3A7-3A70-D423-230F2B5562FD}"/>
              </a:ext>
            </a:extLst>
          </p:cNvPr>
          <p:cNvPicPr>
            <a:picLocks noChangeAspect="1"/>
          </p:cNvPicPr>
          <p:nvPr/>
        </p:nvPicPr>
        <p:blipFill>
          <a:blip r:embed="rId5"/>
          <a:stretch>
            <a:fillRect/>
          </a:stretch>
        </p:blipFill>
        <p:spPr>
          <a:xfrm>
            <a:off x="3451411" y="3440205"/>
            <a:ext cx="739590" cy="773208"/>
          </a:xfrm>
          <a:prstGeom prst="rect">
            <a:avLst/>
          </a:prstGeom>
        </p:spPr>
      </p:pic>
      <p:pic>
        <p:nvPicPr>
          <p:cNvPr id="19" name="Bilde 18" descr="Et bilde som inneholder sort, mørke&#10;&#10;Automatisk generert beskrivelse">
            <a:extLst>
              <a:ext uri="{FF2B5EF4-FFF2-40B4-BE49-F238E27FC236}">
                <a16:creationId xmlns:a16="http://schemas.microsoft.com/office/drawing/2014/main" id="{C4530606-E4D4-60DD-39C2-4BBA40CE6874}"/>
              </a:ext>
            </a:extLst>
          </p:cNvPr>
          <p:cNvPicPr>
            <a:picLocks noChangeAspect="1"/>
          </p:cNvPicPr>
          <p:nvPr/>
        </p:nvPicPr>
        <p:blipFill>
          <a:blip r:embed="rId5"/>
          <a:stretch>
            <a:fillRect/>
          </a:stretch>
        </p:blipFill>
        <p:spPr>
          <a:xfrm>
            <a:off x="2061881" y="3171264"/>
            <a:ext cx="739590" cy="773208"/>
          </a:xfrm>
          <a:prstGeom prst="rect">
            <a:avLst/>
          </a:prstGeom>
        </p:spPr>
      </p:pic>
      <p:pic>
        <p:nvPicPr>
          <p:cNvPr id="20" name="Bilde 19" descr="Et bilde som inneholder sort, mørke&#10;&#10;Automatisk generert beskrivelse">
            <a:extLst>
              <a:ext uri="{FF2B5EF4-FFF2-40B4-BE49-F238E27FC236}">
                <a16:creationId xmlns:a16="http://schemas.microsoft.com/office/drawing/2014/main" id="{583C74C9-F46E-7CE1-B271-41DF15581880}"/>
              </a:ext>
            </a:extLst>
          </p:cNvPr>
          <p:cNvPicPr>
            <a:picLocks noChangeAspect="1"/>
          </p:cNvPicPr>
          <p:nvPr/>
        </p:nvPicPr>
        <p:blipFill>
          <a:blip r:embed="rId5"/>
          <a:stretch>
            <a:fillRect/>
          </a:stretch>
        </p:blipFill>
        <p:spPr>
          <a:xfrm>
            <a:off x="4728882" y="2947147"/>
            <a:ext cx="739590" cy="773208"/>
          </a:xfrm>
          <a:prstGeom prst="rect">
            <a:avLst/>
          </a:prstGeom>
        </p:spPr>
      </p:pic>
      <p:pic>
        <p:nvPicPr>
          <p:cNvPr id="21" name="Bilde 20" descr="Et bilde som inneholder sort, mørke&#10;&#10;Automatisk generert beskrivelse">
            <a:extLst>
              <a:ext uri="{FF2B5EF4-FFF2-40B4-BE49-F238E27FC236}">
                <a16:creationId xmlns:a16="http://schemas.microsoft.com/office/drawing/2014/main" id="{F9D05A93-B601-6136-88E3-319946E46A6A}"/>
              </a:ext>
            </a:extLst>
          </p:cNvPr>
          <p:cNvPicPr>
            <a:picLocks noChangeAspect="1"/>
          </p:cNvPicPr>
          <p:nvPr/>
        </p:nvPicPr>
        <p:blipFill>
          <a:blip r:embed="rId5"/>
          <a:stretch>
            <a:fillRect/>
          </a:stretch>
        </p:blipFill>
        <p:spPr>
          <a:xfrm>
            <a:off x="5614146" y="1367117"/>
            <a:ext cx="739590" cy="773208"/>
          </a:xfrm>
          <a:prstGeom prst="rect">
            <a:avLst/>
          </a:prstGeom>
        </p:spPr>
      </p:pic>
      <p:pic>
        <p:nvPicPr>
          <p:cNvPr id="22" name="Bilde 21" descr="Et bilde som inneholder sort, mørke&#10;&#10;Automatisk generert beskrivelse">
            <a:extLst>
              <a:ext uri="{FF2B5EF4-FFF2-40B4-BE49-F238E27FC236}">
                <a16:creationId xmlns:a16="http://schemas.microsoft.com/office/drawing/2014/main" id="{2B26228D-5517-2029-83A9-D6D9124CBD69}"/>
              </a:ext>
            </a:extLst>
          </p:cNvPr>
          <p:cNvPicPr>
            <a:picLocks noChangeAspect="1"/>
          </p:cNvPicPr>
          <p:nvPr/>
        </p:nvPicPr>
        <p:blipFill>
          <a:blip r:embed="rId5"/>
          <a:stretch>
            <a:fillRect/>
          </a:stretch>
        </p:blipFill>
        <p:spPr>
          <a:xfrm>
            <a:off x="9334500" y="941294"/>
            <a:ext cx="739590" cy="773208"/>
          </a:xfrm>
          <a:prstGeom prst="rect">
            <a:avLst/>
          </a:prstGeom>
        </p:spPr>
      </p:pic>
      <p:pic>
        <p:nvPicPr>
          <p:cNvPr id="23" name="Bilde 22" descr="Et bilde som inneholder sort, mørke&#10;&#10;Automatisk generert beskrivelse">
            <a:extLst>
              <a:ext uri="{FF2B5EF4-FFF2-40B4-BE49-F238E27FC236}">
                <a16:creationId xmlns:a16="http://schemas.microsoft.com/office/drawing/2014/main" id="{4C9041F7-0E68-F603-04FC-49786B9A6841}"/>
              </a:ext>
            </a:extLst>
          </p:cNvPr>
          <p:cNvPicPr>
            <a:picLocks noChangeAspect="1"/>
          </p:cNvPicPr>
          <p:nvPr/>
        </p:nvPicPr>
        <p:blipFill>
          <a:blip r:embed="rId5"/>
          <a:stretch>
            <a:fillRect/>
          </a:stretch>
        </p:blipFill>
        <p:spPr>
          <a:xfrm>
            <a:off x="3204881" y="941293"/>
            <a:ext cx="739590" cy="773208"/>
          </a:xfrm>
          <a:prstGeom prst="rect">
            <a:avLst/>
          </a:prstGeom>
        </p:spPr>
      </p:pic>
    </p:spTree>
    <p:extLst>
      <p:ext uri="{BB962C8B-B14F-4D97-AF65-F5344CB8AC3E}">
        <p14:creationId xmlns:p14="http://schemas.microsoft.com/office/powerpoint/2010/main" val="403305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tel 1">
            <a:extLst>
              <a:ext uri="{FF2B5EF4-FFF2-40B4-BE49-F238E27FC236}">
                <a16:creationId xmlns:a16="http://schemas.microsoft.com/office/drawing/2014/main" id="{4FB28292-33FF-1C4A-24B7-8D52468927B1}"/>
              </a:ext>
            </a:extLst>
          </p:cNvPr>
          <p:cNvSpPr>
            <a:spLocks noGrp="1"/>
          </p:cNvSpPr>
          <p:nvPr>
            <p:ph type="title"/>
          </p:nvPr>
        </p:nvSpPr>
        <p:spPr>
          <a:xfrm>
            <a:off x="2279981" y="706924"/>
            <a:ext cx="8238697" cy="1128013"/>
          </a:xfrm>
        </p:spPr>
        <p:txBody>
          <a:bodyPr vert="horz" lIns="91440" tIns="45720" rIns="91440" bIns="45720" rtlCol="0" anchor="b">
            <a:normAutofit/>
          </a:bodyPr>
          <a:lstStyle/>
          <a:p>
            <a:r>
              <a:rPr lang="en-US" sz="4800" kern="1200">
                <a:solidFill>
                  <a:srgbClr val="FFFFFF"/>
                </a:solidFill>
                <a:latin typeface="+mj-lt"/>
                <a:ea typeface="+mj-ea"/>
                <a:cs typeface="+mj-cs"/>
              </a:rPr>
              <a:t>Gjestenett og Administrativt nett</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kstSylinder 4">
            <a:extLst>
              <a:ext uri="{FF2B5EF4-FFF2-40B4-BE49-F238E27FC236}">
                <a16:creationId xmlns:a16="http://schemas.microsoft.com/office/drawing/2014/main" id="{B85F556B-2084-1393-6686-DBCAFA147675}"/>
              </a:ext>
            </a:extLst>
          </p:cNvPr>
          <p:cNvSpPr txBox="1"/>
          <p:nvPr/>
        </p:nvSpPr>
        <p:spPr>
          <a:xfrm>
            <a:off x="2056279" y="2294404"/>
            <a:ext cx="868735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sz="2400" dirty="0">
                <a:solidFill>
                  <a:schemeClr val="bg1"/>
                </a:solidFill>
              </a:rPr>
              <a:t>For gjestenett: </a:t>
            </a:r>
            <a:endParaRPr lang="nb-NO">
              <a:solidFill>
                <a:schemeClr val="bg1"/>
              </a:solidFill>
            </a:endParaRPr>
          </a:p>
          <a:p>
            <a:endParaRPr lang="nb-NO" sz="2400" dirty="0">
              <a:solidFill>
                <a:schemeClr val="bg1"/>
              </a:solidFill>
            </a:endParaRPr>
          </a:p>
          <a:p>
            <a:r>
              <a:rPr lang="nb-NO" sz="2400" dirty="0">
                <a:solidFill>
                  <a:schemeClr val="bg1"/>
                </a:solidFill>
              </a:rPr>
              <a:t>Hvert skikort tildeles unik identifikator til nettet, (</a:t>
            </a:r>
            <a:r>
              <a:rPr lang="nb-NO" sz="2400" dirty="0" err="1">
                <a:solidFill>
                  <a:schemeClr val="bg1"/>
                </a:solidFill>
              </a:rPr>
              <a:t>Scan</a:t>
            </a:r>
            <a:r>
              <a:rPr lang="nb-NO" sz="2400" dirty="0">
                <a:solidFill>
                  <a:schemeClr val="bg1"/>
                </a:solidFill>
              </a:rPr>
              <a:t> eller kode)</a:t>
            </a:r>
            <a:endParaRPr lang="nb-NO">
              <a:solidFill>
                <a:schemeClr val="bg1"/>
              </a:solidFill>
            </a:endParaRPr>
          </a:p>
          <a:p>
            <a:endParaRPr lang="nb-NO" sz="2400" dirty="0">
              <a:solidFill>
                <a:schemeClr val="bg1"/>
              </a:solidFill>
            </a:endParaRPr>
          </a:p>
          <a:p>
            <a:r>
              <a:rPr lang="nb-NO" sz="2400" dirty="0">
                <a:solidFill>
                  <a:schemeClr val="bg1"/>
                </a:solidFill>
              </a:rPr>
              <a:t>Tidsbegrensning og båndbredde</a:t>
            </a:r>
          </a:p>
          <a:p>
            <a:endParaRPr lang="nb-NO" sz="2400" dirty="0">
              <a:solidFill>
                <a:schemeClr val="bg1"/>
              </a:solidFill>
            </a:endParaRPr>
          </a:p>
          <a:p>
            <a:r>
              <a:rPr lang="nb-NO" sz="2400" dirty="0">
                <a:solidFill>
                  <a:schemeClr val="bg1"/>
                </a:solidFill>
              </a:rPr>
              <a:t>Overvåke og administrere gjestetilgangen</a:t>
            </a:r>
          </a:p>
          <a:p>
            <a:endParaRPr lang="nb-NO" sz="2400" dirty="0">
              <a:solidFill>
                <a:schemeClr val="bg1"/>
              </a:solidFill>
            </a:endParaRPr>
          </a:p>
          <a:p>
            <a:r>
              <a:rPr lang="nb-NO" sz="2400" dirty="0" err="1">
                <a:solidFill>
                  <a:schemeClr val="bg1"/>
                </a:solidFill>
              </a:rPr>
              <a:t>Admin</a:t>
            </a:r>
            <a:r>
              <a:rPr lang="nb-NO" sz="2400">
                <a:solidFill>
                  <a:schemeClr val="bg1"/>
                </a:solidFill>
              </a:rPr>
              <a:t> nettverk for ansatte</a:t>
            </a:r>
          </a:p>
          <a:p>
            <a:endParaRPr lang="nb-NO" sz="2400" dirty="0">
              <a:solidFill>
                <a:schemeClr val="bg1"/>
              </a:solidFill>
            </a:endParaRPr>
          </a:p>
          <a:p>
            <a:endParaRPr lang="nb-NO" sz="2400" dirty="0">
              <a:solidFill>
                <a:schemeClr val="bg1"/>
              </a:solidFill>
            </a:endParaRPr>
          </a:p>
        </p:txBody>
      </p:sp>
    </p:spTree>
    <p:extLst>
      <p:ext uri="{BB962C8B-B14F-4D97-AF65-F5344CB8AC3E}">
        <p14:creationId xmlns:p14="http://schemas.microsoft.com/office/powerpoint/2010/main" val="290823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tel 1">
            <a:extLst>
              <a:ext uri="{FF2B5EF4-FFF2-40B4-BE49-F238E27FC236}">
                <a16:creationId xmlns:a16="http://schemas.microsoft.com/office/drawing/2014/main" id="{251CAF31-DBEC-006B-9195-37B90F686F10}"/>
              </a:ext>
            </a:extLst>
          </p:cNvPr>
          <p:cNvSpPr>
            <a:spLocks noGrp="1"/>
          </p:cNvSpPr>
          <p:nvPr>
            <p:ph type="title"/>
          </p:nvPr>
        </p:nvSpPr>
        <p:spPr>
          <a:xfrm>
            <a:off x="826396" y="644364"/>
            <a:ext cx="3252440" cy="1992361"/>
          </a:xfrm>
        </p:spPr>
        <p:txBody>
          <a:bodyPr anchor="b">
            <a:normAutofit/>
          </a:bodyPr>
          <a:lstStyle/>
          <a:p>
            <a:pPr algn="r"/>
            <a:r>
              <a:rPr lang="nb-NO" sz="4000" dirty="0">
                <a:solidFill>
                  <a:srgbClr val="FFFFFF"/>
                </a:solidFill>
              </a:rPr>
              <a:t>Oppgave B</a:t>
            </a:r>
            <a:br>
              <a:rPr lang="nb-NO" sz="4000" dirty="0">
                <a:solidFill>
                  <a:srgbClr val="FFFFFF"/>
                </a:solidFill>
              </a:rPr>
            </a:br>
            <a:r>
              <a:rPr lang="nb-NO" sz="4000" dirty="0">
                <a:solidFill>
                  <a:srgbClr val="FFFFFF"/>
                </a:solidFill>
              </a:rPr>
              <a:t>Del 1</a:t>
            </a:r>
            <a:endParaRPr lang="nb-NO" dirty="0"/>
          </a:p>
        </p:txBody>
      </p:sp>
      <p:sp>
        <p:nvSpPr>
          <p:cNvPr id="3" name="Plassholder for innhold 2">
            <a:extLst>
              <a:ext uri="{FF2B5EF4-FFF2-40B4-BE49-F238E27FC236}">
                <a16:creationId xmlns:a16="http://schemas.microsoft.com/office/drawing/2014/main" id="{4CC36D1D-0EBF-7386-570F-5B99026B5BAF}"/>
              </a:ext>
            </a:extLst>
          </p:cNvPr>
          <p:cNvSpPr>
            <a:spLocks noGrp="1"/>
          </p:cNvSpPr>
          <p:nvPr>
            <p:ph idx="1"/>
          </p:nvPr>
        </p:nvSpPr>
        <p:spPr>
          <a:xfrm>
            <a:off x="5884932" y="649480"/>
            <a:ext cx="6070144" cy="5847971"/>
          </a:xfrm>
        </p:spPr>
        <p:txBody>
          <a:bodyPr vert="horz" lIns="91440" tIns="45720" rIns="91440" bIns="45720" rtlCol="0" anchor="ctr">
            <a:normAutofit/>
          </a:bodyPr>
          <a:lstStyle/>
          <a:p>
            <a:r>
              <a:rPr lang="nb-NO" sz="2400" dirty="0">
                <a:ea typeface="+mn-lt"/>
                <a:cs typeface="+mn-lt"/>
              </a:rPr>
              <a:t>B.    Sikkerhet og personvern er viktig når man jobber med nettverk og informasjonsteknologi. Beskriv hvilke sikkerhetstiltak du vil implementere for å beskytte nettverket til Skyggefjell Skibakker AS mot uautorisert tilgang. Beskriv også hvordan du vil sikre personvernet til gjestene som bruker nettverket.  </a:t>
            </a:r>
            <a:endParaRPr lang="nb-NO" sz="2400" dirty="0"/>
          </a:p>
        </p:txBody>
      </p:sp>
    </p:spTree>
    <p:extLst>
      <p:ext uri="{BB962C8B-B14F-4D97-AF65-F5344CB8AC3E}">
        <p14:creationId xmlns:p14="http://schemas.microsoft.com/office/powerpoint/2010/main" val="72652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tel 1">
            <a:extLst>
              <a:ext uri="{FF2B5EF4-FFF2-40B4-BE49-F238E27FC236}">
                <a16:creationId xmlns:a16="http://schemas.microsoft.com/office/drawing/2014/main" id="{47920B55-B201-120D-E726-2F8D26E2A5C7}"/>
              </a:ext>
            </a:extLst>
          </p:cNvPr>
          <p:cNvSpPr>
            <a:spLocks noGrp="1"/>
          </p:cNvSpPr>
          <p:nvPr>
            <p:ph type="title"/>
          </p:nvPr>
        </p:nvSpPr>
        <p:spPr>
          <a:xfrm>
            <a:off x="826396" y="586855"/>
            <a:ext cx="4230100" cy="3387497"/>
          </a:xfrm>
        </p:spPr>
        <p:txBody>
          <a:bodyPr anchor="b">
            <a:normAutofit/>
          </a:bodyPr>
          <a:lstStyle/>
          <a:p>
            <a:pPr algn="r"/>
            <a:r>
              <a:rPr lang="nb-NO" sz="4000">
                <a:solidFill>
                  <a:srgbClr val="FFFFFF"/>
                </a:solidFill>
              </a:rPr>
              <a:t>Sikring av nettverk</a:t>
            </a:r>
          </a:p>
        </p:txBody>
      </p:sp>
      <p:sp>
        <p:nvSpPr>
          <p:cNvPr id="3" name="Plassholder for innhold 2">
            <a:extLst>
              <a:ext uri="{FF2B5EF4-FFF2-40B4-BE49-F238E27FC236}">
                <a16:creationId xmlns:a16="http://schemas.microsoft.com/office/drawing/2014/main" id="{87D415D1-4CDF-E33D-50C6-109191DC5CFB}"/>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nb-NO" sz="2000"/>
              <a:t>Passord policyer</a:t>
            </a:r>
          </a:p>
          <a:p>
            <a:r>
              <a:rPr lang="nb-NO" sz="2000"/>
              <a:t>AD</a:t>
            </a:r>
          </a:p>
          <a:p>
            <a:r>
              <a:rPr lang="nb-NO" sz="2000"/>
              <a:t>Wpa2</a:t>
            </a:r>
          </a:p>
          <a:p>
            <a:r>
              <a:rPr lang="nb-NO" sz="2000"/>
              <a:t>Hidden ssid</a:t>
            </a:r>
          </a:p>
          <a:p>
            <a:r>
              <a:rPr lang="nb-NO" sz="2000"/>
              <a:t>Brannmur</a:t>
            </a:r>
          </a:p>
          <a:p>
            <a:r>
              <a:rPr lang="nb-NO" sz="2000"/>
              <a:t>Fysisk sikring</a:t>
            </a:r>
          </a:p>
        </p:txBody>
      </p:sp>
    </p:spTree>
    <p:extLst>
      <p:ext uri="{BB962C8B-B14F-4D97-AF65-F5344CB8AC3E}">
        <p14:creationId xmlns:p14="http://schemas.microsoft.com/office/powerpoint/2010/main" val="1835662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tel 1">
            <a:extLst>
              <a:ext uri="{FF2B5EF4-FFF2-40B4-BE49-F238E27FC236}">
                <a16:creationId xmlns:a16="http://schemas.microsoft.com/office/drawing/2014/main" id="{84FFFA56-30AC-D8A3-D935-0E5922000CF0}"/>
              </a:ext>
            </a:extLst>
          </p:cNvPr>
          <p:cNvSpPr>
            <a:spLocks noGrp="1"/>
          </p:cNvSpPr>
          <p:nvPr>
            <p:ph type="title"/>
          </p:nvPr>
        </p:nvSpPr>
        <p:spPr>
          <a:xfrm>
            <a:off x="826396" y="586855"/>
            <a:ext cx="4230100" cy="3387497"/>
          </a:xfrm>
        </p:spPr>
        <p:txBody>
          <a:bodyPr anchor="b">
            <a:normAutofit/>
          </a:bodyPr>
          <a:lstStyle/>
          <a:p>
            <a:pPr algn="r"/>
            <a:r>
              <a:rPr lang="nb-NO" sz="4000">
                <a:solidFill>
                  <a:srgbClr val="FFFFFF"/>
                </a:solidFill>
              </a:rPr>
              <a:t>Personværn</a:t>
            </a:r>
          </a:p>
        </p:txBody>
      </p:sp>
      <p:sp>
        <p:nvSpPr>
          <p:cNvPr id="3" name="Plassholder for innhold 2">
            <a:extLst>
              <a:ext uri="{FF2B5EF4-FFF2-40B4-BE49-F238E27FC236}">
                <a16:creationId xmlns:a16="http://schemas.microsoft.com/office/drawing/2014/main" id="{22A776B2-0C7C-BC08-4C36-B316B9EABF79}"/>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nb-NO" sz="2000" dirty="0"/>
              <a:t>Følge GDPR lover</a:t>
            </a:r>
          </a:p>
          <a:p>
            <a:r>
              <a:rPr lang="nb-NO" sz="2000" dirty="0"/>
              <a:t>Hvor lenge lagres data</a:t>
            </a:r>
          </a:p>
          <a:p>
            <a:r>
              <a:rPr lang="nb-NO" sz="2000" dirty="0" err="1"/>
              <a:t>Cookies</a:t>
            </a:r>
          </a:p>
          <a:p>
            <a:r>
              <a:rPr lang="nb-NO" sz="2000" dirty="0"/>
              <a:t>Kun nødvendige data</a:t>
            </a:r>
          </a:p>
          <a:p>
            <a:r>
              <a:rPr lang="nb-NO" sz="2000" dirty="0"/>
              <a:t>Lagres kun tiden den trengs</a:t>
            </a:r>
          </a:p>
          <a:p>
            <a:endParaRPr lang="nb-NO" sz="2000" dirty="0"/>
          </a:p>
        </p:txBody>
      </p:sp>
    </p:spTree>
    <p:extLst>
      <p:ext uri="{BB962C8B-B14F-4D97-AF65-F5344CB8AC3E}">
        <p14:creationId xmlns:p14="http://schemas.microsoft.com/office/powerpoint/2010/main" val="1127320244"/>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14</Slides>
  <Notes>3</Notes>
  <HiddenSlides>0</HiddenSlides>
  <MMClips>0</MMClips>
  <ScaleCrop>false</ScaleCrop>
  <HeadingPairs>
    <vt:vector size="4" baseType="variant">
      <vt:variant>
        <vt:lpstr>Tema</vt:lpstr>
      </vt:variant>
      <vt:variant>
        <vt:i4>1</vt:i4>
      </vt:variant>
      <vt:variant>
        <vt:lpstr>Lysbildetitler</vt:lpstr>
      </vt:variant>
      <vt:variant>
        <vt:i4>14</vt:i4>
      </vt:variant>
    </vt:vector>
  </HeadingPairs>
  <TitlesOfParts>
    <vt:vector size="15" baseType="lpstr">
      <vt:lpstr>Office-tema</vt:lpstr>
      <vt:lpstr>     Case Oppgave</vt:lpstr>
      <vt:lpstr>Innhold</vt:lpstr>
      <vt:lpstr>Oppgave A Del 1</vt:lpstr>
      <vt:lpstr>PowerPoint-presentasjon</vt:lpstr>
      <vt:lpstr>PowerPoint-presentasjon</vt:lpstr>
      <vt:lpstr>Gjestenett og Administrativt nett</vt:lpstr>
      <vt:lpstr>Oppgave B Del 1</vt:lpstr>
      <vt:lpstr>Sikring av nettverk</vt:lpstr>
      <vt:lpstr>Personværn</vt:lpstr>
      <vt:lpstr>App</vt:lpstr>
      <vt:lpstr>Oppgave B Del 2</vt:lpstr>
      <vt:lpstr>Database</vt:lpstr>
      <vt:lpstr>Del 3</vt:lpstr>
      <vt:lpstr>Fordeler | Ulemper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
  <cp:lastModifiedBy/>
  <cp:revision>358</cp:revision>
  <dcterms:created xsi:type="dcterms:W3CDTF">2024-04-18T20:45:31Z</dcterms:created>
  <dcterms:modified xsi:type="dcterms:W3CDTF">2024-04-21T19:19:36Z</dcterms:modified>
</cp:coreProperties>
</file>