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818779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4572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818779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9144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818779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13716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818779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18288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818779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22860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818779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27432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818779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32004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818779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3657600" algn="l" defTabSz="2438338" rtl="0" fontAlgn="auto" latinLnBrk="0" hangingPunct="0">
      <a:lnSpc>
        <a:spcPct val="13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700" u="none" kumimoji="0" normalizeH="0">
        <a:ln>
          <a:noFill/>
        </a:ln>
        <a:solidFill>
          <a:srgbClr val="818779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"/>
        <a:ea typeface="Helvetica"/>
        <a:cs typeface="Helvetica"/>
        <a:sym typeface="Helvetica"/>
      </a:defRPr>
    </a:lvl1pPr>
    <a:lvl2pPr indent="228600" defTabSz="457200" latinLnBrk="0">
      <a:lnSpc>
        <a:spcPct val="117999"/>
      </a:lnSpc>
      <a:defRPr sz="2200">
        <a:latin typeface="Helvetica"/>
        <a:ea typeface="Helvetica"/>
        <a:cs typeface="Helvetica"/>
        <a:sym typeface="Helvetica"/>
      </a:defRPr>
    </a:lvl2pPr>
    <a:lvl3pPr indent="457200" defTabSz="457200" latinLnBrk="0">
      <a:lnSpc>
        <a:spcPct val="117999"/>
      </a:lnSpc>
      <a:defRPr sz="2200">
        <a:latin typeface="Helvetica"/>
        <a:ea typeface="Helvetica"/>
        <a:cs typeface="Helvetica"/>
        <a:sym typeface="Helvetica"/>
      </a:defRPr>
    </a:lvl3pPr>
    <a:lvl4pPr indent="685800" defTabSz="457200" latinLnBrk="0">
      <a:lnSpc>
        <a:spcPct val="117999"/>
      </a:lnSpc>
      <a:defRPr sz="2200">
        <a:latin typeface="Helvetica"/>
        <a:ea typeface="Helvetica"/>
        <a:cs typeface="Helvetica"/>
        <a:sym typeface="Helvetica"/>
      </a:defRPr>
    </a:lvl4pPr>
    <a:lvl5pPr indent="914400" defTabSz="457200" latinLnBrk="0">
      <a:lnSpc>
        <a:spcPct val="117999"/>
      </a:lnSpc>
      <a:defRPr sz="2200">
        <a:latin typeface="Helvetica"/>
        <a:ea typeface="Helvetica"/>
        <a:cs typeface="Helvetica"/>
        <a:sym typeface="Helvetica"/>
      </a:defRPr>
    </a:lvl5pPr>
    <a:lvl6pPr indent="1143000" defTabSz="457200" latinLnBrk="0">
      <a:lnSpc>
        <a:spcPct val="117999"/>
      </a:lnSpc>
      <a:defRPr sz="2200">
        <a:latin typeface="Helvetica"/>
        <a:ea typeface="Helvetica"/>
        <a:cs typeface="Helvetica"/>
        <a:sym typeface="Helvetica"/>
      </a:defRPr>
    </a:lvl6pPr>
    <a:lvl7pPr indent="1371600" defTabSz="457200" latinLnBrk="0">
      <a:lnSpc>
        <a:spcPct val="117999"/>
      </a:lnSpc>
      <a:defRPr sz="2200">
        <a:latin typeface="Helvetica"/>
        <a:ea typeface="Helvetica"/>
        <a:cs typeface="Helvetica"/>
        <a:sym typeface="Helvetica"/>
      </a:defRPr>
    </a:lvl7pPr>
    <a:lvl8pPr indent="1600200" defTabSz="457200" latinLnBrk="0">
      <a:lnSpc>
        <a:spcPct val="117999"/>
      </a:lnSpc>
      <a:defRPr sz="2200">
        <a:latin typeface="Helvetica"/>
        <a:ea typeface="Helvetica"/>
        <a:cs typeface="Helvetica"/>
        <a:sym typeface="Helvetica"/>
      </a:defRPr>
    </a:lvl8pPr>
    <a:lvl9pPr indent="1828800" defTabSz="457200" latinLnBrk="0">
      <a:lnSpc>
        <a:spcPct val="117999"/>
      </a:lnSpc>
      <a:defRPr sz="2200">
        <a:latin typeface="Helvetica"/>
        <a:ea typeface="Helvetica"/>
        <a:cs typeface="Helvetica"/>
        <a:sym typeface="Helvetica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ia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2" name="Simple P."/>
          <p:cNvSpPr txBox="1"/>
          <p:nvPr>
            <p:ph type="body" sz="quarter" idx="21"/>
          </p:nvPr>
        </p:nvSpPr>
        <p:spPr>
          <a:xfrm>
            <a:off x="1752600" y="2188477"/>
            <a:ext cx="2795944" cy="5080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700"/>
            </a:lvl1pPr>
          </a:lstStyle>
          <a:p>
            <a:pPr/>
            <a:r>
              <a:t>Simple P.</a:t>
            </a:r>
          </a:p>
        </p:txBody>
      </p:sp>
      <p:sp>
        <p:nvSpPr>
          <p:cNvPr id="13" name="Oct, 2022"/>
          <p:cNvSpPr txBox="1"/>
          <p:nvPr>
            <p:ph type="body" sz="quarter" idx="22"/>
          </p:nvPr>
        </p:nvSpPr>
        <p:spPr>
          <a:xfrm>
            <a:off x="1752600" y="11314176"/>
            <a:ext cx="2795944" cy="5080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700"/>
            </a:lvl1pPr>
          </a:lstStyle>
          <a:p>
            <a:pPr/>
            <a:r>
              <a:t>Oct, 2022</a:t>
            </a:r>
          </a:p>
        </p:txBody>
      </p:sp>
      <p:sp>
        <p:nvSpPr>
          <p:cNvPr id="14" name="Simple Presentation"/>
          <p:cNvSpPr txBox="1"/>
          <p:nvPr>
            <p:ph type="body" sz="quarter" idx="23"/>
          </p:nvPr>
        </p:nvSpPr>
        <p:spPr>
          <a:xfrm>
            <a:off x="19834353" y="2188477"/>
            <a:ext cx="2795945" cy="508001"/>
          </a:xfrm>
          <a:prstGeom prst="rect">
            <a:avLst/>
          </a:prstGeom>
        </p:spPr>
        <p:txBody>
          <a:bodyPr/>
          <a:lstStyle>
            <a:lvl1pPr algn="r">
              <a:lnSpc>
                <a:spcPct val="100000"/>
              </a:lnSpc>
              <a:defRPr sz="1700"/>
            </a:lvl1pPr>
          </a:lstStyle>
          <a:p>
            <a:pPr/>
            <a:r>
              <a:t>Simple Presentation</a:t>
            </a:r>
          </a:p>
        </p:txBody>
      </p:sp>
      <p:sp>
        <p:nvSpPr>
          <p:cNvPr id="15" name="Proposal Project"/>
          <p:cNvSpPr txBox="1"/>
          <p:nvPr>
            <p:ph type="body" sz="quarter" idx="24"/>
          </p:nvPr>
        </p:nvSpPr>
        <p:spPr>
          <a:xfrm>
            <a:off x="19834353" y="11314176"/>
            <a:ext cx="2795945" cy="508001"/>
          </a:xfrm>
          <a:prstGeom prst="rect">
            <a:avLst/>
          </a:prstGeom>
        </p:spPr>
        <p:txBody>
          <a:bodyPr/>
          <a:lstStyle>
            <a:lvl1pPr algn="r">
              <a:lnSpc>
                <a:spcPct val="100000"/>
              </a:lnSpc>
              <a:defRPr sz="1700"/>
            </a:lvl1pPr>
          </a:lstStyle>
          <a:p>
            <a:pPr/>
            <a:r>
              <a:t>Proposal Project</a:t>
            </a:r>
          </a:p>
        </p:txBody>
      </p:sp>
      <p:sp>
        <p:nvSpPr>
          <p:cNvPr id="16" name="본문 첫 번째 줄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626532" y="2701991"/>
            <a:ext cx="10922138" cy="1902088"/>
          </a:xfrm>
          <a:prstGeom prst="rect">
            <a:avLst/>
          </a:prstGeom>
        </p:spPr>
        <p:txBody>
          <a:bodyPr/>
          <a:lstStyle>
            <a:lvl1pPr>
              <a:defRPr b="0" spc="0" sz="9000">
                <a:solidFill>
                  <a:srgbClr val="262626"/>
                </a:solidFill>
                <a:latin typeface="+mn-lt"/>
                <a:ea typeface="+mn-ea"/>
                <a:cs typeface="+mn-cs"/>
                <a:sym typeface="나눔명조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본문 첫 번째 줄…"/>
          <p:cNvSpPr txBox="1"/>
          <p:nvPr>
            <p:ph type="body" sz="quarter" idx="1" hasCustomPrompt="1"/>
          </p:nvPr>
        </p:nvSpPr>
        <p:spPr>
          <a:xfrm>
            <a:off x="1754344" y="9067503"/>
            <a:ext cx="10932445" cy="30934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38383"/>
                </a:solidFill>
              </a:defRPr>
            </a:lvl1pPr>
            <a:lvl2pPr>
              <a:defRPr>
                <a:solidFill>
                  <a:srgbClr val="838383"/>
                </a:solidFill>
              </a:defRPr>
            </a:lvl2pPr>
            <a:lvl3pPr>
              <a:defRPr>
                <a:solidFill>
                  <a:srgbClr val="838383"/>
                </a:solidFill>
              </a:defRPr>
            </a:lvl3pPr>
            <a:lvl4pPr>
              <a:defRPr>
                <a:solidFill>
                  <a:srgbClr val="838383"/>
                </a:solidFill>
              </a:defRPr>
            </a:lvl4pPr>
            <a:lvl5pPr>
              <a:defRPr>
                <a:solidFill>
                  <a:srgbClr val="838383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resentation Title"/>
          <p:cNvSpPr txBox="1"/>
          <p:nvPr>
            <p:ph type="title" hasCustomPrompt="1"/>
          </p:nvPr>
        </p:nvSpPr>
        <p:spPr>
          <a:xfrm>
            <a:off x="2123810" y="2847709"/>
            <a:ext cx="14986001" cy="5080001"/>
          </a:xfrm>
          <a:prstGeom prst="rect">
            <a:avLst/>
          </a:prstGeom>
        </p:spPr>
        <p:txBody>
          <a:bodyPr/>
          <a:lstStyle>
            <a:lvl1pPr>
              <a:defRPr spc="0" sz="30000">
                <a:solidFill>
                  <a:srgbClr val="A9ADA4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3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/>
          <p:nvPr>
            <p:ph type="title" hasCustomPrompt="1"/>
          </p:nvPr>
        </p:nvSpPr>
        <p:spPr>
          <a:xfrm>
            <a:off x="1758753" y="5140550"/>
            <a:ext cx="21130936" cy="1902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752600" y="7223190"/>
            <a:ext cx="10932445" cy="20693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22927549" y="12437698"/>
            <a:ext cx="467458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584200">
              <a:lnSpc>
                <a:spcPct val="100000"/>
              </a:lnSpc>
              <a:defRPr sz="2500">
                <a:solidFill>
                  <a:srgbClr val="D5D5D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4572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9144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13716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18288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22860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27432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32004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36576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870" strike="noStrike" sz="11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0" marR="0" indent="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4572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9144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13716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18288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22860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27432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32004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3657600" algn="l" defTabSz="2438338" rtl="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FFFFFF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5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1.jpeg"/><Relationship Id="rId6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tif"/><Relationship Id="rId4" Type="http://schemas.openxmlformats.org/officeDocument/2006/relationships/image" Target="../media/image5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"/><Relationship Id="rId3" Type="http://schemas.openxmlformats.org/officeDocument/2006/relationships/image" Target="../media/image7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8.tif"/><Relationship Id="rId7" Type="http://schemas.openxmlformats.org/officeDocument/2006/relationships/image" Target="../media/image4.png"/><Relationship Id="rId8" Type="http://schemas.openxmlformats.org/officeDocument/2006/relationships/image" Target="../media/image9.tif"/><Relationship Id="rId9" Type="http://schemas.openxmlformats.org/officeDocument/2006/relationships/image" Target="../media/image10.tif"/><Relationship Id="rId10" Type="http://schemas.openxmlformats.org/officeDocument/2006/relationships/image" Target="../media/image1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818779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</a:defRPr>
            </a:pPr>
          </a:p>
        </p:txBody>
      </p:sp>
      <p:sp>
        <p:nvSpPr>
          <p:cNvPr id="44" name="선"/>
          <p:cNvSpPr/>
          <p:nvPr/>
        </p:nvSpPr>
        <p:spPr>
          <a:xfrm flipV="1">
            <a:off x="1600809" y="1828799"/>
            <a:ext cx="21182382" cy="1"/>
          </a:xfrm>
          <a:prstGeom prst="line">
            <a:avLst/>
          </a:prstGeom>
          <a:ln w="25400">
            <a:solidFill>
              <a:srgbClr val="FFFFFF">
                <a:alpha val="6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5" name="선"/>
          <p:cNvSpPr/>
          <p:nvPr/>
        </p:nvSpPr>
        <p:spPr>
          <a:xfrm flipV="1">
            <a:off x="1600809" y="12064999"/>
            <a:ext cx="21182382" cy="1"/>
          </a:xfrm>
          <a:prstGeom prst="line">
            <a:avLst/>
          </a:prstGeom>
          <a:ln w="25400">
            <a:solidFill>
              <a:srgbClr val="FFFFFF">
                <a:alpha val="6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46" name="H A I !"/>
          <p:cNvSpPr txBox="1"/>
          <p:nvPr>
            <p:ph type="ctrTitle"/>
          </p:nvPr>
        </p:nvSpPr>
        <p:spPr>
          <a:xfrm>
            <a:off x="1626532" y="5002632"/>
            <a:ext cx="21130936" cy="1902088"/>
          </a:xfrm>
          <a:prstGeom prst="rect">
            <a:avLst/>
          </a:prstGeom>
        </p:spPr>
        <p:txBody>
          <a:bodyPr/>
          <a:lstStyle>
            <a:lvl1pPr algn="ctr" defTabSz="2218888">
              <a:defRPr spc="2011" sz="11830"/>
            </a:lvl1pPr>
          </a:lstStyle>
          <a:p>
            <a:pPr/>
            <a:r>
              <a:t>H A I !</a:t>
            </a:r>
          </a:p>
        </p:txBody>
      </p:sp>
      <p:sp>
        <p:nvSpPr>
          <p:cNvPr id="47" name="직사각형"/>
          <p:cNvSpPr txBox="1"/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" name="Capstone Project 14 Team…"/>
          <p:cNvSpPr txBox="1"/>
          <p:nvPr>
            <p:ph type="body" idx="24"/>
          </p:nvPr>
        </p:nvSpPr>
        <p:spPr>
          <a:xfrm>
            <a:off x="1625600" y="10817386"/>
            <a:ext cx="21132800" cy="1013114"/>
          </a:xfrm>
          <a:prstGeom prst="rect">
            <a:avLst/>
          </a:prstGeom>
        </p:spPr>
        <p:txBody>
          <a:bodyPr/>
          <a:lstStyle/>
          <a:p>
            <a:pPr defTabSz="2316421">
              <a:defRPr sz="2850"/>
            </a:pPr>
            <a:r>
              <a:t>Capstone Project 14 Team</a:t>
            </a:r>
          </a:p>
          <a:p>
            <a:pPr defTabSz="2316421">
              <a:defRPr sz="2850"/>
            </a:pPr>
            <a:r>
              <a:t>오규석 양성민 유선종 차윤성 최나라</a:t>
            </a:r>
          </a:p>
        </p:txBody>
      </p:sp>
      <p:sp>
        <p:nvSpPr>
          <p:cNvPr id="49" name="얼굴형 기반 헤어스타일 추천"/>
          <p:cNvSpPr txBox="1"/>
          <p:nvPr>
            <p:ph type="subTitle" sz="quarter" idx="1"/>
          </p:nvPr>
        </p:nvSpPr>
        <p:spPr>
          <a:xfrm>
            <a:off x="1625600" y="7118002"/>
            <a:ext cx="21132800" cy="700147"/>
          </a:xfrm>
          <a:prstGeom prst="rect">
            <a:avLst/>
          </a:prstGeom>
        </p:spPr>
        <p:txBody>
          <a:bodyPr/>
          <a:lstStyle>
            <a:lvl1pPr algn="ctr">
              <a:defRPr sz="3000"/>
            </a:lvl1pPr>
          </a:lstStyle>
          <a:p>
            <a:pPr/>
            <a:r>
              <a:t>얼굴형 기반 헤어스타일 추천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1" name="주요 기능 - VGGNet &amp; Mobile Net V2"/>
          <p:cNvSpPr txBox="1"/>
          <p:nvPr>
            <p:ph type="title"/>
          </p:nvPr>
        </p:nvSpPr>
        <p:spPr>
          <a:xfrm>
            <a:off x="843970" y="993132"/>
            <a:ext cx="23333422" cy="1902089"/>
          </a:xfrm>
          <a:prstGeom prst="rect">
            <a:avLst/>
          </a:prstGeom>
        </p:spPr>
        <p:txBody>
          <a:bodyPr/>
          <a:lstStyle/>
          <a:p>
            <a:pPr/>
            <a:r>
              <a:t>주요 기능 - VGGNet &amp; Mobile Net V2</a:t>
            </a:r>
          </a:p>
        </p:txBody>
      </p:sp>
      <p:sp>
        <p:nvSpPr>
          <p:cNvPr id="192" name="선"/>
          <p:cNvSpPr/>
          <p:nvPr/>
        </p:nvSpPr>
        <p:spPr>
          <a:xfrm flipV="1">
            <a:off x="853157" y="2606185"/>
            <a:ext cx="22677685" cy="1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82987" tIns="82987" rIns="82987" bIns="82987"/>
          <a:lstStyle/>
          <a:p>
            <a:pPr defTabSz="825500">
              <a:lnSpc>
                <a:spcPct val="150000"/>
              </a:lnSpc>
              <a:defRPr sz="2000">
                <a:solidFill>
                  <a:srgbClr val="8B8C8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슬라이드 번호"/>
          <p:cNvSpPr txBox="1"/>
          <p:nvPr>
            <p:ph type="sldNum" sz="quarter" idx="2"/>
          </p:nvPr>
        </p:nvSpPr>
        <p:spPr>
          <a:xfrm>
            <a:off x="22939254" y="12437698"/>
            <a:ext cx="444048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주요 기능 - Inception V3"/>
          <p:cNvSpPr txBox="1"/>
          <p:nvPr>
            <p:ph type="title"/>
          </p:nvPr>
        </p:nvSpPr>
        <p:spPr>
          <a:xfrm>
            <a:off x="843970" y="993132"/>
            <a:ext cx="23333422" cy="1902089"/>
          </a:xfrm>
          <a:prstGeom prst="rect">
            <a:avLst/>
          </a:prstGeom>
        </p:spPr>
        <p:txBody>
          <a:bodyPr/>
          <a:lstStyle/>
          <a:p>
            <a:pPr/>
            <a:r>
              <a:t>주요 기능 - Inception V3</a:t>
            </a:r>
          </a:p>
        </p:txBody>
      </p:sp>
      <p:sp>
        <p:nvSpPr>
          <p:cNvPr id="196" name="선"/>
          <p:cNvSpPr/>
          <p:nvPr/>
        </p:nvSpPr>
        <p:spPr>
          <a:xfrm flipV="1">
            <a:off x="853157" y="2606185"/>
            <a:ext cx="23315048" cy="1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82987" tIns="82987" rIns="82987" bIns="82987"/>
          <a:lstStyle/>
          <a:p>
            <a:pPr defTabSz="825500">
              <a:lnSpc>
                <a:spcPct val="150000"/>
              </a:lnSpc>
              <a:defRPr sz="2000">
                <a:solidFill>
                  <a:srgbClr val="8B8C8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9" name="기대 효과"/>
          <p:cNvSpPr txBox="1"/>
          <p:nvPr>
            <p:ph type="title"/>
          </p:nvPr>
        </p:nvSpPr>
        <p:spPr>
          <a:xfrm>
            <a:off x="843970" y="993132"/>
            <a:ext cx="10922137" cy="1902089"/>
          </a:xfrm>
          <a:prstGeom prst="rect">
            <a:avLst/>
          </a:prstGeom>
        </p:spPr>
        <p:txBody>
          <a:bodyPr/>
          <a:lstStyle/>
          <a:p>
            <a:pPr/>
            <a:r>
              <a:t>기대 효과</a:t>
            </a:r>
          </a:p>
        </p:txBody>
      </p:sp>
      <p:sp>
        <p:nvSpPr>
          <p:cNvPr id="200" name="도형"/>
          <p:cNvSpPr/>
          <p:nvPr/>
        </p:nvSpPr>
        <p:spPr>
          <a:xfrm flipH="1" rot="10800000">
            <a:off x="8549878" y="8578439"/>
            <a:ext cx="7284244" cy="3629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8036" y="0"/>
                  <a:pt x="5271" y="2116"/>
                  <a:pt x="3162" y="6348"/>
                </a:cubicBezTo>
                <a:cubicBezTo>
                  <a:pt x="1063" y="10561"/>
                  <a:pt x="10" y="16078"/>
                  <a:pt x="0" y="21600"/>
                </a:cubicBezTo>
                <a:lnTo>
                  <a:pt x="3085" y="21600"/>
                </a:lnTo>
                <a:cubicBezTo>
                  <a:pt x="3094" y="17662"/>
                  <a:pt x="3846" y="13729"/>
                  <a:pt x="5343" y="10724"/>
                </a:cubicBezTo>
                <a:cubicBezTo>
                  <a:pt x="6850" y="7700"/>
                  <a:pt x="8825" y="6188"/>
                  <a:pt x="10800" y="6188"/>
                </a:cubicBezTo>
                <a:cubicBezTo>
                  <a:pt x="12775" y="6188"/>
                  <a:pt x="14750" y="7700"/>
                  <a:pt x="16257" y="10724"/>
                </a:cubicBezTo>
                <a:cubicBezTo>
                  <a:pt x="17754" y="13729"/>
                  <a:pt x="18506" y="17662"/>
                  <a:pt x="18515" y="21600"/>
                </a:cubicBezTo>
                <a:lnTo>
                  <a:pt x="21600" y="21600"/>
                </a:lnTo>
                <a:cubicBezTo>
                  <a:pt x="21590" y="16078"/>
                  <a:pt x="20537" y="10561"/>
                  <a:pt x="18438" y="6348"/>
                </a:cubicBezTo>
                <a:cubicBezTo>
                  <a:pt x="16329" y="2116"/>
                  <a:pt x="13564" y="0"/>
                  <a:pt x="10800" y="0"/>
                </a:cubicBezTo>
                <a:close/>
              </a:path>
            </a:pathLst>
          </a:custGeom>
          <a:solidFill>
            <a:srgbClr val="818779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</a:defRPr>
            </a:pPr>
          </a:p>
        </p:txBody>
      </p:sp>
      <p:sp>
        <p:nvSpPr>
          <p:cNvPr id="201" name="도형"/>
          <p:cNvSpPr/>
          <p:nvPr/>
        </p:nvSpPr>
        <p:spPr>
          <a:xfrm>
            <a:off x="8549878" y="4957381"/>
            <a:ext cx="7284244" cy="3629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8036" y="0"/>
                  <a:pt x="5271" y="2116"/>
                  <a:pt x="3162" y="6348"/>
                </a:cubicBezTo>
                <a:cubicBezTo>
                  <a:pt x="1063" y="10561"/>
                  <a:pt x="10" y="16078"/>
                  <a:pt x="0" y="21600"/>
                </a:cubicBezTo>
                <a:lnTo>
                  <a:pt x="3085" y="21600"/>
                </a:lnTo>
                <a:cubicBezTo>
                  <a:pt x="3094" y="17662"/>
                  <a:pt x="3846" y="13729"/>
                  <a:pt x="5343" y="10724"/>
                </a:cubicBezTo>
                <a:cubicBezTo>
                  <a:pt x="6850" y="7700"/>
                  <a:pt x="8825" y="6188"/>
                  <a:pt x="10800" y="6188"/>
                </a:cubicBezTo>
                <a:cubicBezTo>
                  <a:pt x="12775" y="6188"/>
                  <a:pt x="14750" y="7700"/>
                  <a:pt x="16257" y="10724"/>
                </a:cubicBezTo>
                <a:cubicBezTo>
                  <a:pt x="17754" y="13729"/>
                  <a:pt x="18506" y="17662"/>
                  <a:pt x="18515" y="21600"/>
                </a:cubicBezTo>
                <a:lnTo>
                  <a:pt x="21600" y="21600"/>
                </a:lnTo>
                <a:cubicBezTo>
                  <a:pt x="21590" y="16078"/>
                  <a:pt x="20537" y="10561"/>
                  <a:pt x="18438" y="6348"/>
                </a:cubicBezTo>
                <a:cubicBezTo>
                  <a:pt x="16329" y="2116"/>
                  <a:pt x="13564" y="0"/>
                  <a:pt x="10800" y="0"/>
                </a:cubicBezTo>
                <a:close/>
              </a:path>
            </a:pathLst>
          </a:custGeom>
          <a:solidFill>
            <a:srgbClr val="A9ADA4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</a:defRPr>
            </a:pPr>
          </a:p>
        </p:txBody>
      </p:sp>
      <p:sp>
        <p:nvSpPr>
          <p:cNvPr id="202" name="삼각형"/>
          <p:cNvSpPr/>
          <p:nvPr/>
        </p:nvSpPr>
        <p:spPr>
          <a:xfrm rot="10800000">
            <a:off x="14415763" y="8583761"/>
            <a:ext cx="1751193" cy="1085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ADA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</a:defRPr>
            </a:pPr>
          </a:p>
        </p:txBody>
      </p:sp>
      <p:sp>
        <p:nvSpPr>
          <p:cNvPr id="203" name="삼각형"/>
          <p:cNvSpPr/>
          <p:nvPr/>
        </p:nvSpPr>
        <p:spPr>
          <a:xfrm flipH="1">
            <a:off x="8191659" y="7501412"/>
            <a:ext cx="1751193" cy="1085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1877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</a:defRPr>
            </a:pPr>
          </a:p>
        </p:txBody>
      </p:sp>
      <p:sp>
        <p:nvSpPr>
          <p:cNvPr id="204" name="선"/>
          <p:cNvSpPr/>
          <p:nvPr/>
        </p:nvSpPr>
        <p:spPr>
          <a:xfrm flipV="1">
            <a:off x="12980600" y="5099124"/>
            <a:ext cx="10922138" cy="1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82987" tIns="82987" rIns="82987" bIns="82987"/>
          <a:lstStyle/>
          <a:p>
            <a:pPr defTabSz="825500">
              <a:lnSpc>
                <a:spcPct val="150000"/>
              </a:lnSpc>
              <a:defRPr sz="2000">
                <a:solidFill>
                  <a:srgbClr val="8B8C8C"/>
                </a:solidFill>
              </a:defRPr>
            </a:pPr>
          </a:p>
        </p:txBody>
      </p:sp>
      <p:sp>
        <p:nvSpPr>
          <p:cNvPr id="205" name="자신의 얼굴형에 대한 정확한 인지"/>
          <p:cNvSpPr txBox="1"/>
          <p:nvPr/>
        </p:nvSpPr>
        <p:spPr>
          <a:xfrm>
            <a:off x="17257042" y="5532971"/>
            <a:ext cx="6973455" cy="1638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defTabSz="825500">
              <a:lnSpc>
                <a:spcPct val="100000"/>
              </a:lnSpc>
              <a:defRPr b="1" sz="4000">
                <a:solidFill>
                  <a:srgbClr val="232323"/>
                </a:solidFill>
              </a:defRPr>
            </a:lvl1pPr>
          </a:lstStyle>
          <a:p>
            <a:pPr/>
            <a:r>
              <a:t>자신의 얼굴형에 대한 정확한 인지</a:t>
            </a:r>
          </a:p>
        </p:txBody>
      </p:sp>
      <p:sp>
        <p:nvSpPr>
          <p:cNvPr id="206" name="선"/>
          <p:cNvSpPr/>
          <p:nvPr/>
        </p:nvSpPr>
        <p:spPr>
          <a:xfrm flipV="1">
            <a:off x="488159" y="9776838"/>
            <a:ext cx="9219479" cy="1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82987" tIns="82987" rIns="82987" bIns="82987"/>
          <a:lstStyle/>
          <a:p>
            <a:pPr defTabSz="825500">
              <a:lnSpc>
                <a:spcPct val="150000"/>
              </a:lnSpc>
              <a:defRPr sz="2000">
                <a:solidFill>
                  <a:srgbClr val="8B8C8C"/>
                </a:solidFill>
              </a:defRPr>
            </a:pPr>
          </a:p>
        </p:txBody>
      </p:sp>
      <p:sp>
        <p:nvSpPr>
          <p:cNvPr id="207" name="자신의 얼굴형에 어울리는 헤어스타일 시도"/>
          <p:cNvSpPr txBox="1"/>
          <p:nvPr/>
        </p:nvSpPr>
        <p:spPr>
          <a:xfrm>
            <a:off x="261990" y="10344914"/>
            <a:ext cx="8836722" cy="1638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defTabSz="825500">
              <a:lnSpc>
                <a:spcPct val="100000"/>
              </a:lnSpc>
              <a:defRPr b="1" sz="4000">
                <a:solidFill>
                  <a:srgbClr val="232323"/>
                </a:solidFill>
              </a:defRPr>
            </a:lvl1pPr>
          </a:lstStyle>
          <a:p>
            <a:pPr/>
            <a:r>
              <a:t>자신의 얼굴형에 어울리는 헤어스타일 시도</a:t>
            </a:r>
          </a:p>
        </p:txBody>
      </p:sp>
      <p:sp>
        <p:nvSpPr>
          <p:cNvPr id="208" name="AI 접근성 향상"/>
          <p:cNvSpPr txBox="1"/>
          <p:nvPr/>
        </p:nvSpPr>
        <p:spPr>
          <a:xfrm>
            <a:off x="9922921" y="7894987"/>
            <a:ext cx="4538158" cy="13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algn="ctr" defTabSz="2194505">
              <a:lnSpc>
                <a:spcPct val="100000"/>
              </a:lnSpc>
              <a:defRPr b="1" sz="5850">
                <a:solidFill>
                  <a:srgbClr val="262626"/>
                </a:solidFill>
              </a:defRPr>
            </a:lvl1pPr>
          </a:lstStyle>
          <a:p>
            <a:pPr/>
            <a:r>
              <a:t>AI 접근성 향상</a:t>
            </a:r>
          </a:p>
        </p:txBody>
      </p:sp>
      <p:sp>
        <p:nvSpPr>
          <p:cNvPr id="209" name="선"/>
          <p:cNvSpPr/>
          <p:nvPr/>
        </p:nvSpPr>
        <p:spPr>
          <a:xfrm flipV="1">
            <a:off x="853157" y="2606185"/>
            <a:ext cx="22677685" cy="1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82987" tIns="82987" rIns="82987" bIns="82987"/>
          <a:lstStyle/>
          <a:p>
            <a:pPr defTabSz="825500">
              <a:lnSpc>
                <a:spcPct val="150000"/>
              </a:lnSpc>
              <a:defRPr sz="2000">
                <a:solidFill>
                  <a:srgbClr val="8B8C8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직사각형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rgbClr val="818779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</a:defRPr>
            </a:pPr>
          </a:p>
        </p:txBody>
      </p:sp>
      <p:sp>
        <p:nvSpPr>
          <p:cNvPr id="212" name="선"/>
          <p:cNvSpPr/>
          <p:nvPr/>
        </p:nvSpPr>
        <p:spPr>
          <a:xfrm flipV="1">
            <a:off x="2286610" y="6857999"/>
            <a:ext cx="19810780" cy="1"/>
          </a:xfrm>
          <a:prstGeom prst="line">
            <a:avLst/>
          </a:prstGeom>
          <a:ln w="25400">
            <a:solidFill>
              <a:srgbClr val="F3F1E6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" name="Thank you"/>
          <p:cNvSpPr txBox="1"/>
          <p:nvPr>
            <p:ph type="title"/>
          </p:nvPr>
        </p:nvSpPr>
        <p:spPr>
          <a:xfrm>
            <a:off x="2352410" y="3101709"/>
            <a:ext cx="14018525" cy="4872778"/>
          </a:xfrm>
          <a:prstGeom prst="rect">
            <a:avLst/>
          </a:prstGeom>
        </p:spPr>
        <p:txBody>
          <a:bodyPr/>
          <a:lstStyle>
            <a:lvl1pPr defTabSz="1779987">
              <a:defRPr sz="21900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ontents"/>
          <p:cNvSpPr txBox="1"/>
          <p:nvPr>
            <p:ph type="title"/>
          </p:nvPr>
        </p:nvSpPr>
        <p:spPr>
          <a:xfrm>
            <a:off x="1066928" y="1132956"/>
            <a:ext cx="10922138" cy="19020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52" name="산학 기업 요구 사항…"/>
          <p:cNvSpPr txBox="1"/>
          <p:nvPr/>
        </p:nvSpPr>
        <p:spPr>
          <a:xfrm>
            <a:off x="7377117" y="5699898"/>
            <a:ext cx="3583724" cy="919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marL="200787" indent="-200787" defTabSz="2267655">
              <a:buSzPct val="123000"/>
              <a:buChar char="-"/>
              <a:defRPr sz="2325">
                <a:latin typeface="+mn-lt"/>
                <a:ea typeface="+mn-ea"/>
                <a:cs typeface="+mn-cs"/>
                <a:sym typeface="나눔명조"/>
              </a:defRPr>
            </a:pPr>
            <a:r>
              <a:t>산학 기업 요구 사항</a:t>
            </a:r>
          </a:p>
          <a:p>
            <a:pPr marL="200787" indent="-200787" defTabSz="2267655">
              <a:buSzPct val="123000"/>
              <a:buChar char="-"/>
              <a:defRPr sz="2325">
                <a:latin typeface="+mn-lt"/>
                <a:ea typeface="+mn-ea"/>
                <a:cs typeface="+mn-cs"/>
                <a:sym typeface="나눔명조"/>
              </a:defRPr>
            </a:pPr>
            <a:r>
              <a:t>프로젝트 개요 및 목표</a:t>
            </a:r>
          </a:p>
        </p:txBody>
      </p:sp>
      <p:sp>
        <p:nvSpPr>
          <p:cNvPr id="53" name="1."/>
          <p:cNvSpPr txBox="1"/>
          <p:nvPr/>
        </p:nvSpPr>
        <p:spPr>
          <a:xfrm>
            <a:off x="6096000" y="2921000"/>
            <a:ext cx="863994" cy="136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20">
              <a:lnSpc>
                <a:spcPct val="100000"/>
              </a:lnSpc>
              <a:defRPr b="1" sz="7100">
                <a:solidFill>
                  <a:srgbClr val="838383"/>
                </a:solidFill>
              </a:defRPr>
            </a:lvl1pPr>
          </a:lstStyle>
          <a:p>
            <a:pPr/>
            <a:r>
              <a:t>1.</a:t>
            </a:r>
          </a:p>
        </p:txBody>
      </p:sp>
      <p:sp>
        <p:nvSpPr>
          <p:cNvPr id="54" name="팀원 소개"/>
          <p:cNvSpPr txBox="1"/>
          <p:nvPr/>
        </p:nvSpPr>
        <p:spPr>
          <a:xfrm>
            <a:off x="7377117" y="3111500"/>
            <a:ext cx="4278585" cy="772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defTabSz="1170402">
              <a:lnSpc>
                <a:spcPct val="150000"/>
              </a:lnSpc>
              <a:defRPr b="1" sz="4320">
                <a:solidFill>
                  <a:srgbClr val="838383"/>
                </a:solidFill>
                <a:latin typeface="+mn-lt"/>
                <a:ea typeface="+mn-ea"/>
                <a:cs typeface="+mn-cs"/>
                <a:sym typeface="나눔명조"/>
              </a:defRPr>
            </a:lvl1pPr>
          </a:lstStyle>
          <a:p>
            <a:pPr/>
            <a:r>
              <a:t>팀원 소개</a:t>
            </a:r>
          </a:p>
        </p:txBody>
      </p:sp>
      <p:sp>
        <p:nvSpPr>
          <p:cNvPr id="55" name="2."/>
          <p:cNvSpPr txBox="1"/>
          <p:nvPr/>
        </p:nvSpPr>
        <p:spPr>
          <a:xfrm>
            <a:off x="6096000" y="4480209"/>
            <a:ext cx="863994" cy="136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20">
              <a:lnSpc>
                <a:spcPct val="100000"/>
              </a:lnSpc>
              <a:defRPr b="1" sz="7100">
                <a:solidFill>
                  <a:srgbClr val="838383"/>
                </a:solidFill>
              </a:defRPr>
            </a:lvl1pPr>
          </a:lstStyle>
          <a:p>
            <a:pPr/>
            <a:r>
              <a:t>2.</a:t>
            </a:r>
          </a:p>
        </p:txBody>
      </p:sp>
      <p:sp>
        <p:nvSpPr>
          <p:cNvPr id="56" name="3."/>
          <p:cNvSpPr txBox="1"/>
          <p:nvPr/>
        </p:nvSpPr>
        <p:spPr>
          <a:xfrm>
            <a:off x="6096000" y="6618091"/>
            <a:ext cx="863994" cy="136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20">
              <a:lnSpc>
                <a:spcPct val="100000"/>
              </a:lnSpc>
              <a:defRPr b="1" sz="7100">
                <a:solidFill>
                  <a:srgbClr val="838383"/>
                </a:solidFill>
              </a:defRPr>
            </a:lvl1pPr>
          </a:lstStyle>
          <a:p>
            <a:pPr/>
            <a:r>
              <a:t>3.</a:t>
            </a:r>
          </a:p>
        </p:txBody>
      </p:sp>
      <p:sp>
        <p:nvSpPr>
          <p:cNvPr id="57" name="4."/>
          <p:cNvSpPr txBox="1"/>
          <p:nvPr/>
        </p:nvSpPr>
        <p:spPr>
          <a:xfrm>
            <a:off x="6096000" y="8139258"/>
            <a:ext cx="863994" cy="136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20">
              <a:lnSpc>
                <a:spcPct val="100000"/>
              </a:lnSpc>
              <a:defRPr b="1" sz="7100">
                <a:solidFill>
                  <a:srgbClr val="838383"/>
                </a:solidFill>
              </a:defRPr>
            </a:lvl1pPr>
          </a:lstStyle>
          <a:p>
            <a:pPr/>
            <a:r>
              <a:t>4.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5."/>
          <p:cNvSpPr txBox="1"/>
          <p:nvPr/>
        </p:nvSpPr>
        <p:spPr>
          <a:xfrm>
            <a:off x="6060066" y="12363506"/>
            <a:ext cx="863994" cy="136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731220">
              <a:lnSpc>
                <a:spcPct val="100000"/>
              </a:lnSpc>
              <a:defRPr b="1" sz="7100">
                <a:solidFill>
                  <a:srgbClr val="838383"/>
                </a:solidFill>
              </a:defRPr>
            </a:lvl1pPr>
          </a:lstStyle>
          <a:p>
            <a:pPr/>
            <a:r>
              <a:t>5.</a:t>
            </a:r>
          </a:p>
        </p:txBody>
      </p:sp>
      <p:sp>
        <p:nvSpPr>
          <p:cNvPr id="60" name="프로젝트 개요"/>
          <p:cNvSpPr txBox="1"/>
          <p:nvPr/>
        </p:nvSpPr>
        <p:spPr>
          <a:xfrm>
            <a:off x="7377117" y="4776573"/>
            <a:ext cx="427858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defTabSz="1072869">
              <a:lnSpc>
                <a:spcPct val="150000"/>
              </a:lnSpc>
              <a:defRPr b="1" sz="4400">
                <a:solidFill>
                  <a:srgbClr val="838383"/>
                </a:solidFill>
                <a:latin typeface="+mn-lt"/>
                <a:ea typeface="+mn-ea"/>
                <a:cs typeface="+mn-cs"/>
                <a:sym typeface="나눔명조"/>
              </a:defRPr>
            </a:lvl1pPr>
          </a:lstStyle>
          <a:p>
            <a:pPr/>
            <a:r>
              <a:t>프로젝트 개요</a:t>
            </a:r>
          </a:p>
        </p:txBody>
      </p:sp>
      <p:sp>
        <p:nvSpPr>
          <p:cNvPr id="61" name="시스템 구조도"/>
          <p:cNvSpPr txBox="1"/>
          <p:nvPr/>
        </p:nvSpPr>
        <p:spPr>
          <a:xfrm>
            <a:off x="7377117" y="6914456"/>
            <a:ext cx="427858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defTabSz="1072869">
              <a:lnSpc>
                <a:spcPct val="150000"/>
              </a:lnSpc>
              <a:defRPr b="1" sz="4400">
                <a:solidFill>
                  <a:srgbClr val="838383"/>
                </a:solidFill>
                <a:latin typeface="+mn-lt"/>
                <a:ea typeface="+mn-ea"/>
                <a:cs typeface="+mn-cs"/>
                <a:sym typeface="나눔명조"/>
              </a:defRPr>
            </a:lvl1pPr>
          </a:lstStyle>
          <a:p>
            <a:pPr/>
            <a:r>
              <a:t>시스템 구조도</a:t>
            </a:r>
          </a:p>
        </p:txBody>
      </p:sp>
      <p:sp>
        <p:nvSpPr>
          <p:cNvPr id="62" name="주요 기능"/>
          <p:cNvSpPr txBox="1"/>
          <p:nvPr/>
        </p:nvSpPr>
        <p:spPr>
          <a:xfrm>
            <a:off x="7341183" y="8435622"/>
            <a:ext cx="427858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defTabSz="1072869">
              <a:lnSpc>
                <a:spcPct val="150000"/>
              </a:lnSpc>
              <a:defRPr b="1" sz="4400">
                <a:solidFill>
                  <a:srgbClr val="838383"/>
                </a:solidFill>
                <a:latin typeface="+mn-lt"/>
                <a:ea typeface="+mn-ea"/>
                <a:cs typeface="+mn-cs"/>
                <a:sym typeface="나눔명조"/>
              </a:defRPr>
            </a:lvl1pPr>
          </a:lstStyle>
          <a:p>
            <a:pPr/>
            <a:r>
              <a:t>주요 기능</a:t>
            </a:r>
          </a:p>
        </p:txBody>
      </p:sp>
      <p:sp>
        <p:nvSpPr>
          <p:cNvPr id="63" name="기대효과"/>
          <p:cNvSpPr txBox="1"/>
          <p:nvPr/>
        </p:nvSpPr>
        <p:spPr>
          <a:xfrm>
            <a:off x="7341183" y="12558108"/>
            <a:ext cx="4278585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defTabSz="1072869">
              <a:lnSpc>
                <a:spcPct val="150000"/>
              </a:lnSpc>
              <a:defRPr b="1" sz="4400">
                <a:solidFill>
                  <a:srgbClr val="838383"/>
                </a:solidFill>
                <a:latin typeface="+mn-lt"/>
                <a:ea typeface="+mn-ea"/>
                <a:cs typeface="+mn-cs"/>
                <a:sym typeface="나눔명조"/>
              </a:defRPr>
            </a:lvl1pPr>
          </a:lstStyle>
          <a:p>
            <a:pPr/>
            <a:r>
              <a:t>기대효과</a:t>
            </a:r>
          </a:p>
        </p:txBody>
      </p:sp>
      <p:sp>
        <p:nvSpPr>
          <p:cNvPr id="64" name="Dataset 구축  Labeling &amp; Processing…"/>
          <p:cNvSpPr txBox="1"/>
          <p:nvPr/>
        </p:nvSpPr>
        <p:spPr>
          <a:xfrm>
            <a:off x="7341183" y="9651147"/>
            <a:ext cx="7480595" cy="2466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marL="215900" indent="-215900">
              <a:buSzPct val="123000"/>
              <a:buChar char="-"/>
              <a:defRPr sz="2500">
                <a:latin typeface="+mn-lt"/>
                <a:ea typeface="+mn-ea"/>
                <a:cs typeface="+mn-cs"/>
                <a:sym typeface="나눔명조"/>
              </a:defRPr>
            </a:pPr>
            <a:r>
              <a:t>Dataset 구축  Labeling &amp; Processing</a:t>
            </a:r>
          </a:p>
          <a:p>
            <a:pPr marL="215900" indent="-215900">
              <a:buSzPct val="123000"/>
              <a:buChar char="-"/>
              <a:defRPr sz="2500">
                <a:latin typeface="+mn-lt"/>
                <a:ea typeface="+mn-ea"/>
                <a:cs typeface="+mn-cs"/>
                <a:sym typeface="나눔명조"/>
              </a:defRPr>
            </a:pPr>
            <a:r>
              <a:t>모델 변경 사항</a:t>
            </a:r>
          </a:p>
          <a:p>
            <a:pPr marL="215900" indent="-215900">
              <a:buSzPct val="123000"/>
              <a:buChar char="-"/>
              <a:defRPr sz="2500">
                <a:latin typeface="+mn-lt"/>
                <a:ea typeface="+mn-ea"/>
                <a:cs typeface="+mn-cs"/>
                <a:sym typeface="나눔명조"/>
              </a:defRPr>
            </a:pPr>
            <a:r>
              <a:t>모델 개발  얼굴형 판단</a:t>
            </a:r>
          </a:p>
          <a:p>
            <a:pPr marL="215900" indent="-215900">
              <a:buSzPct val="123000"/>
              <a:buChar char="-"/>
              <a:defRPr sz="2500">
                <a:latin typeface="+mn-lt"/>
                <a:ea typeface="+mn-ea"/>
                <a:cs typeface="+mn-cs"/>
                <a:sym typeface="나눔명조"/>
              </a:defRPr>
            </a:pPr>
            <a:r>
              <a:t>모델 개발 VGGNet &amp; MobileNet V2</a:t>
            </a:r>
          </a:p>
          <a:p>
            <a:pPr marL="215900" indent="-215900">
              <a:buSzPct val="123000"/>
              <a:buChar char="-"/>
              <a:defRPr sz="2500">
                <a:latin typeface="+mn-lt"/>
                <a:ea typeface="+mn-ea"/>
                <a:cs typeface="+mn-cs"/>
                <a:sym typeface="나눔명조"/>
              </a:defRPr>
            </a:pPr>
            <a:r>
              <a:t>Inception V3</a:t>
            </a:r>
          </a:p>
        </p:txBody>
      </p:sp>
      <p:sp>
        <p:nvSpPr>
          <p:cNvPr id="65" name="선"/>
          <p:cNvSpPr/>
          <p:nvPr/>
        </p:nvSpPr>
        <p:spPr>
          <a:xfrm flipV="1">
            <a:off x="853157" y="2606185"/>
            <a:ext cx="22677685" cy="1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82987" tIns="82987" rIns="82987" bIns="82987"/>
          <a:lstStyle/>
          <a:p>
            <a:pPr defTabSz="825500">
              <a:lnSpc>
                <a:spcPct val="150000"/>
              </a:lnSpc>
              <a:defRPr sz="2000">
                <a:solidFill>
                  <a:srgbClr val="8B8C8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슬라이드 번호"/>
          <p:cNvSpPr txBox="1"/>
          <p:nvPr>
            <p:ph type="sldNum" sz="quarter" idx="2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팀원 소개"/>
          <p:cNvSpPr txBox="1"/>
          <p:nvPr>
            <p:ph type="title"/>
          </p:nvPr>
        </p:nvSpPr>
        <p:spPr>
          <a:xfrm>
            <a:off x="1066928" y="1132956"/>
            <a:ext cx="10922138" cy="1902089"/>
          </a:xfrm>
          <a:prstGeom prst="rect">
            <a:avLst/>
          </a:prstGeom>
        </p:spPr>
        <p:txBody>
          <a:bodyPr/>
          <a:lstStyle/>
          <a:p>
            <a:pPr/>
            <a:r>
              <a:t>팀원 소개</a:t>
            </a:r>
          </a:p>
        </p:txBody>
      </p:sp>
      <p:sp>
        <p:nvSpPr>
          <p:cNvPr id="69" name="원"/>
          <p:cNvSpPr/>
          <p:nvPr/>
        </p:nvSpPr>
        <p:spPr>
          <a:xfrm>
            <a:off x="1295755" y="4583629"/>
            <a:ext cx="3379959" cy="3376281"/>
          </a:xfrm>
          <a:prstGeom prst="ellipse">
            <a:avLst/>
          </a:prstGeom>
          <a:solidFill>
            <a:srgbClr val="E5E2DC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</a:defRPr>
            </a:pPr>
          </a:p>
        </p:txBody>
      </p:sp>
      <p:pic>
        <p:nvPicPr>
          <p:cNvPr id="70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3984" y="4970019"/>
            <a:ext cx="2603501" cy="2603501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원"/>
          <p:cNvSpPr/>
          <p:nvPr/>
        </p:nvSpPr>
        <p:spPr>
          <a:xfrm>
            <a:off x="5898888" y="4583629"/>
            <a:ext cx="3379959" cy="3376281"/>
          </a:xfrm>
          <a:prstGeom prst="ellipse">
            <a:avLst/>
          </a:prstGeom>
          <a:solidFill>
            <a:srgbClr val="E5E2DC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</a:defRPr>
            </a:pPr>
          </a:p>
        </p:txBody>
      </p:sp>
      <p:sp>
        <p:nvSpPr>
          <p:cNvPr id="72" name="원"/>
          <p:cNvSpPr/>
          <p:nvPr/>
        </p:nvSpPr>
        <p:spPr>
          <a:xfrm>
            <a:off x="10502020" y="4583629"/>
            <a:ext cx="3379960" cy="3376281"/>
          </a:xfrm>
          <a:prstGeom prst="ellipse">
            <a:avLst/>
          </a:prstGeom>
          <a:solidFill>
            <a:srgbClr val="E5E2DC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</a:defRPr>
            </a:pPr>
          </a:p>
        </p:txBody>
      </p:sp>
      <p:sp>
        <p:nvSpPr>
          <p:cNvPr id="73" name="원"/>
          <p:cNvSpPr/>
          <p:nvPr/>
        </p:nvSpPr>
        <p:spPr>
          <a:xfrm>
            <a:off x="15105153" y="4583629"/>
            <a:ext cx="3379959" cy="3376281"/>
          </a:xfrm>
          <a:prstGeom prst="ellipse">
            <a:avLst/>
          </a:prstGeom>
          <a:solidFill>
            <a:srgbClr val="E5E2DC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</a:defRPr>
            </a:pPr>
          </a:p>
        </p:txBody>
      </p:sp>
      <p:sp>
        <p:nvSpPr>
          <p:cNvPr id="74" name="원"/>
          <p:cNvSpPr/>
          <p:nvPr/>
        </p:nvSpPr>
        <p:spPr>
          <a:xfrm>
            <a:off x="19708286" y="4583629"/>
            <a:ext cx="3379959" cy="3376281"/>
          </a:xfrm>
          <a:prstGeom prst="ellipse">
            <a:avLst/>
          </a:prstGeom>
          <a:solidFill>
            <a:srgbClr val="E5E2DC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</a:defRPr>
            </a:pPr>
          </a:p>
        </p:txBody>
      </p:sp>
      <p:pic>
        <p:nvPicPr>
          <p:cNvPr id="75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090165" y="4970019"/>
            <a:ext cx="2616201" cy="260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87117" y="4970019"/>
            <a:ext cx="2603501" cy="260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rcRect l="205" t="882" r="160" b="141"/>
          <a:stretch>
            <a:fillRect/>
          </a:stretch>
        </p:blipFill>
        <p:spPr>
          <a:xfrm>
            <a:off x="15493382" y="4983351"/>
            <a:ext cx="2593976" cy="2576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4" fill="norm" stroke="1" extrusionOk="0">
                <a:moveTo>
                  <a:pt x="11064" y="3"/>
                </a:moveTo>
                <a:cubicBezTo>
                  <a:pt x="9310" y="-36"/>
                  <a:pt x="7547" y="344"/>
                  <a:pt x="5942" y="1132"/>
                </a:cubicBezTo>
                <a:cubicBezTo>
                  <a:pt x="2824" y="2663"/>
                  <a:pt x="527" y="5943"/>
                  <a:pt x="182" y="9359"/>
                </a:cubicBezTo>
                <a:cubicBezTo>
                  <a:pt x="146" y="9710"/>
                  <a:pt x="81" y="10022"/>
                  <a:pt x="36" y="10049"/>
                </a:cubicBezTo>
                <a:cubicBezTo>
                  <a:pt x="23" y="10058"/>
                  <a:pt x="11" y="10361"/>
                  <a:pt x="0" y="10787"/>
                </a:cubicBezTo>
                <a:cubicBezTo>
                  <a:pt x="14" y="11229"/>
                  <a:pt x="30" y="11538"/>
                  <a:pt x="50" y="11551"/>
                </a:cubicBezTo>
                <a:cubicBezTo>
                  <a:pt x="101" y="11583"/>
                  <a:pt x="145" y="11758"/>
                  <a:pt x="145" y="11943"/>
                </a:cubicBezTo>
                <a:cubicBezTo>
                  <a:pt x="145" y="12127"/>
                  <a:pt x="253" y="12727"/>
                  <a:pt x="387" y="13274"/>
                </a:cubicBezTo>
                <a:cubicBezTo>
                  <a:pt x="1184" y="16536"/>
                  <a:pt x="3300" y="19114"/>
                  <a:pt x="6358" y="20554"/>
                </a:cubicBezTo>
                <a:cubicBezTo>
                  <a:pt x="7172" y="20937"/>
                  <a:pt x="8716" y="21404"/>
                  <a:pt x="9171" y="21405"/>
                </a:cubicBezTo>
                <a:cubicBezTo>
                  <a:pt x="9310" y="21405"/>
                  <a:pt x="9449" y="21449"/>
                  <a:pt x="9481" y="21501"/>
                </a:cubicBezTo>
                <a:cubicBezTo>
                  <a:pt x="9499" y="21529"/>
                  <a:pt x="10013" y="21548"/>
                  <a:pt x="10899" y="21564"/>
                </a:cubicBezTo>
                <a:cubicBezTo>
                  <a:pt x="11585" y="21553"/>
                  <a:pt x="12085" y="21541"/>
                  <a:pt x="12099" y="21527"/>
                </a:cubicBezTo>
                <a:cubicBezTo>
                  <a:pt x="12135" y="21491"/>
                  <a:pt x="12517" y="21389"/>
                  <a:pt x="12948" y="21302"/>
                </a:cubicBezTo>
                <a:cubicBezTo>
                  <a:pt x="16715" y="20535"/>
                  <a:pt x="19793" y="17796"/>
                  <a:pt x="21022" y="14118"/>
                </a:cubicBezTo>
                <a:cubicBezTo>
                  <a:pt x="21149" y="13737"/>
                  <a:pt x="21298" y="13109"/>
                  <a:pt x="21355" y="12723"/>
                </a:cubicBezTo>
                <a:cubicBezTo>
                  <a:pt x="21413" y="12337"/>
                  <a:pt x="21499" y="11950"/>
                  <a:pt x="21547" y="11859"/>
                </a:cubicBezTo>
                <a:cubicBezTo>
                  <a:pt x="21567" y="11822"/>
                  <a:pt x="21586" y="11326"/>
                  <a:pt x="21600" y="10634"/>
                </a:cubicBezTo>
                <a:cubicBezTo>
                  <a:pt x="21587" y="9975"/>
                  <a:pt x="21570" y="9495"/>
                  <a:pt x="21554" y="9485"/>
                </a:cubicBezTo>
                <a:cubicBezTo>
                  <a:pt x="21509" y="9457"/>
                  <a:pt x="21447" y="9189"/>
                  <a:pt x="21412" y="8890"/>
                </a:cubicBezTo>
                <a:cubicBezTo>
                  <a:pt x="21335" y="8236"/>
                  <a:pt x="20814" y="6639"/>
                  <a:pt x="20427" y="5868"/>
                </a:cubicBezTo>
                <a:cubicBezTo>
                  <a:pt x="20083" y="5184"/>
                  <a:pt x="19404" y="4173"/>
                  <a:pt x="18834" y="3500"/>
                </a:cubicBezTo>
                <a:cubicBezTo>
                  <a:pt x="17864" y="2356"/>
                  <a:pt x="15855" y="1074"/>
                  <a:pt x="14174" y="528"/>
                </a:cubicBezTo>
                <a:cubicBezTo>
                  <a:pt x="13165" y="199"/>
                  <a:pt x="12117" y="26"/>
                  <a:pt x="11064" y="3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78" name="이미지" descr="이미지"/>
          <p:cNvPicPr>
            <a:picLocks noChangeAspect="1"/>
          </p:cNvPicPr>
          <p:nvPr/>
        </p:nvPicPr>
        <p:blipFill>
          <a:blip r:embed="rId6">
            <a:extLst/>
          </a:blip>
          <a:srcRect l="175" t="739" r="721" b="144"/>
          <a:stretch>
            <a:fillRect/>
          </a:stretch>
        </p:blipFill>
        <p:spPr>
          <a:xfrm>
            <a:off x="10894814" y="4989267"/>
            <a:ext cx="2580153" cy="2580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4" h="21600" fill="norm" stroke="1" extrusionOk="0">
                <a:moveTo>
                  <a:pt x="10858" y="0"/>
                </a:moveTo>
                <a:cubicBezTo>
                  <a:pt x="8182" y="0"/>
                  <a:pt x="5930" y="804"/>
                  <a:pt x="3856" y="2498"/>
                </a:cubicBezTo>
                <a:cubicBezTo>
                  <a:pt x="2900" y="3280"/>
                  <a:pt x="1769" y="4689"/>
                  <a:pt x="1342" y="5631"/>
                </a:cubicBezTo>
                <a:cubicBezTo>
                  <a:pt x="855" y="6705"/>
                  <a:pt x="753" y="6947"/>
                  <a:pt x="565" y="7525"/>
                </a:cubicBezTo>
                <a:cubicBezTo>
                  <a:pt x="451" y="7872"/>
                  <a:pt x="304" y="8519"/>
                  <a:pt x="236" y="8963"/>
                </a:cubicBezTo>
                <a:cubicBezTo>
                  <a:pt x="167" y="9407"/>
                  <a:pt x="77" y="9833"/>
                  <a:pt x="37" y="9910"/>
                </a:cubicBezTo>
                <a:cubicBezTo>
                  <a:pt x="23" y="9936"/>
                  <a:pt x="11" y="10273"/>
                  <a:pt x="0" y="10734"/>
                </a:cubicBezTo>
                <a:cubicBezTo>
                  <a:pt x="15" y="11465"/>
                  <a:pt x="34" y="11994"/>
                  <a:pt x="53" y="12016"/>
                </a:cubicBezTo>
                <a:cubicBezTo>
                  <a:pt x="102" y="12072"/>
                  <a:pt x="198" y="12447"/>
                  <a:pt x="269" y="12850"/>
                </a:cubicBezTo>
                <a:cubicBezTo>
                  <a:pt x="997" y="16989"/>
                  <a:pt x="4400" y="20468"/>
                  <a:pt x="8543" y="21308"/>
                </a:cubicBezTo>
                <a:cubicBezTo>
                  <a:pt x="9023" y="21405"/>
                  <a:pt x="9449" y="21516"/>
                  <a:pt x="9490" y="21557"/>
                </a:cubicBezTo>
                <a:cubicBezTo>
                  <a:pt x="9506" y="21573"/>
                  <a:pt x="10025" y="21588"/>
                  <a:pt x="10742" y="21600"/>
                </a:cubicBezTo>
                <a:cubicBezTo>
                  <a:pt x="11409" y="21588"/>
                  <a:pt x="11895" y="21576"/>
                  <a:pt x="11925" y="21560"/>
                </a:cubicBezTo>
                <a:cubicBezTo>
                  <a:pt x="12001" y="21520"/>
                  <a:pt x="12355" y="21444"/>
                  <a:pt x="12709" y="21391"/>
                </a:cubicBezTo>
                <a:cubicBezTo>
                  <a:pt x="13521" y="21269"/>
                  <a:pt x="14687" y="20900"/>
                  <a:pt x="15535" y="20497"/>
                </a:cubicBezTo>
                <a:cubicBezTo>
                  <a:pt x="18597" y="19043"/>
                  <a:pt x="20877" y="16033"/>
                  <a:pt x="21464" y="12667"/>
                </a:cubicBezTo>
                <a:cubicBezTo>
                  <a:pt x="21557" y="12138"/>
                  <a:pt x="21600" y="11412"/>
                  <a:pt x="21594" y="10694"/>
                </a:cubicBezTo>
                <a:cubicBezTo>
                  <a:pt x="21588" y="9976"/>
                  <a:pt x="21532" y="9267"/>
                  <a:pt x="21431" y="8770"/>
                </a:cubicBezTo>
                <a:cubicBezTo>
                  <a:pt x="20622" y="4801"/>
                  <a:pt x="17978" y="1767"/>
                  <a:pt x="14246" y="525"/>
                </a:cubicBezTo>
                <a:cubicBezTo>
                  <a:pt x="13105" y="145"/>
                  <a:pt x="12183" y="1"/>
                  <a:pt x="10858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79" name="오규석"/>
          <p:cNvSpPr txBox="1"/>
          <p:nvPr/>
        </p:nvSpPr>
        <p:spPr>
          <a:xfrm>
            <a:off x="2078394" y="8329004"/>
            <a:ext cx="1814680" cy="751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>
              <a:lnSpc>
                <a:spcPct val="150000"/>
              </a:lnSpc>
              <a:defRPr sz="4000">
                <a:solidFill>
                  <a:srgbClr val="838383"/>
                </a:solidFill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pPr/>
            <a:r>
              <a:t>오규석</a:t>
            </a:r>
          </a:p>
        </p:txBody>
      </p:sp>
      <p:sp>
        <p:nvSpPr>
          <p:cNvPr id="80" name="양성민"/>
          <p:cNvSpPr txBox="1"/>
          <p:nvPr/>
        </p:nvSpPr>
        <p:spPr>
          <a:xfrm>
            <a:off x="6681527" y="8329004"/>
            <a:ext cx="1814680" cy="751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>
              <a:lnSpc>
                <a:spcPct val="150000"/>
              </a:lnSpc>
              <a:defRPr sz="4000">
                <a:solidFill>
                  <a:srgbClr val="838383"/>
                </a:solidFill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pPr/>
            <a:r>
              <a:t>양성민</a:t>
            </a:r>
          </a:p>
        </p:txBody>
      </p:sp>
      <p:sp>
        <p:nvSpPr>
          <p:cNvPr id="81" name="유선종"/>
          <p:cNvSpPr txBox="1"/>
          <p:nvPr/>
        </p:nvSpPr>
        <p:spPr>
          <a:xfrm>
            <a:off x="11277550" y="8329004"/>
            <a:ext cx="1814681" cy="751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>
              <a:lnSpc>
                <a:spcPct val="150000"/>
              </a:lnSpc>
              <a:defRPr sz="4000">
                <a:solidFill>
                  <a:srgbClr val="838383"/>
                </a:solidFill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pPr/>
            <a:r>
              <a:t>유선종</a:t>
            </a:r>
          </a:p>
        </p:txBody>
      </p:sp>
      <p:sp>
        <p:nvSpPr>
          <p:cNvPr id="82" name="최나라"/>
          <p:cNvSpPr txBox="1"/>
          <p:nvPr/>
        </p:nvSpPr>
        <p:spPr>
          <a:xfrm>
            <a:off x="15887793" y="8329004"/>
            <a:ext cx="1814680" cy="751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>
              <a:lnSpc>
                <a:spcPct val="150000"/>
              </a:lnSpc>
              <a:defRPr sz="4000">
                <a:solidFill>
                  <a:srgbClr val="838383"/>
                </a:solidFill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pPr/>
            <a:r>
              <a:t>최나라</a:t>
            </a:r>
          </a:p>
        </p:txBody>
      </p:sp>
      <p:sp>
        <p:nvSpPr>
          <p:cNvPr id="83" name="차윤성"/>
          <p:cNvSpPr txBox="1"/>
          <p:nvPr/>
        </p:nvSpPr>
        <p:spPr>
          <a:xfrm>
            <a:off x="20490926" y="8329004"/>
            <a:ext cx="1814680" cy="751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>
              <a:lnSpc>
                <a:spcPct val="150000"/>
              </a:lnSpc>
              <a:defRPr sz="4000">
                <a:solidFill>
                  <a:srgbClr val="838383"/>
                </a:solidFill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pPr/>
            <a:r>
              <a:t>차윤성</a:t>
            </a:r>
          </a:p>
        </p:txBody>
      </p:sp>
      <p:sp>
        <p:nvSpPr>
          <p:cNvPr id="84" name="Project Manager…"/>
          <p:cNvSpPr txBox="1"/>
          <p:nvPr/>
        </p:nvSpPr>
        <p:spPr>
          <a:xfrm>
            <a:off x="947686" y="9228814"/>
            <a:ext cx="4076096" cy="154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Project Manager</a:t>
            </a:r>
          </a:p>
          <a:p>
            <a: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Front-End</a:t>
            </a:r>
          </a:p>
        </p:txBody>
      </p:sp>
      <p:sp>
        <p:nvSpPr>
          <p:cNvPr id="85" name="Object Detection Data Labeling"/>
          <p:cNvSpPr txBox="1"/>
          <p:nvPr/>
        </p:nvSpPr>
        <p:spPr>
          <a:xfrm>
            <a:off x="5550819" y="9228814"/>
            <a:ext cx="4076096" cy="154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Object Detection</a:t>
            </a:r>
            <a:br/>
            <a:r>
              <a:t>Data Labeling</a:t>
            </a:r>
          </a:p>
        </p:txBody>
      </p:sp>
      <p:sp>
        <p:nvSpPr>
          <p:cNvPr id="86" name="Object Detection…"/>
          <p:cNvSpPr txBox="1"/>
          <p:nvPr/>
        </p:nvSpPr>
        <p:spPr>
          <a:xfrm>
            <a:off x="8386872" y="9228814"/>
            <a:ext cx="7596037" cy="2975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Object Detection</a:t>
            </a:r>
          </a:p>
          <a:p>
            <a: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Machine Learning </a:t>
            </a:r>
            <a:br/>
            <a:r>
              <a:t>Model Develop</a:t>
            </a:r>
          </a:p>
        </p:txBody>
      </p:sp>
      <p:sp>
        <p:nvSpPr>
          <p:cNvPr id="87" name="Object Detection"/>
          <p:cNvSpPr txBox="1"/>
          <p:nvPr/>
        </p:nvSpPr>
        <p:spPr>
          <a:xfrm>
            <a:off x="14757085" y="9228814"/>
            <a:ext cx="4076096" cy="154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pPr>
            <a:r>
              <a:t>Object Detection</a:t>
            </a:r>
            <a:br/>
          </a:p>
        </p:txBody>
      </p:sp>
      <p:sp>
        <p:nvSpPr>
          <p:cNvPr id="88" name="Front-End"/>
          <p:cNvSpPr txBox="1"/>
          <p:nvPr/>
        </p:nvSpPr>
        <p:spPr>
          <a:xfrm>
            <a:off x="19360218" y="9228814"/>
            <a:ext cx="4076096" cy="1541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algn="ctr">
              <a:lnSpc>
                <a:spcPct val="150000"/>
              </a:lnSpc>
              <a:defRPr sz="40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lvl1pPr>
          </a:lstStyle>
          <a:p>
            <a:pPr/>
            <a:r>
              <a:t>Front-End</a:t>
            </a:r>
          </a:p>
        </p:txBody>
      </p:sp>
      <p:sp>
        <p:nvSpPr>
          <p:cNvPr id="89" name="선"/>
          <p:cNvSpPr/>
          <p:nvPr/>
        </p:nvSpPr>
        <p:spPr>
          <a:xfrm flipV="1">
            <a:off x="853157" y="2606185"/>
            <a:ext cx="22677685" cy="1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82987" tIns="82987" rIns="82987" bIns="82987"/>
          <a:lstStyle/>
          <a:p>
            <a:pPr defTabSz="825500">
              <a:lnSpc>
                <a:spcPct val="150000"/>
              </a:lnSpc>
              <a:defRPr sz="2000">
                <a:solidFill>
                  <a:srgbClr val="8B8C8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프로젝트 개요 - 산학 요구 사항"/>
          <p:cNvSpPr txBox="1"/>
          <p:nvPr>
            <p:ph type="title"/>
          </p:nvPr>
        </p:nvSpPr>
        <p:spPr>
          <a:xfrm>
            <a:off x="843970" y="993132"/>
            <a:ext cx="20117061" cy="1436722"/>
          </a:xfrm>
          <a:prstGeom prst="rect">
            <a:avLst/>
          </a:prstGeom>
        </p:spPr>
        <p:txBody>
          <a:bodyPr/>
          <a:lstStyle/>
          <a:p>
            <a:pPr/>
            <a:r>
              <a:t>프로젝트 개요 - 산학 요구 사항</a:t>
            </a:r>
          </a:p>
        </p:txBody>
      </p:sp>
      <p:sp>
        <p:nvSpPr>
          <p:cNvPr id="92" name="슬라이드 번호"/>
          <p:cNvSpPr txBox="1"/>
          <p:nvPr>
            <p:ph type="sldNum" sz="quarter" idx="2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3" name="도형"/>
          <p:cNvSpPr/>
          <p:nvPr/>
        </p:nvSpPr>
        <p:spPr>
          <a:xfrm>
            <a:off x="11091943" y="4199115"/>
            <a:ext cx="7620001" cy="3797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036" y="0"/>
                  <a:pt x="5272" y="2117"/>
                  <a:pt x="3163" y="6349"/>
                </a:cubicBezTo>
                <a:cubicBezTo>
                  <a:pt x="1063" y="10562"/>
                  <a:pt x="9" y="16078"/>
                  <a:pt x="0" y="21600"/>
                </a:cubicBezTo>
                <a:lnTo>
                  <a:pt x="21600" y="21600"/>
                </a:lnTo>
                <a:cubicBezTo>
                  <a:pt x="21591" y="16078"/>
                  <a:pt x="20537" y="10562"/>
                  <a:pt x="18437" y="6349"/>
                </a:cubicBezTo>
                <a:cubicBezTo>
                  <a:pt x="16328" y="2117"/>
                  <a:pt x="13565" y="0"/>
                  <a:pt x="10801" y="0"/>
                </a:cubicBezTo>
                <a:close/>
              </a:path>
            </a:pathLst>
          </a:custGeom>
          <a:solidFill>
            <a:srgbClr val="F3F1E6">
              <a:alpha val="80000"/>
            </a:srgbClr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2700">
                <a:solidFill>
                  <a:srgbClr val="232323"/>
                </a:solidFill>
              </a:defRPr>
            </a:pPr>
          </a:p>
        </p:txBody>
      </p:sp>
      <p:sp>
        <p:nvSpPr>
          <p:cNvPr id="94" name="도형"/>
          <p:cNvSpPr/>
          <p:nvPr/>
        </p:nvSpPr>
        <p:spPr>
          <a:xfrm>
            <a:off x="5672056" y="4199115"/>
            <a:ext cx="7620000" cy="3797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036" y="0"/>
                  <a:pt x="5272" y="2117"/>
                  <a:pt x="3163" y="6349"/>
                </a:cubicBezTo>
                <a:cubicBezTo>
                  <a:pt x="1063" y="10562"/>
                  <a:pt x="9" y="16078"/>
                  <a:pt x="0" y="21600"/>
                </a:cubicBezTo>
                <a:lnTo>
                  <a:pt x="21600" y="21600"/>
                </a:lnTo>
                <a:cubicBezTo>
                  <a:pt x="21591" y="16078"/>
                  <a:pt x="20537" y="10562"/>
                  <a:pt x="18437" y="6349"/>
                </a:cubicBezTo>
                <a:cubicBezTo>
                  <a:pt x="16328" y="2117"/>
                  <a:pt x="13565" y="0"/>
                  <a:pt x="10801" y="0"/>
                </a:cubicBezTo>
                <a:close/>
              </a:path>
            </a:pathLst>
          </a:custGeom>
          <a:solidFill>
            <a:srgbClr val="A9ADA4">
              <a:alpha val="60000"/>
            </a:srgbClr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2700">
                <a:solidFill>
                  <a:srgbClr val="232323"/>
                </a:solidFill>
              </a:defRPr>
            </a:pPr>
          </a:p>
        </p:txBody>
      </p:sp>
      <p:sp>
        <p:nvSpPr>
          <p:cNvPr id="95" name="도형"/>
          <p:cNvSpPr/>
          <p:nvPr/>
        </p:nvSpPr>
        <p:spPr>
          <a:xfrm>
            <a:off x="11092060" y="5331891"/>
            <a:ext cx="2199880" cy="266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2" y="0"/>
                </a:moveTo>
                <a:cubicBezTo>
                  <a:pt x="3634" y="5988"/>
                  <a:pt x="32" y="13787"/>
                  <a:pt x="0" y="21600"/>
                </a:cubicBezTo>
                <a:lnTo>
                  <a:pt x="21600" y="21600"/>
                </a:lnTo>
                <a:cubicBezTo>
                  <a:pt x="21568" y="13788"/>
                  <a:pt x="17969" y="5987"/>
                  <a:pt x="10802" y="0"/>
                </a:cubicBezTo>
                <a:close/>
              </a:path>
            </a:pathLst>
          </a:custGeom>
          <a:solidFill>
            <a:srgbClr val="A9ADA4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</a:defRPr>
            </a:pPr>
          </a:p>
        </p:txBody>
      </p:sp>
      <p:sp>
        <p:nvSpPr>
          <p:cNvPr id="96" name="도형"/>
          <p:cNvSpPr/>
          <p:nvPr/>
        </p:nvSpPr>
        <p:spPr>
          <a:xfrm rot="10800000">
            <a:off x="11091944" y="7994749"/>
            <a:ext cx="7620000" cy="3797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036" y="0"/>
                  <a:pt x="5272" y="2117"/>
                  <a:pt x="3163" y="6349"/>
                </a:cubicBezTo>
                <a:cubicBezTo>
                  <a:pt x="1063" y="10562"/>
                  <a:pt x="9" y="16078"/>
                  <a:pt x="0" y="21600"/>
                </a:cubicBezTo>
                <a:lnTo>
                  <a:pt x="21600" y="21600"/>
                </a:lnTo>
                <a:cubicBezTo>
                  <a:pt x="21591" y="16078"/>
                  <a:pt x="20537" y="10562"/>
                  <a:pt x="18437" y="6349"/>
                </a:cubicBezTo>
                <a:cubicBezTo>
                  <a:pt x="16328" y="2117"/>
                  <a:pt x="13565" y="0"/>
                  <a:pt x="10801" y="0"/>
                </a:cubicBezTo>
                <a:close/>
              </a:path>
            </a:pathLst>
          </a:custGeom>
          <a:solidFill>
            <a:srgbClr val="F3F1E6">
              <a:alpha val="80000"/>
            </a:srgbClr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2700">
                <a:solidFill>
                  <a:srgbClr val="232323"/>
                </a:solidFill>
              </a:defRPr>
            </a:pPr>
          </a:p>
        </p:txBody>
      </p:sp>
      <p:sp>
        <p:nvSpPr>
          <p:cNvPr id="97" name="도형"/>
          <p:cNvSpPr/>
          <p:nvPr/>
        </p:nvSpPr>
        <p:spPr>
          <a:xfrm rot="10800000">
            <a:off x="5672055" y="7994749"/>
            <a:ext cx="7620001" cy="3797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036" y="0"/>
                  <a:pt x="5272" y="2117"/>
                  <a:pt x="3163" y="6349"/>
                </a:cubicBezTo>
                <a:cubicBezTo>
                  <a:pt x="1063" y="10562"/>
                  <a:pt x="9" y="16078"/>
                  <a:pt x="0" y="21600"/>
                </a:cubicBezTo>
                <a:lnTo>
                  <a:pt x="21600" y="21600"/>
                </a:lnTo>
                <a:cubicBezTo>
                  <a:pt x="21591" y="16078"/>
                  <a:pt x="20537" y="10562"/>
                  <a:pt x="18437" y="6349"/>
                </a:cubicBezTo>
                <a:cubicBezTo>
                  <a:pt x="16328" y="2117"/>
                  <a:pt x="13565" y="0"/>
                  <a:pt x="10801" y="0"/>
                </a:cubicBezTo>
                <a:close/>
              </a:path>
            </a:pathLst>
          </a:custGeom>
          <a:solidFill>
            <a:srgbClr val="A9ADA4">
              <a:alpha val="60000"/>
            </a:srgbClr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2700">
                <a:solidFill>
                  <a:srgbClr val="232323"/>
                </a:solidFill>
              </a:defRPr>
            </a:pPr>
          </a:p>
        </p:txBody>
      </p:sp>
      <p:sp>
        <p:nvSpPr>
          <p:cNvPr id="98" name="도형"/>
          <p:cNvSpPr/>
          <p:nvPr/>
        </p:nvSpPr>
        <p:spPr>
          <a:xfrm rot="10800000">
            <a:off x="11092060" y="7941425"/>
            <a:ext cx="2199880" cy="2664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2" y="0"/>
                </a:moveTo>
                <a:cubicBezTo>
                  <a:pt x="3634" y="5988"/>
                  <a:pt x="32" y="13787"/>
                  <a:pt x="0" y="21600"/>
                </a:cubicBezTo>
                <a:lnTo>
                  <a:pt x="21600" y="21600"/>
                </a:lnTo>
                <a:cubicBezTo>
                  <a:pt x="21568" y="13788"/>
                  <a:pt x="17969" y="5987"/>
                  <a:pt x="10802" y="0"/>
                </a:cubicBezTo>
                <a:close/>
              </a:path>
            </a:pathLst>
          </a:custGeom>
          <a:solidFill>
            <a:srgbClr val="A9ADA4"/>
          </a:solidFill>
          <a:ln w="12700">
            <a:miter lim="400000"/>
          </a:ln>
        </p:spPr>
        <p:txBody>
          <a:bodyPr lIns="82987" tIns="82987" rIns="82987" bIns="82987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</a:defRPr>
            </a:pPr>
          </a:p>
        </p:txBody>
      </p:sp>
      <p:sp>
        <p:nvSpPr>
          <p:cNvPr id="99" name="AI 교육용 서비스"/>
          <p:cNvSpPr txBox="1"/>
          <p:nvPr/>
        </p:nvSpPr>
        <p:spPr>
          <a:xfrm>
            <a:off x="6571191" y="7651567"/>
            <a:ext cx="4421711" cy="75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defTabSz="2048204">
              <a:lnSpc>
                <a:spcPct val="150000"/>
              </a:lnSpc>
              <a:defRPr sz="42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lvl1pPr>
          </a:lstStyle>
          <a:p>
            <a:pPr/>
            <a:r>
              <a:t>AI 교육용 서비스</a:t>
            </a:r>
          </a:p>
        </p:txBody>
      </p:sp>
      <p:sp>
        <p:nvSpPr>
          <p:cNvPr id="100" name="Object Detection"/>
          <p:cNvSpPr txBox="1"/>
          <p:nvPr/>
        </p:nvSpPr>
        <p:spPr>
          <a:xfrm>
            <a:off x="13759622" y="7651567"/>
            <a:ext cx="4421710" cy="75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defTabSz="2340805">
              <a:lnSpc>
                <a:spcPct val="150000"/>
              </a:lnSpc>
              <a:defRPr sz="4800">
                <a:solidFill>
                  <a:srgbClr val="838383"/>
                </a:solidFill>
                <a:latin typeface="궁서체 일반체"/>
                <a:ea typeface="궁서체 일반체"/>
                <a:cs typeface="궁서체 일반체"/>
                <a:sym typeface="궁서체 일반체"/>
              </a:defRPr>
            </a:lvl1pPr>
          </a:lstStyle>
          <a:p>
            <a:pPr/>
            <a:r>
              <a:t>Object Detection</a:t>
            </a:r>
          </a:p>
        </p:txBody>
      </p:sp>
      <p:sp>
        <p:nvSpPr>
          <p:cNvPr id="101" name="선"/>
          <p:cNvSpPr/>
          <p:nvPr/>
        </p:nvSpPr>
        <p:spPr>
          <a:xfrm flipV="1">
            <a:off x="853157" y="2606185"/>
            <a:ext cx="23315048" cy="1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82987" tIns="82987" rIns="82987" bIns="82987"/>
          <a:lstStyle/>
          <a:p>
            <a:pPr defTabSz="825500">
              <a:lnSpc>
                <a:spcPct val="150000"/>
              </a:lnSpc>
              <a:defRPr sz="2000">
                <a:solidFill>
                  <a:srgbClr val="8B8C8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프로젝트 개요 - 목표"/>
          <p:cNvSpPr txBox="1"/>
          <p:nvPr>
            <p:ph type="title"/>
          </p:nvPr>
        </p:nvSpPr>
        <p:spPr>
          <a:xfrm>
            <a:off x="843970" y="993132"/>
            <a:ext cx="20117061" cy="1436722"/>
          </a:xfrm>
          <a:prstGeom prst="rect">
            <a:avLst/>
          </a:prstGeom>
        </p:spPr>
        <p:txBody>
          <a:bodyPr/>
          <a:lstStyle/>
          <a:p>
            <a:pPr/>
            <a:r>
              <a:t>프로젝트 개요 - 목표</a:t>
            </a:r>
          </a:p>
        </p:txBody>
      </p:sp>
      <p:sp>
        <p:nvSpPr>
          <p:cNvPr id="104" name="슬라이드 번호"/>
          <p:cNvSpPr txBox="1"/>
          <p:nvPr>
            <p:ph type="sldNum" sz="quarter" idx="2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" name="삼각형"/>
          <p:cNvSpPr/>
          <p:nvPr/>
        </p:nvSpPr>
        <p:spPr>
          <a:xfrm>
            <a:off x="13169627" y="3778209"/>
            <a:ext cx="8495603" cy="8495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BCEC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</a:defRPr>
            </a:pPr>
          </a:p>
        </p:txBody>
      </p:sp>
      <p:sp>
        <p:nvSpPr>
          <p:cNvPr id="106" name="Face Landmark…"/>
          <p:cNvSpPr txBox="1"/>
          <p:nvPr/>
        </p:nvSpPr>
        <p:spPr>
          <a:xfrm>
            <a:off x="16190641" y="2639282"/>
            <a:ext cx="245357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 algn="ctr" defTabSz="751205">
              <a:lnSpc>
                <a:spcPct val="100000"/>
              </a:lnSpc>
              <a:defRPr b="1" sz="2457">
                <a:solidFill>
                  <a:srgbClr val="232323"/>
                </a:solidFill>
              </a:defRPr>
            </a:pPr>
            <a:r>
              <a:t>Face Landmark</a:t>
            </a:r>
          </a:p>
          <a:p>
            <a:pPr algn="ctr" defTabSz="751205">
              <a:lnSpc>
                <a:spcPct val="100000"/>
              </a:lnSpc>
              <a:defRPr b="1" sz="2457">
                <a:solidFill>
                  <a:srgbClr val="232323"/>
                </a:solidFill>
              </a:defRPr>
            </a:pPr>
            <a:r>
              <a:t>Detection</a:t>
            </a:r>
          </a:p>
        </p:txBody>
      </p:sp>
      <p:sp>
        <p:nvSpPr>
          <p:cNvPr id="107" name="Classify Facialization"/>
          <p:cNvSpPr txBox="1"/>
          <p:nvPr/>
        </p:nvSpPr>
        <p:spPr>
          <a:xfrm>
            <a:off x="10567934" y="11337800"/>
            <a:ext cx="245357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ctr" defTabSz="825500">
              <a:lnSpc>
                <a:spcPct val="100000"/>
              </a:lnSpc>
              <a:defRPr b="1" sz="2700">
                <a:solidFill>
                  <a:srgbClr val="232323"/>
                </a:solidFill>
              </a:defRPr>
            </a:lvl1pPr>
          </a:lstStyle>
          <a:p>
            <a:pPr/>
            <a:r>
              <a:t>Classify Facialization</a:t>
            </a:r>
          </a:p>
        </p:txBody>
      </p:sp>
      <p:sp>
        <p:nvSpPr>
          <p:cNvPr id="108" name="Hairstyle recommendation"/>
          <p:cNvSpPr txBox="1"/>
          <p:nvPr/>
        </p:nvSpPr>
        <p:spPr>
          <a:xfrm>
            <a:off x="21775247" y="11337800"/>
            <a:ext cx="245357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ctr" defTabSz="685165">
              <a:lnSpc>
                <a:spcPct val="100000"/>
              </a:lnSpc>
              <a:defRPr b="1" sz="2241">
                <a:solidFill>
                  <a:srgbClr val="232323"/>
                </a:solidFill>
              </a:defRPr>
            </a:lvl1pPr>
          </a:lstStyle>
          <a:p>
            <a:pPr/>
            <a:r>
              <a:t>Hairstyle recommendation</a:t>
            </a:r>
          </a:p>
        </p:txBody>
      </p:sp>
      <p:sp>
        <p:nvSpPr>
          <p:cNvPr id="109" name="Goal"/>
          <p:cNvSpPr txBox="1"/>
          <p:nvPr/>
        </p:nvSpPr>
        <p:spPr>
          <a:xfrm>
            <a:off x="15335690" y="8577269"/>
            <a:ext cx="4163475" cy="1250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>
              <a:lnSpc>
                <a:spcPct val="100000"/>
              </a:lnSpc>
              <a:defRPr b="1" sz="6500">
                <a:solidFill>
                  <a:srgbClr val="262626"/>
                </a:solidFill>
              </a:defRPr>
            </a:lvl1pPr>
          </a:lstStyle>
          <a:p>
            <a:pPr/>
            <a:r>
              <a:t>Goal</a:t>
            </a:r>
          </a:p>
        </p:txBody>
      </p:sp>
      <p:sp>
        <p:nvSpPr>
          <p:cNvPr id="110" name="얼굴형 기반 헤어스타일 추천"/>
          <p:cNvSpPr txBox="1"/>
          <p:nvPr/>
        </p:nvSpPr>
        <p:spPr>
          <a:xfrm>
            <a:off x="3227407" y="10167516"/>
            <a:ext cx="5956340" cy="782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defTabSz="825500">
              <a:lnSpc>
                <a:spcPct val="100000"/>
              </a:lnSpc>
              <a:defRPr b="1" sz="4000">
                <a:solidFill>
                  <a:srgbClr val="232323"/>
                </a:solidFill>
              </a:defRPr>
            </a:lvl1pPr>
          </a:lstStyle>
          <a:p>
            <a:pPr/>
            <a:r>
              <a:t>얼굴형 기반 헤어스타일 추천</a:t>
            </a:r>
          </a:p>
        </p:txBody>
      </p:sp>
      <p:sp>
        <p:nvSpPr>
          <p:cNvPr id="111" name="선"/>
          <p:cNvSpPr/>
          <p:nvPr/>
        </p:nvSpPr>
        <p:spPr>
          <a:xfrm flipV="1">
            <a:off x="853157" y="2606185"/>
            <a:ext cx="23315048" cy="1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82987" tIns="82987" rIns="82987" bIns="82987"/>
          <a:lstStyle/>
          <a:p>
            <a:pPr defTabSz="825500">
              <a:lnSpc>
                <a:spcPct val="150000"/>
              </a:lnSpc>
              <a:defRPr sz="2000">
                <a:solidFill>
                  <a:srgbClr val="8B8C8C"/>
                </a:solidFill>
              </a:defRPr>
            </a:pPr>
          </a:p>
        </p:txBody>
      </p:sp>
      <p:pic>
        <p:nvPicPr>
          <p:cNvPr id="11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617" y="3952443"/>
            <a:ext cx="4163475" cy="29268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다양한 헤어스타일에 대한 욕구와 시도"/>
          <p:cNvSpPr txBox="1"/>
          <p:nvPr/>
        </p:nvSpPr>
        <p:spPr>
          <a:xfrm>
            <a:off x="293091" y="7273504"/>
            <a:ext cx="5482527" cy="606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ctr" defTabSz="825500">
              <a:lnSpc>
                <a:spcPct val="100000"/>
              </a:lnSpc>
              <a:defRPr sz="2700">
                <a:solidFill>
                  <a:srgbClr val="232323"/>
                </a:solidFill>
              </a:defRPr>
            </a:lvl1pPr>
          </a:lstStyle>
          <a:p>
            <a:pPr/>
            <a:r>
              <a:t>다양한 헤어스타일에 대한 욕구와 시도</a:t>
            </a:r>
          </a:p>
        </p:txBody>
      </p:sp>
      <p:pic>
        <p:nvPicPr>
          <p:cNvPr id="114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1025" y="4049221"/>
            <a:ext cx="2733245" cy="2733245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자신의 얼굴형에 대한 무지"/>
          <p:cNvSpPr txBox="1"/>
          <p:nvPr/>
        </p:nvSpPr>
        <p:spPr>
          <a:xfrm>
            <a:off x="6326384" y="7273504"/>
            <a:ext cx="5482527" cy="606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 algn="ctr" defTabSz="825500">
              <a:lnSpc>
                <a:spcPct val="100000"/>
              </a:lnSpc>
              <a:defRPr sz="2700">
                <a:solidFill>
                  <a:srgbClr val="232323"/>
                </a:solidFill>
              </a:defRPr>
            </a:lvl1pPr>
          </a:lstStyle>
          <a:p>
            <a:pPr/>
            <a:r>
              <a:t>자신의 얼굴형에 대한 무지</a:t>
            </a:r>
          </a:p>
        </p:txBody>
      </p:sp>
      <p:grpSp>
        <p:nvGrpSpPr>
          <p:cNvPr id="120" name="그룹"/>
          <p:cNvGrpSpPr/>
          <p:nvPr/>
        </p:nvGrpSpPr>
        <p:grpSpPr>
          <a:xfrm rot="16200000">
            <a:off x="5824577" y="6236819"/>
            <a:ext cx="762001" cy="5930966"/>
            <a:chOff x="0" y="0"/>
            <a:chExt cx="762000" cy="5930965"/>
          </a:xfrm>
        </p:grpSpPr>
        <p:sp>
          <p:nvSpPr>
            <p:cNvPr id="116" name="선"/>
            <p:cNvSpPr/>
            <p:nvPr/>
          </p:nvSpPr>
          <p:spPr>
            <a:xfrm flipV="1">
              <a:off x="431894" y="9400"/>
              <a:ext cx="330106" cy="1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7" name="선"/>
            <p:cNvSpPr/>
            <p:nvPr/>
          </p:nvSpPr>
          <p:spPr>
            <a:xfrm flipV="1">
              <a:off x="431894" y="5921562"/>
              <a:ext cx="330106" cy="1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8" name="선"/>
            <p:cNvSpPr/>
            <p:nvPr/>
          </p:nvSpPr>
          <p:spPr>
            <a:xfrm flipV="1">
              <a:off x="0" y="2965481"/>
              <a:ext cx="437279" cy="1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19" name="선"/>
            <p:cNvSpPr/>
            <p:nvPr/>
          </p:nvSpPr>
          <p:spPr>
            <a:xfrm>
              <a:off x="437294" y="0"/>
              <a:ext cx="1" cy="5930966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pic>
        <p:nvPicPr>
          <p:cNvPr id="121" name="이미지" descr="이미지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65827" y="5085827"/>
            <a:ext cx="1079501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슬라이드 번호"/>
          <p:cNvSpPr txBox="1"/>
          <p:nvPr>
            <p:ph type="sldNum" sz="quarter" idx="2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4" name="시스템 구조도"/>
          <p:cNvSpPr txBox="1"/>
          <p:nvPr>
            <p:ph type="title"/>
          </p:nvPr>
        </p:nvSpPr>
        <p:spPr>
          <a:xfrm>
            <a:off x="843970" y="993132"/>
            <a:ext cx="10922137" cy="1902089"/>
          </a:xfrm>
          <a:prstGeom prst="rect">
            <a:avLst/>
          </a:prstGeom>
        </p:spPr>
        <p:txBody>
          <a:bodyPr/>
          <a:lstStyle/>
          <a:p>
            <a:pPr/>
            <a:r>
              <a:t>시스템 구조도</a:t>
            </a:r>
          </a:p>
        </p:txBody>
      </p:sp>
      <p:pic>
        <p:nvPicPr>
          <p:cNvPr id="12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5802" y="5030607"/>
            <a:ext cx="1961418" cy="1961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01514" y="4704813"/>
            <a:ext cx="1955801" cy="195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이미지" descr="이미지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21307" y="4848947"/>
            <a:ext cx="1955801" cy="195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이미지" descr="이미지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489538" y="4781434"/>
            <a:ext cx="3187701" cy="222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이미지" descr="이미지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1497191" y="4781434"/>
            <a:ext cx="1955801" cy="195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이미지" descr="이미지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368416" y="3951649"/>
            <a:ext cx="5334001" cy="314960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Web"/>
          <p:cNvSpPr txBox="1"/>
          <p:nvPr/>
        </p:nvSpPr>
        <p:spPr>
          <a:xfrm>
            <a:off x="9686251" y="4292208"/>
            <a:ext cx="469833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3600450">
              <a:lnSpc>
                <a:spcPct val="100000"/>
              </a:lnSpc>
              <a:defRPr sz="3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Web</a:t>
            </a:r>
          </a:p>
        </p:txBody>
      </p:sp>
      <p:pic>
        <p:nvPicPr>
          <p:cNvPr id="132" name="이미지" descr="이미지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489538" y="3951649"/>
            <a:ext cx="5334001" cy="314960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erver"/>
          <p:cNvSpPr txBox="1"/>
          <p:nvPr/>
        </p:nvSpPr>
        <p:spPr>
          <a:xfrm>
            <a:off x="18807372" y="4292208"/>
            <a:ext cx="469833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3600450">
              <a:lnSpc>
                <a:spcPct val="100000"/>
              </a:lnSpc>
              <a:defRPr sz="3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Server</a:t>
            </a:r>
          </a:p>
        </p:txBody>
      </p:sp>
      <p:pic>
        <p:nvPicPr>
          <p:cNvPr id="134" name="이미지" descr="이미지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0461" y="3893328"/>
            <a:ext cx="5531541" cy="3266244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User"/>
          <p:cNvSpPr txBox="1"/>
          <p:nvPr/>
        </p:nvSpPr>
        <p:spPr>
          <a:xfrm>
            <a:off x="882964" y="4244006"/>
            <a:ext cx="4698333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3600450">
              <a:lnSpc>
                <a:spcPct val="100000"/>
              </a:lnSpc>
              <a:defRPr sz="3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User</a:t>
            </a:r>
          </a:p>
        </p:txBody>
      </p:sp>
      <p:sp>
        <p:nvSpPr>
          <p:cNvPr id="136" name="Webcam…"/>
          <p:cNvSpPr txBox="1"/>
          <p:nvPr/>
        </p:nvSpPr>
        <p:spPr>
          <a:xfrm>
            <a:off x="2965000" y="5349464"/>
            <a:ext cx="2675317" cy="113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3600450">
              <a:lnSpc>
                <a:spcPct val="100000"/>
              </a:lnSpc>
              <a:defRPr sz="3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Webcam</a:t>
            </a:r>
          </a:p>
          <a:p>
            <a:pPr algn="ctr" defTabSz="3600450">
              <a:lnSpc>
                <a:spcPct val="100000"/>
              </a:lnSpc>
              <a:defRPr sz="3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Picture</a:t>
            </a:r>
          </a:p>
        </p:txBody>
      </p:sp>
      <p:pic>
        <p:nvPicPr>
          <p:cNvPr id="137" name="이미지" descr="이미지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937249" y="9244767"/>
            <a:ext cx="10576093" cy="3491127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Model"/>
          <p:cNvSpPr txBox="1"/>
          <p:nvPr/>
        </p:nvSpPr>
        <p:spPr>
          <a:xfrm>
            <a:off x="13692099" y="9488014"/>
            <a:ext cx="4698332" cy="56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3600450">
              <a:lnSpc>
                <a:spcPct val="100000"/>
              </a:lnSpc>
              <a:defRPr sz="32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Model</a:t>
            </a:r>
          </a:p>
        </p:txBody>
      </p:sp>
      <p:pic>
        <p:nvPicPr>
          <p:cNvPr id="139" name="이미지" descr="이미지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077071" y="10318990"/>
            <a:ext cx="1955801" cy="195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이미지" descr="이미지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5537395" y="10214987"/>
            <a:ext cx="3233479" cy="9377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이미지" descr="이미지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5110716" y="10879489"/>
            <a:ext cx="5531541" cy="1856403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선"/>
          <p:cNvSpPr/>
          <p:nvPr/>
        </p:nvSpPr>
        <p:spPr>
          <a:xfrm>
            <a:off x="7282167" y="5079675"/>
            <a:ext cx="1229181" cy="1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3" name="선"/>
          <p:cNvSpPr/>
          <p:nvPr/>
        </p:nvSpPr>
        <p:spPr>
          <a:xfrm flipH="1">
            <a:off x="7282167" y="6011316"/>
            <a:ext cx="1229181" cy="1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4" name="선"/>
          <p:cNvSpPr/>
          <p:nvPr/>
        </p:nvSpPr>
        <p:spPr>
          <a:xfrm>
            <a:off x="15962662" y="5060629"/>
            <a:ext cx="1229181" cy="1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5" name="선"/>
          <p:cNvSpPr/>
          <p:nvPr/>
        </p:nvSpPr>
        <p:spPr>
          <a:xfrm flipH="1">
            <a:off x="15962662" y="5992270"/>
            <a:ext cx="1229181" cy="1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6" name="선"/>
          <p:cNvSpPr/>
          <p:nvPr/>
        </p:nvSpPr>
        <p:spPr>
          <a:xfrm flipV="1">
            <a:off x="20083388" y="7558419"/>
            <a:ext cx="1" cy="1229180"/>
          </a:xfrm>
          <a:prstGeom prst="line">
            <a:avLst/>
          </a:prstGeom>
          <a:ln w="101600">
            <a:solidFill>
              <a:srgbClr val="818779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47" name="선"/>
          <p:cNvSpPr/>
          <p:nvPr/>
        </p:nvSpPr>
        <p:spPr>
          <a:xfrm flipV="1">
            <a:off x="853157" y="2606185"/>
            <a:ext cx="23315048" cy="1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82987" tIns="82987" rIns="82987" bIns="82987"/>
          <a:lstStyle/>
          <a:p>
            <a:pPr defTabSz="825500">
              <a:lnSpc>
                <a:spcPct val="150000"/>
              </a:lnSpc>
              <a:defRPr sz="2000">
                <a:solidFill>
                  <a:srgbClr val="8B8C8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슬라이드 번호"/>
          <p:cNvSpPr txBox="1"/>
          <p:nvPr>
            <p:ph type="sldNum" sz="quarter" idx="2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0" name="주요 기능 - Data Labeling &amp; Data Processing"/>
          <p:cNvSpPr txBox="1"/>
          <p:nvPr>
            <p:ph type="title"/>
          </p:nvPr>
        </p:nvSpPr>
        <p:spPr>
          <a:xfrm>
            <a:off x="843970" y="993132"/>
            <a:ext cx="23215198" cy="1902089"/>
          </a:xfrm>
          <a:prstGeom prst="rect">
            <a:avLst/>
          </a:prstGeom>
        </p:spPr>
        <p:txBody>
          <a:bodyPr/>
          <a:lstStyle/>
          <a:p>
            <a:pPr/>
            <a:r>
              <a:t>주요 기능 - Data Labeling &amp; Data Processing</a:t>
            </a:r>
          </a:p>
        </p:txBody>
      </p:sp>
      <p:sp>
        <p:nvSpPr>
          <p:cNvPr id="151" name="선"/>
          <p:cNvSpPr/>
          <p:nvPr/>
        </p:nvSpPr>
        <p:spPr>
          <a:xfrm flipV="1">
            <a:off x="853157" y="2606185"/>
            <a:ext cx="23315048" cy="1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82987" tIns="82987" rIns="82987" bIns="82987"/>
          <a:lstStyle/>
          <a:p>
            <a:pPr defTabSz="825500">
              <a:lnSpc>
                <a:spcPct val="150000"/>
              </a:lnSpc>
              <a:defRPr sz="2000">
                <a:solidFill>
                  <a:srgbClr val="8B8C8C"/>
                </a:solidFill>
              </a:defRPr>
            </a:pPr>
          </a:p>
        </p:txBody>
      </p:sp>
      <p:sp>
        <p:nvSpPr>
          <p:cNvPr id="152" name="4"/>
          <p:cNvSpPr/>
          <p:nvPr/>
        </p:nvSpPr>
        <p:spPr>
          <a:xfrm>
            <a:off x="17177718" y="5094573"/>
            <a:ext cx="6617039" cy="3748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967" y="0"/>
                </a:moveTo>
                <a:lnTo>
                  <a:pt x="14967" y="3880"/>
                </a:lnTo>
                <a:lnTo>
                  <a:pt x="0" y="3880"/>
                </a:lnTo>
                <a:lnTo>
                  <a:pt x="0" y="17720"/>
                </a:lnTo>
                <a:lnTo>
                  <a:pt x="14967" y="17720"/>
                </a:lnTo>
                <a:lnTo>
                  <a:pt x="14967" y="21600"/>
                </a:lnTo>
                <a:lnTo>
                  <a:pt x="21600" y="10801"/>
                </a:lnTo>
                <a:lnTo>
                  <a:pt x="14967" y="0"/>
                </a:lnTo>
                <a:close/>
              </a:path>
            </a:pathLst>
          </a:custGeom>
          <a:solidFill>
            <a:srgbClr val="A9ADA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00000"/>
              </a:lnSpc>
              <a:defRPr b="1" sz="10000">
                <a:solidFill>
                  <a:srgbClr val="262626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53" name="3"/>
          <p:cNvSpPr/>
          <p:nvPr/>
        </p:nvSpPr>
        <p:spPr>
          <a:xfrm>
            <a:off x="11978739" y="5094573"/>
            <a:ext cx="6617039" cy="3748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967" y="0"/>
                </a:moveTo>
                <a:lnTo>
                  <a:pt x="14967" y="3880"/>
                </a:lnTo>
                <a:lnTo>
                  <a:pt x="0" y="3880"/>
                </a:lnTo>
                <a:lnTo>
                  <a:pt x="0" y="17720"/>
                </a:lnTo>
                <a:lnTo>
                  <a:pt x="14967" y="17720"/>
                </a:lnTo>
                <a:lnTo>
                  <a:pt x="14967" y="21600"/>
                </a:lnTo>
                <a:lnTo>
                  <a:pt x="21600" y="10801"/>
                </a:lnTo>
                <a:lnTo>
                  <a:pt x="14967" y="0"/>
                </a:lnTo>
                <a:close/>
              </a:path>
            </a:pathLst>
          </a:custGeom>
          <a:solidFill>
            <a:srgbClr val="D2CFC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00000"/>
              </a:lnSpc>
              <a:defRPr b="1" sz="10000">
                <a:solidFill>
                  <a:srgbClr val="262626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4" name="2"/>
          <p:cNvSpPr/>
          <p:nvPr/>
        </p:nvSpPr>
        <p:spPr>
          <a:xfrm>
            <a:off x="6869827" y="5094573"/>
            <a:ext cx="6617039" cy="3748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967" y="0"/>
                </a:moveTo>
                <a:lnTo>
                  <a:pt x="14967" y="3880"/>
                </a:lnTo>
                <a:lnTo>
                  <a:pt x="0" y="3880"/>
                </a:lnTo>
                <a:lnTo>
                  <a:pt x="0" y="17720"/>
                </a:lnTo>
                <a:lnTo>
                  <a:pt x="14967" y="17720"/>
                </a:lnTo>
                <a:lnTo>
                  <a:pt x="14967" y="21600"/>
                </a:lnTo>
                <a:lnTo>
                  <a:pt x="21600" y="10801"/>
                </a:lnTo>
                <a:lnTo>
                  <a:pt x="14967" y="0"/>
                </a:lnTo>
                <a:close/>
              </a:path>
            </a:pathLst>
          </a:custGeom>
          <a:solidFill>
            <a:srgbClr val="E5E2D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00000"/>
              </a:lnSpc>
              <a:defRPr b="1" sz="10000">
                <a:solidFill>
                  <a:srgbClr val="262626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5" name="1"/>
          <p:cNvSpPr/>
          <p:nvPr/>
        </p:nvSpPr>
        <p:spPr>
          <a:xfrm>
            <a:off x="1570404" y="5094573"/>
            <a:ext cx="6617039" cy="3748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967" y="0"/>
                </a:moveTo>
                <a:lnTo>
                  <a:pt x="14967" y="3880"/>
                </a:lnTo>
                <a:lnTo>
                  <a:pt x="0" y="3880"/>
                </a:lnTo>
                <a:lnTo>
                  <a:pt x="0" y="17720"/>
                </a:lnTo>
                <a:lnTo>
                  <a:pt x="14967" y="17720"/>
                </a:lnTo>
                <a:lnTo>
                  <a:pt x="14967" y="21600"/>
                </a:lnTo>
                <a:lnTo>
                  <a:pt x="21600" y="10801"/>
                </a:lnTo>
                <a:lnTo>
                  <a:pt x="14967" y="0"/>
                </a:lnTo>
                <a:close/>
              </a:path>
            </a:pathLst>
          </a:custGeom>
          <a:solidFill>
            <a:srgbClr val="F3F1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00000"/>
              </a:lnSpc>
              <a:defRPr b="1" sz="10000">
                <a:solidFill>
                  <a:srgbClr val="262626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6" name="유의미한 데이터를 추출하기 위해 정면 사진, 얼굴형 판단이 가능한 사진 75,000장 확보."/>
          <p:cNvSpPr txBox="1"/>
          <p:nvPr/>
        </p:nvSpPr>
        <p:spPr>
          <a:xfrm>
            <a:off x="1552252" y="10036871"/>
            <a:ext cx="5046621" cy="1156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150000"/>
              </a:lnSpc>
              <a:defRPr sz="2000">
                <a:solidFill>
                  <a:srgbClr val="838383"/>
                </a:solidFill>
              </a:defRPr>
            </a:lvl1pPr>
          </a:lstStyle>
          <a:p>
            <a:pPr/>
            <a:r>
              <a:t>유의미한 데이터를 추출하기 위해 정면 사진, 얼굴형 판단이 가능한 사진 75,000장 확보. </a:t>
            </a:r>
          </a:p>
        </p:txBody>
      </p:sp>
      <p:sp>
        <p:nvSpPr>
          <p:cNvPr id="157" name="조사한 자료와 논문을 바탕으로 얼굴형 판단에 대한 기준을 설정하여 총 4가지의 얼굴형으로 구분…"/>
          <p:cNvSpPr txBox="1"/>
          <p:nvPr/>
        </p:nvSpPr>
        <p:spPr>
          <a:xfrm>
            <a:off x="7022477" y="10036871"/>
            <a:ext cx="5046621" cy="2069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lnSpc>
                <a:spcPct val="150000"/>
              </a:lnSpc>
              <a:defRPr sz="2000">
                <a:solidFill>
                  <a:srgbClr val="838383"/>
                </a:solidFill>
              </a:defRPr>
            </a:pPr>
            <a:r>
              <a:t>조사한 자료와 논문을 바탕으로 얼굴형 판단에 대한 기준을 설정하여 총 4가지의 얼굴형으로 구분</a:t>
            </a:r>
          </a:p>
          <a:p>
            <a:pPr>
              <a:lnSpc>
                <a:spcPct val="150000"/>
              </a:lnSpc>
              <a:defRPr sz="2000">
                <a:solidFill>
                  <a:srgbClr val="838383"/>
                </a:solidFill>
              </a:defRPr>
            </a:pPr>
            <a:r>
              <a:t>( 각진형, 계란형, 둥근형, 역삼각형)</a:t>
            </a:r>
          </a:p>
        </p:txBody>
      </p:sp>
      <p:sp>
        <p:nvSpPr>
          <p:cNvPr id="158" name="모델 학습 시, 방해가 되는 특징점을 제거하기 위해서 OpenCV를 이용하여 얼굴만 추출"/>
          <p:cNvSpPr txBox="1"/>
          <p:nvPr/>
        </p:nvSpPr>
        <p:spPr>
          <a:xfrm>
            <a:off x="12492702" y="10036871"/>
            <a:ext cx="5046621" cy="2069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150000"/>
              </a:lnSpc>
              <a:defRPr sz="2000">
                <a:solidFill>
                  <a:srgbClr val="838383"/>
                </a:solidFill>
              </a:defRPr>
            </a:lvl1pPr>
          </a:lstStyle>
          <a:p>
            <a:pPr/>
            <a:r>
              <a:t>모델 학습 시, 방해가 되는 특징점을 제거하기 위해서 OpenCV를 이용하여 얼굴만 추출</a:t>
            </a:r>
          </a:p>
        </p:txBody>
      </p:sp>
      <p:sp>
        <p:nvSpPr>
          <p:cNvPr id="159" name="Overfitting 방지 및 모델 성능 향상을  위해 Keras의 ImageDataGenerator를 사용한다. 좌우 반전, 좌우 이동, 밝기 조절, 정규화 이미지로 데이터를 추가 확보한다."/>
          <p:cNvSpPr txBox="1"/>
          <p:nvPr/>
        </p:nvSpPr>
        <p:spPr>
          <a:xfrm>
            <a:off x="17962928" y="10036871"/>
            <a:ext cx="5046621" cy="20691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150000"/>
              </a:lnSpc>
              <a:defRPr sz="2000">
                <a:solidFill>
                  <a:srgbClr val="838383"/>
                </a:solidFill>
              </a:defRPr>
            </a:lvl1pPr>
          </a:lstStyle>
          <a:p>
            <a:pPr/>
            <a:r>
              <a:t> Overfitting 방지 및 모델 성능 향상을  위해 Keras의 ImageDataGenerator를 사용한다. 좌우 반전, 좌우 이동, 밝기 조절, 정규화 이미지로 데이터를 추가 확보한다.</a:t>
            </a:r>
          </a:p>
        </p:txBody>
      </p:sp>
      <p:sp>
        <p:nvSpPr>
          <p:cNvPr id="160" name="얼굴 데이터 확보 - Kaggle, Github"/>
          <p:cNvSpPr txBox="1"/>
          <p:nvPr/>
        </p:nvSpPr>
        <p:spPr>
          <a:xfrm>
            <a:off x="1552252" y="9242873"/>
            <a:ext cx="504662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defTabSz="800735">
              <a:lnSpc>
                <a:spcPct val="100000"/>
              </a:lnSpc>
              <a:defRPr b="1" sz="2619">
                <a:solidFill>
                  <a:srgbClr val="232323"/>
                </a:solidFill>
              </a:defRPr>
            </a:lvl1pPr>
          </a:lstStyle>
          <a:p>
            <a:pPr/>
            <a:r>
              <a:t>얼굴 데이터 확보 - Kaggle, Github</a:t>
            </a:r>
          </a:p>
        </p:txBody>
      </p:sp>
      <p:sp>
        <p:nvSpPr>
          <p:cNvPr id="161" name="Data Labeling"/>
          <p:cNvSpPr txBox="1"/>
          <p:nvPr/>
        </p:nvSpPr>
        <p:spPr>
          <a:xfrm>
            <a:off x="7022477" y="9242873"/>
            <a:ext cx="504662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defTabSz="825500">
              <a:lnSpc>
                <a:spcPct val="100000"/>
              </a:lnSpc>
              <a:defRPr b="1" sz="2700">
                <a:solidFill>
                  <a:srgbClr val="232323"/>
                </a:solidFill>
              </a:defRPr>
            </a:lvl1pPr>
          </a:lstStyle>
          <a:p>
            <a:pPr/>
            <a:r>
              <a:t>Data Labeling</a:t>
            </a:r>
          </a:p>
        </p:txBody>
      </p:sp>
      <p:sp>
        <p:nvSpPr>
          <p:cNvPr id="162" name="Image Crop"/>
          <p:cNvSpPr txBox="1"/>
          <p:nvPr/>
        </p:nvSpPr>
        <p:spPr>
          <a:xfrm>
            <a:off x="12492702" y="9242873"/>
            <a:ext cx="504662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defTabSz="825500">
              <a:lnSpc>
                <a:spcPct val="100000"/>
              </a:lnSpc>
              <a:defRPr b="1" sz="2700">
                <a:solidFill>
                  <a:srgbClr val="232323"/>
                </a:solidFill>
              </a:defRPr>
            </a:lvl1pPr>
          </a:lstStyle>
          <a:p>
            <a:pPr/>
            <a:r>
              <a:t>Image Crop</a:t>
            </a:r>
          </a:p>
        </p:txBody>
      </p:sp>
      <p:sp>
        <p:nvSpPr>
          <p:cNvPr id="163" name="Data Augmentation"/>
          <p:cNvSpPr txBox="1"/>
          <p:nvPr/>
        </p:nvSpPr>
        <p:spPr>
          <a:xfrm>
            <a:off x="17962928" y="9242873"/>
            <a:ext cx="5046621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defTabSz="825500">
              <a:lnSpc>
                <a:spcPct val="100000"/>
              </a:lnSpc>
              <a:defRPr b="1" sz="2700">
                <a:solidFill>
                  <a:srgbClr val="232323"/>
                </a:solidFill>
              </a:defRPr>
            </a:lvl1pPr>
          </a:lstStyle>
          <a:p>
            <a:pPr/>
            <a:r>
              <a:t>Data Augmentation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6101" y="4909124"/>
            <a:ext cx="10112021" cy="9655153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슬라이드 번호"/>
          <p:cNvSpPr txBox="1"/>
          <p:nvPr>
            <p:ph type="sldNum" sz="quarter" idx="2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7" name="주요 기능 - 모델 변경 사항"/>
          <p:cNvSpPr txBox="1"/>
          <p:nvPr>
            <p:ph type="title"/>
          </p:nvPr>
        </p:nvSpPr>
        <p:spPr>
          <a:xfrm>
            <a:off x="843970" y="993132"/>
            <a:ext cx="14956093" cy="1902089"/>
          </a:xfrm>
          <a:prstGeom prst="rect">
            <a:avLst/>
          </a:prstGeom>
        </p:spPr>
        <p:txBody>
          <a:bodyPr/>
          <a:lstStyle/>
          <a:p>
            <a:pPr/>
            <a:r>
              <a:t>주요 기능 - 모델 변경 사항</a:t>
            </a:r>
          </a:p>
        </p:txBody>
      </p:sp>
      <p:sp>
        <p:nvSpPr>
          <p:cNvPr id="168" name="선"/>
          <p:cNvSpPr/>
          <p:nvPr/>
        </p:nvSpPr>
        <p:spPr>
          <a:xfrm flipV="1">
            <a:off x="853157" y="2606185"/>
            <a:ext cx="22677685" cy="1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82987" tIns="82987" rIns="82987" bIns="82987"/>
          <a:lstStyle/>
          <a:p>
            <a:pPr defTabSz="825500">
              <a:lnSpc>
                <a:spcPct val="150000"/>
              </a:lnSpc>
              <a:defRPr sz="2000">
                <a:solidFill>
                  <a:srgbClr val="8B8C8C"/>
                </a:solidFill>
              </a:defRPr>
            </a:pPr>
          </a:p>
        </p:txBody>
      </p:sp>
      <p:sp>
        <p:nvSpPr>
          <p:cNvPr id="169" name="기존 모델 Tensorflow.js의 Face-Landmark-Detection"/>
          <p:cNvSpPr txBox="1"/>
          <p:nvPr/>
        </p:nvSpPr>
        <p:spPr>
          <a:xfrm>
            <a:off x="1078300" y="3957177"/>
            <a:ext cx="9155817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>
            <a:lvl1pPr algn="ctr" defTabSz="825500">
              <a:lnSpc>
                <a:spcPct val="100000"/>
              </a:lnSpc>
              <a:defRPr b="1" sz="2700">
                <a:solidFill>
                  <a:srgbClr val="232323"/>
                </a:solidFill>
              </a:defRPr>
            </a:lvl1pPr>
          </a:lstStyle>
          <a:p>
            <a:pPr/>
            <a:r>
              <a:t>기존 모델 Tensorflow.js의 Face-Landmark-Detection</a:t>
            </a:r>
          </a:p>
        </p:txBody>
      </p:sp>
      <p:sp>
        <p:nvSpPr>
          <p:cNvPr id="170" name="특징점을 추출하여 얻은 숫자 데이터를 토대로 가볍고 높은 성능의 모델 기대"/>
          <p:cNvSpPr txBox="1"/>
          <p:nvPr/>
        </p:nvSpPr>
        <p:spPr>
          <a:xfrm>
            <a:off x="907270" y="11475118"/>
            <a:ext cx="9155817" cy="1257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 algn="ctr" defTabSz="825500">
              <a:lnSpc>
                <a:spcPct val="100000"/>
              </a:lnSpc>
              <a:defRPr b="1" sz="2700">
                <a:solidFill>
                  <a:srgbClr val="232323"/>
                </a:solidFill>
              </a:defRPr>
            </a:pPr>
            <a:r>
              <a:t>특징점을 추출하여 얻은 숫자 데이터를 토대로</a:t>
            </a:r>
            <a:br/>
            <a:r>
              <a:t>가볍고 높은 성능의 모델 기대</a:t>
            </a:r>
          </a:p>
        </p:txBody>
      </p:sp>
      <p:sp>
        <p:nvSpPr>
          <p:cNvPr id="171" name="데이터의 변동폭이 크다"/>
          <p:cNvSpPr/>
          <p:nvPr/>
        </p:nvSpPr>
        <p:spPr>
          <a:xfrm>
            <a:off x="13474397" y="7514752"/>
            <a:ext cx="3790651" cy="762001"/>
          </a:xfrm>
          <a:prstGeom prst="rect">
            <a:avLst/>
          </a:prstGeom>
          <a:solidFill>
            <a:srgbClr val="CBCEC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50000"/>
              </a:lnSpc>
              <a:defRPr sz="2000">
                <a:solidFill>
                  <a:srgbClr val="838383"/>
                </a:solidFill>
              </a:defRPr>
            </a:lvl1pPr>
          </a:lstStyle>
          <a:p>
            <a:pPr/>
            <a:r>
              <a:t>데이터의 변동폭이 크다</a:t>
            </a:r>
          </a:p>
        </p:txBody>
      </p:sp>
      <p:sp>
        <p:nvSpPr>
          <p:cNvPr id="172" name="멘토님의 조언"/>
          <p:cNvSpPr/>
          <p:nvPr/>
        </p:nvSpPr>
        <p:spPr>
          <a:xfrm>
            <a:off x="19651322" y="7500622"/>
            <a:ext cx="3790651" cy="762001"/>
          </a:xfrm>
          <a:prstGeom prst="rect">
            <a:avLst/>
          </a:prstGeom>
          <a:solidFill>
            <a:srgbClr val="CBCEC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50000"/>
              </a:lnSpc>
              <a:defRPr sz="2000">
                <a:solidFill>
                  <a:srgbClr val="838383"/>
                </a:solidFill>
              </a:defRPr>
            </a:lvl1pPr>
          </a:lstStyle>
          <a:p>
            <a:pPr/>
            <a:r>
              <a:t>멘토님의 조언</a:t>
            </a:r>
          </a:p>
        </p:txBody>
      </p:sp>
      <p:sp>
        <p:nvSpPr>
          <p:cNvPr id="173" name="기존 사용 모델의 문제 발생"/>
          <p:cNvSpPr/>
          <p:nvPr/>
        </p:nvSpPr>
        <p:spPr>
          <a:xfrm>
            <a:off x="13185742" y="4910721"/>
            <a:ext cx="10281156" cy="1270001"/>
          </a:xfrm>
          <a:prstGeom prst="rect">
            <a:avLst/>
          </a:prstGeom>
          <a:solidFill>
            <a:srgbClr val="F3F1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50000"/>
              </a:lnSpc>
              <a:defRPr sz="3000">
                <a:solidFill>
                  <a:srgbClr val="838383"/>
                </a:solidFill>
                <a:latin typeface="NotoSansKR-Regular"/>
                <a:ea typeface="NotoSansKR-Regular"/>
                <a:cs typeface="NotoSansKR-Regular"/>
                <a:sym typeface="NotoSansKR-Regular"/>
              </a:defRPr>
            </a:lvl1pPr>
          </a:lstStyle>
          <a:p>
            <a:pPr/>
            <a:r>
              <a:t>기존 사용 모델의 문제 발생</a:t>
            </a:r>
          </a:p>
        </p:txBody>
      </p:sp>
      <p:grpSp>
        <p:nvGrpSpPr>
          <p:cNvPr id="178" name="그룹"/>
          <p:cNvGrpSpPr/>
          <p:nvPr/>
        </p:nvGrpSpPr>
        <p:grpSpPr>
          <a:xfrm rot="5400000">
            <a:off x="17945320" y="3742553"/>
            <a:ext cx="762001" cy="5930967"/>
            <a:chOff x="0" y="0"/>
            <a:chExt cx="762000" cy="5930965"/>
          </a:xfrm>
        </p:grpSpPr>
        <p:sp>
          <p:nvSpPr>
            <p:cNvPr id="174" name="선"/>
            <p:cNvSpPr/>
            <p:nvPr/>
          </p:nvSpPr>
          <p:spPr>
            <a:xfrm flipV="1">
              <a:off x="431894" y="9400"/>
              <a:ext cx="330106" cy="1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5" name="선"/>
            <p:cNvSpPr/>
            <p:nvPr/>
          </p:nvSpPr>
          <p:spPr>
            <a:xfrm flipV="1">
              <a:off x="431894" y="5921562"/>
              <a:ext cx="330106" cy="1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6" name="선"/>
            <p:cNvSpPr/>
            <p:nvPr/>
          </p:nvSpPr>
          <p:spPr>
            <a:xfrm flipV="1">
              <a:off x="0" y="2965481"/>
              <a:ext cx="437279" cy="1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77" name="선"/>
            <p:cNvSpPr/>
            <p:nvPr/>
          </p:nvSpPr>
          <p:spPr>
            <a:xfrm>
              <a:off x="437294" y="0"/>
              <a:ext cx="1" cy="5930966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83" name="그룹"/>
          <p:cNvGrpSpPr/>
          <p:nvPr/>
        </p:nvGrpSpPr>
        <p:grpSpPr>
          <a:xfrm rot="16200000">
            <a:off x="17945320" y="6117984"/>
            <a:ext cx="762001" cy="5930967"/>
            <a:chOff x="0" y="0"/>
            <a:chExt cx="762000" cy="5930965"/>
          </a:xfrm>
        </p:grpSpPr>
        <p:sp>
          <p:nvSpPr>
            <p:cNvPr id="179" name="선"/>
            <p:cNvSpPr/>
            <p:nvPr/>
          </p:nvSpPr>
          <p:spPr>
            <a:xfrm flipV="1">
              <a:off x="431894" y="9400"/>
              <a:ext cx="330106" cy="1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0" name="선"/>
            <p:cNvSpPr/>
            <p:nvPr/>
          </p:nvSpPr>
          <p:spPr>
            <a:xfrm flipV="1">
              <a:off x="431894" y="5921562"/>
              <a:ext cx="330106" cy="1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1" name="선"/>
            <p:cNvSpPr/>
            <p:nvPr/>
          </p:nvSpPr>
          <p:spPr>
            <a:xfrm flipV="1">
              <a:off x="0" y="2965481"/>
              <a:ext cx="437279" cy="1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2" name="선"/>
            <p:cNvSpPr/>
            <p:nvPr/>
          </p:nvSpPr>
          <p:spPr>
            <a:xfrm>
              <a:off x="437294" y="0"/>
              <a:ext cx="1" cy="5930966"/>
            </a:xfrm>
            <a:prstGeom prst="line">
              <a:avLst/>
            </a:prstGeom>
            <a:noFill/>
            <a:ln w="25400" cap="flat">
              <a:solidFill>
                <a:srgbClr val="81877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184" name="새로운 모델 개발 필요성"/>
          <p:cNvSpPr/>
          <p:nvPr/>
        </p:nvSpPr>
        <p:spPr>
          <a:xfrm>
            <a:off x="13182820" y="9582525"/>
            <a:ext cx="10287001" cy="1270001"/>
          </a:xfrm>
          <a:prstGeom prst="rect">
            <a:avLst/>
          </a:prstGeom>
          <a:solidFill>
            <a:srgbClr val="E5E2D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150000"/>
              </a:lnSpc>
              <a:defRPr sz="3000">
                <a:solidFill>
                  <a:srgbClr val="838383"/>
                </a:solidFill>
              </a:defRPr>
            </a:lvl1pPr>
          </a:lstStyle>
          <a:p>
            <a:pPr/>
            <a:r>
              <a:t>새로운 모델 개발 필요성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슬라이드 번호"/>
          <p:cNvSpPr txBox="1"/>
          <p:nvPr>
            <p:ph type="sldNum" sz="quarter" idx="2"/>
          </p:nvPr>
        </p:nvSpPr>
        <p:spPr>
          <a:xfrm>
            <a:off x="23015838" y="12437698"/>
            <a:ext cx="290879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7" name="주요 기능 - 얼굴형 판단"/>
          <p:cNvSpPr txBox="1"/>
          <p:nvPr>
            <p:ph type="title"/>
          </p:nvPr>
        </p:nvSpPr>
        <p:spPr>
          <a:xfrm>
            <a:off x="843970" y="993132"/>
            <a:ext cx="14956093" cy="1902089"/>
          </a:xfrm>
          <a:prstGeom prst="rect">
            <a:avLst/>
          </a:prstGeom>
        </p:spPr>
        <p:txBody>
          <a:bodyPr/>
          <a:lstStyle/>
          <a:p>
            <a:pPr/>
            <a:r>
              <a:t>주요 기능 - 얼굴형 판단</a:t>
            </a:r>
          </a:p>
        </p:txBody>
      </p:sp>
      <p:sp>
        <p:nvSpPr>
          <p:cNvPr id="188" name="선"/>
          <p:cNvSpPr/>
          <p:nvPr/>
        </p:nvSpPr>
        <p:spPr>
          <a:xfrm flipV="1">
            <a:off x="853157" y="2606185"/>
            <a:ext cx="22677685" cy="1"/>
          </a:xfrm>
          <a:prstGeom prst="line">
            <a:avLst/>
          </a:prstGeom>
          <a:ln w="25400">
            <a:solidFill>
              <a:srgbClr val="818779"/>
            </a:solidFill>
            <a:miter lim="400000"/>
          </a:ln>
        </p:spPr>
        <p:txBody>
          <a:bodyPr lIns="82987" tIns="82987" rIns="82987" bIns="82987"/>
          <a:lstStyle/>
          <a:p>
            <a:pPr defTabSz="825500">
              <a:lnSpc>
                <a:spcPct val="150000"/>
              </a:lnSpc>
              <a:defRPr sz="2000">
                <a:solidFill>
                  <a:srgbClr val="8B8C8C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FFFFFF"/>
      </a:dk1>
      <a:lt1>
        <a:srgbClr val="818779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나눔명조"/>
        <a:ea typeface="나눔명조"/>
        <a:cs typeface="나눔명조"/>
      </a:majorFont>
      <a:minorFont>
        <a:latin typeface="나눔명조"/>
        <a:ea typeface="나눔명조"/>
        <a:cs typeface="나눔명조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6F6F3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818779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700" u="none" kumimoji="0" normalizeH="0">
            <a:ln>
              <a:noFill/>
            </a:ln>
            <a:solidFill>
              <a:srgbClr val="818779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나눔명조"/>
        <a:ea typeface="나눔명조"/>
        <a:cs typeface="나눔명조"/>
      </a:majorFont>
      <a:minorFont>
        <a:latin typeface="나눔명조"/>
        <a:ea typeface="나눔명조"/>
        <a:cs typeface="나눔명조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6F6F3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818779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700" u="none" kumimoji="0" normalizeH="0">
            <a:ln>
              <a:noFill/>
            </a:ln>
            <a:solidFill>
              <a:srgbClr val="818779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