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2"/>
  </p:notesMasterIdLst>
  <p:handoutMasterIdLst>
    <p:handoutMasterId r:id="rId23"/>
  </p:handoutMasterIdLst>
  <p:sldIdLst>
    <p:sldId id="1222" r:id="rId2"/>
    <p:sldId id="1328" r:id="rId3"/>
    <p:sldId id="1333" r:id="rId4"/>
    <p:sldId id="1329" r:id="rId5"/>
    <p:sldId id="1337" r:id="rId6"/>
    <p:sldId id="1338" r:id="rId7"/>
    <p:sldId id="1332" r:id="rId8"/>
    <p:sldId id="1339" r:id="rId9"/>
    <p:sldId id="1334" r:id="rId10"/>
    <p:sldId id="1306" r:id="rId11"/>
    <p:sldId id="1341" r:id="rId12"/>
    <p:sldId id="1342" r:id="rId13"/>
    <p:sldId id="1350" r:id="rId14"/>
    <p:sldId id="1308" r:id="rId15"/>
    <p:sldId id="1312" r:id="rId16"/>
    <p:sldId id="1321" r:id="rId17"/>
    <p:sldId id="1322" r:id="rId18"/>
    <p:sldId id="1268" r:id="rId19"/>
    <p:sldId id="1325" r:id="rId20"/>
    <p:sldId id="1351" r:id="rId21"/>
  </p:sldIdLst>
  <p:sldSz cx="9144000" cy="6858000" type="screen4x3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6FD71"/>
    <a:srgbClr val="FF3333"/>
    <a:srgbClr val="FD7E71"/>
    <a:srgbClr val="CC3300"/>
    <a:srgbClr val="DFBD2D"/>
    <a:srgbClr val="70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3" autoAdjust="0"/>
    <p:restoredTop sz="96522" autoAdjust="0"/>
  </p:normalViewPr>
  <p:slideViewPr>
    <p:cSldViewPr snapToGrid="0">
      <p:cViewPr varScale="1">
        <p:scale>
          <a:sx n="74" d="100"/>
          <a:sy n="74" d="100"/>
        </p:scale>
        <p:origin x="492" y="45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D06BDAD0-7E88-4F24-996F-A4239B167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2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89D0B5DD-E471-468E-BF81-0C492E66E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70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8E1A4-1248-4224-B211-C10A69E5E64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21175"/>
          </a:xfrm>
          <a:noFill/>
          <a:ln/>
        </p:spPr>
        <p:txBody>
          <a:bodyPr lIns="94866" tIns="47434" rIns="94866" bIns="47434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693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8E1A4-1248-4224-B211-C10A69E5E64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21175"/>
          </a:xfrm>
          <a:noFill/>
          <a:ln/>
        </p:spPr>
        <p:txBody>
          <a:bodyPr lIns="94866" tIns="47434" rIns="94866" bIns="47434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087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8E1A4-1248-4224-B211-C10A69E5E64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21175"/>
          </a:xfrm>
          <a:noFill/>
          <a:ln/>
        </p:spPr>
        <p:txBody>
          <a:bodyPr lIns="94866" tIns="47434" rIns="94866" bIns="47434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953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2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172" y="6602818"/>
            <a:ext cx="988828" cy="25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3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592185"/>
            <a:ext cx="1828800" cy="265516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9, 2016</a:t>
            </a:r>
            <a:endParaRPr lang="en-US" dirty="0"/>
          </a:p>
        </p:txBody>
      </p:sp>
      <p:sp>
        <p:nvSpPr>
          <p:cNvPr id="7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98800" y="6592185"/>
            <a:ext cx="2895600" cy="265814"/>
          </a:xfrm>
          <a:prstGeom prst="rect">
            <a:avLst/>
          </a:prstGeom>
        </p:spPr>
        <p:txBody>
          <a:bodyPr anchor="ctr"/>
          <a:lstStyle>
            <a:lvl1pPr algn="ctr">
              <a:buFont typeface="Wingdings" pitchFamily="-96" charset="2"/>
              <a:buNone/>
              <a:defRPr sz="1200"/>
            </a:lvl1pPr>
          </a:lstStyle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172" y="6602818"/>
            <a:ext cx="988828" cy="25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592185"/>
            <a:ext cx="1828800" cy="265516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9, 2016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98800" y="6592185"/>
            <a:ext cx="2895600" cy="265814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 userDrawn="1"/>
        </p:nvSpPr>
        <p:spPr bwMode="auto">
          <a:xfrm>
            <a:off x="4098925" y="1414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Times" pitchFamily="18" charset="0"/>
            </a:endParaRPr>
          </a:p>
        </p:txBody>
      </p:sp>
      <p:sp>
        <p:nvSpPr>
          <p:cNvPr id="4" name="Text Box 41"/>
          <p:cNvSpPr txBox="1">
            <a:spLocks noChangeArrowheads="1"/>
          </p:cNvSpPr>
          <p:nvPr userDrawn="1"/>
        </p:nvSpPr>
        <p:spPr bwMode="auto">
          <a:xfrm>
            <a:off x="2855913" y="6581775"/>
            <a:ext cx="2959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Verdana" pitchFamily="34" charset="0"/>
              </a:rPr>
              <a:t>http://www.csg.csail.mit.edu/6.823</a:t>
            </a:r>
          </a:p>
        </p:txBody>
      </p:sp>
      <p:sp>
        <p:nvSpPr>
          <p:cNvPr id="5" name="Text Box 41"/>
          <p:cNvSpPr txBox="1">
            <a:spLocks noChangeArrowheads="1"/>
          </p:cNvSpPr>
          <p:nvPr userDrawn="1"/>
        </p:nvSpPr>
        <p:spPr bwMode="auto">
          <a:xfrm>
            <a:off x="7823627" y="6581775"/>
            <a:ext cx="13083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Verdana" pitchFamily="34" charset="0"/>
              </a:rPr>
              <a:t>Arvind</a:t>
            </a:r>
            <a:r>
              <a:rPr lang="en-US" sz="1200" dirty="0" smtClean="0">
                <a:latin typeface="Verdana" pitchFamily="34" charset="0"/>
              </a:rPr>
              <a:t> &amp; </a:t>
            </a:r>
            <a:r>
              <a:rPr lang="en-US" sz="1200" dirty="0" err="1" smtClean="0">
                <a:latin typeface="Verdana" pitchFamily="34" charset="0"/>
              </a:rPr>
              <a:t>Emer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rgbClr val="FF0000"/>
                </a:solidFill>
                <a:latin typeface="DINNeuzeitGrotesk BoldCond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9525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172" y="6602818"/>
            <a:ext cx="988828" cy="25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2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592185"/>
            <a:ext cx="1828800" cy="265516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9, 2016</a:t>
            </a:r>
            <a:endParaRPr lang="en-US" dirty="0"/>
          </a:p>
        </p:txBody>
      </p:sp>
      <p:sp>
        <p:nvSpPr>
          <p:cNvPr id="7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98800" y="6592185"/>
            <a:ext cx="2895600" cy="265814"/>
          </a:xfrm>
          <a:prstGeom prst="rect">
            <a:avLst/>
          </a:prstGeom>
        </p:spPr>
        <p:txBody>
          <a:bodyPr anchor="ctr"/>
          <a:lstStyle>
            <a:lvl1pPr algn="ctr">
              <a:buFont typeface="Wingdings" pitchFamily="-96" charset="2"/>
              <a:buNone/>
              <a:defRPr sz="1200"/>
            </a:lvl1pPr>
          </a:lstStyle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97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09625" y="1470025"/>
            <a:ext cx="7943849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dirty="0" smtClean="0">
                <a:solidFill>
                  <a:srgbClr val="660066"/>
                </a:solidFill>
              </a:rPr>
              <a:t>CSE 140L</a:t>
            </a: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endParaRPr lang="en-US" sz="1800" dirty="0" smtClean="0">
              <a:solidFill>
                <a:srgbClr val="660066"/>
              </a:solidFill>
            </a:endParaRP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4400" dirty="0" smtClean="0">
                <a:solidFill>
                  <a:srgbClr val="660066"/>
                </a:solidFill>
              </a:rPr>
              <a:t>Combinational circuits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 typeface="Wingdings" pitchFamily="-96" charset="2"/>
              <a:buNone/>
            </a:pPr>
            <a:endParaRPr lang="en-US" sz="3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Arvind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Computer Science &amp; Artificial Intelligence Lab.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400" dirty="0" smtClean="0"/>
              <a:t>Massachusetts Institute of Technology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400" dirty="0" smtClean="0"/>
              <a:t>Visiting Scholar UCSD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400" dirty="0" smtClean="0"/>
              <a:t>January 9, 2017 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title"/>
          </p:nvPr>
        </p:nvSpPr>
        <p:spPr>
          <a:xfrm>
            <a:off x="590282" y="305098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Half Adder</a:t>
            </a:r>
          </a:p>
        </p:txBody>
      </p:sp>
      <p:sp>
        <p:nvSpPr>
          <p:cNvPr id="512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77716" y="1517673"/>
            <a:ext cx="4489744" cy="171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(!a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 b)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!b);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c,s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2492" y="3340072"/>
            <a:ext cx="3406943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“Structural” code – only specifies interconnection between boxes</a:t>
            </a:r>
          </a:p>
          <a:p>
            <a:pPr>
              <a:buNone/>
            </a:pPr>
            <a:r>
              <a:rPr lang="en-US" dirty="0" smtClean="0"/>
              <a:t>-- order of statements does not matter.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338" y="5138757"/>
            <a:ext cx="324546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Not quite correct –needs type annotations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18627" y="3551893"/>
            <a:ext cx="3534217" cy="105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+mn-lt"/>
                <a:cs typeface="Courier New" pitchFamily="49" charset="0"/>
              </a:rPr>
              <a:t>Boolean equations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(~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dirty="0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~b)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198453" y="1436308"/>
            <a:ext cx="2196595" cy="796335"/>
            <a:chOff x="3198453" y="1436308"/>
            <a:chExt cx="2196595" cy="796335"/>
          </a:xfrm>
        </p:grpSpPr>
        <p:sp>
          <p:nvSpPr>
            <p:cNvPr id="22" name="TextBox 21"/>
            <p:cNvSpPr txBox="1"/>
            <p:nvPr/>
          </p:nvSpPr>
          <p:spPr>
            <a:xfrm>
              <a:off x="4830470" y="143630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OR</a:t>
              </a:r>
              <a:endParaRPr lang="en-US" dirty="0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3198453" y="1878474"/>
              <a:ext cx="334851" cy="354169"/>
            </a:xfrm>
            <a:custGeom>
              <a:avLst/>
              <a:gdLst>
                <a:gd name="connsiteX0" fmla="*/ 70834 w 334851"/>
                <a:gd name="connsiteY0" fmla="*/ 354169 h 354169"/>
                <a:gd name="connsiteX1" fmla="*/ 57955 w 334851"/>
                <a:gd name="connsiteY1" fmla="*/ 315532 h 354169"/>
                <a:gd name="connsiteX2" fmla="*/ 38637 w 334851"/>
                <a:gd name="connsiteY2" fmla="*/ 264017 h 354169"/>
                <a:gd name="connsiteX3" fmla="*/ 51516 w 334851"/>
                <a:gd name="connsiteY3" fmla="*/ 103031 h 354169"/>
                <a:gd name="connsiteX4" fmla="*/ 90153 w 334851"/>
                <a:gd name="connsiteY4" fmla="*/ 51515 h 354169"/>
                <a:gd name="connsiteX5" fmla="*/ 103031 w 334851"/>
                <a:gd name="connsiteY5" fmla="*/ 32197 h 354169"/>
                <a:gd name="connsiteX6" fmla="*/ 160986 w 334851"/>
                <a:gd name="connsiteY6" fmla="*/ 0 h 354169"/>
                <a:gd name="connsiteX7" fmla="*/ 199623 w 334851"/>
                <a:gd name="connsiteY7" fmla="*/ 6439 h 354169"/>
                <a:gd name="connsiteX8" fmla="*/ 218941 w 334851"/>
                <a:gd name="connsiteY8" fmla="*/ 19318 h 354169"/>
                <a:gd name="connsiteX9" fmla="*/ 238260 w 334851"/>
                <a:gd name="connsiteY9" fmla="*/ 25758 h 354169"/>
                <a:gd name="connsiteX10" fmla="*/ 257578 w 334851"/>
                <a:gd name="connsiteY10" fmla="*/ 45076 h 354169"/>
                <a:gd name="connsiteX11" fmla="*/ 264017 w 334851"/>
                <a:gd name="connsiteY11" fmla="*/ 64394 h 354169"/>
                <a:gd name="connsiteX12" fmla="*/ 296215 w 334851"/>
                <a:gd name="connsiteY12" fmla="*/ 96591 h 354169"/>
                <a:gd name="connsiteX13" fmla="*/ 328412 w 334851"/>
                <a:gd name="connsiteY13" fmla="*/ 128789 h 354169"/>
                <a:gd name="connsiteX14" fmla="*/ 334851 w 334851"/>
                <a:gd name="connsiteY14" fmla="*/ 154546 h 354169"/>
                <a:gd name="connsiteX15" fmla="*/ 328412 w 334851"/>
                <a:gd name="connsiteY15" fmla="*/ 206062 h 354169"/>
                <a:gd name="connsiteX16" fmla="*/ 302654 w 334851"/>
                <a:gd name="connsiteY16" fmla="*/ 244698 h 354169"/>
                <a:gd name="connsiteX17" fmla="*/ 289775 w 334851"/>
                <a:gd name="connsiteY17" fmla="*/ 264017 h 354169"/>
                <a:gd name="connsiteX18" fmla="*/ 238260 w 334851"/>
                <a:gd name="connsiteY18" fmla="*/ 302653 h 354169"/>
                <a:gd name="connsiteX19" fmla="*/ 199623 w 334851"/>
                <a:gd name="connsiteY19" fmla="*/ 321972 h 354169"/>
                <a:gd name="connsiteX20" fmla="*/ 115910 w 334851"/>
                <a:gd name="connsiteY20" fmla="*/ 315532 h 354169"/>
                <a:gd name="connsiteX21" fmla="*/ 77274 w 334851"/>
                <a:gd name="connsiteY21" fmla="*/ 302653 h 354169"/>
                <a:gd name="connsiteX22" fmla="*/ 57955 w 334851"/>
                <a:gd name="connsiteY22" fmla="*/ 296214 h 354169"/>
                <a:gd name="connsiteX23" fmla="*/ 19319 w 334851"/>
                <a:gd name="connsiteY23" fmla="*/ 276896 h 354169"/>
                <a:gd name="connsiteX24" fmla="*/ 0 w 334851"/>
                <a:gd name="connsiteY24" fmla="*/ 270456 h 35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4851" h="354169">
                  <a:moveTo>
                    <a:pt x="70834" y="354169"/>
                  </a:moveTo>
                  <a:cubicBezTo>
                    <a:pt x="66541" y="341290"/>
                    <a:pt x="62997" y="328137"/>
                    <a:pt x="57955" y="315532"/>
                  </a:cubicBezTo>
                  <a:cubicBezTo>
                    <a:pt x="35506" y="259408"/>
                    <a:pt x="52581" y="319785"/>
                    <a:pt x="38637" y="264017"/>
                  </a:cubicBezTo>
                  <a:cubicBezTo>
                    <a:pt x="42930" y="210355"/>
                    <a:pt x="42666" y="156132"/>
                    <a:pt x="51516" y="103031"/>
                  </a:cubicBezTo>
                  <a:cubicBezTo>
                    <a:pt x="55463" y="79350"/>
                    <a:pt x="76578" y="67805"/>
                    <a:pt x="90153" y="51515"/>
                  </a:cubicBezTo>
                  <a:cubicBezTo>
                    <a:pt x="95107" y="45570"/>
                    <a:pt x="97207" y="37293"/>
                    <a:pt x="103031" y="32197"/>
                  </a:cubicBezTo>
                  <a:cubicBezTo>
                    <a:pt x="130283" y="8351"/>
                    <a:pt x="134453" y="8844"/>
                    <a:pt x="160986" y="0"/>
                  </a:cubicBezTo>
                  <a:cubicBezTo>
                    <a:pt x="173865" y="2146"/>
                    <a:pt x="187236" y="2310"/>
                    <a:pt x="199623" y="6439"/>
                  </a:cubicBezTo>
                  <a:cubicBezTo>
                    <a:pt x="206965" y="8886"/>
                    <a:pt x="212019" y="15857"/>
                    <a:pt x="218941" y="19318"/>
                  </a:cubicBezTo>
                  <a:cubicBezTo>
                    <a:pt x="225012" y="22354"/>
                    <a:pt x="231820" y="23611"/>
                    <a:pt x="238260" y="25758"/>
                  </a:cubicBezTo>
                  <a:cubicBezTo>
                    <a:pt x="244699" y="32197"/>
                    <a:pt x="252527" y="37499"/>
                    <a:pt x="257578" y="45076"/>
                  </a:cubicBezTo>
                  <a:cubicBezTo>
                    <a:pt x="261343" y="50724"/>
                    <a:pt x="259944" y="58964"/>
                    <a:pt x="264017" y="64394"/>
                  </a:cubicBezTo>
                  <a:cubicBezTo>
                    <a:pt x="273124" y="76536"/>
                    <a:pt x="286220" y="85168"/>
                    <a:pt x="296215" y="96591"/>
                  </a:cubicBezTo>
                  <a:cubicBezTo>
                    <a:pt x="326268" y="130938"/>
                    <a:pt x="289771" y="103029"/>
                    <a:pt x="328412" y="128789"/>
                  </a:cubicBezTo>
                  <a:cubicBezTo>
                    <a:pt x="330558" y="137375"/>
                    <a:pt x="334851" y="145696"/>
                    <a:pt x="334851" y="154546"/>
                  </a:cubicBezTo>
                  <a:cubicBezTo>
                    <a:pt x="334851" y="171852"/>
                    <a:pt x="334232" y="189765"/>
                    <a:pt x="328412" y="206062"/>
                  </a:cubicBezTo>
                  <a:cubicBezTo>
                    <a:pt x="323206" y="220639"/>
                    <a:pt x="311240" y="231819"/>
                    <a:pt x="302654" y="244698"/>
                  </a:cubicBezTo>
                  <a:cubicBezTo>
                    <a:pt x="298361" y="251138"/>
                    <a:pt x="295819" y="259182"/>
                    <a:pt x="289775" y="264017"/>
                  </a:cubicBezTo>
                  <a:cubicBezTo>
                    <a:pt x="281880" y="270333"/>
                    <a:pt x="251926" y="295820"/>
                    <a:pt x="238260" y="302653"/>
                  </a:cubicBezTo>
                  <a:cubicBezTo>
                    <a:pt x="184939" y="329314"/>
                    <a:pt x="254984" y="285064"/>
                    <a:pt x="199623" y="321972"/>
                  </a:cubicBezTo>
                  <a:cubicBezTo>
                    <a:pt x="171719" y="319825"/>
                    <a:pt x="143554" y="319897"/>
                    <a:pt x="115910" y="315532"/>
                  </a:cubicBezTo>
                  <a:cubicBezTo>
                    <a:pt x="102501" y="313415"/>
                    <a:pt x="90153" y="306946"/>
                    <a:pt x="77274" y="302653"/>
                  </a:cubicBezTo>
                  <a:lnTo>
                    <a:pt x="57955" y="296214"/>
                  </a:lnTo>
                  <a:cubicBezTo>
                    <a:pt x="9405" y="280031"/>
                    <a:pt x="69243" y="301857"/>
                    <a:pt x="19319" y="276896"/>
                  </a:cubicBezTo>
                  <a:cubicBezTo>
                    <a:pt x="13248" y="273860"/>
                    <a:pt x="0" y="270456"/>
                    <a:pt x="0" y="270456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20" name="Straight Connector 19"/>
            <p:cNvCxnSpPr>
              <a:stCxn id="24" idx="9"/>
            </p:cNvCxnSpPr>
            <p:nvPr/>
          </p:nvCxnSpPr>
          <p:spPr bwMode="auto">
            <a:xfrm flipV="1">
              <a:off x="3436713" y="1642964"/>
              <a:ext cx="1444380" cy="261268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3977134" y="1899634"/>
            <a:ext cx="748923" cy="839594"/>
            <a:chOff x="3977134" y="1899634"/>
            <a:chExt cx="748923" cy="839594"/>
          </a:xfrm>
        </p:grpSpPr>
        <p:sp>
          <p:nvSpPr>
            <p:cNvPr id="2" name="Freeform 1"/>
            <p:cNvSpPr/>
            <p:nvPr/>
          </p:nvSpPr>
          <p:spPr bwMode="auto">
            <a:xfrm>
              <a:off x="4018208" y="1899634"/>
              <a:ext cx="334851" cy="354169"/>
            </a:xfrm>
            <a:custGeom>
              <a:avLst/>
              <a:gdLst>
                <a:gd name="connsiteX0" fmla="*/ 70834 w 334851"/>
                <a:gd name="connsiteY0" fmla="*/ 354169 h 354169"/>
                <a:gd name="connsiteX1" fmla="*/ 57955 w 334851"/>
                <a:gd name="connsiteY1" fmla="*/ 315532 h 354169"/>
                <a:gd name="connsiteX2" fmla="*/ 38637 w 334851"/>
                <a:gd name="connsiteY2" fmla="*/ 264017 h 354169"/>
                <a:gd name="connsiteX3" fmla="*/ 51516 w 334851"/>
                <a:gd name="connsiteY3" fmla="*/ 103031 h 354169"/>
                <a:gd name="connsiteX4" fmla="*/ 90153 w 334851"/>
                <a:gd name="connsiteY4" fmla="*/ 51515 h 354169"/>
                <a:gd name="connsiteX5" fmla="*/ 103031 w 334851"/>
                <a:gd name="connsiteY5" fmla="*/ 32197 h 354169"/>
                <a:gd name="connsiteX6" fmla="*/ 160986 w 334851"/>
                <a:gd name="connsiteY6" fmla="*/ 0 h 354169"/>
                <a:gd name="connsiteX7" fmla="*/ 199623 w 334851"/>
                <a:gd name="connsiteY7" fmla="*/ 6439 h 354169"/>
                <a:gd name="connsiteX8" fmla="*/ 218941 w 334851"/>
                <a:gd name="connsiteY8" fmla="*/ 19318 h 354169"/>
                <a:gd name="connsiteX9" fmla="*/ 238260 w 334851"/>
                <a:gd name="connsiteY9" fmla="*/ 25758 h 354169"/>
                <a:gd name="connsiteX10" fmla="*/ 257578 w 334851"/>
                <a:gd name="connsiteY10" fmla="*/ 45076 h 354169"/>
                <a:gd name="connsiteX11" fmla="*/ 264017 w 334851"/>
                <a:gd name="connsiteY11" fmla="*/ 64394 h 354169"/>
                <a:gd name="connsiteX12" fmla="*/ 296215 w 334851"/>
                <a:gd name="connsiteY12" fmla="*/ 96591 h 354169"/>
                <a:gd name="connsiteX13" fmla="*/ 328412 w 334851"/>
                <a:gd name="connsiteY13" fmla="*/ 128789 h 354169"/>
                <a:gd name="connsiteX14" fmla="*/ 334851 w 334851"/>
                <a:gd name="connsiteY14" fmla="*/ 154546 h 354169"/>
                <a:gd name="connsiteX15" fmla="*/ 328412 w 334851"/>
                <a:gd name="connsiteY15" fmla="*/ 206062 h 354169"/>
                <a:gd name="connsiteX16" fmla="*/ 302654 w 334851"/>
                <a:gd name="connsiteY16" fmla="*/ 244698 h 354169"/>
                <a:gd name="connsiteX17" fmla="*/ 289775 w 334851"/>
                <a:gd name="connsiteY17" fmla="*/ 264017 h 354169"/>
                <a:gd name="connsiteX18" fmla="*/ 238260 w 334851"/>
                <a:gd name="connsiteY18" fmla="*/ 302653 h 354169"/>
                <a:gd name="connsiteX19" fmla="*/ 199623 w 334851"/>
                <a:gd name="connsiteY19" fmla="*/ 321972 h 354169"/>
                <a:gd name="connsiteX20" fmla="*/ 115910 w 334851"/>
                <a:gd name="connsiteY20" fmla="*/ 315532 h 354169"/>
                <a:gd name="connsiteX21" fmla="*/ 77274 w 334851"/>
                <a:gd name="connsiteY21" fmla="*/ 302653 h 354169"/>
                <a:gd name="connsiteX22" fmla="*/ 57955 w 334851"/>
                <a:gd name="connsiteY22" fmla="*/ 296214 h 354169"/>
                <a:gd name="connsiteX23" fmla="*/ 19319 w 334851"/>
                <a:gd name="connsiteY23" fmla="*/ 276896 h 354169"/>
                <a:gd name="connsiteX24" fmla="*/ 0 w 334851"/>
                <a:gd name="connsiteY24" fmla="*/ 270456 h 35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4851" h="354169">
                  <a:moveTo>
                    <a:pt x="70834" y="354169"/>
                  </a:moveTo>
                  <a:cubicBezTo>
                    <a:pt x="66541" y="341290"/>
                    <a:pt x="62997" y="328137"/>
                    <a:pt x="57955" y="315532"/>
                  </a:cubicBezTo>
                  <a:cubicBezTo>
                    <a:pt x="35506" y="259408"/>
                    <a:pt x="52581" y="319785"/>
                    <a:pt x="38637" y="264017"/>
                  </a:cubicBezTo>
                  <a:cubicBezTo>
                    <a:pt x="42930" y="210355"/>
                    <a:pt x="42666" y="156132"/>
                    <a:pt x="51516" y="103031"/>
                  </a:cubicBezTo>
                  <a:cubicBezTo>
                    <a:pt x="55463" y="79350"/>
                    <a:pt x="76578" y="67805"/>
                    <a:pt x="90153" y="51515"/>
                  </a:cubicBezTo>
                  <a:cubicBezTo>
                    <a:pt x="95107" y="45570"/>
                    <a:pt x="97207" y="37293"/>
                    <a:pt x="103031" y="32197"/>
                  </a:cubicBezTo>
                  <a:cubicBezTo>
                    <a:pt x="130283" y="8351"/>
                    <a:pt x="134453" y="8844"/>
                    <a:pt x="160986" y="0"/>
                  </a:cubicBezTo>
                  <a:cubicBezTo>
                    <a:pt x="173865" y="2146"/>
                    <a:pt x="187236" y="2310"/>
                    <a:pt x="199623" y="6439"/>
                  </a:cubicBezTo>
                  <a:cubicBezTo>
                    <a:pt x="206965" y="8886"/>
                    <a:pt x="212019" y="15857"/>
                    <a:pt x="218941" y="19318"/>
                  </a:cubicBezTo>
                  <a:cubicBezTo>
                    <a:pt x="225012" y="22354"/>
                    <a:pt x="231820" y="23611"/>
                    <a:pt x="238260" y="25758"/>
                  </a:cubicBezTo>
                  <a:cubicBezTo>
                    <a:pt x="244699" y="32197"/>
                    <a:pt x="252527" y="37499"/>
                    <a:pt x="257578" y="45076"/>
                  </a:cubicBezTo>
                  <a:cubicBezTo>
                    <a:pt x="261343" y="50724"/>
                    <a:pt x="259944" y="58964"/>
                    <a:pt x="264017" y="64394"/>
                  </a:cubicBezTo>
                  <a:cubicBezTo>
                    <a:pt x="273124" y="76536"/>
                    <a:pt x="286220" y="85168"/>
                    <a:pt x="296215" y="96591"/>
                  </a:cubicBezTo>
                  <a:cubicBezTo>
                    <a:pt x="326268" y="130938"/>
                    <a:pt x="289771" y="103029"/>
                    <a:pt x="328412" y="128789"/>
                  </a:cubicBezTo>
                  <a:cubicBezTo>
                    <a:pt x="330558" y="137375"/>
                    <a:pt x="334851" y="145696"/>
                    <a:pt x="334851" y="154546"/>
                  </a:cubicBezTo>
                  <a:cubicBezTo>
                    <a:pt x="334851" y="171852"/>
                    <a:pt x="334232" y="189765"/>
                    <a:pt x="328412" y="206062"/>
                  </a:cubicBezTo>
                  <a:cubicBezTo>
                    <a:pt x="323206" y="220639"/>
                    <a:pt x="311240" y="231819"/>
                    <a:pt x="302654" y="244698"/>
                  </a:cubicBezTo>
                  <a:cubicBezTo>
                    <a:pt x="298361" y="251138"/>
                    <a:pt x="295819" y="259182"/>
                    <a:pt x="289775" y="264017"/>
                  </a:cubicBezTo>
                  <a:cubicBezTo>
                    <a:pt x="281880" y="270333"/>
                    <a:pt x="251926" y="295820"/>
                    <a:pt x="238260" y="302653"/>
                  </a:cubicBezTo>
                  <a:cubicBezTo>
                    <a:pt x="184939" y="329314"/>
                    <a:pt x="254984" y="285064"/>
                    <a:pt x="199623" y="321972"/>
                  </a:cubicBezTo>
                  <a:cubicBezTo>
                    <a:pt x="171719" y="319825"/>
                    <a:pt x="143554" y="319897"/>
                    <a:pt x="115910" y="315532"/>
                  </a:cubicBezTo>
                  <a:cubicBezTo>
                    <a:pt x="102501" y="313415"/>
                    <a:pt x="90153" y="306946"/>
                    <a:pt x="77274" y="302653"/>
                  </a:cubicBezTo>
                  <a:lnTo>
                    <a:pt x="57955" y="296214"/>
                  </a:lnTo>
                  <a:cubicBezTo>
                    <a:pt x="9405" y="280031"/>
                    <a:pt x="69243" y="301857"/>
                    <a:pt x="19319" y="276896"/>
                  </a:cubicBezTo>
                  <a:cubicBezTo>
                    <a:pt x="13248" y="273860"/>
                    <a:pt x="0" y="270456"/>
                    <a:pt x="0" y="270456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77134" y="2369896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AND</a:t>
              </a:r>
              <a:endParaRPr lang="en-US" dirty="0"/>
            </a:p>
          </p:txBody>
        </p:sp>
        <p:cxnSp>
          <p:nvCxnSpPr>
            <p:cNvPr id="25" name="Straight Connector 24"/>
            <p:cNvCxnSpPr>
              <a:stCxn id="2" idx="19"/>
            </p:cNvCxnSpPr>
            <p:nvPr/>
          </p:nvCxnSpPr>
          <p:spPr bwMode="auto">
            <a:xfrm>
              <a:off x="4217831" y="2221606"/>
              <a:ext cx="46110" cy="217756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20" name="Group 5119"/>
          <p:cNvGrpSpPr/>
          <p:nvPr/>
        </p:nvGrpSpPr>
        <p:grpSpPr>
          <a:xfrm>
            <a:off x="4351595" y="1861181"/>
            <a:ext cx="1620336" cy="819763"/>
            <a:chOff x="4351595" y="1861181"/>
            <a:chExt cx="1620336" cy="819763"/>
          </a:xfrm>
        </p:grpSpPr>
        <p:sp>
          <p:nvSpPr>
            <p:cNvPr id="23" name="TextBox 22"/>
            <p:cNvSpPr txBox="1"/>
            <p:nvPr/>
          </p:nvSpPr>
          <p:spPr>
            <a:xfrm>
              <a:off x="5240512" y="2311612"/>
              <a:ext cx="731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NOT</a:t>
              </a:r>
              <a:endParaRPr lang="en-US" dirty="0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4351595" y="1861181"/>
              <a:ext cx="164165" cy="354169"/>
            </a:xfrm>
            <a:custGeom>
              <a:avLst/>
              <a:gdLst>
                <a:gd name="connsiteX0" fmla="*/ 70834 w 334851"/>
                <a:gd name="connsiteY0" fmla="*/ 354169 h 354169"/>
                <a:gd name="connsiteX1" fmla="*/ 57955 w 334851"/>
                <a:gd name="connsiteY1" fmla="*/ 315532 h 354169"/>
                <a:gd name="connsiteX2" fmla="*/ 38637 w 334851"/>
                <a:gd name="connsiteY2" fmla="*/ 264017 h 354169"/>
                <a:gd name="connsiteX3" fmla="*/ 51516 w 334851"/>
                <a:gd name="connsiteY3" fmla="*/ 103031 h 354169"/>
                <a:gd name="connsiteX4" fmla="*/ 90153 w 334851"/>
                <a:gd name="connsiteY4" fmla="*/ 51515 h 354169"/>
                <a:gd name="connsiteX5" fmla="*/ 103031 w 334851"/>
                <a:gd name="connsiteY5" fmla="*/ 32197 h 354169"/>
                <a:gd name="connsiteX6" fmla="*/ 160986 w 334851"/>
                <a:gd name="connsiteY6" fmla="*/ 0 h 354169"/>
                <a:gd name="connsiteX7" fmla="*/ 199623 w 334851"/>
                <a:gd name="connsiteY7" fmla="*/ 6439 h 354169"/>
                <a:gd name="connsiteX8" fmla="*/ 218941 w 334851"/>
                <a:gd name="connsiteY8" fmla="*/ 19318 h 354169"/>
                <a:gd name="connsiteX9" fmla="*/ 238260 w 334851"/>
                <a:gd name="connsiteY9" fmla="*/ 25758 h 354169"/>
                <a:gd name="connsiteX10" fmla="*/ 257578 w 334851"/>
                <a:gd name="connsiteY10" fmla="*/ 45076 h 354169"/>
                <a:gd name="connsiteX11" fmla="*/ 264017 w 334851"/>
                <a:gd name="connsiteY11" fmla="*/ 64394 h 354169"/>
                <a:gd name="connsiteX12" fmla="*/ 296215 w 334851"/>
                <a:gd name="connsiteY12" fmla="*/ 96591 h 354169"/>
                <a:gd name="connsiteX13" fmla="*/ 328412 w 334851"/>
                <a:gd name="connsiteY13" fmla="*/ 128789 h 354169"/>
                <a:gd name="connsiteX14" fmla="*/ 334851 w 334851"/>
                <a:gd name="connsiteY14" fmla="*/ 154546 h 354169"/>
                <a:gd name="connsiteX15" fmla="*/ 328412 w 334851"/>
                <a:gd name="connsiteY15" fmla="*/ 206062 h 354169"/>
                <a:gd name="connsiteX16" fmla="*/ 302654 w 334851"/>
                <a:gd name="connsiteY16" fmla="*/ 244698 h 354169"/>
                <a:gd name="connsiteX17" fmla="*/ 289775 w 334851"/>
                <a:gd name="connsiteY17" fmla="*/ 264017 h 354169"/>
                <a:gd name="connsiteX18" fmla="*/ 238260 w 334851"/>
                <a:gd name="connsiteY18" fmla="*/ 302653 h 354169"/>
                <a:gd name="connsiteX19" fmla="*/ 199623 w 334851"/>
                <a:gd name="connsiteY19" fmla="*/ 321972 h 354169"/>
                <a:gd name="connsiteX20" fmla="*/ 115910 w 334851"/>
                <a:gd name="connsiteY20" fmla="*/ 315532 h 354169"/>
                <a:gd name="connsiteX21" fmla="*/ 77274 w 334851"/>
                <a:gd name="connsiteY21" fmla="*/ 302653 h 354169"/>
                <a:gd name="connsiteX22" fmla="*/ 57955 w 334851"/>
                <a:gd name="connsiteY22" fmla="*/ 296214 h 354169"/>
                <a:gd name="connsiteX23" fmla="*/ 19319 w 334851"/>
                <a:gd name="connsiteY23" fmla="*/ 276896 h 354169"/>
                <a:gd name="connsiteX24" fmla="*/ 0 w 334851"/>
                <a:gd name="connsiteY24" fmla="*/ 270456 h 35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4851" h="354169">
                  <a:moveTo>
                    <a:pt x="70834" y="354169"/>
                  </a:moveTo>
                  <a:cubicBezTo>
                    <a:pt x="66541" y="341290"/>
                    <a:pt x="62997" y="328137"/>
                    <a:pt x="57955" y="315532"/>
                  </a:cubicBezTo>
                  <a:cubicBezTo>
                    <a:pt x="35506" y="259408"/>
                    <a:pt x="52581" y="319785"/>
                    <a:pt x="38637" y="264017"/>
                  </a:cubicBezTo>
                  <a:cubicBezTo>
                    <a:pt x="42930" y="210355"/>
                    <a:pt x="42666" y="156132"/>
                    <a:pt x="51516" y="103031"/>
                  </a:cubicBezTo>
                  <a:cubicBezTo>
                    <a:pt x="55463" y="79350"/>
                    <a:pt x="76578" y="67805"/>
                    <a:pt x="90153" y="51515"/>
                  </a:cubicBezTo>
                  <a:cubicBezTo>
                    <a:pt x="95107" y="45570"/>
                    <a:pt x="97207" y="37293"/>
                    <a:pt x="103031" y="32197"/>
                  </a:cubicBezTo>
                  <a:cubicBezTo>
                    <a:pt x="130283" y="8351"/>
                    <a:pt x="134453" y="8844"/>
                    <a:pt x="160986" y="0"/>
                  </a:cubicBezTo>
                  <a:cubicBezTo>
                    <a:pt x="173865" y="2146"/>
                    <a:pt x="187236" y="2310"/>
                    <a:pt x="199623" y="6439"/>
                  </a:cubicBezTo>
                  <a:cubicBezTo>
                    <a:pt x="206965" y="8886"/>
                    <a:pt x="212019" y="15857"/>
                    <a:pt x="218941" y="19318"/>
                  </a:cubicBezTo>
                  <a:cubicBezTo>
                    <a:pt x="225012" y="22354"/>
                    <a:pt x="231820" y="23611"/>
                    <a:pt x="238260" y="25758"/>
                  </a:cubicBezTo>
                  <a:cubicBezTo>
                    <a:pt x="244699" y="32197"/>
                    <a:pt x="252527" y="37499"/>
                    <a:pt x="257578" y="45076"/>
                  </a:cubicBezTo>
                  <a:cubicBezTo>
                    <a:pt x="261343" y="50724"/>
                    <a:pt x="259944" y="58964"/>
                    <a:pt x="264017" y="64394"/>
                  </a:cubicBezTo>
                  <a:cubicBezTo>
                    <a:pt x="273124" y="76536"/>
                    <a:pt x="286220" y="85168"/>
                    <a:pt x="296215" y="96591"/>
                  </a:cubicBezTo>
                  <a:cubicBezTo>
                    <a:pt x="326268" y="130938"/>
                    <a:pt x="289771" y="103029"/>
                    <a:pt x="328412" y="128789"/>
                  </a:cubicBezTo>
                  <a:cubicBezTo>
                    <a:pt x="330558" y="137375"/>
                    <a:pt x="334851" y="145696"/>
                    <a:pt x="334851" y="154546"/>
                  </a:cubicBezTo>
                  <a:cubicBezTo>
                    <a:pt x="334851" y="171852"/>
                    <a:pt x="334232" y="189765"/>
                    <a:pt x="328412" y="206062"/>
                  </a:cubicBezTo>
                  <a:cubicBezTo>
                    <a:pt x="323206" y="220639"/>
                    <a:pt x="311240" y="231819"/>
                    <a:pt x="302654" y="244698"/>
                  </a:cubicBezTo>
                  <a:cubicBezTo>
                    <a:pt x="298361" y="251138"/>
                    <a:pt x="295819" y="259182"/>
                    <a:pt x="289775" y="264017"/>
                  </a:cubicBezTo>
                  <a:cubicBezTo>
                    <a:pt x="281880" y="270333"/>
                    <a:pt x="251926" y="295820"/>
                    <a:pt x="238260" y="302653"/>
                  </a:cubicBezTo>
                  <a:cubicBezTo>
                    <a:pt x="184939" y="329314"/>
                    <a:pt x="254984" y="285064"/>
                    <a:pt x="199623" y="321972"/>
                  </a:cubicBezTo>
                  <a:cubicBezTo>
                    <a:pt x="171719" y="319825"/>
                    <a:pt x="143554" y="319897"/>
                    <a:pt x="115910" y="315532"/>
                  </a:cubicBezTo>
                  <a:cubicBezTo>
                    <a:pt x="102501" y="313415"/>
                    <a:pt x="90153" y="306946"/>
                    <a:pt x="77274" y="302653"/>
                  </a:cubicBezTo>
                  <a:lnTo>
                    <a:pt x="57955" y="296214"/>
                  </a:lnTo>
                  <a:cubicBezTo>
                    <a:pt x="9405" y="280031"/>
                    <a:pt x="69243" y="301857"/>
                    <a:pt x="19319" y="276896"/>
                  </a:cubicBezTo>
                  <a:cubicBezTo>
                    <a:pt x="13248" y="273860"/>
                    <a:pt x="0" y="270456"/>
                    <a:pt x="0" y="270456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4525481" y="2112316"/>
              <a:ext cx="754857" cy="308853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08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title"/>
          </p:nvPr>
        </p:nvSpPr>
        <p:spPr>
          <a:xfrm>
            <a:off x="590282" y="305098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Half Adder </a:t>
            </a:r>
            <a:r>
              <a:rPr lang="en-US" sz="2400" i="1" dirty="0" smtClean="0"/>
              <a:t>corrected</a:t>
            </a:r>
            <a:endParaRPr lang="en-US" sz="3600" dirty="0" smtClean="0"/>
          </a:p>
        </p:txBody>
      </p:sp>
      <p:sp>
        <p:nvSpPr>
          <p:cNvPr id="512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77716" y="1517673"/>
            <a:ext cx="7377456" cy="171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Bit#(2)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(!a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 b)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!b);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(a &amp; 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c,s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7716" y="3528357"/>
            <a:ext cx="555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a” </a:t>
            </a:r>
            <a:r>
              <a:rPr lang="en-US" dirty="0" smtClean="0">
                <a:latin typeface="+mn-lt"/>
                <a:cs typeface="Courier New" pitchFamily="49" charset="0"/>
              </a:rPr>
              <a:t> type declaration says that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>
                <a:latin typeface="+mn-lt"/>
                <a:cs typeface="Courier New" pitchFamily="49" charset="0"/>
              </a:rPr>
              <a:t> is one bit wide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7715" y="4467583"/>
            <a:ext cx="4946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c,s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+mn-lt"/>
                <a:cs typeface="Courier New" pitchFamily="49" charset="0"/>
              </a:rPr>
              <a:t> represents bit concatenation</a:t>
            </a:r>
          </a:p>
          <a:p>
            <a:pPr>
              <a:buNone/>
            </a:pPr>
            <a:endParaRPr lang="en-US" dirty="0" smtClean="0">
              <a:latin typeface="+mn-lt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+mn-lt"/>
                <a:cs typeface="Courier New" pitchFamily="49" charset="0"/>
              </a:rPr>
              <a:t>How big is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c,s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solidFill>
                  <a:srgbClr val="FF0000"/>
                </a:solidFill>
                <a:latin typeface="+mn-lt"/>
                <a:cs typeface="Courier New" pitchFamily="49" charset="0"/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34449" y="569916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 bits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01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title"/>
          </p:nvPr>
        </p:nvSpPr>
        <p:spPr>
          <a:xfrm>
            <a:off x="590282" y="305098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“Optimized” Half Adder</a:t>
            </a:r>
          </a:p>
        </p:txBody>
      </p:sp>
      <p:sp>
        <p:nvSpPr>
          <p:cNvPr id="512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77716" y="1517673"/>
            <a:ext cx="7377456" cy="171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Bit#(2)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^ b;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c,s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71611" y="1841568"/>
            <a:ext cx="2179215" cy="755135"/>
            <a:chOff x="3071611" y="1841568"/>
            <a:chExt cx="2179215" cy="755135"/>
          </a:xfrm>
        </p:grpSpPr>
        <p:sp>
          <p:nvSpPr>
            <p:cNvPr id="10" name="Freeform 9"/>
            <p:cNvSpPr/>
            <p:nvPr/>
          </p:nvSpPr>
          <p:spPr bwMode="auto">
            <a:xfrm>
              <a:off x="3071611" y="1841568"/>
              <a:ext cx="334851" cy="354169"/>
            </a:xfrm>
            <a:custGeom>
              <a:avLst/>
              <a:gdLst>
                <a:gd name="connsiteX0" fmla="*/ 70834 w 334851"/>
                <a:gd name="connsiteY0" fmla="*/ 354169 h 354169"/>
                <a:gd name="connsiteX1" fmla="*/ 57955 w 334851"/>
                <a:gd name="connsiteY1" fmla="*/ 315532 h 354169"/>
                <a:gd name="connsiteX2" fmla="*/ 38637 w 334851"/>
                <a:gd name="connsiteY2" fmla="*/ 264017 h 354169"/>
                <a:gd name="connsiteX3" fmla="*/ 51516 w 334851"/>
                <a:gd name="connsiteY3" fmla="*/ 103031 h 354169"/>
                <a:gd name="connsiteX4" fmla="*/ 90153 w 334851"/>
                <a:gd name="connsiteY4" fmla="*/ 51515 h 354169"/>
                <a:gd name="connsiteX5" fmla="*/ 103031 w 334851"/>
                <a:gd name="connsiteY5" fmla="*/ 32197 h 354169"/>
                <a:gd name="connsiteX6" fmla="*/ 160986 w 334851"/>
                <a:gd name="connsiteY6" fmla="*/ 0 h 354169"/>
                <a:gd name="connsiteX7" fmla="*/ 199623 w 334851"/>
                <a:gd name="connsiteY7" fmla="*/ 6439 h 354169"/>
                <a:gd name="connsiteX8" fmla="*/ 218941 w 334851"/>
                <a:gd name="connsiteY8" fmla="*/ 19318 h 354169"/>
                <a:gd name="connsiteX9" fmla="*/ 238260 w 334851"/>
                <a:gd name="connsiteY9" fmla="*/ 25758 h 354169"/>
                <a:gd name="connsiteX10" fmla="*/ 257578 w 334851"/>
                <a:gd name="connsiteY10" fmla="*/ 45076 h 354169"/>
                <a:gd name="connsiteX11" fmla="*/ 264017 w 334851"/>
                <a:gd name="connsiteY11" fmla="*/ 64394 h 354169"/>
                <a:gd name="connsiteX12" fmla="*/ 296215 w 334851"/>
                <a:gd name="connsiteY12" fmla="*/ 96591 h 354169"/>
                <a:gd name="connsiteX13" fmla="*/ 328412 w 334851"/>
                <a:gd name="connsiteY13" fmla="*/ 128789 h 354169"/>
                <a:gd name="connsiteX14" fmla="*/ 334851 w 334851"/>
                <a:gd name="connsiteY14" fmla="*/ 154546 h 354169"/>
                <a:gd name="connsiteX15" fmla="*/ 328412 w 334851"/>
                <a:gd name="connsiteY15" fmla="*/ 206062 h 354169"/>
                <a:gd name="connsiteX16" fmla="*/ 302654 w 334851"/>
                <a:gd name="connsiteY16" fmla="*/ 244698 h 354169"/>
                <a:gd name="connsiteX17" fmla="*/ 289775 w 334851"/>
                <a:gd name="connsiteY17" fmla="*/ 264017 h 354169"/>
                <a:gd name="connsiteX18" fmla="*/ 238260 w 334851"/>
                <a:gd name="connsiteY18" fmla="*/ 302653 h 354169"/>
                <a:gd name="connsiteX19" fmla="*/ 199623 w 334851"/>
                <a:gd name="connsiteY19" fmla="*/ 321972 h 354169"/>
                <a:gd name="connsiteX20" fmla="*/ 115910 w 334851"/>
                <a:gd name="connsiteY20" fmla="*/ 315532 h 354169"/>
                <a:gd name="connsiteX21" fmla="*/ 77274 w 334851"/>
                <a:gd name="connsiteY21" fmla="*/ 302653 h 354169"/>
                <a:gd name="connsiteX22" fmla="*/ 57955 w 334851"/>
                <a:gd name="connsiteY22" fmla="*/ 296214 h 354169"/>
                <a:gd name="connsiteX23" fmla="*/ 19319 w 334851"/>
                <a:gd name="connsiteY23" fmla="*/ 276896 h 354169"/>
                <a:gd name="connsiteX24" fmla="*/ 0 w 334851"/>
                <a:gd name="connsiteY24" fmla="*/ 270456 h 35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4851" h="354169">
                  <a:moveTo>
                    <a:pt x="70834" y="354169"/>
                  </a:moveTo>
                  <a:cubicBezTo>
                    <a:pt x="66541" y="341290"/>
                    <a:pt x="62997" y="328137"/>
                    <a:pt x="57955" y="315532"/>
                  </a:cubicBezTo>
                  <a:cubicBezTo>
                    <a:pt x="35506" y="259408"/>
                    <a:pt x="52581" y="319785"/>
                    <a:pt x="38637" y="264017"/>
                  </a:cubicBezTo>
                  <a:cubicBezTo>
                    <a:pt x="42930" y="210355"/>
                    <a:pt x="42666" y="156132"/>
                    <a:pt x="51516" y="103031"/>
                  </a:cubicBezTo>
                  <a:cubicBezTo>
                    <a:pt x="55463" y="79350"/>
                    <a:pt x="76578" y="67805"/>
                    <a:pt x="90153" y="51515"/>
                  </a:cubicBezTo>
                  <a:cubicBezTo>
                    <a:pt x="95107" y="45570"/>
                    <a:pt x="97207" y="37293"/>
                    <a:pt x="103031" y="32197"/>
                  </a:cubicBezTo>
                  <a:cubicBezTo>
                    <a:pt x="130283" y="8351"/>
                    <a:pt x="134453" y="8844"/>
                    <a:pt x="160986" y="0"/>
                  </a:cubicBezTo>
                  <a:cubicBezTo>
                    <a:pt x="173865" y="2146"/>
                    <a:pt x="187236" y="2310"/>
                    <a:pt x="199623" y="6439"/>
                  </a:cubicBezTo>
                  <a:cubicBezTo>
                    <a:pt x="206965" y="8886"/>
                    <a:pt x="212019" y="15857"/>
                    <a:pt x="218941" y="19318"/>
                  </a:cubicBezTo>
                  <a:cubicBezTo>
                    <a:pt x="225012" y="22354"/>
                    <a:pt x="231820" y="23611"/>
                    <a:pt x="238260" y="25758"/>
                  </a:cubicBezTo>
                  <a:cubicBezTo>
                    <a:pt x="244699" y="32197"/>
                    <a:pt x="252527" y="37499"/>
                    <a:pt x="257578" y="45076"/>
                  </a:cubicBezTo>
                  <a:cubicBezTo>
                    <a:pt x="261343" y="50724"/>
                    <a:pt x="259944" y="58964"/>
                    <a:pt x="264017" y="64394"/>
                  </a:cubicBezTo>
                  <a:cubicBezTo>
                    <a:pt x="273124" y="76536"/>
                    <a:pt x="286220" y="85168"/>
                    <a:pt x="296215" y="96591"/>
                  </a:cubicBezTo>
                  <a:cubicBezTo>
                    <a:pt x="326268" y="130938"/>
                    <a:pt x="289771" y="103029"/>
                    <a:pt x="328412" y="128789"/>
                  </a:cubicBezTo>
                  <a:cubicBezTo>
                    <a:pt x="330558" y="137375"/>
                    <a:pt x="334851" y="145696"/>
                    <a:pt x="334851" y="154546"/>
                  </a:cubicBezTo>
                  <a:cubicBezTo>
                    <a:pt x="334851" y="171852"/>
                    <a:pt x="334232" y="189765"/>
                    <a:pt x="328412" y="206062"/>
                  </a:cubicBezTo>
                  <a:cubicBezTo>
                    <a:pt x="323206" y="220639"/>
                    <a:pt x="311240" y="231819"/>
                    <a:pt x="302654" y="244698"/>
                  </a:cubicBezTo>
                  <a:cubicBezTo>
                    <a:pt x="298361" y="251138"/>
                    <a:pt x="295819" y="259182"/>
                    <a:pt x="289775" y="264017"/>
                  </a:cubicBezTo>
                  <a:cubicBezTo>
                    <a:pt x="281880" y="270333"/>
                    <a:pt x="251926" y="295820"/>
                    <a:pt x="238260" y="302653"/>
                  </a:cubicBezTo>
                  <a:cubicBezTo>
                    <a:pt x="184939" y="329314"/>
                    <a:pt x="254984" y="285064"/>
                    <a:pt x="199623" y="321972"/>
                  </a:cubicBezTo>
                  <a:cubicBezTo>
                    <a:pt x="171719" y="319825"/>
                    <a:pt x="143554" y="319897"/>
                    <a:pt x="115910" y="315532"/>
                  </a:cubicBezTo>
                  <a:cubicBezTo>
                    <a:pt x="102501" y="313415"/>
                    <a:pt x="90153" y="306946"/>
                    <a:pt x="77274" y="302653"/>
                  </a:cubicBezTo>
                  <a:lnTo>
                    <a:pt x="57955" y="296214"/>
                  </a:lnTo>
                  <a:cubicBezTo>
                    <a:pt x="9405" y="280031"/>
                    <a:pt x="69243" y="301857"/>
                    <a:pt x="19319" y="276896"/>
                  </a:cubicBezTo>
                  <a:cubicBezTo>
                    <a:pt x="13248" y="273860"/>
                    <a:pt x="0" y="270456"/>
                    <a:pt x="0" y="270456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11200" y="2227371"/>
              <a:ext cx="73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XOR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10" idx="19"/>
            </p:cNvCxnSpPr>
            <p:nvPr/>
          </p:nvCxnSpPr>
          <p:spPr bwMode="auto">
            <a:xfrm>
              <a:off x="3271234" y="2163540"/>
              <a:ext cx="1195210" cy="185165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77716" y="3339519"/>
            <a:ext cx="5558691" cy="43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cs typeface="Courier New" pitchFamily="49" charset="0"/>
              </a:rPr>
              <a:t>“Optimized</a:t>
            </a:r>
            <a:r>
              <a:rPr lang="en-US" dirty="0" smtClean="0">
                <a:cs typeface="Courier New" pitchFamily="49" charset="0"/>
              </a:rPr>
              <a:t>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(~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dirty="0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 a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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1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BSV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186" y="3431145"/>
            <a:ext cx="7772400" cy="2982534"/>
          </a:xfrm>
        </p:spPr>
        <p:txBody>
          <a:bodyPr/>
          <a:lstStyle/>
          <a:p>
            <a:r>
              <a:rPr lang="en-US" sz="2400" dirty="0" smtClean="0"/>
              <a:t>Suppose we write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 =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 smtClean="0"/>
              <a:t>then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smtClean="0"/>
              <a:t> is a two-bit quantity representing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smtClean="0"/>
              <a:t> values</a:t>
            </a:r>
          </a:p>
          <a:p>
            <a:endParaRPr lang="en-US" sz="2400" dirty="0" smtClean="0"/>
          </a:p>
          <a:p>
            <a:r>
              <a:rPr lang="en-US" sz="2400" dirty="0" smtClean="0"/>
              <a:t>We can recover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smtClean="0"/>
              <a:t> values from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smtClean="0"/>
              <a:t> by writing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t[0] </a:t>
            </a:r>
            <a:r>
              <a:rPr lang="en-US" sz="2400" dirty="0" smtClean="0"/>
              <a:t>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t[1], </a:t>
            </a:r>
            <a:r>
              <a:rPr lang="en-US" sz="2400" dirty="0" smtClean="0"/>
              <a:t>respectively. 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080370" y="1556311"/>
            <a:ext cx="7377456" cy="171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Bit#(2)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^ b;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c,s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6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504" y="1540633"/>
            <a:ext cx="8210266" cy="4755108"/>
          </a:xfrm>
        </p:spPr>
        <p:txBody>
          <a:bodyPr/>
          <a:lstStyle/>
          <a:p>
            <a:r>
              <a:rPr lang="en-US" sz="2400" dirty="0" smtClean="0"/>
              <a:t>A type is a grouping of values:</a:t>
            </a:r>
          </a:p>
          <a:p>
            <a:pPr lvl="1"/>
            <a:r>
              <a:rPr lang="en-US" sz="2000" dirty="0" smtClean="0"/>
              <a:t>Integer: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1, 2, 3, …</a:t>
            </a:r>
          </a:p>
          <a:p>
            <a:pPr lvl="1"/>
            <a:r>
              <a:rPr lang="en-US" sz="2000" dirty="0" err="1" smtClean="0"/>
              <a:t>Bool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True, False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Bit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0,1</a:t>
            </a:r>
          </a:p>
          <a:p>
            <a:pPr lvl="1"/>
            <a:r>
              <a:rPr lang="en-US" sz="2000" dirty="0" smtClean="0"/>
              <a:t>A pair of Integers: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Tuple2#(Integer, Integer)</a:t>
            </a:r>
          </a:p>
          <a:p>
            <a:pPr lvl="1"/>
            <a:r>
              <a:rPr lang="en-US" sz="2000" dirty="0" smtClean="0"/>
              <a:t>A function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 smtClean="0"/>
              <a:t>from Integers to Integers: </a:t>
            </a:r>
          </a:p>
          <a:p>
            <a:pPr lvl="1">
              <a:buNone/>
            </a:pPr>
            <a:r>
              <a:rPr lang="en-US" sz="2000" dirty="0" smtClean="0"/>
              <a:t>        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Integer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(Integer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arg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n-US" sz="2400" dirty="0"/>
              <a:t>Every expression </a:t>
            </a:r>
            <a:r>
              <a:rPr lang="en-US" sz="2400" dirty="0" smtClean="0"/>
              <a:t>in </a:t>
            </a:r>
            <a:r>
              <a:rPr lang="en-US" sz="2400" dirty="0"/>
              <a:t>a </a:t>
            </a:r>
            <a:r>
              <a:rPr lang="en-US" sz="2400" dirty="0" smtClean="0"/>
              <a:t>BSV program </a:t>
            </a:r>
            <a:r>
              <a:rPr lang="en-US" sz="2400" dirty="0"/>
              <a:t>has a type; sometimes it is specified explicitly and sometimes it is deduced by the compiler</a:t>
            </a:r>
          </a:p>
          <a:p>
            <a:r>
              <a:rPr lang="en-US" sz="2400" dirty="0" smtClean="0">
                <a:sym typeface="Wingdings" pitchFamily="2" charset="2"/>
              </a:rPr>
              <a:t>Thus we say an expression has a type or belongs to a type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98067" y="6011418"/>
            <a:ext cx="505971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The type of each expression is unique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types: 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806" y="1530473"/>
            <a:ext cx="8032848" cy="4114800"/>
          </a:xfrm>
        </p:spPr>
        <p:txBody>
          <a:bodyPr/>
          <a:lstStyle/>
          <a:p>
            <a:r>
              <a:rPr lang="en-US" sz="2800" dirty="0" smtClean="0"/>
              <a:t>A type declaration itself can be parameterized by other types</a:t>
            </a:r>
          </a:p>
          <a:p>
            <a:r>
              <a:rPr lang="en-US" sz="2800" dirty="0" smtClean="0"/>
              <a:t>Parameters are indicated by using the syntax ‘#’</a:t>
            </a:r>
          </a:p>
          <a:p>
            <a:pPr lvl="1"/>
            <a:r>
              <a:rPr lang="en-US" sz="2400" dirty="0" smtClean="0"/>
              <a:t>For example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Bit#(n) </a:t>
            </a:r>
            <a:r>
              <a:rPr lang="en-US" sz="2400" dirty="0" smtClean="0"/>
              <a:t>represents n bits and can be instantiated by specifying a value of n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Bit#(1), Bit#(32), Bit#(8), … 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synonyms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4493" y="1622573"/>
            <a:ext cx="7923574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bit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[7:0] Byte;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it#(8) Byte;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Bit#(32) Word;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Tuple2#(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a,a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Pair#(type a);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#(n)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#(type n);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#(n)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#(numeric type n); </a:t>
            </a:r>
          </a:p>
        </p:txBody>
      </p:sp>
      <p:sp>
        <p:nvSpPr>
          <p:cNvPr id="8" name="Arc 7"/>
          <p:cNvSpPr/>
          <p:nvPr/>
        </p:nvSpPr>
        <p:spPr bwMode="auto">
          <a:xfrm>
            <a:off x="6677247" y="4518837"/>
            <a:ext cx="616688" cy="712382"/>
          </a:xfrm>
          <a:prstGeom prst="arc">
            <a:avLst>
              <a:gd name="adj1" fmla="val 16200000"/>
              <a:gd name="adj2" fmla="val 5201886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41574" y="4635796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The same</a:t>
            </a:r>
            <a:endParaRPr lang="en-US" dirty="0"/>
          </a:p>
        </p:txBody>
      </p:sp>
      <p:sp>
        <p:nvSpPr>
          <p:cNvPr id="10" name="Arc 9"/>
          <p:cNvSpPr/>
          <p:nvPr/>
        </p:nvSpPr>
        <p:spPr bwMode="auto">
          <a:xfrm>
            <a:off x="4693719" y="1801706"/>
            <a:ext cx="616688" cy="712382"/>
          </a:xfrm>
          <a:prstGeom prst="arc">
            <a:avLst>
              <a:gd name="adj1" fmla="val 16200000"/>
              <a:gd name="adj2" fmla="val 5201886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8046" y="1918665"/>
            <a:ext cx="318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The same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3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wire: x[i]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82" y="1886765"/>
            <a:ext cx="7772400" cy="4114800"/>
          </a:xfrm>
        </p:spPr>
        <p:txBody>
          <a:bodyPr/>
          <a:lstStyle/>
          <a:p>
            <a:r>
              <a:rPr lang="en-US" sz="2400" dirty="0" smtClean="0"/>
              <a:t>Constant Selector: e.g., x[2]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Dynamic selector: x[i]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545268" y="2476113"/>
            <a:ext cx="2428369" cy="958639"/>
            <a:chOff x="139581" y="4335534"/>
            <a:chExt cx="2428369" cy="958639"/>
          </a:xfrm>
        </p:grpSpPr>
        <p:grpSp>
          <p:nvGrpSpPr>
            <p:cNvPr id="15" name="Group 14"/>
            <p:cNvGrpSpPr/>
            <p:nvPr/>
          </p:nvGrpSpPr>
          <p:grpSpPr>
            <a:xfrm>
              <a:off x="622188" y="4407692"/>
              <a:ext cx="1945762" cy="786809"/>
              <a:chOff x="-361510" y="4199860"/>
              <a:chExt cx="1945762" cy="786809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180754" y="4199860"/>
                <a:ext cx="861237" cy="786809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20266" y="4408597"/>
                <a:ext cx="5822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dirty="0" smtClean="0"/>
                  <a:t>[2]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 bwMode="auto">
              <a:xfrm>
                <a:off x="-361507" y="4490600"/>
                <a:ext cx="5422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-361508" y="4695917"/>
                <a:ext cx="5422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-361509" y="4285283"/>
                <a:ext cx="5422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Arrow Connector 12"/>
              <p:cNvCxnSpPr/>
              <p:nvPr/>
            </p:nvCxnSpPr>
            <p:spPr bwMode="auto">
              <a:xfrm>
                <a:off x="-361510" y="4901233"/>
                <a:ext cx="5422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1041991" y="4593263"/>
                <a:ext cx="5422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" name="TextBox 15"/>
            <p:cNvSpPr txBox="1"/>
            <p:nvPr/>
          </p:nvSpPr>
          <p:spPr>
            <a:xfrm>
              <a:off x="139581" y="4335534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x0</a:t>
              </a:r>
              <a:endParaRPr lang="en-US" sz="1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581" y="4541203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x1</a:t>
              </a:r>
              <a:endParaRPr lang="en-US" sz="1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9581" y="4746872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x2</a:t>
              </a:r>
              <a:endParaRPr lang="en-US" sz="1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9581" y="4952541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x3</a:t>
              </a:r>
              <a:endParaRPr lang="en-US" sz="1800" dirty="0"/>
            </a:p>
          </p:txBody>
        </p:sp>
      </p:grpSp>
      <p:cxnSp>
        <p:nvCxnSpPr>
          <p:cNvPr id="36" name="Straight Arrow Connector 35"/>
          <p:cNvCxnSpPr/>
          <p:nvPr/>
        </p:nvCxnSpPr>
        <p:spPr bwMode="auto">
          <a:xfrm flipV="1">
            <a:off x="5741687" y="2927737"/>
            <a:ext cx="861240" cy="11659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7306460" y="2363781"/>
            <a:ext cx="1743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no hardware; x[2] is just the name of a wire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00261" y="4717340"/>
            <a:ext cx="147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4-way mux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51766" y="1499188"/>
            <a:ext cx="31951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assume x is 4 bits wide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4702645" y="2476113"/>
            <a:ext cx="2428369" cy="958639"/>
            <a:chOff x="139581" y="4335534"/>
            <a:chExt cx="2428369" cy="958639"/>
          </a:xfrm>
        </p:grpSpPr>
        <p:grpSp>
          <p:nvGrpSpPr>
            <p:cNvPr id="88" name="Group 87"/>
            <p:cNvGrpSpPr/>
            <p:nvPr/>
          </p:nvGrpSpPr>
          <p:grpSpPr>
            <a:xfrm>
              <a:off x="622188" y="4407692"/>
              <a:ext cx="1945762" cy="786809"/>
              <a:chOff x="-361510" y="4199860"/>
              <a:chExt cx="1945762" cy="786809"/>
            </a:xfrm>
          </p:grpSpPr>
          <p:sp>
            <p:nvSpPr>
              <p:cNvPr id="93" name="Rectangle 92"/>
              <p:cNvSpPr/>
              <p:nvPr/>
            </p:nvSpPr>
            <p:spPr bwMode="auto">
              <a:xfrm>
                <a:off x="180754" y="4199860"/>
                <a:ext cx="861237" cy="786809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-361507" y="4490600"/>
                <a:ext cx="5422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-361508" y="4695917"/>
                <a:ext cx="5422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-361509" y="4285283"/>
                <a:ext cx="5422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-361510" y="4901233"/>
                <a:ext cx="5422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1041991" y="4593263"/>
                <a:ext cx="5422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9" name="TextBox 88"/>
            <p:cNvSpPr txBox="1"/>
            <p:nvPr/>
          </p:nvSpPr>
          <p:spPr>
            <a:xfrm>
              <a:off x="139581" y="4335534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x0</a:t>
              </a:r>
              <a:endParaRPr lang="en-US" sz="18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39581" y="4541203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x1</a:t>
              </a:r>
              <a:endParaRPr lang="en-US" sz="18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9581" y="4746872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x2</a:t>
              </a:r>
              <a:endParaRPr lang="en-US" sz="1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9581" y="4952541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x3</a:t>
              </a:r>
              <a:endParaRPr lang="en-US" sz="18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45268" y="4426781"/>
            <a:ext cx="2428369" cy="1260580"/>
            <a:chOff x="1545268" y="4426781"/>
            <a:chExt cx="2428369" cy="1260580"/>
          </a:xfrm>
        </p:grpSpPr>
        <p:sp>
          <p:nvSpPr>
            <p:cNvPr id="78" name="TextBox 77"/>
            <p:cNvSpPr txBox="1"/>
            <p:nvPr/>
          </p:nvSpPr>
          <p:spPr>
            <a:xfrm>
              <a:off x="2988710" y="442678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i</a:t>
              </a:r>
              <a:endParaRPr lang="en-US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545268" y="4728722"/>
              <a:ext cx="2428369" cy="958639"/>
              <a:chOff x="139581" y="4335534"/>
              <a:chExt cx="2428369" cy="958639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622188" y="4407692"/>
                <a:ext cx="1945762" cy="786809"/>
                <a:chOff x="-361510" y="4199860"/>
                <a:chExt cx="1945762" cy="786809"/>
              </a:xfrm>
            </p:grpSpPr>
            <p:sp>
              <p:nvSpPr>
                <p:cNvPr id="74" name="Rectangle 73"/>
                <p:cNvSpPr/>
                <p:nvPr/>
              </p:nvSpPr>
              <p:spPr bwMode="auto">
                <a:xfrm>
                  <a:off x="180754" y="4199860"/>
                  <a:ext cx="861237" cy="786809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365339" y="4408597"/>
                  <a:ext cx="48923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dirty="0" smtClean="0"/>
                    <a:t>[</a:t>
                  </a:r>
                  <a:r>
                    <a:rPr lang="en-US" dirty="0" err="1" smtClean="0"/>
                    <a:t>i</a:t>
                  </a:r>
                  <a:r>
                    <a:rPr lang="en-US" dirty="0" smtClean="0"/>
                    <a:t>]</a:t>
                  </a:r>
                  <a:endParaRPr lang="en-US" dirty="0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 bwMode="auto">
                <a:xfrm>
                  <a:off x="-361507" y="4490600"/>
                  <a:ext cx="542261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7" name="Straight Arrow Connector 76"/>
                <p:cNvCxnSpPr/>
                <p:nvPr/>
              </p:nvCxnSpPr>
              <p:spPr bwMode="auto">
                <a:xfrm>
                  <a:off x="-361508" y="4695917"/>
                  <a:ext cx="542261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Straight Arrow Connector 83"/>
                <p:cNvCxnSpPr/>
                <p:nvPr/>
              </p:nvCxnSpPr>
              <p:spPr bwMode="auto">
                <a:xfrm>
                  <a:off x="-361509" y="4285283"/>
                  <a:ext cx="542261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" name="Straight Arrow Connector 84"/>
                <p:cNvCxnSpPr/>
                <p:nvPr/>
              </p:nvCxnSpPr>
              <p:spPr bwMode="auto">
                <a:xfrm>
                  <a:off x="-361510" y="4901233"/>
                  <a:ext cx="542261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6" name="Straight Arrow Connector 85"/>
                <p:cNvCxnSpPr/>
                <p:nvPr/>
              </p:nvCxnSpPr>
              <p:spPr bwMode="auto">
                <a:xfrm>
                  <a:off x="1041991" y="4593263"/>
                  <a:ext cx="542261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8" name="TextBox 67"/>
              <p:cNvSpPr txBox="1"/>
              <p:nvPr/>
            </p:nvSpPr>
            <p:spPr>
              <a:xfrm>
                <a:off x="139581" y="4335534"/>
                <a:ext cx="46839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800" dirty="0" smtClean="0"/>
                  <a:t>x0</a:t>
                </a:r>
                <a:endParaRPr lang="en-US" sz="18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39581" y="4541203"/>
                <a:ext cx="46839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800" dirty="0" smtClean="0"/>
                  <a:t>x1</a:t>
                </a:r>
                <a:endParaRPr lang="en-US" sz="18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39581" y="4746872"/>
                <a:ext cx="46839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800" dirty="0" smtClean="0"/>
                  <a:t>x2</a:t>
                </a:r>
                <a:endParaRPr lang="en-US" sz="18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39581" y="4952541"/>
                <a:ext cx="46839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800" dirty="0" smtClean="0"/>
                  <a:t>x3</a:t>
                </a:r>
                <a:endParaRPr lang="en-US" sz="1800" dirty="0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auto">
            <a:xfrm>
              <a:off x="2954269" y="4426781"/>
              <a:ext cx="0" cy="38398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5163093" y="4293224"/>
            <a:ext cx="1788112" cy="1295698"/>
            <a:chOff x="5163093" y="4293224"/>
            <a:chExt cx="1788112" cy="1295698"/>
          </a:xfrm>
        </p:grpSpPr>
        <p:cxnSp>
          <p:nvCxnSpPr>
            <p:cNvPr id="57" name="Straight Arrow Connector 56"/>
            <p:cNvCxnSpPr/>
            <p:nvPr/>
          </p:nvCxnSpPr>
          <p:spPr bwMode="auto">
            <a:xfrm>
              <a:off x="5645703" y="4961960"/>
              <a:ext cx="542261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5645702" y="5167277"/>
              <a:ext cx="542261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5645701" y="4756643"/>
              <a:ext cx="542261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5645700" y="5372593"/>
              <a:ext cx="542261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6408944" y="5064623"/>
              <a:ext cx="542261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5163093" y="4599062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x0</a:t>
              </a:r>
              <a:endParaRPr lang="en-US" sz="1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63093" y="4804731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x1</a:t>
              </a:r>
              <a:endParaRPr lang="en-US" sz="1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63093" y="5010400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x2</a:t>
              </a:r>
              <a:endParaRPr lang="en-US" sz="1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63093" y="5216069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x3</a:t>
              </a:r>
              <a:endParaRPr lang="en-US" sz="1800" dirty="0"/>
            </a:p>
          </p:txBody>
        </p:sp>
        <p:sp>
          <p:nvSpPr>
            <p:cNvPr id="69" name="Flowchart: Manual Operation 68"/>
            <p:cNvSpPr/>
            <p:nvPr/>
          </p:nvSpPr>
          <p:spPr bwMode="auto">
            <a:xfrm rot="16200000">
              <a:off x="5787914" y="4967892"/>
              <a:ext cx="1021080" cy="220980"/>
            </a:xfrm>
            <a:prstGeom prst="flowChartManualOperation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 bwMode="auto">
            <a:xfrm>
              <a:off x="6302420" y="4293224"/>
              <a:ext cx="0" cy="38398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6339478" y="4311027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112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2-way multiplexer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8066" y="431773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(s==0)? A : 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Flowchart: Manual Operation 89"/>
          <p:cNvSpPr/>
          <p:nvPr/>
        </p:nvSpPr>
        <p:spPr bwMode="auto">
          <a:xfrm rot="16200000">
            <a:off x="1879373" y="2415656"/>
            <a:ext cx="1021080" cy="220980"/>
          </a:xfrm>
          <a:prstGeom prst="flowChartManualOperation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 bwMode="auto">
          <a:xfrm>
            <a:off x="2016533" y="2247255"/>
            <a:ext cx="27432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>
            <a:off x="2016533" y="2803515"/>
            <a:ext cx="27432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flipV="1">
            <a:off x="2389913" y="2933817"/>
            <a:ext cx="0" cy="24307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Arrow Connector 98"/>
          <p:cNvCxnSpPr>
            <a:stCxn id="90" idx="2"/>
          </p:cNvCxnSpPr>
          <p:nvPr/>
        </p:nvCxnSpPr>
        <p:spPr bwMode="auto">
          <a:xfrm>
            <a:off x="2500403" y="2526146"/>
            <a:ext cx="222885" cy="63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1710142" y="2055294"/>
            <a:ext cx="33296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719666" y="2623523"/>
            <a:ext cx="35034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233044" y="3186516"/>
            <a:ext cx="31079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4391564" y="4314825"/>
            <a:ext cx="360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Gate-level implementation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714500" y="5286375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 mux is simple conditional expression</a:t>
            </a:r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 bwMode="auto">
          <a:xfrm flipH="1" flipV="1">
            <a:off x="2486025" y="4724400"/>
            <a:ext cx="1028700" cy="59055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19665" y="1744630"/>
            <a:ext cx="3532664" cy="2310500"/>
            <a:chOff x="4619665" y="1744630"/>
            <a:chExt cx="3532664" cy="2310500"/>
          </a:xfrm>
        </p:grpSpPr>
        <p:sp>
          <p:nvSpPr>
            <p:cNvPr id="24" name="Flowchart: Delay 23"/>
            <p:cNvSpPr/>
            <p:nvPr/>
          </p:nvSpPr>
          <p:spPr bwMode="auto">
            <a:xfrm>
              <a:off x="5508418" y="1898450"/>
              <a:ext cx="761583" cy="617724"/>
            </a:xfrm>
            <a:prstGeom prst="flowChartDelay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7" name="Flowchart: Delay 26"/>
            <p:cNvSpPr/>
            <p:nvPr/>
          </p:nvSpPr>
          <p:spPr bwMode="auto">
            <a:xfrm>
              <a:off x="5508418" y="2993796"/>
              <a:ext cx="761583" cy="617724"/>
            </a:xfrm>
            <a:prstGeom prst="flowChartDelay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4887870" y="2013080"/>
              <a:ext cx="620549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4887870" y="3114792"/>
              <a:ext cx="620549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Flowchart: Connector 70"/>
            <p:cNvSpPr/>
            <p:nvPr/>
          </p:nvSpPr>
          <p:spPr bwMode="auto">
            <a:xfrm>
              <a:off x="5429439" y="2291716"/>
              <a:ext cx="78979" cy="84910"/>
            </a:xfrm>
            <a:prstGeom prst="flowChartConnecto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 bwMode="auto">
            <a:xfrm>
              <a:off x="5143611" y="2327250"/>
              <a:ext cx="293351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 flipV="1">
              <a:off x="5147372" y="3398183"/>
              <a:ext cx="361047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5144551" y="2325126"/>
              <a:ext cx="17927" cy="160869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5173919" y="3741198"/>
              <a:ext cx="617266" cy="31393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S</a:t>
              </a:r>
              <a:endParaRPr lang="en-US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19665" y="1818419"/>
              <a:ext cx="341376" cy="34163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A</a:t>
              </a:r>
              <a:endParaRPr lang="en-US" sz="1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619665" y="2939820"/>
              <a:ext cx="341376" cy="34163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B</a:t>
              </a:r>
              <a:endParaRPr lang="en-US" sz="1800" dirty="0"/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4991221" y="1744630"/>
              <a:ext cx="2890652" cy="200025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6266135" y="2200276"/>
              <a:ext cx="513771" cy="361950"/>
            </a:xfrm>
            <a:custGeom>
              <a:avLst/>
              <a:gdLst>
                <a:gd name="connsiteX0" fmla="*/ 0 w 504825"/>
                <a:gd name="connsiteY0" fmla="*/ 0 h 371475"/>
                <a:gd name="connsiteX1" fmla="*/ 171450 w 504825"/>
                <a:gd name="connsiteY1" fmla="*/ 9525 h 371475"/>
                <a:gd name="connsiteX2" fmla="*/ 171450 w 504825"/>
                <a:gd name="connsiteY2" fmla="*/ 371475 h 371475"/>
                <a:gd name="connsiteX3" fmla="*/ 504825 w 504825"/>
                <a:gd name="connsiteY3" fmla="*/ 371475 h 371475"/>
                <a:gd name="connsiteX0" fmla="*/ 0 w 514350"/>
                <a:gd name="connsiteY0" fmla="*/ 9525 h 361950"/>
                <a:gd name="connsiteX1" fmla="*/ 180975 w 514350"/>
                <a:gd name="connsiteY1" fmla="*/ 0 h 361950"/>
                <a:gd name="connsiteX2" fmla="*/ 180975 w 514350"/>
                <a:gd name="connsiteY2" fmla="*/ 361950 h 361950"/>
                <a:gd name="connsiteX3" fmla="*/ 514350 w 514350"/>
                <a:gd name="connsiteY3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361950">
                  <a:moveTo>
                    <a:pt x="0" y="9525"/>
                  </a:moveTo>
                  <a:lnTo>
                    <a:pt x="180975" y="0"/>
                  </a:lnTo>
                  <a:lnTo>
                    <a:pt x="180975" y="361950"/>
                  </a:lnTo>
                  <a:lnTo>
                    <a:pt x="514350" y="361950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 flipV="1">
              <a:off x="6266135" y="2933817"/>
              <a:ext cx="513771" cy="361950"/>
            </a:xfrm>
            <a:custGeom>
              <a:avLst/>
              <a:gdLst>
                <a:gd name="connsiteX0" fmla="*/ 0 w 504825"/>
                <a:gd name="connsiteY0" fmla="*/ 0 h 371475"/>
                <a:gd name="connsiteX1" fmla="*/ 171450 w 504825"/>
                <a:gd name="connsiteY1" fmla="*/ 9525 h 371475"/>
                <a:gd name="connsiteX2" fmla="*/ 171450 w 504825"/>
                <a:gd name="connsiteY2" fmla="*/ 371475 h 371475"/>
                <a:gd name="connsiteX3" fmla="*/ 504825 w 504825"/>
                <a:gd name="connsiteY3" fmla="*/ 371475 h 371475"/>
                <a:gd name="connsiteX0" fmla="*/ 0 w 514350"/>
                <a:gd name="connsiteY0" fmla="*/ 9525 h 361950"/>
                <a:gd name="connsiteX1" fmla="*/ 180975 w 514350"/>
                <a:gd name="connsiteY1" fmla="*/ 0 h 361950"/>
                <a:gd name="connsiteX2" fmla="*/ 180975 w 514350"/>
                <a:gd name="connsiteY2" fmla="*/ 361950 h 361950"/>
                <a:gd name="connsiteX3" fmla="*/ 514350 w 514350"/>
                <a:gd name="connsiteY3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361950">
                  <a:moveTo>
                    <a:pt x="0" y="9525"/>
                  </a:moveTo>
                  <a:lnTo>
                    <a:pt x="180975" y="0"/>
                  </a:lnTo>
                  <a:lnTo>
                    <a:pt x="180975" y="361950"/>
                  </a:lnTo>
                  <a:lnTo>
                    <a:pt x="514350" y="361950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732474" y="2741639"/>
              <a:ext cx="419855" cy="1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6712371" y="2376626"/>
              <a:ext cx="1016928" cy="723601"/>
              <a:chOff x="3990333" y="3048834"/>
              <a:chExt cx="1016928" cy="723601"/>
            </a:xfrm>
          </p:grpSpPr>
          <p:sp>
            <p:nvSpPr>
              <p:cNvPr id="43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4-way multiplexer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97361" y="1952294"/>
            <a:ext cx="3262432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{s1,s0}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matches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0:  A;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1:  B;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2:  C;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3:  D;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endcase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59106" y="1649239"/>
            <a:ext cx="2715908" cy="2823099"/>
            <a:chOff x="5459106" y="1649239"/>
            <a:chExt cx="2715908" cy="2823099"/>
          </a:xfrm>
        </p:grpSpPr>
        <p:sp>
          <p:nvSpPr>
            <p:cNvPr id="116" name="TextBox 115"/>
            <p:cNvSpPr txBox="1"/>
            <p:nvPr/>
          </p:nvSpPr>
          <p:spPr>
            <a:xfrm>
              <a:off x="6205395" y="2676914"/>
              <a:ext cx="441063" cy="311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s0</a:t>
              </a:r>
              <a:endParaRPr lang="en-US" sz="1600" baseline="-25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236314" y="4158406"/>
              <a:ext cx="50577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s0</a:t>
              </a:r>
              <a:endParaRPr lang="en-US" sz="1600" baseline="-250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699031" y="3431959"/>
              <a:ext cx="47598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s1</a:t>
              </a:r>
              <a:endParaRPr lang="en-US" sz="1600" baseline="-25000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841682" y="1649239"/>
              <a:ext cx="2183107" cy="2752725"/>
              <a:chOff x="5841682" y="1649239"/>
              <a:chExt cx="2183107" cy="2752725"/>
            </a:xfrm>
          </p:grpSpPr>
          <p:sp>
            <p:nvSpPr>
              <p:cNvPr id="109" name="Flowchart: Manual Operation 108"/>
              <p:cNvSpPr/>
              <p:nvPr/>
            </p:nvSpPr>
            <p:spPr bwMode="auto">
              <a:xfrm rot="16200000">
                <a:off x="5709285" y="2049289"/>
                <a:ext cx="1021080" cy="220980"/>
              </a:xfrm>
              <a:prstGeom prst="flowChartManualOperation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5846445" y="1881649"/>
                <a:ext cx="27432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5846445" y="2437909"/>
                <a:ext cx="27432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Straight Arrow Connector 111"/>
              <p:cNvCxnSpPr>
                <a:endCxn id="109" idx="1"/>
              </p:cNvCxnSpPr>
              <p:nvPr/>
            </p:nvCxnSpPr>
            <p:spPr bwMode="auto">
              <a:xfrm flipV="1">
                <a:off x="6219825" y="2568211"/>
                <a:ext cx="0" cy="24307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8" name="Flowchart: Manual Operation 117"/>
              <p:cNvSpPr/>
              <p:nvPr/>
            </p:nvSpPr>
            <p:spPr bwMode="auto">
              <a:xfrm rot="16200000">
                <a:off x="5704522" y="3639964"/>
                <a:ext cx="1021080" cy="220980"/>
              </a:xfrm>
              <a:prstGeom prst="flowChartManualOperation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 bwMode="auto">
              <a:xfrm>
                <a:off x="5841682" y="3472324"/>
                <a:ext cx="27432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Straight Arrow Connector 119"/>
              <p:cNvCxnSpPr/>
              <p:nvPr/>
            </p:nvCxnSpPr>
            <p:spPr bwMode="auto">
              <a:xfrm>
                <a:off x="5841682" y="4028584"/>
                <a:ext cx="27432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Arrow Connector 120"/>
              <p:cNvCxnSpPr>
                <a:endCxn id="118" idx="1"/>
              </p:cNvCxnSpPr>
              <p:nvPr/>
            </p:nvCxnSpPr>
            <p:spPr bwMode="auto">
              <a:xfrm flipV="1">
                <a:off x="6215062" y="4158886"/>
                <a:ext cx="0" cy="24307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7" name="Flowchart: Manual Operation 126"/>
              <p:cNvSpPr/>
              <p:nvPr/>
            </p:nvSpPr>
            <p:spPr bwMode="auto">
              <a:xfrm rot="16200000">
                <a:off x="7180874" y="2858930"/>
                <a:ext cx="1021080" cy="220980"/>
              </a:xfrm>
              <a:prstGeom prst="flowChartManualOperation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130" name="Straight Arrow Connector 129"/>
              <p:cNvCxnSpPr>
                <a:endCxn id="127" idx="1"/>
              </p:cNvCxnSpPr>
              <p:nvPr/>
            </p:nvCxnSpPr>
            <p:spPr bwMode="auto">
              <a:xfrm flipV="1">
                <a:off x="7691414" y="3377852"/>
                <a:ext cx="0" cy="24307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Arrow Connector 130"/>
              <p:cNvCxnSpPr>
                <a:stCxn id="127" idx="2"/>
              </p:cNvCxnSpPr>
              <p:nvPr/>
            </p:nvCxnSpPr>
            <p:spPr bwMode="auto">
              <a:xfrm>
                <a:off x="7801904" y="2969420"/>
                <a:ext cx="222885" cy="635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8" name="TextBox 77"/>
            <p:cNvSpPr txBox="1"/>
            <p:nvPr/>
          </p:nvSpPr>
          <p:spPr>
            <a:xfrm>
              <a:off x="5459106" y="1719618"/>
              <a:ext cx="34176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A</a:t>
              </a:r>
              <a:endParaRPr lang="en-US" sz="1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59106" y="2281451"/>
              <a:ext cx="34176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B</a:t>
              </a:r>
              <a:endParaRPr lang="en-US" sz="1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59106" y="3277738"/>
              <a:ext cx="34657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C</a:t>
              </a:r>
              <a:endParaRPr lang="en-US" sz="1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459106" y="3839571"/>
              <a:ext cx="36260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D</a:t>
              </a:r>
              <a:endParaRPr lang="en-US" sz="1800" dirty="0"/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6330315" y="2117919"/>
              <a:ext cx="1266825" cy="571500"/>
            </a:xfrm>
            <a:custGeom>
              <a:avLst/>
              <a:gdLst>
                <a:gd name="connsiteX0" fmla="*/ 0 w 1266825"/>
                <a:gd name="connsiteY0" fmla="*/ 0 h 571500"/>
                <a:gd name="connsiteX1" fmla="*/ 533400 w 1266825"/>
                <a:gd name="connsiteY1" fmla="*/ 9525 h 571500"/>
                <a:gd name="connsiteX2" fmla="*/ 533400 w 1266825"/>
                <a:gd name="connsiteY2" fmla="*/ 571500 h 571500"/>
                <a:gd name="connsiteX3" fmla="*/ 1266825 w 1266825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571500">
                  <a:moveTo>
                    <a:pt x="0" y="0"/>
                  </a:moveTo>
                  <a:lnTo>
                    <a:pt x="533400" y="9525"/>
                  </a:lnTo>
                  <a:lnTo>
                    <a:pt x="533400" y="571500"/>
                  </a:lnTo>
                  <a:lnTo>
                    <a:pt x="1266825" y="571500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 flipV="1">
              <a:off x="6314099" y="3213641"/>
              <a:ext cx="1266825" cy="571500"/>
            </a:xfrm>
            <a:custGeom>
              <a:avLst/>
              <a:gdLst>
                <a:gd name="connsiteX0" fmla="*/ 0 w 1266825"/>
                <a:gd name="connsiteY0" fmla="*/ 0 h 571500"/>
                <a:gd name="connsiteX1" fmla="*/ 533400 w 1266825"/>
                <a:gd name="connsiteY1" fmla="*/ 9525 h 571500"/>
                <a:gd name="connsiteX2" fmla="*/ 533400 w 1266825"/>
                <a:gd name="connsiteY2" fmla="*/ 571500 h 571500"/>
                <a:gd name="connsiteX3" fmla="*/ 1266825 w 1266825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571500">
                  <a:moveTo>
                    <a:pt x="0" y="0"/>
                  </a:moveTo>
                  <a:lnTo>
                    <a:pt x="533400" y="9525"/>
                  </a:lnTo>
                  <a:lnTo>
                    <a:pt x="533400" y="571500"/>
                  </a:lnTo>
                  <a:lnTo>
                    <a:pt x="1266825" y="571500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169" y="3326339"/>
            <a:ext cx="7963877" cy="2938303"/>
          </a:xfrm>
        </p:spPr>
        <p:txBody>
          <a:bodyPr/>
          <a:lstStyle/>
          <a:p>
            <a:r>
              <a:rPr lang="en-US" sz="2400" dirty="0" smtClean="0"/>
              <a:t>A combinational circuit is a </a:t>
            </a:r>
            <a:r>
              <a:rPr lang="en-US" sz="2400" i="1" dirty="0" smtClean="0"/>
              <a:t>pure</a:t>
            </a:r>
            <a:r>
              <a:rPr lang="en-US" sz="2400" dirty="0" smtClean="0"/>
              <a:t> function, e.g., +, min, max, </a:t>
            </a:r>
          </a:p>
          <a:p>
            <a:r>
              <a:rPr lang="en-US" sz="2400" dirty="0" smtClean="0"/>
              <a:t>It has no memory or state, i.e</a:t>
            </a:r>
            <a:r>
              <a:rPr lang="en-US" sz="2400" dirty="0"/>
              <a:t>., given the same input it produces the same </a:t>
            </a:r>
            <a:r>
              <a:rPr lang="en-US" sz="2400" dirty="0" smtClean="0"/>
              <a:t>output</a:t>
            </a:r>
          </a:p>
          <a:p>
            <a:pPr lvl="1"/>
            <a:r>
              <a:rPr lang="en-US" sz="2000" dirty="0" smtClean="0"/>
              <a:t>Thus, a counter is not a combinational circuit</a:t>
            </a:r>
          </a:p>
          <a:p>
            <a:r>
              <a:rPr lang="en-US" sz="2400" dirty="0" smtClean="0"/>
              <a:t>Inputs and outputs are binary – either 0 or 1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313354" y="1703755"/>
            <a:ext cx="3751384" cy="1477108"/>
            <a:chOff x="2313354" y="1703754"/>
            <a:chExt cx="4396154" cy="1735015"/>
          </a:xfrm>
        </p:grpSpPr>
        <p:sp>
          <p:nvSpPr>
            <p:cNvPr id="7" name="Rectangle 6"/>
            <p:cNvSpPr/>
            <p:nvPr/>
          </p:nvSpPr>
          <p:spPr bwMode="auto">
            <a:xfrm>
              <a:off x="3532554" y="1703754"/>
              <a:ext cx="1946031" cy="173501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V="1">
              <a:off x="2313354" y="1985107"/>
              <a:ext cx="1219200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V="1">
              <a:off x="2313354" y="2369984"/>
              <a:ext cx="1219200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V="1">
              <a:off x="2313354" y="2754861"/>
              <a:ext cx="1219200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2313354" y="3139738"/>
              <a:ext cx="1219200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5490308" y="2369983"/>
              <a:ext cx="1219200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V="1">
              <a:off x="5490308" y="2754860"/>
              <a:ext cx="1219200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083802" y="2321173"/>
              <a:ext cx="433484" cy="563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f</a:t>
              </a:r>
              <a:endParaRPr lang="en-US" sz="2800" dirty="0"/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1259"/>
            <a:ext cx="7772400" cy="4388541"/>
          </a:xfrm>
        </p:spPr>
        <p:txBody>
          <a:bodyPr/>
          <a:lstStyle/>
          <a:p>
            <a:r>
              <a:rPr lang="en-US" sz="2000" dirty="0" smtClean="0"/>
              <a:t>“Combinational Circuits” are a form of “Digital Hardware”</a:t>
            </a:r>
          </a:p>
          <a:p>
            <a:pPr lvl="1"/>
            <a:r>
              <a:rPr lang="en-US" sz="1600" dirty="0" smtClean="0"/>
              <a:t>These circuits have no state</a:t>
            </a:r>
            <a:r>
              <a:rPr lang="en-US" sz="1600" dirty="0" smtClean="0"/>
              <a:t>, and thus, are pure </a:t>
            </a:r>
            <a:r>
              <a:rPr lang="en-US" sz="1600" dirty="0" smtClean="0"/>
              <a:t>functions</a:t>
            </a:r>
          </a:p>
          <a:p>
            <a:r>
              <a:rPr lang="en-US" sz="2000" dirty="0" smtClean="0"/>
              <a:t>Common way </a:t>
            </a:r>
            <a:r>
              <a:rPr lang="en-US" sz="2000" dirty="0" smtClean="0"/>
              <a:t>to describe them is by Truth Tables or Circuit Diagrams </a:t>
            </a:r>
            <a:r>
              <a:rPr lang="en-US" sz="2000" dirty="0" smtClean="0"/>
              <a:t>but both have limitations (Why</a:t>
            </a:r>
            <a:r>
              <a:rPr lang="en-US" sz="2000" dirty="0" smtClean="0"/>
              <a:t>?)</a:t>
            </a:r>
          </a:p>
          <a:p>
            <a:r>
              <a:rPr lang="en-US" sz="2000" dirty="0" smtClean="0"/>
              <a:t>Modern </a:t>
            </a:r>
            <a:r>
              <a:rPr lang="en-US" sz="2000" dirty="0" smtClean="0"/>
              <a:t>programming </a:t>
            </a:r>
            <a:r>
              <a:rPr lang="en-US" sz="2000" dirty="0" smtClean="0"/>
              <a:t>languages </a:t>
            </a:r>
            <a:r>
              <a:rPr lang="en-US" sz="2000" dirty="0" smtClean="0"/>
              <a:t>can make </a:t>
            </a:r>
            <a:r>
              <a:rPr lang="en-US" sz="2000" dirty="0" smtClean="0"/>
              <a:t>it </a:t>
            </a:r>
            <a:r>
              <a:rPr lang="en-US" sz="2000" dirty="0" smtClean="0"/>
              <a:t>easy to describe (complex) combinational circuits as an acyclic graph of gates, and allow us to simulate their behavior </a:t>
            </a:r>
            <a:endParaRPr lang="en-US" sz="2000" dirty="0" smtClean="0"/>
          </a:p>
          <a:p>
            <a:r>
              <a:rPr lang="en-US" sz="2000" dirty="0" smtClean="0"/>
              <a:t>We will use </a:t>
            </a:r>
            <a:r>
              <a:rPr lang="en-US" sz="2000" dirty="0" smtClean="0"/>
              <a:t>Bluespec System Verilog (BSV) </a:t>
            </a:r>
            <a:r>
              <a:rPr lang="en-US" sz="2000" dirty="0" smtClean="0"/>
              <a:t>in this class</a:t>
            </a:r>
            <a:endParaRPr lang="en-US" sz="2000" dirty="0" smtClean="0"/>
          </a:p>
          <a:p>
            <a:pPr lvl="1"/>
            <a:r>
              <a:rPr lang="en-US" sz="1600" dirty="0" smtClean="0"/>
              <a:t>BSV </a:t>
            </a:r>
            <a:r>
              <a:rPr lang="en-US" sz="1600" dirty="0" smtClean="0"/>
              <a:t>is </a:t>
            </a:r>
            <a:r>
              <a:rPr lang="en-US" sz="1600" dirty="0" smtClean="0"/>
              <a:t>a </a:t>
            </a:r>
            <a:r>
              <a:rPr lang="en-US" sz="1600" dirty="0" smtClean="0"/>
              <a:t>high-level typed language where </a:t>
            </a:r>
            <a:r>
              <a:rPr lang="en-US" sz="1600" dirty="0"/>
              <a:t>types can be </a:t>
            </a:r>
            <a:r>
              <a:rPr lang="en-US" sz="1600" dirty="0" smtClean="0"/>
              <a:t>parameterized, including for the number </a:t>
            </a:r>
            <a:r>
              <a:rPr lang="en-US" sz="1600" dirty="0"/>
              <a:t>of inputs and </a:t>
            </a:r>
            <a:r>
              <a:rPr lang="en-US" sz="1600" dirty="0" smtClean="0"/>
              <a:t>outputs</a:t>
            </a:r>
            <a:endParaRPr lang="en-US" sz="1600" dirty="0" smtClean="0"/>
          </a:p>
          <a:p>
            <a:pPr lvl="1"/>
            <a:r>
              <a:rPr lang="en-US" sz="1600" dirty="0" smtClean="0"/>
              <a:t>Every </a:t>
            </a:r>
            <a:r>
              <a:rPr lang="en-US" sz="1600" dirty="0" smtClean="0"/>
              <a:t>expression has a (unique) type in BSV</a:t>
            </a:r>
            <a:r>
              <a:rPr lang="en-US" sz="1600" dirty="0"/>
              <a:t>. </a:t>
            </a:r>
            <a:endParaRPr lang="en-US" sz="1600" dirty="0" smtClean="0"/>
          </a:p>
          <a:p>
            <a:pPr lvl="1"/>
            <a:r>
              <a:rPr lang="en-US" sz="1600" dirty="0" smtClean="0"/>
              <a:t>Type checking helps in avoiding many silly mistakes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1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869" y="1781207"/>
            <a:ext cx="4534742" cy="4252898"/>
          </a:xfrm>
        </p:spPr>
        <p:txBody>
          <a:bodyPr/>
          <a:lstStyle/>
          <a:p>
            <a:r>
              <a:rPr lang="en-US" sz="2400" dirty="0"/>
              <a:t>The functionality of a combinational circuit can be defined using a Truth </a:t>
            </a:r>
            <a:r>
              <a:rPr lang="en-US" sz="2400" dirty="0" smtClean="0"/>
              <a:t>Table</a:t>
            </a:r>
          </a:p>
          <a:p>
            <a:r>
              <a:rPr lang="en-US" sz="2400" dirty="0" smtClean="0"/>
              <a:t>It </a:t>
            </a:r>
            <a:r>
              <a:rPr lang="en-US" sz="2400" dirty="0" smtClean="0"/>
              <a:t>lists </a:t>
            </a:r>
            <a:r>
              <a:rPr lang="en-US" sz="2400" dirty="0"/>
              <a:t>all possible combinations of values for </a:t>
            </a:r>
            <a:r>
              <a:rPr lang="en-US" sz="2400" dirty="0" smtClean="0"/>
              <a:t>inputs</a:t>
            </a:r>
            <a:r>
              <a:rPr lang="en-US" sz="2400" dirty="0"/>
              <a:t> </a:t>
            </a:r>
            <a:r>
              <a:rPr lang="en-US" sz="2400" dirty="0" smtClean="0"/>
              <a:t>and specifies</a:t>
            </a: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 smtClean="0"/>
              <a:t>output for each input</a:t>
            </a:r>
          </a:p>
          <a:p>
            <a:r>
              <a:rPr lang="en-US" sz="2400" dirty="0" smtClean="0"/>
              <a:t>For every Truth Table there is a corresponding combinational circuit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1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455395"/>
              </p:ext>
            </p:extLst>
          </p:nvPr>
        </p:nvGraphicFramePr>
        <p:xfrm>
          <a:off x="6067432" y="3306874"/>
          <a:ext cx="2177505" cy="3017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5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501">
                  <a:extLst>
                    <a:ext uri="{9D8B030D-6E8A-4147-A177-3AD203B41FA5}">
                      <a16:colId xmlns:a16="http://schemas.microsoft.com/office/drawing/2014/main" val="3516253409"/>
                    </a:ext>
                  </a:extLst>
                </a:gridCol>
                <a:gridCol w="435501">
                  <a:extLst>
                    <a:ext uri="{9D8B030D-6E8A-4147-A177-3AD203B41FA5}">
                      <a16:colId xmlns:a16="http://schemas.microsoft.com/office/drawing/2014/main" val="1003507933"/>
                    </a:ext>
                  </a:extLst>
                </a:gridCol>
                <a:gridCol w="435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4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b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c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308636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9762415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8320542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5850518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454343" y="1713436"/>
            <a:ext cx="3403681" cy="1327802"/>
            <a:chOff x="5275495" y="1411875"/>
            <a:chExt cx="3403681" cy="1327802"/>
          </a:xfrm>
        </p:grpSpPr>
        <p:grpSp>
          <p:nvGrpSpPr>
            <p:cNvPr id="21" name="Group 20"/>
            <p:cNvGrpSpPr/>
            <p:nvPr/>
          </p:nvGrpSpPr>
          <p:grpSpPr>
            <a:xfrm>
              <a:off x="5275495" y="1447800"/>
              <a:ext cx="3403681" cy="1291877"/>
              <a:chOff x="2313354" y="1703754"/>
              <a:chExt cx="3988675" cy="1517442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3532554" y="1703754"/>
                <a:ext cx="1548391" cy="151744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 bwMode="auto">
              <a:xfrm flipV="1">
                <a:off x="2313354" y="2053176"/>
                <a:ext cx="1219201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 flipV="1">
                <a:off x="2313354" y="2438053"/>
                <a:ext cx="1219201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" name="Straight Arrow Connector 12"/>
              <p:cNvCxnSpPr/>
              <p:nvPr/>
            </p:nvCxnSpPr>
            <p:spPr bwMode="auto">
              <a:xfrm flipV="1">
                <a:off x="2313354" y="2822931"/>
                <a:ext cx="1219201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" name="Straight Arrow Connector 14"/>
              <p:cNvCxnSpPr/>
              <p:nvPr/>
            </p:nvCxnSpPr>
            <p:spPr bwMode="auto">
              <a:xfrm flipV="1">
                <a:off x="5082831" y="2203585"/>
                <a:ext cx="1219198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" name="Straight Arrow Connector 15"/>
              <p:cNvCxnSpPr/>
              <p:nvPr/>
            </p:nvCxnSpPr>
            <p:spPr bwMode="auto">
              <a:xfrm flipV="1">
                <a:off x="5082831" y="2588462"/>
                <a:ext cx="1219198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4023431" y="2180492"/>
                <a:ext cx="433484" cy="563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sz="2800" dirty="0" smtClean="0"/>
                  <a:t>f</a:t>
                </a:r>
                <a:endParaRPr lang="en-US" sz="2800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391213" y="141187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9604" y="1760374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87995" y="210887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82689" y="1909071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s2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82689" y="1563202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s1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2837" y="6128479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What is the size of a truth table?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237415" cy="1143000"/>
          </a:xfrm>
        </p:spPr>
        <p:txBody>
          <a:bodyPr/>
          <a:lstStyle/>
          <a:p>
            <a:r>
              <a:rPr lang="en-US" dirty="0" smtClean="0"/>
              <a:t>Three simple combinational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4" y="1545493"/>
            <a:ext cx="7772400" cy="4114800"/>
          </a:xfrm>
        </p:spPr>
        <p:txBody>
          <a:bodyPr/>
          <a:lstStyle/>
          <a:p>
            <a:r>
              <a:rPr lang="en-US" sz="2400" dirty="0" smtClean="0"/>
              <a:t>NOT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AND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OR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396440"/>
              </p:ext>
            </p:extLst>
          </p:nvPr>
        </p:nvGraphicFramePr>
        <p:xfrm>
          <a:off x="1961092" y="2831761"/>
          <a:ext cx="2177502" cy="167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4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b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318058"/>
              </p:ext>
            </p:extLst>
          </p:nvPr>
        </p:nvGraphicFramePr>
        <p:xfrm>
          <a:off x="1961064" y="4641609"/>
          <a:ext cx="2177502" cy="167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4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b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350779"/>
              </p:ext>
            </p:extLst>
          </p:nvPr>
        </p:nvGraphicFramePr>
        <p:xfrm>
          <a:off x="1936001" y="1640881"/>
          <a:ext cx="1451668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4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96030" y="5972442"/>
            <a:ext cx="366706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Any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 combinational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ckt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 can be built using these three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gates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222468" y="3499694"/>
            <a:ext cx="1274496" cy="34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71773" y="1768008"/>
            <a:ext cx="1575979" cy="752875"/>
            <a:chOff x="4871773" y="1768008"/>
            <a:chExt cx="1575979" cy="752875"/>
          </a:xfrm>
        </p:grpSpPr>
        <p:grpSp>
          <p:nvGrpSpPr>
            <p:cNvPr id="20" name="Group 19"/>
            <p:cNvGrpSpPr/>
            <p:nvPr/>
          </p:nvGrpSpPr>
          <p:grpSpPr>
            <a:xfrm>
              <a:off x="4979706" y="1768008"/>
              <a:ext cx="1448058" cy="752875"/>
              <a:chOff x="379248" y="5807937"/>
              <a:chExt cx="1448058" cy="752875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riangle 100"/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6130036" y="177445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71773" y="181114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87817" y="3225289"/>
            <a:ext cx="1741745" cy="854987"/>
            <a:chOff x="4871773" y="3225289"/>
            <a:chExt cx="1741745" cy="854987"/>
          </a:xfrm>
        </p:grpSpPr>
        <p:grpSp>
          <p:nvGrpSpPr>
            <p:cNvPr id="15" name="Group 14"/>
            <p:cNvGrpSpPr/>
            <p:nvPr/>
          </p:nvGrpSpPr>
          <p:grpSpPr>
            <a:xfrm>
              <a:off x="4979706" y="3339158"/>
              <a:ext cx="1566675" cy="741118"/>
              <a:chOff x="4042896" y="1715660"/>
              <a:chExt cx="1566675" cy="741118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295802" y="333110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71773" y="322528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92523" y="3606176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871773" y="4953722"/>
            <a:ext cx="1757789" cy="847607"/>
            <a:chOff x="4871773" y="4953722"/>
            <a:chExt cx="1757789" cy="847607"/>
          </a:xfrm>
        </p:grpSpPr>
        <p:grpSp>
          <p:nvGrpSpPr>
            <p:cNvPr id="25" name="Group 24"/>
            <p:cNvGrpSpPr/>
            <p:nvPr/>
          </p:nvGrpSpPr>
          <p:grpSpPr>
            <a:xfrm>
              <a:off x="4979706" y="5077728"/>
              <a:ext cx="1599238" cy="723601"/>
              <a:chOff x="3675121" y="3048834"/>
              <a:chExt cx="1599238" cy="723601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30" name="Stored Data 71"/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Stored Data 71"/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34" name="TextBox 33"/>
            <p:cNvSpPr txBox="1"/>
            <p:nvPr/>
          </p:nvSpPr>
          <p:spPr>
            <a:xfrm>
              <a:off x="6311846" y="506247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71773" y="495372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99827" y="5324033"/>
              <a:ext cx="235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4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321792" y="1879514"/>
            <a:ext cx="1274496" cy="32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~a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264340" y="5227677"/>
            <a:ext cx="1274496" cy="33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>
                <a:latin typeface="Courier New"/>
                <a:cs typeface="Courier New"/>
                <a:sym typeface="Symbol"/>
              </a:rPr>
              <a:t>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299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237415" cy="1143000"/>
          </a:xfrm>
        </p:spPr>
        <p:txBody>
          <a:bodyPr/>
          <a:lstStyle/>
          <a:p>
            <a:r>
              <a:rPr lang="en-US" dirty="0" smtClean="0"/>
              <a:t>Some other famous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4" y="1545493"/>
            <a:ext cx="7772400" cy="4114800"/>
          </a:xfrm>
        </p:spPr>
        <p:txBody>
          <a:bodyPr/>
          <a:lstStyle/>
          <a:p>
            <a:r>
              <a:rPr lang="en-US" sz="2400" dirty="0" smtClean="0"/>
              <a:t>NAND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NOR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1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527593"/>
              </p:ext>
            </p:extLst>
          </p:nvPr>
        </p:nvGraphicFramePr>
        <p:xfrm>
          <a:off x="2176112" y="1601828"/>
          <a:ext cx="2177502" cy="167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4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b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274794"/>
              </p:ext>
            </p:extLst>
          </p:nvPr>
        </p:nvGraphicFramePr>
        <p:xfrm>
          <a:off x="2179612" y="3854266"/>
          <a:ext cx="2177502" cy="167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4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b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222467" y="1883421"/>
            <a:ext cx="1796875" cy="34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sp>
        <p:nvSpPr>
          <p:cNvPr id="4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346858" y="4405704"/>
            <a:ext cx="1751504" cy="33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~(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4851827" y="1609016"/>
            <a:ext cx="1809636" cy="875991"/>
            <a:chOff x="4851827" y="1609016"/>
            <a:chExt cx="1809636" cy="875991"/>
          </a:xfrm>
        </p:grpSpPr>
        <p:sp>
          <p:nvSpPr>
            <p:cNvPr id="33" name="TextBox 32"/>
            <p:cNvSpPr txBox="1"/>
            <p:nvPr/>
          </p:nvSpPr>
          <p:spPr>
            <a:xfrm>
              <a:off x="6295802" y="171483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51827" y="160901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51827" y="1989903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</a:t>
              </a:r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979706" y="1743889"/>
              <a:ext cx="1681757" cy="741118"/>
              <a:chOff x="3279279" y="4177246"/>
              <a:chExt cx="1681757" cy="741118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6" name="Delay 67"/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4954292" y="4131749"/>
            <a:ext cx="1823510" cy="860892"/>
            <a:chOff x="4954292" y="4131749"/>
            <a:chExt cx="1823510" cy="860892"/>
          </a:xfrm>
        </p:grpSpPr>
        <p:sp>
          <p:nvSpPr>
            <p:cNvPr id="34" name="TextBox 33"/>
            <p:cNvSpPr txBox="1"/>
            <p:nvPr/>
          </p:nvSpPr>
          <p:spPr>
            <a:xfrm>
              <a:off x="6394365" y="424050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54292" y="413174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2346" y="4502060"/>
              <a:ext cx="235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</a:t>
              </a:r>
              <a:endParaRPr lang="en-US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058353" y="4269040"/>
              <a:ext cx="1719449" cy="723601"/>
              <a:chOff x="7186131" y="5434727"/>
              <a:chExt cx="1719449" cy="723601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Stored Data 71"/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Stored Data 71"/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555422" y="5681301"/>
            <a:ext cx="4313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Can you express these gates using NOT, AND, and OR gates?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4851827" y="2572778"/>
            <a:ext cx="2918929" cy="965725"/>
            <a:chOff x="4851827" y="2572778"/>
            <a:chExt cx="2918929" cy="965725"/>
          </a:xfrm>
        </p:grpSpPr>
        <p:grpSp>
          <p:nvGrpSpPr>
            <p:cNvPr id="58" name="Group 57"/>
            <p:cNvGrpSpPr/>
            <p:nvPr/>
          </p:nvGrpSpPr>
          <p:grpSpPr>
            <a:xfrm>
              <a:off x="4960505" y="2709149"/>
              <a:ext cx="1566675" cy="741118"/>
              <a:chOff x="4042896" y="1715660"/>
              <a:chExt cx="1566675" cy="741118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6544179" y="2697392"/>
              <a:ext cx="1028974" cy="752875"/>
              <a:chOff x="6782440" y="2697392"/>
              <a:chExt cx="1028974" cy="752875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7547491" y="307318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7430638" y="301446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Triangle 100"/>
              <p:cNvSpPr/>
              <p:nvPr/>
            </p:nvSpPr>
            <p:spPr>
              <a:xfrm rot="5400000">
                <a:off x="6730517" y="2749315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5274323" y="2633002"/>
              <a:ext cx="2163226" cy="905501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453040" y="272888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51827" y="257277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51827" y="2953665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59154" y="5185030"/>
            <a:ext cx="2931803" cy="939969"/>
            <a:chOff x="4959154" y="5185030"/>
            <a:chExt cx="2931803" cy="939969"/>
          </a:xfrm>
        </p:grpSpPr>
        <p:grpSp>
          <p:nvGrpSpPr>
            <p:cNvPr id="25" name="Group 24"/>
            <p:cNvGrpSpPr/>
            <p:nvPr/>
          </p:nvGrpSpPr>
          <p:grpSpPr>
            <a:xfrm>
              <a:off x="5065006" y="5317196"/>
              <a:ext cx="1599238" cy="723601"/>
              <a:chOff x="3675121" y="3048834"/>
              <a:chExt cx="1599238" cy="723601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30" name="Stored Data 71"/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Stored Data 71"/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68" name="Group 67"/>
            <p:cNvGrpSpPr/>
            <p:nvPr/>
          </p:nvGrpSpPr>
          <p:grpSpPr>
            <a:xfrm>
              <a:off x="6674103" y="5297710"/>
              <a:ext cx="1041862" cy="752875"/>
              <a:chOff x="785444" y="5807937"/>
              <a:chExt cx="1041862" cy="752875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Triangle 100"/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7" name="Rectangle 76"/>
            <p:cNvSpPr/>
            <p:nvPr/>
          </p:nvSpPr>
          <p:spPr bwMode="auto">
            <a:xfrm>
              <a:off x="5330137" y="5219498"/>
              <a:ext cx="2243015" cy="905501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573241" y="534114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959154" y="51850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59154" y="556591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9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237415" cy="1143000"/>
          </a:xfrm>
        </p:spPr>
        <p:txBody>
          <a:bodyPr/>
          <a:lstStyle/>
          <a:p>
            <a:r>
              <a:rPr lang="en-US" dirty="0" smtClean="0"/>
              <a:t>Exclusive OR (XOR): another famous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4" y="1545493"/>
            <a:ext cx="7772400" cy="4114800"/>
          </a:xfrm>
        </p:spPr>
        <p:txBody>
          <a:bodyPr/>
          <a:lstStyle/>
          <a:p>
            <a:r>
              <a:rPr lang="en-US" sz="2400" dirty="0" smtClean="0"/>
              <a:t>XOR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From the Truth Table XOR produces a 1 when either (a=0) AND (b=1) </a:t>
            </a:r>
            <a:r>
              <a:rPr lang="en-US" sz="2400" dirty="0"/>
              <a:t>or (</a:t>
            </a:r>
            <a:r>
              <a:rPr lang="en-US" sz="2400" dirty="0" smtClean="0"/>
              <a:t>a=1) </a:t>
            </a:r>
            <a:r>
              <a:rPr lang="en-US" sz="2400" dirty="0"/>
              <a:t>AND (</a:t>
            </a:r>
            <a:r>
              <a:rPr lang="en-US" sz="2400" dirty="0" smtClean="0"/>
              <a:t>b=0). Hence,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400" dirty="0">
                <a:latin typeface="Courier New"/>
                <a:cs typeface="Courier New"/>
                <a:sym typeface="Symbol" panose="05050102010706020507" pitchFamily="18" charset="2"/>
              </a:rPr>
              <a:t>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 ~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a.b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a.~b</a:t>
            </a:r>
            <a:endParaRPr lang="en-US" sz="2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1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023870"/>
              </p:ext>
            </p:extLst>
          </p:nvPr>
        </p:nvGraphicFramePr>
        <p:xfrm>
          <a:off x="2176112" y="1601828"/>
          <a:ext cx="2177502" cy="167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4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b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222467" y="1883421"/>
            <a:ext cx="1796875" cy="34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smtClean="0">
                <a:latin typeface="Courier New"/>
                <a:cs typeface="Courier New"/>
                <a:sym typeface="Symbol" panose="05050102010706020507" pitchFamily="18" charset="2"/>
              </a:rPr>
              <a:t>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95802" y="17148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1827" y="160901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51827" y="198990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556" y="4818933"/>
            <a:ext cx="2062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Can you express XOR using NOT, AND, and OR gates?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946679" y="1752794"/>
            <a:ext cx="1599238" cy="724319"/>
            <a:chOff x="3675121" y="5435203"/>
            <a:chExt cx="1599238" cy="724319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42082" y="4561355"/>
            <a:ext cx="5054936" cy="1929597"/>
            <a:chOff x="3042082" y="4561355"/>
            <a:chExt cx="5054936" cy="1929597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3333507" y="5238476"/>
              <a:ext cx="1571087" cy="148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4489487" y="489002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Delay 68"/>
            <p:cNvSpPr/>
            <p:nvPr/>
          </p:nvSpPr>
          <p:spPr>
            <a:xfrm>
              <a:off x="4898387" y="4702621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83656" y="4561355"/>
              <a:ext cx="4002000" cy="1929597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779302" y="524741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045288" y="468648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42082" y="5062746"/>
              <a:ext cx="344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489487" y="5608122"/>
              <a:ext cx="1291599" cy="741118"/>
              <a:chOff x="4042896" y="1715660"/>
              <a:chExt cx="1291599" cy="741118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Delay 68"/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153477" y="4732527"/>
              <a:ext cx="463602" cy="309556"/>
              <a:chOff x="6782440" y="2697392"/>
              <a:chExt cx="1028974" cy="752875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7547491" y="307318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7430638" y="301446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Triangle 100"/>
              <p:cNvSpPr/>
              <p:nvPr/>
            </p:nvSpPr>
            <p:spPr>
              <a:xfrm rot="5400000">
                <a:off x="6730517" y="2749315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6" name="Straight Connector 95"/>
            <p:cNvCxnSpPr/>
            <p:nvPr/>
          </p:nvCxnSpPr>
          <p:spPr>
            <a:xfrm>
              <a:off x="3354946" y="4862897"/>
              <a:ext cx="803409" cy="69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3928965" y="5997011"/>
              <a:ext cx="694006" cy="309556"/>
              <a:chOff x="3193840" y="4603624"/>
              <a:chExt cx="1433255" cy="752875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3598121" y="4603624"/>
                <a:ext cx="1028974" cy="752875"/>
                <a:chOff x="6782440" y="2697392"/>
                <a:chExt cx="1028974" cy="752875"/>
              </a:xfrm>
            </p:grpSpPr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7547491" y="307318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/>
                <p:cNvSpPr/>
                <p:nvPr/>
              </p:nvSpPr>
              <p:spPr>
                <a:xfrm>
                  <a:off x="7430638" y="301446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Triangle 100"/>
                <p:cNvSpPr/>
                <p:nvPr/>
              </p:nvSpPr>
              <p:spPr>
                <a:xfrm rot="5400000">
                  <a:off x="6730517" y="2749315"/>
                  <a:ext cx="752875" cy="649030"/>
                </a:xfrm>
                <a:prstGeom prst="triangl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99" name="Straight Connector 98"/>
              <p:cNvCxnSpPr/>
              <p:nvPr/>
            </p:nvCxnSpPr>
            <p:spPr>
              <a:xfrm flipV="1">
                <a:off x="3193840" y="4937678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6404796" y="5140438"/>
              <a:ext cx="1284026" cy="723601"/>
              <a:chOff x="3990333" y="3048834"/>
              <a:chExt cx="1284026" cy="723601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Group 107"/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09" name="Stored Data 71"/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" name="Stored Data 71"/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7" name="Elbow Connector 6"/>
            <p:cNvCxnSpPr/>
            <p:nvPr/>
          </p:nvCxnSpPr>
          <p:spPr bwMode="auto">
            <a:xfrm>
              <a:off x="5792817" y="5073180"/>
              <a:ext cx="673574" cy="242068"/>
            </a:xfrm>
            <a:prstGeom prst="bentConnector3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Elbow Connector 110"/>
            <p:cNvCxnSpPr/>
            <p:nvPr/>
          </p:nvCxnSpPr>
          <p:spPr bwMode="auto">
            <a:xfrm flipV="1">
              <a:off x="5788547" y="5765171"/>
              <a:ext cx="673574" cy="242068"/>
            </a:xfrm>
            <a:prstGeom prst="bentConnector3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Freeform 14"/>
            <p:cNvSpPr/>
            <p:nvPr/>
          </p:nvSpPr>
          <p:spPr bwMode="auto">
            <a:xfrm>
              <a:off x="3902299" y="4861775"/>
              <a:ext cx="998112" cy="959476"/>
            </a:xfrm>
            <a:custGeom>
              <a:avLst/>
              <a:gdLst>
                <a:gd name="connsiteX0" fmla="*/ 0 w 998112"/>
                <a:gd name="connsiteY0" fmla="*/ 0 h 959476"/>
                <a:gd name="connsiteX1" fmla="*/ 0 w 998112"/>
                <a:gd name="connsiteY1" fmla="*/ 953036 h 959476"/>
                <a:gd name="connsiteX2" fmla="*/ 998112 w 998112"/>
                <a:gd name="connsiteY2" fmla="*/ 959476 h 95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112" h="959476">
                  <a:moveTo>
                    <a:pt x="0" y="0"/>
                  </a:moveTo>
                  <a:lnTo>
                    <a:pt x="0" y="953036"/>
                  </a:lnTo>
                  <a:lnTo>
                    <a:pt x="998112" y="959476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3782804" y="5238521"/>
              <a:ext cx="320655" cy="895841"/>
            </a:xfrm>
            <a:custGeom>
              <a:avLst/>
              <a:gdLst>
                <a:gd name="connsiteX0" fmla="*/ 0 w 998112"/>
                <a:gd name="connsiteY0" fmla="*/ 0 h 959476"/>
                <a:gd name="connsiteX1" fmla="*/ 0 w 998112"/>
                <a:gd name="connsiteY1" fmla="*/ 953036 h 959476"/>
                <a:gd name="connsiteX2" fmla="*/ 998112 w 998112"/>
                <a:gd name="connsiteY2" fmla="*/ 959476 h 95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112" h="959476">
                  <a:moveTo>
                    <a:pt x="0" y="0"/>
                  </a:moveTo>
                  <a:lnTo>
                    <a:pt x="0" y="953036"/>
                  </a:lnTo>
                  <a:lnTo>
                    <a:pt x="998112" y="959476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73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56" y="224988"/>
            <a:ext cx="7682523" cy="1211385"/>
          </a:xfrm>
        </p:spPr>
        <p:txBody>
          <a:bodyPr/>
          <a:lstStyle/>
          <a:p>
            <a:r>
              <a:rPr lang="en-US" dirty="0" smtClean="0"/>
              <a:t>Nomenclature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771" y="1613435"/>
            <a:ext cx="7493091" cy="4308231"/>
          </a:xfrm>
        </p:spPr>
        <p:txBody>
          <a:bodyPr/>
          <a:lstStyle/>
          <a:p>
            <a:r>
              <a:rPr lang="en-US" sz="2400" dirty="0" smtClean="0"/>
              <a:t>We use the words in each of the following categories interchangeably</a:t>
            </a:r>
          </a:p>
          <a:p>
            <a:pPr lvl="1"/>
            <a:r>
              <a:rPr lang="en-US" sz="2000" i="1" dirty="0"/>
              <a:t>combinational </a:t>
            </a:r>
            <a:r>
              <a:rPr lang="en-US" sz="2000" i="1" dirty="0" smtClean="0"/>
              <a:t>circuits</a:t>
            </a:r>
            <a:r>
              <a:rPr lang="en-US" sz="2000" dirty="0" smtClean="0"/>
              <a:t>, </a:t>
            </a:r>
            <a:r>
              <a:rPr lang="en-US" sz="2000" i="1" dirty="0" smtClean="0"/>
              <a:t>Boolean expressions,  Boolean circuits</a:t>
            </a:r>
            <a:endParaRPr lang="en-US" sz="2000" dirty="0" smtClean="0"/>
          </a:p>
          <a:p>
            <a:pPr lvl="1"/>
            <a:r>
              <a:rPr lang="en-US" sz="2000" i="1" dirty="0" smtClean="0"/>
              <a:t>gate, Boolean operator </a:t>
            </a:r>
          </a:p>
          <a:p>
            <a:pPr marL="457200" lvl="1" indent="0">
              <a:buNone/>
            </a:pPr>
            <a:endParaRPr lang="en-US" sz="2000" i="1" dirty="0" smtClean="0"/>
          </a:p>
          <a:p>
            <a:r>
              <a:rPr lang="en-US" sz="2400" dirty="0" smtClean="0"/>
              <a:t>We use variables to name wires in a combinational circuit</a:t>
            </a:r>
          </a:p>
          <a:p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Complex Combinational </a:t>
            </a:r>
            <a:r>
              <a:rPr lang="en-US" dirty="0" err="1" smtClean="0"/>
              <a:t>ckts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0983"/>
            <a:ext cx="7772400" cy="4114800"/>
          </a:xfrm>
        </p:spPr>
        <p:txBody>
          <a:bodyPr/>
          <a:lstStyle/>
          <a:p>
            <a:r>
              <a:rPr lang="en-US" sz="2400" dirty="0"/>
              <a:t>A combinational </a:t>
            </a:r>
            <a:r>
              <a:rPr lang="en-US" sz="2400" dirty="0" err="1"/>
              <a:t>ckt</a:t>
            </a:r>
            <a:r>
              <a:rPr lang="en-US" sz="2400" dirty="0"/>
              <a:t> with n input variables and m outputs has 2</a:t>
            </a:r>
            <a:r>
              <a:rPr lang="en-US" sz="2400" baseline="30000" dirty="0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rows and m </a:t>
            </a:r>
            <a:r>
              <a:rPr lang="en-US" sz="2400" dirty="0" smtClean="0"/>
              <a:t>columns in its Truth Table representation</a:t>
            </a:r>
          </a:p>
          <a:p>
            <a:pPr lvl="1"/>
            <a:r>
              <a:rPr lang="en-US" sz="2000" dirty="0" smtClean="0"/>
              <a:t>Truth Tables are not a practical representation for circuits with large number of inputs </a:t>
            </a:r>
          </a:p>
          <a:p>
            <a:pPr lvl="1"/>
            <a:r>
              <a:rPr lang="en-US" sz="2000" dirty="0" smtClean="0"/>
              <a:t>Circuit diagrams are </a:t>
            </a:r>
            <a:r>
              <a:rPr lang="en-US" sz="2000" dirty="0" smtClean="0">
                <a:solidFill>
                  <a:srgbClr val="FF0000"/>
                </a:solidFill>
              </a:rPr>
              <a:t>even more </a:t>
            </a:r>
            <a:r>
              <a:rPr lang="en-US" sz="2000" dirty="0" smtClean="0"/>
              <a:t>tedious and impractical</a:t>
            </a:r>
          </a:p>
          <a:p>
            <a:pPr lvl="1"/>
            <a:r>
              <a:rPr lang="en-US" sz="2000" dirty="0" smtClean="0"/>
              <a:t>Both representations are useless when we want computers to simulate the behavior of a circuit, i.e., determine the output given an input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88867" y="5294118"/>
            <a:ext cx="466630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We will use a programming language called Bluespec System Verilog (BSV) to express all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ckts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0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</a:t>
            </a:r>
            <a:endParaRPr lang="en-US" dirty="0"/>
          </a:p>
        </p:txBody>
      </p:sp>
      <p:pic>
        <p:nvPicPr>
          <p:cNvPr id="1026" name="Picture 2" descr="http://ustudy.in/sites/default/files/ALU_half_ad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63" y="2008188"/>
            <a:ext cx="28575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750038"/>
              </p:ext>
            </p:extLst>
          </p:nvPr>
        </p:nvGraphicFramePr>
        <p:xfrm>
          <a:off x="838200" y="1905000"/>
          <a:ext cx="379353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8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08995" y="4136697"/>
            <a:ext cx="4028578" cy="203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+mn-lt"/>
                <a:cs typeface="Courier New" pitchFamily="49" charset="0"/>
              </a:rPr>
              <a:t>Boolean equations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(~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dirty="0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~b)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+mn-lt"/>
                <a:cs typeface="Courier New" pitchFamily="49" charset="0"/>
              </a:rPr>
              <a:t>“Optimized”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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L01-</a:t>
            </a:r>
            <a:fld id="{22704540-D8BF-43FA-8BB3-56C1EB5567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44517</TotalTime>
  <Words>1453</Words>
  <Application>Microsoft Office PowerPoint</Application>
  <PresentationFormat>On-screen Show (4:3)</PresentationFormat>
  <Paragraphs>430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Comic Sans MS</vt:lpstr>
      <vt:lpstr>Courier New</vt:lpstr>
      <vt:lpstr>DINNeuzeitGrotesk BoldCond</vt:lpstr>
      <vt:lpstr>Symbol</vt:lpstr>
      <vt:lpstr>Tahoma</vt:lpstr>
      <vt:lpstr>Times</vt:lpstr>
      <vt:lpstr>Times New Roman</vt:lpstr>
      <vt:lpstr>Verdana</vt:lpstr>
      <vt:lpstr>Wingdings</vt:lpstr>
      <vt:lpstr>Blueprint</vt:lpstr>
      <vt:lpstr>PowerPoint Presentation</vt:lpstr>
      <vt:lpstr>Combinational circuit</vt:lpstr>
      <vt:lpstr>Truth Table</vt:lpstr>
      <vt:lpstr>Three simple combinational circuits</vt:lpstr>
      <vt:lpstr>Some other famous gates</vt:lpstr>
      <vt:lpstr>Exclusive OR (XOR): another famous gate</vt:lpstr>
      <vt:lpstr>Nomenclature</vt:lpstr>
      <vt:lpstr>Describing Complex Combinational ckts</vt:lpstr>
      <vt:lpstr>Half Adder</vt:lpstr>
      <vt:lpstr>Half Adder</vt:lpstr>
      <vt:lpstr>Half Adder corrected</vt:lpstr>
      <vt:lpstr>“Optimized” Half Adder</vt:lpstr>
      <vt:lpstr>BSV notes</vt:lpstr>
      <vt:lpstr>Types</vt:lpstr>
      <vt:lpstr>Parameterized types: #</vt:lpstr>
      <vt:lpstr>Type synonyms</vt:lpstr>
      <vt:lpstr>Selecting a wire: x[i]</vt:lpstr>
      <vt:lpstr>A 2-way multiplexer</vt:lpstr>
      <vt:lpstr>A 4-way multiplexer</vt:lpstr>
      <vt:lpstr>Today’s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CACA-Lectures</dc:title>
  <dc:subject>Combinational Circuits</dc:subject>
  <dc:creator>Arvind</dc:creator>
  <dc:description>Other contributors: Asif Khan</dc:description>
  <cp:lastModifiedBy>arvind arvind</cp:lastModifiedBy>
  <cp:revision>1078</cp:revision>
  <cp:lastPrinted>2015-09-11T20:45:35Z</cp:lastPrinted>
  <dcterms:created xsi:type="dcterms:W3CDTF">2003-01-21T19:25:41Z</dcterms:created>
  <dcterms:modified xsi:type="dcterms:W3CDTF">2017-01-08T21:02:39Z</dcterms:modified>
</cp:coreProperties>
</file>